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510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509" r:id="rId30"/>
    <p:sldId id="285" r:id="rId31"/>
    <p:sldId id="286" r:id="rId32"/>
    <p:sldId id="287" r:id="rId33"/>
    <p:sldId id="288" r:id="rId34"/>
    <p:sldId id="289" r:id="rId35"/>
    <p:sldId id="298" r:id="rId36"/>
    <p:sldId id="290" r:id="rId37"/>
    <p:sldId id="291" r:id="rId38"/>
    <p:sldId id="292" r:id="rId39"/>
    <p:sldId id="293" r:id="rId40"/>
    <p:sldId id="507" r:id="rId41"/>
    <p:sldId id="506" r:id="rId42"/>
    <p:sldId id="294" r:id="rId43"/>
    <p:sldId id="296" r:id="rId44"/>
    <p:sldId id="295" r:id="rId45"/>
    <p:sldId id="299" r:id="rId46"/>
    <p:sldId id="300" r:id="rId47"/>
    <p:sldId id="508" r:id="rId48"/>
    <p:sldId id="301" r:id="rId49"/>
    <p:sldId id="499" r:id="rId50"/>
    <p:sldId id="501" r:id="rId51"/>
    <p:sldId id="502" r:id="rId52"/>
    <p:sldId id="503" r:id="rId53"/>
    <p:sldId id="505" r:id="rId54"/>
    <p:sldId id="302" r:id="rId55"/>
    <p:sldId id="30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21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312A3-0F5D-45B0-9102-78FD742493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587A-E0A2-4710-B32F-B823573D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1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587A-E0A2-4710-B32F-B823573D0C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4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587A-E0A2-4710-B32F-B823573D0C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F3C-A31D-2EE6-3E2F-52C952AF7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A8E09-B00D-6005-E40B-8EAB100E0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7EE9E-7736-C3CE-A6BD-46E1FDF9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1B3F-0A13-4749-6C02-E4F60B6F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76B19-ABE9-0FE1-B3EF-C9707EC8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C244-8F95-00E5-670C-9D7B1D02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0142-6128-C422-D515-55D20BFC8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5A821-E84B-17E7-9927-D0B8B9ED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661F5-819B-5498-C026-8CE4E252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8599-B1E4-E88A-BE8A-2BE1CF2E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1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A61D5-8AD1-09A7-9092-14F18EC8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D0EBF-839A-8E73-EF61-F77CEE2C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2F96-A061-7270-D037-657B2F87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B395-7F3D-9AFE-E18C-C12FD243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A295-4C5F-EDF4-11A0-575173F4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0A1A-5D9E-C67F-6D96-B9EFA039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E2EF5-4E3A-E457-B334-660F53791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46002-057A-F77F-86AA-F7FEC962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501E-4D14-DC34-1EF9-B1D7F639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42B2-FECE-AE80-443B-A13BE237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B268-AC13-6B3F-630C-6A375E12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61EDD-192C-7A64-D09E-4E627E4A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3E1EF-FEDE-C00C-EB9A-EE12C61E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F847B-DE91-B743-CD1A-AACBBCAE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36AAF-25E5-4C41-8EE0-BFA621F8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BCD4-77EC-FB06-FC2D-6146037C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D9CC-264C-7AF7-F765-724E6238D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4DB33-6303-4772-370E-99C2BA4CC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396B4-822C-4BF4-2D0D-236411E0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8483D-AEA4-E10C-6689-0BB20485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31EBC-3BB0-3682-5E9C-AAAA6F5F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690F-53F3-08F9-1A8D-8C863EA9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31C0F-8114-74DF-5053-75166A2D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88282-7ED2-D49D-6273-49C8A5F7D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EE017-C146-B72F-64A7-508ABE4F6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A1EE1-3E05-0D34-D045-07259C5FB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85E91-E68E-F1B4-B6F7-25DFB912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D59CB-6983-BB3E-4C98-EE47C800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2EDDC-5C4A-6CE7-6BA3-70729891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1E92-AB4F-3168-F4E6-D341B3F9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1C73D-0931-518E-F0E2-F12FFABC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1B68C-DF80-B5C1-0CCB-BF88E0BD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F9C4D-5A0C-A10D-D1AC-2FB237F3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8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39014-271D-DB2B-478B-928FFF95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E341C-12DC-3952-E2A3-5B5195F1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06D6E-7969-6AE2-BC1E-CBCE2E71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1181-3F42-93DB-4668-9936547A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58C0D-9BC5-FB59-E2C4-F0498C09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6AA92-157A-B9CA-36B7-91ABD579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90DA-DDDE-9172-BC2D-8B018E5D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90970-B410-C0D4-FC2E-8568BD7C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30A80-042C-D9CB-DB30-D237DA5D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6F79-531D-B418-B40D-F151AA84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4A2A4-B794-FBE5-B0E0-DF1E44AD6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A2B05-D07C-0AE2-A63D-FDF5B4263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B15F-66AB-28EC-F1DD-DDA6F8D4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4F346-0FEC-BFBB-EC1A-6CFC518A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A82EC-BFD9-8EB5-F797-B17C4484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B6257-383C-ABF4-5CF3-4231272E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DE187-E7C5-D5B2-1850-55E65F61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EF56-7813-EEC6-FAA8-239079D19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8B0F-277D-431D-A2AC-35A5A8DA61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1BEB-D7D8-0605-6B8B-454CCC670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9E92-A313-A6EF-1D14-7F312DDA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A4BB-4714-4609-A6A5-4979E0B5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eb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eb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E872F-37F7-4569-BA10-A5C39D38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127" y="251594"/>
            <a:ext cx="9227127" cy="66064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004" y="378460"/>
            <a:ext cx="9144000" cy="1038860"/>
          </a:xfrm>
        </p:spPr>
        <p:txBody>
          <a:bodyPr/>
          <a:lstStyle/>
          <a:p>
            <a:pPr algn="l"/>
            <a:r>
              <a:rPr lang="en-US" sz="6000" dirty="0"/>
              <a:t>Glacial Movements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02E5CB-D154-0271-20A3-D824F3C7F05F}"/>
              </a:ext>
            </a:extLst>
          </p:cNvPr>
          <p:cNvSpPr txBox="1">
            <a:spLocks/>
          </p:cNvSpPr>
          <p:nvPr/>
        </p:nvSpPr>
        <p:spPr>
          <a:xfrm>
            <a:off x="8501976" y="5096794"/>
            <a:ext cx="2251418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Lecture 02</a:t>
            </a:r>
          </a:p>
        </p:txBody>
      </p:sp>
    </p:spTree>
    <p:extLst>
      <p:ext uri="{BB962C8B-B14F-4D97-AF65-F5344CB8AC3E}">
        <p14:creationId xmlns:p14="http://schemas.microsoft.com/office/powerpoint/2010/main" val="764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CD34-4132-D83E-DE64-2F445277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0D55E-9881-B4DB-ECD4-9AEA0E7FD5A1}"/>
              </a:ext>
            </a:extLst>
          </p:cNvPr>
          <p:cNvSpPr txBox="1"/>
          <p:nvPr/>
        </p:nvSpPr>
        <p:spPr>
          <a:xfrm>
            <a:off x="868100" y="474561"/>
            <a:ext cx="5253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Stress of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32FCD26D-9C6B-5F29-8AA3-3A11E49A2837}"/>
                  </a:ext>
                </a:extLst>
              </p:cNvPr>
              <p:cNvSpPr/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32FCD26D-9C6B-5F29-8AA3-3A11E49A2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0F958927-82A2-7012-6A6E-CE8B51D9A27D}"/>
              </a:ext>
            </a:extLst>
          </p:cNvPr>
          <p:cNvSpPr/>
          <p:nvPr/>
        </p:nvSpPr>
        <p:spPr>
          <a:xfrm>
            <a:off x="3046070" y="4722470"/>
            <a:ext cx="381965" cy="1446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45E04-B867-7D84-EC94-C7CDE2F86C3E}"/>
              </a:ext>
            </a:extLst>
          </p:cNvPr>
          <p:cNvSpPr txBox="1"/>
          <p:nvPr/>
        </p:nvSpPr>
        <p:spPr>
          <a:xfrm>
            <a:off x="3585929" y="4904788"/>
            <a:ext cx="2326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7301F3-7E3C-4F6C-22AB-B269256855E5}"/>
                  </a:ext>
                </a:extLst>
              </p:cNvPr>
              <p:cNvSpPr txBox="1"/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7301F3-7E3C-4F6C-22AB-B2692568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2CD53-D721-759D-CCD7-58A7147A9F3F}"/>
                  </a:ext>
                </a:extLst>
              </p:cNvPr>
              <p:cNvSpPr txBox="1"/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2CD53-D721-759D-CCD7-58A7147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FF2D27-87C8-705E-2311-739BE75CAE74}"/>
                  </a:ext>
                </a:extLst>
              </p:cNvPr>
              <p:cNvSpPr txBox="1"/>
              <p:nvPr/>
            </p:nvSpPr>
            <p:spPr>
              <a:xfrm>
                <a:off x="6198436" y="2021518"/>
                <a:ext cx="2005549" cy="115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FF2D27-87C8-705E-2311-739BE75C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6" y="2021518"/>
                <a:ext cx="2005549" cy="1150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3FEC0F-06FA-5BAB-DA87-B7BCDD854516}"/>
                  </a:ext>
                </a:extLst>
              </p:cNvPr>
              <p:cNvSpPr txBox="1"/>
              <p:nvPr/>
            </p:nvSpPr>
            <p:spPr>
              <a:xfrm>
                <a:off x="6121269" y="3567538"/>
                <a:ext cx="393921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=917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3FEC0F-06FA-5BAB-DA87-B7BCDD854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69" y="3567538"/>
                <a:ext cx="3939219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FC6509-13EB-FEDE-90A4-71B1FE1A46B9}"/>
                  </a:ext>
                </a:extLst>
              </p:cNvPr>
              <p:cNvSpPr txBox="1"/>
              <p:nvPr/>
            </p:nvSpPr>
            <p:spPr>
              <a:xfrm>
                <a:off x="6121269" y="4383916"/>
                <a:ext cx="372743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=9.81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FC6509-13EB-FEDE-90A4-71B1FE1A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69" y="4383916"/>
                <a:ext cx="3727431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2A9B36-B8EC-F587-6E10-602997C64511}"/>
                  </a:ext>
                </a:extLst>
              </p:cNvPr>
              <p:cNvSpPr txBox="1"/>
              <p:nvPr/>
            </p:nvSpPr>
            <p:spPr>
              <a:xfrm>
                <a:off x="6882172" y="5445888"/>
                <a:ext cx="5169172" cy="115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9000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𝑝𝑎𝑠𝑐𝑎𝑙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2A9B36-B8EC-F587-6E10-602997C64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172" y="5445888"/>
                <a:ext cx="5169172" cy="1150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43E3-A658-716B-0456-A456920D8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58614-EE20-5E6B-5C05-73E4BFE5966C}"/>
              </a:ext>
            </a:extLst>
          </p:cNvPr>
          <p:cNvSpPr txBox="1"/>
          <p:nvPr/>
        </p:nvSpPr>
        <p:spPr>
          <a:xfrm>
            <a:off x="868100" y="474561"/>
            <a:ext cx="5253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Stress of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10A06282-0208-BB85-07EC-DA7659B81051}"/>
                  </a:ext>
                </a:extLst>
              </p:cNvPr>
              <p:cNvSpPr/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10A06282-0208-BB85-07EC-DA7659B81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9A4883AE-8AC5-FDFE-6BBF-06B494293A4F}"/>
              </a:ext>
            </a:extLst>
          </p:cNvPr>
          <p:cNvSpPr/>
          <p:nvPr/>
        </p:nvSpPr>
        <p:spPr>
          <a:xfrm>
            <a:off x="3046070" y="4722470"/>
            <a:ext cx="381965" cy="1446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4E5F5-B3C3-CA83-6BED-ABCAAE6B35C2}"/>
              </a:ext>
            </a:extLst>
          </p:cNvPr>
          <p:cNvSpPr txBox="1"/>
          <p:nvPr/>
        </p:nvSpPr>
        <p:spPr>
          <a:xfrm>
            <a:off x="3585929" y="4904788"/>
            <a:ext cx="2326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6C617B-DD1C-C647-6038-7019599BE5B7}"/>
                  </a:ext>
                </a:extLst>
              </p:cNvPr>
              <p:cNvSpPr txBox="1"/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6C617B-DD1C-C647-6038-7019599BE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FBDF6-CBDE-1160-7968-622F8DAC0893}"/>
                  </a:ext>
                </a:extLst>
              </p:cNvPr>
              <p:cNvSpPr txBox="1"/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FBDF6-CBDE-1160-7968-622F8DAC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80683D-9234-BA64-4127-54AD9E27F451}"/>
                  </a:ext>
                </a:extLst>
              </p:cNvPr>
              <p:cNvSpPr txBox="1"/>
              <p:nvPr/>
            </p:nvSpPr>
            <p:spPr>
              <a:xfrm>
                <a:off x="6198436" y="2021518"/>
                <a:ext cx="2005549" cy="115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80683D-9234-BA64-4127-54AD9E27F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36" y="2021518"/>
                <a:ext cx="2005549" cy="1150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F40EC9-FC3B-9850-5ADE-C275EA6D71D4}"/>
                  </a:ext>
                </a:extLst>
              </p:cNvPr>
              <p:cNvSpPr txBox="1"/>
              <p:nvPr/>
            </p:nvSpPr>
            <p:spPr>
              <a:xfrm>
                <a:off x="6882172" y="5445888"/>
                <a:ext cx="3271921" cy="115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kpa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F40EC9-FC3B-9850-5ADE-C275EA6D7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172" y="5445888"/>
                <a:ext cx="3271921" cy="1150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68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89F79-AE0F-23C3-33AD-6DD01023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EFDD9-018B-B711-E3A3-C255F25E2D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0" r="24128"/>
          <a:stretch/>
        </p:blipFill>
        <p:spPr>
          <a:xfrm>
            <a:off x="749808" y="752856"/>
            <a:ext cx="3122037" cy="6060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0B7D7F-5872-2591-8E77-F8B1A462DD44}"/>
              </a:ext>
            </a:extLst>
          </p:cNvPr>
          <p:cNvSpPr txBox="1"/>
          <p:nvPr/>
        </p:nvSpPr>
        <p:spPr>
          <a:xfrm>
            <a:off x="476709" y="44970"/>
            <a:ext cx="4172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frozen water bottle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C4EA0B-EC44-7ECA-028F-5DA756D3C6DF}"/>
                  </a:ext>
                </a:extLst>
              </p:cNvPr>
              <p:cNvSpPr txBox="1"/>
              <p:nvPr/>
            </p:nvSpPr>
            <p:spPr>
              <a:xfrm>
                <a:off x="3871845" y="1923904"/>
                <a:ext cx="245503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C4EA0B-EC44-7ECA-028F-5DA756D3C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45" y="1923904"/>
                <a:ext cx="2455031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7F14F3-21D7-4CC8-6F5E-F8F730BBD7D0}"/>
                  </a:ext>
                </a:extLst>
              </p:cNvPr>
              <p:cNvSpPr txBox="1"/>
              <p:nvPr/>
            </p:nvSpPr>
            <p:spPr>
              <a:xfrm>
                <a:off x="4425402" y="3213824"/>
                <a:ext cx="63155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×0. 2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kpa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kpa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7F14F3-21D7-4CC8-6F5E-F8F730BBD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02" y="3213824"/>
                <a:ext cx="631551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2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3B00E2-2B6F-C843-5CC6-50FFF7E319EE}"/>
              </a:ext>
            </a:extLst>
          </p:cNvPr>
          <p:cNvGrpSpPr/>
          <p:nvPr/>
        </p:nvGrpSpPr>
        <p:grpSpPr>
          <a:xfrm>
            <a:off x="1412107" y="-1"/>
            <a:ext cx="9572264" cy="6869507"/>
            <a:chOff x="1412107" y="-1"/>
            <a:chExt cx="9572264" cy="68695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4CD75B-811E-930E-34B1-C9AA5C043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2107" y="-1"/>
              <a:ext cx="9572264" cy="6869507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B377BF-BB67-2156-B898-BD962D54B42A}"/>
                </a:ext>
              </a:extLst>
            </p:cNvPr>
            <p:cNvSpPr/>
            <p:nvPr/>
          </p:nvSpPr>
          <p:spPr>
            <a:xfrm>
              <a:off x="2662177" y="1118025"/>
              <a:ext cx="7882360" cy="4333651"/>
            </a:xfrm>
            <a:custGeom>
              <a:avLst/>
              <a:gdLst>
                <a:gd name="connsiteX0" fmla="*/ 7882360 w 7882360"/>
                <a:gd name="connsiteY0" fmla="*/ 16294 h 4333651"/>
                <a:gd name="connsiteX1" fmla="*/ 6678593 w 7882360"/>
                <a:gd name="connsiteY1" fmla="*/ 155190 h 4333651"/>
                <a:gd name="connsiteX2" fmla="*/ 5856790 w 7882360"/>
                <a:gd name="connsiteY2" fmla="*/ 1139038 h 4333651"/>
                <a:gd name="connsiteX3" fmla="*/ 5416952 w 7882360"/>
                <a:gd name="connsiteY3" fmla="*/ 2053438 h 4333651"/>
                <a:gd name="connsiteX4" fmla="*/ 4710896 w 7882360"/>
                <a:gd name="connsiteY4" fmla="*/ 2828942 h 4333651"/>
                <a:gd name="connsiteX5" fmla="*/ 4178461 w 7882360"/>
                <a:gd name="connsiteY5" fmla="*/ 3153033 h 4333651"/>
                <a:gd name="connsiteX6" fmla="*/ 2650603 w 7882360"/>
                <a:gd name="connsiteY6" fmla="*/ 3534998 h 4333651"/>
                <a:gd name="connsiteX7" fmla="*/ 902826 w 7882360"/>
                <a:gd name="connsiteY7" fmla="*/ 3974836 h 4333651"/>
                <a:gd name="connsiteX8" fmla="*/ 0 w 7882360"/>
                <a:gd name="connsiteY8" fmla="*/ 4333651 h 43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2360" h="4333651">
                  <a:moveTo>
                    <a:pt x="7882360" y="16294"/>
                  </a:moveTo>
                  <a:cubicBezTo>
                    <a:pt x="7449274" y="-7820"/>
                    <a:pt x="7016188" y="-31934"/>
                    <a:pt x="6678593" y="155190"/>
                  </a:cubicBezTo>
                  <a:cubicBezTo>
                    <a:pt x="6340998" y="342314"/>
                    <a:pt x="6067063" y="822663"/>
                    <a:pt x="5856790" y="1139038"/>
                  </a:cubicBezTo>
                  <a:cubicBezTo>
                    <a:pt x="5646517" y="1455413"/>
                    <a:pt x="5607934" y="1771787"/>
                    <a:pt x="5416952" y="2053438"/>
                  </a:cubicBezTo>
                  <a:cubicBezTo>
                    <a:pt x="5225970" y="2335089"/>
                    <a:pt x="4917311" y="2645676"/>
                    <a:pt x="4710896" y="2828942"/>
                  </a:cubicBezTo>
                  <a:cubicBezTo>
                    <a:pt x="4504481" y="3012208"/>
                    <a:pt x="4521843" y="3035357"/>
                    <a:pt x="4178461" y="3153033"/>
                  </a:cubicBezTo>
                  <a:cubicBezTo>
                    <a:pt x="3835079" y="3270709"/>
                    <a:pt x="2650603" y="3534998"/>
                    <a:pt x="2650603" y="3534998"/>
                  </a:cubicBezTo>
                  <a:cubicBezTo>
                    <a:pt x="2104664" y="3671965"/>
                    <a:pt x="1344593" y="3841727"/>
                    <a:pt x="902826" y="3974836"/>
                  </a:cubicBezTo>
                  <a:cubicBezTo>
                    <a:pt x="461059" y="4107945"/>
                    <a:pt x="230529" y="4220798"/>
                    <a:pt x="0" y="4333651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6DD876-8BCC-B252-EA5D-E0BCDB670F69}"/>
              </a:ext>
            </a:extLst>
          </p:cNvPr>
          <p:cNvSpPr txBox="1"/>
          <p:nvPr/>
        </p:nvSpPr>
        <p:spPr>
          <a:xfrm>
            <a:off x="472440" y="174292"/>
            <a:ext cx="1124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else besides gravity do you need for flow?</a:t>
            </a:r>
          </a:p>
        </p:txBody>
      </p:sp>
    </p:spTree>
    <p:extLst>
      <p:ext uri="{BB962C8B-B14F-4D97-AF65-F5344CB8AC3E}">
        <p14:creationId xmlns:p14="http://schemas.microsoft.com/office/powerpoint/2010/main" val="98551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41EF77-E027-3765-5593-B0217FB8ACFC}"/>
              </a:ext>
            </a:extLst>
          </p:cNvPr>
          <p:cNvSpPr/>
          <p:nvPr/>
        </p:nvSpPr>
        <p:spPr>
          <a:xfrm>
            <a:off x="1627990" y="1938528"/>
            <a:ext cx="9454538" cy="3291840"/>
          </a:xfrm>
          <a:custGeom>
            <a:avLst/>
            <a:gdLst>
              <a:gd name="connsiteX0" fmla="*/ 36576 w 9345168"/>
              <a:gd name="connsiteY0" fmla="*/ 3255264 h 3255264"/>
              <a:gd name="connsiteX1" fmla="*/ 9345168 w 9345168"/>
              <a:gd name="connsiteY1" fmla="*/ 3255264 h 3255264"/>
              <a:gd name="connsiteX2" fmla="*/ 0 w 9345168"/>
              <a:gd name="connsiteY2" fmla="*/ 0 h 3255264"/>
              <a:gd name="connsiteX3" fmla="*/ 36576 w 9345168"/>
              <a:gd name="connsiteY3" fmla="*/ 3255264 h 3255264"/>
              <a:gd name="connsiteX0" fmla="*/ 0 w 9435367"/>
              <a:gd name="connsiteY0" fmla="*/ 3201010 h 3255264"/>
              <a:gd name="connsiteX1" fmla="*/ 9435367 w 9435367"/>
              <a:gd name="connsiteY1" fmla="*/ 3255264 h 3255264"/>
              <a:gd name="connsiteX2" fmla="*/ 90199 w 9435367"/>
              <a:gd name="connsiteY2" fmla="*/ 0 h 3255264"/>
              <a:gd name="connsiteX3" fmla="*/ 0 w 9435367"/>
              <a:gd name="connsiteY3" fmla="*/ 3201010 h 3255264"/>
              <a:gd name="connsiteX0" fmla="*/ 0 w 9362924"/>
              <a:gd name="connsiteY0" fmla="*/ 3201011 h 3255264"/>
              <a:gd name="connsiteX1" fmla="*/ 9362924 w 9362924"/>
              <a:gd name="connsiteY1" fmla="*/ 3255264 h 3255264"/>
              <a:gd name="connsiteX2" fmla="*/ 17756 w 9362924"/>
              <a:gd name="connsiteY2" fmla="*/ 0 h 3255264"/>
              <a:gd name="connsiteX3" fmla="*/ 0 w 9362924"/>
              <a:gd name="connsiteY3" fmla="*/ 3201011 h 325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2924" h="3255264">
                <a:moveTo>
                  <a:pt x="0" y="3201011"/>
                </a:moveTo>
                <a:lnTo>
                  <a:pt x="9362924" y="3255264"/>
                </a:lnTo>
                <a:lnTo>
                  <a:pt x="17756" y="0"/>
                </a:lnTo>
                <a:cubicBezTo>
                  <a:pt x="11837" y="1067004"/>
                  <a:pt x="5919" y="2134007"/>
                  <a:pt x="0" y="32010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751AF-E7AD-179A-C0F9-A2A5C39089F6}"/>
              </a:ext>
            </a:extLst>
          </p:cNvPr>
          <p:cNvSpPr/>
          <p:nvPr/>
        </p:nvSpPr>
        <p:spPr>
          <a:xfrm rot="1152771">
            <a:off x="1637360" y="1859588"/>
            <a:ext cx="9993069" cy="1748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9F8F083-569F-DE40-C0E0-10B3866DF4A4}"/>
              </a:ext>
            </a:extLst>
          </p:cNvPr>
          <p:cNvSpPr/>
          <p:nvPr/>
        </p:nvSpPr>
        <p:spPr>
          <a:xfrm>
            <a:off x="6309718" y="1770463"/>
            <a:ext cx="456842" cy="19054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6E3FCE-6E27-8D0D-224F-8646FA572E32}"/>
                  </a:ext>
                </a:extLst>
              </p:cNvPr>
              <p:cNvSpPr txBox="1"/>
              <p:nvPr/>
            </p:nvSpPr>
            <p:spPr>
              <a:xfrm>
                <a:off x="8714232" y="4491704"/>
                <a:ext cx="5037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6E3FCE-6E27-8D0D-224F-8646FA572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232" y="4491704"/>
                <a:ext cx="50372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E18D82B-C9D1-96DD-B1B0-40F124C9315D}"/>
              </a:ext>
            </a:extLst>
          </p:cNvPr>
          <p:cNvSpPr txBox="1"/>
          <p:nvPr/>
        </p:nvSpPr>
        <p:spPr>
          <a:xfrm>
            <a:off x="5605223" y="3741896"/>
            <a:ext cx="1865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gravity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2E472-6089-96F6-E067-3AFC6D41BF45}"/>
              </a:ext>
            </a:extLst>
          </p:cNvPr>
          <p:cNvSpPr txBox="1"/>
          <p:nvPr/>
        </p:nvSpPr>
        <p:spPr>
          <a:xfrm>
            <a:off x="7929563" y="571500"/>
            <a:ext cx="3283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Sloping hillside</a:t>
            </a:r>
          </a:p>
        </p:txBody>
      </p:sp>
    </p:spTree>
    <p:extLst>
      <p:ext uri="{BB962C8B-B14F-4D97-AF65-F5344CB8AC3E}">
        <p14:creationId xmlns:p14="http://schemas.microsoft.com/office/powerpoint/2010/main" val="129747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57620-4E0E-F42C-7E15-4EA20DCBF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F65334-39F3-723F-433C-AAA6E0989D20}"/>
              </a:ext>
            </a:extLst>
          </p:cNvPr>
          <p:cNvSpPr/>
          <p:nvPr/>
        </p:nvSpPr>
        <p:spPr>
          <a:xfrm>
            <a:off x="1627990" y="1938528"/>
            <a:ext cx="9454538" cy="3291840"/>
          </a:xfrm>
          <a:custGeom>
            <a:avLst/>
            <a:gdLst>
              <a:gd name="connsiteX0" fmla="*/ 36576 w 9345168"/>
              <a:gd name="connsiteY0" fmla="*/ 3255264 h 3255264"/>
              <a:gd name="connsiteX1" fmla="*/ 9345168 w 9345168"/>
              <a:gd name="connsiteY1" fmla="*/ 3255264 h 3255264"/>
              <a:gd name="connsiteX2" fmla="*/ 0 w 9345168"/>
              <a:gd name="connsiteY2" fmla="*/ 0 h 3255264"/>
              <a:gd name="connsiteX3" fmla="*/ 36576 w 9345168"/>
              <a:gd name="connsiteY3" fmla="*/ 3255264 h 3255264"/>
              <a:gd name="connsiteX0" fmla="*/ 0 w 9435367"/>
              <a:gd name="connsiteY0" fmla="*/ 3201010 h 3255264"/>
              <a:gd name="connsiteX1" fmla="*/ 9435367 w 9435367"/>
              <a:gd name="connsiteY1" fmla="*/ 3255264 h 3255264"/>
              <a:gd name="connsiteX2" fmla="*/ 90199 w 9435367"/>
              <a:gd name="connsiteY2" fmla="*/ 0 h 3255264"/>
              <a:gd name="connsiteX3" fmla="*/ 0 w 9435367"/>
              <a:gd name="connsiteY3" fmla="*/ 3201010 h 3255264"/>
              <a:gd name="connsiteX0" fmla="*/ 0 w 9362924"/>
              <a:gd name="connsiteY0" fmla="*/ 3201011 h 3255264"/>
              <a:gd name="connsiteX1" fmla="*/ 9362924 w 9362924"/>
              <a:gd name="connsiteY1" fmla="*/ 3255264 h 3255264"/>
              <a:gd name="connsiteX2" fmla="*/ 17756 w 9362924"/>
              <a:gd name="connsiteY2" fmla="*/ 0 h 3255264"/>
              <a:gd name="connsiteX3" fmla="*/ 0 w 9362924"/>
              <a:gd name="connsiteY3" fmla="*/ 3201011 h 325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2924" h="3255264">
                <a:moveTo>
                  <a:pt x="0" y="3201011"/>
                </a:moveTo>
                <a:lnTo>
                  <a:pt x="9362924" y="3255264"/>
                </a:lnTo>
                <a:lnTo>
                  <a:pt x="17756" y="0"/>
                </a:lnTo>
                <a:cubicBezTo>
                  <a:pt x="11837" y="1067004"/>
                  <a:pt x="5919" y="2134007"/>
                  <a:pt x="0" y="32010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228F8-98FC-DE68-BF70-1F7BD37A0902}"/>
              </a:ext>
            </a:extLst>
          </p:cNvPr>
          <p:cNvSpPr/>
          <p:nvPr/>
        </p:nvSpPr>
        <p:spPr>
          <a:xfrm rot="1152771">
            <a:off x="1637360" y="1859588"/>
            <a:ext cx="9993069" cy="1748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698CE42-F63C-0160-4CC9-82DFFBD36FDD}"/>
              </a:ext>
            </a:extLst>
          </p:cNvPr>
          <p:cNvSpPr/>
          <p:nvPr/>
        </p:nvSpPr>
        <p:spPr>
          <a:xfrm rot="1256809">
            <a:off x="6006706" y="1680893"/>
            <a:ext cx="489908" cy="185272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CBD8585-DAA9-F05B-0C2F-1971898FD37A}"/>
              </a:ext>
            </a:extLst>
          </p:cNvPr>
          <p:cNvSpPr/>
          <p:nvPr/>
        </p:nvSpPr>
        <p:spPr>
          <a:xfrm rot="17466982">
            <a:off x="6016815" y="3213285"/>
            <a:ext cx="363399" cy="84849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E5C10A9-5150-62C8-58A6-939F3905F332}"/>
              </a:ext>
            </a:extLst>
          </p:cNvPr>
          <p:cNvSpPr/>
          <p:nvPr/>
        </p:nvSpPr>
        <p:spPr>
          <a:xfrm>
            <a:off x="6309718" y="1770463"/>
            <a:ext cx="456842" cy="19054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9F735C8-3C64-4816-D793-493AB1BD0833}"/>
              </a:ext>
            </a:extLst>
          </p:cNvPr>
          <p:cNvSpPr/>
          <p:nvPr/>
        </p:nvSpPr>
        <p:spPr>
          <a:xfrm rot="16200000">
            <a:off x="2309396" y="4806037"/>
            <a:ext cx="489908" cy="185272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62E4157-04B4-11D5-02CC-FEF2A5F565B6}"/>
              </a:ext>
            </a:extLst>
          </p:cNvPr>
          <p:cNvSpPr/>
          <p:nvPr/>
        </p:nvSpPr>
        <p:spPr>
          <a:xfrm rot="16200000">
            <a:off x="2309397" y="5422660"/>
            <a:ext cx="489908" cy="185272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6163D1-AD49-47A4-85A7-ADFDBD3057FC}"/>
                  </a:ext>
                </a:extLst>
              </p:cNvPr>
              <p:cNvSpPr txBox="1"/>
              <p:nvPr/>
            </p:nvSpPr>
            <p:spPr>
              <a:xfrm>
                <a:off x="8714232" y="4491704"/>
                <a:ext cx="5037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6163D1-AD49-47A4-85A7-ADFDBD305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232" y="4491704"/>
                <a:ext cx="50372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6725F26-C6EC-76BF-1062-447DEBF54798}"/>
              </a:ext>
            </a:extLst>
          </p:cNvPr>
          <p:cNvSpPr txBox="1"/>
          <p:nvPr/>
        </p:nvSpPr>
        <p:spPr>
          <a:xfrm>
            <a:off x="3612526" y="5273070"/>
            <a:ext cx="7339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compressive stress of gravity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E2CDA-8147-ABC0-D006-21DC75639A52}"/>
              </a:ext>
            </a:extLst>
          </p:cNvPr>
          <p:cNvSpPr txBox="1"/>
          <p:nvPr/>
        </p:nvSpPr>
        <p:spPr>
          <a:xfrm>
            <a:off x="3612525" y="5977353"/>
            <a:ext cx="5611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shear stress of gravity</a:t>
            </a:r>
          </a:p>
        </p:txBody>
      </p:sp>
    </p:spTree>
    <p:extLst>
      <p:ext uri="{BB962C8B-B14F-4D97-AF65-F5344CB8AC3E}">
        <p14:creationId xmlns:p14="http://schemas.microsoft.com/office/powerpoint/2010/main" val="414947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3C0EE-A014-B300-42F2-9D04AF916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C0DAB3-B2F8-8A80-FBD1-E8220F8B34A8}"/>
              </a:ext>
            </a:extLst>
          </p:cNvPr>
          <p:cNvSpPr/>
          <p:nvPr/>
        </p:nvSpPr>
        <p:spPr>
          <a:xfrm>
            <a:off x="1627990" y="1938528"/>
            <a:ext cx="9454538" cy="3291840"/>
          </a:xfrm>
          <a:custGeom>
            <a:avLst/>
            <a:gdLst>
              <a:gd name="connsiteX0" fmla="*/ 36576 w 9345168"/>
              <a:gd name="connsiteY0" fmla="*/ 3255264 h 3255264"/>
              <a:gd name="connsiteX1" fmla="*/ 9345168 w 9345168"/>
              <a:gd name="connsiteY1" fmla="*/ 3255264 h 3255264"/>
              <a:gd name="connsiteX2" fmla="*/ 0 w 9345168"/>
              <a:gd name="connsiteY2" fmla="*/ 0 h 3255264"/>
              <a:gd name="connsiteX3" fmla="*/ 36576 w 9345168"/>
              <a:gd name="connsiteY3" fmla="*/ 3255264 h 3255264"/>
              <a:gd name="connsiteX0" fmla="*/ 0 w 9435367"/>
              <a:gd name="connsiteY0" fmla="*/ 3201010 h 3255264"/>
              <a:gd name="connsiteX1" fmla="*/ 9435367 w 9435367"/>
              <a:gd name="connsiteY1" fmla="*/ 3255264 h 3255264"/>
              <a:gd name="connsiteX2" fmla="*/ 90199 w 9435367"/>
              <a:gd name="connsiteY2" fmla="*/ 0 h 3255264"/>
              <a:gd name="connsiteX3" fmla="*/ 0 w 9435367"/>
              <a:gd name="connsiteY3" fmla="*/ 3201010 h 3255264"/>
              <a:gd name="connsiteX0" fmla="*/ 0 w 9362924"/>
              <a:gd name="connsiteY0" fmla="*/ 3201011 h 3255264"/>
              <a:gd name="connsiteX1" fmla="*/ 9362924 w 9362924"/>
              <a:gd name="connsiteY1" fmla="*/ 3255264 h 3255264"/>
              <a:gd name="connsiteX2" fmla="*/ 17756 w 9362924"/>
              <a:gd name="connsiteY2" fmla="*/ 0 h 3255264"/>
              <a:gd name="connsiteX3" fmla="*/ 0 w 9362924"/>
              <a:gd name="connsiteY3" fmla="*/ 3201011 h 325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2924" h="3255264">
                <a:moveTo>
                  <a:pt x="0" y="3201011"/>
                </a:moveTo>
                <a:lnTo>
                  <a:pt x="9362924" y="3255264"/>
                </a:lnTo>
                <a:lnTo>
                  <a:pt x="17756" y="0"/>
                </a:lnTo>
                <a:cubicBezTo>
                  <a:pt x="11837" y="1067004"/>
                  <a:pt x="5919" y="2134007"/>
                  <a:pt x="0" y="32010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E5C3D-4474-051F-132E-B2B215EA4707}"/>
              </a:ext>
            </a:extLst>
          </p:cNvPr>
          <p:cNvSpPr/>
          <p:nvPr/>
        </p:nvSpPr>
        <p:spPr>
          <a:xfrm rot="1152771">
            <a:off x="1637360" y="1859588"/>
            <a:ext cx="9993069" cy="1748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238B4C4-6DB5-07D4-913A-70759357C89C}"/>
              </a:ext>
            </a:extLst>
          </p:cNvPr>
          <p:cNvSpPr/>
          <p:nvPr/>
        </p:nvSpPr>
        <p:spPr>
          <a:xfrm rot="1256809">
            <a:off x="6006706" y="1680893"/>
            <a:ext cx="489908" cy="185272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D7AE064-FEA4-77BD-21A7-84BDB1ED2F4E}"/>
              </a:ext>
            </a:extLst>
          </p:cNvPr>
          <p:cNvSpPr/>
          <p:nvPr/>
        </p:nvSpPr>
        <p:spPr>
          <a:xfrm rot="17466982">
            <a:off x="6016815" y="3213285"/>
            <a:ext cx="363399" cy="84849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772FD2C-5C6A-85BF-0580-7BE57E646060}"/>
              </a:ext>
            </a:extLst>
          </p:cNvPr>
          <p:cNvSpPr/>
          <p:nvPr/>
        </p:nvSpPr>
        <p:spPr>
          <a:xfrm>
            <a:off x="6309718" y="1770463"/>
            <a:ext cx="456842" cy="19054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331A056-1C30-00E5-2533-E6E3E8D9A77F}"/>
              </a:ext>
            </a:extLst>
          </p:cNvPr>
          <p:cNvSpPr/>
          <p:nvPr/>
        </p:nvSpPr>
        <p:spPr>
          <a:xfrm rot="16200000">
            <a:off x="2309396" y="4806037"/>
            <a:ext cx="489908" cy="185272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4F79AE7-CE75-CBB4-E482-C52088EE30B8}"/>
              </a:ext>
            </a:extLst>
          </p:cNvPr>
          <p:cNvSpPr/>
          <p:nvPr/>
        </p:nvSpPr>
        <p:spPr>
          <a:xfrm rot="16200000">
            <a:off x="2309397" y="5422660"/>
            <a:ext cx="489908" cy="185272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F8D022-C735-DF7B-EEB5-2F4A165F8386}"/>
                  </a:ext>
                </a:extLst>
              </p:cNvPr>
              <p:cNvSpPr txBox="1"/>
              <p:nvPr/>
            </p:nvSpPr>
            <p:spPr>
              <a:xfrm>
                <a:off x="8714232" y="4491704"/>
                <a:ext cx="5037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F8D022-C735-DF7B-EEB5-2F4A165F8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232" y="4491704"/>
                <a:ext cx="50372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6CFC6-0A1B-C911-1199-204F4CA0110C}"/>
                  </a:ext>
                </a:extLst>
              </p:cNvPr>
              <p:cNvSpPr txBox="1"/>
              <p:nvPr/>
            </p:nvSpPr>
            <p:spPr>
              <a:xfrm>
                <a:off x="3612526" y="5273070"/>
                <a:ext cx="41213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𝑔𝑧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6CFC6-0A1B-C911-1199-204F4CA01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6" y="5273070"/>
                <a:ext cx="412138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6E8E2E-0F4E-5AD3-2FA5-F71E824C27CC}"/>
                  </a:ext>
                </a:extLst>
              </p:cNvPr>
              <p:cNvSpPr txBox="1"/>
              <p:nvPr/>
            </p:nvSpPr>
            <p:spPr>
              <a:xfrm>
                <a:off x="3612525" y="5977353"/>
                <a:ext cx="39395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𝑔𝑧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6E8E2E-0F4E-5AD3-2FA5-F71E824C2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5" y="5977353"/>
                <a:ext cx="393954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03EB66-C946-B17F-9AE9-8529E6470EAA}"/>
              </a:ext>
            </a:extLst>
          </p:cNvPr>
          <p:cNvSpPr txBox="1"/>
          <p:nvPr/>
        </p:nvSpPr>
        <p:spPr>
          <a:xfrm>
            <a:off x="7893157" y="6084742"/>
            <a:ext cx="223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drives flow</a:t>
            </a:r>
          </a:p>
        </p:txBody>
      </p:sp>
    </p:spTree>
    <p:extLst>
      <p:ext uri="{BB962C8B-B14F-4D97-AF65-F5344CB8AC3E}">
        <p14:creationId xmlns:p14="http://schemas.microsoft.com/office/powerpoint/2010/main" val="137180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4D6B080-F2BF-8688-0DBC-DA05037DE560}"/>
              </a:ext>
            </a:extLst>
          </p:cNvPr>
          <p:cNvSpPr/>
          <p:nvPr/>
        </p:nvSpPr>
        <p:spPr>
          <a:xfrm>
            <a:off x="1042416" y="621792"/>
            <a:ext cx="4462272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9D6037-43AC-B336-F54A-542647D44C27}"/>
                  </a:ext>
                </a:extLst>
              </p:cNvPr>
              <p:cNvSpPr txBox="1"/>
              <p:nvPr/>
            </p:nvSpPr>
            <p:spPr>
              <a:xfrm>
                <a:off x="2920418" y="-104603"/>
                <a:ext cx="6194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9D6037-43AC-B336-F54A-542647D44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418" y="-104603"/>
                <a:ext cx="6194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479033-FCFC-0596-CCA6-5982F7247C9C}"/>
                  </a:ext>
                </a:extLst>
              </p:cNvPr>
              <p:cNvSpPr txBox="1"/>
              <p:nvPr/>
            </p:nvSpPr>
            <p:spPr>
              <a:xfrm>
                <a:off x="374904" y="3013501"/>
                <a:ext cx="6328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479033-FCFC-0596-CCA6-5982F724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3013501"/>
                <a:ext cx="63280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0FA7BC-3BB4-0DD8-F11C-BB1DAD6EA0BA}"/>
              </a:ext>
            </a:extLst>
          </p:cNvPr>
          <p:cNvCxnSpPr>
            <a:cxnSpLocks/>
          </p:cNvCxnSpPr>
          <p:nvPr/>
        </p:nvCxnSpPr>
        <p:spPr>
          <a:xfrm>
            <a:off x="1050987" y="566928"/>
            <a:ext cx="2542032" cy="546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1F3E3C-6280-506F-2E92-53411AC3BED9}"/>
              </a:ext>
            </a:extLst>
          </p:cNvPr>
          <p:cNvSpPr txBox="1"/>
          <p:nvPr/>
        </p:nvSpPr>
        <p:spPr>
          <a:xfrm rot="3896751">
            <a:off x="2289243" y="4342274"/>
            <a:ext cx="196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low slope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1A681-717E-EBA1-ABFC-86298B5B67B0}"/>
              </a:ext>
            </a:extLst>
          </p:cNvPr>
          <p:cNvCxnSpPr>
            <a:cxnSpLocks/>
          </p:cNvCxnSpPr>
          <p:nvPr/>
        </p:nvCxnSpPr>
        <p:spPr>
          <a:xfrm>
            <a:off x="1042416" y="566928"/>
            <a:ext cx="4462272" cy="5321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5642E0-EF24-56F9-CC99-0A301F370616}"/>
              </a:ext>
            </a:extLst>
          </p:cNvPr>
          <p:cNvSpPr txBox="1"/>
          <p:nvPr/>
        </p:nvSpPr>
        <p:spPr>
          <a:xfrm rot="2950888">
            <a:off x="3563428" y="3983173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high slope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FBA12-2923-93ED-4FFD-290F71DC8A05}"/>
              </a:ext>
            </a:extLst>
          </p:cNvPr>
          <p:cNvSpPr txBox="1"/>
          <p:nvPr/>
        </p:nvSpPr>
        <p:spPr>
          <a:xfrm>
            <a:off x="5864288" y="1658172"/>
            <a:ext cx="62862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shear stress increases</a:t>
            </a:r>
          </a:p>
          <a:p>
            <a:r>
              <a:rPr lang="en-US" sz="4800" dirty="0"/>
              <a:t>with depth in the glacier</a:t>
            </a:r>
          </a:p>
          <a:p>
            <a:endParaRPr lang="en-US" sz="4800" dirty="0"/>
          </a:p>
          <a:p>
            <a:r>
              <a:rPr lang="en-US" sz="4800" dirty="0"/>
              <a:t>steeper the slope</a:t>
            </a:r>
          </a:p>
          <a:p>
            <a:r>
              <a:rPr lang="en-US" sz="4800" dirty="0"/>
              <a:t>the faster the increase</a:t>
            </a:r>
          </a:p>
        </p:txBody>
      </p:sp>
    </p:spTree>
    <p:extLst>
      <p:ext uri="{BB962C8B-B14F-4D97-AF65-F5344CB8AC3E}">
        <p14:creationId xmlns:p14="http://schemas.microsoft.com/office/powerpoint/2010/main" val="165295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8D85D7-A977-B5ED-62F0-D8D4B10CFEE2}"/>
              </a:ext>
            </a:extLst>
          </p:cNvPr>
          <p:cNvSpPr txBox="1"/>
          <p:nvPr/>
        </p:nvSpPr>
        <p:spPr>
          <a:xfrm>
            <a:off x="2599214" y="2258568"/>
            <a:ext cx="757878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/>
              <a:t>shear stress</a:t>
            </a:r>
          </a:p>
          <a:p>
            <a:pPr algn="ctr"/>
            <a:r>
              <a:rPr lang="en-US" sz="4400" dirty="0"/>
              <a:t>causes the ice to flow</a:t>
            </a:r>
          </a:p>
        </p:txBody>
      </p:sp>
    </p:spTree>
    <p:extLst>
      <p:ext uri="{BB962C8B-B14F-4D97-AF65-F5344CB8AC3E}">
        <p14:creationId xmlns:p14="http://schemas.microsoft.com/office/powerpoint/2010/main" val="284512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0BAED-5881-DD4D-7B03-A206CFD0A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8E908D-1AEF-0DC9-8FF5-10860A776013}"/>
                  </a:ext>
                </a:extLst>
              </p:cNvPr>
              <p:cNvSpPr txBox="1"/>
              <p:nvPr/>
            </p:nvSpPr>
            <p:spPr>
              <a:xfrm>
                <a:off x="2487168" y="258901"/>
                <a:ext cx="7578787" cy="63401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dirty="0"/>
                  <a:t>flow</a:t>
                </a:r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ice is moving</a:t>
                </a:r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ice has a velocity</a:t>
                </a:r>
              </a:p>
              <a:p>
                <a:pPr algn="ctr"/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6000" dirty="0"/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measured in m/s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8E908D-1AEF-0DC9-8FF5-10860A776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168" y="258901"/>
                <a:ext cx="7578787" cy="6340197"/>
              </a:xfrm>
              <a:prstGeom prst="rect">
                <a:avLst/>
              </a:prstGeom>
              <a:blipFill>
                <a:blip r:embed="rId2"/>
                <a:stretch>
                  <a:fillRect t="-2690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01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A23E-0ACF-5898-B34E-76A68235C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2E58E-CF36-09AC-96A4-857A770A0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107" y="-1"/>
            <a:ext cx="9572264" cy="6869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A7F034-4F72-9BEB-6288-0BE96FBED433}"/>
              </a:ext>
            </a:extLst>
          </p:cNvPr>
          <p:cNvSpPr txBox="1"/>
          <p:nvPr/>
        </p:nvSpPr>
        <p:spPr>
          <a:xfrm>
            <a:off x="1632030" y="219919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Glacier: Flowing mass of ice</a:t>
            </a:r>
          </a:p>
        </p:txBody>
      </p:sp>
    </p:spTree>
    <p:extLst>
      <p:ext uri="{BB962C8B-B14F-4D97-AF65-F5344CB8AC3E}">
        <p14:creationId xmlns:p14="http://schemas.microsoft.com/office/powerpoint/2010/main" val="293752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BDE96-5C85-7350-239B-70158729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2040CE-A550-BBB7-F798-E7B65AE00EF8}"/>
              </a:ext>
            </a:extLst>
          </p:cNvPr>
          <p:cNvSpPr txBox="1"/>
          <p:nvPr/>
        </p:nvSpPr>
        <p:spPr>
          <a:xfrm>
            <a:off x="2708942" y="1161288"/>
            <a:ext cx="7578787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/>
              <a:t>Lab experiments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Glen flow law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shear stress</a:t>
            </a:r>
          </a:p>
          <a:p>
            <a:pPr algn="ctr"/>
            <a:r>
              <a:rPr lang="en-US" sz="4400" dirty="0"/>
              <a:t>causes the ice to flow</a:t>
            </a:r>
          </a:p>
        </p:txBody>
      </p:sp>
    </p:spTree>
    <p:extLst>
      <p:ext uri="{BB962C8B-B14F-4D97-AF65-F5344CB8AC3E}">
        <p14:creationId xmlns:p14="http://schemas.microsoft.com/office/powerpoint/2010/main" val="429228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8E347-2E1F-3910-81BC-890E6900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37FCD9-57CE-38E6-EA7F-0ED60DAD6130}"/>
              </a:ext>
            </a:extLst>
          </p:cNvPr>
          <p:cNvSpPr/>
          <p:nvPr/>
        </p:nvSpPr>
        <p:spPr>
          <a:xfrm>
            <a:off x="1444752" y="62179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1FFDA5-DBA8-ACEA-C4D1-E7ED4E92449B}"/>
                  </a:ext>
                </a:extLst>
              </p:cNvPr>
              <p:cNvSpPr txBox="1"/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1FFDA5-DBA8-ACEA-C4D1-E7ED4E924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BE9912-9668-F5B2-0FBB-A4130E0ACD00}"/>
                  </a:ext>
                </a:extLst>
              </p:cNvPr>
              <p:cNvSpPr txBox="1"/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BE9912-9668-F5B2-0FBB-A4130E0AC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BDF21F-EC46-6D3E-74FD-3B7C6AE328E3}"/>
              </a:ext>
            </a:extLst>
          </p:cNvPr>
          <p:cNvCxnSpPr/>
          <p:nvPr/>
        </p:nvCxnSpPr>
        <p:spPr>
          <a:xfrm>
            <a:off x="2966299" y="621792"/>
            <a:ext cx="0" cy="5541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B16248-487E-7E25-B145-769F06728911}"/>
              </a:ext>
            </a:extLst>
          </p:cNvPr>
          <p:cNvSpPr txBox="1"/>
          <p:nvPr/>
        </p:nvSpPr>
        <p:spPr>
          <a:xfrm rot="5400000">
            <a:off x="1064409" y="3102488"/>
            <a:ext cx="4753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constant shear </a:t>
            </a:r>
            <a:r>
              <a:rPr lang="en-US" sz="4000" dirty="0" err="1"/>
              <a:t>stresss</a:t>
            </a:r>
            <a:endParaRPr lang="en-US" sz="4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2D656D-EB00-0FE6-40FC-DEBF343C2939}"/>
              </a:ext>
            </a:extLst>
          </p:cNvPr>
          <p:cNvSpPr/>
          <p:nvPr/>
        </p:nvSpPr>
        <p:spPr>
          <a:xfrm>
            <a:off x="6480048" y="59131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E80EA0-8959-F704-57B8-986346B1EA63}"/>
                  </a:ext>
                </a:extLst>
              </p:cNvPr>
              <p:cNvSpPr txBox="1"/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E80EA0-8959-F704-57B8-986346B1E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87CC7-961A-B33F-332E-8C82A6BC8CB7}"/>
                  </a:ext>
                </a:extLst>
              </p:cNvPr>
              <p:cNvSpPr txBox="1"/>
              <p:nvPr/>
            </p:nvSpPr>
            <p:spPr>
              <a:xfrm>
                <a:off x="5812536" y="2983021"/>
                <a:ext cx="6328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87CC7-961A-B33F-332E-8C82A6BC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36" y="2983021"/>
                <a:ext cx="63280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D6A272-B058-3333-946C-9B3B6B4AE20B}"/>
              </a:ext>
            </a:extLst>
          </p:cNvPr>
          <p:cNvCxnSpPr>
            <a:cxnSpLocks/>
          </p:cNvCxnSpPr>
          <p:nvPr/>
        </p:nvCxnSpPr>
        <p:spPr>
          <a:xfrm>
            <a:off x="6560374" y="587293"/>
            <a:ext cx="2192206" cy="5541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85C173-D154-B2D8-0D7C-AC593D4D9730}"/>
              </a:ext>
            </a:extLst>
          </p:cNvPr>
          <p:cNvSpPr txBox="1"/>
          <p:nvPr/>
        </p:nvSpPr>
        <p:spPr>
          <a:xfrm rot="3952221">
            <a:off x="5539029" y="3229541"/>
            <a:ext cx="5660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linearly increasing velocity</a:t>
            </a:r>
          </a:p>
        </p:txBody>
      </p:sp>
    </p:spTree>
    <p:extLst>
      <p:ext uri="{BB962C8B-B14F-4D97-AF65-F5344CB8AC3E}">
        <p14:creationId xmlns:p14="http://schemas.microsoft.com/office/powerpoint/2010/main" val="3089050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A7D1D-423D-B585-39B8-5EA3001B4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68E4EB-ADF8-9BF1-FFD7-0A0E2E56A9AB}"/>
                  </a:ext>
                </a:extLst>
              </p:cNvPr>
              <p:cNvSpPr txBox="1"/>
              <p:nvPr/>
            </p:nvSpPr>
            <p:spPr>
              <a:xfrm>
                <a:off x="2690654" y="813816"/>
                <a:ext cx="7578787" cy="3994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dirty="0"/>
                  <a:t>Lab experiments</a:t>
                </a:r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Glen flow law</a:t>
                </a:r>
              </a:p>
              <a:p>
                <a:pPr algn="ctr"/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68E4EB-ADF8-9BF1-FFD7-0A0E2E56A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54" y="813816"/>
                <a:ext cx="7578787" cy="3994042"/>
              </a:xfrm>
              <a:prstGeom prst="rect">
                <a:avLst/>
              </a:prstGeom>
              <a:blipFill>
                <a:blip r:embed="rId2"/>
                <a:stretch>
                  <a:fillRect t="-4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30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1ACF-2853-8703-3C70-AE3145155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3B3303-5F87-9885-FD17-A192040051A7}"/>
                  </a:ext>
                </a:extLst>
              </p:cNvPr>
              <p:cNvSpPr txBox="1"/>
              <p:nvPr/>
            </p:nvSpPr>
            <p:spPr>
              <a:xfrm>
                <a:off x="2452910" y="502920"/>
                <a:ext cx="7578787" cy="3994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dirty="0"/>
                  <a:t>Lab experiments</a:t>
                </a:r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Glen flow law</a:t>
                </a:r>
              </a:p>
              <a:p>
                <a:pPr algn="ctr"/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3B3303-5F87-9885-FD17-A19204005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0" y="502920"/>
                <a:ext cx="7578787" cy="3994042"/>
              </a:xfrm>
              <a:prstGeom prst="rect">
                <a:avLst/>
              </a:prstGeom>
              <a:blipFill>
                <a:blip r:embed="rId2"/>
                <a:stretch>
                  <a:fillRect t="-4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2BF71DD-15F0-41A8-868D-6B04DC6D4BA9}"/>
              </a:ext>
            </a:extLst>
          </p:cNvPr>
          <p:cNvSpPr txBox="1"/>
          <p:nvPr/>
        </p:nvSpPr>
        <p:spPr>
          <a:xfrm>
            <a:off x="1836054" y="5367075"/>
            <a:ext cx="928798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/>
              <a:t>double the stress</a:t>
            </a:r>
          </a:p>
          <a:p>
            <a:pPr algn="ctr"/>
            <a:r>
              <a:rPr lang="en-US" sz="4400" dirty="0"/>
              <a:t>velocity increase is eight times bigger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36E903-C0CB-58C6-017A-68E6AE6BA3F4}"/>
              </a:ext>
            </a:extLst>
          </p:cNvPr>
          <p:cNvSpPr/>
          <p:nvPr/>
        </p:nvSpPr>
        <p:spPr>
          <a:xfrm>
            <a:off x="6972298" y="3429000"/>
            <a:ext cx="542925" cy="557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1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DB49E-CCF8-5E60-8F1F-1D3F061C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4AAF6A3-5F17-1C63-21BD-47D74763CA22}"/>
              </a:ext>
            </a:extLst>
          </p:cNvPr>
          <p:cNvSpPr/>
          <p:nvPr/>
        </p:nvSpPr>
        <p:spPr>
          <a:xfrm>
            <a:off x="1444752" y="62179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A59C76-1656-A80E-BE9C-BED355AF5A6E}"/>
                  </a:ext>
                </a:extLst>
              </p:cNvPr>
              <p:cNvSpPr txBox="1"/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A59C76-1656-A80E-BE9C-BED355AF5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8BA2B-DA6E-64B3-392E-A345F8CF51C0}"/>
                  </a:ext>
                </a:extLst>
              </p:cNvPr>
              <p:cNvSpPr txBox="1"/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8BA2B-DA6E-64B3-392E-A345F8CF5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510993-8C38-6043-4C59-9C0D62A00E64}"/>
              </a:ext>
            </a:extLst>
          </p:cNvPr>
          <p:cNvCxnSpPr/>
          <p:nvPr/>
        </p:nvCxnSpPr>
        <p:spPr>
          <a:xfrm>
            <a:off x="2234779" y="658368"/>
            <a:ext cx="0" cy="55412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E5422-0817-A02E-0126-F0A9D7D99A7D}"/>
              </a:ext>
            </a:extLst>
          </p:cNvPr>
          <p:cNvSpPr/>
          <p:nvPr/>
        </p:nvSpPr>
        <p:spPr>
          <a:xfrm>
            <a:off x="6480048" y="59131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35C26E-79DE-C7A3-7EB8-F9885ACDCBD9}"/>
                  </a:ext>
                </a:extLst>
              </p:cNvPr>
              <p:cNvSpPr txBox="1"/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35C26E-79DE-C7A3-7EB8-F9885ACDC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83F1B-8889-1B36-A6B2-9F0F016B106F}"/>
                  </a:ext>
                </a:extLst>
              </p:cNvPr>
              <p:cNvSpPr txBox="1"/>
              <p:nvPr/>
            </p:nvSpPr>
            <p:spPr>
              <a:xfrm>
                <a:off x="5812536" y="2983021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83F1B-8889-1B36-A6B2-9F0F016B1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36" y="2983021"/>
                <a:ext cx="63280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6AB4A7-4656-DBCD-E834-BB7BC5E69164}"/>
              </a:ext>
            </a:extLst>
          </p:cNvPr>
          <p:cNvCxnSpPr>
            <a:cxnSpLocks/>
          </p:cNvCxnSpPr>
          <p:nvPr/>
        </p:nvCxnSpPr>
        <p:spPr>
          <a:xfrm>
            <a:off x="6560374" y="587293"/>
            <a:ext cx="335783" cy="557576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1D18D0-1429-C53A-C1AA-99EC1DF13480}"/>
              </a:ext>
            </a:extLst>
          </p:cNvPr>
          <p:cNvCxnSpPr/>
          <p:nvPr/>
        </p:nvCxnSpPr>
        <p:spPr>
          <a:xfrm>
            <a:off x="3027259" y="621792"/>
            <a:ext cx="0" cy="5541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C00FEF-7605-BF08-6176-05A0A4434793}"/>
              </a:ext>
            </a:extLst>
          </p:cNvPr>
          <p:cNvCxnSpPr>
            <a:cxnSpLocks/>
          </p:cNvCxnSpPr>
          <p:nvPr/>
        </p:nvCxnSpPr>
        <p:spPr>
          <a:xfrm>
            <a:off x="6560374" y="587292"/>
            <a:ext cx="2604367" cy="55757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7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CF772-1C28-14E6-2F13-D488AF57D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12C3A9-F9FB-8A3E-8082-86732A01EE32}"/>
              </a:ext>
            </a:extLst>
          </p:cNvPr>
          <p:cNvSpPr/>
          <p:nvPr/>
        </p:nvSpPr>
        <p:spPr>
          <a:xfrm>
            <a:off x="1444752" y="62179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27181-05A9-D2B3-41DC-ACE16677C21C}"/>
                  </a:ext>
                </a:extLst>
              </p:cNvPr>
              <p:cNvSpPr txBox="1"/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27181-05A9-D2B3-41DC-ACE16677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AE45C-3D49-6A69-682A-1537A2DCEF7F}"/>
                  </a:ext>
                </a:extLst>
              </p:cNvPr>
              <p:cNvSpPr txBox="1"/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AE45C-3D49-6A69-682A-1537A2DCE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F7ECB-C71B-D35F-CD62-3F23FB96457D}"/>
              </a:ext>
            </a:extLst>
          </p:cNvPr>
          <p:cNvCxnSpPr/>
          <p:nvPr/>
        </p:nvCxnSpPr>
        <p:spPr>
          <a:xfrm>
            <a:off x="2234779" y="658368"/>
            <a:ext cx="0" cy="55412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06333D-138C-5676-D78E-BC824013B31D}"/>
              </a:ext>
            </a:extLst>
          </p:cNvPr>
          <p:cNvSpPr/>
          <p:nvPr/>
        </p:nvSpPr>
        <p:spPr>
          <a:xfrm>
            <a:off x="6480048" y="59131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4D5506-495E-2B39-F150-1572377643BF}"/>
                  </a:ext>
                </a:extLst>
              </p:cNvPr>
              <p:cNvSpPr txBox="1"/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4D5506-495E-2B39-F150-15723776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BDB32E-4A6A-F96C-1C0B-4A8743334CAF}"/>
                  </a:ext>
                </a:extLst>
              </p:cNvPr>
              <p:cNvSpPr txBox="1"/>
              <p:nvPr/>
            </p:nvSpPr>
            <p:spPr>
              <a:xfrm>
                <a:off x="5812536" y="2983021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BDB32E-4A6A-F96C-1C0B-4A8743334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36" y="2983021"/>
                <a:ext cx="63280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9ABBD1-FB2F-615C-7E4C-697CB13FD66A}"/>
              </a:ext>
            </a:extLst>
          </p:cNvPr>
          <p:cNvCxnSpPr>
            <a:cxnSpLocks/>
          </p:cNvCxnSpPr>
          <p:nvPr/>
        </p:nvCxnSpPr>
        <p:spPr>
          <a:xfrm>
            <a:off x="6560374" y="587293"/>
            <a:ext cx="335783" cy="557576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C268969-AAD7-3760-3229-9AF7C992B3D5}"/>
              </a:ext>
            </a:extLst>
          </p:cNvPr>
          <p:cNvCxnSpPr/>
          <p:nvPr/>
        </p:nvCxnSpPr>
        <p:spPr>
          <a:xfrm>
            <a:off x="3027259" y="621792"/>
            <a:ext cx="0" cy="5541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968862-D559-BE55-D787-6E4B08FCEED8}"/>
              </a:ext>
            </a:extLst>
          </p:cNvPr>
          <p:cNvCxnSpPr>
            <a:cxnSpLocks/>
          </p:cNvCxnSpPr>
          <p:nvPr/>
        </p:nvCxnSpPr>
        <p:spPr>
          <a:xfrm>
            <a:off x="6560374" y="587292"/>
            <a:ext cx="2604367" cy="55757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AEFFCA-D80D-3263-A8F2-1D79E34D308E}"/>
              </a:ext>
            </a:extLst>
          </p:cNvPr>
          <p:cNvSpPr txBox="1"/>
          <p:nvPr/>
        </p:nvSpPr>
        <p:spPr>
          <a:xfrm>
            <a:off x="9017273" y="1871382"/>
            <a:ext cx="31747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glaciers flow much faster on steep hill than shallow sloped</a:t>
            </a:r>
          </a:p>
        </p:txBody>
      </p:sp>
    </p:spTree>
    <p:extLst>
      <p:ext uri="{BB962C8B-B14F-4D97-AF65-F5344CB8AC3E}">
        <p14:creationId xmlns:p14="http://schemas.microsoft.com/office/powerpoint/2010/main" val="37067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CD620E-7F80-0349-895F-7D59BBEE9AF9}"/>
                  </a:ext>
                </a:extLst>
              </p:cNvPr>
              <p:cNvSpPr txBox="1"/>
              <p:nvPr/>
            </p:nvSpPr>
            <p:spPr>
              <a:xfrm>
                <a:off x="981619" y="292608"/>
                <a:ext cx="11292515" cy="6740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very idealized glacier of constant thickness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4400" dirty="0"/>
              </a:p>
              <a:p>
                <a:endParaRPr lang="en-US" sz="4400" dirty="0"/>
              </a:p>
              <a:p>
                <a:r>
                  <a:rPr lang="en-US" sz="4400" dirty="0"/>
                  <a:t>very wide, so edges of glacial valley unimportant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on hill of constant slope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top has zero shear stress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bottom frozen to bed, so velocity is zero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CD620E-7F80-0349-895F-7D59BBEE9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19" y="292608"/>
                <a:ext cx="11292515" cy="6740307"/>
              </a:xfrm>
              <a:prstGeom prst="rect">
                <a:avLst/>
              </a:prstGeom>
              <a:blipFill>
                <a:blip r:embed="rId2"/>
                <a:stretch>
                  <a:fillRect l="-2160" t="-1808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084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310B8-92D3-40FA-ED8A-0985EF5D1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40C42E2-9679-54C5-AC06-2E355B49762E}"/>
              </a:ext>
            </a:extLst>
          </p:cNvPr>
          <p:cNvSpPr/>
          <p:nvPr/>
        </p:nvSpPr>
        <p:spPr>
          <a:xfrm>
            <a:off x="1444752" y="62179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FBE93-3E83-5092-FCDB-049E809475E0}"/>
                  </a:ext>
                </a:extLst>
              </p:cNvPr>
              <p:cNvSpPr txBox="1"/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FBE93-3E83-5092-FCDB-049E80947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CB82E8-D348-305A-F272-C4016AC02FD2}"/>
                  </a:ext>
                </a:extLst>
              </p:cNvPr>
              <p:cNvSpPr txBox="1"/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CB82E8-D348-305A-F272-C4016AC0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E2CD0-3136-3832-1ABC-487E902DA021}"/>
              </a:ext>
            </a:extLst>
          </p:cNvPr>
          <p:cNvSpPr/>
          <p:nvPr/>
        </p:nvSpPr>
        <p:spPr>
          <a:xfrm>
            <a:off x="6480048" y="59131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D051B-5822-AAA4-79BB-AA55AAE10F2D}"/>
                  </a:ext>
                </a:extLst>
              </p:cNvPr>
              <p:cNvSpPr txBox="1"/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D051B-5822-AAA4-79BB-AA55AAE10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C666AD-299F-452E-06C0-48D8F40C0740}"/>
                  </a:ext>
                </a:extLst>
              </p:cNvPr>
              <p:cNvSpPr txBox="1"/>
              <p:nvPr/>
            </p:nvSpPr>
            <p:spPr>
              <a:xfrm>
                <a:off x="561715" y="5016037"/>
                <a:ext cx="6760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C666AD-299F-452E-06C0-48D8F40C0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5" y="5016037"/>
                <a:ext cx="67608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547881-622B-3585-3FAF-761E63F960A6}"/>
              </a:ext>
            </a:extLst>
          </p:cNvPr>
          <p:cNvCxnSpPr>
            <a:cxnSpLocks/>
          </p:cNvCxnSpPr>
          <p:nvPr/>
        </p:nvCxnSpPr>
        <p:spPr>
          <a:xfrm>
            <a:off x="1453323" y="621792"/>
            <a:ext cx="2308804" cy="48097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0F2AD1-ED14-7973-3792-5B1AA5FFD95C}"/>
              </a:ext>
            </a:extLst>
          </p:cNvPr>
          <p:cNvCxnSpPr/>
          <p:nvPr/>
        </p:nvCxnSpPr>
        <p:spPr>
          <a:xfrm>
            <a:off x="1261872" y="5431536"/>
            <a:ext cx="101132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B7DDD7-DA66-56E0-B037-58EFB3B8B0AF}"/>
                  </a:ext>
                </a:extLst>
              </p:cNvPr>
              <p:cNvSpPr txBox="1"/>
              <p:nvPr/>
            </p:nvSpPr>
            <p:spPr>
              <a:xfrm>
                <a:off x="5716492" y="2840735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B7DDD7-DA66-56E0-B037-58EFB3B8B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92" y="2840735"/>
                <a:ext cx="63280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A4051CF-7AF4-511F-0EBA-31A9EC797B2C}"/>
              </a:ext>
            </a:extLst>
          </p:cNvPr>
          <p:cNvSpPr/>
          <p:nvPr/>
        </p:nvSpPr>
        <p:spPr>
          <a:xfrm>
            <a:off x="6492240" y="621792"/>
            <a:ext cx="2221751" cy="4828032"/>
          </a:xfrm>
          <a:custGeom>
            <a:avLst/>
            <a:gdLst>
              <a:gd name="connsiteX0" fmla="*/ 2212848 w 2221751"/>
              <a:gd name="connsiteY0" fmla="*/ 0 h 4828032"/>
              <a:gd name="connsiteX1" fmla="*/ 2157984 w 2221751"/>
              <a:gd name="connsiteY1" fmla="*/ 2322576 h 4828032"/>
              <a:gd name="connsiteX2" fmla="*/ 1737360 w 2221751"/>
              <a:gd name="connsiteY2" fmla="*/ 3858768 h 4828032"/>
              <a:gd name="connsiteX3" fmla="*/ 0 w 2221751"/>
              <a:gd name="connsiteY3" fmla="*/ 4828032 h 48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751" h="4828032">
                <a:moveTo>
                  <a:pt x="2212848" y="0"/>
                </a:moveTo>
                <a:cubicBezTo>
                  <a:pt x="2225040" y="839724"/>
                  <a:pt x="2237232" y="1679448"/>
                  <a:pt x="2157984" y="2322576"/>
                </a:cubicBezTo>
                <a:cubicBezTo>
                  <a:pt x="2078736" y="2965704"/>
                  <a:pt x="2097024" y="3441192"/>
                  <a:pt x="1737360" y="3858768"/>
                </a:cubicBezTo>
                <a:cubicBezTo>
                  <a:pt x="1377696" y="4276344"/>
                  <a:pt x="688848" y="4552188"/>
                  <a:pt x="0" y="482803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7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AF56-7672-3104-B2B1-E78395BD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003C75-B33C-2E26-B633-44B0E1BED6F5}"/>
              </a:ext>
            </a:extLst>
          </p:cNvPr>
          <p:cNvSpPr/>
          <p:nvPr/>
        </p:nvSpPr>
        <p:spPr>
          <a:xfrm>
            <a:off x="1444752" y="62179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442F8-7F67-DF31-334A-43EA33EC5E08}"/>
                  </a:ext>
                </a:extLst>
              </p:cNvPr>
              <p:cNvSpPr txBox="1"/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442F8-7F67-DF31-334A-43EA33EC5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67" y="-209205"/>
                <a:ext cx="61946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849610-D14E-2803-1B94-155EDDB37066}"/>
                  </a:ext>
                </a:extLst>
              </p:cNvPr>
              <p:cNvSpPr txBox="1"/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849610-D14E-2803-1B94-155EDDB37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013501"/>
                <a:ext cx="63280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3557A20-1984-D4EC-73D6-5E9022457473}"/>
              </a:ext>
            </a:extLst>
          </p:cNvPr>
          <p:cNvSpPr/>
          <p:nvPr/>
        </p:nvSpPr>
        <p:spPr>
          <a:xfrm>
            <a:off x="6480048" y="59131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DE4A7A-5EFE-77AC-89D0-B7E00E36C452}"/>
                  </a:ext>
                </a:extLst>
              </p:cNvPr>
              <p:cNvSpPr txBox="1"/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DE4A7A-5EFE-77AC-89D0-B7E00E36C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306AE9-EA3D-DCD8-A320-22B47B121463}"/>
                  </a:ext>
                </a:extLst>
              </p:cNvPr>
              <p:cNvSpPr txBox="1"/>
              <p:nvPr/>
            </p:nvSpPr>
            <p:spPr>
              <a:xfrm>
                <a:off x="561715" y="5016037"/>
                <a:ext cx="6760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306AE9-EA3D-DCD8-A320-22B47B12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5" y="5016037"/>
                <a:ext cx="67608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473101-9C6A-DFC1-371B-3BA142C62534}"/>
              </a:ext>
            </a:extLst>
          </p:cNvPr>
          <p:cNvCxnSpPr>
            <a:cxnSpLocks/>
          </p:cNvCxnSpPr>
          <p:nvPr/>
        </p:nvCxnSpPr>
        <p:spPr>
          <a:xfrm>
            <a:off x="1453323" y="621792"/>
            <a:ext cx="2308804" cy="48097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777675-813D-CAEA-F28A-7A80B5C6D982}"/>
              </a:ext>
            </a:extLst>
          </p:cNvPr>
          <p:cNvCxnSpPr/>
          <p:nvPr/>
        </p:nvCxnSpPr>
        <p:spPr>
          <a:xfrm>
            <a:off x="1261872" y="5431536"/>
            <a:ext cx="101132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45668-8EC0-CE12-50B4-15CCD26DBA64}"/>
                  </a:ext>
                </a:extLst>
              </p:cNvPr>
              <p:cNvSpPr txBox="1"/>
              <p:nvPr/>
            </p:nvSpPr>
            <p:spPr>
              <a:xfrm>
                <a:off x="5716492" y="2840735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45668-8EC0-CE12-50B4-15CCD26DB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92" y="2840735"/>
                <a:ext cx="63280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A96A2D-7929-36E7-3F15-739C2FB5B810}"/>
              </a:ext>
            </a:extLst>
          </p:cNvPr>
          <p:cNvSpPr/>
          <p:nvPr/>
        </p:nvSpPr>
        <p:spPr>
          <a:xfrm>
            <a:off x="6492240" y="621792"/>
            <a:ext cx="2221751" cy="4828032"/>
          </a:xfrm>
          <a:custGeom>
            <a:avLst/>
            <a:gdLst>
              <a:gd name="connsiteX0" fmla="*/ 2212848 w 2221751"/>
              <a:gd name="connsiteY0" fmla="*/ 0 h 4828032"/>
              <a:gd name="connsiteX1" fmla="*/ 2157984 w 2221751"/>
              <a:gd name="connsiteY1" fmla="*/ 2322576 h 4828032"/>
              <a:gd name="connsiteX2" fmla="*/ 1737360 w 2221751"/>
              <a:gd name="connsiteY2" fmla="*/ 3858768 h 4828032"/>
              <a:gd name="connsiteX3" fmla="*/ 0 w 2221751"/>
              <a:gd name="connsiteY3" fmla="*/ 4828032 h 48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751" h="4828032">
                <a:moveTo>
                  <a:pt x="2212848" y="0"/>
                </a:moveTo>
                <a:cubicBezTo>
                  <a:pt x="2225040" y="839724"/>
                  <a:pt x="2237232" y="1679448"/>
                  <a:pt x="2157984" y="2322576"/>
                </a:cubicBezTo>
                <a:cubicBezTo>
                  <a:pt x="2078736" y="2965704"/>
                  <a:pt x="2097024" y="3441192"/>
                  <a:pt x="1737360" y="3858768"/>
                </a:cubicBezTo>
                <a:cubicBezTo>
                  <a:pt x="1377696" y="4276344"/>
                  <a:pt x="688848" y="4552188"/>
                  <a:pt x="0" y="482803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6CA2-6759-0C8B-22A5-2F658509A8F1}"/>
              </a:ext>
            </a:extLst>
          </p:cNvPr>
          <p:cNvSpPr txBox="1"/>
          <p:nvPr/>
        </p:nvSpPr>
        <p:spPr>
          <a:xfrm>
            <a:off x="9551525" y="824204"/>
            <a:ext cx="26593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top region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where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ice is moving</a:t>
            </a:r>
          </a:p>
          <a:p>
            <a:r>
              <a:rPr lang="en-US" sz="2800" dirty="0">
                <a:solidFill>
                  <a:srgbClr val="00B050"/>
                </a:solidFill>
              </a:rPr>
              <a:t>almost uniformly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330A3-DC93-2CBD-E933-8A3807F52882}"/>
              </a:ext>
            </a:extLst>
          </p:cNvPr>
          <p:cNvSpPr txBox="1"/>
          <p:nvPr/>
        </p:nvSpPr>
        <p:spPr>
          <a:xfrm>
            <a:off x="9551525" y="3731400"/>
            <a:ext cx="25345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bottom region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where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ice is “shearing”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91F0F5E-07CC-E3F0-DF77-C7EFD1D74468}"/>
              </a:ext>
            </a:extLst>
          </p:cNvPr>
          <p:cNvSpPr/>
          <p:nvPr/>
        </p:nvSpPr>
        <p:spPr>
          <a:xfrm>
            <a:off x="9198864" y="824204"/>
            <a:ext cx="234099" cy="1845837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19A071B-679A-1E21-AA58-FB8D0ABE6355}"/>
              </a:ext>
            </a:extLst>
          </p:cNvPr>
          <p:cNvSpPr/>
          <p:nvPr/>
        </p:nvSpPr>
        <p:spPr>
          <a:xfrm>
            <a:off x="9236665" y="3500980"/>
            <a:ext cx="234099" cy="1845837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0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AF56-7672-3104-B2B1-E78395BD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3557A20-1984-D4EC-73D6-5E9022457473}"/>
              </a:ext>
            </a:extLst>
          </p:cNvPr>
          <p:cNvSpPr/>
          <p:nvPr/>
        </p:nvSpPr>
        <p:spPr>
          <a:xfrm>
            <a:off x="6480048" y="591312"/>
            <a:ext cx="2940723" cy="5669280"/>
          </a:xfrm>
          <a:custGeom>
            <a:avLst/>
            <a:gdLst>
              <a:gd name="connsiteX0" fmla="*/ 2395728 w 2395728"/>
              <a:gd name="connsiteY0" fmla="*/ 18288 h 4517136"/>
              <a:gd name="connsiteX1" fmla="*/ 0 w 2395728"/>
              <a:gd name="connsiteY1" fmla="*/ 0 h 4517136"/>
              <a:gd name="connsiteX2" fmla="*/ 0 w 2395728"/>
              <a:gd name="connsiteY2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728" h="4517136">
                <a:moveTo>
                  <a:pt x="2395728" y="18288"/>
                </a:moveTo>
                <a:lnTo>
                  <a:pt x="0" y="0"/>
                </a:lnTo>
                <a:lnTo>
                  <a:pt x="0" y="4517136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DE4A7A-5EFE-77AC-89D0-B7E00E36C452}"/>
                  </a:ext>
                </a:extLst>
              </p:cNvPr>
              <p:cNvSpPr txBox="1"/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DE4A7A-5EFE-77AC-89D0-B7E00E36C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63" y="-239685"/>
                <a:ext cx="67717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306AE9-EA3D-DCD8-A320-22B47B121463}"/>
                  </a:ext>
                </a:extLst>
              </p:cNvPr>
              <p:cNvSpPr txBox="1"/>
              <p:nvPr/>
            </p:nvSpPr>
            <p:spPr>
              <a:xfrm>
                <a:off x="5518658" y="4931318"/>
                <a:ext cx="6760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306AE9-EA3D-DCD8-A320-22B47B12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58" y="4931318"/>
                <a:ext cx="67608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777675-813D-CAEA-F28A-7A80B5C6D982}"/>
              </a:ext>
            </a:extLst>
          </p:cNvPr>
          <p:cNvCxnSpPr/>
          <p:nvPr/>
        </p:nvCxnSpPr>
        <p:spPr>
          <a:xfrm flipV="1">
            <a:off x="6194741" y="5431536"/>
            <a:ext cx="5180395" cy="18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45668-8EC0-CE12-50B4-15CCD26DBA64}"/>
                  </a:ext>
                </a:extLst>
              </p:cNvPr>
              <p:cNvSpPr txBox="1"/>
              <p:nvPr/>
            </p:nvSpPr>
            <p:spPr>
              <a:xfrm>
                <a:off x="5716492" y="2840735"/>
                <a:ext cx="6328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45668-8EC0-CE12-50B4-15CCD26DB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92" y="2840735"/>
                <a:ext cx="63280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A96A2D-7929-36E7-3F15-739C2FB5B810}"/>
              </a:ext>
            </a:extLst>
          </p:cNvPr>
          <p:cNvSpPr/>
          <p:nvPr/>
        </p:nvSpPr>
        <p:spPr>
          <a:xfrm>
            <a:off x="6492240" y="621792"/>
            <a:ext cx="2221751" cy="4828032"/>
          </a:xfrm>
          <a:custGeom>
            <a:avLst/>
            <a:gdLst>
              <a:gd name="connsiteX0" fmla="*/ 2212848 w 2221751"/>
              <a:gd name="connsiteY0" fmla="*/ 0 h 4828032"/>
              <a:gd name="connsiteX1" fmla="*/ 2157984 w 2221751"/>
              <a:gd name="connsiteY1" fmla="*/ 2322576 h 4828032"/>
              <a:gd name="connsiteX2" fmla="*/ 1737360 w 2221751"/>
              <a:gd name="connsiteY2" fmla="*/ 3858768 h 4828032"/>
              <a:gd name="connsiteX3" fmla="*/ 0 w 2221751"/>
              <a:gd name="connsiteY3" fmla="*/ 4828032 h 48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751" h="4828032">
                <a:moveTo>
                  <a:pt x="2212848" y="0"/>
                </a:moveTo>
                <a:cubicBezTo>
                  <a:pt x="2225040" y="839724"/>
                  <a:pt x="2237232" y="1679448"/>
                  <a:pt x="2157984" y="2322576"/>
                </a:cubicBezTo>
                <a:cubicBezTo>
                  <a:pt x="2078736" y="2965704"/>
                  <a:pt x="2097024" y="3441192"/>
                  <a:pt x="1737360" y="3858768"/>
                </a:cubicBezTo>
                <a:cubicBezTo>
                  <a:pt x="1377696" y="4276344"/>
                  <a:pt x="688848" y="4552188"/>
                  <a:pt x="0" y="482803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36CA2-6759-0C8B-22A5-2F658509A8F1}"/>
              </a:ext>
            </a:extLst>
          </p:cNvPr>
          <p:cNvSpPr txBox="1"/>
          <p:nvPr/>
        </p:nvSpPr>
        <p:spPr>
          <a:xfrm>
            <a:off x="9551525" y="824204"/>
            <a:ext cx="26593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top region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where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ice is moving</a:t>
            </a:r>
          </a:p>
          <a:p>
            <a:r>
              <a:rPr lang="en-US" sz="2800" dirty="0">
                <a:solidFill>
                  <a:srgbClr val="00B050"/>
                </a:solidFill>
              </a:rPr>
              <a:t>almost uniformly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330A3-DC93-2CBD-E933-8A3807F52882}"/>
              </a:ext>
            </a:extLst>
          </p:cNvPr>
          <p:cNvSpPr txBox="1"/>
          <p:nvPr/>
        </p:nvSpPr>
        <p:spPr>
          <a:xfrm>
            <a:off x="9551525" y="3731400"/>
            <a:ext cx="25345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bottom region</a:t>
            </a:r>
          </a:p>
          <a:p>
            <a:r>
              <a:rPr lang="en-US" sz="2800" dirty="0">
                <a:solidFill>
                  <a:srgbClr val="00B050"/>
                </a:solidFill>
              </a:rPr>
              <a:t>where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ice is “shearing”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91F0F5E-07CC-E3F0-DF77-C7EFD1D74468}"/>
              </a:ext>
            </a:extLst>
          </p:cNvPr>
          <p:cNvSpPr/>
          <p:nvPr/>
        </p:nvSpPr>
        <p:spPr>
          <a:xfrm>
            <a:off x="9198864" y="824204"/>
            <a:ext cx="234099" cy="1845837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19A071B-679A-1E21-AA58-FB8D0ABE6355}"/>
              </a:ext>
            </a:extLst>
          </p:cNvPr>
          <p:cNvSpPr/>
          <p:nvPr/>
        </p:nvSpPr>
        <p:spPr>
          <a:xfrm>
            <a:off x="9236665" y="3500980"/>
            <a:ext cx="234099" cy="1845837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67" y="718521"/>
            <a:ext cx="4963630" cy="50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67E35-A68A-6200-1DA8-9229A211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7047E-B2A1-6CCC-5154-9B0A05FC4D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107" y="-1"/>
            <a:ext cx="9572264" cy="6869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D5FE6-AF35-1820-B0FC-E560C76B88E8}"/>
              </a:ext>
            </a:extLst>
          </p:cNvPr>
          <p:cNvSpPr txBox="1"/>
          <p:nvPr/>
        </p:nvSpPr>
        <p:spPr>
          <a:xfrm>
            <a:off x="1632030" y="219919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Glacier: Flowing mass of ice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AB51948-C076-8B5B-0217-E08BA0292EB4}"/>
              </a:ext>
            </a:extLst>
          </p:cNvPr>
          <p:cNvSpPr/>
          <p:nvPr/>
        </p:nvSpPr>
        <p:spPr>
          <a:xfrm>
            <a:off x="2662177" y="1118025"/>
            <a:ext cx="7882360" cy="4333651"/>
          </a:xfrm>
          <a:custGeom>
            <a:avLst/>
            <a:gdLst>
              <a:gd name="connsiteX0" fmla="*/ 7882360 w 7882360"/>
              <a:gd name="connsiteY0" fmla="*/ 16294 h 4333651"/>
              <a:gd name="connsiteX1" fmla="*/ 6678593 w 7882360"/>
              <a:gd name="connsiteY1" fmla="*/ 155190 h 4333651"/>
              <a:gd name="connsiteX2" fmla="*/ 5856790 w 7882360"/>
              <a:gd name="connsiteY2" fmla="*/ 1139038 h 4333651"/>
              <a:gd name="connsiteX3" fmla="*/ 5416952 w 7882360"/>
              <a:gd name="connsiteY3" fmla="*/ 2053438 h 4333651"/>
              <a:gd name="connsiteX4" fmla="*/ 4710896 w 7882360"/>
              <a:gd name="connsiteY4" fmla="*/ 2828942 h 4333651"/>
              <a:gd name="connsiteX5" fmla="*/ 4178461 w 7882360"/>
              <a:gd name="connsiteY5" fmla="*/ 3153033 h 4333651"/>
              <a:gd name="connsiteX6" fmla="*/ 2650603 w 7882360"/>
              <a:gd name="connsiteY6" fmla="*/ 3534998 h 4333651"/>
              <a:gd name="connsiteX7" fmla="*/ 902826 w 7882360"/>
              <a:gd name="connsiteY7" fmla="*/ 3974836 h 4333651"/>
              <a:gd name="connsiteX8" fmla="*/ 0 w 7882360"/>
              <a:gd name="connsiteY8" fmla="*/ 4333651 h 43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2360" h="4333651">
                <a:moveTo>
                  <a:pt x="7882360" y="16294"/>
                </a:moveTo>
                <a:cubicBezTo>
                  <a:pt x="7449274" y="-7820"/>
                  <a:pt x="7016188" y="-31934"/>
                  <a:pt x="6678593" y="155190"/>
                </a:cubicBezTo>
                <a:cubicBezTo>
                  <a:pt x="6340998" y="342314"/>
                  <a:pt x="6067063" y="822663"/>
                  <a:pt x="5856790" y="1139038"/>
                </a:cubicBezTo>
                <a:cubicBezTo>
                  <a:pt x="5646517" y="1455413"/>
                  <a:pt x="5607934" y="1771787"/>
                  <a:pt x="5416952" y="2053438"/>
                </a:cubicBezTo>
                <a:cubicBezTo>
                  <a:pt x="5225970" y="2335089"/>
                  <a:pt x="4917311" y="2645676"/>
                  <a:pt x="4710896" y="2828942"/>
                </a:cubicBezTo>
                <a:cubicBezTo>
                  <a:pt x="4504481" y="3012208"/>
                  <a:pt x="4521843" y="3035357"/>
                  <a:pt x="4178461" y="3153033"/>
                </a:cubicBezTo>
                <a:cubicBezTo>
                  <a:pt x="3835079" y="3270709"/>
                  <a:pt x="2650603" y="3534998"/>
                  <a:pt x="2650603" y="3534998"/>
                </a:cubicBezTo>
                <a:cubicBezTo>
                  <a:pt x="2104664" y="3671965"/>
                  <a:pt x="1344593" y="3841727"/>
                  <a:pt x="902826" y="3974836"/>
                </a:cubicBezTo>
                <a:cubicBezTo>
                  <a:pt x="461059" y="4107945"/>
                  <a:pt x="230529" y="4220798"/>
                  <a:pt x="0" y="4333651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3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5530C-1B4E-D31E-F3F1-91F2EF862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40AE8B-1EFE-B2F4-03C0-D0EA894B5675}"/>
                  </a:ext>
                </a:extLst>
              </p:cNvPr>
              <p:cNvSpPr txBox="1"/>
              <p:nvPr/>
            </p:nvSpPr>
            <p:spPr>
              <a:xfrm>
                <a:off x="2690654" y="813816"/>
                <a:ext cx="7578787" cy="26397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dirty="0"/>
                  <a:t>Glen flow law</a:t>
                </a:r>
              </a:p>
              <a:p>
                <a:pPr algn="ctr"/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40AE8B-1EFE-B2F4-03C0-D0EA894B5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54" y="813816"/>
                <a:ext cx="7578787" cy="2639762"/>
              </a:xfrm>
              <a:prstGeom prst="rect">
                <a:avLst/>
              </a:prstGeom>
              <a:blipFill>
                <a:blip r:embed="rId2"/>
                <a:stretch>
                  <a:fillRect t="-6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05A550-EB8A-B365-F568-4B7256C7971F}"/>
              </a:ext>
            </a:extLst>
          </p:cNvPr>
          <p:cNvSpPr/>
          <p:nvPr/>
        </p:nvSpPr>
        <p:spPr>
          <a:xfrm>
            <a:off x="6667020" y="2511705"/>
            <a:ext cx="462987" cy="7986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7F91D3-F87C-2FA9-403F-6B449F67E546}"/>
                  </a:ext>
                </a:extLst>
              </p:cNvPr>
              <p:cNvSpPr txBox="1"/>
              <p:nvPr/>
            </p:nvSpPr>
            <p:spPr>
              <a:xfrm>
                <a:off x="6096000" y="4514126"/>
                <a:ext cx="55680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warm ice has an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that is orders of magnitude bigger than cold ice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7F91D3-F87C-2FA9-403F-6B449F67E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14126"/>
                <a:ext cx="5568032" cy="1938992"/>
              </a:xfrm>
              <a:prstGeom prst="rect">
                <a:avLst/>
              </a:prstGeom>
              <a:blipFill>
                <a:blip r:embed="rId3"/>
                <a:stretch>
                  <a:fillRect l="-3834" t="-5660" r="-1862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197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0940D-2E9C-6E3C-06EB-A6A4D85213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3" y="24059"/>
            <a:ext cx="8970379" cy="5989015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25452B80-650F-C9C3-5E43-DE9CD1C532DA}"/>
              </a:ext>
            </a:extLst>
          </p:cNvPr>
          <p:cNvSpPr/>
          <p:nvPr/>
        </p:nvSpPr>
        <p:spPr>
          <a:xfrm>
            <a:off x="1967695" y="1067761"/>
            <a:ext cx="462988" cy="444467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F6B13-7A38-3144-491F-0C35F9AE8126}"/>
              </a:ext>
            </a:extLst>
          </p:cNvPr>
          <p:cNvSpPr txBox="1"/>
          <p:nvPr/>
        </p:nvSpPr>
        <p:spPr>
          <a:xfrm rot="16200000">
            <a:off x="657945" y="2846452"/>
            <a:ext cx="1911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Bigger A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B3542E2-C969-3F2F-E264-811858F0215A}"/>
              </a:ext>
            </a:extLst>
          </p:cNvPr>
          <p:cNvSpPr/>
          <p:nvPr/>
        </p:nvSpPr>
        <p:spPr>
          <a:xfrm rot="5400000">
            <a:off x="7089138" y="3986133"/>
            <a:ext cx="462988" cy="444467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1CCDD-A3A8-5426-7C94-5FC530730482}"/>
              </a:ext>
            </a:extLst>
          </p:cNvPr>
          <p:cNvSpPr txBox="1"/>
          <p:nvPr/>
        </p:nvSpPr>
        <p:spPr>
          <a:xfrm>
            <a:off x="5098292" y="6208472"/>
            <a:ext cx="4564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warmer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8C6AA0-CAF8-AB3D-27FC-F922FD76EA8B}"/>
                  </a:ext>
                </a:extLst>
              </p:cNvPr>
              <p:cNvSpPr txBox="1"/>
              <p:nvPr/>
            </p:nvSpPr>
            <p:spPr>
              <a:xfrm>
                <a:off x="7573878" y="5772171"/>
                <a:ext cx="261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8C6AA0-CAF8-AB3D-27FC-F922FD76E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78" y="5772171"/>
                <a:ext cx="261290" cy="276999"/>
              </a:xfrm>
              <a:prstGeom prst="rect">
                <a:avLst/>
              </a:prstGeom>
              <a:blipFill>
                <a:blip r:embed="rId3"/>
                <a:stretch>
                  <a:fillRect l="-20930" r="-2093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499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3727A-C219-91CC-BED4-67F35ECE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ADAE53-A283-04C0-4FF9-A42FB7574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3" y="24059"/>
            <a:ext cx="8970379" cy="598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B096A6-E0AF-8745-8FD5-C095C6EF489F}"/>
              </a:ext>
            </a:extLst>
          </p:cNvPr>
          <p:cNvSpPr txBox="1"/>
          <p:nvPr/>
        </p:nvSpPr>
        <p:spPr>
          <a:xfrm rot="16200000">
            <a:off x="9912472" y="388182"/>
            <a:ext cx="10654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Alps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F1158-C588-3BF3-9EDC-2E7B7B91DEB2}"/>
              </a:ext>
            </a:extLst>
          </p:cNvPr>
          <p:cNvSpPr txBox="1"/>
          <p:nvPr/>
        </p:nvSpPr>
        <p:spPr>
          <a:xfrm rot="16200000">
            <a:off x="2627425" y="1484989"/>
            <a:ext cx="3259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East Antarctica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5C096-2FBF-9645-2D31-4066DA552060}"/>
              </a:ext>
            </a:extLst>
          </p:cNvPr>
          <p:cNvSpPr txBox="1"/>
          <p:nvPr/>
        </p:nvSpPr>
        <p:spPr>
          <a:xfrm>
            <a:off x="312822" y="305339"/>
            <a:ext cx="21178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Glaciers behave differently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in different climates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0028A0-5387-AB75-2A3B-E7FFD21CAE1B}"/>
              </a:ext>
            </a:extLst>
          </p:cNvPr>
          <p:cNvSpPr/>
          <p:nvPr/>
        </p:nvSpPr>
        <p:spPr>
          <a:xfrm>
            <a:off x="4633472" y="745351"/>
            <a:ext cx="6085755" cy="3503920"/>
          </a:xfrm>
          <a:custGeom>
            <a:avLst/>
            <a:gdLst>
              <a:gd name="connsiteX0" fmla="*/ 0 w 6085755"/>
              <a:gd name="connsiteY0" fmla="*/ 3503920 h 3503920"/>
              <a:gd name="connsiteX1" fmla="*/ 15368 w 6085755"/>
              <a:gd name="connsiteY1" fmla="*/ 0 h 3503920"/>
              <a:gd name="connsiteX2" fmla="*/ 6085755 w 6085755"/>
              <a:gd name="connsiteY2" fmla="*/ 7684 h 350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5755" h="3503920">
                <a:moveTo>
                  <a:pt x="0" y="3503920"/>
                </a:moveTo>
                <a:cubicBezTo>
                  <a:pt x="5123" y="2335947"/>
                  <a:pt x="10245" y="1167973"/>
                  <a:pt x="15368" y="0"/>
                </a:cubicBezTo>
                <a:lnTo>
                  <a:pt x="6085755" y="7684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B84E3E-2A5A-5CE8-24D2-01C62131CFFE}"/>
                  </a:ext>
                </a:extLst>
              </p:cNvPr>
              <p:cNvSpPr txBox="1"/>
              <p:nvPr/>
            </p:nvSpPr>
            <p:spPr>
              <a:xfrm>
                <a:off x="4633472" y="1912536"/>
                <a:ext cx="1151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B84E3E-2A5A-5CE8-24D2-01C62131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72" y="1912536"/>
                <a:ext cx="115168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9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61A0E-44C2-4F95-EE17-C5CA18D47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06FD10-A207-3B03-551C-3BCBF1CF6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3" y="70355"/>
            <a:ext cx="8970379" cy="598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B99499-AD18-D0A2-DE63-A65AFBF4DB47}"/>
                  </a:ext>
                </a:extLst>
              </p:cNvPr>
              <p:cNvSpPr txBox="1"/>
              <p:nvPr/>
            </p:nvSpPr>
            <p:spPr>
              <a:xfrm>
                <a:off x="312822" y="305339"/>
                <a:ext cx="2117861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Glaciers behaves differently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during the Ice Age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(when it was 11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colder)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was about three times smaller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B99499-AD18-D0A2-DE63-A65AFBF4D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2" y="305339"/>
                <a:ext cx="2117861" cy="6494085"/>
              </a:xfrm>
              <a:prstGeom prst="rect">
                <a:avLst/>
              </a:prstGeom>
              <a:blipFill>
                <a:blip r:embed="rId3"/>
                <a:stretch>
                  <a:fillRect l="-7184" t="-1221" r="-9770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A7DF1B1-00A4-AF47-035F-7A1F43308BEC}"/>
              </a:ext>
            </a:extLst>
          </p:cNvPr>
          <p:cNvSpPr/>
          <p:nvPr/>
        </p:nvSpPr>
        <p:spPr>
          <a:xfrm>
            <a:off x="6535047" y="3403148"/>
            <a:ext cx="1530733" cy="4512"/>
          </a:xfrm>
          <a:custGeom>
            <a:avLst/>
            <a:gdLst>
              <a:gd name="connsiteX0" fmla="*/ 0 w 1446836"/>
              <a:gd name="connsiteY0" fmla="*/ 11574 h 11574"/>
              <a:gd name="connsiteX1" fmla="*/ 1446836 w 1446836"/>
              <a:gd name="connsiteY1" fmla="*/ 0 h 11574"/>
              <a:gd name="connsiteX0" fmla="*/ 0 w 1425306"/>
              <a:gd name="connsiteY0" fmla="*/ 2136 h 2136"/>
              <a:gd name="connsiteX1" fmla="*/ 1425306 w 1425306"/>
              <a:gd name="connsiteY1" fmla="*/ 0 h 2136"/>
              <a:gd name="connsiteX0" fmla="*/ 0 w 9135"/>
              <a:gd name="connsiteY0" fmla="*/ 0 h 2658"/>
              <a:gd name="connsiteX1" fmla="*/ 9135 w 9135"/>
              <a:gd name="connsiteY1" fmla="*/ 2658 h 2658"/>
              <a:gd name="connsiteX0" fmla="*/ 0 w 10517"/>
              <a:gd name="connsiteY0" fmla="*/ 37625 h 37625"/>
              <a:gd name="connsiteX1" fmla="*/ 10517 w 10517"/>
              <a:gd name="connsiteY1" fmla="*/ 0 h 37625"/>
              <a:gd name="connsiteX0" fmla="*/ 0 w 10517"/>
              <a:gd name="connsiteY0" fmla="*/ 9050 h 9050"/>
              <a:gd name="connsiteX1" fmla="*/ 10517 w 10517"/>
              <a:gd name="connsiteY1" fmla="*/ 0 h 9050"/>
              <a:gd name="connsiteX0" fmla="*/ 0 w 10826"/>
              <a:gd name="connsiteY0" fmla="*/ 27690 h 27690"/>
              <a:gd name="connsiteX1" fmla="*/ 10826 w 10826"/>
              <a:gd name="connsiteY1" fmla="*/ 0 h 27690"/>
              <a:gd name="connsiteX0" fmla="*/ 0 w 10826"/>
              <a:gd name="connsiteY0" fmla="*/ 4103 h 4103"/>
              <a:gd name="connsiteX1" fmla="*/ 10826 w 10826"/>
              <a:gd name="connsiteY1" fmla="*/ 0 h 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26" h="4103">
                <a:moveTo>
                  <a:pt x="0" y="4103"/>
                </a:moveTo>
                <a:lnTo>
                  <a:pt x="10826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E3849F-BE3D-7F96-F97B-04CA96C1FEFF}"/>
              </a:ext>
            </a:extLst>
          </p:cNvPr>
          <p:cNvCxnSpPr>
            <a:cxnSpLocks/>
          </p:cNvCxnSpPr>
          <p:nvPr/>
        </p:nvCxnSpPr>
        <p:spPr>
          <a:xfrm flipV="1">
            <a:off x="8072203" y="2600664"/>
            <a:ext cx="0" cy="7959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28E48F-2E34-4B3F-DA33-7240C2153D25}"/>
                  </a:ext>
                </a:extLst>
              </p:cNvPr>
              <p:cNvSpPr txBox="1"/>
              <p:nvPr/>
            </p:nvSpPr>
            <p:spPr>
              <a:xfrm>
                <a:off x="6792860" y="3403148"/>
                <a:ext cx="1151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11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28E48F-2E34-4B3F-DA33-7240C2153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60" y="3403148"/>
                <a:ext cx="1151682" cy="584775"/>
              </a:xfrm>
              <a:prstGeom prst="rect">
                <a:avLst/>
              </a:prstGeom>
              <a:blipFill>
                <a:blip r:embed="rId4"/>
                <a:stretch>
                  <a:fillRect l="-1322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20858-0162-F188-F6E9-B5112927C1D5}"/>
                  </a:ext>
                </a:extLst>
              </p:cNvPr>
              <p:cNvSpPr txBox="1"/>
              <p:nvPr/>
            </p:nvSpPr>
            <p:spPr>
              <a:xfrm>
                <a:off x="7989353" y="2706275"/>
                <a:ext cx="1151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20858-0162-F188-F6E9-B5112927C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53" y="2706275"/>
                <a:ext cx="115168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46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E6007-D3FC-6970-2294-9C82875F5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B3FC8E-DFAC-5EE1-0A62-0BE9211008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3" y="24059"/>
            <a:ext cx="8970379" cy="598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A6598-23E7-987F-0256-F72F26441CC3}"/>
                  </a:ext>
                </a:extLst>
              </p:cNvPr>
              <p:cNvSpPr txBox="1"/>
              <p:nvPr/>
            </p:nvSpPr>
            <p:spPr>
              <a:xfrm>
                <a:off x="312822" y="305339"/>
                <a:ext cx="2117861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The geothermal gradient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global average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affects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ice velocity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A6598-23E7-987F-0256-F72F2644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2" y="305339"/>
                <a:ext cx="2117861" cy="5016758"/>
              </a:xfrm>
              <a:prstGeom prst="rect">
                <a:avLst/>
              </a:prstGeom>
              <a:blipFill>
                <a:blip r:embed="rId3"/>
                <a:stretch>
                  <a:fillRect l="-7184" t="-1580" r="-10632" b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0B0035-A82A-F3F8-2642-3316890C29EB}"/>
              </a:ext>
            </a:extLst>
          </p:cNvPr>
          <p:cNvSpPr/>
          <p:nvPr/>
        </p:nvSpPr>
        <p:spPr>
          <a:xfrm>
            <a:off x="6652976" y="3261980"/>
            <a:ext cx="1422277" cy="15717"/>
          </a:xfrm>
          <a:custGeom>
            <a:avLst/>
            <a:gdLst>
              <a:gd name="connsiteX0" fmla="*/ 0 w 1446836"/>
              <a:gd name="connsiteY0" fmla="*/ 11574 h 11574"/>
              <a:gd name="connsiteX1" fmla="*/ 1446836 w 1446836"/>
              <a:gd name="connsiteY1" fmla="*/ 0 h 11574"/>
              <a:gd name="connsiteX0" fmla="*/ 0 w 1425306"/>
              <a:gd name="connsiteY0" fmla="*/ 2136 h 2136"/>
              <a:gd name="connsiteX1" fmla="*/ 1425306 w 1425306"/>
              <a:gd name="connsiteY1" fmla="*/ 0 h 2136"/>
              <a:gd name="connsiteX0" fmla="*/ 0 w 9365"/>
              <a:gd name="connsiteY0" fmla="*/ 0 h 2378"/>
              <a:gd name="connsiteX1" fmla="*/ 9365 w 9365"/>
              <a:gd name="connsiteY1" fmla="*/ 2378 h 2378"/>
              <a:gd name="connsiteX0" fmla="*/ 0 w 9910"/>
              <a:gd name="connsiteY0" fmla="*/ 42047 h 42047"/>
              <a:gd name="connsiteX1" fmla="*/ 9910 w 9910"/>
              <a:gd name="connsiteY1" fmla="*/ 0 h 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0" h="42047">
                <a:moveTo>
                  <a:pt x="0" y="42047"/>
                </a:moveTo>
                <a:lnTo>
                  <a:pt x="991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7DF5D-3CE5-941E-C0A0-2976A79CAC3A}"/>
                  </a:ext>
                </a:extLst>
              </p:cNvPr>
              <p:cNvSpPr txBox="1"/>
              <p:nvPr/>
            </p:nvSpPr>
            <p:spPr>
              <a:xfrm>
                <a:off x="6915872" y="3277697"/>
                <a:ext cx="1151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7DF5D-3CE5-941E-C0A0-2976A79CA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872" y="3277697"/>
                <a:ext cx="1151682" cy="584775"/>
              </a:xfrm>
              <a:prstGeom prst="rect">
                <a:avLst/>
              </a:prstGeom>
              <a:blipFill>
                <a:blip r:embed="rId4"/>
                <a:stretch>
                  <a:fillRect l="-1322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357705-BEB4-DDA5-DA95-137EA00BFFCE}"/>
                  </a:ext>
                </a:extLst>
              </p:cNvPr>
              <p:cNvSpPr txBox="1"/>
              <p:nvPr/>
            </p:nvSpPr>
            <p:spPr>
              <a:xfrm>
                <a:off x="8075253" y="2601535"/>
                <a:ext cx="1151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357705-BEB4-DDA5-DA95-137EA00B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253" y="2601535"/>
                <a:ext cx="115168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0B0D05-3822-8780-6763-858619D01C5B}"/>
              </a:ext>
            </a:extLst>
          </p:cNvPr>
          <p:cNvSpPr txBox="1"/>
          <p:nvPr/>
        </p:nvSpPr>
        <p:spPr>
          <a:xfrm>
            <a:off x="6429735" y="4068942"/>
            <a:ext cx="2552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for 250 m thick glacier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C83B1A-1679-E253-F78E-FF3FA0DDE06A}"/>
              </a:ext>
            </a:extLst>
          </p:cNvPr>
          <p:cNvCxnSpPr>
            <a:cxnSpLocks/>
          </p:cNvCxnSpPr>
          <p:nvPr/>
        </p:nvCxnSpPr>
        <p:spPr>
          <a:xfrm>
            <a:off x="8075253" y="2601535"/>
            <a:ext cx="0" cy="6367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35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02D6-92EA-0DBA-BC1E-72584CDB6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E5BB0-41C0-B7AE-F636-F5C4BFC2F4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3" y="24059"/>
            <a:ext cx="8970379" cy="5989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91F5E-1A17-9CC9-BBAC-C53AD816D17C}"/>
              </a:ext>
            </a:extLst>
          </p:cNvPr>
          <p:cNvSpPr txBox="1"/>
          <p:nvPr/>
        </p:nvSpPr>
        <p:spPr>
          <a:xfrm>
            <a:off x="312822" y="305339"/>
            <a:ext cx="2330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Atmospheric lapse rate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D6D730-3155-7A06-65F1-033AD045D1D2}"/>
              </a:ext>
            </a:extLst>
          </p:cNvPr>
          <p:cNvSpPr/>
          <p:nvPr/>
        </p:nvSpPr>
        <p:spPr>
          <a:xfrm>
            <a:off x="6652976" y="3261980"/>
            <a:ext cx="1422277" cy="15717"/>
          </a:xfrm>
          <a:custGeom>
            <a:avLst/>
            <a:gdLst>
              <a:gd name="connsiteX0" fmla="*/ 0 w 1446836"/>
              <a:gd name="connsiteY0" fmla="*/ 11574 h 11574"/>
              <a:gd name="connsiteX1" fmla="*/ 1446836 w 1446836"/>
              <a:gd name="connsiteY1" fmla="*/ 0 h 11574"/>
              <a:gd name="connsiteX0" fmla="*/ 0 w 1425306"/>
              <a:gd name="connsiteY0" fmla="*/ 2136 h 2136"/>
              <a:gd name="connsiteX1" fmla="*/ 1425306 w 1425306"/>
              <a:gd name="connsiteY1" fmla="*/ 0 h 2136"/>
              <a:gd name="connsiteX0" fmla="*/ 0 w 9365"/>
              <a:gd name="connsiteY0" fmla="*/ 0 h 2378"/>
              <a:gd name="connsiteX1" fmla="*/ 9365 w 9365"/>
              <a:gd name="connsiteY1" fmla="*/ 2378 h 2378"/>
              <a:gd name="connsiteX0" fmla="*/ 0 w 9910"/>
              <a:gd name="connsiteY0" fmla="*/ 42047 h 42047"/>
              <a:gd name="connsiteX1" fmla="*/ 9910 w 9910"/>
              <a:gd name="connsiteY1" fmla="*/ 0 h 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0" h="42047">
                <a:moveTo>
                  <a:pt x="0" y="42047"/>
                </a:moveTo>
                <a:lnTo>
                  <a:pt x="991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E57DB-5333-E6CA-4764-E8E299AFFC97}"/>
                  </a:ext>
                </a:extLst>
              </p:cNvPr>
              <p:cNvSpPr txBox="1"/>
              <p:nvPr/>
            </p:nvSpPr>
            <p:spPr>
              <a:xfrm>
                <a:off x="6915872" y="3277697"/>
                <a:ext cx="1151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E57DB-5333-E6CA-4764-E8E299AFF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872" y="3277697"/>
                <a:ext cx="1151682" cy="584775"/>
              </a:xfrm>
              <a:prstGeom prst="rect">
                <a:avLst/>
              </a:prstGeom>
              <a:blipFill>
                <a:blip r:embed="rId3"/>
                <a:stretch>
                  <a:fillRect l="-1322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9E6A55-3D9F-66AC-D111-38E5A4866EDB}"/>
                  </a:ext>
                </a:extLst>
              </p:cNvPr>
              <p:cNvSpPr txBox="1"/>
              <p:nvPr/>
            </p:nvSpPr>
            <p:spPr>
              <a:xfrm>
                <a:off x="8075253" y="2601535"/>
                <a:ext cx="1151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9E6A55-3D9F-66AC-D111-38E5A4866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253" y="2601535"/>
                <a:ext cx="115168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6EC5F31-4843-AA15-D624-50D8A1813607}"/>
              </a:ext>
            </a:extLst>
          </p:cNvPr>
          <p:cNvSpPr txBox="1"/>
          <p:nvPr/>
        </p:nvSpPr>
        <p:spPr>
          <a:xfrm>
            <a:off x="6429735" y="4068942"/>
            <a:ext cx="3412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1 km elevation change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C1825-7B75-F223-D392-9466C7766E6F}"/>
              </a:ext>
            </a:extLst>
          </p:cNvPr>
          <p:cNvCxnSpPr>
            <a:cxnSpLocks/>
          </p:cNvCxnSpPr>
          <p:nvPr/>
        </p:nvCxnSpPr>
        <p:spPr>
          <a:xfrm>
            <a:off x="8075253" y="2601535"/>
            <a:ext cx="0" cy="6367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85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A30DB-C523-35F2-4102-B9E98A6D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9C4EEB-9791-35A1-3D79-0FB1EB94471D}"/>
                  </a:ext>
                </a:extLst>
              </p:cNvPr>
              <p:cNvSpPr txBox="1"/>
              <p:nvPr/>
            </p:nvSpPr>
            <p:spPr>
              <a:xfrm>
                <a:off x="981619" y="292608"/>
                <a:ext cx="11292515" cy="6740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very idealized glacier of constant thickness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4400" dirty="0"/>
              </a:p>
              <a:p>
                <a:endParaRPr lang="en-US" sz="4400" dirty="0"/>
              </a:p>
              <a:p>
                <a:r>
                  <a:rPr lang="en-US" sz="4400" dirty="0"/>
                  <a:t>very wide, so edges of glacial valley unimportant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on hill of constant slope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top has zero shear stress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bottom frozen to bed, so velocity is zero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9C4EEB-9791-35A1-3D79-0FB1EB944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19" y="292608"/>
                <a:ext cx="11292515" cy="6740307"/>
              </a:xfrm>
              <a:prstGeom prst="rect">
                <a:avLst/>
              </a:prstGeom>
              <a:blipFill>
                <a:blip r:embed="rId2"/>
                <a:stretch>
                  <a:fillRect l="-2160" t="-1808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034320-6587-D183-22EF-F5FA4AFE7B6F}"/>
              </a:ext>
            </a:extLst>
          </p:cNvPr>
          <p:cNvCxnSpPr/>
          <p:nvPr/>
        </p:nvCxnSpPr>
        <p:spPr>
          <a:xfrm>
            <a:off x="2943225" y="6115050"/>
            <a:ext cx="194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6DE4BC-8613-74B6-F5DE-EEDDF6290909}"/>
              </a:ext>
            </a:extLst>
          </p:cNvPr>
          <p:cNvSpPr txBox="1"/>
          <p:nvPr/>
        </p:nvSpPr>
        <p:spPr>
          <a:xfrm>
            <a:off x="2600326" y="5197186"/>
            <a:ext cx="2908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slides on bed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5FAC7-AC4C-FAB3-C95F-545DA388123F}"/>
              </a:ext>
            </a:extLst>
          </p:cNvPr>
          <p:cNvSpPr txBox="1"/>
          <p:nvPr/>
        </p:nvSpPr>
        <p:spPr>
          <a:xfrm>
            <a:off x="8695275" y="5197186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A4EE03-83FF-4AF9-2F37-B006D3B2320E}"/>
              </a:ext>
            </a:extLst>
          </p:cNvPr>
          <p:cNvSpPr/>
          <p:nvPr/>
        </p:nvSpPr>
        <p:spPr>
          <a:xfrm>
            <a:off x="9001125" y="6357938"/>
            <a:ext cx="228682" cy="342900"/>
          </a:xfrm>
          <a:custGeom>
            <a:avLst/>
            <a:gdLst>
              <a:gd name="connsiteX0" fmla="*/ 0 w 228682"/>
              <a:gd name="connsiteY0" fmla="*/ 342900 h 342900"/>
              <a:gd name="connsiteX1" fmla="*/ 14288 w 228682"/>
              <a:gd name="connsiteY1" fmla="*/ 114300 h 342900"/>
              <a:gd name="connsiteX2" fmla="*/ 42863 w 228682"/>
              <a:gd name="connsiteY2" fmla="*/ 28575 h 342900"/>
              <a:gd name="connsiteX3" fmla="*/ 85725 w 228682"/>
              <a:gd name="connsiteY3" fmla="*/ 0 h 342900"/>
              <a:gd name="connsiteX4" fmla="*/ 128588 w 228682"/>
              <a:gd name="connsiteY4" fmla="*/ 142875 h 342900"/>
              <a:gd name="connsiteX5" fmla="*/ 171450 w 228682"/>
              <a:gd name="connsiteY5" fmla="*/ 242887 h 342900"/>
              <a:gd name="connsiteX6" fmla="*/ 185738 w 228682"/>
              <a:gd name="connsiteY6" fmla="*/ 285750 h 342900"/>
              <a:gd name="connsiteX7" fmla="*/ 228600 w 228682"/>
              <a:gd name="connsiteY7" fmla="*/ 328612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82" h="342900">
                <a:moveTo>
                  <a:pt x="0" y="342900"/>
                </a:moveTo>
                <a:cubicBezTo>
                  <a:pt x="4763" y="266700"/>
                  <a:pt x="3972" y="189949"/>
                  <a:pt x="14288" y="114300"/>
                </a:cubicBezTo>
                <a:cubicBezTo>
                  <a:pt x="18358" y="84456"/>
                  <a:pt x="17801" y="45283"/>
                  <a:pt x="42863" y="28575"/>
                </a:cubicBezTo>
                <a:lnTo>
                  <a:pt x="85725" y="0"/>
                </a:lnTo>
                <a:cubicBezTo>
                  <a:pt x="100839" y="60454"/>
                  <a:pt x="103743" y="78277"/>
                  <a:pt x="128588" y="142875"/>
                </a:cubicBezTo>
                <a:cubicBezTo>
                  <a:pt x="141608" y="176727"/>
                  <a:pt x="157980" y="209211"/>
                  <a:pt x="171450" y="242887"/>
                </a:cubicBezTo>
                <a:cubicBezTo>
                  <a:pt x="177043" y="256870"/>
                  <a:pt x="176330" y="273990"/>
                  <a:pt x="185738" y="285750"/>
                </a:cubicBezTo>
                <a:cubicBezTo>
                  <a:pt x="232562" y="344281"/>
                  <a:pt x="228600" y="289578"/>
                  <a:pt x="228600" y="328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26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BFCC4-9950-186B-2B8B-A8BD03AC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AACFBD-95AC-D7B7-8E7D-2EC3FC852A65}"/>
              </a:ext>
            </a:extLst>
          </p:cNvPr>
          <p:cNvSpPr txBox="1"/>
          <p:nvPr/>
        </p:nvSpPr>
        <p:spPr>
          <a:xfrm>
            <a:off x="2286000" y="506921"/>
            <a:ext cx="820634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basal sliding law not so well known</a:t>
            </a:r>
            <a:endParaRPr lang="en-US" dirty="0"/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944534-F54A-C12E-0925-F9B53E8ECA66}"/>
                  </a:ext>
                </a:extLst>
              </p:cNvPr>
              <p:cNvSpPr txBox="1"/>
              <p:nvPr/>
            </p:nvSpPr>
            <p:spPr>
              <a:xfrm>
                <a:off x="2557615" y="1890117"/>
                <a:ext cx="7361631" cy="307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one simple law is the linear law</a:t>
                </a:r>
              </a:p>
              <a:p>
                <a:endParaRPr lang="en-US" sz="4400" dirty="0"/>
              </a:p>
              <a:p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𝑏𝑎𝑠𝑎𝑙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944534-F54A-C12E-0925-F9B53E8E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615" y="1890117"/>
                <a:ext cx="7361631" cy="3077766"/>
              </a:xfrm>
              <a:prstGeom prst="rect">
                <a:avLst/>
              </a:prstGeom>
              <a:blipFill>
                <a:blip r:embed="rId2"/>
                <a:stretch>
                  <a:fillRect l="-3397" t="-3960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575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E6D9F-3F9A-9FA2-079A-D915DDE87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461" y="0"/>
            <a:ext cx="8707749" cy="6984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B5B843-2D05-9DB1-3AA4-A1EDBFF52B55}"/>
                  </a:ext>
                </a:extLst>
              </p:cNvPr>
              <p:cNvSpPr txBox="1"/>
              <p:nvPr/>
            </p:nvSpPr>
            <p:spPr>
              <a:xfrm rot="16200000">
                <a:off x="8661588" y="1601703"/>
                <a:ext cx="285437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B5B843-2D05-9DB1-3AA4-A1EDBFF52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661588" y="1601703"/>
                <a:ext cx="2854375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60520D-2214-01F9-A1F6-B6BD62AD5068}"/>
                  </a:ext>
                </a:extLst>
              </p:cNvPr>
              <p:cNvSpPr txBox="1"/>
              <p:nvPr/>
            </p:nvSpPr>
            <p:spPr>
              <a:xfrm rot="16200000">
                <a:off x="9537929" y="1517540"/>
                <a:ext cx="285437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60520D-2214-01F9-A1F6-B6BD62AD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537929" y="1517540"/>
                <a:ext cx="2854375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BDBEA-6A11-A6F7-3000-EBAD5D22DA26}"/>
                  </a:ext>
                </a:extLst>
              </p:cNvPr>
              <p:cNvSpPr txBox="1"/>
              <p:nvPr/>
            </p:nvSpPr>
            <p:spPr>
              <a:xfrm rot="16200000">
                <a:off x="10414271" y="1517540"/>
                <a:ext cx="285437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BDBEA-6A11-A6F7-3000-EBAD5D22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414271" y="1517540"/>
                <a:ext cx="2854375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570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1328-C33D-4427-25CC-BF3A951C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BDAA4-E54D-0032-8AEB-21016554D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461" y="0"/>
            <a:ext cx="8591539" cy="689090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C3395CC-9A37-8D20-1CFA-EE0E1DEB1EF9}"/>
              </a:ext>
            </a:extLst>
          </p:cNvPr>
          <p:cNvSpPr/>
          <p:nvPr/>
        </p:nvSpPr>
        <p:spPr>
          <a:xfrm rot="958054">
            <a:off x="8338359" y="2856398"/>
            <a:ext cx="3867810" cy="4394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408FBC-65FD-8C0A-134C-BD706129AFBC}"/>
                  </a:ext>
                </a:extLst>
              </p:cNvPr>
              <p:cNvSpPr txBox="1"/>
              <p:nvPr/>
            </p:nvSpPr>
            <p:spPr>
              <a:xfrm rot="873272">
                <a:off x="9110374" y="2342974"/>
                <a:ext cx="28543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/>
                  <a:t>increasing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408FBC-65FD-8C0A-134C-BD706129A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73272">
                <a:off x="9110374" y="2342974"/>
                <a:ext cx="2854375" cy="923330"/>
              </a:xfrm>
              <a:prstGeom prst="rect">
                <a:avLst/>
              </a:prstGeom>
              <a:blipFill>
                <a:blip r:embed="rId3"/>
                <a:stretch>
                  <a:fillRect l="-5274" t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DBF0CD1-FA9B-6BA4-7A7A-20990B072387}"/>
              </a:ext>
            </a:extLst>
          </p:cNvPr>
          <p:cNvSpPr txBox="1"/>
          <p:nvPr/>
        </p:nvSpPr>
        <p:spPr>
          <a:xfrm>
            <a:off x="700088" y="2332871"/>
            <a:ext cx="3271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Basal sliding</a:t>
            </a:r>
          </a:p>
          <a:p>
            <a:r>
              <a:rPr lang="en-US" sz="4000" dirty="0"/>
              <a:t>shifts the velocities</a:t>
            </a:r>
          </a:p>
          <a:p>
            <a:r>
              <a:rPr lang="en-US" sz="4000" dirty="0"/>
              <a:t>higher</a:t>
            </a:r>
          </a:p>
        </p:txBody>
      </p:sp>
    </p:spTree>
    <p:extLst>
      <p:ext uri="{BB962C8B-B14F-4D97-AF65-F5344CB8AC3E}">
        <p14:creationId xmlns:p14="http://schemas.microsoft.com/office/powerpoint/2010/main" val="23254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B9FB5-204B-5E56-7B36-A420A2ECE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4124E69-7C95-B24D-6826-BF6DE7ECC651}"/>
              </a:ext>
            </a:extLst>
          </p:cNvPr>
          <p:cNvGrpSpPr/>
          <p:nvPr/>
        </p:nvGrpSpPr>
        <p:grpSpPr>
          <a:xfrm>
            <a:off x="1412107" y="-1"/>
            <a:ext cx="9572264" cy="6869507"/>
            <a:chOff x="1412107" y="-1"/>
            <a:chExt cx="9572264" cy="68695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B105D1-FE8D-88BB-E366-B067DB870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2107" y="-1"/>
              <a:ext cx="9572264" cy="68695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432B89-CB5A-6772-44C2-B1C4F7F13851}"/>
                </a:ext>
              </a:extLst>
            </p:cNvPr>
            <p:cNvSpPr txBox="1"/>
            <p:nvPr/>
          </p:nvSpPr>
          <p:spPr>
            <a:xfrm>
              <a:off x="1632030" y="219919"/>
              <a:ext cx="47916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What force drives the flow?</a:t>
              </a: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3CA2374-3E69-125F-EAF8-FAD2D3B52D2A}"/>
                </a:ext>
              </a:extLst>
            </p:cNvPr>
            <p:cNvSpPr/>
            <p:nvPr/>
          </p:nvSpPr>
          <p:spPr>
            <a:xfrm>
              <a:off x="2662177" y="1118025"/>
              <a:ext cx="7882360" cy="4333651"/>
            </a:xfrm>
            <a:custGeom>
              <a:avLst/>
              <a:gdLst>
                <a:gd name="connsiteX0" fmla="*/ 7882360 w 7882360"/>
                <a:gd name="connsiteY0" fmla="*/ 16294 h 4333651"/>
                <a:gd name="connsiteX1" fmla="*/ 6678593 w 7882360"/>
                <a:gd name="connsiteY1" fmla="*/ 155190 h 4333651"/>
                <a:gd name="connsiteX2" fmla="*/ 5856790 w 7882360"/>
                <a:gd name="connsiteY2" fmla="*/ 1139038 h 4333651"/>
                <a:gd name="connsiteX3" fmla="*/ 5416952 w 7882360"/>
                <a:gd name="connsiteY3" fmla="*/ 2053438 h 4333651"/>
                <a:gd name="connsiteX4" fmla="*/ 4710896 w 7882360"/>
                <a:gd name="connsiteY4" fmla="*/ 2828942 h 4333651"/>
                <a:gd name="connsiteX5" fmla="*/ 4178461 w 7882360"/>
                <a:gd name="connsiteY5" fmla="*/ 3153033 h 4333651"/>
                <a:gd name="connsiteX6" fmla="*/ 2650603 w 7882360"/>
                <a:gd name="connsiteY6" fmla="*/ 3534998 h 4333651"/>
                <a:gd name="connsiteX7" fmla="*/ 902826 w 7882360"/>
                <a:gd name="connsiteY7" fmla="*/ 3974836 h 4333651"/>
                <a:gd name="connsiteX8" fmla="*/ 0 w 7882360"/>
                <a:gd name="connsiteY8" fmla="*/ 4333651 h 43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2360" h="4333651">
                  <a:moveTo>
                    <a:pt x="7882360" y="16294"/>
                  </a:moveTo>
                  <a:cubicBezTo>
                    <a:pt x="7449274" y="-7820"/>
                    <a:pt x="7016188" y="-31934"/>
                    <a:pt x="6678593" y="155190"/>
                  </a:cubicBezTo>
                  <a:cubicBezTo>
                    <a:pt x="6340998" y="342314"/>
                    <a:pt x="6067063" y="822663"/>
                    <a:pt x="5856790" y="1139038"/>
                  </a:cubicBezTo>
                  <a:cubicBezTo>
                    <a:pt x="5646517" y="1455413"/>
                    <a:pt x="5607934" y="1771787"/>
                    <a:pt x="5416952" y="2053438"/>
                  </a:cubicBezTo>
                  <a:cubicBezTo>
                    <a:pt x="5225970" y="2335089"/>
                    <a:pt x="4917311" y="2645676"/>
                    <a:pt x="4710896" y="2828942"/>
                  </a:cubicBezTo>
                  <a:cubicBezTo>
                    <a:pt x="4504481" y="3012208"/>
                    <a:pt x="4521843" y="3035357"/>
                    <a:pt x="4178461" y="3153033"/>
                  </a:cubicBezTo>
                  <a:cubicBezTo>
                    <a:pt x="3835079" y="3270709"/>
                    <a:pt x="2650603" y="3534998"/>
                    <a:pt x="2650603" y="3534998"/>
                  </a:cubicBezTo>
                  <a:cubicBezTo>
                    <a:pt x="2104664" y="3671965"/>
                    <a:pt x="1344593" y="3841727"/>
                    <a:pt x="902826" y="3974836"/>
                  </a:cubicBezTo>
                  <a:cubicBezTo>
                    <a:pt x="461059" y="4107945"/>
                    <a:pt x="230529" y="4220798"/>
                    <a:pt x="0" y="4333651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498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F52FDE-A83F-66CC-3A91-1DA578D88A87}"/>
              </a:ext>
            </a:extLst>
          </p:cNvPr>
          <p:cNvSpPr txBox="1"/>
          <p:nvPr/>
        </p:nvSpPr>
        <p:spPr>
          <a:xfrm>
            <a:off x="434898" y="407858"/>
            <a:ext cx="778355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Sliding is a frictional process</a:t>
            </a:r>
          </a:p>
          <a:p>
            <a:r>
              <a:rPr lang="en-US" sz="4000" dirty="0"/>
              <a:t>that generates heat</a:t>
            </a:r>
          </a:p>
          <a:p>
            <a:r>
              <a:rPr lang="en-US" sz="4000" dirty="0"/>
              <a:t>and can lead to melting at the base of the glacier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D2A3E-00F1-4ED3-557E-788AC18F6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608" y="2873012"/>
            <a:ext cx="5864147" cy="35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75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C23589-25B0-1C1A-C28F-CA8283092EF2}"/>
              </a:ext>
            </a:extLst>
          </p:cNvPr>
          <p:cNvSpPr txBox="1"/>
          <p:nvPr/>
        </p:nvSpPr>
        <p:spPr>
          <a:xfrm>
            <a:off x="1315844" y="646771"/>
            <a:ext cx="9746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Basal Thermal Regime</a:t>
            </a:r>
          </a:p>
          <a:p>
            <a:endParaRPr lang="en-US" sz="3600" dirty="0"/>
          </a:p>
          <a:p>
            <a:r>
              <a:rPr lang="en-US" sz="3600" dirty="0"/>
              <a:t>How close is the base of the glacier to melting?</a:t>
            </a:r>
          </a:p>
          <a:p>
            <a:endParaRPr lang="en-US" sz="3600" dirty="0"/>
          </a:p>
          <a:p>
            <a:pPr marL="742950" indent="-742950">
              <a:buAutoNum type="alphaUcParenBoth"/>
            </a:pPr>
            <a:r>
              <a:rPr lang="en-US" sz="3600" dirty="0"/>
              <a:t>Net basal heating: ice melts at base</a:t>
            </a:r>
          </a:p>
          <a:p>
            <a:pPr marL="742950" indent="-742950">
              <a:buAutoNum type="alphaUcParenBoth"/>
            </a:pPr>
            <a:r>
              <a:rPr lang="en-US" sz="3600" dirty="0"/>
              <a:t>Equilibrium</a:t>
            </a:r>
          </a:p>
          <a:p>
            <a:pPr marL="742950" indent="-742950">
              <a:buAutoNum type="alphaUcParenBoth"/>
            </a:pPr>
            <a:r>
              <a:rPr lang="en-US" sz="3600" dirty="0"/>
              <a:t>Net basal cooling: water freezes at base</a:t>
            </a:r>
          </a:p>
          <a:p>
            <a:pPr marL="742950" indent="-742950">
              <a:buAutoNum type="alphaUcParenBoth"/>
            </a:pP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48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06300-6B2A-7627-2EBB-764F90C71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0836A-FCAC-DF4C-A813-B3E49B71A2A8}"/>
              </a:ext>
            </a:extLst>
          </p:cNvPr>
          <p:cNvSpPr txBox="1"/>
          <p:nvPr/>
        </p:nvSpPr>
        <p:spPr>
          <a:xfrm>
            <a:off x="268765" y="171450"/>
            <a:ext cx="119232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Mass Balance</a:t>
            </a:r>
          </a:p>
          <a:p>
            <a:endParaRPr lang="en-US" sz="4400" dirty="0"/>
          </a:p>
          <a:p>
            <a:r>
              <a:rPr lang="en-US" sz="4400" dirty="0"/>
              <a:t>New snow added everywhere, but</a:t>
            </a:r>
          </a:p>
          <a:p>
            <a:endParaRPr lang="en-US" sz="4400" dirty="0"/>
          </a:p>
          <a:p>
            <a:r>
              <a:rPr lang="en-US" sz="4400" dirty="0"/>
              <a:t>Net addition of ice at high elevations</a:t>
            </a:r>
          </a:p>
          <a:p>
            <a:r>
              <a:rPr lang="en-US" sz="4400" dirty="0"/>
              <a:t>	because cold temperatures suppress melting</a:t>
            </a:r>
          </a:p>
          <a:p>
            <a:r>
              <a:rPr lang="en-US" sz="4400" dirty="0"/>
              <a:t>	</a:t>
            </a:r>
          </a:p>
          <a:p>
            <a:r>
              <a:rPr lang="en-US" sz="4400" dirty="0"/>
              <a:t>Net loss of ice at low elevations</a:t>
            </a:r>
          </a:p>
          <a:p>
            <a:r>
              <a:rPr lang="en-US" sz="4400" dirty="0"/>
              <a:t>	because warm temperatures facilitate melting</a:t>
            </a:r>
          </a:p>
        </p:txBody>
      </p:sp>
    </p:spTree>
    <p:extLst>
      <p:ext uri="{BB962C8B-B14F-4D97-AF65-F5344CB8AC3E}">
        <p14:creationId xmlns:p14="http://schemas.microsoft.com/office/powerpoint/2010/main" val="2909655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854B4-985F-08C2-DCDE-1EF75AF8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1596AC-957B-D817-BAA2-CA29088D5C30}"/>
              </a:ext>
            </a:extLst>
          </p:cNvPr>
          <p:cNvSpPr txBox="1"/>
          <p:nvPr/>
        </p:nvSpPr>
        <p:spPr>
          <a:xfrm>
            <a:off x="518806" y="0"/>
            <a:ext cx="1192323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At equilibrium,</a:t>
            </a:r>
          </a:p>
          <a:p>
            <a:endParaRPr lang="en-US" sz="4400" dirty="0"/>
          </a:p>
          <a:p>
            <a:r>
              <a:rPr lang="en-US" sz="4400" dirty="0"/>
              <a:t>a glacier maintains a constant shape</a:t>
            </a:r>
          </a:p>
          <a:p>
            <a:endParaRPr lang="en-US" sz="4400" dirty="0"/>
          </a:p>
          <a:p>
            <a:r>
              <a:rPr lang="en-US" sz="4400" dirty="0"/>
              <a:t>because flow from higher to lower elevations is</a:t>
            </a:r>
          </a:p>
          <a:p>
            <a:endParaRPr lang="en-US" sz="4400" dirty="0"/>
          </a:p>
          <a:p>
            <a:r>
              <a:rPr lang="en-US" sz="4400" dirty="0"/>
              <a:t>is balanced</a:t>
            </a:r>
          </a:p>
          <a:p>
            <a:endParaRPr lang="en-US" sz="4400" dirty="0"/>
          </a:p>
          <a:p>
            <a:r>
              <a:rPr lang="en-US" sz="4400" dirty="0"/>
              <a:t>by addition of snow at higher elevations</a:t>
            </a:r>
          </a:p>
          <a:p>
            <a:r>
              <a:rPr lang="en-US" sz="4400" dirty="0"/>
              <a:t>and melting at lower elevations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18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59627D-D88D-1FC2-BE6D-147147C02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10" y="0"/>
            <a:ext cx="10287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0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3373B-9EED-870E-AC47-36EBE056B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A05DD1-F125-DF6B-1975-907F48F82C66}"/>
              </a:ext>
            </a:extLst>
          </p:cNvPr>
          <p:cNvSpPr txBox="1"/>
          <p:nvPr/>
        </p:nvSpPr>
        <p:spPr>
          <a:xfrm>
            <a:off x="528638" y="397401"/>
            <a:ext cx="119232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equilibrium is only an idealization</a:t>
            </a:r>
          </a:p>
          <a:p>
            <a:endParaRPr lang="en-US" sz="4400" dirty="0"/>
          </a:p>
          <a:p>
            <a:r>
              <a:rPr lang="en-US" sz="4400" dirty="0"/>
              <a:t>because</a:t>
            </a:r>
          </a:p>
          <a:p>
            <a:endParaRPr lang="en-US" sz="4400" dirty="0"/>
          </a:p>
          <a:p>
            <a:r>
              <a:rPr lang="en-US" sz="4400" dirty="0"/>
              <a:t>in reality many glaciers are either</a:t>
            </a:r>
          </a:p>
          <a:p>
            <a:endParaRPr lang="en-US" sz="4400" dirty="0"/>
          </a:p>
          <a:p>
            <a:r>
              <a:rPr lang="en-US" sz="4400" dirty="0"/>
              <a:t>advancing or retreating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69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D56AFE-6359-8DAC-E7A1-F5F1E3468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20" y="504031"/>
            <a:ext cx="11740360" cy="5849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51A952-3518-D782-18E7-9E181FF66BBF}"/>
              </a:ext>
            </a:extLst>
          </p:cNvPr>
          <p:cNvSpPr txBox="1"/>
          <p:nvPr/>
        </p:nvSpPr>
        <p:spPr>
          <a:xfrm>
            <a:off x="5872562" y="644008"/>
            <a:ext cx="60936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Crevasse: tension crack in surface of glacier</a:t>
            </a:r>
          </a:p>
        </p:txBody>
      </p:sp>
    </p:spTree>
    <p:extLst>
      <p:ext uri="{BB962C8B-B14F-4D97-AF65-F5344CB8AC3E}">
        <p14:creationId xmlns:p14="http://schemas.microsoft.com/office/powerpoint/2010/main" val="26801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3A493-BD28-392D-0C96-EC71E2915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B5621F-6EFB-8F03-DD94-DF6324D4BC74}"/>
              </a:ext>
            </a:extLst>
          </p:cNvPr>
          <p:cNvSpPr txBox="1"/>
          <p:nvPr/>
        </p:nvSpPr>
        <p:spPr>
          <a:xfrm>
            <a:off x="8125224" y="2844282"/>
            <a:ext cx="3757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bad to fall into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12EFA-A688-BAD6-C77F-118D361BE5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62"/>
          <a:stretch/>
        </p:blipFill>
        <p:spPr>
          <a:xfrm>
            <a:off x="1148578" y="0"/>
            <a:ext cx="6003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0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5CECB2-3307-B4CF-9A57-34AD6CDBB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3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B2611F-A07E-F264-14BA-BAADEC390DF5}"/>
              </a:ext>
            </a:extLst>
          </p:cNvPr>
          <p:cNvSpPr txBox="1"/>
          <p:nvPr/>
        </p:nvSpPr>
        <p:spPr>
          <a:xfrm>
            <a:off x="8125224" y="2844282"/>
            <a:ext cx="3757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bad to drive into</a:t>
            </a:r>
          </a:p>
        </p:txBody>
      </p:sp>
    </p:spTree>
    <p:extLst>
      <p:ext uri="{BB962C8B-B14F-4D97-AF65-F5344CB8AC3E}">
        <p14:creationId xmlns:p14="http://schemas.microsoft.com/office/powerpoint/2010/main" val="2285351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5280" y="2844225"/>
            <a:ext cx="873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need extensional horizontal stress to open crevasse</a:t>
            </a:r>
          </a:p>
        </p:txBody>
      </p:sp>
    </p:spTree>
    <p:extLst>
      <p:ext uri="{BB962C8B-B14F-4D97-AF65-F5344CB8AC3E}">
        <p14:creationId xmlns:p14="http://schemas.microsoft.com/office/powerpoint/2010/main" val="368776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84972-BD8A-F58A-855B-A0CE1B1EC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C7D34-B60A-C809-605F-C184866AF907}"/>
              </a:ext>
            </a:extLst>
          </p:cNvPr>
          <p:cNvSpPr txBox="1"/>
          <p:nvPr/>
        </p:nvSpPr>
        <p:spPr>
          <a:xfrm>
            <a:off x="5162308" y="2558005"/>
            <a:ext cx="2408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1373605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6661" y="2806995"/>
            <a:ext cx="8750595" cy="1265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0207256" y="3233622"/>
            <a:ext cx="701749" cy="34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51345" y="3264193"/>
            <a:ext cx="1174897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126" y="718622"/>
            <a:ext cx="485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case 1:  Compressing glacier</a:t>
            </a:r>
          </a:p>
        </p:txBody>
      </p:sp>
    </p:spTree>
    <p:extLst>
      <p:ext uri="{BB962C8B-B14F-4D97-AF65-F5344CB8AC3E}">
        <p14:creationId xmlns:p14="http://schemas.microsoft.com/office/powerpoint/2010/main" val="2749850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1181" y="2604977"/>
            <a:ext cx="8229600" cy="1435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51345" y="2775093"/>
            <a:ext cx="8755911" cy="12652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126" y="718622"/>
            <a:ext cx="414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case 1:  Glacier thickens</a:t>
            </a:r>
          </a:p>
        </p:txBody>
      </p:sp>
    </p:spTree>
    <p:extLst>
      <p:ext uri="{BB962C8B-B14F-4D97-AF65-F5344CB8AC3E}">
        <p14:creationId xmlns:p14="http://schemas.microsoft.com/office/powerpoint/2010/main" val="3054771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6661" y="2806995"/>
            <a:ext cx="8750595" cy="1265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56661" y="3249570"/>
            <a:ext cx="701749" cy="34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207256" y="3249570"/>
            <a:ext cx="1174897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126" y="718622"/>
            <a:ext cx="4360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case 2:  Extending glacier</a:t>
            </a:r>
          </a:p>
        </p:txBody>
      </p:sp>
    </p:spTree>
    <p:extLst>
      <p:ext uri="{BB962C8B-B14F-4D97-AF65-F5344CB8AC3E}">
        <p14:creationId xmlns:p14="http://schemas.microsoft.com/office/powerpoint/2010/main" val="753794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0207256" y="3249570"/>
            <a:ext cx="1174897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126" y="718622"/>
            <a:ext cx="4360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case 2:  Extending glacier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8410" y="2955851"/>
            <a:ext cx="9223743" cy="1116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56661" y="2806995"/>
            <a:ext cx="8750595" cy="12652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flipV="1">
            <a:off x="3530009" y="2955851"/>
            <a:ext cx="106327" cy="634170"/>
          </a:xfrm>
          <a:prstGeom prst="triangle">
            <a:avLst>
              <a:gd name="adj" fmla="val 458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4954771" y="2955851"/>
            <a:ext cx="106327" cy="634170"/>
          </a:xfrm>
          <a:prstGeom prst="triangle">
            <a:avLst>
              <a:gd name="adj" fmla="val 458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6560283" y="2932485"/>
            <a:ext cx="106327" cy="634170"/>
          </a:xfrm>
          <a:prstGeom prst="triangle">
            <a:avLst>
              <a:gd name="adj" fmla="val 458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V="1">
            <a:off x="7985048" y="2925840"/>
            <a:ext cx="106327" cy="634170"/>
          </a:xfrm>
          <a:prstGeom prst="triangle">
            <a:avLst>
              <a:gd name="adj" fmla="val 458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9696891" y="2917099"/>
            <a:ext cx="106327" cy="634170"/>
          </a:xfrm>
          <a:prstGeom prst="triangle">
            <a:avLst>
              <a:gd name="adj" fmla="val 458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7841" y="1415948"/>
            <a:ext cx="270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Crevasses form</a:t>
            </a:r>
          </a:p>
        </p:txBody>
      </p:sp>
    </p:spTree>
    <p:extLst>
      <p:ext uri="{BB962C8B-B14F-4D97-AF65-F5344CB8AC3E}">
        <p14:creationId xmlns:p14="http://schemas.microsoft.com/office/powerpoint/2010/main" val="2983087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0191E4D1-A8AC-908F-BFDB-50CD5CCF5364}"/>
              </a:ext>
            </a:extLst>
          </p:cNvPr>
          <p:cNvSpPr/>
          <p:nvPr/>
        </p:nvSpPr>
        <p:spPr>
          <a:xfrm>
            <a:off x="1014413" y="1371600"/>
            <a:ext cx="5081587" cy="4357688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9EB688-F529-E98A-C597-398257C8D5CE}"/>
              </a:ext>
            </a:extLst>
          </p:cNvPr>
          <p:cNvGrpSpPr/>
          <p:nvPr/>
        </p:nvGrpSpPr>
        <p:grpSpPr>
          <a:xfrm>
            <a:off x="3545046" y="1447923"/>
            <a:ext cx="619790" cy="2795466"/>
            <a:chOff x="3545046" y="1447923"/>
            <a:chExt cx="619790" cy="2795466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C7D01D3-B4DC-19CB-50A0-7B72F69D3551}"/>
                </a:ext>
              </a:extLst>
            </p:cNvPr>
            <p:cNvSpPr/>
            <p:nvPr/>
          </p:nvSpPr>
          <p:spPr>
            <a:xfrm rot="10800000">
              <a:off x="3545046" y="2459144"/>
              <a:ext cx="322580" cy="1784245"/>
            </a:xfrm>
            <a:custGeom>
              <a:avLst/>
              <a:gdLst>
                <a:gd name="connsiteX0" fmla="*/ 0 w 342900"/>
                <a:gd name="connsiteY0" fmla="*/ 1785938 h 1785938"/>
                <a:gd name="connsiteX1" fmla="*/ 171450 w 342900"/>
                <a:gd name="connsiteY1" fmla="*/ 0 h 1785938"/>
                <a:gd name="connsiteX2" fmla="*/ 342900 w 342900"/>
                <a:gd name="connsiteY2" fmla="*/ 1785938 h 1785938"/>
                <a:gd name="connsiteX3" fmla="*/ 0 w 342900"/>
                <a:gd name="connsiteY3" fmla="*/ 1785938 h 1785938"/>
                <a:gd name="connsiteX0" fmla="*/ 0 w 266700"/>
                <a:gd name="connsiteY0" fmla="*/ 1769005 h 1785938"/>
                <a:gd name="connsiteX1" fmla="*/ 95250 w 266700"/>
                <a:gd name="connsiteY1" fmla="*/ 0 h 1785938"/>
                <a:gd name="connsiteX2" fmla="*/ 266700 w 266700"/>
                <a:gd name="connsiteY2" fmla="*/ 1785938 h 1785938"/>
                <a:gd name="connsiteX3" fmla="*/ 0 w 266700"/>
                <a:gd name="connsiteY3" fmla="*/ 1769005 h 1785938"/>
                <a:gd name="connsiteX0" fmla="*/ 0 w 312420"/>
                <a:gd name="connsiteY0" fmla="*/ 1784245 h 1785938"/>
                <a:gd name="connsiteX1" fmla="*/ 140970 w 312420"/>
                <a:gd name="connsiteY1" fmla="*/ 0 h 1785938"/>
                <a:gd name="connsiteX2" fmla="*/ 312420 w 312420"/>
                <a:gd name="connsiteY2" fmla="*/ 1785938 h 1785938"/>
                <a:gd name="connsiteX3" fmla="*/ 0 w 312420"/>
                <a:gd name="connsiteY3" fmla="*/ 1784245 h 1785938"/>
                <a:gd name="connsiteX0" fmla="*/ 0 w 322580"/>
                <a:gd name="connsiteY0" fmla="*/ 1784245 h 1784245"/>
                <a:gd name="connsiteX1" fmla="*/ 140970 w 322580"/>
                <a:gd name="connsiteY1" fmla="*/ 0 h 1784245"/>
                <a:gd name="connsiteX2" fmla="*/ 322580 w 322580"/>
                <a:gd name="connsiteY2" fmla="*/ 1780858 h 1784245"/>
                <a:gd name="connsiteX3" fmla="*/ 0 w 322580"/>
                <a:gd name="connsiteY3" fmla="*/ 1784245 h 17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580" h="1784245">
                  <a:moveTo>
                    <a:pt x="0" y="1784245"/>
                  </a:moveTo>
                  <a:lnTo>
                    <a:pt x="140970" y="0"/>
                  </a:lnTo>
                  <a:lnTo>
                    <a:pt x="322580" y="1780858"/>
                  </a:lnTo>
                  <a:lnTo>
                    <a:pt x="0" y="1784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28E7257-7CB9-1EC7-44B3-78D06B9EBEDF}"/>
                </a:ext>
              </a:extLst>
            </p:cNvPr>
            <p:cNvSpPr/>
            <p:nvPr/>
          </p:nvSpPr>
          <p:spPr>
            <a:xfrm rot="2462105">
              <a:off x="3939895" y="1447923"/>
              <a:ext cx="224941" cy="1256080"/>
            </a:xfrm>
            <a:custGeom>
              <a:avLst/>
              <a:gdLst>
                <a:gd name="connsiteX0" fmla="*/ 0 w 342900"/>
                <a:gd name="connsiteY0" fmla="*/ 1785938 h 1785938"/>
                <a:gd name="connsiteX1" fmla="*/ 171450 w 342900"/>
                <a:gd name="connsiteY1" fmla="*/ 0 h 1785938"/>
                <a:gd name="connsiteX2" fmla="*/ 342900 w 342900"/>
                <a:gd name="connsiteY2" fmla="*/ 1785938 h 1785938"/>
                <a:gd name="connsiteX3" fmla="*/ 0 w 342900"/>
                <a:gd name="connsiteY3" fmla="*/ 1785938 h 1785938"/>
                <a:gd name="connsiteX0" fmla="*/ 0 w 324539"/>
                <a:gd name="connsiteY0" fmla="*/ 1785938 h 1785938"/>
                <a:gd name="connsiteX1" fmla="*/ 171450 w 324539"/>
                <a:gd name="connsiteY1" fmla="*/ 0 h 1785938"/>
                <a:gd name="connsiteX2" fmla="*/ 324539 w 324539"/>
                <a:gd name="connsiteY2" fmla="*/ 1612505 h 1785938"/>
                <a:gd name="connsiteX3" fmla="*/ 0 w 324539"/>
                <a:gd name="connsiteY3" fmla="*/ 1785938 h 1785938"/>
                <a:gd name="connsiteX0" fmla="*/ 0 w 302911"/>
                <a:gd name="connsiteY0" fmla="*/ 1785938 h 1785938"/>
                <a:gd name="connsiteX1" fmla="*/ 171450 w 302911"/>
                <a:gd name="connsiteY1" fmla="*/ 0 h 1785938"/>
                <a:gd name="connsiteX2" fmla="*/ 302911 w 302911"/>
                <a:gd name="connsiteY2" fmla="*/ 1414249 h 1785938"/>
                <a:gd name="connsiteX3" fmla="*/ 0 w 302911"/>
                <a:gd name="connsiteY3" fmla="*/ 1785938 h 1785938"/>
                <a:gd name="connsiteX0" fmla="*/ 0 w 239159"/>
                <a:gd name="connsiteY0" fmla="*/ 1785938 h 1785938"/>
                <a:gd name="connsiteX1" fmla="*/ 171450 w 239159"/>
                <a:gd name="connsiteY1" fmla="*/ 0 h 1785938"/>
                <a:gd name="connsiteX2" fmla="*/ 239159 w 239159"/>
                <a:gd name="connsiteY2" fmla="*/ 1536331 h 1785938"/>
                <a:gd name="connsiteX3" fmla="*/ 0 w 239159"/>
                <a:gd name="connsiteY3" fmla="*/ 1785938 h 178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159" h="1785938">
                  <a:moveTo>
                    <a:pt x="0" y="1785938"/>
                  </a:moveTo>
                  <a:lnTo>
                    <a:pt x="171450" y="0"/>
                  </a:lnTo>
                  <a:lnTo>
                    <a:pt x="239159" y="1536331"/>
                  </a:lnTo>
                  <a:lnTo>
                    <a:pt x="0" y="17859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EBB813-6E12-5C3D-A959-D7776775D426}"/>
              </a:ext>
            </a:extLst>
          </p:cNvPr>
          <p:cNvGrpSpPr/>
          <p:nvPr/>
        </p:nvGrpSpPr>
        <p:grpSpPr>
          <a:xfrm>
            <a:off x="2243356" y="1447923"/>
            <a:ext cx="619790" cy="2795466"/>
            <a:chOff x="3545046" y="1447923"/>
            <a:chExt cx="619790" cy="2795466"/>
          </a:xfrm>
        </p:grpSpPr>
        <p:sp>
          <p:nvSpPr>
            <p:cNvPr id="12" name="Isosceles Triangle 7">
              <a:extLst>
                <a:ext uri="{FF2B5EF4-FFF2-40B4-BE49-F238E27FC236}">
                  <a16:creationId xmlns:a16="http://schemas.microsoft.com/office/drawing/2014/main" id="{828DBF20-0484-550B-3966-B7F62D5E95A0}"/>
                </a:ext>
              </a:extLst>
            </p:cNvPr>
            <p:cNvSpPr/>
            <p:nvPr/>
          </p:nvSpPr>
          <p:spPr>
            <a:xfrm rot="10800000">
              <a:off x="3545046" y="2459144"/>
              <a:ext cx="322580" cy="1784245"/>
            </a:xfrm>
            <a:custGeom>
              <a:avLst/>
              <a:gdLst>
                <a:gd name="connsiteX0" fmla="*/ 0 w 342900"/>
                <a:gd name="connsiteY0" fmla="*/ 1785938 h 1785938"/>
                <a:gd name="connsiteX1" fmla="*/ 171450 w 342900"/>
                <a:gd name="connsiteY1" fmla="*/ 0 h 1785938"/>
                <a:gd name="connsiteX2" fmla="*/ 342900 w 342900"/>
                <a:gd name="connsiteY2" fmla="*/ 1785938 h 1785938"/>
                <a:gd name="connsiteX3" fmla="*/ 0 w 342900"/>
                <a:gd name="connsiteY3" fmla="*/ 1785938 h 1785938"/>
                <a:gd name="connsiteX0" fmla="*/ 0 w 266700"/>
                <a:gd name="connsiteY0" fmla="*/ 1769005 h 1785938"/>
                <a:gd name="connsiteX1" fmla="*/ 95250 w 266700"/>
                <a:gd name="connsiteY1" fmla="*/ 0 h 1785938"/>
                <a:gd name="connsiteX2" fmla="*/ 266700 w 266700"/>
                <a:gd name="connsiteY2" fmla="*/ 1785938 h 1785938"/>
                <a:gd name="connsiteX3" fmla="*/ 0 w 266700"/>
                <a:gd name="connsiteY3" fmla="*/ 1769005 h 1785938"/>
                <a:gd name="connsiteX0" fmla="*/ 0 w 312420"/>
                <a:gd name="connsiteY0" fmla="*/ 1784245 h 1785938"/>
                <a:gd name="connsiteX1" fmla="*/ 140970 w 312420"/>
                <a:gd name="connsiteY1" fmla="*/ 0 h 1785938"/>
                <a:gd name="connsiteX2" fmla="*/ 312420 w 312420"/>
                <a:gd name="connsiteY2" fmla="*/ 1785938 h 1785938"/>
                <a:gd name="connsiteX3" fmla="*/ 0 w 312420"/>
                <a:gd name="connsiteY3" fmla="*/ 1784245 h 1785938"/>
                <a:gd name="connsiteX0" fmla="*/ 0 w 322580"/>
                <a:gd name="connsiteY0" fmla="*/ 1784245 h 1784245"/>
                <a:gd name="connsiteX1" fmla="*/ 140970 w 322580"/>
                <a:gd name="connsiteY1" fmla="*/ 0 h 1784245"/>
                <a:gd name="connsiteX2" fmla="*/ 322580 w 322580"/>
                <a:gd name="connsiteY2" fmla="*/ 1780858 h 1784245"/>
                <a:gd name="connsiteX3" fmla="*/ 0 w 322580"/>
                <a:gd name="connsiteY3" fmla="*/ 1784245 h 17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580" h="1784245">
                  <a:moveTo>
                    <a:pt x="0" y="1784245"/>
                  </a:moveTo>
                  <a:lnTo>
                    <a:pt x="140970" y="0"/>
                  </a:lnTo>
                  <a:lnTo>
                    <a:pt x="322580" y="1780858"/>
                  </a:lnTo>
                  <a:lnTo>
                    <a:pt x="0" y="1784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8">
              <a:extLst>
                <a:ext uri="{FF2B5EF4-FFF2-40B4-BE49-F238E27FC236}">
                  <a16:creationId xmlns:a16="http://schemas.microsoft.com/office/drawing/2014/main" id="{8CD9A824-B1D9-B9C7-E556-1C41919497F1}"/>
                </a:ext>
              </a:extLst>
            </p:cNvPr>
            <p:cNvSpPr/>
            <p:nvPr/>
          </p:nvSpPr>
          <p:spPr>
            <a:xfrm rot="2462105">
              <a:off x="3939895" y="1447923"/>
              <a:ext cx="224941" cy="1256080"/>
            </a:xfrm>
            <a:custGeom>
              <a:avLst/>
              <a:gdLst>
                <a:gd name="connsiteX0" fmla="*/ 0 w 342900"/>
                <a:gd name="connsiteY0" fmla="*/ 1785938 h 1785938"/>
                <a:gd name="connsiteX1" fmla="*/ 171450 w 342900"/>
                <a:gd name="connsiteY1" fmla="*/ 0 h 1785938"/>
                <a:gd name="connsiteX2" fmla="*/ 342900 w 342900"/>
                <a:gd name="connsiteY2" fmla="*/ 1785938 h 1785938"/>
                <a:gd name="connsiteX3" fmla="*/ 0 w 342900"/>
                <a:gd name="connsiteY3" fmla="*/ 1785938 h 1785938"/>
                <a:gd name="connsiteX0" fmla="*/ 0 w 324539"/>
                <a:gd name="connsiteY0" fmla="*/ 1785938 h 1785938"/>
                <a:gd name="connsiteX1" fmla="*/ 171450 w 324539"/>
                <a:gd name="connsiteY1" fmla="*/ 0 h 1785938"/>
                <a:gd name="connsiteX2" fmla="*/ 324539 w 324539"/>
                <a:gd name="connsiteY2" fmla="*/ 1612505 h 1785938"/>
                <a:gd name="connsiteX3" fmla="*/ 0 w 324539"/>
                <a:gd name="connsiteY3" fmla="*/ 1785938 h 1785938"/>
                <a:gd name="connsiteX0" fmla="*/ 0 w 302911"/>
                <a:gd name="connsiteY0" fmla="*/ 1785938 h 1785938"/>
                <a:gd name="connsiteX1" fmla="*/ 171450 w 302911"/>
                <a:gd name="connsiteY1" fmla="*/ 0 h 1785938"/>
                <a:gd name="connsiteX2" fmla="*/ 302911 w 302911"/>
                <a:gd name="connsiteY2" fmla="*/ 1414249 h 1785938"/>
                <a:gd name="connsiteX3" fmla="*/ 0 w 302911"/>
                <a:gd name="connsiteY3" fmla="*/ 1785938 h 1785938"/>
                <a:gd name="connsiteX0" fmla="*/ 0 w 239159"/>
                <a:gd name="connsiteY0" fmla="*/ 1785938 h 1785938"/>
                <a:gd name="connsiteX1" fmla="*/ 171450 w 239159"/>
                <a:gd name="connsiteY1" fmla="*/ 0 h 1785938"/>
                <a:gd name="connsiteX2" fmla="*/ 239159 w 239159"/>
                <a:gd name="connsiteY2" fmla="*/ 1536331 h 1785938"/>
                <a:gd name="connsiteX3" fmla="*/ 0 w 239159"/>
                <a:gd name="connsiteY3" fmla="*/ 1785938 h 178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159" h="1785938">
                  <a:moveTo>
                    <a:pt x="0" y="1785938"/>
                  </a:moveTo>
                  <a:lnTo>
                    <a:pt x="171450" y="0"/>
                  </a:lnTo>
                  <a:lnTo>
                    <a:pt x="239159" y="1536331"/>
                  </a:lnTo>
                  <a:lnTo>
                    <a:pt x="0" y="17859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3AD4C9B-5BAD-B496-20E9-CF3131F0CF31}"/>
              </a:ext>
            </a:extLst>
          </p:cNvPr>
          <p:cNvSpPr/>
          <p:nvPr/>
        </p:nvSpPr>
        <p:spPr>
          <a:xfrm>
            <a:off x="4352544" y="1938940"/>
            <a:ext cx="1463040" cy="27404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16CCF6F-8680-2F40-4052-0468C6C16492}"/>
              </a:ext>
            </a:extLst>
          </p:cNvPr>
          <p:cNvSpPr/>
          <p:nvPr/>
        </p:nvSpPr>
        <p:spPr>
          <a:xfrm rot="10800000">
            <a:off x="902445" y="1969683"/>
            <a:ext cx="1463040" cy="27404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6F2F9B-F442-33D6-8672-6B245AC6E151}"/>
              </a:ext>
            </a:extLst>
          </p:cNvPr>
          <p:cNvSpPr txBox="1"/>
          <p:nvPr/>
        </p:nvSpPr>
        <p:spPr>
          <a:xfrm>
            <a:off x="7105216" y="412560"/>
            <a:ext cx="37572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form when</a:t>
            </a:r>
          </a:p>
          <a:p>
            <a:r>
              <a:rPr lang="en-US" sz="4000" b="1" dirty="0"/>
              <a:t>horizontal stress</a:t>
            </a:r>
          </a:p>
          <a:p>
            <a:r>
              <a:rPr lang="en-US" sz="4000" b="1" dirty="0"/>
              <a:t>is tensional</a:t>
            </a:r>
          </a:p>
          <a:p>
            <a:endParaRPr lang="en-US" sz="4000" b="1" dirty="0"/>
          </a:p>
          <a:p>
            <a:r>
              <a:rPr lang="en-US" sz="4000" b="1" dirty="0"/>
              <a:t>(but their dynamics are not a subject of this class)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58BDD6-10A7-9D73-EC67-4A5822BBCC17}"/>
              </a:ext>
            </a:extLst>
          </p:cNvPr>
          <p:cNvSpPr txBox="1"/>
          <p:nvPr/>
        </p:nvSpPr>
        <p:spPr>
          <a:xfrm>
            <a:off x="4531097" y="1614297"/>
            <a:ext cx="1184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tension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A6EC89-2892-9ECC-E2AD-5CB7F38DB916}"/>
              </a:ext>
            </a:extLst>
          </p:cNvPr>
          <p:cNvSpPr txBox="1"/>
          <p:nvPr/>
        </p:nvSpPr>
        <p:spPr>
          <a:xfrm>
            <a:off x="1329571" y="1614297"/>
            <a:ext cx="1184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tension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188C1-10CD-945E-5334-9FCE34AC6C38}"/>
              </a:ext>
            </a:extLst>
          </p:cNvPr>
          <p:cNvSpPr txBox="1"/>
          <p:nvPr/>
        </p:nvSpPr>
        <p:spPr>
          <a:xfrm>
            <a:off x="1921830" y="6290712"/>
            <a:ext cx="9198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https://www.ldeo.columbia.edu/~menke/www_users_menke/SED23/SED23_Lec26.pdf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C4FD8-0983-E1F1-B488-4342928CB41D}"/>
              </a:ext>
            </a:extLst>
          </p:cNvPr>
          <p:cNvSpPr txBox="1"/>
          <p:nvPr/>
        </p:nvSpPr>
        <p:spPr>
          <a:xfrm>
            <a:off x="1989705" y="5927804"/>
            <a:ext cx="9198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But for an analysis, see</a:t>
            </a:r>
          </a:p>
        </p:txBody>
      </p:sp>
    </p:spTree>
    <p:extLst>
      <p:ext uri="{BB962C8B-B14F-4D97-AF65-F5344CB8AC3E}">
        <p14:creationId xmlns:p14="http://schemas.microsoft.com/office/powerpoint/2010/main" val="2305940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73611-E95F-8378-8D77-E9347F11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F1C9D838-532F-7B3F-8883-14FA0722183A}"/>
              </a:ext>
            </a:extLst>
          </p:cNvPr>
          <p:cNvSpPr/>
          <p:nvPr/>
        </p:nvSpPr>
        <p:spPr>
          <a:xfrm>
            <a:off x="1014413" y="1371600"/>
            <a:ext cx="5081587" cy="4357688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2D28EB4-A96F-75C8-218D-A93A6882B789}"/>
              </a:ext>
            </a:extLst>
          </p:cNvPr>
          <p:cNvSpPr/>
          <p:nvPr/>
        </p:nvSpPr>
        <p:spPr>
          <a:xfrm rot="10800000">
            <a:off x="3545045" y="2459143"/>
            <a:ext cx="322581" cy="2368888"/>
          </a:xfrm>
          <a:custGeom>
            <a:avLst/>
            <a:gdLst>
              <a:gd name="connsiteX0" fmla="*/ 0 w 342900"/>
              <a:gd name="connsiteY0" fmla="*/ 1785938 h 1785938"/>
              <a:gd name="connsiteX1" fmla="*/ 171450 w 342900"/>
              <a:gd name="connsiteY1" fmla="*/ 0 h 1785938"/>
              <a:gd name="connsiteX2" fmla="*/ 342900 w 342900"/>
              <a:gd name="connsiteY2" fmla="*/ 1785938 h 1785938"/>
              <a:gd name="connsiteX3" fmla="*/ 0 w 342900"/>
              <a:gd name="connsiteY3" fmla="*/ 1785938 h 1785938"/>
              <a:gd name="connsiteX0" fmla="*/ 0 w 266700"/>
              <a:gd name="connsiteY0" fmla="*/ 1769005 h 1785938"/>
              <a:gd name="connsiteX1" fmla="*/ 95250 w 266700"/>
              <a:gd name="connsiteY1" fmla="*/ 0 h 1785938"/>
              <a:gd name="connsiteX2" fmla="*/ 266700 w 266700"/>
              <a:gd name="connsiteY2" fmla="*/ 1785938 h 1785938"/>
              <a:gd name="connsiteX3" fmla="*/ 0 w 266700"/>
              <a:gd name="connsiteY3" fmla="*/ 1769005 h 1785938"/>
              <a:gd name="connsiteX0" fmla="*/ 0 w 312420"/>
              <a:gd name="connsiteY0" fmla="*/ 1784245 h 1785938"/>
              <a:gd name="connsiteX1" fmla="*/ 140970 w 312420"/>
              <a:gd name="connsiteY1" fmla="*/ 0 h 1785938"/>
              <a:gd name="connsiteX2" fmla="*/ 312420 w 312420"/>
              <a:gd name="connsiteY2" fmla="*/ 1785938 h 1785938"/>
              <a:gd name="connsiteX3" fmla="*/ 0 w 312420"/>
              <a:gd name="connsiteY3" fmla="*/ 1784245 h 1785938"/>
              <a:gd name="connsiteX0" fmla="*/ 0 w 322580"/>
              <a:gd name="connsiteY0" fmla="*/ 1784245 h 1784245"/>
              <a:gd name="connsiteX1" fmla="*/ 140970 w 322580"/>
              <a:gd name="connsiteY1" fmla="*/ 0 h 1784245"/>
              <a:gd name="connsiteX2" fmla="*/ 322580 w 322580"/>
              <a:gd name="connsiteY2" fmla="*/ 1780858 h 1784245"/>
              <a:gd name="connsiteX3" fmla="*/ 0 w 322580"/>
              <a:gd name="connsiteY3" fmla="*/ 1784245 h 178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" h="1784245">
                <a:moveTo>
                  <a:pt x="0" y="1784245"/>
                </a:moveTo>
                <a:lnTo>
                  <a:pt x="140970" y="0"/>
                </a:lnTo>
                <a:lnTo>
                  <a:pt x="322580" y="1780858"/>
                </a:lnTo>
                <a:lnTo>
                  <a:pt x="0" y="17842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AD9B762-AF35-C93C-CD00-1E2B527AB1F6}"/>
              </a:ext>
            </a:extLst>
          </p:cNvPr>
          <p:cNvSpPr/>
          <p:nvPr/>
        </p:nvSpPr>
        <p:spPr>
          <a:xfrm rot="2462105">
            <a:off x="3939895" y="1447923"/>
            <a:ext cx="224941" cy="1256080"/>
          </a:xfrm>
          <a:custGeom>
            <a:avLst/>
            <a:gdLst>
              <a:gd name="connsiteX0" fmla="*/ 0 w 342900"/>
              <a:gd name="connsiteY0" fmla="*/ 1785938 h 1785938"/>
              <a:gd name="connsiteX1" fmla="*/ 171450 w 342900"/>
              <a:gd name="connsiteY1" fmla="*/ 0 h 1785938"/>
              <a:gd name="connsiteX2" fmla="*/ 342900 w 342900"/>
              <a:gd name="connsiteY2" fmla="*/ 1785938 h 1785938"/>
              <a:gd name="connsiteX3" fmla="*/ 0 w 342900"/>
              <a:gd name="connsiteY3" fmla="*/ 1785938 h 1785938"/>
              <a:gd name="connsiteX0" fmla="*/ 0 w 324539"/>
              <a:gd name="connsiteY0" fmla="*/ 1785938 h 1785938"/>
              <a:gd name="connsiteX1" fmla="*/ 171450 w 324539"/>
              <a:gd name="connsiteY1" fmla="*/ 0 h 1785938"/>
              <a:gd name="connsiteX2" fmla="*/ 324539 w 324539"/>
              <a:gd name="connsiteY2" fmla="*/ 1612505 h 1785938"/>
              <a:gd name="connsiteX3" fmla="*/ 0 w 324539"/>
              <a:gd name="connsiteY3" fmla="*/ 1785938 h 1785938"/>
              <a:gd name="connsiteX0" fmla="*/ 0 w 302911"/>
              <a:gd name="connsiteY0" fmla="*/ 1785938 h 1785938"/>
              <a:gd name="connsiteX1" fmla="*/ 171450 w 302911"/>
              <a:gd name="connsiteY1" fmla="*/ 0 h 1785938"/>
              <a:gd name="connsiteX2" fmla="*/ 302911 w 302911"/>
              <a:gd name="connsiteY2" fmla="*/ 1414249 h 1785938"/>
              <a:gd name="connsiteX3" fmla="*/ 0 w 302911"/>
              <a:gd name="connsiteY3" fmla="*/ 1785938 h 1785938"/>
              <a:gd name="connsiteX0" fmla="*/ 0 w 239159"/>
              <a:gd name="connsiteY0" fmla="*/ 1785938 h 1785938"/>
              <a:gd name="connsiteX1" fmla="*/ 171450 w 239159"/>
              <a:gd name="connsiteY1" fmla="*/ 0 h 1785938"/>
              <a:gd name="connsiteX2" fmla="*/ 239159 w 239159"/>
              <a:gd name="connsiteY2" fmla="*/ 1536331 h 1785938"/>
              <a:gd name="connsiteX3" fmla="*/ 0 w 239159"/>
              <a:gd name="connsiteY3" fmla="*/ 1785938 h 17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9" h="1785938">
                <a:moveTo>
                  <a:pt x="0" y="1785938"/>
                </a:moveTo>
                <a:lnTo>
                  <a:pt x="171450" y="0"/>
                </a:lnTo>
                <a:lnTo>
                  <a:pt x="239159" y="1536331"/>
                </a:lnTo>
                <a:lnTo>
                  <a:pt x="0" y="1785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7">
            <a:extLst>
              <a:ext uri="{FF2B5EF4-FFF2-40B4-BE49-F238E27FC236}">
                <a16:creationId xmlns:a16="http://schemas.microsoft.com/office/drawing/2014/main" id="{F7B9FD64-A88C-4841-78F4-3EAC049278AC}"/>
              </a:ext>
            </a:extLst>
          </p:cNvPr>
          <p:cNvSpPr/>
          <p:nvPr/>
        </p:nvSpPr>
        <p:spPr>
          <a:xfrm rot="10800000">
            <a:off x="2243356" y="2459143"/>
            <a:ext cx="322582" cy="2268304"/>
          </a:xfrm>
          <a:custGeom>
            <a:avLst/>
            <a:gdLst>
              <a:gd name="connsiteX0" fmla="*/ 0 w 342900"/>
              <a:gd name="connsiteY0" fmla="*/ 1785938 h 1785938"/>
              <a:gd name="connsiteX1" fmla="*/ 171450 w 342900"/>
              <a:gd name="connsiteY1" fmla="*/ 0 h 1785938"/>
              <a:gd name="connsiteX2" fmla="*/ 342900 w 342900"/>
              <a:gd name="connsiteY2" fmla="*/ 1785938 h 1785938"/>
              <a:gd name="connsiteX3" fmla="*/ 0 w 342900"/>
              <a:gd name="connsiteY3" fmla="*/ 1785938 h 1785938"/>
              <a:gd name="connsiteX0" fmla="*/ 0 w 266700"/>
              <a:gd name="connsiteY0" fmla="*/ 1769005 h 1785938"/>
              <a:gd name="connsiteX1" fmla="*/ 95250 w 266700"/>
              <a:gd name="connsiteY1" fmla="*/ 0 h 1785938"/>
              <a:gd name="connsiteX2" fmla="*/ 266700 w 266700"/>
              <a:gd name="connsiteY2" fmla="*/ 1785938 h 1785938"/>
              <a:gd name="connsiteX3" fmla="*/ 0 w 266700"/>
              <a:gd name="connsiteY3" fmla="*/ 1769005 h 1785938"/>
              <a:gd name="connsiteX0" fmla="*/ 0 w 312420"/>
              <a:gd name="connsiteY0" fmla="*/ 1784245 h 1785938"/>
              <a:gd name="connsiteX1" fmla="*/ 140970 w 312420"/>
              <a:gd name="connsiteY1" fmla="*/ 0 h 1785938"/>
              <a:gd name="connsiteX2" fmla="*/ 312420 w 312420"/>
              <a:gd name="connsiteY2" fmla="*/ 1785938 h 1785938"/>
              <a:gd name="connsiteX3" fmla="*/ 0 w 312420"/>
              <a:gd name="connsiteY3" fmla="*/ 1784245 h 1785938"/>
              <a:gd name="connsiteX0" fmla="*/ 0 w 322580"/>
              <a:gd name="connsiteY0" fmla="*/ 1784245 h 1784245"/>
              <a:gd name="connsiteX1" fmla="*/ 140970 w 322580"/>
              <a:gd name="connsiteY1" fmla="*/ 0 h 1784245"/>
              <a:gd name="connsiteX2" fmla="*/ 322580 w 322580"/>
              <a:gd name="connsiteY2" fmla="*/ 1780858 h 1784245"/>
              <a:gd name="connsiteX3" fmla="*/ 0 w 322580"/>
              <a:gd name="connsiteY3" fmla="*/ 1784245 h 178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" h="1784245">
                <a:moveTo>
                  <a:pt x="0" y="1784245"/>
                </a:moveTo>
                <a:lnTo>
                  <a:pt x="140970" y="0"/>
                </a:lnTo>
                <a:lnTo>
                  <a:pt x="322580" y="1780858"/>
                </a:lnTo>
                <a:lnTo>
                  <a:pt x="0" y="17842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696C0CC4-A6C1-533C-BF85-DC8DC60B11C0}"/>
              </a:ext>
            </a:extLst>
          </p:cNvPr>
          <p:cNvSpPr/>
          <p:nvPr/>
        </p:nvSpPr>
        <p:spPr>
          <a:xfrm rot="2462105">
            <a:off x="2638205" y="1447923"/>
            <a:ext cx="224941" cy="1256080"/>
          </a:xfrm>
          <a:custGeom>
            <a:avLst/>
            <a:gdLst>
              <a:gd name="connsiteX0" fmla="*/ 0 w 342900"/>
              <a:gd name="connsiteY0" fmla="*/ 1785938 h 1785938"/>
              <a:gd name="connsiteX1" fmla="*/ 171450 w 342900"/>
              <a:gd name="connsiteY1" fmla="*/ 0 h 1785938"/>
              <a:gd name="connsiteX2" fmla="*/ 342900 w 342900"/>
              <a:gd name="connsiteY2" fmla="*/ 1785938 h 1785938"/>
              <a:gd name="connsiteX3" fmla="*/ 0 w 342900"/>
              <a:gd name="connsiteY3" fmla="*/ 1785938 h 1785938"/>
              <a:gd name="connsiteX0" fmla="*/ 0 w 324539"/>
              <a:gd name="connsiteY0" fmla="*/ 1785938 h 1785938"/>
              <a:gd name="connsiteX1" fmla="*/ 171450 w 324539"/>
              <a:gd name="connsiteY1" fmla="*/ 0 h 1785938"/>
              <a:gd name="connsiteX2" fmla="*/ 324539 w 324539"/>
              <a:gd name="connsiteY2" fmla="*/ 1612505 h 1785938"/>
              <a:gd name="connsiteX3" fmla="*/ 0 w 324539"/>
              <a:gd name="connsiteY3" fmla="*/ 1785938 h 1785938"/>
              <a:gd name="connsiteX0" fmla="*/ 0 w 302911"/>
              <a:gd name="connsiteY0" fmla="*/ 1785938 h 1785938"/>
              <a:gd name="connsiteX1" fmla="*/ 171450 w 302911"/>
              <a:gd name="connsiteY1" fmla="*/ 0 h 1785938"/>
              <a:gd name="connsiteX2" fmla="*/ 302911 w 302911"/>
              <a:gd name="connsiteY2" fmla="*/ 1414249 h 1785938"/>
              <a:gd name="connsiteX3" fmla="*/ 0 w 302911"/>
              <a:gd name="connsiteY3" fmla="*/ 1785938 h 1785938"/>
              <a:gd name="connsiteX0" fmla="*/ 0 w 239159"/>
              <a:gd name="connsiteY0" fmla="*/ 1785938 h 1785938"/>
              <a:gd name="connsiteX1" fmla="*/ 171450 w 239159"/>
              <a:gd name="connsiteY1" fmla="*/ 0 h 1785938"/>
              <a:gd name="connsiteX2" fmla="*/ 239159 w 239159"/>
              <a:gd name="connsiteY2" fmla="*/ 1536331 h 1785938"/>
              <a:gd name="connsiteX3" fmla="*/ 0 w 239159"/>
              <a:gd name="connsiteY3" fmla="*/ 1785938 h 17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9" h="1785938">
                <a:moveTo>
                  <a:pt x="0" y="1785938"/>
                </a:moveTo>
                <a:lnTo>
                  <a:pt x="171450" y="0"/>
                </a:lnTo>
                <a:lnTo>
                  <a:pt x="239159" y="1536331"/>
                </a:lnTo>
                <a:lnTo>
                  <a:pt x="0" y="1785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4349CD1-D929-7019-607B-D5BE429D6649}"/>
              </a:ext>
            </a:extLst>
          </p:cNvPr>
          <p:cNvSpPr/>
          <p:nvPr/>
        </p:nvSpPr>
        <p:spPr>
          <a:xfrm>
            <a:off x="4352544" y="1938940"/>
            <a:ext cx="1463040" cy="27404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800DC6-5088-60CA-583E-D87623F50987}"/>
              </a:ext>
            </a:extLst>
          </p:cNvPr>
          <p:cNvSpPr/>
          <p:nvPr/>
        </p:nvSpPr>
        <p:spPr>
          <a:xfrm rot="10800000">
            <a:off x="902445" y="1969683"/>
            <a:ext cx="1463040" cy="27404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EFEF1-EE97-5C81-FD5E-D9D081B4B919}"/>
              </a:ext>
            </a:extLst>
          </p:cNvPr>
          <p:cNvSpPr txBox="1"/>
          <p:nvPr/>
        </p:nvSpPr>
        <p:spPr>
          <a:xfrm>
            <a:off x="7243663" y="1380881"/>
            <a:ext cx="37572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meltwater</a:t>
            </a:r>
          </a:p>
          <a:p>
            <a:r>
              <a:rPr lang="en-US" sz="4000" b="1" dirty="0"/>
              <a:t>can deepen them</a:t>
            </a:r>
          </a:p>
        </p:txBody>
      </p:sp>
      <p:sp>
        <p:nvSpPr>
          <p:cNvPr id="2" name="Isosceles Triangle 7">
            <a:extLst>
              <a:ext uri="{FF2B5EF4-FFF2-40B4-BE49-F238E27FC236}">
                <a16:creationId xmlns:a16="http://schemas.microsoft.com/office/drawing/2014/main" id="{E1A7528E-160B-52A5-46D5-CF7F5FCC0C20}"/>
              </a:ext>
            </a:extLst>
          </p:cNvPr>
          <p:cNvSpPr/>
          <p:nvPr/>
        </p:nvSpPr>
        <p:spPr>
          <a:xfrm rot="10800000">
            <a:off x="2333555" y="3643587"/>
            <a:ext cx="148801" cy="1088800"/>
          </a:xfrm>
          <a:custGeom>
            <a:avLst/>
            <a:gdLst>
              <a:gd name="connsiteX0" fmla="*/ 0 w 342900"/>
              <a:gd name="connsiteY0" fmla="*/ 1785938 h 1785938"/>
              <a:gd name="connsiteX1" fmla="*/ 171450 w 342900"/>
              <a:gd name="connsiteY1" fmla="*/ 0 h 1785938"/>
              <a:gd name="connsiteX2" fmla="*/ 342900 w 342900"/>
              <a:gd name="connsiteY2" fmla="*/ 1785938 h 1785938"/>
              <a:gd name="connsiteX3" fmla="*/ 0 w 342900"/>
              <a:gd name="connsiteY3" fmla="*/ 1785938 h 1785938"/>
              <a:gd name="connsiteX0" fmla="*/ 0 w 266700"/>
              <a:gd name="connsiteY0" fmla="*/ 1769005 h 1785938"/>
              <a:gd name="connsiteX1" fmla="*/ 95250 w 266700"/>
              <a:gd name="connsiteY1" fmla="*/ 0 h 1785938"/>
              <a:gd name="connsiteX2" fmla="*/ 266700 w 266700"/>
              <a:gd name="connsiteY2" fmla="*/ 1785938 h 1785938"/>
              <a:gd name="connsiteX3" fmla="*/ 0 w 266700"/>
              <a:gd name="connsiteY3" fmla="*/ 1769005 h 1785938"/>
              <a:gd name="connsiteX0" fmla="*/ 0 w 312420"/>
              <a:gd name="connsiteY0" fmla="*/ 1784245 h 1785938"/>
              <a:gd name="connsiteX1" fmla="*/ 140970 w 312420"/>
              <a:gd name="connsiteY1" fmla="*/ 0 h 1785938"/>
              <a:gd name="connsiteX2" fmla="*/ 312420 w 312420"/>
              <a:gd name="connsiteY2" fmla="*/ 1785938 h 1785938"/>
              <a:gd name="connsiteX3" fmla="*/ 0 w 312420"/>
              <a:gd name="connsiteY3" fmla="*/ 1784245 h 1785938"/>
              <a:gd name="connsiteX0" fmla="*/ 0 w 322580"/>
              <a:gd name="connsiteY0" fmla="*/ 1784245 h 1784245"/>
              <a:gd name="connsiteX1" fmla="*/ 140970 w 322580"/>
              <a:gd name="connsiteY1" fmla="*/ 0 h 1784245"/>
              <a:gd name="connsiteX2" fmla="*/ 322580 w 322580"/>
              <a:gd name="connsiteY2" fmla="*/ 1780858 h 1784245"/>
              <a:gd name="connsiteX3" fmla="*/ 0 w 322580"/>
              <a:gd name="connsiteY3" fmla="*/ 1784245 h 1784245"/>
              <a:gd name="connsiteX0" fmla="*/ 0 w 235461"/>
              <a:gd name="connsiteY0" fmla="*/ 1784245 h 1784245"/>
              <a:gd name="connsiteX1" fmla="*/ 53851 w 235461"/>
              <a:gd name="connsiteY1" fmla="*/ 0 h 1784245"/>
              <a:gd name="connsiteX2" fmla="*/ 235461 w 235461"/>
              <a:gd name="connsiteY2" fmla="*/ 1780858 h 1784245"/>
              <a:gd name="connsiteX3" fmla="*/ 0 w 235461"/>
              <a:gd name="connsiteY3" fmla="*/ 1784245 h 1784245"/>
              <a:gd name="connsiteX0" fmla="*/ 0 w 170122"/>
              <a:gd name="connsiteY0" fmla="*/ 1784245 h 1784245"/>
              <a:gd name="connsiteX1" fmla="*/ 53851 w 170122"/>
              <a:gd name="connsiteY1" fmla="*/ 0 h 1784245"/>
              <a:gd name="connsiteX2" fmla="*/ 170122 w 170122"/>
              <a:gd name="connsiteY2" fmla="*/ 1780858 h 1784245"/>
              <a:gd name="connsiteX3" fmla="*/ 0 w 170122"/>
              <a:gd name="connsiteY3" fmla="*/ 1784245 h 1784245"/>
              <a:gd name="connsiteX0" fmla="*/ 0 w 170122"/>
              <a:gd name="connsiteY0" fmla="*/ 1794591 h 1794591"/>
              <a:gd name="connsiteX1" fmla="*/ 46591 w 170122"/>
              <a:gd name="connsiteY1" fmla="*/ 0 h 1794591"/>
              <a:gd name="connsiteX2" fmla="*/ 170122 w 170122"/>
              <a:gd name="connsiteY2" fmla="*/ 1791204 h 1794591"/>
              <a:gd name="connsiteX3" fmla="*/ 0 w 170122"/>
              <a:gd name="connsiteY3" fmla="*/ 1794591 h 1794591"/>
              <a:gd name="connsiteX0" fmla="*/ 0 w 170122"/>
              <a:gd name="connsiteY0" fmla="*/ 1804937 h 1804937"/>
              <a:gd name="connsiteX1" fmla="*/ 82890 w 170122"/>
              <a:gd name="connsiteY1" fmla="*/ 0 h 1804937"/>
              <a:gd name="connsiteX2" fmla="*/ 170122 w 170122"/>
              <a:gd name="connsiteY2" fmla="*/ 1801550 h 1804937"/>
              <a:gd name="connsiteX3" fmla="*/ 0 w 170122"/>
              <a:gd name="connsiteY3" fmla="*/ 1804937 h 1804937"/>
              <a:gd name="connsiteX0" fmla="*/ 0 w 170122"/>
              <a:gd name="connsiteY0" fmla="*/ 1773900 h 1773900"/>
              <a:gd name="connsiteX1" fmla="*/ 53851 w 170122"/>
              <a:gd name="connsiteY1" fmla="*/ 0 h 1773900"/>
              <a:gd name="connsiteX2" fmla="*/ 170122 w 170122"/>
              <a:gd name="connsiteY2" fmla="*/ 1770513 h 1773900"/>
              <a:gd name="connsiteX3" fmla="*/ 0 w 170122"/>
              <a:gd name="connsiteY3" fmla="*/ 1773900 h 17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2" h="1773900">
                <a:moveTo>
                  <a:pt x="0" y="1773900"/>
                </a:moveTo>
                <a:lnTo>
                  <a:pt x="53851" y="0"/>
                </a:lnTo>
                <a:lnTo>
                  <a:pt x="170122" y="1770513"/>
                </a:lnTo>
                <a:lnTo>
                  <a:pt x="0" y="17739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7">
            <a:extLst>
              <a:ext uri="{FF2B5EF4-FFF2-40B4-BE49-F238E27FC236}">
                <a16:creationId xmlns:a16="http://schemas.microsoft.com/office/drawing/2014/main" id="{30BAE7A0-849C-B0CE-C092-D725D6CEBFC7}"/>
              </a:ext>
            </a:extLst>
          </p:cNvPr>
          <p:cNvSpPr/>
          <p:nvPr/>
        </p:nvSpPr>
        <p:spPr>
          <a:xfrm rot="10800000">
            <a:off x="3639311" y="3686888"/>
            <a:ext cx="151864" cy="1087276"/>
          </a:xfrm>
          <a:custGeom>
            <a:avLst/>
            <a:gdLst>
              <a:gd name="connsiteX0" fmla="*/ 0 w 342900"/>
              <a:gd name="connsiteY0" fmla="*/ 1785938 h 1785938"/>
              <a:gd name="connsiteX1" fmla="*/ 171450 w 342900"/>
              <a:gd name="connsiteY1" fmla="*/ 0 h 1785938"/>
              <a:gd name="connsiteX2" fmla="*/ 342900 w 342900"/>
              <a:gd name="connsiteY2" fmla="*/ 1785938 h 1785938"/>
              <a:gd name="connsiteX3" fmla="*/ 0 w 342900"/>
              <a:gd name="connsiteY3" fmla="*/ 1785938 h 1785938"/>
              <a:gd name="connsiteX0" fmla="*/ 0 w 266700"/>
              <a:gd name="connsiteY0" fmla="*/ 1769005 h 1785938"/>
              <a:gd name="connsiteX1" fmla="*/ 95250 w 266700"/>
              <a:gd name="connsiteY1" fmla="*/ 0 h 1785938"/>
              <a:gd name="connsiteX2" fmla="*/ 266700 w 266700"/>
              <a:gd name="connsiteY2" fmla="*/ 1785938 h 1785938"/>
              <a:gd name="connsiteX3" fmla="*/ 0 w 266700"/>
              <a:gd name="connsiteY3" fmla="*/ 1769005 h 1785938"/>
              <a:gd name="connsiteX0" fmla="*/ 0 w 312420"/>
              <a:gd name="connsiteY0" fmla="*/ 1784245 h 1785938"/>
              <a:gd name="connsiteX1" fmla="*/ 140970 w 312420"/>
              <a:gd name="connsiteY1" fmla="*/ 0 h 1785938"/>
              <a:gd name="connsiteX2" fmla="*/ 312420 w 312420"/>
              <a:gd name="connsiteY2" fmla="*/ 1785938 h 1785938"/>
              <a:gd name="connsiteX3" fmla="*/ 0 w 312420"/>
              <a:gd name="connsiteY3" fmla="*/ 1784245 h 1785938"/>
              <a:gd name="connsiteX0" fmla="*/ 0 w 322580"/>
              <a:gd name="connsiteY0" fmla="*/ 1784245 h 1784245"/>
              <a:gd name="connsiteX1" fmla="*/ 140970 w 322580"/>
              <a:gd name="connsiteY1" fmla="*/ 0 h 1784245"/>
              <a:gd name="connsiteX2" fmla="*/ 322580 w 322580"/>
              <a:gd name="connsiteY2" fmla="*/ 1780858 h 1784245"/>
              <a:gd name="connsiteX3" fmla="*/ 0 w 322580"/>
              <a:gd name="connsiteY3" fmla="*/ 1784245 h 1784245"/>
              <a:gd name="connsiteX0" fmla="*/ 0 w 322580"/>
              <a:gd name="connsiteY0" fmla="*/ 1843836 h 1843836"/>
              <a:gd name="connsiteX1" fmla="*/ 209451 w 322580"/>
              <a:gd name="connsiteY1" fmla="*/ 0 h 1843836"/>
              <a:gd name="connsiteX2" fmla="*/ 322580 w 322580"/>
              <a:gd name="connsiteY2" fmla="*/ 1840449 h 1843836"/>
              <a:gd name="connsiteX3" fmla="*/ 0 w 322580"/>
              <a:gd name="connsiteY3" fmla="*/ 1843836 h 1843836"/>
              <a:gd name="connsiteX0" fmla="*/ 0 w 227467"/>
              <a:gd name="connsiteY0" fmla="*/ 1843836 h 1843836"/>
              <a:gd name="connsiteX1" fmla="*/ 114338 w 227467"/>
              <a:gd name="connsiteY1" fmla="*/ 0 h 1843836"/>
              <a:gd name="connsiteX2" fmla="*/ 227467 w 227467"/>
              <a:gd name="connsiteY2" fmla="*/ 1840449 h 1843836"/>
              <a:gd name="connsiteX3" fmla="*/ 0 w 227467"/>
              <a:gd name="connsiteY3" fmla="*/ 1843836 h 1843836"/>
              <a:gd name="connsiteX0" fmla="*/ 0 w 227467"/>
              <a:gd name="connsiteY0" fmla="*/ 1802454 h 1802454"/>
              <a:gd name="connsiteX1" fmla="*/ 85805 w 227467"/>
              <a:gd name="connsiteY1" fmla="*/ 0 h 1802454"/>
              <a:gd name="connsiteX2" fmla="*/ 227467 w 227467"/>
              <a:gd name="connsiteY2" fmla="*/ 1799067 h 1802454"/>
              <a:gd name="connsiteX3" fmla="*/ 0 w 227467"/>
              <a:gd name="connsiteY3" fmla="*/ 1802454 h 1802454"/>
              <a:gd name="connsiteX0" fmla="*/ 0 w 227467"/>
              <a:gd name="connsiteY0" fmla="*/ 1802454 h 1802454"/>
              <a:gd name="connsiteX1" fmla="*/ 123850 w 227467"/>
              <a:gd name="connsiteY1" fmla="*/ 0 h 1802454"/>
              <a:gd name="connsiteX2" fmla="*/ 227467 w 227467"/>
              <a:gd name="connsiteY2" fmla="*/ 1799067 h 1802454"/>
              <a:gd name="connsiteX3" fmla="*/ 0 w 227467"/>
              <a:gd name="connsiteY3" fmla="*/ 1802454 h 1802454"/>
              <a:gd name="connsiteX0" fmla="*/ 0 w 227467"/>
              <a:gd name="connsiteY0" fmla="*/ 1771417 h 1771417"/>
              <a:gd name="connsiteX1" fmla="*/ 95316 w 227467"/>
              <a:gd name="connsiteY1" fmla="*/ 0 h 1771417"/>
              <a:gd name="connsiteX2" fmla="*/ 227467 w 227467"/>
              <a:gd name="connsiteY2" fmla="*/ 1768030 h 1771417"/>
              <a:gd name="connsiteX3" fmla="*/ 0 w 227467"/>
              <a:gd name="connsiteY3" fmla="*/ 1771417 h 177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67" h="1771417">
                <a:moveTo>
                  <a:pt x="0" y="1771417"/>
                </a:moveTo>
                <a:lnTo>
                  <a:pt x="95316" y="0"/>
                </a:lnTo>
                <a:lnTo>
                  <a:pt x="227467" y="1768030"/>
                </a:lnTo>
                <a:lnTo>
                  <a:pt x="0" y="177141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D12AE-E616-E588-9497-08183F1A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B07F1-4D3E-66AF-BEAD-40FB95211341}"/>
              </a:ext>
            </a:extLst>
          </p:cNvPr>
          <p:cNvSpPr txBox="1"/>
          <p:nvPr/>
        </p:nvSpPr>
        <p:spPr>
          <a:xfrm>
            <a:off x="868100" y="474561"/>
            <a:ext cx="5111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Force of Gravity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D645C8E-7F3B-DAB6-08C9-9A990CFD1481}"/>
              </a:ext>
            </a:extLst>
          </p:cNvPr>
          <p:cNvSpPr/>
          <p:nvPr/>
        </p:nvSpPr>
        <p:spPr>
          <a:xfrm>
            <a:off x="2098626" y="2060293"/>
            <a:ext cx="2650603" cy="2543554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Ice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EC53433-EA76-FD82-2E2D-D006B2DE7C64}"/>
              </a:ext>
            </a:extLst>
          </p:cNvPr>
          <p:cNvSpPr/>
          <p:nvPr/>
        </p:nvSpPr>
        <p:spPr>
          <a:xfrm>
            <a:off x="3046070" y="4722470"/>
            <a:ext cx="381965" cy="1446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A45B1-7A59-588F-9834-3F150129B721}"/>
              </a:ext>
            </a:extLst>
          </p:cNvPr>
          <p:cNvSpPr txBox="1"/>
          <p:nvPr/>
        </p:nvSpPr>
        <p:spPr>
          <a:xfrm>
            <a:off x="3585929" y="4904788"/>
            <a:ext cx="2326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gravity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3291-4530-B22B-2044-6D5C286B1860}"/>
              </a:ext>
            </a:extLst>
          </p:cNvPr>
          <p:cNvSpPr txBox="1"/>
          <p:nvPr/>
        </p:nvSpPr>
        <p:spPr>
          <a:xfrm>
            <a:off x="5302614" y="2060293"/>
            <a:ext cx="68893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Force = density x</a:t>
            </a:r>
          </a:p>
          <a:p>
            <a:r>
              <a:rPr lang="en-US" sz="4000" dirty="0"/>
              <a:t>               acceleration of gravity x</a:t>
            </a:r>
          </a:p>
          <a:p>
            <a:r>
              <a:rPr lang="en-US" sz="4000" dirty="0"/>
              <a:t>               height x area</a:t>
            </a:r>
          </a:p>
        </p:txBody>
      </p:sp>
    </p:spTree>
    <p:extLst>
      <p:ext uri="{BB962C8B-B14F-4D97-AF65-F5344CB8AC3E}">
        <p14:creationId xmlns:p14="http://schemas.microsoft.com/office/powerpoint/2010/main" val="220884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C6D9E-B082-B297-805D-7850C5A1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BD9F7B-AA6F-FBEE-4F9A-2CDE59894380}"/>
              </a:ext>
            </a:extLst>
          </p:cNvPr>
          <p:cNvSpPr txBox="1"/>
          <p:nvPr/>
        </p:nvSpPr>
        <p:spPr>
          <a:xfrm>
            <a:off x="868100" y="474561"/>
            <a:ext cx="5111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Force of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4A0833AD-6319-9C1E-1516-E3140044897C}"/>
                  </a:ext>
                </a:extLst>
              </p:cNvPr>
              <p:cNvSpPr/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4A0833AD-6319-9C1E-1516-E31400448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362BDC77-B71D-D23C-0990-8A7790E493BA}"/>
              </a:ext>
            </a:extLst>
          </p:cNvPr>
          <p:cNvSpPr/>
          <p:nvPr/>
        </p:nvSpPr>
        <p:spPr>
          <a:xfrm>
            <a:off x="3046070" y="4722470"/>
            <a:ext cx="381965" cy="1446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3919C-3C08-EB87-DD39-E94B1CADC3AC}"/>
              </a:ext>
            </a:extLst>
          </p:cNvPr>
          <p:cNvSpPr txBox="1"/>
          <p:nvPr/>
        </p:nvSpPr>
        <p:spPr>
          <a:xfrm>
            <a:off x="3585929" y="4904788"/>
            <a:ext cx="2326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gravity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71781-40CF-6723-834E-BCA9C271BA7D}"/>
              </a:ext>
            </a:extLst>
          </p:cNvPr>
          <p:cNvSpPr txBox="1"/>
          <p:nvPr/>
        </p:nvSpPr>
        <p:spPr>
          <a:xfrm>
            <a:off x="5302614" y="2060293"/>
            <a:ext cx="68573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force = density x</a:t>
            </a:r>
          </a:p>
          <a:p>
            <a:r>
              <a:rPr lang="en-US" sz="4000" dirty="0"/>
              <a:t>               acceleration of gravity x</a:t>
            </a:r>
          </a:p>
          <a:p>
            <a:r>
              <a:rPr lang="en-US" sz="4000" dirty="0"/>
              <a:t>               height  x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51A65-AECC-5CF6-0360-519F7D80A413}"/>
                  </a:ext>
                </a:extLst>
              </p:cNvPr>
              <p:cNvSpPr txBox="1"/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51A65-AECC-5CF6-0360-519F7D80A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F4C721-73B2-09A0-61C8-8580B14D1D26}"/>
                  </a:ext>
                </a:extLst>
              </p:cNvPr>
              <p:cNvSpPr txBox="1"/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F4C721-73B2-09A0-61C8-8580B14D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0AFA58-5947-5998-5A6B-244440D6CDE5}"/>
                  </a:ext>
                </a:extLst>
              </p:cNvPr>
              <p:cNvSpPr txBox="1"/>
              <p:nvPr/>
            </p:nvSpPr>
            <p:spPr>
              <a:xfrm>
                <a:off x="5302614" y="4087050"/>
                <a:ext cx="26149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𝑔𝑧𝐴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0AFA58-5947-5998-5A6B-244440D6C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14" y="4087050"/>
                <a:ext cx="261494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00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BB8C-8750-2B8E-C898-A7C50A0BB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C6710-5D9A-778A-0000-BDA8A06636A8}"/>
              </a:ext>
            </a:extLst>
          </p:cNvPr>
          <p:cNvSpPr txBox="1"/>
          <p:nvPr/>
        </p:nvSpPr>
        <p:spPr>
          <a:xfrm>
            <a:off x="868100" y="474561"/>
            <a:ext cx="5253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Stress of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7F8791A6-8254-5C7F-541B-B5C45280FC7E}"/>
                  </a:ext>
                </a:extLst>
              </p:cNvPr>
              <p:cNvSpPr/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7F8791A6-8254-5C7F-541B-B5C45280F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E0B0BB32-FE7F-C36B-8D8C-EF8FCB6D67C6}"/>
              </a:ext>
            </a:extLst>
          </p:cNvPr>
          <p:cNvSpPr/>
          <p:nvPr/>
        </p:nvSpPr>
        <p:spPr>
          <a:xfrm>
            <a:off x="3046070" y="4722470"/>
            <a:ext cx="381965" cy="1446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81D85-D19D-A997-10ED-BF3D5236E41C}"/>
              </a:ext>
            </a:extLst>
          </p:cNvPr>
          <p:cNvSpPr txBox="1"/>
          <p:nvPr/>
        </p:nvSpPr>
        <p:spPr>
          <a:xfrm>
            <a:off x="3585929" y="4904788"/>
            <a:ext cx="2326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gravity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38717-B330-82D7-EB1C-BD6FB945AE37}"/>
              </a:ext>
            </a:extLst>
          </p:cNvPr>
          <p:cNvSpPr txBox="1"/>
          <p:nvPr/>
        </p:nvSpPr>
        <p:spPr>
          <a:xfrm>
            <a:off x="5302614" y="2060293"/>
            <a:ext cx="68573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Force = density x</a:t>
            </a:r>
          </a:p>
          <a:p>
            <a:r>
              <a:rPr lang="en-US" sz="4000" dirty="0"/>
              <a:t>               acceleration of gravity x</a:t>
            </a:r>
          </a:p>
          <a:p>
            <a:r>
              <a:rPr lang="en-US" sz="4000" dirty="0"/>
              <a:t>               height x area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D1813F-8AC5-250B-D5C2-F1A9381CC659}"/>
                  </a:ext>
                </a:extLst>
              </p:cNvPr>
              <p:cNvSpPr txBox="1"/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D1813F-8AC5-250B-D5C2-F1A9381C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D5478D-DEB3-92ED-716B-CB40947FB301}"/>
                  </a:ext>
                </a:extLst>
              </p:cNvPr>
              <p:cNvSpPr txBox="1"/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D5478D-DEB3-92ED-716B-CB40947FB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CD693-7D1C-8BB9-50B2-CC20BF5CB5E5}"/>
                  </a:ext>
                </a:extLst>
              </p:cNvPr>
              <p:cNvSpPr txBox="1"/>
              <p:nvPr/>
            </p:nvSpPr>
            <p:spPr>
              <a:xfrm>
                <a:off x="7086992" y="4263394"/>
                <a:ext cx="2297039" cy="1282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CD693-7D1C-8BB9-50B2-CC20BF5CB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992" y="4263394"/>
                <a:ext cx="2297039" cy="12827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802662C-A92E-8D63-B4C6-182F499E8278}"/>
              </a:ext>
            </a:extLst>
          </p:cNvPr>
          <p:cNvSpPr txBox="1"/>
          <p:nvPr/>
        </p:nvSpPr>
        <p:spPr>
          <a:xfrm>
            <a:off x="6687794" y="988653"/>
            <a:ext cx="5165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stress = force per unit area</a:t>
            </a:r>
          </a:p>
        </p:txBody>
      </p:sp>
    </p:spTree>
    <p:extLst>
      <p:ext uri="{BB962C8B-B14F-4D97-AF65-F5344CB8AC3E}">
        <p14:creationId xmlns:p14="http://schemas.microsoft.com/office/powerpoint/2010/main" val="19785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00F9-4CF2-BED2-3706-A97DA5CF6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44C2-B6E4-4D52-D7A9-0227237BA71F}"/>
              </a:ext>
            </a:extLst>
          </p:cNvPr>
          <p:cNvSpPr txBox="1"/>
          <p:nvPr/>
        </p:nvSpPr>
        <p:spPr>
          <a:xfrm>
            <a:off x="868100" y="474561"/>
            <a:ext cx="5253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Stress of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BD728F58-B61D-6D28-54E7-4C434C1C6E51}"/>
                  </a:ext>
                </a:extLst>
              </p:cNvPr>
              <p:cNvSpPr/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BD728F58-B61D-6D28-54E7-4C434C1C6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85" y="2079974"/>
                <a:ext cx="2650603" cy="2543554"/>
              </a:xfrm>
              <a:prstGeom prst="cub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3852712E-A1FD-FE20-6762-7233E04DECDA}"/>
              </a:ext>
            </a:extLst>
          </p:cNvPr>
          <p:cNvSpPr/>
          <p:nvPr/>
        </p:nvSpPr>
        <p:spPr>
          <a:xfrm>
            <a:off x="3046070" y="4722470"/>
            <a:ext cx="381965" cy="1446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A3913-7032-C0FC-EE66-1C4A75A407EB}"/>
              </a:ext>
            </a:extLst>
          </p:cNvPr>
          <p:cNvSpPr txBox="1"/>
          <p:nvPr/>
        </p:nvSpPr>
        <p:spPr>
          <a:xfrm>
            <a:off x="3585929" y="4904788"/>
            <a:ext cx="2326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gravity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108BA-AF53-D14C-6C13-59D19CAA6E53}"/>
              </a:ext>
            </a:extLst>
          </p:cNvPr>
          <p:cNvSpPr txBox="1"/>
          <p:nvPr/>
        </p:nvSpPr>
        <p:spPr>
          <a:xfrm>
            <a:off x="5302614" y="2060293"/>
            <a:ext cx="68573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Force = density x</a:t>
            </a:r>
          </a:p>
          <a:p>
            <a:r>
              <a:rPr lang="en-US" sz="4000" dirty="0"/>
              <a:t>               acceleration of gravity x</a:t>
            </a:r>
          </a:p>
          <a:p>
            <a:r>
              <a:rPr lang="en-US" sz="4000" dirty="0"/>
              <a:t>               height x area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4B72AF-5FDC-4652-9F7D-D1D226A89C8B}"/>
                  </a:ext>
                </a:extLst>
              </p:cNvPr>
              <p:cNvSpPr txBox="1"/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4B72AF-5FDC-4652-9F7D-D1D226A89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4" y="2021518"/>
                <a:ext cx="49122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7BDAC2-38F7-1092-9ABA-4B3256FA9830}"/>
                  </a:ext>
                </a:extLst>
              </p:cNvPr>
              <p:cNvSpPr txBox="1"/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7BDAC2-38F7-1092-9ABA-4B3256FA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8" y="3322177"/>
                <a:ext cx="41036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C946F3-10FC-EE66-7F64-FFDA14E3610D}"/>
                  </a:ext>
                </a:extLst>
              </p:cNvPr>
              <p:cNvSpPr txBox="1"/>
              <p:nvPr/>
            </p:nvSpPr>
            <p:spPr>
              <a:xfrm>
                <a:off x="7086992" y="4263394"/>
                <a:ext cx="3376052" cy="1282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𝑔𝑧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C946F3-10FC-EE66-7F64-FFDA14E3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992" y="4263394"/>
                <a:ext cx="3376052" cy="12827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EF6685-129C-5813-B8E3-82C469C19093}"/>
              </a:ext>
            </a:extLst>
          </p:cNvPr>
          <p:cNvSpPr txBox="1"/>
          <p:nvPr/>
        </p:nvSpPr>
        <p:spPr>
          <a:xfrm>
            <a:off x="6687794" y="988653"/>
            <a:ext cx="595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stress = </a:t>
            </a:r>
            <a:r>
              <a:rPr lang="el-GR" sz="3600" dirty="0"/>
              <a:t>σ</a:t>
            </a:r>
            <a:r>
              <a:rPr lang="en-US" sz="3600" dirty="0"/>
              <a:t> =  force per unit area</a:t>
            </a:r>
          </a:p>
        </p:txBody>
      </p:sp>
    </p:spTree>
    <p:extLst>
      <p:ext uri="{BB962C8B-B14F-4D97-AF65-F5344CB8AC3E}">
        <p14:creationId xmlns:p14="http://schemas.microsoft.com/office/powerpoint/2010/main" val="45017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815</Words>
  <Application>Microsoft Office PowerPoint</Application>
  <PresentationFormat>Widescreen</PresentationFormat>
  <Paragraphs>276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Office Theme</vt:lpstr>
      <vt:lpstr>Glacial Movements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40</cp:revision>
  <dcterms:created xsi:type="dcterms:W3CDTF">2025-01-27T14:38:13Z</dcterms:created>
  <dcterms:modified xsi:type="dcterms:W3CDTF">2025-04-21T19:07:04Z</dcterms:modified>
</cp:coreProperties>
</file>