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8" r:id="rId3"/>
    <p:sldId id="257" r:id="rId4"/>
    <p:sldId id="256" r:id="rId5"/>
    <p:sldId id="259" r:id="rId6"/>
    <p:sldId id="262" r:id="rId7"/>
    <p:sldId id="320" r:id="rId8"/>
    <p:sldId id="322" r:id="rId9"/>
    <p:sldId id="324" r:id="rId10"/>
    <p:sldId id="323" r:id="rId11"/>
    <p:sldId id="325" r:id="rId12"/>
    <p:sldId id="263" r:id="rId13"/>
    <p:sldId id="265" r:id="rId14"/>
    <p:sldId id="266" r:id="rId15"/>
    <p:sldId id="275" r:id="rId16"/>
    <p:sldId id="261" r:id="rId17"/>
    <p:sldId id="267" r:id="rId18"/>
    <p:sldId id="268" r:id="rId19"/>
    <p:sldId id="269" r:id="rId20"/>
    <p:sldId id="270" r:id="rId21"/>
    <p:sldId id="271" r:id="rId22"/>
    <p:sldId id="273" r:id="rId23"/>
    <p:sldId id="282" r:id="rId24"/>
    <p:sldId id="274" r:id="rId25"/>
    <p:sldId id="331" r:id="rId26"/>
    <p:sldId id="332" r:id="rId27"/>
    <p:sldId id="279" r:id="rId28"/>
    <p:sldId id="276" r:id="rId29"/>
    <p:sldId id="272" r:id="rId30"/>
    <p:sldId id="277" r:id="rId31"/>
    <p:sldId id="278" r:id="rId32"/>
    <p:sldId id="280" r:id="rId33"/>
    <p:sldId id="281" r:id="rId34"/>
    <p:sldId id="284" r:id="rId35"/>
    <p:sldId id="285" r:id="rId36"/>
    <p:sldId id="283" r:id="rId37"/>
    <p:sldId id="286" r:id="rId38"/>
    <p:sldId id="287" r:id="rId39"/>
    <p:sldId id="291" r:id="rId40"/>
    <p:sldId id="292" r:id="rId41"/>
    <p:sldId id="288" r:id="rId42"/>
    <p:sldId id="293" r:id="rId43"/>
    <p:sldId id="294" r:id="rId44"/>
    <p:sldId id="300" r:id="rId45"/>
    <p:sldId id="302" r:id="rId46"/>
    <p:sldId id="326" r:id="rId47"/>
    <p:sldId id="310" r:id="rId48"/>
    <p:sldId id="333" r:id="rId49"/>
    <p:sldId id="304" r:id="rId50"/>
    <p:sldId id="327" r:id="rId51"/>
    <p:sldId id="317" r:id="rId52"/>
    <p:sldId id="296" r:id="rId53"/>
    <p:sldId id="328" r:id="rId54"/>
    <p:sldId id="311" r:id="rId55"/>
    <p:sldId id="314" r:id="rId56"/>
    <p:sldId id="313" r:id="rId57"/>
    <p:sldId id="335" r:id="rId58"/>
    <p:sldId id="334" r:id="rId59"/>
    <p:sldId id="315" r:id="rId60"/>
    <p:sldId id="307" r:id="rId61"/>
    <p:sldId id="308" r:id="rId62"/>
    <p:sldId id="329" r:id="rId63"/>
    <p:sldId id="299" r:id="rId64"/>
    <p:sldId id="316" r:id="rId65"/>
    <p:sldId id="33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50" autoAdjust="0"/>
  </p:normalViewPr>
  <p:slideViewPr>
    <p:cSldViewPr snapToGrid="0">
      <p:cViewPr varScale="1">
        <p:scale>
          <a:sx n="90" d="100"/>
          <a:sy n="90" d="100"/>
        </p:scale>
        <p:origin x="6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812A-1DDA-E840-051B-FCA81CC99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B3931-3296-8721-B8E9-E6AEF59F6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65D0-6052-0DDB-0CF9-3B741643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5FDC-BE8B-C7AD-3887-FC4257DB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C0DC0-3474-A3FD-F6C7-7E429E89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6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45D1-E70B-5472-DA16-C9E86460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D9943-3C1A-BE01-3761-BA946248B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5017A-84F6-09B9-24A8-402985F5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2774-BCAB-72CA-FC0F-280C2B50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C3E2-74F4-7566-FFFA-2783A209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E8571-BB33-B308-AB4B-0B0FE6E3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D863A-74D6-800C-2167-9C95B3D65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1C49-7FDB-ED72-4C9E-997FCC75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73B39-638B-EB6D-D4E7-8BD2B120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E9924-56BA-DDE8-C475-2A9F555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B1A7-A8BE-8EF5-B6D1-9EA3D058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2E23-5487-30E6-E8F5-65EAA11B5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64BF-71AB-8F5F-B239-DE5A808A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5B237-1F62-38BC-CCA0-4FF74031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7CC47-F5A7-0E85-F775-2DC64751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5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C731-811D-7C8D-613E-403B22F6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85735-D7EF-1DC2-388D-084F1E5B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4B09-4EB1-6783-0643-3B6C2065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5D59A-1D5F-2E1E-0F2A-03D358B1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B368F-4240-0D38-6B52-2434550D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3882-9DC3-E61B-6C96-47934F7D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B92E-D678-9FF7-CCE5-AABD20D08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7289-7262-9FEB-2FE5-F5EBC17D5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7FE70-BC45-6BB9-2D43-6FE3B498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32202-A495-4F64-54AC-099F7E3F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7E568-CE48-B048-FE6D-B4714BB7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2D46-5B8A-307C-CBC8-C5B4C509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D3D58-29AF-A19C-B589-6FB5AF2F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4B98B-D978-C837-05DA-FA02E6874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5BEBC-C4F5-1EF9-6D24-83CF3EFC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081AE-ADF5-54D1-5B81-792C497A3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4997E-1118-B6C9-7341-93A84034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BD3A2-BDD0-4C28-30E3-745F586F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DC6C5-0420-7766-C885-29ECAA6A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C278-CA47-7220-D114-02635E24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B0163-13AB-DAC7-B7D4-CEB9743B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CA65D-3079-F8C8-675B-620AE261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AC6D2-7635-E0D4-4041-A6BD10A1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190EE-271F-6E58-0FFD-04A689D2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19314-77C9-6A6C-DC72-7A16B055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650C0-5324-20EF-31A4-2B58757F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61BD-D837-5134-33FA-A1988D83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96B4E-A65F-6CFF-1745-643A5164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908D5-AEB1-3F8C-1061-98C34FC35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097E7-3AD4-8E23-D9F3-AC1DCDCE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5D888-A732-8ED1-1EC8-B2C059AA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5B6AE-4500-8C4A-4AC2-53163F2D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67D-B171-21E3-404B-66E1A0B2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4D3D-2560-447C-A568-40F51D661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F9614-12A7-D581-E59C-CA083D09A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D45F0-5CD6-156B-07BE-A707C710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98C83-16C3-3DE1-91C1-4DDF94FB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9093A-DFCB-A5A7-57BB-4EC47CA7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AE613-AF16-EB1C-458F-BB3208C9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011DC-2BB0-33D0-3483-0323EAE7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41566-5D35-3AC0-1213-79C683074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2B34-C03F-4903-A585-17BA4D00CAE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A2E8-7C73-CC61-82AA-969AE8549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EB23-247E-39F8-1586-9C802C294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4678-956F-4330-8931-406E5D25D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E872F-37F7-4569-BA10-A5C39D38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34" y="0"/>
            <a:ext cx="9706240" cy="69494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551" y="0"/>
            <a:ext cx="9144000" cy="1038860"/>
          </a:xfrm>
        </p:spPr>
        <p:txBody>
          <a:bodyPr/>
          <a:lstStyle/>
          <a:p>
            <a:pPr algn="l"/>
            <a:r>
              <a:rPr lang="en-US" dirty="0"/>
              <a:t>glacial hydrology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 txBox="1">
            <a:spLocks/>
          </p:cNvSpPr>
          <p:nvPr/>
        </p:nvSpPr>
        <p:spPr>
          <a:xfrm>
            <a:off x="9039579" y="5281799"/>
            <a:ext cx="4625093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367924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9442-EBBE-D2F0-1E1F-B1EF4006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5953D8-26D9-0E4A-CE5A-3082E61E9031}"/>
              </a:ext>
            </a:extLst>
          </p:cNvPr>
          <p:cNvSpPr/>
          <p:nvPr/>
        </p:nvSpPr>
        <p:spPr>
          <a:xfrm>
            <a:off x="1736334" y="1343346"/>
            <a:ext cx="2383603" cy="20060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29112-12E7-C4C5-5F2F-FAADD8A13D54}"/>
              </a:ext>
            </a:extLst>
          </p:cNvPr>
          <p:cNvSpPr txBox="1"/>
          <p:nvPr/>
        </p:nvSpPr>
        <p:spPr>
          <a:xfrm>
            <a:off x="5406166" y="300635"/>
            <a:ext cx="5247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of fusion 334,000 J/kg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782A2-3489-F6E9-59DD-F7CD204049B1}"/>
              </a:ext>
            </a:extLst>
          </p:cNvPr>
          <p:cNvSpPr txBox="1"/>
          <p:nvPr/>
        </p:nvSpPr>
        <p:spPr>
          <a:xfrm>
            <a:off x="5433461" y="1120708"/>
            <a:ext cx="319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mass 917 kg/m</a:t>
            </a:r>
            <a:r>
              <a:rPr lang="en-US" sz="3600" baseline="30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AC6FB-20ED-43F6-EA96-6E79B0FDF05B}"/>
              </a:ext>
            </a:extLst>
          </p:cNvPr>
          <p:cNvSpPr txBox="1"/>
          <p:nvPr/>
        </p:nvSpPr>
        <p:spPr>
          <a:xfrm>
            <a:off x="5435020" y="2117414"/>
            <a:ext cx="588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to melt 314,500,000 J/m</a:t>
            </a:r>
            <a:r>
              <a:rPr lang="en-US" sz="3600" baseline="30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2BCFA-A9F9-C53B-5D41-94A27EF31EBD}"/>
              </a:ext>
            </a:extLst>
          </p:cNvPr>
          <p:cNvSpPr txBox="1"/>
          <p:nvPr/>
        </p:nvSpPr>
        <p:spPr>
          <a:xfrm>
            <a:off x="5406166" y="3757559"/>
            <a:ext cx="530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time to melt 7,886,200 s/m</a:t>
            </a:r>
            <a:endParaRPr lang="en-US" sz="36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1346D-FA79-431D-A767-32DFBEBA3B13}"/>
              </a:ext>
            </a:extLst>
          </p:cNvPr>
          <p:cNvSpPr txBox="1"/>
          <p:nvPr/>
        </p:nvSpPr>
        <p:spPr>
          <a:xfrm>
            <a:off x="5433461" y="4577631"/>
            <a:ext cx="575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91 days to melt 1 meter of ice</a:t>
            </a:r>
            <a:endParaRPr lang="en-US" sz="36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4994D-374F-ED21-8F7D-FDAEE46B4077}"/>
              </a:ext>
            </a:extLst>
          </p:cNvPr>
          <p:cNvSpPr txBox="1"/>
          <p:nvPr/>
        </p:nvSpPr>
        <p:spPr>
          <a:xfrm>
            <a:off x="5435020" y="2937486"/>
            <a:ext cx="451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supplied 40 J/sm</a:t>
            </a:r>
            <a:r>
              <a:rPr lang="en-US" sz="3600" baseline="30000" dirty="0"/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FECF7-A9DB-B635-1DFB-A22EECAC4C69}"/>
              </a:ext>
            </a:extLst>
          </p:cNvPr>
          <p:cNvSpPr txBox="1"/>
          <p:nvPr/>
        </p:nvSpPr>
        <p:spPr>
          <a:xfrm>
            <a:off x="850065" y="531687"/>
            <a:ext cx="177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 Wm</a:t>
            </a:r>
            <a:r>
              <a:rPr lang="en-US" sz="3600" baseline="30000" dirty="0"/>
              <a:t>-2</a:t>
            </a:r>
            <a:endParaRPr lang="en-US" sz="4000" baseline="30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C7A45E5-2FD0-7F62-AF54-FF4346011336}"/>
              </a:ext>
            </a:extLst>
          </p:cNvPr>
          <p:cNvSpPr/>
          <p:nvPr/>
        </p:nvSpPr>
        <p:spPr>
          <a:xfrm rot="19856295">
            <a:off x="2742049" y="776080"/>
            <a:ext cx="568503" cy="11345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23564" y="4577631"/>
            <a:ext cx="268778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6835" y="5292436"/>
            <a:ext cx="19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about a year of 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6166" y="4577630"/>
            <a:ext cx="156728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26854" y="529243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about the summer</a:t>
            </a:r>
          </a:p>
        </p:txBody>
      </p:sp>
    </p:spTree>
    <p:extLst>
      <p:ext uri="{BB962C8B-B14F-4D97-AF65-F5344CB8AC3E}">
        <p14:creationId xmlns:p14="http://schemas.microsoft.com/office/powerpoint/2010/main" val="197238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9442-EBBE-D2F0-1E1F-B1EF4006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5953D8-26D9-0E4A-CE5A-3082E61E9031}"/>
              </a:ext>
            </a:extLst>
          </p:cNvPr>
          <p:cNvSpPr/>
          <p:nvPr/>
        </p:nvSpPr>
        <p:spPr>
          <a:xfrm>
            <a:off x="1736334" y="1343346"/>
            <a:ext cx="2383603" cy="20060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29112-12E7-C4C5-5F2F-FAADD8A13D54}"/>
              </a:ext>
            </a:extLst>
          </p:cNvPr>
          <p:cNvSpPr txBox="1"/>
          <p:nvPr/>
        </p:nvSpPr>
        <p:spPr>
          <a:xfrm>
            <a:off x="5406166" y="300635"/>
            <a:ext cx="5247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of fusion 334,000 J/kg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782A2-3489-F6E9-59DD-F7CD204049B1}"/>
              </a:ext>
            </a:extLst>
          </p:cNvPr>
          <p:cNvSpPr txBox="1"/>
          <p:nvPr/>
        </p:nvSpPr>
        <p:spPr>
          <a:xfrm>
            <a:off x="5433461" y="1120708"/>
            <a:ext cx="319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mass 917 kg/m</a:t>
            </a:r>
            <a:r>
              <a:rPr lang="en-US" sz="3600" baseline="30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AC6FB-20ED-43F6-EA96-6E79B0FDF05B}"/>
              </a:ext>
            </a:extLst>
          </p:cNvPr>
          <p:cNvSpPr txBox="1"/>
          <p:nvPr/>
        </p:nvSpPr>
        <p:spPr>
          <a:xfrm>
            <a:off x="5435020" y="2117414"/>
            <a:ext cx="588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to melt 314,500,000 J/m</a:t>
            </a:r>
            <a:r>
              <a:rPr lang="en-US" sz="3600" baseline="30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2BCFA-A9F9-C53B-5D41-94A27EF31EBD}"/>
              </a:ext>
            </a:extLst>
          </p:cNvPr>
          <p:cNvSpPr txBox="1"/>
          <p:nvPr/>
        </p:nvSpPr>
        <p:spPr>
          <a:xfrm>
            <a:off x="5406166" y="3757559"/>
            <a:ext cx="530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time to melt 7,886,200 s/m</a:t>
            </a:r>
            <a:endParaRPr lang="en-US" sz="36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1346D-FA79-431D-A767-32DFBEBA3B13}"/>
              </a:ext>
            </a:extLst>
          </p:cNvPr>
          <p:cNvSpPr txBox="1"/>
          <p:nvPr/>
        </p:nvSpPr>
        <p:spPr>
          <a:xfrm>
            <a:off x="5433461" y="4577631"/>
            <a:ext cx="575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91 days to melt 1 meter of ice</a:t>
            </a:r>
            <a:endParaRPr lang="en-US" sz="36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4994D-374F-ED21-8F7D-FDAEE46B4077}"/>
              </a:ext>
            </a:extLst>
          </p:cNvPr>
          <p:cNvSpPr txBox="1"/>
          <p:nvPr/>
        </p:nvSpPr>
        <p:spPr>
          <a:xfrm>
            <a:off x="5435020" y="2937486"/>
            <a:ext cx="451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supplied 40 J/sm</a:t>
            </a:r>
            <a:r>
              <a:rPr lang="en-US" sz="3600" baseline="30000" dirty="0"/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FECF7-A9DB-B635-1DFB-A22EECAC4C69}"/>
              </a:ext>
            </a:extLst>
          </p:cNvPr>
          <p:cNvSpPr txBox="1"/>
          <p:nvPr/>
        </p:nvSpPr>
        <p:spPr>
          <a:xfrm>
            <a:off x="850065" y="531687"/>
            <a:ext cx="177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 Wm</a:t>
            </a:r>
            <a:r>
              <a:rPr lang="en-US" sz="3600" baseline="30000" dirty="0"/>
              <a:t>-2</a:t>
            </a:r>
            <a:endParaRPr lang="en-US" sz="4000" baseline="30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C7A45E5-2FD0-7F62-AF54-FF4346011336}"/>
              </a:ext>
            </a:extLst>
          </p:cNvPr>
          <p:cNvSpPr/>
          <p:nvPr/>
        </p:nvSpPr>
        <p:spPr>
          <a:xfrm rot="19856295">
            <a:off x="2742049" y="776080"/>
            <a:ext cx="568503" cy="11345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23564" y="4577631"/>
            <a:ext cx="268778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6835" y="5292436"/>
            <a:ext cx="19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about a year of 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6166" y="4577630"/>
            <a:ext cx="156728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26854" y="529243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about the summer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561" y="5943600"/>
            <a:ext cx="823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more than a year’s worth of ice melts in the summer, then the glacier melts away … </a:t>
            </a:r>
          </a:p>
        </p:txBody>
      </p:sp>
    </p:spTree>
    <p:extLst>
      <p:ext uri="{BB962C8B-B14F-4D97-AF65-F5344CB8AC3E}">
        <p14:creationId xmlns:p14="http://schemas.microsoft.com/office/powerpoint/2010/main" val="224307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E56EC-5B6B-8FEB-912D-6ED071941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171A48-D1A2-2836-9116-1639BAB2C478}"/>
              </a:ext>
            </a:extLst>
          </p:cNvPr>
          <p:cNvSpPr/>
          <p:nvPr/>
        </p:nvSpPr>
        <p:spPr>
          <a:xfrm>
            <a:off x="1736334" y="1343346"/>
            <a:ext cx="2383603" cy="20060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3A868-5F75-AA86-C617-AC87167B4519}"/>
              </a:ext>
            </a:extLst>
          </p:cNvPr>
          <p:cNvSpPr txBox="1"/>
          <p:nvPr/>
        </p:nvSpPr>
        <p:spPr>
          <a:xfrm>
            <a:off x="5406166" y="300635"/>
            <a:ext cx="5247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of fusion 334,000 J/kg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C3DEB-4208-8326-E519-7C3D69DD7F56}"/>
              </a:ext>
            </a:extLst>
          </p:cNvPr>
          <p:cNvSpPr txBox="1"/>
          <p:nvPr/>
        </p:nvSpPr>
        <p:spPr>
          <a:xfrm>
            <a:off x="5433461" y="1120708"/>
            <a:ext cx="319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mass 917 kg/m</a:t>
            </a:r>
            <a:r>
              <a:rPr lang="en-US" sz="3600" baseline="30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60463-7AD8-6899-0916-33F876D16F97}"/>
              </a:ext>
            </a:extLst>
          </p:cNvPr>
          <p:cNvSpPr txBox="1"/>
          <p:nvPr/>
        </p:nvSpPr>
        <p:spPr>
          <a:xfrm>
            <a:off x="5435020" y="2117414"/>
            <a:ext cx="588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to melt 314,500,000 J/m</a:t>
            </a:r>
            <a:r>
              <a:rPr lang="en-US" sz="3600" baseline="30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A55A7-0CAA-E682-1442-40C2F5D0E001}"/>
              </a:ext>
            </a:extLst>
          </p:cNvPr>
          <p:cNvSpPr txBox="1"/>
          <p:nvPr/>
        </p:nvSpPr>
        <p:spPr>
          <a:xfrm>
            <a:off x="5406166" y="3757559"/>
            <a:ext cx="530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time to melt 7,886,200 s/m</a:t>
            </a:r>
            <a:endParaRPr lang="en-US" sz="36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3F74A-1B61-B303-3FE3-A943876EF722}"/>
              </a:ext>
            </a:extLst>
          </p:cNvPr>
          <p:cNvSpPr txBox="1"/>
          <p:nvPr/>
        </p:nvSpPr>
        <p:spPr>
          <a:xfrm>
            <a:off x="5433461" y="4577631"/>
            <a:ext cx="575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91 days to melt 1 meter of ice</a:t>
            </a:r>
            <a:endParaRPr lang="en-US" sz="36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453A8-3BD8-6053-6C4A-078FA2CAE08F}"/>
              </a:ext>
            </a:extLst>
          </p:cNvPr>
          <p:cNvSpPr txBox="1"/>
          <p:nvPr/>
        </p:nvSpPr>
        <p:spPr>
          <a:xfrm>
            <a:off x="5435020" y="2937486"/>
            <a:ext cx="451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supplied 40 J/sm</a:t>
            </a:r>
            <a:r>
              <a:rPr lang="en-US" sz="3600" baseline="30000" dirty="0"/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ACF09-CB8F-FB62-461E-478722D4C322}"/>
              </a:ext>
            </a:extLst>
          </p:cNvPr>
          <p:cNvSpPr txBox="1"/>
          <p:nvPr/>
        </p:nvSpPr>
        <p:spPr>
          <a:xfrm>
            <a:off x="850065" y="531687"/>
            <a:ext cx="177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 Wm</a:t>
            </a:r>
            <a:r>
              <a:rPr lang="en-US" sz="3600" baseline="30000" dirty="0"/>
              <a:t>-2</a:t>
            </a:r>
            <a:endParaRPr lang="en-US" sz="4000" baseline="30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C01FCDE-7914-2DE7-7504-156D58EF970C}"/>
              </a:ext>
            </a:extLst>
          </p:cNvPr>
          <p:cNvSpPr/>
          <p:nvPr/>
        </p:nvSpPr>
        <p:spPr>
          <a:xfrm rot="19856295">
            <a:off x="2742049" y="776080"/>
            <a:ext cx="568503" cy="11345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3188C-AB88-46C9-DE9C-13A5513753BF}"/>
              </a:ext>
            </a:extLst>
          </p:cNvPr>
          <p:cNvSpPr txBox="1"/>
          <p:nvPr/>
        </p:nvSpPr>
        <p:spPr>
          <a:xfrm>
            <a:off x="334645" y="5395036"/>
            <a:ext cx="1073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may take longer, because some energy needed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 warm cold ice, some heat lost to cold air</a:t>
            </a:r>
            <a:endParaRPr lang="en-US" sz="4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2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8C20B-D7C3-7B22-0F92-7096E8202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300" y="214611"/>
            <a:ext cx="8917970" cy="64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3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716D8-4D09-E326-24E7-B670499D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44B614-B505-A130-3DCF-942E6E9065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300" y="214611"/>
            <a:ext cx="8917970" cy="6466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4B0AC-C3D3-8B0B-7C46-DF20028C9A29}"/>
              </a:ext>
            </a:extLst>
          </p:cNvPr>
          <p:cNvSpPr txBox="1"/>
          <p:nvPr/>
        </p:nvSpPr>
        <p:spPr>
          <a:xfrm>
            <a:off x="1613043" y="318499"/>
            <a:ext cx="6035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isn’t this glacier snowy white?</a:t>
            </a:r>
          </a:p>
        </p:txBody>
      </p:sp>
    </p:spTree>
    <p:extLst>
      <p:ext uri="{BB962C8B-B14F-4D97-AF65-F5344CB8AC3E}">
        <p14:creationId xmlns:p14="http://schemas.microsoft.com/office/powerpoint/2010/main" val="364183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E5883-E446-FADE-E896-DCBB012E2B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151653"/>
            <a:ext cx="4165600" cy="6554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AD2E4-5201-D033-DD85-ED07D7C80D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0" y="1947234"/>
            <a:ext cx="6489700" cy="47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77B02-E5BD-A3B0-9725-E9AC92FF4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626" y="176274"/>
            <a:ext cx="4161034" cy="6505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B69689-1784-9D26-1C01-F2C17AB3AB14}"/>
              </a:ext>
            </a:extLst>
          </p:cNvPr>
          <p:cNvSpPr txBox="1"/>
          <p:nvPr/>
        </p:nvSpPr>
        <p:spPr>
          <a:xfrm>
            <a:off x="5508662" y="626991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supraglacial stream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E3B95-7196-69C3-6CED-9E163A9EE26C}"/>
              </a:ext>
            </a:extLst>
          </p:cNvPr>
          <p:cNvSpPr txBox="1"/>
          <p:nvPr/>
        </p:nvSpPr>
        <p:spPr>
          <a:xfrm>
            <a:off x="6270664" y="1273322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stream on top of the glacier</a:t>
            </a:r>
          </a:p>
        </p:txBody>
      </p:sp>
    </p:spTree>
    <p:extLst>
      <p:ext uri="{BB962C8B-B14F-4D97-AF65-F5344CB8AC3E}">
        <p14:creationId xmlns:p14="http://schemas.microsoft.com/office/powerpoint/2010/main" val="63648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42850-266E-2C65-7499-63B6B8E0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042FE0-5FBB-5C14-CFB7-7204DE957546}"/>
              </a:ext>
            </a:extLst>
          </p:cNvPr>
          <p:cNvSpPr txBox="1"/>
          <p:nvPr/>
        </p:nvSpPr>
        <p:spPr>
          <a:xfrm>
            <a:off x="5508662" y="626991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supraglacial stream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128CC-BD27-32BD-6FE0-92BC3A7D89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60" y="145996"/>
            <a:ext cx="4191857" cy="65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9B67F-77C9-4D49-6115-D2A258BD1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045" y="113016"/>
            <a:ext cx="4294598" cy="6430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F786FD-A6FB-19CE-C277-315FA12BFD01}"/>
              </a:ext>
            </a:extLst>
          </p:cNvPr>
          <p:cNvSpPr txBox="1"/>
          <p:nvPr/>
        </p:nvSpPr>
        <p:spPr>
          <a:xfrm>
            <a:off x="5508662" y="626991"/>
            <a:ext cx="6097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supraglacial stream</a:t>
            </a:r>
          </a:p>
          <a:p>
            <a:r>
              <a:rPr lang="en-US" sz="3600" dirty="0"/>
              <a:t>draining into</a:t>
            </a:r>
          </a:p>
          <a:p>
            <a:r>
              <a:rPr lang="en-US" sz="3600" dirty="0" err="1"/>
              <a:t>moulin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786FD-A6FB-19CE-C277-315FA12BFD01}"/>
              </a:ext>
            </a:extLst>
          </p:cNvPr>
          <p:cNvSpPr txBox="1"/>
          <p:nvPr/>
        </p:nvSpPr>
        <p:spPr>
          <a:xfrm>
            <a:off x="8173352" y="2543537"/>
            <a:ext cx="3510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moulin</a:t>
            </a:r>
            <a:r>
              <a:rPr lang="en-US" sz="2400" dirty="0">
                <a:solidFill>
                  <a:srgbClr val="FF0000"/>
                </a:solidFill>
              </a:rPr>
              <a:t> (or glacier mill)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hole in ice into which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water drains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786FD-A6FB-19CE-C277-315FA12BFD01}"/>
              </a:ext>
            </a:extLst>
          </p:cNvPr>
          <p:cNvSpPr txBox="1"/>
          <p:nvPr/>
        </p:nvSpPr>
        <p:spPr>
          <a:xfrm>
            <a:off x="8173352" y="3887613"/>
            <a:ext cx="3510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French word for “mill”</a:t>
            </a:r>
          </a:p>
        </p:txBody>
      </p:sp>
    </p:spTree>
    <p:extLst>
      <p:ext uri="{BB962C8B-B14F-4D97-AF65-F5344CB8AC3E}">
        <p14:creationId xmlns:p14="http://schemas.microsoft.com/office/powerpoint/2010/main" val="3690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D5AB-6F2E-E7CE-E160-E876002C1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688663-948B-625D-C2B4-DA3C9644A953}"/>
              </a:ext>
            </a:extLst>
          </p:cNvPr>
          <p:cNvSpPr txBox="1"/>
          <p:nvPr/>
        </p:nvSpPr>
        <p:spPr>
          <a:xfrm>
            <a:off x="5508662" y="626991"/>
            <a:ext cx="6097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supraglacial stream</a:t>
            </a:r>
          </a:p>
          <a:p>
            <a:r>
              <a:rPr lang="en-US" sz="3600" dirty="0"/>
              <a:t>draining into</a:t>
            </a:r>
          </a:p>
          <a:p>
            <a:r>
              <a:rPr lang="en-US" sz="3600" dirty="0" err="1"/>
              <a:t>moulin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7C2C9-E3A7-F1EF-CE60-41DD9F78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579" y="154114"/>
            <a:ext cx="4274050" cy="63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E0712A-AAB5-70D1-7D9F-8474A5F04CA8}"/>
                  </a:ext>
                </a:extLst>
              </p:cNvPr>
              <p:cNvSpPr txBox="1"/>
              <p:nvPr/>
            </p:nvSpPr>
            <p:spPr>
              <a:xfrm>
                <a:off x="3163818" y="2702641"/>
                <a:ext cx="62441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Solar “constant”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1370 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W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E0712A-AAB5-70D1-7D9F-8474A5F0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18" y="2702641"/>
                <a:ext cx="6244145" cy="707886"/>
              </a:xfrm>
              <a:prstGeom prst="rect">
                <a:avLst/>
              </a:prstGeom>
              <a:blipFill>
                <a:blip r:embed="rId2"/>
                <a:stretch>
                  <a:fillRect l="-3027" t="-5172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E0712A-AAB5-70D1-7D9F-8474A5F04CA8}"/>
              </a:ext>
            </a:extLst>
          </p:cNvPr>
          <p:cNvSpPr txBox="1"/>
          <p:nvPr/>
        </p:nvSpPr>
        <p:spPr>
          <a:xfrm>
            <a:off x="1538217" y="1875986"/>
            <a:ext cx="997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from sunlight is the main reason a glacier melts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194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25A16B-FBB4-BAA6-4A7F-78063324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191" y="143837"/>
            <a:ext cx="4253501" cy="6352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AE635-44DB-74F0-2DE6-8805F42C4889}"/>
              </a:ext>
            </a:extLst>
          </p:cNvPr>
          <p:cNvSpPr txBox="1"/>
          <p:nvPr/>
        </p:nvSpPr>
        <p:spPr>
          <a:xfrm>
            <a:off x="5508662" y="626991"/>
            <a:ext cx="6097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supraglacial stream</a:t>
            </a:r>
          </a:p>
          <a:p>
            <a:r>
              <a:rPr lang="en-US" sz="3600" dirty="0"/>
              <a:t>draining into</a:t>
            </a:r>
          </a:p>
          <a:p>
            <a:r>
              <a:rPr lang="en-US" sz="3600" dirty="0" err="1"/>
              <a:t>moulin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815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114142-241F-E94B-34A3-332B03A53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544" y="103056"/>
            <a:ext cx="9246741" cy="66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4501-9ABB-4EFB-8A6D-BD6CEAD93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4F60CF-4838-8E33-E317-4B6284A3C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544" y="103056"/>
            <a:ext cx="9246741" cy="665188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75AE466-D53F-C70C-DEBF-E3E5824EC71A}"/>
              </a:ext>
            </a:extLst>
          </p:cNvPr>
          <p:cNvSpPr/>
          <p:nvPr/>
        </p:nvSpPr>
        <p:spPr>
          <a:xfrm rot="2117767">
            <a:off x="4521198" y="3873500"/>
            <a:ext cx="838200" cy="444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D80EF-3E73-252D-BD2B-A44588F7957F}"/>
              </a:ext>
            </a:extLst>
          </p:cNvPr>
          <p:cNvSpPr txBox="1"/>
          <p:nvPr/>
        </p:nvSpPr>
        <p:spPr>
          <a:xfrm>
            <a:off x="3467388" y="3450931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spring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97199-9DBF-D242-21CC-0B8C1021D1D8}"/>
              </a:ext>
            </a:extLst>
          </p:cNvPr>
          <p:cNvSpPr txBox="1"/>
          <p:nvPr/>
        </p:nvSpPr>
        <p:spPr>
          <a:xfrm>
            <a:off x="8204488" y="5241631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C3CA9-9F47-95B5-019D-ACD4AC501C3E}"/>
              </a:ext>
            </a:extLst>
          </p:cNvPr>
          <p:cNvSpPr txBox="1"/>
          <p:nvPr/>
        </p:nvSpPr>
        <p:spPr>
          <a:xfrm>
            <a:off x="3708109" y="2535409"/>
            <a:ext cx="449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terminus of glacier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936F3-47A3-307F-6862-AE2CA6043390}"/>
              </a:ext>
            </a:extLst>
          </p:cNvPr>
          <p:cNvSpPr txBox="1"/>
          <p:nvPr/>
        </p:nvSpPr>
        <p:spPr>
          <a:xfrm>
            <a:off x="8586052" y="3365300"/>
            <a:ext cx="278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</p:spTree>
    <p:extLst>
      <p:ext uri="{BB962C8B-B14F-4D97-AF65-F5344CB8AC3E}">
        <p14:creationId xmlns:p14="http://schemas.microsoft.com/office/powerpoint/2010/main" val="2339915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D982-2E6E-39E4-C29A-F04EAA10D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36328B-1516-F892-FCC5-9190A5B64D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442" y="103056"/>
            <a:ext cx="3514843" cy="6651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67F61-37F7-09C2-6ECA-5C6A519D748F}"/>
              </a:ext>
            </a:extLst>
          </p:cNvPr>
          <p:cNvSpPr txBox="1"/>
          <p:nvPr/>
        </p:nvSpPr>
        <p:spPr>
          <a:xfrm>
            <a:off x="8204488" y="5241631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BAC45-A655-235F-9904-62C768C84573}"/>
              </a:ext>
            </a:extLst>
          </p:cNvPr>
          <p:cNvSpPr txBox="1"/>
          <p:nvPr/>
        </p:nvSpPr>
        <p:spPr>
          <a:xfrm>
            <a:off x="1061679" y="743458"/>
            <a:ext cx="44963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moraine</a:t>
            </a:r>
          </a:p>
          <a:p>
            <a:endParaRPr lang="en-US" sz="2800" dirty="0"/>
          </a:p>
          <a:p>
            <a:r>
              <a:rPr lang="en-US" sz="2800" dirty="0"/>
              <a:t>heap of gravel and rock</a:t>
            </a:r>
          </a:p>
          <a:p>
            <a:r>
              <a:rPr lang="en-US" sz="2800" dirty="0"/>
              <a:t>left when glacier melts</a:t>
            </a:r>
          </a:p>
          <a:p>
            <a:endParaRPr lang="en-US" sz="2800" dirty="0"/>
          </a:p>
          <a:p>
            <a:r>
              <a:rPr lang="en-US" sz="2800" dirty="0"/>
              <a:t>typically unsorted</a:t>
            </a:r>
          </a:p>
          <a:p>
            <a:endParaRPr lang="en-US" sz="2800" dirty="0"/>
          </a:p>
          <a:p>
            <a:r>
              <a:rPr lang="en-US" sz="2800" dirty="0"/>
              <a:t>types</a:t>
            </a:r>
          </a:p>
          <a:p>
            <a:r>
              <a:rPr lang="en-US" sz="2800" dirty="0"/>
              <a:t>	lateral</a:t>
            </a:r>
          </a:p>
          <a:p>
            <a:r>
              <a:rPr lang="en-US" sz="2800" dirty="0"/>
              <a:t>	medial</a:t>
            </a:r>
          </a:p>
          <a:p>
            <a:r>
              <a:rPr lang="en-US" sz="2800" dirty="0"/>
              <a:t>	terminal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565C7-D60E-D50B-F23C-72D0986E1BB8}"/>
              </a:ext>
            </a:extLst>
          </p:cNvPr>
          <p:cNvSpPr txBox="1"/>
          <p:nvPr/>
        </p:nvSpPr>
        <p:spPr>
          <a:xfrm>
            <a:off x="8586052" y="3365300"/>
            <a:ext cx="154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</p:spTree>
    <p:extLst>
      <p:ext uri="{BB962C8B-B14F-4D97-AF65-F5344CB8AC3E}">
        <p14:creationId xmlns:p14="http://schemas.microsoft.com/office/powerpoint/2010/main" val="86423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B48D2-7F62-8AA1-460C-40296C327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300" y="0"/>
            <a:ext cx="4406900" cy="68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973" y="0"/>
            <a:ext cx="9448801" cy="69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5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721" y="0"/>
            <a:ext cx="9528314" cy="68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76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688CF-8E05-1B12-C561-E2A6109A5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0" y="-182212"/>
            <a:ext cx="10325100" cy="69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6C2EA-9A83-AC5B-05B8-3E3CA0F42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41DE4-8C6D-508B-0AA9-787DDCB0AD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035" y="0"/>
            <a:ext cx="9495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3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0075-229D-5D95-9284-87DA3B0FE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D5E25F-0C74-7D6F-A8DD-F71196291D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174" y="339046"/>
            <a:ext cx="8743309" cy="6314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A1BD92-EA59-1D21-F1A8-8CB6A6B276C4}"/>
              </a:ext>
            </a:extLst>
          </p:cNvPr>
          <p:cNvSpPr txBox="1"/>
          <p:nvPr/>
        </p:nvSpPr>
        <p:spPr>
          <a:xfrm>
            <a:off x="5200937" y="3766145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4102A-A00B-B7AF-05EA-A0DFFD659D88}"/>
              </a:ext>
            </a:extLst>
          </p:cNvPr>
          <p:cNvSpPr txBox="1"/>
          <p:nvPr/>
        </p:nvSpPr>
        <p:spPr>
          <a:xfrm>
            <a:off x="6649405" y="2177248"/>
            <a:ext cx="278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6918E-1060-FA51-50E9-66EB986428AF}"/>
              </a:ext>
            </a:extLst>
          </p:cNvPr>
          <p:cNvSpPr txBox="1"/>
          <p:nvPr/>
        </p:nvSpPr>
        <p:spPr>
          <a:xfrm rot="18410661">
            <a:off x="1855234" y="2758220"/>
            <a:ext cx="278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E56C3-305F-7A67-E3E6-251F07DA1484}"/>
              </a:ext>
            </a:extLst>
          </p:cNvPr>
          <p:cNvSpPr txBox="1"/>
          <p:nvPr/>
        </p:nvSpPr>
        <p:spPr>
          <a:xfrm>
            <a:off x="7182137" y="5422700"/>
            <a:ext cx="356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sediment (outwash)</a:t>
            </a:r>
          </a:p>
        </p:txBody>
      </p:sp>
    </p:spTree>
    <p:extLst>
      <p:ext uri="{BB962C8B-B14F-4D97-AF65-F5344CB8AC3E}">
        <p14:creationId xmlns:p14="http://schemas.microsoft.com/office/powerpoint/2010/main" val="204875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E4DDA-CE29-0D0B-BACA-4C38CF88F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AF9CC6-72A4-BD1F-9A80-B4B4237191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71" y="751297"/>
            <a:ext cx="10747742" cy="5355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8E447C-CFF6-5D9B-CA9C-47B8113164D0}"/>
              </a:ext>
            </a:extLst>
          </p:cNvPr>
          <p:cNvSpPr txBox="1"/>
          <p:nvPr/>
        </p:nvSpPr>
        <p:spPr>
          <a:xfrm>
            <a:off x="493159" y="215758"/>
            <a:ext cx="10573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Incoming and outgoing solar radiation as a function of latitude</a:t>
            </a:r>
          </a:p>
        </p:txBody>
      </p:sp>
    </p:spTree>
    <p:extLst>
      <p:ext uri="{BB962C8B-B14F-4D97-AF65-F5344CB8AC3E}">
        <p14:creationId xmlns:p14="http://schemas.microsoft.com/office/powerpoint/2010/main" val="49733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8A1416-28BD-EA4A-B8D5-D1CE163D8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180975"/>
            <a:ext cx="43307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37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80C66-B84B-ECF9-6A61-2BF65A351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2489AE-738A-F5A8-FC1D-A856D3E9D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0" y="180975"/>
            <a:ext cx="4330700" cy="6496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4436B-ED8B-A399-D076-3DBF6F1F4685}"/>
              </a:ext>
            </a:extLst>
          </p:cNvPr>
          <p:cNvSpPr txBox="1"/>
          <p:nvPr/>
        </p:nvSpPr>
        <p:spPr>
          <a:xfrm>
            <a:off x="5587948" y="749300"/>
            <a:ext cx="66040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Glacial boulder</a:t>
            </a:r>
          </a:p>
          <a:p>
            <a:r>
              <a:rPr lang="en-US" sz="3600" dirty="0"/>
              <a:t>    boulder transported by a glacier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Glacial erratic boulder</a:t>
            </a:r>
          </a:p>
          <a:p>
            <a:r>
              <a:rPr lang="en-US" sz="3600" dirty="0"/>
              <a:t>    boulder of one rock type</a:t>
            </a:r>
          </a:p>
          <a:p>
            <a:r>
              <a:rPr lang="en-US" sz="3600" dirty="0"/>
              <a:t>    transported by glacier</a:t>
            </a:r>
          </a:p>
          <a:p>
            <a:r>
              <a:rPr lang="en-US" sz="3600" dirty="0"/>
              <a:t>    and left atop rock pavement</a:t>
            </a:r>
          </a:p>
          <a:p>
            <a:r>
              <a:rPr lang="en-US" sz="3600" dirty="0"/>
              <a:t>    of a different rock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D43C-F0FC-6CCB-9F23-D61B8520A3A5}"/>
              </a:ext>
            </a:extLst>
          </p:cNvPr>
          <p:cNvSpPr txBox="1"/>
          <p:nvPr/>
        </p:nvSpPr>
        <p:spPr>
          <a:xfrm>
            <a:off x="1333500" y="3187500"/>
            <a:ext cx="2780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glacial</a:t>
            </a:r>
          </a:p>
          <a:p>
            <a:r>
              <a:rPr lang="en-US" sz="2800" dirty="0">
                <a:solidFill>
                  <a:srgbClr val="FFFF00"/>
                </a:solidFill>
              </a:rPr>
              <a:t>boulder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AB322-45B4-C9DA-DE9F-2289E3F6409D}"/>
              </a:ext>
            </a:extLst>
          </p:cNvPr>
          <p:cNvSpPr txBox="1"/>
          <p:nvPr/>
        </p:nvSpPr>
        <p:spPr>
          <a:xfrm>
            <a:off x="1092200" y="1041200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terminus of glacier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7D43C-F0FC-6CCB-9F23-D61B8520A3A5}"/>
              </a:ext>
            </a:extLst>
          </p:cNvPr>
          <p:cNvSpPr txBox="1"/>
          <p:nvPr/>
        </p:nvSpPr>
        <p:spPr>
          <a:xfrm>
            <a:off x="2990850" y="6153805"/>
            <a:ext cx="251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Prof  Menke*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7D43C-F0FC-6CCB-9F23-D61B8520A3A5}"/>
              </a:ext>
            </a:extLst>
          </p:cNvPr>
          <p:cNvSpPr txBox="1"/>
          <p:nvPr/>
        </p:nvSpPr>
        <p:spPr>
          <a:xfrm>
            <a:off x="9303904" y="6153805"/>
            <a:ext cx="251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the other one</a:t>
            </a:r>
          </a:p>
        </p:txBody>
      </p:sp>
    </p:spTree>
    <p:extLst>
      <p:ext uri="{BB962C8B-B14F-4D97-AF65-F5344CB8AC3E}">
        <p14:creationId xmlns:p14="http://schemas.microsoft.com/office/powerpoint/2010/main" val="439192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45545B-D49C-640E-4F14-60B96CDA6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336550"/>
            <a:ext cx="4203701" cy="618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55793-1096-3106-F702-A24C8CB6CA09}"/>
              </a:ext>
            </a:extLst>
          </p:cNvPr>
          <p:cNvSpPr txBox="1"/>
          <p:nvPr/>
        </p:nvSpPr>
        <p:spPr>
          <a:xfrm rot="21445082">
            <a:off x="1200715" y="1863070"/>
            <a:ext cx="278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8F4FF-7A5C-7574-2D69-D34D5108CE50}"/>
              </a:ext>
            </a:extLst>
          </p:cNvPr>
          <p:cNvSpPr txBox="1"/>
          <p:nvPr/>
        </p:nvSpPr>
        <p:spPr>
          <a:xfrm rot="21445082">
            <a:off x="1016232" y="772357"/>
            <a:ext cx="278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valley wall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FA8A7-B674-4943-3835-67756F8427AA}"/>
              </a:ext>
            </a:extLst>
          </p:cNvPr>
          <p:cNvSpPr txBox="1"/>
          <p:nvPr/>
        </p:nvSpPr>
        <p:spPr>
          <a:xfrm rot="21445082">
            <a:off x="1863254" y="4344783"/>
            <a:ext cx="278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boulder</a:t>
            </a:r>
          </a:p>
        </p:txBody>
      </p:sp>
    </p:spTree>
    <p:extLst>
      <p:ext uri="{BB962C8B-B14F-4D97-AF65-F5344CB8AC3E}">
        <p14:creationId xmlns:p14="http://schemas.microsoft.com/office/powerpoint/2010/main" val="743184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E7ED7-FEDB-D14C-CA14-EA420925F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B7572-0505-5EFB-F5E3-42E5FF78F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336550"/>
            <a:ext cx="4203701" cy="61849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39C8CDF-97C3-C759-03F1-09B8CB1FF30C}"/>
              </a:ext>
            </a:extLst>
          </p:cNvPr>
          <p:cNvSpPr/>
          <p:nvPr/>
        </p:nvSpPr>
        <p:spPr>
          <a:xfrm>
            <a:off x="2120899" y="3517900"/>
            <a:ext cx="1709955" cy="806784"/>
          </a:xfrm>
          <a:custGeom>
            <a:avLst/>
            <a:gdLst>
              <a:gd name="connsiteX0" fmla="*/ 0 w 1282700"/>
              <a:gd name="connsiteY0" fmla="*/ 50800 h 533400"/>
              <a:gd name="connsiteX1" fmla="*/ 749300 w 1282700"/>
              <a:gd name="connsiteY1" fmla="*/ 533400 h 533400"/>
              <a:gd name="connsiteX2" fmla="*/ 1282700 w 1282700"/>
              <a:gd name="connsiteY2" fmla="*/ 381000 h 533400"/>
              <a:gd name="connsiteX3" fmla="*/ 1244600 w 1282700"/>
              <a:gd name="connsiteY3" fmla="*/ 76200 h 533400"/>
              <a:gd name="connsiteX4" fmla="*/ 12700 w 1282700"/>
              <a:gd name="connsiteY4" fmla="*/ 0 h 533400"/>
              <a:gd name="connsiteX0" fmla="*/ 0 w 1282700"/>
              <a:gd name="connsiteY0" fmla="*/ 50800 h 533400"/>
              <a:gd name="connsiteX1" fmla="*/ 749300 w 1282700"/>
              <a:gd name="connsiteY1" fmla="*/ 533400 h 533400"/>
              <a:gd name="connsiteX2" fmla="*/ 1282700 w 1282700"/>
              <a:gd name="connsiteY2" fmla="*/ 381000 h 533400"/>
              <a:gd name="connsiteX3" fmla="*/ 1136296 w 1282700"/>
              <a:gd name="connsiteY3" fmla="*/ 190747 h 533400"/>
              <a:gd name="connsiteX4" fmla="*/ 12700 w 12827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700" h="533400">
                <a:moveTo>
                  <a:pt x="0" y="50800"/>
                </a:moveTo>
                <a:lnTo>
                  <a:pt x="749300" y="533400"/>
                </a:lnTo>
                <a:lnTo>
                  <a:pt x="1282700" y="381000"/>
                </a:lnTo>
                <a:lnTo>
                  <a:pt x="1136296" y="190747"/>
                </a:lnTo>
                <a:cubicBezTo>
                  <a:pt x="725663" y="165347"/>
                  <a:pt x="423333" y="25400"/>
                  <a:pt x="12700" y="0"/>
                </a:cubicBezTo>
              </a:path>
            </a:pathLst>
          </a:custGeom>
          <a:solidFill>
            <a:srgbClr val="D9D9D9">
              <a:alpha val="3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FC6BD9-A633-B7F4-8905-CBD9012B998A}"/>
              </a:ext>
            </a:extLst>
          </p:cNvPr>
          <p:cNvSpPr/>
          <p:nvPr/>
        </p:nvSpPr>
        <p:spPr>
          <a:xfrm>
            <a:off x="1258236" y="4324684"/>
            <a:ext cx="862663" cy="737135"/>
          </a:xfrm>
          <a:custGeom>
            <a:avLst/>
            <a:gdLst>
              <a:gd name="connsiteX0" fmla="*/ 0 w 1282700"/>
              <a:gd name="connsiteY0" fmla="*/ 50800 h 533400"/>
              <a:gd name="connsiteX1" fmla="*/ 749300 w 1282700"/>
              <a:gd name="connsiteY1" fmla="*/ 533400 h 533400"/>
              <a:gd name="connsiteX2" fmla="*/ 1282700 w 1282700"/>
              <a:gd name="connsiteY2" fmla="*/ 381000 h 533400"/>
              <a:gd name="connsiteX3" fmla="*/ 1244600 w 1282700"/>
              <a:gd name="connsiteY3" fmla="*/ 76200 h 533400"/>
              <a:gd name="connsiteX4" fmla="*/ 12700 w 1282700"/>
              <a:gd name="connsiteY4" fmla="*/ 0 h 533400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381000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698634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700" h="774032">
                <a:moveTo>
                  <a:pt x="0" y="50800"/>
                </a:moveTo>
                <a:lnTo>
                  <a:pt x="277663" y="774032"/>
                </a:lnTo>
                <a:lnTo>
                  <a:pt x="1282700" y="698634"/>
                </a:lnTo>
                <a:lnTo>
                  <a:pt x="1244600" y="76200"/>
                </a:lnTo>
                <a:lnTo>
                  <a:pt x="12700" y="0"/>
                </a:lnTo>
              </a:path>
            </a:pathLst>
          </a:custGeom>
          <a:solidFill>
            <a:srgbClr val="D9D9D9">
              <a:alpha val="3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90D7B1E-50BA-39E9-84F7-409410D31958}"/>
              </a:ext>
            </a:extLst>
          </p:cNvPr>
          <p:cNvSpPr/>
          <p:nvPr/>
        </p:nvSpPr>
        <p:spPr>
          <a:xfrm>
            <a:off x="1353486" y="3601619"/>
            <a:ext cx="1284169" cy="737135"/>
          </a:xfrm>
          <a:custGeom>
            <a:avLst/>
            <a:gdLst>
              <a:gd name="connsiteX0" fmla="*/ 0 w 1282700"/>
              <a:gd name="connsiteY0" fmla="*/ 50800 h 533400"/>
              <a:gd name="connsiteX1" fmla="*/ 749300 w 1282700"/>
              <a:gd name="connsiteY1" fmla="*/ 533400 h 533400"/>
              <a:gd name="connsiteX2" fmla="*/ 1282700 w 1282700"/>
              <a:gd name="connsiteY2" fmla="*/ 381000 h 533400"/>
              <a:gd name="connsiteX3" fmla="*/ 1244600 w 1282700"/>
              <a:gd name="connsiteY3" fmla="*/ 76200 h 533400"/>
              <a:gd name="connsiteX4" fmla="*/ 12700 w 1282700"/>
              <a:gd name="connsiteY4" fmla="*/ 0 h 533400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381000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698634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  <a:gd name="connsiteX0" fmla="*/ 424981 w 1707681"/>
              <a:gd name="connsiteY0" fmla="*/ 50800 h 698634"/>
              <a:gd name="connsiteX1" fmla="*/ 0 w 1707681"/>
              <a:gd name="connsiteY1" fmla="*/ 639278 h 698634"/>
              <a:gd name="connsiteX2" fmla="*/ 1707681 w 1707681"/>
              <a:gd name="connsiteY2" fmla="*/ 698634 h 698634"/>
              <a:gd name="connsiteX3" fmla="*/ 1669581 w 1707681"/>
              <a:gd name="connsiteY3" fmla="*/ 76200 h 698634"/>
              <a:gd name="connsiteX4" fmla="*/ 437681 w 1707681"/>
              <a:gd name="connsiteY4" fmla="*/ 0 h 698634"/>
              <a:gd name="connsiteX0" fmla="*/ 424981 w 1669581"/>
              <a:gd name="connsiteY0" fmla="*/ 50800 h 737135"/>
              <a:gd name="connsiteX1" fmla="*/ 0 w 1669581"/>
              <a:gd name="connsiteY1" fmla="*/ 639278 h 737135"/>
              <a:gd name="connsiteX2" fmla="*/ 1284169 w 1669581"/>
              <a:gd name="connsiteY2" fmla="*/ 737135 h 737135"/>
              <a:gd name="connsiteX3" fmla="*/ 1669581 w 1669581"/>
              <a:gd name="connsiteY3" fmla="*/ 76200 h 737135"/>
              <a:gd name="connsiteX4" fmla="*/ 437681 w 1669581"/>
              <a:gd name="connsiteY4" fmla="*/ 0 h 737135"/>
              <a:gd name="connsiteX0" fmla="*/ 424981 w 1467451"/>
              <a:gd name="connsiteY0" fmla="*/ 50800 h 737135"/>
              <a:gd name="connsiteX1" fmla="*/ 0 w 1467451"/>
              <a:gd name="connsiteY1" fmla="*/ 639278 h 737135"/>
              <a:gd name="connsiteX2" fmla="*/ 1284169 w 1467451"/>
              <a:gd name="connsiteY2" fmla="*/ 737135 h 737135"/>
              <a:gd name="connsiteX3" fmla="*/ 1467451 w 1467451"/>
              <a:gd name="connsiteY3" fmla="*/ 567088 h 737135"/>
              <a:gd name="connsiteX4" fmla="*/ 437681 w 1467451"/>
              <a:gd name="connsiteY4" fmla="*/ 0 h 737135"/>
              <a:gd name="connsiteX0" fmla="*/ 424981 w 1284169"/>
              <a:gd name="connsiteY0" fmla="*/ 50800 h 737135"/>
              <a:gd name="connsiteX1" fmla="*/ 0 w 1284169"/>
              <a:gd name="connsiteY1" fmla="*/ 639278 h 737135"/>
              <a:gd name="connsiteX2" fmla="*/ 1284169 w 1284169"/>
              <a:gd name="connsiteY2" fmla="*/ 737135 h 737135"/>
              <a:gd name="connsiteX3" fmla="*/ 437681 w 1284169"/>
              <a:gd name="connsiteY3" fmla="*/ 0 h 7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169" h="737135">
                <a:moveTo>
                  <a:pt x="424981" y="50800"/>
                </a:moveTo>
                <a:lnTo>
                  <a:pt x="0" y="639278"/>
                </a:lnTo>
                <a:lnTo>
                  <a:pt x="1284169" y="737135"/>
                </a:lnTo>
                <a:lnTo>
                  <a:pt x="437681" y="0"/>
                </a:lnTo>
              </a:path>
            </a:pathLst>
          </a:custGeom>
          <a:solidFill>
            <a:srgbClr val="D9D9D9">
              <a:alpha val="3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A45472-5EFA-EC1B-915A-D223A5883CE2}"/>
              </a:ext>
            </a:extLst>
          </p:cNvPr>
          <p:cNvSpPr/>
          <p:nvPr/>
        </p:nvSpPr>
        <p:spPr>
          <a:xfrm>
            <a:off x="3556237" y="4578248"/>
            <a:ext cx="669254" cy="774032"/>
          </a:xfrm>
          <a:custGeom>
            <a:avLst/>
            <a:gdLst>
              <a:gd name="connsiteX0" fmla="*/ 0 w 1282700"/>
              <a:gd name="connsiteY0" fmla="*/ 50800 h 533400"/>
              <a:gd name="connsiteX1" fmla="*/ 749300 w 1282700"/>
              <a:gd name="connsiteY1" fmla="*/ 533400 h 533400"/>
              <a:gd name="connsiteX2" fmla="*/ 1282700 w 1282700"/>
              <a:gd name="connsiteY2" fmla="*/ 381000 h 533400"/>
              <a:gd name="connsiteX3" fmla="*/ 1244600 w 1282700"/>
              <a:gd name="connsiteY3" fmla="*/ 76200 h 533400"/>
              <a:gd name="connsiteX4" fmla="*/ 12700 w 1282700"/>
              <a:gd name="connsiteY4" fmla="*/ 0 h 533400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381000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698634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  <a:gd name="connsiteX0" fmla="*/ 424981 w 1707681"/>
              <a:gd name="connsiteY0" fmla="*/ 50800 h 698634"/>
              <a:gd name="connsiteX1" fmla="*/ 0 w 1707681"/>
              <a:gd name="connsiteY1" fmla="*/ 639278 h 698634"/>
              <a:gd name="connsiteX2" fmla="*/ 1707681 w 1707681"/>
              <a:gd name="connsiteY2" fmla="*/ 698634 h 698634"/>
              <a:gd name="connsiteX3" fmla="*/ 1669581 w 1707681"/>
              <a:gd name="connsiteY3" fmla="*/ 76200 h 698634"/>
              <a:gd name="connsiteX4" fmla="*/ 437681 w 1707681"/>
              <a:gd name="connsiteY4" fmla="*/ 0 h 698634"/>
              <a:gd name="connsiteX0" fmla="*/ 424981 w 1669581"/>
              <a:gd name="connsiteY0" fmla="*/ 50800 h 737135"/>
              <a:gd name="connsiteX1" fmla="*/ 0 w 1669581"/>
              <a:gd name="connsiteY1" fmla="*/ 639278 h 737135"/>
              <a:gd name="connsiteX2" fmla="*/ 1284169 w 1669581"/>
              <a:gd name="connsiteY2" fmla="*/ 737135 h 737135"/>
              <a:gd name="connsiteX3" fmla="*/ 1669581 w 1669581"/>
              <a:gd name="connsiteY3" fmla="*/ 76200 h 737135"/>
              <a:gd name="connsiteX4" fmla="*/ 437681 w 1669581"/>
              <a:gd name="connsiteY4" fmla="*/ 0 h 737135"/>
              <a:gd name="connsiteX0" fmla="*/ 424981 w 1467451"/>
              <a:gd name="connsiteY0" fmla="*/ 50800 h 737135"/>
              <a:gd name="connsiteX1" fmla="*/ 0 w 1467451"/>
              <a:gd name="connsiteY1" fmla="*/ 639278 h 737135"/>
              <a:gd name="connsiteX2" fmla="*/ 1284169 w 1467451"/>
              <a:gd name="connsiteY2" fmla="*/ 737135 h 737135"/>
              <a:gd name="connsiteX3" fmla="*/ 1467451 w 1467451"/>
              <a:gd name="connsiteY3" fmla="*/ 567088 h 737135"/>
              <a:gd name="connsiteX4" fmla="*/ 437681 w 1467451"/>
              <a:gd name="connsiteY4" fmla="*/ 0 h 737135"/>
              <a:gd name="connsiteX0" fmla="*/ 424981 w 1284169"/>
              <a:gd name="connsiteY0" fmla="*/ 50800 h 737135"/>
              <a:gd name="connsiteX1" fmla="*/ 0 w 1284169"/>
              <a:gd name="connsiteY1" fmla="*/ 639278 h 737135"/>
              <a:gd name="connsiteX2" fmla="*/ 1284169 w 1284169"/>
              <a:gd name="connsiteY2" fmla="*/ 737135 h 737135"/>
              <a:gd name="connsiteX3" fmla="*/ 437681 w 1284169"/>
              <a:gd name="connsiteY3" fmla="*/ 0 h 7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169" h="737135">
                <a:moveTo>
                  <a:pt x="424981" y="50800"/>
                </a:moveTo>
                <a:lnTo>
                  <a:pt x="0" y="639278"/>
                </a:lnTo>
                <a:lnTo>
                  <a:pt x="1284169" y="737135"/>
                </a:lnTo>
                <a:lnTo>
                  <a:pt x="437681" y="0"/>
                </a:lnTo>
              </a:path>
            </a:pathLst>
          </a:custGeom>
          <a:solidFill>
            <a:srgbClr val="D9D9D9">
              <a:alpha val="3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0FD205-7965-9203-056A-7DFE207210F5}"/>
              </a:ext>
            </a:extLst>
          </p:cNvPr>
          <p:cNvSpPr/>
          <p:nvPr/>
        </p:nvSpPr>
        <p:spPr>
          <a:xfrm>
            <a:off x="2276278" y="5123314"/>
            <a:ext cx="890434" cy="698467"/>
          </a:xfrm>
          <a:custGeom>
            <a:avLst/>
            <a:gdLst>
              <a:gd name="connsiteX0" fmla="*/ 0 w 1282700"/>
              <a:gd name="connsiteY0" fmla="*/ 50800 h 533400"/>
              <a:gd name="connsiteX1" fmla="*/ 749300 w 1282700"/>
              <a:gd name="connsiteY1" fmla="*/ 533400 h 533400"/>
              <a:gd name="connsiteX2" fmla="*/ 1282700 w 1282700"/>
              <a:gd name="connsiteY2" fmla="*/ 381000 h 533400"/>
              <a:gd name="connsiteX3" fmla="*/ 1244600 w 1282700"/>
              <a:gd name="connsiteY3" fmla="*/ 76200 h 533400"/>
              <a:gd name="connsiteX4" fmla="*/ 12700 w 1282700"/>
              <a:gd name="connsiteY4" fmla="*/ 0 h 533400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381000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  <a:gd name="connsiteX0" fmla="*/ 0 w 1282700"/>
              <a:gd name="connsiteY0" fmla="*/ 50800 h 774032"/>
              <a:gd name="connsiteX1" fmla="*/ 277663 w 1282700"/>
              <a:gd name="connsiteY1" fmla="*/ 774032 h 774032"/>
              <a:gd name="connsiteX2" fmla="*/ 1282700 w 1282700"/>
              <a:gd name="connsiteY2" fmla="*/ 698634 h 774032"/>
              <a:gd name="connsiteX3" fmla="*/ 1244600 w 1282700"/>
              <a:gd name="connsiteY3" fmla="*/ 76200 h 774032"/>
              <a:gd name="connsiteX4" fmla="*/ 12700 w 1282700"/>
              <a:gd name="connsiteY4" fmla="*/ 0 h 7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700" h="774032">
                <a:moveTo>
                  <a:pt x="0" y="50800"/>
                </a:moveTo>
                <a:lnTo>
                  <a:pt x="277663" y="774032"/>
                </a:lnTo>
                <a:lnTo>
                  <a:pt x="1282700" y="698634"/>
                </a:lnTo>
                <a:lnTo>
                  <a:pt x="1244600" y="76200"/>
                </a:lnTo>
                <a:lnTo>
                  <a:pt x="12700" y="0"/>
                </a:lnTo>
              </a:path>
            </a:pathLst>
          </a:custGeom>
          <a:solidFill>
            <a:srgbClr val="D9D9D9">
              <a:alpha val="3803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4F604-AC95-241A-D9BA-2E3B304D1BF2}"/>
              </a:ext>
            </a:extLst>
          </p:cNvPr>
          <p:cNvSpPr txBox="1"/>
          <p:nvPr/>
        </p:nvSpPr>
        <p:spPr>
          <a:xfrm>
            <a:off x="5587948" y="749300"/>
            <a:ext cx="4066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Glacial boulder</a:t>
            </a:r>
          </a:p>
          <a:p>
            <a:r>
              <a:rPr lang="en-US" sz="3600" dirty="0"/>
              <a:t>    sometimes have a</a:t>
            </a:r>
          </a:p>
          <a:p>
            <a:r>
              <a:rPr lang="en-US" sz="3600" dirty="0"/>
              <a:t>    faceted shape</a:t>
            </a:r>
          </a:p>
        </p:txBody>
      </p:sp>
    </p:spTree>
    <p:extLst>
      <p:ext uri="{BB962C8B-B14F-4D97-AF65-F5344CB8AC3E}">
        <p14:creationId xmlns:p14="http://schemas.microsoft.com/office/powerpoint/2010/main" val="2136334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E46B6-9EC8-3A0E-0254-17C55C7D5E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320" y="481264"/>
            <a:ext cx="8595360" cy="61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7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298A1-362C-2036-90DD-1D6A46FA0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BC3E76-EED5-B726-B981-9EB8D6A813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320" y="481264"/>
            <a:ext cx="8595360" cy="61484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7F286-F44A-E0DF-9665-CF55310FF08C}"/>
              </a:ext>
            </a:extLst>
          </p:cNvPr>
          <p:cNvSpPr txBox="1"/>
          <p:nvPr/>
        </p:nvSpPr>
        <p:spPr>
          <a:xfrm>
            <a:off x="8150154" y="4019129"/>
            <a:ext cx="162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C2F91-9958-F3DE-99D8-5DF25A7231AB}"/>
              </a:ext>
            </a:extLst>
          </p:cNvPr>
          <p:cNvSpPr txBox="1"/>
          <p:nvPr/>
        </p:nvSpPr>
        <p:spPr>
          <a:xfrm>
            <a:off x="5289846" y="2639630"/>
            <a:ext cx="278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BAEB2-0F22-304F-EC7C-60B20106170C}"/>
              </a:ext>
            </a:extLst>
          </p:cNvPr>
          <p:cNvSpPr txBox="1"/>
          <p:nvPr/>
        </p:nvSpPr>
        <p:spPr>
          <a:xfrm>
            <a:off x="6680208" y="1037227"/>
            <a:ext cx="219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valley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D04DC-8B14-C193-E730-16766985C6D2}"/>
              </a:ext>
            </a:extLst>
          </p:cNvPr>
          <p:cNvSpPr txBox="1"/>
          <p:nvPr/>
        </p:nvSpPr>
        <p:spPr>
          <a:xfrm>
            <a:off x="3665897" y="5549872"/>
            <a:ext cx="219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lake</a:t>
            </a:r>
          </a:p>
        </p:txBody>
      </p:sp>
    </p:spTree>
    <p:extLst>
      <p:ext uri="{BB962C8B-B14F-4D97-AF65-F5344CB8AC3E}">
        <p14:creationId xmlns:p14="http://schemas.microsoft.com/office/powerpoint/2010/main" val="4061995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E4DC3-64B3-386B-D0E4-EDDC878A03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3" y="356134"/>
            <a:ext cx="9090139" cy="65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71535-0E1E-30DD-9C71-14AC154AC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BC21BB-4A91-D750-2088-AC6D1D6DE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3" y="356134"/>
            <a:ext cx="9090139" cy="6501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1987A-0306-15E4-5B4A-4C417D122EA5}"/>
              </a:ext>
            </a:extLst>
          </p:cNvPr>
          <p:cNvSpPr txBox="1"/>
          <p:nvPr/>
        </p:nvSpPr>
        <p:spPr>
          <a:xfrm>
            <a:off x="376796" y="5520671"/>
            <a:ext cx="162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8B9BB-205F-123C-883C-BA09474EC81E}"/>
              </a:ext>
            </a:extLst>
          </p:cNvPr>
          <p:cNvSpPr txBox="1"/>
          <p:nvPr/>
        </p:nvSpPr>
        <p:spPr>
          <a:xfrm>
            <a:off x="2986358" y="4000205"/>
            <a:ext cx="219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pond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EA63A-9092-5CCB-819E-DC5CEE96A887}"/>
              </a:ext>
            </a:extLst>
          </p:cNvPr>
          <p:cNvSpPr txBox="1"/>
          <p:nvPr/>
        </p:nvSpPr>
        <p:spPr>
          <a:xfrm>
            <a:off x="376795" y="1514958"/>
            <a:ext cx="162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terminus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38985-7A8C-B193-9EFD-CAA061E01861}"/>
              </a:ext>
            </a:extLst>
          </p:cNvPr>
          <p:cNvSpPr txBox="1"/>
          <p:nvPr/>
        </p:nvSpPr>
        <p:spPr>
          <a:xfrm>
            <a:off x="9466935" y="1052522"/>
            <a:ext cx="27250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Kettle</a:t>
            </a:r>
          </a:p>
          <a:p>
            <a:endParaRPr lang="en-US" sz="3200" dirty="0"/>
          </a:p>
          <a:p>
            <a:r>
              <a:rPr lang="en-US" sz="2400" dirty="0">
                <a:solidFill>
                  <a:srgbClr val="FF0000"/>
                </a:solidFill>
              </a:rPr>
              <a:t>pond formed when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stranded ice melts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and leaves a hole</a:t>
            </a:r>
          </a:p>
        </p:txBody>
      </p:sp>
    </p:spTree>
    <p:extLst>
      <p:ext uri="{BB962C8B-B14F-4D97-AF65-F5344CB8AC3E}">
        <p14:creationId xmlns:p14="http://schemas.microsoft.com/office/powerpoint/2010/main" val="3455600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CF48C-7608-12F4-D418-1AC32D3A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A3030-E0C0-0D9F-6E77-88EE8035E4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3" y="356134"/>
            <a:ext cx="9090139" cy="6501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74B0E-4261-1CF4-1BCC-92092ADAD97C}"/>
              </a:ext>
            </a:extLst>
          </p:cNvPr>
          <p:cNvSpPr txBox="1"/>
          <p:nvPr/>
        </p:nvSpPr>
        <p:spPr>
          <a:xfrm>
            <a:off x="9371798" y="1319696"/>
            <a:ext cx="2159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made</a:t>
            </a:r>
          </a:p>
          <a:p>
            <a:r>
              <a:rPr lang="en-US" sz="3200" dirty="0"/>
              <a:t>these lines?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EFEA1F-12DB-7AD5-8E4B-97B97A067F35}"/>
              </a:ext>
            </a:extLst>
          </p:cNvPr>
          <p:cNvSpPr/>
          <p:nvPr/>
        </p:nvSpPr>
        <p:spPr>
          <a:xfrm>
            <a:off x="4803006" y="4042611"/>
            <a:ext cx="1925053" cy="1155031"/>
          </a:xfrm>
          <a:custGeom>
            <a:avLst/>
            <a:gdLst>
              <a:gd name="connsiteX0" fmla="*/ 0 w 1925053"/>
              <a:gd name="connsiteY0" fmla="*/ 1155031 h 1155031"/>
              <a:gd name="connsiteX1" fmla="*/ 904775 w 1925053"/>
              <a:gd name="connsiteY1" fmla="*/ 760395 h 1155031"/>
              <a:gd name="connsiteX2" fmla="*/ 1453415 w 1925053"/>
              <a:gd name="connsiteY2" fmla="*/ 423511 h 1155031"/>
              <a:gd name="connsiteX3" fmla="*/ 1925053 w 1925053"/>
              <a:gd name="connsiteY3" fmla="*/ 0 h 115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1155031">
                <a:moveTo>
                  <a:pt x="0" y="1155031"/>
                </a:moveTo>
                <a:cubicBezTo>
                  <a:pt x="331269" y="1018673"/>
                  <a:pt x="662539" y="882315"/>
                  <a:pt x="904775" y="760395"/>
                </a:cubicBezTo>
                <a:cubicBezTo>
                  <a:pt x="1147011" y="638475"/>
                  <a:pt x="1283369" y="550243"/>
                  <a:pt x="1453415" y="423511"/>
                </a:cubicBezTo>
                <a:cubicBezTo>
                  <a:pt x="1623461" y="296779"/>
                  <a:pt x="1774257" y="148389"/>
                  <a:pt x="1925053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B1DCAF-ED5D-2676-BCDB-E5C6FF01B9DB}"/>
              </a:ext>
            </a:extLst>
          </p:cNvPr>
          <p:cNvSpPr/>
          <p:nvPr/>
        </p:nvSpPr>
        <p:spPr>
          <a:xfrm>
            <a:off x="1559293" y="3166712"/>
            <a:ext cx="1568918" cy="250256"/>
          </a:xfrm>
          <a:custGeom>
            <a:avLst/>
            <a:gdLst>
              <a:gd name="connsiteX0" fmla="*/ 0 w 1568918"/>
              <a:gd name="connsiteY0" fmla="*/ 250256 h 250256"/>
              <a:gd name="connsiteX1" fmla="*/ 490888 w 1568918"/>
              <a:gd name="connsiteY1" fmla="*/ 211755 h 250256"/>
              <a:gd name="connsiteX2" fmla="*/ 1116530 w 1568918"/>
              <a:gd name="connsiteY2" fmla="*/ 86627 h 250256"/>
              <a:gd name="connsiteX3" fmla="*/ 1568918 w 1568918"/>
              <a:gd name="connsiteY3" fmla="*/ 0 h 250256"/>
              <a:gd name="connsiteX4" fmla="*/ 1568918 w 1568918"/>
              <a:gd name="connsiteY4" fmla="*/ 0 h 2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918" h="250256">
                <a:moveTo>
                  <a:pt x="0" y="250256"/>
                </a:moveTo>
                <a:cubicBezTo>
                  <a:pt x="152400" y="244641"/>
                  <a:pt x="304800" y="239026"/>
                  <a:pt x="490888" y="211755"/>
                </a:cubicBezTo>
                <a:cubicBezTo>
                  <a:pt x="676976" y="184484"/>
                  <a:pt x="1116530" y="86627"/>
                  <a:pt x="1116530" y="86627"/>
                </a:cubicBezTo>
                <a:lnTo>
                  <a:pt x="1568918" y="0"/>
                </a:lnTo>
                <a:lnTo>
                  <a:pt x="1568918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33315-E703-9BFA-63D9-A645CD46CA26}"/>
              </a:ext>
            </a:extLst>
          </p:cNvPr>
          <p:cNvSpPr/>
          <p:nvPr/>
        </p:nvSpPr>
        <p:spPr>
          <a:xfrm>
            <a:off x="1953928" y="3176337"/>
            <a:ext cx="2184935" cy="375385"/>
          </a:xfrm>
          <a:custGeom>
            <a:avLst/>
            <a:gdLst>
              <a:gd name="connsiteX0" fmla="*/ 0 w 2184935"/>
              <a:gd name="connsiteY0" fmla="*/ 375385 h 375385"/>
              <a:gd name="connsiteX1" fmla="*/ 808523 w 2184935"/>
              <a:gd name="connsiteY1" fmla="*/ 211756 h 375385"/>
              <a:gd name="connsiteX2" fmla="*/ 1472666 w 2184935"/>
              <a:gd name="connsiteY2" fmla="*/ 57751 h 375385"/>
              <a:gd name="connsiteX3" fmla="*/ 2184935 w 2184935"/>
              <a:gd name="connsiteY3" fmla="*/ 0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935" h="375385">
                <a:moveTo>
                  <a:pt x="0" y="375385"/>
                </a:moveTo>
                <a:lnTo>
                  <a:pt x="808523" y="211756"/>
                </a:lnTo>
                <a:cubicBezTo>
                  <a:pt x="1053967" y="158817"/>
                  <a:pt x="1243264" y="93044"/>
                  <a:pt x="1472666" y="57751"/>
                </a:cubicBezTo>
                <a:cubicBezTo>
                  <a:pt x="1702068" y="22458"/>
                  <a:pt x="1943501" y="11229"/>
                  <a:pt x="218493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7500301-2AF8-A637-206B-288E60747110}"/>
              </a:ext>
            </a:extLst>
          </p:cNvPr>
          <p:cNvSpPr/>
          <p:nvPr/>
        </p:nvSpPr>
        <p:spPr>
          <a:xfrm>
            <a:off x="1318661" y="4186989"/>
            <a:ext cx="818147" cy="981777"/>
          </a:xfrm>
          <a:custGeom>
            <a:avLst/>
            <a:gdLst>
              <a:gd name="connsiteX0" fmla="*/ 0 w 818147"/>
              <a:gd name="connsiteY0" fmla="*/ 0 h 981777"/>
              <a:gd name="connsiteX1" fmla="*/ 173255 w 818147"/>
              <a:gd name="connsiteY1" fmla="*/ 481264 h 981777"/>
              <a:gd name="connsiteX2" fmla="*/ 519764 w 818147"/>
              <a:gd name="connsiteY2" fmla="*/ 798897 h 981777"/>
              <a:gd name="connsiteX3" fmla="*/ 818147 w 818147"/>
              <a:gd name="connsiteY3" fmla="*/ 981777 h 98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47" h="981777">
                <a:moveTo>
                  <a:pt x="0" y="0"/>
                </a:moveTo>
                <a:cubicBezTo>
                  <a:pt x="43314" y="174057"/>
                  <a:pt x="86628" y="348115"/>
                  <a:pt x="173255" y="481264"/>
                </a:cubicBezTo>
                <a:cubicBezTo>
                  <a:pt x="259882" y="614413"/>
                  <a:pt x="412282" y="715478"/>
                  <a:pt x="519764" y="798897"/>
                </a:cubicBezTo>
                <a:cubicBezTo>
                  <a:pt x="627246" y="882316"/>
                  <a:pt x="722696" y="932046"/>
                  <a:pt x="818147" y="981777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F93BD-7EBF-BF0C-8A9D-B86B18C1F503}"/>
              </a:ext>
            </a:extLst>
          </p:cNvPr>
          <p:cNvSpPr/>
          <p:nvPr/>
        </p:nvSpPr>
        <p:spPr>
          <a:xfrm>
            <a:off x="4263992" y="4466122"/>
            <a:ext cx="1751797" cy="779646"/>
          </a:xfrm>
          <a:custGeom>
            <a:avLst/>
            <a:gdLst>
              <a:gd name="connsiteX0" fmla="*/ 0 w 1751797"/>
              <a:gd name="connsiteY0" fmla="*/ 779646 h 779646"/>
              <a:gd name="connsiteX1" fmla="*/ 1029903 w 1751797"/>
              <a:gd name="connsiteY1" fmla="*/ 385011 h 779646"/>
              <a:gd name="connsiteX2" fmla="*/ 1751797 w 1751797"/>
              <a:gd name="connsiteY2" fmla="*/ 0 h 77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797" h="779646">
                <a:moveTo>
                  <a:pt x="0" y="779646"/>
                </a:moveTo>
                <a:cubicBezTo>
                  <a:pt x="368968" y="647299"/>
                  <a:pt x="737937" y="514952"/>
                  <a:pt x="1029903" y="385011"/>
                </a:cubicBezTo>
                <a:cubicBezTo>
                  <a:pt x="1321869" y="255070"/>
                  <a:pt x="1536833" y="127535"/>
                  <a:pt x="1751797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06474F-CB88-40AE-5595-BC0C4B7C35E3}"/>
              </a:ext>
            </a:extLst>
          </p:cNvPr>
          <p:cNvSpPr/>
          <p:nvPr/>
        </p:nvSpPr>
        <p:spPr>
          <a:xfrm>
            <a:off x="689058" y="4013735"/>
            <a:ext cx="369721" cy="914400"/>
          </a:xfrm>
          <a:custGeom>
            <a:avLst/>
            <a:gdLst>
              <a:gd name="connsiteX0" fmla="*/ 321595 w 369721"/>
              <a:gd name="connsiteY0" fmla="*/ 0 h 914400"/>
              <a:gd name="connsiteX1" fmla="*/ 3961 w 369721"/>
              <a:gd name="connsiteY1" fmla="*/ 500513 h 914400"/>
              <a:gd name="connsiteX2" fmla="*/ 157965 w 369721"/>
              <a:gd name="connsiteY2" fmla="*/ 789271 h 914400"/>
              <a:gd name="connsiteX3" fmla="*/ 369721 w 36972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21" h="914400">
                <a:moveTo>
                  <a:pt x="321595" y="0"/>
                </a:moveTo>
                <a:cubicBezTo>
                  <a:pt x="176414" y="184484"/>
                  <a:pt x="31233" y="368968"/>
                  <a:pt x="3961" y="500513"/>
                </a:cubicBezTo>
                <a:cubicBezTo>
                  <a:pt x="-23311" y="632058"/>
                  <a:pt x="97005" y="720290"/>
                  <a:pt x="157965" y="789271"/>
                </a:cubicBezTo>
                <a:cubicBezTo>
                  <a:pt x="218925" y="858252"/>
                  <a:pt x="294323" y="886326"/>
                  <a:pt x="369721" y="9144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B446C1A-E225-ADBB-012F-2535936B36A4}"/>
              </a:ext>
            </a:extLst>
          </p:cNvPr>
          <p:cNvSpPr/>
          <p:nvPr/>
        </p:nvSpPr>
        <p:spPr>
          <a:xfrm>
            <a:off x="3811604" y="4466122"/>
            <a:ext cx="1588169" cy="808522"/>
          </a:xfrm>
          <a:custGeom>
            <a:avLst/>
            <a:gdLst>
              <a:gd name="connsiteX0" fmla="*/ 0 w 1588169"/>
              <a:gd name="connsiteY0" fmla="*/ 808522 h 808522"/>
              <a:gd name="connsiteX1" fmla="*/ 981777 w 1588169"/>
              <a:gd name="connsiteY1" fmla="*/ 385011 h 808522"/>
              <a:gd name="connsiteX2" fmla="*/ 1588169 w 1588169"/>
              <a:gd name="connsiteY2" fmla="*/ 0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169" h="808522">
                <a:moveTo>
                  <a:pt x="0" y="808522"/>
                </a:moveTo>
                <a:cubicBezTo>
                  <a:pt x="358541" y="664143"/>
                  <a:pt x="717082" y="519765"/>
                  <a:pt x="981777" y="385011"/>
                </a:cubicBezTo>
                <a:cubicBezTo>
                  <a:pt x="1246472" y="250257"/>
                  <a:pt x="1417320" y="125128"/>
                  <a:pt x="1588169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9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DE4A3-22CE-931E-5E63-1288755A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03341-9F2F-A744-CB28-9C3FF9B9B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3" y="356134"/>
            <a:ext cx="9090139" cy="6501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2975D-12B3-38F5-3B6F-63D7DDCE43D2}"/>
              </a:ext>
            </a:extLst>
          </p:cNvPr>
          <p:cNvSpPr txBox="1"/>
          <p:nvPr/>
        </p:nvSpPr>
        <p:spPr>
          <a:xfrm>
            <a:off x="9371798" y="1319696"/>
            <a:ext cx="2323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terraces</a:t>
            </a:r>
          </a:p>
          <a:p>
            <a:endParaRPr lang="en-US" sz="3200" dirty="0"/>
          </a:p>
          <a:p>
            <a:r>
              <a:rPr lang="en-US" sz="3200" dirty="0"/>
              <a:t>beaches</a:t>
            </a:r>
          </a:p>
          <a:p>
            <a:r>
              <a:rPr lang="en-US" sz="3200" dirty="0"/>
              <a:t>when</a:t>
            </a:r>
          </a:p>
          <a:p>
            <a:r>
              <a:rPr lang="en-US" sz="3200" dirty="0"/>
              <a:t>water</a:t>
            </a:r>
          </a:p>
          <a:p>
            <a:r>
              <a:rPr lang="en-US" sz="3200" dirty="0"/>
              <a:t>level in pond</a:t>
            </a:r>
          </a:p>
          <a:p>
            <a:r>
              <a:rPr lang="en-US" sz="3200" dirty="0"/>
              <a:t>was higher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3926E7-A575-7C34-828C-39BC38EA88AC}"/>
              </a:ext>
            </a:extLst>
          </p:cNvPr>
          <p:cNvSpPr/>
          <p:nvPr/>
        </p:nvSpPr>
        <p:spPr>
          <a:xfrm>
            <a:off x="4803006" y="4042611"/>
            <a:ext cx="1925053" cy="1155031"/>
          </a:xfrm>
          <a:custGeom>
            <a:avLst/>
            <a:gdLst>
              <a:gd name="connsiteX0" fmla="*/ 0 w 1925053"/>
              <a:gd name="connsiteY0" fmla="*/ 1155031 h 1155031"/>
              <a:gd name="connsiteX1" fmla="*/ 904775 w 1925053"/>
              <a:gd name="connsiteY1" fmla="*/ 760395 h 1155031"/>
              <a:gd name="connsiteX2" fmla="*/ 1453415 w 1925053"/>
              <a:gd name="connsiteY2" fmla="*/ 423511 h 1155031"/>
              <a:gd name="connsiteX3" fmla="*/ 1925053 w 1925053"/>
              <a:gd name="connsiteY3" fmla="*/ 0 h 115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053" h="1155031">
                <a:moveTo>
                  <a:pt x="0" y="1155031"/>
                </a:moveTo>
                <a:cubicBezTo>
                  <a:pt x="331269" y="1018673"/>
                  <a:pt x="662539" y="882315"/>
                  <a:pt x="904775" y="760395"/>
                </a:cubicBezTo>
                <a:cubicBezTo>
                  <a:pt x="1147011" y="638475"/>
                  <a:pt x="1283369" y="550243"/>
                  <a:pt x="1453415" y="423511"/>
                </a:cubicBezTo>
                <a:cubicBezTo>
                  <a:pt x="1623461" y="296779"/>
                  <a:pt x="1774257" y="148389"/>
                  <a:pt x="1925053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95442-9B71-A88C-E7D4-FE3915C30B81}"/>
              </a:ext>
            </a:extLst>
          </p:cNvPr>
          <p:cNvSpPr/>
          <p:nvPr/>
        </p:nvSpPr>
        <p:spPr>
          <a:xfrm>
            <a:off x="1559293" y="3166712"/>
            <a:ext cx="1568918" cy="250256"/>
          </a:xfrm>
          <a:custGeom>
            <a:avLst/>
            <a:gdLst>
              <a:gd name="connsiteX0" fmla="*/ 0 w 1568918"/>
              <a:gd name="connsiteY0" fmla="*/ 250256 h 250256"/>
              <a:gd name="connsiteX1" fmla="*/ 490888 w 1568918"/>
              <a:gd name="connsiteY1" fmla="*/ 211755 h 250256"/>
              <a:gd name="connsiteX2" fmla="*/ 1116530 w 1568918"/>
              <a:gd name="connsiteY2" fmla="*/ 86627 h 250256"/>
              <a:gd name="connsiteX3" fmla="*/ 1568918 w 1568918"/>
              <a:gd name="connsiteY3" fmla="*/ 0 h 250256"/>
              <a:gd name="connsiteX4" fmla="*/ 1568918 w 1568918"/>
              <a:gd name="connsiteY4" fmla="*/ 0 h 2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918" h="250256">
                <a:moveTo>
                  <a:pt x="0" y="250256"/>
                </a:moveTo>
                <a:cubicBezTo>
                  <a:pt x="152400" y="244641"/>
                  <a:pt x="304800" y="239026"/>
                  <a:pt x="490888" y="211755"/>
                </a:cubicBezTo>
                <a:cubicBezTo>
                  <a:pt x="676976" y="184484"/>
                  <a:pt x="1116530" y="86627"/>
                  <a:pt x="1116530" y="86627"/>
                </a:cubicBezTo>
                <a:lnTo>
                  <a:pt x="1568918" y="0"/>
                </a:lnTo>
                <a:lnTo>
                  <a:pt x="1568918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64C42D-48B2-75B2-011C-309389CDF221}"/>
              </a:ext>
            </a:extLst>
          </p:cNvPr>
          <p:cNvSpPr/>
          <p:nvPr/>
        </p:nvSpPr>
        <p:spPr>
          <a:xfrm>
            <a:off x="1953928" y="3176337"/>
            <a:ext cx="2184935" cy="375385"/>
          </a:xfrm>
          <a:custGeom>
            <a:avLst/>
            <a:gdLst>
              <a:gd name="connsiteX0" fmla="*/ 0 w 2184935"/>
              <a:gd name="connsiteY0" fmla="*/ 375385 h 375385"/>
              <a:gd name="connsiteX1" fmla="*/ 808523 w 2184935"/>
              <a:gd name="connsiteY1" fmla="*/ 211756 h 375385"/>
              <a:gd name="connsiteX2" fmla="*/ 1472666 w 2184935"/>
              <a:gd name="connsiteY2" fmla="*/ 57751 h 375385"/>
              <a:gd name="connsiteX3" fmla="*/ 2184935 w 2184935"/>
              <a:gd name="connsiteY3" fmla="*/ 0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935" h="375385">
                <a:moveTo>
                  <a:pt x="0" y="375385"/>
                </a:moveTo>
                <a:lnTo>
                  <a:pt x="808523" y="211756"/>
                </a:lnTo>
                <a:cubicBezTo>
                  <a:pt x="1053967" y="158817"/>
                  <a:pt x="1243264" y="93044"/>
                  <a:pt x="1472666" y="57751"/>
                </a:cubicBezTo>
                <a:cubicBezTo>
                  <a:pt x="1702068" y="22458"/>
                  <a:pt x="1943501" y="11229"/>
                  <a:pt x="218493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592497-54F0-E32B-BDB2-898DD853F349}"/>
              </a:ext>
            </a:extLst>
          </p:cNvPr>
          <p:cNvSpPr/>
          <p:nvPr/>
        </p:nvSpPr>
        <p:spPr>
          <a:xfrm>
            <a:off x="1318661" y="4186989"/>
            <a:ext cx="818147" cy="981777"/>
          </a:xfrm>
          <a:custGeom>
            <a:avLst/>
            <a:gdLst>
              <a:gd name="connsiteX0" fmla="*/ 0 w 818147"/>
              <a:gd name="connsiteY0" fmla="*/ 0 h 981777"/>
              <a:gd name="connsiteX1" fmla="*/ 173255 w 818147"/>
              <a:gd name="connsiteY1" fmla="*/ 481264 h 981777"/>
              <a:gd name="connsiteX2" fmla="*/ 519764 w 818147"/>
              <a:gd name="connsiteY2" fmla="*/ 798897 h 981777"/>
              <a:gd name="connsiteX3" fmla="*/ 818147 w 818147"/>
              <a:gd name="connsiteY3" fmla="*/ 981777 h 98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47" h="981777">
                <a:moveTo>
                  <a:pt x="0" y="0"/>
                </a:moveTo>
                <a:cubicBezTo>
                  <a:pt x="43314" y="174057"/>
                  <a:pt x="86628" y="348115"/>
                  <a:pt x="173255" y="481264"/>
                </a:cubicBezTo>
                <a:cubicBezTo>
                  <a:pt x="259882" y="614413"/>
                  <a:pt x="412282" y="715478"/>
                  <a:pt x="519764" y="798897"/>
                </a:cubicBezTo>
                <a:cubicBezTo>
                  <a:pt x="627246" y="882316"/>
                  <a:pt x="722696" y="932046"/>
                  <a:pt x="818147" y="981777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03DAF-BCD3-679D-4495-F48C85906317}"/>
              </a:ext>
            </a:extLst>
          </p:cNvPr>
          <p:cNvSpPr/>
          <p:nvPr/>
        </p:nvSpPr>
        <p:spPr>
          <a:xfrm>
            <a:off x="4263992" y="4466122"/>
            <a:ext cx="1751797" cy="779646"/>
          </a:xfrm>
          <a:custGeom>
            <a:avLst/>
            <a:gdLst>
              <a:gd name="connsiteX0" fmla="*/ 0 w 1751797"/>
              <a:gd name="connsiteY0" fmla="*/ 779646 h 779646"/>
              <a:gd name="connsiteX1" fmla="*/ 1029903 w 1751797"/>
              <a:gd name="connsiteY1" fmla="*/ 385011 h 779646"/>
              <a:gd name="connsiteX2" fmla="*/ 1751797 w 1751797"/>
              <a:gd name="connsiteY2" fmla="*/ 0 h 77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797" h="779646">
                <a:moveTo>
                  <a:pt x="0" y="779646"/>
                </a:moveTo>
                <a:cubicBezTo>
                  <a:pt x="368968" y="647299"/>
                  <a:pt x="737937" y="514952"/>
                  <a:pt x="1029903" y="385011"/>
                </a:cubicBezTo>
                <a:cubicBezTo>
                  <a:pt x="1321869" y="255070"/>
                  <a:pt x="1536833" y="127535"/>
                  <a:pt x="1751797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A345A9-5683-F1A3-0862-50A0FD5E8624}"/>
              </a:ext>
            </a:extLst>
          </p:cNvPr>
          <p:cNvSpPr/>
          <p:nvPr/>
        </p:nvSpPr>
        <p:spPr>
          <a:xfrm>
            <a:off x="689058" y="4013735"/>
            <a:ext cx="369721" cy="914400"/>
          </a:xfrm>
          <a:custGeom>
            <a:avLst/>
            <a:gdLst>
              <a:gd name="connsiteX0" fmla="*/ 321595 w 369721"/>
              <a:gd name="connsiteY0" fmla="*/ 0 h 914400"/>
              <a:gd name="connsiteX1" fmla="*/ 3961 w 369721"/>
              <a:gd name="connsiteY1" fmla="*/ 500513 h 914400"/>
              <a:gd name="connsiteX2" fmla="*/ 157965 w 369721"/>
              <a:gd name="connsiteY2" fmla="*/ 789271 h 914400"/>
              <a:gd name="connsiteX3" fmla="*/ 369721 w 36972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21" h="914400">
                <a:moveTo>
                  <a:pt x="321595" y="0"/>
                </a:moveTo>
                <a:cubicBezTo>
                  <a:pt x="176414" y="184484"/>
                  <a:pt x="31233" y="368968"/>
                  <a:pt x="3961" y="500513"/>
                </a:cubicBezTo>
                <a:cubicBezTo>
                  <a:pt x="-23311" y="632058"/>
                  <a:pt x="97005" y="720290"/>
                  <a:pt x="157965" y="789271"/>
                </a:cubicBezTo>
                <a:cubicBezTo>
                  <a:pt x="218925" y="858252"/>
                  <a:pt x="294323" y="886326"/>
                  <a:pt x="369721" y="9144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7DD7CC-857E-7916-48F5-61E3740971F0}"/>
              </a:ext>
            </a:extLst>
          </p:cNvPr>
          <p:cNvSpPr/>
          <p:nvPr/>
        </p:nvSpPr>
        <p:spPr>
          <a:xfrm>
            <a:off x="3811604" y="4466122"/>
            <a:ext cx="1588169" cy="808522"/>
          </a:xfrm>
          <a:custGeom>
            <a:avLst/>
            <a:gdLst>
              <a:gd name="connsiteX0" fmla="*/ 0 w 1588169"/>
              <a:gd name="connsiteY0" fmla="*/ 808522 h 808522"/>
              <a:gd name="connsiteX1" fmla="*/ 981777 w 1588169"/>
              <a:gd name="connsiteY1" fmla="*/ 385011 h 808522"/>
              <a:gd name="connsiteX2" fmla="*/ 1588169 w 1588169"/>
              <a:gd name="connsiteY2" fmla="*/ 0 h 80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169" h="808522">
                <a:moveTo>
                  <a:pt x="0" y="808522"/>
                </a:moveTo>
                <a:cubicBezTo>
                  <a:pt x="358541" y="664143"/>
                  <a:pt x="717082" y="519765"/>
                  <a:pt x="981777" y="385011"/>
                </a:cubicBezTo>
                <a:cubicBezTo>
                  <a:pt x="1246472" y="250257"/>
                  <a:pt x="1417320" y="125128"/>
                  <a:pt x="1588169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C1BA24-B7CB-8E44-38C5-470DA7EBBA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71" y="751297"/>
            <a:ext cx="10747742" cy="5355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3132B0-085B-A6BF-8908-A96EFAE1E7DC}"/>
              </a:ext>
            </a:extLst>
          </p:cNvPr>
          <p:cNvCxnSpPr>
            <a:cxnSpLocks/>
          </p:cNvCxnSpPr>
          <p:nvPr/>
        </p:nvCxnSpPr>
        <p:spPr>
          <a:xfrm flipV="1">
            <a:off x="9657708" y="914400"/>
            <a:ext cx="0" cy="4767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92E1E3-B24D-03C8-B2A8-BF2853C12FCC}"/>
              </a:ext>
            </a:extLst>
          </p:cNvPr>
          <p:cNvCxnSpPr/>
          <p:nvPr/>
        </p:nvCxnSpPr>
        <p:spPr>
          <a:xfrm flipH="1">
            <a:off x="9051533" y="2732926"/>
            <a:ext cx="25685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EFC0CB-A133-66A2-A896-CC43589D346D}"/>
                  </a:ext>
                </a:extLst>
              </p:cNvPr>
              <p:cNvSpPr txBox="1"/>
              <p:nvPr/>
            </p:nvSpPr>
            <p:spPr>
              <a:xfrm>
                <a:off x="9480285" y="5774243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EFC0CB-A133-66A2-A896-CC43589D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285" y="5774243"/>
                <a:ext cx="524182" cy="369332"/>
              </a:xfrm>
              <a:prstGeom prst="rect">
                <a:avLst/>
              </a:prstGeom>
              <a:blipFill>
                <a:blip r:embed="rId3"/>
                <a:stretch>
                  <a:fillRect l="-13953" r="-1511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B7C49-E75E-CC17-0409-21A0AA276C40}"/>
                  </a:ext>
                </a:extLst>
              </p:cNvPr>
              <p:cNvSpPr txBox="1"/>
              <p:nvPr/>
            </p:nvSpPr>
            <p:spPr>
              <a:xfrm>
                <a:off x="10250185" y="2197365"/>
                <a:ext cx="1519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B7C49-E75E-CC17-0409-21A0AA276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185" y="2197365"/>
                <a:ext cx="1519262" cy="369332"/>
              </a:xfrm>
              <a:prstGeom prst="rect">
                <a:avLst/>
              </a:prstGeom>
              <a:blipFill>
                <a:blip r:embed="rId4"/>
                <a:stretch>
                  <a:fillRect l="-3200" r="-4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42E0794-DC4D-58AA-603D-F2CDD89EF3A8}"/>
              </a:ext>
            </a:extLst>
          </p:cNvPr>
          <p:cNvSpPr txBox="1"/>
          <p:nvPr/>
        </p:nvSpPr>
        <p:spPr>
          <a:xfrm>
            <a:off x="493159" y="215758"/>
            <a:ext cx="10573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Incoming and outgoing solar radiation as a function of latitude</a:t>
            </a:r>
          </a:p>
        </p:txBody>
      </p:sp>
    </p:spTree>
    <p:extLst>
      <p:ext uri="{BB962C8B-B14F-4D97-AF65-F5344CB8AC3E}">
        <p14:creationId xmlns:p14="http://schemas.microsoft.com/office/powerpoint/2010/main" val="932917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071A4-BAD3-819D-A87E-6E998034B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12F77-062D-9479-7392-6DD66DEA1F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3" y="356134"/>
            <a:ext cx="9090139" cy="6501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B375E-5EDC-E109-48A1-BE9AB9A5B5F6}"/>
              </a:ext>
            </a:extLst>
          </p:cNvPr>
          <p:cNvSpPr txBox="1"/>
          <p:nvPr/>
        </p:nvSpPr>
        <p:spPr>
          <a:xfrm>
            <a:off x="9371798" y="1319696"/>
            <a:ext cx="2159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made</a:t>
            </a:r>
          </a:p>
          <a:p>
            <a:r>
              <a:rPr lang="en-US" sz="3200" dirty="0"/>
              <a:t>these lines?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A1B963-5B1C-F6DA-A70C-CE2A1EA795C3}"/>
              </a:ext>
            </a:extLst>
          </p:cNvPr>
          <p:cNvSpPr/>
          <p:nvPr/>
        </p:nvSpPr>
        <p:spPr>
          <a:xfrm>
            <a:off x="3272589" y="2502568"/>
            <a:ext cx="3619099" cy="282144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099" h="282144">
                <a:moveTo>
                  <a:pt x="0" y="0"/>
                </a:moveTo>
                <a:lnTo>
                  <a:pt x="2271563" y="154005"/>
                </a:lnTo>
                <a:cubicBezTo>
                  <a:pt x="2836245" y="200527"/>
                  <a:pt x="3163504" y="266299"/>
                  <a:pt x="3388093" y="279133"/>
                </a:cubicBezTo>
                <a:cubicBezTo>
                  <a:pt x="3612682" y="291967"/>
                  <a:pt x="3615890" y="261487"/>
                  <a:pt x="3619099" y="23100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4E201F-5C81-9EC1-29FD-EA110DEFF2AA}"/>
              </a:ext>
            </a:extLst>
          </p:cNvPr>
          <p:cNvSpPr/>
          <p:nvPr/>
        </p:nvSpPr>
        <p:spPr>
          <a:xfrm>
            <a:off x="3992880" y="1807657"/>
            <a:ext cx="5342021" cy="39938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  <a:gd name="connsiteX0" fmla="*/ 0 w 3388093"/>
              <a:gd name="connsiteY0" fmla="*/ 0 h 279133"/>
              <a:gd name="connsiteX1" fmla="*/ 2271563 w 3388093"/>
              <a:gd name="connsiteY1" fmla="*/ 154005 h 279133"/>
              <a:gd name="connsiteX2" fmla="*/ 3388093 w 3388093"/>
              <a:gd name="connsiteY2" fmla="*/ 279133 h 279133"/>
              <a:gd name="connsiteX0" fmla="*/ 0 w 5342021"/>
              <a:gd name="connsiteY0" fmla="*/ 38976 h 198722"/>
              <a:gd name="connsiteX1" fmla="*/ 2271563 w 5342021"/>
              <a:gd name="connsiteY1" fmla="*/ 192981 h 198722"/>
              <a:gd name="connsiteX2" fmla="*/ 5342021 w 5342021"/>
              <a:gd name="connsiteY2" fmla="*/ 475 h 198722"/>
              <a:gd name="connsiteX0" fmla="*/ 0 w 5342021"/>
              <a:gd name="connsiteY0" fmla="*/ 39938 h 39938"/>
              <a:gd name="connsiteX1" fmla="*/ 2310064 w 5342021"/>
              <a:gd name="connsiteY1" fmla="*/ 20688 h 39938"/>
              <a:gd name="connsiteX2" fmla="*/ 5342021 w 5342021"/>
              <a:gd name="connsiteY2" fmla="*/ 1437 h 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021" h="39938">
                <a:moveTo>
                  <a:pt x="0" y="39938"/>
                </a:moveTo>
                <a:lnTo>
                  <a:pt x="2310064" y="20688"/>
                </a:lnTo>
                <a:cubicBezTo>
                  <a:pt x="2874746" y="67210"/>
                  <a:pt x="5117432" y="-11397"/>
                  <a:pt x="5342021" y="143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7FB5B5-9A66-954D-9402-CB4439E86467}"/>
              </a:ext>
            </a:extLst>
          </p:cNvPr>
          <p:cNvSpPr/>
          <p:nvPr/>
        </p:nvSpPr>
        <p:spPr>
          <a:xfrm>
            <a:off x="4568793" y="1012583"/>
            <a:ext cx="4636850" cy="45719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  <a:gd name="connsiteX0" fmla="*/ 0 w 3388093"/>
              <a:gd name="connsiteY0" fmla="*/ 0 h 279133"/>
              <a:gd name="connsiteX1" fmla="*/ 2271563 w 3388093"/>
              <a:gd name="connsiteY1" fmla="*/ 154005 h 279133"/>
              <a:gd name="connsiteX2" fmla="*/ 3388093 w 3388093"/>
              <a:gd name="connsiteY2" fmla="*/ 279133 h 279133"/>
              <a:gd name="connsiteX0" fmla="*/ 0 w 5342021"/>
              <a:gd name="connsiteY0" fmla="*/ 38976 h 198722"/>
              <a:gd name="connsiteX1" fmla="*/ 2271563 w 5342021"/>
              <a:gd name="connsiteY1" fmla="*/ 192981 h 198722"/>
              <a:gd name="connsiteX2" fmla="*/ 5342021 w 5342021"/>
              <a:gd name="connsiteY2" fmla="*/ 475 h 198722"/>
              <a:gd name="connsiteX0" fmla="*/ 0 w 5342021"/>
              <a:gd name="connsiteY0" fmla="*/ 39938 h 39938"/>
              <a:gd name="connsiteX1" fmla="*/ 2310064 w 5342021"/>
              <a:gd name="connsiteY1" fmla="*/ 20688 h 39938"/>
              <a:gd name="connsiteX2" fmla="*/ 5342021 w 5342021"/>
              <a:gd name="connsiteY2" fmla="*/ 1437 h 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021" h="39938">
                <a:moveTo>
                  <a:pt x="0" y="39938"/>
                </a:moveTo>
                <a:lnTo>
                  <a:pt x="2310064" y="20688"/>
                </a:lnTo>
                <a:cubicBezTo>
                  <a:pt x="2874746" y="67210"/>
                  <a:pt x="5117432" y="-11397"/>
                  <a:pt x="5342021" y="143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0BD4BE-41A2-A713-2F94-D15C4B35E087}"/>
              </a:ext>
            </a:extLst>
          </p:cNvPr>
          <p:cNvSpPr/>
          <p:nvPr/>
        </p:nvSpPr>
        <p:spPr>
          <a:xfrm>
            <a:off x="3683267" y="2294534"/>
            <a:ext cx="5505651" cy="302435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  <a:gd name="connsiteX0" fmla="*/ 0 w 3388093"/>
              <a:gd name="connsiteY0" fmla="*/ 0 h 279133"/>
              <a:gd name="connsiteX1" fmla="*/ 2271563 w 3388093"/>
              <a:gd name="connsiteY1" fmla="*/ 154005 h 279133"/>
              <a:gd name="connsiteX2" fmla="*/ 3388093 w 3388093"/>
              <a:gd name="connsiteY2" fmla="*/ 279133 h 279133"/>
              <a:gd name="connsiteX0" fmla="*/ 0 w 5342021"/>
              <a:gd name="connsiteY0" fmla="*/ 38976 h 198722"/>
              <a:gd name="connsiteX1" fmla="*/ 2271563 w 5342021"/>
              <a:gd name="connsiteY1" fmla="*/ 192981 h 198722"/>
              <a:gd name="connsiteX2" fmla="*/ 5342021 w 5342021"/>
              <a:gd name="connsiteY2" fmla="*/ 475 h 198722"/>
              <a:gd name="connsiteX0" fmla="*/ 0 w 5342021"/>
              <a:gd name="connsiteY0" fmla="*/ 39938 h 39938"/>
              <a:gd name="connsiteX1" fmla="*/ 2310064 w 5342021"/>
              <a:gd name="connsiteY1" fmla="*/ 20688 h 39938"/>
              <a:gd name="connsiteX2" fmla="*/ 5342021 w 5342021"/>
              <a:gd name="connsiteY2" fmla="*/ 1437 h 39938"/>
              <a:gd name="connsiteX0" fmla="*/ 0 w 5505651"/>
              <a:gd name="connsiteY0" fmla="*/ 19250 h 283443"/>
              <a:gd name="connsiteX1" fmla="*/ 2310064 w 5505651"/>
              <a:gd name="connsiteY1" fmla="*/ 0 h 283443"/>
              <a:gd name="connsiteX2" fmla="*/ 5505651 w 5505651"/>
              <a:gd name="connsiteY2" fmla="*/ 283443 h 283443"/>
              <a:gd name="connsiteX0" fmla="*/ 0 w 5505651"/>
              <a:gd name="connsiteY0" fmla="*/ 0 h 264193"/>
              <a:gd name="connsiteX1" fmla="*/ 2791328 w 5505651"/>
              <a:gd name="connsiteY1" fmla="*/ 39607 h 264193"/>
              <a:gd name="connsiteX2" fmla="*/ 5505651 w 5505651"/>
              <a:gd name="connsiteY2" fmla="*/ 264193 h 264193"/>
              <a:gd name="connsiteX0" fmla="*/ 0 w 5505651"/>
              <a:gd name="connsiteY0" fmla="*/ 0 h 264193"/>
              <a:gd name="connsiteX1" fmla="*/ 5505651 w 5505651"/>
              <a:gd name="connsiteY1" fmla="*/ 264193 h 2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5651" h="264193">
                <a:moveTo>
                  <a:pt x="0" y="0"/>
                </a:moveTo>
                <a:lnTo>
                  <a:pt x="5505651" y="264193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46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DBD6F-4696-BBDC-AC59-A54C20FB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B8B1C1-2D81-905D-BD96-1C21A94EE3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03" y="356134"/>
            <a:ext cx="9090139" cy="6501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5BEC7-BAF5-9B65-25D8-0A06003135C4}"/>
              </a:ext>
            </a:extLst>
          </p:cNvPr>
          <p:cNvSpPr txBox="1"/>
          <p:nvPr/>
        </p:nvSpPr>
        <p:spPr>
          <a:xfrm>
            <a:off x="9371798" y="1319696"/>
            <a:ext cx="24523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they’re</a:t>
            </a:r>
          </a:p>
          <a:p>
            <a:r>
              <a:rPr lang="en-US" sz="3200" dirty="0"/>
              <a:t>terraces too</a:t>
            </a:r>
          </a:p>
          <a:p>
            <a:endParaRPr lang="en-US" sz="3200" dirty="0"/>
          </a:p>
          <a:p>
            <a:r>
              <a:rPr lang="en-US" sz="3200" dirty="0"/>
              <a:t>shoreline of a</a:t>
            </a:r>
          </a:p>
          <a:p>
            <a:r>
              <a:rPr lang="en-US" sz="3200" dirty="0"/>
              <a:t>now-defunct</a:t>
            </a:r>
          </a:p>
          <a:p>
            <a:r>
              <a:rPr lang="en-US" sz="3200" dirty="0"/>
              <a:t>lake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907EF84-20C3-2963-9E11-2C10933E6255}"/>
              </a:ext>
            </a:extLst>
          </p:cNvPr>
          <p:cNvSpPr/>
          <p:nvPr/>
        </p:nvSpPr>
        <p:spPr>
          <a:xfrm>
            <a:off x="3272589" y="2502568"/>
            <a:ext cx="3619099" cy="282144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099" h="282144">
                <a:moveTo>
                  <a:pt x="0" y="0"/>
                </a:moveTo>
                <a:lnTo>
                  <a:pt x="2271563" y="154005"/>
                </a:lnTo>
                <a:cubicBezTo>
                  <a:pt x="2836245" y="200527"/>
                  <a:pt x="3163504" y="266299"/>
                  <a:pt x="3388093" y="279133"/>
                </a:cubicBezTo>
                <a:cubicBezTo>
                  <a:pt x="3612682" y="291967"/>
                  <a:pt x="3615890" y="261487"/>
                  <a:pt x="3619099" y="23100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9EE9D7-3970-85E7-D927-B207F1D989CC}"/>
              </a:ext>
            </a:extLst>
          </p:cNvPr>
          <p:cNvSpPr/>
          <p:nvPr/>
        </p:nvSpPr>
        <p:spPr>
          <a:xfrm>
            <a:off x="3992880" y="1807657"/>
            <a:ext cx="5342021" cy="39938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  <a:gd name="connsiteX0" fmla="*/ 0 w 3388093"/>
              <a:gd name="connsiteY0" fmla="*/ 0 h 279133"/>
              <a:gd name="connsiteX1" fmla="*/ 2271563 w 3388093"/>
              <a:gd name="connsiteY1" fmla="*/ 154005 h 279133"/>
              <a:gd name="connsiteX2" fmla="*/ 3388093 w 3388093"/>
              <a:gd name="connsiteY2" fmla="*/ 279133 h 279133"/>
              <a:gd name="connsiteX0" fmla="*/ 0 w 5342021"/>
              <a:gd name="connsiteY0" fmla="*/ 38976 h 198722"/>
              <a:gd name="connsiteX1" fmla="*/ 2271563 w 5342021"/>
              <a:gd name="connsiteY1" fmla="*/ 192981 h 198722"/>
              <a:gd name="connsiteX2" fmla="*/ 5342021 w 5342021"/>
              <a:gd name="connsiteY2" fmla="*/ 475 h 198722"/>
              <a:gd name="connsiteX0" fmla="*/ 0 w 5342021"/>
              <a:gd name="connsiteY0" fmla="*/ 39938 h 39938"/>
              <a:gd name="connsiteX1" fmla="*/ 2310064 w 5342021"/>
              <a:gd name="connsiteY1" fmla="*/ 20688 h 39938"/>
              <a:gd name="connsiteX2" fmla="*/ 5342021 w 5342021"/>
              <a:gd name="connsiteY2" fmla="*/ 1437 h 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021" h="39938">
                <a:moveTo>
                  <a:pt x="0" y="39938"/>
                </a:moveTo>
                <a:lnTo>
                  <a:pt x="2310064" y="20688"/>
                </a:lnTo>
                <a:cubicBezTo>
                  <a:pt x="2874746" y="67210"/>
                  <a:pt x="5117432" y="-11397"/>
                  <a:pt x="5342021" y="143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21510F-BE2C-82A2-A60E-87C50FFF58C1}"/>
              </a:ext>
            </a:extLst>
          </p:cNvPr>
          <p:cNvSpPr/>
          <p:nvPr/>
        </p:nvSpPr>
        <p:spPr>
          <a:xfrm>
            <a:off x="4568793" y="1012583"/>
            <a:ext cx="4636850" cy="45719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  <a:gd name="connsiteX0" fmla="*/ 0 w 3388093"/>
              <a:gd name="connsiteY0" fmla="*/ 0 h 279133"/>
              <a:gd name="connsiteX1" fmla="*/ 2271563 w 3388093"/>
              <a:gd name="connsiteY1" fmla="*/ 154005 h 279133"/>
              <a:gd name="connsiteX2" fmla="*/ 3388093 w 3388093"/>
              <a:gd name="connsiteY2" fmla="*/ 279133 h 279133"/>
              <a:gd name="connsiteX0" fmla="*/ 0 w 5342021"/>
              <a:gd name="connsiteY0" fmla="*/ 38976 h 198722"/>
              <a:gd name="connsiteX1" fmla="*/ 2271563 w 5342021"/>
              <a:gd name="connsiteY1" fmla="*/ 192981 h 198722"/>
              <a:gd name="connsiteX2" fmla="*/ 5342021 w 5342021"/>
              <a:gd name="connsiteY2" fmla="*/ 475 h 198722"/>
              <a:gd name="connsiteX0" fmla="*/ 0 w 5342021"/>
              <a:gd name="connsiteY0" fmla="*/ 39938 h 39938"/>
              <a:gd name="connsiteX1" fmla="*/ 2310064 w 5342021"/>
              <a:gd name="connsiteY1" fmla="*/ 20688 h 39938"/>
              <a:gd name="connsiteX2" fmla="*/ 5342021 w 5342021"/>
              <a:gd name="connsiteY2" fmla="*/ 1437 h 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021" h="39938">
                <a:moveTo>
                  <a:pt x="0" y="39938"/>
                </a:moveTo>
                <a:lnTo>
                  <a:pt x="2310064" y="20688"/>
                </a:lnTo>
                <a:cubicBezTo>
                  <a:pt x="2874746" y="67210"/>
                  <a:pt x="5117432" y="-11397"/>
                  <a:pt x="5342021" y="143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1E5AD1-8FCC-7B98-7850-8B3031C34ACB}"/>
              </a:ext>
            </a:extLst>
          </p:cNvPr>
          <p:cNvSpPr/>
          <p:nvPr/>
        </p:nvSpPr>
        <p:spPr>
          <a:xfrm>
            <a:off x="3683267" y="2294534"/>
            <a:ext cx="5505651" cy="302435"/>
          </a:xfrm>
          <a:custGeom>
            <a:avLst/>
            <a:gdLst>
              <a:gd name="connsiteX0" fmla="*/ 0 w 3619099"/>
              <a:gd name="connsiteY0" fmla="*/ 0 h 282144"/>
              <a:gd name="connsiteX1" fmla="*/ 2271563 w 3619099"/>
              <a:gd name="connsiteY1" fmla="*/ 154005 h 282144"/>
              <a:gd name="connsiteX2" fmla="*/ 3388093 w 3619099"/>
              <a:gd name="connsiteY2" fmla="*/ 279133 h 282144"/>
              <a:gd name="connsiteX3" fmla="*/ 3619099 w 3619099"/>
              <a:gd name="connsiteY3" fmla="*/ 231007 h 282144"/>
              <a:gd name="connsiteX0" fmla="*/ 0 w 3388093"/>
              <a:gd name="connsiteY0" fmla="*/ 0 h 279133"/>
              <a:gd name="connsiteX1" fmla="*/ 2271563 w 3388093"/>
              <a:gd name="connsiteY1" fmla="*/ 154005 h 279133"/>
              <a:gd name="connsiteX2" fmla="*/ 3388093 w 3388093"/>
              <a:gd name="connsiteY2" fmla="*/ 279133 h 279133"/>
              <a:gd name="connsiteX0" fmla="*/ 0 w 5342021"/>
              <a:gd name="connsiteY0" fmla="*/ 38976 h 198722"/>
              <a:gd name="connsiteX1" fmla="*/ 2271563 w 5342021"/>
              <a:gd name="connsiteY1" fmla="*/ 192981 h 198722"/>
              <a:gd name="connsiteX2" fmla="*/ 5342021 w 5342021"/>
              <a:gd name="connsiteY2" fmla="*/ 475 h 198722"/>
              <a:gd name="connsiteX0" fmla="*/ 0 w 5342021"/>
              <a:gd name="connsiteY0" fmla="*/ 39938 h 39938"/>
              <a:gd name="connsiteX1" fmla="*/ 2310064 w 5342021"/>
              <a:gd name="connsiteY1" fmla="*/ 20688 h 39938"/>
              <a:gd name="connsiteX2" fmla="*/ 5342021 w 5342021"/>
              <a:gd name="connsiteY2" fmla="*/ 1437 h 39938"/>
              <a:gd name="connsiteX0" fmla="*/ 0 w 5505651"/>
              <a:gd name="connsiteY0" fmla="*/ 19250 h 283443"/>
              <a:gd name="connsiteX1" fmla="*/ 2310064 w 5505651"/>
              <a:gd name="connsiteY1" fmla="*/ 0 h 283443"/>
              <a:gd name="connsiteX2" fmla="*/ 5505651 w 5505651"/>
              <a:gd name="connsiteY2" fmla="*/ 283443 h 283443"/>
              <a:gd name="connsiteX0" fmla="*/ 0 w 5505651"/>
              <a:gd name="connsiteY0" fmla="*/ 0 h 264193"/>
              <a:gd name="connsiteX1" fmla="*/ 2791328 w 5505651"/>
              <a:gd name="connsiteY1" fmla="*/ 39607 h 264193"/>
              <a:gd name="connsiteX2" fmla="*/ 5505651 w 5505651"/>
              <a:gd name="connsiteY2" fmla="*/ 264193 h 264193"/>
              <a:gd name="connsiteX0" fmla="*/ 0 w 5505651"/>
              <a:gd name="connsiteY0" fmla="*/ 0 h 264193"/>
              <a:gd name="connsiteX1" fmla="*/ 5505651 w 5505651"/>
              <a:gd name="connsiteY1" fmla="*/ 264193 h 2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5651" h="264193">
                <a:moveTo>
                  <a:pt x="0" y="0"/>
                </a:moveTo>
                <a:lnTo>
                  <a:pt x="5505651" y="264193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24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2C5A0-0B46-BD19-7D55-3DF0D93AA0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74" y="182880"/>
            <a:ext cx="4138863" cy="66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B662-0F47-28A9-89E3-B2CA0460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91A0A-659A-1BDC-01B2-5FEBB80944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74" y="182880"/>
            <a:ext cx="4138863" cy="66502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0023B2-1F07-1C57-A1E1-3F21A8C36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994" y="256779"/>
            <a:ext cx="6728459" cy="45125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C2E5BCE-EE54-827A-A5FE-9CBD01555115}"/>
              </a:ext>
            </a:extLst>
          </p:cNvPr>
          <p:cNvSpPr/>
          <p:nvPr/>
        </p:nvSpPr>
        <p:spPr>
          <a:xfrm>
            <a:off x="8258476" y="3667225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99F4CC-943B-F9F8-6AEF-B1C93CEABA0E}"/>
              </a:ext>
            </a:extLst>
          </p:cNvPr>
          <p:cNvSpPr/>
          <p:nvPr/>
        </p:nvSpPr>
        <p:spPr>
          <a:xfrm>
            <a:off x="8453989" y="3742623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5EDB6-AD2F-04B9-A01F-ADFD94BBD876}"/>
              </a:ext>
            </a:extLst>
          </p:cNvPr>
          <p:cNvSpPr/>
          <p:nvPr/>
        </p:nvSpPr>
        <p:spPr>
          <a:xfrm>
            <a:off x="8665346" y="3798771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B11876-9395-1C60-3496-858E45373384}"/>
              </a:ext>
            </a:extLst>
          </p:cNvPr>
          <p:cNvSpPr/>
          <p:nvPr/>
        </p:nvSpPr>
        <p:spPr>
          <a:xfrm>
            <a:off x="8876703" y="3822834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AF7553-E850-961E-5FE2-90BD0FCAAF4B}"/>
              </a:ext>
            </a:extLst>
          </p:cNvPr>
          <p:cNvSpPr/>
          <p:nvPr/>
        </p:nvSpPr>
        <p:spPr>
          <a:xfrm>
            <a:off x="10088730" y="4092342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85D8FE-3AFF-3BC7-1C72-14B1425C85D5}"/>
              </a:ext>
            </a:extLst>
          </p:cNvPr>
          <p:cNvSpPr/>
          <p:nvPr/>
        </p:nvSpPr>
        <p:spPr>
          <a:xfrm>
            <a:off x="9088060" y="3877377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4C690-A693-32A7-3C7A-8BFD119440C7}"/>
              </a:ext>
            </a:extLst>
          </p:cNvPr>
          <p:cNvSpPr/>
          <p:nvPr/>
        </p:nvSpPr>
        <p:spPr>
          <a:xfrm>
            <a:off x="9280374" y="3933525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15C082-E872-947D-B10E-F89053A5E75B}"/>
              </a:ext>
            </a:extLst>
          </p:cNvPr>
          <p:cNvSpPr/>
          <p:nvPr/>
        </p:nvSpPr>
        <p:spPr>
          <a:xfrm>
            <a:off x="9472688" y="4000902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B84453-1ACD-F8C2-0CA9-D31E589AAA8B}"/>
              </a:ext>
            </a:extLst>
          </p:cNvPr>
          <p:cNvSpPr/>
          <p:nvPr/>
        </p:nvSpPr>
        <p:spPr>
          <a:xfrm>
            <a:off x="9666016" y="4024965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EE6F17-6313-9447-9EF8-35B538696EDE}"/>
              </a:ext>
            </a:extLst>
          </p:cNvPr>
          <p:cNvSpPr/>
          <p:nvPr/>
        </p:nvSpPr>
        <p:spPr>
          <a:xfrm>
            <a:off x="9877373" y="4068279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57F242-B3E8-A47B-E42F-0A0A473E1FA0}"/>
              </a:ext>
            </a:extLst>
          </p:cNvPr>
          <p:cNvSpPr/>
          <p:nvPr/>
        </p:nvSpPr>
        <p:spPr>
          <a:xfrm>
            <a:off x="10285088" y="4068279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76C768-5EB6-AA9F-2C19-45B06679E90A}"/>
              </a:ext>
            </a:extLst>
          </p:cNvPr>
          <p:cNvSpPr/>
          <p:nvPr/>
        </p:nvSpPr>
        <p:spPr>
          <a:xfrm>
            <a:off x="10481446" y="4092342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C25E98-9CDB-754D-360E-04FF5FCE3879}"/>
              </a:ext>
            </a:extLst>
          </p:cNvPr>
          <p:cNvSpPr/>
          <p:nvPr/>
        </p:nvSpPr>
        <p:spPr>
          <a:xfrm>
            <a:off x="10395699" y="3992882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B5F19D-10B1-9479-3F42-F29AF0C3EEB7}"/>
              </a:ext>
            </a:extLst>
          </p:cNvPr>
          <p:cNvSpPr/>
          <p:nvPr/>
        </p:nvSpPr>
        <p:spPr>
          <a:xfrm>
            <a:off x="10133425" y="3992882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536363-A0D3-6338-1069-BD339DD16E34}"/>
              </a:ext>
            </a:extLst>
          </p:cNvPr>
          <p:cNvSpPr/>
          <p:nvPr/>
        </p:nvSpPr>
        <p:spPr>
          <a:xfrm>
            <a:off x="9814905" y="3983257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518F2A-0B62-566B-B2C4-A7BA9ECDE729}"/>
              </a:ext>
            </a:extLst>
          </p:cNvPr>
          <p:cNvSpPr/>
          <p:nvPr/>
        </p:nvSpPr>
        <p:spPr>
          <a:xfrm>
            <a:off x="9981730" y="4024965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88F218-295B-D496-3346-FD1BDB2C9324}"/>
              </a:ext>
            </a:extLst>
          </p:cNvPr>
          <p:cNvSpPr/>
          <p:nvPr/>
        </p:nvSpPr>
        <p:spPr>
          <a:xfrm>
            <a:off x="10634411" y="4092342"/>
            <a:ext cx="154004" cy="1347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4DE8F27-5E12-12B9-3323-C5187F3390EB}"/>
              </a:ext>
            </a:extLst>
          </p:cNvPr>
          <p:cNvSpPr/>
          <p:nvPr/>
        </p:nvSpPr>
        <p:spPr>
          <a:xfrm>
            <a:off x="7332927" y="4071486"/>
            <a:ext cx="1570441" cy="1183908"/>
          </a:xfrm>
          <a:custGeom>
            <a:avLst/>
            <a:gdLst>
              <a:gd name="connsiteX0" fmla="*/ 1570441 w 1570441"/>
              <a:gd name="connsiteY0" fmla="*/ 0 h 1183908"/>
              <a:gd name="connsiteX1" fmla="*/ 20774 w 1570441"/>
              <a:gd name="connsiteY1" fmla="*/ 760396 h 1183908"/>
              <a:gd name="connsiteX2" fmla="*/ 819671 w 1570441"/>
              <a:gd name="connsiteY2" fmla="*/ 1183908 h 118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441" h="1183908">
                <a:moveTo>
                  <a:pt x="1570441" y="0"/>
                </a:moveTo>
                <a:cubicBezTo>
                  <a:pt x="858171" y="281539"/>
                  <a:pt x="145902" y="563078"/>
                  <a:pt x="20774" y="760396"/>
                </a:cubicBezTo>
                <a:cubicBezTo>
                  <a:pt x="-104354" y="957714"/>
                  <a:pt x="357658" y="1070811"/>
                  <a:pt x="819671" y="1183908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1F7566-1109-DD9D-BFAD-67B92EFE4AA0}"/>
              </a:ext>
            </a:extLst>
          </p:cNvPr>
          <p:cNvSpPr txBox="1"/>
          <p:nvPr/>
        </p:nvSpPr>
        <p:spPr>
          <a:xfrm>
            <a:off x="8316357" y="5099422"/>
            <a:ext cx="363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sediment at bed of subglacial stream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A590B9-9C54-316F-5ED7-081A59AAF56C}"/>
              </a:ext>
            </a:extLst>
          </p:cNvPr>
          <p:cNvSpPr txBox="1"/>
          <p:nvPr/>
        </p:nvSpPr>
        <p:spPr>
          <a:xfrm rot="17092817">
            <a:off x="2384364" y="4547409"/>
            <a:ext cx="117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esker</a:t>
            </a:r>
          </a:p>
        </p:txBody>
      </p:sp>
    </p:spTree>
    <p:extLst>
      <p:ext uri="{BB962C8B-B14F-4D97-AF65-F5344CB8AC3E}">
        <p14:creationId xmlns:p14="http://schemas.microsoft.com/office/powerpoint/2010/main" val="3475663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94979-208E-835D-44F5-EDBC186051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33E129-FD07-8A6D-8442-3592FA2937D6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EFDF6-5B3A-28A2-B27E-5C67F93EB99A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 ft</a:t>
            </a:r>
          </a:p>
        </p:txBody>
      </p:sp>
    </p:spTree>
    <p:extLst>
      <p:ext uri="{BB962C8B-B14F-4D97-AF65-F5344CB8AC3E}">
        <p14:creationId xmlns:p14="http://schemas.microsoft.com/office/powerpoint/2010/main" val="2420524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56136-8249-DA25-5BA8-A8D2FF2F69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0A6582-0A83-C08A-81D3-9961FC509987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172F-8271-1E0D-8EEF-48998C275837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 ft</a:t>
            </a:r>
          </a:p>
        </p:txBody>
      </p:sp>
    </p:spTree>
    <p:extLst>
      <p:ext uri="{BB962C8B-B14F-4D97-AF65-F5344CB8AC3E}">
        <p14:creationId xmlns:p14="http://schemas.microsoft.com/office/powerpoint/2010/main" val="3751934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0A35-5078-70DD-E5FB-47DAA758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51CCA-59DD-F140-74E8-B7E48EA791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D90E1-A9B9-A513-EC34-3EA42DDC112E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25560-BF58-E385-05D5-192F3453E817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 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77E73-1116-E189-F688-C0883F7A485A}"/>
              </a:ext>
            </a:extLst>
          </p:cNvPr>
          <p:cNvSpPr txBox="1"/>
          <p:nvPr/>
        </p:nvSpPr>
        <p:spPr>
          <a:xfrm rot="161065">
            <a:off x="7576869" y="472627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196D5-9739-CD5A-71D7-AA93057651AA}"/>
              </a:ext>
            </a:extLst>
          </p:cNvPr>
          <p:cNvSpPr txBox="1"/>
          <p:nvPr/>
        </p:nvSpPr>
        <p:spPr>
          <a:xfrm rot="161065">
            <a:off x="7711137" y="30513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B4781-71F0-0FC5-A765-EFE1F6529F4E}"/>
              </a:ext>
            </a:extLst>
          </p:cNvPr>
          <p:cNvSpPr txBox="1"/>
          <p:nvPr/>
        </p:nvSpPr>
        <p:spPr>
          <a:xfrm rot="16029635">
            <a:off x="8854554" y="389771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B4DA9-5F3E-B4E7-CAA0-56ABC7849FA0}"/>
              </a:ext>
            </a:extLst>
          </p:cNvPr>
          <p:cNvSpPr txBox="1"/>
          <p:nvPr/>
        </p:nvSpPr>
        <p:spPr>
          <a:xfrm rot="1771931">
            <a:off x="6187459" y="3693864"/>
            <a:ext cx="58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60FF1-8DAD-4A18-7135-A4339633220D}"/>
              </a:ext>
            </a:extLst>
          </p:cNvPr>
          <p:cNvSpPr txBox="1"/>
          <p:nvPr/>
        </p:nvSpPr>
        <p:spPr>
          <a:xfrm rot="1771931">
            <a:off x="4004490" y="3976437"/>
            <a:ext cx="316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07905-A8C5-BF2B-0682-EEA3E0179216}"/>
              </a:ext>
            </a:extLst>
          </p:cNvPr>
          <p:cNvSpPr txBox="1"/>
          <p:nvPr/>
        </p:nvSpPr>
        <p:spPr>
          <a:xfrm rot="1771931">
            <a:off x="4875311" y="2413910"/>
            <a:ext cx="236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2C08D4D-13E8-BCBD-870C-019A2D0D45FD}"/>
              </a:ext>
            </a:extLst>
          </p:cNvPr>
          <p:cNvSpPr/>
          <p:nvPr/>
        </p:nvSpPr>
        <p:spPr>
          <a:xfrm>
            <a:off x="2219053" y="682239"/>
            <a:ext cx="408644" cy="217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BB4DA9-5F3E-B4E7-CAA0-56ABC7849FA0}"/>
              </a:ext>
            </a:extLst>
          </p:cNvPr>
          <p:cNvSpPr txBox="1"/>
          <p:nvPr/>
        </p:nvSpPr>
        <p:spPr>
          <a:xfrm rot="1771931">
            <a:off x="4369324" y="2286315"/>
            <a:ext cx="58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B4DA9-5F3E-B4E7-CAA0-56ABC7849FA0}"/>
              </a:ext>
            </a:extLst>
          </p:cNvPr>
          <p:cNvSpPr txBox="1"/>
          <p:nvPr/>
        </p:nvSpPr>
        <p:spPr>
          <a:xfrm rot="1771931">
            <a:off x="1745396" y="637775"/>
            <a:ext cx="58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83696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0A35-5078-70DD-E5FB-47DAA758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51CCA-59DD-F140-74E8-B7E48EA791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D90E1-A9B9-A513-EC34-3EA42DDC112E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25560-BF58-E385-05D5-192F3453E817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 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77E73-1116-E189-F688-C0883F7A485A}"/>
              </a:ext>
            </a:extLst>
          </p:cNvPr>
          <p:cNvSpPr txBox="1"/>
          <p:nvPr/>
        </p:nvSpPr>
        <p:spPr>
          <a:xfrm rot="161065">
            <a:off x="6558706" y="4726272"/>
            <a:ext cx="239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lateral moraine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196D5-9739-CD5A-71D7-AA93057651AA}"/>
              </a:ext>
            </a:extLst>
          </p:cNvPr>
          <p:cNvSpPr txBox="1"/>
          <p:nvPr/>
        </p:nvSpPr>
        <p:spPr>
          <a:xfrm rot="161065">
            <a:off x="6999864" y="2856155"/>
            <a:ext cx="239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lateral moraine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B4781-71F0-0FC5-A765-EFE1F6529F4E}"/>
              </a:ext>
            </a:extLst>
          </p:cNvPr>
          <p:cNvSpPr txBox="1"/>
          <p:nvPr/>
        </p:nvSpPr>
        <p:spPr>
          <a:xfrm rot="16029635">
            <a:off x="8321877" y="3682275"/>
            <a:ext cx="1415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terminal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B4DA9-5F3E-B4E7-CAA0-56ABC7849FA0}"/>
              </a:ext>
            </a:extLst>
          </p:cNvPr>
          <p:cNvSpPr txBox="1"/>
          <p:nvPr/>
        </p:nvSpPr>
        <p:spPr>
          <a:xfrm rot="1771931">
            <a:off x="4216406" y="3032229"/>
            <a:ext cx="316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medial moraine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60FF1-8DAD-4A18-7135-A4339633220D}"/>
              </a:ext>
            </a:extLst>
          </p:cNvPr>
          <p:cNvSpPr txBox="1"/>
          <p:nvPr/>
        </p:nvSpPr>
        <p:spPr>
          <a:xfrm rot="1771931">
            <a:off x="3673707" y="3791214"/>
            <a:ext cx="316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valley wall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07905-A8C5-BF2B-0682-EEA3E0179216}"/>
              </a:ext>
            </a:extLst>
          </p:cNvPr>
          <p:cNvSpPr txBox="1"/>
          <p:nvPr/>
        </p:nvSpPr>
        <p:spPr>
          <a:xfrm rot="1771931">
            <a:off x="4823321" y="2611152"/>
            <a:ext cx="316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valley wall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2C08D4D-13E8-BCBD-870C-019A2D0D45FD}"/>
              </a:ext>
            </a:extLst>
          </p:cNvPr>
          <p:cNvSpPr/>
          <p:nvPr/>
        </p:nvSpPr>
        <p:spPr>
          <a:xfrm>
            <a:off x="2219053" y="682239"/>
            <a:ext cx="408644" cy="217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597" y="790812"/>
            <a:ext cx="1408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nunatak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998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0A35-5078-70DD-E5FB-47DAA758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5241" y="645038"/>
            <a:ext cx="76426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nunatak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mountain peak protruding from glacier</a:t>
            </a:r>
          </a:p>
        </p:txBody>
      </p:sp>
    </p:spTree>
    <p:extLst>
      <p:ext uri="{BB962C8B-B14F-4D97-AF65-F5344CB8AC3E}">
        <p14:creationId xmlns:p14="http://schemas.microsoft.com/office/powerpoint/2010/main" val="800110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E74DC-4466-EFF2-0433-8988F20AA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04A2B-DACE-8E9E-8BCA-E787226664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3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5FC559-E55A-3D8A-7586-34722B888B70}"/>
                  </a:ext>
                </a:extLst>
              </p:cNvPr>
              <p:cNvSpPr txBox="1"/>
              <p:nvPr/>
            </p:nvSpPr>
            <p:spPr>
              <a:xfrm>
                <a:off x="1387737" y="3286147"/>
                <a:ext cx="2396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Albedo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5FC559-E55A-3D8A-7586-34722B888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737" y="3286147"/>
                <a:ext cx="2396810" cy="707886"/>
              </a:xfrm>
              <a:prstGeom prst="rect">
                <a:avLst/>
              </a:prstGeom>
              <a:blipFill>
                <a:blip r:embed="rId2"/>
                <a:stretch>
                  <a:fillRect l="-7888" t="-6034" b="-30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2223102-C853-8D10-D885-5F44A54C3E1A}"/>
              </a:ext>
            </a:extLst>
          </p:cNvPr>
          <p:cNvSpPr/>
          <p:nvPr/>
        </p:nvSpPr>
        <p:spPr>
          <a:xfrm>
            <a:off x="5804900" y="3963256"/>
            <a:ext cx="5044611" cy="88614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Snow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49EBEBD-270E-480C-C50C-D2E345816229}"/>
              </a:ext>
            </a:extLst>
          </p:cNvPr>
          <p:cNvSpPr/>
          <p:nvPr/>
        </p:nvSpPr>
        <p:spPr>
          <a:xfrm rot="19086209">
            <a:off x="6780943" y="2393134"/>
            <a:ext cx="568503" cy="14707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12250-19BB-8D43-84EA-1B1D679A001A}"/>
              </a:ext>
            </a:extLst>
          </p:cNvPr>
          <p:cNvSpPr txBox="1"/>
          <p:nvPr/>
        </p:nvSpPr>
        <p:spPr>
          <a:xfrm>
            <a:off x="5359251" y="1794812"/>
            <a:ext cx="200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200 Wm</a:t>
            </a:r>
            <a:r>
              <a:rPr lang="en-US" sz="3600" baseline="30000" dirty="0"/>
              <a:t>-2</a:t>
            </a:r>
            <a:endParaRPr lang="en-US" sz="4000" baseline="300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07DCA6A-9720-0FE9-CC5A-2401CC74A7F2}"/>
              </a:ext>
            </a:extLst>
          </p:cNvPr>
          <p:cNvSpPr/>
          <p:nvPr/>
        </p:nvSpPr>
        <p:spPr>
          <a:xfrm rot="12793740">
            <a:off x="8486887" y="1796216"/>
            <a:ext cx="568503" cy="11345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88B2D-6617-5ACD-2824-1ED0A21D460F}"/>
              </a:ext>
            </a:extLst>
          </p:cNvPr>
          <p:cNvSpPr txBox="1"/>
          <p:nvPr/>
        </p:nvSpPr>
        <p:spPr>
          <a:xfrm>
            <a:off x="8460196" y="1089602"/>
            <a:ext cx="200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160 Wm</a:t>
            </a:r>
            <a:r>
              <a:rPr lang="en-US" sz="3600" baseline="30000" dirty="0"/>
              <a:t>-2</a:t>
            </a:r>
            <a:endParaRPr lang="en-US" sz="40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0BC0E-0677-AFE0-EC54-7AE0144A224F}"/>
              </a:ext>
            </a:extLst>
          </p:cNvPr>
          <p:cNvSpPr txBox="1"/>
          <p:nvPr/>
        </p:nvSpPr>
        <p:spPr>
          <a:xfrm>
            <a:off x="8930698" y="3316925"/>
            <a:ext cx="177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 Wm</a:t>
            </a:r>
            <a:r>
              <a:rPr lang="en-US" sz="3600" baseline="30000" dirty="0"/>
              <a:t>-2</a:t>
            </a:r>
            <a:endParaRPr lang="en-US" sz="4000" baseline="30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061912B-B71E-75D2-2FE7-69D8D6961819}"/>
              </a:ext>
            </a:extLst>
          </p:cNvPr>
          <p:cNvSpPr/>
          <p:nvPr/>
        </p:nvSpPr>
        <p:spPr>
          <a:xfrm rot="19342251">
            <a:off x="8584805" y="3625301"/>
            <a:ext cx="568503" cy="687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FC559-E55A-3D8A-7586-34722B888B70}"/>
              </a:ext>
            </a:extLst>
          </p:cNvPr>
          <p:cNvSpPr txBox="1"/>
          <p:nvPr/>
        </p:nvSpPr>
        <p:spPr>
          <a:xfrm>
            <a:off x="1387737" y="3938131"/>
            <a:ext cx="2203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fraction of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light reflected</a:t>
            </a:r>
          </a:p>
        </p:txBody>
      </p:sp>
    </p:spTree>
    <p:extLst>
      <p:ext uri="{BB962C8B-B14F-4D97-AF65-F5344CB8AC3E}">
        <p14:creationId xmlns:p14="http://schemas.microsoft.com/office/powerpoint/2010/main" val="4144347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E74DC-4466-EFF2-0433-8988F20AA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04A2B-DACE-8E9E-8BCA-E787226664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6253" y="3052060"/>
            <a:ext cx="46358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6" name="Right Arrow 5"/>
          <p:cNvSpPr/>
          <p:nvPr/>
        </p:nvSpPr>
        <p:spPr>
          <a:xfrm rot="1518086">
            <a:off x="5465531" y="3612242"/>
            <a:ext cx="794327" cy="23090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518086">
            <a:off x="3282379" y="3881905"/>
            <a:ext cx="794327" cy="23090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18086">
            <a:off x="4881418" y="2692400"/>
            <a:ext cx="794327" cy="23090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067636" y="2318327"/>
            <a:ext cx="960582" cy="3602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67636" y="2814120"/>
            <a:ext cx="1050883" cy="267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555206" y="3278260"/>
            <a:ext cx="1584660" cy="2554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13091" y="4133461"/>
            <a:ext cx="2115127" cy="1277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2509" y="4938141"/>
            <a:ext cx="3075709" cy="96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6400" y="5292355"/>
            <a:ext cx="3113195" cy="2003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344" y="2297136"/>
            <a:ext cx="48122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6234" y="3199104"/>
            <a:ext cx="4587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3756" y="3005022"/>
            <a:ext cx="5004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2997" y="1924636"/>
            <a:ext cx="4347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9846" y="2888655"/>
            <a:ext cx="4347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23666" y="3705165"/>
            <a:ext cx="5084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2659" y="4433921"/>
            <a:ext cx="5084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2659" y="5262659"/>
            <a:ext cx="3145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51185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E74DC-4466-EFF2-0433-8988F20AA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04A2B-DACE-8E9E-8BCA-E787226664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73546">
            <a:off x="8478982" y="4230255"/>
            <a:ext cx="2152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crevasses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4840" y="2948047"/>
            <a:ext cx="183896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moulins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518086">
            <a:off x="5465531" y="3612242"/>
            <a:ext cx="794327" cy="23090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518086">
            <a:off x="3282379" y="3881905"/>
            <a:ext cx="794327" cy="23090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18086">
            <a:off x="7475421" y="3451890"/>
            <a:ext cx="794327" cy="299736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18086">
            <a:off x="4881418" y="2692400"/>
            <a:ext cx="794327" cy="23090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067636" y="2318327"/>
            <a:ext cx="960582" cy="3602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67636" y="2814120"/>
            <a:ext cx="1050883" cy="267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555206" y="3278260"/>
            <a:ext cx="1584660" cy="2554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13091" y="4133461"/>
            <a:ext cx="2115127" cy="1277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2509" y="4938141"/>
            <a:ext cx="3075709" cy="96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6400" y="5292355"/>
            <a:ext cx="3113195" cy="2003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84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45BA6-DD2B-0D88-3C8C-7D31E62EC6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8E897-4960-22B2-D89F-D6F20B518EE0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75F8B-5A10-0456-89B6-91A0808B93C4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1000 ft</a:t>
            </a:r>
          </a:p>
        </p:txBody>
      </p:sp>
    </p:spTree>
    <p:extLst>
      <p:ext uri="{BB962C8B-B14F-4D97-AF65-F5344CB8AC3E}">
        <p14:creationId xmlns:p14="http://schemas.microsoft.com/office/powerpoint/2010/main" val="3111576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48CC-703E-C726-4AAC-744D3313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CBDCFB-603D-C23B-066B-488A97591A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C4E159-EB20-8664-A935-B5DD219C4397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98C5A-769D-7E1D-7A1F-E93B13A8444F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1000 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CEAF6-06E3-2C25-77C8-3B3585CC641C}"/>
              </a:ext>
            </a:extLst>
          </p:cNvPr>
          <p:cNvSpPr txBox="1"/>
          <p:nvPr/>
        </p:nvSpPr>
        <p:spPr>
          <a:xfrm rot="161065">
            <a:off x="4107782" y="508240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11781-AB74-2C80-27EA-C813D4414EFB}"/>
              </a:ext>
            </a:extLst>
          </p:cNvPr>
          <p:cNvSpPr txBox="1"/>
          <p:nvPr/>
        </p:nvSpPr>
        <p:spPr>
          <a:xfrm rot="15078666">
            <a:off x="5916302" y="316738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CBA12-4BB3-BC17-A1FD-A631DB0BA58D}"/>
              </a:ext>
            </a:extLst>
          </p:cNvPr>
          <p:cNvSpPr txBox="1"/>
          <p:nvPr/>
        </p:nvSpPr>
        <p:spPr>
          <a:xfrm rot="161065">
            <a:off x="3284815" y="171063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081AB-C005-56F0-3F66-E2A70861A39A}"/>
              </a:ext>
            </a:extLst>
          </p:cNvPr>
          <p:cNvSpPr txBox="1"/>
          <p:nvPr/>
        </p:nvSpPr>
        <p:spPr>
          <a:xfrm>
            <a:off x="3481344" y="368524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86B49-13D1-63FE-7640-A1D0A3D003A8}"/>
              </a:ext>
            </a:extLst>
          </p:cNvPr>
          <p:cNvSpPr txBox="1"/>
          <p:nvPr/>
        </p:nvSpPr>
        <p:spPr>
          <a:xfrm>
            <a:off x="1609355" y="320819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EBEE3-4785-EADE-0DC9-318FB31353A4}"/>
              </a:ext>
            </a:extLst>
          </p:cNvPr>
          <p:cNvSpPr txBox="1"/>
          <p:nvPr/>
        </p:nvSpPr>
        <p:spPr>
          <a:xfrm rot="1919233">
            <a:off x="7652568" y="523443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ABF77-604B-C8EB-10C6-503442CDE27B}"/>
              </a:ext>
            </a:extLst>
          </p:cNvPr>
          <p:cNvSpPr txBox="1"/>
          <p:nvPr/>
        </p:nvSpPr>
        <p:spPr>
          <a:xfrm>
            <a:off x="10099602" y="5360431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51FFC-995B-EFC1-B008-264DCBAD010A}"/>
              </a:ext>
            </a:extLst>
          </p:cNvPr>
          <p:cNvSpPr txBox="1"/>
          <p:nvPr/>
        </p:nvSpPr>
        <p:spPr>
          <a:xfrm>
            <a:off x="7450932" y="346980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46958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48CC-703E-C726-4AAC-744D3313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CBDCFB-603D-C23B-066B-488A97591A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C4E159-EB20-8664-A935-B5DD219C4397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98C5A-769D-7E1D-7A1F-E93B13A8444F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1000 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CEAF6-06E3-2C25-77C8-3B3585CC641C}"/>
              </a:ext>
            </a:extLst>
          </p:cNvPr>
          <p:cNvSpPr txBox="1"/>
          <p:nvPr/>
        </p:nvSpPr>
        <p:spPr>
          <a:xfrm rot="161065">
            <a:off x="3112862" y="5082406"/>
            <a:ext cx="239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lateral moraine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11781-AB74-2C80-27EA-C813D4414EFB}"/>
              </a:ext>
            </a:extLst>
          </p:cNvPr>
          <p:cNvSpPr txBox="1"/>
          <p:nvPr/>
        </p:nvSpPr>
        <p:spPr>
          <a:xfrm rot="15078666">
            <a:off x="5388434" y="2951946"/>
            <a:ext cx="1415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terminal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CBA12-4BB3-BC17-A1FD-A631DB0BA58D}"/>
              </a:ext>
            </a:extLst>
          </p:cNvPr>
          <p:cNvSpPr txBox="1"/>
          <p:nvPr/>
        </p:nvSpPr>
        <p:spPr>
          <a:xfrm rot="161065">
            <a:off x="2283484" y="1471328"/>
            <a:ext cx="239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lateral moraine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081AB-C005-56F0-3F66-E2A70861A39A}"/>
              </a:ext>
            </a:extLst>
          </p:cNvPr>
          <p:cNvSpPr txBox="1"/>
          <p:nvPr/>
        </p:nvSpPr>
        <p:spPr>
          <a:xfrm>
            <a:off x="3481344" y="3685248"/>
            <a:ext cx="1398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moraine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lake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86B49-13D1-63FE-7640-A1D0A3D003A8}"/>
              </a:ext>
            </a:extLst>
          </p:cNvPr>
          <p:cNvSpPr txBox="1"/>
          <p:nvPr/>
        </p:nvSpPr>
        <p:spPr>
          <a:xfrm>
            <a:off x="1609355" y="3208194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glacier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EBEE3-4785-EADE-0DC9-318FB31353A4}"/>
              </a:ext>
            </a:extLst>
          </p:cNvPr>
          <p:cNvSpPr txBox="1"/>
          <p:nvPr/>
        </p:nvSpPr>
        <p:spPr>
          <a:xfrm rot="1919233">
            <a:off x="6629115" y="5234432"/>
            <a:ext cx="239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braided stream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ABF77-604B-C8EB-10C6-503442CDE27B}"/>
              </a:ext>
            </a:extLst>
          </p:cNvPr>
          <p:cNvSpPr txBox="1"/>
          <p:nvPr/>
        </p:nvSpPr>
        <p:spPr>
          <a:xfrm>
            <a:off x="10099602" y="536043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E51FFC-995B-EFC1-B008-264DCBAD010A}"/>
              </a:ext>
            </a:extLst>
          </p:cNvPr>
          <p:cNvSpPr txBox="1"/>
          <p:nvPr/>
        </p:nvSpPr>
        <p:spPr>
          <a:xfrm>
            <a:off x="7450932" y="3469804"/>
            <a:ext cx="223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outwash plain</a:t>
            </a:r>
          </a:p>
        </p:txBody>
      </p:sp>
    </p:spTree>
    <p:extLst>
      <p:ext uri="{BB962C8B-B14F-4D97-AF65-F5344CB8AC3E}">
        <p14:creationId xmlns:p14="http://schemas.microsoft.com/office/powerpoint/2010/main" val="3809275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74010-12D7-C8B2-5826-430F165EE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E1963-E712-C3F1-A49B-6A1C1BBC05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FC069B-1853-B2CB-91C1-05BC00D99F2D}"/>
              </a:ext>
            </a:extLst>
          </p:cNvPr>
          <p:cNvSpPr txBox="1"/>
          <p:nvPr/>
        </p:nvSpPr>
        <p:spPr>
          <a:xfrm rot="161065">
            <a:off x="6624734" y="262115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C069B-1853-B2CB-91C1-05BC00D99F2D}"/>
              </a:ext>
            </a:extLst>
          </p:cNvPr>
          <p:cNvSpPr txBox="1"/>
          <p:nvPr/>
        </p:nvSpPr>
        <p:spPr>
          <a:xfrm rot="161065">
            <a:off x="8107169" y="316739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C069B-1853-B2CB-91C1-05BC00D99F2D}"/>
              </a:ext>
            </a:extLst>
          </p:cNvPr>
          <p:cNvSpPr txBox="1"/>
          <p:nvPr/>
        </p:nvSpPr>
        <p:spPr>
          <a:xfrm rot="161065">
            <a:off x="9629399" y="330131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C069B-1853-B2CB-91C1-05BC00D99F2D}"/>
              </a:ext>
            </a:extLst>
          </p:cNvPr>
          <p:cNvSpPr txBox="1"/>
          <p:nvPr/>
        </p:nvSpPr>
        <p:spPr>
          <a:xfrm rot="161065">
            <a:off x="10650017" y="343791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76291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C5500-6FE6-C4C7-CBAA-EF7497163E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EC3358-FC6F-47DF-2C64-DC138D87EAF6}"/>
              </a:ext>
            </a:extLst>
          </p:cNvPr>
          <p:cNvSpPr/>
          <p:nvPr/>
        </p:nvSpPr>
        <p:spPr>
          <a:xfrm>
            <a:off x="5890661" y="2636549"/>
            <a:ext cx="5207267" cy="819030"/>
          </a:xfrm>
          <a:custGeom>
            <a:avLst/>
            <a:gdLst>
              <a:gd name="connsiteX0" fmla="*/ 0 w 5207267"/>
              <a:gd name="connsiteY0" fmla="*/ 366533 h 819030"/>
              <a:gd name="connsiteX1" fmla="*/ 606392 w 5207267"/>
              <a:gd name="connsiteY1" fmla="*/ 773 h 819030"/>
              <a:gd name="connsiteX2" fmla="*/ 1145406 w 5207267"/>
              <a:gd name="connsiteY2" fmla="*/ 453160 h 819030"/>
              <a:gd name="connsiteX3" fmla="*/ 1511166 w 5207267"/>
              <a:gd name="connsiteY3" fmla="*/ 693792 h 819030"/>
              <a:gd name="connsiteX4" fmla="*/ 1963554 w 5207267"/>
              <a:gd name="connsiteY4" fmla="*/ 655291 h 819030"/>
              <a:gd name="connsiteX5" fmla="*/ 2127183 w 5207267"/>
              <a:gd name="connsiteY5" fmla="*/ 722668 h 819030"/>
              <a:gd name="connsiteX6" fmla="*/ 2598821 w 5207267"/>
              <a:gd name="connsiteY6" fmla="*/ 664916 h 819030"/>
              <a:gd name="connsiteX7" fmla="*/ 2945331 w 5207267"/>
              <a:gd name="connsiteY7" fmla="*/ 530163 h 819030"/>
              <a:gd name="connsiteX8" fmla="*/ 3416968 w 5207267"/>
              <a:gd name="connsiteY8" fmla="*/ 751544 h 819030"/>
              <a:gd name="connsiteX9" fmla="*/ 3628724 w 5207267"/>
              <a:gd name="connsiteY9" fmla="*/ 530163 h 819030"/>
              <a:gd name="connsiteX10" fmla="*/ 4100362 w 5207267"/>
              <a:gd name="connsiteY10" fmla="*/ 809295 h 819030"/>
              <a:gd name="connsiteX11" fmla="*/ 4726004 w 5207267"/>
              <a:gd name="connsiteY11" fmla="*/ 761169 h 819030"/>
              <a:gd name="connsiteX12" fmla="*/ 5207267 w 5207267"/>
              <a:gd name="connsiteY12" fmla="*/ 818920 h 8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07267" h="819030">
                <a:moveTo>
                  <a:pt x="0" y="366533"/>
                </a:moveTo>
                <a:cubicBezTo>
                  <a:pt x="207745" y="176434"/>
                  <a:pt x="415491" y="-13665"/>
                  <a:pt x="606392" y="773"/>
                </a:cubicBezTo>
                <a:cubicBezTo>
                  <a:pt x="797293" y="15211"/>
                  <a:pt x="994610" y="337657"/>
                  <a:pt x="1145406" y="453160"/>
                </a:cubicBezTo>
                <a:cubicBezTo>
                  <a:pt x="1296202" y="568663"/>
                  <a:pt x="1374808" y="660104"/>
                  <a:pt x="1511166" y="693792"/>
                </a:cubicBezTo>
                <a:cubicBezTo>
                  <a:pt x="1647524" y="727480"/>
                  <a:pt x="1860885" y="650478"/>
                  <a:pt x="1963554" y="655291"/>
                </a:cubicBezTo>
                <a:cubicBezTo>
                  <a:pt x="2066224" y="660104"/>
                  <a:pt x="2021305" y="721064"/>
                  <a:pt x="2127183" y="722668"/>
                </a:cubicBezTo>
                <a:cubicBezTo>
                  <a:pt x="2233061" y="724272"/>
                  <a:pt x="2462463" y="697000"/>
                  <a:pt x="2598821" y="664916"/>
                </a:cubicBezTo>
                <a:cubicBezTo>
                  <a:pt x="2735179" y="632832"/>
                  <a:pt x="2808973" y="515725"/>
                  <a:pt x="2945331" y="530163"/>
                </a:cubicBezTo>
                <a:cubicBezTo>
                  <a:pt x="3081689" y="544601"/>
                  <a:pt x="3303069" y="751544"/>
                  <a:pt x="3416968" y="751544"/>
                </a:cubicBezTo>
                <a:cubicBezTo>
                  <a:pt x="3530867" y="751544"/>
                  <a:pt x="3514825" y="520538"/>
                  <a:pt x="3628724" y="530163"/>
                </a:cubicBezTo>
                <a:cubicBezTo>
                  <a:pt x="3742623" y="539788"/>
                  <a:pt x="3917482" y="770794"/>
                  <a:pt x="4100362" y="809295"/>
                </a:cubicBezTo>
                <a:cubicBezTo>
                  <a:pt x="4283242" y="847796"/>
                  <a:pt x="4541520" y="759565"/>
                  <a:pt x="4726004" y="761169"/>
                </a:cubicBezTo>
                <a:cubicBezTo>
                  <a:pt x="4910488" y="762773"/>
                  <a:pt x="5058877" y="790846"/>
                  <a:pt x="5207267" y="81892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0882FB-2091-88F1-4E65-EF848EB5D174}"/>
              </a:ext>
            </a:extLst>
          </p:cNvPr>
          <p:cNvSpPr/>
          <p:nvPr/>
        </p:nvSpPr>
        <p:spPr>
          <a:xfrm>
            <a:off x="6622181" y="2923638"/>
            <a:ext cx="4109987" cy="753213"/>
          </a:xfrm>
          <a:custGeom>
            <a:avLst/>
            <a:gdLst>
              <a:gd name="connsiteX0" fmla="*/ 0 w 4109987"/>
              <a:gd name="connsiteY0" fmla="*/ 117945 h 753213"/>
              <a:gd name="connsiteX1" fmla="*/ 462013 w 4109987"/>
              <a:gd name="connsiteY1" fmla="*/ 2442 h 753213"/>
              <a:gd name="connsiteX2" fmla="*/ 721895 w 4109987"/>
              <a:gd name="connsiteY2" fmla="*/ 214198 h 753213"/>
              <a:gd name="connsiteX3" fmla="*/ 1299411 w 4109987"/>
              <a:gd name="connsiteY3" fmla="*/ 204573 h 753213"/>
              <a:gd name="connsiteX4" fmla="*/ 1491916 w 4109987"/>
              <a:gd name="connsiteY4" fmla="*/ 281575 h 753213"/>
              <a:gd name="connsiteX5" fmla="*/ 1915427 w 4109987"/>
              <a:gd name="connsiteY5" fmla="*/ 474080 h 753213"/>
              <a:gd name="connsiteX6" fmla="*/ 2492943 w 4109987"/>
              <a:gd name="connsiteY6" fmla="*/ 464455 h 753213"/>
              <a:gd name="connsiteX7" fmla="*/ 2954956 w 4109987"/>
              <a:gd name="connsiteY7" fmla="*/ 628084 h 753213"/>
              <a:gd name="connsiteX8" fmla="*/ 3359217 w 4109987"/>
              <a:gd name="connsiteY8" fmla="*/ 618459 h 753213"/>
              <a:gd name="connsiteX9" fmla="*/ 3763478 w 4109987"/>
              <a:gd name="connsiteY9" fmla="*/ 724337 h 753213"/>
              <a:gd name="connsiteX10" fmla="*/ 4109987 w 4109987"/>
              <a:gd name="connsiteY10" fmla="*/ 753213 h 75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9987" h="753213">
                <a:moveTo>
                  <a:pt x="0" y="117945"/>
                </a:moveTo>
                <a:cubicBezTo>
                  <a:pt x="170848" y="52172"/>
                  <a:pt x="341697" y="-13600"/>
                  <a:pt x="462013" y="2442"/>
                </a:cubicBezTo>
                <a:cubicBezTo>
                  <a:pt x="582329" y="18484"/>
                  <a:pt x="582329" y="180510"/>
                  <a:pt x="721895" y="214198"/>
                </a:cubicBezTo>
                <a:cubicBezTo>
                  <a:pt x="861461" y="247886"/>
                  <a:pt x="1171074" y="193344"/>
                  <a:pt x="1299411" y="204573"/>
                </a:cubicBezTo>
                <a:cubicBezTo>
                  <a:pt x="1427748" y="215802"/>
                  <a:pt x="1389247" y="236657"/>
                  <a:pt x="1491916" y="281575"/>
                </a:cubicBezTo>
                <a:cubicBezTo>
                  <a:pt x="1594585" y="326493"/>
                  <a:pt x="1748589" y="443600"/>
                  <a:pt x="1915427" y="474080"/>
                </a:cubicBezTo>
                <a:cubicBezTo>
                  <a:pt x="2082265" y="504560"/>
                  <a:pt x="2319688" y="438788"/>
                  <a:pt x="2492943" y="464455"/>
                </a:cubicBezTo>
                <a:cubicBezTo>
                  <a:pt x="2666198" y="490122"/>
                  <a:pt x="2810577" y="602417"/>
                  <a:pt x="2954956" y="628084"/>
                </a:cubicBezTo>
                <a:cubicBezTo>
                  <a:pt x="3099335" y="653751"/>
                  <a:pt x="3224463" y="602417"/>
                  <a:pt x="3359217" y="618459"/>
                </a:cubicBezTo>
                <a:cubicBezTo>
                  <a:pt x="3493971" y="634501"/>
                  <a:pt x="3638350" y="701878"/>
                  <a:pt x="3763478" y="724337"/>
                </a:cubicBezTo>
                <a:cubicBezTo>
                  <a:pt x="3888606" y="746796"/>
                  <a:pt x="3999296" y="750004"/>
                  <a:pt x="4109987" y="75321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902C8-2D4F-86C1-3C78-F3CE6641D708}"/>
              </a:ext>
            </a:extLst>
          </p:cNvPr>
          <p:cNvSpPr txBox="1"/>
          <p:nvPr/>
        </p:nvSpPr>
        <p:spPr>
          <a:xfrm>
            <a:off x="7628809" y="2549261"/>
            <a:ext cx="244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fossil stream bead</a:t>
            </a:r>
          </a:p>
        </p:txBody>
      </p:sp>
    </p:spTree>
    <p:extLst>
      <p:ext uri="{BB962C8B-B14F-4D97-AF65-F5344CB8AC3E}">
        <p14:creationId xmlns:p14="http://schemas.microsoft.com/office/powerpoint/2010/main" val="2749525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74010-12D7-C8B2-5826-430F165EE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E1963-E712-C3F1-A49B-6A1C1BBC05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FC069B-1853-B2CB-91C1-05BC00D99F2D}"/>
              </a:ext>
            </a:extLst>
          </p:cNvPr>
          <p:cNvSpPr txBox="1"/>
          <p:nvPr/>
        </p:nvSpPr>
        <p:spPr>
          <a:xfrm rot="161065">
            <a:off x="5899471" y="276026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793130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C5500-6FE6-C4C7-CBAA-EF7497163E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902C8-2D4F-86C1-3C78-F3CE6641D708}"/>
              </a:ext>
            </a:extLst>
          </p:cNvPr>
          <p:cNvSpPr txBox="1"/>
          <p:nvPr/>
        </p:nvSpPr>
        <p:spPr>
          <a:xfrm>
            <a:off x="7681817" y="3092600"/>
            <a:ext cx="244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fossil stream bead</a:t>
            </a:r>
          </a:p>
        </p:txBody>
      </p:sp>
      <p:sp>
        <p:nvSpPr>
          <p:cNvPr id="2" name="Down Arrow 1"/>
          <p:cNvSpPr/>
          <p:nvPr/>
        </p:nvSpPr>
        <p:spPr>
          <a:xfrm rot="2592496">
            <a:off x="6254244" y="1851052"/>
            <a:ext cx="503055" cy="132521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902C8-2D4F-86C1-3C78-F3CE6641D708}"/>
              </a:ext>
            </a:extLst>
          </p:cNvPr>
          <p:cNvSpPr txBox="1"/>
          <p:nvPr/>
        </p:nvSpPr>
        <p:spPr>
          <a:xfrm>
            <a:off x="7142758" y="1442999"/>
            <a:ext cx="3526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breach in moraine dam</a:t>
            </a:r>
          </a:p>
          <a:p>
            <a:r>
              <a:rPr lang="en-US" sz="2400" dirty="0">
                <a:solidFill>
                  <a:srgbClr val="FFFF00"/>
                </a:solidFill>
              </a:rPr>
              <a:t>when lake level was higher</a:t>
            </a:r>
          </a:p>
        </p:txBody>
      </p:sp>
    </p:spTree>
    <p:extLst>
      <p:ext uri="{BB962C8B-B14F-4D97-AF65-F5344CB8AC3E}">
        <p14:creationId xmlns:p14="http://schemas.microsoft.com/office/powerpoint/2010/main" val="2589855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0A35-5078-70DD-E5FB-47DAA758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51CCA-59DD-F140-74E8-B7E48EA791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D90E1-A9B9-A513-EC34-3EA42DDC112E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25560-BF58-E385-05D5-192F3453E817}"/>
              </a:ext>
            </a:extLst>
          </p:cNvPr>
          <p:cNvSpPr txBox="1"/>
          <p:nvPr/>
        </p:nvSpPr>
        <p:spPr>
          <a:xfrm>
            <a:off x="9683403" y="603834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 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196D5-9739-CD5A-71D7-AA93057651AA}"/>
              </a:ext>
            </a:extLst>
          </p:cNvPr>
          <p:cNvSpPr txBox="1"/>
          <p:nvPr/>
        </p:nvSpPr>
        <p:spPr>
          <a:xfrm rot="161065">
            <a:off x="1720468" y="529202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2C08D4D-13E8-BCBD-870C-019A2D0D45FD}"/>
              </a:ext>
            </a:extLst>
          </p:cNvPr>
          <p:cNvSpPr/>
          <p:nvPr/>
        </p:nvSpPr>
        <p:spPr>
          <a:xfrm>
            <a:off x="2219053" y="682239"/>
            <a:ext cx="408644" cy="217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52655" y="3880243"/>
            <a:ext cx="895113" cy="7194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0">
            <a:extLst>
              <a:ext uri="{FF2B5EF4-FFF2-40B4-BE49-F238E27FC236}">
                <a16:creationId xmlns:a16="http://schemas.microsoft.com/office/drawing/2014/main" id="{82C08D4D-13E8-BCBD-870C-019A2D0D45FD}"/>
              </a:ext>
            </a:extLst>
          </p:cNvPr>
          <p:cNvSpPr/>
          <p:nvPr/>
        </p:nvSpPr>
        <p:spPr>
          <a:xfrm>
            <a:off x="4033998" y="2524893"/>
            <a:ext cx="408644" cy="2171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0196D5-9739-CD5A-71D7-AA93057651AA}"/>
              </a:ext>
            </a:extLst>
          </p:cNvPr>
          <p:cNvSpPr txBox="1"/>
          <p:nvPr/>
        </p:nvSpPr>
        <p:spPr>
          <a:xfrm rot="161065">
            <a:off x="3628905" y="2371855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7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9442-EBBE-D2F0-1E1F-B1EF4006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5953D8-26D9-0E4A-CE5A-3082E61E9031}"/>
              </a:ext>
            </a:extLst>
          </p:cNvPr>
          <p:cNvSpPr/>
          <p:nvPr/>
        </p:nvSpPr>
        <p:spPr>
          <a:xfrm>
            <a:off x="1736334" y="1343346"/>
            <a:ext cx="2383603" cy="20060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29112-12E7-C4C5-5F2F-FAADD8A13D54}"/>
              </a:ext>
            </a:extLst>
          </p:cNvPr>
          <p:cNvSpPr txBox="1"/>
          <p:nvPr/>
        </p:nvSpPr>
        <p:spPr>
          <a:xfrm>
            <a:off x="5406166" y="300635"/>
            <a:ext cx="5247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of fusion 334,000 J/kg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782A2-3489-F6E9-59DD-F7CD204049B1}"/>
              </a:ext>
            </a:extLst>
          </p:cNvPr>
          <p:cNvSpPr txBox="1"/>
          <p:nvPr/>
        </p:nvSpPr>
        <p:spPr>
          <a:xfrm>
            <a:off x="5433461" y="1120708"/>
            <a:ext cx="319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mass 917 kg/m</a:t>
            </a:r>
            <a:r>
              <a:rPr lang="en-US" sz="3600" baseline="30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AC6FB-20ED-43F6-EA96-6E79B0FDF05B}"/>
              </a:ext>
            </a:extLst>
          </p:cNvPr>
          <p:cNvSpPr txBox="1"/>
          <p:nvPr/>
        </p:nvSpPr>
        <p:spPr>
          <a:xfrm>
            <a:off x="5435020" y="2117414"/>
            <a:ext cx="6543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to melt</a:t>
            </a:r>
          </a:p>
          <a:p>
            <a:r>
              <a:rPr lang="en-US" sz="3600" dirty="0"/>
              <a:t>334,000 x 917 = 314,500,000 J/m</a:t>
            </a:r>
            <a:r>
              <a:rPr lang="en-US" sz="3600" baseline="30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2BCFA-A9F9-C53B-5D41-94A27EF31EBD}"/>
              </a:ext>
            </a:extLst>
          </p:cNvPr>
          <p:cNvSpPr txBox="1"/>
          <p:nvPr/>
        </p:nvSpPr>
        <p:spPr>
          <a:xfrm>
            <a:off x="5433461" y="4661931"/>
            <a:ext cx="6202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time to melt =</a:t>
            </a:r>
          </a:p>
          <a:p>
            <a:r>
              <a:rPr lang="en-US" sz="3600" dirty="0"/>
              <a:t>314,500,000 /40=7,886,200 s/m</a:t>
            </a:r>
            <a:endParaRPr lang="en-US" sz="36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1346D-FA79-431D-A767-32DFBEBA3B13}"/>
              </a:ext>
            </a:extLst>
          </p:cNvPr>
          <p:cNvSpPr txBox="1"/>
          <p:nvPr/>
        </p:nvSpPr>
        <p:spPr>
          <a:xfrm>
            <a:off x="5433461" y="6136690"/>
            <a:ext cx="575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91 days to melt 1 meter of ice</a:t>
            </a:r>
            <a:endParaRPr lang="en-US" sz="36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4994D-374F-ED21-8F7D-FDAEE46B4077}"/>
              </a:ext>
            </a:extLst>
          </p:cNvPr>
          <p:cNvSpPr txBox="1"/>
          <p:nvPr/>
        </p:nvSpPr>
        <p:spPr>
          <a:xfrm>
            <a:off x="5525825" y="3741170"/>
            <a:ext cx="451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heat supplied 40 J/sm</a:t>
            </a:r>
            <a:r>
              <a:rPr lang="en-US" sz="3600" baseline="30000" dirty="0"/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FECF7-A9DB-B635-1DFB-A22EECAC4C69}"/>
              </a:ext>
            </a:extLst>
          </p:cNvPr>
          <p:cNvSpPr txBox="1"/>
          <p:nvPr/>
        </p:nvSpPr>
        <p:spPr>
          <a:xfrm>
            <a:off x="850065" y="531687"/>
            <a:ext cx="177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40 Wm</a:t>
            </a:r>
            <a:r>
              <a:rPr lang="en-US" sz="3600" baseline="30000" dirty="0"/>
              <a:t>-2</a:t>
            </a:r>
            <a:endParaRPr lang="en-US" sz="4000" baseline="30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C7A45E5-2FD0-7F62-AF54-FF4346011336}"/>
              </a:ext>
            </a:extLst>
          </p:cNvPr>
          <p:cNvSpPr/>
          <p:nvPr/>
        </p:nvSpPr>
        <p:spPr>
          <a:xfrm rot="19856295">
            <a:off x="2742049" y="776080"/>
            <a:ext cx="568503" cy="11345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812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98E0B-7497-1825-1584-9E4E197C07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07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B78B8-9CD2-B69F-EA0D-B96380E44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6C00A-572B-6552-D32E-C563770008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 rot="2127023">
            <a:off x="5715200" y="3818238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468B7-609B-DE99-CDB4-D0417369F17B}"/>
              </a:ext>
            </a:extLst>
          </p:cNvPr>
          <p:cNvSpPr txBox="1"/>
          <p:nvPr/>
        </p:nvSpPr>
        <p:spPr>
          <a:xfrm rot="2127023">
            <a:off x="7762392" y="1332813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FB56A-6673-4A35-BAD8-0F4FA71FE596}"/>
              </a:ext>
            </a:extLst>
          </p:cNvPr>
          <p:cNvSpPr txBox="1"/>
          <p:nvPr/>
        </p:nvSpPr>
        <p:spPr>
          <a:xfrm rot="2127023">
            <a:off x="2803766" y="592953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" name="Freeform 5"/>
          <p:cNvSpPr/>
          <p:nvPr/>
        </p:nvSpPr>
        <p:spPr>
          <a:xfrm>
            <a:off x="2567709" y="526473"/>
            <a:ext cx="1717964" cy="5883563"/>
          </a:xfrm>
          <a:custGeom>
            <a:avLst/>
            <a:gdLst>
              <a:gd name="connsiteX0" fmla="*/ 0 w 1717964"/>
              <a:gd name="connsiteY0" fmla="*/ 0 h 5883563"/>
              <a:gd name="connsiteX1" fmla="*/ 434109 w 1717964"/>
              <a:gd name="connsiteY1" fmla="*/ 1551709 h 5883563"/>
              <a:gd name="connsiteX2" fmla="*/ 563418 w 1717964"/>
              <a:gd name="connsiteY2" fmla="*/ 1440872 h 5883563"/>
              <a:gd name="connsiteX3" fmla="*/ 1126836 w 1717964"/>
              <a:gd name="connsiteY3" fmla="*/ 3121891 h 5883563"/>
              <a:gd name="connsiteX4" fmla="*/ 1163782 w 1717964"/>
              <a:gd name="connsiteY4" fmla="*/ 3029527 h 5883563"/>
              <a:gd name="connsiteX5" fmla="*/ 1551709 w 1717964"/>
              <a:gd name="connsiteY5" fmla="*/ 4221018 h 5883563"/>
              <a:gd name="connsiteX6" fmla="*/ 1625600 w 1717964"/>
              <a:gd name="connsiteY6" fmla="*/ 5061527 h 5883563"/>
              <a:gd name="connsiteX7" fmla="*/ 1717964 w 1717964"/>
              <a:gd name="connsiteY7" fmla="*/ 5883563 h 58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64" h="5883563">
                <a:moveTo>
                  <a:pt x="0" y="0"/>
                </a:moveTo>
                <a:cubicBezTo>
                  <a:pt x="170103" y="655782"/>
                  <a:pt x="340206" y="1311564"/>
                  <a:pt x="434109" y="1551709"/>
                </a:cubicBezTo>
                <a:cubicBezTo>
                  <a:pt x="528012" y="1791854"/>
                  <a:pt x="447964" y="1179175"/>
                  <a:pt x="563418" y="1440872"/>
                </a:cubicBezTo>
                <a:cubicBezTo>
                  <a:pt x="678872" y="1702569"/>
                  <a:pt x="1026775" y="2857115"/>
                  <a:pt x="1126836" y="3121891"/>
                </a:cubicBezTo>
                <a:cubicBezTo>
                  <a:pt x="1226897" y="3386667"/>
                  <a:pt x="1092970" y="2846339"/>
                  <a:pt x="1163782" y="3029527"/>
                </a:cubicBezTo>
                <a:cubicBezTo>
                  <a:pt x="1234594" y="3212715"/>
                  <a:pt x="1474739" y="3882351"/>
                  <a:pt x="1551709" y="4221018"/>
                </a:cubicBezTo>
                <a:cubicBezTo>
                  <a:pt x="1628679" y="4559685"/>
                  <a:pt x="1597891" y="4784436"/>
                  <a:pt x="1625600" y="5061527"/>
                </a:cubicBezTo>
                <a:cubicBezTo>
                  <a:pt x="1653309" y="5338618"/>
                  <a:pt x="1685636" y="5611090"/>
                  <a:pt x="1717964" y="5883563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>
            <a:off x="3164374" y="3466237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>
            <a:off x="3640047" y="5179583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>
            <a:off x="2371181" y="126681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 rot="2127023">
            <a:off x="7205045" y="4917974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 rot="2127023">
            <a:off x="3974614" y="2400456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32799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B78B8-9CD2-B69F-EA0D-B96380E44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6C00A-572B-6552-D32E-C563770008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 rot="2127023">
            <a:off x="4720280" y="3818238"/>
            <a:ext cx="239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lateral moraine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468B7-609B-DE99-CDB4-D0417369F17B}"/>
              </a:ext>
            </a:extLst>
          </p:cNvPr>
          <p:cNvSpPr txBox="1"/>
          <p:nvPr/>
        </p:nvSpPr>
        <p:spPr>
          <a:xfrm rot="2127023">
            <a:off x="7202945" y="1332813"/>
            <a:ext cx="159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glacier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FB56A-6673-4A35-BAD8-0F4FA71FE596}"/>
              </a:ext>
            </a:extLst>
          </p:cNvPr>
          <p:cNvSpPr txBox="1"/>
          <p:nvPr/>
        </p:nvSpPr>
        <p:spPr>
          <a:xfrm rot="2127023">
            <a:off x="2201591" y="5633974"/>
            <a:ext cx="1683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valley wall</a:t>
            </a:r>
          </a:p>
        </p:txBody>
      </p:sp>
      <p:sp>
        <p:nvSpPr>
          <p:cNvPr id="6" name="Freeform 5"/>
          <p:cNvSpPr/>
          <p:nvPr/>
        </p:nvSpPr>
        <p:spPr>
          <a:xfrm>
            <a:off x="2567709" y="526473"/>
            <a:ext cx="1717964" cy="5883563"/>
          </a:xfrm>
          <a:custGeom>
            <a:avLst/>
            <a:gdLst>
              <a:gd name="connsiteX0" fmla="*/ 0 w 1717964"/>
              <a:gd name="connsiteY0" fmla="*/ 0 h 5883563"/>
              <a:gd name="connsiteX1" fmla="*/ 434109 w 1717964"/>
              <a:gd name="connsiteY1" fmla="*/ 1551709 h 5883563"/>
              <a:gd name="connsiteX2" fmla="*/ 563418 w 1717964"/>
              <a:gd name="connsiteY2" fmla="*/ 1440872 h 5883563"/>
              <a:gd name="connsiteX3" fmla="*/ 1126836 w 1717964"/>
              <a:gd name="connsiteY3" fmla="*/ 3121891 h 5883563"/>
              <a:gd name="connsiteX4" fmla="*/ 1163782 w 1717964"/>
              <a:gd name="connsiteY4" fmla="*/ 3029527 h 5883563"/>
              <a:gd name="connsiteX5" fmla="*/ 1551709 w 1717964"/>
              <a:gd name="connsiteY5" fmla="*/ 4221018 h 5883563"/>
              <a:gd name="connsiteX6" fmla="*/ 1625600 w 1717964"/>
              <a:gd name="connsiteY6" fmla="*/ 5061527 h 5883563"/>
              <a:gd name="connsiteX7" fmla="*/ 1717964 w 1717964"/>
              <a:gd name="connsiteY7" fmla="*/ 5883563 h 588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7964" h="5883563">
                <a:moveTo>
                  <a:pt x="0" y="0"/>
                </a:moveTo>
                <a:cubicBezTo>
                  <a:pt x="170103" y="655782"/>
                  <a:pt x="340206" y="1311564"/>
                  <a:pt x="434109" y="1551709"/>
                </a:cubicBezTo>
                <a:cubicBezTo>
                  <a:pt x="528012" y="1791854"/>
                  <a:pt x="447964" y="1179175"/>
                  <a:pt x="563418" y="1440872"/>
                </a:cubicBezTo>
                <a:cubicBezTo>
                  <a:pt x="678872" y="1702569"/>
                  <a:pt x="1026775" y="2857115"/>
                  <a:pt x="1126836" y="3121891"/>
                </a:cubicBezTo>
                <a:cubicBezTo>
                  <a:pt x="1226897" y="3386667"/>
                  <a:pt x="1092970" y="2846339"/>
                  <a:pt x="1163782" y="3029527"/>
                </a:cubicBezTo>
                <a:cubicBezTo>
                  <a:pt x="1234594" y="3212715"/>
                  <a:pt x="1474739" y="3882351"/>
                  <a:pt x="1551709" y="4221018"/>
                </a:cubicBezTo>
                <a:cubicBezTo>
                  <a:pt x="1628679" y="4559685"/>
                  <a:pt x="1597891" y="4784436"/>
                  <a:pt x="1625600" y="5061527"/>
                </a:cubicBezTo>
                <a:cubicBezTo>
                  <a:pt x="1653309" y="5338618"/>
                  <a:pt x="1685636" y="5611090"/>
                  <a:pt x="1717964" y="5883563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3A9A0-9BEE-6954-54A5-CB0184C03028}"/>
              </a:ext>
            </a:extLst>
          </p:cNvPr>
          <p:cNvSpPr txBox="1"/>
          <p:nvPr/>
        </p:nvSpPr>
        <p:spPr>
          <a:xfrm rot="15148012">
            <a:off x="2089112" y="3466237"/>
            <a:ext cx="254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shadow of </a:t>
            </a:r>
            <a:r>
              <a:rPr lang="en-US" sz="2800" dirty="0" err="1">
                <a:solidFill>
                  <a:srgbClr val="FFFF00"/>
                </a:solidFill>
              </a:rPr>
              <a:t>arete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275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8B3A3-0940-DF4D-1A09-30168054B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1F3F60-C737-FBE7-8E9C-6CE21D86B37C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412B5-B436-285B-90FC-ED9DC5AD1D21}"/>
              </a:ext>
            </a:extLst>
          </p:cNvPr>
          <p:cNvSpPr txBox="1"/>
          <p:nvPr/>
        </p:nvSpPr>
        <p:spPr>
          <a:xfrm>
            <a:off x="9683403" y="603834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  ft</a:t>
            </a:r>
          </a:p>
        </p:txBody>
      </p:sp>
    </p:spTree>
    <p:extLst>
      <p:ext uri="{BB962C8B-B14F-4D97-AF65-F5344CB8AC3E}">
        <p14:creationId xmlns:p14="http://schemas.microsoft.com/office/powerpoint/2010/main" val="4296327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8B3A3-0940-DF4D-1A09-30168054B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1F3F60-C737-FBE7-8E9C-6CE21D86B37C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412B5-B436-285B-90FC-ED9DC5AD1D21}"/>
              </a:ext>
            </a:extLst>
          </p:cNvPr>
          <p:cNvSpPr txBox="1"/>
          <p:nvPr/>
        </p:nvSpPr>
        <p:spPr>
          <a:xfrm>
            <a:off x="9683403" y="603834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  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2917" y="4046394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8236" y="4338781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636" y="248284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9104" y="334298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4062" y="121400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1776" y="4338782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5433" y="4923557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6659" y="485501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2619" y="626997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1241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8B3A3-0940-DF4D-1A09-30168054B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05" y="0"/>
            <a:ext cx="1008719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1F3F60-C737-FBE7-8E9C-6CE21D86B37C}"/>
              </a:ext>
            </a:extLst>
          </p:cNvPr>
          <p:cNvSpPr/>
          <p:nvPr/>
        </p:nvSpPr>
        <p:spPr>
          <a:xfrm>
            <a:off x="9824643" y="6407675"/>
            <a:ext cx="570641" cy="1546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412B5-B436-285B-90FC-ED9DC5AD1D21}"/>
              </a:ext>
            </a:extLst>
          </p:cNvPr>
          <p:cNvSpPr txBox="1"/>
          <p:nvPr/>
        </p:nvSpPr>
        <p:spPr>
          <a:xfrm>
            <a:off x="9683403" y="603834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  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291" y="4378037"/>
            <a:ext cx="1567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icebergs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1928" y="4378037"/>
            <a:ext cx="161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outwash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636" y="2482849"/>
            <a:ext cx="85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lake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8504" y="3315279"/>
            <a:ext cx="1126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kettle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2576" y="955388"/>
            <a:ext cx="1287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kettles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8305" y="6115287"/>
            <a:ext cx="1575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moraine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4643" y="3992417"/>
            <a:ext cx="1344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outlet</a:t>
            </a:r>
          </a:p>
          <a:p>
            <a:r>
              <a:rPr lang="en-US" sz="3200" dirty="0">
                <a:solidFill>
                  <a:srgbClr val="FFFF00"/>
                </a:solidFill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337477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25" y="2152650"/>
            <a:ext cx="11681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What’s a typical amount of precipitation per year?</a:t>
            </a:r>
          </a:p>
        </p:txBody>
      </p:sp>
    </p:spTree>
    <p:extLst>
      <p:ext uri="{BB962C8B-B14F-4D97-AF65-F5344CB8AC3E}">
        <p14:creationId xmlns:p14="http://schemas.microsoft.com/office/powerpoint/2010/main" val="48008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562" y="785812"/>
            <a:ext cx="85248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562" y="785812"/>
            <a:ext cx="8524875" cy="52863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279237" y="2960259"/>
            <a:ext cx="2507672" cy="138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08401" y="2967184"/>
            <a:ext cx="23092" cy="31568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EFC0CB-A133-66A2-A896-CC43589D346D}"/>
                  </a:ext>
                </a:extLst>
              </p:cNvPr>
              <p:cNvSpPr txBox="1"/>
              <p:nvPr/>
            </p:nvSpPr>
            <p:spPr>
              <a:xfrm>
                <a:off x="3446310" y="6124000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EFC0CB-A133-66A2-A896-CC43589D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10" y="6124000"/>
                <a:ext cx="524182" cy="369332"/>
              </a:xfrm>
              <a:prstGeom prst="rect">
                <a:avLst/>
              </a:prstGeom>
              <a:blipFill>
                <a:blip r:embed="rId3"/>
                <a:stretch>
                  <a:fillRect l="-13953" r="-1511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EB7C49-E75E-CC17-0409-21A0AA276C40}"/>
                  </a:ext>
                </a:extLst>
              </p:cNvPr>
              <p:cNvSpPr txBox="1"/>
              <p:nvPr/>
            </p:nvSpPr>
            <p:spPr>
              <a:xfrm>
                <a:off x="477584" y="2789443"/>
                <a:ext cx="5626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EB7C49-E75E-CC17-0409-21A0AA276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4" y="2789443"/>
                <a:ext cx="562654" cy="369332"/>
              </a:xfrm>
              <a:prstGeom prst="rect">
                <a:avLst/>
              </a:prstGeom>
              <a:blipFill>
                <a:blip r:embed="rId4"/>
                <a:stretch>
                  <a:fillRect l="-11828" r="-752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4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638</Words>
  <Application>Microsoft Office PowerPoint</Application>
  <PresentationFormat>Widescreen</PresentationFormat>
  <Paragraphs>247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Office Theme</vt:lpstr>
      <vt:lpstr>glacial hydrology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54</cp:revision>
  <dcterms:created xsi:type="dcterms:W3CDTF">2025-02-10T14:51:42Z</dcterms:created>
  <dcterms:modified xsi:type="dcterms:W3CDTF">2025-04-21T18:56:03Z</dcterms:modified>
</cp:coreProperties>
</file>