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539" r:id="rId2"/>
    <p:sldId id="540" r:id="rId3"/>
    <p:sldId id="723" r:id="rId4"/>
    <p:sldId id="724" r:id="rId5"/>
    <p:sldId id="542" r:id="rId6"/>
    <p:sldId id="613" r:id="rId7"/>
    <p:sldId id="543" r:id="rId8"/>
    <p:sldId id="672" r:id="rId9"/>
    <p:sldId id="671" r:id="rId10"/>
    <p:sldId id="614" r:id="rId11"/>
    <p:sldId id="673" r:id="rId12"/>
    <p:sldId id="546" r:id="rId13"/>
    <p:sldId id="674" r:id="rId14"/>
    <p:sldId id="675" r:id="rId15"/>
    <p:sldId id="615" r:id="rId16"/>
    <p:sldId id="676" r:id="rId17"/>
    <p:sldId id="544" r:id="rId18"/>
    <p:sldId id="678" r:id="rId19"/>
    <p:sldId id="623" r:id="rId20"/>
    <p:sldId id="677" r:id="rId21"/>
    <p:sldId id="558" r:id="rId22"/>
    <p:sldId id="684" r:id="rId23"/>
    <p:sldId id="679" r:id="rId24"/>
    <p:sldId id="680" r:id="rId25"/>
    <p:sldId id="683" r:id="rId26"/>
    <p:sldId id="685" r:id="rId27"/>
    <p:sldId id="681" r:id="rId28"/>
    <p:sldId id="686" r:id="rId29"/>
    <p:sldId id="711" r:id="rId30"/>
    <p:sldId id="712" r:id="rId31"/>
    <p:sldId id="682" r:id="rId32"/>
    <p:sldId id="687" r:id="rId33"/>
    <p:sldId id="688" r:id="rId34"/>
    <p:sldId id="689" r:id="rId35"/>
    <p:sldId id="690" r:id="rId36"/>
    <p:sldId id="691" r:id="rId37"/>
    <p:sldId id="692" r:id="rId38"/>
    <p:sldId id="694" r:id="rId39"/>
    <p:sldId id="695" r:id="rId40"/>
    <p:sldId id="698" r:id="rId41"/>
    <p:sldId id="725" r:id="rId42"/>
    <p:sldId id="696" r:id="rId43"/>
    <p:sldId id="697" r:id="rId44"/>
    <p:sldId id="699" r:id="rId45"/>
    <p:sldId id="700" r:id="rId46"/>
    <p:sldId id="702" r:id="rId47"/>
    <p:sldId id="703" r:id="rId48"/>
    <p:sldId id="701" r:id="rId49"/>
    <p:sldId id="710" r:id="rId50"/>
    <p:sldId id="704" r:id="rId51"/>
    <p:sldId id="715" r:id="rId52"/>
    <p:sldId id="709" r:id="rId53"/>
    <p:sldId id="716" r:id="rId54"/>
    <p:sldId id="713" r:id="rId55"/>
    <p:sldId id="714" r:id="rId56"/>
    <p:sldId id="706" r:id="rId57"/>
    <p:sldId id="707" r:id="rId58"/>
    <p:sldId id="726" r:id="rId59"/>
    <p:sldId id="727" r:id="rId60"/>
    <p:sldId id="728" r:id="rId61"/>
    <p:sldId id="729" r:id="rId62"/>
    <p:sldId id="730" r:id="rId63"/>
    <p:sldId id="731" r:id="rId64"/>
    <p:sldId id="708" r:id="rId65"/>
    <p:sldId id="718" r:id="rId66"/>
    <p:sldId id="719" r:id="rId67"/>
    <p:sldId id="720" r:id="rId68"/>
    <p:sldId id="721" r:id="rId69"/>
    <p:sldId id="72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8358"/>
    <a:srgbClr val="E7E6E6"/>
    <a:srgbClr val="000000"/>
    <a:srgbClr val="4472C4"/>
    <a:srgbClr val="595959"/>
    <a:srgbClr val="0D0D0D"/>
    <a:srgbClr val="66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6" autoAdjust="0"/>
    <p:restoredTop sz="92430" autoAdjust="0"/>
  </p:normalViewPr>
  <p:slideViewPr>
    <p:cSldViewPr snapToGrid="0">
      <p:cViewPr varScale="1">
        <p:scale>
          <a:sx n="87" d="100"/>
          <a:sy n="87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00-B68F-4EA8-B6DD-76A6280EE83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CFA6-5AE3-40E3-ADB9-1B500FE3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2565-7DED-137A-8E47-76FCBDE0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52CFD-D9EF-1673-7C9C-AD5E21471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38865-2BA7-D36D-838A-D3D179640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2F337-C627-C4A7-426B-62FBD94D9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E0E0-5156-F974-65EC-E61287325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0D31E-7DC4-0AE7-02F8-BAAEF5262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9089-4C42-9F82-18E3-D532702E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026D-683F-A37A-B212-587313B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DB0E-7913-9597-074E-7B7A64DE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E327-1EEC-EA7B-5A3D-FEBB5158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122F-BDE8-E5DB-315D-4257990BF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84CA-BA25-F480-B634-98E01427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ECF3A-AD38-5AB9-04F4-0BD9F107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0B54-5101-FEDB-8D32-69643CB8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F1530-FD37-EBCD-4AAA-8F6AFBD19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9AD59-6686-6C59-AC4A-0A85A1474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82734-BC18-0B57-18C4-5F1DF249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E3F8-1EDB-7CD4-0CC5-7E7DAF26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C1A1-70F1-C73A-F0F3-E8E19D05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669-D250-23FB-E518-49798CF0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5EFD-30EC-DECA-D763-85EFFBC7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A8FA3-8F37-EB70-539A-7559F1E2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E2C0-1955-72B3-0F57-85DB7057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394E-2CA1-3A4A-4EB8-2D1ACD59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DC3B-913C-20D3-98AD-990631E5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E87D-B3AE-43D0-6092-88AD1121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DE58-A3FD-D94D-41AF-0384F1BA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8709-D79C-4CDF-2C6C-41CAB800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249-735A-B68F-744C-E6C43E3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5FF9-DF6C-68EE-2140-17798DBD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96B2-E287-341C-3471-2E939CFF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5733C-8D96-0ADF-DD40-26ABCC947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98DC2-32D7-6656-97A3-4BB40BB6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C229C-E38A-A4D7-B806-3A6926A3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4B8A-6A44-C76C-BC5C-2F3AFA1A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D41E-D1CF-8622-923A-8A82DF1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51B9-1E91-D3ED-E1FD-19AF196E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3147-918A-3EAB-9837-453271468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CCEA5-4BA8-E82C-C2AB-729F2D526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78AFB-199A-18C0-2A49-CB73B062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FDCB2-4480-A619-C67C-A46DF6A3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3A74D-484E-9559-A0BB-E5982275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6F8C4-08F2-2FF6-D37D-52C6E560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05CE-0F5E-843A-7B7B-34FEB0F3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B7CA4-49F2-A447-C607-00F0936F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A8FDC-8E34-C68B-7596-D4D6903B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CDB1C-7D3D-64F6-0919-369F4C96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743C2-C893-B564-999A-CFE72F19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2F494-3B00-882A-28E2-6485B97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7404-204F-5493-3BC9-2AE58080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A826-307E-8AD3-7F33-D862D17A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CEDA-FD58-894D-C2F8-C2948C1E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F1630-5247-F093-5AA6-27B678D5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DAA0-3F8E-389C-4527-995E22A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BF7D9-E168-65C3-B370-1A4E3BE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B7CA3-5C57-0ECC-4950-B5E38FE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9F64-50FA-33DC-746A-995906B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A22D5-4B60-A6C2-7077-E4930B7F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270C6-0AD9-4B9D-5319-2A8B7F35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C3CA6-5B57-5E21-94F9-622FDD8B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08CBD-228E-D8CC-F8DF-06241BC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F13AF-93EE-CF57-10F2-DEE357E3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EB907-73E3-1EF6-665B-7DF32BF8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098F7-7694-CC9F-EA23-FD100F7C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23A1-871E-D1C5-84B7-0D51F73F1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5D7D-EF7B-FD29-6B87-DE6A1440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86DF8-0532-25D5-D24C-6C30538F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9939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44" y="-225287"/>
            <a:ext cx="10668000" cy="1038860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pre-Tertiary Ice Ages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5CD2-481E-1D5D-898D-DB56A547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5838440" y="327990"/>
            <a:ext cx="6044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Could this be an esker?</a:t>
            </a:r>
          </a:p>
          <a:p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2C50F-CDC9-0164-E485-E6520F8074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69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5E2A0-F5BA-6867-15CE-D201A26E1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ED7F9-4BCD-D33A-37B0-3230F72B36A0}"/>
              </a:ext>
            </a:extLst>
          </p:cNvPr>
          <p:cNvSpPr txBox="1"/>
          <p:nvPr/>
        </p:nvSpPr>
        <p:spPr>
          <a:xfrm>
            <a:off x="5838440" y="327990"/>
            <a:ext cx="6044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rather too straight</a:t>
            </a:r>
          </a:p>
          <a:p>
            <a:endParaRPr lang="en-US" sz="3600" dirty="0"/>
          </a:p>
          <a:p>
            <a:r>
              <a:rPr lang="en-US" sz="3600" dirty="0"/>
              <a:t>looks more like a layer of less-erodible rock protruding from the ground</a:t>
            </a:r>
          </a:p>
          <a:p>
            <a:endParaRPr lang="en-US" sz="3600" dirty="0"/>
          </a:p>
          <a:p>
            <a:r>
              <a:rPr lang="en-US" sz="3600" dirty="0"/>
              <a:t>not glacial</a:t>
            </a:r>
          </a:p>
          <a:p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F1770-DD67-C3F7-7A70-8238E8B2EC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692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128ED-7F1B-1AF5-2E20-59C115545B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688" y="2929376"/>
            <a:ext cx="4148312" cy="38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3BF8-1C8D-4E18-8ABA-7AAF7BF4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2B1F61-F01B-6375-425C-9FF5DE1A58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78824" cy="69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B1E0-211C-0C8B-4073-00389252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9BAFD-39D4-C7BB-C743-50C4072472F3}"/>
              </a:ext>
            </a:extLst>
          </p:cNvPr>
          <p:cNvSpPr txBox="1"/>
          <p:nvPr/>
        </p:nvSpPr>
        <p:spPr>
          <a:xfrm>
            <a:off x="212503" y="99391"/>
            <a:ext cx="9859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aretes on distant hills (red)</a:t>
            </a:r>
          </a:p>
          <a:p>
            <a:r>
              <a:rPr lang="en-US" sz="3600" dirty="0"/>
              <a:t>U-shaped valley</a:t>
            </a:r>
          </a:p>
          <a:p>
            <a:r>
              <a:rPr lang="en-US" sz="3600" dirty="0"/>
              <a:t>in distance may be glacial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7758A-6C4B-4F42-24EF-8C322C4F69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8152"/>
            <a:ext cx="10606220" cy="5499848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281B704-332E-F5DF-62FC-3489DFB6D765}"/>
              </a:ext>
            </a:extLst>
          </p:cNvPr>
          <p:cNvSpPr/>
          <p:nvPr/>
        </p:nvSpPr>
        <p:spPr>
          <a:xfrm>
            <a:off x="7611035" y="2353235"/>
            <a:ext cx="887506" cy="900953"/>
          </a:xfrm>
          <a:custGeom>
            <a:avLst/>
            <a:gdLst>
              <a:gd name="connsiteX0" fmla="*/ 887506 w 887506"/>
              <a:gd name="connsiteY0" fmla="*/ 0 h 900953"/>
              <a:gd name="connsiteX1" fmla="*/ 510989 w 887506"/>
              <a:gd name="connsiteY1" fmla="*/ 349624 h 900953"/>
              <a:gd name="connsiteX2" fmla="*/ 107577 w 887506"/>
              <a:gd name="connsiteY2" fmla="*/ 685800 h 900953"/>
              <a:gd name="connsiteX3" fmla="*/ 0 w 887506"/>
              <a:gd name="connsiteY3" fmla="*/ 900953 h 9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506" h="900953">
                <a:moveTo>
                  <a:pt x="887506" y="0"/>
                </a:moveTo>
                <a:cubicBezTo>
                  <a:pt x="764241" y="117662"/>
                  <a:pt x="640977" y="235324"/>
                  <a:pt x="510989" y="349624"/>
                </a:cubicBezTo>
                <a:cubicBezTo>
                  <a:pt x="381001" y="463924"/>
                  <a:pt x="192742" y="593912"/>
                  <a:pt x="107577" y="685800"/>
                </a:cubicBezTo>
                <a:cubicBezTo>
                  <a:pt x="22412" y="777688"/>
                  <a:pt x="11206" y="839320"/>
                  <a:pt x="0" y="90095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1C6228-19E3-87DB-D92F-EBA63531112A}"/>
              </a:ext>
            </a:extLst>
          </p:cNvPr>
          <p:cNvSpPr/>
          <p:nvPr/>
        </p:nvSpPr>
        <p:spPr>
          <a:xfrm>
            <a:off x="3644153" y="1896035"/>
            <a:ext cx="134471" cy="537883"/>
          </a:xfrm>
          <a:custGeom>
            <a:avLst/>
            <a:gdLst>
              <a:gd name="connsiteX0" fmla="*/ 134471 w 134471"/>
              <a:gd name="connsiteY0" fmla="*/ 0 h 537883"/>
              <a:gd name="connsiteX1" fmla="*/ 67235 w 134471"/>
              <a:gd name="connsiteY1" fmla="*/ 295836 h 537883"/>
              <a:gd name="connsiteX2" fmla="*/ 0 w 134471"/>
              <a:gd name="connsiteY2" fmla="*/ 537883 h 5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1" h="537883">
                <a:moveTo>
                  <a:pt x="134471" y="0"/>
                </a:moveTo>
                <a:cubicBezTo>
                  <a:pt x="112059" y="103094"/>
                  <a:pt x="89647" y="206189"/>
                  <a:pt x="67235" y="295836"/>
                </a:cubicBezTo>
                <a:cubicBezTo>
                  <a:pt x="44823" y="385483"/>
                  <a:pt x="22411" y="461683"/>
                  <a:pt x="0" y="537883"/>
                </a:cubicBezTo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11B6C9-3128-CB67-DD81-088715469732}"/>
              </a:ext>
            </a:extLst>
          </p:cNvPr>
          <p:cNvSpPr/>
          <p:nvPr/>
        </p:nvSpPr>
        <p:spPr>
          <a:xfrm>
            <a:off x="7906871" y="1707776"/>
            <a:ext cx="242047" cy="470648"/>
          </a:xfrm>
          <a:custGeom>
            <a:avLst/>
            <a:gdLst>
              <a:gd name="connsiteX0" fmla="*/ 242047 w 242047"/>
              <a:gd name="connsiteY0" fmla="*/ 0 h 470648"/>
              <a:gd name="connsiteX1" fmla="*/ 121023 w 242047"/>
              <a:gd name="connsiteY1" fmla="*/ 268942 h 470648"/>
              <a:gd name="connsiteX2" fmla="*/ 0 w 242047"/>
              <a:gd name="connsiteY2" fmla="*/ 470648 h 47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47" h="470648">
                <a:moveTo>
                  <a:pt x="242047" y="0"/>
                </a:moveTo>
                <a:cubicBezTo>
                  <a:pt x="201705" y="95250"/>
                  <a:pt x="161364" y="190501"/>
                  <a:pt x="121023" y="268942"/>
                </a:cubicBezTo>
                <a:cubicBezTo>
                  <a:pt x="80682" y="347383"/>
                  <a:pt x="40341" y="409015"/>
                  <a:pt x="0" y="470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E11E5F-CDC7-7B08-BC4C-F200E6882EDB}"/>
              </a:ext>
            </a:extLst>
          </p:cNvPr>
          <p:cNvSpPr/>
          <p:nvPr/>
        </p:nvSpPr>
        <p:spPr>
          <a:xfrm>
            <a:off x="1613647" y="2393576"/>
            <a:ext cx="484132" cy="618565"/>
          </a:xfrm>
          <a:custGeom>
            <a:avLst/>
            <a:gdLst>
              <a:gd name="connsiteX0" fmla="*/ 336177 w 484132"/>
              <a:gd name="connsiteY0" fmla="*/ 0 h 618565"/>
              <a:gd name="connsiteX1" fmla="*/ 484094 w 484132"/>
              <a:gd name="connsiteY1" fmla="*/ 147918 h 618565"/>
              <a:gd name="connsiteX2" fmla="*/ 349624 w 484132"/>
              <a:gd name="connsiteY2" fmla="*/ 336177 h 618565"/>
              <a:gd name="connsiteX3" fmla="*/ 242047 w 484132"/>
              <a:gd name="connsiteY3" fmla="*/ 457200 h 618565"/>
              <a:gd name="connsiteX4" fmla="*/ 0 w 484132"/>
              <a:gd name="connsiteY4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32" h="618565">
                <a:moveTo>
                  <a:pt x="336177" y="0"/>
                </a:moveTo>
                <a:cubicBezTo>
                  <a:pt x="409015" y="45944"/>
                  <a:pt x="481853" y="91889"/>
                  <a:pt x="484094" y="147918"/>
                </a:cubicBezTo>
                <a:cubicBezTo>
                  <a:pt x="486335" y="203947"/>
                  <a:pt x="389965" y="284630"/>
                  <a:pt x="349624" y="336177"/>
                </a:cubicBezTo>
                <a:cubicBezTo>
                  <a:pt x="309283" y="387724"/>
                  <a:pt x="300318" y="410135"/>
                  <a:pt x="242047" y="457200"/>
                </a:cubicBezTo>
                <a:cubicBezTo>
                  <a:pt x="183776" y="504265"/>
                  <a:pt x="91888" y="561415"/>
                  <a:pt x="0" y="61856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19888-284C-3729-415C-F21911FB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423C6-B2B0-8D2F-7AE5-8A28E94BBA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4363"/>
            <a:ext cx="11252253" cy="489472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616B06-3D84-B574-F2E0-2273D0EDC943}"/>
              </a:ext>
            </a:extLst>
          </p:cNvPr>
          <p:cNvSpPr/>
          <p:nvPr/>
        </p:nvSpPr>
        <p:spPr>
          <a:xfrm>
            <a:off x="-96818" y="3639639"/>
            <a:ext cx="4333109" cy="1435697"/>
          </a:xfrm>
          <a:custGeom>
            <a:avLst/>
            <a:gdLst>
              <a:gd name="connsiteX0" fmla="*/ 379206 w 4333109"/>
              <a:gd name="connsiteY0" fmla="*/ 112090 h 1435697"/>
              <a:gd name="connsiteX1" fmla="*/ 1199477 w 4333109"/>
              <a:gd name="connsiteY1" fmla="*/ 4514 h 1435697"/>
              <a:gd name="connsiteX2" fmla="*/ 1616336 w 4333109"/>
              <a:gd name="connsiteY2" fmla="*/ 246561 h 1435697"/>
              <a:gd name="connsiteX3" fmla="*/ 1992853 w 4333109"/>
              <a:gd name="connsiteY3" fmla="*/ 327243 h 1435697"/>
              <a:gd name="connsiteX4" fmla="*/ 2329030 w 4333109"/>
              <a:gd name="connsiteY4" fmla="*/ 138985 h 1435697"/>
              <a:gd name="connsiteX5" fmla="*/ 2732442 w 4333109"/>
              <a:gd name="connsiteY5" fmla="*/ 421373 h 1435697"/>
              <a:gd name="connsiteX6" fmla="*/ 3014830 w 4333109"/>
              <a:gd name="connsiteY6" fmla="*/ 528949 h 1435697"/>
              <a:gd name="connsiteX7" fmla="*/ 3512371 w 4333109"/>
              <a:gd name="connsiteY7" fmla="*/ 703761 h 1435697"/>
              <a:gd name="connsiteX8" fmla="*/ 3929230 w 4333109"/>
              <a:gd name="connsiteY8" fmla="*/ 865126 h 1435697"/>
              <a:gd name="connsiteX9" fmla="*/ 4332642 w 4333109"/>
              <a:gd name="connsiteY9" fmla="*/ 1066832 h 1435697"/>
              <a:gd name="connsiteX10" fmla="*/ 3848547 w 4333109"/>
              <a:gd name="connsiteY10" fmla="*/ 1335773 h 1435697"/>
              <a:gd name="connsiteX11" fmla="*/ 2974489 w 4333109"/>
              <a:gd name="connsiteY11" fmla="*/ 1429902 h 1435697"/>
              <a:gd name="connsiteX12" fmla="*/ 2503842 w 4333109"/>
              <a:gd name="connsiteY12" fmla="*/ 1187855 h 1435697"/>
              <a:gd name="connsiteX13" fmla="*/ 2234900 w 4333109"/>
              <a:gd name="connsiteY13" fmla="*/ 1039937 h 1435697"/>
              <a:gd name="connsiteX14" fmla="*/ 1939065 w 4333109"/>
              <a:gd name="connsiteY14" fmla="*/ 878573 h 1435697"/>
              <a:gd name="connsiteX15" fmla="*/ 1616336 w 4333109"/>
              <a:gd name="connsiteY15" fmla="*/ 703761 h 1435697"/>
              <a:gd name="connsiteX16" fmla="*/ 970877 w 4333109"/>
              <a:gd name="connsiteY16" fmla="*/ 663420 h 1435697"/>
              <a:gd name="connsiteX17" fmla="*/ 150606 w 4333109"/>
              <a:gd name="connsiteY17" fmla="*/ 623079 h 1435697"/>
              <a:gd name="connsiteX18" fmla="*/ 2689 w 4333109"/>
              <a:gd name="connsiteY18" fmla="*/ 233114 h 14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3109" h="1435697">
                <a:moveTo>
                  <a:pt x="379206" y="112090"/>
                </a:moveTo>
                <a:cubicBezTo>
                  <a:pt x="686247" y="47096"/>
                  <a:pt x="993289" y="-17898"/>
                  <a:pt x="1199477" y="4514"/>
                </a:cubicBezTo>
                <a:cubicBezTo>
                  <a:pt x="1405665" y="26926"/>
                  <a:pt x="1484107" y="192773"/>
                  <a:pt x="1616336" y="246561"/>
                </a:cubicBezTo>
                <a:cubicBezTo>
                  <a:pt x="1748565" y="300349"/>
                  <a:pt x="1874071" y="345172"/>
                  <a:pt x="1992853" y="327243"/>
                </a:cubicBezTo>
                <a:cubicBezTo>
                  <a:pt x="2111635" y="309314"/>
                  <a:pt x="2205765" y="123297"/>
                  <a:pt x="2329030" y="138985"/>
                </a:cubicBezTo>
                <a:cubicBezTo>
                  <a:pt x="2452295" y="154673"/>
                  <a:pt x="2618142" y="356379"/>
                  <a:pt x="2732442" y="421373"/>
                </a:cubicBezTo>
                <a:cubicBezTo>
                  <a:pt x="2846742" y="486367"/>
                  <a:pt x="2884842" y="481884"/>
                  <a:pt x="3014830" y="528949"/>
                </a:cubicBezTo>
                <a:cubicBezTo>
                  <a:pt x="3144818" y="576014"/>
                  <a:pt x="3512371" y="703761"/>
                  <a:pt x="3512371" y="703761"/>
                </a:cubicBezTo>
                <a:cubicBezTo>
                  <a:pt x="3664771" y="759790"/>
                  <a:pt x="3792518" y="804614"/>
                  <a:pt x="3929230" y="865126"/>
                </a:cubicBezTo>
                <a:cubicBezTo>
                  <a:pt x="4065942" y="925638"/>
                  <a:pt x="4346089" y="988391"/>
                  <a:pt x="4332642" y="1066832"/>
                </a:cubicBezTo>
                <a:cubicBezTo>
                  <a:pt x="4319195" y="1145273"/>
                  <a:pt x="4074906" y="1275261"/>
                  <a:pt x="3848547" y="1335773"/>
                </a:cubicBezTo>
                <a:cubicBezTo>
                  <a:pt x="3622188" y="1396285"/>
                  <a:pt x="3198606" y="1454555"/>
                  <a:pt x="2974489" y="1429902"/>
                </a:cubicBezTo>
                <a:cubicBezTo>
                  <a:pt x="2750372" y="1405249"/>
                  <a:pt x="2627107" y="1252849"/>
                  <a:pt x="2503842" y="1187855"/>
                </a:cubicBezTo>
                <a:cubicBezTo>
                  <a:pt x="2380577" y="1122861"/>
                  <a:pt x="2234900" y="1039937"/>
                  <a:pt x="2234900" y="1039937"/>
                </a:cubicBezTo>
                <a:lnTo>
                  <a:pt x="1939065" y="878573"/>
                </a:lnTo>
                <a:cubicBezTo>
                  <a:pt x="1835971" y="822544"/>
                  <a:pt x="1777701" y="739620"/>
                  <a:pt x="1616336" y="703761"/>
                </a:cubicBezTo>
                <a:cubicBezTo>
                  <a:pt x="1454971" y="667902"/>
                  <a:pt x="970877" y="663420"/>
                  <a:pt x="970877" y="663420"/>
                </a:cubicBezTo>
                <a:lnTo>
                  <a:pt x="150606" y="623079"/>
                </a:lnTo>
                <a:cubicBezTo>
                  <a:pt x="-10759" y="551361"/>
                  <a:pt x="-4035" y="392237"/>
                  <a:pt x="2689" y="233114"/>
                </a:cubicBezTo>
              </a:path>
            </a:pathLst>
          </a:custGeom>
          <a:solidFill>
            <a:srgbClr val="E7E6E6">
              <a:alpha val="3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2741E-19FE-C9FF-9623-DB0570987F2C}"/>
              </a:ext>
            </a:extLst>
          </p:cNvPr>
          <p:cNvSpPr txBox="1"/>
          <p:nvPr/>
        </p:nvSpPr>
        <p:spPr>
          <a:xfrm>
            <a:off x="212503" y="99391"/>
            <a:ext cx="9859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this a moraine crossing the valley?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206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3BF8-1C8D-4E18-8ABA-7AAF7BF4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483893" y="504967"/>
            <a:ext cx="3029803" cy="1531932"/>
          </a:xfrm>
          <a:custGeom>
            <a:avLst/>
            <a:gdLst>
              <a:gd name="connsiteX0" fmla="*/ 0 w 3029803"/>
              <a:gd name="connsiteY0" fmla="*/ 0 h 1531932"/>
              <a:gd name="connsiteX1" fmla="*/ 218364 w 3029803"/>
              <a:gd name="connsiteY1" fmla="*/ 614149 h 1531932"/>
              <a:gd name="connsiteX2" fmla="*/ 805217 w 3029803"/>
              <a:gd name="connsiteY2" fmla="*/ 1282890 h 1531932"/>
              <a:gd name="connsiteX3" fmla="*/ 1214650 w 3029803"/>
              <a:gd name="connsiteY3" fmla="*/ 1460311 h 1531932"/>
              <a:gd name="connsiteX4" fmla="*/ 1787856 w 3029803"/>
              <a:gd name="connsiteY4" fmla="*/ 1528549 h 1531932"/>
              <a:gd name="connsiteX5" fmla="*/ 2347414 w 3029803"/>
              <a:gd name="connsiteY5" fmla="*/ 1364776 h 1531932"/>
              <a:gd name="connsiteX6" fmla="*/ 2702256 w 3029803"/>
              <a:gd name="connsiteY6" fmla="*/ 1037230 h 1531932"/>
              <a:gd name="connsiteX7" fmla="*/ 3029803 w 3029803"/>
              <a:gd name="connsiteY7" fmla="*/ 750627 h 153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9803" h="1531932">
                <a:moveTo>
                  <a:pt x="0" y="0"/>
                </a:moveTo>
                <a:cubicBezTo>
                  <a:pt x="42080" y="200167"/>
                  <a:pt x="84161" y="400334"/>
                  <a:pt x="218364" y="614149"/>
                </a:cubicBezTo>
                <a:cubicBezTo>
                  <a:pt x="352567" y="827964"/>
                  <a:pt x="639169" y="1141863"/>
                  <a:pt x="805217" y="1282890"/>
                </a:cubicBezTo>
                <a:cubicBezTo>
                  <a:pt x="971265" y="1423917"/>
                  <a:pt x="1050877" y="1419368"/>
                  <a:pt x="1214650" y="1460311"/>
                </a:cubicBezTo>
                <a:cubicBezTo>
                  <a:pt x="1378423" y="1501254"/>
                  <a:pt x="1599062" y="1544472"/>
                  <a:pt x="1787856" y="1528549"/>
                </a:cubicBezTo>
                <a:cubicBezTo>
                  <a:pt x="1976650" y="1512627"/>
                  <a:pt x="2195014" y="1446662"/>
                  <a:pt x="2347414" y="1364776"/>
                </a:cubicBezTo>
                <a:cubicBezTo>
                  <a:pt x="2499814" y="1282890"/>
                  <a:pt x="2588525" y="1139588"/>
                  <a:pt x="2702256" y="1037230"/>
                </a:cubicBezTo>
                <a:cubicBezTo>
                  <a:pt x="2815987" y="934872"/>
                  <a:pt x="2922895" y="842749"/>
                  <a:pt x="3029803" y="75062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2F1F8-FB1A-F08C-EF7E-FC052894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31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5AB4-97EE-5C81-D572-14E1F1FF3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D90F02D-C882-1BD1-32DE-A68650715067}"/>
              </a:ext>
            </a:extLst>
          </p:cNvPr>
          <p:cNvSpPr/>
          <p:nvPr/>
        </p:nvSpPr>
        <p:spPr>
          <a:xfrm>
            <a:off x="2483893" y="504967"/>
            <a:ext cx="3029803" cy="1531932"/>
          </a:xfrm>
          <a:custGeom>
            <a:avLst/>
            <a:gdLst>
              <a:gd name="connsiteX0" fmla="*/ 0 w 3029803"/>
              <a:gd name="connsiteY0" fmla="*/ 0 h 1531932"/>
              <a:gd name="connsiteX1" fmla="*/ 218364 w 3029803"/>
              <a:gd name="connsiteY1" fmla="*/ 614149 h 1531932"/>
              <a:gd name="connsiteX2" fmla="*/ 805217 w 3029803"/>
              <a:gd name="connsiteY2" fmla="*/ 1282890 h 1531932"/>
              <a:gd name="connsiteX3" fmla="*/ 1214650 w 3029803"/>
              <a:gd name="connsiteY3" fmla="*/ 1460311 h 1531932"/>
              <a:gd name="connsiteX4" fmla="*/ 1787856 w 3029803"/>
              <a:gd name="connsiteY4" fmla="*/ 1528549 h 1531932"/>
              <a:gd name="connsiteX5" fmla="*/ 2347414 w 3029803"/>
              <a:gd name="connsiteY5" fmla="*/ 1364776 h 1531932"/>
              <a:gd name="connsiteX6" fmla="*/ 2702256 w 3029803"/>
              <a:gd name="connsiteY6" fmla="*/ 1037230 h 1531932"/>
              <a:gd name="connsiteX7" fmla="*/ 3029803 w 3029803"/>
              <a:gd name="connsiteY7" fmla="*/ 750627 h 153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9803" h="1531932">
                <a:moveTo>
                  <a:pt x="0" y="0"/>
                </a:moveTo>
                <a:cubicBezTo>
                  <a:pt x="42080" y="200167"/>
                  <a:pt x="84161" y="400334"/>
                  <a:pt x="218364" y="614149"/>
                </a:cubicBezTo>
                <a:cubicBezTo>
                  <a:pt x="352567" y="827964"/>
                  <a:pt x="639169" y="1141863"/>
                  <a:pt x="805217" y="1282890"/>
                </a:cubicBezTo>
                <a:cubicBezTo>
                  <a:pt x="971265" y="1423917"/>
                  <a:pt x="1050877" y="1419368"/>
                  <a:pt x="1214650" y="1460311"/>
                </a:cubicBezTo>
                <a:cubicBezTo>
                  <a:pt x="1378423" y="1501254"/>
                  <a:pt x="1599062" y="1544472"/>
                  <a:pt x="1787856" y="1528549"/>
                </a:cubicBezTo>
                <a:cubicBezTo>
                  <a:pt x="1976650" y="1512627"/>
                  <a:pt x="2195014" y="1446662"/>
                  <a:pt x="2347414" y="1364776"/>
                </a:cubicBezTo>
                <a:cubicBezTo>
                  <a:pt x="2499814" y="1282890"/>
                  <a:pt x="2588525" y="1139588"/>
                  <a:pt x="2702256" y="1037230"/>
                </a:cubicBezTo>
                <a:cubicBezTo>
                  <a:pt x="2815987" y="934872"/>
                  <a:pt x="2922895" y="842749"/>
                  <a:pt x="3029803" y="75062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4FACB-9F74-7881-507E-3F9AC5B3E0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87"/>
            <a:ext cx="12225036" cy="593720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961A63-4359-AABA-2883-74AB9A583631}"/>
              </a:ext>
            </a:extLst>
          </p:cNvPr>
          <p:cNvSpPr/>
          <p:nvPr/>
        </p:nvSpPr>
        <p:spPr>
          <a:xfrm>
            <a:off x="3317135" y="1200115"/>
            <a:ext cx="5981385" cy="2215438"/>
          </a:xfrm>
          <a:custGeom>
            <a:avLst/>
            <a:gdLst>
              <a:gd name="connsiteX0" fmla="*/ 71524 w 5981385"/>
              <a:gd name="connsiteY0" fmla="*/ 884179 h 2215438"/>
              <a:gd name="connsiteX1" fmla="*/ 125312 w 5981385"/>
              <a:gd name="connsiteY1" fmla="*/ 843838 h 2215438"/>
              <a:gd name="connsiteX2" fmla="*/ 1227971 w 5981385"/>
              <a:gd name="connsiteY2" fmla="*/ 480767 h 2215438"/>
              <a:gd name="connsiteX3" fmla="*/ 1712065 w 5981385"/>
              <a:gd name="connsiteY3" fmla="*/ 117697 h 2215438"/>
              <a:gd name="connsiteX4" fmla="*/ 1927218 w 5981385"/>
              <a:gd name="connsiteY4" fmla="*/ 10120 h 2215438"/>
              <a:gd name="connsiteX5" fmla="*/ 3191241 w 5981385"/>
              <a:gd name="connsiteY5" fmla="*/ 332850 h 2215438"/>
              <a:gd name="connsiteX6" fmla="*/ 5141065 w 5981385"/>
              <a:gd name="connsiteY6" fmla="*/ 561450 h 2215438"/>
              <a:gd name="connsiteX7" fmla="*/ 5853759 w 5981385"/>
              <a:gd name="connsiteY7" fmla="*/ 749709 h 2215438"/>
              <a:gd name="connsiteX8" fmla="*/ 5288983 w 5981385"/>
              <a:gd name="connsiteY8" fmla="*/ 776603 h 2215438"/>
              <a:gd name="connsiteX9" fmla="*/ 5705841 w 5981385"/>
              <a:gd name="connsiteY9" fmla="*/ 1005203 h 2215438"/>
              <a:gd name="connsiteX10" fmla="*/ 5947889 w 5981385"/>
              <a:gd name="connsiteY10" fmla="*/ 1153120 h 2215438"/>
              <a:gd name="connsiteX11" fmla="*/ 5786524 w 5981385"/>
              <a:gd name="connsiteY11" fmla="*/ 1408614 h 2215438"/>
              <a:gd name="connsiteX12" fmla="*/ 4213218 w 5981385"/>
              <a:gd name="connsiteY12" fmla="*/ 1704450 h 2215438"/>
              <a:gd name="connsiteX13" fmla="*/ 3029877 w 5981385"/>
              <a:gd name="connsiteY13" fmla="*/ 1959944 h 2215438"/>
              <a:gd name="connsiteX14" fmla="*/ 2532336 w 5981385"/>
              <a:gd name="connsiteY14" fmla="*/ 2215438 h 22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1385" h="2215438">
                <a:moveTo>
                  <a:pt x="71524" y="884179"/>
                </a:moveTo>
                <a:cubicBezTo>
                  <a:pt x="2047" y="897626"/>
                  <a:pt x="-67429" y="911073"/>
                  <a:pt x="125312" y="843838"/>
                </a:cubicBezTo>
                <a:cubicBezTo>
                  <a:pt x="318053" y="776603"/>
                  <a:pt x="963512" y="601790"/>
                  <a:pt x="1227971" y="480767"/>
                </a:cubicBezTo>
                <a:cubicBezTo>
                  <a:pt x="1492430" y="359743"/>
                  <a:pt x="1595524" y="196138"/>
                  <a:pt x="1712065" y="117697"/>
                </a:cubicBezTo>
                <a:cubicBezTo>
                  <a:pt x="1828606" y="39256"/>
                  <a:pt x="1680689" y="-25739"/>
                  <a:pt x="1927218" y="10120"/>
                </a:cubicBezTo>
                <a:cubicBezTo>
                  <a:pt x="2173747" y="45979"/>
                  <a:pt x="2655600" y="240962"/>
                  <a:pt x="3191241" y="332850"/>
                </a:cubicBezTo>
                <a:cubicBezTo>
                  <a:pt x="3726882" y="424738"/>
                  <a:pt x="4697312" y="491973"/>
                  <a:pt x="5141065" y="561450"/>
                </a:cubicBezTo>
                <a:cubicBezTo>
                  <a:pt x="5584818" y="630926"/>
                  <a:pt x="5829106" y="713850"/>
                  <a:pt x="5853759" y="749709"/>
                </a:cubicBezTo>
                <a:cubicBezTo>
                  <a:pt x="5878412" y="785568"/>
                  <a:pt x="5313636" y="734021"/>
                  <a:pt x="5288983" y="776603"/>
                </a:cubicBezTo>
                <a:cubicBezTo>
                  <a:pt x="5264330" y="819185"/>
                  <a:pt x="5705841" y="1005203"/>
                  <a:pt x="5705841" y="1005203"/>
                </a:cubicBezTo>
                <a:cubicBezTo>
                  <a:pt x="5815659" y="1067956"/>
                  <a:pt x="5934442" y="1085885"/>
                  <a:pt x="5947889" y="1153120"/>
                </a:cubicBezTo>
                <a:cubicBezTo>
                  <a:pt x="5961336" y="1220355"/>
                  <a:pt x="6075636" y="1316726"/>
                  <a:pt x="5786524" y="1408614"/>
                </a:cubicBezTo>
                <a:cubicBezTo>
                  <a:pt x="5497412" y="1500502"/>
                  <a:pt x="4672659" y="1612562"/>
                  <a:pt x="4213218" y="1704450"/>
                </a:cubicBezTo>
                <a:cubicBezTo>
                  <a:pt x="3753777" y="1796338"/>
                  <a:pt x="3310024" y="1874779"/>
                  <a:pt x="3029877" y="1959944"/>
                </a:cubicBezTo>
                <a:cubicBezTo>
                  <a:pt x="2749730" y="2045109"/>
                  <a:pt x="2641033" y="2130273"/>
                  <a:pt x="2532336" y="221543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3832D7-18BE-EC91-7E67-5153B425EA52}"/>
              </a:ext>
            </a:extLst>
          </p:cNvPr>
          <p:cNvSpPr/>
          <p:nvPr/>
        </p:nvSpPr>
        <p:spPr>
          <a:xfrm>
            <a:off x="874059" y="3737340"/>
            <a:ext cx="5674659" cy="767425"/>
          </a:xfrm>
          <a:custGeom>
            <a:avLst/>
            <a:gdLst>
              <a:gd name="connsiteX0" fmla="*/ 0 w 5674659"/>
              <a:gd name="connsiteY0" fmla="*/ 95072 h 767425"/>
              <a:gd name="connsiteX1" fmla="*/ 726141 w 5674659"/>
              <a:gd name="connsiteY1" fmla="*/ 27836 h 767425"/>
              <a:gd name="connsiteX2" fmla="*/ 1143000 w 5674659"/>
              <a:gd name="connsiteY2" fmla="*/ 14389 h 767425"/>
              <a:gd name="connsiteX3" fmla="*/ 1640541 w 5674659"/>
              <a:gd name="connsiteY3" fmla="*/ 27836 h 767425"/>
              <a:gd name="connsiteX4" fmla="*/ 2460812 w 5674659"/>
              <a:gd name="connsiteY4" fmla="*/ 942 h 767425"/>
              <a:gd name="connsiteX5" fmla="*/ 2649070 w 5674659"/>
              <a:gd name="connsiteY5" fmla="*/ 68178 h 767425"/>
              <a:gd name="connsiteX6" fmla="*/ 2971800 w 5674659"/>
              <a:gd name="connsiteY6" fmla="*/ 242989 h 767425"/>
              <a:gd name="connsiteX7" fmla="*/ 3092823 w 5674659"/>
              <a:gd name="connsiteY7" fmla="*/ 269884 h 767425"/>
              <a:gd name="connsiteX8" fmla="*/ 3751729 w 5674659"/>
              <a:gd name="connsiteY8" fmla="*/ 216095 h 767425"/>
              <a:gd name="connsiteX9" fmla="*/ 4679576 w 5674659"/>
              <a:gd name="connsiteY9" fmla="*/ 471589 h 767425"/>
              <a:gd name="connsiteX10" fmla="*/ 5674659 w 5674659"/>
              <a:gd name="connsiteY10" fmla="*/ 767425 h 7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4659" h="767425">
                <a:moveTo>
                  <a:pt x="0" y="95072"/>
                </a:moveTo>
                <a:lnTo>
                  <a:pt x="726141" y="27836"/>
                </a:lnTo>
                <a:cubicBezTo>
                  <a:pt x="916641" y="14389"/>
                  <a:pt x="990600" y="14389"/>
                  <a:pt x="1143000" y="14389"/>
                </a:cubicBezTo>
                <a:cubicBezTo>
                  <a:pt x="1295400" y="14389"/>
                  <a:pt x="1420906" y="30077"/>
                  <a:pt x="1640541" y="27836"/>
                </a:cubicBezTo>
                <a:cubicBezTo>
                  <a:pt x="1860176" y="25595"/>
                  <a:pt x="2292724" y="-5782"/>
                  <a:pt x="2460812" y="942"/>
                </a:cubicBezTo>
                <a:cubicBezTo>
                  <a:pt x="2628900" y="7666"/>
                  <a:pt x="2563905" y="27837"/>
                  <a:pt x="2649070" y="68178"/>
                </a:cubicBezTo>
                <a:cubicBezTo>
                  <a:pt x="2734235" y="108519"/>
                  <a:pt x="2897841" y="209371"/>
                  <a:pt x="2971800" y="242989"/>
                </a:cubicBezTo>
                <a:cubicBezTo>
                  <a:pt x="3045759" y="276607"/>
                  <a:pt x="2962835" y="274366"/>
                  <a:pt x="3092823" y="269884"/>
                </a:cubicBezTo>
                <a:cubicBezTo>
                  <a:pt x="3222811" y="265402"/>
                  <a:pt x="3487270" y="182478"/>
                  <a:pt x="3751729" y="216095"/>
                </a:cubicBezTo>
                <a:cubicBezTo>
                  <a:pt x="4016188" y="249712"/>
                  <a:pt x="4679576" y="471589"/>
                  <a:pt x="4679576" y="471589"/>
                </a:cubicBezTo>
                <a:cubicBezTo>
                  <a:pt x="5000064" y="563477"/>
                  <a:pt x="5337361" y="665451"/>
                  <a:pt x="5674659" y="767425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7DD858-3DB8-0DF5-662E-04F73985E183}"/>
              </a:ext>
            </a:extLst>
          </p:cNvPr>
          <p:cNvSpPr/>
          <p:nvPr/>
        </p:nvSpPr>
        <p:spPr>
          <a:xfrm>
            <a:off x="578224" y="4251650"/>
            <a:ext cx="2043952" cy="562397"/>
          </a:xfrm>
          <a:custGeom>
            <a:avLst/>
            <a:gdLst>
              <a:gd name="connsiteX0" fmla="*/ 0 w 2043952"/>
              <a:gd name="connsiteY0" fmla="*/ 226221 h 562397"/>
              <a:gd name="connsiteX1" fmla="*/ 941294 w 2043952"/>
              <a:gd name="connsiteY1" fmla="*/ 51409 h 562397"/>
              <a:gd name="connsiteX2" fmla="*/ 1129552 w 2043952"/>
              <a:gd name="connsiteY2" fmla="*/ 11068 h 562397"/>
              <a:gd name="connsiteX3" fmla="*/ 1546411 w 2043952"/>
              <a:gd name="connsiteY3" fmla="*/ 226221 h 562397"/>
              <a:gd name="connsiteX4" fmla="*/ 2043952 w 2043952"/>
              <a:gd name="connsiteY4" fmla="*/ 562397 h 56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52" h="562397">
                <a:moveTo>
                  <a:pt x="0" y="226221"/>
                </a:moveTo>
                <a:lnTo>
                  <a:pt x="941294" y="51409"/>
                </a:lnTo>
                <a:cubicBezTo>
                  <a:pt x="1129553" y="15550"/>
                  <a:pt x="1028699" y="-18067"/>
                  <a:pt x="1129552" y="11068"/>
                </a:cubicBezTo>
                <a:cubicBezTo>
                  <a:pt x="1230405" y="40203"/>
                  <a:pt x="1394011" y="134333"/>
                  <a:pt x="1546411" y="226221"/>
                </a:cubicBezTo>
                <a:cubicBezTo>
                  <a:pt x="1698811" y="318109"/>
                  <a:pt x="1871381" y="440253"/>
                  <a:pt x="2043952" y="562397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6A77F52-617E-1D12-ECAF-95A98623EE0B}"/>
              </a:ext>
            </a:extLst>
          </p:cNvPr>
          <p:cNvSpPr/>
          <p:nvPr/>
        </p:nvSpPr>
        <p:spPr>
          <a:xfrm>
            <a:off x="2433918" y="4064637"/>
            <a:ext cx="1707776" cy="467022"/>
          </a:xfrm>
          <a:custGeom>
            <a:avLst/>
            <a:gdLst>
              <a:gd name="connsiteX0" fmla="*/ 0 w 1707776"/>
              <a:gd name="connsiteY0" fmla="*/ 198081 h 467022"/>
              <a:gd name="connsiteX1" fmla="*/ 900953 w 1707776"/>
              <a:gd name="connsiteY1" fmla="*/ 9822 h 467022"/>
              <a:gd name="connsiteX2" fmla="*/ 1707776 w 1707776"/>
              <a:gd name="connsiteY2" fmla="*/ 467022 h 46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7776" h="467022">
                <a:moveTo>
                  <a:pt x="0" y="198081"/>
                </a:moveTo>
                <a:cubicBezTo>
                  <a:pt x="308162" y="81540"/>
                  <a:pt x="616324" y="-35001"/>
                  <a:pt x="900953" y="9822"/>
                </a:cubicBezTo>
                <a:cubicBezTo>
                  <a:pt x="1185582" y="54645"/>
                  <a:pt x="1446679" y="260833"/>
                  <a:pt x="1707776" y="467022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E56E4-49FB-6A04-CD00-9F1A97B54297}"/>
              </a:ext>
            </a:extLst>
          </p:cNvPr>
          <p:cNvSpPr txBox="1"/>
          <p:nvPr/>
        </p:nvSpPr>
        <p:spPr>
          <a:xfrm>
            <a:off x="293184" y="6057027"/>
            <a:ext cx="985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possible cirque and moraine</a:t>
            </a:r>
          </a:p>
        </p:txBody>
      </p:sp>
    </p:spTree>
    <p:extLst>
      <p:ext uri="{BB962C8B-B14F-4D97-AF65-F5344CB8AC3E}">
        <p14:creationId xmlns:p14="http://schemas.microsoft.com/office/powerpoint/2010/main" val="199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8580-F401-C809-ECA8-4DDED008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862B6-CA9B-1194-4A8B-D1F1CEF6CA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392271" cy="688425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A8FFF23-58AF-CE1C-B9B0-E1886C13EED4}"/>
              </a:ext>
            </a:extLst>
          </p:cNvPr>
          <p:cNvSpPr/>
          <p:nvPr/>
        </p:nvSpPr>
        <p:spPr>
          <a:xfrm rot="13728844">
            <a:off x="1196788" y="3254190"/>
            <a:ext cx="510988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D4A1D-3F16-3D07-2A65-2D52F807C059}"/>
              </a:ext>
            </a:extLst>
          </p:cNvPr>
          <p:cNvSpPr txBox="1"/>
          <p:nvPr/>
        </p:nvSpPr>
        <p:spPr>
          <a:xfrm>
            <a:off x="5876364" y="291013"/>
            <a:ext cx="5392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that a</a:t>
            </a:r>
          </a:p>
          <a:p>
            <a:r>
              <a:rPr lang="en-US" sz="3600" dirty="0" err="1"/>
              <a:t>roche</a:t>
            </a:r>
            <a:r>
              <a:rPr lang="en-US" sz="3600" dirty="0"/>
              <a:t> </a:t>
            </a:r>
            <a:r>
              <a:rPr lang="en-US" sz="3600" dirty="0" err="1"/>
              <a:t>muttonette</a:t>
            </a:r>
            <a:r>
              <a:rPr lang="en-US" sz="3600" dirty="0"/>
              <a:t> ?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552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48194-B6A7-8D62-56F4-65082B3E6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8F296-55AF-C7FA-2923-48D34B802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3412" y="121024"/>
            <a:ext cx="10981821" cy="6736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61B7D-4E06-C043-1129-F57209C43721}"/>
              </a:ext>
            </a:extLst>
          </p:cNvPr>
          <p:cNvSpPr txBox="1"/>
          <p:nvPr/>
        </p:nvSpPr>
        <p:spPr>
          <a:xfrm>
            <a:off x="6757829" y="3926542"/>
            <a:ext cx="368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possible there’s a cirque in the mountains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            so maybe ...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1B22EB-EEDB-9984-1786-B780F09CB8FF}"/>
              </a:ext>
            </a:extLst>
          </p:cNvPr>
          <p:cNvSpPr/>
          <p:nvPr/>
        </p:nvSpPr>
        <p:spPr>
          <a:xfrm>
            <a:off x="1861973" y="376517"/>
            <a:ext cx="4686745" cy="2689412"/>
          </a:xfrm>
          <a:custGeom>
            <a:avLst/>
            <a:gdLst>
              <a:gd name="connsiteX0" fmla="*/ 4686745 w 4686745"/>
              <a:gd name="connsiteY0" fmla="*/ 363071 h 2689412"/>
              <a:gd name="connsiteX1" fmla="*/ 3906815 w 4686745"/>
              <a:gd name="connsiteY1" fmla="*/ 13448 h 2689412"/>
              <a:gd name="connsiteX2" fmla="*/ 3099992 w 4686745"/>
              <a:gd name="connsiteY2" fmla="*/ 80683 h 2689412"/>
              <a:gd name="connsiteX3" fmla="*/ 2481427 w 4686745"/>
              <a:gd name="connsiteY3" fmla="*/ 161365 h 2689412"/>
              <a:gd name="connsiteX4" fmla="*/ 2064568 w 4686745"/>
              <a:gd name="connsiteY4" fmla="*/ 134471 h 2689412"/>
              <a:gd name="connsiteX5" fmla="*/ 1378768 w 4686745"/>
              <a:gd name="connsiteY5" fmla="*/ 161365 h 2689412"/>
              <a:gd name="connsiteX6" fmla="*/ 1056039 w 4686745"/>
              <a:gd name="connsiteY6" fmla="*/ 376518 h 2689412"/>
              <a:gd name="connsiteX7" fmla="*/ 760203 w 4686745"/>
              <a:gd name="connsiteY7" fmla="*/ 484095 h 2689412"/>
              <a:gd name="connsiteX8" fmla="*/ 437474 w 4686745"/>
              <a:gd name="connsiteY8" fmla="*/ 699248 h 2689412"/>
              <a:gd name="connsiteX9" fmla="*/ 262662 w 4686745"/>
              <a:gd name="connsiteY9" fmla="*/ 1062318 h 2689412"/>
              <a:gd name="connsiteX10" fmla="*/ 20615 w 4686745"/>
              <a:gd name="connsiteY10" fmla="*/ 1519518 h 2689412"/>
              <a:gd name="connsiteX11" fmla="*/ 840886 w 4686745"/>
              <a:gd name="connsiteY11" fmla="*/ 1559859 h 2689412"/>
              <a:gd name="connsiteX12" fmla="*/ 1392215 w 4686745"/>
              <a:gd name="connsiteY12" fmla="*/ 1371601 h 2689412"/>
              <a:gd name="connsiteX13" fmla="*/ 2199039 w 4686745"/>
              <a:gd name="connsiteY13" fmla="*/ 1344707 h 2689412"/>
              <a:gd name="connsiteX14" fmla="*/ 2736921 w 4686745"/>
              <a:gd name="connsiteY14" fmla="*/ 1492624 h 2689412"/>
              <a:gd name="connsiteX15" fmla="*/ 3113439 w 4686745"/>
              <a:gd name="connsiteY15" fmla="*/ 1896036 h 2689412"/>
              <a:gd name="connsiteX16" fmla="*/ 3409274 w 4686745"/>
              <a:gd name="connsiteY16" fmla="*/ 2312895 h 2689412"/>
              <a:gd name="connsiteX17" fmla="*/ 3732003 w 4686745"/>
              <a:gd name="connsiteY17" fmla="*/ 2689412 h 268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86745" h="2689412">
                <a:moveTo>
                  <a:pt x="4686745" y="363071"/>
                </a:moveTo>
                <a:cubicBezTo>
                  <a:pt x="4429009" y="211792"/>
                  <a:pt x="4171274" y="60513"/>
                  <a:pt x="3906815" y="13448"/>
                </a:cubicBezTo>
                <a:cubicBezTo>
                  <a:pt x="3642356" y="-33617"/>
                  <a:pt x="3337557" y="56030"/>
                  <a:pt x="3099992" y="80683"/>
                </a:cubicBezTo>
                <a:cubicBezTo>
                  <a:pt x="2862427" y="105336"/>
                  <a:pt x="2653998" y="152400"/>
                  <a:pt x="2481427" y="161365"/>
                </a:cubicBezTo>
                <a:cubicBezTo>
                  <a:pt x="2308856" y="170330"/>
                  <a:pt x="2248344" y="134471"/>
                  <a:pt x="2064568" y="134471"/>
                </a:cubicBezTo>
                <a:cubicBezTo>
                  <a:pt x="1880792" y="134471"/>
                  <a:pt x="1546856" y="121024"/>
                  <a:pt x="1378768" y="161365"/>
                </a:cubicBezTo>
                <a:cubicBezTo>
                  <a:pt x="1210680" y="201706"/>
                  <a:pt x="1159133" y="322730"/>
                  <a:pt x="1056039" y="376518"/>
                </a:cubicBezTo>
                <a:cubicBezTo>
                  <a:pt x="952945" y="430306"/>
                  <a:pt x="863297" y="430307"/>
                  <a:pt x="760203" y="484095"/>
                </a:cubicBezTo>
                <a:cubicBezTo>
                  <a:pt x="657109" y="537883"/>
                  <a:pt x="520397" y="602878"/>
                  <a:pt x="437474" y="699248"/>
                </a:cubicBezTo>
                <a:cubicBezTo>
                  <a:pt x="354550" y="795619"/>
                  <a:pt x="332138" y="925607"/>
                  <a:pt x="262662" y="1062318"/>
                </a:cubicBezTo>
                <a:cubicBezTo>
                  <a:pt x="193186" y="1199029"/>
                  <a:pt x="-75756" y="1436595"/>
                  <a:pt x="20615" y="1519518"/>
                </a:cubicBezTo>
                <a:cubicBezTo>
                  <a:pt x="116986" y="1602442"/>
                  <a:pt x="612286" y="1584512"/>
                  <a:pt x="840886" y="1559859"/>
                </a:cubicBezTo>
                <a:cubicBezTo>
                  <a:pt x="1069486" y="1535206"/>
                  <a:pt x="1165856" y="1407460"/>
                  <a:pt x="1392215" y="1371601"/>
                </a:cubicBezTo>
                <a:cubicBezTo>
                  <a:pt x="1618574" y="1335742"/>
                  <a:pt x="1974921" y="1324537"/>
                  <a:pt x="2199039" y="1344707"/>
                </a:cubicBezTo>
                <a:cubicBezTo>
                  <a:pt x="2423157" y="1364878"/>
                  <a:pt x="2584521" y="1400736"/>
                  <a:pt x="2736921" y="1492624"/>
                </a:cubicBezTo>
                <a:cubicBezTo>
                  <a:pt x="2889321" y="1584512"/>
                  <a:pt x="3001380" y="1759324"/>
                  <a:pt x="3113439" y="1896036"/>
                </a:cubicBezTo>
                <a:cubicBezTo>
                  <a:pt x="3225498" y="2032748"/>
                  <a:pt x="3306180" y="2180666"/>
                  <a:pt x="3409274" y="2312895"/>
                </a:cubicBezTo>
                <a:cubicBezTo>
                  <a:pt x="3512368" y="2445124"/>
                  <a:pt x="3622185" y="2567268"/>
                  <a:pt x="3732003" y="2689412"/>
                </a:cubicBezTo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ACE80-5C3B-6912-8209-658DECDC7E69}"/>
              </a:ext>
            </a:extLst>
          </p:cNvPr>
          <p:cNvSpPr/>
          <p:nvPr/>
        </p:nvSpPr>
        <p:spPr>
          <a:xfrm>
            <a:off x="7113494" y="672353"/>
            <a:ext cx="1486583" cy="2259106"/>
          </a:xfrm>
          <a:custGeom>
            <a:avLst/>
            <a:gdLst>
              <a:gd name="connsiteX0" fmla="*/ 0 w 1486583"/>
              <a:gd name="connsiteY0" fmla="*/ 0 h 2259106"/>
              <a:gd name="connsiteX1" fmla="*/ 860612 w 1486583"/>
              <a:gd name="connsiteY1" fmla="*/ 242047 h 2259106"/>
              <a:gd name="connsiteX2" fmla="*/ 1438835 w 1486583"/>
              <a:gd name="connsiteY2" fmla="*/ 510988 h 2259106"/>
              <a:gd name="connsiteX3" fmla="*/ 1425388 w 1486583"/>
              <a:gd name="connsiteY3" fmla="*/ 1183341 h 2259106"/>
              <a:gd name="connsiteX4" fmla="*/ 1196788 w 1486583"/>
              <a:gd name="connsiteY4" fmla="*/ 1506071 h 2259106"/>
              <a:gd name="connsiteX5" fmla="*/ 699247 w 1486583"/>
              <a:gd name="connsiteY5" fmla="*/ 1869141 h 2259106"/>
              <a:gd name="connsiteX6" fmla="*/ 134471 w 1486583"/>
              <a:gd name="connsiteY6" fmla="*/ 2259106 h 225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583" h="2259106">
                <a:moveTo>
                  <a:pt x="0" y="0"/>
                </a:moveTo>
                <a:cubicBezTo>
                  <a:pt x="310403" y="78441"/>
                  <a:pt x="620806" y="156882"/>
                  <a:pt x="860612" y="242047"/>
                </a:cubicBezTo>
                <a:cubicBezTo>
                  <a:pt x="1100418" y="327212"/>
                  <a:pt x="1344706" y="354106"/>
                  <a:pt x="1438835" y="510988"/>
                </a:cubicBezTo>
                <a:cubicBezTo>
                  <a:pt x="1532964" y="667870"/>
                  <a:pt x="1465729" y="1017494"/>
                  <a:pt x="1425388" y="1183341"/>
                </a:cubicBezTo>
                <a:cubicBezTo>
                  <a:pt x="1385047" y="1349188"/>
                  <a:pt x="1317812" y="1391771"/>
                  <a:pt x="1196788" y="1506071"/>
                </a:cubicBezTo>
                <a:cubicBezTo>
                  <a:pt x="1075765" y="1620371"/>
                  <a:pt x="876300" y="1743635"/>
                  <a:pt x="699247" y="1869141"/>
                </a:cubicBezTo>
                <a:cubicBezTo>
                  <a:pt x="522194" y="1994647"/>
                  <a:pt x="328332" y="2126876"/>
                  <a:pt x="134471" y="2259106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15F02BD-D6B0-1456-68EE-620B92CE10D5}"/>
              </a:ext>
            </a:extLst>
          </p:cNvPr>
          <p:cNvSpPr/>
          <p:nvPr/>
        </p:nvSpPr>
        <p:spPr>
          <a:xfrm rot="19578116">
            <a:off x="2675965" y="5446060"/>
            <a:ext cx="510988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D3DA45-EDFB-7016-53A4-076217B5D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6206"/>
            <a:ext cx="5298141" cy="67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E675ED-DB40-CE90-FE92-FA296D538F62}"/>
              </a:ext>
            </a:extLst>
          </p:cNvPr>
          <p:cNvSpPr txBox="1"/>
          <p:nvPr/>
        </p:nvSpPr>
        <p:spPr>
          <a:xfrm>
            <a:off x="755374" y="596348"/>
            <a:ext cx="442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0:  Social Media</a:t>
            </a:r>
          </a:p>
        </p:txBody>
      </p:sp>
    </p:spTree>
    <p:extLst>
      <p:ext uri="{BB962C8B-B14F-4D97-AF65-F5344CB8AC3E}">
        <p14:creationId xmlns:p14="http://schemas.microsoft.com/office/powerpoint/2010/main" val="10661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08FD-C29E-ABAB-FD02-2EB4BD143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50CDC4-B9D7-7E09-93A2-5CD0BA92FF98}"/>
              </a:ext>
            </a:extLst>
          </p:cNvPr>
          <p:cNvSpPr txBox="1"/>
          <p:nvPr/>
        </p:nvSpPr>
        <p:spPr>
          <a:xfrm>
            <a:off x="5849470" y="402905"/>
            <a:ext cx="5966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beautiful U-shaped valley (red)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with horn in distance (yellow)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2D81D-166E-CF64-086B-4A3B5791CA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6206"/>
            <a:ext cx="5298141" cy="67782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2B794B-FFF2-DFEA-C7D2-4874786853C1}"/>
              </a:ext>
            </a:extLst>
          </p:cNvPr>
          <p:cNvSpPr/>
          <p:nvPr/>
        </p:nvSpPr>
        <p:spPr>
          <a:xfrm>
            <a:off x="376518" y="1021976"/>
            <a:ext cx="4921623" cy="1516834"/>
          </a:xfrm>
          <a:custGeom>
            <a:avLst/>
            <a:gdLst>
              <a:gd name="connsiteX0" fmla="*/ 0 w 4921623"/>
              <a:gd name="connsiteY0" fmla="*/ 255495 h 1516834"/>
              <a:gd name="connsiteX1" fmla="*/ 1344706 w 4921623"/>
              <a:gd name="connsiteY1" fmla="*/ 1331259 h 1516834"/>
              <a:gd name="connsiteX2" fmla="*/ 2850776 w 4921623"/>
              <a:gd name="connsiteY2" fmla="*/ 1465730 h 1516834"/>
              <a:gd name="connsiteX3" fmla="*/ 4195482 w 4921623"/>
              <a:gd name="connsiteY3" fmla="*/ 779930 h 1516834"/>
              <a:gd name="connsiteX4" fmla="*/ 4921623 w 4921623"/>
              <a:gd name="connsiteY4" fmla="*/ 0 h 151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623" h="1516834">
                <a:moveTo>
                  <a:pt x="0" y="255495"/>
                </a:moveTo>
                <a:cubicBezTo>
                  <a:pt x="434788" y="692524"/>
                  <a:pt x="869577" y="1129553"/>
                  <a:pt x="1344706" y="1331259"/>
                </a:cubicBezTo>
                <a:cubicBezTo>
                  <a:pt x="1819835" y="1532965"/>
                  <a:pt x="2375647" y="1557618"/>
                  <a:pt x="2850776" y="1465730"/>
                </a:cubicBezTo>
                <a:cubicBezTo>
                  <a:pt x="3325905" y="1373842"/>
                  <a:pt x="3850341" y="1024218"/>
                  <a:pt x="4195482" y="779930"/>
                </a:cubicBezTo>
                <a:cubicBezTo>
                  <a:pt x="4540623" y="535642"/>
                  <a:pt x="4731123" y="267821"/>
                  <a:pt x="4921623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D6540D3-BFF0-C7EB-487C-B2AAAB1A086E}"/>
              </a:ext>
            </a:extLst>
          </p:cNvPr>
          <p:cNvSpPr/>
          <p:nvPr/>
        </p:nvSpPr>
        <p:spPr>
          <a:xfrm>
            <a:off x="1896035" y="354312"/>
            <a:ext cx="1963271" cy="802135"/>
          </a:xfrm>
          <a:custGeom>
            <a:avLst/>
            <a:gdLst>
              <a:gd name="connsiteX0" fmla="*/ 0 w 1963271"/>
              <a:gd name="connsiteY0" fmla="*/ 802135 h 802135"/>
              <a:gd name="connsiteX1" fmla="*/ 268941 w 1963271"/>
              <a:gd name="connsiteY1" fmla="*/ 331488 h 802135"/>
              <a:gd name="connsiteX2" fmla="*/ 537883 w 1963271"/>
              <a:gd name="connsiteY2" fmla="*/ 8759 h 802135"/>
              <a:gd name="connsiteX3" fmla="*/ 712694 w 1963271"/>
              <a:gd name="connsiteY3" fmla="*/ 102888 h 802135"/>
              <a:gd name="connsiteX4" fmla="*/ 806824 w 1963271"/>
              <a:gd name="connsiteY4" fmla="*/ 223912 h 802135"/>
              <a:gd name="connsiteX5" fmla="*/ 981636 w 1963271"/>
              <a:gd name="connsiteY5" fmla="*/ 452512 h 802135"/>
              <a:gd name="connsiteX6" fmla="*/ 1277471 w 1963271"/>
              <a:gd name="connsiteY6" fmla="*/ 734900 h 802135"/>
              <a:gd name="connsiteX7" fmla="*/ 1452283 w 1963271"/>
              <a:gd name="connsiteY7" fmla="*/ 748347 h 802135"/>
              <a:gd name="connsiteX8" fmla="*/ 1586753 w 1963271"/>
              <a:gd name="connsiteY8" fmla="*/ 613876 h 802135"/>
              <a:gd name="connsiteX9" fmla="*/ 1667436 w 1963271"/>
              <a:gd name="connsiteY9" fmla="*/ 600429 h 802135"/>
              <a:gd name="connsiteX10" fmla="*/ 1963271 w 1963271"/>
              <a:gd name="connsiteY10" fmla="*/ 802135 h 80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3271" h="802135">
                <a:moveTo>
                  <a:pt x="0" y="802135"/>
                </a:moveTo>
                <a:cubicBezTo>
                  <a:pt x="89647" y="632926"/>
                  <a:pt x="179294" y="463717"/>
                  <a:pt x="268941" y="331488"/>
                </a:cubicBezTo>
                <a:cubicBezTo>
                  <a:pt x="358588" y="199259"/>
                  <a:pt x="463924" y="46859"/>
                  <a:pt x="537883" y="8759"/>
                </a:cubicBezTo>
                <a:cubicBezTo>
                  <a:pt x="611842" y="-29341"/>
                  <a:pt x="667871" y="67029"/>
                  <a:pt x="712694" y="102888"/>
                </a:cubicBezTo>
                <a:cubicBezTo>
                  <a:pt x="757517" y="138747"/>
                  <a:pt x="806824" y="223912"/>
                  <a:pt x="806824" y="223912"/>
                </a:cubicBezTo>
                <a:cubicBezTo>
                  <a:pt x="851648" y="282183"/>
                  <a:pt x="903195" y="367347"/>
                  <a:pt x="981636" y="452512"/>
                </a:cubicBezTo>
                <a:cubicBezTo>
                  <a:pt x="1060077" y="537677"/>
                  <a:pt x="1199030" y="685594"/>
                  <a:pt x="1277471" y="734900"/>
                </a:cubicBezTo>
                <a:cubicBezTo>
                  <a:pt x="1355912" y="784206"/>
                  <a:pt x="1400736" y="768518"/>
                  <a:pt x="1452283" y="748347"/>
                </a:cubicBezTo>
                <a:cubicBezTo>
                  <a:pt x="1503830" y="728176"/>
                  <a:pt x="1550894" y="638529"/>
                  <a:pt x="1586753" y="613876"/>
                </a:cubicBezTo>
                <a:cubicBezTo>
                  <a:pt x="1622612" y="589223"/>
                  <a:pt x="1604683" y="569053"/>
                  <a:pt x="1667436" y="600429"/>
                </a:cubicBezTo>
                <a:cubicBezTo>
                  <a:pt x="1730189" y="631805"/>
                  <a:pt x="1846730" y="716970"/>
                  <a:pt x="1963271" y="802135"/>
                </a:cubicBezTo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5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74F6-9DF3-0765-34DC-66CC0A38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700784" y="623643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1:  What glacial geology gets fossilized?</a:t>
            </a:r>
          </a:p>
        </p:txBody>
      </p:sp>
    </p:spTree>
    <p:extLst>
      <p:ext uri="{BB962C8B-B14F-4D97-AF65-F5344CB8AC3E}">
        <p14:creationId xmlns:p14="http://schemas.microsoft.com/office/powerpoint/2010/main" val="208882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F9C0-B89C-1AA0-069F-7BCEFD52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6314BB2F-A5FF-9E37-FF6E-46B5D96BB64F}"/>
              </a:ext>
            </a:extLst>
          </p:cNvPr>
          <p:cNvSpPr/>
          <p:nvPr/>
        </p:nvSpPr>
        <p:spPr>
          <a:xfrm rot="20778134">
            <a:off x="2594586" y="3087316"/>
            <a:ext cx="5575253" cy="2554941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DF650-DFE9-8FC2-6981-0F5EB2434EE5}"/>
              </a:ext>
            </a:extLst>
          </p:cNvPr>
          <p:cNvCxnSpPr>
            <a:cxnSpLocks/>
          </p:cNvCxnSpPr>
          <p:nvPr/>
        </p:nvCxnSpPr>
        <p:spPr>
          <a:xfrm flipV="1">
            <a:off x="3402108" y="3254188"/>
            <a:ext cx="2904565" cy="68580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5DE0B6-DAAF-78BF-1AE2-18AFCDEF0BE8}"/>
              </a:ext>
            </a:extLst>
          </p:cNvPr>
          <p:cNvCxnSpPr>
            <a:cxnSpLocks/>
          </p:cNvCxnSpPr>
          <p:nvPr/>
        </p:nvCxnSpPr>
        <p:spPr>
          <a:xfrm flipV="1">
            <a:off x="3594849" y="2965076"/>
            <a:ext cx="2904565" cy="68580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24DA1B-0037-EEC7-7BBC-783E31031421}"/>
              </a:ext>
            </a:extLst>
          </p:cNvPr>
          <p:cNvSpPr/>
          <p:nvPr/>
        </p:nvSpPr>
        <p:spPr>
          <a:xfrm>
            <a:off x="2514602" y="2501153"/>
            <a:ext cx="5244353" cy="1922929"/>
          </a:xfrm>
          <a:custGeom>
            <a:avLst/>
            <a:gdLst>
              <a:gd name="connsiteX0" fmla="*/ 5244353 w 5244353"/>
              <a:gd name="connsiteY0" fmla="*/ 0 h 1922929"/>
              <a:gd name="connsiteX1" fmla="*/ 389965 w 5244353"/>
              <a:gd name="connsiteY1" fmla="*/ 1089212 h 1922929"/>
              <a:gd name="connsiteX2" fmla="*/ 0 w 5244353"/>
              <a:gd name="connsiteY2" fmla="*/ 1922929 h 1922929"/>
              <a:gd name="connsiteX0" fmla="*/ 5244353 w 5244353"/>
              <a:gd name="connsiteY0" fmla="*/ 0 h 1922929"/>
              <a:gd name="connsiteX1" fmla="*/ 470647 w 5244353"/>
              <a:gd name="connsiteY1" fmla="*/ 1089212 h 1922929"/>
              <a:gd name="connsiteX2" fmla="*/ 0 w 5244353"/>
              <a:gd name="connsiteY2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353" h="1922929">
                <a:moveTo>
                  <a:pt x="5244353" y="0"/>
                </a:moveTo>
                <a:lnTo>
                  <a:pt x="470647" y="1089212"/>
                </a:lnTo>
                <a:cubicBezTo>
                  <a:pt x="340659" y="1367118"/>
                  <a:pt x="129988" y="1645023"/>
                  <a:pt x="0" y="192292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A1CB4-FB45-D4CD-49A5-1616255A1BB4}"/>
              </a:ext>
            </a:extLst>
          </p:cNvPr>
          <p:cNvSpPr txBox="1"/>
          <p:nvPr/>
        </p:nvSpPr>
        <p:spPr>
          <a:xfrm rot="20709431">
            <a:off x="4384675" y="4384761"/>
            <a:ext cx="183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granite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BBF03-5298-EB36-1E9B-D55A26D643BA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striae?</a:t>
            </a:r>
          </a:p>
        </p:txBody>
      </p:sp>
    </p:spTree>
    <p:extLst>
      <p:ext uri="{BB962C8B-B14F-4D97-AF65-F5344CB8AC3E}">
        <p14:creationId xmlns:p14="http://schemas.microsoft.com/office/powerpoint/2010/main" val="357132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B7DE9-A1BD-325D-E8F6-9BD20213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18AF3C-AE48-0962-2D98-F5E2E07A4429}"/>
              </a:ext>
            </a:extLst>
          </p:cNvPr>
          <p:cNvSpPr txBox="1"/>
          <p:nvPr/>
        </p:nvSpPr>
        <p:spPr>
          <a:xfrm>
            <a:off x="8788126" y="1088709"/>
            <a:ext cx="3467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yes,</a:t>
            </a:r>
          </a:p>
          <a:p>
            <a:endParaRPr lang="en-US" sz="4000" dirty="0"/>
          </a:p>
          <a:p>
            <a:r>
              <a:rPr lang="en-US" sz="4000" dirty="0"/>
              <a:t>sediment protects</a:t>
            </a:r>
          </a:p>
          <a:p>
            <a:r>
              <a:rPr lang="en-US" sz="4000" dirty="0"/>
              <a:t>striae</a:t>
            </a:r>
          </a:p>
          <a:p>
            <a:endParaRPr lang="en-US" sz="4000" dirty="0"/>
          </a:p>
          <a:p>
            <a:r>
              <a:rPr lang="en-US" sz="4000" dirty="0"/>
              <a:t>then later erodes away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F378A793-9236-3E0D-708C-613AD01879BC}"/>
              </a:ext>
            </a:extLst>
          </p:cNvPr>
          <p:cNvSpPr/>
          <p:nvPr/>
        </p:nvSpPr>
        <p:spPr>
          <a:xfrm rot="20778134">
            <a:off x="2594586" y="3087316"/>
            <a:ext cx="5575253" cy="2554941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EEE1444-107A-31D9-1B4B-C14349751DD6}"/>
              </a:ext>
            </a:extLst>
          </p:cNvPr>
          <p:cNvSpPr/>
          <p:nvPr/>
        </p:nvSpPr>
        <p:spPr>
          <a:xfrm rot="20778134">
            <a:off x="2127074" y="1215742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BBFC4-91E6-EB78-9E29-8B10A57C7D91}"/>
              </a:ext>
            </a:extLst>
          </p:cNvPr>
          <p:cNvCxnSpPr>
            <a:cxnSpLocks/>
          </p:cNvCxnSpPr>
          <p:nvPr/>
        </p:nvCxnSpPr>
        <p:spPr>
          <a:xfrm flipV="1">
            <a:off x="3402108" y="3254188"/>
            <a:ext cx="2904565" cy="68580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1253C5-C99A-CEDE-1D4C-2605D1859D20}"/>
              </a:ext>
            </a:extLst>
          </p:cNvPr>
          <p:cNvCxnSpPr>
            <a:cxnSpLocks/>
          </p:cNvCxnSpPr>
          <p:nvPr/>
        </p:nvCxnSpPr>
        <p:spPr>
          <a:xfrm flipV="1">
            <a:off x="3594849" y="2965076"/>
            <a:ext cx="2904565" cy="68580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4447C5-BF5E-8BA0-AAF8-629735033A4E}"/>
              </a:ext>
            </a:extLst>
          </p:cNvPr>
          <p:cNvSpPr/>
          <p:nvPr/>
        </p:nvSpPr>
        <p:spPr>
          <a:xfrm>
            <a:off x="2514602" y="2501153"/>
            <a:ext cx="5244353" cy="1922929"/>
          </a:xfrm>
          <a:custGeom>
            <a:avLst/>
            <a:gdLst>
              <a:gd name="connsiteX0" fmla="*/ 5244353 w 5244353"/>
              <a:gd name="connsiteY0" fmla="*/ 0 h 1922929"/>
              <a:gd name="connsiteX1" fmla="*/ 389965 w 5244353"/>
              <a:gd name="connsiteY1" fmla="*/ 1089212 h 1922929"/>
              <a:gd name="connsiteX2" fmla="*/ 0 w 5244353"/>
              <a:gd name="connsiteY2" fmla="*/ 1922929 h 1922929"/>
              <a:gd name="connsiteX0" fmla="*/ 5244353 w 5244353"/>
              <a:gd name="connsiteY0" fmla="*/ 0 h 1922929"/>
              <a:gd name="connsiteX1" fmla="*/ 470647 w 5244353"/>
              <a:gd name="connsiteY1" fmla="*/ 1089212 h 1922929"/>
              <a:gd name="connsiteX2" fmla="*/ 0 w 5244353"/>
              <a:gd name="connsiteY2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353" h="1922929">
                <a:moveTo>
                  <a:pt x="5244353" y="0"/>
                </a:moveTo>
                <a:lnTo>
                  <a:pt x="470647" y="1089212"/>
                </a:lnTo>
                <a:cubicBezTo>
                  <a:pt x="340659" y="1367118"/>
                  <a:pt x="129988" y="1645023"/>
                  <a:pt x="0" y="192292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2CB95-E7AC-351D-DCF8-A4B651F91857}"/>
              </a:ext>
            </a:extLst>
          </p:cNvPr>
          <p:cNvSpPr txBox="1"/>
          <p:nvPr/>
        </p:nvSpPr>
        <p:spPr>
          <a:xfrm rot="20819600">
            <a:off x="3687519" y="1974869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sediment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8EDB3-6C13-284A-C5DA-3C7816F22E61}"/>
              </a:ext>
            </a:extLst>
          </p:cNvPr>
          <p:cNvSpPr txBox="1"/>
          <p:nvPr/>
        </p:nvSpPr>
        <p:spPr>
          <a:xfrm rot="20709431">
            <a:off x="4384675" y="4384761"/>
            <a:ext cx="183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granite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14ECA-4000-B01D-E26E-4A4BD8BEE77D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striae</a:t>
            </a:r>
          </a:p>
        </p:txBody>
      </p:sp>
    </p:spTree>
    <p:extLst>
      <p:ext uri="{BB962C8B-B14F-4D97-AF65-F5344CB8AC3E}">
        <p14:creationId xmlns:p14="http://schemas.microsoft.com/office/powerpoint/2010/main" val="66076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5CB8E-7731-F87F-DE4C-0C56E1368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40E5A2-EC48-CD33-62E3-9660CF09C30C}"/>
              </a:ext>
            </a:extLst>
          </p:cNvPr>
          <p:cNvSpPr txBox="1"/>
          <p:nvPr/>
        </p:nvSpPr>
        <p:spPr>
          <a:xfrm>
            <a:off x="7774119" y="62284"/>
            <a:ext cx="34672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sure,</a:t>
            </a:r>
          </a:p>
          <a:p>
            <a:endParaRPr lang="en-US" sz="4000" dirty="0"/>
          </a:p>
          <a:p>
            <a:r>
              <a:rPr lang="en-US" sz="4000" dirty="0"/>
              <a:t>but might be hard to differentiate from a conglomerate of other origin</a:t>
            </a:r>
          </a:p>
          <a:p>
            <a:endParaRPr lang="en-US" sz="4000" dirty="0"/>
          </a:p>
          <a:p>
            <a:r>
              <a:rPr lang="en-US" sz="4000" dirty="0"/>
              <a:t>(unless clasts have striae) 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B4F627A-8CCA-7FF6-9785-AAE6BC5483D0}"/>
              </a:ext>
            </a:extLst>
          </p:cNvPr>
          <p:cNvSpPr/>
          <p:nvPr/>
        </p:nvSpPr>
        <p:spPr>
          <a:xfrm>
            <a:off x="1010967" y="2182905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7B0A0-72BC-D62D-F522-405CBB54D118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till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820F67-0E5D-025A-FB67-8D62F3B4DAF2}"/>
              </a:ext>
            </a:extLst>
          </p:cNvPr>
          <p:cNvSpPr/>
          <p:nvPr/>
        </p:nvSpPr>
        <p:spPr>
          <a:xfrm>
            <a:off x="1667435" y="3106271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CE085F-1F33-C808-8B92-B7A3B2696B39}"/>
              </a:ext>
            </a:extLst>
          </p:cNvPr>
          <p:cNvSpPr/>
          <p:nvPr/>
        </p:nvSpPr>
        <p:spPr>
          <a:xfrm>
            <a:off x="3106271" y="3200400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22B514-C99D-FF15-4311-E16A6ABC318D}"/>
              </a:ext>
            </a:extLst>
          </p:cNvPr>
          <p:cNvSpPr/>
          <p:nvPr/>
        </p:nvSpPr>
        <p:spPr>
          <a:xfrm>
            <a:off x="2792506" y="403411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D84A9F-23CF-075C-1219-01BBB13ECA36}"/>
              </a:ext>
            </a:extLst>
          </p:cNvPr>
          <p:cNvSpPr/>
          <p:nvPr/>
        </p:nvSpPr>
        <p:spPr>
          <a:xfrm>
            <a:off x="4545107" y="3005418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043335-D445-8620-484F-1A1677090A31}"/>
              </a:ext>
            </a:extLst>
          </p:cNvPr>
          <p:cNvSpPr/>
          <p:nvPr/>
        </p:nvSpPr>
        <p:spPr>
          <a:xfrm>
            <a:off x="5369859" y="391757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F08CBC-0F22-D24A-2ECE-8609DFB44FBC}"/>
              </a:ext>
            </a:extLst>
          </p:cNvPr>
          <p:cNvSpPr/>
          <p:nvPr/>
        </p:nvSpPr>
        <p:spPr>
          <a:xfrm>
            <a:off x="3653118" y="340210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E10576-282E-E281-E744-DC68A7ABFDF0}"/>
              </a:ext>
            </a:extLst>
          </p:cNvPr>
          <p:cNvSpPr/>
          <p:nvPr/>
        </p:nvSpPr>
        <p:spPr>
          <a:xfrm>
            <a:off x="1311687" y="3926540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D96E23-1F2F-D36C-BB55-78B1D8831775}"/>
              </a:ext>
            </a:extLst>
          </p:cNvPr>
          <p:cNvSpPr/>
          <p:nvPr/>
        </p:nvSpPr>
        <p:spPr>
          <a:xfrm>
            <a:off x="4077523" y="417082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2399C-1935-5D05-21F8-69475187884E}"/>
              </a:ext>
            </a:extLst>
          </p:cNvPr>
          <p:cNvSpPr/>
          <p:nvPr/>
        </p:nvSpPr>
        <p:spPr>
          <a:xfrm>
            <a:off x="4652683" y="3686734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9B5947-8E2B-2994-3D18-C34D5DA38113}"/>
              </a:ext>
            </a:extLst>
          </p:cNvPr>
          <p:cNvSpPr/>
          <p:nvPr/>
        </p:nvSpPr>
        <p:spPr>
          <a:xfrm>
            <a:off x="4966448" y="4354602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F92D76-27CD-CC7F-BA03-791FE4F09754}"/>
              </a:ext>
            </a:extLst>
          </p:cNvPr>
          <p:cNvSpPr/>
          <p:nvPr/>
        </p:nvSpPr>
        <p:spPr>
          <a:xfrm rot="19313793">
            <a:off x="6032651" y="2998694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ACF7DC-FDB8-A9B3-2ADF-84BD03ED0D07}"/>
              </a:ext>
            </a:extLst>
          </p:cNvPr>
          <p:cNvSpPr/>
          <p:nvPr/>
        </p:nvSpPr>
        <p:spPr>
          <a:xfrm rot="19313793">
            <a:off x="6032650" y="4010723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3393CA-A259-332A-A26B-3621F6782DCA}"/>
              </a:ext>
            </a:extLst>
          </p:cNvPr>
          <p:cNvSpPr/>
          <p:nvPr/>
        </p:nvSpPr>
        <p:spPr>
          <a:xfrm>
            <a:off x="6274026" y="334033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210155-82C9-0BCE-8EAC-BA8A7B9AC41F}"/>
              </a:ext>
            </a:extLst>
          </p:cNvPr>
          <p:cNvSpPr/>
          <p:nvPr/>
        </p:nvSpPr>
        <p:spPr>
          <a:xfrm>
            <a:off x="2324986" y="3493993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71B567-00B6-E2D4-50AE-7DE0A16E9B3F}"/>
              </a:ext>
            </a:extLst>
          </p:cNvPr>
          <p:cNvSpPr/>
          <p:nvPr/>
        </p:nvSpPr>
        <p:spPr>
          <a:xfrm rot="3275261">
            <a:off x="1702844" y="2371609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CA08E6-4107-50D7-FC6B-3BD1BB684348}"/>
              </a:ext>
            </a:extLst>
          </p:cNvPr>
          <p:cNvSpPr/>
          <p:nvPr/>
        </p:nvSpPr>
        <p:spPr>
          <a:xfrm rot="3323312">
            <a:off x="5143127" y="2326726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3AAC43-C4F7-34BB-1083-B47A6331F69C}"/>
              </a:ext>
            </a:extLst>
          </p:cNvPr>
          <p:cNvSpPr/>
          <p:nvPr/>
        </p:nvSpPr>
        <p:spPr>
          <a:xfrm rot="8522828">
            <a:off x="2400025" y="2296978"/>
            <a:ext cx="706246" cy="4020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32E74A-2F89-2BFA-8B5F-052E3CC8A9A5}"/>
              </a:ext>
            </a:extLst>
          </p:cNvPr>
          <p:cNvSpPr/>
          <p:nvPr/>
        </p:nvSpPr>
        <p:spPr>
          <a:xfrm rot="3275261">
            <a:off x="3850597" y="2325824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F7776-3B70-CC67-82D8-A26B4201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>
            <a:extLst>
              <a:ext uri="{FF2B5EF4-FFF2-40B4-BE49-F238E27FC236}">
                <a16:creationId xmlns:a16="http://schemas.microsoft.com/office/drawing/2014/main" id="{0B7598A9-C8E1-2463-EE30-D150FFAB093B}"/>
              </a:ext>
            </a:extLst>
          </p:cNvPr>
          <p:cNvSpPr/>
          <p:nvPr/>
        </p:nvSpPr>
        <p:spPr>
          <a:xfrm>
            <a:off x="1010967" y="2182905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67C01-7C79-B43C-D968-DBF992DC4D20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till?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EB7D67-D865-08DE-DFB3-0FA22F539711}"/>
              </a:ext>
            </a:extLst>
          </p:cNvPr>
          <p:cNvSpPr/>
          <p:nvPr/>
        </p:nvSpPr>
        <p:spPr>
          <a:xfrm>
            <a:off x="1667435" y="3106271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B2A05E-1CB5-B86F-7512-44350E5383C8}"/>
              </a:ext>
            </a:extLst>
          </p:cNvPr>
          <p:cNvSpPr/>
          <p:nvPr/>
        </p:nvSpPr>
        <p:spPr>
          <a:xfrm>
            <a:off x="3106271" y="3200400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561DB3-6323-5B4D-DFBB-730E5129135D}"/>
              </a:ext>
            </a:extLst>
          </p:cNvPr>
          <p:cNvSpPr/>
          <p:nvPr/>
        </p:nvSpPr>
        <p:spPr>
          <a:xfrm>
            <a:off x="2792506" y="403411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39611A-A4A1-B24A-CB27-6473D9420D18}"/>
              </a:ext>
            </a:extLst>
          </p:cNvPr>
          <p:cNvSpPr/>
          <p:nvPr/>
        </p:nvSpPr>
        <p:spPr>
          <a:xfrm>
            <a:off x="4545107" y="3005418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96661C-BDF5-D4AF-28BB-04092FB01BCB}"/>
              </a:ext>
            </a:extLst>
          </p:cNvPr>
          <p:cNvSpPr/>
          <p:nvPr/>
        </p:nvSpPr>
        <p:spPr>
          <a:xfrm>
            <a:off x="5369859" y="391757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101CC4-C7D1-4E77-58E2-10AF7AE2F60D}"/>
              </a:ext>
            </a:extLst>
          </p:cNvPr>
          <p:cNvSpPr/>
          <p:nvPr/>
        </p:nvSpPr>
        <p:spPr>
          <a:xfrm>
            <a:off x="3653118" y="340210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870E53-F6A3-9BE6-9296-E5976DF32FF8}"/>
              </a:ext>
            </a:extLst>
          </p:cNvPr>
          <p:cNvSpPr/>
          <p:nvPr/>
        </p:nvSpPr>
        <p:spPr>
          <a:xfrm>
            <a:off x="1311687" y="3926540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D9D0AE-C205-AF12-60A2-FC195E3E7028}"/>
              </a:ext>
            </a:extLst>
          </p:cNvPr>
          <p:cNvSpPr/>
          <p:nvPr/>
        </p:nvSpPr>
        <p:spPr>
          <a:xfrm>
            <a:off x="4077523" y="417082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502E60-E5C5-DF03-F26F-A464374492FE}"/>
              </a:ext>
            </a:extLst>
          </p:cNvPr>
          <p:cNvSpPr/>
          <p:nvPr/>
        </p:nvSpPr>
        <p:spPr>
          <a:xfrm>
            <a:off x="4652683" y="3686734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50F06-4F56-D04A-B004-8506BBCDCBD3}"/>
              </a:ext>
            </a:extLst>
          </p:cNvPr>
          <p:cNvSpPr/>
          <p:nvPr/>
        </p:nvSpPr>
        <p:spPr>
          <a:xfrm>
            <a:off x="4966448" y="4354602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251ADA-4D19-CACA-7378-26BD615063BD}"/>
              </a:ext>
            </a:extLst>
          </p:cNvPr>
          <p:cNvSpPr/>
          <p:nvPr/>
        </p:nvSpPr>
        <p:spPr>
          <a:xfrm rot="19313793">
            <a:off x="6032651" y="2998694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3C600B-FEB0-B392-051D-D019F00F1F3B}"/>
              </a:ext>
            </a:extLst>
          </p:cNvPr>
          <p:cNvSpPr/>
          <p:nvPr/>
        </p:nvSpPr>
        <p:spPr>
          <a:xfrm rot="19313793">
            <a:off x="6032650" y="4010723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1A71CF-5823-7744-55D3-C161F5068089}"/>
              </a:ext>
            </a:extLst>
          </p:cNvPr>
          <p:cNvSpPr/>
          <p:nvPr/>
        </p:nvSpPr>
        <p:spPr>
          <a:xfrm>
            <a:off x="6274026" y="334033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33FAA1-13C4-804F-A066-39D19CE675FE}"/>
              </a:ext>
            </a:extLst>
          </p:cNvPr>
          <p:cNvSpPr/>
          <p:nvPr/>
        </p:nvSpPr>
        <p:spPr>
          <a:xfrm>
            <a:off x="2324986" y="3493993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84CBE7-ED67-2494-84FD-4F249F3C3874}"/>
              </a:ext>
            </a:extLst>
          </p:cNvPr>
          <p:cNvSpPr/>
          <p:nvPr/>
        </p:nvSpPr>
        <p:spPr>
          <a:xfrm rot="3275261">
            <a:off x="1702844" y="2371609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0C440D-5549-3451-D9E6-8D6C45229F14}"/>
              </a:ext>
            </a:extLst>
          </p:cNvPr>
          <p:cNvSpPr/>
          <p:nvPr/>
        </p:nvSpPr>
        <p:spPr>
          <a:xfrm rot="3323312">
            <a:off x="5143127" y="2326726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D062B9-DD23-844E-455C-15D76BC4DD7A}"/>
              </a:ext>
            </a:extLst>
          </p:cNvPr>
          <p:cNvSpPr/>
          <p:nvPr/>
        </p:nvSpPr>
        <p:spPr>
          <a:xfrm rot="8522828">
            <a:off x="2400025" y="2296978"/>
            <a:ext cx="706246" cy="4020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3483A3-8E0A-1CD0-6D36-FD37F6717AC1}"/>
              </a:ext>
            </a:extLst>
          </p:cNvPr>
          <p:cNvSpPr/>
          <p:nvPr/>
        </p:nvSpPr>
        <p:spPr>
          <a:xfrm rot="3275261">
            <a:off x="3850597" y="2325824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C9074-3563-4A59-2523-EE14C31F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6AD4F4-4A49-0EB6-DF57-5C3B895B6237}"/>
              </a:ext>
            </a:extLst>
          </p:cNvPr>
          <p:cNvSpPr txBox="1"/>
          <p:nvPr/>
        </p:nvSpPr>
        <p:spPr>
          <a:xfrm>
            <a:off x="7774119" y="62284"/>
            <a:ext cx="34672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sure,</a:t>
            </a:r>
          </a:p>
          <a:p>
            <a:endParaRPr lang="en-US" sz="4000" dirty="0"/>
          </a:p>
          <a:p>
            <a:r>
              <a:rPr lang="en-US" sz="4000" dirty="0"/>
              <a:t>but might be hard to differentiate from a conglomerate of other origin</a:t>
            </a:r>
          </a:p>
          <a:p>
            <a:endParaRPr lang="en-US" sz="4000" dirty="0"/>
          </a:p>
          <a:p>
            <a:r>
              <a:rPr lang="en-US" sz="4000" dirty="0"/>
              <a:t>(unless clasts have striae) 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7FFA19F6-A3F4-1C5E-AD1C-B51241029150}"/>
              </a:ext>
            </a:extLst>
          </p:cNvPr>
          <p:cNvSpPr/>
          <p:nvPr/>
        </p:nvSpPr>
        <p:spPr>
          <a:xfrm>
            <a:off x="1010967" y="2182905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14C3F-B44E-9E81-10EA-1697CE5E4923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till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AA996B-AAF0-2E3E-BDAC-F1FF77B34163}"/>
              </a:ext>
            </a:extLst>
          </p:cNvPr>
          <p:cNvSpPr/>
          <p:nvPr/>
        </p:nvSpPr>
        <p:spPr>
          <a:xfrm>
            <a:off x="1667435" y="3106271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D31C9B-4BCD-8335-9EB6-8769F31C4EED}"/>
              </a:ext>
            </a:extLst>
          </p:cNvPr>
          <p:cNvSpPr/>
          <p:nvPr/>
        </p:nvSpPr>
        <p:spPr>
          <a:xfrm>
            <a:off x="3106271" y="3200400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D787CF-F7B3-3C37-C01B-571770CD9363}"/>
              </a:ext>
            </a:extLst>
          </p:cNvPr>
          <p:cNvSpPr/>
          <p:nvPr/>
        </p:nvSpPr>
        <p:spPr>
          <a:xfrm>
            <a:off x="2792506" y="403411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9BD398-0AD6-F5DF-25B7-1B99E7E7236B}"/>
              </a:ext>
            </a:extLst>
          </p:cNvPr>
          <p:cNvSpPr/>
          <p:nvPr/>
        </p:nvSpPr>
        <p:spPr>
          <a:xfrm>
            <a:off x="4545107" y="3005418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C00B71-DD35-43A3-D506-427E7C151062}"/>
              </a:ext>
            </a:extLst>
          </p:cNvPr>
          <p:cNvSpPr/>
          <p:nvPr/>
        </p:nvSpPr>
        <p:spPr>
          <a:xfrm>
            <a:off x="5369859" y="391757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04A0E0-8B49-9C75-2E22-CCB4D822B834}"/>
              </a:ext>
            </a:extLst>
          </p:cNvPr>
          <p:cNvSpPr/>
          <p:nvPr/>
        </p:nvSpPr>
        <p:spPr>
          <a:xfrm>
            <a:off x="3653118" y="340210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446272-0D8E-6FEF-D09A-93DF0EC0F9E4}"/>
              </a:ext>
            </a:extLst>
          </p:cNvPr>
          <p:cNvSpPr/>
          <p:nvPr/>
        </p:nvSpPr>
        <p:spPr>
          <a:xfrm>
            <a:off x="1311687" y="3926540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09EAF2-122E-174C-0626-74A27BFA670C}"/>
              </a:ext>
            </a:extLst>
          </p:cNvPr>
          <p:cNvSpPr/>
          <p:nvPr/>
        </p:nvSpPr>
        <p:spPr>
          <a:xfrm>
            <a:off x="4077523" y="417082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234950-F1CC-FE72-BF12-7FB3E86831BF}"/>
              </a:ext>
            </a:extLst>
          </p:cNvPr>
          <p:cNvSpPr/>
          <p:nvPr/>
        </p:nvSpPr>
        <p:spPr>
          <a:xfrm>
            <a:off x="4652683" y="3686734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53594D-1373-927C-D9AE-EF92CCED423A}"/>
              </a:ext>
            </a:extLst>
          </p:cNvPr>
          <p:cNvSpPr/>
          <p:nvPr/>
        </p:nvSpPr>
        <p:spPr>
          <a:xfrm>
            <a:off x="4966448" y="4354602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8AE994-E767-D6C2-48DA-73C5F8353064}"/>
              </a:ext>
            </a:extLst>
          </p:cNvPr>
          <p:cNvSpPr/>
          <p:nvPr/>
        </p:nvSpPr>
        <p:spPr>
          <a:xfrm rot="19313793">
            <a:off x="6032651" y="2998694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EC5018-E2A5-DDB9-58DD-CFDE342CACB5}"/>
              </a:ext>
            </a:extLst>
          </p:cNvPr>
          <p:cNvSpPr/>
          <p:nvPr/>
        </p:nvSpPr>
        <p:spPr>
          <a:xfrm rot="19313793">
            <a:off x="6032650" y="4010723"/>
            <a:ext cx="479611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FF3C5A-269B-31E5-B7AA-BE7E1333CED7}"/>
              </a:ext>
            </a:extLst>
          </p:cNvPr>
          <p:cNvSpPr/>
          <p:nvPr/>
        </p:nvSpPr>
        <p:spPr>
          <a:xfrm>
            <a:off x="6274026" y="3340336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BCC49F2-3658-DEBA-1234-48D49A76B956}"/>
              </a:ext>
            </a:extLst>
          </p:cNvPr>
          <p:cNvSpPr/>
          <p:nvPr/>
        </p:nvSpPr>
        <p:spPr>
          <a:xfrm>
            <a:off x="2324986" y="3493993"/>
            <a:ext cx="215153" cy="2017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3455D9-F19B-BB28-8C53-6CDF9755BF74}"/>
              </a:ext>
            </a:extLst>
          </p:cNvPr>
          <p:cNvSpPr/>
          <p:nvPr/>
        </p:nvSpPr>
        <p:spPr>
          <a:xfrm rot="3275261">
            <a:off x="1702844" y="2371609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C6A4F8-0F74-2D36-D98F-342F3ECE842A}"/>
              </a:ext>
            </a:extLst>
          </p:cNvPr>
          <p:cNvSpPr/>
          <p:nvPr/>
        </p:nvSpPr>
        <p:spPr>
          <a:xfrm rot="3323312">
            <a:off x="5143127" y="2326726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C7492A-A352-937A-37F8-4D0AF0C15178}"/>
              </a:ext>
            </a:extLst>
          </p:cNvPr>
          <p:cNvSpPr/>
          <p:nvPr/>
        </p:nvSpPr>
        <p:spPr>
          <a:xfrm rot="8522828">
            <a:off x="2400025" y="2296978"/>
            <a:ext cx="706246" cy="4020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44F9D4-FF47-C189-CDC2-867DBA74C6D6}"/>
              </a:ext>
            </a:extLst>
          </p:cNvPr>
          <p:cNvSpPr/>
          <p:nvPr/>
        </p:nvSpPr>
        <p:spPr>
          <a:xfrm rot="3275261">
            <a:off x="3850597" y="2325824"/>
            <a:ext cx="245110" cy="3292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A9CB-3546-E125-C37C-4784FD4D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>
            <a:extLst>
              <a:ext uri="{FF2B5EF4-FFF2-40B4-BE49-F238E27FC236}">
                <a16:creationId xmlns:a16="http://schemas.microsoft.com/office/drawing/2014/main" id="{E6052B82-E63E-C980-CB49-F164CE2848D2}"/>
              </a:ext>
            </a:extLst>
          </p:cNvPr>
          <p:cNvSpPr/>
          <p:nvPr/>
        </p:nvSpPr>
        <p:spPr>
          <a:xfrm>
            <a:off x="1010968" y="3429000"/>
            <a:ext cx="5250882" cy="1290918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FE45F-071E-557B-2FB6-3326D2E40CFF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drop-stone?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D34417-3109-57AA-D069-5EBC23645974}"/>
              </a:ext>
            </a:extLst>
          </p:cNvPr>
          <p:cNvSpPr/>
          <p:nvPr/>
        </p:nvSpPr>
        <p:spPr>
          <a:xfrm>
            <a:off x="2017061" y="364403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FAC81-B0B7-C3A5-7FBB-C466C960D345}"/>
              </a:ext>
            </a:extLst>
          </p:cNvPr>
          <p:cNvSpPr/>
          <p:nvPr/>
        </p:nvSpPr>
        <p:spPr>
          <a:xfrm>
            <a:off x="950633" y="4007224"/>
            <a:ext cx="4979519" cy="254080"/>
          </a:xfrm>
          <a:custGeom>
            <a:avLst/>
            <a:gdLst>
              <a:gd name="connsiteX0" fmla="*/ 0 w 4979519"/>
              <a:gd name="connsiteY0" fmla="*/ 0 h 242053"/>
              <a:gd name="connsiteX1" fmla="*/ 4979519 w 4979519"/>
              <a:gd name="connsiteY1" fmla="*/ 0 h 242053"/>
              <a:gd name="connsiteX2" fmla="*/ 4979519 w 4979519"/>
              <a:gd name="connsiteY2" fmla="*/ 242053 h 242053"/>
              <a:gd name="connsiteX3" fmla="*/ 0 w 4979519"/>
              <a:gd name="connsiteY3" fmla="*/ 242053 h 242053"/>
              <a:gd name="connsiteX4" fmla="*/ 0 w 4979519"/>
              <a:gd name="connsiteY4" fmla="*/ 0 h 242053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4979519 w 4979519"/>
              <a:gd name="connsiteY2" fmla="*/ 12027 h 254080"/>
              <a:gd name="connsiteX3" fmla="*/ 4979519 w 4979519"/>
              <a:gd name="connsiteY3" fmla="*/ 254080 h 254080"/>
              <a:gd name="connsiteX4" fmla="*/ 0 w 4979519"/>
              <a:gd name="connsiteY4" fmla="*/ 254080 h 254080"/>
              <a:gd name="connsiteX5" fmla="*/ 0 w 4979519"/>
              <a:gd name="connsiteY5" fmla="*/ 12027 h 254080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1819461 w 4979519"/>
              <a:gd name="connsiteY2" fmla="*/ 0 h 254080"/>
              <a:gd name="connsiteX3" fmla="*/ 4979519 w 4979519"/>
              <a:gd name="connsiteY3" fmla="*/ 12027 h 254080"/>
              <a:gd name="connsiteX4" fmla="*/ 4979519 w 4979519"/>
              <a:gd name="connsiteY4" fmla="*/ 254080 h 254080"/>
              <a:gd name="connsiteX5" fmla="*/ 0 w 4979519"/>
              <a:gd name="connsiteY5" fmla="*/ 254080 h 254080"/>
              <a:gd name="connsiteX6" fmla="*/ 0 w 4979519"/>
              <a:gd name="connsiteY6" fmla="*/ 12027 h 254080"/>
              <a:gd name="connsiteX0" fmla="*/ 0 w 4979519"/>
              <a:gd name="connsiteY0" fmla="*/ 25475 h 267528"/>
              <a:gd name="connsiteX1" fmla="*/ 958849 w 4979519"/>
              <a:gd name="connsiteY1" fmla="*/ 13448 h 267528"/>
              <a:gd name="connsiteX2" fmla="*/ 1321920 w 4979519"/>
              <a:gd name="connsiteY2" fmla="*/ 0 h 267528"/>
              <a:gd name="connsiteX3" fmla="*/ 1819461 w 4979519"/>
              <a:gd name="connsiteY3" fmla="*/ 13448 h 267528"/>
              <a:gd name="connsiteX4" fmla="*/ 4979519 w 4979519"/>
              <a:gd name="connsiteY4" fmla="*/ 25475 h 267528"/>
              <a:gd name="connsiteX5" fmla="*/ 4979519 w 4979519"/>
              <a:gd name="connsiteY5" fmla="*/ 267528 h 267528"/>
              <a:gd name="connsiteX6" fmla="*/ 0 w 4979519"/>
              <a:gd name="connsiteY6" fmla="*/ 267528 h 267528"/>
              <a:gd name="connsiteX7" fmla="*/ 0 w 4979519"/>
              <a:gd name="connsiteY7" fmla="*/ 25475 h 267528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1321920 w 4979519"/>
              <a:gd name="connsiteY2" fmla="*/ 94128 h 254080"/>
              <a:gd name="connsiteX3" fmla="*/ 1819461 w 4979519"/>
              <a:gd name="connsiteY3" fmla="*/ 0 h 254080"/>
              <a:gd name="connsiteX4" fmla="*/ 4979519 w 4979519"/>
              <a:gd name="connsiteY4" fmla="*/ 12027 h 254080"/>
              <a:gd name="connsiteX5" fmla="*/ 4979519 w 4979519"/>
              <a:gd name="connsiteY5" fmla="*/ 254080 h 254080"/>
              <a:gd name="connsiteX6" fmla="*/ 0 w 4979519"/>
              <a:gd name="connsiteY6" fmla="*/ 254080 h 254080"/>
              <a:gd name="connsiteX7" fmla="*/ 0 w 4979519"/>
              <a:gd name="connsiteY7" fmla="*/ 12027 h 25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519" h="254080">
                <a:moveTo>
                  <a:pt x="0" y="12027"/>
                </a:moveTo>
                <a:lnTo>
                  <a:pt x="958849" y="0"/>
                </a:lnTo>
                <a:lnTo>
                  <a:pt x="1321920" y="94128"/>
                </a:lnTo>
                <a:lnTo>
                  <a:pt x="1819461" y="0"/>
                </a:lnTo>
                <a:lnTo>
                  <a:pt x="4979519" y="12027"/>
                </a:lnTo>
                <a:lnTo>
                  <a:pt x="4979519" y="254080"/>
                </a:lnTo>
                <a:lnTo>
                  <a:pt x="0" y="254080"/>
                </a:lnTo>
                <a:lnTo>
                  <a:pt x="0" y="120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3EE68A-6D73-9CBC-61E6-00F5F83C40BB}"/>
              </a:ext>
            </a:extLst>
          </p:cNvPr>
          <p:cNvSpPr/>
          <p:nvPr/>
        </p:nvSpPr>
        <p:spPr>
          <a:xfrm rot="18982808" flipV="1">
            <a:off x="5835196" y="3877742"/>
            <a:ext cx="594039" cy="288904"/>
          </a:xfrm>
          <a:custGeom>
            <a:avLst/>
            <a:gdLst>
              <a:gd name="connsiteX0" fmla="*/ 0 w 1090336"/>
              <a:gd name="connsiteY0" fmla="*/ 0 h 273373"/>
              <a:gd name="connsiteX1" fmla="*/ 1090336 w 1090336"/>
              <a:gd name="connsiteY1" fmla="*/ 0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211416 w 1090336"/>
              <a:gd name="connsiteY3" fmla="*/ 183353 h 273373"/>
              <a:gd name="connsiteX4" fmla="*/ 0 w 1090336"/>
              <a:gd name="connsiteY4" fmla="*/ 0 h 273373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83586 w 1062506"/>
              <a:gd name="connsiteY3" fmla="*/ 154148 h 244168"/>
              <a:gd name="connsiteX4" fmla="*/ 0 w 1062506"/>
              <a:gd name="connsiteY4" fmla="*/ 0 h 244168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44189 w 1062506"/>
              <a:gd name="connsiteY3" fmla="*/ 210266 h 244168"/>
              <a:gd name="connsiteX4" fmla="*/ 0 w 1062506"/>
              <a:gd name="connsiteY4" fmla="*/ 0 h 244168"/>
              <a:gd name="connsiteX0" fmla="*/ 0 w 1054146"/>
              <a:gd name="connsiteY0" fmla="*/ 0 h 210266"/>
              <a:gd name="connsiteX1" fmla="*/ 871017 w 1054146"/>
              <a:gd name="connsiteY1" fmla="*/ 23250 h 210266"/>
              <a:gd name="connsiteX2" fmla="*/ 1054146 w 1054146"/>
              <a:gd name="connsiteY2" fmla="*/ 196411 h 210266"/>
              <a:gd name="connsiteX3" fmla="*/ 144189 w 1054146"/>
              <a:gd name="connsiteY3" fmla="*/ 210266 h 210266"/>
              <a:gd name="connsiteX4" fmla="*/ 0 w 1054146"/>
              <a:gd name="connsiteY4" fmla="*/ 0 h 2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6" h="210266">
                <a:moveTo>
                  <a:pt x="0" y="0"/>
                </a:moveTo>
                <a:lnTo>
                  <a:pt x="871017" y="23250"/>
                </a:lnTo>
                <a:lnTo>
                  <a:pt x="1054146" y="196411"/>
                </a:lnTo>
                <a:lnTo>
                  <a:pt x="144189" y="210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FE94D1-73E2-491D-9139-1DB8E29F310F}"/>
              </a:ext>
            </a:extLst>
          </p:cNvPr>
          <p:cNvCxnSpPr>
            <a:cxnSpLocks/>
          </p:cNvCxnSpPr>
          <p:nvPr/>
        </p:nvCxnSpPr>
        <p:spPr>
          <a:xfrm>
            <a:off x="5916704" y="3747248"/>
            <a:ext cx="26895" cy="972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2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7798-30EC-2C52-01EA-664598403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1088EC-6E1E-B82F-D2C0-0AE41ED59268}"/>
              </a:ext>
            </a:extLst>
          </p:cNvPr>
          <p:cNvSpPr txBox="1"/>
          <p:nvPr/>
        </p:nvSpPr>
        <p:spPr>
          <a:xfrm>
            <a:off x="8173464" y="2833004"/>
            <a:ext cx="346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447CF40-219A-E677-F8E6-4EDCE96BF2AA}"/>
              </a:ext>
            </a:extLst>
          </p:cNvPr>
          <p:cNvSpPr/>
          <p:nvPr/>
        </p:nvSpPr>
        <p:spPr>
          <a:xfrm>
            <a:off x="1010967" y="2182905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9BEE5-1F33-E346-226B-CCFBA7C08951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drop-stone?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D1C610-18F5-A16D-29E8-541C63F91F1D}"/>
              </a:ext>
            </a:extLst>
          </p:cNvPr>
          <p:cNvSpPr/>
          <p:nvPr/>
        </p:nvSpPr>
        <p:spPr>
          <a:xfrm>
            <a:off x="2017061" y="3644035"/>
            <a:ext cx="479611" cy="3854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2F88B-5427-2403-C0B4-B7470B7DE246}"/>
              </a:ext>
            </a:extLst>
          </p:cNvPr>
          <p:cNvSpPr/>
          <p:nvPr/>
        </p:nvSpPr>
        <p:spPr>
          <a:xfrm>
            <a:off x="977528" y="3186947"/>
            <a:ext cx="4979519" cy="242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C33D0-3010-20CB-447C-A6DC223D42D4}"/>
              </a:ext>
            </a:extLst>
          </p:cNvPr>
          <p:cNvSpPr/>
          <p:nvPr/>
        </p:nvSpPr>
        <p:spPr>
          <a:xfrm>
            <a:off x="950633" y="4007224"/>
            <a:ext cx="4979519" cy="254080"/>
          </a:xfrm>
          <a:custGeom>
            <a:avLst/>
            <a:gdLst>
              <a:gd name="connsiteX0" fmla="*/ 0 w 4979519"/>
              <a:gd name="connsiteY0" fmla="*/ 0 h 242053"/>
              <a:gd name="connsiteX1" fmla="*/ 4979519 w 4979519"/>
              <a:gd name="connsiteY1" fmla="*/ 0 h 242053"/>
              <a:gd name="connsiteX2" fmla="*/ 4979519 w 4979519"/>
              <a:gd name="connsiteY2" fmla="*/ 242053 h 242053"/>
              <a:gd name="connsiteX3" fmla="*/ 0 w 4979519"/>
              <a:gd name="connsiteY3" fmla="*/ 242053 h 242053"/>
              <a:gd name="connsiteX4" fmla="*/ 0 w 4979519"/>
              <a:gd name="connsiteY4" fmla="*/ 0 h 242053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4979519 w 4979519"/>
              <a:gd name="connsiteY2" fmla="*/ 12027 h 254080"/>
              <a:gd name="connsiteX3" fmla="*/ 4979519 w 4979519"/>
              <a:gd name="connsiteY3" fmla="*/ 254080 h 254080"/>
              <a:gd name="connsiteX4" fmla="*/ 0 w 4979519"/>
              <a:gd name="connsiteY4" fmla="*/ 254080 h 254080"/>
              <a:gd name="connsiteX5" fmla="*/ 0 w 4979519"/>
              <a:gd name="connsiteY5" fmla="*/ 12027 h 254080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1819461 w 4979519"/>
              <a:gd name="connsiteY2" fmla="*/ 0 h 254080"/>
              <a:gd name="connsiteX3" fmla="*/ 4979519 w 4979519"/>
              <a:gd name="connsiteY3" fmla="*/ 12027 h 254080"/>
              <a:gd name="connsiteX4" fmla="*/ 4979519 w 4979519"/>
              <a:gd name="connsiteY4" fmla="*/ 254080 h 254080"/>
              <a:gd name="connsiteX5" fmla="*/ 0 w 4979519"/>
              <a:gd name="connsiteY5" fmla="*/ 254080 h 254080"/>
              <a:gd name="connsiteX6" fmla="*/ 0 w 4979519"/>
              <a:gd name="connsiteY6" fmla="*/ 12027 h 254080"/>
              <a:gd name="connsiteX0" fmla="*/ 0 w 4979519"/>
              <a:gd name="connsiteY0" fmla="*/ 25475 h 267528"/>
              <a:gd name="connsiteX1" fmla="*/ 958849 w 4979519"/>
              <a:gd name="connsiteY1" fmla="*/ 13448 h 267528"/>
              <a:gd name="connsiteX2" fmla="*/ 1321920 w 4979519"/>
              <a:gd name="connsiteY2" fmla="*/ 0 h 267528"/>
              <a:gd name="connsiteX3" fmla="*/ 1819461 w 4979519"/>
              <a:gd name="connsiteY3" fmla="*/ 13448 h 267528"/>
              <a:gd name="connsiteX4" fmla="*/ 4979519 w 4979519"/>
              <a:gd name="connsiteY4" fmla="*/ 25475 h 267528"/>
              <a:gd name="connsiteX5" fmla="*/ 4979519 w 4979519"/>
              <a:gd name="connsiteY5" fmla="*/ 267528 h 267528"/>
              <a:gd name="connsiteX6" fmla="*/ 0 w 4979519"/>
              <a:gd name="connsiteY6" fmla="*/ 267528 h 267528"/>
              <a:gd name="connsiteX7" fmla="*/ 0 w 4979519"/>
              <a:gd name="connsiteY7" fmla="*/ 25475 h 267528"/>
              <a:gd name="connsiteX0" fmla="*/ 0 w 4979519"/>
              <a:gd name="connsiteY0" fmla="*/ 12027 h 254080"/>
              <a:gd name="connsiteX1" fmla="*/ 958849 w 4979519"/>
              <a:gd name="connsiteY1" fmla="*/ 0 h 254080"/>
              <a:gd name="connsiteX2" fmla="*/ 1321920 w 4979519"/>
              <a:gd name="connsiteY2" fmla="*/ 94128 h 254080"/>
              <a:gd name="connsiteX3" fmla="*/ 1819461 w 4979519"/>
              <a:gd name="connsiteY3" fmla="*/ 0 h 254080"/>
              <a:gd name="connsiteX4" fmla="*/ 4979519 w 4979519"/>
              <a:gd name="connsiteY4" fmla="*/ 12027 h 254080"/>
              <a:gd name="connsiteX5" fmla="*/ 4979519 w 4979519"/>
              <a:gd name="connsiteY5" fmla="*/ 254080 h 254080"/>
              <a:gd name="connsiteX6" fmla="*/ 0 w 4979519"/>
              <a:gd name="connsiteY6" fmla="*/ 254080 h 254080"/>
              <a:gd name="connsiteX7" fmla="*/ 0 w 4979519"/>
              <a:gd name="connsiteY7" fmla="*/ 12027 h 25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519" h="254080">
                <a:moveTo>
                  <a:pt x="0" y="12027"/>
                </a:moveTo>
                <a:lnTo>
                  <a:pt x="958849" y="0"/>
                </a:lnTo>
                <a:lnTo>
                  <a:pt x="1321920" y="94128"/>
                </a:lnTo>
                <a:lnTo>
                  <a:pt x="1819461" y="0"/>
                </a:lnTo>
                <a:lnTo>
                  <a:pt x="4979519" y="12027"/>
                </a:lnTo>
                <a:lnTo>
                  <a:pt x="4979519" y="254080"/>
                </a:lnTo>
                <a:lnTo>
                  <a:pt x="0" y="254080"/>
                </a:lnTo>
                <a:lnTo>
                  <a:pt x="0" y="120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C90BF-F297-75EB-BB81-6F5015FA4C1A}"/>
              </a:ext>
            </a:extLst>
          </p:cNvPr>
          <p:cNvSpPr/>
          <p:nvPr/>
        </p:nvSpPr>
        <p:spPr>
          <a:xfrm rot="18982808" flipV="1">
            <a:off x="5753230" y="2875181"/>
            <a:ext cx="1054146" cy="210266"/>
          </a:xfrm>
          <a:custGeom>
            <a:avLst/>
            <a:gdLst>
              <a:gd name="connsiteX0" fmla="*/ 0 w 1090336"/>
              <a:gd name="connsiteY0" fmla="*/ 0 h 273373"/>
              <a:gd name="connsiteX1" fmla="*/ 1090336 w 1090336"/>
              <a:gd name="connsiteY1" fmla="*/ 0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211416 w 1090336"/>
              <a:gd name="connsiteY3" fmla="*/ 183353 h 273373"/>
              <a:gd name="connsiteX4" fmla="*/ 0 w 1090336"/>
              <a:gd name="connsiteY4" fmla="*/ 0 h 273373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83586 w 1062506"/>
              <a:gd name="connsiteY3" fmla="*/ 154148 h 244168"/>
              <a:gd name="connsiteX4" fmla="*/ 0 w 1062506"/>
              <a:gd name="connsiteY4" fmla="*/ 0 h 244168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44189 w 1062506"/>
              <a:gd name="connsiteY3" fmla="*/ 210266 h 244168"/>
              <a:gd name="connsiteX4" fmla="*/ 0 w 1062506"/>
              <a:gd name="connsiteY4" fmla="*/ 0 h 244168"/>
              <a:gd name="connsiteX0" fmla="*/ 0 w 1054146"/>
              <a:gd name="connsiteY0" fmla="*/ 0 h 210266"/>
              <a:gd name="connsiteX1" fmla="*/ 871017 w 1054146"/>
              <a:gd name="connsiteY1" fmla="*/ 23250 h 210266"/>
              <a:gd name="connsiteX2" fmla="*/ 1054146 w 1054146"/>
              <a:gd name="connsiteY2" fmla="*/ 196411 h 210266"/>
              <a:gd name="connsiteX3" fmla="*/ 144189 w 1054146"/>
              <a:gd name="connsiteY3" fmla="*/ 210266 h 210266"/>
              <a:gd name="connsiteX4" fmla="*/ 0 w 1054146"/>
              <a:gd name="connsiteY4" fmla="*/ 0 h 2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6" h="210266">
                <a:moveTo>
                  <a:pt x="0" y="0"/>
                </a:moveTo>
                <a:lnTo>
                  <a:pt x="871017" y="23250"/>
                </a:lnTo>
                <a:lnTo>
                  <a:pt x="1054146" y="196411"/>
                </a:lnTo>
                <a:lnTo>
                  <a:pt x="144189" y="210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703F5B-B109-99EF-98F3-349D02B58068}"/>
              </a:ext>
            </a:extLst>
          </p:cNvPr>
          <p:cNvSpPr/>
          <p:nvPr/>
        </p:nvSpPr>
        <p:spPr>
          <a:xfrm rot="18982808" flipV="1">
            <a:off x="5744561" y="3729891"/>
            <a:ext cx="1054146" cy="210266"/>
          </a:xfrm>
          <a:custGeom>
            <a:avLst/>
            <a:gdLst>
              <a:gd name="connsiteX0" fmla="*/ 0 w 1090336"/>
              <a:gd name="connsiteY0" fmla="*/ 0 h 273373"/>
              <a:gd name="connsiteX1" fmla="*/ 1090336 w 1090336"/>
              <a:gd name="connsiteY1" fmla="*/ 0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0 w 1090336"/>
              <a:gd name="connsiteY3" fmla="*/ 273373 h 273373"/>
              <a:gd name="connsiteX4" fmla="*/ 0 w 1090336"/>
              <a:gd name="connsiteY4" fmla="*/ 0 h 273373"/>
              <a:gd name="connsiteX0" fmla="*/ 0 w 1090336"/>
              <a:gd name="connsiteY0" fmla="*/ 0 h 273373"/>
              <a:gd name="connsiteX1" fmla="*/ 898847 w 1090336"/>
              <a:gd name="connsiteY1" fmla="*/ 52455 h 273373"/>
              <a:gd name="connsiteX2" fmla="*/ 1090336 w 1090336"/>
              <a:gd name="connsiteY2" fmla="*/ 273373 h 273373"/>
              <a:gd name="connsiteX3" fmla="*/ 211416 w 1090336"/>
              <a:gd name="connsiteY3" fmla="*/ 183353 h 273373"/>
              <a:gd name="connsiteX4" fmla="*/ 0 w 1090336"/>
              <a:gd name="connsiteY4" fmla="*/ 0 h 273373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83586 w 1062506"/>
              <a:gd name="connsiteY3" fmla="*/ 154148 h 244168"/>
              <a:gd name="connsiteX4" fmla="*/ 0 w 1062506"/>
              <a:gd name="connsiteY4" fmla="*/ 0 h 244168"/>
              <a:gd name="connsiteX0" fmla="*/ 0 w 1062506"/>
              <a:gd name="connsiteY0" fmla="*/ 0 h 244168"/>
              <a:gd name="connsiteX1" fmla="*/ 871017 w 1062506"/>
              <a:gd name="connsiteY1" fmla="*/ 23250 h 244168"/>
              <a:gd name="connsiteX2" fmla="*/ 1062506 w 1062506"/>
              <a:gd name="connsiteY2" fmla="*/ 244168 h 244168"/>
              <a:gd name="connsiteX3" fmla="*/ 144189 w 1062506"/>
              <a:gd name="connsiteY3" fmla="*/ 210266 h 244168"/>
              <a:gd name="connsiteX4" fmla="*/ 0 w 1062506"/>
              <a:gd name="connsiteY4" fmla="*/ 0 h 244168"/>
              <a:gd name="connsiteX0" fmla="*/ 0 w 1054146"/>
              <a:gd name="connsiteY0" fmla="*/ 0 h 210266"/>
              <a:gd name="connsiteX1" fmla="*/ 871017 w 1054146"/>
              <a:gd name="connsiteY1" fmla="*/ 23250 h 210266"/>
              <a:gd name="connsiteX2" fmla="*/ 1054146 w 1054146"/>
              <a:gd name="connsiteY2" fmla="*/ 196411 h 210266"/>
              <a:gd name="connsiteX3" fmla="*/ 144189 w 1054146"/>
              <a:gd name="connsiteY3" fmla="*/ 210266 h 210266"/>
              <a:gd name="connsiteX4" fmla="*/ 0 w 1054146"/>
              <a:gd name="connsiteY4" fmla="*/ 0 h 2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6" h="210266">
                <a:moveTo>
                  <a:pt x="0" y="0"/>
                </a:moveTo>
                <a:lnTo>
                  <a:pt x="871017" y="23250"/>
                </a:lnTo>
                <a:lnTo>
                  <a:pt x="1054146" y="196411"/>
                </a:lnTo>
                <a:lnTo>
                  <a:pt x="144189" y="210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2E7D12-B9FE-013C-A32D-71601783E7F0}"/>
              </a:ext>
            </a:extLst>
          </p:cNvPr>
          <p:cNvCxnSpPr/>
          <p:nvPr/>
        </p:nvCxnSpPr>
        <p:spPr>
          <a:xfrm>
            <a:off x="5957047" y="2796988"/>
            <a:ext cx="0" cy="1940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6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CB0C2B-CE0D-5CCF-830D-320139B7463E}"/>
              </a:ext>
            </a:extLst>
          </p:cNvPr>
          <p:cNvSpPr/>
          <p:nvPr/>
        </p:nvSpPr>
        <p:spPr>
          <a:xfrm>
            <a:off x="1146182" y="1624140"/>
            <a:ext cx="3878276" cy="2853763"/>
          </a:xfrm>
          <a:custGeom>
            <a:avLst/>
            <a:gdLst>
              <a:gd name="connsiteX0" fmla="*/ 0 w 3805563"/>
              <a:gd name="connsiteY0" fmla="*/ 351349 h 3013867"/>
              <a:gd name="connsiteX1" fmla="*/ 40341 w 3805563"/>
              <a:gd name="connsiteY1" fmla="*/ 432032 h 3013867"/>
              <a:gd name="connsiteX2" fmla="*/ 174812 w 3805563"/>
              <a:gd name="connsiteY2" fmla="*/ 1238855 h 3013867"/>
              <a:gd name="connsiteX3" fmla="*/ 699247 w 3805563"/>
              <a:gd name="connsiteY3" fmla="*/ 2072573 h 3013867"/>
              <a:gd name="connsiteX4" fmla="*/ 941294 w 3805563"/>
              <a:gd name="connsiteY4" fmla="*/ 2233938 h 3013867"/>
              <a:gd name="connsiteX5" fmla="*/ 2944906 w 3805563"/>
              <a:gd name="connsiteY5" fmla="*/ 3013867 h 3013867"/>
              <a:gd name="connsiteX6" fmla="*/ 2931459 w 3805563"/>
              <a:gd name="connsiteY6" fmla="*/ 2233938 h 3013867"/>
              <a:gd name="connsiteX7" fmla="*/ 3805518 w 3805563"/>
              <a:gd name="connsiteY7" fmla="*/ 1225408 h 3013867"/>
              <a:gd name="connsiteX8" fmla="*/ 2891118 w 3805563"/>
              <a:gd name="connsiteY8" fmla="*/ 566502 h 3013867"/>
              <a:gd name="connsiteX9" fmla="*/ 1976718 w 3805563"/>
              <a:gd name="connsiteY9" fmla="*/ 203432 h 3013867"/>
              <a:gd name="connsiteX10" fmla="*/ 806824 w 3805563"/>
              <a:gd name="connsiteY10" fmla="*/ 1726 h 3013867"/>
              <a:gd name="connsiteX11" fmla="*/ 40341 w 3805563"/>
              <a:gd name="connsiteY11" fmla="*/ 311008 h 3013867"/>
              <a:gd name="connsiteX0" fmla="*/ 0 w 3805563"/>
              <a:gd name="connsiteY0" fmla="*/ 351349 h 3013867"/>
              <a:gd name="connsiteX1" fmla="*/ 40341 w 3805563"/>
              <a:gd name="connsiteY1" fmla="*/ 432032 h 3013867"/>
              <a:gd name="connsiteX2" fmla="*/ 174812 w 3805563"/>
              <a:gd name="connsiteY2" fmla="*/ 1238855 h 3013867"/>
              <a:gd name="connsiteX3" fmla="*/ 699247 w 3805563"/>
              <a:gd name="connsiteY3" fmla="*/ 2072573 h 3013867"/>
              <a:gd name="connsiteX4" fmla="*/ 941294 w 3805563"/>
              <a:gd name="connsiteY4" fmla="*/ 2233938 h 3013867"/>
              <a:gd name="connsiteX5" fmla="*/ 2944906 w 3805563"/>
              <a:gd name="connsiteY5" fmla="*/ 3013867 h 3013867"/>
              <a:gd name="connsiteX6" fmla="*/ 2931459 w 3805563"/>
              <a:gd name="connsiteY6" fmla="*/ 2233938 h 3013867"/>
              <a:gd name="connsiteX7" fmla="*/ 3805518 w 3805563"/>
              <a:gd name="connsiteY7" fmla="*/ 1225408 h 3013867"/>
              <a:gd name="connsiteX8" fmla="*/ 2891118 w 3805563"/>
              <a:gd name="connsiteY8" fmla="*/ 566502 h 3013867"/>
              <a:gd name="connsiteX9" fmla="*/ 1976718 w 3805563"/>
              <a:gd name="connsiteY9" fmla="*/ 203432 h 3013867"/>
              <a:gd name="connsiteX10" fmla="*/ 806824 w 3805563"/>
              <a:gd name="connsiteY10" fmla="*/ 1726 h 3013867"/>
              <a:gd name="connsiteX0" fmla="*/ 0 w 3765222"/>
              <a:gd name="connsiteY0" fmla="*/ 432032 h 3013867"/>
              <a:gd name="connsiteX1" fmla="*/ 134471 w 3765222"/>
              <a:gd name="connsiteY1" fmla="*/ 1238855 h 3013867"/>
              <a:gd name="connsiteX2" fmla="*/ 658906 w 3765222"/>
              <a:gd name="connsiteY2" fmla="*/ 2072573 h 3013867"/>
              <a:gd name="connsiteX3" fmla="*/ 900953 w 3765222"/>
              <a:gd name="connsiteY3" fmla="*/ 2233938 h 3013867"/>
              <a:gd name="connsiteX4" fmla="*/ 2904565 w 3765222"/>
              <a:gd name="connsiteY4" fmla="*/ 3013867 h 3013867"/>
              <a:gd name="connsiteX5" fmla="*/ 2891118 w 3765222"/>
              <a:gd name="connsiteY5" fmla="*/ 2233938 h 3013867"/>
              <a:gd name="connsiteX6" fmla="*/ 3765177 w 3765222"/>
              <a:gd name="connsiteY6" fmla="*/ 1225408 h 3013867"/>
              <a:gd name="connsiteX7" fmla="*/ 2850777 w 3765222"/>
              <a:gd name="connsiteY7" fmla="*/ 566502 h 3013867"/>
              <a:gd name="connsiteX8" fmla="*/ 1936377 w 3765222"/>
              <a:gd name="connsiteY8" fmla="*/ 203432 h 3013867"/>
              <a:gd name="connsiteX9" fmla="*/ 766483 w 3765222"/>
              <a:gd name="connsiteY9" fmla="*/ 1726 h 3013867"/>
              <a:gd name="connsiteX0" fmla="*/ 0 w 3765222"/>
              <a:gd name="connsiteY0" fmla="*/ 432032 h 3013867"/>
              <a:gd name="connsiteX1" fmla="*/ 134471 w 3765222"/>
              <a:gd name="connsiteY1" fmla="*/ 1238855 h 3013867"/>
              <a:gd name="connsiteX2" fmla="*/ 658906 w 3765222"/>
              <a:gd name="connsiteY2" fmla="*/ 2072573 h 3013867"/>
              <a:gd name="connsiteX3" fmla="*/ 900953 w 3765222"/>
              <a:gd name="connsiteY3" fmla="*/ 2233938 h 3013867"/>
              <a:gd name="connsiteX4" fmla="*/ 2904565 w 3765222"/>
              <a:gd name="connsiteY4" fmla="*/ 3013867 h 3013867"/>
              <a:gd name="connsiteX5" fmla="*/ 2891118 w 3765222"/>
              <a:gd name="connsiteY5" fmla="*/ 2233938 h 3013867"/>
              <a:gd name="connsiteX6" fmla="*/ 3765177 w 3765222"/>
              <a:gd name="connsiteY6" fmla="*/ 1225408 h 3013867"/>
              <a:gd name="connsiteX7" fmla="*/ 2850777 w 3765222"/>
              <a:gd name="connsiteY7" fmla="*/ 566502 h 3013867"/>
              <a:gd name="connsiteX8" fmla="*/ 1936377 w 3765222"/>
              <a:gd name="connsiteY8" fmla="*/ 203432 h 3013867"/>
              <a:gd name="connsiteX9" fmla="*/ 766483 w 3765222"/>
              <a:gd name="connsiteY9" fmla="*/ 1726 h 3013867"/>
              <a:gd name="connsiteX10" fmla="*/ 0 w 3765222"/>
              <a:gd name="connsiteY10" fmla="*/ 432032 h 3013867"/>
              <a:gd name="connsiteX0" fmla="*/ 0 w 3765222"/>
              <a:gd name="connsiteY0" fmla="*/ 473602 h 3055437"/>
              <a:gd name="connsiteX1" fmla="*/ 134471 w 3765222"/>
              <a:gd name="connsiteY1" fmla="*/ 1280425 h 3055437"/>
              <a:gd name="connsiteX2" fmla="*/ 658906 w 3765222"/>
              <a:gd name="connsiteY2" fmla="*/ 2114143 h 3055437"/>
              <a:gd name="connsiteX3" fmla="*/ 900953 w 3765222"/>
              <a:gd name="connsiteY3" fmla="*/ 2275508 h 3055437"/>
              <a:gd name="connsiteX4" fmla="*/ 2904565 w 3765222"/>
              <a:gd name="connsiteY4" fmla="*/ 3055437 h 3055437"/>
              <a:gd name="connsiteX5" fmla="*/ 2891118 w 3765222"/>
              <a:gd name="connsiteY5" fmla="*/ 2275508 h 3055437"/>
              <a:gd name="connsiteX6" fmla="*/ 3765177 w 3765222"/>
              <a:gd name="connsiteY6" fmla="*/ 1266978 h 3055437"/>
              <a:gd name="connsiteX7" fmla="*/ 2850777 w 3765222"/>
              <a:gd name="connsiteY7" fmla="*/ 608072 h 3055437"/>
              <a:gd name="connsiteX8" fmla="*/ 1936377 w 3765222"/>
              <a:gd name="connsiteY8" fmla="*/ 245002 h 3055437"/>
              <a:gd name="connsiteX9" fmla="*/ 766483 w 3765222"/>
              <a:gd name="connsiteY9" fmla="*/ 43296 h 3055437"/>
              <a:gd name="connsiteX10" fmla="*/ 0 w 3765222"/>
              <a:gd name="connsiteY10" fmla="*/ 473602 h 3055437"/>
              <a:gd name="connsiteX0" fmla="*/ 104395 w 3869617"/>
              <a:gd name="connsiteY0" fmla="*/ 473602 h 3055437"/>
              <a:gd name="connsiteX1" fmla="*/ 238866 w 3869617"/>
              <a:gd name="connsiteY1" fmla="*/ 1280425 h 3055437"/>
              <a:gd name="connsiteX2" fmla="*/ 763301 w 3869617"/>
              <a:gd name="connsiteY2" fmla="*/ 2114143 h 3055437"/>
              <a:gd name="connsiteX3" fmla="*/ 1005348 w 3869617"/>
              <a:gd name="connsiteY3" fmla="*/ 2275508 h 3055437"/>
              <a:gd name="connsiteX4" fmla="*/ 3008960 w 3869617"/>
              <a:gd name="connsiteY4" fmla="*/ 3055437 h 3055437"/>
              <a:gd name="connsiteX5" fmla="*/ 2995513 w 3869617"/>
              <a:gd name="connsiteY5" fmla="*/ 2275508 h 3055437"/>
              <a:gd name="connsiteX6" fmla="*/ 3869572 w 3869617"/>
              <a:gd name="connsiteY6" fmla="*/ 1266978 h 3055437"/>
              <a:gd name="connsiteX7" fmla="*/ 2955172 w 3869617"/>
              <a:gd name="connsiteY7" fmla="*/ 608072 h 3055437"/>
              <a:gd name="connsiteX8" fmla="*/ 2040772 w 3869617"/>
              <a:gd name="connsiteY8" fmla="*/ 245002 h 3055437"/>
              <a:gd name="connsiteX9" fmla="*/ 870878 w 3869617"/>
              <a:gd name="connsiteY9" fmla="*/ 43296 h 3055437"/>
              <a:gd name="connsiteX10" fmla="*/ 104395 w 3869617"/>
              <a:gd name="connsiteY10" fmla="*/ 473602 h 3055437"/>
              <a:gd name="connsiteX0" fmla="*/ 104395 w 3877209"/>
              <a:gd name="connsiteY0" fmla="*/ 473602 h 3055460"/>
              <a:gd name="connsiteX1" fmla="*/ 238866 w 3877209"/>
              <a:gd name="connsiteY1" fmla="*/ 1280425 h 3055460"/>
              <a:gd name="connsiteX2" fmla="*/ 763301 w 3877209"/>
              <a:gd name="connsiteY2" fmla="*/ 2114143 h 3055460"/>
              <a:gd name="connsiteX3" fmla="*/ 1005348 w 3877209"/>
              <a:gd name="connsiteY3" fmla="*/ 2275508 h 3055460"/>
              <a:gd name="connsiteX4" fmla="*/ 3008960 w 3877209"/>
              <a:gd name="connsiteY4" fmla="*/ 3055437 h 3055460"/>
              <a:gd name="connsiteX5" fmla="*/ 3372031 w 3877209"/>
              <a:gd name="connsiteY5" fmla="*/ 2248613 h 3055460"/>
              <a:gd name="connsiteX6" fmla="*/ 3869572 w 3877209"/>
              <a:gd name="connsiteY6" fmla="*/ 1266978 h 3055460"/>
              <a:gd name="connsiteX7" fmla="*/ 2955172 w 3877209"/>
              <a:gd name="connsiteY7" fmla="*/ 608072 h 3055460"/>
              <a:gd name="connsiteX8" fmla="*/ 2040772 w 3877209"/>
              <a:gd name="connsiteY8" fmla="*/ 245002 h 3055460"/>
              <a:gd name="connsiteX9" fmla="*/ 870878 w 3877209"/>
              <a:gd name="connsiteY9" fmla="*/ 43296 h 3055460"/>
              <a:gd name="connsiteX10" fmla="*/ 104395 w 3877209"/>
              <a:gd name="connsiteY10" fmla="*/ 473602 h 3055460"/>
              <a:gd name="connsiteX0" fmla="*/ 104395 w 3878276"/>
              <a:gd name="connsiteY0" fmla="*/ 473602 h 2853763"/>
              <a:gd name="connsiteX1" fmla="*/ 238866 w 3878276"/>
              <a:gd name="connsiteY1" fmla="*/ 1280425 h 2853763"/>
              <a:gd name="connsiteX2" fmla="*/ 763301 w 3878276"/>
              <a:gd name="connsiteY2" fmla="*/ 2114143 h 2853763"/>
              <a:gd name="connsiteX3" fmla="*/ 1005348 w 3878276"/>
              <a:gd name="connsiteY3" fmla="*/ 2275508 h 2853763"/>
              <a:gd name="connsiteX4" fmla="*/ 2645890 w 3878276"/>
              <a:gd name="connsiteY4" fmla="*/ 2853731 h 2853763"/>
              <a:gd name="connsiteX5" fmla="*/ 3372031 w 3878276"/>
              <a:gd name="connsiteY5" fmla="*/ 2248613 h 2853763"/>
              <a:gd name="connsiteX6" fmla="*/ 3869572 w 3878276"/>
              <a:gd name="connsiteY6" fmla="*/ 1266978 h 2853763"/>
              <a:gd name="connsiteX7" fmla="*/ 2955172 w 3878276"/>
              <a:gd name="connsiteY7" fmla="*/ 608072 h 2853763"/>
              <a:gd name="connsiteX8" fmla="*/ 2040772 w 3878276"/>
              <a:gd name="connsiteY8" fmla="*/ 245002 h 2853763"/>
              <a:gd name="connsiteX9" fmla="*/ 870878 w 3878276"/>
              <a:gd name="connsiteY9" fmla="*/ 43296 h 2853763"/>
              <a:gd name="connsiteX10" fmla="*/ 104395 w 3878276"/>
              <a:gd name="connsiteY10" fmla="*/ 473602 h 28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8276" h="2853763">
                <a:moveTo>
                  <a:pt x="104395" y="473602"/>
                </a:moveTo>
                <a:cubicBezTo>
                  <a:pt x="-151099" y="617037"/>
                  <a:pt x="129048" y="1007002"/>
                  <a:pt x="238866" y="1280425"/>
                </a:cubicBezTo>
                <a:cubicBezTo>
                  <a:pt x="348684" y="1553848"/>
                  <a:pt x="635554" y="1948296"/>
                  <a:pt x="763301" y="2114143"/>
                </a:cubicBezTo>
                <a:cubicBezTo>
                  <a:pt x="891048" y="2279990"/>
                  <a:pt x="691583" y="2152243"/>
                  <a:pt x="1005348" y="2275508"/>
                </a:cubicBezTo>
                <a:cubicBezTo>
                  <a:pt x="1319113" y="2398773"/>
                  <a:pt x="2251443" y="2858214"/>
                  <a:pt x="2645890" y="2853731"/>
                </a:cubicBezTo>
                <a:cubicBezTo>
                  <a:pt x="3040337" y="2849249"/>
                  <a:pt x="3168084" y="2513072"/>
                  <a:pt x="3372031" y="2248613"/>
                </a:cubicBezTo>
                <a:cubicBezTo>
                  <a:pt x="3575978" y="1984154"/>
                  <a:pt x="3939048" y="1540401"/>
                  <a:pt x="3869572" y="1266978"/>
                </a:cubicBezTo>
                <a:cubicBezTo>
                  <a:pt x="3800096" y="993555"/>
                  <a:pt x="3259972" y="778401"/>
                  <a:pt x="2955172" y="608072"/>
                </a:cubicBezTo>
                <a:cubicBezTo>
                  <a:pt x="2650372" y="437743"/>
                  <a:pt x="2388154" y="339131"/>
                  <a:pt x="2040772" y="245002"/>
                </a:cubicBezTo>
                <a:cubicBezTo>
                  <a:pt x="1693390" y="150873"/>
                  <a:pt x="1126372" y="-100139"/>
                  <a:pt x="870878" y="43296"/>
                </a:cubicBezTo>
                <a:lnTo>
                  <a:pt x="104395" y="4736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E450C-4B63-878A-FC3B-1830719402B5}"/>
              </a:ext>
            </a:extLst>
          </p:cNvPr>
          <p:cNvSpPr txBox="1"/>
          <p:nvPr/>
        </p:nvSpPr>
        <p:spPr>
          <a:xfrm>
            <a:off x="890688" y="197381"/>
            <a:ext cx="540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boulder ?</a:t>
            </a:r>
          </a:p>
        </p:txBody>
      </p:sp>
    </p:spTree>
    <p:extLst>
      <p:ext uri="{BB962C8B-B14F-4D97-AF65-F5344CB8AC3E}">
        <p14:creationId xmlns:p14="http://schemas.microsoft.com/office/powerpoint/2010/main" val="279948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6278" cy="6862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675ED-DB40-CE90-FE92-FA296D538F62}"/>
              </a:ext>
            </a:extLst>
          </p:cNvPr>
          <p:cNvSpPr txBox="1"/>
          <p:nvPr/>
        </p:nvSpPr>
        <p:spPr>
          <a:xfrm>
            <a:off x="6579705" y="844826"/>
            <a:ext cx="239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55684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E33B1-0938-26EB-88CB-AD034B2A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1C996C-9F32-DC1C-9F63-77AA34D717FD}"/>
              </a:ext>
            </a:extLst>
          </p:cNvPr>
          <p:cNvSpPr/>
          <p:nvPr/>
        </p:nvSpPr>
        <p:spPr>
          <a:xfrm>
            <a:off x="1146182" y="1624140"/>
            <a:ext cx="3878276" cy="2853763"/>
          </a:xfrm>
          <a:custGeom>
            <a:avLst/>
            <a:gdLst>
              <a:gd name="connsiteX0" fmla="*/ 0 w 3805563"/>
              <a:gd name="connsiteY0" fmla="*/ 351349 h 3013867"/>
              <a:gd name="connsiteX1" fmla="*/ 40341 w 3805563"/>
              <a:gd name="connsiteY1" fmla="*/ 432032 h 3013867"/>
              <a:gd name="connsiteX2" fmla="*/ 174812 w 3805563"/>
              <a:gd name="connsiteY2" fmla="*/ 1238855 h 3013867"/>
              <a:gd name="connsiteX3" fmla="*/ 699247 w 3805563"/>
              <a:gd name="connsiteY3" fmla="*/ 2072573 h 3013867"/>
              <a:gd name="connsiteX4" fmla="*/ 941294 w 3805563"/>
              <a:gd name="connsiteY4" fmla="*/ 2233938 h 3013867"/>
              <a:gd name="connsiteX5" fmla="*/ 2944906 w 3805563"/>
              <a:gd name="connsiteY5" fmla="*/ 3013867 h 3013867"/>
              <a:gd name="connsiteX6" fmla="*/ 2931459 w 3805563"/>
              <a:gd name="connsiteY6" fmla="*/ 2233938 h 3013867"/>
              <a:gd name="connsiteX7" fmla="*/ 3805518 w 3805563"/>
              <a:gd name="connsiteY7" fmla="*/ 1225408 h 3013867"/>
              <a:gd name="connsiteX8" fmla="*/ 2891118 w 3805563"/>
              <a:gd name="connsiteY8" fmla="*/ 566502 h 3013867"/>
              <a:gd name="connsiteX9" fmla="*/ 1976718 w 3805563"/>
              <a:gd name="connsiteY9" fmla="*/ 203432 h 3013867"/>
              <a:gd name="connsiteX10" fmla="*/ 806824 w 3805563"/>
              <a:gd name="connsiteY10" fmla="*/ 1726 h 3013867"/>
              <a:gd name="connsiteX11" fmla="*/ 40341 w 3805563"/>
              <a:gd name="connsiteY11" fmla="*/ 311008 h 3013867"/>
              <a:gd name="connsiteX0" fmla="*/ 0 w 3805563"/>
              <a:gd name="connsiteY0" fmla="*/ 351349 h 3013867"/>
              <a:gd name="connsiteX1" fmla="*/ 40341 w 3805563"/>
              <a:gd name="connsiteY1" fmla="*/ 432032 h 3013867"/>
              <a:gd name="connsiteX2" fmla="*/ 174812 w 3805563"/>
              <a:gd name="connsiteY2" fmla="*/ 1238855 h 3013867"/>
              <a:gd name="connsiteX3" fmla="*/ 699247 w 3805563"/>
              <a:gd name="connsiteY3" fmla="*/ 2072573 h 3013867"/>
              <a:gd name="connsiteX4" fmla="*/ 941294 w 3805563"/>
              <a:gd name="connsiteY4" fmla="*/ 2233938 h 3013867"/>
              <a:gd name="connsiteX5" fmla="*/ 2944906 w 3805563"/>
              <a:gd name="connsiteY5" fmla="*/ 3013867 h 3013867"/>
              <a:gd name="connsiteX6" fmla="*/ 2931459 w 3805563"/>
              <a:gd name="connsiteY6" fmla="*/ 2233938 h 3013867"/>
              <a:gd name="connsiteX7" fmla="*/ 3805518 w 3805563"/>
              <a:gd name="connsiteY7" fmla="*/ 1225408 h 3013867"/>
              <a:gd name="connsiteX8" fmla="*/ 2891118 w 3805563"/>
              <a:gd name="connsiteY8" fmla="*/ 566502 h 3013867"/>
              <a:gd name="connsiteX9" fmla="*/ 1976718 w 3805563"/>
              <a:gd name="connsiteY9" fmla="*/ 203432 h 3013867"/>
              <a:gd name="connsiteX10" fmla="*/ 806824 w 3805563"/>
              <a:gd name="connsiteY10" fmla="*/ 1726 h 3013867"/>
              <a:gd name="connsiteX0" fmla="*/ 0 w 3765222"/>
              <a:gd name="connsiteY0" fmla="*/ 432032 h 3013867"/>
              <a:gd name="connsiteX1" fmla="*/ 134471 w 3765222"/>
              <a:gd name="connsiteY1" fmla="*/ 1238855 h 3013867"/>
              <a:gd name="connsiteX2" fmla="*/ 658906 w 3765222"/>
              <a:gd name="connsiteY2" fmla="*/ 2072573 h 3013867"/>
              <a:gd name="connsiteX3" fmla="*/ 900953 w 3765222"/>
              <a:gd name="connsiteY3" fmla="*/ 2233938 h 3013867"/>
              <a:gd name="connsiteX4" fmla="*/ 2904565 w 3765222"/>
              <a:gd name="connsiteY4" fmla="*/ 3013867 h 3013867"/>
              <a:gd name="connsiteX5" fmla="*/ 2891118 w 3765222"/>
              <a:gd name="connsiteY5" fmla="*/ 2233938 h 3013867"/>
              <a:gd name="connsiteX6" fmla="*/ 3765177 w 3765222"/>
              <a:gd name="connsiteY6" fmla="*/ 1225408 h 3013867"/>
              <a:gd name="connsiteX7" fmla="*/ 2850777 w 3765222"/>
              <a:gd name="connsiteY7" fmla="*/ 566502 h 3013867"/>
              <a:gd name="connsiteX8" fmla="*/ 1936377 w 3765222"/>
              <a:gd name="connsiteY8" fmla="*/ 203432 h 3013867"/>
              <a:gd name="connsiteX9" fmla="*/ 766483 w 3765222"/>
              <a:gd name="connsiteY9" fmla="*/ 1726 h 3013867"/>
              <a:gd name="connsiteX0" fmla="*/ 0 w 3765222"/>
              <a:gd name="connsiteY0" fmla="*/ 432032 h 3013867"/>
              <a:gd name="connsiteX1" fmla="*/ 134471 w 3765222"/>
              <a:gd name="connsiteY1" fmla="*/ 1238855 h 3013867"/>
              <a:gd name="connsiteX2" fmla="*/ 658906 w 3765222"/>
              <a:gd name="connsiteY2" fmla="*/ 2072573 h 3013867"/>
              <a:gd name="connsiteX3" fmla="*/ 900953 w 3765222"/>
              <a:gd name="connsiteY3" fmla="*/ 2233938 h 3013867"/>
              <a:gd name="connsiteX4" fmla="*/ 2904565 w 3765222"/>
              <a:gd name="connsiteY4" fmla="*/ 3013867 h 3013867"/>
              <a:gd name="connsiteX5" fmla="*/ 2891118 w 3765222"/>
              <a:gd name="connsiteY5" fmla="*/ 2233938 h 3013867"/>
              <a:gd name="connsiteX6" fmla="*/ 3765177 w 3765222"/>
              <a:gd name="connsiteY6" fmla="*/ 1225408 h 3013867"/>
              <a:gd name="connsiteX7" fmla="*/ 2850777 w 3765222"/>
              <a:gd name="connsiteY7" fmla="*/ 566502 h 3013867"/>
              <a:gd name="connsiteX8" fmla="*/ 1936377 w 3765222"/>
              <a:gd name="connsiteY8" fmla="*/ 203432 h 3013867"/>
              <a:gd name="connsiteX9" fmla="*/ 766483 w 3765222"/>
              <a:gd name="connsiteY9" fmla="*/ 1726 h 3013867"/>
              <a:gd name="connsiteX10" fmla="*/ 0 w 3765222"/>
              <a:gd name="connsiteY10" fmla="*/ 432032 h 3013867"/>
              <a:gd name="connsiteX0" fmla="*/ 0 w 3765222"/>
              <a:gd name="connsiteY0" fmla="*/ 473602 h 3055437"/>
              <a:gd name="connsiteX1" fmla="*/ 134471 w 3765222"/>
              <a:gd name="connsiteY1" fmla="*/ 1280425 h 3055437"/>
              <a:gd name="connsiteX2" fmla="*/ 658906 w 3765222"/>
              <a:gd name="connsiteY2" fmla="*/ 2114143 h 3055437"/>
              <a:gd name="connsiteX3" fmla="*/ 900953 w 3765222"/>
              <a:gd name="connsiteY3" fmla="*/ 2275508 h 3055437"/>
              <a:gd name="connsiteX4" fmla="*/ 2904565 w 3765222"/>
              <a:gd name="connsiteY4" fmla="*/ 3055437 h 3055437"/>
              <a:gd name="connsiteX5" fmla="*/ 2891118 w 3765222"/>
              <a:gd name="connsiteY5" fmla="*/ 2275508 h 3055437"/>
              <a:gd name="connsiteX6" fmla="*/ 3765177 w 3765222"/>
              <a:gd name="connsiteY6" fmla="*/ 1266978 h 3055437"/>
              <a:gd name="connsiteX7" fmla="*/ 2850777 w 3765222"/>
              <a:gd name="connsiteY7" fmla="*/ 608072 h 3055437"/>
              <a:gd name="connsiteX8" fmla="*/ 1936377 w 3765222"/>
              <a:gd name="connsiteY8" fmla="*/ 245002 h 3055437"/>
              <a:gd name="connsiteX9" fmla="*/ 766483 w 3765222"/>
              <a:gd name="connsiteY9" fmla="*/ 43296 h 3055437"/>
              <a:gd name="connsiteX10" fmla="*/ 0 w 3765222"/>
              <a:gd name="connsiteY10" fmla="*/ 473602 h 3055437"/>
              <a:gd name="connsiteX0" fmla="*/ 104395 w 3869617"/>
              <a:gd name="connsiteY0" fmla="*/ 473602 h 3055437"/>
              <a:gd name="connsiteX1" fmla="*/ 238866 w 3869617"/>
              <a:gd name="connsiteY1" fmla="*/ 1280425 h 3055437"/>
              <a:gd name="connsiteX2" fmla="*/ 763301 w 3869617"/>
              <a:gd name="connsiteY2" fmla="*/ 2114143 h 3055437"/>
              <a:gd name="connsiteX3" fmla="*/ 1005348 w 3869617"/>
              <a:gd name="connsiteY3" fmla="*/ 2275508 h 3055437"/>
              <a:gd name="connsiteX4" fmla="*/ 3008960 w 3869617"/>
              <a:gd name="connsiteY4" fmla="*/ 3055437 h 3055437"/>
              <a:gd name="connsiteX5" fmla="*/ 2995513 w 3869617"/>
              <a:gd name="connsiteY5" fmla="*/ 2275508 h 3055437"/>
              <a:gd name="connsiteX6" fmla="*/ 3869572 w 3869617"/>
              <a:gd name="connsiteY6" fmla="*/ 1266978 h 3055437"/>
              <a:gd name="connsiteX7" fmla="*/ 2955172 w 3869617"/>
              <a:gd name="connsiteY7" fmla="*/ 608072 h 3055437"/>
              <a:gd name="connsiteX8" fmla="*/ 2040772 w 3869617"/>
              <a:gd name="connsiteY8" fmla="*/ 245002 h 3055437"/>
              <a:gd name="connsiteX9" fmla="*/ 870878 w 3869617"/>
              <a:gd name="connsiteY9" fmla="*/ 43296 h 3055437"/>
              <a:gd name="connsiteX10" fmla="*/ 104395 w 3869617"/>
              <a:gd name="connsiteY10" fmla="*/ 473602 h 3055437"/>
              <a:gd name="connsiteX0" fmla="*/ 104395 w 3877209"/>
              <a:gd name="connsiteY0" fmla="*/ 473602 h 3055460"/>
              <a:gd name="connsiteX1" fmla="*/ 238866 w 3877209"/>
              <a:gd name="connsiteY1" fmla="*/ 1280425 h 3055460"/>
              <a:gd name="connsiteX2" fmla="*/ 763301 w 3877209"/>
              <a:gd name="connsiteY2" fmla="*/ 2114143 h 3055460"/>
              <a:gd name="connsiteX3" fmla="*/ 1005348 w 3877209"/>
              <a:gd name="connsiteY3" fmla="*/ 2275508 h 3055460"/>
              <a:gd name="connsiteX4" fmla="*/ 3008960 w 3877209"/>
              <a:gd name="connsiteY4" fmla="*/ 3055437 h 3055460"/>
              <a:gd name="connsiteX5" fmla="*/ 3372031 w 3877209"/>
              <a:gd name="connsiteY5" fmla="*/ 2248613 h 3055460"/>
              <a:gd name="connsiteX6" fmla="*/ 3869572 w 3877209"/>
              <a:gd name="connsiteY6" fmla="*/ 1266978 h 3055460"/>
              <a:gd name="connsiteX7" fmla="*/ 2955172 w 3877209"/>
              <a:gd name="connsiteY7" fmla="*/ 608072 h 3055460"/>
              <a:gd name="connsiteX8" fmla="*/ 2040772 w 3877209"/>
              <a:gd name="connsiteY8" fmla="*/ 245002 h 3055460"/>
              <a:gd name="connsiteX9" fmla="*/ 870878 w 3877209"/>
              <a:gd name="connsiteY9" fmla="*/ 43296 h 3055460"/>
              <a:gd name="connsiteX10" fmla="*/ 104395 w 3877209"/>
              <a:gd name="connsiteY10" fmla="*/ 473602 h 3055460"/>
              <a:gd name="connsiteX0" fmla="*/ 104395 w 3878276"/>
              <a:gd name="connsiteY0" fmla="*/ 473602 h 2853763"/>
              <a:gd name="connsiteX1" fmla="*/ 238866 w 3878276"/>
              <a:gd name="connsiteY1" fmla="*/ 1280425 h 2853763"/>
              <a:gd name="connsiteX2" fmla="*/ 763301 w 3878276"/>
              <a:gd name="connsiteY2" fmla="*/ 2114143 h 2853763"/>
              <a:gd name="connsiteX3" fmla="*/ 1005348 w 3878276"/>
              <a:gd name="connsiteY3" fmla="*/ 2275508 h 2853763"/>
              <a:gd name="connsiteX4" fmla="*/ 2645890 w 3878276"/>
              <a:gd name="connsiteY4" fmla="*/ 2853731 h 2853763"/>
              <a:gd name="connsiteX5" fmla="*/ 3372031 w 3878276"/>
              <a:gd name="connsiteY5" fmla="*/ 2248613 h 2853763"/>
              <a:gd name="connsiteX6" fmla="*/ 3869572 w 3878276"/>
              <a:gd name="connsiteY6" fmla="*/ 1266978 h 2853763"/>
              <a:gd name="connsiteX7" fmla="*/ 2955172 w 3878276"/>
              <a:gd name="connsiteY7" fmla="*/ 608072 h 2853763"/>
              <a:gd name="connsiteX8" fmla="*/ 2040772 w 3878276"/>
              <a:gd name="connsiteY8" fmla="*/ 245002 h 2853763"/>
              <a:gd name="connsiteX9" fmla="*/ 870878 w 3878276"/>
              <a:gd name="connsiteY9" fmla="*/ 43296 h 2853763"/>
              <a:gd name="connsiteX10" fmla="*/ 104395 w 3878276"/>
              <a:gd name="connsiteY10" fmla="*/ 473602 h 28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8276" h="2853763">
                <a:moveTo>
                  <a:pt x="104395" y="473602"/>
                </a:moveTo>
                <a:cubicBezTo>
                  <a:pt x="-151099" y="617037"/>
                  <a:pt x="129048" y="1007002"/>
                  <a:pt x="238866" y="1280425"/>
                </a:cubicBezTo>
                <a:cubicBezTo>
                  <a:pt x="348684" y="1553848"/>
                  <a:pt x="635554" y="1948296"/>
                  <a:pt x="763301" y="2114143"/>
                </a:cubicBezTo>
                <a:cubicBezTo>
                  <a:pt x="891048" y="2279990"/>
                  <a:pt x="691583" y="2152243"/>
                  <a:pt x="1005348" y="2275508"/>
                </a:cubicBezTo>
                <a:cubicBezTo>
                  <a:pt x="1319113" y="2398773"/>
                  <a:pt x="2251443" y="2858214"/>
                  <a:pt x="2645890" y="2853731"/>
                </a:cubicBezTo>
                <a:cubicBezTo>
                  <a:pt x="3040337" y="2849249"/>
                  <a:pt x="3168084" y="2513072"/>
                  <a:pt x="3372031" y="2248613"/>
                </a:cubicBezTo>
                <a:cubicBezTo>
                  <a:pt x="3575978" y="1984154"/>
                  <a:pt x="3939048" y="1540401"/>
                  <a:pt x="3869572" y="1266978"/>
                </a:cubicBezTo>
                <a:cubicBezTo>
                  <a:pt x="3800096" y="993555"/>
                  <a:pt x="3259972" y="778401"/>
                  <a:pt x="2955172" y="608072"/>
                </a:cubicBezTo>
                <a:cubicBezTo>
                  <a:pt x="2650372" y="437743"/>
                  <a:pt x="2388154" y="339131"/>
                  <a:pt x="2040772" y="245002"/>
                </a:cubicBezTo>
                <a:cubicBezTo>
                  <a:pt x="1693390" y="150873"/>
                  <a:pt x="1126372" y="-100139"/>
                  <a:pt x="870878" y="43296"/>
                </a:cubicBezTo>
                <a:lnTo>
                  <a:pt x="104395" y="4736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8970F-8469-EA09-595F-58E80E20E78D}"/>
              </a:ext>
            </a:extLst>
          </p:cNvPr>
          <p:cNvSpPr txBox="1"/>
          <p:nvPr/>
        </p:nvSpPr>
        <p:spPr>
          <a:xfrm>
            <a:off x="890688" y="197381"/>
            <a:ext cx="540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glacial boulder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8AF0C-8A09-0AFC-63B5-E773C7811C06}"/>
              </a:ext>
            </a:extLst>
          </p:cNvPr>
          <p:cNvSpPr txBox="1"/>
          <p:nvPr/>
        </p:nvSpPr>
        <p:spPr>
          <a:xfrm>
            <a:off x="5870582" y="1761722"/>
            <a:ext cx="5402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yes, it </a:t>
            </a:r>
            <a:r>
              <a:rPr lang="en-US" sz="4000" dirty="0" err="1"/>
              <a:t>it</a:t>
            </a:r>
            <a:r>
              <a:rPr lang="en-US" sz="4000" dirty="0"/>
              <a:t> might be hard to tell its glacial</a:t>
            </a:r>
          </a:p>
          <a:p>
            <a:endParaRPr lang="en-US" sz="4000" dirty="0"/>
          </a:p>
          <a:p>
            <a:r>
              <a:rPr lang="en-US" sz="4000" dirty="0"/>
              <a:t>(unless it has striae)</a:t>
            </a:r>
          </a:p>
        </p:txBody>
      </p:sp>
    </p:spTree>
    <p:extLst>
      <p:ext uri="{BB962C8B-B14F-4D97-AF65-F5344CB8AC3E}">
        <p14:creationId xmlns:p14="http://schemas.microsoft.com/office/powerpoint/2010/main" val="349739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7231-4F36-CD9F-F2B5-BF76A50BA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2EE2E-0AC4-0E02-26E5-6B82047C9BED}"/>
              </a:ext>
            </a:extLst>
          </p:cNvPr>
          <p:cNvSpPr txBox="1"/>
          <p:nvPr/>
        </p:nvSpPr>
        <p:spPr>
          <a:xfrm>
            <a:off x="7592314" y="2954030"/>
            <a:ext cx="346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1D0E2EF-1974-AEDB-7D21-BADA83E19969}"/>
              </a:ext>
            </a:extLst>
          </p:cNvPr>
          <p:cNvSpPr/>
          <p:nvPr/>
        </p:nvSpPr>
        <p:spPr>
          <a:xfrm>
            <a:off x="977528" y="2366564"/>
            <a:ext cx="5575253" cy="255494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B1814-5A9E-278B-9BC6-5EFC6081D15D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varves</a:t>
            </a:r>
            <a:r>
              <a:rPr lang="en-US" sz="4000" dirty="0"/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300D4E-B189-06FE-856C-2A3F60B4A7CC}"/>
              </a:ext>
            </a:extLst>
          </p:cNvPr>
          <p:cNvCxnSpPr>
            <a:cxnSpLocks/>
          </p:cNvCxnSpPr>
          <p:nvPr/>
        </p:nvCxnSpPr>
        <p:spPr>
          <a:xfrm>
            <a:off x="977528" y="33079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D0903A-9751-F5BF-DD74-D71C28736B7C}"/>
              </a:ext>
            </a:extLst>
          </p:cNvPr>
          <p:cNvCxnSpPr>
            <a:cxnSpLocks/>
          </p:cNvCxnSpPr>
          <p:nvPr/>
        </p:nvCxnSpPr>
        <p:spPr>
          <a:xfrm>
            <a:off x="977528" y="34603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16C52-A25C-6908-F7BC-92CA601DE943}"/>
              </a:ext>
            </a:extLst>
          </p:cNvPr>
          <p:cNvCxnSpPr>
            <a:cxnSpLocks/>
          </p:cNvCxnSpPr>
          <p:nvPr/>
        </p:nvCxnSpPr>
        <p:spPr>
          <a:xfrm>
            <a:off x="977528" y="36127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F144E-B8E5-CB32-63C0-28D1FF4793A6}"/>
              </a:ext>
            </a:extLst>
          </p:cNvPr>
          <p:cNvCxnSpPr>
            <a:cxnSpLocks/>
          </p:cNvCxnSpPr>
          <p:nvPr/>
        </p:nvCxnSpPr>
        <p:spPr>
          <a:xfrm>
            <a:off x="977528" y="37651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87C36E-CFE3-78B8-9276-60A7AF95E635}"/>
              </a:ext>
            </a:extLst>
          </p:cNvPr>
          <p:cNvCxnSpPr>
            <a:cxnSpLocks/>
          </p:cNvCxnSpPr>
          <p:nvPr/>
        </p:nvCxnSpPr>
        <p:spPr>
          <a:xfrm>
            <a:off x="977528" y="39175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2C4C95-6E40-A132-DCF1-D20597E02A8A}"/>
              </a:ext>
            </a:extLst>
          </p:cNvPr>
          <p:cNvCxnSpPr>
            <a:cxnSpLocks/>
          </p:cNvCxnSpPr>
          <p:nvPr/>
        </p:nvCxnSpPr>
        <p:spPr>
          <a:xfrm>
            <a:off x="977528" y="40699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52537-D31F-3178-E658-C6ED35FA52B7}"/>
              </a:ext>
            </a:extLst>
          </p:cNvPr>
          <p:cNvCxnSpPr>
            <a:cxnSpLocks/>
          </p:cNvCxnSpPr>
          <p:nvPr/>
        </p:nvCxnSpPr>
        <p:spPr>
          <a:xfrm>
            <a:off x="977528" y="42223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67806-BEC2-2826-C2E3-0A9FC99B88C8}"/>
              </a:ext>
            </a:extLst>
          </p:cNvPr>
          <p:cNvCxnSpPr>
            <a:cxnSpLocks/>
          </p:cNvCxnSpPr>
          <p:nvPr/>
        </p:nvCxnSpPr>
        <p:spPr>
          <a:xfrm>
            <a:off x="977528" y="43747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85EA11-C92B-DA0B-022B-867D280FE1B1}"/>
              </a:ext>
            </a:extLst>
          </p:cNvPr>
          <p:cNvCxnSpPr>
            <a:cxnSpLocks/>
          </p:cNvCxnSpPr>
          <p:nvPr/>
        </p:nvCxnSpPr>
        <p:spPr>
          <a:xfrm>
            <a:off x="977528" y="45271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3C949C-4CCF-69BD-BCD5-6205821C7358}"/>
              </a:ext>
            </a:extLst>
          </p:cNvPr>
          <p:cNvCxnSpPr>
            <a:cxnSpLocks/>
          </p:cNvCxnSpPr>
          <p:nvPr/>
        </p:nvCxnSpPr>
        <p:spPr>
          <a:xfrm>
            <a:off x="977528" y="3307973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9482CF-C981-D7B0-C07B-71D14961C394}"/>
              </a:ext>
            </a:extLst>
          </p:cNvPr>
          <p:cNvCxnSpPr>
            <a:cxnSpLocks/>
          </p:cNvCxnSpPr>
          <p:nvPr/>
        </p:nvCxnSpPr>
        <p:spPr>
          <a:xfrm>
            <a:off x="977528" y="3151091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E97842-4CA9-969B-0907-058B28958755}"/>
              </a:ext>
            </a:extLst>
          </p:cNvPr>
          <p:cNvCxnSpPr>
            <a:cxnSpLocks/>
          </p:cNvCxnSpPr>
          <p:nvPr/>
        </p:nvCxnSpPr>
        <p:spPr>
          <a:xfrm>
            <a:off x="977528" y="4701985"/>
            <a:ext cx="489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69EFA-718E-0EF5-E561-6D54F1E2362E}"/>
              </a:ext>
            </a:extLst>
          </p:cNvPr>
          <p:cNvCxnSpPr>
            <a:cxnSpLocks/>
          </p:cNvCxnSpPr>
          <p:nvPr/>
        </p:nvCxnSpPr>
        <p:spPr>
          <a:xfrm flipV="1">
            <a:off x="5876365" y="26132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9FB550-9437-286C-F799-149D205C2080}"/>
              </a:ext>
            </a:extLst>
          </p:cNvPr>
          <p:cNvCxnSpPr>
            <a:cxnSpLocks/>
          </p:cNvCxnSpPr>
          <p:nvPr/>
        </p:nvCxnSpPr>
        <p:spPr>
          <a:xfrm flipV="1">
            <a:off x="5876365" y="27656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51E21-8D80-6D83-604A-0A334DA52178}"/>
              </a:ext>
            </a:extLst>
          </p:cNvPr>
          <p:cNvCxnSpPr>
            <a:cxnSpLocks/>
          </p:cNvCxnSpPr>
          <p:nvPr/>
        </p:nvCxnSpPr>
        <p:spPr>
          <a:xfrm flipV="1">
            <a:off x="5876365" y="29180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638A72-9FD8-E039-F5F2-2D8D860B3E9C}"/>
              </a:ext>
            </a:extLst>
          </p:cNvPr>
          <p:cNvCxnSpPr>
            <a:cxnSpLocks/>
          </p:cNvCxnSpPr>
          <p:nvPr/>
        </p:nvCxnSpPr>
        <p:spPr>
          <a:xfrm flipV="1">
            <a:off x="5876365" y="30704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4FC5A9-C4A8-60C5-3317-7E7617B80571}"/>
              </a:ext>
            </a:extLst>
          </p:cNvPr>
          <p:cNvCxnSpPr>
            <a:cxnSpLocks/>
          </p:cNvCxnSpPr>
          <p:nvPr/>
        </p:nvCxnSpPr>
        <p:spPr>
          <a:xfrm flipV="1">
            <a:off x="5876365" y="32228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3C942C-B0CC-EDF8-F65C-7CFC0E953EE7}"/>
              </a:ext>
            </a:extLst>
          </p:cNvPr>
          <p:cNvCxnSpPr>
            <a:cxnSpLocks/>
          </p:cNvCxnSpPr>
          <p:nvPr/>
        </p:nvCxnSpPr>
        <p:spPr>
          <a:xfrm flipV="1">
            <a:off x="5876365" y="33752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33A7C9-25AA-3D4C-9034-A14CAAFD367E}"/>
              </a:ext>
            </a:extLst>
          </p:cNvPr>
          <p:cNvCxnSpPr>
            <a:cxnSpLocks/>
          </p:cNvCxnSpPr>
          <p:nvPr/>
        </p:nvCxnSpPr>
        <p:spPr>
          <a:xfrm flipV="1">
            <a:off x="5876365" y="35276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96D42E-50DF-C7FA-AF03-ABA2927F3CB0}"/>
              </a:ext>
            </a:extLst>
          </p:cNvPr>
          <p:cNvCxnSpPr>
            <a:cxnSpLocks/>
          </p:cNvCxnSpPr>
          <p:nvPr/>
        </p:nvCxnSpPr>
        <p:spPr>
          <a:xfrm flipV="1">
            <a:off x="5876365" y="36800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52E6D-F976-E9E9-499D-F40C7AC1836C}"/>
              </a:ext>
            </a:extLst>
          </p:cNvPr>
          <p:cNvCxnSpPr>
            <a:cxnSpLocks/>
          </p:cNvCxnSpPr>
          <p:nvPr/>
        </p:nvCxnSpPr>
        <p:spPr>
          <a:xfrm flipV="1">
            <a:off x="5876365" y="38324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5B2DEE-B63B-E28C-4E71-917176F599EB}"/>
              </a:ext>
            </a:extLst>
          </p:cNvPr>
          <p:cNvCxnSpPr>
            <a:cxnSpLocks/>
          </p:cNvCxnSpPr>
          <p:nvPr/>
        </p:nvCxnSpPr>
        <p:spPr>
          <a:xfrm flipV="1">
            <a:off x="5876365" y="39848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E0A8AC-40AD-95DE-CBE0-1A57AA7FFB04}"/>
              </a:ext>
            </a:extLst>
          </p:cNvPr>
          <p:cNvCxnSpPr>
            <a:cxnSpLocks/>
          </p:cNvCxnSpPr>
          <p:nvPr/>
        </p:nvCxnSpPr>
        <p:spPr>
          <a:xfrm flipV="1">
            <a:off x="5876365" y="4137262"/>
            <a:ext cx="676416" cy="57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28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1234-2877-4A9F-0EF9-2359DF4E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1510023-1335-1087-ADAD-6B1C8EB3FE09}"/>
              </a:ext>
            </a:extLst>
          </p:cNvPr>
          <p:cNvSpPr txBox="1"/>
          <p:nvPr/>
        </p:nvSpPr>
        <p:spPr>
          <a:xfrm>
            <a:off x="206190" y="588927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U-shaped valley?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DA479F-A364-2FFB-0E68-FCEDE1188AB8}"/>
              </a:ext>
            </a:extLst>
          </p:cNvPr>
          <p:cNvSpPr/>
          <p:nvPr/>
        </p:nvSpPr>
        <p:spPr>
          <a:xfrm>
            <a:off x="1214717" y="2855093"/>
            <a:ext cx="4881283" cy="1918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5B8BF47-4F1B-C06C-1C31-06AD3D6C2EB4}"/>
              </a:ext>
            </a:extLst>
          </p:cNvPr>
          <p:cNvSpPr/>
          <p:nvPr/>
        </p:nvSpPr>
        <p:spPr>
          <a:xfrm rot="5400000">
            <a:off x="2743199" y="2297040"/>
            <a:ext cx="1331262" cy="1116106"/>
          </a:xfrm>
          <a:prstGeom prst="arc">
            <a:avLst>
              <a:gd name="adj1" fmla="val 15440089"/>
              <a:gd name="adj2" fmla="val 641431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5E7ED2-2C59-6891-D20F-DCC7E7B502C6}"/>
              </a:ext>
            </a:extLst>
          </p:cNvPr>
          <p:cNvSpPr/>
          <p:nvPr/>
        </p:nvSpPr>
        <p:spPr>
          <a:xfrm>
            <a:off x="2514600" y="2635624"/>
            <a:ext cx="1775012" cy="497541"/>
          </a:xfrm>
          <a:custGeom>
            <a:avLst/>
            <a:gdLst>
              <a:gd name="connsiteX0" fmla="*/ 0 w 1775012"/>
              <a:gd name="connsiteY0" fmla="*/ 0 h 497541"/>
              <a:gd name="connsiteX1" fmla="*/ 1021976 w 1775012"/>
              <a:gd name="connsiteY1" fmla="*/ 497541 h 497541"/>
              <a:gd name="connsiteX2" fmla="*/ 1775012 w 1775012"/>
              <a:gd name="connsiteY2" fmla="*/ 40341 h 497541"/>
              <a:gd name="connsiteX3" fmla="*/ 134471 w 1775012"/>
              <a:gd name="connsiteY3" fmla="*/ 40341 h 4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497541">
                <a:moveTo>
                  <a:pt x="0" y="0"/>
                </a:moveTo>
                <a:lnTo>
                  <a:pt x="1021976" y="497541"/>
                </a:lnTo>
                <a:lnTo>
                  <a:pt x="1775012" y="40341"/>
                </a:lnTo>
                <a:lnTo>
                  <a:pt x="134471" y="4034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1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CF6A-AB14-CEE7-A6EB-CF9FC4A0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095304-9E44-4A9B-6F73-4668A0AAEF75}"/>
              </a:ext>
            </a:extLst>
          </p:cNvPr>
          <p:cNvSpPr txBox="1"/>
          <p:nvPr/>
        </p:nvSpPr>
        <p:spPr>
          <a:xfrm>
            <a:off x="185288" y="367944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U-shaped valley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F0425-A556-AB09-A307-66BC7AD9DDDF}"/>
              </a:ext>
            </a:extLst>
          </p:cNvPr>
          <p:cNvSpPr/>
          <p:nvPr/>
        </p:nvSpPr>
        <p:spPr>
          <a:xfrm>
            <a:off x="1214717" y="2855093"/>
            <a:ext cx="4881283" cy="1918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6BF56-4692-4AD3-DD0A-C70D5F1A8E26}"/>
              </a:ext>
            </a:extLst>
          </p:cNvPr>
          <p:cNvSpPr/>
          <p:nvPr/>
        </p:nvSpPr>
        <p:spPr>
          <a:xfrm>
            <a:off x="1214716" y="1296813"/>
            <a:ext cx="4881284" cy="1558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7A522-AA73-61FA-1C3B-A622F7FBEE81}"/>
              </a:ext>
            </a:extLst>
          </p:cNvPr>
          <p:cNvSpPr txBox="1"/>
          <p:nvPr/>
        </p:nvSpPr>
        <p:spPr>
          <a:xfrm>
            <a:off x="3687519" y="1974869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sediment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FEF57-EF55-2EFC-ACCB-34A03261AD4A}"/>
              </a:ext>
            </a:extLst>
          </p:cNvPr>
          <p:cNvSpPr txBox="1"/>
          <p:nvPr/>
        </p:nvSpPr>
        <p:spPr>
          <a:xfrm>
            <a:off x="4264385" y="4118033"/>
            <a:ext cx="183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granite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D701357-034A-5318-B5B5-EF9103031C44}"/>
              </a:ext>
            </a:extLst>
          </p:cNvPr>
          <p:cNvSpPr/>
          <p:nvPr/>
        </p:nvSpPr>
        <p:spPr>
          <a:xfrm rot="5400000">
            <a:off x="2743199" y="2297040"/>
            <a:ext cx="1331262" cy="1116106"/>
          </a:xfrm>
          <a:prstGeom prst="arc">
            <a:avLst>
              <a:gd name="adj1" fmla="val 15440089"/>
              <a:gd name="adj2" fmla="val 641431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3AA89C-6D82-D42A-A6F3-4B4AB8B856C4}"/>
              </a:ext>
            </a:extLst>
          </p:cNvPr>
          <p:cNvSpPr/>
          <p:nvPr/>
        </p:nvSpPr>
        <p:spPr>
          <a:xfrm>
            <a:off x="2475771" y="2470712"/>
            <a:ext cx="1775012" cy="897525"/>
          </a:xfrm>
          <a:custGeom>
            <a:avLst/>
            <a:gdLst>
              <a:gd name="connsiteX0" fmla="*/ 0 w 1775012"/>
              <a:gd name="connsiteY0" fmla="*/ 0 h 497541"/>
              <a:gd name="connsiteX1" fmla="*/ 1021976 w 1775012"/>
              <a:gd name="connsiteY1" fmla="*/ 497541 h 497541"/>
              <a:gd name="connsiteX2" fmla="*/ 1775012 w 1775012"/>
              <a:gd name="connsiteY2" fmla="*/ 40341 h 497541"/>
              <a:gd name="connsiteX3" fmla="*/ 134471 w 1775012"/>
              <a:gd name="connsiteY3" fmla="*/ 40341 h 4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497541">
                <a:moveTo>
                  <a:pt x="0" y="0"/>
                </a:moveTo>
                <a:lnTo>
                  <a:pt x="1021976" y="497541"/>
                </a:lnTo>
                <a:lnTo>
                  <a:pt x="1775012" y="40341"/>
                </a:lnTo>
                <a:lnTo>
                  <a:pt x="134471" y="40341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2FF37-A017-EC27-F8C6-29D5C3107A28}"/>
              </a:ext>
            </a:extLst>
          </p:cNvPr>
          <p:cNvSpPr txBox="1"/>
          <p:nvPr/>
        </p:nvSpPr>
        <p:spPr>
          <a:xfrm>
            <a:off x="7042559" y="1467134"/>
            <a:ext cx="4580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Possibly</a:t>
            </a:r>
          </a:p>
          <a:p>
            <a:endParaRPr lang="en-US" sz="4000" dirty="0"/>
          </a:p>
          <a:p>
            <a:r>
              <a:rPr lang="en-US" sz="4000" dirty="0"/>
              <a:t>but might be hard</a:t>
            </a:r>
          </a:p>
          <a:p>
            <a:r>
              <a:rPr lang="en-US" sz="4000" dirty="0"/>
              <a:t>to recognize it</a:t>
            </a:r>
          </a:p>
          <a:p>
            <a:r>
              <a:rPr lang="en-US" sz="4000" dirty="0"/>
              <a:t>unless the exposure</a:t>
            </a:r>
          </a:p>
          <a:p>
            <a:r>
              <a:rPr lang="en-US" sz="4000" dirty="0"/>
              <a:t>is very good</a:t>
            </a:r>
          </a:p>
        </p:txBody>
      </p:sp>
    </p:spTree>
    <p:extLst>
      <p:ext uri="{BB962C8B-B14F-4D97-AF65-F5344CB8AC3E}">
        <p14:creationId xmlns:p14="http://schemas.microsoft.com/office/powerpoint/2010/main" val="65680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E0F3A4-81AE-D70F-A183-702AFEDB1891}"/>
              </a:ext>
            </a:extLst>
          </p:cNvPr>
          <p:cNvSpPr txBox="1"/>
          <p:nvPr/>
        </p:nvSpPr>
        <p:spPr>
          <a:xfrm>
            <a:off x="485631" y="408490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2:  Factors influencing Earth’s temperature</a:t>
            </a:r>
          </a:p>
        </p:txBody>
      </p:sp>
    </p:spTree>
    <p:extLst>
      <p:ext uri="{BB962C8B-B14F-4D97-AF65-F5344CB8AC3E}">
        <p14:creationId xmlns:p14="http://schemas.microsoft.com/office/powerpoint/2010/main" val="648709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B51D-4FD7-A58B-A827-856D0720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486F0-3B0E-321D-0A43-450811D319E4}"/>
              </a:ext>
            </a:extLst>
          </p:cNvPr>
          <p:cNvSpPr txBox="1"/>
          <p:nvPr/>
        </p:nvSpPr>
        <p:spPr>
          <a:xfrm>
            <a:off x="485631" y="408490"/>
            <a:ext cx="1045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Insolation</a:t>
            </a:r>
          </a:p>
          <a:p>
            <a:endParaRPr lang="en-US" sz="4000" dirty="0"/>
          </a:p>
          <a:p>
            <a:r>
              <a:rPr lang="en-US" sz="4000" dirty="0"/>
              <a:t>temperature warms so that outgoing infrared</a:t>
            </a:r>
          </a:p>
          <a:p>
            <a:r>
              <a:rPr lang="en-US" sz="4000" dirty="0"/>
              <a:t>equals incoming solar energy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FA6FBF-4AD2-37A9-7D24-E9111392DCC9}"/>
                  </a:ext>
                </a:extLst>
              </p:cNvPr>
              <p:cNvSpPr txBox="1"/>
              <p:nvPr/>
            </p:nvSpPr>
            <p:spPr>
              <a:xfrm>
                <a:off x="164962" y="3075057"/>
                <a:ext cx="104537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FA6FBF-4AD2-37A9-7D24-E9111392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2" y="3075057"/>
                <a:ext cx="104537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1C04DF-1AED-6590-D0FF-7F0BFE6AA942}"/>
                  </a:ext>
                </a:extLst>
              </p:cNvPr>
              <p:cNvSpPr txBox="1"/>
              <p:nvPr/>
            </p:nvSpPr>
            <p:spPr>
              <a:xfrm>
                <a:off x="149012" y="4451140"/>
                <a:ext cx="10453732" cy="866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1C04DF-1AED-6590-D0FF-7F0BFE6AA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2" y="4451140"/>
                <a:ext cx="10453732" cy="866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DEE2C5C-0D5B-264C-C754-BF60147DC930}"/>
              </a:ext>
            </a:extLst>
          </p:cNvPr>
          <p:cNvSpPr txBox="1"/>
          <p:nvPr/>
        </p:nvSpPr>
        <p:spPr>
          <a:xfrm>
            <a:off x="6096000" y="5985408"/>
            <a:ext cx="594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current temperature: 255K</a:t>
            </a:r>
          </a:p>
        </p:txBody>
      </p:sp>
    </p:spTree>
    <p:extLst>
      <p:ext uri="{BB962C8B-B14F-4D97-AF65-F5344CB8AC3E}">
        <p14:creationId xmlns:p14="http://schemas.microsoft.com/office/powerpoint/2010/main" val="2479299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D658-C265-E7D6-44AB-0BFBB7A7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5FCF66-CC24-9400-2403-CED7282F09D3}"/>
              </a:ext>
            </a:extLst>
          </p:cNvPr>
          <p:cNvSpPr txBox="1"/>
          <p:nvPr/>
        </p:nvSpPr>
        <p:spPr>
          <a:xfrm>
            <a:off x="485631" y="408490"/>
            <a:ext cx="1045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Albedo</a:t>
            </a:r>
          </a:p>
          <a:p>
            <a:endParaRPr lang="en-US" sz="4000" dirty="0"/>
          </a:p>
          <a:p>
            <a:r>
              <a:rPr lang="en-US" sz="4000" dirty="0"/>
              <a:t>sunlight reflected back to space does not contribute to surface warming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EFBCF9-7C57-05FA-F13F-32790FA5BD47}"/>
                  </a:ext>
                </a:extLst>
              </p:cNvPr>
              <p:cNvSpPr txBox="1"/>
              <p:nvPr/>
            </p:nvSpPr>
            <p:spPr>
              <a:xfrm>
                <a:off x="164962" y="3075057"/>
                <a:ext cx="104537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EFBCF9-7C57-05FA-F13F-32790FA5B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2" y="3075057"/>
                <a:ext cx="104537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5B4D5D-4EA9-C6B7-6E5D-6CC63CDA4762}"/>
              </a:ext>
            </a:extLst>
          </p:cNvPr>
          <p:cNvSpPr txBox="1"/>
          <p:nvPr/>
        </p:nvSpPr>
        <p:spPr>
          <a:xfrm>
            <a:off x="6096000" y="5985408"/>
            <a:ext cx="594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current albedo: 0.3</a:t>
            </a:r>
          </a:p>
        </p:txBody>
      </p:sp>
    </p:spTree>
    <p:extLst>
      <p:ext uri="{BB962C8B-B14F-4D97-AF65-F5344CB8AC3E}">
        <p14:creationId xmlns:p14="http://schemas.microsoft.com/office/powerpoint/2010/main" val="3394798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0BF8-FB62-4DE0-4713-4EB6F382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52E1D-566A-0774-8A62-96736615E8F0}"/>
                  </a:ext>
                </a:extLst>
              </p:cNvPr>
              <p:cNvSpPr txBox="1"/>
              <p:nvPr/>
            </p:nvSpPr>
            <p:spPr>
              <a:xfrm>
                <a:off x="638031" y="4988816"/>
                <a:ext cx="104537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 effective optical thickness of atmosphere currently about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52E1D-566A-0774-8A62-96736615E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31" y="4988816"/>
                <a:ext cx="10453732" cy="1323439"/>
              </a:xfrm>
              <a:prstGeom prst="rect">
                <a:avLst/>
              </a:prstGeom>
              <a:blipFill>
                <a:blip r:embed="rId2"/>
                <a:stretch>
                  <a:fillRect l="-209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8DFBB-DF83-E88D-7B56-C4D1C3A9DC86}"/>
                  </a:ext>
                </a:extLst>
              </p:cNvPr>
              <p:cNvSpPr txBox="1"/>
              <p:nvPr/>
            </p:nvSpPr>
            <p:spPr>
              <a:xfrm>
                <a:off x="0" y="3515952"/>
                <a:ext cx="11883603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8DFBB-DF83-E88D-7B56-C4D1C3A9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15952"/>
                <a:ext cx="11883603" cy="88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7E70E-72F0-1202-D718-15A390F8CA3A}"/>
                  </a:ext>
                </a:extLst>
              </p:cNvPr>
              <p:cNvSpPr txBox="1"/>
              <p:nvPr/>
            </p:nvSpPr>
            <p:spPr>
              <a:xfrm>
                <a:off x="638031" y="560890"/>
                <a:ext cx="10453732" cy="260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Greenhouse effect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Ground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is warmer than top of atmosphere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7E70E-72F0-1202-D718-15A390F8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31" y="560890"/>
                <a:ext cx="10453732" cy="2604687"/>
              </a:xfrm>
              <a:prstGeom prst="rect">
                <a:avLst/>
              </a:prstGeom>
              <a:blipFill>
                <a:blip r:embed="rId4"/>
                <a:stretch>
                  <a:fillRect l="-2099" t="-4215" b="-9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15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97AF-55A7-AEC9-F550-841865BC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59FBF-69AA-D349-F329-68718D383CEC}"/>
              </a:ext>
            </a:extLst>
          </p:cNvPr>
          <p:cNvSpPr txBox="1"/>
          <p:nvPr/>
        </p:nvSpPr>
        <p:spPr>
          <a:xfrm>
            <a:off x="485631" y="408490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Insolation: The sun is getting brighter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E78E1-D567-7C14-169D-ABA7D14E149F}"/>
                  </a:ext>
                </a:extLst>
              </p:cNvPr>
              <p:cNvSpPr txBox="1"/>
              <p:nvPr/>
            </p:nvSpPr>
            <p:spPr>
              <a:xfrm>
                <a:off x="8375096" y="564174"/>
                <a:ext cx="3331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𝑛𝑜𝑤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E78E1-D567-7C14-169D-ABA7D14E1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96" y="564174"/>
                <a:ext cx="333127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1002404-6202-7730-67D4-85FA72DA5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5" y="1304635"/>
            <a:ext cx="8215910" cy="53331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6C2B8F-1C60-6BC1-295F-A1E72871A281}"/>
              </a:ext>
            </a:extLst>
          </p:cNvPr>
          <p:cNvSpPr/>
          <p:nvPr/>
        </p:nvSpPr>
        <p:spPr>
          <a:xfrm>
            <a:off x="2299447" y="4948517"/>
            <a:ext cx="228600" cy="2151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F27DB-316E-D9BA-1F3B-A2854D5ECDE0}"/>
              </a:ext>
            </a:extLst>
          </p:cNvPr>
          <p:cNvSpPr txBox="1"/>
          <p:nvPr/>
        </p:nvSpPr>
        <p:spPr>
          <a:xfrm>
            <a:off x="2166775" y="5056093"/>
            <a:ext cx="60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F9D508-F6E4-4A04-D7C1-6AD901728911}"/>
                  </a:ext>
                </a:extLst>
              </p:cNvPr>
              <p:cNvSpPr txBox="1"/>
              <p:nvPr/>
            </p:nvSpPr>
            <p:spPr>
              <a:xfrm>
                <a:off x="7872220" y="1432593"/>
                <a:ext cx="4859113" cy="65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=0.8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F9D508-F6E4-4A04-D7C1-6AD90172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20" y="1432593"/>
                <a:ext cx="4859113" cy="65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CA1FE-2D70-B018-AD06-19E5EB486A4A}"/>
                  </a:ext>
                </a:extLst>
              </p:cNvPr>
              <p:cNvSpPr txBox="1"/>
              <p:nvPr/>
            </p:nvSpPr>
            <p:spPr>
              <a:xfrm>
                <a:off x="8003382" y="2114414"/>
                <a:ext cx="4074700" cy="143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0.8=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𝑛𝑜𝑤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CA1FE-2D70-B018-AD06-19E5EB48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82" y="2114414"/>
                <a:ext cx="4074700" cy="1432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C440C0-B135-9DA0-ABBB-23C752C5047D}"/>
                  </a:ext>
                </a:extLst>
              </p:cNvPr>
              <p:cNvSpPr txBox="1"/>
              <p:nvPr/>
            </p:nvSpPr>
            <p:spPr>
              <a:xfrm>
                <a:off x="8519413" y="3680099"/>
                <a:ext cx="368541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ra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C440C0-B135-9DA0-ABBB-23C752C50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13" y="3680099"/>
                <a:ext cx="3685414" cy="71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A09EA6-57A6-CE6C-703F-FE039E7B92D0}"/>
                  </a:ext>
                </a:extLst>
              </p:cNvPr>
              <p:cNvSpPr txBox="1"/>
              <p:nvPr/>
            </p:nvSpPr>
            <p:spPr>
              <a:xfrm>
                <a:off x="8672650" y="4625351"/>
                <a:ext cx="3685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=0.95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A09EA6-57A6-CE6C-703F-FE039E7B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50" y="4625351"/>
                <a:ext cx="36854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3D4866-2AF2-6F3E-739C-2E845E651F80}"/>
                  </a:ext>
                </a:extLst>
              </p:cNvPr>
              <p:cNvSpPr txBox="1"/>
              <p:nvPr/>
            </p:nvSpPr>
            <p:spPr>
              <a:xfrm>
                <a:off x="7498952" y="5436833"/>
                <a:ext cx="4859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3D4866-2AF2-6F3E-739C-2E845E651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52" y="5436833"/>
                <a:ext cx="485911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97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1BEA-C947-CA99-2AC6-38E2F91E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1B2414-6B41-A66D-7C0B-E73C726A63EB}"/>
              </a:ext>
            </a:extLst>
          </p:cNvPr>
          <p:cNvSpPr txBox="1"/>
          <p:nvPr/>
        </p:nvSpPr>
        <p:spPr>
          <a:xfrm>
            <a:off x="485631" y="408490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Albedo: We’re not 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B257-9912-E4D5-1D45-0FA45B31E28B}"/>
              </a:ext>
            </a:extLst>
          </p:cNvPr>
          <p:cNvSpPr txBox="1"/>
          <p:nvPr/>
        </p:nvSpPr>
        <p:spPr>
          <a:xfrm>
            <a:off x="3231777" y="1072314"/>
            <a:ext cx="594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current albedo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17FAA-8E83-0593-3937-A3FD4DC5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55" y="3771672"/>
            <a:ext cx="2292951" cy="229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74FE8-CA97-F855-06FC-88F96E352793}"/>
              </a:ext>
            </a:extLst>
          </p:cNvPr>
          <p:cNvSpPr txBox="1"/>
          <p:nvPr/>
        </p:nvSpPr>
        <p:spPr>
          <a:xfrm>
            <a:off x="1030661" y="6064623"/>
            <a:ext cx="240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Venus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973A4-BED4-51D4-15D2-76A4F6E2C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55" y="1233080"/>
            <a:ext cx="2351981" cy="1947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79531-586A-E8D1-F0DF-A5663B03D6D4}"/>
              </a:ext>
            </a:extLst>
          </p:cNvPr>
          <p:cNvSpPr txBox="1"/>
          <p:nvPr/>
        </p:nvSpPr>
        <p:spPr>
          <a:xfrm>
            <a:off x="4437529" y="1736138"/>
            <a:ext cx="154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0.3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49C1A-F0ED-26E8-3C86-2F6444B77D70}"/>
              </a:ext>
            </a:extLst>
          </p:cNvPr>
          <p:cNvSpPr txBox="1"/>
          <p:nvPr/>
        </p:nvSpPr>
        <p:spPr>
          <a:xfrm>
            <a:off x="4437528" y="4564204"/>
            <a:ext cx="154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1A23A-64AA-2FE2-70FD-69586220D9C7}"/>
              </a:ext>
            </a:extLst>
          </p:cNvPr>
          <p:cNvSpPr txBox="1"/>
          <p:nvPr/>
        </p:nvSpPr>
        <p:spPr>
          <a:xfrm>
            <a:off x="1005955" y="3075057"/>
            <a:ext cx="240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A6C98-7F2F-DF84-9FB4-CB35356F5708}"/>
                  </a:ext>
                </a:extLst>
              </p:cNvPr>
              <p:cNvSpPr txBox="1"/>
              <p:nvPr/>
            </p:nvSpPr>
            <p:spPr>
              <a:xfrm>
                <a:off x="7460599" y="1826272"/>
                <a:ext cx="4074700" cy="143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(1−0.7)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(1−0.3)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𝑛𝑜𝑤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A6C98-7F2F-DF84-9FB4-CB35356F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99" y="1826272"/>
                <a:ext cx="4074700" cy="1432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32D4B9-81BA-41DB-B7EE-8990E8BE4FF1}"/>
                  </a:ext>
                </a:extLst>
              </p:cNvPr>
              <p:cNvSpPr txBox="1"/>
              <p:nvPr/>
            </p:nvSpPr>
            <p:spPr>
              <a:xfrm>
                <a:off x="7500631" y="3723535"/>
                <a:ext cx="3685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=0.81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32D4B9-81BA-41DB-B7EE-8990E8BE4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31" y="3723535"/>
                <a:ext cx="36854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C7B559-0DF1-A32E-6918-8E36E44937D9}"/>
                  </a:ext>
                </a:extLst>
              </p:cNvPr>
              <p:cNvSpPr txBox="1"/>
              <p:nvPr/>
            </p:nvSpPr>
            <p:spPr>
              <a:xfrm>
                <a:off x="7332888" y="4834814"/>
                <a:ext cx="4859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=−51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C7B559-0DF1-A32E-6918-8E36E449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8" y="4834814"/>
                <a:ext cx="48591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6278" cy="6862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675ED-DB40-CE90-FE92-FA296D538F62}"/>
              </a:ext>
            </a:extLst>
          </p:cNvPr>
          <p:cNvSpPr txBox="1"/>
          <p:nvPr/>
        </p:nvSpPr>
        <p:spPr>
          <a:xfrm>
            <a:off x="5706869" y="1208508"/>
            <a:ext cx="5712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Ice Cave</a:t>
            </a:r>
          </a:p>
          <a:p>
            <a:endParaRPr lang="en-US" sz="4000" dirty="0"/>
          </a:p>
          <a:p>
            <a:r>
              <a:rPr lang="en-US" sz="4000" dirty="0"/>
              <a:t>Nice view of the very dirty ice at the bottom of the glacier </a:t>
            </a:r>
          </a:p>
        </p:txBody>
      </p:sp>
    </p:spTree>
    <p:extLst>
      <p:ext uri="{BB962C8B-B14F-4D97-AF65-F5344CB8AC3E}">
        <p14:creationId xmlns:p14="http://schemas.microsoft.com/office/powerpoint/2010/main" val="3531725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C622-8042-5BCF-9EE5-0A3CB484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F14C3-71F8-A2F0-FDC7-AE0B815FA15A}"/>
              </a:ext>
            </a:extLst>
          </p:cNvPr>
          <p:cNvSpPr txBox="1"/>
          <p:nvPr/>
        </p:nvSpPr>
        <p:spPr>
          <a:xfrm>
            <a:off x="485631" y="408490"/>
            <a:ext cx="1045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Greenhouse Gas: probably much more C02 early on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D5841-8E02-1297-D390-18EEBA1274C2}"/>
              </a:ext>
            </a:extLst>
          </p:cNvPr>
          <p:cNvSpPr txBox="1"/>
          <p:nvPr/>
        </p:nvSpPr>
        <p:spPr>
          <a:xfrm>
            <a:off x="474588" y="588844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very good data for last 66 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B160D-4057-ACA3-675B-C2AD1B704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75" y="1168003"/>
            <a:ext cx="10085294" cy="48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9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C622-8042-5BCF-9EE5-0A3CB484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F14C3-71F8-A2F0-FDC7-AE0B815FA15A}"/>
              </a:ext>
            </a:extLst>
          </p:cNvPr>
          <p:cNvSpPr txBox="1"/>
          <p:nvPr/>
        </p:nvSpPr>
        <p:spPr>
          <a:xfrm>
            <a:off x="485631" y="408490"/>
            <a:ext cx="1045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Greenhouse Gas: probably much more C02 early on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D5841-8E02-1297-D390-18EEBA1274C2}"/>
              </a:ext>
            </a:extLst>
          </p:cNvPr>
          <p:cNvSpPr txBox="1"/>
          <p:nvPr/>
        </p:nvSpPr>
        <p:spPr>
          <a:xfrm>
            <a:off x="4132188" y="6043219"/>
            <a:ext cx="4544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Antarctic glaciation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B160D-4057-ACA3-675B-C2AD1B704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75" y="1168003"/>
            <a:ext cx="10085294" cy="487521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0800000">
            <a:off x="5834269" y="4979732"/>
            <a:ext cx="407504" cy="10634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34049" y="1848678"/>
            <a:ext cx="0" cy="369758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15000" y="3075792"/>
            <a:ext cx="4665877" cy="450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1D5841-8E02-1297-D390-18EEBA1274C2}"/>
              </a:ext>
            </a:extLst>
          </p:cNvPr>
          <p:cNvSpPr txBox="1"/>
          <p:nvPr/>
        </p:nvSpPr>
        <p:spPr>
          <a:xfrm>
            <a:off x="10333146" y="2665471"/>
            <a:ext cx="148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720</a:t>
            </a:r>
          </a:p>
        </p:txBody>
      </p:sp>
    </p:spTree>
    <p:extLst>
      <p:ext uri="{BB962C8B-B14F-4D97-AF65-F5344CB8AC3E}">
        <p14:creationId xmlns:p14="http://schemas.microsoft.com/office/powerpoint/2010/main" val="1549786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A7F7C-CD10-B8E0-889C-AB690AFB0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685" y="798092"/>
            <a:ext cx="5762444" cy="5479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A61273-CDE3-88A4-2357-349228315AB2}"/>
              </a:ext>
            </a:extLst>
          </p:cNvPr>
          <p:cNvSpPr txBox="1"/>
          <p:nvPr/>
        </p:nvSpPr>
        <p:spPr>
          <a:xfrm>
            <a:off x="474588" y="588844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 measurements for last 400 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BEFF3-48F6-68B5-31B2-F415F0C410E2}"/>
              </a:ext>
            </a:extLst>
          </p:cNvPr>
          <p:cNvSpPr txBox="1"/>
          <p:nvPr/>
        </p:nvSpPr>
        <p:spPr>
          <a:xfrm>
            <a:off x="485631" y="408490"/>
            <a:ext cx="11202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Greenhouse Gas: probably much more C02 early on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2742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08201-6013-8417-C02F-290D8FD2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3FB8F-809A-01FA-F0DA-E549A48C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640" y="650270"/>
            <a:ext cx="7703628" cy="498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E1514-B1C9-7E29-89C2-93A2E1D59389}"/>
              </a:ext>
            </a:extLst>
          </p:cNvPr>
          <p:cNvSpPr txBox="1"/>
          <p:nvPr/>
        </p:nvSpPr>
        <p:spPr>
          <a:xfrm>
            <a:off x="474588" y="588844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speculations for the early Earth</a:t>
            </a:r>
          </a:p>
        </p:txBody>
      </p:sp>
    </p:spTree>
    <p:extLst>
      <p:ext uri="{BB962C8B-B14F-4D97-AF65-F5344CB8AC3E}">
        <p14:creationId xmlns:p14="http://schemas.microsoft.com/office/powerpoint/2010/main" val="3464072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EA6F-60C2-57D2-D257-1B7F5C74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2C23B-19AB-B277-3CA9-937201C8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640" y="650270"/>
            <a:ext cx="7703628" cy="498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CF973-3CCD-5D59-E1F7-ED3617A2B352}"/>
              </a:ext>
            </a:extLst>
          </p:cNvPr>
          <p:cNvSpPr txBox="1"/>
          <p:nvPr/>
        </p:nvSpPr>
        <p:spPr>
          <a:xfrm>
            <a:off x="474588" y="588844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speculations for the early Earth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EA10453-689B-3F43-2484-6990EEEAC818}"/>
              </a:ext>
            </a:extLst>
          </p:cNvPr>
          <p:cNvSpPr/>
          <p:nvPr/>
        </p:nvSpPr>
        <p:spPr>
          <a:xfrm>
            <a:off x="827663" y="874059"/>
            <a:ext cx="1021977" cy="510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5546-EF92-FBE0-56D7-A570B1F18660}"/>
              </a:ext>
            </a:extLst>
          </p:cNvPr>
          <p:cNvSpPr txBox="1"/>
          <p:nvPr/>
        </p:nvSpPr>
        <p:spPr>
          <a:xfrm>
            <a:off x="0" y="138504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Venus-like</a:t>
            </a:r>
          </a:p>
        </p:txBody>
      </p:sp>
    </p:spTree>
    <p:extLst>
      <p:ext uri="{BB962C8B-B14F-4D97-AF65-F5344CB8AC3E}">
        <p14:creationId xmlns:p14="http://schemas.microsoft.com/office/powerpoint/2010/main" val="2665683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C9B61-96FF-81ED-0EC1-1D7E28373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CB243D-DA9D-404A-D8A6-B680DF1A1DBB}"/>
              </a:ext>
            </a:extLst>
          </p:cNvPr>
          <p:cNvSpPr txBox="1"/>
          <p:nvPr/>
        </p:nvSpPr>
        <p:spPr>
          <a:xfrm>
            <a:off x="124963" y="106211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where did all the CO2 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27D67-BC7B-CF57-9ABC-C6A02F29F82F}"/>
              </a:ext>
            </a:extLst>
          </p:cNvPr>
          <p:cNvSpPr txBox="1"/>
          <p:nvPr/>
        </p:nvSpPr>
        <p:spPr>
          <a:xfrm>
            <a:off x="5680940" y="2689412"/>
            <a:ext cx="65110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limestone</a:t>
            </a:r>
          </a:p>
          <a:p>
            <a:endParaRPr lang="en-US" sz="4000" dirty="0"/>
          </a:p>
          <a:p>
            <a:r>
              <a:rPr lang="en-US" sz="4000" dirty="0"/>
              <a:t>subducted into the mantle</a:t>
            </a:r>
          </a:p>
          <a:p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69F94-D213-CC50-F96A-CE9917D00F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586" y="1073157"/>
            <a:ext cx="8316036" cy="1909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B20AF-4E46-A27A-97BA-ED68FF50D450}"/>
              </a:ext>
            </a:extLst>
          </p:cNvPr>
          <p:cNvSpPr txBox="1"/>
          <p:nvPr/>
        </p:nvSpPr>
        <p:spPr>
          <a:xfrm>
            <a:off x="1304378" y="767907"/>
            <a:ext cx="545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chemical weathering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8DC7DC-4E3D-96A4-B255-77B4FD50D04B}"/>
              </a:ext>
            </a:extLst>
          </p:cNvPr>
          <p:cNvSpPr/>
          <p:nvPr/>
        </p:nvSpPr>
        <p:spPr>
          <a:xfrm>
            <a:off x="6949017" y="2662518"/>
            <a:ext cx="742742" cy="726141"/>
          </a:xfrm>
          <a:custGeom>
            <a:avLst/>
            <a:gdLst>
              <a:gd name="connsiteX0" fmla="*/ 527548 w 742742"/>
              <a:gd name="connsiteY0" fmla="*/ 0 h 726141"/>
              <a:gd name="connsiteX1" fmla="*/ 3112 w 742742"/>
              <a:gd name="connsiteY1" fmla="*/ 215153 h 726141"/>
              <a:gd name="connsiteX2" fmla="*/ 742701 w 742742"/>
              <a:gd name="connsiteY2" fmla="*/ 403411 h 726141"/>
              <a:gd name="connsiteX3" fmla="*/ 30007 w 742742"/>
              <a:gd name="connsiteY3" fmla="*/ 726141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742" h="726141">
                <a:moveTo>
                  <a:pt x="527548" y="0"/>
                </a:moveTo>
                <a:cubicBezTo>
                  <a:pt x="247400" y="73959"/>
                  <a:pt x="-32747" y="147918"/>
                  <a:pt x="3112" y="215153"/>
                </a:cubicBezTo>
                <a:cubicBezTo>
                  <a:pt x="38971" y="282388"/>
                  <a:pt x="738218" y="318246"/>
                  <a:pt x="742701" y="403411"/>
                </a:cubicBezTo>
                <a:cubicBezTo>
                  <a:pt x="747184" y="488576"/>
                  <a:pt x="388595" y="607358"/>
                  <a:pt x="30007" y="72614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99E80-80E7-37AB-7E88-F57C825634A1}"/>
              </a:ext>
            </a:extLst>
          </p:cNvPr>
          <p:cNvSpPr txBox="1"/>
          <p:nvPr/>
        </p:nvSpPr>
        <p:spPr>
          <a:xfrm>
            <a:off x="7801762" y="2726780"/>
            <a:ext cx="3491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washed into the ocean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99D675-70AC-1819-BD5A-AE8442D186A7}"/>
              </a:ext>
            </a:extLst>
          </p:cNvPr>
          <p:cNvSpPr/>
          <p:nvPr/>
        </p:nvSpPr>
        <p:spPr>
          <a:xfrm>
            <a:off x="6949017" y="3872388"/>
            <a:ext cx="742742" cy="726141"/>
          </a:xfrm>
          <a:custGeom>
            <a:avLst/>
            <a:gdLst>
              <a:gd name="connsiteX0" fmla="*/ 527548 w 742742"/>
              <a:gd name="connsiteY0" fmla="*/ 0 h 726141"/>
              <a:gd name="connsiteX1" fmla="*/ 3112 w 742742"/>
              <a:gd name="connsiteY1" fmla="*/ 215153 h 726141"/>
              <a:gd name="connsiteX2" fmla="*/ 742701 w 742742"/>
              <a:gd name="connsiteY2" fmla="*/ 403411 h 726141"/>
              <a:gd name="connsiteX3" fmla="*/ 30007 w 742742"/>
              <a:gd name="connsiteY3" fmla="*/ 726141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742" h="726141">
                <a:moveTo>
                  <a:pt x="527548" y="0"/>
                </a:moveTo>
                <a:cubicBezTo>
                  <a:pt x="247400" y="73959"/>
                  <a:pt x="-32747" y="147918"/>
                  <a:pt x="3112" y="215153"/>
                </a:cubicBezTo>
                <a:cubicBezTo>
                  <a:pt x="38971" y="282388"/>
                  <a:pt x="738218" y="318246"/>
                  <a:pt x="742701" y="403411"/>
                </a:cubicBezTo>
                <a:cubicBezTo>
                  <a:pt x="747184" y="488576"/>
                  <a:pt x="388595" y="607358"/>
                  <a:pt x="30007" y="72614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7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C218-AB41-BCA9-F3C2-5DD402C0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2BFEA-54E6-A0EC-BB47-4FEB6FBD2B5C}"/>
              </a:ext>
            </a:extLst>
          </p:cNvPr>
          <p:cNvSpPr txBox="1"/>
          <p:nvPr/>
        </p:nvSpPr>
        <p:spPr>
          <a:xfrm>
            <a:off x="136007" y="22802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Temperature of the Earth during the last 500 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205C6-CF98-715D-8B37-B5F01F2C7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38" y="935913"/>
            <a:ext cx="7703628" cy="5513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28E58-F442-0D20-9031-3759A30A2DA0}"/>
              </a:ext>
            </a:extLst>
          </p:cNvPr>
          <p:cNvSpPr txBox="1"/>
          <p:nvPr/>
        </p:nvSpPr>
        <p:spPr>
          <a:xfrm rot="5400000">
            <a:off x="7105662" y="2767280"/>
            <a:ext cx="4587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 temperature scale</a:t>
            </a:r>
          </a:p>
          <a:p>
            <a:pPr algn="ctr"/>
            <a:r>
              <a:rPr lang="en-US" sz="4000" dirty="0"/>
              <a:t>O18 proxy</a:t>
            </a:r>
          </a:p>
        </p:txBody>
      </p:sp>
    </p:spTree>
    <p:extLst>
      <p:ext uri="{BB962C8B-B14F-4D97-AF65-F5344CB8AC3E}">
        <p14:creationId xmlns:p14="http://schemas.microsoft.com/office/powerpoint/2010/main" val="2787056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D840E-5F20-84B2-5D38-D9EB6712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CCE5E9-E36C-709D-515B-1449BC0F7D7B}"/>
              </a:ext>
            </a:extLst>
          </p:cNvPr>
          <p:cNvSpPr txBox="1"/>
          <p:nvPr/>
        </p:nvSpPr>
        <p:spPr>
          <a:xfrm>
            <a:off x="136007" y="22802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Temperature of the Earth during the last 500 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FFFD6-A846-56C0-B5DC-E6DFF2AB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38" y="935913"/>
            <a:ext cx="7703628" cy="5513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562AA-43E6-60C1-90AC-BF5629BF6171}"/>
              </a:ext>
            </a:extLst>
          </p:cNvPr>
          <p:cNvSpPr txBox="1"/>
          <p:nvPr/>
        </p:nvSpPr>
        <p:spPr>
          <a:xfrm rot="5400000">
            <a:off x="7105662" y="2767280"/>
            <a:ext cx="4587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 temperature scale</a:t>
            </a:r>
          </a:p>
          <a:p>
            <a:pPr algn="ctr"/>
            <a:r>
              <a:rPr lang="en-US" sz="4000" dirty="0"/>
              <a:t>O18 proxy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A654F4-8321-FC57-398C-63726C5FC0AC}"/>
              </a:ext>
            </a:extLst>
          </p:cNvPr>
          <p:cNvSpPr/>
          <p:nvPr/>
        </p:nvSpPr>
        <p:spPr>
          <a:xfrm>
            <a:off x="1667435" y="5136776"/>
            <a:ext cx="1452283" cy="785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1A190-7106-0537-E32D-80B082B1B6C6}"/>
              </a:ext>
            </a:extLst>
          </p:cNvPr>
          <p:cNvSpPr/>
          <p:nvPr/>
        </p:nvSpPr>
        <p:spPr>
          <a:xfrm>
            <a:off x="6889376" y="5136775"/>
            <a:ext cx="1452283" cy="785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E79533-61CC-2768-584C-E0B1A1AB94A8}"/>
              </a:ext>
            </a:extLst>
          </p:cNvPr>
          <p:cNvSpPr/>
          <p:nvPr/>
        </p:nvSpPr>
        <p:spPr>
          <a:xfrm>
            <a:off x="3466920" y="5061473"/>
            <a:ext cx="1452283" cy="785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7EA35-BCF0-7136-1566-EABB154CD537}"/>
              </a:ext>
            </a:extLst>
          </p:cNvPr>
          <p:cNvSpPr txBox="1"/>
          <p:nvPr/>
        </p:nvSpPr>
        <p:spPr>
          <a:xfrm>
            <a:off x="3061005" y="4692141"/>
            <a:ext cx="2301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Late Paleozoic Ice 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78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2FBE4-D24F-99AA-21EE-38BD8687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0" y="522074"/>
            <a:ext cx="10274473" cy="6335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0DA684-BA53-D4C1-C877-24E220037CA8}"/>
              </a:ext>
            </a:extLst>
          </p:cNvPr>
          <p:cNvSpPr txBox="1"/>
          <p:nvPr/>
        </p:nvSpPr>
        <p:spPr>
          <a:xfrm>
            <a:off x="282401" y="0"/>
            <a:ext cx="1001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Plate tectonics matters at these time scales!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AA8BE-1DD8-D25A-7A8B-364E60D36F38}"/>
              </a:ext>
            </a:extLst>
          </p:cNvPr>
          <p:cNvSpPr txBox="1"/>
          <p:nvPr/>
        </p:nvSpPr>
        <p:spPr>
          <a:xfrm flipH="1">
            <a:off x="293128" y="5751151"/>
            <a:ext cx="1761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300 ma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2C3BC-5044-73E8-F962-2F9B404BE982}"/>
              </a:ext>
            </a:extLst>
          </p:cNvPr>
          <p:cNvSpPr txBox="1"/>
          <p:nvPr/>
        </p:nvSpPr>
        <p:spPr>
          <a:xfrm>
            <a:off x="5002305" y="5220455"/>
            <a:ext cx="2187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glaciated</a:t>
            </a:r>
          </a:p>
        </p:txBody>
      </p:sp>
    </p:spTree>
    <p:extLst>
      <p:ext uri="{BB962C8B-B14F-4D97-AF65-F5344CB8AC3E}">
        <p14:creationId xmlns:p14="http://schemas.microsoft.com/office/powerpoint/2010/main" val="1754483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B0E48-B19A-8709-AEDF-DF3DF0683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009"/>
            <a:ext cx="12192000" cy="410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42BF5-D05E-2043-22D8-220104B8223A}"/>
              </a:ext>
            </a:extLst>
          </p:cNvPr>
          <p:cNvSpPr txBox="1"/>
          <p:nvPr/>
        </p:nvSpPr>
        <p:spPr>
          <a:xfrm>
            <a:off x="1707775" y="5950921"/>
            <a:ext cx="9412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weathered out of a sandstone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78B5B-6FCB-88E2-1BB1-A48B093143ED}"/>
              </a:ext>
            </a:extLst>
          </p:cNvPr>
          <p:cNvSpPr txBox="1"/>
          <p:nvPr/>
        </p:nvSpPr>
        <p:spPr>
          <a:xfrm>
            <a:off x="555810" y="259977"/>
            <a:ext cx="9412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Boulder with striae (Saudi Arabia)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3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0737-D0FB-4386-BE52-1AB878B7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512D7A-62AF-4413-9E9B-23D4D605C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522976" cy="68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6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63C58-086E-3D9C-4B0A-4A9F0D2F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9" y="499408"/>
            <a:ext cx="8771232" cy="5859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BD59E-963A-3BAF-4BAE-C36FC7BD3CD2}"/>
              </a:ext>
            </a:extLst>
          </p:cNvPr>
          <p:cNvSpPr txBox="1"/>
          <p:nvPr/>
        </p:nvSpPr>
        <p:spPr>
          <a:xfrm>
            <a:off x="9157448" y="1532965"/>
            <a:ext cx="27628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Striae</a:t>
            </a:r>
          </a:p>
          <a:p>
            <a:r>
              <a:rPr lang="en-US" sz="4400" dirty="0"/>
              <a:t>on bedrock</a:t>
            </a:r>
          </a:p>
          <a:p>
            <a:endParaRPr lang="en-US" sz="4400" dirty="0"/>
          </a:p>
          <a:p>
            <a:r>
              <a:rPr lang="en-US" sz="4400" dirty="0"/>
              <a:t>in Brazil</a:t>
            </a:r>
          </a:p>
        </p:txBody>
      </p:sp>
    </p:spTree>
    <p:extLst>
      <p:ext uri="{BB962C8B-B14F-4D97-AF65-F5344CB8AC3E}">
        <p14:creationId xmlns:p14="http://schemas.microsoft.com/office/powerpoint/2010/main" val="127521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CACA9-5206-E513-D79C-9D69EFB9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46" y="389364"/>
            <a:ext cx="6420353" cy="6079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C04C0-501F-E94C-722E-B8DF5322427F}"/>
              </a:ext>
            </a:extLst>
          </p:cNvPr>
          <p:cNvSpPr txBox="1"/>
          <p:nvPr/>
        </p:nvSpPr>
        <p:spPr>
          <a:xfrm>
            <a:off x="7626802" y="1694329"/>
            <a:ext cx="379943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Striae on glacial</a:t>
            </a:r>
          </a:p>
          <a:p>
            <a:r>
              <a:rPr lang="en-US" sz="4400" dirty="0"/>
              <a:t>cobble</a:t>
            </a:r>
          </a:p>
          <a:p>
            <a:endParaRPr lang="en-US" sz="4400" dirty="0"/>
          </a:p>
          <a:p>
            <a:r>
              <a:rPr lang="en-US" sz="4400" dirty="0"/>
              <a:t>in Brazil</a:t>
            </a:r>
          </a:p>
        </p:txBody>
      </p:sp>
    </p:spTree>
    <p:extLst>
      <p:ext uri="{BB962C8B-B14F-4D97-AF65-F5344CB8AC3E}">
        <p14:creationId xmlns:p14="http://schemas.microsoft.com/office/powerpoint/2010/main" val="3671866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0545E-B2DF-DCA8-C59C-7494B0D8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7" y="792629"/>
            <a:ext cx="8699500" cy="591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38578-7197-127F-2C43-30FE2DCCD39F}"/>
              </a:ext>
            </a:extLst>
          </p:cNvPr>
          <p:cNvSpPr txBox="1"/>
          <p:nvPr/>
        </p:nvSpPr>
        <p:spPr>
          <a:xfrm>
            <a:off x="8944162" y="566678"/>
            <a:ext cx="3088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Tillite or glacial </a:t>
            </a:r>
            <a:r>
              <a:rPr lang="en-US" sz="3600" dirty="0" err="1"/>
              <a:t>diamictite</a:t>
            </a:r>
            <a:r>
              <a:rPr lang="en-US" sz="3600" dirty="0"/>
              <a:t> (lithified till) (Saudi Arabia)</a:t>
            </a:r>
          </a:p>
        </p:txBody>
      </p:sp>
    </p:spTree>
    <p:extLst>
      <p:ext uri="{BB962C8B-B14F-4D97-AF65-F5344CB8AC3E}">
        <p14:creationId xmlns:p14="http://schemas.microsoft.com/office/powerpoint/2010/main" val="107318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C4720B-4753-C244-04EB-474355C106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38" y="285078"/>
            <a:ext cx="8082579" cy="6061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D1AB3-B646-7BEF-2068-504840AE31E7}"/>
              </a:ext>
            </a:extLst>
          </p:cNvPr>
          <p:cNvSpPr txBox="1"/>
          <p:nvPr/>
        </p:nvSpPr>
        <p:spPr>
          <a:xfrm>
            <a:off x="8771963" y="285078"/>
            <a:ext cx="2308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Tillite or glacial </a:t>
            </a:r>
            <a:r>
              <a:rPr lang="en-US" sz="3600" dirty="0" err="1"/>
              <a:t>diamictite</a:t>
            </a:r>
            <a:r>
              <a:rPr lang="en-US" sz="3600" dirty="0"/>
              <a:t> (lithified till) (Scotland)</a:t>
            </a:r>
          </a:p>
        </p:txBody>
      </p:sp>
    </p:spTree>
    <p:extLst>
      <p:ext uri="{BB962C8B-B14F-4D97-AF65-F5344CB8AC3E}">
        <p14:creationId xmlns:p14="http://schemas.microsoft.com/office/powerpoint/2010/main" val="3554695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8C737-0191-E261-A514-A107F9F8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1" y="2295525"/>
            <a:ext cx="11601450" cy="895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58BDF-C567-ADBD-FF26-7D63DA0C7F17}"/>
              </a:ext>
            </a:extLst>
          </p:cNvPr>
          <p:cNvSpPr txBox="1"/>
          <p:nvPr/>
        </p:nvSpPr>
        <p:spPr>
          <a:xfrm>
            <a:off x="295275" y="591097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neoProterozoic</a:t>
            </a:r>
            <a:r>
              <a:rPr lang="en-US" sz="4000" dirty="0"/>
              <a:t> Ice Age and Snowball Earth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26D2B29-C0C7-020A-E8B6-E579C1074A18}"/>
              </a:ext>
            </a:extLst>
          </p:cNvPr>
          <p:cNvSpPr/>
          <p:nvPr/>
        </p:nvSpPr>
        <p:spPr>
          <a:xfrm>
            <a:off x="9036423" y="3219451"/>
            <a:ext cx="537883" cy="89535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198A9-1700-4263-A9B4-633CB7C6DD5B}"/>
              </a:ext>
            </a:extLst>
          </p:cNvPr>
          <p:cNvSpPr txBox="1"/>
          <p:nvPr/>
        </p:nvSpPr>
        <p:spPr>
          <a:xfrm>
            <a:off x="8100171" y="4187417"/>
            <a:ext cx="2410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Cryogenian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D4C44-9D45-D566-43EE-9331A65D6112}"/>
              </a:ext>
            </a:extLst>
          </p:cNvPr>
          <p:cNvSpPr txBox="1"/>
          <p:nvPr/>
        </p:nvSpPr>
        <p:spPr>
          <a:xfrm>
            <a:off x="8105213" y="4833748"/>
            <a:ext cx="24053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720 to 635 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65EEE2-D952-6FE4-C392-013FAAA1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13" y="365591"/>
            <a:ext cx="8351745" cy="6263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709EC-7D84-F2AF-1534-40E10866448F}"/>
              </a:ext>
            </a:extLst>
          </p:cNvPr>
          <p:cNvSpPr txBox="1"/>
          <p:nvPr/>
        </p:nvSpPr>
        <p:spPr>
          <a:xfrm>
            <a:off x="8942294" y="2003612"/>
            <a:ext cx="31443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tillite</a:t>
            </a:r>
          </a:p>
          <a:p>
            <a:endParaRPr lang="en-US" sz="5400" dirty="0"/>
          </a:p>
          <a:p>
            <a:r>
              <a:rPr lang="en-US" sz="5400" dirty="0"/>
              <a:t>(Australia)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81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E99D-A276-F7ED-32D1-38C1D4B9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F94EB-683D-3810-B45F-BB059E765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69" r="50086"/>
          <a:stretch/>
        </p:blipFill>
        <p:spPr>
          <a:xfrm>
            <a:off x="184524" y="121023"/>
            <a:ext cx="4911911" cy="6731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5D481-98A0-2215-081A-CE26CAE4BC92}"/>
              </a:ext>
            </a:extLst>
          </p:cNvPr>
          <p:cNvSpPr txBox="1"/>
          <p:nvPr/>
        </p:nvSpPr>
        <p:spPr>
          <a:xfrm>
            <a:off x="6252882" y="833718"/>
            <a:ext cx="2848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varves</a:t>
            </a:r>
            <a:r>
              <a:rPr lang="en-US" sz="3600" dirty="0"/>
              <a:t> (Brazil)</a:t>
            </a:r>
          </a:p>
        </p:txBody>
      </p:sp>
    </p:spTree>
    <p:extLst>
      <p:ext uri="{BB962C8B-B14F-4D97-AF65-F5344CB8AC3E}">
        <p14:creationId xmlns:p14="http://schemas.microsoft.com/office/powerpoint/2010/main" val="614430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BE2AE-796E-0532-1572-ABA7BFEF2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2AFA0-C209-6D49-9993-7FC676785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" t="1204" r="49746" b="67642"/>
          <a:stretch/>
        </p:blipFill>
        <p:spPr>
          <a:xfrm>
            <a:off x="-1" y="0"/>
            <a:ext cx="104207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8975E-C145-EF31-7131-5CEAB04DB3F9}"/>
              </a:ext>
            </a:extLst>
          </p:cNvPr>
          <p:cNvSpPr txBox="1"/>
          <p:nvPr/>
        </p:nvSpPr>
        <p:spPr>
          <a:xfrm>
            <a:off x="188258" y="6065060"/>
            <a:ext cx="263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striae (Brazil)</a:t>
            </a:r>
          </a:p>
        </p:txBody>
      </p:sp>
    </p:spTree>
    <p:extLst>
      <p:ext uri="{BB962C8B-B14F-4D97-AF65-F5344CB8AC3E}">
        <p14:creationId xmlns:p14="http://schemas.microsoft.com/office/powerpoint/2010/main" val="3076390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6" y="358913"/>
            <a:ext cx="6192078" cy="584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7290645" y="583486"/>
            <a:ext cx="4901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“Snowball Earth”</a:t>
            </a:r>
          </a:p>
          <a:p>
            <a:endParaRPr lang="en-US" sz="3600" dirty="0"/>
          </a:p>
          <a:p>
            <a:r>
              <a:rPr lang="en-US" sz="3600" dirty="0"/>
              <a:t>hypothesis that Earth</a:t>
            </a:r>
          </a:p>
          <a:p>
            <a:r>
              <a:rPr lang="en-US" sz="3600" dirty="0"/>
              <a:t>froze over during the </a:t>
            </a:r>
            <a:r>
              <a:rPr lang="en-US" sz="3600" dirty="0" err="1"/>
              <a:t>Cryogenian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and especially that</a:t>
            </a:r>
          </a:p>
          <a:p>
            <a:r>
              <a:rPr lang="en-US" sz="3600" dirty="0"/>
              <a:t>the oceans were frozen</a:t>
            </a:r>
          </a:p>
        </p:txBody>
      </p:sp>
    </p:spTree>
    <p:extLst>
      <p:ext uri="{BB962C8B-B14F-4D97-AF65-F5344CB8AC3E}">
        <p14:creationId xmlns:p14="http://schemas.microsoft.com/office/powerpoint/2010/main" val="1788097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432645" y="344947"/>
            <a:ext cx="490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a low-insolation era</a:t>
            </a:r>
          </a:p>
          <a:p>
            <a:endParaRPr lang="en-US" sz="3600" dirty="0"/>
          </a:p>
          <a:p>
            <a:r>
              <a:rPr lang="en-US" sz="3600" dirty="0"/>
              <a:t>albedo feedback could lead to frozen conditions</a:t>
            </a:r>
          </a:p>
        </p:txBody>
      </p:sp>
    </p:spTree>
    <p:extLst>
      <p:ext uri="{BB962C8B-B14F-4D97-AF65-F5344CB8AC3E}">
        <p14:creationId xmlns:p14="http://schemas.microsoft.com/office/powerpoint/2010/main" val="32282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0737-D0FB-4386-BE52-1AB878B7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4035013" y="981251"/>
            <a:ext cx="2538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definitely a pothole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D3FD6-014D-D683-0BE0-3A157BA97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27" y="463296"/>
            <a:ext cx="3431807" cy="2426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7B9FD-F27B-0F55-1CB3-122CBEDFD8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4"/>
          <a:stretch/>
        </p:blipFill>
        <p:spPr>
          <a:xfrm>
            <a:off x="724137" y="3364992"/>
            <a:ext cx="2738391" cy="3029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B8162-CE32-4EF9-D612-CC617EA06BE9}"/>
              </a:ext>
            </a:extLst>
          </p:cNvPr>
          <p:cNvSpPr txBox="1"/>
          <p:nvPr/>
        </p:nvSpPr>
        <p:spPr>
          <a:xfrm>
            <a:off x="3678726" y="3112429"/>
            <a:ext cx="3251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superficially striae</a:t>
            </a:r>
          </a:p>
          <a:p>
            <a:r>
              <a:rPr lang="en-US" sz="3600" dirty="0"/>
              <a:t>but close examination</a:t>
            </a:r>
          </a:p>
          <a:p>
            <a:r>
              <a:rPr lang="en-US" sz="3600" dirty="0"/>
              <a:t>probably thru-going</a:t>
            </a:r>
          </a:p>
          <a:p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2C4D8-F266-1195-17DA-71E4035D2B7F}"/>
              </a:ext>
            </a:extLst>
          </p:cNvPr>
          <p:cNvSpPr txBox="1"/>
          <p:nvPr/>
        </p:nvSpPr>
        <p:spPr>
          <a:xfrm>
            <a:off x="8829434" y="150254"/>
            <a:ext cx="32513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nothing</a:t>
            </a:r>
          </a:p>
          <a:p>
            <a:r>
              <a:rPr lang="en-US" sz="3600" dirty="0"/>
              <a:t>definitive</a:t>
            </a:r>
          </a:p>
          <a:p>
            <a:r>
              <a:rPr lang="en-US" sz="3600" dirty="0"/>
              <a:t>that pothole due to glacial</a:t>
            </a:r>
          </a:p>
          <a:p>
            <a:r>
              <a:rPr lang="en-US" sz="3600" dirty="0"/>
              <a:t>meltwater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7205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432645" y="344947"/>
            <a:ext cx="490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a low-insolation era</a:t>
            </a:r>
          </a:p>
          <a:p>
            <a:endParaRPr lang="en-US" sz="3600" dirty="0"/>
          </a:p>
          <a:p>
            <a:r>
              <a:rPr lang="en-US" sz="3600" dirty="0"/>
              <a:t>albedo feedback could lead to frozen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6013174" y="1499109"/>
            <a:ext cx="54168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colder … more ice</a:t>
            </a:r>
          </a:p>
          <a:p>
            <a:endParaRPr lang="en-US" sz="3600" dirty="0"/>
          </a:p>
          <a:p>
            <a:r>
              <a:rPr lang="en-US" sz="3600" dirty="0"/>
              <a:t>more ice … higher albedo</a:t>
            </a:r>
          </a:p>
          <a:p>
            <a:endParaRPr lang="en-US" sz="3600" dirty="0"/>
          </a:p>
          <a:p>
            <a:r>
              <a:rPr lang="en-US" sz="3600" dirty="0"/>
              <a:t>higher albedo … less sunlight absorbed</a:t>
            </a:r>
          </a:p>
          <a:p>
            <a:endParaRPr lang="en-US" sz="3600" dirty="0"/>
          </a:p>
          <a:p>
            <a:r>
              <a:rPr lang="en-US" sz="3600" dirty="0"/>
              <a:t>less </a:t>
            </a:r>
            <a:r>
              <a:rPr lang="en-US" sz="3600" dirty="0" err="1"/>
              <a:t>sunglight</a:t>
            </a:r>
            <a:r>
              <a:rPr lang="en-US" sz="3600" dirty="0"/>
              <a:t> absorbed … colder </a:t>
            </a:r>
          </a:p>
        </p:txBody>
      </p:sp>
    </p:spTree>
    <p:extLst>
      <p:ext uri="{BB962C8B-B14F-4D97-AF65-F5344CB8AC3E}">
        <p14:creationId xmlns:p14="http://schemas.microsoft.com/office/powerpoint/2010/main" val="964228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382950" y="344947"/>
            <a:ext cx="490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turns it off?</a:t>
            </a:r>
          </a:p>
        </p:txBody>
      </p:sp>
    </p:spTree>
    <p:extLst>
      <p:ext uri="{BB962C8B-B14F-4D97-AF65-F5344CB8AC3E}">
        <p14:creationId xmlns:p14="http://schemas.microsoft.com/office/powerpoint/2010/main" val="739499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382950" y="344947"/>
            <a:ext cx="490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CO2 from volcanos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815" y="1128091"/>
            <a:ext cx="8457136" cy="47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7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1876432"/>
            <a:ext cx="5262414" cy="2946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6052930" y="853066"/>
            <a:ext cx="54168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colder … less chemical weathering</a:t>
            </a:r>
          </a:p>
          <a:p>
            <a:endParaRPr lang="en-US" sz="3600" dirty="0"/>
          </a:p>
          <a:p>
            <a:r>
              <a:rPr lang="en-US" sz="3600" dirty="0"/>
              <a:t>less weathering … more buildup of volcanic CO2</a:t>
            </a:r>
          </a:p>
          <a:p>
            <a:endParaRPr lang="en-US" sz="3600" dirty="0"/>
          </a:p>
          <a:p>
            <a:r>
              <a:rPr lang="en-US" sz="3600" dirty="0"/>
              <a:t>more C02 … more greenhouse effect</a:t>
            </a:r>
          </a:p>
          <a:p>
            <a:endParaRPr lang="en-US" sz="3600" dirty="0"/>
          </a:p>
          <a:p>
            <a:r>
              <a:rPr lang="en-US" sz="3600" dirty="0"/>
              <a:t>more greenhouse … hotter</a:t>
            </a:r>
          </a:p>
        </p:txBody>
      </p:sp>
    </p:spTree>
    <p:extLst>
      <p:ext uri="{BB962C8B-B14F-4D97-AF65-F5344CB8AC3E}">
        <p14:creationId xmlns:p14="http://schemas.microsoft.com/office/powerpoint/2010/main" val="38702644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6C124F-E846-45CD-A416-C0C7F49F1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2" y="614189"/>
            <a:ext cx="8006291" cy="5629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53EEE-7AC9-D0DC-8EBA-C348A8A46CAA}"/>
              </a:ext>
            </a:extLst>
          </p:cNvPr>
          <p:cNvSpPr txBox="1"/>
          <p:nvPr/>
        </p:nvSpPr>
        <p:spPr>
          <a:xfrm>
            <a:off x="9009529" y="1277471"/>
            <a:ext cx="196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Droptone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5705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6F0B6-0E4E-94D2-383A-410D3D392E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0"/>
            <a:ext cx="1021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03C1-37D3-220B-10BC-DD87E16D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03508-60C5-72A8-76AE-FDA3F4AA0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715" y="779929"/>
            <a:ext cx="10076023" cy="55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36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04E87-ADBA-1E4D-B730-57D5BC308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35" y="0"/>
            <a:ext cx="4262717" cy="6414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3A3CE-14B7-B698-F24F-5B7C30FA4900}"/>
              </a:ext>
            </a:extLst>
          </p:cNvPr>
          <p:cNvSpPr txBox="1"/>
          <p:nvPr/>
        </p:nvSpPr>
        <p:spPr>
          <a:xfrm>
            <a:off x="5392270" y="360190"/>
            <a:ext cx="611724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Cap carbonate (south Australia)</a:t>
            </a:r>
          </a:p>
          <a:p>
            <a:endParaRPr lang="en-US" sz="2800" dirty="0"/>
          </a:p>
          <a:p>
            <a:r>
              <a:rPr lang="en-US" sz="2800" dirty="0"/>
              <a:t>limestone … CaCO3</a:t>
            </a:r>
          </a:p>
          <a:p>
            <a:endParaRPr lang="en-US" sz="2800" dirty="0"/>
          </a:p>
          <a:p>
            <a:r>
              <a:rPr lang="en-US" sz="2800" dirty="0"/>
              <a:t>dolomite … (</a:t>
            </a:r>
            <a:r>
              <a:rPr lang="en-US" sz="2800" dirty="0" err="1"/>
              <a:t>Ca,Mg</a:t>
            </a:r>
            <a:r>
              <a:rPr lang="en-US" sz="2800" dirty="0"/>
              <a:t>) CO3</a:t>
            </a:r>
          </a:p>
          <a:p>
            <a:endParaRPr lang="en-US" sz="2800" dirty="0"/>
          </a:p>
          <a:p>
            <a:r>
              <a:rPr lang="en-US" sz="2800" dirty="0"/>
              <a:t>abiogenic deposit 1-30 m at top of glacial deposits</a:t>
            </a:r>
          </a:p>
          <a:p>
            <a:endParaRPr lang="en-US" sz="2800" dirty="0"/>
          </a:p>
          <a:p>
            <a:r>
              <a:rPr lang="en-US" sz="2800" dirty="0"/>
              <a:t>suggests major change in ocean chemistry</a:t>
            </a:r>
          </a:p>
          <a:p>
            <a:endParaRPr lang="en-US" sz="2800" dirty="0"/>
          </a:p>
          <a:p>
            <a:r>
              <a:rPr lang="en-US" sz="2800" dirty="0"/>
              <a:t>breakup of sea ice that covered the ocean for a very long time ???</a:t>
            </a:r>
          </a:p>
        </p:txBody>
      </p:sp>
    </p:spTree>
    <p:extLst>
      <p:ext uri="{BB962C8B-B14F-4D97-AF65-F5344CB8AC3E}">
        <p14:creationId xmlns:p14="http://schemas.microsoft.com/office/powerpoint/2010/main" val="2526874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34089-859F-022E-4BD7-466AE0F15F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328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96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AD4F2-2AF7-FD18-C7AF-EECD6E572C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5CD2-481E-1D5D-898D-DB56A547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5838440" y="327990"/>
            <a:ext cx="6044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Big cliff,</a:t>
            </a:r>
          </a:p>
          <a:p>
            <a:r>
              <a:rPr lang="en-US" sz="3600" dirty="0"/>
              <a:t>but lots of processes can</a:t>
            </a:r>
          </a:p>
          <a:p>
            <a:r>
              <a:rPr lang="en-US" sz="3600" dirty="0"/>
              <a:t>make cliffs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4AFABD-CEFC-CA9E-ADDD-3D84A41981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12" y="179375"/>
            <a:ext cx="5335383" cy="65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8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B94C-D215-F82C-764C-8C4FDF71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98A35-B88F-8E18-662A-E7FF871D49FC}"/>
              </a:ext>
            </a:extLst>
          </p:cNvPr>
          <p:cNvSpPr txBox="1"/>
          <p:nvPr/>
        </p:nvSpPr>
        <p:spPr>
          <a:xfrm>
            <a:off x="7729025" y="278572"/>
            <a:ext cx="3754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These may be</a:t>
            </a:r>
          </a:p>
          <a:p>
            <a:r>
              <a:rPr lang="en-US" sz="3600" dirty="0"/>
              <a:t>aretes</a:t>
            </a:r>
          </a:p>
          <a:p>
            <a:r>
              <a:rPr lang="en-US" sz="3600" dirty="0"/>
              <a:t>so might be glacial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D4929F-E005-711D-B1CB-D904665784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382"/>
            <a:ext cx="7109877" cy="510702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9CBB4A-3D58-93CB-88D8-1C5A54B6A02A}"/>
              </a:ext>
            </a:extLst>
          </p:cNvPr>
          <p:cNvSpPr/>
          <p:nvPr/>
        </p:nvSpPr>
        <p:spPr>
          <a:xfrm>
            <a:off x="507442" y="2160396"/>
            <a:ext cx="631746" cy="470546"/>
          </a:xfrm>
          <a:custGeom>
            <a:avLst/>
            <a:gdLst>
              <a:gd name="connsiteX0" fmla="*/ 0 w 631746"/>
              <a:gd name="connsiteY0" fmla="*/ 0 h 470546"/>
              <a:gd name="connsiteX1" fmla="*/ 291402 w 631746"/>
              <a:gd name="connsiteY1" fmla="*/ 120580 h 470546"/>
              <a:gd name="connsiteX2" fmla="*/ 341644 w 631746"/>
              <a:gd name="connsiteY2" fmla="*/ 200967 h 470546"/>
              <a:gd name="connsiteX3" fmla="*/ 502417 w 631746"/>
              <a:gd name="connsiteY3" fmla="*/ 261257 h 470546"/>
              <a:gd name="connsiteX4" fmla="*/ 622998 w 631746"/>
              <a:gd name="connsiteY4" fmla="*/ 452175 h 470546"/>
              <a:gd name="connsiteX5" fmla="*/ 612949 w 631746"/>
              <a:gd name="connsiteY5" fmla="*/ 452175 h 4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746" h="470546">
                <a:moveTo>
                  <a:pt x="0" y="0"/>
                </a:moveTo>
                <a:cubicBezTo>
                  <a:pt x="117230" y="43543"/>
                  <a:pt x="234461" y="87086"/>
                  <a:pt x="291402" y="120580"/>
                </a:cubicBezTo>
                <a:cubicBezTo>
                  <a:pt x="348343" y="154075"/>
                  <a:pt x="306475" y="177521"/>
                  <a:pt x="341644" y="200967"/>
                </a:cubicBezTo>
                <a:cubicBezTo>
                  <a:pt x="376813" y="224413"/>
                  <a:pt x="455525" y="219389"/>
                  <a:pt x="502417" y="261257"/>
                </a:cubicBezTo>
                <a:cubicBezTo>
                  <a:pt x="549309" y="303125"/>
                  <a:pt x="622998" y="452175"/>
                  <a:pt x="622998" y="452175"/>
                </a:cubicBezTo>
                <a:cubicBezTo>
                  <a:pt x="641420" y="483995"/>
                  <a:pt x="627184" y="468085"/>
                  <a:pt x="612949" y="452175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CECBD0-1DB2-7CC8-4024-2FB916E33507}"/>
              </a:ext>
            </a:extLst>
          </p:cNvPr>
          <p:cNvSpPr/>
          <p:nvPr/>
        </p:nvSpPr>
        <p:spPr>
          <a:xfrm>
            <a:off x="3984171" y="562708"/>
            <a:ext cx="739036" cy="1225899"/>
          </a:xfrm>
          <a:custGeom>
            <a:avLst/>
            <a:gdLst>
              <a:gd name="connsiteX0" fmla="*/ 0 w 739036"/>
              <a:gd name="connsiteY0" fmla="*/ 0 h 1225899"/>
              <a:gd name="connsiteX1" fmla="*/ 487345 w 739036"/>
              <a:gd name="connsiteY1" fmla="*/ 130628 h 1225899"/>
              <a:gd name="connsiteX2" fmla="*/ 607926 w 739036"/>
              <a:gd name="connsiteY2" fmla="*/ 346668 h 1225899"/>
              <a:gd name="connsiteX3" fmla="*/ 612950 w 739036"/>
              <a:gd name="connsiteY3" fmla="*/ 487345 h 1225899"/>
              <a:gd name="connsiteX4" fmla="*/ 472273 w 739036"/>
              <a:gd name="connsiteY4" fmla="*/ 658167 h 1225899"/>
              <a:gd name="connsiteX5" fmla="*/ 326572 w 739036"/>
              <a:gd name="connsiteY5" fmla="*/ 808892 h 1225899"/>
              <a:gd name="connsiteX6" fmla="*/ 567732 w 739036"/>
              <a:gd name="connsiteY6" fmla="*/ 959617 h 1225899"/>
              <a:gd name="connsiteX7" fmla="*/ 733530 w 739036"/>
              <a:gd name="connsiteY7" fmla="*/ 1100294 h 1225899"/>
              <a:gd name="connsiteX8" fmla="*/ 683288 w 739036"/>
              <a:gd name="connsiteY8" fmla="*/ 1225899 h 12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036" h="1225899">
                <a:moveTo>
                  <a:pt x="0" y="0"/>
                </a:moveTo>
                <a:cubicBezTo>
                  <a:pt x="193012" y="36425"/>
                  <a:pt x="386024" y="72850"/>
                  <a:pt x="487345" y="130628"/>
                </a:cubicBezTo>
                <a:cubicBezTo>
                  <a:pt x="588666" y="188406"/>
                  <a:pt x="586992" y="287215"/>
                  <a:pt x="607926" y="346668"/>
                </a:cubicBezTo>
                <a:cubicBezTo>
                  <a:pt x="628860" y="406121"/>
                  <a:pt x="635559" y="435429"/>
                  <a:pt x="612950" y="487345"/>
                </a:cubicBezTo>
                <a:cubicBezTo>
                  <a:pt x="590341" y="539261"/>
                  <a:pt x="520003" y="604576"/>
                  <a:pt x="472273" y="658167"/>
                </a:cubicBezTo>
                <a:cubicBezTo>
                  <a:pt x="424543" y="711758"/>
                  <a:pt x="310662" y="758650"/>
                  <a:pt x="326572" y="808892"/>
                </a:cubicBezTo>
                <a:cubicBezTo>
                  <a:pt x="342482" y="859134"/>
                  <a:pt x="499906" y="911050"/>
                  <a:pt x="567732" y="959617"/>
                </a:cubicBezTo>
                <a:cubicBezTo>
                  <a:pt x="635558" y="1008184"/>
                  <a:pt x="714271" y="1055914"/>
                  <a:pt x="733530" y="1100294"/>
                </a:cubicBezTo>
                <a:cubicBezTo>
                  <a:pt x="752789" y="1144674"/>
                  <a:pt x="718038" y="1185286"/>
                  <a:pt x="683288" y="1225899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1AA7-BEC9-B295-2211-EF0BD8FF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9F42D-1A33-C64D-F7FE-9B91378FAFA3}"/>
              </a:ext>
            </a:extLst>
          </p:cNvPr>
          <p:cNvSpPr txBox="1"/>
          <p:nvPr/>
        </p:nvSpPr>
        <p:spPr>
          <a:xfrm>
            <a:off x="7729025" y="278572"/>
            <a:ext cx="3754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These may be</a:t>
            </a:r>
          </a:p>
          <a:p>
            <a:r>
              <a:rPr lang="en-US" sz="3600" dirty="0"/>
              <a:t>aretes</a:t>
            </a:r>
          </a:p>
          <a:p>
            <a:r>
              <a:rPr lang="en-US" sz="3600" dirty="0"/>
              <a:t>so might be glacial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1102D4-CC59-8B20-ED47-039DDD075E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382"/>
            <a:ext cx="7109877" cy="5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746</Words>
  <Application>Microsoft Office PowerPoint</Application>
  <PresentationFormat>Widescreen</PresentationFormat>
  <Paragraphs>216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pre-Tertiary Ice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</dc:title>
  <dc:creator>AU</dc:creator>
  <cp:lastModifiedBy>AU</cp:lastModifiedBy>
  <cp:revision>359</cp:revision>
  <dcterms:created xsi:type="dcterms:W3CDTF">2025-02-21T17:13:37Z</dcterms:created>
  <dcterms:modified xsi:type="dcterms:W3CDTF">2025-04-21T19:09:15Z</dcterms:modified>
</cp:coreProperties>
</file>