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82" r:id="rId2"/>
    <p:sldId id="283" r:id="rId3"/>
    <p:sldId id="303" r:id="rId4"/>
    <p:sldId id="304" r:id="rId5"/>
    <p:sldId id="311" r:id="rId6"/>
    <p:sldId id="305" r:id="rId7"/>
    <p:sldId id="312" r:id="rId8"/>
    <p:sldId id="313" r:id="rId9"/>
    <p:sldId id="306" r:id="rId10"/>
    <p:sldId id="307" r:id="rId11"/>
    <p:sldId id="314" r:id="rId12"/>
    <p:sldId id="308" r:id="rId13"/>
    <p:sldId id="315" r:id="rId14"/>
    <p:sldId id="310" r:id="rId15"/>
    <p:sldId id="296" r:id="rId16"/>
    <p:sldId id="316" r:id="rId17"/>
    <p:sldId id="317" r:id="rId18"/>
    <p:sldId id="284" r:id="rId19"/>
    <p:sldId id="285" r:id="rId20"/>
    <p:sldId id="286" r:id="rId21"/>
    <p:sldId id="298" r:id="rId22"/>
    <p:sldId id="287" r:id="rId23"/>
    <p:sldId id="300" r:id="rId24"/>
    <p:sldId id="319" r:id="rId25"/>
    <p:sldId id="318" r:id="rId26"/>
    <p:sldId id="302" r:id="rId27"/>
    <p:sldId id="320" r:id="rId28"/>
    <p:sldId id="322" r:id="rId29"/>
    <p:sldId id="323" r:id="rId30"/>
    <p:sldId id="324" r:id="rId31"/>
    <p:sldId id="326" r:id="rId32"/>
    <p:sldId id="321" r:id="rId33"/>
    <p:sldId id="325" r:id="rId34"/>
    <p:sldId id="327" r:id="rId35"/>
    <p:sldId id="334" r:id="rId36"/>
    <p:sldId id="330" r:id="rId37"/>
    <p:sldId id="331" r:id="rId38"/>
    <p:sldId id="332" r:id="rId39"/>
    <p:sldId id="329" r:id="rId40"/>
    <p:sldId id="328" r:id="rId41"/>
    <p:sldId id="335" r:id="rId42"/>
    <p:sldId id="299" r:id="rId43"/>
    <p:sldId id="338" r:id="rId44"/>
    <p:sldId id="339" r:id="rId45"/>
    <p:sldId id="336" r:id="rId46"/>
    <p:sldId id="340" r:id="rId47"/>
    <p:sldId id="295" r:id="rId48"/>
    <p:sldId id="294" r:id="rId49"/>
    <p:sldId id="297" r:id="rId50"/>
    <p:sldId id="341" r:id="rId51"/>
    <p:sldId id="342" r:id="rId52"/>
    <p:sldId id="343" r:id="rId53"/>
    <p:sldId id="301" r:id="rId54"/>
    <p:sldId id="348" r:id="rId55"/>
    <p:sldId id="364" r:id="rId56"/>
    <p:sldId id="347" r:id="rId57"/>
    <p:sldId id="344" r:id="rId58"/>
    <p:sldId id="288" r:id="rId59"/>
    <p:sldId id="293" r:id="rId60"/>
    <p:sldId id="290" r:id="rId61"/>
    <p:sldId id="289" r:id="rId62"/>
    <p:sldId id="291" r:id="rId63"/>
    <p:sldId id="292" r:id="rId64"/>
    <p:sldId id="350" r:id="rId65"/>
    <p:sldId id="349" r:id="rId66"/>
    <p:sldId id="351" r:id="rId67"/>
    <p:sldId id="365" r:id="rId68"/>
    <p:sldId id="352" r:id="rId69"/>
    <p:sldId id="353" r:id="rId70"/>
    <p:sldId id="354" r:id="rId71"/>
    <p:sldId id="356" r:id="rId72"/>
    <p:sldId id="355" r:id="rId73"/>
    <p:sldId id="357" r:id="rId74"/>
    <p:sldId id="358" r:id="rId75"/>
    <p:sldId id="359" r:id="rId76"/>
    <p:sldId id="360" r:id="rId77"/>
    <p:sldId id="362" r:id="rId78"/>
    <p:sldId id="363" r:id="rId79"/>
    <p:sldId id="361" r:id="rId80"/>
    <p:sldId id="366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FF"/>
    <a:srgbClr val="FFC000"/>
    <a:srgbClr val="FF0000"/>
    <a:srgbClr val="A1A1A1"/>
    <a:srgbClr val="D9D9D9"/>
    <a:srgbClr val="FEFCE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480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DB5AB-BF52-407F-9E5F-CDB96678DA0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79FA7-FEBB-4FA4-AA0C-0C033A601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79FA7-FEBB-4FA4-AA0C-0C033A601E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3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7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6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4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2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eb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7E872F-37F7-4569-BA10-A5C39D386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134" y="0"/>
            <a:ext cx="9706240" cy="69494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551" y="0"/>
            <a:ext cx="9144000" cy="1038860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The Future of Glacial Geomorphology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764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508DC-F570-48A9-6B59-F42E5063A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FC9C88-3240-37D0-6AA6-7E770B51093D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FD359-6F5F-10E3-5503-7915D28053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544457" cy="6891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7D4CF2-F965-6D4B-D7F8-0498E9C1FAA0}"/>
              </a:ext>
            </a:extLst>
          </p:cNvPr>
          <p:cNvSpPr txBox="1"/>
          <p:nvPr/>
        </p:nvSpPr>
        <p:spPr>
          <a:xfrm>
            <a:off x="5909167" y="227134"/>
            <a:ext cx="55270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snow-covered terrain</a:t>
            </a:r>
          </a:p>
          <a:p>
            <a:r>
              <a:rPr lang="en-US" sz="3200" dirty="0"/>
              <a:t>stream</a:t>
            </a:r>
          </a:p>
          <a:p>
            <a:r>
              <a:rPr lang="en-US" sz="3200" dirty="0"/>
              <a:t>small jagged hill in background</a:t>
            </a:r>
          </a:p>
          <a:p>
            <a:r>
              <a:rPr lang="en-US" sz="3200" dirty="0"/>
              <a:t>(note telephone poles)</a:t>
            </a:r>
          </a:p>
        </p:txBody>
      </p:sp>
    </p:spTree>
    <p:extLst>
      <p:ext uri="{BB962C8B-B14F-4D97-AF65-F5344CB8AC3E}">
        <p14:creationId xmlns:p14="http://schemas.microsoft.com/office/powerpoint/2010/main" val="345114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62E1D-DAEC-BFC4-0C0F-9E23A60C3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BB7CA5-53F9-B7EA-AC77-E8C330DBD49F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5FFCA0-3150-8E0D-E260-7521508559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544457" cy="6891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35B2D6-E269-EFD8-45E1-AC3B3814098B}"/>
              </a:ext>
            </a:extLst>
          </p:cNvPr>
          <p:cNvSpPr txBox="1"/>
          <p:nvPr/>
        </p:nvSpPr>
        <p:spPr>
          <a:xfrm>
            <a:off x="5909167" y="227134"/>
            <a:ext cx="5527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nothing specifically glacial</a:t>
            </a:r>
          </a:p>
          <a:p>
            <a:endParaRPr lang="en-US" sz="3200" dirty="0"/>
          </a:p>
          <a:p>
            <a:r>
              <a:rPr lang="en-US" sz="3200" dirty="0"/>
              <a:t>hill more likely a volcanic plug</a:t>
            </a:r>
          </a:p>
        </p:txBody>
      </p:sp>
    </p:spTree>
    <p:extLst>
      <p:ext uri="{BB962C8B-B14F-4D97-AF65-F5344CB8AC3E}">
        <p14:creationId xmlns:p14="http://schemas.microsoft.com/office/powerpoint/2010/main" val="136161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CFB71-B380-16EE-126E-7BFC7C93B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2A43C7-A438-DFBA-E01D-C067332D2983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A8DCD3-01F7-1C4D-0A8B-8D089548F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25" y="0"/>
            <a:ext cx="5818238" cy="668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BA75D-3CB8-0355-740C-3EC99773C584}"/>
              </a:ext>
            </a:extLst>
          </p:cNvPr>
          <p:cNvSpPr txBox="1"/>
          <p:nvPr/>
        </p:nvSpPr>
        <p:spPr>
          <a:xfrm>
            <a:off x="6239639" y="531934"/>
            <a:ext cx="552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large valley</a:t>
            </a:r>
          </a:p>
        </p:txBody>
      </p:sp>
    </p:spTree>
    <p:extLst>
      <p:ext uri="{BB962C8B-B14F-4D97-AF65-F5344CB8AC3E}">
        <p14:creationId xmlns:p14="http://schemas.microsoft.com/office/powerpoint/2010/main" val="382004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C37DA-B88A-DA6E-871E-CB4509F89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1F4C33-E71D-AFF2-F6B5-C6C2E6E8B128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3DE9ED-DA96-A182-5E21-F344874712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25" y="0"/>
            <a:ext cx="5818238" cy="668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DDD8A2-A420-BA31-3EC2-5DD96D119609}"/>
              </a:ext>
            </a:extLst>
          </p:cNvPr>
          <p:cNvSpPr txBox="1"/>
          <p:nvPr/>
        </p:nvSpPr>
        <p:spPr>
          <a:xfrm>
            <a:off x="6239639" y="531934"/>
            <a:ext cx="5527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V-shaped, so probably not glacial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4604451-A26C-A009-2DC7-AA7EAC2C9397}"/>
              </a:ext>
            </a:extLst>
          </p:cNvPr>
          <p:cNvSpPr/>
          <p:nvPr/>
        </p:nvSpPr>
        <p:spPr>
          <a:xfrm>
            <a:off x="1143000" y="2082800"/>
            <a:ext cx="4445000" cy="952500"/>
          </a:xfrm>
          <a:custGeom>
            <a:avLst/>
            <a:gdLst>
              <a:gd name="connsiteX0" fmla="*/ 0 w 4445000"/>
              <a:gd name="connsiteY0" fmla="*/ 76200 h 952500"/>
              <a:gd name="connsiteX1" fmla="*/ 2108200 w 4445000"/>
              <a:gd name="connsiteY1" fmla="*/ 952500 h 952500"/>
              <a:gd name="connsiteX2" fmla="*/ 4445000 w 4445000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0" h="952500">
                <a:moveTo>
                  <a:pt x="0" y="76200"/>
                </a:moveTo>
                <a:lnTo>
                  <a:pt x="2108200" y="952500"/>
                </a:lnTo>
                <a:lnTo>
                  <a:pt x="4445000" y="0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1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E24B-AE58-9FCE-A2B9-B1DA90F2C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EBDC88-8E5C-345E-965A-E7EF4DB68A08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AE79F-C2D1-BC5A-60C5-4FE011975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62" y="223284"/>
            <a:ext cx="9144000" cy="103886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1. The future</a:t>
            </a:r>
          </a:p>
        </p:txBody>
      </p:sp>
    </p:spTree>
    <p:extLst>
      <p:ext uri="{BB962C8B-B14F-4D97-AF65-F5344CB8AC3E}">
        <p14:creationId xmlns:p14="http://schemas.microsoft.com/office/powerpoint/2010/main" val="328064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108B15-674C-5FBC-F226-329DB3E022F8}"/>
              </a:ext>
            </a:extLst>
          </p:cNvPr>
          <p:cNvGrpSpPr/>
          <p:nvPr/>
        </p:nvGrpSpPr>
        <p:grpSpPr>
          <a:xfrm>
            <a:off x="1156561" y="0"/>
            <a:ext cx="8959896" cy="6720114"/>
            <a:chOff x="2338164" y="246890"/>
            <a:chExt cx="2771813" cy="204314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6BF9E48-AAFB-919A-EB8A-AF574E7F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7327" y="246890"/>
              <a:ext cx="2622650" cy="204314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4949A9-DA04-73AD-DC34-2EBCDCC305E9}"/>
                </a:ext>
              </a:extLst>
            </p:cNvPr>
            <p:cNvSpPr txBox="1"/>
            <p:nvPr/>
          </p:nvSpPr>
          <p:spPr>
            <a:xfrm>
              <a:off x="2708249" y="2039026"/>
              <a:ext cx="135987" cy="1573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49C32FD-2A3C-076B-A12E-5BB03574DF99}"/>
                </a:ext>
              </a:extLst>
            </p:cNvPr>
            <p:cNvSpPr txBox="1"/>
            <p:nvPr/>
          </p:nvSpPr>
          <p:spPr>
            <a:xfrm>
              <a:off x="4849666" y="2035246"/>
              <a:ext cx="260311" cy="1573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100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187FDE-DBBA-A218-44F6-622676C8B74D}"/>
                </a:ext>
              </a:extLst>
            </p:cNvPr>
            <p:cNvSpPr txBox="1"/>
            <p:nvPr/>
          </p:nvSpPr>
          <p:spPr>
            <a:xfrm>
              <a:off x="3724420" y="2113939"/>
              <a:ext cx="337444" cy="1573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years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381F26F-5C3C-2233-2E99-038BE24C5B73}"/>
                </a:ext>
              </a:extLst>
            </p:cNvPr>
            <p:cNvSpPr txBox="1"/>
            <p:nvPr/>
          </p:nvSpPr>
          <p:spPr>
            <a:xfrm>
              <a:off x="2527910" y="1861558"/>
              <a:ext cx="135987" cy="1573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E3E32A-01BF-D4B1-5223-38DF68DB374F}"/>
                </a:ext>
              </a:extLst>
            </p:cNvPr>
            <p:cNvSpPr txBox="1"/>
            <p:nvPr/>
          </p:nvSpPr>
          <p:spPr>
            <a:xfrm>
              <a:off x="2338164" y="350727"/>
              <a:ext cx="370085" cy="157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100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220D40-FE27-4DD8-0500-E294A201E848}"/>
                </a:ext>
              </a:extLst>
            </p:cNvPr>
            <p:cNvSpPr txBox="1"/>
            <p:nvPr/>
          </p:nvSpPr>
          <p:spPr>
            <a:xfrm rot="16200000">
              <a:off x="1960380" y="1135169"/>
              <a:ext cx="1165965" cy="1845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% CO2 </a:t>
              </a:r>
              <a:r>
                <a:rPr lang="en-US" sz="2400" dirty="0" err="1"/>
                <a:t>remainin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4863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E9F62-79F6-42AB-4D27-371252851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B2CD28-DD3A-A30D-0047-0614C7A2D78F}"/>
              </a:ext>
            </a:extLst>
          </p:cNvPr>
          <p:cNvGrpSpPr/>
          <p:nvPr/>
        </p:nvGrpSpPr>
        <p:grpSpPr>
          <a:xfrm>
            <a:off x="1156561" y="0"/>
            <a:ext cx="8959896" cy="6720114"/>
            <a:chOff x="2338164" y="246890"/>
            <a:chExt cx="2771813" cy="204314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8A638E4-5F1D-2F05-0583-52899DDAB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7327" y="246890"/>
              <a:ext cx="2622650" cy="204314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03934A-AEEB-D483-5EC0-6F1C6B25D0E6}"/>
                </a:ext>
              </a:extLst>
            </p:cNvPr>
            <p:cNvSpPr txBox="1"/>
            <p:nvPr/>
          </p:nvSpPr>
          <p:spPr>
            <a:xfrm>
              <a:off x="2708249" y="2039026"/>
              <a:ext cx="135987" cy="1573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92DDA9-9EEB-F78D-F9A0-993F3C8E9528}"/>
                </a:ext>
              </a:extLst>
            </p:cNvPr>
            <p:cNvSpPr txBox="1"/>
            <p:nvPr/>
          </p:nvSpPr>
          <p:spPr>
            <a:xfrm>
              <a:off x="4849666" y="2035246"/>
              <a:ext cx="260311" cy="1573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100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3DE223E-8B89-417C-E695-0417F5DA4DC9}"/>
                </a:ext>
              </a:extLst>
            </p:cNvPr>
            <p:cNvSpPr txBox="1"/>
            <p:nvPr/>
          </p:nvSpPr>
          <p:spPr>
            <a:xfrm>
              <a:off x="3724420" y="2113939"/>
              <a:ext cx="337444" cy="1573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years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C85989-C616-7F45-BDF8-0080865240D1}"/>
                </a:ext>
              </a:extLst>
            </p:cNvPr>
            <p:cNvSpPr txBox="1"/>
            <p:nvPr/>
          </p:nvSpPr>
          <p:spPr>
            <a:xfrm>
              <a:off x="2527910" y="1861558"/>
              <a:ext cx="135987" cy="1573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CA25FA-0EDA-CCCC-DF46-882F87231E71}"/>
                </a:ext>
              </a:extLst>
            </p:cNvPr>
            <p:cNvSpPr txBox="1"/>
            <p:nvPr/>
          </p:nvSpPr>
          <p:spPr>
            <a:xfrm>
              <a:off x="2338164" y="350727"/>
              <a:ext cx="370085" cy="157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100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966702-88EA-E1CD-55EF-F980A488E51D}"/>
                </a:ext>
              </a:extLst>
            </p:cNvPr>
            <p:cNvSpPr txBox="1"/>
            <p:nvPr/>
          </p:nvSpPr>
          <p:spPr>
            <a:xfrm rot="16200000">
              <a:off x="1960380" y="1135169"/>
              <a:ext cx="1165965" cy="1845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% CO2 </a:t>
              </a:r>
              <a:r>
                <a:rPr lang="en-US" sz="2400" dirty="0" err="1"/>
                <a:t>remainin</a:t>
              </a:r>
              <a:endParaRPr lang="en-US" sz="2400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A3205F-2E50-E9E7-8B6E-DA7BCAFE33A4}"/>
              </a:ext>
            </a:extLst>
          </p:cNvPr>
          <p:cNvSpPr/>
          <p:nvPr/>
        </p:nvSpPr>
        <p:spPr>
          <a:xfrm>
            <a:off x="2603500" y="3238500"/>
            <a:ext cx="1943100" cy="2641600"/>
          </a:xfrm>
          <a:custGeom>
            <a:avLst/>
            <a:gdLst>
              <a:gd name="connsiteX0" fmla="*/ 0 w 1943100"/>
              <a:gd name="connsiteY0" fmla="*/ 0 h 2641600"/>
              <a:gd name="connsiteX1" fmla="*/ 1917700 w 1943100"/>
              <a:gd name="connsiteY1" fmla="*/ 25400 h 2641600"/>
              <a:gd name="connsiteX2" fmla="*/ 1943100 w 1943100"/>
              <a:gd name="connsiteY2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3100" h="2641600">
                <a:moveTo>
                  <a:pt x="0" y="0"/>
                </a:moveTo>
                <a:lnTo>
                  <a:pt x="1917700" y="25400"/>
                </a:lnTo>
                <a:lnTo>
                  <a:pt x="1943100" y="264160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55B97-312D-D768-3AA8-8F00A883AC11}"/>
              </a:ext>
            </a:extLst>
          </p:cNvPr>
          <p:cNvSpPr txBox="1"/>
          <p:nvPr/>
        </p:nvSpPr>
        <p:spPr>
          <a:xfrm>
            <a:off x="4914900" y="2921000"/>
            <a:ext cx="447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half remaining in 30 years</a:t>
            </a:r>
          </a:p>
        </p:txBody>
      </p:sp>
    </p:spTree>
    <p:extLst>
      <p:ext uri="{BB962C8B-B14F-4D97-AF65-F5344CB8AC3E}">
        <p14:creationId xmlns:p14="http://schemas.microsoft.com/office/powerpoint/2010/main" val="286312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DDABE-869C-F662-D99A-C24A43576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1727763-3671-2822-A2A5-656D2A73E9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8731" y="0"/>
            <a:ext cx="990169" cy="6720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1AFEFB-470A-1958-4489-35DC09BFFE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1" y="0"/>
            <a:ext cx="698500" cy="672011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FAA3CD-EC17-8995-30BF-4E09A0AC0C8E}"/>
              </a:ext>
            </a:extLst>
          </p:cNvPr>
          <p:cNvCxnSpPr/>
          <p:nvPr/>
        </p:nvCxnSpPr>
        <p:spPr>
          <a:xfrm>
            <a:off x="2540000" y="5880100"/>
            <a:ext cx="8191500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116746-CFF8-1907-410D-3FD6DE0C7F2B}"/>
              </a:ext>
            </a:extLst>
          </p:cNvPr>
          <p:cNvCxnSpPr/>
          <p:nvPr/>
        </p:nvCxnSpPr>
        <p:spPr>
          <a:xfrm>
            <a:off x="10058400" y="5727700"/>
            <a:ext cx="0" cy="35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1B55BC3-4D2F-D6B7-82F5-86655F1D9B25}"/>
              </a:ext>
            </a:extLst>
          </p:cNvPr>
          <p:cNvSpPr txBox="1"/>
          <p:nvPr/>
        </p:nvSpPr>
        <p:spPr>
          <a:xfrm>
            <a:off x="9535042" y="600772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1D3642-D998-C471-0257-F2D7AF12251A}"/>
              </a:ext>
            </a:extLst>
          </p:cNvPr>
          <p:cNvSpPr txBox="1"/>
          <p:nvPr/>
        </p:nvSpPr>
        <p:spPr>
          <a:xfrm>
            <a:off x="5806263" y="590550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D64377-79FC-0724-88DA-F29DB17F752C}"/>
              </a:ext>
            </a:extLst>
          </p:cNvPr>
          <p:cNvCxnSpPr/>
          <p:nvPr/>
        </p:nvCxnSpPr>
        <p:spPr>
          <a:xfrm>
            <a:off x="6211181" y="5652120"/>
            <a:ext cx="0" cy="35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F10E47-D7DD-A5F3-0728-5E959D3BA373}"/>
              </a:ext>
            </a:extLst>
          </p:cNvPr>
          <p:cNvCxnSpPr/>
          <p:nvPr/>
        </p:nvCxnSpPr>
        <p:spPr>
          <a:xfrm>
            <a:off x="2540000" y="4851400"/>
            <a:ext cx="75184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51764D-9650-A37D-C9C5-85C3EEB63984}"/>
              </a:ext>
            </a:extLst>
          </p:cNvPr>
          <p:cNvSpPr/>
          <p:nvPr/>
        </p:nvSpPr>
        <p:spPr>
          <a:xfrm>
            <a:off x="3340100" y="4140200"/>
            <a:ext cx="6654800" cy="776833"/>
          </a:xfrm>
          <a:custGeom>
            <a:avLst/>
            <a:gdLst>
              <a:gd name="connsiteX0" fmla="*/ 0 w 6413500"/>
              <a:gd name="connsiteY0" fmla="*/ 0 h 751433"/>
              <a:gd name="connsiteX1" fmla="*/ 2641600 w 6413500"/>
              <a:gd name="connsiteY1" fmla="*/ 635000 h 751433"/>
              <a:gd name="connsiteX2" fmla="*/ 6413500 w 6413500"/>
              <a:gd name="connsiteY2" fmla="*/ 749300 h 751433"/>
              <a:gd name="connsiteX0" fmla="*/ 0 w 6642100"/>
              <a:gd name="connsiteY0" fmla="*/ 0 h 802233"/>
              <a:gd name="connsiteX1" fmla="*/ 2870200 w 6642100"/>
              <a:gd name="connsiteY1" fmla="*/ 685800 h 802233"/>
              <a:gd name="connsiteX2" fmla="*/ 6642100 w 6642100"/>
              <a:gd name="connsiteY2" fmla="*/ 800100 h 802233"/>
              <a:gd name="connsiteX0" fmla="*/ 0 w 6642100"/>
              <a:gd name="connsiteY0" fmla="*/ 0 h 802233"/>
              <a:gd name="connsiteX1" fmla="*/ 2870200 w 6642100"/>
              <a:gd name="connsiteY1" fmla="*/ 685800 h 802233"/>
              <a:gd name="connsiteX2" fmla="*/ 6642100 w 6642100"/>
              <a:gd name="connsiteY2" fmla="*/ 800100 h 802233"/>
              <a:gd name="connsiteX0" fmla="*/ 0 w 6654800"/>
              <a:gd name="connsiteY0" fmla="*/ 0 h 776833"/>
              <a:gd name="connsiteX1" fmla="*/ 2882900 w 6654800"/>
              <a:gd name="connsiteY1" fmla="*/ 660400 h 776833"/>
              <a:gd name="connsiteX2" fmla="*/ 6654800 w 6654800"/>
              <a:gd name="connsiteY2" fmla="*/ 774700 h 77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4800" h="776833">
                <a:moveTo>
                  <a:pt x="0" y="0"/>
                </a:moveTo>
                <a:cubicBezTo>
                  <a:pt x="760941" y="369358"/>
                  <a:pt x="1813983" y="535517"/>
                  <a:pt x="2882900" y="660400"/>
                </a:cubicBezTo>
                <a:cubicBezTo>
                  <a:pt x="3951817" y="785283"/>
                  <a:pt x="5303308" y="779991"/>
                  <a:pt x="6654800" y="7747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5814B7-C4B8-2238-95D3-2E1CF0638744}"/>
              </a:ext>
            </a:extLst>
          </p:cNvPr>
          <p:cNvSpPr txBox="1"/>
          <p:nvPr/>
        </p:nvSpPr>
        <p:spPr>
          <a:xfrm>
            <a:off x="5791041" y="3960343"/>
            <a:ext cx="3195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19% in 1000 years</a:t>
            </a:r>
          </a:p>
        </p:txBody>
      </p:sp>
    </p:spTree>
    <p:extLst>
      <p:ext uri="{BB962C8B-B14F-4D97-AF65-F5344CB8AC3E}">
        <p14:creationId xmlns:p14="http://schemas.microsoft.com/office/powerpoint/2010/main" val="364026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8A61F-CAEB-FC81-5CBF-FDA2176B1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030B8D5-2D61-D0F8-7428-4DEA99AF5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62" y="223284"/>
            <a:ext cx="9144000" cy="103886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Timeline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D1B040-3ED5-2706-3E75-368511E6BDFC}"/>
              </a:ext>
            </a:extLst>
          </p:cNvPr>
          <p:cNvSpPr txBox="1">
            <a:spLocks/>
          </p:cNvSpPr>
          <p:nvPr/>
        </p:nvSpPr>
        <p:spPr>
          <a:xfrm>
            <a:off x="8846854" y="4734311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4074B5-B1CF-3944-9F41-1A56A71CB7EE}"/>
              </a:ext>
            </a:extLst>
          </p:cNvPr>
          <p:cNvCxnSpPr/>
          <p:nvPr/>
        </p:nvCxnSpPr>
        <p:spPr>
          <a:xfrm>
            <a:off x="648586" y="4433782"/>
            <a:ext cx="1031358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84F95A-9F24-D866-9CE0-1A849DAA61C7}"/>
              </a:ext>
            </a:extLst>
          </p:cNvPr>
          <p:cNvCxnSpPr/>
          <p:nvPr/>
        </p:nvCxnSpPr>
        <p:spPr>
          <a:xfrm>
            <a:off x="669852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BB9154-7FBB-ACCB-63DC-7653EFBD5FF9}"/>
              </a:ext>
            </a:extLst>
          </p:cNvPr>
          <p:cNvCxnSpPr/>
          <p:nvPr/>
        </p:nvCxnSpPr>
        <p:spPr>
          <a:xfrm>
            <a:off x="2801680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7518B-5255-F981-E403-16734C97E7F1}"/>
              </a:ext>
            </a:extLst>
          </p:cNvPr>
          <p:cNvCxnSpPr/>
          <p:nvPr/>
        </p:nvCxnSpPr>
        <p:spPr>
          <a:xfrm>
            <a:off x="4933508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C381DE-3344-2E4D-E59F-BAF121C10463}"/>
              </a:ext>
            </a:extLst>
          </p:cNvPr>
          <p:cNvCxnSpPr/>
          <p:nvPr/>
        </p:nvCxnSpPr>
        <p:spPr>
          <a:xfrm>
            <a:off x="9197164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2AE333-6643-DA4C-2618-D96A9F4F786F}"/>
              </a:ext>
            </a:extLst>
          </p:cNvPr>
          <p:cNvCxnSpPr/>
          <p:nvPr/>
        </p:nvCxnSpPr>
        <p:spPr>
          <a:xfrm>
            <a:off x="7065336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6FD228-BDE9-9561-4597-2A51550F1D53}"/>
              </a:ext>
            </a:extLst>
          </p:cNvPr>
          <p:cNvSpPr txBox="1"/>
          <p:nvPr/>
        </p:nvSpPr>
        <p:spPr>
          <a:xfrm>
            <a:off x="8342147" y="4821868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11BFD-EF8F-C3D5-9E21-DFC71ABD9935}"/>
              </a:ext>
            </a:extLst>
          </p:cNvPr>
          <p:cNvSpPr txBox="1"/>
          <p:nvPr/>
        </p:nvSpPr>
        <p:spPr>
          <a:xfrm>
            <a:off x="6361986" y="4837403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600BB-12D9-B1C4-FCDE-F37A4FEE1F48}"/>
              </a:ext>
            </a:extLst>
          </p:cNvPr>
          <p:cNvSpPr txBox="1"/>
          <p:nvPr/>
        </p:nvSpPr>
        <p:spPr>
          <a:xfrm>
            <a:off x="4230159" y="4821868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CA324A-6802-02AD-1F4F-B7A449250CCD}"/>
              </a:ext>
            </a:extLst>
          </p:cNvPr>
          <p:cNvSpPr txBox="1"/>
          <p:nvPr/>
        </p:nvSpPr>
        <p:spPr>
          <a:xfrm>
            <a:off x="2357063" y="4821868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609CA-0890-4FC8-0BE7-E44A0D69EFC0}"/>
              </a:ext>
            </a:extLst>
          </p:cNvPr>
          <p:cNvSpPr txBox="1"/>
          <p:nvPr/>
        </p:nvSpPr>
        <p:spPr>
          <a:xfrm>
            <a:off x="181607" y="4821868"/>
            <a:ext cx="1152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A35670-37D9-E246-7FF7-6189007FAB5F}"/>
              </a:ext>
            </a:extLst>
          </p:cNvPr>
          <p:cNvSpPr txBox="1"/>
          <p:nvPr/>
        </p:nvSpPr>
        <p:spPr>
          <a:xfrm>
            <a:off x="4585811" y="5545289"/>
            <a:ext cx="2479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time, years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C169FA-1C32-BEB7-F051-0B8C8B9BC59A}"/>
              </a:ext>
            </a:extLst>
          </p:cNvPr>
          <p:cNvSpPr txBox="1"/>
          <p:nvPr/>
        </p:nvSpPr>
        <p:spPr>
          <a:xfrm>
            <a:off x="10398071" y="4821868"/>
            <a:ext cx="1558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218843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72274-2FEA-FE48-36FF-9FA61261E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9EE4A4-1877-4FA4-8F8A-00405A890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508" y="-165385"/>
            <a:ext cx="9144000" cy="103886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Atmospheric CO</a:t>
            </a:r>
            <a:r>
              <a:rPr lang="en-US" sz="4400" baseline="-25000" dirty="0"/>
              <a:t>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F12D7-4916-6CC6-C2AF-3BED9133C9F3}"/>
              </a:ext>
            </a:extLst>
          </p:cNvPr>
          <p:cNvSpPr txBox="1">
            <a:spLocks/>
          </p:cNvSpPr>
          <p:nvPr/>
        </p:nvSpPr>
        <p:spPr>
          <a:xfrm>
            <a:off x="8846854" y="4734311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52227B-0808-BB3A-E7A2-006EAF787A6A}"/>
              </a:ext>
            </a:extLst>
          </p:cNvPr>
          <p:cNvCxnSpPr/>
          <p:nvPr/>
        </p:nvCxnSpPr>
        <p:spPr>
          <a:xfrm>
            <a:off x="648586" y="4433782"/>
            <a:ext cx="1031358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0131DA-BFBE-F846-1B74-2BC7F7BFBB54}"/>
              </a:ext>
            </a:extLst>
          </p:cNvPr>
          <p:cNvCxnSpPr/>
          <p:nvPr/>
        </p:nvCxnSpPr>
        <p:spPr>
          <a:xfrm>
            <a:off x="669852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FD2AA1-95AF-4F52-B120-3099C696FA40}"/>
              </a:ext>
            </a:extLst>
          </p:cNvPr>
          <p:cNvCxnSpPr/>
          <p:nvPr/>
        </p:nvCxnSpPr>
        <p:spPr>
          <a:xfrm>
            <a:off x="2801680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96F8B2-8397-40A9-1A3A-4FCD30282C08}"/>
              </a:ext>
            </a:extLst>
          </p:cNvPr>
          <p:cNvCxnSpPr/>
          <p:nvPr/>
        </p:nvCxnSpPr>
        <p:spPr>
          <a:xfrm>
            <a:off x="4933508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96166C-68D3-9F40-378F-C21241D184CB}"/>
              </a:ext>
            </a:extLst>
          </p:cNvPr>
          <p:cNvCxnSpPr/>
          <p:nvPr/>
        </p:nvCxnSpPr>
        <p:spPr>
          <a:xfrm>
            <a:off x="9197164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1A3B15-682B-BBA1-87D3-C203A3576BDD}"/>
              </a:ext>
            </a:extLst>
          </p:cNvPr>
          <p:cNvCxnSpPr/>
          <p:nvPr/>
        </p:nvCxnSpPr>
        <p:spPr>
          <a:xfrm>
            <a:off x="7065336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ED521E5-166D-AE2A-CD62-6A531EDFC224}"/>
              </a:ext>
            </a:extLst>
          </p:cNvPr>
          <p:cNvSpPr txBox="1"/>
          <p:nvPr/>
        </p:nvSpPr>
        <p:spPr>
          <a:xfrm>
            <a:off x="8342147" y="4821868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05AEC0-9754-709A-11C8-B1E69EA6BC19}"/>
              </a:ext>
            </a:extLst>
          </p:cNvPr>
          <p:cNvSpPr txBox="1"/>
          <p:nvPr/>
        </p:nvSpPr>
        <p:spPr>
          <a:xfrm>
            <a:off x="6361986" y="4837403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31909-099E-35CC-873D-DD64661D14EE}"/>
              </a:ext>
            </a:extLst>
          </p:cNvPr>
          <p:cNvSpPr txBox="1"/>
          <p:nvPr/>
        </p:nvSpPr>
        <p:spPr>
          <a:xfrm>
            <a:off x="4230159" y="4821868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1FAAA-1B42-87ED-FD0C-1E2EF7B201F9}"/>
              </a:ext>
            </a:extLst>
          </p:cNvPr>
          <p:cNvSpPr txBox="1"/>
          <p:nvPr/>
        </p:nvSpPr>
        <p:spPr>
          <a:xfrm>
            <a:off x="2357063" y="4821868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8975A8-C6F7-3843-D024-B4A47880AD30}"/>
              </a:ext>
            </a:extLst>
          </p:cNvPr>
          <p:cNvSpPr txBox="1"/>
          <p:nvPr/>
        </p:nvSpPr>
        <p:spPr>
          <a:xfrm>
            <a:off x="181607" y="4821868"/>
            <a:ext cx="1152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62285-BCAD-BCA1-D6AF-5177BAD1CC26}"/>
              </a:ext>
            </a:extLst>
          </p:cNvPr>
          <p:cNvSpPr txBox="1"/>
          <p:nvPr/>
        </p:nvSpPr>
        <p:spPr>
          <a:xfrm>
            <a:off x="4585811" y="5545289"/>
            <a:ext cx="2479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time, years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EF801D-C9B4-E740-357B-ECF5FC2EC16A}"/>
              </a:ext>
            </a:extLst>
          </p:cNvPr>
          <p:cNvCxnSpPr>
            <a:cxnSpLocks/>
          </p:cNvCxnSpPr>
          <p:nvPr/>
        </p:nvCxnSpPr>
        <p:spPr>
          <a:xfrm>
            <a:off x="1158949" y="3296093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E18916-43CA-6891-9E9B-3B521D25F635}"/>
              </a:ext>
            </a:extLst>
          </p:cNvPr>
          <p:cNvCxnSpPr>
            <a:cxnSpLocks/>
          </p:cNvCxnSpPr>
          <p:nvPr/>
        </p:nvCxnSpPr>
        <p:spPr>
          <a:xfrm>
            <a:off x="1158949" y="2172586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8772F8E-4BC0-2822-A8D9-2048DE1B277F}"/>
              </a:ext>
            </a:extLst>
          </p:cNvPr>
          <p:cNvSpPr txBox="1">
            <a:spLocks/>
          </p:cNvSpPr>
          <p:nvPr/>
        </p:nvSpPr>
        <p:spPr>
          <a:xfrm>
            <a:off x="98635" y="2615240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425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F793C58-FA04-6E0E-061C-4E57E9F6B62C}"/>
              </a:ext>
            </a:extLst>
          </p:cNvPr>
          <p:cNvSpPr txBox="1">
            <a:spLocks/>
          </p:cNvSpPr>
          <p:nvPr/>
        </p:nvSpPr>
        <p:spPr>
          <a:xfrm>
            <a:off x="98634" y="1487811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720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102DB47-CE67-DDCC-5E7A-C92841B0E703}"/>
              </a:ext>
            </a:extLst>
          </p:cNvPr>
          <p:cNvSpPr/>
          <p:nvPr/>
        </p:nvSpPr>
        <p:spPr>
          <a:xfrm>
            <a:off x="1158949" y="1987722"/>
            <a:ext cx="2736601" cy="1287106"/>
          </a:xfrm>
          <a:custGeom>
            <a:avLst/>
            <a:gdLst>
              <a:gd name="connsiteX0" fmla="*/ 0 w 5454502"/>
              <a:gd name="connsiteY0" fmla="*/ 1369627 h 1369627"/>
              <a:gd name="connsiteX1" fmla="*/ 478465 w 5454502"/>
              <a:gd name="connsiteY1" fmla="*/ 837999 h 1369627"/>
              <a:gd name="connsiteX2" fmla="*/ 999460 w 5454502"/>
              <a:gd name="connsiteY2" fmla="*/ 572185 h 1369627"/>
              <a:gd name="connsiteX3" fmla="*/ 2073349 w 5454502"/>
              <a:gd name="connsiteY3" fmla="*/ 274473 h 1369627"/>
              <a:gd name="connsiteX4" fmla="*/ 2934586 w 5454502"/>
              <a:gd name="connsiteY4" fmla="*/ 40557 h 1369627"/>
              <a:gd name="connsiteX5" fmla="*/ 3817088 w 5454502"/>
              <a:gd name="connsiteY5" fmla="*/ 40557 h 1369627"/>
              <a:gd name="connsiteX6" fmla="*/ 5454502 w 5454502"/>
              <a:gd name="connsiteY6" fmla="*/ 444594 h 1369627"/>
              <a:gd name="connsiteX0" fmla="*/ 0 w 5454502"/>
              <a:gd name="connsiteY0" fmla="*/ 1369627 h 1369627"/>
              <a:gd name="connsiteX1" fmla="*/ 478465 w 5454502"/>
              <a:gd name="connsiteY1" fmla="*/ 837999 h 1369627"/>
              <a:gd name="connsiteX2" fmla="*/ 1350334 w 5454502"/>
              <a:gd name="connsiteY2" fmla="*/ 423329 h 1369627"/>
              <a:gd name="connsiteX3" fmla="*/ 2073349 w 5454502"/>
              <a:gd name="connsiteY3" fmla="*/ 274473 h 1369627"/>
              <a:gd name="connsiteX4" fmla="*/ 2934586 w 5454502"/>
              <a:gd name="connsiteY4" fmla="*/ 40557 h 1369627"/>
              <a:gd name="connsiteX5" fmla="*/ 3817088 w 5454502"/>
              <a:gd name="connsiteY5" fmla="*/ 40557 h 1369627"/>
              <a:gd name="connsiteX6" fmla="*/ 5454502 w 5454502"/>
              <a:gd name="connsiteY6" fmla="*/ 444594 h 1369627"/>
              <a:gd name="connsiteX0" fmla="*/ 0 w 5454502"/>
              <a:gd name="connsiteY0" fmla="*/ 1369627 h 1369627"/>
              <a:gd name="connsiteX1" fmla="*/ 478465 w 5454502"/>
              <a:gd name="connsiteY1" fmla="*/ 837999 h 1369627"/>
              <a:gd name="connsiteX2" fmla="*/ 2073349 w 5454502"/>
              <a:gd name="connsiteY2" fmla="*/ 274473 h 1369627"/>
              <a:gd name="connsiteX3" fmla="*/ 2934586 w 5454502"/>
              <a:gd name="connsiteY3" fmla="*/ 40557 h 1369627"/>
              <a:gd name="connsiteX4" fmla="*/ 3817088 w 5454502"/>
              <a:gd name="connsiteY4" fmla="*/ 40557 h 1369627"/>
              <a:gd name="connsiteX5" fmla="*/ 5454502 w 5454502"/>
              <a:gd name="connsiteY5" fmla="*/ 444594 h 1369627"/>
              <a:gd name="connsiteX0" fmla="*/ 0 w 5454502"/>
              <a:gd name="connsiteY0" fmla="*/ 1367404 h 1367404"/>
              <a:gd name="connsiteX1" fmla="*/ 478465 w 5454502"/>
              <a:gd name="connsiteY1" fmla="*/ 835776 h 1367404"/>
              <a:gd name="connsiteX2" fmla="*/ 2360428 w 5454502"/>
              <a:gd name="connsiteY2" fmla="*/ 229720 h 1367404"/>
              <a:gd name="connsiteX3" fmla="*/ 2934586 w 5454502"/>
              <a:gd name="connsiteY3" fmla="*/ 38334 h 1367404"/>
              <a:gd name="connsiteX4" fmla="*/ 3817088 w 5454502"/>
              <a:gd name="connsiteY4" fmla="*/ 38334 h 1367404"/>
              <a:gd name="connsiteX5" fmla="*/ 5454502 w 5454502"/>
              <a:gd name="connsiteY5" fmla="*/ 442371 h 1367404"/>
              <a:gd name="connsiteX0" fmla="*/ 0 w 5454502"/>
              <a:gd name="connsiteY0" fmla="*/ 1367404 h 1367404"/>
              <a:gd name="connsiteX1" fmla="*/ 520995 w 5454502"/>
              <a:gd name="connsiteY1" fmla="*/ 857041 h 1367404"/>
              <a:gd name="connsiteX2" fmla="*/ 2360428 w 5454502"/>
              <a:gd name="connsiteY2" fmla="*/ 229720 h 1367404"/>
              <a:gd name="connsiteX3" fmla="*/ 2934586 w 5454502"/>
              <a:gd name="connsiteY3" fmla="*/ 38334 h 1367404"/>
              <a:gd name="connsiteX4" fmla="*/ 3817088 w 5454502"/>
              <a:gd name="connsiteY4" fmla="*/ 38334 h 1367404"/>
              <a:gd name="connsiteX5" fmla="*/ 5454502 w 5454502"/>
              <a:gd name="connsiteY5" fmla="*/ 442371 h 1367404"/>
              <a:gd name="connsiteX0" fmla="*/ 0 w 5454502"/>
              <a:gd name="connsiteY0" fmla="*/ 1355667 h 1355667"/>
              <a:gd name="connsiteX1" fmla="*/ 520995 w 5454502"/>
              <a:gd name="connsiteY1" fmla="*/ 845304 h 1355667"/>
              <a:gd name="connsiteX2" fmla="*/ 2360428 w 5454502"/>
              <a:gd name="connsiteY2" fmla="*/ 217983 h 1355667"/>
              <a:gd name="connsiteX3" fmla="*/ 3083442 w 5454502"/>
              <a:gd name="connsiteY3" fmla="*/ 69127 h 1355667"/>
              <a:gd name="connsiteX4" fmla="*/ 3817088 w 5454502"/>
              <a:gd name="connsiteY4" fmla="*/ 26597 h 1355667"/>
              <a:gd name="connsiteX5" fmla="*/ 5454502 w 5454502"/>
              <a:gd name="connsiteY5" fmla="*/ 430634 h 1355667"/>
              <a:gd name="connsiteX0" fmla="*/ 0 w 5454502"/>
              <a:gd name="connsiteY0" fmla="*/ 1338521 h 1338521"/>
              <a:gd name="connsiteX1" fmla="*/ 520995 w 5454502"/>
              <a:gd name="connsiteY1" fmla="*/ 828158 h 1338521"/>
              <a:gd name="connsiteX2" fmla="*/ 2360428 w 5454502"/>
              <a:gd name="connsiteY2" fmla="*/ 200837 h 1338521"/>
              <a:gd name="connsiteX3" fmla="*/ 3083442 w 5454502"/>
              <a:gd name="connsiteY3" fmla="*/ 51981 h 1338521"/>
              <a:gd name="connsiteX4" fmla="*/ 3891516 w 5454502"/>
              <a:gd name="connsiteY4" fmla="*/ 30716 h 1338521"/>
              <a:gd name="connsiteX5" fmla="*/ 5454502 w 5454502"/>
              <a:gd name="connsiteY5" fmla="*/ 413488 h 1338521"/>
              <a:gd name="connsiteX0" fmla="*/ 0 w 5454502"/>
              <a:gd name="connsiteY0" fmla="*/ 1429249 h 1429249"/>
              <a:gd name="connsiteX1" fmla="*/ 520995 w 5454502"/>
              <a:gd name="connsiteY1" fmla="*/ 918886 h 1429249"/>
              <a:gd name="connsiteX2" fmla="*/ 2360428 w 5454502"/>
              <a:gd name="connsiteY2" fmla="*/ 291565 h 1429249"/>
              <a:gd name="connsiteX3" fmla="*/ 3114973 w 5454502"/>
              <a:gd name="connsiteY3" fmla="*/ 6075 h 1429249"/>
              <a:gd name="connsiteX4" fmla="*/ 3891516 w 5454502"/>
              <a:gd name="connsiteY4" fmla="*/ 121444 h 1429249"/>
              <a:gd name="connsiteX5" fmla="*/ 5454502 w 5454502"/>
              <a:gd name="connsiteY5" fmla="*/ 504216 h 1429249"/>
              <a:gd name="connsiteX0" fmla="*/ 0 w 5454502"/>
              <a:gd name="connsiteY0" fmla="*/ 1429249 h 1429249"/>
              <a:gd name="connsiteX1" fmla="*/ 520995 w 5454502"/>
              <a:gd name="connsiteY1" fmla="*/ 918886 h 1429249"/>
              <a:gd name="connsiteX2" fmla="*/ 3114973 w 5454502"/>
              <a:gd name="connsiteY2" fmla="*/ 6075 h 1429249"/>
              <a:gd name="connsiteX3" fmla="*/ 3891516 w 5454502"/>
              <a:gd name="connsiteY3" fmla="*/ 121444 h 1429249"/>
              <a:gd name="connsiteX4" fmla="*/ 5454502 w 5454502"/>
              <a:gd name="connsiteY4" fmla="*/ 504216 h 1429249"/>
              <a:gd name="connsiteX0" fmla="*/ 0 w 5454502"/>
              <a:gd name="connsiteY0" fmla="*/ 1441002 h 1441002"/>
              <a:gd name="connsiteX1" fmla="*/ 520995 w 5454502"/>
              <a:gd name="connsiteY1" fmla="*/ 930639 h 1441002"/>
              <a:gd name="connsiteX2" fmla="*/ 3114973 w 5454502"/>
              <a:gd name="connsiteY2" fmla="*/ 17828 h 1441002"/>
              <a:gd name="connsiteX3" fmla="*/ 3902026 w 5454502"/>
              <a:gd name="connsiteY3" fmla="*/ 332894 h 1441002"/>
              <a:gd name="connsiteX4" fmla="*/ 5454502 w 5454502"/>
              <a:gd name="connsiteY4" fmla="*/ 515969 h 1441002"/>
              <a:gd name="connsiteX0" fmla="*/ 0 w 5454502"/>
              <a:gd name="connsiteY0" fmla="*/ 1424564 h 1424564"/>
              <a:gd name="connsiteX1" fmla="*/ 520995 w 5454502"/>
              <a:gd name="connsiteY1" fmla="*/ 914201 h 1424564"/>
              <a:gd name="connsiteX2" fmla="*/ 3114973 w 5454502"/>
              <a:gd name="connsiteY2" fmla="*/ 1390 h 1424564"/>
              <a:gd name="connsiteX3" fmla="*/ 3902026 w 5454502"/>
              <a:gd name="connsiteY3" fmla="*/ 316456 h 1424564"/>
              <a:gd name="connsiteX4" fmla="*/ 5454502 w 5454502"/>
              <a:gd name="connsiteY4" fmla="*/ 499531 h 1424564"/>
              <a:gd name="connsiteX0" fmla="*/ 0 w 5507053"/>
              <a:gd name="connsiteY0" fmla="*/ 1424564 h 1424564"/>
              <a:gd name="connsiteX1" fmla="*/ 520995 w 5507053"/>
              <a:gd name="connsiteY1" fmla="*/ 914201 h 1424564"/>
              <a:gd name="connsiteX2" fmla="*/ 3114973 w 5507053"/>
              <a:gd name="connsiteY2" fmla="*/ 1390 h 1424564"/>
              <a:gd name="connsiteX3" fmla="*/ 3902026 w 5507053"/>
              <a:gd name="connsiteY3" fmla="*/ 316456 h 1424564"/>
              <a:gd name="connsiteX4" fmla="*/ 5507053 w 5507053"/>
              <a:gd name="connsiteY4" fmla="*/ 972496 h 1424564"/>
              <a:gd name="connsiteX0" fmla="*/ 0 w 5507053"/>
              <a:gd name="connsiteY0" fmla="*/ 1436790 h 1436790"/>
              <a:gd name="connsiteX1" fmla="*/ 520995 w 5507053"/>
              <a:gd name="connsiteY1" fmla="*/ 926427 h 1436790"/>
              <a:gd name="connsiteX2" fmla="*/ 3114973 w 5507053"/>
              <a:gd name="connsiteY2" fmla="*/ 13616 h 1436790"/>
              <a:gd name="connsiteX3" fmla="*/ 3933557 w 5507053"/>
              <a:gd name="connsiteY3" fmla="*/ 381234 h 1436790"/>
              <a:gd name="connsiteX4" fmla="*/ 5507053 w 5507053"/>
              <a:gd name="connsiteY4" fmla="*/ 984722 h 1436790"/>
              <a:gd name="connsiteX0" fmla="*/ 0 w 5507053"/>
              <a:gd name="connsiteY0" fmla="*/ 1436790 h 1436790"/>
              <a:gd name="connsiteX1" fmla="*/ 520995 w 5507053"/>
              <a:gd name="connsiteY1" fmla="*/ 926427 h 1436790"/>
              <a:gd name="connsiteX2" fmla="*/ 3114973 w 5507053"/>
              <a:gd name="connsiteY2" fmla="*/ 13616 h 1436790"/>
              <a:gd name="connsiteX3" fmla="*/ 3933557 w 5507053"/>
              <a:gd name="connsiteY3" fmla="*/ 381234 h 1436790"/>
              <a:gd name="connsiteX4" fmla="*/ 5507053 w 5507053"/>
              <a:gd name="connsiteY4" fmla="*/ 984722 h 1436790"/>
              <a:gd name="connsiteX0" fmla="*/ 0 w 5507053"/>
              <a:gd name="connsiteY0" fmla="*/ 1441071 h 1441071"/>
              <a:gd name="connsiteX1" fmla="*/ 520995 w 5507053"/>
              <a:gd name="connsiteY1" fmla="*/ 930708 h 1441071"/>
              <a:gd name="connsiteX2" fmla="*/ 3114973 w 5507053"/>
              <a:gd name="connsiteY2" fmla="*/ 17897 h 1441071"/>
              <a:gd name="connsiteX3" fmla="*/ 3933557 w 5507053"/>
              <a:gd name="connsiteY3" fmla="*/ 385515 h 1441071"/>
              <a:gd name="connsiteX4" fmla="*/ 5507053 w 5507053"/>
              <a:gd name="connsiteY4" fmla="*/ 989003 h 1441071"/>
              <a:gd name="connsiteX0" fmla="*/ 0 w 5507053"/>
              <a:gd name="connsiteY0" fmla="*/ 1439999 h 1439999"/>
              <a:gd name="connsiteX1" fmla="*/ 520995 w 5507053"/>
              <a:gd name="connsiteY1" fmla="*/ 929636 h 1439999"/>
              <a:gd name="connsiteX2" fmla="*/ 3114973 w 5507053"/>
              <a:gd name="connsiteY2" fmla="*/ 16825 h 1439999"/>
              <a:gd name="connsiteX3" fmla="*/ 3933557 w 5507053"/>
              <a:gd name="connsiteY3" fmla="*/ 384443 h 1439999"/>
              <a:gd name="connsiteX4" fmla="*/ 5507053 w 5507053"/>
              <a:gd name="connsiteY4" fmla="*/ 987931 h 1439999"/>
              <a:gd name="connsiteX0" fmla="*/ 0 w 5507053"/>
              <a:gd name="connsiteY0" fmla="*/ 1431749 h 1431749"/>
              <a:gd name="connsiteX1" fmla="*/ 520995 w 5507053"/>
              <a:gd name="connsiteY1" fmla="*/ 921386 h 1431749"/>
              <a:gd name="connsiteX2" fmla="*/ 3114973 w 5507053"/>
              <a:gd name="connsiteY2" fmla="*/ 8575 h 1431749"/>
              <a:gd name="connsiteX3" fmla="*/ 4259378 w 5507053"/>
              <a:gd name="connsiteY3" fmla="*/ 491807 h 1431749"/>
              <a:gd name="connsiteX4" fmla="*/ 5507053 w 5507053"/>
              <a:gd name="connsiteY4" fmla="*/ 979681 h 1431749"/>
              <a:gd name="connsiteX0" fmla="*/ 0 w 5507053"/>
              <a:gd name="connsiteY0" fmla="*/ 1432272 h 1432272"/>
              <a:gd name="connsiteX1" fmla="*/ 520995 w 5507053"/>
              <a:gd name="connsiteY1" fmla="*/ 921909 h 1432272"/>
              <a:gd name="connsiteX2" fmla="*/ 3114973 w 5507053"/>
              <a:gd name="connsiteY2" fmla="*/ 9098 h 1432272"/>
              <a:gd name="connsiteX3" fmla="*/ 4259378 w 5507053"/>
              <a:gd name="connsiteY3" fmla="*/ 492330 h 1432272"/>
              <a:gd name="connsiteX4" fmla="*/ 5507053 w 5507053"/>
              <a:gd name="connsiteY4" fmla="*/ 980204 h 1432272"/>
              <a:gd name="connsiteX0" fmla="*/ 0 w 5107660"/>
              <a:gd name="connsiteY0" fmla="*/ 1432172 h 1432172"/>
              <a:gd name="connsiteX1" fmla="*/ 520995 w 5107660"/>
              <a:gd name="connsiteY1" fmla="*/ 921809 h 1432172"/>
              <a:gd name="connsiteX2" fmla="*/ 3114973 w 5107660"/>
              <a:gd name="connsiteY2" fmla="*/ 8998 h 1432172"/>
              <a:gd name="connsiteX3" fmla="*/ 4259378 w 5107660"/>
              <a:gd name="connsiteY3" fmla="*/ 492230 h 1432172"/>
              <a:gd name="connsiteX4" fmla="*/ 5107660 w 5107660"/>
              <a:gd name="connsiteY4" fmla="*/ 1095718 h 1432172"/>
              <a:gd name="connsiteX0" fmla="*/ 0 w 5107660"/>
              <a:gd name="connsiteY0" fmla="*/ 1432172 h 1432172"/>
              <a:gd name="connsiteX1" fmla="*/ 520995 w 5107660"/>
              <a:gd name="connsiteY1" fmla="*/ 921809 h 1432172"/>
              <a:gd name="connsiteX2" fmla="*/ 3114973 w 5107660"/>
              <a:gd name="connsiteY2" fmla="*/ 8998 h 1432172"/>
              <a:gd name="connsiteX3" fmla="*/ 4259378 w 5107660"/>
              <a:gd name="connsiteY3" fmla="*/ 492230 h 1432172"/>
              <a:gd name="connsiteX4" fmla="*/ 5107660 w 5107660"/>
              <a:gd name="connsiteY4" fmla="*/ 1095718 h 1432172"/>
              <a:gd name="connsiteX0" fmla="*/ 0 w 5107660"/>
              <a:gd name="connsiteY0" fmla="*/ 1433156 h 1433156"/>
              <a:gd name="connsiteX1" fmla="*/ 520995 w 5107660"/>
              <a:gd name="connsiteY1" fmla="*/ 922793 h 1433156"/>
              <a:gd name="connsiteX2" fmla="*/ 3114973 w 5107660"/>
              <a:gd name="connsiteY2" fmla="*/ 9982 h 1433156"/>
              <a:gd name="connsiteX3" fmla="*/ 4259378 w 5107660"/>
              <a:gd name="connsiteY3" fmla="*/ 493214 h 1433156"/>
              <a:gd name="connsiteX4" fmla="*/ 5107660 w 5107660"/>
              <a:gd name="connsiteY4" fmla="*/ 1096702 h 1433156"/>
              <a:gd name="connsiteX0" fmla="*/ 0 w 5107660"/>
              <a:gd name="connsiteY0" fmla="*/ 1298753 h 1298753"/>
              <a:gd name="connsiteX1" fmla="*/ 520995 w 5107660"/>
              <a:gd name="connsiteY1" fmla="*/ 788390 h 1298753"/>
              <a:gd name="connsiteX2" fmla="*/ 2431801 w 5107660"/>
              <a:gd name="connsiteY2" fmla="*/ 12213 h 1298753"/>
              <a:gd name="connsiteX3" fmla="*/ 4259378 w 5107660"/>
              <a:gd name="connsiteY3" fmla="*/ 358811 h 1298753"/>
              <a:gd name="connsiteX4" fmla="*/ 5107660 w 5107660"/>
              <a:gd name="connsiteY4" fmla="*/ 962299 h 1298753"/>
              <a:gd name="connsiteX0" fmla="*/ 0 w 5107660"/>
              <a:gd name="connsiteY0" fmla="*/ 1343478 h 1343478"/>
              <a:gd name="connsiteX1" fmla="*/ 520995 w 5107660"/>
              <a:gd name="connsiteY1" fmla="*/ 833115 h 1343478"/>
              <a:gd name="connsiteX2" fmla="*/ 2431801 w 5107660"/>
              <a:gd name="connsiteY2" fmla="*/ 56938 h 1343478"/>
              <a:gd name="connsiteX3" fmla="*/ 3055699 w 5107660"/>
              <a:gd name="connsiteY3" fmla="*/ 97147 h 1343478"/>
              <a:gd name="connsiteX4" fmla="*/ 4259378 w 5107660"/>
              <a:gd name="connsiteY4" fmla="*/ 403536 h 1343478"/>
              <a:gd name="connsiteX5" fmla="*/ 5107660 w 5107660"/>
              <a:gd name="connsiteY5" fmla="*/ 1007024 h 1343478"/>
              <a:gd name="connsiteX0" fmla="*/ 0 w 5107660"/>
              <a:gd name="connsiteY0" fmla="*/ 1334302 h 1334302"/>
              <a:gd name="connsiteX1" fmla="*/ 520995 w 5107660"/>
              <a:gd name="connsiteY1" fmla="*/ 823939 h 1334302"/>
              <a:gd name="connsiteX2" fmla="*/ 2431801 w 5107660"/>
              <a:gd name="connsiteY2" fmla="*/ 47762 h 1334302"/>
              <a:gd name="connsiteX3" fmla="*/ 3055699 w 5107660"/>
              <a:gd name="connsiteY3" fmla="*/ 87971 h 1334302"/>
              <a:gd name="connsiteX4" fmla="*/ 3234375 w 5107660"/>
              <a:gd name="connsiteY4" fmla="*/ 308688 h 1334302"/>
              <a:gd name="connsiteX5" fmla="*/ 4259378 w 5107660"/>
              <a:gd name="connsiteY5" fmla="*/ 394360 h 1334302"/>
              <a:gd name="connsiteX6" fmla="*/ 5107660 w 5107660"/>
              <a:gd name="connsiteY6" fmla="*/ 997848 h 1334302"/>
              <a:gd name="connsiteX0" fmla="*/ 0 w 5107660"/>
              <a:gd name="connsiteY0" fmla="*/ 1302360 h 1302360"/>
              <a:gd name="connsiteX1" fmla="*/ 520995 w 5107660"/>
              <a:gd name="connsiteY1" fmla="*/ 791997 h 1302360"/>
              <a:gd name="connsiteX2" fmla="*/ 2431801 w 5107660"/>
              <a:gd name="connsiteY2" fmla="*/ 15820 h 1302360"/>
              <a:gd name="connsiteX3" fmla="*/ 3234375 w 5107660"/>
              <a:gd name="connsiteY3" fmla="*/ 276746 h 1302360"/>
              <a:gd name="connsiteX4" fmla="*/ 4259378 w 5107660"/>
              <a:gd name="connsiteY4" fmla="*/ 362418 h 1302360"/>
              <a:gd name="connsiteX5" fmla="*/ 5107660 w 5107660"/>
              <a:gd name="connsiteY5" fmla="*/ 965906 h 1302360"/>
              <a:gd name="connsiteX0" fmla="*/ 0 w 5107660"/>
              <a:gd name="connsiteY0" fmla="*/ 1302360 h 1302360"/>
              <a:gd name="connsiteX1" fmla="*/ 520995 w 5107660"/>
              <a:gd name="connsiteY1" fmla="*/ 791997 h 1302360"/>
              <a:gd name="connsiteX2" fmla="*/ 2431801 w 5107660"/>
              <a:gd name="connsiteY2" fmla="*/ 15820 h 1302360"/>
              <a:gd name="connsiteX3" fmla="*/ 3234375 w 5107660"/>
              <a:gd name="connsiteY3" fmla="*/ 276746 h 1302360"/>
              <a:gd name="connsiteX4" fmla="*/ 4227847 w 5107660"/>
              <a:gd name="connsiteY4" fmla="*/ 646198 h 1302360"/>
              <a:gd name="connsiteX5" fmla="*/ 5107660 w 5107660"/>
              <a:gd name="connsiteY5" fmla="*/ 965906 h 1302360"/>
              <a:gd name="connsiteX0" fmla="*/ 0 w 5107660"/>
              <a:gd name="connsiteY0" fmla="*/ 1289014 h 1289014"/>
              <a:gd name="connsiteX1" fmla="*/ 520995 w 5107660"/>
              <a:gd name="connsiteY1" fmla="*/ 778651 h 1289014"/>
              <a:gd name="connsiteX2" fmla="*/ 2431801 w 5107660"/>
              <a:gd name="connsiteY2" fmla="*/ 2474 h 1289014"/>
              <a:gd name="connsiteX3" fmla="*/ 3244885 w 5107660"/>
              <a:gd name="connsiteY3" fmla="*/ 526159 h 1289014"/>
              <a:gd name="connsiteX4" fmla="*/ 4227847 w 5107660"/>
              <a:gd name="connsiteY4" fmla="*/ 632852 h 1289014"/>
              <a:gd name="connsiteX5" fmla="*/ 5107660 w 5107660"/>
              <a:gd name="connsiteY5" fmla="*/ 952560 h 1289014"/>
              <a:gd name="connsiteX0" fmla="*/ 0 w 5107660"/>
              <a:gd name="connsiteY0" fmla="*/ 1289014 h 1289014"/>
              <a:gd name="connsiteX1" fmla="*/ 520995 w 5107660"/>
              <a:gd name="connsiteY1" fmla="*/ 778651 h 1289014"/>
              <a:gd name="connsiteX2" fmla="*/ 2431801 w 5107660"/>
              <a:gd name="connsiteY2" fmla="*/ 2474 h 1289014"/>
              <a:gd name="connsiteX3" fmla="*/ 3244885 w 5107660"/>
              <a:gd name="connsiteY3" fmla="*/ 526159 h 1289014"/>
              <a:gd name="connsiteX4" fmla="*/ 4227847 w 5107660"/>
              <a:gd name="connsiteY4" fmla="*/ 632852 h 1289014"/>
              <a:gd name="connsiteX5" fmla="*/ 5107660 w 5107660"/>
              <a:gd name="connsiteY5" fmla="*/ 952560 h 1289014"/>
              <a:gd name="connsiteX0" fmla="*/ 0 w 5107660"/>
              <a:gd name="connsiteY0" fmla="*/ 1289899 h 1289899"/>
              <a:gd name="connsiteX1" fmla="*/ 520995 w 5107660"/>
              <a:gd name="connsiteY1" fmla="*/ 779536 h 1289899"/>
              <a:gd name="connsiteX2" fmla="*/ 2431801 w 5107660"/>
              <a:gd name="connsiteY2" fmla="*/ 3359 h 1289899"/>
              <a:gd name="connsiteX3" fmla="*/ 3244885 w 5107660"/>
              <a:gd name="connsiteY3" fmla="*/ 527044 h 1289899"/>
              <a:gd name="connsiteX4" fmla="*/ 4227847 w 5107660"/>
              <a:gd name="connsiteY4" fmla="*/ 633737 h 1289899"/>
              <a:gd name="connsiteX5" fmla="*/ 5107660 w 5107660"/>
              <a:gd name="connsiteY5" fmla="*/ 953445 h 1289899"/>
              <a:gd name="connsiteX0" fmla="*/ 0 w 5107660"/>
              <a:gd name="connsiteY0" fmla="*/ 1289639 h 1289639"/>
              <a:gd name="connsiteX1" fmla="*/ 520995 w 5107660"/>
              <a:gd name="connsiteY1" fmla="*/ 779276 h 1289639"/>
              <a:gd name="connsiteX2" fmla="*/ 2431801 w 5107660"/>
              <a:gd name="connsiteY2" fmla="*/ 3099 h 1289639"/>
              <a:gd name="connsiteX3" fmla="*/ 3244885 w 5107660"/>
              <a:gd name="connsiteY3" fmla="*/ 526784 h 1289639"/>
              <a:gd name="connsiteX4" fmla="*/ 4017640 w 5107660"/>
              <a:gd name="connsiteY4" fmla="*/ 1011849 h 1289639"/>
              <a:gd name="connsiteX5" fmla="*/ 5107660 w 5107660"/>
              <a:gd name="connsiteY5" fmla="*/ 953185 h 1289639"/>
              <a:gd name="connsiteX0" fmla="*/ 0 w 5254805"/>
              <a:gd name="connsiteY0" fmla="*/ 1289639 h 1478702"/>
              <a:gd name="connsiteX1" fmla="*/ 520995 w 5254805"/>
              <a:gd name="connsiteY1" fmla="*/ 779276 h 1478702"/>
              <a:gd name="connsiteX2" fmla="*/ 2431801 w 5254805"/>
              <a:gd name="connsiteY2" fmla="*/ 3099 h 1478702"/>
              <a:gd name="connsiteX3" fmla="*/ 3244885 w 5254805"/>
              <a:gd name="connsiteY3" fmla="*/ 526784 h 1478702"/>
              <a:gd name="connsiteX4" fmla="*/ 4017640 w 5254805"/>
              <a:gd name="connsiteY4" fmla="*/ 1011849 h 1478702"/>
              <a:gd name="connsiteX5" fmla="*/ 5254805 w 5254805"/>
              <a:gd name="connsiteY5" fmla="*/ 1478702 h 1478702"/>
              <a:gd name="connsiteX0" fmla="*/ 0 w 5254805"/>
              <a:gd name="connsiteY0" fmla="*/ 1289639 h 1478702"/>
              <a:gd name="connsiteX1" fmla="*/ 520995 w 5254805"/>
              <a:gd name="connsiteY1" fmla="*/ 779276 h 1478702"/>
              <a:gd name="connsiteX2" fmla="*/ 2431801 w 5254805"/>
              <a:gd name="connsiteY2" fmla="*/ 3099 h 1478702"/>
              <a:gd name="connsiteX3" fmla="*/ 3244885 w 5254805"/>
              <a:gd name="connsiteY3" fmla="*/ 526784 h 1478702"/>
              <a:gd name="connsiteX4" fmla="*/ 4017640 w 5254805"/>
              <a:gd name="connsiteY4" fmla="*/ 1011849 h 1478702"/>
              <a:gd name="connsiteX5" fmla="*/ 5254805 w 5254805"/>
              <a:gd name="connsiteY5" fmla="*/ 1478702 h 1478702"/>
              <a:gd name="connsiteX0" fmla="*/ 0 w 5254805"/>
              <a:gd name="connsiteY0" fmla="*/ 1289639 h 1478702"/>
              <a:gd name="connsiteX1" fmla="*/ 520995 w 5254805"/>
              <a:gd name="connsiteY1" fmla="*/ 779276 h 1478702"/>
              <a:gd name="connsiteX2" fmla="*/ 2736601 w 5254805"/>
              <a:gd name="connsiteY2" fmla="*/ 3099 h 1478702"/>
              <a:gd name="connsiteX3" fmla="*/ 3244885 w 5254805"/>
              <a:gd name="connsiteY3" fmla="*/ 526784 h 1478702"/>
              <a:gd name="connsiteX4" fmla="*/ 4017640 w 5254805"/>
              <a:gd name="connsiteY4" fmla="*/ 1011849 h 1478702"/>
              <a:gd name="connsiteX5" fmla="*/ 5254805 w 5254805"/>
              <a:gd name="connsiteY5" fmla="*/ 1478702 h 1478702"/>
              <a:gd name="connsiteX0" fmla="*/ 0 w 5254805"/>
              <a:gd name="connsiteY0" fmla="*/ 1289338 h 1478401"/>
              <a:gd name="connsiteX1" fmla="*/ 520995 w 5254805"/>
              <a:gd name="connsiteY1" fmla="*/ 778975 h 1478401"/>
              <a:gd name="connsiteX2" fmla="*/ 2736601 w 5254805"/>
              <a:gd name="connsiteY2" fmla="*/ 2798 h 1478401"/>
              <a:gd name="connsiteX3" fmla="*/ 3423560 w 5254805"/>
              <a:gd name="connsiteY3" fmla="*/ 536994 h 1478401"/>
              <a:gd name="connsiteX4" fmla="*/ 4017640 w 5254805"/>
              <a:gd name="connsiteY4" fmla="*/ 1011548 h 1478401"/>
              <a:gd name="connsiteX5" fmla="*/ 5254805 w 5254805"/>
              <a:gd name="connsiteY5" fmla="*/ 1478401 h 1478401"/>
              <a:gd name="connsiteX0" fmla="*/ 0 w 5254805"/>
              <a:gd name="connsiteY0" fmla="*/ 1289960 h 1479023"/>
              <a:gd name="connsiteX1" fmla="*/ 520995 w 5254805"/>
              <a:gd name="connsiteY1" fmla="*/ 779597 h 1479023"/>
              <a:gd name="connsiteX2" fmla="*/ 2736601 w 5254805"/>
              <a:gd name="connsiteY2" fmla="*/ 3420 h 1479023"/>
              <a:gd name="connsiteX3" fmla="*/ 3528664 w 5254805"/>
              <a:gd name="connsiteY3" fmla="*/ 516595 h 1479023"/>
              <a:gd name="connsiteX4" fmla="*/ 4017640 w 5254805"/>
              <a:gd name="connsiteY4" fmla="*/ 1012170 h 1479023"/>
              <a:gd name="connsiteX5" fmla="*/ 5254805 w 5254805"/>
              <a:gd name="connsiteY5" fmla="*/ 1479023 h 1479023"/>
              <a:gd name="connsiteX0" fmla="*/ 0 w 5254805"/>
              <a:gd name="connsiteY0" fmla="*/ 1288333 h 1477396"/>
              <a:gd name="connsiteX1" fmla="*/ 520995 w 5254805"/>
              <a:gd name="connsiteY1" fmla="*/ 777970 h 1477396"/>
              <a:gd name="connsiteX2" fmla="*/ 2736601 w 5254805"/>
              <a:gd name="connsiteY2" fmla="*/ 1793 h 1477396"/>
              <a:gd name="connsiteX3" fmla="*/ 4017640 w 5254805"/>
              <a:gd name="connsiteY3" fmla="*/ 1010543 h 1477396"/>
              <a:gd name="connsiteX4" fmla="*/ 5254805 w 5254805"/>
              <a:gd name="connsiteY4" fmla="*/ 1477396 h 1477396"/>
              <a:gd name="connsiteX0" fmla="*/ 0 w 5254805"/>
              <a:gd name="connsiteY0" fmla="*/ 1299906 h 1488969"/>
              <a:gd name="connsiteX1" fmla="*/ 520995 w 5254805"/>
              <a:gd name="connsiteY1" fmla="*/ 789543 h 1488969"/>
              <a:gd name="connsiteX2" fmla="*/ 2736601 w 5254805"/>
              <a:gd name="connsiteY2" fmla="*/ 13366 h 1488969"/>
              <a:gd name="connsiteX3" fmla="*/ 5254805 w 5254805"/>
              <a:gd name="connsiteY3" fmla="*/ 1488969 h 1488969"/>
              <a:gd name="connsiteX0" fmla="*/ 0 w 2736601"/>
              <a:gd name="connsiteY0" fmla="*/ 1299906 h 1299906"/>
              <a:gd name="connsiteX1" fmla="*/ 520995 w 2736601"/>
              <a:gd name="connsiteY1" fmla="*/ 789543 h 1299906"/>
              <a:gd name="connsiteX2" fmla="*/ 2736601 w 2736601"/>
              <a:gd name="connsiteY2" fmla="*/ 13366 h 1299906"/>
              <a:gd name="connsiteX0" fmla="*/ 0 w 2736601"/>
              <a:gd name="connsiteY0" fmla="*/ 1286827 h 1286827"/>
              <a:gd name="connsiteX1" fmla="*/ 520995 w 2736601"/>
              <a:gd name="connsiteY1" fmla="*/ 776464 h 1286827"/>
              <a:gd name="connsiteX2" fmla="*/ 2736601 w 2736601"/>
              <a:gd name="connsiteY2" fmla="*/ 287 h 1286827"/>
              <a:gd name="connsiteX0" fmla="*/ 0 w 2736601"/>
              <a:gd name="connsiteY0" fmla="*/ 1286827 h 1286827"/>
              <a:gd name="connsiteX1" fmla="*/ 520995 w 2736601"/>
              <a:gd name="connsiteY1" fmla="*/ 776464 h 1286827"/>
              <a:gd name="connsiteX2" fmla="*/ 2736601 w 2736601"/>
              <a:gd name="connsiteY2" fmla="*/ 287 h 1286827"/>
              <a:gd name="connsiteX0" fmla="*/ 0 w 2736601"/>
              <a:gd name="connsiteY0" fmla="*/ 1287042 h 1287042"/>
              <a:gd name="connsiteX1" fmla="*/ 1384595 w 2736601"/>
              <a:gd name="connsiteY1" fmla="*/ 522679 h 1287042"/>
              <a:gd name="connsiteX2" fmla="*/ 2736601 w 2736601"/>
              <a:gd name="connsiteY2" fmla="*/ 502 h 1287042"/>
              <a:gd name="connsiteX0" fmla="*/ 0 w 2736601"/>
              <a:gd name="connsiteY0" fmla="*/ 1286905 h 1286905"/>
              <a:gd name="connsiteX1" fmla="*/ 1422695 w 2736601"/>
              <a:gd name="connsiteY1" fmla="*/ 649542 h 1286905"/>
              <a:gd name="connsiteX2" fmla="*/ 2736601 w 2736601"/>
              <a:gd name="connsiteY2" fmla="*/ 365 h 1286905"/>
              <a:gd name="connsiteX0" fmla="*/ 0 w 2736601"/>
              <a:gd name="connsiteY0" fmla="*/ 1287106 h 1287106"/>
              <a:gd name="connsiteX1" fmla="*/ 1397295 w 2736601"/>
              <a:gd name="connsiteY1" fmla="*/ 484643 h 1287106"/>
              <a:gd name="connsiteX2" fmla="*/ 2736601 w 2736601"/>
              <a:gd name="connsiteY2" fmla="*/ 566 h 128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6601" h="1287106">
                <a:moveTo>
                  <a:pt x="0" y="1287106"/>
                </a:moveTo>
                <a:cubicBezTo>
                  <a:pt x="676644" y="1100445"/>
                  <a:pt x="941195" y="699066"/>
                  <a:pt x="1397295" y="484643"/>
                </a:cubicBezTo>
                <a:cubicBezTo>
                  <a:pt x="1853395" y="270220"/>
                  <a:pt x="1947633" y="-14405"/>
                  <a:pt x="2736601" y="56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5992964-3036-2EB1-A9AA-BC97B0DA700C}"/>
              </a:ext>
            </a:extLst>
          </p:cNvPr>
          <p:cNvCxnSpPr>
            <a:cxnSpLocks/>
          </p:cNvCxnSpPr>
          <p:nvPr/>
        </p:nvCxnSpPr>
        <p:spPr>
          <a:xfrm>
            <a:off x="6361986" y="3471274"/>
            <a:ext cx="3303959" cy="386746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60B2AECD-454C-4300-817A-F92E7CC1F71C}"/>
              </a:ext>
            </a:extLst>
          </p:cNvPr>
          <p:cNvSpPr txBox="1">
            <a:spLocks/>
          </p:cNvSpPr>
          <p:nvPr/>
        </p:nvSpPr>
        <p:spPr>
          <a:xfrm>
            <a:off x="703774" y="1540089"/>
            <a:ext cx="2351504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all glaciers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melt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BB45382-4328-1479-5D67-C89BABD5CDD3}"/>
              </a:ext>
            </a:extLst>
          </p:cNvPr>
          <p:cNvSpPr/>
          <p:nvPr/>
        </p:nvSpPr>
        <p:spPr>
          <a:xfrm>
            <a:off x="3933372" y="1973942"/>
            <a:ext cx="2452914" cy="1480458"/>
          </a:xfrm>
          <a:custGeom>
            <a:avLst/>
            <a:gdLst>
              <a:gd name="connsiteX0" fmla="*/ 0 w 2278743"/>
              <a:gd name="connsiteY0" fmla="*/ 0 h 1465943"/>
              <a:gd name="connsiteX1" fmla="*/ 653143 w 2278743"/>
              <a:gd name="connsiteY1" fmla="*/ 391886 h 1465943"/>
              <a:gd name="connsiteX2" fmla="*/ 1103086 w 2278743"/>
              <a:gd name="connsiteY2" fmla="*/ 1030514 h 1465943"/>
              <a:gd name="connsiteX3" fmla="*/ 2278743 w 2278743"/>
              <a:gd name="connsiteY3" fmla="*/ 1465943 h 1465943"/>
              <a:gd name="connsiteX0" fmla="*/ 0 w 2452914"/>
              <a:gd name="connsiteY0" fmla="*/ 0 h 1480458"/>
              <a:gd name="connsiteX1" fmla="*/ 827314 w 2452914"/>
              <a:gd name="connsiteY1" fmla="*/ 406401 h 1480458"/>
              <a:gd name="connsiteX2" fmla="*/ 1277257 w 2452914"/>
              <a:gd name="connsiteY2" fmla="*/ 1045029 h 1480458"/>
              <a:gd name="connsiteX3" fmla="*/ 2452914 w 2452914"/>
              <a:gd name="connsiteY3" fmla="*/ 1480458 h 1480458"/>
              <a:gd name="connsiteX0" fmla="*/ 0 w 2452914"/>
              <a:gd name="connsiteY0" fmla="*/ 0 h 1480458"/>
              <a:gd name="connsiteX1" fmla="*/ 827314 w 2452914"/>
              <a:gd name="connsiteY1" fmla="*/ 406401 h 1480458"/>
              <a:gd name="connsiteX2" fmla="*/ 1277257 w 2452914"/>
              <a:gd name="connsiteY2" fmla="*/ 1045029 h 1480458"/>
              <a:gd name="connsiteX3" fmla="*/ 2452914 w 2452914"/>
              <a:gd name="connsiteY3" fmla="*/ 1480458 h 14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4" h="1480458">
                <a:moveTo>
                  <a:pt x="0" y="0"/>
                </a:moveTo>
                <a:cubicBezTo>
                  <a:pt x="336247" y="22981"/>
                  <a:pt x="614438" y="232230"/>
                  <a:pt x="827314" y="406401"/>
                </a:cubicBezTo>
                <a:cubicBezTo>
                  <a:pt x="1040190" y="580572"/>
                  <a:pt x="1006324" y="866020"/>
                  <a:pt x="1277257" y="1045029"/>
                </a:cubicBezTo>
                <a:cubicBezTo>
                  <a:pt x="1548190" y="1224039"/>
                  <a:pt x="2000552" y="1352248"/>
                  <a:pt x="2452914" y="1480458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9F3DDF9-0A5C-969B-0E57-883DF5BA1CC6}"/>
              </a:ext>
            </a:extLst>
          </p:cNvPr>
          <p:cNvSpPr/>
          <p:nvPr/>
        </p:nvSpPr>
        <p:spPr>
          <a:xfrm flipV="1">
            <a:off x="3895550" y="1827509"/>
            <a:ext cx="3033486" cy="226640"/>
          </a:xfrm>
          <a:custGeom>
            <a:avLst/>
            <a:gdLst>
              <a:gd name="connsiteX0" fmla="*/ 0 w 4992914"/>
              <a:gd name="connsiteY0" fmla="*/ 14514 h 43543"/>
              <a:gd name="connsiteX1" fmla="*/ 2598057 w 4992914"/>
              <a:gd name="connsiteY1" fmla="*/ 43543 h 43543"/>
              <a:gd name="connsiteX2" fmla="*/ 4992914 w 4992914"/>
              <a:gd name="connsiteY2" fmla="*/ 0 h 43543"/>
              <a:gd name="connsiteX0" fmla="*/ 0 w 4992914"/>
              <a:gd name="connsiteY0" fmla="*/ 14514 h 43543"/>
              <a:gd name="connsiteX1" fmla="*/ 2598057 w 4992914"/>
              <a:gd name="connsiteY1" fmla="*/ 43543 h 43543"/>
              <a:gd name="connsiteX2" fmla="*/ 4992914 w 4992914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2914" h="43543">
                <a:moveTo>
                  <a:pt x="0" y="14514"/>
                </a:moveTo>
                <a:lnTo>
                  <a:pt x="2598057" y="43543"/>
                </a:lnTo>
                <a:cubicBezTo>
                  <a:pt x="3430209" y="41124"/>
                  <a:pt x="4187673" y="3831"/>
                  <a:pt x="4992914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E18066B-0000-57F7-F218-D861B5B8430F}"/>
              </a:ext>
            </a:extLst>
          </p:cNvPr>
          <p:cNvCxnSpPr>
            <a:cxnSpLocks/>
          </p:cNvCxnSpPr>
          <p:nvPr/>
        </p:nvCxnSpPr>
        <p:spPr>
          <a:xfrm>
            <a:off x="6929036" y="2054149"/>
            <a:ext cx="2736909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>
            <a:extLst>
              <a:ext uri="{FF2B5EF4-FFF2-40B4-BE49-F238E27FC236}">
                <a16:creationId xmlns:a16="http://schemas.microsoft.com/office/drawing/2014/main" id="{29D4CD6E-AAA1-1979-784F-08A12E5E1E2B}"/>
              </a:ext>
            </a:extLst>
          </p:cNvPr>
          <p:cNvSpPr txBox="1">
            <a:spLocks/>
          </p:cNvSpPr>
          <p:nvPr/>
        </p:nvSpPr>
        <p:spPr>
          <a:xfrm>
            <a:off x="9857299" y="1196677"/>
            <a:ext cx="2351504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high scenario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EC4B3CF4-0CED-F8CC-C219-72D69B1F330A}"/>
              </a:ext>
            </a:extLst>
          </p:cNvPr>
          <p:cNvSpPr txBox="1">
            <a:spLocks/>
          </p:cNvSpPr>
          <p:nvPr/>
        </p:nvSpPr>
        <p:spPr>
          <a:xfrm>
            <a:off x="9786415" y="3077303"/>
            <a:ext cx="2351504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low scenario</a:t>
            </a:r>
          </a:p>
        </p:txBody>
      </p:sp>
    </p:spTree>
    <p:extLst>
      <p:ext uri="{BB962C8B-B14F-4D97-AF65-F5344CB8AC3E}">
        <p14:creationId xmlns:p14="http://schemas.microsoft.com/office/powerpoint/2010/main" val="54213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627C1-F0E1-2202-EF01-C3A5D851E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A05D10-4661-EE58-DF51-44DD76EE7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62" y="223284"/>
            <a:ext cx="9144000" cy="103886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0. Social Media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54D2E2-4AB6-C7A6-26FB-F8670920A864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52050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8FBF0-376F-AB03-FAD0-93234F99A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3435FE-2F30-E8C9-F4C9-B3A76F4FC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508" y="-165385"/>
            <a:ext cx="9144000" cy="103886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Glacial volume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0C4ABF-7C25-B7A4-78B3-CD20E5F564A6}"/>
              </a:ext>
            </a:extLst>
          </p:cNvPr>
          <p:cNvSpPr txBox="1">
            <a:spLocks/>
          </p:cNvSpPr>
          <p:nvPr/>
        </p:nvSpPr>
        <p:spPr>
          <a:xfrm>
            <a:off x="8846854" y="4734311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9B4727-0C69-F0E8-4D41-89A6E8AFC4C8}"/>
              </a:ext>
            </a:extLst>
          </p:cNvPr>
          <p:cNvCxnSpPr/>
          <p:nvPr/>
        </p:nvCxnSpPr>
        <p:spPr>
          <a:xfrm>
            <a:off x="648586" y="4433782"/>
            <a:ext cx="1031358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302C0B-5550-4977-BB88-C6AD2334E83C}"/>
              </a:ext>
            </a:extLst>
          </p:cNvPr>
          <p:cNvCxnSpPr/>
          <p:nvPr/>
        </p:nvCxnSpPr>
        <p:spPr>
          <a:xfrm>
            <a:off x="669852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D6781A-C575-0AFB-1B60-3995EAF9FE93}"/>
              </a:ext>
            </a:extLst>
          </p:cNvPr>
          <p:cNvCxnSpPr/>
          <p:nvPr/>
        </p:nvCxnSpPr>
        <p:spPr>
          <a:xfrm>
            <a:off x="2801680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9683E3-2A8A-8801-69FE-996C340948A7}"/>
              </a:ext>
            </a:extLst>
          </p:cNvPr>
          <p:cNvCxnSpPr/>
          <p:nvPr/>
        </p:nvCxnSpPr>
        <p:spPr>
          <a:xfrm>
            <a:off x="4933508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388F1-5A72-CDC1-4676-320E671A1D25}"/>
              </a:ext>
            </a:extLst>
          </p:cNvPr>
          <p:cNvCxnSpPr/>
          <p:nvPr/>
        </p:nvCxnSpPr>
        <p:spPr>
          <a:xfrm>
            <a:off x="9197164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9C7429-34F7-FDDD-6A3A-1716055379A1}"/>
              </a:ext>
            </a:extLst>
          </p:cNvPr>
          <p:cNvCxnSpPr/>
          <p:nvPr/>
        </p:nvCxnSpPr>
        <p:spPr>
          <a:xfrm>
            <a:off x="7065336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3A05B6-9A21-DBB0-82B0-8E070C3E05CB}"/>
              </a:ext>
            </a:extLst>
          </p:cNvPr>
          <p:cNvSpPr txBox="1"/>
          <p:nvPr/>
        </p:nvSpPr>
        <p:spPr>
          <a:xfrm>
            <a:off x="8342147" y="4821868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29A1E-5B93-EBDD-A9FF-B89B05151708}"/>
              </a:ext>
            </a:extLst>
          </p:cNvPr>
          <p:cNvSpPr txBox="1"/>
          <p:nvPr/>
        </p:nvSpPr>
        <p:spPr>
          <a:xfrm>
            <a:off x="6361986" y="4837403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2FE7FA-10AE-2FA5-2D89-F5F5BAD67EF0}"/>
              </a:ext>
            </a:extLst>
          </p:cNvPr>
          <p:cNvSpPr txBox="1"/>
          <p:nvPr/>
        </p:nvSpPr>
        <p:spPr>
          <a:xfrm>
            <a:off x="4230159" y="4821868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A57F5B-3755-1E75-438E-811DEFE1986D}"/>
              </a:ext>
            </a:extLst>
          </p:cNvPr>
          <p:cNvSpPr txBox="1"/>
          <p:nvPr/>
        </p:nvSpPr>
        <p:spPr>
          <a:xfrm>
            <a:off x="2357063" y="4821868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E68C96-3554-0411-BB0B-8A218F172174}"/>
              </a:ext>
            </a:extLst>
          </p:cNvPr>
          <p:cNvSpPr txBox="1"/>
          <p:nvPr/>
        </p:nvSpPr>
        <p:spPr>
          <a:xfrm>
            <a:off x="181607" y="4821868"/>
            <a:ext cx="1152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6D3F7E-E926-472D-091D-EF3D4C4F96E3}"/>
              </a:ext>
            </a:extLst>
          </p:cNvPr>
          <p:cNvSpPr txBox="1"/>
          <p:nvPr/>
        </p:nvSpPr>
        <p:spPr>
          <a:xfrm>
            <a:off x="4585811" y="5545289"/>
            <a:ext cx="2479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time, years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E1B2DD4-9B84-0B4A-5859-9E5321BDDA65}"/>
              </a:ext>
            </a:extLst>
          </p:cNvPr>
          <p:cNvSpPr txBox="1">
            <a:spLocks/>
          </p:cNvSpPr>
          <p:nvPr/>
        </p:nvSpPr>
        <p:spPr>
          <a:xfrm>
            <a:off x="520996" y="2799023"/>
            <a:ext cx="9144000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East Antarctica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C49E70F-D0AE-AD42-BBEC-CAA4AD3CCF8E}"/>
              </a:ext>
            </a:extLst>
          </p:cNvPr>
          <p:cNvSpPr/>
          <p:nvPr/>
        </p:nvSpPr>
        <p:spPr>
          <a:xfrm>
            <a:off x="493986" y="1030014"/>
            <a:ext cx="10237076" cy="809296"/>
          </a:xfrm>
          <a:custGeom>
            <a:avLst/>
            <a:gdLst>
              <a:gd name="connsiteX0" fmla="*/ 0 w 10237076"/>
              <a:gd name="connsiteY0" fmla="*/ 0 h 809296"/>
              <a:gd name="connsiteX1" fmla="*/ 0 w 10237076"/>
              <a:gd name="connsiteY1" fmla="*/ 798786 h 809296"/>
              <a:gd name="connsiteX2" fmla="*/ 10237076 w 10237076"/>
              <a:gd name="connsiteY2" fmla="*/ 809296 h 8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7076" h="809296">
                <a:moveTo>
                  <a:pt x="0" y="0"/>
                </a:moveTo>
                <a:lnTo>
                  <a:pt x="0" y="798786"/>
                </a:lnTo>
                <a:lnTo>
                  <a:pt x="10237076" y="809296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72736C0-F94E-61C1-A3CC-1E2C6BA93081}"/>
              </a:ext>
            </a:extLst>
          </p:cNvPr>
          <p:cNvSpPr/>
          <p:nvPr/>
        </p:nvSpPr>
        <p:spPr>
          <a:xfrm>
            <a:off x="515007" y="1187669"/>
            <a:ext cx="2177393" cy="630621"/>
          </a:xfrm>
          <a:custGeom>
            <a:avLst/>
            <a:gdLst>
              <a:gd name="connsiteX0" fmla="*/ 0 w 3100552"/>
              <a:gd name="connsiteY0" fmla="*/ 0 h 630621"/>
              <a:gd name="connsiteX1" fmla="*/ 1650124 w 3100552"/>
              <a:gd name="connsiteY1" fmla="*/ 367862 h 630621"/>
              <a:gd name="connsiteX2" fmla="*/ 3100552 w 3100552"/>
              <a:gd name="connsiteY2" fmla="*/ 630621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0552" h="630621">
                <a:moveTo>
                  <a:pt x="0" y="0"/>
                </a:moveTo>
                <a:lnTo>
                  <a:pt x="1650124" y="367862"/>
                </a:lnTo>
                <a:cubicBezTo>
                  <a:pt x="2166883" y="472965"/>
                  <a:pt x="2633717" y="551793"/>
                  <a:pt x="3100552" y="63062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096792D-85DA-CDA7-417E-99D5BBE0A236}"/>
              </a:ext>
            </a:extLst>
          </p:cNvPr>
          <p:cNvSpPr/>
          <p:nvPr/>
        </p:nvSpPr>
        <p:spPr>
          <a:xfrm flipH="1">
            <a:off x="7296578" y="1204504"/>
            <a:ext cx="3100552" cy="630621"/>
          </a:xfrm>
          <a:custGeom>
            <a:avLst/>
            <a:gdLst>
              <a:gd name="connsiteX0" fmla="*/ 0 w 3100552"/>
              <a:gd name="connsiteY0" fmla="*/ 0 h 630621"/>
              <a:gd name="connsiteX1" fmla="*/ 1650124 w 3100552"/>
              <a:gd name="connsiteY1" fmla="*/ 367862 h 630621"/>
              <a:gd name="connsiteX2" fmla="*/ 3100552 w 3100552"/>
              <a:gd name="connsiteY2" fmla="*/ 630621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0552" h="630621">
                <a:moveTo>
                  <a:pt x="0" y="0"/>
                </a:moveTo>
                <a:lnTo>
                  <a:pt x="1650124" y="367862"/>
                </a:lnTo>
                <a:cubicBezTo>
                  <a:pt x="2166883" y="472965"/>
                  <a:pt x="2633717" y="551793"/>
                  <a:pt x="3100552" y="63062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D9C6DC8-9C20-0B7D-9FC7-CC766CAF7CA1}"/>
              </a:ext>
            </a:extLst>
          </p:cNvPr>
          <p:cNvSpPr/>
          <p:nvPr/>
        </p:nvSpPr>
        <p:spPr>
          <a:xfrm>
            <a:off x="493986" y="2085525"/>
            <a:ext cx="10237076" cy="809296"/>
          </a:xfrm>
          <a:custGeom>
            <a:avLst/>
            <a:gdLst>
              <a:gd name="connsiteX0" fmla="*/ 0 w 10237076"/>
              <a:gd name="connsiteY0" fmla="*/ 0 h 809296"/>
              <a:gd name="connsiteX1" fmla="*/ 0 w 10237076"/>
              <a:gd name="connsiteY1" fmla="*/ 798786 h 809296"/>
              <a:gd name="connsiteX2" fmla="*/ 10237076 w 10237076"/>
              <a:gd name="connsiteY2" fmla="*/ 809296 h 8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7076" h="809296">
                <a:moveTo>
                  <a:pt x="0" y="0"/>
                </a:moveTo>
                <a:lnTo>
                  <a:pt x="0" y="798786"/>
                </a:lnTo>
                <a:lnTo>
                  <a:pt x="10237076" y="809296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223318-D011-CA06-7DFD-2E88B587B0CD}"/>
              </a:ext>
            </a:extLst>
          </p:cNvPr>
          <p:cNvSpPr/>
          <p:nvPr/>
        </p:nvSpPr>
        <p:spPr>
          <a:xfrm>
            <a:off x="515006" y="2074085"/>
            <a:ext cx="4418501" cy="630621"/>
          </a:xfrm>
          <a:custGeom>
            <a:avLst/>
            <a:gdLst>
              <a:gd name="connsiteX0" fmla="*/ 0 w 3100552"/>
              <a:gd name="connsiteY0" fmla="*/ 0 h 630621"/>
              <a:gd name="connsiteX1" fmla="*/ 1650124 w 3100552"/>
              <a:gd name="connsiteY1" fmla="*/ 367862 h 630621"/>
              <a:gd name="connsiteX2" fmla="*/ 3100552 w 3100552"/>
              <a:gd name="connsiteY2" fmla="*/ 630621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0552" h="630621">
                <a:moveTo>
                  <a:pt x="0" y="0"/>
                </a:moveTo>
                <a:lnTo>
                  <a:pt x="1650124" y="367862"/>
                </a:lnTo>
                <a:cubicBezTo>
                  <a:pt x="2166883" y="472965"/>
                  <a:pt x="2633717" y="551793"/>
                  <a:pt x="3100552" y="63062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C6ACE46-64BB-386A-32F6-1B00246FC46D}"/>
              </a:ext>
            </a:extLst>
          </p:cNvPr>
          <p:cNvSpPr/>
          <p:nvPr/>
        </p:nvSpPr>
        <p:spPr>
          <a:xfrm flipV="1">
            <a:off x="6132896" y="2075567"/>
            <a:ext cx="4418501" cy="630621"/>
          </a:xfrm>
          <a:custGeom>
            <a:avLst/>
            <a:gdLst>
              <a:gd name="connsiteX0" fmla="*/ 0 w 3100552"/>
              <a:gd name="connsiteY0" fmla="*/ 0 h 630621"/>
              <a:gd name="connsiteX1" fmla="*/ 1650124 w 3100552"/>
              <a:gd name="connsiteY1" fmla="*/ 367862 h 630621"/>
              <a:gd name="connsiteX2" fmla="*/ 3100552 w 3100552"/>
              <a:gd name="connsiteY2" fmla="*/ 630621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0552" h="630621">
                <a:moveTo>
                  <a:pt x="0" y="0"/>
                </a:moveTo>
                <a:lnTo>
                  <a:pt x="1650124" y="367862"/>
                </a:lnTo>
                <a:cubicBezTo>
                  <a:pt x="2166883" y="472965"/>
                  <a:pt x="2633717" y="551793"/>
                  <a:pt x="3100552" y="63062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151A6BE-8B18-9676-FDF0-4686FAFBAB1D}"/>
              </a:ext>
            </a:extLst>
          </p:cNvPr>
          <p:cNvCxnSpPr>
            <a:stCxn id="32" idx="2"/>
            <a:endCxn id="33" idx="0"/>
          </p:cNvCxnSpPr>
          <p:nvPr/>
        </p:nvCxnSpPr>
        <p:spPr>
          <a:xfrm>
            <a:off x="4933507" y="2704706"/>
            <a:ext cx="1199389" cy="148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7FD488A0-AEB5-3F00-989D-3413D6BA89D0}"/>
              </a:ext>
            </a:extLst>
          </p:cNvPr>
          <p:cNvSpPr txBox="1">
            <a:spLocks/>
          </p:cNvSpPr>
          <p:nvPr/>
        </p:nvSpPr>
        <p:spPr>
          <a:xfrm>
            <a:off x="520996" y="889010"/>
            <a:ext cx="9144000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alpine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ED2FA08-C7C3-7A59-55A8-3D00FCAC834F}"/>
              </a:ext>
            </a:extLst>
          </p:cNvPr>
          <p:cNvSpPr txBox="1">
            <a:spLocks/>
          </p:cNvSpPr>
          <p:nvPr/>
        </p:nvSpPr>
        <p:spPr>
          <a:xfrm>
            <a:off x="520996" y="1869966"/>
            <a:ext cx="9144000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Greenland &amp; West Antarctica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1C8CA36-4DAF-1A81-B364-EF14FFB4B2A2}"/>
              </a:ext>
            </a:extLst>
          </p:cNvPr>
          <p:cNvSpPr/>
          <p:nvPr/>
        </p:nvSpPr>
        <p:spPr>
          <a:xfrm>
            <a:off x="515006" y="3083515"/>
            <a:ext cx="10237076" cy="809296"/>
          </a:xfrm>
          <a:custGeom>
            <a:avLst/>
            <a:gdLst>
              <a:gd name="connsiteX0" fmla="*/ 0 w 10237076"/>
              <a:gd name="connsiteY0" fmla="*/ 0 h 809296"/>
              <a:gd name="connsiteX1" fmla="*/ 0 w 10237076"/>
              <a:gd name="connsiteY1" fmla="*/ 798786 h 809296"/>
              <a:gd name="connsiteX2" fmla="*/ 10237076 w 10237076"/>
              <a:gd name="connsiteY2" fmla="*/ 809296 h 8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7076" h="809296">
                <a:moveTo>
                  <a:pt x="0" y="0"/>
                </a:moveTo>
                <a:lnTo>
                  <a:pt x="0" y="798786"/>
                </a:lnTo>
                <a:lnTo>
                  <a:pt x="10237076" y="809296"/>
                </a:ln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88A0214-C458-2E68-C3C2-DD4F9752D37D}"/>
              </a:ext>
            </a:extLst>
          </p:cNvPr>
          <p:cNvSpPr/>
          <p:nvPr/>
        </p:nvSpPr>
        <p:spPr>
          <a:xfrm flipH="1" flipV="1">
            <a:off x="493985" y="3110378"/>
            <a:ext cx="5087826" cy="388989"/>
          </a:xfrm>
          <a:custGeom>
            <a:avLst/>
            <a:gdLst>
              <a:gd name="connsiteX0" fmla="*/ 0 w 3100552"/>
              <a:gd name="connsiteY0" fmla="*/ 0 h 630621"/>
              <a:gd name="connsiteX1" fmla="*/ 1650124 w 3100552"/>
              <a:gd name="connsiteY1" fmla="*/ 367862 h 630621"/>
              <a:gd name="connsiteX2" fmla="*/ 3100552 w 3100552"/>
              <a:gd name="connsiteY2" fmla="*/ 630621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0552" h="630621">
                <a:moveTo>
                  <a:pt x="0" y="0"/>
                </a:moveTo>
                <a:lnTo>
                  <a:pt x="1650124" y="367862"/>
                </a:lnTo>
                <a:cubicBezTo>
                  <a:pt x="2166883" y="472965"/>
                  <a:pt x="2633717" y="551793"/>
                  <a:pt x="3100552" y="63062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9CB48F-B097-7E94-E9BE-94ABE93CCB3F}"/>
              </a:ext>
            </a:extLst>
          </p:cNvPr>
          <p:cNvSpPr/>
          <p:nvPr/>
        </p:nvSpPr>
        <p:spPr>
          <a:xfrm flipV="1">
            <a:off x="5581811" y="3109488"/>
            <a:ext cx="4992824" cy="388989"/>
          </a:xfrm>
          <a:custGeom>
            <a:avLst/>
            <a:gdLst>
              <a:gd name="connsiteX0" fmla="*/ 0 w 3100552"/>
              <a:gd name="connsiteY0" fmla="*/ 0 h 630621"/>
              <a:gd name="connsiteX1" fmla="*/ 1650124 w 3100552"/>
              <a:gd name="connsiteY1" fmla="*/ 367862 h 630621"/>
              <a:gd name="connsiteX2" fmla="*/ 3100552 w 3100552"/>
              <a:gd name="connsiteY2" fmla="*/ 630621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0552" h="630621">
                <a:moveTo>
                  <a:pt x="0" y="0"/>
                </a:moveTo>
                <a:lnTo>
                  <a:pt x="1650124" y="367862"/>
                </a:lnTo>
                <a:cubicBezTo>
                  <a:pt x="2166883" y="472965"/>
                  <a:pt x="2633717" y="551793"/>
                  <a:pt x="3100552" y="63062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82503C-4C18-B2B8-C40D-8C27767D3631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2692400" y="1818290"/>
            <a:ext cx="77047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E92ECC5-3D55-499A-15F9-527032F3B3A2}"/>
              </a:ext>
            </a:extLst>
          </p:cNvPr>
          <p:cNvSpPr/>
          <p:nvPr/>
        </p:nvSpPr>
        <p:spPr>
          <a:xfrm>
            <a:off x="4876800" y="2714171"/>
            <a:ext cx="5355771" cy="164862"/>
          </a:xfrm>
          <a:custGeom>
            <a:avLst/>
            <a:gdLst>
              <a:gd name="connsiteX0" fmla="*/ 0 w 5355771"/>
              <a:gd name="connsiteY0" fmla="*/ 0 h 164862"/>
              <a:gd name="connsiteX1" fmla="*/ 1524000 w 5355771"/>
              <a:gd name="connsiteY1" fmla="*/ 145143 h 164862"/>
              <a:gd name="connsiteX2" fmla="*/ 5355771 w 5355771"/>
              <a:gd name="connsiteY2" fmla="*/ 159658 h 1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64862">
                <a:moveTo>
                  <a:pt x="0" y="0"/>
                </a:moveTo>
                <a:cubicBezTo>
                  <a:pt x="315686" y="59266"/>
                  <a:pt x="631372" y="118533"/>
                  <a:pt x="1524000" y="145143"/>
                </a:cubicBezTo>
                <a:cubicBezTo>
                  <a:pt x="2416628" y="171753"/>
                  <a:pt x="3886199" y="165705"/>
                  <a:pt x="5355771" y="15965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A330D97-6B14-A2A3-4FB3-927C430068A4}"/>
              </a:ext>
            </a:extLst>
          </p:cNvPr>
          <p:cNvSpPr/>
          <p:nvPr/>
        </p:nvSpPr>
        <p:spPr>
          <a:xfrm>
            <a:off x="5533201" y="3508303"/>
            <a:ext cx="4679971" cy="335643"/>
          </a:xfrm>
          <a:custGeom>
            <a:avLst/>
            <a:gdLst>
              <a:gd name="connsiteX0" fmla="*/ 0 w 5355771"/>
              <a:gd name="connsiteY0" fmla="*/ 0 h 164862"/>
              <a:gd name="connsiteX1" fmla="*/ 1524000 w 5355771"/>
              <a:gd name="connsiteY1" fmla="*/ 145143 h 164862"/>
              <a:gd name="connsiteX2" fmla="*/ 5355771 w 5355771"/>
              <a:gd name="connsiteY2" fmla="*/ 159658 h 164862"/>
              <a:gd name="connsiteX0" fmla="*/ 0 w 5355771"/>
              <a:gd name="connsiteY0" fmla="*/ 0 h 164862"/>
              <a:gd name="connsiteX1" fmla="*/ 1524000 w 5355771"/>
              <a:gd name="connsiteY1" fmla="*/ 145143 h 164862"/>
              <a:gd name="connsiteX2" fmla="*/ 5355771 w 5355771"/>
              <a:gd name="connsiteY2" fmla="*/ 159658 h 164862"/>
              <a:gd name="connsiteX0" fmla="*/ 0 w 5355771"/>
              <a:gd name="connsiteY0" fmla="*/ 0 h 160239"/>
              <a:gd name="connsiteX1" fmla="*/ 1669142 w 5355771"/>
              <a:gd name="connsiteY1" fmla="*/ 96608 h 160239"/>
              <a:gd name="connsiteX2" fmla="*/ 5355771 w 5355771"/>
              <a:gd name="connsiteY2" fmla="*/ 159658 h 160239"/>
              <a:gd name="connsiteX0" fmla="*/ 0 w 5355771"/>
              <a:gd name="connsiteY0" fmla="*/ 0 h 168194"/>
              <a:gd name="connsiteX1" fmla="*/ 1669142 w 5355771"/>
              <a:gd name="connsiteY1" fmla="*/ 152076 h 168194"/>
              <a:gd name="connsiteX2" fmla="*/ 5355771 w 5355771"/>
              <a:gd name="connsiteY2" fmla="*/ 159658 h 168194"/>
              <a:gd name="connsiteX0" fmla="*/ 0 w 5355771"/>
              <a:gd name="connsiteY0" fmla="*/ 0 h 160338"/>
              <a:gd name="connsiteX1" fmla="*/ 1959820 w 5355771"/>
              <a:gd name="connsiteY1" fmla="*/ 103541 h 160338"/>
              <a:gd name="connsiteX2" fmla="*/ 5355771 w 5355771"/>
              <a:gd name="connsiteY2" fmla="*/ 159658 h 16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5771" h="160338">
                <a:moveTo>
                  <a:pt x="0" y="0"/>
                </a:moveTo>
                <a:cubicBezTo>
                  <a:pt x="504372" y="17665"/>
                  <a:pt x="1067192" y="76931"/>
                  <a:pt x="1959820" y="103541"/>
                </a:cubicBezTo>
                <a:cubicBezTo>
                  <a:pt x="2852448" y="130151"/>
                  <a:pt x="3886199" y="165705"/>
                  <a:pt x="5355771" y="15965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0085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4015BB-3A0D-E723-62CC-9997D37455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97" t="12275" r="7267" b="3703"/>
          <a:stretch/>
        </p:blipFill>
        <p:spPr>
          <a:xfrm>
            <a:off x="1451428" y="0"/>
            <a:ext cx="9042400" cy="682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61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D8543-7150-6604-A5D2-93CDAF8C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6ED552-3886-20AA-CEEF-4F5999F1B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508" y="-165385"/>
            <a:ext cx="3368337" cy="103886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Sea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850193-5281-C75D-6294-31FD8958BC54}"/>
              </a:ext>
            </a:extLst>
          </p:cNvPr>
          <p:cNvSpPr txBox="1">
            <a:spLocks/>
          </p:cNvSpPr>
          <p:nvPr/>
        </p:nvSpPr>
        <p:spPr>
          <a:xfrm>
            <a:off x="8846854" y="4734311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FF9A5-0351-6C2B-2964-A696F6B7BC5A}"/>
              </a:ext>
            </a:extLst>
          </p:cNvPr>
          <p:cNvCxnSpPr/>
          <p:nvPr/>
        </p:nvCxnSpPr>
        <p:spPr>
          <a:xfrm>
            <a:off x="648586" y="4433782"/>
            <a:ext cx="1031358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FE719B-79DD-323C-700F-E05CD689701F}"/>
              </a:ext>
            </a:extLst>
          </p:cNvPr>
          <p:cNvCxnSpPr/>
          <p:nvPr/>
        </p:nvCxnSpPr>
        <p:spPr>
          <a:xfrm>
            <a:off x="669852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9EAF1-4DC8-75A9-FD54-04975633B713}"/>
              </a:ext>
            </a:extLst>
          </p:cNvPr>
          <p:cNvCxnSpPr/>
          <p:nvPr/>
        </p:nvCxnSpPr>
        <p:spPr>
          <a:xfrm>
            <a:off x="2801680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7F5C80-8F23-C9B3-6DDB-F94CFF6C71C0}"/>
              </a:ext>
            </a:extLst>
          </p:cNvPr>
          <p:cNvCxnSpPr/>
          <p:nvPr/>
        </p:nvCxnSpPr>
        <p:spPr>
          <a:xfrm>
            <a:off x="4933508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5EC9D1-087C-60FB-23B9-0EC63B50A12F}"/>
              </a:ext>
            </a:extLst>
          </p:cNvPr>
          <p:cNvCxnSpPr/>
          <p:nvPr/>
        </p:nvCxnSpPr>
        <p:spPr>
          <a:xfrm>
            <a:off x="9197164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D8623-D7A4-C6DD-BFB4-3ADA41D78F4A}"/>
              </a:ext>
            </a:extLst>
          </p:cNvPr>
          <p:cNvCxnSpPr/>
          <p:nvPr/>
        </p:nvCxnSpPr>
        <p:spPr>
          <a:xfrm>
            <a:off x="7065336" y="4433780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6E88E4-6E77-559B-72A2-4E662B6167CB}"/>
              </a:ext>
            </a:extLst>
          </p:cNvPr>
          <p:cNvSpPr txBox="1"/>
          <p:nvPr/>
        </p:nvSpPr>
        <p:spPr>
          <a:xfrm>
            <a:off x="8342147" y="4821868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CA89B-4DBD-5D0C-EF92-805F21BC4ECC}"/>
              </a:ext>
            </a:extLst>
          </p:cNvPr>
          <p:cNvSpPr txBox="1"/>
          <p:nvPr/>
        </p:nvSpPr>
        <p:spPr>
          <a:xfrm>
            <a:off x="6361986" y="4837403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A5281C-6973-2A2C-FD26-FDFC16EDDD8C}"/>
              </a:ext>
            </a:extLst>
          </p:cNvPr>
          <p:cNvSpPr txBox="1"/>
          <p:nvPr/>
        </p:nvSpPr>
        <p:spPr>
          <a:xfrm>
            <a:off x="4230159" y="4821868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47DDAE-0BE7-C629-CE82-09A7B2F628E2}"/>
              </a:ext>
            </a:extLst>
          </p:cNvPr>
          <p:cNvSpPr txBox="1"/>
          <p:nvPr/>
        </p:nvSpPr>
        <p:spPr>
          <a:xfrm>
            <a:off x="2357063" y="4821868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6F2821-4AB4-2DA5-979E-61903D298FA9}"/>
              </a:ext>
            </a:extLst>
          </p:cNvPr>
          <p:cNvSpPr txBox="1"/>
          <p:nvPr/>
        </p:nvSpPr>
        <p:spPr>
          <a:xfrm>
            <a:off x="181607" y="4821868"/>
            <a:ext cx="1152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07602A-5E62-52AB-1367-EB1E95F73E34}"/>
              </a:ext>
            </a:extLst>
          </p:cNvPr>
          <p:cNvSpPr txBox="1"/>
          <p:nvPr/>
        </p:nvSpPr>
        <p:spPr>
          <a:xfrm>
            <a:off x="4585811" y="5545289"/>
            <a:ext cx="2479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time, years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36FB4C-0757-7CF1-0008-3E412C1851D4}"/>
              </a:ext>
            </a:extLst>
          </p:cNvPr>
          <p:cNvCxnSpPr>
            <a:cxnSpLocks/>
          </p:cNvCxnSpPr>
          <p:nvPr/>
        </p:nvCxnSpPr>
        <p:spPr>
          <a:xfrm>
            <a:off x="1158949" y="3968755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6C1802-A9B3-5C09-D182-BC1860464622}"/>
              </a:ext>
            </a:extLst>
          </p:cNvPr>
          <p:cNvCxnSpPr>
            <a:cxnSpLocks/>
          </p:cNvCxnSpPr>
          <p:nvPr/>
        </p:nvCxnSpPr>
        <p:spPr>
          <a:xfrm>
            <a:off x="1158949" y="1111043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7AB79873-6374-BC32-53FD-472E942236F2}"/>
              </a:ext>
            </a:extLst>
          </p:cNvPr>
          <p:cNvSpPr txBox="1">
            <a:spLocks/>
          </p:cNvSpPr>
          <p:nvPr/>
        </p:nvSpPr>
        <p:spPr>
          <a:xfrm>
            <a:off x="280317" y="3310351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5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38FDD9A-C441-CB53-9804-0E732C5835DD}"/>
              </a:ext>
            </a:extLst>
          </p:cNvPr>
          <p:cNvSpPr txBox="1">
            <a:spLocks/>
          </p:cNvSpPr>
          <p:nvPr/>
        </p:nvSpPr>
        <p:spPr>
          <a:xfrm>
            <a:off x="98634" y="426268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70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4AF3165-3801-9AE6-6700-0D835CD85A5B}"/>
              </a:ext>
            </a:extLst>
          </p:cNvPr>
          <p:cNvSpPr txBox="1">
            <a:spLocks/>
          </p:cNvSpPr>
          <p:nvPr/>
        </p:nvSpPr>
        <p:spPr>
          <a:xfrm>
            <a:off x="693683" y="125740"/>
            <a:ext cx="3526385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all glaciers gone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74AC65-1681-7705-F7EA-C5A5F8CCF2A5}"/>
              </a:ext>
            </a:extLst>
          </p:cNvPr>
          <p:cNvSpPr/>
          <p:nvPr/>
        </p:nvSpPr>
        <p:spPr>
          <a:xfrm>
            <a:off x="693683" y="1126609"/>
            <a:ext cx="9810156" cy="3277225"/>
          </a:xfrm>
          <a:custGeom>
            <a:avLst/>
            <a:gdLst>
              <a:gd name="connsiteX0" fmla="*/ 0 w 9869214"/>
              <a:gd name="connsiteY0" fmla="*/ 1110147 h 1110147"/>
              <a:gd name="connsiteX1" fmla="*/ 3026979 w 9869214"/>
              <a:gd name="connsiteY1" fmla="*/ 679223 h 1110147"/>
              <a:gd name="connsiteX2" fmla="*/ 4340772 w 9869214"/>
              <a:gd name="connsiteY2" fmla="*/ 6561 h 1110147"/>
              <a:gd name="connsiteX3" fmla="*/ 5917324 w 9869214"/>
              <a:gd name="connsiteY3" fmla="*/ 374423 h 1110147"/>
              <a:gd name="connsiteX4" fmla="*/ 9869214 w 9869214"/>
              <a:gd name="connsiteY4" fmla="*/ 984023 h 1110147"/>
              <a:gd name="connsiteX0" fmla="*/ 0 w 9869214"/>
              <a:gd name="connsiteY0" fmla="*/ 1008509 h 1008509"/>
              <a:gd name="connsiteX1" fmla="*/ 3026979 w 9869214"/>
              <a:gd name="connsiteY1" fmla="*/ 577585 h 1008509"/>
              <a:gd name="connsiteX2" fmla="*/ 4309241 w 9869214"/>
              <a:gd name="connsiteY2" fmla="*/ 10026 h 1008509"/>
              <a:gd name="connsiteX3" fmla="*/ 5917324 w 9869214"/>
              <a:gd name="connsiteY3" fmla="*/ 272785 h 1008509"/>
              <a:gd name="connsiteX4" fmla="*/ 9869214 w 9869214"/>
              <a:gd name="connsiteY4" fmla="*/ 882385 h 1008509"/>
              <a:gd name="connsiteX0" fmla="*/ 0 w 9869214"/>
              <a:gd name="connsiteY0" fmla="*/ 1002442 h 1002442"/>
              <a:gd name="connsiteX1" fmla="*/ 3026979 w 9869214"/>
              <a:gd name="connsiteY1" fmla="*/ 571518 h 1002442"/>
              <a:gd name="connsiteX2" fmla="*/ 4309241 w 9869214"/>
              <a:gd name="connsiteY2" fmla="*/ 3959 h 1002442"/>
              <a:gd name="connsiteX3" fmla="*/ 9869214 w 9869214"/>
              <a:gd name="connsiteY3" fmla="*/ 876318 h 1002442"/>
              <a:gd name="connsiteX0" fmla="*/ 0 w 4309241"/>
              <a:gd name="connsiteY0" fmla="*/ 1002442 h 1002442"/>
              <a:gd name="connsiteX1" fmla="*/ 3026979 w 4309241"/>
              <a:gd name="connsiteY1" fmla="*/ 571518 h 1002442"/>
              <a:gd name="connsiteX2" fmla="*/ 4309241 w 4309241"/>
              <a:gd name="connsiteY2" fmla="*/ 3959 h 1002442"/>
              <a:gd name="connsiteX0" fmla="*/ 0 w 4338270"/>
              <a:gd name="connsiteY0" fmla="*/ 1031283 h 1031283"/>
              <a:gd name="connsiteX1" fmla="*/ 3026979 w 4338270"/>
              <a:gd name="connsiteY1" fmla="*/ 600359 h 1031283"/>
              <a:gd name="connsiteX2" fmla="*/ 4338270 w 4338270"/>
              <a:gd name="connsiteY2" fmla="*/ 3772 h 1031283"/>
              <a:gd name="connsiteX0" fmla="*/ 0 w 4338270"/>
              <a:gd name="connsiteY0" fmla="*/ 1027511 h 1027511"/>
              <a:gd name="connsiteX1" fmla="*/ 3026979 w 4338270"/>
              <a:gd name="connsiteY1" fmla="*/ 596587 h 1027511"/>
              <a:gd name="connsiteX2" fmla="*/ 4338270 w 4338270"/>
              <a:gd name="connsiteY2" fmla="*/ 0 h 1027511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9810156 w 9810156"/>
              <a:gd name="connsiteY2" fmla="*/ 0 h 3277225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6665060 w 9810156"/>
              <a:gd name="connsiteY2" fmla="*/ 1268248 h 3277225"/>
              <a:gd name="connsiteX3" fmla="*/ 9810156 w 9810156"/>
              <a:gd name="connsiteY3" fmla="*/ 0 h 3277225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6360260 w 9810156"/>
              <a:gd name="connsiteY2" fmla="*/ 295791 h 3277225"/>
              <a:gd name="connsiteX3" fmla="*/ 9810156 w 9810156"/>
              <a:gd name="connsiteY3" fmla="*/ 0 h 3277225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5620031 w 9810156"/>
              <a:gd name="connsiteY2" fmla="*/ 295791 h 3277225"/>
              <a:gd name="connsiteX3" fmla="*/ 9810156 w 9810156"/>
              <a:gd name="connsiteY3" fmla="*/ 0 h 327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156" h="3277225">
                <a:moveTo>
                  <a:pt x="0" y="3277225"/>
                </a:moveTo>
                <a:cubicBezTo>
                  <a:pt x="1151758" y="3153728"/>
                  <a:pt x="2090307" y="3343207"/>
                  <a:pt x="3026979" y="2846301"/>
                </a:cubicBezTo>
                <a:cubicBezTo>
                  <a:pt x="3963651" y="2349395"/>
                  <a:pt x="4489502" y="770174"/>
                  <a:pt x="5620031" y="295791"/>
                </a:cubicBezTo>
                <a:cubicBezTo>
                  <a:pt x="6750560" y="-178592"/>
                  <a:pt x="9285973" y="211375"/>
                  <a:pt x="981015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5585B2-4B78-3186-0897-280AA0984BF4}"/>
              </a:ext>
            </a:extLst>
          </p:cNvPr>
          <p:cNvCxnSpPr>
            <a:cxnSpLocks/>
          </p:cNvCxnSpPr>
          <p:nvPr/>
        </p:nvCxnSpPr>
        <p:spPr>
          <a:xfrm>
            <a:off x="1158949" y="3429000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F1CBFB0-130B-2619-5BD8-6986A48C3A96}"/>
              </a:ext>
            </a:extLst>
          </p:cNvPr>
          <p:cNvSpPr txBox="1">
            <a:spLocks/>
          </p:cNvSpPr>
          <p:nvPr/>
        </p:nvSpPr>
        <p:spPr>
          <a:xfrm>
            <a:off x="126712" y="2730370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10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3A986A-F31F-A860-12A1-1C0F6654450F}"/>
              </a:ext>
            </a:extLst>
          </p:cNvPr>
          <p:cNvSpPr/>
          <p:nvPr/>
        </p:nvSpPr>
        <p:spPr>
          <a:xfrm>
            <a:off x="4302841" y="3454307"/>
            <a:ext cx="6300202" cy="837755"/>
          </a:xfrm>
          <a:custGeom>
            <a:avLst/>
            <a:gdLst>
              <a:gd name="connsiteX0" fmla="*/ 0 w 9869214"/>
              <a:gd name="connsiteY0" fmla="*/ 1110147 h 1110147"/>
              <a:gd name="connsiteX1" fmla="*/ 3026979 w 9869214"/>
              <a:gd name="connsiteY1" fmla="*/ 679223 h 1110147"/>
              <a:gd name="connsiteX2" fmla="*/ 4340772 w 9869214"/>
              <a:gd name="connsiteY2" fmla="*/ 6561 h 1110147"/>
              <a:gd name="connsiteX3" fmla="*/ 5917324 w 9869214"/>
              <a:gd name="connsiteY3" fmla="*/ 374423 h 1110147"/>
              <a:gd name="connsiteX4" fmla="*/ 9869214 w 9869214"/>
              <a:gd name="connsiteY4" fmla="*/ 984023 h 1110147"/>
              <a:gd name="connsiteX0" fmla="*/ 0 w 9869214"/>
              <a:gd name="connsiteY0" fmla="*/ 1008509 h 1008509"/>
              <a:gd name="connsiteX1" fmla="*/ 3026979 w 9869214"/>
              <a:gd name="connsiteY1" fmla="*/ 577585 h 1008509"/>
              <a:gd name="connsiteX2" fmla="*/ 4309241 w 9869214"/>
              <a:gd name="connsiteY2" fmla="*/ 10026 h 1008509"/>
              <a:gd name="connsiteX3" fmla="*/ 5917324 w 9869214"/>
              <a:gd name="connsiteY3" fmla="*/ 272785 h 1008509"/>
              <a:gd name="connsiteX4" fmla="*/ 9869214 w 9869214"/>
              <a:gd name="connsiteY4" fmla="*/ 882385 h 1008509"/>
              <a:gd name="connsiteX0" fmla="*/ 0 w 9869214"/>
              <a:gd name="connsiteY0" fmla="*/ 1008509 h 1008509"/>
              <a:gd name="connsiteX1" fmla="*/ 4309241 w 9869214"/>
              <a:gd name="connsiteY1" fmla="*/ 10026 h 1008509"/>
              <a:gd name="connsiteX2" fmla="*/ 5917324 w 9869214"/>
              <a:gd name="connsiteY2" fmla="*/ 272785 h 1008509"/>
              <a:gd name="connsiteX3" fmla="*/ 9869214 w 9869214"/>
              <a:gd name="connsiteY3" fmla="*/ 882385 h 1008509"/>
              <a:gd name="connsiteX0" fmla="*/ 0 w 5559973"/>
              <a:gd name="connsiteY0" fmla="*/ 10026 h 882385"/>
              <a:gd name="connsiteX1" fmla="*/ 1608083 w 5559973"/>
              <a:gd name="connsiteY1" fmla="*/ 272785 h 882385"/>
              <a:gd name="connsiteX2" fmla="*/ 5559973 w 5559973"/>
              <a:gd name="connsiteY2" fmla="*/ 882385 h 882385"/>
              <a:gd name="connsiteX0" fmla="*/ 0 w 6300202"/>
              <a:gd name="connsiteY0" fmla="*/ 37782 h 735970"/>
              <a:gd name="connsiteX1" fmla="*/ 2348312 w 6300202"/>
              <a:gd name="connsiteY1" fmla="*/ 126370 h 735970"/>
              <a:gd name="connsiteX2" fmla="*/ 6300202 w 6300202"/>
              <a:gd name="connsiteY2" fmla="*/ 735970 h 735970"/>
              <a:gd name="connsiteX0" fmla="*/ 0 w 6300202"/>
              <a:gd name="connsiteY0" fmla="*/ 139567 h 837755"/>
              <a:gd name="connsiteX1" fmla="*/ 2348312 w 6300202"/>
              <a:gd name="connsiteY1" fmla="*/ 228155 h 837755"/>
              <a:gd name="connsiteX2" fmla="*/ 6300202 w 6300202"/>
              <a:gd name="connsiteY2" fmla="*/ 837755 h 8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0202" h="837755">
                <a:moveTo>
                  <a:pt x="0" y="139567"/>
                </a:moveTo>
                <a:cubicBezTo>
                  <a:pt x="481724" y="-143461"/>
                  <a:pt x="1426905" y="65245"/>
                  <a:pt x="2348312" y="228155"/>
                </a:cubicBezTo>
                <a:cubicBezTo>
                  <a:pt x="3269719" y="391065"/>
                  <a:pt x="4784960" y="614410"/>
                  <a:pt x="6300202" y="837755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90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9B0D9-E290-0AF6-8FB0-ECCF0D880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4ACD64-B86C-EC6B-6566-5EA486408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8342" y="-279677"/>
            <a:ext cx="6619026" cy="103886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Human Impact of Rising Seas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BD7362-097D-E8A2-CEFB-B3DDA42C9710}"/>
              </a:ext>
            </a:extLst>
          </p:cNvPr>
          <p:cNvSpPr txBox="1">
            <a:spLocks/>
          </p:cNvSpPr>
          <p:nvPr/>
        </p:nvSpPr>
        <p:spPr>
          <a:xfrm>
            <a:off x="9877368" y="5256824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EF7FDA-F15A-11B6-DF59-BC6359E6C0BA}"/>
              </a:ext>
            </a:extLst>
          </p:cNvPr>
          <p:cNvCxnSpPr/>
          <p:nvPr/>
        </p:nvCxnSpPr>
        <p:spPr>
          <a:xfrm>
            <a:off x="1679100" y="4956295"/>
            <a:ext cx="1031358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CA2915-0093-DA8A-7195-E060867A05F1}"/>
              </a:ext>
            </a:extLst>
          </p:cNvPr>
          <p:cNvCxnSpPr/>
          <p:nvPr/>
        </p:nvCxnSpPr>
        <p:spPr>
          <a:xfrm>
            <a:off x="1700366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583975-C2B4-5710-1A3C-17527C6A09CD}"/>
              </a:ext>
            </a:extLst>
          </p:cNvPr>
          <p:cNvCxnSpPr/>
          <p:nvPr/>
        </p:nvCxnSpPr>
        <p:spPr>
          <a:xfrm>
            <a:off x="3832194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0FA7A4-6A33-6E51-A494-C98D752A2C6A}"/>
              </a:ext>
            </a:extLst>
          </p:cNvPr>
          <p:cNvCxnSpPr/>
          <p:nvPr/>
        </p:nvCxnSpPr>
        <p:spPr>
          <a:xfrm>
            <a:off x="5964022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D56FE7-6238-7FF4-B95E-D6FDF1EC8B2E}"/>
              </a:ext>
            </a:extLst>
          </p:cNvPr>
          <p:cNvCxnSpPr/>
          <p:nvPr/>
        </p:nvCxnSpPr>
        <p:spPr>
          <a:xfrm>
            <a:off x="10227678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9D2232-38B9-B417-A058-7735CABCF0DB}"/>
              </a:ext>
            </a:extLst>
          </p:cNvPr>
          <p:cNvCxnSpPr/>
          <p:nvPr/>
        </p:nvCxnSpPr>
        <p:spPr>
          <a:xfrm>
            <a:off x="8095850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019C16A-01CD-C78E-CE35-2CFCDB1A8FE5}"/>
              </a:ext>
            </a:extLst>
          </p:cNvPr>
          <p:cNvSpPr txBox="1"/>
          <p:nvPr/>
        </p:nvSpPr>
        <p:spPr>
          <a:xfrm>
            <a:off x="9372661" y="5344381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F877CB-DF52-4052-37AF-DA264A9B6B7D}"/>
              </a:ext>
            </a:extLst>
          </p:cNvPr>
          <p:cNvSpPr txBox="1"/>
          <p:nvPr/>
        </p:nvSpPr>
        <p:spPr>
          <a:xfrm>
            <a:off x="7392500" y="5359916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8FCD7-064E-3DA7-D674-406AFE604AC8}"/>
              </a:ext>
            </a:extLst>
          </p:cNvPr>
          <p:cNvSpPr txBox="1"/>
          <p:nvPr/>
        </p:nvSpPr>
        <p:spPr>
          <a:xfrm>
            <a:off x="5260673" y="5344381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6B9F33-FC98-0E83-95B4-AFACCC3B1CC7}"/>
              </a:ext>
            </a:extLst>
          </p:cNvPr>
          <p:cNvSpPr txBox="1"/>
          <p:nvPr/>
        </p:nvSpPr>
        <p:spPr>
          <a:xfrm>
            <a:off x="3387577" y="5344381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64653-E914-FCEC-E3DA-D62F8BDB0069}"/>
              </a:ext>
            </a:extLst>
          </p:cNvPr>
          <p:cNvSpPr txBox="1"/>
          <p:nvPr/>
        </p:nvSpPr>
        <p:spPr>
          <a:xfrm>
            <a:off x="1212121" y="5344381"/>
            <a:ext cx="1152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19AEF-A7A3-4B03-6C93-015BB49D2B28}"/>
              </a:ext>
            </a:extLst>
          </p:cNvPr>
          <p:cNvSpPr txBox="1"/>
          <p:nvPr/>
        </p:nvSpPr>
        <p:spPr>
          <a:xfrm>
            <a:off x="5616325" y="6067802"/>
            <a:ext cx="2479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time, years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4BE311-BD14-66F3-456F-3F6BB0EE7B56}"/>
              </a:ext>
            </a:extLst>
          </p:cNvPr>
          <p:cNvCxnSpPr>
            <a:cxnSpLocks/>
          </p:cNvCxnSpPr>
          <p:nvPr/>
        </p:nvCxnSpPr>
        <p:spPr>
          <a:xfrm>
            <a:off x="2189463" y="4491268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00DC65-0CA8-45BB-AC79-6D0C792A3932}"/>
              </a:ext>
            </a:extLst>
          </p:cNvPr>
          <p:cNvCxnSpPr>
            <a:cxnSpLocks/>
          </p:cNvCxnSpPr>
          <p:nvPr/>
        </p:nvCxnSpPr>
        <p:spPr>
          <a:xfrm>
            <a:off x="2189463" y="1633556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550B75A-DBD2-9BF0-BA0B-C8AFB4DC2FBB}"/>
              </a:ext>
            </a:extLst>
          </p:cNvPr>
          <p:cNvSpPr txBox="1">
            <a:spLocks/>
          </p:cNvSpPr>
          <p:nvPr/>
        </p:nvSpPr>
        <p:spPr>
          <a:xfrm>
            <a:off x="1310831" y="3832864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5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2E74FBD-2707-962E-C88D-532954D5766F}"/>
              </a:ext>
            </a:extLst>
          </p:cNvPr>
          <p:cNvSpPr txBox="1">
            <a:spLocks/>
          </p:cNvSpPr>
          <p:nvPr/>
        </p:nvSpPr>
        <p:spPr>
          <a:xfrm>
            <a:off x="1129148" y="948781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70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7FE7FA1-B6AE-B278-96F4-7C2594B45320}"/>
              </a:ext>
            </a:extLst>
          </p:cNvPr>
          <p:cNvSpPr txBox="1">
            <a:spLocks/>
          </p:cNvSpPr>
          <p:nvPr/>
        </p:nvSpPr>
        <p:spPr>
          <a:xfrm>
            <a:off x="1724197" y="648253"/>
            <a:ext cx="3526385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all glaciers gone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2EC099-CA18-5B16-F788-5A9021B0270C}"/>
              </a:ext>
            </a:extLst>
          </p:cNvPr>
          <p:cNvSpPr/>
          <p:nvPr/>
        </p:nvSpPr>
        <p:spPr>
          <a:xfrm>
            <a:off x="1724197" y="1649122"/>
            <a:ext cx="9810156" cy="3277225"/>
          </a:xfrm>
          <a:custGeom>
            <a:avLst/>
            <a:gdLst>
              <a:gd name="connsiteX0" fmla="*/ 0 w 9869214"/>
              <a:gd name="connsiteY0" fmla="*/ 1110147 h 1110147"/>
              <a:gd name="connsiteX1" fmla="*/ 3026979 w 9869214"/>
              <a:gd name="connsiteY1" fmla="*/ 679223 h 1110147"/>
              <a:gd name="connsiteX2" fmla="*/ 4340772 w 9869214"/>
              <a:gd name="connsiteY2" fmla="*/ 6561 h 1110147"/>
              <a:gd name="connsiteX3" fmla="*/ 5917324 w 9869214"/>
              <a:gd name="connsiteY3" fmla="*/ 374423 h 1110147"/>
              <a:gd name="connsiteX4" fmla="*/ 9869214 w 9869214"/>
              <a:gd name="connsiteY4" fmla="*/ 984023 h 1110147"/>
              <a:gd name="connsiteX0" fmla="*/ 0 w 9869214"/>
              <a:gd name="connsiteY0" fmla="*/ 1008509 h 1008509"/>
              <a:gd name="connsiteX1" fmla="*/ 3026979 w 9869214"/>
              <a:gd name="connsiteY1" fmla="*/ 577585 h 1008509"/>
              <a:gd name="connsiteX2" fmla="*/ 4309241 w 9869214"/>
              <a:gd name="connsiteY2" fmla="*/ 10026 h 1008509"/>
              <a:gd name="connsiteX3" fmla="*/ 5917324 w 9869214"/>
              <a:gd name="connsiteY3" fmla="*/ 272785 h 1008509"/>
              <a:gd name="connsiteX4" fmla="*/ 9869214 w 9869214"/>
              <a:gd name="connsiteY4" fmla="*/ 882385 h 1008509"/>
              <a:gd name="connsiteX0" fmla="*/ 0 w 9869214"/>
              <a:gd name="connsiteY0" fmla="*/ 1002442 h 1002442"/>
              <a:gd name="connsiteX1" fmla="*/ 3026979 w 9869214"/>
              <a:gd name="connsiteY1" fmla="*/ 571518 h 1002442"/>
              <a:gd name="connsiteX2" fmla="*/ 4309241 w 9869214"/>
              <a:gd name="connsiteY2" fmla="*/ 3959 h 1002442"/>
              <a:gd name="connsiteX3" fmla="*/ 9869214 w 9869214"/>
              <a:gd name="connsiteY3" fmla="*/ 876318 h 1002442"/>
              <a:gd name="connsiteX0" fmla="*/ 0 w 4309241"/>
              <a:gd name="connsiteY0" fmla="*/ 1002442 h 1002442"/>
              <a:gd name="connsiteX1" fmla="*/ 3026979 w 4309241"/>
              <a:gd name="connsiteY1" fmla="*/ 571518 h 1002442"/>
              <a:gd name="connsiteX2" fmla="*/ 4309241 w 4309241"/>
              <a:gd name="connsiteY2" fmla="*/ 3959 h 1002442"/>
              <a:gd name="connsiteX0" fmla="*/ 0 w 4338270"/>
              <a:gd name="connsiteY0" fmla="*/ 1031283 h 1031283"/>
              <a:gd name="connsiteX1" fmla="*/ 3026979 w 4338270"/>
              <a:gd name="connsiteY1" fmla="*/ 600359 h 1031283"/>
              <a:gd name="connsiteX2" fmla="*/ 4338270 w 4338270"/>
              <a:gd name="connsiteY2" fmla="*/ 3772 h 1031283"/>
              <a:gd name="connsiteX0" fmla="*/ 0 w 4338270"/>
              <a:gd name="connsiteY0" fmla="*/ 1027511 h 1027511"/>
              <a:gd name="connsiteX1" fmla="*/ 3026979 w 4338270"/>
              <a:gd name="connsiteY1" fmla="*/ 596587 h 1027511"/>
              <a:gd name="connsiteX2" fmla="*/ 4338270 w 4338270"/>
              <a:gd name="connsiteY2" fmla="*/ 0 h 1027511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9810156 w 9810156"/>
              <a:gd name="connsiteY2" fmla="*/ 0 h 3277225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6665060 w 9810156"/>
              <a:gd name="connsiteY2" fmla="*/ 1268248 h 3277225"/>
              <a:gd name="connsiteX3" fmla="*/ 9810156 w 9810156"/>
              <a:gd name="connsiteY3" fmla="*/ 0 h 3277225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6360260 w 9810156"/>
              <a:gd name="connsiteY2" fmla="*/ 295791 h 3277225"/>
              <a:gd name="connsiteX3" fmla="*/ 9810156 w 9810156"/>
              <a:gd name="connsiteY3" fmla="*/ 0 h 3277225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5620031 w 9810156"/>
              <a:gd name="connsiteY2" fmla="*/ 295791 h 3277225"/>
              <a:gd name="connsiteX3" fmla="*/ 9810156 w 9810156"/>
              <a:gd name="connsiteY3" fmla="*/ 0 h 327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156" h="3277225">
                <a:moveTo>
                  <a:pt x="0" y="3277225"/>
                </a:moveTo>
                <a:cubicBezTo>
                  <a:pt x="1151758" y="3153728"/>
                  <a:pt x="2090307" y="3343207"/>
                  <a:pt x="3026979" y="2846301"/>
                </a:cubicBezTo>
                <a:cubicBezTo>
                  <a:pt x="3963651" y="2349395"/>
                  <a:pt x="4489502" y="770174"/>
                  <a:pt x="5620031" y="295791"/>
                </a:cubicBezTo>
                <a:cubicBezTo>
                  <a:pt x="6750560" y="-178592"/>
                  <a:pt x="9285973" y="211375"/>
                  <a:pt x="981015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F8F759-7430-D046-5C6D-9A9E3B1437B0}"/>
              </a:ext>
            </a:extLst>
          </p:cNvPr>
          <p:cNvCxnSpPr>
            <a:cxnSpLocks/>
          </p:cNvCxnSpPr>
          <p:nvPr/>
        </p:nvCxnSpPr>
        <p:spPr>
          <a:xfrm>
            <a:off x="2189463" y="3951513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62FA25F6-FF94-FA98-8592-F4D57315DFE9}"/>
              </a:ext>
            </a:extLst>
          </p:cNvPr>
          <p:cNvSpPr txBox="1">
            <a:spLocks/>
          </p:cNvSpPr>
          <p:nvPr/>
        </p:nvSpPr>
        <p:spPr>
          <a:xfrm>
            <a:off x="1157226" y="3252883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10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0127323-3FBA-9B44-371D-C0FEED72A1C8}"/>
              </a:ext>
            </a:extLst>
          </p:cNvPr>
          <p:cNvSpPr/>
          <p:nvPr/>
        </p:nvSpPr>
        <p:spPr>
          <a:xfrm>
            <a:off x="5333355" y="3976820"/>
            <a:ext cx="6300202" cy="837755"/>
          </a:xfrm>
          <a:custGeom>
            <a:avLst/>
            <a:gdLst>
              <a:gd name="connsiteX0" fmla="*/ 0 w 9869214"/>
              <a:gd name="connsiteY0" fmla="*/ 1110147 h 1110147"/>
              <a:gd name="connsiteX1" fmla="*/ 3026979 w 9869214"/>
              <a:gd name="connsiteY1" fmla="*/ 679223 h 1110147"/>
              <a:gd name="connsiteX2" fmla="*/ 4340772 w 9869214"/>
              <a:gd name="connsiteY2" fmla="*/ 6561 h 1110147"/>
              <a:gd name="connsiteX3" fmla="*/ 5917324 w 9869214"/>
              <a:gd name="connsiteY3" fmla="*/ 374423 h 1110147"/>
              <a:gd name="connsiteX4" fmla="*/ 9869214 w 9869214"/>
              <a:gd name="connsiteY4" fmla="*/ 984023 h 1110147"/>
              <a:gd name="connsiteX0" fmla="*/ 0 w 9869214"/>
              <a:gd name="connsiteY0" fmla="*/ 1008509 h 1008509"/>
              <a:gd name="connsiteX1" fmla="*/ 3026979 w 9869214"/>
              <a:gd name="connsiteY1" fmla="*/ 577585 h 1008509"/>
              <a:gd name="connsiteX2" fmla="*/ 4309241 w 9869214"/>
              <a:gd name="connsiteY2" fmla="*/ 10026 h 1008509"/>
              <a:gd name="connsiteX3" fmla="*/ 5917324 w 9869214"/>
              <a:gd name="connsiteY3" fmla="*/ 272785 h 1008509"/>
              <a:gd name="connsiteX4" fmla="*/ 9869214 w 9869214"/>
              <a:gd name="connsiteY4" fmla="*/ 882385 h 1008509"/>
              <a:gd name="connsiteX0" fmla="*/ 0 w 9869214"/>
              <a:gd name="connsiteY0" fmla="*/ 1008509 h 1008509"/>
              <a:gd name="connsiteX1" fmla="*/ 4309241 w 9869214"/>
              <a:gd name="connsiteY1" fmla="*/ 10026 h 1008509"/>
              <a:gd name="connsiteX2" fmla="*/ 5917324 w 9869214"/>
              <a:gd name="connsiteY2" fmla="*/ 272785 h 1008509"/>
              <a:gd name="connsiteX3" fmla="*/ 9869214 w 9869214"/>
              <a:gd name="connsiteY3" fmla="*/ 882385 h 1008509"/>
              <a:gd name="connsiteX0" fmla="*/ 0 w 5559973"/>
              <a:gd name="connsiteY0" fmla="*/ 10026 h 882385"/>
              <a:gd name="connsiteX1" fmla="*/ 1608083 w 5559973"/>
              <a:gd name="connsiteY1" fmla="*/ 272785 h 882385"/>
              <a:gd name="connsiteX2" fmla="*/ 5559973 w 5559973"/>
              <a:gd name="connsiteY2" fmla="*/ 882385 h 882385"/>
              <a:gd name="connsiteX0" fmla="*/ 0 w 6300202"/>
              <a:gd name="connsiteY0" fmla="*/ 37782 h 735970"/>
              <a:gd name="connsiteX1" fmla="*/ 2348312 w 6300202"/>
              <a:gd name="connsiteY1" fmla="*/ 126370 h 735970"/>
              <a:gd name="connsiteX2" fmla="*/ 6300202 w 6300202"/>
              <a:gd name="connsiteY2" fmla="*/ 735970 h 735970"/>
              <a:gd name="connsiteX0" fmla="*/ 0 w 6300202"/>
              <a:gd name="connsiteY0" fmla="*/ 139567 h 837755"/>
              <a:gd name="connsiteX1" fmla="*/ 2348312 w 6300202"/>
              <a:gd name="connsiteY1" fmla="*/ 228155 h 837755"/>
              <a:gd name="connsiteX2" fmla="*/ 6300202 w 6300202"/>
              <a:gd name="connsiteY2" fmla="*/ 837755 h 8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0202" h="837755">
                <a:moveTo>
                  <a:pt x="0" y="139567"/>
                </a:moveTo>
                <a:cubicBezTo>
                  <a:pt x="481724" y="-143461"/>
                  <a:pt x="1426905" y="65245"/>
                  <a:pt x="2348312" y="228155"/>
                </a:cubicBezTo>
                <a:cubicBezTo>
                  <a:pt x="3269719" y="391065"/>
                  <a:pt x="4784960" y="614410"/>
                  <a:pt x="6300202" y="837755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A2EFE-E8A0-269D-064D-88C30F33D015}"/>
              </a:ext>
            </a:extLst>
          </p:cNvPr>
          <p:cNvSpPr txBox="1">
            <a:spLocks/>
          </p:cNvSpPr>
          <p:nvPr/>
        </p:nvSpPr>
        <p:spPr>
          <a:xfrm rot="16200000">
            <a:off x="-1476952" y="2136597"/>
            <a:ext cx="4015543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Sea Level (meters)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B83CEBC-2A32-1F54-4B2B-DB1DECF9C271}"/>
              </a:ext>
            </a:extLst>
          </p:cNvPr>
          <p:cNvSpPr txBox="1">
            <a:spLocks/>
          </p:cNvSpPr>
          <p:nvPr/>
        </p:nvSpPr>
        <p:spPr>
          <a:xfrm rot="18658243">
            <a:off x="5807887" y="2278249"/>
            <a:ext cx="2150923" cy="567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Very high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DBE2EE7-AE19-0794-E21A-DCE3B48C3B4F}"/>
              </a:ext>
            </a:extLst>
          </p:cNvPr>
          <p:cNvSpPr txBox="1">
            <a:spLocks/>
          </p:cNvSpPr>
          <p:nvPr/>
        </p:nvSpPr>
        <p:spPr>
          <a:xfrm rot="297427">
            <a:off x="6052184" y="3520871"/>
            <a:ext cx="2150923" cy="567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High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2F5E027-E129-9848-6029-3AA079666F99}"/>
              </a:ext>
            </a:extLst>
          </p:cNvPr>
          <p:cNvSpPr txBox="1">
            <a:spLocks/>
          </p:cNvSpPr>
          <p:nvPr/>
        </p:nvSpPr>
        <p:spPr>
          <a:xfrm rot="20738331">
            <a:off x="3128136" y="4132882"/>
            <a:ext cx="2150923" cy="567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Modest</a:t>
            </a:r>
          </a:p>
        </p:txBody>
      </p:sp>
    </p:spTree>
    <p:extLst>
      <p:ext uri="{BB962C8B-B14F-4D97-AF65-F5344CB8AC3E}">
        <p14:creationId xmlns:p14="http://schemas.microsoft.com/office/powerpoint/2010/main" val="285512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42DCF-9F22-04E8-44DD-9413EE4FC9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0" y="965200"/>
            <a:ext cx="6045200" cy="57267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177AC6-6C9E-B305-91F8-20A3A9E0D840}"/>
              </a:ext>
            </a:extLst>
          </p:cNvPr>
          <p:cNvSpPr/>
          <p:nvPr/>
        </p:nvSpPr>
        <p:spPr>
          <a:xfrm>
            <a:off x="50800" y="965200"/>
            <a:ext cx="6045200" cy="572678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9DA06D-D35B-69AD-0D4E-1A0179369A90}"/>
              </a:ext>
            </a:extLst>
          </p:cNvPr>
          <p:cNvSpPr txBox="1">
            <a:spLocks/>
          </p:cNvSpPr>
          <p:nvPr/>
        </p:nvSpPr>
        <p:spPr>
          <a:xfrm>
            <a:off x="7664008" y="2222215"/>
            <a:ext cx="3368337" cy="1038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6 meters</a:t>
            </a:r>
          </a:p>
        </p:txBody>
      </p:sp>
    </p:spTree>
    <p:extLst>
      <p:ext uri="{BB962C8B-B14F-4D97-AF65-F5344CB8AC3E}">
        <p14:creationId xmlns:p14="http://schemas.microsoft.com/office/powerpoint/2010/main" val="16607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67372A-481E-EE23-0F48-ABF5CF941B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42" t="16924" r="29184" b="51351"/>
          <a:stretch/>
        </p:blipFill>
        <p:spPr>
          <a:xfrm>
            <a:off x="50800" y="965200"/>
            <a:ext cx="6045200" cy="57267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D06247-5F54-2649-68D7-310885009864}"/>
              </a:ext>
            </a:extLst>
          </p:cNvPr>
          <p:cNvSpPr/>
          <p:nvPr/>
        </p:nvSpPr>
        <p:spPr>
          <a:xfrm>
            <a:off x="50800" y="965200"/>
            <a:ext cx="6045200" cy="572678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B60DA4-BC27-A5E2-EC8A-7B8D77E0B676}"/>
              </a:ext>
            </a:extLst>
          </p:cNvPr>
          <p:cNvSpPr txBox="1">
            <a:spLocks/>
          </p:cNvSpPr>
          <p:nvPr/>
        </p:nvSpPr>
        <p:spPr>
          <a:xfrm>
            <a:off x="7664008" y="2222215"/>
            <a:ext cx="3368337" cy="1038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70 meters</a:t>
            </a:r>
          </a:p>
        </p:txBody>
      </p:sp>
    </p:spTree>
    <p:extLst>
      <p:ext uri="{BB962C8B-B14F-4D97-AF65-F5344CB8AC3E}">
        <p14:creationId xmlns:p14="http://schemas.microsoft.com/office/powerpoint/2010/main" val="793854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29F19-9A04-1D46-9868-032BC9AD1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CD2604-BC24-C549-2C83-AF58BC43C91A}"/>
              </a:ext>
            </a:extLst>
          </p:cNvPr>
          <p:cNvSpPr txBox="1">
            <a:spLocks/>
          </p:cNvSpPr>
          <p:nvPr/>
        </p:nvSpPr>
        <p:spPr>
          <a:xfrm>
            <a:off x="9877368" y="5256824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158359-337F-473A-56C2-92B8E0523E59}"/>
              </a:ext>
            </a:extLst>
          </p:cNvPr>
          <p:cNvCxnSpPr/>
          <p:nvPr/>
        </p:nvCxnSpPr>
        <p:spPr>
          <a:xfrm>
            <a:off x="1679100" y="4956295"/>
            <a:ext cx="1031358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7EDA6D-3E15-1280-6F4C-84E7EAFDC39A}"/>
              </a:ext>
            </a:extLst>
          </p:cNvPr>
          <p:cNvCxnSpPr/>
          <p:nvPr/>
        </p:nvCxnSpPr>
        <p:spPr>
          <a:xfrm>
            <a:off x="1700366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0A8A10-F60F-CD4F-E870-810A9E73EC9A}"/>
              </a:ext>
            </a:extLst>
          </p:cNvPr>
          <p:cNvCxnSpPr/>
          <p:nvPr/>
        </p:nvCxnSpPr>
        <p:spPr>
          <a:xfrm>
            <a:off x="3832194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6EA4AE-5F8B-E212-054A-9DEBD6F39BB9}"/>
              </a:ext>
            </a:extLst>
          </p:cNvPr>
          <p:cNvCxnSpPr/>
          <p:nvPr/>
        </p:nvCxnSpPr>
        <p:spPr>
          <a:xfrm>
            <a:off x="5964022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4C204E-0B4F-6A6D-C550-A25D699FD469}"/>
              </a:ext>
            </a:extLst>
          </p:cNvPr>
          <p:cNvCxnSpPr/>
          <p:nvPr/>
        </p:nvCxnSpPr>
        <p:spPr>
          <a:xfrm>
            <a:off x="10227678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1DC985-A707-F2EA-181F-0BE817F10406}"/>
              </a:ext>
            </a:extLst>
          </p:cNvPr>
          <p:cNvCxnSpPr/>
          <p:nvPr/>
        </p:nvCxnSpPr>
        <p:spPr>
          <a:xfrm>
            <a:off x="8095850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328C59-9641-6D3E-C41D-24A2C41B847F}"/>
              </a:ext>
            </a:extLst>
          </p:cNvPr>
          <p:cNvSpPr txBox="1"/>
          <p:nvPr/>
        </p:nvSpPr>
        <p:spPr>
          <a:xfrm>
            <a:off x="9372661" y="5344381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19472-15C1-04BB-6813-CF99BB891A61}"/>
              </a:ext>
            </a:extLst>
          </p:cNvPr>
          <p:cNvSpPr txBox="1"/>
          <p:nvPr/>
        </p:nvSpPr>
        <p:spPr>
          <a:xfrm>
            <a:off x="7392500" y="5359916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D55D6-AE6C-29F9-7B3A-9246BD24E35A}"/>
              </a:ext>
            </a:extLst>
          </p:cNvPr>
          <p:cNvSpPr txBox="1"/>
          <p:nvPr/>
        </p:nvSpPr>
        <p:spPr>
          <a:xfrm>
            <a:off x="5260673" y="5344381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960E2-9066-EAC0-DB93-380348B8BC07}"/>
              </a:ext>
            </a:extLst>
          </p:cNvPr>
          <p:cNvSpPr txBox="1"/>
          <p:nvPr/>
        </p:nvSpPr>
        <p:spPr>
          <a:xfrm>
            <a:off x="3387577" y="5344381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55F1D9-693A-4E45-7237-3A1FDA7E58AD}"/>
              </a:ext>
            </a:extLst>
          </p:cNvPr>
          <p:cNvSpPr txBox="1"/>
          <p:nvPr/>
        </p:nvSpPr>
        <p:spPr>
          <a:xfrm>
            <a:off x="1212121" y="5344381"/>
            <a:ext cx="1152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3CE279-DDCE-C889-8AF2-50F135722271}"/>
              </a:ext>
            </a:extLst>
          </p:cNvPr>
          <p:cNvSpPr txBox="1"/>
          <p:nvPr/>
        </p:nvSpPr>
        <p:spPr>
          <a:xfrm>
            <a:off x="5616325" y="6067802"/>
            <a:ext cx="2479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time, years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7A8140-A12F-B06C-F2DD-EB431C7B2F70}"/>
              </a:ext>
            </a:extLst>
          </p:cNvPr>
          <p:cNvCxnSpPr>
            <a:cxnSpLocks/>
          </p:cNvCxnSpPr>
          <p:nvPr/>
        </p:nvCxnSpPr>
        <p:spPr>
          <a:xfrm>
            <a:off x="2189463" y="4491268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9AAFF5-D189-BD02-01C0-72876E5D673C}"/>
              </a:ext>
            </a:extLst>
          </p:cNvPr>
          <p:cNvCxnSpPr>
            <a:cxnSpLocks/>
          </p:cNvCxnSpPr>
          <p:nvPr/>
        </p:nvCxnSpPr>
        <p:spPr>
          <a:xfrm>
            <a:off x="2189463" y="1633556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CC2B21B7-6D21-5EFF-D1C9-F2721FEDBE6E}"/>
              </a:ext>
            </a:extLst>
          </p:cNvPr>
          <p:cNvSpPr txBox="1">
            <a:spLocks/>
          </p:cNvSpPr>
          <p:nvPr/>
        </p:nvSpPr>
        <p:spPr>
          <a:xfrm>
            <a:off x="1310831" y="3832864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5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7DE9C77-02E9-4CBF-8E71-4F493A8C4322}"/>
              </a:ext>
            </a:extLst>
          </p:cNvPr>
          <p:cNvSpPr txBox="1">
            <a:spLocks/>
          </p:cNvSpPr>
          <p:nvPr/>
        </p:nvSpPr>
        <p:spPr>
          <a:xfrm>
            <a:off x="1129148" y="948781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70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7A02E1B5-78BA-F6C4-B31F-FD358CA59985}"/>
              </a:ext>
            </a:extLst>
          </p:cNvPr>
          <p:cNvSpPr txBox="1">
            <a:spLocks/>
          </p:cNvSpPr>
          <p:nvPr/>
        </p:nvSpPr>
        <p:spPr>
          <a:xfrm>
            <a:off x="1724197" y="1040950"/>
            <a:ext cx="2107997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all glaciers gone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E3544C-4398-79C5-16C2-25699EAF52C2}"/>
              </a:ext>
            </a:extLst>
          </p:cNvPr>
          <p:cNvSpPr/>
          <p:nvPr/>
        </p:nvSpPr>
        <p:spPr>
          <a:xfrm>
            <a:off x="1724197" y="1649122"/>
            <a:ext cx="9810156" cy="3277225"/>
          </a:xfrm>
          <a:custGeom>
            <a:avLst/>
            <a:gdLst>
              <a:gd name="connsiteX0" fmla="*/ 0 w 9869214"/>
              <a:gd name="connsiteY0" fmla="*/ 1110147 h 1110147"/>
              <a:gd name="connsiteX1" fmla="*/ 3026979 w 9869214"/>
              <a:gd name="connsiteY1" fmla="*/ 679223 h 1110147"/>
              <a:gd name="connsiteX2" fmla="*/ 4340772 w 9869214"/>
              <a:gd name="connsiteY2" fmla="*/ 6561 h 1110147"/>
              <a:gd name="connsiteX3" fmla="*/ 5917324 w 9869214"/>
              <a:gd name="connsiteY3" fmla="*/ 374423 h 1110147"/>
              <a:gd name="connsiteX4" fmla="*/ 9869214 w 9869214"/>
              <a:gd name="connsiteY4" fmla="*/ 984023 h 1110147"/>
              <a:gd name="connsiteX0" fmla="*/ 0 w 9869214"/>
              <a:gd name="connsiteY0" fmla="*/ 1008509 h 1008509"/>
              <a:gd name="connsiteX1" fmla="*/ 3026979 w 9869214"/>
              <a:gd name="connsiteY1" fmla="*/ 577585 h 1008509"/>
              <a:gd name="connsiteX2" fmla="*/ 4309241 w 9869214"/>
              <a:gd name="connsiteY2" fmla="*/ 10026 h 1008509"/>
              <a:gd name="connsiteX3" fmla="*/ 5917324 w 9869214"/>
              <a:gd name="connsiteY3" fmla="*/ 272785 h 1008509"/>
              <a:gd name="connsiteX4" fmla="*/ 9869214 w 9869214"/>
              <a:gd name="connsiteY4" fmla="*/ 882385 h 1008509"/>
              <a:gd name="connsiteX0" fmla="*/ 0 w 9869214"/>
              <a:gd name="connsiteY0" fmla="*/ 1002442 h 1002442"/>
              <a:gd name="connsiteX1" fmla="*/ 3026979 w 9869214"/>
              <a:gd name="connsiteY1" fmla="*/ 571518 h 1002442"/>
              <a:gd name="connsiteX2" fmla="*/ 4309241 w 9869214"/>
              <a:gd name="connsiteY2" fmla="*/ 3959 h 1002442"/>
              <a:gd name="connsiteX3" fmla="*/ 9869214 w 9869214"/>
              <a:gd name="connsiteY3" fmla="*/ 876318 h 1002442"/>
              <a:gd name="connsiteX0" fmla="*/ 0 w 4309241"/>
              <a:gd name="connsiteY0" fmla="*/ 1002442 h 1002442"/>
              <a:gd name="connsiteX1" fmla="*/ 3026979 w 4309241"/>
              <a:gd name="connsiteY1" fmla="*/ 571518 h 1002442"/>
              <a:gd name="connsiteX2" fmla="*/ 4309241 w 4309241"/>
              <a:gd name="connsiteY2" fmla="*/ 3959 h 1002442"/>
              <a:gd name="connsiteX0" fmla="*/ 0 w 4338270"/>
              <a:gd name="connsiteY0" fmla="*/ 1031283 h 1031283"/>
              <a:gd name="connsiteX1" fmla="*/ 3026979 w 4338270"/>
              <a:gd name="connsiteY1" fmla="*/ 600359 h 1031283"/>
              <a:gd name="connsiteX2" fmla="*/ 4338270 w 4338270"/>
              <a:gd name="connsiteY2" fmla="*/ 3772 h 1031283"/>
              <a:gd name="connsiteX0" fmla="*/ 0 w 4338270"/>
              <a:gd name="connsiteY0" fmla="*/ 1027511 h 1027511"/>
              <a:gd name="connsiteX1" fmla="*/ 3026979 w 4338270"/>
              <a:gd name="connsiteY1" fmla="*/ 596587 h 1027511"/>
              <a:gd name="connsiteX2" fmla="*/ 4338270 w 4338270"/>
              <a:gd name="connsiteY2" fmla="*/ 0 h 1027511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9810156 w 9810156"/>
              <a:gd name="connsiteY2" fmla="*/ 0 h 3277225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6665060 w 9810156"/>
              <a:gd name="connsiteY2" fmla="*/ 1268248 h 3277225"/>
              <a:gd name="connsiteX3" fmla="*/ 9810156 w 9810156"/>
              <a:gd name="connsiteY3" fmla="*/ 0 h 3277225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6360260 w 9810156"/>
              <a:gd name="connsiteY2" fmla="*/ 295791 h 3277225"/>
              <a:gd name="connsiteX3" fmla="*/ 9810156 w 9810156"/>
              <a:gd name="connsiteY3" fmla="*/ 0 h 3277225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5620031 w 9810156"/>
              <a:gd name="connsiteY2" fmla="*/ 295791 h 3277225"/>
              <a:gd name="connsiteX3" fmla="*/ 9810156 w 9810156"/>
              <a:gd name="connsiteY3" fmla="*/ 0 h 327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156" h="3277225">
                <a:moveTo>
                  <a:pt x="0" y="3277225"/>
                </a:moveTo>
                <a:cubicBezTo>
                  <a:pt x="1151758" y="3153728"/>
                  <a:pt x="2090307" y="3343207"/>
                  <a:pt x="3026979" y="2846301"/>
                </a:cubicBezTo>
                <a:cubicBezTo>
                  <a:pt x="3963651" y="2349395"/>
                  <a:pt x="4489502" y="770174"/>
                  <a:pt x="5620031" y="295791"/>
                </a:cubicBezTo>
                <a:cubicBezTo>
                  <a:pt x="6750560" y="-178592"/>
                  <a:pt x="9285973" y="211375"/>
                  <a:pt x="981015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F8B6C7-0748-F597-6359-EFDCAEB5042F}"/>
              </a:ext>
            </a:extLst>
          </p:cNvPr>
          <p:cNvCxnSpPr>
            <a:cxnSpLocks/>
          </p:cNvCxnSpPr>
          <p:nvPr/>
        </p:nvCxnSpPr>
        <p:spPr>
          <a:xfrm>
            <a:off x="2189463" y="3951513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8743A31F-D914-94F9-6798-647CE18117F4}"/>
              </a:ext>
            </a:extLst>
          </p:cNvPr>
          <p:cNvSpPr txBox="1">
            <a:spLocks/>
          </p:cNvSpPr>
          <p:nvPr/>
        </p:nvSpPr>
        <p:spPr>
          <a:xfrm>
            <a:off x="1157226" y="3252883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10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E1A88E9-8698-74AC-8D4C-E5CBB486D310}"/>
              </a:ext>
            </a:extLst>
          </p:cNvPr>
          <p:cNvSpPr/>
          <p:nvPr/>
        </p:nvSpPr>
        <p:spPr>
          <a:xfrm>
            <a:off x="5333355" y="3976820"/>
            <a:ext cx="6300202" cy="837755"/>
          </a:xfrm>
          <a:custGeom>
            <a:avLst/>
            <a:gdLst>
              <a:gd name="connsiteX0" fmla="*/ 0 w 9869214"/>
              <a:gd name="connsiteY0" fmla="*/ 1110147 h 1110147"/>
              <a:gd name="connsiteX1" fmla="*/ 3026979 w 9869214"/>
              <a:gd name="connsiteY1" fmla="*/ 679223 h 1110147"/>
              <a:gd name="connsiteX2" fmla="*/ 4340772 w 9869214"/>
              <a:gd name="connsiteY2" fmla="*/ 6561 h 1110147"/>
              <a:gd name="connsiteX3" fmla="*/ 5917324 w 9869214"/>
              <a:gd name="connsiteY3" fmla="*/ 374423 h 1110147"/>
              <a:gd name="connsiteX4" fmla="*/ 9869214 w 9869214"/>
              <a:gd name="connsiteY4" fmla="*/ 984023 h 1110147"/>
              <a:gd name="connsiteX0" fmla="*/ 0 w 9869214"/>
              <a:gd name="connsiteY0" fmla="*/ 1008509 h 1008509"/>
              <a:gd name="connsiteX1" fmla="*/ 3026979 w 9869214"/>
              <a:gd name="connsiteY1" fmla="*/ 577585 h 1008509"/>
              <a:gd name="connsiteX2" fmla="*/ 4309241 w 9869214"/>
              <a:gd name="connsiteY2" fmla="*/ 10026 h 1008509"/>
              <a:gd name="connsiteX3" fmla="*/ 5917324 w 9869214"/>
              <a:gd name="connsiteY3" fmla="*/ 272785 h 1008509"/>
              <a:gd name="connsiteX4" fmla="*/ 9869214 w 9869214"/>
              <a:gd name="connsiteY4" fmla="*/ 882385 h 1008509"/>
              <a:gd name="connsiteX0" fmla="*/ 0 w 9869214"/>
              <a:gd name="connsiteY0" fmla="*/ 1008509 h 1008509"/>
              <a:gd name="connsiteX1" fmla="*/ 4309241 w 9869214"/>
              <a:gd name="connsiteY1" fmla="*/ 10026 h 1008509"/>
              <a:gd name="connsiteX2" fmla="*/ 5917324 w 9869214"/>
              <a:gd name="connsiteY2" fmla="*/ 272785 h 1008509"/>
              <a:gd name="connsiteX3" fmla="*/ 9869214 w 9869214"/>
              <a:gd name="connsiteY3" fmla="*/ 882385 h 1008509"/>
              <a:gd name="connsiteX0" fmla="*/ 0 w 5559973"/>
              <a:gd name="connsiteY0" fmla="*/ 10026 h 882385"/>
              <a:gd name="connsiteX1" fmla="*/ 1608083 w 5559973"/>
              <a:gd name="connsiteY1" fmla="*/ 272785 h 882385"/>
              <a:gd name="connsiteX2" fmla="*/ 5559973 w 5559973"/>
              <a:gd name="connsiteY2" fmla="*/ 882385 h 882385"/>
              <a:gd name="connsiteX0" fmla="*/ 0 w 6300202"/>
              <a:gd name="connsiteY0" fmla="*/ 37782 h 735970"/>
              <a:gd name="connsiteX1" fmla="*/ 2348312 w 6300202"/>
              <a:gd name="connsiteY1" fmla="*/ 126370 h 735970"/>
              <a:gd name="connsiteX2" fmla="*/ 6300202 w 6300202"/>
              <a:gd name="connsiteY2" fmla="*/ 735970 h 735970"/>
              <a:gd name="connsiteX0" fmla="*/ 0 w 6300202"/>
              <a:gd name="connsiteY0" fmla="*/ 139567 h 837755"/>
              <a:gd name="connsiteX1" fmla="*/ 2348312 w 6300202"/>
              <a:gd name="connsiteY1" fmla="*/ 228155 h 837755"/>
              <a:gd name="connsiteX2" fmla="*/ 6300202 w 6300202"/>
              <a:gd name="connsiteY2" fmla="*/ 837755 h 8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0202" h="837755">
                <a:moveTo>
                  <a:pt x="0" y="139567"/>
                </a:moveTo>
                <a:cubicBezTo>
                  <a:pt x="481724" y="-143461"/>
                  <a:pt x="1426905" y="65245"/>
                  <a:pt x="2348312" y="228155"/>
                </a:cubicBezTo>
                <a:cubicBezTo>
                  <a:pt x="3269719" y="391065"/>
                  <a:pt x="4784960" y="614410"/>
                  <a:pt x="6300202" y="837755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A2CF2-9F6E-9679-FFF3-72743C4F34E6}"/>
              </a:ext>
            </a:extLst>
          </p:cNvPr>
          <p:cNvSpPr txBox="1">
            <a:spLocks/>
          </p:cNvSpPr>
          <p:nvPr/>
        </p:nvSpPr>
        <p:spPr>
          <a:xfrm rot="16200000">
            <a:off x="-1476952" y="2136597"/>
            <a:ext cx="4015543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Sea Level (meters)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D3E1536-1151-6C7C-2BBB-988F7EE9EE95}"/>
              </a:ext>
            </a:extLst>
          </p:cNvPr>
          <p:cNvSpPr txBox="1">
            <a:spLocks/>
          </p:cNvSpPr>
          <p:nvPr/>
        </p:nvSpPr>
        <p:spPr>
          <a:xfrm>
            <a:off x="9372661" y="1619174"/>
            <a:ext cx="2150923" cy="567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colonize Antarctica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8B57089-33FE-4DA8-D7E9-2FAFE100FA43}"/>
              </a:ext>
            </a:extLst>
          </p:cNvPr>
          <p:cNvSpPr txBox="1">
            <a:spLocks/>
          </p:cNvSpPr>
          <p:nvPr/>
        </p:nvSpPr>
        <p:spPr>
          <a:xfrm rot="19008859">
            <a:off x="5791662" y="2316368"/>
            <a:ext cx="2150923" cy="567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colonize Greenland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C71688B-2BE9-DFA4-D4F8-50B135FE47BD}"/>
              </a:ext>
            </a:extLst>
          </p:cNvPr>
          <p:cNvSpPr txBox="1">
            <a:spLocks/>
          </p:cNvSpPr>
          <p:nvPr/>
        </p:nvSpPr>
        <p:spPr>
          <a:xfrm rot="609290">
            <a:off x="6782150" y="3724228"/>
            <a:ext cx="4424591" cy="567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advancing glaciers destroying habitations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75DB736-71CF-49CB-D633-11BBCE429654}"/>
              </a:ext>
            </a:extLst>
          </p:cNvPr>
          <p:cNvSpPr txBox="1">
            <a:spLocks/>
          </p:cNvSpPr>
          <p:nvPr/>
        </p:nvSpPr>
        <p:spPr>
          <a:xfrm rot="16200000">
            <a:off x="2830235" y="2874924"/>
            <a:ext cx="2150923" cy="5673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glacial floods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795FD92-3FF0-E7C4-4553-1340364A5B0B}"/>
              </a:ext>
            </a:extLst>
          </p:cNvPr>
          <p:cNvSpPr txBox="1">
            <a:spLocks/>
          </p:cNvSpPr>
          <p:nvPr/>
        </p:nvSpPr>
        <p:spPr>
          <a:xfrm rot="16200000">
            <a:off x="3267397" y="2523202"/>
            <a:ext cx="2150923" cy="5673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glacial landslides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D792472-71A7-FD7B-90B5-30318887E163}"/>
              </a:ext>
            </a:extLst>
          </p:cNvPr>
          <p:cNvSpPr txBox="1">
            <a:spLocks/>
          </p:cNvSpPr>
          <p:nvPr/>
        </p:nvSpPr>
        <p:spPr>
          <a:xfrm rot="16200000">
            <a:off x="4081712" y="1738940"/>
            <a:ext cx="2577350" cy="5673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colonize highlands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1E50ABD-4664-7F17-BC4C-184AB3CAF12B}"/>
              </a:ext>
            </a:extLst>
          </p:cNvPr>
          <p:cNvSpPr txBox="1">
            <a:spLocks/>
          </p:cNvSpPr>
          <p:nvPr/>
        </p:nvSpPr>
        <p:spPr>
          <a:xfrm rot="16200000">
            <a:off x="3109739" y="1690630"/>
            <a:ext cx="3606799" cy="403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increased glacial runoff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846619-47E3-C76D-EDB8-950640FBF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8342" y="-279677"/>
            <a:ext cx="6619026" cy="103886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Other Human Impacts</a:t>
            </a:r>
          </a:p>
        </p:txBody>
      </p:sp>
    </p:spTree>
    <p:extLst>
      <p:ext uri="{BB962C8B-B14F-4D97-AF65-F5344CB8AC3E}">
        <p14:creationId xmlns:p14="http://schemas.microsoft.com/office/powerpoint/2010/main" val="2993672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81B100-B870-EB04-A712-8720B24F45EC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9149558" cy="1038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Human Impacts: Glacial Floods</a:t>
            </a:r>
          </a:p>
        </p:txBody>
      </p:sp>
    </p:spTree>
    <p:extLst>
      <p:ext uri="{BB962C8B-B14F-4D97-AF65-F5344CB8AC3E}">
        <p14:creationId xmlns:p14="http://schemas.microsoft.com/office/powerpoint/2010/main" val="1375539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BF9918-67EE-CE82-9DE3-6873D91721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1300" y="558800"/>
            <a:ext cx="9410700" cy="629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D0E764-00EE-FE40-C81C-2F40E9E593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67856" cy="3302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E9DDA3AC-BD24-DC98-EF32-B35E72213BFA}"/>
              </a:ext>
            </a:extLst>
          </p:cNvPr>
          <p:cNvSpPr/>
          <p:nvPr/>
        </p:nvSpPr>
        <p:spPr>
          <a:xfrm rot="4387261">
            <a:off x="1587501" y="2776122"/>
            <a:ext cx="4826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89BA8-0086-B969-452A-DCA32E190B32}"/>
              </a:ext>
            </a:extLst>
          </p:cNvPr>
          <p:cNvSpPr txBox="1"/>
          <p:nvPr/>
        </p:nvSpPr>
        <p:spPr>
          <a:xfrm>
            <a:off x="0" y="4927600"/>
            <a:ext cx="287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1986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B4610-752F-0E0F-34E9-6EDE2BBA3692}"/>
              </a:ext>
            </a:extLst>
          </p:cNvPr>
          <p:cNvSpPr txBox="1"/>
          <p:nvPr/>
        </p:nvSpPr>
        <p:spPr>
          <a:xfrm>
            <a:off x="38100" y="3491468"/>
            <a:ext cx="64198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Solheimajokull</a:t>
            </a:r>
            <a:r>
              <a:rPr lang="en-US" sz="3200" dirty="0"/>
              <a:t>,</a:t>
            </a:r>
          </a:p>
          <a:p>
            <a:r>
              <a:rPr lang="en-US" sz="3200" dirty="0"/>
              <a:t>Iceland</a:t>
            </a:r>
          </a:p>
        </p:txBody>
      </p:sp>
    </p:spTree>
    <p:extLst>
      <p:ext uri="{BB962C8B-B14F-4D97-AF65-F5344CB8AC3E}">
        <p14:creationId xmlns:p14="http://schemas.microsoft.com/office/powerpoint/2010/main" val="2931251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CB804-CDF6-EC82-37F5-8D831E47A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4D50AF-8951-7905-383B-F893127581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000" y="533400"/>
            <a:ext cx="9398000" cy="6324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2629C-2698-EDBB-6B14-917B3F0EB5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67856" cy="3302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341D8A-87A0-2C9E-1AF4-3A7D9EAB2871}"/>
              </a:ext>
            </a:extLst>
          </p:cNvPr>
          <p:cNvSpPr txBox="1"/>
          <p:nvPr/>
        </p:nvSpPr>
        <p:spPr>
          <a:xfrm>
            <a:off x="0" y="4927600"/>
            <a:ext cx="287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B2A71-7EB3-8942-6058-F3E0C6C9AB8A}"/>
              </a:ext>
            </a:extLst>
          </p:cNvPr>
          <p:cNvSpPr txBox="1"/>
          <p:nvPr/>
        </p:nvSpPr>
        <p:spPr>
          <a:xfrm>
            <a:off x="38100" y="3491468"/>
            <a:ext cx="64198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Solheimajokull</a:t>
            </a:r>
            <a:r>
              <a:rPr lang="en-US" sz="3200" dirty="0"/>
              <a:t>,</a:t>
            </a:r>
          </a:p>
          <a:p>
            <a:r>
              <a:rPr lang="en-US" sz="3200" dirty="0"/>
              <a:t>Iceland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E03B5-66C4-7EE0-07B8-0CA015F8C7BD}"/>
              </a:ext>
            </a:extLst>
          </p:cNvPr>
          <p:cNvSpPr txBox="1"/>
          <p:nvPr/>
        </p:nvSpPr>
        <p:spPr>
          <a:xfrm>
            <a:off x="3060700" y="5912485"/>
            <a:ext cx="256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Moraine lake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0D2A976-C2A7-8380-FDCB-D91035F60479}"/>
              </a:ext>
            </a:extLst>
          </p:cNvPr>
          <p:cNvSpPr/>
          <p:nvPr/>
        </p:nvSpPr>
        <p:spPr>
          <a:xfrm>
            <a:off x="5422900" y="4851400"/>
            <a:ext cx="583242" cy="1333500"/>
          </a:xfrm>
          <a:custGeom>
            <a:avLst/>
            <a:gdLst>
              <a:gd name="connsiteX0" fmla="*/ 0 w 583242"/>
              <a:gd name="connsiteY0" fmla="*/ 1333500 h 1333500"/>
              <a:gd name="connsiteX1" fmla="*/ 571500 w 583242"/>
              <a:gd name="connsiteY1" fmla="*/ 596900 h 1333500"/>
              <a:gd name="connsiteX2" fmla="*/ 330200 w 583242"/>
              <a:gd name="connsiteY2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242" h="1333500">
                <a:moveTo>
                  <a:pt x="0" y="1333500"/>
                </a:moveTo>
                <a:cubicBezTo>
                  <a:pt x="258233" y="1076325"/>
                  <a:pt x="516467" y="819150"/>
                  <a:pt x="571500" y="596900"/>
                </a:cubicBezTo>
                <a:cubicBezTo>
                  <a:pt x="626533" y="374650"/>
                  <a:pt x="478366" y="187325"/>
                  <a:pt x="330200" y="0"/>
                </a:cubicBez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8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47C71-BEFD-92FC-5E08-827470445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F0394F-0BE2-8278-E072-958989C2A324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13BFAE-9C86-7C15-E737-1F7F02E785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688114" cy="6857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B11F85-1EFE-A816-7A23-D09CADDCC1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3141" y="2786743"/>
            <a:ext cx="5256119" cy="39458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C0DD92-A499-60D3-379E-420040B75B38}"/>
              </a:ext>
            </a:extLst>
          </p:cNvPr>
          <p:cNvSpPr txBox="1"/>
          <p:nvPr/>
        </p:nvSpPr>
        <p:spPr>
          <a:xfrm>
            <a:off x="5733141" y="333828"/>
            <a:ext cx="6183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Following Julian’s cautionary comment from last week, could this possibly be a real place?</a:t>
            </a:r>
          </a:p>
        </p:txBody>
      </p:sp>
    </p:spTree>
    <p:extLst>
      <p:ext uri="{BB962C8B-B14F-4D97-AF65-F5344CB8AC3E}">
        <p14:creationId xmlns:p14="http://schemas.microsoft.com/office/powerpoint/2010/main" val="245255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4116B-0BFC-C457-9959-1C2E9F6483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7000"/>
            <a:ext cx="10371233" cy="5838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B1F200-C6DA-3741-38EE-7FAF3CC576DD}"/>
              </a:ext>
            </a:extLst>
          </p:cNvPr>
          <p:cNvSpPr txBox="1"/>
          <p:nvPr/>
        </p:nvSpPr>
        <p:spPr>
          <a:xfrm>
            <a:off x="2737691" y="6056868"/>
            <a:ext cx="6419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Juneau, Alaska, August 6, 2024</a:t>
            </a:r>
          </a:p>
        </p:txBody>
      </p:sp>
    </p:spTree>
    <p:extLst>
      <p:ext uri="{BB962C8B-B14F-4D97-AF65-F5344CB8AC3E}">
        <p14:creationId xmlns:p14="http://schemas.microsoft.com/office/powerpoint/2010/main" val="3703693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3236C6-CB34-4282-AD24-5BFB8C79B5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636" y="101600"/>
            <a:ext cx="71697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ACDAE-A571-0D73-250F-5A4229928DC8}"/>
              </a:ext>
            </a:extLst>
          </p:cNvPr>
          <p:cNvSpPr txBox="1"/>
          <p:nvPr/>
        </p:nvSpPr>
        <p:spPr>
          <a:xfrm>
            <a:off x="415637" y="468868"/>
            <a:ext cx="30027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source of water: Suicide Bain (lake)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ice dam: Mendenhall Glacier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9174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769CD-C00F-A83B-DE50-3547FFE1A0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73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74161-363C-0C71-9377-37B05715E2D9}"/>
              </a:ext>
            </a:extLst>
          </p:cNvPr>
          <p:cNvSpPr txBox="1"/>
          <p:nvPr/>
        </p:nvSpPr>
        <p:spPr>
          <a:xfrm>
            <a:off x="9325797" y="165100"/>
            <a:ext cx="268047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High water</a:t>
            </a:r>
          </a:p>
          <a:p>
            <a:r>
              <a:rPr lang="en-US" sz="4400" dirty="0"/>
              <a:t>in</a:t>
            </a:r>
          </a:p>
          <a:p>
            <a:r>
              <a:rPr lang="en-US" sz="4400" dirty="0"/>
              <a:t>Suicide</a:t>
            </a:r>
          </a:p>
          <a:p>
            <a:r>
              <a:rPr lang="en-US" sz="4400" dirty="0"/>
              <a:t>Basin</a:t>
            </a:r>
          </a:p>
        </p:txBody>
      </p:sp>
    </p:spTree>
    <p:extLst>
      <p:ext uri="{BB962C8B-B14F-4D97-AF65-F5344CB8AC3E}">
        <p14:creationId xmlns:p14="http://schemas.microsoft.com/office/powerpoint/2010/main" val="1986344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EDFCB0-7DA0-AE1B-191C-93258945DF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448800" cy="6862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516C9-A86A-BEED-1AB2-896261A93025}"/>
              </a:ext>
            </a:extLst>
          </p:cNvPr>
          <p:cNvSpPr txBox="1"/>
          <p:nvPr/>
        </p:nvSpPr>
        <p:spPr>
          <a:xfrm>
            <a:off x="9617897" y="279400"/>
            <a:ext cx="257410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Low water</a:t>
            </a:r>
          </a:p>
          <a:p>
            <a:r>
              <a:rPr lang="en-US" sz="4400" dirty="0"/>
              <a:t>in</a:t>
            </a:r>
          </a:p>
          <a:p>
            <a:r>
              <a:rPr lang="en-US" sz="4400" dirty="0"/>
              <a:t>Suicide</a:t>
            </a:r>
          </a:p>
          <a:p>
            <a:r>
              <a:rPr lang="en-US" sz="4400" dirty="0"/>
              <a:t>Basin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0061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CEB762-E730-3C59-09B6-4AC97E03E7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24" y="0"/>
            <a:ext cx="102831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5D2548-CF06-BA1E-8246-877EEF7971CD}"/>
              </a:ext>
            </a:extLst>
          </p:cNvPr>
          <p:cNvSpPr txBox="1"/>
          <p:nvPr/>
        </p:nvSpPr>
        <p:spPr>
          <a:xfrm>
            <a:off x="4080697" y="5943600"/>
            <a:ext cx="6854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Water escaping under glacier</a:t>
            </a:r>
          </a:p>
        </p:txBody>
      </p:sp>
    </p:spTree>
    <p:extLst>
      <p:ext uri="{BB962C8B-B14F-4D97-AF65-F5344CB8AC3E}">
        <p14:creationId xmlns:p14="http://schemas.microsoft.com/office/powerpoint/2010/main" val="438891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EC36C-6C37-41EE-64E6-6CE520C2A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489A4E-891F-AEF8-8560-F9CAE7F9CE83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9670258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Human Impacts: Glacial Landslides</a:t>
            </a:r>
          </a:p>
        </p:txBody>
      </p:sp>
    </p:spTree>
    <p:extLst>
      <p:ext uri="{BB962C8B-B14F-4D97-AF65-F5344CB8AC3E}">
        <p14:creationId xmlns:p14="http://schemas.microsoft.com/office/powerpoint/2010/main" val="2367851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7A015A-1CEF-2EE0-D7A8-3DF9E2AA69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193" y="0"/>
            <a:ext cx="586780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1DC43-B75D-7EB8-07AD-78736D1AF9EA}"/>
              </a:ext>
            </a:extLst>
          </p:cNvPr>
          <p:cNvSpPr txBox="1"/>
          <p:nvPr/>
        </p:nvSpPr>
        <p:spPr>
          <a:xfrm>
            <a:off x="114096" y="135323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October 2015 landslide, Tyndall Glacier</a:t>
            </a:r>
          </a:p>
        </p:txBody>
      </p:sp>
    </p:spTree>
    <p:extLst>
      <p:ext uri="{BB962C8B-B14F-4D97-AF65-F5344CB8AC3E}">
        <p14:creationId xmlns:p14="http://schemas.microsoft.com/office/powerpoint/2010/main" val="24463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65930-89FF-EDBF-99DF-D4B757341B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700" y="0"/>
            <a:ext cx="4406900" cy="6910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DE11C-A6A4-7221-1D89-8D6A06F94B09}"/>
              </a:ext>
            </a:extLst>
          </p:cNvPr>
          <p:cNvSpPr txBox="1"/>
          <p:nvPr/>
        </p:nvSpPr>
        <p:spPr>
          <a:xfrm>
            <a:off x="6527596" y="5252135"/>
            <a:ext cx="46611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reduction in glacial ice</a:t>
            </a:r>
          </a:p>
          <a:p>
            <a:r>
              <a:rPr lang="en-US" sz="3200" dirty="0"/>
              <a:t>destabilized hillside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71A3A68-72A5-12C1-E567-E9D17DA31BBB}"/>
              </a:ext>
            </a:extLst>
          </p:cNvPr>
          <p:cNvSpPr/>
          <p:nvPr/>
        </p:nvSpPr>
        <p:spPr>
          <a:xfrm>
            <a:off x="4152900" y="137110"/>
            <a:ext cx="3568700" cy="777290"/>
          </a:xfrm>
          <a:custGeom>
            <a:avLst/>
            <a:gdLst>
              <a:gd name="connsiteX0" fmla="*/ 0 w 3568700"/>
              <a:gd name="connsiteY0" fmla="*/ 205790 h 777290"/>
              <a:gd name="connsiteX1" fmla="*/ 762000 w 3568700"/>
              <a:gd name="connsiteY1" fmla="*/ 2590 h 777290"/>
              <a:gd name="connsiteX2" fmla="*/ 1600200 w 3568700"/>
              <a:gd name="connsiteY2" fmla="*/ 332790 h 777290"/>
              <a:gd name="connsiteX3" fmla="*/ 3568700 w 3568700"/>
              <a:gd name="connsiteY3" fmla="*/ 777290 h 7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8700" h="777290">
                <a:moveTo>
                  <a:pt x="0" y="205790"/>
                </a:moveTo>
                <a:cubicBezTo>
                  <a:pt x="247650" y="93606"/>
                  <a:pt x="495300" y="-18577"/>
                  <a:pt x="762000" y="2590"/>
                </a:cubicBezTo>
                <a:cubicBezTo>
                  <a:pt x="1028700" y="23757"/>
                  <a:pt x="1132417" y="203673"/>
                  <a:pt x="1600200" y="332790"/>
                </a:cubicBezTo>
                <a:cubicBezTo>
                  <a:pt x="2067983" y="461907"/>
                  <a:pt x="2818341" y="619598"/>
                  <a:pt x="3568700" y="777290"/>
                </a:cubicBez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2E620-EBEE-D4E9-2979-667B7B52C4AB}"/>
              </a:ext>
            </a:extLst>
          </p:cNvPr>
          <p:cNvSpPr txBox="1"/>
          <p:nvPr/>
        </p:nvSpPr>
        <p:spPr>
          <a:xfrm>
            <a:off x="7785100" y="622012"/>
            <a:ext cx="4406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this is the hill that failed</a:t>
            </a:r>
          </a:p>
          <a:p>
            <a:r>
              <a:rPr lang="en-US" sz="3200" dirty="0"/>
              <a:t>note that it’s being</a:t>
            </a:r>
          </a:p>
          <a:p>
            <a:r>
              <a:rPr lang="en-US" sz="3200" dirty="0"/>
              <a:t>supported by the glacier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DA30050-78BD-93FC-8F64-66AF71C9BB85}"/>
              </a:ext>
            </a:extLst>
          </p:cNvPr>
          <p:cNvSpPr/>
          <p:nvPr/>
        </p:nvSpPr>
        <p:spPr>
          <a:xfrm>
            <a:off x="4470400" y="5224145"/>
            <a:ext cx="2057196" cy="777290"/>
          </a:xfrm>
          <a:custGeom>
            <a:avLst/>
            <a:gdLst>
              <a:gd name="connsiteX0" fmla="*/ 0 w 3568700"/>
              <a:gd name="connsiteY0" fmla="*/ 205790 h 777290"/>
              <a:gd name="connsiteX1" fmla="*/ 762000 w 3568700"/>
              <a:gd name="connsiteY1" fmla="*/ 2590 h 777290"/>
              <a:gd name="connsiteX2" fmla="*/ 1600200 w 3568700"/>
              <a:gd name="connsiteY2" fmla="*/ 332790 h 777290"/>
              <a:gd name="connsiteX3" fmla="*/ 3568700 w 3568700"/>
              <a:gd name="connsiteY3" fmla="*/ 777290 h 7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8700" h="777290">
                <a:moveTo>
                  <a:pt x="0" y="205790"/>
                </a:moveTo>
                <a:cubicBezTo>
                  <a:pt x="247650" y="93606"/>
                  <a:pt x="495300" y="-18577"/>
                  <a:pt x="762000" y="2590"/>
                </a:cubicBezTo>
                <a:cubicBezTo>
                  <a:pt x="1028700" y="23757"/>
                  <a:pt x="1132417" y="203673"/>
                  <a:pt x="1600200" y="332790"/>
                </a:cubicBezTo>
                <a:cubicBezTo>
                  <a:pt x="2067983" y="461907"/>
                  <a:pt x="2818341" y="619598"/>
                  <a:pt x="3568700" y="777290"/>
                </a:cubicBez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48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63B687-7974-88D5-C776-D06EF5094D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7025"/>
            <a:ext cx="8750148" cy="6071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1D661-6C0E-EF11-91B8-9AF2CA89E2D9}"/>
              </a:ext>
            </a:extLst>
          </p:cNvPr>
          <p:cNvSpPr txBox="1"/>
          <p:nvPr/>
        </p:nvSpPr>
        <p:spPr>
          <a:xfrm>
            <a:off x="9181896" y="2585135"/>
            <a:ext cx="25402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landslide can dam stream and lead to flood</a:t>
            </a:r>
          </a:p>
        </p:txBody>
      </p:sp>
    </p:spTree>
    <p:extLst>
      <p:ext uri="{BB962C8B-B14F-4D97-AF65-F5344CB8AC3E}">
        <p14:creationId xmlns:p14="http://schemas.microsoft.com/office/powerpoint/2010/main" val="2614183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FD52E-A920-32C5-26B7-355E86A2C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2502B-3E6F-3F56-372C-8D0545FEB7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635000"/>
            <a:ext cx="11149584" cy="524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7DB08F-6A56-7E64-4E98-41F4B8CA7F35}"/>
              </a:ext>
            </a:extLst>
          </p:cNvPr>
          <p:cNvSpPr txBox="1"/>
          <p:nvPr/>
        </p:nvSpPr>
        <p:spPr>
          <a:xfrm>
            <a:off x="114300" y="6070600"/>
            <a:ext cx="1178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Frequency-size plots useful in understanding interplay of rate and size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2D14B-DEB0-8FE8-2742-87FFF63887F5}"/>
              </a:ext>
            </a:extLst>
          </p:cNvPr>
          <p:cNvSpPr txBox="1"/>
          <p:nvPr/>
        </p:nvSpPr>
        <p:spPr>
          <a:xfrm>
            <a:off x="410762" y="12700"/>
            <a:ext cx="3578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landslide probability</a:t>
            </a:r>
          </a:p>
        </p:txBody>
      </p:sp>
    </p:spTree>
    <p:extLst>
      <p:ext uri="{BB962C8B-B14F-4D97-AF65-F5344CB8AC3E}">
        <p14:creationId xmlns:p14="http://schemas.microsoft.com/office/powerpoint/2010/main" val="128265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D1C55-95B5-05AB-4869-FFA3EB3C8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00C90B-4E98-3DFD-BDAF-E936C93FBFE7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B7C427-B8FC-A536-1BE2-D541569E6B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5081" y="119021"/>
            <a:ext cx="5386748" cy="6738979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F5A5215-CF0B-C9D1-48E5-80E1993475EE}"/>
              </a:ext>
            </a:extLst>
          </p:cNvPr>
          <p:cNvSpPr/>
          <p:nvPr/>
        </p:nvSpPr>
        <p:spPr>
          <a:xfrm>
            <a:off x="1103086" y="532304"/>
            <a:ext cx="4963885" cy="1906096"/>
          </a:xfrm>
          <a:custGeom>
            <a:avLst/>
            <a:gdLst>
              <a:gd name="connsiteX0" fmla="*/ 0 w 4963885"/>
              <a:gd name="connsiteY0" fmla="*/ 512725 h 1906096"/>
              <a:gd name="connsiteX1" fmla="*/ 2902857 w 4963885"/>
              <a:gd name="connsiteY1" fmla="*/ 77296 h 1906096"/>
              <a:gd name="connsiteX2" fmla="*/ 4963885 w 4963885"/>
              <a:gd name="connsiteY2" fmla="*/ 1906096 h 190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3885" h="1906096">
                <a:moveTo>
                  <a:pt x="0" y="512725"/>
                </a:moveTo>
                <a:cubicBezTo>
                  <a:pt x="1037771" y="178896"/>
                  <a:pt x="2075543" y="-154932"/>
                  <a:pt x="2902857" y="77296"/>
                </a:cubicBezTo>
                <a:cubicBezTo>
                  <a:pt x="3730171" y="309524"/>
                  <a:pt x="4347028" y="1107810"/>
                  <a:pt x="4963885" y="1906096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4E76C-4FAF-3FF7-6681-6D8F386E0F16}"/>
              </a:ext>
            </a:extLst>
          </p:cNvPr>
          <p:cNvSpPr txBox="1"/>
          <p:nvPr/>
        </p:nvSpPr>
        <p:spPr>
          <a:xfrm>
            <a:off x="232230" y="1146629"/>
            <a:ext cx="4180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Could this be a cirque?</a:t>
            </a:r>
          </a:p>
        </p:txBody>
      </p:sp>
    </p:spTree>
    <p:extLst>
      <p:ext uri="{BB962C8B-B14F-4D97-AF65-F5344CB8AC3E}">
        <p14:creationId xmlns:p14="http://schemas.microsoft.com/office/powerpoint/2010/main" val="2283068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8363F1-12B6-067D-B17E-08E1514A19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635000"/>
            <a:ext cx="11149584" cy="52451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2F67F1-4A54-1CBF-392A-35B762766A95}"/>
              </a:ext>
            </a:extLst>
          </p:cNvPr>
          <p:cNvCxnSpPr/>
          <p:nvPr/>
        </p:nvCxnSpPr>
        <p:spPr>
          <a:xfrm>
            <a:off x="1752600" y="1358900"/>
            <a:ext cx="3543300" cy="326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A8E44E-837B-B560-8008-74B208BE7ACD}"/>
              </a:ext>
            </a:extLst>
          </p:cNvPr>
          <p:cNvCxnSpPr/>
          <p:nvPr/>
        </p:nvCxnSpPr>
        <p:spPr>
          <a:xfrm>
            <a:off x="6896102" y="1143000"/>
            <a:ext cx="3543300" cy="326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5360A4-7096-9284-D31C-DC58653CEF7C}"/>
              </a:ext>
            </a:extLst>
          </p:cNvPr>
          <p:cNvSpPr txBox="1"/>
          <p:nvPr/>
        </p:nvSpPr>
        <p:spPr>
          <a:xfrm>
            <a:off x="647700" y="6286500"/>
            <a:ext cx="8259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Large landslides appear to have become more probable</a:t>
            </a:r>
          </a:p>
        </p:txBody>
      </p:sp>
    </p:spTree>
    <p:extLst>
      <p:ext uri="{BB962C8B-B14F-4D97-AF65-F5344CB8AC3E}">
        <p14:creationId xmlns:p14="http://schemas.microsoft.com/office/powerpoint/2010/main" val="255196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0D9F8-9883-7ADE-16C9-9EC17D9EE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D4D152-34AE-C1CE-A30F-94502B06D87C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10622758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Human Impacts: Changes in stream flow</a:t>
            </a:r>
          </a:p>
        </p:txBody>
      </p:sp>
    </p:spTree>
    <p:extLst>
      <p:ext uri="{BB962C8B-B14F-4D97-AF65-F5344CB8AC3E}">
        <p14:creationId xmlns:p14="http://schemas.microsoft.com/office/powerpoint/2010/main" val="1183098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369C36-0FF7-5491-C364-D33AB25206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8816"/>
            <a:ext cx="11480800" cy="5969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EA0FD-8AE8-C73F-3F38-794B995F8B7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3825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Alpine hydrology</a:t>
            </a:r>
          </a:p>
        </p:txBody>
      </p:sp>
    </p:spTree>
    <p:extLst>
      <p:ext uri="{BB962C8B-B14F-4D97-AF65-F5344CB8AC3E}">
        <p14:creationId xmlns:p14="http://schemas.microsoft.com/office/powerpoint/2010/main" val="3784599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A998E6-BCF4-F3C8-EDDD-E1B821C019E1}"/>
              </a:ext>
            </a:extLst>
          </p:cNvPr>
          <p:cNvGrpSpPr/>
          <p:nvPr/>
        </p:nvGrpSpPr>
        <p:grpSpPr>
          <a:xfrm>
            <a:off x="139700" y="0"/>
            <a:ext cx="11847160" cy="6413500"/>
            <a:chOff x="139700" y="0"/>
            <a:chExt cx="11847160" cy="6413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516EF6-EA76-AE08-0CD9-E868329DE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700" y="0"/>
              <a:ext cx="11847160" cy="64135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067F17-A233-4D5E-E6FA-6416A9ED7737}"/>
                </a:ext>
              </a:extLst>
            </p:cNvPr>
            <p:cNvSpPr/>
            <p:nvPr/>
          </p:nvSpPr>
          <p:spPr>
            <a:xfrm>
              <a:off x="7073900" y="825500"/>
              <a:ext cx="3695700" cy="1905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5406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EADD7-80F5-9C85-53BC-E76785728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674276-EAEB-E21D-F39B-9E0E73D2557B}"/>
              </a:ext>
            </a:extLst>
          </p:cNvPr>
          <p:cNvGrpSpPr/>
          <p:nvPr/>
        </p:nvGrpSpPr>
        <p:grpSpPr>
          <a:xfrm>
            <a:off x="1905000" y="266700"/>
            <a:ext cx="8153400" cy="6591300"/>
            <a:chOff x="6985000" y="0"/>
            <a:chExt cx="3784600" cy="2819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7465E0-B281-D065-865B-B28F3D90E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5000" y="0"/>
              <a:ext cx="3695700" cy="28194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DF2991-314E-7F55-3D21-1AF5D5C4D984}"/>
                </a:ext>
              </a:extLst>
            </p:cNvPr>
            <p:cNvSpPr/>
            <p:nvPr/>
          </p:nvSpPr>
          <p:spPr>
            <a:xfrm>
              <a:off x="7073900" y="825500"/>
              <a:ext cx="3695700" cy="1905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71543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D114B-E61E-725C-0D48-06ECAFA16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6C32-1D84-29D3-44A7-A4A7BEBDAA3E}"/>
              </a:ext>
            </a:extLst>
          </p:cNvPr>
          <p:cNvSpPr txBox="1">
            <a:spLocks/>
          </p:cNvSpPr>
          <p:nvPr/>
        </p:nvSpPr>
        <p:spPr>
          <a:xfrm>
            <a:off x="0" y="1079500"/>
            <a:ext cx="123825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Glacial melting makes only a small contribution to river runoff</a:t>
            </a:r>
          </a:p>
          <a:p>
            <a:endParaRPr lang="en-US" sz="4800" dirty="0"/>
          </a:p>
          <a:p>
            <a:r>
              <a:rPr lang="en-US" sz="4800" dirty="0"/>
              <a:t>So critical question is degree to which global warming affects alpine snow pack</a:t>
            </a:r>
          </a:p>
          <a:p>
            <a:endParaRPr lang="en-US" sz="4800" dirty="0"/>
          </a:p>
          <a:p>
            <a:r>
              <a:rPr lang="en-US" sz="4800" dirty="0"/>
              <a:t>not glacial retreat, per se </a:t>
            </a:r>
          </a:p>
        </p:txBody>
      </p:sp>
    </p:spTree>
    <p:extLst>
      <p:ext uri="{BB962C8B-B14F-4D97-AF65-F5344CB8AC3E}">
        <p14:creationId xmlns:p14="http://schemas.microsoft.com/office/powerpoint/2010/main" val="1275643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E7A0F-F3DD-8FA3-3D23-2E1CE4655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FD9ABB-CF11-75C6-2284-C0D9F424767D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10622758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Human Impacts: Colonization of formerly glaciated regions</a:t>
            </a:r>
          </a:p>
        </p:txBody>
      </p:sp>
    </p:spTree>
    <p:extLst>
      <p:ext uri="{BB962C8B-B14F-4D97-AF65-F5344CB8AC3E}">
        <p14:creationId xmlns:p14="http://schemas.microsoft.com/office/powerpoint/2010/main" val="1947083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ACC2-3CF4-0D08-D23E-1E78B5AE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C41B1B-F358-4927-4069-AD3D30107D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658" y="-69096"/>
            <a:ext cx="5718628" cy="69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04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123729-EEA7-F187-783D-703687D45F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828" y="0"/>
            <a:ext cx="7974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2F013-5152-A244-0808-248339901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AD4232-4B2E-4125-3B8F-02825D594C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29" y="101600"/>
            <a:ext cx="10305142" cy="67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4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4CA98-2F89-D6DA-AA00-54E41DE50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4FFC55-C876-C9DF-9C5F-9BFEC74185D1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AC1E9-2394-CDAF-FFFC-072335B7A7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5081" y="119021"/>
            <a:ext cx="5386748" cy="6738979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353237-4348-E4F6-2774-ABEB8C66D657}"/>
              </a:ext>
            </a:extLst>
          </p:cNvPr>
          <p:cNvSpPr/>
          <p:nvPr/>
        </p:nvSpPr>
        <p:spPr>
          <a:xfrm>
            <a:off x="1103086" y="532304"/>
            <a:ext cx="4963885" cy="1906096"/>
          </a:xfrm>
          <a:custGeom>
            <a:avLst/>
            <a:gdLst>
              <a:gd name="connsiteX0" fmla="*/ 0 w 4963885"/>
              <a:gd name="connsiteY0" fmla="*/ 512725 h 1906096"/>
              <a:gd name="connsiteX1" fmla="*/ 2902857 w 4963885"/>
              <a:gd name="connsiteY1" fmla="*/ 77296 h 1906096"/>
              <a:gd name="connsiteX2" fmla="*/ 4963885 w 4963885"/>
              <a:gd name="connsiteY2" fmla="*/ 1906096 h 190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3885" h="1906096">
                <a:moveTo>
                  <a:pt x="0" y="512725"/>
                </a:moveTo>
                <a:cubicBezTo>
                  <a:pt x="1037771" y="178896"/>
                  <a:pt x="2075543" y="-154932"/>
                  <a:pt x="2902857" y="77296"/>
                </a:cubicBezTo>
                <a:cubicBezTo>
                  <a:pt x="3730171" y="309524"/>
                  <a:pt x="4347028" y="1107810"/>
                  <a:pt x="4963885" y="1906096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9545D-FCAF-A03C-9FED-1425205962DC}"/>
              </a:ext>
            </a:extLst>
          </p:cNvPr>
          <p:cNvSpPr txBox="1"/>
          <p:nvPr/>
        </p:nvSpPr>
        <p:spPr>
          <a:xfrm>
            <a:off x="232230" y="1146629"/>
            <a:ext cx="4180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Probably actually a landslide scar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A4704-F7BA-5184-9B55-9910BAFD7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72" y="3052725"/>
            <a:ext cx="3625230" cy="34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70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055C2-516E-10B9-6F15-AC4A6F644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F3CE60-823D-E362-159F-7E66821333D2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10622758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Human Impacts: Readvance of Alpine Glaciers</a:t>
            </a:r>
          </a:p>
        </p:txBody>
      </p:sp>
    </p:spTree>
    <p:extLst>
      <p:ext uri="{BB962C8B-B14F-4D97-AF65-F5344CB8AC3E}">
        <p14:creationId xmlns:p14="http://schemas.microsoft.com/office/powerpoint/2010/main" val="3892928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1E87D-E14D-AA2C-AF98-E246646D9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9A5C52-ADE0-191E-4A15-9736E4580D52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10622758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Human Impacts: Readvance of Alpine Glaciers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06B375-4294-841F-8901-EA758C4F8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01" y="1614487"/>
            <a:ext cx="12227801" cy="36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87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F2EE5-5EF9-07C4-96AE-24E939808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8FCD66-914C-777A-7C93-A328C1AA7C3E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10622758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 one has yet built a house in the valley 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73ED1-996C-2F93-0971-553DB730D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01" y="1614487"/>
            <a:ext cx="12227801" cy="3618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969D82-6708-06EC-F278-EA3EA5FB68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7700" y="3423702"/>
            <a:ext cx="1443719" cy="10302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EF3BC8-E5B4-C955-17F1-C7A4AE808BCD}"/>
              </a:ext>
            </a:extLst>
          </p:cNvPr>
          <p:cNvSpPr txBox="1">
            <a:spLocks/>
          </p:cNvSpPr>
          <p:nvPr/>
        </p:nvSpPr>
        <p:spPr>
          <a:xfrm>
            <a:off x="1378742" y="5653605"/>
            <a:ext cx="10622758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but that’s not to say that a town could spring up there in a thousand years</a:t>
            </a:r>
          </a:p>
        </p:txBody>
      </p:sp>
    </p:spTree>
    <p:extLst>
      <p:ext uri="{BB962C8B-B14F-4D97-AF65-F5344CB8AC3E}">
        <p14:creationId xmlns:p14="http://schemas.microsoft.com/office/powerpoint/2010/main" val="17055096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F7C17-C0F3-197F-6F5F-91ADD1243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B5B64-BF8A-D4E7-3C93-6CF15D33D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197" y="-279677"/>
            <a:ext cx="8153171" cy="103886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Intellectual Impact of Loss of Glaciers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856264-3130-5D6C-6E3C-D03EAA3FF515}"/>
              </a:ext>
            </a:extLst>
          </p:cNvPr>
          <p:cNvSpPr txBox="1">
            <a:spLocks/>
          </p:cNvSpPr>
          <p:nvPr/>
        </p:nvSpPr>
        <p:spPr>
          <a:xfrm>
            <a:off x="9877368" y="5256824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637B49-A117-94D1-D87E-7D2336DE8ED7}"/>
              </a:ext>
            </a:extLst>
          </p:cNvPr>
          <p:cNvCxnSpPr/>
          <p:nvPr/>
        </p:nvCxnSpPr>
        <p:spPr>
          <a:xfrm>
            <a:off x="1679100" y="4956295"/>
            <a:ext cx="1031358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04B3D0-E7A6-06C8-FC0D-0BA8F98E8C75}"/>
              </a:ext>
            </a:extLst>
          </p:cNvPr>
          <p:cNvCxnSpPr/>
          <p:nvPr/>
        </p:nvCxnSpPr>
        <p:spPr>
          <a:xfrm>
            <a:off x="1700366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0B373B-89BE-C527-30F6-28336B00D20E}"/>
              </a:ext>
            </a:extLst>
          </p:cNvPr>
          <p:cNvCxnSpPr/>
          <p:nvPr/>
        </p:nvCxnSpPr>
        <p:spPr>
          <a:xfrm>
            <a:off x="3832194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4B7A1A-C677-AFD3-E22E-892B84906083}"/>
              </a:ext>
            </a:extLst>
          </p:cNvPr>
          <p:cNvCxnSpPr/>
          <p:nvPr/>
        </p:nvCxnSpPr>
        <p:spPr>
          <a:xfrm>
            <a:off x="5964022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BE31F6-0E99-B883-7624-8A279C9628AB}"/>
              </a:ext>
            </a:extLst>
          </p:cNvPr>
          <p:cNvCxnSpPr/>
          <p:nvPr/>
        </p:nvCxnSpPr>
        <p:spPr>
          <a:xfrm>
            <a:off x="10227678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81C9D5-8101-C952-C1D6-E15A1D151C2B}"/>
              </a:ext>
            </a:extLst>
          </p:cNvPr>
          <p:cNvCxnSpPr/>
          <p:nvPr/>
        </p:nvCxnSpPr>
        <p:spPr>
          <a:xfrm>
            <a:off x="8095850" y="4956293"/>
            <a:ext cx="0" cy="3880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1DD34D-EFDA-E24B-56F7-4948F69B70C4}"/>
              </a:ext>
            </a:extLst>
          </p:cNvPr>
          <p:cNvSpPr txBox="1"/>
          <p:nvPr/>
        </p:nvSpPr>
        <p:spPr>
          <a:xfrm>
            <a:off x="9372661" y="5344381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81AC4E-DFA5-EAA8-D2C1-40F145BD0124}"/>
              </a:ext>
            </a:extLst>
          </p:cNvPr>
          <p:cNvSpPr txBox="1"/>
          <p:nvPr/>
        </p:nvSpPr>
        <p:spPr>
          <a:xfrm>
            <a:off x="7392500" y="5359916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0CEAD-B3CF-5EA4-8468-746078B663BD}"/>
              </a:ext>
            </a:extLst>
          </p:cNvPr>
          <p:cNvSpPr txBox="1"/>
          <p:nvPr/>
        </p:nvSpPr>
        <p:spPr>
          <a:xfrm>
            <a:off x="5260673" y="5344381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0228C0-7324-B603-ED27-F976876A78A7}"/>
              </a:ext>
            </a:extLst>
          </p:cNvPr>
          <p:cNvSpPr txBox="1"/>
          <p:nvPr/>
        </p:nvSpPr>
        <p:spPr>
          <a:xfrm>
            <a:off x="3387577" y="5344381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F77BF7-41A1-6321-9015-55659F036144}"/>
              </a:ext>
            </a:extLst>
          </p:cNvPr>
          <p:cNvSpPr txBox="1"/>
          <p:nvPr/>
        </p:nvSpPr>
        <p:spPr>
          <a:xfrm>
            <a:off x="1212121" y="5344381"/>
            <a:ext cx="1152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A71CC3-13E3-BD89-15B9-B0AA1933F547}"/>
              </a:ext>
            </a:extLst>
          </p:cNvPr>
          <p:cNvSpPr txBox="1"/>
          <p:nvPr/>
        </p:nvSpPr>
        <p:spPr>
          <a:xfrm>
            <a:off x="5616325" y="6067802"/>
            <a:ext cx="2479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time, years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A65C9E-AF57-7A33-D58B-CE76F261A2D2}"/>
              </a:ext>
            </a:extLst>
          </p:cNvPr>
          <p:cNvCxnSpPr>
            <a:cxnSpLocks/>
          </p:cNvCxnSpPr>
          <p:nvPr/>
        </p:nvCxnSpPr>
        <p:spPr>
          <a:xfrm>
            <a:off x="2189463" y="4491268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3D88E7-325F-15CB-CE95-B604146ED8EA}"/>
              </a:ext>
            </a:extLst>
          </p:cNvPr>
          <p:cNvCxnSpPr>
            <a:cxnSpLocks/>
          </p:cNvCxnSpPr>
          <p:nvPr/>
        </p:nvCxnSpPr>
        <p:spPr>
          <a:xfrm>
            <a:off x="2189463" y="1633556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702706F4-69F2-7D0E-E2B6-A37A3BA99484}"/>
              </a:ext>
            </a:extLst>
          </p:cNvPr>
          <p:cNvSpPr txBox="1">
            <a:spLocks/>
          </p:cNvSpPr>
          <p:nvPr/>
        </p:nvSpPr>
        <p:spPr>
          <a:xfrm>
            <a:off x="1310831" y="3832864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5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C57823E-1519-5AA7-3378-AC1AC1898236}"/>
              </a:ext>
            </a:extLst>
          </p:cNvPr>
          <p:cNvSpPr txBox="1">
            <a:spLocks/>
          </p:cNvSpPr>
          <p:nvPr/>
        </p:nvSpPr>
        <p:spPr>
          <a:xfrm>
            <a:off x="1129148" y="948781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70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E0195F4-D284-156E-E9D5-D64A2E2CEF69}"/>
              </a:ext>
            </a:extLst>
          </p:cNvPr>
          <p:cNvSpPr txBox="1">
            <a:spLocks/>
          </p:cNvSpPr>
          <p:nvPr/>
        </p:nvSpPr>
        <p:spPr>
          <a:xfrm>
            <a:off x="1724197" y="648253"/>
            <a:ext cx="3526385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all glaciers gone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ADC9FA-061A-12C7-8B80-29965731C451}"/>
              </a:ext>
            </a:extLst>
          </p:cNvPr>
          <p:cNvSpPr/>
          <p:nvPr/>
        </p:nvSpPr>
        <p:spPr>
          <a:xfrm>
            <a:off x="1724197" y="1649122"/>
            <a:ext cx="9810156" cy="3277225"/>
          </a:xfrm>
          <a:custGeom>
            <a:avLst/>
            <a:gdLst>
              <a:gd name="connsiteX0" fmla="*/ 0 w 9869214"/>
              <a:gd name="connsiteY0" fmla="*/ 1110147 h 1110147"/>
              <a:gd name="connsiteX1" fmla="*/ 3026979 w 9869214"/>
              <a:gd name="connsiteY1" fmla="*/ 679223 h 1110147"/>
              <a:gd name="connsiteX2" fmla="*/ 4340772 w 9869214"/>
              <a:gd name="connsiteY2" fmla="*/ 6561 h 1110147"/>
              <a:gd name="connsiteX3" fmla="*/ 5917324 w 9869214"/>
              <a:gd name="connsiteY3" fmla="*/ 374423 h 1110147"/>
              <a:gd name="connsiteX4" fmla="*/ 9869214 w 9869214"/>
              <a:gd name="connsiteY4" fmla="*/ 984023 h 1110147"/>
              <a:gd name="connsiteX0" fmla="*/ 0 w 9869214"/>
              <a:gd name="connsiteY0" fmla="*/ 1008509 h 1008509"/>
              <a:gd name="connsiteX1" fmla="*/ 3026979 w 9869214"/>
              <a:gd name="connsiteY1" fmla="*/ 577585 h 1008509"/>
              <a:gd name="connsiteX2" fmla="*/ 4309241 w 9869214"/>
              <a:gd name="connsiteY2" fmla="*/ 10026 h 1008509"/>
              <a:gd name="connsiteX3" fmla="*/ 5917324 w 9869214"/>
              <a:gd name="connsiteY3" fmla="*/ 272785 h 1008509"/>
              <a:gd name="connsiteX4" fmla="*/ 9869214 w 9869214"/>
              <a:gd name="connsiteY4" fmla="*/ 882385 h 1008509"/>
              <a:gd name="connsiteX0" fmla="*/ 0 w 9869214"/>
              <a:gd name="connsiteY0" fmla="*/ 1002442 h 1002442"/>
              <a:gd name="connsiteX1" fmla="*/ 3026979 w 9869214"/>
              <a:gd name="connsiteY1" fmla="*/ 571518 h 1002442"/>
              <a:gd name="connsiteX2" fmla="*/ 4309241 w 9869214"/>
              <a:gd name="connsiteY2" fmla="*/ 3959 h 1002442"/>
              <a:gd name="connsiteX3" fmla="*/ 9869214 w 9869214"/>
              <a:gd name="connsiteY3" fmla="*/ 876318 h 1002442"/>
              <a:gd name="connsiteX0" fmla="*/ 0 w 4309241"/>
              <a:gd name="connsiteY0" fmla="*/ 1002442 h 1002442"/>
              <a:gd name="connsiteX1" fmla="*/ 3026979 w 4309241"/>
              <a:gd name="connsiteY1" fmla="*/ 571518 h 1002442"/>
              <a:gd name="connsiteX2" fmla="*/ 4309241 w 4309241"/>
              <a:gd name="connsiteY2" fmla="*/ 3959 h 1002442"/>
              <a:gd name="connsiteX0" fmla="*/ 0 w 4338270"/>
              <a:gd name="connsiteY0" fmla="*/ 1031283 h 1031283"/>
              <a:gd name="connsiteX1" fmla="*/ 3026979 w 4338270"/>
              <a:gd name="connsiteY1" fmla="*/ 600359 h 1031283"/>
              <a:gd name="connsiteX2" fmla="*/ 4338270 w 4338270"/>
              <a:gd name="connsiteY2" fmla="*/ 3772 h 1031283"/>
              <a:gd name="connsiteX0" fmla="*/ 0 w 4338270"/>
              <a:gd name="connsiteY0" fmla="*/ 1027511 h 1027511"/>
              <a:gd name="connsiteX1" fmla="*/ 3026979 w 4338270"/>
              <a:gd name="connsiteY1" fmla="*/ 596587 h 1027511"/>
              <a:gd name="connsiteX2" fmla="*/ 4338270 w 4338270"/>
              <a:gd name="connsiteY2" fmla="*/ 0 h 1027511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9810156 w 9810156"/>
              <a:gd name="connsiteY2" fmla="*/ 0 h 3277225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6665060 w 9810156"/>
              <a:gd name="connsiteY2" fmla="*/ 1268248 h 3277225"/>
              <a:gd name="connsiteX3" fmla="*/ 9810156 w 9810156"/>
              <a:gd name="connsiteY3" fmla="*/ 0 h 3277225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6360260 w 9810156"/>
              <a:gd name="connsiteY2" fmla="*/ 295791 h 3277225"/>
              <a:gd name="connsiteX3" fmla="*/ 9810156 w 9810156"/>
              <a:gd name="connsiteY3" fmla="*/ 0 h 3277225"/>
              <a:gd name="connsiteX0" fmla="*/ 0 w 9810156"/>
              <a:gd name="connsiteY0" fmla="*/ 3277225 h 3277225"/>
              <a:gd name="connsiteX1" fmla="*/ 3026979 w 9810156"/>
              <a:gd name="connsiteY1" fmla="*/ 2846301 h 3277225"/>
              <a:gd name="connsiteX2" fmla="*/ 5620031 w 9810156"/>
              <a:gd name="connsiteY2" fmla="*/ 295791 h 3277225"/>
              <a:gd name="connsiteX3" fmla="*/ 9810156 w 9810156"/>
              <a:gd name="connsiteY3" fmla="*/ 0 h 327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156" h="3277225">
                <a:moveTo>
                  <a:pt x="0" y="3277225"/>
                </a:moveTo>
                <a:cubicBezTo>
                  <a:pt x="1151758" y="3153728"/>
                  <a:pt x="2090307" y="3343207"/>
                  <a:pt x="3026979" y="2846301"/>
                </a:cubicBezTo>
                <a:cubicBezTo>
                  <a:pt x="3963651" y="2349395"/>
                  <a:pt x="4489502" y="770174"/>
                  <a:pt x="5620031" y="295791"/>
                </a:cubicBezTo>
                <a:cubicBezTo>
                  <a:pt x="6750560" y="-178592"/>
                  <a:pt x="9285973" y="211375"/>
                  <a:pt x="981015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C6D777-CCA8-68A9-9FF7-99680DF3A3BC}"/>
              </a:ext>
            </a:extLst>
          </p:cNvPr>
          <p:cNvCxnSpPr>
            <a:cxnSpLocks/>
          </p:cNvCxnSpPr>
          <p:nvPr/>
        </p:nvCxnSpPr>
        <p:spPr>
          <a:xfrm>
            <a:off x="2189463" y="3951513"/>
            <a:ext cx="94842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D39623EB-4ACA-A1FF-FD96-723B350C71E6}"/>
              </a:ext>
            </a:extLst>
          </p:cNvPr>
          <p:cNvSpPr txBox="1">
            <a:spLocks/>
          </p:cNvSpPr>
          <p:nvPr/>
        </p:nvSpPr>
        <p:spPr>
          <a:xfrm>
            <a:off x="1157226" y="3252883"/>
            <a:ext cx="1599209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10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55FEA8B-122E-B9BD-8201-57D2DA4962F3}"/>
              </a:ext>
            </a:extLst>
          </p:cNvPr>
          <p:cNvSpPr/>
          <p:nvPr/>
        </p:nvSpPr>
        <p:spPr>
          <a:xfrm>
            <a:off x="5333355" y="3976820"/>
            <a:ext cx="6300202" cy="837755"/>
          </a:xfrm>
          <a:custGeom>
            <a:avLst/>
            <a:gdLst>
              <a:gd name="connsiteX0" fmla="*/ 0 w 9869214"/>
              <a:gd name="connsiteY0" fmla="*/ 1110147 h 1110147"/>
              <a:gd name="connsiteX1" fmla="*/ 3026979 w 9869214"/>
              <a:gd name="connsiteY1" fmla="*/ 679223 h 1110147"/>
              <a:gd name="connsiteX2" fmla="*/ 4340772 w 9869214"/>
              <a:gd name="connsiteY2" fmla="*/ 6561 h 1110147"/>
              <a:gd name="connsiteX3" fmla="*/ 5917324 w 9869214"/>
              <a:gd name="connsiteY3" fmla="*/ 374423 h 1110147"/>
              <a:gd name="connsiteX4" fmla="*/ 9869214 w 9869214"/>
              <a:gd name="connsiteY4" fmla="*/ 984023 h 1110147"/>
              <a:gd name="connsiteX0" fmla="*/ 0 w 9869214"/>
              <a:gd name="connsiteY0" fmla="*/ 1008509 h 1008509"/>
              <a:gd name="connsiteX1" fmla="*/ 3026979 w 9869214"/>
              <a:gd name="connsiteY1" fmla="*/ 577585 h 1008509"/>
              <a:gd name="connsiteX2" fmla="*/ 4309241 w 9869214"/>
              <a:gd name="connsiteY2" fmla="*/ 10026 h 1008509"/>
              <a:gd name="connsiteX3" fmla="*/ 5917324 w 9869214"/>
              <a:gd name="connsiteY3" fmla="*/ 272785 h 1008509"/>
              <a:gd name="connsiteX4" fmla="*/ 9869214 w 9869214"/>
              <a:gd name="connsiteY4" fmla="*/ 882385 h 1008509"/>
              <a:gd name="connsiteX0" fmla="*/ 0 w 9869214"/>
              <a:gd name="connsiteY0" fmla="*/ 1008509 h 1008509"/>
              <a:gd name="connsiteX1" fmla="*/ 4309241 w 9869214"/>
              <a:gd name="connsiteY1" fmla="*/ 10026 h 1008509"/>
              <a:gd name="connsiteX2" fmla="*/ 5917324 w 9869214"/>
              <a:gd name="connsiteY2" fmla="*/ 272785 h 1008509"/>
              <a:gd name="connsiteX3" fmla="*/ 9869214 w 9869214"/>
              <a:gd name="connsiteY3" fmla="*/ 882385 h 1008509"/>
              <a:gd name="connsiteX0" fmla="*/ 0 w 5559973"/>
              <a:gd name="connsiteY0" fmla="*/ 10026 h 882385"/>
              <a:gd name="connsiteX1" fmla="*/ 1608083 w 5559973"/>
              <a:gd name="connsiteY1" fmla="*/ 272785 h 882385"/>
              <a:gd name="connsiteX2" fmla="*/ 5559973 w 5559973"/>
              <a:gd name="connsiteY2" fmla="*/ 882385 h 882385"/>
              <a:gd name="connsiteX0" fmla="*/ 0 w 6300202"/>
              <a:gd name="connsiteY0" fmla="*/ 37782 h 735970"/>
              <a:gd name="connsiteX1" fmla="*/ 2348312 w 6300202"/>
              <a:gd name="connsiteY1" fmla="*/ 126370 h 735970"/>
              <a:gd name="connsiteX2" fmla="*/ 6300202 w 6300202"/>
              <a:gd name="connsiteY2" fmla="*/ 735970 h 735970"/>
              <a:gd name="connsiteX0" fmla="*/ 0 w 6300202"/>
              <a:gd name="connsiteY0" fmla="*/ 139567 h 837755"/>
              <a:gd name="connsiteX1" fmla="*/ 2348312 w 6300202"/>
              <a:gd name="connsiteY1" fmla="*/ 228155 h 837755"/>
              <a:gd name="connsiteX2" fmla="*/ 6300202 w 6300202"/>
              <a:gd name="connsiteY2" fmla="*/ 837755 h 8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0202" h="837755">
                <a:moveTo>
                  <a:pt x="0" y="139567"/>
                </a:moveTo>
                <a:cubicBezTo>
                  <a:pt x="481724" y="-143461"/>
                  <a:pt x="1426905" y="65245"/>
                  <a:pt x="2348312" y="228155"/>
                </a:cubicBezTo>
                <a:cubicBezTo>
                  <a:pt x="3269719" y="391065"/>
                  <a:pt x="4784960" y="614410"/>
                  <a:pt x="6300202" y="837755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9E8B0-CBE4-C2DD-D2DB-E040F1539EA3}"/>
              </a:ext>
            </a:extLst>
          </p:cNvPr>
          <p:cNvSpPr txBox="1">
            <a:spLocks/>
          </p:cNvSpPr>
          <p:nvPr/>
        </p:nvSpPr>
        <p:spPr>
          <a:xfrm rot="16200000">
            <a:off x="-1476952" y="2136597"/>
            <a:ext cx="4015543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Sea Level (meters)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0A931AB-3AA7-7BD6-0972-92439CB3D6BE}"/>
              </a:ext>
            </a:extLst>
          </p:cNvPr>
          <p:cNvSpPr txBox="1">
            <a:spLocks/>
          </p:cNvSpPr>
          <p:nvPr/>
        </p:nvSpPr>
        <p:spPr>
          <a:xfrm>
            <a:off x="9453106" y="1396485"/>
            <a:ext cx="2150923" cy="117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era of nostalgia</a:t>
            </a:r>
          </a:p>
          <a:p>
            <a:r>
              <a:rPr lang="en-US" sz="1800" dirty="0"/>
              <a:t>glacial features fading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C57EABA-A27C-0782-7DE8-ADC3AE531276}"/>
              </a:ext>
            </a:extLst>
          </p:cNvPr>
          <p:cNvSpPr txBox="1">
            <a:spLocks/>
          </p:cNvSpPr>
          <p:nvPr/>
        </p:nvSpPr>
        <p:spPr>
          <a:xfrm rot="16200000">
            <a:off x="3359739" y="2999969"/>
            <a:ext cx="2417481" cy="3928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tracking ecology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A75E1ED-F84E-2F1A-8B26-AE06A4BABA2B}"/>
              </a:ext>
            </a:extLst>
          </p:cNvPr>
          <p:cNvSpPr txBox="1">
            <a:spLocks/>
          </p:cNvSpPr>
          <p:nvPr/>
        </p:nvSpPr>
        <p:spPr>
          <a:xfrm rot="19616503">
            <a:off x="6572643" y="2068360"/>
            <a:ext cx="1434980" cy="567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discovering </a:t>
            </a:r>
          </a:p>
          <a:p>
            <a:r>
              <a:rPr lang="en-US" sz="3200" dirty="0"/>
              <a:t>Antarctica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A160940-52C9-0FD1-687B-FF7E74018866}"/>
              </a:ext>
            </a:extLst>
          </p:cNvPr>
          <p:cNvSpPr txBox="1">
            <a:spLocks/>
          </p:cNvSpPr>
          <p:nvPr/>
        </p:nvSpPr>
        <p:spPr>
          <a:xfrm rot="18614906">
            <a:off x="5638005" y="3115887"/>
            <a:ext cx="1434980" cy="567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discovering </a:t>
            </a:r>
          </a:p>
          <a:p>
            <a:r>
              <a:rPr lang="en-US" sz="3200" dirty="0"/>
              <a:t>Greenland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FE3140B-6689-050B-0D25-C99E60DE0C2D}"/>
              </a:ext>
            </a:extLst>
          </p:cNvPr>
          <p:cNvSpPr txBox="1">
            <a:spLocks/>
          </p:cNvSpPr>
          <p:nvPr/>
        </p:nvSpPr>
        <p:spPr>
          <a:xfrm rot="16200000">
            <a:off x="4248740" y="2704093"/>
            <a:ext cx="1873713" cy="4126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loss of access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410C4C3-1AFA-320D-DD55-7DD8FAC0B4E9}"/>
              </a:ext>
            </a:extLst>
          </p:cNvPr>
          <p:cNvSpPr txBox="1">
            <a:spLocks/>
          </p:cNvSpPr>
          <p:nvPr/>
        </p:nvSpPr>
        <p:spPr>
          <a:xfrm rot="503749">
            <a:off x="7327747" y="3942145"/>
            <a:ext cx="4686427" cy="46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regaining access, studying advance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C743CE4-0CC3-9F5E-2A64-2B3BD20B3D8D}"/>
              </a:ext>
            </a:extLst>
          </p:cNvPr>
          <p:cNvSpPr txBox="1">
            <a:spLocks/>
          </p:cNvSpPr>
          <p:nvPr/>
        </p:nvSpPr>
        <p:spPr>
          <a:xfrm rot="16200000">
            <a:off x="2614934" y="3056471"/>
            <a:ext cx="2842738" cy="3928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under ice discoveries</a:t>
            </a:r>
          </a:p>
        </p:txBody>
      </p:sp>
    </p:spTree>
    <p:extLst>
      <p:ext uri="{BB962C8B-B14F-4D97-AF65-F5344CB8AC3E}">
        <p14:creationId xmlns:p14="http://schemas.microsoft.com/office/powerpoint/2010/main" val="3887388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3027F-6FE7-0437-5BA0-B3126D294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0DEB09-64ED-A009-F829-F80BB90CD9CA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10622758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Intellectual Impacts: Under-the-ice discoveries</a:t>
            </a:r>
          </a:p>
        </p:txBody>
      </p:sp>
    </p:spTree>
    <p:extLst>
      <p:ext uri="{BB962C8B-B14F-4D97-AF65-F5344CB8AC3E}">
        <p14:creationId xmlns:p14="http://schemas.microsoft.com/office/powerpoint/2010/main" val="11498159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C3321-6014-CFAA-14FB-C3A235F6C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C6E5D-5453-CB3F-559B-282E8C1DD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924" y="709612"/>
            <a:ext cx="9060535" cy="47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11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EA2C0-AD34-6118-ECEA-069989E95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8B104C-CB5E-0DAA-7B00-F46C07E2E2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509000" cy="58343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AFF5FD-0968-46D6-E193-9AD0A6EFADBD}"/>
              </a:ext>
            </a:extLst>
          </p:cNvPr>
          <p:cNvSpPr txBox="1"/>
          <p:nvPr/>
        </p:nvSpPr>
        <p:spPr>
          <a:xfrm>
            <a:off x="8686800" y="1191716"/>
            <a:ext cx="31115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Ötzi, also called The Iceman, between 3350 and 3105 BCE</a:t>
            </a:r>
          </a:p>
        </p:txBody>
      </p:sp>
    </p:spTree>
    <p:extLst>
      <p:ext uri="{BB962C8B-B14F-4D97-AF65-F5344CB8AC3E}">
        <p14:creationId xmlns:p14="http://schemas.microsoft.com/office/powerpoint/2010/main" val="37751850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79AF5D-8454-E024-E2C3-D582B0EC4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98" y="1193734"/>
            <a:ext cx="6403361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C4E68F-7C37-6F9C-70D7-15CCA75818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180" y="36848"/>
            <a:ext cx="2914650" cy="582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7F6F66-8D1D-615D-4822-7530117B63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84716">
            <a:off x="10559823" y="2291150"/>
            <a:ext cx="1442142" cy="2275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08FDBE-99F3-3D1A-E98A-076AB1344D55}"/>
              </a:ext>
            </a:extLst>
          </p:cNvPr>
          <p:cNvSpPr txBox="1"/>
          <p:nvPr/>
        </p:nvSpPr>
        <p:spPr>
          <a:xfrm>
            <a:off x="2864574" y="470108"/>
            <a:ext cx="4389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Ötzi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15D63-5C53-7913-9DF5-E765E6687742}"/>
              </a:ext>
            </a:extLst>
          </p:cNvPr>
          <p:cNvSpPr txBox="1"/>
          <p:nvPr/>
        </p:nvSpPr>
        <p:spPr>
          <a:xfrm>
            <a:off x="10844951" y="4508498"/>
            <a:ext cx="8057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ax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DFB1A9-03B2-1931-9F44-EC36F169CFDC}"/>
              </a:ext>
            </a:extLst>
          </p:cNvPr>
          <p:cNvSpPr txBox="1"/>
          <p:nvPr/>
        </p:nvSpPr>
        <p:spPr>
          <a:xfrm>
            <a:off x="6603151" y="5719919"/>
            <a:ext cx="424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reconstructed</a:t>
            </a:r>
          </a:p>
          <a:p>
            <a:pPr algn="ctr"/>
            <a:r>
              <a:rPr lang="en-US" sz="3600" dirty="0"/>
              <a:t>clothes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833137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76F101-BDCD-F69C-D2B2-19D82DC64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42" y="253277"/>
            <a:ext cx="9317202" cy="6351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BB9C6D-2F9C-B67A-0FE5-5F2B891A69BC}"/>
              </a:ext>
            </a:extLst>
          </p:cNvPr>
          <p:cNvSpPr txBox="1"/>
          <p:nvPr/>
        </p:nvSpPr>
        <p:spPr>
          <a:xfrm>
            <a:off x="787400" y="393700"/>
            <a:ext cx="435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northern Canada</a:t>
            </a:r>
          </a:p>
        </p:txBody>
      </p:sp>
    </p:spTree>
    <p:extLst>
      <p:ext uri="{BB962C8B-B14F-4D97-AF65-F5344CB8AC3E}">
        <p14:creationId xmlns:p14="http://schemas.microsoft.com/office/powerpoint/2010/main" val="944605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C0521D-1C9F-AC24-02F9-DE9D98371C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0" y="379185"/>
            <a:ext cx="11195351" cy="62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5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ED919-2A8B-CCA9-9128-C417CC013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C4C653-6A5B-72F7-D952-539452E6682F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15339F-48C9-9D8F-3EA4-CB3641068B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92" y="0"/>
            <a:ext cx="5210629" cy="6886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5F331E-C21F-C7EA-6F3D-BE9C8E47A071}"/>
              </a:ext>
            </a:extLst>
          </p:cNvPr>
          <p:cNvSpPr txBox="1"/>
          <p:nvPr/>
        </p:nvSpPr>
        <p:spPr>
          <a:xfrm>
            <a:off x="6096000" y="531934"/>
            <a:ext cx="4180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beautiful waterfall</a:t>
            </a:r>
          </a:p>
        </p:txBody>
      </p:sp>
    </p:spTree>
    <p:extLst>
      <p:ext uri="{BB962C8B-B14F-4D97-AF65-F5344CB8AC3E}">
        <p14:creationId xmlns:p14="http://schemas.microsoft.com/office/powerpoint/2010/main" val="5514111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6971CE-2770-D203-D793-B27FE5578A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959" y="482600"/>
            <a:ext cx="8896972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35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F29AE-B8BD-B479-FE1F-7CBED7852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1EBAE-3A19-37F3-4F1C-BB29CBFD62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6" y="239111"/>
            <a:ext cx="10879374" cy="61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039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236BC5-BE99-4D63-6DD7-86ADBB6167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30" y="0"/>
            <a:ext cx="11002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270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7461F-E7E4-EEE1-1BCA-07841038D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191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83DA5-FF36-D9D5-9ADF-21F8767B8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8D1680-95A7-A7C1-47CF-53E1EC9B8F59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10622758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Intellectual Impacts: New ecology</a:t>
            </a:r>
          </a:p>
        </p:txBody>
      </p:sp>
    </p:spTree>
    <p:extLst>
      <p:ext uri="{BB962C8B-B14F-4D97-AF65-F5344CB8AC3E}">
        <p14:creationId xmlns:p14="http://schemas.microsoft.com/office/powerpoint/2010/main" val="25798691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3B967C-B3BB-2523-D621-BA6EB78104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683500" cy="68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817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01625-A7B9-0A53-0E7A-EF8079270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A842C4-6AAF-FAA4-8764-58F7B7A1B291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10622758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Intellectual Impacts: Loss of access</a:t>
            </a:r>
          </a:p>
        </p:txBody>
      </p:sp>
    </p:spTree>
    <p:extLst>
      <p:ext uri="{BB962C8B-B14F-4D97-AF65-F5344CB8AC3E}">
        <p14:creationId xmlns:p14="http://schemas.microsoft.com/office/powerpoint/2010/main" val="21764223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9EA08-739F-FE90-E1B2-FA5D6C43D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5D074-0FDD-7E7D-3E53-F50FDE2775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00" y="0"/>
            <a:ext cx="9575800" cy="68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574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6B2EC-83EA-9841-0244-8932E84FB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B9E04-B243-764B-6E0B-15D23217DC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600"/>
            <a:ext cx="8679428" cy="633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6684C0-7FD0-C208-09ED-98BE3B829D3F}"/>
              </a:ext>
            </a:extLst>
          </p:cNvPr>
          <p:cNvSpPr txBox="1"/>
          <p:nvPr/>
        </p:nvSpPr>
        <p:spPr>
          <a:xfrm>
            <a:off x="8445270" y="419100"/>
            <a:ext cx="3616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Fjallsjokull</a:t>
            </a:r>
            <a:r>
              <a:rPr lang="en-US" sz="3200" dirty="0"/>
              <a:t>, 2011 Columbia University Iceland Fieldtrip</a:t>
            </a:r>
          </a:p>
        </p:txBody>
      </p:sp>
    </p:spTree>
    <p:extLst>
      <p:ext uri="{BB962C8B-B14F-4D97-AF65-F5344CB8AC3E}">
        <p14:creationId xmlns:p14="http://schemas.microsoft.com/office/powerpoint/2010/main" val="18168785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1CB73-6587-6771-D2E1-99D08DD46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190500"/>
            <a:ext cx="4559300" cy="455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A24173-5292-5489-6E19-29710D9E6E4A}"/>
              </a:ext>
            </a:extLst>
          </p:cNvPr>
          <p:cNvSpPr txBox="1"/>
          <p:nvPr/>
        </p:nvSpPr>
        <p:spPr>
          <a:xfrm>
            <a:off x="673100" y="4749800"/>
            <a:ext cx="3213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Swiss Geologist</a:t>
            </a:r>
          </a:p>
          <a:p>
            <a:pPr algn="ctr"/>
            <a:r>
              <a:rPr lang="en-US" sz="2800" dirty="0"/>
              <a:t>Louis Agassiz</a:t>
            </a:r>
          </a:p>
          <a:p>
            <a:pPr algn="ctr"/>
            <a:r>
              <a:rPr lang="en-US" sz="2800" dirty="0"/>
              <a:t>discoverer of the</a:t>
            </a:r>
          </a:p>
          <a:p>
            <a:pPr algn="ctr"/>
            <a:r>
              <a:rPr lang="en-US" sz="2800" dirty="0"/>
              <a:t>Ice 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F0117-37A3-BAD6-B612-F3AE270E6F44}"/>
              </a:ext>
            </a:extLst>
          </p:cNvPr>
          <p:cNvSpPr txBox="1"/>
          <p:nvPr/>
        </p:nvSpPr>
        <p:spPr>
          <a:xfrm>
            <a:off x="7320758" y="1272570"/>
            <a:ext cx="36163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The present is the key to the past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The Ice Age was discovered by people who has ready access to modern glaciers</a:t>
            </a:r>
          </a:p>
        </p:txBody>
      </p:sp>
    </p:spTree>
    <p:extLst>
      <p:ext uri="{BB962C8B-B14F-4D97-AF65-F5344CB8AC3E}">
        <p14:creationId xmlns:p14="http://schemas.microsoft.com/office/powerpoint/2010/main" val="219988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0D711-F9E2-D60A-B744-C12DD711F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5C2C6B-00B6-0373-3F34-54EA287B4670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51C225-57D6-C8CB-7ACE-A7D43244F7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92" y="0"/>
            <a:ext cx="5210629" cy="6886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7D014-B701-9201-F2A5-9693A57B49AD}"/>
              </a:ext>
            </a:extLst>
          </p:cNvPr>
          <p:cNvSpPr txBox="1"/>
          <p:nvPr/>
        </p:nvSpPr>
        <p:spPr>
          <a:xfrm>
            <a:off x="6096000" y="531934"/>
            <a:ext cx="55270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nothing specifically glacial about</a:t>
            </a:r>
          </a:p>
          <a:p>
            <a:endParaRPr lang="en-US" sz="4400" dirty="0"/>
          </a:p>
          <a:p>
            <a:r>
              <a:rPr lang="en-US" sz="3200" dirty="0"/>
              <a:t>hill in background has</a:t>
            </a:r>
          </a:p>
          <a:p>
            <a:r>
              <a:rPr lang="en-US" sz="3200" dirty="0"/>
              <a:t>V-shaped fluvial gullies</a:t>
            </a:r>
          </a:p>
          <a:p>
            <a:r>
              <a:rPr lang="en-US" sz="3200" dirty="0"/>
              <a:t>not cirques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230A6-FEA6-9AF3-B08F-C2D33581F7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4810027"/>
            <a:ext cx="5527029" cy="17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51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AF8017-7F8C-95F4-E96C-43D8059D02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209550"/>
            <a:ext cx="10061902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25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00F567-AED1-65EC-8363-057D5AC879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2" t="13704" r="14772" b="14260"/>
          <a:stretch/>
        </p:blipFill>
        <p:spPr>
          <a:xfrm>
            <a:off x="0" y="0"/>
            <a:ext cx="8343214" cy="670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E67CB9-B74B-FD95-D0E9-DC671FF943EB}"/>
              </a:ext>
            </a:extLst>
          </p:cNvPr>
          <p:cNvSpPr txBox="1"/>
          <p:nvPr/>
        </p:nvSpPr>
        <p:spPr>
          <a:xfrm>
            <a:off x="736600" y="6269335"/>
            <a:ext cx="1492716" cy="461665"/>
          </a:xfrm>
          <a:prstGeom prst="rect">
            <a:avLst/>
          </a:prstGeom>
          <a:solidFill>
            <a:srgbClr val="E6E6FF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cousin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DBB54-9CD8-3D3C-1672-8B63BB3B8417}"/>
              </a:ext>
            </a:extLst>
          </p:cNvPr>
          <p:cNvSpPr txBox="1"/>
          <p:nvPr/>
        </p:nvSpPr>
        <p:spPr>
          <a:xfrm>
            <a:off x="8728075" y="5002242"/>
            <a:ext cx="36163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What if it took</a:t>
            </a:r>
          </a:p>
          <a:p>
            <a:r>
              <a:rPr lang="en-US" sz="3200" dirty="0"/>
              <a:t>a week-long hike</a:t>
            </a:r>
          </a:p>
        </p:txBody>
      </p:sp>
    </p:spTree>
    <p:extLst>
      <p:ext uri="{BB962C8B-B14F-4D97-AF65-F5344CB8AC3E}">
        <p14:creationId xmlns:p14="http://schemas.microsoft.com/office/powerpoint/2010/main" val="16649672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4330E0-6ACC-DD74-EE39-DB1BF3FECA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899" y="152400"/>
            <a:ext cx="9680427" cy="657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032AD-FF32-C4C4-BD24-00842B11D055}"/>
              </a:ext>
            </a:extLst>
          </p:cNvPr>
          <p:cNvSpPr txBox="1"/>
          <p:nvPr/>
        </p:nvSpPr>
        <p:spPr>
          <a:xfrm>
            <a:off x="9947276" y="2656870"/>
            <a:ext cx="2028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to see a tiny glacier this this?</a:t>
            </a:r>
          </a:p>
        </p:txBody>
      </p:sp>
    </p:spTree>
    <p:extLst>
      <p:ext uri="{BB962C8B-B14F-4D97-AF65-F5344CB8AC3E}">
        <p14:creationId xmlns:p14="http://schemas.microsoft.com/office/powerpoint/2010/main" val="22691599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ED5A4-5CFD-3FD3-BE1C-89596E605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13A6D9-D790-093D-9711-99019709C31D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10622758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Intellectual Impacts: Discovery of Greenland and Antarctic geology</a:t>
            </a:r>
          </a:p>
        </p:txBody>
      </p:sp>
    </p:spTree>
    <p:extLst>
      <p:ext uri="{BB962C8B-B14F-4D97-AF65-F5344CB8AC3E}">
        <p14:creationId xmlns:p14="http://schemas.microsoft.com/office/powerpoint/2010/main" val="7363371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0816D-66F6-475B-FF39-4F8ABBCFD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F9926-8BFC-FE93-AF01-B6D33666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096250" cy="6677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901CF-63B5-0B49-7018-5322C79373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349" y="3746500"/>
            <a:ext cx="4064001" cy="193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39296D-9533-1015-C14B-BC91A98A8BEC}"/>
              </a:ext>
            </a:extLst>
          </p:cNvPr>
          <p:cNvSpPr/>
          <p:nvPr/>
        </p:nvSpPr>
        <p:spPr>
          <a:xfrm>
            <a:off x="5524500" y="2937933"/>
            <a:ext cx="3511105" cy="801158"/>
          </a:xfrm>
          <a:custGeom>
            <a:avLst/>
            <a:gdLst>
              <a:gd name="connsiteX0" fmla="*/ 3124200 w 3206305"/>
              <a:gd name="connsiteY0" fmla="*/ 801158 h 801158"/>
              <a:gd name="connsiteX1" fmla="*/ 2806700 w 3206305"/>
              <a:gd name="connsiteY1" fmla="*/ 39158 h 801158"/>
              <a:gd name="connsiteX2" fmla="*/ 0 w 3206305"/>
              <a:gd name="connsiteY2" fmla="*/ 178858 h 80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6305" h="801158">
                <a:moveTo>
                  <a:pt x="3124200" y="801158"/>
                </a:moveTo>
                <a:cubicBezTo>
                  <a:pt x="3225800" y="472016"/>
                  <a:pt x="3327400" y="142875"/>
                  <a:pt x="2806700" y="39158"/>
                </a:cubicBezTo>
                <a:cubicBezTo>
                  <a:pt x="2286000" y="-64559"/>
                  <a:pt x="1143000" y="57149"/>
                  <a:pt x="0" y="17885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90688-84B4-5F17-02C8-4E296519BD93}"/>
              </a:ext>
            </a:extLst>
          </p:cNvPr>
          <p:cNvSpPr txBox="1"/>
          <p:nvPr/>
        </p:nvSpPr>
        <p:spPr>
          <a:xfrm>
            <a:off x="8356600" y="5753100"/>
            <a:ext cx="383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Gamburtsev</a:t>
            </a:r>
            <a:r>
              <a:rPr lang="en-US" dirty="0"/>
              <a:t> Subglacial Mountains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8664B-FAE0-E869-F165-721E054A2423}"/>
              </a:ext>
            </a:extLst>
          </p:cNvPr>
          <p:cNvSpPr txBox="1"/>
          <p:nvPr/>
        </p:nvSpPr>
        <p:spPr>
          <a:xfrm>
            <a:off x="8356600" y="0"/>
            <a:ext cx="38354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Although Antarctic bedrock topography has been mapped using radar, very little is known about its geology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105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B5B0-CDAA-E380-2A3B-8C4F8424C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A464C9-93AE-ED6E-901D-E941E9CED0B5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10622758" cy="184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Intellectual Impacts in the Low CO2 Scenario:</a:t>
            </a:r>
          </a:p>
          <a:p>
            <a:endParaRPr lang="en-US" sz="4000" dirty="0"/>
          </a:p>
          <a:p>
            <a:r>
              <a:rPr lang="en-US" sz="4000" dirty="0"/>
              <a:t> Studies of Glacial Advance</a:t>
            </a:r>
          </a:p>
        </p:txBody>
      </p:sp>
    </p:spTree>
    <p:extLst>
      <p:ext uri="{BB962C8B-B14F-4D97-AF65-F5344CB8AC3E}">
        <p14:creationId xmlns:p14="http://schemas.microsoft.com/office/powerpoint/2010/main" val="1778378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2B1F7-841E-DD3B-8CAC-AE2D432ED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40F1A7-FF3D-1679-D594-FA1002FC4553}"/>
              </a:ext>
            </a:extLst>
          </p:cNvPr>
          <p:cNvSpPr txBox="1">
            <a:spLocks/>
          </p:cNvSpPr>
          <p:nvPr/>
        </p:nvSpPr>
        <p:spPr>
          <a:xfrm>
            <a:off x="6096000" y="3149600"/>
            <a:ext cx="5199858" cy="302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As most glaciers are in retreat,</a:t>
            </a:r>
          </a:p>
          <a:p>
            <a:r>
              <a:rPr lang="en-US" sz="3600" dirty="0"/>
              <a:t>studies of glacial advance are currently limited</a:t>
            </a:r>
          </a:p>
          <a:p>
            <a:r>
              <a:rPr lang="en-US" sz="3600" dirty="0"/>
              <a:t>to surging glaciers, which are atypical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8EB7B-99F1-A2D8-1640-B3AF31771C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51500" cy="694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975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8EC14-996F-017D-DE30-A930DB5A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8BED84-8D99-66E3-E40A-9153E0EBA471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10622758" cy="184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Intellectual Impacts in the High CO2 Scenario:</a:t>
            </a:r>
          </a:p>
          <a:p>
            <a:endParaRPr lang="en-US" sz="4000" dirty="0"/>
          </a:p>
          <a:p>
            <a:r>
              <a:rPr lang="en-US" sz="4000" dirty="0"/>
              <a:t>Nostalgia over glaciers</a:t>
            </a:r>
          </a:p>
        </p:txBody>
      </p:sp>
    </p:spTree>
    <p:extLst>
      <p:ext uri="{BB962C8B-B14F-4D97-AF65-F5344CB8AC3E}">
        <p14:creationId xmlns:p14="http://schemas.microsoft.com/office/powerpoint/2010/main" val="10475119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13746D-639E-EA5C-D9FF-5D754EE253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2400300"/>
            <a:ext cx="6210300" cy="414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1370C2-8148-40CB-0319-EFA7C4CE5157}"/>
              </a:ext>
            </a:extLst>
          </p:cNvPr>
          <p:cNvSpPr txBox="1"/>
          <p:nvPr/>
        </p:nvSpPr>
        <p:spPr>
          <a:xfrm>
            <a:off x="7531100" y="901700"/>
            <a:ext cx="40004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Shiprock (New Mexico), is all that is left of a 27 ma volcano</a:t>
            </a:r>
          </a:p>
          <a:p>
            <a:endParaRPr lang="en-US" sz="3200" dirty="0"/>
          </a:p>
          <a:p>
            <a:r>
              <a:rPr lang="en-US" sz="3200" dirty="0"/>
              <a:t>The remaining portion was formed ~1 km underground. The volcanic edifice is completely gone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5F290-66ED-9A66-4934-25A7A127E2F1}"/>
              </a:ext>
            </a:extLst>
          </p:cNvPr>
          <p:cNvSpPr txBox="1"/>
          <p:nvPr/>
        </p:nvSpPr>
        <p:spPr>
          <a:xfrm>
            <a:off x="419100" y="355600"/>
            <a:ext cx="40004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Erosion wears away all of the Earth’s surficial features.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759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DC7A5-9409-AE01-021D-C6A02D662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B55B76-B511-C989-23EE-0495E9C7FD06}"/>
              </a:ext>
            </a:extLst>
          </p:cNvPr>
          <p:cNvSpPr txBox="1">
            <a:spLocks/>
          </p:cNvSpPr>
          <p:nvPr/>
        </p:nvSpPr>
        <p:spPr>
          <a:xfrm>
            <a:off x="184942" y="152400"/>
            <a:ext cx="10622758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Will glacial morphological features become limited to a few instances where they were lithified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CB446-4913-04D6-F7D5-DAE46B2D7F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90" y="1744122"/>
            <a:ext cx="5056610" cy="33697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72DD297-A292-6B1B-E8AD-55C1E70AEC75}"/>
              </a:ext>
            </a:extLst>
          </p:cNvPr>
          <p:cNvSpPr txBox="1">
            <a:spLocks/>
          </p:cNvSpPr>
          <p:nvPr/>
        </p:nvSpPr>
        <p:spPr>
          <a:xfrm>
            <a:off x="315490" y="5143500"/>
            <a:ext cx="505661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Drop-stone from the Late Paleozoic Glaciation (300 ma)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BCE73-E5BD-1AD5-8DBF-06B6E870F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050" y="1752600"/>
            <a:ext cx="6002282" cy="3361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EB3589-C9AB-6B71-A779-B4E368C8B2C5}"/>
              </a:ext>
            </a:extLst>
          </p:cNvPr>
          <p:cNvSpPr txBox="1">
            <a:spLocks/>
          </p:cNvSpPr>
          <p:nvPr/>
        </p:nvSpPr>
        <p:spPr>
          <a:xfrm>
            <a:off x="5852690" y="5151978"/>
            <a:ext cx="505661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Dinosaur Fossil</a:t>
            </a:r>
          </a:p>
          <a:p>
            <a:pPr algn="ctr"/>
            <a:r>
              <a:rPr lang="en-US" sz="2400" dirty="0"/>
              <a:t> (80 ma)</a:t>
            </a:r>
          </a:p>
        </p:txBody>
      </p:sp>
    </p:spTree>
    <p:extLst>
      <p:ext uri="{BB962C8B-B14F-4D97-AF65-F5344CB8AC3E}">
        <p14:creationId xmlns:p14="http://schemas.microsoft.com/office/powerpoint/2010/main" val="120757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638B7-E5A5-C63D-53E1-BCCBE4978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51B8E3-8CF5-4258-D636-FDAD2A17ACCC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75AA2C-625D-BB2D-343A-A862698F8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0067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C8E716-9EF5-782B-C2A5-DD81B1FEA672}"/>
              </a:ext>
            </a:extLst>
          </p:cNvPr>
          <p:cNvSpPr txBox="1"/>
          <p:nvPr/>
        </p:nvSpPr>
        <p:spPr>
          <a:xfrm>
            <a:off x="6096000" y="531934"/>
            <a:ext cx="4180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how about this one ...</a:t>
            </a:r>
          </a:p>
        </p:txBody>
      </p:sp>
    </p:spTree>
    <p:extLst>
      <p:ext uri="{BB962C8B-B14F-4D97-AF65-F5344CB8AC3E}">
        <p14:creationId xmlns:p14="http://schemas.microsoft.com/office/powerpoint/2010/main" val="27052793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66EACF9-117C-96B9-50DD-CB23A81F2BD3}"/>
              </a:ext>
            </a:extLst>
          </p:cNvPr>
          <p:cNvSpPr txBox="1">
            <a:spLocks/>
          </p:cNvSpPr>
          <p:nvPr/>
        </p:nvSpPr>
        <p:spPr>
          <a:xfrm>
            <a:off x="4401342" y="5930900"/>
            <a:ext cx="3028158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It’s up to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ABA8F-24CF-654B-1300-CD8A26A125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200" y="520700"/>
            <a:ext cx="1158599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9F4A5-924E-A281-EC53-B088B5F56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A11966-5351-9820-AD3D-0C5C42428A99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94B419-38D8-E422-0702-A6A69603B9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00674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24DE31-A70B-EC75-3ACE-2899221491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914" y="2467429"/>
            <a:ext cx="5675535" cy="426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EC50D-DAFE-2AF7-D6D1-ADEAD3640FD9}"/>
              </a:ext>
            </a:extLst>
          </p:cNvPr>
          <p:cNvSpPr txBox="1"/>
          <p:nvPr/>
        </p:nvSpPr>
        <p:spPr>
          <a:xfrm>
            <a:off x="5909167" y="227134"/>
            <a:ext cx="55270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nothing in foreground specifically glacial but hill in background has very convincing cirques</a:t>
            </a:r>
          </a:p>
        </p:txBody>
      </p:sp>
    </p:spTree>
    <p:extLst>
      <p:ext uri="{BB962C8B-B14F-4D97-AF65-F5344CB8AC3E}">
        <p14:creationId xmlns:p14="http://schemas.microsoft.com/office/powerpoint/2010/main" val="188697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797</Words>
  <Application>Microsoft Office PowerPoint</Application>
  <PresentationFormat>Widescreen</PresentationFormat>
  <Paragraphs>248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Calibri</vt:lpstr>
      <vt:lpstr>Calibri Light</vt:lpstr>
      <vt:lpstr>Times New Roman</vt:lpstr>
      <vt:lpstr>Office Theme</vt:lpstr>
      <vt:lpstr>The Future of Glacial Geomorphology</vt:lpstr>
      <vt:lpstr>0. Social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The future</vt:lpstr>
      <vt:lpstr>PowerPoint Presentation</vt:lpstr>
      <vt:lpstr>PowerPoint Presentation</vt:lpstr>
      <vt:lpstr>PowerPoint Presentation</vt:lpstr>
      <vt:lpstr>Timeline</vt:lpstr>
      <vt:lpstr>Atmospheric CO2</vt:lpstr>
      <vt:lpstr>Glacial volume</vt:lpstr>
      <vt:lpstr>PowerPoint Presentation</vt:lpstr>
      <vt:lpstr>Sea Level</vt:lpstr>
      <vt:lpstr>Human Impact of Rising Seas</vt:lpstr>
      <vt:lpstr>PowerPoint Presentation</vt:lpstr>
      <vt:lpstr>PowerPoint Presentation</vt:lpstr>
      <vt:lpstr>Other Human Impacts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Intellectual Impact of Loss of Glaciers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Menke</dc:creator>
  <cp:lastModifiedBy>AU</cp:lastModifiedBy>
  <cp:revision>182</cp:revision>
  <dcterms:created xsi:type="dcterms:W3CDTF">2025-01-12T16:24:02Z</dcterms:created>
  <dcterms:modified xsi:type="dcterms:W3CDTF">2025-04-21T19:07:14Z</dcterms:modified>
</cp:coreProperties>
</file>