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9"/>
  </p:notesMasterIdLst>
  <p:sldIdLst>
    <p:sldId id="389" r:id="rId2"/>
    <p:sldId id="455" r:id="rId3"/>
    <p:sldId id="390" r:id="rId4"/>
    <p:sldId id="391" r:id="rId5"/>
    <p:sldId id="355" r:id="rId6"/>
    <p:sldId id="398" r:id="rId7"/>
    <p:sldId id="352" r:id="rId8"/>
    <p:sldId id="397" r:id="rId9"/>
    <p:sldId id="400" r:id="rId10"/>
    <p:sldId id="399" r:id="rId11"/>
    <p:sldId id="393" r:id="rId12"/>
    <p:sldId id="354" r:id="rId13"/>
    <p:sldId id="394" r:id="rId14"/>
    <p:sldId id="395" r:id="rId15"/>
    <p:sldId id="396" r:id="rId16"/>
    <p:sldId id="345" r:id="rId17"/>
    <p:sldId id="343" r:id="rId18"/>
    <p:sldId id="401" r:id="rId19"/>
    <p:sldId id="346" r:id="rId20"/>
    <p:sldId id="404" r:id="rId21"/>
    <p:sldId id="405" r:id="rId22"/>
    <p:sldId id="407" r:id="rId23"/>
    <p:sldId id="409" r:id="rId24"/>
    <p:sldId id="408" r:id="rId25"/>
    <p:sldId id="410" r:id="rId26"/>
    <p:sldId id="411" r:id="rId27"/>
    <p:sldId id="406" r:id="rId28"/>
    <p:sldId id="347" r:id="rId29"/>
    <p:sldId id="361" r:id="rId30"/>
    <p:sldId id="363" r:id="rId31"/>
    <p:sldId id="412" r:id="rId32"/>
    <p:sldId id="362" r:id="rId33"/>
    <p:sldId id="413" r:id="rId34"/>
    <p:sldId id="365" r:id="rId35"/>
    <p:sldId id="414" r:id="rId36"/>
    <p:sldId id="368" r:id="rId37"/>
    <p:sldId id="369" r:id="rId38"/>
    <p:sldId id="415" r:id="rId39"/>
    <p:sldId id="416" r:id="rId40"/>
    <p:sldId id="417" r:id="rId41"/>
    <p:sldId id="418" r:id="rId42"/>
    <p:sldId id="419" r:id="rId43"/>
    <p:sldId id="425" r:id="rId44"/>
    <p:sldId id="420" r:id="rId45"/>
    <p:sldId id="421" r:id="rId46"/>
    <p:sldId id="454" r:id="rId47"/>
    <p:sldId id="426" r:id="rId48"/>
    <p:sldId id="422" r:id="rId49"/>
    <p:sldId id="423" r:id="rId50"/>
    <p:sldId id="427" r:id="rId51"/>
    <p:sldId id="424" r:id="rId52"/>
    <p:sldId id="428" r:id="rId53"/>
    <p:sldId id="429" r:id="rId54"/>
    <p:sldId id="432" r:id="rId55"/>
    <p:sldId id="430" r:id="rId56"/>
    <p:sldId id="433" r:id="rId57"/>
    <p:sldId id="434" r:id="rId58"/>
    <p:sldId id="435" r:id="rId59"/>
    <p:sldId id="431" r:id="rId60"/>
    <p:sldId id="436" r:id="rId61"/>
    <p:sldId id="437" r:id="rId62"/>
    <p:sldId id="438" r:id="rId63"/>
    <p:sldId id="439" r:id="rId64"/>
    <p:sldId id="440" r:id="rId65"/>
    <p:sldId id="441" r:id="rId66"/>
    <p:sldId id="442" r:id="rId67"/>
    <p:sldId id="443" r:id="rId68"/>
    <p:sldId id="444" r:id="rId69"/>
    <p:sldId id="445" r:id="rId70"/>
    <p:sldId id="446" r:id="rId71"/>
    <p:sldId id="447" r:id="rId72"/>
    <p:sldId id="448" r:id="rId73"/>
    <p:sldId id="450" r:id="rId74"/>
    <p:sldId id="449" r:id="rId75"/>
    <p:sldId id="452" r:id="rId76"/>
    <p:sldId id="451" r:id="rId77"/>
    <p:sldId id="453" r:id="rId7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5675F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0" autoAdjust="0"/>
    <p:restoredTop sz="89362" autoAdjust="0"/>
  </p:normalViewPr>
  <p:slideViewPr>
    <p:cSldViewPr>
      <p:cViewPr varScale="1">
        <p:scale>
          <a:sx n="63" d="100"/>
          <a:sy n="63" d="100"/>
        </p:scale>
        <p:origin x="-70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the observed data are used to</a:t>
            </a:r>
            <a:r>
              <a:rPr lang="en-US" baseline="0" dirty="0" smtClean="0"/>
              <a:t> produce an estimate of the model parameters.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 that one</a:t>
            </a:r>
            <a:r>
              <a:rPr lang="en-US" baseline="0" dirty="0" smtClean="0"/>
              <a:t> advantage of computer-based computation is that you can rapidly try lots of possibilities.  Nevertheless, the computational burden grows with the , M, of model parameters, and becomes impractical for relatively small M’s  (say less than 10).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White to black is small to big,</a:t>
            </a:r>
            <a:r>
              <a:rPr lang="en-US" baseline="0" dirty="0" smtClean="0"/>
              <a:t> so the minimum is in the center of the whitish patch.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 that error is unavoidable; that it always effects the results</a:t>
            </a:r>
            <a:r>
              <a:rPr lang="en-US" baseline="0" dirty="0" smtClean="0"/>
              <a:t> of any calculation made with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 how many of the factors</a:t>
            </a:r>
            <a:r>
              <a:rPr lang="en-US" baseline="0" dirty="0" smtClean="0"/>
              <a:t> in the expression cancel one another.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 how many of the factors</a:t>
            </a:r>
            <a:r>
              <a:rPr lang="en-US" baseline="0" dirty="0" smtClean="0"/>
              <a:t> in the expression cancel one another.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 how many of the factors</a:t>
            </a:r>
            <a:r>
              <a:rPr lang="en-US" baseline="0" dirty="0" smtClean="0"/>
              <a:t> in the expression cancel one another.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and the next three are review.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and the next three are review.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the distinction between the observed and predicted data.</a:t>
            </a:r>
          </a:p>
          <a:p>
            <a:r>
              <a:rPr lang="en-US" dirty="0" smtClean="0"/>
              <a:t>Review</a:t>
            </a:r>
            <a:r>
              <a:rPr lang="en-US" baseline="0" dirty="0" smtClean="0"/>
              <a:t> how the error is calculated.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Depending</a:t>
            </a:r>
            <a:r>
              <a:rPr lang="en-US" baseline="0" dirty="0" smtClean="0"/>
              <a:t> upon the level of the class, you might want to review the dot product.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Depending</a:t>
            </a:r>
            <a:r>
              <a:rPr lang="en-US" baseline="0" dirty="0" smtClean="0"/>
              <a:t> upon the level of the class, you might want to review the dot product.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Depending</a:t>
            </a:r>
            <a:r>
              <a:rPr lang="en-US" baseline="0" dirty="0" smtClean="0"/>
              <a:t> upon the level of the class, you might want to review the dot product.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script presumes that an estimate of the model parameters, </a:t>
            </a:r>
            <a:r>
              <a:rPr lang="en-US" baseline="0" dirty="0" err="1" smtClean="0"/>
              <a:t>mest</a:t>
            </a:r>
            <a:r>
              <a:rPr lang="en-US" baseline="0" dirty="0" smtClean="0"/>
              <a:t>, is available.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Remind</a:t>
            </a:r>
            <a:r>
              <a:rPr lang="en-US" baseline="0" dirty="0" smtClean="0"/>
              <a:t> students that the total error was defined in order to quantify what “about equal” means.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438400"/>
            <a:ext cx="647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EESC G6908 </a:t>
            </a:r>
          </a:p>
          <a:p>
            <a:pPr algn="ctr"/>
            <a:r>
              <a:rPr lang="en-US" sz="3600" dirty="0" smtClean="0"/>
              <a:t>Quantitative Methods</a:t>
            </a:r>
          </a:p>
          <a:p>
            <a:pPr algn="ctr"/>
            <a:r>
              <a:rPr lang="en-US" sz="3600" dirty="0" smtClean="0"/>
              <a:t>of Data Analysis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381000" y="2895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sum of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squares of individual errors</a:t>
            </a:r>
            <a:endParaRPr kumimoji="0" lang="en-US" sz="4400" b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 l="32151" t="34967" r="33806" b="56556"/>
          <a:stretch>
            <a:fillRect/>
          </a:stretch>
        </p:blipFill>
        <p:spPr bwMode="auto">
          <a:xfrm>
            <a:off x="762000" y="1219200"/>
            <a:ext cx="7715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/>
          <a:srcRect l="43696" t="38345" r="44326" b="46821"/>
          <a:stretch>
            <a:fillRect/>
          </a:stretch>
        </p:blipFill>
        <p:spPr bwMode="auto">
          <a:xfrm>
            <a:off x="3048000" y="3846095"/>
            <a:ext cx="2743200" cy="2021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script for total error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2743200"/>
            <a:ext cx="3810000" cy="1905000"/>
          </a:xfrm>
        </p:spPr>
        <p:txBody>
          <a:bodyPr/>
          <a:lstStyle/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dpre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G*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mest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e=dobs-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dpre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E = e'*e; 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principle of least-squares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201" t="72738" r="48732" b="20072"/>
          <a:stretch>
            <a:fillRect/>
          </a:stretch>
        </p:blipFill>
        <p:spPr bwMode="auto">
          <a:xfrm>
            <a:off x="1219200" y="3124200"/>
            <a:ext cx="152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51268" t="72738" r="37508" b="20072"/>
          <a:stretch>
            <a:fillRect/>
          </a:stretch>
        </p:blipFill>
        <p:spPr bwMode="auto">
          <a:xfrm>
            <a:off x="762000" y="396240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32460" t="72738" r="54799" b="20072"/>
          <a:stretch>
            <a:fillRect/>
          </a:stretch>
        </p:blipFill>
        <p:spPr bwMode="auto">
          <a:xfrm>
            <a:off x="5486400" y="2286000"/>
            <a:ext cx="3200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 l="43696" t="38345" r="44326" b="46821"/>
          <a:stretch>
            <a:fillRect/>
          </a:stretch>
        </p:blipFill>
        <p:spPr bwMode="auto">
          <a:xfrm>
            <a:off x="5715000" y="3657600"/>
            <a:ext cx="2743200" cy="2021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5347740" y="2895600"/>
            <a:ext cx="358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that minimizes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4024860" y="2743200"/>
            <a:ext cx="914400" cy="1828800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2460" t="72738" r="54799" b="20072"/>
          <a:stretch>
            <a:fillRect/>
          </a:stretch>
        </p:blipFill>
        <p:spPr bwMode="auto">
          <a:xfrm>
            <a:off x="304800" y="2438400"/>
            <a:ext cx="3200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9257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grid search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strategy for finding the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that minimizes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819400"/>
            <a:ext cx="8229600" cy="3810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try lots of combinations of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…)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… a grid of combinations …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pick the combination with the smallest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as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i="1" baseline="30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76200" y="1524000"/>
            <a:ext cx="8640084" cy="4602364"/>
            <a:chOff x="993486" y="1575082"/>
            <a:chExt cx="5776183" cy="305971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87689" y="2093184"/>
              <a:ext cx="1939324" cy="190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993486" y="2436282"/>
              <a:ext cx="662249" cy="347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sz="2800" i="1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US" sz="2800" i="1" baseline="30000" dirty="0" smtClean="0">
                  <a:latin typeface="Times New Roman" pitchFamily="18" charset="0"/>
                  <a:cs typeface="Times New Roman" pitchFamily="18" charset="0"/>
                </a:rPr>
                <a:t>est</a:t>
              </a:r>
              <a:endParaRPr lang="en-US" sz="28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 rot="5400000">
              <a:off x="533400" y="3176588"/>
              <a:ext cx="2338388" cy="476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1566863" y="2135188"/>
              <a:ext cx="2243137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538289" y="3976163"/>
              <a:ext cx="152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 flipH="1" flipV="1">
              <a:off x="3508821" y="2059780"/>
              <a:ext cx="147637" cy="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/>
            <p:cNvSpPr/>
            <p:nvPr/>
          </p:nvSpPr>
          <p:spPr>
            <a:xfrm>
              <a:off x="1588911" y="1683168"/>
              <a:ext cx="243481" cy="3478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2800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429000" y="1676400"/>
              <a:ext cx="243481" cy="3478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sz="2800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793065" y="1879035"/>
              <a:ext cx="377439" cy="3478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sz="2800" i="1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800" baseline="-25000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295400" y="1987121"/>
              <a:ext cx="243481" cy="3478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28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284111" y="3810839"/>
              <a:ext cx="243481" cy="3478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sz="2800" dirty="0"/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2630310" y="2562733"/>
              <a:ext cx="76200" cy="76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2698045" y="2302147"/>
              <a:ext cx="1981200" cy="509882"/>
            </a:xfrm>
            <a:custGeom>
              <a:avLst/>
              <a:gdLst>
                <a:gd name="connsiteX0" fmla="*/ 0 w 1941689"/>
                <a:gd name="connsiteY0" fmla="*/ 285986 h 509882"/>
                <a:gd name="connsiteX1" fmla="*/ 1422400 w 1941689"/>
                <a:gd name="connsiteY1" fmla="*/ 26341 h 509882"/>
                <a:gd name="connsiteX2" fmla="*/ 1557866 w 1941689"/>
                <a:gd name="connsiteY2" fmla="*/ 444030 h 509882"/>
                <a:gd name="connsiteX3" fmla="*/ 1941689 w 1941689"/>
                <a:gd name="connsiteY3" fmla="*/ 421452 h 509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1689" h="509882">
                  <a:moveTo>
                    <a:pt x="0" y="285986"/>
                  </a:moveTo>
                  <a:cubicBezTo>
                    <a:pt x="581378" y="142993"/>
                    <a:pt x="1162756" y="0"/>
                    <a:pt x="1422400" y="26341"/>
                  </a:cubicBezTo>
                  <a:cubicBezTo>
                    <a:pt x="1682044" y="52682"/>
                    <a:pt x="1471318" y="378178"/>
                    <a:pt x="1557866" y="444030"/>
                  </a:cubicBezTo>
                  <a:cubicBezTo>
                    <a:pt x="1644414" y="509882"/>
                    <a:pt x="1793051" y="465667"/>
                    <a:pt x="1941689" y="421452"/>
                  </a:cubicBezTo>
                </a:path>
              </a:pathLst>
            </a:custGeom>
            <a:ln w="28575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4724400" y="2669977"/>
              <a:ext cx="1941689" cy="509882"/>
            </a:xfrm>
            <a:custGeom>
              <a:avLst/>
              <a:gdLst>
                <a:gd name="connsiteX0" fmla="*/ 0 w 1941689"/>
                <a:gd name="connsiteY0" fmla="*/ 285986 h 509882"/>
                <a:gd name="connsiteX1" fmla="*/ 1422400 w 1941689"/>
                <a:gd name="connsiteY1" fmla="*/ 26341 h 509882"/>
                <a:gd name="connsiteX2" fmla="*/ 1557866 w 1941689"/>
                <a:gd name="connsiteY2" fmla="*/ 444030 h 509882"/>
                <a:gd name="connsiteX3" fmla="*/ 1941689 w 1941689"/>
                <a:gd name="connsiteY3" fmla="*/ 421452 h 509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1689" h="509882">
                  <a:moveTo>
                    <a:pt x="0" y="285986"/>
                  </a:moveTo>
                  <a:cubicBezTo>
                    <a:pt x="581378" y="142993"/>
                    <a:pt x="1162756" y="0"/>
                    <a:pt x="1422400" y="26341"/>
                  </a:cubicBezTo>
                  <a:cubicBezTo>
                    <a:pt x="1682044" y="52682"/>
                    <a:pt x="1471318" y="378178"/>
                    <a:pt x="1557866" y="444030"/>
                  </a:cubicBezTo>
                  <a:cubicBezTo>
                    <a:pt x="1644414" y="509882"/>
                    <a:pt x="1793051" y="465667"/>
                    <a:pt x="1941689" y="421452"/>
                  </a:cubicBezTo>
                </a:path>
              </a:pathLst>
            </a:custGeom>
            <a:ln>
              <a:solidFill>
                <a:schemeClr val="bg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712269" y="2334965"/>
              <a:ext cx="2057400" cy="6343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point of minimum error, 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min</a:t>
              </a:r>
              <a:endParaRPr lang="en-US" sz="2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 rot="5400000" flipH="1" flipV="1">
              <a:off x="2602710" y="2048641"/>
              <a:ext cx="147637" cy="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1504245" y="4286955"/>
              <a:ext cx="533400" cy="347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sz="2800" i="1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419868" y="1575082"/>
              <a:ext cx="554263" cy="3478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sz="2800" i="1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800" i="1" baseline="30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est</a:t>
              </a:r>
              <a:endParaRPr lang="en-US" sz="2800" baseline="30000" dirty="0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533526" y="2603303"/>
              <a:ext cx="152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/>
            <p:cNvSpPr/>
            <p:nvPr/>
          </p:nvSpPr>
          <p:spPr>
            <a:xfrm>
              <a:off x="2595563" y="2293740"/>
              <a:ext cx="152400" cy="62935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 rot="11765740" flipH="1">
              <a:off x="2719041" y="2830552"/>
              <a:ext cx="1842267" cy="559276"/>
            </a:xfrm>
            <a:custGeom>
              <a:avLst/>
              <a:gdLst>
                <a:gd name="connsiteX0" fmla="*/ 0 w 1941689"/>
                <a:gd name="connsiteY0" fmla="*/ 285986 h 509882"/>
                <a:gd name="connsiteX1" fmla="*/ 1422400 w 1941689"/>
                <a:gd name="connsiteY1" fmla="*/ 26341 h 509882"/>
                <a:gd name="connsiteX2" fmla="*/ 1557866 w 1941689"/>
                <a:gd name="connsiteY2" fmla="*/ 444030 h 509882"/>
                <a:gd name="connsiteX3" fmla="*/ 1941689 w 1941689"/>
                <a:gd name="connsiteY3" fmla="*/ 421452 h 509882"/>
                <a:gd name="connsiteX0" fmla="*/ 0 w 1941689"/>
                <a:gd name="connsiteY0" fmla="*/ 142993 h 330465"/>
                <a:gd name="connsiteX1" fmla="*/ 1059179 w 1941689"/>
                <a:gd name="connsiteY1" fmla="*/ 101894 h 330465"/>
                <a:gd name="connsiteX2" fmla="*/ 1557866 w 1941689"/>
                <a:gd name="connsiteY2" fmla="*/ 301037 h 330465"/>
                <a:gd name="connsiteX3" fmla="*/ 1941689 w 1941689"/>
                <a:gd name="connsiteY3" fmla="*/ 278459 h 330465"/>
                <a:gd name="connsiteX0" fmla="*/ 0 w 1941689"/>
                <a:gd name="connsiteY0" fmla="*/ 142993 h 330465"/>
                <a:gd name="connsiteX1" fmla="*/ 1059179 w 1941689"/>
                <a:gd name="connsiteY1" fmla="*/ 101894 h 330465"/>
                <a:gd name="connsiteX2" fmla="*/ 1557866 w 1941689"/>
                <a:gd name="connsiteY2" fmla="*/ 301037 h 330465"/>
                <a:gd name="connsiteX3" fmla="*/ 1941689 w 1941689"/>
                <a:gd name="connsiteY3" fmla="*/ 278459 h 330465"/>
                <a:gd name="connsiteX0" fmla="*/ 0 w 2191235"/>
                <a:gd name="connsiteY0" fmla="*/ 142993 h 327871"/>
                <a:gd name="connsiteX1" fmla="*/ 1059179 w 2191235"/>
                <a:gd name="connsiteY1" fmla="*/ 101894 h 327871"/>
                <a:gd name="connsiteX2" fmla="*/ 1557866 w 2191235"/>
                <a:gd name="connsiteY2" fmla="*/ 301037 h 327871"/>
                <a:gd name="connsiteX3" fmla="*/ 2191235 w 2191235"/>
                <a:gd name="connsiteY3" fmla="*/ 262896 h 327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1235" h="327871">
                  <a:moveTo>
                    <a:pt x="0" y="142993"/>
                  </a:moveTo>
                  <a:cubicBezTo>
                    <a:pt x="581378" y="0"/>
                    <a:pt x="799535" y="75553"/>
                    <a:pt x="1059179" y="101894"/>
                  </a:cubicBezTo>
                  <a:cubicBezTo>
                    <a:pt x="1230618" y="153575"/>
                    <a:pt x="1369190" y="274203"/>
                    <a:pt x="1557866" y="301037"/>
                  </a:cubicBezTo>
                  <a:cubicBezTo>
                    <a:pt x="1746542" y="327871"/>
                    <a:pt x="2042597" y="307111"/>
                    <a:pt x="2191235" y="262896"/>
                  </a:cubicBezTo>
                </a:path>
              </a:pathLst>
            </a:cu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661327" y="3196165"/>
              <a:ext cx="1905000" cy="6343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region of low error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, E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best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at the point of minimum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choose that as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endParaRPr lang="en-US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209800"/>
            <a:ext cx="6324600" cy="15240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but, actually, any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the region of low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almost as good as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0" y="4572000"/>
            <a:ext cx="914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especially since E is effected by measurement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error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if the experiment was repeated, the results would be slightly different, anyway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6800"/>
            <a:ext cx="9144000" cy="4191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formula for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at the point of minimum error, E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∂E / ∂m</a:t>
            </a:r>
            <a:r>
              <a:rPr lang="en-US" sz="32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0</a:t>
            </a:r>
            <a:r>
              <a:rPr lang="en-US" sz="3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ea typeface="Cambria Math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ea typeface="Cambria Math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so solve this equation for </a:t>
            </a:r>
            <a:r>
              <a:rPr lang="en-US" sz="32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endParaRPr lang="en-US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Result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7196" t="48825" r="40151" b="41073"/>
          <a:stretch>
            <a:fillRect/>
          </a:stretch>
        </p:blipFill>
        <p:spPr bwMode="auto">
          <a:xfrm>
            <a:off x="1066800" y="2819400"/>
            <a:ext cx="67183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Result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7196" t="48825" r="40151" b="41073"/>
          <a:stretch>
            <a:fillRect/>
          </a:stretch>
        </p:blipFill>
        <p:spPr bwMode="auto">
          <a:xfrm>
            <a:off x="1066800" y="2819400"/>
            <a:ext cx="67183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1353456" y="2750460"/>
            <a:ext cx="6952344" cy="1676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3200400" y="4601033"/>
            <a:ext cx="1606707" cy="809167"/>
          </a:xfrm>
          <a:custGeom>
            <a:avLst/>
            <a:gdLst>
              <a:gd name="connsiteX0" fmla="*/ 0 w 1872343"/>
              <a:gd name="connsiteY0" fmla="*/ 740229 h 740229"/>
              <a:gd name="connsiteX1" fmla="*/ 1074057 w 1872343"/>
              <a:gd name="connsiteY1" fmla="*/ 188686 h 740229"/>
              <a:gd name="connsiteX2" fmla="*/ 1146629 w 1872343"/>
              <a:gd name="connsiteY2" fmla="*/ 333829 h 740229"/>
              <a:gd name="connsiteX3" fmla="*/ 1872343 w 1872343"/>
              <a:gd name="connsiteY3" fmla="*/ 0 h 740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2343" h="740229">
                <a:moveTo>
                  <a:pt x="0" y="740229"/>
                </a:moveTo>
                <a:cubicBezTo>
                  <a:pt x="441476" y="498324"/>
                  <a:pt x="882952" y="256419"/>
                  <a:pt x="1074057" y="188686"/>
                </a:cubicBezTo>
                <a:cubicBezTo>
                  <a:pt x="1265162" y="120953"/>
                  <a:pt x="1013581" y="365277"/>
                  <a:pt x="1146629" y="333829"/>
                </a:cubicBezTo>
                <a:cubicBezTo>
                  <a:pt x="1279677" y="302381"/>
                  <a:pt x="1576010" y="151190"/>
                  <a:pt x="1872343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80999" y="5025576"/>
            <a:ext cx="524972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memorize</a:t>
            </a:r>
            <a:endParaRPr kumimoji="0" lang="en-US" sz="3600" b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Error Propagation</a:t>
            </a:r>
            <a:endParaRPr lang="en-US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data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has observational error</a:t>
            </a:r>
          </a:p>
          <a:p>
            <a:pPr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model parameters depend on data</a:t>
            </a:r>
          </a:p>
          <a:p>
            <a:pPr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estimated model parameters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have uncertainty</a:t>
            </a:r>
          </a:p>
          <a:p>
            <a:pPr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MatLab</a:t>
            </a:r>
            <a:r>
              <a:rPr lang="en-US" dirty="0" smtClean="0"/>
              <a:t> Tutorials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6962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Today 12:15 – 1:00, downstairs conference room; real basics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Wednesday, </a:t>
            </a:r>
            <a:r>
              <a:rPr lang="en-US" dirty="0" smtClean="0"/>
              <a:t>12:15 – 1:00, </a:t>
            </a:r>
            <a:r>
              <a:rPr lang="en-US" dirty="0" smtClean="0"/>
              <a:t>Seismology Library; somewhat more advances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Error Propagation</a:t>
            </a:r>
            <a:endParaRPr lang="en-US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uncorrelated data with uniform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variance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i="1" baseline="-25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30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7196" t="48825" r="40151" b="41073"/>
          <a:stretch>
            <a:fillRect/>
          </a:stretch>
        </p:blipFill>
        <p:spPr bwMode="auto">
          <a:xfrm>
            <a:off x="381000" y="2667000"/>
            <a:ext cx="3505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24664" t="50000" r="27272" b="40217"/>
          <a:stretch>
            <a:fillRect/>
          </a:stretch>
        </p:blipFill>
        <p:spPr bwMode="auto">
          <a:xfrm>
            <a:off x="397933" y="3810000"/>
            <a:ext cx="836506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Error Propagation</a:t>
            </a:r>
            <a:endParaRPr lang="en-US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uncorrelated data with uniform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variance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i="1" baseline="-25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30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7196" t="48825" r="40151" b="41073"/>
          <a:stretch>
            <a:fillRect/>
          </a:stretch>
        </p:blipFill>
        <p:spPr bwMode="auto">
          <a:xfrm>
            <a:off x="381000" y="2667000"/>
            <a:ext cx="3505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24664" t="50000" r="27272" b="40217"/>
          <a:stretch>
            <a:fillRect/>
          </a:stretch>
        </p:blipFill>
        <p:spPr bwMode="auto">
          <a:xfrm>
            <a:off x="397933" y="3810000"/>
            <a:ext cx="836506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6865260" y="3810000"/>
            <a:ext cx="1981200" cy="1143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646060" y="4724400"/>
            <a:ext cx="1371600" cy="457200"/>
          </a:xfrm>
          <a:custGeom>
            <a:avLst/>
            <a:gdLst>
              <a:gd name="connsiteX0" fmla="*/ 0 w 1872343"/>
              <a:gd name="connsiteY0" fmla="*/ 740229 h 740229"/>
              <a:gd name="connsiteX1" fmla="*/ 1074057 w 1872343"/>
              <a:gd name="connsiteY1" fmla="*/ 188686 h 740229"/>
              <a:gd name="connsiteX2" fmla="*/ 1146629 w 1872343"/>
              <a:gd name="connsiteY2" fmla="*/ 333829 h 740229"/>
              <a:gd name="connsiteX3" fmla="*/ 1872343 w 1872343"/>
              <a:gd name="connsiteY3" fmla="*/ 0 h 740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2343" h="740229">
                <a:moveTo>
                  <a:pt x="0" y="740229"/>
                </a:moveTo>
                <a:cubicBezTo>
                  <a:pt x="441476" y="498324"/>
                  <a:pt x="882952" y="256419"/>
                  <a:pt x="1074057" y="188686"/>
                </a:cubicBezTo>
                <a:cubicBezTo>
                  <a:pt x="1265162" y="120953"/>
                  <a:pt x="1013581" y="365277"/>
                  <a:pt x="1146629" y="333829"/>
                </a:cubicBezTo>
                <a:cubicBezTo>
                  <a:pt x="1279677" y="302381"/>
                  <a:pt x="1576010" y="151190"/>
                  <a:pt x="1872343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200400" y="4724400"/>
            <a:ext cx="2819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memorize</a:t>
            </a:r>
            <a:endParaRPr kumimoji="0" lang="en-US" sz="3600" b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1: the mean of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6564" t="26738" r="39480" b="18717"/>
          <a:stretch>
            <a:fillRect/>
          </a:stretch>
        </p:blipFill>
        <p:spPr bwMode="auto">
          <a:xfrm>
            <a:off x="2438400" y="1219200"/>
            <a:ext cx="403112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1: the mean of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6564" t="26738" r="39480" b="18717"/>
          <a:stretch>
            <a:fillRect/>
          </a:stretch>
        </p:blipFill>
        <p:spPr bwMode="auto">
          <a:xfrm>
            <a:off x="2438400" y="1219200"/>
            <a:ext cx="403112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5537616" y="3352800"/>
            <a:ext cx="1843791" cy="359764"/>
          </a:xfrm>
          <a:custGeom>
            <a:avLst/>
            <a:gdLst>
              <a:gd name="connsiteX0" fmla="*/ 0 w 1843791"/>
              <a:gd name="connsiteY0" fmla="*/ 359764 h 359764"/>
              <a:gd name="connsiteX1" fmla="*/ 704538 w 1843791"/>
              <a:gd name="connsiteY1" fmla="*/ 44970 h 359764"/>
              <a:gd name="connsiteX2" fmla="*/ 719528 w 1843791"/>
              <a:gd name="connsiteY2" fmla="*/ 299803 h 359764"/>
              <a:gd name="connsiteX3" fmla="*/ 1843791 w 1843791"/>
              <a:gd name="connsiteY3" fmla="*/ 0 h 359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791" h="359764">
                <a:moveTo>
                  <a:pt x="0" y="359764"/>
                </a:moveTo>
                <a:cubicBezTo>
                  <a:pt x="292308" y="207363"/>
                  <a:pt x="584617" y="54963"/>
                  <a:pt x="704538" y="44970"/>
                </a:cubicBezTo>
                <a:cubicBezTo>
                  <a:pt x="824459" y="34977"/>
                  <a:pt x="529652" y="307298"/>
                  <a:pt x="719528" y="299803"/>
                </a:cubicBezTo>
                <a:cubicBezTo>
                  <a:pt x="909404" y="292308"/>
                  <a:pt x="1376597" y="146154"/>
                  <a:pt x="1843791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858000" y="259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the constant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6858000" y="3581400"/>
            <a:ext cx="1371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will turn out to be the mean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940" t="40407" r="15943" b="34339"/>
          <a:stretch>
            <a:fillRect/>
          </a:stretch>
        </p:blipFill>
        <p:spPr bwMode="auto">
          <a:xfrm>
            <a:off x="0" y="1240969"/>
            <a:ext cx="9144000" cy="195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 l="24783" t="23510" r="26044" b="63775"/>
          <a:stretch>
            <a:fillRect/>
          </a:stretch>
        </p:blipFill>
        <p:spPr bwMode="auto">
          <a:xfrm>
            <a:off x="304800" y="3505200"/>
            <a:ext cx="84201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l="37196" t="48825" r="40151" b="41073"/>
          <a:stretch>
            <a:fillRect/>
          </a:stretch>
        </p:blipFill>
        <p:spPr bwMode="auto">
          <a:xfrm>
            <a:off x="609600" y="457200"/>
            <a:ext cx="321310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 l="24664" t="50000" r="70082" b="40217"/>
          <a:stretch>
            <a:fillRect/>
          </a:stretch>
        </p:blipFill>
        <p:spPr bwMode="auto">
          <a:xfrm>
            <a:off x="4437087" y="316042"/>
            <a:ext cx="914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 l="59690" t="50000" r="27272" b="40217"/>
          <a:stretch>
            <a:fillRect/>
          </a:stretch>
        </p:blipFill>
        <p:spPr bwMode="auto">
          <a:xfrm>
            <a:off x="5240310" y="303550"/>
            <a:ext cx="226906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940" t="40407" r="15943" b="34339"/>
          <a:stretch>
            <a:fillRect/>
          </a:stretch>
        </p:blipFill>
        <p:spPr bwMode="auto">
          <a:xfrm>
            <a:off x="0" y="1240969"/>
            <a:ext cx="9144000" cy="195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 l="24783" t="23510" r="26044" b="63775"/>
          <a:stretch>
            <a:fillRect/>
          </a:stretch>
        </p:blipFill>
        <p:spPr bwMode="auto">
          <a:xfrm>
            <a:off x="304800" y="3505200"/>
            <a:ext cx="84201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l="37196" t="48825" r="40151" b="41073"/>
          <a:stretch>
            <a:fillRect/>
          </a:stretch>
        </p:blipFill>
        <p:spPr bwMode="auto">
          <a:xfrm>
            <a:off x="609600" y="457200"/>
            <a:ext cx="321310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ight Brace 6"/>
          <p:cNvSpPr/>
          <p:nvPr/>
        </p:nvSpPr>
        <p:spPr>
          <a:xfrm rot="5400000">
            <a:off x="5165360" y="4343400"/>
            <a:ext cx="609600" cy="10668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59510" y="5272790"/>
            <a:ext cx="1828800" cy="1143000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usual formula for the mean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 l="24664" t="50000" r="70082" b="40217"/>
          <a:stretch>
            <a:fillRect/>
          </a:stretch>
        </p:blipFill>
        <p:spPr bwMode="auto">
          <a:xfrm>
            <a:off x="4437087" y="316042"/>
            <a:ext cx="914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 l="59690" t="50000" r="27272" b="40217"/>
          <a:stretch>
            <a:fillRect/>
          </a:stretch>
        </p:blipFill>
        <p:spPr bwMode="auto">
          <a:xfrm>
            <a:off x="5240310" y="303550"/>
            <a:ext cx="226906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6725590" y="4572000"/>
            <a:ext cx="2133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variance decreases with number of data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7480092" y="4272197"/>
            <a:ext cx="334780" cy="584616"/>
          </a:xfrm>
          <a:custGeom>
            <a:avLst/>
            <a:gdLst>
              <a:gd name="connsiteX0" fmla="*/ 0 w 334780"/>
              <a:gd name="connsiteY0" fmla="*/ 0 h 584616"/>
              <a:gd name="connsiteX1" fmla="*/ 284813 w 334780"/>
              <a:gd name="connsiteY1" fmla="*/ 164892 h 584616"/>
              <a:gd name="connsiteX2" fmla="*/ 299803 w 334780"/>
              <a:gd name="connsiteY2" fmla="*/ 584616 h 584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4780" h="584616">
                <a:moveTo>
                  <a:pt x="0" y="0"/>
                </a:moveTo>
                <a:cubicBezTo>
                  <a:pt x="117423" y="33728"/>
                  <a:pt x="234846" y="67456"/>
                  <a:pt x="284813" y="164892"/>
                </a:cubicBezTo>
                <a:cubicBezTo>
                  <a:pt x="334780" y="262328"/>
                  <a:pt x="317291" y="423472"/>
                  <a:pt x="299803" y="584616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4500" t="23510" r="26044" b="63775"/>
          <a:stretch>
            <a:fillRect/>
          </a:stretch>
        </p:blipFill>
        <p:spPr bwMode="auto">
          <a:xfrm>
            <a:off x="5380857" y="1447862"/>
            <a:ext cx="1905000" cy="15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/>
          <p:nvPr/>
        </p:nvGrpSpPr>
        <p:grpSpPr>
          <a:xfrm>
            <a:off x="914400" y="4419600"/>
            <a:ext cx="5486400" cy="1371600"/>
            <a:chOff x="914400" y="2743200"/>
            <a:chExt cx="5486400" cy="1371600"/>
          </a:xfrm>
        </p:grpSpPr>
        <p:sp>
          <p:nvSpPr>
            <p:cNvPr id="5" name="TextBox 4"/>
            <p:cNvSpPr txBox="1"/>
            <p:nvPr/>
          </p:nvSpPr>
          <p:spPr>
            <a:xfrm>
              <a:off x="914400" y="3124200"/>
              <a:ext cx="2438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3200" baseline="-25000" dirty="0" smtClean="0">
                  <a:latin typeface="Cambria Math" pitchFamily="18" charset="0"/>
                  <a:ea typeface="Cambria Math" pitchFamily="18" charset="0"/>
                </a:rPr>
                <a:t>1</a:t>
              </a:r>
              <a:r>
                <a:rPr lang="en-US" sz="3200" baseline="30000" dirty="0" smtClean="0">
                  <a:latin typeface="Cambria Math" pitchFamily="18" charset="0"/>
                  <a:ea typeface="Cambria Math" pitchFamily="18" charset="0"/>
                </a:rPr>
                <a:t>est</a:t>
              </a:r>
              <a:r>
                <a:rPr lang="en-US" sz="3200" dirty="0" smtClean="0">
                  <a:latin typeface="Cambria Math" pitchFamily="18" charset="0"/>
                  <a:ea typeface="Cambria Math" pitchFamily="18" charset="0"/>
                </a:rPr>
                <a:t> = d = </a:t>
              </a:r>
              <a:endParaRPr lang="en-US" sz="3200" dirty="0">
                <a:latin typeface="Cambria Math" pitchFamily="18" charset="0"/>
                <a:ea typeface="Cambria Math" pitchFamily="18" charset="0"/>
              </a:endParaRPr>
            </a:p>
          </p:txBody>
        </p:sp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51038" t="23510" r="40952" b="63775"/>
            <a:stretch>
              <a:fillRect/>
            </a:stretch>
          </p:blipFill>
          <p:spPr bwMode="auto">
            <a:xfrm>
              <a:off x="2971800" y="2819400"/>
              <a:ext cx="13716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Connector 7"/>
            <p:cNvCxnSpPr/>
            <p:nvPr/>
          </p:nvCxnSpPr>
          <p:spPr>
            <a:xfrm rot="5400000" flipH="1" flipV="1">
              <a:off x="2392180" y="3001780"/>
              <a:ext cx="0" cy="3048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876800" y="2743200"/>
              <a:ext cx="1066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Cambria Math"/>
                  <a:ea typeface="Cambria Math"/>
                </a:rPr>
                <a:t>2</a:t>
              </a:r>
              <a:r>
                <a:rPr lang="el-GR" sz="3200" dirty="0" smtClean="0">
                  <a:latin typeface="Cambria Math"/>
                  <a:ea typeface="Cambria Math"/>
                </a:rPr>
                <a:t>σ</a:t>
              </a:r>
              <a:r>
                <a:rPr lang="en-US" sz="3200" baseline="-25000" dirty="0" smtClean="0">
                  <a:latin typeface="Cambria Math"/>
                  <a:ea typeface="Cambria Math"/>
                </a:rPr>
                <a:t>d</a:t>
              </a:r>
              <a:endParaRPr lang="en-US" sz="3200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19600" y="3048000"/>
              <a:ext cx="1981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Cambria Math"/>
                  <a:ea typeface="Cambria Math"/>
                </a:rPr>
                <a:t>± </a:t>
              </a:r>
              <a:endParaRPr lang="en-US" sz="3200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953000" y="3352800"/>
              <a:ext cx="6858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846820" y="3458980"/>
              <a:ext cx="1066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Cambria Math"/>
                  <a:ea typeface="Cambria Math"/>
                </a:rPr>
                <a:t>√N</a:t>
              </a:r>
              <a:endParaRPr lang="en-US" sz="3200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 cstate="print"/>
          <a:srcRect l="31458" t="23510" r="61422" b="63775"/>
          <a:stretch>
            <a:fillRect/>
          </a:stretch>
        </p:blipFill>
        <p:spPr bwMode="auto">
          <a:xfrm>
            <a:off x="808857" y="1524062"/>
            <a:ext cx="1219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print"/>
          <a:srcRect l="51483" t="22014" r="41397" b="63775"/>
          <a:stretch>
            <a:fillRect/>
          </a:stretch>
        </p:blipFill>
        <p:spPr bwMode="auto">
          <a:xfrm>
            <a:off x="2104257" y="1371662"/>
            <a:ext cx="1219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5943600" y="4876800"/>
            <a:ext cx="24561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(95% confidence) </a:t>
            </a:r>
            <a:endParaRPr lang="en-US" sz="2400" i="1" kern="0" dirty="0">
              <a:solidFill>
                <a:schemeClr val="tx2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92773" y="838262"/>
            <a:ext cx="23358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formula for mean</a:t>
            </a:r>
            <a:endParaRPr lang="en-US" sz="2400" i="1" kern="0" dirty="0">
              <a:solidFill>
                <a:schemeClr val="tx2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152257" y="838262"/>
            <a:ext cx="30011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formula for covariance</a:t>
            </a:r>
            <a:endParaRPr lang="en-US" sz="2400" i="1" kern="0" dirty="0">
              <a:solidFill>
                <a:schemeClr val="tx2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84420" y="3657600"/>
            <a:ext cx="5245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combining the two into confidence limits</a:t>
            </a:r>
            <a:endParaRPr lang="en-US" sz="2400" i="1" kern="0" dirty="0">
              <a:solidFill>
                <a:schemeClr val="tx2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4500" t="23510" r="26044" b="63775"/>
          <a:stretch>
            <a:fillRect/>
          </a:stretch>
        </p:blipFill>
        <p:spPr bwMode="auto">
          <a:xfrm>
            <a:off x="5380857" y="1447862"/>
            <a:ext cx="1905000" cy="15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/>
          <p:nvPr/>
        </p:nvGrpSpPr>
        <p:grpSpPr>
          <a:xfrm>
            <a:off x="914400" y="4419600"/>
            <a:ext cx="5486400" cy="1371600"/>
            <a:chOff x="914400" y="2743200"/>
            <a:chExt cx="5486400" cy="1371600"/>
          </a:xfrm>
        </p:grpSpPr>
        <p:sp>
          <p:nvSpPr>
            <p:cNvPr id="5" name="TextBox 4"/>
            <p:cNvSpPr txBox="1"/>
            <p:nvPr/>
          </p:nvSpPr>
          <p:spPr>
            <a:xfrm>
              <a:off x="914400" y="3124200"/>
              <a:ext cx="2438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3200" baseline="-25000" dirty="0" smtClean="0">
                  <a:latin typeface="Cambria Math" pitchFamily="18" charset="0"/>
                  <a:ea typeface="Cambria Math" pitchFamily="18" charset="0"/>
                </a:rPr>
                <a:t>1</a:t>
              </a:r>
              <a:r>
                <a:rPr lang="en-US" sz="3200" baseline="30000" dirty="0" smtClean="0">
                  <a:latin typeface="Cambria Math" pitchFamily="18" charset="0"/>
                  <a:ea typeface="Cambria Math" pitchFamily="18" charset="0"/>
                </a:rPr>
                <a:t>est</a:t>
              </a:r>
              <a:r>
                <a:rPr lang="en-US" sz="3200" dirty="0" smtClean="0">
                  <a:latin typeface="Cambria Math" pitchFamily="18" charset="0"/>
                  <a:ea typeface="Cambria Math" pitchFamily="18" charset="0"/>
                </a:rPr>
                <a:t> = d = </a:t>
              </a:r>
              <a:endParaRPr lang="en-US" sz="3200" dirty="0">
                <a:latin typeface="Cambria Math" pitchFamily="18" charset="0"/>
                <a:ea typeface="Cambria Math" pitchFamily="18" charset="0"/>
              </a:endParaRPr>
            </a:p>
          </p:txBody>
        </p:sp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51038" t="23510" r="40952" b="63775"/>
            <a:stretch>
              <a:fillRect/>
            </a:stretch>
          </p:blipFill>
          <p:spPr bwMode="auto">
            <a:xfrm>
              <a:off x="2971800" y="2819400"/>
              <a:ext cx="13716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Connector 7"/>
            <p:cNvCxnSpPr/>
            <p:nvPr/>
          </p:nvCxnSpPr>
          <p:spPr>
            <a:xfrm rot="5400000" flipH="1" flipV="1">
              <a:off x="2392180" y="3001780"/>
              <a:ext cx="0" cy="3048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876800" y="2743200"/>
              <a:ext cx="1066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Cambria Math"/>
                  <a:ea typeface="Cambria Math"/>
                </a:rPr>
                <a:t>2</a:t>
              </a:r>
              <a:r>
                <a:rPr lang="el-GR" sz="3200" dirty="0" smtClean="0">
                  <a:latin typeface="Cambria Math"/>
                  <a:ea typeface="Cambria Math"/>
                </a:rPr>
                <a:t>σ</a:t>
              </a:r>
              <a:r>
                <a:rPr lang="en-US" sz="3200" baseline="-25000" dirty="0" smtClean="0">
                  <a:latin typeface="Cambria Math"/>
                  <a:ea typeface="Cambria Math"/>
                </a:rPr>
                <a:t>d</a:t>
              </a:r>
              <a:endParaRPr lang="en-US" sz="3200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19600" y="3048000"/>
              <a:ext cx="1981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Cambria Math"/>
                  <a:ea typeface="Cambria Math"/>
                </a:rPr>
                <a:t>± </a:t>
              </a:r>
              <a:endParaRPr lang="en-US" sz="3200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953000" y="3352800"/>
              <a:ext cx="6858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846820" y="3458980"/>
              <a:ext cx="1066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Cambria Math"/>
                  <a:ea typeface="Cambria Math"/>
                </a:rPr>
                <a:t>√N</a:t>
              </a:r>
              <a:endParaRPr lang="en-US" sz="3200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 cstate="print"/>
          <a:srcRect l="31458" t="23510" r="61422" b="63775"/>
          <a:stretch>
            <a:fillRect/>
          </a:stretch>
        </p:blipFill>
        <p:spPr bwMode="auto">
          <a:xfrm>
            <a:off x="808857" y="1524062"/>
            <a:ext cx="1219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print"/>
          <a:srcRect l="51483" t="22014" r="41397" b="63775"/>
          <a:stretch>
            <a:fillRect/>
          </a:stretch>
        </p:blipFill>
        <p:spPr bwMode="auto">
          <a:xfrm>
            <a:off x="2104257" y="1371662"/>
            <a:ext cx="1219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5943600" y="4876800"/>
            <a:ext cx="24561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(95% confidence) </a:t>
            </a:r>
            <a:endParaRPr lang="en-US" sz="2400" i="1" kern="0" dirty="0">
              <a:solidFill>
                <a:schemeClr val="tx2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92773" y="838262"/>
            <a:ext cx="23358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formula for mean</a:t>
            </a:r>
            <a:endParaRPr lang="en-US" sz="2400" i="1" kern="0" dirty="0">
              <a:solidFill>
                <a:schemeClr val="tx2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152257" y="838262"/>
            <a:ext cx="30011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formula for covariance</a:t>
            </a:r>
            <a:endParaRPr lang="en-US" sz="2400" i="1" kern="0" dirty="0">
              <a:solidFill>
                <a:schemeClr val="tx2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84420" y="3657600"/>
            <a:ext cx="5245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combining the two into confidence limits</a:t>
            </a:r>
            <a:endParaRPr lang="en-US" sz="2400" i="1" kern="0" dirty="0">
              <a:solidFill>
                <a:schemeClr val="tx2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4267200" y="4495800"/>
            <a:ext cx="1981200" cy="1143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3048000" y="5410200"/>
            <a:ext cx="1371600" cy="457200"/>
          </a:xfrm>
          <a:custGeom>
            <a:avLst/>
            <a:gdLst>
              <a:gd name="connsiteX0" fmla="*/ 0 w 1872343"/>
              <a:gd name="connsiteY0" fmla="*/ 740229 h 740229"/>
              <a:gd name="connsiteX1" fmla="*/ 1074057 w 1872343"/>
              <a:gd name="connsiteY1" fmla="*/ 188686 h 740229"/>
              <a:gd name="connsiteX2" fmla="*/ 1146629 w 1872343"/>
              <a:gd name="connsiteY2" fmla="*/ 333829 h 740229"/>
              <a:gd name="connsiteX3" fmla="*/ 1872343 w 1872343"/>
              <a:gd name="connsiteY3" fmla="*/ 0 h 740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2343" h="740229">
                <a:moveTo>
                  <a:pt x="0" y="740229"/>
                </a:moveTo>
                <a:cubicBezTo>
                  <a:pt x="441476" y="498324"/>
                  <a:pt x="882952" y="256419"/>
                  <a:pt x="1074057" y="188686"/>
                </a:cubicBezTo>
                <a:cubicBezTo>
                  <a:pt x="1265162" y="120953"/>
                  <a:pt x="1013581" y="365277"/>
                  <a:pt x="1146629" y="333829"/>
                </a:cubicBezTo>
                <a:cubicBezTo>
                  <a:pt x="1279677" y="302381"/>
                  <a:pt x="1576010" y="151190"/>
                  <a:pt x="1872343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itle 1"/>
          <p:cNvSpPr txBox="1">
            <a:spLocks/>
          </p:cNvSpPr>
          <p:nvPr/>
        </p:nvSpPr>
        <p:spPr bwMode="auto">
          <a:xfrm>
            <a:off x="602340" y="5482770"/>
            <a:ext cx="2819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important</a:t>
            </a:r>
            <a:endParaRPr kumimoji="0" lang="en-US" sz="3600" b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660"/>
            <a:ext cx="8229600" cy="16002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confidence intervals for the estimated model parameters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(assuming uncorrelated data of equal variance)</a:t>
            </a:r>
            <a:endParaRPr lang="en-US" sz="2400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 l="24664" t="50000" r="70082" b="40217"/>
          <a:stretch>
            <a:fillRect/>
          </a:stretch>
        </p:blipFill>
        <p:spPr bwMode="auto">
          <a:xfrm>
            <a:off x="3064240" y="1993692"/>
            <a:ext cx="914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59690" t="50000" r="27272" b="40217"/>
          <a:stretch>
            <a:fillRect/>
          </a:stretch>
        </p:blipFill>
        <p:spPr bwMode="auto">
          <a:xfrm>
            <a:off x="3867463" y="1981200"/>
            <a:ext cx="226906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381000" y="3124200"/>
            <a:ext cx="8229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36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so</a:t>
            </a:r>
          </a:p>
          <a:p>
            <a:pPr lvl="0" algn="ctr"/>
            <a:endParaRPr lang="en-US" sz="3600" kern="0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Courier New" pitchFamily="49" charset="0"/>
            </a:endParaRPr>
          </a:p>
          <a:p>
            <a:pPr lvl="0" algn="ctr"/>
            <a:r>
              <a:rPr lang="el-GR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σ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m</a:t>
            </a:r>
            <a:r>
              <a:rPr lang="en-US" sz="2400" i="1" kern="0" baseline="-40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i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 </a:t>
            </a:r>
            <a:r>
              <a:rPr lang="en-US" sz="36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= √[</a:t>
            </a:r>
            <a:r>
              <a:rPr lang="en-US" sz="3600" b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C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m</a:t>
            </a:r>
            <a:r>
              <a:rPr lang="en-US" sz="36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]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ii</a:t>
            </a:r>
            <a:r>
              <a:rPr lang="en-US" sz="36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 </a:t>
            </a:r>
          </a:p>
          <a:p>
            <a:pPr lvl="0" algn="ctr"/>
            <a:endParaRPr lang="en-US" sz="2400" kern="0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Courier New" pitchFamily="49" charset="0"/>
            </a:endParaRPr>
          </a:p>
          <a:p>
            <a:pPr lvl="0" algn="ctr"/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</a:t>
            </a:r>
          </a:p>
          <a:p>
            <a:pPr lvl="0" algn="ctr"/>
            <a:endParaRPr lang="en-US" sz="2400" kern="0" dirty="0" smtClean="0">
              <a:solidFill>
                <a:schemeClr val="tx2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/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m=m</a:t>
            </a:r>
            <a:r>
              <a:rPr lang="en-US" sz="3600" i="1" kern="0" baseline="3000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600" i="1" kern="0" dirty="0" smtClean="0">
                <a:solidFill>
                  <a:schemeClr val="tx2"/>
                </a:solidFill>
                <a:latin typeface="Cambria Math"/>
                <a:ea typeface="Cambria Math"/>
                <a:cs typeface="Times New Roman" pitchFamily="18" charset="0"/>
              </a:rPr>
              <a:t>±2</a:t>
            </a:r>
            <a:r>
              <a:rPr lang="el-GR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σ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m</a:t>
            </a:r>
            <a:r>
              <a:rPr lang="en-US" sz="2400" i="1" kern="0" baseline="-40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i     </a:t>
            </a:r>
            <a:r>
              <a:rPr lang="en-US" sz="32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(95% confidence) </a:t>
            </a:r>
            <a:endParaRPr kumimoji="0" lang="en-US" sz="3200" b="0" i="1" u="none" strike="noStrike" kern="0" cap="none" spc="0" normalizeH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2: fitting a straight line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38022" t="28202" r="39913" b="32561"/>
          <a:stretch>
            <a:fillRect/>
          </a:stretch>
        </p:blipFill>
        <p:spPr bwMode="auto">
          <a:xfrm>
            <a:off x="1828800" y="1905000"/>
            <a:ext cx="3886200" cy="3997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>
            <a:off x="5232816" y="2209800"/>
            <a:ext cx="1843791" cy="359764"/>
          </a:xfrm>
          <a:custGeom>
            <a:avLst/>
            <a:gdLst>
              <a:gd name="connsiteX0" fmla="*/ 0 w 1843791"/>
              <a:gd name="connsiteY0" fmla="*/ 359764 h 359764"/>
              <a:gd name="connsiteX1" fmla="*/ 704538 w 1843791"/>
              <a:gd name="connsiteY1" fmla="*/ 44970 h 359764"/>
              <a:gd name="connsiteX2" fmla="*/ 719528 w 1843791"/>
              <a:gd name="connsiteY2" fmla="*/ 299803 h 359764"/>
              <a:gd name="connsiteX3" fmla="*/ 1843791 w 1843791"/>
              <a:gd name="connsiteY3" fmla="*/ 0 h 359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791" h="359764">
                <a:moveTo>
                  <a:pt x="0" y="359764"/>
                </a:moveTo>
                <a:cubicBezTo>
                  <a:pt x="292308" y="207363"/>
                  <a:pt x="584617" y="54963"/>
                  <a:pt x="704538" y="44970"/>
                </a:cubicBezTo>
                <a:cubicBezTo>
                  <a:pt x="824459" y="34977"/>
                  <a:pt x="529652" y="307298"/>
                  <a:pt x="719528" y="299803"/>
                </a:cubicBezTo>
                <a:cubicBezTo>
                  <a:pt x="909404" y="292308"/>
                  <a:pt x="1376597" y="146154"/>
                  <a:pt x="1843791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6553200" y="17526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intercept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 flipV="1">
            <a:off x="5334000" y="3352800"/>
            <a:ext cx="1843791" cy="359764"/>
          </a:xfrm>
          <a:custGeom>
            <a:avLst/>
            <a:gdLst>
              <a:gd name="connsiteX0" fmla="*/ 0 w 1843791"/>
              <a:gd name="connsiteY0" fmla="*/ 359764 h 359764"/>
              <a:gd name="connsiteX1" fmla="*/ 704538 w 1843791"/>
              <a:gd name="connsiteY1" fmla="*/ 44970 h 359764"/>
              <a:gd name="connsiteX2" fmla="*/ 719528 w 1843791"/>
              <a:gd name="connsiteY2" fmla="*/ 299803 h 359764"/>
              <a:gd name="connsiteX3" fmla="*/ 1843791 w 1843791"/>
              <a:gd name="connsiteY3" fmla="*/ 0 h 359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791" h="359764">
                <a:moveTo>
                  <a:pt x="0" y="359764"/>
                </a:moveTo>
                <a:cubicBezTo>
                  <a:pt x="292308" y="207363"/>
                  <a:pt x="584617" y="54963"/>
                  <a:pt x="704538" y="44970"/>
                </a:cubicBezTo>
                <a:cubicBezTo>
                  <a:pt x="824459" y="34977"/>
                  <a:pt x="529652" y="307298"/>
                  <a:pt x="719528" y="299803"/>
                </a:cubicBezTo>
                <a:cubicBezTo>
                  <a:pt x="909404" y="292308"/>
                  <a:pt x="1376597" y="146154"/>
                  <a:pt x="1843791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705600" y="36576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slope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457200" y="2209800"/>
            <a:ext cx="4648200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8600" y="5105400"/>
            <a:ext cx="51054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600" y="285752"/>
            <a:ext cx="51054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61952"/>
            <a:ext cx="3886200" cy="1371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observation of data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600" y="5105400"/>
            <a:ext cx="510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model parameters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200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endParaRPr lang="en-US" sz="3200" b="1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estimate of model parameters</a:t>
            </a:r>
          </a:p>
          <a:p>
            <a:pPr marL="342900" lvl="0" indent="-342900" algn="ctr">
              <a:spcBef>
                <a:spcPct val="20000"/>
              </a:spcBef>
            </a:pPr>
            <a:endParaRPr kumimoji="0" lang="en-US" sz="3200" b="0" i="0" u="none" strike="noStrike" kern="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2514600" y="1447800"/>
            <a:ext cx="609600" cy="373380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609600" y="3048000"/>
            <a:ext cx="4267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quantitative model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5029200" y="2362200"/>
            <a:ext cx="4267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solve equation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 l="32460" t="72738" r="54799" b="20072"/>
          <a:stretch>
            <a:fillRect/>
          </a:stretch>
        </p:blipFill>
        <p:spPr bwMode="auto">
          <a:xfrm>
            <a:off x="5486400" y="3048000"/>
            <a:ext cx="3200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l="45201" t="72738" r="48732" b="20072"/>
          <a:stretch>
            <a:fillRect/>
          </a:stretch>
        </p:blipFill>
        <p:spPr bwMode="auto">
          <a:xfrm>
            <a:off x="6400800" y="3733800"/>
            <a:ext cx="152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 l="51268" t="72738" r="37508" b="20072"/>
          <a:stretch>
            <a:fillRect/>
          </a:stretch>
        </p:blipFill>
        <p:spPr bwMode="auto">
          <a:xfrm>
            <a:off x="5943600" y="457200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 l="27215" t="45928" r="29747" b="26302"/>
          <a:stretch>
            <a:fillRect/>
          </a:stretch>
        </p:blipFill>
        <p:spPr bwMode="auto">
          <a:xfrm>
            <a:off x="457200" y="1828800"/>
            <a:ext cx="777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477000" y="1828800"/>
            <a:ext cx="1600200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 l="27215" t="45928" r="29747" b="26302"/>
          <a:stretch>
            <a:fillRect/>
          </a:stretch>
        </p:blipFill>
        <p:spPr bwMode="auto">
          <a:xfrm>
            <a:off x="457200" y="1828800"/>
            <a:ext cx="777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4056" t="45458" r="24056" b="25921"/>
          <a:stretch>
            <a:fillRect/>
          </a:stretch>
        </p:blipFill>
        <p:spPr bwMode="auto">
          <a:xfrm>
            <a:off x="533400" y="1981200"/>
            <a:ext cx="815788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096000" y="2133600"/>
            <a:ext cx="2286000" cy="2819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4056" t="45458" r="24056" b="25921"/>
          <a:stretch>
            <a:fillRect/>
          </a:stretch>
        </p:blipFill>
        <p:spPr bwMode="auto">
          <a:xfrm>
            <a:off x="533400" y="1981200"/>
            <a:ext cx="815788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47800"/>
            <a:ext cx="1981200" cy="1143000"/>
          </a:xfrm>
        </p:spPr>
        <p:txBody>
          <a:bodyPr/>
          <a:lstStyle/>
          <a:p>
            <a:r>
              <a:rPr lang="en-US" sz="3600" dirty="0" smtClean="0">
                <a:latin typeface="Cambria Math" pitchFamily="18" charset="0"/>
                <a:ea typeface="Cambria Math" pitchFamily="18" charset="0"/>
              </a:rPr>
              <a:t>[G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</a:rPr>
              <a:t>G]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</a:rPr>
              <a:t>-1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</a:rPr>
              <a:t>=</a:t>
            </a:r>
            <a:endParaRPr lang="en-US" sz="36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288" t="33673" r="28731" b="36022"/>
          <a:stretch>
            <a:fillRect/>
          </a:stretch>
        </p:blipFill>
        <p:spPr bwMode="auto">
          <a:xfrm>
            <a:off x="1981200" y="685800"/>
            <a:ext cx="5435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 l="34762" t="58719" r="37302" b="29292"/>
          <a:stretch>
            <a:fillRect/>
          </a:stretch>
        </p:blipFill>
        <p:spPr bwMode="auto">
          <a:xfrm>
            <a:off x="4114800" y="4191000"/>
            <a:ext cx="335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1752600" y="4038600"/>
            <a:ext cx="2209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(uses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the rule)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57400" y="533400"/>
            <a:ext cx="6096000" cy="3276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47800"/>
            <a:ext cx="1981200" cy="1143000"/>
          </a:xfrm>
        </p:spPr>
        <p:txBody>
          <a:bodyPr/>
          <a:lstStyle/>
          <a:p>
            <a:r>
              <a:rPr lang="en-US" sz="3600" dirty="0" smtClean="0">
                <a:latin typeface="Cambria Math" pitchFamily="18" charset="0"/>
                <a:ea typeface="Cambria Math" pitchFamily="18" charset="0"/>
              </a:rPr>
              <a:t>[G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</a:rPr>
              <a:t>G]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</a:rPr>
              <a:t>-1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</a:rPr>
              <a:t>=</a:t>
            </a:r>
            <a:endParaRPr lang="en-US" sz="36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288" t="33673" r="28731" b="36022"/>
          <a:stretch>
            <a:fillRect/>
          </a:stretch>
        </p:blipFill>
        <p:spPr bwMode="auto">
          <a:xfrm>
            <a:off x="1981200" y="685800"/>
            <a:ext cx="5435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 l="34762" t="58719" r="37302" b="29292"/>
          <a:stretch>
            <a:fillRect/>
          </a:stretch>
        </p:blipFill>
        <p:spPr bwMode="auto">
          <a:xfrm>
            <a:off x="4114800" y="4191000"/>
            <a:ext cx="335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1752600" y="4038600"/>
            <a:ext cx="2209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(uses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the rule)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673" t="18520" r="6846" b="10768"/>
          <a:stretch>
            <a:fillRect/>
          </a:stretch>
        </p:blipFill>
        <p:spPr bwMode="auto">
          <a:xfrm>
            <a:off x="0" y="838200"/>
            <a:ext cx="917302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4500" t="26938" r="13711" b="37706"/>
          <a:stretch>
            <a:fillRect/>
          </a:stretch>
        </p:blipFill>
        <p:spPr bwMode="auto">
          <a:xfrm>
            <a:off x="533400" y="838200"/>
            <a:ext cx="8001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4482059" y="3421505"/>
            <a:ext cx="2083633" cy="1064302"/>
          </a:xfrm>
          <a:custGeom>
            <a:avLst/>
            <a:gdLst>
              <a:gd name="connsiteX0" fmla="*/ 0 w 2083633"/>
              <a:gd name="connsiteY0" fmla="*/ 1064302 h 1064302"/>
              <a:gd name="connsiteX1" fmla="*/ 1304144 w 2083633"/>
              <a:gd name="connsiteY1" fmla="*/ 224852 h 1064302"/>
              <a:gd name="connsiteX2" fmla="*/ 1499016 w 2083633"/>
              <a:gd name="connsiteY2" fmla="*/ 614597 h 1064302"/>
              <a:gd name="connsiteX3" fmla="*/ 2083633 w 2083633"/>
              <a:gd name="connsiteY3" fmla="*/ 0 h 1064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3633" h="1064302">
                <a:moveTo>
                  <a:pt x="0" y="1064302"/>
                </a:moveTo>
                <a:cubicBezTo>
                  <a:pt x="527154" y="682052"/>
                  <a:pt x="1054308" y="299803"/>
                  <a:pt x="1304144" y="224852"/>
                </a:cubicBezTo>
                <a:cubicBezTo>
                  <a:pt x="1553980" y="149901"/>
                  <a:pt x="1369101" y="652072"/>
                  <a:pt x="1499016" y="614597"/>
                </a:cubicBezTo>
                <a:cubicBezTo>
                  <a:pt x="1628931" y="577122"/>
                  <a:pt x="1856282" y="288561"/>
                  <a:pt x="2083633" y="0"/>
                </a:cubicBezTo>
              </a:path>
            </a:pathLst>
          </a:custGeom>
          <a:ln w="28575">
            <a:solidFill>
              <a:srgbClr val="FF33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124200" y="4572000"/>
            <a:ext cx="2667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intercept and slope are uncorrelated when the mean of x is zero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3200"/>
            <a:ext cx="8229600" cy="1143000"/>
          </a:xfrm>
        </p:spPr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Statement of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weigh 2 objects with masses m</a:t>
            </a:r>
            <a:r>
              <a:rPr lang="en-US" baseline="-25000" dirty="0" smtClean="0"/>
              <a:t>1</a:t>
            </a:r>
            <a:r>
              <a:rPr lang="en-US" dirty="0" smtClean="0"/>
              <a:t> and m</a:t>
            </a:r>
            <a:r>
              <a:rPr lang="en-US" baseline="-25000" dirty="0" smtClean="0"/>
              <a:t>2</a:t>
            </a:r>
          </a:p>
          <a:p>
            <a:pPr algn="ctr">
              <a:buNone/>
            </a:pPr>
            <a:endParaRPr lang="en-US" baseline="-25000" dirty="0" smtClean="0"/>
          </a:p>
          <a:p>
            <a:pPr algn="ctr">
              <a:buNone/>
            </a:pPr>
            <a:endParaRPr lang="en-US" baseline="-25000" dirty="0" smtClean="0"/>
          </a:p>
          <a:p>
            <a:pPr algn="ctr">
              <a:buNone/>
            </a:pPr>
            <a:r>
              <a:rPr lang="en-US" dirty="0" smtClean="0"/>
              <a:t>data:</a:t>
            </a:r>
          </a:p>
          <a:p>
            <a:pPr algn="ctr">
              <a:buNone/>
            </a:pPr>
            <a:r>
              <a:rPr lang="en-US" dirty="0" smtClean="0"/>
              <a:t>sum of masses</a:t>
            </a:r>
          </a:p>
          <a:p>
            <a:pPr algn="ctr">
              <a:buNone/>
            </a:pPr>
            <a:r>
              <a:rPr lang="en-US" dirty="0" smtClean="0"/>
              <a:t>first mass minus second mass</a:t>
            </a:r>
          </a:p>
          <a:p>
            <a:pPr algn="ctr">
              <a:buNone/>
            </a:pPr>
            <a:r>
              <a:rPr lang="en-US" dirty="0" smtClean="0"/>
              <a:t>twice first mass plus second mass</a:t>
            </a:r>
          </a:p>
          <a:p>
            <a:pPr algn="ctr">
              <a:buNone/>
            </a:pPr>
            <a:r>
              <a:rPr lang="en-US" dirty="0" smtClean="0"/>
              <a:t>twice second mass plus </a:t>
            </a:r>
            <a:r>
              <a:rPr lang="en-US" dirty="0" smtClean="0"/>
              <a:t>first mass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Prediction Error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7946" t="25423" r="49818" b="68011"/>
          <a:stretch>
            <a:fillRect/>
          </a:stretch>
        </p:blipFill>
        <p:spPr bwMode="auto">
          <a:xfrm>
            <a:off x="484909" y="2362200"/>
            <a:ext cx="817418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49636" t="25077" r="18948" b="68011"/>
          <a:stretch>
            <a:fillRect/>
          </a:stretch>
        </p:blipFill>
        <p:spPr bwMode="auto">
          <a:xfrm>
            <a:off x="787978" y="3276600"/>
            <a:ext cx="756804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en-US" dirty="0" smtClean="0"/>
              <a:t>Step 2: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Convert your understanding of the problem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the form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Gm</a:t>
            </a:r>
            <a:r>
              <a:rPr lang="en-US" dirty="0" smtClean="0"/>
              <a:t>=</a:t>
            </a:r>
            <a:r>
              <a:rPr lang="en-US" b="1" dirty="0" smtClean="0"/>
              <a:t>d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uble Bracket 3"/>
          <p:cNvSpPr/>
          <p:nvPr/>
        </p:nvSpPr>
        <p:spPr>
          <a:xfrm>
            <a:off x="4572000" y="1676400"/>
            <a:ext cx="2133600" cy="2819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uble Bracket 4"/>
          <p:cNvSpPr/>
          <p:nvPr/>
        </p:nvSpPr>
        <p:spPr>
          <a:xfrm>
            <a:off x="2286000" y="1676400"/>
            <a:ext cx="762000" cy="2819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uble Bracket 5"/>
          <p:cNvSpPr/>
          <p:nvPr/>
        </p:nvSpPr>
        <p:spPr>
          <a:xfrm>
            <a:off x="6934200" y="1676400"/>
            <a:ext cx="762000" cy="12192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10400" y="168003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7032174" y="218076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</a:t>
            </a:r>
            <a:r>
              <a:rPr lang="en-US" sz="2800" baseline="-25000" dirty="0" smtClean="0"/>
              <a:t>2</a:t>
            </a:r>
            <a:endParaRPr lang="en-US" sz="28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2383974" y="1774374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2405748" y="227511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2</a:t>
            </a:r>
            <a:endParaRPr lang="en-US" sz="2800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2409372" y="2743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3</a:t>
            </a:r>
            <a:endParaRPr lang="en-US" sz="28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2423886" y="331650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4</a:t>
            </a:r>
            <a:endParaRPr lang="en-US" sz="28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3664854" y="2743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endParaRPr lang="en-US" sz="28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uble Bracket 3"/>
          <p:cNvSpPr/>
          <p:nvPr/>
        </p:nvSpPr>
        <p:spPr>
          <a:xfrm>
            <a:off x="4572000" y="1676400"/>
            <a:ext cx="2133600" cy="2819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uble Bracket 4"/>
          <p:cNvSpPr/>
          <p:nvPr/>
        </p:nvSpPr>
        <p:spPr>
          <a:xfrm>
            <a:off x="2286000" y="1676400"/>
            <a:ext cx="762000" cy="28194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uble Bracket 5"/>
          <p:cNvSpPr/>
          <p:nvPr/>
        </p:nvSpPr>
        <p:spPr>
          <a:xfrm>
            <a:off x="6934200" y="1676400"/>
            <a:ext cx="762000" cy="12192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10400" y="168003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7032174" y="218076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</a:t>
            </a:r>
            <a:r>
              <a:rPr lang="en-US" sz="2800" baseline="-25000" dirty="0" smtClean="0"/>
              <a:t>2</a:t>
            </a:r>
            <a:endParaRPr lang="en-US" sz="28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2383974" y="1774374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2405748" y="227511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2</a:t>
            </a:r>
            <a:endParaRPr lang="en-US" sz="2800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2409372" y="2743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3</a:t>
            </a:r>
            <a:endParaRPr lang="en-US" sz="28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2423886" y="331650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4</a:t>
            </a:r>
            <a:endParaRPr lang="en-US" sz="28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3664854" y="27432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endParaRPr lang="en-US" sz="28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4800600" y="18288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</a:t>
            </a:r>
            <a:endParaRPr lang="en-US" sz="28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5791200" y="18288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</a:t>
            </a:r>
            <a:endParaRPr lang="en-US" sz="28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4818744" y="237238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</a:t>
            </a:r>
            <a:endParaRPr lang="en-US" sz="28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5765802" y="237238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-1</a:t>
            </a:r>
            <a:endParaRPr lang="en-US" sz="28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4833258" y="298198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</a:t>
            </a:r>
            <a:endParaRPr lang="en-US" sz="28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5823858" y="298198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</a:t>
            </a:r>
            <a:endParaRPr lang="en-US" sz="2800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4844142" y="370042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</a:t>
            </a:r>
            <a:endParaRPr lang="en-US" sz="2800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5834742" y="3700426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</a:t>
            </a:r>
            <a:endParaRPr lang="en-US" sz="28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533400"/>
            <a:ext cx="62484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N=4;</a:t>
            </a:r>
          </a:p>
          <a:p>
            <a:r>
              <a:rPr lang="en-US" sz="3200" dirty="0" smtClean="0"/>
              <a:t>M=2;</a:t>
            </a:r>
          </a:p>
          <a:p>
            <a:r>
              <a:rPr lang="en-US" sz="3200" dirty="0" smtClean="0"/>
              <a:t> </a:t>
            </a:r>
          </a:p>
          <a:p>
            <a:r>
              <a:rPr lang="en-US" sz="3200" dirty="0" smtClean="0"/>
              <a:t>G = zeros(N,M);</a:t>
            </a:r>
          </a:p>
          <a:p>
            <a:r>
              <a:rPr lang="en-US" sz="3200" dirty="0" smtClean="0"/>
              <a:t>G = [1,  1;</a:t>
            </a:r>
          </a:p>
          <a:p>
            <a:r>
              <a:rPr lang="en-US" sz="3200" dirty="0" smtClean="0"/>
              <a:t>        1, -1;</a:t>
            </a:r>
          </a:p>
          <a:p>
            <a:r>
              <a:rPr lang="en-US" sz="3200" dirty="0" smtClean="0"/>
              <a:t>        2,  1;</a:t>
            </a:r>
          </a:p>
          <a:p>
            <a:r>
              <a:rPr lang="en-US" sz="3200" dirty="0" smtClean="0"/>
              <a:t>       1,  2];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en-US" dirty="0" smtClean="0"/>
              <a:t>Step 3: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Examine the data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124200" y="2057400"/>
            <a:ext cx="4876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i</a:t>
            </a:r>
            <a:r>
              <a:rPr lang="en-US" sz="3200" dirty="0" smtClean="0"/>
              <a:t>	</a:t>
            </a:r>
            <a:r>
              <a:rPr lang="en-US" sz="3200" dirty="0" err="1" smtClean="0"/>
              <a:t>d</a:t>
            </a:r>
            <a:r>
              <a:rPr lang="en-US" sz="3200" baseline="-25000" dirty="0" err="1" smtClean="0"/>
              <a:t>i</a:t>
            </a:r>
            <a:r>
              <a:rPr lang="en-US" sz="3200" dirty="0" smtClean="0"/>
              <a:t> (kg)</a:t>
            </a:r>
            <a:endParaRPr lang="en-US" sz="3200" baseline="-25000" dirty="0" smtClean="0"/>
          </a:p>
          <a:p>
            <a:r>
              <a:rPr lang="en-US" sz="3200" dirty="0" smtClean="0"/>
              <a:t>1	11.000325</a:t>
            </a:r>
          </a:p>
          <a:p>
            <a:r>
              <a:rPr lang="en-US" sz="3200" dirty="0" smtClean="0"/>
              <a:t>2	-1.000755</a:t>
            </a:r>
          </a:p>
          <a:p>
            <a:r>
              <a:rPr lang="en-US" sz="3200" dirty="0" smtClean="0"/>
              <a:t>3	16.001370</a:t>
            </a:r>
          </a:p>
          <a:p>
            <a:r>
              <a:rPr lang="en-US" sz="3200" dirty="0" smtClean="0"/>
              <a:t>4	16.998288</a:t>
            </a:r>
            <a:endParaRPr lang="en-US" sz="3200" dirty="0"/>
          </a:p>
        </p:txBody>
      </p:sp>
      <p:sp>
        <p:nvSpPr>
          <p:cNvPr id="24" name="Rectangle 23"/>
          <p:cNvSpPr/>
          <p:nvPr/>
        </p:nvSpPr>
        <p:spPr>
          <a:xfrm>
            <a:off x="838200" y="762000"/>
            <a:ext cx="449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weights.txt:</a:t>
            </a:r>
            <a:endParaRPr lang="en-US" sz="3200" dirty="0"/>
          </a:p>
        </p:txBody>
      </p:sp>
      <p:sp>
        <p:nvSpPr>
          <p:cNvPr id="25" name="Rectangle 24"/>
          <p:cNvSpPr/>
          <p:nvPr/>
        </p:nvSpPr>
        <p:spPr>
          <a:xfrm>
            <a:off x="4343400" y="5486400"/>
            <a:ext cx="449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3300"/>
                </a:solidFill>
              </a:rPr>
              <a:t>2-digit numbers</a:t>
            </a:r>
            <a:endParaRPr lang="en-US" sz="3200" dirty="0">
              <a:solidFill>
                <a:srgbClr val="FF3300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4953000" y="4572000"/>
            <a:ext cx="972457" cy="885371"/>
          </a:xfrm>
          <a:custGeom>
            <a:avLst/>
            <a:gdLst>
              <a:gd name="connsiteX0" fmla="*/ 0 w 972457"/>
              <a:gd name="connsiteY0" fmla="*/ 0 h 885371"/>
              <a:gd name="connsiteX1" fmla="*/ 754742 w 972457"/>
              <a:gd name="connsiteY1" fmla="*/ 406400 h 885371"/>
              <a:gd name="connsiteX2" fmla="*/ 638628 w 972457"/>
              <a:gd name="connsiteY2" fmla="*/ 464457 h 885371"/>
              <a:gd name="connsiteX3" fmla="*/ 972457 w 972457"/>
              <a:gd name="connsiteY3" fmla="*/ 885371 h 88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57" h="885371">
                <a:moveTo>
                  <a:pt x="0" y="0"/>
                </a:moveTo>
                <a:cubicBezTo>
                  <a:pt x="324152" y="164495"/>
                  <a:pt x="648304" y="328991"/>
                  <a:pt x="754742" y="406400"/>
                </a:cubicBezTo>
                <a:cubicBezTo>
                  <a:pt x="861180" y="483809"/>
                  <a:pt x="602342" y="384629"/>
                  <a:pt x="638628" y="464457"/>
                </a:cubicBezTo>
                <a:cubicBezTo>
                  <a:pt x="674914" y="544286"/>
                  <a:pt x="823685" y="714828"/>
                  <a:pt x="972457" y="88537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124200" y="2057400"/>
            <a:ext cx="4876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i</a:t>
            </a:r>
            <a:r>
              <a:rPr lang="en-US" sz="3200" dirty="0" smtClean="0"/>
              <a:t>	</a:t>
            </a:r>
            <a:r>
              <a:rPr lang="en-US" sz="3200" dirty="0" err="1" smtClean="0"/>
              <a:t>d</a:t>
            </a:r>
            <a:r>
              <a:rPr lang="en-US" sz="3200" baseline="-25000" dirty="0" err="1" smtClean="0"/>
              <a:t>i</a:t>
            </a:r>
            <a:r>
              <a:rPr lang="en-US" sz="3200" dirty="0" smtClean="0"/>
              <a:t> (kg)</a:t>
            </a:r>
            <a:endParaRPr lang="en-US" sz="3200" baseline="-25000" dirty="0" smtClean="0"/>
          </a:p>
          <a:p>
            <a:r>
              <a:rPr lang="en-US" sz="3200" dirty="0" smtClean="0"/>
              <a:t>1	11.000325</a:t>
            </a:r>
          </a:p>
          <a:p>
            <a:r>
              <a:rPr lang="en-US" sz="3200" dirty="0" smtClean="0"/>
              <a:t>2	-1.000755</a:t>
            </a:r>
          </a:p>
          <a:p>
            <a:r>
              <a:rPr lang="en-US" sz="3200" dirty="0" smtClean="0"/>
              <a:t>3	16.001370</a:t>
            </a:r>
          </a:p>
          <a:p>
            <a:r>
              <a:rPr lang="en-US" sz="3200" dirty="0" smtClean="0"/>
              <a:t>4	16.998288</a:t>
            </a:r>
            <a:endParaRPr lang="en-US" sz="3200" dirty="0"/>
          </a:p>
        </p:txBody>
      </p:sp>
      <p:sp>
        <p:nvSpPr>
          <p:cNvPr id="24" name="Rectangle 23"/>
          <p:cNvSpPr/>
          <p:nvPr/>
        </p:nvSpPr>
        <p:spPr>
          <a:xfrm>
            <a:off x="838200" y="762000"/>
            <a:ext cx="449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weights.txt:</a:t>
            </a:r>
            <a:endParaRPr lang="en-US" sz="3200" dirty="0"/>
          </a:p>
        </p:txBody>
      </p:sp>
      <p:sp>
        <p:nvSpPr>
          <p:cNvPr id="25" name="Rectangle 24"/>
          <p:cNvSpPr/>
          <p:nvPr/>
        </p:nvSpPr>
        <p:spPr>
          <a:xfrm>
            <a:off x="4038600" y="4887684"/>
            <a:ext cx="3200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3300"/>
                </a:solidFill>
              </a:rPr>
              <a:t>lots of precision</a:t>
            </a:r>
            <a:endParaRPr lang="en-US" sz="3200" dirty="0">
              <a:solidFill>
                <a:srgbClr val="FF3300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 rot="5400000">
            <a:off x="5181600" y="4114800"/>
            <a:ext cx="457200" cy="1219200"/>
          </a:xfrm>
          <a:prstGeom prst="rightBrace">
            <a:avLst>
              <a:gd name="adj1" fmla="val 81349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2057400"/>
            <a:ext cx="6248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D = load('weights.txt');</a:t>
            </a:r>
          </a:p>
          <a:p>
            <a:r>
              <a:rPr lang="en-US" sz="3200" dirty="0" smtClean="0"/>
              <a:t>D</a:t>
            </a:r>
          </a:p>
          <a:p>
            <a:r>
              <a:rPr lang="en-US" sz="3200" dirty="0" smtClean="0"/>
              <a:t>dobs = D(:,2);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en-US" dirty="0" smtClean="0"/>
              <a:t>Step 3: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Establish accuracy of data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>
                <a:latin typeface="Cambria Math"/>
                <a:ea typeface="Cambria Math"/>
              </a:rPr>
              <a:t> σ</a:t>
            </a:r>
            <a:r>
              <a:rPr lang="en-US" baseline="-25000" dirty="0" smtClean="0">
                <a:latin typeface="Cambria Math"/>
                <a:ea typeface="Cambria Math"/>
              </a:rPr>
              <a:t>d </a:t>
            </a:r>
            <a:r>
              <a:rPr lang="en-US" dirty="0" smtClean="0">
                <a:latin typeface="Cambria Math"/>
                <a:ea typeface="Cambria Math"/>
              </a:rPr>
              <a:t>= </a:t>
            </a:r>
            <a:r>
              <a:rPr lang="en-US" dirty="0" smtClean="0">
                <a:solidFill>
                  <a:srgbClr val="FF0000"/>
                </a:solidFill>
                <a:latin typeface="Cambria Math"/>
                <a:ea typeface="Cambria Math"/>
              </a:rPr>
              <a:t>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based on some knowledge of measurement process</a:t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897562"/>
          </a:xfrm>
        </p:spPr>
        <p:txBody>
          <a:bodyPr/>
          <a:lstStyle/>
          <a:p>
            <a:r>
              <a:rPr lang="en-US" dirty="0" smtClean="0"/>
              <a:t>Step 3: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Establish accuracy of data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>
                <a:latin typeface="Cambria Math"/>
                <a:ea typeface="Cambria Math"/>
              </a:rPr>
              <a:t> σ</a:t>
            </a:r>
            <a:r>
              <a:rPr lang="en-US" baseline="-25000" dirty="0" smtClean="0">
                <a:latin typeface="Cambria Math"/>
                <a:ea typeface="Cambria Math"/>
              </a:rPr>
              <a:t>d </a:t>
            </a: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>= 0.001 kg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based on some knowledge of measurement process</a:t>
            </a:r>
            <a:br>
              <a:rPr lang="en-US" dirty="0" smtClean="0"/>
            </a:b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124200" y="35052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3300"/>
                </a:solidFill>
              </a:rPr>
              <a:t>“prior” error</a:t>
            </a:r>
            <a:endParaRPr lang="en-US" sz="2800" dirty="0">
              <a:solidFill>
                <a:srgbClr val="FF33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5638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3300"/>
                </a:solidFill>
              </a:rPr>
              <a:t>note </a:t>
            </a:r>
            <a:r>
              <a:rPr lang="el-GR" sz="2800" dirty="0" smtClean="0">
                <a:solidFill>
                  <a:srgbClr val="FF3300"/>
                </a:solidFill>
                <a:latin typeface="Cambria Math"/>
                <a:ea typeface="Cambria Math"/>
              </a:rPr>
              <a:t>σ</a:t>
            </a:r>
            <a:r>
              <a:rPr lang="en-US" sz="2800" baseline="-25000" dirty="0" smtClean="0">
                <a:solidFill>
                  <a:srgbClr val="FF3300"/>
                </a:solidFill>
                <a:latin typeface="Cambria Math"/>
                <a:ea typeface="Cambria Math"/>
              </a:rPr>
              <a:t>d</a:t>
            </a:r>
            <a:r>
              <a:rPr lang="en-US" sz="2800" baseline="30000" dirty="0" smtClean="0">
                <a:solidFill>
                  <a:srgbClr val="FF3300"/>
                </a:solidFill>
                <a:latin typeface="Cambria Math"/>
                <a:ea typeface="Cambria Math"/>
              </a:rPr>
              <a:t>2 </a:t>
            </a:r>
            <a:r>
              <a:rPr lang="en-US" sz="2800" dirty="0" smtClean="0">
                <a:solidFill>
                  <a:srgbClr val="FF3300"/>
                </a:solidFill>
                <a:latin typeface="Cambria Math"/>
                <a:ea typeface="Cambria Math"/>
              </a:rPr>
              <a:t>= 10</a:t>
            </a:r>
            <a:r>
              <a:rPr lang="en-US" sz="2800" baseline="30000" dirty="0" smtClean="0">
                <a:solidFill>
                  <a:srgbClr val="FF3300"/>
                </a:solidFill>
                <a:latin typeface="Cambria Math"/>
                <a:ea typeface="Cambria Math"/>
              </a:rPr>
              <a:t>-6</a:t>
            </a:r>
            <a:r>
              <a:rPr lang="en-US" sz="2800" dirty="0" smtClean="0">
                <a:solidFill>
                  <a:srgbClr val="FF3300"/>
                </a:solidFill>
              </a:rPr>
              <a:t> </a:t>
            </a:r>
            <a:endParaRPr lang="en-US" sz="28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2971" t="53877" r="35977" b="36021"/>
          <a:stretch>
            <a:fillRect/>
          </a:stretch>
        </p:blipFill>
        <p:spPr bwMode="auto">
          <a:xfrm>
            <a:off x="831850" y="2971800"/>
            <a:ext cx="74803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0" y="1905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motivates us to define an error vector, </a:t>
            </a:r>
            <a:r>
              <a:rPr kumimoji="0" lang="en-US" sz="36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endParaRPr kumimoji="0" lang="en-US" sz="3600" b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67000" y="274320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 err="1" smtClean="0"/>
              <a:t>sigmad</a:t>
            </a:r>
            <a:r>
              <a:rPr lang="en-US" sz="3200" dirty="0" smtClean="0"/>
              <a:t> = 0.001;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en-US" dirty="0" smtClean="0"/>
              <a:t>Step 4: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Estimate model parameters</a:t>
            </a:r>
            <a:br>
              <a:rPr lang="en-US" dirty="0" smtClean="0"/>
            </a:br>
            <a:r>
              <a:rPr lang="en-US" dirty="0" smtClean="0"/>
              <a:t>and their covariance</a:t>
            </a:r>
            <a:br>
              <a:rPr lang="en-US" dirty="0" smtClean="0"/>
            </a:br>
            <a:r>
              <a:rPr lang="en-US" dirty="0" smtClean="0"/>
              <a:t> using least squares</a:t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7196" t="48825" r="40151" b="41073"/>
          <a:stretch>
            <a:fillRect/>
          </a:stretch>
        </p:blipFill>
        <p:spPr bwMode="auto">
          <a:xfrm>
            <a:off x="2514600" y="2286000"/>
            <a:ext cx="3505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24664" t="50000" r="67990" b="40217"/>
          <a:stretch>
            <a:fillRect/>
          </a:stretch>
        </p:blipFill>
        <p:spPr bwMode="auto">
          <a:xfrm>
            <a:off x="2531533" y="3429000"/>
            <a:ext cx="127846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61442" t="50000" r="27272" b="40217"/>
          <a:stretch>
            <a:fillRect/>
          </a:stretch>
        </p:blipFill>
        <p:spPr bwMode="auto">
          <a:xfrm>
            <a:off x="3733800" y="3425371"/>
            <a:ext cx="196426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81200" y="2209800"/>
            <a:ext cx="5943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mest</a:t>
            </a:r>
            <a:r>
              <a:rPr lang="en-US" sz="3200" dirty="0" smtClean="0"/>
              <a:t> = (G'*G)\(G'*dobs);</a:t>
            </a:r>
          </a:p>
          <a:p>
            <a:endParaRPr lang="en-US" sz="3200" dirty="0" smtClean="0"/>
          </a:p>
          <a:p>
            <a:r>
              <a:rPr lang="en-US" sz="3200" dirty="0" smtClean="0"/>
              <a:t>Cm = (sigmad^2)*inv(G'*G);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838200"/>
            <a:ext cx="487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i</a:t>
            </a:r>
            <a:r>
              <a:rPr lang="en-US" sz="3200" dirty="0" smtClean="0"/>
              <a:t>	</a:t>
            </a:r>
            <a:r>
              <a:rPr lang="en-US" sz="3200" dirty="0" err="1" smtClean="0"/>
              <a:t>m</a:t>
            </a:r>
            <a:r>
              <a:rPr lang="en-US" sz="3200" baseline="30000" dirty="0" err="1" smtClean="0"/>
              <a:t>est</a:t>
            </a:r>
            <a:r>
              <a:rPr lang="en-US" sz="3200" baseline="-25000" dirty="0" err="1" smtClean="0"/>
              <a:t>i</a:t>
            </a:r>
            <a:r>
              <a:rPr lang="en-US" sz="3200" dirty="0" smtClean="0"/>
              <a:t> (kg)</a:t>
            </a:r>
            <a:endParaRPr lang="en-US" sz="3200" baseline="-25000" dirty="0" smtClean="0"/>
          </a:p>
          <a:p>
            <a:pPr marL="514350" indent="-514350">
              <a:buAutoNum type="arabicPlain"/>
            </a:pPr>
            <a:r>
              <a:rPr lang="en-US" sz="3200" dirty="0" smtClean="0"/>
              <a:t>   5.0002</a:t>
            </a:r>
          </a:p>
          <a:p>
            <a:pPr marL="514350" indent="-514350">
              <a:buAutoNum type="arabicPlain"/>
            </a:pPr>
            <a:r>
              <a:rPr lang="en-US" sz="3200" dirty="0" smtClean="0"/>
              <a:t>   5.9997</a:t>
            </a:r>
          </a:p>
        </p:txBody>
      </p:sp>
      <p:sp>
        <p:nvSpPr>
          <p:cNvPr id="5" name="Rectangle 4"/>
          <p:cNvSpPr/>
          <p:nvPr/>
        </p:nvSpPr>
        <p:spPr>
          <a:xfrm>
            <a:off x="2895600" y="3647182"/>
            <a:ext cx="4343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    0.2121   -0.1212</a:t>
            </a:r>
          </a:p>
          <a:p>
            <a:r>
              <a:rPr lang="en-US" sz="3200" dirty="0" smtClean="0"/>
              <a:t>   -0.1212    0.2121</a:t>
            </a:r>
            <a:endParaRPr lang="en-US" sz="3200" dirty="0"/>
          </a:p>
        </p:txBody>
      </p:sp>
      <p:sp>
        <p:nvSpPr>
          <p:cNvPr id="6" name="Double Bracket 5"/>
          <p:cNvSpPr/>
          <p:nvPr/>
        </p:nvSpPr>
        <p:spPr>
          <a:xfrm>
            <a:off x="3200400" y="3429000"/>
            <a:ext cx="3352800" cy="14478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9200" y="3886200"/>
            <a:ext cx="2026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C</a:t>
            </a:r>
            <a:r>
              <a:rPr lang="en-US" sz="3200" baseline="-25000" dirty="0" smtClean="0"/>
              <a:t>m  </a:t>
            </a:r>
            <a:r>
              <a:rPr lang="en-US" sz="3200" dirty="0" smtClean="0"/>
              <a:t>= 10</a:t>
            </a:r>
            <a:r>
              <a:rPr lang="en-US" sz="3200" baseline="30000" dirty="0" smtClean="0"/>
              <a:t>-6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838200"/>
            <a:ext cx="487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i</a:t>
            </a:r>
            <a:r>
              <a:rPr lang="en-US" sz="3200" dirty="0" smtClean="0"/>
              <a:t>	</a:t>
            </a:r>
            <a:r>
              <a:rPr lang="en-US" sz="3200" dirty="0" err="1" smtClean="0"/>
              <a:t>m</a:t>
            </a:r>
            <a:r>
              <a:rPr lang="en-US" sz="3200" baseline="30000" dirty="0" err="1" smtClean="0"/>
              <a:t>est</a:t>
            </a:r>
            <a:r>
              <a:rPr lang="en-US" sz="3200" baseline="-25000" dirty="0" err="1" smtClean="0"/>
              <a:t>i</a:t>
            </a:r>
            <a:r>
              <a:rPr lang="en-US" sz="3200" dirty="0" smtClean="0"/>
              <a:t> (kg)</a:t>
            </a:r>
            <a:endParaRPr lang="en-US" sz="3200" baseline="-25000" dirty="0" smtClean="0"/>
          </a:p>
          <a:p>
            <a:pPr marL="514350" indent="-514350">
              <a:buAutoNum type="arabicPlain"/>
            </a:pPr>
            <a:r>
              <a:rPr lang="en-US" sz="3200" dirty="0" smtClean="0"/>
              <a:t>   5.0002</a:t>
            </a:r>
          </a:p>
          <a:p>
            <a:pPr marL="514350" indent="-514350">
              <a:buAutoNum type="arabicPlain"/>
            </a:pPr>
            <a:r>
              <a:rPr lang="en-US" sz="3200" dirty="0" smtClean="0"/>
              <a:t>   5.9997</a:t>
            </a:r>
          </a:p>
        </p:txBody>
      </p:sp>
      <p:sp>
        <p:nvSpPr>
          <p:cNvPr id="5" name="Rectangle 4"/>
          <p:cNvSpPr/>
          <p:nvPr/>
        </p:nvSpPr>
        <p:spPr>
          <a:xfrm>
            <a:off x="3124200" y="4561582"/>
            <a:ext cx="4343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    0.2121   -0.1212</a:t>
            </a:r>
          </a:p>
          <a:p>
            <a:r>
              <a:rPr lang="en-US" sz="3200" dirty="0" smtClean="0"/>
              <a:t>   -0.1212    0.2121</a:t>
            </a:r>
            <a:endParaRPr lang="en-US" sz="3200" dirty="0"/>
          </a:p>
        </p:txBody>
      </p:sp>
      <p:sp>
        <p:nvSpPr>
          <p:cNvPr id="6" name="Double Bracket 5"/>
          <p:cNvSpPr/>
          <p:nvPr/>
        </p:nvSpPr>
        <p:spPr>
          <a:xfrm>
            <a:off x="3429000" y="4343400"/>
            <a:ext cx="3352800" cy="14478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800" y="4800600"/>
            <a:ext cx="2026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C</a:t>
            </a:r>
            <a:r>
              <a:rPr lang="en-US" sz="3200" baseline="-25000" dirty="0" smtClean="0"/>
              <a:t>m  </a:t>
            </a:r>
            <a:r>
              <a:rPr lang="en-US" sz="3200" dirty="0" smtClean="0"/>
              <a:t>= 10</a:t>
            </a:r>
            <a:r>
              <a:rPr lang="en-US" sz="3200" baseline="30000" dirty="0" smtClean="0"/>
              <a:t>-6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4343400" y="2808982"/>
            <a:ext cx="4495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3300"/>
                </a:solidFill>
              </a:rPr>
              <a:t>m</a:t>
            </a:r>
            <a:r>
              <a:rPr lang="en-US" sz="3200" baseline="30000" dirty="0" smtClean="0">
                <a:solidFill>
                  <a:srgbClr val="FF3300"/>
                </a:solidFill>
              </a:rPr>
              <a:t>est</a:t>
            </a:r>
            <a:r>
              <a:rPr lang="en-US" sz="3200" baseline="-25000" dirty="0" smtClean="0">
                <a:solidFill>
                  <a:srgbClr val="FF3300"/>
                </a:solidFill>
              </a:rPr>
              <a:t>1 </a:t>
            </a:r>
            <a:r>
              <a:rPr lang="en-US" sz="3200" dirty="0" smtClean="0">
                <a:solidFill>
                  <a:srgbClr val="FF3300"/>
                </a:solidFill>
              </a:rPr>
              <a:t>…did you expect</a:t>
            </a:r>
          </a:p>
          <a:p>
            <a:r>
              <a:rPr lang="en-US" sz="3200" dirty="0" smtClean="0">
                <a:solidFill>
                  <a:srgbClr val="FF3300"/>
                </a:solidFill>
              </a:rPr>
              <a:t>values this size? </a:t>
            </a:r>
            <a:endParaRPr lang="en-US" sz="3200" dirty="0">
              <a:solidFill>
                <a:srgbClr val="FF330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953000" y="1905000"/>
            <a:ext cx="972457" cy="885371"/>
          </a:xfrm>
          <a:custGeom>
            <a:avLst/>
            <a:gdLst>
              <a:gd name="connsiteX0" fmla="*/ 0 w 972457"/>
              <a:gd name="connsiteY0" fmla="*/ 0 h 885371"/>
              <a:gd name="connsiteX1" fmla="*/ 754742 w 972457"/>
              <a:gd name="connsiteY1" fmla="*/ 406400 h 885371"/>
              <a:gd name="connsiteX2" fmla="*/ 638628 w 972457"/>
              <a:gd name="connsiteY2" fmla="*/ 464457 h 885371"/>
              <a:gd name="connsiteX3" fmla="*/ 972457 w 972457"/>
              <a:gd name="connsiteY3" fmla="*/ 885371 h 88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57" h="885371">
                <a:moveTo>
                  <a:pt x="0" y="0"/>
                </a:moveTo>
                <a:cubicBezTo>
                  <a:pt x="324152" y="164495"/>
                  <a:pt x="648304" y="328991"/>
                  <a:pt x="754742" y="406400"/>
                </a:cubicBezTo>
                <a:cubicBezTo>
                  <a:pt x="861180" y="483809"/>
                  <a:pt x="602342" y="384629"/>
                  <a:pt x="638628" y="464457"/>
                </a:cubicBezTo>
                <a:cubicBezTo>
                  <a:pt x="674914" y="544286"/>
                  <a:pt x="823685" y="714828"/>
                  <a:pt x="972457" y="88537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838200"/>
            <a:ext cx="487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i</a:t>
            </a:r>
            <a:r>
              <a:rPr lang="en-US" sz="3200" dirty="0" smtClean="0"/>
              <a:t>	</a:t>
            </a:r>
            <a:r>
              <a:rPr lang="en-US" sz="3200" dirty="0" err="1" smtClean="0"/>
              <a:t>m</a:t>
            </a:r>
            <a:r>
              <a:rPr lang="en-US" sz="3200" baseline="30000" dirty="0" err="1" smtClean="0"/>
              <a:t>est</a:t>
            </a:r>
            <a:r>
              <a:rPr lang="en-US" sz="3200" baseline="-25000" dirty="0" err="1" smtClean="0"/>
              <a:t>i</a:t>
            </a:r>
            <a:r>
              <a:rPr lang="en-US" sz="3200" dirty="0" smtClean="0"/>
              <a:t> (kg)</a:t>
            </a:r>
            <a:endParaRPr lang="en-US" sz="3200" baseline="-25000" dirty="0" smtClean="0"/>
          </a:p>
          <a:p>
            <a:pPr marL="514350" indent="-514350">
              <a:buAutoNum type="arabicPlain"/>
            </a:pPr>
            <a:r>
              <a:rPr lang="en-US" sz="3200" dirty="0" smtClean="0"/>
              <a:t>   5.0002</a:t>
            </a:r>
          </a:p>
          <a:p>
            <a:pPr marL="514350" indent="-514350">
              <a:buAutoNum type="arabicPlain"/>
            </a:pPr>
            <a:r>
              <a:rPr lang="en-US" sz="3200" dirty="0" smtClean="0"/>
              <a:t>   5.9997</a:t>
            </a:r>
          </a:p>
        </p:txBody>
      </p:sp>
      <p:sp>
        <p:nvSpPr>
          <p:cNvPr id="5" name="Rectangle 4"/>
          <p:cNvSpPr/>
          <p:nvPr/>
        </p:nvSpPr>
        <p:spPr>
          <a:xfrm>
            <a:off x="3124200" y="4561582"/>
            <a:ext cx="4343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    0.2121   -0.1212</a:t>
            </a:r>
          </a:p>
          <a:p>
            <a:r>
              <a:rPr lang="en-US" sz="3200" dirty="0" smtClean="0"/>
              <a:t>   -0.1212    0.2121</a:t>
            </a:r>
            <a:endParaRPr lang="en-US" sz="3200" dirty="0"/>
          </a:p>
        </p:txBody>
      </p:sp>
      <p:sp>
        <p:nvSpPr>
          <p:cNvPr id="6" name="Double Bracket 5"/>
          <p:cNvSpPr/>
          <p:nvPr/>
        </p:nvSpPr>
        <p:spPr>
          <a:xfrm>
            <a:off x="3429000" y="4343400"/>
            <a:ext cx="3352800" cy="14478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800" y="4800600"/>
            <a:ext cx="2026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C</a:t>
            </a:r>
            <a:r>
              <a:rPr lang="en-US" sz="3200" baseline="-25000" dirty="0" smtClean="0"/>
              <a:t>m  </a:t>
            </a:r>
            <a:r>
              <a:rPr lang="en-US" sz="3200" dirty="0" smtClean="0"/>
              <a:t>= 10</a:t>
            </a:r>
            <a:r>
              <a:rPr lang="en-US" sz="3200" baseline="30000" dirty="0" smtClean="0"/>
              <a:t>-6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4343400" y="2667000"/>
            <a:ext cx="4495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200" dirty="0" smtClean="0">
                <a:solidFill>
                  <a:srgbClr val="FF3300"/>
                </a:solidFill>
                <a:latin typeface="Cambria Math"/>
                <a:ea typeface="Cambria Math"/>
              </a:rPr>
              <a:t>σ</a:t>
            </a:r>
            <a:r>
              <a:rPr lang="en-US" sz="3200" baseline="-25000" dirty="0" smtClean="0">
                <a:solidFill>
                  <a:srgbClr val="FF3300"/>
                </a:solidFill>
                <a:latin typeface="Cambria Math"/>
                <a:ea typeface="Cambria Math"/>
              </a:rPr>
              <a:t>m</a:t>
            </a:r>
            <a:r>
              <a:rPr lang="en-US" sz="3200" baseline="-50000" dirty="0" smtClean="0">
                <a:solidFill>
                  <a:srgbClr val="FF3300"/>
                </a:solidFill>
                <a:latin typeface="Cambria Math"/>
                <a:ea typeface="Cambria Math"/>
              </a:rPr>
              <a:t>1</a:t>
            </a:r>
            <a:r>
              <a:rPr lang="en-US" sz="3200" baseline="30000" dirty="0" smtClean="0">
                <a:solidFill>
                  <a:srgbClr val="FF3300"/>
                </a:solidFill>
                <a:latin typeface="Cambria Math"/>
                <a:ea typeface="Cambria Math"/>
              </a:rPr>
              <a:t>2 </a:t>
            </a:r>
            <a:r>
              <a:rPr lang="en-US" sz="3200" dirty="0" smtClean="0">
                <a:solidFill>
                  <a:srgbClr val="FF3300"/>
                </a:solidFill>
                <a:latin typeface="Cambria Math"/>
                <a:ea typeface="Cambria Math"/>
              </a:rPr>
              <a:t> … </a:t>
            </a:r>
            <a:r>
              <a:rPr lang="en-US" sz="3200" dirty="0" smtClean="0">
                <a:solidFill>
                  <a:srgbClr val="FF3300"/>
                </a:solidFill>
              </a:rPr>
              <a:t>did you expect values this size</a:t>
            </a:r>
            <a:endParaRPr lang="en-US" sz="3200" dirty="0">
              <a:solidFill>
                <a:srgbClr val="FF330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 rot="16891102">
            <a:off x="4425257" y="3781269"/>
            <a:ext cx="786595" cy="654010"/>
          </a:xfrm>
          <a:custGeom>
            <a:avLst/>
            <a:gdLst>
              <a:gd name="connsiteX0" fmla="*/ 0 w 972457"/>
              <a:gd name="connsiteY0" fmla="*/ 0 h 885371"/>
              <a:gd name="connsiteX1" fmla="*/ 754742 w 972457"/>
              <a:gd name="connsiteY1" fmla="*/ 406400 h 885371"/>
              <a:gd name="connsiteX2" fmla="*/ 638628 w 972457"/>
              <a:gd name="connsiteY2" fmla="*/ 464457 h 885371"/>
              <a:gd name="connsiteX3" fmla="*/ 972457 w 972457"/>
              <a:gd name="connsiteY3" fmla="*/ 885371 h 88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57" h="885371">
                <a:moveTo>
                  <a:pt x="0" y="0"/>
                </a:moveTo>
                <a:cubicBezTo>
                  <a:pt x="324152" y="164495"/>
                  <a:pt x="648304" y="328991"/>
                  <a:pt x="754742" y="406400"/>
                </a:cubicBezTo>
                <a:cubicBezTo>
                  <a:pt x="861180" y="483809"/>
                  <a:pt x="602342" y="384629"/>
                  <a:pt x="638628" y="464457"/>
                </a:cubicBezTo>
                <a:cubicBezTo>
                  <a:pt x="674914" y="544286"/>
                  <a:pt x="823685" y="714828"/>
                  <a:pt x="972457" y="88537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505200" y="4495800"/>
            <a:ext cx="16002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838200"/>
            <a:ext cx="487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i</a:t>
            </a:r>
            <a:r>
              <a:rPr lang="en-US" sz="3200" dirty="0" smtClean="0"/>
              <a:t>	</a:t>
            </a:r>
            <a:r>
              <a:rPr lang="en-US" sz="3200" dirty="0" err="1" smtClean="0"/>
              <a:t>m</a:t>
            </a:r>
            <a:r>
              <a:rPr lang="en-US" sz="3200" baseline="30000" dirty="0" err="1" smtClean="0"/>
              <a:t>est</a:t>
            </a:r>
            <a:r>
              <a:rPr lang="en-US" sz="3200" baseline="-25000" dirty="0" err="1" smtClean="0"/>
              <a:t>i</a:t>
            </a:r>
            <a:r>
              <a:rPr lang="en-US" sz="3200" dirty="0" smtClean="0"/>
              <a:t> (kg)</a:t>
            </a:r>
            <a:endParaRPr lang="en-US" sz="3200" baseline="-25000" dirty="0" smtClean="0"/>
          </a:p>
          <a:p>
            <a:pPr marL="514350" indent="-514350">
              <a:buAutoNum type="arabicPlain"/>
            </a:pPr>
            <a:r>
              <a:rPr lang="en-US" sz="3200" dirty="0" smtClean="0"/>
              <a:t>   5.0002</a:t>
            </a:r>
          </a:p>
          <a:p>
            <a:pPr marL="514350" indent="-514350">
              <a:buAutoNum type="arabicPlain"/>
            </a:pPr>
            <a:r>
              <a:rPr lang="en-US" sz="3200" dirty="0" smtClean="0"/>
              <a:t>   5.9997</a:t>
            </a:r>
          </a:p>
        </p:txBody>
      </p:sp>
      <p:sp>
        <p:nvSpPr>
          <p:cNvPr id="5" name="Rectangle 4"/>
          <p:cNvSpPr/>
          <p:nvPr/>
        </p:nvSpPr>
        <p:spPr>
          <a:xfrm>
            <a:off x="3124200" y="4561582"/>
            <a:ext cx="4343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    0.2121   -0.1212</a:t>
            </a:r>
          </a:p>
          <a:p>
            <a:r>
              <a:rPr lang="en-US" sz="3200" dirty="0" smtClean="0"/>
              <a:t>   -0.1212    0.2121</a:t>
            </a:r>
            <a:endParaRPr lang="en-US" sz="3200" dirty="0"/>
          </a:p>
        </p:txBody>
      </p:sp>
      <p:sp>
        <p:nvSpPr>
          <p:cNvPr id="6" name="Double Bracket 5"/>
          <p:cNvSpPr/>
          <p:nvPr/>
        </p:nvSpPr>
        <p:spPr>
          <a:xfrm>
            <a:off x="3429000" y="4343400"/>
            <a:ext cx="3352800" cy="14478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800" y="4800600"/>
            <a:ext cx="2026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C</a:t>
            </a:r>
            <a:r>
              <a:rPr lang="en-US" sz="3200" baseline="-25000" dirty="0" smtClean="0"/>
              <a:t>m  </a:t>
            </a:r>
            <a:r>
              <a:rPr lang="en-US" sz="3200" dirty="0" smtClean="0"/>
              <a:t>= 10</a:t>
            </a:r>
            <a:r>
              <a:rPr lang="en-US" sz="3200" baseline="30000" dirty="0" smtClean="0"/>
              <a:t>-6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4343400" y="2667000"/>
            <a:ext cx="4495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3300"/>
                </a:solidFill>
              </a:rPr>
              <a:t>positive or negative correlation …why?</a:t>
            </a:r>
            <a:endParaRPr lang="en-US" sz="3200" dirty="0">
              <a:solidFill>
                <a:srgbClr val="FF330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 rot="15868552">
            <a:off x="5761249" y="3753545"/>
            <a:ext cx="786595" cy="654010"/>
          </a:xfrm>
          <a:custGeom>
            <a:avLst/>
            <a:gdLst>
              <a:gd name="connsiteX0" fmla="*/ 0 w 972457"/>
              <a:gd name="connsiteY0" fmla="*/ 0 h 885371"/>
              <a:gd name="connsiteX1" fmla="*/ 754742 w 972457"/>
              <a:gd name="connsiteY1" fmla="*/ 406400 h 885371"/>
              <a:gd name="connsiteX2" fmla="*/ 638628 w 972457"/>
              <a:gd name="connsiteY2" fmla="*/ 464457 h 885371"/>
              <a:gd name="connsiteX3" fmla="*/ 972457 w 972457"/>
              <a:gd name="connsiteY3" fmla="*/ 885371 h 88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57" h="885371">
                <a:moveTo>
                  <a:pt x="0" y="0"/>
                </a:moveTo>
                <a:cubicBezTo>
                  <a:pt x="324152" y="164495"/>
                  <a:pt x="648304" y="328991"/>
                  <a:pt x="754742" y="406400"/>
                </a:cubicBezTo>
                <a:cubicBezTo>
                  <a:pt x="861180" y="483809"/>
                  <a:pt x="602342" y="384629"/>
                  <a:pt x="638628" y="464457"/>
                </a:cubicBezTo>
                <a:cubicBezTo>
                  <a:pt x="674914" y="544286"/>
                  <a:pt x="823685" y="714828"/>
                  <a:pt x="972457" y="88537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257800" y="4572000"/>
            <a:ext cx="16002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en-US" dirty="0" smtClean="0"/>
              <a:t>Step 5: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State estimates and their confidence intervals</a:t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2667000"/>
            <a:ext cx="723900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m</a:t>
            </a:r>
            <a:r>
              <a:rPr lang="en-US" sz="3200" baseline="30000" dirty="0" smtClean="0"/>
              <a:t>est</a:t>
            </a:r>
            <a:r>
              <a:rPr lang="en-US" sz="3200" baseline="-25000" dirty="0" smtClean="0"/>
              <a:t>1</a:t>
            </a:r>
            <a:r>
              <a:rPr lang="en-US" sz="3200" dirty="0" smtClean="0"/>
              <a:t> = 5.0002 kg </a:t>
            </a:r>
            <a:r>
              <a:rPr lang="en-US" sz="3200" dirty="0" smtClean="0">
                <a:latin typeface="Cambria Math"/>
                <a:ea typeface="Cambria Math"/>
              </a:rPr>
              <a:t>± 0.0009 (95%)</a:t>
            </a:r>
          </a:p>
          <a:p>
            <a:r>
              <a:rPr lang="en-US" dirty="0" smtClean="0">
                <a:latin typeface="Cambria Math"/>
                <a:ea typeface="Cambria Math"/>
              </a:rPr>
              <a:t> </a:t>
            </a:r>
            <a:r>
              <a:rPr lang="en-US" dirty="0" smtClean="0"/>
              <a:t> </a:t>
            </a:r>
          </a:p>
          <a:p>
            <a:r>
              <a:rPr lang="en-US" sz="3200" dirty="0" smtClean="0"/>
              <a:t>m</a:t>
            </a:r>
            <a:r>
              <a:rPr lang="en-US" sz="3200" baseline="30000" dirty="0" smtClean="0"/>
              <a:t>est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= 5.9997 kg </a:t>
            </a:r>
            <a:r>
              <a:rPr lang="en-US" sz="3200" dirty="0" smtClean="0">
                <a:latin typeface="Cambria Math"/>
                <a:ea typeface="Cambria Math"/>
              </a:rPr>
              <a:t>± 0.0009 (95%)</a:t>
            </a:r>
          </a:p>
          <a:p>
            <a:endParaRPr lang="en-US" baseline="-25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2971" t="53877" r="35977" b="36021"/>
          <a:stretch>
            <a:fillRect/>
          </a:stretch>
        </p:blipFill>
        <p:spPr bwMode="auto">
          <a:xfrm>
            <a:off x="831850" y="2971800"/>
            <a:ext cx="74803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0" y="1905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motivates us to define an error vector, </a:t>
            </a:r>
            <a:r>
              <a:rPr kumimoji="0" lang="en-US" sz="36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endParaRPr kumimoji="0" lang="en-US" sz="3600" b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353456" y="2982684"/>
            <a:ext cx="3733800" cy="1676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320800" y="4833257"/>
            <a:ext cx="1872343" cy="740229"/>
          </a:xfrm>
          <a:custGeom>
            <a:avLst/>
            <a:gdLst>
              <a:gd name="connsiteX0" fmla="*/ 0 w 1872343"/>
              <a:gd name="connsiteY0" fmla="*/ 740229 h 740229"/>
              <a:gd name="connsiteX1" fmla="*/ 1074057 w 1872343"/>
              <a:gd name="connsiteY1" fmla="*/ 188686 h 740229"/>
              <a:gd name="connsiteX2" fmla="*/ 1146629 w 1872343"/>
              <a:gd name="connsiteY2" fmla="*/ 333829 h 740229"/>
              <a:gd name="connsiteX3" fmla="*/ 1872343 w 1872343"/>
              <a:gd name="connsiteY3" fmla="*/ 0 h 740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2343" h="740229">
                <a:moveTo>
                  <a:pt x="0" y="740229"/>
                </a:moveTo>
                <a:cubicBezTo>
                  <a:pt x="441476" y="498324"/>
                  <a:pt x="882952" y="256419"/>
                  <a:pt x="1074057" y="188686"/>
                </a:cubicBezTo>
                <a:cubicBezTo>
                  <a:pt x="1265162" y="120953"/>
                  <a:pt x="1013581" y="365277"/>
                  <a:pt x="1146629" y="333829"/>
                </a:cubicBezTo>
                <a:cubicBezTo>
                  <a:pt x="1279677" y="302381"/>
                  <a:pt x="1576010" y="151190"/>
                  <a:pt x="1872343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81000" y="5257800"/>
            <a:ext cx="2819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memorize</a:t>
            </a:r>
            <a:endParaRPr kumimoji="0" lang="en-US" sz="3600" b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0" y="2971800"/>
            <a:ext cx="40911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err="1" smtClean="0"/>
              <a:t>ci</a:t>
            </a:r>
            <a:r>
              <a:rPr lang="en-US" sz="3200" dirty="0" smtClean="0"/>
              <a:t> = 2*</a:t>
            </a:r>
            <a:r>
              <a:rPr lang="en-US" sz="3200" dirty="0" err="1" smtClean="0"/>
              <a:t>sqrt</a:t>
            </a:r>
            <a:r>
              <a:rPr lang="en-US" sz="3200" dirty="0" smtClean="0"/>
              <a:t>(</a:t>
            </a:r>
            <a:r>
              <a:rPr lang="en-US" sz="3200" dirty="0" err="1" smtClean="0"/>
              <a:t>diag</a:t>
            </a:r>
            <a:r>
              <a:rPr lang="en-US" sz="3200" dirty="0" smtClean="0"/>
              <a:t>(Cm));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3124200"/>
            <a:ext cx="4204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err="1" smtClean="0"/>
              <a:t>ci</a:t>
            </a:r>
            <a:r>
              <a:rPr lang="en-US" sz="3200" dirty="0" smtClean="0"/>
              <a:t> = 2*</a:t>
            </a:r>
            <a:r>
              <a:rPr lang="en-US" sz="3200" dirty="0" err="1" smtClean="0"/>
              <a:t>sqrt</a:t>
            </a:r>
            <a:r>
              <a:rPr lang="en-US" sz="3200" dirty="0" smtClean="0"/>
              <a:t>(</a:t>
            </a:r>
            <a:r>
              <a:rPr lang="en-US" sz="3200" dirty="0" err="1" smtClean="0"/>
              <a:t>diag</a:t>
            </a:r>
            <a:r>
              <a:rPr lang="en-US" sz="3200" dirty="0" smtClean="0"/>
              <a:t>(Cm));</a:t>
            </a:r>
          </a:p>
        </p:txBody>
      </p:sp>
      <p:sp>
        <p:nvSpPr>
          <p:cNvPr id="3" name="Rectangle 2"/>
          <p:cNvSpPr/>
          <p:nvPr/>
        </p:nvSpPr>
        <p:spPr>
          <a:xfrm>
            <a:off x="3200400" y="1524000"/>
            <a:ext cx="449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3300"/>
                </a:solidFill>
              </a:rPr>
              <a:t>why the 2?</a:t>
            </a:r>
            <a:endParaRPr lang="en-US" sz="3200" dirty="0">
              <a:solidFill>
                <a:srgbClr val="FF3300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 rot="15868552">
            <a:off x="3475250" y="2305746"/>
            <a:ext cx="786595" cy="654010"/>
          </a:xfrm>
          <a:custGeom>
            <a:avLst/>
            <a:gdLst>
              <a:gd name="connsiteX0" fmla="*/ 0 w 972457"/>
              <a:gd name="connsiteY0" fmla="*/ 0 h 885371"/>
              <a:gd name="connsiteX1" fmla="*/ 754742 w 972457"/>
              <a:gd name="connsiteY1" fmla="*/ 406400 h 885371"/>
              <a:gd name="connsiteX2" fmla="*/ 638628 w 972457"/>
              <a:gd name="connsiteY2" fmla="*/ 464457 h 885371"/>
              <a:gd name="connsiteX3" fmla="*/ 972457 w 972457"/>
              <a:gd name="connsiteY3" fmla="*/ 885371 h 88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57" h="885371">
                <a:moveTo>
                  <a:pt x="0" y="0"/>
                </a:moveTo>
                <a:cubicBezTo>
                  <a:pt x="324152" y="164495"/>
                  <a:pt x="648304" y="328991"/>
                  <a:pt x="754742" y="406400"/>
                </a:cubicBezTo>
                <a:cubicBezTo>
                  <a:pt x="861180" y="483809"/>
                  <a:pt x="602342" y="384629"/>
                  <a:pt x="638628" y="464457"/>
                </a:cubicBezTo>
                <a:cubicBezTo>
                  <a:pt x="674914" y="544286"/>
                  <a:pt x="823685" y="714828"/>
                  <a:pt x="972457" y="88537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124200" y="3124200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en-US" dirty="0" smtClean="0"/>
              <a:t>Step 6: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compute and examine the</a:t>
            </a:r>
            <a:br>
              <a:rPr lang="en-US" dirty="0" smtClean="0"/>
            </a:br>
            <a:r>
              <a:rPr lang="en-US" dirty="0" smtClean="0"/>
              <a:t>predicted data</a:t>
            </a:r>
            <a:br>
              <a:rPr lang="en-US" dirty="0" smtClean="0"/>
            </a:br>
            <a:r>
              <a:rPr lang="en-US" dirty="0" smtClean="0"/>
              <a:t>and the individual errors</a:t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1981200"/>
            <a:ext cx="640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i</a:t>
            </a:r>
            <a:r>
              <a:rPr lang="en-US" sz="3200" dirty="0" smtClean="0"/>
              <a:t>     </a:t>
            </a:r>
            <a:r>
              <a:rPr lang="en-US" sz="3200" dirty="0" err="1" smtClean="0"/>
              <a:t>d</a:t>
            </a:r>
            <a:r>
              <a:rPr lang="en-US" sz="3200" baseline="-25000" dirty="0" err="1" smtClean="0"/>
              <a:t>i</a:t>
            </a:r>
            <a:r>
              <a:rPr lang="en-US" sz="3200" baseline="30000" dirty="0" err="1" smtClean="0"/>
              <a:t>obs</a:t>
            </a:r>
            <a:r>
              <a:rPr lang="en-US" sz="3200" dirty="0" smtClean="0"/>
              <a:t> (kg)  </a:t>
            </a:r>
            <a:r>
              <a:rPr lang="en-US" sz="3200" dirty="0" err="1" smtClean="0"/>
              <a:t>d</a:t>
            </a:r>
            <a:r>
              <a:rPr lang="en-US" sz="3200" baseline="-25000" dirty="0" err="1" smtClean="0"/>
              <a:t>i</a:t>
            </a:r>
            <a:r>
              <a:rPr lang="en-US" sz="3200" baseline="30000" dirty="0" err="1" smtClean="0"/>
              <a:t>pre</a:t>
            </a:r>
            <a:r>
              <a:rPr lang="en-US" sz="3200" dirty="0" smtClean="0"/>
              <a:t> </a:t>
            </a:r>
            <a:r>
              <a:rPr lang="en-US" sz="3200" dirty="0" smtClean="0"/>
              <a:t>(kg)   error</a:t>
            </a:r>
          </a:p>
          <a:p>
            <a:r>
              <a:rPr lang="en-US" sz="3200" dirty="0" smtClean="0"/>
              <a:t>1   11.0003   11.0000    0.0004</a:t>
            </a:r>
          </a:p>
          <a:p>
            <a:r>
              <a:rPr lang="en-US" sz="3200" dirty="0" smtClean="0"/>
              <a:t>2   -1.0008   -0.9995    -0.0013</a:t>
            </a:r>
          </a:p>
          <a:p>
            <a:r>
              <a:rPr lang="en-US" sz="3200" dirty="0" smtClean="0"/>
              <a:t>3   16.0014   16.0002    0.0012</a:t>
            </a:r>
          </a:p>
          <a:p>
            <a:r>
              <a:rPr lang="en-US" sz="3200" dirty="0" smtClean="0"/>
              <a:t>4   16.9983   16.9997   -0.0014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1981200"/>
            <a:ext cx="640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i</a:t>
            </a:r>
            <a:r>
              <a:rPr lang="en-US" sz="3200" dirty="0" smtClean="0"/>
              <a:t>     </a:t>
            </a:r>
            <a:r>
              <a:rPr lang="en-US" sz="3200" dirty="0" err="1" smtClean="0"/>
              <a:t>d</a:t>
            </a:r>
            <a:r>
              <a:rPr lang="en-US" sz="3200" baseline="-25000" dirty="0" err="1" smtClean="0"/>
              <a:t>i</a:t>
            </a:r>
            <a:r>
              <a:rPr lang="en-US" sz="3200" baseline="30000" dirty="0" err="1" smtClean="0"/>
              <a:t>obs</a:t>
            </a:r>
            <a:r>
              <a:rPr lang="en-US" sz="3200" dirty="0" smtClean="0"/>
              <a:t> (kg)  </a:t>
            </a:r>
            <a:r>
              <a:rPr lang="en-US" sz="3200" dirty="0" err="1" smtClean="0"/>
              <a:t>d</a:t>
            </a:r>
            <a:r>
              <a:rPr lang="en-US" sz="3200" baseline="-25000" dirty="0" err="1" smtClean="0"/>
              <a:t>i</a:t>
            </a:r>
            <a:r>
              <a:rPr lang="en-US" sz="3200" baseline="30000" dirty="0" err="1" smtClean="0"/>
              <a:t>pre</a:t>
            </a:r>
            <a:r>
              <a:rPr lang="en-US" sz="3200" dirty="0" smtClean="0"/>
              <a:t> (kg)   error (kg)</a:t>
            </a:r>
          </a:p>
          <a:p>
            <a:r>
              <a:rPr lang="en-US" sz="3200" dirty="0" smtClean="0"/>
              <a:t>1   11.0003   11.0000    0.0004</a:t>
            </a:r>
          </a:p>
          <a:p>
            <a:r>
              <a:rPr lang="en-US" sz="3200" dirty="0" smtClean="0"/>
              <a:t>2   -1.0008   -0.9995    -0.0013</a:t>
            </a:r>
          </a:p>
          <a:p>
            <a:r>
              <a:rPr lang="en-US" sz="3200" dirty="0" smtClean="0"/>
              <a:t>3   16.0014   16.0002    0.0012</a:t>
            </a:r>
          </a:p>
          <a:p>
            <a:r>
              <a:rPr lang="en-US" sz="3200" dirty="0" smtClean="0"/>
              <a:t>4   16.9983   16.9997   -0.0014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2286000" y="4724400"/>
            <a:ext cx="6477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3300"/>
                </a:solidFill>
              </a:rPr>
              <a:t>are any predictions way off?</a:t>
            </a:r>
            <a:endParaRPr lang="en-US" sz="32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0" y="25146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 err="1" smtClean="0"/>
              <a:t>dpre</a:t>
            </a:r>
            <a:r>
              <a:rPr lang="en-US" sz="3600" dirty="0" smtClean="0"/>
              <a:t> = G*</a:t>
            </a:r>
            <a:r>
              <a:rPr lang="en-US" sz="3600" dirty="0" err="1" smtClean="0"/>
              <a:t>mest</a:t>
            </a:r>
            <a:r>
              <a:rPr lang="en-US" sz="3600" dirty="0" smtClean="0"/>
              <a:t>;</a:t>
            </a:r>
          </a:p>
          <a:p>
            <a:r>
              <a:rPr lang="en-US" sz="3600" dirty="0" smtClean="0"/>
              <a:t>e = dobs-</a:t>
            </a:r>
            <a:r>
              <a:rPr lang="en-US" sz="3600" dirty="0" err="1" smtClean="0"/>
              <a:t>dpre</a:t>
            </a:r>
            <a:r>
              <a:rPr lang="en-US" sz="3600" dirty="0" smtClean="0"/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en-US" dirty="0" smtClean="0"/>
              <a:t>Step 7: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Check that the total error is reasonable</a:t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r>
              <a:rPr lang="en-US" dirty="0" smtClean="0"/>
              <a:t>Step 7: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Check that the total error is reasonable</a:t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“posterior” error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based on misfit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2750" t="47907" r="13711" b="38012"/>
          <a:stretch>
            <a:fillRect/>
          </a:stretch>
        </p:blipFill>
        <p:spPr bwMode="auto">
          <a:xfrm>
            <a:off x="1752600" y="2819400"/>
            <a:ext cx="5029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“posterior” error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based on misfit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2750" t="47907" r="13711" b="38012"/>
          <a:stretch>
            <a:fillRect/>
          </a:stretch>
        </p:blipFill>
        <p:spPr bwMode="auto">
          <a:xfrm>
            <a:off x="1752600" y="2819400"/>
            <a:ext cx="5029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5181600" y="4876800"/>
            <a:ext cx="396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reduce </a:t>
            </a:r>
            <a:r>
              <a:rPr lang="en-US" sz="2400" i="1" kern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by </a:t>
            </a:r>
            <a:r>
              <a:rPr lang="en-US" sz="2400" i="1" kern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since an </a:t>
            </a:r>
            <a:r>
              <a:rPr lang="en-US" sz="2400" i="1" kern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-parameter model can exactly fit </a:t>
            </a:r>
            <a:r>
              <a:rPr lang="en-US" sz="2400" i="1" kern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data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6172200" y="4343400"/>
            <a:ext cx="489679" cy="645826"/>
          </a:xfrm>
          <a:custGeom>
            <a:avLst/>
            <a:gdLst>
              <a:gd name="connsiteX0" fmla="*/ 0 w 861935"/>
              <a:gd name="connsiteY0" fmla="*/ 0 h 644577"/>
              <a:gd name="connsiteX1" fmla="*/ 809469 w 861935"/>
              <a:gd name="connsiteY1" fmla="*/ 119921 h 644577"/>
              <a:gd name="connsiteX2" fmla="*/ 314794 w 861935"/>
              <a:gd name="connsiteY2" fmla="*/ 389744 h 644577"/>
              <a:gd name="connsiteX3" fmla="*/ 464695 w 861935"/>
              <a:gd name="connsiteY3" fmla="*/ 644577 h 64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935" h="644577">
                <a:moveTo>
                  <a:pt x="0" y="0"/>
                </a:moveTo>
                <a:cubicBezTo>
                  <a:pt x="378501" y="27482"/>
                  <a:pt x="757003" y="54964"/>
                  <a:pt x="809469" y="119921"/>
                </a:cubicBezTo>
                <a:cubicBezTo>
                  <a:pt x="861935" y="184878"/>
                  <a:pt x="372256" y="302302"/>
                  <a:pt x="314794" y="389744"/>
                </a:cubicBezTo>
                <a:cubicBezTo>
                  <a:pt x="257332" y="477186"/>
                  <a:pt x="361013" y="560881"/>
                  <a:pt x="464695" y="644577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prediction error in straight line case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67640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657600" y="1676400"/>
            <a:ext cx="1600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10000" y="5410200"/>
            <a:ext cx="1600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800" y="1981200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1" y="5407223"/>
            <a:ext cx="419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auxiliary variable,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x</a:t>
            </a:r>
            <a:endParaRPr lang="en-US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8800" y="3429000"/>
            <a:ext cx="2286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567518" y="3230105"/>
            <a:ext cx="7936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data,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d</a:t>
            </a:r>
            <a:endParaRPr lang="en-US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928533" y="2362200"/>
            <a:ext cx="1095022" cy="635940"/>
          </a:xfrm>
          <a:custGeom>
            <a:avLst/>
            <a:gdLst>
              <a:gd name="connsiteX0" fmla="*/ 0 w 1095022"/>
              <a:gd name="connsiteY0" fmla="*/ 94074 h 635940"/>
              <a:gd name="connsiteX1" fmla="*/ 880533 w 1095022"/>
              <a:gd name="connsiteY1" fmla="*/ 48918 h 635940"/>
              <a:gd name="connsiteX2" fmla="*/ 508000 w 1095022"/>
              <a:gd name="connsiteY2" fmla="*/ 387585 h 635940"/>
              <a:gd name="connsiteX3" fmla="*/ 1095022 w 1095022"/>
              <a:gd name="connsiteY3" fmla="*/ 635940 h 635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5022" h="635940">
                <a:moveTo>
                  <a:pt x="0" y="94074"/>
                </a:moveTo>
                <a:cubicBezTo>
                  <a:pt x="397933" y="47037"/>
                  <a:pt x="795866" y="0"/>
                  <a:pt x="880533" y="48918"/>
                </a:cubicBezTo>
                <a:cubicBezTo>
                  <a:pt x="965200" y="97836"/>
                  <a:pt x="472252" y="289748"/>
                  <a:pt x="508000" y="387585"/>
                </a:cubicBezTo>
                <a:cubicBezTo>
                  <a:pt x="543748" y="485422"/>
                  <a:pt x="1095022" y="635940"/>
                  <a:pt x="1095022" y="635940"/>
                </a:cubicBezTo>
              </a:path>
            </a:pathLst>
          </a:custGeom>
          <a:ln w="1905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370290" y="2375940"/>
            <a:ext cx="793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i="1" baseline="30000" dirty="0" err="1" smtClean="0">
                <a:latin typeface="Times New Roman" pitchFamily="18" charset="0"/>
                <a:cs typeface="Times New Roman" pitchFamily="18" charset="0"/>
              </a:rPr>
              <a:t>pre</a:t>
            </a:r>
            <a:endParaRPr lang="en-US" sz="24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07844" y="3189111"/>
            <a:ext cx="793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i="1" baseline="30000" dirty="0" err="1" smtClean="0">
                <a:latin typeface="Times New Roman" pitchFamily="18" charset="0"/>
                <a:cs typeface="Times New Roman" pitchFamily="18" charset="0"/>
              </a:rPr>
              <a:t>obs</a:t>
            </a:r>
            <a:endParaRPr lang="en-US" sz="28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5313680" y="3079985"/>
            <a:ext cx="1411111" cy="227659"/>
          </a:xfrm>
          <a:custGeom>
            <a:avLst/>
            <a:gdLst>
              <a:gd name="connsiteX0" fmla="*/ 0 w 1411111"/>
              <a:gd name="connsiteY0" fmla="*/ 0 h 227659"/>
              <a:gd name="connsiteX1" fmla="*/ 688622 w 1411111"/>
              <a:gd name="connsiteY1" fmla="*/ 90311 h 227659"/>
              <a:gd name="connsiteX2" fmla="*/ 925689 w 1411111"/>
              <a:gd name="connsiteY2" fmla="*/ 225778 h 227659"/>
              <a:gd name="connsiteX3" fmla="*/ 1411111 w 1411111"/>
              <a:gd name="connsiteY3" fmla="*/ 79022 h 227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1111" h="227659">
                <a:moveTo>
                  <a:pt x="0" y="0"/>
                </a:moveTo>
                <a:cubicBezTo>
                  <a:pt x="267170" y="26340"/>
                  <a:pt x="534341" y="52681"/>
                  <a:pt x="688622" y="90311"/>
                </a:cubicBezTo>
                <a:cubicBezTo>
                  <a:pt x="842903" y="127941"/>
                  <a:pt x="805274" y="227659"/>
                  <a:pt x="925689" y="225778"/>
                </a:cubicBezTo>
                <a:cubicBezTo>
                  <a:pt x="1046104" y="223897"/>
                  <a:pt x="1228607" y="151459"/>
                  <a:pt x="1411111" y="79022"/>
                </a:cubicBezTo>
              </a:path>
            </a:pathLst>
          </a:custGeom>
          <a:ln w="19050">
            <a:solidFill>
              <a:schemeClr val="bg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673991" y="2971800"/>
            <a:ext cx="793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28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ight Brace 15"/>
          <p:cNvSpPr/>
          <p:nvPr/>
        </p:nvSpPr>
        <p:spPr>
          <a:xfrm>
            <a:off x="5138740" y="2986088"/>
            <a:ext cx="97631" cy="200025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572515" y="3522534"/>
            <a:ext cx="3429705" cy="1225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>
            <a:off x="2286001" y="5229226"/>
            <a:ext cx="4414603" cy="2345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633663" y="2243138"/>
            <a:ext cx="3452812" cy="249555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752600"/>
            <a:ext cx="8229600" cy="2590800"/>
          </a:xfrm>
        </p:spPr>
        <p:txBody>
          <a:bodyPr/>
          <a:lstStyle/>
          <a:p>
            <a:r>
              <a:rPr lang="en-US" dirty="0" smtClean="0"/>
              <a:t>is the posterior error</a:t>
            </a:r>
            <a:br>
              <a:rPr lang="en-US" dirty="0" smtClean="0"/>
            </a:br>
            <a:r>
              <a:rPr lang="en-US" dirty="0" smtClean="0"/>
              <a:t>similar in size to the</a:t>
            </a:r>
            <a:br>
              <a:rPr lang="en-US" dirty="0" smtClean="0"/>
            </a:br>
            <a:r>
              <a:rPr lang="en-US" dirty="0" smtClean="0"/>
              <a:t>prior error?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897562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>
                <a:latin typeface="Cambria Math"/>
                <a:ea typeface="Cambria Math"/>
              </a:rPr>
              <a:t> </a:t>
            </a:r>
            <a:r>
              <a:rPr lang="en-US" dirty="0" smtClean="0"/>
              <a:t>prior </a:t>
            </a:r>
            <a:br>
              <a:rPr lang="en-US" dirty="0" smtClean="0"/>
            </a:br>
            <a:r>
              <a:rPr lang="el-GR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d </a:t>
            </a: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>= 0.0010 kg</a:t>
            </a:r>
            <a:b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</a:b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</a:b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>posterior</a:t>
            </a:r>
            <a:b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</a:br>
            <a:r>
              <a:rPr lang="el-GR" dirty="0" smtClean="0">
                <a:latin typeface="Cambria Math"/>
                <a:ea typeface="Cambria Math"/>
              </a:rPr>
              <a:t> σ</a:t>
            </a:r>
            <a:r>
              <a:rPr lang="en-US" baseline="-25000" dirty="0" smtClean="0">
                <a:latin typeface="Cambria Math"/>
                <a:ea typeface="Cambria Math"/>
              </a:rPr>
              <a:t>d </a:t>
            </a: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>= 0.0016 kg </a:t>
            </a:r>
            <a:b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897562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>
                <a:latin typeface="Cambria Math"/>
                <a:ea typeface="Cambria Math"/>
              </a:rPr>
              <a:t> </a:t>
            </a:r>
            <a:r>
              <a:rPr lang="en-US" dirty="0" smtClean="0"/>
              <a:t>prior </a:t>
            </a:r>
            <a:br>
              <a:rPr lang="en-US" dirty="0" smtClean="0"/>
            </a:br>
            <a:r>
              <a:rPr lang="el-GR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d </a:t>
            </a: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>= 0.0010 kg</a:t>
            </a:r>
            <a:b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</a:b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</a:b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>posterior</a:t>
            </a:r>
            <a:b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</a:br>
            <a:r>
              <a:rPr lang="el-GR" dirty="0" smtClean="0">
                <a:latin typeface="Cambria Math"/>
                <a:ea typeface="Cambria Math"/>
              </a:rPr>
              <a:t> σ</a:t>
            </a:r>
            <a:r>
              <a:rPr lang="en-US" baseline="-25000" dirty="0" smtClean="0">
                <a:latin typeface="Cambria Math"/>
                <a:ea typeface="Cambria Math"/>
              </a:rPr>
              <a:t>d </a:t>
            </a: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>= 0.0016 kg </a:t>
            </a:r>
            <a:b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4495800" y="5105400"/>
            <a:ext cx="396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what’s your qualitative assessment ?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897562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>
                <a:latin typeface="Cambria Math"/>
                <a:ea typeface="Cambria Math"/>
              </a:rPr>
              <a:t> </a:t>
            </a:r>
            <a:r>
              <a:rPr lang="en-US" dirty="0" smtClean="0"/>
              <a:t>prior </a:t>
            </a:r>
            <a:br>
              <a:rPr lang="en-US" dirty="0" smtClean="0"/>
            </a:br>
            <a:r>
              <a:rPr lang="el-GR" dirty="0" smtClean="0">
                <a:latin typeface="Cambria Math"/>
                <a:ea typeface="Cambria Math"/>
              </a:rPr>
              <a:t>σ</a:t>
            </a:r>
            <a:r>
              <a:rPr lang="en-US" baseline="-25000" dirty="0" smtClean="0">
                <a:latin typeface="Cambria Math"/>
                <a:ea typeface="Cambria Math"/>
              </a:rPr>
              <a:t>d </a:t>
            </a: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>= 0.0010 kg</a:t>
            </a:r>
            <a:b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</a:b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</a:b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>posterior</a:t>
            </a:r>
            <a:b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</a:br>
            <a:r>
              <a:rPr lang="el-GR" dirty="0" smtClean="0">
                <a:latin typeface="Cambria Math"/>
                <a:ea typeface="Cambria Math"/>
              </a:rPr>
              <a:t> σ</a:t>
            </a:r>
            <a:r>
              <a:rPr lang="en-US" baseline="-25000" dirty="0" smtClean="0">
                <a:latin typeface="Cambria Math"/>
                <a:ea typeface="Cambria Math"/>
              </a:rPr>
              <a:t>d </a:t>
            </a: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>= 0.0016 kg </a:t>
            </a:r>
            <a:b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4495800" y="5105400"/>
            <a:ext cx="396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could use a chi-squared test …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2895600"/>
            <a:ext cx="6248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E = e'*e;</a:t>
            </a:r>
          </a:p>
          <a:p>
            <a:r>
              <a:rPr lang="en-US" sz="3200" dirty="0" err="1" smtClean="0"/>
              <a:t>sigmadposterior</a:t>
            </a:r>
            <a:r>
              <a:rPr lang="en-US" sz="3200" dirty="0" smtClean="0"/>
              <a:t> = </a:t>
            </a:r>
            <a:r>
              <a:rPr lang="en-US" sz="3200" dirty="0" err="1" smtClean="0"/>
              <a:t>sqrt</a:t>
            </a:r>
            <a:r>
              <a:rPr lang="en-US" sz="3200" dirty="0" smtClean="0"/>
              <a:t>(E/(N-M));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304800"/>
            <a:ext cx="58674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clear all;</a:t>
            </a:r>
          </a:p>
          <a:p>
            <a:r>
              <a:rPr lang="en-US" sz="3200" dirty="0" smtClean="0"/>
              <a:t> </a:t>
            </a:r>
          </a:p>
          <a:p>
            <a:r>
              <a:rPr lang="en-US" sz="3200" dirty="0" smtClean="0"/>
              <a:t>% Step 1: define problem</a:t>
            </a:r>
          </a:p>
          <a:p>
            <a:r>
              <a:rPr lang="en-US" sz="3200" dirty="0" smtClean="0"/>
              <a:t>N=4;</a:t>
            </a:r>
          </a:p>
          <a:p>
            <a:r>
              <a:rPr lang="en-US" sz="3200" dirty="0" smtClean="0"/>
              <a:t>M=2;</a:t>
            </a:r>
          </a:p>
          <a:p>
            <a:r>
              <a:rPr lang="en-US" sz="3200" dirty="0" smtClean="0"/>
              <a:t>G = zeros(N,M);</a:t>
            </a:r>
          </a:p>
          <a:p>
            <a:r>
              <a:rPr lang="en-US" sz="3200" dirty="0" smtClean="0"/>
              <a:t>G = [1,  1;</a:t>
            </a:r>
          </a:p>
          <a:p>
            <a:r>
              <a:rPr lang="en-US" sz="3200" dirty="0" smtClean="0"/>
              <a:t>     1, -1;</a:t>
            </a:r>
          </a:p>
          <a:p>
            <a:r>
              <a:rPr lang="en-US" sz="3200" dirty="0" smtClean="0"/>
              <a:t>     2,  1;</a:t>
            </a:r>
          </a:p>
          <a:p>
            <a:r>
              <a:rPr lang="en-US" sz="3200" dirty="0" smtClean="0"/>
              <a:t>     1,  2];</a:t>
            </a:r>
          </a:p>
          <a:p>
            <a:r>
              <a:rPr lang="en-US" sz="32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609600"/>
            <a:ext cx="84582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% STEP 2: load weight data (units of kg)</a:t>
            </a:r>
          </a:p>
          <a:p>
            <a:r>
              <a:rPr lang="en-US" sz="3200" dirty="0" smtClean="0"/>
              <a:t>D = load('weights.txt');</a:t>
            </a:r>
          </a:p>
          <a:p>
            <a:r>
              <a:rPr lang="en-US" sz="3200" dirty="0" smtClean="0"/>
              <a:t>D</a:t>
            </a:r>
          </a:p>
          <a:p>
            <a:r>
              <a:rPr lang="en-US" sz="3200" dirty="0" smtClean="0"/>
              <a:t>dobs = D(:,2);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293916" y="3048000"/>
            <a:ext cx="7315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% STEP 3: assign prior </a:t>
            </a:r>
            <a:r>
              <a:rPr lang="en-US" sz="3200" dirty="0" err="1" smtClean="0"/>
              <a:t>sqrt</a:t>
            </a:r>
            <a:r>
              <a:rPr lang="en-US" sz="3200" dirty="0" smtClean="0"/>
              <a:t>-variance</a:t>
            </a:r>
          </a:p>
          <a:p>
            <a:r>
              <a:rPr lang="en-US" sz="3200" dirty="0" err="1" smtClean="0"/>
              <a:t>sigmad</a:t>
            </a:r>
            <a:r>
              <a:rPr lang="en-US" sz="3200" dirty="0" smtClean="0"/>
              <a:t> = 0.001; </a:t>
            </a:r>
          </a:p>
        </p:txBody>
      </p:sp>
      <p:sp>
        <p:nvSpPr>
          <p:cNvPr id="6" name="Rectangle 5"/>
          <p:cNvSpPr/>
          <p:nvPr/>
        </p:nvSpPr>
        <p:spPr>
          <a:xfrm>
            <a:off x="370116" y="4495800"/>
            <a:ext cx="8305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% STEP 4: least squares </a:t>
            </a:r>
            <a:r>
              <a:rPr lang="en-US" sz="3200" dirty="0" err="1" smtClean="0"/>
              <a:t>soln</a:t>
            </a:r>
            <a:r>
              <a:rPr lang="en-US" sz="3200" dirty="0" smtClean="0"/>
              <a:t> &amp; covariance</a:t>
            </a:r>
          </a:p>
          <a:p>
            <a:r>
              <a:rPr lang="en-US" sz="3200" dirty="0" err="1" smtClean="0"/>
              <a:t>mest</a:t>
            </a:r>
            <a:r>
              <a:rPr lang="en-US" sz="3200" dirty="0" smtClean="0"/>
              <a:t> = (G'*G)\(G'*dobs);</a:t>
            </a:r>
          </a:p>
          <a:p>
            <a:r>
              <a:rPr lang="en-US" sz="3200" dirty="0" smtClean="0"/>
              <a:t>Cm = (sigmad^2)*inv(G'*G);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42320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% STEP 5: confidence intervals</a:t>
            </a:r>
          </a:p>
          <a:p>
            <a:r>
              <a:rPr lang="en-US" sz="3200" dirty="0" err="1" smtClean="0"/>
              <a:t>ci</a:t>
            </a:r>
            <a:r>
              <a:rPr lang="en-US" sz="3200" dirty="0" smtClean="0"/>
              <a:t> = 2*</a:t>
            </a:r>
            <a:r>
              <a:rPr lang="en-US" sz="3200" dirty="0" err="1" smtClean="0"/>
              <a:t>sqrt</a:t>
            </a:r>
            <a:r>
              <a:rPr lang="en-US" sz="3200" dirty="0" smtClean="0"/>
              <a:t>(</a:t>
            </a:r>
            <a:r>
              <a:rPr lang="en-US" sz="3200" dirty="0" err="1" smtClean="0"/>
              <a:t>diag</a:t>
            </a:r>
            <a:r>
              <a:rPr lang="en-US" sz="3200" dirty="0" smtClean="0"/>
              <a:t>(Cm));</a:t>
            </a:r>
          </a:p>
          <a:p>
            <a:r>
              <a:rPr lang="en-US" sz="2800" dirty="0" err="1" smtClean="0"/>
              <a:t>fprintf</a:t>
            </a:r>
            <a:r>
              <a:rPr lang="en-US" sz="2800" dirty="0" smtClean="0"/>
              <a:t>('m1 %.6f kg +/- %.6f (95%%)\n', </a:t>
            </a:r>
            <a:r>
              <a:rPr lang="en-US" sz="2800" dirty="0" err="1" smtClean="0"/>
              <a:t>mest</a:t>
            </a:r>
            <a:r>
              <a:rPr lang="en-US" sz="2800" dirty="0" smtClean="0"/>
              <a:t>(1), </a:t>
            </a:r>
            <a:r>
              <a:rPr lang="en-US" sz="2800" dirty="0" err="1" smtClean="0"/>
              <a:t>ci</a:t>
            </a:r>
            <a:r>
              <a:rPr lang="en-US" sz="2800" dirty="0" smtClean="0"/>
              <a:t>(1) );</a:t>
            </a:r>
          </a:p>
          <a:p>
            <a:r>
              <a:rPr lang="en-US" sz="2800" dirty="0" err="1" smtClean="0"/>
              <a:t>fprintf</a:t>
            </a:r>
            <a:r>
              <a:rPr lang="en-US" sz="2800" dirty="0" smtClean="0"/>
              <a:t>('m2 %.6f kg +/- %.6f (95%%)\n', </a:t>
            </a:r>
            <a:r>
              <a:rPr lang="en-US" sz="2800" dirty="0" err="1" smtClean="0"/>
              <a:t>mest</a:t>
            </a:r>
            <a:r>
              <a:rPr lang="en-US" sz="2800" dirty="0" smtClean="0"/>
              <a:t>(2), </a:t>
            </a:r>
            <a:r>
              <a:rPr lang="en-US" sz="2800" dirty="0" err="1" smtClean="0"/>
              <a:t>ci</a:t>
            </a:r>
            <a:r>
              <a:rPr lang="en-US" sz="2800" dirty="0" smtClean="0"/>
              <a:t>(2) );</a:t>
            </a:r>
          </a:p>
        </p:txBody>
      </p:sp>
      <p:sp>
        <p:nvSpPr>
          <p:cNvPr id="5" name="Rectangle 4"/>
          <p:cNvSpPr/>
          <p:nvPr/>
        </p:nvSpPr>
        <p:spPr>
          <a:xfrm>
            <a:off x="159654" y="2667000"/>
            <a:ext cx="6477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% STEP 6: individual errors</a:t>
            </a:r>
          </a:p>
          <a:p>
            <a:r>
              <a:rPr lang="en-US" sz="3200" dirty="0" err="1" smtClean="0"/>
              <a:t>dpre</a:t>
            </a:r>
            <a:r>
              <a:rPr lang="en-US" sz="3200" dirty="0" smtClean="0"/>
              <a:t> = G*</a:t>
            </a:r>
            <a:r>
              <a:rPr lang="en-US" sz="3200" dirty="0" err="1" smtClean="0"/>
              <a:t>mest</a:t>
            </a:r>
            <a:r>
              <a:rPr lang="en-US" sz="3200" dirty="0" smtClean="0"/>
              <a:t>;</a:t>
            </a:r>
          </a:p>
          <a:p>
            <a:r>
              <a:rPr lang="en-US" sz="3200" dirty="0" smtClean="0"/>
              <a:t>e = dobs-</a:t>
            </a:r>
            <a:r>
              <a:rPr lang="en-US" sz="3200" dirty="0" err="1" smtClean="0"/>
              <a:t>dpre</a:t>
            </a:r>
            <a:r>
              <a:rPr lang="en-US" sz="3200" dirty="0" smtClean="0"/>
              <a:t>;</a:t>
            </a:r>
          </a:p>
          <a:p>
            <a:r>
              <a:rPr lang="en-US" sz="3200" dirty="0" smtClean="0"/>
              <a:t>[ [1:4]', dobs, </a:t>
            </a:r>
            <a:r>
              <a:rPr lang="en-US" sz="3200" dirty="0" err="1" smtClean="0"/>
              <a:t>dpre</a:t>
            </a:r>
            <a:r>
              <a:rPr lang="en-US" sz="3200" dirty="0" smtClean="0"/>
              <a:t>, e ]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5018316"/>
            <a:ext cx="7162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% STEP 7: posterior variance</a:t>
            </a:r>
          </a:p>
          <a:p>
            <a:r>
              <a:rPr lang="en-US" sz="2800" dirty="0" smtClean="0"/>
              <a:t>E = e'*e;</a:t>
            </a:r>
          </a:p>
          <a:p>
            <a:r>
              <a:rPr lang="en-US" sz="2800" dirty="0" err="1" smtClean="0"/>
              <a:t>sigmadposterior</a:t>
            </a:r>
            <a:r>
              <a:rPr lang="en-US" sz="2800" dirty="0" smtClean="0"/>
              <a:t> = </a:t>
            </a:r>
            <a:r>
              <a:rPr lang="en-US" sz="2800" dirty="0" err="1" smtClean="0"/>
              <a:t>sqrt</a:t>
            </a:r>
            <a:r>
              <a:rPr lang="en-US" sz="2800" dirty="0" smtClean="0"/>
              <a:t>(E/(N-M));</a:t>
            </a:r>
          </a:p>
          <a:p>
            <a:r>
              <a:rPr lang="en-US" sz="2800" dirty="0" err="1" smtClean="0"/>
              <a:t>sigmadposterior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3581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Overall Error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single number summarizing the error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3581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Overall Error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single number summarizing the error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2743200" y="1752600"/>
            <a:ext cx="3657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small E = good solution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kern="0" dirty="0" smtClean="0">
              <a:solidFill>
                <a:srgbClr val="00B05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kern="0" dirty="0" smtClean="0">
              <a:solidFill>
                <a:srgbClr val="00B05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ig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E = poor solution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3320</TotalTime>
  <Words>1304</Words>
  <Application>Microsoft Office PowerPoint</Application>
  <PresentationFormat>On-screen Show (4:3)</PresentationFormat>
  <Paragraphs>307</Paragraphs>
  <Slides>77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78" baseType="lpstr">
      <vt:lpstr>Default Design</vt:lpstr>
      <vt:lpstr>Slide 1</vt:lpstr>
      <vt:lpstr>MatLab Tutorials</vt:lpstr>
      <vt:lpstr>Slide 3</vt:lpstr>
      <vt:lpstr>Prediction Error</vt:lpstr>
      <vt:lpstr>Slide 5</vt:lpstr>
      <vt:lpstr>Slide 6</vt:lpstr>
      <vt:lpstr>prediction error in straight line case</vt:lpstr>
      <vt:lpstr>Overall Error  E  single number summarizing the error</vt:lpstr>
      <vt:lpstr>Overall Error  E  single number summarizing the error</vt:lpstr>
      <vt:lpstr>Slide 10</vt:lpstr>
      <vt:lpstr>MatLab script for total error</vt:lpstr>
      <vt:lpstr>principle of least-squares</vt:lpstr>
      <vt:lpstr>grid search strategy for finding the m that minimizes E(m) </vt:lpstr>
      <vt:lpstr>Slide 14</vt:lpstr>
      <vt:lpstr>the best m is at the point of minimum E choose that as mest</vt:lpstr>
      <vt:lpstr>a formula for mest  at the point of minimum error, E  ∂E / ∂mi = 0  so solve this equation for mest</vt:lpstr>
      <vt:lpstr>Result</vt:lpstr>
      <vt:lpstr>Result</vt:lpstr>
      <vt:lpstr>Error Propagation</vt:lpstr>
      <vt:lpstr>Error Propagation</vt:lpstr>
      <vt:lpstr>Error Propagation</vt:lpstr>
      <vt:lpstr>Example 1: the mean of data</vt:lpstr>
      <vt:lpstr>Example 1: the mean of data</vt:lpstr>
      <vt:lpstr>Slide 24</vt:lpstr>
      <vt:lpstr>usual formula for the mean</vt:lpstr>
      <vt:lpstr>Slide 26</vt:lpstr>
      <vt:lpstr>Slide 27</vt:lpstr>
      <vt:lpstr>confidence intervals for the estimated model parameters (assuming uncorrelated data of equal variance)</vt:lpstr>
      <vt:lpstr>Example 2: fitting a straight line</vt:lpstr>
      <vt:lpstr>Slide 30</vt:lpstr>
      <vt:lpstr>Slide 31</vt:lpstr>
      <vt:lpstr>Slide 32</vt:lpstr>
      <vt:lpstr>Slide 33</vt:lpstr>
      <vt:lpstr>[GTG]-1=</vt:lpstr>
      <vt:lpstr>[GTG]-1=</vt:lpstr>
      <vt:lpstr>Slide 36</vt:lpstr>
      <vt:lpstr>Slide 37</vt:lpstr>
      <vt:lpstr>Example 3</vt:lpstr>
      <vt:lpstr>Step 1: Statement of Problem</vt:lpstr>
      <vt:lpstr>Step 2:  Convert your understanding of the problem  to the form  Gm=d</vt:lpstr>
      <vt:lpstr>Slide 41</vt:lpstr>
      <vt:lpstr>Slide 42</vt:lpstr>
      <vt:lpstr>Slide 43</vt:lpstr>
      <vt:lpstr>Step 3:  Examine the data</vt:lpstr>
      <vt:lpstr>Slide 45</vt:lpstr>
      <vt:lpstr>Slide 46</vt:lpstr>
      <vt:lpstr>Slide 47</vt:lpstr>
      <vt:lpstr>Step 3:  Establish accuracy of data   σd = ?  based on some knowledge of measurement process </vt:lpstr>
      <vt:lpstr>Step 3:  Establish accuracy of data   σd = 0.001 kg  based on some knowledge of measurement process </vt:lpstr>
      <vt:lpstr>Slide 50</vt:lpstr>
      <vt:lpstr>Step 4:  Estimate model parameters and their covariance  using least squares </vt:lpstr>
      <vt:lpstr>Slide 52</vt:lpstr>
      <vt:lpstr>Slide 53</vt:lpstr>
      <vt:lpstr>Slide 54</vt:lpstr>
      <vt:lpstr>Slide 55</vt:lpstr>
      <vt:lpstr>Slide 56</vt:lpstr>
      <vt:lpstr>Slide 57</vt:lpstr>
      <vt:lpstr>Step 5:  State estimates and their confidence intervals </vt:lpstr>
      <vt:lpstr>Slide 59</vt:lpstr>
      <vt:lpstr>Slide 60</vt:lpstr>
      <vt:lpstr>Slide 61</vt:lpstr>
      <vt:lpstr>Step 6:  compute and examine the predicted data and the individual errors </vt:lpstr>
      <vt:lpstr>Slide 63</vt:lpstr>
      <vt:lpstr>Slide 64</vt:lpstr>
      <vt:lpstr>Slide 65</vt:lpstr>
      <vt:lpstr>Step 7:  Check that the total error is reasonable </vt:lpstr>
      <vt:lpstr>Step 7:  Check that the total error is reasonable </vt:lpstr>
      <vt:lpstr>“posterior” error based on misfit</vt:lpstr>
      <vt:lpstr>“posterior” error based on misfit</vt:lpstr>
      <vt:lpstr>is the posterior error similar in size to the prior error?</vt:lpstr>
      <vt:lpstr>   prior  σd = 0.0010 kg  posterior  σd = 0.0016 kg   </vt:lpstr>
      <vt:lpstr>   prior  σd = 0.0010 kg  posterior  σd = 0.0016 kg   </vt:lpstr>
      <vt:lpstr>   prior  σd = 0.0010 kg  posterior  σd = 0.0016 kg   </vt:lpstr>
      <vt:lpstr>Slide 74</vt:lpstr>
      <vt:lpstr>Slide 75</vt:lpstr>
      <vt:lpstr>Slide 76</vt:lpstr>
      <vt:lpstr>Slide 77</vt:lpstr>
    </vt:vector>
  </TitlesOfParts>
  <Company>LDEO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William Menke</cp:lastModifiedBy>
  <cp:revision>410</cp:revision>
  <dcterms:created xsi:type="dcterms:W3CDTF">2008-08-25T18:59:31Z</dcterms:created>
  <dcterms:modified xsi:type="dcterms:W3CDTF">2014-09-22T15:36:51Z</dcterms:modified>
</cp:coreProperties>
</file>