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sldIdLst>
    <p:sldId id="262" r:id="rId2"/>
    <p:sldId id="257" r:id="rId3"/>
    <p:sldId id="258" r:id="rId4"/>
    <p:sldId id="266" r:id="rId5"/>
    <p:sldId id="273" r:id="rId6"/>
    <p:sldId id="269" r:id="rId7"/>
    <p:sldId id="362" r:id="rId8"/>
    <p:sldId id="363" r:id="rId9"/>
    <p:sldId id="274" r:id="rId10"/>
    <p:sldId id="275" r:id="rId11"/>
    <p:sldId id="264" r:id="rId12"/>
    <p:sldId id="278" r:id="rId13"/>
    <p:sldId id="276" r:id="rId14"/>
    <p:sldId id="277" r:id="rId15"/>
    <p:sldId id="279" r:id="rId16"/>
    <p:sldId id="263" r:id="rId17"/>
    <p:sldId id="265" r:id="rId18"/>
    <p:sldId id="280" r:id="rId19"/>
    <p:sldId id="364" r:id="rId20"/>
    <p:sldId id="365" r:id="rId21"/>
    <p:sldId id="256" r:id="rId22"/>
    <p:sldId id="361" r:id="rId23"/>
    <p:sldId id="260" r:id="rId24"/>
    <p:sldId id="354" r:id="rId25"/>
    <p:sldId id="355" r:id="rId26"/>
    <p:sldId id="271" r:id="rId27"/>
    <p:sldId id="259" r:id="rId28"/>
    <p:sldId id="281" r:id="rId29"/>
    <p:sldId id="282" r:id="rId30"/>
    <p:sldId id="283" r:id="rId31"/>
    <p:sldId id="284" r:id="rId32"/>
    <p:sldId id="350" r:id="rId33"/>
    <p:sldId id="285" r:id="rId34"/>
    <p:sldId id="286" r:id="rId35"/>
    <p:sldId id="287" r:id="rId36"/>
    <p:sldId id="288" r:id="rId37"/>
    <p:sldId id="358" r:id="rId38"/>
    <p:sldId id="352" r:id="rId39"/>
    <p:sldId id="351" r:id="rId40"/>
    <p:sldId id="289" r:id="rId41"/>
    <p:sldId id="366" r:id="rId42"/>
    <p:sldId id="353" r:id="rId43"/>
    <p:sldId id="290" r:id="rId44"/>
    <p:sldId id="357" r:id="rId45"/>
    <p:sldId id="359" r:id="rId46"/>
    <p:sldId id="360" r:id="rId47"/>
    <p:sldId id="356" r:id="rId48"/>
    <p:sldId id="292" r:id="rId49"/>
    <p:sldId id="293" r:id="rId50"/>
    <p:sldId id="294" r:id="rId51"/>
    <p:sldId id="295" r:id="rId52"/>
    <p:sldId id="296" r:id="rId53"/>
    <p:sldId id="297" r:id="rId54"/>
    <p:sldId id="298" r:id="rId55"/>
    <p:sldId id="299" r:id="rId56"/>
    <p:sldId id="300" r:id="rId57"/>
    <p:sldId id="301" r:id="rId58"/>
    <p:sldId id="302" r:id="rId59"/>
    <p:sldId id="303" r:id="rId60"/>
    <p:sldId id="304" r:id="rId61"/>
    <p:sldId id="305" r:id="rId62"/>
    <p:sldId id="306" r:id="rId63"/>
    <p:sldId id="309" r:id="rId64"/>
    <p:sldId id="310" r:id="rId65"/>
    <p:sldId id="311" r:id="rId66"/>
    <p:sldId id="312" r:id="rId67"/>
    <p:sldId id="313" r:id="rId68"/>
    <p:sldId id="314" r:id="rId69"/>
    <p:sldId id="315" r:id="rId70"/>
    <p:sldId id="316" r:id="rId71"/>
    <p:sldId id="317" r:id="rId72"/>
    <p:sldId id="318" r:id="rId73"/>
    <p:sldId id="319" r:id="rId74"/>
    <p:sldId id="320" r:id="rId75"/>
    <p:sldId id="321" r:id="rId76"/>
    <p:sldId id="322" r:id="rId77"/>
    <p:sldId id="323" r:id="rId78"/>
    <p:sldId id="324" r:id="rId79"/>
    <p:sldId id="325" r:id="rId80"/>
    <p:sldId id="326" r:id="rId81"/>
    <p:sldId id="327" r:id="rId82"/>
    <p:sldId id="328" r:id="rId83"/>
    <p:sldId id="329" r:id="rId84"/>
    <p:sldId id="330" r:id="rId85"/>
    <p:sldId id="331" r:id="rId86"/>
    <p:sldId id="332" r:id="rId87"/>
    <p:sldId id="333" r:id="rId88"/>
    <p:sldId id="334" r:id="rId89"/>
    <p:sldId id="335" r:id="rId90"/>
    <p:sldId id="336" r:id="rId91"/>
    <p:sldId id="337" r:id="rId92"/>
    <p:sldId id="338" r:id="rId93"/>
    <p:sldId id="339" r:id="rId94"/>
    <p:sldId id="340" r:id="rId95"/>
    <p:sldId id="341" r:id="rId96"/>
    <p:sldId id="342" r:id="rId9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1" autoAdjust="0"/>
    <p:restoredTop sz="94689" autoAdjust="0"/>
  </p:normalViewPr>
  <p:slideViewPr>
    <p:cSldViewPr>
      <p:cViewPr varScale="1">
        <p:scale>
          <a:sx n="50" d="100"/>
          <a:sy n="50" d="100"/>
        </p:scale>
        <p:origin x="-94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40FAF4-5E37-4F83-8627-D2B191822849}" type="datetimeFigureOut">
              <a:rPr lang="en-US" smtClean="0"/>
              <a:pPr/>
              <a:t>9/3/2014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3B79E5-31FA-4BD5-9951-80CE35E84F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16</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a:t>
            </a:r>
            <a:r>
              <a:rPr lang="en-US" baseline="0" dirty="0" smtClean="0"/>
              <a:t> sure to distinguish row-vectors from column-vectors, since they cannot be interchanged in formulas. </a:t>
            </a:r>
            <a:r>
              <a:rPr lang="en-US" dirty="0" smtClean="0"/>
              <a:t>Mention that a</a:t>
            </a:r>
            <a:r>
              <a:rPr lang="en-US" baseline="0" dirty="0" smtClean="0"/>
              <a:t> matrix can be entered in many different ways. The text uses column-vectors in preference to row-vectors, so our preference here is to assemble a matrix from a concatenation of column vectors.   But the notation M=[1,2,4;4,5,6;7,8,9]; which views M as a </a:t>
            </a:r>
            <a:r>
              <a:rPr lang="en-US" baseline="0" dirty="0" err="1" smtClean="0"/>
              <a:t>concatenatuon</a:t>
            </a:r>
            <a:r>
              <a:rPr lang="en-US" baseline="0" dirty="0" smtClean="0"/>
              <a:t> of row-vectors, works as well.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 aware that M’ is actually</a:t>
            </a:r>
            <a:r>
              <a:rPr lang="en-US" baseline="0" dirty="0" smtClean="0"/>
              <a:t> the </a:t>
            </a:r>
            <a:r>
              <a:rPr lang="en-US" baseline="0" dirty="0" err="1" smtClean="0"/>
              <a:t>Hermitian</a:t>
            </a:r>
            <a:r>
              <a:rPr lang="en-US" baseline="0" dirty="0" smtClean="0"/>
              <a:t> transpose of M, that is M’=M*’, where * signifies complex conjugation. The distinction is not important for real matrices. The notion M.’ gives the transpose of M without complex conjugation.  This should not be mentioned to the class at this point.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part of the lecture should serve to review the basic operations of linear algebra. Show on</a:t>
            </a:r>
            <a:r>
              <a:rPr lang="en-US" baseline="0" dirty="0" smtClean="0"/>
              <a:t> the board how a row-vector is dotted with a column-vector by draping the row-vector to align with the column-vector, multiplying adjacent elements and adding.  Use sweeping hand motions for emphasis.  Mention that the dot product of a vector with itself yields the squared length of the vector.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omit</a:t>
            </a:r>
            <a:r>
              <a:rPr lang="en-US" baseline="0" dirty="0" smtClean="0"/>
              <a:t> discussion of the tensor product. It is really useful for creating useful </a:t>
            </a:r>
            <a:r>
              <a:rPr lang="en-US" baseline="0" dirty="0" err="1" smtClean="0"/>
              <a:t>MatLab</a:t>
            </a:r>
            <a:r>
              <a:rPr lang="en-US" baseline="0" dirty="0" smtClean="0"/>
              <a:t> matrices.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a:t>
            </a:r>
            <a:r>
              <a:rPr lang="en-US" baseline="0" dirty="0" smtClean="0"/>
              <a:t> this one of the board, again with sweeping hand motions, and emphasize it similarity to the dot product. Each tow of the matrix is dotted into the input vector to produce one element of the output vector.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a:t>
            </a:r>
            <a:r>
              <a:rPr lang="en-US" baseline="0" dirty="0" smtClean="0"/>
              <a:t> this one of the board, again with sweeping hand motions, and emphasize it similarity to the dot product. Each row of the first matrix is dotted into each column of the second matrix, to produce one element of the output matrix.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the colon</a:t>
            </a:r>
            <a:r>
              <a:rPr lang="en-US" baseline="0" dirty="0" smtClean="0"/>
              <a:t> means “the entire row or column”.  Mention that a mnemonic for A(</a:t>
            </a:r>
            <a:r>
              <a:rPr lang="en-US" baseline="0" dirty="0" err="1" smtClean="0"/>
              <a:t>row,column</a:t>
            </a:r>
            <a:r>
              <a:rPr lang="en-US" baseline="0" dirty="0" smtClean="0"/>
              <a:t>) is “Arc”.</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the 2:3 </a:t>
            </a:r>
            <a:r>
              <a:rPr lang="en-US" baseline="0" dirty="0" smtClean="0"/>
              <a:t>means “the part of the row or column from element 2 to element 3”.  Mention the notation 2:end also works.  Mention other uses of the colon notation, e.g. that [1:5]=[1,2,3,4,5] and that [5:-1:1]=[5,4,3,2,1].</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over the functioning</a:t>
            </a:r>
            <a:r>
              <a:rPr lang="en-US" baseline="0" dirty="0" smtClean="0"/>
              <a:t> of the loop, and especially how the variable </a:t>
            </a:r>
            <a:r>
              <a:rPr lang="en-US" baseline="0" dirty="0" err="1" smtClean="0"/>
              <a:t>i</a:t>
            </a:r>
            <a:r>
              <a:rPr lang="en-US" baseline="0" dirty="0" smtClean="0"/>
              <a:t> takes on a different value each time through the loop.  Mention that for and end need to be paired. Note that our use of the square brackets in [1:N] is unnecessary; we do it to emphasize the presence of a vector.  Just 1:N would work as well.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Describe</a:t>
            </a:r>
            <a:r>
              <a:rPr lang="en-US" baseline="0" dirty="0" smtClean="0"/>
              <a:t> how nested loops work.  Mention the need to use different variables for each loop. Show on the board that when j=[1,2,3], the quantity 4-j is [3,2,1].  Mention the convenience of a function such as </a:t>
            </a:r>
            <a:r>
              <a:rPr lang="en-US" baseline="0" dirty="0" err="1" smtClean="0"/>
              <a:t>fliplr</a:t>
            </a:r>
            <a:r>
              <a:rPr lang="en-US" baseline="0" dirty="0" smtClean="0"/>
              <a:t>() and give the students some advice on how to track down useful functions (e.g. using the help command, searching the Web, etc).</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would be a good time</a:t>
            </a:r>
            <a:r>
              <a:rPr lang="en-US" baseline="0" dirty="0" smtClean="0"/>
              <a:t> to provide the students with advice on how they can get a copy of </a:t>
            </a:r>
            <a:r>
              <a:rPr lang="en-US" baseline="0" dirty="0" err="1" smtClean="0"/>
              <a:t>MatLab</a:t>
            </a:r>
            <a:r>
              <a:rPr lang="en-US" baseline="0" dirty="0" smtClean="0"/>
              <a:t>, e.g. through a school software license or by purchasing it on their own.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students that a matrix has to be square to have an inverse.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that the direction of the slash is related to which</a:t>
            </a:r>
            <a:r>
              <a:rPr lang="en-US" baseline="0" dirty="0" smtClean="0"/>
              <a:t> quantity is in the numerator of the fraction. </a:t>
            </a:r>
            <a:r>
              <a:rPr lang="en-US" dirty="0" smtClean="0"/>
              <a:t>Mention</a:t>
            </a:r>
            <a:r>
              <a:rPr lang="en-US" baseline="0" dirty="0" smtClean="0"/>
              <a:t> that the combined quantity (A-inverse)b can be computed more easily than can (A-inverse) itself.  The slash and backslash operator </a:t>
            </a:r>
            <a:r>
              <a:rPr lang="en-US" baseline="0" dirty="0" err="1" smtClean="0"/>
              <a:t>smakes</a:t>
            </a:r>
            <a:r>
              <a:rPr lang="en-US" baseline="0" dirty="0" smtClean="0"/>
              <a:t> use of this efficiency.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the importance of maintaining a notes,</a:t>
            </a:r>
            <a:r>
              <a:rPr lang="en-US" baseline="0" dirty="0" smtClean="0"/>
              <a:t> such as shown here, that describes: 1) where a data file came from; 2) what it contains; and  what’s been done to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you</a:t>
            </a:r>
            <a:r>
              <a:rPr lang="en-US" baseline="0" dirty="0" smtClean="0"/>
              <a:t> must either be in the directory containing the file (as is assumed here) or given the full pathname of the file.  We do not discuss the </a:t>
            </a:r>
            <a:r>
              <a:rPr lang="en-US" baseline="0" dirty="0" err="1" smtClean="0"/>
              <a:t>MatLab</a:t>
            </a:r>
            <a:r>
              <a:rPr lang="en-US" baseline="0" dirty="0" smtClean="0"/>
              <a:t> Path settings anywhere in the text, but if you want to,  this would be a good place.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this is a quick plot,</a:t>
            </a:r>
            <a:r>
              <a:rPr lang="en-US" baseline="0" dirty="0" smtClean="0"/>
              <a:t> using just the default plotting parameters and without any annotations.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the ‘k-’ for “blac</a:t>
            </a:r>
            <a:r>
              <a:rPr lang="en-US" b="1" baseline="0" dirty="0" smtClean="0"/>
              <a:t>k</a:t>
            </a:r>
            <a:r>
              <a:rPr lang="en-US" baseline="0" dirty="0" smtClean="0"/>
              <a:t> line” is one of many codes for controlling the plotting symbol.  Other examples are ‘r:’  for a red dotted line and ‘go’ for green circles.  We have noticed that on some Windows operating systems, PDF files of figures will contain extremely thin (and nearly invisible) lines unless the ‘</a:t>
            </a:r>
            <a:r>
              <a:rPr lang="en-US" baseline="0" dirty="0" err="1" smtClean="0"/>
              <a:t>gca</a:t>
            </a:r>
            <a:r>
              <a:rPr lang="en-US" baseline="0" dirty="0" smtClean="0"/>
              <a:t>’ command is included.  This problem may, of course, be fixed in future releases of that operating system.</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a:t>
            </a:r>
            <a:r>
              <a:rPr lang="en-US" dirty="0" err="1" smtClean="0"/>
              <a:t>cfs</a:t>
            </a:r>
            <a:r>
              <a:rPr lang="en-US" dirty="0" smtClean="0"/>
              <a:t> = cubic feet per second. Mention that a delimiter is the character</a:t>
            </a:r>
            <a:r>
              <a:rPr lang="en-US" baseline="0" dirty="0" smtClean="0"/>
              <a:t> used to separate numbers.  It is set here to a tab, denoted ‘\t’.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check that this</a:t>
            </a:r>
            <a:r>
              <a:rPr lang="en-US" baseline="0" dirty="0" smtClean="0"/>
              <a:t> section still contains sensible advice.  It depends on the </a:t>
            </a:r>
            <a:r>
              <a:rPr lang="en-US" baseline="0" dirty="0" err="1" smtClean="0"/>
              <a:t>MathWorks</a:t>
            </a:r>
            <a:r>
              <a:rPr lang="en-US" baseline="0" dirty="0" smtClean="0"/>
              <a:t> web site, which may change with time.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the prompt</a:t>
            </a:r>
            <a:r>
              <a:rPr lang="en-US" baseline="0" dirty="0" smtClean="0"/>
              <a:t> shows you where to type the next command.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“folders” are also</a:t>
            </a:r>
            <a:r>
              <a:rPr lang="en-US" baseline="0" dirty="0" smtClean="0"/>
              <a:t> called “directories”.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large boxes represent folders, the small ones files.</a:t>
            </a:r>
          </a:p>
          <a:p>
            <a:r>
              <a:rPr lang="en-US" baseline="0" dirty="0" smtClean="0"/>
              <a:t>Also mention the usefulness of predictable folder and </a:t>
            </a:r>
            <a:r>
              <a:rPr lang="en-US" baseline="0" smtClean="0"/>
              <a:t>file names.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chemeClr val="tx2"/>
                </a:solidFill>
                <a:effectLst/>
                <a:uLnTx/>
                <a:uFillTx/>
                <a:latin typeface="Times New Roman" pitchFamily="18" charset="0"/>
                <a:ea typeface="+mn-ea"/>
                <a:cs typeface="Times New Roman" pitchFamily="18" charset="0"/>
              </a:rPr>
              <a:t>Students should be encouraged to use the</a:t>
            </a:r>
            <a:r>
              <a:rPr kumimoji="0" lang="en-US" sz="1200" b="0" i="0" u="none" strike="noStrike" kern="0" cap="none" spc="0" normalizeH="0" noProof="0" dirty="0" smtClean="0">
                <a:ln>
                  <a:noFill/>
                </a:ln>
                <a:solidFill>
                  <a:schemeClr val="tx2"/>
                </a:solidFill>
                <a:effectLst/>
                <a:uLnTx/>
                <a:uFillTx/>
                <a:latin typeface="Times New Roman" pitchFamily="18" charset="0"/>
                <a:ea typeface="+mn-ea"/>
                <a:cs typeface="Times New Roman" pitchFamily="18" charset="0"/>
              </a:rPr>
              <a:t> </a:t>
            </a:r>
            <a:r>
              <a:rPr kumimoji="0" lang="en-US" sz="1200" b="0" i="0" u="none" strike="noStrike" kern="0" cap="none" spc="0" normalizeH="0" noProof="0" dirty="0" err="1" smtClean="0">
                <a:ln>
                  <a:noFill/>
                </a:ln>
                <a:solidFill>
                  <a:schemeClr val="tx2"/>
                </a:solidFill>
                <a:effectLst/>
                <a:uLnTx/>
                <a:uFillTx/>
                <a:latin typeface="Times New Roman" pitchFamily="18" charset="0"/>
                <a:ea typeface="+mn-ea"/>
                <a:cs typeface="Times New Roman" pitchFamily="18" charset="0"/>
              </a:rPr>
              <a:t>MatLab</a:t>
            </a:r>
            <a:r>
              <a:rPr kumimoji="0" lang="en-US" sz="1200" b="0" i="0" u="none" strike="noStrike" kern="0" cap="none" spc="0" normalizeH="0" noProof="0" dirty="0" smtClean="0">
                <a:ln>
                  <a:noFill/>
                </a:ln>
                <a:solidFill>
                  <a:schemeClr val="tx2"/>
                </a:solidFill>
                <a:effectLst/>
                <a:uLnTx/>
                <a:uFillTx/>
                <a:latin typeface="Times New Roman" pitchFamily="18" charset="0"/>
                <a:ea typeface="+mn-ea"/>
                <a:cs typeface="Times New Roman" pitchFamily="18" charset="0"/>
              </a:rPr>
              <a:t> GUI to navigate, too.  But they should learn these commands,</a:t>
            </a:r>
            <a:r>
              <a:rPr kumimoji="0" lang="en-US" sz="1200" b="0" i="0" u="none" strike="noStrike" kern="0" cap="none" spc="0" normalizeH="0" baseline="0" noProof="0" dirty="0" smtClean="0">
                <a:ln>
                  <a:noFill/>
                </a:ln>
                <a:solidFill>
                  <a:schemeClr val="tx2"/>
                </a:solidFill>
                <a:effectLst/>
                <a:uLnTx/>
                <a:uFillTx/>
                <a:latin typeface="Times New Roman" pitchFamily="18" charset="0"/>
                <a:ea typeface="+mn-ea"/>
                <a:cs typeface="Times New Roman" pitchFamily="18" charset="0"/>
              </a:rPr>
              <a:t> too, since </a:t>
            </a:r>
            <a:r>
              <a:rPr kumimoji="0" lang="en-US" sz="1200" b="0" i="0" u="none" strike="noStrike" kern="0" cap="none" spc="0" normalizeH="0" noProof="0" dirty="0" smtClean="0">
                <a:ln>
                  <a:noFill/>
                </a:ln>
                <a:solidFill>
                  <a:schemeClr val="tx2"/>
                </a:solidFill>
                <a:effectLst/>
                <a:uLnTx/>
                <a:uFillTx/>
                <a:latin typeface="Times New Roman" pitchFamily="18" charset="0"/>
                <a:ea typeface="+mn-ea"/>
                <a:cs typeface="Times New Roman" pitchFamily="18" charset="0"/>
              </a:rPr>
              <a:t>can be used within scripts.</a:t>
            </a:r>
            <a:endParaRPr kumimoji="0" lang="en-US" sz="1200" b="0" i="0" u="none" strike="noStrike" kern="0" cap="none" spc="0" normalizeH="0" baseline="0" noProof="0" dirty="0" smtClean="0">
              <a:ln>
                <a:noFill/>
              </a:ln>
              <a:solidFill>
                <a:schemeClr val="tx2"/>
              </a:solidFill>
              <a:effectLst/>
              <a:uLnTx/>
              <a:uFillTx/>
              <a:latin typeface="Times New Roman" pitchFamily="18" charset="0"/>
              <a:ea typeface="+mn-ea"/>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the semicolon suppresses the displaying of a value.  The final command displays the results. It is used in preference to omitting the semicolon on the previous line because, in a script, the editing of a working command can introduce errors. Its better to have a line that does nothing but display the result.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a:t>
            </a:r>
            <a:r>
              <a:rPr lang="en-US" baseline="0" dirty="0" smtClean="0"/>
              <a:t> is used to indicate a power, that is b^2 is b squared.</a:t>
            </a:r>
          </a:p>
          <a:p>
            <a:r>
              <a:rPr lang="en-US" baseline="0" dirty="0" smtClean="0"/>
              <a:t>Mention that the square root is treated as a function, </a:t>
            </a:r>
            <a:r>
              <a:rPr lang="en-US" baseline="0" dirty="0" err="1" smtClean="0"/>
              <a:t>sqrt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the</a:t>
            </a:r>
            <a:r>
              <a:rPr lang="en-US" baseline="0" dirty="0" smtClean="0"/>
              <a:t> use of nested parenthesis.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6253FE-F66F-4C0B-BD53-AEDFB3D68A4D}" type="datetimeFigureOut">
              <a:rPr lang="en-US" smtClean="0"/>
              <a:pPr/>
              <a:t>9/3/2014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253FE-F66F-4C0B-BD53-AEDFB3D68A4D}" type="datetimeFigureOut">
              <a:rPr lang="en-US" smtClean="0"/>
              <a:pPr/>
              <a:t>9/3/2014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253FE-F66F-4C0B-BD53-AEDFB3D68A4D}" type="datetimeFigureOut">
              <a:rPr lang="en-US" smtClean="0"/>
              <a:pPr/>
              <a:t>9/3/2014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253FE-F66F-4C0B-BD53-AEDFB3D68A4D}" type="datetimeFigureOut">
              <a:rPr lang="en-US" smtClean="0"/>
              <a:pPr/>
              <a:t>9/3/2014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6253FE-F66F-4C0B-BD53-AEDFB3D68A4D}" type="datetimeFigureOut">
              <a:rPr lang="en-US" smtClean="0"/>
              <a:pPr/>
              <a:t>9/3/2014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6253FE-F66F-4C0B-BD53-AEDFB3D68A4D}" type="datetimeFigureOut">
              <a:rPr lang="en-US" smtClean="0"/>
              <a:pPr/>
              <a:t>9/3/2014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6253FE-F66F-4C0B-BD53-AEDFB3D68A4D}" type="datetimeFigureOut">
              <a:rPr lang="en-US" smtClean="0"/>
              <a:pPr/>
              <a:t>9/3/2014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6253FE-F66F-4C0B-BD53-AEDFB3D68A4D}" type="datetimeFigureOut">
              <a:rPr lang="en-US" smtClean="0"/>
              <a:pPr/>
              <a:t>9/3/2014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6253FE-F66F-4C0B-BD53-AEDFB3D68A4D}" type="datetimeFigureOut">
              <a:rPr lang="en-US" smtClean="0"/>
              <a:pPr/>
              <a:t>9/3/2014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253FE-F66F-4C0B-BD53-AEDFB3D68A4D}" type="datetimeFigureOut">
              <a:rPr lang="en-US" smtClean="0"/>
              <a:pPr/>
              <a:t>9/3/2014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253FE-F66F-4C0B-BD53-AEDFB3D68A4D}" type="datetimeFigureOut">
              <a:rPr lang="en-US" smtClean="0"/>
              <a:pPr/>
              <a:t>9/3/2014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E5C418-83A2-4405-87F0-87FD022E22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6253FE-F66F-4C0B-BD53-AEDFB3D68A4D}" type="datetimeFigureOut">
              <a:rPr lang="en-US" smtClean="0"/>
              <a:pPr/>
              <a:t>9/3/2014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5C418-83A2-4405-87F0-87FD022E22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8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9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Grp="1" noChangeAspect="1" noChangeArrowheads="1"/>
          </p:cNvPicPr>
          <p:nvPr>
            <p:ph idx="1"/>
          </p:nvPr>
        </p:nvPicPr>
        <p:blipFill>
          <a:blip r:embed="rId2" cstate="print"/>
          <a:srcRect r="59940" b="46124"/>
          <a:stretch>
            <a:fillRect/>
          </a:stretch>
        </p:blipFill>
        <p:spPr bwMode="auto">
          <a:xfrm>
            <a:off x="228600" y="685800"/>
            <a:ext cx="5410200" cy="4679092"/>
          </a:xfrm>
          <a:prstGeom prst="rect">
            <a:avLst/>
          </a:prstGeom>
          <a:noFill/>
          <a:ln w="9525">
            <a:noFill/>
            <a:miter lim="800000"/>
            <a:headEnd/>
            <a:tailEnd/>
          </a:ln>
        </p:spPr>
      </p:pic>
      <p:sp>
        <p:nvSpPr>
          <p:cNvPr id="6" name="Title 1"/>
          <p:cNvSpPr>
            <a:spLocks noGrp="1"/>
          </p:cNvSpPr>
          <p:nvPr>
            <p:ph type="title"/>
          </p:nvPr>
        </p:nvSpPr>
        <p:spPr>
          <a:xfrm>
            <a:off x="5257800" y="838200"/>
            <a:ext cx="3886200" cy="5334000"/>
          </a:xfrm>
        </p:spPr>
        <p:txBody>
          <a:bodyPr>
            <a:normAutofit/>
          </a:bodyPr>
          <a:lstStyle/>
          <a:p>
            <a:r>
              <a:rPr lang="en-US" dirty="0" smtClean="0">
                <a:latin typeface="Times New Roman" pitchFamily="18" charset="0"/>
                <a:cs typeface="Times New Roman" pitchFamily="18" charset="0"/>
              </a:rPr>
              <a:t>software</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GB" b="1" dirty="0" err="1" smtClean="0">
                <a:latin typeface="Times New Roman" pitchFamily="18" charset="0"/>
                <a:cs typeface="Times New Roman" pitchFamily="18" charset="0"/>
              </a:rPr>
              <a:t>MatLab</a:t>
            </a: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r>
              <a:rPr lang="en-GB" b="1" dirty="0">
                <a:latin typeface="Times New Roman" pitchFamily="18" charset="0"/>
                <a:cs typeface="Times New Roman" pitchFamily="18" charset="0"/>
              </a:rPr>
              <a:t/>
            </a:r>
            <a:br>
              <a:rPr lang="en-GB" b="1" dirty="0">
                <a:latin typeface="Times New Roman" pitchFamily="18" charset="0"/>
                <a:cs typeface="Times New Roman" pitchFamily="18" charset="0"/>
              </a:rPr>
            </a:br>
            <a:r>
              <a:rPr lang="en-GB" sz="2200" dirty="0" smtClean="0">
                <a:latin typeface="Times New Roman" pitchFamily="18" charset="0"/>
                <a:cs typeface="Times New Roman" pitchFamily="18" charset="0"/>
              </a:rPr>
              <a:t>available on-line</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00400"/>
            <a:ext cx="9144000" cy="1143000"/>
          </a:xfrm>
        </p:spPr>
        <p:txBody>
          <a:bodyPr>
            <a:normAutofit/>
          </a:bodyPr>
          <a:lstStyle/>
          <a:p>
            <a:r>
              <a:rPr lang="en-US" sz="3200" dirty="0" smtClean="0"/>
              <a:t>www.ldeo.columbia.edu/users/menke/edawm</a:t>
            </a:r>
            <a:endParaRPr lang="en-US" sz="3200" dirty="0"/>
          </a:p>
        </p:txBody>
      </p:sp>
      <p:sp>
        <p:nvSpPr>
          <p:cNvPr id="4" name="Title 1"/>
          <p:cNvSpPr txBox="1">
            <a:spLocks/>
          </p:cNvSpPr>
          <p:nvPr/>
        </p:nvSpPr>
        <p:spPr>
          <a:xfrm>
            <a:off x="0" y="20574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Lectures, Code</a:t>
            </a:r>
            <a:r>
              <a:rPr kumimoji="0" lang="en-US" sz="3200" b="0" i="0" u="none" strike="noStrike" kern="1200" cap="none" spc="0" normalizeH="0" noProof="0" dirty="0" smtClean="0">
                <a:ln>
                  <a:noFill/>
                </a:ln>
                <a:solidFill>
                  <a:schemeClr val="tx1"/>
                </a:solidFill>
                <a:effectLst/>
                <a:uLnTx/>
                <a:uFillTx/>
                <a:latin typeface="+mj-lt"/>
                <a:ea typeface="+mj-ea"/>
                <a:cs typeface="+mj-cs"/>
              </a:rPr>
              <a:t> and Other Useful Stuff</a:t>
            </a:r>
            <a:endParaRPr kumimoji="0" lang="en-US" sz="32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2362200" y="1905000"/>
            <a:ext cx="4495800" cy="2133600"/>
          </a:xfrm>
        </p:spPr>
        <p:txBody>
          <a:bodyPr/>
          <a:lstStyle/>
          <a:p>
            <a:pPr>
              <a:buFontTx/>
              <a:buNone/>
            </a:pPr>
            <a:r>
              <a:rPr lang="en-US" dirty="0"/>
              <a:t>	Homework	</a:t>
            </a:r>
            <a:r>
              <a:rPr lang="en-US" dirty="0" smtClean="0"/>
              <a:t>50</a:t>
            </a:r>
            <a:r>
              <a:rPr lang="en-US" dirty="0"/>
              <a:t>%</a:t>
            </a:r>
          </a:p>
          <a:p>
            <a:pPr>
              <a:buFontTx/>
              <a:buNone/>
            </a:pPr>
            <a:endParaRPr lang="en-US" dirty="0"/>
          </a:p>
          <a:p>
            <a:pPr>
              <a:buFontTx/>
              <a:buNone/>
            </a:pPr>
            <a:r>
              <a:rPr lang="en-US" dirty="0"/>
              <a:t>	Project		</a:t>
            </a:r>
            <a:r>
              <a:rPr lang="en-US" dirty="0" smtClean="0"/>
              <a:t>50</a:t>
            </a:r>
            <a:r>
              <a:rPr lang="en-US" dirty="0"/>
              <a:t>%</a:t>
            </a:r>
          </a:p>
          <a:p>
            <a:pPr>
              <a:buFontTx/>
              <a:buNone/>
            </a:pPr>
            <a:endParaRPr lang="en-US" dirty="0"/>
          </a:p>
        </p:txBody>
      </p:sp>
      <p:sp>
        <p:nvSpPr>
          <p:cNvPr id="11267" name="Text Box 3"/>
          <p:cNvSpPr txBox="1">
            <a:spLocks noChangeArrowheads="1"/>
          </p:cNvSpPr>
          <p:nvPr/>
        </p:nvSpPr>
        <p:spPr bwMode="auto">
          <a:xfrm>
            <a:off x="2895600" y="228600"/>
            <a:ext cx="3429000" cy="1006475"/>
          </a:xfrm>
          <a:prstGeom prst="rect">
            <a:avLst/>
          </a:prstGeom>
          <a:noFill/>
          <a:ln w="9525">
            <a:noFill/>
            <a:miter lim="800000"/>
            <a:headEnd/>
            <a:tailEnd/>
          </a:ln>
          <a:effectLst/>
        </p:spPr>
        <p:txBody>
          <a:bodyPr>
            <a:spAutoFit/>
          </a:bodyPr>
          <a:lstStyle/>
          <a:p>
            <a:pPr>
              <a:spcBef>
                <a:spcPct val="50000"/>
              </a:spcBef>
            </a:pPr>
            <a:r>
              <a:rPr lang="en-US" sz="6000"/>
              <a:t>Grading</a:t>
            </a:r>
          </a:p>
        </p:txBody>
      </p:sp>
      <p:sp>
        <p:nvSpPr>
          <p:cNvPr id="11268" name="Text Box 4"/>
          <p:cNvSpPr txBox="1">
            <a:spLocks noChangeArrowheads="1"/>
          </p:cNvSpPr>
          <p:nvPr/>
        </p:nvSpPr>
        <p:spPr bwMode="auto">
          <a:xfrm>
            <a:off x="1600200" y="4648200"/>
            <a:ext cx="6019800" cy="779463"/>
          </a:xfrm>
          <a:prstGeom prst="rect">
            <a:avLst/>
          </a:prstGeom>
          <a:noFill/>
          <a:ln w="9525">
            <a:noFill/>
            <a:miter lim="800000"/>
            <a:headEnd/>
            <a:tailEnd/>
          </a:ln>
          <a:effectLst/>
        </p:spPr>
        <p:txBody>
          <a:bodyPr>
            <a:spAutoFit/>
          </a:bodyPr>
          <a:lstStyle/>
          <a:p>
            <a:pPr algn="ctr">
              <a:spcBef>
                <a:spcPct val="50000"/>
              </a:spcBef>
            </a:pPr>
            <a:r>
              <a:rPr lang="en-US" dirty="0" smtClean="0"/>
              <a:t>Please read </a:t>
            </a:r>
            <a:r>
              <a:rPr lang="en-US" dirty="0"/>
              <a:t>my grading policy:</a:t>
            </a:r>
          </a:p>
          <a:p>
            <a:pPr algn="ctr">
              <a:spcBef>
                <a:spcPct val="50000"/>
              </a:spcBef>
            </a:pPr>
            <a:r>
              <a:rPr lang="en-US" dirty="0"/>
              <a:t>www.ldeo.columbia.edu/users/menke/gradingpolicy.html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152400" y="1066800"/>
            <a:ext cx="8686800" cy="5410200"/>
          </a:xfrm>
        </p:spPr>
        <p:txBody>
          <a:bodyPr/>
          <a:lstStyle/>
          <a:p>
            <a:pPr>
              <a:lnSpc>
                <a:spcPct val="90000"/>
              </a:lnSpc>
              <a:buFontTx/>
              <a:buNone/>
            </a:pPr>
            <a:r>
              <a:rPr lang="en-US" dirty="0"/>
              <a:t>	Assigned on a weekly basis</a:t>
            </a:r>
          </a:p>
          <a:p>
            <a:pPr>
              <a:lnSpc>
                <a:spcPct val="90000"/>
              </a:lnSpc>
              <a:buFontTx/>
              <a:buNone/>
            </a:pPr>
            <a:r>
              <a:rPr lang="en-US" dirty="0"/>
              <a:t>	</a:t>
            </a:r>
          </a:p>
          <a:p>
            <a:pPr>
              <a:lnSpc>
                <a:spcPct val="90000"/>
              </a:lnSpc>
              <a:buFontTx/>
              <a:buNone/>
            </a:pPr>
            <a:r>
              <a:rPr lang="en-US" dirty="0"/>
              <a:t>	Due </a:t>
            </a:r>
            <a:r>
              <a:rPr lang="en-US" dirty="0" smtClean="0"/>
              <a:t>Wednesdays at 11:59 PM</a:t>
            </a:r>
            <a:endParaRPr lang="en-US" dirty="0"/>
          </a:p>
          <a:p>
            <a:pPr>
              <a:lnSpc>
                <a:spcPct val="90000"/>
              </a:lnSpc>
              <a:buFontTx/>
              <a:buNone/>
            </a:pPr>
            <a:endParaRPr lang="en-US" dirty="0"/>
          </a:p>
          <a:p>
            <a:pPr>
              <a:lnSpc>
                <a:spcPct val="90000"/>
              </a:lnSpc>
              <a:buFontTx/>
              <a:buNone/>
            </a:pPr>
            <a:r>
              <a:rPr lang="en-US" dirty="0"/>
              <a:t>	</a:t>
            </a:r>
            <a:r>
              <a:rPr lang="en-US" dirty="0" smtClean="0"/>
              <a:t>Post a single PDF with filename</a:t>
            </a:r>
          </a:p>
          <a:p>
            <a:pPr>
              <a:lnSpc>
                <a:spcPct val="90000"/>
              </a:lnSpc>
              <a:buFontTx/>
              <a:buNone/>
            </a:pPr>
            <a:r>
              <a:rPr lang="en-US" dirty="0"/>
              <a:t>	</a:t>
            </a:r>
            <a:r>
              <a:rPr lang="en-US" dirty="0" smtClean="0"/>
              <a:t>	</a:t>
            </a:r>
            <a:r>
              <a:rPr lang="en-US" dirty="0" err="1" smtClean="0"/>
              <a:t>uni_HW_number</a:t>
            </a:r>
            <a:r>
              <a:rPr lang="en-US" dirty="0" smtClean="0"/>
              <a:t>    (example whm3_HW_01)</a:t>
            </a:r>
          </a:p>
          <a:p>
            <a:pPr>
              <a:lnSpc>
                <a:spcPct val="90000"/>
              </a:lnSpc>
              <a:buFontTx/>
              <a:buNone/>
            </a:pPr>
            <a:r>
              <a:rPr lang="en-US" dirty="0" smtClean="0"/>
              <a:t>	to Drop Box section of </a:t>
            </a:r>
            <a:r>
              <a:rPr lang="en-US" dirty="0" err="1" smtClean="0"/>
              <a:t>CourseWorks</a:t>
            </a:r>
            <a:endParaRPr lang="en-US" dirty="0"/>
          </a:p>
          <a:p>
            <a:pPr>
              <a:lnSpc>
                <a:spcPct val="90000"/>
              </a:lnSpc>
              <a:buFontTx/>
              <a:buNone/>
            </a:pPr>
            <a:endParaRPr lang="en-US" dirty="0"/>
          </a:p>
          <a:p>
            <a:pPr>
              <a:lnSpc>
                <a:spcPct val="90000"/>
              </a:lnSpc>
              <a:buFontTx/>
              <a:buNone/>
            </a:pPr>
            <a:r>
              <a:rPr lang="en-US" dirty="0"/>
              <a:t>	Advice: start early; seek assistance of classmates, TA and me (in that order)</a:t>
            </a:r>
          </a:p>
        </p:txBody>
      </p:sp>
      <p:sp>
        <p:nvSpPr>
          <p:cNvPr id="10243" name="Text Box 3"/>
          <p:cNvSpPr txBox="1">
            <a:spLocks noChangeArrowheads="1"/>
          </p:cNvSpPr>
          <p:nvPr/>
        </p:nvSpPr>
        <p:spPr bwMode="auto">
          <a:xfrm>
            <a:off x="2514600" y="0"/>
            <a:ext cx="3886200" cy="1006475"/>
          </a:xfrm>
          <a:prstGeom prst="rect">
            <a:avLst/>
          </a:prstGeom>
          <a:noFill/>
          <a:ln w="9525">
            <a:noFill/>
            <a:miter lim="800000"/>
            <a:headEnd/>
            <a:tailEnd/>
          </a:ln>
          <a:effectLst/>
        </p:spPr>
        <p:txBody>
          <a:bodyPr>
            <a:spAutoFit/>
          </a:bodyPr>
          <a:lstStyle/>
          <a:p>
            <a:pPr>
              <a:spcBef>
                <a:spcPct val="50000"/>
              </a:spcBef>
            </a:pPr>
            <a:r>
              <a:rPr lang="en-US" sz="6000"/>
              <a:t>Homework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762000" y="1143000"/>
            <a:ext cx="7315200" cy="5410200"/>
          </a:xfrm>
        </p:spPr>
        <p:txBody>
          <a:bodyPr/>
          <a:lstStyle/>
          <a:p>
            <a:pPr>
              <a:lnSpc>
                <a:spcPct val="90000"/>
              </a:lnSpc>
              <a:buFontTx/>
              <a:buNone/>
            </a:pPr>
            <a:r>
              <a:rPr lang="en-US" dirty="0"/>
              <a:t>	Substantial and </a:t>
            </a:r>
            <a:r>
              <a:rPr lang="en-US" i="1" dirty="0"/>
              <a:t>creative</a:t>
            </a:r>
            <a:r>
              <a:rPr lang="en-US" dirty="0"/>
              <a:t> analysis of a </a:t>
            </a:r>
            <a:r>
              <a:rPr lang="en-US" dirty="0" smtClean="0"/>
              <a:t>dataset* </a:t>
            </a:r>
            <a:r>
              <a:rPr lang="en-US" dirty="0"/>
              <a:t>of your choice</a:t>
            </a:r>
          </a:p>
          <a:p>
            <a:pPr>
              <a:lnSpc>
                <a:spcPct val="90000"/>
              </a:lnSpc>
              <a:buFontTx/>
              <a:buNone/>
            </a:pPr>
            <a:endParaRPr lang="en-US" dirty="0"/>
          </a:p>
          <a:p>
            <a:pPr>
              <a:lnSpc>
                <a:spcPct val="90000"/>
              </a:lnSpc>
              <a:buFontTx/>
              <a:buNone/>
            </a:pPr>
            <a:r>
              <a:rPr lang="en-US" dirty="0"/>
              <a:t>	Chance to apply a wide suite of techniques learned in this class in a realistic setting</a:t>
            </a:r>
          </a:p>
          <a:p>
            <a:pPr>
              <a:lnSpc>
                <a:spcPct val="90000"/>
              </a:lnSpc>
              <a:buFontTx/>
              <a:buNone/>
            </a:pPr>
            <a:endParaRPr lang="en-US" dirty="0"/>
          </a:p>
          <a:p>
            <a:pPr>
              <a:lnSpc>
                <a:spcPct val="90000"/>
              </a:lnSpc>
              <a:buFontTx/>
              <a:buNone/>
            </a:pPr>
            <a:r>
              <a:rPr lang="en-US" dirty="0"/>
              <a:t>	might (or might not) be part of your research; might (or might not) lead to a paper</a:t>
            </a:r>
          </a:p>
          <a:p>
            <a:pPr>
              <a:lnSpc>
                <a:spcPct val="90000"/>
              </a:lnSpc>
              <a:buFontTx/>
              <a:buNone/>
            </a:pPr>
            <a:r>
              <a:rPr lang="en-US" dirty="0"/>
              <a:t>	</a:t>
            </a:r>
          </a:p>
        </p:txBody>
      </p:sp>
      <p:sp>
        <p:nvSpPr>
          <p:cNvPr id="12291" name="Text Box 3"/>
          <p:cNvSpPr txBox="1">
            <a:spLocks noChangeArrowheads="1"/>
          </p:cNvSpPr>
          <p:nvPr/>
        </p:nvSpPr>
        <p:spPr bwMode="auto">
          <a:xfrm>
            <a:off x="304800" y="0"/>
            <a:ext cx="8610600" cy="1015663"/>
          </a:xfrm>
          <a:prstGeom prst="rect">
            <a:avLst/>
          </a:prstGeom>
          <a:noFill/>
          <a:ln w="9525">
            <a:noFill/>
            <a:miter lim="800000"/>
            <a:headEnd/>
            <a:tailEnd/>
          </a:ln>
          <a:effectLst/>
        </p:spPr>
        <p:txBody>
          <a:bodyPr wrap="square">
            <a:spAutoFit/>
          </a:bodyPr>
          <a:lstStyle/>
          <a:p>
            <a:pPr algn="ctr">
              <a:spcBef>
                <a:spcPct val="50000"/>
              </a:spcBef>
            </a:pPr>
            <a:r>
              <a:rPr lang="en-US" sz="6000" dirty="0" smtClean="0"/>
              <a:t>Data Analysis Project</a:t>
            </a:r>
            <a:endParaRPr lang="en-US" sz="6000" dirty="0"/>
          </a:p>
        </p:txBody>
      </p:sp>
      <p:sp>
        <p:nvSpPr>
          <p:cNvPr id="6" name="Title 1"/>
          <p:cNvSpPr txBox="1">
            <a:spLocks/>
          </p:cNvSpPr>
          <p:nvPr/>
        </p:nvSpPr>
        <p:spPr>
          <a:xfrm>
            <a:off x="6324600" y="5715000"/>
            <a:ext cx="2514600" cy="1143000"/>
          </a:xfrm>
          <a:prstGeom prst="rect">
            <a:avLst/>
          </a:prstGeom>
        </p:spPr>
        <p:txBody>
          <a:bodyPr vert="horz" lIns="91440" tIns="45720" rIns="91440" bIns="45720" rtlCol="0" anchor="ct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n-US" dirty="0" smtClean="0">
                <a:latin typeface="+mj-lt"/>
                <a:ea typeface="+mj-ea"/>
                <a:cs typeface="+mj-cs"/>
              </a:rPr>
              <a:t>*synthetic data based solely on model runs are disallowed</a:t>
            </a:r>
            <a:endParaRPr kumimoji="0" lang="en-US"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762000" y="1219200"/>
            <a:ext cx="7315200" cy="5410200"/>
          </a:xfrm>
        </p:spPr>
        <p:txBody>
          <a:bodyPr>
            <a:normAutofit lnSpcReduction="10000"/>
          </a:bodyPr>
          <a:lstStyle/>
          <a:p>
            <a:pPr>
              <a:lnSpc>
                <a:spcPct val="90000"/>
              </a:lnSpc>
              <a:buFontTx/>
              <a:buNone/>
            </a:pPr>
            <a:r>
              <a:rPr lang="en-US" dirty="0"/>
              <a:t>	</a:t>
            </a:r>
            <a:r>
              <a:rPr lang="en-US" dirty="0" smtClean="0"/>
              <a:t>Coming up with the idea (soon)</a:t>
            </a:r>
            <a:endParaRPr lang="en-US" dirty="0"/>
          </a:p>
          <a:p>
            <a:pPr>
              <a:lnSpc>
                <a:spcPct val="90000"/>
              </a:lnSpc>
              <a:buFontTx/>
              <a:buNone/>
            </a:pPr>
            <a:endParaRPr lang="en-US" dirty="0"/>
          </a:p>
          <a:p>
            <a:pPr>
              <a:lnSpc>
                <a:spcPct val="90000"/>
              </a:lnSpc>
              <a:buFontTx/>
              <a:buNone/>
            </a:pPr>
            <a:r>
              <a:rPr lang="en-US" dirty="0"/>
              <a:t>	</a:t>
            </a:r>
            <a:r>
              <a:rPr lang="en-US" dirty="0" smtClean="0"/>
              <a:t>Convincing yourself and me that the sufficient data are available to make idea work (mid-semester)</a:t>
            </a:r>
            <a:endParaRPr lang="en-US" dirty="0"/>
          </a:p>
          <a:p>
            <a:pPr>
              <a:lnSpc>
                <a:spcPct val="90000"/>
              </a:lnSpc>
              <a:buFontTx/>
              <a:buNone/>
            </a:pPr>
            <a:endParaRPr lang="en-US" dirty="0"/>
          </a:p>
          <a:p>
            <a:pPr>
              <a:lnSpc>
                <a:spcPct val="90000"/>
              </a:lnSpc>
              <a:buFontTx/>
              <a:buNone/>
            </a:pPr>
            <a:r>
              <a:rPr lang="en-US" dirty="0"/>
              <a:t>	</a:t>
            </a:r>
            <a:r>
              <a:rPr lang="en-US" dirty="0" smtClean="0"/>
              <a:t>Giving a 5-minute presentation to the class (last class)</a:t>
            </a:r>
            <a:endParaRPr lang="en-US" dirty="0"/>
          </a:p>
          <a:p>
            <a:pPr>
              <a:lnSpc>
                <a:spcPct val="90000"/>
              </a:lnSpc>
              <a:buFontTx/>
              <a:buNone/>
            </a:pPr>
            <a:endParaRPr lang="en-US" dirty="0"/>
          </a:p>
          <a:p>
            <a:pPr>
              <a:lnSpc>
                <a:spcPct val="90000"/>
              </a:lnSpc>
              <a:buFontTx/>
              <a:buNone/>
            </a:pPr>
            <a:r>
              <a:rPr lang="en-US" dirty="0"/>
              <a:t>	</a:t>
            </a:r>
            <a:r>
              <a:rPr lang="en-US" dirty="0" smtClean="0"/>
              <a:t>Submitting a written Project Report (11:59 PM of last day of finals)</a:t>
            </a:r>
          </a:p>
        </p:txBody>
      </p:sp>
      <p:sp>
        <p:nvSpPr>
          <p:cNvPr id="12291" name="Text Box 3"/>
          <p:cNvSpPr txBox="1">
            <a:spLocks noChangeArrowheads="1"/>
          </p:cNvSpPr>
          <p:nvPr/>
        </p:nvSpPr>
        <p:spPr bwMode="auto">
          <a:xfrm>
            <a:off x="304800" y="0"/>
            <a:ext cx="8305800" cy="1015663"/>
          </a:xfrm>
          <a:prstGeom prst="rect">
            <a:avLst/>
          </a:prstGeom>
          <a:noFill/>
          <a:ln w="9525">
            <a:noFill/>
            <a:miter lim="800000"/>
            <a:headEnd/>
            <a:tailEnd/>
          </a:ln>
          <a:effectLst/>
        </p:spPr>
        <p:txBody>
          <a:bodyPr wrap="square">
            <a:spAutoFit/>
          </a:bodyPr>
          <a:lstStyle/>
          <a:p>
            <a:pPr algn="ctr">
              <a:spcBef>
                <a:spcPct val="50000"/>
              </a:spcBef>
            </a:pPr>
            <a:r>
              <a:rPr lang="en-US" sz="6000" dirty="0" smtClean="0"/>
              <a:t>Stages of your Project</a:t>
            </a:r>
            <a:endParaRPr lang="en-US" sz="6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838200"/>
            <a:ext cx="8229600" cy="5943600"/>
          </a:xfrm>
        </p:spPr>
        <p:txBody>
          <a:bodyPr>
            <a:normAutofit lnSpcReduction="10000"/>
          </a:bodyPr>
          <a:lstStyle/>
          <a:p>
            <a:pPr>
              <a:spcBef>
                <a:spcPts val="100"/>
              </a:spcBef>
              <a:buFontTx/>
              <a:buNone/>
            </a:pPr>
            <a:r>
              <a:rPr lang="en-US" sz="1600"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Lecture 01</a:t>
            </a:r>
            <a:r>
              <a:rPr lang="en-US" sz="1600" b="1" dirty="0">
                <a:latin typeface="Times New Roman" pitchFamily="18" charset="0"/>
                <a:cs typeface="Times New Roman" pitchFamily="18" charset="0"/>
              </a:rPr>
              <a:t>	</a:t>
            </a:r>
            <a:r>
              <a:rPr lang="en-US" sz="1600" b="1" dirty="0" smtClean="0">
                <a:latin typeface="Times New Roman" pitchFamily="18" charset="0"/>
                <a:cs typeface="Times New Roman" pitchFamily="18" charset="0"/>
              </a:rPr>
              <a:t>	Orientation; Thinking about Data; Using </a:t>
            </a:r>
            <a:r>
              <a:rPr lang="en-US" sz="1600" b="1"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Confidence Limits of Spectra, Bootstraps</a:t>
            </a: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smtClean="0">
                <a:latin typeface="Times New Roman" pitchFamily="18" charset="0"/>
                <a:cs typeface="Times New Roman" pitchFamily="18" charset="0"/>
              </a:rPr>
              <a:t>TENTATIVE SYLLABUS</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0"/>
            <a:ext cx="9144000" cy="4114800"/>
          </a:xfrm>
        </p:spPr>
        <p:txBody>
          <a:bodyPr>
            <a:normAutofit fontScale="90000"/>
          </a:bodyPr>
          <a:lstStyle/>
          <a:p>
            <a:r>
              <a:rPr lang="en-US" sz="3200" dirty="0" smtClean="0"/>
              <a:t>Grades: 50% Homework</a:t>
            </a:r>
            <a:br>
              <a:rPr lang="en-US" sz="3200" dirty="0" smtClean="0"/>
            </a:br>
            <a:r>
              <a:rPr lang="en-US" sz="3200" dirty="0"/>
              <a:t/>
            </a:r>
            <a:br>
              <a:rPr lang="en-US" sz="3200" dirty="0"/>
            </a:br>
            <a:r>
              <a:rPr lang="en-US" sz="3200" dirty="0" smtClean="0"/>
              <a:t>50% Term Project</a:t>
            </a:r>
            <a:br>
              <a:rPr lang="en-US" sz="3200" dirty="0" smtClean="0"/>
            </a:br>
            <a:r>
              <a:rPr lang="en-US" sz="3200" dirty="0" smtClean="0"/>
              <a:t/>
            </a:r>
            <a:br>
              <a:rPr lang="en-US" sz="3200" dirty="0" smtClean="0"/>
            </a:br>
            <a:r>
              <a:rPr lang="en-US" sz="3200" dirty="0" smtClean="0"/>
              <a:t>    See </a:t>
            </a:r>
            <a:r>
              <a:rPr lang="en-US" sz="3200" dirty="0" err="1" smtClean="0"/>
              <a:t>Courseworks</a:t>
            </a:r>
            <a:r>
              <a:rPr lang="en-US" sz="3200" dirty="0" smtClean="0"/>
              <a:t>/announcements for Homework assignments</a:t>
            </a:r>
            <a:br>
              <a:rPr lang="en-US" sz="3200" dirty="0" smtClean="0"/>
            </a:br>
            <a:r>
              <a:rPr lang="en-US" sz="3200" dirty="0" smtClean="0"/>
              <a:t/>
            </a:r>
            <a:br>
              <a:rPr lang="en-US" sz="3200" dirty="0" smtClean="0"/>
            </a:br>
            <a:r>
              <a:rPr lang="en-US" sz="3200" dirty="0" smtClean="0"/>
              <a:t>    Post PDF of each assignment to </a:t>
            </a:r>
            <a:r>
              <a:rPr lang="en-US" sz="3200" dirty="0" err="1" smtClean="0"/>
              <a:t>Courseworks</a:t>
            </a:r>
            <a:r>
              <a:rPr lang="en-US" sz="3200" dirty="0" smtClean="0"/>
              <a:t>/</a:t>
            </a:r>
            <a:r>
              <a:rPr lang="en-US" sz="3200" dirty="0" err="1" smtClean="0"/>
              <a:t>DropBox</a:t>
            </a:r>
            <a:endParaRPr lang="en-US" sz="3200" dirty="0"/>
          </a:p>
        </p:txBody>
      </p:sp>
      <p:sp>
        <p:nvSpPr>
          <p:cNvPr id="4" name="Title 1"/>
          <p:cNvSpPr txBox="1">
            <a:spLocks/>
          </p:cNvSpPr>
          <p:nvPr/>
        </p:nvSpPr>
        <p:spPr>
          <a:xfrm>
            <a:off x="0" y="6096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Grades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2600" y="533400"/>
            <a:ext cx="5638800" cy="646331"/>
          </a:xfrm>
          <a:prstGeom prst="rect">
            <a:avLst/>
          </a:prstGeom>
          <a:noFill/>
        </p:spPr>
        <p:txBody>
          <a:bodyPr wrap="square" rtlCol="0">
            <a:spAutoFit/>
          </a:bodyPr>
          <a:lstStyle/>
          <a:p>
            <a:pPr algn="ctr"/>
            <a:r>
              <a:rPr lang="en-US" sz="3600" b="1" dirty="0" smtClean="0"/>
              <a:t>Format of Each Class</a:t>
            </a:r>
            <a:endParaRPr lang="en-US" sz="3600" b="1" dirty="0"/>
          </a:p>
        </p:txBody>
      </p:sp>
      <p:sp>
        <p:nvSpPr>
          <p:cNvPr id="5" name="TextBox 4"/>
          <p:cNvSpPr txBox="1"/>
          <p:nvPr/>
        </p:nvSpPr>
        <p:spPr>
          <a:xfrm>
            <a:off x="0" y="2133600"/>
            <a:ext cx="9144000" cy="2308324"/>
          </a:xfrm>
          <a:prstGeom prst="rect">
            <a:avLst/>
          </a:prstGeom>
          <a:noFill/>
        </p:spPr>
        <p:txBody>
          <a:bodyPr wrap="square" rtlCol="0">
            <a:spAutoFit/>
          </a:bodyPr>
          <a:lstStyle/>
          <a:p>
            <a:pPr algn="ctr"/>
            <a:r>
              <a:rPr lang="en-US" sz="3600" b="1" dirty="0" smtClean="0"/>
              <a:t>Preparation that you must do before each class</a:t>
            </a:r>
          </a:p>
          <a:p>
            <a:pPr algn="ctr"/>
            <a:endParaRPr lang="en-US" sz="3600" dirty="0" smtClean="0"/>
          </a:p>
          <a:p>
            <a:pPr algn="ctr"/>
            <a:endParaRPr lang="en-US" sz="3600" dirty="0"/>
          </a:p>
          <a:p>
            <a:pPr algn="ctr"/>
            <a:r>
              <a:rPr lang="en-US" sz="3600" b="1" dirty="0" smtClean="0"/>
              <a:t>What I will do in each class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600200"/>
            <a:ext cx="9144000" cy="2954655"/>
          </a:xfrm>
          <a:prstGeom prst="rect">
            <a:avLst/>
          </a:prstGeom>
          <a:noFill/>
        </p:spPr>
        <p:txBody>
          <a:bodyPr wrap="square" rtlCol="0">
            <a:spAutoFit/>
          </a:bodyPr>
          <a:lstStyle/>
          <a:p>
            <a:pPr algn="ctr"/>
            <a:r>
              <a:rPr lang="en-US" sz="2800" b="1" dirty="0" smtClean="0"/>
              <a:t>Preparation that you must do before each class</a:t>
            </a:r>
          </a:p>
          <a:p>
            <a:pPr algn="ctr"/>
            <a:endParaRPr lang="en-US" sz="2800" dirty="0" smtClean="0"/>
          </a:p>
          <a:p>
            <a:pPr algn="ctr"/>
            <a:r>
              <a:rPr lang="en-US" sz="2800" dirty="0" smtClean="0"/>
              <a:t>Read Relevant Part of Text</a:t>
            </a:r>
          </a:p>
          <a:p>
            <a:pPr algn="ctr"/>
            <a:r>
              <a:rPr lang="en-US" sz="2800" dirty="0" smtClean="0"/>
              <a:t>together with formal lecture PowerPoint at</a:t>
            </a:r>
          </a:p>
          <a:p>
            <a:pPr algn="ctr"/>
            <a:r>
              <a:rPr lang="en-US" sz="2800" dirty="0" smtClean="0"/>
              <a:t>www.ldeo.columbia.edu/users/menke/edawm/eda_lectures/</a:t>
            </a:r>
          </a:p>
          <a:p>
            <a:pPr algn="ctr"/>
            <a:r>
              <a:rPr lang="en-US" sz="2800" dirty="0" smtClean="0"/>
              <a:t>identify what you understand and what you don’t</a:t>
            </a:r>
          </a:p>
          <a:p>
            <a:pPr algn="ct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ldeo.columbia.edu/users/menke/slides/northtenmile14/IMG_4591.jpg"/>
          <p:cNvPicPr>
            <a:picLocks noChangeAspect="1" noChangeArrowheads="1"/>
          </p:cNvPicPr>
          <p:nvPr/>
        </p:nvPicPr>
        <p:blipFill>
          <a:blip r:embed="rId2" cstate="print"/>
          <a:srcRect l="12000" r="43000"/>
          <a:stretch>
            <a:fillRect/>
          </a:stretch>
        </p:blipFill>
        <p:spPr bwMode="auto">
          <a:xfrm>
            <a:off x="2685145" y="472230"/>
            <a:ext cx="4038599" cy="5979372"/>
          </a:xfrm>
          <a:prstGeom prst="rect">
            <a:avLst/>
          </a:prstGeom>
          <a:noFill/>
        </p:spPr>
      </p:pic>
      <p:sp>
        <p:nvSpPr>
          <p:cNvPr id="4" name="Rectangle 3"/>
          <p:cNvSpPr/>
          <p:nvPr/>
        </p:nvSpPr>
        <p:spPr>
          <a:xfrm>
            <a:off x="2438400" y="6416098"/>
            <a:ext cx="4038600" cy="461665"/>
          </a:xfrm>
          <a:prstGeom prst="rect">
            <a:avLst/>
          </a:prstGeom>
        </p:spPr>
        <p:txBody>
          <a:bodyPr wrap="square">
            <a:spAutoFit/>
          </a:bodyPr>
          <a:lstStyle/>
          <a:p>
            <a:pPr algn="ctr"/>
            <a:r>
              <a:rPr lang="en-US" sz="2400" dirty="0" smtClean="0"/>
              <a:t>Bill </a:t>
            </a:r>
            <a:r>
              <a:rPr lang="en-US" sz="2400" dirty="0" err="1" smtClean="0"/>
              <a:t>Menke</a:t>
            </a:r>
            <a:endParaRPr lang="en-US" sz="2400" dirty="0"/>
          </a:p>
        </p:txBody>
      </p:sp>
      <p:sp>
        <p:nvSpPr>
          <p:cNvPr id="5" name="Rectangle 4"/>
          <p:cNvSpPr/>
          <p:nvPr/>
        </p:nvSpPr>
        <p:spPr>
          <a:xfrm>
            <a:off x="2743200" y="50802"/>
            <a:ext cx="3962400" cy="461665"/>
          </a:xfrm>
          <a:prstGeom prst="rect">
            <a:avLst/>
          </a:prstGeom>
        </p:spPr>
        <p:txBody>
          <a:bodyPr wrap="square">
            <a:spAutoFit/>
          </a:bodyPr>
          <a:lstStyle/>
          <a:p>
            <a:pPr algn="ctr"/>
            <a:r>
              <a:rPr lang="en-US" sz="2400" dirty="0" smtClean="0"/>
              <a:t>Your Instructor</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1219200"/>
            <a:ext cx="8153400" cy="3970318"/>
          </a:xfrm>
          <a:prstGeom prst="rect">
            <a:avLst/>
          </a:prstGeom>
          <a:noFill/>
        </p:spPr>
        <p:txBody>
          <a:bodyPr wrap="square" rtlCol="0">
            <a:spAutoFit/>
          </a:bodyPr>
          <a:lstStyle/>
          <a:p>
            <a:pPr algn="ctr"/>
            <a:endParaRPr lang="en-US" sz="2800" dirty="0"/>
          </a:p>
          <a:p>
            <a:pPr algn="ctr"/>
            <a:r>
              <a:rPr lang="en-US" sz="2800" b="1" dirty="0" smtClean="0"/>
              <a:t>What I will do in each class</a:t>
            </a:r>
          </a:p>
          <a:p>
            <a:pPr algn="ctr"/>
            <a:endParaRPr lang="en-US" sz="2800" dirty="0"/>
          </a:p>
          <a:p>
            <a:pPr algn="ctr"/>
            <a:r>
              <a:rPr lang="en-US" sz="2800" dirty="0" smtClean="0"/>
              <a:t>Summarize the key elements of the material</a:t>
            </a:r>
          </a:p>
          <a:p>
            <a:pPr algn="ctr"/>
            <a:r>
              <a:rPr lang="en-US" sz="2800" dirty="0" smtClean="0"/>
              <a:t>Work examples</a:t>
            </a:r>
          </a:p>
          <a:p>
            <a:pPr algn="ctr"/>
            <a:r>
              <a:rPr lang="en-US" sz="2800" dirty="0" smtClean="0"/>
              <a:t>Call upon specific class members to answer questions</a:t>
            </a:r>
          </a:p>
          <a:p>
            <a:pPr algn="ctr"/>
            <a:r>
              <a:rPr lang="en-US" sz="2800" dirty="0" smtClean="0"/>
              <a:t>Give an abridged version of the lecture, concentrating on points you identify</a:t>
            </a:r>
          </a:p>
          <a:p>
            <a:pPr algn="ctr"/>
            <a:r>
              <a:rPr lang="en-US" sz="2800" dirty="0" smtClean="0"/>
              <a:t>Answer Your Questions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95400"/>
            <a:ext cx="9144000" cy="3046988"/>
          </a:xfrm>
          <a:prstGeom prst="rect">
            <a:avLst/>
          </a:prstGeom>
          <a:noFill/>
        </p:spPr>
        <p:txBody>
          <a:bodyPr wrap="square" rtlCol="0">
            <a:spAutoFit/>
          </a:bodyPr>
          <a:lstStyle/>
          <a:p>
            <a:pPr algn="ctr"/>
            <a:r>
              <a:rPr lang="en-US" sz="4800" dirty="0" smtClean="0"/>
              <a:t>Rest of Today …</a:t>
            </a:r>
          </a:p>
          <a:p>
            <a:pPr algn="ctr"/>
            <a:endParaRPr lang="en-US" sz="4800" dirty="0"/>
          </a:p>
          <a:p>
            <a:pPr algn="ctr"/>
            <a:r>
              <a:rPr lang="en-US" sz="4800" dirty="0" smtClean="0"/>
              <a:t>Part 1: Thinking About Data</a:t>
            </a:r>
          </a:p>
          <a:p>
            <a:pPr algn="ctr"/>
            <a:r>
              <a:rPr lang="en-US" sz="4800" dirty="0" smtClean="0"/>
              <a:t>Part 2: Getting Started With </a:t>
            </a:r>
            <a:r>
              <a:rPr lang="en-US" sz="4800" dirty="0" err="1" smtClean="0"/>
              <a:t>MatLab</a:t>
            </a:r>
            <a:endParaRPr lang="en-US" sz="4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1295400"/>
            <a:ext cx="8305800" cy="1569660"/>
          </a:xfrm>
          <a:prstGeom prst="rect">
            <a:avLst/>
          </a:prstGeom>
          <a:noFill/>
        </p:spPr>
        <p:txBody>
          <a:bodyPr wrap="square" rtlCol="0">
            <a:spAutoFit/>
          </a:bodyPr>
          <a:lstStyle/>
          <a:p>
            <a:pPr algn="ctr"/>
            <a:endParaRPr lang="en-US" sz="4800" dirty="0"/>
          </a:p>
          <a:p>
            <a:pPr algn="ctr"/>
            <a:r>
              <a:rPr lang="en-US" sz="4800" dirty="0" smtClean="0"/>
              <a:t>Part 1: Thinking About Data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812802" y="2057400"/>
            <a:ext cx="7844970" cy="2038484"/>
            <a:chOff x="812802" y="990600"/>
            <a:chExt cx="7844970" cy="2038484"/>
          </a:xfrm>
        </p:grpSpPr>
        <p:pic>
          <p:nvPicPr>
            <p:cNvPr id="17411" name="Picture 3"/>
            <p:cNvPicPr>
              <a:picLocks noChangeAspect="1" noChangeArrowheads="1"/>
            </p:cNvPicPr>
            <p:nvPr/>
          </p:nvPicPr>
          <p:blipFill>
            <a:blip r:embed="rId2" cstate="print"/>
            <a:srcRect l="6604" t="10418" r="5660" b="67443"/>
            <a:stretch>
              <a:fillRect/>
            </a:stretch>
          </p:blipFill>
          <p:spPr bwMode="auto">
            <a:xfrm>
              <a:off x="1143000" y="990600"/>
              <a:ext cx="7086600" cy="1295400"/>
            </a:xfrm>
            <a:prstGeom prst="rect">
              <a:avLst/>
            </a:prstGeom>
            <a:noFill/>
            <a:ln w="9525">
              <a:noFill/>
              <a:miter lim="800000"/>
              <a:headEnd/>
              <a:tailEnd/>
            </a:ln>
          </p:spPr>
        </p:pic>
        <p:cxnSp>
          <p:nvCxnSpPr>
            <p:cNvPr id="6" name="Straight Connector 5"/>
            <p:cNvCxnSpPr/>
            <p:nvPr/>
          </p:nvCxnSpPr>
          <p:spPr>
            <a:xfrm>
              <a:off x="990600" y="2373084"/>
              <a:ext cx="7239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990600"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15951"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41302"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166653"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92004"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17355"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42706"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068057"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793408"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518759"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244114"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12802" y="2648084"/>
              <a:ext cx="381000" cy="381000"/>
            </a:xfrm>
            <a:prstGeom prst="rect">
              <a:avLst/>
            </a:prstGeom>
            <a:noFill/>
          </p:spPr>
          <p:txBody>
            <a:bodyPr wrap="square" rtlCol="0">
              <a:spAutoFit/>
            </a:bodyPr>
            <a:lstStyle/>
            <a:p>
              <a:pPr algn="ctr"/>
              <a:r>
                <a:rPr lang="en-US" dirty="0" smtClean="0"/>
                <a:t>0</a:t>
              </a:r>
              <a:endParaRPr lang="en-US" dirty="0"/>
            </a:p>
          </p:txBody>
        </p:sp>
        <p:sp>
          <p:nvSpPr>
            <p:cNvPr id="21" name="TextBox 20"/>
            <p:cNvSpPr txBox="1"/>
            <p:nvPr/>
          </p:nvSpPr>
          <p:spPr>
            <a:xfrm>
              <a:off x="2075544" y="2659752"/>
              <a:ext cx="762000" cy="369332"/>
            </a:xfrm>
            <a:prstGeom prst="rect">
              <a:avLst/>
            </a:prstGeom>
            <a:noFill/>
          </p:spPr>
          <p:txBody>
            <a:bodyPr wrap="square" rtlCol="0">
              <a:spAutoFit/>
            </a:bodyPr>
            <a:lstStyle/>
            <a:p>
              <a:pPr algn="ctr"/>
              <a:r>
                <a:rPr lang="en-US" dirty="0" smtClean="0"/>
                <a:t>200</a:t>
              </a:r>
              <a:endParaRPr lang="en-US" dirty="0"/>
            </a:p>
          </p:txBody>
        </p:sp>
        <p:sp>
          <p:nvSpPr>
            <p:cNvPr id="22" name="TextBox 21"/>
            <p:cNvSpPr txBox="1"/>
            <p:nvPr/>
          </p:nvSpPr>
          <p:spPr>
            <a:xfrm>
              <a:off x="3534228" y="2659752"/>
              <a:ext cx="762000" cy="369332"/>
            </a:xfrm>
            <a:prstGeom prst="rect">
              <a:avLst/>
            </a:prstGeom>
            <a:noFill/>
          </p:spPr>
          <p:txBody>
            <a:bodyPr wrap="square" rtlCol="0">
              <a:spAutoFit/>
            </a:bodyPr>
            <a:lstStyle/>
            <a:p>
              <a:pPr algn="ctr"/>
              <a:r>
                <a:rPr lang="en-US" dirty="0" smtClean="0"/>
                <a:t>400</a:t>
              </a:r>
              <a:endParaRPr lang="en-US" dirty="0"/>
            </a:p>
          </p:txBody>
        </p:sp>
        <p:sp>
          <p:nvSpPr>
            <p:cNvPr id="23" name="TextBox 22"/>
            <p:cNvSpPr txBox="1"/>
            <p:nvPr/>
          </p:nvSpPr>
          <p:spPr>
            <a:xfrm>
              <a:off x="4974768" y="2659752"/>
              <a:ext cx="762000" cy="369332"/>
            </a:xfrm>
            <a:prstGeom prst="rect">
              <a:avLst/>
            </a:prstGeom>
            <a:noFill/>
          </p:spPr>
          <p:txBody>
            <a:bodyPr wrap="square" rtlCol="0">
              <a:spAutoFit/>
            </a:bodyPr>
            <a:lstStyle/>
            <a:p>
              <a:pPr algn="ctr"/>
              <a:r>
                <a:rPr lang="en-US" dirty="0" smtClean="0"/>
                <a:t>600</a:t>
              </a:r>
              <a:endParaRPr lang="en-US" dirty="0"/>
            </a:p>
          </p:txBody>
        </p:sp>
        <p:sp>
          <p:nvSpPr>
            <p:cNvPr id="24" name="TextBox 23"/>
            <p:cNvSpPr txBox="1"/>
            <p:nvPr/>
          </p:nvSpPr>
          <p:spPr>
            <a:xfrm>
              <a:off x="6429828" y="2659752"/>
              <a:ext cx="762000" cy="369332"/>
            </a:xfrm>
            <a:prstGeom prst="rect">
              <a:avLst/>
            </a:prstGeom>
            <a:noFill/>
          </p:spPr>
          <p:txBody>
            <a:bodyPr wrap="square" rtlCol="0">
              <a:spAutoFit/>
            </a:bodyPr>
            <a:lstStyle/>
            <a:p>
              <a:pPr algn="ctr"/>
              <a:r>
                <a:rPr lang="en-US" dirty="0" smtClean="0"/>
                <a:t>800</a:t>
              </a:r>
              <a:endParaRPr lang="en-US" dirty="0"/>
            </a:p>
          </p:txBody>
        </p:sp>
        <p:sp>
          <p:nvSpPr>
            <p:cNvPr id="25" name="TextBox 24"/>
            <p:cNvSpPr txBox="1"/>
            <p:nvPr/>
          </p:nvSpPr>
          <p:spPr>
            <a:xfrm>
              <a:off x="7895772" y="2659752"/>
              <a:ext cx="762000" cy="369332"/>
            </a:xfrm>
            <a:prstGeom prst="rect">
              <a:avLst/>
            </a:prstGeom>
            <a:noFill/>
          </p:spPr>
          <p:txBody>
            <a:bodyPr wrap="square" rtlCol="0">
              <a:spAutoFit/>
            </a:bodyPr>
            <a:lstStyle/>
            <a:p>
              <a:pPr algn="ctr"/>
              <a:r>
                <a:rPr lang="en-US" dirty="0" smtClean="0"/>
                <a:t>1000</a:t>
              </a:r>
              <a:endParaRPr lang="en-US" dirty="0"/>
            </a:p>
          </p:txBody>
        </p:sp>
      </p:grpSp>
      <p:sp>
        <p:nvSpPr>
          <p:cNvPr id="27" name="TextBox 26"/>
          <p:cNvSpPr txBox="1"/>
          <p:nvPr/>
        </p:nvSpPr>
        <p:spPr>
          <a:xfrm>
            <a:off x="914400" y="4125690"/>
            <a:ext cx="7315200" cy="369332"/>
          </a:xfrm>
          <a:prstGeom prst="rect">
            <a:avLst/>
          </a:prstGeom>
          <a:noFill/>
        </p:spPr>
        <p:txBody>
          <a:bodyPr wrap="square" rtlCol="0">
            <a:spAutoFit/>
          </a:bodyPr>
          <a:lstStyle/>
          <a:p>
            <a:pPr algn="ctr"/>
            <a:r>
              <a:rPr lang="en-US" dirty="0" smtClean="0"/>
              <a:t>distance, km</a:t>
            </a:r>
            <a:endParaRPr lang="en-US" dirty="0"/>
          </a:p>
        </p:txBody>
      </p:sp>
      <p:sp>
        <p:nvSpPr>
          <p:cNvPr id="28" name="TextBox 27"/>
          <p:cNvSpPr txBox="1"/>
          <p:nvPr/>
        </p:nvSpPr>
        <p:spPr>
          <a:xfrm>
            <a:off x="2743200" y="4876800"/>
            <a:ext cx="3962400" cy="533400"/>
          </a:xfrm>
          <a:prstGeom prst="rect">
            <a:avLst/>
          </a:prstGeom>
          <a:noFill/>
        </p:spPr>
        <p:txBody>
          <a:bodyPr wrap="square" rtlCol="0">
            <a:spAutoFit/>
          </a:bodyPr>
          <a:lstStyle/>
          <a:p>
            <a:r>
              <a:rPr lang="en-US" sz="2800" dirty="0" smtClean="0">
                <a:solidFill>
                  <a:srgbClr val="FF0000"/>
                </a:solidFill>
              </a:rPr>
              <a:t>Stare at this data plot …</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p:nvPr/>
        </p:nvGrpSpPr>
        <p:grpSpPr>
          <a:xfrm>
            <a:off x="812802" y="2057400"/>
            <a:ext cx="7844970" cy="2038484"/>
            <a:chOff x="812802" y="990600"/>
            <a:chExt cx="7844970" cy="2038484"/>
          </a:xfrm>
        </p:grpSpPr>
        <p:pic>
          <p:nvPicPr>
            <p:cNvPr id="17411" name="Picture 3"/>
            <p:cNvPicPr>
              <a:picLocks noChangeAspect="1" noChangeArrowheads="1"/>
            </p:cNvPicPr>
            <p:nvPr/>
          </p:nvPicPr>
          <p:blipFill>
            <a:blip r:embed="rId2" cstate="print"/>
            <a:srcRect l="6604" t="10418" r="5660" b="67443"/>
            <a:stretch>
              <a:fillRect/>
            </a:stretch>
          </p:blipFill>
          <p:spPr bwMode="auto">
            <a:xfrm>
              <a:off x="1143000" y="990600"/>
              <a:ext cx="7086600" cy="1295400"/>
            </a:xfrm>
            <a:prstGeom prst="rect">
              <a:avLst/>
            </a:prstGeom>
            <a:noFill/>
            <a:ln w="9525">
              <a:noFill/>
              <a:miter lim="800000"/>
              <a:headEnd/>
              <a:tailEnd/>
            </a:ln>
          </p:spPr>
        </p:pic>
        <p:cxnSp>
          <p:nvCxnSpPr>
            <p:cNvPr id="6" name="Straight Connector 5"/>
            <p:cNvCxnSpPr/>
            <p:nvPr/>
          </p:nvCxnSpPr>
          <p:spPr>
            <a:xfrm>
              <a:off x="990600" y="2373084"/>
              <a:ext cx="7239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990600"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15951"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41302"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166653"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92004"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17355"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42706"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068057"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793408"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518759"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244114"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12802" y="2648084"/>
              <a:ext cx="381000" cy="381000"/>
            </a:xfrm>
            <a:prstGeom prst="rect">
              <a:avLst/>
            </a:prstGeom>
            <a:noFill/>
          </p:spPr>
          <p:txBody>
            <a:bodyPr wrap="square" rtlCol="0">
              <a:spAutoFit/>
            </a:bodyPr>
            <a:lstStyle/>
            <a:p>
              <a:pPr algn="ctr"/>
              <a:r>
                <a:rPr lang="en-US" dirty="0" smtClean="0"/>
                <a:t>0</a:t>
              </a:r>
              <a:endParaRPr lang="en-US" dirty="0"/>
            </a:p>
          </p:txBody>
        </p:sp>
        <p:sp>
          <p:nvSpPr>
            <p:cNvPr id="21" name="TextBox 20"/>
            <p:cNvSpPr txBox="1"/>
            <p:nvPr/>
          </p:nvSpPr>
          <p:spPr>
            <a:xfrm>
              <a:off x="2075544" y="2659752"/>
              <a:ext cx="762000" cy="369332"/>
            </a:xfrm>
            <a:prstGeom prst="rect">
              <a:avLst/>
            </a:prstGeom>
            <a:noFill/>
          </p:spPr>
          <p:txBody>
            <a:bodyPr wrap="square" rtlCol="0">
              <a:spAutoFit/>
            </a:bodyPr>
            <a:lstStyle/>
            <a:p>
              <a:pPr algn="ctr"/>
              <a:r>
                <a:rPr lang="en-US" dirty="0" smtClean="0"/>
                <a:t>200</a:t>
              </a:r>
              <a:endParaRPr lang="en-US" dirty="0"/>
            </a:p>
          </p:txBody>
        </p:sp>
        <p:sp>
          <p:nvSpPr>
            <p:cNvPr id="22" name="TextBox 21"/>
            <p:cNvSpPr txBox="1"/>
            <p:nvPr/>
          </p:nvSpPr>
          <p:spPr>
            <a:xfrm>
              <a:off x="3534228" y="2659752"/>
              <a:ext cx="762000" cy="369332"/>
            </a:xfrm>
            <a:prstGeom prst="rect">
              <a:avLst/>
            </a:prstGeom>
            <a:noFill/>
          </p:spPr>
          <p:txBody>
            <a:bodyPr wrap="square" rtlCol="0">
              <a:spAutoFit/>
            </a:bodyPr>
            <a:lstStyle/>
            <a:p>
              <a:pPr algn="ctr"/>
              <a:r>
                <a:rPr lang="en-US" dirty="0" smtClean="0"/>
                <a:t>400</a:t>
              </a:r>
              <a:endParaRPr lang="en-US" dirty="0"/>
            </a:p>
          </p:txBody>
        </p:sp>
        <p:sp>
          <p:nvSpPr>
            <p:cNvPr id="23" name="TextBox 22"/>
            <p:cNvSpPr txBox="1"/>
            <p:nvPr/>
          </p:nvSpPr>
          <p:spPr>
            <a:xfrm>
              <a:off x="4974768" y="2659752"/>
              <a:ext cx="762000" cy="369332"/>
            </a:xfrm>
            <a:prstGeom prst="rect">
              <a:avLst/>
            </a:prstGeom>
            <a:noFill/>
          </p:spPr>
          <p:txBody>
            <a:bodyPr wrap="square" rtlCol="0">
              <a:spAutoFit/>
            </a:bodyPr>
            <a:lstStyle/>
            <a:p>
              <a:pPr algn="ctr"/>
              <a:r>
                <a:rPr lang="en-US" dirty="0" smtClean="0"/>
                <a:t>600</a:t>
              </a:r>
              <a:endParaRPr lang="en-US" dirty="0"/>
            </a:p>
          </p:txBody>
        </p:sp>
        <p:sp>
          <p:nvSpPr>
            <p:cNvPr id="24" name="TextBox 23"/>
            <p:cNvSpPr txBox="1"/>
            <p:nvPr/>
          </p:nvSpPr>
          <p:spPr>
            <a:xfrm>
              <a:off x="6429828" y="2659752"/>
              <a:ext cx="762000" cy="369332"/>
            </a:xfrm>
            <a:prstGeom prst="rect">
              <a:avLst/>
            </a:prstGeom>
            <a:noFill/>
          </p:spPr>
          <p:txBody>
            <a:bodyPr wrap="square" rtlCol="0">
              <a:spAutoFit/>
            </a:bodyPr>
            <a:lstStyle/>
            <a:p>
              <a:pPr algn="ctr"/>
              <a:r>
                <a:rPr lang="en-US" dirty="0" smtClean="0"/>
                <a:t>800</a:t>
              </a:r>
              <a:endParaRPr lang="en-US" dirty="0"/>
            </a:p>
          </p:txBody>
        </p:sp>
        <p:sp>
          <p:nvSpPr>
            <p:cNvPr id="25" name="TextBox 24"/>
            <p:cNvSpPr txBox="1"/>
            <p:nvPr/>
          </p:nvSpPr>
          <p:spPr>
            <a:xfrm>
              <a:off x="7895772" y="2659752"/>
              <a:ext cx="762000" cy="369332"/>
            </a:xfrm>
            <a:prstGeom prst="rect">
              <a:avLst/>
            </a:prstGeom>
            <a:noFill/>
          </p:spPr>
          <p:txBody>
            <a:bodyPr wrap="square" rtlCol="0">
              <a:spAutoFit/>
            </a:bodyPr>
            <a:lstStyle/>
            <a:p>
              <a:pPr algn="ctr"/>
              <a:r>
                <a:rPr lang="en-US" dirty="0" smtClean="0"/>
                <a:t>1000</a:t>
              </a:r>
              <a:endParaRPr lang="en-US" dirty="0"/>
            </a:p>
          </p:txBody>
        </p:sp>
      </p:grpSp>
      <p:sp>
        <p:nvSpPr>
          <p:cNvPr id="27" name="TextBox 26"/>
          <p:cNvSpPr txBox="1"/>
          <p:nvPr/>
        </p:nvSpPr>
        <p:spPr>
          <a:xfrm>
            <a:off x="914400" y="4125690"/>
            <a:ext cx="7315200" cy="369332"/>
          </a:xfrm>
          <a:prstGeom prst="rect">
            <a:avLst/>
          </a:prstGeom>
          <a:noFill/>
        </p:spPr>
        <p:txBody>
          <a:bodyPr wrap="square" rtlCol="0">
            <a:spAutoFit/>
          </a:bodyPr>
          <a:lstStyle/>
          <a:p>
            <a:pPr algn="ctr"/>
            <a:r>
              <a:rPr lang="en-US" dirty="0" smtClean="0"/>
              <a:t>distance, km</a:t>
            </a:r>
            <a:endParaRPr lang="en-US" dirty="0"/>
          </a:p>
        </p:txBody>
      </p:sp>
      <p:sp>
        <p:nvSpPr>
          <p:cNvPr id="28" name="TextBox 27"/>
          <p:cNvSpPr txBox="1"/>
          <p:nvPr/>
        </p:nvSpPr>
        <p:spPr>
          <a:xfrm>
            <a:off x="2743200" y="4876800"/>
            <a:ext cx="6019800" cy="523220"/>
          </a:xfrm>
          <a:prstGeom prst="rect">
            <a:avLst/>
          </a:prstGeom>
          <a:noFill/>
        </p:spPr>
        <p:txBody>
          <a:bodyPr wrap="square" rtlCol="0">
            <a:spAutoFit/>
          </a:bodyPr>
          <a:lstStyle/>
          <a:p>
            <a:r>
              <a:rPr lang="en-US" sz="2800" dirty="0" smtClean="0">
                <a:solidFill>
                  <a:srgbClr val="FF0000"/>
                </a:solidFill>
              </a:rPr>
              <a:t>… What’s the most interesting pattern?</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p:nvPr/>
        </p:nvGrpSpPr>
        <p:grpSpPr>
          <a:xfrm>
            <a:off x="812802" y="2057400"/>
            <a:ext cx="7844970" cy="2038484"/>
            <a:chOff x="812802" y="990600"/>
            <a:chExt cx="7844970" cy="2038484"/>
          </a:xfrm>
        </p:grpSpPr>
        <p:pic>
          <p:nvPicPr>
            <p:cNvPr id="17411" name="Picture 3"/>
            <p:cNvPicPr>
              <a:picLocks noChangeAspect="1" noChangeArrowheads="1"/>
            </p:cNvPicPr>
            <p:nvPr/>
          </p:nvPicPr>
          <p:blipFill>
            <a:blip r:embed="rId2" cstate="print"/>
            <a:srcRect l="6604" t="10418" r="5660" b="67443"/>
            <a:stretch>
              <a:fillRect/>
            </a:stretch>
          </p:blipFill>
          <p:spPr bwMode="auto">
            <a:xfrm>
              <a:off x="1143000" y="990600"/>
              <a:ext cx="7086600" cy="1295400"/>
            </a:xfrm>
            <a:prstGeom prst="rect">
              <a:avLst/>
            </a:prstGeom>
            <a:noFill/>
            <a:ln w="9525">
              <a:noFill/>
              <a:miter lim="800000"/>
              <a:headEnd/>
              <a:tailEnd/>
            </a:ln>
          </p:spPr>
        </p:pic>
        <p:cxnSp>
          <p:nvCxnSpPr>
            <p:cNvPr id="6" name="Straight Connector 5"/>
            <p:cNvCxnSpPr/>
            <p:nvPr/>
          </p:nvCxnSpPr>
          <p:spPr>
            <a:xfrm>
              <a:off x="990600" y="2373084"/>
              <a:ext cx="7239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990600"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15951"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41302"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166653"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92004"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17355"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42706"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068057"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793408"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518759"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244114" y="23622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12802" y="2648084"/>
              <a:ext cx="381000" cy="381000"/>
            </a:xfrm>
            <a:prstGeom prst="rect">
              <a:avLst/>
            </a:prstGeom>
            <a:noFill/>
          </p:spPr>
          <p:txBody>
            <a:bodyPr wrap="square" rtlCol="0">
              <a:spAutoFit/>
            </a:bodyPr>
            <a:lstStyle/>
            <a:p>
              <a:pPr algn="ctr"/>
              <a:r>
                <a:rPr lang="en-US" dirty="0" smtClean="0"/>
                <a:t>0</a:t>
              </a:r>
              <a:endParaRPr lang="en-US" dirty="0"/>
            </a:p>
          </p:txBody>
        </p:sp>
        <p:sp>
          <p:nvSpPr>
            <p:cNvPr id="21" name="TextBox 20"/>
            <p:cNvSpPr txBox="1"/>
            <p:nvPr/>
          </p:nvSpPr>
          <p:spPr>
            <a:xfrm>
              <a:off x="2075544" y="2659752"/>
              <a:ext cx="762000" cy="369332"/>
            </a:xfrm>
            <a:prstGeom prst="rect">
              <a:avLst/>
            </a:prstGeom>
            <a:noFill/>
          </p:spPr>
          <p:txBody>
            <a:bodyPr wrap="square" rtlCol="0">
              <a:spAutoFit/>
            </a:bodyPr>
            <a:lstStyle/>
            <a:p>
              <a:pPr algn="ctr"/>
              <a:r>
                <a:rPr lang="en-US" dirty="0" smtClean="0"/>
                <a:t>200</a:t>
              </a:r>
              <a:endParaRPr lang="en-US" dirty="0"/>
            </a:p>
          </p:txBody>
        </p:sp>
        <p:sp>
          <p:nvSpPr>
            <p:cNvPr id="22" name="TextBox 21"/>
            <p:cNvSpPr txBox="1"/>
            <p:nvPr/>
          </p:nvSpPr>
          <p:spPr>
            <a:xfrm>
              <a:off x="3534228" y="2659752"/>
              <a:ext cx="762000" cy="369332"/>
            </a:xfrm>
            <a:prstGeom prst="rect">
              <a:avLst/>
            </a:prstGeom>
            <a:noFill/>
          </p:spPr>
          <p:txBody>
            <a:bodyPr wrap="square" rtlCol="0">
              <a:spAutoFit/>
            </a:bodyPr>
            <a:lstStyle/>
            <a:p>
              <a:pPr algn="ctr"/>
              <a:r>
                <a:rPr lang="en-US" dirty="0" smtClean="0"/>
                <a:t>400</a:t>
              </a:r>
              <a:endParaRPr lang="en-US" dirty="0"/>
            </a:p>
          </p:txBody>
        </p:sp>
        <p:sp>
          <p:nvSpPr>
            <p:cNvPr id="23" name="TextBox 22"/>
            <p:cNvSpPr txBox="1"/>
            <p:nvPr/>
          </p:nvSpPr>
          <p:spPr>
            <a:xfrm>
              <a:off x="4974768" y="2659752"/>
              <a:ext cx="762000" cy="369332"/>
            </a:xfrm>
            <a:prstGeom prst="rect">
              <a:avLst/>
            </a:prstGeom>
            <a:noFill/>
          </p:spPr>
          <p:txBody>
            <a:bodyPr wrap="square" rtlCol="0">
              <a:spAutoFit/>
            </a:bodyPr>
            <a:lstStyle/>
            <a:p>
              <a:pPr algn="ctr"/>
              <a:r>
                <a:rPr lang="en-US" dirty="0" smtClean="0"/>
                <a:t>600</a:t>
              </a:r>
              <a:endParaRPr lang="en-US" dirty="0"/>
            </a:p>
          </p:txBody>
        </p:sp>
        <p:sp>
          <p:nvSpPr>
            <p:cNvPr id="24" name="TextBox 23"/>
            <p:cNvSpPr txBox="1"/>
            <p:nvPr/>
          </p:nvSpPr>
          <p:spPr>
            <a:xfrm>
              <a:off x="6429828" y="2659752"/>
              <a:ext cx="762000" cy="369332"/>
            </a:xfrm>
            <a:prstGeom prst="rect">
              <a:avLst/>
            </a:prstGeom>
            <a:noFill/>
          </p:spPr>
          <p:txBody>
            <a:bodyPr wrap="square" rtlCol="0">
              <a:spAutoFit/>
            </a:bodyPr>
            <a:lstStyle/>
            <a:p>
              <a:pPr algn="ctr"/>
              <a:r>
                <a:rPr lang="en-US" dirty="0" smtClean="0"/>
                <a:t>800</a:t>
              </a:r>
              <a:endParaRPr lang="en-US" dirty="0"/>
            </a:p>
          </p:txBody>
        </p:sp>
        <p:sp>
          <p:nvSpPr>
            <p:cNvPr id="25" name="TextBox 24"/>
            <p:cNvSpPr txBox="1"/>
            <p:nvPr/>
          </p:nvSpPr>
          <p:spPr>
            <a:xfrm>
              <a:off x="7895772" y="2659752"/>
              <a:ext cx="762000" cy="369332"/>
            </a:xfrm>
            <a:prstGeom prst="rect">
              <a:avLst/>
            </a:prstGeom>
            <a:noFill/>
          </p:spPr>
          <p:txBody>
            <a:bodyPr wrap="square" rtlCol="0">
              <a:spAutoFit/>
            </a:bodyPr>
            <a:lstStyle/>
            <a:p>
              <a:pPr algn="ctr"/>
              <a:r>
                <a:rPr lang="en-US" dirty="0" smtClean="0"/>
                <a:t>1000</a:t>
              </a:r>
              <a:endParaRPr lang="en-US" dirty="0"/>
            </a:p>
          </p:txBody>
        </p:sp>
      </p:grpSp>
      <p:sp>
        <p:nvSpPr>
          <p:cNvPr id="27" name="TextBox 26"/>
          <p:cNvSpPr txBox="1"/>
          <p:nvPr/>
        </p:nvSpPr>
        <p:spPr>
          <a:xfrm>
            <a:off x="914400" y="4125690"/>
            <a:ext cx="7315200" cy="369332"/>
          </a:xfrm>
          <a:prstGeom prst="rect">
            <a:avLst/>
          </a:prstGeom>
          <a:noFill/>
        </p:spPr>
        <p:txBody>
          <a:bodyPr wrap="square" rtlCol="0">
            <a:spAutoFit/>
          </a:bodyPr>
          <a:lstStyle/>
          <a:p>
            <a:pPr algn="ctr"/>
            <a:r>
              <a:rPr lang="en-US" dirty="0" smtClean="0"/>
              <a:t>distance, km</a:t>
            </a:r>
            <a:endParaRPr lang="en-US" dirty="0"/>
          </a:p>
        </p:txBody>
      </p:sp>
      <p:sp>
        <p:nvSpPr>
          <p:cNvPr id="28" name="TextBox 27"/>
          <p:cNvSpPr txBox="1"/>
          <p:nvPr/>
        </p:nvSpPr>
        <p:spPr>
          <a:xfrm>
            <a:off x="2743200" y="4876800"/>
            <a:ext cx="6019800" cy="954107"/>
          </a:xfrm>
          <a:prstGeom prst="rect">
            <a:avLst/>
          </a:prstGeom>
          <a:noFill/>
        </p:spPr>
        <p:txBody>
          <a:bodyPr wrap="square" rtlCol="0">
            <a:spAutoFit/>
          </a:bodyPr>
          <a:lstStyle/>
          <a:p>
            <a:r>
              <a:rPr lang="en-US" sz="2800" dirty="0" smtClean="0">
                <a:solidFill>
                  <a:srgbClr val="FF0000"/>
                </a:solidFill>
              </a:rPr>
              <a:t>Seeing that pattern made someone’s career (whose?)</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990600"/>
            <a:ext cx="7086600" cy="830997"/>
          </a:xfrm>
          <a:prstGeom prst="rect">
            <a:avLst/>
          </a:prstGeom>
          <a:noFill/>
        </p:spPr>
        <p:txBody>
          <a:bodyPr wrap="square" rtlCol="0">
            <a:spAutoFit/>
          </a:bodyPr>
          <a:lstStyle/>
          <a:p>
            <a:pPr algn="ctr"/>
            <a:r>
              <a:rPr lang="en-US" sz="4800" dirty="0" err="1" smtClean="0"/>
              <a:t>Streamflow</a:t>
            </a:r>
            <a:r>
              <a:rPr lang="en-US" sz="4800" dirty="0" smtClean="0"/>
              <a:t> data</a:t>
            </a:r>
            <a:endParaRPr lang="en-US" sz="4800" dirty="0"/>
          </a:p>
        </p:txBody>
      </p:sp>
      <p:sp>
        <p:nvSpPr>
          <p:cNvPr id="5" name="TextBox 4"/>
          <p:cNvSpPr txBox="1"/>
          <p:nvPr/>
        </p:nvSpPr>
        <p:spPr>
          <a:xfrm>
            <a:off x="0" y="2667000"/>
            <a:ext cx="9144000" cy="1569660"/>
          </a:xfrm>
          <a:prstGeom prst="rect">
            <a:avLst/>
          </a:prstGeom>
          <a:noFill/>
        </p:spPr>
        <p:txBody>
          <a:bodyPr wrap="square" rtlCol="0">
            <a:spAutoFit/>
          </a:bodyPr>
          <a:lstStyle/>
          <a:p>
            <a:pPr algn="ctr"/>
            <a:r>
              <a:rPr lang="en-US" sz="4800" dirty="0" smtClean="0"/>
              <a:t>amount of water</a:t>
            </a:r>
          </a:p>
          <a:p>
            <a:pPr algn="ctr"/>
            <a:r>
              <a:rPr lang="en-US" sz="4800" dirty="0" smtClean="0"/>
              <a:t>passing a given point on a river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ldeo.columbia.edu/users/menke/slides/peebles08/P8220020.jpg"/>
          <p:cNvPicPr>
            <a:picLocks noChangeAspect="1" noChangeArrowheads="1"/>
          </p:cNvPicPr>
          <p:nvPr/>
        </p:nvPicPr>
        <p:blipFill>
          <a:blip r:embed="rId2" cstate="print"/>
          <a:srcRect/>
          <a:stretch>
            <a:fillRect/>
          </a:stretch>
        </p:blipFill>
        <p:spPr bwMode="auto">
          <a:xfrm>
            <a:off x="762000" y="533400"/>
            <a:ext cx="7620000" cy="5705476"/>
          </a:xfrm>
          <a:prstGeom prst="rect">
            <a:avLst/>
          </a:prstGeom>
          <a:noFill/>
        </p:spPr>
      </p:pic>
      <p:sp>
        <p:nvSpPr>
          <p:cNvPr id="4" name="TextBox 3"/>
          <p:cNvSpPr txBox="1"/>
          <p:nvPr/>
        </p:nvSpPr>
        <p:spPr>
          <a:xfrm>
            <a:off x="1066800" y="6184171"/>
            <a:ext cx="7086600" cy="646331"/>
          </a:xfrm>
          <a:prstGeom prst="rect">
            <a:avLst/>
          </a:prstGeom>
          <a:noFill/>
        </p:spPr>
        <p:txBody>
          <a:bodyPr wrap="square" rtlCol="0">
            <a:spAutoFit/>
          </a:bodyPr>
          <a:lstStyle/>
          <a:p>
            <a:pPr algn="ctr"/>
            <a:r>
              <a:rPr lang="en-US" sz="3600" dirty="0" smtClean="0"/>
              <a:t>Hudson River near Albany NY</a:t>
            </a:r>
            <a:endParaRPr 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upload.wikimedia.org/wikipedia/commons/thumb/7/7d/Hudsonmap.png/300px-Hudsonmap.png"/>
          <p:cNvPicPr>
            <a:picLocks noChangeAspect="1" noChangeArrowheads="1"/>
          </p:cNvPicPr>
          <p:nvPr/>
        </p:nvPicPr>
        <p:blipFill>
          <a:blip r:embed="rId2" cstate="print"/>
          <a:srcRect/>
          <a:stretch>
            <a:fillRect/>
          </a:stretch>
        </p:blipFill>
        <p:spPr bwMode="auto">
          <a:xfrm>
            <a:off x="685800" y="533400"/>
            <a:ext cx="4920197" cy="4953000"/>
          </a:xfrm>
          <a:prstGeom prst="rect">
            <a:avLst/>
          </a:prstGeom>
          <a:noFill/>
        </p:spPr>
      </p:pic>
      <p:sp>
        <p:nvSpPr>
          <p:cNvPr id="5" name="5-Point Star 4"/>
          <p:cNvSpPr/>
          <p:nvPr/>
        </p:nvSpPr>
        <p:spPr>
          <a:xfrm>
            <a:off x="3416968" y="2819400"/>
            <a:ext cx="228600" cy="2286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581400" y="2586335"/>
            <a:ext cx="17526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Albany</a:t>
            </a:r>
            <a:endParaRPr lang="en-US" sz="2400" dirty="0">
              <a:solidFill>
                <a:srgbClr val="FF0000"/>
              </a:solidFill>
              <a:latin typeface="Times New Roman" pitchFamily="18" charset="0"/>
              <a:cs typeface="Times New Roman" pitchFamily="18" charset="0"/>
            </a:endParaRPr>
          </a:p>
        </p:txBody>
      </p:sp>
      <p:sp>
        <p:nvSpPr>
          <p:cNvPr id="8" name="TextBox 7"/>
          <p:cNvSpPr txBox="1"/>
          <p:nvPr/>
        </p:nvSpPr>
        <p:spPr>
          <a:xfrm>
            <a:off x="6019800" y="3124200"/>
            <a:ext cx="2895600" cy="2092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Watershed:</a:t>
            </a:r>
          </a:p>
          <a:p>
            <a:endParaRPr lang="en-US" sz="2800" dirty="0" smtClean="0">
              <a:latin typeface="Times New Roman" pitchFamily="18" charset="0"/>
              <a:cs typeface="Times New Roman" pitchFamily="18" charset="0"/>
            </a:endParaRPr>
          </a:p>
          <a:p>
            <a:r>
              <a:rPr lang="pl-PL" sz="2800" dirty="0" smtClean="0">
                <a:latin typeface="Times New Roman" pitchFamily="18" charset="0"/>
                <a:cs typeface="Times New Roman" pitchFamily="18" charset="0"/>
              </a:rPr>
              <a:t>14,000 sq mi</a:t>
            </a:r>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a:t>
            </a:r>
            <a:r>
              <a:rPr lang="pl-PL" sz="2800" dirty="0" smtClean="0">
                <a:latin typeface="Times New Roman" pitchFamily="18" charset="0"/>
                <a:cs typeface="Times New Roman" pitchFamily="18" charset="0"/>
              </a:rPr>
              <a:t>36,260 km</a:t>
            </a:r>
            <a:r>
              <a:rPr lang="pl-PL" sz="2800" baseline="30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a:t>
            </a:r>
            <a:endParaRPr lang="pl-PL" sz="2800" dirty="0" smtClean="0">
              <a:latin typeface="Times New Roman" pitchFamily="18" charset="0"/>
              <a:cs typeface="Times New Roman" pitchFamily="18" charset="0"/>
            </a:endParaRPr>
          </a:p>
          <a:p>
            <a:r>
              <a:rPr lang="en-US" dirty="0" smtClean="0"/>
              <a:t> </a:t>
            </a:r>
          </a:p>
        </p:txBody>
      </p:sp>
      <p:sp>
        <p:nvSpPr>
          <p:cNvPr id="9" name="TextBox 8"/>
          <p:cNvSpPr txBox="1"/>
          <p:nvPr/>
        </p:nvSpPr>
        <p:spPr>
          <a:xfrm>
            <a:off x="6858000" y="5943600"/>
            <a:ext cx="1981200" cy="646331"/>
          </a:xfrm>
          <a:prstGeom prst="rect">
            <a:avLst/>
          </a:prstGeom>
          <a:noFill/>
        </p:spPr>
        <p:txBody>
          <a:bodyPr wrap="square" rtlCol="0">
            <a:spAutoFit/>
          </a:bodyPr>
          <a:lstStyle/>
          <a:p>
            <a:r>
              <a:rPr lang="en-US" dirty="0" smtClean="0">
                <a:latin typeface="Times New Roman" pitchFamily="18" charset="0"/>
                <a:cs typeface="Times New Roman" pitchFamily="18" charset="0"/>
              </a:rPr>
              <a:t>source: Wikipedia</a:t>
            </a:r>
            <a:endParaRPr lang="pl-PL" dirty="0" smtClean="0">
              <a:latin typeface="Times New Roman" pitchFamily="18" charset="0"/>
              <a:cs typeface="Times New Roman" pitchFamily="18" charset="0"/>
            </a:endParaRPr>
          </a:p>
          <a:p>
            <a:r>
              <a:rPr lang="en-US" dirty="0" smtClean="0"/>
              <a:t> </a:t>
            </a:r>
          </a:p>
        </p:txBody>
      </p:sp>
      <p:sp>
        <p:nvSpPr>
          <p:cNvPr id="10" name="TextBox 9"/>
          <p:cNvSpPr txBox="1"/>
          <p:nvPr/>
        </p:nvSpPr>
        <p:spPr>
          <a:xfrm>
            <a:off x="6019800" y="533400"/>
            <a:ext cx="2895600" cy="800219"/>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Hudson River</a:t>
            </a:r>
            <a:endParaRPr lang="pl-PL" sz="2800" dirty="0" smtClean="0">
              <a:latin typeface="Times New Roman" pitchFamily="18" charset="0"/>
              <a:cs typeface="Times New Roman" pitchFamily="18" charset="0"/>
            </a:endParaRPr>
          </a:p>
          <a:p>
            <a:r>
              <a:rPr lang="en-US" dirty="0" smtClean="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smtClean="0">
                <a:latin typeface="Times New Roman" pitchFamily="18" charset="0"/>
                <a:cs typeface="Times New Roman" pitchFamily="18" charset="0"/>
              </a:rPr>
              <a:t>discharge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590800"/>
            <a:ext cx="8229600" cy="2514600"/>
          </a:xfrm>
        </p:spPr>
        <p:txBody>
          <a:bodyPr/>
          <a:lstStyle/>
          <a:p>
            <a:pPr algn="ctr">
              <a:buNone/>
            </a:pPr>
            <a:r>
              <a:rPr lang="en-US" dirty="0" smtClean="0">
                <a:latin typeface="Times New Roman" pitchFamily="18" charset="0"/>
                <a:cs typeface="Times New Roman" pitchFamily="18" charset="0"/>
              </a:rPr>
              <a:t>amount of water per unit time</a:t>
            </a:r>
          </a:p>
          <a:p>
            <a:pPr algn="ctr">
              <a:buNone/>
            </a:pPr>
            <a:r>
              <a:rPr lang="en-US" dirty="0" smtClean="0">
                <a:latin typeface="Times New Roman" pitchFamily="18" charset="0"/>
                <a:cs typeface="Times New Roman" pitchFamily="18" charset="0"/>
              </a:rPr>
              <a:t>that passes a specific point on the river bank</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measured in m</a:t>
            </a:r>
            <a:r>
              <a:rPr lang="en-US" baseline="30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ldeo.columbia.edu/users/menke/slides/QMIII_F13/IMG_9606.JPG"/>
          <p:cNvPicPr>
            <a:picLocks noChangeAspect="1" noChangeArrowheads="1"/>
          </p:cNvPicPr>
          <p:nvPr/>
        </p:nvPicPr>
        <p:blipFill>
          <a:blip r:embed="rId2" cstate="print"/>
          <a:srcRect l="22667" t="18000" r="6667" b="14444"/>
          <a:stretch>
            <a:fillRect/>
          </a:stretch>
        </p:blipFill>
        <p:spPr bwMode="auto">
          <a:xfrm>
            <a:off x="2510970" y="609600"/>
            <a:ext cx="4038600" cy="5791200"/>
          </a:xfrm>
          <a:prstGeom prst="rect">
            <a:avLst/>
          </a:prstGeom>
          <a:noFill/>
        </p:spPr>
      </p:pic>
      <p:sp>
        <p:nvSpPr>
          <p:cNvPr id="3" name="Rectangle 2"/>
          <p:cNvSpPr/>
          <p:nvPr/>
        </p:nvSpPr>
        <p:spPr>
          <a:xfrm>
            <a:off x="2438400" y="6416098"/>
            <a:ext cx="4038600" cy="461665"/>
          </a:xfrm>
          <a:prstGeom prst="rect">
            <a:avLst/>
          </a:prstGeom>
        </p:spPr>
        <p:txBody>
          <a:bodyPr wrap="square">
            <a:spAutoFit/>
          </a:bodyPr>
          <a:lstStyle/>
          <a:p>
            <a:pPr algn="ctr"/>
            <a:r>
              <a:rPr lang="en-US" sz="2400" dirty="0"/>
              <a:t>Helen </a:t>
            </a:r>
            <a:r>
              <a:rPr lang="en-US" sz="2400" dirty="0" err="1"/>
              <a:t>Janiszewski</a:t>
            </a:r>
            <a:endParaRPr lang="en-US" sz="2400" dirty="0"/>
          </a:p>
        </p:txBody>
      </p:sp>
      <p:sp>
        <p:nvSpPr>
          <p:cNvPr id="4" name="Rectangle 3"/>
          <p:cNvSpPr/>
          <p:nvPr/>
        </p:nvSpPr>
        <p:spPr>
          <a:xfrm>
            <a:off x="2514600" y="123372"/>
            <a:ext cx="4038600" cy="461665"/>
          </a:xfrm>
          <a:prstGeom prst="rect">
            <a:avLst/>
          </a:prstGeom>
        </p:spPr>
        <p:txBody>
          <a:bodyPr wrap="square">
            <a:spAutoFit/>
          </a:bodyPr>
          <a:lstStyle/>
          <a:p>
            <a:pPr algn="ctr"/>
            <a:r>
              <a:rPr lang="en-US" sz="2400" dirty="0" smtClean="0"/>
              <a:t>Your T.A.</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normAutofit fontScale="90000"/>
          </a:bodyPr>
          <a:lstStyle/>
          <a:p>
            <a:r>
              <a:rPr lang="en-US" dirty="0" smtClean="0">
                <a:latin typeface="Times New Roman" pitchFamily="18" charset="0"/>
                <a:cs typeface="Times New Roman" pitchFamily="18" charset="0"/>
              </a:rPr>
              <a:t>What properties would you expect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discharge to have?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normAutofit fontScale="90000"/>
          </a:bodyPr>
          <a:lstStyle/>
          <a:p>
            <a:r>
              <a:rPr lang="en-US" dirty="0" smtClean="0">
                <a:latin typeface="Times New Roman" pitchFamily="18" charset="0"/>
                <a:cs typeface="Times New Roman" pitchFamily="18" charset="0"/>
              </a:rPr>
              <a:t>What properties would you expect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discharge to have?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3429000"/>
          </a:xfrm>
        </p:spPr>
        <p:txBody>
          <a:bodyPr>
            <a:normAutofit fontScale="92500" lnSpcReduction="20000"/>
          </a:bodyPr>
          <a:lstStyle/>
          <a:p>
            <a:pPr algn="ctr">
              <a:buNone/>
            </a:pPr>
            <a:r>
              <a:rPr lang="en-US" dirty="0" smtClean="0">
                <a:latin typeface="Times New Roman" pitchFamily="18" charset="0"/>
                <a:cs typeface="Times New Roman" pitchFamily="18" charset="0"/>
              </a:rPr>
              <a:t>directionality</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time scales</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correlation with other environmental variables</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typical values (order of magnitude)</a:t>
            </a:r>
          </a:p>
          <a:p>
            <a:pPr algn="ct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normAutofit fontScale="90000"/>
          </a:bodyPr>
          <a:lstStyle/>
          <a:p>
            <a:r>
              <a:rPr lang="en-US" dirty="0" smtClean="0">
                <a:latin typeface="Times New Roman" pitchFamily="18" charset="0"/>
                <a:cs typeface="Times New Roman" pitchFamily="18" charset="0"/>
              </a:rPr>
              <a:t>What properties would you expect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discharge to have?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2971800"/>
          </a:xfrm>
        </p:spPr>
        <p:txBody>
          <a:bodyPr>
            <a:normAutofit fontScale="85000" lnSpcReduction="20000"/>
          </a:bodyPr>
          <a:lstStyle/>
          <a:p>
            <a:pPr algn="ctr">
              <a:buNone/>
            </a:pPr>
            <a:r>
              <a:rPr lang="en-US" dirty="0" smtClean="0">
                <a:latin typeface="Times New Roman" pitchFamily="18" charset="0"/>
                <a:cs typeface="Times New Roman" pitchFamily="18" charset="0"/>
              </a:rPr>
              <a:t>water flows in one direction – down hill</a:t>
            </a:r>
          </a:p>
          <a:p>
            <a:pPr algn="ctr">
              <a:buNone/>
            </a:pPr>
            <a:r>
              <a:rPr lang="en-US" dirty="0" smtClean="0">
                <a:latin typeface="Times New Roman" pitchFamily="18" charset="0"/>
                <a:cs typeface="Times New Roman" pitchFamily="18" charset="0"/>
              </a:rPr>
              <a:t>discharge positive</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stream flow fairly steady over minutes hours</a:t>
            </a:r>
          </a:p>
          <a:p>
            <a:pPr algn="ctr">
              <a:buNone/>
            </a:pPr>
            <a:r>
              <a:rPr lang="en-US" dirty="0" smtClean="0">
                <a:latin typeface="Times New Roman" pitchFamily="18" charset="0"/>
                <a:cs typeface="Times New Roman" pitchFamily="18" charset="0"/>
              </a:rPr>
              <a:t>more variable over days and weeks</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stream flow increases after a period of rain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normAutofit fontScale="90000"/>
          </a:bodyPr>
          <a:lstStyle/>
          <a:p>
            <a:r>
              <a:rPr lang="en-US" dirty="0" smtClean="0">
                <a:latin typeface="Times New Roman" pitchFamily="18" charset="0"/>
                <a:cs typeface="Times New Roman" pitchFamily="18" charset="0"/>
              </a:rPr>
              <a:t>What about the typical size of discharge?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3513224" y="3505200"/>
            <a:ext cx="3124200" cy="685800"/>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304800"/>
            <a:ext cx="9144000" cy="1143000"/>
          </a:xfrm>
        </p:spPr>
        <p:txBody>
          <a:bodyPr>
            <a:normAutofit fontScale="90000"/>
          </a:bodyPr>
          <a:lstStyle/>
          <a:p>
            <a:r>
              <a:rPr lang="en-US" dirty="0" smtClean="0">
                <a:latin typeface="Times New Roman" pitchFamily="18" charset="0"/>
                <a:cs typeface="Times New Roman" pitchFamily="18" charset="0"/>
              </a:rPr>
              <a:t>What about the typical size of discharge?</a:t>
            </a:r>
            <a:endParaRPr lang="en-US" dirty="0">
              <a:latin typeface="Times New Roman" pitchFamily="18" charset="0"/>
              <a:cs typeface="Times New Roman" pitchFamily="18" charset="0"/>
            </a:endParaRPr>
          </a:p>
        </p:txBody>
      </p:sp>
      <p:cxnSp>
        <p:nvCxnSpPr>
          <p:cNvPr id="7" name="Straight Connector 6"/>
          <p:cNvCxnSpPr/>
          <p:nvPr/>
        </p:nvCxnSpPr>
        <p:spPr>
          <a:xfrm flipH="1" flipV="1">
            <a:off x="1600200" y="3352800"/>
            <a:ext cx="2057400" cy="90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1600200" y="2667000"/>
            <a:ext cx="2057400" cy="90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4724400" y="2667000"/>
            <a:ext cx="2057400" cy="90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2743200" y="3429000"/>
            <a:ext cx="10668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h</a:t>
            </a:r>
          </a:p>
        </p:txBody>
      </p:sp>
      <p:sp>
        <p:nvSpPr>
          <p:cNvPr id="18" name="Title 1"/>
          <p:cNvSpPr txBox="1">
            <a:spLocks/>
          </p:cNvSpPr>
          <p:nvPr/>
        </p:nvSpPr>
        <p:spPr>
          <a:xfrm>
            <a:off x="4572000" y="4191000"/>
            <a:ext cx="10668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w</a:t>
            </a:r>
          </a:p>
        </p:txBody>
      </p:sp>
      <p:cxnSp>
        <p:nvCxnSpPr>
          <p:cNvPr id="20" name="Straight Arrow Connector 19"/>
          <p:cNvCxnSpPr/>
          <p:nvPr/>
        </p:nvCxnSpPr>
        <p:spPr>
          <a:xfrm>
            <a:off x="3858128" y="2875547"/>
            <a:ext cx="1050758" cy="481264"/>
          </a:xfrm>
          <a:prstGeom prst="straightConnector1">
            <a:avLst/>
          </a:prstGeom>
          <a:ln w="5715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itle 1"/>
          <p:cNvSpPr txBox="1">
            <a:spLocks/>
          </p:cNvSpPr>
          <p:nvPr/>
        </p:nvSpPr>
        <p:spPr>
          <a:xfrm>
            <a:off x="4038600" y="2667000"/>
            <a:ext cx="10668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v</a:t>
            </a:r>
          </a:p>
        </p:txBody>
      </p:sp>
      <p:sp>
        <p:nvSpPr>
          <p:cNvPr id="24" name="Title 1"/>
          <p:cNvSpPr txBox="1">
            <a:spLocks/>
          </p:cNvSpPr>
          <p:nvPr/>
        </p:nvSpPr>
        <p:spPr>
          <a:xfrm>
            <a:off x="1752600" y="5257800"/>
            <a:ext cx="44196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slab of water</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of volume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w</a:t>
            </a:r>
            <a:r>
              <a:rPr kumimoji="0" lang="en-US" sz="4400" b="0" i="0" u="none" strike="noStrike" kern="1200" cap="none" spc="0" normalizeH="0" noProof="0" dirty="0" err="1" smtClean="0">
                <a:ln>
                  <a:noFill/>
                </a:ln>
                <a:solidFill>
                  <a:schemeClr val="tx1"/>
                </a:solidFill>
                <a:effectLst/>
                <a:uLnTx/>
                <a:uFillTx/>
                <a:latin typeface="Cambria Math"/>
                <a:ea typeface="Cambria Math"/>
                <a:cs typeface="Times New Roman" pitchFamily="18" charset="0"/>
              </a:rPr>
              <a:t>×h×v</a:t>
            </a:r>
            <a:endParaRPr lang="en-US" sz="4400" dirty="0">
              <a:latin typeface="Cambria Math"/>
              <a:ea typeface="Cambria Math"/>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chemeClr val="tx1"/>
                </a:solidFill>
                <a:effectLst/>
                <a:uLnTx/>
                <a:uFillTx/>
                <a:latin typeface="Cambria Math"/>
                <a:ea typeface="Cambria Math"/>
                <a:cs typeface="Times New Roman" pitchFamily="18" charset="0"/>
              </a:rPr>
              <a:t>flows by per unit time</a:t>
            </a: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9" name="Rectangle 18"/>
          <p:cNvSpPr/>
          <p:nvPr/>
        </p:nvSpPr>
        <p:spPr>
          <a:xfrm>
            <a:off x="3657600" y="3581400"/>
            <a:ext cx="3124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261937" y="4066674"/>
            <a:ext cx="1323474" cy="1179094"/>
          </a:xfrm>
          <a:custGeom>
            <a:avLst/>
            <a:gdLst>
              <a:gd name="connsiteX0" fmla="*/ 1323474 w 1323474"/>
              <a:gd name="connsiteY0" fmla="*/ 0 h 1179094"/>
              <a:gd name="connsiteX1" fmla="*/ 228600 w 1323474"/>
              <a:gd name="connsiteY1" fmla="*/ 541421 h 1179094"/>
              <a:gd name="connsiteX2" fmla="*/ 0 w 1323474"/>
              <a:gd name="connsiteY2" fmla="*/ 1179094 h 1179094"/>
            </a:gdLst>
            <a:ahLst/>
            <a:cxnLst>
              <a:cxn ang="0">
                <a:pos x="connsiteX0" y="connsiteY0"/>
              </a:cxn>
              <a:cxn ang="0">
                <a:pos x="connsiteX1" y="connsiteY1"/>
              </a:cxn>
              <a:cxn ang="0">
                <a:pos x="connsiteX2" y="connsiteY2"/>
              </a:cxn>
            </a:cxnLst>
            <a:rect l="l" t="t" r="r" b="b"/>
            <a:pathLst>
              <a:path w="1323474" h="1179094">
                <a:moveTo>
                  <a:pt x="1323474" y="0"/>
                </a:moveTo>
                <a:cubicBezTo>
                  <a:pt x="886326" y="172452"/>
                  <a:pt x="449179" y="344905"/>
                  <a:pt x="228600" y="541421"/>
                </a:cubicBezTo>
                <a:cubicBezTo>
                  <a:pt x="8021" y="737937"/>
                  <a:pt x="4010" y="958515"/>
                  <a:pt x="0" y="1179094"/>
                </a:cubicBezTo>
              </a:path>
            </a:pathLst>
          </a:custGeom>
          <a:ln w="38100">
            <a:solidFill>
              <a:srgbClr val="00B0F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3513224" y="3505200"/>
            <a:ext cx="3124200" cy="685800"/>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304800"/>
            <a:ext cx="9144000" cy="1143000"/>
          </a:xfrm>
        </p:spPr>
        <p:txBody>
          <a:bodyPr>
            <a:normAutofit fontScale="90000"/>
          </a:bodyPr>
          <a:lstStyle/>
          <a:p>
            <a:r>
              <a:rPr lang="en-US" dirty="0" smtClean="0">
                <a:latin typeface="Times New Roman" pitchFamily="18" charset="0"/>
                <a:cs typeface="Times New Roman" pitchFamily="18" charset="0"/>
              </a:rPr>
              <a:t>What about the typical size of discharge?</a:t>
            </a:r>
            <a:endParaRPr lang="en-US" dirty="0">
              <a:latin typeface="Times New Roman" pitchFamily="18" charset="0"/>
              <a:cs typeface="Times New Roman" pitchFamily="18" charset="0"/>
            </a:endParaRPr>
          </a:p>
        </p:txBody>
      </p:sp>
      <p:cxnSp>
        <p:nvCxnSpPr>
          <p:cNvPr id="7" name="Straight Connector 6"/>
          <p:cNvCxnSpPr/>
          <p:nvPr/>
        </p:nvCxnSpPr>
        <p:spPr>
          <a:xfrm flipH="1" flipV="1">
            <a:off x="1600200" y="3352800"/>
            <a:ext cx="2057400" cy="90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1600200" y="2667000"/>
            <a:ext cx="2057400" cy="90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4724400" y="2667000"/>
            <a:ext cx="2057400" cy="90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2590800" y="3429000"/>
            <a:ext cx="10668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10 m</a:t>
            </a:r>
          </a:p>
        </p:txBody>
      </p:sp>
      <p:sp>
        <p:nvSpPr>
          <p:cNvPr id="18" name="Title 1"/>
          <p:cNvSpPr txBox="1">
            <a:spLocks/>
          </p:cNvSpPr>
          <p:nvPr/>
        </p:nvSpPr>
        <p:spPr>
          <a:xfrm>
            <a:off x="4343400" y="4307304"/>
            <a:ext cx="14478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100 m</a:t>
            </a:r>
          </a:p>
        </p:txBody>
      </p:sp>
      <p:cxnSp>
        <p:nvCxnSpPr>
          <p:cNvPr id="20" name="Straight Arrow Connector 19"/>
          <p:cNvCxnSpPr/>
          <p:nvPr/>
        </p:nvCxnSpPr>
        <p:spPr>
          <a:xfrm>
            <a:off x="3858128" y="2875547"/>
            <a:ext cx="1050758" cy="481264"/>
          </a:xfrm>
          <a:prstGeom prst="straightConnector1">
            <a:avLst/>
          </a:prstGeom>
          <a:ln w="5715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itle 1"/>
          <p:cNvSpPr txBox="1">
            <a:spLocks/>
          </p:cNvSpPr>
          <p:nvPr/>
        </p:nvSpPr>
        <p:spPr>
          <a:xfrm>
            <a:off x="3276600" y="2362200"/>
            <a:ext cx="12954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1 m/s</a:t>
            </a:r>
          </a:p>
        </p:txBody>
      </p:sp>
      <p:sp>
        <p:nvSpPr>
          <p:cNvPr id="24" name="Title 1"/>
          <p:cNvSpPr txBox="1">
            <a:spLocks/>
          </p:cNvSpPr>
          <p:nvPr/>
        </p:nvSpPr>
        <p:spPr>
          <a:xfrm>
            <a:off x="1905000" y="4876800"/>
            <a:ext cx="6248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discharge = </a:t>
            </a:r>
            <a:r>
              <a:rPr kumimoji="0" lang="en-US" sz="28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w</a:t>
            </a:r>
            <a:r>
              <a:rPr kumimoji="0" lang="en-US" sz="2800" b="0" i="0" u="none" strike="noStrike" kern="1200" cap="none" spc="0" normalizeH="0" noProof="0" dirty="0" err="1" smtClean="0">
                <a:ln>
                  <a:noFill/>
                </a:ln>
                <a:solidFill>
                  <a:schemeClr val="tx1"/>
                </a:solidFill>
                <a:effectLst/>
                <a:uLnTx/>
                <a:uFillTx/>
                <a:latin typeface="Cambria Math"/>
                <a:ea typeface="Cambria Math"/>
                <a:cs typeface="Times New Roman" pitchFamily="18" charset="0"/>
              </a:rPr>
              <a:t>×h×v</a:t>
            </a:r>
            <a:r>
              <a:rPr kumimoji="0" lang="en-US" sz="2800" b="0" i="0" u="none" strike="noStrike" kern="1200" cap="none" spc="0" normalizeH="0" noProof="0" dirty="0" smtClean="0">
                <a:ln>
                  <a:noFill/>
                </a:ln>
                <a:solidFill>
                  <a:schemeClr val="tx1"/>
                </a:solidFill>
                <a:effectLst/>
                <a:uLnTx/>
                <a:uFillTx/>
                <a:latin typeface="Cambria Math"/>
                <a:ea typeface="Cambria Math"/>
                <a:cs typeface="Times New Roman" pitchFamily="18" charset="0"/>
              </a:rPr>
              <a:t> = 1000 m</a:t>
            </a:r>
            <a:r>
              <a:rPr kumimoji="0" lang="en-US" sz="2800" b="0" i="0" u="none" strike="noStrike" kern="1200" cap="none" spc="0" normalizeH="0" baseline="30000" noProof="0" dirty="0" smtClean="0">
                <a:ln>
                  <a:noFill/>
                </a:ln>
                <a:solidFill>
                  <a:schemeClr val="tx1"/>
                </a:solidFill>
                <a:effectLst/>
                <a:uLnTx/>
                <a:uFillTx/>
                <a:latin typeface="Cambria Math"/>
                <a:ea typeface="Cambria Math"/>
                <a:cs typeface="Times New Roman" pitchFamily="18" charset="0"/>
              </a:rPr>
              <a:t>3</a:t>
            </a:r>
            <a:r>
              <a:rPr kumimoji="0" lang="en-US" sz="2800" b="0" i="0" u="none" strike="noStrike" kern="1200" cap="none" spc="0" normalizeH="0" noProof="0" dirty="0" smtClean="0">
                <a:ln>
                  <a:noFill/>
                </a:ln>
                <a:solidFill>
                  <a:schemeClr val="tx1"/>
                </a:solidFill>
                <a:effectLst/>
                <a:uLnTx/>
                <a:uFillTx/>
                <a:latin typeface="Cambria Math"/>
                <a:ea typeface="Cambria Math"/>
                <a:cs typeface="Times New Roman" pitchFamily="18" charset="0"/>
              </a:rPr>
              <a:t>/s</a:t>
            </a:r>
            <a:endParaRPr lang="en-US" sz="2800" dirty="0">
              <a:latin typeface="Cambria Math"/>
              <a:ea typeface="Cambria Math"/>
              <a:cs typeface="Times New Roman" pitchFamily="18" charset="0"/>
            </a:endParaRPr>
          </a:p>
        </p:txBody>
      </p:sp>
      <p:sp>
        <p:nvSpPr>
          <p:cNvPr id="19" name="Rectangle 18"/>
          <p:cNvSpPr/>
          <p:nvPr/>
        </p:nvSpPr>
        <p:spPr>
          <a:xfrm>
            <a:off x="3657600" y="3581400"/>
            <a:ext cx="3124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261937" y="4066674"/>
            <a:ext cx="1323474" cy="1179094"/>
          </a:xfrm>
          <a:custGeom>
            <a:avLst/>
            <a:gdLst>
              <a:gd name="connsiteX0" fmla="*/ 1323474 w 1323474"/>
              <a:gd name="connsiteY0" fmla="*/ 0 h 1179094"/>
              <a:gd name="connsiteX1" fmla="*/ 228600 w 1323474"/>
              <a:gd name="connsiteY1" fmla="*/ 541421 h 1179094"/>
              <a:gd name="connsiteX2" fmla="*/ 0 w 1323474"/>
              <a:gd name="connsiteY2" fmla="*/ 1179094 h 1179094"/>
            </a:gdLst>
            <a:ahLst/>
            <a:cxnLst>
              <a:cxn ang="0">
                <a:pos x="connsiteX0" y="connsiteY0"/>
              </a:cxn>
              <a:cxn ang="0">
                <a:pos x="connsiteX1" y="connsiteY1"/>
              </a:cxn>
              <a:cxn ang="0">
                <a:pos x="connsiteX2" y="connsiteY2"/>
              </a:cxn>
            </a:cxnLst>
            <a:rect l="l" t="t" r="r" b="b"/>
            <a:pathLst>
              <a:path w="1323474" h="1179094">
                <a:moveTo>
                  <a:pt x="1323474" y="0"/>
                </a:moveTo>
                <a:cubicBezTo>
                  <a:pt x="886326" y="172452"/>
                  <a:pt x="449179" y="344905"/>
                  <a:pt x="228600" y="541421"/>
                </a:cubicBezTo>
                <a:cubicBezTo>
                  <a:pt x="8021" y="737937"/>
                  <a:pt x="4010" y="958515"/>
                  <a:pt x="0" y="1179094"/>
                </a:cubicBezTo>
              </a:path>
            </a:pathLst>
          </a:custGeom>
          <a:ln w="38100">
            <a:solidFill>
              <a:srgbClr val="00B0F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l="12862" t="30000" r="12540" b="16000"/>
          <a:stretch>
            <a:fillRect/>
          </a:stretch>
        </p:blipFill>
        <p:spPr bwMode="auto">
          <a:xfrm>
            <a:off x="0" y="1143000"/>
            <a:ext cx="8915400" cy="4114800"/>
          </a:xfrm>
          <a:prstGeom prst="rect">
            <a:avLst/>
          </a:prstGeom>
          <a:noFill/>
          <a:ln w="9525">
            <a:noFill/>
            <a:miter lim="800000"/>
            <a:headEnd/>
            <a:tailEnd/>
          </a:ln>
        </p:spPr>
      </p:pic>
      <p:sp>
        <p:nvSpPr>
          <p:cNvPr id="3" name="Rectangle 2"/>
          <p:cNvSpPr/>
          <p:nvPr/>
        </p:nvSpPr>
        <p:spPr>
          <a:xfrm>
            <a:off x="1981200" y="609600"/>
            <a:ext cx="6477000" cy="3352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905000" y="2590800"/>
            <a:ext cx="6858000" cy="523220"/>
          </a:xfrm>
          <a:prstGeom prst="rect">
            <a:avLst/>
          </a:prstGeom>
          <a:noFill/>
        </p:spPr>
        <p:txBody>
          <a:bodyPr wrap="square" rtlCol="0">
            <a:spAutoFit/>
          </a:bodyPr>
          <a:lstStyle/>
          <a:p>
            <a:r>
              <a:rPr lang="en-US" sz="2800" dirty="0" smtClean="0">
                <a:solidFill>
                  <a:srgbClr val="FF0000"/>
                </a:solidFill>
              </a:rPr>
              <a:t>Draw in how you expect discharge to behave</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l="12862" t="30000" r="12540" b="16000"/>
          <a:stretch>
            <a:fillRect/>
          </a:stretch>
        </p:blipFill>
        <p:spPr bwMode="auto">
          <a:xfrm>
            <a:off x="0" y="1143000"/>
            <a:ext cx="8915400" cy="4114800"/>
          </a:xfrm>
          <a:prstGeom prst="rect">
            <a:avLst/>
          </a:prstGeom>
          <a:noFill/>
          <a:ln w="9525">
            <a:noFill/>
            <a:miter lim="800000"/>
            <a:headEnd/>
            <a:tailEnd/>
          </a:ln>
        </p:spPr>
      </p:pic>
      <p:sp>
        <p:nvSpPr>
          <p:cNvPr id="3" name="Rectangle 2"/>
          <p:cNvSpPr/>
          <p:nvPr/>
        </p:nvSpPr>
        <p:spPr>
          <a:xfrm>
            <a:off x="1981200" y="609600"/>
            <a:ext cx="6477000" cy="3352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514600" y="2438400"/>
            <a:ext cx="5029200" cy="523220"/>
          </a:xfrm>
          <a:prstGeom prst="rect">
            <a:avLst/>
          </a:prstGeom>
          <a:noFill/>
        </p:spPr>
        <p:txBody>
          <a:bodyPr wrap="square" rtlCol="0">
            <a:spAutoFit/>
          </a:bodyPr>
          <a:lstStyle/>
          <a:p>
            <a:r>
              <a:rPr lang="en-US" sz="2800" dirty="0" smtClean="0">
                <a:solidFill>
                  <a:srgbClr val="FF0000"/>
                </a:solidFill>
              </a:rPr>
              <a:t>put units on your axes !</a:t>
            </a:r>
            <a:endParaRPr lang="en-US" sz="2800" dirty="0">
              <a:solidFill>
                <a:srgbClr val="FF0000"/>
              </a:solidFill>
            </a:endParaRPr>
          </a:p>
        </p:txBody>
      </p:sp>
      <p:sp>
        <p:nvSpPr>
          <p:cNvPr id="6" name="Oval 5"/>
          <p:cNvSpPr/>
          <p:nvPr/>
        </p:nvSpPr>
        <p:spPr>
          <a:xfrm>
            <a:off x="4267200" y="4724400"/>
            <a:ext cx="1828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rot="16200000">
            <a:off x="-990599" y="2590800"/>
            <a:ext cx="28956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l="12862" t="30000" r="12540" b="16000"/>
          <a:stretch>
            <a:fillRect/>
          </a:stretch>
        </p:blipFill>
        <p:spPr bwMode="auto">
          <a:xfrm>
            <a:off x="0" y="1143000"/>
            <a:ext cx="8915400" cy="4114800"/>
          </a:xfrm>
          <a:prstGeom prst="rect">
            <a:avLst/>
          </a:prstGeom>
          <a:noFill/>
          <a:ln w="9525">
            <a:noFill/>
            <a:miter lim="800000"/>
            <a:headEnd/>
            <a:tailEnd/>
          </a:ln>
        </p:spPr>
      </p:pic>
      <p:sp>
        <p:nvSpPr>
          <p:cNvPr id="3" name="Rectangle 2"/>
          <p:cNvSpPr/>
          <p:nvPr/>
        </p:nvSpPr>
        <p:spPr>
          <a:xfrm>
            <a:off x="1981200" y="609600"/>
            <a:ext cx="6477000" cy="3352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905000" y="2590800"/>
            <a:ext cx="6858000" cy="523220"/>
          </a:xfrm>
          <a:prstGeom prst="rect">
            <a:avLst/>
          </a:prstGeom>
          <a:noFill/>
        </p:spPr>
        <p:txBody>
          <a:bodyPr wrap="square" rtlCol="0">
            <a:spAutoFit/>
          </a:bodyPr>
          <a:lstStyle/>
          <a:p>
            <a:r>
              <a:rPr lang="en-US" sz="2800" dirty="0" smtClean="0">
                <a:solidFill>
                  <a:srgbClr val="FF0000"/>
                </a:solidFill>
              </a:rPr>
              <a:t>suppose it rained on days 3 and 4</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l="12862" t="30000" r="12540" b="16000"/>
          <a:stretch>
            <a:fillRect/>
          </a:stretch>
        </p:blipFill>
        <p:spPr bwMode="auto">
          <a:xfrm>
            <a:off x="0" y="1143000"/>
            <a:ext cx="89154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828800"/>
            <a:ext cx="6477000" cy="3262432"/>
          </a:xfrm>
          <a:prstGeom prst="rect">
            <a:avLst/>
          </a:prstGeom>
          <a:noFill/>
        </p:spPr>
        <p:txBody>
          <a:bodyPr wrap="square" rtlCol="0">
            <a:spAutoFit/>
          </a:bodyPr>
          <a:lstStyle/>
          <a:p>
            <a:pPr algn="ctr"/>
            <a:r>
              <a:rPr lang="en-US" sz="4400" dirty="0" smtClean="0"/>
              <a:t>Theme for the Semester</a:t>
            </a:r>
          </a:p>
          <a:p>
            <a:pPr algn="ctr"/>
            <a:endParaRPr lang="en-US" sz="3600" dirty="0"/>
          </a:p>
          <a:p>
            <a:pPr algn="ctr"/>
            <a:r>
              <a:rPr lang="en-US" sz="3600" dirty="0" smtClean="0"/>
              <a:t>Turning Data</a:t>
            </a:r>
          </a:p>
          <a:p>
            <a:pPr algn="ctr"/>
            <a:r>
              <a:rPr lang="en-US" sz="3600" dirty="0" smtClean="0"/>
              <a:t>Into</a:t>
            </a:r>
          </a:p>
          <a:p>
            <a:pPr algn="ctr"/>
            <a:r>
              <a:rPr lang="en-US" sz="3600" dirty="0" smtClean="0"/>
              <a:t>Knowledge</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16077" t="37000" r="18971" b="29000"/>
          <a:stretch>
            <a:fillRect/>
          </a:stretch>
        </p:blipFill>
        <p:spPr bwMode="auto">
          <a:xfrm>
            <a:off x="0" y="1981200"/>
            <a:ext cx="9054353" cy="3048000"/>
          </a:xfrm>
          <a:prstGeom prst="rect">
            <a:avLst/>
          </a:prstGeom>
          <a:noFill/>
          <a:ln w="9525">
            <a:noFill/>
            <a:miter lim="800000"/>
            <a:headEnd/>
            <a:tailEnd/>
          </a:ln>
        </p:spPr>
      </p:pic>
      <p:sp>
        <p:nvSpPr>
          <p:cNvPr id="5" name="TextBox 4"/>
          <p:cNvSpPr txBox="1"/>
          <p:nvPr/>
        </p:nvSpPr>
        <p:spPr>
          <a:xfrm>
            <a:off x="152400" y="304800"/>
            <a:ext cx="8382000" cy="646331"/>
          </a:xfrm>
          <a:prstGeom prst="rect">
            <a:avLst/>
          </a:prstGeom>
          <a:noFill/>
        </p:spPr>
        <p:txBody>
          <a:bodyPr wrap="square" rtlCol="0">
            <a:spAutoFit/>
          </a:bodyPr>
          <a:lstStyle/>
          <a:p>
            <a:r>
              <a:rPr lang="en-US" sz="3600" dirty="0" smtClean="0">
                <a:latin typeface="Times New Roman" pitchFamily="18" charset="0"/>
                <a:ea typeface="Cambria Math" pitchFamily="18" charset="0"/>
                <a:cs typeface="Times New Roman" pitchFamily="18" charset="0"/>
              </a:rPr>
              <a:t>actual discharge for Hudson River at Albany</a:t>
            </a:r>
            <a:endParaRPr lang="en-US" sz="3600" dirty="0">
              <a:latin typeface="Times New Roman" pitchFamily="18" charset="0"/>
              <a:ea typeface="Cambria Math" pitchFamily="18" charset="0"/>
              <a:cs typeface="Times New Roman" pitchFamily="18" charset="0"/>
            </a:endParaRPr>
          </a:p>
        </p:txBody>
      </p:sp>
      <p:sp>
        <p:nvSpPr>
          <p:cNvPr id="6" name="TextBox 5"/>
          <p:cNvSpPr txBox="1"/>
          <p:nvPr/>
        </p:nvSpPr>
        <p:spPr>
          <a:xfrm>
            <a:off x="4572000" y="5943600"/>
            <a:ext cx="4114800" cy="457200"/>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(time in days after Jan 1, 2002)</a:t>
            </a:r>
            <a:endParaRPr lang="en-US" sz="2400" dirty="0">
              <a:latin typeface="Times New Roman" pitchFamily="18" charset="0"/>
              <a:ea typeface="Cambria Math" pitchFamily="18" charset="0"/>
              <a:cs typeface="Times New Roman" pitchFamily="18" charset="0"/>
            </a:endParaRPr>
          </a:p>
        </p:txBody>
      </p:sp>
      <p:sp>
        <p:nvSpPr>
          <p:cNvPr id="7" name="Rectangle 6"/>
          <p:cNvSpPr/>
          <p:nvPr/>
        </p:nvSpPr>
        <p:spPr>
          <a:xfrm>
            <a:off x="2057400" y="3962400"/>
            <a:ext cx="685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57624" y="4067176"/>
            <a:ext cx="561976"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657848" y="4052888"/>
            <a:ext cx="6381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7512" y="4052888"/>
            <a:ext cx="4857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705600" y="4038600"/>
            <a:ext cx="4857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629272" y="4024312"/>
            <a:ext cx="4857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16077" t="37000" r="18971" b="29000"/>
          <a:stretch>
            <a:fillRect/>
          </a:stretch>
        </p:blipFill>
        <p:spPr bwMode="auto">
          <a:xfrm>
            <a:off x="0" y="1981200"/>
            <a:ext cx="9054353" cy="3048000"/>
          </a:xfrm>
          <a:prstGeom prst="rect">
            <a:avLst/>
          </a:prstGeom>
          <a:noFill/>
          <a:ln w="9525">
            <a:noFill/>
            <a:miter lim="800000"/>
            <a:headEnd/>
            <a:tailEnd/>
          </a:ln>
        </p:spPr>
      </p:pic>
      <p:sp>
        <p:nvSpPr>
          <p:cNvPr id="5" name="TextBox 4"/>
          <p:cNvSpPr txBox="1"/>
          <p:nvPr/>
        </p:nvSpPr>
        <p:spPr>
          <a:xfrm>
            <a:off x="152400" y="304800"/>
            <a:ext cx="8382000" cy="646331"/>
          </a:xfrm>
          <a:prstGeom prst="rect">
            <a:avLst/>
          </a:prstGeom>
          <a:noFill/>
        </p:spPr>
        <p:txBody>
          <a:bodyPr wrap="square" rtlCol="0">
            <a:spAutoFit/>
          </a:bodyPr>
          <a:lstStyle/>
          <a:p>
            <a:r>
              <a:rPr lang="en-US" sz="3600" dirty="0" smtClean="0">
                <a:latin typeface="Times New Roman" pitchFamily="18" charset="0"/>
                <a:ea typeface="Cambria Math" pitchFamily="18" charset="0"/>
                <a:cs typeface="Times New Roman" pitchFamily="18" charset="0"/>
              </a:rPr>
              <a:t>actual discharge for Hudson River at Albany</a:t>
            </a:r>
            <a:endParaRPr lang="en-US" sz="3600" dirty="0">
              <a:latin typeface="Times New Roman" pitchFamily="18" charset="0"/>
              <a:ea typeface="Cambria Math" pitchFamily="18" charset="0"/>
              <a:cs typeface="Times New Roman" pitchFamily="18" charset="0"/>
            </a:endParaRPr>
          </a:p>
        </p:txBody>
      </p:sp>
      <p:sp>
        <p:nvSpPr>
          <p:cNvPr id="6" name="TextBox 5"/>
          <p:cNvSpPr txBox="1"/>
          <p:nvPr/>
        </p:nvSpPr>
        <p:spPr>
          <a:xfrm>
            <a:off x="4572000" y="5943600"/>
            <a:ext cx="4114800" cy="457200"/>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(time in days after Jan 1, 2002)</a:t>
            </a:r>
            <a:endParaRPr lang="en-US" sz="2400" dirty="0">
              <a:latin typeface="Times New Roman" pitchFamily="18" charset="0"/>
              <a:ea typeface="Cambria Math" pitchFamily="18" charset="0"/>
              <a:cs typeface="Times New Roman" pitchFamily="18" charset="0"/>
            </a:endParaRPr>
          </a:p>
        </p:txBody>
      </p:sp>
      <p:sp>
        <p:nvSpPr>
          <p:cNvPr id="7" name="Rectangle 6"/>
          <p:cNvSpPr/>
          <p:nvPr/>
        </p:nvSpPr>
        <p:spPr>
          <a:xfrm>
            <a:off x="2057400" y="3962400"/>
            <a:ext cx="685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57624" y="4067176"/>
            <a:ext cx="561976"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657848" y="4052888"/>
            <a:ext cx="6381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7512" y="4052888"/>
            <a:ext cx="4857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705600" y="4038600"/>
            <a:ext cx="4857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629272" y="4024312"/>
            <a:ext cx="485776" cy="23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971800" y="1676400"/>
            <a:ext cx="4114800" cy="738664"/>
          </a:xfrm>
          <a:prstGeom prst="rect">
            <a:avLst/>
          </a:prstGeom>
          <a:noFill/>
        </p:spPr>
        <p:txBody>
          <a:bodyPr wrap="square" rtlCol="0">
            <a:spAutoFit/>
          </a:bodyPr>
          <a:lstStyle/>
          <a:p>
            <a:r>
              <a:rPr lang="en-US" sz="2400" dirty="0" smtClean="0">
                <a:solidFill>
                  <a:srgbClr val="FF0000"/>
                </a:solidFill>
              </a:rPr>
              <a:t>when did it rain?</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16077" t="37000" r="18971" b="29000"/>
          <a:stretch>
            <a:fillRect/>
          </a:stretch>
        </p:blipFill>
        <p:spPr bwMode="auto">
          <a:xfrm>
            <a:off x="0" y="1981200"/>
            <a:ext cx="9054353" cy="3048000"/>
          </a:xfrm>
          <a:prstGeom prst="rect">
            <a:avLst/>
          </a:prstGeom>
          <a:noFill/>
          <a:ln w="9525">
            <a:noFill/>
            <a:miter lim="800000"/>
            <a:headEnd/>
            <a:tailEnd/>
          </a:ln>
        </p:spPr>
      </p:pic>
      <p:sp>
        <p:nvSpPr>
          <p:cNvPr id="5" name="TextBox 4"/>
          <p:cNvSpPr txBox="1"/>
          <p:nvPr/>
        </p:nvSpPr>
        <p:spPr>
          <a:xfrm>
            <a:off x="152400" y="304800"/>
            <a:ext cx="8382000" cy="646331"/>
          </a:xfrm>
          <a:prstGeom prst="rect">
            <a:avLst/>
          </a:prstGeom>
          <a:noFill/>
        </p:spPr>
        <p:txBody>
          <a:bodyPr wrap="square" rtlCol="0">
            <a:spAutoFit/>
          </a:bodyPr>
          <a:lstStyle/>
          <a:p>
            <a:r>
              <a:rPr lang="en-US" sz="3600" dirty="0" smtClean="0">
                <a:latin typeface="Times New Roman" pitchFamily="18" charset="0"/>
                <a:ea typeface="Cambria Math" pitchFamily="18" charset="0"/>
                <a:cs typeface="Times New Roman" pitchFamily="18" charset="0"/>
              </a:rPr>
              <a:t>actual discharge for Hudson River at Albany</a:t>
            </a:r>
            <a:endParaRPr lang="en-US" sz="3600" dirty="0">
              <a:latin typeface="Times New Roman" pitchFamily="18" charset="0"/>
              <a:ea typeface="Cambria Math" pitchFamily="18" charset="0"/>
              <a:cs typeface="Times New Roman" pitchFamily="18" charset="0"/>
            </a:endParaRPr>
          </a:p>
        </p:txBody>
      </p:sp>
      <p:sp>
        <p:nvSpPr>
          <p:cNvPr id="6" name="TextBox 5"/>
          <p:cNvSpPr txBox="1"/>
          <p:nvPr/>
        </p:nvSpPr>
        <p:spPr>
          <a:xfrm>
            <a:off x="4572000" y="5943600"/>
            <a:ext cx="4114800" cy="457200"/>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(time in days after Jan 1, 2002)</a:t>
            </a:r>
            <a:endParaRPr lang="en-US" sz="24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normAutofit fontScale="90000"/>
          </a:bodyPr>
          <a:lstStyle/>
          <a:p>
            <a:r>
              <a:rPr lang="en-US" dirty="0" smtClean="0">
                <a:latin typeface="Times New Roman" pitchFamily="18" charset="0"/>
                <a:cs typeface="Times New Roman" pitchFamily="18" charset="0"/>
              </a:rPr>
              <a:t>What properties would you expect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precipitation to have?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2971800"/>
          </a:xfrm>
        </p:spPr>
        <p:txBody>
          <a:bodyPr>
            <a:normAutofit/>
          </a:bodyPr>
          <a:lstStyle/>
          <a:p>
            <a:pPr algn="ctr">
              <a:buNone/>
            </a:pPr>
            <a:r>
              <a:rPr lang="en-US" dirty="0" smtClean="0">
                <a:latin typeface="Times New Roman" pitchFamily="18" charset="0"/>
                <a:cs typeface="Times New Roman" pitchFamily="18" charset="0"/>
              </a:rPr>
              <a:t>sign</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time scale</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typical values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normAutofit fontScale="90000"/>
          </a:bodyPr>
          <a:lstStyle/>
          <a:p>
            <a:r>
              <a:rPr lang="en-US" dirty="0" smtClean="0">
                <a:latin typeface="Times New Roman" pitchFamily="18" charset="0"/>
                <a:cs typeface="Times New Roman" pitchFamily="18" charset="0"/>
              </a:rPr>
              <a:t>What properties would you expect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precipitation to have?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2971800"/>
          </a:xfrm>
        </p:spPr>
        <p:txBody>
          <a:bodyPr>
            <a:normAutofit fontScale="92500" lnSpcReduction="20000"/>
          </a:bodyPr>
          <a:lstStyle/>
          <a:p>
            <a:pPr algn="ctr">
              <a:buNone/>
            </a:pPr>
            <a:r>
              <a:rPr lang="en-US" dirty="0" smtClean="0">
                <a:latin typeface="Times New Roman" pitchFamily="18" charset="0"/>
                <a:cs typeface="Times New Roman" pitchFamily="18" charset="0"/>
              </a:rPr>
              <a:t>precipitation is a positive quantity</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time scale of rain very short – minutes to hours</a:t>
            </a:r>
          </a:p>
          <a:p>
            <a:pPr algn="ctr">
              <a:buNone/>
            </a:pPr>
            <a:r>
              <a:rPr lang="en-US" dirty="0" smtClean="0">
                <a:latin typeface="Times New Roman" pitchFamily="18" charset="0"/>
                <a:cs typeface="Times New Roman" pitchFamily="18" charset="0"/>
              </a:rPr>
              <a:t>rainy days and dry days</a:t>
            </a:r>
          </a:p>
          <a:p>
            <a:pPr algn="ctr">
              <a:buNone/>
            </a:pPr>
            <a:endParaRPr lang="en-US" dirty="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heavy rain is a few inches of rain in a day</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l="12862" t="30000" r="12540" b="16000"/>
          <a:stretch>
            <a:fillRect/>
          </a:stretch>
        </p:blipFill>
        <p:spPr bwMode="auto">
          <a:xfrm>
            <a:off x="0" y="1143000"/>
            <a:ext cx="8915400" cy="4114800"/>
          </a:xfrm>
          <a:prstGeom prst="rect">
            <a:avLst/>
          </a:prstGeom>
          <a:noFill/>
          <a:ln w="9525">
            <a:noFill/>
            <a:miter lim="800000"/>
            <a:headEnd/>
            <a:tailEnd/>
          </a:ln>
        </p:spPr>
      </p:pic>
      <p:sp>
        <p:nvSpPr>
          <p:cNvPr id="3" name="Rectangle 2"/>
          <p:cNvSpPr/>
          <p:nvPr/>
        </p:nvSpPr>
        <p:spPr>
          <a:xfrm>
            <a:off x="1981200" y="609600"/>
            <a:ext cx="6477000" cy="3352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905000" y="2590800"/>
            <a:ext cx="6858000" cy="954107"/>
          </a:xfrm>
          <a:prstGeom prst="rect">
            <a:avLst/>
          </a:prstGeom>
          <a:noFill/>
        </p:spPr>
        <p:txBody>
          <a:bodyPr wrap="square" rtlCol="0">
            <a:spAutoFit/>
          </a:bodyPr>
          <a:lstStyle/>
          <a:p>
            <a:r>
              <a:rPr lang="en-US" sz="2800" dirty="0" smtClean="0">
                <a:solidFill>
                  <a:srgbClr val="FF0000"/>
                </a:solidFill>
              </a:rPr>
              <a:t>Draw in how you expect </a:t>
            </a:r>
            <a:r>
              <a:rPr lang="en-US" sz="2800" dirty="0" smtClean="0">
                <a:solidFill>
                  <a:srgbClr val="FF0000"/>
                </a:solidFill>
              </a:rPr>
              <a:t>precipitation t</a:t>
            </a:r>
            <a:r>
              <a:rPr lang="en-US" sz="2800" dirty="0" smtClean="0">
                <a:solidFill>
                  <a:srgbClr val="FF0000"/>
                </a:solidFill>
              </a:rPr>
              <a:t>o </a:t>
            </a:r>
            <a:r>
              <a:rPr lang="en-US" sz="2800" dirty="0" smtClean="0">
                <a:solidFill>
                  <a:srgbClr val="FF0000"/>
                </a:solidFill>
              </a:rPr>
              <a:t>behave</a:t>
            </a:r>
            <a:endParaRPr lang="en-US" sz="2800" dirty="0">
              <a:solidFill>
                <a:srgbClr val="FF0000"/>
              </a:solidFill>
            </a:endParaRPr>
          </a:p>
        </p:txBody>
      </p:sp>
      <p:sp>
        <p:nvSpPr>
          <p:cNvPr id="6" name="Rectangle 5"/>
          <p:cNvSpPr/>
          <p:nvPr/>
        </p:nvSpPr>
        <p:spPr>
          <a:xfrm>
            <a:off x="0" y="1752600"/>
            <a:ext cx="838200" cy="2514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rot="16200000">
            <a:off x="-985510" y="2672091"/>
            <a:ext cx="3124200" cy="523220"/>
          </a:xfrm>
          <a:prstGeom prst="rect">
            <a:avLst/>
          </a:prstGeom>
          <a:noFill/>
        </p:spPr>
        <p:txBody>
          <a:bodyPr wrap="square" rtlCol="0">
            <a:spAutoFit/>
          </a:bodyPr>
          <a:lstStyle/>
          <a:p>
            <a:r>
              <a:rPr lang="en-US" sz="2800" dirty="0" smtClean="0"/>
              <a:t>precipitation (mm)</a:t>
            </a:r>
            <a:endParaRPr lang="en-US" sz="2800" dirty="0"/>
          </a:p>
        </p:txBody>
      </p:sp>
      <p:sp>
        <p:nvSpPr>
          <p:cNvPr id="8" name="Rectangle 7"/>
          <p:cNvSpPr/>
          <p:nvPr/>
        </p:nvSpPr>
        <p:spPr>
          <a:xfrm>
            <a:off x="838200" y="16764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14400" y="1828800"/>
            <a:ext cx="990600" cy="369332"/>
          </a:xfrm>
          <a:prstGeom prst="rect">
            <a:avLst/>
          </a:prstGeom>
          <a:noFill/>
        </p:spPr>
        <p:txBody>
          <a:bodyPr wrap="square" rtlCol="0">
            <a:spAutoFit/>
          </a:bodyPr>
          <a:lstStyle/>
          <a:p>
            <a:r>
              <a:rPr lang="en-US" dirty="0" smtClean="0"/>
              <a:t>10</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l="12862" t="30000" r="12540" b="16000"/>
          <a:stretch>
            <a:fillRect/>
          </a:stretch>
        </p:blipFill>
        <p:spPr bwMode="auto">
          <a:xfrm>
            <a:off x="0" y="1143000"/>
            <a:ext cx="8915400" cy="4114800"/>
          </a:xfrm>
          <a:prstGeom prst="rect">
            <a:avLst/>
          </a:prstGeom>
          <a:noFill/>
          <a:ln w="9525">
            <a:noFill/>
            <a:miter lim="800000"/>
            <a:headEnd/>
            <a:tailEnd/>
          </a:ln>
        </p:spPr>
      </p:pic>
      <p:sp>
        <p:nvSpPr>
          <p:cNvPr id="3" name="Rectangle 2"/>
          <p:cNvSpPr/>
          <p:nvPr/>
        </p:nvSpPr>
        <p:spPr>
          <a:xfrm>
            <a:off x="1981200" y="609600"/>
            <a:ext cx="6477000" cy="3352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905000" y="2590800"/>
            <a:ext cx="6858000" cy="523220"/>
          </a:xfrm>
          <a:prstGeom prst="rect">
            <a:avLst/>
          </a:prstGeom>
          <a:noFill/>
        </p:spPr>
        <p:txBody>
          <a:bodyPr wrap="square" rtlCol="0">
            <a:spAutoFit/>
          </a:bodyPr>
          <a:lstStyle/>
          <a:p>
            <a:r>
              <a:rPr lang="en-US" sz="2800" dirty="0" smtClean="0">
                <a:solidFill>
                  <a:srgbClr val="FF0000"/>
                </a:solidFill>
              </a:rPr>
              <a:t>Draw beneath your discharge curve</a:t>
            </a:r>
            <a:endParaRPr lang="en-US" sz="2800" dirty="0">
              <a:solidFill>
                <a:srgbClr val="FF0000"/>
              </a:solidFill>
            </a:endParaRPr>
          </a:p>
        </p:txBody>
      </p:sp>
      <p:sp>
        <p:nvSpPr>
          <p:cNvPr id="6" name="Rectangle 5"/>
          <p:cNvSpPr/>
          <p:nvPr/>
        </p:nvSpPr>
        <p:spPr>
          <a:xfrm>
            <a:off x="0" y="1752600"/>
            <a:ext cx="838200" cy="2514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rot="16200000">
            <a:off x="-985510" y="2672091"/>
            <a:ext cx="3124200" cy="523220"/>
          </a:xfrm>
          <a:prstGeom prst="rect">
            <a:avLst/>
          </a:prstGeom>
          <a:noFill/>
        </p:spPr>
        <p:txBody>
          <a:bodyPr wrap="square" rtlCol="0">
            <a:spAutoFit/>
          </a:bodyPr>
          <a:lstStyle/>
          <a:p>
            <a:r>
              <a:rPr lang="en-US" sz="2800" dirty="0" smtClean="0"/>
              <a:t>precipitation (mm)</a:t>
            </a:r>
            <a:endParaRPr lang="en-US"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14791" t="18000" r="13826" b="2000"/>
          <a:stretch>
            <a:fillRect/>
          </a:stretch>
        </p:blipFill>
        <p:spPr bwMode="auto">
          <a:xfrm>
            <a:off x="152400" y="381000"/>
            <a:ext cx="8458200" cy="60960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17363" t="27000" r="18971" b="19000"/>
          <a:stretch>
            <a:fillRect/>
          </a:stretch>
        </p:blipFill>
        <p:spPr bwMode="auto">
          <a:xfrm>
            <a:off x="228600" y="1510145"/>
            <a:ext cx="8686800" cy="4738255"/>
          </a:xfrm>
          <a:prstGeom prst="rect">
            <a:avLst/>
          </a:prstGeom>
          <a:noFill/>
          <a:ln w="9525">
            <a:noFill/>
            <a:miter lim="800000"/>
            <a:headEnd/>
            <a:tailEnd/>
          </a:ln>
        </p:spPr>
      </p:pic>
      <p:sp>
        <p:nvSpPr>
          <p:cNvPr id="5" name="Title 1"/>
          <p:cNvSpPr>
            <a:spLocks noGrp="1"/>
          </p:cNvSpPr>
          <p:nvPr>
            <p:ph type="title"/>
          </p:nvPr>
        </p:nvSpPr>
        <p:spPr>
          <a:xfrm>
            <a:off x="457200" y="274638"/>
            <a:ext cx="8229600" cy="1143000"/>
          </a:xfrm>
        </p:spPr>
        <p:txBody>
          <a:bodyPr>
            <a:normAutofit/>
          </a:bodyPr>
          <a:lstStyle/>
          <a:p>
            <a:r>
              <a:rPr lang="en-US" dirty="0" smtClean="0">
                <a:latin typeface="Times New Roman" pitchFamily="18" charset="0"/>
                <a:cs typeface="Times New Roman" pitchFamily="18" charset="0"/>
              </a:rPr>
              <a:t>actual precipitation in Albany NY</a:t>
            </a:r>
            <a:endParaRPr lang="en-US" dirty="0">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do the graphs meet your expectations?</a:t>
            </a:r>
            <a:endParaRPr lang="en-US" dirty="0">
              <a:latin typeface="Times New Roman" pitchFamily="18" charset="0"/>
              <a:cs typeface="Times New Roman" pitchFamily="18" charset="0"/>
            </a:endParaRPr>
          </a:p>
        </p:txBody>
      </p:sp>
      <p:sp>
        <p:nvSpPr>
          <p:cNvPr id="4" name="Content Placeholder 3"/>
          <p:cNvSpPr>
            <a:spLocks noGrp="1"/>
          </p:cNvSpPr>
          <p:nvPr>
            <p:ph idx="1"/>
          </p:nvPr>
        </p:nvSpPr>
        <p:spPr/>
        <p:txBody>
          <a:bodyPr/>
          <a:lstStyle/>
          <a:p>
            <a:endParaRPr lang="en-US"/>
          </a:p>
        </p:txBody>
      </p:sp>
      <p:pic>
        <p:nvPicPr>
          <p:cNvPr id="5" name="Picture 2"/>
          <p:cNvPicPr>
            <a:picLocks noChangeAspect="1" noChangeArrowheads="1"/>
          </p:cNvPicPr>
          <p:nvPr/>
        </p:nvPicPr>
        <p:blipFill>
          <a:blip r:embed="rId2" cstate="print"/>
          <a:srcRect l="17363" t="27000" r="18971" b="19000"/>
          <a:stretch>
            <a:fillRect/>
          </a:stretch>
        </p:blipFill>
        <p:spPr bwMode="auto">
          <a:xfrm>
            <a:off x="228600" y="1510145"/>
            <a:ext cx="8686800" cy="473825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792162"/>
          </a:xfrm>
        </p:spPr>
        <p:txBody>
          <a:bodyPr/>
          <a:lstStyle/>
          <a:p>
            <a:r>
              <a:rPr lang="en-US" dirty="0"/>
              <a:t>Goals</a:t>
            </a:r>
          </a:p>
        </p:txBody>
      </p:sp>
      <p:sp>
        <p:nvSpPr>
          <p:cNvPr id="9219" name="Rectangle 3"/>
          <p:cNvSpPr>
            <a:spLocks noGrp="1" noChangeArrowheads="1"/>
          </p:cNvSpPr>
          <p:nvPr>
            <p:ph type="body" idx="1"/>
          </p:nvPr>
        </p:nvSpPr>
        <p:spPr>
          <a:xfrm>
            <a:off x="457200" y="1371600"/>
            <a:ext cx="8229600" cy="5105400"/>
          </a:xfrm>
        </p:spPr>
        <p:txBody>
          <a:bodyPr/>
          <a:lstStyle/>
          <a:p>
            <a:pPr>
              <a:buFontTx/>
              <a:buNone/>
            </a:pPr>
            <a:r>
              <a:rPr lang="en-US" dirty="0">
                <a:latin typeface="+mj-lt"/>
                <a:cs typeface="Times New Roman" pitchFamily="18" charset="0"/>
              </a:rPr>
              <a:t>Make you comfortable with the analysis of numerical data through </a:t>
            </a:r>
            <a:r>
              <a:rPr lang="en-US" i="1" dirty="0">
                <a:latin typeface="+mj-lt"/>
                <a:cs typeface="Times New Roman" pitchFamily="18" charset="0"/>
              </a:rPr>
              <a:t>practice</a:t>
            </a:r>
          </a:p>
          <a:p>
            <a:pPr>
              <a:buFontTx/>
              <a:buNone/>
            </a:pPr>
            <a:endParaRPr lang="en-US" dirty="0">
              <a:latin typeface="+mj-lt"/>
              <a:cs typeface="Times New Roman" pitchFamily="18" charset="0"/>
            </a:endParaRPr>
          </a:p>
          <a:p>
            <a:pPr>
              <a:buFontTx/>
              <a:buNone/>
            </a:pPr>
            <a:r>
              <a:rPr lang="en-US" dirty="0">
                <a:latin typeface="+mj-lt"/>
                <a:cs typeface="Times New Roman" pitchFamily="18" charset="0"/>
              </a:rPr>
              <a:t>Teach you a set of widely-applicable data analysis techniques</a:t>
            </a:r>
          </a:p>
          <a:p>
            <a:pPr>
              <a:buFontTx/>
              <a:buNone/>
            </a:pPr>
            <a:endParaRPr lang="en-US" dirty="0">
              <a:latin typeface="+mj-lt"/>
              <a:cs typeface="Times New Roman" pitchFamily="18" charset="0"/>
            </a:endParaRPr>
          </a:p>
          <a:p>
            <a:pPr>
              <a:buFontTx/>
              <a:buNone/>
            </a:pPr>
            <a:r>
              <a:rPr lang="en-US" dirty="0">
                <a:latin typeface="+mj-lt"/>
                <a:cs typeface="Times New Roman" pitchFamily="18" charset="0"/>
              </a:rPr>
              <a:t>Provide a setting in which you can creatively apply what you’ve learned to a project of your own choosing</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pattern of peaks similar but not exact</a:t>
            </a:r>
            <a:endParaRPr lang="en-US" dirty="0">
              <a:latin typeface="Times New Roman" pitchFamily="18" charset="0"/>
              <a:cs typeface="Times New Roman" pitchFamily="18" charset="0"/>
            </a:endParaRPr>
          </a:p>
        </p:txBody>
      </p:sp>
      <p:pic>
        <p:nvPicPr>
          <p:cNvPr id="6" name="Picture 2"/>
          <p:cNvPicPr>
            <a:picLocks noGrp="1" noChangeAspect="1" noChangeArrowheads="1"/>
          </p:cNvPicPr>
          <p:nvPr>
            <p:ph idx="1"/>
          </p:nvPr>
        </p:nvPicPr>
        <p:blipFill>
          <a:blip r:embed="rId2" cstate="print"/>
          <a:srcRect l="17363" t="27000" r="18971" b="19000"/>
          <a:stretch>
            <a:fillRect/>
          </a:stretch>
        </p:blipFill>
        <p:spPr bwMode="auto">
          <a:xfrm>
            <a:off x="800076" y="1805781"/>
            <a:ext cx="7543848" cy="4114800"/>
          </a:xfrm>
          <a:prstGeom prst="rect">
            <a:avLst/>
          </a:prstGeom>
          <a:noFill/>
          <a:ln w="9525">
            <a:noFill/>
            <a:miter lim="800000"/>
            <a:headEnd/>
            <a:tailEnd/>
          </a:ln>
        </p:spPr>
      </p:pic>
      <p:cxnSp>
        <p:nvCxnSpPr>
          <p:cNvPr id="5" name="Straight Arrow Connector 4"/>
          <p:cNvCxnSpPr/>
          <p:nvPr/>
        </p:nvCxnSpPr>
        <p:spPr>
          <a:xfrm flipV="1">
            <a:off x="4038600" y="4267200"/>
            <a:ext cx="1143000" cy="2286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590800" y="2362200"/>
            <a:ext cx="1143000" cy="2286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3048000" y="19050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highest discharge</a:t>
            </a:r>
          </a:p>
        </p:txBody>
      </p:sp>
      <p:sp>
        <p:nvSpPr>
          <p:cNvPr id="9" name="Title 1"/>
          <p:cNvSpPr txBox="1">
            <a:spLocks/>
          </p:cNvSpPr>
          <p:nvPr/>
        </p:nvSpPr>
        <p:spPr>
          <a:xfrm>
            <a:off x="4648200" y="38862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highest precipitation</a:t>
            </a:r>
          </a:p>
        </p:txBody>
      </p:sp>
      <p:sp>
        <p:nvSpPr>
          <p:cNvPr id="10" name="Title 1"/>
          <p:cNvSpPr txBox="1">
            <a:spLocks/>
          </p:cNvSpPr>
          <p:nvPr/>
        </p:nvSpPr>
        <p:spPr>
          <a:xfrm>
            <a:off x="5181600" y="57912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Why?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pattern of peaks similar but not exact</a:t>
            </a:r>
            <a:endParaRPr lang="en-US" dirty="0">
              <a:latin typeface="Times New Roman" pitchFamily="18" charset="0"/>
              <a:cs typeface="Times New Roman" pitchFamily="18" charset="0"/>
            </a:endParaRPr>
          </a:p>
        </p:txBody>
      </p:sp>
      <p:pic>
        <p:nvPicPr>
          <p:cNvPr id="6" name="Picture 2"/>
          <p:cNvPicPr>
            <a:picLocks noGrp="1" noChangeAspect="1" noChangeArrowheads="1"/>
          </p:cNvPicPr>
          <p:nvPr>
            <p:ph idx="1"/>
          </p:nvPr>
        </p:nvPicPr>
        <p:blipFill>
          <a:blip r:embed="rId2" cstate="print"/>
          <a:srcRect l="17363" t="27000" r="18971" b="19000"/>
          <a:stretch>
            <a:fillRect/>
          </a:stretch>
        </p:blipFill>
        <p:spPr bwMode="auto">
          <a:xfrm>
            <a:off x="800076" y="1805781"/>
            <a:ext cx="7543848" cy="4114800"/>
          </a:xfrm>
          <a:prstGeom prst="rect">
            <a:avLst/>
          </a:prstGeom>
          <a:noFill/>
          <a:ln w="9525">
            <a:noFill/>
            <a:miter lim="800000"/>
            <a:headEnd/>
            <a:tailEnd/>
          </a:ln>
        </p:spPr>
      </p:pic>
      <p:cxnSp>
        <p:nvCxnSpPr>
          <p:cNvPr id="5" name="Straight Arrow Connector 4"/>
          <p:cNvCxnSpPr/>
          <p:nvPr/>
        </p:nvCxnSpPr>
        <p:spPr>
          <a:xfrm flipV="1">
            <a:off x="4038600" y="4267200"/>
            <a:ext cx="1143000" cy="2286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590800" y="2362200"/>
            <a:ext cx="1143000" cy="2286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3048000" y="19050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highest discharge</a:t>
            </a:r>
          </a:p>
        </p:txBody>
      </p:sp>
      <p:sp>
        <p:nvSpPr>
          <p:cNvPr id="9" name="Title 1"/>
          <p:cNvSpPr txBox="1">
            <a:spLocks/>
          </p:cNvSpPr>
          <p:nvPr/>
        </p:nvSpPr>
        <p:spPr>
          <a:xfrm>
            <a:off x="4648200" y="38862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highest precipitation</a:t>
            </a:r>
          </a:p>
        </p:txBody>
      </p:sp>
      <p:sp>
        <p:nvSpPr>
          <p:cNvPr id="10" name="Title 1"/>
          <p:cNvSpPr txBox="1">
            <a:spLocks/>
          </p:cNvSpPr>
          <p:nvPr/>
        </p:nvSpPr>
        <p:spPr>
          <a:xfrm>
            <a:off x="5105400" y="5791200"/>
            <a:ext cx="3733800" cy="838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Why? </a:t>
            </a:r>
            <a:r>
              <a:rPr lang="en-US" sz="2400" dirty="0" smtClean="0">
                <a:solidFill>
                  <a:srgbClr val="FF0000"/>
                </a:solidFill>
                <a:latin typeface="Times New Roman" pitchFamily="18" charset="0"/>
                <a:ea typeface="+mj-ea"/>
                <a:cs typeface="Times New Roman" pitchFamily="18" charset="0"/>
              </a:rPr>
              <a:t>Rain at Albany an imperfect proxy for rain over watershed</a:t>
            </a: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shape of peaks different</a:t>
            </a:r>
            <a:endParaRPr lang="en-US" dirty="0">
              <a:latin typeface="Times New Roman" pitchFamily="18" charset="0"/>
              <a:cs typeface="Times New Roman" pitchFamily="18" charset="0"/>
            </a:endParaRPr>
          </a:p>
        </p:txBody>
      </p:sp>
      <p:pic>
        <p:nvPicPr>
          <p:cNvPr id="6" name="Picture 2"/>
          <p:cNvPicPr>
            <a:picLocks noGrp="1" noChangeAspect="1" noChangeArrowheads="1"/>
          </p:cNvPicPr>
          <p:nvPr>
            <p:ph idx="1"/>
          </p:nvPr>
        </p:nvPicPr>
        <p:blipFill>
          <a:blip r:embed="rId2" cstate="print"/>
          <a:srcRect l="17363" t="27000" r="18971" b="19000"/>
          <a:stretch>
            <a:fillRect/>
          </a:stretch>
        </p:blipFill>
        <p:spPr bwMode="auto">
          <a:xfrm>
            <a:off x="800076" y="1805781"/>
            <a:ext cx="7543848" cy="4114800"/>
          </a:xfrm>
          <a:prstGeom prst="rect">
            <a:avLst/>
          </a:prstGeom>
          <a:noFill/>
          <a:ln w="9525">
            <a:noFill/>
            <a:miter lim="800000"/>
            <a:headEnd/>
            <a:tailEnd/>
          </a:ln>
        </p:spPr>
      </p:pic>
      <p:cxnSp>
        <p:nvCxnSpPr>
          <p:cNvPr id="5" name="Straight Arrow Connector 4"/>
          <p:cNvCxnSpPr/>
          <p:nvPr/>
        </p:nvCxnSpPr>
        <p:spPr>
          <a:xfrm flipV="1">
            <a:off x="4038600" y="4267200"/>
            <a:ext cx="1143000" cy="2286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4038600" y="2362200"/>
            <a:ext cx="1143000" cy="3810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4724400" y="18288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longer pulse with steep rise</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rgbClr val="FF0000"/>
                </a:solidFill>
                <a:latin typeface="Times New Roman" pitchFamily="18" charset="0"/>
                <a:ea typeface="+mj-ea"/>
                <a:cs typeface="Times New Roman" pitchFamily="18" charset="0"/>
              </a:rPr>
              <a:t>and slow decline</a:t>
            </a:r>
            <a:endPar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5257800" y="3886200"/>
            <a:ext cx="1752600" cy="762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400" noProof="0" dirty="0" smtClean="0">
                <a:solidFill>
                  <a:srgbClr val="FF0000"/>
                </a:solidFill>
                <a:latin typeface="Times New Roman" pitchFamily="18" charset="0"/>
                <a:ea typeface="+mj-ea"/>
                <a:cs typeface="Times New Roman" pitchFamily="18" charset="0"/>
              </a:rPr>
              <a:t>short pulse</a:t>
            </a:r>
            <a:endPar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5181600" y="57912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Why?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shape of peaks different</a:t>
            </a:r>
            <a:endParaRPr lang="en-US" dirty="0">
              <a:latin typeface="Times New Roman" pitchFamily="18" charset="0"/>
              <a:cs typeface="Times New Roman" pitchFamily="18" charset="0"/>
            </a:endParaRPr>
          </a:p>
        </p:txBody>
      </p:sp>
      <p:pic>
        <p:nvPicPr>
          <p:cNvPr id="6" name="Picture 2"/>
          <p:cNvPicPr>
            <a:picLocks noGrp="1" noChangeAspect="1" noChangeArrowheads="1"/>
          </p:cNvPicPr>
          <p:nvPr>
            <p:ph idx="1"/>
          </p:nvPr>
        </p:nvPicPr>
        <p:blipFill>
          <a:blip r:embed="rId2" cstate="print"/>
          <a:srcRect l="17363" t="27000" r="18971" b="19000"/>
          <a:stretch>
            <a:fillRect/>
          </a:stretch>
        </p:blipFill>
        <p:spPr bwMode="auto">
          <a:xfrm>
            <a:off x="800076" y="1805781"/>
            <a:ext cx="7543848" cy="4114800"/>
          </a:xfrm>
          <a:prstGeom prst="rect">
            <a:avLst/>
          </a:prstGeom>
          <a:noFill/>
          <a:ln w="9525">
            <a:noFill/>
            <a:miter lim="800000"/>
            <a:headEnd/>
            <a:tailEnd/>
          </a:ln>
        </p:spPr>
      </p:pic>
      <p:cxnSp>
        <p:nvCxnSpPr>
          <p:cNvPr id="5" name="Straight Arrow Connector 4"/>
          <p:cNvCxnSpPr/>
          <p:nvPr/>
        </p:nvCxnSpPr>
        <p:spPr>
          <a:xfrm flipV="1">
            <a:off x="4038600" y="4267200"/>
            <a:ext cx="1143000" cy="2286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4038600" y="2362200"/>
            <a:ext cx="1143000" cy="3810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itle 1"/>
          <p:cNvSpPr txBox="1">
            <a:spLocks/>
          </p:cNvSpPr>
          <p:nvPr/>
        </p:nvSpPr>
        <p:spPr>
          <a:xfrm>
            <a:off x="4724400" y="18288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longer pulse with steep rise</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rgbClr val="FF0000"/>
                </a:solidFill>
                <a:latin typeface="Times New Roman" pitchFamily="18" charset="0"/>
                <a:ea typeface="+mj-ea"/>
                <a:cs typeface="Times New Roman" pitchFamily="18" charset="0"/>
              </a:rPr>
              <a:t>and slow decline</a:t>
            </a:r>
            <a:endPar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5257800" y="3886200"/>
            <a:ext cx="1752600" cy="762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400" noProof="0" dirty="0" smtClean="0">
                <a:solidFill>
                  <a:srgbClr val="FF0000"/>
                </a:solidFill>
                <a:latin typeface="Times New Roman" pitchFamily="18" charset="0"/>
                <a:ea typeface="+mj-ea"/>
                <a:cs typeface="Times New Roman" pitchFamily="18" charset="0"/>
              </a:rPr>
              <a:t>short pulse</a:t>
            </a:r>
            <a:endPar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5181600" y="5791200"/>
            <a:ext cx="3657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noProof="0" dirty="0" smtClean="0">
                <a:solidFill>
                  <a:srgbClr val="FF0000"/>
                </a:solidFill>
                <a:latin typeface="Times New Roman" pitchFamily="18" charset="0"/>
                <a:ea typeface="+mj-ea"/>
                <a:cs typeface="Times New Roman" pitchFamily="18" charset="0"/>
              </a:rPr>
              <a:t>Why? Rain takes time to drain from the land</a:t>
            </a:r>
            <a:endPar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286000"/>
          </a:xfrm>
        </p:spPr>
        <p:txBody>
          <a:bodyPr>
            <a:normAutofit/>
          </a:bodyPr>
          <a:lstStyle/>
          <a:p>
            <a:r>
              <a:rPr lang="en-US" dirty="0" smtClean="0">
                <a:latin typeface="Times New Roman" pitchFamily="18" charset="0"/>
                <a:cs typeface="Times New Roman" pitchFamily="18" charset="0"/>
              </a:rPr>
              <a:t>predict discharge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from precipitation</a:t>
            </a:r>
            <a:br>
              <a:rPr lang="en-US" dirty="0" smtClean="0">
                <a:latin typeface="Times New Roman" pitchFamily="18" charset="0"/>
                <a:cs typeface="Times New Roman" pitchFamily="18" charset="0"/>
              </a:rPr>
            </a:br>
            <a:endParaRPr lang="en-US" dirty="0">
              <a:latin typeface="Cambria Math" pitchFamily="18" charset="0"/>
              <a:ea typeface="Cambria Math"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286000"/>
          </a:xfrm>
        </p:spPr>
        <p:txBody>
          <a:bodyPr>
            <a:normAutofit/>
          </a:bodyPr>
          <a:lstStyle/>
          <a:p>
            <a:r>
              <a:rPr lang="en-US" dirty="0" smtClean="0">
                <a:latin typeface="Times New Roman" pitchFamily="18" charset="0"/>
                <a:cs typeface="Times New Roman" pitchFamily="18" charset="0"/>
              </a:rPr>
              <a:t>predict discharge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from precipitation</a:t>
            </a:r>
            <a:br>
              <a:rPr lang="en-US" dirty="0" smtClean="0">
                <a:latin typeface="Times New Roman" pitchFamily="18" charset="0"/>
                <a:cs typeface="Times New Roman" pitchFamily="18" charset="0"/>
              </a:rPr>
            </a:br>
            <a:endParaRPr lang="en-US" dirty="0">
              <a:latin typeface="Cambria Math" pitchFamily="18" charset="0"/>
              <a:ea typeface="Cambria Math" pitchFamily="18" charset="0"/>
              <a:cs typeface="Times New Roman" pitchFamily="18" charset="0"/>
            </a:endParaRPr>
          </a:p>
        </p:txBody>
      </p:sp>
      <p:sp>
        <p:nvSpPr>
          <p:cNvPr id="3" name="Title 1"/>
          <p:cNvSpPr txBox="1">
            <a:spLocks/>
          </p:cNvSpPr>
          <p:nvPr/>
        </p:nvSpPr>
        <p:spPr>
          <a:xfrm>
            <a:off x="533400" y="2286000"/>
            <a:ext cx="8229600" cy="2286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rain takes time</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flow</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aseline="0" dirty="0" smtClean="0">
                <a:latin typeface="Times New Roman" pitchFamily="18" charset="0"/>
                <a:ea typeface="+mj-ea"/>
                <a:cs typeface="Times New Roman" pitchFamily="18" charset="0"/>
              </a:rPr>
              <a:t>from</a:t>
            </a:r>
            <a:r>
              <a:rPr lang="en-US" sz="4400" dirty="0" smtClean="0">
                <a:latin typeface="Times New Roman" pitchFamily="18" charset="0"/>
                <a:ea typeface="+mj-ea"/>
                <a:cs typeface="Times New Roman" pitchFamily="18" charset="0"/>
              </a:rPr>
              <a:t> the land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to the river</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286000"/>
          </a:xfrm>
        </p:spPr>
        <p:txBody>
          <a:bodyPr>
            <a:normAutofit/>
          </a:bodyPr>
          <a:lstStyle/>
          <a:p>
            <a:r>
              <a:rPr lang="en-US" dirty="0" smtClean="0">
                <a:latin typeface="Times New Roman" pitchFamily="18" charset="0"/>
                <a:cs typeface="Times New Roman" pitchFamily="18" charset="0"/>
              </a:rPr>
              <a:t>predict discharge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from precipitation</a:t>
            </a:r>
            <a:br>
              <a:rPr lang="en-US" dirty="0" smtClean="0">
                <a:latin typeface="Times New Roman" pitchFamily="18" charset="0"/>
                <a:cs typeface="Times New Roman" pitchFamily="18" charset="0"/>
              </a:rPr>
            </a:br>
            <a:endParaRPr lang="en-US" dirty="0">
              <a:latin typeface="Cambria Math" pitchFamily="18" charset="0"/>
              <a:ea typeface="Cambria Math" pitchFamily="18" charset="0"/>
              <a:cs typeface="Times New Roman" pitchFamily="18" charset="0"/>
            </a:endParaRPr>
          </a:p>
        </p:txBody>
      </p:sp>
      <p:sp>
        <p:nvSpPr>
          <p:cNvPr id="3" name="Title 1"/>
          <p:cNvSpPr txBox="1">
            <a:spLocks/>
          </p:cNvSpPr>
          <p:nvPr/>
        </p:nvSpPr>
        <p:spPr>
          <a:xfrm>
            <a:off x="533400" y="2286000"/>
            <a:ext cx="8229600" cy="2286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rain takes time</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flow</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aseline="0" dirty="0" smtClean="0">
                <a:latin typeface="Times New Roman" pitchFamily="18" charset="0"/>
                <a:ea typeface="+mj-ea"/>
                <a:cs typeface="Times New Roman" pitchFamily="18" charset="0"/>
              </a:rPr>
              <a:t>from</a:t>
            </a:r>
            <a:r>
              <a:rPr lang="en-US" sz="4400" dirty="0" smtClean="0">
                <a:latin typeface="Times New Roman" pitchFamily="18" charset="0"/>
                <a:ea typeface="+mj-ea"/>
                <a:cs typeface="Times New Roman" pitchFamily="18" charset="0"/>
              </a:rPr>
              <a:t> the land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to the river</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4" name="Title 1"/>
          <p:cNvSpPr txBox="1">
            <a:spLocks/>
          </p:cNvSpPr>
          <p:nvPr/>
        </p:nvSpPr>
        <p:spPr>
          <a:xfrm>
            <a:off x="609600" y="4343400"/>
            <a:ext cx="8229600" cy="2286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discharge today</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depends upon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precipitation over the last few days</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782762"/>
          </a:xfrm>
        </p:spPr>
        <p:txBody>
          <a:bodyPr>
            <a:normAutofit fontScale="90000"/>
          </a:bodyPr>
          <a:lstStyle/>
          <a:p>
            <a:r>
              <a:rPr lang="en-US" dirty="0" smtClean="0">
                <a:latin typeface="Times New Roman" pitchFamily="18" charset="0"/>
                <a:cs typeface="Times New Roman" pitchFamily="18" charset="0"/>
              </a:rPr>
              <a:t>discharge </a:t>
            </a:r>
            <a:r>
              <a:rPr lang="en-US"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is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running average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of precipitation </a:t>
            </a:r>
            <a:r>
              <a:rPr lang="en-US" dirty="0" smtClean="0">
                <a:latin typeface="Cambria Math" pitchFamily="18" charset="0"/>
                <a:ea typeface="Cambria Math" pitchFamily="18" charset="0"/>
                <a:cs typeface="Times New Roman" pitchFamily="18" charset="0"/>
              </a:rPr>
              <a:t>p</a:t>
            </a:r>
            <a:endParaRPr lang="en-US" dirty="0">
              <a:latin typeface="Cambria Math" pitchFamily="18" charset="0"/>
              <a:ea typeface="Cambria Math" pitchFamily="18" charset="0"/>
              <a:cs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15353" t="28622" r="16436" b="22553"/>
          <a:stretch>
            <a:fillRect/>
          </a:stretch>
        </p:blipFill>
        <p:spPr bwMode="auto">
          <a:xfrm>
            <a:off x="0" y="1295400"/>
            <a:ext cx="9104586" cy="4191000"/>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782762"/>
          </a:xfrm>
        </p:spPr>
        <p:txBody>
          <a:bodyPr>
            <a:normAutofit/>
          </a:bodyPr>
          <a:lstStyle/>
          <a:p>
            <a:r>
              <a:rPr lang="en-US" dirty="0" smtClean="0">
                <a:latin typeface="Times New Roman" pitchFamily="18" charset="0"/>
                <a:cs typeface="Times New Roman" pitchFamily="18" charset="0"/>
              </a:rPr>
              <a:t>mathematical representation</a:t>
            </a:r>
            <a:endParaRPr lang="en-US" dirty="0">
              <a:latin typeface="Cambria Math" pitchFamily="18" charset="0"/>
              <a:ea typeface="Cambria Math" pitchFamily="18" charset="0"/>
              <a:cs typeface="Times New Roman" pitchFamily="18" charset="0"/>
            </a:endParaRPr>
          </a:p>
        </p:txBody>
      </p:sp>
      <p:pic>
        <p:nvPicPr>
          <p:cNvPr id="7170" name="Picture 2"/>
          <p:cNvPicPr>
            <a:picLocks noGrp="1" noChangeAspect="1" noChangeArrowheads="1"/>
          </p:cNvPicPr>
          <p:nvPr>
            <p:ph idx="1"/>
          </p:nvPr>
        </p:nvPicPr>
        <p:blipFill>
          <a:blip r:embed="rId2" cstate="print"/>
          <a:srcRect l="30511" t="45458" r="21849" b="19186"/>
          <a:stretch>
            <a:fillRect/>
          </a:stretch>
        </p:blipFill>
        <p:spPr bwMode="auto">
          <a:xfrm>
            <a:off x="2362200" y="2514600"/>
            <a:ext cx="4470400" cy="2133600"/>
          </a:xfrm>
          <a:prstGeom prst="rect">
            <a:avLst/>
          </a:prstGeom>
          <a:noFill/>
          <a:ln w="9525">
            <a:noFill/>
            <a:miter lim="800000"/>
            <a:headEnd/>
            <a:tailEnd/>
          </a:ln>
        </p:spPr>
      </p:pic>
      <p:cxnSp>
        <p:nvCxnSpPr>
          <p:cNvPr id="5" name="Straight Arrow Connector 4"/>
          <p:cNvCxnSpPr/>
          <p:nvPr/>
        </p:nvCxnSpPr>
        <p:spPr>
          <a:xfrm flipH="1">
            <a:off x="2133600" y="4038600"/>
            <a:ext cx="533400" cy="7620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838200" y="4800600"/>
            <a:ext cx="2743200" cy="6397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discharge today</a:t>
            </a:r>
            <a:endParaRPr kumimoji="0" lang="en-US" sz="32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endParaRPr>
          </a:p>
        </p:txBody>
      </p:sp>
      <p:cxnSp>
        <p:nvCxnSpPr>
          <p:cNvPr id="8" name="Straight Arrow Connector 7"/>
          <p:cNvCxnSpPr/>
          <p:nvPr/>
        </p:nvCxnSpPr>
        <p:spPr>
          <a:xfrm>
            <a:off x="5562600" y="4114800"/>
            <a:ext cx="533400" cy="4572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5715000" y="4648200"/>
            <a:ext cx="31242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precipitation in the past</a:t>
            </a:r>
            <a:endParaRPr kumimoji="0" lang="en-US" sz="32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endParaRPr>
          </a:p>
        </p:txBody>
      </p:sp>
      <p:cxnSp>
        <p:nvCxnSpPr>
          <p:cNvPr id="11" name="Straight Arrow Connector 10"/>
          <p:cNvCxnSpPr/>
          <p:nvPr/>
        </p:nvCxnSpPr>
        <p:spPr>
          <a:xfrm>
            <a:off x="4724400" y="4114800"/>
            <a:ext cx="457200" cy="198120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4495800" y="5715000"/>
            <a:ext cx="31242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weights</a:t>
            </a:r>
            <a:endParaRPr kumimoji="0" lang="en-US" sz="32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1" y="204788"/>
            <a:ext cx="9144000" cy="644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l="20767" t="43774" r="13188" b="30972"/>
          <a:stretch>
            <a:fillRect/>
          </a:stretch>
        </p:blipFill>
        <p:spPr bwMode="auto">
          <a:xfrm>
            <a:off x="990600" y="2438400"/>
            <a:ext cx="7127240" cy="1752600"/>
          </a:xfrm>
          <a:prstGeom prst="rect">
            <a:avLst/>
          </a:prstGeom>
          <a:noFill/>
          <a:ln w="9525">
            <a:noFill/>
            <a:miter lim="800000"/>
            <a:headEnd/>
            <a:tailEnd/>
          </a:ln>
        </p:spPr>
      </p:pic>
      <p:sp>
        <p:nvSpPr>
          <p:cNvPr id="5" name="TextBox 4"/>
          <p:cNvSpPr txBox="1"/>
          <p:nvPr/>
        </p:nvSpPr>
        <p:spPr>
          <a:xfrm>
            <a:off x="0" y="609600"/>
            <a:ext cx="9144000" cy="1569660"/>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only recent precipitation affects discharge</a:t>
            </a:r>
          </a:p>
          <a:p>
            <a:pPr algn="ctr"/>
            <a:endParaRPr lang="en-US" sz="3200" dirty="0">
              <a:latin typeface="Times New Roman" pitchFamily="18" charset="0"/>
              <a:cs typeface="Times New Roman" pitchFamily="18" charset="0"/>
            </a:endParaRPr>
          </a:p>
          <a:p>
            <a:pPr algn="ctr"/>
            <a:r>
              <a:rPr lang="en-US" sz="3200" dirty="0" smtClean="0">
                <a:latin typeface="Times New Roman" pitchFamily="18" charset="0"/>
                <a:cs typeface="Times New Roman" pitchFamily="18" charset="0"/>
              </a:rPr>
              <a:t>weights decline exponentially with time in the past</a:t>
            </a:r>
            <a:endParaRPr lang="en-US" sz="3200" dirty="0">
              <a:latin typeface="Times New Roman" pitchFamily="18" charset="0"/>
              <a:cs typeface="Times New Roman" pitchFamily="18" charset="0"/>
            </a:endParaRPr>
          </a:p>
        </p:txBody>
      </p:sp>
      <p:sp>
        <p:nvSpPr>
          <p:cNvPr id="7" name="TextBox 6"/>
          <p:cNvSpPr txBox="1"/>
          <p:nvPr/>
        </p:nvSpPr>
        <p:spPr>
          <a:xfrm>
            <a:off x="1066800" y="4572000"/>
            <a:ext cx="71628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weights determined by trial and error</a:t>
            </a:r>
            <a:endParaRPr lang="en-US" sz="3200"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l="17519" t="28976" r="18202" b="19718"/>
          <a:stretch>
            <a:fillRect/>
          </a:stretch>
        </p:blipFill>
        <p:spPr bwMode="auto">
          <a:xfrm>
            <a:off x="457200" y="1143000"/>
            <a:ext cx="8461753" cy="43434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2895600"/>
            <a:ext cx="91440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Part 2:</a:t>
            </a: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Using </a:t>
            </a:r>
            <a:r>
              <a:rPr lang="en-US" sz="4000" i="1" kern="0" dirty="0" err="1" smtClean="0">
                <a:latin typeface="Times New Roman" pitchFamily="18" charset="0"/>
                <a:cs typeface="Times New Roman" pitchFamily="18" charset="0"/>
              </a:rPr>
              <a:t>MatLab</a:t>
            </a:r>
            <a:endParaRPr kumimoji="0" lang="en-US" sz="3200" b="0" i="1"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228600" y="1371600"/>
            <a:ext cx="8915400" cy="5257800"/>
          </a:xfrm>
        </p:spPr>
        <p:txBody>
          <a:bodyPr/>
          <a:lstStyle/>
          <a:p>
            <a:pPr>
              <a:buFontTx/>
              <a:buNone/>
            </a:pPr>
            <a:r>
              <a:rPr lang="en-US" dirty="0" smtClean="0">
                <a:latin typeface="Times New Roman" pitchFamily="18" charset="0"/>
                <a:cs typeface="Times New Roman" pitchFamily="18" charset="0"/>
              </a:rPr>
              <a:t>Place where you type commands and </a:t>
            </a:r>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displays answers and other information.  For example:</a:t>
            </a:r>
          </a:p>
          <a:p>
            <a:pPr>
              <a:buFontTx/>
              <a:buNone/>
            </a:pPr>
            <a:endParaRPr lang="en-US" dirty="0" smtClean="0">
              <a:latin typeface="Times New Roman" pitchFamily="18" charset="0"/>
              <a:cs typeface="Times New Roman" pitchFamily="18" charset="0"/>
            </a:endParaRPr>
          </a:p>
          <a:p>
            <a:pPr>
              <a:buFontTx/>
              <a:buNone/>
            </a:pPr>
            <a:endParaRPr lang="en-US" dirty="0">
              <a:latin typeface="Times New Roman" pitchFamily="18" charset="0"/>
              <a:cs typeface="Times New Roman" pitchFamily="18" charset="0"/>
            </a:endParaRPr>
          </a:p>
          <a:p>
            <a:pPr>
              <a:spcBef>
                <a:spcPts val="0"/>
              </a:spcBef>
              <a:buFontTx/>
              <a:buNone/>
            </a:pPr>
            <a:r>
              <a:rPr lang="en-US" dirty="0" smtClean="0">
                <a:latin typeface="Courier New" pitchFamily="49" charset="0"/>
                <a:cs typeface="Courier New" pitchFamily="49" charset="0"/>
              </a:rPr>
              <a:t>&gt;&gt; date</a:t>
            </a:r>
          </a:p>
          <a:p>
            <a:pPr>
              <a:spcBef>
                <a:spcPts val="0"/>
              </a:spcBef>
              <a:buFontTx/>
              <a:buNone/>
            </a:pPr>
            <a:endParaRPr lang="en-US" dirty="0" smtClean="0">
              <a:latin typeface="Courier New" pitchFamily="49" charset="0"/>
              <a:cs typeface="Courier New" pitchFamily="49" charset="0"/>
            </a:endParaRPr>
          </a:p>
          <a:p>
            <a:pPr>
              <a:spcBef>
                <a:spcPts val="0"/>
              </a:spcBef>
              <a:buFontTx/>
              <a:buNone/>
            </a:pPr>
            <a:r>
              <a:rPr lang="en-US" dirty="0" err="1" smtClean="0">
                <a:latin typeface="Courier New" pitchFamily="49" charset="0"/>
                <a:cs typeface="Courier New" pitchFamily="49" charset="0"/>
              </a:rPr>
              <a:t>ans</a:t>
            </a:r>
            <a:r>
              <a:rPr lang="en-US" dirty="0" smtClean="0">
                <a:latin typeface="Courier New" pitchFamily="49" charset="0"/>
                <a:cs typeface="Courier New" pitchFamily="49" charset="0"/>
              </a:rPr>
              <a:t> =</a:t>
            </a:r>
          </a:p>
          <a:p>
            <a:pPr>
              <a:spcBef>
                <a:spcPts val="0"/>
              </a:spcBef>
              <a:buFontTx/>
              <a:buNone/>
            </a:pPr>
            <a:endParaRPr lang="en-US" dirty="0" smtClean="0">
              <a:latin typeface="Courier New" pitchFamily="49" charset="0"/>
              <a:cs typeface="Courier New" pitchFamily="49" charset="0"/>
            </a:endParaRPr>
          </a:p>
          <a:p>
            <a:pPr>
              <a:spcBef>
                <a:spcPts val="0"/>
              </a:spcBef>
              <a:buFontTx/>
              <a:buNone/>
            </a:pPr>
            <a:r>
              <a:rPr lang="en-US" dirty="0" smtClean="0">
                <a:latin typeface="Courier New" pitchFamily="49" charset="0"/>
                <a:cs typeface="Courier New" pitchFamily="49" charset="0"/>
              </a:rPr>
              <a:t>22-Mar-2011</a:t>
            </a:r>
            <a:endParaRPr lang="en-US" dirty="0">
              <a:latin typeface="Courier New" pitchFamily="49" charset="0"/>
              <a:cs typeface="Courier New" pitchFamily="49" charset="0"/>
            </a:endParaRPr>
          </a:p>
          <a:p>
            <a:pPr>
              <a:buFontTx/>
              <a:buNone/>
            </a:pPr>
            <a:endParaRPr lang="en-US" dirty="0"/>
          </a:p>
          <a:p>
            <a:pPr>
              <a:buFontTx/>
              <a:buNone/>
            </a:pPr>
            <a:endParaRPr lang="en-US" dirty="0"/>
          </a:p>
        </p:txBody>
      </p:sp>
      <p:sp>
        <p:nvSpPr>
          <p:cNvPr id="7170" name="Rectangle 2"/>
          <p:cNvSpPr>
            <a:spLocks noGrp="1" noChangeArrowheads="1"/>
          </p:cNvSpPr>
          <p:nvPr>
            <p:ph type="title"/>
          </p:nvPr>
        </p:nvSpPr>
        <p:spPr>
          <a:xfrm>
            <a:off x="4191000" y="2895600"/>
            <a:ext cx="2286000" cy="457200"/>
          </a:xfrm>
        </p:spPr>
        <p:txBody>
          <a:bodyPr/>
          <a:lstStyle/>
          <a:p>
            <a:r>
              <a:rPr lang="en-US" sz="2400" dirty="0" smtClean="0">
                <a:solidFill>
                  <a:srgbClr val="FF0000"/>
                </a:solidFill>
                <a:latin typeface="Times New Roman" pitchFamily="18" charset="0"/>
                <a:cs typeface="Times New Roman" pitchFamily="18" charset="0"/>
              </a:rPr>
              <a:t>prompt</a:t>
            </a:r>
            <a:endParaRPr lang="en-US" sz="2400" dirty="0">
              <a:solidFill>
                <a:srgbClr val="FF0000"/>
              </a:solidFill>
              <a:latin typeface="Times New Roman" pitchFamily="18" charset="0"/>
              <a:cs typeface="Times New Roman" pitchFamily="18" charset="0"/>
            </a:endParaRPr>
          </a:p>
        </p:txBody>
      </p:sp>
      <p:sp>
        <p:nvSpPr>
          <p:cNvPr id="5" name="Rectangle 2"/>
          <p:cNvSpPr txBox="1">
            <a:spLocks noChangeArrowheads="1"/>
          </p:cNvSpPr>
          <p:nvPr/>
        </p:nvSpPr>
        <p:spPr bwMode="auto">
          <a:xfrm>
            <a:off x="3810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The Command Window</a:t>
            </a:r>
          </a:p>
        </p:txBody>
      </p:sp>
      <p:sp>
        <p:nvSpPr>
          <p:cNvPr id="6" name="Right Brace 5"/>
          <p:cNvSpPr/>
          <p:nvPr/>
        </p:nvSpPr>
        <p:spPr>
          <a:xfrm>
            <a:off x="4267200" y="4038600"/>
            <a:ext cx="152400" cy="6096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2"/>
          <p:cNvSpPr txBox="1">
            <a:spLocks noChangeArrowheads="1"/>
          </p:cNvSpPr>
          <p:nvPr/>
        </p:nvSpPr>
        <p:spPr bwMode="auto">
          <a:xfrm>
            <a:off x="4267200" y="4075044"/>
            <a:ext cx="2286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you type</a:t>
            </a:r>
            <a:r>
              <a:rPr kumimoji="0" lang="en-US" sz="2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this</a:t>
            </a:r>
            <a:endPar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8" name="Rectangle 2"/>
          <p:cNvSpPr txBox="1">
            <a:spLocks noChangeArrowheads="1"/>
          </p:cNvSpPr>
          <p:nvPr/>
        </p:nvSpPr>
        <p:spPr bwMode="auto">
          <a:xfrm>
            <a:off x="4419600" y="5582480"/>
            <a:ext cx="2209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1" u="none" strike="noStrike" kern="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MatLab</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replies with this</a:t>
            </a:r>
          </a:p>
        </p:txBody>
      </p:sp>
      <p:sp>
        <p:nvSpPr>
          <p:cNvPr id="9" name="Right Brace 8"/>
          <p:cNvSpPr/>
          <p:nvPr/>
        </p:nvSpPr>
        <p:spPr>
          <a:xfrm>
            <a:off x="4267200" y="5105400"/>
            <a:ext cx="228600" cy="1447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636104" y="2895600"/>
            <a:ext cx="3697357" cy="1168400"/>
          </a:xfrm>
          <a:custGeom>
            <a:avLst/>
            <a:gdLst>
              <a:gd name="connsiteX0" fmla="*/ 0 w 3697357"/>
              <a:gd name="connsiteY0" fmla="*/ 1168400 h 1168400"/>
              <a:gd name="connsiteX1" fmla="*/ 649357 w 3697357"/>
              <a:gd name="connsiteY1" fmla="*/ 293756 h 1168400"/>
              <a:gd name="connsiteX2" fmla="*/ 1722783 w 3697357"/>
              <a:gd name="connsiteY2" fmla="*/ 452782 h 1168400"/>
              <a:gd name="connsiteX3" fmla="*/ 2994992 w 3697357"/>
              <a:gd name="connsiteY3" fmla="*/ 41965 h 1168400"/>
              <a:gd name="connsiteX4" fmla="*/ 3697357 w 3697357"/>
              <a:gd name="connsiteY4" fmla="*/ 200991 h 116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7357" h="1168400">
                <a:moveTo>
                  <a:pt x="0" y="1168400"/>
                </a:moveTo>
                <a:cubicBezTo>
                  <a:pt x="181113" y="790713"/>
                  <a:pt x="362226" y="413026"/>
                  <a:pt x="649357" y="293756"/>
                </a:cubicBezTo>
                <a:cubicBezTo>
                  <a:pt x="936488" y="174486"/>
                  <a:pt x="1331844" y="494747"/>
                  <a:pt x="1722783" y="452782"/>
                </a:cubicBezTo>
                <a:cubicBezTo>
                  <a:pt x="2113722" y="410817"/>
                  <a:pt x="2665896" y="83930"/>
                  <a:pt x="2994992" y="41965"/>
                </a:cubicBezTo>
                <a:cubicBezTo>
                  <a:pt x="3324088" y="0"/>
                  <a:pt x="3510722" y="100495"/>
                  <a:pt x="3697357" y="20099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Files and Folders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76400"/>
            <a:ext cx="8229600" cy="4525963"/>
          </a:xfrm>
        </p:spPr>
        <p:txBody>
          <a:bodyPr>
            <a:normAutofit fontScale="85000" lnSpcReduction="20000"/>
          </a:bodyPr>
          <a:lstStyle/>
          <a:p>
            <a:pPr>
              <a:buNone/>
            </a:pPr>
            <a:r>
              <a:rPr lang="en-US" dirty="0" smtClean="0">
                <a:latin typeface="Times New Roman" pitchFamily="18" charset="0"/>
                <a:cs typeface="Times New Roman" pitchFamily="18" charset="0"/>
              </a:rPr>
              <a:t>Provide a way to organize your data and data analysis products</a:t>
            </a:r>
          </a:p>
          <a:p>
            <a:pPr>
              <a:buNone/>
            </a:pPr>
            <a:endParaRPr lang="en-US" dirty="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 use meaningful and predictable names</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design a folder hierarchy that helps you keep track of things</a:t>
            </a:r>
          </a:p>
          <a:p>
            <a:pPr>
              <a:buNone/>
            </a:pPr>
            <a:endParaRPr lang="en-US" dirty="0"/>
          </a:p>
          <a:p>
            <a:pPr>
              <a:buNone/>
            </a:pPr>
            <a:r>
              <a:rPr lang="en-US" dirty="0" smtClean="0"/>
              <a:t>	</a:t>
            </a:r>
          </a:p>
          <a:p>
            <a:pPr>
              <a:buNone/>
            </a:pPr>
            <a:endParaRPr lang="en-US" dirty="0"/>
          </a:p>
          <a:p>
            <a:pPr>
              <a:buNone/>
            </a:pPr>
            <a:r>
              <a:rPr lang="en-US" dirty="0" smtClean="0"/>
              <a:t>	</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Arrow Connector 28"/>
          <p:cNvCxnSpPr/>
          <p:nvPr/>
        </p:nvCxnSpPr>
        <p:spPr>
          <a:xfrm>
            <a:off x="2001450" y="2799625"/>
            <a:ext cx="725347" cy="144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724375" y="2131594"/>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main folder</a:t>
            </a:r>
            <a:endParaRPr lang="en-US" dirty="0">
              <a:latin typeface="Times New Roman" pitchFamily="18" charset="0"/>
              <a:cs typeface="Times New Roman" pitchFamily="18" charset="0"/>
            </a:endParaRPr>
          </a:p>
        </p:txBody>
      </p:sp>
      <p:sp>
        <p:nvSpPr>
          <p:cNvPr id="41" name="TextBox 40"/>
          <p:cNvSpPr txBox="1"/>
          <p:nvPr/>
        </p:nvSpPr>
        <p:spPr>
          <a:xfrm>
            <a:off x="2705575" y="2131594"/>
            <a:ext cx="1658075" cy="369332"/>
          </a:xfrm>
          <a:prstGeom prst="rect">
            <a:avLst/>
          </a:prstGeom>
          <a:noFill/>
        </p:spPr>
        <p:txBody>
          <a:bodyPr wrap="square" rtlCol="0">
            <a:spAutoFit/>
          </a:bodyPr>
          <a:lstStyle/>
          <a:p>
            <a:r>
              <a:rPr lang="en-US" dirty="0" smtClean="0">
                <a:latin typeface="Times New Roman" pitchFamily="18" charset="0"/>
                <a:cs typeface="Times New Roman" pitchFamily="18" charset="0"/>
              </a:rPr>
              <a:t>chapter folders</a:t>
            </a:r>
            <a:endParaRPr lang="en-US" dirty="0">
              <a:latin typeface="Times New Roman" pitchFamily="18" charset="0"/>
              <a:cs typeface="Times New Roman" pitchFamily="18" charset="0"/>
            </a:endParaRPr>
          </a:p>
        </p:txBody>
      </p:sp>
      <p:sp>
        <p:nvSpPr>
          <p:cNvPr id="43" name="TextBox 42"/>
          <p:cNvSpPr txBox="1"/>
          <p:nvPr/>
        </p:nvSpPr>
        <p:spPr>
          <a:xfrm>
            <a:off x="3160850" y="4502550"/>
            <a:ext cx="15240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 .</a:t>
            </a:r>
            <a:endParaRPr lang="en-US" sz="3600" dirty="0">
              <a:latin typeface="Times New Roman" pitchFamily="18" charset="0"/>
              <a:cs typeface="Times New Roman" pitchFamily="18" charset="0"/>
            </a:endParaRPr>
          </a:p>
        </p:txBody>
      </p:sp>
      <p:sp>
        <p:nvSpPr>
          <p:cNvPr id="44" name="TextBox 43"/>
          <p:cNvSpPr txBox="1"/>
          <p:nvPr/>
        </p:nvSpPr>
        <p:spPr>
          <a:xfrm>
            <a:off x="4541125" y="2131594"/>
            <a:ext cx="2057400" cy="646331"/>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chapter files and </a:t>
            </a:r>
          </a:p>
          <a:p>
            <a:pPr algn="ctr"/>
            <a:r>
              <a:rPr lang="en-US" dirty="0" smtClean="0">
                <a:latin typeface="Times New Roman" pitchFamily="18" charset="0"/>
                <a:cs typeface="Times New Roman" pitchFamily="18" charset="0"/>
              </a:rPr>
              <a:t>section folders</a:t>
            </a:r>
            <a:endParaRPr lang="en-US" dirty="0">
              <a:latin typeface="Times New Roman" pitchFamily="18" charset="0"/>
              <a:cs typeface="Times New Roman" pitchFamily="18" charset="0"/>
            </a:endParaRPr>
          </a:p>
        </p:txBody>
      </p:sp>
      <p:sp>
        <p:nvSpPr>
          <p:cNvPr id="47" name="Snip Single Corner Rectangle 46"/>
          <p:cNvSpPr/>
          <p:nvPr/>
        </p:nvSpPr>
        <p:spPr>
          <a:xfrm>
            <a:off x="782250" y="2532925"/>
            <a:ext cx="1219200" cy="609600"/>
          </a:xfrm>
          <a:prstGeom prst="snip1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6360325" y="2131594"/>
            <a:ext cx="205740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section files</a:t>
            </a:r>
            <a:endParaRPr lang="en-US" dirty="0">
              <a:latin typeface="Times New Roman" pitchFamily="18" charset="0"/>
              <a:cs typeface="Times New Roman" pitchFamily="18" charset="0"/>
            </a:endParaRPr>
          </a:p>
        </p:txBody>
      </p:sp>
      <p:sp>
        <p:nvSpPr>
          <p:cNvPr id="49" name="TextBox 48"/>
          <p:cNvSpPr txBox="1"/>
          <p:nvPr/>
        </p:nvSpPr>
        <p:spPr>
          <a:xfrm>
            <a:off x="710875" y="2620793"/>
            <a:ext cx="1394750" cy="369332"/>
          </a:xfrm>
          <a:prstGeom prst="rect">
            <a:avLst/>
          </a:prstGeom>
          <a:noFill/>
        </p:spPr>
        <p:txBody>
          <a:bodyPr wrap="square" rtlCol="0">
            <a:spAutoFit/>
          </a:bodyPr>
          <a:lstStyle/>
          <a:p>
            <a:pPr algn="ctr"/>
            <a:r>
              <a:rPr lang="en-US" dirty="0" err="1" smtClean="0">
                <a:latin typeface="Times New Roman" pitchFamily="18" charset="0"/>
                <a:cs typeface="Times New Roman" pitchFamily="18" charset="0"/>
              </a:rPr>
              <a:t>eda</a:t>
            </a:r>
            <a:endParaRPr lang="en-US" dirty="0">
              <a:latin typeface="Times New Roman" pitchFamily="18" charset="0"/>
              <a:cs typeface="Times New Roman" pitchFamily="18" charset="0"/>
            </a:endParaRPr>
          </a:p>
        </p:txBody>
      </p:sp>
      <p:sp>
        <p:nvSpPr>
          <p:cNvPr id="50" name="Snip Single Corner Rectangle 49"/>
          <p:cNvSpPr/>
          <p:nvPr/>
        </p:nvSpPr>
        <p:spPr>
          <a:xfrm>
            <a:off x="2887875" y="2532925"/>
            <a:ext cx="1219200" cy="609600"/>
          </a:xfrm>
          <a:prstGeom prst="snip1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2816500" y="2620793"/>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ch01</a:t>
            </a:r>
            <a:endParaRPr lang="en-US" dirty="0">
              <a:latin typeface="Times New Roman" pitchFamily="18" charset="0"/>
              <a:cs typeface="Times New Roman" pitchFamily="18" charset="0"/>
            </a:endParaRPr>
          </a:p>
        </p:txBody>
      </p:sp>
      <p:sp>
        <p:nvSpPr>
          <p:cNvPr id="52" name="Snip Single Corner Rectangle 51"/>
          <p:cNvSpPr/>
          <p:nvPr/>
        </p:nvSpPr>
        <p:spPr>
          <a:xfrm>
            <a:off x="2887875" y="3371125"/>
            <a:ext cx="1219200" cy="609600"/>
          </a:xfrm>
          <a:prstGeom prst="snip1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2816500" y="3458993"/>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ch02</a:t>
            </a:r>
            <a:endParaRPr lang="en-US" dirty="0">
              <a:latin typeface="Times New Roman" pitchFamily="18" charset="0"/>
              <a:cs typeface="Times New Roman" pitchFamily="18" charset="0"/>
            </a:endParaRPr>
          </a:p>
        </p:txBody>
      </p:sp>
      <p:sp>
        <p:nvSpPr>
          <p:cNvPr id="54" name="Snip Single Corner Rectangle 53"/>
          <p:cNvSpPr/>
          <p:nvPr/>
        </p:nvSpPr>
        <p:spPr>
          <a:xfrm>
            <a:off x="2887875" y="4209325"/>
            <a:ext cx="1219200" cy="609600"/>
          </a:xfrm>
          <a:prstGeom prst="snip1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55" name="TextBox 54"/>
          <p:cNvSpPr txBox="1"/>
          <p:nvPr/>
        </p:nvSpPr>
        <p:spPr>
          <a:xfrm>
            <a:off x="2816500" y="4297193"/>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ch03</a:t>
            </a:r>
            <a:endParaRPr lang="en-US" dirty="0">
              <a:latin typeface="Times New Roman" pitchFamily="18" charset="0"/>
              <a:cs typeface="Times New Roman" pitchFamily="18" charset="0"/>
            </a:endParaRPr>
          </a:p>
        </p:txBody>
      </p:sp>
      <p:sp>
        <p:nvSpPr>
          <p:cNvPr id="57" name="Snip Single Corner Rectangle 56"/>
          <p:cNvSpPr/>
          <p:nvPr/>
        </p:nvSpPr>
        <p:spPr>
          <a:xfrm>
            <a:off x="4897050" y="4742725"/>
            <a:ext cx="1219200" cy="609600"/>
          </a:xfrm>
          <a:prstGeom prst="snip1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cxnSp>
        <p:nvCxnSpPr>
          <p:cNvPr id="58" name="Straight Arrow Connector 57"/>
          <p:cNvCxnSpPr/>
          <p:nvPr/>
        </p:nvCxnSpPr>
        <p:spPr>
          <a:xfrm>
            <a:off x="4113828" y="3697628"/>
            <a:ext cx="725347" cy="144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4897050" y="3553425"/>
            <a:ext cx="1219200"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897050" y="3980725"/>
            <a:ext cx="1219200"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6878250" y="4876800"/>
            <a:ext cx="1219200"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6878250" y="5352325"/>
            <a:ext cx="1219200"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6878250" y="5839425"/>
            <a:ext cx="1219200" cy="3048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Arrow Connector 68"/>
          <p:cNvCxnSpPr/>
          <p:nvPr/>
        </p:nvCxnSpPr>
        <p:spPr>
          <a:xfrm>
            <a:off x="6141328" y="4993028"/>
            <a:ext cx="725347" cy="144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820850" y="3505293"/>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file</a:t>
            </a:r>
            <a:endParaRPr lang="en-US" dirty="0">
              <a:latin typeface="Times New Roman" pitchFamily="18" charset="0"/>
              <a:cs typeface="Times New Roman" pitchFamily="18" charset="0"/>
            </a:endParaRPr>
          </a:p>
        </p:txBody>
      </p:sp>
      <p:sp>
        <p:nvSpPr>
          <p:cNvPr id="73" name="TextBox 72"/>
          <p:cNvSpPr txBox="1"/>
          <p:nvPr/>
        </p:nvSpPr>
        <p:spPr>
          <a:xfrm>
            <a:off x="4845925" y="3939343"/>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file</a:t>
            </a:r>
            <a:endParaRPr lang="en-US" dirty="0">
              <a:latin typeface="Times New Roman" pitchFamily="18" charset="0"/>
              <a:cs typeface="Times New Roman" pitchFamily="18" charset="0"/>
            </a:endParaRPr>
          </a:p>
        </p:txBody>
      </p:sp>
      <p:sp>
        <p:nvSpPr>
          <p:cNvPr id="75" name="TextBox 74"/>
          <p:cNvSpPr txBox="1"/>
          <p:nvPr/>
        </p:nvSpPr>
        <p:spPr>
          <a:xfrm>
            <a:off x="5146875" y="3968175"/>
            <a:ext cx="15240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 .</a:t>
            </a:r>
            <a:endParaRPr lang="en-US" sz="3600" dirty="0">
              <a:latin typeface="Times New Roman" pitchFamily="18" charset="0"/>
              <a:cs typeface="Times New Roman" pitchFamily="18" charset="0"/>
            </a:endParaRPr>
          </a:p>
        </p:txBody>
      </p:sp>
      <p:sp>
        <p:nvSpPr>
          <p:cNvPr id="76" name="TextBox 75"/>
          <p:cNvSpPr txBox="1"/>
          <p:nvPr/>
        </p:nvSpPr>
        <p:spPr>
          <a:xfrm>
            <a:off x="5160375" y="5047525"/>
            <a:ext cx="15240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 .</a:t>
            </a:r>
            <a:endParaRPr lang="en-US" sz="3600" dirty="0">
              <a:latin typeface="Times New Roman" pitchFamily="18" charset="0"/>
              <a:cs typeface="Times New Roman" pitchFamily="18" charset="0"/>
            </a:endParaRPr>
          </a:p>
        </p:txBody>
      </p:sp>
      <p:sp>
        <p:nvSpPr>
          <p:cNvPr id="77" name="TextBox 76"/>
          <p:cNvSpPr txBox="1"/>
          <p:nvPr/>
        </p:nvSpPr>
        <p:spPr>
          <a:xfrm>
            <a:off x="7086600" y="5830669"/>
            <a:ext cx="15240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 . .</a:t>
            </a:r>
            <a:endParaRPr lang="en-US" sz="3600" dirty="0">
              <a:latin typeface="Times New Roman" pitchFamily="18" charset="0"/>
              <a:cs typeface="Times New Roman" pitchFamily="18" charset="0"/>
            </a:endParaRPr>
          </a:p>
        </p:txBody>
      </p:sp>
      <p:sp>
        <p:nvSpPr>
          <p:cNvPr id="79" name="TextBox 78"/>
          <p:cNvSpPr txBox="1"/>
          <p:nvPr/>
        </p:nvSpPr>
        <p:spPr>
          <a:xfrm>
            <a:off x="4797700" y="4865318"/>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sec02_01</a:t>
            </a:r>
            <a:endParaRPr lang="en-US" dirty="0">
              <a:latin typeface="Times New Roman" pitchFamily="18" charset="0"/>
              <a:cs typeface="Times New Roman" pitchFamily="18" charset="0"/>
            </a:endParaRPr>
          </a:p>
        </p:txBody>
      </p:sp>
      <p:sp>
        <p:nvSpPr>
          <p:cNvPr id="83" name="TextBox 82"/>
          <p:cNvSpPr txBox="1"/>
          <p:nvPr/>
        </p:nvSpPr>
        <p:spPr>
          <a:xfrm>
            <a:off x="6778900" y="4842075"/>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file</a:t>
            </a:r>
            <a:endParaRPr lang="en-US" dirty="0">
              <a:latin typeface="Times New Roman" pitchFamily="18" charset="0"/>
              <a:cs typeface="Times New Roman" pitchFamily="18" charset="0"/>
            </a:endParaRPr>
          </a:p>
        </p:txBody>
      </p:sp>
      <p:sp>
        <p:nvSpPr>
          <p:cNvPr id="84" name="TextBox 83"/>
          <p:cNvSpPr txBox="1"/>
          <p:nvPr/>
        </p:nvSpPr>
        <p:spPr>
          <a:xfrm>
            <a:off x="6778900" y="5315768"/>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file</a:t>
            </a:r>
            <a:endParaRPr lang="en-US" dirty="0">
              <a:latin typeface="Times New Roman" pitchFamily="18" charset="0"/>
              <a:cs typeface="Times New Roman" pitchFamily="18" charset="0"/>
            </a:endParaRPr>
          </a:p>
        </p:txBody>
      </p:sp>
      <p:sp>
        <p:nvSpPr>
          <p:cNvPr id="85" name="TextBox 84"/>
          <p:cNvSpPr txBox="1"/>
          <p:nvPr/>
        </p:nvSpPr>
        <p:spPr>
          <a:xfrm>
            <a:off x="6778900" y="5802868"/>
            <a:ext cx="1394750" cy="369332"/>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file</a:t>
            </a:r>
            <a:endParaRPr lang="en-US" dirty="0">
              <a:latin typeface="Times New Roman" pitchFamily="18" charset="0"/>
              <a:cs typeface="Times New Roman" pitchFamily="18" charset="0"/>
            </a:endParaRPr>
          </a:p>
        </p:txBody>
      </p:sp>
      <p:sp>
        <p:nvSpPr>
          <p:cNvPr id="33" name="Title 1"/>
          <p:cNvSpPr txBox="1">
            <a:spLocks/>
          </p:cNvSpPr>
          <p:nvPr/>
        </p:nvSpPr>
        <p:spPr bwMode="auto">
          <a:xfrm>
            <a:off x="381000" y="304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Example:</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solidFill>
                  <a:schemeClr val="tx2"/>
                </a:solidFill>
                <a:latin typeface="Times New Roman" pitchFamily="18" charset="0"/>
                <a:ea typeface="+mj-ea"/>
                <a:cs typeface="Times New Roman" pitchFamily="18" charset="0"/>
              </a:rPr>
              <a:t>file/folder structure used by text</a:t>
            </a:r>
            <a:r>
              <a:rPr kumimoji="0" lang="en-US" sz="32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endPar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latin typeface="Times New Roman" pitchFamily="18" charset="0"/>
                <a:cs typeface="Times New Roman" pitchFamily="18" charset="0"/>
              </a:rPr>
              <a:t>Commands for Navigating Folders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219200"/>
            <a:ext cx="5410200" cy="5257800"/>
          </a:xfrm>
        </p:spPr>
        <p:txBody>
          <a:bodyPr/>
          <a:lstStyle/>
          <a:p>
            <a:pPr>
              <a:buNone/>
            </a:pPr>
            <a:r>
              <a:rPr lang="en-US" sz="2400" dirty="0" err="1" smtClean="0">
                <a:latin typeface="Courier New" pitchFamily="49" charset="0"/>
                <a:cs typeface="Courier New" pitchFamily="49" charset="0"/>
              </a:rPr>
              <a:t>pwd</a:t>
            </a:r>
            <a:endParaRPr lang="en-US" sz="2400" dirty="0" smtClean="0">
              <a:latin typeface="Courier New" pitchFamily="49" charset="0"/>
              <a:cs typeface="Courier New" pitchFamily="49" charset="0"/>
            </a:endParaRPr>
          </a:p>
          <a:p>
            <a:pPr>
              <a:buNone/>
            </a:pPr>
            <a:endParaRPr lang="en-US" sz="2400" dirty="0" smtClean="0">
              <a:latin typeface="Courier New" pitchFamily="49" charset="0"/>
              <a:cs typeface="Courier New" pitchFamily="49" charset="0"/>
            </a:endParaRPr>
          </a:p>
          <a:p>
            <a:pPr>
              <a:buNone/>
            </a:pPr>
            <a:r>
              <a:rPr lang="en-US" sz="2400" dirty="0" err="1">
                <a:solidFill>
                  <a:schemeClr val="tx1"/>
                </a:solidFill>
                <a:latin typeface="Courier New" pitchFamily="49" charset="0"/>
                <a:cs typeface="Courier New" pitchFamily="49" charset="0"/>
              </a:rPr>
              <a:t>cd</a:t>
            </a:r>
            <a:r>
              <a:rPr lang="en-US" sz="2400" dirty="0">
                <a:solidFill>
                  <a:schemeClr val="tx1"/>
                </a:solidFill>
                <a:latin typeface="Courier New" pitchFamily="49" charset="0"/>
                <a:cs typeface="Courier New" pitchFamily="49" charset="0"/>
              </a:rPr>
              <a:t> c:/</a:t>
            </a:r>
            <a:r>
              <a:rPr lang="en-US" sz="2400" dirty="0" smtClean="0">
                <a:solidFill>
                  <a:schemeClr val="tx1"/>
                </a:solidFill>
                <a:latin typeface="Courier New" pitchFamily="49" charset="0"/>
                <a:cs typeface="Courier New" pitchFamily="49" charset="0"/>
              </a:rPr>
              <a:t>menke/docs/eda/ch01</a:t>
            </a:r>
          </a:p>
          <a:p>
            <a:pPr>
              <a:buNone/>
            </a:pPr>
            <a:endParaRPr lang="en-US" sz="2400" dirty="0" smtClean="0">
              <a:solidFill>
                <a:schemeClr val="tx1"/>
              </a:solidFill>
              <a:latin typeface="Courier New" pitchFamily="49" charset="0"/>
              <a:cs typeface="Courier New" pitchFamily="49" charset="0"/>
            </a:endParaRPr>
          </a:p>
          <a:p>
            <a:pPr>
              <a:buNone/>
            </a:pPr>
            <a:r>
              <a:rPr lang="en-US" sz="2400" dirty="0" err="1">
                <a:solidFill>
                  <a:schemeClr val="tx1"/>
                </a:solidFill>
                <a:latin typeface="Courier New" pitchFamily="49" charset="0"/>
                <a:cs typeface="Courier New" pitchFamily="49" charset="0"/>
              </a:rPr>
              <a:t>cd</a:t>
            </a:r>
            <a:r>
              <a:rPr lang="en-US" sz="2400" dirty="0">
                <a:solidFill>
                  <a:schemeClr val="tx1"/>
                </a:solidFill>
                <a:latin typeface="Courier New" pitchFamily="49" charset="0"/>
                <a:cs typeface="Courier New" pitchFamily="49" charset="0"/>
              </a:rPr>
              <a:t> </a:t>
            </a:r>
            <a:r>
              <a:rPr lang="en-US" sz="2400" dirty="0" smtClean="0">
                <a:solidFill>
                  <a:schemeClr val="tx1"/>
                </a:solidFill>
                <a:latin typeface="Courier New" pitchFamily="49" charset="0"/>
                <a:cs typeface="Courier New" pitchFamily="49" charset="0"/>
              </a:rPr>
              <a:t>..</a:t>
            </a:r>
          </a:p>
          <a:p>
            <a:pPr>
              <a:buNone/>
            </a:pPr>
            <a:endParaRPr lang="en-US" sz="2400" dirty="0" smtClean="0">
              <a:solidFill>
                <a:schemeClr val="tx1"/>
              </a:solidFill>
              <a:latin typeface="Courier New" pitchFamily="49" charset="0"/>
              <a:cs typeface="Courier New" pitchFamily="49" charset="0"/>
            </a:endParaRPr>
          </a:p>
          <a:p>
            <a:pPr>
              <a:buNone/>
            </a:pPr>
            <a:r>
              <a:rPr lang="en-US" sz="2400" dirty="0" err="1">
                <a:solidFill>
                  <a:schemeClr val="tx1"/>
                </a:solidFill>
                <a:latin typeface="Courier New" pitchFamily="49" charset="0"/>
                <a:cs typeface="Courier New" pitchFamily="49" charset="0"/>
              </a:rPr>
              <a:t>cd</a:t>
            </a:r>
            <a:r>
              <a:rPr lang="en-US" sz="2400" dirty="0">
                <a:solidFill>
                  <a:schemeClr val="tx1"/>
                </a:solidFill>
                <a:latin typeface="Courier New" pitchFamily="49" charset="0"/>
                <a:cs typeface="Courier New" pitchFamily="49" charset="0"/>
              </a:rPr>
              <a:t> </a:t>
            </a:r>
            <a:r>
              <a:rPr lang="en-US" sz="2400" dirty="0" smtClean="0">
                <a:solidFill>
                  <a:schemeClr val="tx1"/>
                </a:solidFill>
                <a:latin typeface="Courier New" pitchFamily="49" charset="0"/>
                <a:cs typeface="Courier New" pitchFamily="49" charset="0"/>
              </a:rPr>
              <a:t>ch01</a:t>
            </a:r>
          </a:p>
          <a:p>
            <a:pPr>
              <a:buNone/>
            </a:pPr>
            <a:endParaRPr lang="en-US" sz="2400" dirty="0" smtClean="0">
              <a:solidFill>
                <a:schemeClr val="tx1"/>
              </a:solidFill>
              <a:latin typeface="Courier New" pitchFamily="49" charset="0"/>
              <a:cs typeface="Courier New" pitchFamily="49" charset="0"/>
            </a:endParaRPr>
          </a:p>
          <a:p>
            <a:pPr>
              <a:buNone/>
            </a:pPr>
            <a:r>
              <a:rPr lang="en-US" sz="2400" dirty="0" smtClean="0">
                <a:solidFill>
                  <a:schemeClr val="tx1"/>
                </a:solidFill>
                <a:latin typeface="Courier New" pitchFamily="49" charset="0"/>
                <a:cs typeface="Courier New" pitchFamily="49" charset="0"/>
              </a:rPr>
              <a:t>dir</a:t>
            </a:r>
            <a:endParaRPr lang="en-US" sz="2400" dirty="0">
              <a:latin typeface="Courier New" pitchFamily="49" charset="0"/>
              <a:cs typeface="Courier New" pitchFamily="49" charset="0"/>
            </a:endParaRPr>
          </a:p>
        </p:txBody>
      </p:sp>
      <p:sp>
        <p:nvSpPr>
          <p:cNvPr id="4" name="Content Placeholder 2"/>
          <p:cNvSpPr txBox="1">
            <a:spLocks/>
          </p:cNvSpPr>
          <p:nvPr/>
        </p:nvSpPr>
        <p:spPr bwMode="auto">
          <a:xfrm>
            <a:off x="1524000" y="1447800"/>
            <a:ext cx="5410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displays current</a:t>
            </a:r>
            <a:r>
              <a:rPr kumimoji="0" lang="en-US" sz="2400" b="0" i="0" u="none" strike="noStrike" kern="0" cap="none" spc="0" normalizeH="0" noProof="0" dirty="0" smtClean="0">
                <a:ln>
                  <a:noFill/>
                </a:ln>
                <a:solidFill>
                  <a:srgbClr val="FF0000"/>
                </a:solidFill>
                <a:effectLst/>
                <a:uLnTx/>
                <a:uFillTx/>
                <a:latin typeface="Times New Roman" pitchFamily="18" charset="0"/>
                <a:cs typeface="Times New Roman" pitchFamily="18" charset="0"/>
              </a:rPr>
              <a:t> folder</a:t>
            </a:r>
            <a:endPar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p:txBody>
      </p:sp>
      <p:sp>
        <p:nvSpPr>
          <p:cNvPr id="5" name="Content Placeholder 2"/>
          <p:cNvSpPr txBox="1">
            <a:spLocks/>
          </p:cNvSpPr>
          <p:nvPr/>
        </p:nvSpPr>
        <p:spPr bwMode="auto">
          <a:xfrm>
            <a:off x="1524000" y="2514600"/>
            <a:ext cx="5410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change to a folder in a specific place</a:t>
            </a:r>
          </a:p>
        </p:txBody>
      </p:sp>
      <p:sp>
        <p:nvSpPr>
          <p:cNvPr id="6" name="Content Placeholder 2"/>
          <p:cNvSpPr txBox="1">
            <a:spLocks/>
          </p:cNvSpPr>
          <p:nvPr/>
        </p:nvSpPr>
        <p:spPr bwMode="auto">
          <a:xfrm>
            <a:off x="1524000" y="3352800"/>
            <a:ext cx="5410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change</a:t>
            </a:r>
            <a:r>
              <a:rPr kumimoji="0" lang="en-US" sz="2400" b="0" i="0" u="none" strike="noStrike" kern="0" cap="none" spc="0" normalizeH="0" noProof="0" dirty="0" smtClean="0">
                <a:ln>
                  <a:noFill/>
                </a:ln>
                <a:solidFill>
                  <a:srgbClr val="FF0000"/>
                </a:solidFill>
                <a:effectLst/>
                <a:uLnTx/>
                <a:uFillTx/>
                <a:latin typeface="Times New Roman" pitchFamily="18" charset="0"/>
                <a:cs typeface="Times New Roman" pitchFamily="18" charset="0"/>
              </a:rPr>
              <a:t> </a:t>
            </a:r>
            <a:r>
              <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to the parent folder</a:t>
            </a:r>
          </a:p>
        </p:txBody>
      </p:sp>
      <p:sp>
        <p:nvSpPr>
          <p:cNvPr id="7" name="Content Placeholder 2"/>
          <p:cNvSpPr txBox="1">
            <a:spLocks/>
          </p:cNvSpPr>
          <p:nvPr/>
        </p:nvSpPr>
        <p:spPr bwMode="auto">
          <a:xfrm>
            <a:off x="1524000" y="4343400"/>
            <a:ext cx="7467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change</a:t>
            </a:r>
            <a:r>
              <a:rPr kumimoji="0" lang="en-US" sz="2400" b="0" i="0" u="none" strike="noStrike" kern="0" cap="none" spc="0" normalizeH="0" noProof="0" dirty="0" smtClean="0">
                <a:ln>
                  <a:noFill/>
                </a:ln>
                <a:solidFill>
                  <a:srgbClr val="FF0000"/>
                </a:solidFill>
                <a:effectLst/>
                <a:uLnTx/>
                <a:uFillTx/>
                <a:latin typeface="Times New Roman" pitchFamily="18" charset="0"/>
                <a:cs typeface="Times New Roman" pitchFamily="18" charset="0"/>
              </a:rPr>
              <a:t> </a:t>
            </a:r>
            <a:r>
              <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to the</a:t>
            </a:r>
            <a:r>
              <a:rPr kumimoji="0" lang="en-US" sz="2400" b="0" i="0" u="none" strike="noStrike" kern="0" cap="none" spc="0" normalizeH="0" noProof="0" dirty="0" smtClean="0">
                <a:ln>
                  <a:noFill/>
                </a:ln>
                <a:solidFill>
                  <a:srgbClr val="FF0000"/>
                </a:solidFill>
                <a:effectLst/>
                <a:uLnTx/>
                <a:uFillTx/>
                <a:latin typeface="Times New Roman" pitchFamily="18" charset="0"/>
                <a:cs typeface="Times New Roman" pitchFamily="18" charset="0"/>
              </a:rPr>
              <a:t> named </a:t>
            </a:r>
            <a:r>
              <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folder that within the current</a:t>
            </a:r>
            <a:r>
              <a:rPr kumimoji="0" lang="en-US" sz="2400" b="0" i="0" u="none" strike="noStrike" kern="0" cap="none" spc="0" normalizeH="0" noProof="0" dirty="0" smtClean="0">
                <a:ln>
                  <a:noFill/>
                </a:ln>
                <a:solidFill>
                  <a:srgbClr val="FF0000"/>
                </a:solidFill>
                <a:effectLst/>
                <a:uLnTx/>
                <a:uFillTx/>
                <a:latin typeface="Times New Roman" pitchFamily="18" charset="0"/>
                <a:cs typeface="Times New Roman" pitchFamily="18" charset="0"/>
              </a:rPr>
              <a:t> one</a:t>
            </a:r>
            <a:endPar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p:txBody>
      </p:sp>
      <p:sp>
        <p:nvSpPr>
          <p:cNvPr id="8" name="Content Placeholder 2"/>
          <p:cNvSpPr txBox="1">
            <a:spLocks/>
          </p:cNvSpPr>
          <p:nvPr/>
        </p:nvSpPr>
        <p:spPr bwMode="auto">
          <a:xfrm>
            <a:off x="1524000" y="5105400"/>
            <a:ext cx="7467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2400" kern="0" dirty="0" smtClean="0">
                <a:solidFill>
                  <a:srgbClr val="FF0000"/>
                </a:solidFill>
                <a:latin typeface="Times New Roman" pitchFamily="18" charset="0"/>
                <a:cs typeface="Times New Roman" pitchFamily="18" charset="0"/>
              </a:rPr>
              <a:t>display all the files and folders in the current folder</a:t>
            </a:r>
            <a:endParaRPr kumimoji="0" lang="en-US" sz="24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0"/>
            <a:ext cx="8229600" cy="1371600"/>
          </a:xfrm>
        </p:spPr>
        <p:txBody>
          <a:bodyPr/>
          <a:lstStyle/>
          <a:p>
            <a:r>
              <a:rPr lang="en-US" dirty="0" smtClean="0">
                <a:latin typeface="Times New Roman" pitchFamily="18" charset="0"/>
                <a:cs typeface="Times New Roman" pitchFamily="18" charset="0"/>
              </a:rPr>
              <a:t>Simple Arithmetic</a:t>
            </a:r>
            <a:endParaRPr lang="en-US" dirty="0">
              <a:latin typeface="Times New Roman" pitchFamily="18" charset="0"/>
              <a:cs typeface="Times New Roman" pitchFamily="18" charset="0"/>
            </a:endParaRPr>
          </a:p>
        </p:txBody>
      </p:sp>
      <p:sp>
        <p:nvSpPr>
          <p:cNvPr id="8195" name="Rectangle 3"/>
          <p:cNvSpPr>
            <a:spLocks noGrp="1" noChangeArrowheads="1"/>
          </p:cNvSpPr>
          <p:nvPr>
            <p:ph type="body" idx="1"/>
          </p:nvPr>
        </p:nvSpPr>
        <p:spPr>
          <a:xfrm>
            <a:off x="609600" y="1447800"/>
            <a:ext cx="8077200" cy="5105400"/>
          </a:xfrm>
        </p:spPr>
        <p:txBody>
          <a:bodyPr/>
          <a:lstStyle/>
          <a:p>
            <a:pPr>
              <a:buFontTx/>
              <a:buNone/>
            </a:pPr>
            <a:r>
              <a:rPr lang="en-US" dirty="0" smtClean="0">
                <a:latin typeface="Courier New" pitchFamily="49" charset="0"/>
                <a:cs typeface="Courier New" pitchFamily="49" charset="0"/>
              </a:rPr>
              <a:t>a=3.5; </a:t>
            </a:r>
          </a:p>
          <a:p>
            <a:pPr>
              <a:buFontTx/>
              <a:buNone/>
            </a:pPr>
            <a:r>
              <a:rPr lang="en-US" dirty="0" smtClean="0">
                <a:latin typeface="Courier New" pitchFamily="49" charset="0"/>
                <a:cs typeface="Courier New" pitchFamily="49" charset="0"/>
              </a:rPr>
              <a:t>b=4.1; </a:t>
            </a:r>
          </a:p>
          <a:p>
            <a:pPr>
              <a:buFontTx/>
              <a:buNone/>
            </a:pPr>
            <a:r>
              <a:rPr lang="en-US" dirty="0" smtClean="0">
                <a:latin typeface="Courier New" pitchFamily="49" charset="0"/>
                <a:cs typeface="Courier New" pitchFamily="49" charset="0"/>
              </a:rPr>
              <a:t>c=</a:t>
            </a:r>
            <a:r>
              <a:rPr lang="en-US" dirty="0" err="1" smtClean="0">
                <a:latin typeface="Courier New" pitchFamily="49" charset="0"/>
                <a:cs typeface="Courier New" pitchFamily="49" charset="0"/>
              </a:rPr>
              <a:t>a+b</a:t>
            </a:r>
            <a:r>
              <a:rPr lang="en-US" dirty="0" smtClean="0">
                <a:latin typeface="Courier New" pitchFamily="49" charset="0"/>
                <a:cs typeface="Courier New" pitchFamily="49" charset="0"/>
              </a:rPr>
              <a:t>; </a:t>
            </a:r>
          </a:p>
          <a:p>
            <a:pPr>
              <a:buFontTx/>
              <a:buNone/>
            </a:pPr>
            <a:r>
              <a:rPr lang="en-US" dirty="0" smtClean="0">
                <a:latin typeface="Courier New" pitchFamily="49" charset="0"/>
                <a:cs typeface="Courier New" pitchFamily="49" charset="0"/>
              </a:rPr>
              <a:t>c </a:t>
            </a:r>
          </a:p>
          <a:p>
            <a:pPr>
              <a:buFontTx/>
              <a:buNone/>
            </a:pPr>
            <a:endParaRPr lang="en-US" dirty="0"/>
          </a:p>
          <a:p>
            <a:pPr>
              <a:buFontTx/>
              <a:buNone/>
            </a:pPr>
            <a:r>
              <a:rPr lang="en-US" dirty="0" smtClean="0">
                <a:latin typeface="Courier New" pitchFamily="49" charset="0"/>
                <a:cs typeface="Courier New" pitchFamily="49" charset="0"/>
              </a:rPr>
              <a:t>c =</a:t>
            </a:r>
          </a:p>
          <a:p>
            <a:pPr>
              <a:buFontTx/>
              <a:buNone/>
            </a:pPr>
            <a:endParaRPr lang="en-US" dirty="0" smtClean="0">
              <a:latin typeface="Courier New" pitchFamily="49" charset="0"/>
              <a:cs typeface="Courier New" pitchFamily="49" charset="0"/>
            </a:endParaRPr>
          </a:p>
          <a:p>
            <a:pPr>
              <a:buFontTx/>
              <a:buNone/>
            </a:pPr>
            <a:r>
              <a:rPr lang="en-US" dirty="0" smtClean="0">
                <a:latin typeface="Courier New" pitchFamily="49" charset="0"/>
                <a:cs typeface="Courier New" pitchFamily="49" charset="0"/>
              </a:rPr>
              <a:t>    7.6000</a:t>
            </a:r>
            <a:endParaRPr lang="en-US" dirty="0">
              <a:latin typeface="Courier New" pitchFamily="49" charset="0"/>
              <a:cs typeface="Courier New" pitchFamily="49" charset="0"/>
            </a:endParaRPr>
          </a:p>
        </p:txBody>
      </p:sp>
      <p:sp>
        <p:nvSpPr>
          <p:cNvPr id="4" name="Right Brace 3"/>
          <p:cNvSpPr/>
          <p:nvPr/>
        </p:nvSpPr>
        <p:spPr>
          <a:xfrm>
            <a:off x="4267200" y="1567068"/>
            <a:ext cx="228600" cy="1938132"/>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ectangle 2"/>
          <p:cNvSpPr txBox="1">
            <a:spLocks noChangeArrowheads="1"/>
          </p:cNvSpPr>
          <p:nvPr/>
        </p:nvSpPr>
        <p:spPr bwMode="auto">
          <a:xfrm>
            <a:off x="4419600" y="2272744"/>
            <a:ext cx="2286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you type</a:t>
            </a:r>
            <a:r>
              <a:rPr kumimoji="0" lang="en-US" sz="2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this</a:t>
            </a:r>
            <a:endPar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6" name="Rectangle 2"/>
          <p:cNvSpPr txBox="1">
            <a:spLocks noChangeArrowheads="1"/>
          </p:cNvSpPr>
          <p:nvPr/>
        </p:nvSpPr>
        <p:spPr bwMode="auto">
          <a:xfrm>
            <a:off x="4419600" y="5025888"/>
            <a:ext cx="2209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1" u="none" strike="noStrike" kern="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MatLab</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replies with this</a:t>
            </a:r>
          </a:p>
        </p:txBody>
      </p:sp>
      <p:sp>
        <p:nvSpPr>
          <p:cNvPr id="7" name="Right Brace 6"/>
          <p:cNvSpPr/>
          <p:nvPr/>
        </p:nvSpPr>
        <p:spPr>
          <a:xfrm>
            <a:off x="4267200" y="4572000"/>
            <a:ext cx="228600" cy="1447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5" name="Picture 3"/>
          <p:cNvPicPr>
            <a:picLocks noChangeAspect="1" noChangeArrowheads="1"/>
          </p:cNvPicPr>
          <p:nvPr/>
        </p:nvPicPr>
        <p:blipFill>
          <a:blip r:embed="rId3" cstate="print"/>
          <a:srcRect l="25476" t="64040" r="28013" b="26811"/>
          <a:stretch>
            <a:fillRect/>
          </a:stretch>
        </p:blipFill>
        <p:spPr bwMode="auto">
          <a:xfrm>
            <a:off x="2286000" y="1143000"/>
            <a:ext cx="4191000" cy="685800"/>
          </a:xfrm>
          <a:prstGeom prst="rect">
            <a:avLst/>
          </a:prstGeom>
          <a:noFill/>
          <a:ln w="9525">
            <a:noFill/>
            <a:miter lim="800000"/>
            <a:headEnd/>
            <a:tailEnd/>
          </a:ln>
        </p:spPr>
      </p:pic>
      <p:sp>
        <p:nvSpPr>
          <p:cNvPr id="8194" name="Rectangle 2"/>
          <p:cNvSpPr>
            <a:spLocks noGrp="1" noChangeArrowheads="1"/>
          </p:cNvSpPr>
          <p:nvPr>
            <p:ph type="title"/>
          </p:nvPr>
        </p:nvSpPr>
        <p:spPr>
          <a:xfrm>
            <a:off x="381000" y="0"/>
            <a:ext cx="8229600" cy="1371600"/>
          </a:xfrm>
        </p:spPr>
        <p:txBody>
          <a:bodyPr/>
          <a:lstStyle/>
          <a:p>
            <a:r>
              <a:rPr lang="en-US" dirty="0" smtClean="0">
                <a:latin typeface="Times New Roman" pitchFamily="18" charset="0"/>
                <a:cs typeface="Times New Roman" pitchFamily="18" charset="0"/>
              </a:rPr>
              <a:t>A more complicated formula</a:t>
            </a:r>
            <a:endParaRPr lang="en-US" dirty="0">
              <a:latin typeface="Times New Roman" pitchFamily="18" charset="0"/>
              <a:cs typeface="Times New Roman" pitchFamily="18" charset="0"/>
            </a:endParaRPr>
          </a:p>
        </p:txBody>
      </p:sp>
      <p:sp>
        <p:nvSpPr>
          <p:cNvPr id="4" name="Right Brace 3"/>
          <p:cNvSpPr/>
          <p:nvPr/>
        </p:nvSpPr>
        <p:spPr>
          <a:xfrm>
            <a:off x="6172200" y="2024268"/>
            <a:ext cx="228600" cy="1938132"/>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ectangle 2"/>
          <p:cNvSpPr txBox="1">
            <a:spLocks noChangeArrowheads="1"/>
          </p:cNvSpPr>
          <p:nvPr/>
        </p:nvSpPr>
        <p:spPr bwMode="auto">
          <a:xfrm>
            <a:off x="6324600" y="2729944"/>
            <a:ext cx="2286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you type</a:t>
            </a:r>
            <a:r>
              <a:rPr kumimoji="0" lang="en-US" sz="2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this</a:t>
            </a:r>
            <a:endPar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6" name="Rectangle 2"/>
          <p:cNvSpPr txBox="1">
            <a:spLocks noChangeArrowheads="1"/>
          </p:cNvSpPr>
          <p:nvPr/>
        </p:nvSpPr>
        <p:spPr bwMode="auto">
          <a:xfrm>
            <a:off x="6553200" y="5486400"/>
            <a:ext cx="2209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1" u="none" strike="noStrike" kern="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MatLab</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replies with this</a:t>
            </a:r>
          </a:p>
        </p:txBody>
      </p:sp>
      <p:sp>
        <p:nvSpPr>
          <p:cNvPr id="7" name="Right Brace 6"/>
          <p:cNvSpPr/>
          <p:nvPr/>
        </p:nvSpPr>
        <p:spPr>
          <a:xfrm>
            <a:off x="6172200" y="48006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ontent Placeholder 9"/>
          <p:cNvSpPr>
            <a:spLocks noGrp="1"/>
          </p:cNvSpPr>
          <p:nvPr>
            <p:ph idx="1"/>
          </p:nvPr>
        </p:nvSpPr>
        <p:spPr>
          <a:xfrm>
            <a:off x="381000" y="1981200"/>
            <a:ext cx="8229600" cy="4525963"/>
          </a:xfrm>
        </p:spPr>
        <p:txBody>
          <a:bodyPr>
            <a:normAutofit lnSpcReduction="10000"/>
          </a:bodyPr>
          <a:lstStyle/>
          <a:p>
            <a:pPr>
              <a:buNone/>
            </a:pPr>
            <a:r>
              <a:rPr lang="en-US" dirty="0">
                <a:solidFill>
                  <a:schemeClr val="tx1"/>
                </a:solidFill>
                <a:latin typeface="Courier New" pitchFamily="49" charset="0"/>
                <a:cs typeface="Courier New" pitchFamily="49" charset="0"/>
              </a:rPr>
              <a:t>a=3; </a:t>
            </a:r>
          </a:p>
          <a:p>
            <a:pPr>
              <a:buNone/>
            </a:pPr>
            <a:r>
              <a:rPr lang="en-US" dirty="0">
                <a:solidFill>
                  <a:schemeClr val="tx1"/>
                </a:solidFill>
                <a:latin typeface="Courier New" pitchFamily="49" charset="0"/>
                <a:cs typeface="Courier New" pitchFamily="49" charset="0"/>
              </a:rPr>
              <a:t>b=4; </a:t>
            </a:r>
          </a:p>
          <a:p>
            <a:pPr>
              <a:buNone/>
            </a:pPr>
            <a:r>
              <a:rPr lang="en-US" dirty="0">
                <a:solidFill>
                  <a:schemeClr val="tx1"/>
                </a:solidFill>
                <a:latin typeface="Courier New" pitchFamily="49" charset="0"/>
                <a:cs typeface="Courier New" pitchFamily="49" charset="0"/>
              </a:rPr>
              <a:t>c = </a:t>
            </a:r>
            <a:r>
              <a:rPr lang="en-US" dirty="0" err="1">
                <a:solidFill>
                  <a:schemeClr val="tx1"/>
                </a:solidFill>
                <a:latin typeface="Courier New" pitchFamily="49" charset="0"/>
                <a:cs typeface="Courier New" pitchFamily="49" charset="0"/>
              </a:rPr>
              <a:t>sqrt</a:t>
            </a:r>
            <a:r>
              <a:rPr lang="en-US" dirty="0">
                <a:solidFill>
                  <a:schemeClr val="tx1"/>
                </a:solidFill>
                <a:latin typeface="Courier New" pitchFamily="49" charset="0"/>
                <a:cs typeface="Courier New" pitchFamily="49" charset="0"/>
              </a:rPr>
              <a:t>(a^2 + b^2); </a:t>
            </a:r>
            <a:endParaRPr lang="en-US" dirty="0" smtClean="0">
              <a:solidFill>
                <a:schemeClr val="tx1"/>
              </a:solidFill>
              <a:latin typeface="Courier New" pitchFamily="49" charset="0"/>
              <a:cs typeface="Courier New" pitchFamily="49" charset="0"/>
            </a:endParaRPr>
          </a:p>
          <a:p>
            <a:pPr>
              <a:buNone/>
            </a:pPr>
            <a:r>
              <a:rPr lang="en-US" dirty="0" smtClean="0">
                <a:solidFill>
                  <a:schemeClr val="tx1"/>
                </a:solidFill>
                <a:latin typeface="Courier New" pitchFamily="49" charset="0"/>
                <a:cs typeface="Courier New" pitchFamily="49" charset="0"/>
              </a:rPr>
              <a:t>c</a:t>
            </a:r>
          </a:p>
          <a:p>
            <a:pPr>
              <a:buNone/>
            </a:pPr>
            <a:endParaRPr lang="en-US" dirty="0">
              <a:latin typeface="Courier New" pitchFamily="49" charset="0"/>
              <a:cs typeface="Courier New" pitchFamily="49" charset="0"/>
            </a:endParaRPr>
          </a:p>
          <a:p>
            <a:pPr>
              <a:buNone/>
            </a:pPr>
            <a:r>
              <a:rPr lang="en-US" dirty="0" smtClean="0">
                <a:latin typeface="Courier New" pitchFamily="49" charset="0"/>
                <a:cs typeface="Courier New" pitchFamily="49" charset="0"/>
              </a:rPr>
              <a:t>c =</a:t>
            </a:r>
          </a:p>
          <a:p>
            <a:pPr>
              <a:buNone/>
            </a:pPr>
            <a:endParaRPr lang="en-US" dirty="0" smtClean="0">
              <a:latin typeface="Courier New" pitchFamily="49" charset="0"/>
              <a:cs typeface="Courier New" pitchFamily="49" charset="0"/>
            </a:endParaRPr>
          </a:p>
          <a:p>
            <a:pPr>
              <a:buNone/>
            </a:pPr>
            <a:r>
              <a:rPr lang="en-US" dirty="0" smtClean="0">
                <a:latin typeface="Courier New" pitchFamily="49" charset="0"/>
                <a:cs typeface="Courier New" pitchFamily="49" charset="0"/>
              </a:rPr>
              <a:t>     5</a:t>
            </a:r>
            <a:endParaRPr lang="en-US" dirty="0">
              <a:latin typeface="Courier New" pitchFamily="49" charset="0"/>
              <a:cs typeface="Courier New" pitchFamily="49"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0"/>
            <a:ext cx="8229600" cy="838200"/>
          </a:xfrm>
        </p:spPr>
        <p:txBody>
          <a:bodyPr/>
          <a:lstStyle/>
          <a:p>
            <a:r>
              <a:rPr lang="en-US" sz="3200" dirty="0" smtClean="0">
                <a:latin typeface="Times New Roman" pitchFamily="18" charset="0"/>
                <a:cs typeface="Times New Roman" pitchFamily="18" charset="0"/>
              </a:rPr>
              <a:t>Another complicated formula</a:t>
            </a:r>
            <a:endParaRPr lang="en-US" sz="3200" dirty="0">
              <a:latin typeface="Times New Roman" pitchFamily="18" charset="0"/>
              <a:cs typeface="Times New Roman" pitchFamily="18" charset="0"/>
            </a:endParaRPr>
          </a:p>
        </p:txBody>
      </p:sp>
      <p:sp>
        <p:nvSpPr>
          <p:cNvPr id="4" name="Right Brace 3"/>
          <p:cNvSpPr/>
          <p:nvPr/>
        </p:nvSpPr>
        <p:spPr>
          <a:xfrm>
            <a:off x="6172200" y="2024268"/>
            <a:ext cx="228600" cy="1938132"/>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ectangle 2"/>
          <p:cNvSpPr txBox="1">
            <a:spLocks noChangeArrowheads="1"/>
          </p:cNvSpPr>
          <p:nvPr/>
        </p:nvSpPr>
        <p:spPr bwMode="auto">
          <a:xfrm>
            <a:off x="6324600" y="2729944"/>
            <a:ext cx="2286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you type</a:t>
            </a:r>
            <a:r>
              <a:rPr kumimoji="0" lang="en-US" sz="2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this</a:t>
            </a:r>
            <a:endPar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6" name="Rectangle 2"/>
          <p:cNvSpPr txBox="1">
            <a:spLocks noChangeArrowheads="1"/>
          </p:cNvSpPr>
          <p:nvPr/>
        </p:nvSpPr>
        <p:spPr bwMode="auto">
          <a:xfrm>
            <a:off x="6553200" y="5486400"/>
            <a:ext cx="2209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1" u="none" strike="noStrike" kern="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MatLab</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replies with this</a:t>
            </a:r>
          </a:p>
        </p:txBody>
      </p:sp>
      <p:sp>
        <p:nvSpPr>
          <p:cNvPr id="7" name="Right Brace 6"/>
          <p:cNvSpPr/>
          <p:nvPr/>
        </p:nvSpPr>
        <p:spPr>
          <a:xfrm>
            <a:off x="6172200" y="48006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ontent Placeholder 9"/>
          <p:cNvSpPr>
            <a:spLocks noGrp="1"/>
          </p:cNvSpPr>
          <p:nvPr>
            <p:ph idx="1"/>
          </p:nvPr>
        </p:nvSpPr>
        <p:spPr>
          <a:xfrm>
            <a:off x="381000" y="1981200"/>
            <a:ext cx="8229600" cy="4525963"/>
          </a:xfrm>
        </p:spPr>
        <p:txBody>
          <a:bodyPr>
            <a:normAutofit lnSpcReduction="10000"/>
          </a:bodyPr>
          <a:lstStyle/>
          <a:p>
            <a:pPr>
              <a:buNone/>
            </a:pPr>
            <a:r>
              <a:rPr lang="pt-BR" dirty="0" smtClean="0">
                <a:latin typeface="Courier New" pitchFamily="49" charset="0"/>
                <a:cs typeface="Courier New" pitchFamily="49" charset="0"/>
              </a:rPr>
              <a:t>n=2; x=3; x0=1; L=5; </a:t>
            </a:r>
          </a:p>
          <a:p>
            <a:pPr>
              <a:buNone/>
            </a:pPr>
            <a:r>
              <a:rPr lang="pt-BR" dirty="0" smtClean="0">
                <a:latin typeface="Courier New" pitchFamily="49" charset="0"/>
                <a:cs typeface="Courier New" pitchFamily="49" charset="0"/>
              </a:rPr>
              <a:t>c = sin(n*pi*(x-x0)/L); </a:t>
            </a:r>
          </a:p>
          <a:p>
            <a:pPr>
              <a:buNone/>
            </a:pPr>
            <a:r>
              <a:rPr lang="pt-BR" dirty="0" smtClean="0">
                <a:latin typeface="Courier New" pitchFamily="49" charset="0"/>
                <a:cs typeface="Courier New" pitchFamily="49" charset="0"/>
              </a:rPr>
              <a:t>c</a:t>
            </a:r>
          </a:p>
          <a:p>
            <a:pPr>
              <a:buNone/>
            </a:pPr>
            <a:endParaRPr lang="pt-BR" dirty="0" smtClean="0">
              <a:latin typeface="Courier New" pitchFamily="49" charset="0"/>
              <a:cs typeface="Courier New" pitchFamily="49" charset="0"/>
            </a:endParaRPr>
          </a:p>
          <a:p>
            <a:pPr>
              <a:buNone/>
            </a:pPr>
            <a:endParaRPr lang="pt-BR" dirty="0" smtClean="0">
              <a:latin typeface="Courier New" pitchFamily="49" charset="0"/>
              <a:cs typeface="Courier New" pitchFamily="49" charset="0"/>
            </a:endParaRPr>
          </a:p>
          <a:p>
            <a:pPr>
              <a:buNone/>
            </a:pPr>
            <a:r>
              <a:rPr lang="en-US" dirty="0" smtClean="0">
                <a:latin typeface="Courier New" pitchFamily="49" charset="0"/>
                <a:cs typeface="Courier New" pitchFamily="49" charset="0"/>
              </a:rPr>
              <a:t>c =</a:t>
            </a:r>
          </a:p>
          <a:p>
            <a:pPr>
              <a:buNone/>
            </a:pPr>
            <a:endParaRPr lang="en-US" dirty="0" smtClean="0">
              <a:latin typeface="Courier New" pitchFamily="49" charset="0"/>
              <a:cs typeface="Courier New" pitchFamily="49" charset="0"/>
            </a:endParaRPr>
          </a:p>
          <a:p>
            <a:pPr>
              <a:buNone/>
            </a:pPr>
            <a:r>
              <a:rPr lang="en-US" dirty="0" smtClean="0">
                <a:latin typeface="Courier New" pitchFamily="49" charset="0"/>
                <a:cs typeface="Courier New" pitchFamily="49" charset="0"/>
              </a:rPr>
              <a:t>    0.5878</a:t>
            </a:r>
            <a:endParaRPr lang="en-US" dirty="0">
              <a:latin typeface="Courier New" pitchFamily="49" charset="0"/>
              <a:cs typeface="Courier New" pitchFamily="49" charset="0"/>
            </a:endParaRPr>
          </a:p>
        </p:txBody>
      </p:sp>
      <p:pic>
        <p:nvPicPr>
          <p:cNvPr id="55298" name="Picture 2"/>
          <p:cNvPicPr>
            <a:picLocks noChangeAspect="1" noChangeArrowheads="1"/>
          </p:cNvPicPr>
          <p:nvPr/>
        </p:nvPicPr>
        <p:blipFill>
          <a:blip r:embed="rId3" cstate="print"/>
          <a:srcRect l="14626" t="28572" r="13719" b="58163"/>
          <a:stretch>
            <a:fillRect/>
          </a:stretch>
        </p:blipFill>
        <p:spPr bwMode="auto">
          <a:xfrm>
            <a:off x="1524000" y="844828"/>
            <a:ext cx="6019800" cy="990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1" y="204788"/>
            <a:ext cx="9144000" cy="6448425"/>
          </a:xfrm>
          <a:prstGeom prst="rect">
            <a:avLst/>
          </a:prstGeom>
          <a:noFill/>
          <a:ln w="9525">
            <a:noFill/>
            <a:miter lim="800000"/>
            <a:headEnd/>
            <a:tailEnd/>
          </a:ln>
        </p:spPr>
      </p:pic>
      <p:sp>
        <p:nvSpPr>
          <p:cNvPr id="3" name="Oval 2"/>
          <p:cNvSpPr/>
          <p:nvPr/>
        </p:nvSpPr>
        <p:spPr>
          <a:xfrm>
            <a:off x="5181600" y="3124200"/>
            <a:ext cx="3581400" cy="1066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p:cNvSpPr>
            <a:spLocks noGrp="1" noChangeArrowheads="1"/>
          </p:cNvSpPr>
          <p:nvPr>
            <p:ph type="title"/>
          </p:nvPr>
        </p:nvSpPr>
        <p:spPr>
          <a:xfrm>
            <a:off x="5181600" y="4191000"/>
            <a:ext cx="3657600" cy="792162"/>
          </a:xfrm>
        </p:spPr>
        <p:txBody>
          <a:bodyPr>
            <a:noAutofit/>
          </a:bodyPr>
          <a:lstStyle/>
          <a:p>
            <a:r>
              <a:rPr lang="en-US" sz="2400" dirty="0" smtClean="0">
                <a:solidFill>
                  <a:srgbClr val="FF0000"/>
                </a:solidFill>
              </a:rPr>
              <a:t>pay attention to announcements</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008"/>
            <a:ext cx="8229600" cy="685800"/>
          </a:xfrm>
        </p:spPr>
        <p:txBody>
          <a:bodyPr>
            <a:normAutofit fontScale="90000"/>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38200"/>
            <a:ext cx="8229600" cy="5791200"/>
          </a:xfrm>
        </p:spPr>
        <p:txBody>
          <a:bodyPr/>
          <a:lstStyle/>
          <a:p>
            <a:pPr>
              <a:buNone/>
            </a:pPr>
            <a:r>
              <a:rPr lang="en-US" baseline="0" dirty="0" smtClean="0">
                <a:latin typeface="Times New Roman" pitchFamily="18" charset="0"/>
                <a:cs typeface="Times New Roman" pitchFamily="18" charset="0"/>
              </a:rPr>
              <a:t>Commands</a:t>
            </a:r>
            <a:r>
              <a:rPr lang="en-US" dirty="0" smtClean="0">
                <a:latin typeface="Times New Roman" pitchFamily="18" charset="0"/>
                <a:cs typeface="Times New Roman" pitchFamily="18" charset="0"/>
              </a:rPr>
              <a:t> stored in a file with an extension ‘.m’ (an </a:t>
            </a:r>
            <a:r>
              <a:rPr lang="en-US" i="1" dirty="0" smtClean="0">
                <a:latin typeface="Times New Roman" pitchFamily="18" charset="0"/>
                <a:cs typeface="Times New Roman" pitchFamily="18" charset="0"/>
              </a:rPr>
              <a:t>m-file</a:t>
            </a:r>
            <a:r>
              <a:rPr lang="en-US" dirty="0" smtClean="0">
                <a:latin typeface="Times New Roman" pitchFamily="18" charset="0"/>
                <a:cs typeface="Times New Roman" pitchFamily="18" charset="0"/>
              </a:rPr>
              <a:t>) that can be run as a unit.</a:t>
            </a:r>
          </a:p>
          <a:p>
            <a:pPr>
              <a:buNone/>
            </a:pPr>
            <a:endParaRPr lang="en-US" dirty="0">
              <a:solidFill>
                <a:srgbClr val="000000"/>
              </a:solidFill>
              <a:latin typeface="Times New Roman" pitchFamily="18" charset="0"/>
              <a:cs typeface="Times New Roman" pitchFamily="18" charset="0"/>
            </a:endParaRPr>
          </a:p>
          <a:p>
            <a:pPr>
              <a:buNone/>
            </a:pPr>
            <a:r>
              <a:rPr lang="en-US" dirty="0" smtClean="0">
                <a:solidFill>
                  <a:srgbClr val="000000"/>
                </a:solidFill>
                <a:latin typeface="Times New Roman" pitchFamily="18" charset="0"/>
                <a:cs typeface="Times New Roman" pitchFamily="18" charset="0"/>
              </a:rPr>
              <a:t>Advantages</a:t>
            </a:r>
            <a:br>
              <a:rPr lang="en-US" dirty="0" smtClean="0">
                <a:solidFill>
                  <a:srgbClr val="000000"/>
                </a:solidFill>
                <a:latin typeface="Times New Roman" pitchFamily="18" charset="0"/>
                <a:cs typeface="Times New Roman" pitchFamily="18" charset="0"/>
              </a:rPr>
            </a:br>
            <a:r>
              <a:rPr lang="en-US" dirty="0" smtClean="0">
                <a:solidFill>
                  <a:srgbClr val="000000"/>
                </a:solidFill>
                <a:latin typeface="Times New Roman" pitchFamily="18" charset="0"/>
                <a:cs typeface="Times New Roman" pitchFamily="18" charset="0"/>
              </a:rPr>
              <a:t>- Speeds up repetitive tasks</a:t>
            </a:r>
          </a:p>
          <a:p>
            <a:pPr>
              <a:buNone/>
            </a:pPr>
            <a:r>
              <a:rPr lang="en-US" dirty="0">
                <a:solidFill>
                  <a:srgbClr val="000000"/>
                </a:solidFill>
                <a:latin typeface="Times New Roman" pitchFamily="18" charset="0"/>
                <a:cs typeface="Times New Roman" pitchFamily="18" charset="0"/>
              </a:rPr>
              <a:t>	</a:t>
            </a:r>
            <a:r>
              <a:rPr lang="en-US" dirty="0" smtClean="0">
                <a:solidFill>
                  <a:srgbClr val="000000"/>
                </a:solidFill>
                <a:latin typeface="Times New Roman" pitchFamily="18" charset="0"/>
                <a:cs typeface="Times New Roman" pitchFamily="18" charset="0"/>
              </a:rPr>
              <a:t>- Can be checked over for correctness</a:t>
            </a:r>
          </a:p>
          <a:p>
            <a:pPr>
              <a:buNone/>
            </a:pPr>
            <a:r>
              <a:rPr lang="en-US" dirty="0">
                <a:solidFill>
                  <a:srgbClr val="000000"/>
                </a:solidFill>
                <a:latin typeface="Times New Roman" pitchFamily="18" charset="0"/>
                <a:cs typeface="Times New Roman" pitchFamily="18" charset="0"/>
              </a:rPr>
              <a:t>	</a:t>
            </a:r>
            <a:r>
              <a:rPr lang="en-US" dirty="0" smtClean="0">
                <a:solidFill>
                  <a:srgbClr val="000000"/>
                </a:solidFill>
                <a:latin typeface="Times New Roman" pitchFamily="18" charset="0"/>
                <a:cs typeface="Times New Roman" pitchFamily="18" charset="0"/>
              </a:rPr>
              <a:t>- Documents what you did</a:t>
            </a:r>
          </a:p>
          <a:p>
            <a:pPr>
              <a:buNone/>
            </a:pPr>
            <a:endParaRPr lang="en-US" dirty="0">
              <a:solidFill>
                <a:srgbClr val="000000"/>
              </a:solidFill>
              <a:latin typeface="Times New Roman" pitchFamily="18" charset="0"/>
              <a:cs typeface="Times New Roman" pitchFamily="18" charset="0"/>
            </a:endParaRPr>
          </a:p>
          <a:p>
            <a:pPr>
              <a:buNone/>
            </a:pPr>
            <a:r>
              <a:rPr lang="en-US" dirty="0" smtClean="0">
                <a:solidFill>
                  <a:srgbClr val="000000"/>
                </a:solidFill>
                <a:latin typeface="Times New Roman" pitchFamily="18" charset="0"/>
                <a:cs typeface="Times New Roman" pitchFamily="18" charset="0"/>
              </a:rPr>
              <a:t>Disadvantages:</a:t>
            </a:r>
          </a:p>
          <a:p>
            <a:pPr>
              <a:buNone/>
            </a:pPr>
            <a:r>
              <a:rPr lang="en-US" dirty="0">
                <a:solidFill>
                  <a:srgbClr val="000000"/>
                </a:solidFill>
                <a:latin typeface="Times New Roman" pitchFamily="18" charset="0"/>
                <a:cs typeface="Times New Roman" pitchFamily="18" charset="0"/>
              </a:rPr>
              <a:t>	</a:t>
            </a:r>
            <a:r>
              <a:rPr lang="en-US" dirty="0" smtClean="0">
                <a:solidFill>
                  <a:srgbClr val="000000"/>
                </a:solidFill>
                <a:latin typeface="Times New Roman" pitchFamily="18" charset="0"/>
                <a:cs typeface="Times New Roman" pitchFamily="18" charset="0"/>
              </a:rPr>
              <a:t>- Hides what’s actually going on.</a:t>
            </a:r>
            <a:endParaRPr lang="en-US" dirty="0">
              <a:solidFill>
                <a:srgbClr val="000000"/>
              </a:solidFill>
              <a:latin typeface="Courier New"/>
            </a:endParaRPr>
          </a:p>
          <a:p>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008"/>
            <a:ext cx="8229600" cy="685800"/>
          </a:xfrm>
        </p:spPr>
        <p:txBody>
          <a:bodyPr>
            <a:normAutofit fontScale="90000"/>
          </a:bodyPr>
          <a:lstStyle/>
          <a:p>
            <a:r>
              <a:rPr lang="en-US" dirty="0" smtClean="0">
                <a:latin typeface="Times New Roman" pitchFamily="18" charset="0"/>
                <a:cs typeface="Times New Roman" pitchFamily="18" charset="0"/>
              </a:rPr>
              <a:t>Example of a </a:t>
            </a:r>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26444"/>
            <a:ext cx="8229600" cy="4525963"/>
          </a:xfrm>
        </p:spPr>
        <p:txBody>
          <a:bodyPr>
            <a:normAutofit lnSpcReduction="10000"/>
          </a:bodyPr>
          <a:lstStyle/>
          <a:p>
            <a:pPr>
              <a:buNone/>
            </a:pPr>
            <a:r>
              <a:rPr lang="en-US" baseline="0" dirty="0" smtClean="0">
                <a:solidFill>
                  <a:srgbClr val="228B22"/>
                </a:solidFill>
                <a:latin typeface="Courier New"/>
              </a:rPr>
              <a:t>% eda01_03</a:t>
            </a:r>
          </a:p>
          <a:p>
            <a:pPr>
              <a:buNone/>
            </a:pPr>
            <a:r>
              <a:rPr lang="en-US" baseline="0" dirty="0" smtClean="0">
                <a:solidFill>
                  <a:srgbClr val="228B22"/>
                </a:solidFill>
                <a:latin typeface="Courier New"/>
              </a:rPr>
              <a:t>% example of simple algebra,</a:t>
            </a:r>
          </a:p>
          <a:p>
            <a:pPr>
              <a:buNone/>
            </a:pPr>
            <a:r>
              <a:rPr lang="en-US" dirty="0" smtClean="0">
                <a:solidFill>
                  <a:srgbClr val="228B22"/>
                </a:solidFill>
                <a:latin typeface="Courier New"/>
              </a:rPr>
              <a:t>% </a:t>
            </a:r>
            <a:r>
              <a:rPr lang="en-US" baseline="0" dirty="0" smtClean="0">
                <a:solidFill>
                  <a:srgbClr val="228B22"/>
                </a:solidFill>
                <a:latin typeface="Courier New"/>
              </a:rPr>
              <a:t>c=</a:t>
            </a:r>
            <a:r>
              <a:rPr lang="en-US" baseline="0" dirty="0" err="1" smtClean="0">
                <a:solidFill>
                  <a:srgbClr val="228B22"/>
                </a:solidFill>
                <a:latin typeface="Courier New"/>
              </a:rPr>
              <a:t>a+b</a:t>
            </a:r>
            <a:r>
              <a:rPr lang="en-US" baseline="0" dirty="0" smtClean="0">
                <a:solidFill>
                  <a:srgbClr val="228B22"/>
                </a:solidFill>
                <a:latin typeface="Courier New"/>
              </a:rPr>
              <a:t> with a=3.5 and b=4.1</a:t>
            </a:r>
          </a:p>
          <a:p>
            <a:pPr>
              <a:buNone/>
            </a:pPr>
            <a:r>
              <a:rPr lang="en-US" baseline="0" dirty="0" smtClean="0">
                <a:solidFill>
                  <a:srgbClr val="228B22"/>
                </a:solidFill>
                <a:latin typeface="Courier New"/>
              </a:rPr>
              <a:t> </a:t>
            </a:r>
          </a:p>
          <a:p>
            <a:pPr>
              <a:buNone/>
            </a:pPr>
            <a:r>
              <a:rPr lang="en-US" dirty="0">
                <a:solidFill>
                  <a:srgbClr val="000000"/>
                </a:solidFill>
                <a:latin typeface="Courier New"/>
              </a:rPr>
              <a:t>a=3.5;</a:t>
            </a:r>
          </a:p>
          <a:p>
            <a:pPr>
              <a:buNone/>
            </a:pPr>
            <a:r>
              <a:rPr lang="en-US" dirty="0">
                <a:solidFill>
                  <a:srgbClr val="000000"/>
                </a:solidFill>
                <a:latin typeface="Courier New"/>
              </a:rPr>
              <a:t>b=4.1;</a:t>
            </a:r>
          </a:p>
          <a:p>
            <a:pPr>
              <a:buNone/>
            </a:pPr>
            <a:r>
              <a:rPr lang="en-US" dirty="0">
                <a:solidFill>
                  <a:srgbClr val="000000"/>
                </a:solidFill>
                <a:latin typeface="Courier New"/>
              </a:rPr>
              <a:t>c=</a:t>
            </a:r>
            <a:r>
              <a:rPr lang="en-US" dirty="0" err="1">
                <a:solidFill>
                  <a:srgbClr val="000000"/>
                </a:solidFill>
                <a:latin typeface="Courier New"/>
              </a:rPr>
              <a:t>a+b</a:t>
            </a:r>
            <a:r>
              <a:rPr lang="en-US" dirty="0">
                <a:solidFill>
                  <a:srgbClr val="000000"/>
                </a:solidFill>
                <a:latin typeface="Courier New"/>
              </a:rPr>
              <a:t>;</a:t>
            </a:r>
          </a:p>
          <a:p>
            <a:pPr>
              <a:buNone/>
            </a:pPr>
            <a:r>
              <a:rPr lang="en-US" dirty="0">
                <a:solidFill>
                  <a:srgbClr val="000000"/>
                </a:solidFill>
                <a:latin typeface="Courier New"/>
              </a:rPr>
              <a:t>c</a:t>
            </a:r>
          </a:p>
          <a:p>
            <a:endParaRPr lang="en-US" dirty="0"/>
          </a:p>
        </p:txBody>
      </p:sp>
      <p:sp>
        <p:nvSpPr>
          <p:cNvPr id="4" name="Rectangle 3"/>
          <p:cNvSpPr/>
          <p:nvPr/>
        </p:nvSpPr>
        <p:spPr>
          <a:xfrm>
            <a:off x="457200" y="1126444"/>
            <a:ext cx="8229600" cy="45720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flipV="1">
            <a:off x="2438400" y="5867400"/>
            <a:ext cx="3697357" cy="482600"/>
          </a:xfrm>
          <a:custGeom>
            <a:avLst/>
            <a:gdLst>
              <a:gd name="connsiteX0" fmla="*/ 0 w 3697357"/>
              <a:gd name="connsiteY0" fmla="*/ 1168400 h 1168400"/>
              <a:gd name="connsiteX1" fmla="*/ 649357 w 3697357"/>
              <a:gd name="connsiteY1" fmla="*/ 293756 h 1168400"/>
              <a:gd name="connsiteX2" fmla="*/ 1722783 w 3697357"/>
              <a:gd name="connsiteY2" fmla="*/ 452782 h 1168400"/>
              <a:gd name="connsiteX3" fmla="*/ 2994992 w 3697357"/>
              <a:gd name="connsiteY3" fmla="*/ 41965 h 1168400"/>
              <a:gd name="connsiteX4" fmla="*/ 3697357 w 3697357"/>
              <a:gd name="connsiteY4" fmla="*/ 200991 h 116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7357" h="1168400">
                <a:moveTo>
                  <a:pt x="0" y="1168400"/>
                </a:moveTo>
                <a:cubicBezTo>
                  <a:pt x="181113" y="790713"/>
                  <a:pt x="362226" y="413026"/>
                  <a:pt x="649357" y="293756"/>
                </a:cubicBezTo>
                <a:cubicBezTo>
                  <a:pt x="936488" y="174486"/>
                  <a:pt x="1331844" y="494747"/>
                  <a:pt x="1722783" y="452782"/>
                </a:cubicBezTo>
                <a:cubicBezTo>
                  <a:pt x="2113722" y="410817"/>
                  <a:pt x="2665896" y="83930"/>
                  <a:pt x="2994992" y="41965"/>
                </a:cubicBezTo>
                <a:cubicBezTo>
                  <a:pt x="3324088" y="0"/>
                  <a:pt x="3510722" y="100495"/>
                  <a:pt x="3697357" y="20099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2"/>
          <p:cNvSpPr txBox="1">
            <a:spLocks noChangeArrowheads="1"/>
          </p:cNvSpPr>
          <p:nvPr/>
        </p:nvSpPr>
        <p:spPr bwMode="auto">
          <a:xfrm>
            <a:off x="6172200" y="5943600"/>
            <a:ext cx="2286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in </a:t>
            </a:r>
            <a:r>
              <a:rPr kumimoji="0" lang="en-US" sz="2400" b="0" i="1"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m-file</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eda01_03.m</a:t>
            </a:r>
          </a:p>
        </p:txBody>
      </p:sp>
      <p:sp>
        <p:nvSpPr>
          <p:cNvPr id="8" name="Right Brace 7"/>
          <p:cNvSpPr/>
          <p:nvPr/>
        </p:nvSpPr>
        <p:spPr>
          <a:xfrm>
            <a:off x="7467600" y="12192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2"/>
          <p:cNvSpPr txBox="1">
            <a:spLocks noChangeArrowheads="1"/>
          </p:cNvSpPr>
          <p:nvPr/>
        </p:nvSpPr>
        <p:spPr bwMode="auto">
          <a:xfrm rot="5400000">
            <a:off x="6934200" y="1676400"/>
            <a:ext cx="2286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comments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3124200"/>
          </a:xfrm>
        </p:spPr>
        <p:txBody>
          <a:bodyPr/>
          <a:lstStyle/>
          <a:p>
            <a:pPr>
              <a:buNone/>
            </a:pPr>
            <a:r>
              <a:rPr lang="en-US" dirty="0" smtClean="0"/>
              <a:t>&gt;&gt; eda01_03</a:t>
            </a:r>
          </a:p>
          <a:p>
            <a:endParaRPr lang="en-US" dirty="0" smtClean="0"/>
          </a:p>
          <a:p>
            <a:pPr>
              <a:buNone/>
            </a:pPr>
            <a:r>
              <a:rPr lang="en-US" dirty="0" smtClean="0"/>
              <a:t>c =</a:t>
            </a:r>
          </a:p>
          <a:p>
            <a:endParaRPr lang="en-US" dirty="0" smtClean="0"/>
          </a:p>
          <a:p>
            <a:pPr>
              <a:buNone/>
            </a:pPr>
            <a:r>
              <a:rPr lang="en-US" dirty="0" smtClean="0"/>
              <a:t>7.6000</a:t>
            </a:r>
            <a:endParaRPr lang="en-US" dirty="0"/>
          </a:p>
        </p:txBody>
      </p:sp>
      <p:sp>
        <p:nvSpPr>
          <p:cNvPr id="4" name="Title 1"/>
          <p:cNvSpPr>
            <a:spLocks noGrp="1"/>
          </p:cNvSpPr>
          <p:nvPr>
            <p:ph type="title"/>
          </p:nvPr>
        </p:nvSpPr>
        <p:spPr>
          <a:xfrm>
            <a:off x="457200" y="533400"/>
            <a:ext cx="8229600" cy="685800"/>
          </a:xfrm>
        </p:spPr>
        <p:txBody>
          <a:bodyPr>
            <a:normAutofit fontScale="90000"/>
          </a:bodyPr>
          <a:lstStyle/>
          <a:p>
            <a:r>
              <a:rPr lang="en-US" dirty="0" smtClean="0">
                <a:latin typeface="Times New Roman" pitchFamily="18" charset="0"/>
                <a:cs typeface="Times New Roman" pitchFamily="18" charset="0"/>
              </a:rPr>
              <a:t>Running a </a:t>
            </a:r>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a:t>
            </a:r>
            <a:endParaRPr lang="en-US" dirty="0">
              <a:latin typeface="Times New Roman" pitchFamily="18" charset="0"/>
              <a:cs typeface="Times New Roman" pitchFamily="18" charset="0"/>
            </a:endParaRPr>
          </a:p>
        </p:txBody>
      </p:sp>
      <p:sp>
        <p:nvSpPr>
          <p:cNvPr id="5" name="Right Brace 4"/>
          <p:cNvSpPr/>
          <p:nvPr/>
        </p:nvSpPr>
        <p:spPr>
          <a:xfrm>
            <a:off x="5791200" y="2143540"/>
            <a:ext cx="228600" cy="795132"/>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2"/>
          <p:cNvSpPr txBox="1">
            <a:spLocks noChangeArrowheads="1"/>
          </p:cNvSpPr>
          <p:nvPr/>
        </p:nvSpPr>
        <p:spPr bwMode="auto">
          <a:xfrm>
            <a:off x="6168884" y="2279376"/>
            <a:ext cx="2286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you type</a:t>
            </a:r>
            <a:r>
              <a:rPr kumimoji="0" lang="en-US" sz="2400" b="0" i="0" u="none" strike="noStrike" kern="0" cap="none" spc="0" normalizeH="0" noProof="0" dirty="0" smtClean="0">
                <a:ln>
                  <a:noFill/>
                </a:ln>
                <a:solidFill>
                  <a:srgbClr val="FF0000"/>
                </a:solidFill>
                <a:effectLst/>
                <a:uLnTx/>
                <a:uFillTx/>
                <a:latin typeface="Times New Roman" pitchFamily="18" charset="0"/>
                <a:ea typeface="+mj-ea"/>
                <a:cs typeface="Times New Roman" pitchFamily="18" charset="0"/>
              </a:rPr>
              <a:t> this</a:t>
            </a:r>
            <a:endPar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7" name="Rectangle 2"/>
          <p:cNvSpPr txBox="1">
            <a:spLocks noChangeArrowheads="1"/>
          </p:cNvSpPr>
          <p:nvPr/>
        </p:nvSpPr>
        <p:spPr bwMode="auto">
          <a:xfrm>
            <a:off x="6248400" y="3909392"/>
            <a:ext cx="2209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1" u="none" strike="noStrike" kern="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MatLab</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replies with this</a:t>
            </a:r>
          </a:p>
        </p:txBody>
      </p:sp>
      <p:sp>
        <p:nvSpPr>
          <p:cNvPr id="8" name="Right Brace 7"/>
          <p:cNvSpPr/>
          <p:nvPr/>
        </p:nvSpPr>
        <p:spPr>
          <a:xfrm>
            <a:off x="5791200" y="32766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3" name="Picture 3"/>
          <p:cNvPicPr>
            <a:picLocks noChangeAspect="1" noChangeArrowheads="1"/>
          </p:cNvPicPr>
          <p:nvPr/>
        </p:nvPicPr>
        <p:blipFill>
          <a:blip r:embed="rId3" cstate="print"/>
          <a:srcRect l="6871" t="35714" r="8562" b="48979"/>
          <a:stretch>
            <a:fillRect/>
          </a:stretch>
        </p:blipFill>
        <p:spPr bwMode="auto">
          <a:xfrm>
            <a:off x="381000" y="1752600"/>
            <a:ext cx="7620000" cy="1143000"/>
          </a:xfrm>
          <a:prstGeom prst="rect">
            <a:avLst/>
          </a:prstGeom>
          <a:noFill/>
          <a:ln w="9525">
            <a:noFill/>
            <a:miter lim="800000"/>
            <a:headEnd/>
            <a:tailEnd/>
          </a:ln>
        </p:spPr>
      </p:pic>
      <p:sp>
        <p:nvSpPr>
          <p:cNvPr id="7" name="Rectangle 2"/>
          <p:cNvSpPr>
            <a:spLocks noGrp="1" noChangeArrowheads="1"/>
          </p:cNvSpPr>
          <p:nvPr>
            <p:ph type="title"/>
          </p:nvPr>
        </p:nvSpPr>
        <p:spPr>
          <a:xfrm>
            <a:off x="381000" y="533400"/>
            <a:ext cx="8229600" cy="838200"/>
          </a:xfrm>
        </p:spPr>
        <p:txBody>
          <a:bodyPr/>
          <a:lstStyle/>
          <a:p>
            <a:r>
              <a:rPr lang="en-US" sz="3200" dirty="0" smtClean="0">
                <a:latin typeface="Times New Roman" pitchFamily="18" charset="0"/>
                <a:cs typeface="Times New Roman" pitchFamily="18" charset="0"/>
              </a:rPr>
              <a:t>Vectors and Matrices</a:t>
            </a:r>
            <a:endParaRPr lang="en-US" sz="3200" dirty="0">
              <a:latin typeface="Times New Roman" pitchFamily="18" charset="0"/>
              <a:cs typeface="Times New Roman" pitchFamily="18" charset="0"/>
            </a:endParaRPr>
          </a:p>
        </p:txBody>
      </p:sp>
      <p:sp>
        <p:nvSpPr>
          <p:cNvPr id="8" name="Rectangle 7"/>
          <p:cNvSpPr/>
          <p:nvPr/>
        </p:nvSpPr>
        <p:spPr>
          <a:xfrm>
            <a:off x="152400" y="3733800"/>
            <a:ext cx="8915400" cy="2246769"/>
          </a:xfrm>
          <a:prstGeom prst="rect">
            <a:avLst/>
          </a:prstGeom>
        </p:spPr>
        <p:txBody>
          <a:bodyPr wrap="square">
            <a:spAutoFit/>
          </a:bodyPr>
          <a:lstStyle/>
          <a:p>
            <a:r>
              <a:rPr lang="en-US" sz="2800" dirty="0">
                <a:latin typeface="Courier New" pitchFamily="49" charset="0"/>
                <a:cs typeface="Courier New" pitchFamily="49" charset="0"/>
              </a:rPr>
              <a:t>r = [2, 4, 6]; </a:t>
            </a:r>
          </a:p>
          <a:p>
            <a:r>
              <a:rPr lang="en-US" sz="2800" dirty="0">
                <a:latin typeface="Courier New" pitchFamily="49" charset="0"/>
                <a:cs typeface="Courier New" pitchFamily="49" charset="0"/>
              </a:rPr>
              <a:t>c = [1, </a:t>
            </a:r>
            <a:r>
              <a:rPr lang="en-US" sz="2800" dirty="0" smtClean="0">
                <a:latin typeface="Courier New" pitchFamily="49" charset="0"/>
                <a:cs typeface="Courier New" pitchFamily="49" charset="0"/>
              </a:rPr>
              <a:t>3, 5]’; </a:t>
            </a:r>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M =[ [1, 4, 7]', [2, 5, 8]', [3, 6, 9</a:t>
            </a:r>
            <a:r>
              <a:rPr lang="en-US" sz="2800" dirty="0" smtClean="0">
                <a:latin typeface="Courier New" pitchFamily="49" charset="0"/>
                <a:cs typeface="Courier New" pitchFamily="49" charset="0"/>
              </a:rPr>
              <a:t>]'];</a:t>
            </a:r>
          </a:p>
          <a:p>
            <a:r>
              <a:rPr lang="en-US" sz="2800" dirty="0" smtClean="0">
                <a:latin typeface="Courier New" pitchFamily="49" charset="0"/>
                <a:cs typeface="Courier New" pitchFamily="49" charset="0"/>
              </a:rPr>
              <a:t>or</a:t>
            </a:r>
          </a:p>
          <a:p>
            <a:r>
              <a:rPr lang="en-US" sz="2800" dirty="0" smtClean="0">
                <a:latin typeface="Courier New" pitchFamily="49" charset="0"/>
                <a:cs typeface="Courier New" pitchFamily="49" charset="0"/>
              </a:rPr>
              <a:t>M = [1,2,3</a:t>
            </a:r>
            <a:r>
              <a:rPr lang="en-US" sz="2800" dirty="0" smtClean="0">
                <a:latin typeface="Courier New" pitchFamily="49" charset="0"/>
                <a:cs typeface="Courier New" pitchFamily="49" charset="0"/>
              </a:rPr>
              <a:t>; 4,5,6; 7,8,9];</a:t>
            </a:r>
            <a:endParaRPr lang="en-US" sz="2800" dirty="0">
              <a:latin typeface="Courier New" pitchFamily="49" charset="0"/>
              <a:cs typeface="Courier New" pitchFamily="49"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dirty="0" smtClean="0">
                <a:latin typeface="Times New Roman" pitchFamily="18" charset="0"/>
                <a:cs typeface="Times New Roman" pitchFamily="18" charset="0"/>
              </a:rPr>
              <a:t>Transpose </a:t>
            </a:r>
            <a:r>
              <a:rPr lang="en-US" sz="4000" dirty="0">
                <a:latin typeface="Times New Roman" pitchFamily="18" charset="0"/>
                <a:cs typeface="Times New Roman" pitchFamily="18" charset="0"/>
              </a:rPr>
              <a:t>Operator</a:t>
            </a:r>
          </a:p>
        </p:txBody>
      </p:sp>
      <p:sp>
        <p:nvSpPr>
          <p:cNvPr id="16387" name="Rectangle 3"/>
          <p:cNvSpPr>
            <a:spLocks noGrp="1" noChangeArrowheads="1"/>
          </p:cNvSpPr>
          <p:nvPr>
            <p:ph type="body" idx="1"/>
          </p:nvPr>
        </p:nvSpPr>
        <p:spPr/>
        <p:txBody>
          <a:bodyPr/>
          <a:lstStyle/>
          <a:p>
            <a:pPr>
              <a:buFontTx/>
              <a:buNone/>
            </a:pPr>
            <a:r>
              <a:rPr lang="en-US" dirty="0">
                <a:latin typeface="Times New Roman" pitchFamily="18" charset="0"/>
                <a:cs typeface="Times New Roman" pitchFamily="18" charset="0"/>
              </a:rPr>
              <a:t>Swap rows and columns of an array, so that</a:t>
            </a:r>
          </a:p>
          <a:p>
            <a:pPr>
              <a:buFontTx/>
              <a:buNone/>
            </a:pPr>
            <a:endParaRPr lang="en-US" dirty="0">
              <a:latin typeface="Times New Roman" pitchFamily="18" charset="0"/>
              <a:cs typeface="Times New Roman" pitchFamily="18" charset="0"/>
            </a:endParaRPr>
          </a:p>
          <a:p>
            <a:pPr>
              <a:buFontTx/>
              <a:buNone/>
            </a:pPr>
            <a:endParaRPr lang="en-US" dirty="0">
              <a:latin typeface="Times New Roman" pitchFamily="18" charset="0"/>
              <a:cs typeface="Times New Roman" pitchFamily="18" charset="0"/>
            </a:endParaRPr>
          </a:p>
          <a:p>
            <a:pPr>
              <a:buFontTx/>
              <a:buNone/>
            </a:pPr>
            <a:endParaRPr lang="en-US" dirty="0">
              <a:latin typeface="Times New Roman" pitchFamily="18" charset="0"/>
              <a:cs typeface="Times New Roman" pitchFamily="18" charset="0"/>
            </a:endParaRPr>
          </a:p>
          <a:p>
            <a:pPr>
              <a:buFontTx/>
              <a:buNone/>
            </a:pPr>
            <a:r>
              <a:rPr lang="en-US" dirty="0">
                <a:latin typeface="Times New Roman" pitchFamily="18" charset="0"/>
                <a:cs typeface="Times New Roman" pitchFamily="18" charset="0"/>
              </a:rPr>
              <a:t>Standard mathematical notation:  </a:t>
            </a:r>
            <a:r>
              <a:rPr lang="en-US" dirty="0" err="1">
                <a:latin typeface="Times New Roman" pitchFamily="18" charset="0"/>
                <a:cs typeface="Times New Roman" pitchFamily="18" charset="0"/>
              </a:rPr>
              <a:t>a</a:t>
            </a:r>
            <a:r>
              <a:rPr lang="en-US" baseline="30000" dirty="0" err="1">
                <a:latin typeface="Times New Roman" pitchFamily="18" charset="0"/>
                <a:cs typeface="Times New Roman" pitchFamily="18" charset="0"/>
              </a:rPr>
              <a:t>T</a:t>
            </a:r>
            <a:endParaRPr lang="en-US" baseline="30000" dirty="0">
              <a:latin typeface="Times New Roman" pitchFamily="18" charset="0"/>
              <a:cs typeface="Times New Roman" pitchFamily="18" charset="0"/>
            </a:endParaRPr>
          </a:p>
          <a:p>
            <a:pPr>
              <a:buFontTx/>
              <a:buNone/>
            </a:pPr>
            <a:endParaRPr lang="en-US" baseline="30000" dirty="0">
              <a:latin typeface="Times New Roman" pitchFamily="18" charset="0"/>
              <a:cs typeface="Times New Roman" pitchFamily="18" charset="0"/>
            </a:endParaRPr>
          </a:p>
          <a:p>
            <a:pPr>
              <a:buFontTx/>
              <a:buNone/>
            </a:pPr>
            <a:r>
              <a:rPr lang="en-US" i="1" dirty="0" err="1">
                <a:latin typeface="Times New Roman" pitchFamily="18" charset="0"/>
                <a:cs typeface="Times New Roman" pitchFamily="18" charset="0"/>
              </a:rPr>
              <a:t>MatLab</a:t>
            </a:r>
            <a:r>
              <a:rPr lang="en-US" dirty="0">
                <a:latin typeface="Times New Roman" pitchFamily="18" charset="0"/>
                <a:cs typeface="Times New Roman" pitchFamily="18" charset="0"/>
              </a:rPr>
              <a:t> notation:  a</a:t>
            </a:r>
            <a:r>
              <a:rPr lang="en-US" baseline="30000" dirty="0">
                <a:latin typeface="Times New Roman" pitchFamily="18" charset="0"/>
                <a:cs typeface="Times New Roman" pitchFamily="18" charset="0"/>
              </a:rPr>
              <a:t>’</a:t>
            </a:r>
          </a:p>
        </p:txBody>
      </p:sp>
      <p:sp>
        <p:nvSpPr>
          <p:cNvPr id="16388" name="Oval 4"/>
          <p:cNvSpPr>
            <a:spLocks noChangeArrowheads="1"/>
          </p:cNvSpPr>
          <p:nvPr/>
        </p:nvSpPr>
        <p:spPr bwMode="auto">
          <a:xfrm>
            <a:off x="6149008" y="3896140"/>
            <a:ext cx="304800" cy="457200"/>
          </a:xfrm>
          <a:prstGeom prst="ellipse">
            <a:avLst/>
          </a:prstGeom>
          <a:noFill/>
          <a:ln w="25400" cap="rnd">
            <a:solidFill>
              <a:srgbClr val="FF0000"/>
            </a:solidFill>
            <a:prstDash val="sysDot"/>
            <a:round/>
            <a:headEnd/>
            <a:tailEnd/>
          </a:ln>
          <a:effectLst/>
        </p:spPr>
        <p:txBody>
          <a:bodyPr wrap="none" anchor="ctr"/>
          <a:lstStyle/>
          <a:p>
            <a:endParaRPr lang="en-US"/>
          </a:p>
        </p:txBody>
      </p:sp>
      <p:sp>
        <p:nvSpPr>
          <p:cNvPr id="16389" name="Oval 5"/>
          <p:cNvSpPr>
            <a:spLocks noChangeArrowheads="1"/>
          </p:cNvSpPr>
          <p:nvPr/>
        </p:nvSpPr>
        <p:spPr bwMode="auto">
          <a:xfrm>
            <a:off x="3657600" y="4876800"/>
            <a:ext cx="304800" cy="457200"/>
          </a:xfrm>
          <a:prstGeom prst="ellipse">
            <a:avLst/>
          </a:prstGeom>
          <a:noFill/>
          <a:ln w="25400" cap="rnd">
            <a:solidFill>
              <a:srgbClr val="FF0000"/>
            </a:solidFill>
            <a:prstDash val="sysDot"/>
            <a:round/>
            <a:headEnd/>
            <a:tailEnd/>
          </a:ln>
          <a:effectLst/>
        </p:spPr>
        <p:txBody>
          <a:bodyPr wrap="none" anchor="ctr"/>
          <a:lstStyle/>
          <a:p>
            <a:endParaRPr lang="en-US"/>
          </a:p>
        </p:txBody>
      </p:sp>
      <p:sp>
        <p:nvSpPr>
          <p:cNvPr id="16391" name="Text Box 7"/>
          <p:cNvSpPr txBox="1">
            <a:spLocks noChangeArrowheads="1"/>
          </p:cNvSpPr>
          <p:nvPr/>
        </p:nvSpPr>
        <p:spPr bwMode="auto">
          <a:xfrm>
            <a:off x="1736725" y="2398713"/>
            <a:ext cx="311150" cy="1190625"/>
          </a:xfrm>
          <a:prstGeom prst="rect">
            <a:avLst/>
          </a:prstGeom>
          <a:noFill/>
          <a:ln w="9525">
            <a:noFill/>
            <a:miter lim="800000"/>
            <a:headEnd/>
            <a:tailEnd/>
          </a:ln>
          <a:effectLst/>
        </p:spPr>
        <p:txBody>
          <a:bodyPr wrap="none">
            <a:spAutoFit/>
          </a:bodyPr>
          <a:lstStyle/>
          <a:p>
            <a:r>
              <a:rPr lang="en-US" dirty="0">
                <a:latin typeface="Times New Roman" pitchFamily="18" charset="0"/>
                <a:cs typeface="Times New Roman" pitchFamily="18" charset="0"/>
              </a:rPr>
              <a:t>1</a:t>
            </a:r>
          </a:p>
          <a:p>
            <a:r>
              <a:rPr lang="en-US" dirty="0">
                <a:latin typeface="Times New Roman" pitchFamily="18" charset="0"/>
                <a:cs typeface="Times New Roman" pitchFamily="18" charset="0"/>
              </a:rPr>
              <a:t>2</a:t>
            </a:r>
          </a:p>
          <a:p>
            <a:r>
              <a:rPr lang="en-US" dirty="0">
                <a:latin typeface="Times New Roman" pitchFamily="18" charset="0"/>
                <a:cs typeface="Times New Roman" pitchFamily="18" charset="0"/>
              </a:rPr>
              <a:t>3</a:t>
            </a:r>
          </a:p>
          <a:p>
            <a:r>
              <a:rPr lang="en-US" dirty="0">
                <a:latin typeface="Times New Roman" pitchFamily="18" charset="0"/>
                <a:cs typeface="Times New Roman" pitchFamily="18" charset="0"/>
              </a:rPr>
              <a:t>4</a:t>
            </a:r>
          </a:p>
        </p:txBody>
      </p:sp>
      <p:sp>
        <p:nvSpPr>
          <p:cNvPr id="16393" name="Text Box 9"/>
          <p:cNvSpPr txBox="1">
            <a:spLocks noChangeArrowheads="1"/>
          </p:cNvSpPr>
          <p:nvPr/>
        </p:nvSpPr>
        <p:spPr bwMode="auto">
          <a:xfrm>
            <a:off x="2743200" y="2819400"/>
            <a:ext cx="5638800" cy="457200"/>
          </a:xfrm>
          <a:prstGeom prst="rect">
            <a:avLst/>
          </a:prstGeom>
          <a:noFill/>
          <a:ln w="9525">
            <a:noFill/>
            <a:miter lim="800000"/>
            <a:headEnd/>
            <a:tailEnd/>
          </a:ln>
          <a:effectLst/>
        </p:spPr>
        <p:txBody>
          <a:bodyPr>
            <a:spAutoFit/>
          </a:bodyPr>
          <a:lstStyle/>
          <a:p>
            <a:pPr>
              <a:spcBef>
                <a:spcPct val="50000"/>
              </a:spcBef>
            </a:pPr>
            <a:r>
              <a:rPr lang="en-US" sz="2400" dirty="0">
                <a:latin typeface="Times New Roman" pitchFamily="18" charset="0"/>
                <a:cs typeface="Times New Roman" pitchFamily="18" charset="0"/>
              </a:rPr>
              <a:t>becomes  [ 1, 2, 3, 4 ]    (and vice versa)</a:t>
            </a:r>
          </a:p>
        </p:txBody>
      </p:sp>
      <p:sp>
        <p:nvSpPr>
          <p:cNvPr id="10" name="Double Bracket 9"/>
          <p:cNvSpPr/>
          <p:nvPr/>
        </p:nvSpPr>
        <p:spPr>
          <a:xfrm>
            <a:off x="1633536" y="2286000"/>
            <a:ext cx="457200" cy="13716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cstate="print"/>
          <a:srcRect l="7717" t="27551" r="7717" b="54082"/>
          <a:stretch>
            <a:fillRect/>
          </a:stretch>
        </p:blipFill>
        <p:spPr bwMode="auto">
          <a:xfrm>
            <a:off x="145780" y="2319128"/>
            <a:ext cx="7620000" cy="1371600"/>
          </a:xfrm>
          <a:prstGeom prst="rect">
            <a:avLst/>
          </a:prstGeom>
          <a:noFill/>
          <a:ln w="9525">
            <a:noFill/>
            <a:miter lim="800000"/>
            <a:headEnd/>
            <a:tailEnd/>
          </a:ln>
        </p:spPr>
      </p:pic>
      <p:sp>
        <p:nvSpPr>
          <p:cNvPr id="5" name="Rectangle 2"/>
          <p:cNvSpPr>
            <a:spLocks noGrp="1" noChangeArrowheads="1"/>
          </p:cNvSpPr>
          <p:nvPr>
            <p:ph type="title"/>
          </p:nvPr>
        </p:nvSpPr>
        <p:spPr>
          <a:xfrm>
            <a:off x="457200" y="274638"/>
            <a:ext cx="8229600" cy="1143000"/>
          </a:xfrm>
        </p:spPr>
        <p:txBody>
          <a:bodyPr/>
          <a:lstStyle/>
          <a:p>
            <a:r>
              <a:rPr lang="en-US" sz="4000" dirty="0" smtClean="0">
                <a:latin typeface="Times New Roman" pitchFamily="18" charset="0"/>
                <a:cs typeface="Times New Roman" pitchFamily="18" charset="0"/>
              </a:rPr>
              <a:t>Vector Multiplication</a:t>
            </a:r>
            <a:endParaRPr lang="en-US" sz="4000" dirty="0">
              <a:latin typeface="Times New Roman" pitchFamily="18" charset="0"/>
              <a:cs typeface="Times New Roman" pitchFamily="18" charset="0"/>
            </a:endParaRPr>
          </a:p>
        </p:txBody>
      </p:sp>
      <p:sp>
        <p:nvSpPr>
          <p:cNvPr id="6" name="Rectangle 2"/>
          <p:cNvSpPr txBox="1">
            <a:spLocks noChangeArrowheads="1"/>
          </p:cNvSpPr>
          <p:nvPr/>
        </p:nvSpPr>
        <p:spPr bwMode="auto">
          <a:xfrm>
            <a:off x="291552" y="1219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n-US" sz="2800" kern="0" dirty="0" smtClean="0">
                <a:solidFill>
                  <a:schemeClr val="tx2"/>
                </a:solidFill>
                <a:latin typeface="Times New Roman" pitchFamily="18" charset="0"/>
                <a:ea typeface="+mj-ea"/>
                <a:cs typeface="Times New Roman" pitchFamily="18" charset="0"/>
              </a:rPr>
              <a:t>Let’s define some vectors and matrices</a:t>
            </a:r>
            <a:endPar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p:txBody>
      </p:sp>
      <p:sp>
        <p:nvSpPr>
          <p:cNvPr id="7" name="Rectangle 6"/>
          <p:cNvSpPr/>
          <p:nvPr/>
        </p:nvSpPr>
        <p:spPr>
          <a:xfrm>
            <a:off x="228600" y="3962400"/>
            <a:ext cx="8915400" cy="2246769"/>
          </a:xfrm>
          <a:prstGeom prst="rect">
            <a:avLst/>
          </a:prstGeom>
        </p:spPr>
        <p:txBody>
          <a:bodyPr wrap="square">
            <a:spAutoFit/>
          </a:bodyPr>
          <a:lstStyle/>
          <a:p>
            <a:r>
              <a:rPr lang="en-US" sz="2800" dirty="0" smtClean="0">
                <a:latin typeface="Courier New" pitchFamily="49" charset="0"/>
                <a:cs typeface="Courier New" pitchFamily="49" charset="0"/>
              </a:rPr>
              <a:t>a </a:t>
            </a:r>
            <a:r>
              <a:rPr lang="en-US" sz="2800" dirty="0">
                <a:latin typeface="Courier New" pitchFamily="49" charset="0"/>
                <a:cs typeface="Courier New" pitchFamily="49" charset="0"/>
              </a:rPr>
              <a:t>= </a:t>
            </a:r>
            <a:r>
              <a:rPr lang="en-US" sz="2800" dirty="0" smtClean="0">
                <a:latin typeface="Courier New" pitchFamily="49" charset="0"/>
                <a:cs typeface="Courier New" pitchFamily="49" charset="0"/>
              </a:rPr>
              <a:t>[1, 3, 5]’; </a:t>
            </a:r>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c = </a:t>
            </a:r>
            <a:r>
              <a:rPr lang="en-US" sz="2800" dirty="0" smtClean="0">
                <a:latin typeface="Courier New" pitchFamily="49" charset="0"/>
                <a:cs typeface="Courier New" pitchFamily="49" charset="0"/>
              </a:rPr>
              <a:t>[2, </a:t>
            </a:r>
            <a:r>
              <a:rPr lang="en-US" sz="2800" dirty="0" smtClean="0">
                <a:latin typeface="Courier New" pitchFamily="49" charset="0"/>
                <a:cs typeface="Courier New" pitchFamily="49" charset="0"/>
              </a:rPr>
              <a:t>4, </a:t>
            </a:r>
            <a:r>
              <a:rPr lang="en-US" sz="2800" dirty="0" smtClean="0">
                <a:latin typeface="Courier New" pitchFamily="49" charset="0"/>
                <a:cs typeface="Courier New" pitchFamily="49" charset="0"/>
              </a:rPr>
              <a:t>6]’; </a:t>
            </a:r>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M =[ [1, </a:t>
            </a:r>
            <a:r>
              <a:rPr lang="en-US" sz="2800" dirty="0" smtClean="0">
                <a:latin typeface="Courier New" pitchFamily="49" charset="0"/>
                <a:cs typeface="Courier New" pitchFamily="49" charset="0"/>
              </a:rPr>
              <a:t>0, 2]', [0, 1, 0]', [2, 0, 1]'];</a:t>
            </a:r>
          </a:p>
          <a:p>
            <a:r>
              <a:rPr lang="en-US" sz="2800" dirty="0" smtClean="0">
                <a:latin typeface="Courier New" pitchFamily="49" charset="0"/>
                <a:cs typeface="Courier New" pitchFamily="49" charset="0"/>
              </a:rPr>
              <a:t>N =[ [1, 0,-1]', [0, 2, 0]', [-1,0, 3]'];</a:t>
            </a:r>
          </a:p>
          <a:p>
            <a:r>
              <a:rPr lang="en-US" sz="2800" dirty="0" smtClean="0">
                <a:latin typeface="Courier New" pitchFamily="49" charset="0"/>
                <a:cs typeface="Courier New" pitchFamily="49" charset="0"/>
              </a:rPr>
              <a:t> </a:t>
            </a:r>
            <a:endParaRPr lang="en-US" sz="2800" dirty="0">
              <a:latin typeface="Courier New" pitchFamily="49" charset="0"/>
              <a:cs typeface="Courier New" pitchFamily="49"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3" cstate="print"/>
          <a:srcRect l="8562" t="36735" r="7716" b="45918"/>
          <a:stretch>
            <a:fillRect/>
          </a:stretch>
        </p:blipFill>
        <p:spPr bwMode="auto">
          <a:xfrm>
            <a:off x="609600" y="2630265"/>
            <a:ext cx="7543800" cy="1295400"/>
          </a:xfrm>
          <a:prstGeom prst="rect">
            <a:avLst/>
          </a:prstGeom>
          <a:noFill/>
          <a:ln w="9525">
            <a:noFill/>
            <a:miter lim="800000"/>
            <a:headEnd/>
            <a:tailEnd/>
          </a:ln>
        </p:spPr>
      </p:pic>
      <p:sp>
        <p:nvSpPr>
          <p:cNvPr id="5" name="Rectangle 2"/>
          <p:cNvSpPr>
            <a:spLocks noGrp="1" noChangeArrowheads="1"/>
          </p:cNvSpPr>
          <p:nvPr>
            <p:ph type="title"/>
          </p:nvPr>
        </p:nvSpPr>
        <p:spPr>
          <a:xfrm>
            <a:off x="533400" y="304800"/>
            <a:ext cx="8229600" cy="1143000"/>
          </a:xfrm>
        </p:spPr>
        <p:txBody>
          <a:bodyPr/>
          <a:lstStyle/>
          <a:p>
            <a:r>
              <a:rPr lang="en-US" sz="4000" dirty="0" smtClean="0">
                <a:latin typeface="Times New Roman" pitchFamily="18" charset="0"/>
                <a:cs typeface="Times New Roman" pitchFamily="18" charset="0"/>
              </a:rPr>
              <a:t>Inner (or Dot) Product</a:t>
            </a:r>
            <a:endParaRPr lang="en-US" sz="4000" dirty="0">
              <a:latin typeface="Times New Roman" pitchFamily="18" charset="0"/>
              <a:cs typeface="Times New Roman" pitchFamily="18" charset="0"/>
            </a:endParaRPr>
          </a:p>
        </p:txBody>
      </p:sp>
      <p:sp>
        <p:nvSpPr>
          <p:cNvPr id="6" name="Rectangle 5"/>
          <p:cNvSpPr/>
          <p:nvPr/>
        </p:nvSpPr>
        <p:spPr>
          <a:xfrm>
            <a:off x="685800" y="4763869"/>
            <a:ext cx="3886200" cy="646331"/>
          </a:xfrm>
          <a:prstGeom prst="rect">
            <a:avLst/>
          </a:prstGeom>
        </p:spPr>
        <p:txBody>
          <a:bodyPr wrap="square">
            <a:spAutoFit/>
          </a:bodyPr>
          <a:lstStyle/>
          <a:p>
            <a:r>
              <a:rPr lang="en-US" sz="3600" dirty="0">
                <a:latin typeface="Courier New" pitchFamily="49" charset="0"/>
                <a:cs typeface="Courier New" pitchFamily="49" charset="0"/>
              </a:rPr>
              <a:t>s = a'*b;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l="3488" t="72449" r="18710" b="10204"/>
          <a:stretch>
            <a:fillRect/>
          </a:stretch>
        </p:blipFill>
        <p:spPr bwMode="auto">
          <a:xfrm>
            <a:off x="533400" y="2630269"/>
            <a:ext cx="7010400" cy="1295400"/>
          </a:xfrm>
          <a:prstGeom prst="rect">
            <a:avLst/>
          </a:prstGeom>
          <a:noFill/>
          <a:ln w="9525">
            <a:noFill/>
            <a:miter lim="800000"/>
            <a:headEnd/>
            <a:tailEnd/>
          </a:ln>
        </p:spPr>
      </p:pic>
      <p:sp>
        <p:nvSpPr>
          <p:cNvPr id="5" name="Rectangle 2"/>
          <p:cNvSpPr>
            <a:spLocks noGrp="1" noChangeArrowheads="1"/>
          </p:cNvSpPr>
          <p:nvPr>
            <p:ph type="title"/>
          </p:nvPr>
        </p:nvSpPr>
        <p:spPr>
          <a:xfrm>
            <a:off x="457200" y="695107"/>
            <a:ext cx="8229600" cy="1143000"/>
          </a:xfrm>
        </p:spPr>
        <p:txBody>
          <a:bodyPr/>
          <a:lstStyle/>
          <a:p>
            <a:r>
              <a:rPr lang="en-US" sz="4000" dirty="0" smtClean="0">
                <a:latin typeface="Times New Roman" pitchFamily="18" charset="0"/>
                <a:cs typeface="Times New Roman" pitchFamily="18" charset="0"/>
              </a:rPr>
              <a:t>Outer (or Tensor) Product</a:t>
            </a:r>
            <a:endParaRPr lang="en-US" sz="4000" dirty="0">
              <a:latin typeface="Times New Roman" pitchFamily="18" charset="0"/>
              <a:cs typeface="Times New Roman" pitchFamily="18" charset="0"/>
            </a:endParaRPr>
          </a:p>
        </p:txBody>
      </p:sp>
      <p:sp>
        <p:nvSpPr>
          <p:cNvPr id="6" name="Rectangle 5"/>
          <p:cNvSpPr/>
          <p:nvPr/>
        </p:nvSpPr>
        <p:spPr>
          <a:xfrm>
            <a:off x="533400" y="4687669"/>
            <a:ext cx="3886200" cy="523220"/>
          </a:xfrm>
          <a:prstGeom prst="rect">
            <a:avLst/>
          </a:prstGeom>
        </p:spPr>
        <p:txBody>
          <a:bodyPr wrap="square">
            <a:spAutoFit/>
          </a:bodyPr>
          <a:lstStyle/>
          <a:p>
            <a:r>
              <a:rPr lang="en-US" sz="2800" dirty="0">
                <a:latin typeface="Courier New" pitchFamily="49" charset="0"/>
                <a:cs typeface="Courier New" pitchFamily="49" charset="0"/>
              </a:rPr>
              <a:t>T</a:t>
            </a:r>
            <a:r>
              <a:rPr lang="en-US" sz="2800" dirty="0" smtClean="0">
                <a:latin typeface="Courier New" pitchFamily="49" charset="0"/>
                <a:cs typeface="Courier New" pitchFamily="49" charset="0"/>
              </a:rPr>
              <a:t> </a:t>
            </a:r>
            <a:r>
              <a:rPr lang="en-US" sz="2800" dirty="0">
                <a:latin typeface="Courier New" pitchFamily="49" charset="0"/>
                <a:cs typeface="Courier New" pitchFamily="49" charset="0"/>
              </a:rPr>
              <a:t>= </a:t>
            </a:r>
            <a:r>
              <a:rPr lang="en-US" sz="2800" dirty="0" smtClean="0">
                <a:latin typeface="Courier New" pitchFamily="49" charset="0"/>
                <a:cs typeface="Courier New" pitchFamily="49" charset="0"/>
              </a:rPr>
              <a:t>a*b’; </a:t>
            </a:r>
            <a:endParaRPr lang="en-US" sz="2800" dirty="0">
              <a:latin typeface="Courier New" pitchFamily="49" charset="0"/>
              <a:cs typeface="Courier New" pitchFamily="49"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3" cstate="print"/>
          <a:srcRect l="4334" t="27551" r="19556" b="53061"/>
          <a:stretch>
            <a:fillRect/>
          </a:stretch>
        </p:blipFill>
        <p:spPr bwMode="auto">
          <a:xfrm>
            <a:off x="533400" y="2768025"/>
            <a:ext cx="6858000" cy="1447800"/>
          </a:xfrm>
          <a:prstGeom prst="rect">
            <a:avLst/>
          </a:prstGeom>
          <a:noFill/>
          <a:ln w="9525">
            <a:noFill/>
            <a:miter lim="800000"/>
            <a:headEnd/>
            <a:tailEnd/>
          </a:ln>
        </p:spPr>
      </p:pic>
      <p:sp>
        <p:nvSpPr>
          <p:cNvPr id="5" name="Rectangle 2"/>
          <p:cNvSpPr>
            <a:spLocks noGrp="1" noChangeArrowheads="1"/>
          </p:cNvSpPr>
          <p:nvPr>
            <p:ph type="title"/>
          </p:nvPr>
        </p:nvSpPr>
        <p:spPr>
          <a:xfrm>
            <a:off x="609600" y="838200"/>
            <a:ext cx="8229600" cy="1143000"/>
          </a:xfrm>
        </p:spPr>
        <p:txBody>
          <a:bodyPr/>
          <a:lstStyle/>
          <a:p>
            <a:r>
              <a:rPr lang="en-US" sz="4000" dirty="0" smtClean="0">
                <a:latin typeface="Times New Roman" pitchFamily="18" charset="0"/>
                <a:cs typeface="Times New Roman" pitchFamily="18" charset="0"/>
              </a:rPr>
              <a:t>Product of a Matrix and a Vector</a:t>
            </a:r>
            <a:endParaRPr lang="en-US" sz="4000" dirty="0">
              <a:latin typeface="Times New Roman" pitchFamily="18" charset="0"/>
              <a:cs typeface="Times New Roman" pitchFamily="18" charset="0"/>
            </a:endParaRPr>
          </a:p>
        </p:txBody>
      </p:sp>
      <p:sp>
        <p:nvSpPr>
          <p:cNvPr id="6" name="Rectangle 5"/>
          <p:cNvSpPr/>
          <p:nvPr/>
        </p:nvSpPr>
        <p:spPr>
          <a:xfrm>
            <a:off x="609600" y="4901625"/>
            <a:ext cx="2406428" cy="584775"/>
          </a:xfrm>
          <a:prstGeom prst="rect">
            <a:avLst/>
          </a:prstGeom>
        </p:spPr>
        <p:txBody>
          <a:bodyPr wrap="none">
            <a:spAutoFit/>
          </a:bodyPr>
          <a:lstStyle/>
          <a:p>
            <a:r>
              <a:rPr lang="en-US" sz="3200" dirty="0">
                <a:latin typeface="Courier New" pitchFamily="49" charset="0"/>
                <a:cs typeface="Courier New" pitchFamily="49" charset="0"/>
              </a:rPr>
              <a:t>c = M*a;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685800" y="685800"/>
            <a:ext cx="8229600" cy="1143000"/>
          </a:xfrm>
        </p:spPr>
        <p:txBody>
          <a:bodyPr/>
          <a:lstStyle/>
          <a:p>
            <a:pPr algn="l"/>
            <a:r>
              <a:rPr lang="en-US" sz="4000" dirty="0" smtClean="0">
                <a:latin typeface="Times New Roman" pitchFamily="18" charset="0"/>
                <a:cs typeface="Times New Roman" pitchFamily="18" charset="0"/>
              </a:rPr>
              <a:t>Product of a Matrix and a Matrix</a:t>
            </a:r>
            <a:endParaRPr lang="en-US" sz="4000" dirty="0">
              <a:latin typeface="Times New Roman" pitchFamily="18" charset="0"/>
              <a:cs typeface="Times New Roman" pitchFamily="18" charset="0"/>
            </a:endParaRPr>
          </a:p>
        </p:txBody>
      </p:sp>
      <p:sp>
        <p:nvSpPr>
          <p:cNvPr id="6" name="Rectangle 5"/>
          <p:cNvSpPr/>
          <p:nvPr/>
        </p:nvSpPr>
        <p:spPr>
          <a:xfrm>
            <a:off x="685800" y="4780716"/>
            <a:ext cx="2117887" cy="523220"/>
          </a:xfrm>
          <a:prstGeom prst="rect">
            <a:avLst/>
          </a:prstGeom>
        </p:spPr>
        <p:txBody>
          <a:bodyPr wrap="none">
            <a:spAutoFit/>
          </a:bodyPr>
          <a:lstStyle/>
          <a:p>
            <a:r>
              <a:rPr lang="en-US" sz="2800" dirty="0" smtClean="0">
                <a:latin typeface="Courier New" pitchFamily="49" charset="0"/>
                <a:cs typeface="Courier New" pitchFamily="49" charset="0"/>
              </a:rPr>
              <a:t>P </a:t>
            </a:r>
            <a:r>
              <a:rPr lang="en-US" sz="2800" dirty="0">
                <a:latin typeface="Courier New" pitchFamily="49" charset="0"/>
                <a:cs typeface="Courier New" pitchFamily="49" charset="0"/>
              </a:rPr>
              <a:t>= </a:t>
            </a:r>
            <a:r>
              <a:rPr lang="en-US" sz="2800" dirty="0" smtClean="0">
                <a:latin typeface="Courier New" pitchFamily="49" charset="0"/>
                <a:cs typeface="Courier New" pitchFamily="49" charset="0"/>
              </a:rPr>
              <a:t>M*N; </a:t>
            </a:r>
            <a:endParaRPr lang="en-US" sz="2800" dirty="0">
              <a:latin typeface="Courier New" pitchFamily="49" charset="0"/>
              <a:cs typeface="Courier New" pitchFamily="49" charset="0"/>
            </a:endParaRPr>
          </a:p>
        </p:txBody>
      </p:sp>
      <p:pic>
        <p:nvPicPr>
          <p:cNvPr id="60418" name="Picture 2"/>
          <p:cNvPicPr>
            <a:picLocks noChangeAspect="1" noChangeArrowheads="1"/>
          </p:cNvPicPr>
          <p:nvPr/>
        </p:nvPicPr>
        <p:blipFill>
          <a:blip r:embed="rId3" cstate="print"/>
          <a:srcRect l="15328" t="40816" r="16173" b="42857"/>
          <a:stretch>
            <a:fillRect/>
          </a:stretch>
        </p:blipFill>
        <p:spPr bwMode="auto">
          <a:xfrm>
            <a:off x="685800" y="2590800"/>
            <a:ext cx="6172200" cy="12192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1" y="204788"/>
            <a:ext cx="9144000" cy="6448425"/>
          </a:xfrm>
          <a:prstGeom prst="rect">
            <a:avLst/>
          </a:prstGeom>
          <a:noFill/>
          <a:ln w="9525">
            <a:noFill/>
            <a:miter lim="800000"/>
            <a:headEnd/>
            <a:tailEnd/>
          </a:ln>
        </p:spPr>
      </p:pic>
      <p:sp>
        <p:nvSpPr>
          <p:cNvPr id="3" name="Oval 2"/>
          <p:cNvSpPr/>
          <p:nvPr/>
        </p:nvSpPr>
        <p:spPr>
          <a:xfrm>
            <a:off x="0" y="5410200"/>
            <a:ext cx="1905000" cy="1066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p:cNvSpPr>
            <a:spLocks noGrp="1" noChangeArrowheads="1"/>
          </p:cNvSpPr>
          <p:nvPr>
            <p:ph type="title"/>
          </p:nvPr>
        </p:nvSpPr>
        <p:spPr>
          <a:xfrm>
            <a:off x="5029200" y="5105400"/>
            <a:ext cx="3657600" cy="792162"/>
          </a:xfrm>
        </p:spPr>
        <p:txBody>
          <a:bodyPr>
            <a:noAutofit/>
          </a:bodyPr>
          <a:lstStyle/>
          <a:p>
            <a:r>
              <a:rPr lang="en-US" sz="2400" dirty="0" smtClean="0">
                <a:solidFill>
                  <a:srgbClr val="FF0000"/>
                </a:solidFill>
              </a:rPr>
              <a:t>submit all class material</a:t>
            </a:r>
            <a:br>
              <a:rPr lang="en-US" sz="2400" dirty="0" smtClean="0">
                <a:solidFill>
                  <a:srgbClr val="FF0000"/>
                </a:solidFill>
              </a:rPr>
            </a:br>
            <a:r>
              <a:rPr lang="en-US" sz="2400" dirty="0" smtClean="0">
                <a:solidFill>
                  <a:srgbClr val="FF0000"/>
                </a:solidFill>
              </a:rPr>
              <a:t>as PDF to drop box</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imes New Roman" pitchFamily="18" charset="0"/>
                <a:cs typeface="Times New Roman" pitchFamily="18" charset="0"/>
              </a:rPr>
              <a:t>Element Access</a:t>
            </a:r>
            <a:endParaRPr lang="en-US" sz="3600" dirty="0">
              <a:latin typeface="Times New Roman" pitchFamily="18" charset="0"/>
              <a:cs typeface="Times New Roman" pitchFamily="18" charset="0"/>
            </a:endParaRPr>
          </a:p>
        </p:txBody>
      </p:sp>
      <p:pic>
        <p:nvPicPr>
          <p:cNvPr id="61442" name="Picture 2"/>
          <p:cNvPicPr>
            <a:picLocks noChangeAspect="1" noChangeArrowheads="1"/>
          </p:cNvPicPr>
          <p:nvPr/>
        </p:nvPicPr>
        <p:blipFill>
          <a:blip r:embed="rId3" cstate="print"/>
          <a:srcRect l="24549" t="45397" r="35578" b="37453"/>
          <a:stretch>
            <a:fillRect/>
          </a:stretch>
        </p:blipFill>
        <p:spPr bwMode="auto">
          <a:xfrm>
            <a:off x="685800" y="1490872"/>
            <a:ext cx="3581400" cy="1295400"/>
          </a:xfrm>
          <a:prstGeom prst="rect">
            <a:avLst/>
          </a:prstGeom>
          <a:noFill/>
          <a:ln w="9525">
            <a:noFill/>
            <a:miter lim="800000"/>
            <a:headEnd/>
            <a:tailEnd/>
          </a:ln>
        </p:spPr>
      </p:pic>
      <p:pic>
        <p:nvPicPr>
          <p:cNvPr id="61443" name="Picture 3"/>
          <p:cNvPicPr>
            <a:picLocks noChangeAspect="1" noChangeArrowheads="1"/>
          </p:cNvPicPr>
          <p:nvPr/>
        </p:nvPicPr>
        <p:blipFill>
          <a:blip r:embed="rId4" cstate="print"/>
          <a:srcRect l="8431" t="24212" r="19459" b="58638"/>
          <a:stretch>
            <a:fillRect/>
          </a:stretch>
        </p:blipFill>
        <p:spPr bwMode="auto">
          <a:xfrm>
            <a:off x="695740" y="3154020"/>
            <a:ext cx="6477000" cy="1295400"/>
          </a:xfrm>
          <a:prstGeom prst="rect">
            <a:avLst/>
          </a:prstGeom>
          <a:noFill/>
          <a:ln w="9525">
            <a:noFill/>
            <a:miter lim="800000"/>
            <a:headEnd/>
            <a:tailEnd/>
          </a:ln>
        </p:spPr>
      </p:pic>
      <p:sp>
        <p:nvSpPr>
          <p:cNvPr id="6" name="Rectangle 5"/>
          <p:cNvSpPr/>
          <p:nvPr/>
        </p:nvSpPr>
        <p:spPr>
          <a:xfrm>
            <a:off x="732184" y="4605132"/>
            <a:ext cx="4572000" cy="1384995"/>
          </a:xfrm>
          <a:prstGeom prst="rect">
            <a:avLst/>
          </a:prstGeom>
        </p:spPr>
        <p:txBody>
          <a:bodyPr>
            <a:spAutoFit/>
          </a:bodyPr>
          <a:lstStyle/>
          <a:p>
            <a:r>
              <a:rPr lang="en-US" sz="2800" dirty="0">
                <a:latin typeface="Courier New" pitchFamily="49" charset="0"/>
                <a:cs typeface="Courier New" pitchFamily="49" charset="0"/>
              </a:rPr>
              <a:t>s = a(2); </a:t>
            </a:r>
          </a:p>
          <a:p>
            <a:r>
              <a:rPr lang="en-US" sz="2800" dirty="0">
                <a:latin typeface="Courier New" pitchFamily="49" charset="0"/>
                <a:cs typeface="Courier New" pitchFamily="49" charset="0"/>
              </a:rPr>
              <a:t>t = M(2,3); </a:t>
            </a:r>
          </a:p>
          <a:p>
            <a:r>
              <a:rPr lang="en-US" sz="2800" dirty="0">
                <a:latin typeface="Courier New" pitchFamily="49" charset="0"/>
                <a:cs typeface="Courier New" pitchFamily="49" charset="0"/>
              </a:rPr>
              <a:t>b = M(:,2);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imes New Roman" pitchFamily="18" charset="0"/>
                <a:cs typeface="Times New Roman" pitchFamily="18" charset="0"/>
              </a:rPr>
              <a:t>Element Access</a:t>
            </a:r>
            <a:endParaRPr lang="en-US" sz="3600" dirty="0">
              <a:latin typeface="Times New Roman" pitchFamily="18" charset="0"/>
              <a:cs typeface="Times New Roman" pitchFamily="18" charset="0"/>
            </a:endParaRPr>
          </a:p>
        </p:txBody>
      </p:sp>
      <p:pic>
        <p:nvPicPr>
          <p:cNvPr id="61442" name="Picture 2"/>
          <p:cNvPicPr>
            <a:picLocks noChangeAspect="1" noChangeArrowheads="1"/>
          </p:cNvPicPr>
          <p:nvPr/>
        </p:nvPicPr>
        <p:blipFill>
          <a:blip r:embed="rId3" cstate="print"/>
          <a:srcRect l="24549" t="45397" r="35578" b="37453"/>
          <a:stretch>
            <a:fillRect/>
          </a:stretch>
        </p:blipFill>
        <p:spPr bwMode="auto">
          <a:xfrm>
            <a:off x="685800" y="1490872"/>
            <a:ext cx="3581400" cy="1295400"/>
          </a:xfrm>
          <a:prstGeom prst="rect">
            <a:avLst/>
          </a:prstGeom>
          <a:noFill/>
          <a:ln w="9525">
            <a:noFill/>
            <a:miter lim="800000"/>
            <a:headEnd/>
            <a:tailEnd/>
          </a:ln>
        </p:spPr>
      </p:pic>
      <p:sp>
        <p:nvSpPr>
          <p:cNvPr id="6" name="Rectangle 5"/>
          <p:cNvSpPr/>
          <p:nvPr/>
        </p:nvSpPr>
        <p:spPr>
          <a:xfrm>
            <a:off x="732184" y="4605132"/>
            <a:ext cx="4572000" cy="954107"/>
          </a:xfrm>
          <a:prstGeom prst="rect">
            <a:avLst/>
          </a:prstGeom>
        </p:spPr>
        <p:txBody>
          <a:bodyPr>
            <a:spAutoFit/>
          </a:bodyPr>
          <a:lstStyle/>
          <a:p>
            <a:r>
              <a:rPr lang="en-US" sz="2800" dirty="0" smtClean="0">
                <a:latin typeface="Courier New" pitchFamily="49" charset="0"/>
                <a:cs typeface="Courier New" pitchFamily="49" charset="0"/>
              </a:rPr>
              <a:t>c = M(2,:)'; </a:t>
            </a:r>
          </a:p>
          <a:p>
            <a:r>
              <a:rPr lang="en-US" sz="2800" dirty="0" smtClean="0">
                <a:latin typeface="Courier New" pitchFamily="49" charset="0"/>
                <a:cs typeface="Courier New" pitchFamily="49" charset="0"/>
              </a:rPr>
              <a:t>T = M(2:3,2:3);</a:t>
            </a:r>
            <a:endParaRPr lang="en-US" sz="2800" dirty="0">
              <a:latin typeface="Courier New" pitchFamily="49" charset="0"/>
              <a:cs typeface="Courier New" pitchFamily="49" charset="0"/>
            </a:endParaRPr>
          </a:p>
        </p:txBody>
      </p:sp>
      <p:pic>
        <p:nvPicPr>
          <p:cNvPr id="63490" name="Picture 2"/>
          <p:cNvPicPr>
            <a:picLocks noChangeAspect="1" noChangeArrowheads="1"/>
          </p:cNvPicPr>
          <p:nvPr/>
        </p:nvPicPr>
        <p:blipFill>
          <a:blip r:embed="rId4" cstate="print"/>
          <a:srcRect l="6871" t="17171" r="9408" b="66667"/>
          <a:stretch>
            <a:fillRect/>
          </a:stretch>
        </p:blipFill>
        <p:spPr bwMode="auto">
          <a:xfrm>
            <a:off x="762000" y="3048000"/>
            <a:ext cx="7543800" cy="1219200"/>
          </a:xfrm>
          <a:prstGeom prst="rect">
            <a:avLst/>
          </a:prstGeom>
          <a:noFill/>
          <a:ln w="9525">
            <a:noFill/>
            <a:miter lim="800000"/>
            <a:headEnd/>
            <a:tailEnd/>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762000"/>
          </a:xfrm>
        </p:spPr>
        <p:txBody>
          <a:bodyPr/>
          <a:lstStyle/>
          <a:p>
            <a:r>
              <a:rPr lang="en-US" dirty="0" smtClean="0">
                <a:latin typeface="Times New Roman" pitchFamily="18" charset="0"/>
                <a:cs typeface="Times New Roman" pitchFamily="18" charset="0"/>
              </a:rPr>
              <a:t>Looping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876296"/>
            <a:ext cx="9144000" cy="5867400"/>
          </a:xfrm>
        </p:spPr>
        <p:txBody>
          <a:bodyPr/>
          <a:lstStyle/>
          <a:p>
            <a:pPr>
              <a:buNone/>
            </a:pPr>
            <a:r>
              <a:rPr lang="en-US" dirty="0" smtClean="0">
                <a:latin typeface="Times New Roman" pitchFamily="18" charset="0"/>
                <a:cs typeface="Times New Roman" pitchFamily="18" charset="0"/>
              </a:rPr>
              <a:t>A loop is a mechanism to repeat a group of commands several times, each time with a different value of a variable.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Generally speaking, </a:t>
            </a:r>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vector arithmetic is rich enough that loops usually can be avoided.</a:t>
            </a:r>
          </a:p>
          <a:p>
            <a:pPr>
              <a:buNone/>
            </a:pPr>
            <a:endParaRPr lang="en-US" dirty="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However, some people – and especially beginners - find loops to be clearer than the equivalent non-loop commands. If you’re one of them, USE LOOPS, at least at the start.</a:t>
            </a:r>
            <a:endParaRPr lang="en-US" dirty="0">
              <a:latin typeface="Times New Roman" pitchFamily="18" charset="0"/>
              <a:cs typeface="Times New Roman" pitchFamily="18"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28600"/>
            <a:ext cx="8229600" cy="609600"/>
          </a:xfrm>
        </p:spPr>
        <p:txBody>
          <a:bodyPr>
            <a:normAutofit fontScale="90000"/>
          </a:bodyPr>
          <a:lstStyle/>
          <a:p>
            <a:r>
              <a:rPr lang="en-US" sz="4000" dirty="0" smtClean="0">
                <a:latin typeface="Times New Roman" pitchFamily="18" charset="0"/>
                <a:cs typeface="Times New Roman" pitchFamily="18" charset="0"/>
              </a:rPr>
              <a:t>Example of a FOR Loop</a:t>
            </a:r>
            <a:endParaRPr lang="en-US" sz="4000" dirty="0">
              <a:latin typeface="Times New Roman" pitchFamily="18" charset="0"/>
              <a:cs typeface="Times New Roman" pitchFamily="18" charset="0"/>
            </a:endParaRPr>
          </a:p>
        </p:txBody>
      </p:sp>
      <p:sp>
        <p:nvSpPr>
          <p:cNvPr id="27651" name="Rectangle 3"/>
          <p:cNvSpPr>
            <a:spLocks noGrp="1" noChangeArrowheads="1"/>
          </p:cNvSpPr>
          <p:nvPr>
            <p:ph type="body" idx="1"/>
          </p:nvPr>
        </p:nvSpPr>
        <p:spPr>
          <a:xfrm>
            <a:off x="457200" y="1295400"/>
            <a:ext cx="8229600" cy="1828800"/>
          </a:xfrm>
        </p:spPr>
        <p:txBody>
          <a:bodyPr/>
          <a:lstStyle/>
          <a:p>
            <a:pPr>
              <a:buFontTx/>
              <a:buNone/>
            </a:pPr>
            <a:r>
              <a:rPr lang="en-US" sz="2800" dirty="0">
                <a:latin typeface="Courier New" pitchFamily="49" charset="0"/>
                <a:cs typeface="Courier New" pitchFamily="49" charset="0"/>
              </a:rPr>
              <a:t>a=[1, 2, 3, 4, 3, 2, 1]’;</a:t>
            </a:r>
          </a:p>
          <a:p>
            <a:pPr>
              <a:buFontTx/>
              <a:buNone/>
            </a:pPr>
            <a:r>
              <a:rPr lang="en-US" sz="2800" dirty="0">
                <a:latin typeface="Courier New" pitchFamily="49" charset="0"/>
                <a:cs typeface="Courier New" pitchFamily="49" charset="0"/>
              </a:rPr>
              <a:t>b=[3, 2, 1, 0, 1, 2, 3]’;</a:t>
            </a:r>
          </a:p>
          <a:p>
            <a:pPr>
              <a:buFontTx/>
              <a:buNone/>
            </a:pPr>
            <a:r>
              <a:rPr lang="en-US" sz="2800" dirty="0">
                <a:latin typeface="Courier New" pitchFamily="49" charset="0"/>
                <a:cs typeface="Courier New" pitchFamily="49" charset="0"/>
              </a:rPr>
              <a:t>N=length(a);</a:t>
            </a:r>
          </a:p>
          <a:p>
            <a:pPr>
              <a:buFontTx/>
              <a:buNone/>
            </a:pPr>
            <a:endParaRPr lang="en-US" dirty="0"/>
          </a:p>
        </p:txBody>
      </p:sp>
      <p:sp>
        <p:nvSpPr>
          <p:cNvPr id="27655" name="Text Box 7"/>
          <p:cNvSpPr txBox="1">
            <a:spLocks noChangeArrowheads="1"/>
          </p:cNvSpPr>
          <p:nvPr/>
        </p:nvSpPr>
        <p:spPr bwMode="auto">
          <a:xfrm>
            <a:off x="457200" y="3445689"/>
            <a:ext cx="3962400" cy="3108543"/>
          </a:xfrm>
          <a:prstGeom prst="rect">
            <a:avLst/>
          </a:prstGeom>
          <a:noFill/>
          <a:ln w="9525">
            <a:noFill/>
            <a:miter lim="800000"/>
            <a:headEnd/>
            <a:tailEnd/>
          </a:ln>
          <a:effectLst/>
        </p:spPr>
        <p:txBody>
          <a:bodyPr>
            <a:spAutoFit/>
          </a:bodyPr>
          <a:lstStyle/>
          <a:p>
            <a:pPr>
              <a:spcBef>
                <a:spcPct val="50000"/>
              </a:spcBef>
            </a:pPr>
            <a:r>
              <a:rPr lang="en-US" sz="3200" dirty="0">
                <a:solidFill>
                  <a:srgbClr val="FF3300"/>
                </a:solidFill>
                <a:latin typeface="Times New Roman" pitchFamily="18" charset="0"/>
                <a:cs typeface="Times New Roman" pitchFamily="18" charset="0"/>
              </a:rPr>
              <a:t>Dot product using </a:t>
            </a:r>
            <a:r>
              <a:rPr lang="en-US" sz="3200" dirty="0" smtClean="0">
                <a:solidFill>
                  <a:srgbClr val="FF3300"/>
                </a:solidFill>
                <a:latin typeface="Times New Roman" pitchFamily="18" charset="0"/>
                <a:cs typeface="Times New Roman" pitchFamily="18" charset="0"/>
              </a:rPr>
              <a:t>vector arithmetic</a:t>
            </a:r>
            <a:endParaRPr lang="en-US" sz="3200" dirty="0">
              <a:solidFill>
                <a:srgbClr val="FF3300"/>
              </a:solidFill>
              <a:latin typeface="Times New Roman" pitchFamily="18" charset="0"/>
              <a:cs typeface="Times New Roman" pitchFamily="18" charset="0"/>
            </a:endParaRPr>
          </a:p>
          <a:p>
            <a:pPr>
              <a:spcBef>
                <a:spcPct val="50000"/>
              </a:spcBef>
            </a:pPr>
            <a:endParaRPr lang="en-US" sz="2800" dirty="0" smtClean="0">
              <a:latin typeface="Courier New" pitchFamily="49" charset="0"/>
              <a:cs typeface="Courier New" pitchFamily="49" charset="0"/>
            </a:endParaRPr>
          </a:p>
          <a:p>
            <a:pPr>
              <a:spcBef>
                <a:spcPct val="50000"/>
              </a:spcBef>
            </a:pPr>
            <a:r>
              <a:rPr lang="en-US" sz="2800" dirty="0" smtClean="0">
                <a:latin typeface="Courier New" pitchFamily="49" charset="0"/>
                <a:cs typeface="Courier New" pitchFamily="49" charset="0"/>
              </a:rPr>
              <a:t>c </a:t>
            </a:r>
            <a:r>
              <a:rPr lang="en-US" sz="2800">
                <a:latin typeface="Courier New" pitchFamily="49" charset="0"/>
                <a:cs typeface="Courier New" pitchFamily="49" charset="0"/>
              </a:rPr>
              <a:t>= </a:t>
            </a:r>
            <a:r>
              <a:rPr lang="en-US" sz="2800" smtClean="0">
                <a:latin typeface="Courier New" pitchFamily="49" charset="0"/>
                <a:cs typeface="Courier New" pitchFamily="49" charset="0"/>
              </a:rPr>
              <a:t>a’*</a:t>
            </a:r>
            <a:r>
              <a:rPr lang="en-US" sz="2800" dirty="0">
                <a:latin typeface="Courier New" pitchFamily="49" charset="0"/>
                <a:cs typeface="Courier New" pitchFamily="49" charset="0"/>
              </a:rPr>
              <a:t>b;</a:t>
            </a:r>
          </a:p>
          <a:p>
            <a:pPr>
              <a:spcBef>
                <a:spcPct val="50000"/>
              </a:spcBef>
            </a:pPr>
            <a:endParaRPr lang="en-US" sz="3200" dirty="0"/>
          </a:p>
        </p:txBody>
      </p:sp>
      <p:sp>
        <p:nvSpPr>
          <p:cNvPr id="27656" name="Text Box 8"/>
          <p:cNvSpPr txBox="1">
            <a:spLocks noChangeArrowheads="1"/>
          </p:cNvSpPr>
          <p:nvPr/>
        </p:nvSpPr>
        <p:spPr bwMode="auto">
          <a:xfrm>
            <a:off x="3962400" y="3442929"/>
            <a:ext cx="4800600" cy="3170099"/>
          </a:xfrm>
          <a:prstGeom prst="rect">
            <a:avLst/>
          </a:prstGeom>
          <a:noFill/>
          <a:ln w="9525">
            <a:noFill/>
            <a:miter lim="800000"/>
            <a:headEnd/>
            <a:tailEnd/>
          </a:ln>
          <a:effectLst/>
        </p:spPr>
        <p:txBody>
          <a:bodyPr wrap="square">
            <a:spAutoFit/>
          </a:bodyPr>
          <a:lstStyle/>
          <a:p>
            <a:pPr>
              <a:spcBef>
                <a:spcPct val="50000"/>
              </a:spcBef>
            </a:pPr>
            <a:r>
              <a:rPr lang="en-US" sz="3200" dirty="0">
                <a:solidFill>
                  <a:srgbClr val="FF3300"/>
                </a:solidFill>
                <a:latin typeface="Times New Roman" pitchFamily="18" charset="0"/>
                <a:cs typeface="Times New Roman" pitchFamily="18" charset="0"/>
              </a:rPr>
              <a:t>Dot product using </a:t>
            </a:r>
            <a:r>
              <a:rPr lang="en-US" sz="3200" dirty="0" smtClean="0">
                <a:solidFill>
                  <a:srgbClr val="FF3300"/>
                </a:solidFill>
                <a:latin typeface="Times New Roman" pitchFamily="18" charset="0"/>
                <a:cs typeface="Times New Roman" pitchFamily="18" charset="0"/>
              </a:rPr>
              <a:t>loop</a:t>
            </a:r>
            <a:endParaRPr lang="en-US" sz="3200" dirty="0"/>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c </a:t>
            </a:r>
            <a:r>
              <a:rPr lang="en-US" sz="2800" dirty="0">
                <a:latin typeface="Courier New" pitchFamily="49" charset="0"/>
                <a:cs typeface="Courier New" pitchFamily="49" charset="0"/>
              </a:rPr>
              <a:t>= 0;</a:t>
            </a:r>
          </a:p>
          <a:p>
            <a:r>
              <a:rPr lang="en-US" sz="2800" dirty="0">
                <a:latin typeface="Courier New" pitchFamily="49" charset="0"/>
                <a:cs typeface="Courier New" pitchFamily="49" charset="0"/>
              </a:rPr>
              <a:t>for </a:t>
            </a:r>
            <a:r>
              <a:rPr lang="en-US" sz="2800" dirty="0" err="1">
                <a:latin typeface="Courier New" pitchFamily="49" charset="0"/>
                <a:cs typeface="Courier New" pitchFamily="49" charset="0"/>
              </a:rPr>
              <a:t>i</a:t>
            </a:r>
            <a:r>
              <a:rPr lang="en-US" sz="2800" dirty="0">
                <a:latin typeface="Courier New" pitchFamily="49" charset="0"/>
                <a:cs typeface="Courier New" pitchFamily="49" charset="0"/>
              </a:rPr>
              <a:t> = </a:t>
            </a:r>
            <a:r>
              <a:rPr lang="en-US" sz="2800" dirty="0" smtClean="0">
                <a:latin typeface="Courier New" pitchFamily="49" charset="0"/>
                <a:cs typeface="Courier New" pitchFamily="49" charset="0"/>
              </a:rPr>
              <a:t>[1:N]</a:t>
            </a:r>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 = </a:t>
            </a:r>
            <a:r>
              <a:rPr lang="en-US" sz="2800" dirty="0" err="1" smtClean="0">
                <a:latin typeface="Courier New" pitchFamily="49" charset="0"/>
                <a:cs typeface="Courier New" pitchFamily="49" charset="0"/>
              </a:rPr>
              <a:t>c+a</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i</a:t>
            </a:r>
            <a:r>
              <a:rPr lang="en-US" sz="2800" dirty="0">
                <a:latin typeface="Courier New" pitchFamily="49" charset="0"/>
                <a:cs typeface="Courier New" pitchFamily="49" charset="0"/>
              </a:rPr>
              <a:t>)*b(</a:t>
            </a:r>
            <a:r>
              <a:rPr lang="en-US" sz="2800" dirty="0" err="1">
                <a:latin typeface="Courier New" pitchFamily="49" charset="0"/>
                <a:cs typeface="Courier New" pitchFamily="49" charset="0"/>
              </a:rPr>
              <a:t>i</a:t>
            </a:r>
            <a:r>
              <a:rPr lang="en-US" sz="2800" dirty="0">
                <a:latin typeface="Courier New" pitchFamily="49" charset="0"/>
                <a:cs typeface="Courier New" pitchFamily="49" charset="0"/>
              </a:rPr>
              <a:t>);</a:t>
            </a:r>
          </a:p>
          <a:p>
            <a:r>
              <a:rPr lang="en-US" sz="2800" dirty="0">
                <a:latin typeface="Courier New" pitchFamily="49" charset="0"/>
                <a:cs typeface="Courier New" pitchFamily="49" charset="0"/>
              </a:rPr>
              <a:t>	end</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28600"/>
            <a:ext cx="8229600" cy="609600"/>
          </a:xfrm>
        </p:spPr>
        <p:txBody>
          <a:bodyPr>
            <a:normAutofit fontScale="90000"/>
          </a:bodyPr>
          <a:lstStyle/>
          <a:p>
            <a:r>
              <a:rPr lang="en-US" sz="4000" dirty="0" smtClean="0">
                <a:latin typeface="Times New Roman" pitchFamily="18" charset="0"/>
                <a:cs typeface="Times New Roman" pitchFamily="18" charset="0"/>
              </a:rPr>
              <a:t>Another Example of a FOR Loop</a:t>
            </a:r>
            <a:endParaRPr lang="en-US" sz="4000" dirty="0">
              <a:latin typeface="Times New Roman" pitchFamily="18" charset="0"/>
              <a:cs typeface="Times New Roman" pitchFamily="18" charset="0"/>
            </a:endParaRPr>
          </a:p>
        </p:txBody>
      </p:sp>
      <p:sp>
        <p:nvSpPr>
          <p:cNvPr id="27655" name="Text Box 7"/>
          <p:cNvSpPr txBox="1">
            <a:spLocks noChangeArrowheads="1"/>
          </p:cNvSpPr>
          <p:nvPr/>
        </p:nvSpPr>
        <p:spPr bwMode="auto">
          <a:xfrm>
            <a:off x="457200" y="3203160"/>
            <a:ext cx="3962400" cy="1877437"/>
          </a:xfrm>
          <a:prstGeom prst="rect">
            <a:avLst/>
          </a:prstGeom>
          <a:noFill/>
          <a:ln w="9525">
            <a:noFill/>
            <a:miter lim="800000"/>
            <a:headEnd/>
            <a:tailEnd/>
          </a:ln>
          <a:effectLst/>
        </p:spPr>
        <p:txBody>
          <a:bodyPr>
            <a:spAutoFit/>
          </a:bodyPr>
          <a:lstStyle/>
          <a:p>
            <a:pPr>
              <a:spcBef>
                <a:spcPct val="50000"/>
              </a:spcBef>
            </a:pPr>
            <a:r>
              <a:rPr lang="en-US" sz="3200" dirty="0" smtClean="0">
                <a:solidFill>
                  <a:srgbClr val="FF3300"/>
                </a:solidFill>
                <a:latin typeface="Times New Roman" pitchFamily="18" charset="0"/>
                <a:cs typeface="Times New Roman" pitchFamily="18" charset="0"/>
              </a:rPr>
              <a:t>without looping</a:t>
            </a:r>
            <a:endParaRPr lang="en-US" sz="3200" dirty="0">
              <a:solidFill>
                <a:srgbClr val="FF3300"/>
              </a:solidFill>
              <a:latin typeface="Times New Roman" pitchFamily="18" charset="0"/>
              <a:cs typeface="Times New Roman" pitchFamily="18" charset="0"/>
            </a:endParaRPr>
          </a:p>
          <a:p>
            <a:pPr>
              <a:spcBef>
                <a:spcPct val="50000"/>
              </a:spcBef>
            </a:pPr>
            <a:endParaRPr lang="en-US" sz="2800" dirty="0" smtClean="0">
              <a:latin typeface="Courier New" pitchFamily="49" charset="0"/>
              <a:cs typeface="Courier New" pitchFamily="49" charset="0"/>
            </a:endParaRPr>
          </a:p>
          <a:p>
            <a:pPr>
              <a:spcBef>
                <a:spcPct val="50000"/>
              </a:spcBef>
            </a:pPr>
            <a:r>
              <a:rPr lang="en-US" sz="2800" dirty="0" smtClean="0">
                <a:latin typeface="Courier New" pitchFamily="49" charset="0"/>
                <a:cs typeface="Courier New" pitchFamily="49" charset="0"/>
              </a:rPr>
              <a:t>N = </a:t>
            </a:r>
            <a:r>
              <a:rPr lang="en-US" sz="2800" dirty="0" err="1" smtClean="0">
                <a:latin typeface="Courier New" pitchFamily="49" charset="0"/>
                <a:cs typeface="Courier New" pitchFamily="49" charset="0"/>
              </a:rPr>
              <a:t>fliplr</a:t>
            </a:r>
            <a:r>
              <a:rPr lang="en-US" sz="2800" dirty="0" smtClean="0">
                <a:latin typeface="Courier New" pitchFamily="49" charset="0"/>
                <a:cs typeface="Courier New" pitchFamily="49" charset="0"/>
              </a:rPr>
              <a:t>(M);</a:t>
            </a:r>
            <a:endParaRPr lang="en-US" sz="3200" dirty="0"/>
          </a:p>
        </p:txBody>
      </p:sp>
      <p:sp>
        <p:nvSpPr>
          <p:cNvPr id="27656" name="Text Box 8"/>
          <p:cNvSpPr txBox="1">
            <a:spLocks noChangeArrowheads="1"/>
          </p:cNvSpPr>
          <p:nvPr/>
        </p:nvSpPr>
        <p:spPr bwMode="auto">
          <a:xfrm>
            <a:off x="3962400" y="3200400"/>
            <a:ext cx="4800600" cy="3016210"/>
          </a:xfrm>
          <a:prstGeom prst="rect">
            <a:avLst/>
          </a:prstGeom>
          <a:noFill/>
          <a:ln w="9525">
            <a:noFill/>
            <a:miter lim="800000"/>
            <a:headEnd/>
            <a:tailEnd/>
          </a:ln>
          <a:effectLst/>
        </p:spPr>
        <p:txBody>
          <a:bodyPr wrap="square">
            <a:spAutoFit/>
          </a:bodyPr>
          <a:lstStyle/>
          <a:p>
            <a:pPr>
              <a:spcBef>
                <a:spcPct val="50000"/>
              </a:spcBef>
            </a:pPr>
            <a:r>
              <a:rPr lang="en-US" sz="3200" dirty="0" smtClean="0">
                <a:solidFill>
                  <a:srgbClr val="FF3300"/>
                </a:solidFill>
                <a:latin typeface="Times New Roman" pitchFamily="18" charset="0"/>
                <a:cs typeface="Times New Roman" pitchFamily="18" charset="0"/>
              </a:rPr>
              <a:t>with looping</a:t>
            </a:r>
          </a:p>
          <a:p>
            <a:pPr>
              <a:spcBef>
                <a:spcPct val="50000"/>
              </a:spcBef>
            </a:pPr>
            <a:endParaRPr lang="en-US" sz="1200" dirty="0"/>
          </a:p>
          <a:p>
            <a:r>
              <a:rPr lang="da-DK" sz="2800" dirty="0" smtClean="0">
                <a:latin typeface="Courier New" pitchFamily="49" charset="0"/>
                <a:cs typeface="Courier New" pitchFamily="49" charset="0"/>
              </a:rPr>
              <a:t>for i = [1:3] </a:t>
            </a:r>
          </a:p>
          <a:p>
            <a:r>
              <a:rPr lang="da-DK" sz="2800" dirty="0" smtClean="0">
                <a:latin typeface="Courier New" pitchFamily="49" charset="0"/>
                <a:cs typeface="Courier New" pitchFamily="49" charset="0"/>
              </a:rPr>
              <a:t>for j = [1:3] </a:t>
            </a:r>
          </a:p>
          <a:p>
            <a:r>
              <a:rPr lang="da-DK" sz="2800" dirty="0" smtClean="0">
                <a:latin typeface="Courier New" pitchFamily="49" charset="0"/>
                <a:cs typeface="Courier New" pitchFamily="49" charset="0"/>
              </a:rPr>
              <a:t>N(i,4-j) = M(i,j); </a:t>
            </a:r>
          </a:p>
          <a:p>
            <a:r>
              <a:rPr lang="da-DK" sz="2800" dirty="0" smtClean="0">
                <a:latin typeface="Courier New" pitchFamily="49" charset="0"/>
                <a:cs typeface="Courier New" pitchFamily="49" charset="0"/>
              </a:rPr>
              <a:t>end </a:t>
            </a:r>
          </a:p>
          <a:p>
            <a:r>
              <a:rPr lang="da-DK" sz="2800" dirty="0" smtClean="0">
                <a:latin typeface="Courier New" pitchFamily="49" charset="0"/>
                <a:cs typeface="Courier New" pitchFamily="49" charset="0"/>
              </a:rPr>
              <a:t>end</a:t>
            </a:r>
            <a:endParaRPr lang="en-US" sz="2800" dirty="0">
              <a:latin typeface="Courier New" pitchFamily="49" charset="0"/>
              <a:cs typeface="Courier New" pitchFamily="49" charset="0"/>
            </a:endParaRPr>
          </a:p>
        </p:txBody>
      </p:sp>
      <p:pic>
        <p:nvPicPr>
          <p:cNvPr id="64516" name="Picture 4"/>
          <p:cNvPicPr>
            <a:picLocks noChangeAspect="1" noChangeArrowheads="1"/>
          </p:cNvPicPr>
          <p:nvPr/>
        </p:nvPicPr>
        <p:blipFill>
          <a:blip r:embed="rId3" cstate="print"/>
          <a:srcRect l="21890" t="35311" r="20370" b="50000"/>
          <a:stretch>
            <a:fillRect/>
          </a:stretch>
        </p:blipFill>
        <p:spPr bwMode="auto">
          <a:xfrm>
            <a:off x="838200" y="1371600"/>
            <a:ext cx="7573108" cy="1295400"/>
          </a:xfrm>
          <a:prstGeom prst="rect">
            <a:avLst/>
          </a:prstGeom>
          <a:noFill/>
          <a:ln w="9525">
            <a:noFill/>
            <a:miter lim="800000"/>
            <a:headEnd/>
            <a:tailEnd/>
          </a:ln>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3" cstate="print"/>
          <a:srcRect l="38288" t="28283" r="32883" b="61616"/>
          <a:stretch>
            <a:fillRect/>
          </a:stretch>
        </p:blipFill>
        <p:spPr bwMode="auto">
          <a:xfrm>
            <a:off x="3124200" y="2133600"/>
            <a:ext cx="2926080" cy="914400"/>
          </a:xfrm>
          <a:prstGeom prst="rect">
            <a:avLst/>
          </a:prstGeom>
          <a:noFill/>
          <a:ln w="9525">
            <a:noFill/>
            <a:miter lim="800000"/>
            <a:headEnd/>
            <a:tailEnd/>
          </a:ln>
        </p:spPr>
      </p:pic>
      <p:sp>
        <p:nvSpPr>
          <p:cNvPr id="5" name="Rectangle 2"/>
          <p:cNvSpPr>
            <a:spLocks noGrp="1" noChangeArrowheads="1"/>
          </p:cNvSpPr>
          <p:nvPr>
            <p:ph type="title"/>
          </p:nvPr>
        </p:nvSpPr>
        <p:spPr>
          <a:xfrm>
            <a:off x="533400" y="685800"/>
            <a:ext cx="8229600" cy="609600"/>
          </a:xfrm>
        </p:spPr>
        <p:txBody>
          <a:bodyPr>
            <a:normAutofit fontScale="90000"/>
          </a:bodyPr>
          <a:lstStyle/>
          <a:p>
            <a:r>
              <a:rPr lang="en-US" sz="4000" dirty="0" smtClean="0">
                <a:latin typeface="Times New Roman" pitchFamily="18" charset="0"/>
                <a:cs typeface="Times New Roman" pitchFamily="18" charset="0"/>
              </a:rPr>
              <a:t>Matrix Inverse</a:t>
            </a:r>
            <a:endParaRPr lang="en-US" sz="4000" dirty="0">
              <a:latin typeface="Times New Roman" pitchFamily="18" charset="0"/>
              <a:cs typeface="Times New Roman" pitchFamily="18" charset="0"/>
            </a:endParaRPr>
          </a:p>
        </p:txBody>
      </p:sp>
      <p:sp>
        <p:nvSpPr>
          <p:cNvPr id="6" name="Rectangle 5"/>
          <p:cNvSpPr/>
          <p:nvPr/>
        </p:nvSpPr>
        <p:spPr>
          <a:xfrm>
            <a:off x="3429000" y="3810000"/>
            <a:ext cx="2762295" cy="523220"/>
          </a:xfrm>
          <a:prstGeom prst="rect">
            <a:avLst/>
          </a:prstGeom>
        </p:spPr>
        <p:txBody>
          <a:bodyPr wrap="none">
            <a:spAutoFit/>
          </a:bodyPr>
          <a:lstStyle/>
          <a:p>
            <a:r>
              <a:rPr lang="en-US" sz="2800" dirty="0">
                <a:latin typeface="Courier New" pitchFamily="49" charset="0"/>
                <a:cs typeface="Courier New" pitchFamily="49" charset="0"/>
              </a:rPr>
              <a:t>B = inv(A); </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533400" y="685800"/>
            <a:ext cx="8229600" cy="609600"/>
          </a:xfrm>
        </p:spPr>
        <p:txBody>
          <a:bodyPr>
            <a:normAutofit fontScale="90000"/>
          </a:bodyPr>
          <a:lstStyle/>
          <a:p>
            <a:r>
              <a:rPr lang="en-US" sz="4000" dirty="0" smtClean="0">
                <a:latin typeface="Times New Roman" pitchFamily="18" charset="0"/>
                <a:cs typeface="Times New Roman" pitchFamily="18" charset="0"/>
              </a:rPr>
              <a:t>Slash and Backslash Operators</a:t>
            </a:r>
            <a:endParaRPr lang="en-US" sz="4000" dirty="0">
              <a:latin typeface="Times New Roman" pitchFamily="18" charset="0"/>
              <a:cs typeface="Times New Roman" pitchFamily="18" charset="0"/>
            </a:endParaRPr>
          </a:p>
        </p:txBody>
      </p:sp>
      <p:pic>
        <p:nvPicPr>
          <p:cNvPr id="66562" name="Picture 2"/>
          <p:cNvPicPr>
            <a:picLocks noChangeAspect="1" noChangeArrowheads="1"/>
          </p:cNvPicPr>
          <p:nvPr/>
        </p:nvPicPr>
        <p:blipFill>
          <a:blip r:embed="rId3" cstate="print"/>
          <a:srcRect l="52703" t="39394" r="9459" b="48485"/>
          <a:stretch>
            <a:fillRect/>
          </a:stretch>
        </p:blipFill>
        <p:spPr bwMode="auto">
          <a:xfrm>
            <a:off x="2057400" y="1981200"/>
            <a:ext cx="4800600" cy="1371600"/>
          </a:xfrm>
          <a:prstGeom prst="rect">
            <a:avLst/>
          </a:prstGeom>
          <a:noFill/>
          <a:ln w="9525">
            <a:noFill/>
            <a:miter lim="800000"/>
            <a:headEnd/>
            <a:tailEnd/>
          </a:ln>
        </p:spPr>
      </p:pic>
      <p:sp>
        <p:nvSpPr>
          <p:cNvPr id="7" name="Rectangle 6"/>
          <p:cNvSpPr/>
          <p:nvPr/>
        </p:nvSpPr>
        <p:spPr>
          <a:xfrm>
            <a:off x="3276600" y="3505200"/>
            <a:ext cx="2590800" cy="954107"/>
          </a:xfrm>
          <a:prstGeom prst="rect">
            <a:avLst/>
          </a:prstGeom>
        </p:spPr>
        <p:txBody>
          <a:bodyPr wrap="square">
            <a:spAutoFit/>
          </a:bodyPr>
          <a:lstStyle/>
          <a:p>
            <a:r>
              <a:rPr lang="en-US" sz="2800" dirty="0">
                <a:latin typeface="Courier New" pitchFamily="49" charset="0"/>
                <a:cs typeface="Courier New" pitchFamily="49" charset="0"/>
              </a:rPr>
              <a:t>c = A\b; </a:t>
            </a:r>
          </a:p>
          <a:p>
            <a:r>
              <a:rPr lang="en-US" sz="2800" dirty="0">
                <a:latin typeface="Courier New" pitchFamily="49" charset="0"/>
                <a:cs typeface="Courier New" pitchFamily="49" charset="0"/>
              </a:rPr>
              <a:t>D = B/A;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Loading Data Files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057400"/>
            <a:ext cx="8229600" cy="4525963"/>
          </a:xfrm>
        </p:spPr>
        <p:txBody>
          <a:bodyPr/>
          <a:lstStyle/>
          <a:p>
            <a:pPr>
              <a:buNone/>
            </a:pPr>
            <a:r>
              <a:rPr lang="en-US" sz="2800" i="1" dirty="0">
                <a:solidFill>
                  <a:schemeClr val="tx1"/>
                </a:solidFill>
                <a:latin typeface="Times New Roman" pitchFamily="18" charset="0"/>
                <a:cs typeface="Times New Roman" pitchFamily="18" charset="0"/>
              </a:rPr>
              <a:t>I downloaded stream flow data from the US Geological Survey’s National Water </a:t>
            </a:r>
            <a:r>
              <a:rPr lang="en-US" sz="2800" i="1" dirty="0" smtClean="0">
                <a:solidFill>
                  <a:schemeClr val="tx1"/>
                </a:solidFill>
                <a:latin typeface="Times New Roman" pitchFamily="18" charset="0"/>
                <a:cs typeface="Times New Roman" pitchFamily="18" charset="0"/>
              </a:rPr>
              <a:t>Information </a:t>
            </a:r>
            <a:r>
              <a:rPr lang="en-US" sz="2800" i="1" dirty="0">
                <a:solidFill>
                  <a:schemeClr val="tx1"/>
                </a:solidFill>
                <a:latin typeface="Times New Roman" pitchFamily="18" charset="0"/>
                <a:cs typeface="Times New Roman" pitchFamily="18" charset="0"/>
              </a:rPr>
              <a:t>Center for the Neuse River near </a:t>
            </a:r>
            <a:r>
              <a:rPr lang="en-US" sz="2800" i="1" dirty="0" err="1">
                <a:solidFill>
                  <a:schemeClr val="tx1"/>
                </a:solidFill>
                <a:latin typeface="Times New Roman" pitchFamily="18" charset="0"/>
                <a:cs typeface="Times New Roman" pitchFamily="18" charset="0"/>
              </a:rPr>
              <a:t>Goldboro</a:t>
            </a:r>
            <a:r>
              <a:rPr lang="en-US" sz="2800" i="1" dirty="0">
                <a:solidFill>
                  <a:schemeClr val="tx1"/>
                </a:solidFill>
                <a:latin typeface="Times New Roman" pitchFamily="18" charset="0"/>
                <a:cs typeface="Times New Roman" pitchFamily="18" charset="0"/>
              </a:rPr>
              <a:t> NC for the time period, 01/01/1974-12/31/1985. These data are in the file, neuse.txt. It contains two columns of data, time (in days starting on January 1, 1974) and discharge (in cubic feet per second, </a:t>
            </a:r>
            <a:r>
              <a:rPr lang="en-US" sz="2800" i="1" dirty="0" err="1">
                <a:solidFill>
                  <a:schemeClr val="tx1"/>
                </a:solidFill>
                <a:latin typeface="Times New Roman" pitchFamily="18" charset="0"/>
                <a:cs typeface="Times New Roman" pitchFamily="18" charset="0"/>
              </a:rPr>
              <a:t>cfs</a:t>
            </a:r>
            <a:r>
              <a:rPr lang="en-US" sz="2800" i="1" dirty="0">
                <a:solidFill>
                  <a:schemeClr val="tx1"/>
                </a:solidFill>
                <a:latin typeface="Times New Roman" pitchFamily="18" charset="0"/>
                <a:cs typeface="Times New Roman" pitchFamily="18" charset="0"/>
              </a:rPr>
              <a:t>). The data set contains 4383 rows of data. I also saved information about the data in the file neuse_header.txt. </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1143000"/>
          </a:xfrm>
        </p:spPr>
        <p:txBody>
          <a:bodyPr>
            <a:normAutofit fontScale="90000"/>
          </a:bodyPr>
          <a:lstStyle/>
          <a:p>
            <a:r>
              <a:rPr lang="en-US" dirty="0" smtClean="0">
                <a:latin typeface="Times New Roman" pitchFamily="18" charset="0"/>
                <a:cs typeface="Times New Roman" pitchFamily="18" charset="0"/>
              </a:rPr>
              <a:t>A text file of tabular data is very easy to load into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sp>
        <p:nvSpPr>
          <p:cNvPr id="4" name="Rectangle 3"/>
          <p:cNvSpPr/>
          <p:nvPr/>
        </p:nvSpPr>
        <p:spPr>
          <a:xfrm>
            <a:off x="1828800" y="3352800"/>
            <a:ext cx="5105400" cy="1384995"/>
          </a:xfrm>
          <a:prstGeom prst="rect">
            <a:avLst/>
          </a:prstGeom>
        </p:spPr>
        <p:txBody>
          <a:bodyPr wrap="square">
            <a:spAutoFit/>
          </a:bodyPr>
          <a:lstStyle/>
          <a:p>
            <a:r>
              <a:rPr lang="en-US" sz="2800" dirty="0">
                <a:latin typeface="Courier New" pitchFamily="49" charset="0"/>
                <a:cs typeface="Courier New" pitchFamily="49" charset="0"/>
              </a:rPr>
              <a:t>D = load(‘neuse.txt’); </a:t>
            </a:r>
          </a:p>
          <a:p>
            <a:r>
              <a:rPr lang="en-US" sz="2800" dirty="0">
                <a:latin typeface="Courier New" pitchFamily="49" charset="0"/>
                <a:cs typeface="Courier New" pitchFamily="49" charset="0"/>
              </a:rPr>
              <a:t>t = D(:,1); </a:t>
            </a:r>
          </a:p>
          <a:p>
            <a:r>
              <a:rPr lang="en-US" sz="2800" dirty="0">
                <a:latin typeface="Courier New" pitchFamily="49" charset="0"/>
                <a:cs typeface="Courier New" pitchFamily="49" charset="0"/>
              </a:rPr>
              <a:t>d = D(:,2); </a:t>
            </a:r>
          </a:p>
        </p:txBody>
      </p:sp>
      <p:sp>
        <p:nvSpPr>
          <p:cNvPr id="5" name="TextBox 4"/>
          <p:cNvSpPr txBox="1"/>
          <p:nvPr/>
        </p:nvSpPr>
        <p:spPr>
          <a:xfrm>
            <a:off x="1752600" y="2286000"/>
            <a:ext cx="5105400" cy="369332"/>
          </a:xfrm>
          <a:prstGeom prst="rect">
            <a:avLst/>
          </a:prstGeom>
          <a:noFill/>
        </p:spPr>
        <p:txBody>
          <a:bodyPr wrap="square" rtlCol="0">
            <a:spAutoFit/>
          </a:bodyPr>
          <a:lstStyle/>
          <a:p>
            <a:pPr algn="ctr"/>
            <a:r>
              <a:rPr lang="en-US" dirty="0" smtClean="0">
                <a:solidFill>
                  <a:srgbClr val="FF0000"/>
                </a:solidFill>
              </a:rPr>
              <a:t>(view first with text editor)</a:t>
            </a:r>
            <a:endParaRPr lang="en-US" dirty="0">
              <a:solidFill>
                <a:srgbClr val="FF0000"/>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latin typeface="Times New Roman" pitchFamily="18" charset="0"/>
                <a:cs typeface="Times New Roman" pitchFamily="18" charset="0"/>
              </a:rPr>
              <a:t>A Simple Plot of Data</a:t>
            </a:r>
            <a:endParaRPr lang="en-US" dirty="0">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srcRect/>
          <a:stretch>
            <a:fillRect/>
          </a:stretch>
        </p:blipFill>
        <p:spPr bwMode="auto">
          <a:xfrm>
            <a:off x="1066800" y="1295400"/>
            <a:ext cx="7010400" cy="5257800"/>
          </a:xfrm>
          <a:prstGeom prst="rect">
            <a:avLst/>
          </a:prstGeom>
          <a:noFill/>
          <a:ln w="9525">
            <a:noFill/>
            <a:miter lim="800000"/>
            <a:headEnd/>
            <a:tailEnd/>
          </a:ln>
        </p:spPr>
      </p:pic>
      <p:sp>
        <p:nvSpPr>
          <p:cNvPr id="6" name="Rectangle 5"/>
          <p:cNvSpPr/>
          <p:nvPr/>
        </p:nvSpPr>
        <p:spPr>
          <a:xfrm>
            <a:off x="3733800" y="762000"/>
            <a:ext cx="1701107" cy="369332"/>
          </a:xfrm>
          <a:prstGeom prst="rect">
            <a:avLst/>
          </a:prstGeom>
        </p:spPr>
        <p:txBody>
          <a:bodyPr wrap="none">
            <a:spAutoFit/>
          </a:bodyPr>
          <a:lstStyle/>
          <a:p>
            <a:r>
              <a:rPr lang="en-US" dirty="0">
                <a:latin typeface="Courier New" pitchFamily="49" charset="0"/>
                <a:cs typeface="Courier New" pitchFamily="49" charset="0"/>
              </a:rPr>
              <a:t>plot(</a:t>
            </a:r>
            <a:r>
              <a:rPr lang="en-US" dirty="0" err="1">
                <a:latin typeface="Courier New" pitchFamily="49" charset="0"/>
                <a:cs typeface="Courier New" pitchFamily="49" charset="0"/>
              </a:rPr>
              <a:t>t,d</a:t>
            </a:r>
            <a:r>
              <a:rPr lang="en-US" dirty="0">
                <a:latin typeface="Courier New" pitchFamily="49" charset="0"/>
                <a:cs typeface="Courier New" pitchFamily="49"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838200"/>
            <a:ext cx="3886200" cy="5334000"/>
          </a:xfrm>
        </p:spPr>
        <p:txBody>
          <a:bodyPr>
            <a:normAutofit/>
          </a:bodyPr>
          <a:lstStyle/>
          <a:p>
            <a:r>
              <a:rPr lang="en-US" dirty="0" smtClean="0">
                <a:latin typeface="Times New Roman" pitchFamily="18" charset="0"/>
                <a:cs typeface="Times New Roman" pitchFamily="18" charset="0"/>
              </a:rPr>
              <a:t>textbook</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GB" b="1" dirty="0" smtClean="0">
                <a:latin typeface="Times New Roman" pitchFamily="18" charset="0"/>
                <a:cs typeface="Times New Roman" pitchFamily="18" charset="0"/>
              </a:rPr>
              <a:t>Environmental Data Analysis with </a:t>
            </a:r>
            <a:r>
              <a:rPr lang="en-GB" b="1" dirty="0" err="1" smtClean="0">
                <a:latin typeface="Times New Roman" pitchFamily="18" charset="0"/>
                <a:cs typeface="Times New Roman" pitchFamily="18" charset="0"/>
              </a:rPr>
              <a:t>MatLab</a:t>
            </a:r>
            <a:endParaRPr lang="en-US" sz="2200" dirty="0">
              <a:latin typeface="Times New Roman" pitchFamily="18" charset="0"/>
              <a:cs typeface="Times New Roman" pitchFamily="18" charset="0"/>
            </a:endParaRPr>
          </a:p>
        </p:txBody>
      </p:sp>
      <p:pic>
        <p:nvPicPr>
          <p:cNvPr id="23554" name="Picture 2" descr="edawm_cover.JPG"/>
          <p:cNvPicPr>
            <a:picLocks noChangeAspect="1" noChangeArrowheads="1"/>
          </p:cNvPicPr>
          <p:nvPr/>
        </p:nvPicPr>
        <p:blipFill>
          <a:blip r:embed="rId2" cstate="print"/>
          <a:srcRect/>
          <a:stretch>
            <a:fillRect/>
          </a:stretch>
        </p:blipFill>
        <p:spPr bwMode="auto">
          <a:xfrm>
            <a:off x="304800" y="914400"/>
            <a:ext cx="3724275" cy="5486400"/>
          </a:xfrm>
          <a:prstGeom prst="rect">
            <a:avLst/>
          </a:prstGeom>
          <a:noFill/>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229600" cy="5334000"/>
          </a:xfrm>
        </p:spPr>
        <p:txBody>
          <a:bodyPr/>
          <a:lstStyle/>
          <a:p>
            <a:pPr>
              <a:buNone/>
            </a:pPr>
            <a:r>
              <a:rPr lang="en-US" dirty="0">
                <a:solidFill>
                  <a:schemeClr val="tx1"/>
                </a:solidFill>
                <a:latin typeface="Courier New" pitchFamily="49" charset="0"/>
                <a:cs typeface="Courier New" pitchFamily="49" charset="0"/>
              </a:rPr>
              <a:t>set(gca,'LineWidth',2); </a:t>
            </a:r>
            <a:endParaRPr lang="en-US" dirty="0" smtClean="0">
              <a:solidFill>
                <a:schemeClr val="tx1"/>
              </a:solidFill>
              <a:latin typeface="Courier New" pitchFamily="49" charset="0"/>
              <a:cs typeface="Courier New" pitchFamily="49" charset="0"/>
            </a:endParaRPr>
          </a:p>
          <a:p>
            <a:pPr>
              <a:buNone/>
            </a:pPr>
            <a:endParaRPr lang="en-US" dirty="0">
              <a:solidFill>
                <a:schemeClr val="tx1"/>
              </a:solidFill>
              <a:latin typeface="Courier New" pitchFamily="49" charset="0"/>
              <a:cs typeface="Courier New" pitchFamily="49" charset="0"/>
            </a:endParaRPr>
          </a:p>
          <a:p>
            <a:pPr>
              <a:buNone/>
            </a:pPr>
            <a:r>
              <a:rPr lang="en-US" dirty="0">
                <a:solidFill>
                  <a:schemeClr val="tx1"/>
                </a:solidFill>
                <a:latin typeface="Courier New" pitchFamily="49" charset="0"/>
                <a:cs typeface="Courier New" pitchFamily="49" charset="0"/>
              </a:rPr>
              <a:t>plot(t,d,'k-','LineWidth',2); </a:t>
            </a:r>
            <a:endParaRPr lang="en-US" dirty="0" smtClean="0">
              <a:solidFill>
                <a:schemeClr val="tx1"/>
              </a:solidFill>
              <a:latin typeface="Courier New" pitchFamily="49" charset="0"/>
              <a:cs typeface="Courier New" pitchFamily="49" charset="0"/>
            </a:endParaRPr>
          </a:p>
          <a:p>
            <a:pPr>
              <a:buNone/>
            </a:pPr>
            <a:endParaRPr lang="en-US" dirty="0">
              <a:solidFill>
                <a:schemeClr val="tx1"/>
              </a:solidFill>
              <a:latin typeface="Courier New" pitchFamily="49" charset="0"/>
              <a:cs typeface="Courier New" pitchFamily="49" charset="0"/>
            </a:endParaRPr>
          </a:p>
          <a:p>
            <a:pPr>
              <a:buNone/>
            </a:pPr>
            <a:r>
              <a:rPr lang="en-US" dirty="0">
                <a:solidFill>
                  <a:schemeClr val="tx1"/>
                </a:solidFill>
                <a:latin typeface="Courier New" pitchFamily="49" charset="0"/>
                <a:cs typeface="Courier New" pitchFamily="49" charset="0"/>
              </a:rPr>
              <a:t>title('Neuse River Hydrograph</a:t>
            </a:r>
            <a:r>
              <a:rPr lang="en-US" dirty="0" smtClean="0">
                <a:solidFill>
                  <a:schemeClr val="tx1"/>
                </a:solidFill>
                <a:latin typeface="Courier New" pitchFamily="49" charset="0"/>
                <a:cs typeface="Courier New" pitchFamily="49" charset="0"/>
              </a:rPr>
              <a:t>');</a:t>
            </a:r>
          </a:p>
          <a:p>
            <a:pPr>
              <a:buNone/>
            </a:pPr>
            <a:r>
              <a:rPr lang="en-US" dirty="0" smtClean="0">
                <a:solidFill>
                  <a:schemeClr val="tx1"/>
                </a:solidFill>
                <a:latin typeface="Courier New" pitchFamily="49" charset="0"/>
                <a:cs typeface="Courier New" pitchFamily="49" charset="0"/>
              </a:rPr>
              <a:t> </a:t>
            </a:r>
            <a:endParaRPr lang="en-US" dirty="0">
              <a:solidFill>
                <a:schemeClr val="tx1"/>
              </a:solidFill>
              <a:latin typeface="Courier New" pitchFamily="49" charset="0"/>
              <a:cs typeface="Courier New" pitchFamily="49" charset="0"/>
            </a:endParaRPr>
          </a:p>
          <a:p>
            <a:pPr>
              <a:buNone/>
            </a:pPr>
            <a:r>
              <a:rPr lang="en-US" dirty="0" err="1">
                <a:solidFill>
                  <a:schemeClr val="tx1"/>
                </a:solidFill>
                <a:latin typeface="Courier New" pitchFamily="49" charset="0"/>
                <a:cs typeface="Courier New" pitchFamily="49" charset="0"/>
              </a:rPr>
              <a:t>xlabel</a:t>
            </a:r>
            <a:r>
              <a:rPr lang="en-US" dirty="0">
                <a:solidFill>
                  <a:schemeClr val="tx1"/>
                </a:solidFill>
                <a:latin typeface="Courier New" pitchFamily="49" charset="0"/>
                <a:cs typeface="Courier New" pitchFamily="49" charset="0"/>
              </a:rPr>
              <a:t>('time in days'); </a:t>
            </a:r>
            <a:endParaRPr lang="en-US" dirty="0" smtClean="0">
              <a:solidFill>
                <a:schemeClr val="tx1"/>
              </a:solidFill>
              <a:latin typeface="Courier New" pitchFamily="49" charset="0"/>
              <a:cs typeface="Courier New" pitchFamily="49" charset="0"/>
            </a:endParaRPr>
          </a:p>
          <a:p>
            <a:pPr>
              <a:buNone/>
            </a:pPr>
            <a:endParaRPr lang="en-US" dirty="0">
              <a:solidFill>
                <a:schemeClr val="tx1"/>
              </a:solidFill>
              <a:latin typeface="Courier New" pitchFamily="49" charset="0"/>
              <a:cs typeface="Courier New" pitchFamily="49" charset="0"/>
            </a:endParaRPr>
          </a:p>
          <a:p>
            <a:pPr>
              <a:buNone/>
            </a:pPr>
            <a:r>
              <a:rPr lang="en-US" dirty="0" err="1">
                <a:solidFill>
                  <a:schemeClr val="tx1"/>
                </a:solidFill>
                <a:latin typeface="Courier New" pitchFamily="49" charset="0"/>
                <a:cs typeface="Courier New" pitchFamily="49" charset="0"/>
              </a:rPr>
              <a:t>ylabel</a:t>
            </a:r>
            <a:r>
              <a:rPr lang="en-US" dirty="0">
                <a:solidFill>
                  <a:schemeClr val="tx1"/>
                </a:solidFill>
                <a:latin typeface="Courier New" pitchFamily="49" charset="0"/>
                <a:cs typeface="Courier New" pitchFamily="49" charset="0"/>
              </a:rPr>
              <a:t>('discharge in </a:t>
            </a:r>
            <a:r>
              <a:rPr lang="en-US" dirty="0" err="1">
                <a:solidFill>
                  <a:schemeClr val="tx1"/>
                </a:solidFill>
                <a:latin typeface="Courier New" pitchFamily="49" charset="0"/>
                <a:cs typeface="Courier New" pitchFamily="49" charset="0"/>
              </a:rPr>
              <a:t>cfs</a:t>
            </a:r>
            <a:r>
              <a:rPr lang="en-US" dirty="0">
                <a:solidFill>
                  <a:schemeClr val="tx1"/>
                </a:solidFill>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Title 1"/>
          <p:cNvSpPr txBox="1">
            <a:spLocks/>
          </p:cNvSpPr>
          <p:nvPr/>
        </p:nvSpPr>
        <p:spPr bwMode="auto">
          <a:xfrm>
            <a:off x="381000" y="162340"/>
            <a:ext cx="82296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 </a:t>
            </a:r>
            <a:r>
              <a:rPr lang="en-US" sz="4400" kern="0" dirty="0">
                <a:solidFill>
                  <a:schemeClr val="tx2"/>
                </a:solidFill>
                <a:latin typeface="Times New Roman" pitchFamily="18" charset="0"/>
                <a:ea typeface="+mj-ea"/>
                <a:cs typeface="Times New Roman" pitchFamily="18" charset="0"/>
              </a:rPr>
              <a:t>S</a:t>
            </a:r>
            <a:r>
              <a:rPr kumimoji="0" lang="en-US" sz="4400" b="0" i="0" u="none" strike="noStrike" kern="0" cap="none" spc="0" normalizeH="0" baseline="0" noProof="0" dirty="0" err="1" smtClean="0">
                <a:ln>
                  <a:noFill/>
                </a:ln>
                <a:solidFill>
                  <a:schemeClr val="tx2"/>
                </a:solidFill>
                <a:effectLst/>
                <a:uLnTx/>
                <a:uFillTx/>
                <a:latin typeface="Times New Roman" pitchFamily="18" charset="0"/>
                <a:ea typeface="+mj-ea"/>
                <a:cs typeface="Times New Roman" pitchFamily="18" charset="0"/>
              </a:rPr>
              <a:t>omewhat</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Better</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Controlled Plot</a:t>
            </a:r>
            <a:endPar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p:txBody>
      </p:sp>
      <p:sp>
        <p:nvSpPr>
          <p:cNvPr id="6" name="Content Placeholder 2"/>
          <p:cNvSpPr txBox="1">
            <a:spLocks/>
          </p:cNvSpPr>
          <p:nvPr/>
        </p:nvSpPr>
        <p:spPr bwMode="auto">
          <a:xfrm>
            <a:off x="2590800" y="1447804"/>
            <a:ext cx="5943600" cy="533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3200" kern="0" dirty="0" smtClean="0">
                <a:solidFill>
                  <a:srgbClr val="FF0000"/>
                </a:solidFill>
                <a:latin typeface="Times New Roman" pitchFamily="18" charset="0"/>
                <a:cs typeface="Times New Roman" pitchFamily="18" charset="0"/>
              </a:rPr>
              <a:t>make the axes thicker</a:t>
            </a:r>
            <a:endParaRPr kumimoji="0" lang="en-US" sz="32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Courier New" pitchFamily="49" charset="0"/>
              <a:ea typeface="+mn-ea"/>
              <a:cs typeface="Courier New" pitchFamily="49" charset="0"/>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3200" kern="0" dirty="0" smtClean="0">
                <a:solidFill>
                  <a:srgbClr val="FF0000"/>
                </a:solidFill>
                <a:latin typeface="Times New Roman" pitchFamily="18" charset="0"/>
                <a:cs typeface="Times New Roman" pitchFamily="18" charset="0"/>
              </a:rPr>
              <a:t>plot black lines of width 2</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title at top</a:t>
            </a:r>
            <a:r>
              <a:rPr kumimoji="0" lang="en-US" sz="3200" b="0" i="0" u="none" strike="noStrike" kern="0" cap="none" spc="0" normalizeH="0" noProof="0" dirty="0" smtClean="0">
                <a:ln>
                  <a:noFill/>
                </a:ln>
                <a:solidFill>
                  <a:srgbClr val="FF0000"/>
                </a:solidFill>
                <a:effectLst/>
                <a:uLnTx/>
                <a:uFillTx/>
                <a:latin typeface="Times New Roman" pitchFamily="18" charset="0"/>
                <a:cs typeface="Times New Roman" pitchFamily="18" charset="0"/>
              </a:rPr>
              <a:t> of figure</a:t>
            </a:r>
            <a:endParaRPr kumimoji="0" lang="en-US" sz="32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Courier New" pitchFamily="49" charset="0"/>
                <a:ea typeface="+mn-ea"/>
                <a:cs typeface="Courier New" pitchFamily="49" charset="0"/>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label x axis</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lang="en-US" sz="3200" kern="0" dirty="0">
              <a:solidFill>
                <a:srgbClr val="FF0000"/>
              </a:solidFill>
              <a:latin typeface="Times New Roman" pitchFamily="18" charset="0"/>
              <a:cs typeface="Times New Roman" pitchFamily="18" charset="0"/>
            </a:endParaRPr>
          </a:p>
          <a:p>
            <a:pPr marL="342900" indent="-342900">
              <a:spcBef>
                <a:spcPct val="20000"/>
              </a:spcBef>
            </a:pPr>
            <a:r>
              <a:rPr kumimoji="0" lang="en-US" sz="32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label y axis</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Courier New" pitchFamily="49" charset="0"/>
              <a:ea typeface="+mn-ea"/>
              <a:cs typeface="Courier New" pitchFamily="49"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p:cNvPicPr>
            <a:picLocks noChangeAspect="1" noChangeArrowheads="1"/>
          </p:cNvPicPr>
          <p:nvPr/>
        </p:nvPicPr>
        <p:blipFill>
          <a:blip r:embed="rId2" cstate="print"/>
          <a:srcRect l="3191" t="16276" r="4579" b="2501"/>
          <a:stretch>
            <a:fillRect/>
          </a:stretch>
        </p:blipFill>
        <p:spPr bwMode="auto">
          <a:xfrm>
            <a:off x="1143000" y="762000"/>
            <a:ext cx="6606209" cy="5141843"/>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Writing a Data File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133600"/>
            <a:ext cx="8229600" cy="3429000"/>
          </a:xfrm>
        </p:spPr>
        <p:txBody>
          <a:bodyPr/>
          <a:lstStyle/>
          <a:p>
            <a:pPr>
              <a:buNone/>
            </a:pPr>
            <a:endParaRPr lang="en-US" sz="2800" dirty="0" smtClean="0">
              <a:solidFill>
                <a:srgbClr val="000000"/>
              </a:solidFill>
              <a:latin typeface="Courier New"/>
            </a:endParaRPr>
          </a:p>
          <a:p>
            <a:pPr>
              <a:buNone/>
            </a:pPr>
            <a:r>
              <a:rPr lang="en-US" sz="2800" dirty="0" smtClean="0">
                <a:solidFill>
                  <a:srgbClr val="000000"/>
                </a:solidFill>
                <a:latin typeface="Courier New"/>
              </a:rPr>
              <a:t>f=35.3146</a:t>
            </a:r>
            <a:r>
              <a:rPr lang="en-US" sz="2800" dirty="0">
                <a:solidFill>
                  <a:srgbClr val="000000"/>
                </a:solidFill>
                <a:latin typeface="Courier New"/>
              </a:rPr>
              <a:t>; </a:t>
            </a:r>
          </a:p>
          <a:p>
            <a:pPr>
              <a:buNone/>
            </a:pPr>
            <a:r>
              <a:rPr lang="en-US" sz="2800" dirty="0">
                <a:solidFill>
                  <a:srgbClr val="000000"/>
                </a:solidFill>
                <a:latin typeface="Courier New"/>
              </a:rPr>
              <a:t>dm = d/f; </a:t>
            </a:r>
          </a:p>
          <a:p>
            <a:pPr>
              <a:buNone/>
            </a:pPr>
            <a:r>
              <a:rPr lang="en-US" sz="2800" dirty="0">
                <a:solidFill>
                  <a:srgbClr val="000000"/>
                </a:solidFill>
                <a:latin typeface="Courier New"/>
              </a:rPr>
              <a:t>Dm(:,1)=t; </a:t>
            </a:r>
          </a:p>
          <a:p>
            <a:pPr>
              <a:buNone/>
            </a:pPr>
            <a:r>
              <a:rPr lang="en-US" sz="2800" dirty="0">
                <a:solidFill>
                  <a:srgbClr val="000000"/>
                </a:solidFill>
                <a:latin typeface="Courier New"/>
              </a:rPr>
              <a:t>Dm(:,2)=dm; </a:t>
            </a:r>
          </a:p>
          <a:p>
            <a:pPr>
              <a:buNone/>
            </a:pPr>
            <a:r>
              <a:rPr lang="en-US" sz="2800" dirty="0" err="1" smtClean="0">
                <a:solidFill>
                  <a:srgbClr val="000000"/>
                </a:solidFill>
                <a:latin typeface="Courier New"/>
              </a:rPr>
              <a:t>dlmwrite</a:t>
            </a:r>
            <a:r>
              <a:rPr lang="en-US" sz="2800" dirty="0" smtClean="0">
                <a:solidFill>
                  <a:srgbClr val="000000"/>
                </a:solidFill>
                <a:latin typeface="Courier New"/>
              </a:rPr>
              <a:t>(‘</a:t>
            </a:r>
            <a:r>
              <a:rPr lang="en-US" sz="2800" dirty="0" err="1" smtClean="0">
                <a:solidFill>
                  <a:srgbClr val="000000"/>
                </a:solidFill>
                <a:latin typeface="Courier New"/>
              </a:rPr>
              <a:t>neuse_metric.txt</a:t>
            </a:r>
            <a:r>
              <a:rPr lang="en-US" sz="2800" dirty="0" err="1">
                <a:solidFill>
                  <a:srgbClr val="000000"/>
                </a:solidFill>
                <a:latin typeface="Courier New"/>
              </a:rPr>
              <a:t>’,Dm</a:t>
            </a:r>
            <a:r>
              <a:rPr lang="en-US" sz="2800" dirty="0">
                <a:solidFill>
                  <a:srgbClr val="000000"/>
                </a:solidFill>
                <a:latin typeface="Courier New"/>
              </a:rPr>
              <a:t>,’\t’); </a:t>
            </a:r>
            <a:endParaRPr lang="en-US" sz="2800" dirty="0"/>
          </a:p>
        </p:txBody>
      </p:sp>
      <p:sp>
        <p:nvSpPr>
          <p:cNvPr id="4" name="Title 1"/>
          <p:cNvSpPr txBox="1">
            <a:spLocks/>
          </p:cNvSpPr>
          <p:nvPr/>
        </p:nvSpPr>
        <p:spPr bwMode="auto">
          <a:xfrm>
            <a:off x="609600" y="1143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example: convert </a:t>
            </a:r>
            <a:r>
              <a:rPr kumimoji="0" lang="en-US" sz="4400" b="0" i="0" u="none" strike="noStrike" kern="0" cap="none" spc="0" normalizeH="0" baseline="0" noProof="0" dirty="0" err="1" smtClean="0">
                <a:ln>
                  <a:noFill/>
                </a:ln>
                <a:solidFill>
                  <a:schemeClr val="tx2"/>
                </a:solidFill>
                <a:effectLst/>
                <a:uLnTx/>
                <a:uFillTx/>
                <a:latin typeface="Times New Roman" pitchFamily="18" charset="0"/>
                <a:ea typeface="+mj-ea"/>
                <a:cs typeface="Times New Roman" pitchFamily="18" charset="0"/>
              </a:rPr>
              <a:t>cfs</a:t>
            </a: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to m</a:t>
            </a:r>
            <a:r>
              <a:rPr kumimoji="0" lang="en-US" sz="4400" b="0" i="0" u="none" strike="noStrike" kern="0" cap="none" spc="0" normalizeH="0" baseline="30000" noProof="0" dirty="0" smtClean="0">
                <a:ln>
                  <a:noFill/>
                </a:ln>
                <a:solidFill>
                  <a:schemeClr val="tx2"/>
                </a:solidFill>
                <a:effectLst/>
                <a:uLnTx/>
                <a:uFillTx/>
                <a:latin typeface="Times New Roman" pitchFamily="18" charset="0"/>
                <a:ea typeface="+mj-ea"/>
                <a:cs typeface="Times New Roman" pitchFamily="18" charset="0"/>
              </a:rPr>
              <a:t>3</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endPar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p:txBody>
      </p:sp>
      <p:sp>
        <p:nvSpPr>
          <p:cNvPr id="5" name="TextBox 4"/>
          <p:cNvSpPr txBox="1"/>
          <p:nvPr/>
        </p:nvSpPr>
        <p:spPr>
          <a:xfrm>
            <a:off x="1600200" y="5638800"/>
            <a:ext cx="5105400" cy="923330"/>
          </a:xfrm>
          <a:prstGeom prst="rect">
            <a:avLst/>
          </a:prstGeom>
          <a:noFill/>
        </p:spPr>
        <p:txBody>
          <a:bodyPr wrap="square" rtlCol="0">
            <a:spAutoFit/>
          </a:bodyPr>
          <a:lstStyle/>
          <a:p>
            <a:pPr algn="ctr"/>
            <a:r>
              <a:rPr lang="en-US" dirty="0" smtClean="0">
                <a:solidFill>
                  <a:srgbClr val="FF0000"/>
                </a:solidFill>
              </a:rPr>
              <a:t>(view now with text editor)</a:t>
            </a:r>
          </a:p>
          <a:p>
            <a:pPr algn="ctr"/>
            <a:endParaRPr lang="en-US" dirty="0" smtClean="0">
              <a:solidFill>
                <a:srgbClr val="FF0000"/>
              </a:solidFill>
            </a:endParaRPr>
          </a:p>
          <a:p>
            <a:pPr algn="ctr"/>
            <a:r>
              <a:rPr lang="en-US" dirty="0" smtClean="0">
                <a:solidFill>
                  <a:srgbClr val="FF0000"/>
                </a:solidFill>
              </a:rPr>
              <a:t>(possible precision problem?)</a:t>
            </a:r>
            <a:endParaRPr lang="en-US" dirty="0">
              <a:solidFill>
                <a:srgbClr val="FF0000"/>
              </a:solidFill>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362200"/>
            <a:ext cx="8229600" cy="1143000"/>
          </a:xfrm>
        </p:spPr>
        <p:txBody>
          <a:bodyPr/>
          <a:lstStyle/>
          <a:p>
            <a:r>
              <a:rPr lang="en-US" sz="4000" dirty="0"/>
              <a:t>Finding and Using Documentation</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00" name="Object 4"/>
          <p:cNvGraphicFramePr>
            <a:graphicFrameLocks noChangeAspect="1"/>
          </p:cNvGraphicFramePr>
          <p:nvPr/>
        </p:nvGraphicFramePr>
        <p:xfrm>
          <a:off x="0" y="228600"/>
          <a:ext cx="9144000" cy="5246688"/>
        </p:xfrm>
        <a:graphic>
          <a:graphicData uri="http://schemas.openxmlformats.org/presentationml/2006/ole">
            <p:oleObj spid="_x0000_s27650" name="Bitmap Image" r:id="rId3" imgW="9742857" imgH="5590476" progId="PBrush">
              <p:embed/>
            </p:oleObj>
          </a:graphicData>
        </a:graphic>
      </p:graphicFrame>
      <p:sp>
        <p:nvSpPr>
          <p:cNvPr id="4101" name="Text Box 5"/>
          <p:cNvSpPr txBox="1">
            <a:spLocks noChangeArrowheads="1"/>
          </p:cNvSpPr>
          <p:nvPr/>
        </p:nvSpPr>
        <p:spPr bwMode="auto">
          <a:xfrm>
            <a:off x="228600" y="5943600"/>
            <a:ext cx="8915400" cy="366713"/>
          </a:xfrm>
          <a:prstGeom prst="rect">
            <a:avLst/>
          </a:prstGeom>
          <a:noFill/>
          <a:ln w="9525">
            <a:noFill/>
            <a:miter lim="800000"/>
            <a:headEnd/>
            <a:tailEnd/>
          </a:ln>
          <a:effectLst/>
        </p:spPr>
        <p:txBody>
          <a:bodyPr>
            <a:spAutoFit/>
          </a:bodyPr>
          <a:lstStyle/>
          <a:p>
            <a:pPr>
              <a:spcBef>
                <a:spcPct val="50000"/>
              </a:spcBef>
            </a:pPr>
            <a:r>
              <a:rPr lang="en-US"/>
              <a:t>MatLab Web Site is one place that your can get a description of syntax, functions, etc.</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 name="Object 4"/>
          <p:cNvGraphicFramePr>
            <a:graphicFrameLocks noChangeAspect="1"/>
          </p:cNvGraphicFramePr>
          <p:nvPr/>
        </p:nvGraphicFramePr>
        <p:xfrm>
          <a:off x="0" y="0"/>
          <a:ext cx="9144000" cy="5570538"/>
        </p:xfrm>
        <a:graphic>
          <a:graphicData uri="http://schemas.openxmlformats.org/presentationml/2006/ole">
            <p:oleObj spid="_x0000_s28674" name="Bitmap Image" r:id="rId3" imgW="6582694" imgH="4009524" progId="PBrush">
              <p:embed/>
            </p:oleObj>
          </a:graphicData>
        </a:graphic>
      </p:graphicFrame>
      <p:sp>
        <p:nvSpPr>
          <p:cNvPr id="5125" name="Oval 5"/>
          <p:cNvSpPr>
            <a:spLocks noChangeArrowheads="1"/>
          </p:cNvSpPr>
          <p:nvPr/>
        </p:nvSpPr>
        <p:spPr bwMode="auto">
          <a:xfrm>
            <a:off x="0" y="4648200"/>
            <a:ext cx="1447800" cy="990600"/>
          </a:xfrm>
          <a:prstGeom prst="ellipse">
            <a:avLst/>
          </a:prstGeom>
          <a:noFill/>
          <a:ln w="25400">
            <a:solidFill>
              <a:srgbClr val="FF0000"/>
            </a:solidFill>
            <a:round/>
            <a:headEnd/>
            <a:tailEnd/>
          </a:ln>
          <a:effectLst/>
        </p:spPr>
        <p:txBody>
          <a:bodyPr wrap="none" anchor="ctr"/>
          <a:lstStyle/>
          <a:p>
            <a:endParaRPr lang="en-US"/>
          </a:p>
        </p:txBody>
      </p:sp>
      <p:sp>
        <p:nvSpPr>
          <p:cNvPr id="5126" name="Line 6"/>
          <p:cNvSpPr>
            <a:spLocks noChangeShapeType="1"/>
          </p:cNvSpPr>
          <p:nvPr/>
        </p:nvSpPr>
        <p:spPr bwMode="auto">
          <a:xfrm flipH="1" flipV="1">
            <a:off x="1447800" y="5410200"/>
            <a:ext cx="1447800" cy="609600"/>
          </a:xfrm>
          <a:prstGeom prst="line">
            <a:avLst/>
          </a:prstGeom>
          <a:noFill/>
          <a:ln w="76200">
            <a:solidFill>
              <a:srgbClr val="FF0000"/>
            </a:solidFill>
            <a:round/>
            <a:headEnd/>
            <a:tailEnd type="triangle" w="med" len="med"/>
          </a:ln>
          <a:effectLst/>
        </p:spPr>
        <p:txBody>
          <a:bodyPr/>
          <a:lstStyle/>
          <a:p>
            <a:endParaRPr lang="en-US"/>
          </a:p>
        </p:txBody>
      </p:sp>
      <p:sp>
        <p:nvSpPr>
          <p:cNvPr id="5127" name="Text Box 7"/>
          <p:cNvSpPr txBox="1">
            <a:spLocks noChangeArrowheads="1"/>
          </p:cNvSpPr>
          <p:nvPr/>
        </p:nvSpPr>
        <p:spPr bwMode="auto">
          <a:xfrm>
            <a:off x="2895600" y="5791200"/>
            <a:ext cx="5257800" cy="915988"/>
          </a:xfrm>
          <a:prstGeom prst="rect">
            <a:avLst/>
          </a:prstGeom>
          <a:noFill/>
          <a:ln w="9525">
            <a:noFill/>
            <a:miter lim="800000"/>
            <a:headEnd/>
            <a:tailEnd/>
          </a:ln>
          <a:effectLst/>
        </p:spPr>
        <p:txBody>
          <a:bodyPr>
            <a:spAutoFit/>
          </a:bodyPr>
          <a:lstStyle/>
          <a:p>
            <a:pPr>
              <a:spcBef>
                <a:spcPct val="50000"/>
              </a:spcBef>
            </a:pPr>
            <a:r>
              <a:rPr lang="en-US"/>
              <a:t>Can be very useful in finding exactly what you want if you’ve only found something close to what you want!</a:t>
            </a:r>
          </a:p>
        </p:txBody>
      </p:sp>
      <p:sp>
        <p:nvSpPr>
          <p:cNvPr id="5128" name="Text Box 8"/>
          <p:cNvSpPr txBox="1">
            <a:spLocks noChangeArrowheads="1"/>
          </p:cNvSpPr>
          <p:nvPr/>
        </p:nvSpPr>
        <p:spPr bwMode="auto">
          <a:xfrm>
            <a:off x="2819400" y="457200"/>
            <a:ext cx="4267200" cy="366713"/>
          </a:xfrm>
          <a:prstGeom prst="rect">
            <a:avLst/>
          </a:prstGeom>
          <a:noFill/>
          <a:ln w="9525">
            <a:noFill/>
            <a:miter lim="800000"/>
            <a:headEnd/>
            <a:tailEnd/>
          </a:ln>
          <a:effectLst/>
        </p:spPr>
        <p:txBody>
          <a:bodyPr>
            <a:spAutoFit/>
          </a:bodyPr>
          <a:lstStyle/>
          <a:p>
            <a:pPr>
              <a:spcBef>
                <a:spcPct val="50000"/>
              </a:spcBef>
            </a:pPr>
            <a:r>
              <a:rPr lang="en-US"/>
              <a:t>Example 1:  the </a:t>
            </a:r>
            <a:r>
              <a:rPr lang="en-US" b="1"/>
              <a:t>LENGTH</a:t>
            </a:r>
            <a:r>
              <a:rPr lang="en-US"/>
              <a:t> command</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5715000"/>
            <a:ext cx="8229600" cy="1143000"/>
          </a:xfrm>
        </p:spPr>
        <p:txBody>
          <a:bodyPr>
            <a:normAutofit fontScale="90000"/>
          </a:bodyPr>
          <a:lstStyle/>
          <a:p>
            <a:r>
              <a:rPr lang="en-US" sz="4800"/>
              <a:t>. . .</a:t>
            </a:r>
            <a:br>
              <a:rPr lang="en-US" sz="4800"/>
            </a:br>
            <a:r>
              <a:rPr lang="en-US" sz="2400"/>
              <a:t>(two more pages below)</a:t>
            </a:r>
          </a:p>
        </p:txBody>
      </p:sp>
      <p:graphicFrame>
        <p:nvGraphicFramePr>
          <p:cNvPr id="6148" name="Object 4"/>
          <p:cNvGraphicFramePr>
            <a:graphicFrameLocks noChangeAspect="1"/>
          </p:cNvGraphicFramePr>
          <p:nvPr/>
        </p:nvGraphicFramePr>
        <p:xfrm>
          <a:off x="0" y="1219200"/>
          <a:ext cx="9144000" cy="4826000"/>
        </p:xfrm>
        <a:graphic>
          <a:graphicData uri="http://schemas.openxmlformats.org/presentationml/2006/ole">
            <p:oleObj spid="_x0000_s29698" name="Bitmap Image" r:id="rId3" imgW="6477904" imgH="3419952" progId="PBrush">
              <p:embed/>
            </p:oleObj>
          </a:graphicData>
        </a:graphic>
      </p:graphicFrame>
      <p:sp>
        <p:nvSpPr>
          <p:cNvPr id="6149" name="Oval 5"/>
          <p:cNvSpPr>
            <a:spLocks noChangeArrowheads="1"/>
          </p:cNvSpPr>
          <p:nvPr/>
        </p:nvSpPr>
        <p:spPr bwMode="auto">
          <a:xfrm>
            <a:off x="0" y="4114800"/>
            <a:ext cx="1447800" cy="304800"/>
          </a:xfrm>
          <a:prstGeom prst="ellipse">
            <a:avLst/>
          </a:prstGeom>
          <a:noFill/>
          <a:ln w="25400">
            <a:solidFill>
              <a:srgbClr val="FF0000"/>
            </a:solidFill>
            <a:round/>
            <a:headEnd/>
            <a:tailEnd/>
          </a:ln>
          <a:effectLst/>
        </p:spPr>
        <p:txBody>
          <a:bodyPr wrap="none" anchor="ctr"/>
          <a:lstStyle/>
          <a:p>
            <a:endParaRPr lang="en-US"/>
          </a:p>
        </p:txBody>
      </p:sp>
      <p:sp>
        <p:nvSpPr>
          <p:cNvPr id="6150" name="Line 6"/>
          <p:cNvSpPr>
            <a:spLocks noChangeShapeType="1"/>
          </p:cNvSpPr>
          <p:nvPr/>
        </p:nvSpPr>
        <p:spPr bwMode="auto">
          <a:xfrm flipH="1">
            <a:off x="1143000" y="1905000"/>
            <a:ext cx="4343400" cy="2209800"/>
          </a:xfrm>
          <a:prstGeom prst="line">
            <a:avLst/>
          </a:prstGeom>
          <a:noFill/>
          <a:ln w="76200">
            <a:solidFill>
              <a:srgbClr val="FF0000"/>
            </a:solidFill>
            <a:round/>
            <a:headEnd/>
            <a:tailEnd type="triangle" w="med" len="med"/>
          </a:ln>
          <a:effectLst/>
        </p:spPr>
        <p:txBody>
          <a:bodyPr/>
          <a:lstStyle/>
          <a:p>
            <a:endParaRPr lang="en-US"/>
          </a:p>
        </p:txBody>
      </p:sp>
      <p:sp>
        <p:nvSpPr>
          <p:cNvPr id="6151" name="Text Box 7"/>
          <p:cNvSpPr txBox="1">
            <a:spLocks noChangeArrowheads="1"/>
          </p:cNvSpPr>
          <p:nvPr/>
        </p:nvSpPr>
        <p:spPr bwMode="auto">
          <a:xfrm>
            <a:off x="457200" y="304800"/>
            <a:ext cx="4267200" cy="366713"/>
          </a:xfrm>
          <a:prstGeom prst="rect">
            <a:avLst/>
          </a:prstGeom>
          <a:noFill/>
          <a:ln w="9525">
            <a:noFill/>
            <a:miter lim="800000"/>
            <a:headEnd/>
            <a:tailEnd/>
          </a:ln>
          <a:effectLst/>
        </p:spPr>
        <p:txBody>
          <a:bodyPr>
            <a:spAutoFit/>
          </a:bodyPr>
          <a:lstStyle/>
          <a:p>
            <a:pPr>
              <a:spcBef>
                <a:spcPct val="50000"/>
              </a:spcBef>
            </a:pPr>
            <a:r>
              <a:rPr lang="en-US"/>
              <a:t>Example 2:  the </a:t>
            </a:r>
            <a:r>
              <a:rPr lang="en-US" b="1"/>
              <a:t>SUM</a:t>
            </a:r>
            <a:r>
              <a:rPr lang="en-US"/>
              <a:t> command</a:t>
            </a:r>
          </a:p>
        </p:txBody>
      </p:sp>
      <p:sp>
        <p:nvSpPr>
          <p:cNvPr id="6152" name="Text Box 8"/>
          <p:cNvSpPr txBox="1">
            <a:spLocks noChangeArrowheads="1"/>
          </p:cNvSpPr>
          <p:nvPr/>
        </p:nvSpPr>
        <p:spPr bwMode="auto">
          <a:xfrm>
            <a:off x="5486400" y="533400"/>
            <a:ext cx="2286000" cy="3113088"/>
          </a:xfrm>
          <a:prstGeom prst="rect">
            <a:avLst/>
          </a:prstGeom>
          <a:noFill/>
          <a:ln w="9525">
            <a:noFill/>
            <a:miter lim="800000"/>
            <a:headEnd/>
            <a:tailEnd/>
          </a:ln>
          <a:effectLst/>
        </p:spPr>
        <p:txBody>
          <a:bodyPr>
            <a:spAutoFit/>
          </a:bodyPr>
          <a:lstStyle/>
          <a:p>
            <a:pPr>
              <a:spcBef>
                <a:spcPct val="50000"/>
              </a:spcBef>
            </a:pPr>
            <a:r>
              <a:rPr lang="en-US">
                <a:solidFill>
                  <a:srgbClr val="FF3300"/>
                </a:solidFill>
              </a:rPr>
              <a:t>Some commands have long, complicated explanations.  But that’s because they can be applied to very complicated data objects.  Their application to a vector is usually short and sweet.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1131</TotalTime>
  <Words>2889</Words>
  <Application>Microsoft Office PowerPoint</Application>
  <PresentationFormat>On-screen Show (4:3)</PresentationFormat>
  <Paragraphs>530</Paragraphs>
  <Slides>96</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96</vt:i4>
      </vt:variant>
    </vt:vector>
  </HeadingPairs>
  <TitlesOfParts>
    <vt:vector size="98" baseType="lpstr">
      <vt:lpstr>Office Theme</vt:lpstr>
      <vt:lpstr>Bitmap Image</vt:lpstr>
      <vt:lpstr>Slide 1</vt:lpstr>
      <vt:lpstr>Slide 2</vt:lpstr>
      <vt:lpstr>Slide 3</vt:lpstr>
      <vt:lpstr>Slide 4</vt:lpstr>
      <vt:lpstr>Goals</vt:lpstr>
      <vt:lpstr>Slide 6</vt:lpstr>
      <vt:lpstr>pay attention to announcements</vt:lpstr>
      <vt:lpstr>submit all class material as PDF to drop box</vt:lpstr>
      <vt:lpstr>textbook  Environmental Data Analysis with MatLab</vt:lpstr>
      <vt:lpstr>software  MatLab  available on-line</vt:lpstr>
      <vt:lpstr>www.ldeo.columbia.edu/users/menke/edawm</vt:lpstr>
      <vt:lpstr>Slide 12</vt:lpstr>
      <vt:lpstr>Slide 13</vt:lpstr>
      <vt:lpstr>Slide 14</vt:lpstr>
      <vt:lpstr>Slide 15</vt:lpstr>
      <vt:lpstr>Slide 16</vt:lpstr>
      <vt:lpstr>Grades: 50% Homework  50% Term Project      See Courseworks/announcements for Homework assignments      Post PDF of each assignment to Courseworks/DropBox</vt:lpstr>
      <vt:lpstr>Slide 18</vt:lpstr>
      <vt:lpstr>Slide 19</vt:lpstr>
      <vt:lpstr>Slide 20</vt:lpstr>
      <vt:lpstr>Slide 21</vt:lpstr>
      <vt:lpstr>Slide 22</vt:lpstr>
      <vt:lpstr>Slide 23</vt:lpstr>
      <vt:lpstr>Slide 24</vt:lpstr>
      <vt:lpstr>Slide 25</vt:lpstr>
      <vt:lpstr>Slide 26</vt:lpstr>
      <vt:lpstr>Slide 27</vt:lpstr>
      <vt:lpstr>Slide 28</vt:lpstr>
      <vt:lpstr>discharge</vt:lpstr>
      <vt:lpstr>What properties would you expect discharge to have?</vt:lpstr>
      <vt:lpstr>What properties would you expect discharge to have?</vt:lpstr>
      <vt:lpstr>What properties would you expect discharge to have?</vt:lpstr>
      <vt:lpstr>What about the typical size of discharge?</vt:lpstr>
      <vt:lpstr>What about the typical size of discharge?</vt:lpstr>
      <vt:lpstr>What about the typical size of discharge?</vt:lpstr>
      <vt:lpstr>Slide 36</vt:lpstr>
      <vt:lpstr>Slide 37</vt:lpstr>
      <vt:lpstr>Slide 38</vt:lpstr>
      <vt:lpstr>Slide 39</vt:lpstr>
      <vt:lpstr>Slide 40</vt:lpstr>
      <vt:lpstr>Slide 41</vt:lpstr>
      <vt:lpstr>Slide 42</vt:lpstr>
      <vt:lpstr>What properties would you expect precipitation to have?</vt:lpstr>
      <vt:lpstr>What properties would you expect precipitation to have?</vt:lpstr>
      <vt:lpstr>Slide 45</vt:lpstr>
      <vt:lpstr>Slide 46</vt:lpstr>
      <vt:lpstr>Slide 47</vt:lpstr>
      <vt:lpstr>actual precipitation in Albany NY</vt:lpstr>
      <vt:lpstr>do the graphs meet your expectations?</vt:lpstr>
      <vt:lpstr>pattern of peaks similar but not exact</vt:lpstr>
      <vt:lpstr>pattern of peaks similar but not exact</vt:lpstr>
      <vt:lpstr>shape of peaks different</vt:lpstr>
      <vt:lpstr>shape of peaks different</vt:lpstr>
      <vt:lpstr>predict discharge from precipitation </vt:lpstr>
      <vt:lpstr>predict discharge from precipitation </vt:lpstr>
      <vt:lpstr>predict discharge from precipitation </vt:lpstr>
      <vt:lpstr>discharge d is a running average of precipitation p</vt:lpstr>
      <vt:lpstr>Slide 58</vt:lpstr>
      <vt:lpstr>mathematical representation</vt:lpstr>
      <vt:lpstr>Slide 60</vt:lpstr>
      <vt:lpstr>Slide 61</vt:lpstr>
      <vt:lpstr>Slide 62</vt:lpstr>
      <vt:lpstr>prompt</vt:lpstr>
      <vt:lpstr>Files and Folders</vt:lpstr>
      <vt:lpstr>Slide 65</vt:lpstr>
      <vt:lpstr>Commands for Navigating Folders</vt:lpstr>
      <vt:lpstr>Simple Arithmetic</vt:lpstr>
      <vt:lpstr>A more complicated formula</vt:lpstr>
      <vt:lpstr>Another complicated formula</vt:lpstr>
      <vt:lpstr>MatLab Script</vt:lpstr>
      <vt:lpstr>Example of a MatLab Script</vt:lpstr>
      <vt:lpstr>Running a MatLab Script</vt:lpstr>
      <vt:lpstr>Vectors and Matrices</vt:lpstr>
      <vt:lpstr>Transpose Operator</vt:lpstr>
      <vt:lpstr>Vector Multiplication</vt:lpstr>
      <vt:lpstr>Inner (or Dot) Product</vt:lpstr>
      <vt:lpstr>Outer (or Tensor) Product</vt:lpstr>
      <vt:lpstr>Product of a Matrix and a Vector</vt:lpstr>
      <vt:lpstr>Product of a Matrix and a Matrix</vt:lpstr>
      <vt:lpstr>Element Access</vt:lpstr>
      <vt:lpstr>Element Access</vt:lpstr>
      <vt:lpstr>Looping</vt:lpstr>
      <vt:lpstr>Example of a FOR Loop</vt:lpstr>
      <vt:lpstr>Another Example of a FOR Loop</vt:lpstr>
      <vt:lpstr>Matrix Inverse</vt:lpstr>
      <vt:lpstr>Slash and Backslash Operators</vt:lpstr>
      <vt:lpstr>Loading Data Files</vt:lpstr>
      <vt:lpstr>A text file of tabular data is very easy to load into MatLab</vt:lpstr>
      <vt:lpstr>A Simple Plot of Data</vt:lpstr>
      <vt:lpstr>Slide 90</vt:lpstr>
      <vt:lpstr>Slide 91</vt:lpstr>
      <vt:lpstr>Writing a Data File</vt:lpstr>
      <vt:lpstr>Finding and Using Documentation</vt:lpstr>
      <vt:lpstr>Slide 94</vt:lpstr>
      <vt:lpstr>Slide 95</vt:lpstr>
      <vt:lpstr>. . . (two more pages below)</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William Menke</dc:creator>
  <cp:lastModifiedBy>William Menke</cp:lastModifiedBy>
  <cp:revision>24</cp:revision>
  <dcterms:created xsi:type="dcterms:W3CDTF">2014-09-02T20:11:37Z</dcterms:created>
  <dcterms:modified xsi:type="dcterms:W3CDTF">2014-09-03T15:04:01Z</dcterms:modified>
</cp:coreProperties>
</file>