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8"/>
  </p:notesMasterIdLst>
  <p:sldIdLst>
    <p:sldId id="422" r:id="rId2"/>
    <p:sldId id="380" r:id="rId3"/>
    <p:sldId id="381" r:id="rId4"/>
    <p:sldId id="369" r:id="rId5"/>
    <p:sldId id="409" r:id="rId6"/>
    <p:sldId id="386" r:id="rId7"/>
    <p:sldId id="388" r:id="rId8"/>
    <p:sldId id="390" r:id="rId9"/>
    <p:sldId id="391" r:id="rId10"/>
    <p:sldId id="389" r:id="rId11"/>
    <p:sldId id="392" r:id="rId12"/>
    <p:sldId id="394" r:id="rId13"/>
    <p:sldId id="395" r:id="rId14"/>
    <p:sldId id="396" r:id="rId15"/>
    <p:sldId id="393" r:id="rId16"/>
    <p:sldId id="507" r:id="rId17"/>
    <p:sldId id="508" r:id="rId18"/>
    <p:sldId id="398" r:id="rId19"/>
    <p:sldId id="387" r:id="rId20"/>
    <p:sldId id="399" r:id="rId21"/>
    <p:sldId id="509" r:id="rId22"/>
    <p:sldId id="397" r:id="rId23"/>
    <p:sldId id="400" r:id="rId24"/>
    <p:sldId id="401" r:id="rId25"/>
    <p:sldId id="402" r:id="rId26"/>
    <p:sldId id="383" r:id="rId27"/>
    <p:sldId id="403" r:id="rId28"/>
    <p:sldId id="385" r:id="rId29"/>
    <p:sldId id="404" r:id="rId30"/>
    <p:sldId id="405" r:id="rId31"/>
    <p:sldId id="406" r:id="rId32"/>
    <p:sldId id="423" r:id="rId33"/>
    <p:sldId id="424" r:id="rId34"/>
    <p:sldId id="425" r:id="rId35"/>
    <p:sldId id="426" r:id="rId36"/>
    <p:sldId id="427" r:id="rId37"/>
    <p:sldId id="428" r:id="rId38"/>
    <p:sldId id="429" r:id="rId39"/>
    <p:sldId id="430" r:id="rId40"/>
    <p:sldId id="431" r:id="rId41"/>
    <p:sldId id="432" r:id="rId42"/>
    <p:sldId id="441" r:id="rId43"/>
    <p:sldId id="433" r:id="rId44"/>
    <p:sldId id="434" r:id="rId45"/>
    <p:sldId id="435" r:id="rId46"/>
    <p:sldId id="436" r:id="rId47"/>
    <p:sldId id="437" r:id="rId48"/>
    <p:sldId id="438" r:id="rId49"/>
    <p:sldId id="442" r:id="rId50"/>
    <p:sldId id="443" r:id="rId51"/>
    <p:sldId id="444" r:id="rId52"/>
    <p:sldId id="445" r:id="rId53"/>
    <p:sldId id="446" r:id="rId54"/>
    <p:sldId id="447" r:id="rId55"/>
    <p:sldId id="448" r:id="rId56"/>
    <p:sldId id="449" r:id="rId57"/>
    <p:sldId id="450" r:id="rId58"/>
    <p:sldId id="451" r:id="rId59"/>
    <p:sldId id="452" r:id="rId60"/>
    <p:sldId id="453" r:id="rId61"/>
    <p:sldId id="454" r:id="rId62"/>
    <p:sldId id="455" r:id="rId63"/>
    <p:sldId id="456" r:id="rId64"/>
    <p:sldId id="457" r:id="rId65"/>
    <p:sldId id="458" r:id="rId66"/>
    <p:sldId id="459" r:id="rId67"/>
    <p:sldId id="460" r:id="rId68"/>
    <p:sldId id="461" r:id="rId69"/>
    <p:sldId id="462" r:id="rId70"/>
    <p:sldId id="463" r:id="rId71"/>
    <p:sldId id="464" r:id="rId72"/>
    <p:sldId id="465" r:id="rId73"/>
    <p:sldId id="466" r:id="rId74"/>
    <p:sldId id="467" r:id="rId75"/>
    <p:sldId id="506" r:id="rId76"/>
    <p:sldId id="468" r:id="rId77"/>
    <p:sldId id="469" r:id="rId78"/>
    <p:sldId id="470" r:id="rId79"/>
    <p:sldId id="471" r:id="rId80"/>
    <p:sldId id="472" r:id="rId81"/>
    <p:sldId id="473" r:id="rId82"/>
    <p:sldId id="474" r:id="rId83"/>
    <p:sldId id="475" r:id="rId84"/>
    <p:sldId id="476" r:id="rId85"/>
    <p:sldId id="477" r:id="rId86"/>
    <p:sldId id="478" r:id="rId8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12" autoAdjust="0"/>
    <p:restoredTop sz="85225" autoAdjust="0"/>
  </p:normalViewPr>
  <p:slideViewPr>
    <p:cSldViewPr>
      <p:cViewPr varScale="1">
        <p:scale>
          <a:sx n="56" d="100"/>
          <a:sy n="56" d="100"/>
        </p:scale>
        <p:origin x="-924" y="-90"/>
      </p:cViewPr>
      <p:guideLst>
        <p:guide orient="horz" pos="2160"/>
        <p:guide pos="2880"/>
      </p:guideLst>
    </p:cSldViewPr>
  </p:slideViewPr>
  <p:outlineViewPr>
    <p:cViewPr>
      <p:scale>
        <a:sx n="33" d="100"/>
        <a:sy n="33" d="100"/>
      </p:scale>
      <p:origin x="0" y="378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11/18/2014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Actually, a </a:t>
            </a:r>
            <a:r>
              <a:rPr lang="en-US" dirty="0" err="1" smtClean="0"/>
              <a:t>sinc</a:t>
            </a:r>
            <a:r>
              <a:rPr lang="en-US" dirty="0" smtClean="0"/>
              <a:t>() functions</a:t>
            </a:r>
            <a:r>
              <a:rPr lang="en-US" baseline="0" dirty="0" smtClean="0"/>
              <a:t> is terrible.  It as side lobes galore.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Introduce</a:t>
            </a:r>
            <a:r>
              <a:rPr lang="en-US" baseline="0" dirty="0" smtClean="0"/>
              <a:t> arrangement of plot.</a:t>
            </a:r>
          </a:p>
          <a:p>
            <a:r>
              <a:rPr lang="en-US" baseline="0" dirty="0" smtClean="0"/>
              <a:t>Left – time domain; Right – frequency domain</a:t>
            </a:r>
          </a:p>
          <a:p>
            <a:r>
              <a:rPr lang="en-US" baseline="0" dirty="0" smtClean="0"/>
              <a:t>Top: indefinitely long cosine function, whose Fourier Transform is a spike</a:t>
            </a:r>
          </a:p>
          <a:p>
            <a:r>
              <a:rPr lang="en-US" baseline="0" dirty="0" smtClean="0"/>
              <a:t>Middle: Boxcar, whose Fourier Transform is a </a:t>
            </a:r>
            <a:r>
              <a:rPr lang="en-US" baseline="0" dirty="0" err="1" smtClean="0"/>
              <a:t>sinc</a:t>
            </a:r>
            <a:r>
              <a:rPr lang="en-US" baseline="0" dirty="0" smtClean="0"/>
              <a:t>() function</a:t>
            </a:r>
          </a:p>
          <a:p>
            <a:r>
              <a:rPr lang="en-US" baseline="0" dirty="0" smtClean="0"/>
              <a:t>Bottom: Windowed time series, and its Fourier Transform.</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Windowing</a:t>
            </a:r>
            <a:r>
              <a:rPr lang="en-US" baseline="0" dirty="0" smtClean="0"/>
              <a:t> the effect of widening the narrow spectral peak.</a:t>
            </a:r>
          </a:p>
          <a:p>
            <a:r>
              <a:rPr lang="en-US" baseline="0" dirty="0" smtClean="0"/>
              <a:t>This widening arises from the finite width of the central peak of the Fourier Transform of the boxcar.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Windowing</a:t>
            </a:r>
            <a:r>
              <a:rPr lang="en-US" baseline="0" dirty="0" smtClean="0"/>
              <a:t> the effect of introducing artifacts.</a:t>
            </a:r>
          </a:p>
          <a:p>
            <a:r>
              <a:rPr lang="en-US" baseline="0" dirty="0" smtClean="0"/>
              <a:t>This widening arises from the side lobes of the Fourier Transform of the boxcar.</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the idea is to choose a</a:t>
            </a:r>
            <a:r>
              <a:rPr lang="en-US" baseline="0" dirty="0" smtClean="0"/>
              <a:t> function that not only windows, but also tapers the ends of the</a:t>
            </a:r>
          </a:p>
          <a:p>
            <a:r>
              <a:rPr lang="en-US" baseline="0" dirty="0" smtClean="0"/>
              <a:t>windowed region.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the idea is to choose a</a:t>
            </a:r>
            <a:r>
              <a:rPr lang="en-US" baseline="0" dirty="0" smtClean="0"/>
              <a:t> function that not only windows, but also tapers the ends of the</a:t>
            </a:r>
          </a:p>
          <a:p>
            <a:r>
              <a:rPr lang="en-US" baseline="0" dirty="0" smtClean="0"/>
              <a:t>windowed region.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the idea is to choose a</a:t>
            </a:r>
            <a:r>
              <a:rPr lang="en-US" baseline="0" dirty="0" smtClean="0"/>
              <a:t> function that not only windows, but also tapers the ends of the</a:t>
            </a:r>
          </a:p>
          <a:p>
            <a:r>
              <a:rPr lang="en-US" baseline="0" dirty="0" smtClean="0"/>
              <a:t>windowed region.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the</a:t>
            </a:r>
            <a:r>
              <a:rPr lang="en-US" baseline="0" dirty="0" smtClean="0"/>
              <a:t> Hamming is tapering (= throwing away) parts of the time series that are</a:t>
            </a:r>
          </a:p>
          <a:p>
            <a:r>
              <a:rPr lang="en-US" baseline="0" dirty="0" smtClean="0"/>
              <a:t>near the ends of the window of observation.</a:t>
            </a:r>
            <a:endParaRPr lang="en-US" dirty="0" smtClean="0"/>
          </a:p>
          <a:p>
            <a:endParaRPr lang="en-US" dirty="0" smtClean="0"/>
          </a:p>
          <a:p>
            <a:r>
              <a:rPr lang="en-US" dirty="0" smtClean="0"/>
              <a:t>Hamming</a:t>
            </a:r>
            <a:r>
              <a:rPr lang="en-US" baseline="0" dirty="0" smtClean="0"/>
              <a:t> is just one example.  People have proposed many window functions that trade off</a:t>
            </a:r>
          </a:p>
          <a:p>
            <a:r>
              <a:rPr lang="en-US" baseline="0" dirty="0" smtClean="0"/>
              <a:t>sharpness of the central peak with the presence of side lobes in different ways.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Application</a:t>
            </a:r>
            <a:r>
              <a:rPr lang="en-US" baseline="0" dirty="0" smtClean="0"/>
              <a:t> of the Hamming taper in the same format as the one already discussed.</a:t>
            </a:r>
          </a:p>
          <a:p>
            <a:r>
              <a:rPr lang="en-US" baseline="0" dirty="0" smtClean="0"/>
              <a:t>Point out the tapering away of the end of the time series in the bottom left plot.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result is better than</a:t>
            </a:r>
            <a:r>
              <a:rPr lang="en-US" baseline="0" dirty="0" smtClean="0"/>
              <a:t> the boxcar, in the sense that no side lobes are present,</a:t>
            </a:r>
          </a:p>
          <a:p>
            <a:r>
              <a:rPr lang="en-US" baseline="0" dirty="0" smtClean="0"/>
              <a:t>but worse than the boxcar in the sense that the central peak is wider.</a:t>
            </a:r>
            <a:endParaRPr lang="en-US" dirty="0" smtClean="0"/>
          </a:p>
          <a:p>
            <a:r>
              <a:rPr lang="en-US" dirty="0" smtClean="0"/>
              <a:t>You might flash back to the box</a:t>
            </a:r>
            <a:r>
              <a:rPr lang="en-US" baseline="0" dirty="0" smtClean="0"/>
              <a:t> car case, for comparison.</a:t>
            </a:r>
          </a:p>
          <a:p>
            <a:r>
              <a:rPr lang="en-US" baseline="0" dirty="0" smtClean="0"/>
              <a:t>There is always some degree of trade off between the width and </a:t>
            </a:r>
            <a:r>
              <a:rPr lang="en-US" baseline="0" dirty="0" err="1" smtClean="0"/>
              <a:t>sidelobes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an extremely important</a:t>
            </a:r>
            <a:r>
              <a:rPr lang="en-US" baseline="0" dirty="0" smtClean="0"/>
              <a:t> issue in spectral estimation.</a:t>
            </a:r>
          </a:p>
          <a:p>
            <a:r>
              <a:rPr lang="en-US" baseline="0" dirty="0" smtClean="0"/>
              <a:t>Even though the phenomenon may be indefinitely long,</a:t>
            </a:r>
          </a:p>
          <a:p>
            <a:r>
              <a:rPr lang="en-US" baseline="0" dirty="0" smtClean="0"/>
              <a:t>You are always limited to a finite set of observations.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result is better than</a:t>
            </a:r>
            <a:r>
              <a:rPr lang="en-US" baseline="0" dirty="0" smtClean="0"/>
              <a:t> the boxcar, in the sense that no side lobes are present,</a:t>
            </a:r>
          </a:p>
          <a:p>
            <a:r>
              <a:rPr lang="en-US" baseline="0" dirty="0" smtClean="0"/>
              <a:t>but worse than the boxcar in the sense that the central peak is wider.</a:t>
            </a:r>
            <a:endParaRPr lang="en-US" dirty="0" smtClean="0"/>
          </a:p>
          <a:p>
            <a:r>
              <a:rPr lang="en-US" dirty="0" smtClean="0"/>
              <a:t>You might flash back to the box</a:t>
            </a:r>
            <a:r>
              <a:rPr lang="en-US" baseline="0" dirty="0" smtClean="0"/>
              <a:t> car case, for comparison.</a:t>
            </a:r>
          </a:p>
          <a:p>
            <a:r>
              <a:rPr lang="en-US" baseline="0" dirty="0" smtClean="0"/>
              <a:t>There is always some degree of trade off between the width and </a:t>
            </a:r>
            <a:r>
              <a:rPr lang="en-US" baseline="0" dirty="0" err="1" smtClean="0"/>
              <a:t>sidelobes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Formula for Hamming Taper.</a:t>
            </a:r>
            <a:r>
              <a:rPr lang="en-US" baseline="0" dirty="0" smtClean="0"/>
              <a:t>  It’s just a cosine.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a:t>
            </a:r>
            <a:r>
              <a:rPr lang="en-US" baseline="0" dirty="0" smtClean="0"/>
              <a:t> that what is meant by “best” will vary between circumstances.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numerator is the power</a:t>
            </a:r>
            <a:r>
              <a:rPr lang="en-US" baseline="0" dirty="0" smtClean="0"/>
              <a:t> in the central peak.</a:t>
            </a:r>
          </a:p>
          <a:p>
            <a:r>
              <a:rPr lang="en-US" baseline="0" dirty="0" smtClean="0"/>
              <a:t>The denominator is the overall power, meaning power in both the central peak and side lobes.</a:t>
            </a:r>
          </a:p>
          <a:p>
            <a:r>
              <a:rPr lang="en-US" baseline="0" dirty="0" smtClean="0"/>
              <a:t>So the ratio is large when all of the power is in the central peak and none is in the side lobes.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parameter </a:t>
            </a:r>
            <a:r>
              <a:rPr lang="el-GR" sz="1200" dirty="0" smtClean="0">
                <a:latin typeface="Cambria Math"/>
                <a:ea typeface="Cambria Math"/>
                <a:cs typeface="Times New Roman" pitchFamily="18" charset="0"/>
              </a:rPr>
              <a:t>ω</a:t>
            </a:r>
            <a:r>
              <a:rPr lang="en-US" sz="1200" baseline="-25000" dirty="0" smtClean="0">
                <a:latin typeface="Cambria Math"/>
                <a:ea typeface="Cambria Math"/>
                <a:cs typeface="Times New Roman" pitchFamily="18" charset="0"/>
              </a:rPr>
              <a:t>0</a:t>
            </a:r>
            <a:r>
              <a:rPr lang="en-US" sz="1200" dirty="0" smtClean="0">
                <a:latin typeface="Times New Roman" pitchFamily="18" charset="0"/>
                <a:cs typeface="Times New Roman" pitchFamily="18" charset="0"/>
              </a:rPr>
              <a:t> should</a:t>
            </a:r>
            <a:r>
              <a:rPr lang="en-US" sz="1200" baseline="0" dirty="0" smtClean="0">
                <a:latin typeface="Times New Roman" pitchFamily="18" charset="0"/>
                <a:cs typeface="Times New Roman" pitchFamily="18" charset="0"/>
              </a:rPr>
              <a:t> be chosen to as large as possible but still provide sufficient</a:t>
            </a:r>
          </a:p>
          <a:p>
            <a:r>
              <a:rPr lang="en-US" sz="1200" baseline="0" dirty="0" smtClean="0">
                <a:latin typeface="Times New Roman" pitchFamily="18" charset="0"/>
                <a:cs typeface="Times New Roman" pitchFamily="18" charset="0"/>
              </a:rPr>
              <a:t>spectral resolution to solve whatever problem is being studied.</a:t>
            </a:r>
          </a:p>
          <a:p>
            <a:endParaRPr lang="en-US" sz="1200" baseline="0" dirty="0" smtClean="0">
              <a:latin typeface="Times New Roman" pitchFamily="18" charset="0"/>
              <a:cs typeface="Times New Roman" pitchFamily="18" charset="0"/>
            </a:endParaRPr>
          </a:p>
          <a:p>
            <a:r>
              <a:rPr lang="en-US" sz="1200" baseline="0" dirty="0" smtClean="0">
                <a:latin typeface="Times New Roman" pitchFamily="18" charset="0"/>
                <a:cs typeface="Times New Roman" pitchFamily="18" charset="0"/>
              </a:rPr>
              <a:t>I have omitted the derivation of the solution here, due to lack of time in this lecture.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Three window functions.</a:t>
            </a:r>
            <a:endParaRPr lang="en-US" baseline="0" dirty="0" smtClean="0"/>
          </a:p>
          <a:p>
            <a:r>
              <a:rPr lang="en-US" baseline="0" dirty="0" smtClean="0"/>
              <a:t>Note that the last two leave intact data near the ends of the window</a:t>
            </a:r>
          </a:p>
          <a:p>
            <a:r>
              <a:rPr lang="en-US" baseline="0" dirty="0" smtClean="0"/>
              <a:t>that is heavily suppressed by the first.</a:t>
            </a:r>
          </a:p>
          <a:p>
            <a:r>
              <a:rPr lang="en-US" baseline="0" dirty="0" smtClean="0"/>
              <a:t>Thus, the three functions are complementary – they each taper different</a:t>
            </a:r>
          </a:p>
          <a:p>
            <a:r>
              <a:rPr lang="en-US" baseline="0" dirty="0" smtClean="0"/>
              <a:t>parts of the window of observation differently.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“Multi-taper”, meaning use more than </a:t>
            </a:r>
            <a:r>
              <a:rPr lang="en-US" smtClean="0"/>
              <a:t>one</a:t>
            </a:r>
            <a:r>
              <a:rPr lang="en-US" baseline="0" smtClean="0"/>
              <a:t> taper.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(Row 1) Data,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consisting of a cosine wave, and its amplitude spectral density (ASD). (Row 2) Data windowed with boxcar, </a:t>
            </a:r>
            <a:r>
              <a:rPr lang="en-US" sz="1200" i="1" dirty="0" smtClean="0">
                <a:latin typeface="Times New Roman" pitchFamily="18" charset="0"/>
                <a:cs typeface="Times New Roman" pitchFamily="18" charset="0"/>
              </a:rPr>
              <a:t>B(t)</a:t>
            </a:r>
            <a:r>
              <a:rPr lang="en-US" sz="1200" dirty="0" smtClean="0">
                <a:latin typeface="Times New Roman" pitchFamily="18" charset="0"/>
                <a:cs typeface="Times New Roman" pitchFamily="18" charset="0"/>
              </a:rPr>
              <a:t>, and its ASD. (Rows 3-5)  Data windowed with the first three window functions, and corresponding ASD.  (Row 6).  ASD obtained by averaging the results of the first three window functions.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(Row 1) Data,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consisting of a cosine wave, and its amplitude spectral density (ASD). (Row 2) Data windowed with boxcar, </a:t>
            </a:r>
            <a:r>
              <a:rPr lang="en-US" sz="1200" i="1" dirty="0" smtClean="0">
                <a:latin typeface="Times New Roman" pitchFamily="18" charset="0"/>
                <a:cs typeface="Times New Roman" pitchFamily="18" charset="0"/>
              </a:rPr>
              <a:t>B(t)</a:t>
            </a:r>
            <a:r>
              <a:rPr lang="en-US" sz="1200" dirty="0" smtClean="0">
                <a:latin typeface="Times New Roman" pitchFamily="18" charset="0"/>
                <a:cs typeface="Times New Roman" pitchFamily="18" charset="0"/>
              </a:rPr>
              <a:t>, and its ASD. (Rows 3-5)  Data windowed with the first three window functions, and corresponding ASD.  (Row 6).  </a:t>
            </a:r>
            <a:r>
              <a:rPr lang="en-US" sz="1200" smtClean="0">
                <a:latin typeface="Times New Roman" pitchFamily="18" charset="0"/>
                <a:cs typeface="Times New Roman" pitchFamily="18" charset="0"/>
              </a:rPr>
              <a:t>ASD obtained by averaging the results of the first three window functions. </a:t>
            </a:r>
            <a:endParaRPr lang="en-US"/>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(Row 1) Data,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consisting of a cosine wave, and its amplitude spectral density (ASD). (Row 2) Data windowed with boxcar, </a:t>
            </a:r>
            <a:r>
              <a:rPr lang="en-US" sz="1200" i="1" dirty="0" smtClean="0">
                <a:latin typeface="Times New Roman" pitchFamily="18" charset="0"/>
                <a:cs typeface="Times New Roman" pitchFamily="18" charset="0"/>
              </a:rPr>
              <a:t>B(t)</a:t>
            </a:r>
            <a:r>
              <a:rPr lang="en-US" sz="1200" dirty="0" smtClean="0">
                <a:latin typeface="Times New Roman" pitchFamily="18" charset="0"/>
                <a:cs typeface="Times New Roman" pitchFamily="18" charset="0"/>
              </a:rPr>
              <a:t>, and its ASD. (Rows 3-5)  Data windowed with the first three window functions, and corresponding ASD.  (Row 6).  </a:t>
            </a:r>
            <a:r>
              <a:rPr lang="en-US" sz="1200" smtClean="0">
                <a:latin typeface="Times New Roman" pitchFamily="18" charset="0"/>
                <a:cs typeface="Times New Roman" pitchFamily="18" charset="0"/>
              </a:rPr>
              <a:t>ASD obtained by averaging the results of the first three window functions. </a:t>
            </a:r>
            <a:endParaRPr lang="en-US"/>
          </a:p>
        </p:txBody>
      </p:sp>
      <p:sp>
        <p:nvSpPr>
          <p:cNvPr id="4" name="Slide Number Placeholder 3"/>
          <p:cNvSpPr>
            <a:spLocks noGrp="1"/>
          </p:cNvSpPr>
          <p:nvPr>
            <p:ph type="sldNum" sz="quarter" idx="10"/>
          </p:nvPr>
        </p:nvSpPr>
        <p:spPr/>
        <p:txBody>
          <a:bodyPr/>
          <a:lstStyle/>
          <a:p>
            <a:fld id="{39CEFECD-09E3-40DA-A418-CA04FDBB91E8}"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 the class that stationary</a:t>
            </a:r>
            <a:r>
              <a:rPr lang="en-US" baseline="0" dirty="0" smtClean="0"/>
              <a:t> means that the statistical properties don’t change with time.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(Row 1) Data,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consisting of a cosine wave, and its amplitude spectral density (ASD). (Row 2) Data windowed with boxcar, </a:t>
            </a:r>
            <a:r>
              <a:rPr lang="en-US" sz="1200" i="1" dirty="0" smtClean="0">
                <a:latin typeface="Times New Roman" pitchFamily="18" charset="0"/>
                <a:cs typeface="Times New Roman" pitchFamily="18" charset="0"/>
              </a:rPr>
              <a:t>B(t)</a:t>
            </a:r>
            <a:r>
              <a:rPr lang="en-US" sz="1200" dirty="0" smtClean="0">
                <a:latin typeface="Times New Roman" pitchFamily="18" charset="0"/>
                <a:cs typeface="Times New Roman" pitchFamily="18" charset="0"/>
              </a:rPr>
              <a:t>, and its ASD. (Rows 3-5)  Data windowed with the first three window functions, and corresponding ASD.  (Row 6).  </a:t>
            </a:r>
            <a:r>
              <a:rPr lang="en-US" sz="1200" smtClean="0">
                <a:latin typeface="Times New Roman" pitchFamily="18" charset="0"/>
                <a:cs typeface="Times New Roman" pitchFamily="18" charset="0"/>
              </a:rPr>
              <a:t>ASD obtained by averaging the results of the first three window functions. </a:t>
            </a:r>
            <a:endParaRPr lang="en-US"/>
          </a:p>
        </p:txBody>
      </p:sp>
      <p:sp>
        <p:nvSpPr>
          <p:cNvPr id="4" name="Slide Number Placeholder 3"/>
          <p:cNvSpPr>
            <a:spLocks noGrp="1"/>
          </p:cNvSpPr>
          <p:nvPr>
            <p:ph type="sldNum" sz="quarter" idx="10"/>
          </p:nvPr>
        </p:nvSpPr>
        <p:spPr/>
        <p:txBody>
          <a:bodyPr/>
          <a:lstStyle/>
          <a:p>
            <a:fld id="{39CEFECD-09E3-40DA-A418-CA04FDBB91E8}"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develops a list of eight properties of </a:t>
            </a:r>
            <a:r>
              <a:rPr lang="en-US" baseline="0" dirty="0" smtClean="0"/>
              <a:t>Fourier Transforms.  These properties are really useful in understanding power spectral density.</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develops a list of eight properties of </a:t>
            </a:r>
            <a:r>
              <a:rPr lang="en-US" baseline="0" dirty="0" smtClean="0"/>
              <a:t>Fourier Transforms.  These properties are really useful in understanding power spectral density.</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develops a list of eight properties of </a:t>
            </a:r>
            <a:r>
              <a:rPr lang="en-US" baseline="0" dirty="0" smtClean="0"/>
              <a:t>Fourier Transforms.  These properties are really useful in understanding power spectral density.</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develops a list of eight properties of </a:t>
            </a:r>
            <a:r>
              <a:rPr lang="en-US" baseline="0" dirty="0" smtClean="0"/>
              <a:t>Fourier Transforms.  These properties are really useful in understanding power spectral density.</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develops a list of eight properties of </a:t>
            </a:r>
            <a:r>
              <a:rPr lang="en-US" baseline="0" dirty="0" smtClean="0"/>
              <a:t>Fourier Transforms.  These properties are really useful in understanding power spectral density.</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develops a list of eight properties of </a:t>
            </a:r>
            <a:r>
              <a:rPr lang="en-US" baseline="0" dirty="0" smtClean="0"/>
              <a:t>Fourier Transforms.  These properties are really useful in understanding power spectral density.</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develops a list of eight properties of </a:t>
            </a:r>
            <a:r>
              <a:rPr lang="en-US" baseline="0" dirty="0" smtClean="0"/>
              <a:t>Fourier Transforms.  These properties are really useful in understanding power spectral density.</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40</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develops a list of eight properties of </a:t>
            </a:r>
            <a:r>
              <a:rPr lang="en-US" baseline="0" dirty="0" smtClean="0"/>
              <a:t>Fourier Transforms.  These properties are really useful in understanding power spectral density.</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43</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develops a list of eight properties of </a:t>
            </a:r>
            <a:r>
              <a:rPr lang="en-US" baseline="0" dirty="0" smtClean="0"/>
              <a:t>Fourier Transforms.  These properties are really useful in understanding power spectral density.</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45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practice, one is always having</a:t>
            </a:r>
            <a:r>
              <a:rPr lang="en-US" baseline="0" dirty="0" smtClean="0"/>
              <a:t> to make do with a time series that is too short,</a:t>
            </a:r>
          </a:p>
          <a:p>
            <a:r>
              <a:rPr lang="en-US" baseline="0" dirty="0" smtClean="0"/>
              <a:t>meaning that it includes just a few oscillations of the period of interest.  One wants</a:t>
            </a:r>
          </a:p>
          <a:p>
            <a:r>
              <a:rPr lang="en-US" baseline="0" dirty="0" smtClean="0"/>
              <a:t>to get as much as one can from it.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lecture really does nothing else.  Most of the properties covered here are extremely useful.</a:t>
            </a:r>
          </a:p>
          <a:p>
            <a:r>
              <a:rPr lang="en-US" baseline="0" dirty="0" smtClean="0"/>
              <a:t>They will be applied time and time again in </a:t>
            </a:r>
            <a:r>
              <a:rPr lang="en-US" baseline="0" smtClean="0"/>
              <a:t>subsequent lectures.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47</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Note that</a:t>
            </a:r>
            <a:r>
              <a:rPr lang="en-US" baseline="0" dirty="0" smtClean="0"/>
              <a:t> the shorter periods are all integral fractions of one year.  Thus, they are synchronized by the annual</a:t>
            </a:r>
          </a:p>
          <a:p>
            <a:r>
              <a:rPr lang="en-US" baseline="0" dirty="0" smtClean="0"/>
              <a:t>cycle and are being driven by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48</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have already</a:t>
            </a:r>
            <a:r>
              <a:rPr lang="en-US" baseline="0" dirty="0" smtClean="0"/>
              <a:t> encountered interpolation (or at least something very close to it)</a:t>
            </a:r>
          </a:p>
          <a:p>
            <a:r>
              <a:rPr lang="en-US" baseline="0" dirty="0" smtClean="0"/>
              <a:t>in Lecture 8, as an application of generalized least squares.  Today’s lecture deals</a:t>
            </a:r>
          </a:p>
          <a:p>
            <a:r>
              <a:rPr lang="en-US" baseline="0" dirty="0" smtClean="0"/>
              <a:t>with more “</a:t>
            </a:r>
            <a:r>
              <a:rPr lang="en-US" baseline="0" dirty="0" err="1" smtClean="0"/>
              <a:t>traaditional</a:t>
            </a:r>
            <a:r>
              <a:rPr lang="en-US" baseline="0" dirty="0" smtClean="0"/>
              <a:t>” forms of interpolation.</a:t>
            </a:r>
          </a:p>
        </p:txBody>
      </p:sp>
      <p:sp>
        <p:nvSpPr>
          <p:cNvPr id="4" name="Slide Number Placeholder 3"/>
          <p:cNvSpPr>
            <a:spLocks noGrp="1"/>
          </p:cNvSpPr>
          <p:nvPr>
            <p:ph type="sldNum" sz="quarter" idx="10"/>
          </p:nvPr>
        </p:nvSpPr>
        <p:spPr/>
        <p:txBody>
          <a:bodyPr/>
          <a:lstStyle/>
          <a:p>
            <a:fld id="{FD466815-0D95-47C5-9249-8299F627C374}" type="slidenum">
              <a:rPr lang="en-US" smtClean="0"/>
              <a:pPr/>
              <a:t>49</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common</a:t>
            </a:r>
            <a:r>
              <a:rPr lang="en-US" baseline="0" dirty="0" smtClean="0"/>
              <a:t> scenario where interpolation is handy is converting an irregularly</a:t>
            </a:r>
          </a:p>
          <a:p>
            <a:r>
              <a:rPr lang="en-US" baseline="0" dirty="0" smtClean="0"/>
              <a:t>sampled data set into one with even sampling, so that the standard tools of</a:t>
            </a:r>
          </a:p>
          <a:p>
            <a:r>
              <a:rPr lang="en-US" baseline="0" dirty="0" smtClean="0"/>
              <a:t>a spectral analysis can be applied.  Note, however, that the new </a:t>
            </a:r>
            <a:r>
              <a:rPr lang="el-GR" baseline="0" dirty="0" smtClean="0">
                <a:latin typeface="Cambria Math"/>
                <a:ea typeface="Cambria Math"/>
              </a:rPr>
              <a:t>Δ</a:t>
            </a:r>
            <a:r>
              <a:rPr lang="en-US" baseline="0" dirty="0" smtClean="0"/>
              <a:t>t must be</a:t>
            </a:r>
          </a:p>
          <a:p>
            <a:r>
              <a:rPr lang="en-US" baseline="0" dirty="0" smtClean="0"/>
              <a:t>chosen sensibly, so as not to artificially increase the </a:t>
            </a:r>
            <a:r>
              <a:rPr lang="en-US" baseline="0" dirty="0" err="1" smtClean="0"/>
              <a:t>Nyquist</a:t>
            </a:r>
            <a:r>
              <a:rPr lang="en-US" baseline="0" dirty="0" smtClean="0"/>
              <a:t> frequency.  If</a:t>
            </a:r>
          </a:p>
          <a:p>
            <a:r>
              <a:rPr lang="en-US" baseline="0" dirty="0" smtClean="0"/>
              <a:t>one were to make the </a:t>
            </a:r>
            <a:r>
              <a:rPr lang="el-GR" baseline="0" dirty="0" smtClean="0">
                <a:latin typeface="Cambria Math"/>
                <a:ea typeface="Cambria Math"/>
              </a:rPr>
              <a:t>Δ</a:t>
            </a:r>
            <a:r>
              <a:rPr lang="en-US" baseline="0" dirty="0" smtClean="0"/>
              <a:t>t very small, the </a:t>
            </a:r>
            <a:r>
              <a:rPr lang="en-US" baseline="0" dirty="0" err="1" smtClean="0"/>
              <a:t>Nyquist</a:t>
            </a:r>
            <a:r>
              <a:rPr lang="en-US" baseline="0" dirty="0" smtClean="0"/>
              <a:t> frequency would become</a:t>
            </a:r>
          </a:p>
          <a:p>
            <a:r>
              <a:rPr lang="en-US" baseline="0" dirty="0" smtClean="0"/>
              <a:t>very high.  But the high-frequency portion of the spectrum would then be</a:t>
            </a:r>
          </a:p>
          <a:p>
            <a:r>
              <a:rPr lang="en-US" baseline="0" dirty="0" smtClean="0"/>
              <a:t>almost entirely unconstrained by the data.  You would be just fooling yourself.</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50</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common</a:t>
            </a:r>
            <a:r>
              <a:rPr lang="en-US" baseline="0" dirty="0" smtClean="0"/>
              <a:t> scenario where interpolation is handy is changing the sampling</a:t>
            </a:r>
          </a:p>
          <a:p>
            <a:r>
              <a:rPr lang="en-US" baseline="0" dirty="0" smtClean="0"/>
              <a:t>of two data sets to a common time base.  The two data sets can then be more</a:t>
            </a:r>
          </a:p>
          <a:p>
            <a:r>
              <a:rPr lang="en-US" baseline="0" dirty="0" smtClean="0"/>
              <a:t>easily compared, for instance, by a scatter plot.  Once again, the choice of</a:t>
            </a:r>
          </a:p>
          <a:p>
            <a:r>
              <a:rPr lang="en-US" baseline="0" dirty="0" smtClean="0"/>
              <a:t>the new </a:t>
            </a:r>
            <a:r>
              <a:rPr lang="el-GR" baseline="0" dirty="0" smtClean="0">
                <a:latin typeface="Cambria Math"/>
                <a:ea typeface="Cambria Math"/>
              </a:rPr>
              <a:t>Δ</a:t>
            </a:r>
            <a:r>
              <a:rPr lang="en-US" baseline="0" dirty="0" smtClean="0"/>
              <a:t>t must be sensible or else the results are likely to be misleading.</a:t>
            </a:r>
          </a:p>
        </p:txBody>
      </p:sp>
      <p:sp>
        <p:nvSpPr>
          <p:cNvPr id="4" name="Slide Number Placeholder 3"/>
          <p:cNvSpPr>
            <a:spLocks noGrp="1"/>
          </p:cNvSpPr>
          <p:nvPr>
            <p:ph type="sldNum" sz="quarter" idx="10"/>
          </p:nvPr>
        </p:nvSpPr>
        <p:spPr/>
        <p:txBody>
          <a:bodyPr/>
          <a:lstStyle/>
          <a:p>
            <a:fld id="{39CEFECD-09E3-40DA-A418-CA04FDBB91E8}" type="slidenum">
              <a:rPr lang="en-US" smtClean="0"/>
              <a:pPr/>
              <a:t>51</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From</a:t>
            </a:r>
            <a:r>
              <a:rPr lang="en-US" baseline="0" dirty="0" smtClean="0">
                <a:latin typeface="Times New Roman" pitchFamily="18" charset="0"/>
                <a:cs typeface="Times New Roman" pitchFamily="18" charset="0"/>
              </a:rPr>
              <a:t> this point of view, interpolation is about making the sampling of the data convenient.</a:t>
            </a:r>
          </a:p>
          <a:p>
            <a:r>
              <a:rPr lang="en-US" baseline="0" dirty="0" smtClean="0">
                <a:latin typeface="Times New Roman" pitchFamily="18" charset="0"/>
                <a:cs typeface="Times New Roman" pitchFamily="18" charset="0"/>
              </a:rPr>
              <a:t>A purist might point out that these sort of issues should have been thought through before</a:t>
            </a:r>
          </a:p>
          <a:p>
            <a:r>
              <a:rPr lang="en-US" baseline="0" dirty="0" smtClean="0">
                <a:latin typeface="Times New Roman" pitchFamily="18" charset="0"/>
                <a:cs typeface="Times New Roman" pitchFamily="18" charset="0"/>
              </a:rPr>
              <a:t>the data were collected.</a:t>
            </a:r>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FD466815-0D95-47C5-9249-8299F627C374}" type="slidenum">
              <a:rPr lang="en-US" smtClean="0"/>
              <a:pPr/>
              <a:t>52</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You can only</a:t>
            </a:r>
            <a:r>
              <a:rPr lang="en-US" baseline="0" dirty="0" smtClean="0">
                <a:latin typeface="Times New Roman" pitchFamily="18" charset="0"/>
                <a:cs typeface="Times New Roman" pitchFamily="18" charset="0"/>
              </a:rPr>
              <a:t> estimate the data at a time at which you didn’t measure it by</a:t>
            </a:r>
          </a:p>
          <a:p>
            <a:r>
              <a:rPr lang="en-US" baseline="0" dirty="0" smtClean="0">
                <a:latin typeface="Times New Roman" pitchFamily="18" charset="0"/>
                <a:cs typeface="Times New Roman" pitchFamily="18" charset="0"/>
              </a:rPr>
              <a:t>using some kind of prior information about its general behavior – smoothness,</a:t>
            </a:r>
          </a:p>
          <a:p>
            <a:r>
              <a:rPr lang="en-US" baseline="0" dirty="0" smtClean="0">
                <a:latin typeface="Times New Roman" pitchFamily="18" charset="0"/>
                <a:cs typeface="Times New Roman" pitchFamily="18" charset="0"/>
              </a:rPr>
              <a:t>for example.</a:t>
            </a:r>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FD466815-0D95-47C5-9249-8299F627C374}" type="slidenum">
              <a:rPr lang="en-US" smtClean="0"/>
              <a:pPr/>
              <a:t>53</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top plot is a time series with a few missing points.</a:t>
            </a:r>
          </a:p>
          <a:p>
            <a:r>
              <a:rPr lang="en-US" baseline="0" dirty="0" smtClean="0"/>
              <a:t>In the bottom plot, the points have been filled in using the</a:t>
            </a:r>
          </a:p>
          <a:p>
            <a:r>
              <a:rPr lang="en-US" baseline="0" dirty="0" smtClean="0"/>
              <a:t>Generalized Least Square methodology of Lecture 8.</a:t>
            </a:r>
          </a:p>
        </p:txBody>
      </p:sp>
      <p:sp>
        <p:nvSpPr>
          <p:cNvPr id="4" name="Slide Number Placeholder 3"/>
          <p:cNvSpPr>
            <a:spLocks noGrp="1"/>
          </p:cNvSpPr>
          <p:nvPr>
            <p:ph type="sldNum" sz="quarter" idx="10"/>
          </p:nvPr>
        </p:nvSpPr>
        <p:spPr/>
        <p:txBody>
          <a:bodyPr/>
          <a:lstStyle/>
          <a:p>
            <a:fld id="{39CEFECD-09E3-40DA-A418-CA04FDBB91E8}" type="slidenum">
              <a:rPr lang="en-US" smtClean="0"/>
              <a:pPr/>
              <a:t>54</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Generalized least squares minimized a combination of the prediction</a:t>
            </a:r>
            <a:r>
              <a:rPr lang="en-US" baseline="0" dirty="0" smtClean="0"/>
              <a:t> error</a:t>
            </a:r>
          </a:p>
          <a:p>
            <a:r>
              <a:rPr lang="en-US" baseline="0" dirty="0" smtClean="0"/>
              <a:t>(top) and error in prior information (bottom).  Both were satisfied only</a:t>
            </a:r>
          </a:p>
          <a:p>
            <a:r>
              <a:rPr lang="en-US" baseline="0" dirty="0" smtClean="0"/>
              <a:t>approximately.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55</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its approximate, then it isn’t exact.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Non-observation here is treated as equivalent to multiplying</a:t>
            </a:r>
            <a:r>
              <a:rPr lang="en-US" baseline="0" dirty="0" smtClean="0"/>
              <a:t> that part of the time series by 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inexactness</a:t>
            </a:r>
            <a:r>
              <a:rPr lang="en-US" baseline="0" dirty="0" smtClean="0"/>
              <a:t> is not necessarily a problem, because you do not know the</a:t>
            </a:r>
          </a:p>
          <a:p>
            <a:r>
              <a:rPr lang="en-US" baseline="0" dirty="0" smtClean="0"/>
              <a:t>data exactly anyway, but only up to measurement error.  Similarly, the prior</a:t>
            </a:r>
          </a:p>
          <a:p>
            <a:r>
              <a:rPr lang="en-US" baseline="0" dirty="0" smtClean="0"/>
              <a:t>information isn’t exact either.  We only know that the data is “sort of” smooth.</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57</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of the characteristic of traditional interpolation is that the</a:t>
            </a:r>
            <a:r>
              <a:rPr lang="en-US" baseline="0" dirty="0" smtClean="0"/>
              <a:t> data will be fit</a:t>
            </a:r>
          </a:p>
          <a:p>
            <a:r>
              <a:rPr lang="en-US" baseline="0" dirty="0" smtClean="0"/>
              <a:t>exactly.  At first this seems a virtue, until you realize that you are exactly fitting</a:t>
            </a:r>
          </a:p>
          <a:p>
            <a:r>
              <a:rPr lang="en-US" baseline="0" dirty="0" smtClean="0"/>
              <a:t>noise.</a:t>
            </a:r>
          </a:p>
        </p:txBody>
      </p:sp>
      <p:sp>
        <p:nvSpPr>
          <p:cNvPr id="4" name="Slide Number Placeholder 3"/>
          <p:cNvSpPr>
            <a:spLocks noGrp="1"/>
          </p:cNvSpPr>
          <p:nvPr>
            <p:ph type="sldNum" sz="quarter" idx="10"/>
          </p:nvPr>
        </p:nvSpPr>
        <p:spPr/>
        <p:txBody>
          <a:bodyPr/>
          <a:lstStyle/>
          <a:p>
            <a:fld id="{39CEFECD-09E3-40DA-A418-CA04FDBB91E8}" type="slidenum">
              <a:rPr lang="en-US" smtClean="0"/>
              <a:pPr/>
              <a:t>58</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data are satisfied exactly,</a:t>
            </a:r>
          </a:p>
          <a:p>
            <a:r>
              <a:rPr lang="en-US" baseline="0" dirty="0" smtClean="0"/>
              <a:t>and the prior information is satisfied in between the data points.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59</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Again,</a:t>
            </a:r>
            <a:r>
              <a:rPr lang="en-US" baseline="0" dirty="0" smtClean="0"/>
              <a:t> both exactly.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60</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a:t>
            </a:r>
            <a:r>
              <a:rPr lang="en-US" baseline="0" dirty="0" smtClean="0"/>
              <a:t> concept in traditional interpolation is the </a:t>
            </a:r>
            <a:r>
              <a:rPr lang="en-US" baseline="0" dirty="0" err="1" smtClean="0"/>
              <a:t>interpolant</a:t>
            </a:r>
            <a:r>
              <a:rPr lang="en-US" baseline="0" dirty="0" smtClean="0"/>
              <a:t>, a function</a:t>
            </a:r>
          </a:p>
          <a:p>
            <a:r>
              <a:rPr lang="en-US" baseline="0" dirty="0" smtClean="0"/>
              <a:t>that goes through the data and can be evaluated at ant time, 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61</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see if the class</a:t>
            </a:r>
            <a:r>
              <a:rPr lang="en-US" baseline="0" dirty="0" smtClean="0"/>
              <a:t> can suggest some ways in which an analytic </a:t>
            </a:r>
            <a:r>
              <a:rPr lang="en-US" baseline="0" dirty="0" err="1" smtClean="0"/>
              <a:t>interpolant</a:t>
            </a:r>
            <a:r>
              <a:rPr lang="en-US" baseline="0" dirty="0" smtClean="0"/>
              <a:t> can be put to work.</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62</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most data collection scenarios, the observation times are not special in any way.  So there is</a:t>
            </a:r>
          </a:p>
          <a:p>
            <a:r>
              <a:rPr lang="en-US" baseline="0" dirty="0" smtClean="0"/>
              <a:t>no reason that the function should behave differently at the observation times than between them.</a:t>
            </a:r>
          </a:p>
          <a:p>
            <a:r>
              <a:rPr lang="en-US" baseline="0" dirty="0" smtClean="0"/>
              <a:t>If it does behave differently, then there is something artificial about it.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63</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Again,</a:t>
            </a:r>
            <a:r>
              <a:rPr lang="en-US" baseline="0" dirty="0" smtClean="0"/>
              <a:t> only the availability of prior information makes this possible.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64</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a:t>
            </a:r>
            <a:r>
              <a:rPr lang="en-US" baseline="0" dirty="0" smtClean="0"/>
              <a:t> see how this might work, start with the polynomial</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 = m</a:t>
            </a:r>
            <a:r>
              <a:rPr lang="en-US" baseline="-25000" dirty="0" smtClean="0"/>
              <a:t>1</a:t>
            </a:r>
            <a:r>
              <a:rPr lang="en-US" baseline="0" dirty="0" smtClean="0"/>
              <a:t> + m</a:t>
            </a:r>
            <a:r>
              <a:rPr lang="en-US" baseline="-25000" dirty="0" smtClean="0"/>
              <a:t>2</a:t>
            </a:r>
            <a:r>
              <a:rPr lang="en-US" baseline="0" dirty="0" smtClean="0"/>
              <a:t> t + m</a:t>
            </a:r>
            <a:r>
              <a:rPr lang="en-US" baseline="-25000" dirty="0" smtClean="0"/>
              <a:t>3</a:t>
            </a:r>
            <a:r>
              <a:rPr lang="en-US" baseline="0" dirty="0" smtClean="0"/>
              <a:t> t</a:t>
            </a:r>
            <a:r>
              <a:rPr lang="en-US" baseline="30000" dirty="0" smtClean="0"/>
              <a:t>2</a:t>
            </a:r>
            <a:r>
              <a:rPr lang="en-US" baseline="0" dirty="0" smtClean="0"/>
              <a:t> + … + </a:t>
            </a:r>
            <a:r>
              <a:rPr lang="en-US" baseline="0" dirty="0" err="1" smtClean="0"/>
              <a:t>m</a:t>
            </a:r>
            <a:r>
              <a:rPr lang="en-US" baseline="-25000" dirty="0" err="1" smtClean="0"/>
              <a:t>N</a:t>
            </a:r>
            <a:r>
              <a:rPr lang="en-US" baseline="0" dirty="0" smtClean="0"/>
              <a:t> t</a:t>
            </a:r>
            <a:r>
              <a:rPr lang="en-US" baseline="30000" dirty="0" smtClean="0"/>
              <a:t>(N-1)</a:t>
            </a:r>
          </a:p>
          <a:p>
            <a:r>
              <a:rPr lang="en-US" baseline="0" dirty="0" smtClean="0"/>
              <a:t>where the m’s are unknown coefficients.  Now</a:t>
            </a:r>
          </a:p>
          <a:p>
            <a:r>
              <a:rPr lang="en-US" baseline="0" dirty="0" smtClean="0"/>
              <a:t>evaluate the polynomial at the N observation points</a:t>
            </a:r>
          </a:p>
          <a:p>
            <a:r>
              <a:rPr lang="en-US" baseline="0" dirty="0" err="1" smtClean="0"/>
              <a:t>d</a:t>
            </a:r>
            <a:r>
              <a:rPr lang="en-US" baseline="-25000" dirty="0" err="1" smtClean="0"/>
              <a:t>i</a:t>
            </a:r>
            <a:r>
              <a:rPr lang="en-US" baseline="0" dirty="0" smtClean="0"/>
              <a:t> = m</a:t>
            </a:r>
            <a:r>
              <a:rPr lang="en-US" baseline="-25000" dirty="0" smtClean="0"/>
              <a:t>1</a:t>
            </a:r>
            <a:r>
              <a:rPr lang="en-US" baseline="0" dirty="0" smtClean="0"/>
              <a:t> + m</a:t>
            </a:r>
            <a:r>
              <a:rPr lang="en-US" baseline="-25000" dirty="0" smtClean="0"/>
              <a:t>2</a:t>
            </a:r>
            <a:r>
              <a:rPr lang="en-US" baseline="0" dirty="0" smtClean="0"/>
              <a:t> </a:t>
            </a:r>
            <a:r>
              <a:rPr lang="en-US" baseline="0" dirty="0" err="1" smtClean="0"/>
              <a:t>t</a:t>
            </a:r>
            <a:r>
              <a:rPr lang="en-US" baseline="-25000" dirty="0" err="1" smtClean="0"/>
              <a:t>i</a:t>
            </a:r>
            <a:r>
              <a:rPr lang="en-US" baseline="0" dirty="0" smtClean="0"/>
              <a:t> + m</a:t>
            </a:r>
            <a:r>
              <a:rPr lang="en-US" baseline="-25000" dirty="0" smtClean="0"/>
              <a:t>3</a:t>
            </a:r>
            <a:r>
              <a:rPr lang="en-US" baseline="0" dirty="0" smtClean="0"/>
              <a:t> t</a:t>
            </a:r>
            <a:r>
              <a:rPr lang="en-US" baseline="-25000" dirty="0" smtClean="0"/>
              <a:t>i</a:t>
            </a:r>
            <a:r>
              <a:rPr lang="en-US" baseline="30000" dirty="0" smtClean="0"/>
              <a:t>2</a:t>
            </a:r>
            <a:r>
              <a:rPr lang="en-US" baseline="0" dirty="0" smtClean="0"/>
              <a:t> + … + </a:t>
            </a:r>
            <a:r>
              <a:rPr lang="en-US" baseline="0" dirty="0" err="1" smtClean="0"/>
              <a:t>m</a:t>
            </a:r>
            <a:r>
              <a:rPr lang="en-US" baseline="-25000" dirty="0" err="1" smtClean="0"/>
              <a:t>N</a:t>
            </a:r>
            <a:r>
              <a:rPr lang="en-US" baseline="0" dirty="0" smtClean="0"/>
              <a:t> </a:t>
            </a:r>
            <a:r>
              <a:rPr lang="en-US" baseline="0" dirty="0" err="1" smtClean="0"/>
              <a:t>t</a:t>
            </a:r>
            <a:r>
              <a:rPr lang="en-US" baseline="-25000" dirty="0" err="1" smtClean="0"/>
              <a:t>i</a:t>
            </a:r>
            <a:r>
              <a:rPr lang="en-US" baseline="30000" dirty="0" smtClean="0"/>
              <a:t>(N-1)</a:t>
            </a:r>
          </a:p>
          <a:p>
            <a:r>
              <a:rPr lang="en-US" baseline="0" dirty="0" smtClean="0"/>
              <a:t>and write as a matrix equation of form</a:t>
            </a:r>
          </a:p>
          <a:p>
            <a:r>
              <a:rPr lang="en-US" b="1" baseline="0" dirty="0" smtClean="0"/>
              <a:t>d</a:t>
            </a:r>
            <a:r>
              <a:rPr lang="en-US" baseline="0" dirty="0" smtClean="0"/>
              <a:t> = </a:t>
            </a:r>
            <a:r>
              <a:rPr lang="en-US" b="1" baseline="0" dirty="0" smtClean="0"/>
              <a:t>Gm</a:t>
            </a:r>
          </a:p>
          <a:p>
            <a:r>
              <a:rPr lang="en-US" baseline="0" dirty="0" smtClean="0"/>
              <a:t>Here G is a matrix of powers of </a:t>
            </a:r>
            <a:r>
              <a:rPr lang="en-US" baseline="0" dirty="0" err="1" smtClean="0"/>
              <a:t>t</a:t>
            </a:r>
            <a:r>
              <a:rPr lang="en-US" baseline="-25000" dirty="0" err="1" smtClean="0"/>
              <a:t>i</a:t>
            </a:r>
            <a:r>
              <a:rPr lang="en-US" baseline="0" dirty="0" smtClean="0"/>
              <a:t>. In this case, </a:t>
            </a:r>
            <a:r>
              <a:rPr lang="en-US" b="1" baseline="0" dirty="0" smtClean="0"/>
              <a:t>G</a:t>
            </a:r>
            <a:r>
              <a:rPr lang="en-US" baseline="0" dirty="0" smtClean="0"/>
              <a:t> is square, so the solution is</a:t>
            </a:r>
          </a:p>
          <a:p>
            <a:r>
              <a:rPr lang="en-US" b="1" baseline="0" dirty="0" smtClean="0"/>
              <a:t>m</a:t>
            </a:r>
            <a:r>
              <a:rPr lang="en-US" baseline="0" dirty="0" smtClean="0"/>
              <a:t> = </a:t>
            </a:r>
            <a:r>
              <a:rPr lang="en-US" b="1" baseline="0" dirty="0" smtClean="0"/>
              <a:t>G</a:t>
            </a:r>
            <a:r>
              <a:rPr lang="en-US" baseline="30000" dirty="0" smtClean="0"/>
              <a:t>-1</a:t>
            </a:r>
            <a:r>
              <a:rPr lang="en-US" baseline="0" dirty="0" smtClean="0"/>
              <a:t> </a:t>
            </a:r>
            <a:r>
              <a:rPr lang="en-US" b="1" baseline="0" dirty="0" smtClean="0"/>
              <a:t>d</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65</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Presumably</a:t>
            </a:r>
            <a:r>
              <a:rPr lang="en-US" baseline="0" dirty="0" smtClean="0"/>
              <a:t> this is enough to convince everyone that interpolating data using</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 high order polynomial is usually a terrible idea.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Top: long time series</a:t>
            </a:r>
          </a:p>
          <a:p>
            <a:r>
              <a:rPr lang="en-US" dirty="0" smtClean="0"/>
              <a:t>Middle: Window function</a:t>
            </a:r>
          </a:p>
          <a:p>
            <a:r>
              <a:rPr lang="en-US" dirty="0" smtClean="0"/>
              <a:t>Bottom:</a:t>
            </a:r>
            <a:r>
              <a:rPr lang="en-US" baseline="0" dirty="0" smtClean="0"/>
              <a:t> Short time series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latin typeface="Times New Roman" pitchFamily="18" charset="0"/>
                <a:cs typeface="Times New Roman" pitchFamily="18" charset="0"/>
              </a:rPr>
              <a:t>Note the overshoots.</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67</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Spline</a:t>
            </a:r>
            <a:r>
              <a:rPr lang="en-US" baseline="0" dirty="0" smtClean="0"/>
              <a:t> – an </a:t>
            </a:r>
            <a:r>
              <a:rPr lang="en-US" baseline="0" dirty="0" err="1" smtClean="0"/>
              <a:t>interpolant</a:t>
            </a:r>
            <a:r>
              <a:rPr lang="en-US" baseline="0" dirty="0" smtClean="0"/>
              <a:t> constructed by pasting together many simple functions,</a:t>
            </a:r>
          </a:p>
          <a:p>
            <a:r>
              <a:rPr lang="en-US" baseline="0" dirty="0" smtClean="0"/>
              <a:t>each valid over a small interval of time.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68</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plotting software performs linear interpolation</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69</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 first term is 1 when t=</a:t>
            </a:r>
            <a:r>
              <a:rPr lang="en-US" baseline="0" dirty="0" err="1" smtClean="0"/>
              <a:t>t</a:t>
            </a:r>
            <a:r>
              <a:rPr lang="en-US" baseline="-25000" dirty="0" err="1" smtClean="0"/>
              <a:t>i</a:t>
            </a:r>
            <a:r>
              <a:rPr lang="en-US" baseline="0" dirty="0" smtClean="0"/>
              <a:t>, and 0 when t=t</a:t>
            </a:r>
            <a:r>
              <a:rPr lang="en-US" baseline="-25000" dirty="0" smtClean="0"/>
              <a:t>i</a:t>
            </a:r>
            <a:r>
              <a:rPr lang="en-US" baseline="0" dirty="0" smtClean="0"/>
              <a:t>+1.</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Similarly,</a:t>
            </a:r>
            <a:r>
              <a:rPr lang="en-US" baseline="0" dirty="0" smtClean="0"/>
              <a:t> t</a:t>
            </a:r>
            <a:r>
              <a:rPr lang="en-US" dirty="0" smtClean="0"/>
              <a:t>he second </a:t>
            </a:r>
            <a:r>
              <a:rPr lang="en-US" baseline="0" dirty="0" smtClean="0"/>
              <a:t>term is 0 when t=</a:t>
            </a:r>
            <a:r>
              <a:rPr lang="en-US" baseline="0" dirty="0" err="1" smtClean="0"/>
              <a:t>t</a:t>
            </a:r>
            <a:r>
              <a:rPr lang="en-US" baseline="-25000" dirty="0" err="1" smtClean="0"/>
              <a:t>i</a:t>
            </a:r>
            <a:r>
              <a:rPr lang="en-US" baseline="0" dirty="0" smtClean="0"/>
              <a:t>, and 1 when t=t</a:t>
            </a:r>
            <a:r>
              <a:rPr lang="en-US" baseline="-25000" dirty="0" smtClean="0"/>
              <a:t>i</a:t>
            </a:r>
            <a:r>
              <a:rPr lang="en-US" baseline="0" dirty="0" smtClean="0"/>
              <a:t>+1.</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Thus the </a:t>
            </a:r>
            <a:r>
              <a:rPr lang="en-US" baseline="0" dirty="0" err="1" smtClean="0"/>
              <a:t>interpolant</a:t>
            </a:r>
            <a:r>
              <a:rPr lang="en-US" baseline="0" dirty="0" smtClean="0"/>
              <a:t> varies linearly from </a:t>
            </a:r>
            <a:r>
              <a:rPr lang="en-US" baseline="0" dirty="0" err="1" smtClean="0"/>
              <a:t>d</a:t>
            </a:r>
            <a:r>
              <a:rPr lang="en-US" baseline="-25000" dirty="0" err="1" smtClean="0"/>
              <a:t>i</a:t>
            </a:r>
            <a:r>
              <a:rPr lang="en-US" baseline="0" dirty="0" smtClean="0"/>
              <a:t> to d</a:t>
            </a:r>
            <a:r>
              <a:rPr lang="en-US" baseline="-25000" dirty="0" smtClean="0"/>
              <a:t>i+1</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70</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My advice:  use linear interpolation</a:t>
            </a:r>
            <a:r>
              <a:rPr lang="en-US" baseline="0" dirty="0" smtClean="0"/>
              <a:t> for everything where the presence of a kink doesn’t matter.</a:t>
            </a:r>
          </a:p>
          <a:p>
            <a:r>
              <a:rPr lang="en-US" baseline="0" dirty="0" smtClean="0"/>
              <a:t>However, one place that kinks are really bad is spectral analysis, because they introduce spurious</a:t>
            </a:r>
          </a:p>
          <a:p>
            <a:r>
              <a:rPr lang="en-US" baseline="0" dirty="0" smtClean="0"/>
              <a:t>high frequencies into the data.</a:t>
            </a:r>
          </a:p>
        </p:txBody>
      </p:sp>
      <p:sp>
        <p:nvSpPr>
          <p:cNvPr id="4" name="Slide Number Placeholder 3"/>
          <p:cNvSpPr>
            <a:spLocks noGrp="1"/>
          </p:cNvSpPr>
          <p:nvPr>
            <p:ph type="sldNum" sz="quarter" idx="10"/>
          </p:nvPr>
        </p:nvSpPr>
        <p:spPr/>
        <p:txBody>
          <a:bodyPr/>
          <a:lstStyle/>
          <a:p>
            <a:fld id="{39CEFECD-09E3-40DA-A418-CA04FDBB91E8}" type="slidenum">
              <a:rPr lang="en-US" smtClean="0"/>
              <a:pPr/>
              <a:t>71</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You might flash back</a:t>
            </a:r>
            <a:r>
              <a:rPr lang="en-US" sz="1200" baseline="0" dirty="0" smtClean="0">
                <a:latin typeface="Times New Roman" pitchFamily="18" charset="0"/>
                <a:cs typeface="Times New Roman" pitchFamily="18" charset="0"/>
              </a:rPr>
              <a:t> to the polynomial interpolation for comparison.  The data and plotting scales are the same.</a:t>
            </a:r>
            <a:endParaRPr lang="en-US" sz="1200"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39CEFECD-09E3-40DA-A418-CA04FDBB91E8}" type="slidenum">
              <a:rPr lang="en-US" smtClean="0"/>
              <a:pPr/>
              <a:t>72</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But</a:t>
            </a:r>
            <a:r>
              <a:rPr lang="en-US" sz="1200" baseline="0" dirty="0" smtClean="0">
                <a:latin typeface="Times New Roman" pitchFamily="18" charset="0"/>
                <a:cs typeface="Times New Roman" pitchFamily="18" charset="0"/>
              </a:rPr>
              <a:t> is does introduce kinks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73</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Pretty</a:t>
            </a:r>
            <a:r>
              <a:rPr lang="en-US" baseline="0" dirty="0" smtClean="0"/>
              <a:t> simple in </a:t>
            </a:r>
            <a:r>
              <a:rPr lang="en-US" baseline="0" dirty="0" err="1" smtClean="0"/>
              <a:t>MatLab</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74</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Pretty</a:t>
            </a:r>
            <a:r>
              <a:rPr lang="en-US" baseline="0" dirty="0" smtClean="0"/>
              <a:t> simple in </a:t>
            </a:r>
            <a:r>
              <a:rPr lang="en-US" baseline="0" dirty="0" err="1" smtClean="0"/>
              <a:t>MatLab</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75</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Flash</a:t>
            </a:r>
            <a:r>
              <a:rPr lang="en-US" baseline="0" dirty="0" smtClean="0"/>
              <a:t> back to c</a:t>
            </a:r>
            <a:r>
              <a:rPr lang="en-US" dirty="0" smtClean="0"/>
              <a:t>ompare with</a:t>
            </a:r>
            <a:r>
              <a:rPr lang="en-US" baseline="0" dirty="0" smtClean="0"/>
              <a:t> the linear interpolation formula.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Standard</a:t>
            </a:r>
            <a:r>
              <a:rPr lang="en-US" baseline="0" dirty="0" smtClean="0"/>
              <a:t> application of the convolution theorem here.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y’s</a:t>
            </a:r>
            <a:r>
              <a:rPr lang="en-US" dirty="0" smtClean="0"/>
              <a:t> are the second derivative of the </a:t>
            </a:r>
            <a:r>
              <a:rPr lang="en-US" dirty="0" err="1" smtClean="0"/>
              <a:t>spline</a:t>
            </a:r>
            <a:r>
              <a:rPr lang="en-US" baseline="0" dirty="0" smtClean="0"/>
              <a:t> at the observation point.  They are initially unknown.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linear function, twice integrated, is a cubic.  It will have two integration constants, one for each integral.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I’m leaving out the details</a:t>
            </a:r>
            <a:r>
              <a:rPr lang="en-US" baseline="0" dirty="0" smtClean="0"/>
              <a:t> of the solution in this lecture, for lack of time.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It’s enough for the students to get the sense that standard methods can be used to solve for the coefficients.</a:t>
            </a:r>
            <a:endParaRPr lang="en-US" dirty="0" smtClean="0"/>
          </a:p>
        </p:txBody>
      </p:sp>
      <p:sp>
        <p:nvSpPr>
          <p:cNvPr id="4" name="Slide Number Placeholder 3"/>
          <p:cNvSpPr>
            <a:spLocks noGrp="1"/>
          </p:cNvSpPr>
          <p:nvPr>
            <p:ph type="sldNum" sz="quarter" idx="10"/>
          </p:nvPr>
        </p:nvSpPr>
        <p:spPr/>
        <p:txBody>
          <a:bodyPr/>
          <a:lstStyle/>
          <a:p>
            <a:fld id="{39CEFECD-09E3-40DA-A418-CA04FDBB91E8}" type="slidenum">
              <a:rPr lang="en-US" smtClean="0"/>
              <a:pPr/>
              <a:t>83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a:t>
            </a:r>
            <a:r>
              <a:rPr lang="en-US" baseline="0" dirty="0" err="1" smtClean="0"/>
              <a:t>MatLab</a:t>
            </a:r>
            <a:r>
              <a:rPr lang="en-US" baseline="0" dirty="0" smtClean="0"/>
              <a:t>, its j</a:t>
            </a:r>
            <a:r>
              <a:rPr lang="en-US" dirty="0" smtClean="0"/>
              <a:t>ust</a:t>
            </a:r>
            <a:r>
              <a:rPr lang="en-US" baseline="0" dirty="0" smtClean="0"/>
              <a:t> as easy as linear interpolation.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a:t>
            </a:r>
            <a:r>
              <a:rPr lang="en-US" sz="1200" baseline="0" dirty="0" smtClean="0">
                <a:latin typeface="Times New Roman" pitchFamily="18" charset="0"/>
                <a:cs typeface="Times New Roman" pitchFamily="18" charset="0"/>
              </a:rPr>
              <a:t> little smoother than linear interpolation, but other than that, it looks about the same.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85</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No kinks.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a:t>
            </a:r>
            <a:r>
              <a:rPr lang="en-US" baseline="0" dirty="0" smtClean="0"/>
              <a:t> a function is unchanged when it is convolved with a spike</a:t>
            </a:r>
          </a:p>
          <a:p>
            <a:r>
              <a:rPr lang="en-US" baseline="0" dirty="0" smtClean="0"/>
              <a:t>(technically a Dirac function)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the previous lecture we determined that the Fourier Transform of a</a:t>
            </a:r>
          </a:p>
          <a:p>
            <a:r>
              <a:rPr lang="en-US" baseline="0" dirty="0" smtClean="0"/>
              <a:t>boxcar is a </a:t>
            </a:r>
            <a:r>
              <a:rPr lang="en-US" baseline="0" dirty="0" err="1" smtClean="0"/>
              <a:t>sinc</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11/18/2014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11/18/2014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11/18/2014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11/18/2014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2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3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4286" t="34474" r="8571" b="34389"/>
          <a:stretch>
            <a:fillRect/>
          </a:stretch>
        </p:blipFill>
        <p:spPr bwMode="auto">
          <a:xfrm>
            <a:off x="457200" y="2362200"/>
            <a:ext cx="7961652" cy="2133600"/>
          </a:xfrm>
          <a:prstGeom prst="rect">
            <a:avLst/>
          </a:prstGeom>
          <a:noFill/>
          <a:ln w="9525">
            <a:noFill/>
            <a:miter lim="800000"/>
            <a:headEnd/>
            <a:tailEnd/>
          </a:ln>
          <a:effectLst/>
        </p:spPr>
      </p:pic>
      <p:sp>
        <p:nvSpPr>
          <p:cNvPr id="12" name="TextBox 11"/>
          <p:cNvSpPr txBox="1"/>
          <p:nvPr/>
        </p:nvSpPr>
        <p:spPr>
          <a:xfrm>
            <a:off x="914400" y="1676400"/>
            <a:ext cx="3810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boxcar window function</a:t>
            </a:r>
            <a:endParaRPr lang="en-US" sz="2800" dirty="0">
              <a:latin typeface="Times New Roman" pitchFamily="18" charset="0"/>
              <a:cs typeface="Times New Roman" pitchFamily="18" charset="0"/>
            </a:endParaRPr>
          </a:p>
        </p:txBody>
      </p:sp>
      <p:sp>
        <p:nvSpPr>
          <p:cNvPr id="13" name="TextBox 12"/>
          <p:cNvSpPr txBox="1"/>
          <p:nvPr/>
        </p:nvSpPr>
        <p:spPr>
          <a:xfrm>
            <a:off x="5334000" y="1676400"/>
            <a:ext cx="3810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its Fourier Transform</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4286" t="34474" r="8571" b="34389"/>
          <a:stretch>
            <a:fillRect/>
          </a:stretch>
        </p:blipFill>
        <p:spPr bwMode="auto">
          <a:xfrm>
            <a:off x="457200" y="2362200"/>
            <a:ext cx="7961652" cy="2133600"/>
          </a:xfrm>
          <a:prstGeom prst="rect">
            <a:avLst/>
          </a:prstGeom>
          <a:noFill/>
          <a:ln w="9525">
            <a:noFill/>
            <a:miter lim="800000"/>
            <a:headEnd/>
            <a:tailEnd/>
          </a:ln>
          <a:effectLst/>
        </p:spPr>
      </p:pic>
      <p:sp>
        <p:nvSpPr>
          <p:cNvPr id="12" name="TextBox 11"/>
          <p:cNvSpPr txBox="1"/>
          <p:nvPr/>
        </p:nvSpPr>
        <p:spPr>
          <a:xfrm>
            <a:off x="685800" y="1676400"/>
            <a:ext cx="3810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boxcar window function</a:t>
            </a:r>
            <a:endParaRPr lang="en-US" sz="2800" dirty="0">
              <a:latin typeface="Times New Roman" pitchFamily="18" charset="0"/>
              <a:cs typeface="Times New Roman" pitchFamily="18" charset="0"/>
            </a:endParaRPr>
          </a:p>
        </p:txBody>
      </p:sp>
      <p:sp>
        <p:nvSpPr>
          <p:cNvPr id="13" name="TextBox 12"/>
          <p:cNvSpPr txBox="1"/>
          <p:nvPr/>
        </p:nvSpPr>
        <p:spPr>
          <a:xfrm>
            <a:off x="5334000" y="1676400"/>
            <a:ext cx="3810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its Fourier Transform</a:t>
            </a:r>
            <a:endParaRPr lang="en-US" sz="2800" dirty="0">
              <a:latin typeface="Times New Roman" pitchFamily="18" charset="0"/>
              <a:cs typeface="Times New Roman" pitchFamily="18" charset="0"/>
            </a:endParaRPr>
          </a:p>
        </p:txBody>
      </p:sp>
      <p:sp>
        <p:nvSpPr>
          <p:cNvPr id="5" name="TextBox 4"/>
          <p:cNvSpPr txBox="1"/>
          <p:nvPr/>
        </p:nvSpPr>
        <p:spPr>
          <a:xfrm>
            <a:off x="6172200" y="2133600"/>
            <a:ext cx="2895600" cy="1384995"/>
          </a:xfrm>
          <a:prstGeom prst="rect">
            <a:avLst/>
          </a:prstGeom>
          <a:noFill/>
        </p:spPr>
        <p:txBody>
          <a:bodyPr wrap="square" rtlCol="0">
            <a:spAutoFit/>
          </a:bodyPr>
          <a:lstStyle/>
          <a:p>
            <a:r>
              <a:rPr lang="en-US" sz="2800" dirty="0" err="1" smtClean="0">
                <a:solidFill>
                  <a:srgbClr val="FF0000"/>
                </a:solidFill>
                <a:latin typeface="Times New Roman" pitchFamily="18" charset="0"/>
                <a:cs typeface="Times New Roman" pitchFamily="18" charset="0"/>
              </a:rPr>
              <a:t>sinc</a:t>
            </a:r>
            <a:r>
              <a:rPr lang="en-US" sz="2800" dirty="0" smtClean="0">
                <a:solidFill>
                  <a:srgbClr val="FF0000"/>
                </a:solidFill>
                <a:latin typeface="Times New Roman" pitchFamily="18" charset="0"/>
                <a:cs typeface="Times New Roman" pitchFamily="18" charset="0"/>
              </a:rPr>
              <a:t>() function</a:t>
            </a:r>
          </a:p>
          <a:p>
            <a:r>
              <a:rPr lang="en-US" sz="2800" dirty="0" smtClean="0">
                <a:solidFill>
                  <a:srgbClr val="FF0000"/>
                </a:solidFill>
                <a:latin typeface="Times New Roman" pitchFamily="18" charset="0"/>
                <a:cs typeface="Times New Roman" pitchFamily="18" charset="0"/>
              </a:rPr>
              <a:t>sort of spiky</a:t>
            </a:r>
          </a:p>
          <a:p>
            <a:r>
              <a:rPr lang="en-US" sz="2800" dirty="0" smtClean="0">
                <a:solidFill>
                  <a:srgbClr val="FF0000"/>
                </a:solidFill>
                <a:latin typeface="Times New Roman" pitchFamily="18" charset="0"/>
                <a:cs typeface="Times New Roman" pitchFamily="18" charset="0"/>
              </a:rPr>
              <a:t>but has side lobes</a:t>
            </a:r>
            <a:endParaRPr lang="en-US" sz="2800" dirty="0">
              <a:solidFill>
                <a:srgbClr val="FF0000"/>
              </a:solidFill>
              <a:latin typeface="Times New Roman" pitchFamily="18" charset="0"/>
              <a:cs typeface="Times New Roman" pitchFamily="18" charset="0"/>
            </a:endParaRPr>
          </a:p>
        </p:txBody>
      </p:sp>
      <p:sp>
        <p:nvSpPr>
          <p:cNvPr id="6" name="Freeform 5"/>
          <p:cNvSpPr/>
          <p:nvPr/>
        </p:nvSpPr>
        <p:spPr>
          <a:xfrm>
            <a:off x="5486400" y="3270142"/>
            <a:ext cx="666427" cy="201478"/>
          </a:xfrm>
          <a:custGeom>
            <a:avLst/>
            <a:gdLst>
              <a:gd name="connsiteX0" fmla="*/ 0 w 666427"/>
              <a:gd name="connsiteY0" fmla="*/ 201478 h 201478"/>
              <a:gd name="connsiteX1" fmla="*/ 247973 w 666427"/>
              <a:gd name="connsiteY1" fmla="*/ 46495 h 201478"/>
              <a:gd name="connsiteX2" fmla="*/ 371959 w 666427"/>
              <a:gd name="connsiteY2" fmla="*/ 170482 h 201478"/>
              <a:gd name="connsiteX3" fmla="*/ 666427 w 666427"/>
              <a:gd name="connsiteY3" fmla="*/ 0 h 201478"/>
            </a:gdLst>
            <a:ahLst/>
            <a:cxnLst>
              <a:cxn ang="0">
                <a:pos x="connsiteX0" y="connsiteY0"/>
              </a:cxn>
              <a:cxn ang="0">
                <a:pos x="connsiteX1" y="connsiteY1"/>
              </a:cxn>
              <a:cxn ang="0">
                <a:pos x="connsiteX2" y="connsiteY2"/>
              </a:cxn>
              <a:cxn ang="0">
                <a:pos x="connsiteX3" y="connsiteY3"/>
              </a:cxn>
            </a:cxnLst>
            <a:rect l="l" t="t" r="r" b="b"/>
            <a:pathLst>
              <a:path w="666427" h="201478">
                <a:moveTo>
                  <a:pt x="0" y="201478"/>
                </a:moveTo>
                <a:cubicBezTo>
                  <a:pt x="92990" y="126569"/>
                  <a:pt x="185980" y="51661"/>
                  <a:pt x="247973" y="46495"/>
                </a:cubicBezTo>
                <a:cubicBezTo>
                  <a:pt x="309966" y="41329"/>
                  <a:pt x="302217" y="178231"/>
                  <a:pt x="371959" y="170482"/>
                </a:cubicBezTo>
                <a:cubicBezTo>
                  <a:pt x="441701" y="162733"/>
                  <a:pt x="554064" y="81366"/>
                  <a:pt x="666427" y="0"/>
                </a:cubicBezTo>
              </a:path>
            </a:pathLst>
          </a:custGeom>
          <a:ln w="190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4286" r="8571" b="5476"/>
          <a:stretch>
            <a:fillRect/>
          </a:stretch>
        </p:blipFill>
        <p:spPr bwMode="auto">
          <a:xfrm>
            <a:off x="592812" y="165318"/>
            <a:ext cx="8055319" cy="6553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4286" r="8571" b="5476"/>
          <a:stretch>
            <a:fillRect/>
          </a:stretch>
        </p:blipFill>
        <p:spPr bwMode="auto">
          <a:xfrm>
            <a:off x="592812" y="165318"/>
            <a:ext cx="8055319" cy="6553200"/>
          </a:xfrm>
          <a:prstGeom prst="rect">
            <a:avLst/>
          </a:prstGeom>
          <a:noFill/>
          <a:ln w="9525">
            <a:noFill/>
            <a:miter lim="800000"/>
            <a:headEnd/>
            <a:tailEnd/>
          </a:ln>
          <a:effectLst/>
        </p:spPr>
      </p:pic>
      <p:sp>
        <p:nvSpPr>
          <p:cNvPr id="3" name="Oval 2"/>
          <p:cNvSpPr/>
          <p:nvPr/>
        </p:nvSpPr>
        <p:spPr>
          <a:xfrm>
            <a:off x="5791200" y="533400"/>
            <a:ext cx="304800" cy="9906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5791200" y="4572000"/>
            <a:ext cx="304800" cy="99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318502" y="2651502"/>
            <a:ext cx="304800" cy="99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248400" y="533400"/>
            <a:ext cx="2895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narrow spectral peak</a:t>
            </a:r>
            <a:endParaRPr lang="en-US" sz="2800" dirty="0">
              <a:solidFill>
                <a:srgbClr val="FF0000"/>
              </a:solidFill>
              <a:latin typeface="Times New Roman" pitchFamily="18" charset="0"/>
              <a:cs typeface="Times New Roman" pitchFamily="18" charset="0"/>
            </a:endParaRPr>
          </a:p>
        </p:txBody>
      </p:sp>
      <p:sp>
        <p:nvSpPr>
          <p:cNvPr id="7" name="TextBox 6"/>
          <p:cNvSpPr txBox="1"/>
          <p:nvPr/>
        </p:nvSpPr>
        <p:spPr>
          <a:xfrm>
            <a:off x="5791200" y="2667000"/>
            <a:ext cx="2895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wide central spike</a:t>
            </a:r>
            <a:endParaRPr lang="en-US" sz="2800" dirty="0">
              <a:solidFill>
                <a:srgbClr val="FF0000"/>
              </a:solidFill>
              <a:latin typeface="Times New Roman" pitchFamily="18" charset="0"/>
              <a:cs typeface="Times New Roman" pitchFamily="18" charset="0"/>
            </a:endParaRPr>
          </a:p>
        </p:txBody>
      </p:sp>
      <p:sp>
        <p:nvSpPr>
          <p:cNvPr id="8" name="TextBox 7"/>
          <p:cNvSpPr txBox="1"/>
          <p:nvPr/>
        </p:nvSpPr>
        <p:spPr>
          <a:xfrm>
            <a:off x="6248400" y="4800600"/>
            <a:ext cx="2895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wide spectral peak</a:t>
            </a:r>
            <a:endParaRPr lang="en-US" sz="2800" dirty="0">
              <a:solidFill>
                <a:srgbClr val="FF0000"/>
              </a:solidFill>
              <a:latin typeface="Times New Roman" pitchFamily="18" charset="0"/>
              <a:cs typeface="Times New Roman" pitchFamily="18" charset="0"/>
            </a:endParaRPr>
          </a:p>
        </p:txBody>
      </p:sp>
      <p:sp>
        <p:nvSpPr>
          <p:cNvPr id="9" name="TextBox 8"/>
          <p:cNvSpPr txBox="1"/>
          <p:nvPr/>
        </p:nvSpPr>
        <p:spPr>
          <a:xfrm>
            <a:off x="0" y="0"/>
            <a:ext cx="5943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Effect 1: broadening of spectral peaks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4286" r="8571" b="5476"/>
          <a:stretch>
            <a:fillRect/>
          </a:stretch>
        </p:blipFill>
        <p:spPr bwMode="auto">
          <a:xfrm>
            <a:off x="592812" y="165318"/>
            <a:ext cx="8055319" cy="6553200"/>
          </a:xfrm>
          <a:prstGeom prst="rect">
            <a:avLst/>
          </a:prstGeom>
          <a:noFill/>
          <a:ln w="9525">
            <a:noFill/>
            <a:miter lim="800000"/>
            <a:headEnd/>
            <a:tailEnd/>
          </a:ln>
          <a:effectLst/>
        </p:spPr>
      </p:pic>
      <p:sp>
        <p:nvSpPr>
          <p:cNvPr id="3" name="Oval 2"/>
          <p:cNvSpPr/>
          <p:nvPr/>
        </p:nvSpPr>
        <p:spPr>
          <a:xfrm>
            <a:off x="6019800" y="1371600"/>
            <a:ext cx="304800" cy="9906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6019800" y="5410200"/>
            <a:ext cx="304800" cy="99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562600" y="3276600"/>
            <a:ext cx="609600" cy="99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248400" y="533400"/>
            <a:ext cx="2895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only one spectral peak</a:t>
            </a:r>
            <a:endParaRPr lang="en-US" sz="2800" dirty="0">
              <a:solidFill>
                <a:srgbClr val="FF0000"/>
              </a:solidFill>
              <a:latin typeface="Times New Roman" pitchFamily="18" charset="0"/>
              <a:cs typeface="Times New Roman" pitchFamily="18" charset="0"/>
            </a:endParaRPr>
          </a:p>
        </p:txBody>
      </p:sp>
      <p:sp>
        <p:nvSpPr>
          <p:cNvPr id="7" name="TextBox 6"/>
          <p:cNvSpPr txBox="1"/>
          <p:nvPr/>
        </p:nvSpPr>
        <p:spPr>
          <a:xfrm>
            <a:off x="5791200" y="2667000"/>
            <a:ext cx="2895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side lobes</a:t>
            </a:r>
            <a:endParaRPr lang="en-US" sz="2800" dirty="0">
              <a:solidFill>
                <a:srgbClr val="FF0000"/>
              </a:solidFill>
              <a:latin typeface="Times New Roman" pitchFamily="18" charset="0"/>
              <a:cs typeface="Times New Roman" pitchFamily="18" charset="0"/>
            </a:endParaRPr>
          </a:p>
        </p:txBody>
      </p:sp>
      <p:sp>
        <p:nvSpPr>
          <p:cNvPr id="8" name="TextBox 7"/>
          <p:cNvSpPr txBox="1"/>
          <p:nvPr/>
        </p:nvSpPr>
        <p:spPr>
          <a:xfrm>
            <a:off x="6248400" y="4800600"/>
            <a:ext cx="2895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spurious spectral peaks</a:t>
            </a:r>
            <a:endParaRPr lang="en-US" sz="2800" dirty="0">
              <a:solidFill>
                <a:srgbClr val="FF0000"/>
              </a:solidFill>
              <a:latin typeface="Times New Roman" pitchFamily="18" charset="0"/>
              <a:cs typeface="Times New Roman" pitchFamily="18" charset="0"/>
            </a:endParaRPr>
          </a:p>
        </p:txBody>
      </p:sp>
      <p:sp>
        <p:nvSpPr>
          <p:cNvPr id="9" name="TextBox 8"/>
          <p:cNvSpPr txBox="1"/>
          <p:nvPr/>
        </p:nvSpPr>
        <p:spPr>
          <a:xfrm>
            <a:off x="0" y="0"/>
            <a:ext cx="5943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Effect 2: spurious side lobes</a:t>
            </a:r>
            <a:endParaRPr lang="en-US" sz="2800" dirty="0">
              <a:solidFill>
                <a:srgbClr val="FF0000"/>
              </a:solidFill>
              <a:latin typeface="Times New Roman" pitchFamily="18" charset="0"/>
              <a:cs typeface="Times New Roman" pitchFamily="18" charset="0"/>
            </a:endParaRPr>
          </a:p>
        </p:txBody>
      </p:sp>
      <p:sp>
        <p:nvSpPr>
          <p:cNvPr id="10" name="Oval 9"/>
          <p:cNvSpPr/>
          <p:nvPr/>
        </p:nvSpPr>
        <p:spPr>
          <a:xfrm>
            <a:off x="5562600" y="1371600"/>
            <a:ext cx="304800" cy="9906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486400" y="5410200"/>
            <a:ext cx="304800" cy="990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4297362"/>
          </a:xfrm>
        </p:spPr>
        <p:txBody>
          <a:bodyPr>
            <a:normAutofit/>
          </a:bodyPr>
          <a:lstStyle/>
          <a:p>
            <a:r>
              <a:rPr lang="en-US" dirty="0" smtClean="0">
                <a:latin typeface="Times New Roman" pitchFamily="18" charset="0"/>
                <a:cs typeface="Times New Roman" pitchFamily="18" charset="0"/>
              </a:rPr>
              <a:t>Q: Can the situation be improved?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 Yes, by choosing a smoother window function</a:t>
            </a:r>
            <a:br>
              <a:rPr lang="en-US" dirty="0" smtClean="0">
                <a:latin typeface="Times New Roman" pitchFamily="18" charset="0"/>
                <a:cs typeface="Times New Roman" pitchFamily="18" charset="0"/>
              </a:rPr>
            </a:br>
            <a:endParaRPr lang="en-US" sz="31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4297362"/>
          </a:xfrm>
        </p:spPr>
        <p:txBody>
          <a:bodyPr>
            <a:normAutofit/>
          </a:bodyPr>
          <a:lstStyle/>
          <a:p>
            <a:r>
              <a:rPr lang="en-US" sz="3100" dirty="0" smtClean="0">
                <a:solidFill>
                  <a:srgbClr val="FF0000"/>
                </a:solidFill>
                <a:latin typeface="Times New Roman" pitchFamily="18" charset="0"/>
                <a:cs typeface="Times New Roman" pitchFamily="18" charset="0"/>
              </a:rPr>
              <a:t>Would a Normal Function</a:t>
            </a:r>
            <a:br>
              <a:rPr lang="en-US" sz="3100" dirty="0" smtClean="0">
                <a:solidFill>
                  <a:srgbClr val="FF0000"/>
                </a:solidFill>
                <a:latin typeface="Times New Roman" pitchFamily="18" charset="0"/>
                <a:cs typeface="Times New Roman" pitchFamily="18" charset="0"/>
              </a:rPr>
            </a:br>
            <a:r>
              <a:rPr lang="en-US" sz="3100" dirty="0" smtClean="0">
                <a:solidFill>
                  <a:srgbClr val="FF0000"/>
                </a:solidFill>
                <a:latin typeface="Times New Roman" pitchFamily="18" charset="0"/>
                <a:cs typeface="Times New Roman" pitchFamily="18" charset="0"/>
              </a:rPr>
              <a:t>be a good</a:t>
            </a:r>
            <a:br>
              <a:rPr lang="en-US" sz="3100" dirty="0" smtClean="0">
                <a:solidFill>
                  <a:srgbClr val="FF0000"/>
                </a:solidFill>
                <a:latin typeface="Times New Roman" pitchFamily="18" charset="0"/>
                <a:cs typeface="Times New Roman" pitchFamily="18" charset="0"/>
              </a:rPr>
            </a:br>
            <a:r>
              <a:rPr lang="en-US" sz="3100" dirty="0" smtClean="0">
                <a:solidFill>
                  <a:srgbClr val="FF0000"/>
                </a:solidFill>
                <a:latin typeface="Times New Roman" pitchFamily="18" charset="0"/>
                <a:cs typeface="Times New Roman" pitchFamily="18" charset="0"/>
              </a:rPr>
              <a:t>Window Function ?</a:t>
            </a:r>
            <a:endParaRPr lang="en-US" sz="31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4297362"/>
          </a:xfrm>
        </p:spPr>
        <p:txBody>
          <a:bodyPr>
            <a:normAutofit/>
          </a:bodyPr>
          <a:lstStyle/>
          <a:p>
            <a:r>
              <a:rPr lang="en-US" sz="3100" dirty="0" smtClean="0">
                <a:latin typeface="Times New Roman" pitchFamily="18" charset="0"/>
                <a:cs typeface="Times New Roman" pitchFamily="18" charset="0"/>
              </a:rPr>
              <a:t>Need something like a Normal Function</a:t>
            </a:r>
            <a:br>
              <a:rPr lang="en-US" sz="3100"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but still zero outside of interval of observation</a:t>
            </a:r>
            <a:endParaRPr lang="en-US" sz="31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l="4286" t="34474" r="51510" b="34389"/>
          <a:stretch>
            <a:fillRect/>
          </a:stretch>
        </p:blipFill>
        <p:spPr bwMode="auto">
          <a:xfrm>
            <a:off x="152400" y="2362200"/>
            <a:ext cx="4038600" cy="2133600"/>
          </a:xfrm>
          <a:prstGeom prst="rect">
            <a:avLst/>
          </a:prstGeom>
          <a:noFill/>
          <a:ln w="9525">
            <a:noFill/>
            <a:miter lim="800000"/>
            <a:headEnd/>
            <a:tailEnd/>
          </a:ln>
          <a:effectLst/>
        </p:spPr>
      </p:pic>
      <p:sp>
        <p:nvSpPr>
          <p:cNvPr id="5" name="TextBox 4"/>
          <p:cNvSpPr txBox="1"/>
          <p:nvPr/>
        </p:nvSpPr>
        <p:spPr>
          <a:xfrm>
            <a:off x="609600" y="1676400"/>
            <a:ext cx="3810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boxcar window function</a:t>
            </a:r>
            <a:endParaRPr lang="en-US" sz="2800" dirty="0">
              <a:latin typeface="Times New Roman" pitchFamily="18" charset="0"/>
              <a:cs typeface="Times New Roman" pitchFamily="18" charset="0"/>
            </a:endParaRPr>
          </a:p>
        </p:txBody>
      </p:sp>
      <p:pic>
        <p:nvPicPr>
          <p:cNvPr id="6" name="Picture 3"/>
          <p:cNvPicPr>
            <a:picLocks noChangeAspect="1" noChangeArrowheads="1"/>
          </p:cNvPicPr>
          <p:nvPr/>
        </p:nvPicPr>
        <p:blipFill>
          <a:blip r:embed="rId4" cstate="print"/>
          <a:srcRect l="5000" t="33819" r="50394" b="35860"/>
          <a:stretch>
            <a:fillRect/>
          </a:stretch>
        </p:blipFill>
        <p:spPr bwMode="auto">
          <a:xfrm>
            <a:off x="4419600" y="2438400"/>
            <a:ext cx="3886200" cy="1981200"/>
          </a:xfrm>
          <a:prstGeom prst="rect">
            <a:avLst/>
          </a:prstGeom>
          <a:noFill/>
          <a:ln w="9525">
            <a:noFill/>
            <a:miter lim="800000"/>
            <a:headEnd/>
            <a:tailEnd/>
          </a:ln>
          <a:effectLst/>
        </p:spPr>
      </p:pic>
      <p:sp>
        <p:nvSpPr>
          <p:cNvPr id="7" name="TextBox 6"/>
          <p:cNvSpPr txBox="1"/>
          <p:nvPr/>
        </p:nvSpPr>
        <p:spPr>
          <a:xfrm>
            <a:off x="4724400" y="1676400"/>
            <a:ext cx="42672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Hamming window function</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srcRect l="5000" r="9286" b="4762"/>
          <a:stretch>
            <a:fillRect/>
          </a:stretch>
        </p:blipFill>
        <p:spPr bwMode="auto">
          <a:xfrm>
            <a:off x="685800" y="228600"/>
            <a:ext cx="7467600" cy="6223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438400"/>
            <a:ext cx="9144000" cy="1676400"/>
          </a:xfrm>
        </p:spPr>
        <p:txBody>
          <a:bodyPr>
            <a:normAutofit/>
          </a:bodyPr>
          <a:lstStyle/>
          <a:p>
            <a:pPr algn="ctr">
              <a:buNone/>
            </a:pPr>
            <a:r>
              <a:rPr lang="en-US" dirty="0" smtClean="0">
                <a:latin typeface="Times New Roman" pitchFamily="18" charset="0"/>
                <a:cs typeface="Times New Roman" pitchFamily="18" charset="0"/>
              </a:rPr>
              <a:t>Part 1</a:t>
            </a:r>
          </a:p>
          <a:p>
            <a:pPr algn="ctr">
              <a:buNone/>
            </a:pPr>
            <a:r>
              <a:rPr lang="en-US" dirty="0" smtClean="0">
                <a:latin typeface="Times New Roman" pitchFamily="18" charset="0"/>
                <a:cs typeface="Times New Roman" pitchFamily="18" charset="0"/>
              </a:rPr>
              <a:t>windowing time series before computing power-spectral density</a:t>
            </a: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srcRect l="5000" r="9286" b="4762"/>
          <a:stretch>
            <a:fillRect/>
          </a:stretch>
        </p:blipFill>
        <p:spPr bwMode="auto">
          <a:xfrm>
            <a:off x="685800" y="228600"/>
            <a:ext cx="7467600" cy="6223000"/>
          </a:xfrm>
          <a:prstGeom prst="rect">
            <a:avLst/>
          </a:prstGeom>
          <a:noFill/>
          <a:ln w="9525">
            <a:noFill/>
            <a:miter lim="800000"/>
            <a:headEnd/>
            <a:tailEnd/>
          </a:ln>
          <a:effectLst/>
        </p:spPr>
      </p:pic>
      <p:sp>
        <p:nvSpPr>
          <p:cNvPr id="12" name="Oval 11"/>
          <p:cNvSpPr/>
          <p:nvPr/>
        </p:nvSpPr>
        <p:spPr>
          <a:xfrm>
            <a:off x="5867400" y="5562600"/>
            <a:ext cx="304800" cy="4572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181600" y="5562600"/>
            <a:ext cx="304800" cy="4572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500608" y="4648200"/>
            <a:ext cx="3048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781800" y="4114800"/>
            <a:ext cx="2133600" cy="1938992"/>
          </a:xfrm>
          <a:prstGeom prst="rect">
            <a:avLst/>
          </a:prstGeom>
          <a:solidFill>
            <a:schemeClr val="bg1"/>
          </a:solidFill>
        </p:spPr>
        <p:txBody>
          <a:bodyPr wrap="square" rtlCol="0">
            <a:spAutoFit/>
          </a:bodyPr>
          <a:lstStyle/>
          <a:p>
            <a:r>
              <a:rPr lang="en-US" sz="2400" dirty="0" smtClean="0">
                <a:solidFill>
                  <a:srgbClr val="FF0000"/>
                </a:solidFill>
                <a:latin typeface="Times New Roman" pitchFamily="18" charset="0"/>
                <a:cs typeface="Times New Roman" pitchFamily="18" charset="0"/>
              </a:rPr>
              <a:t>no side lobes</a:t>
            </a:r>
          </a:p>
          <a:p>
            <a:r>
              <a:rPr lang="en-US" sz="2400" dirty="0" smtClean="0">
                <a:solidFill>
                  <a:srgbClr val="FF0000"/>
                </a:solidFill>
                <a:latin typeface="Times New Roman" pitchFamily="18" charset="0"/>
                <a:cs typeface="Times New Roman" pitchFamily="18" charset="0"/>
              </a:rPr>
              <a:t>but</a:t>
            </a:r>
          </a:p>
          <a:p>
            <a:r>
              <a:rPr lang="en-US" sz="2400" dirty="0" smtClean="0">
                <a:solidFill>
                  <a:srgbClr val="FF0000"/>
                </a:solidFill>
                <a:latin typeface="Times New Roman" pitchFamily="18" charset="0"/>
                <a:cs typeface="Times New Roman" pitchFamily="18" charset="0"/>
              </a:rPr>
              <a:t>central peak wider than with boxcar</a:t>
            </a:r>
            <a:endParaRPr lang="en-US"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srcRect l="48732" t="64140" r="9286" b="4762"/>
          <a:stretch>
            <a:fillRect/>
          </a:stretch>
        </p:blipFill>
        <p:spPr bwMode="auto">
          <a:xfrm>
            <a:off x="2057400" y="3581400"/>
            <a:ext cx="4875243" cy="2710097"/>
          </a:xfrm>
          <a:prstGeom prst="rect">
            <a:avLst/>
          </a:prstGeom>
          <a:noFill/>
          <a:ln w="9525">
            <a:noFill/>
            <a:miter lim="800000"/>
            <a:headEnd/>
            <a:tailEnd/>
          </a:ln>
          <a:effectLst/>
        </p:spPr>
      </p:pic>
      <p:pic>
        <p:nvPicPr>
          <p:cNvPr id="7" name="Picture 2"/>
          <p:cNvPicPr>
            <a:picLocks noChangeAspect="1" noChangeArrowheads="1"/>
          </p:cNvPicPr>
          <p:nvPr/>
        </p:nvPicPr>
        <p:blipFill>
          <a:blip r:embed="rId4" cstate="print"/>
          <a:srcRect l="49806" t="64662" r="8571" b="5476"/>
          <a:stretch>
            <a:fillRect/>
          </a:stretch>
        </p:blipFill>
        <p:spPr bwMode="auto">
          <a:xfrm>
            <a:off x="2209800" y="838200"/>
            <a:ext cx="4833554" cy="2602383"/>
          </a:xfrm>
          <a:prstGeom prst="rect">
            <a:avLst/>
          </a:prstGeom>
          <a:noFill/>
          <a:ln w="9525">
            <a:noFill/>
            <a:miter lim="800000"/>
            <a:headEnd/>
            <a:tailEnd/>
          </a:ln>
          <a:effectLst/>
        </p:spPr>
      </p:pic>
      <p:sp>
        <p:nvSpPr>
          <p:cNvPr id="8" name="TextBox 7"/>
          <p:cNvSpPr txBox="1"/>
          <p:nvPr/>
        </p:nvSpPr>
        <p:spPr>
          <a:xfrm>
            <a:off x="4724400" y="762000"/>
            <a:ext cx="2133600" cy="584775"/>
          </a:xfrm>
          <a:prstGeom prst="rect">
            <a:avLst/>
          </a:prstGeom>
          <a:solidFill>
            <a:schemeClr val="bg1"/>
          </a:solidFill>
        </p:spPr>
        <p:txBody>
          <a:bodyPr wrap="square" rtlCol="0">
            <a:spAutoFit/>
          </a:bodyPr>
          <a:lstStyle/>
          <a:p>
            <a:r>
              <a:rPr lang="en-US" sz="3200" dirty="0" smtClean="0">
                <a:latin typeface="Times New Roman" pitchFamily="18" charset="0"/>
                <a:cs typeface="Times New Roman" pitchFamily="18" charset="0"/>
              </a:rPr>
              <a:t>boxcar</a:t>
            </a:r>
            <a:endParaRPr lang="en-US" sz="3200" dirty="0">
              <a:latin typeface="Times New Roman" pitchFamily="18" charset="0"/>
              <a:cs typeface="Times New Roman" pitchFamily="18" charset="0"/>
            </a:endParaRPr>
          </a:p>
        </p:txBody>
      </p:sp>
      <p:sp>
        <p:nvSpPr>
          <p:cNvPr id="9" name="TextBox 8"/>
          <p:cNvSpPr txBox="1"/>
          <p:nvPr/>
        </p:nvSpPr>
        <p:spPr>
          <a:xfrm>
            <a:off x="4724400" y="3834825"/>
            <a:ext cx="2133600" cy="584775"/>
          </a:xfrm>
          <a:prstGeom prst="rect">
            <a:avLst/>
          </a:prstGeom>
          <a:solidFill>
            <a:schemeClr val="bg1"/>
          </a:solidFill>
        </p:spPr>
        <p:txBody>
          <a:bodyPr wrap="square" rtlCol="0">
            <a:spAutoFit/>
          </a:bodyPr>
          <a:lstStyle/>
          <a:p>
            <a:r>
              <a:rPr lang="en-US" sz="3200" dirty="0" smtClean="0">
                <a:latin typeface="Times New Roman" pitchFamily="18" charset="0"/>
                <a:cs typeface="Times New Roman" pitchFamily="18" charset="0"/>
              </a:rPr>
              <a:t>Hamming</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l="26374" t="48575" r="15018" b="31599"/>
          <a:stretch>
            <a:fillRect/>
          </a:stretch>
        </p:blipFill>
        <p:spPr bwMode="auto">
          <a:xfrm>
            <a:off x="381000" y="2743200"/>
            <a:ext cx="8534400" cy="2133600"/>
          </a:xfrm>
          <a:prstGeom prst="rect">
            <a:avLst/>
          </a:prstGeom>
          <a:noFill/>
          <a:ln w="9525">
            <a:noFill/>
            <a:miter lim="800000"/>
            <a:headEnd/>
            <a:tailEnd/>
          </a:ln>
        </p:spPr>
      </p:pic>
      <p:sp>
        <p:nvSpPr>
          <p:cNvPr id="4" name="TextBox 3"/>
          <p:cNvSpPr txBox="1"/>
          <p:nvPr/>
        </p:nvSpPr>
        <p:spPr>
          <a:xfrm>
            <a:off x="1981200" y="1143000"/>
            <a:ext cx="54864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Hamming Window Function</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r>
              <a:rPr lang="en-US" dirty="0" smtClean="0">
                <a:latin typeface="Times New Roman" pitchFamily="18" charset="0"/>
                <a:cs typeface="Times New Roman" pitchFamily="18" charset="0"/>
              </a:rPr>
              <a:t>Q: Is there a “best” window function?</a:t>
            </a:r>
            <a:endParaRPr lang="en-US" dirty="0">
              <a:latin typeface="Times New Roman" pitchFamily="18" charset="0"/>
              <a:cs typeface="Times New Roman" pitchFamily="18" charset="0"/>
            </a:endParaRPr>
          </a:p>
        </p:txBody>
      </p:sp>
      <p:sp>
        <p:nvSpPr>
          <p:cNvPr id="4" name="Title 1"/>
          <p:cNvSpPr txBox="1">
            <a:spLocks/>
          </p:cNvSpPr>
          <p:nvPr/>
        </p:nvSpPr>
        <p:spPr>
          <a:xfrm>
            <a:off x="381000" y="2971800"/>
            <a:ext cx="8229600" cy="1981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Only if</a:t>
            </a:r>
            <a:r>
              <a:rPr kumimoji="0" lang="en-US" sz="40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you carefully specify what you mean by “best”</a:t>
            </a:r>
          </a:p>
        </p:txBody>
      </p:sp>
      <p:sp>
        <p:nvSpPr>
          <p:cNvPr id="5" name="Title 1"/>
          <p:cNvSpPr txBox="1">
            <a:spLocks/>
          </p:cNvSpPr>
          <p:nvPr/>
        </p:nvSpPr>
        <p:spPr>
          <a:xfrm>
            <a:off x="457200" y="4953000"/>
            <a:ext cx="82296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noProof="0" dirty="0" smtClean="0">
                <a:latin typeface="Times New Roman" pitchFamily="18" charset="0"/>
                <a:ea typeface="+mj-ea"/>
                <a:cs typeface="Times New Roman" pitchFamily="18" charset="0"/>
              </a:rPr>
              <a:t>(notion of “best” based on prior information)</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optimal”window</a:t>
            </a:r>
            <a:r>
              <a:rPr lang="en-US" dirty="0" smtClean="0">
                <a:latin typeface="Times New Roman" pitchFamily="18" charset="0"/>
                <a:cs typeface="Times New Roman" pitchFamily="18" charset="0"/>
              </a:rPr>
              <a:t> function</a:t>
            </a:r>
            <a:endParaRPr lang="en-US" dirty="0">
              <a:latin typeface="Times New Roman" pitchFamily="18" charset="0"/>
              <a:cs typeface="Times New Roman" pitchFamily="18" charset="0"/>
            </a:endParaRPr>
          </a:p>
        </p:txBody>
      </p:sp>
      <p:pic>
        <p:nvPicPr>
          <p:cNvPr id="7170" name="Picture 2"/>
          <p:cNvPicPr>
            <a:picLocks noChangeAspect="1" noChangeArrowheads="1"/>
          </p:cNvPicPr>
          <p:nvPr/>
        </p:nvPicPr>
        <p:blipFill>
          <a:blip r:embed="rId3" cstate="print"/>
          <a:srcRect l="36431" t="51741" r="24164" b="23383"/>
          <a:stretch>
            <a:fillRect/>
          </a:stretch>
        </p:blipFill>
        <p:spPr bwMode="auto">
          <a:xfrm>
            <a:off x="2438400" y="2133600"/>
            <a:ext cx="4038600" cy="1905000"/>
          </a:xfrm>
          <a:prstGeom prst="rect">
            <a:avLst/>
          </a:prstGeom>
          <a:noFill/>
          <a:ln w="9525">
            <a:noFill/>
            <a:miter lim="800000"/>
            <a:headEnd/>
            <a:tailEnd/>
          </a:ln>
        </p:spPr>
      </p:pic>
      <p:sp>
        <p:nvSpPr>
          <p:cNvPr id="6" name="Title 1"/>
          <p:cNvSpPr txBox="1">
            <a:spLocks/>
          </p:cNvSpPr>
          <p:nvPr/>
        </p:nvSpPr>
        <p:spPr>
          <a:xfrm>
            <a:off x="381000" y="1143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maximize</a:t>
            </a: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457200" y="4191000"/>
            <a:ext cx="8229600" cy="19812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ratio of</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power in central peak</a:t>
            </a:r>
            <a:endParaRPr lang="en-US" sz="36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(assumed to lie in range</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36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a:t>
            </a:r>
            <a:r>
              <a:rPr kumimoji="0" lang="el-GR" sz="36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ω</a:t>
            </a:r>
            <a:r>
              <a:rPr kumimoji="0" lang="en-US" sz="3600" b="0" i="0" u="none" strike="noStrike" kern="1200" cap="none" spc="0" normalizeH="0" baseline="-25000" noProof="0" dirty="0" smtClean="0">
                <a:ln>
                  <a:noFill/>
                </a:ln>
                <a:solidFill>
                  <a:schemeClr val="tx1"/>
                </a:solidFill>
                <a:effectLst/>
                <a:uLnTx/>
                <a:uFillTx/>
                <a:latin typeface="Cambria Math"/>
                <a:ea typeface="Cambria Math"/>
                <a:cs typeface="Times New Roman" pitchFamily="18" charset="0"/>
              </a:rPr>
              <a:t>0 </a:t>
            </a:r>
            <a:r>
              <a:rPr lang="en-US" sz="3600" dirty="0" smtClean="0">
                <a:latin typeface="Cambria Math"/>
                <a:ea typeface="Cambria Math"/>
                <a:cs typeface="Times New Roman" pitchFamily="18" charset="0"/>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dirty="0" smtClean="0">
                <a:latin typeface="Cambria Math"/>
                <a:ea typeface="Cambria Math"/>
                <a:cs typeface="Times New Roman" pitchFamily="18" charset="0"/>
              </a:rPr>
              <a:t>t</a:t>
            </a:r>
            <a:r>
              <a:rPr kumimoji="0" lang="en-US" sz="3600" b="0" i="0" u="none" strike="noStrike" kern="1200" cap="none" spc="0" normalizeH="0" noProof="0" dirty="0" smtClean="0">
                <a:ln>
                  <a:noFill/>
                </a:ln>
                <a:solidFill>
                  <a:schemeClr val="tx1"/>
                </a:solidFill>
                <a:effectLst/>
                <a:uLnTx/>
                <a:uFillTx/>
                <a:latin typeface="Cambria Math"/>
                <a:ea typeface="Cambria Math"/>
                <a:cs typeface="Times New Roman" pitchFamily="18" charset="0"/>
              </a:rPr>
              <a:t>o overall power</a:t>
            </a:r>
            <a:endParaRPr kumimoji="0" lang="en-US" sz="3600" b="0" i="0" u="none" strike="noStrike" kern="1200" cap="none" spc="0" normalizeH="0" baseline="-2500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229600" cy="5791200"/>
          </a:xfrm>
        </p:spPr>
        <p:txBody>
          <a:bodyPr>
            <a:normAutofit fontScale="90000"/>
          </a:bodyPr>
          <a:lstStyle/>
          <a:p>
            <a:r>
              <a:rPr lang="en-US" sz="3600" dirty="0" smtClean="0">
                <a:latin typeface="Times New Roman" pitchFamily="18" charset="0"/>
                <a:cs typeface="Times New Roman" pitchFamily="18" charset="0"/>
              </a:rPr>
              <a:t>The parameter, </a:t>
            </a:r>
            <a:r>
              <a:rPr lang="el-GR" sz="3600" dirty="0" smtClean="0">
                <a:latin typeface="Cambria Math"/>
                <a:ea typeface="Cambria Math"/>
                <a:cs typeface="Times New Roman" pitchFamily="18" charset="0"/>
              </a:rPr>
              <a:t>ω</a:t>
            </a:r>
            <a:r>
              <a:rPr lang="en-US" sz="3600" baseline="-25000" dirty="0" smtClean="0">
                <a:latin typeface="Cambria Math"/>
                <a:ea typeface="Cambria Math"/>
                <a:cs typeface="Times New Roman" pitchFamily="18" charset="0"/>
              </a:rPr>
              <a:t>0</a:t>
            </a:r>
            <a:r>
              <a:rPr lang="en-US" sz="3600" dirty="0" smtClean="0">
                <a:latin typeface="Times New Roman" pitchFamily="18" charset="0"/>
                <a:cs typeface="Times New Roman" pitchFamily="18" charset="0"/>
              </a:rPr>
              <a:t>, allows you to choose how much spectral broadening you can tolerate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Once </a:t>
            </a:r>
            <a:r>
              <a:rPr lang="el-GR" sz="3600" dirty="0" smtClean="0">
                <a:latin typeface="Cambria Math"/>
                <a:ea typeface="Cambria Math"/>
                <a:cs typeface="Times New Roman" pitchFamily="18" charset="0"/>
              </a:rPr>
              <a:t>ω</a:t>
            </a:r>
            <a:r>
              <a:rPr lang="en-US" sz="3600" baseline="-25000" dirty="0" smtClean="0">
                <a:latin typeface="Cambria Math"/>
                <a:ea typeface="Cambria Math"/>
                <a:cs typeface="Times New Roman" pitchFamily="18" charset="0"/>
              </a:rPr>
              <a:t>0</a:t>
            </a:r>
            <a:r>
              <a:rPr lang="en-US" sz="3600" dirty="0" smtClean="0">
                <a:latin typeface="Times New Roman" pitchFamily="18" charset="0"/>
                <a:cs typeface="Times New Roman" pitchFamily="18" charset="0"/>
              </a:rPr>
              <a:t> is specified, the problem can be solved by using standard optimization techniques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One finds that there are actually several window functions, with radically different shapes, that are “optimal”</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609600" y="914400"/>
            <a:ext cx="7696200" cy="5410200"/>
            <a:chOff x="914400" y="1447800"/>
            <a:chExt cx="4876800" cy="2819400"/>
          </a:xfrm>
        </p:grpSpPr>
        <p:pic>
          <p:nvPicPr>
            <p:cNvPr id="1026" name="Picture 2"/>
            <p:cNvPicPr>
              <a:picLocks noChangeAspect="1" noChangeArrowheads="1"/>
            </p:cNvPicPr>
            <p:nvPr/>
          </p:nvPicPr>
          <p:blipFill>
            <a:blip r:embed="rId3" cstate="print"/>
            <a:srcRect l="1429" t="1905" r="7143" b="27619"/>
            <a:stretch>
              <a:fillRect/>
            </a:stretch>
          </p:blipFill>
          <p:spPr bwMode="auto">
            <a:xfrm>
              <a:off x="914400" y="1447800"/>
              <a:ext cx="4876800" cy="2819400"/>
            </a:xfrm>
            <a:prstGeom prst="rect">
              <a:avLst/>
            </a:prstGeom>
            <a:noFill/>
            <a:ln w="9525">
              <a:noFill/>
              <a:miter lim="800000"/>
              <a:headEnd/>
              <a:tailEnd/>
            </a:ln>
            <a:effectLst/>
          </p:spPr>
        </p:pic>
        <p:grpSp>
          <p:nvGrpSpPr>
            <p:cNvPr id="2" name="Group 12"/>
            <p:cNvGrpSpPr/>
            <p:nvPr/>
          </p:nvGrpSpPr>
          <p:grpSpPr>
            <a:xfrm rot="16200000">
              <a:off x="647701" y="1714500"/>
              <a:ext cx="838200" cy="304800"/>
              <a:chOff x="457200" y="838200"/>
              <a:chExt cx="838200" cy="304800"/>
            </a:xfrm>
          </p:grpSpPr>
          <p:sp>
            <p:nvSpPr>
              <p:cNvPr id="12" name="Rectangle 11"/>
              <p:cNvSpPr/>
              <p:nvPr/>
            </p:nvSpPr>
            <p:spPr>
              <a:xfrm>
                <a:off x="457200" y="838200"/>
                <a:ext cx="8382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6" name="TextBox 6"/>
              <p:cNvSpPr txBox="1"/>
              <p:nvPr/>
            </p:nvSpPr>
            <p:spPr>
              <a:xfrm>
                <a:off x="609600" y="852101"/>
                <a:ext cx="5334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1</a:t>
                </a:r>
                <a:r>
                  <a:rPr lang="en-US" sz="1200" i="1" dirty="0" smtClean="0">
                    <a:latin typeface="Times New Roman" pitchFamily="18" charset="0"/>
                    <a:cs typeface="Times New Roman" pitchFamily="18" charset="0"/>
                  </a:rPr>
                  <a:t>(t)</a:t>
                </a:r>
                <a:endParaRPr lang="en-US" sz="1200" i="1" dirty="0">
                  <a:latin typeface="Times New Roman" pitchFamily="18" charset="0"/>
                  <a:cs typeface="Times New Roman" pitchFamily="18" charset="0"/>
                </a:endParaRPr>
              </a:p>
            </p:txBody>
          </p:sp>
        </p:grpSp>
        <p:grpSp>
          <p:nvGrpSpPr>
            <p:cNvPr id="3" name="Group 13"/>
            <p:cNvGrpSpPr/>
            <p:nvPr/>
          </p:nvGrpSpPr>
          <p:grpSpPr>
            <a:xfrm rot="16200000">
              <a:off x="647700" y="2552700"/>
              <a:ext cx="838200" cy="304800"/>
              <a:chOff x="457200" y="838200"/>
              <a:chExt cx="838200" cy="304800"/>
            </a:xfrm>
          </p:grpSpPr>
          <p:sp>
            <p:nvSpPr>
              <p:cNvPr id="15" name="Rectangle 14"/>
              <p:cNvSpPr/>
              <p:nvPr/>
            </p:nvSpPr>
            <p:spPr>
              <a:xfrm>
                <a:off x="457200" y="838200"/>
                <a:ext cx="8382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6" name="TextBox 6"/>
              <p:cNvSpPr txBox="1"/>
              <p:nvPr/>
            </p:nvSpPr>
            <p:spPr>
              <a:xfrm>
                <a:off x="609600" y="852101"/>
                <a:ext cx="5334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(t)</a:t>
                </a:r>
                <a:endParaRPr lang="en-US" sz="1200" i="1" dirty="0">
                  <a:latin typeface="Times New Roman" pitchFamily="18" charset="0"/>
                  <a:cs typeface="Times New Roman" pitchFamily="18" charset="0"/>
                </a:endParaRPr>
              </a:p>
            </p:txBody>
          </p:sp>
        </p:grpSp>
        <p:grpSp>
          <p:nvGrpSpPr>
            <p:cNvPr id="4" name="Group 16"/>
            <p:cNvGrpSpPr/>
            <p:nvPr/>
          </p:nvGrpSpPr>
          <p:grpSpPr>
            <a:xfrm rot="16200000">
              <a:off x="647701" y="3467100"/>
              <a:ext cx="838200" cy="304800"/>
              <a:chOff x="457200" y="838200"/>
              <a:chExt cx="838200" cy="304800"/>
            </a:xfrm>
          </p:grpSpPr>
          <p:sp>
            <p:nvSpPr>
              <p:cNvPr id="18" name="Rectangle 17"/>
              <p:cNvSpPr/>
              <p:nvPr/>
            </p:nvSpPr>
            <p:spPr>
              <a:xfrm>
                <a:off x="457200" y="838200"/>
                <a:ext cx="8382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9" name="TextBox 6"/>
              <p:cNvSpPr txBox="1"/>
              <p:nvPr/>
            </p:nvSpPr>
            <p:spPr>
              <a:xfrm>
                <a:off x="609600" y="852101"/>
                <a:ext cx="5334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3</a:t>
                </a:r>
                <a:r>
                  <a:rPr lang="en-US" sz="1200" i="1" dirty="0" smtClean="0">
                    <a:latin typeface="Times New Roman" pitchFamily="18" charset="0"/>
                    <a:cs typeface="Times New Roman" pitchFamily="18" charset="0"/>
                  </a:rPr>
                  <a:t>(t)</a:t>
                </a:r>
                <a:endParaRPr lang="en-US" sz="1200" i="1" dirty="0">
                  <a:latin typeface="Times New Roman" pitchFamily="18" charset="0"/>
                  <a:cs typeface="Times New Roman" pitchFamily="18" charset="0"/>
                </a:endParaRPr>
              </a:p>
            </p:txBody>
          </p:sp>
        </p:grpSp>
        <p:grpSp>
          <p:nvGrpSpPr>
            <p:cNvPr id="8" name="Group 27"/>
            <p:cNvGrpSpPr/>
            <p:nvPr/>
          </p:nvGrpSpPr>
          <p:grpSpPr>
            <a:xfrm>
              <a:off x="3009900" y="3962400"/>
              <a:ext cx="1104900" cy="248195"/>
              <a:chOff x="2552700" y="3695155"/>
              <a:chExt cx="1104900" cy="248195"/>
            </a:xfrm>
          </p:grpSpPr>
          <p:sp>
            <p:nvSpPr>
              <p:cNvPr id="29" name="Rectangle 28"/>
              <p:cNvSpPr/>
              <p:nvPr/>
            </p:nvSpPr>
            <p:spPr>
              <a:xfrm>
                <a:off x="2552700" y="3724275"/>
                <a:ext cx="11049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30" name="TextBox 6"/>
              <p:cNvSpPr txBox="1"/>
              <p:nvPr/>
            </p:nvSpPr>
            <p:spPr>
              <a:xfrm>
                <a:off x="2753591" y="3695155"/>
                <a:ext cx="703118" cy="24819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s</a:t>
                </a:r>
                <a:endParaRPr lang="en-US" sz="1200" i="1" dirty="0">
                  <a:latin typeface="Times New Roman" pitchFamily="18" charset="0"/>
                  <a:cs typeface="Times New Roman" pitchFamily="18" charset="0"/>
                </a:endParaRPr>
              </a:p>
            </p:txBody>
          </p:sp>
        </p:grpSp>
        <p:grpSp>
          <p:nvGrpSpPr>
            <p:cNvPr id="9" name="Group 30"/>
            <p:cNvGrpSpPr/>
            <p:nvPr/>
          </p:nvGrpSpPr>
          <p:grpSpPr>
            <a:xfrm>
              <a:off x="2971800" y="3124200"/>
              <a:ext cx="1104900" cy="248195"/>
              <a:chOff x="2552700" y="3695155"/>
              <a:chExt cx="1104900" cy="248195"/>
            </a:xfrm>
          </p:grpSpPr>
          <p:sp>
            <p:nvSpPr>
              <p:cNvPr id="32" name="Rectangle 31"/>
              <p:cNvSpPr/>
              <p:nvPr/>
            </p:nvSpPr>
            <p:spPr>
              <a:xfrm>
                <a:off x="2552700" y="3724275"/>
                <a:ext cx="11049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33" name="TextBox 6"/>
              <p:cNvSpPr txBox="1"/>
              <p:nvPr/>
            </p:nvSpPr>
            <p:spPr>
              <a:xfrm>
                <a:off x="2753591" y="3695155"/>
                <a:ext cx="703118" cy="24819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s</a:t>
                </a:r>
                <a:endParaRPr lang="en-US" sz="1200" i="1" dirty="0">
                  <a:latin typeface="Times New Roman" pitchFamily="18" charset="0"/>
                  <a:cs typeface="Times New Roman" pitchFamily="18" charset="0"/>
                </a:endParaRPr>
              </a:p>
            </p:txBody>
          </p:sp>
        </p:grpSp>
        <p:grpSp>
          <p:nvGrpSpPr>
            <p:cNvPr id="10" name="Group 33"/>
            <p:cNvGrpSpPr/>
            <p:nvPr/>
          </p:nvGrpSpPr>
          <p:grpSpPr>
            <a:xfrm>
              <a:off x="3009900" y="2219325"/>
              <a:ext cx="1104900" cy="248195"/>
              <a:chOff x="2552700" y="3695155"/>
              <a:chExt cx="1104900" cy="248195"/>
            </a:xfrm>
          </p:grpSpPr>
          <p:sp>
            <p:nvSpPr>
              <p:cNvPr id="35" name="Rectangle 34"/>
              <p:cNvSpPr/>
              <p:nvPr/>
            </p:nvSpPr>
            <p:spPr>
              <a:xfrm>
                <a:off x="2552700" y="3724275"/>
                <a:ext cx="11049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36" name="TextBox 6"/>
              <p:cNvSpPr txBox="1"/>
              <p:nvPr/>
            </p:nvSpPr>
            <p:spPr>
              <a:xfrm>
                <a:off x="2753591" y="3695155"/>
                <a:ext cx="703118" cy="24819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s</a:t>
                </a:r>
                <a:endParaRPr lang="en-US" sz="1200" i="1" dirty="0">
                  <a:latin typeface="Times New Roman" pitchFamily="18" charset="0"/>
                  <a:cs typeface="Times New Roman" pitchFamily="18" charset="0"/>
                </a:endParaRPr>
              </a:p>
            </p:txBody>
          </p:sp>
        </p:grpSp>
      </p:grpSp>
      <p:sp>
        <p:nvSpPr>
          <p:cNvPr id="31" name="TextBox 30"/>
          <p:cNvSpPr txBox="1"/>
          <p:nvPr/>
        </p:nvSpPr>
        <p:spPr>
          <a:xfrm>
            <a:off x="533400" y="304800"/>
            <a:ext cx="82296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Family of three “optimal” window functions </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791200"/>
          </a:xfrm>
        </p:spPr>
        <p:txBody>
          <a:bodyPr>
            <a:normAutofit/>
          </a:bodyPr>
          <a:lstStyle/>
          <a:p>
            <a:r>
              <a:rPr lang="en-US" sz="3600" dirty="0" smtClean="0">
                <a:latin typeface="Times New Roman" pitchFamily="18" charset="0"/>
                <a:cs typeface="Times New Roman" pitchFamily="18" charset="0"/>
              </a:rPr>
              <a:t>a common strategy is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to compute the power spectral density</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with each of these window functions separately</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and then average the result</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technique called</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Multi-taper Spectral Analysis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457200" y="381000"/>
            <a:ext cx="7848600" cy="5980233"/>
            <a:chOff x="609600" y="210990"/>
            <a:chExt cx="7848600" cy="5980233"/>
          </a:xfrm>
        </p:grpSpPr>
        <p:pic>
          <p:nvPicPr>
            <p:cNvPr id="1031" name="Picture 7"/>
            <p:cNvPicPr>
              <a:picLocks noChangeAspect="1" noChangeArrowheads="1"/>
            </p:cNvPicPr>
            <p:nvPr/>
          </p:nvPicPr>
          <p:blipFill>
            <a:blip r:embed="rId3" cstate="print"/>
            <a:srcRect t="4612" b="9342"/>
            <a:stretch>
              <a:fillRect/>
            </a:stretch>
          </p:blipFill>
          <p:spPr bwMode="auto">
            <a:xfrm>
              <a:off x="4807393" y="457200"/>
              <a:ext cx="3650807" cy="5638800"/>
            </a:xfrm>
            <a:prstGeom prst="rect">
              <a:avLst/>
            </a:prstGeom>
            <a:noFill/>
            <a:ln w="9525">
              <a:noFill/>
              <a:miter lim="800000"/>
              <a:headEnd/>
              <a:tailEnd/>
            </a:ln>
            <a:effectLst/>
          </p:spPr>
        </p:pic>
        <p:sp>
          <p:nvSpPr>
            <p:cNvPr id="112" name="Rectangle 111"/>
            <p:cNvSpPr/>
            <p:nvPr/>
          </p:nvSpPr>
          <p:spPr>
            <a:xfrm flipH="1" flipV="1">
              <a:off x="4781951" y="323011"/>
              <a:ext cx="610588" cy="56010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pic>
          <p:nvPicPr>
            <p:cNvPr id="1029" name="Picture 5"/>
            <p:cNvPicPr>
              <a:picLocks noChangeAspect="1" noChangeArrowheads="1"/>
            </p:cNvPicPr>
            <p:nvPr/>
          </p:nvPicPr>
          <p:blipFill>
            <a:blip r:embed="rId4" cstate="print"/>
            <a:srcRect/>
            <a:stretch>
              <a:fillRect/>
            </a:stretch>
          </p:blipFill>
          <p:spPr bwMode="auto">
            <a:xfrm>
              <a:off x="914894" y="210990"/>
              <a:ext cx="4643013" cy="5404990"/>
            </a:xfrm>
            <a:prstGeom prst="rect">
              <a:avLst/>
            </a:prstGeom>
            <a:noFill/>
            <a:ln w="9525">
              <a:noFill/>
              <a:miter lim="800000"/>
              <a:headEnd/>
              <a:tailEnd/>
            </a:ln>
            <a:effectLst/>
          </p:spPr>
        </p:pic>
        <p:sp>
          <p:nvSpPr>
            <p:cNvPr id="85" name="Rectangle 84"/>
            <p:cNvSpPr/>
            <p:nvPr/>
          </p:nvSpPr>
          <p:spPr>
            <a:xfrm flipH="1" flipV="1">
              <a:off x="914894" y="556649"/>
              <a:ext cx="610588" cy="4135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86" name="TextBox 6"/>
            <p:cNvSpPr txBox="1"/>
            <p:nvPr/>
          </p:nvSpPr>
          <p:spPr>
            <a:xfrm rot="10800000" flipH="1" flipV="1">
              <a:off x="774968" y="1499226"/>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B(t)d(t) </a:t>
              </a:r>
              <a:endParaRPr lang="en-US" sz="1200" i="1" dirty="0">
                <a:latin typeface="Times New Roman" pitchFamily="18" charset="0"/>
                <a:cs typeface="Times New Roman" pitchFamily="18" charset="0"/>
              </a:endParaRPr>
            </a:p>
          </p:txBody>
        </p:sp>
        <p:grpSp>
          <p:nvGrpSpPr>
            <p:cNvPr id="2" name="Group 89"/>
            <p:cNvGrpSpPr/>
            <p:nvPr/>
          </p:nvGrpSpPr>
          <p:grpSpPr>
            <a:xfrm>
              <a:off x="2406473" y="1123156"/>
              <a:ext cx="2238823" cy="407212"/>
              <a:chOff x="3962400" y="2895600"/>
              <a:chExt cx="1676400" cy="276999"/>
            </a:xfrm>
          </p:grpSpPr>
          <p:sp>
            <p:nvSpPr>
              <p:cNvPr id="91" name="Rectangle 90"/>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2"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3" name="Group 92"/>
            <p:cNvGrpSpPr/>
            <p:nvPr/>
          </p:nvGrpSpPr>
          <p:grpSpPr>
            <a:xfrm>
              <a:off x="2406473" y="2082596"/>
              <a:ext cx="2238823" cy="407212"/>
              <a:chOff x="3962400" y="2895600"/>
              <a:chExt cx="1676400" cy="276999"/>
            </a:xfrm>
          </p:grpSpPr>
          <p:sp>
            <p:nvSpPr>
              <p:cNvPr id="94" name="Rectangle 93"/>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5"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4" name="Group 95"/>
            <p:cNvGrpSpPr/>
            <p:nvPr/>
          </p:nvGrpSpPr>
          <p:grpSpPr>
            <a:xfrm>
              <a:off x="2339599" y="2956354"/>
              <a:ext cx="2238823" cy="407212"/>
              <a:chOff x="3962400" y="2895600"/>
              <a:chExt cx="1676400" cy="276999"/>
            </a:xfrm>
          </p:grpSpPr>
          <p:sp>
            <p:nvSpPr>
              <p:cNvPr id="97" name="Rectangle 96"/>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8"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5" name="Group 98"/>
            <p:cNvGrpSpPr/>
            <p:nvPr/>
          </p:nvGrpSpPr>
          <p:grpSpPr>
            <a:xfrm>
              <a:off x="2406473" y="3894128"/>
              <a:ext cx="2238823" cy="407212"/>
              <a:chOff x="3962400" y="2895600"/>
              <a:chExt cx="1676400" cy="276999"/>
            </a:xfrm>
          </p:grpSpPr>
          <p:sp>
            <p:nvSpPr>
              <p:cNvPr id="100" name="Rectangle 99"/>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01"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6" name="Group 101"/>
            <p:cNvGrpSpPr/>
            <p:nvPr/>
          </p:nvGrpSpPr>
          <p:grpSpPr>
            <a:xfrm>
              <a:off x="2458810" y="4822296"/>
              <a:ext cx="2238823" cy="407212"/>
              <a:chOff x="3962400" y="2856411"/>
              <a:chExt cx="1676400" cy="276999"/>
            </a:xfrm>
          </p:grpSpPr>
          <p:sp>
            <p:nvSpPr>
              <p:cNvPr id="103" name="Rectangle 102"/>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04"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sp>
          <p:nvSpPr>
            <p:cNvPr id="105" name="TextBox 6"/>
            <p:cNvSpPr txBox="1"/>
            <p:nvPr/>
          </p:nvSpPr>
          <p:spPr>
            <a:xfrm rot="10800000" flipH="1" flipV="1">
              <a:off x="927615" y="561054"/>
              <a:ext cx="610588"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d(t)</a:t>
              </a:r>
              <a:endParaRPr lang="en-US" sz="1200" i="1" dirty="0">
                <a:latin typeface="Times New Roman" pitchFamily="18" charset="0"/>
                <a:cs typeface="Times New Roman" pitchFamily="18" charset="0"/>
              </a:endParaRPr>
            </a:p>
          </p:txBody>
        </p:sp>
        <p:sp>
          <p:nvSpPr>
            <p:cNvPr id="106" name="TextBox 6"/>
            <p:cNvSpPr txBox="1"/>
            <p:nvPr/>
          </p:nvSpPr>
          <p:spPr>
            <a:xfrm rot="10800000" flipH="1" flipV="1">
              <a:off x="660482" y="2422258"/>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1</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7" name="TextBox 6"/>
            <p:cNvSpPr txBox="1"/>
            <p:nvPr/>
          </p:nvSpPr>
          <p:spPr>
            <a:xfrm rot="10800000" flipH="1" flipV="1">
              <a:off x="647760" y="3375570"/>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8" name="TextBox 6"/>
            <p:cNvSpPr txBox="1"/>
            <p:nvPr/>
          </p:nvSpPr>
          <p:spPr>
            <a:xfrm rot="10800000" flipH="1" flipV="1">
              <a:off x="660482" y="4284599"/>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3</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9" name="Rectangle 108"/>
            <p:cNvSpPr/>
            <p:nvPr/>
          </p:nvSpPr>
          <p:spPr>
            <a:xfrm flipH="1" flipV="1">
              <a:off x="609600" y="4691811"/>
              <a:ext cx="508823" cy="336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grpSp>
          <p:nvGrpSpPr>
            <p:cNvPr id="7" name="Group 113"/>
            <p:cNvGrpSpPr/>
            <p:nvPr/>
          </p:nvGrpSpPr>
          <p:grpSpPr>
            <a:xfrm>
              <a:off x="5596069" y="3907667"/>
              <a:ext cx="2238823" cy="407212"/>
              <a:chOff x="3962400" y="2856411"/>
              <a:chExt cx="1676400" cy="276999"/>
            </a:xfrm>
          </p:grpSpPr>
          <p:sp>
            <p:nvSpPr>
              <p:cNvPr id="115" name="Rectangle 114"/>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16"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8" name="Group 116"/>
            <p:cNvGrpSpPr/>
            <p:nvPr/>
          </p:nvGrpSpPr>
          <p:grpSpPr>
            <a:xfrm>
              <a:off x="5596069" y="2940352"/>
              <a:ext cx="2238823" cy="407212"/>
              <a:chOff x="3962400" y="2856411"/>
              <a:chExt cx="1676400" cy="276999"/>
            </a:xfrm>
          </p:grpSpPr>
          <p:sp>
            <p:nvSpPr>
              <p:cNvPr id="118" name="Rectangle 117"/>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19"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9" name="Group 119"/>
            <p:cNvGrpSpPr/>
            <p:nvPr/>
          </p:nvGrpSpPr>
          <p:grpSpPr>
            <a:xfrm>
              <a:off x="5596069" y="4859842"/>
              <a:ext cx="2238823" cy="407212"/>
              <a:chOff x="3962400" y="2856411"/>
              <a:chExt cx="1676400" cy="276999"/>
            </a:xfrm>
          </p:grpSpPr>
          <p:sp>
            <p:nvSpPr>
              <p:cNvPr id="121" name="Rectangle 120"/>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2"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0" name="Group 122"/>
            <p:cNvGrpSpPr/>
            <p:nvPr/>
          </p:nvGrpSpPr>
          <p:grpSpPr>
            <a:xfrm>
              <a:off x="5596069" y="5784011"/>
              <a:ext cx="2238823" cy="407212"/>
              <a:chOff x="3962400" y="2856411"/>
              <a:chExt cx="1676400" cy="276999"/>
            </a:xfrm>
          </p:grpSpPr>
          <p:sp>
            <p:nvSpPr>
              <p:cNvPr id="124" name="Rectangle 123"/>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5"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1" name="Group 125"/>
            <p:cNvGrpSpPr/>
            <p:nvPr/>
          </p:nvGrpSpPr>
          <p:grpSpPr>
            <a:xfrm>
              <a:off x="5596069" y="1135159"/>
              <a:ext cx="2238823" cy="407212"/>
              <a:chOff x="3962400" y="2856411"/>
              <a:chExt cx="1676400" cy="276999"/>
            </a:xfrm>
          </p:grpSpPr>
          <p:sp>
            <p:nvSpPr>
              <p:cNvPr id="127" name="Rectangle 126"/>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8"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2" name="Group 128"/>
            <p:cNvGrpSpPr/>
            <p:nvPr/>
          </p:nvGrpSpPr>
          <p:grpSpPr>
            <a:xfrm>
              <a:off x="5596069" y="2059329"/>
              <a:ext cx="2238823" cy="407212"/>
              <a:chOff x="3962400" y="2856411"/>
              <a:chExt cx="1676400" cy="276999"/>
            </a:xfrm>
          </p:grpSpPr>
          <p:sp>
            <p:nvSpPr>
              <p:cNvPr id="130" name="Rectangle 129"/>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31"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7"/>
          <p:cNvGrpSpPr/>
          <p:nvPr/>
        </p:nvGrpSpPr>
        <p:grpSpPr>
          <a:xfrm>
            <a:off x="457200" y="381000"/>
            <a:ext cx="7848600" cy="5980233"/>
            <a:chOff x="609600" y="210990"/>
            <a:chExt cx="7848600" cy="5980233"/>
          </a:xfrm>
        </p:grpSpPr>
        <p:pic>
          <p:nvPicPr>
            <p:cNvPr id="1031" name="Picture 7"/>
            <p:cNvPicPr>
              <a:picLocks noChangeAspect="1" noChangeArrowheads="1"/>
            </p:cNvPicPr>
            <p:nvPr/>
          </p:nvPicPr>
          <p:blipFill>
            <a:blip r:embed="rId3" cstate="print"/>
            <a:srcRect t="4612" b="9342"/>
            <a:stretch>
              <a:fillRect/>
            </a:stretch>
          </p:blipFill>
          <p:spPr bwMode="auto">
            <a:xfrm>
              <a:off x="4807393" y="457200"/>
              <a:ext cx="3650807" cy="5638800"/>
            </a:xfrm>
            <a:prstGeom prst="rect">
              <a:avLst/>
            </a:prstGeom>
            <a:noFill/>
            <a:ln w="9525">
              <a:noFill/>
              <a:miter lim="800000"/>
              <a:headEnd/>
              <a:tailEnd/>
            </a:ln>
            <a:effectLst/>
          </p:spPr>
        </p:pic>
        <p:sp>
          <p:nvSpPr>
            <p:cNvPr id="112" name="Rectangle 111"/>
            <p:cNvSpPr/>
            <p:nvPr/>
          </p:nvSpPr>
          <p:spPr>
            <a:xfrm flipH="1" flipV="1">
              <a:off x="4781951" y="323011"/>
              <a:ext cx="610588" cy="56010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pic>
          <p:nvPicPr>
            <p:cNvPr id="1029" name="Picture 5"/>
            <p:cNvPicPr>
              <a:picLocks noChangeAspect="1" noChangeArrowheads="1"/>
            </p:cNvPicPr>
            <p:nvPr/>
          </p:nvPicPr>
          <p:blipFill>
            <a:blip r:embed="rId4" cstate="print"/>
            <a:srcRect/>
            <a:stretch>
              <a:fillRect/>
            </a:stretch>
          </p:blipFill>
          <p:spPr bwMode="auto">
            <a:xfrm>
              <a:off x="914894" y="210990"/>
              <a:ext cx="4643013" cy="5404990"/>
            </a:xfrm>
            <a:prstGeom prst="rect">
              <a:avLst/>
            </a:prstGeom>
            <a:noFill/>
            <a:ln w="9525">
              <a:noFill/>
              <a:miter lim="800000"/>
              <a:headEnd/>
              <a:tailEnd/>
            </a:ln>
            <a:effectLst/>
          </p:spPr>
        </p:pic>
        <p:sp>
          <p:nvSpPr>
            <p:cNvPr id="85" name="Rectangle 84"/>
            <p:cNvSpPr/>
            <p:nvPr/>
          </p:nvSpPr>
          <p:spPr>
            <a:xfrm flipH="1" flipV="1">
              <a:off x="914894" y="556649"/>
              <a:ext cx="610588" cy="4135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86" name="TextBox 6"/>
            <p:cNvSpPr txBox="1"/>
            <p:nvPr/>
          </p:nvSpPr>
          <p:spPr>
            <a:xfrm rot="10800000" flipH="1" flipV="1">
              <a:off x="774968" y="1499226"/>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B(t)d(t) </a:t>
              </a:r>
              <a:endParaRPr lang="en-US" sz="1200" i="1" dirty="0">
                <a:latin typeface="Times New Roman" pitchFamily="18" charset="0"/>
                <a:cs typeface="Times New Roman" pitchFamily="18" charset="0"/>
              </a:endParaRPr>
            </a:p>
          </p:txBody>
        </p:sp>
        <p:grpSp>
          <p:nvGrpSpPr>
            <p:cNvPr id="3" name="Group 89"/>
            <p:cNvGrpSpPr/>
            <p:nvPr/>
          </p:nvGrpSpPr>
          <p:grpSpPr>
            <a:xfrm>
              <a:off x="2406473" y="1123156"/>
              <a:ext cx="2238823" cy="407212"/>
              <a:chOff x="3962400" y="2895600"/>
              <a:chExt cx="1676400" cy="276999"/>
            </a:xfrm>
          </p:grpSpPr>
          <p:sp>
            <p:nvSpPr>
              <p:cNvPr id="91" name="Rectangle 90"/>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2"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4" name="Group 92"/>
            <p:cNvGrpSpPr/>
            <p:nvPr/>
          </p:nvGrpSpPr>
          <p:grpSpPr>
            <a:xfrm>
              <a:off x="2406473" y="2082596"/>
              <a:ext cx="2238823" cy="407212"/>
              <a:chOff x="3962400" y="2895600"/>
              <a:chExt cx="1676400" cy="276999"/>
            </a:xfrm>
          </p:grpSpPr>
          <p:sp>
            <p:nvSpPr>
              <p:cNvPr id="94" name="Rectangle 93"/>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5"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5" name="Group 95"/>
            <p:cNvGrpSpPr/>
            <p:nvPr/>
          </p:nvGrpSpPr>
          <p:grpSpPr>
            <a:xfrm>
              <a:off x="2339599" y="2956354"/>
              <a:ext cx="2238823" cy="407212"/>
              <a:chOff x="3962400" y="2895600"/>
              <a:chExt cx="1676400" cy="276999"/>
            </a:xfrm>
          </p:grpSpPr>
          <p:sp>
            <p:nvSpPr>
              <p:cNvPr id="97" name="Rectangle 96"/>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8"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6" name="Group 98"/>
            <p:cNvGrpSpPr/>
            <p:nvPr/>
          </p:nvGrpSpPr>
          <p:grpSpPr>
            <a:xfrm>
              <a:off x="2406473" y="3894128"/>
              <a:ext cx="2238823" cy="407212"/>
              <a:chOff x="3962400" y="2895600"/>
              <a:chExt cx="1676400" cy="276999"/>
            </a:xfrm>
          </p:grpSpPr>
          <p:sp>
            <p:nvSpPr>
              <p:cNvPr id="100" name="Rectangle 99"/>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01"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7" name="Group 101"/>
            <p:cNvGrpSpPr/>
            <p:nvPr/>
          </p:nvGrpSpPr>
          <p:grpSpPr>
            <a:xfrm>
              <a:off x="2458810" y="4822296"/>
              <a:ext cx="2238823" cy="407212"/>
              <a:chOff x="3962400" y="2856411"/>
              <a:chExt cx="1676400" cy="276999"/>
            </a:xfrm>
          </p:grpSpPr>
          <p:sp>
            <p:nvSpPr>
              <p:cNvPr id="103" name="Rectangle 102"/>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04"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sp>
          <p:nvSpPr>
            <p:cNvPr id="105" name="TextBox 6"/>
            <p:cNvSpPr txBox="1"/>
            <p:nvPr/>
          </p:nvSpPr>
          <p:spPr>
            <a:xfrm rot="10800000" flipH="1" flipV="1">
              <a:off x="927615" y="561054"/>
              <a:ext cx="610588"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d(t)</a:t>
              </a:r>
              <a:endParaRPr lang="en-US" sz="1200" i="1" dirty="0">
                <a:latin typeface="Times New Roman" pitchFamily="18" charset="0"/>
                <a:cs typeface="Times New Roman" pitchFamily="18" charset="0"/>
              </a:endParaRPr>
            </a:p>
          </p:txBody>
        </p:sp>
        <p:sp>
          <p:nvSpPr>
            <p:cNvPr id="106" name="TextBox 6"/>
            <p:cNvSpPr txBox="1"/>
            <p:nvPr/>
          </p:nvSpPr>
          <p:spPr>
            <a:xfrm rot="10800000" flipH="1" flipV="1">
              <a:off x="660482" y="2422258"/>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1</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7" name="TextBox 6"/>
            <p:cNvSpPr txBox="1"/>
            <p:nvPr/>
          </p:nvSpPr>
          <p:spPr>
            <a:xfrm rot="10800000" flipH="1" flipV="1">
              <a:off x="647760" y="3375570"/>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8" name="TextBox 6"/>
            <p:cNvSpPr txBox="1"/>
            <p:nvPr/>
          </p:nvSpPr>
          <p:spPr>
            <a:xfrm rot="10800000" flipH="1" flipV="1">
              <a:off x="660482" y="4284599"/>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3</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9" name="Rectangle 108"/>
            <p:cNvSpPr/>
            <p:nvPr/>
          </p:nvSpPr>
          <p:spPr>
            <a:xfrm flipH="1" flipV="1">
              <a:off x="609600" y="4691811"/>
              <a:ext cx="508823" cy="336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grpSp>
          <p:nvGrpSpPr>
            <p:cNvPr id="8" name="Group 113"/>
            <p:cNvGrpSpPr/>
            <p:nvPr/>
          </p:nvGrpSpPr>
          <p:grpSpPr>
            <a:xfrm>
              <a:off x="5596069" y="3907667"/>
              <a:ext cx="2238823" cy="407212"/>
              <a:chOff x="3962400" y="2856411"/>
              <a:chExt cx="1676400" cy="276999"/>
            </a:xfrm>
          </p:grpSpPr>
          <p:sp>
            <p:nvSpPr>
              <p:cNvPr id="115" name="Rectangle 114"/>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16"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9" name="Group 116"/>
            <p:cNvGrpSpPr/>
            <p:nvPr/>
          </p:nvGrpSpPr>
          <p:grpSpPr>
            <a:xfrm>
              <a:off x="5596069" y="2940352"/>
              <a:ext cx="2238823" cy="407212"/>
              <a:chOff x="3962400" y="2856411"/>
              <a:chExt cx="1676400" cy="276999"/>
            </a:xfrm>
          </p:grpSpPr>
          <p:sp>
            <p:nvSpPr>
              <p:cNvPr id="118" name="Rectangle 117"/>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19"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0" name="Group 119"/>
            <p:cNvGrpSpPr/>
            <p:nvPr/>
          </p:nvGrpSpPr>
          <p:grpSpPr>
            <a:xfrm>
              <a:off x="5596069" y="4859842"/>
              <a:ext cx="2238823" cy="407212"/>
              <a:chOff x="3962400" y="2856411"/>
              <a:chExt cx="1676400" cy="276999"/>
            </a:xfrm>
          </p:grpSpPr>
          <p:sp>
            <p:nvSpPr>
              <p:cNvPr id="121" name="Rectangle 120"/>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2"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1" name="Group 122"/>
            <p:cNvGrpSpPr/>
            <p:nvPr/>
          </p:nvGrpSpPr>
          <p:grpSpPr>
            <a:xfrm>
              <a:off x="5596069" y="5784011"/>
              <a:ext cx="2238823" cy="407212"/>
              <a:chOff x="3962400" y="2856411"/>
              <a:chExt cx="1676400" cy="276999"/>
            </a:xfrm>
          </p:grpSpPr>
          <p:sp>
            <p:nvSpPr>
              <p:cNvPr id="124" name="Rectangle 123"/>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5"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2" name="Group 125"/>
            <p:cNvGrpSpPr/>
            <p:nvPr/>
          </p:nvGrpSpPr>
          <p:grpSpPr>
            <a:xfrm>
              <a:off x="5596069" y="1135159"/>
              <a:ext cx="2238823" cy="407212"/>
              <a:chOff x="3962400" y="2856411"/>
              <a:chExt cx="1676400" cy="276999"/>
            </a:xfrm>
          </p:grpSpPr>
          <p:sp>
            <p:nvSpPr>
              <p:cNvPr id="127" name="Rectangle 126"/>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8"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3" name="Group 128"/>
            <p:cNvGrpSpPr/>
            <p:nvPr/>
          </p:nvGrpSpPr>
          <p:grpSpPr>
            <a:xfrm>
              <a:off x="5596069" y="2059329"/>
              <a:ext cx="2238823" cy="407212"/>
              <a:chOff x="3962400" y="2856411"/>
              <a:chExt cx="1676400" cy="276999"/>
            </a:xfrm>
          </p:grpSpPr>
          <p:sp>
            <p:nvSpPr>
              <p:cNvPr id="130" name="Rectangle 129"/>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31"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sp>
        <p:nvSpPr>
          <p:cNvPr id="46" name="Rectangle 45"/>
          <p:cNvSpPr/>
          <p:nvPr/>
        </p:nvSpPr>
        <p:spPr>
          <a:xfrm>
            <a:off x="304800" y="1600200"/>
            <a:ext cx="8305800" cy="9144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247968" y="1189494"/>
            <a:ext cx="5029200" cy="523220"/>
          </a:xfrm>
          <a:prstGeom prst="rect">
            <a:avLst/>
          </a:prstGeom>
          <a:solidFill>
            <a:schemeClr val="bg1"/>
          </a:solidFill>
        </p:spPr>
        <p:txBody>
          <a:bodyPr wrap="square" rtlCol="0">
            <a:spAutoFit/>
          </a:bodyPr>
          <a:lstStyle/>
          <a:p>
            <a:r>
              <a:rPr lang="en-US" sz="2800" dirty="0" smtClean="0">
                <a:solidFill>
                  <a:srgbClr val="FF0000"/>
                </a:solidFill>
                <a:latin typeface="Times New Roman" pitchFamily="18" charset="0"/>
                <a:cs typeface="Times New Roman" pitchFamily="18" charset="0"/>
              </a:rPr>
              <a:t>box car tapering</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cstate="print"/>
          <a:srcRect l="4286" t="64481" r="51428" b="5476"/>
          <a:stretch>
            <a:fillRect/>
          </a:stretch>
        </p:blipFill>
        <p:spPr bwMode="auto">
          <a:xfrm>
            <a:off x="1621398" y="4038600"/>
            <a:ext cx="5541402" cy="2819400"/>
          </a:xfrm>
          <a:prstGeom prst="rect">
            <a:avLst/>
          </a:prstGeom>
          <a:noFill/>
          <a:ln w="9525">
            <a:noFill/>
            <a:miter lim="800000"/>
            <a:headEnd/>
            <a:tailEnd/>
          </a:ln>
          <a:effectLst/>
        </p:spPr>
      </p:pic>
      <p:pic>
        <p:nvPicPr>
          <p:cNvPr id="13" name="Picture 2"/>
          <p:cNvPicPr>
            <a:picLocks noChangeAspect="1" noChangeArrowheads="1"/>
          </p:cNvPicPr>
          <p:nvPr/>
        </p:nvPicPr>
        <p:blipFill>
          <a:blip r:embed="rId3" cstate="print"/>
          <a:srcRect l="4286" t="4395" r="51428" b="64750"/>
          <a:stretch>
            <a:fillRect/>
          </a:stretch>
        </p:blipFill>
        <p:spPr bwMode="auto">
          <a:xfrm>
            <a:off x="1607190" y="990600"/>
            <a:ext cx="5541402" cy="2895600"/>
          </a:xfrm>
          <a:prstGeom prst="rect">
            <a:avLst/>
          </a:prstGeom>
          <a:noFill/>
          <a:ln w="9525">
            <a:noFill/>
            <a:miter lim="800000"/>
            <a:headEnd/>
            <a:tailEnd/>
          </a:ln>
          <a:effectLst/>
        </p:spPr>
      </p:pic>
      <p:sp>
        <p:nvSpPr>
          <p:cNvPr id="14" name="TextBox 13"/>
          <p:cNvSpPr txBox="1"/>
          <p:nvPr/>
        </p:nvSpPr>
        <p:spPr>
          <a:xfrm>
            <a:off x="0" y="0"/>
            <a:ext cx="9144000" cy="954107"/>
          </a:xfrm>
          <a:prstGeom prst="rect">
            <a:avLst/>
          </a:prstGeom>
          <a:noFill/>
        </p:spPr>
        <p:txBody>
          <a:bodyPr wrap="square" rtlCol="0">
            <a:spAutoFit/>
          </a:bodyPr>
          <a:lstStyle/>
          <a:p>
            <a:r>
              <a:rPr lang="en-US" sz="2800" dirty="0" smtClean="0">
                <a:latin typeface="Times New Roman" pitchFamily="18" charset="0"/>
                <a:cs typeface="Times New Roman" pitchFamily="18" charset="0"/>
              </a:rPr>
              <a:t>scenario: </a:t>
            </a:r>
          </a:p>
          <a:p>
            <a:r>
              <a:rPr lang="en-US" sz="2800" dirty="0" smtClean="0">
                <a:latin typeface="Times New Roman" pitchFamily="18" charset="0"/>
                <a:cs typeface="Times New Roman" pitchFamily="18" charset="0"/>
              </a:rPr>
              <a:t>you are studying an indefinitely long phenomenon …</a:t>
            </a:r>
            <a:endParaRPr lang="en-US" sz="2800" dirty="0">
              <a:latin typeface="Times New Roman" pitchFamily="18" charset="0"/>
              <a:cs typeface="Times New Roman" pitchFamily="18" charset="0"/>
            </a:endParaRPr>
          </a:p>
        </p:txBody>
      </p:sp>
      <p:sp>
        <p:nvSpPr>
          <p:cNvPr id="15" name="TextBox 14"/>
          <p:cNvSpPr txBox="1"/>
          <p:nvPr/>
        </p:nvSpPr>
        <p:spPr>
          <a:xfrm>
            <a:off x="0" y="3657600"/>
            <a:ext cx="9144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but you only observe a short portion of it …</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7"/>
          <p:cNvGrpSpPr/>
          <p:nvPr/>
        </p:nvGrpSpPr>
        <p:grpSpPr>
          <a:xfrm>
            <a:off x="457200" y="381000"/>
            <a:ext cx="7848600" cy="5980233"/>
            <a:chOff x="609600" y="210990"/>
            <a:chExt cx="7848600" cy="5980233"/>
          </a:xfrm>
        </p:grpSpPr>
        <p:pic>
          <p:nvPicPr>
            <p:cNvPr id="1031" name="Picture 7"/>
            <p:cNvPicPr>
              <a:picLocks noChangeAspect="1" noChangeArrowheads="1"/>
            </p:cNvPicPr>
            <p:nvPr/>
          </p:nvPicPr>
          <p:blipFill>
            <a:blip r:embed="rId3" cstate="print"/>
            <a:srcRect t="4612" b="9342"/>
            <a:stretch>
              <a:fillRect/>
            </a:stretch>
          </p:blipFill>
          <p:spPr bwMode="auto">
            <a:xfrm>
              <a:off x="4807393" y="457200"/>
              <a:ext cx="3650807" cy="5638800"/>
            </a:xfrm>
            <a:prstGeom prst="rect">
              <a:avLst/>
            </a:prstGeom>
            <a:noFill/>
            <a:ln w="9525">
              <a:noFill/>
              <a:miter lim="800000"/>
              <a:headEnd/>
              <a:tailEnd/>
            </a:ln>
            <a:effectLst/>
          </p:spPr>
        </p:pic>
        <p:sp>
          <p:nvSpPr>
            <p:cNvPr id="112" name="Rectangle 111"/>
            <p:cNvSpPr/>
            <p:nvPr/>
          </p:nvSpPr>
          <p:spPr>
            <a:xfrm flipH="1" flipV="1">
              <a:off x="4781951" y="323011"/>
              <a:ext cx="610588" cy="56010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pic>
          <p:nvPicPr>
            <p:cNvPr id="1029" name="Picture 5"/>
            <p:cNvPicPr>
              <a:picLocks noChangeAspect="1" noChangeArrowheads="1"/>
            </p:cNvPicPr>
            <p:nvPr/>
          </p:nvPicPr>
          <p:blipFill>
            <a:blip r:embed="rId4" cstate="print"/>
            <a:srcRect/>
            <a:stretch>
              <a:fillRect/>
            </a:stretch>
          </p:blipFill>
          <p:spPr bwMode="auto">
            <a:xfrm>
              <a:off x="914894" y="210990"/>
              <a:ext cx="4643013" cy="5404990"/>
            </a:xfrm>
            <a:prstGeom prst="rect">
              <a:avLst/>
            </a:prstGeom>
            <a:noFill/>
            <a:ln w="9525">
              <a:noFill/>
              <a:miter lim="800000"/>
              <a:headEnd/>
              <a:tailEnd/>
            </a:ln>
            <a:effectLst/>
          </p:spPr>
        </p:pic>
        <p:sp>
          <p:nvSpPr>
            <p:cNvPr id="85" name="Rectangle 84"/>
            <p:cNvSpPr/>
            <p:nvPr/>
          </p:nvSpPr>
          <p:spPr>
            <a:xfrm flipH="1" flipV="1">
              <a:off x="914894" y="556649"/>
              <a:ext cx="610588" cy="4135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86" name="TextBox 6"/>
            <p:cNvSpPr txBox="1"/>
            <p:nvPr/>
          </p:nvSpPr>
          <p:spPr>
            <a:xfrm rot="10800000" flipH="1" flipV="1">
              <a:off x="774968" y="1499226"/>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B(t)d(t) </a:t>
              </a:r>
              <a:endParaRPr lang="en-US" sz="1200" i="1" dirty="0">
                <a:latin typeface="Times New Roman" pitchFamily="18" charset="0"/>
                <a:cs typeface="Times New Roman" pitchFamily="18" charset="0"/>
              </a:endParaRPr>
            </a:p>
          </p:txBody>
        </p:sp>
        <p:grpSp>
          <p:nvGrpSpPr>
            <p:cNvPr id="3" name="Group 89"/>
            <p:cNvGrpSpPr/>
            <p:nvPr/>
          </p:nvGrpSpPr>
          <p:grpSpPr>
            <a:xfrm>
              <a:off x="2406473" y="1123156"/>
              <a:ext cx="2238823" cy="407212"/>
              <a:chOff x="3962400" y="2895600"/>
              <a:chExt cx="1676400" cy="276999"/>
            </a:xfrm>
          </p:grpSpPr>
          <p:sp>
            <p:nvSpPr>
              <p:cNvPr id="91" name="Rectangle 90"/>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2"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4" name="Group 92"/>
            <p:cNvGrpSpPr/>
            <p:nvPr/>
          </p:nvGrpSpPr>
          <p:grpSpPr>
            <a:xfrm>
              <a:off x="2406473" y="2082596"/>
              <a:ext cx="2238823" cy="407212"/>
              <a:chOff x="3962400" y="2895600"/>
              <a:chExt cx="1676400" cy="276999"/>
            </a:xfrm>
          </p:grpSpPr>
          <p:sp>
            <p:nvSpPr>
              <p:cNvPr id="94" name="Rectangle 93"/>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5"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5" name="Group 95"/>
            <p:cNvGrpSpPr/>
            <p:nvPr/>
          </p:nvGrpSpPr>
          <p:grpSpPr>
            <a:xfrm>
              <a:off x="2339599" y="2956354"/>
              <a:ext cx="2238823" cy="407212"/>
              <a:chOff x="3962400" y="2895600"/>
              <a:chExt cx="1676400" cy="276999"/>
            </a:xfrm>
          </p:grpSpPr>
          <p:sp>
            <p:nvSpPr>
              <p:cNvPr id="97" name="Rectangle 96"/>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8"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6" name="Group 98"/>
            <p:cNvGrpSpPr/>
            <p:nvPr/>
          </p:nvGrpSpPr>
          <p:grpSpPr>
            <a:xfrm>
              <a:off x="2406473" y="3894128"/>
              <a:ext cx="2238823" cy="407212"/>
              <a:chOff x="3962400" y="2895600"/>
              <a:chExt cx="1676400" cy="276999"/>
            </a:xfrm>
          </p:grpSpPr>
          <p:sp>
            <p:nvSpPr>
              <p:cNvPr id="100" name="Rectangle 99"/>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01"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7" name="Group 101"/>
            <p:cNvGrpSpPr/>
            <p:nvPr/>
          </p:nvGrpSpPr>
          <p:grpSpPr>
            <a:xfrm>
              <a:off x="2458810" y="4822296"/>
              <a:ext cx="2238823" cy="407212"/>
              <a:chOff x="3962400" y="2856411"/>
              <a:chExt cx="1676400" cy="276999"/>
            </a:xfrm>
          </p:grpSpPr>
          <p:sp>
            <p:nvSpPr>
              <p:cNvPr id="103" name="Rectangle 102"/>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04"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sp>
          <p:nvSpPr>
            <p:cNvPr id="105" name="TextBox 6"/>
            <p:cNvSpPr txBox="1"/>
            <p:nvPr/>
          </p:nvSpPr>
          <p:spPr>
            <a:xfrm rot="10800000" flipH="1" flipV="1">
              <a:off x="927615" y="561054"/>
              <a:ext cx="610588"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d(t)</a:t>
              </a:r>
              <a:endParaRPr lang="en-US" sz="1200" i="1" dirty="0">
                <a:latin typeface="Times New Roman" pitchFamily="18" charset="0"/>
                <a:cs typeface="Times New Roman" pitchFamily="18" charset="0"/>
              </a:endParaRPr>
            </a:p>
          </p:txBody>
        </p:sp>
        <p:sp>
          <p:nvSpPr>
            <p:cNvPr id="106" name="TextBox 6"/>
            <p:cNvSpPr txBox="1"/>
            <p:nvPr/>
          </p:nvSpPr>
          <p:spPr>
            <a:xfrm rot="10800000" flipH="1" flipV="1">
              <a:off x="660482" y="2422258"/>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1</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7" name="TextBox 6"/>
            <p:cNvSpPr txBox="1"/>
            <p:nvPr/>
          </p:nvSpPr>
          <p:spPr>
            <a:xfrm rot="10800000" flipH="1" flipV="1">
              <a:off x="647760" y="3375570"/>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8" name="TextBox 6"/>
            <p:cNvSpPr txBox="1"/>
            <p:nvPr/>
          </p:nvSpPr>
          <p:spPr>
            <a:xfrm rot="10800000" flipH="1" flipV="1">
              <a:off x="660482" y="4284599"/>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3</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9" name="Rectangle 108"/>
            <p:cNvSpPr/>
            <p:nvPr/>
          </p:nvSpPr>
          <p:spPr>
            <a:xfrm flipH="1" flipV="1">
              <a:off x="609600" y="4691811"/>
              <a:ext cx="508823" cy="336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grpSp>
          <p:nvGrpSpPr>
            <p:cNvPr id="8" name="Group 113"/>
            <p:cNvGrpSpPr/>
            <p:nvPr/>
          </p:nvGrpSpPr>
          <p:grpSpPr>
            <a:xfrm>
              <a:off x="5596069" y="3907667"/>
              <a:ext cx="2238823" cy="407212"/>
              <a:chOff x="3962400" y="2856411"/>
              <a:chExt cx="1676400" cy="276999"/>
            </a:xfrm>
          </p:grpSpPr>
          <p:sp>
            <p:nvSpPr>
              <p:cNvPr id="115" name="Rectangle 114"/>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16"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9" name="Group 116"/>
            <p:cNvGrpSpPr/>
            <p:nvPr/>
          </p:nvGrpSpPr>
          <p:grpSpPr>
            <a:xfrm>
              <a:off x="5596069" y="2940352"/>
              <a:ext cx="2238823" cy="407212"/>
              <a:chOff x="3962400" y="2856411"/>
              <a:chExt cx="1676400" cy="276999"/>
            </a:xfrm>
          </p:grpSpPr>
          <p:sp>
            <p:nvSpPr>
              <p:cNvPr id="118" name="Rectangle 117"/>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19"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0" name="Group 119"/>
            <p:cNvGrpSpPr/>
            <p:nvPr/>
          </p:nvGrpSpPr>
          <p:grpSpPr>
            <a:xfrm>
              <a:off x="5596069" y="4859842"/>
              <a:ext cx="2238823" cy="407212"/>
              <a:chOff x="3962400" y="2856411"/>
              <a:chExt cx="1676400" cy="276999"/>
            </a:xfrm>
          </p:grpSpPr>
          <p:sp>
            <p:nvSpPr>
              <p:cNvPr id="121" name="Rectangle 120"/>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2"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1" name="Group 122"/>
            <p:cNvGrpSpPr/>
            <p:nvPr/>
          </p:nvGrpSpPr>
          <p:grpSpPr>
            <a:xfrm>
              <a:off x="5596069" y="5784011"/>
              <a:ext cx="2238823" cy="407212"/>
              <a:chOff x="3962400" y="2856411"/>
              <a:chExt cx="1676400" cy="276999"/>
            </a:xfrm>
          </p:grpSpPr>
          <p:sp>
            <p:nvSpPr>
              <p:cNvPr id="124" name="Rectangle 123"/>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5"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2" name="Group 125"/>
            <p:cNvGrpSpPr/>
            <p:nvPr/>
          </p:nvGrpSpPr>
          <p:grpSpPr>
            <a:xfrm>
              <a:off x="5596069" y="1135159"/>
              <a:ext cx="2238823" cy="407212"/>
              <a:chOff x="3962400" y="2856411"/>
              <a:chExt cx="1676400" cy="276999"/>
            </a:xfrm>
          </p:grpSpPr>
          <p:sp>
            <p:nvSpPr>
              <p:cNvPr id="127" name="Rectangle 126"/>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8"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3" name="Group 128"/>
            <p:cNvGrpSpPr/>
            <p:nvPr/>
          </p:nvGrpSpPr>
          <p:grpSpPr>
            <a:xfrm>
              <a:off x="5596069" y="2059329"/>
              <a:ext cx="2238823" cy="407212"/>
              <a:chOff x="3962400" y="2856411"/>
              <a:chExt cx="1676400" cy="276999"/>
            </a:xfrm>
          </p:grpSpPr>
          <p:sp>
            <p:nvSpPr>
              <p:cNvPr id="130" name="Rectangle 129"/>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31"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sp>
        <p:nvSpPr>
          <p:cNvPr id="46" name="Rectangle 45"/>
          <p:cNvSpPr/>
          <p:nvPr/>
        </p:nvSpPr>
        <p:spPr>
          <a:xfrm>
            <a:off x="381000" y="2514600"/>
            <a:ext cx="8305800" cy="2743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457200" y="2097286"/>
            <a:ext cx="7467600" cy="523220"/>
          </a:xfrm>
          <a:prstGeom prst="rect">
            <a:avLst/>
          </a:prstGeom>
          <a:solidFill>
            <a:schemeClr val="bg1"/>
          </a:solidFill>
        </p:spPr>
        <p:txBody>
          <a:bodyPr wrap="square" rtlCol="0">
            <a:spAutoFit/>
          </a:bodyPr>
          <a:lstStyle/>
          <a:p>
            <a:r>
              <a:rPr lang="en-US" sz="2800" dirty="0" smtClean="0">
                <a:solidFill>
                  <a:srgbClr val="FF0000"/>
                </a:solidFill>
                <a:latin typeface="Times New Roman" pitchFamily="18" charset="0"/>
                <a:cs typeface="Times New Roman" pitchFamily="18" charset="0"/>
              </a:rPr>
              <a:t>tapering with three “optimal” window functions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7"/>
          <p:cNvGrpSpPr/>
          <p:nvPr/>
        </p:nvGrpSpPr>
        <p:grpSpPr>
          <a:xfrm>
            <a:off x="457200" y="381000"/>
            <a:ext cx="7848600" cy="5980233"/>
            <a:chOff x="609600" y="210990"/>
            <a:chExt cx="7848600" cy="5980233"/>
          </a:xfrm>
        </p:grpSpPr>
        <p:pic>
          <p:nvPicPr>
            <p:cNvPr id="1031" name="Picture 7"/>
            <p:cNvPicPr>
              <a:picLocks noChangeAspect="1" noChangeArrowheads="1"/>
            </p:cNvPicPr>
            <p:nvPr/>
          </p:nvPicPr>
          <p:blipFill>
            <a:blip r:embed="rId3" cstate="print"/>
            <a:srcRect t="4612" b="9342"/>
            <a:stretch>
              <a:fillRect/>
            </a:stretch>
          </p:blipFill>
          <p:spPr bwMode="auto">
            <a:xfrm>
              <a:off x="4807393" y="457200"/>
              <a:ext cx="3650807" cy="5638800"/>
            </a:xfrm>
            <a:prstGeom prst="rect">
              <a:avLst/>
            </a:prstGeom>
            <a:noFill/>
            <a:ln w="9525">
              <a:noFill/>
              <a:miter lim="800000"/>
              <a:headEnd/>
              <a:tailEnd/>
            </a:ln>
            <a:effectLst/>
          </p:spPr>
        </p:pic>
        <p:sp>
          <p:nvSpPr>
            <p:cNvPr id="112" name="Rectangle 111"/>
            <p:cNvSpPr/>
            <p:nvPr/>
          </p:nvSpPr>
          <p:spPr>
            <a:xfrm flipH="1" flipV="1">
              <a:off x="4781951" y="323011"/>
              <a:ext cx="610588" cy="56010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pic>
          <p:nvPicPr>
            <p:cNvPr id="1029" name="Picture 5"/>
            <p:cNvPicPr>
              <a:picLocks noChangeAspect="1" noChangeArrowheads="1"/>
            </p:cNvPicPr>
            <p:nvPr/>
          </p:nvPicPr>
          <p:blipFill>
            <a:blip r:embed="rId4" cstate="print"/>
            <a:srcRect/>
            <a:stretch>
              <a:fillRect/>
            </a:stretch>
          </p:blipFill>
          <p:spPr bwMode="auto">
            <a:xfrm>
              <a:off x="914894" y="210990"/>
              <a:ext cx="4643013" cy="5404990"/>
            </a:xfrm>
            <a:prstGeom prst="rect">
              <a:avLst/>
            </a:prstGeom>
            <a:noFill/>
            <a:ln w="9525">
              <a:noFill/>
              <a:miter lim="800000"/>
              <a:headEnd/>
              <a:tailEnd/>
            </a:ln>
            <a:effectLst/>
          </p:spPr>
        </p:pic>
        <p:sp>
          <p:nvSpPr>
            <p:cNvPr id="85" name="Rectangle 84"/>
            <p:cNvSpPr/>
            <p:nvPr/>
          </p:nvSpPr>
          <p:spPr>
            <a:xfrm flipH="1" flipV="1">
              <a:off x="914894" y="556649"/>
              <a:ext cx="610588" cy="4135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86" name="TextBox 6"/>
            <p:cNvSpPr txBox="1"/>
            <p:nvPr/>
          </p:nvSpPr>
          <p:spPr>
            <a:xfrm rot="10800000" flipH="1" flipV="1">
              <a:off x="774968" y="1499226"/>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B(t)d(t) </a:t>
              </a:r>
              <a:endParaRPr lang="en-US" sz="1200" i="1" dirty="0">
                <a:latin typeface="Times New Roman" pitchFamily="18" charset="0"/>
                <a:cs typeface="Times New Roman" pitchFamily="18" charset="0"/>
              </a:endParaRPr>
            </a:p>
          </p:txBody>
        </p:sp>
        <p:grpSp>
          <p:nvGrpSpPr>
            <p:cNvPr id="3" name="Group 89"/>
            <p:cNvGrpSpPr/>
            <p:nvPr/>
          </p:nvGrpSpPr>
          <p:grpSpPr>
            <a:xfrm>
              <a:off x="2406473" y="1123156"/>
              <a:ext cx="2238823" cy="407212"/>
              <a:chOff x="3962400" y="2895600"/>
              <a:chExt cx="1676400" cy="276999"/>
            </a:xfrm>
          </p:grpSpPr>
          <p:sp>
            <p:nvSpPr>
              <p:cNvPr id="91" name="Rectangle 90"/>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2"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4" name="Group 92"/>
            <p:cNvGrpSpPr/>
            <p:nvPr/>
          </p:nvGrpSpPr>
          <p:grpSpPr>
            <a:xfrm>
              <a:off x="2406473" y="2082596"/>
              <a:ext cx="2238823" cy="407212"/>
              <a:chOff x="3962400" y="2895600"/>
              <a:chExt cx="1676400" cy="276999"/>
            </a:xfrm>
          </p:grpSpPr>
          <p:sp>
            <p:nvSpPr>
              <p:cNvPr id="94" name="Rectangle 93"/>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5"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5" name="Group 95"/>
            <p:cNvGrpSpPr/>
            <p:nvPr/>
          </p:nvGrpSpPr>
          <p:grpSpPr>
            <a:xfrm>
              <a:off x="2339599" y="2956354"/>
              <a:ext cx="2238823" cy="407212"/>
              <a:chOff x="3962400" y="2895600"/>
              <a:chExt cx="1676400" cy="276999"/>
            </a:xfrm>
          </p:grpSpPr>
          <p:sp>
            <p:nvSpPr>
              <p:cNvPr id="97" name="Rectangle 96"/>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98"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6" name="Group 98"/>
            <p:cNvGrpSpPr/>
            <p:nvPr/>
          </p:nvGrpSpPr>
          <p:grpSpPr>
            <a:xfrm>
              <a:off x="2406473" y="3894128"/>
              <a:ext cx="2238823" cy="407212"/>
              <a:chOff x="3962400" y="2895600"/>
              <a:chExt cx="1676400" cy="276999"/>
            </a:xfrm>
          </p:grpSpPr>
          <p:sp>
            <p:nvSpPr>
              <p:cNvPr id="100" name="Rectangle 99"/>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01" name="TextBox 6"/>
              <p:cNvSpPr txBox="1"/>
              <p:nvPr/>
            </p:nvSpPr>
            <p:spPr>
              <a:xfrm>
                <a:off x="4267200" y="2895600"/>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grpSp>
          <p:nvGrpSpPr>
            <p:cNvPr id="7" name="Group 101"/>
            <p:cNvGrpSpPr/>
            <p:nvPr/>
          </p:nvGrpSpPr>
          <p:grpSpPr>
            <a:xfrm>
              <a:off x="2458810" y="4822296"/>
              <a:ext cx="2238823" cy="407212"/>
              <a:chOff x="3962400" y="2856411"/>
              <a:chExt cx="1676400" cy="276999"/>
            </a:xfrm>
          </p:grpSpPr>
          <p:sp>
            <p:nvSpPr>
              <p:cNvPr id="103" name="Rectangle 102"/>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04"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time t, s</a:t>
                </a:r>
                <a:endParaRPr lang="en-US" sz="1200" i="1" dirty="0">
                  <a:latin typeface="Times New Roman" pitchFamily="18" charset="0"/>
                  <a:cs typeface="Times New Roman" pitchFamily="18" charset="0"/>
                </a:endParaRPr>
              </a:p>
            </p:txBody>
          </p:sp>
        </p:grpSp>
        <p:sp>
          <p:nvSpPr>
            <p:cNvPr id="105" name="TextBox 6"/>
            <p:cNvSpPr txBox="1"/>
            <p:nvPr/>
          </p:nvSpPr>
          <p:spPr>
            <a:xfrm rot="10800000" flipH="1" flipV="1">
              <a:off x="927615" y="561054"/>
              <a:ext cx="610588"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d(t)</a:t>
              </a:r>
              <a:endParaRPr lang="en-US" sz="1200" i="1" dirty="0">
                <a:latin typeface="Times New Roman" pitchFamily="18" charset="0"/>
                <a:cs typeface="Times New Roman" pitchFamily="18" charset="0"/>
              </a:endParaRPr>
            </a:p>
          </p:txBody>
        </p:sp>
        <p:sp>
          <p:nvSpPr>
            <p:cNvPr id="106" name="TextBox 6"/>
            <p:cNvSpPr txBox="1"/>
            <p:nvPr/>
          </p:nvSpPr>
          <p:spPr>
            <a:xfrm rot="10800000" flipH="1" flipV="1">
              <a:off x="660482" y="2422258"/>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1</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7" name="TextBox 6"/>
            <p:cNvSpPr txBox="1"/>
            <p:nvPr/>
          </p:nvSpPr>
          <p:spPr>
            <a:xfrm rot="10800000" flipH="1" flipV="1">
              <a:off x="647760" y="3375570"/>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8" name="TextBox 6"/>
            <p:cNvSpPr txBox="1"/>
            <p:nvPr/>
          </p:nvSpPr>
          <p:spPr>
            <a:xfrm rot="10800000" flipH="1" flipV="1">
              <a:off x="660482" y="4284599"/>
              <a:ext cx="1221176" cy="40721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W</a:t>
              </a:r>
              <a:r>
                <a:rPr lang="en-US" sz="1200" i="1" baseline="-25000" dirty="0" smtClean="0">
                  <a:latin typeface="Times New Roman" pitchFamily="18" charset="0"/>
                  <a:cs typeface="Times New Roman" pitchFamily="18" charset="0"/>
                </a:rPr>
                <a:t>3</a:t>
              </a:r>
              <a:r>
                <a:rPr lang="en-US" sz="1200" i="1" dirty="0" smtClean="0">
                  <a:latin typeface="Times New Roman" pitchFamily="18" charset="0"/>
                  <a:cs typeface="Times New Roman" pitchFamily="18" charset="0"/>
                </a:rPr>
                <a:t>(t)d(t)</a:t>
              </a:r>
              <a:endParaRPr lang="en-US" sz="1200" i="1" dirty="0">
                <a:latin typeface="Times New Roman" pitchFamily="18" charset="0"/>
                <a:cs typeface="Times New Roman" pitchFamily="18" charset="0"/>
              </a:endParaRPr>
            </a:p>
          </p:txBody>
        </p:sp>
        <p:sp>
          <p:nvSpPr>
            <p:cNvPr id="109" name="Rectangle 108"/>
            <p:cNvSpPr/>
            <p:nvPr/>
          </p:nvSpPr>
          <p:spPr>
            <a:xfrm flipH="1" flipV="1">
              <a:off x="609600" y="4691811"/>
              <a:ext cx="508823" cy="336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grpSp>
          <p:nvGrpSpPr>
            <p:cNvPr id="8" name="Group 113"/>
            <p:cNvGrpSpPr/>
            <p:nvPr/>
          </p:nvGrpSpPr>
          <p:grpSpPr>
            <a:xfrm>
              <a:off x="5596069" y="3907667"/>
              <a:ext cx="2238823" cy="407212"/>
              <a:chOff x="3962400" y="2856411"/>
              <a:chExt cx="1676400" cy="276999"/>
            </a:xfrm>
          </p:grpSpPr>
          <p:sp>
            <p:nvSpPr>
              <p:cNvPr id="115" name="Rectangle 114"/>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16"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9" name="Group 116"/>
            <p:cNvGrpSpPr/>
            <p:nvPr/>
          </p:nvGrpSpPr>
          <p:grpSpPr>
            <a:xfrm>
              <a:off x="5596069" y="2940352"/>
              <a:ext cx="2238823" cy="407212"/>
              <a:chOff x="3962400" y="2856411"/>
              <a:chExt cx="1676400" cy="276999"/>
            </a:xfrm>
          </p:grpSpPr>
          <p:sp>
            <p:nvSpPr>
              <p:cNvPr id="118" name="Rectangle 117"/>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19"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0" name="Group 119"/>
            <p:cNvGrpSpPr/>
            <p:nvPr/>
          </p:nvGrpSpPr>
          <p:grpSpPr>
            <a:xfrm>
              <a:off x="5596069" y="4859842"/>
              <a:ext cx="2238823" cy="407212"/>
              <a:chOff x="3962400" y="2856411"/>
              <a:chExt cx="1676400" cy="276999"/>
            </a:xfrm>
          </p:grpSpPr>
          <p:sp>
            <p:nvSpPr>
              <p:cNvPr id="121" name="Rectangle 120"/>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2"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1" name="Group 122"/>
            <p:cNvGrpSpPr/>
            <p:nvPr/>
          </p:nvGrpSpPr>
          <p:grpSpPr>
            <a:xfrm>
              <a:off x="5596069" y="5784011"/>
              <a:ext cx="2238823" cy="407212"/>
              <a:chOff x="3962400" y="2856411"/>
              <a:chExt cx="1676400" cy="276999"/>
            </a:xfrm>
          </p:grpSpPr>
          <p:sp>
            <p:nvSpPr>
              <p:cNvPr id="124" name="Rectangle 123"/>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5"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2" name="Group 125"/>
            <p:cNvGrpSpPr/>
            <p:nvPr/>
          </p:nvGrpSpPr>
          <p:grpSpPr>
            <a:xfrm>
              <a:off x="5596069" y="1135159"/>
              <a:ext cx="2238823" cy="407212"/>
              <a:chOff x="3962400" y="2856411"/>
              <a:chExt cx="1676400" cy="276999"/>
            </a:xfrm>
          </p:grpSpPr>
          <p:sp>
            <p:nvSpPr>
              <p:cNvPr id="127" name="Rectangle 126"/>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28"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nvGrpSpPr>
            <p:cNvPr id="13" name="Group 128"/>
            <p:cNvGrpSpPr/>
            <p:nvPr/>
          </p:nvGrpSpPr>
          <p:grpSpPr>
            <a:xfrm>
              <a:off x="5596069" y="2059329"/>
              <a:ext cx="2238823" cy="407212"/>
              <a:chOff x="3962400" y="2856411"/>
              <a:chExt cx="1676400" cy="276999"/>
            </a:xfrm>
          </p:grpSpPr>
          <p:sp>
            <p:nvSpPr>
              <p:cNvPr id="130" name="Rectangle 129"/>
              <p:cNvSpPr/>
              <p:nvPr/>
            </p:nvSpPr>
            <p:spPr>
              <a:xfrm>
                <a:off x="3962400" y="2924720"/>
                <a:ext cx="1676400" cy="196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131" name="TextBox 6"/>
              <p:cNvSpPr txBox="1"/>
              <p:nvPr/>
            </p:nvSpPr>
            <p:spPr>
              <a:xfrm>
                <a:off x="4267200" y="2856411"/>
                <a:ext cx="106680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smtClean="0">
                    <a:latin typeface="Times New Roman" pitchFamily="18" charset="0"/>
                    <a:cs typeface="Times New Roman" pitchFamily="18" charset="0"/>
                  </a:rPr>
                  <a:t>frequency, Hz</a:t>
                </a:r>
                <a:endParaRPr lang="en-US" sz="1200" i="1" dirty="0">
                  <a:latin typeface="Times New Roman" pitchFamily="18" charset="0"/>
                  <a:cs typeface="Times New Roman" pitchFamily="18" charset="0"/>
                </a:endParaRPr>
              </a:p>
            </p:txBody>
          </p:sp>
        </p:grpSp>
      </p:grpSp>
      <p:sp>
        <p:nvSpPr>
          <p:cNvPr id="46" name="Rectangle 45"/>
          <p:cNvSpPr/>
          <p:nvPr/>
        </p:nvSpPr>
        <p:spPr>
          <a:xfrm>
            <a:off x="4953000" y="5334000"/>
            <a:ext cx="3352800" cy="1066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1828800" y="5410200"/>
            <a:ext cx="2895600" cy="954107"/>
          </a:xfrm>
          <a:prstGeom prst="rect">
            <a:avLst/>
          </a:prstGeom>
          <a:solidFill>
            <a:schemeClr val="bg1"/>
          </a:solidFill>
        </p:spPr>
        <p:txBody>
          <a:bodyPr wrap="square" rtlCol="0">
            <a:spAutoFit/>
          </a:bodyPr>
          <a:lstStyle/>
          <a:p>
            <a:r>
              <a:rPr lang="en-US" sz="2800" dirty="0" err="1" smtClean="0">
                <a:solidFill>
                  <a:srgbClr val="FF0000"/>
                </a:solidFill>
                <a:latin typeface="Times New Roman" pitchFamily="18" charset="0"/>
                <a:cs typeface="Times New Roman" pitchFamily="18" charset="0"/>
              </a:rPr>
              <a:t>p.s.d</a:t>
            </a:r>
            <a:r>
              <a:rPr lang="en-US" sz="2800" dirty="0" smtClean="0">
                <a:solidFill>
                  <a:srgbClr val="FF0000"/>
                </a:solidFill>
                <a:latin typeface="Times New Roman" pitchFamily="18" charset="0"/>
                <a:cs typeface="Times New Roman" pitchFamily="18" charset="0"/>
              </a:rPr>
              <a:t>. produced by averaging</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1600200"/>
            <a:ext cx="9144000" cy="3505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Steps for Computing</a:t>
            </a:r>
            <a:endParaRPr lang="en-US" sz="4000" kern="0" dirty="0" smtClean="0">
              <a:latin typeface="Times New Roman" pitchFamily="18" charset="0"/>
              <a:cs typeface="Times New Roman" pitchFamily="18" charset="0"/>
            </a:endParaRPr>
          </a:p>
          <a:p>
            <a:pPr marL="342900" marR="0" lvl="0" indent="-342900" algn="ctr" defTabSz="914400" rtl="0" eaLnBrk="1" fontAlgn="base" latinLnBrk="0" hangingPunct="1">
              <a:lnSpc>
                <a:spcPct val="90000"/>
              </a:lnSpc>
              <a:spcBef>
                <a:spcPct val="20000"/>
              </a:spcBef>
              <a:spcAft>
                <a:spcPct val="0"/>
              </a:spcAft>
              <a:buClrTx/>
              <a:buSzTx/>
              <a:buFontTx/>
              <a:buNone/>
              <a:tabLst/>
              <a:defRPr/>
            </a:pPr>
            <a:endPar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Power Spectral Density</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20574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Step</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1:  Experimental Design</a:t>
            </a:r>
          </a:p>
          <a:p>
            <a:pPr marL="342900" marR="0" lvl="0" indent="-342900" algn="ctr" defTabSz="914400" rtl="0" eaLnBrk="1" fontAlgn="base" latinLnBrk="0" hangingPunct="1">
              <a:lnSpc>
                <a:spcPct val="90000"/>
              </a:lnSpc>
              <a:spcBef>
                <a:spcPct val="20000"/>
              </a:spcBef>
              <a:spcAft>
                <a:spcPct val="0"/>
              </a:spcAft>
              <a:buClrTx/>
              <a:buSzTx/>
              <a:buFontTx/>
              <a:buNone/>
              <a:tabLst/>
              <a:defRPr/>
            </a:pPr>
            <a:endParaRPr lang="en-US" sz="4000" kern="0" dirty="0" smtClean="0">
              <a:latin typeface="Times New Roman" pitchFamily="18" charset="0"/>
              <a:cs typeface="Times New Roman" pitchFamily="18" charset="0"/>
            </a:endParaRP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4000" kern="0" dirty="0" smtClean="0">
                <a:latin typeface="Times New Roman" pitchFamily="18" charset="0"/>
                <a:cs typeface="Times New Roman" pitchFamily="18" charset="0"/>
              </a:rPr>
              <a:t>(if possible)</a:t>
            </a:r>
            <a:endParaRPr lang="en-US" sz="3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12954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endParaRPr lang="en-US" sz="3200" dirty="0" smtClean="0">
              <a:latin typeface="Times New Roman" pitchFamily="18" charset="0"/>
              <a:cs typeface="Times New Roman" pitchFamily="18" charset="0"/>
            </a:endParaRPr>
          </a:p>
        </p:txBody>
      </p:sp>
      <p:sp>
        <p:nvSpPr>
          <p:cNvPr id="3" name="Rectangle 3"/>
          <p:cNvSpPr txBox="1">
            <a:spLocks noChangeArrowheads="1"/>
          </p:cNvSpPr>
          <p:nvPr/>
        </p:nvSpPr>
        <p:spPr bwMode="auto">
          <a:xfrm>
            <a:off x="0" y="3429000"/>
            <a:ext cx="9144000" cy="3429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Choose</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N</a:t>
            </a:r>
          </a:p>
          <a:p>
            <a:pPr marL="342900" lvl="0" indent="-342900">
              <a:lnSpc>
                <a:spcPct val="90000"/>
              </a:lnSpc>
              <a:spcBef>
                <a:spcPct val="20000"/>
              </a:spcBef>
              <a:defRPr/>
            </a:pPr>
            <a:r>
              <a:rPr lang="en-US" sz="3200" kern="0" dirty="0" smtClean="0">
                <a:latin typeface="Times New Roman" pitchFamily="18" charset="0"/>
                <a:cs typeface="Times New Roman" pitchFamily="18" charset="0"/>
              </a:rPr>
              <a:t>		Controls resolution</a:t>
            </a:r>
          </a:p>
          <a:p>
            <a:pPr marL="342900" lvl="0" indent="-342900">
              <a:lnSpc>
                <a:spcPct val="90000"/>
              </a:lnSpc>
              <a:spcBef>
                <a:spcPct val="20000"/>
              </a:spcBef>
              <a:defRPr/>
            </a:pPr>
            <a:r>
              <a:rPr lang="en-US" sz="3200" kern="0" dirty="0" smtClean="0">
                <a:latin typeface="Times New Roman" pitchFamily="18" charset="0"/>
                <a:cs typeface="Times New Roman" pitchFamily="18" charset="0"/>
              </a:rPr>
              <a:t>			</a:t>
            </a:r>
            <a:r>
              <a:rPr lang="el-GR" sz="3200" kern="0" dirty="0" smtClean="0">
                <a:latin typeface="Cambria Math"/>
                <a:ea typeface="Cambria Math"/>
                <a:cs typeface="Times New Roman" pitchFamily="18" charset="0"/>
              </a:rPr>
              <a:t> Δ</a:t>
            </a:r>
            <a:r>
              <a:rPr lang="en-US" sz="3200" kern="0" dirty="0" smtClean="0">
                <a:latin typeface="Cambria Math"/>
                <a:ea typeface="Cambria Math"/>
                <a:cs typeface="Times New Roman" pitchFamily="18" charset="0"/>
              </a:rPr>
              <a:t>f = </a:t>
            </a:r>
            <a:r>
              <a:rPr lang="en-US" sz="3200" kern="0" dirty="0" err="1" smtClean="0">
                <a:latin typeface="Times New Roman" pitchFamily="18" charset="0"/>
                <a:cs typeface="Times New Roman" pitchFamily="18" charset="0"/>
              </a:rPr>
              <a:t>f</a:t>
            </a:r>
            <a:r>
              <a:rPr lang="en-US" sz="3200" kern="0" baseline="-25000" dirty="0" err="1" smtClean="0">
                <a:latin typeface="Times New Roman" pitchFamily="18" charset="0"/>
                <a:cs typeface="Times New Roman" pitchFamily="18" charset="0"/>
              </a:rPr>
              <a:t>ny</a:t>
            </a:r>
            <a:r>
              <a:rPr lang="en-US" sz="3200" kern="0" dirty="0" smtClean="0">
                <a:latin typeface="Times New Roman" pitchFamily="18" charset="0"/>
                <a:cs typeface="Times New Roman" pitchFamily="18" charset="0"/>
              </a:rPr>
              <a:t> /(N/2</a:t>
            </a:r>
            <a:r>
              <a:rPr lang="en-US" sz="3200" kern="0" dirty="0" smtClean="0">
                <a:latin typeface="Cambria Math"/>
                <a:ea typeface="Cambria Math"/>
                <a:cs typeface="Times New Roman" pitchFamily="18" charset="0"/>
              </a:rPr>
              <a:t>)</a:t>
            </a:r>
            <a:endParaRPr lang="en-US" sz="3200" kern="0" dirty="0" smtClean="0">
              <a:latin typeface="Times New Roman" pitchFamily="18" charset="0"/>
              <a:cs typeface="Times New Roman" pitchFamily="18" charset="0"/>
            </a:endParaRPr>
          </a:p>
          <a:p>
            <a:pPr marL="342900" lvl="0" indent="-342900">
              <a:lnSpc>
                <a:spcPct val="90000"/>
              </a:lnSpc>
              <a:spcBef>
                <a:spcPct val="20000"/>
              </a:spcBef>
              <a:defRPr/>
            </a:pPr>
            <a:r>
              <a:rPr lang="en-US" sz="3200" kern="0" dirty="0" smtClean="0">
                <a:latin typeface="Times New Roman" pitchFamily="18" charset="0"/>
                <a:cs typeface="Times New Roman" pitchFamily="18" charset="0"/>
              </a:rPr>
              <a:t>		 preferably choose N </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a power of 2</a:t>
            </a:r>
          </a:p>
          <a:p>
            <a:pPr marL="342900" marR="0" lvl="0" indent="-342900" defTabSz="914400" rtl="0" eaLnBrk="1" fontAlgn="base" latinLnBrk="0" hangingPunct="1">
              <a:lnSpc>
                <a:spcPct val="9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		       at least make it an even number</a:t>
            </a:r>
            <a:endPar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defTabSz="914400" rtl="0" eaLnBrk="1" fontAlgn="base" latinLnBrk="0" hangingPunct="1">
              <a:lnSpc>
                <a:spcPct val="90000"/>
              </a:lnSpc>
              <a:spcBef>
                <a:spcPct val="20000"/>
              </a:spcBef>
              <a:spcAft>
                <a:spcPct val="0"/>
              </a:spcAft>
              <a:buClrTx/>
              <a:buSzTx/>
              <a:buFontTx/>
              <a:buNone/>
              <a:tabLst/>
              <a:defRPr/>
            </a:pPr>
            <a:endParaRPr lang="en-US" sz="4000" kern="0" dirty="0" smtClean="0">
              <a:latin typeface="Times New Roman" pitchFamily="18" charset="0"/>
              <a:cs typeface="Times New Roman" pitchFamily="18" charset="0"/>
            </a:endParaRPr>
          </a:p>
          <a:p>
            <a:pPr marL="342900" marR="0" lvl="0" indent="-342900" defTabSz="914400" rtl="0" eaLnBrk="1" fontAlgn="base" latinLnBrk="0" hangingPunct="1">
              <a:lnSpc>
                <a:spcPct val="90000"/>
              </a:lnSpc>
              <a:spcBef>
                <a:spcPct val="20000"/>
              </a:spcBef>
              <a:spcAft>
                <a:spcPct val="0"/>
              </a:spcAft>
              <a:buClrTx/>
              <a:buSzTx/>
              <a:buFontTx/>
              <a:buNone/>
              <a:tabLst/>
              <a:defRPr/>
            </a:pPr>
            <a:endParaRPr lang="en-US" sz="3200" dirty="0" smtClean="0">
              <a:latin typeface="Times New Roman" pitchFamily="18" charset="0"/>
              <a:cs typeface="Times New Roman" pitchFamily="18" charset="0"/>
            </a:endParaRPr>
          </a:p>
        </p:txBody>
      </p:sp>
      <p:sp>
        <p:nvSpPr>
          <p:cNvPr id="4" name="Rectangle 3"/>
          <p:cNvSpPr txBox="1">
            <a:spLocks noChangeArrowheads="1"/>
          </p:cNvSpPr>
          <p:nvPr/>
        </p:nvSpPr>
        <p:spPr bwMode="auto">
          <a:xfrm>
            <a:off x="0" y="685800"/>
            <a:ext cx="9144000" cy="2209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Choose</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a:t>
            </a:r>
            <a:r>
              <a:rPr kumimoji="0" lang="el-GR" sz="4000" b="0" i="0" u="none" strike="noStrike" kern="0" cap="none" spc="0" normalizeH="0" noProof="0" dirty="0" smtClean="0">
                <a:ln>
                  <a:noFill/>
                </a:ln>
                <a:solidFill>
                  <a:schemeClr val="tx1"/>
                </a:solidFill>
                <a:effectLst/>
                <a:uLnTx/>
                <a:uFillTx/>
                <a:latin typeface="Cambria Math"/>
                <a:ea typeface="Cambria Math"/>
                <a:cs typeface="Times New Roman" pitchFamily="18" charset="0"/>
              </a:rPr>
              <a:t>Δ</a:t>
            </a:r>
            <a:r>
              <a:rPr kumimoji="0" lang="en-US" sz="4000" b="0" i="0" u="none" strike="noStrike" kern="0" cap="none" spc="0" normalizeH="0" noProof="0" dirty="0" smtClean="0">
                <a:ln>
                  <a:noFill/>
                </a:ln>
                <a:solidFill>
                  <a:schemeClr val="tx1"/>
                </a:solidFill>
                <a:effectLst/>
                <a:uLnTx/>
                <a:uFillTx/>
                <a:latin typeface="Cambria Math"/>
                <a:ea typeface="Cambria Math"/>
                <a:cs typeface="Times New Roman" pitchFamily="18" charset="0"/>
              </a:rPr>
              <a:t>t</a:t>
            </a:r>
            <a:endPar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defTabSz="914400" rtl="0" eaLnBrk="1" fontAlgn="base" latinLnBrk="0" hangingPunct="1">
              <a:lnSpc>
                <a:spcPct val="9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		</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controls maximum frequency</a:t>
            </a:r>
          </a:p>
          <a:p>
            <a:pPr marL="342900" lvl="0" indent="-342900">
              <a:lnSpc>
                <a:spcPct val="90000"/>
              </a:lnSpc>
              <a:spcBef>
                <a:spcPct val="20000"/>
              </a:spcBef>
              <a:defRPr/>
            </a:pPr>
            <a:r>
              <a:rPr lang="en-US" sz="3200" kern="0" dirty="0" smtClean="0">
                <a:latin typeface="Times New Roman" pitchFamily="18" charset="0"/>
                <a:cs typeface="Times New Roman" pitchFamily="18" charset="0"/>
              </a:rPr>
              <a:t>			</a:t>
            </a:r>
            <a:r>
              <a:rPr lang="en-US" sz="3200" kern="0" dirty="0" err="1" smtClean="0">
                <a:latin typeface="Times New Roman" pitchFamily="18" charset="0"/>
                <a:cs typeface="Times New Roman" pitchFamily="18" charset="0"/>
              </a:rPr>
              <a:t>f</a:t>
            </a:r>
            <a:r>
              <a:rPr lang="en-US" sz="3200" kern="0" baseline="-25000" dirty="0" err="1" smtClean="0">
                <a:latin typeface="Times New Roman" pitchFamily="18" charset="0"/>
                <a:cs typeface="Times New Roman" pitchFamily="18" charset="0"/>
              </a:rPr>
              <a:t>ny</a:t>
            </a:r>
            <a:r>
              <a:rPr lang="en-US" sz="3200" kern="0" dirty="0" smtClean="0">
                <a:latin typeface="Times New Roman" pitchFamily="18" charset="0"/>
                <a:cs typeface="Times New Roman" pitchFamily="18" charset="0"/>
              </a:rPr>
              <a:t> = 1/(2</a:t>
            </a:r>
            <a:r>
              <a:rPr lang="el-GR" sz="3200" kern="0" dirty="0" smtClean="0">
                <a:latin typeface="Cambria Math"/>
                <a:ea typeface="Cambria Math"/>
                <a:cs typeface="Times New Roman" pitchFamily="18" charset="0"/>
              </a:rPr>
              <a:t> Δ</a:t>
            </a:r>
            <a:r>
              <a:rPr lang="en-US" sz="3200" kern="0" dirty="0" smtClean="0">
                <a:latin typeface="Cambria Math"/>
                <a:ea typeface="Cambria Math"/>
                <a:cs typeface="Times New Roman" pitchFamily="18" charset="0"/>
              </a:rPr>
              <a:t>t)</a:t>
            </a:r>
            <a:endParaRPr lang="en-US" sz="3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12954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endParaRPr lang="en-US" sz="3200" dirty="0" smtClean="0">
              <a:latin typeface="Times New Roman" pitchFamily="18" charset="0"/>
              <a:cs typeface="Times New Roman" pitchFamily="18" charset="0"/>
            </a:endParaRPr>
          </a:p>
        </p:txBody>
      </p:sp>
      <p:sp>
        <p:nvSpPr>
          <p:cNvPr id="3" name="Rectangle 3"/>
          <p:cNvSpPr txBox="1">
            <a:spLocks noChangeArrowheads="1"/>
          </p:cNvSpPr>
          <p:nvPr/>
        </p:nvSpPr>
        <p:spPr bwMode="auto">
          <a:xfrm>
            <a:off x="0" y="3429000"/>
            <a:ext cx="9144000" cy="3429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Choose</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N</a:t>
            </a:r>
          </a:p>
          <a:p>
            <a:pPr marL="342900" lvl="0" indent="-342900">
              <a:lnSpc>
                <a:spcPct val="90000"/>
              </a:lnSpc>
              <a:spcBef>
                <a:spcPct val="20000"/>
              </a:spcBef>
              <a:defRPr/>
            </a:pPr>
            <a:r>
              <a:rPr lang="en-US" sz="3200" kern="0" dirty="0" smtClean="0">
                <a:latin typeface="Times New Roman" pitchFamily="18" charset="0"/>
                <a:cs typeface="Times New Roman" pitchFamily="18" charset="0"/>
              </a:rPr>
              <a:t>		Controls resolution</a:t>
            </a:r>
          </a:p>
          <a:p>
            <a:pPr marL="342900" lvl="0" indent="-342900">
              <a:lnSpc>
                <a:spcPct val="90000"/>
              </a:lnSpc>
              <a:spcBef>
                <a:spcPct val="20000"/>
              </a:spcBef>
              <a:defRPr/>
            </a:pPr>
            <a:r>
              <a:rPr lang="en-US" sz="3200" kern="0" dirty="0" smtClean="0">
                <a:latin typeface="Times New Roman" pitchFamily="18" charset="0"/>
                <a:cs typeface="Times New Roman" pitchFamily="18" charset="0"/>
              </a:rPr>
              <a:t>			</a:t>
            </a:r>
            <a:r>
              <a:rPr lang="el-GR" sz="3200" kern="0" dirty="0" smtClean="0">
                <a:latin typeface="Cambria Math"/>
                <a:ea typeface="Cambria Math"/>
                <a:cs typeface="Times New Roman" pitchFamily="18" charset="0"/>
              </a:rPr>
              <a:t> Δ</a:t>
            </a:r>
            <a:r>
              <a:rPr lang="en-US" sz="3200" kern="0" dirty="0" smtClean="0">
                <a:latin typeface="Cambria Math"/>
                <a:ea typeface="Cambria Math"/>
                <a:cs typeface="Times New Roman" pitchFamily="18" charset="0"/>
              </a:rPr>
              <a:t>f = </a:t>
            </a:r>
            <a:r>
              <a:rPr lang="en-US" sz="3200" kern="0" dirty="0" err="1" smtClean="0">
                <a:latin typeface="Times New Roman" pitchFamily="18" charset="0"/>
                <a:cs typeface="Times New Roman" pitchFamily="18" charset="0"/>
              </a:rPr>
              <a:t>f</a:t>
            </a:r>
            <a:r>
              <a:rPr lang="en-US" sz="3200" kern="0" baseline="-25000" dirty="0" err="1" smtClean="0">
                <a:latin typeface="Times New Roman" pitchFamily="18" charset="0"/>
                <a:cs typeface="Times New Roman" pitchFamily="18" charset="0"/>
              </a:rPr>
              <a:t>ny</a:t>
            </a:r>
            <a:r>
              <a:rPr lang="en-US" sz="3200" kern="0" dirty="0" smtClean="0">
                <a:latin typeface="Times New Roman" pitchFamily="18" charset="0"/>
                <a:cs typeface="Times New Roman" pitchFamily="18" charset="0"/>
              </a:rPr>
              <a:t> /(N/2</a:t>
            </a:r>
            <a:r>
              <a:rPr lang="en-US" sz="3200" kern="0" dirty="0" smtClean="0">
                <a:latin typeface="Cambria Math"/>
                <a:ea typeface="Cambria Math"/>
                <a:cs typeface="Times New Roman" pitchFamily="18" charset="0"/>
              </a:rPr>
              <a:t>)</a:t>
            </a:r>
            <a:endParaRPr lang="en-US" sz="3200" kern="0" dirty="0" smtClean="0">
              <a:latin typeface="Times New Roman" pitchFamily="18" charset="0"/>
              <a:cs typeface="Times New Roman" pitchFamily="18" charset="0"/>
            </a:endParaRPr>
          </a:p>
          <a:p>
            <a:pPr marL="342900" lvl="0" indent="-342900">
              <a:lnSpc>
                <a:spcPct val="90000"/>
              </a:lnSpc>
              <a:spcBef>
                <a:spcPct val="20000"/>
              </a:spcBef>
              <a:defRPr/>
            </a:pPr>
            <a:r>
              <a:rPr lang="en-US" sz="3200" kern="0" dirty="0" smtClean="0">
                <a:latin typeface="Times New Roman" pitchFamily="18" charset="0"/>
                <a:cs typeface="Times New Roman" pitchFamily="18" charset="0"/>
              </a:rPr>
              <a:t>		 preferably choose N </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a power of 2</a:t>
            </a:r>
          </a:p>
          <a:p>
            <a:pPr marL="342900" marR="0" lvl="0" indent="-342900" defTabSz="914400" rtl="0" eaLnBrk="1" fontAlgn="base" latinLnBrk="0" hangingPunct="1">
              <a:lnSpc>
                <a:spcPct val="9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		       at least make it an even number</a:t>
            </a:r>
            <a:endPar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defTabSz="914400" rtl="0" eaLnBrk="1" fontAlgn="base" latinLnBrk="0" hangingPunct="1">
              <a:lnSpc>
                <a:spcPct val="90000"/>
              </a:lnSpc>
              <a:spcBef>
                <a:spcPct val="20000"/>
              </a:spcBef>
              <a:spcAft>
                <a:spcPct val="0"/>
              </a:spcAft>
              <a:buClrTx/>
              <a:buSzTx/>
              <a:buFontTx/>
              <a:buNone/>
              <a:tabLst/>
              <a:defRPr/>
            </a:pPr>
            <a:endParaRPr lang="en-US" sz="4000" kern="0" dirty="0" smtClean="0">
              <a:latin typeface="Times New Roman" pitchFamily="18" charset="0"/>
              <a:cs typeface="Times New Roman" pitchFamily="18" charset="0"/>
            </a:endParaRPr>
          </a:p>
          <a:p>
            <a:pPr marL="342900" marR="0" lvl="0" indent="-342900" defTabSz="914400" rtl="0" eaLnBrk="1" fontAlgn="base" latinLnBrk="0" hangingPunct="1">
              <a:lnSpc>
                <a:spcPct val="90000"/>
              </a:lnSpc>
              <a:spcBef>
                <a:spcPct val="20000"/>
              </a:spcBef>
              <a:spcAft>
                <a:spcPct val="0"/>
              </a:spcAft>
              <a:buClrTx/>
              <a:buSzTx/>
              <a:buFontTx/>
              <a:buNone/>
              <a:tabLst/>
              <a:defRPr/>
            </a:pPr>
            <a:endParaRPr lang="en-US" sz="3200" dirty="0" smtClean="0">
              <a:latin typeface="Times New Roman" pitchFamily="18" charset="0"/>
              <a:cs typeface="Times New Roman" pitchFamily="18" charset="0"/>
            </a:endParaRPr>
          </a:p>
        </p:txBody>
      </p:sp>
      <p:sp>
        <p:nvSpPr>
          <p:cNvPr id="4" name="Rectangle 3"/>
          <p:cNvSpPr txBox="1">
            <a:spLocks noChangeArrowheads="1"/>
          </p:cNvSpPr>
          <p:nvPr/>
        </p:nvSpPr>
        <p:spPr bwMode="auto">
          <a:xfrm>
            <a:off x="0" y="685800"/>
            <a:ext cx="9144000" cy="2209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Choose</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a:t>
            </a:r>
            <a:r>
              <a:rPr kumimoji="0" lang="el-GR" sz="4000" b="0" i="0" u="none" strike="noStrike" kern="0" cap="none" spc="0" normalizeH="0" noProof="0" dirty="0" smtClean="0">
                <a:ln>
                  <a:noFill/>
                </a:ln>
                <a:solidFill>
                  <a:schemeClr val="tx1"/>
                </a:solidFill>
                <a:effectLst/>
                <a:uLnTx/>
                <a:uFillTx/>
                <a:latin typeface="Cambria Math"/>
                <a:ea typeface="Cambria Math"/>
                <a:cs typeface="Times New Roman" pitchFamily="18" charset="0"/>
              </a:rPr>
              <a:t>Δ</a:t>
            </a:r>
            <a:r>
              <a:rPr kumimoji="0" lang="en-US" sz="4000" b="0" i="0" u="none" strike="noStrike" kern="0" cap="none" spc="0" normalizeH="0" noProof="0" dirty="0" smtClean="0">
                <a:ln>
                  <a:noFill/>
                </a:ln>
                <a:solidFill>
                  <a:schemeClr val="tx1"/>
                </a:solidFill>
                <a:effectLst/>
                <a:uLnTx/>
                <a:uFillTx/>
                <a:latin typeface="Cambria Math"/>
                <a:ea typeface="Cambria Math"/>
                <a:cs typeface="Times New Roman" pitchFamily="18" charset="0"/>
              </a:rPr>
              <a:t>t</a:t>
            </a:r>
            <a:endPar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defTabSz="914400" rtl="0" eaLnBrk="1" fontAlgn="base" latinLnBrk="0" hangingPunct="1">
              <a:lnSpc>
                <a:spcPct val="9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		</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controls maximum frequency</a:t>
            </a:r>
          </a:p>
          <a:p>
            <a:pPr marL="342900" lvl="0" indent="-342900">
              <a:lnSpc>
                <a:spcPct val="90000"/>
              </a:lnSpc>
              <a:spcBef>
                <a:spcPct val="20000"/>
              </a:spcBef>
              <a:defRPr/>
            </a:pPr>
            <a:r>
              <a:rPr lang="en-US" sz="3200" kern="0" dirty="0" smtClean="0">
                <a:latin typeface="Times New Roman" pitchFamily="18" charset="0"/>
                <a:cs typeface="Times New Roman" pitchFamily="18" charset="0"/>
              </a:rPr>
              <a:t>			</a:t>
            </a:r>
            <a:r>
              <a:rPr lang="en-US" sz="3200" kern="0" dirty="0" err="1" smtClean="0">
                <a:latin typeface="Times New Roman" pitchFamily="18" charset="0"/>
                <a:cs typeface="Times New Roman" pitchFamily="18" charset="0"/>
              </a:rPr>
              <a:t>f</a:t>
            </a:r>
            <a:r>
              <a:rPr lang="en-US" sz="3200" kern="0" baseline="-25000" dirty="0" err="1" smtClean="0">
                <a:latin typeface="Times New Roman" pitchFamily="18" charset="0"/>
                <a:cs typeface="Times New Roman" pitchFamily="18" charset="0"/>
              </a:rPr>
              <a:t>ny</a:t>
            </a:r>
            <a:r>
              <a:rPr lang="en-US" sz="3200" kern="0" dirty="0" smtClean="0">
                <a:latin typeface="Times New Roman" pitchFamily="18" charset="0"/>
                <a:cs typeface="Times New Roman" pitchFamily="18" charset="0"/>
              </a:rPr>
              <a:t> = 1/(2</a:t>
            </a:r>
            <a:r>
              <a:rPr lang="el-GR" sz="3200" kern="0" dirty="0" smtClean="0">
                <a:latin typeface="Cambria Math"/>
                <a:ea typeface="Cambria Math"/>
                <a:cs typeface="Times New Roman" pitchFamily="18" charset="0"/>
              </a:rPr>
              <a:t> Δ</a:t>
            </a:r>
            <a:r>
              <a:rPr lang="en-US" sz="3200" kern="0" dirty="0" smtClean="0">
                <a:latin typeface="Cambria Math"/>
                <a:ea typeface="Cambria Math"/>
                <a:cs typeface="Times New Roman" pitchFamily="18" charset="0"/>
              </a:rPr>
              <a:t>t)</a:t>
            </a:r>
            <a:endParaRPr lang="en-US" sz="3200" dirty="0" smtClean="0">
              <a:latin typeface="Times New Roman" pitchFamily="18" charset="0"/>
              <a:cs typeface="Times New Roman" pitchFamily="18" charset="0"/>
            </a:endParaRPr>
          </a:p>
        </p:txBody>
      </p:sp>
      <p:sp>
        <p:nvSpPr>
          <p:cNvPr id="5" name="Rectangle 4"/>
          <p:cNvSpPr/>
          <p:nvPr/>
        </p:nvSpPr>
        <p:spPr>
          <a:xfrm>
            <a:off x="1828800" y="1828800"/>
            <a:ext cx="2362200" cy="76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3"/>
          <p:cNvSpPr txBox="1">
            <a:spLocks noChangeArrowheads="1"/>
          </p:cNvSpPr>
          <p:nvPr/>
        </p:nvSpPr>
        <p:spPr bwMode="auto">
          <a:xfrm>
            <a:off x="4495800" y="1981200"/>
            <a:ext cx="4114800" cy="2438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90000"/>
              </a:lnSpc>
              <a:spcBef>
                <a:spcPct val="20000"/>
              </a:spcBef>
              <a:spcAft>
                <a:spcPct val="0"/>
              </a:spcAft>
              <a:buClrTx/>
              <a:buSzTx/>
              <a:buFontTx/>
              <a:buNone/>
              <a:tabLst/>
              <a:defRPr/>
            </a:pPr>
            <a:r>
              <a:rPr lang="en-US" sz="2400" kern="0" dirty="0" smtClean="0">
                <a:solidFill>
                  <a:srgbClr val="FF0000"/>
                </a:solidFill>
                <a:latin typeface="Times New Roman" pitchFamily="18" charset="0"/>
                <a:cs typeface="Times New Roman" pitchFamily="18" charset="0"/>
              </a:rPr>
              <a:t>S</a:t>
            </a:r>
            <a:r>
              <a:rPr kumimoji="0" lang="en-US" sz="2400" b="0" i="0" u="none" strike="noStrike" kern="0" cap="none" spc="0" normalizeH="0" baseline="0" noProof="0" dirty="0" err="1" smtClean="0">
                <a:ln>
                  <a:noFill/>
                </a:ln>
                <a:solidFill>
                  <a:srgbClr val="FF0000"/>
                </a:solidFill>
                <a:effectLst/>
                <a:uLnTx/>
                <a:uFillTx/>
                <a:latin typeface="Times New Roman" pitchFamily="18" charset="0"/>
                <a:ea typeface="+mn-ea"/>
                <a:cs typeface="Times New Roman" pitchFamily="18" charset="0"/>
              </a:rPr>
              <a:t>uppose</a:t>
            </a: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n-ea"/>
                <a:cs typeface="Times New Roman" pitchFamily="18" charset="0"/>
              </a:rPr>
              <a:t> you wanted</a:t>
            </a:r>
            <a:r>
              <a:rPr kumimoji="0" lang="en-US" sz="2400" b="0" i="0" u="none" strike="noStrike" kern="0" cap="none" spc="0" normalizeH="0" noProof="0" dirty="0" smtClean="0">
                <a:ln>
                  <a:noFill/>
                </a:ln>
                <a:solidFill>
                  <a:srgbClr val="FF0000"/>
                </a:solidFill>
                <a:effectLst/>
                <a:uLnTx/>
                <a:uFillTx/>
                <a:latin typeface="Times New Roman" pitchFamily="18" charset="0"/>
                <a:ea typeface="+mn-ea"/>
                <a:cs typeface="Times New Roman" pitchFamily="18" charset="0"/>
              </a:rPr>
              <a:t> to record the human voice.  </a:t>
            </a:r>
            <a:r>
              <a:rPr lang="en-US" sz="2400" kern="0" dirty="0" smtClean="0">
                <a:solidFill>
                  <a:srgbClr val="FF0000"/>
                </a:solidFill>
                <a:latin typeface="Times New Roman" pitchFamily="18" charset="0"/>
                <a:cs typeface="Times New Roman" pitchFamily="18" charset="0"/>
              </a:rPr>
              <a:t>I</a:t>
            </a:r>
            <a:r>
              <a:rPr kumimoji="0" lang="en-US" sz="2400" b="0" i="0" u="none" strike="noStrike" kern="0" cap="none" spc="0" normalizeH="0" noProof="0" dirty="0" smtClean="0">
                <a:ln>
                  <a:noFill/>
                </a:ln>
                <a:solidFill>
                  <a:srgbClr val="FF0000"/>
                </a:solidFill>
                <a:effectLst/>
                <a:uLnTx/>
                <a:uFillTx/>
                <a:latin typeface="Times New Roman" pitchFamily="18" charset="0"/>
                <a:ea typeface="+mn-ea"/>
                <a:cs typeface="Times New Roman" pitchFamily="18" charset="0"/>
              </a:rPr>
              <a:t>t has a maximum frequency of 5000 Hz.</a:t>
            </a:r>
          </a:p>
          <a:p>
            <a:pPr marL="342900" marR="0" lvl="0" indent="-342900" defTabSz="914400" rtl="0" eaLnBrk="1" fontAlgn="base" latinLnBrk="0" hangingPunct="1">
              <a:lnSpc>
                <a:spcPct val="90000"/>
              </a:lnSpc>
              <a:spcBef>
                <a:spcPct val="20000"/>
              </a:spcBef>
              <a:spcAft>
                <a:spcPct val="0"/>
              </a:spcAft>
              <a:buClrTx/>
              <a:buSzTx/>
              <a:buFontTx/>
              <a:buNone/>
              <a:tabLst/>
              <a:defRPr/>
            </a:pPr>
            <a:r>
              <a:rPr kumimoji="0" lang="en-US" sz="2400" b="0" i="0" u="none" strike="noStrike" kern="0" cap="none" spc="0" normalizeH="0" noProof="0" dirty="0" smtClean="0">
                <a:ln>
                  <a:noFill/>
                </a:ln>
                <a:solidFill>
                  <a:srgbClr val="FF0000"/>
                </a:solidFill>
                <a:effectLst/>
                <a:uLnTx/>
                <a:uFillTx/>
                <a:latin typeface="Times New Roman" pitchFamily="18" charset="0"/>
                <a:ea typeface="+mn-ea"/>
                <a:cs typeface="Times New Roman" pitchFamily="18" charset="0"/>
              </a:rPr>
              <a:t>What should </a:t>
            </a:r>
            <a:r>
              <a:rPr kumimoji="0" lang="el-GR" sz="2400" b="0" i="0" u="none" strike="noStrike" kern="0" cap="none" spc="0" normalizeH="0" noProof="0" dirty="0" smtClean="0">
                <a:ln>
                  <a:noFill/>
                </a:ln>
                <a:solidFill>
                  <a:srgbClr val="FF0000"/>
                </a:solidFill>
                <a:effectLst/>
                <a:uLnTx/>
                <a:uFillTx/>
                <a:latin typeface="Cambria Math"/>
                <a:ea typeface="Cambria Math"/>
                <a:cs typeface="Times New Roman" pitchFamily="18" charset="0"/>
              </a:rPr>
              <a:t>Δ</a:t>
            </a:r>
            <a:r>
              <a:rPr kumimoji="0" lang="en-US" sz="2400" b="0" i="0" u="none" strike="noStrike" kern="0" cap="none" spc="0" normalizeH="0" noProof="0" dirty="0" smtClean="0">
                <a:ln>
                  <a:noFill/>
                </a:ln>
                <a:solidFill>
                  <a:srgbClr val="FF0000"/>
                </a:solidFill>
                <a:effectLst/>
                <a:uLnTx/>
                <a:uFillTx/>
                <a:latin typeface="Cambria Math"/>
                <a:ea typeface="Cambria Math"/>
                <a:cs typeface="Times New Roman" pitchFamily="18" charset="0"/>
              </a:rPr>
              <a:t>t be?</a:t>
            </a:r>
            <a:endParaRPr lang="en-US" sz="2400" kern="0" dirty="0" smtClean="0">
              <a:solidFill>
                <a:srgbClr val="FF0000"/>
              </a:solidFill>
              <a:latin typeface="Times New Roman" pitchFamily="18" charset="0"/>
              <a:cs typeface="Times New Roman" pitchFamily="18" charset="0"/>
            </a:endParaRPr>
          </a:p>
          <a:p>
            <a:pPr marL="342900" marR="0" lvl="0" indent="-342900" defTabSz="914400" rtl="0" eaLnBrk="1" fontAlgn="base" latinLnBrk="0" hangingPunct="1">
              <a:lnSpc>
                <a:spcPct val="90000"/>
              </a:lnSpc>
              <a:spcBef>
                <a:spcPct val="20000"/>
              </a:spcBef>
              <a:spcAft>
                <a:spcPct val="0"/>
              </a:spcAft>
              <a:buClrTx/>
              <a:buSzTx/>
              <a:buFontTx/>
              <a:buNone/>
              <a:tabLst/>
              <a:defRPr/>
            </a:pPr>
            <a:r>
              <a:rPr kumimoji="0" lang="en-US" sz="2400" b="0" i="0" u="none" strike="noStrike" kern="0" cap="none" spc="0" normalizeH="0" noProof="0" dirty="0" smtClean="0">
                <a:ln>
                  <a:noFill/>
                </a:ln>
                <a:solidFill>
                  <a:srgbClr val="FF0000"/>
                </a:solidFill>
                <a:effectLst/>
                <a:uLnTx/>
                <a:uFillTx/>
                <a:latin typeface="Times New Roman" pitchFamily="18" charset="0"/>
                <a:ea typeface="+mn-ea"/>
                <a:cs typeface="Times New Roman" pitchFamily="18" charset="0"/>
              </a:rPr>
              <a:t>How many samples/s is that?</a:t>
            </a:r>
            <a:endParaRPr lang="en-US" sz="24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12954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endParaRPr lang="en-US" sz="3200" dirty="0" smtClean="0">
              <a:latin typeface="Times New Roman" pitchFamily="18" charset="0"/>
              <a:cs typeface="Times New Roman" pitchFamily="18" charset="0"/>
            </a:endParaRPr>
          </a:p>
        </p:txBody>
      </p:sp>
      <p:sp>
        <p:nvSpPr>
          <p:cNvPr id="3" name="Rectangle 3"/>
          <p:cNvSpPr txBox="1">
            <a:spLocks noChangeArrowheads="1"/>
          </p:cNvSpPr>
          <p:nvPr/>
        </p:nvSpPr>
        <p:spPr bwMode="auto">
          <a:xfrm>
            <a:off x="0" y="3429000"/>
            <a:ext cx="9144000" cy="3429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Choose</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N</a:t>
            </a:r>
          </a:p>
          <a:p>
            <a:pPr marL="342900" lvl="0" indent="-342900">
              <a:lnSpc>
                <a:spcPct val="90000"/>
              </a:lnSpc>
              <a:spcBef>
                <a:spcPct val="20000"/>
              </a:spcBef>
              <a:defRPr/>
            </a:pPr>
            <a:r>
              <a:rPr lang="en-US" sz="3200" kern="0" dirty="0" smtClean="0">
                <a:latin typeface="Times New Roman" pitchFamily="18" charset="0"/>
                <a:cs typeface="Times New Roman" pitchFamily="18" charset="0"/>
              </a:rPr>
              <a:t>		Controls resolution</a:t>
            </a:r>
          </a:p>
          <a:p>
            <a:pPr marL="342900" lvl="0" indent="-342900">
              <a:lnSpc>
                <a:spcPct val="90000"/>
              </a:lnSpc>
              <a:spcBef>
                <a:spcPct val="20000"/>
              </a:spcBef>
              <a:defRPr/>
            </a:pPr>
            <a:r>
              <a:rPr lang="en-US" sz="3200" kern="0" dirty="0" smtClean="0">
                <a:latin typeface="Times New Roman" pitchFamily="18" charset="0"/>
                <a:cs typeface="Times New Roman" pitchFamily="18" charset="0"/>
              </a:rPr>
              <a:t>			</a:t>
            </a:r>
            <a:r>
              <a:rPr lang="el-GR" sz="3200" kern="0" dirty="0" smtClean="0">
                <a:latin typeface="Cambria Math"/>
                <a:ea typeface="Cambria Math"/>
                <a:cs typeface="Times New Roman" pitchFamily="18" charset="0"/>
              </a:rPr>
              <a:t> Δ</a:t>
            </a:r>
            <a:r>
              <a:rPr lang="en-US" sz="3200" kern="0" dirty="0" smtClean="0">
                <a:latin typeface="Cambria Math"/>
                <a:ea typeface="Cambria Math"/>
                <a:cs typeface="Times New Roman" pitchFamily="18" charset="0"/>
              </a:rPr>
              <a:t>f = </a:t>
            </a:r>
            <a:r>
              <a:rPr lang="en-US" sz="3200" kern="0" dirty="0" err="1" smtClean="0">
                <a:latin typeface="Times New Roman" pitchFamily="18" charset="0"/>
                <a:cs typeface="Times New Roman" pitchFamily="18" charset="0"/>
              </a:rPr>
              <a:t>f</a:t>
            </a:r>
            <a:r>
              <a:rPr lang="en-US" sz="3200" kern="0" baseline="-25000" dirty="0" err="1" smtClean="0">
                <a:latin typeface="Times New Roman" pitchFamily="18" charset="0"/>
                <a:cs typeface="Times New Roman" pitchFamily="18" charset="0"/>
              </a:rPr>
              <a:t>ny</a:t>
            </a:r>
            <a:r>
              <a:rPr lang="en-US" sz="3200" kern="0" dirty="0" smtClean="0">
                <a:latin typeface="Times New Roman" pitchFamily="18" charset="0"/>
                <a:cs typeface="Times New Roman" pitchFamily="18" charset="0"/>
              </a:rPr>
              <a:t> /(N/2</a:t>
            </a:r>
            <a:r>
              <a:rPr lang="en-US" sz="3200" kern="0" dirty="0" smtClean="0">
                <a:latin typeface="Cambria Math"/>
                <a:ea typeface="Cambria Math"/>
                <a:cs typeface="Times New Roman" pitchFamily="18" charset="0"/>
              </a:rPr>
              <a:t>)</a:t>
            </a:r>
            <a:endParaRPr lang="en-US" sz="3200" kern="0" dirty="0" smtClean="0">
              <a:latin typeface="Times New Roman" pitchFamily="18" charset="0"/>
              <a:cs typeface="Times New Roman" pitchFamily="18" charset="0"/>
            </a:endParaRPr>
          </a:p>
          <a:p>
            <a:pPr marL="342900" lvl="0" indent="-342900">
              <a:lnSpc>
                <a:spcPct val="90000"/>
              </a:lnSpc>
              <a:spcBef>
                <a:spcPct val="20000"/>
              </a:spcBef>
              <a:defRPr/>
            </a:pPr>
            <a:r>
              <a:rPr lang="en-US" sz="3200" kern="0" dirty="0" smtClean="0">
                <a:latin typeface="Times New Roman" pitchFamily="18" charset="0"/>
                <a:cs typeface="Times New Roman" pitchFamily="18" charset="0"/>
              </a:rPr>
              <a:t>		 preferably choose N </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a power of 2</a:t>
            </a:r>
          </a:p>
          <a:p>
            <a:pPr marL="342900" marR="0" lvl="0" indent="-342900" defTabSz="914400" rtl="0" eaLnBrk="1" fontAlgn="base" latinLnBrk="0" hangingPunct="1">
              <a:lnSpc>
                <a:spcPct val="9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		       at least make it an even number</a:t>
            </a:r>
            <a:endPar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defTabSz="914400" rtl="0" eaLnBrk="1" fontAlgn="base" latinLnBrk="0" hangingPunct="1">
              <a:lnSpc>
                <a:spcPct val="90000"/>
              </a:lnSpc>
              <a:spcBef>
                <a:spcPct val="20000"/>
              </a:spcBef>
              <a:spcAft>
                <a:spcPct val="0"/>
              </a:spcAft>
              <a:buClrTx/>
              <a:buSzTx/>
              <a:buFontTx/>
              <a:buNone/>
              <a:tabLst/>
              <a:defRPr/>
            </a:pPr>
            <a:endParaRPr lang="en-US" sz="4000" kern="0" dirty="0" smtClean="0">
              <a:latin typeface="Times New Roman" pitchFamily="18" charset="0"/>
              <a:cs typeface="Times New Roman" pitchFamily="18" charset="0"/>
            </a:endParaRPr>
          </a:p>
          <a:p>
            <a:pPr marL="342900" marR="0" lvl="0" indent="-342900" defTabSz="914400" rtl="0" eaLnBrk="1" fontAlgn="base" latinLnBrk="0" hangingPunct="1">
              <a:lnSpc>
                <a:spcPct val="90000"/>
              </a:lnSpc>
              <a:spcBef>
                <a:spcPct val="20000"/>
              </a:spcBef>
              <a:spcAft>
                <a:spcPct val="0"/>
              </a:spcAft>
              <a:buClrTx/>
              <a:buSzTx/>
              <a:buFontTx/>
              <a:buNone/>
              <a:tabLst/>
              <a:defRPr/>
            </a:pPr>
            <a:endParaRPr lang="en-US" sz="3200" dirty="0" smtClean="0">
              <a:latin typeface="Times New Roman" pitchFamily="18" charset="0"/>
              <a:cs typeface="Times New Roman" pitchFamily="18" charset="0"/>
            </a:endParaRPr>
          </a:p>
        </p:txBody>
      </p:sp>
      <p:sp>
        <p:nvSpPr>
          <p:cNvPr id="4" name="Rectangle 3"/>
          <p:cNvSpPr txBox="1">
            <a:spLocks noChangeArrowheads="1"/>
          </p:cNvSpPr>
          <p:nvPr/>
        </p:nvSpPr>
        <p:spPr bwMode="auto">
          <a:xfrm>
            <a:off x="0" y="685800"/>
            <a:ext cx="9144000" cy="2209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Choose</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a:t>
            </a:r>
            <a:r>
              <a:rPr kumimoji="0" lang="el-GR" sz="4000" b="0" i="0" u="none" strike="noStrike" kern="0" cap="none" spc="0" normalizeH="0" noProof="0" dirty="0" smtClean="0">
                <a:ln>
                  <a:noFill/>
                </a:ln>
                <a:solidFill>
                  <a:schemeClr val="tx1"/>
                </a:solidFill>
                <a:effectLst/>
                <a:uLnTx/>
                <a:uFillTx/>
                <a:latin typeface="Cambria Math"/>
                <a:ea typeface="Cambria Math"/>
                <a:cs typeface="Times New Roman" pitchFamily="18" charset="0"/>
              </a:rPr>
              <a:t>Δ</a:t>
            </a:r>
            <a:r>
              <a:rPr kumimoji="0" lang="en-US" sz="4000" b="0" i="0" u="none" strike="noStrike" kern="0" cap="none" spc="0" normalizeH="0" noProof="0" dirty="0" smtClean="0">
                <a:ln>
                  <a:noFill/>
                </a:ln>
                <a:solidFill>
                  <a:schemeClr val="tx1"/>
                </a:solidFill>
                <a:effectLst/>
                <a:uLnTx/>
                <a:uFillTx/>
                <a:latin typeface="Cambria Math"/>
                <a:ea typeface="Cambria Math"/>
                <a:cs typeface="Times New Roman" pitchFamily="18" charset="0"/>
              </a:rPr>
              <a:t>t</a:t>
            </a:r>
            <a:endPar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defTabSz="914400" rtl="0" eaLnBrk="1" fontAlgn="base" latinLnBrk="0" hangingPunct="1">
              <a:lnSpc>
                <a:spcPct val="9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		</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controls maximum frequency</a:t>
            </a:r>
          </a:p>
          <a:p>
            <a:pPr marL="342900" lvl="0" indent="-342900">
              <a:lnSpc>
                <a:spcPct val="90000"/>
              </a:lnSpc>
              <a:spcBef>
                <a:spcPct val="20000"/>
              </a:spcBef>
              <a:defRPr/>
            </a:pPr>
            <a:r>
              <a:rPr lang="en-US" sz="3200" kern="0" dirty="0" smtClean="0">
                <a:latin typeface="Times New Roman" pitchFamily="18" charset="0"/>
                <a:cs typeface="Times New Roman" pitchFamily="18" charset="0"/>
              </a:rPr>
              <a:t>			</a:t>
            </a:r>
            <a:r>
              <a:rPr lang="en-US" sz="3200" kern="0" dirty="0" err="1" smtClean="0">
                <a:latin typeface="Times New Roman" pitchFamily="18" charset="0"/>
                <a:cs typeface="Times New Roman" pitchFamily="18" charset="0"/>
              </a:rPr>
              <a:t>f</a:t>
            </a:r>
            <a:r>
              <a:rPr lang="en-US" sz="3200" kern="0" baseline="-25000" dirty="0" err="1" smtClean="0">
                <a:latin typeface="Times New Roman" pitchFamily="18" charset="0"/>
                <a:cs typeface="Times New Roman" pitchFamily="18" charset="0"/>
              </a:rPr>
              <a:t>ny</a:t>
            </a:r>
            <a:r>
              <a:rPr lang="en-US" sz="3200" kern="0" dirty="0" smtClean="0">
                <a:latin typeface="Times New Roman" pitchFamily="18" charset="0"/>
                <a:cs typeface="Times New Roman" pitchFamily="18" charset="0"/>
              </a:rPr>
              <a:t> = 1/(2</a:t>
            </a:r>
            <a:r>
              <a:rPr lang="el-GR" sz="3200" kern="0" dirty="0" smtClean="0">
                <a:latin typeface="Cambria Math"/>
                <a:ea typeface="Cambria Math"/>
                <a:cs typeface="Times New Roman" pitchFamily="18" charset="0"/>
              </a:rPr>
              <a:t> Δ</a:t>
            </a:r>
            <a:r>
              <a:rPr lang="en-US" sz="3200" kern="0" dirty="0" smtClean="0">
                <a:latin typeface="Cambria Math"/>
                <a:ea typeface="Cambria Math"/>
                <a:cs typeface="Times New Roman" pitchFamily="18" charset="0"/>
              </a:rPr>
              <a:t>t)</a:t>
            </a:r>
            <a:endParaRPr lang="en-US" sz="3200" dirty="0" smtClean="0">
              <a:latin typeface="Times New Roman" pitchFamily="18" charset="0"/>
              <a:cs typeface="Times New Roman" pitchFamily="18" charset="0"/>
            </a:endParaRPr>
          </a:p>
        </p:txBody>
      </p:sp>
      <p:sp>
        <p:nvSpPr>
          <p:cNvPr id="5" name="Rectangle 4"/>
          <p:cNvSpPr/>
          <p:nvPr/>
        </p:nvSpPr>
        <p:spPr>
          <a:xfrm>
            <a:off x="1905000" y="4419600"/>
            <a:ext cx="26670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3"/>
          <p:cNvSpPr txBox="1">
            <a:spLocks noChangeArrowheads="1"/>
          </p:cNvSpPr>
          <p:nvPr/>
        </p:nvSpPr>
        <p:spPr bwMode="auto">
          <a:xfrm>
            <a:off x="4800600" y="1981200"/>
            <a:ext cx="4114800" cy="1676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90000"/>
              </a:lnSpc>
              <a:spcBef>
                <a:spcPct val="20000"/>
              </a:spcBef>
              <a:spcAft>
                <a:spcPct val="0"/>
              </a:spcAft>
              <a:buClrTx/>
              <a:buSzTx/>
              <a:buFontTx/>
              <a:buNone/>
              <a:tabLst/>
              <a:defRPr/>
            </a:pPr>
            <a:r>
              <a:rPr lang="en-US" sz="2400" kern="0" dirty="0" smtClean="0">
                <a:solidFill>
                  <a:srgbClr val="FF0000"/>
                </a:solidFill>
                <a:latin typeface="Times New Roman" pitchFamily="18" charset="0"/>
                <a:cs typeface="Times New Roman" pitchFamily="18" charset="0"/>
              </a:rPr>
              <a:t>How many samples is an hour of human speech?</a:t>
            </a:r>
          </a:p>
          <a:p>
            <a:pPr marL="342900" marR="0" lvl="0" indent="-342900" defTabSz="914400" rtl="0" eaLnBrk="1" fontAlgn="base" latinLnBrk="0" hangingPunct="1">
              <a:lnSpc>
                <a:spcPct val="90000"/>
              </a:lnSpc>
              <a:spcBef>
                <a:spcPct val="20000"/>
              </a:spcBef>
              <a:spcAft>
                <a:spcPct val="0"/>
              </a:spcAft>
              <a:buClrTx/>
              <a:buSzTx/>
              <a:buFontTx/>
              <a:buNone/>
              <a:tabLst/>
              <a:defRPr/>
            </a:pPr>
            <a:r>
              <a:rPr lang="en-US" sz="2400" kern="0" dirty="0" smtClean="0">
                <a:solidFill>
                  <a:srgbClr val="FF0000"/>
                </a:solidFill>
                <a:latin typeface="Times New Roman" pitchFamily="18" charset="0"/>
                <a:cs typeface="Times New Roman" pitchFamily="18" charset="0"/>
              </a:rPr>
              <a:t>At 2 bytes per sample, how many bytes is that?</a:t>
            </a:r>
            <a:endParaRPr lang="en-US" sz="24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3048000"/>
            <a:ext cx="914400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Step</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2:  Compute Frequencies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144000" cy="5943600"/>
          </a:xfrm>
        </p:spPr>
        <p:txBody>
          <a:bodyPr/>
          <a:lstStyle/>
          <a:p>
            <a:pPr>
              <a:buNone/>
            </a:pPr>
            <a:r>
              <a:rPr lang="en-US" dirty="0" smtClean="0">
                <a:latin typeface="Courier New" pitchFamily="49" charset="0"/>
                <a:cs typeface="Courier New" pitchFamily="49" charset="0"/>
              </a:rPr>
              <a:t>% frequency in Hz</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 no. of non-negative </a:t>
            </a:r>
            <a:r>
              <a:rPr lang="en-US" dirty="0" err="1" smtClean="0">
                <a:latin typeface="Courier New" pitchFamily="49" charset="0"/>
                <a:cs typeface="Courier New" pitchFamily="49" charset="0"/>
              </a:rPr>
              <a:t>f’s</a:t>
            </a:r>
            <a:endParaRPr lang="en-US" dirty="0" smtClean="0">
              <a:latin typeface="Courier New" pitchFamily="49" charset="0"/>
              <a:cs typeface="Courier New" pitchFamily="49" charset="0"/>
            </a:endParaRPr>
          </a:p>
          <a:p>
            <a:pPr>
              <a:buNone/>
            </a:pPr>
            <a:endParaRPr lang="en-US" dirty="0" smtClean="0">
              <a:latin typeface="Courier New" pitchFamily="49" charset="0"/>
              <a:cs typeface="Courier New" pitchFamily="49" charset="0"/>
            </a:endParaRPr>
          </a:p>
          <a:p>
            <a:pPr>
              <a:buNone/>
            </a:pPr>
            <a:r>
              <a:rPr lang="en-US" dirty="0" smtClean="0">
                <a:latin typeface="Courier New" pitchFamily="49" charset="0"/>
                <a:cs typeface="Courier New" pitchFamily="49" charset="0"/>
              </a:rPr>
              <a:t>% angular frequency in radians/s</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p:cNvCxnSpPr/>
          <p:nvPr/>
        </p:nvCxnSpPr>
        <p:spPr>
          <a:xfrm>
            <a:off x="1447800" y="2971800"/>
            <a:ext cx="6172200"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905000" y="2743200"/>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495800" y="2743200"/>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086600" y="2743200"/>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3"/>
          <p:cNvSpPr txBox="1">
            <a:spLocks noChangeArrowheads="1"/>
          </p:cNvSpPr>
          <p:nvPr/>
        </p:nvSpPr>
        <p:spPr bwMode="auto">
          <a:xfrm>
            <a:off x="3962400" y="3048000"/>
            <a:ext cx="10668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0</a:t>
            </a:r>
            <a:endParaRPr lang="en-US" sz="3200" dirty="0" smtClean="0">
              <a:latin typeface="Times New Roman" pitchFamily="18" charset="0"/>
              <a:cs typeface="Times New Roman" pitchFamily="18" charset="0"/>
            </a:endParaRPr>
          </a:p>
        </p:txBody>
      </p:sp>
      <p:sp>
        <p:nvSpPr>
          <p:cNvPr id="12" name="Rectangle 3"/>
          <p:cNvSpPr txBox="1">
            <a:spLocks noChangeArrowheads="1"/>
          </p:cNvSpPr>
          <p:nvPr/>
        </p:nvSpPr>
        <p:spPr bwMode="auto">
          <a:xfrm>
            <a:off x="1447800" y="3124200"/>
            <a:ext cx="10668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a:t>
            </a:r>
            <a:r>
              <a:rPr lang="en-US" sz="3200" kern="0" dirty="0" err="1" smtClean="0">
                <a:latin typeface="Times New Roman" pitchFamily="18" charset="0"/>
                <a:cs typeface="Times New Roman" pitchFamily="18" charset="0"/>
              </a:rPr>
              <a:t>f</a:t>
            </a:r>
            <a:r>
              <a:rPr lang="en-US" sz="3200" kern="0" baseline="-25000" dirty="0" err="1" smtClean="0">
                <a:latin typeface="Times New Roman" pitchFamily="18" charset="0"/>
                <a:cs typeface="Times New Roman" pitchFamily="18" charset="0"/>
              </a:rPr>
              <a:t>ny</a:t>
            </a:r>
            <a:endParaRPr lang="en-US" sz="3200" baseline="-25000" dirty="0" smtClean="0">
              <a:latin typeface="Times New Roman" pitchFamily="18" charset="0"/>
              <a:cs typeface="Times New Roman" pitchFamily="18" charset="0"/>
            </a:endParaRPr>
          </a:p>
        </p:txBody>
      </p:sp>
      <p:sp>
        <p:nvSpPr>
          <p:cNvPr id="13" name="Rectangle 3"/>
          <p:cNvSpPr txBox="1">
            <a:spLocks noChangeArrowheads="1"/>
          </p:cNvSpPr>
          <p:nvPr/>
        </p:nvSpPr>
        <p:spPr bwMode="auto">
          <a:xfrm>
            <a:off x="6553200" y="3124200"/>
            <a:ext cx="10668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a:t>
            </a:r>
            <a:r>
              <a:rPr lang="en-US" sz="3200" kern="0" dirty="0" err="1" smtClean="0">
                <a:latin typeface="Times New Roman" pitchFamily="18" charset="0"/>
                <a:cs typeface="Times New Roman" pitchFamily="18" charset="0"/>
              </a:rPr>
              <a:t>f</a:t>
            </a:r>
            <a:r>
              <a:rPr lang="en-US" sz="3200" kern="0" baseline="-25000" dirty="0" err="1" smtClean="0">
                <a:latin typeface="Times New Roman" pitchFamily="18" charset="0"/>
                <a:cs typeface="Times New Roman" pitchFamily="18" charset="0"/>
              </a:rPr>
              <a:t>ny</a:t>
            </a:r>
            <a:endParaRPr lang="en-US" sz="3200" baseline="-25000" dirty="0" smtClean="0">
              <a:latin typeface="Times New Roman" pitchFamily="18" charset="0"/>
              <a:cs typeface="Times New Roman" pitchFamily="18" charset="0"/>
            </a:endParaRPr>
          </a:p>
        </p:txBody>
      </p:sp>
      <p:sp>
        <p:nvSpPr>
          <p:cNvPr id="14" name="Oval 13"/>
          <p:cNvSpPr/>
          <p:nvPr/>
        </p:nvSpPr>
        <p:spPr>
          <a:xfrm>
            <a:off x="3733800" y="2895600"/>
            <a:ext cx="152400" cy="152400"/>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029200" y="2895600"/>
            <a:ext cx="152400" cy="152400"/>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638800" y="2895600"/>
            <a:ext cx="152400" cy="152400"/>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6324600" y="2895600"/>
            <a:ext cx="152400" cy="152400"/>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010400" y="2895600"/>
            <a:ext cx="152400" cy="152400"/>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4419600" y="2895600"/>
            <a:ext cx="152400" cy="152400"/>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362200" y="2895600"/>
            <a:ext cx="152400" cy="152400"/>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124200" y="2895600"/>
            <a:ext cx="152400" cy="152400"/>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Brace 21"/>
          <p:cNvSpPr/>
          <p:nvPr/>
        </p:nvSpPr>
        <p:spPr>
          <a:xfrm rot="16200000">
            <a:off x="5295900" y="3086100"/>
            <a:ext cx="228600" cy="609600"/>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ctangle 3"/>
          <p:cNvSpPr txBox="1">
            <a:spLocks noChangeArrowheads="1"/>
          </p:cNvSpPr>
          <p:nvPr/>
        </p:nvSpPr>
        <p:spPr bwMode="auto">
          <a:xfrm>
            <a:off x="4892040" y="3581400"/>
            <a:ext cx="10668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3200" kern="0" dirty="0" err="1" smtClean="0">
                <a:latin typeface="Times New Roman" pitchFamily="18" charset="0"/>
                <a:ea typeface="Cambria Math"/>
                <a:cs typeface="Times New Roman" pitchFamily="18" charset="0"/>
              </a:rPr>
              <a:t>Δf</a:t>
            </a:r>
            <a:endParaRPr lang="en-US" sz="3200" baseline="-25000" dirty="0" smtClean="0">
              <a:latin typeface="Times New Roman" pitchFamily="18" charset="0"/>
              <a:cs typeface="Times New Roman" pitchFamily="18" charset="0"/>
            </a:endParaRPr>
          </a:p>
        </p:txBody>
      </p:sp>
      <p:sp>
        <p:nvSpPr>
          <p:cNvPr id="24" name="Rectangle 3"/>
          <p:cNvSpPr txBox="1">
            <a:spLocks noChangeArrowheads="1"/>
          </p:cNvSpPr>
          <p:nvPr/>
        </p:nvSpPr>
        <p:spPr bwMode="auto">
          <a:xfrm>
            <a:off x="1600200" y="1447800"/>
            <a:ext cx="10668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3200" kern="0" dirty="0" smtClean="0">
                <a:latin typeface="Times New Roman" pitchFamily="18" charset="0"/>
                <a:ea typeface="Cambria Math"/>
                <a:cs typeface="Times New Roman" pitchFamily="18" charset="0"/>
              </a:rPr>
              <a:t>N=8</a:t>
            </a:r>
            <a:endParaRPr lang="en-US" sz="3200" baseline="-25000" dirty="0" smtClean="0">
              <a:latin typeface="Times New Roman" pitchFamily="18" charset="0"/>
              <a:cs typeface="Times New Roman" pitchFamily="18" charset="0"/>
            </a:endParaRPr>
          </a:p>
        </p:txBody>
      </p:sp>
      <p:sp>
        <p:nvSpPr>
          <p:cNvPr id="26" name="Rectangle 3"/>
          <p:cNvSpPr txBox="1">
            <a:spLocks noChangeArrowheads="1"/>
          </p:cNvSpPr>
          <p:nvPr/>
        </p:nvSpPr>
        <p:spPr bwMode="auto">
          <a:xfrm>
            <a:off x="4343400" y="5105400"/>
            <a:ext cx="42672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3200" kern="0" dirty="0" smtClean="0">
                <a:solidFill>
                  <a:srgbClr val="FF0000"/>
                </a:solidFill>
                <a:latin typeface="Times New Roman" pitchFamily="18" charset="0"/>
                <a:ea typeface="Cambria Math"/>
                <a:cs typeface="Times New Roman" pitchFamily="18" charset="0"/>
              </a:rPr>
              <a:t>memorize this picture</a:t>
            </a:r>
            <a:endParaRPr lang="en-US" sz="3200" baseline="-250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5029200"/>
          </a:xfrm>
        </p:spPr>
        <p:txBody>
          <a:bodyPr>
            <a:normAutofit/>
          </a:bodyPr>
          <a:lstStyle/>
          <a:p>
            <a:r>
              <a:rPr lang="en-US" dirty="0" smtClean="0">
                <a:latin typeface="Times New Roman" pitchFamily="18" charset="0"/>
                <a:cs typeface="Times New Roman" pitchFamily="18" charset="0"/>
              </a:rPr>
              <a:t>how does the power spectral density of the short piece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differ from the </a:t>
            </a:r>
            <a:r>
              <a:rPr lang="en-US" dirty="0" err="1" smtClean="0">
                <a:latin typeface="Times New Roman" pitchFamily="18" charset="0"/>
                <a:cs typeface="Times New Roman" pitchFamily="18" charset="0"/>
              </a:rPr>
              <a:t>p.s.d</a:t>
            </a:r>
            <a:r>
              <a:rPr lang="en-US" dirty="0" smtClean="0">
                <a:latin typeface="Times New Roman" pitchFamily="18" charset="0"/>
                <a:cs typeface="Times New Roman" pitchFamily="18" charset="0"/>
              </a:rPr>
              <a:t>. of the indefinitely long phenomenon</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(assuming stationary time series)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3048000"/>
            <a:ext cx="914400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Step</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a:t>
            </a:r>
            <a:r>
              <a:rPr lang="en-US" sz="4000" kern="0" dirty="0" smtClean="0">
                <a:latin typeface="Times New Roman" pitchFamily="18" charset="0"/>
                <a:cs typeface="Times New Roman" pitchFamily="18" charset="0"/>
              </a:rPr>
              <a:t>3</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Preprocess data</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124200"/>
            <a:ext cx="7848600" cy="1219200"/>
          </a:xfrm>
        </p:spPr>
        <p:txBody>
          <a:bodyPr/>
          <a:lstStyle/>
          <a:p>
            <a:pPr algn="l"/>
            <a:r>
              <a:rPr lang="en-US" sz="3200" dirty="0" smtClean="0">
                <a:latin typeface="Courier New" pitchFamily="49" charset="0"/>
                <a:cs typeface="Courier New" pitchFamily="49" charset="0"/>
              </a:rPr>
              <a:t>d = d-mean(d);</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3" name="Rectangle 3"/>
          <p:cNvSpPr txBox="1">
            <a:spLocks noChangeArrowheads="1"/>
          </p:cNvSpPr>
          <p:nvPr/>
        </p:nvSpPr>
        <p:spPr bwMode="auto">
          <a:xfrm>
            <a:off x="0" y="685800"/>
            <a:ext cx="9144000" cy="228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de-mean</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the data</a:t>
            </a:r>
          </a:p>
          <a:p>
            <a:pPr marL="342900" marR="0" lvl="0" indent="-342900" algn="ctr" defTabSz="914400" rtl="0" eaLnBrk="1" fontAlgn="base" latinLnBrk="0" hangingPunct="1">
              <a:lnSpc>
                <a:spcPct val="90000"/>
              </a:lnSpc>
              <a:spcBef>
                <a:spcPct val="20000"/>
              </a:spcBef>
              <a:spcAft>
                <a:spcPct val="0"/>
              </a:spcAft>
              <a:buClrTx/>
              <a:buSzTx/>
              <a:buFontTx/>
              <a:buNone/>
              <a:tabLst/>
              <a:defRPr/>
            </a:pPr>
            <a:endParaRPr lang="en-US" sz="3200" kern="0" dirty="0" smtClean="0">
              <a:latin typeface="Times New Roman" pitchFamily="18" charset="0"/>
              <a:cs typeface="Times New Roman" pitchFamily="18" charset="0"/>
            </a:endParaRP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(presuming you don’t care about the mean)</a:t>
            </a:r>
          </a:p>
        </p:txBody>
      </p:sp>
      <p:sp>
        <p:nvSpPr>
          <p:cNvPr id="4" name="Rectangle 3"/>
          <p:cNvSpPr txBox="1">
            <a:spLocks noChangeArrowheads="1"/>
          </p:cNvSpPr>
          <p:nvPr/>
        </p:nvSpPr>
        <p:spPr bwMode="auto">
          <a:xfrm>
            <a:off x="0" y="4953000"/>
            <a:ext cx="91440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else you</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will have a very large zero-frequency value</a:t>
            </a: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that will interfere with plotting</a:t>
            </a:r>
            <a:endPar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438400"/>
            <a:ext cx="8839200" cy="2286000"/>
          </a:xfrm>
        </p:spPr>
        <p:txBody>
          <a:bodyPr>
            <a:normAutofit fontScale="90000"/>
          </a:bodyPr>
          <a:lstStyle/>
          <a:p>
            <a:pPr algn="l"/>
            <a:r>
              <a:rPr lang="en-US" sz="3100" dirty="0" smtClean="0">
                <a:latin typeface="Courier New" pitchFamily="49" charset="0"/>
                <a:cs typeface="Courier New" pitchFamily="49" charset="0"/>
              </a:rPr>
              <a:t>w = 0.54-0.46*</a:t>
            </a:r>
            <a:r>
              <a:rPr lang="en-US" sz="3100" dirty="0" err="1" smtClean="0">
                <a:latin typeface="Courier New" pitchFamily="49" charset="0"/>
                <a:cs typeface="Courier New" pitchFamily="49" charset="0"/>
              </a:rPr>
              <a:t>cos</a:t>
            </a:r>
            <a:r>
              <a:rPr lang="en-US" sz="3100" dirty="0" smtClean="0">
                <a:latin typeface="Courier New" pitchFamily="49" charset="0"/>
                <a:cs typeface="Courier New" pitchFamily="49" charset="0"/>
              </a:rPr>
              <a:t>(2*pi*[0:N-1]’/(N-1));</a:t>
            </a:r>
            <a:br>
              <a:rPr lang="en-US" sz="3100" dirty="0" smtClean="0">
                <a:latin typeface="Courier New" pitchFamily="49" charset="0"/>
                <a:cs typeface="Courier New" pitchFamily="49" charset="0"/>
              </a:rPr>
            </a:br>
            <a:r>
              <a:rPr lang="en-US" sz="3100" dirty="0" smtClean="0">
                <a:latin typeface="Courier New" pitchFamily="49" charset="0"/>
                <a:cs typeface="Courier New" pitchFamily="49" charset="0"/>
              </a:rPr>
              <a:t/>
            </a:r>
            <a:br>
              <a:rPr lang="en-US" sz="3100" dirty="0" smtClean="0">
                <a:latin typeface="Courier New" pitchFamily="49" charset="0"/>
                <a:cs typeface="Courier New" pitchFamily="49" charset="0"/>
              </a:rPr>
            </a:br>
            <a:r>
              <a:rPr lang="en-US" sz="3100" dirty="0" smtClean="0">
                <a:latin typeface="Courier New" pitchFamily="49" charset="0"/>
                <a:cs typeface="Courier New" pitchFamily="49" charset="0"/>
              </a:rPr>
              <a:t>d = d .* w;</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3" name="Rectangle 3"/>
          <p:cNvSpPr txBox="1">
            <a:spLocks noChangeArrowheads="1"/>
          </p:cNvSpPr>
          <p:nvPr/>
        </p:nvSpPr>
        <p:spPr bwMode="auto">
          <a:xfrm>
            <a:off x="0" y="685800"/>
            <a:ext cx="9144000" cy="228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window</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the data</a:t>
            </a:r>
          </a:p>
          <a:p>
            <a:pPr marL="342900" marR="0" lvl="0" indent="-342900" algn="ctr" defTabSz="914400" rtl="0" eaLnBrk="1" fontAlgn="base" latinLnBrk="0" hangingPunct="1">
              <a:lnSpc>
                <a:spcPct val="90000"/>
              </a:lnSpc>
              <a:spcBef>
                <a:spcPct val="20000"/>
              </a:spcBef>
              <a:spcAft>
                <a:spcPct val="0"/>
              </a:spcAft>
              <a:buClrTx/>
              <a:buSzTx/>
              <a:buFontTx/>
              <a:buNone/>
              <a:tabLst/>
              <a:defRPr/>
            </a:pPr>
            <a:endParaRPr lang="en-US" sz="3200" kern="0" dirty="0" smtClean="0">
              <a:latin typeface="Times New Roman" pitchFamily="18" charset="0"/>
              <a:cs typeface="Times New Roman" pitchFamily="18" charset="0"/>
            </a:endParaRP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(I routinely use a Hamming Filter)</a:t>
            </a:r>
          </a:p>
        </p:txBody>
      </p:sp>
      <p:sp>
        <p:nvSpPr>
          <p:cNvPr id="6" name="Rectangle 3"/>
          <p:cNvSpPr txBox="1">
            <a:spLocks noChangeArrowheads="1"/>
          </p:cNvSpPr>
          <p:nvPr/>
        </p:nvSpPr>
        <p:spPr bwMode="auto">
          <a:xfrm>
            <a:off x="0" y="51054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else you will have side-lobes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3048000"/>
            <a:ext cx="914400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Step</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4:  Perform Fourier Transform</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667000"/>
            <a:ext cx="7848600" cy="1905000"/>
          </a:xfrm>
        </p:spPr>
        <p:txBody>
          <a:bodyPr>
            <a:normAutofit/>
          </a:bodyPr>
          <a:lstStyle/>
          <a:p>
            <a:pPr algn="l"/>
            <a:r>
              <a:rPr lang="en-US" sz="3200" dirty="0" smtClean="0">
                <a:latin typeface="Courier New" pitchFamily="49" charset="0"/>
                <a:cs typeface="Courier New" pitchFamily="49" charset="0"/>
              </a:rPr>
              <a:t>% data d</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
            </a:r>
            <a:br>
              <a:rPr lang="en-US" sz="3200" dirty="0" smtClean="0">
                <a:latin typeface="Courier New" pitchFamily="49" charset="0"/>
                <a:cs typeface="Courier New" pitchFamily="49" charset="0"/>
              </a:rPr>
            </a:br>
            <a:r>
              <a:rPr lang="en-US" sz="3200" dirty="0" err="1" smtClean="0">
                <a:latin typeface="Courier New" pitchFamily="49" charset="0"/>
                <a:cs typeface="Courier New" pitchFamily="49" charset="0"/>
              </a:rPr>
              <a:t>dtilde</a:t>
            </a:r>
            <a:r>
              <a:rPr lang="en-US" sz="3200" dirty="0" smtClean="0">
                <a:latin typeface="Courier New" pitchFamily="49" charset="0"/>
                <a:cs typeface="Courier New" pitchFamily="49" charset="0"/>
              </a:rPr>
              <a:t> = </a:t>
            </a:r>
            <a:r>
              <a:rPr lang="en-US" sz="3200" dirty="0" err="1" smtClean="0">
                <a:latin typeface="Courier New" pitchFamily="49" charset="0"/>
                <a:cs typeface="Courier New" pitchFamily="49" charset="0"/>
              </a:rPr>
              <a:t>Dt</a:t>
            </a:r>
            <a:r>
              <a:rPr lang="en-US" sz="3200" dirty="0" smtClean="0">
                <a:latin typeface="Courier New" pitchFamily="49" charset="0"/>
                <a:cs typeface="Courier New" pitchFamily="49" charset="0"/>
              </a:rPr>
              <a:t> * </a:t>
            </a:r>
            <a:r>
              <a:rPr lang="en-US" sz="3200" dirty="0" err="1" smtClean="0">
                <a:latin typeface="Courier New" pitchFamily="49" charset="0"/>
                <a:cs typeface="Courier New" pitchFamily="49" charset="0"/>
              </a:rPr>
              <a:t>fft</a:t>
            </a:r>
            <a:r>
              <a:rPr lang="en-US" sz="3200" dirty="0" smtClean="0">
                <a:latin typeface="Courier New" pitchFamily="49" charset="0"/>
                <a:cs typeface="Courier New" pitchFamily="49" charset="0"/>
              </a:rPr>
              <a:t>(d);</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Title 1"/>
          <p:cNvSpPr txBox="1">
            <a:spLocks/>
          </p:cNvSpPr>
          <p:nvPr/>
        </p:nvSpPr>
        <p:spPr>
          <a:xfrm>
            <a:off x="3581400" y="4419600"/>
            <a:ext cx="5029200" cy="990600"/>
          </a:xfrm>
          <a:prstGeom prst="rect">
            <a:avLst/>
          </a:prstGeom>
        </p:spPr>
        <p:txBody>
          <a:bodyPr vert="horz" lIns="91440" tIns="45720" rIns="91440" bIns="45720" rtlCol="0" anchor="ctr">
            <a:normAutofit fontScale="92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err="1" smtClean="0">
                <a:latin typeface="Times New Roman" pitchFamily="18" charset="0"/>
                <a:ea typeface="+mj-ea"/>
                <a:cs typeface="Times New Roman" pitchFamily="18" charset="0"/>
              </a:rPr>
              <a:t>fourier</a:t>
            </a:r>
            <a:r>
              <a:rPr lang="en-US" sz="3200" dirty="0" smtClean="0">
                <a:latin typeface="Times New Roman" pitchFamily="18" charset="0"/>
                <a:ea typeface="+mj-ea"/>
                <a:cs typeface="Times New Roman" pitchFamily="18" charset="0"/>
              </a:rPr>
              <a:t> transform has units u-s</a:t>
            </a:r>
            <a:r>
              <a:rPr kumimoji="0" lang="en-US" sz="3200" b="0" i="1"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
            </a:r>
            <a:br>
              <a:rPr kumimoji="0" lang="en-US" sz="3200" b="0" i="1"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b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a:xfrm>
            <a:off x="3581400" y="2743200"/>
            <a:ext cx="5029200" cy="9906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data has units u</a:t>
            </a:r>
            <a:r>
              <a:rPr kumimoji="0" lang="en-US" sz="3200" b="0" i="1"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
            </a:r>
            <a:br>
              <a:rPr kumimoji="0" lang="en-US" sz="3200" b="0" i="1"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b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2895600"/>
            <a:ext cx="914400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Step</a:t>
            </a:r>
            <a:r>
              <a:rPr kumimoji="0" lang="en-US" sz="40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5:  Compute Power Spectral Density</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19200"/>
            <a:ext cx="8382000" cy="5324535"/>
          </a:xfrm>
          <a:prstGeom prst="rect">
            <a:avLst/>
          </a:prstGeom>
        </p:spPr>
        <p:txBody>
          <a:bodyPr wrap="square">
            <a:spAutoFit/>
          </a:bodyPr>
          <a:lstStyle/>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power spectral density </a:t>
            </a:r>
          </a:p>
          <a:p>
            <a:r>
              <a:rPr lang="en-US" sz="2800" dirty="0" smtClean="0">
                <a:latin typeface="Courier New" pitchFamily="49" charset="0"/>
                <a:cs typeface="Courier New" pitchFamily="49" charset="0"/>
              </a:rPr>
              <a:t>s2=(2/T)*abs(</a:t>
            </a:r>
            <a:r>
              <a:rPr lang="en-US" sz="2800" dirty="0" err="1" smtClean="0">
                <a:latin typeface="Courier New" pitchFamily="49" charset="0"/>
                <a:cs typeface="Courier New" pitchFamily="49" charset="0"/>
              </a:rPr>
              <a:t>dtilde</a:t>
            </a:r>
            <a:r>
              <a:rPr lang="en-US" sz="2800" dirty="0" smtClean="0">
                <a:latin typeface="Courier New" pitchFamily="49" charset="0"/>
                <a:cs typeface="Courier New" pitchFamily="49" charset="0"/>
              </a:rPr>
              <a:t>).^2;</a:t>
            </a: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amplitude spectral density </a:t>
            </a:r>
          </a:p>
          <a:p>
            <a:r>
              <a:rPr lang="en-US" sz="2800" dirty="0" smtClean="0">
                <a:latin typeface="Courier New" pitchFamily="49" charset="0"/>
                <a:cs typeface="Courier New" pitchFamily="49" charset="0"/>
              </a:rPr>
              <a:t>s=</a:t>
            </a:r>
            <a:r>
              <a:rPr lang="en-US" sz="2800" dirty="0" err="1" smtClean="0">
                <a:latin typeface="Courier New" pitchFamily="49" charset="0"/>
                <a:cs typeface="Courier New" pitchFamily="49" charset="0"/>
              </a:rPr>
              <a:t>sqrt</a:t>
            </a:r>
            <a:r>
              <a:rPr lang="en-US" sz="2800" dirty="0" smtClean="0">
                <a:latin typeface="Courier New" pitchFamily="49" charset="0"/>
                <a:cs typeface="Courier New" pitchFamily="49" charset="0"/>
              </a:rPr>
              <a:t>(s2);</a:t>
            </a: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a:latin typeface="Courier New" pitchFamily="49" charset="0"/>
              <a:cs typeface="Courier New" pitchFamily="49" charset="0"/>
            </a:endParaRPr>
          </a:p>
        </p:txBody>
      </p:sp>
      <p:sp>
        <p:nvSpPr>
          <p:cNvPr id="3" name="Title 1"/>
          <p:cNvSpPr txBox="1">
            <a:spLocks/>
          </p:cNvSpPr>
          <p:nvPr/>
        </p:nvSpPr>
        <p:spPr>
          <a:xfrm>
            <a:off x="3733800" y="2895600"/>
            <a:ext cx="5029200" cy="990600"/>
          </a:xfrm>
          <a:prstGeom prst="rect">
            <a:avLst/>
          </a:prstGeom>
        </p:spPr>
        <p:txBody>
          <a:bodyPr vert="horz" lIns="91440" tIns="45720" rIns="91440" bIns="45720" rtlCol="0" anchor="ctr">
            <a:normAutofit/>
          </a:bodyPr>
          <a:lstStyle/>
          <a:p>
            <a:pPr lvl="0">
              <a:spcBef>
                <a:spcPct val="0"/>
              </a:spcBef>
            </a:pPr>
            <a:r>
              <a:rPr lang="en-US" sz="3200" dirty="0" err="1" smtClean="0">
                <a:latin typeface="Times New Roman" pitchFamily="18" charset="0"/>
                <a:ea typeface="+mj-ea"/>
                <a:cs typeface="Times New Roman" pitchFamily="18" charset="0"/>
              </a:rPr>
              <a:t>p.s.d</a:t>
            </a:r>
            <a:r>
              <a:rPr lang="en-US" sz="3200" dirty="0" smtClean="0">
                <a:latin typeface="Times New Roman" pitchFamily="18" charset="0"/>
                <a:ea typeface="+mj-ea"/>
                <a:cs typeface="Times New Roman" pitchFamily="18" charset="0"/>
              </a:rPr>
              <a:t>. has units (u-s)</a:t>
            </a:r>
            <a:r>
              <a:rPr lang="en-US" sz="3200" baseline="30000" dirty="0" smtClean="0">
                <a:latin typeface="Times New Roman" pitchFamily="18" charset="0"/>
                <a:ea typeface="+mj-ea"/>
                <a:cs typeface="Times New Roman" pitchFamily="18" charset="0"/>
              </a:rPr>
              <a:t>2</a:t>
            </a:r>
            <a:r>
              <a:rPr lang="en-US" sz="3200" dirty="0" smtClean="0">
                <a:latin typeface="Times New Roman" pitchFamily="18" charset="0"/>
                <a:ea typeface="+mj-ea"/>
                <a:cs typeface="Times New Roman" pitchFamily="18" charset="0"/>
              </a:rPr>
              <a:t>/s </a:t>
            </a:r>
            <a:r>
              <a:rPr lang="en-US" sz="3200" dirty="0" smtClean="0">
                <a:latin typeface="Times New Roman" pitchFamily="18" charset="0"/>
                <a:cs typeface="Times New Roman" pitchFamily="18" charset="0"/>
              </a:rPr>
              <a:t>= u</a:t>
            </a:r>
            <a:r>
              <a:rPr lang="en-US" sz="3200" baseline="30000" dirty="0" smtClean="0">
                <a:latin typeface="Times New Roman" pitchFamily="18" charset="0"/>
                <a:cs typeface="Times New Roman" pitchFamily="18" charset="0"/>
              </a:rPr>
              <a:t>2</a:t>
            </a:r>
            <a:r>
              <a:rPr lang="en-US" sz="3200" dirty="0" smtClean="0">
                <a:latin typeface="Times New Roman" pitchFamily="18" charset="0"/>
                <a:cs typeface="Times New Roman" pitchFamily="18" charset="0"/>
              </a:rPr>
              <a:t>-s </a:t>
            </a:r>
            <a:r>
              <a:rPr kumimoji="0" lang="en-US" sz="3200" b="0" i="1"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
            </a:r>
            <a:br>
              <a:rPr kumimoji="0" lang="en-US" sz="3200" b="0" i="1"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b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5" name="Title 1"/>
          <p:cNvSpPr txBox="1">
            <a:spLocks/>
          </p:cNvSpPr>
          <p:nvPr/>
        </p:nvSpPr>
        <p:spPr>
          <a:xfrm>
            <a:off x="3733800" y="4876800"/>
            <a:ext cx="5029200" cy="990600"/>
          </a:xfrm>
          <a:prstGeom prst="rect">
            <a:avLst/>
          </a:prstGeom>
        </p:spPr>
        <p:txBody>
          <a:bodyPr vert="horz" lIns="91440" tIns="45720" rIns="91440" bIns="45720" rtlCol="0" anchor="ctr">
            <a:normAutofit fontScale="85000" lnSpcReduction="10000"/>
          </a:bodyPr>
          <a:lstStyle/>
          <a:p>
            <a:pPr lvl="0">
              <a:spcBef>
                <a:spcPct val="0"/>
              </a:spcBef>
            </a:pPr>
            <a:r>
              <a:rPr lang="en-US" sz="3200" dirty="0" err="1" smtClean="0">
                <a:latin typeface="Times New Roman" pitchFamily="18" charset="0"/>
                <a:ea typeface="+mj-ea"/>
                <a:cs typeface="Times New Roman" pitchFamily="18" charset="0"/>
              </a:rPr>
              <a:t>a.s.d</a:t>
            </a:r>
            <a:r>
              <a:rPr lang="en-US" sz="3200" dirty="0" smtClean="0">
                <a:latin typeface="Times New Roman" pitchFamily="18" charset="0"/>
                <a:ea typeface="+mj-ea"/>
                <a:cs typeface="Times New Roman" pitchFamily="18" charset="0"/>
              </a:rPr>
              <a:t>. has units  </a:t>
            </a:r>
            <a:r>
              <a:rPr lang="en-US" sz="3200" dirty="0" smtClean="0">
                <a:latin typeface="Times New Roman" pitchFamily="18" charset="0"/>
                <a:cs typeface="Times New Roman" pitchFamily="18" charset="0"/>
              </a:rPr>
              <a:t>u-(s</a:t>
            </a:r>
            <a:r>
              <a:rPr lang="en-US" sz="3200" baseline="30000" dirty="0" smtClean="0">
                <a:latin typeface="Times New Roman" pitchFamily="18" charset="0"/>
                <a:cs typeface="Times New Roman" pitchFamily="18" charset="0"/>
              </a:rPr>
              <a:t>1/2</a:t>
            </a:r>
            <a:r>
              <a:rPr lang="en-US" sz="3200" dirty="0" smtClean="0">
                <a:latin typeface="Times New Roman" pitchFamily="18" charset="0"/>
                <a:cs typeface="Times New Roman" pitchFamily="18" charset="0"/>
              </a:rPr>
              <a:t>) = u/(Hz</a:t>
            </a:r>
            <a:r>
              <a:rPr lang="en-US" sz="3200" baseline="30000" dirty="0" smtClean="0">
                <a:latin typeface="Times New Roman" pitchFamily="18" charset="0"/>
                <a:cs typeface="Times New Roman" pitchFamily="18" charset="0"/>
              </a:rPr>
              <a:t>1/2</a:t>
            </a:r>
            <a:r>
              <a:rPr lang="en-US" sz="3200" dirty="0" smtClean="0">
                <a:latin typeface="Times New Roman" pitchFamily="18" charset="0"/>
                <a:cs typeface="Times New Roman" pitchFamily="18" charset="0"/>
              </a:rPr>
              <a:t> ) </a:t>
            </a:r>
            <a:r>
              <a:rPr kumimoji="0" lang="en-US" sz="3200" b="0" i="1"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
            </a:r>
            <a:br>
              <a:rPr kumimoji="0" lang="en-US" sz="3200" b="0" i="1"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b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Step 6</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743200"/>
            <a:ext cx="9144000" cy="2209800"/>
          </a:xfrm>
        </p:spPr>
        <p:txBody>
          <a:bodyPr/>
          <a:lstStyle/>
          <a:p>
            <a:pPr algn="ctr">
              <a:buNone/>
            </a:pPr>
            <a:r>
              <a:rPr lang="en-US" sz="4000" dirty="0" smtClean="0">
                <a:latin typeface="Times New Roman" pitchFamily="18" charset="0"/>
                <a:cs typeface="Times New Roman" pitchFamily="18" charset="0"/>
              </a:rPr>
              <a:t>Plot and Interpret</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6"/>
          <p:cNvGrpSpPr/>
          <p:nvPr/>
        </p:nvGrpSpPr>
        <p:grpSpPr>
          <a:xfrm>
            <a:off x="527660" y="685800"/>
            <a:ext cx="8006742" cy="5867400"/>
            <a:chOff x="1162493" y="1219200"/>
            <a:chExt cx="5540926" cy="4053363"/>
          </a:xfrm>
        </p:grpSpPr>
        <p:pic>
          <p:nvPicPr>
            <p:cNvPr id="2" name="Picture 2"/>
            <p:cNvPicPr>
              <a:picLocks noChangeAspect="1" noChangeArrowheads="1"/>
            </p:cNvPicPr>
            <p:nvPr/>
          </p:nvPicPr>
          <p:blipFill>
            <a:blip r:embed="rId3" cstate="print"/>
            <a:srcRect/>
            <a:stretch>
              <a:fillRect/>
            </a:stretch>
          </p:blipFill>
          <p:spPr bwMode="auto">
            <a:xfrm>
              <a:off x="1369421" y="1219200"/>
              <a:ext cx="5333998" cy="4000499"/>
            </a:xfrm>
            <a:prstGeom prst="rect">
              <a:avLst/>
            </a:prstGeom>
            <a:noFill/>
            <a:ln w="9525">
              <a:noFill/>
              <a:miter lim="800000"/>
              <a:headEnd/>
              <a:tailEnd/>
            </a:ln>
            <a:effectLst/>
          </p:spPr>
        </p:pic>
        <p:sp>
          <p:nvSpPr>
            <p:cNvPr id="39" name="TextBox 38"/>
            <p:cNvSpPr txBox="1"/>
            <p:nvPr/>
          </p:nvSpPr>
          <p:spPr>
            <a:xfrm>
              <a:off x="4343397" y="3581399"/>
              <a:ext cx="1727226" cy="318931"/>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365.2</a:t>
              </a:r>
              <a:r>
                <a:rPr lang="en-US" sz="2400" dirty="0" smtClean="0">
                  <a:latin typeface="Times New Roman" pitchFamily="18" charset="0"/>
                  <a:cs typeface="Times New Roman" pitchFamily="18" charset="0"/>
                </a:rPr>
                <a:t> days</a:t>
              </a:r>
              <a:endParaRPr lang="en-US" sz="2400" dirty="0">
                <a:latin typeface="Times New Roman" pitchFamily="18" charset="0"/>
                <a:cs typeface="Times New Roman" pitchFamily="18" charset="0"/>
              </a:endParaRPr>
            </a:p>
          </p:txBody>
        </p:sp>
        <p:sp>
          <p:nvSpPr>
            <p:cNvPr id="42" name="Rectangle 41"/>
            <p:cNvSpPr/>
            <p:nvPr/>
          </p:nvSpPr>
          <p:spPr>
            <a:xfrm>
              <a:off x="1523999" y="1905000"/>
              <a:ext cx="228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1555595" y="3733799"/>
              <a:ext cx="228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flipH="1">
              <a:off x="3581399" y="4967763"/>
              <a:ext cx="990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flipH="1">
              <a:off x="3408562" y="3079596"/>
              <a:ext cx="1544435"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3486713" y="4926873"/>
              <a:ext cx="1318323" cy="318931"/>
            </a:xfrm>
            <a:prstGeom prst="rect">
              <a:avLst/>
            </a:prstGeom>
            <a:noFill/>
          </p:spPr>
          <p:txBody>
            <a:bodyPr wrap="square" rtlCol="0">
              <a:spAutoFit/>
            </a:bodyPr>
            <a:lstStyle/>
            <a:p>
              <a:r>
                <a:rPr lang="en-US" sz="2400" dirty="0" smtClean="0">
                  <a:latin typeface="Times New Roman" pitchFamily="18" charset="0"/>
                  <a:cs typeface="Times New Roman" pitchFamily="18" charset="0"/>
                </a:rPr>
                <a:t>period, days</a:t>
              </a:r>
              <a:endParaRPr lang="en-US" sz="2400" i="1" dirty="0">
                <a:latin typeface="Times New Roman" pitchFamily="18" charset="0"/>
                <a:cs typeface="Times New Roman" pitchFamily="18" charset="0"/>
              </a:endParaRPr>
            </a:p>
          </p:txBody>
        </p:sp>
        <p:sp>
          <p:nvSpPr>
            <p:cNvPr id="38" name="TextBox 37"/>
            <p:cNvSpPr txBox="1"/>
            <p:nvPr/>
          </p:nvSpPr>
          <p:spPr>
            <a:xfrm>
              <a:off x="2959384" y="2953271"/>
              <a:ext cx="3095182" cy="318931"/>
            </a:xfrm>
            <a:prstGeom prst="rect">
              <a:avLst/>
            </a:prstGeom>
            <a:noFill/>
          </p:spPr>
          <p:txBody>
            <a:bodyPr wrap="square" rtlCol="0">
              <a:spAutoFit/>
            </a:bodyPr>
            <a:lstStyle/>
            <a:p>
              <a:r>
                <a:rPr lang="en-US" sz="2400" dirty="0" smtClean="0">
                  <a:latin typeface="Times New Roman" pitchFamily="18" charset="0"/>
                  <a:cs typeface="Times New Roman" pitchFamily="18" charset="0"/>
                </a:rPr>
                <a:t>frequency, cycles per day</a:t>
              </a:r>
              <a:endParaRPr lang="en-US" sz="2400" i="1" dirty="0">
                <a:latin typeface="Times New Roman" pitchFamily="18" charset="0"/>
                <a:cs typeface="Times New Roman" pitchFamily="18" charset="0"/>
              </a:endParaRPr>
            </a:p>
          </p:txBody>
        </p:sp>
        <p:sp>
          <p:nvSpPr>
            <p:cNvPr id="40" name="TextBox 39"/>
            <p:cNvSpPr txBox="1"/>
            <p:nvPr/>
          </p:nvSpPr>
          <p:spPr>
            <a:xfrm rot="16200000">
              <a:off x="552374" y="1829321"/>
              <a:ext cx="1795319" cy="575077"/>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amplitude </a:t>
              </a:r>
            </a:p>
            <a:p>
              <a:pPr algn="ctr"/>
              <a:r>
                <a:rPr lang="en-US" sz="2400" dirty="0" smtClean="0">
                  <a:latin typeface="Times New Roman" pitchFamily="18" charset="0"/>
                  <a:cs typeface="Times New Roman" pitchFamily="18" charset="0"/>
                </a:rPr>
                <a:t>spectral density</a:t>
              </a:r>
              <a:endParaRPr lang="en-US" sz="2400" dirty="0">
                <a:latin typeface="Times New Roman" pitchFamily="18" charset="0"/>
                <a:cs typeface="Times New Roman" pitchFamily="18" charset="0"/>
              </a:endParaRPr>
            </a:p>
          </p:txBody>
        </p:sp>
        <p:cxnSp>
          <p:nvCxnSpPr>
            <p:cNvPr id="48" name="Straight Arrow Connector 47"/>
            <p:cNvCxnSpPr/>
            <p:nvPr/>
          </p:nvCxnSpPr>
          <p:spPr>
            <a:xfrm>
              <a:off x="3657598" y="3429000"/>
              <a:ext cx="685799" cy="304800"/>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5400000" flipH="1" flipV="1">
              <a:off x="2778510" y="4111083"/>
              <a:ext cx="122664" cy="78058"/>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2642986" y="3795529"/>
              <a:ext cx="1600249" cy="318931"/>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182.6 </a:t>
              </a:r>
              <a:r>
                <a:rPr lang="en-US" sz="2400" dirty="0" smtClean="0">
                  <a:latin typeface="Times New Roman" pitchFamily="18" charset="0"/>
                  <a:cs typeface="Times New Roman" pitchFamily="18" charset="0"/>
                </a:rPr>
                <a:t>days</a:t>
              </a:r>
              <a:endParaRPr lang="en-US" sz="2400" dirty="0">
                <a:latin typeface="Times New Roman" pitchFamily="18" charset="0"/>
                <a:cs typeface="Times New Roman" pitchFamily="18" charset="0"/>
              </a:endParaRPr>
            </a:p>
          </p:txBody>
        </p:sp>
        <p:cxnSp>
          <p:nvCxnSpPr>
            <p:cNvPr id="53" name="Straight Arrow Connector 52"/>
            <p:cNvCxnSpPr/>
            <p:nvPr/>
          </p:nvCxnSpPr>
          <p:spPr>
            <a:xfrm rot="5400000" flipH="1" flipV="1">
              <a:off x="2308301" y="3808141"/>
              <a:ext cx="512956" cy="405161"/>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2698594" y="3525645"/>
              <a:ext cx="990600" cy="318931"/>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60.0 </a:t>
              </a:r>
              <a:r>
                <a:rPr lang="en-US" sz="2400" dirty="0" smtClean="0">
                  <a:latin typeface="Times New Roman" pitchFamily="18" charset="0"/>
                  <a:cs typeface="Times New Roman" pitchFamily="18" charset="0"/>
                </a:rPr>
                <a:t>days</a:t>
              </a:r>
              <a:endParaRPr lang="en-US" sz="2400" dirty="0">
                <a:latin typeface="Times New Roman" pitchFamily="18" charset="0"/>
                <a:cs typeface="Times New Roman" pitchFamily="18" charset="0"/>
              </a:endParaRPr>
            </a:p>
          </p:txBody>
        </p:sp>
        <p:sp>
          <p:nvSpPr>
            <p:cNvPr id="18" name="TextBox 17"/>
            <p:cNvSpPr txBox="1"/>
            <p:nvPr/>
          </p:nvSpPr>
          <p:spPr>
            <a:xfrm rot="16200000">
              <a:off x="490150" y="3733981"/>
              <a:ext cx="1919763" cy="575077"/>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amplitude </a:t>
              </a:r>
            </a:p>
            <a:p>
              <a:pPr algn="ctr"/>
              <a:r>
                <a:rPr lang="en-US" sz="2400" dirty="0" smtClean="0">
                  <a:latin typeface="Times New Roman" pitchFamily="18" charset="0"/>
                  <a:cs typeface="Times New Roman" pitchFamily="18" charset="0"/>
                </a:rPr>
                <a:t>spectral density</a:t>
              </a:r>
              <a:endParaRPr lang="en-US" sz="2400" dirty="0">
                <a:latin typeface="Times New Roman" pitchFamily="18" charset="0"/>
                <a:cs typeface="Times New Roman" pitchFamily="18" charset="0"/>
              </a:endParaRPr>
            </a:p>
          </p:txBody>
        </p:sp>
      </p:grpSp>
      <p:sp>
        <p:nvSpPr>
          <p:cNvPr id="22" name="Rectangle 21"/>
          <p:cNvSpPr/>
          <p:nvPr/>
        </p:nvSpPr>
        <p:spPr>
          <a:xfrm>
            <a:off x="0" y="121920"/>
            <a:ext cx="9144000" cy="350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04800" y="0"/>
            <a:ext cx="8382000" cy="4832092"/>
          </a:xfrm>
          <a:prstGeom prst="rect">
            <a:avLst/>
          </a:prstGeom>
        </p:spPr>
        <p:txBody>
          <a:bodyPr wrap="square">
            <a:spAutoFit/>
          </a:bodyPr>
          <a:lstStyle/>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plot( f(1:Nf), s(1:Nf), ‘k-’ );</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or plot </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plot( 1./f(2:Nf), f(2:Nf), ‘k-’ );</a:t>
            </a: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Part 2</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590800"/>
            <a:ext cx="9144000" cy="3276600"/>
          </a:xfrm>
        </p:spPr>
        <p:txBody>
          <a:bodyPr>
            <a:normAutofit/>
          </a:bodyPr>
          <a:lstStyle/>
          <a:p>
            <a:pPr algn="ctr">
              <a:buNone/>
            </a:pPr>
            <a:r>
              <a:rPr lang="en-US" dirty="0" smtClean="0">
                <a:latin typeface="Times New Roman" pitchFamily="18" charset="0"/>
                <a:cs typeface="Times New Roman" pitchFamily="18" charset="0"/>
              </a:rPr>
              <a:t>Interpolation</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the process of filling in missing data points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cstate="print"/>
          <a:srcRect l="4286" t="64481" r="51428" b="5476"/>
          <a:stretch>
            <a:fillRect/>
          </a:stretch>
        </p:blipFill>
        <p:spPr bwMode="auto">
          <a:xfrm>
            <a:off x="533400" y="2590800"/>
            <a:ext cx="4043726" cy="2057400"/>
          </a:xfrm>
          <a:prstGeom prst="rect">
            <a:avLst/>
          </a:prstGeom>
          <a:noFill/>
          <a:ln w="9525">
            <a:noFill/>
            <a:miter lim="800000"/>
            <a:headEnd/>
            <a:tailEnd/>
          </a:ln>
          <a:effectLst/>
        </p:spPr>
      </p:pic>
      <p:pic>
        <p:nvPicPr>
          <p:cNvPr id="13" name="Picture 2"/>
          <p:cNvPicPr>
            <a:picLocks noChangeAspect="1" noChangeArrowheads="1"/>
          </p:cNvPicPr>
          <p:nvPr/>
        </p:nvPicPr>
        <p:blipFill>
          <a:blip r:embed="rId3" cstate="print"/>
          <a:srcRect l="4286" t="4395" r="51428" b="64750"/>
          <a:stretch>
            <a:fillRect/>
          </a:stretch>
        </p:blipFill>
        <p:spPr bwMode="auto">
          <a:xfrm>
            <a:off x="457200" y="381000"/>
            <a:ext cx="4083139" cy="2133600"/>
          </a:xfrm>
          <a:prstGeom prst="rect">
            <a:avLst/>
          </a:prstGeom>
          <a:noFill/>
          <a:ln w="9525">
            <a:noFill/>
            <a:miter lim="800000"/>
            <a:headEnd/>
            <a:tailEnd/>
          </a:ln>
          <a:effectLst/>
        </p:spPr>
      </p:pic>
      <p:sp>
        <p:nvSpPr>
          <p:cNvPr id="15" name="TextBox 14"/>
          <p:cNvSpPr txBox="1"/>
          <p:nvPr/>
        </p:nvSpPr>
        <p:spPr>
          <a:xfrm>
            <a:off x="4724400" y="2057400"/>
            <a:ext cx="4114800" cy="3539430"/>
          </a:xfrm>
          <a:prstGeom prst="rect">
            <a:avLst/>
          </a:prstGeom>
          <a:noFill/>
        </p:spPr>
        <p:txBody>
          <a:bodyPr wrap="square" rtlCol="0">
            <a:spAutoFit/>
          </a:bodyPr>
          <a:lstStyle/>
          <a:p>
            <a:r>
              <a:rPr lang="en-US" sz="2800" dirty="0" smtClean="0">
                <a:latin typeface="Times New Roman" pitchFamily="18" charset="0"/>
                <a:cs typeface="Times New Roman" pitchFamily="18" charset="0"/>
              </a:rPr>
              <a:t>We might suspect that the difference will be increasingly significant as the window of observation becomes so short that it includes just a few oscillations of the period of interest.</a:t>
            </a:r>
            <a:endParaRPr lang="en-US" sz="2800"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cstate="print"/>
          <a:srcRect l="4286" t="64481" r="51428" b="5476"/>
          <a:stretch>
            <a:fillRect/>
          </a:stretch>
        </p:blipFill>
        <p:spPr bwMode="auto">
          <a:xfrm>
            <a:off x="533400" y="4572000"/>
            <a:ext cx="4043726" cy="2057400"/>
          </a:xfrm>
          <a:prstGeom prst="rect">
            <a:avLst/>
          </a:prstGeom>
          <a:noFill/>
          <a:ln w="9525">
            <a:noFill/>
            <a:miter lim="800000"/>
            <a:headEnd/>
            <a:tailEnd/>
          </a:ln>
          <a:effectLst/>
        </p:spPr>
      </p:pic>
      <p:sp>
        <p:nvSpPr>
          <p:cNvPr id="7" name="Rectangle 6"/>
          <p:cNvSpPr/>
          <p:nvPr/>
        </p:nvSpPr>
        <p:spPr>
          <a:xfrm>
            <a:off x="1447800" y="4676775"/>
            <a:ext cx="390525" cy="1295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1447800" y="5362575"/>
            <a:ext cx="533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2590800" y="509593"/>
            <a:ext cx="1943100" cy="1314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2590800" y="1209675"/>
            <a:ext cx="1733550" cy="952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85800" y="2362200"/>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 name="Straight Connector 10"/>
          <p:cNvCxnSpPr/>
          <p:nvPr/>
        </p:nvCxnSpPr>
        <p:spPr>
          <a:xfrm rot="5400000">
            <a:off x="6362700" y="395529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571500"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3467100" y="393850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971800" y="4343400"/>
            <a:ext cx="12192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time</a:t>
            </a:r>
            <a:endParaRPr lang="en-US" dirty="0">
              <a:latin typeface="Times New Roman" pitchFamily="18" charset="0"/>
              <a:cs typeface="Times New Roman" pitchFamily="18" charset="0"/>
            </a:endParaRPr>
          </a:p>
        </p:txBody>
      </p:sp>
      <p:sp>
        <p:nvSpPr>
          <p:cNvPr id="17" name="TextBox 16"/>
          <p:cNvSpPr txBox="1"/>
          <p:nvPr/>
        </p:nvSpPr>
        <p:spPr>
          <a:xfrm>
            <a:off x="533400" y="41148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sp>
        <p:nvSpPr>
          <p:cNvPr id="18" name="TextBox 17"/>
          <p:cNvSpPr txBox="1"/>
          <p:nvPr/>
        </p:nvSpPr>
        <p:spPr>
          <a:xfrm>
            <a:off x="3429000" y="41148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19" name="TextBox 18"/>
          <p:cNvSpPr txBox="1"/>
          <p:nvPr/>
        </p:nvSpPr>
        <p:spPr>
          <a:xfrm>
            <a:off x="6324600" y="41148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23" name="TextBox 22"/>
          <p:cNvSpPr txBox="1"/>
          <p:nvPr/>
        </p:nvSpPr>
        <p:spPr>
          <a:xfrm rot="16200000">
            <a:off x="-35868" y="2855268"/>
            <a:ext cx="838201"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A(t)</a:t>
            </a:r>
            <a:endParaRPr lang="en-US" sz="2400" i="1" dirty="0">
              <a:latin typeface="Cambria Math" pitchFamily="18" charset="0"/>
              <a:ea typeface="Cambria Math" pitchFamily="18" charset="0"/>
              <a:cs typeface="Times New Roman" pitchFamily="18" charset="0"/>
            </a:endParaRPr>
          </a:p>
        </p:txBody>
      </p:sp>
      <p:sp>
        <p:nvSpPr>
          <p:cNvPr id="25" name="Oval 24"/>
          <p:cNvSpPr/>
          <p:nvPr/>
        </p:nvSpPr>
        <p:spPr>
          <a:xfrm>
            <a:off x="838200" y="3505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990600" y="3276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219200" y="3352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600200" y="3886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82880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362200" y="3505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209800" y="3657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590800" y="3581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667000" y="3657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28194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297180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32004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81400" y="3581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429000" y="3657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4114800" y="2971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4267200" y="2895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419600" y="2971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4648200" y="3352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4800600" y="3581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50292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5105400" y="3886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525780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5791200" y="4114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5638800" y="4267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60960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609600" y="3733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6248400" y="3733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6553200" y="3505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Arrow Connector 60"/>
          <p:cNvCxnSpPr/>
          <p:nvPr/>
        </p:nvCxnSpPr>
        <p:spPr>
          <a:xfrm rot="5400000">
            <a:off x="3282414" y="3314700"/>
            <a:ext cx="20574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rot="5400000">
            <a:off x="3434814" y="3313906"/>
            <a:ext cx="20574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5400000">
            <a:off x="4290298" y="3313906"/>
            <a:ext cx="20574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5400000">
            <a:off x="4610894" y="3313906"/>
            <a:ext cx="20574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228600" y="228600"/>
            <a:ext cx="8915400" cy="1384995"/>
          </a:xfrm>
          <a:prstGeom prst="rect">
            <a:avLst/>
          </a:prstGeom>
          <a:noFill/>
        </p:spPr>
        <p:txBody>
          <a:bodyPr wrap="square" rtlCol="0">
            <a:spAutoFit/>
          </a:bodyPr>
          <a:lstStyle/>
          <a:p>
            <a:r>
              <a:rPr lang="en-US" sz="2800" dirty="0" smtClean="0">
                <a:latin typeface="Times New Roman" pitchFamily="18" charset="0"/>
                <a:cs typeface="Times New Roman" pitchFamily="18" charset="0"/>
              </a:rPr>
              <a:t>Scenario 1:  data are collected at irregular time intervals, but you want to compute power spectral density, which requires evenly sampled data. </a:t>
            </a:r>
            <a:endParaRPr lang="en-US" sz="2800" dirty="0">
              <a:latin typeface="Times New Roman" pitchFamily="18" charset="0"/>
              <a:cs typeface="Times New Roman" pitchFamily="18" charset="0"/>
            </a:endParaRPr>
          </a:p>
        </p:txBody>
      </p:sp>
      <p:sp>
        <p:nvSpPr>
          <p:cNvPr id="66" name="Freeform 65"/>
          <p:cNvSpPr/>
          <p:nvPr/>
        </p:nvSpPr>
        <p:spPr>
          <a:xfrm>
            <a:off x="5791200" y="5486400"/>
            <a:ext cx="2133600" cy="838201"/>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Freeform 67"/>
          <p:cNvSpPr/>
          <p:nvPr/>
        </p:nvSpPr>
        <p:spPr>
          <a:xfrm>
            <a:off x="5842861" y="5455404"/>
            <a:ext cx="1875295" cy="790413"/>
          </a:xfrm>
          <a:custGeom>
            <a:avLst/>
            <a:gdLst>
              <a:gd name="connsiteX0" fmla="*/ 0 w 1875295"/>
              <a:gd name="connsiteY0" fmla="*/ 790413 h 790413"/>
              <a:gd name="connsiteX1" fmla="*/ 154983 w 1875295"/>
              <a:gd name="connsiteY1" fmla="*/ 619932 h 790413"/>
              <a:gd name="connsiteX2" fmla="*/ 216976 w 1875295"/>
              <a:gd name="connsiteY2" fmla="*/ 263471 h 790413"/>
              <a:gd name="connsiteX3" fmla="*/ 263471 w 1875295"/>
              <a:gd name="connsiteY3" fmla="*/ 15498 h 790413"/>
              <a:gd name="connsiteX4" fmla="*/ 387458 w 1875295"/>
              <a:gd name="connsiteY4" fmla="*/ 170481 h 790413"/>
              <a:gd name="connsiteX5" fmla="*/ 418454 w 1875295"/>
              <a:gd name="connsiteY5" fmla="*/ 449450 h 790413"/>
              <a:gd name="connsiteX6" fmla="*/ 526942 w 1875295"/>
              <a:gd name="connsiteY6" fmla="*/ 604433 h 790413"/>
              <a:gd name="connsiteX7" fmla="*/ 666427 w 1875295"/>
              <a:gd name="connsiteY7" fmla="*/ 526942 h 790413"/>
              <a:gd name="connsiteX8" fmla="*/ 790414 w 1875295"/>
              <a:gd name="connsiteY8" fmla="*/ 526942 h 790413"/>
              <a:gd name="connsiteX9" fmla="*/ 929898 w 1875295"/>
              <a:gd name="connsiteY9" fmla="*/ 650928 h 790413"/>
              <a:gd name="connsiteX10" fmla="*/ 1394847 w 1875295"/>
              <a:gd name="connsiteY10" fmla="*/ 743918 h 790413"/>
              <a:gd name="connsiteX11" fmla="*/ 1875295 w 1875295"/>
              <a:gd name="connsiteY11" fmla="*/ 790413 h 790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75295" h="790413">
                <a:moveTo>
                  <a:pt x="0" y="790413"/>
                </a:moveTo>
                <a:cubicBezTo>
                  <a:pt x="59410" y="749084"/>
                  <a:pt x="118820" y="707756"/>
                  <a:pt x="154983" y="619932"/>
                </a:cubicBezTo>
                <a:cubicBezTo>
                  <a:pt x="191146" y="532108"/>
                  <a:pt x="198895" y="364210"/>
                  <a:pt x="216976" y="263471"/>
                </a:cubicBezTo>
                <a:cubicBezTo>
                  <a:pt x="235057" y="162732"/>
                  <a:pt x="235057" y="30996"/>
                  <a:pt x="263471" y="15498"/>
                </a:cubicBezTo>
                <a:cubicBezTo>
                  <a:pt x="291885" y="0"/>
                  <a:pt x="361628" y="98156"/>
                  <a:pt x="387458" y="170481"/>
                </a:cubicBezTo>
                <a:cubicBezTo>
                  <a:pt x="413289" y="242806"/>
                  <a:pt x="395207" y="377125"/>
                  <a:pt x="418454" y="449450"/>
                </a:cubicBezTo>
                <a:cubicBezTo>
                  <a:pt x="441701" y="521775"/>
                  <a:pt x="485613" y="591518"/>
                  <a:pt x="526942" y="604433"/>
                </a:cubicBezTo>
                <a:cubicBezTo>
                  <a:pt x="568271" y="617348"/>
                  <a:pt x="622515" y="539857"/>
                  <a:pt x="666427" y="526942"/>
                </a:cubicBezTo>
                <a:cubicBezTo>
                  <a:pt x="710339" y="514027"/>
                  <a:pt x="746502" y="506278"/>
                  <a:pt x="790414" y="526942"/>
                </a:cubicBezTo>
                <a:cubicBezTo>
                  <a:pt x="834326" y="547606"/>
                  <a:pt x="829159" y="614765"/>
                  <a:pt x="929898" y="650928"/>
                </a:cubicBezTo>
                <a:cubicBezTo>
                  <a:pt x="1030637" y="687091"/>
                  <a:pt x="1237281" y="720671"/>
                  <a:pt x="1394847" y="743918"/>
                </a:cubicBezTo>
                <a:cubicBezTo>
                  <a:pt x="1552413" y="767165"/>
                  <a:pt x="1713854" y="778789"/>
                  <a:pt x="1875295" y="790413"/>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TextBox 68"/>
          <p:cNvSpPr txBox="1"/>
          <p:nvPr/>
        </p:nvSpPr>
        <p:spPr>
          <a:xfrm>
            <a:off x="6125706" y="6334978"/>
            <a:ext cx="12192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frequency</a:t>
            </a:r>
            <a:endParaRPr lang="en-US" dirty="0">
              <a:latin typeface="Times New Roman" pitchFamily="18" charset="0"/>
              <a:cs typeface="Times New Roman" pitchFamily="18" charset="0"/>
            </a:endParaRPr>
          </a:p>
        </p:txBody>
      </p:sp>
      <p:sp>
        <p:nvSpPr>
          <p:cNvPr id="70" name="TextBox 69"/>
          <p:cNvSpPr txBox="1"/>
          <p:nvPr/>
        </p:nvSpPr>
        <p:spPr>
          <a:xfrm rot="16200000">
            <a:off x="4909066" y="5682734"/>
            <a:ext cx="1219200" cy="369332"/>
          </a:xfrm>
          <a:prstGeom prst="rect">
            <a:avLst/>
          </a:prstGeom>
          <a:noFill/>
        </p:spPr>
        <p:txBody>
          <a:bodyPr wrap="square" rtlCol="0">
            <a:spAutoFit/>
          </a:bodyPr>
          <a:lstStyle/>
          <a:p>
            <a:pPr algn="ctr"/>
            <a:r>
              <a:rPr lang="en-US" dirty="0" err="1" smtClean="0">
                <a:latin typeface="Times New Roman" pitchFamily="18" charset="0"/>
                <a:cs typeface="Times New Roman" pitchFamily="18" charset="0"/>
              </a:rPr>
              <a:t>psd</a:t>
            </a:r>
            <a:endParaRPr lang="en-US" dirty="0">
              <a:latin typeface="Times New Roman" pitchFamily="18" charset="0"/>
              <a:cs typeface="Times New Roman" pitchFamily="18" charset="0"/>
            </a:endParaRPr>
          </a:p>
        </p:txBody>
      </p:sp>
      <p:sp>
        <p:nvSpPr>
          <p:cNvPr id="72" name="Freeform 71"/>
          <p:cNvSpPr/>
          <p:nvPr/>
        </p:nvSpPr>
        <p:spPr>
          <a:xfrm>
            <a:off x="3733800" y="5105400"/>
            <a:ext cx="1224366" cy="805912"/>
          </a:xfrm>
          <a:custGeom>
            <a:avLst/>
            <a:gdLst>
              <a:gd name="connsiteX0" fmla="*/ 0 w 1224366"/>
              <a:gd name="connsiteY0" fmla="*/ 0 h 805912"/>
              <a:gd name="connsiteX1" fmla="*/ 433952 w 1224366"/>
              <a:gd name="connsiteY1" fmla="*/ 542441 h 805912"/>
              <a:gd name="connsiteX2" fmla="*/ 1224366 w 1224366"/>
              <a:gd name="connsiteY2" fmla="*/ 805912 h 805912"/>
            </a:gdLst>
            <a:ahLst/>
            <a:cxnLst>
              <a:cxn ang="0">
                <a:pos x="connsiteX0" y="connsiteY0"/>
              </a:cxn>
              <a:cxn ang="0">
                <a:pos x="connsiteX1" y="connsiteY1"/>
              </a:cxn>
              <a:cxn ang="0">
                <a:pos x="connsiteX2" y="connsiteY2"/>
              </a:cxn>
            </a:cxnLst>
            <a:rect l="l" t="t" r="r" b="b"/>
            <a:pathLst>
              <a:path w="1224366" h="805912">
                <a:moveTo>
                  <a:pt x="0" y="0"/>
                </a:moveTo>
                <a:cubicBezTo>
                  <a:pt x="114945" y="204061"/>
                  <a:pt x="229891" y="408122"/>
                  <a:pt x="433952" y="542441"/>
                </a:cubicBezTo>
                <a:cubicBezTo>
                  <a:pt x="638013" y="676760"/>
                  <a:pt x="931189" y="741336"/>
                  <a:pt x="1224366" y="805912"/>
                </a:cubicBezTo>
              </a:path>
            </a:pathLst>
          </a:custGeom>
          <a:ln w="15240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TextBox 72"/>
          <p:cNvSpPr txBox="1"/>
          <p:nvPr/>
        </p:nvSpPr>
        <p:spPr>
          <a:xfrm>
            <a:off x="3962400" y="4876800"/>
            <a:ext cx="609600" cy="707886"/>
          </a:xfrm>
          <a:prstGeom prst="rect">
            <a:avLst/>
          </a:prstGeom>
          <a:noFill/>
        </p:spPr>
        <p:txBody>
          <a:bodyPr wrap="square" rtlCol="0">
            <a:spAutoFit/>
          </a:bodyPr>
          <a:lstStyle/>
          <a:p>
            <a:pPr algn="ctr"/>
            <a:r>
              <a:rPr lang="en-US" sz="4000" dirty="0" smtClean="0">
                <a:solidFill>
                  <a:srgbClr val="FF0000"/>
                </a:solidFill>
                <a:latin typeface="Times New Roman" pitchFamily="18" charset="0"/>
                <a:cs typeface="Times New Roman" pitchFamily="18" charset="0"/>
              </a:rPr>
              <a:t>?</a:t>
            </a:r>
            <a:endParaRPr lang="en-US" sz="40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85800" y="1828800"/>
            <a:ext cx="6183824" cy="8627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 name="Straight Connector 10"/>
          <p:cNvCxnSpPr/>
          <p:nvPr/>
        </p:nvCxnSpPr>
        <p:spPr>
          <a:xfrm rot="5400000">
            <a:off x="6347202" y="393979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571500"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3451602"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971800" y="4343400"/>
            <a:ext cx="12192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time</a:t>
            </a:r>
            <a:endParaRPr lang="en-US" dirty="0">
              <a:latin typeface="Times New Roman" pitchFamily="18" charset="0"/>
              <a:cs typeface="Times New Roman" pitchFamily="18" charset="0"/>
            </a:endParaRPr>
          </a:p>
        </p:txBody>
      </p:sp>
      <p:sp>
        <p:nvSpPr>
          <p:cNvPr id="17" name="TextBox 16"/>
          <p:cNvSpPr txBox="1"/>
          <p:nvPr/>
        </p:nvSpPr>
        <p:spPr>
          <a:xfrm>
            <a:off x="533400" y="41148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sp>
        <p:nvSpPr>
          <p:cNvPr id="18" name="TextBox 17"/>
          <p:cNvSpPr txBox="1"/>
          <p:nvPr/>
        </p:nvSpPr>
        <p:spPr>
          <a:xfrm>
            <a:off x="3429000" y="4095432"/>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19" name="TextBox 18"/>
          <p:cNvSpPr txBox="1"/>
          <p:nvPr/>
        </p:nvSpPr>
        <p:spPr>
          <a:xfrm>
            <a:off x="6324600" y="41148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23" name="TextBox 22"/>
          <p:cNvSpPr txBox="1"/>
          <p:nvPr/>
        </p:nvSpPr>
        <p:spPr>
          <a:xfrm rot="16200000">
            <a:off x="-109485" y="1882749"/>
            <a:ext cx="990601"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A(t)</a:t>
            </a:r>
            <a:endParaRPr lang="en-US" sz="2400" i="1" dirty="0">
              <a:latin typeface="Cambria Math" pitchFamily="18" charset="0"/>
              <a:ea typeface="Cambria Math" pitchFamily="18" charset="0"/>
              <a:cs typeface="Times New Roman" pitchFamily="18" charset="0"/>
            </a:endParaRPr>
          </a:p>
        </p:txBody>
      </p:sp>
      <p:sp>
        <p:nvSpPr>
          <p:cNvPr id="25" name="Oval 24"/>
          <p:cNvSpPr/>
          <p:nvPr/>
        </p:nvSpPr>
        <p:spPr>
          <a:xfrm>
            <a:off x="1447800" y="2819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838200" y="2286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143000" y="2438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752600" y="2895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417320" y="3886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71800" y="2362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667000" y="2438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3276600" y="2438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581400" y="2743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3657600" y="4114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616712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5588000" y="3886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271520" y="4114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238252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3886200" y="2895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4191000" y="2819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419600" y="2971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4495800" y="2514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4800600" y="2743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5105400" y="2895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5410200" y="2895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5715000" y="2514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6019800" y="2743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1224280" y="3657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6324600" y="2514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2362200" y="2743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2057400" y="2667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6629400" y="2819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Arrow Connector 60"/>
          <p:cNvCxnSpPr/>
          <p:nvPr/>
        </p:nvCxnSpPr>
        <p:spPr>
          <a:xfrm rot="5400000">
            <a:off x="606371" y="2537202"/>
            <a:ext cx="11430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5400000">
            <a:off x="953294" y="3999706"/>
            <a:ext cx="9906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228600" y="228600"/>
            <a:ext cx="8915400" cy="1384995"/>
          </a:xfrm>
          <a:prstGeom prst="rect">
            <a:avLst/>
          </a:prstGeom>
          <a:noFill/>
        </p:spPr>
        <p:txBody>
          <a:bodyPr wrap="square" rtlCol="0">
            <a:spAutoFit/>
          </a:bodyPr>
          <a:lstStyle/>
          <a:p>
            <a:r>
              <a:rPr lang="en-US" sz="2800" dirty="0" smtClean="0">
                <a:latin typeface="Times New Roman" pitchFamily="18" charset="0"/>
                <a:cs typeface="Times New Roman" pitchFamily="18" charset="0"/>
              </a:rPr>
              <a:t>Scenario 2:  two datasets are collected with different sampling intervals, but you want to combine them into a scatter plot </a:t>
            </a:r>
            <a:endParaRPr lang="en-US" sz="2800" dirty="0">
              <a:latin typeface="Times New Roman" pitchFamily="18" charset="0"/>
              <a:cs typeface="Times New Roman" pitchFamily="18" charset="0"/>
            </a:endParaRPr>
          </a:p>
        </p:txBody>
      </p:sp>
      <p:sp>
        <p:nvSpPr>
          <p:cNvPr id="66" name="Freeform 65"/>
          <p:cNvSpPr/>
          <p:nvPr/>
        </p:nvSpPr>
        <p:spPr>
          <a:xfrm>
            <a:off x="6019800" y="4953000"/>
            <a:ext cx="1676400" cy="1295401"/>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TextBox 68"/>
          <p:cNvSpPr txBox="1"/>
          <p:nvPr/>
        </p:nvSpPr>
        <p:spPr>
          <a:xfrm>
            <a:off x="6172200" y="6218694"/>
            <a:ext cx="1219200" cy="461665"/>
          </a:xfrm>
          <a:prstGeom prst="rect">
            <a:avLst/>
          </a:prstGeom>
          <a:noFill/>
        </p:spPr>
        <p:txBody>
          <a:bodyPr wrap="square" rtlCol="0">
            <a:spAutoFit/>
          </a:bodyPr>
          <a:lstStyle/>
          <a:p>
            <a:pPr algn="ctr"/>
            <a:r>
              <a:rPr lang="en-US" sz="2400" i="1" dirty="0" smtClean="0">
                <a:latin typeface="Cambria Math" pitchFamily="18" charset="0"/>
                <a:ea typeface="Cambria Math" pitchFamily="18" charset="0"/>
                <a:cs typeface="Times New Roman" pitchFamily="18" charset="0"/>
              </a:rPr>
              <a:t>A</a:t>
            </a:r>
            <a:endParaRPr lang="en-US" sz="2400" i="1" dirty="0">
              <a:latin typeface="Cambria Math" pitchFamily="18" charset="0"/>
              <a:ea typeface="Cambria Math" pitchFamily="18" charset="0"/>
              <a:cs typeface="Times New Roman" pitchFamily="18" charset="0"/>
            </a:endParaRPr>
          </a:p>
        </p:txBody>
      </p:sp>
      <p:sp>
        <p:nvSpPr>
          <p:cNvPr id="70" name="TextBox 69"/>
          <p:cNvSpPr txBox="1"/>
          <p:nvPr/>
        </p:nvSpPr>
        <p:spPr>
          <a:xfrm rot="16200000">
            <a:off x="5031433" y="5255567"/>
            <a:ext cx="1219200" cy="461665"/>
          </a:xfrm>
          <a:prstGeom prst="rect">
            <a:avLst/>
          </a:prstGeom>
          <a:noFill/>
        </p:spPr>
        <p:txBody>
          <a:bodyPr wrap="square" rtlCol="0">
            <a:spAutoFit/>
          </a:bodyPr>
          <a:lstStyle/>
          <a:p>
            <a:pPr algn="ctr"/>
            <a:r>
              <a:rPr lang="en-US" sz="2400" i="1" dirty="0" smtClean="0">
                <a:latin typeface="Cambria Math" pitchFamily="18" charset="0"/>
                <a:ea typeface="Cambria Math" pitchFamily="18" charset="0"/>
                <a:cs typeface="Times New Roman" pitchFamily="18" charset="0"/>
              </a:rPr>
              <a:t>B</a:t>
            </a:r>
            <a:endParaRPr lang="en-US" sz="2400" i="1" dirty="0">
              <a:latin typeface="Cambria Math" pitchFamily="18" charset="0"/>
              <a:ea typeface="Cambria Math" pitchFamily="18" charset="0"/>
              <a:cs typeface="Times New Roman" pitchFamily="18" charset="0"/>
            </a:endParaRPr>
          </a:p>
        </p:txBody>
      </p:sp>
      <p:sp>
        <p:nvSpPr>
          <p:cNvPr id="72" name="Freeform 71"/>
          <p:cNvSpPr/>
          <p:nvPr/>
        </p:nvSpPr>
        <p:spPr>
          <a:xfrm>
            <a:off x="4343400" y="5029200"/>
            <a:ext cx="1224366" cy="805912"/>
          </a:xfrm>
          <a:custGeom>
            <a:avLst/>
            <a:gdLst>
              <a:gd name="connsiteX0" fmla="*/ 0 w 1224366"/>
              <a:gd name="connsiteY0" fmla="*/ 0 h 805912"/>
              <a:gd name="connsiteX1" fmla="*/ 433952 w 1224366"/>
              <a:gd name="connsiteY1" fmla="*/ 542441 h 805912"/>
              <a:gd name="connsiteX2" fmla="*/ 1224366 w 1224366"/>
              <a:gd name="connsiteY2" fmla="*/ 805912 h 805912"/>
            </a:gdLst>
            <a:ahLst/>
            <a:cxnLst>
              <a:cxn ang="0">
                <a:pos x="connsiteX0" y="connsiteY0"/>
              </a:cxn>
              <a:cxn ang="0">
                <a:pos x="connsiteX1" y="connsiteY1"/>
              </a:cxn>
              <a:cxn ang="0">
                <a:pos x="connsiteX2" y="connsiteY2"/>
              </a:cxn>
            </a:cxnLst>
            <a:rect l="l" t="t" r="r" b="b"/>
            <a:pathLst>
              <a:path w="1224366" h="805912">
                <a:moveTo>
                  <a:pt x="0" y="0"/>
                </a:moveTo>
                <a:cubicBezTo>
                  <a:pt x="114945" y="204061"/>
                  <a:pt x="229891" y="408122"/>
                  <a:pt x="433952" y="542441"/>
                </a:cubicBezTo>
                <a:cubicBezTo>
                  <a:pt x="638013" y="676760"/>
                  <a:pt x="931189" y="741336"/>
                  <a:pt x="1224366" y="805912"/>
                </a:cubicBezTo>
              </a:path>
            </a:pathLst>
          </a:custGeom>
          <a:ln w="15240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TextBox 72"/>
          <p:cNvSpPr txBox="1"/>
          <p:nvPr/>
        </p:nvSpPr>
        <p:spPr>
          <a:xfrm>
            <a:off x="4648200" y="4724400"/>
            <a:ext cx="609600" cy="707886"/>
          </a:xfrm>
          <a:prstGeom prst="rect">
            <a:avLst/>
          </a:prstGeom>
          <a:noFill/>
        </p:spPr>
        <p:txBody>
          <a:bodyPr wrap="square" rtlCol="0">
            <a:spAutoFit/>
          </a:bodyPr>
          <a:lstStyle/>
          <a:p>
            <a:pPr algn="ctr"/>
            <a:r>
              <a:rPr lang="en-US" sz="4000" dirty="0" smtClean="0">
                <a:solidFill>
                  <a:srgbClr val="FF0000"/>
                </a:solidFill>
                <a:latin typeface="Times New Roman" pitchFamily="18" charset="0"/>
                <a:cs typeface="Times New Roman" pitchFamily="18" charset="0"/>
              </a:rPr>
              <a:t>?</a:t>
            </a:r>
            <a:endParaRPr lang="en-US" sz="4000" dirty="0">
              <a:solidFill>
                <a:srgbClr val="FF0000"/>
              </a:solidFill>
              <a:latin typeface="Times New Roman" pitchFamily="18" charset="0"/>
              <a:cs typeface="Times New Roman" pitchFamily="18" charset="0"/>
            </a:endParaRPr>
          </a:p>
        </p:txBody>
      </p:sp>
      <p:sp>
        <p:nvSpPr>
          <p:cNvPr id="60" name="Freeform 59"/>
          <p:cNvSpPr/>
          <p:nvPr/>
        </p:nvSpPr>
        <p:spPr>
          <a:xfrm>
            <a:off x="685800" y="3200400"/>
            <a:ext cx="6183824" cy="8627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7" name="Straight Connector 66"/>
          <p:cNvCxnSpPr/>
          <p:nvPr/>
        </p:nvCxnSpPr>
        <p:spPr>
          <a:xfrm rot="5400000">
            <a:off x="6362700" y="255786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3467100" y="2599194"/>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3429000" y="2775486"/>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75" name="TextBox 74"/>
          <p:cNvSpPr txBox="1"/>
          <p:nvPr/>
        </p:nvSpPr>
        <p:spPr>
          <a:xfrm>
            <a:off x="6324600" y="2794854"/>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76" name="Oval 75"/>
          <p:cNvSpPr/>
          <p:nvPr/>
        </p:nvSpPr>
        <p:spPr>
          <a:xfrm>
            <a:off x="5394960" y="4038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46228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500888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flipV="1">
            <a:off x="1610360" y="4191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flipV="1">
            <a:off x="8382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flipV="1">
            <a:off x="1031240" y="3657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flipV="1">
            <a:off x="1803400" y="4191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flipV="1">
            <a:off x="2768600" y="3733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flipV="1">
            <a:off x="257556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flipV="1">
            <a:off x="296164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flipV="1">
            <a:off x="2189480" y="4114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flipV="1">
            <a:off x="1996440" y="4038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3464560" y="42155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3850640" y="3886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4043680" y="3733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4236720" y="38345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4429760" y="40631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481584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5201920" y="42155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5781040" y="38345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5974080" y="40631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6477000" y="38345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0" name="Straight Arrow Connector 99"/>
          <p:cNvCxnSpPr/>
          <p:nvPr/>
        </p:nvCxnSpPr>
        <p:spPr>
          <a:xfrm rot="5400000">
            <a:off x="900839" y="2532035"/>
            <a:ext cx="11430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rot="5400000">
            <a:off x="752812" y="3984208"/>
            <a:ext cx="9906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rot="16200000">
            <a:off x="-112067" y="3236268"/>
            <a:ext cx="990601"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B(t)</a:t>
            </a:r>
            <a:endParaRPr lang="en-US" sz="2400" i="1" dirty="0">
              <a:latin typeface="Cambria Math" pitchFamily="18" charset="0"/>
              <a:ea typeface="Cambria Math" pitchFamily="18" charset="0"/>
              <a:cs typeface="Times New Roman" pitchFamily="18" charset="0"/>
            </a:endParaRPr>
          </a:p>
        </p:txBody>
      </p:sp>
      <p:sp>
        <p:nvSpPr>
          <p:cNvPr id="104" name="Oval 103"/>
          <p:cNvSpPr/>
          <p:nvPr/>
        </p:nvSpPr>
        <p:spPr>
          <a:xfrm>
            <a:off x="6629400" y="5181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6324600" y="5486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6553200" y="5334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6629400" y="5562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6781800" y="5334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6324600" y="5715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p:nvPr/>
        </p:nvSpPr>
        <p:spPr>
          <a:xfrm>
            <a:off x="6477000" y="5562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p:cNvSpPr/>
          <p:nvPr/>
        </p:nvSpPr>
        <p:spPr>
          <a:xfrm>
            <a:off x="6629400" y="5715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p:cNvSpPr/>
          <p:nvPr/>
        </p:nvSpPr>
        <p:spPr>
          <a:xfrm>
            <a:off x="6781800" y="5867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a:off x="7010400" y="5486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p:cNvSpPr/>
          <p:nvPr/>
        </p:nvSpPr>
        <p:spPr>
          <a:xfrm>
            <a:off x="6858000" y="5181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p:cNvSpPr/>
          <p:nvPr/>
        </p:nvSpPr>
        <p:spPr>
          <a:xfrm>
            <a:off x="6430506" y="585319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p:cNvSpPr/>
          <p:nvPr/>
        </p:nvSpPr>
        <p:spPr>
          <a:xfrm>
            <a:off x="7162800" y="5181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p:cNvSpPr/>
          <p:nvPr/>
        </p:nvSpPr>
        <p:spPr>
          <a:xfrm>
            <a:off x="6248400" y="5791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Oval 119"/>
          <p:cNvSpPr/>
          <p:nvPr/>
        </p:nvSpPr>
        <p:spPr>
          <a:xfrm>
            <a:off x="6248400" y="5638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p:cNvSpPr/>
          <p:nvPr/>
        </p:nvSpPr>
        <p:spPr>
          <a:xfrm>
            <a:off x="6934200" y="5638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Oval 121"/>
          <p:cNvSpPr/>
          <p:nvPr/>
        </p:nvSpPr>
        <p:spPr>
          <a:xfrm>
            <a:off x="7162800" y="5638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6934200" y="5334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6248400" y="600559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5257800"/>
          </a:xfrm>
        </p:spPr>
        <p:txBody>
          <a:bodyPr>
            <a:normAutofit fontScale="90000"/>
          </a:bodyPr>
          <a:lstStyle/>
          <a:p>
            <a:r>
              <a:rPr lang="en-US" dirty="0" smtClean="0">
                <a:latin typeface="Times New Roman" pitchFamily="18" charset="0"/>
                <a:cs typeface="Times New Roman" pitchFamily="18" charset="0"/>
              </a:rPr>
              <a:t>in both scenarios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times that the data are collected at are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inconvenient</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943600"/>
          </a:xfrm>
        </p:spPr>
        <p:txBody>
          <a:bodyPr>
            <a:normAutofit/>
          </a:bodyPr>
          <a:lstStyle/>
          <a:p>
            <a:r>
              <a:rPr lang="en-US" dirty="0" smtClean="0">
                <a:latin typeface="Times New Roman" pitchFamily="18" charset="0"/>
                <a:cs typeface="Times New Roman" pitchFamily="18" charset="0"/>
              </a:rPr>
              <a:t>we encountered a problem similar to this one back in Lecture 8,</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where we used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prior information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to fill in data gaps</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p:nvPr/>
        </p:nvCxnSpPr>
        <p:spPr>
          <a:xfrm rot="5400000">
            <a:off x="7097578" y="273226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321876" y="27167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201978" y="27167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722176" y="3135868"/>
            <a:ext cx="12192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time</a:t>
            </a:r>
            <a:endParaRPr lang="en-US" dirty="0">
              <a:latin typeface="Times New Roman" pitchFamily="18" charset="0"/>
              <a:cs typeface="Times New Roman" pitchFamily="18" charset="0"/>
            </a:endParaRPr>
          </a:p>
        </p:txBody>
      </p:sp>
      <p:sp>
        <p:nvSpPr>
          <p:cNvPr id="17" name="TextBox 16"/>
          <p:cNvSpPr txBox="1"/>
          <p:nvPr/>
        </p:nvSpPr>
        <p:spPr>
          <a:xfrm>
            <a:off x="1283776" y="2907268"/>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sp>
        <p:nvSpPr>
          <p:cNvPr id="18" name="TextBox 17"/>
          <p:cNvSpPr txBox="1"/>
          <p:nvPr/>
        </p:nvSpPr>
        <p:spPr>
          <a:xfrm>
            <a:off x="4179376" y="28879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19" name="TextBox 18"/>
          <p:cNvSpPr txBox="1"/>
          <p:nvPr/>
        </p:nvSpPr>
        <p:spPr>
          <a:xfrm>
            <a:off x="7074976" y="2907268"/>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41" name="Oval 40"/>
          <p:cNvSpPr/>
          <p:nvPr/>
        </p:nvSpPr>
        <p:spPr>
          <a:xfrm>
            <a:off x="4407976" y="29072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6917496" y="27548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338376" y="26786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4021896" y="29072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132896" y="27548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304800" y="533400"/>
            <a:ext cx="5943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observed data with missing points</a:t>
            </a:r>
            <a:endParaRPr lang="en-US" sz="2800" dirty="0">
              <a:latin typeface="Times New Roman" pitchFamily="18" charset="0"/>
              <a:cs typeface="Times New Roman" pitchFamily="18" charset="0"/>
            </a:endParaRPr>
          </a:p>
        </p:txBody>
      </p:sp>
      <p:sp>
        <p:nvSpPr>
          <p:cNvPr id="60" name="Freeform 59"/>
          <p:cNvSpPr/>
          <p:nvPr/>
        </p:nvSpPr>
        <p:spPr>
          <a:xfrm>
            <a:off x="1436176" y="1992868"/>
            <a:ext cx="6183824" cy="8627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Oval 75"/>
          <p:cNvSpPr/>
          <p:nvPr/>
        </p:nvSpPr>
        <p:spPr>
          <a:xfrm>
            <a:off x="6145336" y="28310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5373176" y="2602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5759256" y="27548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flipV="1">
            <a:off x="2360736" y="2983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flipV="1">
            <a:off x="1588576" y="2602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flipV="1">
            <a:off x="1781616" y="24500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flipV="1">
            <a:off x="2553776" y="2983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flipV="1">
            <a:off x="3325936" y="2602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flipV="1">
            <a:off x="2939856" y="29072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flipV="1">
            <a:off x="2746816" y="28310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4214936" y="300801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4601016" y="26786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4794056" y="25262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4987096" y="262701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5180136" y="285561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5566216" y="2602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5952296" y="300801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7227376" y="262701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p:cNvSpPr txBox="1"/>
          <p:nvPr/>
        </p:nvSpPr>
        <p:spPr>
          <a:xfrm rot="16200000">
            <a:off x="497533" y="2093266"/>
            <a:ext cx="1142999"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30000" dirty="0" smtClean="0">
                <a:latin typeface="Cambria Math" pitchFamily="18" charset="0"/>
                <a:ea typeface="Cambria Math" pitchFamily="18" charset="0"/>
                <a:cs typeface="Times New Roman" pitchFamily="18" charset="0"/>
              </a:rPr>
              <a:t>obs</a:t>
            </a:r>
            <a:r>
              <a:rPr lang="en-US" sz="2400" i="1" dirty="0" smtClean="0">
                <a:latin typeface="Cambria Math" pitchFamily="18" charset="0"/>
                <a:ea typeface="Cambria Math" pitchFamily="18" charset="0"/>
                <a:cs typeface="Times New Roman" pitchFamily="18" charset="0"/>
              </a:rPr>
              <a:t>(t)</a:t>
            </a:r>
            <a:endParaRPr lang="en-US" sz="2400" i="1" dirty="0">
              <a:latin typeface="Cambria Math" pitchFamily="18" charset="0"/>
              <a:ea typeface="Cambria Math" pitchFamily="18" charset="0"/>
              <a:cs typeface="Times New Roman" pitchFamily="18" charset="0"/>
            </a:endParaRPr>
          </a:p>
        </p:txBody>
      </p:sp>
      <p:cxnSp>
        <p:nvCxnSpPr>
          <p:cNvPr id="98" name="Straight Connector 97"/>
          <p:cNvCxnSpPr/>
          <p:nvPr/>
        </p:nvCxnSpPr>
        <p:spPr>
          <a:xfrm rot="5400000">
            <a:off x="7097577" y="555166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rot="5400000">
            <a:off x="1321875" y="55361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5400000">
            <a:off x="4201977" y="55361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3" name="TextBox 122"/>
          <p:cNvSpPr txBox="1"/>
          <p:nvPr/>
        </p:nvSpPr>
        <p:spPr>
          <a:xfrm>
            <a:off x="3722175" y="5955268"/>
            <a:ext cx="12192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time</a:t>
            </a:r>
            <a:endParaRPr lang="en-US" dirty="0">
              <a:latin typeface="Times New Roman" pitchFamily="18" charset="0"/>
              <a:cs typeface="Times New Roman" pitchFamily="18" charset="0"/>
            </a:endParaRPr>
          </a:p>
        </p:txBody>
      </p:sp>
      <p:sp>
        <p:nvSpPr>
          <p:cNvPr id="124" name="TextBox 123"/>
          <p:cNvSpPr txBox="1"/>
          <p:nvPr/>
        </p:nvSpPr>
        <p:spPr>
          <a:xfrm>
            <a:off x="1283775" y="5726668"/>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sp>
        <p:nvSpPr>
          <p:cNvPr id="125" name="TextBox 124"/>
          <p:cNvSpPr txBox="1"/>
          <p:nvPr/>
        </p:nvSpPr>
        <p:spPr>
          <a:xfrm>
            <a:off x="4179375" y="5707300"/>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126" name="TextBox 125"/>
          <p:cNvSpPr txBox="1"/>
          <p:nvPr/>
        </p:nvSpPr>
        <p:spPr>
          <a:xfrm>
            <a:off x="7074975" y="5726668"/>
            <a:ext cx="381000" cy="381000"/>
          </a:xfrm>
          <a:prstGeom prst="rect">
            <a:avLst/>
          </a:prstGeom>
          <a:noFill/>
        </p:spPr>
        <p:txBody>
          <a:bodyPr wrap="square" rtlCol="0">
            <a:spAutoFit/>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127" name="Oval 126"/>
          <p:cNvSpPr/>
          <p:nvPr/>
        </p:nvSpPr>
        <p:spPr>
          <a:xfrm>
            <a:off x="2167695" y="5498068"/>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28" name="Oval 127"/>
          <p:cNvSpPr/>
          <p:nvPr/>
        </p:nvSpPr>
        <p:spPr>
          <a:xfrm>
            <a:off x="4407975" y="56956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Oval 128"/>
          <p:cNvSpPr/>
          <p:nvPr/>
        </p:nvSpPr>
        <p:spPr>
          <a:xfrm>
            <a:off x="6917495" y="55432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p:cNvSpPr/>
          <p:nvPr/>
        </p:nvSpPr>
        <p:spPr>
          <a:xfrm>
            <a:off x="6338375" y="551356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p:cNvSpPr/>
          <p:nvPr/>
        </p:nvSpPr>
        <p:spPr>
          <a:xfrm>
            <a:off x="4021895" y="575766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Oval 131"/>
          <p:cNvSpPr/>
          <p:nvPr/>
        </p:nvSpPr>
        <p:spPr>
          <a:xfrm>
            <a:off x="3132895" y="55432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p:cNvSpPr/>
          <p:nvPr/>
        </p:nvSpPr>
        <p:spPr>
          <a:xfrm>
            <a:off x="1974655" y="5269468"/>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4" name="Freeform 133"/>
          <p:cNvSpPr/>
          <p:nvPr/>
        </p:nvSpPr>
        <p:spPr>
          <a:xfrm>
            <a:off x="1436175" y="4812268"/>
            <a:ext cx="6183824" cy="8627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5" name="Oval 134"/>
          <p:cNvSpPr/>
          <p:nvPr/>
        </p:nvSpPr>
        <p:spPr>
          <a:xfrm>
            <a:off x="6145335" y="56194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5373175" y="540637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p:cNvSpPr/>
          <p:nvPr/>
        </p:nvSpPr>
        <p:spPr>
          <a:xfrm>
            <a:off x="5759255" y="560526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flipV="1">
            <a:off x="2360735" y="581836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p:cNvSpPr/>
          <p:nvPr/>
        </p:nvSpPr>
        <p:spPr>
          <a:xfrm flipV="1">
            <a:off x="1588575" y="53908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flipV="1">
            <a:off x="1781615" y="528496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p:cNvSpPr/>
          <p:nvPr/>
        </p:nvSpPr>
        <p:spPr>
          <a:xfrm flipV="1">
            <a:off x="2553775" y="578737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p:cNvSpPr/>
          <p:nvPr/>
        </p:nvSpPr>
        <p:spPr>
          <a:xfrm flipV="1">
            <a:off x="3518975" y="5345668"/>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Oval 142"/>
          <p:cNvSpPr/>
          <p:nvPr/>
        </p:nvSpPr>
        <p:spPr>
          <a:xfrm flipV="1">
            <a:off x="3325935" y="53908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p:cNvSpPr/>
          <p:nvPr/>
        </p:nvSpPr>
        <p:spPr>
          <a:xfrm flipV="1">
            <a:off x="3712015" y="5421868"/>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144"/>
          <p:cNvSpPr/>
          <p:nvPr/>
        </p:nvSpPr>
        <p:spPr>
          <a:xfrm flipV="1">
            <a:off x="2939855" y="575766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145"/>
          <p:cNvSpPr/>
          <p:nvPr/>
        </p:nvSpPr>
        <p:spPr>
          <a:xfrm flipV="1">
            <a:off x="2746815" y="560397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Oval 146"/>
          <p:cNvSpPr/>
          <p:nvPr/>
        </p:nvSpPr>
        <p:spPr>
          <a:xfrm>
            <a:off x="4214935" y="585841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4601015" y="54670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Oval 148"/>
          <p:cNvSpPr/>
          <p:nvPr/>
        </p:nvSpPr>
        <p:spPr>
          <a:xfrm>
            <a:off x="4794055" y="53146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p:cNvSpPr/>
          <p:nvPr/>
        </p:nvSpPr>
        <p:spPr>
          <a:xfrm>
            <a:off x="4987095" y="547741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Oval 150"/>
          <p:cNvSpPr/>
          <p:nvPr/>
        </p:nvSpPr>
        <p:spPr>
          <a:xfrm>
            <a:off x="5180135" y="570601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Oval 151"/>
          <p:cNvSpPr/>
          <p:nvPr/>
        </p:nvSpPr>
        <p:spPr>
          <a:xfrm>
            <a:off x="5566215" y="543736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p:cNvSpPr/>
          <p:nvPr/>
        </p:nvSpPr>
        <p:spPr>
          <a:xfrm>
            <a:off x="5952295" y="579641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p:cNvSpPr/>
          <p:nvPr/>
        </p:nvSpPr>
        <p:spPr>
          <a:xfrm>
            <a:off x="6531415" y="5446414"/>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p:cNvSpPr/>
          <p:nvPr/>
        </p:nvSpPr>
        <p:spPr>
          <a:xfrm>
            <a:off x="6724455" y="5675014"/>
            <a:ext cx="76200" cy="76200"/>
          </a:xfrm>
          <a:prstGeom prst="ellipse">
            <a:avLst/>
          </a:prstGeom>
          <a:solidFill>
            <a:schemeClr val="bg1">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Oval 155"/>
          <p:cNvSpPr/>
          <p:nvPr/>
        </p:nvSpPr>
        <p:spPr>
          <a:xfrm>
            <a:off x="7227375" y="543091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TextBox 156"/>
          <p:cNvSpPr txBox="1"/>
          <p:nvPr/>
        </p:nvSpPr>
        <p:spPr>
          <a:xfrm rot="16200000">
            <a:off x="301198" y="4575602"/>
            <a:ext cx="1535669" cy="461665"/>
          </a:xfrm>
          <a:prstGeom prst="rect">
            <a:avLst/>
          </a:prstGeom>
          <a:noFill/>
        </p:spPr>
        <p:txBody>
          <a:bodyPr wrap="square" rtlCol="0">
            <a:spAutoFit/>
          </a:bodyPr>
          <a:lstStyle/>
          <a:p>
            <a:r>
              <a:rPr lang="en-US" sz="2400" i="1" dirty="0" err="1" smtClean="0">
                <a:latin typeface="Cambria Math" pitchFamily="18" charset="0"/>
                <a:ea typeface="Cambria Math" pitchFamily="18" charset="0"/>
                <a:cs typeface="Times New Roman" pitchFamily="18" charset="0"/>
              </a:rPr>
              <a:t>d</a:t>
            </a:r>
            <a:r>
              <a:rPr lang="en-US" sz="2400" i="1" baseline="30000" dirty="0" err="1" smtClean="0">
                <a:latin typeface="Cambria Math" pitchFamily="18" charset="0"/>
                <a:ea typeface="Cambria Math" pitchFamily="18" charset="0"/>
                <a:cs typeface="Times New Roman" pitchFamily="18" charset="0"/>
              </a:rPr>
              <a:t>est</a:t>
            </a:r>
            <a:r>
              <a:rPr lang="en-US" sz="2400" i="1" dirty="0" smtClean="0">
                <a:latin typeface="Cambria Math" pitchFamily="18" charset="0"/>
                <a:ea typeface="Cambria Math" pitchFamily="18" charset="0"/>
                <a:cs typeface="Times New Roman" pitchFamily="18" charset="0"/>
              </a:rPr>
              <a:t>(t)</a:t>
            </a:r>
            <a:endParaRPr lang="en-US" sz="2400" i="1" dirty="0">
              <a:latin typeface="Cambria Math" pitchFamily="18" charset="0"/>
              <a:ea typeface="Cambria Math" pitchFamily="18" charset="0"/>
              <a:cs typeface="Times New Roman" pitchFamily="18" charset="0"/>
            </a:endParaRPr>
          </a:p>
        </p:txBody>
      </p:sp>
      <p:cxnSp>
        <p:nvCxnSpPr>
          <p:cNvPr id="159" name="Straight Arrow Connector 158"/>
          <p:cNvCxnSpPr/>
          <p:nvPr/>
        </p:nvCxnSpPr>
        <p:spPr>
          <a:xfrm rot="5400000">
            <a:off x="1859300" y="24376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rot="5400000">
            <a:off x="2058194" y="24376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2" name="Straight Arrow Connector 161"/>
          <p:cNvCxnSpPr/>
          <p:nvPr/>
        </p:nvCxnSpPr>
        <p:spPr>
          <a:xfrm rot="5400000">
            <a:off x="3413998" y="23614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rot="5400000">
            <a:off x="3628390" y="23614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4" name="Straight Arrow Connector 163"/>
          <p:cNvCxnSpPr/>
          <p:nvPr/>
        </p:nvCxnSpPr>
        <p:spPr>
          <a:xfrm rot="5400000">
            <a:off x="6415504" y="22852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p:nvPr/>
        </p:nvCxnSpPr>
        <p:spPr>
          <a:xfrm rot="5400000">
            <a:off x="6628606" y="22852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6" name="TextBox 165"/>
          <p:cNvSpPr txBox="1"/>
          <p:nvPr/>
        </p:nvSpPr>
        <p:spPr>
          <a:xfrm>
            <a:off x="304800" y="3886200"/>
            <a:ext cx="7162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estimated data with missing points filled in</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find </a:t>
            </a:r>
            <a:r>
              <a:rPr lang="en-US" i="1" dirty="0" err="1" smtClean="0">
                <a:latin typeface="Cambria Math" pitchFamily="18" charset="0"/>
                <a:ea typeface="Cambria Math" pitchFamily="18" charset="0"/>
                <a:cs typeface="Times New Roman" pitchFamily="18" charset="0"/>
              </a:rPr>
              <a:t>d</a:t>
            </a:r>
            <a:r>
              <a:rPr lang="en-US" i="1" baseline="-25000" dirty="0" err="1" smtClean="0">
                <a:latin typeface="Cambria Math" pitchFamily="18" charset="0"/>
                <a:ea typeface="Cambria Math" pitchFamily="18" charset="0"/>
                <a:cs typeface="Times New Roman" pitchFamily="18" charset="0"/>
              </a:rPr>
              <a:t>i</a:t>
            </a:r>
            <a:r>
              <a:rPr lang="en-US" i="1" baseline="30000" dirty="0" err="1" smtClean="0">
                <a:latin typeface="Cambria Math" pitchFamily="18" charset="0"/>
                <a:ea typeface="Cambria Math" pitchFamily="18" charset="0"/>
                <a:cs typeface="Times New Roman" pitchFamily="18" charset="0"/>
              </a:rPr>
              <a:t>est</a:t>
            </a:r>
            <a:r>
              <a:rPr lang="en-US" dirty="0" smtClean="0">
                <a:latin typeface="Times New Roman" pitchFamily="18" charset="0"/>
                <a:cs typeface="Times New Roman" pitchFamily="18" charset="0"/>
              </a:rPr>
              <a:t> so that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d</a:t>
            </a:r>
            <a:r>
              <a:rPr lang="en-US" i="1" baseline="-25000" dirty="0" err="1" smtClean="0">
                <a:latin typeface="Cambria Math" pitchFamily="18" charset="0"/>
                <a:ea typeface="Cambria Math" pitchFamily="18" charset="0"/>
                <a:cs typeface="Times New Roman" pitchFamily="18" charset="0"/>
              </a:rPr>
              <a:t>i</a:t>
            </a:r>
            <a:r>
              <a:rPr lang="en-US" i="1" baseline="30000" dirty="0" err="1" smtClean="0">
                <a:latin typeface="Cambria Math" pitchFamily="18" charset="0"/>
                <a:ea typeface="Cambria Math" pitchFamily="18" charset="0"/>
                <a:cs typeface="Times New Roman" pitchFamily="18" charset="0"/>
              </a:rPr>
              <a:t>est</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d</a:t>
            </a:r>
            <a:r>
              <a:rPr lang="en-US" i="1" baseline="-25000" dirty="0" err="1" smtClean="0">
                <a:latin typeface="Cambria Math" pitchFamily="18" charset="0"/>
                <a:ea typeface="Cambria Math" pitchFamily="18" charset="0"/>
                <a:cs typeface="Times New Roman" pitchFamily="18" charset="0"/>
              </a:rPr>
              <a:t>i</a:t>
            </a:r>
            <a:r>
              <a:rPr lang="en-US" i="1" baseline="30000" dirty="0" err="1" smtClean="0">
                <a:latin typeface="Cambria Math" pitchFamily="18" charset="0"/>
                <a:ea typeface="Cambria Math" pitchFamily="18" charset="0"/>
                <a:cs typeface="Times New Roman" pitchFamily="18" charset="0"/>
              </a:rPr>
              <a:t>obs</a:t>
            </a:r>
            <a:r>
              <a:rPr lang="en-US" baseline="30000" dirty="0" smtClean="0">
                <a:latin typeface="Times New Roman" pitchFamily="18" charset="0"/>
                <a:cs typeface="Times New Roman" pitchFamily="18" charset="0"/>
              </a:rPr>
              <a:t/>
            </a:r>
            <a:br>
              <a:rPr lang="en-US" baseline="30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the observation points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roughness of </a:t>
            </a:r>
            <a:r>
              <a:rPr lang="en-US" i="1" dirty="0" err="1" smtClean="0">
                <a:latin typeface="Cambria Math" pitchFamily="18" charset="0"/>
                <a:ea typeface="Cambria Math" pitchFamily="18" charset="0"/>
                <a:cs typeface="Times New Roman" pitchFamily="18" charset="0"/>
              </a:rPr>
              <a:t>d</a:t>
            </a:r>
            <a:r>
              <a:rPr lang="en-US" i="1" baseline="-25000" dirty="0" err="1" smtClean="0">
                <a:latin typeface="Cambria Math" pitchFamily="18" charset="0"/>
                <a:ea typeface="Cambria Math" pitchFamily="18" charset="0"/>
                <a:cs typeface="Times New Roman" pitchFamily="18" charset="0"/>
              </a:rPr>
              <a:t>i</a:t>
            </a:r>
            <a:r>
              <a:rPr lang="en-US" i="1" baseline="30000" dirty="0" err="1" smtClean="0">
                <a:latin typeface="Cambria Math" pitchFamily="18" charset="0"/>
                <a:ea typeface="Cambria Math" pitchFamily="18" charset="0"/>
                <a:cs typeface="Times New Roman" pitchFamily="18" charset="0"/>
              </a:rPr>
              <a:t>est</a:t>
            </a:r>
            <a:r>
              <a:rPr lang="en-US" i="1" dirty="0" smtClean="0">
                <a:latin typeface="Cambria Math" pitchFamily="18" charset="0"/>
                <a:ea typeface="Cambria Math" pitchFamily="18" charset="0"/>
                <a:cs typeface="Times New Roman" pitchFamily="18" charset="0"/>
              </a:rPr>
              <a:t> ≈ 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everywhere</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the solution is inexact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d</a:t>
            </a:r>
            <a:r>
              <a:rPr lang="en-US" i="1" baseline="-25000" dirty="0" err="1" smtClean="0">
                <a:latin typeface="Times New Roman" pitchFamily="18" charset="0"/>
                <a:cs typeface="Times New Roman" pitchFamily="18" charset="0"/>
              </a:rPr>
              <a:t>i</a:t>
            </a:r>
            <a:r>
              <a:rPr lang="en-US" i="1" baseline="30000" dirty="0" err="1" smtClean="0">
                <a:latin typeface="Times New Roman" pitchFamily="18" charset="0"/>
                <a:cs typeface="Times New Roman" pitchFamily="18" charset="0"/>
              </a:rPr>
              <a:t>est</a:t>
            </a:r>
            <a:r>
              <a:rPr lang="en-US" i="1" dirty="0" smtClean="0">
                <a:latin typeface="Times New Roman" pitchFamily="18" charset="0"/>
                <a:cs typeface="Times New Roman" pitchFamily="18" charset="0"/>
              </a:rPr>
              <a:t> </a:t>
            </a:r>
            <a:r>
              <a:rPr lang="en-US" i="1" dirty="0" smtClean="0">
                <a:latin typeface="Cambria Math"/>
                <a:ea typeface="Cambria Math"/>
                <a:cs typeface="Times New Roman" pitchFamily="18" charset="0"/>
              </a:rPr>
              <a:t>≠ </a:t>
            </a:r>
            <a:r>
              <a:rPr lang="en-US" i="1" dirty="0" err="1" smtClean="0">
                <a:latin typeface="Times New Roman" pitchFamily="18" charset="0"/>
                <a:cs typeface="Times New Roman" pitchFamily="18" charset="0"/>
              </a:rPr>
              <a:t>d</a:t>
            </a:r>
            <a:r>
              <a:rPr lang="en-US" i="1" baseline="-25000" dirty="0" err="1" smtClean="0">
                <a:latin typeface="Times New Roman" pitchFamily="18" charset="0"/>
                <a:cs typeface="Times New Roman" pitchFamily="18" charset="0"/>
              </a:rPr>
              <a:t>i</a:t>
            </a:r>
            <a:r>
              <a:rPr lang="en-US" i="1" baseline="30000" dirty="0" err="1" smtClean="0">
                <a:latin typeface="Times New Roman" pitchFamily="18" charset="0"/>
                <a:cs typeface="Times New Roman" pitchFamily="18" charset="0"/>
              </a:rPr>
              <a:t>obs</a:t>
            </a:r>
            <a:r>
              <a:rPr lang="en-US" baseline="30000" dirty="0" smtClean="0">
                <a:latin typeface="Times New Roman" pitchFamily="18" charset="0"/>
                <a:cs typeface="Times New Roman" pitchFamily="18" charset="0"/>
              </a:rPr>
              <a:t/>
            </a:r>
            <a:br>
              <a:rPr lang="en-US" baseline="30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everywhere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roughness of </a:t>
            </a:r>
            <a:r>
              <a:rPr lang="en-US" i="1" dirty="0" err="1" smtClean="0">
                <a:latin typeface="Times New Roman" pitchFamily="18" charset="0"/>
                <a:cs typeface="Times New Roman" pitchFamily="18" charset="0"/>
              </a:rPr>
              <a:t>d</a:t>
            </a:r>
            <a:r>
              <a:rPr lang="en-US" i="1" baseline="-25000" dirty="0" err="1" smtClean="0">
                <a:latin typeface="Times New Roman" pitchFamily="18" charset="0"/>
                <a:cs typeface="Times New Roman" pitchFamily="18" charset="0"/>
              </a:rPr>
              <a:t>i</a:t>
            </a:r>
            <a:r>
              <a:rPr lang="en-US" i="1" baseline="30000" dirty="0" err="1" smtClean="0">
                <a:latin typeface="Times New Roman" pitchFamily="18" charset="0"/>
                <a:cs typeface="Times New Roman" pitchFamily="18" charset="0"/>
              </a:rPr>
              <a:t>est</a:t>
            </a:r>
            <a:r>
              <a:rPr lang="en-US" i="1" dirty="0" smtClean="0">
                <a:latin typeface="Times New Roman" pitchFamily="18" charset="0"/>
                <a:cs typeface="Times New Roman" pitchFamily="18" charset="0"/>
              </a:rPr>
              <a:t> </a:t>
            </a:r>
            <a:r>
              <a:rPr lang="en-US" i="1" dirty="0" smtClean="0">
                <a:latin typeface="Cambria Math"/>
                <a:ea typeface="Cambria Math"/>
                <a:cs typeface="Times New Roman" pitchFamily="18" charset="0"/>
              </a:rPr>
              <a:t>≠ </a:t>
            </a:r>
            <a:r>
              <a:rPr lang="en-US" i="1" dirty="0" smtClean="0">
                <a:latin typeface="Times New Roman" pitchFamily="18" charset="0"/>
                <a:cs typeface="Times New Roman" pitchFamily="18" charset="0"/>
              </a:rPr>
              <a:t>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everywhere</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but the inexactness isn’t a problem</a:t>
            </a:r>
            <a:br>
              <a:rPr lang="en-US" dirty="0" smtClean="0">
                <a:latin typeface="Times New Roman" pitchFamily="18" charset="0"/>
                <a:cs typeface="Times New Roman" pitchFamily="18" charset="0"/>
              </a:rPr>
            </a:br>
            <a:r>
              <a:rPr lang="en-US" baseline="30000" dirty="0" smtClean="0">
                <a:latin typeface="Times New Roman" pitchFamily="18" charset="0"/>
                <a:cs typeface="Times New Roman" pitchFamily="18" charset="0"/>
              </a:rPr>
              <a:t/>
            </a:r>
            <a:br>
              <a:rPr lang="en-US" baseline="30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because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both</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observations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prior information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have error</a:t>
            </a:r>
            <a:br>
              <a:rPr lang="en-US"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now we examine an alternative approach</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i="1" dirty="0" smtClean="0">
                <a:latin typeface="Times New Roman" pitchFamily="18" charset="0"/>
                <a:cs typeface="Times New Roman" pitchFamily="18" charset="0"/>
              </a:rPr>
              <a:t>traditional interpolation</a:t>
            </a:r>
            <a:br>
              <a:rPr lang="en-US" i="1" dirty="0" smtClean="0">
                <a:latin typeface="Times New Roman" pitchFamily="18" charset="0"/>
                <a:cs typeface="Times New Roman" pitchFamily="18" charset="0"/>
              </a:rPr>
            </a:br>
            <a:r>
              <a:rPr lang="en-US" i="1" dirty="0" smtClean="0">
                <a:latin typeface="Times New Roman" pitchFamily="18" charset="0"/>
                <a:cs typeface="Times New Roman" pitchFamily="18" charset="0"/>
              </a:rPr>
              <a:t/>
            </a:r>
            <a:br>
              <a:rPr lang="en-US" i="1" dirty="0" smtClean="0">
                <a:latin typeface="Times New Roman" pitchFamily="18" charset="0"/>
                <a:cs typeface="Times New Roman" pitchFamily="18" charset="0"/>
              </a:rPr>
            </a:br>
            <a:r>
              <a:rPr lang="en-US" i="1" dirty="0" smtClean="0">
                <a:latin typeface="Times New Roman" pitchFamily="18" charset="0"/>
                <a:cs typeface="Times New Roman" pitchFamily="18" charset="0"/>
              </a:rPr>
              <a:t/>
            </a:r>
            <a:br>
              <a:rPr lang="en-US" i="1" dirty="0" smtClean="0">
                <a:latin typeface="Times New Roman" pitchFamily="18" charset="0"/>
                <a:cs typeface="Times New Roman" pitchFamily="18" charset="0"/>
              </a:rPr>
            </a:br>
            <a:r>
              <a:rPr lang="en-US" dirty="0" smtClean="0">
                <a:latin typeface="Times New Roman" pitchFamily="18" charset="0"/>
                <a:cs typeface="Times New Roman" pitchFamily="18" charset="0"/>
              </a:rPr>
              <a:t>similar, but subtly different</a:t>
            </a:r>
            <a:br>
              <a:rPr lang="en-US"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find </a:t>
            </a:r>
            <a:r>
              <a:rPr lang="en-US" i="1" dirty="0" smtClean="0">
                <a:latin typeface="Cambria Math" pitchFamily="18" charset="0"/>
                <a:ea typeface="Cambria Math" pitchFamily="18" charset="0"/>
                <a:cs typeface="Times New Roman" pitchFamily="18" charset="0"/>
              </a:rPr>
              <a:t>d(t)</a:t>
            </a:r>
            <a:r>
              <a:rPr lang="en-US" dirty="0" smtClean="0">
                <a:latin typeface="Times New Roman" pitchFamily="18" charset="0"/>
                <a:cs typeface="Times New Roman" pitchFamily="18" charset="0"/>
              </a:rPr>
              <a:t> so that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d(</a:t>
            </a:r>
            <a:r>
              <a:rPr lang="en-US" i="1" dirty="0" err="1" smtClean="0">
                <a:latin typeface="Cambria Math" pitchFamily="18" charset="0"/>
                <a:ea typeface="Cambria Math" pitchFamily="18" charset="0"/>
                <a:cs typeface="Times New Roman" pitchFamily="18" charset="0"/>
              </a:rPr>
              <a:t>t</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d</a:t>
            </a:r>
            <a:r>
              <a:rPr lang="en-US" i="1" baseline="-25000" dirty="0" err="1" smtClean="0">
                <a:latin typeface="Cambria Math" pitchFamily="18" charset="0"/>
                <a:ea typeface="Cambria Math" pitchFamily="18" charset="0"/>
                <a:cs typeface="Times New Roman" pitchFamily="18" charset="0"/>
              </a:rPr>
              <a:t>i</a:t>
            </a:r>
            <a:r>
              <a:rPr lang="en-US" i="1" baseline="30000" dirty="0" err="1" smtClean="0">
                <a:latin typeface="Cambria Math" pitchFamily="18" charset="0"/>
                <a:ea typeface="Cambria Math" pitchFamily="18" charset="0"/>
                <a:cs typeface="Times New Roman" pitchFamily="18" charset="0"/>
              </a:rPr>
              <a:t>obs</a:t>
            </a:r>
            <a:r>
              <a:rPr lang="en-US" baseline="30000" dirty="0" smtClean="0">
                <a:latin typeface="Times New Roman" pitchFamily="18" charset="0"/>
                <a:cs typeface="Times New Roman" pitchFamily="18" charset="0"/>
              </a:rPr>
              <a:t/>
            </a:r>
            <a:br>
              <a:rPr lang="en-US" baseline="30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the observation points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roughness of </a:t>
            </a:r>
            <a:r>
              <a:rPr lang="en-US" i="1" dirty="0" smtClean="0">
                <a:latin typeface="Cambria Math" pitchFamily="18" charset="0"/>
                <a:ea typeface="Cambria Math" pitchFamily="18" charset="0"/>
                <a:cs typeface="Times New Roman" pitchFamily="18" charset="0"/>
              </a:rPr>
              <a:t>d(t) = 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in between the observation points</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5867400"/>
          </a:xfrm>
        </p:spPr>
        <p:txBody>
          <a:bodyPr>
            <a:normAutofit/>
          </a:bodyPr>
          <a:lstStyle/>
          <a:p>
            <a:r>
              <a:rPr lang="en-US" dirty="0" smtClean="0">
                <a:latin typeface="Times New Roman" pitchFamily="18" charset="0"/>
                <a:cs typeface="Times New Roman" pitchFamily="18" charset="0"/>
              </a:rPr>
              <a:t>starting point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short piece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indefinitely long time series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multiplied by 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window function, </a:t>
            </a:r>
            <a:r>
              <a:rPr lang="en-US" i="1" dirty="0" smtClean="0">
                <a:latin typeface="Cambria Math" pitchFamily="18" charset="0"/>
                <a:ea typeface="Cambria Math" pitchFamily="18" charset="0"/>
                <a:cs typeface="Times New Roman" pitchFamily="18" charset="0"/>
              </a:rPr>
              <a:t>W(t)</a:t>
            </a:r>
            <a:endParaRPr lang="en-US" sz="2800" i="1"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find </a:t>
            </a:r>
            <a:r>
              <a:rPr lang="en-US" i="1" dirty="0" smtClean="0">
                <a:latin typeface="Cambria Math" pitchFamily="18" charset="0"/>
                <a:ea typeface="Cambria Math" pitchFamily="18" charset="0"/>
                <a:cs typeface="Times New Roman" pitchFamily="18" charset="0"/>
              </a:rPr>
              <a:t>d(t)</a:t>
            </a:r>
            <a:r>
              <a:rPr lang="en-US" dirty="0" smtClean="0">
                <a:latin typeface="Times New Roman" pitchFamily="18" charset="0"/>
                <a:cs typeface="Times New Roman" pitchFamily="18" charset="0"/>
              </a:rPr>
              <a:t> so that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d(</a:t>
            </a:r>
            <a:r>
              <a:rPr lang="en-US" i="1" dirty="0" err="1" smtClean="0">
                <a:latin typeface="Cambria Math" pitchFamily="18" charset="0"/>
                <a:ea typeface="Cambria Math" pitchFamily="18" charset="0"/>
                <a:cs typeface="Times New Roman" pitchFamily="18" charset="0"/>
              </a:rPr>
              <a:t>t</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d</a:t>
            </a:r>
            <a:r>
              <a:rPr lang="en-US" i="1" baseline="-25000" dirty="0" err="1" smtClean="0">
                <a:latin typeface="Cambria Math" pitchFamily="18" charset="0"/>
                <a:ea typeface="Cambria Math" pitchFamily="18" charset="0"/>
                <a:cs typeface="Times New Roman" pitchFamily="18" charset="0"/>
              </a:rPr>
              <a:t>i</a:t>
            </a:r>
            <a:r>
              <a:rPr lang="en-US" i="1" baseline="30000" dirty="0" err="1" smtClean="0">
                <a:latin typeface="Cambria Math" pitchFamily="18" charset="0"/>
                <a:ea typeface="Cambria Math" pitchFamily="18" charset="0"/>
                <a:cs typeface="Times New Roman" pitchFamily="18" charset="0"/>
              </a:rPr>
              <a:t>obs</a:t>
            </a:r>
            <a:r>
              <a:rPr lang="en-US" baseline="30000" dirty="0" smtClean="0">
                <a:latin typeface="Times New Roman" pitchFamily="18" charset="0"/>
                <a:cs typeface="Times New Roman" pitchFamily="18" charset="0"/>
              </a:rPr>
              <a:t/>
            </a:r>
            <a:br>
              <a:rPr lang="en-US" baseline="30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the observation points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roughness of </a:t>
            </a:r>
            <a:r>
              <a:rPr lang="en-US" i="1" dirty="0" smtClean="0">
                <a:latin typeface="Cambria Math" pitchFamily="18" charset="0"/>
                <a:ea typeface="Cambria Math" pitchFamily="18" charset="0"/>
                <a:cs typeface="Times New Roman" pitchFamily="18" charset="0"/>
              </a:rPr>
              <a:t>d(t) = 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in between the observation points</a:t>
            </a:r>
            <a:endParaRPr lang="en-US" sz="3600" dirty="0">
              <a:latin typeface="Times New Roman" pitchFamily="18" charset="0"/>
              <a:cs typeface="Times New Roman" pitchFamily="18" charset="0"/>
            </a:endParaRPr>
          </a:p>
        </p:txBody>
      </p:sp>
      <p:sp>
        <p:nvSpPr>
          <p:cNvPr id="3" name="Freeform 2"/>
          <p:cNvSpPr/>
          <p:nvPr/>
        </p:nvSpPr>
        <p:spPr>
          <a:xfrm flipV="1">
            <a:off x="4800601" y="1219200"/>
            <a:ext cx="1981200" cy="652220"/>
          </a:xfrm>
          <a:custGeom>
            <a:avLst/>
            <a:gdLst>
              <a:gd name="connsiteX0" fmla="*/ 0 w 3580109"/>
              <a:gd name="connsiteY0" fmla="*/ 0 h 991891"/>
              <a:gd name="connsiteX1" fmla="*/ 309966 w 3580109"/>
              <a:gd name="connsiteY1" fmla="*/ 588935 h 991891"/>
              <a:gd name="connsiteX2" fmla="*/ 1177871 w 3580109"/>
              <a:gd name="connsiteY2" fmla="*/ 123986 h 991891"/>
              <a:gd name="connsiteX3" fmla="*/ 3580109 w 3580109"/>
              <a:gd name="connsiteY3" fmla="*/ 991891 h 991891"/>
              <a:gd name="connsiteX0" fmla="*/ 0 w 3580109"/>
              <a:gd name="connsiteY0" fmla="*/ 0 h 991891"/>
              <a:gd name="connsiteX1" fmla="*/ 309966 w 3580109"/>
              <a:gd name="connsiteY1" fmla="*/ 588935 h 991891"/>
              <a:gd name="connsiteX2" fmla="*/ 1239267 w 3580109"/>
              <a:gd name="connsiteY2" fmla="*/ 412469 h 991891"/>
              <a:gd name="connsiteX3" fmla="*/ 3580109 w 3580109"/>
              <a:gd name="connsiteY3" fmla="*/ 991891 h 991891"/>
            </a:gdLst>
            <a:ahLst/>
            <a:cxnLst>
              <a:cxn ang="0">
                <a:pos x="connsiteX0" y="connsiteY0"/>
              </a:cxn>
              <a:cxn ang="0">
                <a:pos x="connsiteX1" y="connsiteY1"/>
              </a:cxn>
              <a:cxn ang="0">
                <a:pos x="connsiteX2" y="connsiteY2"/>
              </a:cxn>
              <a:cxn ang="0">
                <a:pos x="connsiteX3" y="connsiteY3"/>
              </a:cxn>
            </a:cxnLst>
            <a:rect l="l" t="t" r="r" b="b"/>
            <a:pathLst>
              <a:path w="3580109" h="991891">
                <a:moveTo>
                  <a:pt x="0" y="0"/>
                </a:moveTo>
                <a:cubicBezTo>
                  <a:pt x="56827" y="284135"/>
                  <a:pt x="103422" y="520190"/>
                  <a:pt x="309966" y="588935"/>
                </a:cubicBezTo>
                <a:cubicBezTo>
                  <a:pt x="516510" y="657680"/>
                  <a:pt x="694243" y="345310"/>
                  <a:pt x="1239267" y="412469"/>
                </a:cubicBezTo>
                <a:cubicBezTo>
                  <a:pt x="1784291" y="479628"/>
                  <a:pt x="3174570" y="847240"/>
                  <a:pt x="3580109" y="991891"/>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p:cNvSpPr txBox="1"/>
          <p:nvPr/>
        </p:nvSpPr>
        <p:spPr>
          <a:xfrm>
            <a:off x="6629400" y="914400"/>
            <a:ext cx="1303149"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exact</a:t>
            </a:r>
            <a:endParaRPr lang="en-US" sz="2800" dirty="0">
              <a:solidFill>
                <a:srgbClr val="FF0000"/>
              </a:solidFill>
              <a:latin typeface="Times New Roman" pitchFamily="18" charset="0"/>
              <a:cs typeface="Times New Roman" pitchFamily="18" charset="0"/>
            </a:endParaRPr>
          </a:p>
        </p:txBody>
      </p:sp>
      <p:sp>
        <p:nvSpPr>
          <p:cNvPr id="5" name="Freeform 4"/>
          <p:cNvSpPr/>
          <p:nvPr/>
        </p:nvSpPr>
        <p:spPr>
          <a:xfrm flipV="1">
            <a:off x="6477000" y="4376980"/>
            <a:ext cx="1143000" cy="880820"/>
          </a:xfrm>
          <a:custGeom>
            <a:avLst/>
            <a:gdLst>
              <a:gd name="connsiteX0" fmla="*/ 0 w 3580109"/>
              <a:gd name="connsiteY0" fmla="*/ 0 h 991891"/>
              <a:gd name="connsiteX1" fmla="*/ 309966 w 3580109"/>
              <a:gd name="connsiteY1" fmla="*/ 588935 h 991891"/>
              <a:gd name="connsiteX2" fmla="*/ 1177871 w 3580109"/>
              <a:gd name="connsiteY2" fmla="*/ 123986 h 991891"/>
              <a:gd name="connsiteX3" fmla="*/ 3580109 w 3580109"/>
              <a:gd name="connsiteY3" fmla="*/ 991891 h 991891"/>
              <a:gd name="connsiteX0" fmla="*/ 0 w 3580109"/>
              <a:gd name="connsiteY0" fmla="*/ 41329 h 1033220"/>
              <a:gd name="connsiteX1" fmla="*/ 1177871 w 3580109"/>
              <a:gd name="connsiteY1" fmla="*/ 165315 h 1033220"/>
              <a:gd name="connsiteX2" fmla="*/ 3580109 w 3580109"/>
              <a:gd name="connsiteY2" fmla="*/ 1033220 h 1033220"/>
              <a:gd name="connsiteX0" fmla="*/ 0 w 3808173"/>
              <a:gd name="connsiteY0" fmla="*/ 0 h 1339544"/>
              <a:gd name="connsiteX1" fmla="*/ 1405935 w 3808173"/>
              <a:gd name="connsiteY1" fmla="*/ 471639 h 1339544"/>
              <a:gd name="connsiteX2" fmla="*/ 3808173 w 3808173"/>
              <a:gd name="connsiteY2" fmla="*/ 1339544 h 1339544"/>
            </a:gdLst>
            <a:ahLst/>
            <a:cxnLst>
              <a:cxn ang="0">
                <a:pos x="connsiteX0" y="connsiteY0"/>
              </a:cxn>
              <a:cxn ang="0">
                <a:pos x="connsiteX1" y="connsiteY1"/>
              </a:cxn>
              <a:cxn ang="0">
                <a:pos x="connsiteX2" y="connsiteY2"/>
              </a:cxn>
            </a:cxnLst>
            <a:rect l="l" t="t" r="r" b="b"/>
            <a:pathLst>
              <a:path w="3808173" h="1339544">
                <a:moveTo>
                  <a:pt x="0" y="0"/>
                </a:moveTo>
                <a:cubicBezTo>
                  <a:pt x="245390" y="25830"/>
                  <a:pt x="809250" y="306324"/>
                  <a:pt x="1405935" y="471639"/>
                </a:cubicBezTo>
                <a:cubicBezTo>
                  <a:pt x="1950959" y="538798"/>
                  <a:pt x="3402634" y="1194893"/>
                  <a:pt x="3808173" y="133954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7467600" y="4114800"/>
            <a:ext cx="1303149"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exact</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find </a:t>
            </a:r>
            <a:r>
              <a:rPr lang="en-US" i="1" dirty="0" smtClean="0">
                <a:latin typeface="Cambria Math" pitchFamily="18" charset="0"/>
                <a:ea typeface="Cambria Math" pitchFamily="18" charset="0"/>
                <a:cs typeface="Times New Roman" pitchFamily="18" charset="0"/>
              </a:rPr>
              <a:t>d(t)</a:t>
            </a:r>
            <a:r>
              <a:rPr lang="en-US" dirty="0" smtClean="0">
                <a:latin typeface="Times New Roman" pitchFamily="18" charset="0"/>
                <a:cs typeface="Times New Roman" pitchFamily="18" charset="0"/>
              </a:rPr>
              <a:t> so that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d(</a:t>
            </a:r>
            <a:r>
              <a:rPr lang="en-US" i="1" dirty="0" err="1" smtClean="0">
                <a:latin typeface="Cambria Math" pitchFamily="18" charset="0"/>
                <a:ea typeface="Cambria Math" pitchFamily="18" charset="0"/>
                <a:cs typeface="Times New Roman" pitchFamily="18" charset="0"/>
              </a:rPr>
              <a:t>t</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d</a:t>
            </a:r>
            <a:r>
              <a:rPr lang="en-US" i="1" baseline="-25000" dirty="0" err="1" smtClean="0">
                <a:latin typeface="Cambria Math" pitchFamily="18" charset="0"/>
                <a:ea typeface="Cambria Math" pitchFamily="18" charset="0"/>
                <a:cs typeface="Times New Roman" pitchFamily="18" charset="0"/>
              </a:rPr>
              <a:t>i</a:t>
            </a:r>
            <a:r>
              <a:rPr lang="en-US" i="1" baseline="30000" dirty="0" err="1" smtClean="0">
                <a:latin typeface="Cambria Math" pitchFamily="18" charset="0"/>
                <a:ea typeface="Cambria Math" pitchFamily="18" charset="0"/>
                <a:cs typeface="Times New Roman" pitchFamily="18" charset="0"/>
              </a:rPr>
              <a:t>obs</a:t>
            </a:r>
            <a:r>
              <a:rPr lang="en-US" baseline="30000" dirty="0" smtClean="0">
                <a:latin typeface="Times New Roman" pitchFamily="18" charset="0"/>
                <a:cs typeface="Times New Roman" pitchFamily="18" charset="0"/>
              </a:rPr>
              <a:t/>
            </a:r>
            <a:br>
              <a:rPr lang="en-US" baseline="30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the observation points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roughness of </a:t>
            </a:r>
            <a:r>
              <a:rPr lang="en-US" i="1" dirty="0" smtClean="0">
                <a:latin typeface="Cambria Math" pitchFamily="18" charset="0"/>
                <a:ea typeface="Cambria Math" pitchFamily="18" charset="0"/>
                <a:cs typeface="Times New Roman" pitchFamily="18" charset="0"/>
              </a:rPr>
              <a:t>d(t) = 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in between the observation points</a:t>
            </a:r>
            <a:endParaRPr lang="en-US" sz="3600" dirty="0">
              <a:latin typeface="Times New Roman" pitchFamily="18" charset="0"/>
              <a:cs typeface="Times New Roman" pitchFamily="18" charset="0"/>
            </a:endParaRPr>
          </a:p>
        </p:txBody>
      </p:sp>
      <p:sp>
        <p:nvSpPr>
          <p:cNvPr id="3" name="Freeform 2"/>
          <p:cNvSpPr/>
          <p:nvPr/>
        </p:nvSpPr>
        <p:spPr>
          <a:xfrm>
            <a:off x="4267200" y="1143000"/>
            <a:ext cx="2514600" cy="533400"/>
          </a:xfrm>
          <a:custGeom>
            <a:avLst/>
            <a:gdLst>
              <a:gd name="connsiteX0" fmla="*/ 0 w 3580109"/>
              <a:gd name="connsiteY0" fmla="*/ 0 h 991891"/>
              <a:gd name="connsiteX1" fmla="*/ 309966 w 3580109"/>
              <a:gd name="connsiteY1" fmla="*/ 588935 h 991891"/>
              <a:gd name="connsiteX2" fmla="*/ 1177871 w 3580109"/>
              <a:gd name="connsiteY2" fmla="*/ 123986 h 991891"/>
              <a:gd name="connsiteX3" fmla="*/ 3580109 w 3580109"/>
              <a:gd name="connsiteY3" fmla="*/ 991891 h 991891"/>
              <a:gd name="connsiteX0" fmla="*/ 0 w 3580109"/>
              <a:gd name="connsiteY0" fmla="*/ 0 h 991891"/>
              <a:gd name="connsiteX1" fmla="*/ 309966 w 3580109"/>
              <a:gd name="connsiteY1" fmla="*/ 588935 h 991891"/>
              <a:gd name="connsiteX2" fmla="*/ 1239267 w 3580109"/>
              <a:gd name="connsiteY2" fmla="*/ 412469 h 991891"/>
              <a:gd name="connsiteX3" fmla="*/ 3580109 w 3580109"/>
              <a:gd name="connsiteY3" fmla="*/ 991891 h 991891"/>
            </a:gdLst>
            <a:ahLst/>
            <a:cxnLst>
              <a:cxn ang="0">
                <a:pos x="connsiteX0" y="connsiteY0"/>
              </a:cxn>
              <a:cxn ang="0">
                <a:pos x="connsiteX1" y="connsiteY1"/>
              </a:cxn>
              <a:cxn ang="0">
                <a:pos x="connsiteX2" y="connsiteY2"/>
              </a:cxn>
              <a:cxn ang="0">
                <a:pos x="connsiteX3" y="connsiteY3"/>
              </a:cxn>
            </a:cxnLst>
            <a:rect l="l" t="t" r="r" b="b"/>
            <a:pathLst>
              <a:path w="3580109" h="991891">
                <a:moveTo>
                  <a:pt x="0" y="0"/>
                </a:moveTo>
                <a:cubicBezTo>
                  <a:pt x="56827" y="284135"/>
                  <a:pt x="103422" y="520190"/>
                  <a:pt x="309966" y="588935"/>
                </a:cubicBezTo>
                <a:cubicBezTo>
                  <a:pt x="516510" y="657680"/>
                  <a:pt x="694243" y="345310"/>
                  <a:pt x="1239267" y="412469"/>
                </a:cubicBezTo>
                <a:cubicBezTo>
                  <a:pt x="1784291" y="479628"/>
                  <a:pt x="3174570" y="847240"/>
                  <a:pt x="3580109" y="991891"/>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p:cNvSpPr txBox="1"/>
          <p:nvPr/>
        </p:nvSpPr>
        <p:spPr>
          <a:xfrm>
            <a:off x="6705600" y="1371600"/>
            <a:ext cx="20574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a:t>
            </a:r>
            <a:r>
              <a:rPr lang="en-US" sz="2800" dirty="0" err="1" smtClean="0">
                <a:solidFill>
                  <a:srgbClr val="FF0000"/>
                </a:solidFill>
                <a:latin typeface="Times New Roman" pitchFamily="18" charset="0"/>
                <a:cs typeface="Times New Roman" pitchFamily="18" charset="0"/>
              </a:rPr>
              <a:t>interpolant</a:t>
            </a:r>
            <a:r>
              <a:rPr lang="en-US" sz="2800" dirty="0" smtClean="0">
                <a:solidFill>
                  <a:srgbClr val="FF0000"/>
                </a:solidFill>
                <a:latin typeface="Times New Roman" pitchFamily="18" charset="0"/>
                <a:cs typeface="Times New Roman" pitchFamily="18" charset="0"/>
              </a:rPr>
              <a:t>”</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05200"/>
            <a:ext cx="9144000" cy="1981200"/>
          </a:xfrm>
        </p:spPr>
        <p:txBody>
          <a:bodyPr>
            <a:normAutofit/>
          </a:bodyPr>
          <a:lstStyle/>
          <a:p>
            <a:r>
              <a:rPr lang="en-US" dirty="0" smtClean="0">
                <a:latin typeface="Times New Roman" pitchFamily="18" charset="0"/>
                <a:cs typeface="Times New Roman" pitchFamily="18" charset="0"/>
              </a:rPr>
              <a:t>disadvantage</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the observation points are singled out as special  </a:t>
            </a:r>
            <a:endParaRPr lang="en-US" sz="3200" dirty="0">
              <a:latin typeface="Times New Roman" pitchFamily="18" charset="0"/>
              <a:cs typeface="Times New Roman" pitchFamily="18" charset="0"/>
            </a:endParaRPr>
          </a:p>
        </p:txBody>
      </p:sp>
      <p:sp>
        <p:nvSpPr>
          <p:cNvPr id="5" name="Title 1"/>
          <p:cNvSpPr txBox="1">
            <a:spLocks/>
          </p:cNvSpPr>
          <p:nvPr/>
        </p:nvSpPr>
        <p:spPr>
          <a:xfrm>
            <a:off x="0" y="533400"/>
            <a:ext cx="9144000" cy="19812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advantage</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interpolant</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d(t)</a:t>
            </a:r>
            <a:r>
              <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 an analytic function that is known everywhere</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05200"/>
            <a:ext cx="9144000" cy="1981200"/>
          </a:xfrm>
        </p:spPr>
        <p:txBody>
          <a:bodyPr>
            <a:normAutofit/>
          </a:bodyPr>
          <a:lstStyle/>
          <a:p>
            <a:r>
              <a:rPr lang="en-US" dirty="0" smtClean="0">
                <a:latin typeface="Times New Roman" pitchFamily="18" charset="0"/>
                <a:cs typeface="Times New Roman" pitchFamily="18" charset="0"/>
              </a:rPr>
              <a:t>disadvantage</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the observation points are singled out as special  </a:t>
            </a:r>
            <a:endParaRPr lang="en-US" sz="3200" dirty="0">
              <a:latin typeface="Times New Roman" pitchFamily="18" charset="0"/>
              <a:cs typeface="Times New Roman" pitchFamily="18" charset="0"/>
            </a:endParaRPr>
          </a:p>
        </p:txBody>
      </p:sp>
      <p:sp>
        <p:nvSpPr>
          <p:cNvPr id="5" name="Title 1"/>
          <p:cNvSpPr txBox="1">
            <a:spLocks/>
          </p:cNvSpPr>
          <p:nvPr/>
        </p:nvSpPr>
        <p:spPr>
          <a:xfrm>
            <a:off x="0" y="533400"/>
            <a:ext cx="9144000" cy="19050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advantage</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interpolant</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d(t)</a:t>
            </a:r>
            <a:r>
              <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 an analytic function that is known everywhere</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4" name="TextBox 3"/>
          <p:cNvSpPr txBox="1"/>
          <p:nvPr/>
        </p:nvSpPr>
        <p:spPr>
          <a:xfrm>
            <a:off x="2286000" y="2209800"/>
            <a:ext cx="49530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can evaluate </a:t>
            </a:r>
            <a:r>
              <a:rPr lang="en-US" sz="2800" i="1" dirty="0" smtClean="0">
                <a:solidFill>
                  <a:srgbClr val="FF0000"/>
                </a:solidFill>
                <a:latin typeface="Cambria Math" pitchFamily="18" charset="0"/>
                <a:ea typeface="Cambria Math" pitchFamily="18" charset="0"/>
                <a:cs typeface="Times New Roman" pitchFamily="18" charset="0"/>
              </a:rPr>
              <a:t>d(t)</a:t>
            </a:r>
            <a:r>
              <a:rPr lang="en-US" sz="2800" dirty="0" smtClean="0">
                <a:solidFill>
                  <a:srgbClr val="FF0000"/>
                </a:solidFill>
                <a:latin typeface="Times New Roman" pitchFamily="18" charset="0"/>
                <a:cs typeface="Times New Roman" pitchFamily="18" charset="0"/>
              </a:rPr>
              <a:t> at any time, </a:t>
            </a:r>
            <a:r>
              <a:rPr lang="en-US" sz="2800" i="1" dirty="0" smtClean="0">
                <a:solidFill>
                  <a:srgbClr val="FF0000"/>
                </a:solidFill>
                <a:latin typeface="Cambria Math" pitchFamily="18" charset="0"/>
                <a:ea typeface="Cambria Math" pitchFamily="18" charset="0"/>
                <a:cs typeface="Times New Roman" pitchFamily="18" charset="0"/>
              </a:rPr>
              <a:t>t</a:t>
            </a:r>
            <a:endParaRPr lang="en-US" sz="2800" i="1" dirty="0">
              <a:solidFill>
                <a:srgbClr val="FF0000"/>
              </a:solidFill>
              <a:latin typeface="Cambria Math" pitchFamily="18" charset="0"/>
              <a:ea typeface="Cambria Math" pitchFamily="18" charset="0"/>
              <a:cs typeface="Times New Roman" pitchFamily="18" charset="0"/>
            </a:endParaRPr>
          </a:p>
        </p:txBody>
      </p:sp>
      <p:sp>
        <p:nvSpPr>
          <p:cNvPr id="6" name="TextBox 5"/>
          <p:cNvSpPr txBox="1"/>
          <p:nvPr/>
        </p:nvSpPr>
        <p:spPr>
          <a:xfrm>
            <a:off x="1752600" y="2819400"/>
            <a:ext cx="62484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can differentiate </a:t>
            </a:r>
            <a:r>
              <a:rPr lang="en-US" sz="2800" i="1" dirty="0" smtClean="0">
                <a:solidFill>
                  <a:srgbClr val="FF0000"/>
                </a:solidFill>
                <a:latin typeface="Cambria Math" pitchFamily="18" charset="0"/>
                <a:ea typeface="Cambria Math" pitchFamily="18" charset="0"/>
                <a:cs typeface="Times New Roman" pitchFamily="18" charset="0"/>
              </a:rPr>
              <a:t>d(t)</a:t>
            </a:r>
            <a:r>
              <a:rPr lang="en-US" sz="2800" dirty="0" smtClean="0">
                <a:solidFill>
                  <a:srgbClr val="FF0000"/>
                </a:solidFill>
                <a:latin typeface="Times New Roman" pitchFamily="18" charset="0"/>
                <a:cs typeface="Times New Roman" pitchFamily="18" charset="0"/>
              </a:rPr>
              <a:t>, integrate it, etc.</a:t>
            </a:r>
            <a:endParaRPr lang="en-US" sz="2800" dirty="0">
              <a:solidFill>
                <a:srgbClr val="FF0000"/>
              </a:solidFill>
              <a:latin typeface="Times New Roman" pitchFamily="18" charset="0"/>
              <a:cs typeface="Times New Roman" pitchFamily="18" charset="0"/>
            </a:endParaRPr>
          </a:p>
        </p:txBody>
      </p:sp>
      <p:sp>
        <p:nvSpPr>
          <p:cNvPr id="7" name="TextBox 6"/>
          <p:cNvSpPr txBox="1"/>
          <p:nvPr/>
        </p:nvSpPr>
        <p:spPr>
          <a:xfrm>
            <a:off x="1752600" y="5344180"/>
            <a:ext cx="6248400" cy="954107"/>
          </a:xfrm>
          <a:prstGeom prst="rect">
            <a:avLst/>
          </a:prstGeom>
          <a:noFill/>
        </p:spPr>
        <p:txBody>
          <a:bodyPr wrap="square" rtlCol="0">
            <a:spAutoFit/>
          </a:bodyPr>
          <a:lstStyle/>
          <a:p>
            <a:pPr algn="ctr"/>
            <a:r>
              <a:rPr lang="en-US" sz="2800" i="1" dirty="0" smtClean="0">
                <a:solidFill>
                  <a:srgbClr val="FF0000"/>
                </a:solidFill>
                <a:latin typeface="Cambria Math" pitchFamily="18" charset="0"/>
                <a:ea typeface="Cambria Math" pitchFamily="18" charset="0"/>
                <a:cs typeface="Times New Roman" pitchFamily="18" charset="0"/>
              </a:rPr>
              <a:t>d(t)</a:t>
            </a:r>
            <a:r>
              <a:rPr lang="en-US" sz="2800" dirty="0" smtClean="0">
                <a:solidFill>
                  <a:srgbClr val="FF0000"/>
                </a:solidFill>
                <a:latin typeface="Times New Roman" pitchFamily="18" charset="0"/>
                <a:cs typeface="Times New Roman" pitchFamily="18" charset="0"/>
              </a:rPr>
              <a:t> behaves differently at the observation points than between them</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the interpolation problem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algn="ctr">
              <a:buNone/>
            </a:pPr>
            <a:r>
              <a:rPr lang="en-US" dirty="0" smtClean="0">
                <a:latin typeface="Times New Roman" pitchFamily="18" charset="0"/>
                <a:cs typeface="Times New Roman" pitchFamily="18" charset="0"/>
              </a:rPr>
              <a:t>find an </a:t>
            </a:r>
            <a:r>
              <a:rPr lang="en-US" dirty="0" err="1" smtClean="0">
                <a:latin typeface="Times New Roman" pitchFamily="18" charset="0"/>
                <a:cs typeface="Times New Roman" pitchFamily="18" charset="0"/>
              </a:rPr>
              <a:t>interpolant</a:t>
            </a:r>
            <a:endParaRPr lang="en-US" dirty="0" smtClean="0">
              <a:latin typeface="Times New Roman" pitchFamily="18" charset="0"/>
              <a:cs typeface="Times New Roman" pitchFamily="18" charset="0"/>
            </a:endParaRPr>
          </a:p>
          <a:p>
            <a:pPr algn="ctr">
              <a:buNone/>
            </a:pPr>
            <a:r>
              <a:rPr lang="en-US" i="1" dirty="0" smtClean="0">
                <a:latin typeface="Cambria Math" pitchFamily="18" charset="0"/>
                <a:ea typeface="Cambria Math" pitchFamily="18" charset="0"/>
                <a:cs typeface="Times New Roman" pitchFamily="18" charset="0"/>
              </a:rPr>
              <a:t>d(t)</a:t>
            </a:r>
          </a:p>
          <a:p>
            <a:pPr algn="ctr">
              <a:buNone/>
            </a:pPr>
            <a:r>
              <a:rPr lang="en-US" dirty="0" smtClean="0">
                <a:latin typeface="Times New Roman" pitchFamily="18" charset="0"/>
                <a:cs typeface="Times New Roman" pitchFamily="18" charset="0"/>
              </a:rPr>
              <a:t>that goes through all the data points</a:t>
            </a:r>
          </a:p>
          <a:p>
            <a:pPr algn="ctr">
              <a:buNone/>
            </a:pPr>
            <a:r>
              <a:rPr lang="en-US" dirty="0" smtClean="0">
                <a:latin typeface="Times New Roman" pitchFamily="18" charset="0"/>
                <a:cs typeface="Times New Roman" pitchFamily="18" charset="0"/>
              </a:rPr>
              <a:t>and</a:t>
            </a:r>
          </a:p>
          <a:p>
            <a:pPr algn="ctr">
              <a:buNone/>
            </a:pPr>
            <a:r>
              <a:rPr lang="en-US" dirty="0" smtClean="0">
                <a:latin typeface="Times New Roman" pitchFamily="18" charset="0"/>
                <a:cs typeface="Times New Roman" pitchFamily="18" charset="0"/>
              </a:rPr>
              <a:t>“does something sensible”</a:t>
            </a:r>
          </a:p>
          <a:p>
            <a:pPr algn="ctr">
              <a:buNone/>
            </a:pPr>
            <a:r>
              <a:rPr lang="en-US" dirty="0" smtClean="0">
                <a:latin typeface="Times New Roman" pitchFamily="18" charset="0"/>
                <a:cs typeface="Times New Roman" pitchFamily="18" charset="0"/>
              </a:rPr>
              <a:t>or</a:t>
            </a:r>
          </a:p>
          <a:p>
            <a:pPr algn="ctr">
              <a:buNone/>
            </a:pPr>
            <a:r>
              <a:rPr lang="en-US" dirty="0" smtClean="0">
                <a:latin typeface="Times New Roman" pitchFamily="18" charset="0"/>
                <a:cs typeface="Times New Roman" pitchFamily="18" charset="0"/>
              </a:rPr>
              <a:t>“satisfies some prior information”</a:t>
            </a:r>
          </a:p>
          <a:p>
            <a:pPr algn="ctr">
              <a:buNone/>
            </a:pPr>
            <a:r>
              <a:rPr lang="en-US" dirty="0" smtClean="0">
                <a:latin typeface="Times New Roman" pitchFamily="18" charset="0"/>
                <a:cs typeface="Times New Roman" pitchFamily="18" charset="0"/>
              </a:rPr>
              <a:t>between them</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some obvious ideas don’t work at all</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514600"/>
            <a:ext cx="9144000" cy="2438400"/>
          </a:xfrm>
        </p:spPr>
        <p:txBody>
          <a:bodyPr>
            <a:normAutofit/>
          </a:bodyPr>
          <a:lstStyle/>
          <a:p>
            <a:pPr algn="ctr">
              <a:buNone/>
            </a:pPr>
            <a:r>
              <a:rPr lang="en-US" dirty="0" smtClean="0">
                <a:latin typeface="Times New Roman" pitchFamily="18" charset="0"/>
                <a:cs typeface="Times New Roman" pitchFamily="18" charset="0"/>
              </a:rPr>
              <a:t>an </a:t>
            </a:r>
            <a:r>
              <a:rPr lang="en-US" i="1" dirty="0" smtClean="0">
                <a:latin typeface="Cambria Math" pitchFamily="18" charset="0"/>
                <a:ea typeface="Cambria Math" pitchFamily="18" charset="0"/>
                <a:cs typeface="Times New Roman" pitchFamily="18" charset="0"/>
              </a:rPr>
              <a:t>(N-1) </a:t>
            </a:r>
            <a:r>
              <a:rPr lang="en-US" dirty="0" smtClean="0">
                <a:latin typeface="Times New Roman" pitchFamily="18" charset="0"/>
                <a:cs typeface="Times New Roman" pitchFamily="18" charset="0"/>
              </a:rPr>
              <a:t>order polynomial can easily be constructed to that it passes through </a:t>
            </a:r>
            <a:r>
              <a:rPr lang="en-US" i="1" dirty="0" smtClean="0">
                <a:latin typeface="Cambria Math" pitchFamily="18" charset="0"/>
                <a:ea typeface="Cambria Math" pitchFamily="18" charset="0"/>
                <a:cs typeface="Times New Roman" pitchFamily="18" charset="0"/>
              </a:rPr>
              <a:t>N</a:t>
            </a:r>
            <a:r>
              <a:rPr lang="en-US" dirty="0" smtClean="0">
                <a:latin typeface="Times New Roman" pitchFamily="18" charset="0"/>
                <a:cs typeface="Times New Roman" pitchFamily="18" charset="0"/>
              </a:rPr>
              <a:t> points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so use a polynomial for </a:t>
            </a:r>
            <a:r>
              <a:rPr lang="en-US" i="1" dirty="0" smtClean="0">
                <a:latin typeface="Cambria Math" pitchFamily="18" charset="0"/>
                <a:ea typeface="Cambria Math" pitchFamily="18" charset="0"/>
                <a:cs typeface="Times New Roman" pitchFamily="18" charset="0"/>
              </a:rPr>
              <a:t>d(t)</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0" y="990600"/>
            <a:ext cx="9144000" cy="4000088"/>
            <a:chOff x="1219200" y="2283023"/>
            <a:chExt cx="5353050" cy="2191676"/>
          </a:xfrm>
        </p:grpSpPr>
        <p:pic>
          <p:nvPicPr>
            <p:cNvPr id="1026" name="Picture 2"/>
            <p:cNvPicPr>
              <a:picLocks noChangeAspect="1" noChangeArrowheads="1"/>
            </p:cNvPicPr>
            <p:nvPr/>
          </p:nvPicPr>
          <p:blipFill>
            <a:blip r:embed="rId3" cstate="print"/>
            <a:srcRect/>
            <a:stretch>
              <a:fillRect/>
            </a:stretch>
          </p:blipFill>
          <p:spPr bwMode="auto">
            <a:xfrm>
              <a:off x="1219200" y="2283023"/>
              <a:ext cx="5353050" cy="1933575"/>
            </a:xfrm>
            <a:prstGeom prst="rect">
              <a:avLst/>
            </a:prstGeom>
            <a:noFill/>
            <a:ln w="9525">
              <a:noFill/>
              <a:miter lim="800000"/>
              <a:headEnd/>
              <a:tailEnd/>
            </a:ln>
          </p:spPr>
        </p:pic>
        <p:sp>
          <p:nvSpPr>
            <p:cNvPr id="29" name="TextBox 28"/>
            <p:cNvSpPr txBox="1"/>
            <p:nvPr/>
          </p:nvSpPr>
          <p:spPr>
            <a:xfrm>
              <a:off x="1371600" y="3045023"/>
              <a:ext cx="533400" cy="286676"/>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d(t)</a:t>
              </a:r>
              <a:endParaRPr lang="en-US" sz="2800" i="1" dirty="0">
                <a:latin typeface="Times New Roman" pitchFamily="18" charset="0"/>
                <a:cs typeface="Times New Roman" pitchFamily="18" charset="0"/>
              </a:endParaRPr>
            </a:p>
          </p:txBody>
        </p:sp>
        <p:sp>
          <p:nvSpPr>
            <p:cNvPr id="14" name="TextBox 13"/>
            <p:cNvSpPr txBox="1"/>
            <p:nvPr/>
          </p:nvSpPr>
          <p:spPr>
            <a:xfrm>
              <a:off x="3429000" y="4188023"/>
              <a:ext cx="838200" cy="286676"/>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a:t>
              </a:r>
              <a:r>
                <a:rPr lang="en-US" sz="2800" i="1" dirty="0" smtClean="0">
                  <a:latin typeface="Times New Roman" pitchFamily="18" charset="0"/>
                  <a:cs typeface="Times New Roman" pitchFamily="18" charset="0"/>
                </a:rPr>
                <a:t>t</a:t>
              </a:r>
              <a:endParaRPr lang="en-US" sz="2800" i="1" dirty="0">
                <a:latin typeface="Times New Roman" pitchFamily="18" charset="0"/>
                <a:cs typeface="Times New Roman" pitchFamily="18" charset="0"/>
              </a:endParaRPr>
            </a:p>
          </p:txBody>
        </p:sp>
      </p:grpSp>
      <p:sp>
        <p:nvSpPr>
          <p:cNvPr id="8"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example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0" y="990600"/>
            <a:ext cx="9144000" cy="4000088"/>
            <a:chOff x="1219200" y="2283023"/>
            <a:chExt cx="5353050" cy="2191676"/>
          </a:xfrm>
        </p:grpSpPr>
        <p:pic>
          <p:nvPicPr>
            <p:cNvPr id="1026" name="Picture 2"/>
            <p:cNvPicPr>
              <a:picLocks noChangeAspect="1" noChangeArrowheads="1"/>
            </p:cNvPicPr>
            <p:nvPr/>
          </p:nvPicPr>
          <p:blipFill>
            <a:blip r:embed="rId3" cstate="print"/>
            <a:srcRect/>
            <a:stretch>
              <a:fillRect/>
            </a:stretch>
          </p:blipFill>
          <p:spPr bwMode="auto">
            <a:xfrm>
              <a:off x="1219200" y="2283023"/>
              <a:ext cx="5353050" cy="1933575"/>
            </a:xfrm>
            <a:prstGeom prst="rect">
              <a:avLst/>
            </a:prstGeom>
            <a:noFill/>
            <a:ln w="9525">
              <a:noFill/>
              <a:miter lim="800000"/>
              <a:headEnd/>
              <a:tailEnd/>
            </a:ln>
          </p:spPr>
        </p:pic>
        <p:sp>
          <p:nvSpPr>
            <p:cNvPr id="29" name="TextBox 28"/>
            <p:cNvSpPr txBox="1"/>
            <p:nvPr/>
          </p:nvSpPr>
          <p:spPr>
            <a:xfrm>
              <a:off x="1371600" y="3045023"/>
              <a:ext cx="533400" cy="286676"/>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d(t)</a:t>
              </a:r>
              <a:endParaRPr lang="en-US" sz="2800" i="1" dirty="0">
                <a:latin typeface="Times New Roman" pitchFamily="18" charset="0"/>
                <a:cs typeface="Times New Roman" pitchFamily="18" charset="0"/>
              </a:endParaRPr>
            </a:p>
          </p:txBody>
        </p:sp>
        <p:sp>
          <p:nvSpPr>
            <p:cNvPr id="14" name="TextBox 13"/>
            <p:cNvSpPr txBox="1"/>
            <p:nvPr/>
          </p:nvSpPr>
          <p:spPr>
            <a:xfrm>
              <a:off x="3429000" y="4188023"/>
              <a:ext cx="838200" cy="286676"/>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a:t>
              </a:r>
              <a:r>
                <a:rPr lang="en-US" sz="2800" i="1" dirty="0" smtClean="0">
                  <a:latin typeface="Times New Roman" pitchFamily="18" charset="0"/>
                  <a:cs typeface="Times New Roman" pitchFamily="18" charset="0"/>
                </a:rPr>
                <a:t>t</a:t>
              </a:r>
              <a:endParaRPr lang="en-US" sz="2800" i="1" dirty="0">
                <a:latin typeface="Times New Roman" pitchFamily="18" charset="0"/>
                <a:cs typeface="Times New Roman" pitchFamily="18" charset="0"/>
              </a:endParaRPr>
            </a:p>
          </p:txBody>
        </p:sp>
      </p:grpSp>
      <p:sp>
        <p:nvSpPr>
          <p:cNvPr id="6" name="Freeform 5"/>
          <p:cNvSpPr/>
          <p:nvPr/>
        </p:nvSpPr>
        <p:spPr>
          <a:xfrm>
            <a:off x="1890793" y="3590441"/>
            <a:ext cx="1720312" cy="229892"/>
          </a:xfrm>
          <a:custGeom>
            <a:avLst/>
            <a:gdLst>
              <a:gd name="connsiteX0" fmla="*/ 0 w 1720312"/>
              <a:gd name="connsiteY0" fmla="*/ 175647 h 229892"/>
              <a:gd name="connsiteX1" fmla="*/ 681926 w 1720312"/>
              <a:gd name="connsiteY1" fmla="*/ 5166 h 229892"/>
              <a:gd name="connsiteX2" fmla="*/ 697424 w 1720312"/>
              <a:gd name="connsiteY2" fmla="*/ 206644 h 229892"/>
              <a:gd name="connsiteX3" fmla="*/ 1720312 w 1720312"/>
              <a:gd name="connsiteY3" fmla="*/ 144651 h 229892"/>
            </a:gdLst>
            <a:ahLst/>
            <a:cxnLst>
              <a:cxn ang="0">
                <a:pos x="connsiteX0" y="connsiteY0"/>
              </a:cxn>
              <a:cxn ang="0">
                <a:pos x="connsiteX1" y="connsiteY1"/>
              </a:cxn>
              <a:cxn ang="0">
                <a:pos x="connsiteX2" y="connsiteY2"/>
              </a:cxn>
              <a:cxn ang="0">
                <a:pos x="connsiteX3" y="connsiteY3"/>
              </a:cxn>
            </a:cxnLst>
            <a:rect l="l" t="t" r="r" b="b"/>
            <a:pathLst>
              <a:path w="1720312" h="229892">
                <a:moveTo>
                  <a:pt x="0" y="175647"/>
                </a:moveTo>
                <a:cubicBezTo>
                  <a:pt x="282844" y="87823"/>
                  <a:pt x="565689" y="0"/>
                  <a:pt x="681926" y="5166"/>
                </a:cubicBezTo>
                <a:cubicBezTo>
                  <a:pt x="798163" y="10332"/>
                  <a:pt x="524360" y="183397"/>
                  <a:pt x="697424" y="206644"/>
                </a:cubicBezTo>
                <a:cubicBezTo>
                  <a:pt x="870488" y="229892"/>
                  <a:pt x="1295400" y="187271"/>
                  <a:pt x="1720312" y="144651"/>
                </a:cubicBezTo>
              </a:path>
            </a:pathLst>
          </a:custGeom>
          <a:ln w="571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7" name="TextBox 6"/>
          <p:cNvSpPr txBox="1"/>
          <p:nvPr/>
        </p:nvSpPr>
        <p:spPr>
          <a:xfrm>
            <a:off x="3657600" y="3581400"/>
            <a:ext cx="28194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what happened here?</a:t>
            </a:r>
            <a:endParaRPr lang="en-US" sz="2400" dirty="0">
              <a:solidFill>
                <a:srgbClr val="FF0000"/>
              </a:solidFill>
              <a:latin typeface="Times New Roman" pitchFamily="18" charset="0"/>
              <a:cs typeface="Times New Roman" pitchFamily="18" charset="0"/>
            </a:endParaRPr>
          </a:p>
        </p:txBody>
      </p:sp>
      <p:sp>
        <p:nvSpPr>
          <p:cNvPr id="8" name="Freeform 7"/>
          <p:cNvSpPr/>
          <p:nvPr/>
        </p:nvSpPr>
        <p:spPr>
          <a:xfrm rot="17546645" flipH="1">
            <a:off x="7233861" y="3139955"/>
            <a:ext cx="783605" cy="381000"/>
          </a:xfrm>
          <a:custGeom>
            <a:avLst/>
            <a:gdLst>
              <a:gd name="connsiteX0" fmla="*/ 0 w 1720312"/>
              <a:gd name="connsiteY0" fmla="*/ 175647 h 229892"/>
              <a:gd name="connsiteX1" fmla="*/ 681926 w 1720312"/>
              <a:gd name="connsiteY1" fmla="*/ 5166 h 229892"/>
              <a:gd name="connsiteX2" fmla="*/ 697424 w 1720312"/>
              <a:gd name="connsiteY2" fmla="*/ 206644 h 229892"/>
              <a:gd name="connsiteX3" fmla="*/ 1720312 w 1720312"/>
              <a:gd name="connsiteY3" fmla="*/ 144651 h 229892"/>
            </a:gdLst>
            <a:ahLst/>
            <a:cxnLst>
              <a:cxn ang="0">
                <a:pos x="connsiteX0" y="connsiteY0"/>
              </a:cxn>
              <a:cxn ang="0">
                <a:pos x="connsiteX1" y="connsiteY1"/>
              </a:cxn>
              <a:cxn ang="0">
                <a:pos x="connsiteX2" y="connsiteY2"/>
              </a:cxn>
              <a:cxn ang="0">
                <a:pos x="connsiteX3" y="connsiteY3"/>
              </a:cxn>
            </a:cxnLst>
            <a:rect l="l" t="t" r="r" b="b"/>
            <a:pathLst>
              <a:path w="1720312" h="229892">
                <a:moveTo>
                  <a:pt x="0" y="175647"/>
                </a:moveTo>
                <a:cubicBezTo>
                  <a:pt x="282844" y="87823"/>
                  <a:pt x="565689" y="0"/>
                  <a:pt x="681926" y="5166"/>
                </a:cubicBezTo>
                <a:cubicBezTo>
                  <a:pt x="798163" y="10332"/>
                  <a:pt x="524360" y="183397"/>
                  <a:pt x="697424" y="206644"/>
                </a:cubicBezTo>
                <a:cubicBezTo>
                  <a:pt x="870488" y="229892"/>
                  <a:pt x="1295400" y="187271"/>
                  <a:pt x="1720312" y="144651"/>
                </a:cubicBezTo>
              </a:path>
            </a:pathLst>
          </a:custGeom>
          <a:ln w="571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9" name="TextBox 8"/>
          <p:cNvSpPr txBox="1"/>
          <p:nvPr/>
        </p:nvSpPr>
        <p:spPr>
          <a:xfrm>
            <a:off x="7086600" y="3657600"/>
            <a:ext cx="14478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and here?</a:t>
            </a:r>
            <a:endParaRPr lang="en-US" sz="2400" dirty="0">
              <a:solidFill>
                <a:srgbClr val="FF0000"/>
              </a:solidFill>
              <a:latin typeface="Times New Roman" pitchFamily="18" charset="0"/>
              <a:cs typeface="Times New Roman" pitchFamily="18" charset="0"/>
            </a:endParaRPr>
          </a:p>
        </p:txBody>
      </p:sp>
      <p:sp>
        <p:nvSpPr>
          <p:cNvPr id="10"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example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solution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524000"/>
            <a:ext cx="9144000" cy="4267200"/>
          </a:xfrm>
        </p:spPr>
        <p:txBody>
          <a:bodyPr>
            <a:normAutofit/>
          </a:bodyPr>
          <a:lstStyle/>
          <a:p>
            <a:pPr algn="ctr">
              <a:buNone/>
            </a:pPr>
            <a:r>
              <a:rPr lang="en-US" dirty="0" smtClean="0">
                <a:latin typeface="Times New Roman" pitchFamily="18" charset="0"/>
                <a:cs typeface="Times New Roman" pitchFamily="18" charset="0"/>
              </a:rPr>
              <a:t>a low-order polynomial</a:t>
            </a:r>
          </a:p>
          <a:p>
            <a:pPr algn="ctr">
              <a:buNone/>
            </a:pPr>
            <a:r>
              <a:rPr lang="en-US" dirty="0" smtClean="0">
                <a:latin typeface="Times New Roman" pitchFamily="18" charset="0"/>
                <a:cs typeface="Times New Roman" pitchFamily="18" charset="0"/>
              </a:rPr>
              <a:t>has less potential for wild swings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so use many low-order polynomial</a:t>
            </a:r>
          </a:p>
          <a:p>
            <a:pPr algn="ctr">
              <a:buNone/>
            </a:pPr>
            <a:r>
              <a:rPr lang="en-US" dirty="0" smtClean="0">
                <a:latin typeface="Times New Roman" pitchFamily="18" charset="0"/>
                <a:cs typeface="Times New Roman" pitchFamily="18" charset="0"/>
              </a:rPr>
              <a:t>each valid in a small time interval</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such a function is called a “</a:t>
            </a:r>
            <a:r>
              <a:rPr lang="en-US" dirty="0" err="1" smtClean="0">
                <a:latin typeface="Times New Roman" pitchFamily="18" charset="0"/>
                <a:cs typeface="Times New Roman" pitchFamily="18" charset="0"/>
              </a:rPr>
              <a:t>spline</a:t>
            </a:r>
            <a:r>
              <a:rPr lang="en-US"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simplest case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905000"/>
            <a:ext cx="9144000" cy="4267200"/>
          </a:xfrm>
        </p:spPr>
        <p:txBody>
          <a:bodyPr>
            <a:normAutofit/>
          </a:bodyPr>
          <a:lstStyle/>
          <a:p>
            <a:pPr algn="ctr">
              <a:buNone/>
            </a:pPr>
            <a:r>
              <a:rPr lang="en-US" dirty="0" smtClean="0">
                <a:latin typeface="Times New Roman" pitchFamily="18" charset="0"/>
                <a:cs typeface="Times New Roman" pitchFamily="18" charset="0"/>
              </a:rPr>
              <a:t>set of linear polynomials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each valid between two data points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“connect the data points with straight lines”</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4286" r="51428" b="5476"/>
          <a:stretch>
            <a:fillRect/>
          </a:stretch>
        </p:blipFill>
        <p:spPr bwMode="auto">
          <a:xfrm>
            <a:off x="2286000" y="0"/>
            <a:ext cx="4141288" cy="6629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1905000" y="1015425"/>
            <a:ext cx="4800600" cy="1295401"/>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6629400" y="2006025"/>
            <a:ext cx="5334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t</a:t>
            </a:r>
            <a:endParaRPr lang="en-US" sz="3200" i="1" dirty="0">
              <a:latin typeface="Cambria Math" pitchFamily="18" charset="0"/>
              <a:ea typeface="Cambria Math" pitchFamily="18" charset="0"/>
              <a:cs typeface="Times New Roman" pitchFamily="18" charset="0"/>
            </a:endParaRPr>
          </a:p>
        </p:txBody>
      </p:sp>
      <p:sp>
        <p:nvSpPr>
          <p:cNvPr id="9" name="TextBox 8"/>
          <p:cNvSpPr txBox="1"/>
          <p:nvPr/>
        </p:nvSpPr>
        <p:spPr>
          <a:xfrm rot="16200000">
            <a:off x="916634" y="1408837"/>
            <a:ext cx="12192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d</a:t>
            </a:r>
            <a:endParaRPr lang="en-US" sz="3200" i="1" dirty="0">
              <a:latin typeface="Cambria Math" pitchFamily="18" charset="0"/>
              <a:ea typeface="Cambria Math" pitchFamily="18" charset="0"/>
              <a:cs typeface="Times New Roman" pitchFamily="18" charset="0"/>
            </a:endParaRPr>
          </a:p>
        </p:txBody>
      </p:sp>
      <p:sp>
        <p:nvSpPr>
          <p:cNvPr id="10" name="Oval 9"/>
          <p:cNvSpPr/>
          <p:nvPr/>
        </p:nvSpPr>
        <p:spPr>
          <a:xfrm>
            <a:off x="3962400" y="126926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876800" y="1701225"/>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248400" y="2006025"/>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819400" y="1320225"/>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1981200" y="1701225"/>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rot="5400000">
            <a:off x="3474204" y="1898829"/>
            <a:ext cx="1066800"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4552951" y="2091748"/>
            <a:ext cx="728663" cy="476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733800" y="2387025"/>
            <a:ext cx="533400" cy="584775"/>
          </a:xfrm>
          <a:prstGeom prst="rect">
            <a:avLst/>
          </a:prstGeom>
          <a:noFill/>
        </p:spPr>
        <p:txBody>
          <a:bodyPr wrap="square" rtlCol="0">
            <a:spAutoFit/>
          </a:bodyPr>
          <a:lstStyle/>
          <a:p>
            <a:pPr algn="ctr"/>
            <a:r>
              <a:rPr lang="en-US" sz="3200" i="1" dirty="0" err="1" smtClean="0">
                <a:latin typeface="Cambria Math" pitchFamily="18" charset="0"/>
                <a:ea typeface="Cambria Math" pitchFamily="18" charset="0"/>
                <a:cs typeface="Times New Roman" pitchFamily="18" charset="0"/>
              </a:rPr>
              <a:t>t</a:t>
            </a:r>
            <a:r>
              <a:rPr lang="en-US" sz="3200" i="1" baseline="-25000" dirty="0" err="1" smtClean="0">
                <a:latin typeface="Cambria Math" pitchFamily="18" charset="0"/>
                <a:ea typeface="Cambria Math" pitchFamily="18" charset="0"/>
                <a:cs typeface="Times New Roman" pitchFamily="18" charset="0"/>
              </a:rPr>
              <a:t>i</a:t>
            </a:r>
            <a:endParaRPr lang="en-US" sz="3200" i="1" baseline="-25000" dirty="0">
              <a:latin typeface="Cambria Math" pitchFamily="18" charset="0"/>
              <a:ea typeface="Cambria Math" pitchFamily="18" charset="0"/>
              <a:cs typeface="Times New Roman" pitchFamily="18" charset="0"/>
            </a:endParaRPr>
          </a:p>
        </p:txBody>
      </p:sp>
      <p:sp>
        <p:nvSpPr>
          <p:cNvPr id="29" name="TextBox 28"/>
          <p:cNvSpPr txBox="1"/>
          <p:nvPr/>
        </p:nvSpPr>
        <p:spPr>
          <a:xfrm>
            <a:off x="4495800" y="2387025"/>
            <a:ext cx="9906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t</a:t>
            </a:r>
            <a:r>
              <a:rPr lang="en-US" sz="3200" i="1" baseline="-25000" dirty="0" smtClean="0">
                <a:latin typeface="Cambria Math" pitchFamily="18" charset="0"/>
                <a:ea typeface="Cambria Math" pitchFamily="18" charset="0"/>
                <a:cs typeface="Times New Roman" pitchFamily="18" charset="0"/>
              </a:rPr>
              <a:t>i+1</a:t>
            </a:r>
            <a:endParaRPr lang="en-US" sz="3200" i="1" baseline="-25000" dirty="0">
              <a:latin typeface="Cambria Math" pitchFamily="18" charset="0"/>
              <a:ea typeface="Cambria Math" pitchFamily="18" charset="0"/>
              <a:cs typeface="Times New Roman" pitchFamily="18" charset="0"/>
            </a:endParaRPr>
          </a:p>
        </p:txBody>
      </p:sp>
      <p:cxnSp>
        <p:nvCxnSpPr>
          <p:cNvPr id="31" name="Straight Connector 30"/>
          <p:cNvCxnSpPr>
            <a:stCxn id="10" idx="6"/>
            <a:endCxn id="11" idx="5"/>
          </p:cNvCxnSpPr>
          <p:nvPr/>
        </p:nvCxnSpPr>
        <p:spPr>
          <a:xfrm>
            <a:off x="4038600" y="1307366"/>
            <a:ext cx="903241" cy="4589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114800" y="863025"/>
            <a:ext cx="9906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d(t)</a:t>
            </a:r>
            <a:endParaRPr lang="en-US" sz="3200" i="1" dirty="0">
              <a:latin typeface="Cambria Math" pitchFamily="18" charset="0"/>
              <a:ea typeface="Cambria Math" pitchFamily="18" charset="0"/>
              <a:cs typeface="Times New Roman" pitchFamily="18" charset="0"/>
            </a:endParaRPr>
          </a:p>
        </p:txBody>
      </p:sp>
      <p:pic>
        <p:nvPicPr>
          <p:cNvPr id="1028" name="Picture 4"/>
          <p:cNvPicPr>
            <a:picLocks noChangeAspect="1" noChangeArrowheads="1"/>
          </p:cNvPicPr>
          <p:nvPr/>
        </p:nvPicPr>
        <p:blipFill>
          <a:blip r:embed="rId3" cstate="print"/>
          <a:srcRect l="7333" t="22559" r="5200" b="43668"/>
          <a:stretch>
            <a:fillRect/>
          </a:stretch>
        </p:blipFill>
        <p:spPr bwMode="auto">
          <a:xfrm>
            <a:off x="-1" y="3810000"/>
            <a:ext cx="9079705"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2400"/>
            <a:ext cx="9144000" cy="1981200"/>
          </a:xfrm>
        </p:spPr>
        <p:txBody>
          <a:bodyPr>
            <a:normAutofit/>
          </a:bodyPr>
          <a:lstStyle/>
          <a:p>
            <a:r>
              <a:rPr lang="en-US" dirty="0" smtClean="0">
                <a:latin typeface="Times New Roman" pitchFamily="18" charset="0"/>
                <a:cs typeface="Times New Roman" pitchFamily="18" charset="0"/>
              </a:rPr>
              <a:t>disadvantage</a:t>
            </a:r>
            <a:br>
              <a:rPr lang="en-US"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5" name="Title 1"/>
          <p:cNvSpPr txBox="1">
            <a:spLocks/>
          </p:cNvSpPr>
          <p:nvPr/>
        </p:nvSpPr>
        <p:spPr>
          <a:xfrm>
            <a:off x="0" y="0"/>
            <a:ext cx="9144000" cy="1981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advantages</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4" name="TextBox 3"/>
          <p:cNvSpPr txBox="1"/>
          <p:nvPr/>
        </p:nvSpPr>
        <p:spPr>
          <a:xfrm>
            <a:off x="2057400" y="1371600"/>
            <a:ext cx="49530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conceptually very simple</a:t>
            </a:r>
            <a:endParaRPr lang="en-US" sz="2800" dirty="0">
              <a:solidFill>
                <a:srgbClr val="FF0000"/>
              </a:solidFill>
              <a:latin typeface="Times New Roman" pitchFamily="18" charset="0"/>
              <a:cs typeface="Times New Roman" pitchFamily="18" charset="0"/>
            </a:endParaRPr>
          </a:p>
        </p:txBody>
      </p:sp>
      <p:sp>
        <p:nvSpPr>
          <p:cNvPr id="6" name="TextBox 5"/>
          <p:cNvSpPr txBox="1"/>
          <p:nvPr/>
        </p:nvSpPr>
        <p:spPr>
          <a:xfrm>
            <a:off x="1600200" y="1981200"/>
            <a:ext cx="62484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always get what you expect</a:t>
            </a:r>
            <a:endParaRPr lang="en-US" sz="2800" dirty="0">
              <a:solidFill>
                <a:srgbClr val="FF0000"/>
              </a:solidFill>
              <a:latin typeface="Times New Roman" pitchFamily="18" charset="0"/>
              <a:cs typeface="Times New Roman" pitchFamily="18" charset="0"/>
            </a:endParaRPr>
          </a:p>
        </p:txBody>
      </p:sp>
      <p:sp>
        <p:nvSpPr>
          <p:cNvPr id="7" name="TextBox 6"/>
          <p:cNvSpPr txBox="1"/>
          <p:nvPr/>
        </p:nvSpPr>
        <p:spPr>
          <a:xfrm>
            <a:off x="1524000" y="5105400"/>
            <a:ext cx="6248400" cy="523220"/>
          </a:xfrm>
          <a:prstGeom prst="rect">
            <a:avLst/>
          </a:prstGeom>
          <a:noFill/>
        </p:spPr>
        <p:txBody>
          <a:bodyPr wrap="square" rtlCol="0">
            <a:spAutoFit/>
          </a:bodyPr>
          <a:lstStyle/>
          <a:p>
            <a:pPr algn="ctr"/>
            <a:r>
              <a:rPr lang="en-US" sz="2800" i="1" dirty="0" smtClean="0">
                <a:solidFill>
                  <a:srgbClr val="FF0000"/>
                </a:solidFill>
                <a:latin typeface="Cambria Math" pitchFamily="18" charset="0"/>
                <a:ea typeface="Cambria Math" pitchFamily="18" charset="0"/>
                <a:cs typeface="Times New Roman" pitchFamily="18" charset="0"/>
              </a:rPr>
              <a:t>d(t)</a:t>
            </a:r>
            <a:r>
              <a:rPr lang="en-US" sz="2800" dirty="0" smtClean="0">
                <a:solidFill>
                  <a:srgbClr val="FF0000"/>
                </a:solidFill>
                <a:latin typeface="Times New Roman" pitchFamily="18" charset="0"/>
                <a:cs typeface="Times New Roman" pitchFamily="18" charset="0"/>
              </a:rPr>
              <a:t> has kinks at observation points</a:t>
            </a:r>
          </a:p>
        </p:txBody>
      </p:sp>
      <p:sp>
        <p:nvSpPr>
          <p:cNvPr id="8" name="TextBox 7"/>
          <p:cNvSpPr txBox="1"/>
          <p:nvPr/>
        </p:nvSpPr>
        <p:spPr>
          <a:xfrm>
            <a:off x="1524000" y="2590800"/>
            <a:ext cx="62484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zero roughness between observations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
          <p:cNvGrpSpPr/>
          <p:nvPr/>
        </p:nvGrpSpPr>
        <p:grpSpPr>
          <a:xfrm>
            <a:off x="0" y="1279644"/>
            <a:ext cx="8991600" cy="4130556"/>
            <a:chOff x="1130121" y="2193944"/>
            <a:chExt cx="5349240" cy="2234178"/>
          </a:xfrm>
        </p:grpSpPr>
        <p:pic>
          <p:nvPicPr>
            <p:cNvPr id="2" name="Picture 2"/>
            <p:cNvPicPr>
              <a:picLocks noChangeArrowheads="1"/>
            </p:cNvPicPr>
            <p:nvPr/>
          </p:nvPicPr>
          <p:blipFill>
            <a:blip r:embed="rId3" cstate="print"/>
            <a:srcRect/>
            <a:stretch>
              <a:fillRect/>
            </a:stretch>
          </p:blipFill>
          <p:spPr bwMode="auto">
            <a:xfrm>
              <a:off x="1130121" y="2193944"/>
              <a:ext cx="5349240" cy="1933575"/>
            </a:xfrm>
            <a:prstGeom prst="rect">
              <a:avLst/>
            </a:prstGeom>
            <a:noFill/>
            <a:ln w="9525">
              <a:noFill/>
              <a:miter lim="800000"/>
              <a:headEnd/>
              <a:tailEnd/>
            </a:ln>
            <a:effectLst/>
          </p:spPr>
        </p:pic>
        <p:sp>
          <p:nvSpPr>
            <p:cNvPr id="29" name="TextBox 28"/>
            <p:cNvSpPr txBox="1"/>
            <p:nvPr/>
          </p:nvSpPr>
          <p:spPr>
            <a:xfrm>
              <a:off x="1266119" y="2935829"/>
              <a:ext cx="533400" cy="316299"/>
            </a:xfrm>
            <a:prstGeom prst="rect">
              <a:avLst/>
            </a:prstGeom>
            <a:noFill/>
          </p:spPr>
          <p:txBody>
            <a:bodyPr wrap="square" rtlCol="0">
              <a:spAutoFit/>
            </a:bodyPr>
            <a:lstStyle/>
            <a:p>
              <a:r>
                <a:rPr lang="en-US" sz="3200" i="1" dirty="0" smtClean="0">
                  <a:latin typeface="Times New Roman" pitchFamily="18" charset="0"/>
                  <a:cs typeface="Times New Roman" pitchFamily="18" charset="0"/>
                </a:rPr>
                <a:t>d(t)</a:t>
              </a:r>
              <a:endParaRPr lang="en-US" sz="3200" i="1" dirty="0">
                <a:latin typeface="Times New Roman" pitchFamily="18" charset="0"/>
                <a:cs typeface="Times New Roman" pitchFamily="18" charset="0"/>
              </a:endParaRPr>
            </a:p>
          </p:txBody>
        </p:sp>
        <p:sp>
          <p:nvSpPr>
            <p:cNvPr id="14" name="TextBox 13"/>
            <p:cNvSpPr txBox="1"/>
            <p:nvPr/>
          </p:nvSpPr>
          <p:spPr>
            <a:xfrm>
              <a:off x="3533106" y="4111823"/>
              <a:ext cx="838200" cy="316299"/>
            </a:xfrm>
            <a:prstGeom prst="rect">
              <a:avLst/>
            </a:prstGeom>
            <a:noFill/>
          </p:spPr>
          <p:txBody>
            <a:bodyPr wrap="square" rtlCol="0">
              <a:spAutoFit/>
            </a:bodyPr>
            <a:lstStyle/>
            <a:p>
              <a:r>
                <a:rPr lang="en-US" sz="3200" dirty="0" smtClean="0">
                  <a:latin typeface="Times New Roman" pitchFamily="18" charset="0"/>
                  <a:cs typeface="Times New Roman" pitchFamily="18" charset="0"/>
                </a:rPr>
                <a:t>time, </a:t>
              </a:r>
              <a:r>
                <a:rPr lang="en-US" sz="3200" i="1" dirty="0" smtClean="0">
                  <a:latin typeface="Times New Roman" pitchFamily="18" charset="0"/>
                  <a:cs typeface="Times New Roman" pitchFamily="18" charset="0"/>
                </a:rPr>
                <a:t>t</a:t>
              </a:r>
              <a:endParaRPr lang="en-US" sz="3200" i="1" dirty="0">
                <a:latin typeface="Times New Roman" pitchFamily="18" charset="0"/>
                <a:cs typeface="Times New Roman" pitchFamily="18" charset="0"/>
              </a:endParaRPr>
            </a:p>
          </p:txBody>
        </p:sp>
      </p:grpSp>
      <p:sp>
        <p:nvSpPr>
          <p:cNvPr id="7"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example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
          <p:cNvGrpSpPr/>
          <p:nvPr/>
        </p:nvGrpSpPr>
        <p:grpSpPr>
          <a:xfrm>
            <a:off x="0" y="1279644"/>
            <a:ext cx="8991600" cy="4130556"/>
            <a:chOff x="1130121" y="2193944"/>
            <a:chExt cx="5349240" cy="2234178"/>
          </a:xfrm>
        </p:grpSpPr>
        <p:pic>
          <p:nvPicPr>
            <p:cNvPr id="2" name="Picture 2"/>
            <p:cNvPicPr>
              <a:picLocks noChangeArrowheads="1"/>
            </p:cNvPicPr>
            <p:nvPr/>
          </p:nvPicPr>
          <p:blipFill>
            <a:blip r:embed="rId3" cstate="print"/>
            <a:srcRect/>
            <a:stretch>
              <a:fillRect/>
            </a:stretch>
          </p:blipFill>
          <p:spPr bwMode="auto">
            <a:xfrm>
              <a:off x="1130121" y="2193944"/>
              <a:ext cx="5349240" cy="1933575"/>
            </a:xfrm>
            <a:prstGeom prst="rect">
              <a:avLst/>
            </a:prstGeom>
            <a:noFill/>
            <a:ln w="9525">
              <a:noFill/>
              <a:miter lim="800000"/>
              <a:headEnd/>
              <a:tailEnd/>
            </a:ln>
            <a:effectLst/>
          </p:spPr>
        </p:pic>
        <p:sp>
          <p:nvSpPr>
            <p:cNvPr id="29" name="TextBox 28"/>
            <p:cNvSpPr txBox="1"/>
            <p:nvPr/>
          </p:nvSpPr>
          <p:spPr>
            <a:xfrm>
              <a:off x="1266119" y="2935829"/>
              <a:ext cx="533400" cy="316299"/>
            </a:xfrm>
            <a:prstGeom prst="rect">
              <a:avLst/>
            </a:prstGeom>
            <a:noFill/>
          </p:spPr>
          <p:txBody>
            <a:bodyPr wrap="square" rtlCol="0">
              <a:spAutoFit/>
            </a:bodyPr>
            <a:lstStyle/>
            <a:p>
              <a:r>
                <a:rPr lang="en-US" sz="3200" i="1" dirty="0" smtClean="0">
                  <a:latin typeface="Times New Roman" pitchFamily="18" charset="0"/>
                  <a:cs typeface="Times New Roman" pitchFamily="18" charset="0"/>
                </a:rPr>
                <a:t>d(t)</a:t>
              </a:r>
              <a:endParaRPr lang="en-US" sz="3200" i="1" dirty="0">
                <a:latin typeface="Times New Roman" pitchFamily="18" charset="0"/>
                <a:cs typeface="Times New Roman" pitchFamily="18" charset="0"/>
              </a:endParaRPr>
            </a:p>
          </p:txBody>
        </p:sp>
        <p:sp>
          <p:nvSpPr>
            <p:cNvPr id="14" name="TextBox 13"/>
            <p:cNvSpPr txBox="1"/>
            <p:nvPr/>
          </p:nvSpPr>
          <p:spPr>
            <a:xfrm>
              <a:off x="3533106" y="4111823"/>
              <a:ext cx="838200" cy="316299"/>
            </a:xfrm>
            <a:prstGeom prst="rect">
              <a:avLst/>
            </a:prstGeom>
            <a:noFill/>
          </p:spPr>
          <p:txBody>
            <a:bodyPr wrap="square" rtlCol="0">
              <a:spAutoFit/>
            </a:bodyPr>
            <a:lstStyle/>
            <a:p>
              <a:r>
                <a:rPr lang="en-US" sz="3200" dirty="0" smtClean="0">
                  <a:latin typeface="Times New Roman" pitchFamily="18" charset="0"/>
                  <a:cs typeface="Times New Roman" pitchFamily="18" charset="0"/>
                </a:rPr>
                <a:t>time, </a:t>
              </a:r>
              <a:r>
                <a:rPr lang="en-US" sz="3200" i="1" dirty="0" smtClean="0">
                  <a:latin typeface="Times New Roman" pitchFamily="18" charset="0"/>
                  <a:cs typeface="Times New Roman" pitchFamily="18" charset="0"/>
                </a:rPr>
                <a:t>t</a:t>
              </a:r>
              <a:endParaRPr lang="en-US" sz="3200" i="1" dirty="0">
                <a:latin typeface="Times New Roman" pitchFamily="18" charset="0"/>
                <a:cs typeface="Times New Roman" pitchFamily="18" charset="0"/>
              </a:endParaRPr>
            </a:p>
          </p:txBody>
        </p:sp>
      </p:grpSp>
      <p:sp>
        <p:nvSpPr>
          <p:cNvPr id="7"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example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a:off x="6781800" y="1905000"/>
            <a:ext cx="929899" cy="805912"/>
          </a:xfrm>
          <a:custGeom>
            <a:avLst/>
            <a:gdLst>
              <a:gd name="connsiteX0" fmla="*/ 0 w 929899"/>
              <a:gd name="connsiteY0" fmla="*/ 805912 h 805912"/>
              <a:gd name="connsiteX1" fmla="*/ 294468 w 929899"/>
              <a:gd name="connsiteY1" fmla="*/ 449451 h 805912"/>
              <a:gd name="connsiteX2" fmla="*/ 480448 w 929899"/>
              <a:gd name="connsiteY2" fmla="*/ 650929 h 805912"/>
              <a:gd name="connsiteX3" fmla="*/ 929899 w 929899"/>
              <a:gd name="connsiteY3" fmla="*/ 0 h 805912"/>
            </a:gdLst>
            <a:ahLst/>
            <a:cxnLst>
              <a:cxn ang="0">
                <a:pos x="connsiteX0" y="connsiteY0"/>
              </a:cxn>
              <a:cxn ang="0">
                <a:pos x="connsiteX1" y="connsiteY1"/>
              </a:cxn>
              <a:cxn ang="0">
                <a:pos x="connsiteX2" y="connsiteY2"/>
              </a:cxn>
              <a:cxn ang="0">
                <a:pos x="connsiteX3" y="connsiteY3"/>
              </a:cxn>
            </a:cxnLst>
            <a:rect l="l" t="t" r="r" b="b"/>
            <a:pathLst>
              <a:path w="929899" h="805912">
                <a:moveTo>
                  <a:pt x="0" y="805912"/>
                </a:moveTo>
                <a:cubicBezTo>
                  <a:pt x="107196" y="640596"/>
                  <a:pt x="214393" y="475281"/>
                  <a:pt x="294468" y="449451"/>
                </a:cubicBezTo>
                <a:cubicBezTo>
                  <a:pt x="374543" y="423621"/>
                  <a:pt x="374543" y="725838"/>
                  <a:pt x="480448" y="650929"/>
                </a:cubicBezTo>
                <a:cubicBezTo>
                  <a:pt x="586353" y="576021"/>
                  <a:pt x="758126" y="288010"/>
                  <a:pt x="929899"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7620000" y="1371600"/>
            <a:ext cx="24384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kink</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in </a:t>
            </a:r>
            <a:r>
              <a:rPr lang="en-US" dirty="0" err="1" smtClean="0">
                <a:latin typeface="Times New Roman" pitchFamily="18" charset="0"/>
                <a:ea typeface="Cambria Math" pitchFamily="18" charset="0"/>
                <a:cs typeface="Times New Roman" pitchFamily="18" charset="0"/>
              </a:rPr>
              <a:t>MatLab</a:t>
            </a:r>
            <a:endParaRPr lang="en-US" dirty="0">
              <a:latin typeface="Times New Roman" pitchFamily="18" charset="0"/>
              <a:ea typeface="Cambria Math"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l="9162" t="43774" r="37522" b="39390"/>
          <a:stretch>
            <a:fillRect/>
          </a:stretch>
        </p:blipFill>
        <p:spPr bwMode="auto">
          <a:xfrm>
            <a:off x="838200" y="1905000"/>
            <a:ext cx="6088380" cy="1295400"/>
          </a:xfrm>
          <a:prstGeom prst="rect">
            <a:avLst/>
          </a:prstGeom>
          <a:noFill/>
          <a:ln w="9525">
            <a:noFill/>
            <a:miter lim="800000"/>
            <a:headEnd/>
            <a:tailEnd/>
          </a:ln>
        </p:spPr>
      </p:pic>
      <p:sp>
        <p:nvSpPr>
          <p:cNvPr id="5" name="Right Brace 4"/>
          <p:cNvSpPr/>
          <p:nvPr/>
        </p:nvSpPr>
        <p:spPr>
          <a:xfrm rot="5400000">
            <a:off x="4533900" y="2857500"/>
            <a:ext cx="457200" cy="685800"/>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810000" y="3505200"/>
            <a:ext cx="19812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observations</a:t>
            </a:r>
          </a:p>
        </p:txBody>
      </p:sp>
      <p:sp>
        <p:nvSpPr>
          <p:cNvPr id="7" name="Freeform 6"/>
          <p:cNvSpPr/>
          <p:nvPr/>
        </p:nvSpPr>
        <p:spPr>
          <a:xfrm>
            <a:off x="5904854" y="3037668"/>
            <a:ext cx="883404" cy="1766807"/>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867400" y="4800600"/>
            <a:ext cx="22098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times of interpolation</a:t>
            </a:r>
          </a:p>
        </p:txBody>
      </p:sp>
      <p:sp>
        <p:nvSpPr>
          <p:cNvPr id="9" name="Freeform 8"/>
          <p:cNvSpPr/>
          <p:nvPr/>
        </p:nvSpPr>
        <p:spPr>
          <a:xfrm>
            <a:off x="1332854" y="3190068"/>
            <a:ext cx="883404" cy="1766807"/>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1295400" y="4953000"/>
            <a:ext cx="19812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interpolated observations</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678362"/>
          </a:xfrm>
        </p:spPr>
        <p:txBody>
          <a:bodyPr>
            <a:normAutofit/>
          </a:bodyPr>
          <a:lstStyle/>
          <a:p>
            <a:r>
              <a:rPr lang="en-US" dirty="0" smtClean="0">
                <a:latin typeface="Times New Roman" pitchFamily="18" charset="0"/>
                <a:ea typeface="Cambria Math" pitchFamily="18" charset="0"/>
                <a:cs typeface="Times New Roman" pitchFamily="18" charset="0"/>
              </a:rPr>
              <a:t>my advice</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use linear interpolation whenever possible</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less to go wrong</a:t>
            </a:r>
            <a:endParaRPr lang="en-US"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getting rid of the kinks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590800"/>
            <a:ext cx="9144000" cy="1828800"/>
          </a:xfrm>
        </p:spPr>
        <p:txBody>
          <a:bodyPr>
            <a:normAutofit/>
          </a:bodyPr>
          <a:lstStyle/>
          <a:p>
            <a:pPr algn="ctr">
              <a:buNone/>
            </a:pPr>
            <a:r>
              <a:rPr lang="en-US" sz="2800" dirty="0" smtClean="0">
                <a:latin typeface="Times New Roman" pitchFamily="18" charset="0"/>
                <a:cs typeface="Times New Roman" pitchFamily="18" charset="0"/>
              </a:rPr>
              <a:t>use cubic polynomials</a:t>
            </a:r>
          </a:p>
          <a:p>
            <a:pPr algn="ctr">
              <a:buNone/>
            </a:pPr>
            <a:r>
              <a:rPr lang="en-US" sz="2800" i="1" dirty="0" smtClean="0">
                <a:latin typeface="Cambria Math" pitchFamily="18" charset="0"/>
                <a:ea typeface="Cambria Math" pitchFamily="18" charset="0"/>
                <a:cs typeface="Times New Roman" pitchFamily="18" charset="0"/>
              </a:rPr>
              <a:t>S</a:t>
            </a:r>
            <a:r>
              <a:rPr lang="en-US" sz="2800" i="1" baseline="-25000" dirty="0" smtClean="0">
                <a:latin typeface="Cambria Math" pitchFamily="18" charset="0"/>
                <a:ea typeface="Cambria Math" pitchFamily="18" charset="0"/>
                <a:cs typeface="Times New Roman" pitchFamily="18" charset="0"/>
              </a:rPr>
              <a:t>i</a:t>
            </a:r>
            <a:r>
              <a:rPr lang="en-US" sz="2800" i="1" dirty="0" smtClean="0">
                <a:latin typeface="Cambria Math" pitchFamily="18" charset="0"/>
                <a:ea typeface="Cambria Math" pitchFamily="18" charset="0"/>
                <a:cs typeface="Times New Roman" pitchFamily="18" charset="0"/>
              </a:rPr>
              <a:t>(t) = c</a:t>
            </a:r>
            <a:r>
              <a:rPr lang="en-US" sz="2800" i="1" baseline="-25000" dirty="0" smtClean="0">
                <a:latin typeface="Cambria Math" pitchFamily="18" charset="0"/>
                <a:ea typeface="Cambria Math" pitchFamily="18" charset="0"/>
                <a:cs typeface="Times New Roman" pitchFamily="18" charset="0"/>
              </a:rPr>
              <a:t>0 </a:t>
            </a:r>
            <a:r>
              <a:rPr lang="en-US" sz="2800" i="1" dirty="0" smtClean="0">
                <a:latin typeface="Cambria Math" pitchFamily="18" charset="0"/>
                <a:ea typeface="Cambria Math" pitchFamily="18" charset="0"/>
                <a:cs typeface="Times New Roman" pitchFamily="18" charset="0"/>
              </a:rPr>
              <a:t>+ c</a:t>
            </a:r>
            <a:r>
              <a:rPr lang="en-US" sz="2800" i="1" baseline="-25000" dirty="0" smtClean="0">
                <a:latin typeface="Cambria Math" pitchFamily="18" charset="0"/>
                <a:ea typeface="Cambria Math" pitchFamily="18" charset="0"/>
                <a:cs typeface="Times New Roman" pitchFamily="18" charset="0"/>
              </a:rPr>
              <a:t>1 </a:t>
            </a:r>
            <a:r>
              <a:rPr lang="en-US" sz="2800" i="1" dirty="0" smtClean="0">
                <a:latin typeface="Cambria Math" pitchFamily="18" charset="0"/>
                <a:ea typeface="Cambria Math" pitchFamily="18" charset="0"/>
                <a:cs typeface="Times New Roman" pitchFamily="18" charset="0"/>
              </a:rPr>
              <a:t>t + c</a:t>
            </a:r>
            <a:r>
              <a:rPr lang="en-US" sz="2800" i="1" baseline="-25000" dirty="0" smtClean="0">
                <a:latin typeface="Cambria Math" pitchFamily="18" charset="0"/>
                <a:ea typeface="Cambria Math" pitchFamily="18" charset="0"/>
                <a:cs typeface="Times New Roman" pitchFamily="18" charset="0"/>
              </a:rPr>
              <a:t>2 </a:t>
            </a:r>
            <a:r>
              <a:rPr lang="en-US" sz="2800" i="1" dirty="0" smtClean="0">
                <a:latin typeface="Cambria Math" pitchFamily="18" charset="0"/>
                <a:ea typeface="Cambria Math" pitchFamily="18" charset="0"/>
                <a:cs typeface="Times New Roman" pitchFamily="18" charset="0"/>
              </a:rPr>
              <a:t>t</a:t>
            </a:r>
            <a:r>
              <a:rPr lang="en-US" sz="2800" i="1" baseline="30000" dirty="0" smtClean="0">
                <a:latin typeface="Cambria Math" pitchFamily="18" charset="0"/>
                <a:ea typeface="Cambria Math" pitchFamily="18" charset="0"/>
                <a:cs typeface="Times New Roman" pitchFamily="18" charset="0"/>
              </a:rPr>
              <a:t>2</a:t>
            </a:r>
            <a:r>
              <a:rPr lang="en-US" sz="2800" i="1" dirty="0" smtClean="0">
                <a:latin typeface="Cambria Math" pitchFamily="18" charset="0"/>
                <a:ea typeface="Cambria Math" pitchFamily="18" charset="0"/>
                <a:cs typeface="Times New Roman" pitchFamily="18" charset="0"/>
              </a:rPr>
              <a:t> + c</a:t>
            </a:r>
            <a:r>
              <a:rPr lang="en-US" sz="2800" i="1" baseline="-25000" dirty="0" smtClean="0">
                <a:latin typeface="Cambria Math" pitchFamily="18" charset="0"/>
                <a:ea typeface="Cambria Math" pitchFamily="18" charset="0"/>
                <a:cs typeface="Times New Roman" pitchFamily="18" charset="0"/>
              </a:rPr>
              <a:t>3 </a:t>
            </a:r>
            <a:r>
              <a:rPr lang="en-US" sz="2800" i="1" dirty="0" smtClean="0">
                <a:latin typeface="Cambria Math" pitchFamily="18" charset="0"/>
                <a:ea typeface="Cambria Math" pitchFamily="18" charset="0"/>
                <a:cs typeface="Times New Roman" pitchFamily="18" charset="0"/>
              </a:rPr>
              <a:t>t</a:t>
            </a:r>
            <a:r>
              <a:rPr lang="en-US" sz="2800" i="1" baseline="30000" dirty="0" smtClean="0">
                <a:latin typeface="Cambria Math" pitchFamily="18" charset="0"/>
                <a:ea typeface="Cambria Math" pitchFamily="18" charset="0"/>
                <a:cs typeface="Times New Roman" pitchFamily="18" charset="0"/>
              </a:rPr>
              <a:t>3</a:t>
            </a:r>
            <a:endParaRPr lang="en-US" sz="2800" dirty="0" smtClean="0">
              <a:latin typeface="Times New Roman" pitchFamily="18" charset="0"/>
              <a:cs typeface="Times New Roman" pitchFamily="18" charset="0"/>
            </a:endParaRPr>
          </a:p>
          <a:p>
            <a:pPr algn="ctr">
              <a:buNone/>
            </a:pPr>
            <a:r>
              <a:rPr lang="en-US" sz="2800" dirty="0" smtClean="0">
                <a:latin typeface="Times New Roman" pitchFamily="18" charset="0"/>
                <a:cs typeface="Times New Roman" pitchFamily="18" charset="0"/>
              </a:rPr>
              <a:t>each valid between two data points</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a:bodyPr>
          <a:lstStyle/>
          <a:p>
            <a:r>
              <a:rPr lang="en-US" dirty="0" smtClean="0">
                <a:latin typeface="Times New Roman" pitchFamily="18" charset="0"/>
                <a:cs typeface="Times New Roman" pitchFamily="18" charset="0"/>
              </a:rPr>
              <a:t>cubic polynomial has 4 coefficients</a:t>
            </a:r>
          </a:p>
        </p:txBody>
      </p:sp>
      <p:sp>
        <p:nvSpPr>
          <p:cNvPr id="3" name="Content Placeholder 2"/>
          <p:cNvSpPr>
            <a:spLocks noGrp="1"/>
          </p:cNvSpPr>
          <p:nvPr>
            <p:ph idx="1"/>
          </p:nvPr>
        </p:nvSpPr>
        <p:spPr>
          <a:xfrm>
            <a:off x="0" y="2743200"/>
            <a:ext cx="9144000" cy="2743200"/>
          </a:xfrm>
        </p:spPr>
        <p:txBody>
          <a:bodyPr>
            <a:normAutofit/>
          </a:bodyPr>
          <a:lstStyle/>
          <a:p>
            <a:pPr algn="ctr">
              <a:buNone/>
            </a:pPr>
            <a:endParaRPr lang="en-US" sz="2800" dirty="0" smtClean="0">
              <a:latin typeface="Times New Roman" pitchFamily="18" charset="0"/>
              <a:cs typeface="Times New Roman" pitchFamily="18" charset="0"/>
            </a:endParaRPr>
          </a:p>
          <a:p>
            <a:pPr algn="ctr">
              <a:buNone/>
            </a:pPr>
            <a:r>
              <a:rPr lang="en-US" sz="2800" dirty="0" smtClean="0">
                <a:latin typeface="Times New Roman" pitchFamily="18" charset="0"/>
                <a:cs typeface="Times New Roman" pitchFamily="18" charset="0"/>
              </a:rPr>
              <a:t>two constrained by need to pass through two data</a:t>
            </a:r>
          </a:p>
          <a:p>
            <a:pPr algn="ctr">
              <a:buNone/>
            </a:pPr>
            <a:endParaRPr lang="en-US" sz="2800" dirty="0" smtClean="0">
              <a:latin typeface="Times New Roman" pitchFamily="18" charset="0"/>
              <a:cs typeface="Times New Roman" pitchFamily="18" charset="0"/>
            </a:endParaRPr>
          </a:p>
          <a:p>
            <a:pPr algn="ctr">
              <a:buNone/>
            </a:pPr>
            <a:r>
              <a:rPr lang="en-US" sz="2800" dirty="0" smtClean="0">
                <a:latin typeface="Times New Roman" pitchFamily="18" charset="0"/>
                <a:cs typeface="Times New Roman" pitchFamily="18" charset="0"/>
              </a:rPr>
              <a:t>two to implement prior information</a:t>
            </a:r>
          </a:p>
          <a:p>
            <a:pPr algn="ctr">
              <a:buNone/>
            </a:pPr>
            <a:r>
              <a:rPr lang="en-US" sz="2800" dirty="0" smtClean="0">
                <a:latin typeface="Times New Roman" pitchFamily="18" charset="0"/>
                <a:cs typeface="Times New Roman" pitchFamily="18" charset="0"/>
              </a:rPr>
              <a:t>no kinks in </a:t>
            </a:r>
            <a:r>
              <a:rPr lang="en-US" sz="2800" i="1" dirty="0" smtClean="0">
                <a:latin typeface="Cambria Math" pitchFamily="18" charset="0"/>
                <a:ea typeface="Cambria Math" pitchFamily="18" charset="0"/>
                <a:cs typeface="Times New Roman" pitchFamily="18" charset="0"/>
              </a:rPr>
              <a:t>d(t)</a:t>
            </a:r>
            <a:r>
              <a:rPr lang="en-US" sz="2800" dirty="0" smtClean="0">
                <a:latin typeface="Times New Roman" pitchFamily="18" charset="0"/>
                <a:cs typeface="Times New Roman" pitchFamily="18" charset="0"/>
              </a:rPr>
              <a:t> or its first derivative</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745162"/>
          </a:xfrm>
        </p:spPr>
        <p:txBody>
          <a:bodyPr>
            <a:normAutofit fontScale="90000"/>
          </a:bodyPr>
          <a:lstStyle/>
          <a:p>
            <a:r>
              <a:rPr lang="en-US" dirty="0" smtClean="0">
                <a:latin typeface="Times New Roman" pitchFamily="18" charset="0"/>
                <a:cs typeface="Times New Roman" pitchFamily="18" charset="0"/>
              </a:rPr>
              <a:t>the trick</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second derivative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of cubic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linear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so use linear interpolation formula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for second derivative</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2743200" y="609601"/>
            <a:ext cx="4800600" cy="1752601"/>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7467600" y="2057401"/>
            <a:ext cx="5334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t</a:t>
            </a:r>
            <a:endParaRPr lang="en-US" sz="3200" i="1" dirty="0">
              <a:latin typeface="Cambria Math" pitchFamily="18" charset="0"/>
              <a:ea typeface="Cambria Math" pitchFamily="18" charset="0"/>
              <a:cs typeface="Times New Roman" pitchFamily="18" charset="0"/>
            </a:endParaRPr>
          </a:p>
        </p:txBody>
      </p:sp>
      <p:sp>
        <p:nvSpPr>
          <p:cNvPr id="6" name="TextBox 5"/>
          <p:cNvSpPr txBox="1"/>
          <p:nvPr/>
        </p:nvSpPr>
        <p:spPr>
          <a:xfrm rot="16200000">
            <a:off x="63788" y="1307813"/>
            <a:ext cx="2743199" cy="584775"/>
          </a:xfrm>
          <a:prstGeom prst="rect">
            <a:avLst/>
          </a:prstGeom>
          <a:noFill/>
        </p:spPr>
        <p:txBody>
          <a:bodyPr wrap="square" rtlCol="0">
            <a:spAutoFit/>
          </a:bodyPr>
          <a:lstStyle/>
          <a:p>
            <a:pPr algn="ctr"/>
            <a:r>
              <a:rPr lang="en-US" sz="3200" dirty="0" smtClean="0">
                <a:latin typeface="Times New Roman" pitchFamily="18" charset="0"/>
                <a:ea typeface="Cambria Math" pitchFamily="18" charset="0"/>
                <a:cs typeface="Times New Roman" pitchFamily="18" charset="0"/>
              </a:rPr>
              <a:t>2</a:t>
            </a:r>
            <a:r>
              <a:rPr lang="en-US" sz="3200" baseline="30000" dirty="0" smtClean="0">
                <a:latin typeface="Times New Roman" pitchFamily="18" charset="0"/>
                <a:ea typeface="Cambria Math" pitchFamily="18" charset="0"/>
                <a:cs typeface="Times New Roman" pitchFamily="18" charset="0"/>
              </a:rPr>
              <a:t>nd</a:t>
            </a:r>
            <a:r>
              <a:rPr lang="en-US" sz="3200" dirty="0" smtClean="0">
                <a:latin typeface="Times New Roman" pitchFamily="18" charset="0"/>
                <a:ea typeface="Cambria Math" pitchFamily="18" charset="0"/>
                <a:cs typeface="Times New Roman" pitchFamily="18" charset="0"/>
              </a:rPr>
              <a:t> derivative</a:t>
            </a:r>
            <a:endParaRPr lang="en-US" sz="3200" dirty="0">
              <a:latin typeface="Times New Roman" pitchFamily="18" charset="0"/>
              <a:ea typeface="Cambria Math" pitchFamily="18" charset="0"/>
              <a:cs typeface="Times New Roman" pitchFamily="18" charset="0"/>
            </a:endParaRPr>
          </a:p>
        </p:txBody>
      </p:sp>
      <p:sp>
        <p:nvSpPr>
          <p:cNvPr id="7" name="Oval 6"/>
          <p:cNvSpPr/>
          <p:nvPr/>
        </p:nvSpPr>
        <p:spPr>
          <a:xfrm>
            <a:off x="4800600" y="177784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657600" y="2133601"/>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rot="16200000" flipH="1">
            <a:off x="4537371" y="2165646"/>
            <a:ext cx="659003" cy="811"/>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772029" y="1781176"/>
            <a:ext cx="1428746" cy="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91050" y="2371726"/>
            <a:ext cx="533400" cy="584775"/>
          </a:xfrm>
          <a:prstGeom prst="rect">
            <a:avLst/>
          </a:prstGeom>
          <a:noFill/>
        </p:spPr>
        <p:txBody>
          <a:bodyPr wrap="square" rtlCol="0">
            <a:spAutoFit/>
          </a:bodyPr>
          <a:lstStyle/>
          <a:p>
            <a:pPr algn="ctr"/>
            <a:r>
              <a:rPr lang="en-US" sz="3200" i="1" dirty="0" err="1" smtClean="0">
                <a:latin typeface="Cambria Math" pitchFamily="18" charset="0"/>
                <a:ea typeface="Cambria Math" pitchFamily="18" charset="0"/>
                <a:cs typeface="Times New Roman" pitchFamily="18" charset="0"/>
              </a:rPr>
              <a:t>t</a:t>
            </a:r>
            <a:r>
              <a:rPr lang="en-US" sz="3200" i="1" baseline="-25000" dirty="0" err="1" smtClean="0">
                <a:latin typeface="Cambria Math" pitchFamily="18" charset="0"/>
                <a:ea typeface="Cambria Math" pitchFamily="18" charset="0"/>
                <a:cs typeface="Times New Roman" pitchFamily="18" charset="0"/>
              </a:rPr>
              <a:t>i</a:t>
            </a:r>
            <a:endParaRPr lang="en-US" sz="32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5143500" y="2371726"/>
            <a:ext cx="9906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t</a:t>
            </a:r>
            <a:r>
              <a:rPr lang="en-US" sz="3200" i="1" baseline="-25000" dirty="0" smtClean="0">
                <a:latin typeface="Cambria Math" pitchFamily="18" charset="0"/>
                <a:ea typeface="Cambria Math" pitchFamily="18" charset="0"/>
                <a:cs typeface="Times New Roman" pitchFamily="18" charset="0"/>
              </a:rPr>
              <a:t>i+1</a:t>
            </a:r>
            <a:endParaRPr lang="en-US" sz="3200" i="1" baseline="-25000" dirty="0">
              <a:latin typeface="Cambria Math" pitchFamily="18" charset="0"/>
              <a:ea typeface="Cambria Math" pitchFamily="18" charset="0"/>
              <a:cs typeface="Times New Roman" pitchFamily="18" charset="0"/>
            </a:endParaRPr>
          </a:p>
        </p:txBody>
      </p:sp>
      <p:cxnSp>
        <p:nvCxnSpPr>
          <p:cNvPr id="16" name="Straight Connector 15"/>
          <p:cNvCxnSpPr/>
          <p:nvPr/>
        </p:nvCxnSpPr>
        <p:spPr>
          <a:xfrm rot="5400000" flipH="1" flipV="1">
            <a:off x="4801487" y="1116768"/>
            <a:ext cx="725354" cy="64447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p:cNvPicPr>
            <a:picLocks noChangeAspect="1" noChangeArrowheads="1"/>
          </p:cNvPicPr>
          <p:nvPr/>
        </p:nvPicPr>
        <p:blipFill>
          <a:blip r:embed="rId3" cstate="print"/>
          <a:srcRect l="13559" t="61694" r="5932" b="8976"/>
          <a:stretch>
            <a:fillRect/>
          </a:stretch>
        </p:blipFill>
        <p:spPr bwMode="auto">
          <a:xfrm>
            <a:off x="0" y="3733800"/>
            <a:ext cx="9144000" cy="2791326"/>
          </a:xfrm>
          <a:prstGeom prst="rect">
            <a:avLst/>
          </a:prstGeom>
          <a:noFill/>
          <a:ln w="9525">
            <a:noFill/>
            <a:miter lim="800000"/>
            <a:headEnd/>
            <a:tailEnd/>
          </a:ln>
        </p:spPr>
      </p:pic>
      <p:cxnSp>
        <p:nvCxnSpPr>
          <p:cNvPr id="19" name="Straight Connector 18"/>
          <p:cNvCxnSpPr>
            <a:stCxn id="10" idx="6"/>
            <a:endCxn id="7" idx="2"/>
          </p:cNvCxnSpPr>
          <p:nvPr/>
        </p:nvCxnSpPr>
        <p:spPr>
          <a:xfrm flipV="1">
            <a:off x="3733800" y="1815942"/>
            <a:ext cx="1066800" cy="35575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3549112" y="2304082"/>
            <a:ext cx="312549"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295650" y="2352676"/>
            <a:ext cx="9906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t</a:t>
            </a:r>
            <a:r>
              <a:rPr lang="en-US" sz="3200" i="1" baseline="-25000" dirty="0" smtClean="0">
                <a:latin typeface="Cambria Math" pitchFamily="18" charset="0"/>
                <a:ea typeface="Cambria Math" pitchFamily="18" charset="0"/>
                <a:cs typeface="Times New Roman" pitchFamily="18" charset="0"/>
              </a:rPr>
              <a:t>i-1</a:t>
            </a:r>
            <a:endParaRPr lang="en-US" sz="3200" i="1" baseline="-25000" dirty="0">
              <a:latin typeface="Cambria Math" pitchFamily="18" charset="0"/>
              <a:ea typeface="Cambria Math" pitchFamily="18" charset="0"/>
              <a:cs typeface="Times New Roman" pitchFamily="18" charset="0"/>
            </a:endParaRPr>
          </a:p>
        </p:txBody>
      </p:sp>
      <p:cxnSp>
        <p:nvCxnSpPr>
          <p:cNvPr id="23" name="Straight Connector 22"/>
          <p:cNvCxnSpPr/>
          <p:nvPr/>
        </p:nvCxnSpPr>
        <p:spPr>
          <a:xfrm>
            <a:off x="2600325" y="2162176"/>
            <a:ext cx="1101187" cy="500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5429250" y="103822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2743200" y="2286001"/>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p:cNvCxnSpPr/>
          <p:nvPr/>
        </p:nvCxnSpPr>
        <p:spPr>
          <a:xfrm>
            <a:off x="2590800" y="1828801"/>
            <a:ext cx="22098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2590800" y="1057276"/>
            <a:ext cx="2838450" cy="952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800225" y="1704976"/>
            <a:ext cx="9906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y</a:t>
            </a:r>
            <a:r>
              <a:rPr lang="en-US" sz="3200" i="1" baseline="-25000" dirty="0" smtClean="0">
                <a:latin typeface="Cambria Math" pitchFamily="18" charset="0"/>
                <a:ea typeface="Cambria Math" pitchFamily="18" charset="0"/>
                <a:cs typeface="Times New Roman" pitchFamily="18" charset="0"/>
              </a:rPr>
              <a:t>i-1</a:t>
            </a:r>
            <a:endParaRPr lang="en-US" sz="3200" i="1" baseline="-25000" dirty="0">
              <a:latin typeface="Cambria Math" pitchFamily="18" charset="0"/>
              <a:ea typeface="Cambria Math" pitchFamily="18" charset="0"/>
              <a:cs typeface="Times New Roman" pitchFamily="18" charset="0"/>
            </a:endParaRPr>
          </a:p>
        </p:txBody>
      </p:sp>
      <p:sp>
        <p:nvSpPr>
          <p:cNvPr id="45" name="TextBox 44"/>
          <p:cNvSpPr txBox="1"/>
          <p:nvPr/>
        </p:nvSpPr>
        <p:spPr>
          <a:xfrm>
            <a:off x="1828800" y="1333501"/>
            <a:ext cx="990600" cy="584775"/>
          </a:xfrm>
          <a:prstGeom prst="rect">
            <a:avLst/>
          </a:prstGeom>
          <a:noFill/>
        </p:spPr>
        <p:txBody>
          <a:bodyPr wrap="square" rtlCol="0">
            <a:spAutoFit/>
          </a:bodyPr>
          <a:lstStyle/>
          <a:p>
            <a:pPr algn="ctr"/>
            <a:r>
              <a:rPr lang="en-US" sz="3200" i="1" dirty="0" err="1" smtClean="0">
                <a:latin typeface="Cambria Math" pitchFamily="18" charset="0"/>
                <a:ea typeface="Cambria Math" pitchFamily="18" charset="0"/>
                <a:cs typeface="Times New Roman" pitchFamily="18" charset="0"/>
              </a:rPr>
              <a:t>y</a:t>
            </a:r>
            <a:r>
              <a:rPr lang="en-US" sz="3200" i="1" baseline="-25000" dirty="0" err="1" smtClean="0">
                <a:latin typeface="Cambria Math" pitchFamily="18" charset="0"/>
                <a:ea typeface="Cambria Math" pitchFamily="18" charset="0"/>
                <a:cs typeface="Times New Roman" pitchFamily="18" charset="0"/>
              </a:rPr>
              <a:t>i</a:t>
            </a:r>
            <a:endParaRPr lang="en-US" sz="3200" i="1" baseline="-25000" dirty="0">
              <a:latin typeface="Cambria Math" pitchFamily="18" charset="0"/>
              <a:ea typeface="Cambria Math" pitchFamily="18" charset="0"/>
              <a:cs typeface="Times New Roman" pitchFamily="18" charset="0"/>
            </a:endParaRPr>
          </a:p>
        </p:txBody>
      </p:sp>
      <p:sp>
        <p:nvSpPr>
          <p:cNvPr id="46" name="TextBox 45"/>
          <p:cNvSpPr txBox="1"/>
          <p:nvPr/>
        </p:nvSpPr>
        <p:spPr>
          <a:xfrm>
            <a:off x="1724025" y="609601"/>
            <a:ext cx="9906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y</a:t>
            </a:r>
            <a:r>
              <a:rPr lang="en-US" sz="3200" i="1" baseline="-25000" dirty="0" smtClean="0">
                <a:latin typeface="Cambria Math" pitchFamily="18" charset="0"/>
                <a:ea typeface="Cambria Math" pitchFamily="18" charset="0"/>
                <a:cs typeface="Times New Roman" pitchFamily="18" charset="0"/>
              </a:rPr>
              <a:t>i+1</a:t>
            </a:r>
            <a:endParaRPr lang="en-US" sz="3200" i="1" baseline="-25000"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5867400"/>
          </a:xfrm>
        </p:spPr>
        <p:txBody>
          <a:bodyPr>
            <a:normAutofit/>
          </a:bodyPr>
          <a:lstStyle/>
          <a:p>
            <a:r>
              <a:rPr lang="en-US" sz="3200" dirty="0" smtClean="0">
                <a:latin typeface="Times New Roman" pitchFamily="18" charset="0"/>
                <a:cs typeface="Times New Roman" pitchFamily="18" charset="0"/>
              </a:rPr>
              <a:t>by the convolution theorem</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Fourier Transform of short piece</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is</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Fourier Transform of indefinitely long time series</a:t>
            </a:r>
            <a:br>
              <a:rPr lang="en-US" sz="3200" dirty="0" smtClean="0">
                <a:latin typeface="Times New Roman" pitchFamily="18" charset="0"/>
                <a:cs typeface="Times New Roman" pitchFamily="18" charset="0"/>
              </a:rPr>
            </a:br>
            <a:r>
              <a:rPr lang="en-US" sz="3200" i="1" dirty="0" smtClean="0">
                <a:latin typeface="Times New Roman" pitchFamily="18" charset="0"/>
                <a:cs typeface="Times New Roman" pitchFamily="18" charset="0"/>
              </a:rPr>
              <a:t>convolved with</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Fourier Transform of window function</a:t>
            </a:r>
            <a:endParaRPr lang="en-US" sz="3200" i="1"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2743200" y="609601"/>
            <a:ext cx="4800600" cy="1752601"/>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7467600" y="2057401"/>
            <a:ext cx="5334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t</a:t>
            </a:r>
            <a:endParaRPr lang="en-US" sz="3200" i="1" dirty="0">
              <a:latin typeface="Cambria Math" pitchFamily="18" charset="0"/>
              <a:ea typeface="Cambria Math" pitchFamily="18" charset="0"/>
              <a:cs typeface="Times New Roman" pitchFamily="18" charset="0"/>
            </a:endParaRPr>
          </a:p>
        </p:txBody>
      </p:sp>
      <p:sp>
        <p:nvSpPr>
          <p:cNvPr id="6" name="TextBox 5"/>
          <p:cNvSpPr txBox="1"/>
          <p:nvPr/>
        </p:nvSpPr>
        <p:spPr>
          <a:xfrm rot="16200000">
            <a:off x="63788" y="1307813"/>
            <a:ext cx="2743199" cy="584775"/>
          </a:xfrm>
          <a:prstGeom prst="rect">
            <a:avLst/>
          </a:prstGeom>
          <a:noFill/>
        </p:spPr>
        <p:txBody>
          <a:bodyPr wrap="square" rtlCol="0">
            <a:spAutoFit/>
          </a:bodyPr>
          <a:lstStyle/>
          <a:p>
            <a:pPr algn="ctr"/>
            <a:r>
              <a:rPr lang="en-US" sz="3200" dirty="0" smtClean="0">
                <a:latin typeface="Times New Roman" pitchFamily="18" charset="0"/>
                <a:ea typeface="Cambria Math" pitchFamily="18" charset="0"/>
                <a:cs typeface="Times New Roman" pitchFamily="18" charset="0"/>
              </a:rPr>
              <a:t>2</a:t>
            </a:r>
            <a:r>
              <a:rPr lang="en-US" sz="3200" baseline="30000" dirty="0" smtClean="0">
                <a:latin typeface="Times New Roman" pitchFamily="18" charset="0"/>
                <a:ea typeface="Cambria Math" pitchFamily="18" charset="0"/>
                <a:cs typeface="Times New Roman" pitchFamily="18" charset="0"/>
              </a:rPr>
              <a:t>nd</a:t>
            </a:r>
            <a:r>
              <a:rPr lang="en-US" sz="3200" dirty="0" smtClean="0">
                <a:latin typeface="Times New Roman" pitchFamily="18" charset="0"/>
                <a:ea typeface="Cambria Math" pitchFamily="18" charset="0"/>
                <a:cs typeface="Times New Roman" pitchFamily="18" charset="0"/>
              </a:rPr>
              <a:t> derivative</a:t>
            </a:r>
            <a:endParaRPr lang="en-US" sz="3200" dirty="0">
              <a:latin typeface="Times New Roman" pitchFamily="18" charset="0"/>
              <a:ea typeface="Cambria Math" pitchFamily="18" charset="0"/>
              <a:cs typeface="Times New Roman" pitchFamily="18" charset="0"/>
            </a:endParaRPr>
          </a:p>
        </p:txBody>
      </p:sp>
      <p:sp>
        <p:nvSpPr>
          <p:cNvPr id="7" name="Oval 6"/>
          <p:cNvSpPr/>
          <p:nvPr/>
        </p:nvSpPr>
        <p:spPr>
          <a:xfrm>
            <a:off x="4800600" y="177784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657600" y="2133601"/>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rot="16200000" flipH="1">
            <a:off x="4537371" y="2165646"/>
            <a:ext cx="659003" cy="811"/>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772029" y="1781176"/>
            <a:ext cx="1428746" cy="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91050" y="2371726"/>
            <a:ext cx="533400" cy="584775"/>
          </a:xfrm>
          <a:prstGeom prst="rect">
            <a:avLst/>
          </a:prstGeom>
          <a:noFill/>
        </p:spPr>
        <p:txBody>
          <a:bodyPr wrap="square" rtlCol="0">
            <a:spAutoFit/>
          </a:bodyPr>
          <a:lstStyle/>
          <a:p>
            <a:pPr algn="ctr"/>
            <a:r>
              <a:rPr lang="en-US" sz="3200" i="1" dirty="0" err="1" smtClean="0">
                <a:latin typeface="Cambria Math" pitchFamily="18" charset="0"/>
                <a:ea typeface="Cambria Math" pitchFamily="18" charset="0"/>
                <a:cs typeface="Times New Roman" pitchFamily="18" charset="0"/>
              </a:rPr>
              <a:t>t</a:t>
            </a:r>
            <a:r>
              <a:rPr lang="en-US" sz="3200" i="1" baseline="-25000" dirty="0" err="1" smtClean="0">
                <a:latin typeface="Cambria Math" pitchFamily="18" charset="0"/>
                <a:ea typeface="Cambria Math" pitchFamily="18" charset="0"/>
                <a:cs typeface="Times New Roman" pitchFamily="18" charset="0"/>
              </a:rPr>
              <a:t>i</a:t>
            </a:r>
            <a:endParaRPr lang="en-US" sz="32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5143500" y="2371726"/>
            <a:ext cx="9906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t</a:t>
            </a:r>
            <a:r>
              <a:rPr lang="en-US" sz="3200" i="1" baseline="-25000" dirty="0" smtClean="0">
                <a:latin typeface="Cambria Math" pitchFamily="18" charset="0"/>
                <a:ea typeface="Cambria Math" pitchFamily="18" charset="0"/>
                <a:cs typeface="Times New Roman" pitchFamily="18" charset="0"/>
              </a:rPr>
              <a:t>i+1</a:t>
            </a:r>
            <a:endParaRPr lang="en-US" sz="3200" i="1" baseline="-25000" dirty="0">
              <a:latin typeface="Cambria Math" pitchFamily="18" charset="0"/>
              <a:ea typeface="Cambria Math" pitchFamily="18" charset="0"/>
              <a:cs typeface="Times New Roman" pitchFamily="18" charset="0"/>
            </a:endParaRPr>
          </a:p>
        </p:txBody>
      </p:sp>
      <p:cxnSp>
        <p:nvCxnSpPr>
          <p:cNvPr id="16" name="Straight Connector 15"/>
          <p:cNvCxnSpPr/>
          <p:nvPr/>
        </p:nvCxnSpPr>
        <p:spPr>
          <a:xfrm rot="5400000" flipH="1" flipV="1">
            <a:off x="4801487" y="1116768"/>
            <a:ext cx="725354" cy="64447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p:cNvPicPr>
            <a:picLocks noChangeAspect="1" noChangeArrowheads="1"/>
          </p:cNvPicPr>
          <p:nvPr/>
        </p:nvPicPr>
        <p:blipFill>
          <a:blip r:embed="rId3" cstate="print"/>
          <a:srcRect l="13559" t="76106" r="5932" b="8976"/>
          <a:stretch>
            <a:fillRect/>
          </a:stretch>
        </p:blipFill>
        <p:spPr bwMode="auto">
          <a:xfrm>
            <a:off x="0" y="5105400"/>
            <a:ext cx="9144000" cy="1419726"/>
          </a:xfrm>
          <a:prstGeom prst="rect">
            <a:avLst/>
          </a:prstGeom>
          <a:noFill/>
          <a:ln w="9525">
            <a:noFill/>
            <a:miter lim="800000"/>
            <a:headEnd/>
            <a:tailEnd/>
          </a:ln>
        </p:spPr>
      </p:pic>
      <p:cxnSp>
        <p:nvCxnSpPr>
          <p:cNvPr id="19" name="Straight Connector 18"/>
          <p:cNvCxnSpPr>
            <a:stCxn id="10" idx="6"/>
            <a:endCxn id="7" idx="2"/>
          </p:cNvCxnSpPr>
          <p:nvPr/>
        </p:nvCxnSpPr>
        <p:spPr>
          <a:xfrm flipV="1">
            <a:off x="3733800" y="1815942"/>
            <a:ext cx="1066800" cy="35575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3549112" y="2304082"/>
            <a:ext cx="312549"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295650" y="2352676"/>
            <a:ext cx="9906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t</a:t>
            </a:r>
            <a:r>
              <a:rPr lang="en-US" sz="3200" i="1" baseline="-25000" dirty="0" smtClean="0">
                <a:latin typeface="Cambria Math" pitchFamily="18" charset="0"/>
                <a:ea typeface="Cambria Math" pitchFamily="18" charset="0"/>
                <a:cs typeface="Times New Roman" pitchFamily="18" charset="0"/>
              </a:rPr>
              <a:t>i-1</a:t>
            </a:r>
            <a:endParaRPr lang="en-US" sz="3200" i="1" baseline="-25000" dirty="0">
              <a:latin typeface="Cambria Math" pitchFamily="18" charset="0"/>
              <a:ea typeface="Cambria Math" pitchFamily="18" charset="0"/>
              <a:cs typeface="Times New Roman" pitchFamily="18" charset="0"/>
            </a:endParaRPr>
          </a:p>
        </p:txBody>
      </p:sp>
      <p:cxnSp>
        <p:nvCxnSpPr>
          <p:cNvPr id="23" name="Straight Connector 22"/>
          <p:cNvCxnSpPr/>
          <p:nvPr/>
        </p:nvCxnSpPr>
        <p:spPr>
          <a:xfrm>
            <a:off x="2600325" y="2162176"/>
            <a:ext cx="1101187" cy="500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5429250" y="103822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2743200" y="2286001"/>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p:cNvCxnSpPr/>
          <p:nvPr/>
        </p:nvCxnSpPr>
        <p:spPr>
          <a:xfrm>
            <a:off x="2590800" y="1828801"/>
            <a:ext cx="22098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2590800" y="1057276"/>
            <a:ext cx="2838450" cy="952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800225" y="1704976"/>
            <a:ext cx="9906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y</a:t>
            </a:r>
            <a:r>
              <a:rPr lang="en-US" sz="3200" i="1" baseline="-25000" dirty="0" smtClean="0">
                <a:latin typeface="Cambria Math" pitchFamily="18" charset="0"/>
                <a:ea typeface="Cambria Math" pitchFamily="18" charset="0"/>
                <a:cs typeface="Times New Roman" pitchFamily="18" charset="0"/>
              </a:rPr>
              <a:t>i-1</a:t>
            </a:r>
            <a:endParaRPr lang="en-US" sz="3200" i="1" baseline="-25000" dirty="0">
              <a:latin typeface="Cambria Math" pitchFamily="18" charset="0"/>
              <a:ea typeface="Cambria Math" pitchFamily="18" charset="0"/>
              <a:cs typeface="Times New Roman" pitchFamily="18" charset="0"/>
            </a:endParaRPr>
          </a:p>
        </p:txBody>
      </p:sp>
      <p:sp>
        <p:nvSpPr>
          <p:cNvPr id="45" name="TextBox 44"/>
          <p:cNvSpPr txBox="1"/>
          <p:nvPr/>
        </p:nvSpPr>
        <p:spPr>
          <a:xfrm>
            <a:off x="1828800" y="1333501"/>
            <a:ext cx="990600" cy="584775"/>
          </a:xfrm>
          <a:prstGeom prst="rect">
            <a:avLst/>
          </a:prstGeom>
          <a:noFill/>
        </p:spPr>
        <p:txBody>
          <a:bodyPr wrap="square" rtlCol="0">
            <a:spAutoFit/>
          </a:bodyPr>
          <a:lstStyle/>
          <a:p>
            <a:pPr algn="ctr"/>
            <a:r>
              <a:rPr lang="en-US" sz="3200" i="1" dirty="0" err="1" smtClean="0">
                <a:latin typeface="Cambria Math" pitchFamily="18" charset="0"/>
                <a:ea typeface="Cambria Math" pitchFamily="18" charset="0"/>
                <a:cs typeface="Times New Roman" pitchFamily="18" charset="0"/>
              </a:rPr>
              <a:t>y</a:t>
            </a:r>
            <a:r>
              <a:rPr lang="en-US" sz="3200" i="1" baseline="-25000" dirty="0" err="1" smtClean="0">
                <a:latin typeface="Cambria Math" pitchFamily="18" charset="0"/>
                <a:ea typeface="Cambria Math" pitchFamily="18" charset="0"/>
                <a:cs typeface="Times New Roman" pitchFamily="18" charset="0"/>
              </a:rPr>
              <a:t>i</a:t>
            </a:r>
            <a:endParaRPr lang="en-US" sz="3200" i="1" baseline="-25000" dirty="0">
              <a:latin typeface="Cambria Math" pitchFamily="18" charset="0"/>
              <a:ea typeface="Cambria Math" pitchFamily="18" charset="0"/>
              <a:cs typeface="Times New Roman" pitchFamily="18" charset="0"/>
            </a:endParaRPr>
          </a:p>
        </p:txBody>
      </p:sp>
      <p:sp>
        <p:nvSpPr>
          <p:cNvPr id="46" name="TextBox 45"/>
          <p:cNvSpPr txBox="1"/>
          <p:nvPr/>
        </p:nvSpPr>
        <p:spPr>
          <a:xfrm>
            <a:off x="1724025" y="609601"/>
            <a:ext cx="990600" cy="584775"/>
          </a:xfrm>
          <a:prstGeom prst="rect">
            <a:avLst/>
          </a:prstGeom>
          <a:noFill/>
        </p:spPr>
        <p:txBody>
          <a:bodyPr wrap="square" rtlCol="0">
            <a:spAutoFit/>
          </a:bodyPr>
          <a:lstStyle/>
          <a:p>
            <a:pPr algn="ctr"/>
            <a:r>
              <a:rPr lang="en-US" sz="3200" i="1" dirty="0" smtClean="0">
                <a:latin typeface="Cambria Math" pitchFamily="18" charset="0"/>
                <a:ea typeface="Cambria Math" pitchFamily="18" charset="0"/>
                <a:cs typeface="Times New Roman" pitchFamily="18" charset="0"/>
              </a:rPr>
              <a:t>y</a:t>
            </a:r>
            <a:r>
              <a:rPr lang="en-US" sz="3200" i="1" baseline="-25000" dirty="0" smtClean="0">
                <a:latin typeface="Cambria Math" pitchFamily="18" charset="0"/>
                <a:ea typeface="Cambria Math" pitchFamily="18" charset="0"/>
                <a:cs typeface="Times New Roman" pitchFamily="18" charset="0"/>
              </a:rPr>
              <a:t>i+1</a:t>
            </a:r>
            <a:endParaRPr lang="en-US" sz="3200" i="1" baseline="-25000" dirty="0">
              <a:latin typeface="Cambria Math" pitchFamily="18" charset="0"/>
              <a:ea typeface="Cambria Math" pitchFamily="18" charset="0"/>
              <a:cs typeface="Times New Roman" pitchFamily="18" charset="0"/>
            </a:endParaRPr>
          </a:p>
        </p:txBody>
      </p:sp>
      <p:sp>
        <p:nvSpPr>
          <p:cNvPr id="24" name="Oval 23"/>
          <p:cNvSpPr/>
          <p:nvPr/>
        </p:nvSpPr>
        <p:spPr>
          <a:xfrm>
            <a:off x="1981200" y="1447800"/>
            <a:ext cx="6858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676400" y="5257800"/>
            <a:ext cx="6858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2971800" y="3352800"/>
            <a:ext cx="5638800" cy="1384995"/>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the second derivative at the observation points, denoted </a:t>
            </a:r>
            <a:r>
              <a:rPr lang="en-US" sz="2800" i="1" dirty="0" err="1" smtClean="0">
                <a:solidFill>
                  <a:srgbClr val="FF0000"/>
                </a:solidFill>
                <a:latin typeface="Cambria Math" pitchFamily="18" charset="0"/>
                <a:ea typeface="Cambria Math" pitchFamily="18" charset="0"/>
                <a:cs typeface="Times New Roman" pitchFamily="18" charset="0"/>
              </a:rPr>
              <a:t>y</a:t>
            </a:r>
            <a:r>
              <a:rPr lang="en-US" sz="2800" i="1" baseline="-25000" dirty="0" err="1" smtClean="0">
                <a:solidFill>
                  <a:srgbClr val="FF0000"/>
                </a:solidFill>
                <a:latin typeface="Cambria Math" pitchFamily="18" charset="0"/>
                <a:ea typeface="Cambria Math" pitchFamily="18" charset="0"/>
                <a:cs typeface="Times New Roman" pitchFamily="18" charset="0"/>
              </a:rPr>
              <a:t>i</a:t>
            </a:r>
            <a:r>
              <a:rPr lang="en-US" sz="2800" dirty="0" smtClean="0">
                <a:solidFill>
                  <a:srgbClr val="FF0000"/>
                </a:solidFill>
                <a:latin typeface="Times New Roman" pitchFamily="18" charset="0"/>
                <a:cs typeface="Times New Roman" pitchFamily="18" charset="0"/>
              </a:rPr>
              <a:t>,  become an unknown in the problem</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Times New Roman" pitchFamily="18" charset="0"/>
                <a:cs typeface="Times New Roman" pitchFamily="18" charset="0"/>
              </a:rPr>
              <a:t>the second derivative is now integrated twice to give the </a:t>
            </a:r>
            <a:r>
              <a:rPr lang="en-US" sz="3600" dirty="0" err="1" smtClean="0">
                <a:latin typeface="Times New Roman" pitchFamily="18" charset="0"/>
                <a:cs typeface="Times New Roman" pitchFamily="18" charset="0"/>
              </a:rPr>
              <a:t>spline</a:t>
            </a:r>
            <a:r>
              <a:rPr lang="en-US" sz="3600" dirty="0" smtClean="0">
                <a:latin typeface="Times New Roman" pitchFamily="18" charset="0"/>
                <a:cs typeface="Times New Roman" pitchFamily="18" charset="0"/>
              </a:rPr>
              <a:t> function</a:t>
            </a:r>
            <a:endParaRPr lang="en-US" sz="36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3" cstate="print"/>
          <a:srcRect l="10045" t="60471" r="4574" b="18711"/>
          <a:stretch>
            <a:fillRect/>
          </a:stretch>
        </p:blipFill>
        <p:spPr bwMode="auto">
          <a:xfrm>
            <a:off x="0" y="2286000"/>
            <a:ext cx="9067800" cy="1600200"/>
          </a:xfrm>
          <a:prstGeom prst="rect">
            <a:avLst/>
          </a:prstGeom>
          <a:noFill/>
          <a:ln w="9525">
            <a:noFill/>
            <a:miter lim="800000"/>
            <a:headEnd/>
            <a:tailEnd/>
          </a:ln>
        </p:spPr>
      </p:pic>
      <p:sp>
        <p:nvSpPr>
          <p:cNvPr id="5" name="Title 1"/>
          <p:cNvSpPr txBox="1">
            <a:spLocks/>
          </p:cNvSpPr>
          <p:nvPr/>
        </p:nvSpPr>
        <p:spPr>
          <a:xfrm>
            <a:off x="457200" y="4800600"/>
            <a:ext cx="82296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here </a:t>
            </a:r>
            <a:r>
              <a:rPr kumimoji="0" lang="en-US" sz="36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a</a:t>
            </a:r>
            <a:r>
              <a:rPr kumimoji="0" lang="en-US" sz="36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and </a:t>
            </a:r>
            <a:r>
              <a:rPr kumimoji="0" lang="en-US" sz="36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b</a:t>
            </a:r>
            <a:r>
              <a:rPr kumimoji="0" lang="en-US" sz="36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are two more unknowns that arise from</a:t>
            </a:r>
            <a:r>
              <a:rPr kumimoji="0" lang="en-US" sz="36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the integration constants</a:t>
            </a: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6629400"/>
          </a:xfrm>
        </p:spPr>
        <p:txBody>
          <a:bodyPr>
            <a:normAutofit fontScale="90000"/>
          </a:bodyPr>
          <a:lstStyle/>
          <a:p>
            <a:r>
              <a:rPr lang="en-US" dirty="0" smtClean="0">
                <a:latin typeface="Times New Roman" pitchFamily="18" charset="0"/>
                <a:cs typeface="Times New Roman" pitchFamily="18" charset="0"/>
              </a:rPr>
              <a:t>finally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one finds the </a:t>
            </a:r>
            <a:r>
              <a:rPr lang="en-US" i="1" dirty="0" err="1" smtClean="0">
                <a:latin typeface="Cambria Math" pitchFamily="18" charset="0"/>
                <a:ea typeface="Cambria Math" pitchFamily="18" charset="0"/>
                <a:cs typeface="Times New Roman" pitchFamily="18" charset="0"/>
              </a:rPr>
              <a:t>y</a:t>
            </a:r>
            <a:r>
              <a:rPr lang="en-US" dirty="0" err="1" smtClean="0">
                <a:latin typeface="Times New Roman" pitchFamily="18" charset="0"/>
                <a:cs typeface="Times New Roman" pitchFamily="18" charset="0"/>
              </a:rPr>
              <a:t>’s</a:t>
            </a:r>
            <a:r>
              <a:rPr lang="en-US" dirty="0" smtClean="0">
                <a:latin typeface="Times New Roman"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dirty="0" err="1" smtClean="0">
                <a:latin typeface="Times New Roman" pitchFamily="18" charset="0"/>
                <a:cs typeface="Times New Roman" pitchFamily="18" charset="0"/>
              </a:rPr>
              <a:t>’s</a:t>
            </a:r>
            <a:r>
              <a:rPr lang="en-US" dirty="0" smtClean="0">
                <a:latin typeface="Times New Roman" pitchFamily="18" charset="0"/>
                <a:cs typeface="Times New Roman" pitchFamily="18" charset="0"/>
              </a:rPr>
              <a:t> and </a:t>
            </a:r>
            <a:r>
              <a:rPr lang="en-US" i="1" dirty="0" err="1" smtClean="0">
                <a:latin typeface="Cambria Math" pitchFamily="18" charset="0"/>
                <a:ea typeface="Cambria Math" pitchFamily="18" charset="0"/>
                <a:cs typeface="Times New Roman" pitchFamily="18" charset="0"/>
              </a:rPr>
              <a:t>b</a:t>
            </a:r>
            <a:r>
              <a:rPr lang="en-US" dirty="0" err="1" smtClean="0">
                <a:latin typeface="Times New Roman" pitchFamily="18" charset="0"/>
                <a:cs typeface="Times New Roman" pitchFamily="18" charset="0"/>
              </a:rPr>
              <a:t>’s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so that the </a:t>
            </a:r>
            <a:r>
              <a:rPr lang="en-US" dirty="0" err="1" smtClean="0">
                <a:latin typeface="Times New Roman" pitchFamily="18" charset="0"/>
                <a:cs typeface="Times New Roman" pitchFamily="18" charset="0"/>
              </a:rPr>
              <a:t>spline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 goes through the observations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2. has a first derivative that is continuous across the observation points</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the solution involves solving a matrix equation for the unknowns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(see text for details)</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10018" t="78705" r="39177" b="5355"/>
          <a:stretch>
            <a:fillRect/>
          </a:stretch>
        </p:blipFill>
        <p:spPr bwMode="auto">
          <a:xfrm>
            <a:off x="1048722" y="1906290"/>
            <a:ext cx="5748338" cy="12954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in </a:t>
            </a:r>
            <a:r>
              <a:rPr lang="en-US" dirty="0" err="1" smtClean="0">
                <a:latin typeface="Times New Roman" pitchFamily="18" charset="0"/>
                <a:ea typeface="Cambria Math" pitchFamily="18" charset="0"/>
                <a:cs typeface="Times New Roman" pitchFamily="18" charset="0"/>
              </a:rPr>
              <a:t>MatLab</a:t>
            </a:r>
            <a:endParaRPr lang="en-US" dirty="0">
              <a:latin typeface="Times New Roman" pitchFamily="18" charset="0"/>
              <a:ea typeface="Cambria Math" pitchFamily="18" charset="0"/>
              <a:cs typeface="Times New Roman" pitchFamily="18" charset="0"/>
            </a:endParaRPr>
          </a:p>
        </p:txBody>
      </p:sp>
      <p:sp>
        <p:nvSpPr>
          <p:cNvPr id="5" name="Right Brace 4"/>
          <p:cNvSpPr/>
          <p:nvPr/>
        </p:nvSpPr>
        <p:spPr>
          <a:xfrm rot="5400000">
            <a:off x="4533900" y="2857500"/>
            <a:ext cx="457200" cy="685800"/>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810000" y="3505200"/>
            <a:ext cx="19812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observations</a:t>
            </a:r>
          </a:p>
        </p:txBody>
      </p:sp>
      <p:sp>
        <p:nvSpPr>
          <p:cNvPr id="7" name="Freeform 6"/>
          <p:cNvSpPr/>
          <p:nvPr/>
        </p:nvSpPr>
        <p:spPr>
          <a:xfrm>
            <a:off x="5904854" y="3037668"/>
            <a:ext cx="883404" cy="1766807"/>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867400" y="4800600"/>
            <a:ext cx="22098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times of interpolation</a:t>
            </a:r>
          </a:p>
        </p:txBody>
      </p:sp>
      <p:sp>
        <p:nvSpPr>
          <p:cNvPr id="9" name="Freeform 8"/>
          <p:cNvSpPr/>
          <p:nvPr/>
        </p:nvSpPr>
        <p:spPr>
          <a:xfrm>
            <a:off x="1524000" y="3048000"/>
            <a:ext cx="883404" cy="1766807"/>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1295400" y="4953000"/>
            <a:ext cx="19812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interpolated observations</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89117" y="1202821"/>
            <a:ext cx="8915401" cy="3597779"/>
            <a:chOff x="1047045" y="2209646"/>
            <a:chExt cx="5353050" cy="2318730"/>
          </a:xfrm>
        </p:grpSpPr>
        <p:pic>
          <p:nvPicPr>
            <p:cNvPr id="1028" name="Picture 4"/>
            <p:cNvPicPr>
              <a:picLocks noChangeAspect="1" noChangeArrowheads="1"/>
            </p:cNvPicPr>
            <p:nvPr/>
          </p:nvPicPr>
          <p:blipFill>
            <a:blip r:embed="rId3" cstate="print"/>
            <a:srcRect/>
            <a:stretch>
              <a:fillRect/>
            </a:stretch>
          </p:blipFill>
          <p:spPr bwMode="auto">
            <a:xfrm>
              <a:off x="1047045" y="2209646"/>
              <a:ext cx="5353050" cy="1933575"/>
            </a:xfrm>
            <a:prstGeom prst="rect">
              <a:avLst/>
            </a:prstGeom>
            <a:noFill/>
            <a:ln w="9525">
              <a:noFill/>
              <a:miter lim="800000"/>
              <a:headEnd/>
              <a:tailEnd/>
            </a:ln>
          </p:spPr>
        </p:pic>
        <p:sp>
          <p:nvSpPr>
            <p:cNvPr id="29" name="TextBox 28"/>
            <p:cNvSpPr txBox="1"/>
            <p:nvPr/>
          </p:nvSpPr>
          <p:spPr>
            <a:xfrm>
              <a:off x="1086591" y="2897187"/>
              <a:ext cx="533400" cy="416553"/>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d(t)</a:t>
              </a:r>
              <a:endParaRPr lang="en-US" sz="3600" i="1" dirty="0">
                <a:latin typeface="Times New Roman" pitchFamily="18" charset="0"/>
                <a:cs typeface="Times New Roman" pitchFamily="18" charset="0"/>
              </a:endParaRPr>
            </a:p>
          </p:txBody>
        </p:sp>
        <p:sp>
          <p:nvSpPr>
            <p:cNvPr id="14" name="TextBox 13"/>
            <p:cNvSpPr txBox="1"/>
            <p:nvPr/>
          </p:nvSpPr>
          <p:spPr>
            <a:xfrm>
              <a:off x="3276600" y="4111823"/>
              <a:ext cx="838200" cy="416553"/>
            </a:xfrm>
            <a:prstGeom prst="rect">
              <a:avLst/>
            </a:prstGeom>
            <a:noFill/>
          </p:spPr>
          <p:txBody>
            <a:bodyPr wrap="square" rtlCol="0">
              <a:spAutoFit/>
            </a:bodyPr>
            <a:lstStyle/>
            <a:p>
              <a:r>
                <a:rPr lang="en-US" sz="3600" dirty="0" smtClean="0">
                  <a:latin typeface="Times New Roman" pitchFamily="18" charset="0"/>
                  <a:cs typeface="Times New Roman" pitchFamily="18" charset="0"/>
                </a:rPr>
                <a:t>time, </a:t>
              </a:r>
              <a:r>
                <a:rPr lang="en-US" sz="3600" i="1" dirty="0" smtClean="0">
                  <a:latin typeface="Times New Roman" pitchFamily="18" charset="0"/>
                  <a:cs typeface="Times New Roman" pitchFamily="18" charset="0"/>
                </a:rPr>
                <a:t>t</a:t>
              </a:r>
              <a:endParaRPr lang="en-US" sz="3600" i="1" dirty="0">
                <a:latin typeface="Times New Roman" pitchFamily="18" charset="0"/>
                <a:cs typeface="Times New Roman" pitchFamily="18" charset="0"/>
              </a:endParaRPr>
            </a:p>
          </p:txBody>
        </p:sp>
      </p:grpSp>
      <p:sp>
        <p:nvSpPr>
          <p:cNvPr id="7"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example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89117" y="1202821"/>
            <a:ext cx="8915401" cy="3597779"/>
            <a:chOff x="1047045" y="2209646"/>
            <a:chExt cx="5353050" cy="2318730"/>
          </a:xfrm>
        </p:grpSpPr>
        <p:pic>
          <p:nvPicPr>
            <p:cNvPr id="1028" name="Picture 4"/>
            <p:cNvPicPr>
              <a:picLocks noChangeAspect="1" noChangeArrowheads="1"/>
            </p:cNvPicPr>
            <p:nvPr/>
          </p:nvPicPr>
          <p:blipFill>
            <a:blip r:embed="rId3" cstate="print"/>
            <a:srcRect/>
            <a:stretch>
              <a:fillRect/>
            </a:stretch>
          </p:blipFill>
          <p:spPr bwMode="auto">
            <a:xfrm>
              <a:off x="1047045" y="2209646"/>
              <a:ext cx="5353050" cy="1933575"/>
            </a:xfrm>
            <a:prstGeom prst="rect">
              <a:avLst/>
            </a:prstGeom>
            <a:noFill/>
            <a:ln w="9525">
              <a:noFill/>
              <a:miter lim="800000"/>
              <a:headEnd/>
              <a:tailEnd/>
            </a:ln>
          </p:spPr>
        </p:pic>
        <p:sp>
          <p:nvSpPr>
            <p:cNvPr id="29" name="TextBox 28"/>
            <p:cNvSpPr txBox="1"/>
            <p:nvPr/>
          </p:nvSpPr>
          <p:spPr>
            <a:xfrm>
              <a:off x="1086591" y="2897187"/>
              <a:ext cx="533400" cy="416553"/>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d(t)</a:t>
              </a:r>
              <a:endParaRPr lang="en-US" sz="3600" i="1" dirty="0">
                <a:latin typeface="Times New Roman" pitchFamily="18" charset="0"/>
                <a:cs typeface="Times New Roman" pitchFamily="18" charset="0"/>
              </a:endParaRPr>
            </a:p>
          </p:txBody>
        </p:sp>
        <p:sp>
          <p:nvSpPr>
            <p:cNvPr id="14" name="TextBox 13"/>
            <p:cNvSpPr txBox="1"/>
            <p:nvPr/>
          </p:nvSpPr>
          <p:spPr>
            <a:xfrm>
              <a:off x="3276600" y="4111823"/>
              <a:ext cx="838200" cy="416553"/>
            </a:xfrm>
            <a:prstGeom prst="rect">
              <a:avLst/>
            </a:prstGeom>
            <a:noFill/>
          </p:spPr>
          <p:txBody>
            <a:bodyPr wrap="square" rtlCol="0">
              <a:spAutoFit/>
            </a:bodyPr>
            <a:lstStyle/>
            <a:p>
              <a:r>
                <a:rPr lang="en-US" sz="3600" dirty="0" smtClean="0">
                  <a:latin typeface="Times New Roman" pitchFamily="18" charset="0"/>
                  <a:cs typeface="Times New Roman" pitchFamily="18" charset="0"/>
                </a:rPr>
                <a:t>time, </a:t>
              </a:r>
              <a:r>
                <a:rPr lang="en-US" sz="3600" i="1" dirty="0" smtClean="0">
                  <a:latin typeface="Times New Roman" pitchFamily="18" charset="0"/>
                  <a:cs typeface="Times New Roman" pitchFamily="18" charset="0"/>
                </a:rPr>
                <a:t>t</a:t>
              </a:r>
              <a:endParaRPr lang="en-US" sz="3600" i="1" dirty="0">
                <a:latin typeface="Times New Roman" pitchFamily="18" charset="0"/>
                <a:cs typeface="Times New Roman" pitchFamily="18" charset="0"/>
              </a:endParaRPr>
            </a:p>
          </p:txBody>
        </p:sp>
      </p:grpSp>
      <p:sp>
        <p:nvSpPr>
          <p:cNvPr id="7"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example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a:off x="5562600" y="1600200"/>
            <a:ext cx="929899" cy="805912"/>
          </a:xfrm>
          <a:custGeom>
            <a:avLst/>
            <a:gdLst>
              <a:gd name="connsiteX0" fmla="*/ 0 w 929899"/>
              <a:gd name="connsiteY0" fmla="*/ 805912 h 805912"/>
              <a:gd name="connsiteX1" fmla="*/ 294468 w 929899"/>
              <a:gd name="connsiteY1" fmla="*/ 449451 h 805912"/>
              <a:gd name="connsiteX2" fmla="*/ 480448 w 929899"/>
              <a:gd name="connsiteY2" fmla="*/ 650929 h 805912"/>
              <a:gd name="connsiteX3" fmla="*/ 929899 w 929899"/>
              <a:gd name="connsiteY3" fmla="*/ 0 h 805912"/>
            </a:gdLst>
            <a:ahLst/>
            <a:cxnLst>
              <a:cxn ang="0">
                <a:pos x="connsiteX0" y="connsiteY0"/>
              </a:cxn>
              <a:cxn ang="0">
                <a:pos x="connsiteX1" y="connsiteY1"/>
              </a:cxn>
              <a:cxn ang="0">
                <a:pos x="connsiteX2" y="connsiteY2"/>
              </a:cxn>
              <a:cxn ang="0">
                <a:pos x="connsiteX3" y="connsiteY3"/>
              </a:cxn>
            </a:cxnLst>
            <a:rect l="l" t="t" r="r" b="b"/>
            <a:pathLst>
              <a:path w="929899" h="805912">
                <a:moveTo>
                  <a:pt x="0" y="805912"/>
                </a:moveTo>
                <a:cubicBezTo>
                  <a:pt x="107196" y="640596"/>
                  <a:pt x="214393" y="475281"/>
                  <a:pt x="294468" y="449451"/>
                </a:cubicBezTo>
                <a:cubicBezTo>
                  <a:pt x="374543" y="423621"/>
                  <a:pt x="374543" y="725838"/>
                  <a:pt x="480448" y="650929"/>
                </a:cubicBezTo>
                <a:cubicBezTo>
                  <a:pt x="586353" y="576021"/>
                  <a:pt x="758126" y="288010"/>
                  <a:pt x="929899"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400800" y="1066800"/>
            <a:ext cx="24384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 kinks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5867400"/>
          </a:xfrm>
        </p:spPr>
        <p:txBody>
          <a:bodyPr>
            <a:normAutofit fontScale="90000"/>
          </a:bodyPr>
          <a:lstStyle/>
          <a:p>
            <a:r>
              <a:rPr lang="en-US" sz="3200" dirty="0" smtClean="0">
                <a:latin typeface="Times New Roman" pitchFamily="18" charset="0"/>
                <a:cs typeface="Times New Roman" pitchFamily="18" charset="0"/>
              </a:rPr>
              <a:t>so</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Fourier Transform of short piece</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exactly</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Fourier Transform of indefinitely long time series</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when</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Fourier Transform of window function</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is a spike</a:t>
            </a:r>
            <a:endParaRPr lang="en-US" sz="3200" i="1"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5231</TotalTime>
  <Words>3701</Words>
  <Application>Microsoft Office PowerPoint</Application>
  <PresentationFormat>On-screen Show (4:3)</PresentationFormat>
  <Paragraphs>675</Paragraphs>
  <Slides>86</Slides>
  <Notes>76</Notes>
  <HiddenSlides>0</HiddenSlides>
  <MMClips>0</MMClips>
  <ScaleCrop>false</ScaleCrop>
  <HeadingPairs>
    <vt:vector size="4" baseType="variant">
      <vt:variant>
        <vt:lpstr>Theme</vt:lpstr>
      </vt:variant>
      <vt:variant>
        <vt:i4>1</vt:i4>
      </vt:variant>
      <vt:variant>
        <vt:lpstr>Slide Titles</vt:lpstr>
      </vt:variant>
      <vt:variant>
        <vt:i4>86</vt:i4>
      </vt:variant>
    </vt:vector>
  </HeadingPairs>
  <TitlesOfParts>
    <vt:vector size="87" baseType="lpstr">
      <vt:lpstr>Office Theme</vt:lpstr>
      <vt:lpstr>Slide 1</vt:lpstr>
      <vt:lpstr>Slide 2</vt:lpstr>
      <vt:lpstr>Slide 3</vt:lpstr>
      <vt:lpstr>how does the power spectral density of the short piece   differ from the p.s.d. of the indefinitely long phenomenon (assuming stationary time series)</vt:lpstr>
      <vt:lpstr>Slide 5</vt:lpstr>
      <vt:lpstr>starting point  short piece is the indefinitely long time series multiplied by a window function, W(t)</vt:lpstr>
      <vt:lpstr>Slide 7</vt:lpstr>
      <vt:lpstr>by the convolution theorem   Fourier Transform of short piece is Fourier Transform of indefinitely long time series convolved with Fourier Transform of window function</vt:lpstr>
      <vt:lpstr>so Fourier Transform of short piece  exactly  Fourier Transform of indefinitely long time series  when  Fourier Transform of window function  is a spike</vt:lpstr>
      <vt:lpstr>Slide 10</vt:lpstr>
      <vt:lpstr>Slide 11</vt:lpstr>
      <vt:lpstr>Slide 12</vt:lpstr>
      <vt:lpstr>Slide 13</vt:lpstr>
      <vt:lpstr>Slide 14</vt:lpstr>
      <vt:lpstr>Q: Can the situation be improved?  A: Yes, by choosing a smoother window function </vt:lpstr>
      <vt:lpstr>Would a Normal Function be a good Window Function ?</vt:lpstr>
      <vt:lpstr>Need something like a Normal Function  but still zero outside of interval of observation</vt:lpstr>
      <vt:lpstr>Slide 18</vt:lpstr>
      <vt:lpstr>Slide 19</vt:lpstr>
      <vt:lpstr>Slide 20</vt:lpstr>
      <vt:lpstr>Slide 21</vt:lpstr>
      <vt:lpstr>Slide 22</vt:lpstr>
      <vt:lpstr>Q: Is there a “best” window function?</vt:lpstr>
      <vt:lpstr>“optimal”window function</vt:lpstr>
      <vt:lpstr>The parameter, ω0, allows you to choose how much spectral broadening you can tolerate   Once ω0 is specified, the problem can be solved by using standard optimization techniques   One finds that there are actually several window functions, with radically different shapes, that are “optimal”</vt:lpstr>
      <vt:lpstr>Slide 26</vt:lpstr>
      <vt:lpstr>a common strategy is to compute the power spectral density with each of these window functions separately and then average the result  technique called Multi-taper Spectral Analysis  </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d = d-mean(d); </vt:lpstr>
      <vt:lpstr>w = 0.54-0.46*cos(2*pi*[0:N-1]’/(N-1));  d = d .* w; </vt:lpstr>
      <vt:lpstr>Slide 43</vt:lpstr>
      <vt:lpstr>% data d  dtilde = Dt * fft(d); </vt:lpstr>
      <vt:lpstr>Slide 45</vt:lpstr>
      <vt:lpstr>Slide 46</vt:lpstr>
      <vt:lpstr>Step 6</vt:lpstr>
      <vt:lpstr>Slide 48</vt:lpstr>
      <vt:lpstr>Part 2</vt:lpstr>
      <vt:lpstr>Slide 50</vt:lpstr>
      <vt:lpstr>Slide 51</vt:lpstr>
      <vt:lpstr>in both scenarios   the times that the data are collected at are   inconvenient</vt:lpstr>
      <vt:lpstr>we encountered a problem similar to this one back in Lecture 8, where we used  prior information  to fill in data gaps </vt:lpstr>
      <vt:lpstr>Slide 54</vt:lpstr>
      <vt:lpstr>find diest so that    diest ≈ diobs at the observation points  and   roughness of diest ≈ 0 everywhere</vt:lpstr>
      <vt:lpstr>the solution is inexact   diest ≠ diobs everywhere  and   roughness of diest ≠ 0 everywhere</vt:lpstr>
      <vt:lpstr>but the inexactness isn’t a problem  because  both observations and prior information have error </vt:lpstr>
      <vt:lpstr>now we examine an alternative approach  traditional interpolation   similar, but subtly different </vt:lpstr>
      <vt:lpstr>find d(t) so that    d(ti) = diobs at the observation points  and   roughness of d(t) = 0 in between the observation points</vt:lpstr>
      <vt:lpstr>find d(t) so that    d(ti) = diobs at the observation points  and   roughness of d(t) = 0 in between the observation points</vt:lpstr>
      <vt:lpstr>find d(t) so that    d(ti) = diobs at the observation points  and   roughness of d(t) = 0 in between the observation points</vt:lpstr>
      <vt:lpstr>disadvantage the observation points are singled out as special  </vt:lpstr>
      <vt:lpstr>disadvantage the observation points are singled out as special  </vt:lpstr>
      <vt:lpstr>the interpolation problem</vt:lpstr>
      <vt:lpstr>some obvious ideas don’t work at all</vt:lpstr>
      <vt:lpstr>Slide 66</vt:lpstr>
      <vt:lpstr>Slide 67</vt:lpstr>
      <vt:lpstr>solution</vt:lpstr>
      <vt:lpstr>simplest case</vt:lpstr>
      <vt:lpstr>Slide 70</vt:lpstr>
      <vt:lpstr>disadvantage </vt:lpstr>
      <vt:lpstr>Slide 72</vt:lpstr>
      <vt:lpstr>Slide 73</vt:lpstr>
      <vt:lpstr>in MatLab</vt:lpstr>
      <vt:lpstr>my advice  use linear interpolation whenever possible  less to go wrong</vt:lpstr>
      <vt:lpstr>getting rid of the kinks</vt:lpstr>
      <vt:lpstr>cubic polynomial has 4 coefficients</vt:lpstr>
      <vt:lpstr>the trick  second derivative of cubic  is linear  so use linear interpolation formula for second derivative </vt:lpstr>
      <vt:lpstr>Slide 79</vt:lpstr>
      <vt:lpstr>Slide 80</vt:lpstr>
      <vt:lpstr>the second derivative is now integrated twice to give the spline function</vt:lpstr>
      <vt:lpstr>finally one finds the y’s, a’s and b’s  so that the spline  1. goes through the observations  and  2. has a first derivative that is continuous across the observation points </vt:lpstr>
      <vt:lpstr>the solution involves solving a matrix equation for the unknowns  (see text for details) </vt:lpstr>
      <vt:lpstr>in MatLab</vt:lpstr>
      <vt:lpstr>Slide 85</vt:lpstr>
      <vt:lpstr>Slide 86</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314</cp:revision>
  <dcterms:created xsi:type="dcterms:W3CDTF">2011-06-08T22:04:27Z</dcterms:created>
  <dcterms:modified xsi:type="dcterms:W3CDTF">2014-11-19T01:50:07Z</dcterms:modified>
</cp:coreProperties>
</file>