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92" r:id="rId2"/>
    <p:sldId id="325" r:id="rId3"/>
    <p:sldId id="323" r:id="rId4"/>
    <p:sldId id="324" r:id="rId5"/>
    <p:sldId id="326" r:id="rId6"/>
    <p:sldId id="327" r:id="rId7"/>
    <p:sldId id="334" r:id="rId8"/>
    <p:sldId id="340" r:id="rId9"/>
    <p:sldId id="342" r:id="rId10"/>
    <p:sldId id="343" r:id="rId11"/>
    <p:sldId id="344" r:id="rId12"/>
    <p:sldId id="335" r:id="rId13"/>
    <p:sldId id="339" r:id="rId14"/>
    <p:sldId id="345" r:id="rId15"/>
    <p:sldId id="346" r:id="rId16"/>
    <p:sldId id="336" r:id="rId17"/>
    <p:sldId id="347" r:id="rId18"/>
    <p:sldId id="348" r:id="rId19"/>
    <p:sldId id="350" r:id="rId20"/>
    <p:sldId id="328" r:id="rId21"/>
    <p:sldId id="329" r:id="rId22"/>
    <p:sldId id="333" r:id="rId23"/>
    <p:sldId id="354" r:id="rId24"/>
    <p:sldId id="355" r:id="rId25"/>
    <p:sldId id="356" r:id="rId26"/>
    <p:sldId id="357" r:id="rId27"/>
    <p:sldId id="358" r:id="rId28"/>
    <p:sldId id="359" r:id="rId29"/>
    <p:sldId id="360" r:id="rId30"/>
    <p:sldId id="361" r:id="rId31"/>
    <p:sldId id="362" r:id="rId32"/>
    <p:sldId id="363" r:id="rId33"/>
    <p:sldId id="364" r:id="rId34"/>
    <p:sldId id="365" r:id="rId35"/>
    <p:sldId id="366" r:id="rId36"/>
    <p:sldId id="401" r:id="rId37"/>
    <p:sldId id="367" r:id="rId38"/>
    <p:sldId id="368" r:id="rId39"/>
    <p:sldId id="370" r:id="rId40"/>
    <p:sldId id="371" r:id="rId41"/>
    <p:sldId id="372" r:id="rId42"/>
    <p:sldId id="373" r:id="rId43"/>
    <p:sldId id="374" r:id="rId44"/>
    <p:sldId id="375" r:id="rId45"/>
    <p:sldId id="376" r:id="rId46"/>
    <p:sldId id="377" r:id="rId47"/>
    <p:sldId id="378" r:id="rId48"/>
    <p:sldId id="379" r:id="rId49"/>
    <p:sldId id="380" r:id="rId50"/>
    <p:sldId id="381" r:id="rId51"/>
    <p:sldId id="382" r:id="rId52"/>
    <p:sldId id="383" r:id="rId53"/>
    <p:sldId id="384" r:id="rId54"/>
    <p:sldId id="385" r:id="rId55"/>
    <p:sldId id="409" r:id="rId56"/>
    <p:sldId id="408" r:id="rId57"/>
    <p:sldId id="407" r:id="rId58"/>
    <p:sldId id="410" r:id="rId59"/>
    <p:sldId id="386" r:id="rId60"/>
    <p:sldId id="387" r:id="rId61"/>
    <p:sldId id="388" r:id="rId62"/>
    <p:sldId id="389" r:id="rId63"/>
    <p:sldId id="390" r:id="rId64"/>
    <p:sldId id="394" r:id="rId65"/>
    <p:sldId id="402" r:id="rId66"/>
    <p:sldId id="411" r:id="rId67"/>
    <p:sldId id="403" r:id="rId68"/>
    <p:sldId id="404" r:id="rId69"/>
    <p:sldId id="405" r:id="rId70"/>
    <p:sldId id="406"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59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7CCDE8-1C15-4AF9-9E3A-8CEB9C57E92A}" type="datetimeFigureOut">
              <a:rPr lang="en-US" smtClean="0"/>
              <a:pPr/>
              <a:t>9/13/2014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02C2D0-0F90-4B04-ACEF-53D7BE44F4B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second of</a:t>
            </a:r>
            <a:r>
              <a:rPr lang="en-US" baseline="0" dirty="0" smtClean="0"/>
              <a:t> the two </a:t>
            </a:r>
            <a:r>
              <a:rPr lang="en-US" dirty="0" smtClean="0"/>
              <a:t>most important concepts of the chapter.</a:t>
            </a:r>
            <a:r>
              <a:rPr lang="en-US" baseline="0" dirty="0" smtClean="0"/>
              <a:t>  Be sure to emphasize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a:t>
            </a:r>
            <a:r>
              <a:rPr lang="en-US" baseline="0" dirty="0" smtClean="0"/>
              <a:t> each of the row and column divisions out loud.  For example, the first column quotient is:</a:t>
            </a:r>
          </a:p>
          <a:p>
            <a:r>
              <a:rPr lang="en-US" baseline="0" dirty="0" smtClean="0"/>
              <a:t>Step 1: 30% tan pigeons +10% tan gulls = 40% tan birds.</a:t>
            </a:r>
          </a:p>
          <a:p>
            <a:r>
              <a:rPr lang="en-US" baseline="0" dirty="0" smtClean="0"/>
              <a:t>Step 2: 30% tan pigeons / 40% tan birds = 75% of tan birds are pigeons</a:t>
            </a:r>
            <a:endParaRPr lang="en-US" dirty="0" smtClean="0"/>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just the mathematical</a:t>
            </a:r>
            <a:r>
              <a:rPr lang="en-US" baseline="0" dirty="0" smtClean="0"/>
              <a:t> form of the row and column quotients.  The previous slide used the first form, with the summation.  But that sum is just the </a:t>
            </a:r>
            <a:r>
              <a:rPr lang="en-US" baseline="0" dirty="0" err="1" smtClean="0"/>
              <a:t>univariate</a:t>
            </a:r>
            <a:r>
              <a:rPr lang="en-US" baseline="0" dirty="0" smtClean="0"/>
              <a:t> probability, and so is equivalent to the second form.  You might want to flash back two slides for the formula for the </a:t>
            </a:r>
            <a:r>
              <a:rPr lang="en-US" baseline="0" dirty="0" err="1" smtClean="0"/>
              <a:t>univariate</a:t>
            </a:r>
            <a:r>
              <a:rPr lang="en-US" baseline="0" dirty="0" smtClean="0"/>
              <a:t> probability.</a:t>
            </a:r>
            <a:endParaRPr lang="en-US" dirty="0" smtClean="0"/>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a:t>
            </a:r>
            <a:r>
              <a:rPr lang="en-US" dirty="0" err="1" smtClean="0"/>
              <a:t>Bayes</a:t>
            </a:r>
            <a:r>
              <a:rPr lang="en-US" dirty="0" smtClean="0"/>
              <a:t> Theorem is extremely</a:t>
            </a:r>
            <a:r>
              <a:rPr lang="en-US" baseline="0" dirty="0" smtClean="0"/>
              <a:t> important.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Flash back</a:t>
            </a:r>
            <a:r>
              <a:rPr lang="en-US" baseline="0" dirty="0" smtClean="0"/>
              <a:t> to remind students where these come from.</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a:t>
            </a:r>
            <a:r>
              <a:rPr lang="en-US" baseline="0" dirty="0" smtClean="0"/>
              <a:t> that only the </a:t>
            </a:r>
            <a:r>
              <a:rPr lang="en-US" baseline="0" dirty="0" err="1" smtClean="0"/>
              <a:t>deniminators</a:t>
            </a:r>
            <a:r>
              <a:rPr lang="en-US" baseline="0" dirty="0" smtClean="0"/>
              <a:t> are different, corresponding to the three ways to write the </a:t>
            </a:r>
            <a:r>
              <a:rPr lang="en-US" baseline="0" dirty="0" err="1" smtClean="0"/>
              <a:t>univariate</a:t>
            </a:r>
            <a:r>
              <a:rPr lang="en-US" baseline="0" dirty="0" smtClean="0"/>
              <a:t> probability.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next</a:t>
            </a:r>
            <a:r>
              <a:rPr lang="en-US" baseline="0" dirty="0" smtClean="0"/>
              <a:t> slide gives an example.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might see if anyone can come up with similar examples from popular culture.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Bayesian</a:t>
            </a:r>
            <a:r>
              <a:rPr lang="en-US" baseline="0" dirty="0" smtClean="0"/>
              <a:t> Inference will be important in deriving a key result of Chapter 5, so anything that you can do between now and then to ensure that the students understand it will be very valuable.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Bayesian</a:t>
            </a:r>
            <a:r>
              <a:rPr lang="en-US" baseline="0" dirty="0" smtClean="0"/>
              <a:t> Inference will be important in deriving a key result of Chapter 5, so anything that you can do between now and then to ensure that the students understand it will be very valuable.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things go,</a:t>
            </a:r>
            <a:r>
              <a:rPr lang="en-US" baseline="0" dirty="0" smtClean="0"/>
              <a:t> this is a fairly big improvement in probability, so the measurement was very valuable.  Nevertheless, we are still not especially sure that the bird is a pigeon.</a:t>
            </a:r>
          </a:p>
          <a:p>
            <a:endParaRPr lang="en-US" baseline="0" dirty="0" smtClean="0"/>
          </a:p>
          <a:p>
            <a:r>
              <a:rPr lang="en-US" baseline="0" dirty="0" smtClean="0"/>
              <a:t>This problem routinely arises with medical tests.  A positive test greatly increased the probability that a person has a given medical condition.  However, the improvement might be, say, from 1% to 30%, so many people, maybe even the majority of people, who have positive tests will not have the condition.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context, a model parameter is a parameter whose numerical value contains the “knowledge” of the “inference” we are seeking.</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continuous variables</a:t>
            </a:r>
            <a:r>
              <a:rPr lang="en-US" baseline="0" dirty="0" smtClean="0"/>
              <a:t> work just like discrete variables, with the sums turned into integrals.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cloud analogy,</a:t>
            </a:r>
            <a:r>
              <a:rPr lang="en-US" baseline="0" dirty="0" smtClean="0"/>
              <a:t> mentioned in red, is usually very helpful in getting students to understand higher dimensional </a:t>
            </a:r>
            <a:r>
              <a:rPr lang="en-US" baseline="0" dirty="0" err="1" smtClean="0"/>
              <a:t>p.d.f.’s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the d</a:t>
            </a:r>
            <a:r>
              <a:rPr lang="en-US" baseline="-25000" dirty="0" smtClean="0"/>
              <a:t>1</a:t>
            </a:r>
            <a:r>
              <a:rPr lang="en-US" baseline="0" dirty="0" smtClean="0"/>
              <a:t> and d</a:t>
            </a:r>
            <a:r>
              <a:rPr lang="en-US" baseline="-25000" dirty="0" smtClean="0"/>
              <a:t>2</a:t>
            </a:r>
            <a:r>
              <a:rPr lang="en-US" baseline="0" dirty="0" smtClean="0"/>
              <a:t> must take on some value, so the total probability must be unity.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flash back</a:t>
            </a:r>
            <a:r>
              <a:rPr lang="en-US" baseline="0" dirty="0" smtClean="0"/>
              <a:t> and compare with the discrete case.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Wave</a:t>
            </a:r>
            <a:r>
              <a:rPr lang="en-US" baseline="0" dirty="0" smtClean="0"/>
              <a:t> your arms first vertically, then horizontally, to indicate the directions of integration.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the mean, point of the presence of the d</a:t>
            </a:r>
            <a:r>
              <a:rPr lang="en-US" baseline="-25000" dirty="0" smtClean="0"/>
              <a:t>1</a:t>
            </a:r>
            <a:r>
              <a:rPr lang="en-US" baseline="0" dirty="0" smtClean="0"/>
              <a:t> and d</a:t>
            </a:r>
            <a:r>
              <a:rPr lang="en-US" baseline="-25000" dirty="0" smtClean="0"/>
              <a:t>2</a:t>
            </a:r>
            <a:r>
              <a:rPr lang="en-US" baseline="0" dirty="0" smtClean="0"/>
              <a:t> factors.</a:t>
            </a:r>
          </a:p>
          <a:p>
            <a:r>
              <a:rPr lang="en-US" baseline="0" dirty="0" smtClean="0"/>
              <a:t>For the variance, point out the quadratic terms.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Correlation</a:t>
            </a:r>
            <a:r>
              <a:rPr lang="en-US" baseline="0" dirty="0" smtClean="0"/>
              <a:t> is something new, not exhibited by last lecture’s </a:t>
            </a:r>
            <a:r>
              <a:rPr lang="en-US" baseline="0" dirty="0" err="1" smtClean="0"/>
              <a:t>univariate</a:t>
            </a:r>
            <a:r>
              <a:rPr lang="en-US" baseline="0" dirty="0" smtClean="0"/>
              <a:t> </a:t>
            </a:r>
            <a:r>
              <a:rPr lang="en-US" baseline="0" dirty="0" err="1" smtClean="0"/>
              <a:t>p.d.f.’s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the class</a:t>
            </a:r>
            <a:r>
              <a:rPr lang="en-US" baseline="0" dirty="0" smtClean="0"/>
              <a:t> offer other examples of correlation, and add them to the list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the positive correlation, point out that the right tip of the elliptical cloud occurs with both d</a:t>
            </a:r>
            <a:r>
              <a:rPr lang="en-US" baseline="-25000" dirty="0" smtClean="0"/>
              <a:t>1</a:t>
            </a:r>
            <a:r>
              <a:rPr lang="en-US" baseline="0" dirty="0" smtClean="0"/>
              <a:t> and d</a:t>
            </a:r>
            <a:r>
              <a:rPr lang="en-US" baseline="-25000" dirty="0" smtClean="0"/>
              <a:t>2</a:t>
            </a:r>
            <a:r>
              <a:rPr lang="en-US" baseline="0" dirty="0" smtClean="0"/>
              <a:t> greater than their means, and the left tip with both d</a:t>
            </a:r>
            <a:r>
              <a:rPr lang="en-US" baseline="-25000" dirty="0" smtClean="0"/>
              <a:t>1</a:t>
            </a:r>
            <a:r>
              <a:rPr lang="en-US" baseline="0" dirty="0" smtClean="0"/>
              <a:t> and d</a:t>
            </a:r>
            <a:r>
              <a:rPr lang="en-US" baseline="-25000" dirty="0" smtClean="0"/>
              <a:t>2</a:t>
            </a:r>
            <a:r>
              <a:rPr lang="en-US" baseline="0" dirty="0" smtClean="0"/>
              <a:t> less than their means.  Point out the opposite for the negative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that the </a:t>
            </a:r>
            <a:r>
              <a:rPr lang="en-US" baseline="0" dirty="0" smtClean="0"/>
              <a:t>key property of the function s(d</a:t>
            </a:r>
            <a:r>
              <a:rPr lang="en-US" baseline="-25000" dirty="0" smtClean="0"/>
              <a:t>1</a:t>
            </a:r>
            <a:r>
              <a:rPr lang="en-US" baseline="0" dirty="0" smtClean="0"/>
              <a:t>,d</a:t>
            </a:r>
            <a:r>
              <a:rPr lang="en-US" baseline="-25000" dirty="0" smtClean="0"/>
              <a:t>2</a:t>
            </a:r>
            <a:r>
              <a:rPr lang="en-US" baseline="0" dirty="0" smtClean="0"/>
              <a:t>) is that it has quadrants of alternating sign.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flash back</a:t>
            </a:r>
            <a:r>
              <a:rPr lang="en-US" baseline="0" dirty="0" smtClean="0"/>
              <a:t> and compare with the variance integral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matrix</a:t>
            </a:r>
            <a:r>
              <a:rPr lang="en-US" baseline="0" dirty="0" smtClean="0"/>
              <a:t> is very important, because it appears in the error propagation formula.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Grouping</a:t>
            </a:r>
            <a:r>
              <a:rPr lang="en-US" baseline="0" dirty="0" smtClean="0"/>
              <a:t> conceptually-similar quantities into a vector is almost always helpful.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this vector is the same length as</a:t>
            </a:r>
            <a:r>
              <a:rPr lang="en-US" baseline="0" dirty="0" smtClean="0"/>
              <a:t> </a:t>
            </a:r>
            <a:r>
              <a:rPr lang="en-US" b="1" baseline="0" dirty="0" smtClean="0"/>
              <a:t>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 each of the elements.</a:t>
            </a:r>
            <a:r>
              <a:rPr lang="en-US" baseline="0" dirty="0" smtClean="0"/>
              <a:t>  Point out that the variances are on the main diagonal.  The </a:t>
            </a:r>
            <a:r>
              <a:rPr lang="en-US" baseline="0" dirty="0" err="1" smtClean="0"/>
              <a:t>C</a:t>
            </a:r>
            <a:r>
              <a:rPr lang="en-US" baseline="-25000" dirty="0" err="1" smtClean="0"/>
              <a:t>ij</a:t>
            </a:r>
            <a:r>
              <a:rPr lang="en-US" baseline="0" dirty="0" smtClean="0"/>
              <a:t> off-</a:t>
            </a:r>
            <a:r>
              <a:rPr lang="en-US" baseline="0" dirty="0" err="1" smtClean="0"/>
              <a:t>diagional</a:t>
            </a:r>
            <a:r>
              <a:rPr lang="en-US" baseline="0" dirty="0" smtClean="0"/>
              <a:t> element quantifies the correlation between variables </a:t>
            </a:r>
            <a:r>
              <a:rPr lang="en-US" baseline="0" dirty="0" err="1" smtClean="0"/>
              <a:t>d</a:t>
            </a:r>
            <a:r>
              <a:rPr lang="en-US" baseline="-25000" dirty="0" err="1" smtClean="0"/>
              <a:t>i</a:t>
            </a:r>
            <a:r>
              <a:rPr lang="en-US" baseline="0" dirty="0" smtClean="0"/>
              <a:t> and </a:t>
            </a:r>
            <a:r>
              <a:rPr lang="en-US" baseline="0" dirty="0" err="1" smtClean="0"/>
              <a:t>d</a:t>
            </a:r>
            <a:r>
              <a:rPr lang="en-US" baseline="-25000" dirty="0" err="1" smtClean="0"/>
              <a:t>j</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 each of the elements.</a:t>
            </a:r>
            <a:r>
              <a:rPr lang="en-US" baseline="0" dirty="0" smtClean="0"/>
              <a:t>  Point out that the variances are on the main diagonal.  The </a:t>
            </a:r>
            <a:r>
              <a:rPr lang="en-US" baseline="0" dirty="0" err="1" smtClean="0"/>
              <a:t>C</a:t>
            </a:r>
            <a:r>
              <a:rPr lang="en-US" baseline="-25000" dirty="0" err="1" smtClean="0"/>
              <a:t>ij</a:t>
            </a:r>
            <a:r>
              <a:rPr lang="en-US" baseline="0" dirty="0" smtClean="0"/>
              <a:t> off-</a:t>
            </a:r>
            <a:r>
              <a:rPr lang="en-US" baseline="0" dirty="0" err="1" smtClean="0"/>
              <a:t>diagional</a:t>
            </a:r>
            <a:r>
              <a:rPr lang="en-US" baseline="0" dirty="0" smtClean="0"/>
              <a:t> element quantifies the correlation between variables </a:t>
            </a:r>
            <a:r>
              <a:rPr lang="en-US" baseline="0" dirty="0" err="1" smtClean="0"/>
              <a:t>d</a:t>
            </a:r>
            <a:r>
              <a:rPr lang="en-US" baseline="-25000" dirty="0" err="1" smtClean="0"/>
              <a:t>i</a:t>
            </a:r>
            <a:r>
              <a:rPr lang="en-US" baseline="0" dirty="0" smtClean="0"/>
              <a:t> and </a:t>
            </a:r>
            <a:r>
              <a:rPr lang="en-US" baseline="0" dirty="0" err="1" smtClean="0"/>
              <a:t>d</a:t>
            </a:r>
            <a:r>
              <a:rPr lang="en-US" baseline="-25000" dirty="0" err="1" smtClean="0"/>
              <a:t>j</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 each of the elements.</a:t>
            </a:r>
            <a:r>
              <a:rPr lang="en-US" baseline="0" dirty="0" smtClean="0"/>
              <a:t>  Point out that the variances are on the main diagonal.  The </a:t>
            </a:r>
            <a:r>
              <a:rPr lang="en-US" baseline="0" dirty="0" err="1" smtClean="0"/>
              <a:t>C</a:t>
            </a:r>
            <a:r>
              <a:rPr lang="en-US" baseline="-25000" dirty="0" err="1" smtClean="0"/>
              <a:t>ij</a:t>
            </a:r>
            <a:r>
              <a:rPr lang="en-US" baseline="0" dirty="0" smtClean="0"/>
              <a:t> off-</a:t>
            </a:r>
            <a:r>
              <a:rPr lang="en-US" baseline="0" dirty="0" err="1" smtClean="0"/>
              <a:t>diagional</a:t>
            </a:r>
            <a:r>
              <a:rPr lang="en-US" baseline="0" dirty="0" smtClean="0"/>
              <a:t> element quantifies the correlation between variables </a:t>
            </a:r>
            <a:r>
              <a:rPr lang="en-US" baseline="0" dirty="0" err="1" smtClean="0"/>
              <a:t>d</a:t>
            </a:r>
            <a:r>
              <a:rPr lang="en-US" baseline="-25000" dirty="0" err="1" smtClean="0"/>
              <a:t>i</a:t>
            </a:r>
            <a:r>
              <a:rPr lang="en-US" baseline="0" dirty="0" smtClean="0"/>
              <a:t> and </a:t>
            </a:r>
            <a:r>
              <a:rPr lang="en-US" baseline="0" dirty="0" err="1" smtClean="0"/>
              <a:t>d</a:t>
            </a:r>
            <a:r>
              <a:rPr lang="en-US" baseline="-25000" dirty="0" err="1" smtClean="0"/>
              <a:t>j</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 each of the elements.</a:t>
            </a:r>
            <a:r>
              <a:rPr lang="en-US" baseline="0" dirty="0" smtClean="0"/>
              <a:t>  Point out that the variances are on the main diagonal.  The </a:t>
            </a:r>
            <a:r>
              <a:rPr lang="en-US" baseline="0" dirty="0" err="1" smtClean="0"/>
              <a:t>C</a:t>
            </a:r>
            <a:r>
              <a:rPr lang="en-US" baseline="-25000" dirty="0" err="1" smtClean="0"/>
              <a:t>ij</a:t>
            </a:r>
            <a:r>
              <a:rPr lang="en-US" baseline="0" dirty="0" smtClean="0"/>
              <a:t> off-</a:t>
            </a:r>
            <a:r>
              <a:rPr lang="en-US" baseline="0" dirty="0" err="1" smtClean="0"/>
              <a:t>diagional</a:t>
            </a:r>
            <a:r>
              <a:rPr lang="en-US" baseline="0" dirty="0" smtClean="0"/>
              <a:t> element quantifies the correlation between variables </a:t>
            </a:r>
            <a:r>
              <a:rPr lang="en-US" baseline="0" dirty="0" err="1" smtClean="0"/>
              <a:t>d</a:t>
            </a:r>
            <a:r>
              <a:rPr lang="en-US" baseline="-25000" dirty="0" err="1" smtClean="0"/>
              <a:t>i</a:t>
            </a:r>
            <a:r>
              <a:rPr lang="en-US" baseline="0" dirty="0" smtClean="0"/>
              <a:t> and </a:t>
            </a:r>
            <a:r>
              <a:rPr lang="en-US" baseline="0" dirty="0" err="1" smtClean="0"/>
              <a:t>d</a:t>
            </a:r>
            <a:r>
              <a:rPr lang="en-US" baseline="-25000" dirty="0" err="1" smtClean="0"/>
              <a:t>j</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 each of the elements.</a:t>
            </a:r>
            <a:r>
              <a:rPr lang="en-US" baseline="0" dirty="0" smtClean="0"/>
              <a:t>  Point out that the variances are on the main diagonal.  The </a:t>
            </a:r>
            <a:r>
              <a:rPr lang="en-US" baseline="0" dirty="0" err="1" smtClean="0"/>
              <a:t>C</a:t>
            </a:r>
            <a:r>
              <a:rPr lang="en-US" baseline="-25000" dirty="0" err="1" smtClean="0"/>
              <a:t>ij</a:t>
            </a:r>
            <a:r>
              <a:rPr lang="en-US" baseline="0" dirty="0" smtClean="0"/>
              <a:t> off-</a:t>
            </a:r>
            <a:r>
              <a:rPr lang="en-US" baseline="0" dirty="0" err="1" smtClean="0"/>
              <a:t>diagional</a:t>
            </a:r>
            <a:r>
              <a:rPr lang="en-US" baseline="0" dirty="0" smtClean="0"/>
              <a:t> element quantifies the correlation between variables </a:t>
            </a:r>
            <a:r>
              <a:rPr lang="en-US" baseline="0" dirty="0" err="1" smtClean="0"/>
              <a:t>d</a:t>
            </a:r>
            <a:r>
              <a:rPr lang="en-US" baseline="-25000" dirty="0" err="1" smtClean="0"/>
              <a:t>i</a:t>
            </a:r>
            <a:r>
              <a:rPr lang="en-US" baseline="0" dirty="0" smtClean="0"/>
              <a:t> and </a:t>
            </a:r>
            <a:r>
              <a:rPr lang="en-US" baseline="0" dirty="0" err="1" smtClean="0"/>
              <a:t>d</a:t>
            </a:r>
            <a:r>
              <a:rPr lang="en-US" baseline="-25000" dirty="0" err="1" smtClean="0"/>
              <a:t>j</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next slide compares this formula to the </a:t>
            </a:r>
            <a:r>
              <a:rPr lang="en-US" baseline="0" dirty="0" err="1" smtClean="0"/>
              <a:t>univatiate</a:t>
            </a:r>
            <a:r>
              <a:rPr lang="en-US" baseline="0" dirty="0" smtClean="0"/>
              <a:t> version. Students should be referred to the text if they are interested in where this formula comes from.  It shows that the formula is quadratic in the data, has unit area, mean </a:t>
            </a:r>
            <a:r>
              <a:rPr lang="en-US" b="1" baseline="0" dirty="0" smtClean="0"/>
              <a:t>d</a:t>
            </a:r>
            <a:r>
              <a:rPr lang="en-US" baseline="0" dirty="0" smtClean="0"/>
              <a:t>-bar and covariance, </a:t>
            </a:r>
            <a:r>
              <a:rPr lang="en-US" b="1" baseline="0" dirty="0" smtClean="0"/>
              <a:t>C</a:t>
            </a:r>
            <a:r>
              <a:rPr lang="en-US" b="0" baseline="0" dirty="0" smtClean="0"/>
              <a:t>, and thus is a generalization of the </a:t>
            </a:r>
            <a:r>
              <a:rPr lang="en-US" b="0" baseline="0" dirty="0" err="1" smtClean="0"/>
              <a:t>univariate</a:t>
            </a:r>
            <a:r>
              <a:rPr lang="en-US" b="0" baseline="0" dirty="0" smtClean="0"/>
              <a:t> Normal </a:t>
            </a:r>
            <a:r>
              <a:rPr lang="en-US" b="0" baseline="0" dirty="0" err="1" smtClean="0"/>
              <a:t>p.d.f</a:t>
            </a:r>
            <a:r>
              <a:rPr lang="en-US" b="0" baseline="0" dirty="0" smtClean="0"/>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give examples where</a:t>
            </a:r>
            <a:r>
              <a:rPr lang="en-US" baseline="0" dirty="0" smtClean="0"/>
              <a:t> many data are combined to produce a few inferences.  For example, many measurements of global temperature are combined to determine how much the world warmed in the last decade, and whether some areas, such as the poles, are warming faster than others.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22</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next slides</a:t>
            </a:r>
            <a:r>
              <a:rPr lang="en-US" baseline="0" dirty="0" smtClean="0"/>
              <a:t> shows the similarities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E.g. you didn’t</a:t>
            </a:r>
            <a:r>
              <a:rPr lang="en-US" baseline="0" dirty="0" smtClean="0"/>
              <a:t> feel like removing A from the scale before you weighed B.</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64</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E.g. you didn’t</a:t>
            </a:r>
            <a:r>
              <a:rPr lang="en-US" baseline="0" dirty="0" smtClean="0"/>
              <a:t> feel like removing A from the scale before you weighed B.</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65</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E.g. you didn’t</a:t>
            </a:r>
            <a:r>
              <a:rPr lang="en-US" baseline="0" dirty="0" smtClean="0"/>
              <a:t> feel like removing A from the scale before you weighed B.</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66</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E.g. you didn’t</a:t>
            </a:r>
            <a:r>
              <a:rPr lang="en-US" baseline="0" dirty="0" smtClean="0"/>
              <a:t> feel like removing A from the scale before you weighed B.</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67</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E.g. you didn’t</a:t>
            </a:r>
            <a:r>
              <a:rPr lang="en-US" baseline="0" dirty="0" smtClean="0"/>
              <a:t> feel like removing A from the scale before you weighed B.</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68</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E.g. you didn’t</a:t>
            </a:r>
            <a:r>
              <a:rPr lang="en-US" baseline="0" dirty="0" smtClean="0"/>
              <a:t> feel like removing A from the scale before you weighed B.</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69</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E.g. you didn’t</a:t>
            </a:r>
            <a:r>
              <a:rPr lang="en-US" baseline="0" dirty="0" smtClean="0"/>
              <a:t> feel like removing A from the scale before you weighed B.</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Color</a:t>
            </a:r>
            <a:r>
              <a:rPr lang="en-US" baseline="0" dirty="0" smtClean="0"/>
              <a:t> is something that can be easily measured, so its plays the role of the “data”.  Species is the more meaningful biological property, so it plays the role of the “model parameter”.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these percentages are computed by from the number of birds in each category, divided by the total number of birds.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Emphasize that a bird must have some color and some species, so the sum over all colors and all species must be 100%.</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a:t>
            </a:r>
            <a:r>
              <a:rPr lang="en-US" baseline="0" dirty="0" smtClean="0"/>
              <a:t> each of the row and column sums out loud.  For example, the first column sum is:</a:t>
            </a:r>
          </a:p>
          <a:p>
            <a:r>
              <a:rPr lang="en-US" baseline="0" dirty="0" smtClean="0"/>
              <a:t>30% tan pigeons +10% tan gulls = 40% tan birds.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just the mathematical</a:t>
            </a:r>
            <a:r>
              <a:rPr lang="en-US" baseline="0" dirty="0" smtClean="0"/>
              <a:t> form of the row and column sums.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E4BFC7-6D48-41A0-B3FC-B8F94A4B5F30}" type="datetimeFigureOut">
              <a:rPr lang="en-US" smtClean="0"/>
              <a:pPr/>
              <a:t>9/13/2014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E4BFC7-6D48-41A0-B3FC-B8F94A4B5F30}" type="datetimeFigureOut">
              <a:rPr lang="en-US" smtClean="0"/>
              <a:pPr/>
              <a:t>9/13/2014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E4BFC7-6D48-41A0-B3FC-B8F94A4B5F30}" type="datetimeFigureOut">
              <a:rPr lang="en-US" smtClean="0"/>
              <a:pPr/>
              <a:t>9/13/2014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E4BFC7-6D48-41A0-B3FC-B8F94A4B5F30}" type="datetimeFigureOut">
              <a:rPr lang="en-US" smtClean="0"/>
              <a:pPr/>
              <a:t>9/13/2014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E4BFC7-6D48-41A0-B3FC-B8F94A4B5F30}" type="datetimeFigureOut">
              <a:rPr lang="en-US" smtClean="0"/>
              <a:pPr/>
              <a:t>9/13/2014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E4BFC7-6D48-41A0-B3FC-B8F94A4B5F30}" type="datetimeFigureOut">
              <a:rPr lang="en-US" smtClean="0"/>
              <a:pPr/>
              <a:t>9/13/2014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E4BFC7-6D48-41A0-B3FC-B8F94A4B5F30}" type="datetimeFigureOut">
              <a:rPr lang="en-US" smtClean="0"/>
              <a:pPr/>
              <a:t>9/13/2014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E4BFC7-6D48-41A0-B3FC-B8F94A4B5F30}" type="datetimeFigureOut">
              <a:rPr lang="en-US" smtClean="0"/>
              <a:pPr/>
              <a:t>9/13/2014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E4BFC7-6D48-41A0-B3FC-B8F94A4B5F30}" type="datetimeFigureOut">
              <a:rPr lang="en-US" smtClean="0"/>
              <a:pPr/>
              <a:t>9/13/2014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E4BFC7-6D48-41A0-B3FC-B8F94A4B5F30}" type="datetimeFigureOut">
              <a:rPr lang="en-US" smtClean="0"/>
              <a:pPr/>
              <a:t>9/13/2014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E4BFC7-6D48-41A0-B3FC-B8F94A4B5F30}" type="datetimeFigureOut">
              <a:rPr lang="en-US" smtClean="0"/>
              <a:pPr/>
              <a:t>9/13/2014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C004C-8B49-45A9-AC53-9CF84530B86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E4BFC7-6D48-41A0-B3FC-B8F94A4B5F30}" type="datetimeFigureOut">
              <a:rPr lang="en-US" smtClean="0"/>
              <a:pPr/>
              <a:t>9/13/2014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0C004C-8B49-45A9-AC53-9CF84530B8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7.png"/></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6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5929092" y="5910942"/>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0" name="TextBox 19"/>
          <p:cNvSpPr txBox="1"/>
          <p:nvPr/>
        </p:nvSpPr>
        <p:spPr>
          <a:xfrm>
            <a:off x="3629025" y="620655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2" name="TextBox 21"/>
          <p:cNvSpPr txBox="1"/>
          <p:nvPr/>
        </p:nvSpPr>
        <p:spPr>
          <a:xfrm rot="16200000">
            <a:off x="1130588" y="31366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8291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9" name="TextBox 28"/>
          <p:cNvSpPr txBox="1"/>
          <p:nvPr/>
        </p:nvSpPr>
        <p:spPr>
          <a:xfrm>
            <a:off x="1589316" y="36938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96570" y="2997198"/>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657600" y="0"/>
            <a:ext cx="1524000" cy="584775"/>
          </a:xfrm>
          <a:prstGeom prst="rect">
            <a:avLst/>
          </a:prstGeom>
          <a:noFill/>
        </p:spPr>
        <p:txBody>
          <a:bodyPr wrap="square" rtlCol="0">
            <a:spAutoFit/>
          </a:bodyPr>
          <a:lstStyle/>
          <a:p>
            <a:pPr algn="ctr"/>
            <a:r>
              <a:rPr lang="en-US" sz="3200" dirty="0" smtClean="0"/>
              <a:t>m=d</a:t>
            </a:r>
            <a:r>
              <a:rPr lang="en-US" sz="3200" baseline="30000" dirty="0" smtClean="0"/>
              <a:t>2</a:t>
            </a:r>
            <a:endParaRPr lang="en-US" sz="3200" baseline="30000" dirty="0"/>
          </a:p>
        </p:txBody>
      </p:sp>
      <p:cxnSp>
        <p:nvCxnSpPr>
          <p:cNvPr id="27" name="Straight Connector 26"/>
          <p:cNvCxnSpPr/>
          <p:nvPr/>
        </p:nvCxnSpPr>
        <p:spPr>
          <a:xfrm rot="16200000">
            <a:off x="3002670" y="3895273"/>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a:off x="3038958" y="608329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31"/>
          <p:cNvSpPr/>
          <p:nvPr/>
        </p:nvSpPr>
        <p:spPr>
          <a:xfrm>
            <a:off x="2942772" y="3294744"/>
            <a:ext cx="1455057" cy="695475"/>
          </a:xfrm>
          <a:custGeom>
            <a:avLst/>
            <a:gdLst>
              <a:gd name="connsiteX0" fmla="*/ 0 w 1262743"/>
              <a:gd name="connsiteY0" fmla="*/ 682171 h 682171"/>
              <a:gd name="connsiteX1" fmla="*/ 348343 w 1262743"/>
              <a:gd name="connsiteY1" fmla="*/ 653143 h 682171"/>
              <a:gd name="connsiteX2" fmla="*/ 870857 w 1262743"/>
              <a:gd name="connsiteY2" fmla="*/ 522514 h 682171"/>
              <a:gd name="connsiteX3" fmla="*/ 1262743 w 1262743"/>
              <a:gd name="connsiteY3" fmla="*/ 0 h 682171"/>
              <a:gd name="connsiteX0" fmla="*/ 0 w 1262743"/>
              <a:gd name="connsiteY0" fmla="*/ 682171 h 682171"/>
              <a:gd name="connsiteX1" fmla="*/ 870857 w 1262743"/>
              <a:gd name="connsiteY1" fmla="*/ 522514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5951"/>
              <a:gd name="connsiteX1" fmla="*/ 160564 w 1262743"/>
              <a:gd name="connsiteY1" fmla="*/ 658132 h 685951"/>
              <a:gd name="connsiteX2" fmla="*/ 827314 w 1262743"/>
              <a:gd name="connsiteY2" fmla="*/ 515257 h 685951"/>
              <a:gd name="connsiteX3" fmla="*/ 1262743 w 1262743"/>
              <a:gd name="connsiteY3" fmla="*/ 0 h 685951"/>
              <a:gd name="connsiteX0" fmla="*/ 192314 w 1455057"/>
              <a:gd name="connsiteY0" fmla="*/ 682171 h 687690"/>
              <a:gd name="connsiteX1" fmla="*/ 352878 w 1455057"/>
              <a:gd name="connsiteY1" fmla="*/ 658132 h 687690"/>
              <a:gd name="connsiteX2" fmla="*/ 1019628 w 1455057"/>
              <a:gd name="connsiteY2" fmla="*/ 515257 h 687690"/>
              <a:gd name="connsiteX3" fmla="*/ 1455057 w 1455057"/>
              <a:gd name="connsiteY3" fmla="*/ 0 h 687690"/>
              <a:gd name="connsiteX0" fmla="*/ 192314 w 1455057"/>
              <a:gd name="connsiteY0" fmla="*/ 682171 h 695475"/>
              <a:gd name="connsiteX1" fmla="*/ 333828 w 1455057"/>
              <a:gd name="connsiteY1" fmla="*/ 667656 h 695475"/>
              <a:gd name="connsiteX2" fmla="*/ 1019628 w 1455057"/>
              <a:gd name="connsiteY2" fmla="*/ 515257 h 695475"/>
              <a:gd name="connsiteX3" fmla="*/ 1455057 w 1455057"/>
              <a:gd name="connsiteY3" fmla="*/ 0 h 695475"/>
              <a:gd name="connsiteX0" fmla="*/ 192314 w 1455057"/>
              <a:gd name="connsiteY0" fmla="*/ 682171 h 695475"/>
              <a:gd name="connsiteX1" fmla="*/ 333828 w 1455057"/>
              <a:gd name="connsiteY1" fmla="*/ 667656 h 695475"/>
              <a:gd name="connsiteX2" fmla="*/ 1019628 w 1455057"/>
              <a:gd name="connsiteY2" fmla="*/ 515257 h 695475"/>
              <a:gd name="connsiteX3" fmla="*/ 1455057 w 1455057"/>
              <a:gd name="connsiteY3" fmla="*/ 0 h 695475"/>
              <a:gd name="connsiteX0" fmla="*/ 192314 w 1455057"/>
              <a:gd name="connsiteY0" fmla="*/ 682171 h 695475"/>
              <a:gd name="connsiteX1" fmla="*/ 410028 w 1455057"/>
              <a:gd name="connsiteY1" fmla="*/ 667656 h 695475"/>
              <a:gd name="connsiteX2" fmla="*/ 1019628 w 1455057"/>
              <a:gd name="connsiteY2" fmla="*/ 515257 h 695475"/>
              <a:gd name="connsiteX3" fmla="*/ 1455057 w 1455057"/>
              <a:gd name="connsiteY3" fmla="*/ 0 h 695475"/>
            </a:gdLst>
            <a:ahLst/>
            <a:cxnLst>
              <a:cxn ang="0">
                <a:pos x="connsiteX0" y="connsiteY0"/>
              </a:cxn>
              <a:cxn ang="0">
                <a:pos x="connsiteX1" y="connsiteY1"/>
              </a:cxn>
              <a:cxn ang="0">
                <a:pos x="connsiteX2" y="connsiteY2"/>
              </a:cxn>
              <a:cxn ang="0">
                <a:pos x="connsiteX3" y="connsiteY3"/>
              </a:cxn>
            </a:cxnLst>
            <a:rect l="l" t="t" r="r" b="b"/>
            <a:pathLst>
              <a:path w="1455057" h="695475">
                <a:moveTo>
                  <a:pt x="192314" y="682171"/>
                </a:moveTo>
                <a:cubicBezTo>
                  <a:pt x="0" y="687690"/>
                  <a:pt x="272142" y="695475"/>
                  <a:pt x="410028" y="667656"/>
                </a:cubicBezTo>
                <a:cubicBezTo>
                  <a:pt x="662214" y="630312"/>
                  <a:pt x="835932" y="624946"/>
                  <a:pt x="1019628" y="515257"/>
                </a:cubicBezTo>
                <a:cubicBezTo>
                  <a:pt x="1372053" y="358775"/>
                  <a:pt x="1335314" y="206828"/>
                  <a:pt x="1455057" y="0"/>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B050"/>
              </a:solidFill>
            </a:endParaRPr>
          </a:p>
        </p:txBody>
      </p:sp>
      <p:sp>
        <p:nvSpPr>
          <p:cNvPr id="28" name="Oval 27"/>
          <p:cNvSpPr/>
          <p:nvPr/>
        </p:nvSpPr>
        <p:spPr>
          <a:xfrm>
            <a:off x="4292598" y="1762125"/>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p:cNvSpPr/>
          <p:nvPr/>
        </p:nvSpPr>
        <p:spPr>
          <a:xfrm>
            <a:off x="4305300" y="3209925"/>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6" name="Straight Connector 35"/>
          <p:cNvCxnSpPr/>
          <p:nvPr/>
        </p:nvCxnSpPr>
        <p:spPr>
          <a:xfrm rot="16200000">
            <a:off x="4267200" y="6086475"/>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4267200" y="60960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7162800" y="1905000"/>
            <a:ext cx="1524000" cy="3970318"/>
          </a:xfrm>
          <a:prstGeom prst="rect">
            <a:avLst/>
          </a:prstGeom>
          <a:noFill/>
        </p:spPr>
        <p:txBody>
          <a:bodyPr wrap="square" rtlCol="0">
            <a:spAutoFit/>
          </a:bodyPr>
          <a:lstStyle/>
          <a:p>
            <a:r>
              <a:rPr lang="en-US" sz="3600" dirty="0" smtClean="0"/>
              <a:t>right limit:</a:t>
            </a:r>
          </a:p>
          <a:p>
            <a:endParaRPr lang="en-US" sz="3600" dirty="0" smtClean="0"/>
          </a:p>
          <a:p>
            <a:r>
              <a:rPr lang="en-US" sz="3600" dirty="0" smtClean="0"/>
              <a:t>d=1</a:t>
            </a:r>
          </a:p>
          <a:p>
            <a:r>
              <a:rPr lang="en-US" sz="3600" dirty="0" smtClean="0"/>
              <a:t>maps to</a:t>
            </a:r>
          </a:p>
          <a:p>
            <a:r>
              <a:rPr lang="en-US" sz="3600" dirty="0" smtClean="0"/>
              <a:t>m=1</a:t>
            </a:r>
            <a:endParaRPr 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5929092" y="5910942"/>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0" name="TextBox 19"/>
          <p:cNvSpPr txBox="1"/>
          <p:nvPr/>
        </p:nvSpPr>
        <p:spPr>
          <a:xfrm>
            <a:off x="3629025" y="620655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2" name="TextBox 21"/>
          <p:cNvSpPr txBox="1"/>
          <p:nvPr/>
        </p:nvSpPr>
        <p:spPr>
          <a:xfrm rot="16200000">
            <a:off x="1130588" y="31366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8291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9" name="TextBox 28"/>
          <p:cNvSpPr txBox="1"/>
          <p:nvPr/>
        </p:nvSpPr>
        <p:spPr>
          <a:xfrm>
            <a:off x="1589316" y="36938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96570" y="2997198"/>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657600" y="0"/>
            <a:ext cx="1524000" cy="584775"/>
          </a:xfrm>
          <a:prstGeom prst="rect">
            <a:avLst/>
          </a:prstGeom>
          <a:noFill/>
        </p:spPr>
        <p:txBody>
          <a:bodyPr wrap="square" rtlCol="0">
            <a:spAutoFit/>
          </a:bodyPr>
          <a:lstStyle/>
          <a:p>
            <a:pPr algn="ctr"/>
            <a:r>
              <a:rPr lang="en-US" sz="3200" dirty="0" smtClean="0"/>
              <a:t>m=d</a:t>
            </a:r>
            <a:r>
              <a:rPr lang="en-US" sz="3200" baseline="30000" dirty="0" smtClean="0"/>
              <a:t>2</a:t>
            </a:r>
            <a:endParaRPr lang="en-US" sz="3200" baseline="30000" dirty="0"/>
          </a:p>
        </p:txBody>
      </p:sp>
      <p:cxnSp>
        <p:nvCxnSpPr>
          <p:cNvPr id="27" name="Straight Connector 26"/>
          <p:cNvCxnSpPr/>
          <p:nvPr/>
        </p:nvCxnSpPr>
        <p:spPr>
          <a:xfrm rot="16200000">
            <a:off x="3002670" y="3895273"/>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a:off x="3038958" y="608329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31"/>
          <p:cNvSpPr/>
          <p:nvPr/>
        </p:nvSpPr>
        <p:spPr>
          <a:xfrm>
            <a:off x="2942772" y="3294744"/>
            <a:ext cx="1455057" cy="695475"/>
          </a:xfrm>
          <a:custGeom>
            <a:avLst/>
            <a:gdLst>
              <a:gd name="connsiteX0" fmla="*/ 0 w 1262743"/>
              <a:gd name="connsiteY0" fmla="*/ 682171 h 682171"/>
              <a:gd name="connsiteX1" fmla="*/ 348343 w 1262743"/>
              <a:gd name="connsiteY1" fmla="*/ 653143 h 682171"/>
              <a:gd name="connsiteX2" fmla="*/ 870857 w 1262743"/>
              <a:gd name="connsiteY2" fmla="*/ 522514 h 682171"/>
              <a:gd name="connsiteX3" fmla="*/ 1262743 w 1262743"/>
              <a:gd name="connsiteY3" fmla="*/ 0 h 682171"/>
              <a:gd name="connsiteX0" fmla="*/ 0 w 1262743"/>
              <a:gd name="connsiteY0" fmla="*/ 682171 h 682171"/>
              <a:gd name="connsiteX1" fmla="*/ 870857 w 1262743"/>
              <a:gd name="connsiteY1" fmla="*/ 522514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5951"/>
              <a:gd name="connsiteX1" fmla="*/ 160564 w 1262743"/>
              <a:gd name="connsiteY1" fmla="*/ 658132 h 685951"/>
              <a:gd name="connsiteX2" fmla="*/ 827314 w 1262743"/>
              <a:gd name="connsiteY2" fmla="*/ 515257 h 685951"/>
              <a:gd name="connsiteX3" fmla="*/ 1262743 w 1262743"/>
              <a:gd name="connsiteY3" fmla="*/ 0 h 685951"/>
              <a:gd name="connsiteX0" fmla="*/ 192314 w 1455057"/>
              <a:gd name="connsiteY0" fmla="*/ 682171 h 687690"/>
              <a:gd name="connsiteX1" fmla="*/ 352878 w 1455057"/>
              <a:gd name="connsiteY1" fmla="*/ 658132 h 687690"/>
              <a:gd name="connsiteX2" fmla="*/ 1019628 w 1455057"/>
              <a:gd name="connsiteY2" fmla="*/ 515257 h 687690"/>
              <a:gd name="connsiteX3" fmla="*/ 1455057 w 1455057"/>
              <a:gd name="connsiteY3" fmla="*/ 0 h 687690"/>
              <a:gd name="connsiteX0" fmla="*/ 192314 w 1455057"/>
              <a:gd name="connsiteY0" fmla="*/ 682171 h 695475"/>
              <a:gd name="connsiteX1" fmla="*/ 333828 w 1455057"/>
              <a:gd name="connsiteY1" fmla="*/ 667656 h 695475"/>
              <a:gd name="connsiteX2" fmla="*/ 1019628 w 1455057"/>
              <a:gd name="connsiteY2" fmla="*/ 515257 h 695475"/>
              <a:gd name="connsiteX3" fmla="*/ 1455057 w 1455057"/>
              <a:gd name="connsiteY3" fmla="*/ 0 h 695475"/>
              <a:gd name="connsiteX0" fmla="*/ 192314 w 1455057"/>
              <a:gd name="connsiteY0" fmla="*/ 682171 h 695475"/>
              <a:gd name="connsiteX1" fmla="*/ 333828 w 1455057"/>
              <a:gd name="connsiteY1" fmla="*/ 667656 h 695475"/>
              <a:gd name="connsiteX2" fmla="*/ 1019628 w 1455057"/>
              <a:gd name="connsiteY2" fmla="*/ 515257 h 695475"/>
              <a:gd name="connsiteX3" fmla="*/ 1455057 w 1455057"/>
              <a:gd name="connsiteY3" fmla="*/ 0 h 695475"/>
              <a:gd name="connsiteX0" fmla="*/ 192314 w 1455057"/>
              <a:gd name="connsiteY0" fmla="*/ 682171 h 695475"/>
              <a:gd name="connsiteX1" fmla="*/ 410028 w 1455057"/>
              <a:gd name="connsiteY1" fmla="*/ 667656 h 695475"/>
              <a:gd name="connsiteX2" fmla="*/ 1019628 w 1455057"/>
              <a:gd name="connsiteY2" fmla="*/ 515257 h 695475"/>
              <a:gd name="connsiteX3" fmla="*/ 1455057 w 1455057"/>
              <a:gd name="connsiteY3" fmla="*/ 0 h 695475"/>
            </a:gdLst>
            <a:ahLst/>
            <a:cxnLst>
              <a:cxn ang="0">
                <a:pos x="connsiteX0" y="connsiteY0"/>
              </a:cxn>
              <a:cxn ang="0">
                <a:pos x="connsiteX1" y="connsiteY1"/>
              </a:cxn>
              <a:cxn ang="0">
                <a:pos x="connsiteX2" y="connsiteY2"/>
              </a:cxn>
              <a:cxn ang="0">
                <a:pos x="connsiteX3" y="connsiteY3"/>
              </a:cxn>
            </a:cxnLst>
            <a:rect l="l" t="t" r="r" b="b"/>
            <a:pathLst>
              <a:path w="1455057" h="695475">
                <a:moveTo>
                  <a:pt x="192314" y="682171"/>
                </a:moveTo>
                <a:cubicBezTo>
                  <a:pt x="0" y="687690"/>
                  <a:pt x="272142" y="695475"/>
                  <a:pt x="410028" y="667656"/>
                </a:cubicBezTo>
                <a:cubicBezTo>
                  <a:pt x="662214" y="630312"/>
                  <a:pt x="835932" y="624946"/>
                  <a:pt x="1019628" y="515257"/>
                </a:cubicBezTo>
                <a:cubicBezTo>
                  <a:pt x="1372053" y="358775"/>
                  <a:pt x="1335314" y="206828"/>
                  <a:pt x="1455057" y="0"/>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B050"/>
              </a:solidFill>
            </a:endParaRPr>
          </a:p>
        </p:txBody>
      </p:sp>
      <p:cxnSp>
        <p:nvCxnSpPr>
          <p:cNvPr id="36" name="Straight Connector 35"/>
          <p:cNvCxnSpPr/>
          <p:nvPr/>
        </p:nvCxnSpPr>
        <p:spPr>
          <a:xfrm rot="16200000">
            <a:off x="4267200" y="6086475"/>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Freeform 38"/>
          <p:cNvSpPr/>
          <p:nvPr/>
        </p:nvSpPr>
        <p:spPr>
          <a:xfrm>
            <a:off x="3276600" y="3124200"/>
            <a:ext cx="566058" cy="508000"/>
          </a:xfrm>
          <a:custGeom>
            <a:avLst/>
            <a:gdLst>
              <a:gd name="connsiteX0" fmla="*/ 566058 w 566058"/>
              <a:gd name="connsiteY0" fmla="*/ 0 h 508000"/>
              <a:gd name="connsiteX1" fmla="*/ 377372 w 566058"/>
              <a:gd name="connsiteY1" fmla="*/ 362857 h 508000"/>
              <a:gd name="connsiteX2" fmla="*/ 0 w 566058"/>
              <a:gd name="connsiteY2" fmla="*/ 508000 h 508000"/>
            </a:gdLst>
            <a:ahLst/>
            <a:cxnLst>
              <a:cxn ang="0">
                <a:pos x="connsiteX0" y="connsiteY0"/>
              </a:cxn>
              <a:cxn ang="0">
                <a:pos x="connsiteX1" y="connsiteY1"/>
              </a:cxn>
              <a:cxn ang="0">
                <a:pos x="connsiteX2" y="connsiteY2"/>
              </a:cxn>
            </a:cxnLst>
            <a:rect l="l" t="t" r="r" b="b"/>
            <a:pathLst>
              <a:path w="566058" h="508000">
                <a:moveTo>
                  <a:pt x="566058" y="0"/>
                </a:moveTo>
                <a:cubicBezTo>
                  <a:pt x="518886" y="139095"/>
                  <a:pt x="471715" y="278190"/>
                  <a:pt x="377372" y="362857"/>
                </a:cubicBezTo>
                <a:cubicBezTo>
                  <a:pt x="283029" y="447524"/>
                  <a:pt x="141514" y="477762"/>
                  <a:pt x="0" y="508000"/>
                </a:cubicBezTo>
              </a:path>
            </a:pathLst>
          </a:custGeom>
          <a:noFill/>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Oval 40"/>
          <p:cNvSpPr/>
          <p:nvPr/>
        </p:nvSpPr>
        <p:spPr>
          <a:xfrm>
            <a:off x="4267200" y="60960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p:cNvSpPr/>
          <p:nvPr/>
        </p:nvSpPr>
        <p:spPr>
          <a:xfrm>
            <a:off x="3077028" y="60960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Freeform 42"/>
          <p:cNvSpPr/>
          <p:nvPr/>
        </p:nvSpPr>
        <p:spPr>
          <a:xfrm>
            <a:off x="3164114" y="5471886"/>
            <a:ext cx="1233715" cy="725714"/>
          </a:xfrm>
          <a:custGeom>
            <a:avLst/>
            <a:gdLst>
              <a:gd name="connsiteX0" fmla="*/ 0 w 1233715"/>
              <a:gd name="connsiteY0" fmla="*/ 0 h 725714"/>
              <a:gd name="connsiteX1" fmla="*/ 333829 w 1233715"/>
              <a:gd name="connsiteY1" fmla="*/ 435428 h 725714"/>
              <a:gd name="connsiteX2" fmla="*/ 1233715 w 1233715"/>
              <a:gd name="connsiteY2" fmla="*/ 725714 h 725714"/>
              <a:gd name="connsiteX0" fmla="*/ 0 w 1233715"/>
              <a:gd name="connsiteY0" fmla="*/ 0 h 725714"/>
              <a:gd name="connsiteX1" fmla="*/ 264886 w 1233715"/>
              <a:gd name="connsiteY1" fmla="*/ 547914 h 725714"/>
              <a:gd name="connsiteX2" fmla="*/ 1233715 w 1233715"/>
              <a:gd name="connsiteY2" fmla="*/ 725714 h 725714"/>
            </a:gdLst>
            <a:ahLst/>
            <a:cxnLst>
              <a:cxn ang="0">
                <a:pos x="connsiteX0" y="connsiteY0"/>
              </a:cxn>
              <a:cxn ang="0">
                <a:pos x="connsiteX1" y="connsiteY1"/>
              </a:cxn>
              <a:cxn ang="0">
                <a:pos x="connsiteX2" y="connsiteY2"/>
              </a:cxn>
            </a:cxnLst>
            <a:rect l="l" t="t" r="r" b="b"/>
            <a:pathLst>
              <a:path w="1233715" h="725714">
                <a:moveTo>
                  <a:pt x="0" y="0"/>
                </a:moveTo>
                <a:cubicBezTo>
                  <a:pt x="64105" y="157238"/>
                  <a:pt x="59267" y="426962"/>
                  <a:pt x="264886" y="547914"/>
                </a:cubicBezTo>
                <a:cubicBezTo>
                  <a:pt x="470505" y="668866"/>
                  <a:pt x="886581" y="641047"/>
                  <a:pt x="1233715" y="72571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TextBox 43"/>
          <p:cNvSpPr txBox="1"/>
          <p:nvPr/>
        </p:nvSpPr>
        <p:spPr>
          <a:xfrm>
            <a:off x="6789054" y="2590800"/>
            <a:ext cx="2198916" cy="2554545"/>
          </a:xfrm>
          <a:prstGeom prst="rect">
            <a:avLst/>
          </a:prstGeom>
          <a:noFill/>
        </p:spPr>
        <p:txBody>
          <a:bodyPr wrap="square" rtlCol="0">
            <a:spAutoFit/>
          </a:bodyPr>
          <a:lstStyle/>
          <a:p>
            <a:r>
              <a:rPr lang="en-US" sz="3200" dirty="0" smtClean="0"/>
              <a:t>probability is squeezed towards the flat parts of the curve</a:t>
            </a:r>
            <a:endParaRPr lang="en-US"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5929092" y="5910942"/>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0" name="TextBox 19"/>
          <p:cNvSpPr txBox="1"/>
          <p:nvPr/>
        </p:nvSpPr>
        <p:spPr>
          <a:xfrm>
            <a:off x="4807860" y="6172200"/>
            <a:ext cx="1524000" cy="584775"/>
          </a:xfrm>
          <a:prstGeom prst="rect">
            <a:avLst/>
          </a:prstGeom>
          <a:noFill/>
        </p:spPr>
        <p:txBody>
          <a:bodyPr wrap="square" rtlCol="0">
            <a:spAutoFit/>
          </a:bodyPr>
          <a:lstStyle/>
          <a:p>
            <a:pPr algn="ctr"/>
            <a:r>
              <a:rPr lang="en-US" sz="3200" dirty="0" smtClean="0"/>
              <a:t>2</a:t>
            </a:r>
            <a:endParaRPr lang="en-US" sz="3200" dirty="0"/>
          </a:p>
        </p:txBody>
      </p:sp>
      <p:sp>
        <p:nvSpPr>
          <p:cNvPr id="22" name="TextBox 21"/>
          <p:cNvSpPr txBox="1"/>
          <p:nvPr/>
        </p:nvSpPr>
        <p:spPr>
          <a:xfrm rot="16200000">
            <a:off x="1130588" y="31366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8291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28" name="Straight Connector 27"/>
          <p:cNvCxnSpPr>
            <a:stCxn id="25" idx="0"/>
          </p:cNvCxnSpPr>
          <p:nvPr/>
        </p:nvCxnSpPr>
        <p:spPr>
          <a:xfrm flipV="1">
            <a:off x="3124200" y="3352800"/>
            <a:ext cx="1219200" cy="63442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589316" y="36938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96570" y="2997198"/>
            <a:ext cx="1524000" cy="584775"/>
          </a:xfrm>
          <a:prstGeom prst="rect">
            <a:avLst/>
          </a:prstGeom>
          <a:noFill/>
        </p:spPr>
        <p:txBody>
          <a:bodyPr wrap="square" rtlCol="0">
            <a:spAutoFit/>
          </a:bodyPr>
          <a:lstStyle/>
          <a:p>
            <a:pPr algn="ctr"/>
            <a:r>
              <a:rPr lang="en-US" sz="3200" dirty="0" smtClean="0"/>
              <a:t>2</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657600" y="0"/>
            <a:ext cx="1524000" cy="584775"/>
          </a:xfrm>
          <a:prstGeom prst="rect">
            <a:avLst/>
          </a:prstGeom>
          <a:noFill/>
        </p:spPr>
        <p:txBody>
          <a:bodyPr wrap="square" rtlCol="0">
            <a:spAutoFit/>
          </a:bodyPr>
          <a:lstStyle/>
          <a:p>
            <a:pPr algn="ctr"/>
            <a:r>
              <a:rPr lang="en-US" sz="3200" dirty="0" smtClean="0">
                <a:solidFill>
                  <a:srgbClr val="FF0000"/>
                </a:solidFill>
              </a:rPr>
              <a:t>m=2d</a:t>
            </a:r>
            <a:endParaRPr lang="en-US" sz="3200" dirty="0">
              <a:solidFill>
                <a:srgbClr val="FF0000"/>
              </a:solidFill>
            </a:endParaRPr>
          </a:p>
        </p:txBody>
      </p:sp>
      <p:cxnSp>
        <p:nvCxnSpPr>
          <p:cNvPr id="37" name="Straight Connector 36"/>
          <p:cNvCxnSpPr/>
          <p:nvPr/>
        </p:nvCxnSpPr>
        <p:spPr>
          <a:xfrm rot="16200000">
            <a:off x="5470050" y="608329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a:off x="3038928" y="60905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a:off x="4258128" y="60905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610428" y="6182511"/>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41" name="Straight Connector 40"/>
          <p:cNvCxnSpPr/>
          <p:nvPr/>
        </p:nvCxnSpPr>
        <p:spPr>
          <a:xfrm rot="16200000">
            <a:off x="3017184" y="3895273"/>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2667001" y="5791201"/>
            <a:ext cx="3418113" cy="392072"/>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 name="connsiteX0" fmla="*/ 0 w 2863603"/>
              <a:gd name="connsiteY0" fmla="*/ 454705 h 469219"/>
              <a:gd name="connsiteX1" fmla="*/ 711200 w 2863603"/>
              <a:gd name="connsiteY1" fmla="*/ 454932 h 469219"/>
              <a:gd name="connsiteX2" fmla="*/ 711428 w 2863603"/>
              <a:gd name="connsiteY2" fmla="*/ 0 h 469219"/>
              <a:gd name="connsiteX3" fmla="*/ 2481943 w 2863603"/>
              <a:gd name="connsiteY3" fmla="*/ 4762 h 469219"/>
              <a:gd name="connsiteX4" fmla="*/ 2481943 w 2863603"/>
              <a:gd name="connsiteY4" fmla="*/ 454705 h 469219"/>
              <a:gd name="connsiteX5" fmla="*/ 2863603 w 2863603"/>
              <a:gd name="connsiteY5" fmla="*/ 469219 h 469219"/>
              <a:gd name="connsiteX0" fmla="*/ 0 w 2493079"/>
              <a:gd name="connsiteY0" fmla="*/ 455967 h 469219"/>
              <a:gd name="connsiteX1" fmla="*/ 340676 w 2493079"/>
              <a:gd name="connsiteY1" fmla="*/ 454932 h 469219"/>
              <a:gd name="connsiteX2" fmla="*/ 340904 w 2493079"/>
              <a:gd name="connsiteY2" fmla="*/ 0 h 469219"/>
              <a:gd name="connsiteX3" fmla="*/ 2111419 w 2493079"/>
              <a:gd name="connsiteY3" fmla="*/ 4762 h 469219"/>
              <a:gd name="connsiteX4" fmla="*/ 2111419 w 2493079"/>
              <a:gd name="connsiteY4" fmla="*/ 454705 h 469219"/>
              <a:gd name="connsiteX5" fmla="*/ 2493079 w 2493079"/>
              <a:gd name="connsiteY5" fmla="*/ 469219 h 469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079" h="469219">
                <a:moveTo>
                  <a:pt x="0" y="455967"/>
                </a:moveTo>
                <a:lnTo>
                  <a:pt x="340676" y="454932"/>
                </a:lnTo>
                <a:lnTo>
                  <a:pt x="340904" y="0"/>
                </a:lnTo>
                <a:lnTo>
                  <a:pt x="2111419" y="4762"/>
                </a:lnTo>
                <a:lnTo>
                  <a:pt x="2111419" y="454705"/>
                </a:lnTo>
                <a:lnTo>
                  <a:pt x="2493079" y="469219"/>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5929092" y="5910942"/>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0" name="TextBox 19"/>
          <p:cNvSpPr txBox="1"/>
          <p:nvPr/>
        </p:nvSpPr>
        <p:spPr>
          <a:xfrm>
            <a:off x="4807860" y="6172200"/>
            <a:ext cx="1524000" cy="584775"/>
          </a:xfrm>
          <a:prstGeom prst="rect">
            <a:avLst/>
          </a:prstGeom>
          <a:noFill/>
        </p:spPr>
        <p:txBody>
          <a:bodyPr wrap="square" rtlCol="0">
            <a:spAutoFit/>
          </a:bodyPr>
          <a:lstStyle/>
          <a:p>
            <a:pPr algn="ctr"/>
            <a:r>
              <a:rPr lang="en-US" sz="3200" dirty="0" smtClean="0"/>
              <a:t>2</a:t>
            </a:r>
            <a:endParaRPr lang="en-US" sz="3200" dirty="0"/>
          </a:p>
        </p:txBody>
      </p:sp>
      <p:sp>
        <p:nvSpPr>
          <p:cNvPr id="22" name="TextBox 21"/>
          <p:cNvSpPr txBox="1"/>
          <p:nvPr/>
        </p:nvSpPr>
        <p:spPr>
          <a:xfrm rot="16200000">
            <a:off x="1130588" y="31366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8291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28" name="Straight Connector 27"/>
          <p:cNvCxnSpPr>
            <a:stCxn id="25" idx="0"/>
          </p:cNvCxnSpPr>
          <p:nvPr/>
        </p:nvCxnSpPr>
        <p:spPr>
          <a:xfrm flipV="1">
            <a:off x="3124200" y="3352800"/>
            <a:ext cx="1219200" cy="63442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600200" y="2975430"/>
            <a:ext cx="1524000" cy="584775"/>
          </a:xfrm>
          <a:prstGeom prst="rect">
            <a:avLst/>
          </a:prstGeom>
          <a:noFill/>
        </p:spPr>
        <p:txBody>
          <a:bodyPr wrap="square" rtlCol="0">
            <a:spAutoFit/>
          </a:bodyPr>
          <a:lstStyle/>
          <a:p>
            <a:pPr algn="ctr"/>
            <a:r>
              <a:rPr lang="en-US" sz="3200" dirty="0" smtClean="0"/>
              <a:t>2</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657600" y="0"/>
            <a:ext cx="1524000" cy="584775"/>
          </a:xfrm>
          <a:prstGeom prst="rect">
            <a:avLst/>
          </a:prstGeom>
          <a:noFill/>
        </p:spPr>
        <p:txBody>
          <a:bodyPr wrap="square" rtlCol="0">
            <a:spAutoFit/>
          </a:bodyPr>
          <a:lstStyle/>
          <a:p>
            <a:pPr algn="ctr"/>
            <a:r>
              <a:rPr lang="en-US" sz="3200" dirty="0" smtClean="0"/>
              <a:t>m=2d</a:t>
            </a:r>
            <a:endParaRPr lang="en-US" sz="3200" dirty="0"/>
          </a:p>
        </p:txBody>
      </p:sp>
      <p:cxnSp>
        <p:nvCxnSpPr>
          <p:cNvPr id="27" name="Straight Connector 26"/>
          <p:cNvCxnSpPr/>
          <p:nvPr/>
        </p:nvCxnSpPr>
        <p:spPr>
          <a:xfrm rot="16200000">
            <a:off x="5470050" y="608329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a:off x="3038928" y="60905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a:off x="4258128" y="60905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8572" y="618613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37" name="TextBox 36"/>
          <p:cNvSpPr txBox="1"/>
          <p:nvPr/>
        </p:nvSpPr>
        <p:spPr>
          <a:xfrm>
            <a:off x="1600200" y="3682425"/>
            <a:ext cx="1524000" cy="584775"/>
          </a:xfrm>
          <a:prstGeom prst="rect">
            <a:avLst/>
          </a:prstGeom>
          <a:noFill/>
        </p:spPr>
        <p:txBody>
          <a:bodyPr wrap="square" rtlCol="0">
            <a:spAutoFit/>
          </a:bodyPr>
          <a:lstStyle/>
          <a:p>
            <a:pPr algn="ctr"/>
            <a:r>
              <a:rPr lang="en-US" sz="3200" dirty="0" smtClean="0"/>
              <a:t>0</a:t>
            </a:r>
            <a:endParaRPr lang="en-US" sz="3200" dirty="0"/>
          </a:p>
        </p:txBody>
      </p:sp>
      <p:cxnSp>
        <p:nvCxnSpPr>
          <p:cNvPr id="38" name="Straight Connector 37"/>
          <p:cNvCxnSpPr/>
          <p:nvPr/>
        </p:nvCxnSpPr>
        <p:spPr>
          <a:xfrm rot="16200000">
            <a:off x="3017184" y="3895273"/>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5105400"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7620000" y="5943600"/>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0" name="TextBox 19"/>
          <p:cNvSpPr txBox="1"/>
          <p:nvPr/>
        </p:nvSpPr>
        <p:spPr>
          <a:xfrm>
            <a:off x="4749804" y="6172200"/>
            <a:ext cx="1524000" cy="584775"/>
          </a:xfrm>
          <a:prstGeom prst="rect">
            <a:avLst/>
          </a:prstGeom>
          <a:noFill/>
        </p:spPr>
        <p:txBody>
          <a:bodyPr wrap="square" rtlCol="0">
            <a:spAutoFit/>
          </a:bodyPr>
          <a:lstStyle/>
          <a:p>
            <a:pPr algn="ctr"/>
            <a:r>
              <a:rPr lang="en-US" sz="3200" dirty="0" smtClean="0"/>
              <a:t>2</a:t>
            </a:r>
            <a:endParaRPr lang="en-US" sz="3200" dirty="0"/>
          </a:p>
        </p:txBody>
      </p:sp>
      <p:sp>
        <p:nvSpPr>
          <p:cNvPr id="22" name="TextBox 21"/>
          <p:cNvSpPr txBox="1"/>
          <p:nvPr/>
        </p:nvSpPr>
        <p:spPr>
          <a:xfrm rot="16200000">
            <a:off x="1054389" y="30604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514600"/>
            <a:ext cx="3817257" cy="1479303"/>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28" name="Straight Connector 27"/>
          <p:cNvCxnSpPr/>
          <p:nvPr/>
        </p:nvCxnSpPr>
        <p:spPr>
          <a:xfrm flipV="1">
            <a:off x="3124200" y="3066144"/>
            <a:ext cx="1219200" cy="55822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589316" y="36938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71172" y="2699658"/>
            <a:ext cx="1524000" cy="584775"/>
          </a:xfrm>
          <a:prstGeom prst="rect">
            <a:avLst/>
          </a:prstGeom>
          <a:noFill/>
        </p:spPr>
        <p:txBody>
          <a:bodyPr wrap="square" rtlCol="0">
            <a:spAutoFit/>
          </a:bodyPr>
          <a:lstStyle/>
          <a:p>
            <a:pPr algn="ctr"/>
            <a:r>
              <a:rPr lang="en-US" sz="3200" dirty="0" smtClean="0"/>
              <a:t>3</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90800" y="0"/>
            <a:ext cx="3733800" cy="584775"/>
          </a:xfrm>
          <a:prstGeom prst="rect">
            <a:avLst/>
          </a:prstGeom>
          <a:noFill/>
        </p:spPr>
        <p:txBody>
          <a:bodyPr wrap="square" rtlCol="0">
            <a:spAutoFit/>
          </a:bodyPr>
          <a:lstStyle/>
          <a:p>
            <a:pPr algn="ctr"/>
            <a:r>
              <a:rPr lang="en-US" sz="3200" dirty="0" smtClean="0">
                <a:solidFill>
                  <a:srgbClr val="FF0000"/>
                </a:solidFill>
              </a:rPr>
              <a:t>m=2d+1</a:t>
            </a:r>
            <a:endParaRPr lang="en-US" sz="3200" dirty="0">
              <a:solidFill>
                <a:srgbClr val="FF0000"/>
              </a:solidFill>
            </a:endParaRPr>
          </a:p>
        </p:txBody>
      </p:sp>
      <p:cxnSp>
        <p:nvCxnSpPr>
          <p:cNvPr id="27" name="Straight Connector 26"/>
          <p:cNvCxnSpPr/>
          <p:nvPr/>
        </p:nvCxnSpPr>
        <p:spPr>
          <a:xfrm>
            <a:off x="2601690" y="362857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608950" y="297906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48748" y="6139542"/>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36" name="TextBox 35"/>
          <p:cNvSpPr txBox="1"/>
          <p:nvPr/>
        </p:nvSpPr>
        <p:spPr>
          <a:xfrm>
            <a:off x="5950854" y="6139542"/>
            <a:ext cx="1524000" cy="584775"/>
          </a:xfrm>
          <a:prstGeom prst="rect">
            <a:avLst/>
          </a:prstGeom>
          <a:noFill/>
        </p:spPr>
        <p:txBody>
          <a:bodyPr wrap="square" rtlCol="0">
            <a:spAutoFit/>
          </a:bodyPr>
          <a:lstStyle/>
          <a:p>
            <a:pPr algn="ctr"/>
            <a:r>
              <a:rPr lang="en-US" sz="3200" dirty="0" smtClean="0"/>
              <a:t>3</a:t>
            </a:r>
            <a:endParaRPr lang="en-US" sz="3200" dirty="0"/>
          </a:p>
        </p:txBody>
      </p:sp>
      <p:cxnSp>
        <p:nvCxnSpPr>
          <p:cNvPr id="37" name="Straight Connector 36"/>
          <p:cNvCxnSpPr/>
          <p:nvPr/>
        </p:nvCxnSpPr>
        <p:spPr>
          <a:xfrm rot="16200000">
            <a:off x="3009900" y="38807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a:off x="4258128" y="610507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a:off x="3009900" y="6077863"/>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a:off x="6638472" y="61177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a:off x="5390244" y="60905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5105400"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3334656" y="5849257"/>
            <a:ext cx="3926117" cy="372589"/>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 name="connsiteX0" fmla="*/ 0 w 2863603"/>
              <a:gd name="connsiteY0" fmla="*/ 454705 h 469219"/>
              <a:gd name="connsiteX1" fmla="*/ 711200 w 2863603"/>
              <a:gd name="connsiteY1" fmla="*/ 454932 h 469219"/>
              <a:gd name="connsiteX2" fmla="*/ 711428 w 2863603"/>
              <a:gd name="connsiteY2" fmla="*/ 0 h 469219"/>
              <a:gd name="connsiteX3" fmla="*/ 2481943 w 2863603"/>
              <a:gd name="connsiteY3" fmla="*/ 4762 h 469219"/>
              <a:gd name="connsiteX4" fmla="*/ 2481943 w 2863603"/>
              <a:gd name="connsiteY4" fmla="*/ 454705 h 469219"/>
              <a:gd name="connsiteX5" fmla="*/ 2863603 w 2863603"/>
              <a:gd name="connsiteY5" fmla="*/ 469219 h 469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3603" h="469219">
                <a:moveTo>
                  <a:pt x="0" y="454705"/>
                </a:moveTo>
                <a:lnTo>
                  <a:pt x="711200" y="454932"/>
                </a:lnTo>
                <a:lnTo>
                  <a:pt x="711428" y="0"/>
                </a:lnTo>
                <a:lnTo>
                  <a:pt x="2481943" y="4762"/>
                </a:lnTo>
                <a:lnTo>
                  <a:pt x="2481943" y="454705"/>
                </a:lnTo>
                <a:lnTo>
                  <a:pt x="2863603" y="469219"/>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7620000" y="5943600"/>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0" name="TextBox 19"/>
          <p:cNvSpPr txBox="1"/>
          <p:nvPr/>
        </p:nvSpPr>
        <p:spPr>
          <a:xfrm>
            <a:off x="4749804" y="6172200"/>
            <a:ext cx="1524000" cy="584775"/>
          </a:xfrm>
          <a:prstGeom prst="rect">
            <a:avLst/>
          </a:prstGeom>
          <a:noFill/>
        </p:spPr>
        <p:txBody>
          <a:bodyPr wrap="square" rtlCol="0">
            <a:spAutoFit/>
          </a:bodyPr>
          <a:lstStyle/>
          <a:p>
            <a:pPr algn="ctr"/>
            <a:r>
              <a:rPr lang="en-US" sz="3200" dirty="0" smtClean="0"/>
              <a:t>2</a:t>
            </a:r>
            <a:endParaRPr lang="en-US" sz="3200" dirty="0"/>
          </a:p>
        </p:txBody>
      </p:sp>
      <p:sp>
        <p:nvSpPr>
          <p:cNvPr id="22" name="TextBox 21"/>
          <p:cNvSpPr txBox="1"/>
          <p:nvPr/>
        </p:nvSpPr>
        <p:spPr>
          <a:xfrm rot="16200000">
            <a:off x="1054389" y="30604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514600"/>
            <a:ext cx="3817257" cy="1479303"/>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28" name="Straight Connector 27"/>
          <p:cNvCxnSpPr/>
          <p:nvPr/>
        </p:nvCxnSpPr>
        <p:spPr>
          <a:xfrm flipV="1">
            <a:off x="3124200" y="3066144"/>
            <a:ext cx="1219200" cy="55822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589316" y="36938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71172" y="2699658"/>
            <a:ext cx="1524000" cy="584775"/>
          </a:xfrm>
          <a:prstGeom prst="rect">
            <a:avLst/>
          </a:prstGeom>
          <a:noFill/>
        </p:spPr>
        <p:txBody>
          <a:bodyPr wrap="square" rtlCol="0">
            <a:spAutoFit/>
          </a:bodyPr>
          <a:lstStyle/>
          <a:p>
            <a:pPr algn="ctr"/>
            <a:r>
              <a:rPr lang="en-US" sz="3200" dirty="0" smtClean="0"/>
              <a:t>3</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90800" y="0"/>
            <a:ext cx="3733800" cy="584775"/>
          </a:xfrm>
          <a:prstGeom prst="rect">
            <a:avLst/>
          </a:prstGeom>
          <a:noFill/>
        </p:spPr>
        <p:txBody>
          <a:bodyPr wrap="square" rtlCol="0">
            <a:spAutoFit/>
          </a:bodyPr>
          <a:lstStyle/>
          <a:p>
            <a:pPr algn="ctr"/>
            <a:r>
              <a:rPr lang="en-US" sz="3200" dirty="0" smtClean="0"/>
              <a:t>m=2d+1</a:t>
            </a:r>
            <a:endParaRPr lang="en-US" sz="3200" dirty="0"/>
          </a:p>
        </p:txBody>
      </p:sp>
      <p:cxnSp>
        <p:nvCxnSpPr>
          <p:cNvPr id="27" name="Straight Connector 26"/>
          <p:cNvCxnSpPr/>
          <p:nvPr/>
        </p:nvCxnSpPr>
        <p:spPr>
          <a:xfrm>
            <a:off x="2601690" y="362857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608950" y="297906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48748" y="6139542"/>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36" name="TextBox 35"/>
          <p:cNvSpPr txBox="1"/>
          <p:nvPr/>
        </p:nvSpPr>
        <p:spPr>
          <a:xfrm>
            <a:off x="5950854" y="6139542"/>
            <a:ext cx="1524000" cy="584775"/>
          </a:xfrm>
          <a:prstGeom prst="rect">
            <a:avLst/>
          </a:prstGeom>
          <a:noFill/>
        </p:spPr>
        <p:txBody>
          <a:bodyPr wrap="square" rtlCol="0">
            <a:spAutoFit/>
          </a:bodyPr>
          <a:lstStyle/>
          <a:p>
            <a:pPr algn="ctr"/>
            <a:r>
              <a:rPr lang="en-US" sz="3200" dirty="0" smtClean="0"/>
              <a:t>3</a:t>
            </a:r>
            <a:endParaRPr lang="en-US" sz="3200" dirty="0"/>
          </a:p>
        </p:txBody>
      </p:sp>
      <p:cxnSp>
        <p:nvCxnSpPr>
          <p:cNvPr id="37" name="Straight Connector 36"/>
          <p:cNvCxnSpPr/>
          <p:nvPr/>
        </p:nvCxnSpPr>
        <p:spPr>
          <a:xfrm rot="16200000">
            <a:off x="3009900" y="38807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a:off x="4214586" y="610507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a:off x="2966358" y="6077863"/>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a:off x="6594930" y="61177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a:off x="5346702" y="60905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962400"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6001662" y="6048828"/>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0" name="TextBox 19"/>
          <p:cNvSpPr txBox="1"/>
          <p:nvPr/>
        </p:nvSpPr>
        <p:spPr>
          <a:xfrm>
            <a:off x="4749804" y="61722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2" name="TextBox 21"/>
          <p:cNvSpPr txBox="1"/>
          <p:nvPr/>
        </p:nvSpPr>
        <p:spPr>
          <a:xfrm rot="16200000">
            <a:off x="1054389" y="30604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514600"/>
            <a:ext cx="3817257" cy="1479303"/>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9" name="TextBox 28"/>
          <p:cNvSpPr txBox="1"/>
          <p:nvPr/>
        </p:nvSpPr>
        <p:spPr>
          <a:xfrm>
            <a:off x="1589316" y="30080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71172" y="2496462"/>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90800" y="0"/>
            <a:ext cx="3733800" cy="584775"/>
          </a:xfrm>
          <a:prstGeom prst="rect">
            <a:avLst/>
          </a:prstGeom>
          <a:noFill/>
        </p:spPr>
        <p:txBody>
          <a:bodyPr wrap="square" rtlCol="0">
            <a:spAutoFit/>
          </a:bodyPr>
          <a:lstStyle/>
          <a:p>
            <a:pPr algn="ctr"/>
            <a:r>
              <a:rPr lang="en-US" sz="3200" dirty="0" smtClean="0">
                <a:solidFill>
                  <a:srgbClr val="FF0000"/>
                </a:solidFill>
              </a:rPr>
              <a:t>m=</a:t>
            </a:r>
            <a:r>
              <a:rPr lang="en-US" sz="3200" dirty="0" err="1" smtClean="0">
                <a:solidFill>
                  <a:srgbClr val="FF0000"/>
                </a:solidFill>
              </a:rPr>
              <a:t>cos</a:t>
            </a:r>
            <a:r>
              <a:rPr lang="en-US" sz="3200" dirty="0" smtClean="0">
                <a:solidFill>
                  <a:srgbClr val="FF0000"/>
                </a:solidFill>
              </a:rPr>
              <a:t>(</a:t>
            </a:r>
            <a:r>
              <a:rPr lang="el-GR" sz="3200" dirty="0" smtClean="0">
                <a:solidFill>
                  <a:srgbClr val="FF0000"/>
                </a:solidFill>
                <a:latin typeface="Cambria Math"/>
                <a:ea typeface="Cambria Math"/>
              </a:rPr>
              <a:t>π</a:t>
            </a:r>
            <a:r>
              <a:rPr lang="en-US" sz="3200" dirty="0" smtClean="0">
                <a:solidFill>
                  <a:srgbClr val="FF0000"/>
                </a:solidFill>
                <a:latin typeface="Cambria Math"/>
                <a:ea typeface="Cambria Math"/>
              </a:rPr>
              <a:t>d)</a:t>
            </a:r>
            <a:endParaRPr lang="en-US" sz="3200" dirty="0">
              <a:solidFill>
                <a:srgbClr val="FF0000"/>
              </a:solidFill>
            </a:endParaRPr>
          </a:p>
        </p:txBody>
      </p:sp>
      <p:cxnSp>
        <p:nvCxnSpPr>
          <p:cNvPr id="27" name="Straight Connector 26"/>
          <p:cNvCxnSpPr/>
          <p:nvPr/>
        </p:nvCxnSpPr>
        <p:spPr>
          <a:xfrm>
            <a:off x="2601690" y="3744684"/>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608950" y="280488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77776" y="6183084"/>
            <a:ext cx="1524000" cy="584775"/>
          </a:xfrm>
          <a:prstGeom prst="rect">
            <a:avLst/>
          </a:prstGeom>
          <a:noFill/>
        </p:spPr>
        <p:txBody>
          <a:bodyPr wrap="square" rtlCol="0">
            <a:spAutoFit/>
          </a:bodyPr>
          <a:lstStyle/>
          <a:p>
            <a:pPr algn="ctr"/>
            <a:r>
              <a:rPr lang="en-US" sz="3200" dirty="0" smtClean="0"/>
              <a:t>0</a:t>
            </a:r>
            <a:endParaRPr lang="en-US" sz="3200" dirty="0"/>
          </a:p>
        </p:txBody>
      </p:sp>
      <p:cxnSp>
        <p:nvCxnSpPr>
          <p:cNvPr id="37" name="Straight Connector 36"/>
          <p:cNvCxnSpPr/>
          <p:nvPr/>
        </p:nvCxnSpPr>
        <p:spPr>
          <a:xfrm rot="16200000">
            <a:off x="3009900" y="38807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a:off x="4218216" y="608511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a:off x="3028044" y="608692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a:off x="5419272" y="6076045"/>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542144" y="343263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43" name="Oval 42"/>
          <p:cNvSpPr/>
          <p:nvPr/>
        </p:nvSpPr>
        <p:spPr>
          <a:xfrm>
            <a:off x="3015343" y="2725057"/>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4303486" y="3664857"/>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690257" y="3167743"/>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3106057" y="2752877"/>
            <a:ext cx="1306286" cy="1006323"/>
          </a:xfrm>
          <a:custGeom>
            <a:avLst/>
            <a:gdLst>
              <a:gd name="connsiteX0" fmla="*/ 0 w 1306286"/>
              <a:gd name="connsiteY0" fmla="*/ 48380 h 1006323"/>
              <a:gd name="connsiteX1" fmla="*/ 333829 w 1306286"/>
              <a:gd name="connsiteY1" fmla="*/ 77409 h 1006323"/>
              <a:gd name="connsiteX2" fmla="*/ 667657 w 1306286"/>
              <a:gd name="connsiteY2" fmla="*/ 512837 h 1006323"/>
              <a:gd name="connsiteX3" fmla="*/ 986972 w 1306286"/>
              <a:gd name="connsiteY3" fmla="*/ 919237 h 1006323"/>
              <a:gd name="connsiteX4" fmla="*/ 1306286 w 1306286"/>
              <a:gd name="connsiteY4" fmla="*/ 1006323 h 1006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6" h="1006323">
                <a:moveTo>
                  <a:pt x="0" y="48380"/>
                </a:moveTo>
                <a:cubicBezTo>
                  <a:pt x="111276" y="24190"/>
                  <a:pt x="222553" y="0"/>
                  <a:pt x="333829" y="77409"/>
                </a:cubicBezTo>
                <a:cubicBezTo>
                  <a:pt x="445105" y="154819"/>
                  <a:pt x="558800" y="372532"/>
                  <a:pt x="667657" y="512837"/>
                </a:cubicBezTo>
                <a:cubicBezTo>
                  <a:pt x="776514" y="653142"/>
                  <a:pt x="880534" y="836989"/>
                  <a:pt x="986972" y="919237"/>
                </a:cubicBezTo>
                <a:cubicBezTo>
                  <a:pt x="1093410" y="1001485"/>
                  <a:pt x="1199848" y="1003904"/>
                  <a:pt x="1306286" y="1006323"/>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B05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962400"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6001662" y="6048828"/>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0" name="TextBox 19"/>
          <p:cNvSpPr txBox="1"/>
          <p:nvPr/>
        </p:nvSpPr>
        <p:spPr>
          <a:xfrm>
            <a:off x="4749804" y="61722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2" name="TextBox 21"/>
          <p:cNvSpPr txBox="1"/>
          <p:nvPr/>
        </p:nvSpPr>
        <p:spPr>
          <a:xfrm rot="16200000">
            <a:off x="1054389" y="30604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514600"/>
            <a:ext cx="3817257" cy="1479303"/>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9" name="TextBox 28"/>
          <p:cNvSpPr txBox="1"/>
          <p:nvPr/>
        </p:nvSpPr>
        <p:spPr>
          <a:xfrm>
            <a:off x="1589316" y="30080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71172" y="2496462"/>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90800" y="0"/>
            <a:ext cx="3733800" cy="584775"/>
          </a:xfrm>
          <a:prstGeom prst="rect">
            <a:avLst/>
          </a:prstGeom>
          <a:noFill/>
        </p:spPr>
        <p:txBody>
          <a:bodyPr wrap="square" rtlCol="0">
            <a:spAutoFit/>
          </a:bodyPr>
          <a:lstStyle/>
          <a:p>
            <a:pPr algn="ctr"/>
            <a:r>
              <a:rPr lang="en-US" sz="3200" dirty="0" smtClean="0"/>
              <a:t>m=</a:t>
            </a:r>
            <a:r>
              <a:rPr lang="en-US" sz="3200" dirty="0" err="1" smtClean="0"/>
              <a:t>cos</a:t>
            </a:r>
            <a:r>
              <a:rPr lang="en-US" sz="3200" dirty="0" smtClean="0"/>
              <a:t>(</a:t>
            </a:r>
            <a:r>
              <a:rPr lang="el-GR" sz="3200" dirty="0" smtClean="0">
                <a:latin typeface="Cambria Math"/>
                <a:ea typeface="Cambria Math"/>
              </a:rPr>
              <a:t>π</a:t>
            </a:r>
            <a:r>
              <a:rPr lang="en-US" sz="3200" dirty="0" smtClean="0">
                <a:latin typeface="Cambria Math"/>
                <a:ea typeface="Cambria Math"/>
              </a:rPr>
              <a:t>d)</a:t>
            </a:r>
            <a:endParaRPr lang="en-US" sz="3200" dirty="0"/>
          </a:p>
        </p:txBody>
      </p:sp>
      <p:cxnSp>
        <p:nvCxnSpPr>
          <p:cNvPr id="27" name="Straight Connector 26"/>
          <p:cNvCxnSpPr/>
          <p:nvPr/>
        </p:nvCxnSpPr>
        <p:spPr>
          <a:xfrm>
            <a:off x="2601690" y="3744684"/>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608950" y="280488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77776" y="6183084"/>
            <a:ext cx="1524000" cy="584775"/>
          </a:xfrm>
          <a:prstGeom prst="rect">
            <a:avLst/>
          </a:prstGeom>
          <a:noFill/>
        </p:spPr>
        <p:txBody>
          <a:bodyPr wrap="square" rtlCol="0">
            <a:spAutoFit/>
          </a:bodyPr>
          <a:lstStyle/>
          <a:p>
            <a:pPr algn="ctr"/>
            <a:r>
              <a:rPr lang="en-US" sz="3200" dirty="0" smtClean="0"/>
              <a:t>0</a:t>
            </a:r>
            <a:endParaRPr lang="en-US" sz="3200" dirty="0"/>
          </a:p>
        </p:txBody>
      </p:sp>
      <p:cxnSp>
        <p:nvCxnSpPr>
          <p:cNvPr id="37" name="Straight Connector 36"/>
          <p:cNvCxnSpPr/>
          <p:nvPr/>
        </p:nvCxnSpPr>
        <p:spPr>
          <a:xfrm rot="16200000">
            <a:off x="3009900" y="38807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a:off x="4218216" y="608511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a:off x="3028044" y="608692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a:off x="5419272" y="6076045"/>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542144" y="343263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43" name="Oval 42"/>
          <p:cNvSpPr/>
          <p:nvPr/>
        </p:nvSpPr>
        <p:spPr>
          <a:xfrm>
            <a:off x="3015343" y="2725057"/>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4303486" y="3664857"/>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690257" y="3167743"/>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3106057" y="2752877"/>
            <a:ext cx="1306286" cy="1006323"/>
          </a:xfrm>
          <a:custGeom>
            <a:avLst/>
            <a:gdLst>
              <a:gd name="connsiteX0" fmla="*/ 0 w 1306286"/>
              <a:gd name="connsiteY0" fmla="*/ 48380 h 1006323"/>
              <a:gd name="connsiteX1" fmla="*/ 333829 w 1306286"/>
              <a:gd name="connsiteY1" fmla="*/ 77409 h 1006323"/>
              <a:gd name="connsiteX2" fmla="*/ 667657 w 1306286"/>
              <a:gd name="connsiteY2" fmla="*/ 512837 h 1006323"/>
              <a:gd name="connsiteX3" fmla="*/ 986972 w 1306286"/>
              <a:gd name="connsiteY3" fmla="*/ 919237 h 1006323"/>
              <a:gd name="connsiteX4" fmla="*/ 1306286 w 1306286"/>
              <a:gd name="connsiteY4" fmla="*/ 1006323 h 1006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6" h="1006323">
                <a:moveTo>
                  <a:pt x="0" y="48380"/>
                </a:moveTo>
                <a:cubicBezTo>
                  <a:pt x="111276" y="24190"/>
                  <a:pt x="222553" y="0"/>
                  <a:pt x="333829" y="77409"/>
                </a:cubicBezTo>
                <a:cubicBezTo>
                  <a:pt x="445105" y="154819"/>
                  <a:pt x="558800" y="372532"/>
                  <a:pt x="667657" y="512837"/>
                </a:cubicBezTo>
                <a:cubicBezTo>
                  <a:pt x="776514" y="653142"/>
                  <a:pt x="880534" y="836989"/>
                  <a:pt x="986972" y="919237"/>
                </a:cubicBezTo>
                <a:cubicBezTo>
                  <a:pt x="1093410" y="1001485"/>
                  <a:pt x="1199848" y="1003904"/>
                  <a:pt x="1306286" y="1006323"/>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B050"/>
              </a:solidFill>
            </a:endParaRPr>
          </a:p>
        </p:txBody>
      </p:sp>
      <p:sp>
        <p:nvSpPr>
          <p:cNvPr id="36" name="Freeform 35"/>
          <p:cNvSpPr/>
          <p:nvPr/>
        </p:nvSpPr>
        <p:spPr>
          <a:xfrm>
            <a:off x="3164114" y="5283200"/>
            <a:ext cx="2425095" cy="812800"/>
          </a:xfrm>
          <a:custGeom>
            <a:avLst/>
            <a:gdLst>
              <a:gd name="connsiteX0" fmla="*/ 0 w 2426305"/>
              <a:gd name="connsiteY0" fmla="*/ 0 h 836990"/>
              <a:gd name="connsiteX1" fmla="*/ 232229 w 2426305"/>
              <a:gd name="connsiteY1" fmla="*/ 595086 h 836990"/>
              <a:gd name="connsiteX2" fmla="*/ 1190172 w 2426305"/>
              <a:gd name="connsiteY2" fmla="*/ 812800 h 836990"/>
              <a:gd name="connsiteX3" fmla="*/ 2220686 w 2426305"/>
              <a:gd name="connsiteY3" fmla="*/ 711200 h 836990"/>
              <a:gd name="connsiteX4" fmla="*/ 2423886 w 2426305"/>
              <a:gd name="connsiteY4" fmla="*/ 58057 h 836990"/>
              <a:gd name="connsiteX0" fmla="*/ 0 w 2428119"/>
              <a:gd name="connsiteY0" fmla="*/ 0 h 836990"/>
              <a:gd name="connsiteX1" fmla="*/ 232229 w 2428119"/>
              <a:gd name="connsiteY1" fmla="*/ 595086 h 836990"/>
              <a:gd name="connsiteX2" fmla="*/ 1179286 w 2428119"/>
              <a:gd name="connsiteY2" fmla="*/ 812800 h 836990"/>
              <a:gd name="connsiteX3" fmla="*/ 2220686 w 2428119"/>
              <a:gd name="connsiteY3" fmla="*/ 711200 h 836990"/>
              <a:gd name="connsiteX4" fmla="*/ 2423886 w 2428119"/>
              <a:gd name="connsiteY4" fmla="*/ 58057 h 836990"/>
              <a:gd name="connsiteX0" fmla="*/ 0 w 2428119"/>
              <a:gd name="connsiteY0" fmla="*/ 0 h 836990"/>
              <a:gd name="connsiteX1" fmla="*/ 232229 w 2428119"/>
              <a:gd name="connsiteY1" fmla="*/ 595086 h 836990"/>
              <a:gd name="connsiteX2" fmla="*/ 1179286 w 2428119"/>
              <a:gd name="connsiteY2" fmla="*/ 812800 h 836990"/>
              <a:gd name="connsiteX3" fmla="*/ 2220686 w 2428119"/>
              <a:gd name="connsiteY3" fmla="*/ 711200 h 836990"/>
              <a:gd name="connsiteX4" fmla="*/ 2423886 w 2428119"/>
              <a:gd name="connsiteY4" fmla="*/ 58057 h 836990"/>
              <a:gd name="connsiteX0" fmla="*/ 0 w 2428119"/>
              <a:gd name="connsiteY0" fmla="*/ 0 h 836990"/>
              <a:gd name="connsiteX1" fmla="*/ 232229 w 2428119"/>
              <a:gd name="connsiteY1" fmla="*/ 595086 h 836990"/>
              <a:gd name="connsiteX2" fmla="*/ 1179286 w 2428119"/>
              <a:gd name="connsiteY2" fmla="*/ 812800 h 836990"/>
              <a:gd name="connsiteX3" fmla="*/ 2220686 w 2428119"/>
              <a:gd name="connsiteY3" fmla="*/ 711200 h 836990"/>
              <a:gd name="connsiteX4" fmla="*/ 2423886 w 2428119"/>
              <a:gd name="connsiteY4" fmla="*/ 58057 h 836990"/>
              <a:gd name="connsiteX0" fmla="*/ 0 w 2428119"/>
              <a:gd name="connsiteY0" fmla="*/ 0 h 836990"/>
              <a:gd name="connsiteX1" fmla="*/ 232229 w 2428119"/>
              <a:gd name="connsiteY1" fmla="*/ 595086 h 836990"/>
              <a:gd name="connsiteX2" fmla="*/ 1179286 w 2428119"/>
              <a:gd name="connsiteY2" fmla="*/ 812800 h 836990"/>
              <a:gd name="connsiteX3" fmla="*/ 2220686 w 2428119"/>
              <a:gd name="connsiteY3" fmla="*/ 711200 h 836990"/>
              <a:gd name="connsiteX4" fmla="*/ 2423886 w 2428119"/>
              <a:gd name="connsiteY4" fmla="*/ 58057 h 836990"/>
              <a:gd name="connsiteX0" fmla="*/ 0 w 2425095"/>
              <a:gd name="connsiteY0" fmla="*/ 0 h 812800"/>
              <a:gd name="connsiteX1" fmla="*/ 232229 w 2425095"/>
              <a:gd name="connsiteY1" fmla="*/ 595086 h 812800"/>
              <a:gd name="connsiteX2" fmla="*/ 1179286 w 2425095"/>
              <a:gd name="connsiteY2" fmla="*/ 812800 h 812800"/>
              <a:gd name="connsiteX3" fmla="*/ 2163536 w 2425095"/>
              <a:gd name="connsiteY3" fmla="*/ 630238 h 812800"/>
              <a:gd name="connsiteX4" fmla="*/ 2423886 w 2425095"/>
              <a:gd name="connsiteY4" fmla="*/ 58057 h 812800"/>
              <a:gd name="connsiteX0" fmla="*/ 0 w 2425095"/>
              <a:gd name="connsiteY0" fmla="*/ 0 h 812800"/>
              <a:gd name="connsiteX1" fmla="*/ 246516 w 2425095"/>
              <a:gd name="connsiteY1" fmla="*/ 614136 h 812800"/>
              <a:gd name="connsiteX2" fmla="*/ 1179286 w 2425095"/>
              <a:gd name="connsiteY2" fmla="*/ 812800 h 812800"/>
              <a:gd name="connsiteX3" fmla="*/ 2163536 w 2425095"/>
              <a:gd name="connsiteY3" fmla="*/ 630238 h 812800"/>
              <a:gd name="connsiteX4" fmla="*/ 2423886 w 2425095"/>
              <a:gd name="connsiteY4" fmla="*/ 58057 h 81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095" h="812800">
                <a:moveTo>
                  <a:pt x="0" y="0"/>
                </a:moveTo>
                <a:cubicBezTo>
                  <a:pt x="16933" y="229809"/>
                  <a:pt x="49968" y="478669"/>
                  <a:pt x="246516" y="614136"/>
                </a:cubicBezTo>
                <a:cubicBezTo>
                  <a:pt x="443064" y="749603"/>
                  <a:pt x="843115" y="812498"/>
                  <a:pt x="1179286" y="812800"/>
                </a:cubicBezTo>
                <a:cubicBezTo>
                  <a:pt x="1482120" y="803577"/>
                  <a:pt x="1956103" y="756028"/>
                  <a:pt x="2163536" y="630238"/>
                </a:cubicBezTo>
                <a:cubicBezTo>
                  <a:pt x="2370969" y="504448"/>
                  <a:pt x="2425095" y="321733"/>
                  <a:pt x="2423886" y="58057"/>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962400"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6001662" y="6048828"/>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0" name="TextBox 19"/>
          <p:cNvSpPr txBox="1"/>
          <p:nvPr/>
        </p:nvSpPr>
        <p:spPr>
          <a:xfrm>
            <a:off x="4749804" y="61722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2" name="TextBox 21"/>
          <p:cNvSpPr txBox="1"/>
          <p:nvPr/>
        </p:nvSpPr>
        <p:spPr>
          <a:xfrm rot="16200000">
            <a:off x="1054389" y="30604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514600"/>
            <a:ext cx="3817257" cy="1479303"/>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9" name="TextBox 28"/>
          <p:cNvSpPr txBox="1"/>
          <p:nvPr/>
        </p:nvSpPr>
        <p:spPr>
          <a:xfrm>
            <a:off x="1589316" y="30080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71172" y="2496462"/>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90800" y="0"/>
            <a:ext cx="3733800" cy="584775"/>
          </a:xfrm>
          <a:prstGeom prst="rect">
            <a:avLst/>
          </a:prstGeom>
          <a:noFill/>
        </p:spPr>
        <p:txBody>
          <a:bodyPr wrap="square" rtlCol="0">
            <a:spAutoFit/>
          </a:bodyPr>
          <a:lstStyle/>
          <a:p>
            <a:pPr algn="ctr"/>
            <a:r>
              <a:rPr lang="en-US" sz="3200" dirty="0" smtClean="0">
                <a:solidFill>
                  <a:srgbClr val="FF0000"/>
                </a:solidFill>
              </a:rPr>
              <a:t>m=sin(</a:t>
            </a:r>
            <a:r>
              <a:rPr lang="el-GR" sz="3200" dirty="0" smtClean="0">
                <a:solidFill>
                  <a:srgbClr val="FF0000"/>
                </a:solidFill>
                <a:latin typeface="Cambria Math"/>
                <a:ea typeface="Cambria Math"/>
              </a:rPr>
              <a:t>π</a:t>
            </a:r>
            <a:r>
              <a:rPr lang="en-US" sz="3200" dirty="0" smtClean="0">
                <a:solidFill>
                  <a:srgbClr val="FF0000"/>
                </a:solidFill>
                <a:latin typeface="Cambria Math"/>
                <a:ea typeface="Cambria Math"/>
              </a:rPr>
              <a:t>d)</a:t>
            </a:r>
            <a:endParaRPr lang="en-US" sz="3200" dirty="0">
              <a:solidFill>
                <a:srgbClr val="FF0000"/>
              </a:solidFill>
            </a:endParaRPr>
          </a:p>
        </p:txBody>
      </p:sp>
      <p:cxnSp>
        <p:nvCxnSpPr>
          <p:cNvPr id="27" name="Straight Connector 26"/>
          <p:cNvCxnSpPr/>
          <p:nvPr/>
        </p:nvCxnSpPr>
        <p:spPr>
          <a:xfrm>
            <a:off x="2601690" y="3744684"/>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608950" y="280488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77776" y="6183084"/>
            <a:ext cx="1524000" cy="584775"/>
          </a:xfrm>
          <a:prstGeom prst="rect">
            <a:avLst/>
          </a:prstGeom>
          <a:noFill/>
        </p:spPr>
        <p:txBody>
          <a:bodyPr wrap="square" rtlCol="0">
            <a:spAutoFit/>
          </a:bodyPr>
          <a:lstStyle/>
          <a:p>
            <a:pPr algn="ctr"/>
            <a:r>
              <a:rPr lang="en-US" sz="3200" dirty="0" smtClean="0"/>
              <a:t>0</a:t>
            </a:r>
            <a:endParaRPr lang="en-US" sz="3200" dirty="0"/>
          </a:p>
        </p:txBody>
      </p:sp>
      <p:cxnSp>
        <p:nvCxnSpPr>
          <p:cNvPr id="37" name="Straight Connector 36"/>
          <p:cNvCxnSpPr/>
          <p:nvPr/>
        </p:nvCxnSpPr>
        <p:spPr>
          <a:xfrm rot="16200000">
            <a:off x="3009900" y="38807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a:off x="4218216" y="608511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a:off x="3028044" y="608692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a:off x="5419272" y="6076045"/>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542144" y="343263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43" name="Oval 42"/>
          <p:cNvSpPr/>
          <p:nvPr/>
        </p:nvSpPr>
        <p:spPr>
          <a:xfrm>
            <a:off x="3058885" y="3218533"/>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4303486" y="3214923"/>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690257" y="2732323"/>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3106057" y="2760890"/>
            <a:ext cx="1277257" cy="533853"/>
          </a:xfrm>
          <a:custGeom>
            <a:avLst/>
            <a:gdLst>
              <a:gd name="connsiteX0" fmla="*/ 0 w 1277257"/>
              <a:gd name="connsiteY0" fmla="*/ 537028 h 537028"/>
              <a:gd name="connsiteX1" fmla="*/ 478972 w 1277257"/>
              <a:gd name="connsiteY1" fmla="*/ 101599 h 537028"/>
              <a:gd name="connsiteX2" fmla="*/ 856343 w 1277257"/>
              <a:gd name="connsiteY2" fmla="*/ 72571 h 537028"/>
              <a:gd name="connsiteX3" fmla="*/ 1277257 w 1277257"/>
              <a:gd name="connsiteY3" fmla="*/ 537028 h 537028"/>
              <a:gd name="connsiteX0" fmla="*/ 0 w 1277257"/>
              <a:gd name="connsiteY0" fmla="*/ 538616 h 538616"/>
              <a:gd name="connsiteX1" fmla="*/ 431347 w 1277257"/>
              <a:gd name="connsiteY1" fmla="*/ 93662 h 538616"/>
              <a:gd name="connsiteX2" fmla="*/ 856343 w 1277257"/>
              <a:gd name="connsiteY2" fmla="*/ 74159 h 538616"/>
              <a:gd name="connsiteX3" fmla="*/ 1277257 w 1277257"/>
              <a:gd name="connsiteY3" fmla="*/ 538616 h 538616"/>
              <a:gd name="connsiteX0" fmla="*/ 0 w 1277257"/>
              <a:gd name="connsiteY0" fmla="*/ 533853 h 533853"/>
              <a:gd name="connsiteX1" fmla="*/ 431347 w 1277257"/>
              <a:gd name="connsiteY1" fmla="*/ 88899 h 533853"/>
              <a:gd name="connsiteX2" fmla="*/ 884918 w 1277257"/>
              <a:gd name="connsiteY2" fmla="*/ 74159 h 533853"/>
              <a:gd name="connsiteX3" fmla="*/ 1277257 w 1277257"/>
              <a:gd name="connsiteY3" fmla="*/ 533853 h 533853"/>
            </a:gdLst>
            <a:ahLst/>
            <a:cxnLst>
              <a:cxn ang="0">
                <a:pos x="connsiteX0" y="connsiteY0"/>
              </a:cxn>
              <a:cxn ang="0">
                <a:pos x="connsiteX1" y="connsiteY1"/>
              </a:cxn>
              <a:cxn ang="0">
                <a:pos x="connsiteX2" y="connsiteY2"/>
              </a:cxn>
              <a:cxn ang="0">
                <a:pos x="connsiteX3" y="connsiteY3"/>
              </a:cxn>
            </a:cxnLst>
            <a:rect l="l" t="t" r="r" b="b"/>
            <a:pathLst>
              <a:path w="1277257" h="533853">
                <a:moveTo>
                  <a:pt x="0" y="533853"/>
                </a:moveTo>
                <a:cubicBezTo>
                  <a:pt x="168124" y="354843"/>
                  <a:pt x="283861" y="165515"/>
                  <a:pt x="431347" y="88899"/>
                </a:cubicBezTo>
                <a:cubicBezTo>
                  <a:pt x="578833" y="12283"/>
                  <a:pt x="743933" y="0"/>
                  <a:pt x="884918" y="74159"/>
                </a:cubicBezTo>
                <a:cubicBezTo>
                  <a:pt x="1025903" y="148318"/>
                  <a:pt x="1133323" y="337910"/>
                  <a:pt x="1277257" y="533853"/>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962400"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6001662" y="6048828"/>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0" name="TextBox 19"/>
          <p:cNvSpPr txBox="1"/>
          <p:nvPr/>
        </p:nvSpPr>
        <p:spPr>
          <a:xfrm>
            <a:off x="4749804" y="61722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2" name="TextBox 21"/>
          <p:cNvSpPr txBox="1"/>
          <p:nvPr/>
        </p:nvSpPr>
        <p:spPr>
          <a:xfrm rot="16200000">
            <a:off x="1054389" y="30604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514600"/>
            <a:ext cx="3817257" cy="1479303"/>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9" name="TextBox 28"/>
          <p:cNvSpPr txBox="1"/>
          <p:nvPr/>
        </p:nvSpPr>
        <p:spPr>
          <a:xfrm>
            <a:off x="1589316" y="30080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71172" y="2496462"/>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90800" y="0"/>
            <a:ext cx="3733800" cy="584775"/>
          </a:xfrm>
          <a:prstGeom prst="rect">
            <a:avLst/>
          </a:prstGeom>
          <a:noFill/>
        </p:spPr>
        <p:txBody>
          <a:bodyPr wrap="square" rtlCol="0">
            <a:spAutoFit/>
          </a:bodyPr>
          <a:lstStyle/>
          <a:p>
            <a:pPr algn="ctr"/>
            <a:r>
              <a:rPr lang="en-US" sz="3200" dirty="0" smtClean="0"/>
              <a:t>m=sin(</a:t>
            </a:r>
            <a:r>
              <a:rPr lang="el-GR" sz="3200" dirty="0" smtClean="0">
                <a:latin typeface="Cambria Math"/>
                <a:ea typeface="Cambria Math"/>
              </a:rPr>
              <a:t>π</a:t>
            </a:r>
            <a:r>
              <a:rPr lang="en-US" sz="3200" dirty="0" smtClean="0">
                <a:latin typeface="Cambria Math"/>
                <a:ea typeface="Cambria Math"/>
              </a:rPr>
              <a:t>d)</a:t>
            </a:r>
            <a:endParaRPr lang="en-US" sz="3200" dirty="0"/>
          </a:p>
        </p:txBody>
      </p:sp>
      <p:cxnSp>
        <p:nvCxnSpPr>
          <p:cNvPr id="27" name="Straight Connector 26"/>
          <p:cNvCxnSpPr/>
          <p:nvPr/>
        </p:nvCxnSpPr>
        <p:spPr>
          <a:xfrm>
            <a:off x="2601690" y="3744684"/>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608950" y="280488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77776" y="6183084"/>
            <a:ext cx="1524000" cy="584775"/>
          </a:xfrm>
          <a:prstGeom prst="rect">
            <a:avLst/>
          </a:prstGeom>
          <a:noFill/>
        </p:spPr>
        <p:txBody>
          <a:bodyPr wrap="square" rtlCol="0">
            <a:spAutoFit/>
          </a:bodyPr>
          <a:lstStyle/>
          <a:p>
            <a:pPr algn="ctr"/>
            <a:r>
              <a:rPr lang="en-US" sz="3200" dirty="0" smtClean="0"/>
              <a:t>0</a:t>
            </a:r>
            <a:endParaRPr lang="en-US" sz="3200" dirty="0"/>
          </a:p>
        </p:txBody>
      </p:sp>
      <p:cxnSp>
        <p:nvCxnSpPr>
          <p:cNvPr id="37" name="Straight Connector 36"/>
          <p:cNvCxnSpPr/>
          <p:nvPr/>
        </p:nvCxnSpPr>
        <p:spPr>
          <a:xfrm rot="16200000">
            <a:off x="3009900" y="388075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a:off x="4218216" y="608511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a:off x="3028044" y="608692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a:off x="5419272" y="6076045"/>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542144" y="343263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43" name="Oval 42"/>
          <p:cNvSpPr/>
          <p:nvPr/>
        </p:nvSpPr>
        <p:spPr>
          <a:xfrm>
            <a:off x="3058885" y="3218533"/>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4303486" y="3214923"/>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690257" y="2732323"/>
            <a:ext cx="152400" cy="152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3106057" y="2760890"/>
            <a:ext cx="1277257" cy="533853"/>
          </a:xfrm>
          <a:custGeom>
            <a:avLst/>
            <a:gdLst>
              <a:gd name="connsiteX0" fmla="*/ 0 w 1277257"/>
              <a:gd name="connsiteY0" fmla="*/ 537028 h 537028"/>
              <a:gd name="connsiteX1" fmla="*/ 478972 w 1277257"/>
              <a:gd name="connsiteY1" fmla="*/ 101599 h 537028"/>
              <a:gd name="connsiteX2" fmla="*/ 856343 w 1277257"/>
              <a:gd name="connsiteY2" fmla="*/ 72571 h 537028"/>
              <a:gd name="connsiteX3" fmla="*/ 1277257 w 1277257"/>
              <a:gd name="connsiteY3" fmla="*/ 537028 h 537028"/>
              <a:gd name="connsiteX0" fmla="*/ 0 w 1277257"/>
              <a:gd name="connsiteY0" fmla="*/ 538616 h 538616"/>
              <a:gd name="connsiteX1" fmla="*/ 431347 w 1277257"/>
              <a:gd name="connsiteY1" fmla="*/ 93662 h 538616"/>
              <a:gd name="connsiteX2" fmla="*/ 856343 w 1277257"/>
              <a:gd name="connsiteY2" fmla="*/ 74159 h 538616"/>
              <a:gd name="connsiteX3" fmla="*/ 1277257 w 1277257"/>
              <a:gd name="connsiteY3" fmla="*/ 538616 h 538616"/>
              <a:gd name="connsiteX0" fmla="*/ 0 w 1277257"/>
              <a:gd name="connsiteY0" fmla="*/ 533853 h 533853"/>
              <a:gd name="connsiteX1" fmla="*/ 431347 w 1277257"/>
              <a:gd name="connsiteY1" fmla="*/ 88899 h 533853"/>
              <a:gd name="connsiteX2" fmla="*/ 884918 w 1277257"/>
              <a:gd name="connsiteY2" fmla="*/ 74159 h 533853"/>
              <a:gd name="connsiteX3" fmla="*/ 1277257 w 1277257"/>
              <a:gd name="connsiteY3" fmla="*/ 533853 h 533853"/>
            </a:gdLst>
            <a:ahLst/>
            <a:cxnLst>
              <a:cxn ang="0">
                <a:pos x="connsiteX0" y="connsiteY0"/>
              </a:cxn>
              <a:cxn ang="0">
                <a:pos x="connsiteX1" y="connsiteY1"/>
              </a:cxn>
              <a:cxn ang="0">
                <a:pos x="connsiteX2" y="connsiteY2"/>
              </a:cxn>
              <a:cxn ang="0">
                <a:pos x="connsiteX3" y="connsiteY3"/>
              </a:cxn>
            </a:cxnLst>
            <a:rect l="l" t="t" r="r" b="b"/>
            <a:pathLst>
              <a:path w="1277257" h="533853">
                <a:moveTo>
                  <a:pt x="0" y="533853"/>
                </a:moveTo>
                <a:cubicBezTo>
                  <a:pt x="168124" y="354843"/>
                  <a:pt x="283861" y="165515"/>
                  <a:pt x="431347" y="88899"/>
                </a:cubicBezTo>
                <a:cubicBezTo>
                  <a:pt x="578833" y="12283"/>
                  <a:pt x="743933" y="0"/>
                  <a:pt x="884918" y="74159"/>
                </a:cubicBezTo>
                <a:cubicBezTo>
                  <a:pt x="1025903" y="148318"/>
                  <a:pt x="1133323" y="337910"/>
                  <a:pt x="1277257" y="533853"/>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4343400" y="5341257"/>
            <a:ext cx="1245809" cy="754743"/>
          </a:xfrm>
          <a:custGeom>
            <a:avLst/>
            <a:gdLst>
              <a:gd name="connsiteX0" fmla="*/ 0 w 2426305"/>
              <a:gd name="connsiteY0" fmla="*/ 0 h 836990"/>
              <a:gd name="connsiteX1" fmla="*/ 232229 w 2426305"/>
              <a:gd name="connsiteY1" fmla="*/ 595086 h 836990"/>
              <a:gd name="connsiteX2" fmla="*/ 1190172 w 2426305"/>
              <a:gd name="connsiteY2" fmla="*/ 812800 h 836990"/>
              <a:gd name="connsiteX3" fmla="*/ 2220686 w 2426305"/>
              <a:gd name="connsiteY3" fmla="*/ 711200 h 836990"/>
              <a:gd name="connsiteX4" fmla="*/ 2423886 w 2426305"/>
              <a:gd name="connsiteY4" fmla="*/ 58057 h 836990"/>
              <a:gd name="connsiteX0" fmla="*/ 0 w 2428119"/>
              <a:gd name="connsiteY0" fmla="*/ 0 h 836990"/>
              <a:gd name="connsiteX1" fmla="*/ 232229 w 2428119"/>
              <a:gd name="connsiteY1" fmla="*/ 595086 h 836990"/>
              <a:gd name="connsiteX2" fmla="*/ 1179286 w 2428119"/>
              <a:gd name="connsiteY2" fmla="*/ 812800 h 836990"/>
              <a:gd name="connsiteX3" fmla="*/ 2220686 w 2428119"/>
              <a:gd name="connsiteY3" fmla="*/ 711200 h 836990"/>
              <a:gd name="connsiteX4" fmla="*/ 2423886 w 2428119"/>
              <a:gd name="connsiteY4" fmla="*/ 58057 h 836990"/>
              <a:gd name="connsiteX0" fmla="*/ 0 w 2428119"/>
              <a:gd name="connsiteY0" fmla="*/ 0 h 836990"/>
              <a:gd name="connsiteX1" fmla="*/ 232229 w 2428119"/>
              <a:gd name="connsiteY1" fmla="*/ 595086 h 836990"/>
              <a:gd name="connsiteX2" fmla="*/ 1179286 w 2428119"/>
              <a:gd name="connsiteY2" fmla="*/ 812800 h 836990"/>
              <a:gd name="connsiteX3" fmla="*/ 2220686 w 2428119"/>
              <a:gd name="connsiteY3" fmla="*/ 711200 h 836990"/>
              <a:gd name="connsiteX4" fmla="*/ 2423886 w 2428119"/>
              <a:gd name="connsiteY4" fmla="*/ 58057 h 836990"/>
              <a:gd name="connsiteX0" fmla="*/ 0 w 2428119"/>
              <a:gd name="connsiteY0" fmla="*/ 0 h 836990"/>
              <a:gd name="connsiteX1" fmla="*/ 232229 w 2428119"/>
              <a:gd name="connsiteY1" fmla="*/ 595086 h 836990"/>
              <a:gd name="connsiteX2" fmla="*/ 1179286 w 2428119"/>
              <a:gd name="connsiteY2" fmla="*/ 812800 h 836990"/>
              <a:gd name="connsiteX3" fmla="*/ 2220686 w 2428119"/>
              <a:gd name="connsiteY3" fmla="*/ 711200 h 836990"/>
              <a:gd name="connsiteX4" fmla="*/ 2423886 w 2428119"/>
              <a:gd name="connsiteY4" fmla="*/ 58057 h 836990"/>
              <a:gd name="connsiteX0" fmla="*/ 0 w 2428119"/>
              <a:gd name="connsiteY0" fmla="*/ 0 h 836990"/>
              <a:gd name="connsiteX1" fmla="*/ 232229 w 2428119"/>
              <a:gd name="connsiteY1" fmla="*/ 595086 h 836990"/>
              <a:gd name="connsiteX2" fmla="*/ 1179286 w 2428119"/>
              <a:gd name="connsiteY2" fmla="*/ 812800 h 836990"/>
              <a:gd name="connsiteX3" fmla="*/ 2220686 w 2428119"/>
              <a:gd name="connsiteY3" fmla="*/ 711200 h 836990"/>
              <a:gd name="connsiteX4" fmla="*/ 2423886 w 2428119"/>
              <a:gd name="connsiteY4" fmla="*/ 58057 h 836990"/>
              <a:gd name="connsiteX0" fmla="*/ 0 w 2425095"/>
              <a:gd name="connsiteY0" fmla="*/ 0 h 812800"/>
              <a:gd name="connsiteX1" fmla="*/ 232229 w 2425095"/>
              <a:gd name="connsiteY1" fmla="*/ 595086 h 812800"/>
              <a:gd name="connsiteX2" fmla="*/ 1179286 w 2425095"/>
              <a:gd name="connsiteY2" fmla="*/ 812800 h 812800"/>
              <a:gd name="connsiteX3" fmla="*/ 2163536 w 2425095"/>
              <a:gd name="connsiteY3" fmla="*/ 630238 h 812800"/>
              <a:gd name="connsiteX4" fmla="*/ 2423886 w 2425095"/>
              <a:gd name="connsiteY4" fmla="*/ 58057 h 812800"/>
              <a:gd name="connsiteX0" fmla="*/ 0 w 2425095"/>
              <a:gd name="connsiteY0" fmla="*/ 0 h 812800"/>
              <a:gd name="connsiteX1" fmla="*/ 246516 w 2425095"/>
              <a:gd name="connsiteY1" fmla="*/ 614136 h 812800"/>
              <a:gd name="connsiteX2" fmla="*/ 1179286 w 2425095"/>
              <a:gd name="connsiteY2" fmla="*/ 812800 h 812800"/>
              <a:gd name="connsiteX3" fmla="*/ 2163536 w 2425095"/>
              <a:gd name="connsiteY3" fmla="*/ 630238 h 812800"/>
              <a:gd name="connsiteX4" fmla="*/ 2423886 w 2425095"/>
              <a:gd name="connsiteY4" fmla="*/ 58057 h 812800"/>
              <a:gd name="connsiteX0" fmla="*/ 0 w 2178579"/>
              <a:gd name="connsiteY0" fmla="*/ 556079 h 754743"/>
              <a:gd name="connsiteX1" fmla="*/ 932770 w 2178579"/>
              <a:gd name="connsiteY1" fmla="*/ 754743 h 754743"/>
              <a:gd name="connsiteX2" fmla="*/ 1917020 w 2178579"/>
              <a:gd name="connsiteY2" fmla="*/ 572181 h 754743"/>
              <a:gd name="connsiteX3" fmla="*/ 2177370 w 2178579"/>
              <a:gd name="connsiteY3" fmla="*/ 0 h 754743"/>
              <a:gd name="connsiteX0" fmla="*/ 0 w 1245809"/>
              <a:gd name="connsiteY0" fmla="*/ 754743 h 754743"/>
              <a:gd name="connsiteX1" fmla="*/ 984250 w 1245809"/>
              <a:gd name="connsiteY1" fmla="*/ 572181 h 754743"/>
              <a:gd name="connsiteX2" fmla="*/ 1244600 w 1245809"/>
              <a:gd name="connsiteY2" fmla="*/ 0 h 754743"/>
            </a:gdLst>
            <a:ahLst/>
            <a:cxnLst>
              <a:cxn ang="0">
                <a:pos x="connsiteX0" y="connsiteY0"/>
              </a:cxn>
              <a:cxn ang="0">
                <a:pos x="connsiteX1" y="connsiteY1"/>
              </a:cxn>
              <a:cxn ang="0">
                <a:pos x="connsiteX2" y="connsiteY2"/>
              </a:cxn>
            </a:cxnLst>
            <a:rect l="l" t="t" r="r" b="b"/>
            <a:pathLst>
              <a:path w="1245809" h="754743">
                <a:moveTo>
                  <a:pt x="0" y="754743"/>
                </a:moveTo>
                <a:cubicBezTo>
                  <a:pt x="302834" y="745520"/>
                  <a:pt x="776817" y="697971"/>
                  <a:pt x="984250" y="572181"/>
                </a:cubicBezTo>
                <a:cubicBezTo>
                  <a:pt x="1191683" y="446391"/>
                  <a:pt x="1245809" y="263676"/>
                  <a:pt x="1244600" y="0"/>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3124200"/>
          </a:xfrm>
        </p:spPr>
        <p:txBody>
          <a:bodyPr>
            <a:normAutofit fontScale="90000"/>
          </a:bodyPr>
          <a:lstStyle/>
          <a:p>
            <a:r>
              <a:rPr lang="en-US" dirty="0" smtClean="0"/>
              <a:t>error in data</a:t>
            </a:r>
            <a:br>
              <a:rPr lang="en-US" dirty="0" smtClean="0"/>
            </a:br>
            <a:r>
              <a:rPr lang="en-US" dirty="0"/>
              <a:t/>
            </a:r>
            <a:br>
              <a:rPr lang="en-US" dirty="0"/>
            </a:br>
            <a:r>
              <a:rPr lang="en-US" dirty="0" smtClean="0"/>
              <a:t>leads to</a:t>
            </a:r>
            <a:br>
              <a:rPr lang="en-US" dirty="0" smtClean="0"/>
            </a:br>
            <a:r>
              <a:rPr lang="en-US" dirty="0"/>
              <a:t/>
            </a:r>
            <a:br>
              <a:rPr lang="en-US" dirty="0"/>
            </a:br>
            <a:r>
              <a:rPr lang="en-US" dirty="0" smtClean="0"/>
              <a:t>uncertainty in knowledge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functions of random variables</a:t>
            </a:r>
            <a:endParaRPr lang="en-US" dirty="0">
              <a:latin typeface="Times New Roman" pitchFamily="18" charset="0"/>
              <a:cs typeface="Times New Roman" pitchFamily="18" charset="0"/>
            </a:endParaRPr>
          </a:p>
        </p:txBody>
      </p:sp>
      <p:sp>
        <p:nvSpPr>
          <p:cNvPr id="14" name="Content Placeholder 2"/>
          <p:cNvSpPr txBox="1">
            <a:spLocks/>
          </p:cNvSpPr>
          <p:nvPr/>
        </p:nvSpPr>
        <p:spPr bwMode="auto">
          <a:xfrm>
            <a:off x="838200" y="29718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given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p:txBody>
      </p:sp>
      <p:sp>
        <p:nvSpPr>
          <p:cNvPr id="15" name="Content Placeholder 2"/>
          <p:cNvSpPr txBox="1">
            <a:spLocks/>
          </p:cNvSpPr>
          <p:nvPr/>
        </p:nvSpPr>
        <p:spPr bwMode="auto">
          <a:xfrm>
            <a:off x="3048000" y="3719286"/>
            <a:ext cx="29718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with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m=m(d)</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16" name="Content Placeholder 2"/>
          <p:cNvSpPr txBox="1">
            <a:spLocks/>
          </p:cNvSpPr>
          <p:nvPr/>
        </p:nvSpPr>
        <p:spPr bwMode="auto">
          <a:xfrm>
            <a:off x="5334000" y="4572000"/>
            <a:ext cx="28956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what is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p(m)</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l="43732" t="54545" r="31195" b="30303"/>
          <a:stretch>
            <a:fillRect/>
          </a:stretch>
        </p:blipFill>
        <p:spPr bwMode="auto">
          <a:xfrm>
            <a:off x="4922520" y="3276600"/>
            <a:ext cx="4145280" cy="1295400"/>
          </a:xfrm>
          <a:prstGeom prst="rect">
            <a:avLst/>
          </a:prstGeom>
          <a:noFill/>
          <a:ln w="9525">
            <a:noFill/>
            <a:miter lim="800000"/>
            <a:headEnd/>
            <a:tailEnd/>
          </a:ln>
        </p:spPr>
      </p:pic>
      <p:sp>
        <p:nvSpPr>
          <p:cNvPr id="5" name="Content Placeholder 2"/>
          <p:cNvSpPr txBox="1">
            <a:spLocks/>
          </p:cNvSpPr>
          <p:nvPr/>
        </p:nvSpPr>
        <p:spPr bwMode="auto">
          <a:xfrm>
            <a:off x="344724" y="205014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given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p:txBody>
      </p:sp>
      <p:sp>
        <p:nvSpPr>
          <p:cNvPr id="7" name="Content Placeholder 2"/>
          <p:cNvSpPr txBox="1">
            <a:spLocks/>
          </p:cNvSpPr>
          <p:nvPr/>
        </p:nvSpPr>
        <p:spPr bwMode="auto">
          <a:xfrm>
            <a:off x="3227976" y="3614052"/>
            <a:ext cx="28956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then</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8" name="Content Placeholder 2"/>
          <p:cNvSpPr txBox="1">
            <a:spLocks/>
          </p:cNvSpPr>
          <p:nvPr/>
        </p:nvSpPr>
        <p:spPr bwMode="auto">
          <a:xfrm>
            <a:off x="2590800" y="2667000"/>
            <a:ext cx="29718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with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m=m(d)</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6" name="Freeform 5"/>
          <p:cNvSpPr/>
          <p:nvPr/>
        </p:nvSpPr>
        <p:spPr>
          <a:xfrm>
            <a:off x="6734629" y="4499429"/>
            <a:ext cx="1538514" cy="827314"/>
          </a:xfrm>
          <a:custGeom>
            <a:avLst/>
            <a:gdLst>
              <a:gd name="connsiteX0" fmla="*/ 0 w 1538514"/>
              <a:gd name="connsiteY0" fmla="*/ 827314 h 827314"/>
              <a:gd name="connsiteX1" fmla="*/ 682171 w 1538514"/>
              <a:gd name="connsiteY1" fmla="*/ 333828 h 827314"/>
              <a:gd name="connsiteX2" fmla="*/ 1074057 w 1538514"/>
              <a:gd name="connsiteY2" fmla="*/ 464457 h 827314"/>
              <a:gd name="connsiteX3" fmla="*/ 1538514 w 1538514"/>
              <a:gd name="connsiteY3" fmla="*/ 0 h 827314"/>
            </a:gdLst>
            <a:ahLst/>
            <a:cxnLst>
              <a:cxn ang="0">
                <a:pos x="connsiteX0" y="connsiteY0"/>
              </a:cxn>
              <a:cxn ang="0">
                <a:pos x="connsiteX1" y="connsiteY1"/>
              </a:cxn>
              <a:cxn ang="0">
                <a:pos x="connsiteX2" y="connsiteY2"/>
              </a:cxn>
              <a:cxn ang="0">
                <a:pos x="connsiteX3" y="connsiteY3"/>
              </a:cxn>
            </a:cxnLst>
            <a:rect l="l" t="t" r="r" b="b"/>
            <a:pathLst>
              <a:path w="1538514" h="827314">
                <a:moveTo>
                  <a:pt x="0" y="827314"/>
                </a:moveTo>
                <a:cubicBezTo>
                  <a:pt x="251581" y="610809"/>
                  <a:pt x="503162" y="394304"/>
                  <a:pt x="682171" y="333828"/>
                </a:cubicBezTo>
                <a:cubicBezTo>
                  <a:pt x="861180" y="273352"/>
                  <a:pt x="931333" y="520095"/>
                  <a:pt x="1074057" y="464457"/>
                </a:cubicBezTo>
                <a:cubicBezTo>
                  <a:pt x="1216781" y="408819"/>
                  <a:pt x="1377647" y="204409"/>
                  <a:pt x="1538514"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Content Placeholder 2"/>
          <p:cNvSpPr txBox="1">
            <a:spLocks/>
          </p:cNvSpPr>
          <p:nvPr/>
        </p:nvSpPr>
        <p:spPr bwMode="auto">
          <a:xfrm>
            <a:off x="5943600" y="54102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rgbClr val="FF0000"/>
                </a:solidFill>
                <a:effectLst/>
                <a:uLnTx/>
                <a:uFillTx/>
                <a:latin typeface="Times New Roman" pitchFamily="18" charset="0"/>
                <a:ea typeface="+mn-ea"/>
                <a:cs typeface="Times New Roman" pitchFamily="18" charset="0"/>
              </a:rPr>
              <a:t>flatness of curve</a:t>
            </a:r>
            <a:endParaRPr kumimoji="0" lang="en-US" sz="32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Courier New"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What’s Missing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5029200"/>
          </a:xfrm>
        </p:spPr>
        <p:txBody>
          <a:bodyPr/>
          <a:lstStyle/>
          <a:p>
            <a:pPr>
              <a:buNone/>
            </a:pPr>
            <a:r>
              <a:rPr lang="en-US" dirty="0" smtClean="0">
                <a:latin typeface="Times New Roman" pitchFamily="18" charset="0"/>
                <a:cs typeface="Times New Roman" pitchFamily="18" charset="0"/>
              </a:rPr>
              <a:t>So far, we only have the tools to study a single inference made from a single datum.</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That’s not realistic.</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So, we </a:t>
            </a:r>
            <a:r>
              <a:rPr lang="en-US" dirty="0" smtClean="0">
                <a:latin typeface="Times New Roman" pitchFamily="18" charset="0"/>
                <a:cs typeface="Times New Roman" pitchFamily="18" charset="0"/>
              </a:rPr>
              <a:t>will develop the tools to handle many inferences drawn from many data.</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0"/>
            <a:ext cx="9144000" cy="1143000"/>
          </a:xfrm>
        </p:spPr>
        <p:txBody>
          <a:bodyPr/>
          <a:lstStyle/>
          <a:p>
            <a:r>
              <a:rPr lang="en-US" dirty="0" smtClean="0">
                <a:latin typeface="Times New Roman" pitchFamily="18" charset="0"/>
                <a:cs typeface="Times New Roman" pitchFamily="18" charset="0"/>
              </a:rPr>
              <a:t>probability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3429000"/>
            <a:ext cx="9144000" cy="609600"/>
          </a:xfrm>
        </p:spPr>
        <p:txBody>
          <a:bodyPr/>
          <a:lstStyle/>
          <a:p>
            <a:pPr algn="ctr">
              <a:buNone/>
            </a:pPr>
            <a:r>
              <a:rPr lang="en-US" dirty="0" smtClean="0">
                <a:latin typeface="Times New Roman" pitchFamily="18" charset="0"/>
                <a:cs typeface="Times New Roman" pitchFamily="18" charset="0"/>
              </a:rPr>
              <a:t>with several variables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400800"/>
          </a:xfrm>
        </p:spPr>
        <p:txBody>
          <a:bodyPr/>
          <a:lstStyle/>
          <a:p>
            <a:pPr marL="0" algn="ctr">
              <a:buNone/>
            </a:pPr>
            <a:r>
              <a:rPr lang="en-US" dirty="0" smtClean="0">
                <a:latin typeface="Times New Roman" pitchFamily="18" charset="0"/>
                <a:cs typeface="Times New Roman" pitchFamily="18" charset="0"/>
              </a:rPr>
              <a:t>example</a:t>
            </a:r>
          </a:p>
          <a:p>
            <a:pPr marL="0" algn="ctr">
              <a:buNone/>
            </a:pPr>
            <a:r>
              <a:rPr lang="en-US" dirty="0" smtClean="0">
                <a:latin typeface="Times New Roman" pitchFamily="18" charset="0"/>
                <a:cs typeface="Times New Roman" pitchFamily="18" charset="0"/>
              </a:rPr>
              <a:t>100 birds live on an island</a:t>
            </a:r>
          </a:p>
          <a:p>
            <a:pPr marL="0" algn="ctr">
              <a:buNone/>
            </a:pPr>
            <a:endParaRPr lang="en-US" dirty="0" smtClean="0">
              <a:latin typeface="Times New Roman" pitchFamily="18" charset="0"/>
              <a:cs typeface="Times New Roman" pitchFamily="18" charset="0"/>
            </a:endParaRPr>
          </a:p>
          <a:p>
            <a:pPr marL="0" algn="ctr">
              <a:buNone/>
            </a:pPr>
            <a:endParaRPr lang="en-US" dirty="0" smtClean="0">
              <a:latin typeface="Times New Roman" pitchFamily="18" charset="0"/>
              <a:cs typeface="Times New Roman" pitchFamily="18" charset="0"/>
            </a:endParaRPr>
          </a:p>
          <a:p>
            <a:pPr marL="0" algn="ctr">
              <a:buNone/>
            </a:pPr>
            <a:r>
              <a:rPr lang="en-US" dirty="0" smtClean="0">
                <a:latin typeface="Times New Roman" pitchFamily="18" charset="0"/>
                <a:cs typeface="Times New Roman" pitchFamily="18" charset="0"/>
              </a:rPr>
              <a:t>30 tan pigeons</a:t>
            </a:r>
          </a:p>
          <a:p>
            <a:pPr marL="0" algn="ctr">
              <a:buNone/>
            </a:pPr>
            <a:r>
              <a:rPr lang="en-US" dirty="0" smtClean="0">
                <a:latin typeface="Times New Roman" pitchFamily="18" charset="0"/>
                <a:cs typeface="Times New Roman" pitchFamily="18" charset="0"/>
              </a:rPr>
              <a:t>20 white pigeons</a:t>
            </a:r>
          </a:p>
          <a:p>
            <a:pPr marL="0" algn="ctr">
              <a:buNone/>
            </a:pPr>
            <a:r>
              <a:rPr lang="en-US" dirty="0" smtClean="0">
                <a:latin typeface="Times New Roman" pitchFamily="18" charset="0"/>
                <a:cs typeface="Times New Roman" pitchFamily="18" charset="0"/>
              </a:rPr>
              <a:t>10 tan gulls</a:t>
            </a:r>
          </a:p>
          <a:p>
            <a:pPr marL="0" algn="ctr">
              <a:buNone/>
            </a:pPr>
            <a:r>
              <a:rPr lang="en-US" dirty="0" smtClean="0">
                <a:latin typeface="Times New Roman" pitchFamily="18" charset="0"/>
                <a:cs typeface="Times New Roman" pitchFamily="18" charset="0"/>
              </a:rPr>
              <a:t> 40 white gulls</a:t>
            </a:r>
          </a:p>
          <a:p>
            <a:pPr marL="0" algn="ctr">
              <a:buNone/>
            </a:pPr>
            <a:endParaRPr lang="en-US" dirty="0" smtClean="0">
              <a:latin typeface="Times New Roman" pitchFamily="18" charset="0"/>
              <a:cs typeface="Times New Roman" pitchFamily="18" charset="0"/>
            </a:endParaRPr>
          </a:p>
          <a:p>
            <a:pPr marL="0" algn="ctr">
              <a:buNone/>
            </a:pPr>
            <a:r>
              <a:rPr lang="en-US" dirty="0" smtClean="0">
                <a:latin typeface="Times New Roman" pitchFamily="18" charset="0"/>
                <a:cs typeface="Times New Roman" pitchFamily="18" charset="0"/>
              </a:rPr>
              <a:t>treat the species and color of the birds as random variables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Table 51"/>
          <p:cNvGraphicFramePr>
            <a:graphicFrameLocks noGrp="1"/>
          </p:cNvGraphicFramePr>
          <p:nvPr/>
        </p:nvGraphicFramePr>
        <p:xfrm>
          <a:off x="1143000" y="2438400"/>
          <a:ext cx="7162800" cy="3810000"/>
        </p:xfrm>
        <a:graphic>
          <a:graphicData uri="http://schemas.openxmlformats.org/drawingml/2006/table">
            <a:tbl>
              <a:tblPr firstRow="1" bandRow="1">
                <a:tableStyleId>{073A0DAA-6AF3-43AB-8588-CEC1D06C72B9}</a:tableStyleId>
              </a:tblPr>
              <a:tblGrid>
                <a:gridCol w="2387600"/>
                <a:gridCol w="2387600"/>
                <a:gridCol w="2387600"/>
              </a:tblGrid>
              <a:tr h="1336396">
                <a:tc>
                  <a:txBody>
                    <a:bodyPr/>
                    <a:lstStyle/>
                    <a:p>
                      <a:pPr algn="ctr"/>
                      <a:endParaRPr lang="en-US" sz="4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4000" b="0" dirty="0" smtClean="0">
                          <a:solidFill>
                            <a:schemeClr val="tx1"/>
                          </a:solidFill>
                          <a:latin typeface="Times New Roman" pitchFamily="18" charset="0"/>
                          <a:cs typeface="Times New Roman" pitchFamily="18" charset="0"/>
                        </a:rPr>
                        <a:t>tan, t</a:t>
                      </a:r>
                      <a:endParaRPr lang="en-US" sz="4000" b="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4000" b="0" dirty="0" smtClean="0">
                          <a:solidFill>
                            <a:schemeClr val="tx1"/>
                          </a:solidFill>
                          <a:latin typeface="Times New Roman" pitchFamily="18" charset="0"/>
                          <a:cs typeface="Times New Roman" pitchFamily="18" charset="0"/>
                        </a:rPr>
                        <a:t>white, w</a:t>
                      </a:r>
                      <a:endParaRPr lang="en-US" sz="4000" b="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36396">
                <a:tc>
                  <a:txBody>
                    <a:bodyPr/>
                    <a:lstStyle/>
                    <a:p>
                      <a:pPr algn="ctr"/>
                      <a:r>
                        <a:rPr lang="en-US" sz="4000" dirty="0" smtClean="0">
                          <a:solidFill>
                            <a:schemeClr val="tx1"/>
                          </a:solidFill>
                          <a:latin typeface="Times New Roman" pitchFamily="18" charset="0"/>
                          <a:cs typeface="Times New Roman" pitchFamily="18" charset="0"/>
                        </a:rPr>
                        <a:t>pigeon, p</a:t>
                      </a:r>
                      <a:endParaRPr lang="en-US" sz="4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4000" dirty="0" smtClean="0">
                          <a:solidFill>
                            <a:schemeClr val="tx1"/>
                          </a:solidFill>
                          <a:latin typeface="Times New Roman" pitchFamily="18" charset="0"/>
                          <a:cs typeface="Times New Roman" pitchFamily="18" charset="0"/>
                        </a:rPr>
                        <a:t>30%</a:t>
                      </a:r>
                      <a:endParaRPr lang="en-US" sz="4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4000" dirty="0" smtClean="0">
                          <a:solidFill>
                            <a:schemeClr val="tx1"/>
                          </a:solidFill>
                          <a:latin typeface="Times New Roman" pitchFamily="18" charset="0"/>
                          <a:cs typeface="Times New Roman" pitchFamily="18" charset="0"/>
                        </a:rPr>
                        <a:t>20%</a:t>
                      </a:r>
                      <a:endParaRPr lang="en-US" sz="4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137208">
                <a:tc>
                  <a:txBody>
                    <a:bodyPr/>
                    <a:lstStyle/>
                    <a:p>
                      <a:pPr algn="ctr"/>
                      <a:r>
                        <a:rPr lang="en-US" sz="4000" dirty="0" smtClean="0">
                          <a:solidFill>
                            <a:schemeClr val="tx1"/>
                          </a:solidFill>
                          <a:latin typeface="Times New Roman" pitchFamily="18" charset="0"/>
                          <a:cs typeface="Times New Roman" pitchFamily="18" charset="0"/>
                        </a:rPr>
                        <a:t>gull, g</a:t>
                      </a:r>
                      <a:endParaRPr lang="en-US" sz="4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4000" dirty="0" smtClean="0">
                          <a:solidFill>
                            <a:schemeClr val="tx1"/>
                          </a:solidFill>
                          <a:latin typeface="Times New Roman" pitchFamily="18" charset="0"/>
                          <a:cs typeface="Times New Roman" pitchFamily="18" charset="0"/>
                        </a:rPr>
                        <a:t>10%</a:t>
                      </a:r>
                      <a:endParaRPr lang="en-US" sz="4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4000" dirty="0" smtClean="0">
                          <a:solidFill>
                            <a:schemeClr val="tx1"/>
                          </a:solidFill>
                          <a:latin typeface="Times New Roman" pitchFamily="18" charset="0"/>
                          <a:cs typeface="Times New Roman" pitchFamily="18" charset="0"/>
                        </a:rPr>
                        <a:t>40%</a:t>
                      </a:r>
                      <a:endParaRPr lang="en-US" sz="4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3" name="TextBox 52"/>
          <p:cNvSpPr txBox="1"/>
          <p:nvPr/>
        </p:nvSpPr>
        <p:spPr>
          <a:xfrm>
            <a:off x="3505200" y="1600200"/>
            <a:ext cx="4742725" cy="707886"/>
          </a:xfrm>
          <a:prstGeom prst="rect">
            <a:avLst/>
          </a:prstGeom>
          <a:noFill/>
        </p:spPr>
        <p:txBody>
          <a:bodyPr wrap="square" rtlCol="0">
            <a:spAutoFit/>
          </a:bodyPr>
          <a:lstStyle/>
          <a:p>
            <a:pPr algn="ctr"/>
            <a:r>
              <a:rPr lang="en-US" sz="4000" dirty="0" smtClean="0">
                <a:latin typeface="Times New Roman" pitchFamily="18" charset="0"/>
                <a:cs typeface="Times New Roman" pitchFamily="18" charset="0"/>
              </a:rPr>
              <a:t>color, c</a:t>
            </a:r>
            <a:endParaRPr lang="en-US" sz="4000" dirty="0">
              <a:latin typeface="Times New Roman" pitchFamily="18" charset="0"/>
              <a:cs typeface="Times New Roman" pitchFamily="18" charset="0"/>
            </a:endParaRPr>
          </a:p>
        </p:txBody>
      </p:sp>
      <p:sp>
        <p:nvSpPr>
          <p:cNvPr id="54" name="TextBox 53"/>
          <p:cNvSpPr txBox="1"/>
          <p:nvPr/>
        </p:nvSpPr>
        <p:spPr>
          <a:xfrm rot="16200000">
            <a:off x="-663182" y="4625583"/>
            <a:ext cx="2643851" cy="707886"/>
          </a:xfrm>
          <a:prstGeom prst="rect">
            <a:avLst/>
          </a:prstGeom>
          <a:noFill/>
        </p:spPr>
        <p:txBody>
          <a:bodyPr wrap="square" rtlCol="0">
            <a:spAutoFit/>
          </a:bodyPr>
          <a:lstStyle/>
          <a:p>
            <a:pPr algn="ctr"/>
            <a:r>
              <a:rPr lang="en-US" sz="4000" dirty="0" smtClean="0">
                <a:latin typeface="Times New Roman" pitchFamily="18" charset="0"/>
                <a:cs typeface="Times New Roman" pitchFamily="18" charset="0"/>
              </a:rPr>
              <a:t>species, s</a:t>
            </a:r>
            <a:endParaRPr lang="en-US" sz="4000" dirty="0">
              <a:latin typeface="Times New Roman" pitchFamily="18" charset="0"/>
              <a:cs typeface="Times New Roman" pitchFamily="18" charset="0"/>
            </a:endParaRPr>
          </a:p>
        </p:txBody>
      </p:sp>
      <p:sp>
        <p:nvSpPr>
          <p:cNvPr id="6" name="TextBox 5"/>
          <p:cNvSpPr txBox="1"/>
          <p:nvPr/>
        </p:nvSpPr>
        <p:spPr>
          <a:xfrm>
            <a:off x="685800" y="228600"/>
            <a:ext cx="7086600" cy="707886"/>
          </a:xfrm>
          <a:prstGeom prst="rect">
            <a:avLst/>
          </a:prstGeom>
          <a:noFill/>
        </p:spPr>
        <p:txBody>
          <a:bodyPr wrap="square" rtlCol="0">
            <a:spAutoFit/>
          </a:bodyPr>
          <a:lstStyle/>
          <a:p>
            <a:r>
              <a:rPr lang="en-US" sz="4000" dirty="0" smtClean="0">
                <a:latin typeface="Times New Roman" pitchFamily="18" charset="0"/>
                <a:ea typeface="Cambria Math" pitchFamily="18" charset="0"/>
                <a:cs typeface="Times New Roman" pitchFamily="18" charset="0"/>
              </a:rPr>
              <a:t>Joint Probability, </a:t>
            </a:r>
            <a:r>
              <a:rPr lang="en-US" sz="4000" i="1" dirty="0" smtClean="0">
                <a:latin typeface="Cambria Math" pitchFamily="18" charset="0"/>
                <a:ea typeface="Cambria Math" pitchFamily="18" charset="0"/>
                <a:cs typeface="Times New Roman" pitchFamily="18" charset="0"/>
              </a:rPr>
              <a:t>P(</a:t>
            </a:r>
            <a:r>
              <a:rPr lang="en-US" sz="4000" i="1" dirty="0" err="1" smtClean="0">
                <a:latin typeface="Cambria Math" pitchFamily="18" charset="0"/>
                <a:ea typeface="Cambria Math" pitchFamily="18" charset="0"/>
                <a:cs typeface="Times New Roman" pitchFamily="18" charset="0"/>
              </a:rPr>
              <a:t>s,c</a:t>
            </a:r>
            <a:r>
              <a:rPr lang="en-US" sz="4000" i="1" dirty="0" smtClean="0">
                <a:latin typeface="Cambria Math" pitchFamily="18" charset="0"/>
                <a:ea typeface="Cambria Math" pitchFamily="18" charset="0"/>
                <a:cs typeface="Times New Roman" pitchFamily="18" charset="0"/>
              </a:rPr>
              <a:t>)</a:t>
            </a:r>
            <a:endParaRPr lang="en-US" sz="4000" dirty="0">
              <a:latin typeface="Cambria Math" pitchFamily="18" charset="0"/>
              <a:ea typeface="Cambria Math" pitchFamily="18" charset="0"/>
              <a:cs typeface="Times New Roman" pitchFamily="18" charset="0"/>
            </a:endParaRPr>
          </a:p>
        </p:txBody>
      </p:sp>
      <p:sp>
        <p:nvSpPr>
          <p:cNvPr id="7" name="TextBox 6"/>
          <p:cNvSpPr txBox="1"/>
          <p:nvPr/>
        </p:nvSpPr>
        <p:spPr>
          <a:xfrm>
            <a:off x="3505200" y="952496"/>
            <a:ext cx="5257800" cy="369332"/>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probability that a bird has a species, s, and a color, c.</a:t>
            </a:r>
            <a:endParaRPr lang="en-US"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smtClean="0">
                <a:latin typeface="Times New Roman" pitchFamily="18" charset="0"/>
                <a:cs typeface="Times New Roman" pitchFamily="18" charset="0"/>
              </a:rPr>
              <a:t>probabilities must add up to 100%</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3" cstate="print"/>
          <a:srcRect l="34216" t="47036" r="14117" b="36864"/>
          <a:stretch>
            <a:fillRect/>
          </a:stretch>
        </p:blipFill>
        <p:spPr bwMode="auto">
          <a:xfrm>
            <a:off x="1066800" y="4038600"/>
            <a:ext cx="7095072" cy="1295400"/>
          </a:xfrm>
          <a:prstGeom prst="rect">
            <a:avLst/>
          </a:prstGeom>
          <a:noFill/>
          <a:ln w="9525">
            <a:noFill/>
            <a:miter lim="800000"/>
            <a:headEnd/>
            <a:tailEnd/>
          </a:ln>
        </p:spPr>
      </p:pic>
      <p:sp>
        <p:nvSpPr>
          <p:cNvPr id="4" name="Rectangle 3"/>
          <p:cNvSpPr/>
          <p:nvPr/>
        </p:nvSpPr>
        <p:spPr>
          <a:xfrm>
            <a:off x="1371600" y="2438400"/>
            <a:ext cx="6609502" cy="646331"/>
          </a:xfrm>
          <a:prstGeom prst="rect">
            <a:avLst/>
          </a:prstGeom>
        </p:spPr>
        <p:txBody>
          <a:bodyPr wrap="none">
            <a:spAutoFit/>
          </a:bodyPr>
          <a:lstStyle/>
          <a:p>
            <a:pPr algn="ctr"/>
            <a:r>
              <a:rPr lang="en-US" sz="3600" dirty="0" smtClean="0">
                <a:latin typeface="Times New Roman" pitchFamily="18" charset="0"/>
                <a:cs typeface="Times New Roman" pitchFamily="18" charset="0"/>
              </a:rPr>
              <a:t>30</a:t>
            </a:r>
            <a:r>
              <a:rPr lang="en-US" sz="3600" dirty="0" smtClean="0">
                <a:latin typeface="Times New Roman" pitchFamily="18" charset="0"/>
                <a:cs typeface="Times New Roman" pitchFamily="18" charset="0"/>
              </a:rPr>
              <a:t>% + 20% + 10% + 40% = 100%</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Table 51"/>
          <p:cNvGraphicFramePr>
            <a:graphicFrameLocks noGrp="1"/>
          </p:cNvGraphicFramePr>
          <p:nvPr/>
        </p:nvGraphicFramePr>
        <p:xfrm>
          <a:off x="1877199" y="3124200"/>
          <a:ext cx="2743200" cy="1219199"/>
        </p:xfrm>
        <a:graphic>
          <a:graphicData uri="http://schemas.openxmlformats.org/drawingml/2006/table">
            <a:tbl>
              <a:tblPr firstRow="1" bandRow="1">
                <a:tableStyleId>{073A0DAA-6AF3-43AB-8588-CEC1D06C72B9}</a:tableStyleId>
              </a:tblPr>
              <a:tblGrid>
                <a:gridCol w="914400"/>
                <a:gridCol w="914400"/>
                <a:gridCol w="914400"/>
              </a:tblGrid>
              <a:tr h="443345">
                <a:tc>
                  <a:txBody>
                    <a:bodyPr/>
                    <a:lstStyle/>
                    <a:p>
                      <a:pPr algn="ctr"/>
                      <a:endParaRPr lang="en-US" sz="12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dirty="0" smtClean="0">
                          <a:solidFill>
                            <a:schemeClr val="tx1"/>
                          </a:solidFill>
                          <a:latin typeface="Times New Roman" pitchFamily="18" charset="0"/>
                          <a:cs typeface="Times New Roman" pitchFamily="18" charset="0"/>
                        </a:rPr>
                        <a:t>tan, </a:t>
                      </a:r>
                      <a:r>
                        <a:rPr lang="en-US" sz="1200" b="0" i="1" dirty="0" smtClean="0">
                          <a:solidFill>
                            <a:schemeClr val="tx1"/>
                          </a:solidFill>
                          <a:latin typeface="Times New Roman" pitchFamily="18" charset="0"/>
                          <a:cs typeface="Times New Roman" pitchFamily="18" charset="0"/>
                        </a:rPr>
                        <a:t>t</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dirty="0" smtClean="0">
                          <a:solidFill>
                            <a:schemeClr val="tx1"/>
                          </a:solidFill>
                          <a:latin typeface="Times New Roman" pitchFamily="18" charset="0"/>
                          <a:cs typeface="Times New Roman" pitchFamily="18" charset="0"/>
                        </a:rPr>
                        <a:t>white, </a:t>
                      </a:r>
                      <a:r>
                        <a:rPr lang="en-US" sz="1200" b="0" i="1" dirty="0" smtClean="0">
                          <a:solidFill>
                            <a:schemeClr val="tx1"/>
                          </a:solidFill>
                          <a:latin typeface="Times New Roman" pitchFamily="18" charset="0"/>
                          <a:cs typeface="Times New Roman" pitchFamily="18" charset="0"/>
                        </a:rPr>
                        <a:t>w</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1200" dirty="0" smtClean="0">
                          <a:solidFill>
                            <a:schemeClr val="tx1"/>
                          </a:solidFill>
                          <a:latin typeface="Times New Roman" pitchFamily="18" charset="0"/>
                          <a:cs typeface="Times New Roman" pitchFamily="18" charset="0"/>
                        </a:rPr>
                        <a:t>pigeon, </a:t>
                      </a:r>
                      <a:r>
                        <a:rPr lang="en-US" sz="1200" i="1" dirty="0" smtClean="0">
                          <a:solidFill>
                            <a:schemeClr val="tx1"/>
                          </a:solidFill>
                          <a:latin typeface="Times New Roman" pitchFamily="18" charset="0"/>
                          <a:cs typeface="Times New Roman" pitchFamily="18" charset="0"/>
                        </a:rPr>
                        <a:t>p</a:t>
                      </a:r>
                      <a:endParaRPr lang="en-US" sz="12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i="1" dirty="0" smtClean="0">
                          <a:solidFill>
                            <a:schemeClr val="tx1"/>
                          </a:solidFill>
                          <a:latin typeface="Times New Roman" pitchFamily="18" charset="0"/>
                          <a:cs typeface="Times New Roman" pitchFamily="18" charset="0"/>
                        </a:rPr>
                        <a:t>30%</a:t>
                      </a:r>
                      <a:endParaRPr lang="en-US" sz="12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i="1" dirty="0" smtClean="0">
                          <a:solidFill>
                            <a:schemeClr val="tx1"/>
                          </a:solidFill>
                          <a:latin typeface="Times New Roman" pitchFamily="18" charset="0"/>
                          <a:cs typeface="Times New Roman" pitchFamily="18" charset="0"/>
                        </a:rPr>
                        <a:t>20%</a:t>
                      </a:r>
                      <a:endParaRPr lang="en-US" sz="12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1200" dirty="0" smtClean="0">
                          <a:solidFill>
                            <a:schemeClr val="tx1"/>
                          </a:solidFill>
                          <a:latin typeface="Times New Roman" pitchFamily="18" charset="0"/>
                          <a:cs typeface="Times New Roman" pitchFamily="18" charset="0"/>
                        </a:rPr>
                        <a:t>gull, </a:t>
                      </a:r>
                      <a:r>
                        <a:rPr lang="en-US" sz="1200" i="1" dirty="0" smtClean="0">
                          <a:solidFill>
                            <a:schemeClr val="tx1"/>
                          </a:solidFill>
                          <a:latin typeface="Times New Roman" pitchFamily="18" charset="0"/>
                          <a:cs typeface="Times New Roman" pitchFamily="18" charset="0"/>
                        </a:rPr>
                        <a:t>g</a:t>
                      </a:r>
                      <a:endParaRPr lang="en-US" sz="12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i="1" dirty="0" smtClean="0">
                          <a:solidFill>
                            <a:schemeClr val="tx1"/>
                          </a:solidFill>
                          <a:latin typeface="Times New Roman" pitchFamily="18" charset="0"/>
                          <a:cs typeface="Times New Roman" pitchFamily="18" charset="0"/>
                        </a:rPr>
                        <a:t>10%</a:t>
                      </a:r>
                      <a:endParaRPr lang="en-US" sz="12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i="1" dirty="0" smtClean="0">
                          <a:solidFill>
                            <a:schemeClr val="tx1"/>
                          </a:solidFill>
                          <a:latin typeface="Times New Roman" pitchFamily="18" charset="0"/>
                          <a:cs typeface="Times New Roman" pitchFamily="18" charset="0"/>
                        </a:rPr>
                        <a:t>40%</a:t>
                      </a:r>
                      <a:endParaRPr lang="en-US" sz="12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3" name="TextBox 52"/>
          <p:cNvSpPr txBox="1"/>
          <p:nvPr/>
        </p:nvSpPr>
        <p:spPr>
          <a:xfrm>
            <a:off x="3324999" y="2743200"/>
            <a:ext cx="685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color,</a:t>
            </a:r>
            <a:r>
              <a:rPr lang="en-US" sz="1200" i="1" dirty="0" smtClean="0">
                <a:latin typeface="Times New Roman" pitchFamily="18" charset="0"/>
                <a:cs typeface="Times New Roman" pitchFamily="18" charset="0"/>
              </a:rPr>
              <a:t> c</a:t>
            </a:r>
            <a:endParaRPr lang="en-US" sz="1200" i="1" dirty="0">
              <a:latin typeface="Times New Roman" pitchFamily="18" charset="0"/>
              <a:cs typeface="Times New Roman" pitchFamily="18" charset="0"/>
            </a:endParaRPr>
          </a:p>
        </p:txBody>
      </p:sp>
      <p:sp>
        <p:nvSpPr>
          <p:cNvPr id="54" name="TextBox 53"/>
          <p:cNvSpPr txBox="1"/>
          <p:nvPr/>
        </p:nvSpPr>
        <p:spPr>
          <a:xfrm rot="16200000">
            <a:off x="1205299" y="3717801"/>
            <a:ext cx="914401"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species, </a:t>
            </a:r>
            <a:r>
              <a:rPr lang="en-US" sz="1200" i="1" dirty="0" smtClean="0">
                <a:latin typeface="Times New Roman" pitchFamily="18" charset="0"/>
                <a:cs typeface="Times New Roman" pitchFamily="18" charset="0"/>
              </a:rPr>
              <a:t>s</a:t>
            </a:r>
            <a:endParaRPr lang="en-US" sz="1200" i="1" dirty="0">
              <a:latin typeface="Times New Roman" pitchFamily="18" charset="0"/>
              <a:cs typeface="Times New Roman" pitchFamily="18" charset="0"/>
            </a:endParaRPr>
          </a:p>
        </p:txBody>
      </p:sp>
      <p:graphicFrame>
        <p:nvGraphicFramePr>
          <p:cNvPr id="55" name="Table 54"/>
          <p:cNvGraphicFramePr>
            <a:graphicFrameLocks noGrp="1"/>
          </p:cNvGraphicFramePr>
          <p:nvPr/>
        </p:nvGraphicFramePr>
        <p:xfrm>
          <a:off x="5610999" y="3124200"/>
          <a:ext cx="1828800" cy="1219199"/>
        </p:xfrm>
        <a:graphic>
          <a:graphicData uri="http://schemas.openxmlformats.org/drawingml/2006/table">
            <a:tbl>
              <a:tblPr firstRow="1" bandRow="1">
                <a:tableStyleId>{073A0DAA-6AF3-43AB-8588-CEC1D06C72B9}</a:tableStyleId>
              </a:tblPr>
              <a:tblGrid>
                <a:gridCol w="914400"/>
                <a:gridCol w="914400"/>
              </a:tblGrid>
              <a:tr h="443345">
                <a:tc>
                  <a:txBody>
                    <a:bodyPr/>
                    <a:lstStyle/>
                    <a:p>
                      <a:pPr algn="ctr"/>
                      <a:endParaRPr lang="en-US" sz="1200" b="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b="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1200" b="0" dirty="0" smtClean="0">
                          <a:solidFill>
                            <a:schemeClr val="tx1"/>
                          </a:solidFill>
                          <a:latin typeface="Times New Roman" pitchFamily="18" charset="0"/>
                          <a:cs typeface="Times New Roman" pitchFamily="18" charset="0"/>
                        </a:rPr>
                        <a:t>pigeon, </a:t>
                      </a:r>
                      <a:r>
                        <a:rPr lang="en-US" sz="1200" b="0" i="1" dirty="0" smtClean="0">
                          <a:solidFill>
                            <a:schemeClr val="tx1"/>
                          </a:solidFill>
                          <a:latin typeface="Times New Roman" pitchFamily="18" charset="0"/>
                          <a:cs typeface="Times New Roman" pitchFamily="18" charset="0"/>
                        </a:rPr>
                        <a:t>p</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i="1" dirty="0" smtClean="0">
                          <a:solidFill>
                            <a:schemeClr val="tx1"/>
                          </a:solidFill>
                          <a:latin typeface="Times New Roman" pitchFamily="18" charset="0"/>
                          <a:cs typeface="Times New Roman" pitchFamily="18" charset="0"/>
                        </a:rPr>
                        <a:t>50%</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1200" b="0" dirty="0" smtClean="0">
                          <a:solidFill>
                            <a:schemeClr val="tx1"/>
                          </a:solidFill>
                          <a:latin typeface="Times New Roman" pitchFamily="18" charset="0"/>
                          <a:cs typeface="Times New Roman" pitchFamily="18" charset="0"/>
                        </a:rPr>
                        <a:t>gull, </a:t>
                      </a:r>
                      <a:r>
                        <a:rPr lang="en-US" sz="1200" b="0" i="1" dirty="0" smtClean="0">
                          <a:solidFill>
                            <a:schemeClr val="tx1"/>
                          </a:solidFill>
                          <a:latin typeface="Times New Roman" pitchFamily="18" charset="0"/>
                          <a:cs typeface="Times New Roman" pitchFamily="18" charset="0"/>
                        </a:rPr>
                        <a:t>g</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i="1" dirty="0" smtClean="0">
                          <a:solidFill>
                            <a:schemeClr val="tx1"/>
                          </a:solidFill>
                          <a:latin typeface="Times New Roman" pitchFamily="18" charset="0"/>
                          <a:cs typeface="Times New Roman" pitchFamily="18" charset="0"/>
                        </a:rPr>
                        <a:t>50%</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7" name="TextBox 56"/>
          <p:cNvSpPr txBox="1"/>
          <p:nvPr/>
        </p:nvSpPr>
        <p:spPr>
          <a:xfrm>
            <a:off x="1877199" y="2743200"/>
            <a:ext cx="6858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P(</a:t>
            </a:r>
            <a:r>
              <a:rPr lang="en-US" sz="1200" i="1" dirty="0" err="1" smtClean="0">
                <a:latin typeface="Times New Roman" pitchFamily="18" charset="0"/>
                <a:cs typeface="Times New Roman" pitchFamily="18" charset="0"/>
              </a:rPr>
              <a:t>s,c</a:t>
            </a:r>
            <a:r>
              <a:rPr lang="en-US" sz="1200" i="1" dirty="0" smtClean="0">
                <a:latin typeface="Times New Roman" pitchFamily="18" charset="0"/>
                <a:cs typeface="Times New Roman" pitchFamily="18" charset="0"/>
              </a:rPr>
              <a:t>)</a:t>
            </a:r>
            <a:endParaRPr lang="en-US" sz="1200" i="1" dirty="0">
              <a:latin typeface="Times New Roman" pitchFamily="18" charset="0"/>
              <a:cs typeface="Times New Roman" pitchFamily="18" charset="0"/>
            </a:endParaRPr>
          </a:p>
        </p:txBody>
      </p:sp>
      <p:sp>
        <p:nvSpPr>
          <p:cNvPr id="58" name="TextBox 57"/>
          <p:cNvSpPr txBox="1"/>
          <p:nvPr/>
        </p:nvSpPr>
        <p:spPr>
          <a:xfrm>
            <a:off x="5534799" y="2743200"/>
            <a:ext cx="6858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P(s)</a:t>
            </a:r>
            <a:endParaRPr lang="en-US" sz="1200" i="1" dirty="0">
              <a:latin typeface="Times New Roman" pitchFamily="18" charset="0"/>
              <a:cs typeface="Times New Roman" pitchFamily="18" charset="0"/>
            </a:endParaRPr>
          </a:p>
        </p:txBody>
      </p:sp>
      <p:cxnSp>
        <p:nvCxnSpPr>
          <p:cNvPr id="61" name="Straight Arrow Connector 60"/>
          <p:cNvCxnSpPr/>
          <p:nvPr/>
        </p:nvCxnSpPr>
        <p:spPr>
          <a:xfrm>
            <a:off x="4848999" y="3886200"/>
            <a:ext cx="5334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4772799" y="3276600"/>
            <a:ext cx="685800" cy="461665"/>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sum rows</a:t>
            </a:r>
            <a:endParaRPr lang="en-US" sz="1200" dirty="0">
              <a:latin typeface="Times New Roman" pitchFamily="18" charset="0"/>
              <a:cs typeface="Times New Roman" pitchFamily="18" charset="0"/>
            </a:endParaRPr>
          </a:p>
        </p:txBody>
      </p:sp>
      <p:graphicFrame>
        <p:nvGraphicFramePr>
          <p:cNvPr id="63" name="Table 62"/>
          <p:cNvGraphicFramePr>
            <a:graphicFrameLocks noGrp="1"/>
          </p:cNvGraphicFramePr>
          <p:nvPr/>
        </p:nvGraphicFramePr>
        <p:xfrm>
          <a:off x="2807999" y="5188528"/>
          <a:ext cx="1828800" cy="831272"/>
        </p:xfrm>
        <a:graphic>
          <a:graphicData uri="http://schemas.openxmlformats.org/drawingml/2006/table">
            <a:tbl>
              <a:tblPr firstRow="1" bandRow="1">
                <a:tableStyleId>{073A0DAA-6AF3-43AB-8588-CEC1D06C72B9}</a:tableStyleId>
              </a:tblPr>
              <a:tblGrid>
                <a:gridCol w="914400"/>
                <a:gridCol w="914400"/>
              </a:tblGrid>
              <a:tr h="443345">
                <a:tc>
                  <a:txBody>
                    <a:bodyPr/>
                    <a:lstStyle/>
                    <a:p>
                      <a:pPr algn="ctr"/>
                      <a:r>
                        <a:rPr lang="en-US" sz="1200" b="0" dirty="0" smtClean="0">
                          <a:solidFill>
                            <a:schemeClr val="tx1"/>
                          </a:solidFill>
                          <a:latin typeface="Times New Roman" pitchFamily="18" charset="0"/>
                          <a:cs typeface="Times New Roman" pitchFamily="18" charset="0"/>
                        </a:rPr>
                        <a:t>tan, </a:t>
                      </a:r>
                      <a:r>
                        <a:rPr lang="en-US" sz="1200" b="0" i="1" dirty="0" smtClean="0">
                          <a:solidFill>
                            <a:schemeClr val="tx1"/>
                          </a:solidFill>
                          <a:latin typeface="Times New Roman" pitchFamily="18" charset="0"/>
                          <a:cs typeface="Times New Roman" pitchFamily="18" charset="0"/>
                        </a:rPr>
                        <a:t>t</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dirty="0" smtClean="0">
                          <a:solidFill>
                            <a:schemeClr val="tx1"/>
                          </a:solidFill>
                          <a:latin typeface="Times New Roman" pitchFamily="18" charset="0"/>
                          <a:cs typeface="Times New Roman" pitchFamily="18" charset="0"/>
                        </a:rPr>
                        <a:t>white, </a:t>
                      </a:r>
                      <a:r>
                        <a:rPr lang="en-US" sz="1200" b="0" i="1" dirty="0" smtClean="0">
                          <a:solidFill>
                            <a:schemeClr val="tx1"/>
                          </a:solidFill>
                          <a:latin typeface="Times New Roman" pitchFamily="18" charset="0"/>
                          <a:cs typeface="Times New Roman" pitchFamily="18" charset="0"/>
                        </a:rPr>
                        <a:t>w</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1200" b="0" i="1" dirty="0" smtClean="0">
                          <a:solidFill>
                            <a:schemeClr val="tx1"/>
                          </a:solidFill>
                          <a:latin typeface="Times New Roman" pitchFamily="18" charset="0"/>
                          <a:cs typeface="Times New Roman" pitchFamily="18" charset="0"/>
                        </a:rPr>
                        <a:t>40%</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i="1" dirty="0" smtClean="0">
                          <a:solidFill>
                            <a:schemeClr val="tx1"/>
                          </a:solidFill>
                          <a:latin typeface="Times New Roman" pitchFamily="18" charset="0"/>
                          <a:cs typeface="Times New Roman" pitchFamily="18" charset="0"/>
                        </a:rPr>
                        <a:t>60%</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65" name="Straight Arrow Connector 64"/>
          <p:cNvCxnSpPr/>
          <p:nvPr/>
        </p:nvCxnSpPr>
        <p:spPr>
          <a:xfrm rot="5400000">
            <a:off x="3521455" y="4761706"/>
            <a:ext cx="382588"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3858399" y="4514485"/>
            <a:ext cx="838200" cy="461665"/>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sum columns</a:t>
            </a:r>
            <a:endParaRPr lang="en-US" sz="1200" dirty="0">
              <a:latin typeface="Times New Roman" pitchFamily="18" charset="0"/>
              <a:cs typeface="Times New Roman" pitchFamily="18" charset="0"/>
            </a:endParaRPr>
          </a:p>
        </p:txBody>
      </p:sp>
      <p:sp>
        <p:nvSpPr>
          <p:cNvPr id="68" name="TextBox 67"/>
          <p:cNvSpPr txBox="1"/>
          <p:nvPr/>
        </p:nvSpPr>
        <p:spPr>
          <a:xfrm>
            <a:off x="2703824" y="4888201"/>
            <a:ext cx="6858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P(c)</a:t>
            </a:r>
            <a:endParaRPr lang="en-US" sz="1200" i="1" dirty="0">
              <a:latin typeface="Times New Roman" pitchFamily="18" charset="0"/>
              <a:cs typeface="Times New Roman" pitchFamily="18" charset="0"/>
            </a:endParaRPr>
          </a:p>
        </p:txBody>
      </p:sp>
      <p:sp>
        <p:nvSpPr>
          <p:cNvPr id="15" name="TextBox 14"/>
          <p:cNvSpPr txBox="1"/>
          <p:nvPr/>
        </p:nvSpPr>
        <p:spPr>
          <a:xfrm rot="16200000">
            <a:off x="5015299" y="3747701"/>
            <a:ext cx="914401"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species, </a:t>
            </a:r>
            <a:r>
              <a:rPr lang="en-US" sz="1200" i="1" dirty="0" smtClean="0">
                <a:latin typeface="Times New Roman" pitchFamily="18" charset="0"/>
                <a:cs typeface="Times New Roman" pitchFamily="18" charset="0"/>
              </a:rPr>
              <a:t>s</a:t>
            </a:r>
            <a:endParaRPr lang="en-US" sz="1200" i="1" dirty="0">
              <a:latin typeface="Times New Roman" pitchFamily="18" charset="0"/>
              <a:cs typeface="Times New Roman" pitchFamily="18" charset="0"/>
            </a:endParaRPr>
          </a:p>
        </p:txBody>
      </p:sp>
      <p:sp>
        <p:nvSpPr>
          <p:cNvPr id="17" name="TextBox 16"/>
          <p:cNvSpPr txBox="1"/>
          <p:nvPr/>
        </p:nvSpPr>
        <p:spPr>
          <a:xfrm>
            <a:off x="3324999" y="4912326"/>
            <a:ext cx="685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color, </a:t>
            </a:r>
            <a:r>
              <a:rPr lang="en-US" sz="1200" i="1" dirty="0" smtClean="0">
                <a:latin typeface="Times New Roman" pitchFamily="18" charset="0"/>
                <a:cs typeface="Times New Roman" pitchFamily="18" charset="0"/>
              </a:rPr>
              <a:t>c</a:t>
            </a:r>
            <a:endParaRPr lang="en-US" sz="1200" i="1" dirty="0">
              <a:latin typeface="Times New Roman" pitchFamily="18" charset="0"/>
              <a:cs typeface="Times New Roman" pitchFamily="18" charset="0"/>
            </a:endParaRPr>
          </a:p>
        </p:txBody>
      </p:sp>
      <p:sp>
        <p:nvSpPr>
          <p:cNvPr id="16" name="TextBox 15"/>
          <p:cNvSpPr txBox="1"/>
          <p:nvPr/>
        </p:nvSpPr>
        <p:spPr>
          <a:xfrm>
            <a:off x="0" y="228600"/>
            <a:ext cx="9144000" cy="1077218"/>
          </a:xfrm>
          <a:prstGeom prst="rect">
            <a:avLst/>
          </a:prstGeom>
          <a:noFill/>
        </p:spPr>
        <p:txBody>
          <a:bodyPr wrap="square" rtlCol="0">
            <a:spAutoFit/>
          </a:bodyPr>
          <a:lstStyle/>
          <a:p>
            <a:r>
              <a:rPr lang="en-US" sz="3200" dirty="0" err="1" smtClean="0">
                <a:latin typeface="Times New Roman" pitchFamily="18" charset="0"/>
                <a:ea typeface="Cambria Math" pitchFamily="18" charset="0"/>
                <a:cs typeface="Times New Roman" pitchFamily="18" charset="0"/>
              </a:rPr>
              <a:t>Univariate</a:t>
            </a:r>
            <a:r>
              <a:rPr lang="en-US" sz="3200" dirty="0" smtClean="0">
                <a:latin typeface="Times New Roman" pitchFamily="18" charset="0"/>
                <a:ea typeface="Cambria Math" pitchFamily="18" charset="0"/>
                <a:cs typeface="Times New Roman" pitchFamily="18" charset="0"/>
              </a:rPr>
              <a:t> probabilities can be calculated by summing the rows and columns of </a:t>
            </a:r>
            <a:r>
              <a:rPr lang="en-US" sz="3200" i="1" dirty="0" smtClean="0">
                <a:latin typeface="Cambria Math" pitchFamily="18" charset="0"/>
                <a:ea typeface="Cambria Math" pitchFamily="18" charset="0"/>
                <a:cs typeface="Times New Roman" pitchFamily="18" charset="0"/>
              </a:rPr>
              <a:t>P(</a:t>
            </a:r>
            <a:r>
              <a:rPr lang="en-US" sz="3200" i="1" dirty="0" err="1" smtClean="0">
                <a:latin typeface="Cambria Math" pitchFamily="18" charset="0"/>
                <a:ea typeface="Cambria Math" pitchFamily="18" charset="0"/>
                <a:cs typeface="Times New Roman" pitchFamily="18" charset="0"/>
              </a:rPr>
              <a:t>s,c</a:t>
            </a:r>
            <a:r>
              <a:rPr lang="en-US" sz="3200" i="1" dirty="0" smtClean="0">
                <a:latin typeface="Cambria Math" pitchFamily="18" charset="0"/>
                <a:ea typeface="Cambria Math" pitchFamily="18" charset="0"/>
                <a:cs typeface="Times New Roman" pitchFamily="18" charset="0"/>
              </a:rPr>
              <a:t>)</a:t>
            </a:r>
            <a:endParaRPr lang="en-US" sz="3200" dirty="0">
              <a:latin typeface="Cambria Math" pitchFamily="18" charset="0"/>
              <a:ea typeface="Cambria Math" pitchFamily="18" charset="0"/>
              <a:cs typeface="Times New Roman" pitchFamily="18" charset="0"/>
            </a:endParaRPr>
          </a:p>
        </p:txBody>
      </p:sp>
      <p:sp>
        <p:nvSpPr>
          <p:cNvPr id="18" name="TextBox 17"/>
          <p:cNvSpPr txBox="1"/>
          <p:nvPr/>
        </p:nvSpPr>
        <p:spPr>
          <a:xfrm>
            <a:off x="6019800" y="1524000"/>
            <a:ext cx="2819400" cy="646331"/>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probability of species, irrespective of color</a:t>
            </a:r>
            <a:endParaRPr lang="en-US" dirty="0">
              <a:solidFill>
                <a:srgbClr val="FF0000"/>
              </a:solidFill>
              <a:latin typeface="Cambria Math" pitchFamily="18" charset="0"/>
              <a:ea typeface="Cambria Math" pitchFamily="18" charset="0"/>
              <a:cs typeface="Times New Roman" pitchFamily="18" charset="0"/>
            </a:endParaRPr>
          </a:p>
        </p:txBody>
      </p:sp>
      <p:sp>
        <p:nvSpPr>
          <p:cNvPr id="19" name="Freeform 18"/>
          <p:cNvSpPr/>
          <p:nvPr/>
        </p:nvSpPr>
        <p:spPr>
          <a:xfrm>
            <a:off x="5886450" y="2200275"/>
            <a:ext cx="1100138" cy="357188"/>
          </a:xfrm>
          <a:custGeom>
            <a:avLst/>
            <a:gdLst>
              <a:gd name="connsiteX0" fmla="*/ 0 w 1100138"/>
              <a:gd name="connsiteY0" fmla="*/ 357188 h 357188"/>
              <a:gd name="connsiteX1" fmla="*/ 371475 w 1100138"/>
              <a:gd name="connsiteY1" fmla="*/ 142875 h 357188"/>
              <a:gd name="connsiteX2" fmla="*/ 542925 w 1100138"/>
              <a:gd name="connsiteY2" fmla="*/ 328613 h 357188"/>
              <a:gd name="connsiteX3" fmla="*/ 1100138 w 1100138"/>
              <a:gd name="connsiteY3" fmla="*/ 0 h 357188"/>
            </a:gdLst>
            <a:ahLst/>
            <a:cxnLst>
              <a:cxn ang="0">
                <a:pos x="connsiteX0" y="connsiteY0"/>
              </a:cxn>
              <a:cxn ang="0">
                <a:pos x="connsiteX1" y="connsiteY1"/>
              </a:cxn>
              <a:cxn ang="0">
                <a:pos x="connsiteX2" y="connsiteY2"/>
              </a:cxn>
              <a:cxn ang="0">
                <a:pos x="connsiteX3" y="connsiteY3"/>
              </a:cxn>
            </a:cxnLst>
            <a:rect l="l" t="t" r="r" b="b"/>
            <a:pathLst>
              <a:path w="1100138" h="357188">
                <a:moveTo>
                  <a:pt x="0" y="357188"/>
                </a:moveTo>
                <a:cubicBezTo>
                  <a:pt x="140494" y="252412"/>
                  <a:pt x="280988" y="147637"/>
                  <a:pt x="371475" y="142875"/>
                </a:cubicBezTo>
                <a:cubicBezTo>
                  <a:pt x="461962" y="138113"/>
                  <a:pt x="421481" y="352425"/>
                  <a:pt x="542925" y="328613"/>
                </a:cubicBezTo>
                <a:cubicBezTo>
                  <a:pt x="664369" y="304801"/>
                  <a:pt x="882253" y="152400"/>
                  <a:pt x="1100138"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14400" y="5486400"/>
            <a:ext cx="1371600" cy="1200329"/>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probability of color, irrespective of species</a:t>
            </a:r>
            <a:endParaRPr lang="en-US" dirty="0">
              <a:solidFill>
                <a:srgbClr val="FF0000"/>
              </a:solidFill>
              <a:latin typeface="Cambria Math" pitchFamily="18" charset="0"/>
              <a:ea typeface="Cambria Math" pitchFamily="18" charset="0"/>
              <a:cs typeface="Times New Roman" pitchFamily="18" charset="0"/>
            </a:endParaRPr>
          </a:p>
        </p:txBody>
      </p:sp>
      <p:sp>
        <p:nvSpPr>
          <p:cNvPr id="21" name="Freeform 20"/>
          <p:cNvSpPr/>
          <p:nvPr/>
        </p:nvSpPr>
        <p:spPr>
          <a:xfrm>
            <a:off x="1543050" y="4900613"/>
            <a:ext cx="1114425" cy="514350"/>
          </a:xfrm>
          <a:custGeom>
            <a:avLst/>
            <a:gdLst>
              <a:gd name="connsiteX0" fmla="*/ 0 w 1114425"/>
              <a:gd name="connsiteY0" fmla="*/ 514350 h 514350"/>
              <a:gd name="connsiteX1" fmla="*/ 571500 w 1114425"/>
              <a:gd name="connsiteY1" fmla="*/ 42862 h 514350"/>
              <a:gd name="connsiteX2" fmla="*/ 700088 w 1114425"/>
              <a:gd name="connsiteY2" fmla="*/ 257175 h 514350"/>
              <a:gd name="connsiteX3" fmla="*/ 1114425 w 1114425"/>
              <a:gd name="connsiteY3" fmla="*/ 157162 h 514350"/>
            </a:gdLst>
            <a:ahLst/>
            <a:cxnLst>
              <a:cxn ang="0">
                <a:pos x="connsiteX0" y="connsiteY0"/>
              </a:cxn>
              <a:cxn ang="0">
                <a:pos x="connsiteX1" y="connsiteY1"/>
              </a:cxn>
              <a:cxn ang="0">
                <a:pos x="connsiteX2" y="connsiteY2"/>
              </a:cxn>
              <a:cxn ang="0">
                <a:pos x="connsiteX3" y="connsiteY3"/>
              </a:cxn>
            </a:cxnLst>
            <a:rect l="l" t="t" r="r" b="b"/>
            <a:pathLst>
              <a:path w="1114425" h="514350">
                <a:moveTo>
                  <a:pt x="0" y="514350"/>
                </a:moveTo>
                <a:cubicBezTo>
                  <a:pt x="227409" y="300037"/>
                  <a:pt x="454819" y="85725"/>
                  <a:pt x="571500" y="42862"/>
                </a:cubicBezTo>
                <a:cubicBezTo>
                  <a:pt x="688181" y="0"/>
                  <a:pt x="609600" y="238125"/>
                  <a:pt x="700088" y="257175"/>
                </a:cubicBezTo>
                <a:cubicBezTo>
                  <a:pt x="790576" y="276225"/>
                  <a:pt x="952500" y="216693"/>
                  <a:pt x="1114425" y="157162"/>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l="23219" t="68769" r="38811" b="16622"/>
          <a:stretch>
            <a:fillRect/>
          </a:stretch>
        </p:blipFill>
        <p:spPr bwMode="auto">
          <a:xfrm>
            <a:off x="2133600" y="2390914"/>
            <a:ext cx="4572000" cy="1038086"/>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l="8942" t="56013" r="52933" b="31265"/>
          <a:stretch>
            <a:fillRect/>
          </a:stretch>
        </p:blipFill>
        <p:spPr bwMode="auto">
          <a:xfrm>
            <a:off x="2209800" y="5638800"/>
            <a:ext cx="4572000" cy="900332"/>
          </a:xfrm>
          <a:prstGeom prst="rect">
            <a:avLst/>
          </a:prstGeom>
          <a:noFill/>
          <a:ln w="9525">
            <a:noFill/>
            <a:miter lim="800000"/>
            <a:headEnd/>
            <a:tailEnd/>
          </a:ln>
        </p:spPr>
      </p:pic>
      <p:sp>
        <p:nvSpPr>
          <p:cNvPr id="6" name="TextBox 5"/>
          <p:cNvSpPr txBox="1"/>
          <p:nvPr/>
        </p:nvSpPr>
        <p:spPr>
          <a:xfrm>
            <a:off x="0" y="3877992"/>
            <a:ext cx="9144000" cy="584775"/>
          </a:xfrm>
          <a:prstGeom prst="rect">
            <a:avLst/>
          </a:prstGeom>
          <a:noFill/>
        </p:spPr>
        <p:txBody>
          <a:bodyPr wrap="square" rtlCol="0">
            <a:spAutoFit/>
          </a:bodyPr>
          <a:lstStyle/>
          <a:p>
            <a:pPr algn="ctr"/>
            <a:r>
              <a:rPr lang="en-US" sz="3200" dirty="0" smtClean="0">
                <a:latin typeface="Times New Roman" pitchFamily="18" charset="0"/>
                <a:ea typeface="Cambria Math" pitchFamily="18" charset="0"/>
                <a:cs typeface="Times New Roman" pitchFamily="18" charset="0"/>
              </a:rPr>
              <a:t>probability of species, irrespective of color</a:t>
            </a:r>
            <a:endParaRPr lang="en-US" sz="3200" dirty="0">
              <a:latin typeface="Cambria Math" pitchFamily="18" charset="0"/>
              <a:ea typeface="Cambria Math" pitchFamily="18" charset="0"/>
              <a:cs typeface="Times New Roman" pitchFamily="18" charset="0"/>
            </a:endParaRPr>
          </a:p>
        </p:txBody>
      </p:sp>
      <p:sp>
        <p:nvSpPr>
          <p:cNvPr id="7" name="TextBox 6"/>
          <p:cNvSpPr txBox="1"/>
          <p:nvPr/>
        </p:nvSpPr>
        <p:spPr>
          <a:xfrm>
            <a:off x="0" y="609600"/>
            <a:ext cx="9144000" cy="584775"/>
          </a:xfrm>
          <a:prstGeom prst="rect">
            <a:avLst/>
          </a:prstGeom>
          <a:noFill/>
        </p:spPr>
        <p:txBody>
          <a:bodyPr wrap="square" rtlCol="0">
            <a:spAutoFit/>
          </a:bodyPr>
          <a:lstStyle/>
          <a:p>
            <a:pPr algn="ctr"/>
            <a:r>
              <a:rPr lang="en-US" sz="3200" dirty="0" smtClean="0">
                <a:latin typeface="Times New Roman" pitchFamily="18" charset="0"/>
                <a:ea typeface="Cambria Math" pitchFamily="18" charset="0"/>
                <a:cs typeface="Times New Roman" pitchFamily="18" charset="0"/>
              </a:rPr>
              <a:t>probability of color, irrespective of species</a:t>
            </a:r>
            <a:endParaRPr lang="en-US" sz="3200" dirty="0">
              <a:latin typeface="Cambria Math" pitchFamily="18" charset="0"/>
              <a:ea typeface="Cambria Math" pitchFamily="18" charset="0"/>
              <a:cs typeface="Times New Roman" pitchFamily="18" charset="0"/>
            </a:endParaRPr>
          </a:p>
        </p:txBody>
      </p:sp>
      <p:sp>
        <p:nvSpPr>
          <p:cNvPr id="8" name="Rectangle 7"/>
          <p:cNvSpPr/>
          <p:nvPr/>
        </p:nvSpPr>
        <p:spPr>
          <a:xfrm>
            <a:off x="2514600" y="4572000"/>
            <a:ext cx="4318811" cy="954107"/>
          </a:xfrm>
          <a:prstGeom prst="rect">
            <a:avLst/>
          </a:prstGeom>
        </p:spPr>
        <p:txBody>
          <a:bodyPr wrap="none">
            <a:spAutoFit/>
          </a:bodyPr>
          <a:lstStyle/>
          <a:p>
            <a:r>
              <a:rPr lang="en-US" sz="2800" dirty="0" smtClean="0">
                <a:latin typeface="Times New Roman" pitchFamily="18" charset="0"/>
                <a:cs typeface="Times New Roman" pitchFamily="18" charset="0"/>
              </a:rPr>
              <a:t>pigeons:  30% + 20% = 50%</a:t>
            </a:r>
          </a:p>
          <a:p>
            <a:r>
              <a:rPr lang="en-US" sz="2800" dirty="0" smtClean="0">
                <a:latin typeface="Times New Roman" pitchFamily="18" charset="0"/>
                <a:cs typeface="Times New Roman" pitchFamily="18" charset="0"/>
              </a:rPr>
              <a:t>gulls: 10</a:t>
            </a:r>
            <a:r>
              <a:rPr lang="en-US" sz="2800" dirty="0" smtClean="0">
                <a:latin typeface="Times New Roman" pitchFamily="18" charset="0"/>
                <a:cs typeface="Times New Roman" pitchFamily="18" charset="0"/>
              </a:rPr>
              <a:t>% + </a:t>
            </a:r>
            <a:r>
              <a:rPr lang="en-US" sz="2800" dirty="0" smtClean="0">
                <a:latin typeface="Times New Roman" pitchFamily="18" charset="0"/>
                <a:cs typeface="Times New Roman" pitchFamily="18" charset="0"/>
              </a:rPr>
              <a:t>40</a:t>
            </a:r>
            <a:r>
              <a:rPr lang="en-US" sz="2800" dirty="0" smtClean="0">
                <a:latin typeface="Times New Roman" pitchFamily="18" charset="0"/>
                <a:cs typeface="Times New Roman" pitchFamily="18" charset="0"/>
              </a:rPr>
              <a:t>% = 50%</a:t>
            </a:r>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p:txBody>
      </p:sp>
      <p:sp>
        <p:nvSpPr>
          <p:cNvPr id="9" name="Rectangle 8"/>
          <p:cNvSpPr/>
          <p:nvPr/>
        </p:nvSpPr>
        <p:spPr>
          <a:xfrm>
            <a:off x="2514600" y="1295400"/>
            <a:ext cx="3999813" cy="954107"/>
          </a:xfrm>
          <a:prstGeom prst="rect">
            <a:avLst/>
          </a:prstGeom>
        </p:spPr>
        <p:txBody>
          <a:bodyPr wrap="none">
            <a:spAutoFit/>
          </a:bodyPr>
          <a:lstStyle/>
          <a:p>
            <a:r>
              <a:rPr lang="en-US" sz="2800" dirty="0" smtClean="0">
                <a:latin typeface="Times New Roman" pitchFamily="18" charset="0"/>
                <a:cs typeface="Times New Roman" pitchFamily="18" charset="0"/>
              </a:rPr>
              <a:t>tan:  30% + 10% = 40%</a:t>
            </a:r>
          </a:p>
          <a:p>
            <a:r>
              <a:rPr lang="en-US" sz="2800" dirty="0" smtClean="0">
                <a:latin typeface="Times New Roman" pitchFamily="18" charset="0"/>
                <a:cs typeface="Times New Roman" pitchFamily="18" charset="0"/>
              </a:rPr>
              <a:t>white: 20</a:t>
            </a:r>
            <a:r>
              <a:rPr lang="en-US" sz="2800" dirty="0" smtClean="0">
                <a:latin typeface="Times New Roman" pitchFamily="18" charset="0"/>
                <a:cs typeface="Times New Roman" pitchFamily="18" charset="0"/>
              </a:rPr>
              <a:t>% + </a:t>
            </a:r>
            <a:r>
              <a:rPr lang="en-US" sz="2800" dirty="0" smtClean="0">
                <a:latin typeface="Times New Roman" pitchFamily="18" charset="0"/>
                <a:cs typeface="Times New Roman" pitchFamily="18" charset="0"/>
              </a:rPr>
              <a:t>40</a:t>
            </a:r>
            <a:r>
              <a:rPr lang="en-US" sz="2800" dirty="0" smtClean="0">
                <a:latin typeface="Times New Roman" pitchFamily="18" charset="0"/>
                <a:cs typeface="Times New Roman" pitchFamily="18" charset="0"/>
              </a:rPr>
              <a:t>% = </a:t>
            </a:r>
            <a:r>
              <a:rPr lang="en-US" sz="2800" dirty="0" smtClean="0">
                <a:latin typeface="Times New Roman" pitchFamily="18" charset="0"/>
                <a:cs typeface="Times New Roman" pitchFamily="18" charset="0"/>
              </a:rPr>
              <a:t>60</a:t>
            </a:r>
            <a:r>
              <a:rPr lang="en-US" sz="2800"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Table 51"/>
          <p:cNvGraphicFramePr>
            <a:graphicFrameLocks noGrp="1"/>
          </p:cNvGraphicFramePr>
          <p:nvPr/>
        </p:nvGraphicFramePr>
        <p:xfrm>
          <a:off x="914400" y="2590800"/>
          <a:ext cx="3429000" cy="1235825"/>
        </p:xfrm>
        <a:graphic>
          <a:graphicData uri="http://schemas.openxmlformats.org/drawingml/2006/table">
            <a:tbl>
              <a:tblPr firstRow="1" bandRow="1">
                <a:tableStyleId>{073A0DAA-6AF3-43AB-8588-CEC1D06C72B9}</a:tableStyleId>
              </a:tblPr>
              <a:tblGrid>
                <a:gridCol w="1143000"/>
                <a:gridCol w="1143000"/>
                <a:gridCol w="1143000"/>
              </a:tblGrid>
              <a:tr h="443345">
                <a:tc>
                  <a:txBody>
                    <a:bodyPr/>
                    <a:lstStyle/>
                    <a:p>
                      <a:pPr algn="ctr"/>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0" dirty="0" smtClean="0">
                          <a:solidFill>
                            <a:schemeClr val="tx1"/>
                          </a:solidFill>
                          <a:latin typeface="Times New Roman" pitchFamily="18" charset="0"/>
                          <a:cs typeface="Times New Roman" pitchFamily="18" charset="0"/>
                        </a:rPr>
                        <a:t>tan,</a:t>
                      </a:r>
                      <a:r>
                        <a:rPr lang="en-US" sz="2000" b="0" i="1" dirty="0" smtClean="0">
                          <a:solidFill>
                            <a:schemeClr val="tx1"/>
                          </a:solidFill>
                          <a:latin typeface="Times New Roman" pitchFamily="18" charset="0"/>
                          <a:cs typeface="Times New Roman" pitchFamily="18" charset="0"/>
                        </a:rPr>
                        <a:t> t</a:t>
                      </a:r>
                      <a:endParaRPr lang="en-US" sz="20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0" dirty="0" smtClean="0">
                          <a:solidFill>
                            <a:schemeClr val="tx1"/>
                          </a:solidFill>
                          <a:latin typeface="Times New Roman" pitchFamily="18" charset="0"/>
                          <a:cs typeface="Times New Roman" pitchFamily="18" charset="0"/>
                        </a:rPr>
                        <a:t>white, </a:t>
                      </a:r>
                      <a:r>
                        <a:rPr lang="en-US" sz="2000" b="0" i="1" dirty="0" smtClean="0">
                          <a:solidFill>
                            <a:schemeClr val="tx1"/>
                          </a:solidFill>
                          <a:latin typeface="Times New Roman" pitchFamily="18" charset="0"/>
                          <a:cs typeface="Times New Roman" pitchFamily="18" charset="0"/>
                        </a:rPr>
                        <a:t>w</a:t>
                      </a:r>
                      <a:endParaRPr lang="en-US" sz="20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2000" dirty="0" smtClean="0">
                          <a:solidFill>
                            <a:schemeClr val="tx1"/>
                          </a:solidFill>
                          <a:latin typeface="Times New Roman" pitchFamily="18" charset="0"/>
                          <a:cs typeface="Times New Roman" pitchFamily="18" charset="0"/>
                        </a:rPr>
                        <a:t>pigeon, </a:t>
                      </a:r>
                      <a:r>
                        <a:rPr lang="en-US" sz="2000" i="1" dirty="0" smtClean="0">
                          <a:solidFill>
                            <a:schemeClr val="tx1"/>
                          </a:solidFill>
                          <a:latin typeface="Times New Roman" pitchFamily="18" charset="0"/>
                          <a:cs typeface="Times New Roman" pitchFamily="18" charset="0"/>
                        </a:rPr>
                        <a:t>p</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30%</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20%</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2000" dirty="0" smtClean="0">
                          <a:solidFill>
                            <a:schemeClr val="tx1"/>
                          </a:solidFill>
                          <a:latin typeface="Times New Roman" pitchFamily="18" charset="0"/>
                          <a:cs typeface="Times New Roman" pitchFamily="18" charset="0"/>
                        </a:rPr>
                        <a:t>gull, </a:t>
                      </a:r>
                      <a:r>
                        <a:rPr lang="en-US" sz="2000" i="1" dirty="0" smtClean="0">
                          <a:solidFill>
                            <a:schemeClr val="tx1"/>
                          </a:solidFill>
                          <a:latin typeface="Times New Roman" pitchFamily="18" charset="0"/>
                          <a:cs typeface="Times New Roman" pitchFamily="18" charset="0"/>
                        </a:rPr>
                        <a:t>g</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10%</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40%</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3" name="TextBox 52"/>
          <p:cNvSpPr txBox="1"/>
          <p:nvPr/>
        </p:nvSpPr>
        <p:spPr>
          <a:xfrm>
            <a:off x="2819400" y="2209800"/>
            <a:ext cx="11430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color, </a:t>
            </a:r>
            <a:r>
              <a:rPr lang="en-US" i="1" dirty="0" smtClean="0">
                <a:latin typeface="Times New Roman" pitchFamily="18" charset="0"/>
                <a:cs typeface="Times New Roman" pitchFamily="18" charset="0"/>
              </a:rPr>
              <a:t>c</a:t>
            </a:r>
            <a:endParaRPr lang="en-US" i="1" dirty="0">
              <a:latin typeface="Times New Roman" pitchFamily="18" charset="0"/>
              <a:cs typeface="Times New Roman" pitchFamily="18" charset="0"/>
            </a:endParaRPr>
          </a:p>
        </p:txBody>
      </p:sp>
      <p:sp>
        <p:nvSpPr>
          <p:cNvPr id="54" name="TextBox 53"/>
          <p:cNvSpPr txBox="1"/>
          <p:nvPr/>
        </p:nvSpPr>
        <p:spPr>
          <a:xfrm rot="16200000">
            <a:off x="85316" y="3038883"/>
            <a:ext cx="11131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species, </a:t>
            </a:r>
            <a:r>
              <a:rPr lang="en-US" i="1" dirty="0" smtClean="0">
                <a:latin typeface="Times New Roman" pitchFamily="18" charset="0"/>
                <a:cs typeface="Times New Roman" pitchFamily="18" charset="0"/>
              </a:rPr>
              <a:t>s</a:t>
            </a:r>
            <a:endParaRPr lang="en-US" i="1" dirty="0">
              <a:latin typeface="Times New Roman" pitchFamily="18" charset="0"/>
              <a:cs typeface="Times New Roman" pitchFamily="18" charset="0"/>
            </a:endParaRPr>
          </a:p>
        </p:txBody>
      </p:sp>
      <p:sp>
        <p:nvSpPr>
          <p:cNvPr id="57" name="TextBox 56"/>
          <p:cNvSpPr txBox="1"/>
          <p:nvPr/>
        </p:nvSpPr>
        <p:spPr>
          <a:xfrm>
            <a:off x="838200" y="2209800"/>
            <a:ext cx="1066800" cy="400110"/>
          </a:xfrm>
          <a:prstGeom prst="rect">
            <a:avLst/>
          </a:prstGeom>
          <a:noFill/>
        </p:spPr>
        <p:txBody>
          <a:bodyPr wrap="square" rtlCol="0">
            <a:spAutoFit/>
          </a:bodyPr>
          <a:lstStyle/>
          <a:p>
            <a:r>
              <a:rPr lang="en-US" sz="2000" i="1" dirty="0" smtClean="0">
                <a:latin typeface="Times New Roman" pitchFamily="18" charset="0"/>
                <a:cs typeface="Times New Roman" pitchFamily="18" charset="0"/>
              </a:rPr>
              <a:t>P(</a:t>
            </a:r>
            <a:r>
              <a:rPr lang="en-US" sz="2000" i="1" dirty="0" err="1" smtClean="0">
                <a:latin typeface="Times New Roman" pitchFamily="18" charset="0"/>
                <a:cs typeface="Times New Roman" pitchFamily="18" charset="0"/>
              </a:rPr>
              <a:t>s,c</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cxnSp>
        <p:nvCxnSpPr>
          <p:cNvPr id="61" name="Straight Arrow Connector 60"/>
          <p:cNvCxnSpPr/>
          <p:nvPr/>
        </p:nvCxnSpPr>
        <p:spPr>
          <a:xfrm>
            <a:off x="4572000" y="3352800"/>
            <a:ext cx="5334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4471601" y="2438400"/>
            <a:ext cx="685800" cy="646331"/>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divide by row  sums</a:t>
            </a:r>
            <a:endParaRPr lang="en-US" sz="1200" dirty="0">
              <a:latin typeface="Times New Roman" pitchFamily="18" charset="0"/>
              <a:cs typeface="Times New Roman" pitchFamily="18" charset="0"/>
            </a:endParaRPr>
          </a:p>
        </p:txBody>
      </p:sp>
      <p:cxnSp>
        <p:nvCxnSpPr>
          <p:cNvPr id="65" name="Straight Arrow Connector 64"/>
          <p:cNvCxnSpPr/>
          <p:nvPr/>
        </p:nvCxnSpPr>
        <p:spPr>
          <a:xfrm rot="16200000" flipH="1">
            <a:off x="2350894" y="4484494"/>
            <a:ext cx="1066800" cy="22611"/>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2971800" y="4267200"/>
            <a:ext cx="2462599"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divide by column sums</a:t>
            </a:r>
            <a:endParaRPr lang="en-US" dirty="0">
              <a:latin typeface="Times New Roman" pitchFamily="18" charset="0"/>
              <a:cs typeface="Times New Roman" pitchFamily="18" charset="0"/>
            </a:endParaRPr>
          </a:p>
        </p:txBody>
      </p:sp>
      <p:graphicFrame>
        <p:nvGraphicFramePr>
          <p:cNvPr id="70" name="Table 69"/>
          <p:cNvGraphicFramePr>
            <a:graphicFrameLocks noGrp="1"/>
          </p:cNvGraphicFramePr>
          <p:nvPr/>
        </p:nvGraphicFramePr>
        <p:xfrm>
          <a:off x="5486400" y="2590800"/>
          <a:ext cx="3505200" cy="1235825"/>
        </p:xfrm>
        <a:graphic>
          <a:graphicData uri="http://schemas.openxmlformats.org/drawingml/2006/table">
            <a:tbl>
              <a:tblPr firstRow="1" bandRow="1">
                <a:tableStyleId>{073A0DAA-6AF3-43AB-8588-CEC1D06C72B9}</a:tableStyleId>
              </a:tblPr>
              <a:tblGrid>
                <a:gridCol w="1168400"/>
                <a:gridCol w="1168400"/>
                <a:gridCol w="1168400"/>
              </a:tblGrid>
              <a:tr h="443345">
                <a:tc>
                  <a:txBody>
                    <a:bodyPr/>
                    <a:lstStyle/>
                    <a:p>
                      <a:pPr algn="ctr"/>
                      <a:endParaRPr lang="en-US" sz="20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0" dirty="0" smtClean="0">
                          <a:solidFill>
                            <a:schemeClr val="tx1"/>
                          </a:solidFill>
                          <a:latin typeface="Times New Roman" pitchFamily="18" charset="0"/>
                          <a:cs typeface="Times New Roman" pitchFamily="18" charset="0"/>
                        </a:rPr>
                        <a:t>tan, </a:t>
                      </a:r>
                      <a:r>
                        <a:rPr lang="en-US" sz="2000" b="0" i="1" dirty="0" smtClean="0">
                          <a:solidFill>
                            <a:schemeClr val="tx1"/>
                          </a:solidFill>
                          <a:latin typeface="Times New Roman" pitchFamily="18" charset="0"/>
                          <a:cs typeface="Times New Roman" pitchFamily="18" charset="0"/>
                        </a:rPr>
                        <a:t>t</a:t>
                      </a:r>
                      <a:endParaRPr lang="en-US" sz="20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0" dirty="0" smtClean="0">
                          <a:solidFill>
                            <a:schemeClr val="tx1"/>
                          </a:solidFill>
                          <a:latin typeface="Times New Roman" pitchFamily="18" charset="0"/>
                          <a:cs typeface="Times New Roman" pitchFamily="18" charset="0"/>
                        </a:rPr>
                        <a:t>white, </a:t>
                      </a:r>
                      <a:r>
                        <a:rPr lang="en-US" sz="2000" b="0" i="1" dirty="0" smtClean="0">
                          <a:solidFill>
                            <a:schemeClr val="tx1"/>
                          </a:solidFill>
                          <a:latin typeface="Times New Roman" pitchFamily="18" charset="0"/>
                          <a:cs typeface="Times New Roman" pitchFamily="18" charset="0"/>
                        </a:rPr>
                        <a:t>w</a:t>
                      </a:r>
                      <a:endParaRPr lang="en-US" sz="20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2000" dirty="0" smtClean="0">
                          <a:solidFill>
                            <a:schemeClr val="tx1"/>
                          </a:solidFill>
                          <a:latin typeface="Times New Roman" pitchFamily="18" charset="0"/>
                          <a:cs typeface="Times New Roman" pitchFamily="18" charset="0"/>
                        </a:rPr>
                        <a:t>pigeon, </a:t>
                      </a:r>
                      <a:r>
                        <a:rPr lang="en-US" sz="2000" i="1" dirty="0" smtClean="0">
                          <a:solidFill>
                            <a:schemeClr val="tx1"/>
                          </a:solidFill>
                          <a:latin typeface="Times New Roman" pitchFamily="18" charset="0"/>
                          <a:cs typeface="Times New Roman" pitchFamily="18" charset="0"/>
                        </a:rPr>
                        <a:t>p</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60%</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40%</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2000" dirty="0" smtClean="0">
                          <a:solidFill>
                            <a:schemeClr val="tx1"/>
                          </a:solidFill>
                          <a:latin typeface="Times New Roman" pitchFamily="18" charset="0"/>
                          <a:cs typeface="Times New Roman" pitchFamily="18" charset="0"/>
                        </a:rPr>
                        <a:t>gull, </a:t>
                      </a:r>
                      <a:r>
                        <a:rPr lang="en-US" sz="2000" i="1" dirty="0" smtClean="0">
                          <a:solidFill>
                            <a:schemeClr val="tx1"/>
                          </a:solidFill>
                          <a:latin typeface="Times New Roman" pitchFamily="18" charset="0"/>
                          <a:cs typeface="Times New Roman" pitchFamily="18" charset="0"/>
                        </a:rPr>
                        <a:t>g</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20%</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80%</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1" name="TextBox 70"/>
          <p:cNvSpPr txBox="1"/>
          <p:nvPr/>
        </p:nvSpPr>
        <p:spPr>
          <a:xfrm>
            <a:off x="6934200" y="2209800"/>
            <a:ext cx="14478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color, </a:t>
            </a:r>
            <a:r>
              <a:rPr lang="en-US" i="1" dirty="0" smtClean="0">
                <a:latin typeface="Times New Roman" pitchFamily="18" charset="0"/>
                <a:cs typeface="Times New Roman" pitchFamily="18" charset="0"/>
              </a:rPr>
              <a:t>c</a:t>
            </a:r>
            <a:endParaRPr lang="en-US" i="1" dirty="0">
              <a:latin typeface="Times New Roman" pitchFamily="18" charset="0"/>
              <a:cs typeface="Times New Roman" pitchFamily="18" charset="0"/>
            </a:endParaRPr>
          </a:p>
        </p:txBody>
      </p:sp>
      <p:sp>
        <p:nvSpPr>
          <p:cNvPr id="72" name="TextBox 71"/>
          <p:cNvSpPr txBox="1"/>
          <p:nvPr/>
        </p:nvSpPr>
        <p:spPr>
          <a:xfrm rot="16200000">
            <a:off x="4690951" y="3038883"/>
            <a:ext cx="1113101" cy="369332"/>
          </a:xfrm>
          <a:prstGeom prst="rect">
            <a:avLst/>
          </a:prstGeom>
          <a:noFill/>
        </p:spPr>
        <p:txBody>
          <a:bodyPr wrap="square" rtlCol="0">
            <a:spAutoFit/>
          </a:bodyPr>
          <a:lstStyle/>
          <a:p>
            <a:r>
              <a:rPr lang="en-US" dirty="0" smtClean="0">
                <a:latin typeface="Times New Roman" pitchFamily="18" charset="0"/>
                <a:cs typeface="Times New Roman" pitchFamily="18" charset="0"/>
              </a:rPr>
              <a:t>species, </a:t>
            </a:r>
            <a:r>
              <a:rPr lang="en-US" i="1" dirty="0" smtClean="0">
                <a:latin typeface="Times New Roman" pitchFamily="18" charset="0"/>
                <a:cs typeface="Times New Roman" pitchFamily="18" charset="0"/>
              </a:rPr>
              <a:t>s</a:t>
            </a:r>
            <a:endParaRPr lang="en-US" i="1" dirty="0">
              <a:latin typeface="Times New Roman" pitchFamily="18" charset="0"/>
              <a:cs typeface="Times New Roman" pitchFamily="18" charset="0"/>
            </a:endParaRPr>
          </a:p>
        </p:txBody>
      </p:sp>
      <p:sp>
        <p:nvSpPr>
          <p:cNvPr id="73" name="TextBox 72"/>
          <p:cNvSpPr txBox="1"/>
          <p:nvPr/>
        </p:nvSpPr>
        <p:spPr>
          <a:xfrm>
            <a:off x="5486400" y="2209800"/>
            <a:ext cx="1371600" cy="400110"/>
          </a:xfrm>
          <a:prstGeom prst="rect">
            <a:avLst/>
          </a:prstGeom>
          <a:noFill/>
        </p:spPr>
        <p:txBody>
          <a:bodyPr wrap="square" rtlCol="0">
            <a:spAutoFit/>
          </a:bodyPr>
          <a:lstStyle/>
          <a:p>
            <a:r>
              <a:rPr lang="en-US" sz="2000" i="1" dirty="0" smtClean="0">
                <a:latin typeface="Times New Roman" pitchFamily="18" charset="0"/>
                <a:cs typeface="Times New Roman" pitchFamily="18" charset="0"/>
              </a:rPr>
              <a:t>P(</a:t>
            </a:r>
            <a:r>
              <a:rPr lang="en-US" sz="2000" i="1" dirty="0" err="1" smtClean="0">
                <a:latin typeface="Times New Roman" pitchFamily="18" charset="0"/>
                <a:cs typeface="Times New Roman" pitchFamily="18" charset="0"/>
              </a:rPr>
              <a:t>c|s</a:t>
            </a:r>
            <a:r>
              <a:rPr lang="en-US" sz="20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graphicFrame>
        <p:nvGraphicFramePr>
          <p:cNvPr id="74" name="Table 73"/>
          <p:cNvGraphicFramePr>
            <a:graphicFrameLocks noGrp="1"/>
          </p:cNvGraphicFramePr>
          <p:nvPr/>
        </p:nvGraphicFramePr>
        <p:xfrm>
          <a:off x="914400" y="5393575"/>
          <a:ext cx="3429000" cy="1235825"/>
        </p:xfrm>
        <a:graphic>
          <a:graphicData uri="http://schemas.openxmlformats.org/drawingml/2006/table">
            <a:tbl>
              <a:tblPr firstRow="1" bandRow="1">
                <a:tableStyleId>{073A0DAA-6AF3-43AB-8588-CEC1D06C72B9}</a:tableStyleId>
              </a:tblPr>
              <a:tblGrid>
                <a:gridCol w="1143000"/>
                <a:gridCol w="1143000"/>
                <a:gridCol w="1143000"/>
              </a:tblGrid>
              <a:tr h="443345">
                <a:tc>
                  <a:txBody>
                    <a:bodyPr/>
                    <a:lstStyle/>
                    <a:p>
                      <a:pPr algn="ctr"/>
                      <a:endParaRPr lang="en-US" sz="12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0" dirty="0" smtClean="0">
                          <a:solidFill>
                            <a:schemeClr val="tx1"/>
                          </a:solidFill>
                          <a:latin typeface="Times New Roman" pitchFamily="18" charset="0"/>
                          <a:cs typeface="Times New Roman" pitchFamily="18" charset="0"/>
                        </a:rPr>
                        <a:t>tan, </a:t>
                      </a:r>
                      <a:r>
                        <a:rPr lang="en-US" sz="2000" b="0" i="1" dirty="0" smtClean="0">
                          <a:solidFill>
                            <a:schemeClr val="tx1"/>
                          </a:solidFill>
                          <a:latin typeface="Times New Roman" pitchFamily="18" charset="0"/>
                          <a:cs typeface="Times New Roman" pitchFamily="18" charset="0"/>
                        </a:rPr>
                        <a:t>t</a:t>
                      </a:r>
                      <a:endParaRPr lang="en-US" sz="20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0" dirty="0" smtClean="0">
                          <a:solidFill>
                            <a:schemeClr val="tx1"/>
                          </a:solidFill>
                          <a:latin typeface="Times New Roman" pitchFamily="18" charset="0"/>
                          <a:cs typeface="Times New Roman" pitchFamily="18" charset="0"/>
                        </a:rPr>
                        <a:t>white, </a:t>
                      </a:r>
                      <a:r>
                        <a:rPr lang="en-US" sz="2000" b="0" i="1" dirty="0" smtClean="0">
                          <a:solidFill>
                            <a:schemeClr val="tx1"/>
                          </a:solidFill>
                          <a:latin typeface="Times New Roman" pitchFamily="18" charset="0"/>
                          <a:cs typeface="Times New Roman" pitchFamily="18" charset="0"/>
                        </a:rPr>
                        <a:t>w</a:t>
                      </a:r>
                      <a:endParaRPr lang="en-US" sz="20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2000" dirty="0" smtClean="0">
                          <a:solidFill>
                            <a:schemeClr val="tx1"/>
                          </a:solidFill>
                          <a:latin typeface="Times New Roman" pitchFamily="18" charset="0"/>
                          <a:cs typeface="Times New Roman" pitchFamily="18" charset="0"/>
                        </a:rPr>
                        <a:t>pigeon, </a:t>
                      </a:r>
                      <a:r>
                        <a:rPr lang="en-US" sz="2000" i="1" dirty="0" smtClean="0">
                          <a:solidFill>
                            <a:schemeClr val="tx1"/>
                          </a:solidFill>
                          <a:latin typeface="Times New Roman" pitchFamily="18" charset="0"/>
                          <a:cs typeface="Times New Roman" pitchFamily="18" charset="0"/>
                        </a:rPr>
                        <a:t>p</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75%</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33%</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2000" dirty="0" smtClean="0">
                          <a:solidFill>
                            <a:schemeClr val="tx1"/>
                          </a:solidFill>
                          <a:latin typeface="Times New Roman" pitchFamily="18" charset="0"/>
                          <a:cs typeface="Times New Roman" pitchFamily="18" charset="0"/>
                        </a:rPr>
                        <a:t>gull, </a:t>
                      </a:r>
                      <a:r>
                        <a:rPr lang="en-US" sz="2000" i="1" dirty="0" smtClean="0">
                          <a:solidFill>
                            <a:schemeClr val="tx1"/>
                          </a:solidFill>
                          <a:latin typeface="Times New Roman" pitchFamily="18" charset="0"/>
                          <a:cs typeface="Times New Roman" pitchFamily="18" charset="0"/>
                        </a:rPr>
                        <a:t>g</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25%</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67%</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5" name="TextBox 74"/>
          <p:cNvSpPr txBox="1"/>
          <p:nvPr/>
        </p:nvSpPr>
        <p:spPr>
          <a:xfrm>
            <a:off x="3505200" y="5029199"/>
            <a:ext cx="1600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color, </a:t>
            </a:r>
            <a:r>
              <a:rPr lang="en-US" i="1" dirty="0" smtClean="0">
                <a:latin typeface="Times New Roman" pitchFamily="18" charset="0"/>
                <a:cs typeface="Times New Roman" pitchFamily="18" charset="0"/>
              </a:rPr>
              <a:t>c</a:t>
            </a:r>
            <a:endParaRPr lang="en-US" i="1" dirty="0">
              <a:latin typeface="Times New Roman" pitchFamily="18" charset="0"/>
              <a:cs typeface="Times New Roman" pitchFamily="18" charset="0"/>
            </a:endParaRPr>
          </a:p>
        </p:txBody>
      </p:sp>
      <p:sp>
        <p:nvSpPr>
          <p:cNvPr id="76" name="TextBox 75"/>
          <p:cNvSpPr txBox="1"/>
          <p:nvPr/>
        </p:nvSpPr>
        <p:spPr>
          <a:xfrm rot="16200000">
            <a:off x="85315" y="5782085"/>
            <a:ext cx="1113102" cy="369332"/>
          </a:xfrm>
          <a:prstGeom prst="rect">
            <a:avLst/>
          </a:prstGeom>
          <a:noFill/>
        </p:spPr>
        <p:txBody>
          <a:bodyPr wrap="square" rtlCol="0">
            <a:spAutoFit/>
          </a:bodyPr>
          <a:lstStyle/>
          <a:p>
            <a:r>
              <a:rPr lang="en-US" dirty="0" smtClean="0">
                <a:latin typeface="Times New Roman" pitchFamily="18" charset="0"/>
                <a:cs typeface="Times New Roman" pitchFamily="18" charset="0"/>
              </a:rPr>
              <a:t>species, </a:t>
            </a:r>
            <a:r>
              <a:rPr lang="en-US" i="1" dirty="0" smtClean="0">
                <a:latin typeface="Times New Roman" pitchFamily="18" charset="0"/>
                <a:cs typeface="Times New Roman" pitchFamily="18" charset="0"/>
              </a:rPr>
              <a:t>s</a:t>
            </a:r>
            <a:endParaRPr lang="en-US" i="1" dirty="0">
              <a:latin typeface="Times New Roman" pitchFamily="18" charset="0"/>
              <a:cs typeface="Times New Roman" pitchFamily="18" charset="0"/>
            </a:endParaRPr>
          </a:p>
        </p:txBody>
      </p:sp>
      <p:sp>
        <p:nvSpPr>
          <p:cNvPr id="77" name="TextBox 76"/>
          <p:cNvSpPr txBox="1"/>
          <p:nvPr/>
        </p:nvSpPr>
        <p:spPr>
          <a:xfrm>
            <a:off x="914400" y="5040868"/>
            <a:ext cx="1143000" cy="400110"/>
          </a:xfrm>
          <a:prstGeom prst="rect">
            <a:avLst/>
          </a:prstGeom>
          <a:noFill/>
        </p:spPr>
        <p:txBody>
          <a:bodyPr wrap="square" rtlCol="0">
            <a:spAutoFit/>
          </a:bodyPr>
          <a:lstStyle/>
          <a:p>
            <a:r>
              <a:rPr lang="en-US" sz="2000" i="1" dirty="0" smtClean="0">
                <a:latin typeface="Times New Roman" pitchFamily="18" charset="0"/>
                <a:cs typeface="Times New Roman" pitchFamily="18" charset="0"/>
              </a:rPr>
              <a:t>P(</a:t>
            </a:r>
            <a:r>
              <a:rPr lang="en-US" sz="2000" i="1" dirty="0" err="1" smtClean="0">
                <a:latin typeface="Times New Roman" pitchFamily="18" charset="0"/>
                <a:cs typeface="Times New Roman" pitchFamily="18" charset="0"/>
              </a:rPr>
              <a:t>s|c</a:t>
            </a:r>
            <a:r>
              <a:rPr lang="en-US" sz="20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sp>
        <p:nvSpPr>
          <p:cNvPr id="18" name="TextBox 17"/>
          <p:cNvSpPr txBox="1"/>
          <p:nvPr/>
        </p:nvSpPr>
        <p:spPr>
          <a:xfrm>
            <a:off x="57152" y="228600"/>
            <a:ext cx="8991600" cy="1077218"/>
          </a:xfrm>
          <a:prstGeom prst="rect">
            <a:avLst/>
          </a:prstGeom>
          <a:noFill/>
        </p:spPr>
        <p:txBody>
          <a:bodyPr wrap="square" rtlCol="0">
            <a:spAutoFit/>
          </a:bodyPr>
          <a:lstStyle/>
          <a:p>
            <a:r>
              <a:rPr lang="en-US" sz="3200" dirty="0" smtClean="0">
                <a:latin typeface="Times New Roman" pitchFamily="18" charset="0"/>
                <a:ea typeface="Cambria Math" pitchFamily="18" charset="0"/>
                <a:cs typeface="Times New Roman" pitchFamily="18" charset="0"/>
              </a:rPr>
              <a:t>Conditional probabilities: probability of one thing, given that you know another</a:t>
            </a:r>
            <a:endParaRPr lang="en-US" sz="3200" dirty="0">
              <a:latin typeface="Times New Roman" pitchFamily="18" charset="0"/>
              <a:ea typeface="Cambria Math" pitchFamily="18" charset="0"/>
              <a:cs typeface="Times New Roman" pitchFamily="18" charset="0"/>
            </a:endParaRPr>
          </a:p>
        </p:txBody>
      </p:sp>
      <p:sp>
        <p:nvSpPr>
          <p:cNvPr id="19" name="TextBox 18"/>
          <p:cNvSpPr txBox="1"/>
          <p:nvPr/>
        </p:nvSpPr>
        <p:spPr>
          <a:xfrm>
            <a:off x="6705600" y="1219200"/>
            <a:ext cx="1600200" cy="923330"/>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probability of color, given species</a:t>
            </a:r>
            <a:endParaRPr lang="en-US" dirty="0">
              <a:solidFill>
                <a:srgbClr val="FF0000"/>
              </a:solidFill>
              <a:latin typeface="Cambria Math" pitchFamily="18" charset="0"/>
              <a:ea typeface="Cambria Math" pitchFamily="18" charset="0"/>
              <a:cs typeface="Times New Roman" pitchFamily="18" charset="0"/>
            </a:endParaRPr>
          </a:p>
        </p:txBody>
      </p:sp>
      <p:sp>
        <p:nvSpPr>
          <p:cNvPr id="20" name="Freeform 19"/>
          <p:cNvSpPr/>
          <p:nvPr/>
        </p:nvSpPr>
        <p:spPr>
          <a:xfrm>
            <a:off x="5734050" y="1819275"/>
            <a:ext cx="1100138" cy="357188"/>
          </a:xfrm>
          <a:custGeom>
            <a:avLst/>
            <a:gdLst>
              <a:gd name="connsiteX0" fmla="*/ 0 w 1100138"/>
              <a:gd name="connsiteY0" fmla="*/ 357188 h 357188"/>
              <a:gd name="connsiteX1" fmla="*/ 371475 w 1100138"/>
              <a:gd name="connsiteY1" fmla="*/ 142875 h 357188"/>
              <a:gd name="connsiteX2" fmla="*/ 542925 w 1100138"/>
              <a:gd name="connsiteY2" fmla="*/ 328613 h 357188"/>
              <a:gd name="connsiteX3" fmla="*/ 1100138 w 1100138"/>
              <a:gd name="connsiteY3" fmla="*/ 0 h 357188"/>
            </a:gdLst>
            <a:ahLst/>
            <a:cxnLst>
              <a:cxn ang="0">
                <a:pos x="connsiteX0" y="connsiteY0"/>
              </a:cxn>
              <a:cxn ang="0">
                <a:pos x="connsiteX1" y="connsiteY1"/>
              </a:cxn>
              <a:cxn ang="0">
                <a:pos x="connsiteX2" y="connsiteY2"/>
              </a:cxn>
              <a:cxn ang="0">
                <a:pos x="connsiteX3" y="connsiteY3"/>
              </a:cxn>
            </a:cxnLst>
            <a:rect l="l" t="t" r="r" b="b"/>
            <a:pathLst>
              <a:path w="1100138" h="357188">
                <a:moveTo>
                  <a:pt x="0" y="357188"/>
                </a:moveTo>
                <a:cubicBezTo>
                  <a:pt x="140494" y="252412"/>
                  <a:pt x="280988" y="147637"/>
                  <a:pt x="371475" y="142875"/>
                </a:cubicBezTo>
                <a:cubicBezTo>
                  <a:pt x="461962" y="138113"/>
                  <a:pt x="421481" y="352425"/>
                  <a:pt x="542925" y="328613"/>
                </a:cubicBezTo>
                <a:cubicBezTo>
                  <a:pt x="664369" y="304801"/>
                  <a:pt x="882253" y="152400"/>
                  <a:pt x="1100138"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p:cNvSpPr txBox="1"/>
          <p:nvPr/>
        </p:nvSpPr>
        <p:spPr>
          <a:xfrm>
            <a:off x="0" y="4114800"/>
            <a:ext cx="1219200" cy="923330"/>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probability of species, given color</a:t>
            </a:r>
            <a:endParaRPr lang="en-US" dirty="0">
              <a:solidFill>
                <a:srgbClr val="FF0000"/>
              </a:solidFill>
              <a:latin typeface="Cambria Math" pitchFamily="18" charset="0"/>
              <a:ea typeface="Cambria Math" pitchFamily="18" charset="0"/>
              <a:cs typeface="Times New Roman" pitchFamily="18" charset="0"/>
            </a:endParaRPr>
          </a:p>
        </p:txBody>
      </p:sp>
      <p:sp>
        <p:nvSpPr>
          <p:cNvPr id="23" name="TextBox 22"/>
          <p:cNvSpPr txBox="1"/>
          <p:nvPr/>
        </p:nvSpPr>
        <p:spPr>
          <a:xfrm>
            <a:off x="1447800" y="1295400"/>
            <a:ext cx="1600200" cy="923330"/>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probability of color and species</a:t>
            </a:r>
            <a:endParaRPr lang="en-US" dirty="0">
              <a:solidFill>
                <a:srgbClr val="FF0000"/>
              </a:solidFill>
              <a:latin typeface="Cambria Math" pitchFamily="18" charset="0"/>
              <a:ea typeface="Cambria Math" pitchFamily="18" charset="0"/>
              <a:cs typeface="Times New Roman" pitchFamily="18" charset="0"/>
            </a:endParaRPr>
          </a:p>
        </p:txBody>
      </p:sp>
      <p:sp>
        <p:nvSpPr>
          <p:cNvPr id="24" name="Freeform 23"/>
          <p:cNvSpPr/>
          <p:nvPr/>
        </p:nvSpPr>
        <p:spPr>
          <a:xfrm>
            <a:off x="1014408" y="1600200"/>
            <a:ext cx="566738" cy="533400"/>
          </a:xfrm>
          <a:custGeom>
            <a:avLst/>
            <a:gdLst>
              <a:gd name="connsiteX0" fmla="*/ 0 w 1100138"/>
              <a:gd name="connsiteY0" fmla="*/ 357188 h 357188"/>
              <a:gd name="connsiteX1" fmla="*/ 371475 w 1100138"/>
              <a:gd name="connsiteY1" fmla="*/ 142875 h 357188"/>
              <a:gd name="connsiteX2" fmla="*/ 542925 w 1100138"/>
              <a:gd name="connsiteY2" fmla="*/ 328613 h 357188"/>
              <a:gd name="connsiteX3" fmla="*/ 1100138 w 1100138"/>
              <a:gd name="connsiteY3" fmla="*/ 0 h 357188"/>
            </a:gdLst>
            <a:ahLst/>
            <a:cxnLst>
              <a:cxn ang="0">
                <a:pos x="connsiteX0" y="connsiteY0"/>
              </a:cxn>
              <a:cxn ang="0">
                <a:pos x="connsiteX1" y="connsiteY1"/>
              </a:cxn>
              <a:cxn ang="0">
                <a:pos x="connsiteX2" y="connsiteY2"/>
              </a:cxn>
              <a:cxn ang="0">
                <a:pos x="connsiteX3" y="connsiteY3"/>
              </a:cxn>
            </a:cxnLst>
            <a:rect l="l" t="t" r="r" b="b"/>
            <a:pathLst>
              <a:path w="1100138" h="357188">
                <a:moveTo>
                  <a:pt x="0" y="357188"/>
                </a:moveTo>
                <a:cubicBezTo>
                  <a:pt x="140494" y="252412"/>
                  <a:pt x="280988" y="147637"/>
                  <a:pt x="371475" y="142875"/>
                </a:cubicBezTo>
                <a:cubicBezTo>
                  <a:pt x="461962" y="138113"/>
                  <a:pt x="421481" y="352425"/>
                  <a:pt x="542925" y="328613"/>
                </a:cubicBezTo>
                <a:cubicBezTo>
                  <a:pt x="664369" y="304801"/>
                  <a:pt x="882253" y="152400"/>
                  <a:pt x="1100138"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Freeform 26"/>
          <p:cNvSpPr/>
          <p:nvPr/>
        </p:nvSpPr>
        <p:spPr>
          <a:xfrm flipH="1">
            <a:off x="1143000" y="4495800"/>
            <a:ext cx="228600" cy="533400"/>
          </a:xfrm>
          <a:custGeom>
            <a:avLst/>
            <a:gdLst>
              <a:gd name="connsiteX0" fmla="*/ 0 w 1100138"/>
              <a:gd name="connsiteY0" fmla="*/ 357188 h 357188"/>
              <a:gd name="connsiteX1" fmla="*/ 371475 w 1100138"/>
              <a:gd name="connsiteY1" fmla="*/ 142875 h 357188"/>
              <a:gd name="connsiteX2" fmla="*/ 542925 w 1100138"/>
              <a:gd name="connsiteY2" fmla="*/ 328613 h 357188"/>
              <a:gd name="connsiteX3" fmla="*/ 1100138 w 1100138"/>
              <a:gd name="connsiteY3" fmla="*/ 0 h 357188"/>
              <a:gd name="connsiteX0" fmla="*/ 0 w 1100138"/>
              <a:gd name="connsiteY0" fmla="*/ 357188 h 357188"/>
              <a:gd name="connsiteX1" fmla="*/ 371475 w 1100138"/>
              <a:gd name="connsiteY1" fmla="*/ 142875 h 357188"/>
              <a:gd name="connsiteX2" fmla="*/ 1100138 w 1100138"/>
              <a:gd name="connsiteY2" fmla="*/ 0 h 357188"/>
            </a:gdLst>
            <a:ahLst/>
            <a:cxnLst>
              <a:cxn ang="0">
                <a:pos x="connsiteX0" y="connsiteY0"/>
              </a:cxn>
              <a:cxn ang="0">
                <a:pos x="connsiteX1" y="connsiteY1"/>
              </a:cxn>
              <a:cxn ang="0">
                <a:pos x="connsiteX2" y="connsiteY2"/>
              </a:cxn>
            </a:cxnLst>
            <a:rect l="l" t="t" r="r" b="b"/>
            <a:pathLst>
              <a:path w="1100138" h="357188">
                <a:moveTo>
                  <a:pt x="0" y="357188"/>
                </a:moveTo>
                <a:cubicBezTo>
                  <a:pt x="140494" y="252412"/>
                  <a:pt x="188119" y="202406"/>
                  <a:pt x="371475" y="142875"/>
                </a:cubicBezTo>
                <a:cubicBezTo>
                  <a:pt x="554831" y="83344"/>
                  <a:pt x="948333" y="29766"/>
                  <a:pt x="1100138"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3124200"/>
            <a:ext cx="2286000" cy="11430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2895600"/>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2895600"/>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functions of random variables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2895600"/>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3352800"/>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3052768"/>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2862264"/>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333375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calculation of conditional probabilities</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3" cstate="print"/>
          <a:srcRect l="39050" t="58926" r="27104" b="25921"/>
          <a:stretch>
            <a:fillRect/>
          </a:stretch>
        </p:blipFill>
        <p:spPr bwMode="auto">
          <a:xfrm>
            <a:off x="609600" y="2057400"/>
            <a:ext cx="5469467" cy="14478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9206" t="53221" r="26508" b="28524"/>
          <a:stretch>
            <a:fillRect/>
          </a:stretch>
        </p:blipFill>
        <p:spPr bwMode="auto">
          <a:xfrm>
            <a:off x="685800" y="3962400"/>
            <a:ext cx="5410200" cy="1703211"/>
          </a:xfrm>
          <a:prstGeom prst="rect">
            <a:avLst/>
          </a:prstGeom>
          <a:noFill/>
          <a:ln w="9525">
            <a:noFill/>
            <a:miter lim="800000"/>
            <a:headEnd/>
            <a:tailEnd/>
          </a:ln>
        </p:spPr>
      </p:pic>
      <p:sp>
        <p:nvSpPr>
          <p:cNvPr id="6" name="TextBox 5"/>
          <p:cNvSpPr txBox="1"/>
          <p:nvPr/>
        </p:nvSpPr>
        <p:spPr>
          <a:xfrm>
            <a:off x="6858000" y="2209800"/>
            <a:ext cx="1676400" cy="1200329"/>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divide each species by fraction of birds of that color</a:t>
            </a:r>
            <a:endParaRPr lang="en-US" dirty="0">
              <a:solidFill>
                <a:srgbClr val="FF0000"/>
              </a:solidFill>
              <a:latin typeface="Cambria Math" pitchFamily="18" charset="0"/>
              <a:ea typeface="Cambria Math" pitchFamily="18" charset="0"/>
              <a:cs typeface="Times New Roman" pitchFamily="18" charset="0"/>
            </a:endParaRPr>
          </a:p>
        </p:txBody>
      </p:sp>
      <p:sp>
        <p:nvSpPr>
          <p:cNvPr id="7" name="TextBox 6"/>
          <p:cNvSpPr txBox="1"/>
          <p:nvPr/>
        </p:nvSpPr>
        <p:spPr>
          <a:xfrm>
            <a:off x="6858000" y="4343400"/>
            <a:ext cx="1676400" cy="1200329"/>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divide each color by fraction of birds of that species</a:t>
            </a:r>
            <a:endParaRPr lang="en-US"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Bayes</a:t>
            </a:r>
            <a:r>
              <a:rPr lang="en-US" dirty="0" smtClean="0">
                <a:latin typeface="Times New Roman" pitchFamily="18" charset="0"/>
                <a:cs typeface="Times New Roman" pitchFamily="18" charset="0"/>
              </a:rPr>
              <a:t> Theorem</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3" cstate="print"/>
          <a:srcRect l="39050" t="58926" r="27104" b="25921"/>
          <a:stretch>
            <a:fillRect/>
          </a:stretch>
        </p:blipFill>
        <p:spPr bwMode="auto">
          <a:xfrm>
            <a:off x="76201" y="2057400"/>
            <a:ext cx="3352800" cy="887506"/>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9206" t="53221" r="26508" b="28524"/>
          <a:stretch>
            <a:fillRect/>
          </a:stretch>
        </p:blipFill>
        <p:spPr bwMode="auto">
          <a:xfrm>
            <a:off x="76200" y="2895600"/>
            <a:ext cx="3388661" cy="1066800"/>
          </a:xfrm>
          <a:prstGeom prst="rect">
            <a:avLst/>
          </a:prstGeom>
          <a:noFill/>
          <a:ln w="9525">
            <a:noFill/>
            <a:miter lim="800000"/>
            <a:headEnd/>
            <a:tailEnd/>
          </a:ln>
        </p:spPr>
      </p:pic>
      <p:sp>
        <p:nvSpPr>
          <p:cNvPr id="7" name="TextBox 6"/>
          <p:cNvSpPr txBox="1"/>
          <p:nvPr/>
        </p:nvSpPr>
        <p:spPr>
          <a:xfrm>
            <a:off x="3733800" y="2667000"/>
            <a:ext cx="2667000" cy="369332"/>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same, so solving for </a:t>
            </a:r>
            <a:r>
              <a:rPr lang="en-US" i="1" dirty="0" smtClean="0">
                <a:solidFill>
                  <a:srgbClr val="FF0000"/>
                </a:solidFill>
                <a:latin typeface="Cambria Math" pitchFamily="18" charset="0"/>
                <a:ea typeface="Cambria Math" pitchFamily="18" charset="0"/>
                <a:cs typeface="Times New Roman" pitchFamily="18" charset="0"/>
              </a:rPr>
              <a:t>P(</a:t>
            </a:r>
            <a:r>
              <a:rPr lang="en-US" i="1" dirty="0" err="1" smtClean="0">
                <a:solidFill>
                  <a:srgbClr val="FF0000"/>
                </a:solidFill>
                <a:latin typeface="Cambria Math" pitchFamily="18" charset="0"/>
                <a:ea typeface="Cambria Math" pitchFamily="18" charset="0"/>
                <a:cs typeface="Times New Roman" pitchFamily="18" charset="0"/>
              </a:rPr>
              <a:t>s,c</a:t>
            </a:r>
            <a:r>
              <a:rPr lang="en-US" i="1" dirty="0" smtClean="0">
                <a:solidFill>
                  <a:srgbClr val="FF0000"/>
                </a:solidFill>
                <a:latin typeface="Cambria Math" pitchFamily="18" charset="0"/>
                <a:ea typeface="Cambria Math" pitchFamily="18" charset="0"/>
                <a:cs typeface="Times New Roman" pitchFamily="18" charset="0"/>
              </a:rPr>
              <a:t>)</a:t>
            </a:r>
            <a:endParaRPr lang="en-US" i="1" dirty="0">
              <a:solidFill>
                <a:srgbClr val="FF0000"/>
              </a:solidFill>
              <a:latin typeface="Cambria Math" pitchFamily="18" charset="0"/>
              <a:ea typeface="Cambria Math" pitchFamily="18" charset="0"/>
              <a:cs typeface="Times New Roman" pitchFamily="18" charset="0"/>
            </a:endParaRPr>
          </a:p>
        </p:txBody>
      </p:sp>
      <p:pic>
        <p:nvPicPr>
          <p:cNvPr id="2050" name="Picture 2"/>
          <p:cNvPicPr>
            <a:picLocks noChangeAspect="1" noChangeArrowheads="1"/>
          </p:cNvPicPr>
          <p:nvPr/>
        </p:nvPicPr>
        <p:blipFill>
          <a:blip r:embed="rId5" cstate="print"/>
          <a:srcRect l="36190" t="37584" r="29524" b="51678"/>
          <a:stretch>
            <a:fillRect/>
          </a:stretch>
        </p:blipFill>
        <p:spPr bwMode="auto">
          <a:xfrm>
            <a:off x="2514600" y="4114800"/>
            <a:ext cx="4114800" cy="762000"/>
          </a:xfrm>
          <a:prstGeom prst="rect">
            <a:avLst/>
          </a:prstGeom>
          <a:noFill/>
          <a:ln w="9525">
            <a:noFill/>
            <a:miter lim="800000"/>
            <a:headEnd/>
            <a:tailEnd/>
          </a:ln>
        </p:spPr>
      </p:pic>
      <p:sp>
        <p:nvSpPr>
          <p:cNvPr id="8" name="Oval 7"/>
          <p:cNvSpPr/>
          <p:nvPr/>
        </p:nvSpPr>
        <p:spPr>
          <a:xfrm>
            <a:off x="2514600" y="2133600"/>
            <a:ext cx="762000" cy="38100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514600" y="3124200"/>
            <a:ext cx="762000" cy="38100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3335215" y="2461846"/>
            <a:ext cx="393896" cy="323557"/>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flipV="1">
            <a:off x="3352800" y="2953043"/>
            <a:ext cx="393896" cy="323557"/>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flipV="1">
            <a:off x="3429000" y="3048000"/>
            <a:ext cx="2514600" cy="1066800"/>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051" name="Picture 3"/>
          <p:cNvPicPr>
            <a:picLocks noChangeAspect="1" noChangeArrowheads="1"/>
          </p:cNvPicPr>
          <p:nvPr/>
        </p:nvPicPr>
        <p:blipFill>
          <a:blip r:embed="rId6" cstate="print"/>
          <a:srcRect l="26032" t="36510" r="52381" b="50604"/>
          <a:stretch>
            <a:fillRect/>
          </a:stretch>
        </p:blipFill>
        <p:spPr bwMode="auto">
          <a:xfrm>
            <a:off x="5562600" y="4876800"/>
            <a:ext cx="2590800" cy="914400"/>
          </a:xfrm>
          <a:prstGeom prst="rect">
            <a:avLst/>
          </a:prstGeom>
          <a:noFill/>
          <a:ln w="9525">
            <a:noFill/>
            <a:miter lim="800000"/>
            <a:headEnd/>
            <a:tailEnd/>
          </a:ln>
        </p:spPr>
      </p:pic>
      <p:pic>
        <p:nvPicPr>
          <p:cNvPr id="15" name="Picture 3"/>
          <p:cNvPicPr>
            <a:picLocks noChangeAspect="1" noChangeArrowheads="1"/>
          </p:cNvPicPr>
          <p:nvPr/>
        </p:nvPicPr>
        <p:blipFill>
          <a:blip r:embed="rId6" cstate="print"/>
          <a:srcRect l="26032" t="60134" r="52381" b="28054"/>
          <a:stretch>
            <a:fillRect/>
          </a:stretch>
        </p:blipFill>
        <p:spPr bwMode="auto">
          <a:xfrm>
            <a:off x="5638800" y="5791200"/>
            <a:ext cx="2590800" cy="838200"/>
          </a:xfrm>
          <a:prstGeom prst="rect">
            <a:avLst/>
          </a:prstGeom>
          <a:noFill/>
          <a:ln w="9525">
            <a:noFill/>
            <a:miter lim="800000"/>
            <a:headEnd/>
            <a:tailEnd/>
          </a:ln>
        </p:spPr>
      </p:pic>
      <p:sp>
        <p:nvSpPr>
          <p:cNvPr id="16" name="Freeform 15"/>
          <p:cNvSpPr/>
          <p:nvPr/>
        </p:nvSpPr>
        <p:spPr>
          <a:xfrm flipH="1" flipV="1">
            <a:off x="3505200" y="4648200"/>
            <a:ext cx="1905000" cy="1066800"/>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2667000" y="5105400"/>
            <a:ext cx="1676400" cy="369332"/>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rearrange</a:t>
            </a:r>
            <a:endParaRPr lang="en-US"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95400"/>
            <a:ext cx="8229600" cy="1143000"/>
          </a:xfrm>
        </p:spPr>
        <p:txBody>
          <a:bodyPr/>
          <a:lstStyle/>
          <a:p>
            <a:r>
              <a:rPr lang="en-US" dirty="0" smtClean="0">
                <a:latin typeface="Times New Roman" pitchFamily="18" charset="0"/>
                <a:cs typeface="Times New Roman" pitchFamily="18" charset="0"/>
              </a:rPr>
              <a:t>3 ways to write </a:t>
            </a:r>
            <a:r>
              <a:rPr lang="en-US" i="1" dirty="0" smtClean="0">
                <a:latin typeface="Cambria Math" pitchFamily="18" charset="0"/>
                <a:ea typeface="Cambria Math" pitchFamily="18" charset="0"/>
                <a:cs typeface="Times New Roman" pitchFamily="18" charset="0"/>
              </a:rPr>
              <a:t>P(c)</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P(s)</a:t>
            </a:r>
            <a:endParaRPr lang="en-US" i="1" dirty="0">
              <a:latin typeface="Cambria Math" pitchFamily="18" charset="0"/>
              <a:ea typeface="Cambria Math" pitchFamily="18" charset="0"/>
              <a:cs typeface="Times New Roman" pitchFamily="18" charset="0"/>
            </a:endParaRPr>
          </a:p>
        </p:txBody>
      </p:sp>
      <p:pic>
        <p:nvPicPr>
          <p:cNvPr id="18" name="Picture 2"/>
          <p:cNvPicPr>
            <a:picLocks noChangeAspect="1" noChangeArrowheads="1"/>
          </p:cNvPicPr>
          <p:nvPr/>
        </p:nvPicPr>
        <p:blipFill>
          <a:blip r:embed="rId3" cstate="print"/>
          <a:srcRect l="54603" t="31141" r="5396" b="53825"/>
          <a:stretch>
            <a:fillRect/>
          </a:stretch>
        </p:blipFill>
        <p:spPr bwMode="auto">
          <a:xfrm>
            <a:off x="2209800" y="4072467"/>
            <a:ext cx="4648200" cy="1032933"/>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l="12698" t="31141" r="50476" b="54899"/>
          <a:stretch>
            <a:fillRect/>
          </a:stretch>
        </p:blipFill>
        <p:spPr bwMode="auto">
          <a:xfrm>
            <a:off x="2209800" y="3234267"/>
            <a:ext cx="4419600"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lstStyle/>
          <a:p>
            <a:r>
              <a:rPr lang="en-US" dirty="0" smtClean="0">
                <a:latin typeface="Times New Roman" pitchFamily="18" charset="0"/>
                <a:cs typeface="Times New Roman" pitchFamily="18" charset="0"/>
              </a:rPr>
              <a:t>so 3 ways to write </a:t>
            </a:r>
            <a:r>
              <a:rPr lang="en-US" dirty="0" err="1" smtClean="0">
                <a:latin typeface="Times New Roman" pitchFamily="18" charset="0"/>
                <a:cs typeface="Times New Roman" pitchFamily="18" charset="0"/>
              </a:rPr>
              <a:t>Bayes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Therem</a:t>
            </a:r>
            <a:endParaRPr lang="en-US" i="1" dirty="0">
              <a:latin typeface="Cambria Math" pitchFamily="18" charset="0"/>
              <a:ea typeface="Cambria Math" pitchFamily="18" charset="0"/>
              <a:cs typeface="Times New Roman" pitchFamily="18" charset="0"/>
            </a:endParaRPr>
          </a:p>
        </p:txBody>
      </p:sp>
      <p:pic>
        <p:nvPicPr>
          <p:cNvPr id="4098" name="Picture 2"/>
          <p:cNvPicPr>
            <a:picLocks noChangeAspect="1" noChangeArrowheads="1"/>
          </p:cNvPicPr>
          <p:nvPr/>
        </p:nvPicPr>
        <p:blipFill>
          <a:blip r:embed="rId3" cstate="print"/>
          <a:srcRect l="24762" t="33289" r="18730" b="24832"/>
          <a:stretch>
            <a:fillRect/>
          </a:stretch>
        </p:blipFill>
        <p:spPr bwMode="auto">
          <a:xfrm>
            <a:off x="1219200" y="2362200"/>
            <a:ext cx="6781800" cy="2971800"/>
          </a:xfrm>
          <a:prstGeom prst="rect">
            <a:avLst/>
          </a:prstGeom>
          <a:noFill/>
          <a:ln w="9525">
            <a:noFill/>
            <a:miter lim="800000"/>
            <a:headEnd/>
            <a:tailEnd/>
          </a:ln>
        </p:spPr>
      </p:pic>
      <p:sp>
        <p:nvSpPr>
          <p:cNvPr id="6" name="TextBox 5"/>
          <p:cNvSpPr txBox="1"/>
          <p:nvPr/>
        </p:nvSpPr>
        <p:spPr>
          <a:xfrm>
            <a:off x="4648200" y="5486400"/>
            <a:ext cx="4114800" cy="646331"/>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the last way seems the most complicated, but it is also the most useful</a:t>
            </a:r>
            <a:endParaRPr lang="en-US" dirty="0">
              <a:solidFill>
                <a:srgbClr val="FF0000"/>
              </a:solidFill>
              <a:latin typeface="Cambria Math" pitchFamily="18" charset="0"/>
              <a:ea typeface="Cambria Math" pitchFamily="18" charset="0"/>
              <a:cs typeface="Times New Roman" pitchFamily="18" charset="0"/>
            </a:endParaRPr>
          </a:p>
        </p:txBody>
      </p:sp>
      <p:sp>
        <p:nvSpPr>
          <p:cNvPr id="7" name="Freeform 6"/>
          <p:cNvSpPr/>
          <p:nvPr/>
        </p:nvSpPr>
        <p:spPr>
          <a:xfrm>
            <a:off x="7793502" y="4600135"/>
            <a:ext cx="354037" cy="872197"/>
          </a:xfrm>
          <a:custGeom>
            <a:avLst/>
            <a:gdLst>
              <a:gd name="connsiteX0" fmla="*/ 0 w 354037"/>
              <a:gd name="connsiteY0" fmla="*/ 0 h 872197"/>
              <a:gd name="connsiteX1" fmla="*/ 309489 w 354037"/>
              <a:gd name="connsiteY1" fmla="*/ 365760 h 872197"/>
              <a:gd name="connsiteX2" fmla="*/ 267286 w 354037"/>
              <a:gd name="connsiteY2" fmla="*/ 872197 h 872197"/>
            </a:gdLst>
            <a:ahLst/>
            <a:cxnLst>
              <a:cxn ang="0">
                <a:pos x="connsiteX0" y="connsiteY0"/>
              </a:cxn>
              <a:cxn ang="0">
                <a:pos x="connsiteX1" y="connsiteY1"/>
              </a:cxn>
              <a:cxn ang="0">
                <a:pos x="connsiteX2" y="connsiteY2"/>
              </a:cxn>
            </a:cxnLst>
            <a:rect l="l" t="t" r="r" b="b"/>
            <a:pathLst>
              <a:path w="354037" h="872197">
                <a:moveTo>
                  <a:pt x="0" y="0"/>
                </a:moveTo>
                <a:cubicBezTo>
                  <a:pt x="132470" y="110197"/>
                  <a:pt x="264941" y="220394"/>
                  <a:pt x="309489" y="365760"/>
                </a:cubicBezTo>
                <a:cubicBezTo>
                  <a:pt x="354037" y="511126"/>
                  <a:pt x="310661" y="691661"/>
                  <a:pt x="267286" y="87219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7848600" y="3124200"/>
            <a:ext cx="437271" cy="2319997"/>
          </a:xfrm>
          <a:custGeom>
            <a:avLst/>
            <a:gdLst>
              <a:gd name="connsiteX0" fmla="*/ 0 w 354037"/>
              <a:gd name="connsiteY0" fmla="*/ 0 h 872197"/>
              <a:gd name="connsiteX1" fmla="*/ 309489 w 354037"/>
              <a:gd name="connsiteY1" fmla="*/ 365760 h 872197"/>
              <a:gd name="connsiteX2" fmla="*/ 267286 w 354037"/>
              <a:gd name="connsiteY2" fmla="*/ 872197 h 872197"/>
            </a:gdLst>
            <a:ahLst/>
            <a:cxnLst>
              <a:cxn ang="0">
                <a:pos x="connsiteX0" y="connsiteY0"/>
              </a:cxn>
              <a:cxn ang="0">
                <a:pos x="connsiteX1" y="connsiteY1"/>
              </a:cxn>
              <a:cxn ang="0">
                <a:pos x="connsiteX2" y="connsiteY2"/>
              </a:cxn>
            </a:cxnLst>
            <a:rect l="l" t="t" r="r" b="b"/>
            <a:pathLst>
              <a:path w="354037" h="872197">
                <a:moveTo>
                  <a:pt x="0" y="0"/>
                </a:moveTo>
                <a:cubicBezTo>
                  <a:pt x="132470" y="110197"/>
                  <a:pt x="264941" y="220394"/>
                  <a:pt x="309489" y="365760"/>
                </a:cubicBezTo>
                <a:cubicBezTo>
                  <a:pt x="354037" y="511126"/>
                  <a:pt x="310661" y="691661"/>
                  <a:pt x="267286" y="87219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2732" t="31989" r="55036" b="49491"/>
          <a:stretch>
            <a:fillRect/>
          </a:stretch>
        </p:blipFill>
        <p:spPr bwMode="auto">
          <a:xfrm>
            <a:off x="1828800" y="2057400"/>
            <a:ext cx="5098473" cy="1752600"/>
          </a:xfrm>
          <a:prstGeom prst="rect">
            <a:avLst/>
          </a:prstGeom>
          <a:noFill/>
          <a:ln w="9525">
            <a:noFill/>
            <a:miter lim="800000"/>
            <a:headEnd/>
            <a:tailEnd/>
          </a:ln>
        </p:spPr>
      </p:pic>
      <p:sp>
        <p:nvSpPr>
          <p:cNvPr id="2" name="Title 1"/>
          <p:cNvSpPr>
            <a:spLocks noGrp="1"/>
          </p:cNvSpPr>
          <p:nvPr>
            <p:ph type="title"/>
          </p:nvPr>
        </p:nvSpPr>
        <p:spPr>
          <a:xfrm>
            <a:off x="0" y="609600"/>
            <a:ext cx="9144000" cy="914400"/>
          </a:xfrm>
        </p:spPr>
        <p:txBody>
          <a:bodyPr/>
          <a:lstStyle/>
          <a:p>
            <a:r>
              <a:rPr lang="en-US" sz="5400" dirty="0" smtClean="0">
                <a:latin typeface="Times New Roman" pitchFamily="18" charset="0"/>
                <a:ea typeface="Cambria Math" pitchFamily="18" charset="0"/>
                <a:cs typeface="Times New Roman" pitchFamily="18" charset="0"/>
              </a:rPr>
              <a:t>Beware!</a:t>
            </a:r>
            <a:endParaRPr lang="en-US" sz="5400" dirty="0">
              <a:latin typeface="Times New Roman" pitchFamily="18" charset="0"/>
              <a:ea typeface="Cambria Math" pitchFamily="18" charset="0"/>
              <a:cs typeface="Times New Roman" pitchFamily="18" charset="0"/>
            </a:endParaRPr>
          </a:p>
        </p:txBody>
      </p:sp>
      <p:sp>
        <p:nvSpPr>
          <p:cNvPr id="6" name="Title 1"/>
          <p:cNvSpPr txBox="1">
            <a:spLocks/>
          </p:cNvSpPr>
          <p:nvPr/>
        </p:nvSpPr>
        <p:spPr bwMode="auto">
          <a:xfrm>
            <a:off x="0" y="4648200"/>
            <a:ext cx="91440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Cambria Math" pitchFamily="18" charset="0"/>
                <a:cs typeface="Times New Roman" pitchFamily="18" charset="0"/>
              </a:rPr>
              <a:t>major cause of error both</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kern="0" noProof="0" dirty="0" smtClean="0">
                <a:solidFill>
                  <a:schemeClr val="tx2"/>
                </a:solidFill>
                <a:latin typeface="Times New Roman" pitchFamily="18" charset="0"/>
                <a:ea typeface="Cambria Math" pitchFamily="18" charset="0"/>
                <a:cs typeface="Times New Roman" pitchFamily="18" charset="0"/>
              </a:rPr>
              <a:t>among scientists and the general public</a:t>
            </a:r>
            <a:endParaRPr kumimoji="0" lang="en-US" sz="4400" b="0" i="0" u="none" strike="noStrike" kern="0" cap="none" spc="0" normalizeH="0" baseline="0" noProof="0" dirty="0">
              <a:ln>
                <a:noFill/>
              </a:ln>
              <a:solidFill>
                <a:schemeClr val="tx2"/>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r>
              <a:rPr lang="en-US" dirty="0" smtClean="0">
                <a:latin typeface="Times New Roman" pitchFamily="18" charset="0"/>
                <a:ea typeface="Cambria Math" pitchFamily="18" charset="0"/>
                <a:cs typeface="Times New Roman" pitchFamily="18" charset="0"/>
              </a:rPr>
              <a:t>example</a:t>
            </a:r>
            <a:endParaRPr lang="en-US" dirty="0">
              <a:latin typeface="Times New Roman" pitchFamily="18" charset="0"/>
              <a:ea typeface="Cambria Math" pitchFamily="18" charset="0"/>
              <a:cs typeface="Times New Roman" pitchFamily="18" charset="0"/>
            </a:endParaRPr>
          </a:p>
        </p:txBody>
      </p:sp>
      <p:sp>
        <p:nvSpPr>
          <p:cNvPr id="5" name="Title 1"/>
          <p:cNvSpPr txBox="1">
            <a:spLocks/>
          </p:cNvSpPr>
          <p:nvPr/>
        </p:nvSpPr>
        <p:spPr bwMode="auto">
          <a:xfrm>
            <a:off x="0" y="1524000"/>
            <a:ext cx="9144000" cy="5105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Cambria Math" pitchFamily="18" charset="0"/>
                <a:cs typeface="Times New Roman" pitchFamily="18" charset="0"/>
              </a:rPr>
              <a:t>probability</a:t>
            </a:r>
            <a:r>
              <a:rPr kumimoji="0" lang="en-US" sz="2800" b="0" i="0" u="none" strike="noStrike" kern="0" cap="none" spc="0" normalizeH="0" noProof="0" dirty="0" smtClean="0">
                <a:ln>
                  <a:noFill/>
                </a:ln>
                <a:solidFill>
                  <a:schemeClr val="tx2"/>
                </a:solidFill>
                <a:effectLst/>
                <a:uLnTx/>
                <a:uFillTx/>
                <a:latin typeface="Times New Roman" pitchFamily="18" charset="0"/>
                <a:ea typeface="Cambria Math" pitchFamily="18" charset="0"/>
                <a:cs typeface="Times New Roman" pitchFamily="18" charset="0"/>
              </a:rPr>
              <a:t> that a dead person succumbed to pancreatic cancer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noProof="0" dirty="0" smtClean="0">
                <a:ln>
                  <a:noFill/>
                </a:ln>
                <a:solidFill>
                  <a:schemeClr val="tx2"/>
                </a:solidFill>
                <a:effectLst/>
                <a:uLnTx/>
                <a:uFillTx/>
                <a:latin typeface="Times New Roman" pitchFamily="18" charset="0"/>
                <a:ea typeface="Cambria Math" pitchFamily="18" charset="0"/>
                <a:cs typeface="Times New Roman" pitchFamily="18" charset="0"/>
              </a:rPr>
              <a:t>(as contrasted to some other cause of death)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baseline="0" dirty="0" smtClean="0">
                <a:solidFill>
                  <a:schemeClr val="tx2"/>
                </a:solidFill>
                <a:latin typeface="Times New Roman" pitchFamily="18" charset="0"/>
                <a:ea typeface="Cambria Math" pitchFamily="18" charset="0"/>
                <a:cs typeface="Times New Roman" pitchFamily="18" charset="0"/>
              </a:rPr>
              <a:t>P(</a:t>
            </a:r>
            <a:r>
              <a:rPr lang="en-US" sz="2800" kern="0" baseline="0" dirty="0" err="1" smtClean="0">
                <a:solidFill>
                  <a:schemeClr val="tx2"/>
                </a:solidFill>
                <a:latin typeface="Times New Roman" pitchFamily="18" charset="0"/>
                <a:ea typeface="Cambria Math" pitchFamily="18" charset="0"/>
                <a:cs typeface="Times New Roman" pitchFamily="18" charset="0"/>
              </a:rPr>
              <a:t>cancer|death</a:t>
            </a:r>
            <a:r>
              <a:rPr lang="en-US" sz="2800" kern="0" baseline="0" dirty="0" smtClean="0">
                <a:solidFill>
                  <a:schemeClr val="tx2"/>
                </a:solidFill>
                <a:latin typeface="Times New Roman" pitchFamily="18" charset="0"/>
                <a:ea typeface="Cambria Math" pitchFamily="18" charset="0"/>
                <a:cs typeface="Times New Roman" pitchFamily="18" charset="0"/>
              </a:rPr>
              <a:t>)</a:t>
            </a:r>
            <a:r>
              <a:rPr lang="en-US" sz="2800" kern="0" dirty="0" smtClean="0">
                <a:solidFill>
                  <a:schemeClr val="tx2"/>
                </a:solidFill>
                <a:latin typeface="Times New Roman" pitchFamily="18" charset="0"/>
                <a:ea typeface="Cambria Math" pitchFamily="18" charset="0"/>
                <a:cs typeface="Times New Roman" pitchFamily="18" charset="0"/>
              </a:rPr>
              <a:t> = 1.4%</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2800" kern="0" dirty="0" smtClean="0">
              <a:solidFill>
                <a:schemeClr val="tx2"/>
              </a:solidFill>
              <a:latin typeface="Times New Roman" pitchFamily="18" charset="0"/>
              <a:ea typeface="Cambria Math" pitchFamily="18" charset="0"/>
              <a:cs typeface="Times New Roman" pitchFamily="18" charset="0"/>
            </a:endParaRPr>
          </a:p>
          <a:p>
            <a:pPr lvl="0" algn="ctr">
              <a:defRPr/>
            </a:pPr>
            <a:r>
              <a:rPr lang="en-US" sz="2800" kern="0" dirty="0" smtClean="0">
                <a:solidFill>
                  <a:schemeClr val="tx2"/>
                </a:solidFill>
                <a:latin typeface="Times New Roman" pitchFamily="18" charset="0"/>
                <a:ea typeface="Cambria Math" pitchFamily="18" charset="0"/>
                <a:cs typeface="Times New Roman" pitchFamily="18" charset="0"/>
              </a:rPr>
              <a:t>probability that a person diagnosed with pancreatic cancer</a:t>
            </a:r>
          </a:p>
          <a:p>
            <a:pPr lvl="0" algn="ctr">
              <a:defRPr/>
            </a:pPr>
            <a:r>
              <a:rPr lang="en-US" sz="2800" kern="0" dirty="0" smtClean="0">
                <a:solidFill>
                  <a:schemeClr val="tx2"/>
                </a:solidFill>
                <a:latin typeface="Times New Roman" pitchFamily="18" charset="0"/>
                <a:ea typeface="Cambria Math" pitchFamily="18" charset="0"/>
                <a:cs typeface="Times New Roman" pitchFamily="18" charset="0"/>
              </a:rPr>
              <a:t>will die of it in the next five years</a:t>
            </a:r>
          </a:p>
          <a:p>
            <a:pPr lvl="0" algn="ctr">
              <a:defRPr/>
            </a:pPr>
            <a:r>
              <a:rPr lang="en-US" sz="2800" kern="0" dirty="0" smtClean="0">
                <a:solidFill>
                  <a:schemeClr val="tx2"/>
                </a:solidFill>
                <a:latin typeface="Times New Roman" pitchFamily="18" charset="0"/>
                <a:ea typeface="Cambria Math" pitchFamily="18" charset="0"/>
                <a:cs typeface="Times New Roman" pitchFamily="18" charset="0"/>
              </a:rPr>
              <a:t>P(</a:t>
            </a:r>
            <a:r>
              <a:rPr lang="en-US" sz="2800" kern="0" dirty="0" err="1" smtClean="0">
                <a:solidFill>
                  <a:schemeClr val="tx2"/>
                </a:solidFill>
                <a:latin typeface="Times New Roman" pitchFamily="18" charset="0"/>
                <a:ea typeface="Cambria Math" pitchFamily="18" charset="0"/>
                <a:cs typeface="Times New Roman" pitchFamily="18" charset="0"/>
              </a:rPr>
              <a:t>death|cancer</a:t>
            </a:r>
            <a:r>
              <a:rPr lang="en-US" sz="2800" kern="0" dirty="0" smtClean="0">
                <a:solidFill>
                  <a:schemeClr val="tx2"/>
                </a:solidFill>
                <a:latin typeface="Times New Roman" pitchFamily="18" charset="0"/>
                <a:ea typeface="Cambria Math" pitchFamily="18" charset="0"/>
                <a:cs typeface="Times New Roman" pitchFamily="18" charset="0"/>
              </a:rPr>
              <a:t>) = 90%</a:t>
            </a:r>
          </a:p>
          <a:p>
            <a:pPr lvl="0" algn="ctr">
              <a:defRPr/>
            </a:pPr>
            <a:endParaRPr lang="en-US" sz="2800" kern="0" dirty="0" smtClean="0">
              <a:solidFill>
                <a:schemeClr val="tx2"/>
              </a:solidFill>
              <a:latin typeface="Times New Roman" pitchFamily="18" charset="0"/>
              <a:ea typeface="Cambria Math" pitchFamily="18" charset="0"/>
              <a:cs typeface="Times New Roman" pitchFamily="18" charset="0"/>
            </a:endParaRPr>
          </a:p>
          <a:p>
            <a:pPr lvl="0" algn="ctr">
              <a:defRPr/>
            </a:pPr>
            <a:r>
              <a:rPr lang="en-US" sz="2800" kern="0" dirty="0" smtClean="0">
                <a:solidFill>
                  <a:schemeClr val="tx2"/>
                </a:solidFill>
                <a:latin typeface="Times New Roman" pitchFamily="18" charset="0"/>
                <a:ea typeface="Cambria Math" pitchFamily="18" charset="0"/>
                <a:cs typeface="Times New Roman" pitchFamily="18" charset="0"/>
              </a:rPr>
              <a:t>vastly different numbers</a:t>
            </a:r>
          </a:p>
          <a:p>
            <a:pPr lvl="0" algn="ctr">
              <a:defRPr/>
            </a:pPr>
            <a:endParaRPr lang="en-US" sz="2400" kern="0" dirty="0" smtClean="0">
              <a:solidFill>
                <a:schemeClr val="tx2"/>
              </a:solidFill>
              <a:latin typeface="Times New Roman" pitchFamily="18" charset="0"/>
              <a:ea typeface="Cambria Math"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2400" kern="0" dirty="0" smtClean="0">
              <a:solidFill>
                <a:schemeClr val="tx2"/>
              </a:solidFill>
              <a:latin typeface="Times New Roman" pitchFamily="18" charset="0"/>
              <a:ea typeface="Cambria Math"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smtClean="0">
              <a:ln>
                <a:noFill/>
              </a:ln>
              <a:solidFill>
                <a:schemeClr val="tx2"/>
              </a:solidFill>
              <a:effectLst/>
              <a:uLnTx/>
              <a:uFillTx/>
              <a:latin typeface="Times New Roman" pitchFamily="18" charset="0"/>
              <a:ea typeface="Cambria Math"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chemeClr val="tx2"/>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r>
              <a:rPr lang="en-US" dirty="0" smtClean="0">
                <a:latin typeface="Times New Roman" pitchFamily="18" charset="0"/>
                <a:cs typeface="Times New Roman" pitchFamily="18" charset="0"/>
              </a:rPr>
              <a:t>Bayesian Inference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“updating information”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971800"/>
            <a:ext cx="9144000" cy="1676400"/>
          </a:xfrm>
        </p:spPr>
        <p:txBody>
          <a:bodyPr/>
          <a:lstStyle/>
          <a:p>
            <a:pPr algn="ctr">
              <a:buNone/>
            </a:pPr>
            <a:r>
              <a:rPr lang="en-US" dirty="0" smtClean="0">
                <a:latin typeface="Times New Roman" pitchFamily="18" charset="0"/>
                <a:cs typeface="Times New Roman" pitchFamily="18" charset="0"/>
              </a:rPr>
              <a:t>An observer on the island has sighted a bird.</a:t>
            </a:r>
          </a:p>
          <a:p>
            <a:pPr algn="ctr">
              <a:buNone/>
            </a:pPr>
            <a:r>
              <a:rPr lang="en-US" dirty="0" smtClean="0">
                <a:latin typeface="Times New Roman" pitchFamily="18" charset="0"/>
                <a:cs typeface="Times New Roman" pitchFamily="18" charset="0"/>
              </a:rPr>
              <a:t>We want to know whether it’s a pigeon</a:t>
            </a:r>
            <a:r>
              <a:rPr lang="en-US"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553200"/>
          </a:xfrm>
        </p:spPr>
        <p:txBody>
          <a:bodyPr/>
          <a:lstStyle/>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observer </a:t>
            </a:r>
            <a:r>
              <a:rPr lang="en-US" dirty="0" smtClean="0">
                <a:latin typeface="Times New Roman" pitchFamily="18" charset="0"/>
                <a:cs typeface="Times New Roman" pitchFamily="18" charset="0"/>
              </a:rPr>
              <a:t>says, “bird </a:t>
            </a:r>
            <a:r>
              <a:rPr lang="en-US" dirty="0" smtClean="0">
                <a:latin typeface="Times New Roman" pitchFamily="18" charset="0"/>
                <a:cs typeface="Times New Roman" pitchFamily="18" charset="0"/>
              </a:rPr>
              <a:t>sighted”</a:t>
            </a:r>
          </a:p>
          <a:p>
            <a:pPr algn="ctr">
              <a:buNone/>
            </a:pPr>
            <a:r>
              <a:rPr lang="en-US" dirty="0" smtClean="0">
                <a:latin typeface="Times New Roman" pitchFamily="18" charset="0"/>
                <a:cs typeface="Times New Roman" pitchFamily="18" charset="0"/>
              </a:rPr>
              <a:t>the </a:t>
            </a:r>
            <a:r>
              <a:rPr lang="en-US" dirty="0" smtClean="0">
                <a:latin typeface="Times New Roman" pitchFamily="18" charset="0"/>
                <a:cs typeface="Times New Roman" pitchFamily="18" charset="0"/>
              </a:rPr>
              <a:t>probability that it’s a pigeon is</a:t>
            </a:r>
            <a:r>
              <a:rPr lang="en-US"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r>
              <a:rPr lang="en-US" sz="5400" i="1" dirty="0" smtClean="0">
                <a:latin typeface="Cambria Math" pitchFamily="18" charset="0"/>
                <a:ea typeface="Cambria Math" pitchFamily="18" charset="0"/>
                <a:cs typeface="Times New Roman" pitchFamily="18" charset="0"/>
              </a:rPr>
              <a:t>P(s=p</a:t>
            </a:r>
            <a:r>
              <a:rPr lang="en-US" sz="5400" i="1" dirty="0" smtClean="0">
                <a:latin typeface="Cambria Math" pitchFamily="18" charset="0"/>
                <a:ea typeface="Cambria Math" pitchFamily="18" charset="0"/>
                <a:cs typeface="Times New Roman" pitchFamily="18" charset="0"/>
              </a:rPr>
              <a:t>) = 50%</a:t>
            </a:r>
          </a:p>
          <a:p>
            <a:pPr algn="ctr">
              <a:buNone/>
            </a:pPr>
            <a:endParaRPr lang="en-US" i="1" dirty="0" smtClean="0">
              <a:latin typeface="Cambria Math" pitchFamily="18" charset="0"/>
              <a:ea typeface="Cambria Math" pitchFamily="18" charset="0"/>
              <a:cs typeface="Times New Roman" pitchFamily="18" charset="0"/>
            </a:endParaRPr>
          </a:p>
          <a:p>
            <a:pPr algn="ctr">
              <a:buNone/>
            </a:pPr>
            <a:r>
              <a:rPr lang="en-US" dirty="0" smtClean="0">
                <a:latin typeface="Times New Roman" pitchFamily="18" charset="0"/>
                <a:cs typeface="Times New Roman" pitchFamily="18" charset="0"/>
              </a:rPr>
              <a:t>since pigeons comprise half of the birds on the island.</a:t>
            </a: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838200" y="2743200"/>
          <a:ext cx="1905000" cy="1143000"/>
        </p:xfrm>
        <a:graphic>
          <a:graphicData uri="http://schemas.openxmlformats.org/drawingml/2006/table">
            <a:tbl>
              <a:tblPr firstRow="1" bandRow="1">
                <a:tableStyleId>{073A0DAA-6AF3-43AB-8588-CEC1D06C72B9}</a:tableStyleId>
              </a:tblPr>
              <a:tblGrid>
                <a:gridCol w="952500"/>
                <a:gridCol w="952500"/>
              </a:tblGrid>
              <a:tr h="415636">
                <a:tc>
                  <a:txBody>
                    <a:bodyPr/>
                    <a:lstStyle/>
                    <a:p>
                      <a:pPr algn="ctr"/>
                      <a:endParaRPr lang="en-US" sz="1200" b="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b="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3682">
                <a:tc>
                  <a:txBody>
                    <a:bodyPr/>
                    <a:lstStyle/>
                    <a:p>
                      <a:pPr algn="ctr"/>
                      <a:r>
                        <a:rPr lang="en-US" sz="1200" b="0" dirty="0" smtClean="0">
                          <a:solidFill>
                            <a:schemeClr val="tx1"/>
                          </a:solidFill>
                          <a:latin typeface="Times New Roman" pitchFamily="18" charset="0"/>
                          <a:cs typeface="Times New Roman" pitchFamily="18" charset="0"/>
                        </a:rPr>
                        <a:t>pigeon, </a:t>
                      </a:r>
                      <a:r>
                        <a:rPr lang="en-US" sz="1200" b="0" i="1" dirty="0" smtClean="0">
                          <a:solidFill>
                            <a:schemeClr val="tx1"/>
                          </a:solidFill>
                          <a:latin typeface="Times New Roman" pitchFamily="18" charset="0"/>
                          <a:cs typeface="Times New Roman" pitchFamily="18" charset="0"/>
                        </a:rPr>
                        <a:t>p</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i="1" dirty="0" smtClean="0">
                          <a:solidFill>
                            <a:schemeClr val="tx1"/>
                          </a:solidFill>
                          <a:latin typeface="Times New Roman" pitchFamily="18" charset="0"/>
                          <a:cs typeface="Times New Roman" pitchFamily="18" charset="0"/>
                        </a:rPr>
                        <a:t>50%</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3682">
                <a:tc>
                  <a:txBody>
                    <a:bodyPr/>
                    <a:lstStyle/>
                    <a:p>
                      <a:pPr algn="ctr"/>
                      <a:r>
                        <a:rPr lang="en-US" sz="1200" b="0" dirty="0" smtClean="0">
                          <a:solidFill>
                            <a:schemeClr val="tx1"/>
                          </a:solidFill>
                          <a:latin typeface="Times New Roman" pitchFamily="18" charset="0"/>
                          <a:cs typeface="Times New Roman" pitchFamily="18" charset="0"/>
                        </a:rPr>
                        <a:t>gull, </a:t>
                      </a:r>
                      <a:r>
                        <a:rPr lang="en-US" sz="1200" b="0" i="1" dirty="0" smtClean="0">
                          <a:solidFill>
                            <a:schemeClr val="tx1"/>
                          </a:solidFill>
                          <a:latin typeface="Times New Roman" pitchFamily="18" charset="0"/>
                          <a:cs typeface="Times New Roman" pitchFamily="18" charset="0"/>
                        </a:rPr>
                        <a:t>g</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0" i="1" dirty="0" smtClean="0">
                          <a:solidFill>
                            <a:schemeClr val="tx1"/>
                          </a:solidFill>
                          <a:latin typeface="Times New Roman" pitchFamily="18" charset="0"/>
                          <a:cs typeface="Times New Roman" pitchFamily="18" charset="0"/>
                        </a:rPr>
                        <a:t>50%</a:t>
                      </a:r>
                      <a:endParaRPr lang="en-US" sz="12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Oval 5"/>
          <p:cNvSpPr/>
          <p:nvPr/>
        </p:nvSpPr>
        <p:spPr>
          <a:xfrm>
            <a:off x="1981200" y="3124200"/>
            <a:ext cx="6096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64768" y="2743200"/>
            <a:ext cx="533400" cy="369332"/>
          </a:xfrm>
          <a:prstGeom prst="rect">
            <a:avLst/>
          </a:prstGeom>
          <a:noFill/>
        </p:spPr>
        <p:txBody>
          <a:bodyPr wrap="square" rtlCol="0">
            <a:spAutoFit/>
          </a:bodyPr>
          <a:lstStyle/>
          <a:p>
            <a:r>
              <a:rPr lang="en-US" dirty="0" smtClean="0"/>
              <a:t>s</a:t>
            </a:r>
            <a:endParaRPr lang="en-US" dirty="0"/>
          </a:p>
        </p:txBody>
      </p:sp>
      <p:sp>
        <p:nvSpPr>
          <p:cNvPr id="8" name="TextBox 7"/>
          <p:cNvSpPr txBox="1"/>
          <p:nvPr/>
        </p:nvSpPr>
        <p:spPr>
          <a:xfrm>
            <a:off x="1981200" y="2743200"/>
            <a:ext cx="533400" cy="369332"/>
          </a:xfrm>
          <a:prstGeom prst="rect">
            <a:avLst/>
          </a:prstGeom>
          <a:noFill/>
        </p:spPr>
        <p:txBody>
          <a:bodyPr wrap="square" rtlCol="0">
            <a:spAutoFit/>
          </a:bodyPr>
          <a:lstStyle/>
          <a:p>
            <a:r>
              <a:rPr lang="en-US" dirty="0" smtClean="0"/>
              <a:t>P(s)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5943600"/>
          </a:xfrm>
        </p:spPr>
        <p:txBody>
          <a:bodyPr>
            <a:normAutofit/>
          </a:bodyPr>
          <a:lstStyle/>
          <a:p>
            <a:pPr algn="ctr">
              <a:buNone/>
            </a:pPr>
            <a:r>
              <a:rPr lang="en-US" dirty="0" smtClean="0">
                <a:latin typeface="Times New Roman" pitchFamily="18" charset="0"/>
                <a:cs typeface="Times New Roman" pitchFamily="18" charset="0"/>
              </a:rPr>
              <a:t>Now the observer says, “the bird is tan”.</a:t>
            </a:r>
          </a:p>
          <a:p>
            <a:pPr algn="ctr">
              <a:buNone/>
            </a:pPr>
            <a:r>
              <a:rPr lang="en-US" dirty="0" smtClean="0">
                <a:latin typeface="Times New Roman" pitchFamily="18" charset="0"/>
                <a:cs typeface="Times New Roman" pitchFamily="18" charset="0"/>
              </a:rPr>
              <a:t>The probability that it’s a pigeon changes.</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The conditional probability that it’s a pigeon, given that we have observed its color to be </a:t>
            </a:r>
            <a:r>
              <a:rPr lang="en-US" dirty="0" smtClean="0">
                <a:latin typeface="Times New Roman" pitchFamily="18" charset="0"/>
                <a:cs typeface="Times New Roman" pitchFamily="18" charset="0"/>
              </a:rPr>
              <a:t>tan, is</a:t>
            </a:r>
            <a:endParaRPr lang="en-US" dirty="0" smtClean="0">
              <a:latin typeface="Times New Roman" pitchFamily="18" charset="0"/>
              <a:cs typeface="Times New Roman" pitchFamily="18" charset="0"/>
            </a:endParaRPr>
          </a:p>
          <a:p>
            <a:pPr algn="ctr">
              <a:buNone/>
            </a:pPr>
            <a:r>
              <a:rPr lang="en-US" i="1" dirty="0" smtClean="0">
                <a:latin typeface="Cambria Math" pitchFamily="18" charset="0"/>
                <a:ea typeface="Cambria Math" pitchFamily="18" charset="0"/>
                <a:cs typeface="Times New Roman" pitchFamily="18" charset="0"/>
              </a:rPr>
              <a:t>P(s=</a:t>
            </a:r>
            <a:r>
              <a:rPr lang="en-US" i="1" dirty="0" err="1" smtClean="0">
                <a:latin typeface="Cambria Math" pitchFamily="18" charset="0"/>
                <a:ea typeface="Cambria Math" pitchFamily="18" charset="0"/>
                <a:cs typeface="Times New Roman" pitchFamily="18" charset="0"/>
              </a:rPr>
              <a:t>p|c</a:t>
            </a:r>
            <a:r>
              <a:rPr lang="en-US" i="1" dirty="0" smtClean="0">
                <a:latin typeface="Cambria Math" pitchFamily="18" charset="0"/>
                <a:ea typeface="Cambria Math" pitchFamily="18" charset="0"/>
                <a:cs typeface="Times New Roman" pitchFamily="18" charset="0"/>
              </a:rPr>
              <a:t>=t</a:t>
            </a:r>
            <a:r>
              <a:rPr lang="en-US" i="1"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  75%</a:t>
            </a:r>
            <a:endParaRPr lang="en-US" i="1" dirty="0" smtClean="0">
              <a:latin typeface="Cambria Math" pitchFamily="18" charset="0"/>
              <a:ea typeface="Cambria Math"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143000" y="2650375"/>
          <a:ext cx="3429000" cy="1235825"/>
        </p:xfrm>
        <a:graphic>
          <a:graphicData uri="http://schemas.openxmlformats.org/drawingml/2006/table">
            <a:tbl>
              <a:tblPr firstRow="1" bandRow="1">
                <a:tableStyleId>{073A0DAA-6AF3-43AB-8588-CEC1D06C72B9}</a:tableStyleId>
              </a:tblPr>
              <a:tblGrid>
                <a:gridCol w="1143000"/>
                <a:gridCol w="1143000"/>
                <a:gridCol w="1143000"/>
              </a:tblGrid>
              <a:tr h="443345">
                <a:tc>
                  <a:txBody>
                    <a:bodyPr/>
                    <a:lstStyle/>
                    <a:p>
                      <a:pPr algn="ctr"/>
                      <a:endParaRPr lang="en-US" sz="1200"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0" dirty="0" smtClean="0">
                          <a:solidFill>
                            <a:schemeClr val="tx1"/>
                          </a:solidFill>
                          <a:latin typeface="Times New Roman" pitchFamily="18" charset="0"/>
                          <a:cs typeface="Times New Roman" pitchFamily="18" charset="0"/>
                        </a:rPr>
                        <a:t>tan, </a:t>
                      </a:r>
                      <a:r>
                        <a:rPr lang="en-US" sz="2000" b="0" i="1" dirty="0" smtClean="0">
                          <a:solidFill>
                            <a:schemeClr val="tx1"/>
                          </a:solidFill>
                          <a:latin typeface="Times New Roman" pitchFamily="18" charset="0"/>
                          <a:cs typeface="Times New Roman" pitchFamily="18" charset="0"/>
                        </a:rPr>
                        <a:t>t</a:t>
                      </a:r>
                      <a:endParaRPr lang="en-US" sz="20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0" dirty="0" smtClean="0">
                          <a:solidFill>
                            <a:schemeClr val="tx1"/>
                          </a:solidFill>
                          <a:latin typeface="Times New Roman" pitchFamily="18" charset="0"/>
                          <a:cs typeface="Times New Roman" pitchFamily="18" charset="0"/>
                        </a:rPr>
                        <a:t>white, </a:t>
                      </a:r>
                      <a:r>
                        <a:rPr lang="en-US" sz="2000" b="0" i="1" dirty="0" smtClean="0">
                          <a:solidFill>
                            <a:schemeClr val="tx1"/>
                          </a:solidFill>
                          <a:latin typeface="Times New Roman" pitchFamily="18" charset="0"/>
                          <a:cs typeface="Times New Roman" pitchFamily="18" charset="0"/>
                        </a:rPr>
                        <a:t>w</a:t>
                      </a:r>
                      <a:endParaRPr lang="en-US" sz="2000" b="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2000" dirty="0" smtClean="0">
                          <a:solidFill>
                            <a:schemeClr val="tx1"/>
                          </a:solidFill>
                          <a:latin typeface="Times New Roman" pitchFamily="18" charset="0"/>
                          <a:cs typeface="Times New Roman" pitchFamily="18" charset="0"/>
                        </a:rPr>
                        <a:t>pigeon, </a:t>
                      </a:r>
                      <a:r>
                        <a:rPr lang="en-US" sz="2000" i="1" dirty="0" smtClean="0">
                          <a:solidFill>
                            <a:schemeClr val="tx1"/>
                          </a:solidFill>
                          <a:latin typeface="Times New Roman" pitchFamily="18" charset="0"/>
                          <a:cs typeface="Times New Roman" pitchFamily="18" charset="0"/>
                        </a:rPr>
                        <a:t>p</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75%</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33%</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7927">
                <a:tc>
                  <a:txBody>
                    <a:bodyPr/>
                    <a:lstStyle/>
                    <a:p>
                      <a:pPr algn="ctr"/>
                      <a:r>
                        <a:rPr lang="en-US" sz="2000" dirty="0" smtClean="0">
                          <a:solidFill>
                            <a:schemeClr val="tx1"/>
                          </a:solidFill>
                          <a:latin typeface="Times New Roman" pitchFamily="18" charset="0"/>
                          <a:cs typeface="Times New Roman" pitchFamily="18" charset="0"/>
                        </a:rPr>
                        <a:t>gull, </a:t>
                      </a:r>
                      <a:r>
                        <a:rPr lang="en-US" sz="2000" i="1" dirty="0" smtClean="0">
                          <a:solidFill>
                            <a:schemeClr val="tx1"/>
                          </a:solidFill>
                          <a:latin typeface="Times New Roman" pitchFamily="18" charset="0"/>
                          <a:cs typeface="Times New Roman" pitchFamily="18" charset="0"/>
                        </a:rPr>
                        <a:t>g</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25%</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i="1" dirty="0" smtClean="0">
                          <a:solidFill>
                            <a:schemeClr val="tx1"/>
                          </a:solidFill>
                          <a:latin typeface="Times New Roman" pitchFamily="18" charset="0"/>
                          <a:cs typeface="Times New Roman" pitchFamily="18" charset="0"/>
                        </a:rPr>
                        <a:t>67%</a:t>
                      </a:r>
                      <a:endParaRPr lang="en-US" sz="2000" i="1" dirty="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TextBox 4"/>
          <p:cNvSpPr txBox="1"/>
          <p:nvPr/>
        </p:nvSpPr>
        <p:spPr>
          <a:xfrm>
            <a:off x="3733800" y="2285999"/>
            <a:ext cx="1600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color, </a:t>
            </a:r>
            <a:r>
              <a:rPr lang="en-US" i="1" dirty="0" smtClean="0">
                <a:latin typeface="Times New Roman" pitchFamily="18" charset="0"/>
                <a:cs typeface="Times New Roman" pitchFamily="18" charset="0"/>
              </a:rPr>
              <a:t>c</a:t>
            </a:r>
            <a:endParaRPr lang="en-US" i="1" dirty="0">
              <a:latin typeface="Times New Roman" pitchFamily="18" charset="0"/>
              <a:cs typeface="Times New Roman" pitchFamily="18" charset="0"/>
            </a:endParaRPr>
          </a:p>
        </p:txBody>
      </p:sp>
      <p:sp>
        <p:nvSpPr>
          <p:cNvPr id="6" name="TextBox 5"/>
          <p:cNvSpPr txBox="1"/>
          <p:nvPr/>
        </p:nvSpPr>
        <p:spPr>
          <a:xfrm rot="16200000">
            <a:off x="313915" y="3038885"/>
            <a:ext cx="1113102" cy="369332"/>
          </a:xfrm>
          <a:prstGeom prst="rect">
            <a:avLst/>
          </a:prstGeom>
          <a:noFill/>
        </p:spPr>
        <p:txBody>
          <a:bodyPr wrap="square" rtlCol="0">
            <a:spAutoFit/>
          </a:bodyPr>
          <a:lstStyle/>
          <a:p>
            <a:r>
              <a:rPr lang="en-US" dirty="0" smtClean="0">
                <a:latin typeface="Times New Roman" pitchFamily="18" charset="0"/>
                <a:cs typeface="Times New Roman" pitchFamily="18" charset="0"/>
              </a:rPr>
              <a:t>species, </a:t>
            </a:r>
            <a:r>
              <a:rPr lang="en-US" i="1" dirty="0" smtClean="0">
                <a:latin typeface="Times New Roman" pitchFamily="18" charset="0"/>
                <a:cs typeface="Times New Roman" pitchFamily="18" charset="0"/>
              </a:rPr>
              <a:t>s</a:t>
            </a:r>
            <a:endParaRPr lang="en-US" i="1" dirty="0">
              <a:latin typeface="Times New Roman" pitchFamily="18" charset="0"/>
              <a:cs typeface="Times New Roman" pitchFamily="18" charset="0"/>
            </a:endParaRPr>
          </a:p>
        </p:txBody>
      </p:sp>
      <p:sp>
        <p:nvSpPr>
          <p:cNvPr id="7" name="TextBox 6"/>
          <p:cNvSpPr txBox="1"/>
          <p:nvPr/>
        </p:nvSpPr>
        <p:spPr>
          <a:xfrm>
            <a:off x="1143000" y="2297668"/>
            <a:ext cx="1143000" cy="400110"/>
          </a:xfrm>
          <a:prstGeom prst="rect">
            <a:avLst/>
          </a:prstGeom>
          <a:noFill/>
        </p:spPr>
        <p:txBody>
          <a:bodyPr wrap="square" rtlCol="0">
            <a:spAutoFit/>
          </a:bodyPr>
          <a:lstStyle/>
          <a:p>
            <a:r>
              <a:rPr lang="en-US" sz="2000" i="1" dirty="0" smtClean="0">
                <a:latin typeface="Times New Roman" pitchFamily="18" charset="0"/>
                <a:cs typeface="Times New Roman" pitchFamily="18" charset="0"/>
              </a:rPr>
              <a:t>P(</a:t>
            </a:r>
            <a:r>
              <a:rPr lang="en-US" sz="2000" i="1" dirty="0" err="1" smtClean="0">
                <a:latin typeface="Times New Roman" pitchFamily="18" charset="0"/>
                <a:cs typeface="Times New Roman" pitchFamily="18" charset="0"/>
              </a:rPr>
              <a:t>s|c</a:t>
            </a:r>
            <a:r>
              <a:rPr lang="en-US" sz="2000" i="1" dirty="0" smtClean="0">
                <a:latin typeface="Times New Roman" pitchFamily="18" charset="0"/>
                <a:cs typeface="Times New Roman" pitchFamily="18" charset="0"/>
              </a:rPr>
              <a:t>)</a:t>
            </a:r>
            <a:endParaRPr lang="en-US" sz="2000" i="1" dirty="0">
              <a:latin typeface="Times New Roman" pitchFamily="18" charset="0"/>
              <a:cs typeface="Times New Roman" pitchFamily="18" charset="0"/>
            </a:endParaRPr>
          </a:p>
        </p:txBody>
      </p:sp>
      <p:sp>
        <p:nvSpPr>
          <p:cNvPr id="8" name="Oval 7"/>
          <p:cNvSpPr/>
          <p:nvPr/>
        </p:nvSpPr>
        <p:spPr>
          <a:xfrm>
            <a:off x="2481942" y="3080658"/>
            <a:ext cx="762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6583362"/>
          </a:xfrm>
        </p:spPr>
        <p:txBody>
          <a:bodyPr/>
          <a:lstStyle/>
          <a:p>
            <a:r>
              <a:rPr lang="en-US" dirty="0" smtClean="0">
                <a:latin typeface="Times New Roman" pitchFamily="18" charset="0"/>
                <a:cs typeface="Times New Roman" pitchFamily="18" charset="0"/>
              </a:rPr>
              <a:t>observation of the bird’s color changed the probability that is was a pigeon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from </a:t>
            </a:r>
            <a:r>
              <a:rPr lang="en-US" i="1" dirty="0" smtClean="0">
                <a:latin typeface="Cambria Math" pitchFamily="18" charset="0"/>
                <a:ea typeface="Cambria Math" pitchFamily="18" charset="0"/>
                <a:cs typeface="Times New Roman" pitchFamily="18" charset="0"/>
              </a:rPr>
              <a:t>50%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to </a:t>
            </a:r>
            <a:r>
              <a:rPr lang="en-US" i="1" dirty="0" smtClean="0">
                <a:latin typeface="Cambria Math" pitchFamily="18" charset="0"/>
                <a:ea typeface="Cambria Math" pitchFamily="18" charset="0"/>
                <a:cs typeface="Times New Roman" pitchFamily="18" charset="0"/>
              </a:rPr>
              <a:t>75%</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thus </a:t>
            </a:r>
            <a:r>
              <a:rPr lang="en-US" dirty="0" err="1" smtClean="0">
                <a:latin typeface="Times New Roman" pitchFamily="18" charset="0"/>
                <a:cs typeface="Times New Roman" pitchFamily="18" charset="0"/>
              </a:rPr>
              <a:t>Bayes</a:t>
            </a:r>
            <a:r>
              <a:rPr lang="en-US" dirty="0" smtClean="0">
                <a:latin typeface="Times New Roman" pitchFamily="18" charset="0"/>
                <a:cs typeface="Times New Roman" pitchFamily="18" charset="0"/>
              </a:rPr>
              <a:t> Theorem offers a way to assess the value of an observation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2014536"/>
            <a:ext cx="2286000" cy="11430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simple example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1785936"/>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2243136"/>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19812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1752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2224088"/>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486152" y="4872032"/>
            <a:ext cx="2286000" cy="11430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64008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2286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p:cNvSpPr txBox="1">
            <a:spLocks/>
          </p:cNvSpPr>
          <p:nvPr/>
        </p:nvSpPr>
        <p:spPr bwMode="auto">
          <a:xfrm>
            <a:off x="304800" y="4800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datum,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000" kern="0" dirty="0" smtClean="0">
                <a:latin typeface="Times New Roman" pitchFamily="18" charset="0"/>
                <a:cs typeface="Times New Roman" pitchFamily="18" charset="0"/>
              </a:rPr>
              <a:t>uniform </a:t>
            </a:r>
            <a:r>
              <a:rPr lang="en-US" sz="2000" kern="0" dirty="0" err="1" smtClean="0">
                <a:latin typeface="Times New Roman" pitchFamily="18" charset="0"/>
                <a:cs typeface="Times New Roman" pitchFamily="18" charset="0"/>
              </a:rPr>
              <a:t>p.d.f</a:t>
            </a:r>
            <a:r>
              <a:rPr lang="en-US" sz="2000" kern="0" dirty="0" smtClean="0">
                <a:latin typeface="Times New Roman" pitchFamily="18" charset="0"/>
                <a:cs typeface="Times New Roman" pitchFamily="18" charset="0"/>
              </a:rPr>
              <a:t>.</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0&lt;d&lt;1</a:t>
            </a:r>
            <a:endParaRPr kumimoji="0" lang="en-US" sz="20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7" name="Right Arrow 16"/>
          <p:cNvSpPr/>
          <p:nvPr/>
        </p:nvSpPr>
        <p:spPr>
          <a:xfrm>
            <a:off x="2924176" y="510063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2"/>
          <p:cNvSpPr txBox="1">
            <a:spLocks/>
          </p:cNvSpPr>
          <p:nvPr/>
        </p:nvSpPr>
        <p:spPr bwMode="auto">
          <a:xfrm>
            <a:off x="3409952" y="51054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 = d</a:t>
            </a:r>
            <a:r>
              <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3200" b="0" i="1" u="none" strike="noStrike" kern="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9" name="Content Placeholder 2"/>
          <p:cNvSpPr txBox="1">
            <a:spLocks/>
          </p:cNvSpPr>
          <p:nvPr/>
        </p:nvSpPr>
        <p:spPr bwMode="auto">
          <a:xfrm>
            <a:off x="6529400" y="4838696"/>
            <a:ext cx="2438400" cy="1181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model parameter,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endParaRPr kumimoji="0" lang="en-US" sz="3200" b="0" i="1" u="none" strike="noStrike" kern="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0" name="Right Arrow 19"/>
          <p:cNvSpPr/>
          <p:nvPr/>
        </p:nvSpPr>
        <p:spPr>
          <a:xfrm>
            <a:off x="5919792" y="5081584"/>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latin typeface="Times New Roman" pitchFamily="18" charset="0"/>
                <a:cs typeface="Times New Roman" pitchFamily="18" charset="0"/>
              </a:rPr>
              <a:t>continuous variables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371600"/>
            <a:ext cx="9144000" cy="762000"/>
          </a:xfrm>
        </p:spPr>
        <p:txBody>
          <a:bodyPr/>
          <a:lstStyle/>
          <a:p>
            <a:pPr>
              <a:buNone/>
            </a:pPr>
            <a:r>
              <a:rPr lang="en-US" dirty="0" smtClean="0">
                <a:latin typeface="Times New Roman" pitchFamily="18" charset="0"/>
                <a:cs typeface="Times New Roman" pitchFamily="18" charset="0"/>
              </a:rPr>
              <a:t>joint probability density function, </a:t>
            </a:r>
            <a:r>
              <a:rPr lang="en-US" i="1" dirty="0" smtClean="0">
                <a:latin typeface="Cambria Math" pitchFamily="18" charset="0"/>
                <a:ea typeface="Cambria Math" pitchFamily="18" charset="0"/>
                <a:cs typeface="Times New Roman" pitchFamily="18" charset="0"/>
              </a:rPr>
              <a:t>p(d</a:t>
            </a:r>
            <a:r>
              <a:rPr lang="en-US" i="1" baseline="-25000" dirty="0" smtClean="0">
                <a:latin typeface="Cambria Math" pitchFamily="18" charset="0"/>
                <a:ea typeface="Cambria Math" pitchFamily="18" charset="0"/>
                <a:cs typeface="Times New Roman" pitchFamily="18" charset="0"/>
              </a:rPr>
              <a:t>1</a:t>
            </a:r>
            <a:r>
              <a:rPr lang="en-US" i="1" dirty="0" smtClean="0">
                <a:latin typeface="Cambria Math" pitchFamily="18" charset="0"/>
                <a:ea typeface="Cambria Math" pitchFamily="18" charset="0"/>
                <a:cs typeface="Times New Roman" pitchFamily="18" charset="0"/>
              </a:rPr>
              <a:t>, d</a:t>
            </a:r>
            <a:r>
              <a:rPr lang="en-US" i="1" baseline="-25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a:t>
            </a:r>
          </a:p>
          <a:p>
            <a:pPr algn="ctr">
              <a:buNone/>
            </a:pPr>
            <a:endParaRPr lang="en-US" sz="2400" i="1" dirty="0">
              <a:latin typeface="Cambria Math" pitchFamily="18" charset="0"/>
              <a:ea typeface="Cambria Math" pitchFamily="18" charset="0"/>
              <a:cs typeface="Times New Roman" pitchFamily="18" charset="0"/>
            </a:endParaRPr>
          </a:p>
        </p:txBody>
      </p:sp>
      <p:pic>
        <p:nvPicPr>
          <p:cNvPr id="7170" name="Picture 2"/>
          <p:cNvPicPr>
            <a:picLocks noChangeAspect="1" noChangeArrowheads="1"/>
          </p:cNvPicPr>
          <p:nvPr/>
        </p:nvPicPr>
        <p:blipFill>
          <a:blip r:embed="rId3" cstate="print"/>
          <a:srcRect l="29160" t="34967" r="31537" b="48079"/>
          <a:stretch>
            <a:fillRect/>
          </a:stretch>
        </p:blipFill>
        <p:spPr bwMode="auto">
          <a:xfrm>
            <a:off x="2819400" y="4419600"/>
            <a:ext cx="4724400" cy="12192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19222" t="19562" r="18985" b="73004"/>
          <a:stretch>
            <a:fillRect/>
          </a:stretch>
        </p:blipFill>
        <p:spPr bwMode="auto">
          <a:xfrm>
            <a:off x="28129" y="3540369"/>
            <a:ext cx="8795997" cy="6330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a:xfrm>
            <a:off x="1219200" y="228600"/>
            <a:ext cx="6337934" cy="5867400"/>
            <a:chOff x="1295400" y="1114889"/>
            <a:chExt cx="3129844" cy="3051048"/>
          </a:xfrm>
        </p:grpSpPr>
        <p:pic>
          <p:nvPicPr>
            <p:cNvPr id="3" name="Picture 3"/>
            <p:cNvPicPr>
              <a:picLocks noChangeAspect="1" noChangeArrowheads="1"/>
            </p:cNvPicPr>
            <p:nvPr/>
          </p:nvPicPr>
          <p:blipFill>
            <a:blip r:embed="rId3" cstate="print"/>
            <a:srcRect/>
            <a:stretch>
              <a:fillRect/>
            </a:stretch>
          </p:blipFill>
          <p:spPr bwMode="auto">
            <a:xfrm>
              <a:off x="1628775" y="1527512"/>
              <a:ext cx="2556278" cy="2514600"/>
            </a:xfrm>
            <a:prstGeom prst="rect">
              <a:avLst/>
            </a:prstGeom>
            <a:noFill/>
            <a:ln w="9525">
              <a:noFill/>
              <a:miter lim="800000"/>
              <a:headEnd/>
              <a:tailEnd/>
            </a:ln>
          </p:spPr>
        </p:pic>
        <p:sp>
          <p:nvSpPr>
            <p:cNvPr id="18" name="TextBox 17"/>
            <p:cNvSpPr txBox="1"/>
            <p:nvPr/>
          </p:nvSpPr>
          <p:spPr>
            <a:xfrm>
              <a:off x="1295400" y="3781960"/>
              <a:ext cx="533400" cy="368101"/>
            </a:xfrm>
            <a:prstGeom prst="rect">
              <a:avLst/>
            </a:prstGeom>
            <a:noFill/>
          </p:spPr>
          <p:txBody>
            <a:bodyPr wrap="square" rtlCol="0">
              <a:spAutoFit/>
            </a:bodyPr>
            <a:lstStyle/>
            <a:p>
              <a:r>
                <a:rPr lang="en-US" sz="4000" i="1" dirty="0" smtClean="0">
                  <a:latin typeface="Times New Roman" pitchFamily="18" charset="0"/>
                  <a:cs typeface="Times New Roman" pitchFamily="18" charset="0"/>
                </a:rPr>
                <a:t>d</a:t>
              </a:r>
              <a:r>
                <a:rPr lang="en-US" sz="4000" i="1" baseline="-25000" dirty="0" smtClean="0">
                  <a:latin typeface="Times New Roman" pitchFamily="18" charset="0"/>
                  <a:cs typeface="Times New Roman" pitchFamily="18" charset="0"/>
                </a:rPr>
                <a:t>1</a:t>
              </a:r>
              <a:endParaRPr lang="en-US" sz="4000" i="1" baseline="-25000" dirty="0">
                <a:latin typeface="Times New Roman" pitchFamily="18" charset="0"/>
                <a:cs typeface="Times New Roman" pitchFamily="18" charset="0"/>
              </a:endParaRPr>
            </a:p>
          </p:txBody>
        </p:sp>
        <p:cxnSp>
          <p:nvCxnSpPr>
            <p:cNvPr id="69" name="Straight Arrow Connector 68"/>
            <p:cNvCxnSpPr/>
            <p:nvPr/>
          </p:nvCxnSpPr>
          <p:spPr>
            <a:xfrm rot="5400000">
              <a:off x="348456" y="2831643"/>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543291" y="1608457"/>
              <a:ext cx="2650603" cy="52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891844" y="1194137"/>
              <a:ext cx="533400" cy="368101"/>
            </a:xfrm>
            <a:prstGeom prst="rect">
              <a:avLst/>
            </a:prstGeom>
            <a:noFill/>
          </p:spPr>
          <p:txBody>
            <a:bodyPr wrap="square" rtlCol="0">
              <a:spAutoFit/>
            </a:bodyPr>
            <a:lstStyle/>
            <a:p>
              <a:r>
                <a:rPr lang="en-US" sz="4000" i="1" dirty="0" smtClean="0">
                  <a:latin typeface="Times New Roman" pitchFamily="18" charset="0"/>
                  <a:cs typeface="Times New Roman" pitchFamily="18" charset="0"/>
                </a:rPr>
                <a:t>d</a:t>
              </a:r>
              <a:r>
                <a:rPr lang="en-US" sz="4000" i="1" baseline="-25000" dirty="0" smtClean="0">
                  <a:latin typeface="Times New Roman" pitchFamily="18" charset="0"/>
                  <a:cs typeface="Times New Roman" pitchFamily="18" charset="0"/>
                </a:rPr>
                <a:t>2</a:t>
              </a:r>
              <a:endParaRPr lang="en-US" sz="4000" i="1" baseline="-25000" dirty="0">
                <a:latin typeface="Times New Roman" pitchFamily="18" charset="0"/>
                <a:cs typeface="Times New Roman" pitchFamily="18" charset="0"/>
              </a:endParaRPr>
            </a:p>
          </p:txBody>
        </p:sp>
        <p:sp>
          <p:nvSpPr>
            <p:cNvPr id="61" name="TextBox 60"/>
            <p:cNvSpPr txBox="1"/>
            <p:nvPr/>
          </p:nvSpPr>
          <p:spPr>
            <a:xfrm>
              <a:off x="1445919" y="1114889"/>
              <a:ext cx="990600" cy="368101"/>
            </a:xfrm>
            <a:prstGeom prst="rect">
              <a:avLst/>
            </a:prstGeom>
            <a:noFill/>
          </p:spPr>
          <p:txBody>
            <a:bodyPr wrap="square" rtlCol="0">
              <a:spAutoFit/>
            </a:bodyPr>
            <a:lstStyle/>
            <a:p>
              <a:r>
                <a:rPr lang="en-US" sz="4000" i="1" dirty="0" smtClean="0">
                  <a:latin typeface="Times New Roman" pitchFamily="18" charset="0"/>
                  <a:cs typeface="Times New Roman" pitchFamily="18" charset="0"/>
                </a:rPr>
                <a:t>p(d</a:t>
              </a:r>
              <a:r>
                <a:rPr lang="en-US" sz="4000" i="1" baseline="-25000" dirty="0" smtClean="0">
                  <a:latin typeface="Times New Roman" pitchFamily="18" charset="0"/>
                  <a:cs typeface="Times New Roman" pitchFamily="18" charset="0"/>
                </a:rPr>
                <a:t>1</a:t>
              </a:r>
              <a:r>
                <a:rPr lang="en-US" sz="4000" i="1" dirty="0" smtClean="0">
                  <a:latin typeface="Times New Roman" pitchFamily="18" charset="0"/>
                  <a:cs typeface="Times New Roman" pitchFamily="18" charset="0"/>
                </a:rPr>
                <a:t>,d</a:t>
              </a:r>
              <a:r>
                <a:rPr lang="en-US" sz="4000" i="1" baseline="-25000" dirty="0" smtClean="0">
                  <a:latin typeface="Times New Roman" pitchFamily="18" charset="0"/>
                  <a:cs typeface="Times New Roman" pitchFamily="18" charset="0"/>
                </a:rPr>
                <a:t>2</a:t>
              </a:r>
              <a:r>
                <a:rPr lang="en-US" sz="4000" i="1" dirty="0" smtClean="0">
                  <a:latin typeface="Times New Roman" pitchFamily="18" charset="0"/>
                  <a:cs typeface="Times New Roman" pitchFamily="18" charset="0"/>
                </a:rPr>
                <a:t>)</a:t>
              </a:r>
              <a:endParaRPr lang="en-US" sz="4000" i="1" dirty="0">
                <a:latin typeface="Times New Roman" pitchFamily="18" charset="0"/>
                <a:cs typeface="Times New Roman" pitchFamily="18" charset="0"/>
              </a:endParaRPr>
            </a:p>
          </p:txBody>
        </p:sp>
      </p:grpSp>
      <p:sp>
        <p:nvSpPr>
          <p:cNvPr id="21" name="Rectangle 20"/>
          <p:cNvSpPr/>
          <p:nvPr/>
        </p:nvSpPr>
        <p:spPr>
          <a:xfrm>
            <a:off x="4343400" y="2590800"/>
            <a:ext cx="1447800" cy="1600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3" name="Straight Connector 22"/>
          <p:cNvCxnSpPr/>
          <p:nvPr/>
        </p:nvCxnSpPr>
        <p:spPr>
          <a:xfrm rot="5400000" flipH="1" flipV="1">
            <a:off x="4224340" y="10287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638796" y="10287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886200" y="152400"/>
            <a:ext cx="1080135" cy="707886"/>
          </a:xfrm>
          <a:prstGeom prst="rect">
            <a:avLst/>
          </a:prstGeom>
          <a:noFill/>
        </p:spPr>
        <p:txBody>
          <a:bodyPr wrap="square" rtlCol="0">
            <a:spAutoFit/>
          </a:bodyPr>
          <a:lstStyle/>
          <a:p>
            <a:r>
              <a:rPr lang="en-US" sz="4000" i="1" dirty="0" smtClean="0">
                <a:latin typeface="Times New Roman" pitchFamily="18" charset="0"/>
                <a:cs typeface="Times New Roman" pitchFamily="18" charset="0"/>
              </a:rPr>
              <a:t>d</a:t>
            </a:r>
            <a:r>
              <a:rPr lang="en-US" sz="4000" i="1" baseline="-25000" dirty="0" smtClean="0">
                <a:latin typeface="Times New Roman" pitchFamily="18" charset="0"/>
                <a:cs typeface="Times New Roman" pitchFamily="18" charset="0"/>
              </a:rPr>
              <a:t>2</a:t>
            </a:r>
            <a:r>
              <a:rPr lang="en-US" sz="4000" i="1" baseline="30000" dirty="0" smtClean="0">
                <a:latin typeface="Times New Roman" pitchFamily="18" charset="0"/>
                <a:cs typeface="Times New Roman" pitchFamily="18" charset="0"/>
              </a:rPr>
              <a:t>L</a:t>
            </a:r>
            <a:endParaRPr lang="en-US" sz="4000" i="1" baseline="30000" dirty="0">
              <a:latin typeface="Times New Roman" pitchFamily="18" charset="0"/>
              <a:cs typeface="Times New Roman" pitchFamily="18" charset="0"/>
            </a:endParaRPr>
          </a:p>
        </p:txBody>
      </p:sp>
      <p:sp>
        <p:nvSpPr>
          <p:cNvPr id="27" name="TextBox 26"/>
          <p:cNvSpPr txBox="1"/>
          <p:nvPr/>
        </p:nvSpPr>
        <p:spPr>
          <a:xfrm>
            <a:off x="5334000" y="152400"/>
            <a:ext cx="1080135" cy="707886"/>
          </a:xfrm>
          <a:prstGeom prst="rect">
            <a:avLst/>
          </a:prstGeom>
          <a:noFill/>
        </p:spPr>
        <p:txBody>
          <a:bodyPr wrap="square" rtlCol="0">
            <a:spAutoFit/>
          </a:bodyPr>
          <a:lstStyle/>
          <a:p>
            <a:r>
              <a:rPr lang="en-US" sz="4000" i="1" dirty="0" smtClean="0">
                <a:latin typeface="Times New Roman" pitchFamily="18" charset="0"/>
                <a:cs typeface="Times New Roman" pitchFamily="18" charset="0"/>
              </a:rPr>
              <a:t>d</a:t>
            </a:r>
            <a:r>
              <a:rPr lang="en-US" sz="4000" i="1" baseline="-25000" dirty="0" smtClean="0">
                <a:latin typeface="Times New Roman" pitchFamily="18" charset="0"/>
                <a:cs typeface="Times New Roman" pitchFamily="18" charset="0"/>
              </a:rPr>
              <a:t>2</a:t>
            </a:r>
            <a:r>
              <a:rPr lang="en-US" sz="4000" i="1" baseline="30000" dirty="0" smtClean="0">
                <a:latin typeface="Times New Roman" pitchFamily="18" charset="0"/>
                <a:cs typeface="Times New Roman" pitchFamily="18" charset="0"/>
              </a:rPr>
              <a:t>L</a:t>
            </a:r>
            <a:endParaRPr lang="en-US" sz="4000" i="1" baseline="30000" dirty="0">
              <a:latin typeface="Times New Roman" pitchFamily="18" charset="0"/>
              <a:cs typeface="Times New Roman" pitchFamily="18" charset="0"/>
            </a:endParaRPr>
          </a:p>
        </p:txBody>
      </p:sp>
      <p:cxnSp>
        <p:nvCxnSpPr>
          <p:cNvPr id="32" name="Straight Connector 31"/>
          <p:cNvCxnSpPr/>
          <p:nvPr/>
        </p:nvCxnSpPr>
        <p:spPr>
          <a:xfrm rot="10800000" flipH="1" flipV="1">
            <a:off x="1757360" y="419099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0800000" flipH="1" flipV="1">
            <a:off x="1752600" y="25908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933448" y="2238376"/>
            <a:ext cx="1080135" cy="707886"/>
          </a:xfrm>
          <a:prstGeom prst="rect">
            <a:avLst/>
          </a:prstGeom>
          <a:noFill/>
        </p:spPr>
        <p:txBody>
          <a:bodyPr wrap="square" rtlCol="0">
            <a:spAutoFit/>
          </a:bodyPr>
          <a:lstStyle/>
          <a:p>
            <a:r>
              <a:rPr lang="en-US" sz="4000" i="1" dirty="0" smtClean="0">
                <a:latin typeface="Times New Roman" pitchFamily="18" charset="0"/>
                <a:cs typeface="Times New Roman" pitchFamily="18" charset="0"/>
              </a:rPr>
              <a:t>d</a:t>
            </a:r>
            <a:r>
              <a:rPr lang="en-US" sz="4000" i="1" baseline="-25000" dirty="0" smtClean="0">
                <a:latin typeface="Times New Roman" pitchFamily="18" charset="0"/>
                <a:cs typeface="Times New Roman" pitchFamily="18" charset="0"/>
              </a:rPr>
              <a:t>1</a:t>
            </a:r>
            <a:r>
              <a:rPr lang="en-US" sz="4000" i="1" baseline="30000" dirty="0" smtClean="0">
                <a:latin typeface="Times New Roman" pitchFamily="18" charset="0"/>
                <a:cs typeface="Times New Roman" pitchFamily="18" charset="0"/>
              </a:rPr>
              <a:t>L</a:t>
            </a:r>
            <a:endParaRPr lang="en-US" sz="4000" i="1" baseline="30000" dirty="0">
              <a:latin typeface="Times New Roman" pitchFamily="18" charset="0"/>
              <a:cs typeface="Times New Roman" pitchFamily="18" charset="0"/>
            </a:endParaRPr>
          </a:p>
        </p:txBody>
      </p:sp>
      <p:sp>
        <p:nvSpPr>
          <p:cNvPr id="35" name="TextBox 34"/>
          <p:cNvSpPr txBox="1"/>
          <p:nvPr/>
        </p:nvSpPr>
        <p:spPr>
          <a:xfrm>
            <a:off x="914400" y="3826018"/>
            <a:ext cx="1080135" cy="707886"/>
          </a:xfrm>
          <a:prstGeom prst="rect">
            <a:avLst/>
          </a:prstGeom>
          <a:noFill/>
        </p:spPr>
        <p:txBody>
          <a:bodyPr wrap="square" rtlCol="0">
            <a:spAutoFit/>
          </a:bodyPr>
          <a:lstStyle/>
          <a:p>
            <a:r>
              <a:rPr lang="en-US" sz="4000" i="1" dirty="0" smtClean="0">
                <a:latin typeface="Times New Roman" pitchFamily="18" charset="0"/>
                <a:cs typeface="Times New Roman" pitchFamily="18" charset="0"/>
              </a:rPr>
              <a:t>d</a:t>
            </a:r>
            <a:r>
              <a:rPr lang="en-US" sz="4000" i="1" baseline="-25000" dirty="0" smtClean="0">
                <a:latin typeface="Times New Roman" pitchFamily="18" charset="0"/>
                <a:cs typeface="Times New Roman" pitchFamily="18" charset="0"/>
              </a:rPr>
              <a:t>1</a:t>
            </a:r>
            <a:r>
              <a:rPr lang="en-US" sz="4000" i="1" baseline="30000" dirty="0" smtClean="0">
                <a:latin typeface="Times New Roman" pitchFamily="18" charset="0"/>
                <a:cs typeface="Times New Roman" pitchFamily="18" charset="0"/>
              </a:rPr>
              <a:t>R</a:t>
            </a:r>
            <a:endParaRPr lang="en-US" sz="4000" i="1" baseline="30000" dirty="0">
              <a:latin typeface="Times New Roman" pitchFamily="18" charset="0"/>
              <a:cs typeface="Times New Roman" pitchFamily="18" charset="0"/>
            </a:endParaRPr>
          </a:p>
        </p:txBody>
      </p:sp>
      <p:sp>
        <p:nvSpPr>
          <p:cNvPr id="36" name="Freeform 35"/>
          <p:cNvSpPr/>
          <p:nvPr/>
        </p:nvSpPr>
        <p:spPr>
          <a:xfrm>
            <a:off x="5867400" y="3276600"/>
            <a:ext cx="1676400" cy="1143000"/>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7543800" y="457200"/>
            <a:ext cx="1371600" cy="2585323"/>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if the probability density function , </a:t>
            </a:r>
            <a:r>
              <a:rPr lang="en-US" i="1" dirty="0" smtClean="0">
                <a:solidFill>
                  <a:srgbClr val="FF0000"/>
                </a:solidFill>
                <a:latin typeface="Cambria Math" pitchFamily="18" charset="0"/>
                <a:ea typeface="Cambria Math" pitchFamily="18" charset="0"/>
                <a:cs typeface="Times New Roman" pitchFamily="18" charset="0"/>
              </a:rPr>
              <a:t>p(d</a:t>
            </a:r>
            <a:r>
              <a:rPr lang="en-US" i="1" baseline="-25000" dirty="0" smtClean="0">
                <a:solidFill>
                  <a:srgbClr val="FF0000"/>
                </a:solidFill>
                <a:latin typeface="Cambria Math" pitchFamily="18" charset="0"/>
                <a:ea typeface="Cambria Math" pitchFamily="18" charset="0"/>
                <a:cs typeface="Times New Roman" pitchFamily="18" charset="0"/>
              </a:rPr>
              <a:t>1</a:t>
            </a:r>
            <a:r>
              <a:rPr lang="en-US" i="1" dirty="0" smtClean="0">
                <a:solidFill>
                  <a:srgbClr val="FF0000"/>
                </a:solidFill>
                <a:latin typeface="Cambria Math" pitchFamily="18" charset="0"/>
                <a:ea typeface="Cambria Math" pitchFamily="18" charset="0"/>
                <a:cs typeface="Times New Roman" pitchFamily="18" charset="0"/>
              </a:rPr>
              <a:t>,d</a:t>
            </a:r>
            <a:r>
              <a:rPr lang="en-US" i="1" baseline="-25000" dirty="0" smtClean="0">
                <a:solidFill>
                  <a:srgbClr val="FF0000"/>
                </a:solidFill>
                <a:latin typeface="Cambria Math" pitchFamily="18" charset="0"/>
                <a:ea typeface="Cambria Math" pitchFamily="18" charset="0"/>
                <a:cs typeface="Times New Roman" pitchFamily="18" charset="0"/>
              </a:rPr>
              <a:t>2</a:t>
            </a:r>
            <a:r>
              <a:rPr lang="en-US" i="1" dirty="0" smtClean="0">
                <a:solidFill>
                  <a:srgbClr val="FF0000"/>
                </a:solidFill>
                <a:latin typeface="Cambria Math" pitchFamily="18" charset="0"/>
                <a:ea typeface="Cambria Math" pitchFamily="18" charset="0"/>
                <a:cs typeface="Times New Roman" pitchFamily="18" charset="0"/>
              </a:rPr>
              <a:t>),  </a:t>
            </a:r>
            <a:r>
              <a:rPr lang="en-US" dirty="0" smtClean="0">
                <a:solidFill>
                  <a:srgbClr val="FF0000"/>
                </a:solidFill>
                <a:latin typeface="Times New Roman" pitchFamily="18" charset="0"/>
                <a:ea typeface="Cambria Math" pitchFamily="18" charset="0"/>
                <a:cs typeface="Times New Roman" pitchFamily="18" charset="0"/>
              </a:rPr>
              <a:t>is though of as a cloud made of water vapor</a:t>
            </a:r>
            <a:endParaRPr lang="en-US" i="1" dirty="0">
              <a:solidFill>
                <a:srgbClr val="FF0000"/>
              </a:solidFill>
              <a:latin typeface="Cambria Math" pitchFamily="18" charset="0"/>
              <a:ea typeface="Cambria Math" pitchFamily="18" charset="0"/>
              <a:cs typeface="Times New Roman" pitchFamily="18" charset="0"/>
            </a:endParaRPr>
          </a:p>
        </p:txBody>
      </p:sp>
      <p:sp>
        <p:nvSpPr>
          <p:cNvPr id="42" name="TextBox 41"/>
          <p:cNvSpPr txBox="1"/>
          <p:nvPr/>
        </p:nvSpPr>
        <p:spPr>
          <a:xfrm>
            <a:off x="7620000" y="3429000"/>
            <a:ext cx="1371600" cy="2308324"/>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the probability that </a:t>
            </a:r>
            <a:r>
              <a:rPr lang="en-US" i="1" dirty="0" smtClean="0">
                <a:solidFill>
                  <a:srgbClr val="FF0000"/>
                </a:solidFill>
                <a:latin typeface="Cambria Math" pitchFamily="18" charset="0"/>
                <a:ea typeface="Cambria Math" pitchFamily="18" charset="0"/>
                <a:cs typeface="Times New Roman" pitchFamily="18" charset="0"/>
              </a:rPr>
              <a:t>(d</a:t>
            </a:r>
            <a:r>
              <a:rPr lang="en-US" i="1" baseline="-25000" dirty="0" smtClean="0">
                <a:solidFill>
                  <a:srgbClr val="FF0000"/>
                </a:solidFill>
                <a:latin typeface="Cambria Math" pitchFamily="18" charset="0"/>
                <a:ea typeface="Cambria Math" pitchFamily="18" charset="0"/>
                <a:cs typeface="Times New Roman" pitchFamily="18" charset="0"/>
              </a:rPr>
              <a:t>1</a:t>
            </a:r>
            <a:r>
              <a:rPr lang="en-US" i="1" dirty="0" smtClean="0">
                <a:solidFill>
                  <a:srgbClr val="FF0000"/>
                </a:solidFill>
                <a:latin typeface="Cambria Math" pitchFamily="18" charset="0"/>
                <a:ea typeface="Cambria Math" pitchFamily="18" charset="0"/>
                <a:cs typeface="Times New Roman" pitchFamily="18" charset="0"/>
              </a:rPr>
              <a:t>,d</a:t>
            </a:r>
            <a:r>
              <a:rPr lang="en-US" i="1" baseline="-25000" dirty="0" smtClean="0">
                <a:solidFill>
                  <a:srgbClr val="FF0000"/>
                </a:solidFill>
                <a:latin typeface="Cambria Math" pitchFamily="18" charset="0"/>
                <a:ea typeface="Cambria Math" pitchFamily="18" charset="0"/>
                <a:cs typeface="Times New Roman" pitchFamily="18" charset="0"/>
              </a:rPr>
              <a:t>2</a:t>
            </a:r>
            <a:r>
              <a:rPr lang="en-US" i="1" dirty="0" smtClean="0">
                <a:solidFill>
                  <a:srgbClr val="FF0000"/>
                </a:solidFill>
                <a:latin typeface="Cambria Math" pitchFamily="18" charset="0"/>
                <a:ea typeface="Cambria Math" pitchFamily="18" charset="0"/>
                <a:cs typeface="Times New Roman" pitchFamily="18" charset="0"/>
              </a:rPr>
              <a:t>) </a:t>
            </a:r>
            <a:r>
              <a:rPr lang="en-US" dirty="0" smtClean="0">
                <a:solidFill>
                  <a:srgbClr val="FF0000"/>
                </a:solidFill>
                <a:latin typeface="Times New Roman" pitchFamily="18" charset="0"/>
                <a:ea typeface="Cambria Math" pitchFamily="18" charset="0"/>
                <a:cs typeface="Times New Roman" pitchFamily="18" charset="0"/>
              </a:rPr>
              <a:t>is in the box given by the total mass of water vapor in the box</a:t>
            </a:r>
            <a:endParaRPr lang="en-US" i="1"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1143000"/>
          </a:xfrm>
        </p:spPr>
        <p:txBody>
          <a:bodyPr/>
          <a:lstStyle/>
          <a:p>
            <a:r>
              <a:rPr lang="en-US" dirty="0" smtClean="0">
                <a:latin typeface="Times New Roman" pitchFamily="18" charset="0"/>
                <a:cs typeface="Times New Roman" pitchFamily="18" charset="0"/>
              </a:rPr>
              <a:t>normalized to unit total probability</a:t>
            </a:r>
            <a:endParaRPr lang="en-US" dirty="0">
              <a:latin typeface="Times New Roman" pitchFamily="18" charset="0"/>
              <a:cs typeface="Times New Roman" pitchFamily="18" charset="0"/>
            </a:endParaRPr>
          </a:p>
        </p:txBody>
      </p:sp>
      <p:pic>
        <p:nvPicPr>
          <p:cNvPr id="8194" name="Picture 2"/>
          <p:cNvPicPr>
            <a:picLocks noChangeAspect="1" noChangeArrowheads="1"/>
          </p:cNvPicPr>
          <p:nvPr/>
        </p:nvPicPr>
        <p:blipFill>
          <a:blip r:embed="rId3" cstate="print"/>
          <a:srcRect l="22187" t="61457" r="23930" b="23709"/>
          <a:stretch>
            <a:fillRect/>
          </a:stretch>
        </p:blipFill>
        <p:spPr bwMode="auto">
          <a:xfrm>
            <a:off x="152400" y="3124200"/>
            <a:ext cx="8790214"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dirty="0" err="1" smtClean="0">
                <a:latin typeface="Times New Roman" pitchFamily="18" charset="0"/>
                <a:cs typeface="Times New Roman" pitchFamily="18" charset="0"/>
              </a:rPr>
              <a:t>univariate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p.d.f.’s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a:r>
            <a:r>
              <a:rPr lang="en-US" sz="3200" dirty="0" smtClean="0">
                <a:latin typeface="Times New Roman" pitchFamily="18" charset="0"/>
                <a:cs typeface="Times New Roman" pitchFamily="18" charset="0"/>
              </a:rPr>
              <a:t>integrate away” one of the variables</a:t>
            </a:r>
            <a:endParaRPr lang="en-US" sz="3200" dirty="0">
              <a:latin typeface="Times New Roman" pitchFamily="18" charset="0"/>
              <a:cs typeface="Times New Roman" pitchFamily="18" charset="0"/>
            </a:endParaRPr>
          </a:p>
        </p:txBody>
      </p:sp>
      <p:pic>
        <p:nvPicPr>
          <p:cNvPr id="9218" name="Picture 2"/>
          <p:cNvPicPr>
            <a:picLocks noGrp="1" noChangeAspect="1" noChangeArrowheads="1"/>
          </p:cNvPicPr>
          <p:nvPr>
            <p:ph idx="1"/>
          </p:nvPr>
        </p:nvPicPr>
        <p:blipFill>
          <a:blip r:embed="rId3" cstate="print"/>
          <a:srcRect l="20951" t="37039" r="21953" b="44441"/>
          <a:stretch>
            <a:fillRect/>
          </a:stretch>
        </p:blipFill>
        <p:spPr bwMode="auto">
          <a:xfrm>
            <a:off x="29980" y="2819400"/>
            <a:ext cx="9081655" cy="1752600"/>
          </a:xfrm>
          <a:prstGeom prst="rect">
            <a:avLst/>
          </a:prstGeom>
          <a:noFill/>
          <a:ln w="9525">
            <a:noFill/>
            <a:miter lim="800000"/>
            <a:headEnd/>
            <a:tailEnd/>
          </a:ln>
        </p:spPr>
      </p:pic>
      <p:sp>
        <p:nvSpPr>
          <p:cNvPr id="5" name="TextBox 4"/>
          <p:cNvSpPr txBox="1"/>
          <p:nvPr/>
        </p:nvSpPr>
        <p:spPr>
          <a:xfrm>
            <a:off x="228600" y="4267200"/>
            <a:ext cx="3962400" cy="369332"/>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the </a:t>
            </a:r>
            <a:r>
              <a:rPr lang="en-US" dirty="0" err="1" smtClean="0">
                <a:solidFill>
                  <a:srgbClr val="FF0000"/>
                </a:solidFill>
                <a:latin typeface="Times New Roman" pitchFamily="18" charset="0"/>
                <a:ea typeface="Cambria Math" pitchFamily="18" charset="0"/>
                <a:cs typeface="Times New Roman" pitchFamily="18" charset="0"/>
              </a:rPr>
              <a:t>p.d.f</a:t>
            </a:r>
            <a:r>
              <a:rPr lang="en-US" dirty="0" smtClean="0">
                <a:solidFill>
                  <a:srgbClr val="FF0000"/>
                </a:solidFill>
                <a:latin typeface="Times New Roman" pitchFamily="18" charset="0"/>
                <a:ea typeface="Cambria Math" pitchFamily="18" charset="0"/>
                <a:cs typeface="Times New Roman" pitchFamily="18" charset="0"/>
              </a:rPr>
              <a:t>. of </a:t>
            </a:r>
            <a:r>
              <a:rPr lang="en-US" i="1" dirty="0" smtClean="0">
                <a:solidFill>
                  <a:srgbClr val="FF0000"/>
                </a:solidFill>
                <a:latin typeface="Cambria Math" pitchFamily="18" charset="0"/>
                <a:ea typeface="Cambria Math" pitchFamily="18" charset="0"/>
                <a:cs typeface="Times New Roman" pitchFamily="18" charset="0"/>
              </a:rPr>
              <a:t>d</a:t>
            </a:r>
            <a:r>
              <a:rPr lang="en-US" i="1" baseline="-25000" dirty="0" smtClean="0">
                <a:solidFill>
                  <a:srgbClr val="FF0000"/>
                </a:solidFill>
                <a:latin typeface="Cambria Math" pitchFamily="18" charset="0"/>
                <a:ea typeface="Cambria Math" pitchFamily="18" charset="0"/>
                <a:cs typeface="Times New Roman" pitchFamily="18" charset="0"/>
              </a:rPr>
              <a:t>1  </a:t>
            </a:r>
            <a:r>
              <a:rPr lang="en-US" dirty="0" smtClean="0">
                <a:solidFill>
                  <a:srgbClr val="FF0000"/>
                </a:solidFill>
                <a:latin typeface="Times New Roman" pitchFamily="18" charset="0"/>
                <a:ea typeface="Cambria Math" pitchFamily="18" charset="0"/>
                <a:cs typeface="Times New Roman" pitchFamily="18" charset="0"/>
              </a:rPr>
              <a:t>irrespective of </a:t>
            </a:r>
            <a:r>
              <a:rPr lang="en-US" i="1" dirty="0" smtClean="0">
                <a:solidFill>
                  <a:srgbClr val="FF0000"/>
                </a:solidFill>
                <a:latin typeface="Cambria Math" pitchFamily="18" charset="0"/>
                <a:ea typeface="Cambria Math" pitchFamily="18" charset="0"/>
                <a:cs typeface="Times New Roman" pitchFamily="18" charset="0"/>
              </a:rPr>
              <a:t>d</a:t>
            </a:r>
            <a:r>
              <a:rPr lang="en-US" i="1" baseline="-25000" dirty="0" smtClean="0">
                <a:solidFill>
                  <a:srgbClr val="FF0000"/>
                </a:solidFill>
                <a:latin typeface="Cambria Math" pitchFamily="18" charset="0"/>
                <a:ea typeface="Cambria Math" pitchFamily="18" charset="0"/>
                <a:cs typeface="Times New Roman" pitchFamily="18" charset="0"/>
              </a:rPr>
              <a:t>2</a:t>
            </a:r>
            <a:endParaRPr lang="en-US" dirty="0" smtClean="0">
              <a:solidFill>
                <a:srgbClr val="FF0000"/>
              </a:solidFill>
              <a:latin typeface="Times New Roman" pitchFamily="18" charset="0"/>
              <a:ea typeface="Cambria Math" pitchFamily="18" charset="0"/>
              <a:cs typeface="Times New Roman" pitchFamily="18" charset="0"/>
            </a:endParaRPr>
          </a:p>
        </p:txBody>
      </p:sp>
      <p:sp>
        <p:nvSpPr>
          <p:cNvPr id="6" name="TextBox 5"/>
          <p:cNvSpPr txBox="1"/>
          <p:nvPr/>
        </p:nvSpPr>
        <p:spPr>
          <a:xfrm>
            <a:off x="5024432" y="4267200"/>
            <a:ext cx="3962400" cy="369332"/>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the </a:t>
            </a:r>
            <a:r>
              <a:rPr lang="en-US" dirty="0" err="1" smtClean="0">
                <a:solidFill>
                  <a:srgbClr val="FF0000"/>
                </a:solidFill>
                <a:latin typeface="Times New Roman" pitchFamily="18" charset="0"/>
                <a:ea typeface="Cambria Math" pitchFamily="18" charset="0"/>
                <a:cs typeface="Times New Roman" pitchFamily="18" charset="0"/>
              </a:rPr>
              <a:t>p.d.f</a:t>
            </a:r>
            <a:r>
              <a:rPr lang="en-US" dirty="0" smtClean="0">
                <a:solidFill>
                  <a:srgbClr val="FF0000"/>
                </a:solidFill>
                <a:latin typeface="Times New Roman" pitchFamily="18" charset="0"/>
                <a:ea typeface="Cambria Math" pitchFamily="18" charset="0"/>
                <a:cs typeface="Times New Roman" pitchFamily="18" charset="0"/>
              </a:rPr>
              <a:t>. of </a:t>
            </a:r>
            <a:r>
              <a:rPr lang="en-US" i="1" dirty="0" smtClean="0">
                <a:solidFill>
                  <a:srgbClr val="FF0000"/>
                </a:solidFill>
                <a:latin typeface="Cambria Math" pitchFamily="18" charset="0"/>
                <a:ea typeface="Cambria Math" pitchFamily="18" charset="0"/>
                <a:cs typeface="Times New Roman" pitchFamily="18" charset="0"/>
              </a:rPr>
              <a:t>d</a:t>
            </a:r>
            <a:r>
              <a:rPr lang="en-US" i="1" baseline="-25000" dirty="0" smtClean="0">
                <a:solidFill>
                  <a:srgbClr val="FF0000"/>
                </a:solidFill>
                <a:latin typeface="Cambria Math" pitchFamily="18" charset="0"/>
                <a:ea typeface="Cambria Math" pitchFamily="18" charset="0"/>
                <a:cs typeface="Times New Roman" pitchFamily="18" charset="0"/>
              </a:rPr>
              <a:t>2  </a:t>
            </a:r>
            <a:r>
              <a:rPr lang="en-US" dirty="0" smtClean="0">
                <a:solidFill>
                  <a:srgbClr val="FF0000"/>
                </a:solidFill>
                <a:latin typeface="Times New Roman" pitchFamily="18" charset="0"/>
                <a:ea typeface="Cambria Math" pitchFamily="18" charset="0"/>
                <a:cs typeface="Times New Roman" pitchFamily="18" charset="0"/>
              </a:rPr>
              <a:t>irrespective of </a:t>
            </a:r>
            <a:r>
              <a:rPr lang="en-US" i="1" dirty="0" smtClean="0">
                <a:solidFill>
                  <a:srgbClr val="FF0000"/>
                </a:solidFill>
                <a:latin typeface="Cambria Math" pitchFamily="18" charset="0"/>
                <a:ea typeface="Cambria Math" pitchFamily="18" charset="0"/>
                <a:cs typeface="Times New Roman" pitchFamily="18" charset="0"/>
              </a:rPr>
              <a:t>d</a:t>
            </a:r>
            <a:r>
              <a:rPr lang="en-US" i="1" baseline="-25000" dirty="0" smtClean="0">
                <a:solidFill>
                  <a:srgbClr val="FF0000"/>
                </a:solidFill>
                <a:latin typeface="Cambria Math" pitchFamily="18" charset="0"/>
                <a:ea typeface="Cambria Math" pitchFamily="18" charset="0"/>
                <a:cs typeface="Times New Roman" pitchFamily="18" charset="0"/>
              </a:rPr>
              <a:t>1</a:t>
            </a:r>
            <a:endParaRPr lang="en-US" dirty="0" smtClean="0">
              <a:solidFill>
                <a:srgbClr val="FF0000"/>
              </a:solidFill>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a:xfrm>
            <a:off x="1295400" y="228600"/>
            <a:ext cx="6400800" cy="6489885"/>
            <a:chOff x="1295400" y="1194137"/>
            <a:chExt cx="4654950" cy="4140862"/>
          </a:xfrm>
        </p:grpSpPr>
        <p:pic>
          <p:nvPicPr>
            <p:cNvPr id="1029" name="Picture 5"/>
            <p:cNvPicPr>
              <a:picLocks noChangeAspect="1" noChangeArrowheads="1"/>
            </p:cNvPicPr>
            <p:nvPr/>
          </p:nvPicPr>
          <p:blipFill>
            <a:blip r:embed="rId3" cstate="print"/>
            <a:srcRect/>
            <a:stretch>
              <a:fillRect/>
            </a:stretch>
          </p:blipFill>
          <p:spPr bwMode="auto">
            <a:xfrm rot="16200000">
              <a:off x="2648190" y="3381267"/>
              <a:ext cx="605741" cy="2784678"/>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4943168" y="1498937"/>
              <a:ext cx="543232" cy="2673750"/>
            </a:xfrm>
            <a:prstGeom prst="rect">
              <a:avLst/>
            </a:prstGeom>
            <a:noFill/>
            <a:ln w="9525">
              <a:noFill/>
              <a:miter lim="800000"/>
              <a:headEnd/>
              <a:tailEnd/>
            </a:ln>
          </p:spPr>
        </p:pic>
        <p:pic>
          <p:nvPicPr>
            <p:cNvPr id="3" name="Picture 3"/>
            <p:cNvPicPr>
              <a:picLocks noChangeAspect="1" noChangeArrowheads="1"/>
            </p:cNvPicPr>
            <p:nvPr/>
          </p:nvPicPr>
          <p:blipFill>
            <a:blip r:embed="rId5" cstate="print"/>
            <a:srcRect/>
            <a:stretch>
              <a:fillRect/>
            </a:stretch>
          </p:blipFill>
          <p:spPr bwMode="auto">
            <a:xfrm>
              <a:off x="1628775" y="1527512"/>
              <a:ext cx="2556278" cy="2514600"/>
            </a:xfrm>
            <a:prstGeom prst="rect">
              <a:avLst/>
            </a:prstGeom>
            <a:noFill/>
            <a:ln w="9525">
              <a:noFill/>
              <a:miter lim="800000"/>
              <a:headEnd/>
              <a:tailEnd/>
            </a:ln>
          </p:spPr>
        </p:pic>
        <p:sp>
          <p:nvSpPr>
            <p:cNvPr id="18" name="TextBox 17"/>
            <p:cNvSpPr txBox="1"/>
            <p:nvPr/>
          </p:nvSpPr>
          <p:spPr>
            <a:xfrm>
              <a:off x="1295400" y="3781959"/>
              <a:ext cx="533400" cy="33384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69" name="Straight Arrow Connector 68"/>
            <p:cNvCxnSpPr/>
            <p:nvPr/>
          </p:nvCxnSpPr>
          <p:spPr>
            <a:xfrm rot="5400000">
              <a:off x="348456" y="2831643"/>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543291" y="1608457"/>
              <a:ext cx="2650603" cy="52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810000" y="1244210"/>
              <a:ext cx="533400" cy="33384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cxnSp>
          <p:nvCxnSpPr>
            <p:cNvPr id="39" name="Straight Arrow Connector 38"/>
            <p:cNvCxnSpPr/>
            <p:nvPr/>
          </p:nvCxnSpPr>
          <p:spPr>
            <a:xfrm rot="5400000">
              <a:off x="3742217" y="2907843"/>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648200" y="3781960"/>
              <a:ext cx="533400" cy="33384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53" name="Straight Arrow Connector 52"/>
            <p:cNvCxnSpPr/>
            <p:nvPr/>
          </p:nvCxnSpPr>
          <p:spPr>
            <a:xfrm>
              <a:off x="4267200" y="2868949"/>
              <a:ext cx="533400"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844539" y="2069285"/>
              <a:ext cx="1392222" cy="60876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integrate over </a:t>
              </a:r>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55" name="TextBox 54"/>
            <p:cNvSpPr txBox="1"/>
            <p:nvPr/>
          </p:nvSpPr>
          <p:spPr>
            <a:xfrm>
              <a:off x="3013298" y="4062676"/>
              <a:ext cx="1593148" cy="60876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integrate over </a:t>
              </a:r>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56" name="Straight Arrow Connector 55"/>
            <p:cNvCxnSpPr/>
            <p:nvPr/>
          </p:nvCxnSpPr>
          <p:spPr>
            <a:xfrm rot="5400000">
              <a:off x="2551112" y="4326537"/>
              <a:ext cx="534988"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679024" y="4933037"/>
              <a:ext cx="2647709"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114800" y="5001159"/>
              <a:ext cx="533400" cy="33384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61" name="TextBox 60"/>
            <p:cNvSpPr txBox="1"/>
            <p:nvPr/>
          </p:nvSpPr>
          <p:spPr>
            <a:xfrm>
              <a:off x="1752600" y="1194137"/>
              <a:ext cx="990600" cy="33384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p(d</a:t>
              </a:r>
              <a:r>
                <a:rPr lang="en-US" sz="2800" i="1" baseline="-25000" dirty="0" smtClean="0">
                  <a:latin typeface="Times New Roman" pitchFamily="18" charset="0"/>
                  <a:cs typeface="Times New Roman" pitchFamily="18" charset="0"/>
                </a:rPr>
                <a:t>1</a:t>
              </a:r>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62" name="TextBox 61"/>
            <p:cNvSpPr txBox="1"/>
            <p:nvPr/>
          </p:nvSpPr>
          <p:spPr>
            <a:xfrm>
              <a:off x="1618525" y="4326935"/>
              <a:ext cx="990600" cy="33384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p(d</a:t>
              </a:r>
              <a:r>
                <a:rPr lang="en-US" sz="2800" i="1" baseline="-25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63" name="TextBox 62"/>
            <p:cNvSpPr txBox="1"/>
            <p:nvPr/>
          </p:nvSpPr>
          <p:spPr>
            <a:xfrm>
              <a:off x="4959750" y="1228862"/>
              <a:ext cx="990600" cy="33384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p(d</a:t>
              </a:r>
              <a:r>
                <a:rPr lang="en-US" sz="2800" i="1" baseline="-25000" dirty="0" smtClean="0">
                  <a:latin typeface="Times New Roman" pitchFamily="18" charset="0"/>
                  <a:cs typeface="Times New Roman" pitchFamily="18" charset="0"/>
                </a:rPr>
                <a:t>1</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lstStyle/>
          <a:p>
            <a:r>
              <a:rPr lang="en-US" sz="4000" dirty="0" smtClean="0">
                <a:latin typeface="Times New Roman" pitchFamily="18" charset="0"/>
                <a:cs typeface="Times New Roman" pitchFamily="18" charset="0"/>
              </a:rPr>
              <a:t>mean and variance calculated in usual way</a:t>
            </a:r>
            <a:endParaRPr lang="en-US" sz="4000" dirty="0">
              <a:latin typeface="Times New Roman" pitchFamily="18" charset="0"/>
              <a:cs typeface="Times New Roman" pitchFamily="18" charset="0"/>
            </a:endParaRPr>
          </a:p>
        </p:txBody>
      </p:sp>
      <p:pic>
        <p:nvPicPr>
          <p:cNvPr id="10242" name="Picture 2"/>
          <p:cNvPicPr>
            <a:picLocks noGrp="1" noChangeAspect="1" noChangeArrowheads="1"/>
          </p:cNvPicPr>
          <p:nvPr>
            <p:ph idx="1"/>
          </p:nvPr>
        </p:nvPicPr>
        <p:blipFill>
          <a:blip r:embed="rId3" cstate="print"/>
          <a:srcRect l="12938" t="31989" r="13939" b="36022"/>
          <a:stretch>
            <a:fillRect/>
          </a:stretch>
        </p:blipFill>
        <p:spPr bwMode="auto">
          <a:xfrm>
            <a:off x="1" y="2743200"/>
            <a:ext cx="91440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9144000" cy="5029200"/>
          </a:xfrm>
        </p:spPr>
        <p:txBody>
          <a:bodyPr/>
          <a:lstStyle/>
          <a:p>
            <a:r>
              <a:rPr lang="en-US" sz="4000" dirty="0" smtClean="0">
                <a:latin typeface="Times New Roman" pitchFamily="18" charset="0"/>
                <a:cs typeface="Times New Roman" pitchFamily="18" charset="0"/>
              </a:rPr>
              <a:t>correlation</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tendency of random variable </a:t>
            </a:r>
            <a:r>
              <a:rPr lang="en-US" sz="4000" i="1" dirty="0" smtClean="0">
                <a:latin typeface="Cambria Math" pitchFamily="18" charset="0"/>
                <a:ea typeface="Cambria Math" pitchFamily="18" charset="0"/>
                <a:cs typeface="Times New Roman" pitchFamily="18" charset="0"/>
              </a:rPr>
              <a:t>d</a:t>
            </a:r>
            <a:r>
              <a:rPr lang="en-US" sz="4000" i="1" baseline="-25000" dirty="0" smtClean="0">
                <a:latin typeface="Cambria Math" pitchFamily="18" charset="0"/>
                <a:ea typeface="Cambria Math" pitchFamily="18" charset="0"/>
                <a:cs typeface="Times New Roman" pitchFamily="18" charset="0"/>
              </a:rPr>
              <a:t>1</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to be large/small</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when random variable </a:t>
            </a:r>
            <a:r>
              <a:rPr lang="en-US" sz="4000" i="1" dirty="0" smtClean="0">
                <a:latin typeface="Cambria Math" pitchFamily="18" charset="0"/>
                <a:ea typeface="Cambria Math" pitchFamily="18" charset="0"/>
                <a:cs typeface="Times New Roman" pitchFamily="18" charset="0"/>
              </a:rPr>
              <a:t>d</a:t>
            </a:r>
            <a:r>
              <a:rPr lang="en-US" sz="4000" i="1" baseline="-25000" dirty="0" smtClean="0">
                <a:latin typeface="Cambria Math" pitchFamily="18" charset="0"/>
                <a:ea typeface="Cambria Math" pitchFamily="18" charset="0"/>
                <a:cs typeface="Times New Roman" pitchFamily="18" charset="0"/>
              </a:rPr>
              <a:t>2 </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is large/small</a:t>
            </a:r>
            <a:endParaRPr lang="en-US"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2000"/>
            <a:ext cx="9144000" cy="5486400"/>
          </a:xfrm>
        </p:spPr>
        <p:txBody>
          <a:bodyPr/>
          <a:lstStyle/>
          <a:p>
            <a:pPr>
              <a:buNone/>
            </a:pPr>
            <a:r>
              <a:rPr lang="en-US" dirty="0" smtClean="0">
                <a:latin typeface="Times New Roman" pitchFamily="18" charset="0"/>
                <a:cs typeface="Times New Roman" pitchFamily="18" charset="0"/>
              </a:rPr>
              <a:t>positive correlation:</a:t>
            </a:r>
          </a:p>
          <a:p>
            <a:pPr>
              <a:buNone/>
            </a:pPr>
            <a:r>
              <a:rPr lang="en-US" dirty="0" smtClean="0">
                <a:latin typeface="Times New Roman" pitchFamily="18" charset="0"/>
                <a:cs typeface="Times New Roman" pitchFamily="18" charset="0"/>
              </a:rPr>
              <a:t>	tall people tend to weigh more than short people</a:t>
            </a:r>
          </a:p>
          <a:p>
            <a:pPr>
              <a:buNone/>
            </a:pPr>
            <a:r>
              <a:rPr lang="en-US" dirty="0" smtClean="0">
                <a:latin typeface="Times New Roman" pitchFamily="18" charset="0"/>
                <a:cs typeface="Times New Roman" pitchFamily="18" charset="0"/>
              </a:rPr>
              <a:t>    …</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negative correlation:</a:t>
            </a:r>
          </a:p>
          <a:p>
            <a:pPr>
              <a:buNone/>
            </a:pPr>
            <a:r>
              <a:rPr lang="en-US" dirty="0" smtClean="0">
                <a:latin typeface="Times New Roman" pitchFamily="18" charset="0"/>
                <a:cs typeface="Times New Roman" pitchFamily="18" charset="0"/>
              </a:rPr>
              <a:t>	long-time smokers tend to die young</a:t>
            </a:r>
          </a:p>
          <a:p>
            <a:pPr>
              <a:buNone/>
            </a:pPr>
            <a:r>
              <a:rPr lang="en-US" dirty="0" smtClean="0">
                <a:latin typeface="Times New Roman" pitchFamily="18" charset="0"/>
                <a:cs typeface="Times New Roman" pitchFamily="18" charset="0"/>
              </a:rPr>
              <a:t>   …</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8"/>
          <p:cNvGrpSpPr/>
          <p:nvPr/>
        </p:nvGrpSpPr>
        <p:grpSpPr>
          <a:xfrm>
            <a:off x="265769" y="1594720"/>
            <a:ext cx="8725831" cy="4272680"/>
            <a:chOff x="884500" y="1082848"/>
            <a:chExt cx="7175671" cy="3239524"/>
          </a:xfrm>
        </p:grpSpPr>
        <p:pic>
          <p:nvPicPr>
            <p:cNvPr id="2" name="Picture 2"/>
            <p:cNvPicPr>
              <a:picLocks noChangeAspect="1" noChangeArrowheads="1"/>
            </p:cNvPicPr>
            <p:nvPr/>
          </p:nvPicPr>
          <p:blipFill>
            <a:blip r:embed="rId3" cstate="print"/>
            <a:srcRect/>
            <a:stretch>
              <a:fillRect/>
            </a:stretch>
          </p:blipFill>
          <p:spPr bwMode="auto">
            <a:xfrm>
              <a:off x="886424" y="1757344"/>
              <a:ext cx="6846047" cy="2209800"/>
            </a:xfrm>
            <a:prstGeom prst="rect">
              <a:avLst/>
            </a:prstGeom>
            <a:noFill/>
            <a:ln w="9525">
              <a:noFill/>
              <a:miter lim="800000"/>
              <a:headEnd/>
              <a:tailEnd/>
            </a:ln>
          </p:spPr>
        </p:pic>
        <p:sp>
          <p:nvSpPr>
            <p:cNvPr id="18" name="TextBox 17"/>
            <p:cNvSpPr txBox="1"/>
            <p:nvPr/>
          </p:nvSpPr>
          <p:spPr>
            <a:xfrm>
              <a:off x="884500" y="3925669"/>
              <a:ext cx="533400" cy="39670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69" name="Straight Arrow Connector 68"/>
            <p:cNvCxnSpPr/>
            <p:nvPr/>
          </p:nvCxnSpPr>
          <p:spPr>
            <a:xfrm rot="16200000" flipH="1">
              <a:off x="-22356" y="2924287"/>
              <a:ext cx="2080551" cy="51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995362" y="1875412"/>
              <a:ext cx="2133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889714" y="1429495"/>
              <a:ext cx="533400" cy="39670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61" name="TextBox 60"/>
            <p:cNvSpPr txBox="1"/>
            <p:nvPr/>
          </p:nvSpPr>
          <p:spPr>
            <a:xfrm>
              <a:off x="947163" y="1082848"/>
              <a:ext cx="2057400" cy="723399"/>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positive correlation</a:t>
              </a:r>
              <a:endParaRPr lang="en-US" sz="2800" i="1" dirty="0">
                <a:latin typeface="Times New Roman" pitchFamily="18" charset="0"/>
                <a:cs typeface="Times New Roman" pitchFamily="18" charset="0"/>
              </a:endParaRPr>
            </a:p>
          </p:txBody>
        </p:sp>
        <p:sp>
          <p:nvSpPr>
            <p:cNvPr id="27" name="TextBox 26"/>
            <p:cNvSpPr txBox="1"/>
            <p:nvPr/>
          </p:nvSpPr>
          <p:spPr>
            <a:xfrm>
              <a:off x="3222893" y="3925669"/>
              <a:ext cx="533400" cy="39670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28" name="Straight Arrow Connector 27"/>
            <p:cNvCxnSpPr/>
            <p:nvPr/>
          </p:nvCxnSpPr>
          <p:spPr>
            <a:xfrm rot="16200000" flipH="1">
              <a:off x="2235012" y="2924287"/>
              <a:ext cx="2080551" cy="51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255111" y="1877793"/>
              <a:ext cx="2133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145579" y="1429495"/>
              <a:ext cx="533400" cy="39670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40" name="TextBox 39"/>
            <p:cNvSpPr txBox="1"/>
            <p:nvPr/>
          </p:nvSpPr>
          <p:spPr>
            <a:xfrm>
              <a:off x="5532700" y="3925669"/>
              <a:ext cx="533400" cy="39670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42" name="Straight Arrow Connector 41"/>
            <p:cNvCxnSpPr/>
            <p:nvPr/>
          </p:nvCxnSpPr>
          <p:spPr>
            <a:xfrm rot="16200000" flipH="1">
              <a:off x="4521669" y="2924287"/>
              <a:ext cx="2080551" cy="51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541768" y="1880174"/>
              <a:ext cx="215443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526771" y="1429495"/>
              <a:ext cx="533400" cy="39670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20" name="TextBox 19"/>
            <p:cNvSpPr txBox="1"/>
            <p:nvPr/>
          </p:nvSpPr>
          <p:spPr>
            <a:xfrm>
              <a:off x="3328354" y="1082848"/>
              <a:ext cx="2039075" cy="723399"/>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negative correlation</a:t>
              </a:r>
              <a:endParaRPr lang="en-US" sz="2800" i="1" dirty="0">
                <a:latin typeface="Times New Roman" pitchFamily="18" charset="0"/>
                <a:cs typeface="Times New Roman" pitchFamily="18" charset="0"/>
              </a:endParaRPr>
            </a:p>
          </p:txBody>
        </p:sp>
        <p:sp>
          <p:nvSpPr>
            <p:cNvPr id="21" name="TextBox 20"/>
            <p:cNvSpPr txBox="1"/>
            <p:nvPr/>
          </p:nvSpPr>
          <p:spPr>
            <a:xfrm>
              <a:off x="5521557" y="1256171"/>
              <a:ext cx="2057400" cy="396703"/>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uncorrelated</a:t>
              </a:r>
              <a:endParaRPr lang="en-US" sz="2800" i="1" dirty="0">
                <a:latin typeface="Times New Roman" pitchFamily="18" charset="0"/>
                <a:cs typeface="Times New Roman" pitchFamily="18" charset="0"/>
              </a:endParaRPr>
            </a:p>
          </p:txBody>
        </p:sp>
      </p:grpSp>
      <p:sp>
        <p:nvSpPr>
          <p:cNvPr id="22" name="Title 1"/>
          <p:cNvSpPr txBox="1">
            <a:spLocks/>
          </p:cNvSpPr>
          <p:nvPr/>
        </p:nvSpPr>
        <p:spPr bwMode="auto">
          <a:xfrm>
            <a:off x="0" y="228600"/>
            <a:ext cx="91440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smtClean="0">
                <a:solidFill>
                  <a:schemeClr val="tx2"/>
                </a:solidFill>
                <a:latin typeface="Times New Roman" pitchFamily="18" charset="0"/>
                <a:ea typeface="+mj-ea"/>
                <a:cs typeface="Times New Roman" pitchFamily="18" charset="0"/>
              </a:rPr>
              <a:t>shape of </a:t>
            </a:r>
            <a:r>
              <a:rPr lang="en-US" sz="4000" kern="0" dirty="0" err="1" smtClean="0">
                <a:solidFill>
                  <a:schemeClr val="tx2"/>
                </a:solidFill>
                <a:latin typeface="Times New Roman" pitchFamily="18" charset="0"/>
                <a:ea typeface="+mj-ea"/>
                <a:cs typeface="Times New Roman" pitchFamily="18" charset="0"/>
              </a:rPr>
              <a:t>p.d.f</a:t>
            </a:r>
            <a:r>
              <a:rPr lang="en-US" sz="4000" kern="0" dirty="0" smtClean="0">
                <a:solidFill>
                  <a:schemeClr val="tx2"/>
                </a:solidFill>
                <a:latin typeface="Times New Roman" pitchFamily="18" charset="0"/>
                <a:ea typeface="+mj-ea"/>
                <a:cs typeface="Times New Roman" pitchFamily="18" charset="0"/>
              </a:rPr>
              <a:t>.</a:t>
            </a:r>
            <a:endParaRPr kumimoji="0" lang="en-US" sz="40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0016" y="1371599"/>
            <a:ext cx="9015409" cy="4196972"/>
            <a:chOff x="871621" y="1680627"/>
            <a:chExt cx="7281779" cy="2818506"/>
          </a:xfrm>
        </p:grpSpPr>
        <p:pic>
          <p:nvPicPr>
            <p:cNvPr id="1028" name="Picture 4"/>
            <p:cNvPicPr>
              <a:picLocks noChangeAspect="1" noChangeArrowheads="1"/>
            </p:cNvPicPr>
            <p:nvPr/>
          </p:nvPicPr>
          <p:blipFill>
            <a:blip r:embed="rId3" cstate="print"/>
            <a:srcRect/>
            <a:stretch>
              <a:fillRect/>
            </a:stretch>
          </p:blipFill>
          <p:spPr bwMode="auto">
            <a:xfrm>
              <a:off x="994700" y="1988403"/>
              <a:ext cx="6682450" cy="2141259"/>
            </a:xfrm>
            <a:prstGeom prst="rect">
              <a:avLst/>
            </a:prstGeom>
            <a:noFill/>
            <a:ln w="9525">
              <a:noFill/>
              <a:miter lim="800000"/>
              <a:headEnd/>
              <a:tailEnd/>
            </a:ln>
          </p:spPr>
        </p:pic>
        <p:sp>
          <p:nvSpPr>
            <p:cNvPr id="18" name="TextBox 17"/>
            <p:cNvSpPr txBox="1"/>
            <p:nvPr/>
          </p:nvSpPr>
          <p:spPr>
            <a:xfrm>
              <a:off x="871621" y="4134882"/>
              <a:ext cx="533400" cy="3513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69" name="Straight Arrow Connector 68"/>
            <p:cNvCxnSpPr/>
            <p:nvPr/>
          </p:nvCxnSpPr>
          <p:spPr>
            <a:xfrm rot="16200000" flipH="1">
              <a:off x="-5689" y="3106335"/>
              <a:ext cx="2080551" cy="51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1011368" y="2064603"/>
              <a:ext cx="2133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895600" y="1708733"/>
              <a:ext cx="533400" cy="3513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61" name="TextBox 60"/>
            <p:cNvSpPr txBox="1"/>
            <p:nvPr/>
          </p:nvSpPr>
          <p:spPr>
            <a:xfrm>
              <a:off x="990600" y="1683603"/>
              <a:ext cx="2057400" cy="351372"/>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p(d</a:t>
              </a:r>
              <a:r>
                <a:rPr lang="en-US" sz="2800" i="1" baseline="-25000" dirty="0" smtClean="0">
                  <a:latin typeface="Times New Roman" pitchFamily="18" charset="0"/>
                  <a:cs typeface="Times New Roman" pitchFamily="18" charset="0"/>
                </a:rPr>
                <a:t>1</a:t>
              </a:r>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27" name="TextBox 26"/>
            <p:cNvSpPr txBox="1"/>
            <p:nvPr/>
          </p:nvSpPr>
          <p:spPr>
            <a:xfrm>
              <a:off x="3145619" y="4134882"/>
              <a:ext cx="533400" cy="3513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28" name="Straight Arrow Connector 27"/>
            <p:cNvCxnSpPr/>
            <p:nvPr/>
          </p:nvCxnSpPr>
          <p:spPr>
            <a:xfrm rot="16200000" flipH="1">
              <a:off x="2258162" y="3108716"/>
              <a:ext cx="2080551" cy="51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277600" y="2064603"/>
              <a:ext cx="2133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160167" y="1702232"/>
              <a:ext cx="533400" cy="3513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40" name="TextBox 39"/>
            <p:cNvSpPr txBox="1"/>
            <p:nvPr/>
          </p:nvSpPr>
          <p:spPr>
            <a:xfrm>
              <a:off x="5416789" y="4147761"/>
              <a:ext cx="533400" cy="3513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42" name="Straight Arrow Connector 41"/>
            <p:cNvCxnSpPr/>
            <p:nvPr/>
          </p:nvCxnSpPr>
          <p:spPr>
            <a:xfrm rot="16200000" flipH="1">
              <a:off x="4521669" y="3108716"/>
              <a:ext cx="2080551" cy="51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541769" y="2064603"/>
              <a:ext cx="2133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620000" y="1759803"/>
              <a:ext cx="533400" cy="3513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20" name="TextBox 19"/>
            <p:cNvSpPr txBox="1"/>
            <p:nvPr/>
          </p:nvSpPr>
          <p:spPr>
            <a:xfrm>
              <a:off x="3276601" y="1683603"/>
              <a:ext cx="1981200" cy="351372"/>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s(d</a:t>
              </a:r>
              <a:r>
                <a:rPr lang="en-US" sz="2800" i="1" baseline="-25000" dirty="0" smtClean="0">
                  <a:latin typeface="Times New Roman" pitchFamily="18" charset="0"/>
                  <a:cs typeface="Times New Roman" pitchFamily="18" charset="0"/>
                </a:rPr>
                <a:t>1</a:t>
              </a:r>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24" name="Rectangle 23"/>
            <p:cNvSpPr/>
            <p:nvPr/>
          </p:nvSpPr>
          <p:spPr>
            <a:xfrm>
              <a:off x="6248400" y="4080528"/>
              <a:ext cx="990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5562600" y="1680627"/>
              <a:ext cx="1981200" cy="351372"/>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s(d</a:t>
              </a:r>
              <a:r>
                <a:rPr lang="en-US" sz="2800" i="1" baseline="-25000" dirty="0" smtClean="0">
                  <a:latin typeface="Times New Roman" pitchFamily="18" charset="0"/>
                  <a:cs typeface="Times New Roman" pitchFamily="18" charset="0"/>
                </a:rPr>
                <a:t>1</a:t>
              </a:r>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 p(d</a:t>
              </a:r>
              <a:r>
                <a:rPr lang="en-US" sz="2800" i="1" baseline="-25000" dirty="0" smtClean="0">
                  <a:latin typeface="Times New Roman" pitchFamily="18" charset="0"/>
                  <a:cs typeface="Times New Roman" pitchFamily="18" charset="0"/>
                </a:rPr>
                <a:t>1</a:t>
              </a:r>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cxnSp>
          <p:nvCxnSpPr>
            <p:cNvPr id="35" name="Straight Connector 34"/>
            <p:cNvCxnSpPr/>
            <p:nvPr/>
          </p:nvCxnSpPr>
          <p:spPr>
            <a:xfrm>
              <a:off x="1023934" y="2839482"/>
              <a:ext cx="205740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flipH="1" flipV="1">
              <a:off x="1345842" y="3000440"/>
              <a:ext cx="198120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318075" y="2839482"/>
              <a:ext cx="205740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flipH="1" flipV="1">
              <a:off x="3621801" y="3002821"/>
              <a:ext cx="198120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5562600" y="2839482"/>
              <a:ext cx="205740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flipH="1" flipV="1">
              <a:off x="5866326" y="3055203"/>
              <a:ext cx="198120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886200" y="1912203"/>
              <a:ext cx="1371600" cy="1015663"/>
            </a:xfrm>
            <a:prstGeom prst="rect">
              <a:avLst/>
            </a:prstGeom>
            <a:noFill/>
          </p:spPr>
          <p:txBody>
            <a:bodyPr wrap="square" rtlCol="0">
              <a:spAutoFit/>
            </a:bodyPr>
            <a:lstStyle/>
            <a:p>
              <a:r>
                <a:rPr lang="en-US" sz="6000" dirty="0" smtClean="0">
                  <a:solidFill>
                    <a:schemeClr val="bg1"/>
                  </a:solidFill>
                  <a:latin typeface="Times New Roman" pitchFamily="18" charset="0"/>
                  <a:cs typeface="Times New Roman" pitchFamily="18" charset="0"/>
                </a:rPr>
                <a:t>+</a:t>
              </a:r>
              <a:endParaRPr lang="en-US" sz="6000" dirty="0">
                <a:solidFill>
                  <a:schemeClr val="bg1"/>
                </a:solidFill>
                <a:latin typeface="Times New Roman" pitchFamily="18" charset="0"/>
                <a:cs typeface="Times New Roman" pitchFamily="18" charset="0"/>
              </a:endParaRPr>
            </a:p>
          </p:txBody>
        </p:sp>
        <p:sp>
          <p:nvSpPr>
            <p:cNvPr id="53" name="TextBox 52"/>
            <p:cNvSpPr txBox="1"/>
            <p:nvPr/>
          </p:nvSpPr>
          <p:spPr>
            <a:xfrm>
              <a:off x="4731150" y="2725340"/>
              <a:ext cx="579700" cy="1015663"/>
            </a:xfrm>
            <a:prstGeom prst="rect">
              <a:avLst/>
            </a:prstGeom>
            <a:noFill/>
          </p:spPr>
          <p:txBody>
            <a:bodyPr wrap="square" rtlCol="0">
              <a:spAutoFit/>
            </a:bodyPr>
            <a:lstStyle/>
            <a:p>
              <a:r>
                <a:rPr lang="en-US" sz="6000" dirty="0" smtClean="0">
                  <a:solidFill>
                    <a:schemeClr val="bg1"/>
                  </a:solidFill>
                  <a:latin typeface="Times New Roman" pitchFamily="18" charset="0"/>
                  <a:cs typeface="Times New Roman" pitchFamily="18" charset="0"/>
                </a:rPr>
                <a:t>+</a:t>
              </a:r>
              <a:endParaRPr lang="en-US" sz="6000" dirty="0">
                <a:solidFill>
                  <a:schemeClr val="bg1"/>
                </a:solidFill>
                <a:latin typeface="Times New Roman" pitchFamily="18" charset="0"/>
                <a:cs typeface="Times New Roman" pitchFamily="18" charset="0"/>
              </a:endParaRPr>
            </a:p>
          </p:txBody>
        </p:sp>
        <p:sp>
          <p:nvSpPr>
            <p:cNvPr id="54" name="TextBox 53"/>
            <p:cNvSpPr txBox="1"/>
            <p:nvPr/>
          </p:nvSpPr>
          <p:spPr>
            <a:xfrm>
              <a:off x="4724400" y="1842753"/>
              <a:ext cx="1371600" cy="1015663"/>
            </a:xfrm>
            <a:prstGeom prst="rect">
              <a:avLst/>
            </a:prstGeom>
            <a:noFill/>
          </p:spPr>
          <p:txBody>
            <a:bodyPr wrap="square" rtlCol="0">
              <a:spAutoFit/>
            </a:bodyPr>
            <a:lstStyle/>
            <a:p>
              <a:r>
                <a:rPr lang="en-US" sz="6000" dirty="0" smtClean="0">
                  <a:solidFill>
                    <a:schemeClr val="bg1"/>
                  </a:solidFill>
                  <a:latin typeface="Symbol" pitchFamily="18" charset="2"/>
                  <a:cs typeface="Times New Roman" pitchFamily="18" charset="0"/>
                </a:rPr>
                <a:t>-</a:t>
              </a:r>
              <a:endParaRPr lang="en-US" sz="6000" dirty="0">
                <a:solidFill>
                  <a:schemeClr val="bg1"/>
                </a:solidFill>
                <a:latin typeface="Symbol" pitchFamily="18" charset="2"/>
                <a:cs typeface="Times New Roman" pitchFamily="18" charset="0"/>
              </a:endParaRPr>
            </a:p>
          </p:txBody>
        </p:sp>
        <p:sp>
          <p:nvSpPr>
            <p:cNvPr id="55" name="TextBox 54"/>
            <p:cNvSpPr txBox="1"/>
            <p:nvPr/>
          </p:nvSpPr>
          <p:spPr>
            <a:xfrm>
              <a:off x="3909350" y="2651054"/>
              <a:ext cx="785150" cy="1015663"/>
            </a:xfrm>
            <a:prstGeom prst="rect">
              <a:avLst/>
            </a:prstGeom>
            <a:noFill/>
          </p:spPr>
          <p:txBody>
            <a:bodyPr wrap="square" rtlCol="0">
              <a:spAutoFit/>
            </a:bodyPr>
            <a:lstStyle/>
            <a:p>
              <a:r>
                <a:rPr lang="en-US" sz="6000" dirty="0" smtClean="0">
                  <a:solidFill>
                    <a:schemeClr val="bg1"/>
                  </a:solidFill>
                  <a:latin typeface="Symbol" pitchFamily="18" charset="2"/>
                  <a:cs typeface="Times New Roman" pitchFamily="18" charset="0"/>
                </a:rPr>
                <a:t>-</a:t>
              </a:r>
              <a:endParaRPr lang="en-US" sz="6000" dirty="0">
                <a:solidFill>
                  <a:schemeClr val="bg1"/>
                </a:solidFill>
                <a:latin typeface="Symbol" pitchFamily="18" charset="2"/>
                <a:cs typeface="Times New Roman" pitchFamily="18" charset="0"/>
              </a:endParaRPr>
            </a:p>
          </p:txBody>
        </p:sp>
      </p:grpSp>
      <p:sp>
        <p:nvSpPr>
          <p:cNvPr id="32" name="Title 1"/>
          <p:cNvSpPr txBox="1">
            <a:spLocks/>
          </p:cNvSpPr>
          <p:nvPr/>
        </p:nvSpPr>
        <p:spPr bwMode="auto">
          <a:xfrm>
            <a:off x="0" y="228600"/>
            <a:ext cx="91440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smtClean="0">
                <a:solidFill>
                  <a:schemeClr val="tx2"/>
                </a:solidFill>
                <a:latin typeface="Times New Roman" pitchFamily="18" charset="0"/>
                <a:ea typeface="+mj-ea"/>
                <a:cs typeface="Times New Roman" pitchFamily="18" charset="0"/>
              </a:rPr>
              <a:t>quantifying correlation</a:t>
            </a:r>
            <a:endParaRPr kumimoji="0" lang="en-US" sz="40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34" name="TextBox 33"/>
          <p:cNvSpPr txBox="1"/>
          <p:nvPr/>
        </p:nvSpPr>
        <p:spPr>
          <a:xfrm>
            <a:off x="6781800" y="5029200"/>
            <a:ext cx="1371600" cy="923330"/>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now multiply and integrate</a:t>
            </a:r>
            <a:endParaRPr lang="en-US" i="1" dirty="0">
              <a:solidFill>
                <a:srgbClr val="FF0000"/>
              </a:solidFill>
              <a:latin typeface="Cambria Math" pitchFamily="18" charset="0"/>
              <a:ea typeface="Cambria Math" pitchFamily="18" charset="0"/>
              <a:cs typeface="Times New Roman" pitchFamily="18" charset="0"/>
            </a:endParaRPr>
          </a:p>
        </p:txBody>
      </p:sp>
      <p:sp>
        <p:nvSpPr>
          <p:cNvPr id="36" name="TextBox 35"/>
          <p:cNvSpPr txBox="1"/>
          <p:nvPr/>
        </p:nvSpPr>
        <p:spPr>
          <a:xfrm>
            <a:off x="914400" y="5105400"/>
            <a:ext cx="1371600" cy="369332"/>
          </a:xfrm>
          <a:prstGeom prst="rect">
            <a:avLst/>
          </a:prstGeom>
          <a:noFill/>
        </p:spPr>
        <p:txBody>
          <a:bodyPr wrap="square" rtlCol="0">
            <a:spAutoFit/>
          </a:bodyPr>
          <a:lstStyle/>
          <a:p>
            <a:pPr algn="ctr"/>
            <a:r>
              <a:rPr lang="en-US" dirty="0" err="1" smtClean="0">
                <a:solidFill>
                  <a:srgbClr val="FF0000"/>
                </a:solidFill>
                <a:latin typeface="Times New Roman" pitchFamily="18" charset="0"/>
                <a:ea typeface="Cambria Math" pitchFamily="18" charset="0"/>
                <a:cs typeface="Times New Roman" pitchFamily="18" charset="0"/>
              </a:rPr>
              <a:t>p.d.f</a:t>
            </a:r>
            <a:r>
              <a:rPr lang="en-US" dirty="0" smtClean="0">
                <a:solidFill>
                  <a:srgbClr val="FF0000"/>
                </a:solidFill>
                <a:latin typeface="Times New Roman" pitchFamily="18" charset="0"/>
                <a:ea typeface="Cambria Math" pitchFamily="18" charset="0"/>
                <a:cs typeface="Times New Roman" pitchFamily="18" charset="0"/>
              </a:rPr>
              <a:t>.</a:t>
            </a:r>
            <a:endParaRPr lang="en-US" i="1" dirty="0">
              <a:solidFill>
                <a:srgbClr val="FF0000"/>
              </a:solidFill>
              <a:latin typeface="Cambria Math" pitchFamily="18" charset="0"/>
              <a:ea typeface="Cambria Math" pitchFamily="18" charset="0"/>
              <a:cs typeface="Times New Roman" pitchFamily="18" charset="0"/>
            </a:endParaRPr>
          </a:p>
        </p:txBody>
      </p:sp>
      <p:sp>
        <p:nvSpPr>
          <p:cNvPr id="38" name="TextBox 37"/>
          <p:cNvSpPr txBox="1"/>
          <p:nvPr/>
        </p:nvSpPr>
        <p:spPr>
          <a:xfrm>
            <a:off x="3733800" y="5029200"/>
            <a:ext cx="1371600" cy="646331"/>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4-quadrant function</a:t>
            </a:r>
            <a:endParaRPr lang="en-US" i="1"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24600" y="533400"/>
            <a:ext cx="2133600" cy="5909310"/>
          </a:xfrm>
          <a:prstGeom prst="rect">
            <a:avLst/>
          </a:prstGeom>
        </p:spPr>
        <p:txBody>
          <a:bodyPr wrap="square">
            <a:spAutoFit/>
          </a:bodyPr>
          <a:lstStyle/>
          <a:p>
            <a:endParaRPr lang="en-US" dirty="0" smtClean="0"/>
          </a:p>
          <a:p>
            <a:r>
              <a:rPr lang="en-US" dirty="0" smtClean="0"/>
              <a:t>    0.0899    0.0081</a:t>
            </a:r>
          </a:p>
          <a:p>
            <a:r>
              <a:rPr lang="en-US" dirty="0" smtClean="0"/>
              <a:t>    0.0259    0.0007</a:t>
            </a:r>
          </a:p>
          <a:p>
            <a:r>
              <a:rPr lang="en-US" dirty="0" smtClean="0"/>
              <a:t>    0.6883    0.4738</a:t>
            </a:r>
          </a:p>
          <a:p>
            <a:r>
              <a:rPr lang="en-US" dirty="0" smtClean="0"/>
              <a:t>    0.6025    0.3630</a:t>
            </a:r>
          </a:p>
          <a:p>
            <a:r>
              <a:rPr lang="en-US" dirty="0" smtClean="0"/>
              <a:t>    0.0072    0.0001</a:t>
            </a:r>
          </a:p>
          <a:p>
            <a:r>
              <a:rPr lang="en-US" dirty="0" smtClean="0"/>
              <a:t>    0.1057    0.0112</a:t>
            </a:r>
          </a:p>
          <a:p>
            <a:r>
              <a:rPr lang="en-US" dirty="0" smtClean="0"/>
              <a:t>    0.8906    0.7931</a:t>
            </a:r>
          </a:p>
          <a:p>
            <a:r>
              <a:rPr lang="en-US" dirty="0" smtClean="0"/>
              <a:t>    0.2812    0.0791</a:t>
            </a:r>
          </a:p>
          <a:p>
            <a:r>
              <a:rPr lang="en-US" dirty="0" smtClean="0"/>
              <a:t>    0.9636    0.9286</a:t>
            </a:r>
          </a:p>
          <a:p>
            <a:r>
              <a:rPr lang="en-US" dirty="0" smtClean="0"/>
              <a:t>    0.7132    0.5086</a:t>
            </a:r>
          </a:p>
          <a:p>
            <a:r>
              <a:rPr lang="en-US" dirty="0" smtClean="0"/>
              <a:t>    0.7711    0.5945</a:t>
            </a:r>
          </a:p>
          <a:p>
            <a:r>
              <a:rPr lang="en-US" dirty="0" smtClean="0"/>
              <a:t>    0.4885    0.2387</a:t>
            </a:r>
          </a:p>
          <a:p>
            <a:r>
              <a:rPr lang="en-US" dirty="0" smtClean="0"/>
              <a:t>    0.9773    0.9552</a:t>
            </a:r>
          </a:p>
          <a:p>
            <a:r>
              <a:rPr lang="en-US" dirty="0" smtClean="0"/>
              <a:t>    0.2120    0.0449</a:t>
            </a:r>
          </a:p>
          <a:p>
            <a:r>
              <a:rPr lang="en-US" dirty="0" smtClean="0"/>
              <a:t>    0.9928    0.9857</a:t>
            </a:r>
          </a:p>
          <a:p>
            <a:r>
              <a:rPr lang="en-US" dirty="0" smtClean="0"/>
              <a:t>    0.7603    0.5781</a:t>
            </a:r>
          </a:p>
          <a:p>
            <a:r>
              <a:rPr lang="en-US" dirty="0" smtClean="0"/>
              <a:t>    0.4814    0.2318</a:t>
            </a:r>
          </a:p>
          <a:p>
            <a:r>
              <a:rPr lang="en-US" dirty="0" smtClean="0"/>
              <a:t>    0.6322    0.3997</a:t>
            </a:r>
          </a:p>
          <a:p>
            <a:r>
              <a:rPr lang="en-US" dirty="0" smtClean="0"/>
              <a:t>    0.7926    0.6282</a:t>
            </a:r>
          </a:p>
          <a:p>
            <a:r>
              <a:rPr lang="en-US" dirty="0" smtClean="0"/>
              <a:t>    0.6497    0.4221</a:t>
            </a:r>
            <a:endParaRPr lang="en-US" dirty="0"/>
          </a:p>
        </p:txBody>
      </p:sp>
      <p:sp>
        <p:nvSpPr>
          <p:cNvPr id="5" name="TextBox 4"/>
          <p:cNvSpPr txBox="1"/>
          <p:nvPr/>
        </p:nvSpPr>
        <p:spPr>
          <a:xfrm>
            <a:off x="6803568" y="304800"/>
            <a:ext cx="533400" cy="523220"/>
          </a:xfrm>
          <a:prstGeom prst="rect">
            <a:avLst/>
          </a:prstGeom>
          <a:noFill/>
        </p:spPr>
        <p:txBody>
          <a:bodyPr wrap="square" rtlCol="0">
            <a:spAutoFit/>
          </a:bodyPr>
          <a:lstStyle/>
          <a:p>
            <a:r>
              <a:rPr lang="en-US" sz="2800" dirty="0" smtClean="0"/>
              <a:t>d</a:t>
            </a:r>
            <a:endParaRPr lang="en-US" sz="2800" dirty="0"/>
          </a:p>
        </p:txBody>
      </p:sp>
      <p:sp>
        <p:nvSpPr>
          <p:cNvPr id="6" name="TextBox 5"/>
          <p:cNvSpPr txBox="1"/>
          <p:nvPr/>
        </p:nvSpPr>
        <p:spPr>
          <a:xfrm>
            <a:off x="7580070" y="304800"/>
            <a:ext cx="725730" cy="523220"/>
          </a:xfrm>
          <a:prstGeom prst="rect">
            <a:avLst/>
          </a:prstGeom>
          <a:noFill/>
        </p:spPr>
        <p:txBody>
          <a:bodyPr wrap="square" rtlCol="0">
            <a:spAutoFit/>
          </a:bodyPr>
          <a:lstStyle/>
          <a:p>
            <a:r>
              <a:rPr lang="en-US" sz="2800" dirty="0" smtClean="0"/>
              <a:t>d</a:t>
            </a:r>
            <a:r>
              <a:rPr lang="en-US" sz="2800" baseline="30000" dirty="0" smtClean="0"/>
              <a:t>2</a:t>
            </a:r>
            <a:endParaRPr lang="en-US" sz="2800" baseline="30000" dirty="0"/>
          </a:p>
        </p:txBody>
      </p:sp>
      <p:sp>
        <p:nvSpPr>
          <p:cNvPr id="7" name="Rectangle 6"/>
          <p:cNvSpPr/>
          <p:nvPr/>
        </p:nvSpPr>
        <p:spPr>
          <a:xfrm>
            <a:off x="381000" y="1143000"/>
            <a:ext cx="6400800" cy="1077218"/>
          </a:xfrm>
          <a:prstGeom prst="rect">
            <a:avLst/>
          </a:prstGeom>
        </p:spPr>
        <p:txBody>
          <a:bodyPr wrap="square">
            <a:spAutoFit/>
          </a:bodyPr>
          <a:lstStyle/>
          <a:p>
            <a:r>
              <a:rPr lang="pt-BR" sz="3200" dirty="0" smtClean="0"/>
              <a:t>d </a:t>
            </a:r>
            <a:r>
              <a:rPr lang="pt-BR" sz="3200" dirty="0"/>
              <a:t>= random('Uniform', 0, 1, N, 1 );</a:t>
            </a:r>
          </a:p>
          <a:p>
            <a:r>
              <a:rPr lang="en-US" sz="3200" dirty="0" smtClean="0"/>
              <a:t>d2 </a:t>
            </a:r>
            <a:r>
              <a:rPr lang="en-US" sz="3200" dirty="0"/>
              <a:t>= </a:t>
            </a:r>
            <a:r>
              <a:rPr lang="en-US" sz="3200" dirty="0" smtClean="0"/>
              <a:t>d.^</a:t>
            </a:r>
            <a:r>
              <a:rPr lang="en-US" sz="3200" dirty="0"/>
              <a:t>2;</a:t>
            </a:r>
          </a:p>
        </p:txBody>
      </p:sp>
      <p:sp>
        <p:nvSpPr>
          <p:cNvPr id="8" name="TextBox 7"/>
          <p:cNvSpPr txBox="1"/>
          <p:nvPr/>
        </p:nvSpPr>
        <p:spPr>
          <a:xfrm>
            <a:off x="685800" y="2819400"/>
            <a:ext cx="5181600" cy="3046988"/>
          </a:xfrm>
          <a:prstGeom prst="rect">
            <a:avLst/>
          </a:prstGeom>
          <a:noFill/>
        </p:spPr>
        <p:txBody>
          <a:bodyPr wrap="square" rtlCol="0">
            <a:spAutoFit/>
          </a:bodyPr>
          <a:lstStyle/>
          <a:p>
            <a:r>
              <a:rPr lang="en-US" sz="4800" dirty="0" smtClean="0">
                <a:solidFill>
                  <a:srgbClr val="FF0000"/>
                </a:solidFill>
              </a:rPr>
              <a:t>What happens to a number between 0 and 1 when you square it?</a:t>
            </a:r>
            <a:endParaRPr lang="en-US" sz="4800" dirty="0">
              <a:solidFill>
                <a:srgbClr val="FF0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fontScale="90000"/>
          </a:bodyPr>
          <a:lstStyle/>
          <a:p>
            <a:r>
              <a:rPr lang="en-US" dirty="0" smtClean="0">
                <a:latin typeface="Times New Roman" pitchFamily="18" charset="0"/>
                <a:cs typeface="Times New Roman" pitchFamily="18" charset="0"/>
              </a:rPr>
              <a:t>covariance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quantifies correlation</a:t>
            </a:r>
            <a:endParaRPr lang="en-US" dirty="0">
              <a:latin typeface="Times New Roman" pitchFamily="18" charset="0"/>
              <a:cs typeface="Times New Roman" pitchFamily="18" charset="0"/>
            </a:endParaRPr>
          </a:p>
        </p:txBody>
      </p:sp>
      <p:pic>
        <p:nvPicPr>
          <p:cNvPr id="11266" name="Picture 2"/>
          <p:cNvPicPr>
            <a:picLocks noGrp="1" noChangeAspect="1" noChangeArrowheads="1"/>
          </p:cNvPicPr>
          <p:nvPr>
            <p:ph idx="1"/>
          </p:nvPr>
        </p:nvPicPr>
        <p:blipFill>
          <a:blip r:embed="rId3" cstate="print"/>
          <a:srcRect l="28416" t="50509" r="30378" b="36022"/>
          <a:stretch>
            <a:fillRect/>
          </a:stretch>
        </p:blipFill>
        <p:spPr bwMode="auto">
          <a:xfrm>
            <a:off x="71440" y="2659742"/>
            <a:ext cx="8896350" cy="16945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combine variance and covariance into a matrix, </a:t>
            </a:r>
            <a:r>
              <a:rPr lang="en-US" b="1" dirty="0" smtClean="0">
                <a:latin typeface="Cambria Math" pitchFamily="18" charset="0"/>
                <a:ea typeface="Cambria Math" pitchFamily="18" charset="0"/>
              </a:rPr>
              <a:t>C</a:t>
            </a:r>
            <a:endParaRPr lang="en-US" b="1" dirty="0">
              <a:latin typeface="Cambria Math" pitchFamily="18" charset="0"/>
              <a:ea typeface="Cambria Math" pitchFamily="18" charset="0"/>
            </a:endParaRPr>
          </a:p>
        </p:txBody>
      </p:sp>
      <p:pic>
        <p:nvPicPr>
          <p:cNvPr id="12290" name="Picture 2"/>
          <p:cNvPicPr>
            <a:picLocks noGrp="1" noChangeAspect="1" noChangeArrowheads="1"/>
          </p:cNvPicPr>
          <p:nvPr>
            <p:ph idx="1"/>
          </p:nvPr>
        </p:nvPicPr>
        <p:blipFill>
          <a:blip r:embed="rId3" cstate="print"/>
          <a:srcRect l="29397" t="30305" r="29397" b="56226"/>
          <a:stretch>
            <a:fillRect/>
          </a:stretch>
        </p:blipFill>
        <p:spPr bwMode="auto">
          <a:xfrm>
            <a:off x="685800" y="1905000"/>
            <a:ext cx="8001000" cy="1524000"/>
          </a:xfrm>
          <a:prstGeom prst="rect">
            <a:avLst/>
          </a:prstGeom>
          <a:noFill/>
          <a:ln w="9525">
            <a:noFill/>
            <a:miter lim="800000"/>
            <a:headEnd/>
            <a:tailEnd/>
          </a:ln>
        </p:spPr>
      </p:pic>
      <p:sp>
        <p:nvSpPr>
          <p:cNvPr id="5" name="Double Bracket 4"/>
          <p:cNvSpPr/>
          <p:nvPr/>
        </p:nvSpPr>
        <p:spPr>
          <a:xfrm>
            <a:off x="3124200" y="3810000"/>
            <a:ext cx="3124200" cy="25908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1371600" y="45720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2886072" y="38100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4572000" y="54102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4724400" y="38100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0" name="Title 1"/>
          <p:cNvSpPr txBox="1">
            <a:spLocks/>
          </p:cNvSpPr>
          <p:nvPr/>
        </p:nvSpPr>
        <p:spPr bwMode="auto">
          <a:xfrm>
            <a:off x="2895600" y="54102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1" name="TextBox 10"/>
          <p:cNvSpPr txBox="1"/>
          <p:nvPr/>
        </p:nvSpPr>
        <p:spPr>
          <a:xfrm>
            <a:off x="6858000" y="5562600"/>
            <a:ext cx="1371600" cy="646331"/>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note that </a:t>
            </a:r>
            <a:r>
              <a:rPr lang="en-US" b="1" dirty="0" smtClean="0">
                <a:solidFill>
                  <a:srgbClr val="FF0000"/>
                </a:solidFill>
                <a:latin typeface="Cambria Math" pitchFamily="18" charset="0"/>
                <a:ea typeface="Cambria Math" pitchFamily="18" charset="0"/>
                <a:cs typeface="Times New Roman" pitchFamily="18" charset="0"/>
              </a:rPr>
              <a:t>C</a:t>
            </a:r>
            <a:r>
              <a:rPr lang="en-US" dirty="0" smtClean="0">
                <a:solidFill>
                  <a:srgbClr val="FF0000"/>
                </a:solidFill>
                <a:latin typeface="Times New Roman" pitchFamily="18" charset="0"/>
                <a:ea typeface="Cambria Math" pitchFamily="18" charset="0"/>
                <a:cs typeface="Times New Roman" pitchFamily="18" charset="0"/>
              </a:rPr>
              <a:t> is symmetric</a:t>
            </a:r>
            <a:endParaRPr lang="en-US" i="1"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lstStyle/>
          <a:p>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many random variables</a:t>
            </a:r>
            <a:r>
              <a:rPr lang="en-US" dirty="0" smtClean="0"/>
              <a:t/>
            </a:r>
            <a:br>
              <a:rPr lang="en-US" dirty="0" smtClean="0"/>
            </a:br>
            <a:r>
              <a:rPr lang="en-US" i="1" dirty="0" smtClean="0">
                <a:latin typeface="Cambria Math" pitchFamily="18" charset="0"/>
                <a:ea typeface="Cambria Math" pitchFamily="18" charset="0"/>
              </a:rPr>
              <a:t>d</a:t>
            </a:r>
            <a:r>
              <a:rPr lang="en-US" i="1" baseline="-25000" dirty="0" smtClean="0">
                <a:latin typeface="Cambria Math" pitchFamily="18" charset="0"/>
                <a:ea typeface="Cambria Math" pitchFamily="18" charset="0"/>
              </a:rPr>
              <a:t>1</a:t>
            </a:r>
            <a:r>
              <a:rPr lang="en-US" i="1" dirty="0" smtClean="0">
                <a:latin typeface="Cambria Math" pitchFamily="18" charset="0"/>
                <a:ea typeface="Cambria Math" pitchFamily="18" charset="0"/>
              </a:rPr>
              <a:t>, d</a:t>
            </a:r>
            <a:r>
              <a:rPr lang="en-US" i="1" baseline="-25000" dirty="0" smtClean="0">
                <a:latin typeface="Cambria Math" pitchFamily="18" charset="0"/>
                <a:ea typeface="Cambria Math" pitchFamily="18" charset="0"/>
              </a:rPr>
              <a:t>2</a:t>
            </a:r>
            <a:r>
              <a:rPr lang="en-US" i="1" dirty="0" smtClean="0">
                <a:latin typeface="Cambria Math" pitchFamily="18" charset="0"/>
                <a:ea typeface="Cambria Math" pitchFamily="18" charset="0"/>
              </a:rPr>
              <a:t>, d</a:t>
            </a:r>
            <a:r>
              <a:rPr lang="en-US" i="1" baseline="-25000" dirty="0" smtClean="0">
                <a:latin typeface="Cambria Math" pitchFamily="18" charset="0"/>
                <a:ea typeface="Cambria Math" pitchFamily="18" charset="0"/>
              </a:rPr>
              <a:t>3</a:t>
            </a:r>
            <a:r>
              <a:rPr lang="en-US" i="1" dirty="0" smtClean="0">
                <a:latin typeface="Cambria Math" pitchFamily="18" charset="0"/>
                <a:ea typeface="Cambria Math" pitchFamily="18" charset="0"/>
              </a:rPr>
              <a:t> … </a:t>
            </a:r>
            <a:r>
              <a:rPr lang="en-US" i="1" dirty="0" err="1" smtClean="0">
                <a:latin typeface="Cambria Math" pitchFamily="18" charset="0"/>
                <a:ea typeface="Cambria Math" pitchFamily="18" charset="0"/>
              </a:rPr>
              <a:t>d</a:t>
            </a:r>
            <a:r>
              <a:rPr lang="en-US" i="1" baseline="-25000" dirty="0" err="1" smtClean="0">
                <a:latin typeface="Cambria Math" pitchFamily="18" charset="0"/>
                <a:ea typeface="Cambria Math" pitchFamily="18" charset="0"/>
              </a:rPr>
              <a:t>N</a:t>
            </a:r>
            <a:r>
              <a:rPr lang="en-US" i="1" baseline="-25000" dirty="0" smtClean="0">
                <a:latin typeface="Cambria Math" pitchFamily="18" charset="0"/>
                <a:ea typeface="Cambria Math" pitchFamily="18" charset="0"/>
              </a:rPr>
              <a:t/>
            </a:r>
            <a:br>
              <a:rPr lang="en-US" i="1" baseline="-25000" dirty="0" smtClean="0">
                <a:latin typeface="Cambria Math" pitchFamily="18" charset="0"/>
                <a:ea typeface="Cambria Math" pitchFamily="18" charset="0"/>
              </a:rPr>
            </a:br>
            <a:r>
              <a:rPr lang="en-US" i="1" baseline="-25000" dirty="0" smtClean="0">
                <a:latin typeface="Cambria Math" pitchFamily="18" charset="0"/>
                <a:ea typeface="Cambria Math" pitchFamily="18" charset="0"/>
              </a:rPr>
              <a:t/>
            </a:r>
            <a:br>
              <a:rPr lang="en-US" i="1" baseline="-25000" dirty="0" smtClean="0">
                <a:latin typeface="Cambria Math" pitchFamily="18" charset="0"/>
                <a:ea typeface="Cambria Math" pitchFamily="18" charset="0"/>
              </a:rPr>
            </a:br>
            <a:r>
              <a:rPr lang="en-US" i="1" baseline="-25000" dirty="0" smtClean="0">
                <a:latin typeface="Cambria Math" pitchFamily="18" charset="0"/>
                <a:ea typeface="Cambria Math" pitchFamily="18" charset="0"/>
              </a:rPr>
              <a:t/>
            </a:r>
            <a:br>
              <a:rPr lang="en-US" i="1" baseline="-25000" dirty="0" smtClean="0">
                <a:latin typeface="Cambria Math" pitchFamily="18" charset="0"/>
                <a:ea typeface="Cambria Math" pitchFamily="18" charset="0"/>
              </a:rPr>
            </a:br>
            <a:r>
              <a:rPr lang="en-US" i="1" dirty="0" smtClean="0">
                <a:latin typeface="Cambria Math" pitchFamily="18" charset="0"/>
                <a:ea typeface="Cambria Math" pitchFamily="18" charset="0"/>
              </a:rPr>
              <a:t>write </a:t>
            </a:r>
            <a:r>
              <a:rPr lang="en-US" i="1" dirty="0" err="1" smtClean="0">
                <a:latin typeface="Cambria Math" pitchFamily="18" charset="0"/>
                <a:ea typeface="Cambria Math" pitchFamily="18" charset="0"/>
              </a:rPr>
              <a:t>d’s</a:t>
            </a:r>
            <a:r>
              <a:rPr lang="en-US" i="1" dirty="0" smtClean="0">
                <a:latin typeface="Cambria Math" pitchFamily="18" charset="0"/>
                <a:ea typeface="Cambria Math" pitchFamily="18" charset="0"/>
              </a:rPr>
              <a:t> a </a:t>
            </a:r>
            <a:r>
              <a:rPr lang="en-US" i="1" dirty="0" err="1" smtClean="0">
                <a:latin typeface="Cambria Math" pitchFamily="18" charset="0"/>
                <a:ea typeface="Cambria Math" pitchFamily="18" charset="0"/>
              </a:rPr>
              <a:t>a</a:t>
            </a:r>
            <a:r>
              <a:rPr lang="en-US" i="1" dirty="0" smtClean="0">
                <a:latin typeface="Cambria Math" pitchFamily="18" charset="0"/>
                <a:ea typeface="Cambria Math" pitchFamily="18" charset="0"/>
              </a:rPr>
              <a:t> vector</a:t>
            </a:r>
            <a:br>
              <a:rPr lang="en-US" i="1" dirty="0" smtClean="0">
                <a:latin typeface="Cambria Math" pitchFamily="18" charset="0"/>
                <a:ea typeface="Cambria Math" pitchFamily="18" charset="0"/>
              </a:rPr>
            </a:br>
            <a:r>
              <a:rPr lang="en-US" i="1" dirty="0" smtClean="0">
                <a:latin typeface="Cambria Math" pitchFamily="18" charset="0"/>
                <a:ea typeface="Cambria Math" pitchFamily="18" charset="0"/>
              </a:rPr>
              <a:t/>
            </a:r>
            <a:br>
              <a:rPr lang="en-US" i="1" dirty="0" smtClean="0">
                <a:latin typeface="Cambria Math" pitchFamily="18" charset="0"/>
                <a:ea typeface="Cambria Math" pitchFamily="18" charset="0"/>
              </a:rPr>
            </a:br>
            <a:r>
              <a:rPr lang="en-US" b="1" dirty="0" smtClean="0">
                <a:latin typeface="Cambria Math" pitchFamily="18" charset="0"/>
                <a:ea typeface="Cambria Math" pitchFamily="18" charset="0"/>
              </a:rPr>
              <a:t>d</a:t>
            </a:r>
            <a:r>
              <a:rPr lang="en-US" i="1" dirty="0" smtClean="0">
                <a:latin typeface="Cambria Math" pitchFamily="18" charset="0"/>
                <a:ea typeface="Cambria Math" pitchFamily="18" charset="0"/>
              </a:rPr>
              <a:t> = [d</a:t>
            </a:r>
            <a:r>
              <a:rPr lang="en-US" i="1" baseline="-25000" dirty="0" smtClean="0">
                <a:latin typeface="Cambria Math" pitchFamily="18" charset="0"/>
                <a:ea typeface="Cambria Math" pitchFamily="18" charset="0"/>
              </a:rPr>
              <a:t>1</a:t>
            </a:r>
            <a:r>
              <a:rPr lang="en-US" i="1" dirty="0" smtClean="0">
                <a:latin typeface="Cambria Math" pitchFamily="18" charset="0"/>
                <a:ea typeface="Cambria Math" pitchFamily="18" charset="0"/>
              </a:rPr>
              <a:t>, d</a:t>
            </a:r>
            <a:r>
              <a:rPr lang="en-US" i="1" baseline="-25000" dirty="0" smtClean="0">
                <a:latin typeface="Cambria Math" pitchFamily="18" charset="0"/>
                <a:ea typeface="Cambria Math" pitchFamily="18" charset="0"/>
              </a:rPr>
              <a:t>2</a:t>
            </a:r>
            <a:r>
              <a:rPr lang="en-US" i="1" dirty="0" smtClean="0">
                <a:latin typeface="Cambria Math" pitchFamily="18" charset="0"/>
                <a:ea typeface="Cambria Math" pitchFamily="18" charset="0"/>
              </a:rPr>
              <a:t>, d</a:t>
            </a:r>
            <a:r>
              <a:rPr lang="en-US" i="1" baseline="-25000" dirty="0" smtClean="0">
                <a:latin typeface="Cambria Math" pitchFamily="18" charset="0"/>
                <a:ea typeface="Cambria Math" pitchFamily="18" charset="0"/>
              </a:rPr>
              <a:t>3</a:t>
            </a:r>
            <a:r>
              <a:rPr lang="en-US" i="1" dirty="0" smtClean="0">
                <a:latin typeface="Cambria Math" pitchFamily="18" charset="0"/>
                <a:ea typeface="Cambria Math" pitchFamily="18" charset="0"/>
              </a:rPr>
              <a:t> … </a:t>
            </a:r>
            <a:r>
              <a:rPr lang="en-US" i="1" dirty="0" err="1" smtClean="0">
                <a:latin typeface="Cambria Math" pitchFamily="18" charset="0"/>
                <a:ea typeface="Cambria Math" pitchFamily="18" charset="0"/>
              </a:rPr>
              <a:t>d</a:t>
            </a:r>
            <a:r>
              <a:rPr lang="en-US" i="1" baseline="-25000" dirty="0" err="1" smtClean="0">
                <a:latin typeface="Cambria Math" pitchFamily="18" charset="0"/>
                <a:ea typeface="Cambria Math" pitchFamily="18" charset="0"/>
              </a:rPr>
              <a:t>N</a:t>
            </a:r>
            <a:r>
              <a:rPr lang="en-US" i="1" baseline="-25000" dirty="0" smtClean="0">
                <a:latin typeface="Cambria Math" pitchFamily="18" charset="0"/>
                <a:ea typeface="Cambria Math" pitchFamily="18" charset="0"/>
              </a:rPr>
              <a:t> </a:t>
            </a:r>
            <a:r>
              <a:rPr lang="en-US" i="1" dirty="0" smtClean="0">
                <a:latin typeface="Cambria Math" pitchFamily="18" charset="0"/>
                <a:ea typeface="Cambria Math" pitchFamily="18" charset="0"/>
              </a:rPr>
              <a:t>]</a:t>
            </a:r>
            <a:r>
              <a:rPr lang="en-US" i="1" baseline="30000" dirty="0" smtClean="0">
                <a:latin typeface="Cambria Math" pitchFamily="18" charset="0"/>
                <a:ea typeface="Cambria Math" pitchFamily="18" charset="0"/>
              </a:rPr>
              <a:t>T</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the mean is then a vector, too</a:t>
            </a:r>
            <a:endParaRPr lang="en-US" dirty="0">
              <a:latin typeface="Times New Roman" pitchFamily="18" charset="0"/>
              <a:cs typeface="Times New Roman" pitchFamily="18" charset="0"/>
            </a:endParaRPr>
          </a:p>
        </p:txBody>
      </p:sp>
      <p:sp>
        <p:nvSpPr>
          <p:cNvPr id="5" name="Rectangle 4"/>
          <p:cNvSpPr/>
          <p:nvPr/>
        </p:nvSpPr>
        <p:spPr>
          <a:xfrm>
            <a:off x="2010427" y="3116759"/>
            <a:ext cx="5152373" cy="769441"/>
          </a:xfrm>
          <a:prstGeom prst="rect">
            <a:avLst/>
          </a:prstGeom>
        </p:spPr>
        <p:txBody>
          <a:bodyPr wrap="none">
            <a:spAutoFit/>
          </a:bodyPr>
          <a:lstStyle/>
          <a:p>
            <a:r>
              <a:rPr lang="en-US" sz="4400" b="1" kern="0" dirty="0" smtClean="0">
                <a:solidFill>
                  <a:srgbClr val="000000"/>
                </a:solidFill>
                <a:latin typeface="Cambria Math" pitchFamily="18" charset="0"/>
                <a:ea typeface="Cambria Math" pitchFamily="18" charset="0"/>
                <a:cs typeface="+mj-cs"/>
              </a:rPr>
              <a:t>d</a:t>
            </a:r>
            <a:r>
              <a:rPr lang="en-US" sz="4400" i="1" kern="0" dirty="0" smtClean="0">
                <a:solidFill>
                  <a:srgbClr val="000000"/>
                </a:solidFill>
                <a:latin typeface="Cambria Math" pitchFamily="18" charset="0"/>
                <a:ea typeface="Cambria Math" pitchFamily="18" charset="0"/>
                <a:cs typeface="+mj-cs"/>
              </a:rPr>
              <a:t> = [d</a:t>
            </a:r>
            <a:r>
              <a:rPr lang="en-US" sz="4400" i="1" kern="0" baseline="-25000" dirty="0" smtClean="0">
                <a:solidFill>
                  <a:srgbClr val="000000"/>
                </a:solidFill>
                <a:latin typeface="Cambria Math" pitchFamily="18" charset="0"/>
                <a:ea typeface="Cambria Math" pitchFamily="18" charset="0"/>
                <a:cs typeface="+mj-cs"/>
              </a:rPr>
              <a:t>1</a:t>
            </a:r>
            <a:r>
              <a:rPr lang="en-US" sz="4400" i="1" kern="0" dirty="0" smtClean="0">
                <a:solidFill>
                  <a:srgbClr val="000000"/>
                </a:solidFill>
                <a:latin typeface="Cambria Math" pitchFamily="18" charset="0"/>
                <a:ea typeface="Cambria Math" pitchFamily="18" charset="0"/>
                <a:cs typeface="+mj-cs"/>
              </a:rPr>
              <a:t>, d</a:t>
            </a:r>
            <a:r>
              <a:rPr lang="en-US" sz="4400" i="1" kern="0" baseline="-25000" dirty="0" smtClean="0">
                <a:solidFill>
                  <a:srgbClr val="000000"/>
                </a:solidFill>
                <a:latin typeface="Cambria Math" pitchFamily="18" charset="0"/>
                <a:ea typeface="Cambria Math" pitchFamily="18" charset="0"/>
                <a:cs typeface="+mj-cs"/>
              </a:rPr>
              <a:t>2</a:t>
            </a:r>
            <a:r>
              <a:rPr lang="en-US" sz="4400" i="1" kern="0" dirty="0" smtClean="0">
                <a:solidFill>
                  <a:srgbClr val="000000"/>
                </a:solidFill>
                <a:latin typeface="Cambria Math" pitchFamily="18" charset="0"/>
                <a:ea typeface="Cambria Math" pitchFamily="18" charset="0"/>
                <a:cs typeface="+mj-cs"/>
              </a:rPr>
              <a:t>, d</a:t>
            </a:r>
            <a:r>
              <a:rPr lang="en-US" sz="4400" i="1" kern="0" baseline="-25000" dirty="0" smtClean="0">
                <a:solidFill>
                  <a:srgbClr val="000000"/>
                </a:solidFill>
                <a:latin typeface="Cambria Math" pitchFamily="18" charset="0"/>
                <a:ea typeface="Cambria Math" pitchFamily="18" charset="0"/>
                <a:cs typeface="+mj-cs"/>
              </a:rPr>
              <a:t>3</a:t>
            </a:r>
            <a:r>
              <a:rPr lang="en-US" sz="4400" i="1" kern="0" dirty="0" smtClean="0">
                <a:solidFill>
                  <a:srgbClr val="000000"/>
                </a:solidFill>
                <a:latin typeface="Cambria Math" pitchFamily="18" charset="0"/>
                <a:ea typeface="Cambria Math" pitchFamily="18" charset="0"/>
                <a:cs typeface="+mj-cs"/>
              </a:rPr>
              <a:t> … </a:t>
            </a:r>
            <a:r>
              <a:rPr lang="en-US" sz="4400" i="1" kern="0" dirty="0" err="1" smtClean="0">
                <a:solidFill>
                  <a:srgbClr val="000000"/>
                </a:solidFill>
                <a:latin typeface="Cambria Math" pitchFamily="18" charset="0"/>
                <a:ea typeface="Cambria Math" pitchFamily="18" charset="0"/>
                <a:cs typeface="+mj-cs"/>
              </a:rPr>
              <a:t>d</a:t>
            </a:r>
            <a:r>
              <a:rPr lang="en-US" sz="4400" i="1" kern="0" baseline="-25000" dirty="0" err="1" smtClean="0">
                <a:solidFill>
                  <a:srgbClr val="000000"/>
                </a:solidFill>
                <a:latin typeface="Cambria Math" pitchFamily="18" charset="0"/>
                <a:ea typeface="Cambria Math" pitchFamily="18" charset="0"/>
                <a:cs typeface="+mj-cs"/>
              </a:rPr>
              <a:t>N</a:t>
            </a:r>
            <a:r>
              <a:rPr lang="en-US" sz="4400" i="1" kern="0" baseline="-25000" dirty="0" smtClean="0">
                <a:solidFill>
                  <a:srgbClr val="000000"/>
                </a:solidFill>
                <a:latin typeface="Cambria Math" pitchFamily="18" charset="0"/>
                <a:ea typeface="Cambria Math" pitchFamily="18" charset="0"/>
                <a:cs typeface="+mj-cs"/>
              </a:rPr>
              <a:t> </a:t>
            </a:r>
            <a:r>
              <a:rPr lang="en-US" sz="4400" i="1" kern="0" dirty="0" smtClean="0">
                <a:solidFill>
                  <a:srgbClr val="000000"/>
                </a:solidFill>
                <a:latin typeface="Cambria Math" pitchFamily="18" charset="0"/>
                <a:ea typeface="Cambria Math" pitchFamily="18" charset="0"/>
                <a:cs typeface="+mj-cs"/>
              </a:rPr>
              <a:t>]</a:t>
            </a:r>
            <a:r>
              <a:rPr lang="en-US" sz="4400" i="1" kern="0" baseline="30000" dirty="0" smtClean="0">
                <a:solidFill>
                  <a:srgbClr val="000000"/>
                </a:solidFill>
                <a:latin typeface="Cambria Math" pitchFamily="18" charset="0"/>
                <a:ea typeface="Cambria Math" pitchFamily="18" charset="0"/>
                <a:cs typeface="+mj-cs"/>
              </a:rPr>
              <a:t>T</a:t>
            </a:r>
            <a:endParaRPr lang="en-US" dirty="0"/>
          </a:p>
        </p:txBody>
      </p:sp>
      <p:cxnSp>
        <p:nvCxnSpPr>
          <p:cNvPr id="7" name="Straight Connector 6"/>
          <p:cNvCxnSpPr/>
          <p:nvPr/>
        </p:nvCxnSpPr>
        <p:spPr>
          <a:xfrm>
            <a:off x="2162827" y="3083423"/>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049027" y="3116759"/>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829827" y="3116759"/>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44027" y="3116759"/>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382027" y="3116759"/>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and the covariance is an </a:t>
            </a:r>
            <a:r>
              <a:rPr lang="en-US" i="1" dirty="0" smtClean="0">
                <a:latin typeface="Cambria Math" pitchFamily="18" charset="0"/>
                <a:ea typeface="Cambria Math" pitchFamily="18" charset="0"/>
                <a:cs typeface="Times New Roman" pitchFamily="18" charset="0"/>
              </a:rPr>
              <a:t>N×N</a:t>
            </a:r>
            <a:r>
              <a:rPr lang="en-US" dirty="0" smtClean="0">
                <a:latin typeface="Times New Roman" pitchFamily="18" charset="0"/>
                <a:ea typeface="Cambria Math" pitchFamily="18" charset="0"/>
                <a:cs typeface="Times New Roman" pitchFamily="18" charset="0"/>
              </a:rPr>
              <a:t> matrix, </a:t>
            </a:r>
            <a:r>
              <a:rPr lang="en-US" b="1" dirty="0" smtClean="0">
                <a:latin typeface="Cambria Math" pitchFamily="18" charset="0"/>
                <a:ea typeface="Cambria Math" pitchFamily="18" charset="0"/>
              </a:rPr>
              <a:t>C</a:t>
            </a:r>
            <a:endParaRPr lang="en-US" b="1" dirty="0">
              <a:latin typeface="Cambria Math" pitchFamily="18" charset="0"/>
              <a:ea typeface="Cambria Math" pitchFamily="18" charset="0"/>
            </a:endParaRPr>
          </a:p>
        </p:txBody>
      </p:sp>
      <p:sp>
        <p:nvSpPr>
          <p:cNvPr id="5" name="Double Bracket 4"/>
          <p:cNvSpPr/>
          <p:nvPr/>
        </p:nvSpPr>
        <p:spPr>
          <a:xfrm>
            <a:off x="1676400" y="1828800"/>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9718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204788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8051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94786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4529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9669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957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8194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8100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9383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7765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767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454818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455294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45577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and the covariance is an </a:t>
            </a:r>
            <a:r>
              <a:rPr lang="en-US" i="1" dirty="0" smtClean="0">
                <a:latin typeface="Cambria Math" pitchFamily="18" charset="0"/>
                <a:ea typeface="Cambria Math" pitchFamily="18" charset="0"/>
                <a:cs typeface="Times New Roman" pitchFamily="18" charset="0"/>
              </a:rPr>
              <a:t>N×N</a:t>
            </a:r>
            <a:r>
              <a:rPr lang="en-US" dirty="0" smtClean="0">
                <a:latin typeface="Times New Roman" pitchFamily="18" charset="0"/>
                <a:ea typeface="Cambria Math" pitchFamily="18" charset="0"/>
                <a:cs typeface="Times New Roman" pitchFamily="18" charset="0"/>
              </a:rPr>
              <a:t> matrix, </a:t>
            </a:r>
            <a:r>
              <a:rPr lang="en-US" b="1" dirty="0" smtClean="0">
                <a:latin typeface="Cambria Math" pitchFamily="18" charset="0"/>
                <a:ea typeface="Cambria Math" pitchFamily="18" charset="0"/>
              </a:rPr>
              <a:t>C</a:t>
            </a:r>
            <a:endParaRPr lang="en-US" b="1" dirty="0">
              <a:latin typeface="Cambria Math" pitchFamily="18" charset="0"/>
              <a:ea typeface="Cambria Math" pitchFamily="18" charset="0"/>
            </a:endParaRPr>
          </a:p>
        </p:txBody>
      </p:sp>
      <p:sp>
        <p:nvSpPr>
          <p:cNvPr id="5" name="Double Bracket 4"/>
          <p:cNvSpPr/>
          <p:nvPr/>
        </p:nvSpPr>
        <p:spPr>
          <a:xfrm>
            <a:off x="1676400" y="1828800"/>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9718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204788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8051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94786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4529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9669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957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8194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8100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9383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7765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767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454818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455294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45577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7" name="TextBox 26"/>
          <p:cNvSpPr txBox="1"/>
          <p:nvPr/>
        </p:nvSpPr>
        <p:spPr>
          <a:xfrm>
            <a:off x="4648200" y="5715000"/>
            <a:ext cx="4495800" cy="1200329"/>
          </a:xfrm>
          <a:prstGeom prst="rect">
            <a:avLst/>
          </a:prstGeom>
          <a:noFill/>
        </p:spPr>
        <p:txBody>
          <a:bodyPr wrap="square" rtlCol="0">
            <a:spAutoFit/>
          </a:bodyPr>
          <a:lstStyle/>
          <a:p>
            <a:pPr algn="ctr"/>
            <a:r>
              <a:rPr lang="en-US" sz="3600" dirty="0" smtClean="0">
                <a:solidFill>
                  <a:srgbClr val="FF0000"/>
                </a:solidFill>
                <a:latin typeface="Times New Roman" pitchFamily="18" charset="0"/>
                <a:ea typeface="Cambria Math" pitchFamily="18" charset="0"/>
                <a:cs typeface="Times New Roman" pitchFamily="18" charset="0"/>
              </a:rPr>
              <a:t>variances</a:t>
            </a:r>
          </a:p>
          <a:p>
            <a:pPr algn="ctr"/>
            <a:r>
              <a:rPr lang="en-US" sz="3600" dirty="0" smtClean="0">
                <a:solidFill>
                  <a:srgbClr val="FF0000"/>
                </a:solidFill>
                <a:latin typeface="Times New Roman" pitchFamily="18" charset="0"/>
                <a:ea typeface="Cambria Math" pitchFamily="18" charset="0"/>
                <a:cs typeface="Times New Roman" pitchFamily="18" charset="0"/>
              </a:rPr>
              <a:t>on main diagona</a:t>
            </a:r>
            <a:r>
              <a:rPr lang="en-US" sz="3600" dirty="0" smtClean="0">
                <a:solidFill>
                  <a:srgbClr val="FF0000"/>
                </a:solidFill>
                <a:latin typeface="Times New Roman" pitchFamily="18" charset="0"/>
                <a:ea typeface="Cambria Math" pitchFamily="18" charset="0"/>
                <a:cs typeface="Times New Roman" pitchFamily="18" charset="0"/>
              </a:rPr>
              <a:t>l</a:t>
            </a:r>
            <a:endParaRPr lang="en-US" dirty="0" smtClean="0">
              <a:solidFill>
                <a:srgbClr val="FF0000"/>
              </a:solidFill>
              <a:latin typeface="Times New Roman" pitchFamily="18" charset="0"/>
              <a:ea typeface="Cambria Math" pitchFamily="18" charset="0"/>
              <a:cs typeface="Times New Roman" pitchFamily="18" charset="0"/>
            </a:endParaRPr>
          </a:p>
        </p:txBody>
      </p:sp>
      <p:sp>
        <p:nvSpPr>
          <p:cNvPr id="28" name="Oval 27"/>
          <p:cNvSpPr/>
          <p:nvPr/>
        </p:nvSpPr>
        <p:spPr>
          <a:xfrm rot="1933999">
            <a:off x="1299847" y="2946541"/>
            <a:ext cx="58674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and the covariance is an </a:t>
            </a:r>
            <a:r>
              <a:rPr lang="en-US" i="1" dirty="0" smtClean="0">
                <a:latin typeface="Cambria Math" pitchFamily="18" charset="0"/>
                <a:ea typeface="Cambria Math" pitchFamily="18" charset="0"/>
                <a:cs typeface="Times New Roman" pitchFamily="18" charset="0"/>
              </a:rPr>
              <a:t>N×N</a:t>
            </a:r>
            <a:r>
              <a:rPr lang="en-US" dirty="0" smtClean="0">
                <a:latin typeface="Times New Roman" pitchFamily="18" charset="0"/>
                <a:ea typeface="Cambria Math" pitchFamily="18" charset="0"/>
                <a:cs typeface="Times New Roman" pitchFamily="18" charset="0"/>
              </a:rPr>
              <a:t> matrix, </a:t>
            </a:r>
            <a:r>
              <a:rPr lang="en-US" b="1" dirty="0" smtClean="0">
                <a:latin typeface="Cambria Math" pitchFamily="18" charset="0"/>
                <a:ea typeface="Cambria Math" pitchFamily="18" charset="0"/>
              </a:rPr>
              <a:t>C</a:t>
            </a:r>
            <a:endParaRPr lang="en-US" b="1" dirty="0">
              <a:latin typeface="Cambria Math" pitchFamily="18" charset="0"/>
              <a:ea typeface="Cambria Math" pitchFamily="18" charset="0"/>
            </a:endParaRPr>
          </a:p>
        </p:txBody>
      </p:sp>
      <p:sp>
        <p:nvSpPr>
          <p:cNvPr id="5" name="Double Bracket 4"/>
          <p:cNvSpPr/>
          <p:nvPr/>
        </p:nvSpPr>
        <p:spPr>
          <a:xfrm>
            <a:off x="1676400" y="1828800"/>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9718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204788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8051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94786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4529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9669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957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8194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8100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9383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7765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767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454818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455294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45577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7" name="TextBox 26"/>
          <p:cNvSpPr txBox="1"/>
          <p:nvPr/>
        </p:nvSpPr>
        <p:spPr>
          <a:xfrm>
            <a:off x="4648200" y="5598888"/>
            <a:ext cx="4495800" cy="1200329"/>
          </a:xfrm>
          <a:prstGeom prst="rect">
            <a:avLst/>
          </a:prstGeom>
          <a:noFill/>
        </p:spPr>
        <p:txBody>
          <a:bodyPr wrap="square" rtlCol="0">
            <a:spAutoFit/>
          </a:bodyPr>
          <a:lstStyle/>
          <a:p>
            <a:pPr algn="ctr"/>
            <a:r>
              <a:rPr lang="en-US" sz="3600" dirty="0" smtClean="0">
                <a:solidFill>
                  <a:srgbClr val="FF0000"/>
                </a:solidFill>
                <a:latin typeface="Times New Roman" pitchFamily="18" charset="0"/>
                <a:ea typeface="Cambria Math" pitchFamily="18" charset="0"/>
                <a:cs typeface="Times New Roman" pitchFamily="18" charset="0"/>
              </a:rPr>
              <a:t>variance</a:t>
            </a:r>
          </a:p>
          <a:p>
            <a:pPr algn="ctr"/>
            <a:r>
              <a:rPr lang="en-US" sz="3600" dirty="0" smtClean="0">
                <a:solidFill>
                  <a:srgbClr val="FF0000"/>
                </a:solidFill>
                <a:latin typeface="Times New Roman" pitchFamily="18" charset="0"/>
                <a:ea typeface="Cambria Math" pitchFamily="18" charset="0"/>
                <a:cs typeface="Times New Roman" pitchFamily="18" charset="0"/>
              </a:rPr>
              <a:t>of d</a:t>
            </a:r>
            <a:r>
              <a:rPr lang="en-US" sz="3600" baseline="-25000" dirty="0" smtClean="0">
                <a:solidFill>
                  <a:srgbClr val="FF0000"/>
                </a:solidFill>
                <a:latin typeface="Times New Roman" pitchFamily="18" charset="0"/>
                <a:ea typeface="Cambria Math" pitchFamily="18" charset="0"/>
                <a:cs typeface="Times New Roman" pitchFamily="18" charset="0"/>
              </a:rPr>
              <a:t>2</a:t>
            </a:r>
            <a:endParaRPr lang="en-US" baseline="-25000" dirty="0" smtClean="0">
              <a:solidFill>
                <a:srgbClr val="FF0000"/>
              </a:solidFill>
              <a:latin typeface="Times New Roman" pitchFamily="18" charset="0"/>
              <a:ea typeface="Cambria Math" pitchFamily="18" charset="0"/>
              <a:cs typeface="Times New Roman" pitchFamily="18" charset="0"/>
            </a:endParaRPr>
          </a:p>
        </p:txBody>
      </p:sp>
      <p:sp>
        <p:nvSpPr>
          <p:cNvPr id="28" name="Oval 27"/>
          <p:cNvSpPr/>
          <p:nvPr/>
        </p:nvSpPr>
        <p:spPr>
          <a:xfrm rot="1933999">
            <a:off x="3361785" y="2798878"/>
            <a:ext cx="1275158"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and the covariance is an </a:t>
            </a:r>
            <a:r>
              <a:rPr lang="en-US" i="1" dirty="0" smtClean="0">
                <a:latin typeface="Cambria Math" pitchFamily="18" charset="0"/>
                <a:ea typeface="Cambria Math" pitchFamily="18" charset="0"/>
                <a:cs typeface="Times New Roman" pitchFamily="18" charset="0"/>
              </a:rPr>
              <a:t>N×N</a:t>
            </a:r>
            <a:r>
              <a:rPr lang="en-US" dirty="0" smtClean="0">
                <a:latin typeface="Times New Roman" pitchFamily="18" charset="0"/>
                <a:ea typeface="Cambria Math" pitchFamily="18" charset="0"/>
                <a:cs typeface="Times New Roman" pitchFamily="18" charset="0"/>
              </a:rPr>
              <a:t> matrix, </a:t>
            </a:r>
            <a:r>
              <a:rPr lang="en-US" b="1" dirty="0" smtClean="0">
                <a:latin typeface="Cambria Math" pitchFamily="18" charset="0"/>
                <a:ea typeface="Cambria Math" pitchFamily="18" charset="0"/>
              </a:rPr>
              <a:t>C</a:t>
            </a:r>
            <a:endParaRPr lang="en-US" b="1" dirty="0">
              <a:latin typeface="Cambria Math" pitchFamily="18" charset="0"/>
              <a:ea typeface="Cambria Math" pitchFamily="18" charset="0"/>
            </a:endParaRPr>
          </a:p>
        </p:txBody>
      </p:sp>
      <p:sp>
        <p:nvSpPr>
          <p:cNvPr id="5" name="Double Bracket 4"/>
          <p:cNvSpPr/>
          <p:nvPr/>
        </p:nvSpPr>
        <p:spPr>
          <a:xfrm>
            <a:off x="1676400" y="1828800"/>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9718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204788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8051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94786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4529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9669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957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8194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8100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9383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7765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767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454818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455294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45577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7" name="TextBox 26"/>
          <p:cNvSpPr txBox="1"/>
          <p:nvPr/>
        </p:nvSpPr>
        <p:spPr>
          <a:xfrm>
            <a:off x="4648200" y="5715000"/>
            <a:ext cx="4495800" cy="1200329"/>
          </a:xfrm>
          <a:prstGeom prst="rect">
            <a:avLst/>
          </a:prstGeom>
          <a:noFill/>
        </p:spPr>
        <p:txBody>
          <a:bodyPr wrap="square" rtlCol="0">
            <a:spAutoFit/>
          </a:bodyPr>
          <a:lstStyle/>
          <a:p>
            <a:pPr algn="ctr"/>
            <a:r>
              <a:rPr lang="en-US" sz="3600" dirty="0" err="1" smtClean="0">
                <a:solidFill>
                  <a:srgbClr val="FF0000"/>
                </a:solidFill>
                <a:latin typeface="Times New Roman" pitchFamily="18" charset="0"/>
                <a:ea typeface="Cambria Math" pitchFamily="18" charset="0"/>
                <a:cs typeface="Times New Roman" pitchFamily="18" charset="0"/>
              </a:rPr>
              <a:t>covariances</a:t>
            </a:r>
            <a:endParaRPr lang="en-US" sz="3600" dirty="0" smtClean="0">
              <a:solidFill>
                <a:srgbClr val="FF0000"/>
              </a:solidFill>
              <a:latin typeface="Times New Roman" pitchFamily="18" charset="0"/>
              <a:ea typeface="Cambria Math" pitchFamily="18" charset="0"/>
              <a:cs typeface="Times New Roman" pitchFamily="18" charset="0"/>
            </a:endParaRPr>
          </a:p>
          <a:p>
            <a:pPr algn="ctr"/>
            <a:r>
              <a:rPr lang="en-US" sz="3600" dirty="0" smtClean="0">
                <a:solidFill>
                  <a:srgbClr val="FF0000"/>
                </a:solidFill>
                <a:latin typeface="Times New Roman" pitchFamily="18" charset="0"/>
                <a:ea typeface="Cambria Math" pitchFamily="18" charset="0"/>
                <a:cs typeface="Times New Roman" pitchFamily="18" charset="0"/>
              </a:rPr>
              <a:t>off the main diagona</a:t>
            </a:r>
            <a:r>
              <a:rPr lang="en-US" sz="3600" dirty="0" smtClean="0">
                <a:solidFill>
                  <a:srgbClr val="FF0000"/>
                </a:solidFill>
                <a:latin typeface="Times New Roman" pitchFamily="18" charset="0"/>
                <a:ea typeface="Cambria Math" pitchFamily="18" charset="0"/>
                <a:cs typeface="Times New Roman" pitchFamily="18" charset="0"/>
              </a:rPr>
              <a:t>l</a:t>
            </a:r>
            <a:endParaRPr lang="en-US" dirty="0" smtClean="0">
              <a:solidFill>
                <a:srgbClr val="FF0000"/>
              </a:solidFill>
              <a:latin typeface="Times New Roman" pitchFamily="18" charset="0"/>
              <a:ea typeface="Cambria Math" pitchFamily="18" charset="0"/>
              <a:cs typeface="Times New Roman" pitchFamily="18" charset="0"/>
            </a:endParaRPr>
          </a:p>
        </p:txBody>
      </p:sp>
      <p:sp>
        <p:nvSpPr>
          <p:cNvPr id="29" name="Freeform 28"/>
          <p:cNvSpPr/>
          <p:nvPr/>
        </p:nvSpPr>
        <p:spPr>
          <a:xfrm>
            <a:off x="3251200" y="2220686"/>
            <a:ext cx="3599543" cy="2351314"/>
          </a:xfrm>
          <a:custGeom>
            <a:avLst/>
            <a:gdLst>
              <a:gd name="connsiteX0" fmla="*/ 0 w 3599543"/>
              <a:gd name="connsiteY0" fmla="*/ 0 h 2351314"/>
              <a:gd name="connsiteX1" fmla="*/ 3599543 w 3599543"/>
              <a:gd name="connsiteY1" fmla="*/ 2351314 h 2351314"/>
              <a:gd name="connsiteX2" fmla="*/ 3585029 w 3599543"/>
              <a:gd name="connsiteY2" fmla="*/ 87085 h 2351314"/>
              <a:gd name="connsiteX3" fmla="*/ 0 w 3599543"/>
              <a:gd name="connsiteY3" fmla="*/ 0 h 2351314"/>
            </a:gdLst>
            <a:ahLst/>
            <a:cxnLst>
              <a:cxn ang="0">
                <a:pos x="connsiteX0" y="connsiteY0"/>
              </a:cxn>
              <a:cxn ang="0">
                <a:pos x="connsiteX1" y="connsiteY1"/>
              </a:cxn>
              <a:cxn ang="0">
                <a:pos x="connsiteX2" y="connsiteY2"/>
              </a:cxn>
              <a:cxn ang="0">
                <a:pos x="connsiteX3" y="connsiteY3"/>
              </a:cxn>
            </a:cxnLst>
            <a:rect l="l" t="t" r="r" b="b"/>
            <a:pathLst>
              <a:path w="3599543" h="2351314">
                <a:moveTo>
                  <a:pt x="0" y="0"/>
                </a:moveTo>
                <a:lnTo>
                  <a:pt x="3599543" y="2351314"/>
                </a:lnTo>
                <a:lnTo>
                  <a:pt x="3585029" y="87085"/>
                </a:lnTo>
                <a:lnTo>
                  <a:pt x="0" y="0"/>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and the covariance is an </a:t>
            </a:r>
            <a:r>
              <a:rPr lang="en-US" i="1" dirty="0" smtClean="0">
                <a:latin typeface="Cambria Math" pitchFamily="18" charset="0"/>
                <a:ea typeface="Cambria Math" pitchFamily="18" charset="0"/>
                <a:cs typeface="Times New Roman" pitchFamily="18" charset="0"/>
              </a:rPr>
              <a:t>N×N</a:t>
            </a:r>
            <a:r>
              <a:rPr lang="en-US" dirty="0" smtClean="0">
                <a:latin typeface="Times New Roman" pitchFamily="18" charset="0"/>
                <a:ea typeface="Cambria Math" pitchFamily="18" charset="0"/>
                <a:cs typeface="Times New Roman" pitchFamily="18" charset="0"/>
              </a:rPr>
              <a:t> matrix, </a:t>
            </a:r>
            <a:r>
              <a:rPr lang="en-US" b="1" dirty="0" smtClean="0">
                <a:latin typeface="Cambria Math" pitchFamily="18" charset="0"/>
                <a:ea typeface="Cambria Math" pitchFamily="18" charset="0"/>
              </a:rPr>
              <a:t>C</a:t>
            </a:r>
            <a:endParaRPr lang="en-US" b="1" dirty="0">
              <a:latin typeface="Cambria Math" pitchFamily="18" charset="0"/>
              <a:ea typeface="Cambria Math" pitchFamily="18" charset="0"/>
            </a:endParaRPr>
          </a:p>
        </p:txBody>
      </p:sp>
      <p:sp>
        <p:nvSpPr>
          <p:cNvPr id="5" name="Double Bracket 4"/>
          <p:cNvSpPr/>
          <p:nvPr/>
        </p:nvSpPr>
        <p:spPr>
          <a:xfrm>
            <a:off x="1676400" y="1828800"/>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9718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204788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8051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94786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4529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9669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957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8194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7195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81000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9383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7765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767128"/>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454818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455294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455771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7" name="TextBox 26"/>
          <p:cNvSpPr txBox="1"/>
          <p:nvPr/>
        </p:nvSpPr>
        <p:spPr>
          <a:xfrm>
            <a:off x="4648200" y="5613402"/>
            <a:ext cx="4495800" cy="1200329"/>
          </a:xfrm>
          <a:prstGeom prst="rect">
            <a:avLst/>
          </a:prstGeom>
          <a:noFill/>
        </p:spPr>
        <p:txBody>
          <a:bodyPr wrap="square" rtlCol="0">
            <a:spAutoFit/>
          </a:bodyPr>
          <a:lstStyle/>
          <a:p>
            <a:pPr algn="ctr"/>
            <a:r>
              <a:rPr lang="en-US" sz="3600" dirty="0" smtClean="0">
                <a:solidFill>
                  <a:srgbClr val="FF0000"/>
                </a:solidFill>
                <a:latin typeface="Times New Roman" pitchFamily="18" charset="0"/>
                <a:ea typeface="Cambria Math" pitchFamily="18" charset="0"/>
                <a:cs typeface="Times New Roman" pitchFamily="18" charset="0"/>
              </a:rPr>
              <a:t>covariance</a:t>
            </a:r>
          </a:p>
          <a:p>
            <a:pPr algn="ctr"/>
            <a:r>
              <a:rPr lang="en-US" sz="3600" dirty="0" smtClean="0">
                <a:solidFill>
                  <a:srgbClr val="FF0000"/>
                </a:solidFill>
                <a:latin typeface="Times New Roman" pitchFamily="18" charset="0"/>
                <a:ea typeface="Cambria Math" pitchFamily="18" charset="0"/>
                <a:cs typeface="Times New Roman" pitchFamily="18" charset="0"/>
              </a:rPr>
              <a:t>of d</a:t>
            </a:r>
            <a:r>
              <a:rPr lang="en-US" sz="3600" baseline="-25000" dirty="0" smtClean="0">
                <a:solidFill>
                  <a:srgbClr val="FF0000"/>
                </a:solidFill>
                <a:latin typeface="Times New Roman" pitchFamily="18" charset="0"/>
                <a:ea typeface="Cambria Math" pitchFamily="18" charset="0"/>
                <a:cs typeface="Times New Roman" pitchFamily="18" charset="0"/>
              </a:rPr>
              <a:t>2</a:t>
            </a:r>
            <a:r>
              <a:rPr lang="en-US" sz="3600" dirty="0" smtClean="0">
                <a:solidFill>
                  <a:srgbClr val="FF0000"/>
                </a:solidFill>
                <a:latin typeface="Times New Roman" pitchFamily="18" charset="0"/>
                <a:ea typeface="Cambria Math" pitchFamily="18" charset="0"/>
                <a:cs typeface="Times New Roman" pitchFamily="18" charset="0"/>
              </a:rPr>
              <a:t> and d</a:t>
            </a:r>
            <a:r>
              <a:rPr lang="en-US" sz="3600" baseline="-25000" dirty="0" smtClean="0">
                <a:solidFill>
                  <a:srgbClr val="FF0000"/>
                </a:solidFill>
                <a:latin typeface="Times New Roman" pitchFamily="18" charset="0"/>
                <a:ea typeface="Cambria Math" pitchFamily="18" charset="0"/>
                <a:cs typeface="Times New Roman" pitchFamily="18" charset="0"/>
              </a:rPr>
              <a:t>3</a:t>
            </a:r>
            <a:endParaRPr lang="en-US" baseline="-25000" dirty="0" smtClean="0">
              <a:solidFill>
                <a:srgbClr val="FF0000"/>
              </a:solidFill>
              <a:latin typeface="Times New Roman" pitchFamily="18" charset="0"/>
              <a:ea typeface="Cambria Math" pitchFamily="18" charset="0"/>
              <a:cs typeface="Times New Roman" pitchFamily="18" charset="0"/>
            </a:endParaRPr>
          </a:p>
        </p:txBody>
      </p:sp>
      <p:sp>
        <p:nvSpPr>
          <p:cNvPr id="29" name="Freeform 28"/>
          <p:cNvSpPr/>
          <p:nvPr/>
        </p:nvSpPr>
        <p:spPr>
          <a:xfrm>
            <a:off x="4876800" y="2971800"/>
            <a:ext cx="1143000" cy="838200"/>
          </a:xfrm>
          <a:custGeom>
            <a:avLst/>
            <a:gdLst>
              <a:gd name="connsiteX0" fmla="*/ 0 w 3599543"/>
              <a:gd name="connsiteY0" fmla="*/ 0 h 2351314"/>
              <a:gd name="connsiteX1" fmla="*/ 3599543 w 3599543"/>
              <a:gd name="connsiteY1" fmla="*/ 2351314 h 2351314"/>
              <a:gd name="connsiteX2" fmla="*/ 3585029 w 3599543"/>
              <a:gd name="connsiteY2" fmla="*/ 87085 h 2351314"/>
              <a:gd name="connsiteX3" fmla="*/ 0 w 3599543"/>
              <a:gd name="connsiteY3" fmla="*/ 0 h 2351314"/>
              <a:gd name="connsiteX0" fmla="*/ 0 w 3599543"/>
              <a:gd name="connsiteY0" fmla="*/ 0 h 2351314"/>
              <a:gd name="connsiteX1" fmla="*/ 1810095 w 3599543"/>
              <a:gd name="connsiteY1" fmla="*/ 1190926 h 2351314"/>
              <a:gd name="connsiteX2" fmla="*/ 3599543 w 3599543"/>
              <a:gd name="connsiteY2" fmla="*/ 2351314 h 2351314"/>
              <a:gd name="connsiteX3" fmla="*/ 3585029 w 3599543"/>
              <a:gd name="connsiteY3" fmla="*/ 87085 h 2351314"/>
              <a:gd name="connsiteX4" fmla="*/ 0 w 3599543"/>
              <a:gd name="connsiteY4" fmla="*/ 0 h 2351314"/>
              <a:gd name="connsiteX0" fmla="*/ 144532 w 3744075"/>
              <a:gd name="connsiteY0" fmla="*/ 0 h 2351314"/>
              <a:gd name="connsiteX1" fmla="*/ 0 w 3744075"/>
              <a:gd name="connsiteY1" fmla="*/ 2030680 h 2351314"/>
              <a:gd name="connsiteX2" fmla="*/ 3744075 w 3744075"/>
              <a:gd name="connsiteY2" fmla="*/ 2351314 h 2351314"/>
              <a:gd name="connsiteX3" fmla="*/ 3729561 w 3744075"/>
              <a:gd name="connsiteY3" fmla="*/ 87085 h 2351314"/>
              <a:gd name="connsiteX4" fmla="*/ 144532 w 3744075"/>
              <a:gd name="connsiteY4" fmla="*/ 0 h 2351314"/>
              <a:gd name="connsiteX0" fmla="*/ 144532 w 3729561"/>
              <a:gd name="connsiteY0" fmla="*/ 0 h 2030680"/>
              <a:gd name="connsiteX1" fmla="*/ 0 w 3729561"/>
              <a:gd name="connsiteY1" fmla="*/ 2030680 h 2030680"/>
              <a:gd name="connsiteX2" fmla="*/ 2167984 w 3729561"/>
              <a:gd name="connsiteY2" fmla="*/ 1175657 h 2030680"/>
              <a:gd name="connsiteX3" fmla="*/ 3729561 w 3729561"/>
              <a:gd name="connsiteY3" fmla="*/ 87085 h 2030680"/>
              <a:gd name="connsiteX4" fmla="*/ 144532 w 3729561"/>
              <a:gd name="connsiteY4" fmla="*/ 0 h 2030680"/>
              <a:gd name="connsiteX0" fmla="*/ 144532 w 2167984"/>
              <a:gd name="connsiteY0" fmla="*/ 0 h 2030680"/>
              <a:gd name="connsiteX1" fmla="*/ 0 w 2167984"/>
              <a:gd name="connsiteY1" fmla="*/ 2030680 h 2030680"/>
              <a:gd name="connsiteX2" fmla="*/ 2167984 w 2167984"/>
              <a:gd name="connsiteY2" fmla="*/ 1175657 h 2030680"/>
              <a:gd name="connsiteX3" fmla="*/ 2167984 w 2167984"/>
              <a:gd name="connsiteY3" fmla="*/ 106878 h 2030680"/>
              <a:gd name="connsiteX4" fmla="*/ 144532 w 2167984"/>
              <a:gd name="connsiteY4" fmla="*/ 0 h 2030680"/>
              <a:gd name="connsiteX0" fmla="*/ 144532 w 2167984"/>
              <a:gd name="connsiteY0" fmla="*/ 0 h 1282535"/>
              <a:gd name="connsiteX1" fmla="*/ 0 w 2167984"/>
              <a:gd name="connsiteY1" fmla="*/ 1282535 h 1282535"/>
              <a:gd name="connsiteX2" fmla="*/ 2167984 w 2167984"/>
              <a:gd name="connsiteY2" fmla="*/ 1175657 h 1282535"/>
              <a:gd name="connsiteX3" fmla="*/ 2167984 w 2167984"/>
              <a:gd name="connsiteY3" fmla="*/ 106878 h 1282535"/>
              <a:gd name="connsiteX4" fmla="*/ 144532 w 2167984"/>
              <a:gd name="connsiteY4" fmla="*/ 0 h 1282535"/>
              <a:gd name="connsiteX0" fmla="*/ 289065 w 2167984"/>
              <a:gd name="connsiteY0" fmla="*/ 0 h 1175657"/>
              <a:gd name="connsiteX1" fmla="*/ 0 w 2167984"/>
              <a:gd name="connsiteY1" fmla="*/ 1175657 h 1175657"/>
              <a:gd name="connsiteX2" fmla="*/ 2167984 w 2167984"/>
              <a:gd name="connsiteY2" fmla="*/ 1068779 h 1175657"/>
              <a:gd name="connsiteX3" fmla="*/ 2167984 w 2167984"/>
              <a:gd name="connsiteY3" fmla="*/ 0 h 1175657"/>
              <a:gd name="connsiteX4" fmla="*/ 289065 w 2167984"/>
              <a:gd name="connsiteY4" fmla="*/ 0 h 1175657"/>
              <a:gd name="connsiteX0" fmla="*/ 289065 w 2167984"/>
              <a:gd name="connsiteY0" fmla="*/ 0 h 1175657"/>
              <a:gd name="connsiteX1" fmla="*/ 0 w 2167984"/>
              <a:gd name="connsiteY1" fmla="*/ 1175657 h 1175657"/>
              <a:gd name="connsiteX2" fmla="*/ 2167984 w 2167984"/>
              <a:gd name="connsiteY2" fmla="*/ 1175657 h 1175657"/>
              <a:gd name="connsiteX3" fmla="*/ 2167984 w 2167984"/>
              <a:gd name="connsiteY3" fmla="*/ 0 h 1175657"/>
              <a:gd name="connsiteX4" fmla="*/ 289065 w 2167984"/>
              <a:gd name="connsiteY4" fmla="*/ 0 h 1175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7984" h="1175657">
                <a:moveTo>
                  <a:pt x="289065" y="0"/>
                </a:moveTo>
                <a:lnTo>
                  <a:pt x="0" y="1175657"/>
                </a:lnTo>
                <a:lnTo>
                  <a:pt x="2167984" y="1175657"/>
                </a:lnTo>
                <a:lnTo>
                  <a:pt x="2167984" y="0"/>
                </a:lnTo>
                <a:lnTo>
                  <a:pt x="289065" y="0"/>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l="28313" t="45965" r="24938" b="41997"/>
          <a:stretch>
            <a:fillRect/>
          </a:stretch>
        </p:blipFill>
        <p:spPr bwMode="auto">
          <a:xfrm>
            <a:off x="665018" y="2438400"/>
            <a:ext cx="7869382" cy="1219200"/>
          </a:xfrm>
          <a:prstGeom prst="rect">
            <a:avLst/>
          </a:prstGeom>
          <a:noFill/>
          <a:ln w="9525">
            <a:noFill/>
            <a:miter lim="800000"/>
            <a:headEnd/>
            <a:tailEnd/>
          </a:ln>
        </p:spPr>
      </p:pic>
      <p:sp>
        <p:nvSpPr>
          <p:cNvPr id="8" name="Title 1"/>
          <p:cNvSpPr txBox="1">
            <a:spLocks/>
          </p:cNvSpPr>
          <p:nvPr/>
        </p:nvSpPr>
        <p:spPr bwMode="auto">
          <a:xfrm>
            <a:off x="609600" y="4270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smtClean="0">
                <a:ln>
                  <a:noFill/>
                </a:ln>
                <a:solidFill>
                  <a:schemeClr val="tx2"/>
                </a:solidFill>
                <a:effectLst/>
                <a:uLnTx/>
                <a:uFillTx/>
                <a:latin typeface="Times New Roman" pitchFamily="18" charset="0"/>
                <a:ea typeface="+mj-ea"/>
                <a:cs typeface="Times New Roman" pitchFamily="18" charset="0"/>
              </a:rPr>
              <a:t>multivariate Normal p.d.f.</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0" name="Freeform 9"/>
          <p:cNvSpPr/>
          <p:nvPr/>
        </p:nvSpPr>
        <p:spPr>
          <a:xfrm rot="4587646" flipV="1">
            <a:off x="3312962" y="3542387"/>
            <a:ext cx="533400" cy="381000"/>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3179618" y="3962400"/>
            <a:ext cx="1447800" cy="1477328"/>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square root of determinant of covariance matrix</a:t>
            </a:r>
            <a:endParaRPr lang="en-US" i="1" dirty="0">
              <a:solidFill>
                <a:srgbClr val="FF0000"/>
              </a:solidFill>
              <a:latin typeface="Cambria Math" pitchFamily="18" charset="0"/>
              <a:ea typeface="Cambria Math" pitchFamily="18" charset="0"/>
              <a:cs typeface="Times New Roman" pitchFamily="18" charset="0"/>
            </a:endParaRPr>
          </a:p>
        </p:txBody>
      </p:sp>
      <p:sp>
        <p:nvSpPr>
          <p:cNvPr id="12" name="Freeform 11"/>
          <p:cNvSpPr/>
          <p:nvPr/>
        </p:nvSpPr>
        <p:spPr>
          <a:xfrm rot="4587646" flipV="1">
            <a:off x="6485827" y="3445465"/>
            <a:ext cx="778981" cy="361065"/>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6532418" y="3962400"/>
            <a:ext cx="1447800" cy="923330"/>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inverse of covariance matrix</a:t>
            </a:r>
            <a:endParaRPr lang="en-US" i="1" dirty="0">
              <a:solidFill>
                <a:srgbClr val="FF0000"/>
              </a:solidFill>
              <a:latin typeface="Cambria Math" pitchFamily="18" charset="0"/>
              <a:ea typeface="Cambria Math" pitchFamily="18" charset="0"/>
              <a:cs typeface="Times New Roman" pitchFamily="18" charset="0"/>
            </a:endParaRPr>
          </a:p>
        </p:txBody>
      </p:sp>
      <p:sp>
        <p:nvSpPr>
          <p:cNvPr id="14" name="Freeform 13"/>
          <p:cNvSpPr/>
          <p:nvPr/>
        </p:nvSpPr>
        <p:spPr>
          <a:xfrm rot="17012354" flipV="1">
            <a:off x="7161247" y="2150130"/>
            <a:ext cx="586895" cy="527728"/>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6019800" y="1676400"/>
            <a:ext cx="1447800" cy="646331"/>
          </a:xfrm>
          <a:prstGeom prst="rect">
            <a:avLst/>
          </a:prstGeom>
          <a:noFill/>
        </p:spPr>
        <p:txBody>
          <a:bodyPr wrap="square" rtlCol="0">
            <a:spAutoFit/>
          </a:bodyPr>
          <a:lstStyle/>
          <a:p>
            <a:pPr algn="ctr"/>
            <a:r>
              <a:rPr lang="en-US" dirty="0" smtClean="0">
                <a:solidFill>
                  <a:srgbClr val="FF0000"/>
                </a:solidFill>
                <a:latin typeface="Times New Roman" pitchFamily="18" charset="0"/>
                <a:ea typeface="Cambria Math" pitchFamily="18" charset="0"/>
                <a:cs typeface="Times New Roman" pitchFamily="18" charset="0"/>
              </a:rPr>
              <a:t>data minus its mean</a:t>
            </a:r>
            <a:endParaRPr lang="en-US" i="1" dirty="0">
              <a:solidFill>
                <a:srgbClr val="FF0000"/>
              </a:solidFill>
              <a:latin typeface="Cambria Math" pitchFamily="18" charset="0"/>
              <a:ea typeface="Cambria Math" pitchFamily="18" charset="0"/>
              <a:cs typeface="Times New Roman" pitchFamily="18" charset="0"/>
            </a:endParaRPr>
          </a:p>
        </p:txBody>
      </p:sp>
      <p:sp>
        <p:nvSpPr>
          <p:cNvPr id="16" name="Freeform 15"/>
          <p:cNvSpPr/>
          <p:nvPr/>
        </p:nvSpPr>
        <p:spPr>
          <a:xfrm rot="4587646" flipH="1" flipV="1">
            <a:off x="5767120" y="2140601"/>
            <a:ext cx="586895" cy="527728"/>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cstate="print"/>
          <a:srcRect/>
          <a:stretch>
            <a:fillRect/>
          </a:stretch>
        </p:blipFill>
        <p:spPr bwMode="auto">
          <a:xfrm>
            <a:off x="-76200" y="0"/>
            <a:ext cx="9144000" cy="6858000"/>
          </a:xfrm>
          <a:prstGeom prst="rect">
            <a:avLst/>
          </a:prstGeom>
          <a:noFill/>
          <a:ln w="9525">
            <a:noFill/>
            <a:miter lim="800000"/>
            <a:headEnd/>
            <a:tailEnd/>
          </a:ln>
          <a:effectLst/>
        </p:spPr>
      </p:pic>
      <p:sp>
        <p:nvSpPr>
          <p:cNvPr id="5" name="TextBox 4"/>
          <p:cNvSpPr txBox="1"/>
          <p:nvPr/>
        </p:nvSpPr>
        <p:spPr>
          <a:xfrm>
            <a:off x="1905000" y="4575624"/>
            <a:ext cx="6629400" cy="523220"/>
          </a:xfrm>
          <a:prstGeom prst="rect">
            <a:avLst/>
          </a:prstGeom>
          <a:noFill/>
        </p:spPr>
        <p:txBody>
          <a:bodyPr wrap="square" rtlCol="0">
            <a:spAutoFit/>
          </a:bodyPr>
          <a:lstStyle/>
          <a:p>
            <a:r>
              <a:rPr lang="en-US" sz="2800" dirty="0" smtClean="0">
                <a:solidFill>
                  <a:srgbClr val="FF0000"/>
                </a:solidFill>
              </a:rPr>
              <a:t>Does this </a:t>
            </a:r>
            <a:r>
              <a:rPr lang="en-US" sz="2800" dirty="0" err="1" smtClean="0">
                <a:solidFill>
                  <a:srgbClr val="FF0000"/>
                </a:solidFill>
              </a:rPr>
              <a:t>p.d.f</a:t>
            </a:r>
            <a:r>
              <a:rPr lang="en-US" sz="2800" dirty="0" smtClean="0">
                <a:solidFill>
                  <a:srgbClr val="FF0000"/>
                </a:solidFill>
              </a:rPr>
              <a:t>. meet your expectation?</a:t>
            </a:r>
            <a:endParaRPr lang="en-US" sz="2800" dirty="0">
              <a:solidFill>
                <a:srgbClr val="FF0000"/>
              </a:solidFill>
            </a:endParaRPr>
          </a:p>
        </p:txBody>
      </p:sp>
      <p:sp>
        <p:nvSpPr>
          <p:cNvPr id="4" name="Rectangle 3"/>
          <p:cNvSpPr/>
          <p:nvPr/>
        </p:nvSpPr>
        <p:spPr>
          <a:xfrm>
            <a:off x="0" y="1143000"/>
            <a:ext cx="609600" cy="495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16200000">
            <a:off x="-846983" y="1384013"/>
            <a:ext cx="2438402" cy="584775"/>
          </a:xfrm>
          <a:prstGeom prst="rect">
            <a:avLst/>
          </a:prstGeom>
          <a:noFill/>
        </p:spPr>
        <p:txBody>
          <a:bodyPr wrap="square" rtlCol="0">
            <a:spAutoFit/>
          </a:bodyPr>
          <a:lstStyle/>
          <a:p>
            <a:pPr algn="ctr"/>
            <a:r>
              <a:rPr lang="en-US" sz="3200" dirty="0" smtClean="0"/>
              <a:t>p(d)</a:t>
            </a:r>
            <a:endParaRPr lang="en-US" sz="3200" dirty="0"/>
          </a:p>
        </p:txBody>
      </p:sp>
      <p:sp>
        <p:nvSpPr>
          <p:cNvPr id="7" name="TextBox 6"/>
          <p:cNvSpPr txBox="1"/>
          <p:nvPr/>
        </p:nvSpPr>
        <p:spPr>
          <a:xfrm rot="16200000">
            <a:off x="-926814" y="4660614"/>
            <a:ext cx="2438402" cy="584775"/>
          </a:xfrm>
          <a:prstGeom prst="rect">
            <a:avLst/>
          </a:prstGeom>
          <a:noFill/>
        </p:spPr>
        <p:txBody>
          <a:bodyPr wrap="square" rtlCol="0">
            <a:spAutoFit/>
          </a:bodyPr>
          <a:lstStyle/>
          <a:p>
            <a:pPr algn="ctr"/>
            <a:r>
              <a:rPr lang="en-US" sz="3200" dirty="0" smtClean="0"/>
              <a:t>p(d</a:t>
            </a:r>
            <a:r>
              <a:rPr lang="en-US" sz="3200" baseline="30000" dirty="0" smtClean="0"/>
              <a:t>2</a:t>
            </a:r>
            <a:r>
              <a:rPr lang="en-US" sz="3200" dirty="0" smtClean="0"/>
              <a:t>)</a:t>
            </a:r>
            <a:endParaRPr lang="en-US" sz="3200" dirty="0"/>
          </a:p>
        </p:txBody>
      </p:sp>
      <p:sp>
        <p:nvSpPr>
          <p:cNvPr id="9" name="Rectangle 8"/>
          <p:cNvSpPr/>
          <p:nvPr/>
        </p:nvSpPr>
        <p:spPr>
          <a:xfrm>
            <a:off x="4267200" y="3124200"/>
            <a:ext cx="914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191000" y="6389916"/>
            <a:ext cx="914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990600" y="3124200"/>
            <a:ext cx="7239000" cy="584775"/>
          </a:xfrm>
          <a:prstGeom prst="rect">
            <a:avLst/>
          </a:prstGeom>
          <a:noFill/>
        </p:spPr>
        <p:txBody>
          <a:bodyPr wrap="square" rtlCol="0">
            <a:spAutoFit/>
          </a:bodyPr>
          <a:lstStyle/>
          <a:p>
            <a:pPr algn="ctr"/>
            <a:r>
              <a:rPr lang="en-US" sz="3200" dirty="0" smtClean="0"/>
              <a:t>d</a:t>
            </a:r>
            <a:endParaRPr lang="en-US" sz="3200" dirty="0"/>
          </a:p>
        </p:txBody>
      </p:sp>
      <p:sp>
        <p:nvSpPr>
          <p:cNvPr id="11" name="TextBox 10"/>
          <p:cNvSpPr txBox="1"/>
          <p:nvPr/>
        </p:nvSpPr>
        <p:spPr>
          <a:xfrm>
            <a:off x="990600" y="6273225"/>
            <a:ext cx="7239000" cy="584775"/>
          </a:xfrm>
          <a:prstGeom prst="rect">
            <a:avLst/>
          </a:prstGeom>
          <a:noFill/>
        </p:spPr>
        <p:txBody>
          <a:bodyPr wrap="square" rtlCol="0">
            <a:spAutoFit/>
          </a:bodyPr>
          <a:lstStyle/>
          <a:p>
            <a:pPr algn="ctr"/>
            <a:r>
              <a:rPr lang="en-US" sz="3200" dirty="0" smtClean="0"/>
              <a:t>d</a:t>
            </a:r>
            <a:r>
              <a:rPr lang="en-US" sz="3200" baseline="30000" dirty="0" smtClean="0"/>
              <a:t>2</a:t>
            </a:r>
            <a:endParaRPr lang="en-US" sz="3200" baseline="300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l="31728" t="53186" r="4060" b="32410"/>
          <a:stretch>
            <a:fillRect/>
          </a:stretch>
        </p:blipFill>
        <p:spPr bwMode="auto">
          <a:xfrm>
            <a:off x="762000" y="4114800"/>
            <a:ext cx="7971692" cy="1219200"/>
          </a:xfrm>
          <a:prstGeom prst="rect">
            <a:avLst/>
          </a:prstGeom>
          <a:noFill/>
          <a:ln w="9525">
            <a:noFill/>
            <a:miter lim="800000"/>
            <a:headEnd/>
            <a:tailEnd/>
          </a:ln>
        </p:spPr>
      </p:pic>
      <p:sp>
        <p:nvSpPr>
          <p:cNvPr id="2" name="Title 1"/>
          <p:cNvSpPr>
            <a:spLocks noGrp="1"/>
          </p:cNvSpPr>
          <p:nvPr>
            <p:ph type="title"/>
          </p:nvPr>
        </p:nvSpPr>
        <p:spPr>
          <a:xfrm>
            <a:off x="0" y="428640"/>
            <a:ext cx="9144000" cy="1143000"/>
          </a:xfrm>
        </p:spPr>
        <p:txBody>
          <a:bodyPr/>
          <a:lstStyle/>
          <a:p>
            <a:r>
              <a:rPr lang="en-US" dirty="0" smtClean="0">
                <a:latin typeface="Times New Roman" pitchFamily="18" charset="0"/>
                <a:cs typeface="Times New Roman" pitchFamily="18" charset="0"/>
              </a:rPr>
              <a:t>compare with </a:t>
            </a:r>
            <a:r>
              <a:rPr lang="en-US" dirty="0" err="1" smtClean="0">
                <a:latin typeface="Times New Roman" pitchFamily="18" charset="0"/>
                <a:cs typeface="Times New Roman" pitchFamily="18" charset="0"/>
              </a:rPr>
              <a:t>univariate</a:t>
            </a:r>
            <a:r>
              <a:rPr lang="en-US" dirty="0" smtClean="0">
                <a:latin typeface="Times New Roman" pitchFamily="18" charset="0"/>
                <a:cs typeface="Times New Roman" pitchFamily="18" charset="0"/>
              </a:rPr>
              <a:t> Normal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pic>
        <p:nvPicPr>
          <p:cNvPr id="13314" name="Picture 2"/>
          <p:cNvPicPr>
            <a:picLocks noChangeAspect="1" noChangeArrowheads="1"/>
          </p:cNvPicPr>
          <p:nvPr/>
        </p:nvPicPr>
        <p:blipFill>
          <a:blip r:embed="rId4" cstate="print"/>
          <a:srcRect l="28313" t="45965" r="24938" b="41997"/>
          <a:stretch>
            <a:fillRect/>
          </a:stretch>
        </p:blipFill>
        <p:spPr bwMode="auto">
          <a:xfrm>
            <a:off x="762000" y="2667000"/>
            <a:ext cx="7869382"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l="31728" t="53186" r="4060" b="32410"/>
          <a:stretch>
            <a:fillRect/>
          </a:stretch>
        </p:blipFill>
        <p:spPr bwMode="auto">
          <a:xfrm>
            <a:off x="762000" y="4114800"/>
            <a:ext cx="7971692" cy="1219200"/>
          </a:xfrm>
          <a:prstGeom prst="rect">
            <a:avLst/>
          </a:prstGeom>
          <a:noFill/>
          <a:ln w="9525">
            <a:noFill/>
            <a:miter lim="800000"/>
            <a:headEnd/>
            <a:tailEnd/>
          </a:ln>
        </p:spPr>
      </p:pic>
      <p:sp>
        <p:nvSpPr>
          <p:cNvPr id="2" name="Title 1"/>
          <p:cNvSpPr>
            <a:spLocks noGrp="1"/>
          </p:cNvSpPr>
          <p:nvPr>
            <p:ph type="title"/>
          </p:nvPr>
        </p:nvSpPr>
        <p:spPr>
          <a:xfrm>
            <a:off x="0" y="0"/>
            <a:ext cx="9144000" cy="1143000"/>
          </a:xfrm>
        </p:spPr>
        <p:txBody>
          <a:bodyPr/>
          <a:lstStyle/>
          <a:p>
            <a:r>
              <a:rPr lang="en-US" dirty="0" smtClean="0">
                <a:latin typeface="Times New Roman" pitchFamily="18" charset="0"/>
                <a:cs typeface="Times New Roman" pitchFamily="18" charset="0"/>
              </a:rPr>
              <a:t>corresponding terms</a:t>
            </a:r>
            <a:endParaRPr lang="en-US" dirty="0">
              <a:latin typeface="Times New Roman" pitchFamily="18" charset="0"/>
              <a:cs typeface="Times New Roman" pitchFamily="18" charset="0"/>
            </a:endParaRPr>
          </a:p>
        </p:txBody>
      </p:sp>
      <p:pic>
        <p:nvPicPr>
          <p:cNvPr id="13314" name="Picture 2"/>
          <p:cNvPicPr>
            <a:picLocks noChangeAspect="1" noChangeArrowheads="1"/>
          </p:cNvPicPr>
          <p:nvPr/>
        </p:nvPicPr>
        <p:blipFill>
          <a:blip r:embed="rId3" cstate="print"/>
          <a:srcRect l="28313" t="45965" r="24938" b="41997"/>
          <a:stretch>
            <a:fillRect/>
          </a:stretch>
        </p:blipFill>
        <p:spPr bwMode="auto">
          <a:xfrm>
            <a:off x="762000" y="1676400"/>
            <a:ext cx="7869382" cy="1219200"/>
          </a:xfrm>
          <a:prstGeom prst="rect">
            <a:avLst/>
          </a:prstGeom>
          <a:noFill/>
          <a:ln w="9525">
            <a:noFill/>
            <a:miter lim="800000"/>
            <a:headEnd/>
            <a:tailEnd/>
          </a:ln>
        </p:spPr>
      </p:pic>
      <p:sp>
        <p:nvSpPr>
          <p:cNvPr id="7" name="Oval 6"/>
          <p:cNvSpPr/>
          <p:nvPr/>
        </p:nvSpPr>
        <p:spPr>
          <a:xfrm>
            <a:off x="3157536" y="2152648"/>
            <a:ext cx="7620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048000" y="4495800"/>
            <a:ext cx="10668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7" idx="4"/>
            <a:endCxn id="9" idx="0"/>
          </p:cNvCxnSpPr>
          <p:nvPr/>
        </p:nvCxnSpPr>
        <p:spPr>
          <a:xfrm rot="16200000" flipH="1">
            <a:off x="2807492" y="3721892"/>
            <a:ext cx="1504952" cy="4286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5214936" y="1905000"/>
            <a:ext cx="1338264"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638800" y="4248152"/>
            <a:ext cx="1057272"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a:stCxn id="15" idx="4"/>
            <a:endCxn id="16" idx="0"/>
          </p:cNvCxnSpPr>
          <p:nvPr/>
        </p:nvCxnSpPr>
        <p:spPr>
          <a:xfrm rot="16200000" flipH="1">
            <a:off x="5273276" y="3353992"/>
            <a:ext cx="1504952" cy="28336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553200" y="1828800"/>
            <a:ext cx="609599"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705600" y="4248152"/>
            <a:ext cx="6096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a:stCxn id="20" idx="4"/>
            <a:endCxn id="21" idx="0"/>
          </p:cNvCxnSpPr>
          <p:nvPr/>
        </p:nvCxnSpPr>
        <p:spPr>
          <a:xfrm rot="16200000" flipH="1">
            <a:off x="6181724" y="3419476"/>
            <a:ext cx="1504952" cy="152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7153272" y="1905000"/>
            <a:ext cx="1338264"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7334240" y="4248152"/>
            <a:ext cx="11430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a:stCxn id="26" idx="4"/>
            <a:endCxn id="27" idx="0"/>
          </p:cNvCxnSpPr>
          <p:nvPr/>
        </p:nvCxnSpPr>
        <p:spPr>
          <a:xfrm rot="16200000" flipH="1">
            <a:off x="7111596" y="3454008"/>
            <a:ext cx="1504952" cy="8333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2117952" y="2166936"/>
            <a:ext cx="707571"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057400" y="4510088"/>
            <a:ext cx="9906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a:stCxn id="18" idx="4"/>
            <a:endCxn id="19" idx="0"/>
          </p:cNvCxnSpPr>
          <p:nvPr/>
        </p:nvCxnSpPr>
        <p:spPr>
          <a:xfrm rot="16200000" flipH="1">
            <a:off x="1759743" y="3717131"/>
            <a:ext cx="1504952" cy="809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error propagation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96962"/>
            <a:ext cx="8229600" cy="5532438"/>
          </a:xfrm>
        </p:spPr>
        <p:txBody>
          <a:bodyPr/>
          <a:lstStyle/>
          <a:p>
            <a:pPr>
              <a:buNone/>
            </a:pP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is Normal with mean </a:t>
            </a:r>
            <a:r>
              <a:rPr lang="en-US" b="1" dirty="0" smtClean="0">
                <a:latin typeface="Times New Roman" pitchFamily="18" charset="0"/>
                <a:cs typeface="Times New Roman" pitchFamily="18" charset="0"/>
              </a:rPr>
              <a:t>d</a:t>
            </a:r>
            <a:r>
              <a:rPr lang="en-US" dirty="0" smtClean="0">
                <a:latin typeface="Times New Roman" pitchFamily="18" charset="0"/>
                <a:cs typeface="Times New Roman" pitchFamily="18" charset="0"/>
              </a:rPr>
              <a:t> and covariance, </a:t>
            </a:r>
            <a:r>
              <a:rPr lang="en-US" b="1" dirty="0" err="1" smtClean="0">
                <a:latin typeface="Cambria Math" pitchFamily="18" charset="0"/>
                <a:ea typeface="Cambria Math" pitchFamily="18" charset="0"/>
                <a:cs typeface="Times New Roman" pitchFamily="18" charset="0"/>
              </a:rPr>
              <a:t>C</a:t>
            </a:r>
            <a:r>
              <a:rPr lang="en-US" i="1" baseline="-25000" dirty="0" err="1"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ea typeface="Cambria Math" pitchFamily="18" charset="0"/>
                <a:cs typeface="Times New Roman" pitchFamily="18" charset="0"/>
              </a:rPr>
              <a:t>given model parameters </a:t>
            </a:r>
            <a:r>
              <a:rPr lang="en-US" b="1" dirty="0" smtClean="0">
                <a:latin typeface="Cambria Math" pitchFamily="18" charset="0"/>
                <a:ea typeface="Cambria Math" pitchFamily="18" charset="0"/>
                <a:cs typeface="Times New Roman" pitchFamily="18" charset="0"/>
              </a:rPr>
              <a:t>m</a:t>
            </a:r>
            <a:endParaRPr lang="en-US" dirty="0" smtClean="0">
              <a:latin typeface="Times New Roman" pitchFamily="18" charset="0"/>
              <a:ea typeface="Cambria Math" pitchFamily="18" charset="0"/>
              <a:cs typeface="Times New Roman" pitchFamily="18" charset="0"/>
            </a:endParaRPr>
          </a:p>
          <a:p>
            <a:pPr>
              <a:buNone/>
            </a:pPr>
            <a:r>
              <a:rPr lang="en-US" dirty="0" smtClean="0">
                <a:latin typeface="Times New Roman" pitchFamily="18" charset="0"/>
                <a:ea typeface="Cambria Math" pitchFamily="18" charset="0"/>
                <a:cs typeface="Times New Roman" pitchFamily="18" charset="0"/>
              </a:rPr>
              <a:t>where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is a linear function of </a:t>
            </a:r>
            <a:r>
              <a:rPr lang="en-US" b="1" dirty="0" smtClean="0">
                <a:latin typeface="Cambria Math" pitchFamily="18" charset="0"/>
                <a:ea typeface="Cambria Math" pitchFamily="18" charset="0"/>
                <a:cs typeface="Times New Roman" pitchFamily="18" charset="0"/>
              </a:rPr>
              <a:t>d</a:t>
            </a:r>
            <a:endParaRPr lang="en-US" dirty="0" smtClean="0">
              <a:latin typeface="Times New Roman" pitchFamily="18" charset="0"/>
              <a:cs typeface="Times New Roman" pitchFamily="18" charset="0"/>
            </a:endParaRPr>
          </a:p>
          <a:p>
            <a:pPr>
              <a:buNone/>
            </a:pP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 = </a:t>
            </a:r>
            <a:r>
              <a:rPr lang="en-US" b="1" dirty="0" err="1" smtClean="0">
                <a:latin typeface="Cambria Math" pitchFamily="18" charset="0"/>
                <a:ea typeface="Cambria Math" pitchFamily="18" charset="0"/>
                <a:cs typeface="Times New Roman" pitchFamily="18" charset="0"/>
              </a:rPr>
              <a:t>Md</a:t>
            </a:r>
            <a:endParaRPr lang="en-US" b="1" dirty="0" smtClean="0">
              <a:latin typeface="Cambria Math" pitchFamily="18" charset="0"/>
              <a:ea typeface="Cambria Math"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Q1. What is </a:t>
            </a: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Q2. What is its mean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and covariance </a:t>
            </a:r>
            <a:r>
              <a:rPr lang="en-US" b="1" dirty="0" smtClean="0">
                <a:latin typeface="Cambria Math" pitchFamily="18" charset="0"/>
                <a:ea typeface="Cambria Math" pitchFamily="18" charset="0"/>
                <a:cs typeface="Times New Roman" pitchFamily="18" charset="0"/>
              </a:rPr>
              <a:t>C</a:t>
            </a:r>
            <a:r>
              <a:rPr lang="en-US" i="1" baseline="-25000"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a:t>
            </a:r>
          </a:p>
        </p:txBody>
      </p:sp>
      <p:cxnSp>
        <p:nvCxnSpPr>
          <p:cNvPr id="5" name="Straight Connector 4"/>
          <p:cNvCxnSpPr/>
          <p:nvPr/>
        </p:nvCxnSpPr>
        <p:spPr>
          <a:xfrm>
            <a:off x="4953000" y="1168402"/>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114800" y="5367336"/>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Answer</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96962"/>
            <a:ext cx="8229600" cy="5380038"/>
          </a:xfrm>
        </p:spPr>
        <p:txBody>
          <a:bodyPr/>
          <a:lstStyle/>
          <a:p>
            <a:pPr>
              <a:buNone/>
            </a:pPr>
            <a:r>
              <a:rPr lang="en-US" dirty="0" smtClean="0">
                <a:latin typeface="Times New Roman" pitchFamily="18" charset="0"/>
                <a:cs typeface="Times New Roman" pitchFamily="18" charset="0"/>
              </a:rPr>
              <a:t>Q1: What is </a:t>
            </a: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A1: </a:t>
            </a: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is Normal</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Q2: What is its mean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and covariance </a:t>
            </a:r>
            <a:r>
              <a:rPr lang="en-US" b="1" dirty="0" smtClean="0">
                <a:latin typeface="Cambria Math" pitchFamily="18" charset="0"/>
                <a:ea typeface="Cambria Math" pitchFamily="18" charset="0"/>
                <a:cs typeface="Times New Roman" pitchFamily="18" charset="0"/>
              </a:rPr>
              <a:t>C</a:t>
            </a:r>
            <a:r>
              <a:rPr lang="en-US" i="1" baseline="-25000"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A2: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 </a:t>
            </a:r>
            <a:r>
              <a:rPr lang="en-US" b="1" dirty="0" err="1" smtClean="0">
                <a:latin typeface="Cambria Math" pitchFamily="18" charset="0"/>
                <a:ea typeface="Cambria Math" pitchFamily="18" charset="0"/>
                <a:cs typeface="Times New Roman" pitchFamily="18" charset="0"/>
              </a:rPr>
              <a:t>Md</a:t>
            </a:r>
            <a:endParaRPr lang="en-US" b="1" dirty="0" smtClean="0">
              <a:latin typeface="Cambria Math" pitchFamily="18" charset="0"/>
              <a:ea typeface="Cambria Math" pitchFamily="18" charset="0"/>
              <a:cs typeface="Times New Roman" pitchFamily="18" charset="0"/>
            </a:endParaRPr>
          </a:p>
          <a:p>
            <a:pPr>
              <a:buNone/>
            </a:pPr>
            <a:r>
              <a:rPr lang="en-US" dirty="0" smtClean="0">
                <a:latin typeface="Times New Roman" pitchFamily="18" charset="0"/>
                <a:cs typeface="Times New Roman" pitchFamily="18" charset="0"/>
              </a:rPr>
              <a:t>                   and</a:t>
            </a:r>
          </a:p>
          <a:p>
            <a:pPr>
              <a:buNone/>
            </a:pPr>
            <a:r>
              <a:rPr lang="en-US" dirty="0" smtClean="0">
                <a:latin typeface="Times New Roman"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 C</a:t>
            </a:r>
            <a:r>
              <a:rPr lang="en-US" i="1" baseline="-25000" dirty="0" smtClean="0">
                <a:latin typeface="Cambria Math" pitchFamily="18" charset="0"/>
                <a:ea typeface="Cambria Math" pitchFamily="18" charset="0"/>
                <a:cs typeface="Times New Roman" pitchFamily="18" charset="0"/>
              </a:rPr>
              <a:t>m</a:t>
            </a:r>
            <a:r>
              <a:rPr lang="en-US" i="1"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M </a:t>
            </a:r>
            <a:r>
              <a:rPr lang="en-US" b="1" dirty="0" err="1" smtClean="0">
                <a:latin typeface="Cambria Math" pitchFamily="18" charset="0"/>
                <a:ea typeface="Cambria Math" pitchFamily="18" charset="0"/>
                <a:cs typeface="Times New Roman" pitchFamily="18" charset="0"/>
              </a:rPr>
              <a:t>C</a:t>
            </a:r>
            <a:r>
              <a:rPr lang="en-US" i="1" baseline="-25000" dirty="0" err="1" smtClean="0">
                <a:latin typeface="Cambria Math" pitchFamily="18" charset="0"/>
                <a:ea typeface="Cambria Math" pitchFamily="18" charset="0"/>
                <a:cs typeface="Times New Roman" pitchFamily="18" charset="0"/>
              </a:rPr>
              <a:t>d</a:t>
            </a:r>
            <a:r>
              <a:rPr lang="en-US" i="1" baseline="-25000"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M</a:t>
            </a:r>
            <a:r>
              <a:rPr lang="en-US" i="1" baseline="30000" dirty="0" smtClean="0">
                <a:latin typeface="Cambria Math" pitchFamily="18" charset="0"/>
                <a:ea typeface="Cambria Math" pitchFamily="18" charset="0"/>
                <a:cs typeface="Times New Roman" pitchFamily="18" charset="0"/>
              </a:rPr>
              <a:t>T</a:t>
            </a:r>
            <a:endParaRPr lang="en-US" baseline="30000"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cxnSp>
        <p:nvCxnSpPr>
          <p:cNvPr id="6" name="Straight Connector 5"/>
          <p:cNvCxnSpPr/>
          <p:nvPr/>
        </p:nvCxnSpPr>
        <p:spPr>
          <a:xfrm>
            <a:off x="4105280" y="3562352"/>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514600" y="4695824"/>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581400" y="4676776"/>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029200" y="4800600"/>
            <a:ext cx="2362199" cy="1384995"/>
          </a:xfrm>
          <a:prstGeom prst="rect">
            <a:avLst/>
          </a:prstGeom>
          <a:noFill/>
        </p:spPr>
        <p:txBody>
          <a:bodyPr wrap="square" rtlCol="0">
            <a:spAutoFit/>
          </a:bodyPr>
          <a:lstStyle/>
          <a:p>
            <a:pPr algn="ctr"/>
            <a:r>
              <a:rPr lang="en-US" sz="2800" dirty="0" smtClean="0">
                <a:solidFill>
                  <a:srgbClr val="FF0000"/>
                </a:solidFill>
                <a:latin typeface="Times New Roman" pitchFamily="18" charset="0"/>
                <a:ea typeface="Cambria Math" pitchFamily="18" charset="0"/>
                <a:cs typeface="Times New Roman" pitchFamily="18" charset="0"/>
              </a:rPr>
              <a:t>memorize!</a:t>
            </a:r>
          </a:p>
          <a:p>
            <a:pPr algn="ctr"/>
            <a:r>
              <a:rPr lang="en-US" sz="2800" dirty="0" smtClean="0">
                <a:solidFill>
                  <a:srgbClr val="FF0000"/>
                </a:solidFill>
                <a:latin typeface="Times New Roman" pitchFamily="18" charset="0"/>
                <a:ea typeface="Cambria Math" pitchFamily="18" charset="0"/>
                <a:cs typeface="Times New Roman" pitchFamily="18" charset="0"/>
              </a:rPr>
              <a:t>rule </a:t>
            </a:r>
            <a:r>
              <a:rPr lang="en-US" sz="2800" dirty="0" smtClean="0">
                <a:solidFill>
                  <a:srgbClr val="FF0000"/>
                </a:solidFill>
                <a:latin typeface="Times New Roman" pitchFamily="18" charset="0"/>
                <a:ea typeface="Cambria Math" pitchFamily="18" charset="0"/>
                <a:cs typeface="Times New Roman" pitchFamily="18" charset="0"/>
              </a:rPr>
              <a:t>for error propagation</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10" name="Freeform 9"/>
          <p:cNvSpPr/>
          <p:nvPr/>
        </p:nvSpPr>
        <p:spPr>
          <a:xfrm rot="7828363" flipH="1" flipV="1">
            <a:off x="4191656" y="5338340"/>
            <a:ext cx="778981" cy="361065"/>
          </a:xfrm>
          <a:custGeom>
            <a:avLst/>
            <a:gdLst>
              <a:gd name="connsiteX0" fmla="*/ 0 w 393896"/>
              <a:gd name="connsiteY0" fmla="*/ 0 h 323557"/>
              <a:gd name="connsiteX1" fmla="*/ 253219 w 393896"/>
              <a:gd name="connsiteY1" fmla="*/ 140677 h 323557"/>
              <a:gd name="connsiteX2" fmla="*/ 393896 w 393896"/>
              <a:gd name="connsiteY2" fmla="*/ 323557 h 323557"/>
            </a:gdLst>
            <a:ahLst/>
            <a:cxnLst>
              <a:cxn ang="0">
                <a:pos x="connsiteX0" y="connsiteY0"/>
              </a:cxn>
              <a:cxn ang="0">
                <a:pos x="connsiteX1" y="connsiteY1"/>
              </a:cxn>
              <a:cxn ang="0">
                <a:pos x="connsiteX2" y="connsiteY2"/>
              </a:cxn>
            </a:cxnLst>
            <a:rect l="l" t="t" r="r" b="b"/>
            <a:pathLst>
              <a:path w="393896" h="323557">
                <a:moveTo>
                  <a:pt x="0" y="0"/>
                </a:moveTo>
                <a:cubicBezTo>
                  <a:pt x="93785" y="43375"/>
                  <a:pt x="187570" y="86751"/>
                  <a:pt x="253219" y="140677"/>
                </a:cubicBezTo>
                <a:cubicBezTo>
                  <a:pt x="318868" y="194603"/>
                  <a:pt x="356382" y="259080"/>
                  <a:pt x="393896" y="3235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latin typeface="Times New Roman" pitchFamily="18" charset="0"/>
                <a:cs typeface="Times New Roman" pitchFamily="18" charset="0"/>
              </a:rPr>
              <a:t>example</a:t>
            </a:r>
            <a:endParaRPr lang="en-US" dirty="0">
              <a:latin typeface="Times New Roman" pitchFamily="18" charset="0"/>
              <a:cs typeface="Times New Roman" pitchFamily="18" charset="0"/>
            </a:endParaRPr>
          </a:p>
        </p:txBody>
      </p:sp>
      <p:sp>
        <p:nvSpPr>
          <p:cNvPr id="27" name="Title 1"/>
          <p:cNvSpPr txBox="1">
            <a:spLocks/>
          </p:cNvSpPr>
          <p:nvPr/>
        </p:nvSpPr>
        <p:spPr bwMode="auto">
          <a:xfrm>
            <a:off x="609600" y="2322288"/>
            <a:ext cx="9144000" cy="1524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lang="en-US" sz="2800" kern="0" noProof="0" dirty="0" smtClean="0">
                <a:latin typeface="Times New Roman" pitchFamily="18" charset="0"/>
                <a:ea typeface="Cambria Math" pitchFamily="18" charset="0"/>
                <a:cs typeface="Times New Roman" pitchFamily="18" charset="0"/>
              </a:rPr>
              <a:t>d</a:t>
            </a:r>
            <a:r>
              <a:rPr lang="en-US" sz="2800" kern="0" baseline="-25000" dirty="0" err="1" smtClean="0">
                <a:latin typeface="Times New Roman" pitchFamily="18" charset="0"/>
                <a:ea typeface="Cambria Math" pitchFamily="18" charset="0"/>
                <a:cs typeface="Times New Roman" pitchFamily="18" charset="0"/>
              </a:rPr>
              <a:t>i</a:t>
            </a:r>
            <a:r>
              <a:rPr lang="en-US" sz="2800" kern="0" dirty="0" smtClean="0">
                <a:latin typeface="Times New Roman" pitchFamily="18" charset="0"/>
                <a:ea typeface="Cambria Math" pitchFamily="18" charset="0"/>
                <a:cs typeface="Times New Roman" pitchFamily="18" charset="0"/>
              </a:rPr>
              <a:t>:  Normally distributed</a:t>
            </a:r>
          </a:p>
          <a:p>
            <a:pPr marL="0" marR="0" lvl="0" indent="0" defTabSz="914400" rtl="0" eaLnBrk="1" fontAlgn="base" latinLnBrk="0" hangingPunct="1">
              <a:lnSpc>
                <a:spcPct val="100000"/>
              </a:lnSpc>
              <a:spcBef>
                <a:spcPct val="0"/>
              </a:spcBef>
              <a:spcAft>
                <a:spcPct val="0"/>
              </a:spcAft>
              <a:buClrTx/>
              <a:buSzTx/>
              <a:buFontTx/>
              <a:buNone/>
              <a:tabLst/>
              <a:defRPr/>
            </a:pPr>
            <a:r>
              <a:rPr lang="en-US" sz="2800" kern="0" noProof="0" dirty="0" smtClean="0">
                <a:latin typeface="Times New Roman" pitchFamily="18" charset="0"/>
                <a:ea typeface="Cambria Math" pitchFamily="18" charset="0"/>
                <a:cs typeface="Times New Roman" pitchFamily="18" charset="0"/>
              </a:rPr>
              <a:t> </a:t>
            </a:r>
            <a:r>
              <a:rPr lang="en-US" sz="2800" kern="0" noProof="0" dirty="0" smtClean="0">
                <a:latin typeface="Times New Roman" pitchFamily="18" charset="0"/>
                <a:ea typeface="Cambria Math" pitchFamily="18" charset="0"/>
                <a:cs typeface="Times New Roman" pitchFamily="18" charset="0"/>
              </a:rPr>
              <a:t>     all have the same mean d</a:t>
            </a:r>
            <a:endParaRPr lang="en-US" sz="2800" kern="0" baseline="-25000" noProof="0" dirty="0" smtClean="0">
              <a:latin typeface="Times New Roman" pitchFamily="18" charset="0"/>
              <a:ea typeface="Cambria Math"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defRPr/>
            </a:pPr>
            <a:r>
              <a:rPr kumimoji="0" lang="en-US" sz="2800" b="0" u="none" strike="noStrike" kern="0" cap="none" spc="0" normalizeH="0" baseline="0" noProof="0" dirty="0" smtClean="0">
                <a:ln>
                  <a:noFill/>
                </a:ln>
                <a:effectLst/>
                <a:uLnTx/>
                <a:uFillTx/>
                <a:latin typeface="Times New Roman" pitchFamily="18" charset="0"/>
                <a:ea typeface="Cambria Math" pitchFamily="18" charset="0"/>
                <a:cs typeface="Times New Roman" pitchFamily="18" charset="0"/>
              </a:rPr>
              <a:t>      none of the data are</a:t>
            </a:r>
            <a:r>
              <a:rPr kumimoji="0" lang="en-US" sz="2800" b="0" u="none" strike="noStrike" kern="0" cap="none" spc="0" normalizeH="0" noProof="0" dirty="0" smtClean="0">
                <a:ln>
                  <a:noFill/>
                </a:ln>
                <a:effectLst/>
                <a:uLnTx/>
                <a:uFillTx/>
                <a:latin typeface="Times New Roman" pitchFamily="18" charset="0"/>
                <a:ea typeface="Cambria Math" pitchFamily="18" charset="0"/>
                <a:cs typeface="Times New Roman" pitchFamily="18" charset="0"/>
              </a:rPr>
              <a:t> correlated</a:t>
            </a:r>
            <a:endParaRPr kumimoji="0" lang="en-US" sz="2800" b="0" u="none" strike="noStrike" kern="0" cap="none" spc="0" normalizeH="0" baseline="0" noProof="0" dirty="0" smtClean="0">
              <a:ln>
                <a:noFill/>
              </a:ln>
              <a:effectLst/>
              <a:uLnTx/>
              <a:uFillTx/>
              <a:latin typeface="Times New Roman" pitchFamily="18" charset="0"/>
              <a:ea typeface="Cambria Math"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defRPr/>
            </a:pPr>
            <a:r>
              <a:rPr lang="en-US" sz="2800" kern="0" noProof="0" dirty="0" smtClean="0">
                <a:latin typeface="Times New Roman" pitchFamily="18" charset="0"/>
                <a:ea typeface="Cambria Math" pitchFamily="18" charset="0"/>
                <a:cs typeface="Times New Roman" pitchFamily="18" charset="0"/>
              </a:rPr>
              <a:t>      a</a:t>
            </a:r>
            <a:r>
              <a:rPr kumimoji="0" lang="en-US" sz="2800" b="0" u="none" strike="noStrike" kern="0" cap="none" spc="0" normalizeH="0" baseline="0" noProof="0" dirty="0" smtClean="0">
                <a:ln>
                  <a:noFill/>
                </a:ln>
                <a:effectLst/>
                <a:uLnTx/>
                <a:uFillTx/>
                <a:latin typeface="Times New Roman" pitchFamily="18" charset="0"/>
                <a:ea typeface="Cambria Math" pitchFamily="18" charset="0"/>
                <a:cs typeface="Times New Roman" pitchFamily="18" charset="0"/>
              </a:rPr>
              <a:t>ll</a:t>
            </a:r>
            <a:r>
              <a:rPr kumimoji="0" lang="en-US" sz="2800" b="0" u="none" strike="noStrike" kern="0" cap="none" spc="0" normalizeH="0" noProof="0" dirty="0" smtClean="0">
                <a:ln>
                  <a:noFill/>
                </a:ln>
                <a:effectLst/>
                <a:uLnTx/>
                <a:uFillTx/>
                <a:latin typeface="Times New Roman" pitchFamily="18" charset="0"/>
                <a:ea typeface="Cambria Math" pitchFamily="18" charset="0"/>
                <a:cs typeface="Times New Roman" pitchFamily="18" charset="0"/>
              </a:rPr>
              <a:t> have the </a:t>
            </a:r>
            <a:r>
              <a:rPr lang="en-US" sz="2800" kern="0" dirty="0" smtClean="0">
                <a:latin typeface="Times New Roman" pitchFamily="18" charset="0"/>
                <a:ea typeface="Cambria Math" pitchFamily="18" charset="0"/>
                <a:cs typeface="Times New Roman" pitchFamily="18" charset="0"/>
              </a:rPr>
              <a:t>same </a:t>
            </a:r>
            <a:r>
              <a:rPr lang="en-US" sz="2800" kern="0" dirty="0" smtClean="0">
                <a:latin typeface="Times New Roman" pitchFamily="18" charset="0"/>
                <a:ea typeface="Cambria Math" pitchFamily="18" charset="0"/>
                <a:cs typeface="Times New Roman" pitchFamily="18" charset="0"/>
              </a:rPr>
              <a:t>variance, </a:t>
            </a:r>
            <a:r>
              <a:rPr lang="el-GR" sz="2800" kern="0" dirty="0" smtClean="0">
                <a:latin typeface="Cambria Math"/>
                <a:ea typeface="Cambria Math"/>
                <a:cs typeface="Times New Roman" pitchFamily="18" charset="0"/>
              </a:rPr>
              <a:t>σ</a:t>
            </a:r>
            <a:r>
              <a:rPr lang="en-US" sz="2800" kern="0" baseline="-25000" dirty="0" smtClean="0">
                <a:latin typeface="Times New Roman" pitchFamily="18" charset="0"/>
                <a:ea typeface="Cambria Math" pitchFamily="18" charset="0"/>
                <a:cs typeface="Times New Roman" pitchFamily="18" charset="0"/>
              </a:rPr>
              <a:t>d</a:t>
            </a:r>
            <a:r>
              <a:rPr lang="en-US" sz="2800" kern="0" baseline="30000" dirty="0" smtClean="0">
                <a:latin typeface="Times New Roman" pitchFamily="18" charset="0"/>
                <a:ea typeface="Cambria Math" pitchFamily="18" charset="0"/>
                <a:cs typeface="Times New Roman" pitchFamily="18" charset="0"/>
              </a:rPr>
              <a:t>2</a:t>
            </a:r>
            <a:endParaRPr kumimoji="0" lang="en-US" sz="2800" b="0" u="none" strike="noStrike" kern="0" cap="none" spc="0" normalizeH="0" baseline="30000" noProof="0" dirty="0">
              <a:ln>
                <a:noFill/>
              </a:ln>
              <a:effectLst/>
              <a:uLnTx/>
              <a:uFillTx/>
              <a:latin typeface="Times New Roman" pitchFamily="18" charset="0"/>
              <a:ea typeface="+mj-ea"/>
              <a:cs typeface="Times New Roman" pitchFamily="18" charset="0"/>
            </a:endParaRPr>
          </a:p>
        </p:txBody>
      </p:sp>
      <p:sp>
        <p:nvSpPr>
          <p:cNvPr id="28" name="TextBox 27"/>
          <p:cNvSpPr txBox="1"/>
          <p:nvPr/>
        </p:nvSpPr>
        <p:spPr>
          <a:xfrm>
            <a:off x="609600" y="1600200"/>
            <a:ext cx="5943600" cy="584775"/>
          </a:xfrm>
          <a:prstGeom prst="rect">
            <a:avLst/>
          </a:prstGeom>
          <a:noFill/>
        </p:spPr>
        <p:txBody>
          <a:bodyPr wrap="square" rtlCol="0">
            <a:spAutoFit/>
          </a:bodyPr>
          <a:lstStyle/>
          <a:p>
            <a:r>
              <a:rPr lang="en-US" sz="3200" b="1" dirty="0" smtClean="0"/>
              <a:t>d</a:t>
            </a:r>
            <a:r>
              <a:rPr lang="en-US" sz="3200" dirty="0" smtClean="0"/>
              <a:t> = [d</a:t>
            </a:r>
            <a:r>
              <a:rPr lang="en-US" sz="3200" baseline="-25000" dirty="0" smtClean="0"/>
              <a:t>1</a:t>
            </a:r>
            <a:r>
              <a:rPr lang="en-US" sz="3200" dirty="0" smtClean="0"/>
              <a:t>, d</a:t>
            </a:r>
            <a:r>
              <a:rPr lang="en-US" sz="3200" baseline="-25000" dirty="0" smtClean="0"/>
              <a:t>2</a:t>
            </a:r>
            <a:r>
              <a:rPr lang="en-US" sz="3200" dirty="0" smtClean="0"/>
              <a:t>, d</a:t>
            </a:r>
            <a:r>
              <a:rPr lang="en-US" sz="3200" baseline="-25000" dirty="0" smtClean="0"/>
              <a:t>3</a:t>
            </a:r>
            <a:r>
              <a:rPr lang="en-US" sz="3200" dirty="0" smtClean="0"/>
              <a:t>, d</a:t>
            </a:r>
            <a:r>
              <a:rPr lang="en-US" sz="3200" baseline="-25000" dirty="0" smtClean="0"/>
              <a:t>4</a:t>
            </a:r>
            <a:r>
              <a:rPr lang="en-US" sz="3200" dirty="0" smtClean="0"/>
              <a:t> ... </a:t>
            </a:r>
            <a:r>
              <a:rPr lang="en-US" sz="3200" dirty="0" err="1" smtClean="0"/>
              <a:t>d</a:t>
            </a:r>
            <a:r>
              <a:rPr lang="en-US" sz="3200" baseline="-25000" dirty="0" err="1" smtClean="0"/>
              <a:t>N</a:t>
            </a:r>
            <a:r>
              <a:rPr lang="en-US" sz="3200" dirty="0" smtClean="0"/>
              <a:t>]</a:t>
            </a:r>
            <a:r>
              <a:rPr lang="en-US" sz="3200" baseline="30000" dirty="0" smtClean="0"/>
              <a:t>T</a:t>
            </a:r>
            <a:endParaRPr lang="en-US" sz="3200" baseline="30000" dirty="0"/>
          </a:p>
        </p:txBody>
      </p:sp>
      <p:cxnSp>
        <p:nvCxnSpPr>
          <p:cNvPr id="30" name="Straight Connector 29"/>
          <p:cNvCxnSpPr/>
          <p:nvPr/>
        </p:nvCxnSpPr>
        <p:spPr>
          <a:xfrm>
            <a:off x="4626429" y="287745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itle 1"/>
          <p:cNvSpPr txBox="1">
            <a:spLocks/>
          </p:cNvSpPr>
          <p:nvPr/>
        </p:nvSpPr>
        <p:spPr>
          <a:xfrm>
            <a:off x="228600" y="838200"/>
            <a:ext cx="8534400" cy="533400"/>
          </a:xfrm>
          <a:prstGeom prst="rect">
            <a:avLst/>
          </a:prstGeom>
        </p:spPr>
        <p:txBody>
          <a:bodyPr vert="horz" lIns="91440" tIns="45720" rIns="91440" bIns="45720" rtlCol="0" anchor="ctr">
            <a:normAutofit fontScale="77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data: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2" name="TextBox 31"/>
          <p:cNvSpPr txBox="1"/>
          <p:nvPr/>
        </p:nvSpPr>
        <p:spPr>
          <a:xfrm>
            <a:off x="798282" y="4132938"/>
            <a:ext cx="5943600" cy="584775"/>
          </a:xfrm>
          <a:prstGeom prst="rect">
            <a:avLst/>
          </a:prstGeom>
          <a:noFill/>
        </p:spPr>
        <p:txBody>
          <a:bodyPr wrap="square" rtlCol="0">
            <a:spAutoFit/>
          </a:bodyPr>
          <a:lstStyle/>
          <a:p>
            <a:r>
              <a:rPr lang="en-US" sz="3200" b="1" dirty="0" smtClean="0"/>
              <a:t>d</a:t>
            </a:r>
            <a:r>
              <a:rPr lang="en-US" sz="3200" dirty="0" smtClean="0"/>
              <a:t> = d [1, 1, 1, 1 ... 1]</a:t>
            </a:r>
            <a:r>
              <a:rPr lang="en-US" sz="3200" baseline="30000" dirty="0" smtClean="0"/>
              <a:t>T</a:t>
            </a:r>
            <a:endParaRPr lang="en-US" sz="3200" baseline="30000" dirty="0"/>
          </a:p>
        </p:txBody>
      </p:sp>
      <p:cxnSp>
        <p:nvCxnSpPr>
          <p:cNvPr id="33" name="Straight Connector 32"/>
          <p:cNvCxnSpPr/>
          <p:nvPr/>
        </p:nvCxnSpPr>
        <p:spPr>
          <a:xfrm>
            <a:off x="918024" y="420913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462314" y="42127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438400" y="4825998"/>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39" name="Rectangle 38"/>
          <p:cNvSpPr/>
          <p:nvPr/>
        </p:nvSpPr>
        <p:spPr>
          <a:xfrm>
            <a:off x="1447800" y="5138058"/>
            <a:ext cx="691215" cy="584775"/>
          </a:xfrm>
          <a:prstGeom prst="rect">
            <a:avLst/>
          </a:prstGeom>
        </p:spPr>
        <p:txBody>
          <a:bodyPr wrap="none">
            <a:spAutoFit/>
          </a:bodyPr>
          <a:lstStyle/>
          <a:p>
            <a:r>
              <a:rPr lang="el-GR" sz="3200" kern="0" dirty="0" smtClean="0">
                <a:latin typeface="Cambria Math"/>
                <a:ea typeface="Cambria Math"/>
                <a:cs typeface="Times New Roman" pitchFamily="18" charset="0"/>
              </a:rPr>
              <a:t>σ</a:t>
            </a:r>
            <a:r>
              <a:rPr lang="en-US" sz="3200" kern="0" baseline="-25000" dirty="0" smtClean="0">
                <a:latin typeface="Times New Roman" pitchFamily="18" charset="0"/>
                <a:ea typeface="Cambria Math" pitchFamily="18" charset="0"/>
                <a:cs typeface="Times New Roman" pitchFamily="18" charset="0"/>
              </a:rPr>
              <a:t>d</a:t>
            </a:r>
            <a:r>
              <a:rPr lang="en-US" sz="3200" kern="0" baseline="30000" dirty="0" smtClean="0">
                <a:latin typeface="Times New Roman" pitchFamily="18" charset="0"/>
                <a:ea typeface="Cambria Math" pitchFamily="18" charset="0"/>
                <a:cs typeface="Times New Roman" pitchFamily="18" charset="0"/>
              </a:rPr>
              <a:t>2</a:t>
            </a:r>
            <a:endParaRPr lang="en-US" sz="3200" dirty="0"/>
          </a:p>
        </p:txBody>
      </p:sp>
      <p:sp>
        <p:nvSpPr>
          <p:cNvPr id="40" name="Double Bracket 39"/>
          <p:cNvSpPr/>
          <p:nvPr/>
        </p:nvSpPr>
        <p:spPr>
          <a:xfrm>
            <a:off x="2286000" y="4869540"/>
            <a:ext cx="1905000" cy="16764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1" name="TextBox 40"/>
          <p:cNvSpPr txBox="1"/>
          <p:nvPr/>
        </p:nvSpPr>
        <p:spPr>
          <a:xfrm>
            <a:off x="2819400" y="5174340"/>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42" name="TextBox 41"/>
          <p:cNvSpPr txBox="1"/>
          <p:nvPr/>
        </p:nvSpPr>
        <p:spPr>
          <a:xfrm>
            <a:off x="2823030" y="4811484"/>
            <a:ext cx="457200" cy="584775"/>
          </a:xfrm>
          <a:prstGeom prst="rect">
            <a:avLst/>
          </a:prstGeom>
          <a:noFill/>
        </p:spPr>
        <p:txBody>
          <a:bodyPr wrap="square" rtlCol="0">
            <a:spAutoFit/>
          </a:bodyPr>
          <a:lstStyle/>
          <a:p>
            <a:r>
              <a:rPr lang="en-US" sz="3200" dirty="0" smtClean="0"/>
              <a:t>0</a:t>
            </a:r>
            <a:endParaRPr lang="en-US" sz="3200" baseline="30000" dirty="0"/>
          </a:p>
        </p:txBody>
      </p:sp>
      <p:sp>
        <p:nvSpPr>
          <p:cNvPr id="44" name="TextBox 43"/>
          <p:cNvSpPr txBox="1"/>
          <p:nvPr/>
        </p:nvSpPr>
        <p:spPr>
          <a:xfrm>
            <a:off x="3236682" y="4818165"/>
            <a:ext cx="457200" cy="584775"/>
          </a:xfrm>
          <a:prstGeom prst="rect">
            <a:avLst/>
          </a:prstGeom>
          <a:noFill/>
        </p:spPr>
        <p:txBody>
          <a:bodyPr wrap="square" rtlCol="0">
            <a:spAutoFit/>
          </a:bodyPr>
          <a:lstStyle/>
          <a:p>
            <a:r>
              <a:rPr lang="en-US" sz="3200" dirty="0" smtClean="0"/>
              <a:t>0</a:t>
            </a:r>
            <a:endParaRPr lang="en-US" sz="3200" baseline="30000" dirty="0"/>
          </a:p>
        </p:txBody>
      </p:sp>
      <p:sp>
        <p:nvSpPr>
          <p:cNvPr id="45" name="TextBox 44"/>
          <p:cNvSpPr txBox="1"/>
          <p:nvPr/>
        </p:nvSpPr>
        <p:spPr>
          <a:xfrm>
            <a:off x="3247572" y="5188275"/>
            <a:ext cx="457200" cy="584775"/>
          </a:xfrm>
          <a:prstGeom prst="rect">
            <a:avLst/>
          </a:prstGeom>
          <a:noFill/>
        </p:spPr>
        <p:txBody>
          <a:bodyPr wrap="square" rtlCol="0">
            <a:spAutoFit/>
          </a:bodyPr>
          <a:lstStyle/>
          <a:p>
            <a:r>
              <a:rPr lang="en-US" sz="3200" dirty="0" smtClean="0"/>
              <a:t>0</a:t>
            </a:r>
            <a:endParaRPr lang="en-US" sz="3200" baseline="30000" dirty="0"/>
          </a:p>
        </p:txBody>
      </p:sp>
      <p:sp>
        <p:nvSpPr>
          <p:cNvPr id="46" name="TextBox 45"/>
          <p:cNvSpPr txBox="1"/>
          <p:nvPr/>
        </p:nvSpPr>
        <p:spPr>
          <a:xfrm>
            <a:off x="2427534" y="5203368"/>
            <a:ext cx="457200" cy="584775"/>
          </a:xfrm>
          <a:prstGeom prst="rect">
            <a:avLst/>
          </a:prstGeom>
          <a:noFill/>
        </p:spPr>
        <p:txBody>
          <a:bodyPr wrap="square" rtlCol="0">
            <a:spAutoFit/>
          </a:bodyPr>
          <a:lstStyle/>
          <a:p>
            <a:r>
              <a:rPr lang="en-US" sz="3200" dirty="0" smtClean="0"/>
              <a:t>0</a:t>
            </a:r>
            <a:endParaRPr lang="en-US" sz="3200" baseline="30000" dirty="0"/>
          </a:p>
        </p:txBody>
      </p:sp>
      <p:sp>
        <p:nvSpPr>
          <p:cNvPr id="47" name="TextBox 46"/>
          <p:cNvSpPr txBox="1"/>
          <p:nvPr/>
        </p:nvSpPr>
        <p:spPr>
          <a:xfrm>
            <a:off x="2434794" y="5580165"/>
            <a:ext cx="457200" cy="584775"/>
          </a:xfrm>
          <a:prstGeom prst="rect">
            <a:avLst/>
          </a:prstGeom>
          <a:noFill/>
        </p:spPr>
        <p:txBody>
          <a:bodyPr wrap="square" rtlCol="0">
            <a:spAutoFit/>
          </a:bodyPr>
          <a:lstStyle/>
          <a:p>
            <a:r>
              <a:rPr lang="en-US" sz="3200" dirty="0" smtClean="0"/>
              <a:t>0</a:t>
            </a:r>
            <a:endParaRPr lang="en-US" sz="3200" baseline="30000" dirty="0"/>
          </a:p>
        </p:txBody>
      </p:sp>
      <p:sp>
        <p:nvSpPr>
          <p:cNvPr id="48" name="TextBox 47"/>
          <p:cNvSpPr txBox="1"/>
          <p:nvPr/>
        </p:nvSpPr>
        <p:spPr>
          <a:xfrm>
            <a:off x="2848446" y="5587998"/>
            <a:ext cx="457200" cy="584775"/>
          </a:xfrm>
          <a:prstGeom prst="rect">
            <a:avLst/>
          </a:prstGeom>
          <a:noFill/>
        </p:spPr>
        <p:txBody>
          <a:bodyPr wrap="square" rtlCol="0">
            <a:spAutoFit/>
          </a:bodyPr>
          <a:lstStyle/>
          <a:p>
            <a:r>
              <a:rPr lang="en-US" sz="3200" dirty="0" smtClean="0"/>
              <a:t>0</a:t>
            </a:r>
            <a:endParaRPr lang="en-US" sz="3200" baseline="30000" dirty="0"/>
          </a:p>
        </p:txBody>
      </p:sp>
      <p:sp>
        <p:nvSpPr>
          <p:cNvPr id="49" name="TextBox 48"/>
          <p:cNvSpPr txBox="1"/>
          <p:nvPr/>
        </p:nvSpPr>
        <p:spPr>
          <a:xfrm>
            <a:off x="3276612" y="5587998"/>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50" name="TextBox 49"/>
          <p:cNvSpPr txBox="1"/>
          <p:nvPr/>
        </p:nvSpPr>
        <p:spPr>
          <a:xfrm>
            <a:off x="3581400" y="4764312"/>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51" name="TextBox 50"/>
          <p:cNvSpPr txBox="1"/>
          <p:nvPr/>
        </p:nvSpPr>
        <p:spPr>
          <a:xfrm>
            <a:off x="3588660" y="5122965"/>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52" name="TextBox 51"/>
          <p:cNvSpPr txBox="1"/>
          <p:nvPr/>
        </p:nvSpPr>
        <p:spPr>
          <a:xfrm>
            <a:off x="3595920" y="5503965"/>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53" name="TextBox 52"/>
          <p:cNvSpPr txBox="1"/>
          <p:nvPr/>
        </p:nvSpPr>
        <p:spPr>
          <a:xfrm rot="16365598">
            <a:off x="2249718" y="5965368"/>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54" name="TextBox 53"/>
          <p:cNvSpPr txBox="1"/>
          <p:nvPr/>
        </p:nvSpPr>
        <p:spPr>
          <a:xfrm rot="16365598">
            <a:off x="2705026" y="5962567"/>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55" name="TextBox 54"/>
          <p:cNvSpPr txBox="1"/>
          <p:nvPr/>
        </p:nvSpPr>
        <p:spPr>
          <a:xfrm rot="16365598">
            <a:off x="3125944" y="5962567"/>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56" name="TextBox 55"/>
          <p:cNvSpPr txBox="1"/>
          <p:nvPr/>
        </p:nvSpPr>
        <p:spPr>
          <a:xfrm>
            <a:off x="743856" y="5145312"/>
            <a:ext cx="1524000" cy="584775"/>
          </a:xfrm>
          <a:prstGeom prst="rect">
            <a:avLst/>
          </a:prstGeom>
          <a:noFill/>
        </p:spPr>
        <p:txBody>
          <a:bodyPr wrap="square" rtlCol="0">
            <a:spAutoFit/>
          </a:bodyPr>
          <a:lstStyle/>
          <a:p>
            <a:r>
              <a:rPr lang="en-US" sz="3200" b="1" dirty="0" err="1" smtClean="0"/>
              <a:t>C</a:t>
            </a:r>
            <a:r>
              <a:rPr lang="en-US" sz="3200" baseline="-25000" dirty="0" err="1" smtClean="0"/>
              <a:t>d</a:t>
            </a:r>
            <a:r>
              <a:rPr lang="en-US" sz="3200" baseline="-25000" dirty="0" smtClean="0"/>
              <a:t> </a:t>
            </a:r>
            <a:r>
              <a:rPr lang="en-US" sz="3200" dirty="0" smtClean="0"/>
              <a:t>=</a:t>
            </a:r>
            <a:endParaRPr lang="en-US" sz="3200" baseline="30000" dirty="0"/>
          </a:p>
        </p:txBody>
      </p:sp>
      <p:sp>
        <p:nvSpPr>
          <p:cNvPr id="58" name="Rectangle 57"/>
          <p:cNvSpPr/>
          <p:nvPr/>
        </p:nvSpPr>
        <p:spPr>
          <a:xfrm>
            <a:off x="4394202" y="5239656"/>
            <a:ext cx="1350050" cy="584775"/>
          </a:xfrm>
          <a:prstGeom prst="rect">
            <a:avLst/>
          </a:prstGeom>
        </p:spPr>
        <p:txBody>
          <a:bodyPr wrap="none">
            <a:spAutoFit/>
          </a:bodyPr>
          <a:lstStyle/>
          <a:p>
            <a:r>
              <a:rPr lang="en-US" sz="3200" kern="0" dirty="0" smtClean="0">
                <a:latin typeface="Cambria Math"/>
                <a:ea typeface="Cambria Math"/>
                <a:cs typeface="Times New Roman" pitchFamily="18" charset="0"/>
              </a:rPr>
              <a:t>= </a:t>
            </a:r>
            <a:r>
              <a:rPr lang="el-GR" sz="3200" kern="0" dirty="0" smtClean="0">
                <a:latin typeface="Cambria Math"/>
                <a:ea typeface="Cambria Math"/>
                <a:cs typeface="Times New Roman" pitchFamily="18" charset="0"/>
              </a:rPr>
              <a:t>σ</a:t>
            </a:r>
            <a:r>
              <a:rPr lang="en-US" sz="3200" kern="0" baseline="-25000" dirty="0" smtClean="0">
                <a:latin typeface="Times New Roman" pitchFamily="18" charset="0"/>
                <a:ea typeface="Cambria Math" pitchFamily="18" charset="0"/>
                <a:cs typeface="Times New Roman" pitchFamily="18" charset="0"/>
              </a:rPr>
              <a:t>d</a:t>
            </a:r>
            <a:r>
              <a:rPr lang="en-US" sz="3200" kern="0" baseline="30000" dirty="0" smtClean="0">
                <a:latin typeface="Times New Roman" pitchFamily="18" charset="0"/>
                <a:ea typeface="Cambria Math" pitchFamily="18" charset="0"/>
                <a:cs typeface="Times New Roman" pitchFamily="18" charset="0"/>
              </a:rPr>
              <a:t>2</a:t>
            </a:r>
            <a:r>
              <a:rPr lang="en-US" sz="3200" b="1" kern="0" dirty="0" smtClean="0">
                <a:latin typeface="Times New Roman" pitchFamily="18" charset="0"/>
                <a:ea typeface="Cambria Math" pitchFamily="18" charset="0"/>
                <a:cs typeface="Times New Roman" pitchFamily="18" charset="0"/>
              </a:rPr>
              <a:t> I</a:t>
            </a:r>
            <a:endParaRPr lang="en-US" sz="3200" b="1"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1981200" y="1600200"/>
            <a:ext cx="5943600" cy="584775"/>
          </a:xfrm>
          <a:prstGeom prst="rect">
            <a:avLst/>
          </a:prstGeom>
          <a:noFill/>
        </p:spPr>
        <p:txBody>
          <a:bodyPr wrap="square" rtlCol="0">
            <a:spAutoFit/>
          </a:bodyPr>
          <a:lstStyle/>
          <a:p>
            <a:r>
              <a:rPr lang="en-US" sz="3200" b="1" dirty="0" smtClean="0"/>
              <a:t>m</a:t>
            </a:r>
            <a:r>
              <a:rPr lang="en-US" sz="3200" dirty="0" smtClean="0"/>
              <a:t> = [m</a:t>
            </a:r>
            <a:r>
              <a:rPr lang="en-US" sz="3200" baseline="-25000" dirty="0" smtClean="0"/>
              <a:t>1</a:t>
            </a:r>
            <a:r>
              <a:rPr lang="en-US" sz="3200" dirty="0" smtClean="0"/>
              <a:t>]</a:t>
            </a:r>
            <a:r>
              <a:rPr lang="en-US" sz="3200" baseline="30000" dirty="0" smtClean="0"/>
              <a:t>T</a:t>
            </a:r>
            <a:endParaRPr lang="en-US" sz="3200" baseline="30000" dirty="0"/>
          </a:p>
        </p:txBody>
      </p:sp>
      <p:sp>
        <p:nvSpPr>
          <p:cNvPr id="31" name="Title 1"/>
          <p:cNvSpPr txBox="1">
            <a:spLocks/>
          </p:cNvSpPr>
          <p:nvPr/>
        </p:nvSpPr>
        <p:spPr>
          <a:xfrm>
            <a:off x="228600" y="925284"/>
            <a:ext cx="8534400" cy="533400"/>
          </a:xfrm>
          <a:prstGeom prst="rect">
            <a:avLst/>
          </a:prstGeom>
        </p:spPr>
        <p:txBody>
          <a:bodyPr vert="horz" lIns="91440" tIns="45720" rIns="91440" bIns="45720" rtlCol="0" anchor="ctr">
            <a:normAutofit fontScale="77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model parameter:</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9" name="Title 1"/>
          <p:cNvSpPr txBox="1">
            <a:spLocks/>
          </p:cNvSpPr>
          <p:nvPr/>
        </p:nvSpPr>
        <p:spPr>
          <a:xfrm>
            <a:off x="304800" y="2438400"/>
            <a:ext cx="4724400" cy="12192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relationship to data: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2" name="Title 1"/>
          <p:cNvSpPr txBox="1">
            <a:spLocks/>
          </p:cNvSpPr>
          <p:nvPr/>
        </p:nvSpPr>
        <p:spPr>
          <a:xfrm>
            <a:off x="2209800" y="3429000"/>
            <a:ext cx="4724400" cy="1219200"/>
          </a:xfrm>
          <a:prstGeom prst="rect">
            <a:avLst/>
          </a:prstGeom>
        </p:spPr>
        <p:txBody>
          <a:bodyPr vert="horz" lIns="91440" tIns="45720" rIns="91440" bIns="45720" rtlCol="0" anchor="ctr">
            <a:normAutofit/>
          </a:bodyPr>
          <a:lstStyle/>
          <a:p>
            <a:pPr lvl="0">
              <a:spcBef>
                <a:spcPct val="0"/>
              </a:spcBef>
            </a:pPr>
            <a:r>
              <a:rPr lang="en-US" sz="3200" dirty="0" smtClean="0"/>
              <a:t>m</a:t>
            </a:r>
            <a:r>
              <a:rPr lang="en-US" sz="3200" baseline="-25000" dirty="0" smtClean="0"/>
              <a:t>1 </a:t>
            </a:r>
            <a:r>
              <a:rPr lang="en-US" sz="3200" dirty="0" smtClean="0"/>
              <a:t>= (d</a:t>
            </a:r>
            <a:r>
              <a:rPr lang="en-US" sz="3200" baseline="-25000" dirty="0" smtClean="0"/>
              <a:t>1</a:t>
            </a:r>
            <a:r>
              <a:rPr lang="en-US" sz="3200" dirty="0" smtClean="0"/>
              <a:t> + d</a:t>
            </a:r>
            <a:r>
              <a:rPr lang="en-US" sz="3200" baseline="-25000" dirty="0" smtClean="0"/>
              <a:t>2</a:t>
            </a:r>
            <a:r>
              <a:rPr lang="en-US" sz="3200" dirty="0" smtClean="0"/>
              <a:t> + … + </a:t>
            </a:r>
            <a:r>
              <a:rPr lang="en-US" sz="3200" dirty="0" err="1" smtClean="0"/>
              <a:t>d</a:t>
            </a:r>
            <a:r>
              <a:rPr lang="en-US" sz="3200" baseline="-25000" dirty="0" err="1" smtClean="0"/>
              <a:t>N</a:t>
            </a:r>
            <a:r>
              <a:rPr lang="en-US" sz="3200" dirty="0" smtClean="0"/>
              <a:t>) / N</a:t>
            </a:r>
            <a:endPar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3" name="Title 1"/>
          <p:cNvSpPr txBox="1">
            <a:spLocks/>
          </p:cNvSpPr>
          <p:nvPr/>
        </p:nvSpPr>
        <p:spPr>
          <a:xfrm>
            <a:off x="228600" y="5334000"/>
            <a:ext cx="1447800" cy="1219200"/>
          </a:xfrm>
          <a:prstGeom prst="rect">
            <a:avLst/>
          </a:prstGeom>
        </p:spPr>
        <p:txBody>
          <a:bodyPr vert="horz" lIns="91440" tIns="45720" rIns="91440" bIns="45720" rtlCol="0" anchor="ctr">
            <a:normAutofit/>
          </a:bodyPr>
          <a:lstStyle/>
          <a:p>
            <a:pPr lvl="0">
              <a:spcBef>
                <a:spcPct val="0"/>
              </a:spcBef>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 </a:t>
            </a:r>
            <a:r>
              <a:rPr lang="en-US" sz="3200" b="1" dirty="0" smtClean="0"/>
              <a:t>M</a:t>
            </a:r>
            <a:r>
              <a:rPr lang="en-US" sz="3200" dirty="0" smtClean="0"/>
              <a:t> </a:t>
            </a:r>
            <a:r>
              <a:rPr lang="en-US" sz="3200" dirty="0" smtClean="0"/>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4" name="TextBox 83"/>
          <p:cNvSpPr txBox="1"/>
          <p:nvPr/>
        </p:nvSpPr>
        <p:spPr>
          <a:xfrm>
            <a:off x="2144008" y="5704489"/>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85" name="Double Bracket 84"/>
          <p:cNvSpPr/>
          <p:nvPr/>
        </p:nvSpPr>
        <p:spPr>
          <a:xfrm>
            <a:off x="2042410" y="5668780"/>
            <a:ext cx="1981200" cy="6858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6" name="TextBox 85"/>
          <p:cNvSpPr txBox="1"/>
          <p:nvPr/>
        </p:nvSpPr>
        <p:spPr>
          <a:xfrm>
            <a:off x="2485096" y="5704489"/>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87" name="TextBox 86"/>
          <p:cNvSpPr txBox="1"/>
          <p:nvPr/>
        </p:nvSpPr>
        <p:spPr>
          <a:xfrm>
            <a:off x="2840692" y="5696656"/>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88" name="TextBox 87"/>
          <p:cNvSpPr txBox="1"/>
          <p:nvPr/>
        </p:nvSpPr>
        <p:spPr>
          <a:xfrm>
            <a:off x="3185410" y="5642803"/>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89" name="TextBox 88"/>
          <p:cNvSpPr txBox="1"/>
          <p:nvPr/>
        </p:nvSpPr>
        <p:spPr>
          <a:xfrm>
            <a:off x="3559138" y="5700859"/>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90" name="Rectangle 89"/>
          <p:cNvSpPr/>
          <p:nvPr/>
        </p:nvSpPr>
        <p:spPr>
          <a:xfrm>
            <a:off x="1454578" y="5741350"/>
            <a:ext cx="612668" cy="523220"/>
          </a:xfrm>
          <a:prstGeom prst="rect">
            <a:avLst/>
          </a:prstGeom>
        </p:spPr>
        <p:txBody>
          <a:bodyPr wrap="none">
            <a:spAutoFit/>
          </a:bodyPr>
          <a:lstStyle/>
          <a:p>
            <a:r>
              <a:rPr lang="en-US" sz="2800" dirty="0" smtClean="0"/>
              <a:t>N</a:t>
            </a:r>
            <a:r>
              <a:rPr lang="en-US" sz="2800" baseline="30000" dirty="0" smtClean="0"/>
              <a:t>-1</a:t>
            </a:r>
            <a:endParaRPr lang="en-US" sz="2800" baseline="30000" dirty="0"/>
          </a:p>
        </p:txBody>
      </p:sp>
      <p:sp>
        <p:nvSpPr>
          <p:cNvPr id="91" name="TextBox 90"/>
          <p:cNvSpPr txBox="1"/>
          <p:nvPr/>
        </p:nvSpPr>
        <p:spPr>
          <a:xfrm>
            <a:off x="4617836" y="4351629"/>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92" name="Double Bracket 91"/>
          <p:cNvSpPr/>
          <p:nvPr/>
        </p:nvSpPr>
        <p:spPr>
          <a:xfrm>
            <a:off x="4516238" y="4315920"/>
            <a:ext cx="1981200" cy="6858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3" name="TextBox 92"/>
          <p:cNvSpPr txBox="1"/>
          <p:nvPr/>
        </p:nvSpPr>
        <p:spPr>
          <a:xfrm>
            <a:off x="4958924" y="4351629"/>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94" name="TextBox 93"/>
          <p:cNvSpPr txBox="1"/>
          <p:nvPr/>
        </p:nvSpPr>
        <p:spPr>
          <a:xfrm>
            <a:off x="5314520" y="4343796"/>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95" name="TextBox 94"/>
          <p:cNvSpPr txBox="1"/>
          <p:nvPr/>
        </p:nvSpPr>
        <p:spPr>
          <a:xfrm>
            <a:off x="5659238" y="4289943"/>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96" name="TextBox 95"/>
          <p:cNvSpPr txBox="1"/>
          <p:nvPr/>
        </p:nvSpPr>
        <p:spPr>
          <a:xfrm>
            <a:off x="2270150" y="4359462"/>
            <a:ext cx="1752600" cy="584775"/>
          </a:xfrm>
          <a:prstGeom prst="rect">
            <a:avLst/>
          </a:prstGeom>
          <a:noFill/>
        </p:spPr>
        <p:txBody>
          <a:bodyPr wrap="square" rtlCol="0">
            <a:spAutoFit/>
          </a:bodyPr>
          <a:lstStyle/>
          <a:p>
            <a:r>
              <a:rPr lang="en-US" sz="3200" b="1" dirty="0" smtClean="0"/>
              <a:t>m</a:t>
            </a:r>
            <a:r>
              <a:rPr lang="en-US" sz="3200" baseline="-25000" dirty="0" smtClean="0"/>
              <a:t> </a:t>
            </a:r>
            <a:r>
              <a:rPr lang="en-US" sz="3200" dirty="0" smtClean="0"/>
              <a:t>= </a:t>
            </a:r>
            <a:r>
              <a:rPr lang="en-US" sz="3200" b="1" dirty="0" err="1" smtClean="0"/>
              <a:t>Md</a:t>
            </a:r>
            <a:r>
              <a:rPr lang="en-US" sz="3200" dirty="0" smtClean="0"/>
              <a:t> = </a:t>
            </a:r>
            <a:endParaRPr lang="en-US" sz="3200" baseline="30000" dirty="0"/>
          </a:p>
        </p:txBody>
      </p:sp>
      <p:sp>
        <p:nvSpPr>
          <p:cNvPr id="97" name="TextBox 96"/>
          <p:cNvSpPr txBox="1"/>
          <p:nvPr/>
        </p:nvSpPr>
        <p:spPr>
          <a:xfrm>
            <a:off x="6032966" y="4347999"/>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98" name="Rectangle 97"/>
          <p:cNvSpPr/>
          <p:nvPr/>
        </p:nvSpPr>
        <p:spPr>
          <a:xfrm>
            <a:off x="3898426" y="4388490"/>
            <a:ext cx="612668" cy="523220"/>
          </a:xfrm>
          <a:prstGeom prst="rect">
            <a:avLst/>
          </a:prstGeom>
        </p:spPr>
        <p:txBody>
          <a:bodyPr wrap="none">
            <a:spAutoFit/>
          </a:bodyPr>
          <a:lstStyle/>
          <a:p>
            <a:r>
              <a:rPr lang="en-US" sz="2800" dirty="0" smtClean="0"/>
              <a:t>N</a:t>
            </a:r>
            <a:r>
              <a:rPr lang="en-US" sz="2800" baseline="30000" dirty="0" smtClean="0"/>
              <a:t>-1</a:t>
            </a:r>
            <a:endParaRPr lang="en-US" sz="2800" baseline="30000" dirty="0"/>
          </a:p>
        </p:txBody>
      </p:sp>
      <p:sp>
        <p:nvSpPr>
          <p:cNvPr id="100" name="Double Bracket 99"/>
          <p:cNvSpPr/>
          <p:nvPr/>
        </p:nvSpPr>
        <p:spPr>
          <a:xfrm>
            <a:off x="6629400" y="4343400"/>
            <a:ext cx="685800" cy="18288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1" name="TextBox 100"/>
          <p:cNvSpPr txBox="1"/>
          <p:nvPr/>
        </p:nvSpPr>
        <p:spPr>
          <a:xfrm>
            <a:off x="6706850" y="4343400"/>
            <a:ext cx="609600" cy="584775"/>
          </a:xfrm>
          <a:prstGeom prst="rect">
            <a:avLst/>
          </a:prstGeom>
          <a:noFill/>
        </p:spPr>
        <p:txBody>
          <a:bodyPr wrap="square" rtlCol="0">
            <a:spAutoFit/>
          </a:bodyPr>
          <a:lstStyle/>
          <a:p>
            <a:r>
              <a:rPr lang="en-US" sz="3200" dirty="0" smtClean="0"/>
              <a:t>d</a:t>
            </a:r>
            <a:r>
              <a:rPr lang="en-US" sz="3200" baseline="-25000" dirty="0" smtClean="0"/>
              <a:t>1</a:t>
            </a:r>
            <a:endParaRPr lang="en-US" sz="3200" baseline="-25000" dirty="0"/>
          </a:p>
        </p:txBody>
      </p:sp>
      <p:sp>
        <p:nvSpPr>
          <p:cNvPr id="102" name="TextBox 101"/>
          <p:cNvSpPr txBox="1"/>
          <p:nvPr/>
        </p:nvSpPr>
        <p:spPr>
          <a:xfrm>
            <a:off x="6735580" y="4745475"/>
            <a:ext cx="609600" cy="584775"/>
          </a:xfrm>
          <a:prstGeom prst="rect">
            <a:avLst/>
          </a:prstGeom>
          <a:noFill/>
        </p:spPr>
        <p:txBody>
          <a:bodyPr wrap="square" rtlCol="0">
            <a:spAutoFit/>
          </a:bodyPr>
          <a:lstStyle/>
          <a:p>
            <a:r>
              <a:rPr lang="en-US" sz="3200" dirty="0" smtClean="0"/>
              <a:t>d</a:t>
            </a:r>
            <a:r>
              <a:rPr lang="en-US" sz="3200" baseline="-25000" dirty="0" smtClean="0"/>
              <a:t>2</a:t>
            </a:r>
            <a:endParaRPr lang="en-US" sz="3200" baseline="-25000" dirty="0"/>
          </a:p>
        </p:txBody>
      </p:sp>
      <p:sp>
        <p:nvSpPr>
          <p:cNvPr id="103" name="TextBox 102"/>
          <p:cNvSpPr txBox="1"/>
          <p:nvPr/>
        </p:nvSpPr>
        <p:spPr>
          <a:xfrm>
            <a:off x="6753070" y="5601165"/>
            <a:ext cx="609600" cy="584775"/>
          </a:xfrm>
          <a:prstGeom prst="rect">
            <a:avLst/>
          </a:prstGeom>
          <a:noFill/>
        </p:spPr>
        <p:txBody>
          <a:bodyPr wrap="square" rtlCol="0">
            <a:spAutoFit/>
          </a:bodyPr>
          <a:lstStyle/>
          <a:p>
            <a:r>
              <a:rPr lang="en-US" sz="3200" dirty="0" err="1" smtClean="0"/>
              <a:t>d</a:t>
            </a:r>
            <a:r>
              <a:rPr lang="en-US" sz="3200" baseline="-25000" dirty="0" err="1" smtClean="0"/>
              <a:t>N</a:t>
            </a:r>
            <a:endParaRPr lang="en-US" sz="3200" baseline="-25000" dirty="0"/>
          </a:p>
        </p:txBody>
      </p:sp>
      <p:sp>
        <p:nvSpPr>
          <p:cNvPr id="104" name="TextBox 103"/>
          <p:cNvSpPr txBox="1"/>
          <p:nvPr/>
        </p:nvSpPr>
        <p:spPr>
          <a:xfrm rot="5400000">
            <a:off x="6753070" y="5346412"/>
            <a:ext cx="609600" cy="584775"/>
          </a:xfrm>
          <a:prstGeom prst="rect">
            <a:avLst/>
          </a:prstGeom>
          <a:noFill/>
        </p:spPr>
        <p:txBody>
          <a:bodyPr wrap="square" rtlCol="0">
            <a:spAutoFit/>
          </a:bodyPr>
          <a:lstStyle/>
          <a:p>
            <a:r>
              <a:rPr lang="en-US" sz="3200" dirty="0" smtClean="0"/>
              <a:t>…</a:t>
            </a:r>
            <a:endParaRPr lang="en-US" sz="3200" baseline="-25000" dirty="0"/>
          </a:p>
        </p:txBody>
      </p:sp>
      <p:sp>
        <p:nvSpPr>
          <p:cNvPr id="107" name="TextBox 106"/>
          <p:cNvSpPr txBox="1"/>
          <p:nvPr/>
        </p:nvSpPr>
        <p:spPr>
          <a:xfrm>
            <a:off x="6324600" y="2057400"/>
            <a:ext cx="1752600" cy="1200329"/>
          </a:xfrm>
          <a:prstGeom prst="rect">
            <a:avLst/>
          </a:prstGeom>
          <a:noFill/>
        </p:spPr>
        <p:txBody>
          <a:bodyPr wrap="square" rtlCol="0">
            <a:spAutoFit/>
          </a:bodyPr>
          <a:lstStyle/>
          <a:p>
            <a:r>
              <a:rPr lang="en-US" sz="2400" dirty="0" smtClean="0">
                <a:solidFill>
                  <a:srgbClr val="FF0000"/>
                </a:solidFill>
              </a:rPr>
              <a:t>formula for arithmetic mean</a:t>
            </a:r>
            <a:endParaRPr lang="en-US" sz="2400" dirty="0">
              <a:solidFill>
                <a:srgbClr val="FF0000"/>
              </a:solidFill>
            </a:endParaRPr>
          </a:p>
        </p:txBody>
      </p:sp>
      <p:sp>
        <p:nvSpPr>
          <p:cNvPr id="108" name="Freeform 107"/>
          <p:cNvSpPr/>
          <p:nvPr/>
        </p:nvSpPr>
        <p:spPr>
          <a:xfrm>
            <a:off x="5225143" y="2830286"/>
            <a:ext cx="986971" cy="493485"/>
          </a:xfrm>
          <a:custGeom>
            <a:avLst/>
            <a:gdLst>
              <a:gd name="connsiteX0" fmla="*/ 0 w 986971"/>
              <a:gd name="connsiteY0" fmla="*/ 493485 h 493485"/>
              <a:gd name="connsiteX1" fmla="*/ 449943 w 986971"/>
              <a:gd name="connsiteY1" fmla="*/ 188685 h 493485"/>
              <a:gd name="connsiteX2" fmla="*/ 551543 w 986971"/>
              <a:gd name="connsiteY2" fmla="*/ 319314 h 493485"/>
              <a:gd name="connsiteX3" fmla="*/ 986971 w 986971"/>
              <a:gd name="connsiteY3" fmla="*/ 0 h 493485"/>
            </a:gdLst>
            <a:ahLst/>
            <a:cxnLst>
              <a:cxn ang="0">
                <a:pos x="connsiteX0" y="connsiteY0"/>
              </a:cxn>
              <a:cxn ang="0">
                <a:pos x="connsiteX1" y="connsiteY1"/>
              </a:cxn>
              <a:cxn ang="0">
                <a:pos x="connsiteX2" y="connsiteY2"/>
              </a:cxn>
              <a:cxn ang="0">
                <a:pos x="connsiteX3" y="connsiteY3"/>
              </a:cxn>
            </a:cxnLst>
            <a:rect l="l" t="t" r="r" b="b"/>
            <a:pathLst>
              <a:path w="986971" h="493485">
                <a:moveTo>
                  <a:pt x="0" y="493485"/>
                </a:moveTo>
                <a:cubicBezTo>
                  <a:pt x="179009" y="355599"/>
                  <a:pt x="358019" y="217714"/>
                  <a:pt x="449943" y="188685"/>
                </a:cubicBezTo>
                <a:cubicBezTo>
                  <a:pt x="541867" y="159657"/>
                  <a:pt x="462038" y="350761"/>
                  <a:pt x="551543" y="319314"/>
                </a:cubicBezTo>
                <a:cubicBezTo>
                  <a:pt x="641048" y="287867"/>
                  <a:pt x="814009" y="143933"/>
                  <a:pt x="986971"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304800" y="2895600"/>
            <a:ext cx="8534400" cy="533400"/>
          </a:xfrm>
          <a:prstGeom prst="rect">
            <a:avLst/>
          </a:prstGeom>
        </p:spPr>
        <p:txBody>
          <a:bodyPr vert="horz" lIns="91440" tIns="45720" rIns="91440" bIns="45720" rtlCol="0" anchor="ctr">
            <a:normAutofit fontScale="77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p(m) is Normal,</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since m(d) is a linear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1981200" y="1600200"/>
            <a:ext cx="5943600" cy="584775"/>
          </a:xfrm>
          <a:prstGeom prst="rect">
            <a:avLst/>
          </a:prstGeom>
          <a:noFill/>
        </p:spPr>
        <p:txBody>
          <a:bodyPr wrap="square" rtlCol="0">
            <a:spAutoFit/>
          </a:bodyPr>
          <a:lstStyle/>
          <a:p>
            <a:r>
              <a:rPr lang="en-US" sz="3200" b="1" dirty="0" smtClean="0"/>
              <a:t>m</a:t>
            </a:r>
            <a:r>
              <a:rPr lang="en-US" sz="3200" dirty="0" smtClean="0"/>
              <a:t> = </a:t>
            </a:r>
            <a:r>
              <a:rPr lang="en-US" sz="3200" b="1" dirty="0" err="1" smtClean="0"/>
              <a:t>Md</a:t>
            </a:r>
            <a:r>
              <a:rPr lang="en-US" sz="3200" dirty="0" smtClean="0"/>
              <a:t> = </a:t>
            </a:r>
            <a:endParaRPr lang="en-US" sz="3200" baseline="30000" dirty="0"/>
          </a:p>
        </p:txBody>
      </p:sp>
      <p:sp>
        <p:nvSpPr>
          <p:cNvPr id="31" name="Title 1"/>
          <p:cNvSpPr txBox="1">
            <a:spLocks/>
          </p:cNvSpPr>
          <p:nvPr/>
        </p:nvSpPr>
        <p:spPr>
          <a:xfrm>
            <a:off x="304800" y="457200"/>
            <a:ext cx="8534400" cy="533400"/>
          </a:xfrm>
          <a:prstGeom prst="rect">
            <a:avLst/>
          </a:prstGeom>
        </p:spPr>
        <p:txBody>
          <a:bodyPr vert="horz" lIns="91440" tIns="45720" rIns="91440" bIns="45720" rtlCol="0" anchor="ctr">
            <a:normAutofit fontScale="77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mean </a:t>
            </a:r>
            <a:r>
              <a:rPr lang="en-US" sz="4400" dirty="0" smtClean="0">
                <a:latin typeface="Times New Roman" pitchFamily="18" charset="0"/>
                <a:ea typeface="+mj-ea"/>
                <a:cs typeface="Times New Roman" pitchFamily="18" charset="0"/>
              </a:rPr>
              <a:t>of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model parameter m</a:t>
            </a:r>
            <a:r>
              <a:rPr kumimoji="0" lang="en-US" sz="4400" b="0" i="0"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1</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2" name="Title 1"/>
          <p:cNvSpPr txBox="1">
            <a:spLocks/>
          </p:cNvSpPr>
          <p:nvPr/>
        </p:nvSpPr>
        <p:spPr>
          <a:xfrm>
            <a:off x="1981200" y="3581400"/>
            <a:ext cx="4724400" cy="1219200"/>
          </a:xfrm>
          <a:prstGeom prst="rect">
            <a:avLst/>
          </a:prstGeom>
        </p:spPr>
        <p:txBody>
          <a:bodyPr vert="horz" lIns="91440" tIns="45720" rIns="91440" bIns="45720" rtlCol="0" anchor="ctr">
            <a:normAutofit/>
          </a:bodyPr>
          <a:lstStyle/>
          <a:p>
            <a:pPr lvl="0">
              <a:spcBef>
                <a:spcPct val="0"/>
              </a:spcBef>
            </a:pPr>
            <a:r>
              <a:rPr lang="en-US" sz="3200" dirty="0" smtClean="0"/>
              <a:t>= N</a:t>
            </a:r>
            <a:r>
              <a:rPr lang="en-US" sz="3200" baseline="30000" dirty="0" smtClean="0"/>
              <a:t>-1</a:t>
            </a:r>
            <a:r>
              <a:rPr lang="en-US" sz="3200" dirty="0" smtClean="0"/>
              <a:t> N d = d</a:t>
            </a:r>
            <a:endPar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3" name="Title 1"/>
          <p:cNvSpPr txBox="1">
            <a:spLocks/>
          </p:cNvSpPr>
          <p:nvPr/>
        </p:nvSpPr>
        <p:spPr>
          <a:xfrm>
            <a:off x="990600" y="4724400"/>
            <a:ext cx="7086600" cy="1219200"/>
          </a:xfrm>
          <a:prstGeom prst="rect">
            <a:avLst/>
          </a:prstGeom>
        </p:spPr>
        <p:txBody>
          <a:bodyPr vert="horz" lIns="91440" tIns="45720" rIns="91440" bIns="45720" rtlCol="0" anchor="ctr">
            <a:normAutofit/>
          </a:bodyPr>
          <a:lstStyle/>
          <a:p>
            <a:pPr lvl="0">
              <a:spcBef>
                <a:spcPct val="0"/>
              </a:spcBef>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 </a:t>
            </a:r>
            <a:r>
              <a:rPr lang="en-US" sz="3200" dirty="0" smtClean="0"/>
              <a:t>m is the mean of the data</a:t>
            </a:r>
            <a:endParaRPr kumimoji="0" lang="en-US" sz="440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4" name="TextBox 83"/>
          <p:cNvSpPr txBox="1"/>
          <p:nvPr/>
        </p:nvSpPr>
        <p:spPr>
          <a:xfrm>
            <a:off x="4368798" y="1618344"/>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85" name="Double Bracket 84"/>
          <p:cNvSpPr/>
          <p:nvPr/>
        </p:nvSpPr>
        <p:spPr>
          <a:xfrm>
            <a:off x="4267200" y="1582635"/>
            <a:ext cx="1981200" cy="6858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6" name="TextBox 85"/>
          <p:cNvSpPr txBox="1"/>
          <p:nvPr/>
        </p:nvSpPr>
        <p:spPr>
          <a:xfrm>
            <a:off x="4709886" y="1618344"/>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87" name="TextBox 86"/>
          <p:cNvSpPr txBox="1"/>
          <p:nvPr/>
        </p:nvSpPr>
        <p:spPr>
          <a:xfrm>
            <a:off x="5065482" y="1610511"/>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88" name="TextBox 87"/>
          <p:cNvSpPr txBox="1"/>
          <p:nvPr/>
        </p:nvSpPr>
        <p:spPr>
          <a:xfrm>
            <a:off x="5410200" y="1556658"/>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89" name="TextBox 88"/>
          <p:cNvSpPr txBox="1"/>
          <p:nvPr/>
        </p:nvSpPr>
        <p:spPr>
          <a:xfrm>
            <a:off x="5783928" y="1614714"/>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90" name="Rectangle 89"/>
          <p:cNvSpPr/>
          <p:nvPr/>
        </p:nvSpPr>
        <p:spPr>
          <a:xfrm>
            <a:off x="3679368" y="1655205"/>
            <a:ext cx="612668" cy="523220"/>
          </a:xfrm>
          <a:prstGeom prst="rect">
            <a:avLst/>
          </a:prstGeom>
        </p:spPr>
        <p:txBody>
          <a:bodyPr wrap="none">
            <a:spAutoFit/>
          </a:bodyPr>
          <a:lstStyle/>
          <a:p>
            <a:r>
              <a:rPr lang="en-US" sz="2800" dirty="0" smtClean="0"/>
              <a:t>N</a:t>
            </a:r>
            <a:r>
              <a:rPr lang="en-US" sz="2800" baseline="30000" dirty="0" smtClean="0"/>
              <a:t>-1</a:t>
            </a:r>
            <a:endParaRPr lang="en-US" sz="2800" baseline="30000" dirty="0"/>
          </a:p>
        </p:txBody>
      </p:sp>
      <p:sp>
        <p:nvSpPr>
          <p:cNvPr id="100" name="Double Bracket 99"/>
          <p:cNvSpPr/>
          <p:nvPr/>
        </p:nvSpPr>
        <p:spPr>
          <a:xfrm>
            <a:off x="6810530" y="1600200"/>
            <a:ext cx="685800" cy="18288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1" name="TextBox 100"/>
          <p:cNvSpPr txBox="1"/>
          <p:nvPr/>
        </p:nvSpPr>
        <p:spPr>
          <a:xfrm>
            <a:off x="6887980" y="1600200"/>
            <a:ext cx="609600" cy="584775"/>
          </a:xfrm>
          <a:prstGeom prst="rect">
            <a:avLst/>
          </a:prstGeom>
          <a:noFill/>
        </p:spPr>
        <p:txBody>
          <a:bodyPr wrap="square" rtlCol="0">
            <a:spAutoFit/>
          </a:bodyPr>
          <a:lstStyle/>
          <a:p>
            <a:r>
              <a:rPr lang="en-US" sz="3200" dirty="0" smtClean="0"/>
              <a:t>1</a:t>
            </a:r>
            <a:endParaRPr lang="en-US" sz="3200" baseline="-25000" dirty="0"/>
          </a:p>
        </p:txBody>
      </p:sp>
      <p:sp>
        <p:nvSpPr>
          <p:cNvPr id="102" name="TextBox 101"/>
          <p:cNvSpPr txBox="1"/>
          <p:nvPr/>
        </p:nvSpPr>
        <p:spPr>
          <a:xfrm>
            <a:off x="6916710" y="2002275"/>
            <a:ext cx="609600" cy="584775"/>
          </a:xfrm>
          <a:prstGeom prst="rect">
            <a:avLst/>
          </a:prstGeom>
          <a:noFill/>
        </p:spPr>
        <p:txBody>
          <a:bodyPr wrap="square" rtlCol="0">
            <a:spAutoFit/>
          </a:bodyPr>
          <a:lstStyle/>
          <a:p>
            <a:r>
              <a:rPr lang="en-US" sz="3200" dirty="0" smtClean="0"/>
              <a:t>1</a:t>
            </a:r>
            <a:endParaRPr lang="en-US" sz="3200" baseline="-25000" dirty="0"/>
          </a:p>
        </p:txBody>
      </p:sp>
      <p:sp>
        <p:nvSpPr>
          <p:cNvPr id="103" name="TextBox 102"/>
          <p:cNvSpPr txBox="1"/>
          <p:nvPr/>
        </p:nvSpPr>
        <p:spPr>
          <a:xfrm>
            <a:off x="6934200" y="2857965"/>
            <a:ext cx="609600" cy="584775"/>
          </a:xfrm>
          <a:prstGeom prst="rect">
            <a:avLst/>
          </a:prstGeom>
          <a:noFill/>
        </p:spPr>
        <p:txBody>
          <a:bodyPr wrap="square" rtlCol="0">
            <a:spAutoFit/>
          </a:bodyPr>
          <a:lstStyle/>
          <a:p>
            <a:r>
              <a:rPr lang="en-US" sz="3200" dirty="0" smtClean="0"/>
              <a:t>1</a:t>
            </a:r>
            <a:endParaRPr lang="en-US" sz="3200" baseline="-25000" dirty="0"/>
          </a:p>
        </p:txBody>
      </p:sp>
      <p:sp>
        <p:nvSpPr>
          <p:cNvPr id="104" name="TextBox 103"/>
          <p:cNvSpPr txBox="1"/>
          <p:nvPr/>
        </p:nvSpPr>
        <p:spPr>
          <a:xfrm rot="5400000">
            <a:off x="6934200" y="2603212"/>
            <a:ext cx="609600" cy="584775"/>
          </a:xfrm>
          <a:prstGeom prst="rect">
            <a:avLst/>
          </a:prstGeom>
          <a:noFill/>
        </p:spPr>
        <p:txBody>
          <a:bodyPr wrap="square" rtlCol="0">
            <a:spAutoFit/>
          </a:bodyPr>
          <a:lstStyle/>
          <a:p>
            <a:r>
              <a:rPr lang="en-US" sz="3200" dirty="0" smtClean="0"/>
              <a:t>…</a:t>
            </a:r>
            <a:endParaRPr lang="en-US" sz="3200" baseline="-25000" dirty="0"/>
          </a:p>
        </p:txBody>
      </p:sp>
      <p:cxnSp>
        <p:nvCxnSpPr>
          <p:cNvPr id="30" name="Straight Connector 29"/>
          <p:cNvCxnSpPr/>
          <p:nvPr/>
        </p:nvCxnSpPr>
        <p:spPr>
          <a:xfrm>
            <a:off x="2111832" y="172719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164100" y="16764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339114" y="1589316"/>
            <a:ext cx="401072" cy="584775"/>
          </a:xfrm>
          <a:prstGeom prst="rect">
            <a:avLst/>
          </a:prstGeom>
        </p:spPr>
        <p:txBody>
          <a:bodyPr wrap="none">
            <a:spAutoFit/>
          </a:bodyPr>
          <a:lstStyle/>
          <a:p>
            <a:r>
              <a:rPr lang="en-US" sz="3200" dirty="0" smtClean="0"/>
              <a:t>d</a:t>
            </a:r>
            <a:endParaRPr lang="en-US" sz="3200" baseline="-25000" dirty="0"/>
          </a:p>
        </p:txBody>
      </p:sp>
      <p:cxnSp>
        <p:nvCxnSpPr>
          <p:cNvPr id="34" name="Straight Connector 33"/>
          <p:cNvCxnSpPr/>
          <p:nvPr/>
        </p:nvCxnSpPr>
        <p:spPr>
          <a:xfrm>
            <a:off x="6440712" y="164737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262086" y="364671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875316" y="364308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571172" y="5196114"/>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990600" y="1752600"/>
            <a:ext cx="2743200" cy="584775"/>
          </a:xfrm>
          <a:prstGeom prst="rect">
            <a:avLst/>
          </a:prstGeom>
          <a:noFill/>
        </p:spPr>
        <p:txBody>
          <a:bodyPr wrap="square" rtlCol="0">
            <a:spAutoFit/>
          </a:bodyPr>
          <a:lstStyle/>
          <a:p>
            <a:r>
              <a:rPr lang="en-US" sz="3200" b="1" dirty="0" smtClean="0"/>
              <a:t>C</a:t>
            </a:r>
            <a:r>
              <a:rPr lang="en-US" sz="3200" baseline="-25000" dirty="0" smtClean="0"/>
              <a:t>m</a:t>
            </a:r>
            <a:r>
              <a:rPr lang="en-US" sz="3200" dirty="0" smtClean="0"/>
              <a:t> = </a:t>
            </a:r>
            <a:r>
              <a:rPr lang="en-US" sz="3200" b="1" dirty="0" smtClean="0"/>
              <a:t>M</a:t>
            </a:r>
            <a:r>
              <a:rPr lang="en-US" sz="3200" b="1" dirty="0" smtClean="0"/>
              <a:t> </a:t>
            </a:r>
            <a:r>
              <a:rPr lang="en-US" sz="3200" b="1" dirty="0" err="1" smtClean="0"/>
              <a:t>C</a:t>
            </a:r>
            <a:r>
              <a:rPr lang="en-US" sz="3200" baseline="-25000" dirty="0" err="1" smtClean="0"/>
              <a:t>d</a:t>
            </a:r>
            <a:r>
              <a:rPr lang="en-US" sz="3200" baseline="-25000" dirty="0" smtClean="0"/>
              <a:t> </a:t>
            </a:r>
            <a:r>
              <a:rPr lang="en-US" sz="3200" b="1" dirty="0" smtClean="0"/>
              <a:t>M</a:t>
            </a:r>
            <a:r>
              <a:rPr lang="en-US" sz="3200" baseline="30000" dirty="0" smtClean="0"/>
              <a:t>T</a:t>
            </a:r>
            <a:r>
              <a:rPr lang="en-US" sz="3200" dirty="0" smtClean="0"/>
              <a:t> = </a:t>
            </a:r>
            <a:endParaRPr lang="en-US" sz="3200" baseline="30000" dirty="0"/>
          </a:p>
        </p:txBody>
      </p:sp>
      <p:sp>
        <p:nvSpPr>
          <p:cNvPr id="31" name="Title 1"/>
          <p:cNvSpPr txBox="1">
            <a:spLocks/>
          </p:cNvSpPr>
          <p:nvPr/>
        </p:nvSpPr>
        <p:spPr>
          <a:xfrm>
            <a:off x="304800" y="457200"/>
            <a:ext cx="8534400" cy="533400"/>
          </a:xfrm>
          <a:prstGeom prst="rect">
            <a:avLst/>
          </a:prstGeom>
        </p:spPr>
        <p:txBody>
          <a:bodyPr vert="horz" lIns="91440" tIns="45720" rIns="91440" bIns="45720" rtlCol="0" anchor="ctr">
            <a:normAutofit fontScale="77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variance</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lang="en-US" sz="4400" dirty="0" smtClean="0">
                <a:latin typeface="Times New Roman" pitchFamily="18" charset="0"/>
                <a:ea typeface="+mj-ea"/>
                <a:cs typeface="Times New Roman" pitchFamily="18" charset="0"/>
              </a:rPr>
              <a:t>of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model parameter m</a:t>
            </a:r>
            <a:r>
              <a:rPr kumimoji="0" lang="en-US" sz="4400" b="0" i="0"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1</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2" name="Title 1"/>
          <p:cNvSpPr txBox="1">
            <a:spLocks/>
          </p:cNvSpPr>
          <p:nvPr/>
        </p:nvSpPr>
        <p:spPr>
          <a:xfrm>
            <a:off x="1981200" y="3581400"/>
            <a:ext cx="4724400" cy="1219200"/>
          </a:xfrm>
          <a:prstGeom prst="rect">
            <a:avLst/>
          </a:prstGeom>
        </p:spPr>
        <p:txBody>
          <a:bodyPr vert="horz" lIns="91440" tIns="45720" rIns="91440" bIns="45720" rtlCol="0" anchor="ctr">
            <a:normAutofit/>
          </a:bodyPr>
          <a:lstStyle/>
          <a:p>
            <a:pPr lvl="0">
              <a:spcBef>
                <a:spcPct val="0"/>
              </a:spcBef>
            </a:pPr>
            <a:r>
              <a:rPr lang="en-US" sz="3200" dirty="0" smtClean="0"/>
              <a:t>= N</a:t>
            </a:r>
            <a:r>
              <a:rPr lang="en-US" sz="3200" baseline="30000" dirty="0" smtClean="0"/>
              <a:t>-1</a:t>
            </a:r>
            <a:r>
              <a:rPr lang="en-US" sz="3200" dirty="0" smtClean="0"/>
              <a:t> N </a:t>
            </a:r>
            <a:r>
              <a:rPr lang="en-US" sz="3200" dirty="0" err="1" smtClean="0"/>
              <a:t>N</a:t>
            </a:r>
            <a:r>
              <a:rPr lang="en-US" sz="3200" baseline="30000" dirty="0" smtClean="0"/>
              <a:t>-1 </a:t>
            </a:r>
            <a:r>
              <a:rPr lang="el-GR" sz="3200" kern="0" dirty="0" smtClean="0">
                <a:latin typeface="Cambria Math"/>
                <a:ea typeface="Cambria Math"/>
                <a:cs typeface="Times New Roman" pitchFamily="18" charset="0"/>
              </a:rPr>
              <a:t>σ</a:t>
            </a:r>
            <a:r>
              <a:rPr lang="en-US" sz="3200" kern="0" baseline="-25000" dirty="0" smtClean="0">
                <a:latin typeface="Times New Roman" pitchFamily="18" charset="0"/>
                <a:ea typeface="Cambria Math" pitchFamily="18" charset="0"/>
                <a:cs typeface="Times New Roman" pitchFamily="18" charset="0"/>
              </a:rPr>
              <a:t>d</a:t>
            </a:r>
            <a:r>
              <a:rPr lang="en-US" sz="3200" kern="0" baseline="30000" dirty="0" smtClean="0">
                <a:latin typeface="Times New Roman" pitchFamily="18" charset="0"/>
                <a:ea typeface="Cambria Math" pitchFamily="18" charset="0"/>
                <a:cs typeface="Times New Roman" pitchFamily="18" charset="0"/>
              </a:rPr>
              <a:t>2</a:t>
            </a:r>
            <a:r>
              <a:rPr lang="en-US" sz="3200" b="1" kern="0" dirty="0" smtClean="0">
                <a:latin typeface="Times New Roman" pitchFamily="18" charset="0"/>
                <a:ea typeface="Cambria Math" pitchFamily="18" charset="0"/>
                <a:cs typeface="Times New Roman" pitchFamily="18" charset="0"/>
              </a:rPr>
              <a:t> </a:t>
            </a:r>
            <a:r>
              <a:rPr lang="en-US" sz="3200" b="1" kern="0" dirty="0" smtClean="0">
                <a:latin typeface="Times New Roman" pitchFamily="18" charset="0"/>
                <a:ea typeface="Cambria Math" pitchFamily="18" charset="0"/>
                <a:cs typeface="Times New Roman" pitchFamily="18" charset="0"/>
              </a:rPr>
              <a:t>  = </a:t>
            </a:r>
            <a:r>
              <a:rPr lang="en-US" sz="3200" dirty="0" smtClean="0"/>
              <a:t>N</a:t>
            </a:r>
            <a:r>
              <a:rPr lang="en-US" sz="3200" baseline="30000" dirty="0" smtClean="0"/>
              <a:t>-1 </a:t>
            </a:r>
            <a:r>
              <a:rPr lang="el-GR" sz="3200" kern="0" dirty="0" smtClean="0">
                <a:latin typeface="Cambria Math"/>
                <a:ea typeface="Cambria Math"/>
                <a:cs typeface="Times New Roman" pitchFamily="18" charset="0"/>
              </a:rPr>
              <a:t>σ</a:t>
            </a:r>
            <a:r>
              <a:rPr lang="en-US" sz="3200" kern="0" baseline="-25000" dirty="0" smtClean="0">
                <a:latin typeface="Times New Roman" pitchFamily="18" charset="0"/>
                <a:ea typeface="Cambria Math" pitchFamily="18" charset="0"/>
                <a:cs typeface="Times New Roman" pitchFamily="18" charset="0"/>
              </a:rPr>
              <a:t>d</a:t>
            </a:r>
            <a:r>
              <a:rPr lang="en-US" sz="3200" kern="0" baseline="30000" dirty="0" smtClean="0">
                <a:latin typeface="Times New Roman" pitchFamily="18" charset="0"/>
                <a:ea typeface="Cambria Math" pitchFamily="18" charset="0"/>
                <a:cs typeface="Times New Roman" pitchFamily="18" charset="0"/>
              </a:rPr>
              <a:t>2</a:t>
            </a:r>
            <a:r>
              <a:rPr lang="en-US" sz="3200" b="1" kern="0" dirty="0" smtClean="0">
                <a:latin typeface="Times New Roman" pitchFamily="18" charset="0"/>
                <a:ea typeface="Cambria Math" pitchFamily="18" charset="0"/>
                <a:cs typeface="Times New Roman" pitchFamily="18" charset="0"/>
              </a:rPr>
              <a:t>  </a:t>
            </a:r>
            <a:endPar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3" name="Title 1"/>
          <p:cNvSpPr txBox="1">
            <a:spLocks/>
          </p:cNvSpPr>
          <p:nvPr/>
        </p:nvSpPr>
        <p:spPr>
          <a:xfrm>
            <a:off x="990600" y="4724400"/>
            <a:ext cx="7086600" cy="1219200"/>
          </a:xfrm>
          <a:prstGeom prst="rect">
            <a:avLst/>
          </a:prstGeom>
        </p:spPr>
        <p:txBody>
          <a:bodyPr vert="horz" lIns="91440" tIns="45720" rIns="91440" bIns="45720" rtlCol="0" anchor="ctr">
            <a:normAutofit/>
          </a:bodyPr>
          <a:lstStyle/>
          <a:p>
            <a:pPr lvl="0">
              <a:spcBef>
                <a:spcPct val="0"/>
              </a:spcBef>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 </a:t>
            </a:r>
            <a:r>
              <a:rPr lang="en-US" sz="3200" dirty="0" smtClean="0"/>
              <a:t>variance of m less than the variance of the data</a:t>
            </a:r>
            <a:endParaRPr kumimoji="0" lang="en-US" sz="440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4" name="TextBox 83"/>
          <p:cNvSpPr txBox="1"/>
          <p:nvPr/>
        </p:nvSpPr>
        <p:spPr>
          <a:xfrm>
            <a:off x="4223658" y="1763484"/>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85" name="Double Bracket 84"/>
          <p:cNvSpPr/>
          <p:nvPr/>
        </p:nvSpPr>
        <p:spPr>
          <a:xfrm>
            <a:off x="4122060" y="1727775"/>
            <a:ext cx="1981200" cy="6858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6" name="TextBox 85"/>
          <p:cNvSpPr txBox="1"/>
          <p:nvPr/>
        </p:nvSpPr>
        <p:spPr>
          <a:xfrm>
            <a:off x="4564746" y="1763484"/>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87" name="TextBox 86"/>
          <p:cNvSpPr txBox="1"/>
          <p:nvPr/>
        </p:nvSpPr>
        <p:spPr>
          <a:xfrm>
            <a:off x="4920342" y="1755651"/>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88" name="TextBox 87"/>
          <p:cNvSpPr txBox="1"/>
          <p:nvPr/>
        </p:nvSpPr>
        <p:spPr>
          <a:xfrm>
            <a:off x="5265060" y="1701798"/>
            <a:ext cx="457200" cy="584775"/>
          </a:xfrm>
          <a:prstGeom prst="rect">
            <a:avLst/>
          </a:prstGeom>
          <a:noFill/>
        </p:spPr>
        <p:txBody>
          <a:bodyPr wrap="square" rtlCol="0">
            <a:spAutoFit/>
          </a:bodyPr>
          <a:lstStyle/>
          <a:p>
            <a:r>
              <a:rPr lang="en-US" sz="3200" dirty="0" smtClean="0"/>
              <a:t>…</a:t>
            </a:r>
            <a:endParaRPr lang="en-US" sz="3200" baseline="30000" dirty="0"/>
          </a:p>
        </p:txBody>
      </p:sp>
      <p:sp>
        <p:nvSpPr>
          <p:cNvPr id="89" name="TextBox 88"/>
          <p:cNvSpPr txBox="1"/>
          <p:nvPr/>
        </p:nvSpPr>
        <p:spPr>
          <a:xfrm>
            <a:off x="5638788" y="1759854"/>
            <a:ext cx="457200" cy="584775"/>
          </a:xfrm>
          <a:prstGeom prst="rect">
            <a:avLst/>
          </a:prstGeom>
          <a:noFill/>
        </p:spPr>
        <p:txBody>
          <a:bodyPr wrap="square" rtlCol="0">
            <a:spAutoFit/>
          </a:bodyPr>
          <a:lstStyle/>
          <a:p>
            <a:r>
              <a:rPr lang="en-US" sz="3200" dirty="0" smtClean="0"/>
              <a:t>1</a:t>
            </a:r>
            <a:endParaRPr lang="en-US" sz="3200" baseline="30000" dirty="0"/>
          </a:p>
        </p:txBody>
      </p:sp>
      <p:sp>
        <p:nvSpPr>
          <p:cNvPr id="90" name="Rectangle 89"/>
          <p:cNvSpPr/>
          <p:nvPr/>
        </p:nvSpPr>
        <p:spPr>
          <a:xfrm>
            <a:off x="3534228" y="1800345"/>
            <a:ext cx="612668" cy="523220"/>
          </a:xfrm>
          <a:prstGeom prst="rect">
            <a:avLst/>
          </a:prstGeom>
        </p:spPr>
        <p:txBody>
          <a:bodyPr wrap="none">
            <a:spAutoFit/>
          </a:bodyPr>
          <a:lstStyle/>
          <a:p>
            <a:r>
              <a:rPr lang="en-US" sz="2800" dirty="0" smtClean="0"/>
              <a:t>N</a:t>
            </a:r>
            <a:r>
              <a:rPr lang="en-US" sz="2800" baseline="30000" dirty="0" smtClean="0"/>
              <a:t>-1</a:t>
            </a:r>
            <a:endParaRPr lang="en-US" sz="2800" baseline="30000" dirty="0"/>
          </a:p>
        </p:txBody>
      </p:sp>
      <p:sp>
        <p:nvSpPr>
          <p:cNvPr id="100" name="Double Bracket 99"/>
          <p:cNvSpPr/>
          <p:nvPr/>
        </p:nvSpPr>
        <p:spPr>
          <a:xfrm>
            <a:off x="7648730" y="1730826"/>
            <a:ext cx="685800" cy="18288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1" name="TextBox 100"/>
          <p:cNvSpPr txBox="1"/>
          <p:nvPr/>
        </p:nvSpPr>
        <p:spPr>
          <a:xfrm>
            <a:off x="7726180" y="1730826"/>
            <a:ext cx="609600" cy="584775"/>
          </a:xfrm>
          <a:prstGeom prst="rect">
            <a:avLst/>
          </a:prstGeom>
          <a:noFill/>
        </p:spPr>
        <p:txBody>
          <a:bodyPr wrap="square" rtlCol="0">
            <a:spAutoFit/>
          </a:bodyPr>
          <a:lstStyle/>
          <a:p>
            <a:r>
              <a:rPr lang="en-US" sz="3200" dirty="0" smtClean="0"/>
              <a:t>1</a:t>
            </a:r>
            <a:endParaRPr lang="en-US" sz="3200" baseline="-25000" dirty="0"/>
          </a:p>
        </p:txBody>
      </p:sp>
      <p:sp>
        <p:nvSpPr>
          <p:cNvPr id="102" name="TextBox 101"/>
          <p:cNvSpPr txBox="1"/>
          <p:nvPr/>
        </p:nvSpPr>
        <p:spPr>
          <a:xfrm>
            <a:off x="7754910" y="2132901"/>
            <a:ext cx="609600" cy="584775"/>
          </a:xfrm>
          <a:prstGeom prst="rect">
            <a:avLst/>
          </a:prstGeom>
          <a:noFill/>
        </p:spPr>
        <p:txBody>
          <a:bodyPr wrap="square" rtlCol="0">
            <a:spAutoFit/>
          </a:bodyPr>
          <a:lstStyle/>
          <a:p>
            <a:r>
              <a:rPr lang="en-US" sz="3200" dirty="0" smtClean="0"/>
              <a:t>1</a:t>
            </a:r>
            <a:endParaRPr lang="en-US" sz="3200" baseline="-25000" dirty="0"/>
          </a:p>
        </p:txBody>
      </p:sp>
      <p:sp>
        <p:nvSpPr>
          <p:cNvPr id="103" name="TextBox 102"/>
          <p:cNvSpPr txBox="1"/>
          <p:nvPr/>
        </p:nvSpPr>
        <p:spPr>
          <a:xfrm>
            <a:off x="7772400" y="2988591"/>
            <a:ext cx="609600" cy="584775"/>
          </a:xfrm>
          <a:prstGeom prst="rect">
            <a:avLst/>
          </a:prstGeom>
          <a:noFill/>
        </p:spPr>
        <p:txBody>
          <a:bodyPr wrap="square" rtlCol="0">
            <a:spAutoFit/>
          </a:bodyPr>
          <a:lstStyle/>
          <a:p>
            <a:r>
              <a:rPr lang="en-US" sz="3200" dirty="0" smtClean="0"/>
              <a:t>1</a:t>
            </a:r>
            <a:endParaRPr lang="en-US" sz="3200" baseline="-25000" dirty="0"/>
          </a:p>
        </p:txBody>
      </p:sp>
      <p:sp>
        <p:nvSpPr>
          <p:cNvPr id="104" name="TextBox 103"/>
          <p:cNvSpPr txBox="1"/>
          <p:nvPr/>
        </p:nvSpPr>
        <p:spPr>
          <a:xfrm rot="5400000">
            <a:off x="7772400" y="2733838"/>
            <a:ext cx="609600" cy="584775"/>
          </a:xfrm>
          <a:prstGeom prst="rect">
            <a:avLst/>
          </a:prstGeom>
          <a:noFill/>
        </p:spPr>
        <p:txBody>
          <a:bodyPr wrap="square" rtlCol="0">
            <a:spAutoFit/>
          </a:bodyPr>
          <a:lstStyle/>
          <a:p>
            <a:r>
              <a:rPr lang="en-US" sz="3200" dirty="0" smtClean="0"/>
              <a:t>…</a:t>
            </a:r>
            <a:endParaRPr lang="en-US" sz="3200" baseline="-25000" dirty="0"/>
          </a:p>
        </p:txBody>
      </p:sp>
      <p:sp>
        <p:nvSpPr>
          <p:cNvPr id="26" name="Rectangle 25"/>
          <p:cNvSpPr/>
          <p:nvPr/>
        </p:nvSpPr>
        <p:spPr>
          <a:xfrm>
            <a:off x="6255660" y="1716318"/>
            <a:ext cx="954107" cy="584775"/>
          </a:xfrm>
          <a:prstGeom prst="rect">
            <a:avLst/>
          </a:prstGeom>
        </p:spPr>
        <p:txBody>
          <a:bodyPr wrap="none">
            <a:spAutoFit/>
          </a:bodyPr>
          <a:lstStyle/>
          <a:p>
            <a:r>
              <a:rPr lang="el-GR" sz="3200" kern="0" dirty="0" smtClean="0">
                <a:latin typeface="Cambria Math"/>
                <a:ea typeface="Cambria Math"/>
                <a:cs typeface="Times New Roman" pitchFamily="18" charset="0"/>
              </a:rPr>
              <a:t>σ</a:t>
            </a:r>
            <a:r>
              <a:rPr lang="en-US" sz="3200" kern="0" baseline="-25000" dirty="0" smtClean="0">
                <a:latin typeface="Times New Roman" pitchFamily="18" charset="0"/>
                <a:ea typeface="Cambria Math" pitchFamily="18" charset="0"/>
                <a:cs typeface="Times New Roman" pitchFamily="18" charset="0"/>
              </a:rPr>
              <a:t>d</a:t>
            </a:r>
            <a:r>
              <a:rPr lang="en-US" sz="3200" kern="0" baseline="30000" dirty="0" smtClean="0">
                <a:latin typeface="Times New Roman" pitchFamily="18" charset="0"/>
                <a:ea typeface="Cambria Math" pitchFamily="18" charset="0"/>
                <a:cs typeface="Times New Roman" pitchFamily="18" charset="0"/>
              </a:rPr>
              <a:t>2</a:t>
            </a:r>
            <a:r>
              <a:rPr lang="en-US" sz="3200" b="1" kern="0" dirty="0" smtClean="0">
                <a:latin typeface="Times New Roman" pitchFamily="18" charset="0"/>
                <a:ea typeface="Cambria Math" pitchFamily="18" charset="0"/>
                <a:cs typeface="Times New Roman" pitchFamily="18" charset="0"/>
              </a:rPr>
              <a:t> I</a:t>
            </a:r>
            <a:endParaRPr lang="en-US" sz="3200" b="1" dirty="0"/>
          </a:p>
        </p:txBody>
      </p:sp>
      <p:sp>
        <p:nvSpPr>
          <p:cNvPr id="27" name="Rectangle 26"/>
          <p:cNvSpPr/>
          <p:nvPr/>
        </p:nvSpPr>
        <p:spPr>
          <a:xfrm>
            <a:off x="7083532" y="1756230"/>
            <a:ext cx="612668" cy="523220"/>
          </a:xfrm>
          <a:prstGeom prst="rect">
            <a:avLst/>
          </a:prstGeom>
        </p:spPr>
        <p:txBody>
          <a:bodyPr wrap="none">
            <a:spAutoFit/>
          </a:bodyPr>
          <a:lstStyle/>
          <a:p>
            <a:r>
              <a:rPr lang="en-US" sz="2800" dirty="0" smtClean="0"/>
              <a:t>N</a:t>
            </a:r>
            <a:r>
              <a:rPr lang="en-US" sz="2800" baseline="30000" dirty="0" smtClean="0"/>
              <a:t>-1</a:t>
            </a:r>
            <a:endParaRPr lang="en-US" sz="2800" baseline="300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txBox="1">
            <a:spLocks/>
          </p:cNvSpPr>
          <p:nvPr/>
        </p:nvSpPr>
        <p:spPr>
          <a:xfrm>
            <a:off x="2209800" y="1295400"/>
            <a:ext cx="4953000" cy="762000"/>
          </a:xfrm>
          <a:prstGeom prst="rect">
            <a:avLst/>
          </a:prstGeom>
        </p:spPr>
        <p:txBody>
          <a:bodyPr vert="horz" lIns="91440" tIns="45720" rIns="91440" bIns="45720" rtlCol="0" anchor="ctr">
            <a:normAutofit/>
          </a:bodyPr>
          <a:lstStyle/>
          <a:p>
            <a:pPr lvl="0">
              <a:spcBef>
                <a:spcPct val="0"/>
              </a:spcBef>
            </a:pPr>
            <a:r>
              <a:rPr lang="en-US" sz="3200" dirty="0" smtClean="0"/>
              <a:t>d = m</a:t>
            </a:r>
            <a:r>
              <a:rPr lang="en-US" sz="3200" baseline="-25000" dirty="0" smtClean="0"/>
              <a:t>1</a:t>
            </a:r>
            <a:r>
              <a:rPr lang="en-US" sz="3200" dirty="0" smtClean="0"/>
              <a:t> </a:t>
            </a:r>
            <a:r>
              <a:rPr lang="en-US" sz="3200" dirty="0" smtClean="0">
                <a:latin typeface="Cambria Math"/>
                <a:ea typeface="Cambria Math"/>
              </a:rPr>
              <a:t>±  </a:t>
            </a:r>
            <a:r>
              <a:rPr lang="en-US" sz="3200" dirty="0" smtClean="0"/>
              <a:t>2 </a:t>
            </a:r>
            <a:r>
              <a:rPr lang="el-GR" sz="3200" kern="0" dirty="0" smtClean="0">
                <a:latin typeface="Cambria Math"/>
                <a:ea typeface="Cambria Math"/>
                <a:cs typeface="Times New Roman" pitchFamily="18" charset="0"/>
              </a:rPr>
              <a:t>σ</a:t>
            </a:r>
            <a:r>
              <a:rPr lang="en-US" sz="3200" kern="0" baseline="-25000" dirty="0" smtClean="0">
                <a:latin typeface="Times New Roman" pitchFamily="18" charset="0"/>
                <a:ea typeface="Cambria Math" pitchFamily="18" charset="0"/>
                <a:cs typeface="Times New Roman" pitchFamily="18" charset="0"/>
              </a:rPr>
              <a:t>d</a:t>
            </a:r>
            <a:r>
              <a:rPr lang="en-US" sz="3200" kern="0" dirty="0" smtClean="0">
                <a:latin typeface="Times New Roman" pitchFamily="18" charset="0"/>
                <a:ea typeface="Cambria Math" pitchFamily="18" charset="0"/>
                <a:cs typeface="Times New Roman" pitchFamily="18" charset="0"/>
              </a:rPr>
              <a:t> N</a:t>
            </a:r>
            <a:r>
              <a:rPr lang="en-US" sz="3200" kern="0" baseline="30000" dirty="0" smtClean="0">
                <a:latin typeface="Times New Roman" pitchFamily="18" charset="0"/>
                <a:ea typeface="Cambria Math" pitchFamily="18" charset="0"/>
                <a:cs typeface="Times New Roman" pitchFamily="18" charset="0"/>
              </a:rPr>
              <a:t>-1/2</a:t>
            </a:r>
            <a:r>
              <a:rPr lang="en-US" sz="3200" kern="0" dirty="0" smtClean="0">
                <a:latin typeface="Times New Roman" pitchFamily="18" charset="0"/>
                <a:ea typeface="Cambria Math" pitchFamily="18" charset="0"/>
                <a:cs typeface="Times New Roman" pitchFamily="18" charset="0"/>
              </a:rPr>
              <a:t>   (95%)</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3" name="Title 1"/>
          <p:cNvSpPr txBox="1">
            <a:spLocks/>
          </p:cNvSpPr>
          <p:nvPr/>
        </p:nvSpPr>
        <p:spPr>
          <a:xfrm>
            <a:off x="2209800" y="2362200"/>
            <a:ext cx="4724400" cy="3200400"/>
          </a:xfrm>
          <a:prstGeom prst="rect">
            <a:avLst/>
          </a:prstGeom>
        </p:spPr>
        <p:txBody>
          <a:bodyPr vert="horz" lIns="91440" tIns="45720" rIns="91440" bIns="45720" rtlCol="0" anchor="ctr">
            <a:normAutofit/>
          </a:bodyPr>
          <a:lstStyle/>
          <a:p>
            <a:pPr lvl="0">
              <a:spcBef>
                <a:spcPct val="0"/>
              </a:spcBef>
            </a:pPr>
            <a:r>
              <a:rPr lang="en-US" sz="3200" dirty="0" smtClean="0"/>
              <a:t>arithmetic mean</a:t>
            </a:r>
          </a:p>
          <a:p>
            <a:pPr lvl="0">
              <a:spcBef>
                <a:spcPct val="0"/>
              </a:spcBef>
            </a:pPr>
            <a:r>
              <a:rPr lang="en-US" sz="3200" dirty="0" smtClean="0"/>
              <a:t>m</a:t>
            </a:r>
            <a:r>
              <a:rPr lang="en-US" sz="3200" baseline="-25000" dirty="0" smtClean="0"/>
              <a:t>1 </a:t>
            </a:r>
            <a:r>
              <a:rPr lang="en-US" sz="3200" dirty="0" smtClean="0"/>
              <a:t>= (d</a:t>
            </a:r>
            <a:r>
              <a:rPr lang="en-US" sz="3200" baseline="-25000" dirty="0" smtClean="0"/>
              <a:t>1</a:t>
            </a:r>
            <a:r>
              <a:rPr lang="en-US" sz="3200" dirty="0" smtClean="0"/>
              <a:t> + d</a:t>
            </a:r>
            <a:r>
              <a:rPr lang="en-US" sz="3200" baseline="-25000" dirty="0" smtClean="0"/>
              <a:t>2</a:t>
            </a:r>
            <a:r>
              <a:rPr lang="en-US" sz="3200" dirty="0" smtClean="0"/>
              <a:t> + … + </a:t>
            </a:r>
            <a:r>
              <a:rPr lang="en-US" sz="3200" dirty="0" err="1" smtClean="0"/>
              <a:t>d</a:t>
            </a:r>
            <a:r>
              <a:rPr lang="en-US" sz="3200" baseline="-25000" dirty="0" err="1" smtClean="0"/>
              <a:t>N</a:t>
            </a:r>
            <a:r>
              <a:rPr lang="en-US" sz="3200" dirty="0" smtClean="0"/>
              <a:t>) / N</a:t>
            </a:r>
          </a:p>
          <a:p>
            <a:pPr lvl="0">
              <a:spcBef>
                <a:spcPct val="0"/>
              </a:spcBef>
            </a:pP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is an estimate of the</a:t>
            </a:r>
          </a:p>
          <a:p>
            <a:pPr lvl="0">
              <a:spcBef>
                <a:spcPct val="0"/>
              </a:spcBef>
            </a:pPr>
            <a:r>
              <a:rPr lang="en-US" sz="3200" dirty="0" smtClean="0">
                <a:latin typeface="Times New Roman" pitchFamily="18" charset="0"/>
                <a:ea typeface="+mj-ea"/>
                <a:cs typeface="Times New Roman" pitchFamily="18" charset="0"/>
              </a:rPr>
              <a:t>mean of the data</a:t>
            </a:r>
          </a:p>
          <a:p>
            <a:pPr lvl="0">
              <a:spcBef>
                <a:spcPct val="0"/>
              </a:spcBef>
            </a:pP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with 95% confidence interval of </a:t>
            </a:r>
            <a:r>
              <a:rPr lang="en-US" sz="3200" dirty="0" smtClean="0">
                <a:latin typeface="Cambria Math"/>
                <a:ea typeface="Cambria Math"/>
              </a:rPr>
              <a:t>±</a:t>
            </a:r>
            <a:r>
              <a:rPr lang="en-US" sz="3200" dirty="0" smtClean="0"/>
              <a:t>2</a:t>
            </a:r>
            <a:r>
              <a:rPr lang="el-GR" sz="3200" kern="0" dirty="0" smtClean="0">
                <a:latin typeface="Cambria Math"/>
                <a:ea typeface="Cambria Math"/>
                <a:cs typeface="Times New Roman" pitchFamily="18" charset="0"/>
              </a:rPr>
              <a:t>σ</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4" name="Straight Connector 23"/>
          <p:cNvCxnSpPr/>
          <p:nvPr/>
        </p:nvCxnSpPr>
        <p:spPr>
          <a:xfrm>
            <a:off x="2340426" y="14478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229600" cy="1143000"/>
          </a:xfrm>
        </p:spPr>
        <p:txBody>
          <a:bodyPr/>
          <a:lstStyle/>
          <a:p>
            <a:r>
              <a:rPr lang="en-US" dirty="0" smtClean="0"/>
              <a:t>Examples</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txBox="1">
            <a:spLocks/>
          </p:cNvSpPr>
          <p:nvPr/>
        </p:nvSpPr>
        <p:spPr>
          <a:xfrm>
            <a:off x="2209800" y="1295400"/>
            <a:ext cx="4953000" cy="762000"/>
          </a:xfrm>
          <a:prstGeom prst="rect">
            <a:avLst/>
          </a:prstGeom>
        </p:spPr>
        <p:txBody>
          <a:bodyPr vert="horz" lIns="91440" tIns="45720" rIns="91440" bIns="45720" rtlCol="0" anchor="ctr">
            <a:normAutofit/>
          </a:bodyPr>
          <a:lstStyle/>
          <a:p>
            <a:pPr lvl="0">
              <a:spcBef>
                <a:spcPct val="0"/>
              </a:spcBef>
            </a:pPr>
            <a:r>
              <a:rPr lang="en-US" sz="3200" dirty="0" smtClean="0"/>
              <a:t>d = m</a:t>
            </a:r>
            <a:r>
              <a:rPr lang="en-US" sz="3200" baseline="-25000" dirty="0" smtClean="0"/>
              <a:t>1</a:t>
            </a:r>
            <a:r>
              <a:rPr lang="en-US" sz="3200" dirty="0" smtClean="0"/>
              <a:t> </a:t>
            </a:r>
            <a:r>
              <a:rPr lang="en-US" sz="3200" dirty="0" smtClean="0">
                <a:latin typeface="Cambria Math"/>
                <a:ea typeface="Cambria Math"/>
              </a:rPr>
              <a:t>±  </a:t>
            </a:r>
            <a:r>
              <a:rPr lang="en-US" sz="3200" dirty="0" smtClean="0"/>
              <a:t>2 </a:t>
            </a:r>
            <a:r>
              <a:rPr lang="el-GR" sz="3200" kern="0" dirty="0" smtClean="0">
                <a:latin typeface="Cambria Math"/>
                <a:ea typeface="Cambria Math"/>
                <a:cs typeface="Times New Roman" pitchFamily="18" charset="0"/>
              </a:rPr>
              <a:t>σ</a:t>
            </a:r>
            <a:r>
              <a:rPr lang="en-US" sz="3200" kern="0" baseline="-25000" dirty="0" smtClean="0">
                <a:latin typeface="Times New Roman" pitchFamily="18" charset="0"/>
                <a:ea typeface="Cambria Math" pitchFamily="18" charset="0"/>
                <a:cs typeface="Times New Roman" pitchFamily="18" charset="0"/>
              </a:rPr>
              <a:t>d</a:t>
            </a:r>
            <a:r>
              <a:rPr lang="en-US" sz="3200" kern="0" dirty="0" smtClean="0">
                <a:latin typeface="Times New Roman" pitchFamily="18" charset="0"/>
                <a:ea typeface="Cambria Math" pitchFamily="18" charset="0"/>
                <a:cs typeface="Times New Roman" pitchFamily="18" charset="0"/>
              </a:rPr>
              <a:t> N</a:t>
            </a:r>
            <a:r>
              <a:rPr lang="en-US" sz="3200" kern="0" baseline="30000" dirty="0" smtClean="0">
                <a:latin typeface="Times New Roman" pitchFamily="18" charset="0"/>
                <a:ea typeface="Cambria Math" pitchFamily="18" charset="0"/>
                <a:cs typeface="Times New Roman" pitchFamily="18" charset="0"/>
              </a:rPr>
              <a:t>-1/2</a:t>
            </a:r>
            <a:r>
              <a:rPr lang="en-US" sz="3200" kern="0" dirty="0" smtClean="0">
                <a:latin typeface="Times New Roman" pitchFamily="18" charset="0"/>
                <a:ea typeface="Cambria Math" pitchFamily="18" charset="0"/>
                <a:cs typeface="Times New Roman" pitchFamily="18" charset="0"/>
              </a:rPr>
              <a:t>   (95%)</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3" name="Title 1"/>
          <p:cNvSpPr txBox="1">
            <a:spLocks/>
          </p:cNvSpPr>
          <p:nvPr/>
        </p:nvSpPr>
        <p:spPr>
          <a:xfrm>
            <a:off x="2209800" y="2362200"/>
            <a:ext cx="4724400" cy="3200400"/>
          </a:xfrm>
          <a:prstGeom prst="rect">
            <a:avLst/>
          </a:prstGeom>
        </p:spPr>
        <p:txBody>
          <a:bodyPr vert="horz" lIns="91440" tIns="45720" rIns="91440" bIns="45720" rtlCol="0" anchor="ctr">
            <a:normAutofit/>
          </a:bodyPr>
          <a:lstStyle/>
          <a:p>
            <a:pPr lvl="0">
              <a:spcBef>
                <a:spcPct val="0"/>
              </a:spcBef>
            </a:pPr>
            <a:r>
              <a:rPr lang="en-US" sz="3200" dirty="0" smtClean="0"/>
              <a:t>arithmetic mean</a:t>
            </a:r>
          </a:p>
          <a:p>
            <a:pPr lvl="0">
              <a:spcBef>
                <a:spcPct val="0"/>
              </a:spcBef>
            </a:pPr>
            <a:r>
              <a:rPr lang="en-US" sz="3200" dirty="0" smtClean="0"/>
              <a:t>m</a:t>
            </a:r>
            <a:r>
              <a:rPr lang="en-US" sz="3200" baseline="-25000" dirty="0" smtClean="0"/>
              <a:t>1 </a:t>
            </a:r>
            <a:r>
              <a:rPr lang="en-US" sz="3200" dirty="0" smtClean="0"/>
              <a:t>= (d</a:t>
            </a:r>
            <a:r>
              <a:rPr lang="en-US" sz="3200" baseline="-25000" dirty="0" smtClean="0"/>
              <a:t>1</a:t>
            </a:r>
            <a:r>
              <a:rPr lang="en-US" sz="3200" dirty="0" smtClean="0"/>
              <a:t> + d</a:t>
            </a:r>
            <a:r>
              <a:rPr lang="en-US" sz="3200" baseline="-25000" dirty="0" smtClean="0"/>
              <a:t>2</a:t>
            </a:r>
            <a:r>
              <a:rPr lang="en-US" sz="3200" dirty="0" smtClean="0"/>
              <a:t> + … + </a:t>
            </a:r>
            <a:r>
              <a:rPr lang="en-US" sz="3200" dirty="0" err="1" smtClean="0"/>
              <a:t>d</a:t>
            </a:r>
            <a:r>
              <a:rPr lang="en-US" sz="3200" baseline="-25000" dirty="0" err="1" smtClean="0"/>
              <a:t>N</a:t>
            </a:r>
            <a:r>
              <a:rPr lang="en-US" sz="3200" dirty="0" smtClean="0"/>
              <a:t>) / N</a:t>
            </a:r>
          </a:p>
          <a:p>
            <a:pPr lvl="0">
              <a:spcBef>
                <a:spcPct val="0"/>
              </a:spcBef>
            </a:pP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is an estimate of the</a:t>
            </a:r>
          </a:p>
          <a:p>
            <a:pPr lvl="0">
              <a:spcBef>
                <a:spcPct val="0"/>
              </a:spcBef>
            </a:pPr>
            <a:r>
              <a:rPr lang="en-US" sz="3200" dirty="0" smtClean="0">
                <a:latin typeface="Times New Roman" pitchFamily="18" charset="0"/>
                <a:ea typeface="+mj-ea"/>
                <a:cs typeface="Times New Roman" pitchFamily="18" charset="0"/>
              </a:rPr>
              <a:t>mean of the data</a:t>
            </a:r>
          </a:p>
          <a:p>
            <a:pPr lvl="0">
              <a:spcBef>
                <a:spcPct val="0"/>
              </a:spcBef>
            </a:pP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with 95% confidence interval of </a:t>
            </a:r>
            <a:r>
              <a:rPr lang="en-US" sz="3200" dirty="0" smtClean="0">
                <a:latin typeface="Cambria Math"/>
                <a:ea typeface="Cambria Math"/>
              </a:rPr>
              <a:t>±</a:t>
            </a:r>
            <a:r>
              <a:rPr lang="en-US" sz="3200" dirty="0" smtClean="0"/>
              <a:t> 2 </a:t>
            </a:r>
            <a:r>
              <a:rPr lang="el-GR" sz="3200" kern="0" dirty="0" smtClean="0">
                <a:latin typeface="Cambria Math"/>
                <a:ea typeface="Cambria Math"/>
                <a:cs typeface="Times New Roman" pitchFamily="18" charset="0"/>
              </a:rPr>
              <a:t>σ</a:t>
            </a:r>
            <a:r>
              <a:rPr lang="en-US" sz="3200" kern="0" baseline="-25000" dirty="0" smtClean="0">
                <a:latin typeface="Times New Roman" pitchFamily="18" charset="0"/>
                <a:ea typeface="Cambria Math" pitchFamily="18" charset="0"/>
                <a:cs typeface="Times New Roman" pitchFamily="18" charset="0"/>
              </a:rPr>
              <a:t>d</a:t>
            </a:r>
            <a:r>
              <a:rPr lang="en-US" sz="3200" kern="0" dirty="0" smtClean="0">
                <a:latin typeface="Times New Roman" pitchFamily="18" charset="0"/>
                <a:ea typeface="Cambria Math" pitchFamily="18" charset="0"/>
                <a:cs typeface="Times New Roman" pitchFamily="18" charset="0"/>
              </a:rPr>
              <a:t> N</a:t>
            </a:r>
            <a:r>
              <a:rPr lang="en-US" sz="3200" kern="0" baseline="30000" dirty="0" smtClean="0">
                <a:latin typeface="Times New Roman" pitchFamily="18" charset="0"/>
                <a:ea typeface="Cambria Math" pitchFamily="18" charset="0"/>
                <a:cs typeface="Times New Roman" pitchFamily="18" charset="0"/>
              </a:rPr>
              <a:t>-1/2</a:t>
            </a:r>
            <a:r>
              <a:rPr lang="en-US" sz="3200" kern="0" dirty="0" smtClean="0">
                <a:latin typeface="Times New Roman" pitchFamily="18" charset="0"/>
                <a:ea typeface="Cambria Math" pitchFamily="18" charset="0"/>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4" name="Straight Connector 23"/>
          <p:cNvCxnSpPr/>
          <p:nvPr/>
        </p:nvCxnSpPr>
        <p:spPr>
          <a:xfrm>
            <a:off x="2340426" y="14478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334000" y="0"/>
            <a:ext cx="2590800" cy="1200329"/>
          </a:xfrm>
          <a:prstGeom prst="rect">
            <a:avLst/>
          </a:prstGeom>
          <a:noFill/>
        </p:spPr>
        <p:txBody>
          <a:bodyPr wrap="square" rtlCol="0">
            <a:spAutoFit/>
          </a:bodyPr>
          <a:lstStyle/>
          <a:p>
            <a:r>
              <a:rPr lang="en-US" sz="2400" dirty="0" smtClean="0">
                <a:solidFill>
                  <a:srgbClr val="FF0000"/>
                </a:solidFill>
              </a:rPr>
              <a:t>decreases only slowly with the number of data N</a:t>
            </a:r>
            <a:endParaRPr lang="en-US" sz="2400" dirty="0">
              <a:solidFill>
                <a:srgbClr val="FF0000"/>
              </a:solidFill>
            </a:endParaRPr>
          </a:p>
        </p:txBody>
      </p:sp>
      <p:sp>
        <p:nvSpPr>
          <p:cNvPr id="6" name="Freeform 5"/>
          <p:cNvSpPr/>
          <p:nvPr/>
        </p:nvSpPr>
        <p:spPr>
          <a:xfrm>
            <a:off x="4615543" y="754743"/>
            <a:ext cx="609600" cy="493486"/>
          </a:xfrm>
          <a:custGeom>
            <a:avLst/>
            <a:gdLst>
              <a:gd name="connsiteX0" fmla="*/ 0 w 609600"/>
              <a:gd name="connsiteY0" fmla="*/ 493486 h 493486"/>
              <a:gd name="connsiteX1" fmla="*/ 188686 w 609600"/>
              <a:gd name="connsiteY1" fmla="*/ 232228 h 493486"/>
              <a:gd name="connsiteX2" fmla="*/ 319314 w 609600"/>
              <a:gd name="connsiteY2" fmla="*/ 435428 h 493486"/>
              <a:gd name="connsiteX3" fmla="*/ 609600 w 609600"/>
              <a:gd name="connsiteY3" fmla="*/ 0 h 493486"/>
            </a:gdLst>
            <a:ahLst/>
            <a:cxnLst>
              <a:cxn ang="0">
                <a:pos x="connsiteX0" y="connsiteY0"/>
              </a:cxn>
              <a:cxn ang="0">
                <a:pos x="connsiteX1" y="connsiteY1"/>
              </a:cxn>
              <a:cxn ang="0">
                <a:pos x="connsiteX2" y="connsiteY2"/>
              </a:cxn>
              <a:cxn ang="0">
                <a:pos x="connsiteX3" y="connsiteY3"/>
              </a:cxn>
            </a:cxnLst>
            <a:rect l="l" t="t" r="r" b="b"/>
            <a:pathLst>
              <a:path w="609600" h="493486">
                <a:moveTo>
                  <a:pt x="0" y="493486"/>
                </a:moveTo>
                <a:cubicBezTo>
                  <a:pt x="67733" y="367695"/>
                  <a:pt x="135467" y="241904"/>
                  <a:pt x="188686" y="232228"/>
                </a:cubicBezTo>
                <a:cubicBezTo>
                  <a:pt x="241905" y="222552"/>
                  <a:pt x="249162" y="474133"/>
                  <a:pt x="319314" y="435428"/>
                </a:cubicBezTo>
                <a:cubicBezTo>
                  <a:pt x="389466" y="396723"/>
                  <a:pt x="499533" y="198361"/>
                  <a:pt x="609600"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5929092" y="5910942"/>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2" name="TextBox 21"/>
          <p:cNvSpPr txBox="1"/>
          <p:nvPr/>
        </p:nvSpPr>
        <p:spPr>
          <a:xfrm rot="16200000">
            <a:off x="1130588" y="31366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8291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9" name="TextBox 28"/>
          <p:cNvSpPr txBox="1"/>
          <p:nvPr/>
        </p:nvSpPr>
        <p:spPr>
          <a:xfrm>
            <a:off x="1589316" y="3693888"/>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96570" y="2997198"/>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657600" y="0"/>
            <a:ext cx="1524000" cy="584775"/>
          </a:xfrm>
          <a:prstGeom prst="rect">
            <a:avLst/>
          </a:prstGeom>
          <a:noFill/>
        </p:spPr>
        <p:txBody>
          <a:bodyPr wrap="square" rtlCol="0">
            <a:spAutoFit/>
          </a:bodyPr>
          <a:lstStyle/>
          <a:p>
            <a:pPr algn="ctr"/>
            <a:r>
              <a:rPr lang="en-US" sz="3200" dirty="0" smtClean="0"/>
              <a:t>m=d</a:t>
            </a:r>
            <a:r>
              <a:rPr lang="en-US" sz="3200" baseline="30000" dirty="0" smtClean="0"/>
              <a:t>2</a:t>
            </a:r>
            <a:endParaRPr lang="en-US" sz="3200" baseline="30000" dirty="0"/>
          </a:p>
        </p:txBody>
      </p:sp>
      <p:cxnSp>
        <p:nvCxnSpPr>
          <p:cNvPr id="27" name="Straight Connector 26"/>
          <p:cNvCxnSpPr/>
          <p:nvPr/>
        </p:nvCxnSpPr>
        <p:spPr>
          <a:xfrm rot="16200000">
            <a:off x="3002670" y="3895273"/>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a:off x="3038958" y="608329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31"/>
          <p:cNvSpPr/>
          <p:nvPr/>
        </p:nvSpPr>
        <p:spPr>
          <a:xfrm>
            <a:off x="2942772" y="3294744"/>
            <a:ext cx="1455057" cy="695475"/>
          </a:xfrm>
          <a:custGeom>
            <a:avLst/>
            <a:gdLst>
              <a:gd name="connsiteX0" fmla="*/ 0 w 1262743"/>
              <a:gd name="connsiteY0" fmla="*/ 682171 h 682171"/>
              <a:gd name="connsiteX1" fmla="*/ 348343 w 1262743"/>
              <a:gd name="connsiteY1" fmla="*/ 653143 h 682171"/>
              <a:gd name="connsiteX2" fmla="*/ 870857 w 1262743"/>
              <a:gd name="connsiteY2" fmla="*/ 522514 h 682171"/>
              <a:gd name="connsiteX3" fmla="*/ 1262743 w 1262743"/>
              <a:gd name="connsiteY3" fmla="*/ 0 h 682171"/>
              <a:gd name="connsiteX0" fmla="*/ 0 w 1262743"/>
              <a:gd name="connsiteY0" fmla="*/ 682171 h 682171"/>
              <a:gd name="connsiteX1" fmla="*/ 870857 w 1262743"/>
              <a:gd name="connsiteY1" fmla="*/ 522514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5951"/>
              <a:gd name="connsiteX1" fmla="*/ 160564 w 1262743"/>
              <a:gd name="connsiteY1" fmla="*/ 658132 h 685951"/>
              <a:gd name="connsiteX2" fmla="*/ 827314 w 1262743"/>
              <a:gd name="connsiteY2" fmla="*/ 515257 h 685951"/>
              <a:gd name="connsiteX3" fmla="*/ 1262743 w 1262743"/>
              <a:gd name="connsiteY3" fmla="*/ 0 h 685951"/>
              <a:gd name="connsiteX0" fmla="*/ 192314 w 1455057"/>
              <a:gd name="connsiteY0" fmla="*/ 682171 h 687690"/>
              <a:gd name="connsiteX1" fmla="*/ 352878 w 1455057"/>
              <a:gd name="connsiteY1" fmla="*/ 658132 h 687690"/>
              <a:gd name="connsiteX2" fmla="*/ 1019628 w 1455057"/>
              <a:gd name="connsiteY2" fmla="*/ 515257 h 687690"/>
              <a:gd name="connsiteX3" fmla="*/ 1455057 w 1455057"/>
              <a:gd name="connsiteY3" fmla="*/ 0 h 687690"/>
              <a:gd name="connsiteX0" fmla="*/ 192314 w 1455057"/>
              <a:gd name="connsiteY0" fmla="*/ 682171 h 695475"/>
              <a:gd name="connsiteX1" fmla="*/ 333828 w 1455057"/>
              <a:gd name="connsiteY1" fmla="*/ 667656 h 695475"/>
              <a:gd name="connsiteX2" fmla="*/ 1019628 w 1455057"/>
              <a:gd name="connsiteY2" fmla="*/ 515257 h 695475"/>
              <a:gd name="connsiteX3" fmla="*/ 1455057 w 1455057"/>
              <a:gd name="connsiteY3" fmla="*/ 0 h 695475"/>
              <a:gd name="connsiteX0" fmla="*/ 192314 w 1455057"/>
              <a:gd name="connsiteY0" fmla="*/ 682171 h 695475"/>
              <a:gd name="connsiteX1" fmla="*/ 333828 w 1455057"/>
              <a:gd name="connsiteY1" fmla="*/ 667656 h 695475"/>
              <a:gd name="connsiteX2" fmla="*/ 1019628 w 1455057"/>
              <a:gd name="connsiteY2" fmla="*/ 515257 h 695475"/>
              <a:gd name="connsiteX3" fmla="*/ 1455057 w 1455057"/>
              <a:gd name="connsiteY3" fmla="*/ 0 h 695475"/>
              <a:gd name="connsiteX0" fmla="*/ 192314 w 1455057"/>
              <a:gd name="connsiteY0" fmla="*/ 682171 h 695475"/>
              <a:gd name="connsiteX1" fmla="*/ 410028 w 1455057"/>
              <a:gd name="connsiteY1" fmla="*/ 667656 h 695475"/>
              <a:gd name="connsiteX2" fmla="*/ 1019628 w 1455057"/>
              <a:gd name="connsiteY2" fmla="*/ 515257 h 695475"/>
              <a:gd name="connsiteX3" fmla="*/ 1455057 w 1455057"/>
              <a:gd name="connsiteY3" fmla="*/ 0 h 695475"/>
            </a:gdLst>
            <a:ahLst/>
            <a:cxnLst>
              <a:cxn ang="0">
                <a:pos x="connsiteX0" y="connsiteY0"/>
              </a:cxn>
              <a:cxn ang="0">
                <a:pos x="connsiteX1" y="connsiteY1"/>
              </a:cxn>
              <a:cxn ang="0">
                <a:pos x="connsiteX2" y="connsiteY2"/>
              </a:cxn>
              <a:cxn ang="0">
                <a:pos x="connsiteX3" y="connsiteY3"/>
              </a:cxn>
            </a:cxnLst>
            <a:rect l="l" t="t" r="r" b="b"/>
            <a:pathLst>
              <a:path w="1455057" h="695475">
                <a:moveTo>
                  <a:pt x="192314" y="682171"/>
                </a:moveTo>
                <a:cubicBezTo>
                  <a:pt x="0" y="687690"/>
                  <a:pt x="272142" y="695475"/>
                  <a:pt x="410028" y="667656"/>
                </a:cubicBezTo>
                <a:cubicBezTo>
                  <a:pt x="662214" y="630312"/>
                  <a:pt x="835932" y="624946"/>
                  <a:pt x="1019628" y="515257"/>
                </a:cubicBezTo>
                <a:cubicBezTo>
                  <a:pt x="1372053" y="358775"/>
                  <a:pt x="1335314" y="206828"/>
                  <a:pt x="1455057" y="0"/>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B050"/>
              </a:solidFill>
            </a:endParaRPr>
          </a:p>
        </p:txBody>
      </p:sp>
      <p:sp>
        <p:nvSpPr>
          <p:cNvPr id="36" name="TextBox 35"/>
          <p:cNvSpPr txBox="1"/>
          <p:nvPr/>
        </p:nvSpPr>
        <p:spPr>
          <a:xfrm>
            <a:off x="3614058" y="6222423"/>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37" name="Straight Connector 36"/>
          <p:cNvCxnSpPr/>
          <p:nvPr/>
        </p:nvCxnSpPr>
        <p:spPr>
          <a:xfrm rot="16200000">
            <a:off x="4261758" y="615042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2590800" y="677967"/>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612571" y="990600"/>
            <a:ext cx="2264229" cy="855994"/>
          </a:xfrm>
          <a:custGeom>
            <a:avLst/>
            <a:gdLst>
              <a:gd name="connsiteX0" fmla="*/ 0 w 3207658"/>
              <a:gd name="connsiteY0" fmla="*/ 449943 h 464457"/>
              <a:gd name="connsiteX1" fmla="*/ 711200 w 3207658"/>
              <a:gd name="connsiteY1" fmla="*/ 464457 h 464457"/>
              <a:gd name="connsiteX2" fmla="*/ 725715 w 3207658"/>
              <a:gd name="connsiteY2" fmla="*/ 0 h 464457"/>
              <a:gd name="connsiteX3" fmla="*/ 2481943 w 3207658"/>
              <a:gd name="connsiteY3" fmla="*/ 0 h 464457"/>
              <a:gd name="connsiteX4" fmla="*/ 2481943 w 3207658"/>
              <a:gd name="connsiteY4" fmla="*/ 449943 h 464457"/>
              <a:gd name="connsiteX5" fmla="*/ 3207658 w 3207658"/>
              <a:gd name="connsiteY5" fmla="*/ 449943 h 464457"/>
              <a:gd name="connsiteX0" fmla="*/ 0 w 3207658"/>
              <a:gd name="connsiteY0" fmla="*/ 454705 h 469219"/>
              <a:gd name="connsiteX1" fmla="*/ 711200 w 3207658"/>
              <a:gd name="connsiteY1" fmla="*/ 469219 h 469219"/>
              <a:gd name="connsiteX2" fmla="*/ 711428 w 3207658"/>
              <a:gd name="connsiteY2" fmla="*/ 0 h 469219"/>
              <a:gd name="connsiteX3" fmla="*/ 2481943 w 3207658"/>
              <a:gd name="connsiteY3" fmla="*/ 4762 h 469219"/>
              <a:gd name="connsiteX4" fmla="*/ 2481943 w 3207658"/>
              <a:gd name="connsiteY4" fmla="*/ 454705 h 469219"/>
              <a:gd name="connsiteX5" fmla="*/ 3207658 w 3207658"/>
              <a:gd name="connsiteY5" fmla="*/ 454705 h 469219"/>
              <a:gd name="connsiteX0" fmla="*/ 0 w 3207658"/>
              <a:gd name="connsiteY0" fmla="*/ 454705 h 454932"/>
              <a:gd name="connsiteX1" fmla="*/ 711200 w 3207658"/>
              <a:gd name="connsiteY1" fmla="*/ 454932 h 454932"/>
              <a:gd name="connsiteX2" fmla="*/ 711428 w 3207658"/>
              <a:gd name="connsiteY2" fmla="*/ 0 h 454932"/>
              <a:gd name="connsiteX3" fmla="*/ 2481943 w 3207658"/>
              <a:gd name="connsiteY3" fmla="*/ 4762 h 454932"/>
              <a:gd name="connsiteX4" fmla="*/ 2481943 w 3207658"/>
              <a:gd name="connsiteY4" fmla="*/ 454705 h 454932"/>
              <a:gd name="connsiteX5" fmla="*/ 3207658 w 3207658"/>
              <a:gd name="connsiteY5" fmla="*/ 454705 h 454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7658" h="454932">
                <a:moveTo>
                  <a:pt x="0" y="454705"/>
                </a:moveTo>
                <a:lnTo>
                  <a:pt x="711200" y="454932"/>
                </a:lnTo>
                <a:lnTo>
                  <a:pt x="711428" y="0"/>
                </a:lnTo>
                <a:lnTo>
                  <a:pt x="2481943" y="4762"/>
                </a:lnTo>
                <a:lnTo>
                  <a:pt x="2481943" y="454705"/>
                </a:lnTo>
                <a:lnTo>
                  <a:pt x="3207658" y="454705"/>
                </a:lnTo>
              </a:path>
            </a:pathLst>
          </a:cu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16200000">
            <a:off x="1282988" y="995180"/>
            <a:ext cx="1524000" cy="584775"/>
          </a:xfrm>
          <a:prstGeom prst="rect">
            <a:avLst/>
          </a:prstGeom>
          <a:noFill/>
        </p:spPr>
        <p:txBody>
          <a:bodyPr wrap="square" rtlCol="0">
            <a:spAutoFit/>
          </a:bodyPr>
          <a:lstStyle/>
          <a:p>
            <a:pPr algn="ctr"/>
            <a:r>
              <a:rPr lang="en-US" sz="3200" dirty="0" smtClean="0"/>
              <a:t>p(d)</a:t>
            </a:r>
            <a:endParaRPr lang="en-US" sz="3200" dirty="0"/>
          </a:p>
        </p:txBody>
      </p:sp>
      <p:sp>
        <p:nvSpPr>
          <p:cNvPr id="11" name="TextBox 10"/>
          <p:cNvSpPr txBox="1"/>
          <p:nvPr/>
        </p:nvSpPr>
        <p:spPr>
          <a:xfrm>
            <a:off x="5867406" y="1548825"/>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12" name="TextBox 11"/>
          <p:cNvSpPr txBox="1"/>
          <p:nvPr/>
        </p:nvSpPr>
        <p:spPr>
          <a:xfrm>
            <a:off x="2362200" y="1836060"/>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13" name="TextBox 12"/>
          <p:cNvSpPr txBox="1"/>
          <p:nvPr/>
        </p:nvSpPr>
        <p:spPr>
          <a:xfrm>
            <a:off x="3610428" y="18288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15" name="Freeform 14"/>
          <p:cNvSpPr/>
          <p:nvPr/>
        </p:nvSpPr>
        <p:spPr>
          <a:xfrm>
            <a:off x="2590800" y="50389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rot="16200000">
            <a:off x="1282988" y="5356145"/>
            <a:ext cx="1524000" cy="584775"/>
          </a:xfrm>
          <a:prstGeom prst="rect">
            <a:avLst/>
          </a:prstGeom>
          <a:noFill/>
        </p:spPr>
        <p:txBody>
          <a:bodyPr wrap="square" rtlCol="0">
            <a:spAutoFit/>
          </a:bodyPr>
          <a:lstStyle/>
          <a:p>
            <a:pPr algn="ctr"/>
            <a:r>
              <a:rPr lang="en-US" sz="3200" dirty="0" smtClean="0"/>
              <a:t>p(m)</a:t>
            </a:r>
            <a:endParaRPr lang="en-US" sz="3200" dirty="0"/>
          </a:p>
        </p:txBody>
      </p:sp>
      <p:sp>
        <p:nvSpPr>
          <p:cNvPr id="18" name="TextBox 17"/>
          <p:cNvSpPr txBox="1"/>
          <p:nvPr/>
        </p:nvSpPr>
        <p:spPr>
          <a:xfrm>
            <a:off x="5929092" y="5910942"/>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19" name="TextBox 18"/>
          <p:cNvSpPr txBox="1"/>
          <p:nvPr/>
        </p:nvSpPr>
        <p:spPr>
          <a:xfrm>
            <a:off x="2391234" y="61970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0" name="TextBox 19"/>
          <p:cNvSpPr txBox="1"/>
          <p:nvPr/>
        </p:nvSpPr>
        <p:spPr>
          <a:xfrm>
            <a:off x="3624948" y="6172200"/>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2" name="TextBox 21"/>
          <p:cNvSpPr txBox="1"/>
          <p:nvPr/>
        </p:nvSpPr>
        <p:spPr>
          <a:xfrm rot="16200000">
            <a:off x="1130588" y="3136613"/>
            <a:ext cx="1524000" cy="584775"/>
          </a:xfrm>
          <a:prstGeom prst="rect">
            <a:avLst/>
          </a:prstGeom>
          <a:noFill/>
        </p:spPr>
        <p:txBody>
          <a:bodyPr wrap="square" rtlCol="0">
            <a:spAutoFit/>
          </a:bodyPr>
          <a:lstStyle/>
          <a:p>
            <a:pPr algn="ctr"/>
            <a:r>
              <a:rPr lang="en-US" sz="3200" dirty="0" smtClean="0"/>
              <a:t>m</a:t>
            </a:r>
            <a:endParaRPr lang="en-US" sz="3200" dirty="0"/>
          </a:p>
        </p:txBody>
      </p:sp>
      <p:sp>
        <p:nvSpPr>
          <p:cNvPr id="23" name="Freeform 22"/>
          <p:cNvSpPr/>
          <p:nvPr/>
        </p:nvSpPr>
        <p:spPr>
          <a:xfrm>
            <a:off x="2590800" y="2829132"/>
            <a:ext cx="3817257" cy="1164771"/>
          </a:xfrm>
          <a:custGeom>
            <a:avLst/>
            <a:gdLst>
              <a:gd name="connsiteX0" fmla="*/ 0 w 3817257"/>
              <a:gd name="connsiteY0" fmla="*/ 0 h 2380342"/>
              <a:gd name="connsiteX1" fmla="*/ 0 w 3817257"/>
              <a:gd name="connsiteY1" fmla="*/ 2380342 h 2380342"/>
              <a:gd name="connsiteX2" fmla="*/ 3817257 w 3817257"/>
              <a:gd name="connsiteY2" fmla="*/ 2380342 h 2380342"/>
              <a:gd name="connsiteX3" fmla="*/ 3817257 w 3817257"/>
              <a:gd name="connsiteY3" fmla="*/ 2380342 h 2380342"/>
            </a:gdLst>
            <a:ahLst/>
            <a:cxnLst>
              <a:cxn ang="0">
                <a:pos x="connsiteX0" y="connsiteY0"/>
              </a:cxn>
              <a:cxn ang="0">
                <a:pos x="connsiteX1" y="connsiteY1"/>
              </a:cxn>
              <a:cxn ang="0">
                <a:pos x="connsiteX2" y="connsiteY2"/>
              </a:cxn>
              <a:cxn ang="0">
                <a:pos x="connsiteX3" y="connsiteY3"/>
              </a:cxn>
            </a:cxnLst>
            <a:rect l="l" t="t" r="r" b="b"/>
            <a:pathLst>
              <a:path w="3817257" h="2380342">
                <a:moveTo>
                  <a:pt x="0" y="0"/>
                </a:moveTo>
                <a:lnTo>
                  <a:pt x="0" y="2380342"/>
                </a:lnTo>
                <a:lnTo>
                  <a:pt x="3817257" y="2380342"/>
                </a:lnTo>
                <a:lnTo>
                  <a:pt x="3817257" y="238034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5867406" y="3699990"/>
            <a:ext cx="1524000" cy="584775"/>
          </a:xfrm>
          <a:prstGeom prst="rect">
            <a:avLst/>
          </a:prstGeom>
          <a:noFill/>
        </p:spPr>
        <p:txBody>
          <a:bodyPr wrap="square" rtlCol="0">
            <a:spAutoFit/>
          </a:bodyPr>
          <a:lstStyle/>
          <a:p>
            <a:pPr algn="ctr"/>
            <a:r>
              <a:rPr lang="en-US" sz="3200" dirty="0" smtClean="0"/>
              <a:t>d</a:t>
            </a:r>
            <a:endParaRPr lang="en-US" sz="3200" dirty="0"/>
          </a:p>
        </p:txBody>
      </p:sp>
      <p:sp>
        <p:nvSpPr>
          <p:cNvPr id="25" name="TextBox 24"/>
          <p:cNvSpPr txBox="1"/>
          <p:nvPr/>
        </p:nvSpPr>
        <p:spPr>
          <a:xfrm>
            <a:off x="2362200" y="3987225"/>
            <a:ext cx="1524000" cy="584775"/>
          </a:xfrm>
          <a:prstGeom prst="rect">
            <a:avLst/>
          </a:prstGeom>
          <a:noFill/>
        </p:spPr>
        <p:txBody>
          <a:bodyPr wrap="square" rtlCol="0">
            <a:spAutoFit/>
          </a:bodyPr>
          <a:lstStyle/>
          <a:p>
            <a:pPr algn="ctr"/>
            <a:r>
              <a:rPr lang="en-US" sz="3200" dirty="0" smtClean="0"/>
              <a:t>0</a:t>
            </a:r>
            <a:endParaRPr lang="en-US" sz="3200" dirty="0"/>
          </a:p>
        </p:txBody>
      </p:sp>
      <p:sp>
        <p:nvSpPr>
          <p:cNvPr id="26" name="TextBox 25"/>
          <p:cNvSpPr txBox="1"/>
          <p:nvPr/>
        </p:nvSpPr>
        <p:spPr>
          <a:xfrm>
            <a:off x="3610428" y="3979965"/>
            <a:ext cx="1524000" cy="584775"/>
          </a:xfrm>
          <a:prstGeom prst="rect">
            <a:avLst/>
          </a:prstGeom>
          <a:noFill/>
        </p:spPr>
        <p:txBody>
          <a:bodyPr wrap="square" rtlCol="0">
            <a:spAutoFit/>
          </a:bodyPr>
          <a:lstStyle/>
          <a:p>
            <a:pPr algn="ctr"/>
            <a:r>
              <a:rPr lang="en-US" sz="3200" dirty="0" smtClean="0"/>
              <a:t>1</a:t>
            </a:r>
            <a:endParaRPr lang="en-US" sz="3200" dirty="0"/>
          </a:p>
        </p:txBody>
      </p:sp>
      <p:sp>
        <p:nvSpPr>
          <p:cNvPr id="29" name="TextBox 28"/>
          <p:cNvSpPr txBox="1"/>
          <p:nvPr/>
        </p:nvSpPr>
        <p:spPr>
          <a:xfrm>
            <a:off x="1908630" y="3693888"/>
            <a:ext cx="925284" cy="584775"/>
          </a:xfrm>
          <a:prstGeom prst="rect">
            <a:avLst/>
          </a:prstGeom>
          <a:noFill/>
        </p:spPr>
        <p:txBody>
          <a:bodyPr wrap="square" rtlCol="0">
            <a:spAutoFit/>
          </a:bodyPr>
          <a:lstStyle/>
          <a:p>
            <a:pPr algn="ctr"/>
            <a:r>
              <a:rPr lang="en-US" sz="3200" dirty="0" smtClean="0"/>
              <a:t>0</a:t>
            </a:r>
            <a:endParaRPr lang="en-US" sz="3200" dirty="0"/>
          </a:p>
        </p:txBody>
      </p:sp>
      <p:sp>
        <p:nvSpPr>
          <p:cNvPr id="30" name="TextBox 29"/>
          <p:cNvSpPr txBox="1"/>
          <p:nvPr/>
        </p:nvSpPr>
        <p:spPr>
          <a:xfrm>
            <a:off x="1596570" y="2997198"/>
            <a:ext cx="1524000" cy="584775"/>
          </a:xfrm>
          <a:prstGeom prst="rect">
            <a:avLst/>
          </a:prstGeom>
          <a:noFill/>
        </p:spPr>
        <p:txBody>
          <a:bodyPr wrap="square" rtlCol="0">
            <a:spAutoFit/>
          </a:bodyPr>
          <a:lstStyle/>
          <a:p>
            <a:pPr algn="ctr"/>
            <a:r>
              <a:rPr lang="en-US" sz="3200" dirty="0" smtClean="0"/>
              <a:t>1</a:t>
            </a:r>
            <a:endParaRPr lang="en-US" sz="3200" dirty="0"/>
          </a:p>
        </p:txBody>
      </p:sp>
      <p:cxnSp>
        <p:nvCxnSpPr>
          <p:cNvPr id="33" name="Straight Connector 32"/>
          <p:cNvCxnSpPr/>
          <p:nvPr/>
        </p:nvCxnSpPr>
        <p:spPr>
          <a:xfrm>
            <a:off x="2608944" y="32766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a:off x="4258128" y="39079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657600" y="0"/>
            <a:ext cx="1524000" cy="584775"/>
          </a:xfrm>
          <a:prstGeom prst="rect">
            <a:avLst/>
          </a:prstGeom>
          <a:noFill/>
        </p:spPr>
        <p:txBody>
          <a:bodyPr wrap="square" rtlCol="0">
            <a:spAutoFit/>
          </a:bodyPr>
          <a:lstStyle/>
          <a:p>
            <a:pPr algn="ctr"/>
            <a:r>
              <a:rPr lang="en-US" sz="3200" dirty="0" smtClean="0"/>
              <a:t>m=d</a:t>
            </a:r>
            <a:r>
              <a:rPr lang="en-US" sz="3200" baseline="30000" dirty="0" smtClean="0"/>
              <a:t>2</a:t>
            </a:r>
            <a:endParaRPr lang="en-US" sz="3200" baseline="30000" dirty="0"/>
          </a:p>
        </p:txBody>
      </p:sp>
      <p:cxnSp>
        <p:nvCxnSpPr>
          <p:cNvPr id="27" name="Straight Connector 26"/>
          <p:cNvCxnSpPr/>
          <p:nvPr/>
        </p:nvCxnSpPr>
        <p:spPr>
          <a:xfrm rot="16200000">
            <a:off x="3002670" y="3895273"/>
            <a:ext cx="228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a:off x="3038958" y="608329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31"/>
          <p:cNvSpPr/>
          <p:nvPr/>
        </p:nvSpPr>
        <p:spPr>
          <a:xfrm>
            <a:off x="2942772" y="3294744"/>
            <a:ext cx="1455057" cy="695475"/>
          </a:xfrm>
          <a:custGeom>
            <a:avLst/>
            <a:gdLst>
              <a:gd name="connsiteX0" fmla="*/ 0 w 1262743"/>
              <a:gd name="connsiteY0" fmla="*/ 682171 h 682171"/>
              <a:gd name="connsiteX1" fmla="*/ 348343 w 1262743"/>
              <a:gd name="connsiteY1" fmla="*/ 653143 h 682171"/>
              <a:gd name="connsiteX2" fmla="*/ 870857 w 1262743"/>
              <a:gd name="connsiteY2" fmla="*/ 522514 h 682171"/>
              <a:gd name="connsiteX3" fmla="*/ 1262743 w 1262743"/>
              <a:gd name="connsiteY3" fmla="*/ 0 h 682171"/>
              <a:gd name="connsiteX0" fmla="*/ 0 w 1262743"/>
              <a:gd name="connsiteY0" fmla="*/ 682171 h 682171"/>
              <a:gd name="connsiteX1" fmla="*/ 870857 w 1262743"/>
              <a:gd name="connsiteY1" fmla="*/ 522514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2171"/>
              <a:gd name="connsiteX1" fmla="*/ 827314 w 1262743"/>
              <a:gd name="connsiteY1" fmla="*/ 515257 h 682171"/>
              <a:gd name="connsiteX2" fmla="*/ 1262743 w 1262743"/>
              <a:gd name="connsiteY2" fmla="*/ 0 h 682171"/>
              <a:gd name="connsiteX0" fmla="*/ 0 w 1262743"/>
              <a:gd name="connsiteY0" fmla="*/ 682171 h 685951"/>
              <a:gd name="connsiteX1" fmla="*/ 160564 w 1262743"/>
              <a:gd name="connsiteY1" fmla="*/ 658132 h 685951"/>
              <a:gd name="connsiteX2" fmla="*/ 827314 w 1262743"/>
              <a:gd name="connsiteY2" fmla="*/ 515257 h 685951"/>
              <a:gd name="connsiteX3" fmla="*/ 1262743 w 1262743"/>
              <a:gd name="connsiteY3" fmla="*/ 0 h 685951"/>
              <a:gd name="connsiteX0" fmla="*/ 192314 w 1455057"/>
              <a:gd name="connsiteY0" fmla="*/ 682171 h 687690"/>
              <a:gd name="connsiteX1" fmla="*/ 352878 w 1455057"/>
              <a:gd name="connsiteY1" fmla="*/ 658132 h 687690"/>
              <a:gd name="connsiteX2" fmla="*/ 1019628 w 1455057"/>
              <a:gd name="connsiteY2" fmla="*/ 515257 h 687690"/>
              <a:gd name="connsiteX3" fmla="*/ 1455057 w 1455057"/>
              <a:gd name="connsiteY3" fmla="*/ 0 h 687690"/>
              <a:gd name="connsiteX0" fmla="*/ 192314 w 1455057"/>
              <a:gd name="connsiteY0" fmla="*/ 682171 h 695475"/>
              <a:gd name="connsiteX1" fmla="*/ 333828 w 1455057"/>
              <a:gd name="connsiteY1" fmla="*/ 667656 h 695475"/>
              <a:gd name="connsiteX2" fmla="*/ 1019628 w 1455057"/>
              <a:gd name="connsiteY2" fmla="*/ 515257 h 695475"/>
              <a:gd name="connsiteX3" fmla="*/ 1455057 w 1455057"/>
              <a:gd name="connsiteY3" fmla="*/ 0 h 695475"/>
              <a:gd name="connsiteX0" fmla="*/ 192314 w 1455057"/>
              <a:gd name="connsiteY0" fmla="*/ 682171 h 695475"/>
              <a:gd name="connsiteX1" fmla="*/ 333828 w 1455057"/>
              <a:gd name="connsiteY1" fmla="*/ 667656 h 695475"/>
              <a:gd name="connsiteX2" fmla="*/ 1019628 w 1455057"/>
              <a:gd name="connsiteY2" fmla="*/ 515257 h 695475"/>
              <a:gd name="connsiteX3" fmla="*/ 1455057 w 1455057"/>
              <a:gd name="connsiteY3" fmla="*/ 0 h 695475"/>
              <a:gd name="connsiteX0" fmla="*/ 192314 w 1455057"/>
              <a:gd name="connsiteY0" fmla="*/ 682171 h 695475"/>
              <a:gd name="connsiteX1" fmla="*/ 410028 w 1455057"/>
              <a:gd name="connsiteY1" fmla="*/ 667656 h 695475"/>
              <a:gd name="connsiteX2" fmla="*/ 1019628 w 1455057"/>
              <a:gd name="connsiteY2" fmla="*/ 515257 h 695475"/>
              <a:gd name="connsiteX3" fmla="*/ 1455057 w 1455057"/>
              <a:gd name="connsiteY3" fmla="*/ 0 h 695475"/>
            </a:gdLst>
            <a:ahLst/>
            <a:cxnLst>
              <a:cxn ang="0">
                <a:pos x="connsiteX0" y="connsiteY0"/>
              </a:cxn>
              <a:cxn ang="0">
                <a:pos x="connsiteX1" y="connsiteY1"/>
              </a:cxn>
              <a:cxn ang="0">
                <a:pos x="connsiteX2" y="connsiteY2"/>
              </a:cxn>
              <a:cxn ang="0">
                <a:pos x="connsiteX3" y="connsiteY3"/>
              </a:cxn>
            </a:cxnLst>
            <a:rect l="l" t="t" r="r" b="b"/>
            <a:pathLst>
              <a:path w="1455057" h="695475">
                <a:moveTo>
                  <a:pt x="192314" y="682171"/>
                </a:moveTo>
                <a:cubicBezTo>
                  <a:pt x="0" y="687690"/>
                  <a:pt x="272142" y="695475"/>
                  <a:pt x="410028" y="667656"/>
                </a:cubicBezTo>
                <a:cubicBezTo>
                  <a:pt x="662214" y="630312"/>
                  <a:pt x="835932" y="624946"/>
                  <a:pt x="1019628" y="515257"/>
                </a:cubicBezTo>
                <a:cubicBezTo>
                  <a:pt x="1372053" y="358775"/>
                  <a:pt x="1335314" y="206828"/>
                  <a:pt x="1455057" y="0"/>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00B050"/>
              </a:solidFill>
            </a:endParaRPr>
          </a:p>
        </p:txBody>
      </p:sp>
      <p:sp>
        <p:nvSpPr>
          <p:cNvPr id="28" name="Oval 27"/>
          <p:cNvSpPr/>
          <p:nvPr/>
        </p:nvSpPr>
        <p:spPr>
          <a:xfrm>
            <a:off x="3038475" y="1762125"/>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p:cNvSpPr/>
          <p:nvPr/>
        </p:nvSpPr>
        <p:spPr>
          <a:xfrm>
            <a:off x="3048000" y="3886200"/>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p:cNvSpPr/>
          <p:nvPr/>
        </p:nvSpPr>
        <p:spPr>
          <a:xfrm>
            <a:off x="3076575" y="6105525"/>
            <a:ext cx="152400"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9" name="Straight Connector 38"/>
          <p:cNvCxnSpPr/>
          <p:nvPr/>
        </p:nvCxnSpPr>
        <p:spPr>
          <a:xfrm rot="16200000">
            <a:off x="4247244" y="609781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7162800" y="2286000"/>
            <a:ext cx="1524000" cy="3970318"/>
          </a:xfrm>
          <a:prstGeom prst="rect">
            <a:avLst/>
          </a:prstGeom>
          <a:noFill/>
        </p:spPr>
        <p:txBody>
          <a:bodyPr wrap="square" rtlCol="0">
            <a:spAutoFit/>
          </a:bodyPr>
          <a:lstStyle/>
          <a:p>
            <a:r>
              <a:rPr lang="en-US" sz="3600" dirty="0" smtClean="0"/>
              <a:t>left limit:</a:t>
            </a:r>
          </a:p>
          <a:p>
            <a:endParaRPr lang="en-US" sz="3600" dirty="0" smtClean="0"/>
          </a:p>
          <a:p>
            <a:r>
              <a:rPr lang="en-US" sz="3600" dirty="0" smtClean="0"/>
              <a:t>d=0</a:t>
            </a:r>
          </a:p>
          <a:p>
            <a:r>
              <a:rPr lang="en-US" sz="3600" dirty="0" smtClean="0"/>
              <a:t>maps to</a:t>
            </a:r>
          </a:p>
          <a:p>
            <a:r>
              <a:rPr lang="en-US" sz="3600" dirty="0" smtClean="0"/>
              <a:t>m=0</a:t>
            </a:r>
            <a:endParaRPr lang="en-US"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3173</TotalTime>
  <Words>3159</Words>
  <Application>Microsoft Office PowerPoint</Application>
  <PresentationFormat>On-screen Show (4:3)</PresentationFormat>
  <Paragraphs>823</Paragraphs>
  <Slides>70</Slides>
  <Notes>47</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Office Theme</vt:lpstr>
      <vt:lpstr>Slide 1</vt:lpstr>
      <vt:lpstr>error in data  leads to  uncertainty in knowledge</vt:lpstr>
      <vt:lpstr>functions of random variables</vt:lpstr>
      <vt:lpstr>simple example</vt:lpstr>
      <vt:lpstr>Slide 5</vt:lpstr>
      <vt:lpstr>Slide 6</vt:lpstr>
      <vt:lpstr>Examples</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functions of random variables</vt:lpstr>
      <vt:lpstr>Slide 21</vt:lpstr>
      <vt:lpstr>What’s Missing ?</vt:lpstr>
      <vt:lpstr>probability</vt:lpstr>
      <vt:lpstr>Slide 24</vt:lpstr>
      <vt:lpstr>Slide 25</vt:lpstr>
      <vt:lpstr>probabilities must add up to 100%</vt:lpstr>
      <vt:lpstr>Slide 27</vt:lpstr>
      <vt:lpstr>Slide 28</vt:lpstr>
      <vt:lpstr>Slide 29</vt:lpstr>
      <vt:lpstr>calculation of conditional probabilities</vt:lpstr>
      <vt:lpstr>Bayes Theorem</vt:lpstr>
      <vt:lpstr>3 ways to write P(c) and P(s)</vt:lpstr>
      <vt:lpstr>so 3 ways to write Bayes Therem</vt:lpstr>
      <vt:lpstr>Beware!</vt:lpstr>
      <vt:lpstr>example</vt:lpstr>
      <vt:lpstr>Bayesian Inference “updating information”</vt:lpstr>
      <vt:lpstr>Slide 37</vt:lpstr>
      <vt:lpstr>Slide 38</vt:lpstr>
      <vt:lpstr>observation of the bird’s color changed the probability that is was a pigeon  from 50%  to 75%  thus Bayes Theorem offers a way to assess the value of an observation </vt:lpstr>
      <vt:lpstr>continuous variables</vt:lpstr>
      <vt:lpstr>Slide 41</vt:lpstr>
      <vt:lpstr>normalized to unit total probability</vt:lpstr>
      <vt:lpstr>univariate p.d.f.’s “integrate away” one of the variables</vt:lpstr>
      <vt:lpstr>Slide 44</vt:lpstr>
      <vt:lpstr>mean and variance calculated in usual way</vt:lpstr>
      <vt:lpstr>correlation  tendency of random variable d1 to be large/small when random variable d2  is large/small</vt:lpstr>
      <vt:lpstr>Slide 47</vt:lpstr>
      <vt:lpstr>Slide 48</vt:lpstr>
      <vt:lpstr>Slide 49</vt:lpstr>
      <vt:lpstr>covariance quantifies correlation</vt:lpstr>
      <vt:lpstr>combine variance and covariance into a matrix, C</vt:lpstr>
      <vt:lpstr> many random variables d1, d2, d3 … dN   write d’s a a vector  d = [d1, d2, d3 … dN ]T </vt:lpstr>
      <vt:lpstr>the mean is then a vector, too</vt:lpstr>
      <vt:lpstr>and the covariance is an N×N matrix, C</vt:lpstr>
      <vt:lpstr>and the covariance is an N×N matrix, C</vt:lpstr>
      <vt:lpstr>and the covariance is an N×N matrix, C</vt:lpstr>
      <vt:lpstr>and the covariance is an N×N matrix, C</vt:lpstr>
      <vt:lpstr>and the covariance is an N×N matrix, C</vt:lpstr>
      <vt:lpstr>Slide 59</vt:lpstr>
      <vt:lpstr>compare with univariate Normal p.d.f.</vt:lpstr>
      <vt:lpstr>corresponding terms</vt:lpstr>
      <vt:lpstr>error propagation</vt:lpstr>
      <vt:lpstr>Answer</vt:lpstr>
      <vt:lpstr>example</vt:lpstr>
      <vt:lpstr>Slide 65</vt:lpstr>
      <vt:lpstr>Slide 66</vt:lpstr>
      <vt:lpstr>Slide 67</vt:lpstr>
      <vt:lpstr>Slide 68</vt:lpstr>
      <vt:lpstr>Slide 69</vt:lpstr>
      <vt:lpstr>Slide 70</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William Menke</dc:creator>
  <cp:lastModifiedBy>William Menke</cp:lastModifiedBy>
  <cp:revision>33</cp:revision>
  <dcterms:created xsi:type="dcterms:W3CDTF">2014-09-09T14:12:01Z</dcterms:created>
  <dcterms:modified xsi:type="dcterms:W3CDTF">2014-09-15T15:35:22Z</dcterms:modified>
</cp:coreProperties>
</file>