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367" r:id="rId2"/>
    <p:sldId id="286" r:id="rId3"/>
    <p:sldId id="287" r:id="rId4"/>
    <p:sldId id="291" r:id="rId5"/>
    <p:sldId id="292" r:id="rId6"/>
    <p:sldId id="293" r:id="rId7"/>
    <p:sldId id="333" r:id="rId8"/>
    <p:sldId id="299" r:id="rId9"/>
    <p:sldId id="300" r:id="rId10"/>
    <p:sldId id="301" r:id="rId11"/>
    <p:sldId id="302" r:id="rId12"/>
    <p:sldId id="303" r:id="rId13"/>
    <p:sldId id="305" r:id="rId14"/>
    <p:sldId id="306" r:id="rId15"/>
    <p:sldId id="307" r:id="rId16"/>
    <p:sldId id="308" r:id="rId17"/>
    <p:sldId id="368" r:id="rId18"/>
    <p:sldId id="273" r:id="rId19"/>
    <p:sldId id="281" r:id="rId20"/>
    <p:sldId id="280" r:id="rId21"/>
    <p:sldId id="274" r:id="rId22"/>
    <p:sldId id="275" r:id="rId23"/>
    <p:sldId id="276" r:id="rId24"/>
    <p:sldId id="277" r:id="rId25"/>
    <p:sldId id="278" r:id="rId26"/>
    <p:sldId id="279" r:id="rId27"/>
    <p:sldId id="334" r:id="rId28"/>
    <p:sldId id="335" r:id="rId29"/>
    <p:sldId id="336" r:id="rId30"/>
    <p:sldId id="337" r:id="rId31"/>
    <p:sldId id="338" r:id="rId32"/>
    <p:sldId id="339" r:id="rId33"/>
    <p:sldId id="340" r:id="rId34"/>
    <p:sldId id="341" r:id="rId35"/>
    <p:sldId id="347" r:id="rId36"/>
    <p:sldId id="348" r:id="rId37"/>
    <p:sldId id="349" r:id="rId38"/>
    <p:sldId id="350" r:id="rId39"/>
    <p:sldId id="351" r:id="rId40"/>
    <p:sldId id="352" r:id="rId41"/>
    <p:sldId id="353" r:id="rId42"/>
    <p:sldId id="354" r:id="rId43"/>
    <p:sldId id="355" r:id="rId44"/>
    <p:sldId id="356" r:id="rId45"/>
    <p:sldId id="357" r:id="rId46"/>
    <p:sldId id="366" r:id="rId47"/>
    <p:sldId id="358" r:id="rId48"/>
    <p:sldId id="359" r:id="rId49"/>
    <p:sldId id="360" r:id="rId50"/>
    <p:sldId id="361" r:id="rId51"/>
    <p:sldId id="362" r:id="rId52"/>
    <p:sldId id="363" r:id="rId53"/>
    <p:sldId id="364" r:id="rId54"/>
    <p:sldId id="365"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71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348AED-A522-4253-B60F-93D831A73D3B}" type="datetimeFigureOut">
              <a:rPr lang="en-US" smtClean="0"/>
              <a:pPr/>
              <a:t>12/1/2014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D15944-AA71-4AC2-8B09-FD1DE3C3B66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E.g. you observe a given periodicity and want to know if it’s statistically significant.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Actual (jagged curve) and theoretical (smooth curve) histogram of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the time series shown in the previous slides.</a:t>
            </a:r>
          </a:p>
          <a:p>
            <a:r>
              <a:rPr lang="en-US" sz="1200" dirty="0" smtClean="0">
                <a:latin typeface="Times New Roman" pitchFamily="18" charset="0"/>
                <a:cs typeface="Times New Roman" pitchFamily="18" charset="0"/>
              </a:rPr>
              <a:t>Point out that the peak is way out in the tail of the distribution.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these two Hull Hypotheses</a:t>
            </a:r>
            <a:r>
              <a:rPr lang="en-US" baseline="0" dirty="0" smtClean="0"/>
              <a:t> are not the same.</a:t>
            </a:r>
          </a:p>
          <a:p>
            <a:r>
              <a:rPr lang="en-US" baseline="0" dirty="0" smtClean="0"/>
              <a:t>In most cases, we are interested in the second, because we usually don’t know</a:t>
            </a:r>
          </a:p>
          <a:p>
            <a:r>
              <a:rPr lang="en-US" baseline="0" dirty="0" smtClean="0"/>
              <a:t>  whether a data set contains periodicities at all until we compute a </a:t>
            </a:r>
            <a:r>
              <a:rPr lang="en-US" baseline="0" dirty="0" err="1" smtClean="0"/>
              <a:t>p.s.d</a:t>
            </a:r>
            <a:r>
              <a:rPr lang="en-US" baseline="0" dirty="0" smtClean="0"/>
              <a:t>.</a:t>
            </a:r>
          </a:p>
          <a:p>
            <a:r>
              <a:rPr lang="en-US" baseline="0" dirty="0" smtClean="0"/>
              <a:t>Then, if it has a big peak, we want to know if its significant.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New subject here.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New subject here.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 order to test a Null Hypothesis,</a:t>
            </a:r>
          </a:p>
          <a:p>
            <a:r>
              <a:rPr lang="en-US" baseline="0" dirty="0" smtClean="0"/>
              <a:t>you must evaluate a </a:t>
            </a:r>
            <a:r>
              <a:rPr lang="en-US" baseline="0" dirty="0" err="1" smtClean="0"/>
              <a:t>p.d.f</a:t>
            </a:r>
            <a:r>
              <a:rPr lang="en-US" baseline="0" dirty="0" smtClean="0"/>
              <a:t>.  (or the corresponding cumulative probability distribution).</a:t>
            </a:r>
          </a:p>
          <a:p>
            <a:r>
              <a:rPr lang="en-US" baseline="0" dirty="0" smtClean="0"/>
              <a:t>If you don’t know the </a:t>
            </a:r>
            <a:r>
              <a:rPr lang="en-US" baseline="0" dirty="0" err="1" smtClean="0"/>
              <a:t>p.d.f</a:t>
            </a:r>
            <a:r>
              <a:rPr lang="en-US" baseline="0" dirty="0" smtClean="0"/>
              <a:t>., </a:t>
            </a:r>
            <a:r>
              <a:rPr lang="en-US" baseline="0" dirty="0" err="1" smtClean="0"/>
              <a:t>your’re</a:t>
            </a:r>
            <a:r>
              <a:rPr lang="en-US" baseline="0" dirty="0" smtClean="0"/>
              <a:t> stuck.</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that “approximate” here means in some abstract mathematical sense.</a:t>
            </a:r>
          </a:p>
          <a:p>
            <a:r>
              <a:rPr lang="en-US" baseline="0" dirty="0" smtClean="0"/>
              <a:t>There is only one experiment.  You are not re-doing it, approximately or otherwise.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that this data set consists of a single column of data with 6 rows.</a:t>
            </a:r>
          </a:p>
          <a:p>
            <a:r>
              <a:rPr lang="en-US" baseline="0" dirty="0" smtClean="0"/>
              <a:t>The </a:t>
            </a:r>
            <a:r>
              <a:rPr lang="en-US" baseline="0" dirty="0" err="1" smtClean="0"/>
              <a:t>resampled</a:t>
            </a:r>
            <a:r>
              <a:rPr lang="en-US" baseline="0" dirty="0" smtClean="0"/>
              <a:t> data set also has 6 rows.</a:t>
            </a:r>
          </a:p>
          <a:p>
            <a:r>
              <a:rPr lang="en-US" baseline="0" dirty="0" smtClean="0"/>
              <a:t>Each row of the </a:t>
            </a:r>
            <a:r>
              <a:rPr lang="en-US" baseline="0" dirty="0" err="1" smtClean="0"/>
              <a:t>resampled</a:t>
            </a:r>
            <a:r>
              <a:rPr lang="en-US" baseline="0" dirty="0" smtClean="0"/>
              <a:t> data set matches an entry somewhere in the original dataset.</a:t>
            </a:r>
          </a:p>
          <a:p>
            <a:r>
              <a:rPr lang="en-US" baseline="0" dirty="0" smtClean="0"/>
              <a:t>But the order is scrambled and there are repeats.</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(red) randomly choose a row of the original dataset</a:t>
            </a:r>
          </a:p>
          <a:p>
            <a:r>
              <a:rPr lang="en-US" baseline="0" dirty="0" smtClean="0"/>
              <a:t>(blue) copy to the next available row of the </a:t>
            </a:r>
            <a:r>
              <a:rPr lang="en-US" baseline="0" dirty="0" err="1" smtClean="0"/>
              <a:t>resampled</a:t>
            </a:r>
            <a:r>
              <a:rPr lang="en-US" baseline="0" dirty="0" smtClean="0"/>
              <a:t> dataset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just one possible</a:t>
            </a:r>
            <a:r>
              <a:rPr lang="en-US" baseline="0" dirty="0" smtClean="0"/>
              <a:t> Null Hypothesis</a:t>
            </a:r>
            <a:r>
              <a:rPr lang="en-US" dirty="0" smtClean="0"/>
              <a:t>.</a:t>
            </a:r>
            <a:r>
              <a:rPr lang="en-US" baseline="0" dirty="0" smtClean="0"/>
              <a:t>  But its represents an important extreme.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is represented by the large urn at the left and a few of realizations of this function are represented by the small goblet.  The contents of the goblet are duplicated indefinitely many times, mixed together and poured into the large urn at the right, creating a new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Under some circumstances,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sym typeface="Symbol"/>
              </a:rPr>
              <a:t></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a:t>
            </a:r>
          </a:p>
          <a:p>
            <a:endParaRPr lang="en-US" dirty="0"/>
          </a:p>
        </p:txBody>
      </p:sp>
      <p:sp>
        <p:nvSpPr>
          <p:cNvPr id="4" name="Slide Number Placeholder 3"/>
          <p:cNvSpPr>
            <a:spLocks noGrp="1"/>
          </p:cNvSpPr>
          <p:nvPr>
            <p:ph type="sldNum" sz="quarter" idx="10"/>
          </p:nvPr>
        </p:nvSpPr>
        <p:spPr/>
        <p:txBody>
          <a:bodyPr/>
          <a:lstStyle/>
          <a:p>
            <a:fld id="{2DD217AE-0327-4D28-AE01-3B2F13C4F4CA}" type="slidenum">
              <a:rPr lang="en-US" smtClean="0"/>
              <a:pPr/>
              <a:t>34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simple example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just emphasizes that we know the answer in this case, and that Bootstrapping is therefore unnecessary.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m-script for</a:t>
            </a:r>
            <a:r>
              <a:rPr lang="en-US" baseline="0" dirty="0" smtClean="0"/>
              <a:t> bootstrapping.  Draw attention to the for loop</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1: create </a:t>
            </a:r>
            <a:r>
              <a:rPr lang="en-US" dirty="0" err="1" smtClean="0"/>
              <a:t>resampled</a:t>
            </a:r>
            <a:r>
              <a:rPr lang="en-US" dirty="0" smtClean="0"/>
              <a:t> dataset.  Mention</a:t>
            </a:r>
            <a:r>
              <a:rPr lang="en-US" baseline="0" dirty="0" smtClean="0"/>
              <a:t> that the </a:t>
            </a:r>
            <a:r>
              <a:rPr lang="en-US" baseline="0" dirty="0" err="1" smtClean="0"/>
              <a:t>unidrnd</a:t>
            </a:r>
            <a:r>
              <a:rPr lang="en-US" baseline="0" dirty="0" smtClean="0"/>
              <a:t>() function is very handy when</a:t>
            </a:r>
          </a:p>
          <a:p>
            <a:r>
              <a:rPr lang="en-US" baseline="0" dirty="0" smtClean="0"/>
              <a:t>implementing </a:t>
            </a:r>
            <a:r>
              <a:rPr lang="en-US" baseline="0" dirty="0" err="1" smtClean="0"/>
              <a:t>resampling</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2.  Completely</a:t>
            </a:r>
            <a:r>
              <a:rPr lang="en-US" baseline="0" dirty="0" smtClean="0"/>
              <a:t> standard least squares fit of straight line to data.  Note that the slope is saved in an array.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3: Create</a:t>
            </a:r>
            <a:r>
              <a:rPr lang="en-US" baseline="0" dirty="0" smtClean="0"/>
              <a:t> a histogram and normalize it into a </a:t>
            </a:r>
            <a:r>
              <a:rPr lang="en-US" baseline="0" dirty="0" err="1" smtClean="0"/>
              <a:t>p.d.f</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a:t>
            </a:r>
            <a:r>
              <a:rPr lang="en-US" baseline="0" dirty="0" smtClean="0"/>
              <a:t> 4: Integrate the </a:t>
            </a:r>
            <a:r>
              <a:rPr lang="en-US" baseline="0" dirty="0" err="1" smtClean="0"/>
              <a:t>p.d.f</a:t>
            </a:r>
            <a:r>
              <a:rPr lang="en-US" baseline="0" dirty="0" smtClean="0"/>
              <a:t>. to a cumulative probability function.</a:t>
            </a:r>
          </a:p>
          <a:p>
            <a:r>
              <a:rPr lang="en-US" baseline="0" dirty="0" err="1" smtClean="0"/>
              <a:t>Seach</a:t>
            </a:r>
            <a:r>
              <a:rPr lang="en-US" baseline="0" dirty="0" smtClean="0"/>
              <a:t> for 2.5% and 97.5% limits (95% of area between these limits).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Bootstrap method applied to estimating the probability density  function, </a:t>
            </a:r>
            <a:r>
              <a:rPr lang="en-US" sz="1200" i="1" dirty="0" smtClean="0">
                <a:latin typeface="Times New Roman" pitchFamily="18" charset="0"/>
                <a:cs typeface="Times New Roman" pitchFamily="18" charset="0"/>
              </a:rPr>
              <a:t>p(b)</a:t>
            </a:r>
            <a:r>
              <a:rPr lang="en-US" sz="1200" dirty="0" smtClean="0">
                <a:latin typeface="Times New Roman" pitchFamily="18" charset="0"/>
                <a:cs typeface="Times New Roman" pitchFamily="18" charset="0"/>
              </a:rPr>
              <a:t>,  of slope,  </a:t>
            </a:r>
            <a:r>
              <a:rPr lang="en-US" sz="1200" i="1" dirty="0" smtClean="0">
                <a:latin typeface="Times New Roman" pitchFamily="18" charset="0"/>
                <a:cs typeface="Times New Roman" pitchFamily="18" charset="0"/>
              </a:rPr>
              <a:t>b</a:t>
            </a:r>
            <a:r>
              <a:rPr lang="en-US" sz="1200" dirty="0" smtClean="0">
                <a:latin typeface="Times New Roman" pitchFamily="18" charset="0"/>
                <a:cs typeface="Times New Roman" pitchFamily="18" charset="0"/>
              </a:rPr>
              <a:t>, when a straight line is fit to a fragment of the Black Rock Forest temperature dataset. (Smooth curve) Normal probability density function, with parameters determined by standard error propagation. (Rough curve) Bootstrap estimate. </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Point out</a:t>
            </a:r>
            <a:r>
              <a:rPr lang="en-US" sz="1200" baseline="0" dirty="0" smtClean="0">
                <a:latin typeface="Times New Roman" pitchFamily="18" charset="0"/>
                <a:cs typeface="Times New Roman" pitchFamily="18" charset="0"/>
              </a:rPr>
              <a:t> that the two curves </a:t>
            </a:r>
            <a:r>
              <a:rPr lang="en-US" sz="1200" baseline="0" dirty="0" err="1" smtClean="0">
                <a:latin typeface="Times New Roman" pitchFamily="18" charset="0"/>
                <a:cs typeface="Times New Roman" pitchFamily="18" charset="0"/>
              </a:rPr>
              <a:t>matche</a:t>
            </a:r>
            <a:r>
              <a:rPr lang="en-US" sz="1200" baseline="0" dirty="0" smtClean="0">
                <a:latin typeface="Times New Roman" pitchFamily="18" charset="0"/>
                <a:cs typeface="Times New Roman" pitchFamily="18" charset="0"/>
              </a:rPr>
              <a:t> pretty well.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hypothetical example.  The process</a:t>
            </a:r>
            <a:r>
              <a:rPr lang="en-US" baseline="0" dirty="0" smtClean="0"/>
              <a:t> of computing r:</a:t>
            </a:r>
          </a:p>
          <a:p>
            <a:r>
              <a:rPr lang="en-US" baseline="0" dirty="0" smtClean="0"/>
              <a:t>SVD then </a:t>
            </a:r>
            <a:r>
              <a:rPr lang="en-US" baseline="0" dirty="0" err="1" smtClean="0"/>
              <a:t>varimax</a:t>
            </a:r>
            <a:r>
              <a:rPr lang="en-US" baseline="0" dirty="0" smtClean="0"/>
              <a:t> rotation  then division</a:t>
            </a:r>
          </a:p>
          <a:p>
            <a:r>
              <a:rPr lang="en-US" baseline="0" dirty="0" smtClean="0"/>
              <a:t>is so complicated that deriving an analytic </a:t>
            </a:r>
            <a:r>
              <a:rPr lang="en-US" baseline="0" dirty="0" err="1" smtClean="0"/>
              <a:t>p.d.f</a:t>
            </a:r>
            <a:r>
              <a:rPr lang="en-US" baseline="0" dirty="0" smtClean="0"/>
              <a:t>. would be tedious at the very least, and</a:t>
            </a:r>
          </a:p>
          <a:p>
            <a:r>
              <a:rPr lang="en-US" baseline="0" dirty="0" smtClean="0"/>
              <a:t>probably impossible.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only case done in the text.  More advanced cased will allow some</a:t>
            </a:r>
          </a:p>
          <a:p>
            <a:r>
              <a:rPr lang="en-US" baseline="0" dirty="0" smtClean="0"/>
              <a:t>correlation between points, e.g. to make the </a:t>
            </a:r>
            <a:r>
              <a:rPr lang="en-US" baseline="0" dirty="0" err="1" smtClean="0"/>
              <a:t>p.s.d</a:t>
            </a:r>
            <a:r>
              <a:rPr lang="en-US" baseline="0" dirty="0" smtClean="0"/>
              <a:t>. have more power at low</a:t>
            </a:r>
          </a:p>
          <a:p>
            <a:r>
              <a:rPr lang="en-US" baseline="0" dirty="0" smtClean="0"/>
              <a:t>frequencies than at high (a red spectrum) or vice versa (a blue spectra).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Bootstrap method applied to estimating the probability density  function, </a:t>
            </a:r>
            <a:r>
              <a:rPr lang="en-US" sz="1200" i="1" dirty="0" smtClean="0">
                <a:latin typeface="Times New Roman" pitchFamily="18" charset="0"/>
                <a:cs typeface="Times New Roman" pitchFamily="18" charset="0"/>
              </a:rPr>
              <a:t>p(r)</a:t>
            </a:r>
            <a:r>
              <a:rPr lang="en-US" sz="1200" dirty="0" smtClean="0">
                <a:latin typeface="Times New Roman" pitchFamily="18" charset="0"/>
                <a:cs typeface="Times New Roman" pitchFamily="18" charset="0"/>
              </a:rPr>
              <a:t>,  of a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that has a very complicated relationship to the data.  Here the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represents the </a:t>
            </a:r>
            <a:r>
              <a:rPr lang="en-US" sz="1200" dirty="0" err="1" smtClean="0">
                <a:latin typeface="Times New Roman" pitchFamily="18" charset="0"/>
                <a:cs typeface="Times New Roman" pitchFamily="18" charset="0"/>
              </a:rPr>
              <a:t>CaO</a:t>
            </a:r>
            <a:r>
              <a:rPr lang="en-US" sz="1200" dirty="0" smtClean="0">
                <a:latin typeface="Times New Roman" pitchFamily="18" charset="0"/>
                <a:cs typeface="Times New Roman" pitchFamily="18" charset="0"/>
              </a:rPr>
              <a:t> to Na</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O ratio of the second </a:t>
            </a:r>
            <a:r>
              <a:rPr lang="en-US" sz="1200" dirty="0" err="1" smtClean="0">
                <a:latin typeface="Times New Roman" pitchFamily="18" charset="0"/>
                <a:cs typeface="Times New Roman" pitchFamily="18" charset="0"/>
              </a:rPr>
              <a:t>varimax</a:t>
            </a:r>
            <a:r>
              <a:rPr lang="en-US" sz="1200" dirty="0" smtClean="0">
                <a:latin typeface="Times New Roman" pitchFamily="18" charset="0"/>
                <a:cs typeface="Times New Roman" pitchFamily="18" charset="0"/>
              </a:rPr>
              <a:t> factor of the Atlantic Rock dataset (see Fig. 8.6). The mean of the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and its 95% confidence intervals are then estimated from </a:t>
            </a:r>
            <a:r>
              <a:rPr lang="en-US" sz="1200" i="1" dirty="0" smtClean="0">
                <a:latin typeface="Times New Roman" pitchFamily="18" charset="0"/>
                <a:cs typeface="Times New Roman" pitchFamily="18" charset="0"/>
              </a:rPr>
              <a:t>p(r).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latter</a:t>
            </a:r>
            <a:r>
              <a:rPr lang="en-US" baseline="0" dirty="0" smtClean="0"/>
              <a:t> set of error bounds presumes that the </a:t>
            </a:r>
            <a:r>
              <a:rPr lang="en-US" baseline="0" dirty="0" err="1" smtClean="0"/>
              <a:t>p.d.f</a:t>
            </a:r>
            <a:r>
              <a:rPr lang="en-US" baseline="0" dirty="0" smtClean="0"/>
              <a:t>. is symmetric about its mean. which it is, sort of.</a:t>
            </a:r>
          </a:p>
          <a:p>
            <a:r>
              <a:rPr lang="en-US" baseline="0" dirty="0" smtClean="0"/>
              <a:t>Point out, however, that the use of the notation </a:t>
            </a:r>
            <a:r>
              <a:rPr lang="en-US" baseline="0" dirty="0" err="1" smtClean="0"/>
              <a:t>x</a:t>
            </a:r>
            <a:r>
              <a:rPr lang="en-US" baseline="0" dirty="0" err="1" smtClean="0">
                <a:latin typeface="Cambria Math"/>
                <a:ea typeface="Cambria Math"/>
              </a:rPr>
              <a:t>±</a:t>
            </a:r>
            <a:r>
              <a:rPr lang="en-US" baseline="0" dirty="0" err="1" smtClean="0"/>
              <a:t>y</a:t>
            </a:r>
            <a:r>
              <a:rPr lang="en-US" baseline="0" dirty="0" smtClean="0"/>
              <a:t> can be very misleading when the p(x) </a:t>
            </a:r>
            <a:r>
              <a:rPr lang="en-US" baseline="0" smtClean="0"/>
              <a:t>is skewed.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is to approximate the error surface with a parabola.</a:t>
            </a:r>
          </a:p>
          <a:p>
            <a:r>
              <a:rPr lang="en-US" dirty="0" smtClean="0"/>
              <a:t>To do this,</a:t>
            </a:r>
            <a:r>
              <a:rPr lang="en-US" baseline="0" dirty="0" smtClean="0"/>
              <a:t> you need to know the error and its first and second derivatives at a point.</a:t>
            </a:r>
          </a:p>
          <a:p>
            <a:r>
              <a:rPr lang="en-US" baseline="0" dirty="0" smtClean="0"/>
              <a:t>Once you have the parabola, you find its minimum, and assume it is close to the minimum in the error.</a:t>
            </a:r>
          </a:p>
          <a:p>
            <a:r>
              <a:rPr lang="en-US" baseline="0" dirty="0" smtClean="0"/>
              <a:t>Of course, it won’t be exactly the right point, so you iterate,</a:t>
            </a:r>
          </a:p>
          <a:p>
            <a:r>
              <a:rPr lang="en-US" baseline="0" dirty="0" smtClean="0"/>
              <a:t>Homing in on the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47</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is to approximate the error surface with a parabola.</a:t>
            </a:r>
          </a:p>
          <a:p>
            <a:r>
              <a:rPr lang="en-US" dirty="0" smtClean="0"/>
              <a:t>To do this,</a:t>
            </a:r>
            <a:r>
              <a:rPr lang="en-US" baseline="0" dirty="0" smtClean="0"/>
              <a:t> you need to know the error and its first and second derivatives at a point.</a:t>
            </a:r>
          </a:p>
          <a:p>
            <a:r>
              <a:rPr lang="en-US" baseline="0" dirty="0" smtClean="0"/>
              <a:t>Once you have the parabola, you find its minimum, and assume it is close to the minimum in the error.</a:t>
            </a:r>
          </a:p>
          <a:p>
            <a:r>
              <a:rPr lang="en-US" baseline="0" dirty="0" smtClean="0"/>
              <a:t>Of course, it won’t be exactly the right point, so you iterate,</a:t>
            </a:r>
          </a:p>
          <a:p>
            <a:r>
              <a:rPr lang="en-US" baseline="0" dirty="0" smtClean="0"/>
              <a:t>Homing in on the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is to approximate the error surface with a parabola.</a:t>
            </a:r>
          </a:p>
          <a:p>
            <a:r>
              <a:rPr lang="en-US" dirty="0" smtClean="0"/>
              <a:t>To do this,</a:t>
            </a:r>
            <a:r>
              <a:rPr lang="en-US" baseline="0" dirty="0" smtClean="0"/>
              <a:t> you need to know the error and its first and second derivatives at a point.</a:t>
            </a:r>
          </a:p>
          <a:p>
            <a:r>
              <a:rPr lang="en-US" baseline="0" dirty="0" smtClean="0"/>
              <a:t>Once you have the parabola, you find its minimum, and assume it is close to the minimum in the error.</a:t>
            </a:r>
          </a:p>
          <a:p>
            <a:r>
              <a:rPr lang="en-US" baseline="0" dirty="0" smtClean="0"/>
              <a:t>Of course, it won’t be exactly the right point, so you iterate,</a:t>
            </a:r>
          </a:p>
          <a:p>
            <a:r>
              <a:rPr lang="en-US" baseline="0" dirty="0" smtClean="0"/>
              <a:t>Homing in on the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49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is to approximate the error surface with a parabola.</a:t>
            </a:r>
          </a:p>
          <a:p>
            <a:r>
              <a:rPr lang="en-US" dirty="0" smtClean="0"/>
              <a:t>To do this,</a:t>
            </a:r>
            <a:r>
              <a:rPr lang="en-US" baseline="0" dirty="0" smtClean="0"/>
              <a:t> you need to know the error and its first and second derivatives at a point.</a:t>
            </a:r>
          </a:p>
          <a:p>
            <a:r>
              <a:rPr lang="en-US" baseline="0" dirty="0" smtClean="0"/>
              <a:t>Once you have the parabola, you find its minimum, and assume it is close to the minimum in the error.</a:t>
            </a:r>
          </a:p>
          <a:p>
            <a:r>
              <a:rPr lang="en-US" baseline="0" dirty="0" smtClean="0"/>
              <a:t>Of course, it won’t be exactly the right point, so you iterate,</a:t>
            </a:r>
          </a:p>
          <a:p>
            <a:r>
              <a:rPr lang="en-US" baseline="0" dirty="0" smtClean="0"/>
              <a:t>Homing in on the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is to approximate the error surface with a parabola.</a:t>
            </a:r>
          </a:p>
          <a:p>
            <a:r>
              <a:rPr lang="en-US" dirty="0" smtClean="0"/>
              <a:t>To do this,</a:t>
            </a:r>
            <a:r>
              <a:rPr lang="en-US" baseline="0" dirty="0" smtClean="0"/>
              <a:t> you need to know the error and its first and second derivatives at a point.</a:t>
            </a:r>
          </a:p>
          <a:p>
            <a:r>
              <a:rPr lang="en-US" baseline="0" dirty="0" smtClean="0"/>
              <a:t>Once you have the parabola, you find its minimum, and assume it is close to the minimum in the error.</a:t>
            </a:r>
          </a:p>
          <a:p>
            <a:r>
              <a:rPr lang="en-US" baseline="0" dirty="0" smtClean="0"/>
              <a:t>Of course, it won’t be exactly the right point, so you iterate,</a:t>
            </a:r>
          </a:p>
          <a:p>
            <a:r>
              <a:rPr lang="en-US" baseline="0" dirty="0" smtClean="0"/>
              <a:t>Homing in on the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51</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Graphical interpretation.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The </a:t>
            </a:r>
            <a:r>
              <a:rPr lang="en-US" sz="1200" dirty="0" err="1" smtClean="0">
                <a:latin typeface="Times New Roman" pitchFamily="18" charset="0"/>
                <a:ea typeface="Cambria Math" pitchFamily="18" charset="0"/>
                <a:cs typeface="Times New Roman" pitchFamily="18" charset="0"/>
              </a:rPr>
              <a:t>paraabola</a:t>
            </a:r>
            <a:r>
              <a:rPr lang="en-US" sz="1200" baseline="0" dirty="0" smtClean="0">
                <a:latin typeface="Times New Roman" pitchFamily="18" charset="0"/>
                <a:ea typeface="Cambria Math" pitchFamily="18" charset="0"/>
                <a:cs typeface="Times New Roman" pitchFamily="18" charset="0"/>
              </a:rPr>
              <a:t> touches the error curve at a point.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At this point, the value and the first two derivatives match.</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Times New Roman" pitchFamily="18" charset="0"/>
                <a:ea typeface="Cambria Math" pitchFamily="18" charset="0"/>
                <a:cs typeface="Times New Roman" pitchFamily="18" charset="0"/>
              </a:rPr>
              <a:t>The minimum of the parabola is near the minimum in the error.</a:t>
            </a: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Times New Roman" pitchFamily="18" charset="0"/>
              <a:ea typeface="Cambria Math"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9.7.</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The iterative method locates the global minimum, </a:t>
            </a:r>
            <a:r>
              <a:rPr lang="en-US" sz="1200" i="1" dirty="0" err="1" smtClean="0">
                <a:latin typeface="Cambria Math" pitchFamily="18" charset="0"/>
                <a:ea typeface="Cambria Math" pitchFamily="18" charset="0"/>
                <a:cs typeface="Times New Roman" pitchFamily="18" charset="0"/>
              </a:rPr>
              <a:t>m</a:t>
            </a:r>
            <a:r>
              <a:rPr lang="en-US" sz="1200" i="1" baseline="30000" dirty="0" err="1" smtClean="0">
                <a:latin typeface="Cambria Math" pitchFamily="18" charset="0"/>
                <a:ea typeface="Cambria Math" pitchFamily="18" charset="0"/>
                <a:cs typeface="Times New Roman" pitchFamily="18" charset="0"/>
              </a:rPr>
              <a:t>GM</a:t>
            </a:r>
            <a:r>
              <a:rPr lang="en-US" sz="1200" dirty="0" smtClean="0">
                <a:latin typeface="Times New Roman" pitchFamily="18" charset="0"/>
                <a:ea typeface="Cambria Math" pitchFamily="18" charset="0"/>
                <a:cs typeface="Times New Roman" pitchFamily="18" charset="0"/>
              </a:rPr>
              <a:t>, of the error, </a:t>
            </a:r>
            <a:r>
              <a:rPr lang="en-US" sz="1200" i="1" dirty="0" smtClean="0">
                <a:latin typeface="Cambria Math" pitchFamily="18" charset="0"/>
                <a:ea typeface="Cambria Math" pitchFamily="18" charset="0"/>
                <a:cs typeface="Times New Roman" pitchFamily="18" charset="0"/>
              </a:rPr>
              <a:t>E(m)</a:t>
            </a:r>
            <a:r>
              <a:rPr lang="en-US" sz="1200" dirty="0" smtClean="0">
                <a:latin typeface="Times New Roman" pitchFamily="18" charset="0"/>
                <a:ea typeface="Cambria Math" pitchFamily="18" charset="0"/>
                <a:cs typeface="Times New Roman" pitchFamily="18" charset="0"/>
              </a:rPr>
              <a:t>, (black curve) by determining the </a:t>
            </a:r>
            <a:r>
              <a:rPr lang="en-US" sz="1200" dirty="0" err="1" smtClean="0">
                <a:latin typeface="Times New Roman" pitchFamily="18" charset="0"/>
                <a:ea typeface="Cambria Math" pitchFamily="18" charset="0"/>
                <a:cs typeface="Times New Roman" pitchFamily="18" charset="0"/>
              </a:rPr>
              <a:t>paraboloid</a:t>
            </a:r>
            <a:r>
              <a:rPr lang="en-US" sz="1200" dirty="0" smtClean="0">
                <a:latin typeface="Times New Roman" pitchFamily="18" charset="0"/>
                <a:ea typeface="Cambria Math" pitchFamily="18" charset="0"/>
                <a:cs typeface="Times New Roman" pitchFamily="18" charset="0"/>
              </a:rPr>
              <a:t> (red curve) that is tangent to </a:t>
            </a:r>
            <a:r>
              <a:rPr lang="en-US" sz="1200" i="1" dirty="0" smtClean="0">
                <a:latin typeface="Cambria Math" pitchFamily="18" charset="0"/>
                <a:ea typeface="Cambria Math" pitchFamily="18" charset="0"/>
                <a:cs typeface="Times New Roman" pitchFamily="18" charset="0"/>
              </a:rPr>
              <a:t>E</a:t>
            </a:r>
            <a:r>
              <a:rPr lang="en-US" sz="1200" dirty="0" smtClean="0">
                <a:latin typeface="Times New Roman" pitchFamily="18" charset="0"/>
                <a:ea typeface="Cambria Math" pitchFamily="18" charset="0"/>
                <a:cs typeface="Times New Roman" pitchFamily="18" charset="0"/>
              </a:rPr>
              <a:t> at the trial solution, </a:t>
            </a:r>
            <a:r>
              <a:rPr lang="en-US" sz="1200" i="1" dirty="0" err="1" smtClean="0">
                <a:latin typeface="Cambria Math" pitchFamily="18" charset="0"/>
                <a:ea typeface="Cambria Math" pitchFamily="18" charset="0"/>
                <a:cs typeface="Times New Roman" pitchFamily="18" charset="0"/>
              </a:rPr>
              <a:t>m</a:t>
            </a:r>
            <a:r>
              <a:rPr lang="en-US" sz="1200" i="1" baseline="-25000" dirty="0" err="1" smtClean="0">
                <a:latin typeface="Cambria Math" pitchFamily="18" charset="0"/>
                <a:ea typeface="Cambria Math" pitchFamily="18" charset="0"/>
                <a:cs typeface="Times New Roman" pitchFamily="18" charset="0"/>
              </a:rPr>
              <a:t>n</a:t>
            </a:r>
            <a:r>
              <a:rPr lang="en-US" sz="1200" i="1" baseline="30000" dirty="0" err="1"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The improved solution, </a:t>
            </a:r>
            <a:r>
              <a:rPr lang="en-US" sz="1200" i="1" dirty="0" smtClean="0">
                <a:latin typeface="Cambria Math" pitchFamily="18" charset="0"/>
                <a:ea typeface="Cambria Math" pitchFamily="18" charset="0"/>
                <a:cs typeface="Times New Roman" pitchFamily="18" charset="0"/>
              </a:rPr>
              <a:t>m</a:t>
            </a:r>
            <a:r>
              <a:rPr lang="en-US" sz="1200" i="1" baseline="-25000" dirty="0" smtClean="0">
                <a:latin typeface="Cambria Math" pitchFamily="18" charset="0"/>
                <a:ea typeface="Cambria Math" pitchFamily="18" charset="0"/>
                <a:cs typeface="Times New Roman" pitchFamily="18" charset="0"/>
              </a:rPr>
              <a:t>n+1</a:t>
            </a:r>
            <a:r>
              <a:rPr lang="en-US" sz="1200" i="1" baseline="30000" dirty="0"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is at the minimum (red circle) of this </a:t>
            </a:r>
            <a:r>
              <a:rPr lang="en-US" sz="1200" dirty="0" err="1" smtClean="0">
                <a:latin typeface="Times New Roman" pitchFamily="18" charset="0"/>
                <a:ea typeface="Cambria Math" pitchFamily="18" charset="0"/>
                <a:cs typeface="Times New Roman" pitchFamily="18" charset="0"/>
              </a:rPr>
              <a:t>paraboloid</a:t>
            </a:r>
            <a:r>
              <a:rPr lang="en-US" sz="1200" dirty="0" smtClean="0">
                <a:latin typeface="Times New Roman" pitchFamily="18" charset="0"/>
                <a:ea typeface="Cambria Math" pitchFamily="18" charset="0"/>
                <a:cs typeface="Times New Roman" pitchFamily="18" charset="0"/>
              </a:rPr>
              <a:t>, and, under favorable conditions, can be closer to the solution corresponding to the global minimum than is the trial solution.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gda09_09.</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52</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Here, the solution will converge to the local minimum.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ea typeface="Cambria Math" pitchFamily="18" charset="0"/>
                <a:cs typeface="Times New Roman" pitchFamily="18" charset="0"/>
              </a:rPr>
              <a:t>Fig. 9.8.</a:t>
            </a:r>
            <a:r>
              <a:rPr lang="en-US" sz="1200" i="1" dirty="0" smtClean="0">
                <a:latin typeface="Cambria Math" pitchFamily="18" charset="0"/>
                <a:ea typeface="Cambria Math" pitchFamily="18" charset="0"/>
                <a:cs typeface="Times New Roman" pitchFamily="18" charset="0"/>
              </a:rPr>
              <a:t> </a:t>
            </a:r>
            <a:r>
              <a:rPr lang="en-US" sz="1200" dirty="0" smtClean="0">
                <a:latin typeface="Times New Roman" pitchFamily="18" charset="0"/>
                <a:ea typeface="Cambria Math" pitchFamily="18" charset="0"/>
                <a:cs typeface="Times New Roman" pitchFamily="18" charset="0"/>
              </a:rPr>
              <a:t>If the trial solution, </a:t>
            </a:r>
            <a:r>
              <a:rPr lang="en-US" sz="1200" i="1" dirty="0" err="1" smtClean="0">
                <a:latin typeface="Cambria Math" pitchFamily="18" charset="0"/>
                <a:ea typeface="Cambria Math" pitchFamily="18" charset="0"/>
                <a:cs typeface="Times New Roman" pitchFamily="18" charset="0"/>
              </a:rPr>
              <a:t>m</a:t>
            </a:r>
            <a:r>
              <a:rPr lang="en-US" sz="1200" i="1" baseline="-25000" dirty="0" err="1" smtClean="0">
                <a:latin typeface="Cambria Math" pitchFamily="18" charset="0"/>
                <a:ea typeface="Cambria Math" pitchFamily="18" charset="0"/>
                <a:cs typeface="Times New Roman" pitchFamily="18" charset="0"/>
              </a:rPr>
              <a:t>n</a:t>
            </a:r>
            <a:r>
              <a:rPr lang="en-US" sz="1200" i="1" baseline="30000" dirty="0" err="1" smtClean="0">
                <a:latin typeface="Cambria Math" pitchFamily="18" charset="0"/>
                <a:ea typeface="Cambria Math" pitchFamily="18" charset="0"/>
                <a:cs typeface="Times New Roman" pitchFamily="18" charset="0"/>
              </a:rPr>
              <a:t>est</a:t>
            </a:r>
            <a:r>
              <a:rPr lang="en-US" sz="1200" dirty="0" smtClean="0">
                <a:latin typeface="Times New Roman" pitchFamily="18" charset="0"/>
                <a:ea typeface="Cambria Math" pitchFamily="18" charset="0"/>
                <a:cs typeface="Times New Roman" pitchFamily="18" charset="0"/>
              </a:rPr>
              <a:t>, is too far from the global minimum, </a:t>
            </a:r>
            <a:r>
              <a:rPr lang="en-US" sz="1200" i="1" dirty="0" err="1" smtClean="0">
                <a:latin typeface="Cambria Math" pitchFamily="18" charset="0"/>
                <a:ea typeface="Cambria Math" pitchFamily="18" charset="0"/>
                <a:cs typeface="Times New Roman" pitchFamily="18" charset="0"/>
              </a:rPr>
              <a:t>m</a:t>
            </a:r>
            <a:r>
              <a:rPr lang="en-US" sz="1200" i="1" baseline="30000" dirty="0" err="1" smtClean="0">
                <a:latin typeface="Cambria Math" pitchFamily="18" charset="0"/>
                <a:ea typeface="Cambria Math" pitchFamily="18" charset="0"/>
                <a:cs typeface="Times New Roman" pitchFamily="18" charset="0"/>
              </a:rPr>
              <a:t>GM</a:t>
            </a:r>
            <a:r>
              <a:rPr lang="en-US" sz="1200" dirty="0" smtClean="0">
                <a:latin typeface="Times New Roman" pitchFamily="18" charset="0"/>
                <a:ea typeface="Cambria Math" pitchFamily="18" charset="0"/>
                <a:cs typeface="Times New Roman" pitchFamily="18" charset="0"/>
              </a:rPr>
              <a:t>, the method may converge to a local minimum. </a:t>
            </a:r>
            <a:r>
              <a:rPr lang="en-US" sz="1200" i="1" dirty="0" err="1" smtClean="0">
                <a:latin typeface="Times New Roman" pitchFamily="18" charset="0"/>
                <a:ea typeface="Cambria Math" pitchFamily="18" charset="0"/>
                <a:cs typeface="Times New Roman" pitchFamily="18" charset="0"/>
              </a:rPr>
              <a:t>MatLab</a:t>
            </a:r>
            <a:r>
              <a:rPr lang="en-US" sz="1200" dirty="0" smtClean="0">
                <a:latin typeface="Times New Roman" pitchFamily="18" charset="0"/>
                <a:ea typeface="Cambria Math" pitchFamily="18" charset="0"/>
                <a:cs typeface="Times New Roman" pitchFamily="18" charset="0"/>
              </a:rPr>
              <a:t> script gda09_10.</a:t>
            </a:r>
          </a:p>
          <a:p>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53</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idea is to approximate the error surface with a parabola.</a:t>
            </a:r>
          </a:p>
          <a:p>
            <a:r>
              <a:rPr lang="en-US" dirty="0" smtClean="0"/>
              <a:t>To do this,</a:t>
            </a:r>
            <a:r>
              <a:rPr lang="en-US" baseline="0" dirty="0" smtClean="0"/>
              <a:t> you need to know the error and its first and second derivatives at a point.</a:t>
            </a:r>
          </a:p>
          <a:p>
            <a:r>
              <a:rPr lang="en-US" baseline="0" dirty="0" smtClean="0"/>
              <a:t>Once you have the parabola, you find its minimum, and assume it is close to the minimum in the error.</a:t>
            </a:r>
          </a:p>
          <a:p>
            <a:r>
              <a:rPr lang="en-US" baseline="0" dirty="0" smtClean="0"/>
              <a:t>Of course, it won’t be exactly the right point, so you iterate,</a:t>
            </a:r>
          </a:p>
          <a:p>
            <a:r>
              <a:rPr lang="en-US" baseline="0" dirty="0" smtClean="0"/>
              <a:t>Homing in on the solution.</a:t>
            </a:r>
            <a:endParaRPr lang="en-US" dirty="0"/>
          </a:p>
        </p:txBody>
      </p:sp>
      <p:sp>
        <p:nvSpPr>
          <p:cNvPr id="4" name="Slide Number Placeholder 3"/>
          <p:cNvSpPr>
            <a:spLocks noGrp="1"/>
          </p:cNvSpPr>
          <p:nvPr>
            <p:ph type="sldNum" sz="quarter" idx="10"/>
          </p:nvPr>
        </p:nvSpPr>
        <p:spPr/>
        <p:txBody>
          <a:bodyPr/>
          <a:lstStyle/>
          <a:p>
            <a:fld id="{909C30AA-43CA-42E7-B15D-4F2AC4A1EFAC}" type="slidenum">
              <a:rPr lang="en-US" smtClean="0"/>
              <a:pPr/>
              <a:t>54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we knew</a:t>
            </a:r>
            <a:r>
              <a:rPr lang="en-US" baseline="0" dirty="0" smtClean="0"/>
              <a:t> this </a:t>
            </a:r>
            <a:r>
              <a:rPr lang="en-US" baseline="0" dirty="0" err="1" smtClean="0"/>
              <a:t>p.d.f</a:t>
            </a:r>
            <a:r>
              <a:rPr lang="en-US" baseline="0" dirty="0" smtClean="0"/>
              <a:t>., we could perform the usual hypothesis testing.</a:t>
            </a:r>
          </a:p>
          <a:p>
            <a:r>
              <a:rPr lang="en-US" baseline="0" dirty="0" smtClean="0"/>
              <a:t>So we need to work it out.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spectrum needs to be normalized by a factor that</a:t>
            </a:r>
            <a:r>
              <a:rPr lang="en-US" baseline="0" dirty="0" smtClean="0"/>
              <a:t> scales it to have unit variance</a:t>
            </a:r>
          </a:p>
          <a:p>
            <a:r>
              <a:rPr lang="en-US" baseline="0" dirty="0" smtClean="0"/>
              <a:t>(so it matches the chi-squared distribution).</a:t>
            </a:r>
          </a:p>
        </p:txBody>
      </p:sp>
      <p:sp>
        <p:nvSpPr>
          <p:cNvPr id="4" name="Slide Number Placeholder 3"/>
          <p:cNvSpPr>
            <a:spLocks noGrp="1"/>
          </p:cNvSpPr>
          <p:nvPr>
            <p:ph type="sldNum" sz="quarter" idx="10"/>
          </p:nvPr>
        </p:nvSpPr>
        <p:spPr/>
        <p:txBody>
          <a:bodyPr/>
          <a:lstStyle/>
          <a:p>
            <a:fld id="{39CEFECD-09E3-40DA-A418-CA04FDBB91E8}"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factor c is derived</a:t>
            </a:r>
            <a:r>
              <a:rPr lang="en-US" baseline="0" dirty="0" smtClean="0"/>
              <a:t> in the text.  I merely cite it here, for lack of time in the lecture</a:t>
            </a:r>
          </a:p>
          <a:p>
            <a:r>
              <a:rPr lang="en-US" baseline="0" dirty="0" smtClean="0"/>
              <a:t>to derive it.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smtClean="0">
                <a:latin typeface="Times New Roman" pitchFamily="18" charset="0"/>
                <a:cs typeface="Times New Roman" pitchFamily="18" charset="0"/>
              </a:rPr>
              <a:t>Random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after multiplication by Hamming taper. B)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t>
            </a:r>
          </a:p>
          <a:p>
            <a:pPr marL="228600" indent="-228600">
              <a:buNone/>
            </a:pPr>
            <a:r>
              <a:rPr lang="en-US" sz="1200" dirty="0" smtClean="0">
                <a:latin typeface="Times New Roman" pitchFamily="18" charset="0"/>
                <a:cs typeface="Times New Roman" pitchFamily="18" charset="0"/>
              </a:rPr>
              <a:t>The mean and 95% confidence level is</a:t>
            </a:r>
            <a:r>
              <a:rPr lang="en-US" sz="1200" baseline="0" dirty="0" smtClean="0">
                <a:latin typeface="Times New Roman" pitchFamily="18" charset="0"/>
                <a:cs typeface="Times New Roman" pitchFamily="18" charset="0"/>
              </a:rPr>
              <a:t> taken directly from the chi-squared distribution.</a:t>
            </a:r>
            <a:endParaRPr lang="en-US" sz="1200" dirty="0" smtClean="0">
              <a:latin typeface="Times New Roman" pitchFamily="18" charset="0"/>
              <a:cs typeface="Times New Roman" pitchFamily="18" charset="0"/>
            </a:endParaRPr>
          </a:p>
          <a:p>
            <a:pPr marL="228600" indent="-228600">
              <a:buNone/>
            </a:pPr>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tat several peaks exceed the 95% level.  Not surprising, for the </a:t>
            </a:r>
            <a:r>
              <a:rPr lang="en-US" sz="1200" baseline="0" dirty="0" err="1" smtClean="0">
                <a:latin typeface="Times New Roman" pitchFamily="18" charset="0"/>
                <a:cs typeface="Times New Roman" pitchFamily="18" charset="0"/>
              </a:rPr>
              <a:t>p.s.d</a:t>
            </a:r>
            <a:r>
              <a:rPr lang="en-US" sz="1200" baseline="0" dirty="0" smtClean="0">
                <a:latin typeface="Times New Roman" pitchFamily="18" charset="0"/>
                <a:cs typeface="Times New Roman" pitchFamily="18" charset="0"/>
              </a:rPr>
              <a:t>. has 513 points, and 5% of 513 is about 25.</a:t>
            </a:r>
            <a:endParaRPr lang="en-US" dirty="0"/>
          </a:p>
        </p:txBody>
      </p:sp>
      <p:sp>
        <p:nvSpPr>
          <p:cNvPr id="4" name="Slide Number Placeholder 3"/>
          <p:cNvSpPr>
            <a:spLocks noGrp="1"/>
          </p:cNvSpPr>
          <p:nvPr>
            <p:ph type="sldNum" sz="quarter" idx="10"/>
          </p:nvPr>
        </p:nvSpPr>
        <p:spPr/>
        <p:txBody>
          <a:bodyPr/>
          <a:lstStyle/>
          <a:p>
            <a:fld id="{42413543-1F34-4B94-B138-67350D1C1521}"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Actual (jagged curve) and theoretical (smooth curve) histogram of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the time series shown in previous slide</a:t>
            </a:r>
            <a:r>
              <a:rPr lang="en-US" sz="1200" i="1" dirty="0" smtClean="0">
                <a:latin typeface="Times New Roman" pitchFamily="18" charset="0"/>
                <a:cs typeface="Times New Roman" pitchFamily="18" charset="0"/>
              </a:rPr>
              <a:t>. </a:t>
            </a:r>
          </a:p>
          <a:p>
            <a:r>
              <a:rPr lang="en-US" sz="1200" i="0" dirty="0" smtClean="0">
                <a:latin typeface="Times New Roman" pitchFamily="18" charset="0"/>
                <a:cs typeface="Times New Roman" pitchFamily="18" charset="0"/>
              </a:rPr>
              <a:t>Emphasize the</a:t>
            </a:r>
            <a:r>
              <a:rPr lang="en-US" sz="1200" i="0" baseline="0" dirty="0" smtClean="0">
                <a:latin typeface="Times New Roman" pitchFamily="18" charset="0"/>
                <a:cs typeface="Times New Roman" pitchFamily="18" charset="0"/>
              </a:rPr>
              <a:t> good fit between the histogram and the theoretical chi-squared distribution.</a:t>
            </a:r>
            <a:endParaRPr lang="en-US" i="0"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smtClean="0">
                <a:latin typeface="Times New Roman" pitchFamily="18" charset="0"/>
                <a:cs typeface="Times New Roman" pitchFamily="18" charset="0"/>
              </a:rPr>
              <a:t>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consisting of the sum of a 5 Hz sinusoidal oscillation plus random noise, after multiplication by Hamming taper. B)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t>
            </a:r>
          </a:p>
          <a:p>
            <a:pPr marL="228600" indent="-228600">
              <a:buNone/>
            </a:pPr>
            <a:r>
              <a:rPr lang="en-US" sz="1200" dirty="0" smtClean="0">
                <a:latin typeface="Times New Roman" pitchFamily="18" charset="0"/>
                <a:cs typeface="Times New Roman" pitchFamily="18" charset="0"/>
              </a:rPr>
              <a:t>Note that the 5</a:t>
            </a:r>
            <a:r>
              <a:rPr lang="en-US" sz="1200" baseline="0" dirty="0" smtClean="0">
                <a:latin typeface="Times New Roman" pitchFamily="18" charset="0"/>
                <a:cs typeface="Times New Roman" pitchFamily="18" charset="0"/>
              </a:rPr>
              <a:t> Hz peak is way above the 95% confidence level.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84C4DD-B532-44D4-A261-2A6949E1DA77}"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84C4DD-B532-44D4-A261-2A6949E1DA77}"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84C4DD-B532-44D4-A261-2A6949E1DA77}"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84C4DD-B532-44D4-A261-2A6949E1DA77}"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84C4DD-B532-44D4-A261-2A6949E1DA77}" type="datetimeFigureOut">
              <a:rPr lang="en-US" smtClean="0"/>
              <a:pPr/>
              <a:t>12/1/2014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84C4DD-B532-44D4-A261-2A6949E1DA77}" type="datetimeFigureOut">
              <a:rPr lang="en-US" smtClean="0"/>
              <a:pPr/>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84C4DD-B532-44D4-A261-2A6949E1DA77}" type="datetimeFigureOut">
              <a:rPr lang="en-US" smtClean="0"/>
              <a:pPr/>
              <a:t>12/1/2014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84C4DD-B532-44D4-A261-2A6949E1DA77}" type="datetimeFigureOut">
              <a:rPr lang="en-US" smtClean="0"/>
              <a:pPr/>
              <a:t>12/1/2014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84C4DD-B532-44D4-A261-2A6949E1DA77}" type="datetimeFigureOut">
              <a:rPr lang="en-US" smtClean="0"/>
              <a:pPr/>
              <a:t>12/1/2014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84C4DD-B532-44D4-A261-2A6949E1DA77}" type="datetimeFigureOut">
              <a:rPr lang="en-US" smtClean="0"/>
              <a:pPr/>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84C4DD-B532-44D4-A261-2A6949E1DA77}" type="datetimeFigureOut">
              <a:rPr lang="en-US" smtClean="0"/>
              <a:pPr/>
              <a:t>12/1/2014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4956B1-6121-4AA5-9FCF-6F8CE1F989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84C4DD-B532-44D4-A261-2A6949E1DA77}" type="datetimeFigureOut">
              <a:rPr lang="en-US" smtClean="0"/>
              <a:pPr/>
              <a:t>12/1/2014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4956B1-6121-4AA5-9FCF-6F8CE1F989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1371600" y="1143000"/>
            <a:ext cx="7543800" cy="5323820"/>
            <a:chOff x="1447800" y="1700958"/>
            <a:chExt cx="4724400" cy="3093727"/>
          </a:xfrm>
        </p:grpSpPr>
        <p:pic>
          <p:nvPicPr>
            <p:cNvPr id="1026" name="Picture 2"/>
            <p:cNvPicPr>
              <a:picLocks noChangeAspect="1" noChangeArrowheads="1"/>
            </p:cNvPicPr>
            <p:nvPr/>
          </p:nvPicPr>
          <p:blipFill>
            <a:blip r:embed="rId3" cstate="print"/>
            <a:srcRect l="4286" t="1905" r="7143"/>
            <a:stretch>
              <a:fillRect/>
            </a:stretch>
          </p:blipFill>
          <p:spPr bwMode="auto">
            <a:xfrm>
              <a:off x="1447800" y="1825557"/>
              <a:ext cx="4724400" cy="2857500"/>
            </a:xfrm>
            <a:prstGeom prst="rect">
              <a:avLst/>
            </a:prstGeom>
            <a:noFill/>
            <a:ln w="9525">
              <a:noFill/>
              <a:miter lim="800000"/>
              <a:headEnd/>
              <a:tailEnd/>
            </a:ln>
            <a:effectLst/>
          </p:spPr>
        </p:pic>
        <p:sp>
          <p:nvSpPr>
            <p:cNvPr id="19" name="TextBox 18"/>
            <p:cNvSpPr txBox="1"/>
            <p:nvPr/>
          </p:nvSpPr>
          <p:spPr>
            <a:xfrm>
              <a:off x="2593109" y="4490636"/>
              <a:ext cx="2675979"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power spectral density, </a:t>
              </a:r>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1" name="TextBox 20"/>
            <p:cNvSpPr txBox="1"/>
            <p:nvPr/>
          </p:nvSpPr>
          <p:spPr>
            <a:xfrm rot="16200000">
              <a:off x="1293599" y="3198958"/>
              <a:ext cx="585401"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25" name="TextBox 24"/>
            <p:cNvSpPr txBox="1"/>
            <p:nvPr/>
          </p:nvSpPr>
          <p:spPr>
            <a:xfrm>
              <a:off x="2362200" y="1700958"/>
              <a:ext cx="609600"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3595512" y="1700958"/>
              <a:ext cx="533400"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grpSp>
      <p:sp>
        <p:nvSpPr>
          <p:cNvPr id="9" name="TextBox 8"/>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1:</a:t>
            </a:r>
          </a:p>
          <a:p>
            <a:r>
              <a:rPr lang="en-US" sz="2800" dirty="0" smtClean="0">
                <a:latin typeface="Times New Roman" pitchFamily="18" charset="0"/>
                <a:cs typeface="Times New Roman" pitchFamily="18" charset="0"/>
              </a:rPr>
              <a:t>histogram of</a:t>
            </a:r>
          </a:p>
          <a:p>
            <a:r>
              <a:rPr lang="en-US" sz="2800" dirty="0" smtClean="0">
                <a:latin typeface="Times New Roman" pitchFamily="18" charset="0"/>
                <a:cs typeface="Times New Roman" pitchFamily="18" charset="0"/>
              </a:rPr>
              <a:t>spectral</a:t>
            </a:r>
          </a:p>
          <a:p>
            <a:r>
              <a:rPr lang="en-US" sz="2800" dirty="0" smtClean="0">
                <a:latin typeface="Times New Roman" pitchFamily="18" charset="0"/>
                <a:cs typeface="Times New Roman" pitchFamily="18" charset="0"/>
              </a:rPr>
              <a:t>values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5"/>
          <p:cNvGrpSpPr/>
          <p:nvPr/>
        </p:nvGrpSpPr>
        <p:grpSpPr>
          <a:xfrm>
            <a:off x="1676399" y="609600"/>
            <a:ext cx="7467601" cy="5567065"/>
            <a:chOff x="967958" y="838200"/>
            <a:chExt cx="5914726" cy="5208057"/>
          </a:xfrm>
        </p:grpSpPr>
        <p:pic>
          <p:nvPicPr>
            <p:cNvPr id="3" name="Picture 3"/>
            <p:cNvPicPr>
              <a:picLocks noChangeAspect="1" noChangeArrowheads="1"/>
            </p:cNvPicPr>
            <p:nvPr/>
          </p:nvPicPr>
          <p:blipFill>
            <a:blip r:embed="rId3" cstate="print"/>
            <a:srcRect/>
            <a:stretch>
              <a:fillRect/>
            </a:stretch>
          </p:blipFill>
          <p:spPr bwMode="auto">
            <a:xfrm>
              <a:off x="990600" y="2819400"/>
              <a:ext cx="5334000" cy="3009900"/>
            </a:xfrm>
            <a:prstGeom prst="rect">
              <a:avLst/>
            </a:prstGeom>
            <a:noFill/>
            <a:ln w="9525">
              <a:noFill/>
              <a:miter lim="800000"/>
              <a:headEnd/>
              <a:tailEnd/>
            </a:ln>
            <a:effectLst/>
          </p:spPr>
        </p:pic>
        <p:pic>
          <p:nvPicPr>
            <p:cNvPr id="2" name="Picture 2"/>
            <p:cNvPicPr>
              <a:picLocks noChangeAspect="1" noChangeArrowheads="1"/>
            </p:cNvPicPr>
            <p:nvPr/>
          </p:nvPicPr>
          <p:blipFill>
            <a:blip r:embed="rId4" cstate="print"/>
            <a:srcRect/>
            <a:stretch>
              <a:fillRect/>
            </a:stretch>
          </p:blipFill>
          <p:spPr bwMode="auto">
            <a:xfrm>
              <a:off x="990600" y="990600"/>
              <a:ext cx="5334000" cy="1771650"/>
            </a:xfrm>
            <a:prstGeom prst="rect">
              <a:avLst/>
            </a:prstGeom>
            <a:noFill/>
            <a:ln w="9525">
              <a:noFill/>
              <a:miter lim="800000"/>
              <a:headEnd/>
              <a:tailEnd/>
            </a:ln>
            <a:effectLst/>
          </p:spPr>
        </p:pic>
        <p:sp>
          <p:nvSpPr>
            <p:cNvPr id="11" name="TextBox 10"/>
            <p:cNvSpPr txBox="1"/>
            <p:nvPr/>
          </p:nvSpPr>
          <p:spPr>
            <a:xfrm>
              <a:off x="1676400" y="838200"/>
              <a:ext cx="29718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 tapered time series</a:t>
              </a:r>
              <a:endParaRPr lang="en-US" sz="2400" dirty="0">
                <a:latin typeface="Times New Roman" pitchFamily="18" charset="0"/>
                <a:cs typeface="Times New Roman" pitchFamily="18" charset="0"/>
              </a:endParaRPr>
            </a:p>
          </p:txBody>
        </p:sp>
        <p:sp>
          <p:nvSpPr>
            <p:cNvPr id="13" name="TextBox 12"/>
            <p:cNvSpPr txBox="1"/>
            <p:nvPr/>
          </p:nvSpPr>
          <p:spPr>
            <a:xfrm>
              <a:off x="2657880" y="2589799"/>
              <a:ext cx="2553131"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time </a:t>
              </a:r>
              <a:r>
                <a:rPr lang="en-US" sz="2400" i="1"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seconds</a:t>
              </a:r>
              <a:endParaRPr lang="en-US" sz="2400" dirty="0">
                <a:latin typeface="Times New Roman" pitchFamily="18" charset="0"/>
                <a:cs typeface="Times New Roman" pitchFamily="18" charset="0"/>
              </a:endParaRPr>
            </a:p>
          </p:txBody>
        </p:sp>
        <p:sp>
          <p:nvSpPr>
            <p:cNvPr id="15" name="TextBox 14"/>
            <p:cNvSpPr txBox="1"/>
            <p:nvPr/>
          </p:nvSpPr>
          <p:spPr>
            <a:xfrm rot="16200000">
              <a:off x="718626" y="1586535"/>
              <a:ext cx="864328" cy="365663"/>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dirty="0" err="1" smtClean="0">
                  <a:latin typeface="Times New Roman" pitchFamily="18" charset="0"/>
                  <a:cs typeface="Times New Roman" pitchFamily="18" charset="0"/>
                </a:rPr>
                <a:t>i</a:t>
              </a:r>
              <a:r>
                <a:rPr lang="en-US" sz="2400" i="1" dirty="0" smtClean="0">
                  <a:latin typeface="Times New Roman" pitchFamily="18" charset="0"/>
                  <a:cs typeface="Times New Roman" pitchFamily="18" charset="0"/>
                </a:rPr>
                <a:t>)</a:t>
              </a:r>
              <a:endParaRPr lang="en-US" sz="2400" i="1" dirty="0">
                <a:latin typeface="Times New Roman" pitchFamily="18" charset="0"/>
                <a:cs typeface="Times New Roman" pitchFamily="18" charset="0"/>
              </a:endParaRPr>
            </a:p>
          </p:txBody>
        </p:sp>
        <p:sp>
          <p:nvSpPr>
            <p:cNvPr id="17" name="TextBox 16"/>
            <p:cNvSpPr txBox="1"/>
            <p:nvPr/>
          </p:nvSpPr>
          <p:spPr>
            <a:xfrm>
              <a:off x="1752600" y="2971800"/>
              <a:ext cx="1905000"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B) power spectral density</a:t>
              </a:r>
              <a:endParaRPr lang="en-US" sz="2400" dirty="0">
                <a:latin typeface="Times New Roman" pitchFamily="18" charset="0"/>
                <a:cs typeface="Times New Roman" pitchFamily="18" charset="0"/>
              </a:endParaRPr>
            </a:p>
          </p:txBody>
        </p:sp>
        <p:sp>
          <p:nvSpPr>
            <p:cNvPr id="18" name="Rectangle 17"/>
            <p:cNvSpPr/>
            <p:nvPr/>
          </p:nvSpPr>
          <p:spPr>
            <a:xfrm>
              <a:off x="5892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TextBox 18"/>
            <p:cNvSpPr txBox="1"/>
            <p:nvPr/>
          </p:nvSpPr>
          <p:spPr>
            <a:xfrm>
              <a:off x="2597526" y="5614364"/>
              <a:ext cx="222422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a:t>
              </a:r>
              <a:r>
                <a:rPr lang="en-US" sz="2400" i="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Hz</a:t>
              </a:r>
              <a:endParaRPr lang="en-US" sz="2400" dirty="0">
                <a:latin typeface="Times New Roman" pitchFamily="18" charset="0"/>
                <a:cs typeface="Times New Roman" pitchFamily="18" charset="0"/>
              </a:endParaRPr>
            </a:p>
          </p:txBody>
        </p:sp>
        <p:sp>
          <p:nvSpPr>
            <p:cNvPr id="12" name="TextBox 11"/>
            <p:cNvSpPr txBox="1"/>
            <p:nvPr/>
          </p:nvSpPr>
          <p:spPr>
            <a:xfrm>
              <a:off x="5347945" y="1331511"/>
              <a:ext cx="1051904" cy="431893"/>
            </a:xfrm>
            <a:prstGeom prst="rect">
              <a:avLst/>
            </a:prstGeom>
            <a:noFill/>
          </p:spPr>
          <p:txBody>
            <a:bodyPr wrap="square" rtlCol="0">
              <a:spAutoFit/>
            </a:bodyPr>
            <a:lstStyle/>
            <a:p>
              <a:r>
                <a:rPr lang="en-US" sz="2400" i="1" dirty="0" smtClean="0">
                  <a:latin typeface="Symbol" pitchFamily="18" charset="2"/>
                  <a:cs typeface="Times New Roman" pitchFamily="18" charset="0"/>
                </a:rPr>
                <a:t>+</a:t>
              </a:r>
              <a:r>
                <a:rPr lang="en-US" sz="2400" i="1" dirty="0" smtClean="0">
                  <a:latin typeface="Times New Roman" pitchFamily="18" charset="0"/>
                  <a:cs typeface="Times New Roman" pitchFamily="18" charset="0"/>
                </a:rPr>
                <a:t>2</a:t>
              </a:r>
              <a:r>
                <a:rPr lang="en-US" sz="2400" i="1" dirty="0" smtClean="0">
                  <a:latin typeface="Symbol" pitchFamily="18" charset="2"/>
                  <a:cs typeface="Times New Roman" pitchFamily="18" charset="0"/>
                </a:rPr>
                <a:t>s</a:t>
              </a:r>
              <a:r>
                <a:rPr lang="en-US" sz="2400" i="1" baseline="-25000" dirty="0" smtClean="0">
                  <a:latin typeface="Times New Roman" pitchFamily="18" charset="0"/>
                  <a:cs typeface="Times New Roman" pitchFamily="18" charset="0"/>
                </a:rPr>
                <a:t>d</a:t>
              </a:r>
              <a:endParaRPr lang="en-US" sz="2400" i="1" baseline="-25000" dirty="0">
                <a:latin typeface="Times New Roman" pitchFamily="18" charset="0"/>
                <a:cs typeface="Times New Roman" pitchFamily="18" charset="0"/>
              </a:endParaRPr>
            </a:p>
          </p:txBody>
        </p:sp>
        <p:sp>
          <p:nvSpPr>
            <p:cNvPr id="20" name="TextBox 19"/>
            <p:cNvSpPr txBox="1"/>
            <p:nvPr/>
          </p:nvSpPr>
          <p:spPr>
            <a:xfrm>
              <a:off x="5334000" y="1910463"/>
              <a:ext cx="1005495" cy="431893"/>
            </a:xfrm>
            <a:prstGeom prst="rect">
              <a:avLst/>
            </a:prstGeom>
            <a:noFill/>
          </p:spPr>
          <p:txBody>
            <a:bodyPr wrap="square" rtlCol="0">
              <a:spAutoFit/>
            </a:bodyPr>
            <a:lstStyle/>
            <a:p>
              <a:r>
                <a:rPr lang="en-US" sz="2400" i="1" dirty="0" smtClean="0">
                  <a:latin typeface="Symbol" pitchFamily="18" charset="2"/>
                  <a:cs typeface="Times New Roman" pitchFamily="18" charset="0"/>
                </a:rPr>
                <a:t>-</a:t>
              </a:r>
              <a:r>
                <a:rPr lang="en-US" sz="2400" i="1" dirty="0" smtClean="0">
                  <a:latin typeface="Times New Roman" pitchFamily="18" charset="0"/>
                  <a:cs typeface="Times New Roman" pitchFamily="18" charset="0"/>
                </a:rPr>
                <a:t>2</a:t>
              </a:r>
              <a:r>
                <a:rPr lang="en-US" sz="2400" i="1" dirty="0" smtClean="0">
                  <a:latin typeface="Symbol" pitchFamily="18" charset="2"/>
                  <a:cs typeface="Times New Roman" pitchFamily="18" charset="0"/>
                </a:rPr>
                <a:t>s</a:t>
              </a:r>
              <a:r>
                <a:rPr lang="en-US" sz="2400" i="1" baseline="-25000" dirty="0" smtClean="0">
                  <a:latin typeface="Times New Roman" pitchFamily="18" charset="0"/>
                  <a:cs typeface="Times New Roman" pitchFamily="18" charset="0"/>
                </a:rPr>
                <a:t>d</a:t>
              </a:r>
              <a:endParaRPr lang="en-US" sz="2400" i="1" baseline="-25000" dirty="0">
                <a:latin typeface="Times New Roman" pitchFamily="18" charset="0"/>
                <a:cs typeface="Times New Roman" pitchFamily="18" charset="0"/>
              </a:endParaRPr>
            </a:p>
          </p:txBody>
        </p:sp>
        <p:sp>
          <p:nvSpPr>
            <p:cNvPr id="21" name="TextBox 20"/>
            <p:cNvSpPr txBox="1"/>
            <p:nvPr/>
          </p:nvSpPr>
          <p:spPr>
            <a:xfrm rot="16200000">
              <a:off x="750253" y="4324132"/>
              <a:ext cx="921784" cy="365663"/>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s</a:t>
              </a:r>
              <a:r>
                <a:rPr lang="en-US" sz="2400" i="1" baseline="30000"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(f)</a:t>
              </a:r>
              <a:endParaRPr lang="en-US" sz="2400" i="1" dirty="0">
                <a:latin typeface="Times New Roman" pitchFamily="18" charset="0"/>
                <a:cs typeface="Times New Roman" pitchFamily="18" charset="0"/>
              </a:endParaRPr>
            </a:p>
          </p:txBody>
        </p:sp>
        <p:sp>
          <p:nvSpPr>
            <p:cNvPr id="25" name="TextBox 24"/>
            <p:cNvSpPr txBox="1"/>
            <p:nvPr/>
          </p:nvSpPr>
          <p:spPr>
            <a:xfrm>
              <a:off x="5867400" y="5166297"/>
              <a:ext cx="101528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mean</a:t>
              </a:r>
              <a:endParaRPr lang="en-US" sz="2400" dirty="0">
                <a:latin typeface="Times New Roman" pitchFamily="18" charset="0"/>
                <a:cs typeface="Times New Roman" pitchFamily="18" charset="0"/>
              </a:endParaRPr>
            </a:p>
          </p:txBody>
        </p:sp>
        <p:sp>
          <p:nvSpPr>
            <p:cNvPr id="26" name="TextBox 25"/>
            <p:cNvSpPr txBox="1"/>
            <p:nvPr/>
          </p:nvSpPr>
          <p:spPr>
            <a:xfrm>
              <a:off x="5867400" y="4869287"/>
              <a:ext cx="101528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95%</a:t>
              </a:r>
              <a:endParaRPr lang="en-US" sz="2400" dirty="0">
                <a:latin typeface="Times New Roman" pitchFamily="18" charset="0"/>
                <a:cs typeface="Times New Roman" pitchFamily="18" charset="0"/>
              </a:endParaRPr>
            </a:p>
          </p:txBody>
        </p:sp>
      </p:grpSp>
      <p:sp>
        <p:nvSpPr>
          <p:cNvPr id="22" name="TextBox 21"/>
          <p:cNvSpPr txBox="1"/>
          <p:nvPr/>
        </p:nvSpPr>
        <p:spPr>
          <a:xfrm>
            <a:off x="0" y="217944"/>
            <a:ext cx="2286000" cy="2677656"/>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2: random time</a:t>
            </a:r>
          </a:p>
          <a:p>
            <a:r>
              <a:rPr lang="en-US" sz="2800" dirty="0" smtClean="0">
                <a:latin typeface="Times New Roman" pitchFamily="18" charset="0"/>
                <a:cs typeface="Times New Roman" pitchFamily="18" charset="0"/>
              </a:rPr>
              <a:t>series consisting</a:t>
            </a:r>
          </a:p>
          <a:p>
            <a:r>
              <a:rPr lang="en-US" sz="2800" dirty="0" smtClean="0">
                <a:latin typeface="Times New Roman" pitchFamily="18" charset="0"/>
                <a:cs typeface="Times New Roman" pitchFamily="18" charset="0"/>
              </a:rPr>
              <a:t>of 5 Hz cosine</a:t>
            </a:r>
          </a:p>
          <a:p>
            <a:r>
              <a:rPr lang="en-US" sz="2800" dirty="0" smtClean="0">
                <a:latin typeface="Times New Roman" pitchFamily="18" charset="0"/>
                <a:cs typeface="Times New Roman" pitchFamily="18" charset="0"/>
              </a:rPr>
              <a:t>plus noise</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762000" y="1371600"/>
            <a:ext cx="8077199" cy="5171420"/>
            <a:chOff x="1382970" y="1550727"/>
            <a:chExt cx="4983084" cy="3240804"/>
          </a:xfrm>
        </p:grpSpPr>
        <p:pic>
          <p:nvPicPr>
            <p:cNvPr id="1026" name="Picture 2"/>
            <p:cNvPicPr>
              <a:picLocks noChangeAspect="1" noChangeArrowheads="1"/>
            </p:cNvPicPr>
            <p:nvPr/>
          </p:nvPicPr>
          <p:blipFill>
            <a:blip r:embed="rId3" cstate="print"/>
            <a:srcRect l="4286" r="8571"/>
            <a:stretch>
              <a:fillRect/>
            </a:stretch>
          </p:blipFill>
          <p:spPr bwMode="auto">
            <a:xfrm>
              <a:off x="1524000" y="1626927"/>
              <a:ext cx="4648200" cy="3028950"/>
            </a:xfrm>
            <a:prstGeom prst="rect">
              <a:avLst/>
            </a:prstGeom>
            <a:noFill/>
            <a:ln w="9525">
              <a:noFill/>
              <a:miter lim="800000"/>
              <a:headEnd/>
              <a:tailEnd/>
            </a:ln>
            <a:effectLst/>
          </p:spPr>
        </p:pic>
        <p:sp>
          <p:nvSpPr>
            <p:cNvPr id="19" name="TextBox 18"/>
            <p:cNvSpPr txBox="1"/>
            <p:nvPr/>
          </p:nvSpPr>
          <p:spPr>
            <a:xfrm>
              <a:off x="2464204" y="4463642"/>
              <a:ext cx="3077423"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power spectral density, </a:t>
              </a:r>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1" name="TextBox 20"/>
            <p:cNvSpPr txBox="1"/>
            <p:nvPr/>
          </p:nvSpPr>
          <p:spPr>
            <a:xfrm rot="16200000">
              <a:off x="1115021" y="2964741"/>
              <a:ext cx="858689" cy="322791"/>
            </a:xfrm>
            <a:prstGeom prst="rect">
              <a:avLst/>
            </a:prstGeom>
            <a:noFill/>
          </p:spPr>
          <p:txBody>
            <a:bodyPr wrap="square" rtlCol="0">
              <a:spAutoFit/>
            </a:bodyPr>
            <a:lstStyle/>
            <a:p>
              <a:r>
                <a:rPr lang="en-US" sz="2800" dirty="0" smtClean="0">
                  <a:latin typeface="Times New Roman" pitchFamily="18" charset="0"/>
                  <a:cs typeface="Times New Roman" pitchFamily="18" charset="0"/>
                </a:rPr>
                <a:t>counts</a:t>
              </a:r>
              <a:endParaRPr lang="en-US" sz="2800" dirty="0">
                <a:latin typeface="Times New Roman" pitchFamily="18" charset="0"/>
                <a:cs typeface="Times New Roman" pitchFamily="18" charset="0"/>
              </a:endParaRPr>
            </a:p>
          </p:txBody>
        </p:sp>
        <p:sp>
          <p:nvSpPr>
            <p:cNvPr id="25" name="TextBox 24"/>
            <p:cNvSpPr txBox="1"/>
            <p:nvPr/>
          </p:nvSpPr>
          <p:spPr>
            <a:xfrm>
              <a:off x="2000250" y="1550727"/>
              <a:ext cx="6096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2596425" y="1550727"/>
              <a:ext cx="5334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cxnSp>
          <p:nvCxnSpPr>
            <p:cNvPr id="28" name="Straight Connector 27"/>
            <p:cNvCxnSpPr/>
            <p:nvPr/>
          </p:nvCxnSpPr>
          <p:spPr>
            <a:xfrm rot="5400000">
              <a:off x="4843462" y="3069965"/>
              <a:ext cx="24479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832654" y="1588290"/>
              <a:ext cx="5334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peak</a:t>
              </a:r>
              <a:endParaRPr lang="en-US" sz="2800" dirty="0">
                <a:latin typeface="Times New Roman" pitchFamily="18" charset="0"/>
                <a:cs typeface="Times New Roman" pitchFamily="18" charset="0"/>
              </a:endParaRPr>
            </a:p>
          </p:txBody>
        </p:sp>
      </p:grpSp>
      <p:sp>
        <p:nvSpPr>
          <p:cNvPr id="11" name="TextBox 10"/>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2:</a:t>
            </a:r>
          </a:p>
          <a:p>
            <a:r>
              <a:rPr lang="en-US" sz="2800" dirty="0" smtClean="0">
                <a:latin typeface="Times New Roman" pitchFamily="18" charset="0"/>
                <a:cs typeface="Times New Roman" pitchFamily="18" charset="0"/>
              </a:rPr>
              <a:t>histogram of</a:t>
            </a:r>
          </a:p>
          <a:p>
            <a:r>
              <a:rPr lang="en-US" sz="2800" dirty="0" smtClean="0">
                <a:latin typeface="Times New Roman" pitchFamily="18" charset="0"/>
                <a:cs typeface="Times New Roman" pitchFamily="18" charset="0"/>
              </a:rPr>
              <a:t>spectral</a:t>
            </a:r>
          </a:p>
          <a:p>
            <a:r>
              <a:rPr lang="en-US" sz="2800" dirty="0" smtClean="0">
                <a:latin typeface="Times New Roman" pitchFamily="18" charset="0"/>
                <a:cs typeface="Times New Roman" pitchFamily="18" charset="0"/>
              </a:rPr>
              <a:t>values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3886200" y="5410200"/>
            <a:ext cx="4876800" cy="1219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much more likely, since</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err="1" smtClean="0">
                <a:ln>
                  <a:noFill/>
                </a:ln>
                <a:solidFill>
                  <a:srgbClr val="FF0000"/>
                </a:solidFill>
                <a:effectLst/>
                <a:uLnTx/>
                <a:uFillTx/>
                <a:latin typeface="Times New Roman" pitchFamily="18" charset="0"/>
                <a:ea typeface="+mj-ea"/>
                <a:cs typeface="Times New Roman" pitchFamily="18" charset="0"/>
              </a:rPr>
              <a:t>p.s.d</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has many frequency points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(513 in this case)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Rectangle 5"/>
          <p:cNvSpPr/>
          <p:nvPr/>
        </p:nvSpPr>
        <p:spPr>
          <a:xfrm>
            <a:off x="0" y="2895600"/>
            <a:ext cx="9144000" cy="1200329"/>
          </a:xfrm>
          <a:prstGeom prst="rect">
            <a:avLst/>
          </a:prstGeom>
        </p:spPr>
        <p:txBody>
          <a:bodyPr wrap="square">
            <a:spAutoFit/>
          </a:bodyPr>
          <a:lstStyle/>
          <a:p>
            <a:pPr algn="ctr"/>
            <a:r>
              <a:rPr lang="en-US" sz="2400" dirty="0" smtClean="0">
                <a:solidFill>
                  <a:srgbClr val="FF0000"/>
                </a:solidFill>
                <a:latin typeface="Times New Roman" pitchFamily="18" charset="0"/>
                <a:cs typeface="Times New Roman" pitchFamily="18" charset="0"/>
              </a:rPr>
              <a:t>peak of the observed amplitude or greater occurs only 1-0.99994</a:t>
            </a:r>
          </a:p>
          <a:p>
            <a:pPr algn="ctr"/>
            <a:r>
              <a:rPr lang="en-US" sz="2400" dirty="0" smtClean="0">
                <a:solidFill>
                  <a:srgbClr val="FF0000"/>
                </a:solidFill>
                <a:latin typeface="Times New Roman" pitchFamily="18" charset="0"/>
                <a:cs typeface="Times New Roman" pitchFamily="18" charset="0"/>
              </a:rPr>
              <a:t>= 0.006 % of the time</a:t>
            </a:r>
          </a:p>
          <a:p>
            <a:pPr algn="ctr"/>
            <a:r>
              <a:rPr lang="en-US" sz="2400" dirty="0" smtClean="0">
                <a:solidFill>
                  <a:srgbClr val="FF0000"/>
                </a:solidFill>
                <a:latin typeface="Times New Roman" pitchFamily="18" charset="0"/>
                <a:cs typeface="Times New Roman" pitchFamily="18" charset="0"/>
              </a:rPr>
              <a:t>The Null Hypothesis can be rejected to high certainty</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Rectangle 7"/>
          <p:cNvSpPr/>
          <p:nvPr/>
        </p:nvSpPr>
        <p:spPr>
          <a:xfrm>
            <a:off x="0" y="5428338"/>
            <a:ext cx="9144000" cy="1692771"/>
          </a:xfrm>
          <a:prstGeom prst="rect">
            <a:avLst/>
          </a:prstGeom>
        </p:spPr>
        <p:txBody>
          <a:bodyPr wrap="square">
            <a:spAutoFit/>
          </a:bodyPr>
          <a:lstStyle/>
          <a:p>
            <a:pPr algn="ctr"/>
            <a:r>
              <a:rPr lang="en-US" sz="2400" dirty="0" smtClean="0">
                <a:solidFill>
                  <a:srgbClr val="FF0000"/>
                </a:solidFill>
                <a:latin typeface="Times New Roman" pitchFamily="18" charset="0"/>
                <a:cs typeface="Times New Roman" pitchFamily="18" charset="0"/>
              </a:rPr>
              <a:t>peak of the observed amplitude occurs only 1-(0.99994)</a:t>
            </a:r>
            <a:r>
              <a:rPr lang="en-US" sz="2400" baseline="30000" dirty="0" smtClean="0">
                <a:solidFill>
                  <a:srgbClr val="FF0000"/>
                </a:solidFill>
                <a:latin typeface="Times New Roman" pitchFamily="18" charset="0"/>
                <a:cs typeface="Times New Roman" pitchFamily="18" charset="0"/>
              </a:rPr>
              <a:t>513</a:t>
            </a:r>
            <a:endParaRPr lang="en-US" sz="2400" dirty="0" smtClean="0">
              <a:solidFill>
                <a:srgbClr val="FF0000"/>
              </a:solidFill>
              <a:latin typeface="Times New Roman" pitchFamily="18" charset="0"/>
              <a:cs typeface="Times New Roman" pitchFamily="18" charset="0"/>
            </a:endParaRPr>
          </a:p>
          <a:p>
            <a:pPr algn="ctr"/>
            <a:r>
              <a:rPr lang="en-US" sz="2400" dirty="0" smtClean="0">
                <a:solidFill>
                  <a:srgbClr val="FF0000"/>
                </a:solidFill>
                <a:latin typeface="Times New Roman" pitchFamily="18" charset="0"/>
                <a:cs typeface="Times New Roman" pitchFamily="18" charset="0"/>
              </a:rPr>
              <a:t>= 3% of the time</a:t>
            </a:r>
          </a:p>
          <a:p>
            <a:pPr algn="ctr"/>
            <a:r>
              <a:rPr lang="en-US" sz="2400" dirty="0" smtClean="0">
                <a:solidFill>
                  <a:srgbClr val="FF0000"/>
                </a:solidFill>
                <a:latin typeface="Times New Roman" pitchFamily="18" charset="0"/>
                <a:cs typeface="Times New Roman" pitchFamily="18" charset="0"/>
              </a:rPr>
              <a:t>The Null Hypothesis can be rejected to acceptable certainty</a:t>
            </a:r>
            <a:endParaRPr lang="en-US" sz="2400" dirty="0" smtClean="0">
              <a:solidFill>
                <a:srgbClr val="FF0000"/>
              </a:solidFill>
            </a:endParaRPr>
          </a:p>
          <a:p>
            <a:pPr algn="ctr"/>
            <a:endParaRPr lang="en-US" sz="3200"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smtClean="0">
                <a:latin typeface="Times New Roman" pitchFamily="18" charset="0"/>
                <a:cs typeface="Times New Roman" pitchFamily="18" charset="0"/>
              </a:rPr>
              <a:t>New Content Part 1</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9144000" cy="990600"/>
          </a:xfrm>
        </p:spPr>
        <p:txBody>
          <a:bodyPr>
            <a:normAutofit/>
          </a:bodyPr>
          <a:lstStyle/>
          <a:p>
            <a:pPr algn="ctr">
              <a:buNone/>
            </a:pPr>
            <a:r>
              <a:rPr lang="en-US" sz="4000" dirty="0" smtClean="0">
                <a:latin typeface="Times New Roman" pitchFamily="18" charset="0"/>
                <a:cs typeface="Times New Roman" pitchFamily="18" charset="0"/>
              </a:rPr>
              <a:t>Working with </a:t>
            </a:r>
            <a:r>
              <a:rPr lang="en-US" sz="4000" dirty="0" err="1" smtClean="0">
                <a:latin typeface="Times New Roman" pitchFamily="18" charset="0"/>
                <a:cs typeface="Times New Roman" pitchFamily="18" charset="0"/>
              </a:rPr>
              <a:t>p.d.f.’s</a:t>
            </a:r>
            <a:endParaRPr lang="en-US" sz="4000"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6477000"/>
          </a:xfrm>
          <a:prstGeom prst="rect">
            <a:avLst/>
          </a:prstGeom>
        </p:spPr>
        <p:txBody>
          <a:bodyPr vert="horz" lIns="91440" tIns="45720" rIns="91440" bIns="45720" rtlCol="0" anchor="ctr">
            <a:normAutofit/>
          </a:bodyPr>
          <a:lstStyle/>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histogram</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lang="en-US" sz="3600" dirty="0">
                <a:latin typeface="Times New Roman" pitchFamily="18" charset="0"/>
                <a:cs typeface="Times New Roman" pitchFamily="18" charset="0"/>
              </a:rPr>
              <a:t> </a:t>
            </a:r>
            <a:r>
              <a:rPr lang="en-US" sz="3600" dirty="0" err="1">
                <a:latin typeface="Times New Roman" pitchFamily="18" charset="0"/>
                <a:ea typeface="Cambria Math"/>
                <a:cs typeface="Times New Roman" pitchFamily="18" charset="0"/>
              </a:rPr>
              <a:t>dbins</a:t>
            </a:r>
            <a:endParaRPr lang="en-US" sz="3600" dirty="0">
              <a:latin typeface="Times New Roman" pitchFamily="18" charset="0"/>
              <a:ea typeface="Cambria Math"/>
              <a:cs typeface="Times New Roman" pitchFamily="18" charset="0"/>
            </a:endParaRPr>
          </a:p>
          <a:p>
            <a:pPr lvl="0" algn="ctr">
              <a:spcBef>
                <a:spcPct val="0"/>
              </a:spcBef>
              <a:defRPr/>
            </a:pPr>
            <a:r>
              <a:rPr lang="en-US" sz="3600" dirty="0">
                <a:latin typeface="Times New Roman" pitchFamily="18" charset="0"/>
                <a:ea typeface="Cambria Math"/>
                <a:cs typeface="Times New Roman" pitchFamily="18" charset="0"/>
              </a:rPr>
              <a:t>array of evenly-spaced values of data</a:t>
            </a:r>
          </a:p>
          <a:p>
            <a:pPr lvl="0" algn="ctr">
              <a:spcBef>
                <a:spcPct val="0"/>
              </a:spcBef>
              <a:defRPr/>
            </a:pPr>
            <a:r>
              <a:rPr lang="en-US" sz="3600" dirty="0" smtClean="0">
                <a:latin typeface="Times New Roman" pitchFamily="18" charset="0"/>
                <a:ea typeface="Cambria Math"/>
                <a:cs typeface="Times New Roman" pitchFamily="18" charset="0"/>
              </a:rPr>
              <a:t>(spacing </a:t>
            </a:r>
            <a:r>
              <a:rPr lang="el-GR" sz="3600" dirty="0" smtClean="0">
                <a:latin typeface="Cambria Math"/>
                <a:ea typeface="Cambria Math"/>
                <a:cs typeface="Times New Roman" pitchFamily="18" charset="0"/>
              </a:rPr>
              <a:t>Δ</a:t>
            </a:r>
            <a:r>
              <a:rPr lang="en-US" sz="3600" dirty="0" smtClean="0">
                <a:latin typeface="Times New Roman" pitchFamily="18" charset="0"/>
                <a:ea typeface="Cambria Math"/>
                <a:cs typeface="Times New Roman" pitchFamily="18" charset="0"/>
              </a:rPr>
              <a:t>d) for </a:t>
            </a:r>
            <a:r>
              <a:rPr lang="en-US" sz="3600" dirty="0">
                <a:latin typeface="Times New Roman" pitchFamily="18" charset="0"/>
                <a:ea typeface="Cambria Math"/>
                <a:cs typeface="Times New Roman" pitchFamily="18" charset="0"/>
              </a:rPr>
              <a:t>binning data d</a:t>
            </a:r>
            <a:endParaRPr lang="en-US" sz="3600" i="1" dirty="0">
              <a:latin typeface="Times New Roman" pitchFamily="18" charset="0"/>
              <a:cs typeface="Times New Roman" pitchFamily="18" charset="0"/>
            </a:endParaRPr>
          </a:p>
          <a:p>
            <a:pPr lvl="0" algn="ctr">
              <a:spcBef>
                <a:spcPct val="0"/>
              </a:spcBef>
              <a:defRPr/>
            </a:pPr>
            <a:endParaRPr kumimoji="0" lang="en-US" sz="36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lang="en-US" sz="3600" dirty="0" smtClean="0">
                <a:latin typeface="Times New Roman" pitchFamily="18" charset="0"/>
                <a:cs typeface="Times New Roman" pitchFamily="18" charset="0"/>
              </a:rPr>
              <a:t>h=</a:t>
            </a:r>
            <a:r>
              <a:rPr lang="en-US" sz="3600" dirty="0" err="1" smtClean="0">
                <a:latin typeface="Times New Roman" pitchFamily="18" charset="0"/>
                <a:cs typeface="Times New Roman" pitchFamily="18" charset="0"/>
              </a:rPr>
              <a:t>hist</a:t>
            </a:r>
            <a:r>
              <a:rPr lang="en-US" sz="3600" dirty="0" smtClean="0">
                <a:latin typeface="Times New Roman" pitchFamily="18" charset="0"/>
                <a:cs typeface="Times New Roman" pitchFamily="18" charset="0"/>
              </a:rPr>
              <a:t>(</a:t>
            </a:r>
            <a:r>
              <a:rPr lang="en-US" sz="3600" dirty="0" err="1" smtClean="0">
                <a:latin typeface="Times New Roman" pitchFamily="18" charset="0"/>
                <a:cs typeface="Times New Roman" pitchFamily="18" charset="0"/>
              </a:rPr>
              <a:t>d,dbins</a:t>
            </a:r>
            <a:r>
              <a:rPr lang="en-US" sz="3600" dirty="0" smtClean="0">
                <a:latin typeface="Times New Roman" pitchFamily="18" charset="0"/>
                <a:cs typeface="Times New Roman" pitchFamily="18" charset="0"/>
              </a:rPr>
              <a:t>);</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6477000"/>
          </a:xfrm>
          <a:prstGeom prst="rect">
            <a:avLst/>
          </a:prstGeom>
        </p:spPr>
        <p:txBody>
          <a:bodyPr vert="horz" lIns="91440" tIns="45720" rIns="91440" bIns="45720" rtlCol="0" anchor="ctr">
            <a:normAutofit/>
          </a:bodyPr>
          <a:lstStyle/>
          <a:p>
            <a:pPr lvl="0"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histogram</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lang="en-US" sz="3600" dirty="0" err="1" smtClean="0">
                <a:latin typeface="Times New Roman" pitchFamily="18" charset="0"/>
                <a:ea typeface="Cambria Math"/>
                <a:cs typeface="Times New Roman" pitchFamily="18" charset="0"/>
              </a:rPr>
              <a:t>dbins</a:t>
            </a:r>
            <a:endParaRPr lang="en-US" sz="3600" dirty="0" smtClean="0">
              <a:latin typeface="Times New Roman" pitchFamily="18" charset="0"/>
              <a:ea typeface="Cambria Math"/>
              <a:cs typeface="Times New Roman" pitchFamily="18" charset="0"/>
            </a:endParaRPr>
          </a:p>
          <a:p>
            <a:pPr lvl="0" algn="ctr">
              <a:spcBef>
                <a:spcPct val="0"/>
              </a:spcBef>
              <a:defRPr/>
            </a:pPr>
            <a:r>
              <a:rPr lang="en-US" sz="3600" dirty="0" smtClean="0">
                <a:latin typeface="Times New Roman" pitchFamily="18" charset="0"/>
                <a:ea typeface="Cambria Math"/>
                <a:cs typeface="Times New Roman" pitchFamily="18" charset="0"/>
              </a:rPr>
              <a:t>array of evenly-spaced values of data</a:t>
            </a:r>
          </a:p>
          <a:p>
            <a:pPr lvl="0" algn="ctr">
              <a:spcBef>
                <a:spcPct val="0"/>
              </a:spcBef>
              <a:defRPr/>
            </a:pPr>
            <a:r>
              <a:rPr lang="en-US" sz="3600" dirty="0" smtClean="0">
                <a:latin typeface="Times New Roman" pitchFamily="18" charset="0"/>
                <a:ea typeface="Cambria Math"/>
                <a:cs typeface="Times New Roman" pitchFamily="18" charset="0"/>
              </a:rPr>
              <a:t>(spacing </a:t>
            </a:r>
            <a:r>
              <a:rPr lang="el-GR" sz="3600" dirty="0" smtClean="0">
                <a:latin typeface="Cambria Math"/>
                <a:ea typeface="Cambria Math"/>
                <a:cs typeface="Times New Roman" pitchFamily="18" charset="0"/>
              </a:rPr>
              <a:t>Δ</a:t>
            </a:r>
            <a:r>
              <a:rPr lang="en-US" sz="3600" dirty="0" smtClean="0">
                <a:latin typeface="Times New Roman" pitchFamily="18" charset="0"/>
                <a:ea typeface="Cambria Math"/>
                <a:cs typeface="Times New Roman" pitchFamily="18" charset="0"/>
              </a:rPr>
              <a:t>d) for binning data d</a:t>
            </a:r>
            <a:endParaRPr lang="en-US" sz="3600" i="1" dirty="0" smtClean="0">
              <a:latin typeface="Times New Roman" pitchFamily="18" charset="0"/>
              <a:cs typeface="Times New Roman" pitchFamily="18" charset="0"/>
            </a:endParaRPr>
          </a:p>
          <a:p>
            <a:pPr lvl="0" algn="ctr">
              <a:spcBef>
                <a:spcPct val="0"/>
              </a:spcBef>
              <a:defRPr/>
            </a:pPr>
            <a:endParaRPr kumimoji="0" lang="en-US" sz="36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lang="en-US" sz="3600" dirty="0" smtClean="0">
                <a:latin typeface="Times New Roman" pitchFamily="18" charset="0"/>
                <a:cs typeface="Times New Roman" pitchFamily="18" charset="0"/>
              </a:rPr>
              <a:t>h=</a:t>
            </a:r>
            <a:r>
              <a:rPr lang="en-US" sz="3600" dirty="0" err="1" smtClean="0">
                <a:latin typeface="Times New Roman" pitchFamily="18" charset="0"/>
                <a:cs typeface="Times New Roman" pitchFamily="18" charset="0"/>
              </a:rPr>
              <a:t>hist</a:t>
            </a:r>
            <a:r>
              <a:rPr lang="en-US" sz="3600" dirty="0" smtClean="0">
                <a:latin typeface="Times New Roman" pitchFamily="18" charset="0"/>
                <a:cs typeface="Times New Roman" pitchFamily="18" charset="0"/>
              </a:rPr>
              <a:t>(</a:t>
            </a:r>
            <a:r>
              <a:rPr lang="en-US" sz="3600" dirty="0" err="1" smtClean="0">
                <a:latin typeface="Times New Roman" pitchFamily="18" charset="0"/>
                <a:cs typeface="Times New Roman" pitchFamily="18" charset="0"/>
              </a:rPr>
              <a:t>d,dbins</a:t>
            </a:r>
            <a:r>
              <a:rPr lang="en-US" sz="3600" dirty="0" smtClean="0">
                <a:latin typeface="Times New Roman" pitchFamily="18" charset="0"/>
                <a:cs typeface="Times New Roman" pitchFamily="18" charset="0"/>
              </a:rPr>
              <a:t>);</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 name="Freeform 2"/>
          <p:cNvSpPr/>
          <p:nvPr/>
        </p:nvSpPr>
        <p:spPr>
          <a:xfrm>
            <a:off x="3254644" y="5424407"/>
            <a:ext cx="1100380" cy="867905"/>
          </a:xfrm>
          <a:custGeom>
            <a:avLst/>
            <a:gdLst>
              <a:gd name="connsiteX0" fmla="*/ 0 w 1100380"/>
              <a:gd name="connsiteY0" fmla="*/ 0 h 867905"/>
              <a:gd name="connsiteX1" fmla="*/ 635431 w 1100380"/>
              <a:gd name="connsiteY1" fmla="*/ 247973 h 867905"/>
              <a:gd name="connsiteX2" fmla="*/ 542441 w 1100380"/>
              <a:gd name="connsiteY2" fmla="*/ 464949 h 867905"/>
              <a:gd name="connsiteX3" fmla="*/ 1100380 w 1100380"/>
              <a:gd name="connsiteY3" fmla="*/ 867905 h 867905"/>
            </a:gdLst>
            <a:ahLst/>
            <a:cxnLst>
              <a:cxn ang="0">
                <a:pos x="connsiteX0" y="connsiteY0"/>
              </a:cxn>
              <a:cxn ang="0">
                <a:pos x="connsiteX1" y="connsiteY1"/>
              </a:cxn>
              <a:cxn ang="0">
                <a:pos x="connsiteX2" y="connsiteY2"/>
              </a:cxn>
              <a:cxn ang="0">
                <a:pos x="connsiteX3" y="connsiteY3"/>
              </a:cxn>
            </a:cxnLst>
            <a:rect l="l" t="t" r="r" b="b"/>
            <a:pathLst>
              <a:path w="1100380" h="867905">
                <a:moveTo>
                  <a:pt x="0" y="0"/>
                </a:moveTo>
                <a:cubicBezTo>
                  <a:pt x="272512" y="85241"/>
                  <a:pt x="545024" y="170482"/>
                  <a:pt x="635431" y="247973"/>
                </a:cubicBezTo>
                <a:cubicBezTo>
                  <a:pt x="725838" y="325464"/>
                  <a:pt x="464950" y="361627"/>
                  <a:pt x="542441" y="464949"/>
                </a:cubicBezTo>
                <a:cubicBezTo>
                  <a:pt x="619932" y="568271"/>
                  <a:pt x="860156" y="718088"/>
                  <a:pt x="1100380" y="867905"/>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4572000" y="5943600"/>
            <a:ext cx="3200400" cy="830997"/>
          </a:xfrm>
          <a:prstGeom prst="rect">
            <a:avLst/>
          </a:prstGeom>
          <a:noFill/>
        </p:spPr>
        <p:txBody>
          <a:bodyPr wrap="square" rtlCol="0">
            <a:spAutoFit/>
          </a:bodyPr>
          <a:lstStyle/>
          <a:p>
            <a:r>
              <a:rPr lang="en-US" sz="2400" dirty="0" smtClean="0">
                <a:solidFill>
                  <a:srgbClr val="FF0000"/>
                </a:solidFill>
              </a:rPr>
              <a:t>integer counts, number of data in each bin</a:t>
            </a:r>
            <a:endParaRPr lang="en-US" sz="2400" dirty="0">
              <a:solidFill>
                <a:srgbClr val="FF0000"/>
              </a:solidFill>
            </a:endParaRPr>
          </a:p>
        </p:txBody>
      </p:sp>
      <p:sp>
        <p:nvSpPr>
          <p:cNvPr id="6" name="Freeform 5"/>
          <p:cNvSpPr/>
          <p:nvPr/>
        </p:nvSpPr>
        <p:spPr>
          <a:xfrm rot="18064754">
            <a:off x="4982290" y="2013877"/>
            <a:ext cx="1100380" cy="867905"/>
          </a:xfrm>
          <a:custGeom>
            <a:avLst/>
            <a:gdLst>
              <a:gd name="connsiteX0" fmla="*/ 0 w 1100380"/>
              <a:gd name="connsiteY0" fmla="*/ 0 h 867905"/>
              <a:gd name="connsiteX1" fmla="*/ 635431 w 1100380"/>
              <a:gd name="connsiteY1" fmla="*/ 247973 h 867905"/>
              <a:gd name="connsiteX2" fmla="*/ 542441 w 1100380"/>
              <a:gd name="connsiteY2" fmla="*/ 464949 h 867905"/>
              <a:gd name="connsiteX3" fmla="*/ 1100380 w 1100380"/>
              <a:gd name="connsiteY3" fmla="*/ 867905 h 867905"/>
            </a:gdLst>
            <a:ahLst/>
            <a:cxnLst>
              <a:cxn ang="0">
                <a:pos x="connsiteX0" y="connsiteY0"/>
              </a:cxn>
              <a:cxn ang="0">
                <a:pos x="connsiteX1" y="connsiteY1"/>
              </a:cxn>
              <a:cxn ang="0">
                <a:pos x="connsiteX2" y="connsiteY2"/>
              </a:cxn>
              <a:cxn ang="0">
                <a:pos x="connsiteX3" y="connsiteY3"/>
              </a:cxn>
            </a:cxnLst>
            <a:rect l="l" t="t" r="r" b="b"/>
            <a:pathLst>
              <a:path w="1100380" h="867905">
                <a:moveTo>
                  <a:pt x="0" y="0"/>
                </a:moveTo>
                <a:cubicBezTo>
                  <a:pt x="272512" y="85241"/>
                  <a:pt x="545024" y="170482"/>
                  <a:pt x="635431" y="247973"/>
                </a:cubicBezTo>
                <a:cubicBezTo>
                  <a:pt x="725838" y="325464"/>
                  <a:pt x="464950" y="361627"/>
                  <a:pt x="542441" y="464949"/>
                </a:cubicBezTo>
                <a:cubicBezTo>
                  <a:pt x="619932" y="568271"/>
                  <a:pt x="860156" y="718088"/>
                  <a:pt x="1100380" y="867905"/>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6248400" y="1828800"/>
            <a:ext cx="1905000" cy="461665"/>
          </a:xfrm>
          <a:prstGeom prst="rect">
            <a:avLst/>
          </a:prstGeom>
          <a:noFill/>
        </p:spPr>
        <p:txBody>
          <a:bodyPr wrap="square" rtlCol="0">
            <a:spAutoFit/>
          </a:bodyPr>
          <a:lstStyle/>
          <a:p>
            <a:r>
              <a:rPr lang="en-US" sz="2400" dirty="0" smtClean="0">
                <a:solidFill>
                  <a:srgbClr val="FF0000"/>
                </a:solidFill>
              </a:rPr>
              <a:t>bin centers</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smtClean="0">
                <a:latin typeface="Times New Roman" pitchFamily="18" charset="0"/>
                <a:cs typeface="Times New Roman" pitchFamily="18" charset="0"/>
              </a:rPr>
              <a:t>Review Part </a:t>
            </a:r>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9144000" cy="990600"/>
          </a:xfrm>
        </p:spPr>
        <p:txBody>
          <a:bodyPr>
            <a:normAutofit fontScale="85000" lnSpcReduction="10000"/>
          </a:bodyPr>
          <a:lstStyle/>
          <a:p>
            <a:pPr algn="ctr">
              <a:buNone/>
            </a:pPr>
            <a:r>
              <a:rPr lang="en-US" sz="4000" dirty="0" smtClean="0">
                <a:latin typeface="Times New Roman" pitchFamily="18" charset="0"/>
                <a:cs typeface="Times New Roman" pitchFamily="18" charset="0"/>
              </a:rPr>
              <a:t>assessing the confidence level of a spectral peak</a:t>
            </a: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6477000"/>
          </a:xfrm>
          <a:prstGeom prst="rect">
            <a:avLst/>
          </a:prstGeom>
        </p:spPr>
        <p:txBody>
          <a:bodyPr vert="horz" lIns="91440" tIns="45720" rIns="91440" bIns="45720" rtlCol="0" anchor="ctr">
            <a:normAutofit/>
          </a:bodyPr>
          <a:lstStyle/>
          <a:p>
            <a:pPr algn="ctr">
              <a:spcBef>
                <a:spcPct val="0"/>
              </a:spcBef>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from histogram to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p.d.f</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lang="en-US" sz="3600" i="1" dirty="0">
                <a:latin typeface="Times New Roman" pitchFamily="18" charset="0"/>
                <a:cs typeface="Times New Roman" pitchFamily="18" charset="0"/>
              </a:rPr>
              <a:t>p(d) =</a:t>
            </a:r>
            <a:r>
              <a:rPr lang="en-US" sz="3600" dirty="0">
                <a:latin typeface="Cambria Math"/>
                <a:ea typeface="Cambria Math"/>
                <a:cs typeface="Times New Roman" pitchFamily="18" charset="0"/>
              </a:rPr>
              <a:t> </a:t>
            </a:r>
            <a:r>
              <a:rPr lang="en-US" sz="3600" i="1" dirty="0">
                <a:latin typeface="Cambria Math"/>
                <a:ea typeface="Cambria Math"/>
                <a:cs typeface="Times New Roman" pitchFamily="18" charset="0"/>
              </a:rPr>
              <a:t>c</a:t>
            </a:r>
            <a:r>
              <a:rPr lang="en-US" sz="3600" i="1" baseline="30000" dirty="0">
                <a:latin typeface="Cambria Math"/>
                <a:ea typeface="Cambria Math"/>
                <a:cs typeface="Times New Roman" pitchFamily="18" charset="0"/>
              </a:rPr>
              <a:t>-1</a:t>
            </a:r>
            <a:r>
              <a:rPr lang="en-US" sz="3600" baseline="30000" dirty="0">
                <a:latin typeface="Cambria Math"/>
                <a:ea typeface="Cambria Math"/>
                <a:cs typeface="Times New Roman" pitchFamily="18" charset="0"/>
              </a:rPr>
              <a:t>  </a:t>
            </a:r>
            <a:r>
              <a:rPr lang="en-US" sz="3600" i="1" dirty="0">
                <a:latin typeface="Times New Roman" pitchFamily="18" charset="0"/>
                <a:cs typeface="Times New Roman" pitchFamily="18" charset="0"/>
              </a:rPr>
              <a:t>h(d)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p(d) </a:t>
            </a:r>
            <a:r>
              <a:rPr kumimoji="0" lang="en-US" sz="36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d</a:t>
            </a:r>
            <a:r>
              <a:rPr kumimoji="0" lang="en-US" sz="3600" b="0" i="1"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d</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=1</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3600" dirty="0">
              <a:latin typeface="Times New Roman" pitchFamily="18" charset="0"/>
              <a:ea typeface="+mj-ea"/>
              <a:cs typeface="Times New Roman" pitchFamily="18" charset="0"/>
            </a:endParaRPr>
          </a:p>
          <a:p>
            <a:pPr lvl="0" algn="ctr">
              <a:spcBef>
                <a:spcPct val="0"/>
              </a:spcBef>
              <a:defRPr/>
            </a:pPr>
            <a:r>
              <a:rPr lang="en-US" sz="3600" i="1" dirty="0" smtClean="0">
                <a:latin typeface="Cambria Math"/>
                <a:ea typeface="Cambria Math"/>
                <a:cs typeface="Times New Roman" pitchFamily="18" charset="0"/>
              </a:rPr>
              <a:t>c</a:t>
            </a:r>
            <a:r>
              <a:rPr lang="en-US" sz="3600" i="1" baseline="30000" dirty="0" smtClean="0">
                <a:latin typeface="Cambria Math"/>
                <a:ea typeface="Cambria Math"/>
                <a:cs typeface="Times New Roman" pitchFamily="18" charset="0"/>
              </a:rPr>
              <a:t>-1</a:t>
            </a:r>
            <a:r>
              <a:rPr lang="en-US" sz="3600" dirty="0" smtClean="0">
                <a:latin typeface="Cambria Math"/>
                <a:ea typeface="Cambria Math"/>
                <a:cs typeface="Times New Roman" pitchFamily="18" charset="0"/>
              </a:rPr>
              <a:t>∫</a:t>
            </a:r>
            <a:r>
              <a:rPr lang="en-US" sz="3600" i="1" dirty="0" smtClean="0">
                <a:latin typeface="Times New Roman" pitchFamily="18" charset="0"/>
                <a:cs typeface="Times New Roman" pitchFamily="18" charset="0"/>
              </a:rPr>
              <a:t>h(d</a:t>
            </a:r>
            <a:r>
              <a:rPr lang="en-US" sz="3600" i="1" dirty="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t>
            </a:r>
            <a:r>
              <a:rPr lang="en-US" sz="3600" i="1" dirty="0" err="1" smtClean="0">
                <a:latin typeface="Times New Roman" pitchFamily="18" charset="0"/>
                <a:cs typeface="Times New Roman" pitchFamily="18" charset="0"/>
              </a:rPr>
              <a:t>d</a:t>
            </a:r>
            <a:r>
              <a:rPr lang="en-US" sz="3600" i="1" dirty="0" smtClean="0">
                <a:latin typeface="Times New Roman" pitchFamily="18" charset="0"/>
                <a:cs typeface="Times New Roman" pitchFamily="18" charset="0"/>
              </a:rPr>
              <a:t>=1</a:t>
            </a:r>
            <a:r>
              <a:rPr lang="en-US" sz="3600" dirty="0" smtClean="0">
                <a:latin typeface="Times New Roman" pitchFamily="18" charset="0"/>
                <a:cs typeface="Times New Roman" pitchFamily="18" charset="0"/>
              </a:rPr>
              <a:t>   or   c=</a:t>
            </a:r>
            <a:r>
              <a:rPr lang="en-US" sz="3600" dirty="0" err="1" smtClean="0">
                <a:latin typeface="Times New Roman" pitchFamily="18" charset="0"/>
                <a:cs typeface="Times New Roman" pitchFamily="18" charset="0"/>
              </a:rPr>
              <a:t>Dd</a:t>
            </a:r>
            <a:r>
              <a:rPr lang="en-US" sz="3600" dirty="0" smtClean="0">
                <a:latin typeface="Times New Roman" pitchFamily="18" charset="0"/>
                <a:cs typeface="Times New Roman" pitchFamily="18" charset="0"/>
              </a:rPr>
              <a:t>*sum(h); </a:t>
            </a: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endParaRPr kumimoji="0" lang="en-US" sz="36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lang="en-US" sz="3600" dirty="0" smtClean="0">
                <a:latin typeface="Times New Roman" pitchFamily="18" charset="0"/>
                <a:cs typeface="Times New Roman" pitchFamily="18" charset="0"/>
              </a:rPr>
              <a:t>p=h/(</a:t>
            </a:r>
            <a:r>
              <a:rPr lang="en-US" sz="3600" dirty="0" err="1" smtClean="0">
                <a:latin typeface="Times New Roman" pitchFamily="18" charset="0"/>
                <a:cs typeface="Times New Roman" pitchFamily="18" charset="0"/>
              </a:rPr>
              <a:t>Dd</a:t>
            </a:r>
            <a:r>
              <a:rPr lang="en-US" sz="3600" dirty="0" smtClean="0">
                <a:latin typeface="Times New Roman" pitchFamily="18" charset="0"/>
                <a:cs typeface="Times New Roman" pitchFamily="18" charset="0"/>
              </a:rPr>
              <a:t>*sum(h));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6477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Mean</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mean = </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36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d</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 </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p(d) </a:t>
            </a:r>
            <a:r>
              <a:rPr kumimoji="0" lang="en-US" sz="36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d</a:t>
            </a:r>
            <a:r>
              <a:rPr kumimoji="0" lang="en-US" sz="3600" b="0" i="1"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d</a:t>
            </a:r>
            <a:endPar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endParaRPr kumimoji="0" lang="en-US" sz="36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lang="en-US" sz="3600" dirty="0" smtClean="0">
                <a:latin typeface="Times New Roman" pitchFamily="18" charset="0"/>
                <a:cs typeface="Times New Roman" pitchFamily="18" charset="0"/>
              </a:rPr>
              <a:t>mean = </a:t>
            </a:r>
            <a:r>
              <a:rPr lang="en-US" sz="3600" dirty="0" err="1" smtClean="0">
                <a:latin typeface="Times New Roman" pitchFamily="18" charset="0"/>
                <a:cs typeface="Times New Roman" pitchFamily="18" charset="0"/>
              </a:rPr>
              <a:t>Dd</a:t>
            </a:r>
            <a:r>
              <a:rPr lang="en-US" sz="3600" dirty="0" smtClean="0">
                <a:latin typeface="Times New Roman" pitchFamily="18" charset="0"/>
                <a:cs typeface="Times New Roman" pitchFamily="18" charset="0"/>
              </a:rPr>
              <a:t>*sum(d.*p);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6477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Variance</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variance = </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3600" b="0" i="1"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 </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d-mean)</a:t>
            </a:r>
            <a:r>
              <a:rPr kumimoji="0" lang="en-US" sz="3600" b="0" i="1" u="none" strike="noStrike" kern="1200" cap="none" spc="0" normalizeH="0" baseline="30000" noProof="0" dirty="0" smtClean="0">
                <a:ln>
                  <a:noFill/>
                </a:ln>
                <a:solidFill>
                  <a:schemeClr val="tx1"/>
                </a:solidFill>
                <a:effectLst/>
                <a:uLnTx/>
                <a:uFillTx/>
                <a:latin typeface="Times New Roman" pitchFamily="18" charset="0"/>
                <a:ea typeface="+mj-ea"/>
                <a:cs typeface="Times New Roman" pitchFamily="18" charset="0"/>
              </a:rPr>
              <a:t>2</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p(d) </a:t>
            </a:r>
            <a:r>
              <a:rPr kumimoji="0" lang="en-US" sz="36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d</a:t>
            </a:r>
            <a:r>
              <a:rPr kumimoji="0" lang="en-US" sz="3600" b="0" i="1"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d</a:t>
            </a:r>
            <a:endPar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endParaRPr kumimoji="0" lang="en-US" sz="36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lang="en-US" sz="3600" dirty="0" smtClean="0">
                <a:latin typeface="Times New Roman" pitchFamily="18" charset="0"/>
                <a:cs typeface="Times New Roman" pitchFamily="18" charset="0"/>
              </a:rPr>
              <a:t>variance = </a:t>
            </a:r>
            <a:r>
              <a:rPr lang="en-US" sz="3600" dirty="0" err="1" smtClean="0">
                <a:latin typeface="Times New Roman" pitchFamily="18" charset="0"/>
                <a:cs typeface="Times New Roman" pitchFamily="18" charset="0"/>
              </a:rPr>
              <a:t>Dd</a:t>
            </a:r>
            <a:r>
              <a:rPr lang="en-US" sz="3600" dirty="0" smtClean="0">
                <a:latin typeface="Times New Roman" pitchFamily="18" charset="0"/>
                <a:cs typeface="Times New Roman" pitchFamily="18" charset="0"/>
              </a:rPr>
              <a:t>*sum((d-mean).^2.*p);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6477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cumulative probability</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P(d)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a:t>
            </a:r>
            <a:r>
              <a:rPr kumimoji="0" lang="en-US" sz="3600" b="0" i="0" u="none" strike="noStrike" kern="1200" cap="none" spc="0" normalizeH="0" baseline="-25000" noProof="0" dirty="0" smtClean="0">
                <a:ln>
                  <a:noFill/>
                </a:ln>
                <a:solidFill>
                  <a:schemeClr val="tx1"/>
                </a:solidFill>
                <a:effectLst/>
                <a:uLnTx/>
                <a:uFillTx/>
                <a:latin typeface="Cambria Math"/>
                <a:ea typeface="Cambria Math"/>
                <a:cs typeface="Times New Roman" pitchFamily="18" charset="0"/>
              </a:rPr>
              <a:t>-∞</a:t>
            </a:r>
            <a:r>
              <a:rPr kumimoji="0" lang="en-US" sz="3600" b="0" i="1" u="none" strike="noStrike" kern="1200" cap="none" spc="0" normalizeH="0" baseline="60000" noProof="0" dirty="0" smtClean="0">
                <a:ln>
                  <a:noFill/>
                </a:ln>
                <a:solidFill>
                  <a:schemeClr val="tx1"/>
                </a:solidFill>
                <a:effectLst/>
                <a:uLnTx/>
                <a:uFillTx/>
                <a:latin typeface="Cambria Math"/>
                <a:ea typeface="Cambria Math"/>
                <a:cs typeface="Times New Roman" pitchFamily="18" charset="0"/>
              </a:rPr>
              <a:t>d     </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p(d) </a:t>
            </a:r>
            <a:r>
              <a:rPr kumimoji="0" lang="en-US" sz="36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d</a:t>
            </a:r>
            <a:r>
              <a:rPr kumimoji="0" lang="en-US" sz="3600" b="0" i="1"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d</a:t>
            </a:r>
            <a:endPar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endParaRPr kumimoji="0" lang="en-US" sz="36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lang="en-US" sz="3600" dirty="0" smtClean="0">
                <a:latin typeface="Times New Roman" pitchFamily="18" charset="0"/>
                <a:cs typeface="Times New Roman" pitchFamily="18" charset="0"/>
              </a:rPr>
              <a:t>P = </a:t>
            </a:r>
            <a:r>
              <a:rPr lang="en-US" sz="3600" dirty="0" err="1" smtClean="0">
                <a:latin typeface="Times New Roman" pitchFamily="18" charset="0"/>
                <a:cs typeface="Times New Roman" pitchFamily="18" charset="0"/>
              </a:rPr>
              <a:t>Dd</a:t>
            </a:r>
            <a:r>
              <a:rPr lang="en-US" sz="3600" dirty="0" smtClean="0">
                <a:latin typeface="Times New Roman" pitchFamily="18" charset="0"/>
                <a:cs typeface="Times New Roman" pitchFamily="18" charset="0"/>
              </a:rPr>
              <a:t>*</a:t>
            </a:r>
            <a:r>
              <a:rPr lang="en-US" sz="3600" dirty="0" err="1" smtClean="0">
                <a:latin typeface="Times New Roman" pitchFamily="18" charset="0"/>
                <a:cs typeface="Times New Roman" pitchFamily="18" charset="0"/>
              </a:rPr>
              <a:t>cumsum</a:t>
            </a:r>
            <a:r>
              <a:rPr lang="en-US" sz="3600" dirty="0" smtClean="0">
                <a:latin typeface="Times New Roman" pitchFamily="18" charset="0"/>
                <a:cs typeface="Times New Roman" pitchFamily="18" charset="0"/>
              </a:rPr>
              <a:t>(p);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6477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confidence</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
            </a:r>
            <a:r>
              <a:rPr kumimoji="0" lang="en-US" sz="36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1</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and</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
            </a:r>
            <a:r>
              <a:rPr kumimoji="0" lang="en-US" sz="36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2</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0" i="1"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kumimoji="0" lang="en-US" sz="3600" b="0" i="1"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such that </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a:t>
            </a:r>
            <a:r>
              <a:rPr lang="en-US" sz="3600" i="1" dirty="0">
                <a:latin typeface="Times New Roman" pitchFamily="18" charset="0"/>
                <a:cs typeface="Times New Roman" pitchFamily="18" charset="0"/>
              </a:rPr>
              <a:t>d</a:t>
            </a:r>
            <a:r>
              <a:rPr lang="en-US" sz="3600" i="1" baseline="-25000" dirty="0">
                <a:latin typeface="Times New Roman" pitchFamily="18" charset="0"/>
                <a:cs typeface="Times New Roman" pitchFamily="18" charset="0"/>
              </a:rPr>
              <a:t>2</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lang="en-US" sz="3600" i="1" dirty="0" smtClean="0">
                <a:latin typeface="Times New Roman" pitchFamily="18" charset="0"/>
                <a:cs typeface="Times New Roman" pitchFamily="18" charset="0"/>
              </a:rPr>
              <a:t> P(d</a:t>
            </a:r>
            <a:r>
              <a:rPr lang="en-US" sz="3600" i="1" baseline="-25000" dirty="0" smtClean="0">
                <a:latin typeface="Times New Roman" pitchFamily="18" charset="0"/>
                <a:cs typeface="Times New Roman" pitchFamily="18" charset="0"/>
              </a:rPr>
              <a:t>1</a:t>
            </a:r>
            <a:r>
              <a:rPr lang="en-US" sz="3600" i="1" dirty="0" smtClean="0">
                <a:latin typeface="Times New Roman" pitchFamily="18" charset="0"/>
                <a:cs typeface="Times New Roman" pitchFamily="18" charset="0"/>
              </a:rPr>
              <a:t>)</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0.95</a:t>
            </a:r>
            <a:endPar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6477000"/>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lower limit</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
            </a:r>
            <a:r>
              <a:rPr kumimoji="0" lang="en-US" sz="3600" b="0" i="1"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such that </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P(d)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0.025</a:t>
            </a:r>
            <a:endPar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endParaRPr kumimoji="0" lang="en-US" sz="36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lang="en-US" sz="3600" dirty="0" smtClean="0">
                <a:latin typeface="Times New Roman" pitchFamily="18" charset="0"/>
                <a:cs typeface="Times New Roman" pitchFamily="18" charset="0"/>
              </a:rPr>
              <a:t>k = </a:t>
            </a:r>
            <a:r>
              <a:rPr lang="en-US" sz="3600" dirty="0" smtClean="0">
                <a:latin typeface="Times New Roman" pitchFamily="18" charset="0"/>
                <a:cs typeface="Times New Roman" pitchFamily="18" charset="0"/>
              </a:rPr>
              <a:t>find(P&gt;0.025,1);</a:t>
            </a:r>
            <a:endParaRPr lang="en-US" sz="3600" dirty="0" smtClean="0">
              <a:latin typeface="Times New Roman" pitchFamily="18" charset="0"/>
              <a:cs typeface="Times New Roman" pitchFamily="18" charset="0"/>
            </a:endParaRPr>
          </a:p>
          <a:p>
            <a:pPr lvl="0" algn="ctr">
              <a:spcBef>
                <a:spcPct val="0"/>
              </a:spcBef>
              <a:defRPr/>
            </a:pPr>
            <a:r>
              <a:rPr lang="en-US" sz="3600" dirty="0" err="1" smtClean="0">
                <a:latin typeface="Times New Roman" pitchFamily="18" charset="0"/>
                <a:cs typeface="Times New Roman" pitchFamily="18" charset="0"/>
              </a:rPr>
              <a:t>dlow</a:t>
            </a:r>
            <a:r>
              <a:rPr lang="en-US" sz="3600" dirty="0" smtClean="0">
                <a:latin typeface="Times New Roman" pitchFamily="18" charset="0"/>
                <a:cs typeface="Times New Roman" pitchFamily="18" charset="0"/>
              </a:rPr>
              <a:t> = </a:t>
            </a:r>
            <a:r>
              <a:rPr lang="en-US" sz="3600" dirty="0" err="1" smtClean="0">
                <a:latin typeface="Times New Roman" pitchFamily="18" charset="0"/>
                <a:cs typeface="Times New Roman" pitchFamily="18" charset="0"/>
              </a:rPr>
              <a:t>dbins</a:t>
            </a:r>
            <a:r>
              <a:rPr lang="en-US" sz="3600" dirty="0" smtClean="0">
                <a:latin typeface="Times New Roman" pitchFamily="18" charset="0"/>
                <a:cs typeface="Times New Roman" pitchFamily="18" charset="0"/>
              </a:rPr>
              <a:t>(k);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52400"/>
            <a:ext cx="9144000" cy="6477000"/>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4400" dirty="0">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upper limit</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d</a:t>
            </a:r>
            <a:r>
              <a:rPr kumimoji="0" lang="en-US" sz="3600" b="0" i="1"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such that </a:t>
            </a:r>
            <a:r>
              <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P(d)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3600" b="0" i="0" u="none" strike="noStrike" kern="1200" cap="none" spc="0" normalizeH="0" baseline="0" noProof="0" dirty="0" smtClean="0">
                <a:ln>
                  <a:noFill/>
                </a:ln>
                <a:solidFill>
                  <a:schemeClr val="tx1"/>
                </a:solidFill>
                <a:effectLst/>
                <a:uLnTx/>
                <a:uFillTx/>
                <a:latin typeface="Cambria Math"/>
                <a:ea typeface="Cambria Math"/>
                <a:cs typeface="Times New Roman" pitchFamily="18" charset="0"/>
              </a:rPr>
              <a:t>0.975</a:t>
            </a:r>
            <a:endParaRPr kumimoji="0" lang="en-US" sz="36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endParaRPr kumimoji="0" lang="en-US" sz="36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lvl="0" algn="ctr">
              <a:spcBef>
                <a:spcPct val="0"/>
              </a:spcBef>
              <a:defRPr/>
            </a:pPr>
            <a:r>
              <a:rPr lang="en-US" sz="3600" dirty="0" smtClean="0">
                <a:latin typeface="Times New Roman" pitchFamily="18" charset="0"/>
                <a:cs typeface="Times New Roman" pitchFamily="18" charset="0"/>
              </a:rPr>
              <a:t>k = </a:t>
            </a:r>
            <a:r>
              <a:rPr lang="en-US" sz="3600" dirty="0" smtClean="0">
                <a:latin typeface="Times New Roman" pitchFamily="18" charset="0"/>
                <a:cs typeface="Times New Roman" pitchFamily="18" charset="0"/>
              </a:rPr>
              <a:t>find(P&gt;0.975,1);</a:t>
            </a:r>
            <a:endParaRPr lang="en-US" sz="3600" dirty="0" smtClean="0">
              <a:latin typeface="Times New Roman" pitchFamily="18" charset="0"/>
              <a:cs typeface="Times New Roman" pitchFamily="18" charset="0"/>
            </a:endParaRPr>
          </a:p>
          <a:p>
            <a:pPr lvl="0" algn="ctr">
              <a:spcBef>
                <a:spcPct val="0"/>
              </a:spcBef>
              <a:defRPr/>
            </a:pPr>
            <a:r>
              <a:rPr lang="en-US" sz="3600" dirty="0" err="1" smtClean="0">
                <a:latin typeface="Times New Roman" pitchFamily="18" charset="0"/>
                <a:cs typeface="Times New Roman" pitchFamily="18" charset="0"/>
              </a:rPr>
              <a:t>dhigh</a:t>
            </a:r>
            <a:r>
              <a:rPr lang="en-US" sz="3600" dirty="0" smtClean="0">
                <a:latin typeface="Times New Roman" pitchFamily="18" charset="0"/>
                <a:cs typeface="Times New Roman" pitchFamily="18" charset="0"/>
              </a:rPr>
              <a:t> = </a:t>
            </a:r>
            <a:r>
              <a:rPr lang="en-US" sz="3600" dirty="0" err="1" smtClean="0">
                <a:latin typeface="Times New Roman" pitchFamily="18" charset="0"/>
                <a:cs typeface="Times New Roman" pitchFamily="18" charset="0"/>
              </a:rPr>
              <a:t>dbins</a:t>
            </a:r>
            <a:r>
              <a:rPr lang="en-US" sz="3600" dirty="0" smtClean="0">
                <a:latin typeface="Times New Roman" pitchFamily="18" charset="0"/>
                <a:cs typeface="Times New Roman" pitchFamily="18" charset="0"/>
              </a:rPr>
              <a:t>(k); </a:t>
            </a: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smtClean="0">
                <a:latin typeface="Times New Roman" pitchFamily="18" charset="0"/>
                <a:cs typeface="Times New Roman" pitchFamily="18" charset="0"/>
              </a:rPr>
              <a:t>Review Part </a:t>
            </a:r>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9144000" cy="990600"/>
          </a:xfrm>
        </p:spPr>
        <p:txBody>
          <a:bodyPr>
            <a:normAutofit/>
          </a:bodyPr>
          <a:lstStyle/>
          <a:p>
            <a:pPr algn="ctr">
              <a:buNone/>
            </a:pPr>
            <a:r>
              <a:rPr lang="en-US" sz="4000" dirty="0" smtClean="0">
                <a:latin typeface="Times New Roman" pitchFamily="18" charset="0"/>
                <a:cs typeface="Times New Roman" pitchFamily="18" charset="0"/>
              </a:rPr>
              <a:t>The Bootstrap Method</a:t>
            </a: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lstStyle/>
          <a:p>
            <a:r>
              <a:rPr lang="en-US" dirty="0" smtClean="0">
                <a:latin typeface="Times New Roman" pitchFamily="18" charset="0"/>
                <a:cs typeface="Times New Roman" pitchFamily="18" charset="0"/>
              </a:rPr>
              <a:t>The Issue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14600"/>
            <a:ext cx="9144000" cy="3276600"/>
          </a:xfrm>
        </p:spPr>
        <p:txBody>
          <a:bodyPr>
            <a:normAutofit fontScale="85000" lnSpcReduction="20000"/>
          </a:bodyPr>
          <a:lstStyle/>
          <a:p>
            <a:pPr algn="ctr">
              <a:buNone/>
            </a:pPr>
            <a:r>
              <a:rPr lang="en-US" sz="4000" dirty="0" smtClean="0">
                <a:latin typeface="Times New Roman" pitchFamily="18" charset="0"/>
                <a:cs typeface="Times New Roman" pitchFamily="18" charset="0"/>
              </a:rPr>
              <a:t>What do you do when you have a statistic that can test a Null Hypothesis</a:t>
            </a: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but you don’t know its probability density function</a:t>
            </a: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676400"/>
          </a:xfrm>
        </p:spPr>
        <p:txBody>
          <a:bodyPr>
            <a:normAutofit fontScale="90000"/>
          </a:bodyPr>
          <a:lstStyle/>
          <a:p>
            <a:r>
              <a:rPr lang="en-US" dirty="0" smtClean="0">
                <a:latin typeface="Times New Roman" pitchFamily="18" charset="0"/>
                <a:cs typeface="Times New Roman" pitchFamily="18" charset="0"/>
              </a:rPr>
              <a:t>If you could repeat the experiment many times, you could address the problem empirically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3048000"/>
            <a:ext cx="9144000" cy="3276600"/>
          </a:xfrm>
        </p:spPr>
        <p:txBody>
          <a:bodyPr>
            <a:normAutofit fontScale="92500" lnSpcReduction="10000"/>
          </a:bodyPr>
          <a:lstStyle/>
          <a:p>
            <a:pPr algn="ctr">
              <a:buNone/>
            </a:pPr>
            <a:r>
              <a:rPr lang="en-US" sz="4000" dirty="0" smtClean="0">
                <a:latin typeface="Times New Roman" pitchFamily="18" charset="0"/>
                <a:cs typeface="Times New Roman" pitchFamily="18" charset="0"/>
              </a:rPr>
              <a:t>perform experiment</a:t>
            </a:r>
          </a:p>
          <a:p>
            <a:pPr algn="ctr">
              <a:buNone/>
            </a:pPr>
            <a:r>
              <a:rPr lang="en-US" sz="4000" dirty="0" smtClean="0">
                <a:latin typeface="Times New Roman" pitchFamily="18" charset="0"/>
                <a:cs typeface="Times New Roman" pitchFamily="18" charset="0"/>
              </a:rPr>
              <a:t>calculate statistic, </a:t>
            </a:r>
            <a:r>
              <a:rPr lang="en-US" sz="4000" i="1" dirty="0" smtClean="0">
                <a:latin typeface="Cambria Math" pitchFamily="18" charset="0"/>
                <a:ea typeface="Cambria Math" pitchFamily="18" charset="0"/>
                <a:cs typeface="Times New Roman" pitchFamily="18" charset="0"/>
              </a:rPr>
              <a:t>s</a:t>
            </a:r>
            <a:endParaRPr lang="en-US" i="1" dirty="0" smtClean="0">
              <a:latin typeface="Cambria Math" pitchFamily="18" charset="0"/>
              <a:ea typeface="Cambria Math" pitchFamily="18" charset="0"/>
              <a:cs typeface="Times New Roman" pitchFamily="18" charset="0"/>
            </a:endParaRP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make histogram of </a:t>
            </a:r>
            <a:r>
              <a:rPr lang="en-US" sz="4000" i="1" dirty="0" err="1" smtClean="0">
                <a:latin typeface="Cambria Math" pitchFamily="18" charset="0"/>
                <a:ea typeface="Cambria Math" pitchFamily="18" charset="0"/>
                <a:cs typeface="Times New Roman" pitchFamily="18" charset="0"/>
              </a:rPr>
              <a:t>s</a:t>
            </a:r>
            <a:r>
              <a:rPr lang="en-US" sz="4000" dirty="0" err="1" smtClean="0">
                <a:latin typeface="Times New Roman" pitchFamily="18" charset="0"/>
                <a:cs typeface="Times New Roman" pitchFamily="18" charset="0"/>
              </a:rPr>
              <a:t>’s</a:t>
            </a: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normalize histogram into empirical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p:txBody>
      </p:sp>
      <p:sp>
        <p:nvSpPr>
          <p:cNvPr id="6" name="Freeform 5"/>
          <p:cNvSpPr/>
          <p:nvPr/>
        </p:nvSpPr>
        <p:spPr>
          <a:xfrm>
            <a:off x="1447800" y="3276600"/>
            <a:ext cx="960362" cy="899886"/>
          </a:xfrm>
          <a:custGeom>
            <a:avLst/>
            <a:gdLst>
              <a:gd name="connsiteX0" fmla="*/ 960362 w 960362"/>
              <a:gd name="connsiteY0" fmla="*/ 899886 h 899886"/>
              <a:gd name="connsiteX1" fmla="*/ 147562 w 960362"/>
              <a:gd name="connsiteY1" fmla="*/ 725714 h 899886"/>
              <a:gd name="connsiteX2" fmla="*/ 74990 w 960362"/>
              <a:gd name="connsiteY2" fmla="*/ 319314 h 899886"/>
              <a:gd name="connsiteX3" fmla="*/ 220133 w 960362"/>
              <a:gd name="connsiteY3" fmla="*/ 72571 h 899886"/>
              <a:gd name="connsiteX4" fmla="*/ 902305 w 960362"/>
              <a:gd name="connsiteY4" fmla="*/ 0 h 899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362" h="899886">
                <a:moveTo>
                  <a:pt x="960362" y="899886"/>
                </a:moveTo>
                <a:cubicBezTo>
                  <a:pt x="627743" y="861181"/>
                  <a:pt x="295124" y="822476"/>
                  <a:pt x="147562" y="725714"/>
                </a:cubicBezTo>
                <a:cubicBezTo>
                  <a:pt x="0" y="628952"/>
                  <a:pt x="62895" y="428171"/>
                  <a:pt x="74990" y="319314"/>
                </a:cubicBezTo>
                <a:cubicBezTo>
                  <a:pt x="87085" y="210457"/>
                  <a:pt x="82247" y="125790"/>
                  <a:pt x="220133" y="72571"/>
                </a:cubicBezTo>
                <a:cubicBezTo>
                  <a:pt x="358019" y="19352"/>
                  <a:pt x="630162" y="9676"/>
                  <a:pt x="902305" y="0"/>
                </a:cubicBezTo>
              </a:path>
            </a:pathLst>
          </a:cu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Content Placeholder 2"/>
          <p:cNvSpPr txBox="1">
            <a:spLocks/>
          </p:cNvSpPr>
          <p:nvPr/>
        </p:nvSpPr>
        <p:spPr>
          <a:xfrm>
            <a:off x="0" y="3429000"/>
            <a:ext cx="1752600" cy="533400"/>
          </a:xfrm>
          <a:prstGeom prst="rect">
            <a:avLst/>
          </a:prstGeom>
        </p:spPr>
        <p:txBody>
          <a:bodyPr vert="horz" lIns="91440" tIns="45720" rIns="91440" bIns="45720" rtlCol="0">
            <a:normAutofit fontScale="8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repeat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62200"/>
            <a:ext cx="8229600" cy="1143000"/>
          </a:xfrm>
        </p:spPr>
        <p:txBody>
          <a:bodyPr>
            <a:normAutofit fontScale="90000"/>
          </a:bodyPr>
          <a:lstStyle/>
          <a:p>
            <a:r>
              <a:rPr lang="en-US" dirty="0" smtClean="0">
                <a:latin typeface="Times New Roman" pitchFamily="18" charset="0"/>
                <a:cs typeface="Times New Roman" pitchFamily="18" charset="0"/>
              </a:rPr>
              <a:t>what does confidence in a spectral peak mean?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38400"/>
            <a:ext cx="9144000" cy="1676400"/>
          </a:xfrm>
        </p:spPr>
        <p:txBody>
          <a:bodyPr>
            <a:normAutofit fontScale="90000"/>
          </a:bodyPr>
          <a:lstStyle/>
          <a:p>
            <a:r>
              <a:rPr lang="en-US" dirty="0" smtClean="0">
                <a:latin typeface="Times New Roman" pitchFamily="18" charset="0"/>
                <a:cs typeface="Times New Roman" pitchFamily="18" charset="0"/>
              </a:rPr>
              <a:t>The problem is that it’s not usually possible to repeat an experiment many times over</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676400"/>
          </a:xfrm>
        </p:spPr>
        <p:txBody>
          <a:bodyPr>
            <a:normAutofit/>
          </a:bodyPr>
          <a:lstStyle/>
          <a:p>
            <a:r>
              <a:rPr lang="en-US" dirty="0" smtClean="0">
                <a:latin typeface="Times New Roman" pitchFamily="18" charset="0"/>
                <a:cs typeface="Times New Roman" pitchFamily="18" charset="0"/>
              </a:rPr>
              <a:t>Bootstrap Method</a:t>
            </a:r>
            <a:endParaRPr lang="en-US" dirty="0">
              <a:latin typeface="Times New Roman" pitchFamily="18" charset="0"/>
              <a:cs typeface="Times New Roman" pitchFamily="18" charset="0"/>
            </a:endParaRPr>
          </a:p>
        </p:txBody>
      </p:sp>
      <p:sp>
        <p:nvSpPr>
          <p:cNvPr id="3" name="Title 1"/>
          <p:cNvSpPr txBox="1">
            <a:spLocks/>
          </p:cNvSpPr>
          <p:nvPr/>
        </p:nvSpPr>
        <p:spPr>
          <a:xfrm>
            <a:off x="0" y="2590800"/>
            <a:ext cx="9144000" cy="2286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create approximate repeat datasets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by randomly </a:t>
            </a:r>
            <a:r>
              <a:rPr lang="en-US" sz="3200" dirty="0" err="1" smtClean="0">
                <a:latin typeface="Times New Roman" pitchFamily="18" charset="0"/>
                <a:ea typeface="+mj-ea"/>
                <a:cs typeface="Times New Roman" pitchFamily="18" charset="0"/>
              </a:rPr>
              <a:t>resampling</a:t>
            </a:r>
            <a:r>
              <a:rPr lang="en-US" sz="3200" dirty="0" smtClean="0">
                <a:latin typeface="Times New Roman" pitchFamily="18" charset="0"/>
                <a:ea typeface="+mj-ea"/>
                <a:cs typeface="Times New Roman" pitchFamily="18" charset="0"/>
              </a:rPr>
              <a:t> (with duplications)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the one existing data set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resampled</a:t>
            </a: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new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4" name="Oval 13"/>
          <p:cNvSpPr/>
          <p:nvPr/>
        </p:nvSpPr>
        <p:spPr>
          <a:xfrm>
            <a:off x="228600" y="3048000"/>
            <a:ext cx="762000" cy="533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914401" y="2423884"/>
            <a:ext cx="3033486" cy="624115"/>
          </a:xfrm>
          <a:custGeom>
            <a:avLst/>
            <a:gdLst>
              <a:gd name="connsiteX0" fmla="*/ 0 w 2148115"/>
              <a:gd name="connsiteY0" fmla="*/ 566058 h 566058"/>
              <a:gd name="connsiteX1" fmla="*/ 1175658 w 2148115"/>
              <a:gd name="connsiteY1" fmla="*/ 29029 h 566058"/>
              <a:gd name="connsiteX2" fmla="*/ 1175658 w 2148115"/>
              <a:gd name="connsiteY2" fmla="*/ 391886 h 566058"/>
              <a:gd name="connsiteX3" fmla="*/ 2148115 w 2148115"/>
              <a:gd name="connsiteY3" fmla="*/ 116115 h 566058"/>
            </a:gdLst>
            <a:ahLst/>
            <a:cxnLst>
              <a:cxn ang="0">
                <a:pos x="connsiteX0" y="connsiteY0"/>
              </a:cxn>
              <a:cxn ang="0">
                <a:pos x="connsiteX1" y="connsiteY1"/>
              </a:cxn>
              <a:cxn ang="0">
                <a:pos x="connsiteX2" y="connsiteY2"/>
              </a:cxn>
              <a:cxn ang="0">
                <a:pos x="connsiteX3" y="connsiteY3"/>
              </a:cxn>
            </a:cxnLst>
            <a:rect l="l" t="t" r="r" b="b"/>
            <a:pathLst>
              <a:path w="2148115" h="566058">
                <a:moveTo>
                  <a:pt x="0" y="566058"/>
                </a:moveTo>
                <a:cubicBezTo>
                  <a:pt x="489857" y="312058"/>
                  <a:pt x="979715" y="58058"/>
                  <a:pt x="1175658" y="29029"/>
                </a:cubicBezTo>
                <a:cubicBezTo>
                  <a:pt x="1371601" y="0"/>
                  <a:pt x="1013582" y="377372"/>
                  <a:pt x="1175658" y="391886"/>
                </a:cubicBezTo>
                <a:cubicBezTo>
                  <a:pt x="1337734" y="406400"/>
                  <a:pt x="1742924" y="261257"/>
                  <a:pt x="2148115" y="11611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828800" y="2514600"/>
            <a:ext cx="5631543" cy="2876247"/>
          </a:xfrm>
          <a:custGeom>
            <a:avLst/>
            <a:gdLst>
              <a:gd name="connsiteX0" fmla="*/ 0 w 5631543"/>
              <a:gd name="connsiteY0" fmla="*/ 870857 h 2876247"/>
              <a:gd name="connsiteX1" fmla="*/ 1306286 w 5631543"/>
              <a:gd name="connsiteY1" fmla="*/ 1262742 h 2876247"/>
              <a:gd name="connsiteX2" fmla="*/ 2032000 w 5631543"/>
              <a:gd name="connsiteY2" fmla="*/ 2685142 h 2876247"/>
              <a:gd name="connsiteX3" fmla="*/ 3396343 w 5631543"/>
              <a:gd name="connsiteY3" fmla="*/ 2409371 h 2876247"/>
              <a:gd name="connsiteX4" fmla="*/ 4325257 w 5631543"/>
              <a:gd name="connsiteY4" fmla="*/ 827314 h 2876247"/>
              <a:gd name="connsiteX5" fmla="*/ 5123543 w 5631543"/>
              <a:gd name="connsiteY5" fmla="*/ 203200 h 2876247"/>
              <a:gd name="connsiteX6" fmla="*/ 5631543 w 5631543"/>
              <a:gd name="connsiteY6" fmla="*/ 0 h 287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1543" h="2876247">
                <a:moveTo>
                  <a:pt x="0" y="870857"/>
                </a:moveTo>
                <a:cubicBezTo>
                  <a:pt x="483809" y="915609"/>
                  <a:pt x="967619" y="960361"/>
                  <a:pt x="1306286" y="1262742"/>
                </a:cubicBezTo>
                <a:cubicBezTo>
                  <a:pt x="1644953" y="1565123"/>
                  <a:pt x="1683657" y="2494037"/>
                  <a:pt x="2032000" y="2685142"/>
                </a:cubicBezTo>
                <a:cubicBezTo>
                  <a:pt x="2380343" y="2876247"/>
                  <a:pt x="3014134" y="2719009"/>
                  <a:pt x="3396343" y="2409371"/>
                </a:cubicBezTo>
                <a:cubicBezTo>
                  <a:pt x="3778552" y="2099733"/>
                  <a:pt x="4037390" y="1195009"/>
                  <a:pt x="4325257" y="827314"/>
                </a:cubicBezTo>
                <a:cubicBezTo>
                  <a:pt x="4613124" y="459619"/>
                  <a:pt x="4905829" y="341086"/>
                  <a:pt x="5123543" y="203200"/>
                </a:cubicBezTo>
                <a:cubicBezTo>
                  <a:pt x="5341257" y="65314"/>
                  <a:pt x="5486400" y="32657"/>
                  <a:pt x="5631543" y="0"/>
                </a:cubicBezTo>
              </a:path>
            </a:pathLst>
          </a:cu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6"/>
          <p:cNvSpPr/>
          <p:nvPr/>
        </p:nvSpPr>
        <p:spPr>
          <a:xfrm>
            <a:off x="990600" y="3048000"/>
            <a:ext cx="762000" cy="533400"/>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420568"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2328661"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flipH="1">
            <a:off x="304800"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flipH="1">
            <a:off x="208253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476014"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792045"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73175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reeform 18"/>
          <p:cNvSpPr/>
          <p:nvPr/>
        </p:nvSpPr>
        <p:spPr>
          <a:xfrm>
            <a:off x="7639844"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flipH="1">
            <a:off x="5615983"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flipH="1">
            <a:off x="7393714"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787197"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Oval 22"/>
          <p:cNvSpPr/>
          <p:nvPr/>
        </p:nvSpPr>
        <p:spPr>
          <a:xfrm>
            <a:off x="6103228"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48"/>
          <p:cNvGrpSpPr/>
          <p:nvPr/>
        </p:nvGrpSpPr>
        <p:grpSpPr>
          <a:xfrm>
            <a:off x="3048000" y="3172535"/>
            <a:ext cx="436563" cy="450056"/>
            <a:chOff x="3246439" y="2366963"/>
            <a:chExt cx="436563" cy="450056"/>
          </a:xfrm>
        </p:grpSpPr>
        <p:sp>
          <p:nvSpPr>
            <p:cNvPr id="35" name="Oval 3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Oval 2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49"/>
          <p:cNvGrpSpPr/>
          <p:nvPr/>
        </p:nvGrpSpPr>
        <p:grpSpPr>
          <a:xfrm>
            <a:off x="3657600" y="2189079"/>
            <a:ext cx="436563" cy="450056"/>
            <a:chOff x="3246439" y="2366963"/>
            <a:chExt cx="436563" cy="450056"/>
          </a:xfrm>
        </p:grpSpPr>
        <p:sp>
          <p:nvSpPr>
            <p:cNvPr id="51" name="Oval 5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reeform 5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Oval 5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57"/>
          <p:cNvGrpSpPr/>
          <p:nvPr/>
        </p:nvGrpSpPr>
        <p:grpSpPr>
          <a:xfrm>
            <a:off x="4191000" y="2189079"/>
            <a:ext cx="436563" cy="450056"/>
            <a:chOff x="3246439" y="2366963"/>
            <a:chExt cx="436563" cy="450056"/>
          </a:xfrm>
        </p:grpSpPr>
        <p:sp>
          <p:nvSpPr>
            <p:cNvPr id="59" name="Oval 58"/>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reeform 60"/>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Oval 61"/>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65"/>
          <p:cNvGrpSpPr/>
          <p:nvPr/>
        </p:nvGrpSpPr>
        <p:grpSpPr>
          <a:xfrm>
            <a:off x="4724400" y="2189079"/>
            <a:ext cx="436563" cy="450056"/>
            <a:chOff x="3246439" y="2366963"/>
            <a:chExt cx="436563" cy="450056"/>
          </a:xfrm>
        </p:grpSpPr>
        <p:sp>
          <p:nvSpPr>
            <p:cNvPr id="67" name="Oval 66"/>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68" name="Freeform 67"/>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69" name="Freeform 68"/>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0" name="Oval 69"/>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1" name="Rectangle 70"/>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72" name="Straight Connector 7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73"/>
          <p:cNvGrpSpPr/>
          <p:nvPr/>
        </p:nvGrpSpPr>
        <p:grpSpPr>
          <a:xfrm>
            <a:off x="5257800" y="2189079"/>
            <a:ext cx="436563" cy="450056"/>
            <a:chOff x="3246439" y="2366963"/>
            <a:chExt cx="436563" cy="450056"/>
          </a:xfrm>
        </p:grpSpPr>
        <p:sp>
          <p:nvSpPr>
            <p:cNvPr id="75" name="Oval 7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6" name="Freeform 75"/>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7" name="Freeform 76"/>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8" name="Oval 77"/>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9" name="Rectangle 78"/>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0" name="Straight Connector 79"/>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81"/>
          <p:cNvGrpSpPr/>
          <p:nvPr/>
        </p:nvGrpSpPr>
        <p:grpSpPr>
          <a:xfrm>
            <a:off x="5791200" y="2189079"/>
            <a:ext cx="436563" cy="450056"/>
            <a:chOff x="3246439" y="2366963"/>
            <a:chExt cx="436563" cy="450056"/>
          </a:xfrm>
        </p:grpSpPr>
        <p:sp>
          <p:nvSpPr>
            <p:cNvPr id="83" name="Oval 82"/>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4" name="Freeform 83"/>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5" name="Freeform 84"/>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6" name="Oval 85"/>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7" name="Rectangle 86"/>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8" name="Straight Connector 87"/>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Group 89"/>
          <p:cNvGrpSpPr/>
          <p:nvPr/>
        </p:nvGrpSpPr>
        <p:grpSpPr>
          <a:xfrm>
            <a:off x="3124200" y="2189079"/>
            <a:ext cx="436563" cy="450056"/>
            <a:chOff x="3246439" y="2366963"/>
            <a:chExt cx="436563" cy="450056"/>
          </a:xfrm>
        </p:grpSpPr>
        <p:sp>
          <p:nvSpPr>
            <p:cNvPr id="91" name="Oval 9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reeform 9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Freeform 9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Oval 9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Connector 9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Freeform 97"/>
          <p:cNvSpPr/>
          <p:nvPr/>
        </p:nvSpPr>
        <p:spPr>
          <a:xfrm>
            <a:off x="1597152" y="2906343"/>
            <a:ext cx="1255776" cy="656336"/>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776" h="656336">
                <a:moveTo>
                  <a:pt x="0" y="656336"/>
                </a:moveTo>
                <a:cubicBezTo>
                  <a:pt x="12192" y="489712"/>
                  <a:pt x="24384" y="323088"/>
                  <a:pt x="109728" y="217424"/>
                </a:cubicBezTo>
                <a:cubicBezTo>
                  <a:pt x="195072" y="111760"/>
                  <a:pt x="357632" y="44704"/>
                  <a:pt x="512064" y="22352"/>
                </a:cubicBezTo>
                <a:cubicBezTo>
                  <a:pt x="666496" y="0"/>
                  <a:pt x="912368" y="50800"/>
                  <a:pt x="1036320" y="83312"/>
                </a:cubicBezTo>
                <a:cubicBezTo>
                  <a:pt x="1160272" y="115824"/>
                  <a:pt x="1208024" y="166624"/>
                  <a:pt x="1255776" y="217424"/>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Freeform 102"/>
          <p:cNvSpPr/>
          <p:nvPr/>
        </p:nvSpPr>
        <p:spPr>
          <a:xfrm>
            <a:off x="3645408" y="2843351"/>
            <a:ext cx="1280160" cy="1063244"/>
          </a:xfrm>
          <a:custGeom>
            <a:avLst/>
            <a:gdLst>
              <a:gd name="connsiteX0" fmla="*/ 0 w 1280160"/>
              <a:gd name="connsiteY0" fmla="*/ 694944 h 1064768"/>
              <a:gd name="connsiteX1" fmla="*/ 573024 w 1280160"/>
              <a:gd name="connsiteY1" fmla="*/ 1060704 h 1064768"/>
              <a:gd name="connsiteX2" fmla="*/ 1158240 w 1280160"/>
              <a:gd name="connsiteY2" fmla="*/ 670560 h 1064768"/>
              <a:gd name="connsiteX3" fmla="*/ 1280160 w 1280160"/>
              <a:gd name="connsiteY3" fmla="*/ 0 h 1064768"/>
              <a:gd name="connsiteX0" fmla="*/ 0 w 1280160"/>
              <a:gd name="connsiteY0" fmla="*/ 694944 h 1063244"/>
              <a:gd name="connsiteX1" fmla="*/ 573024 w 1280160"/>
              <a:gd name="connsiteY1" fmla="*/ 1060704 h 1063244"/>
              <a:gd name="connsiteX2" fmla="*/ 1155192 w 1280160"/>
              <a:gd name="connsiteY2" fmla="*/ 710184 h 1063244"/>
              <a:gd name="connsiteX3" fmla="*/ 1280160 w 1280160"/>
              <a:gd name="connsiteY3" fmla="*/ 0 h 1063244"/>
            </a:gdLst>
            <a:ahLst/>
            <a:cxnLst>
              <a:cxn ang="0">
                <a:pos x="connsiteX0" y="connsiteY0"/>
              </a:cxn>
              <a:cxn ang="0">
                <a:pos x="connsiteX1" y="connsiteY1"/>
              </a:cxn>
              <a:cxn ang="0">
                <a:pos x="connsiteX2" y="connsiteY2"/>
              </a:cxn>
              <a:cxn ang="0">
                <a:pos x="connsiteX3" y="connsiteY3"/>
              </a:cxn>
            </a:cxnLst>
            <a:rect l="l" t="t" r="r" b="b"/>
            <a:pathLst>
              <a:path w="1280160" h="1063244">
                <a:moveTo>
                  <a:pt x="0" y="694944"/>
                </a:moveTo>
                <a:cubicBezTo>
                  <a:pt x="189992" y="879856"/>
                  <a:pt x="380492" y="1058164"/>
                  <a:pt x="573024" y="1060704"/>
                </a:cubicBezTo>
                <a:cubicBezTo>
                  <a:pt x="765556" y="1063244"/>
                  <a:pt x="1037336" y="886968"/>
                  <a:pt x="1155192" y="710184"/>
                </a:cubicBezTo>
                <a:cubicBezTo>
                  <a:pt x="1273048" y="533400"/>
                  <a:pt x="1278128" y="246888"/>
                  <a:pt x="1280160" y="0"/>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Freeform 103"/>
          <p:cNvSpPr/>
          <p:nvPr/>
        </p:nvSpPr>
        <p:spPr>
          <a:xfrm rot="4925710">
            <a:off x="6047910" y="2640786"/>
            <a:ext cx="1150980" cy="597384"/>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 name="connsiteX0" fmla="*/ 0 w 1255776"/>
              <a:gd name="connsiteY0" fmla="*/ 684409 h 684409"/>
              <a:gd name="connsiteX1" fmla="*/ 109728 w 1255776"/>
              <a:gd name="connsiteY1" fmla="*/ 245497 h 684409"/>
              <a:gd name="connsiteX2" fmla="*/ 512064 w 1255776"/>
              <a:gd name="connsiteY2" fmla="*/ 50425 h 684409"/>
              <a:gd name="connsiteX3" fmla="*/ 845624 w 1255776"/>
              <a:gd name="connsiteY3" fmla="*/ 32512 h 684409"/>
              <a:gd name="connsiteX4" fmla="*/ 1255776 w 1255776"/>
              <a:gd name="connsiteY4" fmla="*/ 245497 h 684409"/>
              <a:gd name="connsiteX0" fmla="*/ 0 w 1255776"/>
              <a:gd name="connsiteY0" fmla="*/ 685295 h 685295"/>
              <a:gd name="connsiteX1" fmla="*/ 109728 w 1255776"/>
              <a:gd name="connsiteY1" fmla="*/ 246383 h 685295"/>
              <a:gd name="connsiteX2" fmla="*/ 382289 w 1255776"/>
              <a:gd name="connsiteY2" fmla="*/ 45996 h 685295"/>
              <a:gd name="connsiteX3" fmla="*/ 845624 w 1255776"/>
              <a:gd name="connsiteY3" fmla="*/ 33398 h 685295"/>
              <a:gd name="connsiteX4" fmla="*/ 1255776 w 1255776"/>
              <a:gd name="connsiteY4" fmla="*/ 246383 h 685295"/>
              <a:gd name="connsiteX0" fmla="*/ 0 w 1223004"/>
              <a:gd name="connsiteY0" fmla="*/ 674796 h 674796"/>
              <a:gd name="connsiteX1" fmla="*/ 109728 w 1223004"/>
              <a:gd name="connsiteY1" fmla="*/ 235884 h 674796"/>
              <a:gd name="connsiteX2" fmla="*/ 382289 w 1223004"/>
              <a:gd name="connsiteY2" fmla="*/ 35497 h 674796"/>
              <a:gd name="connsiteX3" fmla="*/ 845624 w 1223004"/>
              <a:gd name="connsiteY3" fmla="*/ 22899 h 674796"/>
              <a:gd name="connsiteX4" fmla="*/ 1223004 w 1223004"/>
              <a:gd name="connsiteY4" fmla="*/ 75297 h 674796"/>
              <a:gd name="connsiteX0" fmla="*/ 0 w 1147527"/>
              <a:gd name="connsiteY0" fmla="*/ 674796 h 674796"/>
              <a:gd name="connsiteX1" fmla="*/ 109728 w 1147527"/>
              <a:gd name="connsiteY1" fmla="*/ 235884 h 674796"/>
              <a:gd name="connsiteX2" fmla="*/ 382289 w 1147527"/>
              <a:gd name="connsiteY2" fmla="*/ 35497 h 674796"/>
              <a:gd name="connsiteX3" fmla="*/ 845624 w 1147527"/>
              <a:gd name="connsiteY3" fmla="*/ 22899 h 674796"/>
              <a:gd name="connsiteX4" fmla="*/ 1147527 w 1147527"/>
              <a:gd name="connsiteY4" fmla="*/ 64816 h 67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527" h="674796">
                <a:moveTo>
                  <a:pt x="0" y="674796"/>
                </a:moveTo>
                <a:cubicBezTo>
                  <a:pt x="12192" y="508172"/>
                  <a:pt x="46013" y="342434"/>
                  <a:pt x="109728" y="235884"/>
                </a:cubicBezTo>
                <a:cubicBezTo>
                  <a:pt x="173443" y="129334"/>
                  <a:pt x="259640" y="70994"/>
                  <a:pt x="382289" y="35497"/>
                </a:cubicBezTo>
                <a:cubicBezTo>
                  <a:pt x="504938" y="0"/>
                  <a:pt x="718084" y="18013"/>
                  <a:pt x="845624" y="22899"/>
                </a:cubicBezTo>
                <a:cubicBezTo>
                  <a:pt x="973164" y="27785"/>
                  <a:pt x="1099775" y="14016"/>
                  <a:pt x="1147527" y="64816"/>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TextBox 104"/>
          <p:cNvSpPr txBox="1"/>
          <p:nvPr/>
        </p:nvSpPr>
        <p:spPr>
          <a:xfrm>
            <a:off x="1179576"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6" name="TextBox 105"/>
          <p:cNvSpPr txBox="1"/>
          <p:nvPr/>
        </p:nvSpPr>
        <p:spPr>
          <a:xfrm>
            <a:off x="6400800"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7" name="TextBox 106"/>
          <p:cNvSpPr txBox="1"/>
          <p:nvPr/>
        </p:nvSpPr>
        <p:spPr>
          <a:xfrm>
            <a:off x="1676400" y="2438400"/>
            <a:ext cx="1524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sampling</a:t>
            </a:r>
            <a:endParaRPr lang="en-US" sz="2400" dirty="0">
              <a:latin typeface="Times New Roman" pitchFamily="18" charset="0"/>
              <a:cs typeface="Times New Roman" pitchFamily="18" charset="0"/>
            </a:endParaRPr>
          </a:p>
        </p:txBody>
      </p:sp>
      <p:sp>
        <p:nvSpPr>
          <p:cNvPr id="108" name="TextBox 107"/>
          <p:cNvSpPr txBox="1"/>
          <p:nvPr/>
        </p:nvSpPr>
        <p:spPr>
          <a:xfrm>
            <a:off x="3810000" y="38862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duplication</a:t>
            </a:r>
            <a:endParaRPr lang="en-US" sz="2800" dirty="0">
              <a:latin typeface="Times New Roman" pitchFamily="18" charset="0"/>
              <a:cs typeface="Times New Roman" pitchFamily="18" charset="0"/>
            </a:endParaRPr>
          </a:p>
        </p:txBody>
      </p:sp>
      <p:sp>
        <p:nvSpPr>
          <p:cNvPr id="109" name="TextBox 108"/>
          <p:cNvSpPr txBox="1"/>
          <p:nvPr/>
        </p:nvSpPr>
        <p:spPr>
          <a:xfrm>
            <a:off x="6705600" y="20574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mixing</a:t>
            </a:r>
            <a:endParaRPr lang="en-US" sz="2800" dirty="0">
              <a:latin typeface="Times New Roman" pitchFamily="18" charset="0"/>
              <a:cs typeface="Times New Roman" pitchFamily="18" charset="0"/>
            </a:endParaRPr>
          </a:p>
        </p:txBody>
      </p:sp>
      <p:sp>
        <p:nvSpPr>
          <p:cNvPr id="82" name="Title 1"/>
          <p:cNvSpPr txBox="1">
            <a:spLocks/>
          </p:cNvSpPr>
          <p:nvPr/>
        </p:nvSpPr>
        <p:spPr>
          <a:xfrm>
            <a:off x="0" y="304800"/>
            <a:ext cx="91440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interpretation of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resampling</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p:nvPr/>
        </p:nvGrpSpPr>
        <p:grpSpPr>
          <a:xfrm>
            <a:off x="120772" y="3534810"/>
            <a:ext cx="8794628" cy="2713590"/>
            <a:chOff x="120772" y="2286000"/>
            <a:chExt cx="8794628" cy="2713590"/>
          </a:xfrm>
        </p:grpSpPr>
        <p:pic>
          <p:nvPicPr>
            <p:cNvPr id="1027" name="Picture 3"/>
            <p:cNvPicPr>
              <a:picLocks noChangeAspect="1" noChangeArrowheads="1"/>
            </p:cNvPicPr>
            <p:nvPr/>
          </p:nvPicPr>
          <p:blipFill>
            <a:blip r:embed="rId3" cstate="print"/>
            <a:srcRect l="6173" r="6584" b="43330"/>
            <a:stretch>
              <a:fillRect/>
            </a:stretch>
          </p:blipFill>
          <p:spPr bwMode="auto">
            <a:xfrm>
              <a:off x="152400" y="2286000"/>
              <a:ext cx="8763000" cy="2624309"/>
            </a:xfrm>
            <a:prstGeom prst="rect">
              <a:avLst/>
            </a:prstGeom>
            <a:noFill/>
            <a:ln w="9525">
              <a:noFill/>
              <a:miter lim="800000"/>
              <a:headEnd/>
              <a:tailEnd/>
            </a:ln>
          </p:spPr>
        </p:pic>
        <p:sp>
          <p:nvSpPr>
            <p:cNvPr id="13" name="TextBox 12"/>
            <p:cNvSpPr txBox="1"/>
            <p:nvPr/>
          </p:nvSpPr>
          <p:spPr>
            <a:xfrm>
              <a:off x="3872541" y="4476370"/>
              <a:ext cx="2452058"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a:t>
              </a:r>
              <a:r>
                <a:rPr lang="en-US" sz="2800" i="1"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 hours</a:t>
              </a:r>
              <a:endParaRPr lang="en-US" sz="2800" dirty="0">
                <a:latin typeface="Times New Roman" pitchFamily="18" charset="0"/>
                <a:cs typeface="Times New Roman" pitchFamily="18" charset="0"/>
              </a:endParaRPr>
            </a:p>
          </p:txBody>
        </p:sp>
        <p:sp>
          <p:nvSpPr>
            <p:cNvPr id="15" name="TextBox 14"/>
            <p:cNvSpPr txBox="1"/>
            <p:nvPr/>
          </p:nvSpPr>
          <p:spPr>
            <a:xfrm rot="16200000">
              <a:off x="-135088" y="3020849"/>
              <a:ext cx="103494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dirty="0" err="1" smtClean="0">
                  <a:latin typeface="Times New Roman" pitchFamily="18" charset="0"/>
                  <a:cs typeface="Times New Roman" pitchFamily="18" charset="0"/>
                </a:rPr>
                <a:t>i</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grpSp>
      <p:sp>
        <p:nvSpPr>
          <p:cNvPr id="10" name="TextBox 9"/>
          <p:cNvSpPr txBox="1"/>
          <p:nvPr/>
        </p:nvSpPr>
        <p:spPr>
          <a:xfrm>
            <a:off x="0" y="0"/>
            <a:ext cx="9144000" cy="2554545"/>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Example</a:t>
            </a:r>
            <a:endParaRPr lang="en-US" sz="4400" dirty="0" smtClean="0">
              <a:latin typeface="Times New Roman" pitchFamily="18" charset="0"/>
              <a:cs typeface="Times New Roman" pitchFamily="18" charset="0"/>
            </a:endParaRPr>
          </a:p>
          <a:p>
            <a:pPr algn="ctr"/>
            <a:endParaRPr lang="en-US" sz="44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what is the </a:t>
            </a:r>
            <a:r>
              <a:rPr lang="en-US" sz="3600" i="1" dirty="0" smtClean="0">
                <a:latin typeface="Cambria Math" pitchFamily="18" charset="0"/>
                <a:ea typeface="Cambria Math" pitchFamily="18" charset="0"/>
                <a:cs typeface="Times New Roman" pitchFamily="18" charset="0"/>
              </a:rPr>
              <a:t>p(b)</a:t>
            </a:r>
          </a:p>
          <a:p>
            <a:pPr algn="ctr"/>
            <a:r>
              <a:rPr lang="en-US" sz="3600" dirty="0" smtClean="0">
                <a:latin typeface="Times New Roman" pitchFamily="18" charset="0"/>
                <a:cs typeface="Times New Roman" pitchFamily="18" charset="0"/>
              </a:rPr>
              <a:t>where </a:t>
            </a:r>
            <a:r>
              <a:rPr lang="en-US" sz="3600" i="1" dirty="0" smtClean="0">
                <a:latin typeface="Cambria Math" pitchFamily="18" charset="0"/>
                <a:ea typeface="Cambria Math" pitchFamily="18" charset="0"/>
                <a:cs typeface="Times New Roman" pitchFamily="18" charset="0"/>
              </a:rPr>
              <a:t>b</a:t>
            </a:r>
            <a:r>
              <a:rPr lang="en-US" sz="3600" dirty="0" smtClean="0">
                <a:latin typeface="Times New Roman" pitchFamily="18" charset="0"/>
                <a:cs typeface="Times New Roman" pitchFamily="18" charset="0"/>
              </a:rPr>
              <a:t> is the slope of a linear fit?</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This is a good test case, because we know the answer</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74837"/>
            <a:ext cx="8229600" cy="4525963"/>
          </a:xfrm>
        </p:spPr>
        <p:txBody>
          <a:bodyPr>
            <a:normAutofit lnSpcReduction="10000"/>
          </a:bodyPr>
          <a:lstStyle/>
          <a:p>
            <a:pPr>
              <a:buNone/>
            </a:pPr>
            <a:r>
              <a:rPr lang="en-US" dirty="0" smtClean="0">
                <a:latin typeface="Times New Roman" pitchFamily="18" charset="0"/>
                <a:cs typeface="Times New Roman" pitchFamily="18" charset="0"/>
              </a:rPr>
              <a:t>if the data are Normally-distributed, uncorrelated with variance </a:t>
            </a:r>
            <a:r>
              <a:rPr lang="el-GR" i="1" dirty="0" smtClean="0">
                <a:latin typeface="Cambria Math" pitchFamily="18" charset="0"/>
                <a:ea typeface="Cambria Math" pitchFamily="18" charset="0"/>
                <a:cs typeface="Times New Roman" pitchFamily="18" charset="0"/>
              </a:rPr>
              <a:t>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and given the linear problem</a:t>
            </a:r>
          </a:p>
          <a:p>
            <a:pPr>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d</a:t>
            </a:r>
            <a:r>
              <a:rPr lang="en-US" dirty="0" smtClean="0">
                <a:latin typeface="Times New Roman" pitchFamily="18" charset="0"/>
                <a:cs typeface="Times New Roman" pitchFamily="18" charset="0"/>
              </a:rPr>
              <a:t> = </a:t>
            </a:r>
            <a:r>
              <a:rPr lang="en-US" b="1" dirty="0" smtClean="0">
                <a:latin typeface="Times New Roman" pitchFamily="18" charset="0"/>
                <a:cs typeface="Times New Roman" pitchFamily="18" charset="0"/>
              </a:rPr>
              <a:t>G</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where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 [intercept, slope]</a:t>
            </a:r>
            <a:r>
              <a:rPr lang="en-US" baseline="30000" dirty="0" smtClean="0">
                <a:latin typeface="Times New Roman" pitchFamily="18" charset="0"/>
                <a:cs typeface="Times New Roman" pitchFamily="18" charset="0"/>
              </a:rPr>
              <a:t>T</a:t>
            </a:r>
          </a:p>
          <a:p>
            <a:pPr>
              <a:buNone/>
            </a:pPr>
            <a:endParaRPr lang="en-US" baseline="30000"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slope is also Normally-distributed with a variance that is the lower-right element of</a:t>
            </a:r>
          </a:p>
          <a:p>
            <a:pPr>
              <a:buNone/>
            </a:pPr>
            <a:r>
              <a:rPr lang="en-US" dirty="0" smtClean="0">
                <a:latin typeface="Times New Roman" pitchFamily="18" charset="0"/>
                <a:cs typeface="Times New Roman" pitchFamily="18" charset="0"/>
              </a:rPr>
              <a:t>	</a:t>
            </a:r>
            <a:r>
              <a:rPr lang="el-GR" i="1" dirty="0" smtClean="0">
                <a:latin typeface="Cambria Math" pitchFamily="18" charset="0"/>
                <a:ea typeface="Cambria Math" pitchFamily="18" charset="0"/>
                <a:cs typeface="Times New Roman" pitchFamily="18" charset="0"/>
              </a:rPr>
              <a:t> 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endParaRPr lang="en-US" baseline="30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
        <p:nvSpPr>
          <p:cNvPr id="4" name="Right Brace 3"/>
          <p:cNvSpPr/>
          <p:nvPr/>
        </p:nvSpPr>
        <p:spPr>
          <a:xfrm>
            <a:off x="6629400" y="762000"/>
            <a:ext cx="304800" cy="1828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7239000" y="838200"/>
            <a:ext cx="1905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create </a:t>
            </a:r>
            <a:r>
              <a:rPr lang="en-US" sz="2800" dirty="0" err="1" smtClean="0">
                <a:solidFill>
                  <a:srgbClr val="FF0000"/>
                </a:solidFill>
                <a:latin typeface="Times New Roman" pitchFamily="18" charset="0"/>
                <a:cs typeface="Times New Roman" pitchFamily="18" charset="0"/>
              </a:rPr>
              <a:t>resampled</a:t>
            </a:r>
            <a:r>
              <a:rPr lang="en-US" sz="2800" dirty="0" smtClean="0">
                <a:solidFill>
                  <a:srgbClr val="FF0000"/>
                </a:solidFill>
                <a:latin typeface="Times New Roman" pitchFamily="18" charset="0"/>
                <a:cs typeface="Times New Roman" pitchFamily="18" charset="0"/>
              </a:rPr>
              <a:t> data set</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3048000" y="1066800"/>
            <a:ext cx="2971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572000" y="1752600"/>
            <a:ext cx="2670628" cy="19304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7239000" y="2971800"/>
            <a:ext cx="1905000" cy="1815882"/>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returns N</a:t>
            </a:r>
          </a:p>
          <a:p>
            <a:r>
              <a:rPr lang="en-US" sz="2800" dirty="0" smtClean="0">
                <a:solidFill>
                  <a:srgbClr val="FF0000"/>
                </a:solidFill>
                <a:latin typeface="Times New Roman" pitchFamily="18" charset="0"/>
                <a:cs typeface="Times New Roman" pitchFamily="18" charset="0"/>
              </a:rPr>
              <a:t>random integers from 1 to N</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
        <p:nvSpPr>
          <p:cNvPr id="4" name="Right Brace 3"/>
          <p:cNvSpPr/>
          <p:nvPr/>
        </p:nvSpPr>
        <p:spPr>
          <a:xfrm>
            <a:off x="5562600" y="3124200"/>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6172200" y="3124200"/>
            <a:ext cx="2286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usual code for least squares fit of line</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914400" y="5715000"/>
            <a:ext cx="3886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648200" y="6248400"/>
            <a:ext cx="2057400" cy="3048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6705600" y="6262210"/>
            <a:ext cx="1905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save slopes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r>
              <a:rPr lang="en-US" dirty="0" smtClean="0">
                <a:latin typeface="Times New Roman" pitchFamily="18" charset="0"/>
                <a:cs typeface="Times New Roman" pitchFamily="18" charset="0"/>
              </a:rPr>
              <a:t>Null Hypothesis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smtClean="0">
                <a:latin typeface="Times New Roman" pitchFamily="18" charset="0"/>
                <a:cs typeface="Times New Roman" pitchFamily="18" charset="0"/>
              </a:rPr>
              <a:t>The spectral peak can be explained by random variation in a time series that consists of </a:t>
            </a:r>
            <a:r>
              <a:rPr lang="en-US" i="1" dirty="0" smtClean="0">
                <a:latin typeface="Times New Roman" pitchFamily="18" charset="0"/>
                <a:cs typeface="Times New Roman" pitchFamily="18" charset="0"/>
              </a:rPr>
              <a:t>nothing</a:t>
            </a:r>
            <a:r>
              <a:rPr lang="en-US" dirty="0" smtClean="0">
                <a:latin typeface="Times New Roman" pitchFamily="18" charset="0"/>
                <a:cs typeface="Times New Roman" pitchFamily="18" charset="0"/>
              </a:rPr>
              <a:t> but random noise.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6" name="Right Brace 5"/>
          <p:cNvSpPr/>
          <p:nvPr/>
        </p:nvSpPr>
        <p:spPr>
          <a:xfrm>
            <a:off x="8153400" y="381000"/>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rot="5400000">
            <a:off x="7239352" y="1592588"/>
            <a:ext cx="3047999"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histogram of slopes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4" name="Right Brace 3"/>
          <p:cNvSpPr/>
          <p:nvPr/>
        </p:nvSpPr>
        <p:spPr>
          <a:xfrm>
            <a:off x="7467600" y="3556002"/>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rot="5400000">
            <a:off x="6167109" y="4577089"/>
            <a:ext cx="4038602"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2.5%   and  97.5%  bounds</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3048000" y="3581400"/>
            <a:ext cx="2362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flipV="1">
            <a:off x="4495800" y="762000"/>
            <a:ext cx="1066800" cy="27432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638800" y="228600"/>
            <a:ext cx="19050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integrate p(b) to P(b)</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533400" y="838200"/>
            <a:ext cx="8610600" cy="5552420"/>
            <a:chOff x="990600" y="1409700"/>
            <a:chExt cx="6199632" cy="4164315"/>
          </a:xfrm>
        </p:grpSpPr>
        <p:pic>
          <p:nvPicPr>
            <p:cNvPr id="1027" name="Picture 3"/>
            <p:cNvPicPr>
              <a:picLocks noChangeAspect="1" noChangeArrowheads="1"/>
            </p:cNvPicPr>
            <p:nvPr/>
          </p:nvPicPr>
          <p:blipFill>
            <a:blip r:embed="rId3" cstate="print"/>
            <a:srcRect/>
            <a:stretch>
              <a:fillRect/>
            </a:stretch>
          </p:blipFill>
          <p:spPr bwMode="auto">
            <a:xfrm>
              <a:off x="990600" y="1409700"/>
              <a:ext cx="5334000" cy="4000500"/>
            </a:xfrm>
            <a:prstGeom prst="rect">
              <a:avLst/>
            </a:prstGeom>
            <a:noFill/>
            <a:ln w="9525">
              <a:noFill/>
              <a:miter lim="800000"/>
              <a:headEnd/>
              <a:tailEnd/>
            </a:ln>
            <a:effectLst/>
          </p:spPr>
        </p:pic>
        <p:sp>
          <p:nvSpPr>
            <p:cNvPr id="12" name="Rectangle 11"/>
            <p:cNvSpPr/>
            <p:nvPr/>
          </p:nvSpPr>
          <p:spPr>
            <a:xfrm>
              <a:off x="12954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1" name="TextBox 20"/>
            <p:cNvSpPr txBox="1"/>
            <p:nvPr/>
          </p:nvSpPr>
          <p:spPr>
            <a:xfrm rot="16200000">
              <a:off x="1092799" y="3152342"/>
              <a:ext cx="585401" cy="376718"/>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p(b)</a:t>
              </a:r>
              <a:endParaRPr lang="en-US" sz="2800" i="1" dirty="0">
                <a:latin typeface="Times New Roman" pitchFamily="18" charset="0"/>
                <a:cs typeface="Times New Roman" pitchFamily="18" charset="0"/>
              </a:endParaRPr>
            </a:p>
          </p:txBody>
        </p:sp>
        <p:sp>
          <p:nvSpPr>
            <p:cNvPr id="25" name="TextBox 24"/>
            <p:cNvSpPr txBox="1"/>
            <p:nvPr/>
          </p:nvSpPr>
          <p:spPr>
            <a:xfrm>
              <a:off x="4172712" y="1695450"/>
              <a:ext cx="3017520"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standard error propagation</a:t>
              </a:r>
              <a:endParaRPr lang="en-US" sz="2800" dirty="0">
                <a:latin typeface="Times New Roman" pitchFamily="18" charset="0"/>
                <a:cs typeface="Times New Roman" pitchFamily="18" charset="0"/>
              </a:endParaRPr>
            </a:p>
          </p:txBody>
        </p:sp>
        <p:sp>
          <p:nvSpPr>
            <p:cNvPr id="34" name="TextBox 33"/>
            <p:cNvSpPr txBox="1"/>
            <p:nvPr/>
          </p:nvSpPr>
          <p:spPr>
            <a:xfrm>
              <a:off x="4400550" y="2171700"/>
              <a:ext cx="1752600"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bootstrap</a:t>
              </a:r>
              <a:endParaRPr lang="en-US" sz="2800" dirty="0">
                <a:latin typeface="Times New Roman" pitchFamily="18" charset="0"/>
                <a:cs typeface="Times New Roman" pitchFamily="18" charset="0"/>
              </a:endParaRPr>
            </a:p>
          </p:txBody>
        </p:sp>
        <p:sp>
          <p:nvSpPr>
            <p:cNvPr id="13" name="Freeform 12"/>
            <p:cNvSpPr/>
            <p:nvPr/>
          </p:nvSpPr>
          <p:spPr>
            <a:xfrm>
              <a:off x="3705225" y="2100263"/>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4" name="Freeform 13"/>
            <p:cNvSpPr/>
            <p:nvPr/>
          </p:nvSpPr>
          <p:spPr>
            <a:xfrm>
              <a:off x="3581400" y="2308226"/>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1" name="Rectangle 10"/>
            <p:cNvSpPr/>
            <p:nvPr/>
          </p:nvSpPr>
          <p:spPr>
            <a:xfrm>
              <a:off x="3384880" y="5129464"/>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075432" y="5181600"/>
              <a:ext cx="2123618"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slope, </a:t>
              </a:r>
              <a:r>
                <a:rPr lang="en-US" sz="2800" i="1" dirty="0" smtClean="0">
                  <a:latin typeface="Times New Roman" pitchFamily="18" charset="0"/>
                  <a:cs typeface="Times New Roman" pitchFamily="18" charset="0"/>
                </a:rPr>
                <a:t>b</a:t>
              </a:r>
              <a:endParaRPr lang="en-US" sz="2800" i="1" dirty="0">
                <a:latin typeface="Times New Roman" pitchFamily="18" charset="0"/>
                <a:cs typeface="Times New Roman" pitchFamily="18" charset="0"/>
              </a:endParaRPr>
            </a:p>
          </p:txBody>
        </p:sp>
        <p:cxnSp>
          <p:nvCxnSpPr>
            <p:cNvPr id="17" name="Straight Arrow Connector 16"/>
            <p:cNvCxnSpPr/>
            <p:nvPr/>
          </p:nvCxnSpPr>
          <p:spPr>
            <a:xfrm>
              <a:off x="2609852" y="4724400"/>
              <a:ext cx="17526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01112" y="4381500"/>
              <a:ext cx="1589316" cy="276999"/>
            </a:xfrm>
            <a:prstGeom prst="rect">
              <a:avLst/>
            </a:prstGeom>
            <a:noFill/>
          </p:spPr>
          <p:txBody>
            <a:bodyPr wrap="square" rtlCol="0">
              <a:spAutoFit/>
            </a:bodyPr>
            <a:lstStyle/>
            <a:p>
              <a:r>
                <a:rPr lang="en-US" dirty="0" smtClean="0">
                  <a:latin typeface="Times New Roman" pitchFamily="18" charset="0"/>
                  <a:cs typeface="Times New Roman" pitchFamily="18" charset="0"/>
                </a:rPr>
                <a:t>95% confidence</a:t>
              </a:r>
              <a:endParaRPr lang="en-US" dirty="0">
                <a:latin typeface="Times New Roman" pitchFamily="18" charset="0"/>
                <a:cs typeface="Times New Roman" pitchFamily="18" charset="0"/>
              </a:endParaRPr>
            </a:p>
          </p:txBody>
        </p:sp>
        <p:cxnSp>
          <p:nvCxnSpPr>
            <p:cNvPr id="23" name="Straight Arrow Connector 22"/>
            <p:cNvCxnSpPr/>
            <p:nvPr/>
          </p:nvCxnSpPr>
          <p:spPr>
            <a:xfrm rot="5400000" flipH="1" flipV="1">
              <a:off x="2500315" y="4719641"/>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flipH="1" flipV="1">
              <a:off x="4247358" y="4724396"/>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a more complicated example</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533400" y="2133600"/>
            <a:ext cx="8229600" cy="2895600"/>
          </a:xfrm>
        </p:spPr>
        <p:txBody>
          <a:bodyPr/>
          <a:lstStyle/>
          <a:p>
            <a:pPr>
              <a:buNone/>
            </a:pPr>
            <a:r>
              <a:rPr lang="en-US" i="1" dirty="0" smtClean="0">
                <a:latin typeface="Cambria Math" pitchFamily="18" charset="0"/>
                <a:ea typeface="Cambria Math" pitchFamily="18" charset="0"/>
                <a:cs typeface="Times New Roman" pitchFamily="18" charset="0"/>
              </a:rPr>
              <a:t>p(r)</a:t>
            </a:r>
          </a:p>
          <a:p>
            <a:pPr>
              <a:buNone/>
            </a:pPr>
            <a:r>
              <a:rPr lang="en-US" dirty="0" smtClean="0">
                <a:latin typeface="Times New Roman" pitchFamily="18" charset="0"/>
                <a:cs typeface="Times New Roman" pitchFamily="18" charset="0"/>
              </a:rPr>
              <a:t>where </a:t>
            </a:r>
            <a:r>
              <a:rPr lang="en-US" i="1" dirty="0" smtClean="0">
                <a:latin typeface="Cambria Math" pitchFamily="18" charset="0"/>
                <a:ea typeface="Cambria Math" pitchFamily="18" charset="0"/>
                <a:cs typeface="Times New Roman" pitchFamily="18" charset="0"/>
              </a:rPr>
              <a:t>r</a:t>
            </a:r>
            <a:r>
              <a:rPr lang="en-US" dirty="0" smtClean="0">
                <a:latin typeface="Times New Roman" pitchFamily="18" charset="0"/>
                <a:cs typeface="Times New Roman" pitchFamily="18" charset="0"/>
              </a:rPr>
              <a:t> is</a:t>
            </a:r>
          </a:p>
          <a:p>
            <a:pPr>
              <a:buNone/>
            </a:pPr>
            <a:r>
              <a:rPr lang="en-US" dirty="0" smtClean="0">
                <a:latin typeface="Times New Roman" pitchFamily="18" charset="0"/>
                <a:cs typeface="Times New Roman" pitchFamily="18" charset="0"/>
              </a:rPr>
              <a:t>ratio of </a:t>
            </a:r>
          </a:p>
          <a:p>
            <a:pPr>
              <a:buNone/>
            </a:pPr>
            <a:r>
              <a:rPr lang="en-US" dirty="0" err="1" smtClean="0">
                <a:latin typeface="Times New Roman" pitchFamily="18" charset="0"/>
                <a:cs typeface="Times New Roman" pitchFamily="18" charset="0"/>
              </a:rPr>
              <a:t>CaO</a:t>
            </a:r>
            <a:r>
              <a:rPr lang="en-US" dirty="0" smtClean="0">
                <a:latin typeface="Times New Roman" pitchFamily="18" charset="0"/>
                <a:cs typeface="Times New Roman" pitchFamily="18" charset="0"/>
              </a:rPr>
              <a:t> to Na</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O ratio of the second factor of the Atlantic Rock dataset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
          <p:cNvGrpSpPr/>
          <p:nvPr/>
        </p:nvGrpSpPr>
        <p:grpSpPr>
          <a:xfrm>
            <a:off x="609600" y="609600"/>
            <a:ext cx="8534400" cy="5795665"/>
            <a:chOff x="838200" y="1371600"/>
            <a:chExt cx="5334000" cy="4122375"/>
          </a:xfrm>
        </p:grpSpPr>
        <p:pic>
          <p:nvPicPr>
            <p:cNvPr id="1028" name="Picture 4"/>
            <p:cNvPicPr>
              <a:picLocks noChangeAspect="1" noChangeArrowheads="1"/>
            </p:cNvPicPr>
            <p:nvPr/>
          </p:nvPicPr>
          <p:blipFill>
            <a:blip r:embed="rId3" cstate="print"/>
            <a:srcRect/>
            <a:stretch>
              <a:fillRect/>
            </a:stretch>
          </p:blipFill>
          <p:spPr bwMode="auto">
            <a:xfrm>
              <a:off x="838200" y="1371600"/>
              <a:ext cx="5334000" cy="4000500"/>
            </a:xfrm>
            <a:prstGeom prst="rect">
              <a:avLst/>
            </a:prstGeom>
            <a:noFill/>
            <a:ln w="9525">
              <a:noFill/>
              <a:miter lim="800000"/>
              <a:headEnd/>
              <a:tailEnd/>
            </a:ln>
            <a:effectLst/>
          </p:spPr>
        </p:pic>
        <p:sp>
          <p:nvSpPr>
            <p:cNvPr id="12" name="Rectangle 11"/>
            <p:cNvSpPr/>
            <p:nvPr/>
          </p:nvSpPr>
          <p:spPr>
            <a:xfrm>
              <a:off x="10668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16200000">
              <a:off x="756631" y="3126794"/>
              <a:ext cx="585401" cy="32701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p(r)</a:t>
              </a:r>
              <a:endParaRPr lang="en-US" sz="2800" i="1" dirty="0">
                <a:latin typeface="Times New Roman" pitchFamily="18" charset="0"/>
                <a:cs typeface="Times New Roman" pitchFamily="18" charset="0"/>
              </a:endParaRPr>
            </a:p>
          </p:txBody>
        </p:sp>
        <p:sp>
          <p:nvSpPr>
            <p:cNvPr id="11" name="Rectangle 10"/>
            <p:cNvSpPr/>
            <p:nvPr/>
          </p:nvSpPr>
          <p:spPr>
            <a:xfrm>
              <a:off x="3048000" y="5105400"/>
              <a:ext cx="1219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790825" y="5165599"/>
              <a:ext cx="1800225" cy="328376"/>
            </a:xfrm>
            <a:prstGeom prst="rect">
              <a:avLst/>
            </a:prstGeom>
            <a:noFill/>
          </p:spPr>
          <p:txBody>
            <a:bodyPr wrap="square" rtlCol="0">
              <a:spAutoFit/>
            </a:bodyPr>
            <a:lstStyle/>
            <a:p>
              <a:r>
                <a:rPr lang="en-US" sz="2400" dirty="0" err="1" smtClean="0">
                  <a:latin typeface="Times New Roman" pitchFamily="18" charset="0"/>
                  <a:cs typeface="Times New Roman" pitchFamily="18" charset="0"/>
                </a:rPr>
                <a:t>CaO</a:t>
              </a:r>
              <a:r>
                <a:rPr lang="en-US" sz="2400" dirty="0" smtClean="0">
                  <a:latin typeface="Times New Roman" pitchFamily="18" charset="0"/>
                  <a:cs typeface="Times New Roman" pitchFamily="18" charset="0"/>
                </a:rPr>
                <a:t> / Na</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O ratio, r</a:t>
              </a:r>
              <a:endParaRPr lang="en-US" sz="2400" i="1" dirty="0">
                <a:latin typeface="Times New Roman" pitchFamily="18" charset="0"/>
                <a:cs typeface="Times New Roman" pitchFamily="18" charset="0"/>
              </a:endParaRPr>
            </a:p>
          </p:txBody>
        </p:sp>
        <p:cxnSp>
          <p:nvCxnSpPr>
            <p:cNvPr id="17" name="Straight Arrow Connector 16"/>
            <p:cNvCxnSpPr/>
            <p:nvPr/>
          </p:nvCxnSpPr>
          <p:spPr>
            <a:xfrm>
              <a:off x="2314575" y="4400550"/>
              <a:ext cx="25908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38450" y="4027399"/>
              <a:ext cx="1905000" cy="37215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 confidence</a:t>
              </a:r>
              <a:endParaRPr lang="en-US" sz="2800" dirty="0">
                <a:latin typeface="Times New Roman" pitchFamily="18" charset="0"/>
                <a:cs typeface="Times New Roman" pitchFamily="18" charset="0"/>
              </a:endParaRPr>
            </a:p>
          </p:txBody>
        </p:sp>
        <p:cxnSp>
          <p:nvCxnSpPr>
            <p:cNvPr id="23" name="Straight Arrow Connector 22"/>
            <p:cNvCxnSpPr/>
            <p:nvPr/>
          </p:nvCxnSpPr>
          <p:spPr>
            <a:xfrm rot="5400000" flipH="1" flipV="1">
              <a:off x="2011757" y="4650980"/>
              <a:ext cx="553250" cy="4767"/>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V="1">
              <a:off x="4654943" y="4670034"/>
              <a:ext cx="515149" cy="4758"/>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314700" y="4460999"/>
              <a:ext cx="723900" cy="37215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we can use this histogram to write confidence intervals for </a:t>
            </a:r>
            <a:r>
              <a:rPr lang="en-US" i="1" dirty="0" smtClean="0">
                <a:latin typeface="Cambria Math" pitchFamily="18" charset="0"/>
                <a:ea typeface="Cambria Math" pitchFamily="18" charset="0"/>
                <a:cs typeface="Times New Roman" pitchFamily="18" charset="0"/>
              </a:rPr>
              <a:t>r</a:t>
            </a:r>
            <a:endParaRPr lang="en-US" i="1" dirty="0">
              <a:latin typeface="Cambria Math"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1905000"/>
            <a:ext cx="9144000" cy="4800600"/>
          </a:xfrm>
        </p:spPr>
        <p:txBody>
          <a:bodyPr>
            <a:normAutofit/>
          </a:bodyPr>
          <a:lstStyle/>
          <a:p>
            <a:pPr>
              <a:buNone/>
            </a:pPr>
            <a:r>
              <a:rPr lang="en-US" i="1" dirty="0" smtClean="0">
                <a:latin typeface="Cambria Math" pitchFamily="18" charset="0"/>
                <a:ea typeface="Cambria Math" pitchFamily="18" charset="0"/>
                <a:cs typeface="Times New Roman" pitchFamily="18" charset="0"/>
              </a:rPr>
              <a:t>r</a:t>
            </a:r>
            <a:r>
              <a:rPr lang="en-US" dirty="0" smtClean="0">
                <a:latin typeface="Times New Roman" pitchFamily="18" charset="0"/>
                <a:cs typeface="Times New Roman" pitchFamily="18" charset="0"/>
              </a:rPr>
              <a:t> has a mean of 0.486</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95% probability that r is between 0.458 and 0.512</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and roughly, since </a:t>
            </a:r>
            <a:r>
              <a:rPr lang="en-US" i="1" dirty="0" smtClean="0">
                <a:latin typeface="Cambria Math" pitchFamily="18" charset="0"/>
                <a:ea typeface="Cambria Math" pitchFamily="18" charset="0"/>
                <a:cs typeface="Times New Roman" pitchFamily="18" charset="0"/>
              </a:rPr>
              <a:t>p(r)</a:t>
            </a:r>
            <a:r>
              <a:rPr lang="en-US" dirty="0" smtClean="0">
                <a:latin typeface="Times New Roman" pitchFamily="18" charset="0"/>
                <a:cs typeface="Times New Roman" pitchFamily="18" charset="0"/>
              </a:rPr>
              <a:t> is approximately symmetrical</a:t>
            </a:r>
          </a:p>
          <a:p>
            <a:pPr>
              <a:buNone/>
            </a:pPr>
            <a:endParaRPr lang="en-US" dirty="0" smtClean="0">
              <a:latin typeface="Times New Roman" pitchFamily="18" charset="0"/>
              <a:cs typeface="Times New Roman" pitchFamily="18" charset="0"/>
            </a:endParaRPr>
          </a:p>
          <a:p>
            <a:pPr>
              <a:buNone/>
            </a:pPr>
            <a:r>
              <a:rPr lang="en-US" i="1" dirty="0" smtClean="0">
                <a:latin typeface="Cambria Math" pitchFamily="18" charset="0"/>
                <a:ea typeface="Cambria Math" pitchFamily="18" charset="0"/>
                <a:cs typeface="Times New Roman" pitchFamily="18" charset="0"/>
              </a:rPr>
              <a:t>		r = 0.486 ± 0.025   </a:t>
            </a:r>
            <a:r>
              <a:rPr lang="en-US" dirty="0" smtClean="0">
                <a:latin typeface="Times New Roman" pitchFamily="18" charset="0"/>
                <a:cs typeface="Times New Roman" pitchFamily="18" charset="0"/>
              </a:rPr>
              <a:t> (95% confidence)</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Content Part 2</a:t>
            </a:r>
            <a:endParaRPr lang="en-US" dirty="0"/>
          </a:p>
        </p:txBody>
      </p:sp>
      <p:sp>
        <p:nvSpPr>
          <p:cNvPr id="3" name="Content Placeholder 2"/>
          <p:cNvSpPr>
            <a:spLocks noGrp="1"/>
          </p:cNvSpPr>
          <p:nvPr>
            <p:ph idx="1"/>
          </p:nvPr>
        </p:nvSpPr>
        <p:spPr>
          <a:xfrm>
            <a:off x="685800" y="3124200"/>
            <a:ext cx="8229600" cy="990600"/>
          </a:xfrm>
        </p:spPr>
        <p:txBody>
          <a:bodyPr/>
          <a:lstStyle/>
          <a:p>
            <a:pPr algn="ctr">
              <a:buNone/>
            </a:pPr>
            <a:r>
              <a:rPr lang="en-US" dirty="0" smtClean="0"/>
              <a:t>Nonlinear lest squares</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477000"/>
          </a:xfrm>
        </p:spPr>
        <p:txBody>
          <a:bodyPr>
            <a:normAutofit/>
          </a:bodyPr>
          <a:lstStyle/>
          <a:p>
            <a:pPr lvl="0">
              <a:defRPr/>
            </a:pPr>
            <a:r>
              <a:rPr lang="en-US" dirty="0" smtClean="0">
                <a:latin typeface="Times New Roman" pitchFamily="18" charset="0"/>
                <a:cs typeface="Times New Roman" pitchFamily="18" charset="0"/>
              </a:rPr>
              <a:t>Newton’s Method</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t>
            </a:r>
            <a:r>
              <a:rPr lang="en-US" sz="3600" baseline="-25000" dirty="0" err="1" smtClean="0">
                <a:latin typeface="Times New Roman" pitchFamily="18" charset="0"/>
                <a:cs typeface="Times New Roman" pitchFamily="18" charset="0"/>
              </a:rPr>
              <a:t>i</a:t>
            </a:r>
            <a:r>
              <a:rPr lang="en-US" sz="3600" dirty="0" smtClean="0">
                <a:latin typeface="Times New Roman" pitchFamily="18" charset="0"/>
                <a:cs typeface="Times New Roman" pitchFamily="18" charset="0"/>
              </a:rPr>
              <a:t> = </a:t>
            </a:r>
            <a:r>
              <a:rPr lang="en-US" sz="3600" dirty="0" err="1" smtClean="0">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b="1" dirty="0" smtClean="0">
                <a:latin typeface="Cambria Math" pitchFamily="18" charset="0"/>
                <a:ea typeface="Cambria Math" pitchFamily="18" charset="0"/>
                <a:cs typeface="Times New Roman" pitchFamily="18" charset="0"/>
              </a:rPr>
              <a:t>m)</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start with a guess, </a:t>
            </a:r>
            <a:r>
              <a:rPr lang="en-US" sz="3600" b="1" dirty="0" smtClean="0">
                <a:latin typeface="Cambria Math" pitchFamily="18" charset="0"/>
                <a:ea typeface="Cambria Math" pitchFamily="18" charset="0"/>
                <a:cs typeface="Times New Roman" pitchFamily="18" charset="0"/>
              </a:rPr>
              <a:t>m</a:t>
            </a:r>
            <a:r>
              <a:rPr lang="en-US" sz="3600" baseline="30000" dirty="0" smtClean="0">
                <a:latin typeface="Cambria Math" pitchFamily="18" charset="0"/>
                <a:ea typeface="Cambria Math" pitchFamily="18" charset="0"/>
                <a:cs typeface="Times New Roman" pitchFamily="18" charset="0"/>
              </a:rPr>
              <a:t>(p) </a:t>
            </a: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r>
              <a:rPr lang="en-US" sz="3600" dirty="0" smtClean="0">
                <a:latin typeface="Times New Roman" pitchFamily="18" charset="0"/>
                <a:cs typeface="Times New Roman" pitchFamily="18" charset="0"/>
              </a:rPr>
              <a:t>approximate </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dirty="0" smtClean="0">
                <a:latin typeface="Times New Roman" pitchFamily="18" charset="0"/>
                <a:cs typeface="Times New Roman" pitchFamily="18" charset="0"/>
              </a:rPr>
              <a:t> as a linear function near </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Solve with least squares</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update guess and iterate</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477000"/>
          </a:xfrm>
        </p:spPr>
        <p:txBody>
          <a:bodyPr>
            <a:normAutofit/>
          </a:bodyPr>
          <a:lstStyle/>
          <a:p>
            <a:pPr>
              <a:defRPr/>
            </a:pPr>
            <a:r>
              <a:rPr lang="en-US" dirty="0" smtClean="0">
                <a:latin typeface="Times New Roman" pitchFamily="18" charset="0"/>
                <a:cs typeface="Times New Roman" pitchFamily="18" charset="0"/>
              </a:rPr>
              <a:t>Newton’s Method</a:t>
            </a:r>
            <a:br>
              <a:rPr lang="en-US" dirty="0" smtClean="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dirty="0">
                <a:latin typeface="Times New Roman" pitchFamily="18" charset="0"/>
                <a:cs typeface="Times New Roman" pitchFamily="18" charset="0"/>
              </a:rPr>
              <a:t> = </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guess </a:t>
            </a:r>
            <a:r>
              <a:rPr lang="en-US" sz="3600" b="1" dirty="0" smtClean="0">
                <a:latin typeface="Cambria Math" pitchFamily="18" charset="0"/>
                <a:ea typeface="Cambria Math" pitchFamily="18" charset="0"/>
                <a:cs typeface="Times New Roman" pitchFamily="18" charset="0"/>
              </a:rPr>
              <a:t>m</a:t>
            </a:r>
            <a:r>
              <a:rPr lang="en-US" sz="3600" baseline="30000" dirty="0" smtClean="0">
                <a:latin typeface="Cambria Math" pitchFamily="18" charset="0"/>
                <a:ea typeface="Cambria Math" pitchFamily="18" charset="0"/>
                <a:cs typeface="Times New Roman" pitchFamily="18" charset="0"/>
              </a:rPr>
              <a:t>(p)</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dirty="0">
                <a:latin typeface="Times New Roman" pitchFamily="18" charset="0"/>
                <a:cs typeface="Times New Roman" pitchFamily="18" charset="0"/>
              </a:rPr>
              <a:t> = </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1" dirty="0" smtClean="0">
                <a:latin typeface="Cambria Math" pitchFamily="18" charset="0"/>
                <a:ea typeface="Cambria Math" pitchFamily="18" charset="0"/>
                <a:cs typeface="Times New Roman" pitchFamily="18" charset="0"/>
              </a:rPr>
              <a:t>) </a:t>
            </a:r>
            <a:r>
              <a:rPr lang="en-US" sz="3600" dirty="0" smtClean="0">
                <a:latin typeface="Cambria Math" pitchFamily="18" charset="0"/>
                <a:ea typeface="Cambria Math" pitchFamily="18" charset="0"/>
                <a:cs typeface="Times New Roman" pitchFamily="18" charset="0"/>
              </a:rPr>
              <a:t> +  </a:t>
            </a:r>
            <a:r>
              <a:rPr lang="el-GR" sz="3600" dirty="0" smtClean="0">
                <a:latin typeface="Cambria Math"/>
                <a:ea typeface="Cambria Math"/>
                <a:cs typeface="Times New Roman" pitchFamily="18" charset="0"/>
              </a:rPr>
              <a:t>Σ</a:t>
            </a:r>
            <a:r>
              <a:rPr lang="en-US" sz="3600" dirty="0" smtClean="0">
                <a:latin typeface="Cambria Math"/>
                <a:ea typeface="Cambria Math"/>
                <a:cs typeface="Times New Roman" pitchFamily="18" charset="0"/>
              </a:rPr>
              <a:t>j </a:t>
            </a:r>
            <a:r>
              <a:rPr lang="en-US" sz="3600" dirty="0" smtClean="0">
                <a:latin typeface="Cambria Math" pitchFamily="18" charset="0"/>
                <a:ea typeface="Cambria Math" pitchFamily="18" charset="0"/>
              </a:rPr>
              <a:t>∂</a:t>
            </a:r>
            <a:r>
              <a:rPr lang="en-US" sz="3600" dirty="0" err="1" smtClean="0">
                <a:latin typeface="Times New Roman" pitchFamily="18" charset="0"/>
                <a:cs typeface="Times New Roman" pitchFamily="18" charset="0"/>
              </a:rPr>
              <a:t>g</a:t>
            </a:r>
            <a:r>
              <a:rPr lang="en-US" sz="3600" baseline="-25000" dirty="0" err="1" smtClean="0">
                <a:latin typeface="Times New Roman" pitchFamily="18" charset="0"/>
                <a:cs typeface="Times New Roman" pitchFamily="18" charset="0"/>
              </a:rPr>
              <a:t>i</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dirty="0" smtClean="0">
                <a:latin typeface="Cambria Math" pitchFamily="18" charset="0"/>
                <a:ea typeface="Cambria Math" pitchFamily="18" charset="0"/>
              </a:rPr>
              <a:t>∂</a:t>
            </a:r>
            <a:r>
              <a:rPr lang="en-US" sz="3600" dirty="0" err="1" smtClean="0">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m</a:t>
            </a:r>
            <a:r>
              <a:rPr lang="en-US" sz="3600" baseline="-25000" dirty="0" err="1" smtClean="0">
                <a:latin typeface="Times New Roman" pitchFamily="18" charset="0"/>
                <a:cs typeface="Times New Roman" pitchFamily="18" charset="0"/>
              </a:rPr>
              <a:t>j</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dirty="0" smtClean="0">
                <a:latin typeface="Times New Roman" pitchFamily="18" charset="0"/>
                <a:cs typeface="Times New Roman" pitchFamily="18" charset="0"/>
              </a:rPr>
              <a:t>) + …</a:t>
            </a:r>
            <a:r>
              <a:rPr lang="en-US" sz="3600" baseline="-25000" dirty="0" smtClean="0">
                <a:latin typeface="Times New Roman" pitchFamily="18" charset="0"/>
                <a:cs typeface="Times New Roman" pitchFamily="18" charset="0"/>
              </a:rPr>
              <a:t> </a:t>
            </a:r>
            <a:r>
              <a:rPr lang="en-US" sz="3600" dirty="0"/>
              <a:t/>
            </a:r>
            <a:br>
              <a:rPr lang="en-US" sz="3600" dirty="0"/>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(Taylor’s Theorem)</a:t>
            </a:r>
            <a:endParaRPr lang="en-US" sz="3600" dirty="0">
              <a:latin typeface="Times New Roman" pitchFamily="18" charset="0"/>
              <a:cs typeface="Times New Roman" pitchFamily="18" charset="0"/>
            </a:endParaRPr>
          </a:p>
        </p:txBody>
      </p: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477000"/>
          </a:xfrm>
        </p:spPr>
        <p:txBody>
          <a:bodyPr>
            <a:normAutofit/>
          </a:bodyPr>
          <a:lstStyle/>
          <a:p>
            <a:pPr>
              <a:defRPr/>
            </a:pP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dirty="0">
                <a:latin typeface="Times New Roman" pitchFamily="18" charset="0"/>
                <a:cs typeface="Times New Roman" pitchFamily="18" charset="0"/>
              </a:rPr>
              <a:t> = </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1" dirty="0" smtClean="0">
                <a:latin typeface="Cambria Math" pitchFamily="18" charset="0"/>
                <a:ea typeface="Cambria Math" pitchFamily="18" charset="0"/>
                <a:cs typeface="Times New Roman" pitchFamily="18" charset="0"/>
              </a:rPr>
              <a:t>) </a:t>
            </a:r>
            <a:r>
              <a:rPr lang="en-US" sz="3600" dirty="0" smtClean="0">
                <a:latin typeface="Cambria Math" pitchFamily="18" charset="0"/>
                <a:ea typeface="Cambria Math" pitchFamily="18" charset="0"/>
                <a:cs typeface="Times New Roman" pitchFamily="18" charset="0"/>
              </a:rPr>
              <a:t> +  </a:t>
            </a:r>
            <a:r>
              <a:rPr lang="el-GR" sz="3600" dirty="0" smtClean="0">
                <a:latin typeface="Cambria Math"/>
                <a:ea typeface="Cambria Math"/>
                <a:cs typeface="Times New Roman" pitchFamily="18" charset="0"/>
              </a:rPr>
              <a:t>Σ</a:t>
            </a:r>
            <a:r>
              <a:rPr lang="en-US" sz="3600" dirty="0" smtClean="0">
                <a:latin typeface="Cambria Math"/>
                <a:ea typeface="Cambria Math"/>
                <a:cs typeface="Times New Roman" pitchFamily="18" charset="0"/>
              </a:rPr>
              <a:t>j </a:t>
            </a:r>
            <a:r>
              <a:rPr lang="en-US" sz="3600" dirty="0" smtClean="0">
                <a:latin typeface="Cambria Math" pitchFamily="18" charset="0"/>
                <a:ea typeface="Cambria Math" pitchFamily="18" charset="0"/>
              </a:rPr>
              <a:t>∂</a:t>
            </a:r>
            <a:r>
              <a:rPr lang="en-US" sz="3600" dirty="0" err="1" smtClean="0">
                <a:latin typeface="Times New Roman" pitchFamily="18" charset="0"/>
                <a:cs typeface="Times New Roman" pitchFamily="18" charset="0"/>
              </a:rPr>
              <a:t>g</a:t>
            </a:r>
            <a:r>
              <a:rPr lang="en-US" sz="3600" baseline="-25000" dirty="0" err="1" smtClean="0">
                <a:latin typeface="Times New Roman" pitchFamily="18" charset="0"/>
                <a:cs typeface="Times New Roman" pitchFamily="18" charset="0"/>
              </a:rPr>
              <a:t>i</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dirty="0" smtClean="0">
                <a:latin typeface="Cambria Math" pitchFamily="18" charset="0"/>
                <a:ea typeface="Cambria Math" pitchFamily="18" charset="0"/>
              </a:rPr>
              <a:t>∂</a:t>
            </a:r>
            <a:r>
              <a:rPr lang="en-US" sz="3600" dirty="0" err="1" smtClean="0">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m</a:t>
            </a:r>
            <a:r>
              <a:rPr lang="en-US" sz="3600" baseline="-25000" dirty="0" err="1" smtClean="0">
                <a:latin typeface="Times New Roman" pitchFamily="18" charset="0"/>
                <a:cs typeface="Times New Roman" pitchFamily="18" charset="0"/>
              </a:rPr>
              <a:t>j</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dirty="0" smtClean="0">
                <a:latin typeface="Times New Roman" pitchFamily="18" charset="0"/>
                <a:cs typeface="Times New Roman" pitchFamily="18" charset="0"/>
              </a:rPr>
              <a:t>) + …</a:t>
            </a:r>
            <a:r>
              <a:rPr lang="en-US" sz="3600" baseline="-25000" dirty="0" smtClean="0">
                <a:latin typeface="Times New Roman" pitchFamily="18" charset="0"/>
                <a:cs typeface="Times New Roman" pitchFamily="18" charset="0"/>
              </a:rPr>
              <a:t> </a:t>
            </a:r>
            <a:r>
              <a:rPr lang="en-US" sz="3600" dirty="0"/>
              <a:t/>
            </a:r>
            <a:br>
              <a:rPr lang="en-US" sz="3600" dirty="0"/>
            </a:br>
            <a:r>
              <a:rPr lang="en-US" sz="3600" dirty="0" smtClean="0">
                <a:latin typeface="Times New Roman" pitchFamily="18" charset="0"/>
                <a:cs typeface="Times New Roman" pitchFamily="18" charset="0"/>
              </a:rPr>
              <a:t> </a:t>
            </a:r>
            <a:br>
              <a:rPr lang="en-US" sz="3600" dirty="0" smtClean="0">
                <a:latin typeface="Times New Roman" pitchFamily="18" charset="0"/>
                <a:cs typeface="Times New Roman" pitchFamily="18" charset="0"/>
              </a:rPr>
            </a:br>
            <a:r>
              <a:rPr lang="en-US" sz="3600" dirty="0" err="1" smtClean="0">
                <a:latin typeface="Times New Roman" pitchFamily="18" charset="0"/>
                <a:cs typeface="Times New Roman" pitchFamily="18" charset="0"/>
              </a:rPr>
              <a:t>d</a:t>
            </a:r>
            <a:r>
              <a:rPr lang="en-US" sz="3600" baseline="-25000" dirty="0" err="1" smtClean="0">
                <a:latin typeface="Times New Roman" pitchFamily="18" charset="0"/>
                <a:cs typeface="Times New Roman" pitchFamily="18" charset="0"/>
              </a:rPr>
              <a:t>i</a:t>
            </a:r>
            <a:r>
              <a:rPr lang="en-US" sz="3600" dirty="0" smtClean="0">
                <a:latin typeface="Times New Roman" pitchFamily="18" charset="0"/>
                <a:cs typeface="Times New Roman" pitchFamily="18" charset="0"/>
              </a:rPr>
              <a:t> - </a:t>
            </a:r>
            <a:r>
              <a:rPr lang="en-US" sz="3600" dirty="0" err="1" smtClean="0">
                <a:latin typeface="Times New Roman" pitchFamily="18" charset="0"/>
                <a:cs typeface="Times New Roman" pitchFamily="18" charset="0"/>
              </a:rPr>
              <a:t>g</a:t>
            </a:r>
            <a:r>
              <a:rPr lang="en-US" sz="3600" baseline="-25000" dirty="0" err="1" smtClean="0">
                <a:latin typeface="Times New Roman" pitchFamily="18" charset="0"/>
                <a:cs typeface="Times New Roman" pitchFamily="18" charset="0"/>
              </a:rPr>
              <a:t>i</a:t>
            </a:r>
            <a:r>
              <a:rPr lang="en-US" sz="3600" baseline="-25000" dirty="0" smtClean="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1" dirty="0">
                <a:latin typeface="Cambria Math" pitchFamily="18" charset="0"/>
                <a:ea typeface="Cambria Math" pitchFamily="18" charset="0"/>
                <a:cs typeface="Times New Roman" pitchFamily="18" charset="0"/>
              </a:rPr>
              <a:t>) </a:t>
            </a:r>
            <a:r>
              <a:rPr lang="en-US" sz="3600" dirty="0">
                <a:latin typeface="Times New Roman" pitchFamily="18" charset="0"/>
                <a:cs typeface="Times New Roman" pitchFamily="18" charset="0"/>
              </a:rPr>
              <a:t>=</a:t>
            </a:r>
            <a:r>
              <a:rPr lang="en-US" sz="3600" dirty="0" smtClean="0">
                <a:latin typeface="Cambria Math" pitchFamily="18" charset="0"/>
                <a:ea typeface="Cambria Math" pitchFamily="18" charset="0"/>
                <a:cs typeface="Times New Roman" pitchFamily="18" charset="0"/>
              </a:rPr>
              <a:t>  </a:t>
            </a:r>
            <a:r>
              <a:rPr lang="el-GR" sz="3600" dirty="0">
                <a:latin typeface="Cambria Math"/>
                <a:ea typeface="Cambria Math"/>
                <a:cs typeface="Times New Roman" pitchFamily="18" charset="0"/>
              </a:rPr>
              <a:t>Σ</a:t>
            </a:r>
            <a:r>
              <a:rPr lang="en-US" sz="3600" dirty="0">
                <a:latin typeface="Cambria Math"/>
                <a:ea typeface="Cambria Math"/>
                <a:cs typeface="Times New Roman" pitchFamily="18" charset="0"/>
              </a:rPr>
              <a:t>j </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dirty="0">
                <a:latin typeface="Times New Roman" pitchFamily="18" charset="0"/>
                <a:cs typeface="Times New Roman" pitchFamily="18" charset="0"/>
              </a:rPr>
              <a:t> – </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dirty="0" smtClean="0">
                <a:latin typeface="Times New Roman" pitchFamily="18" charset="0"/>
                <a:cs typeface="Times New Roman" pitchFamily="18" charset="0"/>
              </a:rPr>
              <a:t>)</a:t>
            </a:r>
            <a:br>
              <a:rPr lang="en-US" sz="3600" dirty="0" smtClean="0">
                <a:latin typeface="Times New Roman" pitchFamily="18" charset="0"/>
                <a:cs typeface="Times New Roman" pitchFamily="18" charset="0"/>
              </a:rPr>
            </a:b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r>
              <a:rPr lang="en-US" sz="3600" dirty="0" smtClean="0">
                <a:latin typeface="Times New Roman" pitchFamily="18" charset="0"/>
                <a:ea typeface="Cambria Math"/>
                <a:cs typeface="Times New Roman" pitchFamily="18" charset="0"/>
              </a:rPr>
              <a:t>Δ</a:t>
            </a: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baseline="-25000" dirty="0" smtClean="0">
                <a:latin typeface="Times New Roman" pitchFamily="18" charset="0"/>
                <a:cs typeface="Times New Roman" pitchFamily="18" charset="0"/>
              </a:rPr>
              <a:t> </a:t>
            </a:r>
            <a:r>
              <a:rPr lang="el-GR" sz="3600" dirty="0">
                <a:latin typeface="Cambria Math"/>
                <a:ea typeface="Cambria Math"/>
                <a:cs typeface="Times New Roman" pitchFamily="18" charset="0"/>
              </a:rPr>
              <a:t>Σ</a:t>
            </a:r>
            <a:r>
              <a:rPr lang="en-US" sz="3600" baseline="-25000" dirty="0">
                <a:latin typeface="Cambria Math"/>
                <a:ea typeface="Cambria Math"/>
                <a:cs typeface="Times New Roman" pitchFamily="18" charset="0"/>
              </a:rPr>
              <a:t>j</a:t>
            </a:r>
            <a:r>
              <a:rPr lang="en-US" sz="3600" dirty="0">
                <a:latin typeface="Cambria Math"/>
                <a:ea typeface="Cambria Math"/>
                <a:cs typeface="Times New Roman" pitchFamily="18" charset="0"/>
              </a:rPr>
              <a:t> </a:t>
            </a:r>
            <a:r>
              <a:rPr lang="en-US" sz="3600" dirty="0" err="1" smtClean="0">
                <a:latin typeface="Cambria Math"/>
                <a:ea typeface="Cambria Math"/>
                <a:cs typeface="Times New Roman" pitchFamily="18" charset="0"/>
              </a:rPr>
              <a:t>G</a:t>
            </a:r>
            <a:r>
              <a:rPr lang="en-US" sz="3600" baseline="-25000" dirty="0" err="1" smtClean="0">
                <a:latin typeface="Cambria Math"/>
                <a:ea typeface="Cambria Math"/>
                <a:cs typeface="Times New Roman" pitchFamily="18" charset="0"/>
              </a:rPr>
              <a:t>ij</a:t>
            </a:r>
            <a:r>
              <a:rPr lang="en-US" sz="3600" dirty="0" smtClean="0">
                <a:latin typeface="Cambria Math"/>
                <a:ea typeface="Cambria Math"/>
                <a:cs typeface="Times New Roman" pitchFamily="18" charset="0"/>
              </a:rPr>
              <a:t> </a:t>
            </a:r>
            <a:r>
              <a:rPr lang="en-US" sz="3600" dirty="0" err="1" smtClean="0">
                <a:latin typeface="Times New Roman" pitchFamily="18" charset="0"/>
                <a:ea typeface="Cambria Math"/>
                <a:cs typeface="Times New Roman" pitchFamily="18" charset="0"/>
              </a:rPr>
              <a:t>Δ</a:t>
            </a:r>
            <a:r>
              <a:rPr lang="en-US" sz="3600" dirty="0" err="1" smtClean="0">
                <a:latin typeface="Times New Roman" pitchFamily="18" charset="0"/>
                <a:cs typeface="Times New Roman" pitchFamily="18" charset="0"/>
              </a:rPr>
              <a:t>m</a:t>
            </a:r>
            <a:r>
              <a:rPr lang="en-US" sz="3600" baseline="-25000" dirty="0" err="1" smtClean="0">
                <a:latin typeface="Times New Roman" pitchFamily="18" charset="0"/>
                <a:cs typeface="Times New Roman" pitchFamily="18" charset="0"/>
              </a:rPr>
              <a:t>j</a:t>
            </a:r>
            <a:r>
              <a:rPr lang="en-US" sz="3600" baseline="-25000" dirty="0" smtClean="0">
                <a:latin typeface="Times New Roman" pitchFamily="18" charset="0"/>
                <a:cs typeface="Times New Roman" pitchFamily="18" charset="0"/>
              </a:rPr>
              <a:t> </a:t>
            </a:r>
            <a:br>
              <a:rPr lang="en-US" sz="3600" baseline="-25000" dirty="0" smtClean="0">
                <a:latin typeface="Times New Roman" pitchFamily="18" charset="0"/>
                <a:cs typeface="Times New Roman" pitchFamily="18" charset="0"/>
              </a:rPr>
            </a:br>
            <a:r>
              <a:rPr lang="en-US" sz="3600" baseline="-25000" dirty="0">
                <a:latin typeface="Times New Roman" pitchFamily="18" charset="0"/>
                <a:cs typeface="Times New Roman" pitchFamily="18" charset="0"/>
              </a:rPr>
              <a:t/>
            </a:r>
            <a:br>
              <a:rPr lang="en-US" sz="3600" baseline="-25000" dirty="0">
                <a:latin typeface="Times New Roman" pitchFamily="18" charset="0"/>
                <a:cs typeface="Times New Roman" pitchFamily="18" charset="0"/>
              </a:rPr>
            </a:br>
            <a:r>
              <a:rPr lang="en-US" sz="3600" dirty="0">
                <a:latin typeface="Cambria Math"/>
                <a:ea typeface="Cambria Math"/>
                <a:cs typeface="Times New Roman" pitchFamily="18" charset="0"/>
              </a:rPr>
              <a:t> </a:t>
            </a:r>
            <a:r>
              <a:rPr lang="en-US" sz="3600" dirty="0" err="1">
                <a:latin typeface="Cambria Math"/>
                <a:ea typeface="Cambria Math"/>
                <a:cs typeface="Times New Roman" pitchFamily="18" charset="0"/>
              </a:rPr>
              <a:t>G</a:t>
            </a:r>
            <a:r>
              <a:rPr lang="en-US" sz="3600" baseline="-25000" dirty="0" err="1">
                <a:latin typeface="Cambria Math"/>
                <a:ea typeface="Cambria Math"/>
                <a:cs typeface="Times New Roman" pitchFamily="18" charset="0"/>
              </a:rPr>
              <a:t>ij</a:t>
            </a:r>
            <a:r>
              <a:rPr lang="en-US" sz="3600" baseline="-25000" dirty="0">
                <a:latin typeface="Cambria Math"/>
                <a:ea typeface="Cambria Math"/>
                <a:cs typeface="Times New Roman" pitchFamily="18" charset="0"/>
              </a:rPr>
              <a:t> </a:t>
            </a:r>
            <a:r>
              <a:rPr lang="en-US" sz="3600" dirty="0">
                <a:latin typeface="Times New Roman" pitchFamily="18" charset="0"/>
                <a:cs typeface="Times New Roman" pitchFamily="18" charset="0"/>
              </a:rPr>
              <a:t>= </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a:latin typeface="Times New Roman" pitchFamily="18" charset="0"/>
                <a:cs typeface="Times New Roman" pitchFamily="18" charset="0"/>
              </a:rPr>
              <a:t> </a:t>
            </a:r>
            <a:r>
              <a:rPr lang="en-US" sz="36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(evaluated at </a:t>
            </a:r>
            <a:r>
              <a:rPr lang="en-US" sz="2400" b="1" dirty="0">
                <a:latin typeface="Cambria Math" pitchFamily="18" charset="0"/>
                <a:ea typeface="Cambria Math" pitchFamily="18" charset="0"/>
                <a:cs typeface="Times New Roman" pitchFamily="18" charset="0"/>
              </a:rPr>
              <a:t>m</a:t>
            </a:r>
            <a:r>
              <a:rPr lang="en-US" sz="2400" baseline="30000" dirty="0">
                <a:latin typeface="Cambria Math" pitchFamily="18" charset="0"/>
                <a:ea typeface="Cambria Math" pitchFamily="18" charset="0"/>
                <a:cs typeface="Times New Roman" pitchFamily="18" charset="0"/>
              </a:rPr>
              <a:t>(p)</a:t>
            </a:r>
            <a:r>
              <a:rPr lang="en-US" sz="2400" dirty="0" smtClean="0">
                <a:latin typeface="Times New Roman" pitchFamily="18" charset="0"/>
                <a:cs typeface="Times New Roman" pitchFamily="18" charset="0"/>
              </a:rPr>
              <a:t>)</a:t>
            </a:r>
            <a:r>
              <a:rPr lang="en-US" sz="3600" dirty="0" smtClean="0">
                <a:latin typeface="Times New Roman" pitchFamily="18" charset="0"/>
                <a:cs typeface="Times New Roman" pitchFamily="18" charset="0"/>
              </a:rPr>
              <a:t>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b="1" dirty="0">
                <a:latin typeface="Cambria Math" pitchFamily="18" charset="0"/>
                <a:ea typeface="Cambria Math" pitchFamily="18" charset="0"/>
                <a:cs typeface="Times New Roman" pitchFamily="18" charset="0"/>
              </a:rPr>
              <a:t> </a:t>
            </a:r>
            <a:r>
              <a:rPr lang="en-US" sz="3600" b="1" dirty="0" smtClean="0">
                <a:latin typeface="Cambria Math" pitchFamily="18" charset="0"/>
                <a:ea typeface="Cambria Math" pitchFamily="18" charset="0"/>
                <a:cs typeface="Times New Roman" pitchFamily="18" charset="0"/>
              </a:rPr>
              <a:t>m</a:t>
            </a:r>
            <a:r>
              <a:rPr lang="en-US" sz="3600" baseline="30000" dirty="0" smtClean="0">
                <a:latin typeface="Cambria Math" pitchFamily="18" charset="0"/>
                <a:ea typeface="Cambria Math" pitchFamily="18" charset="0"/>
                <a:cs typeface="Times New Roman" pitchFamily="18" charset="0"/>
              </a:rPr>
              <a:t>(p+1)</a:t>
            </a:r>
            <a:r>
              <a:rPr lang="en-US" sz="3600" b="1" dirty="0" smtClean="0">
                <a:latin typeface="Cambria Math" pitchFamily="18" charset="0"/>
                <a:ea typeface="Cambria Math" pitchFamily="18" charset="0"/>
                <a:cs typeface="Times New Roman" pitchFamily="18" charset="0"/>
              </a:rPr>
              <a:t>= </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b="1" dirty="0" smtClean="0">
                <a:latin typeface="Cambria Math" pitchFamily="18" charset="0"/>
                <a:ea typeface="Cambria Math" pitchFamily="18" charset="0"/>
                <a:cs typeface="Times New Roman" pitchFamily="18" charset="0"/>
              </a:rPr>
              <a:t>+</a:t>
            </a:r>
            <a:r>
              <a:rPr lang="en-US" sz="3600" dirty="0">
                <a:latin typeface="Times New Roman" pitchFamily="18" charset="0"/>
                <a:ea typeface="Cambria Math"/>
                <a:cs typeface="Times New Roman" pitchFamily="18" charset="0"/>
              </a:rPr>
              <a:t> </a:t>
            </a:r>
            <a:r>
              <a:rPr lang="en-US" sz="3600" dirty="0" err="1">
                <a:latin typeface="Times New Roman" pitchFamily="18" charset="0"/>
                <a:ea typeface="Cambria Math"/>
                <a:cs typeface="Times New Roman" pitchFamily="18" charset="0"/>
              </a:rPr>
              <a:t>Δ</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endParaRPr lang="en-US" sz="3600" dirty="0">
              <a:latin typeface="Times New Roman" pitchFamily="18" charset="0"/>
              <a:cs typeface="Times New Roman" pitchFamily="18" charset="0"/>
            </a:endParaRPr>
          </a:p>
        </p:txBody>
      </p: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Easiest Case to Analyze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514600"/>
            <a:ext cx="8229600" cy="3200400"/>
          </a:xfrm>
        </p:spPr>
        <p:txBody>
          <a:bodyPr>
            <a:normAutofit fontScale="92500" lnSpcReduction="20000"/>
          </a:bodyPr>
          <a:lstStyle/>
          <a:p>
            <a:pPr>
              <a:buNone/>
            </a:pPr>
            <a:r>
              <a:rPr lang="en-US" dirty="0" smtClean="0">
                <a:latin typeface="Times New Roman" pitchFamily="18" charset="0"/>
                <a:cs typeface="Times New Roman" pitchFamily="18" charset="0"/>
              </a:rPr>
              <a:t>Random time series that is:</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Normally-distributed</a:t>
            </a:r>
          </a:p>
          <a:p>
            <a:pPr>
              <a:buNone/>
            </a:pPr>
            <a:r>
              <a:rPr lang="en-US" dirty="0" smtClean="0">
                <a:latin typeface="Times New Roman" pitchFamily="18" charset="0"/>
                <a:cs typeface="Times New Roman" pitchFamily="18" charset="0"/>
              </a:rPr>
              <a:t>	uncorrelated</a:t>
            </a:r>
          </a:p>
          <a:p>
            <a:pPr>
              <a:buNone/>
            </a:pPr>
            <a:r>
              <a:rPr lang="en-US" dirty="0" smtClean="0">
                <a:latin typeface="Times New Roman" pitchFamily="18" charset="0"/>
                <a:cs typeface="Times New Roman" pitchFamily="18" charset="0"/>
              </a:rPr>
              <a:t>	zero mean</a:t>
            </a:r>
          </a:p>
          <a:p>
            <a:pPr>
              <a:buNone/>
            </a:pPr>
            <a:r>
              <a:rPr lang="en-US" dirty="0" smtClean="0">
                <a:latin typeface="Times New Roman" pitchFamily="18" charset="0"/>
                <a:cs typeface="Times New Roman" pitchFamily="18" charset="0"/>
              </a:rPr>
              <a:t>	variance that matches power of time series under 	consideration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477000"/>
          </a:xfrm>
        </p:spPr>
        <p:txBody>
          <a:bodyPr>
            <a:normAutofit/>
          </a:bodyPr>
          <a:lstStyle/>
          <a:p>
            <a:pPr>
              <a:defRPr/>
            </a:pP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dirty="0">
                <a:latin typeface="Times New Roman" pitchFamily="18" charset="0"/>
                <a:cs typeface="Times New Roman" pitchFamily="18" charset="0"/>
              </a:rPr>
              <a:t> = </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1" dirty="0" smtClean="0">
                <a:latin typeface="Cambria Math" pitchFamily="18" charset="0"/>
                <a:ea typeface="Cambria Math" pitchFamily="18" charset="0"/>
                <a:cs typeface="Times New Roman" pitchFamily="18" charset="0"/>
              </a:rPr>
              <a:t>) </a:t>
            </a:r>
            <a:r>
              <a:rPr lang="en-US" sz="3600" dirty="0" smtClean="0">
                <a:latin typeface="Cambria Math" pitchFamily="18" charset="0"/>
                <a:ea typeface="Cambria Math" pitchFamily="18" charset="0"/>
                <a:cs typeface="Times New Roman" pitchFamily="18" charset="0"/>
              </a:rPr>
              <a:t> +  </a:t>
            </a:r>
            <a:r>
              <a:rPr lang="el-GR" sz="3600" dirty="0" smtClean="0">
                <a:latin typeface="Cambria Math"/>
                <a:ea typeface="Cambria Math"/>
                <a:cs typeface="Times New Roman" pitchFamily="18" charset="0"/>
              </a:rPr>
              <a:t>Σ</a:t>
            </a:r>
            <a:r>
              <a:rPr lang="en-US" sz="3600" dirty="0" smtClean="0">
                <a:latin typeface="Cambria Math"/>
                <a:ea typeface="Cambria Math"/>
                <a:cs typeface="Times New Roman" pitchFamily="18" charset="0"/>
              </a:rPr>
              <a:t>j </a:t>
            </a:r>
            <a:r>
              <a:rPr lang="en-US" sz="3600" dirty="0" smtClean="0">
                <a:latin typeface="Cambria Math" pitchFamily="18" charset="0"/>
                <a:ea typeface="Cambria Math" pitchFamily="18" charset="0"/>
              </a:rPr>
              <a:t>∂</a:t>
            </a:r>
            <a:r>
              <a:rPr lang="en-US" sz="3600" dirty="0" err="1" smtClean="0">
                <a:latin typeface="Times New Roman" pitchFamily="18" charset="0"/>
                <a:cs typeface="Times New Roman" pitchFamily="18" charset="0"/>
              </a:rPr>
              <a:t>g</a:t>
            </a:r>
            <a:r>
              <a:rPr lang="en-US" sz="3600" baseline="-25000" dirty="0" err="1" smtClean="0">
                <a:latin typeface="Times New Roman" pitchFamily="18" charset="0"/>
                <a:cs typeface="Times New Roman" pitchFamily="18" charset="0"/>
              </a:rPr>
              <a:t>i</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dirty="0" smtClean="0">
                <a:latin typeface="Cambria Math" pitchFamily="18" charset="0"/>
                <a:ea typeface="Cambria Math" pitchFamily="18" charset="0"/>
              </a:rPr>
              <a:t>∂</a:t>
            </a:r>
            <a:r>
              <a:rPr lang="en-US" sz="3600" dirty="0" err="1" smtClean="0">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m</a:t>
            </a:r>
            <a:r>
              <a:rPr lang="en-US" sz="3600" baseline="-25000" dirty="0" err="1" smtClean="0">
                <a:latin typeface="Times New Roman" pitchFamily="18" charset="0"/>
                <a:cs typeface="Times New Roman" pitchFamily="18" charset="0"/>
              </a:rPr>
              <a:t>j</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dirty="0" smtClean="0">
                <a:latin typeface="Times New Roman" pitchFamily="18" charset="0"/>
                <a:cs typeface="Times New Roman" pitchFamily="18" charset="0"/>
              </a:rPr>
              <a:t>) + …</a:t>
            </a:r>
            <a:r>
              <a:rPr lang="en-US" sz="3600" baseline="-25000" dirty="0" smtClean="0">
                <a:latin typeface="Times New Roman" pitchFamily="18" charset="0"/>
                <a:cs typeface="Times New Roman" pitchFamily="18" charset="0"/>
              </a:rPr>
              <a:t> </a:t>
            </a:r>
            <a:r>
              <a:rPr lang="en-US" sz="3600" dirty="0"/>
              <a:t/>
            </a:r>
            <a:br>
              <a:rPr lang="en-US" sz="3600" dirty="0"/>
            </a:br>
            <a:r>
              <a:rPr lang="en-US" sz="3600" dirty="0" smtClean="0">
                <a:latin typeface="Times New Roman" pitchFamily="18" charset="0"/>
                <a:cs typeface="Times New Roman" pitchFamily="18" charset="0"/>
              </a:rPr>
              <a:t> </a:t>
            </a:r>
            <a:br>
              <a:rPr lang="en-US" sz="3600" dirty="0" smtClean="0">
                <a:latin typeface="Times New Roman" pitchFamily="18" charset="0"/>
                <a:cs typeface="Times New Roman" pitchFamily="18" charset="0"/>
              </a:rPr>
            </a:br>
            <a:r>
              <a:rPr lang="en-US" sz="3600" dirty="0" err="1" smtClean="0">
                <a:latin typeface="Times New Roman" pitchFamily="18" charset="0"/>
                <a:cs typeface="Times New Roman" pitchFamily="18" charset="0"/>
              </a:rPr>
              <a:t>d</a:t>
            </a:r>
            <a:r>
              <a:rPr lang="en-US" sz="3600" baseline="-25000" dirty="0" err="1" smtClean="0">
                <a:latin typeface="Times New Roman" pitchFamily="18" charset="0"/>
                <a:cs typeface="Times New Roman" pitchFamily="18" charset="0"/>
              </a:rPr>
              <a:t>i</a:t>
            </a:r>
            <a:r>
              <a:rPr lang="en-US" sz="3600" dirty="0" smtClean="0">
                <a:latin typeface="Times New Roman" pitchFamily="18" charset="0"/>
                <a:cs typeface="Times New Roman" pitchFamily="18" charset="0"/>
              </a:rPr>
              <a:t> - </a:t>
            </a:r>
            <a:r>
              <a:rPr lang="en-US" sz="3600" dirty="0" err="1" smtClean="0">
                <a:latin typeface="Times New Roman" pitchFamily="18" charset="0"/>
                <a:cs typeface="Times New Roman" pitchFamily="18" charset="0"/>
              </a:rPr>
              <a:t>g</a:t>
            </a:r>
            <a:r>
              <a:rPr lang="en-US" sz="3600" baseline="-25000" dirty="0" err="1" smtClean="0">
                <a:latin typeface="Times New Roman" pitchFamily="18" charset="0"/>
                <a:cs typeface="Times New Roman" pitchFamily="18" charset="0"/>
              </a:rPr>
              <a:t>i</a:t>
            </a:r>
            <a:r>
              <a:rPr lang="en-US" sz="3600" baseline="-25000" dirty="0" smtClean="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1" dirty="0">
                <a:latin typeface="Cambria Math" pitchFamily="18" charset="0"/>
                <a:ea typeface="Cambria Math" pitchFamily="18" charset="0"/>
                <a:cs typeface="Times New Roman" pitchFamily="18" charset="0"/>
              </a:rPr>
              <a:t>) </a:t>
            </a:r>
            <a:r>
              <a:rPr lang="en-US" sz="3600" dirty="0">
                <a:latin typeface="Times New Roman" pitchFamily="18" charset="0"/>
                <a:cs typeface="Times New Roman" pitchFamily="18" charset="0"/>
              </a:rPr>
              <a:t>=</a:t>
            </a:r>
            <a:r>
              <a:rPr lang="en-US" sz="3600" dirty="0" smtClean="0">
                <a:latin typeface="Cambria Math" pitchFamily="18" charset="0"/>
                <a:ea typeface="Cambria Math" pitchFamily="18" charset="0"/>
                <a:cs typeface="Times New Roman" pitchFamily="18" charset="0"/>
              </a:rPr>
              <a:t>  </a:t>
            </a:r>
            <a:r>
              <a:rPr lang="el-GR" sz="3600" dirty="0">
                <a:latin typeface="Cambria Math"/>
                <a:ea typeface="Cambria Math"/>
                <a:cs typeface="Times New Roman" pitchFamily="18" charset="0"/>
              </a:rPr>
              <a:t>Σ</a:t>
            </a:r>
            <a:r>
              <a:rPr lang="en-US" sz="3600" dirty="0">
                <a:latin typeface="Cambria Math"/>
                <a:ea typeface="Cambria Math"/>
                <a:cs typeface="Times New Roman" pitchFamily="18" charset="0"/>
              </a:rPr>
              <a:t>j </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dirty="0">
                <a:latin typeface="Times New Roman" pitchFamily="18" charset="0"/>
                <a:cs typeface="Times New Roman" pitchFamily="18" charset="0"/>
              </a:rPr>
              <a:t> – </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dirty="0" smtClean="0">
                <a:latin typeface="Times New Roman" pitchFamily="18" charset="0"/>
                <a:cs typeface="Times New Roman" pitchFamily="18" charset="0"/>
              </a:rPr>
              <a:t>)</a:t>
            </a:r>
            <a:br>
              <a:rPr lang="en-US" sz="3600" dirty="0" smtClean="0">
                <a:latin typeface="Times New Roman" pitchFamily="18" charset="0"/>
                <a:cs typeface="Times New Roman" pitchFamily="18" charset="0"/>
              </a:rPr>
            </a:b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r>
              <a:rPr lang="en-US" sz="3600" dirty="0" smtClean="0">
                <a:latin typeface="Times New Roman" pitchFamily="18" charset="0"/>
                <a:ea typeface="Cambria Math"/>
                <a:cs typeface="Times New Roman" pitchFamily="18" charset="0"/>
              </a:rPr>
              <a:t>Δ</a:t>
            </a: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baseline="-25000" dirty="0" smtClean="0">
                <a:latin typeface="Times New Roman" pitchFamily="18" charset="0"/>
                <a:cs typeface="Times New Roman" pitchFamily="18" charset="0"/>
              </a:rPr>
              <a:t> </a:t>
            </a:r>
            <a:r>
              <a:rPr lang="el-GR" sz="3600" dirty="0">
                <a:latin typeface="Cambria Math"/>
                <a:ea typeface="Cambria Math"/>
                <a:cs typeface="Times New Roman" pitchFamily="18" charset="0"/>
              </a:rPr>
              <a:t>Σ</a:t>
            </a:r>
            <a:r>
              <a:rPr lang="en-US" sz="3600" baseline="-25000" dirty="0">
                <a:latin typeface="Cambria Math"/>
                <a:ea typeface="Cambria Math"/>
                <a:cs typeface="Times New Roman" pitchFamily="18" charset="0"/>
              </a:rPr>
              <a:t>j</a:t>
            </a:r>
            <a:r>
              <a:rPr lang="en-US" sz="3600" dirty="0">
                <a:latin typeface="Cambria Math"/>
                <a:ea typeface="Cambria Math"/>
                <a:cs typeface="Times New Roman" pitchFamily="18" charset="0"/>
              </a:rPr>
              <a:t> </a:t>
            </a:r>
            <a:r>
              <a:rPr lang="en-US" sz="3600" dirty="0" err="1" smtClean="0">
                <a:latin typeface="Cambria Math"/>
                <a:ea typeface="Cambria Math"/>
                <a:cs typeface="Times New Roman" pitchFamily="18" charset="0"/>
              </a:rPr>
              <a:t>G</a:t>
            </a:r>
            <a:r>
              <a:rPr lang="en-US" sz="3600" baseline="-25000" dirty="0" err="1" smtClean="0">
                <a:latin typeface="Cambria Math"/>
                <a:ea typeface="Cambria Math"/>
                <a:cs typeface="Times New Roman" pitchFamily="18" charset="0"/>
              </a:rPr>
              <a:t>ij</a:t>
            </a:r>
            <a:r>
              <a:rPr lang="en-US" sz="3600" dirty="0" smtClean="0">
                <a:latin typeface="Cambria Math"/>
                <a:ea typeface="Cambria Math"/>
                <a:cs typeface="Times New Roman" pitchFamily="18" charset="0"/>
              </a:rPr>
              <a:t> </a:t>
            </a:r>
            <a:r>
              <a:rPr lang="en-US" sz="3600" dirty="0" err="1" smtClean="0">
                <a:latin typeface="Times New Roman" pitchFamily="18" charset="0"/>
                <a:ea typeface="Cambria Math"/>
                <a:cs typeface="Times New Roman" pitchFamily="18" charset="0"/>
              </a:rPr>
              <a:t>Δ</a:t>
            </a:r>
            <a:r>
              <a:rPr lang="en-US" sz="3600" dirty="0" err="1" smtClean="0">
                <a:latin typeface="Times New Roman" pitchFamily="18" charset="0"/>
                <a:cs typeface="Times New Roman" pitchFamily="18" charset="0"/>
              </a:rPr>
              <a:t>m</a:t>
            </a:r>
            <a:r>
              <a:rPr lang="en-US" sz="3600" baseline="-25000" dirty="0" err="1" smtClean="0">
                <a:latin typeface="Times New Roman" pitchFamily="18" charset="0"/>
                <a:cs typeface="Times New Roman" pitchFamily="18" charset="0"/>
              </a:rPr>
              <a:t>j</a:t>
            </a:r>
            <a:r>
              <a:rPr lang="en-US" sz="3600" baseline="-25000" dirty="0" smtClean="0">
                <a:latin typeface="Times New Roman" pitchFamily="18" charset="0"/>
                <a:cs typeface="Times New Roman" pitchFamily="18" charset="0"/>
              </a:rPr>
              <a:t> </a:t>
            </a:r>
            <a:br>
              <a:rPr lang="en-US" sz="3600" baseline="-25000" dirty="0" smtClean="0">
                <a:latin typeface="Times New Roman" pitchFamily="18" charset="0"/>
                <a:cs typeface="Times New Roman" pitchFamily="18" charset="0"/>
              </a:rPr>
            </a:br>
            <a:r>
              <a:rPr lang="en-US" sz="3600" baseline="-25000" dirty="0">
                <a:latin typeface="Times New Roman" pitchFamily="18" charset="0"/>
                <a:cs typeface="Times New Roman" pitchFamily="18" charset="0"/>
              </a:rPr>
              <a:t/>
            </a:r>
            <a:br>
              <a:rPr lang="en-US" sz="3600" baseline="-25000" dirty="0">
                <a:latin typeface="Times New Roman" pitchFamily="18" charset="0"/>
                <a:cs typeface="Times New Roman" pitchFamily="18" charset="0"/>
              </a:rPr>
            </a:br>
            <a:r>
              <a:rPr lang="en-US" sz="3600" dirty="0">
                <a:latin typeface="Cambria Math"/>
                <a:ea typeface="Cambria Math"/>
                <a:cs typeface="Times New Roman" pitchFamily="18" charset="0"/>
              </a:rPr>
              <a:t> </a:t>
            </a:r>
            <a:r>
              <a:rPr lang="en-US" sz="3600" dirty="0" err="1">
                <a:latin typeface="Cambria Math"/>
                <a:ea typeface="Cambria Math"/>
                <a:cs typeface="Times New Roman" pitchFamily="18" charset="0"/>
              </a:rPr>
              <a:t>G</a:t>
            </a:r>
            <a:r>
              <a:rPr lang="en-US" sz="3600" baseline="-25000" dirty="0" err="1">
                <a:latin typeface="Cambria Math"/>
                <a:ea typeface="Cambria Math"/>
                <a:cs typeface="Times New Roman" pitchFamily="18" charset="0"/>
              </a:rPr>
              <a:t>ij</a:t>
            </a:r>
            <a:r>
              <a:rPr lang="en-US" sz="3600" baseline="-25000" dirty="0">
                <a:latin typeface="Cambria Math"/>
                <a:ea typeface="Cambria Math"/>
                <a:cs typeface="Times New Roman" pitchFamily="18" charset="0"/>
              </a:rPr>
              <a:t> </a:t>
            </a:r>
            <a:r>
              <a:rPr lang="en-US" sz="3600" dirty="0">
                <a:latin typeface="Times New Roman" pitchFamily="18" charset="0"/>
                <a:cs typeface="Times New Roman" pitchFamily="18" charset="0"/>
              </a:rPr>
              <a:t>= </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a:latin typeface="Times New Roman" pitchFamily="18" charset="0"/>
                <a:cs typeface="Times New Roman" pitchFamily="18" charset="0"/>
              </a:rPr>
              <a:t> </a:t>
            </a:r>
            <a:r>
              <a:rPr lang="en-US" sz="36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(evaluated at </a:t>
            </a:r>
            <a:r>
              <a:rPr lang="en-US" sz="2400" b="1" dirty="0">
                <a:latin typeface="Cambria Math" pitchFamily="18" charset="0"/>
                <a:ea typeface="Cambria Math" pitchFamily="18" charset="0"/>
                <a:cs typeface="Times New Roman" pitchFamily="18" charset="0"/>
              </a:rPr>
              <a:t>m</a:t>
            </a:r>
            <a:r>
              <a:rPr lang="en-US" sz="2400" baseline="30000" dirty="0">
                <a:latin typeface="Cambria Math" pitchFamily="18" charset="0"/>
                <a:ea typeface="Cambria Math" pitchFamily="18" charset="0"/>
                <a:cs typeface="Times New Roman" pitchFamily="18" charset="0"/>
              </a:rPr>
              <a:t>(p)</a:t>
            </a:r>
            <a:r>
              <a:rPr lang="en-US" sz="2400" dirty="0" smtClean="0">
                <a:latin typeface="Times New Roman" pitchFamily="18" charset="0"/>
                <a:cs typeface="Times New Roman" pitchFamily="18" charset="0"/>
              </a:rPr>
              <a:t>)</a:t>
            </a:r>
            <a:r>
              <a:rPr lang="en-US" sz="3600" dirty="0" smtClean="0">
                <a:latin typeface="Times New Roman" pitchFamily="18" charset="0"/>
                <a:cs typeface="Times New Roman" pitchFamily="18" charset="0"/>
              </a:rPr>
              <a:t>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b="1" dirty="0">
                <a:latin typeface="Cambria Math" pitchFamily="18" charset="0"/>
                <a:ea typeface="Cambria Math" pitchFamily="18" charset="0"/>
                <a:cs typeface="Times New Roman" pitchFamily="18" charset="0"/>
              </a:rPr>
              <a:t> </a:t>
            </a:r>
            <a:r>
              <a:rPr lang="en-US" sz="3600" dirty="0" err="1" smtClean="0">
                <a:latin typeface="Cambria Math" pitchFamily="18" charset="0"/>
                <a:ea typeface="Cambria Math" pitchFamily="18" charset="0"/>
                <a:cs typeface="Times New Roman" pitchFamily="18" charset="0"/>
              </a:rPr>
              <a:t>m</a:t>
            </a:r>
            <a:r>
              <a:rPr lang="en-US" sz="3600" baseline="-25000" dirty="0" err="1" smtClean="0">
                <a:latin typeface="Times New Roman" pitchFamily="18" charset="0"/>
                <a:cs typeface="Times New Roman" pitchFamily="18" charset="0"/>
              </a:rPr>
              <a:t>j</a:t>
            </a:r>
            <a:r>
              <a:rPr lang="en-US" sz="3600" baseline="-25000" dirty="0" smtClean="0">
                <a:latin typeface="Times New Roman" pitchFamily="18" charset="0"/>
                <a:cs typeface="Times New Roman" pitchFamily="18" charset="0"/>
              </a:rPr>
              <a:t> </a:t>
            </a:r>
            <a:r>
              <a:rPr lang="en-US" sz="3600" baseline="30000" dirty="0" smtClean="0">
                <a:latin typeface="Cambria Math" pitchFamily="18" charset="0"/>
                <a:ea typeface="Cambria Math" pitchFamily="18" charset="0"/>
                <a:cs typeface="Times New Roman" pitchFamily="18" charset="0"/>
              </a:rPr>
              <a:t>(</a:t>
            </a:r>
            <a:r>
              <a:rPr lang="en-US" sz="3600" baseline="30000" dirty="0" smtClean="0">
                <a:latin typeface="Cambria Math" pitchFamily="18" charset="0"/>
                <a:ea typeface="Cambria Math" pitchFamily="18" charset="0"/>
                <a:cs typeface="Times New Roman" pitchFamily="18" charset="0"/>
              </a:rPr>
              <a:t>p+1)</a:t>
            </a:r>
            <a:r>
              <a:rPr lang="en-US" sz="3600" b="1" dirty="0" smtClean="0">
                <a:latin typeface="Cambria Math" pitchFamily="18" charset="0"/>
                <a:ea typeface="Cambria Math" pitchFamily="18" charset="0"/>
                <a:cs typeface="Times New Roman" pitchFamily="18" charset="0"/>
              </a:rPr>
              <a:t>= </a:t>
            </a:r>
            <a:r>
              <a:rPr lang="en-US" sz="3600" dirty="0" err="1" smtClean="0">
                <a:latin typeface="Cambria Math" pitchFamily="18" charset="0"/>
                <a:ea typeface="Cambria Math" pitchFamily="18" charset="0"/>
                <a:cs typeface="Times New Roman" pitchFamily="18" charset="0"/>
              </a:rPr>
              <a:t>m</a:t>
            </a:r>
            <a:r>
              <a:rPr lang="en-US" sz="3600" baseline="-25000" dirty="0" err="1" smtClean="0">
                <a:latin typeface="Times New Roman" pitchFamily="18" charset="0"/>
                <a:cs typeface="Times New Roman" pitchFamily="18" charset="0"/>
              </a:rPr>
              <a:t>j</a:t>
            </a:r>
            <a:r>
              <a:rPr lang="en-US" sz="3600" baseline="-25000" dirty="0" smtClean="0">
                <a:latin typeface="Times New Roman" pitchFamily="18" charset="0"/>
                <a:cs typeface="Times New Roman" pitchFamily="18" charset="0"/>
              </a:rPr>
              <a:t> </a:t>
            </a:r>
            <a:r>
              <a:rPr lang="en-US" sz="3600" baseline="30000" dirty="0" smtClean="0">
                <a:latin typeface="Cambria Math" pitchFamily="18" charset="0"/>
                <a:ea typeface="Cambria Math" pitchFamily="18" charset="0"/>
                <a:cs typeface="Times New Roman" pitchFamily="18" charset="0"/>
              </a:rPr>
              <a:t>(</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b="1" dirty="0" smtClean="0">
                <a:latin typeface="Cambria Math" pitchFamily="18" charset="0"/>
                <a:ea typeface="Cambria Math" pitchFamily="18" charset="0"/>
                <a:cs typeface="Times New Roman" pitchFamily="18" charset="0"/>
              </a:rPr>
              <a:t>+</a:t>
            </a:r>
            <a:r>
              <a:rPr lang="en-US" sz="3600" dirty="0">
                <a:latin typeface="Times New Roman" pitchFamily="18" charset="0"/>
                <a:ea typeface="Cambria Math"/>
                <a:cs typeface="Times New Roman" pitchFamily="18" charset="0"/>
              </a:rPr>
              <a:t> </a:t>
            </a:r>
            <a:r>
              <a:rPr lang="en-US" sz="3600" dirty="0" err="1">
                <a:latin typeface="Times New Roman" pitchFamily="18" charset="0"/>
                <a:ea typeface="Cambria Math"/>
                <a:cs typeface="Times New Roman" pitchFamily="18" charset="0"/>
              </a:rPr>
              <a:t>Δ</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endParaRPr lang="en-US" sz="3600" dirty="0">
              <a:latin typeface="Times New Roman" pitchFamily="18" charset="0"/>
              <a:cs typeface="Times New Roman" pitchFamily="18" charset="0"/>
            </a:endParaRPr>
          </a:p>
        </p:txBody>
      </p: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9" name="Oval 8"/>
          <p:cNvSpPr/>
          <p:nvPr/>
        </p:nvSpPr>
        <p:spPr>
          <a:xfrm>
            <a:off x="2971800" y="3398004"/>
            <a:ext cx="35052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781800" y="3733800"/>
            <a:ext cx="2133600" cy="461665"/>
          </a:xfrm>
          <a:prstGeom prst="rect">
            <a:avLst/>
          </a:prstGeom>
          <a:noFill/>
        </p:spPr>
        <p:txBody>
          <a:bodyPr wrap="square" rtlCol="0">
            <a:spAutoFit/>
          </a:bodyPr>
          <a:lstStyle/>
          <a:p>
            <a:r>
              <a:rPr lang="en-US" sz="2400" dirty="0" smtClean="0">
                <a:solidFill>
                  <a:srgbClr val="FF0000"/>
                </a:solidFill>
              </a:rPr>
              <a:t>Linear Problem</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477000"/>
          </a:xfrm>
        </p:spPr>
        <p:txBody>
          <a:bodyPr>
            <a:normAutofit/>
          </a:bodyPr>
          <a:lstStyle/>
          <a:p>
            <a:pPr>
              <a:defRPr/>
            </a:pP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dirty="0">
                <a:latin typeface="Times New Roman" pitchFamily="18" charset="0"/>
                <a:cs typeface="Times New Roman" pitchFamily="18" charset="0"/>
              </a:rPr>
              <a:t> = </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1" dirty="0" smtClean="0">
                <a:latin typeface="Cambria Math" pitchFamily="18" charset="0"/>
                <a:ea typeface="Cambria Math" pitchFamily="18" charset="0"/>
                <a:cs typeface="Times New Roman" pitchFamily="18" charset="0"/>
              </a:rPr>
              <a:t>) </a:t>
            </a:r>
            <a:r>
              <a:rPr lang="en-US" sz="3600" dirty="0" smtClean="0">
                <a:latin typeface="Cambria Math" pitchFamily="18" charset="0"/>
                <a:ea typeface="Cambria Math" pitchFamily="18" charset="0"/>
                <a:cs typeface="Times New Roman" pitchFamily="18" charset="0"/>
              </a:rPr>
              <a:t> +  </a:t>
            </a:r>
            <a:r>
              <a:rPr lang="el-GR" sz="3600" dirty="0" smtClean="0">
                <a:latin typeface="Cambria Math"/>
                <a:ea typeface="Cambria Math"/>
                <a:cs typeface="Times New Roman" pitchFamily="18" charset="0"/>
              </a:rPr>
              <a:t>Σ</a:t>
            </a:r>
            <a:r>
              <a:rPr lang="en-US" sz="3600" dirty="0" smtClean="0">
                <a:latin typeface="Cambria Math"/>
                <a:ea typeface="Cambria Math"/>
                <a:cs typeface="Times New Roman" pitchFamily="18" charset="0"/>
              </a:rPr>
              <a:t>j </a:t>
            </a:r>
            <a:r>
              <a:rPr lang="en-US" sz="3600" dirty="0" smtClean="0">
                <a:latin typeface="Cambria Math" pitchFamily="18" charset="0"/>
                <a:ea typeface="Cambria Math" pitchFamily="18" charset="0"/>
              </a:rPr>
              <a:t>∂</a:t>
            </a:r>
            <a:r>
              <a:rPr lang="en-US" sz="3600" dirty="0" err="1" smtClean="0">
                <a:latin typeface="Times New Roman" pitchFamily="18" charset="0"/>
                <a:cs typeface="Times New Roman" pitchFamily="18" charset="0"/>
              </a:rPr>
              <a:t>g</a:t>
            </a:r>
            <a:r>
              <a:rPr lang="en-US" sz="3600" baseline="-25000" dirty="0" err="1" smtClean="0">
                <a:latin typeface="Times New Roman" pitchFamily="18" charset="0"/>
                <a:cs typeface="Times New Roman" pitchFamily="18" charset="0"/>
              </a:rPr>
              <a:t>i</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dirty="0" smtClean="0">
                <a:latin typeface="Cambria Math" pitchFamily="18" charset="0"/>
                <a:ea typeface="Cambria Math" pitchFamily="18" charset="0"/>
              </a:rPr>
              <a:t>∂</a:t>
            </a:r>
            <a:r>
              <a:rPr lang="en-US" sz="3600" dirty="0" err="1" smtClean="0">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m</a:t>
            </a:r>
            <a:r>
              <a:rPr lang="en-US" sz="3600" baseline="-25000" dirty="0" err="1" smtClean="0">
                <a:latin typeface="Times New Roman" pitchFamily="18" charset="0"/>
                <a:cs typeface="Times New Roman" pitchFamily="18" charset="0"/>
              </a:rPr>
              <a:t>j</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dirty="0" smtClean="0">
                <a:latin typeface="Times New Roman" pitchFamily="18" charset="0"/>
                <a:cs typeface="Times New Roman" pitchFamily="18" charset="0"/>
              </a:rPr>
              <a:t>) + …</a:t>
            </a:r>
            <a:r>
              <a:rPr lang="en-US" sz="3600" baseline="-25000" dirty="0" smtClean="0">
                <a:latin typeface="Times New Roman" pitchFamily="18" charset="0"/>
                <a:cs typeface="Times New Roman" pitchFamily="18" charset="0"/>
              </a:rPr>
              <a:t> </a:t>
            </a:r>
            <a:r>
              <a:rPr lang="en-US" sz="3600" dirty="0"/>
              <a:t/>
            </a:r>
            <a:br>
              <a:rPr lang="en-US" sz="3600" dirty="0"/>
            </a:br>
            <a:r>
              <a:rPr lang="en-US" sz="3600" dirty="0" smtClean="0">
                <a:latin typeface="Times New Roman" pitchFamily="18" charset="0"/>
                <a:cs typeface="Times New Roman" pitchFamily="18" charset="0"/>
              </a:rPr>
              <a:t> </a:t>
            </a:r>
            <a:br>
              <a:rPr lang="en-US" sz="3600" dirty="0" smtClean="0">
                <a:latin typeface="Times New Roman" pitchFamily="18" charset="0"/>
                <a:cs typeface="Times New Roman" pitchFamily="18" charset="0"/>
              </a:rPr>
            </a:br>
            <a:r>
              <a:rPr lang="en-US" sz="3600" dirty="0" err="1" smtClean="0">
                <a:latin typeface="Times New Roman" pitchFamily="18" charset="0"/>
                <a:cs typeface="Times New Roman" pitchFamily="18" charset="0"/>
              </a:rPr>
              <a:t>d</a:t>
            </a:r>
            <a:r>
              <a:rPr lang="en-US" sz="3600" baseline="-25000" dirty="0" err="1" smtClean="0">
                <a:latin typeface="Times New Roman" pitchFamily="18" charset="0"/>
                <a:cs typeface="Times New Roman" pitchFamily="18" charset="0"/>
              </a:rPr>
              <a:t>i</a:t>
            </a:r>
            <a:r>
              <a:rPr lang="en-US" sz="3600" dirty="0" smtClean="0">
                <a:latin typeface="Times New Roman" pitchFamily="18" charset="0"/>
                <a:cs typeface="Times New Roman" pitchFamily="18" charset="0"/>
              </a:rPr>
              <a:t> - </a:t>
            </a:r>
            <a:r>
              <a:rPr lang="en-US" sz="3600" dirty="0" err="1" smtClean="0">
                <a:latin typeface="Times New Roman" pitchFamily="18" charset="0"/>
                <a:cs typeface="Times New Roman" pitchFamily="18" charset="0"/>
              </a:rPr>
              <a:t>g</a:t>
            </a:r>
            <a:r>
              <a:rPr lang="en-US" sz="3600" baseline="-25000" dirty="0" err="1" smtClean="0">
                <a:latin typeface="Times New Roman" pitchFamily="18" charset="0"/>
                <a:cs typeface="Times New Roman" pitchFamily="18" charset="0"/>
              </a:rPr>
              <a:t>i</a:t>
            </a:r>
            <a:r>
              <a:rPr lang="en-US" sz="3600" baseline="-25000" dirty="0" smtClean="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1" dirty="0">
                <a:latin typeface="Cambria Math" pitchFamily="18" charset="0"/>
                <a:ea typeface="Cambria Math" pitchFamily="18" charset="0"/>
                <a:cs typeface="Times New Roman" pitchFamily="18" charset="0"/>
              </a:rPr>
              <a:t>) </a:t>
            </a:r>
            <a:r>
              <a:rPr lang="en-US" sz="3600" dirty="0">
                <a:latin typeface="Times New Roman" pitchFamily="18" charset="0"/>
                <a:cs typeface="Times New Roman" pitchFamily="18" charset="0"/>
              </a:rPr>
              <a:t>=</a:t>
            </a:r>
            <a:r>
              <a:rPr lang="en-US" sz="3600" dirty="0" smtClean="0">
                <a:latin typeface="Cambria Math" pitchFamily="18" charset="0"/>
                <a:ea typeface="Cambria Math" pitchFamily="18" charset="0"/>
                <a:cs typeface="Times New Roman" pitchFamily="18" charset="0"/>
              </a:rPr>
              <a:t>  </a:t>
            </a:r>
            <a:r>
              <a:rPr lang="el-GR" sz="3600" dirty="0">
                <a:latin typeface="Cambria Math"/>
                <a:ea typeface="Cambria Math"/>
                <a:cs typeface="Times New Roman" pitchFamily="18" charset="0"/>
              </a:rPr>
              <a:t>Σ</a:t>
            </a:r>
            <a:r>
              <a:rPr lang="en-US" sz="3600" dirty="0">
                <a:latin typeface="Cambria Math"/>
                <a:ea typeface="Cambria Math"/>
                <a:cs typeface="Times New Roman" pitchFamily="18" charset="0"/>
              </a:rPr>
              <a:t>j </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dirty="0">
                <a:latin typeface="Times New Roman" pitchFamily="18" charset="0"/>
                <a:cs typeface="Times New Roman" pitchFamily="18" charset="0"/>
              </a:rPr>
              <a:t> – </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dirty="0" smtClean="0">
                <a:latin typeface="Times New Roman" pitchFamily="18" charset="0"/>
                <a:cs typeface="Times New Roman" pitchFamily="18" charset="0"/>
              </a:rPr>
              <a:t>)</a:t>
            </a:r>
            <a:br>
              <a:rPr lang="en-US" sz="3600" dirty="0" smtClean="0">
                <a:latin typeface="Times New Roman" pitchFamily="18" charset="0"/>
                <a:cs typeface="Times New Roman" pitchFamily="18" charset="0"/>
              </a:rPr>
            </a:b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r>
              <a:rPr lang="en-US" sz="3600" dirty="0" smtClean="0">
                <a:latin typeface="Times New Roman" pitchFamily="18" charset="0"/>
                <a:ea typeface="Cambria Math"/>
                <a:cs typeface="Times New Roman" pitchFamily="18" charset="0"/>
              </a:rPr>
              <a:t>Δ</a:t>
            </a: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baseline="-25000" dirty="0" smtClean="0">
                <a:latin typeface="Times New Roman" pitchFamily="18" charset="0"/>
                <a:cs typeface="Times New Roman" pitchFamily="18" charset="0"/>
              </a:rPr>
              <a:t> </a:t>
            </a:r>
            <a:r>
              <a:rPr lang="el-GR" sz="3600" dirty="0">
                <a:latin typeface="Cambria Math"/>
                <a:ea typeface="Cambria Math"/>
                <a:cs typeface="Times New Roman" pitchFamily="18" charset="0"/>
              </a:rPr>
              <a:t>Σ</a:t>
            </a:r>
            <a:r>
              <a:rPr lang="en-US" sz="3600" baseline="-25000" dirty="0">
                <a:latin typeface="Cambria Math"/>
                <a:ea typeface="Cambria Math"/>
                <a:cs typeface="Times New Roman" pitchFamily="18" charset="0"/>
              </a:rPr>
              <a:t>j</a:t>
            </a:r>
            <a:r>
              <a:rPr lang="en-US" sz="3600" dirty="0">
                <a:latin typeface="Cambria Math"/>
                <a:ea typeface="Cambria Math"/>
                <a:cs typeface="Times New Roman" pitchFamily="18" charset="0"/>
              </a:rPr>
              <a:t> </a:t>
            </a:r>
            <a:r>
              <a:rPr lang="en-US" sz="3600" dirty="0" err="1" smtClean="0">
                <a:latin typeface="Cambria Math"/>
                <a:ea typeface="Cambria Math"/>
                <a:cs typeface="Times New Roman" pitchFamily="18" charset="0"/>
              </a:rPr>
              <a:t>G</a:t>
            </a:r>
            <a:r>
              <a:rPr lang="en-US" sz="3600" baseline="-25000" dirty="0" err="1" smtClean="0">
                <a:latin typeface="Cambria Math"/>
                <a:ea typeface="Cambria Math"/>
                <a:cs typeface="Times New Roman" pitchFamily="18" charset="0"/>
              </a:rPr>
              <a:t>ij</a:t>
            </a:r>
            <a:r>
              <a:rPr lang="en-US" sz="3600" dirty="0" smtClean="0">
                <a:latin typeface="Cambria Math"/>
                <a:ea typeface="Cambria Math"/>
                <a:cs typeface="Times New Roman" pitchFamily="18" charset="0"/>
              </a:rPr>
              <a:t> </a:t>
            </a:r>
            <a:r>
              <a:rPr lang="en-US" sz="3600" dirty="0" err="1" smtClean="0">
                <a:latin typeface="Times New Roman" pitchFamily="18" charset="0"/>
                <a:ea typeface="Cambria Math"/>
                <a:cs typeface="Times New Roman" pitchFamily="18" charset="0"/>
              </a:rPr>
              <a:t>Δ</a:t>
            </a:r>
            <a:r>
              <a:rPr lang="en-US" sz="3600" dirty="0" err="1" smtClean="0">
                <a:latin typeface="Times New Roman" pitchFamily="18" charset="0"/>
                <a:cs typeface="Times New Roman" pitchFamily="18" charset="0"/>
              </a:rPr>
              <a:t>m</a:t>
            </a:r>
            <a:r>
              <a:rPr lang="en-US" sz="3600" baseline="-25000" dirty="0" err="1" smtClean="0">
                <a:latin typeface="Times New Roman" pitchFamily="18" charset="0"/>
                <a:cs typeface="Times New Roman" pitchFamily="18" charset="0"/>
              </a:rPr>
              <a:t>j</a:t>
            </a:r>
            <a:r>
              <a:rPr lang="en-US" sz="3600" baseline="-25000" dirty="0" smtClean="0">
                <a:latin typeface="Times New Roman" pitchFamily="18" charset="0"/>
                <a:cs typeface="Times New Roman" pitchFamily="18" charset="0"/>
              </a:rPr>
              <a:t> </a:t>
            </a:r>
            <a:br>
              <a:rPr lang="en-US" sz="3600" baseline="-25000" dirty="0" smtClean="0">
                <a:latin typeface="Times New Roman" pitchFamily="18" charset="0"/>
                <a:cs typeface="Times New Roman" pitchFamily="18" charset="0"/>
              </a:rPr>
            </a:br>
            <a:r>
              <a:rPr lang="en-US" sz="3600" baseline="-25000" dirty="0">
                <a:latin typeface="Times New Roman" pitchFamily="18" charset="0"/>
                <a:cs typeface="Times New Roman" pitchFamily="18" charset="0"/>
              </a:rPr>
              <a:t/>
            </a:r>
            <a:br>
              <a:rPr lang="en-US" sz="3600" baseline="-25000" dirty="0">
                <a:latin typeface="Times New Roman" pitchFamily="18" charset="0"/>
                <a:cs typeface="Times New Roman" pitchFamily="18" charset="0"/>
              </a:rPr>
            </a:br>
            <a:r>
              <a:rPr lang="en-US" sz="3600" dirty="0">
                <a:latin typeface="Cambria Math"/>
                <a:ea typeface="Cambria Math"/>
                <a:cs typeface="Times New Roman" pitchFamily="18" charset="0"/>
              </a:rPr>
              <a:t> </a:t>
            </a:r>
            <a:r>
              <a:rPr lang="en-US" sz="3600" dirty="0" err="1">
                <a:latin typeface="Cambria Math"/>
                <a:ea typeface="Cambria Math"/>
                <a:cs typeface="Times New Roman" pitchFamily="18" charset="0"/>
              </a:rPr>
              <a:t>G</a:t>
            </a:r>
            <a:r>
              <a:rPr lang="en-US" sz="3600" baseline="-25000" dirty="0" err="1">
                <a:latin typeface="Cambria Math"/>
                <a:ea typeface="Cambria Math"/>
                <a:cs typeface="Times New Roman" pitchFamily="18" charset="0"/>
              </a:rPr>
              <a:t>ij</a:t>
            </a:r>
            <a:r>
              <a:rPr lang="en-US" sz="3600" baseline="-25000" dirty="0">
                <a:latin typeface="Cambria Math"/>
                <a:ea typeface="Cambria Math"/>
                <a:cs typeface="Times New Roman" pitchFamily="18" charset="0"/>
              </a:rPr>
              <a:t> </a:t>
            </a:r>
            <a:r>
              <a:rPr lang="en-US" sz="3600" dirty="0">
                <a:latin typeface="Times New Roman" pitchFamily="18" charset="0"/>
                <a:cs typeface="Times New Roman" pitchFamily="18" charset="0"/>
              </a:rPr>
              <a:t>= </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a:latin typeface="Times New Roman" pitchFamily="18" charset="0"/>
                <a:cs typeface="Times New Roman" pitchFamily="18" charset="0"/>
              </a:rPr>
              <a:t> </a:t>
            </a:r>
            <a:r>
              <a:rPr lang="en-US" sz="36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(evaluated at </a:t>
            </a:r>
            <a:r>
              <a:rPr lang="en-US" sz="2400" b="1" dirty="0">
                <a:latin typeface="Cambria Math" pitchFamily="18" charset="0"/>
                <a:ea typeface="Cambria Math" pitchFamily="18" charset="0"/>
                <a:cs typeface="Times New Roman" pitchFamily="18" charset="0"/>
              </a:rPr>
              <a:t>m</a:t>
            </a:r>
            <a:r>
              <a:rPr lang="en-US" sz="2400" baseline="30000" dirty="0">
                <a:latin typeface="Cambria Math" pitchFamily="18" charset="0"/>
                <a:ea typeface="Cambria Math" pitchFamily="18" charset="0"/>
                <a:cs typeface="Times New Roman" pitchFamily="18" charset="0"/>
              </a:rPr>
              <a:t>(p)</a:t>
            </a:r>
            <a:r>
              <a:rPr lang="en-US" sz="2400" dirty="0" smtClean="0">
                <a:latin typeface="Times New Roman" pitchFamily="18" charset="0"/>
                <a:cs typeface="Times New Roman" pitchFamily="18" charset="0"/>
              </a:rPr>
              <a:t>)</a:t>
            </a:r>
            <a:r>
              <a:rPr lang="en-US" sz="3600" dirty="0" smtClean="0">
                <a:latin typeface="Times New Roman" pitchFamily="18" charset="0"/>
                <a:cs typeface="Times New Roman" pitchFamily="18" charset="0"/>
              </a:rPr>
              <a:t>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b="1" dirty="0">
                <a:latin typeface="Cambria Math" pitchFamily="18" charset="0"/>
                <a:ea typeface="Cambria Math" pitchFamily="18" charset="0"/>
                <a:cs typeface="Times New Roman" pitchFamily="18" charset="0"/>
              </a:rPr>
              <a:t> </a:t>
            </a:r>
            <a:r>
              <a:rPr lang="en-US" sz="3600" b="1" dirty="0" smtClean="0">
                <a:latin typeface="Cambria Math" pitchFamily="18" charset="0"/>
                <a:ea typeface="Cambria Math" pitchFamily="18" charset="0"/>
                <a:cs typeface="Times New Roman" pitchFamily="18" charset="0"/>
              </a:rPr>
              <a:t>m</a:t>
            </a:r>
            <a:r>
              <a:rPr lang="en-US" sz="3600" baseline="30000" dirty="0" smtClean="0">
                <a:latin typeface="Cambria Math" pitchFamily="18" charset="0"/>
                <a:ea typeface="Cambria Math" pitchFamily="18" charset="0"/>
                <a:cs typeface="Times New Roman" pitchFamily="18" charset="0"/>
              </a:rPr>
              <a:t>(p+1)</a:t>
            </a:r>
            <a:r>
              <a:rPr lang="en-US" sz="3600" b="1" dirty="0" smtClean="0">
                <a:latin typeface="Cambria Math" pitchFamily="18" charset="0"/>
                <a:ea typeface="Cambria Math" pitchFamily="18" charset="0"/>
                <a:cs typeface="Times New Roman" pitchFamily="18" charset="0"/>
              </a:rPr>
              <a:t>= </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b="1" dirty="0" smtClean="0">
                <a:latin typeface="Cambria Math" pitchFamily="18" charset="0"/>
                <a:ea typeface="Cambria Math" pitchFamily="18" charset="0"/>
                <a:cs typeface="Times New Roman" pitchFamily="18" charset="0"/>
              </a:rPr>
              <a:t>+</a:t>
            </a:r>
            <a:r>
              <a:rPr lang="en-US" sz="3600" dirty="0">
                <a:latin typeface="Times New Roman" pitchFamily="18" charset="0"/>
                <a:ea typeface="Cambria Math"/>
                <a:cs typeface="Times New Roman" pitchFamily="18" charset="0"/>
              </a:rPr>
              <a:t> </a:t>
            </a:r>
            <a:r>
              <a:rPr lang="en-US" sz="3600" dirty="0" err="1">
                <a:latin typeface="Times New Roman" pitchFamily="18" charset="0"/>
                <a:ea typeface="Cambria Math"/>
                <a:cs typeface="Times New Roman" pitchFamily="18" charset="0"/>
              </a:rPr>
              <a:t>Δ</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endParaRPr lang="en-US" sz="3600" dirty="0">
              <a:latin typeface="Times New Roman" pitchFamily="18" charset="0"/>
              <a:cs typeface="Times New Roman" pitchFamily="18" charset="0"/>
            </a:endParaRPr>
          </a:p>
        </p:txBody>
      </p: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9" name="Oval 8"/>
          <p:cNvSpPr/>
          <p:nvPr/>
        </p:nvSpPr>
        <p:spPr>
          <a:xfrm>
            <a:off x="2438400" y="5257800"/>
            <a:ext cx="4495800" cy="1066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781800" y="5181600"/>
            <a:ext cx="2133600" cy="461665"/>
          </a:xfrm>
          <a:prstGeom prst="rect">
            <a:avLst/>
          </a:prstGeom>
          <a:noFill/>
        </p:spPr>
        <p:txBody>
          <a:bodyPr wrap="square" rtlCol="0">
            <a:spAutoFit/>
          </a:bodyPr>
          <a:lstStyle/>
          <a:p>
            <a:r>
              <a:rPr lang="en-US" sz="2400" dirty="0" smtClean="0">
                <a:solidFill>
                  <a:srgbClr val="FF0000"/>
                </a:solidFill>
              </a:rPr>
              <a:t>update</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l="12451" t="5530" r="8693" b="10256"/>
          <a:stretch>
            <a:fillRect/>
          </a:stretch>
        </p:blipFill>
        <p:spPr bwMode="auto">
          <a:xfrm>
            <a:off x="2023111" y="1153181"/>
            <a:ext cx="5175871" cy="4148128"/>
          </a:xfrm>
          <a:prstGeom prst="rect">
            <a:avLst/>
          </a:prstGeom>
          <a:noFill/>
          <a:ln w="9525">
            <a:noFill/>
            <a:miter lim="800000"/>
            <a:headEnd/>
            <a:tailEnd/>
          </a:ln>
          <a:effectLst/>
        </p:spPr>
      </p:pic>
      <p:grpSp>
        <p:nvGrpSpPr>
          <p:cNvPr id="2" name="Group 14"/>
          <p:cNvGrpSpPr>
            <a:grpSpLocks noChangeAspect="1"/>
          </p:cNvGrpSpPr>
          <p:nvPr/>
        </p:nvGrpSpPr>
        <p:grpSpPr>
          <a:xfrm>
            <a:off x="880110" y="3362981"/>
            <a:ext cx="7120890" cy="2656819"/>
            <a:chOff x="1532792" y="2479431"/>
            <a:chExt cx="5477608" cy="2043707"/>
          </a:xfrm>
        </p:grpSpPr>
        <p:sp>
          <p:nvSpPr>
            <p:cNvPr id="6" name="TextBox 5"/>
            <p:cNvSpPr txBox="1"/>
            <p:nvPr/>
          </p:nvSpPr>
          <p:spPr>
            <a:xfrm>
              <a:off x="3642946" y="4120661"/>
              <a:ext cx="811823" cy="402477"/>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25000" dirty="0" err="1" smtClean="0">
                  <a:latin typeface="Cambria Math" pitchFamily="18" charset="0"/>
                  <a:ea typeface="Cambria Math" pitchFamily="18" charset="0"/>
                  <a:cs typeface="Times New Roman" pitchFamily="18" charset="0"/>
                </a:rPr>
                <a:t>n</a:t>
              </a:r>
              <a:r>
                <a:rPr lang="en-US" sz="2800" i="1" baseline="30000" dirty="0" err="1"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7" name="TextBox 6"/>
            <p:cNvSpPr txBox="1"/>
            <p:nvPr/>
          </p:nvSpPr>
          <p:spPr>
            <a:xfrm>
              <a:off x="5029200" y="4057650"/>
              <a:ext cx="1016977" cy="402477"/>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n+1</a:t>
              </a:r>
              <a:r>
                <a:rPr lang="en-US" sz="2800" i="1" baseline="30000" dirty="0"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8" name="TextBox 7"/>
            <p:cNvSpPr txBox="1"/>
            <p:nvPr/>
          </p:nvSpPr>
          <p:spPr>
            <a:xfrm>
              <a:off x="4346331" y="4057650"/>
              <a:ext cx="835269" cy="402477"/>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30000" dirty="0" err="1" smtClean="0">
                  <a:latin typeface="Cambria Math" pitchFamily="18" charset="0"/>
                  <a:ea typeface="Cambria Math" pitchFamily="18" charset="0"/>
                  <a:cs typeface="Times New Roman" pitchFamily="18" charset="0"/>
                </a:rPr>
                <a:t>GM</a:t>
              </a:r>
              <a:endParaRPr lang="en-US" sz="2800" baseline="30000" dirty="0">
                <a:latin typeface="Cambria Math" pitchFamily="18" charset="0"/>
                <a:ea typeface="Cambria Math" pitchFamily="18" charset="0"/>
                <a:cs typeface="Times New Roman" pitchFamily="18" charset="0"/>
              </a:endParaRPr>
            </a:p>
          </p:txBody>
        </p:sp>
        <p:sp>
          <p:nvSpPr>
            <p:cNvPr id="9" name="Freeform 8"/>
            <p:cNvSpPr/>
            <p:nvPr/>
          </p:nvSpPr>
          <p:spPr>
            <a:xfrm>
              <a:off x="4298157" y="3955256"/>
              <a:ext cx="150415" cy="157163"/>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1" name="Freeform 10"/>
            <p:cNvSpPr/>
            <p:nvPr/>
          </p:nvSpPr>
          <p:spPr>
            <a:xfrm>
              <a:off x="4793454" y="3936206"/>
              <a:ext cx="62309" cy="152399"/>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2" name="Freeform 11"/>
            <p:cNvSpPr/>
            <p:nvPr/>
          </p:nvSpPr>
          <p:spPr>
            <a:xfrm flipH="1">
              <a:off x="4955776" y="3938588"/>
              <a:ext cx="213917" cy="147638"/>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3" name="TextBox 12"/>
            <p:cNvSpPr txBox="1"/>
            <p:nvPr/>
          </p:nvSpPr>
          <p:spPr>
            <a:xfrm>
              <a:off x="6172200" y="3876675"/>
              <a:ext cx="838200" cy="402477"/>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endParaRPr lang="en-US" sz="2800" dirty="0">
                <a:latin typeface="Cambria Math" pitchFamily="18" charset="0"/>
                <a:ea typeface="Cambria Math" pitchFamily="18" charset="0"/>
                <a:cs typeface="Times New Roman" pitchFamily="18" charset="0"/>
              </a:endParaRPr>
            </a:p>
          </p:txBody>
        </p:sp>
        <p:sp>
          <p:nvSpPr>
            <p:cNvPr id="14" name="TextBox 13"/>
            <p:cNvSpPr txBox="1"/>
            <p:nvPr/>
          </p:nvSpPr>
          <p:spPr>
            <a:xfrm>
              <a:off x="1532792" y="2479431"/>
              <a:ext cx="838200" cy="402477"/>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E(m)</a:t>
              </a:r>
              <a:endParaRPr lang="en-US" sz="2800" dirty="0">
                <a:latin typeface="Cambria Math" pitchFamily="18" charset="0"/>
                <a:ea typeface="Cambria Math"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rcRect l="12451" t="6033" r="8693" b="10255"/>
          <a:stretch>
            <a:fillRect/>
          </a:stretch>
        </p:blipFill>
        <p:spPr bwMode="auto">
          <a:xfrm>
            <a:off x="2209800" y="1134130"/>
            <a:ext cx="3981450" cy="3171825"/>
          </a:xfrm>
          <a:prstGeom prst="rect">
            <a:avLst/>
          </a:prstGeom>
          <a:noFill/>
          <a:ln w="9525">
            <a:noFill/>
            <a:miter lim="800000"/>
            <a:headEnd/>
            <a:tailEnd/>
          </a:ln>
          <a:effectLst/>
        </p:spPr>
      </p:pic>
      <p:grpSp>
        <p:nvGrpSpPr>
          <p:cNvPr id="2" name="Group 21"/>
          <p:cNvGrpSpPr/>
          <p:nvPr/>
        </p:nvGrpSpPr>
        <p:grpSpPr>
          <a:xfrm>
            <a:off x="1219200" y="2505730"/>
            <a:ext cx="6476999" cy="2447270"/>
            <a:chOff x="1524000" y="2133600"/>
            <a:chExt cx="6476999" cy="2447270"/>
          </a:xfrm>
        </p:grpSpPr>
        <p:sp>
          <p:nvSpPr>
            <p:cNvPr id="7" name="TextBox 6"/>
            <p:cNvSpPr txBox="1"/>
            <p:nvPr/>
          </p:nvSpPr>
          <p:spPr>
            <a:xfrm>
              <a:off x="2209800" y="4057650"/>
              <a:ext cx="114300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25000" dirty="0" err="1" smtClean="0">
                  <a:latin typeface="Cambria Math" pitchFamily="18" charset="0"/>
                  <a:ea typeface="Cambria Math" pitchFamily="18" charset="0"/>
                  <a:cs typeface="Times New Roman" pitchFamily="18" charset="0"/>
                </a:rPr>
                <a:t>n</a:t>
              </a:r>
              <a:r>
                <a:rPr lang="en-US" sz="2800" i="1" baseline="30000" dirty="0" err="1"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8" name="TextBox 7"/>
            <p:cNvSpPr txBox="1"/>
            <p:nvPr/>
          </p:nvSpPr>
          <p:spPr>
            <a:xfrm>
              <a:off x="3200400" y="4057650"/>
              <a:ext cx="1292624"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r>
                <a:rPr lang="en-US" sz="2800" i="1" baseline="-25000" dirty="0" smtClean="0">
                  <a:latin typeface="Cambria Math" pitchFamily="18" charset="0"/>
                  <a:ea typeface="Cambria Math" pitchFamily="18" charset="0"/>
                  <a:cs typeface="Times New Roman" pitchFamily="18" charset="0"/>
                </a:rPr>
                <a:t>n+1</a:t>
              </a:r>
              <a:r>
                <a:rPr lang="en-US" sz="2800" i="1" baseline="30000" dirty="0" smtClean="0">
                  <a:latin typeface="Cambria Math" pitchFamily="18" charset="0"/>
                  <a:ea typeface="Cambria Math" pitchFamily="18" charset="0"/>
                  <a:cs typeface="Times New Roman" pitchFamily="18" charset="0"/>
                </a:rPr>
                <a:t>est</a:t>
              </a:r>
              <a:endParaRPr lang="en-US" sz="2800" dirty="0">
                <a:latin typeface="Cambria Math" pitchFamily="18" charset="0"/>
                <a:ea typeface="Cambria Math" pitchFamily="18" charset="0"/>
                <a:cs typeface="Times New Roman" pitchFamily="18" charset="0"/>
              </a:endParaRPr>
            </a:p>
          </p:txBody>
        </p:sp>
        <p:sp>
          <p:nvSpPr>
            <p:cNvPr id="9" name="TextBox 8"/>
            <p:cNvSpPr txBox="1"/>
            <p:nvPr/>
          </p:nvSpPr>
          <p:spPr>
            <a:xfrm>
              <a:off x="4572000" y="4057650"/>
              <a:ext cx="1219200" cy="523220"/>
            </a:xfrm>
            <a:prstGeom prst="rect">
              <a:avLst/>
            </a:prstGeom>
            <a:noFill/>
          </p:spPr>
          <p:txBody>
            <a:bodyPr wrap="square" rtlCol="0">
              <a:spAutoFit/>
            </a:bodyPr>
            <a:lstStyle/>
            <a:p>
              <a:r>
                <a:rPr lang="en-US" sz="2800" i="1" dirty="0" err="1" smtClean="0">
                  <a:latin typeface="Cambria Math" pitchFamily="18" charset="0"/>
                  <a:ea typeface="Cambria Math" pitchFamily="18" charset="0"/>
                  <a:cs typeface="Times New Roman" pitchFamily="18" charset="0"/>
                </a:rPr>
                <a:t>m</a:t>
              </a:r>
              <a:r>
                <a:rPr lang="en-US" sz="2800" i="1" baseline="30000" dirty="0" err="1" smtClean="0">
                  <a:latin typeface="Cambria Math" pitchFamily="18" charset="0"/>
                  <a:ea typeface="Cambria Math" pitchFamily="18" charset="0"/>
                  <a:cs typeface="Times New Roman" pitchFamily="18" charset="0"/>
                </a:rPr>
                <a:t>GM</a:t>
              </a:r>
              <a:endParaRPr lang="en-US" sz="2800" baseline="30000" dirty="0">
                <a:latin typeface="Cambria Math" pitchFamily="18" charset="0"/>
                <a:ea typeface="Cambria Math" pitchFamily="18" charset="0"/>
                <a:cs typeface="Times New Roman" pitchFamily="18" charset="0"/>
              </a:endParaRPr>
            </a:p>
          </p:txBody>
        </p:sp>
        <p:sp>
          <p:nvSpPr>
            <p:cNvPr id="10" name="Freeform 9"/>
            <p:cNvSpPr/>
            <p:nvPr/>
          </p:nvSpPr>
          <p:spPr>
            <a:xfrm>
              <a:off x="3155157" y="3955256"/>
              <a:ext cx="150415" cy="157163"/>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1" name="Freeform 10"/>
            <p:cNvSpPr/>
            <p:nvPr/>
          </p:nvSpPr>
          <p:spPr>
            <a:xfrm>
              <a:off x="4793454" y="3936206"/>
              <a:ext cx="62309" cy="152399"/>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3" name="TextBox 12"/>
            <p:cNvSpPr txBox="1"/>
            <p:nvPr/>
          </p:nvSpPr>
          <p:spPr>
            <a:xfrm>
              <a:off x="6172200" y="3876675"/>
              <a:ext cx="8382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m</a:t>
              </a:r>
              <a:endParaRPr lang="en-US" sz="2800" dirty="0">
                <a:latin typeface="Cambria Math" pitchFamily="18" charset="0"/>
                <a:ea typeface="Cambria Math" pitchFamily="18" charset="0"/>
                <a:cs typeface="Times New Roman" pitchFamily="18" charset="0"/>
              </a:endParaRPr>
            </a:p>
          </p:txBody>
        </p:sp>
        <p:sp>
          <p:nvSpPr>
            <p:cNvPr id="14" name="TextBox 13"/>
            <p:cNvSpPr txBox="1"/>
            <p:nvPr/>
          </p:nvSpPr>
          <p:spPr>
            <a:xfrm>
              <a:off x="1562100" y="2133600"/>
              <a:ext cx="1333500" cy="523220"/>
            </a:xfrm>
            <a:prstGeom prst="rect">
              <a:avLst/>
            </a:prstGeom>
            <a:noFill/>
          </p:spPr>
          <p:txBody>
            <a:bodyPr wrap="square" rtlCol="0">
              <a:spAutoFit/>
            </a:bodyPr>
            <a:lstStyle/>
            <a:p>
              <a:r>
                <a:rPr lang="en-US" sz="2800" i="1" dirty="0" smtClean="0">
                  <a:latin typeface="Cambria Math" pitchFamily="18" charset="0"/>
                  <a:ea typeface="Cambria Math" pitchFamily="18" charset="0"/>
                  <a:cs typeface="Times New Roman" pitchFamily="18" charset="0"/>
                </a:rPr>
                <a:t>E(m)</a:t>
              </a:r>
              <a:endParaRPr lang="en-US" sz="2800" dirty="0">
                <a:latin typeface="Cambria Math" pitchFamily="18" charset="0"/>
                <a:ea typeface="Cambria Math" pitchFamily="18" charset="0"/>
                <a:cs typeface="Times New Roman" pitchFamily="18" charset="0"/>
              </a:endParaRPr>
            </a:p>
          </p:txBody>
        </p:sp>
        <p:sp>
          <p:nvSpPr>
            <p:cNvPr id="15" name="Freeform 14"/>
            <p:cNvSpPr/>
            <p:nvPr/>
          </p:nvSpPr>
          <p:spPr>
            <a:xfrm>
              <a:off x="3914775" y="3962400"/>
              <a:ext cx="62309" cy="152399"/>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6" name="Oval 15"/>
            <p:cNvSpPr>
              <a:spLocks noChangeAspect="1"/>
            </p:cNvSpPr>
            <p:nvPr/>
          </p:nvSpPr>
          <p:spPr>
            <a:xfrm>
              <a:off x="3800475" y="2476500"/>
              <a:ext cx="78581" cy="785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8" name="Rectangle 17"/>
            <p:cNvSpPr/>
            <p:nvPr/>
          </p:nvSpPr>
          <p:spPr>
            <a:xfrm>
              <a:off x="3200400" y="2438400"/>
              <a:ext cx="228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7" name="TextBox 16"/>
            <p:cNvSpPr txBox="1"/>
            <p:nvPr/>
          </p:nvSpPr>
          <p:spPr>
            <a:xfrm>
              <a:off x="1524000" y="2590800"/>
              <a:ext cx="3438525" cy="954107"/>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local</a:t>
              </a:r>
            </a:p>
            <a:p>
              <a:pPr algn="ctr"/>
              <a:r>
                <a:rPr lang="en-US" sz="2800" dirty="0" smtClean="0">
                  <a:latin typeface="Times New Roman" pitchFamily="18" charset="0"/>
                  <a:ea typeface="Cambria Math" pitchFamily="18" charset="0"/>
                  <a:cs typeface="Times New Roman" pitchFamily="18" charset="0"/>
                </a:rPr>
                <a:t>minimum</a:t>
              </a:r>
              <a:endParaRPr lang="en-US" sz="2800" dirty="0">
                <a:latin typeface="Times New Roman" pitchFamily="18" charset="0"/>
                <a:ea typeface="Cambria Math" pitchFamily="18" charset="0"/>
                <a:cs typeface="Times New Roman" pitchFamily="18" charset="0"/>
              </a:endParaRPr>
            </a:p>
          </p:txBody>
        </p:sp>
        <p:sp>
          <p:nvSpPr>
            <p:cNvPr id="19" name="Freeform 18"/>
            <p:cNvSpPr/>
            <p:nvPr/>
          </p:nvSpPr>
          <p:spPr>
            <a:xfrm>
              <a:off x="3611960" y="2609850"/>
              <a:ext cx="150415" cy="157163"/>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20" name="TextBox 19"/>
            <p:cNvSpPr txBox="1"/>
            <p:nvPr/>
          </p:nvSpPr>
          <p:spPr>
            <a:xfrm>
              <a:off x="4905374" y="3243560"/>
              <a:ext cx="3095625" cy="523220"/>
            </a:xfrm>
            <a:prstGeom prst="rect">
              <a:avLst/>
            </a:prstGeom>
            <a:noFill/>
          </p:spPr>
          <p:txBody>
            <a:bodyPr wrap="square" rtlCol="0">
              <a:spAutoFit/>
            </a:bodyPr>
            <a:lstStyle/>
            <a:p>
              <a:pPr algn="ctr"/>
              <a:r>
                <a:rPr lang="en-US" sz="2800" dirty="0" smtClean="0">
                  <a:latin typeface="Times New Roman" pitchFamily="18" charset="0"/>
                  <a:ea typeface="Cambria Math" pitchFamily="18" charset="0"/>
                  <a:cs typeface="Times New Roman" pitchFamily="18" charset="0"/>
                </a:rPr>
                <a:t>global minimum</a:t>
              </a:r>
              <a:endParaRPr lang="en-US" sz="2800" dirty="0">
                <a:latin typeface="Times New Roman" pitchFamily="18" charset="0"/>
                <a:ea typeface="Cambria Math" pitchFamily="18" charset="0"/>
                <a:cs typeface="Times New Roman" pitchFamily="18" charset="0"/>
              </a:endParaRPr>
            </a:p>
          </p:txBody>
        </p:sp>
        <p:sp>
          <p:nvSpPr>
            <p:cNvPr id="21" name="Freeform 20"/>
            <p:cNvSpPr/>
            <p:nvPr/>
          </p:nvSpPr>
          <p:spPr>
            <a:xfrm flipH="1">
              <a:off x="4924425" y="3276600"/>
              <a:ext cx="150415" cy="157163"/>
            </a:xfrm>
            <a:custGeom>
              <a:avLst/>
              <a:gdLst>
                <a:gd name="connsiteX0" fmla="*/ 0 w 83344"/>
                <a:gd name="connsiteY0" fmla="*/ 90488 h 90488"/>
                <a:gd name="connsiteX1" fmla="*/ 64294 w 83344"/>
                <a:gd name="connsiteY1" fmla="*/ 47625 h 90488"/>
                <a:gd name="connsiteX2" fmla="*/ 83344 w 83344"/>
                <a:gd name="connsiteY2" fmla="*/ 0 h 90488"/>
                <a:gd name="connsiteX0" fmla="*/ 0 w 150415"/>
                <a:gd name="connsiteY0" fmla="*/ 157163 h 157163"/>
                <a:gd name="connsiteX1" fmla="*/ 126206 w 150415"/>
                <a:gd name="connsiteY1" fmla="*/ 47625 h 157163"/>
                <a:gd name="connsiteX2" fmla="*/ 145256 w 150415"/>
                <a:gd name="connsiteY2" fmla="*/ 0 h 157163"/>
              </a:gdLst>
              <a:ahLst/>
              <a:cxnLst>
                <a:cxn ang="0">
                  <a:pos x="connsiteX0" y="connsiteY0"/>
                </a:cxn>
                <a:cxn ang="0">
                  <a:pos x="connsiteX1" y="connsiteY1"/>
                </a:cxn>
                <a:cxn ang="0">
                  <a:pos x="connsiteX2" y="connsiteY2"/>
                </a:cxn>
              </a:cxnLst>
              <a:rect l="l" t="t" r="r" b="b"/>
              <a:pathLst>
                <a:path w="150415" h="157163">
                  <a:moveTo>
                    <a:pt x="0" y="157163"/>
                  </a:moveTo>
                  <a:cubicBezTo>
                    <a:pt x="25201" y="143272"/>
                    <a:pt x="101997" y="73819"/>
                    <a:pt x="126206" y="47625"/>
                  </a:cubicBezTo>
                  <a:cubicBezTo>
                    <a:pt x="150415" y="21431"/>
                    <a:pt x="142676" y="16272"/>
                    <a:pt x="145256"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477000"/>
          </a:xfrm>
        </p:spPr>
        <p:txBody>
          <a:bodyPr>
            <a:normAutofit fontScale="90000"/>
          </a:bodyPr>
          <a:lstStyle/>
          <a:p>
            <a:pPr>
              <a:defRPr/>
            </a:pP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dirty="0">
                <a:latin typeface="Times New Roman" pitchFamily="18" charset="0"/>
                <a:cs typeface="Times New Roman" pitchFamily="18" charset="0"/>
              </a:rPr>
              <a:t> = </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b="1" dirty="0">
                <a:latin typeface="Cambria Math" pitchFamily="18" charset="0"/>
                <a:ea typeface="Cambria Math" pitchFamily="18" charset="0"/>
                <a:cs typeface="Times New Roman" pitchFamily="18" charset="0"/>
              </a:rPr>
              <a:t>m</a:t>
            </a:r>
            <a:r>
              <a:rPr lang="en-US" sz="3600" baseline="30000" dirty="0">
                <a:latin typeface="Cambria Math" pitchFamily="18" charset="0"/>
                <a:ea typeface="Cambria Math" pitchFamily="18" charset="0"/>
                <a:cs typeface="Times New Roman" pitchFamily="18" charset="0"/>
              </a:rPr>
              <a:t>(p</a:t>
            </a:r>
            <a:r>
              <a:rPr lang="en-US" sz="3600" baseline="30000" dirty="0" smtClean="0">
                <a:latin typeface="Cambria Math" pitchFamily="18" charset="0"/>
                <a:ea typeface="Cambria Math" pitchFamily="18" charset="0"/>
                <a:cs typeface="Times New Roman" pitchFamily="18" charset="0"/>
              </a:rPr>
              <a:t>)</a:t>
            </a:r>
            <a:r>
              <a:rPr lang="en-US" sz="3600" b="1" dirty="0" smtClean="0">
                <a:latin typeface="Cambria Math" pitchFamily="18" charset="0"/>
                <a:ea typeface="Cambria Math" pitchFamily="18" charset="0"/>
                <a:cs typeface="Times New Roman" pitchFamily="18" charset="0"/>
              </a:rPr>
              <a:t>)</a:t>
            </a:r>
            <a:br>
              <a:rPr lang="en-US" sz="3600" b="1" dirty="0" smtClean="0">
                <a:latin typeface="Cambria Math" pitchFamily="18" charset="0"/>
                <a:ea typeface="Cambria Math" pitchFamily="18" charset="0"/>
                <a:cs typeface="Times New Roman" pitchFamily="18" charset="0"/>
              </a:rPr>
            </a:br>
            <a:r>
              <a:rPr lang="en-US" sz="3600" b="1" dirty="0" smtClean="0">
                <a:latin typeface="Cambria Math" pitchFamily="18" charset="0"/>
                <a:ea typeface="Cambria Math" pitchFamily="18" charset="0"/>
                <a:cs typeface="Times New Roman" pitchFamily="18" charset="0"/>
              </a:rPr>
              <a:t> </a:t>
            </a:r>
            <a:r>
              <a:rPr lang="en-US" sz="3600" dirty="0">
                <a:latin typeface="Cambria Math" pitchFamily="18" charset="0"/>
                <a:ea typeface="Cambria Math" pitchFamily="18" charset="0"/>
                <a:cs typeface="Times New Roman" pitchFamily="18" charset="0"/>
              </a:rPr>
              <a:t/>
            </a:r>
            <a:br>
              <a:rPr lang="en-US" sz="3600" dirty="0">
                <a:latin typeface="Cambria Math" pitchFamily="18" charset="0"/>
                <a:ea typeface="Cambria Math" pitchFamily="18" charset="0"/>
                <a:cs typeface="Times New Roman" pitchFamily="18" charset="0"/>
              </a:rPr>
            </a:b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d</a:t>
            </a:r>
            <a:r>
              <a:rPr lang="en-US" sz="3600" baseline="-25000" dirty="0" err="1">
                <a:latin typeface="Times New Roman" pitchFamily="18" charset="0"/>
                <a:cs typeface="Times New Roman" pitchFamily="18" charset="0"/>
              </a:rPr>
              <a:t>i</a:t>
            </a:r>
            <a:r>
              <a:rPr lang="en-US" sz="3600" dirty="0">
                <a:latin typeface="Times New Roman" pitchFamily="18" charset="0"/>
                <a:cs typeface="Times New Roman" pitchFamily="18" charset="0"/>
              </a:rPr>
              <a:t> = </a:t>
            </a:r>
            <a:r>
              <a:rPr lang="en-US" sz="3600" dirty="0" smtClean="0">
                <a:latin typeface="Times New Roman" pitchFamily="18" charset="0"/>
                <a:cs typeface="Times New Roman" pitchFamily="18" charset="0"/>
              </a:rPr>
              <a:t>m</a:t>
            </a:r>
            <a:r>
              <a:rPr lang="en-US" sz="3600" baseline="-25000" dirty="0" smtClean="0">
                <a:latin typeface="Times New Roman" pitchFamily="18" charset="0"/>
                <a:cs typeface="Times New Roman" pitchFamily="18" charset="0"/>
              </a:rPr>
              <a:t>1</a:t>
            </a:r>
            <a:r>
              <a:rPr lang="en-US" sz="3600" dirty="0" smtClean="0">
                <a:latin typeface="Times New Roman" pitchFamily="18" charset="0"/>
                <a:cs typeface="Times New Roman" pitchFamily="18" charset="0"/>
              </a:rPr>
              <a:t> exp</a:t>
            </a:r>
            <a:r>
              <a:rPr lang="en-US" sz="3600" baseline="-25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lang="en-US" sz="3600" dirty="0" smtClean="0">
                <a:latin typeface="Cambria Math" pitchFamily="18" charset="0"/>
                <a:ea typeface="Cambria Math" pitchFamily="18" charset="0"/>
                <a:cs typeface="Times New Roman" pitchFamily="18" charset="0"/>
              </a:rPr>
              <a:t>m</a:t>
            </a:r>
            <a:r>
              <a:rPr lang="en-US" sz="3600" baseline="-25000" dirty="0" smtClean="0">
                <a:latin typeface="Cambria Math" pitchFamily="18" charset="0"/>
                <a:ea typeface="Cambria Math" pitchFamily="18" charset="0"/>
                <a:cs typeface="Times New Roman" pitchFamily="18" charset="0"/>
              </a:rPr>
              <a:t>2</a:t>
            </a:r>
            <a:r>
              <a:rPr lang="en-US" sz="3600" dirty="0" smtClean="0">
                <a:latin typeface="Cambria Math" pitchFamily="18" charset="0"/>
                <a:ea typeface="Cambria Math" pitchFamily="18" charset="0"/>
                <a:cs typeface="Times New Roman" pitchFamily="18" charset="0"/>
              </a:rPr>
              <a:t>x</a:t>
            </a:r>
            <a:r>
              <a:rPr lang="en-US" sz="3600" baseline="-25000" dirty="0" smtClean="0">
                <a:latin typeface="Cambria Math" pitchFamily="18" charset="0"/>
                <a:ea typeface="Cambria Math" pitchFamily="18" charset="0"/>
                <a:cs typeface="Times New Roman" pitchFamily="18" charset="0"/>
              </a:rPr>
              <a:t>i</a:t>
            </a:r>
            <a:r>
              <a:rPr lang="en-US" sz="3600" b="1" dirty="0" smtClean="0">
                <a:latin typeface="Cambria Math" pitchFamily="18" charset="0"/>
                <a:ea typeface="Cambria Math" pitchFamily="18" charset="0"/>
                <a:cs typeface="Times New Roman" pitchFamily="18" charset="0"/>
              </a:rPr>
              <a:t>) </a:t>
            </a:r>
            <a:r>
              <a:rPr lang="en-US" sz="3600" dirty="0"/>
              <a:t/>
            </a:r>
            <a:br>
              <a:rPr lang="en-US" sz="3600" dirty="0"/>
            </a:br>
            <a:r>
              <a:rPr lang="en-US" sz="3600" dirty="0" smtClean="0">
                <a:latin typeface="Times New Roman" pitchFamily="18" charset="0"/>
                <a:cs typeface="Times New Roman" pitchFamily="18" charset="0"/>
              </a:rPr>
              <a:t> </a:t>
            </a:r>
            <a:r>
              <a:rPr lang="en-US" sz="3600" baseline="-25000" dirty="0" smtClean="0">
                <a:latin typeface="Times New Roman" pitchFamily="18" charset="0"/>
                <a:cs typeface="Times New Roman" pitchFamily="18" charset="0"/>
              </a:rPr>
              <a:t/>
            </a:r>
            <a:br>
              <a:rPr lang="en-US" sz="3600" baseline="-25000" dirty="0" smtClean="0">
                <a:latin typeface="Times New Roman" pitchFamily="18" charset="0"/>
                <a:cs typeface="Times New Roman" pitchFamily="18" charset="0"/>
              </a:rPr>
            </a:br>
            <a:r>
              <a:rPr lang="en-US" sz="3600" baseline="-25000" dirty="0">
                <a:latin typeface="Times New Roman" pitchFamily="18" charset="0"/>
                <a:cs typeface="Times New Roman" pitchFamily="18" charset="0"/>
              </a:rPr>
              <a:t/>
            </a:r>
            <a:br>
              <a:rPr lang="en-US" sz="3600" baseline="-25000" dirty="0">
                <a:latin typeface="Times New Roman" pitchFamily="18" charset="0"/>
                <a:cs typeface="Times New Roman" pitchFamily="18" charset="0"/>
              </a:rPr>
            </a:br>
            <a:r>
              <a:rPr lang="en-US" sz="3600" dirty="0">
                <a:latin typeface="Cambria Math"/>
                <a:ea typeface="Cambria Math"/>
                <a:cs typeface="Times New Roman" pitchFamily="18" charset="0"/>
              </a:rPr>
              <a:t> </a:t>
            </a:r>
            <a:r>
              <a:rPr lang="en-US" sz="3600" dirty="0" err="1">
                <a:latin typeface="Cambria Math"/>
                <a:ea typeface="Cambria Math"/>
                <a:cs typeface="Times New Roman" pitchFamily="18" charset="0"/>
              </a:rPr>
              <a:t>G</a:t>
            </a:r>
            <a:r>
              <a:rPr lang="en-US" sz="3600" baseline="-25000" dirty="0" err="1">
                <a:latin typeface="Cambria Math"/>
                <a:ea typeface="Cambria Math"/>
                <a:cs typeface="Times New Roman" pitchFamily="18" charset="0"/>
              </a:rPr>
              <a:t>ij</a:t>
            </a:r>
            <a:r>
              <a:rPr lang="en-US" sz="3600" baseline="-25000" dirty="0">
                <a:latin typeface="Cambria Math"/>
                <a:ea typeface="Cambria Math"/>
                <a:cs typeface="Times New Roman" pitchFamily="18" charset="0"/>
              </a:rPr>
              <a:t> </a:t>
            </a:r>
            <a:r>
              <a:rPr lang="en-US" sz="3600" dirty="0">
                <a:latin typeface="Times New Roman" pitchFamily="18" charset="0"/>
                <a:cs typeface="Times New Roman" pitchFamily="18" charset="0"/>
              </a:rPr>
              <a:t>= </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m</a:t>
            </a:r>
            <a:r>
              <a:rPr lang="en-US" sz="3600" baseline="-25000" dirty="0" err="1">
                <a:latin typeface="Times New Roman" pitchFamily="18" charset="0"/>
                <a:cs typeface="Times New Roman" pitchFamily="18" charset="0"/>
              </a:rPr>
              <a:t>j</a:t>
            </a:r>
            <a:r>
              <a:rPr lang="en-US" sz="3600" baseline="-25000" dirty="0">
                <a:latin typeface="Times New Roman" pitchFamily="18" charset="0"/>
                <a:cs typeface="Times New Roman" pitchFamily="18" charset="0"/>
              </a:rPr>
              <a:t> </a:t>
            </a:r>
            <a:r>
              <a:rPr lang="en-US" sz="3600"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(evaluated at </a:t>
            </a:r>
            <a:r>
              <a:rPr lang="en-US" sz="2400" b="1" dirty="0">
                <a:latin typeface="Cambria Math" pitchFamily="18" charset="0"/>
                <a:ea typeface="Cambria Math" pitchFamily="18" charset="0"/>
                <a:cs typeface="Times New Roman" pitchFamily="18" charset="0"/>
              </a:rPr>
              <a:t>m</a:t>
            </a:r>
            <a:r>
              <a:rPr lang="en-US" sz="2400" baseline="30000" dirty="0">
                <a:latin typeface="Cambria Math" pitchFamily="18" charset="0"/>
                <a:ea typeface="Cambria Math" pitchFamily="18" charset="0"/>
                <a:cs typeface="Times New Roman" pitchFamily="18" charset="0"/>
              </a:rPr>
              <a:t>(p)</a:t>
            </a:r>
            <a:r>
              <a:rPr lang="en-US" sz="2400" dirty="0" smtClean="0">
                <a:latin typeface="Times New Roman" pitchFamily="18" charset="0"/>
                <a:cs typeface="Times New Roman" pitchFamily="18" charset="0"/>
              </a:rPr>
              <a:t>)</a:t>
            </a:r>
            <a:r>
              <a:rPr lang="en-US" sz="3600" dirty="0" smtClean="0">
                <a:latin typeface="Times New Roman" pitchFamily="18" charset="0"/>
                <a:cs typeface="Times New Roman" pitchFamily="18" charset="0"/>
              </a:rPr>
              <a:t> </a:t>
            </a:r>
            <a:br>
              <a:rPr lang="en-US" sz="3600" dirty="0" smtClean="0">
                <a:latin typeface="Times New Roman" pitchFamily="18" charset="0"/>
                <a:cs typeface="Times New Roman" pitchFamily="18" charset="0"/>
              </a:rPr>
            </a:b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r>
              <a:rPr lang="en-US" sz="3600" dirty="0" smtClean="0">
                <a:latin typeface="Times New Roman" pitchFamily="18" charset="0"/>
                <a:cs typeface="Times New Roman" pitchFamily="18" charset="0"/>
              </a:rPr>
              <a:t>G</a:t>
            </a:r>
            <a:r>
              <a:rPr lang="en-US" sz="3600" baseline="-25000" dirty="0" smtClean="0">
                <a:latin typeface="Cambria Math"/>
                <a:ea typeface="Cambria Math"/>
                <a:cs typeface="Times New Roman" pitchFamily="18" charset="0"/>
              </a:rPr>
              <a:t>i1</a:t>
            </a:r>
            <a:r>
              <a:rPr lang="en-US" sz="3600" dirty="0" smtClean="0">
                <a:latin typeface="Times New Roman" pitchFamily="18" charset="0"/>
                <a:cs typeface="Times New Roman" pitchFamily="18" charset="0"/>
              </a:rPr>
              <a:t>= </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rPr>
              <a:t>∂</a:t>
            </a:r>
            <a:r>
              <a:rPr lang="en-US" sz="3600" dirty="0" smtClean="0">
                <a:latin typeface="Times New Roman" pitchFamily="18" charset="0"/>
                <a:cs typeface="Times New Roman" pitchFamily="18" charset="0"/>
              </a:rPr>
              <a:t>m</a:t>
            </a:r>
            <a:r>
              <a:rPr lang="en-US" sz="3600" baseline="-25000" dirty="0" smtClean="0">
                <a:latin typeface="Times New Roman" pitchFamily="18" charset="0"/>
                <a:cs typeface="Times New Roman" pitchFamily="18" charset="0"/>
              </a:rPr>
              <a:t>1 </a:t>
            </a:r>
            <a:r>
              <a:rPr lang="en-US" sz="3600" dirty="0">
                <a:latin typeface="Times New Roman" pitchFamily="18" charset="0"/>
                <a:cs typeface="Times New Roman" pitchFamily="18" charset="0"/>
              </a:rPr>
              <a:t>= exp</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cs typeface="Times New Roman" pitchFamily="18" charset="0"/>
              </a:rPr>
              <a:t>m</a:t>
            </a:r>
            <a:r>
              <a:rPr lang="en-US" sz="3600" baseline="-25000" dirty="0">
                <a:latin typeface="Cambria Math" pitchFamily="18" charset="0"/>
                <a:ea typeface="Cambria Math" pitchFamily="18" charset="0"/>
                <a:cs typeface="Times New Roman" pitchFamily="18" charset="0"/>
              </a:rPr>
              <a:t>2</a:t>
            </a:r>
            <a:r>
              <a:rPr lang="en-US" sz="3600" dirty="0">
                <a:latin typeface="Cambria Math" pitchFamily="18" charset="0"/>
                <a:ea typeface="Cambria Math" pitchFamily="18" charset="0"/>
                <a:cs typeface="Times New Roman" pitchFamily="18" charset="0"/>
              </a:rPr>
              <a:t>x</a:t>
            </a:r>
            <a:r>
              <a:rPr lang="en-US" sz="3600" baseline="-25000" dirty="0">
                <a:latin typeface="Cambria Math" pitchFamily="18" charset="0"/>
                <a:ea typeface="Cambria Math" pitchFamily="18" charset="0"/>
                <a:cs typeface="Times New Roman" pitchFamily="18" charset="0"/>
              </a:rPr>
              <a:t>i</a:t>
            </a:r>
            <a:r>
              <a:rPr lang="en-US" sz="3600" b="1" dirty="0">
                <a:latin typeface="Cambria Math" pitchFamily="18" charset="0"/>
                <a:ea typeface="Cambria Math" pitchFamily="18" charset="0"/>
                <a:cs typeface="Times New Roman" pitchFamily="18" charset="0"/>
              </a:rPr>
              <a:t>) </a:t>
            </a:r>
            <a:r>
              <a:rPr lang="en-US" sz="3600" b="1" dirty="0" smtClean="0">
                <a:latin typeface="Cambria Math" pitchFamily="18" charset="0"/>
                <a:ea typeface="Cambria Math" pitchFamily="18" charset="0"/>
                <a:cs typeface="Times New Roman" pitchFamily="18" charset="0"/>
              </a:rPr>
              <a:t/>
            </a:r>
            <a:br>
              <a:rPr lang="en-US" sz="3600" b="1" dirty="0" smtClean="0">
                <a:latin typeface="Cambria Math" pitchFamily="18" charset="0"/>
                <a:ea typeface="Cambria Math" pitchFamily="18" charset="0"/>
                <a:cs typeface="Times New Roman" pitchFamily="18" charset="0"/>
              </a:rPr>
            </a:br>
            <a:r>
              <a:rPr lang="en-US" sz="3600" b="1" dirty="0">
                <a:latin typeface="Cambria Math" pitchFamily="18" charset="0"/>
                <a:ea typeface="Cambria Math" pitchFamily="18" charset="0"/>
                <a:cs typeface="Times New Roman" pitchFamily="18" charset="0"/>
              </a:rPr>
              <a:t/>
            </a:r>
            <a:br>
              <a:rPr lang="en-US" sz="3600" b="1" dirty="0">
                <a:latin typeface="Cambria Math" pitchFamily="18" charset="0"/>
                <a:ea typeface="Cambria Math" pitchFamily="18" charset="0"/>
                <a:cs typeface="Times New Roman" pitchFamily="18" charset="0"/>
              </a:rPr>
            </a:br>
            <a:r>
              <a:rPr lang="en-US" sz="3600">
                <a:latin typeface="Times New Roman" pitchFamily="18" charset="0"/>
                <a:cs typeface="Times New Roman" pitchFamily="18" charset="0"/>
              </a:rPr>
              <a:t> </a:t>
            </a:r>
            <a:r>
              <a:rPr lang="en-US" sz="3600" smtClean="0">
                <a:latin typeface="Times New Roman" pitchFamily="18" charset="0"/>
                <a:cs typeface="Times New Roman" pitchFamily="18" charset="0"/>
              </a:rPr>
              <a:t>G</a:t>
            </a:r>
            <a:r>
              <a:rPr lang="en-US" sz="3600" baseline="-25000" smtClean="0">
                <a:latin typeface="Cambria Math"/>
                <a:ea typeface="Cambria Math"/>
                <a:cs typeface="Times New Roman" pitchFamily="18" charset="0"/>
              </a:rPr>
              <a:t>i2</a:t>
            </a:r>
            <a:r>
              <a:rPr lang="en-US" sz="3600" smtClean="0">
                <a:latin typeface="Times New Roman" pitchFamily="18" charset="0"/>
                <a:cs typeface="Times New Roman" pitchFamily="18" charset="0"/>
              </a:rPr>
              <a:t>= </a:t>
            </a:r>
            <a:r>
              <a:rPr lang="en-US" sz="3600" dirty="0">
                <a:latin typeface="Cambria Math" pitchFamily="18" charset="0"/>
                <a:ea typeface="Cambria Math" pitchFamily="18" charset="0"/>
              </a:rPr>
              <a:t>∂</a:t>
            </a:r>
            <a:r>
              <a:rPr lang="en-US" sz="3600" dirty="0" err="1">
                <a:latin typeface="Times New Roman" pitchFamily="18" charset="0"/>
                <a:cs typeface="Times New Roman" pitchFamily="18" charset="0"/>
              </a:rPr>
              <a:t>g</a:t>
            </a:r>
            <a:r>
              <a:rPr lang="en-US" sz="3600" baseline="-25000" dirty="0" err="1">
                <a:latin typeface="Times New Roman" pitchFamily="18" charset="0"/>
                <a:cs typeface="Times New Roman" pitchFamily="18" charset="0"/>
              </a:rPr>
              <a:t>i</a:t>
            </a:r>
            <a:r>
              <a:rPr lang="en-US" sz="3600" baseline="-25000" dirty="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rPr>
              <a:t>∂</a:t>
            </a:r>
            <a:r>
              <a:rPr lang="en-US" sz="3600" dirty="0" smtClean="0">
                <a:latin typeface="Times New Roman" pitchFamily="18" charset="0"/>
                <a:cs typeface="Times New Roman" pitchFamily="18" charset="0"/>
              </a:rPr>
              <a:t>m</a:t>
            </a:r>
            <a:r>
              <a:rPr lang="en-US" sz="3600" baseline="-25000" dirty="0" smtClean="0">
                <a:latin typeface="Times New Roman" pitchFamily="18" charset="0"/>
                <a:cs typeface="Times New Roman" pitchFamily="18" charset="0"/>
              </a:rPr>
              <a:t>2 </a:t>
            </a:r>
            <a:r>
              <a:rPr lang="en-US" sz="3600" dirty="0">
                <a:latin typeface="Times New Roman" pitchFamily="18" charset="0"/>
                <a:cs typeface="Times New Roman" pitchFamily="18" charset="0"/>
              </a:rPr>
              <a:t>= m</a:t>
            </a:r>
            <a:r>
              <a:rPr lang="en-US" sz="3600" baseline="-25000" dirty="0">
                <a:latin typeface="Times New Roman" pitchFamily="18" charset="0"/>
                <a:cs typeface="Times New Roman" pitchFamily="18" charset="0"/>
              </a:rPr>
              <a:t>1 </a:t>
            </a:r>
            <a:r>
              <a:rPr lang="en-US" sz="3600" dirty="0" smtClean="0">
                <a:latin typeface="Cambria Math" pitchFamily="18" charset="0"/>
                <a:ea typeface="Cambria Math" pitchFamily="18" charset="0"/>
                <a:cs typeface="Times New Roman" pitchFamily="18" charset="0"/>
              </a:rPr>
              <a:t>x</a:t>
            </a:r>
            <a:r>
              <a:rPr lang="en-US" sz="3600" baseline="-25000" dirty="0" smtClean="0">
                <a:latin typeface="Cambria Math" pitchFamily="18" charset="0"/>
                <a:ea typeface="Cambria Math" pitchFamily="18" charset="0"/>
                <a:cs typeface="Times New Roman" pitchFamily="18" charset="0"/>
              </a:rPr>
              <a:t>i </a:t>
            </a:r>
            <a:r>
              <a:rPr lang="en-US" sz="3600" dirty="0" smtClean="0">
                <a:latin typeface="Times New Roman" pitchFamily="18" charset="0"/>
                <a:cs typeface="Times New Roman" pitchFamily="18" charset="0"/>
              </a:rPr>
              <a:t>exp</a:t>
            </a:r>
            <a:r>
              <a:rPr lang="en-US" sz="3600" baseline="-25000" dirty="0" smtClean="0">
                <a:latin typeface="Times New Roman" pitchFamily="18" charset="0"/>
                <a:cs typeface="Times New Roman" pitchFamily="18" charset="0"/>
              </a:rPr>
              <a:t> </a:t>
            </a:r>
            <a:r>
              <a:rPr lang="en-US" sz="3600" dirty="0">
                <a:latin typeface="Times New Roman" pitchFamily="18" charset="0"/>
                <a:cs typeface="Times New Roman" pitchFamily="18" charset="0"/>
              </a:rPr>
              <a:t>(</a:t>
            </a:r>
            <a:r>
              <a:rPr lang="en-US" sz="3600" dirty="0">
                <a:latin typeface="Cambria Math" pitchFamily="18" charset="0"/>
                <a:ea typeface="Cambria Math" pitchFamily="18" charset="0"/>
                <a:cs typeface="Times New Roman" pitchFamily="18" charset="0"/>
              </a:rPr>
              <a:t>m</a:t>
            </a:r>
            <a:r>
              <a:rPr lang="en-US" sz="3600" baseline="-25000" dirty="0">
                <a:latin typeface="Cambria Math" pitchFamily="18" charset="0"/>
                <a:ea typeface="Cambria Math" pitchFamily="18" charset="0"/>
                <a:cs typeface="Times New Roman" pitchFamily="18" charset="0"/>
              </a:rPr>
              <a:t>2</a:t>
            </a:r>
            <a:r>
              <a:rPr lang="en-US" sz="3600" dirty="0">
                <a:latin typeface="Cambria Math" pitchFamily="18" charset="0"/>
                <a:ea typeface="Cambria Math" pitchFamily="18" charset="0"/>
                <a:cs typeface="Times New Roman" pitchFamily="18" charset="0"/>
              </a:rPr>
              <a:t>x</a:t>
            </a:r>
            <a:r>
              <a:rPr lang="en-US" sz="3600" baseline="-25000" dirty="0">
                <a:latin typeface="Cambria Math" pitchFamily="18" charset="0"/>
                <a:ea typeface="Cambria Math" pitchFamily="18" charset="0"/>
                <a:cs typeface="Times New Roman" pitchFamily="18" charset="0"/>
              </a:rPr>
              <a:t>i</a:t>
            </a:r>
            <a:r>
              <a:rPr lang="en-US" sz="3600" b="1" dirty="0">
                <a:latin typeface="Cambria Math" pitchFamily="18" charset="0"/>
                <a:ea typeface="Cambria Math" pitchFamily="18" charset="0"/>
                <a:cs typeface="Times New Roman" pitchFamily="18" charset="0"/>
              </a:rPr>
              <a:t>)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
        <p:nvSpPr>
          <p:cNvPr id="11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
        <p:nvSpPr>
          <p:cNvPr id="112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6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85725" cy="1905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smtClean="0">
                <a:latin typeface="Times New Roman" pitchFamily="18" charset="0"/>
                <a:cs typeface="Times New Roman" pitchFamily="18" charset="0"/>
              </a:rPr>
              <a:t>So what is the probability density function </a:t>
            </a:r>
            <a:r>
              <a:rPr lang="en-US" i="1" dirty="0" smtClean="0">
                <a:latin typeface="Cambria Math" pitchFamily="18" charset="0"/>
                <a:ea typeface="Cambria Math" pitchFamily="18" charset="0"/>
                <a:cs typeface="Times New Roman" pitchFamily="18" charset="0"/>
              </a:rPr>
              <a:t>p(s</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a:t>
            </a:r>
          </a:p>
          <a:p>
            <a:pPr>
              <a:buNone/>
            </a:pPr>
            <a:r>
              <a:rPr lang="en-US" dirty="0" smtClean="0">
                <a:latin typeface="Times New Roman" pitchFamily="18" charset="0"/>
                <a:cs typeface="Times New Roman" pitchFamily="18" charset="0"/>
              </a:rPr>
              <a:t> of points in the power spectral density </a:t>
            </a:r>
            <a:r>
              <a:rPr lang="en-US" i="1" dirty="0" smtClean="0">
                <a:latin typeface="Cambria Math" pitchFamily="18" charset="0"/>
                <a:ea typeface="Cambria Math" pitchFamily="18" charset="0"/>
                <a:cs typeface="Times New Roman" pitchFamily="18" charset="0"/>
              </a:rPr>
              <a:t>s</a:t>
            </a:r>
            <a:r>
              <a:rPr lang="en-US" i="1" baseline="30000" dirty="0" smtClean="0">
                <a:latin typeface="Cambria Math" pitchFamily="18" charset="0"/>
                <a:ea typeface="Cambria Math" pitchFamily="18" charset="0"/>
                <a:cs typeface="Times New Roman" pitchFamily="18" charset="0"/>
              </a:rPr>
              <a:t>2  </a:t>
            </a:r>
            <a:r>
              <a:rPr lang="en-US" dirty="0" smtClean="0">
                <a:latin typeface="Times New Roman" pitchFamily="18" charset="0"/>
                <a:cs typeface="Times New Roman" pitchFamily="18" charset="0"/>
              </a:rPr>
              <a:t>of such a time series ?</a:t>
            </a: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745162"/>
          </a:xfrm>
        </p:spPr>
        <p:txBody>
          <a:bodyPr>
            <a:normAutofit/>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s</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/c</a:t>
            </a:r>
            <a:r>
              <a:rPr lang="en-US" dirty="0" smtClean="0">
                <a:latin typeface="Times New Roman" pitchFamily="18" charset="0"/>
                <a:cs typeface="Times New Roman" pitchFamily="18" charset="0"/>
              </a:rPr>
              <a:t>  is chi-squared </a:t>
            </a:r>
            <a:r>
              <a:rPr lang="en-US" dirty="0" smtClean="0">
                <a:latin typeface="Times New Roman" pitchFamily="18" charset="0"/>
                <a:cs typeface="Times New Roman" pitchFamily="18" charset="0"/>
              </a:rPr>
              <a:t>distributed with 2 degrees of freedom</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where </a:t>
            </a:r>
            <a:r>
              <a:rPr lang="en-US" i="1" dirty="0" smtClean="0">
                <a:latin typeface="Cambria Math" pitchFamily="18" charset="0"/>
                <a:ea typeface="Cambria Math" pitchFamily="18" charset="0"/>
                <a:cs typeface="Times New Roman" pitchFamily="18" charset="0"/>
              </a:rPr>
              <a:t>c</a:t>
            </a:r>
            <a:r>
              <a:rPr lang="en-US" dirty="0" smtClean="0">
                <a:latin typeface="Times New Roman" pitchFamily="18" charset="0"/>
                <a:cs typeface="Times New Roman" pitchFamily="18" charset="0"/>
              </a:rPr>
              <a:t> is a yet-to-be-determined scaling factor</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7200"/>
          </a:xfrm>
        </p:spPr>
        <p:txBody>
          <a:bodyPr>
            <a:normAutofit fontScale="90000"/>
          </a:bodyPr>
          <a:lstStyle/>
          <a:p>
            <a:r>
              <a:rPr lang="en-US" dirty="0" smtClean="0">
                <a:latin typeface="Times New Roman" pitchFamily="18" charset="0"/>
                <a:cs typeface="Times New Roman" pitchFamily="18" charset="0"/>
              </a:rPr>
              <a:t>in the text, it is shown that</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34938" t="21305" r="45098" b="61651"/>
          <a:stretch>
            <a:fillRect/>
          </a:stretch>
        </p:blipFill>
        <p:spPr bwMode="auto">
          <a:xfrm>
            <a:off x="3048000" y="1447800"/>
            <a:ext cx="2667000" cy="1524000"/>
          </a:xfrm>
          <a:prstGeom prst="rect">
            <a:avLst/>
          </a:prstGeom>
          <a:noFill/>
          <a:ln w="9525">
            <a:noFill/>
            <a:miter lim="800000"/>
            <a:headEnd/>
            <a:tailEnd/>
          </a:ln>
        </p:spPr>
      </p:pic>
      <p:sp>
        <p:nvSpPr>
          <p:cNvPr id="4" name="Title 1"/>
          <p:cNvSpPr txBox="1">
            <a:spLocks/>
          </p:cNvSpPr>
          <p:nvPr/>
        </p:nvSpPr>
        <p:spPr>
          <a:xfrm>
            <a:off x="0" y="3505200"/>
            <a:ext cx="9144000" cy="2667000"/>
          </a:xfrm>
          <a:prstGeom prst="rect">
            <a:avLst/>
          </a:prstGeom>
        </p:spPr>
        <p:txBody>
          <a:bodyPr vert="horz" lIns="91440" tIns="45720" rIns="91440" bIns="45720" rtlCol="0" anchor="ctr">
            <a:normAutofit fontScale="750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where:</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a:ea typeface="Cambria Math"/>
                <a:cs typeface="Times New Roman" pitchFamily="18" charset="0"/>
              </a:rPr>
              <a:t>	</a:t>
            </a:r>
            <a:r>
              <a:rPr lang="el-GR" sz="4400" dirty="0" smtClean="0">
                <a:latin typeface="Cambria Math"/>
                <a:ea typeface="Cambria Math"/>
                <a:cs typeface="Times New Roman" pitchFamily="18" charset="0"/>
              </a:rPr>
              <a:t>σ</a:t>
            </a:r>
            <a:r>
              <a:rPr lang="en-US" sz="4400" baseline="-25000" dirty="0" smtClean="0">
                <a:latin typeface="Cambria Math"/>
                <a:ea typeface="Cambria Math"/>
                <a:cs typeface="Times New Roman" pitchFamily="18" charset="0"/>
              </a:rPr>
              <a:t>d</a:t>
            </a:r>
            <a:r>
              <a:rPr lang="en-US" sz="4400" baseline="30000" dirty="0" smtClean="0">
                <a:latin typeface="Cambria Math"/>
                <a:ea typeface="Cambria Math"/>
                <a:cs typeface="Times New Roman" pitchFamily="18" charset="0"/>
              </a:rPr>
              <a:t>2</a:t>
            </a:r>
            <a:r>
              <a:rPr lang="en-US" sz="4400" dirty="0" smtClean="0">
                <a:latin typeface="Cambria Math"/>
                <a:ea typeface="Cambria Math"/>
                <a:cs typeface="Times New Roman" pitchFamily="18" charset="0"/>
              </a:rPr>
              <a:t> </a:t>
            </a:r>
            <a:r>
              <a:rPr lang="en-US" sz="4400" dirty="0" smtClean="0">
                <a:latin typeface="Times New Roman" pitchFamily="18" charset="0"/>
                <a:ea typeface="+mj-ea"/>
                <a:cs typeface="Times New Roman" pitchFamily="18" charset="0"/>
              </a:rPr>
              <a:t>is the variance of the data</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N</a:t>
            </a:r>
            <a:r>
              <a:rPr kumimoji="0" lang="en-US" sz="4400" b="0" i="0" u="none" strike="noStrike" kern="1200" cap="none" spc="0" normalizeH="0" baseline="-25000" noProof="0" dirty="0" err="1" smtClean="0">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is the length of the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a:ea typeface="Cambria Math"/>
                <a:cs typeface="Times New Roman" pitchFamily="18" charset="0"/>
              </a:rPr>
              <a:t>	</a:t>
            </a:r>
            <a:r>
              <a:rPr lang="el-GR" sz="4400" dirty="0" smtClean="0">
                <a:latin typeface="Cambria Math"/>
                <a:ea typeface="Cambria Math"/>
                <a:cs typeface="Times New Roman" pitchFamily="18" charset="0"/>
              </a:rPr>
              <a:t>Δ</a:t>
            </a:r>
            <a:r>
              <a:rPr lang="en-US" sz="4400" dirty="0" smtClean="0">
                <a:latin typeface="Times New Roman" pitchFamily="18" charset="0"/>
                <a:ea typeface="+mj-ea"/>
                <a:cs typeface="Times New Roman" pitchFamily="18" charset="0"/>
              </a:rPr>
              <a:t>f is the frequency sampling</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f</a:t>
            </a:r>
            <a:r>
              <a:rPr kumimoji="0" lang="en-US" sz="4400" b="0" i="0"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is the variance of the taper.</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		</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It adjusts for the effect of a tapering.</a:t>
            </a: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2057400" y="373746"/>
            <a:ext cx="6858000" cy="6221962"/>
            <a:chOff x="1295400" y="796920"/>
            <a:chExt cx="6019800" cy="5320935"/>
          </a:xfrm>
        </p:grpSpPr>
        <p:pic>
          <p:nvPicPr>
            <p:cNvPr id="1027" name="Picture 3"/>
            <p:cNvPicPr>
              <a:picLocks noChangeAspect="1" noChangeArrowheads="1"/>
            </p:cNvPicPr>
            <p:nvPr/>
          </p:nvPicPr>
          <p:blipFill>
            <a:blip r:embed="rId3" cstate="print"/>
            <a:srcRect/>
            <a:stretch>
              <a:fillRect/>
            </a:stretch>
          </p:blipFill>
          <p:spPr bwMode="auto">
            <a:xfrm>
              <a:off x="1444976" y="2895601"/>
              <a:ext cx="5184423" cy="3086099"/>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a:stretch>
              <a:fillRect/>
            </a:stretch>
          </p:blipFill>
          <p:spPr bwMode="auto">
            <a:xfrm>
              <a:off x="1295400" y="990600"/>
              <a:ext cx="6019800" cy="1935561"/>
            </a:xfrm>
            <a:prstGeom prst="rect">
              <a:avLst/>
            </a:prstGeom>
            <a:noFill/>
            <a:ln w="9525">
              <a:noFill/>
              <a:miter lim="800000"/>
              <a:headEnd/>
              <a:tailEnd/>
            </a:ln>
            <a:effectLst/>
          </p:spPr>
        </p:pic>
        <p:sp>
          <p:nvSpPr>
            <p:cNvPr id="11" name="TextBox 10"/>
            <p:cNvSpPr txBox="1"/>
            <p:nvPr/>
          </p:nvSpPr>
          <p:spPr>
            <a:xfrm>
              <a:off x="2133600" y="796920"/>
              <a:ext cx="3041227"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A) tapered time series</a:t>
              </a:r>
              <a:endParaRPr lang="en-US" sz="2400" dirty="0">
                <a:latin typeface="Times New Roman" pitchFamily="18" charset="0"/>
                <a:cs typeface="Times New Roman" pitchFamily="18" charset="0"/>
              </a:endParaRPr>
            </a:p>
          </p:txBody>
        </p:sp>
        <p:sp>
          <p:nvSpPr>
            <p:cNvPr id="13" name="TextBox 12"/>
            <p:cNvSpPr txBox="1"/>
            <p:nvPr/>
          </p:nvSpPr>
          <p:spPr>
            <a:xfrm>
              <a:off x="3203255" y="2748771"/>
              <a:ext cx="2865348"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time </a:t>
              </a:r>
              <a:r>
                <a:rPr lang="en-US" sz="2400" i="1"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seconds</a:t>
              </a:r>
              <a:endParaRPr lang="en-US" sz="2400" dirty="0">
                <a:latin typeface="Times New Roman" pitchFamily="18" charset="0"/>
                <a:cs typeface="Times New Roman" pitchFamily="18" charset="0"/>
              </a:endParaRPr>
            </a:p>
          </p:txBody>
        </p:sp>
        <p:sp>
          <p:nvSpPr>
            <p:cNvPr id="15" name="TextBox 14"/>
            <p:cNvSpPr txBox="1"/>
            <p:nvPr/>
          </p:nvSpPr>
          <p:spPr>
            <a:xfrm rot="16200000">
              <a:off x="1000912" y="1488604"/>
              <a:ext cx="1048250" cy="45927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dirty="0" err="1" smtClean="0">
                  <a:latin typeface="Times New Roman" pitchFamily="18" charset="0"/>
                  <a:cs typeface="Times New Roman" pitchFamily="18" charset="0"/>
                </a:rPr>
                <a:t>i</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17" name="TextBox 16"/>
            <p:cNvSpPr txBox="1"/>
            <p:nvPr/>
          </p:nvSpPr>
          <p:spPr>
            <a:xfrm>
              <a:off x="2133600" y="3199632"/>
              <a:ext cx="1905000" cy="710657"/>
            </a:xfrm>
            <a:prstGeom prst="rect">
              <a:avLst/>
            </a:prstGeom>
            <a:noFill/>
          </p:spPr>
          <p:txBody>
            <a:bodyPr wrap="square" rtlCol="0">
              <a:spAutoFit/>
            </a:bodyPr>
            <a:lstStyle/>
            <a:p>
              <a:r>
                <a:rPr lang="en-US" sz="2400" dirty="0" smtClean="0">
                  <a:latin typeface="Times New Roman" pitchFamily="18" charset="0"/>
                  <a:cs typeface="Times New Roman" pitchFamily="18" charset="0"/>
                </a:rPr>
                <a:t>B) power spectral density</a:t>
              </a:r>
              <a:endParaRPr lang="en-US" sz="2400" dirty="0">
                <a:latin typeface="Times New Roman" pitchFamily="18" charset="0"/>
                <a:cs typeface="Times New Roman" pitchFamily="18" charset="0"/>
              </a:endParaRPr>
            </a:p>
          </p:txBody>
        </p:sp>
        <p:sp>
          <p:nvSpPr>
            <p:cNvPr id="18" name="Rectangle 17"/>
            <p:cNvSpPr/>
            <p:nvPr/>
          </p:nvSpPr>
          <p:spPr>
            <a:xfrm>
              <a:off x="6273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578577" y="5723046"/>
              <a:ext cx="2933983"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a:t>
              </a:r>
              <a:r>
                <a:rPr lang="en-US" sz="2400" i="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Hz</a:t>
              </a:r>
              <a:endParaRPr lang="en-US" sz="2400" dirty="0">
                <a:latin typeface="Times New Roman" pitchFamily="18" charset="0"/>
                <a:cs typeface="Times New Roman" pitchFamily="18" charset="0"/>
              </a:endParaRPr>
            </a:p>
          </p:txBody>
        </p:sp>
        <p:sp>
          <p:nvSpPr>
            <p:cNvPr id="12" name="TextBox 11"/>
            <p:cNvSpPr txBox="1"/>
            <p:nvPr/>
          </p:nvSpPr>
          <p:spPr>
            <a:xfrm>
              <a:off x="6084187" y="1272304"/>
              <a:ext cx="896580" cy="447450"/>
            </a:xfrm>
            <a:prstGeom prst="rect">
              <a:avLst/>
            </a:prstGeom>
            <a:noFill/>
          </p:spPr>
          <p:txBody>
            <a:bodyPr wrap="square" rtlCol="0">
              <a:spAutoFit/>
            </a:bodyPr>
            <a:lstStyle/>
            <a:p>
              <a:r>
                <a:rPr lang="en-US" sz="2800" i="1" dirty="0" smtClean="0">
                  <a:latin typeface="Symbol" pitchFamily="18" charset="2"/>
                  <a:cs typeface="Times New Roman" pitchFamily="18" charset="0"/>
                </a:rPr>
                <a:t>+</a:t>
              </a:r>
              <a:r>
                <a:rPr lang="en-US" sz="2800" i="1" dirty="0" smtClean="0">
                  <a:latin typeface="Times New Roman" pitchFamily="18" charset="0"/>
                  <a:cs typeface="Times New Roman" pitchFamily="18" charset="0"/>
                </a:rPr>
                <a:t>2</a:t>
              </a:r>
              <a:r>
                <a:rPr lang="en-US" sz="2800" i="1" dirty="0" smtClean="0">
                  <a:latin typeface="Symbol" pitchFamily="18" charset="2"/>
                  <a:cs typeface="Times New Roman" pitchFamily="18" charset="0"/>
                </a:rPr>
                <a:t>s</a:t>
              </a:r>
              <a:r>
                <a:rPr lang="en-US" sz="2800" i="1" baseline="-25000" dirty="0" smtClean="0">
                  <a:latin typeface="Times New Roman" pitchFamily="18" charset="0"/>
                  <a:cs typeface="Times New Roman" pitchFamily="18" charset="0"/>
                </a:rPr>
                <a:t>d</a:t>
              </a:r>
              <a:endParaRPr lang="en-US" sz="2800" i="1" baseline="-25000" dirty="0">
                <a:latin typeface="Times New Roman" pitchFamily="18" charset="0"/>
                <a:cs typeface="Times New Roman" pitchFamily="18" charset="0"/>
              </a:endParaRPr>
            </a:p>
          </p:txBody>
        </p:sp>
        <p:sp>
          <p:nvSpPr>
            <p:cNvPr id="20" name="TextBox 19"/>
            <p:cNvSpPr txBox="1"/>
            <p:nvPr/>
          </p:nvSpPr>
          <p:spPr>
            <a:xfrm>
              <a:off x="6095722" y="2062105"/>
              <a:ext cx="1111185" cy="447450"/>
            </a:xfrm>
            <a:prstGeom prst="rect">
              <a:avLst/>
            </a:prstGeom>
            <a:noFill/>
          </p:spPr>
          <p:txBody>
            <a:bodyPr wrap="square" rtlCol="0">
              <a:spAutoFit/>
            </a:bodyPr>
            <a:lstStyle/>
            <a:p>
              <a:r>
                <a:rPr lang="en-US" sz="2800" i="1" dirty="0" smtClean="0">
                  <a:latin typeface="Symbol" pitchFamily="18" charset="2"/>
                  <a:cs typeface="Times New Roman" pitchFamily="18" charset="0"/>
                </a:rPr>
                <a:t>-</a:t>
              </a:r>
              <a:r>
                <a:rPr lang="en-US" sz="2800" i="1" dirty="0" smtClean="0">
                  <a:latin typeface="Times New Roman" pitchFamily="18" charset="0"/>
                  <a:cs typeface="Times New Roman" pitchFamily="18" charset="0"/>
                </a:rPr>
                <a:t>2</a:t>
              </a:r>
              <a:r>
                <a:rPr lang="en-US" sz="2800" i="1" dirty="0" smtClean="0">
                  <a:latin typeface="Symbol" pitchFamily="18" charset="2"/>
                  <a:cs typeface="Times New Roman" pitchFamily="18" charset="0"/>
                </a:rPr>
                <a:t>s</a:t>
              </a:r>
              <a:r>
                <a:rPr lang="en-US" sz="2800" i="1" baseline="-25000" dirty="0" smtClean="0">
                  <a:latin typeface="Times New Roman" pitchFamily="18" charset="0"/>
                  <a:cs typeface="Times New Roman" pitchFamily="18" charset="0"/>
                </a:rPr>
                <a:t>d</a:t>
              </a:r>
              <a:endParaRPr lang="en-US" sz="2800" i="1" baseline="-25000" dirty="0">
                <a:latin typeface="Times New Roman" pitchFamily="18" charset="0"/>
                <a:cs typeface="Times New Roman" pitchFamily="18" charset="0"/>
              </a:endParaRPr>
            </a:p>
          </p:txBody>
        </p:sp>
        <p:sp>
          <p:nvSpPr>
            <p:cNvPr id="21" name="TextBox 20"/>
            <p:cNvSpPr txBox="1"/>
            <p:nvPr/>
          </p:nvSpPr>
          <p:spPr>
            <a:xfrm rot="16200000">
              <a:off x="1133886" y="4423556"/>
              <a:ext cx="1183621" cy="4592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5" name="TextBox 24"/>
            <p:cNvSpPr txBox="1"/>
            <p:nvPr/>
          </p:nvSpPr>
          <p:spPr>
            <a:xfrm>
              <a:off x="6203244" y="5013556"/>
              <a:ext cx="844409" cy="447450"/>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6248400" y="4377769"/>
              <a:ext cx="799253" cy="447450"/>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grpSp>
      <p:sp>
        <p:nvSpPr>
          <p:cNvPr id="22" name="TextBox 21"/>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1: a completely random time</a:t>
            </a:r>
          </a:p>
          <a:p>
            <a:r>
              <a:rPr lang="en-US" sz="2800" dirty="0" smtClean="0">
                <a:latin typeface="Times New Roman" pitchFamily="18" charset="0"/>
                <a:cs typeface="Times New Roman" pitchFamily="18" charset="0"/>
              </a:rPr>
              <a:t>series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2532</Words>
  <Application>Microsoft Office PowerPoint</Application>
  <PresentationFormat>On-screen Show (4:3)</PresentationFormat>
  <Paragraphs>432</Paragraphs>
  <Slides>54</Slides>
  <Notes>39</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Slide 1</vt:lpstr>
      <vt:lpstr>Review Part 1</vt:lpstr>
      <vt:lpstr>what does confidence in a spectral peak mean?</vt:lpstr>
      <vt:lpstr>Null Hypothesis</vt:lpstr>
      <vt:lpstr>Easiest Case to Analyze</vt:lpstr>
      <vt:lpstr>Slide 6</vt:lpstr>
      <vt:lpstr>  s2/c  is chi-squared distributed with 2 degrees of freedom  where c is a yet-to-be-determined scaling factor</vt:lpstr>
      <vt:lpstr>in the text, it is shown that</vt:lpstr>
      <vt:lpstr>Slide 9</vt:lpstr>
      <vt:lpstr>Slide 10</vt:lpstr>
      <vt:lpstr>Slide 11</vt:lpstr>
      <vt:lpstr>Slide 12</vt:lpstr>
      <vt:lpstr>two alternative Null Hypotheses</vt:lpstr>
      <vt:lpstr>two alternative Null Hypotheses</vt:lpstr>
      <vt:lpstr>two alternative Null Hypotheses</vt:lpstr>
      <vt:lpstr>two alternative Null Hypotheses</vt:lpstr>
      <vt:lpstr>New Content Part 1</vt:lpstr>
      <vt:lpstr>Slide 18</vt:lpstr>
      <vt:lpstr>Slide 19</vt:lpstr>
      <vt:lpstr>Slide 20</vt:lpstr>
      <vt:lpstr>Slide 21</vt:lpstr>
      <vt:lpstr>Slide 22</vt:lpstr>
      <vt:lpstr>Slide 23</vt:lpstr>
      <vt:lpstr>Slide 24</vt:lpstr>
      <vt:lpstr>Slide 25</vt:lpstr>
      <vt:lpstr>Slide 26</vt:lpstr>
      <vt:lpstr>Review Part 2</vt:lpstr>
      <vt:lpstr>The Issue</vt:lpstr>
      <vt:lpstr>If you could repeat the experiment many times, you could address the problem empirically</vt:lpstr>
      <vt:lpstr>The problem is that it’s not usually possible to repeat an experiment many times over</vt:lpstr>
      <vt:lpstr>Bootstrap Method</vt:lpstr>
      <vt:lpstr>example of resampling</vt:lpstr>
      <vt:lpstr>example of resampling</vt:lpstr>
      <vt:lpstr>Slide 34</vt:lpstr>
      <vt:lpstr>Slide 35</vt:lpstr>
      <vt:lpstr>This is a good test case, because we know the answer</vt:lpstr>
      <vt:lpstr>Slide 37</vt:lpstr>
      <vt:lpstr>Slide 38</vt:lpstr>
      <vt:lpstr>Slide 39</vt:lpstr>
      <vt:lpstr>Slide 40</vt:lpstr>
      <vt:lpstr>Slide 41</vt:lpstr>
      <vt:lpstr>Slide 42</vt:lpstr>
      <vt:lpstr>a more complicated example</vt:lpstr>
      <vt:lpstr>Slide 44</vt:lpstr>
      <vt:lpstr>we can use this histogram to write confidence intervals for r</vt:lpstr>
      <vt:lpstr>New Content Part 2</vt:lpstr>
      <vt:lpstr>Newton’s Method    di = gi (m)  start with a guess, m(p)  approximate gi (m) as a linear function near m(p)   Solve with least squares  update guess and iterate</vt:lpstr>
      <vt:lpstr>Newton’s Method   di = gi (m)   guess m(p)   di = gi (m(p))  +  Σj ∂gi /∂mj (mj – mj(p)) + …   (Taylor’s Theorem)</vt:lpstr>
      <vt:lpstr>  di = gi (m(p))  +  Σj ∂gi /∂mj (mj – mj(p)) + …    di - gi (m(p)) =  Σj ∂gi /∂mj (mj – mj(p))  Δ di  = Σj Gij Δmj    Gij = ∂gi /∂mj  (evaluated at m(p))    m(p+1)= m(p)+ Δmj</vt:lpstr>
      <vt:lpstr>  di = gi (m(p))  +  Σj ∂gi /∂mj (mj – mj(p)) + …    di - gi (m(p)) =  Σj ∂gi /∂mj (mj – mj(p))  Δ di  = Σj Gij Δmj    Gij = ∂gi /∂mj  (evaluated at m(p))    mj (p+1)= mj (p)+ Δmj</vt:lpstr>
      <vt:lpstr>  di = gi (m(p))  +  Σj ∂gi /∂mj (mj – mj(p)) + …    di - gi (m(p)) =  Σj ∂gi /∂mj (mj – mj(p))  Δ di  = Σj Gij Δmj    Gij = ∂gi /∂mj  (evaluated at m(p))    m(p+1)= m(p)+ Δmj</vt:lpstr>
      <vt:lpstr>Slide 52</vt:lpstr>
      <vt:lpstr>Slide 53</vt:lpstr>
      <vt:lpstr>  di = gi (m(p))    di = m1 exp (m2xi)      Gij = ∂gi /∂mj  (evaluated at m(p))   Gi1= ∂gi /∂m1 = exp (m2xi)    Gi2= ∂gi /∂m2 = m1 xi exp (m2xi)  </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Newton’s Method    di = gi (m)  start with a guess, m(p)  approximate gi (m) as a linear function near m(p)   Solve with least squares  update guess and iterate</dc:title>
  <dc:creator>William Menke</dc:creator>
  <cp:lastModifiedBy>William Menke</cp:lastModifiedBy>
  <cp:revision>12</cp:revision>
  <dcterms:created xsi:type="dcterms:W3CDTF">2014-12-01T05:26:25Z</dcterms:created>
  <dcterms:modified xsi:type="dcterms:W3CDTF">2014-12-01T16:19:00Z</dcterms:modified>
</cp:coreProperties>
</file>