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9" r:id="rId2"/>
    <p:sldId id="260" r:id="rId3"/>
    <p:sldId id="261" r:id="rId4"/>
    <p:sldId id="412" r:id="rId5"/>
    <p:sldId id="414" r:id="rId6"/>
    <p:sldId id="415" r:id="rId7"/>
    <p:sldId id="416" r:id="rId8"/>
    <p:sldId id="417" r:id="rId9"/>
    <p:sldId id="354" r:id="rId10"/>
    <p:sldId id="418" r:id="rId11"/>
    <p:sldId id="419" r:id="rId12"/>
    <p:sldId id="420" r:id="rId13"/>
    <p:sldId id="421" r:id="rId14"/>
    <p:sldId id="425" r:id="rId15"/>
    <p:sldId id="426" r:id="rId16"/>
    <p:sldId id="423" r:id="rId17"/>
    <p:sldId id="427" r:id="rId18"/>
    <p:sldId id="428" r:id="rId19"/>
    <p:sldId id="429" r:id="rId20"/>
    <p:sldId id="430" r:id="rId21"/>
    <p:sldId id="431" r:id="rId22"/>
    <p:sldId id="432" r:id="rId23"/>
    <p:sldId id="433" r:id="rId24"/>
    <p:sldId id="434" r:id="rId25"/>
    <p:sldId id="436" r:id="rId26"/>
    <p:sldId id="435" r:id="rId27"/>
    <p:sldId id="449" r:id="rId28"/>
    <p:sldId id="437" r:id="rId29"/>
    <p:sldId id="474" r:id="rId30"/>
    <p:sldId id="438" r:id="rId31"/>
    <p:sldId id="439" r:id="rId32"/>
    <p:sldId id="441" r:id="rId33"/>
    <p:sldId id="442" r:id="rId34"/>
    <p:sldId id="444" r:id="rId35"/>
    <p:sldId id="443" r:id="rId36"/>
    <p:sldId id="445" r:id="rId37"/>
    <p:sldId id="446" r:id="rId38"/>
    <p:sldId id="447" r:id="rId39"/>
    <p:sldId id="448" r:id="rId40"/>
    <p:sldId id="450" r:id="rId41"/>
    <p:sldId id="451" r:id="rId42"/>
    <p:sldId id="452" r:id="rId43"/>
    <p:sldId id="453" r:id="rId44"/>
    <p:sldId id="454" r:id="rId45"/>
    <p:sldId id="455" r:id="rId46"/>
    <p:sldId id="456" r:id="rId47"/>
    <p:sldId id="457" r:id="rId48"/>
    <p:sldId id="458" r:id="rId49"/>
    <p:sldId id="460" r:id="rId50"/>
    <p:sldId id="461" r:id="rId51"/>
    <p:sldId id="462" r:id="rId52"/>
    <p:sldId id="459" r:id="rId53"/>
    <p:sldId id="463" r:id="rId54"/>
    <p:sldId id="464" r:id="rId55"/>
    <p:sldId id="465" r:id="rId56"/>
    <p:sldId id="466" r:id="rId57"/>
    <p:sldId id="467" r:id="rId58"/>
    <p:sldId id="468" r:id="rId59"/>
    <p:sldId id="469" r:id="rId60"/>
    <p:sldId id="472" r:id="rId61"/>
    <p:sldId id="470" r:id="rId62"/>
    <p:sldId id="475" r:id="rId63"/>
    <p:sldId id="471" r:id="rId64"/>
    <p:sldId id="473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DB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12" autoAdjust="0"/>
    <p:restoredTop sz="85225" autoAdjust="0"/>
  </p:normalViewPr>
  <p:slideViewPr>
    <p:cSldViewPr>
      <p:cViewPr varScale="1">
        <p:scale>
          <a:sx n="59" d="100"/>
          <a:sy n="59" d="100"/>
        </p:scale>
        <p:origin x="-8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ABB6E-8084-45EB-A459-5A0A44341B42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EFECD-09E3-40DA-A418-CA04FDBB91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4550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treats</a:t>
            </a:r>
            <a:r>
              <a:rPr lang="en-US" baseline="0" dirty="0" smtClean="0"/>
              <a:t> the subject </a:t>
            </a:r>
            <a:r>
              <a:rPr lang="en-US" baseline="0" smtClean="0"/>
              <a:t>of interpolation.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its approximate, then it isn’t exact.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inexactness</a:t>
            </a:r>
            <a:r>
              <a:rPr lang="en-US" baseline="0" dirty="0" smtClean="0"/>
              <a:t> is not necessarily a problem, because you do not know the</a:t>
            </a:r>
          </a:p>
          <a:p>
            <a:r>
              <a:rPr lang="en-US" baseline="0" dirty="0" smtClean="0"/>
              <a:t>data exactly anyway, but only up to measurement error.  Similarly, the prior</a:t>
            </a:r>
          </a:p>
          <a:p>
            <a:r>
              <a:rPr lang="en-US" baseline="0" dirty="0" smtClean="0"/>
              <a:t>information isn’t exact either.  We only know that the data is “sort of” smooth.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of the characteristic of traditional interpolation is that the</a:t>
            </a:r>
            <a:r>
              <a:rPr lang="en-US" baseline="0" dirty="0" smtClean="0"/>
              <a:t> data will be fit</a:t>
            </a:r>
          </a:p>
          <a:p>
            <a:r>
              <a:rPr lang="en-US" baseline="0" dirty="0" smtClean="0"/>
              <a:t>exactly.  At first this seems a virtue, until you realize that you are exactly fitting</a:t>
            </a:r>
          </a:p>
          <a:p>
            <a:r>
              <a:rPr lang="en-US" baseline="0" dirty="0" smtClean="0"/>
              <a:t>noise.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data are satisfied exactly,</a:t>
            </a:r>
          </a:p>
          <a:p>
            <a:r>
              <a:rPr lang="en-US" baseline="0" dirty="0" smtClean="0"/>
              <a:t>and the prior information is satisfied in between the data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</a:t>
            </a:r>
            <a:r>
              <a:rPr lang="en-US" baseline="0" dirty="0" smtClean="0"/>
              <a:t> both exactly.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key</a:t>
            </a:r>
            <a:r>
              <a:rPr lang="en-US" baseline="0" dirty="0" smtClean="0"/>
              <a:t> concept in traditional interpolation is the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, a function</a:t>
            </a:r>
          </a:p>
          <a:p>
            <a:r>
              <a:rPr lang="en-US" baseline="0" dirty="0" smtClean="0"/>
              <a:t>that goes through the data and can be evaluated at ant time, 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see if the class</a:t>
            </a:r>
            <a:r>
              <a:rPr lang="en-US" baseline="0" dirty="0" smtClean="0"/>
              <a:t> can suggest some ways in which an analytic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 can be put to work.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most data collection scenarios, the observation times are not special in any way.  So there is</a:t>
            </a:r>
          </a:p>
          <a:p>
            <a:r>
              <a:rPr lang="en-US" baseline="0" dirty="0" smtClean="0"/>
              <a:t>no reason that the function should behave differently at the observation times than between them.</a:t>
            </a:r>
          </a:p>
          <a:p>
            <a:r>
              <a:rPr lang="en-US" baseline="0" dirty="0" smtClean="0"/>
              <a:t>If it does behave differently, then there is something artificial about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</a:t>
            </a:r>
            <a:r>
              <a:rPr lang="en-US" baseline="0" dirty="0" smtClean="0"/>
              <a:t> only the availability of prior information makes this possible.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</a:t>
            </a:r>
            <a:r>
              <a:rPr lang="en-US" baseline="0" dirty="0" smtClean="0"/>
              <a:t> see how this might work, start with the polynomial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d = m</a:t>
            </a:r>
            <a:r>
              <a:rPr lang="en-US" baseline="-25000" dirty="0" smtClean="0"/>
              <a:t>1</a:t>
            </a:r>
            <a:r>
              <a:rPr lang="en-US" baseline="0" dirty="0" smtClean="0"/>
              <a:t> + m</a:t>
            </a:r>
            <a:r>
              <a:rPr lang="en-US" baseline="-25000" dirty="0" smtClean="0"/>
              <a:t>2</a:t>
            </a:r>
            <a:r>
              <a:rPr lang="en-US" baseline="0" dirty="0" smtClean="0"/>
              <a:t> t + m</a:t>
            </a:r>
            <a:r>
              <a:rPr lang="en-US" baseline="-25000" dirty="0" smtClean="0"/>
              <a:t>3</a:t>
            </a:r>
            <a:r>
              <a:rPr lang="en-US" baseline="0" dirty="0" smtClean="0"/>
              <a:t> t</a:t>
            </a:r>
            <a:r>
              <a:rPr lang="en-US" baseline="30000" dirty="0" smtClean="0"/>
              <a:t>2</a:t>
            </a:r>
            <a:r>
              <a:rPr lang="en-US" baseline="0" dirty="0" smtClean="0"/>
              <a:t> + … + </a:t>
            </a:r>
            <a:r>
              <a:rPr lang="en-US" baseline="0" dirty="0" err="1" smtClean="0"/>
              <a:t>m</a:t>
            </a:r>
            <a:r>
              <a:rPr lang="en-US" baseline="-25000" dirty="0" err="1" smtClean="0"/>
              <a:t>N</a:t>
            </a:r>
            <a:r>
              <a:rPr lang="en-US" baseline="0" dirty="0" smtClean="0"/>
              <a:t> t</a:t>
            </a:r>
            <a:r>
              <a:rPr lang="en-US" baseline="30000" dirty="0" smtClean="0"/>
              <a:t>(N-1)</a:t>
            </a:r>
          </a:p>
          <a:p>
            <a:r>
              <a:rPr lang="en-US" baseline="0" dirty="0" smtClean="0"/>
              <a:t>where the m’s are unknown coefficients.  Now</a:t>
            </a:r>
          </a:p>
          <a:p>
            <a:r>
              <a:rPr lang="en-US" baseline="0" dirty="0" smtClean="0"/>
              <a:t>evaluate the polynomial at the N observation points</a:t>
            </a:r>
          </a:p>
          <a:p>
            <a:r>
              <a:rPr lang="en-US" baseline="0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 = m</a:t>
            </a:r>
            <a:r>
              <a:rPr lang="en-US" baseline="-25000" dirty="0" smtClean="0"/>
              <a:t>1</a:t>
            </a:r>
            <a:r>
              <a:rPr lang="en-US" baseline="0" dirty="0" smtClean="0"/>
              <a:t> + m</a:t>
            </a:r>
            <a:r>
              <a:rPr lang="en-US" baseline="-25000" dirty="0" smtClean="0"/>
              <a:t>2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 + m</a:t>
            </a:r>
            <a:r>
              <a:rPr lang="en-US" baseline="-25000" dirty="0" smtClean="0"/>
              <a:t>3</a:t>
            </a:r>
            <a:r>
              <a:rPr lang="en-US" baseline="0" dirty="0" smtClean="0"/>
              <a:t> t</a:t>
            </a:r>
            <a:r>
              <a:rPr lang="en-US" baseline="-25000" dirty="0" smtClean="0"/>
              <a:t>i</a:t>
            </a:r>
            <a:r>
              <a:rPr lang="en-US" baseline="30000" dirty="0" smtClean="0"/>
              <a:t>2</a:t>
            </a:r>
            <a:r>
              <a:rPr lang="en-US" baseline="0" dirty="0" smtClean="0"/>
              <a:t> + … + </a:t>
            </a:r>
            <a:r>
              <a:rPr lang="en-US" baseline="0" dirty="0" err="1" smtClean="0"/>
              <a:t>m</a:t>
            </a:r>
            <a:r>
              <a:rPr lang="en-US" baseline="-25000" dirty="0" err="1" smtClean="0"/>
              <a:t>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</a:t>
            </a:r>
            <a:r>
              <a:rPr lang="en-US" baseline="-25000" dirty="0" err="1" smtClean="0"/>
              <a:t>i</a:t>
            </a:r>
            <a:r>
              <a:rPr lang="en-US" baseline="30000" dirty="0" smtClean="0"/>
              <a:t>(N-1)</a:t>
            </a:r>
          </a:p>
          <a:p>
            <a:r>
              <a:rPr lang="en-US" baseline="0" dirty="0" smtClean="0"/>
              <a:t>and write as a matrix equation of form</a:t>
            </a:r>
          </a:p>
          <a:p>
            <a:r>
              <a:rPr lang="en-US" b="1" baseline="0" dirty="0" smtClean="0"/>
              <a:t>d</a:t>
            </a:r>
            <a:r>
              <a:rPr lang="en-US" baseline="0" dirty="0" smtClean="0"/>
              <a:t> = </a:t>
            </a:r>
            <a:r>
              <a:rPr lang="en-US" b="1" baseline="0" dirty="0" smtClean="0"/>
              <a:t>Gm</a:t>
            </a:r>
          </a:p>
          <a:p>
            <a:r>
              <a:rPr lang="en-US" baseline="0" dirty="0" smtClean="0"/>
              <a:t>Here G is a matrix of powers of </a:t>
            </a:r>
            <a:r>
              <a:rPr lang="en-US" baseline="0" dirty="0" err="1" smtClean="0"/>
              <a:t>t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. In this case, </a:t>
            </a:r>
            <a:r>
              <a:rPr lang="en-US" b="1" baseline="0" dirty="0" smtClean="0"/>
              <a:t>G</a:t>
            </a:r>
            <a:r>
              <a:rPr lang="en-US" baseline="0" dirty="0" smtClean="0"/>
              <a:t> is square, so the solution is</a:t>
            </a:r>
          </a:p>
          <a:p>
            <a:r>
              <a:rPr lang="en-US" b="1" baseline="0" dirty="0" smtClean="0"/>
              <a:t>m</a:t>
            </a:r>
            <a:r>
              <a:rPr lang="en-US" baseline="0" dirty="0" smtClean="0"/>
              <a:t> = </a:t>
            </a:r>
            <a:r>
              <a:rPr lang="en-US" b="1" baseline="0" dirty="0" smtClean="0"/>
              <a:t>G</a:t>
            </a:r>
            <a:r>
              <a:rPr lang="en-US" baseline="30000" dirty="0" smtClean="0"/>
              <a:t>-1</a:t>
            </a:r>
            <a:r>
              <a:rPr lang="en-US" baseline="0" dirty="0" smtClean="0"/>
              <a:t> </a:t>
            </a:r>
            <a:r>
              <a:rPr lang="en-US" b="1" baseline="0" dirty="0" smtClean="0"/>
              <a:t>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Presumably</a:t>
            </a:r>
            <a:r>
              <a:rPr lang="en-US" baseline="0" dirty="0" smtClean="0"/>
              <a:t> this is enough to convince everyone that interpolating data using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 high order polynomial is usually a terrible idea.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Note the overshoots.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Spline</a:t>
            </a:r>
            <a:r>
              <a:rPr lang="en-US" baseline="0" dirty="0" smtClean="0"/>
              <a:t> – an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 constructed by pasting together many simple functions,</a:t>
            </a:r>
          </a:p>
          <a:p>
            <a:r>
              <a:rPr lang="en-US" baseline="0" dirty="0" smtClean="0"/>
              <a:t>each valid over a small interval of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plotting software performs linear interpolation</a:t>
            </a:r>
            <a:r>
              <a:rPr lang="en-US" baseline="0" dirty="0" smtClean="0"/>
              <a:t>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first term is 1 when t=</a:t>
            </a:r>
            <a:r>
              <a:rPr lang="en-US" baseline="0" dirty="0" err="1" smtClean="0"/>
              <a:t>t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, and 0 when t=t</a:t>
            </a:r>
            <a:r>
              <a:rPr lang="en-US" baseline="-25000" dirty="0" smtClean="0"/>
              <a:t>i</a:t>
            </a:r>
            <a:r>
              <a:rPr lang="en-US" baseline="0" dirty="0" smtClean="0"/>
              <a:t>+1.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Similarly,</a:t>
            </a:r>
            <a:r>
              <a:rPr lang="en-US" baseline="0" dirty="0" smtClean="0"/>
              <a:t> t</a:t>
            </a:r>
            <a:r>
              <a:rPr lang="en-US" dirty="0" smtClean="0"/>
              <a:t>he second </a:t>
            </a:r>
            <a:r>
              <a:rPr lang="en-US" baseline="0" dirty="0" smtClean="0"/>
              <a:t>term is 0 when t=</a:t>
            </a:r>
            <a:r>
              <a:rPr lang="en-US" baseline="0" dirty="0" err="1" smtClean="0"/>
              <a:t>t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, and 1 when t=t</a:t>
            </a:r>
            <a:r>
              <a:rPr lang="en-US" baseline="-25000" dirty="0" smtClean="0"/>
              <a:t>i</a:t>
            </a:r>
            <a:r>
              <a:rPr lang="en-US" baseline="0" dirty="0" smtClean="0"/>
              <a:t>+1.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Thus the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 varies linearly from </a:t>
            </a:r>
            <a:r>
              <a:rPr lang="en-US" baseline="0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 to d</a:t>
            </a:r>
            <a:r>
              <a:rPr lang="en-US" baseline="-25000" dirty="0" smtClean="0"/>
              <a:t>i+1</a:t>
            </a:r>
            <a:r>
              <a:rPr lang="en-US" baseline="0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advice:  use linear interpolation</a:t>
            </a:r>
            <a:r>
              <a:rPr lang="en-US" baseline="0" dirty="0" smtClean="0"/>
              <a:t> for everything where the presence of a kink doesn’t matter.</a:t>
            </a:r>
          </a:p>
          <a:p>
            <a:r>
              <a:rPr lang="en-US" baseline="0" dirty="0" smtClean="0"/>
              <a:t>However, one place that kinks are really bad is spectral analysis, because they introduce spurious</a:t>
            </a:r>
          </a:p>
          <a:p>
            <a:r>
              <a:rPr lang="en-US" baseline="0" dirty="0" smtClean="0"/>
              <a:t>high frequencies into the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You might flash back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to the polynomial interpolation for comparison.  The data and plotting scales are the same.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is does introduce kinks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Pretty</a:t>
            </a:r>
            <a:r>
              <a:rPr lang="en-US" baseline="0" dirty="0" smtClean="0"/>
              <a:t> simple in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Flash</a:t>
            </a:r>
            <a:r>
              <a:rPr lang="en-US" baseline="0" dirty="0" smtClean="0"/>
              <a:t> back to c</a:t>
            </a:r>
            <a:r>
              <a:rPr lang="en-US" dirty="0" smtClean="0"/>
              <a:t>ompare with</a:t>
            </a:r>
            <a:r>
              <a:rPr lang="en-US" baseline="0" dirty="0" smtClean="0"/>
              <a:t> the linear interpolation formula.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already</a:t>
            </a:r>
            <a:r>
              <a:rPr lang="en-US" baseline="0" dirty="0" smtClean="0"/>
              <a:t> encountered interpolation (or at least something very close to it)</a:t>
            </a:r>
          </a:p>
          <a:p>
            <a:r>
              <a:rPr lang="en-US" baseline="0" dirty="0" smtClean="0"/>
              <a:t>in Lecture 8, as an application of generalized least squares.  Today’s lecture deals</a:t>
            </a:r>
          </a:p>
          <a:p>
            <a:r>
              <a:rPr lang="en-US" baseline="0" dirty="0" smtClean="0"/>
              <a:t>with more “</a:t>
            </a:r>
            <a:r>
              <a:rPr lang="en-US" baseline="0" dirty="0" err="1" smtClean="0"/>
              <a:t>traaditional</a:t>
            </a:r>
            <a:r>
              <a:rPr lang="en-US" baseline="0" dirty="0" smtClean="0"/>
              <a:t>” forms of interpolation.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y’s</a:t>
            </a:r>
            <a:r>
              <a:rPr lang="en-US" dirty="0" smtClean="0"/>
              <a:t> are the second derivative of the </a:t>
            </a:r>
            <a:r>
              <a:rPr lang="en-US" dirty="0" err="1" smtClean="0"/>
              <a:t>spline</a:t>
            </a:r>
            <a:r>
              <a:rPr lang="en-US" baseline="0" dirty="0" smtClean="0"/>
              <a:t> at the observation point.  They are initially unknown.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linear function, twice integrated, is a cubic.  It will have two integration constants, one for each integral.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I’m leaving out the details</a:t>
            </a:r>
            <a:r>
              <a:rPr lang="en-US" baseline="0" dirty="0" smtClean="0"/>
              <a:t> of the solution in this lecture, for lack of time.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It’s enough for the students to get the sense that standard methods can be used to solve for the coefficients.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, its j</a:t>
            </a:r>
            <a:r>
              <a:rPr lang="en-US" dirty="0" smtClean="0"/>
              <a:t>ust</a:t>
            </a:r>
            <a:r>
              <a:rPr lang="en-US" baseline="0" dirty="0" smtClean="0"/>
              <a:t> as easy as linear interpolation.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little smoother than linear interpolation, but other than that, it looks about the same.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No kinks.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</a:t>
            </a:r>
            <a:r>
              <a:rPr lang="en-US" baseline="0" dirty="0" smtClean="0"/>
              <a:t> whenever we interpolate, we are making assumptions about the general behavior of the data</a:t>
            </a:r>
          </a:p>
          <a:p>
            <a:r>
              <a:rPr lang="en-US" baseline="0" dirty="0" smtClean="0"/>
              <a:t>not constrained by the </a:t>
            </a:r>
            <a:r>
              <a:rPr lang="en-US" baseline="0" dirty="0" err="1" smtClean="0"/>
              <a:t>obsevratons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the example in Lecture 8, the matrix H contained second derivatives, and had rows</a:t>
            </a:r>
          </a:p>
          <a:p>
            <a:r>
              <a:rPr lang="en-US" baseline="0" dirty="0" smtClean="0"/>
              <a:t>that looked like [ 0, 0, … 0, -1, 2, -1, 0, … 0]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point here is</a:t>
            </a:r>
            <a:r>
              <a:rPr lang="en-US" baseline="0" dirty="0" smtClean="0"/>
              <a:t> that there is a connection between the</a:t>
            </a:r>
          </a:p>
          <a:p>
            <a:r>
              <a:rPr lang="en-US" baseline="0" dirty="0" smtClean="0"/>
              <a:t>somewhat ad hoc notion of minimizing roughness</a:t>
            </a:r>
          </a:p>
          <a:p>
            <a:r>
              <a:rPr lang="en-US" baseline="0" dirty="0" smtClean="0"/>
              <a:t>and the more general idea of minimizing an error that is</a:t>
            </a:r>
          </a:p>
          <a:p>
            <a:r>
              <a:rPr lang="en-US" baseline="0" dirty="0" smtClean="0"/>
              <a:t>weighted by the inverse of a covariance matrix.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common</a:t>
            </a:r>
            <a:r>
              <a:rPr lang="en-US" baseline="0" dirty="0" smtClean="0"/>
              <a:t> scenario where interpolation is handy is converting an irregularly</a:t>
            </a:r>
          </a:p>
          <a:p>
            <a:r>
              <a:rPr lang="en-US" baseline="0" dirty="0" smtClean="0"/>
              <a:t>sampled data set into one with even sampling, so that the standard tools of</a:t>
            </a:r>
          </a:p>
          <a:p>
            <a:r>
              <a:rPr lang="en-US" baseline="0" dirty="0" smtClean="0"/>
              <a:t>a spectral analysis can be applied.  Note, however, that the new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t must be</a:t>
            </a:r>
          </a:p>
          <a:p>
            <a:r>
              <a:rPr lang="en-US" baseline="0" dirty="0" smtClean="0"/>
              <a:t>chosen sensibly, so as not to artificially increase the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frequency.  If</a:t>
            </a:r>
          </a:p>
          <a:p>
            <a:r>
              <a:rPr lang="en-US" baseline="0" dirty="0" smtClean="0"/>
              <a:t>one were to make the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t very small, the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 would become</a:t>
            </a:r>
          </a:p>
          <a:p>
            <a:r>
              <a:rPr lang="en-US" baseline="0" dirty="0" smtClean="0"/>
              <a:t>very high.  But the high-frequency portion of the spectrum would then be</a:t>
            </a:r>
          </a:p>
          <a:p>
            <a:r>
              <a:rPr lang="en-US" baseline="0" dirty="0" smtClean="0"/>
              <a:t>almost entirely unconstrained by the data.  You would be just fooling yourself.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 of</a:t>
            </a:r>
            <a:r>
              <a:rPr lang="en-US" baseline="0" dirty="0" smtClean="0"/>
              <a:t> thinking about a smooth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,</a:t>
            </a:r>
          </a:p>
          <a:p>
            <a:r>
              <a:rPr lang="en-US" baseline="0" dirty="0" smtClean="0"/>
              <a:t>think about one that has a specific autocorrelation function.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the difference</a:t>
            </a:r>
            <a:r>
              <a:rPr lang="en-US" baseline="0" dirty="0" smtClean="0"/>
              <a:t> from linear and cubic </a:t>
            </a:r>
            <a:r>
              <a:rPr lang="en-US" baseline="0" dirty="0" err="1" smtClean="0"/>
              <a:t>splines</a:t>
            </a:r>
            <a:r>
              <a:rPr lang="en-US" baseline="0" dirty="0" smtClean="0"/>
              <a:t>, in that we use all observations, not just the bracketing ones.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unknown in this problem is the weights,</a:t>
            </a:r>
            <a:r>
              <a:rPr lang="en-US" baseline="0" dirty="0" smtClean="0"/>
              <a:t> </a:t>
            </a:r>
            <a:r>
              <a:rPr lang="en-US" b="1" baseline="0" dirty="0" smtClean="0"/>
              <a:t>w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step-by</a:t>
            </a:r>
            <a:r>
              <a:rPr lang="en-US" baseline="0" dirty="0" smtClean="0"/>
              <a:t> step derivation.</a:t>
            </a:r>
          </a:p>
          <a:p>
            <a:r>
              <a:rPr lang="en-US" baseline="0" dirty="0" smtClean="0"/>
              <a:t>The first term is the usual integral for the variance, for the variable (d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est</a:t>
            </a:r>
            <a:r>
              <a:rPr lang="en-US" baseline="0" dirty="0" smtClean="0"/>
              <a:t>-d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true</a:t>
            </a:r>
            <a:r>
              <a:rPr lang="en-US" baseline="0" dirty="0" smtClean="0"/>
              <a:t>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Assume that observed and</a:t>
            </a:r>
            <a:r>
              <a:rPr lang="en-US" baseline="0" dirty="0" smtClean="0"/>
              <a:t> true </a:t>
            </a:r>
            <a:r>
              <a:rPr lang="en-US" dirty="0" smtClean="0"/>
              <a:t>means are approximately equal, so that they cancel.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Expand the square</a:t>
            </a:r>
            <a:r>
              <a:rPr lang="en-US" baseline="0" dirty="0" smtClean="0"/>
              <a:t> in the previous integral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substitute</a:t>
            </a:r>
            <a:r>
              <a:rPr lang="en-US" baseline="0" dirty="0" smtClean="0"/>
              <a:t> in the </a:t>
            </a:r>
            <a:r>
              <a:rPr lang="en-US" baseline="0" dirty="0" err="1" smtClean="0"/>
              <a:t>weigthted</a:t>
            </a:r>
            <a:r>
              <a:rPr lang="en-US" baseline="0" dirty="0" smtClean="0"/>
              <a:t> average formula.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Finally, identify the</a:t>
            </a:r>
            <a:r>
              <a:rPr lang="en-US" baseline="0" dirty="0" smtClean="0"/>
              <a:t> integrals as formulas for the covariance of two data, lagged with respect to each other.</a:t>
            </a:r>
          </a:p>
          <a:p>
            <a:r>
              <a:rPr lang="en-US" baseline="0" dirty="0" smtClean="0"/>
              <a:t>In these integrals, don’t distinguish the observed and true data; assume they have approximately the same effect.</a:t>
            </a:r>
          </a:p>
          <a:p>
            <a:r>
              <a:rPr lang="en-US" baseline="0" dirty="0" smtClean="0"/>
              <a:t>Finally, interpret the covariance as the autocorrelation function (up to a normalization, hence the proportional sign).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rest is just</a:t>
            </a:r>
            <a:r>
              <a:rPr lang="en-US" baseline="0" dirty="0" smtClean="0"/>
              <a:t> standard minimization by taking a derivative and setting the results to zero.</a:t>
            </a:r>
          </a:p>
          <a:p>
            <a:r>
              <a:rPr lang="en-US" baseline="0" dirty="0" smtClean="0"/>
              <a:t>The matrix </a:t>
            </a:r>
            <a:r>
              <a:rPr lang="en-US" b="1" baseline="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0" dirty="0" smtClean="0"/>
              <a:t> is just the autocorrelation function evaluated at the lags associated with the observations.</a:t>
            </a:r>
          </a:p>
          <a:p>
            <a:r>
              <a:rPr lang="en-US" baseline="0" dirty="0" smtClean="0"/>
              <a:t>The vector </a:t>
            </a:r>
            <a:r>
              <a:rPr lang="en-US" b="1" baseline="0" dirty="0" smtClean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baseline="0" dirty="0" smtClean="0"/>
              <a:t> is just the autocorrelation function evaluated at lags associated with the point at which the </a:t>
            </a:r>
            <a:r>
              <a:rPr lang="en-US" baseline="0" dirty="0" err="1" smtClean="0"/>
              <a:t>interpolant</a:t>
            </a:r>
            <a:r>
              <a:rPr lang="en-US" baseline="0" dirty="0" smtClean="0"/>
              <a:t> is evaluated.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we don’t have to concern</a:t>
            </a:r>
            <a:r>
              <a:rPr lang="en-US" baseline="0" dirty="0" smtClean="0"/>
              <a:t> ourselves with the amplitude of the autocorrelation, just its shape.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common</a:t>
            </a:r>
            <a:r>
              <a:rPr lang="en-US" baseline="0" dirty="0" smtClean="0"/>
              <a:t> scenario where interpolation is handy is changing the sampling</a:t>
            </a:r>
          </a:p>
          <a:p>
            <a:r>
              <a:rPr lang="en-US" baseline="0" dirty="0" smtClean="0"/>
              <a:t>of two data sets to a common time base.  The two data sets can then be more</a:t>
            </a:r>
          </a:p>
          <a:p>
            <a:r>
              <a:rPr lang="en-US" baseline="0" dirty="0" smtClean="0"/>
              <a:t>easily compared, for instance, by a scatter plot.  Once again, the choice of</a:t>
            </a:r>
          </a:p>
          <a:p>
            <a:r>
              <a:rPr lang="en-US" baseline="0" dirty="0" smtClean="0"/>
              <a:t>the new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t must be sensible or else the results are likely to be misleading.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</a:t>
            </a:r>
            <a:r>
              <a:rPr lang="en-US" baseline="0" dirty="0" smtClean="0"/>
              <a:t> one possible autocorrelation function, a normal function of variance L</a:t>
            </a:r>
            <a:r>
              <a:rPr lang="en-US" baseline="30000" dirty="0" smtClean="0"/>
              <a:t>2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It implies that the data is smooth over a scale length, 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</a:t>
            </a:r>
            <a:r>
              <a:rPr lang="en-US" baseline="0" dirty="0" smtClean="0"/>
              <a:t> three lines of code in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 … not bad!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Example of filling in data gaps using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Kriging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A)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Kriging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using prescribed Normal autocorrelation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fucntion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B) Generalized least squares result from Chapter 5.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271EB-3E19-44C8-BBE2-197660401362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Interpolation</a:t>
            </a:r>
            <a:r>
              <a:rPr lang="en-US" baseline="0" dirty="0" smtClean="0"/>
              <a:t> is two (or more) dimensions is conceptually the same as in 1D.  But there is a significant complication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1D, it’s easy to identify the data points that bracket a given point.</a:t>
            </a:r>
          </a:p>
          <a:p>
            <a:r>
              <a:rPr lang="en-US" baseline="0" dirty="0" smtClean="0"/>
              <a:t>It’s not so easy in 2D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Triangles are only one</a:t>
            </a:r>
            <a:r>
              <a:rPr lang="en-US" baseline="0" dirty="0" smtClean="0"/>
              <a:t> possible way – the simplest -  of dividing the (</a:t>
            </a:r>
            <a:r>
              <a:rPr lang="en-US" baseline="0" dirty="0" err="1" smtClean="0"/>
              <a:t>x,y</a:t>
            </a:r>
            <a:r>
              <a:rPr lang="en-US" baseline="0" dirty="0" smtClean="0"/>
              <a:t>) plane up into tiles.</a:t>
            </a:r>
          </a:p>
          <a:p>
            <a:r>
              <a:rPr lang="en-US" baseline="0" dirty="0" smtClean="0"/>
              <a:t>Once its done, then the vertices of the enclosing triangle brackets the point.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MatLab’s</a:t>
            </a:r>
            <a:r>
              <a:rPr lang="en-US" dirty="0" smtClean="0"/>
              <a:t> interpolation functions</a:t>
            </a:r>
            <a:r>
              <a:rPr lang="en-US" baseline="0" dirty="0" smtClean="0"/>
              <a:t> use Delaunay triangulations, but mostly ‘behind the scenes”.</a:t>
            </a:r>
            <a:endParaRPr lang="en-US" dirty="0" smtClean="0"/>
          </a:p>
          <a:p>
            <a:r>
              <a:rPr lang="en-US" baseline="0" dirty="0" smtClean="0"/>
              <a:t>So its sufficient for students to simply know that they exist.</a:t>
            </a:r>
          </a:p>
          <a:p>
            <a:r>
              <a:rPr lang="en-US" baseline="0" dirty="0" smtClean="0"/>
              <a:t>Students should be aware that they have lots of uses besides interpolation, and are not</a:t>
            </a:r>
          </a:p>
          <a:p>
            <a:r>
              <a:rPr lang="en-US" baseline="0" dirty="0" smtClean="0"/>
              <a:t>particularly difficult to manipulate using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.  Some of the functions are introduced</a:t>
            </a:r>
          </a:p>
          <a:p>
            <a:r>
              <a:rPr lang="en-US" baseline="0" dirty="0" smtClean="0"/>
              <a:t>briefly in the text.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Left. Data points, positioned</a:t>
            </a:r>
            <a:r>
              <a:rPr lang="en-US" baseline="0" dirty="0" smtClean="0"/>
              <a:t> according to their (</a:t>
            </a:r>
            <a:r>
              <a:rPr lang="en-US" baseline="0" dirty="0" err="1" smtClean="0"/>
              <a:t>x</a:t>
            </a:r>
            <a:r>
              <a:rPr lang="en-US" baseline="-25000" dirty="0" err="1" smtClean="0"/>
              <a:t>i</a:t>
            </a:r>
            <a:r>
              <a:rPr lang="en-US" baseline="0" dirty="0" err="1" smtClean="0"/>
              <a:t>,y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) values and with</a:t>
            </a:r>
          </a:p>
          <a:p>
            <a:r>
              <a:rPr lang="en-US" dirty="0" smtClean="0"/>
              <a:t>grey level indicating the value of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dirty="0" smtClean="0"/>
              <a:t>.</a:t>
            </a:r>
          </a:p>
          <a:p>
            <a:r>
              <a:rPr lang="en-US" dirty="0" smtClean="0"/>
              <a:t>(Right)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Delaunay triangulation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Results of </a:t>
            </a:r>
            <a:r>
              <a:rPr lang="en-US" sz="12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2D interpolation function.</a:t>
            </a:r>
          </a:p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C) Linear interpolation of the pressure data. D) Cubic </a:t>
            </a:r>
            <a:r>
              <a:rPr lang="en-US" sz="12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spline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interpolation of the pressure data. 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this point of view, interpolation is about making the sampling of the data convenient.</a:t>
            </a:r>
          </a:p>
          <a:p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A purist might point out that these sort of issues should have been thought through before</a:t>
            </a:r>
          </a:p>
          <a:p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the data were collected.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  </a:t>
            </a:r>
            <a:r>
              <a:rPr lang="en-US" dirty="0" err="1" smtClean="0"/>
              <a:t>griddata</a:t>
            </a:r>
            <a:r>
              <a:rPr lang="en-US" dirty="0" smtClean="0"/>
              <a:t>()</a:t>
            </a:r>
            <a:r>
              <a:rPr lang="en-US" baseline="0" dirty="0" smtClean="0"/>
              <a:t> is apparently being depreciated.  You may wish to teach students</a:t>
            </a:r>
          </a:p>
          <a:p>
            <a:r>
              <a:rPr lang="en-US" baseline="0" dirty="0" smtClean="0"/>
              <a:t>how to use </a:t>
            </a:r>
            <a:r>
              <a:rPr lang="en-US" baseline="0" dirty="0" err="1" smtClean="0"/>
              <a:t>triscatteredinterp</a:t>
            </a:r>
            <a:r>
              <a:rPr lang="en-US" baseline="0" dirty="0" smtClean="0"/>
              <a:t>() instead, even though it is somewhat more complicated</a:t>
            </a:r>
          </a:p>
          <a:p>
            <a:r>
              <a:rPr lang="en-US" baseline="0" dirty="0" smtClean="0"/>
              <a:t>to use.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can only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estimate the data at a time at which you didn’t measure it by</a:t>
            </a:r>
          </a:p>
          <a:p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using some kind of prior information about its general behavior – smoothness,</a:t>
            </a:r>
          </a:p>
          <a:p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for example.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top plot is a time series with a few missing points.</a:t>
            </a:r>
          </a:p>
          <a:p>
            <a:r>
              <a:rPr lang="en-US" baseline="0" dirty="0" smtClean="0"/>
              <a:t>In the bottom plot, the points have been filled in using the</a:t>
            </a:r>
          </a:p>
          <a:p>
            <a:r>
              <a:rPr lang="en-US" baseline="0" dirty="0" smtClean="0"/>
              <a:t>Generalized Least Square methodology of Lecture 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Generalized least squares minimized a combination of the prediction</a:t>
            </a:r>
            <a:r>
              <a:rPr lang="en-US" baseline="0" dirty="0" smtClean="0"/>
              <a:t> error</a:t>
            </a:r>
          </a:p>
          <a:p>
            <a:r>
              <a:rPr lang="en-US" baseline="0" dirty="0" smtClean="0"/>
              <a:t>(top) and error in prior information (bottom).  Both were satisfied only</a:t>
            </a:r>
          </a:p>
          <a:p>
            <a:r>
              <a:rPr lang="en-US" baseline="0" dirty="0" smtClean="0"/>
              <a:t>approximately.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4ED11-FE75-4B22-B41D-E6EAA17BCC3E}" type="datetimeFigureOut">
              <a:rPr lang="en-US" smtClean="0"/>
              <a:pPr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9FAFE-1520-45A8-906A-AA7CFB193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914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Environmental Data Analysis with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8956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Lecture 21: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Interpolation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solution is inexact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30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≠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30000" dirty="0" err="1" smtClean="0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everywhere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roughness of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30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≠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everywhere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but the inexactness isn’t a 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because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both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observations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information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error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we examine an alternative approach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traditional interpolation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similar, but subtly different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so that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the observation points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roughness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 = 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between the observation points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so that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the observation points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roughness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 = 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between the observation points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reeform 2"/>
          <p:cNvSpPr/>
          <p:nvPr/>
        </p:nvSpPr>
        <p:spPr>
          <a:xfrm flipV="1">
            <a:off x="4800601" y="1219200"/>
            <a:ext cx="1981200" cy="652220"/>
          </a:xfrm>
          <a:custGeom>
            <a:avLst/>
            <a:gdLst>
              <a:gd name="connsiteX0" fmla="*/ 0 w 3580109"/>
              <a:gd name="connsiteY0" fmla="*/ 0 h 991891"/>
              <a:gd name="connsiteX1" fmla="*/ 309966 w 3580109"/>
              <a:gd name="connsiteY1" fmla="*/ 588935 h 991891"/>
              <a:gd name="connsiteX2" fmla="*/ 1177871 w 3580109"/>
              <a:gd name="connsiteY2" fmla="*/ 123986 h 991891"/>
              <a:gd name="connsiteX3" fmla="*/ 3580109 w 3580109"/>
              <a:gd name="connsiteY3" fmla="*/ 991891 h 991891"/>
              <a:gd name="connsiteX0" fmla="*/ 0 w 3580109"/>
              <a:gd name="connsiteY0" fmla="*/ 0 h 991891"/>
              <a:gd name="connsiteX1" fmla="*/ 309966 w 3580109"/>
              <a:gd name="connsiteY1" fmla="*/ 588935 h 991891"/>
              <a:gd name="connsiteX2" fmla="*/ 1239267 w 3580109"/>
              <a:gd name="connsiteY2" fmla="*/ 412469 h 991891"/>
              <a:gd name="connsiteX3" fmla="*/ 3580109 w 3580109"/>
              <a:gd name="connsiteY3" fmla="*/ 991891 h 99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0109" h="991891">
                <a:moveTo>
                  <a:pt x="0" y="0"/>
                </a:moveTo>
                <a:cubicBezTo>
                  <a:pt x="56827" y="284135"/>
                  <a:pt x="103422" y="520190"/>
                  <a:pt x="309966" y="588935"/>
                </a:cubicBezTo>
                <a:cubicBezTo>
                  <a:pt x="516510" y="657680"/>
                  <a:pt x="694243" y="345310"/>
                  <a:pt x="1239267" y="412469"/>
                </a:cubicBezTo>
                <a:cubicBezTo>
                  <a:pt x="1784291" y="479628"/>
                  <a:pt x="3174570" y="847240"/>
                  <a:pt x="3580109" y="991891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629400" y="914400"/>
            <a:ext cx="1303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exact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 flipV="1">
            <a:off x="6477000" y="4376980"/>
            <a:ext cx="1143000" cy="880820"/>
          </a:xfrm>
          <a:custGeom>
            <a:avLst/>
            <a:gdLst>
              <a:gd name="connsiteX0" fmla="*/ 0 w 3580109"/>
              <a:gd name="connsiteY0" fmla="*/ 0 h 991891"/>
              <a:gd name="connsiteX1" fmla="*/ 309966 w 3580109"/>
              <a:gd name="connsiteY1" fmla="*/ 588935 h 991891"/>
              <a:gd name="connsiteX2" fmla="*/ 1177871 w 3580109"/>
              <a:gd name="connsiteY2" fmla="*/ 123986 h 991891"/>
              <a:gd name="connsiteX3" fmla="*/ 3580109 w 3580109"/>
              <a:gd name="connsiteY3" fmla="*/ 991891 h 991891"/>
              <a:gd name="connsiteX0" fmla="*/ 0 w 3580109"/>
              <a:gd name="connsiteY0" fmla="*/ 41329 h 1033220"/>
              <a:gd name="connsiteX1" fmla="*/ 1177871 w 3580109"/>
              <a:gd name="connsiteY1" fmla="*/ 165315 h 1033220"/>
              <a:gd name="connsiteX2" fmla="*/ 3580109 w 3580109"/>
              <a:gd name="connsiteY2" fmla="*/ 1033220 h 1033220"/>
              <a:gd name="connsiteX0" fmla="*/ 0 w 3808173"/>
              <a:gd name="connsiteY0" fmla="*/ 0 h 1339544"/>
              <a:gd name="connsiteX1" fmla="*/ 1405935 w 3808173"/>
              <a:gd name="connsiteY1" fmla="*/ 471639 h 1339544"/>
              <a:gd name="connsiteX2" fmla="*/ 3808173 w 3808173"/>
              <a:gd name="connsiteY2" fmla="*/ 1339544 h 1339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08173" h="1339544">
                <a:moveTo>
                  <a:pt x="0" y="0"/>
                </a:moveTo>
                <a:cubicBezTo>
                  <a:pt x="245390" y="25830"/>
                  <a:pt x="809250" y="306324"/>
                  <a:pt x="1405935" y="471639"/>
                </a:cubicBezTo>
                <a:cubicBezTo>
                  <a:pt x="1950959" y="538798"/>
                  <a:pt x="3402634" y="1194893"/>
                  <a:pt x="3808173" y="133954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467600" y="4114800"/>
            <a:ext cx="1303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exact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so that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the observation points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roughness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 = 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between the observation points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4267200" y="1143000"/>
            <a:ext cx="2514600" cy="533400"/>
          </a:xfrm>
          <a:custGeom>
            <a:avLst/>
            <a:gdLst>
              <a:gd name="connsiteX0" fmla="*/ 0 w 3580109"/>
              <a:gd name="connsiteY0" fmla="*/ 0 h 991891"/>
              <a:gd name="connsiteX1" fmla="*/ 309966 w 3580109"/>
              <a:gd name="connsiteY1" fmla="*/ 588935 h 991891"/>
              <a:gd name="connsiteX2" fmla="*/ 1177871 w 3580109"/>
              <a:gd name="connsiteY2" fmla="*/ 123986 h 991891"/>
              <a:gd name="connsiteX3" fmla="*/ 3580109 w 3580109"/>
              <a:gd name="connsiteY3" fmla="*/ 991891 h 991891"/>
              <a:gd name="connsiteX0" fmla="*/ 0 w 3580109"/>
              <a:gd name="connsiteY0" fmla="*/ 0 h 991891"/>
              <a:gd name="connsiteX1" fmla="*/ 309966 w 3580109"/>
              <a:gd name="connsiteY1" fmla="*/ 588935 h 991891"/>
              <a:gd name="connsiteX2" fmla="*/ 1239267 w 3580109"/>
              <a:gd name="connsiteY2" fmla="*/ 412469 h 991891"/>
              <a:gd name="connsiteX3" fmla="*/ 3580109 w 3580109"/>
              <a:gd name="connsiteY3" fmla="*/ 991891 h 99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0109" h="991891">
                <a:moveTo>
                  <a:pt x="0" y="0"/>
                </a:moveTo>
                <a:cubicBezTo>
                  <a:pt x="56827" y="284135"/>
                  <a:pt x="103422" y="520190"/>
                  <a:pt x="309966" y="588935"/>
                </a:cubicBezTo>
                <a:cubicBezTo>
                  <a:pt x="516510" y="657680"/>
                  <a:pt x="694243" y="345310"/>
                  <a:pt x="1239267" y="412469"/>
                </a:cubicBezTo>
                <a:cubicBezTo>
                  <a:pt x="1784291" y="479628"/>
                  <a:pt x="3174570" y="847240"/>
                  <a:pt x="3580109" y="991891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705600" y="13716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interpolant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05200"/>
            <a:ext cx="9144000" cy="1981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disadvantage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observation points are singled out as special 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5334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advantage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interpolant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an analytic function that is known everywhere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05200"/>
            <a:ext cx="9144000" cy="1981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disadvantage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observation points are singled out as special 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533400"/>
            <a:ext cx="91440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advantage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interpolant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an analytic function that is known everywhere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22098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 evaluate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at any time,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28194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 differentiate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integrate it, etc.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5344180"/>
            <a:ext cx="624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behaves differently at the observation points than between them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interpolation 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 an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interpolant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goes through all the data points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“does something sensible”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“satisfies some prior information”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between them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some obvious ideas don’t work at all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14600"/>
            <a:ext cx="9144000" cy="2438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(N-1)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order polynomial can easily be constructed to that it passes through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points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use a polynomial for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 lnSpcReduction="10000"/>
          </a:bodyPr>
          <a:lstStyle/>
          <a:p>
            <a:pPr>
              <a:spcBef>
                <a:spcPts val="100"/>
              </a:spcBef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Using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Looking At Data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Probability and Measurement Error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Multivariate Distributions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Linear Models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The Principle of Least Squares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Prior Information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Solving Generalized Least Squares Problems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Complex 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Lessons Learned from the Fourier Transform</a:t>
            </a:r>
          </a:p>
          <a:p>
            <a:pPr>
              <a:spcBef>
                <a:spcPts val="100"/>
              </a:spcBef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Power Spectral Density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Filter Theory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Applications of Filters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Factor Analysis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Orthogonal functions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Covariance and Autocorrelation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Cross-correlation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Smoothing, Correlation and Spectra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Coherence; Tapering and Spectral Analysis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21		Interpolation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Hypothesis testing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23 		Hypothesis Testing continued; F-Tests</a:t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24 		Confidence Limits of Spectra, Bootstraps</a:t>
            </a:r>
          </a:p>
          <a:p>
            <a:pPr>
              <a:spcBef>
                <a:spcPts val="100"/>
              </a:spcBef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SYLLABUS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990600"/>
            <a:ext cx="9144000" cy="4000088"/>
            <a:chOff x="1219200" y="2283023"/>
            <a:chExt cx="5353050" cy="219167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19200" y="2283023"/>
              <a:ext cx="5353050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1371600" y="3045023"/>
              <a:ext cx="533400" cy="28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29000" y="4188023"/>
              <a:ext cx="838200" cy="28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990600"/>
            <a:ext cx="9144000" cy="4000088"/>
            <a:chOff x="1219200" y="2283023"/>
            <a:chExt cx="5353050" cy="219167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19200" y="2283023"/>
              <a:ext cx="5353050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1371600" y="3045023"/>
              <a:ext cx="533400" cy="28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29000" y="4188023"/>
              <a:ext cx="838200" cy="28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Freeform 5"/>
          <p:cNvSpPr/>
          <p:nvPr/>
        </p:nvSpPr>
        <p:spPr>
          <a:xfrm>
            <a:off x="1890793" y="3590441"/>
            <a:ext cx="1720312" cy="229892"/>
          </a:xfrm>
          <a:custGeom>
            <a:avLst/>
            <a:gdLst>
              <a:gd name="connsiteX0" fmla="*/ 0 w 1720312"/>
              <a:gd name="connsiteY0" fmla="*/ 175647 h 229892"/>
              <a:gd name="connsiteX1" fmla="*/ 681926 w 1720312"/>
              <a:gd name="connsiteY1" fmla="*/ 5166 h 229892"/>
              <a:gd name="connsiteX2" fmla="*/ 697424 w 1720312"/>
              <a:gd name="connsiteY2" fmla="*/ 206644 h 229892"/>
              <a:gd name="connsiteX3" fmla="*/ 1720312 w 1720312"/>
              <a:gd name="connsiteY3" fmla="*/ 144651 h 22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12" h="229892">
                <a:moveTo>
                  <a:pt x="0" y="175647"/>
                </a:moveTo>
                <a:cubicBezTo>
                  <a:pt x="282844" y="87823"/>
                  <a:pt x="565689" y="0"/>
                  <a:pt x="681926" y="5166"/>
                </a:cubicBezTo>
                <a:cubicBezTo>
                  <a:pt x="798163" y="10332"/>
                  <a:pt x="524360" y="183397"/>
                  <a:pt x="697424" y="206644"/>
                </a:cubicBezTo>
                <a:cubicBezTo>
                  <a:pt x="870488" y="229892"/>
                  <a:pt x="1295400" y="187271"/>
                  <a:pt x="1720312" y="144651"/>
                </a:cubicBezTo>
              </a:path>
            </a:pathLst>
          </a:cu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35814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happened here?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 rot="17546645" flipH="1">
            <a:off x="7233861" y="3139955"/>
            <a:ext cx="783605" cy="381000"/>
          </a:xfrm>
          <a:custGeom>
            <a:avLst/>
            <a:gdLst>
              <a:gd name="connsiteX0" fmla="*/ 0 w 1720312"/>
              <a:gd name="connsiteY0" fmla="*/ 175647 h 229892"/>
              <a:gd name="connsiteX1" fmla="*/ 681926 w 1720312"/>
              <a:gd name="connsiteY1" fmla="*/ 5166 h 229892"/>
              <a:gd name="connsiteX2" fmla="*/ 697424 w 1720312"/>
              <a:gd name="connsiteY2" fmla="*/ 206644 h 229892"/>
              <a:gd name="connsiteX3" fmla="*/ 1720312 w 1720312"/>
              <a:gd name="connsiteY3" fmla="*/ 144651 h 229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12" h="229892">
                <a:moveTo>
                  <a:pt x="0" y="175647"/>
                </a:moveTo>
                <a:cubicBezTo>
                  <a:pt x="282844" y="87823"/>
                  <a:pt x="565689" y="0"/>
                  <a:pt x="681926" y="5166"/>
                </a:cubicBezTo>
                <a:cubicBezTo>
                  <a:pt x="798163" y="10332"/>
                  <a:pt x="524360" y="183397"/>
                  <a:pt x="697424" y="206644"/>
                </a:cubicBezTo>
                <a:cubicBezTo>
                  <a:pt x="870488" y="229892"/>
                  <a:pt x="1295400" y="187271"/>
                  <a:pt x="1720312" y="144651"/>
                </a:cubicBezTo>
              </a:path>
            </a:pathLst>
          </a:cu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6600" y="36576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here?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267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low-order polynomial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has less potential for wild swings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use many low-order polynomial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valid in a small time interval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such a function is called a 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spline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simplest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9144000" cy="4267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set of linear polynomials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valid between two data points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“connect the data points with straight lines”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1905000" y="1015425"/>
            <a:ext cx="4800600" cy="12954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629400" y="20060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916634" y="1408837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962400" y="126926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876800" y="1701225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248400" y="2006025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819400" y="1320225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981200" y="1701225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3474204" y="1898829"/>
            <a:ext cx="10668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4552951" y="2091748"/>
            <a:ext cx="728663" cy="4765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33800" y="23870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95800" y="2387025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1" name="Straight Connector 30"/>
          <p:cNvCxnSpPr>
            <a:stCxn id="10" idx="6"/>
            <a:endCxn id="11" idx="5"/>
          </p:cNvCxnSpPr>
          <p:nvPr/>
        </p:nvCxnSpPr>
        <p:spPr>
          <a:xfrm>
            <a:off x="4038600" y="1307366"/>
            <a:ext cx="903241" cy="458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14800" y="863025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7333" t="22559" r="5200" b="43668"/>
          <a:stretch>
            <a:fillRect/>
          </a:stretch>
        </p:blipFill>
        <p:spPr bwMode="auto">
          <a:xfrm>
            <a:off x="-1" y="3810000"/>
            <a:ext cx="907970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962400"/>
            <a:ext cx="9144000" cy="1981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disadvantage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advantages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13716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conceptually very simple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1981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always get what you expect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51054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has kinks at observation points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25908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zero roughness between observations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279644"/>
            <a:ext cx="8991600" cy="4130556"/>
            <a:chOff x="1130121" y="2193944"/>
            <a:chExt cx="5349240" cy="2234178"/>
          </a:xfrm>
        </p:grpSpPr>
        <p:pic>
          <p:nvPicPr>
            <p:cNvPr id="2" name="Picture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0121" y="2193944"/>
              <a:ext cx="5349240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" name="TextBox 28"/>
            <p:cNvSpPr txBox="1"/>
            <p:nvPr/>
          </p:nvSpPr>
          <p:spPr>
            <a:xfrm>
              <a:off x="1266119" y="2935829"/>
              <a:ext cx="533400" cy="31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33106" y="4111823"/>
              <a:ext cx="838200" cy="31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/>
          <p:nvPr/>
        </p:nvGrpSpPr>
        <p:grpSpPr>
          <a:xfrm>
            <a:off x="0" y="1279644"/>
            <a:ext cx="8991600" cy="4130556"/>
            <a:chOff x="1130121" y="2193944"/>
            <a:chExt cx="5349240" cy="2234178"/>
          </a:xfrm>
        </p:grpSpPr>
        <p:pic>
          <p:nvPicPr>
            <p:cNvPr id="2" name="Picture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0121" y="2193944"/>
              <a:ext cx="5349240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" name="TextBox 28"/>
            <p:cNvSpPr txBox="1"/>
            <p:nvPr/>
          </p:nvSpPr>
          <p:spPr>
            <a:xfrm>
              <a:off x="1266119" y="2935829"/>
              <a:ext cx="533400" cy="31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33106" y="4111823"/>
              <a:ext cx="838200" cy="31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6781800" y="1905000"/>
            <a:ext cx="929899" cy="805912"/>
          </a:xfrm>
          <a:custGeom>
            <a:avLst/>
            <a:gdLst>
              <a:gd name="connsiteX0" fmla="*/ 0 w 929899"/>
              <a:gd name="connsiteY0" fmla="*/ 805912 h 805912"/>
              <a:gd name="connsiteX1" fmla="*/ 294468 w 929899"/>
              <a:gd name="connsiteY1" fmla="*/ 449451 h 805912"/>
              <a:gd name="connsiteX2" fmla="*/ 480448 w 929899"/>
              <a:gd name="connsiteY2" fmla="*/ 650929 h 805912"/>
              <a:gd name="connsiteX3" fmla="*/ 929899 w 929899"/>
              <a:gd name="connsiteY3" fmla="*/ 0 h 805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9899" h="805912">
                <a:moveTo>
                  <a:pt x="0" y="805912"/>
                </a:moveTo>
                <a:cubicBezTo>
                  <a:pt x="107196" y="640596"/>
                  <a:pt x="214393" y="475281"/>
                  <a:pt x="294468" y="449451"/>
                </a:cubicBezTo>
                <a:cubicBezTo>
                  <a:pt x="374543" y="423621"/>
                  <a:pt x="374543" y="725838"/>
                  <a:pt x="480448" y="650929"/>
                </a:cubicBezTo>
                <a:cubicBezTo>
                  <a:pt x="586353" y="576021"/>
                  <a:pt x="758126" y="288010"/>
                  <a:pt x="929899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00" y="13716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kink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9162" t="43774" r="37522" b="39390"/>
          <a:stretch>
            <a:fillRect/>
          </a:stretch>
        </p:blipFill>
        <p:spPr bwMode="auto">
          <a:xfrm>
            <a:off x="838200" y="1905000"/>
            <a:ext cx="608838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Brace 4"/>
          <p:cNvSpPr/>
          <p:nvPr/>
        </p:nvSpPr>
        <p:spPr>
          <a:xfrm rot="5400000">
            <a:off x="4533900" y="2857500"/>
            <a:ext cx="457200" cy="6858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35052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observations</a:t>
            </a:r>
          </a:p>
        </p:txBody>
      </p:sp>
      <p:sp>
        <p:nvSpPr>
          <p:cNvPr id="7" name="Freeform 6"/>
          <p:cNvSpPr/>
          <p:nvPr/>
        </p:nvSpPr>
        <p:spPr>
          <a:xfrm>
            <a:off x="5904854" y="3037668"/>
            <a:ext cx="883404" cy="1766807"/>
          </a:xfrm>
          <a:custGeom>
            <a:avLst/>
            <a:gdLst>
              <a:gd name="connsiteX0" fmla="*/ 0 w 883404"/>
              <a:gd name="connsiteY0" fmla="*/ 0 h 1766807"/>
              <a:gd name="connsiteX1" fmla="*/ 666427 w 883404"/>
              <a:gd name="connsiteY1" fmla="*/ 588935 h 1766807"/>
              <a:gd name="connsiteX2" fmla="*/ 371960 w 883404"/>
              <a:gd name="connsiteY2" fmla="*/ 1286359 h 1766807"/>
              <a:gd name="connsiteX3" fmla="*/ 883404 w 883404"/>
              <a:gd name="connsiteY3" fmla="*/ 1766807 h 176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3404" h="1766807">
                <a:moveTo>
                  <a:pt x="0" y="0"/>
                </a:moveTo>
                <a:cubicBezTo>
                  <a:pt x="302217" y="187271"/>
                  <a:pt x="604434" y="374542"/>
                  <a:pt x="666427" y="588935"/>
                </a:cubicBezTo>
                <a:cubicBezTo>
                  <a:pt x="728420" y="803328"/>
                  <a:pt x="335797" y="1090047"/>
                  <a:pt x="371960" y="1286359"/>
                </a:cubicBezTo>
                <a:cubicBezTo>
                  <a:pt x="408123" y="1482671"/>
                  <a:pt x="645763" y="1624739"/>
                  <a:pt x="883404" y="176680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67400" y="4800600"/>
            <a:ext cx="220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times of interpolation</a:t>
            </a:r>
          </a:p>
        </p:txBody>
      </p:sp>
      <p:sp>
        <p:nvSpPr>
          <p:cNvPr id="9" name="Freeform 8"/>
          <p:cNvSpPr/>
          <p:nvPr/>
        </p:nvSpPr>
        <p:spPr>
          <a:xfrm>
            <a:off x="1332854" y="3190068"/>
            <a:ext cx="883404" cy="1766807"/>
          </a:xfrm>
          <a:custGeom>
            <a:avLst/>
            <a:gdLst>
              <a:gd name="connsiteX0" fmla="*/ 0 w 883404"/>
              <a:gd name="connsiteY0" fmla="*/ 0 h 1766807"/>
              <a:gd name="connsiteX1" fmla="*/ 666427 w 883404"/>
              <a:gd name="connsiteY1" fmla="*/ 588935 h 1766807"/>
              <a:gd name="connsiteX2" fmla="*/ 371960 w 883404"/>
              <a:gd name="connsiteY2" fmla="*/ 1286359 h 1766807"/>
              <a:gd name="connsiteX3" fmla="*/ 883404 w 883404"/>
              <a:gd name="connsiteY3" fmla="*/ 1766807 h 176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3404" h="1766807">
                <a:moveTo>
                  <a:pt x="0" y="0"/>
                </a:moveTo>
                <a:cubicBezTo>
                  <a:pt x="302217" y="187271"/>
                  <a:pt x="604434" y="374542"/>
                  <a:pt x="666427" y="588935"/>
                </a:cubicBezTo>
                <a:cubicBezTo>
                  <a:pt x="728420" y="803328"/>
                  <a:pt x="335797" y="1090047"/>
                  <a:pt x="371960" y="1286359"/>
                </a:cubicBezTo>
                <a:cubicBezTo>
                  <a:pt x="408123" y="1482671"/>
                  <a:pt x="645763" y="1624739"/>
                  <a:pt x="883404" y="176680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4953000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interpolated observations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getting rid of the kinks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9144000" cy="182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 cubic polynomials</a:t>
            </a:r>
          </a:p>
          <a:p>
            <a:pPr algn="ctr">
              <a:buNone/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(t) = c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 c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+ c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+ c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each valid between two data points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3276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introduce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Interpolation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process of filling in missing data points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cubic polynomial has 4 coefficients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743200"/>
            <a:ext cx="9144000" cy="27432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two constrained by need to pass through two data</a:t>
            </a:r>
          </a:p>
          <a:p>
            <a:pPr algn="ctr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two to implement prior information</a:t>
            </a:r>
          </a:p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 kinks in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or its first derivative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5745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trick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second derivative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cubic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linear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use linear interpolation formula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second derivative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743200" y="609601"/>
            <a:ext cx="4800600" cy="17526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67600" y="2057401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63788" y="1307813"/>
            <a:ext cx="2743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200" baseline="30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nd</a:t>
            </a: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derivative</a:t>
            </a:r>
            <a:endParaRPr lang="en-US" sz="3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800600" y="177784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657600" y="2133601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16200000" flipH="1">
            <a:off x="4537371" y="2165646"/>
            <a:ext cx="659003" cy="811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772029" y="1781176"/>
            <a:ext cx="1428746" cy="2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91050" y="2371726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3500" y="2371726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 flipH="1" flipV="1">
            <a:off x="4801487" y="1116768"/>
            <a:ext cx="725354" cy="6444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3559" t="61694" r="5932" b="8976"/>
          <a:stretch>
            <a:fillRect/>
          </a:stretch>
        </p:blipFill>
        <p:spPr bwMode="auto">
          <a:xfrm>
            <a:off x="0" y="3733800"/>
            <a:ext cx="9144000" cy="279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>
            <a:stCxn id="10" idx="6"/>
            <a:endCxn id="7" idx="2"/>
          </p:cNvCxnSpPr>
          <p:nvPr/>
        </p:nvCxnSpPr>
        <p:spPr>
          <a:xfrm flipV="1">
            <a:off x="3733800" y="1815942"/>
            <a:ext cx="1066800" cy="3557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3549112" y="2304082"/>
            <a:ext cx="312549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95650" y="2352676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i-1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2600325" y="2162176"/>
            <a:ext cx="1101187" cy="500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5429250" y="103822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743200" y="2286001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2590800" y="1828801"/>
            <a:ext cx="22098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2590800" y="1057276"/>
            <a:ext cx="2838450" cy="952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800225" y="1704976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i-1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28800" y="1333501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24025" y="609601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743200" y="609601"/>
            <a:ext cx="4800600" cy="17526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67600" y="2057401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63788" y="1307813"/>
            <a:ext cx="2743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200" baseline="30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nd</a:t>
            </a: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derivative</a:t>
            </a:r>
            <a:endParaRPr lang="en-US" sz="3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800600" y="177784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657600" y="2133601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16200000" flipH="1">
            <a:off x="4537371" y="2165646"/>
            <a:ext cx="659003" cy="811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772029" y="1781176"/>
            <a:ext cx="1428746" cy="2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91050" y="2371726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3500" y="2371726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 flipH="1" flipV="1">
            <a:off x="4801487" y="1116768"/>
            <a:ext cx="725354" cy="6444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3559" t="76106" r="5932" b="8976"/>
          <a:stretch>
            <a:fillRect/>
          </a:stretch>
        </p:blipFill>
        <p:spPr bwMode="auto">
          <a:xfrm>
            <a:off x="0" y="5105400"/>
            <a:ext cx="9144000" cy="141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>
            <a:stCxn id="10" idx="6"/>
            <a:endCxn id="7" idx="2"/>
          </p:cNvCxnSpPr>
          <p:nvPr/>
        </p:nvCxnSpPr>
        <p:spPr>
          <a:xfrm flipV="1">
            <a:off x="3733800" y="1815942"/>
            <a:ext cx="1066800" cy="3557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3549112" y="2304082"/>
            <a:ext cx="312549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95650" y="2352676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i-1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2600325" y="2162176"/>
            <a:ext cx="1101187" cy="500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5429250" y="103822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743200" y="2286001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2590800" y="1828801"/>
            <a:ext cx="22098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2590800" y="1057276"/>
            <a:ext cx="2838450" cy="952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800225" y="1704976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i-1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28800" y="1333501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24025" y="609601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981200" y="1447800"/>
            <a:ext cx="685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676400" y="5257800"/>
            <a:ext cx="685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971800" y="3352800"/>
            <a:ext cx="563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second derivative at the observation points, denoted 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2800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 become an unknown in the problem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second derivative is now integrated twice to give the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spline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function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0045" t="60471" r="4574" b="18711"/>
          <a:stretch>
            <a:fillRect/>
          </a:stretch>
        </p:blipFill>
        <p:spPr bwMode="auto">
          <a:xfrm>
            <a:off x="0" y="2286000"/>
            <a:ext cx="9067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480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here </a:t>
            </a:r>
            <a:r>
              <a:rPr kumimoji="0" lang="en-US" sz="3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kumimoji="0" lang="en-US" sz="3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and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kumimoji="0" lang="en-US" sz="3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are two more unknowns that arise from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integration constants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629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finally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finds the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that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spline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goes through the observations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has a first derivative that is continuous across the observation points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solution involves solving a matrix equation for the unknowns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(see text for details)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10018" t="78705" r="39177" b="5355"/>
          <a:stretch>
            <a:fillRect/>
          </a:stretch>
        </p:blipFill>
        <p:spPr bwMode="auto">
          <a:xfrm>
            <a:off x="1048722" y="1906290"/>
            <a:ext cx="57483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Right Brace 4"/>
          <p:cNvSpPr/>
          <p:nvPr/>
        </p:nvSpPr>
        <p:spPr>
          <a:xfrm rot="5400000">
            <a:off x="4533900" y="2857500"/>
            <a:ext cx="457200" cy="6858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35052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observations</a:t>
            </a:r>
          </a:p>
        </p:txBody>
      </p:sp>
      <p:sp>
        <p:nvSpPr>
          <p:cNvPr id="7" name="Freeform 6"/>
          <p:cNvSpPr/>
          <p:nvPr/>
        </p:nvSpPr>
        <p:spPr>
          <a:xfrm>
            <a:off x="5904854" y="3037668"/>
            <a:ext cx="883404" cy="1766807"/>
          </a:xfrm>
          <a:custGeom>
            <a:avLst/>
            <a:gdLst>
              <a:gd name="connsiteX0" fmla="*/ 0 w 883404"/>
              <a:gd name="connsiteY0" fmla="*/ 0 h 1766807"/>
              <a:gd name="connsiteX1" fmla="*/ 666427 w 883404"/>
              <a:gd name="connsiteY1" fmla="*/ 588935 h 1766807"/>
              <a:gd name="connsiteX2" fmla="*/ 371960 w 883404"/>
              <a:gd name="connsiteY2" fmla="*/ 1286359 h 1766807"/>
              <a:gd name="connsiteX3" fmla="*/ 883404 w 883404"/>
              <a:gd name="connsiteY3" fmla="*/ 1766807 h 176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3404" h="1766807">
                <a:moveTo>
                  <a:pt x="0" y="0"/>
                </a:moveTo>
                <a:cubicBezTo>
                  <a:pt x="302217" y="187271"/>
                  <a:pt x="604434" y="374542"/>
                  <a:pt x="666427" y="588935"/>
                </a:cubicBezTo>
                <a:cubicBezTo>
                  <a:pt x="728420" y="803328"/>
                  <a:pt x="335797" y="1090047"/>
                  <a:pt x="371960" y="1286359"/>
                </a:cubicBezTo>
                <a:cubicBezTo>
                  <a:pt x="408123" y="1482671"/>
                  <a:pt x="645763" y="1624739"/>
                  <a:pt x="883404" y="176680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67400" y="4800600"/>
            <a:ext cx="220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times of interpolation</a:t>
            </a:r>
          </a:p>
        </p:txBody>
      </p:sp>
      <p:sp>
        <p:nvSpPr>
          <p:cNvPr id="9" name="Freeform 8"/>
          <p:cNvSpPr/>
          <p:nvPr/>
        </p:nvSpPr>
        <p:spPr>
          <a:xfrm>
            <a:off x="1524000" y="3048000"/>
            <a:ext cx="883404" cy="1766807"/>
          </a:xfrm>
          <a:custGeom>
            <a:avLst/>
            <a:gdLst>
              <a:gd name="connsiteX0" fmla="*/ 0 w 883404"/>
              <a:gd name="connsiteY0" fmla="*/ 0 h 1766807"/>
              <a:gd name="connsiteX1" fmla="*/ 666427 w 883404"/>
              <a:gd name="connsiteY1" fmla="*/ 588935 h 1766807"/>
              <a:gd name="connsiteX2" fmla="*/ 371960 w 883404"/>
              <a:gd name="connsiteY2" fmla="*/ 1286359 h 1766807"/>
              <a:gd name="connsiteX3" fmla="*/ 883404 w 883404"/>
              <a:gd name="connsiteY3" fmla="*/ 1766807 h 176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3404" h="1766807">
                <a:moveTo>
                  <a:pt x="0" y="0"/>
                </a:moveTo>
                <a:cubicBezTo>
                  <a:pt x="302217" y="187271"/>
                  <a:pt x="604434" y="374542"/>
                  <a:pt x="666427" y="588935"/>
                </a:cubicBezTo>
                <a:cubicBezTo>
                  <a:pt x="728420" y="803328"/>
                  <a:pt x="335797" y="1090047"/>
                  <a:pt x="371960" y="1286359"/>
                </a:cubicBezTo>
                <a:cubicBezTo>
                  <a:pt x="408123" y="1482671"/>
                  <a:pt x="645763" y="1624739"/>
                  <a:pt x="883404" y="176680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4953000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interpolated observations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9117" y="1202821"/>
            <a:ext cx="8915401" cy="3597779"/>
            <a:chOff x="1047045" y="2209646"/>
            <a:chExt cx="5353050" cy="231873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7045" y="2209646"/>
              <a:ext cx="5353050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1086591" y="2897187"/>
              <a:ext cx="533400" cy="416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36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76600" y="4111823"/>
              <a:ext cx="838200" cy="416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36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36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89117" y="1202821"/>
            <a:ext cx="8915401" cy="3597779"/>
            <a:chOff x="1047045" y="2209646"/>
            <a:chExt cx="5353050" cy="231873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7045" y="2209646"/>
              <a:ext cx="5353050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1086591" y="2897187"/>
              <a:ext cx="533400" cy="416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36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76600" y="4111823"/>
              <a:ext cx="838200" cy="416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36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36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562600" y="1600200"/>
            <a:ext cx="929899" cy="805912"/>
          </a:xfrm>
          <a:custGeom>
            <a:avLst/>
            <a:gdLst>
              <a:gd name="connsiteX0" fmla="*/ 0 w 929899"/>
              <a:gd name="connsiteY0" fmla="*/ 805912 h 805912"/>
              <a:gd name="connsiteX1" fmla="*/ 294468 w 929899"/>
              <a:gd name="connsiteY1" fmla="*/ 449451 h 805912"/>
              <a:gd name="connsiteX2" fmla="*/ 480448 w 929899"/>
              <a:gd name="connsiteY2" fmla="*/ 650929 h 805912"/>
              <a:gd name="connsiteX3" fmla="*/ 929899 w 929899"/>
              <a:gd name="connsiteY3" fmla="*/ 0 h 805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9899" h="805912">
                <a:moveTo>
                  <a:pt x="0" y="805912"/>
                </a:moveTo>
                <a:cubicBezTo>
                  <a:pt x="107196" y="640596"/>
                  <a:pt x="214393" y="475281"/>
                  <a:pt x="294468" y="449451"/>
                </a:cubicBezTo>
                <a:cubicBezTo>
                  <a:pt x="374543" y="423621"/>
                  <a:pt x="374543" y="725838"/>
                  <a:pt x="480448" y="650929"/>
                </a:cubicBezTo>
                <a:cubicBezTo>
                  <a:pt x="586353" y="576021"/>
                  <a:pt x="758126" y="288010"/>
                  <a:pt x="929899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00800" y="1066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kinks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685800" y="2362200"/>
            <a:ext cx="6183824" cy="1472339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362700" y="3955296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71500" y="392430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467100" y="3938508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71800" y="4343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4114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9000" y="4114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4600" y="4114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35868" y="2855268"/>
            <a:ext cx="838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A(t)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838200" y="3505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990600" y="3276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219200" y="3352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600200" y="3886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82880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362200" y="3505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209800" y="3657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590800" y="3581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667000" y="3657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28194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97180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32004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581400" y="3581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429000" y="3657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114800" y="2971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4267200" y="2895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419600" y="2971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648200" y="3352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800600" y="3581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0292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105400" y="3886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25780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791200" y="4114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638800" y="4267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60960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609600" y="3733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6248400" y="3733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553200" y="3505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3282414" y="3314700"/>
            <a:ext cx="20574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5400000">
            <a:off x="3434814" y="3313906"/>
            <a:ext cx="20574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>
            <a:off x="4290298" y="3313906"/>
            <a:ext cx="20574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5400000">
            <a:off x="4610894" y="3313906"/>
            <a:ext cx="20574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28600" y="228600"/>
            <a:ext cx="891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Scenario 1:  data are collected at irregular time intervals, but you want to compute power spectral density, which requires evenly sampled data.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5791200" y="5486400"/>
            <a:ext cx="2133600" cy="8382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5842861" y="5455404"/>
            <a:ext cx="1875295" cy="790413"/>
          </a:xfrm>
          <a:custGeom>
            <a:avLst/>
            <a:gdLst>
              <a:gd name="connsiteX0" fmla="*/ 0 w 1875295"/>
              <a:gd name="connsiteY0" fmla="*/ 790413 h 790413"/>
              <a:gd name="connsiteX1" fmla="*/ 154983 w 1875295"/>
              <a:gd name="connsiteY1" fmla="*/ 619932 h 790413"/>
              <a:gd name="connsiteX2" fmla="*/ 216976 w 1875295"/>
              <a:gd name="connsiteY2" fmla="*/ 263471 h 790413"/>
              <a:gd name="connsiteX3" fmla="*/ 263471 w 1875295"/>
              <a:gd name="connsiteY3" fmla="*/ 15498 h 790413"/>
              <a:gd name="connsiteX4" fmla="*/ 387458 w 1875295"/>
              <a:gd name="connsiteY4" fmla="*/ 170481 h 790413"/>
              <a:gd name="connsiteX5" fmla="*/ 418454 w 1875295"/>
              <a:gd name="connsiteY5" fmla="*/ 449450 h 790413"/>
              <a:gd name="connsiteX6" fmla="*/ 526942 w 1875295"/>
              <a:gd name="connsiteY6" fmla="*/ 604433 h 790413"/>
              <a:gd name="connsiteX7" fmla="*/ 666427 w 1875295"/>
              <a:gd name="connsiteY7" fmla="*/ 526942 h 790413"/>
              <a:gd name="connsiteX8" fmla="*/ 790414 w 1875295"/>
              <a:gd name="connsiteY8" fmla="*/ 526942 h 790413"/>
              <a:gd name="connsiteX9" fmla="*/ 929898 w 1875295"/>
              <a:gd name="connsiteY9" fmla="*/ 650928 h 790413"/>
              <a:gd name="connsiteX10" fmla="*/ 1394847 w 1875295"/>
              <a:gd name="connsiteY10" fmla="*/ 743918 h 790413"/>
              <a:gd name="connsiteX11" fmla="*/ 1875295 w 1875295"/>
              <a:gd name="connsiteY11" fmla="*/ 790413 h 790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75295" h="790413">
                <a:moveTo>
                  <a:pt x="0" y="790413"/>
                </a:moveTo>
                <a:cubicBezTo>
                  <a:pt x="59410" y="749084"/>
                  <a:pt x="118820" y="707756"/>
                  <a:pt x="154983" y="619932"/>
                </a:cubicBezTo>
                <a:cubicBezTo>
                  <a:pt x="191146" y="532108"/>
                  <a:pt x="198895" y="364210"/>
                  <a:pt x="216976" y="263471"/>
                </a:cubicBezTo>
                <a:cubicBezTo>
                  <a:pt x="235057" y="162732"/>
                  <a:pt x="235057" y="30996"/>
                  <a:pt x="263471" y="15498"/>
                </a:cubicBezTo>
                <a:cubicBezTo>
                  <a:pt x="291885" y="0"/>
                  <a:pt x="361628" y="98156"/>
                  <a:pt x="387458" y="170481"/>
                </a:cubicBezTo>
                <a:cubicBezTo>
                  <a:pt x="413289" y="242806"/>
                  <a:pt x="395207" y="377125"/>
                  <a:pt x="418454" y="449450"/>
                </a:cubicBezTo>
                <a:cubicBezTo>
                  <a:pt x="441701" y="521775"/>
                  <a:pt x="485613" y="591518"/>
                  <a:pt x="526942" y="604433"/>
                </a:cubicBezTo>
                <a:cubicBezTo>
                  <a:pt x="568271" y="617348"/>
                  <a:pt x="622515" y="539857"/>
                  <a:pt x="666427" y="526942"/>
                </a:cubicBezTo>
                <a:cubicBezTo>
                  <a:pt x="710339" y="514027"/>
                  <a:pt x="746502" y="506278"/>
                  <a:pt x="790414" y="526942"/>
                </a:cubicBezTo>
                <a:cubicBezTo>
                  <a:pt x="834326" y="547606"/>
                  <a:pt x="829159" y="614765"/>
                  <a:pt x="929898" y="650928"/>
                </a:cubicBezTo>
                <a:cubicBezTo>
                  <a:pt x="1030637" y="687091"/>
                  <a:pt x="1237281" y="720671"/>
                  <a:pt x="1394847" y="743918"/>
                </a:cubicBezTo>
                <a:cubicBezTo>
                  <a:pt x="1552413" y="767165"/>
                  <a:pt x="1713854" y="778789"/>
                  <a:pt x="1875295" y="790413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125706" y="633497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frequency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 rot="16200000">
            <a:off x="4909066" y="568273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psd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3733800" y="5105400"/>
            <a:ext cx="1224366" cy="805912"/>
          </a:xfrm>
          <a:custGeom>
            <a:avLst/>
            <a:gdLst>
              <a:gd name="connsiteX0" fmla="*/ 0 w 1224366"/>
              <a:gd name="connsiteY0" fmla="*/ 0 h 805912"/>
              <a:gd name="connsiteX1" fmla="*/ 433952 w 1224366"/>
              <a:gd name="connsiteY1" fmla="*/ 542441 h 805912"/>
              <a:gd name="connsiteX2" fmla="*/ 1224366 w 1224366"/>
              <a:gd name="connsiteY2" fmla="*/ 805912 h 805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4366" h="805912">
                <a:moveTo>
                  <a:pt x="0" y="0"/>
                </a:moveTo>
                <a:cubicBezTo>
                  <a:pt x="114945" y="204061"/>
                  <a:pt x="229891" y="408122"/>
                  <a:pt x="433952" y="542441"/>
                </a:cubicBezTo>
                <a:cubicBezTo>
                  <a:pt x="638013" y="676760"/>
                  <a:pt x="931189" y="741336"/>
                  <a:pt x="1224366" y="805912"/>
                </a:cubicBezTo>
              </a:path>
            </a:pathLst>
          </a:custGeom>
          <a:ln w="15240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3962400" y="48768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4343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interpolation involves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information of smoothness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in generalized least-squares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prior information of smoothness is quantified by a roughness matrix,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then we minimize the overall roughness, which is to say the overall error in the prior information</a:t>
            </a:r>
          </a:p>
          <a:p>
            <a:pPr algn="ctr">
              <a:buNone/>
            </a:pPr>
            <a:endParaRPr lang="en-US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229600" cy="6858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note that</a:t>
            </a:r>
          </a:p>
          <a:p>
            <a:pPr algn="ctr">
              <a:buNone/>
            </a:pPr>
            <a:endParaRPr lang="en-US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H) m</a:t>
            </a:r>
          </a:p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but in generalized error also has the form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where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is a covariance matrix</a:t>
            </a:r>
          </a:p>
          <a:p>
            <a:pPr algn="ctr">
              <a:buNone/>
            </a:pPr>
            <a:endParaRPr lang="en-US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so in this case</a:t>
            </a:r>
          </a:p>
          <a:p>
            <a:pPr algn="ctr"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54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 the prior information that the data are smooth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equivalent to the requirement that they have a specific covariance matrix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which for stationary time series is equivalent to saying that they have a specific autocorrelation function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62023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so an alternative, more flexible way of interpolating data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is by specifying the autocorrelation function that we want the results to have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this is called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Kriging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(after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Danie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Krige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its inventor)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Kriging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387" t="53876" r="1627" b="19186"/>
          <a:stretch>
            <a:fillRect/>
          </a:stretch>
        </p:blipFill>
        <p:spPr bwMode="auto">
          <a:xfrm>
            <a:off x="0" y="3733800"/>
            <a:ext cx="8991600" cy="158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1676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estimate data at arbitrary time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sz="36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387" t="65525" r="43926" b="19186"/>
          <a:stretch>
            <a:fillRect/>
          </a:stretch>
        </p:blipFill>
        <p:spPr bwMode="auto">
          <a:xfrm>
            <a:off x="2057400" y="533400"/>
            <a:ext cx="5029200" cy="90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1524000"/>
            <a:ext cx="8229600" cy="266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determine weights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by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minimizing the </a:t>
            </a:r>
            <a:r>
              <a:rPr kumimoji="0" lang="en-US" sz="3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48703" t="38845" r="24950" b="49606"/>
          <a:stretch>
            <a:fillRect/>
          </a:stretch>
        </p:blipFill>
        <p:spPr bwMode="auto">
          <a:xfrm>
            <a:off x="3352800" y="3886200"/>
            <a:ext cx="251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600" y="472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with respect to </a:t>
            </a:r>
            <a:r>
              <a:rPr kumimoji="0" lang="en-US" sz="3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kumimoji="0" lang="en-US" sz="3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600" b="0" i="1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57150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we’ll find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that we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don’t need to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know </a:t>
            </a:r>
            <a:r>
              <a:rPr kumimoji="0" lang="en-US" sz="28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kumimoji="0" lang="en-US" sz="28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only its autocorrelation</a:t>
            </a:r>
            <a:endParaRPr kumimoji="0" lang="en-US" sz="2800" b="0" i="1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0305" r="13259" b="58003"/>
          <a:stretch>
            <a:fillRect/>
          </a:stretch>
        </p:blipFill>
        <p:spPr bwMode="auto">
          <a:xfrm>
            <a:off x="0" y="533400"/>
            <a:ext cx="896874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10649" t="35302" r="20155" b="48950"/>
          <a:stretch>
            <a:fillRect/>
          </a:stretch>
        </p:blipFill>
        <p:spPr bwMode="auto">
          <a:xfrm>
            <a:off x="0" y="4572000"/>
            <a:ext cx="820928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65886" t="23260" r="20155" b="70256"/>
          <a:stretch>
            <a:fillRect/>
          </a:stretch>
        </p:blipFill>
        <p:spPr bwMode="auto">
          <a:xfrm>
            <a:off x="4267200" y="6019800"/>
            <a:ext cx="165608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372" t="27891" r="86140" b="64698"/>
          <a:stretch>
            <a:fillRect/>
          </a:stretch>
        </p:blipFill>
        <p:spPr bwMode="auto">
          <a:xfrm>
            <a:off x="6821712" y="6030684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864" t="43166" r="24609" b="43973"/>
          <a:stretch>
            <a:fillRect/>
          </a:stretch>
        </p:blipFill>
        <p:spPr bwMode="auto">
          <a:xfrm>
            <a:off x="-1" y="1752600"/>
            <a:ext cx="723207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4864" t="57196" r="3306" b="27604"/>
          <a:stretch>
            <a:fillRect/>
          </a:stretch>
        </p:blipFill>
        <p:spPr bwMode="auto">
          <a:xfrm>
            <a:off x="0" y="3124200"/>
            <a:ext cx="863179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177142" y="5685972"/>
            <a:ext cx="236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assuming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181600" y="5685972"/>
            <a:ext cx="236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316953" y="3567114"/>
            <a:ext cx="76200" cy="152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09800" y="3450437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0305" r="13259" b="58003"/>
          <a:stretch>
            <a:fillRect/>
          </a:stretch>
        </p:blipFill>
        <p:spPr bwMode="auto">
          <a:xfrm>
            <a:off x="0" y="533400"/>
            <a:ext cx="896874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10649" t="35302" r="20155" b="48950"/>
          <a:stretch>
            <a:fillRect/>
          </a:stretch>
        </p:blipFill>
        <p:spPr bwMode="auto">
          <a:xfrm>
            <a:off x="0" y="4572000"/>
            <a:ext cx="820928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65886" t="23260" r="20155" b="70256"/>
          <a:stretch>
            <a:fillRect/>
          </a:stretch>
        </p:blipFill>
        <p:spPr bwMode="auto">
          <a:xfrm>
            <a:off x="4267200" y="6019800"/>
            <a:ext cx="165608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372" t="27891" r="86140" b="64698"/>
          <a:stretch>
            <a:fillRect/>
          </a:stretch>
        </p:blipFill>
        <p:spPr bwMode="auto">
          <a:xfrm>
            <a:off x="6821712" y="6030684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864" t="43166" r="24609" b="43973"/>
          <a:stretch>
            <a:fillRect/>
          </a:stretch>
        </p:blipFill>
        <p:spPr bwMode="auto">
          <a:xfrm>
            <a:off x="-1" y="1752600"/>
            <a:ext cx="723207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4864" t="57196" r="3306" b="27604"/>
          <a:stretch>
            <a:fillRect/>
          </a:stretch>
        </p:blipFill>
        <p:spPr bwMode="auto">
          <a:xfrm>
            <a:off x="0" y="3124200"/>
            <a:ext cx="863179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177142" y="5685972"/>
            <a:ext cx="236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assuming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181600" y="5685972"/>
            <a:ext cx="236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789714" y="152400"/>
            <a:ext cx="4354286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means approximately cancel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316953" y="3567114"/>
            <a:ext cx="76200" cy="152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209800" y="3450437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0305" r="13259" b="58003"/>
          <a:stretch>
            <a:fillRect/>
          </a:stretch>
        </p:blipFill>
        <p:spPr bwMode="auto">
          <a:xfrm>
            <a:off x="0" y="533400"/>
            <a:ext cx="896874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10649" t="35302" r="20155" b="48950"/>
          <a:stretch>
            <a:fillRect/>
          </a:stretch>
        </p:blipFill>
        <p:spPr bwMode="auto">
          <a:xfrm>
            <a:off x="0" y="4572000"/>
            <a:ext cx="820928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65886" t="23260" r="20155" b="70256"/>
          <a:stretch>
            <a:fillRect/>
          </a:stretch>
        </p:blipFill>
        <p:spPr bwMode="auto">
          <a:xfrm>
            <a:off x="4267200" y="6019800"/>
            <a:ext cx="165608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372" t="27891" r="86140" b="64698"/>
          <a:stretch>
            <a:fillRect/>
          </a:stretch>
        </p:blipFill>
        <p:spPr bwMode="auto">
          <a:xfrm>
            <a:off x="6821712" y="6030684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864" t="43166" r="24609" b="43973"/>
          <a:stretch>
            <a:fillRect/>
          </a:stretch>
        </p:blipFill>
        <p:spPr bwMode="auto">
          <a:xfrm>
            <a:off x="-1" y="1752600"/>
            <a:ext cx="723207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4864" t="57196" r="3306" b="27604"/>
          <a:stretch>
            <a:fillRect/>
          </a:stretch>
        </p:blipFill>
        <p:spPr bwMode="auto">
          <a:xfrm>
            <a:off x="0" y="3124200"/>
            <a:ext cx="863179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177142" y="5685972"/>
            <a:ext cx="236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assuming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181600" y="5685972"/>
            <a:ext cx="236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789714" y="152400"/>
            <a:ext cx="4354286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means approximately cancel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1447800"/>
            <a:ext cx="3429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expand square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316953" y="3567114"/>
            <a:ext cx="76200" cy="152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209800" y="3450437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685800" y="1828800"/>
            <a:ext cx="6183824" cy="862739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347202" y="3939798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71500" y="392430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451602" y="392430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71800" y="4343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4114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9000" y="4095432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4600" y="4114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09485" y="1882749"/>
            <a:ext cx="990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A(t)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1447800" y="2819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838200" y="2286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143000" y="2438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752600" y="2895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417320" y="3886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971800" y="2362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67000" y="2438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276600" y="2438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581400" y="2743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657600" y="4114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16712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5588000" y="3886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271520" y="4114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38252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3886200" y="2895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4191000" y="2819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419600" y="2971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495800" y="2514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800600" y="2743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105400" y="2895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410200" y="2895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715000" y="2514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019800" y="2743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1224280" y="3657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6324600" y="2514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2362200" y="2743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2057400" y="2667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629400" y="2819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606371" y="2537202"/>
            <a:ext cx="11430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5400000">
            <a:off x="953294" y="3999706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28600" y="228600"/>
            <a:ext cx="891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Scenario 2:  two datasets are collected with different sampling intervals, but you want to combine them into a scatter plot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6019800" y="4953000"/>
            <a:ext cx="1676400" cy="12954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172200" y="6218694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 rot="16200000">
            <a:off x="5031433" y="5255567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4343400" y="5029200"/>
            <a:ext cx="1224366" cy="805912"/>
          </a:xfrm>
          <a:custGeom>
            <a:avLst/>
            <a:gdLst>
              <a:gd name="connsiteX0" fmla="*/ 0 w 1224366"/>
              <a:gd name="connsiteY0" fmla="*/ 0 h 805912"/>
              <a:gd name="connsiteX1" fmla="*/ 433952 w 1224366"/>
              <a:gd name="connsiteY1" fmla="*/ 542441 h 805912"/>
              <a:gd name="connsiteX2" fmla="*/ 1224366 w 1224366"/>
              <a:gd name="connsiteY2" fmla="*/ 805912 h 805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4366" h="805912">
                <a:moveTo>
                  <a:pt x="0" y="0"/>
                </a:moveTo>
                <a:cubicBezTo>
                  <a:pt x="114945" y="204061"/>
                  <a:pt x="229891" y="408122"/>
                  <a:pt x="433952" y="542441"/>
                </a:cubicBezTo>
                <a:cubicBezTo>
                  <a:pt x="638013" y="676760"/>
                  <a:pt x="931189" y="741336"/>
                  <a:pt x="1224366" y="805912"/>
                </a:cubicBezTo>
              </a:path>
            </a:pathLst>
          </a:custGeom>
          <a:ln w="15240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4648200" y="47244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685800" y="3200400"/>
            <a:ext cx="6183824" cy="862739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 rot="5400000">
            <a:off x="6362700" y="255786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3467100" y="2599194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429000" y="2775486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324600" y="2794854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5394960" y="4038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46228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5008880" y="3962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 flipV="1">
            <a:off x="1610360" y="4191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 flipV="1">
            <a:off x="83820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 flipV="1">
            <a:off x="1031240" y="3657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 flipV="1">
            <a:off x="1803400" y="4191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 flipV="1">
            <a:off x="2768600" y="3733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 flipV="1">
            <a:off x="257556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 flipV="1">
            <a:off x="296164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 flipV="1">
            <a:off x="2189480" y="4114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 flipV="1">
            <a:off x="1996440" y="4038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464560" y="42155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3850640" y="3886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4043680" y="3733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4236720" y="38345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4429760" y="40631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4815840" y="3810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5201920" y="42155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5781040" y="38345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5974080" y="40631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6477000" y="383454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Arrow Connector 99"/>
          <p:cNvCxnSpPr/>
          <p:nvPr/>
        </p:nvCxnSpPr>
        <p:spPr>
          <a:xfrm rot="5400000">
            <a:off x="900839" y="2532035"/>
            <a:ext cx="11430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752812" y="3984208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 rot="16200000">
            <a:off x="-112067" y="3236268"/>
            <a:ext cx="990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B(t)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6629400" y="5181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6324600" y="5486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6553200" y="5334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6629400" y="5562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6781800" y="5334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6324600" y="5715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6477000" y="5562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6629400" y="5715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6781800" y="5867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7010400" y="5486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6858000" y="5181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6430506" y="585319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7162800" y="51816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6248400" y="57912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6248400" y="5638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6934200" y="5638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7162800" y="56388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6934200" y="5334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6248400" y="600559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0305" r="13259" b="58003"/>
          <a:stretch>
            <a:fillRect/>
          </a:stretch>
        </p:blipFill>
        <p:spPr bwMode="auto">
          <a:xfrm>
            <a:off x="0" y="533400"/>
            <a:ext cx="896874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10649" t="35302" r="20155" b="48950"/>
          <a:stretch>
            <a:fillRect/>
          </a:stretch>
        </p:blipFill>
        <p:spPr bwMode="auto">
          <a:xfrm>
            <a:off x="0" y="4572000"/>
            <a:ext cx="820928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65886" t="23260" r="20155" b="70256"/>
          <a:stretch>
            <a:fillRect/>
          </a:stretch>
        </p:blipFill>
        <p:spPr bwMode="auto">
          <a:xfrm>
            <a:off x="4267200" y="6019800"/>
            <a:ext cx="165608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372" t="27891" r="86140" b="64698"/>
          <a:stretch>
            <a:fillRect/>
          </a:stretch>
        </p:blipFill>
        <p:spPr bwMode="auto">
          <a:xfrm>
            <a:off x="6821712" y="6030684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864" t="43166" r="24609" b="43973"/>
          <a:stretch>
            <a:fillRect/>
          </a:stretch>
        </p:blipFill>
        <p:spPr bwMode="auto">
          <a:xfrm>
            <a:off x="-1" y="1752600"/>
            <a:ext cx="723207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4864" t="57196" r="3306" b="27604"/>
          <a:stretch>
            <a:fillRect/>
          </a:stretch>
        </p:blipFill>
        <p:spPr bwMode="auto">
          <a:xfrm>
            <a:off x="0" y="3124200"/>
            <a:ext cx="863179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177142" y="5685972"/>
            <a:ext cx="236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assumming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181600" y="5685972"/>
            <a:ext cx="236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789714" y="152400"/>
            <a:ext cx="4354286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means approximately cancel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1447800"/>
            <a:ext cx="3429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expand square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04800" y="2667000"/>
            <a:ext cx="4191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insert weighted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average formula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6438900" y="3086100"/>
            <a:ext cx="304800" cy="7620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1257300" y="3238500"/>
            <a:ext cx="304800" cy="7620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2316953" y="3567114"/>
            <a:ext cx="76200" cy="152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209800" y="3450437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/>
          <a:srcRect l="2387" t="65525" r="65075" b="19186"/>
          <a:stretch>
            <a:fillRect/>
          </a:stretch>
        </p:blipFill>
        <p:spPr bwMode="auto">
          <a:xfrm>
            <a:off x="4343400" y="2667000"/>
            <a:ext cx="20643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4572000" y="2714172"/>
            <a:ext cx="19050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30305" r="13259" b="58003"/>
          <a:stretch>
            <a:fillRect/>
          </a:stretch>
        </p:blipFill>
        <p:spPr bwMode="auto">
          <a:xfrm>
            <a:off x="0" y="533400"/>
            <a:ext cx="896874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10649" t="35302" r="20155" b="48950"/>
          <a:stretch>
            <a:fillRect/>
          </a:stretch>
        </p:blipFill>
        <p:spPr bwMode="auto">
          <a:xfrm>
            <a:off x="0" y="4572000"/>
            <a:ext cx="820928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65886" t="23260" r="20155" b="70256"/>
          <a:stretch>
            <a:fillRect/>
          </a:stretch>
        </p:blipFill>
        <p:spPr bwMode="auto">
          <a:xfrm>
            <a:off x="4267200" y="6019800"/>
            <a:ext cx="165608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372" t="27891" r="86140" b="64698"/>
          <a:stretch>
            <a:fillRect/>
          </a:stretch>
        </p:blipFill>
        <p:spPr bwMode="auto">
          <a:xfrm>
            <a:off x="6821712" y="6030684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864" t="43166" r="24609" b="43973"/>
          <a:stretch>
            <a:fillRect/>
          </a:stretch>
        </p:blipFill>
        <p:spPr bwMode="auto">
          <a:xfrm>
            <a:off x="-1" y="1752600"/>
            <a:ext cx="723207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4864" t="57196" r="3306" b="27604"/>
          <a:stretch>
            <a:fillRect/>
          </a:stretch>
        </p:blipFill>
        <p:spPr bwMode="auto">
          <a:xfrm>
            <a:off x="0" y="3124200"/>
            <a:ext cx="863179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177142" y="5685972"/>
            <a:ext cx="236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assumming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181600" y="5685972"/>
            <a:ext cx="236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789714" y="152400"/>
            <a:ext cx="4354286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means approximately cancel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1447800"/>
            <a:ext cx="3429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expand square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04800" y="2667000"/>
            <a:ext cx="4191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insert weighted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average formula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6438900" y="3086100"/>
            <a:ext cx="304800" cy="7620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1257300" y="3238500"/>
            <a:ext cx="304800" cy="7620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1905000" y="4495800"/>
            <a:ext cx="838200" cy="38100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4114800" y="4495800"/>
            <a:ext cx="914400" cy="30480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6477000" y="4191000"/>
            <a:ext cx="990600" cy="91440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2316953" y="3567114"/>
            <a:ext cx="76200" cy="152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209800" y="3450437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/>
          <a:srcRect l="2387" t="65525" r="65075" b="19186"/>
          <a:stretch>
            <a:fillRect/>
          </a:stretch>
        </p:blipFill>
        <p:spPr bwMode="auto">
          <a:xfrm>
            <a:off x="4343400" y="2667000"/>
            <a:ext cx="20643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4572000" y="2714172"/>
            <a:ext cx="19050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Brace 25"/>
          <p:cNvSpPr/>
          <p:nvPr/>
        </p:nvSpPr>
        <p:spPr>
          <a:xfrm rot="16200000">
            <a:off x="2438400" y="3124200"/>
            <a:ext cx="228600" cy="17526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e 26"/>
          <p:cNvSpPr/>
          <p:nvPr/>
        </p:nvSpPr>
        <p:spPr>
          <a:xfrm rot="16200000">
            <a:off x="4648200" y="3124200"/>
            <a:ext cx="228600" cy="17526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Brace 27"/>
          <p:cNvSpPr/>
          <p:nvPr/>
        </p:nvSpPr>
        <p:spPr>
          <a:xfrm rot="16200000">
            <a:off x="7467600" y="3124201"/>
            <a:ext cx="228600" cy="17526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371600" y="4419600"/>
            <a:ext cx="6553200" cy="381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identify terms proportional to autocorrelation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-603" t="43774" r="20795" b="34579"/>
          <a:stretch>
            <a:fillRect/>
          </a:stretch>
        </p:blipFill>
        <p:spPr bwMode="auto">
          <a:xfrm>
            <a:off x="381000" y="1295400"/>
            <a:ext cx="84124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381000"/>
            <a:ext cx="7620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now differentiate with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resp</a:t>
            </a:r>
            <a:r>
              <a:rPr lang="en-US" sz="28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ect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to the weight,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 l="18482" t="78409" r="1421" b="5717"/>
          <a:stretch>
            <a:fillRect/>
          </a:stretch>
        </p:blipFill>
        <p:spPr bwMode="auto">
          <a:xfrm>
            <a:off x="457200" y="4724400"/>
            <a:ext cx="831503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81000" y="32004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which yields the matrix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equation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Mw 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v</a:t>
            </a:r>
            <a:endParaRPr kumimoji="0" lang="en-US" sz="2800" b="1" i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-603" t="43774" r="20795" b="34579"/>
          <a:stretch>
            <a:fillRect/>
          </a:stretch>
        </p:blipFill>
        <p:spPr bwMode="auto">
          <a:xfrm>
            <a:off x="381000" y="1295400"/>
            <a:ext cx="84124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381000"/>
            <a:ext cx="7620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now differentiate with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resp</a:t>
            </a:r>
            <a:r>
              <a:rPr lang="en-US" sz="28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ect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to the weight,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 l="18482" t="78409" r="1421" b="5717"/>
          <a:stretch>
            <a:fillRect/>
          </a:stretch>
        </p:blipFill>
        <p:spPr bwMode="auto">
          <a:xfrm>
            <a:off x="457200" y="4724400"/>
            <a:ext cx="831503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81000" y="32004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which yields the matrix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equation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Mw 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v</a:t>
            </a:r>
            <a:endParaRPr kumimoji="0" lang="en-US" sz="2800" b="1" i="1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81200" y="3810000"/>
            <a:ext cx="716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note that the autocorrelation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appears on both sides of the equation, so that its overall normalization cancels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out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3230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we need now do is specify an autocorrelation function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for example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we could use the Normal function</a:t>
            </a:r>
            <a:endParaRPr lang="en-US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32103" t="43792" r="19101" b="30574"/>
          <a:stretch>
            <a:fillRect/>
          </a:stretch>
        </p:blipFill>
        <p:spPr bwMode="auto">
          <a:xfrm>
            <a:off x="1524000" y="3429000"/>
            <a:ext cx="5791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56388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variance,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28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controls the width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the autocorrelation and hence the smoothness of the interpolation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l="548" t="46859" r="1174" b="31152"/>
          <a:stretch>
            <a:fillRect/>
          </a:stretch>
        </p:blipFill>
        <p:spPr bwMode="auto">
          <a:xfrm>
            <a:off x="152400" y="4114800"/>
            <a:ext cx="854528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162800" y="4876800"/>
            <a:ext cx="1752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219200"/>
            <a:ext cx="4038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observations: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endParaRPr kumimoji="0" lang="en-US" sz="32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1981200"/>
            <a:ext cx="510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interpolated values: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endParaRPr kumimoji="0" lang="en-US" sz="32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0" y="2743200"/>
            <a:ext cx="8763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Normal autocorrelation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function with variance </a:t>
            </a:r>
            <a:r>
              <a:rPr kumimoji="0" lang="en-US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32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3200" b="0" i="1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52400" y="2057400"/>
            <a:ext cx="8763000" cy="3733801"/>
            <a:chOff x="855917" y="1595735"/>
            <a:chExt cx="6725538" cy="276970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7143" t="5714" r="7143" b="12850"/>
            <a:stretch>
              <a:fillRect/>
            </a:stretch>
          </p:blipFill>
          <p:spPr bwMode="auto">
            <a:xfrm>
              <a:off x="4707836" y="2003239"/>
              <a:ext cx="2743200" cy="1954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b="19350"/>
            <a:stretch>
              <a:fillRect/>
            </a:stretch>
          </p:blipFill>
          <p:spPr bwMode="auto">
            <a:xfrm>
              <a:off x="990600" y="2056247"/>
              <a:ext cx="3200400" cy="1825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Rectangle 19"/>
            <p:cNvSpPr/>
            <p:nvPr/>
          </p:nvSpPr>
          <p:spPr>
            <a:xfrm>
              <a:off x="990600" y="1748135"/>
              <a:ext cx="457200" cy="213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14400" y="2814935"/>
              <a:ext cx="457200" cy="7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6200000" flipH="1">
              <a:off x="236133" y="2786691"/>
              <a:ext cx="2330092" cy="14863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524000" y="1595735"/>
              <a:ext cx="1729717" cy="388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 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Kriging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3276600" y="1748135"/>
              <a:ext cx="1227221" cy="840205"/>
            </a:xfrm>
            <a:custGeom>
              <a:avLst/>
              <a:gdLst>
                <a:gd name="connsiteX0" fmla="*/ 0 w 1227221"/>
                <a:gd name="connsiteY0" fmla="*/ 148389 h 840205"/>
                <a:gd name="connsiteX1" fmla="*/ 469232 w 1227221"/>
                <a:gd name="connsiteY1" fmla="*/ 100263 h 840205"/>
                <a:gd name="connsiteX2" fmla="*/ 794084 w 1227221"/>
                <a:gd name="connsiteY2" fmla="*/ 749968 h 840205"/>
                <a:gd name="connsiteX3" fmla="*/ 1227221 w 1227221"/>
                <a:gd name="connsiteY3" fmla="*/ 641684 h 84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7221" h="840205">
                  <a:moveTo>
                    <a:pt x="0" y="148389"/>
                  </a:moveTo>
                  <a:cubicBezTo>
                    <a:pt x="168442" y="74194"/>
                    <a:pt x="336885" y="0"/>
                    <a:pt x="469232" y="100263"/>
                  </a:cubicBezTo>
                  <a:cubicBezTo>
                    <a:pt x="601579" y="200526"/>
                    <a:pt x="667753" y="659731"/>
                    <a:pt x="794084" y="749968"/>
                  </a:cubicBezTo>
                  <a:cubicBezTo>
                    <a:pt x="920415" y="840205"/>
                    <a:pt x="1073818" y="740944"/>
                    <a:pt x="1227221" y="641684"/>
                  </a:cubicBezTo>
                </a:path>
              </a:pathLst>
            </a:custGeom>
            <a:ln w="19050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45248" y="1595735"/>
              <a:ext cx="2536207" cy="7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Generalized Least Squares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16200000" flipH="1">
              <a:off x="3731807" y="2820032"/>
              <a:ext cx="2330092" cy="14863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10800000">
              <a:off x="4899181" y="3996039"/>
              <a:ext cx="2565308" cy="1325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4426224" y="1900535"/>
              <a:ext cx="457200" cy="213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915437" y="1824335"/>
              <a:ext cx="457200" cy="2209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308652" y="4007631"/>
              <a:ext cx="2729948" cy="331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0800000">
              <a:off x="1410758" y="3963741"/>
              <a:ext cx="2599266" cy="3727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4648200" y="4034135"/>
              <a:ext cx="2667000" cy="331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329068" y="3941371"/>
              <a:ext cx="838200" cy="388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38800" y="3957935"/>
              <a:ext cx="838200" cy="388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55917" y="2613177"/>
              <a:ext cx="760278" cy="388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64893" y="2613177"/>
              <a:ext cx="584829" cy="388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Interpolation in two-dimensions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33400" y="3505200"/>
            <a:ext cx="82296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construct an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interpolant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that goes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through the observations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does something sensible in between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10200"/>
            <a:ext cx="37338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 dimensions</a:t>
            </a:r>
            <a:endParaRPr lang="en-US" sz="3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762000" y="2640450"/>
            <a:ext cx="2895600" cy="12954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36062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17212" y="3009038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752600" y="2894291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667000" y="332625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1409700" y="3938241"/>
            <a:ext cx="1600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52600" y="4596825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105400" y="2234625"/>
            <a:ext cx="2971800" cy="2590800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791200" y="25394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781800" y="23108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638800" y="3530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248400" y="2996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477000" y="3758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239000" y="3149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315200" y="40634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019800" y="4292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/>
          <p:cNvSpPr/>
          <p:nvPr/>
        </p:nvSpPr>
        <p:spPr>
          <a:xfrm>
            <a:off x="2100943" y="3000254"/>
            <a:ext cx="228600" cy="22860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010400" y="3758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/>
          <p:cNvSpPr/>
          <p:nvPr/>
        </p:nvSpPr>
        <p:spPr>
          <a:xfrm>
            <a:off x="6629400" y="3301425"/>
            <a:ext cx="228600" cy="22860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153400" y="45968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876800" y="5410200"/>
            <a:ext cx="3733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 dimensions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76800" y="1701225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885372" y="152400"/>
            <a:ext cx="7315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notion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bracketing observations more complicated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3352800" y="3581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1066800" y="3048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267200" y="31242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5949043" y="4297470"/>
            <a:ext cx="1600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>
            <a:off x="4953000" y="3453825"/>
            <a:ext cx="173808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172200" y="495300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10200"/>
            <a:ext cx="37338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 dimensions</a:t>
            </a:r>
            <a:endParaRPr lang="en-US" sz="3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762000" y="2640450"/>
            <a:ext cx="2895600" cy="1295401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36062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17212" y="3009038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667000" y="332625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264404" y="3523854"/>
            <a:ext cx="10668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2343151" y="3716773"/>
            <a:ext cx="728663" cy="476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24000" y="401205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0" y="401205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1409700" y="3938241"/>
            <a:ext cx="1600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52600" y="4596825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105400" y="2234625"/>
            <a:ext cx="2971800" cy="2590800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315200" y="40634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/>
          <p:cNvSpPr/>
          <p:nvPr/>
        </p:nvSpPr>
        <p:spPr>
          <a:xfrm>
            <a:off x="2100943" y="3000254"/>
            <a:ext cx="228600" cy="22860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/>
          <p:cNvSpPr/>
          <p:nvPr/>
        </p:nvSpPr>
        <p:spPr>
          <a:xfrm>
            <a:off x="6629400" y="3301425"/>
            <a:ext cx="228600" cy="22860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153400" y="45968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67200" y="31242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rot="5400000">
            <a:off x="5949043" y="4297470"/>
            <a:ext cx="1600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0800000">
            <a:off x="4953000" y="3453825"/>
            <a:ext cx="173808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201228" y="5000172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4876800" y="5410200"/>
            <a:ext cx="3733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 dimensions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48200" y="16764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endParaRPr lang="en-US" sz="32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885372" y="152400"/>
            <a:ext cx="7315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notion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bracketing observations more complicated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44" name="Straight Connector 43"/>
          <p:cNvCxnSpPr>
            <a:stCxn id="25" idx="3"/>
            <a:endCxn id="27" idx="7"/>
          </p:cNvCxnSpPr>
          <p:nvPr/>
        </p:nvCxnSpPr>
        <p:spPr>
          <a:xfrm rot="5400000">
            <a:off x="6302282" y="2517107"/>
            <a:ext cx="578036" cy="42563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25" idx="5"/>
            <a:endCxn id="29" idx="1"/>
          </p:cNvCxnSpPr>
          <p:nvPr/>
        </p:nvCxnSpPr>
        <p:spPr>
          <a:xfrm rot="16200000" flipH="1">
            <a:off x="6721382" y="2631407"/>
            <a:ext cx="730436" cy="34943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27" idx="5"/>
            <a:endCxn id="29" idx="2"/>
          </p:cNvCxnSpPr>
          <p:nvPr/>
        </p:nvCxnSpPr>
        <p:spPr>
          <a:xfrm rot="16200000" flipH="1">
            <a:off x="6759482" y="2745707"/>
            <a:ext cx="98518" cy="8605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27" idx="4"/>
            <a:endCxn id="33" idx="1"/>
          </p:cNvCxnSpPr>
          <p:nvPr/>
        </p:nvCxnSpPr>
        <p:spPr>
          <a:xfrm rot="16200000" flipH="1">
            <a:off x="6362700" y="3110925"/>
            <a:ext cx="631918" cy="7081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29" idx="4"/>
            <a:endCxn id="33" idx="7"/>
          </p:cNvCxnSpPr>
          <p:nvPr/>
        </p:nvCxnSpPr>
        <p:spPr>
          <a:xfrm rot="5400000">
            <a:off x="6988082" y="3453825"/>
            <a:ext cx="479518" cy="1747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27" idx="3"/>
          </p:cNvCxnSpPr>
          <p:nvPr/>
        </p:nvCxnSpPr>
        <p:spPr>
          <a:xfrm rot="5400000">
            <a:off x="5781295" y="3060412"/>
            <a:ext cx="423129" cy="5557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28" idx="2"/>
            <a:endCxn id="26" idx="5"/>
          </p:cNvCxnSpPr>
          <p:nvPr/>
        </p:nvCxnSpPr>
        <p:spPr>
          <a:xfrm rot="10800000">
            <a:off x="5768882" y="3660107"/>
            <a:ext cx="708118" cy="1747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31" idx="1"/>
            <a:endCxn id="26" idx="4"/>
          </p:cNvCxnSpPr>
          <p:nvPr/>
        </p:nvCxnSpPr>
        <p:spPr>
          <a:xfrm rot="16200000" flipV="1">
            <a:off x="5562600" y="3834825"/>
            <a:ext cx="631918" cy="3271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31" idx="7"/>
            <a:endCxn id="28" idx="3"/>
          </p:cNvCxnSpPr>
          <p:nvPr/>
        </p:nvCxnSpPr>
        <p:spPr>
          <a:xfrm rot="5400000" flipH="1" flipV="1">
            <a:off x="6111782" y="3926807"/>
            <a:ext cx="425636" cy="34943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28" idx="0"/>
          </p:cNvCxnSpPr>
          <p:nvPr/>
        </p:nvCxnSpPr>
        <p:spPr>
          <a:xfrm rot="16200000" flipV="1">
            <a:off x="6105906" y="3311331"/>
            <a:ext cx="634425" cy="260164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28" idx="5"/>
            <a:endCxn id="33" idx="3"/>
          </p:cNvCxnSpPr>
          <p:nvPr/>
        </p:nvCxnSpPr>
        <p:spPr>
          <a:xfrm rot="16200000" flipH="1">
            <a:off x="6819900" y="3675889"/>
            <a:ext cx="0" cy="42563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31" idx="6"/>
            <a:endCxn id="33" idx="4"/>
          </p:cNvCxnSpPr>
          <p:nvPr/>
        </p:nvCxnSpPr>
        <p:spPr>
          <a:xfrm flipV="1">
            <a:off x="6172200" y="3911025"/>
            <a:ext cx="914400" cy="4572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31" idx="5"/>
            <a:endCxn id="30" idx="2"/>
          </p:cNvCxnSpPr>
          <p:nvPr/>
        </p:nvCxnSpPr>
        <p:spPr>
          <a:xfrm rot="5400000" flipH="1" flipV="1">
            <a:off x="6591300" y="3698207"/>
            <a:ext cx="282482" cy="11653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33" idx="5"/>
            <a:endCxn id="30" idx="2"/>
          </p:cNvCxnSpPr>
          <p:nvPr/>
        </p:nvCxnSpPr>
        <p:spPr>
          <a:xfrm rot="16200000" flipH="1">
            <a:off x="7102382" y="3926807"/>
            <a:ext cx="250918" cy="1747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endCxn id="27" idx="1"/>
          </p:cNvCxnSpPr>
          <p:nvPr/>
        </p:nvCxnSpPr>
        <p:spPr>
          <a:xfrm rot="16200000" flipH="1">
            <a:off x="5931188" y="2679412"/>
            <a:ext cx="351943" cy="3271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23" idx="6"/>
            <a:endCxn id="25" idx="2"/>
          </p:cNvCxnSpPr>
          <p:nvPr/>
        </p:nvCxnSpPr>
        <p:spPr>
          <a:xfrm flipV="1">
            <a:off x="5943600" y="2387025"/>
            <a:ext cx="838200" cy="2286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stCxn id="23" idx="4"/>
            <a:endCxn id="26" idx="2"/>
          </p:cNvCxnSpPr>
          <p:nvPr/>
        </p:nvCxnSpPr>
        <p:spPr>
          <a:xfrm rot="5400000">
            <a:off x="5295900" y="3034725"/>
            <a:ext cx="914400" cy="2286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752600" y="2894291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3352800" y="35814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1066800" y="304800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791200" y="25394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638800" y="3530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477000" y="3758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019800" y="4292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248400" y="2996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781800" y="23108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239000" y="31490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010400" y="3758625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Straight Connector 88"/>
          <p:cNvCxnSpPr>
            <a:stCxn id="29" idx="5"/>
            <a:endCxn id="30" idx="5"/>
          </p:cNvCxnSpPr>
          <p:nvPr/>
        </p:nvCxnSpPr>
        <p:spPr>
          <a:xfrm rot="16200000" flipH="1">
            <a:off x="6949982" y="3698207"/>
            <a:ext cx="914400" cy="762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Freeform 107"/>
          <p:cNvSpPr/>
          <p:nvPr/>
        </p:nvSpPr>
        <p:spPr>
          <a:xfrm>
            <a:off x="6934200" y="2286000"/>
            <a:ext cx="762000" cy="854075"/>
          </a:xfrm>
          <a:custGeom>
            <a:avLst/>
            <a:gdLst>
              <a:gd name="connsiteX0" fmla="*/ 0 w 857250"/>
              <a:gd name="connsiteY0" fmla="*/ 854075 h 854075"/>
              <a:gd name="connsiteX1" fmla="*/ 400050 w 857250"/>
              <a:gd name="connsiteY1" fmla="*/ 92075 h 854075"/>
              <a:gd name="connsiteX2" fmla="*/ 514350 w 857250"/>
              <a:gd name="connsiteY2" fmla="*/ 301625 h 854075"/>
              <a:gd name="connsiteX3" fmla="*/ 857250 w 857250"/>
              <a:gd name="connsiteY3" fmla="*/ 139700 h 85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0" h="854075">
                <a:moveTo>
                  <a:pt x="0" y="854075"/>
                </a:moveTo>
                <a:cubicBezTo>
                  <a:pt x="157162" y="519112"/>
                  <a:pt x="314325" y="184150"/>
                  <a:pt x="400050" y="92075"/>
                </a:cubicBezTo>
                <a:cubicBezTo>
                  <a:pt x="485775" y="0"/>
                  <a:pt x="438150" y="293688"/>
                  <a:pt x="514350" y="301625"/>
                </a:cubicBezTo>
                <a:cubicBezTo>
                  <a:pt x="590550" y="309562"/>
                  <a:pt x="723900" y="224631"/>
                  <a:pt x="857250" y="13970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7620000" y="21336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triangular tile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>
            <a:off x="1790700" y="3924300"/>
            <a:ext cx="914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eform 57"/>
          <p:cNvSpPr/>
          <p:nvPr/>
        </p:nvSpPr>
        <p:spPr>
          <a:xfrm flipV="1">
            <a:off x="2362200" y="4038600"/>
            <a:ext cx="1143000" cy="1295399"/>
          </a:xfrm>
          <a:custGeom>
            <a:avLst/>
            <a:gdLst>
              <a:gd name="connsiteX0" fmla="*/ 0 w 857250"/>
              <a:gd name="connsiteY0" fmla="*/ 854075 h 854075"/>
              <a:gd name="connsiteX1" fmla="*/ 400050 w 857250"/>
              <a:gd name="connsiteY1" fmla="*/ 92075 h 854075"/>
              <a:gd name="connsiteX2" fmla="*/ 514350 w 857250"/>
              <a:gd name="connsiteY2" fmla="*/ 301625 h 854075"/>
              <a:gd name="connsiteX3" fmla="*/ 857250 w 857250"/>
              <a:gd name="connsiteY3" fmla="*/ 139700 h 85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0" h="854075">
                <a:moveTo>
                  <a:pt x="0" y="854075"/>
                </a:moveTo>
                <a:cubicBezTo>
                  <a:pt x="157162" y="519112"/>
                  <a:pt x="314325" y="184150"/>
                  <a:pt x="400050" y="92075"/>
                </a:cubicBezTo>
                <a:cubicBezTo>
                  <a:pt x="485775" y="0"/>
                  <a:pt x="438150" y="293688"/>
                  <a:pt x="514350" y="301625"/>
                </a:cubicBezTo>
                <a:cubicBezTo>
                  <a:pt x="590550" y="309562"/>
                  <a:pt x="723900" y="224631"/>
                  <a:pt x="857250" y="13970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3429000" y="48768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segment of t-axis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525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both scenarios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times that the data are collected at are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inconvenient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Delaunay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200400"/>
            <a:ext cx="8229600" cy="1143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set of most equilateral triangles connecting data points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685800" y="1447800"/>
            <a:ext cx="7543800" cy="4495800"/>
            <a:chOff x="1828800" y="1181100"/>
            <a:chExt cx="3886200" cy="222885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1111" r="13889"/>
            <a:stretch>
              <a:fillRect/>
            </a:stretch>
          </p:blipFill>
          <p:spPr bwMode="auto">
            <a:xfrm>
              <a:off x="3657600" y="1295400"/>
              <a:ext cx="20574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13889"/>
            <a:stretch>
              <a:fillRect/>
            </a:stretch>
          </p:blipFill>
          <p:spPr bwMode="auto">
            <a:xfrm>
              <a:off x="1828800" y="1295400"/>
              <a:ext cx="23622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2695575" y="1266825"/>
              <a:ext cx="4572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495800" y="1257300"/>
              <a:ext cx="4572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67224" y="3286125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90800" y="3295650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122069" y="2224087"/>
              <a:ext cx="152400" cy="128587"/>
            </a:xfrm>
            <a:custGeom>
              <a:avLst/>
              <a:gdLst>
                <a:gd name="connsiteX0" fmla="*/ 0 w 152400"/>
                <a:gd name="connsiteY0" fmla="*/ 0 h 114300"/>
                <a:gd name="connsiteX1" fmla="*/ 152400 w 152400"/>
                <a:gd name="connsiteY1" fmla="*/ 0 h 114300"/>
                <a:gd name="connsiteX2" fmla="*/ 40481 w 152400"/>
                <a:gd name="connsiteY2" fmla="*/ 114300 h 114300"/>
                <a:gd name="connsiteX3" fmla="*/ 0 w 152400"/>
                <a:gd name="connsiteY3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14300">
                  <a:moveTo>
                    <a:pt x="0" y="0"/>
                  </a:moveTo>
                  <a:lnTo>
                    <a:pt x="152400" y="0"/>
                  </a:lnTo>
                  <a:lnTo>
                    <a:pt x="40481" y="1143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141123" y="224076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09775" y="1190625"/>
              <a:ext cx="1585480" cy="228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A) Observations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48100" y="1181100"/>
              <a:ext cx="1788391" cy="228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 Delaunay triangles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571750" y="55626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72200" y="55626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" y="3333750"/>
            <a:ext cx="304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19600" y="35814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314825" y="333375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/>
          <p:nvPr/>
        </p:nvGrpSpPr>
        <p:grpSpPr>
          <a:xfrm>
            <a:off x="685800" y="1447800"/>
            <a:ext cx="7543800" cy="4495800"/>
            <a:chOff x="1828800" y="1181100"/>
            <a:chExt cx="3886200" cy="222885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1111" r="13889"/>
            <a:stretch>
              <a:fillRect/>
            </a:stretch>
          </p:blipFill>
          <p:spPr bwMode="auto">
            <a:xfrm>
              <a:off x="3657600" y="1295400"/>
              <a:ext cx="20574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13889"/>
            <a:stretch>
              <a:fillRect/>
            </a:stretch>
          </p:blipFill>
          <p:spPr bwMode="auto">
            <a:xfrm>
              <a:off x="1828800" y="1295400"/>
              <a:ext cx="23622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2695575" y="1266825"/>
              <a:ext cx="4572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495800" y="1257300"/>
              <a:ext cx="4572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67224" y="3286125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90800" y="3295650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122069" y="2224087"/>
              <a:ext cx="152400" cy="128587"/>
            </a:xfrm>
            <a:custGeom>
              <a:avLst/>
              <a:gdLst>
                <a:gd name="connsiteX0" fmla="*/ 0 w 152400"/>
                <a:gd name="connsiteY0" fmla="*/ 0 h 114300"/>
                <a:gd name="connsiteX1" fmla="*/ 152400 w 152400"/>
                <a:gd name="connsiteY1" fmla="*/ 0 h 114300"/>
                <a:gd name="connsiteX2" fmla="*/ 40481 w 152400"/>
                <a:gd name="connsiteY2" fmla="*/ 114300 h 114300"/>
                <a:gd name="connsiteX3" fmla="*/ 0 w 152400"/>
                <a:gd name="connsiteY3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14300">
                  <a:moveTo>
                    <a:pt x="0" y="0"/>
                  </a:moveTo>
                  <a:lnTo>
                    <a:pt x="152400" y="0"/>
                  </a:lnTo>
                  <a:lnTo>
                    <a:pt x="40481" y="1143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141123" y="224076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09775" y="1190625"/>
              <a:ext cx="1585480" cy="228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A) Observations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48100" y="1181100"/>
              <a:ext cx="1788391" cy="228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 Delaunay triangles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571750" y="55626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72200" y="55626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" y="3333750"/>
            <a:ext cx="304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19600" y="3581400"/>
            <a:ext cx="152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314825" y="333375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5867400" y="3657601"/>
            <a:ext cx="1259114" cy="2286000"/>
          </a:xfrm>
          <a:custGeom>
            <a:avLst/>
            <a:gdLst>
              <a:gd name="connsiteX0" fmla="*/ 1814285 w 1814285"/>
              <a:gd name="connsiteY0" fmla="*/ 0 h 2496457"/>
              <a:gd name="connsiteX1" fmla="*/ 1045028 w 1814285"/>
              <a:gd name="connsiteY1" fmla="*/ 682171 h 2496457"/>
              <a:gd name="connsiteX2" fmla="*/ 1175657 w 1814285"/>
              <a:gd name="connsiteY2" fmla="*/ 899886 h 2496457"/>
              <a:gd name="connsiteX3" fmla="*/ 0 w 1814285"/>
              <a:gd name="connsiteY3" fmla="*/ 2496457 h 249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2496457">
                <a:moveTo>
                  <a:pt x="1814285" y="0"/>
                </a:moveTo>
                <a:cubicBezTo>
                  <a:pt x="1482875" y="266095"/>
                  <a:pt x="1151466" y="532190"/>
                  <a:pt x="1045028" y="682171"/>
                </a:cubicBezTo>
                <a:cubicBezTo>
                  <a:pt x="938590" y="832152"/>
                  <a:pt x="1349828" y="597505"/>
                  <a:pt x="1175657" y="899886"/>
                </a:cubicBezTo>
                <a:cubicBezTo>
                  <a:pt x="1001486" y="1202267"/>
                  <a:pt x="500743" y="1849362"/>
                  <a:pt x="0" y="249645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486400" y="58674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triangle enclosing a point of interest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838200" y="1524000"/>
            <a:ext cx="7772400" cy="4419600"/>
            <a:chOff x="1905000" y="3190101"/>
            <a:chExt cx="3810000" cy="2143899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16667"/>
            <a:stretch>
              <a:fillRect/>
            </a:stretch>
          </p:blipFill>
          <p:spPr bwMode="auto">
            <a:xfrm>
              <a:off x="1905000" y="3276600"/>
              <a:ext cx="22860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13889" r="13889"/>
            <a:stretch>
              <a:fillRect/>
            </a:stretch>
          </p:blipFill>
          <p:spPr bwMode="auto">
            <a:xfrm>
              <a:off x="3733800" y="3276600"/>
              <a:ext cx="19812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Rectangle 16"/>
            <p:cNvSpPr/>
            <p:nvPr/>
          </p:nvSpPr>
          <p:spPr>
            <a:xfrm>
              <a:off x="4467224" y="3286125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90800" y="3295650"/>
              <a:ext cx="638175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86200" y="3200400"/>
              <a:ext cx="1600200" cy="199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D) Cubic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Splines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52625" y="3190101"/>
              <a:ext cx="1446493" cy="223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C) Linear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Splines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571750" y="57150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72200" y="5715000"/>
            <a:ext cx="609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" y="3486150"/>
            <a:ext cx="304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95800" y="3505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025" t="38723" r="4343" b="30972"/>
          <a:stretch>
            <a:fillRect/>
          </a:stretch>
        </p:blipFill>
        <p:spPr bwMode="auto">
          <a:xfrm>
            <a:off x="304800" y="2133600"/>
            <a:ext cx="836506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" y="2743200"/>
            <a:ext cx="51816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524000"/>
            <a:ext cx="2438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linear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splines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971800"/>
            <a:ext cx="2438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cubic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splines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5943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encountered a problem similar to this one back in Lecture 8,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where we used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information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fill in data gaps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rot="5400000">
            <a:off x="7097578" y="2732266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1321876" y="2716768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201978" y="2716768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22176" y="313586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3776" y="2907268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79376" y="28879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74976" y="2907268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4407976" y="29072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917496" y="27548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6338376" y="26786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4021896" y="29072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132896" y="27548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304800" y="53340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observed data with missing points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1436176" y="1992868"/>
            <a:ext cx="6183824" cy="862739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6145336" y="28310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373176" y="26024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5759256" y="27548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 flipV="1">
            <a:off x="2360736" y="29834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 flipV="1">
            <a:off x="1588576" y="26024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 flipV="1">
            <a:off x="1781616" y="24500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 flipV="1">
            <a:off x="2553776" y="29834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 flipV="1">
            <a:off x="3325936" y="26024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 flipV="1">
            <a:off x="2939856" y="29072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 flipV="1">
            <a:off x="2746816" y="28310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4214936" y="3008014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4601016" y="26786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4794056" y="25262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4987096" y="2627014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5180136" y="2855614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5566216" y="260246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5952296" y="3008014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7227376" y="2627014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 rot="16200000">
            <a:off x="497533" y="2093266"/>
            <a:ext cx="1142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4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(t)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98" name="Straight Connector 97"/>
          <p:cNvCxnSpPr/>
          <p:nvPr/>
        </p:nvCxnSpPr>
        <p:spPr>
          <a:xfrm rot="5400000">
            <a:off x="7097577" y="5551666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1321875" y="5536168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>
            <a:off x="4201977" y="5536168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3722175" y="595526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283775" y="5726668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179375" y="57073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074975" y="5726668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2167695" y="5498068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8" name="Oval 127"/>
          <p:cNvSpPr/>
          <p:nvPr/>
        </p:nvSpPr>
        <p:spPr>
          <a:xfrm>
            <a:off x="4407975" y="569567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6917495" y="554327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6338375" y="551356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4021895" y="5757664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3132895" y="554327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1974655" y="5269468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4" name="Freeform 133"/>
          <p:cNvSpPr/>
          <p:nvPr/>
        </p:nvSpPr>
        <p:spPr>
          <a:xfrm>
            <a:off x="1436175" y="4812268"/>
            <a:ext cx="6183824" cy="862739"/>
          </a:xfrm>
          <a:custGeom>
            <a:avLst/>
            <a:gdLst>
              <a:gd name="connsiteX0" fmla="*/ 15498 w 6183824"/>
              <a:gd name="connsiteY0" fmla="*/ 0 h 1472339"/>
              <a:gd name="connsiteX1" fmla="*/ 0 w 6183824"/>
              <a:gd name="connsiteY1" fmla="*/ 1472339 h 1472339"/>
              <a:gd name="connsiteX2" fmla="*/ 6183824 w 6183824"/>
              <a:gd name="connsiteY2" fmla="*/ 1472339 h 14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824" h="1472339">
                <a:moveTo>
                  <a:pt x="15498" y="0"/>
                </a:moveTo>
                <a:lnTo>
                  <a:pt x="0" y="1472339"/>
                </a:lnTo>
                <a:lnTo>
                  <a:pt x="6183824" y="1472339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6145335" y="561947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5373175" y="540637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5759255" y="5605264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 flipV="1">
            <a:off x="2360735" y="581836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 flipV="1">
            <a:off x="1588575" y="539087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 flipV="1">
            <a:off x="1781615" y="528496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 flipV="1">
            <a:off x="2553775" y="578737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 flipV="1">
            <a:off x="3518975" y="5345668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 flipV="1">
            <a:off x="3325935" y="539087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 flipV="1">
            <a:off x="3712015" y="5421868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 flipV="1">
            <a:off x="2939855" y="5757664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 flipV="1">
            <a:off x="2746815" y="5603974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4214935" y="585841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4601015" y="546707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4794055" y="5314672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/>
          <p:nvPr/>
        </p:nvSpPr>
        <p:spPr>
          <a:xfrm>
            <a:off x="4987095" y="547741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5180135" y="5706010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5566215" y="543736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5952295" y="5796418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6531415" y="5446414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6724455" y="5675014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7227375" y="5430916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extBox 156"/>
          <p:cNvSpPr txBox="1"/>
          <p:nvPr/>
        </p:nvSpPr>
        <p:spPr>
          <a:xfrm rot="16200000">
            <a:off x="301198" y="4575602"/>
            <a:ext cx="1535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4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(t)</a:t>
            </a:r>
            <a:endParaRPr lang="en-US" sz="24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59" name="Straight Arrow Connector 158"/>
          <p:cNvCxnSpPr/>
          <p:nvPr/>
        </p:nvCxnSpPr>
        <p:spPr>
          <a:xfrm rot="5400000">
            <a:off x="1859300" y="2437606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 rot="5400000">
            <a:off x="2058194" y="2437606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 rot="5400000">
            <a:off x="3413998" y="2361406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 rot="5400000">
            <a:off x="3628390" y="2361406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 rot="5400000">
            <a:off x="6415504" y="2285206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/>
          <p:nvPr/>
        </p:nvCxnSpPr>
        <p:spPr>
          <a:xfrm rot="5400000">
            <a:off x="6628606" y="2285206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304800" y="388620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estimated data with missing points filled in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so that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≈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the observation points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roughness of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≈ 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everywhere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4362</TotalTime>
  <Words>2594</Words>
  <Application>Microsoft Office PowerPoint</Application>
  <PresentationFormat>On-screen Show (4:3)</PresentationFormat>
  <Paragraphs>481</Paragraphs>
  <Slides>64</Slides>
  <Notes>60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Office Theme</vt:lpstr>
      <vt:lpstr>Slide 1</vt:lpstr>
      <vt:lpstr>Slide 2</vt:lpstr>
      <vt:lpstr>purpose of the lecture</vt:lpstr>
      <vt:lpstr>Slide 4</vt:lpstr>
      <vt:lpstr>Slide 5</vt:lpstr>
      <vt:lpstr>in both scenarios   the times that the data are collected at are   inconvenient</vt:lpstr>
      <vt:lpstr>we encountered a problem similar to this one back in Lecture 8, where we used  prior information  to fill in data gaps </vt:lpstr>
      <vt:lpstr>Slide 8</vt:lpstr>
      <vt:lpstr>find diest so that    diest ≈ diobs at the observation points  and   roughness of diest ≈ 0 everywhere</vt:lpstr>
      <vt:lpstr>the solution is inexact   diest ≠ diobs everywhere  and   roughness of diest ≠ 0 everywhere</vt:lpstr>
      <vt:lpstr>but the inexactness isn’t a problem  because  both observations and prior information have error </vt:lpstr>
      <vt:lpstr>now we examine an alternative approach  traditional interpolation   similar, but subtly different </vt:lpstr>
      <vt:lpstr>find d(t) so that    d(ti) = diobs at the observation points  and   roughness of d(t) = 0 in between the observation points</vt:lpstr>
      <vt:lpstr>find d(t) so that    d(ti) = diobs at the observation points  and   roughness of d(t) = 0 in between the observation points</vt:lpstr>
      <vt:lpstr>find d(t) so that    d(ti) = diobs at the observation points  and   roughness of d(t) = 0 in between the observation points</vt:lpstr>
      <vt:lpstr>disadvantage the observation points are singled out as special  </vt:lpstr>
      <vt:lpstr>disadvantage the observation points are singled out as special  </vt:lpstr>
      <vt:lpstr>the interpolation problem</vt:lpstr>
      <vt:lpstr>some obvious ideas don’t work at all</vt:lpstr>
      <vt:lpstr>Slide 20</vt:lpstr>
      <vt:lpstr>Slide 21</vt:lpstr>
      <vt:lpstr>solution</vt:lpstr>
      <vt:lpstr>simplest case</vt:lpstr>
      <vt:lpstr>Slide 24</vt:lpstr>
      <vt:lpstr>disadvantage </vt:lpstr>
      <vt:lpstr>Slide 26</vt:lpstr>
      <vt:lpstr>Slide 27</vt:lpstr>
      <vt:lpstr>in MatLab</vt:lpstr>
      <vt:lpstr>getting rid of the kinks</vt:lpstr>
      <vt:lpstr>cubic polynomial has 4 coefficients</vt:lpstr>
      <vt:lpstr>the trick  second derivative of cubic  is linear  so use linear interpolation formula for second derivative </vt:lpstr>
      <vt:lpstr>Slide 32</vt:lpstr>
      <vt:lpstr>Slide 33</vt:lpstr>
      <vt:lpstr>the second derivative is now integrated twice to give the spline function</vt:lpstr>
      <vt:lpstr>finally one finds the y’s, a’s and b’s  so that the spline  1. goes through the observations  and  2. has a first derivative that is continuous across the observation points </vt:lpstr>
      <vt:lpstr>the solution involves solving a matrix equation for the unknowns  (see text for details) </vt:lpstr>
      <vt:lpstr>in MatLab</vt:lpstr>
      <vt:lpstr>Slide 38</vt:lpstr>
      <vt:lpstr>Slide 39</vt:lpstr>
      <vt:lpstr>interpolation involves  prior information of smoothness </vt:lpstr>
      <vt:lpstr>in generalized least-squares</vt:lpstr>
      <vt:lpstr>Slide 42</vt:lpstr>
      <vt:lpstr>so the prior information that the data are smooth  is equivalent to the requirement that they have a specific covariance matrix  which for stationary time series is equivalent to saying that they have a specific autocorrelation function</vt:lpstr>
      <vt:lpstr>so an alternative, more flexible way of interpolating data  is by specifying the autocorrelation function that we want the results to have  this is called Kriging (after Danie G Krige, its inventor) </vt:lpstr>
      <vt:lpstr>Kriging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all we need now do is specify an autocorrelation function  for example we could use the Normal function</vt:lpstr>
      <vt:lpstr>In MatLab</vt:lpstr>
      <vt:lpstr>Slide 56</vt:lpstr>
      <vt:lpstr>Interpolation in two-dimensions</vt:lpstr>
      <vt:lpstr>1 dimensions</vt:lpstr>
      <vt:lpstr>1 dimensions</vt:lpstr>
      <vt:lpstr>Delaunay triangles</vt:lpstr>
      <vt:lpstr>Slide 61</vt:lpstr>
      <vt:lpstr>Slide 62</vt:lpstr>
      <vt:lpstr>Slide 63</vt:lpstr>
      <vt:lpstr>In MatLab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Menke</dc:creator>
  <cp:lastModifiedBy>William Menke</cp:lastModifiedBy>
  <cp:revision>373</cp:revision>
  <dcterms:created xsi:type="dcterms:W3CDTF">2011-06-08T22:04:27Z</dcterms:created>
  <dcterms:modified xsi:type="dcterms:W3CDTF">2014-11-16T18:45:34Z</dcterms:modified>
</cp:coreProperties>
</file>