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403" r:id="rId2"/>
    <p:sldId id="512" r:id="rId3"/>
    <p:sldId id="478" r:id="rId4"/>
    <p:sldId id="404" r:id="rId5"/>
    <p:sldId id="405" r:id="rId6"/>
    <p:sldId id="406" r:id="rId7"/>
    <p:sldId id="407" r:id="rId8"/>
    <p:sldId id="408" r:id="rId9"/>
    <p:sldId id="409" r:id="rId10"/>
    <p:sldId id="506" r:id="rId11"/>
    <p:sldId id="507" r:id="rId12"/>
    <p:sldId id="508" r:id="rId13"/>
    <p:sldId id="410" r:id="rId14"/>
    <p:sldId id="411" r:id="rId15"/>
    <p:sldId id="412" r:id="rId16"/>
    <p:sldId id="413" r:id="rId17"/>
    <p:sldId id="414" r:id="rId18"/>
    <p:sldId id="479" r:id="rId19"/>
    <p:sldId id="480" r:id="rId20"/>
    <p:sldId id="416" r:id="rId21"/>
    <p:sldId id="417" r:id="rId22"/>
    <p:sldId id="418" r:id="rId23"/>
    <p:sldId id="419" r:id="rId24"/>
    <p:sldId id="420" r:id="rId25"/>
    <p:sldId id="509" r:id="rId26"/>
    <p:sldId id="421" r:id="rId27"/>
    <p:sldId id="422" r:id="rId28"/>
    <p:sldId id="423" r:id="rId29"/>
    <p:sldId id="424" r:id="rId30"/>
    <p:sldId id="425" r:id="rId31"/>
    <p:sldId id="426" r:id="rId32"/>
    <p:sldId id="427" r:id="rId33"/>
    <p:sldId id="428" r:id="rId34"/>
    <p:sldId id="429" r:id="rId35"/>
    <p:sldId id="430" r:id="rId36"/>
    <p:sldId id="431" r:id="rId37"/>
    <p:sldId id="432" r:id="rId38"/>
    <p:sldId id="433" r:id="rId39"/>
    <p:sldId id="434" r:id="rId40"/>
    <p:sldId id="502" r:id="rId41"/>
    <p:sldId id="503" r:id="rId42"/>
    <p:sldId id="481" r:id="rId43"/>
    <p:sldId id="482" r:id="rId44"/>
    <p:sldId id="483" r:id="rId45"/>
    <p:sldId id="484" r:id="rId46"/>
    <p:sldId id="489" r:id="rId47"/>
    <p:sldId id="485" r:id="rId48"/>
    <p:sldId id="486" r:id="rId49"/>
    <p:sldId id="487" r:id="rId50"/>
    <p:sldId id="488" r:id="rId51"/>
    <p:sldId id="490" r:id="rId52"/>
    <p:sldId id="491" r:id="rId53"/>
    <p:sldId id="492" r:id="rId54"/>
    <p:sldId id="493" r:id="rId55"/>
    <p:sldId id="504" r:id="rId56"/>
    <p:sldId id="505" r:id="rId57"/>
    <p:sldId id="494" r:id="rId58"/>
    <p:sldId id="495" r:id="rId59"/>
    <p:sldId id="496" r:id="rId60"/>
    <p:sldId id="497" r:id="rId61"/>
    <p:sldId id="498" r:id="rId62"/>
    <p:sldId id="499" r:id="rId63"/>
    <p:sldId id="500" r:id="rId64"/>
    <p:sldId id="501" r:id="rId65"/>
    <p:sldId id="468" r:id="rId66"/>
    <p:sldId id="469" r:id="rId67"/>
    <p:sldId id="470" r:id="rId68"/>
    <p:sldId id="510" r:id="rId69"/>
    <p:sldId id="511" r:id="rId70"/>
    <p:sldId id="471" r:id="rId71"/>
    <p:sldId id="472" r:id="rId72"/>
    <p:sldId id="473" r:id="rId73"/>
    <p:sldId id="474" r:id="rId74"/>
    <p:sldId id="475" r:id="rId75"/>
    <p:sldId id="476" r:id="rId76"/>
    <p:sldId id="477" r:id="rId7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78660" autoAdjust="0"/>
  </p:normalViewPr>
  <p:slideViewPr>
    <p:cSldViewPr>
      <p:cViewPr varScale="1">
        <p:scale>
          <a:sx n="55" d="100"/>
          <a:sy n="55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filters are also called IIR filters,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IIR stands for “Infinite Impulse Response”.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let’s put it to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filters are also called IIR filters,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IIR stands for “Infinite Impulse Response”.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filters are also called IIR filters,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IIR stands for “Infinite Impulse Response”.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</a:t>
            </a:r>
            <a:r>
              <a:rPr lang="en-US" baseline="0" dirty="0" smtClean="0"/>
              <a:t> that sample s1 is likely to contain mostly source A, and s5 is likely to  contain mostly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C374B-419C-4AF7-9E39-AC327B28066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the </a:t>
            </a:r>
            <a:r>
              <a:rPr lang="en-US" dirty="0" err="1" smtClean="0"/>
              <a:t>e’s</a:t>
            </a:r>
            <a:r>
              <a:rPr lang="en-US" dirty="0" smtClean="0"/>
              <a:t> represent chemical components.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C374B-419C-4AF7-9E39-AC327B28066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Recall</a:t>
            </a:r>
            <a:r>
              <a:rPr lang="en-US" baseline="0" dirty="0" smtClean="0"/>
              <a:t> that in chapter 2 we made scatter plots of pairs of chemical elements from this dataset.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rock is an aggregate of minerals.  A mineral is a crystalline</a:t>
            </a:r>
            <a:r>
              <a:rPr lang="en-US" baseline="0" dirty="0" smtClean="0"/>
              <a:t> substance with a distinct composition.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Might be worth soliciting the class’ opinion on this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Might be worth soliciting the class’ opinion on this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 samples, M elements implies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NxM</a:t>
            </a:r>
            <a:r>
              <a:rPr lang="en-US" baseline="0" dirty="0" smtClean="0"/>
              <a:t> numbers.</a:t>
            </a:r>
          </a:p>
          <a:p>
            <a:r>
              <a:rPr lang="en-US" baseline="0" dirty="0" smtClean="0"/>
              <a:t>N sample, P minerals, M elements implies </a:t>
            </a:r>
            <a:r>
              <a:rPr lang="en-US" baseline="0" dirty="0" err="1" smtClean="0"/>
              <a:t>NxP+P</a:t>
            </a:r>
            <a:r>
              <a:rPr lang="en-US" baseline="0" dirty="0" smtClean="0"/>
              <a:t>*M numbers.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filters are also called IIR filters,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IIR stands for “Infinite Impulse Response”.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idea was introduced in Chapter 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basic model of “factor analysis”.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need</a:t>
            </a:r>
            <a:r>
              <a:rPr lang="en-US" baseline="0" dirty="0" smtClean="0"/>
              <a:t> to go over how a ternary diagram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case, all the samples</a:t>
            </a:r>
            <a:r>
              <a:rPr lang="en-US" baseline="0" dirty="0" smtClean="0"/>
              <a:t> fall on a line, as </a:t>
            </a:r>
            <a:r>
              <a:rPr lang="en-US" baseline="0" dirty="0" err="1" smtClean="0"/>
              <a:t>contasted</a:t>
            </a:r>
            <a:r>
              <a:rPr lang="en-US" baseline="0" dirty="0" smtClean="0"/>
              <a:t> to a 2D cloud.  So this is a special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chemistry this woul</a:t>
            </a:r>
            <a:r>
              <a:rPr lang="en-US" baseline="0" dirty="0" smtClean="0"/>
              <a:t>d be called a “mixing line”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sample</a:t>
            </a:r>
            <a:r>
              <a:rPr lang="en-US" baseline="0" dirty="0" smtClean="0"/>
              <a:t> is a different mix of factor 1 and factor 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the data do not uniquely determine the factors.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</a:t>
            </a:r>
            <a:r>
              <a:rPr lang="en-US" baseline="0" dirty="0" smtClean="0"/>
              <a:t>generic nature of the problem. 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prior information plays an important role in choosing “good” factors.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method we are working towards is singular value decomposition.  Its introduction is</a:t>
            </a:r>
          </a:p>
          <a:p>
            <a:r>
              <a:rPr lang="en-US" baseline="0" dirty="0" smtClean="0"/>
              <a:t>quite involved however, and will be difficult for the students, especially if they have never</a:t>
            </a:r>
          </a:p>
          <a:p>
            <a:r>
              <a:rPr lang="en-US" baseline="0" dirty="0" smtClean="0"/>
              <a:t>seen the algebraic </a:t>
            </a:r>
            <a:r>
              <a:rPr lang="en-US" baseline="0" dirty="0" err="1" smtClean="0"/>
              <a:t>eigenvalue</a:t>
            </a:r>
            <a:r>
              <a:rPr lang="en-US" baseline="0" dirty="0" smtClean="0"/>
              <a:t> problem.  Go slowly.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in the real world, because of observational noise, there is no clear-cut distinction between</a:t>
            </a:r>
          </a:p>
          <a:p>
            <a:r>
              <a:rPr lang="en-US" baseline="0" dirty="0" smtClean="0"/>
              <a:t>zero singular values and near-zero singular values.   The singular values just diminish in size to something</a:t>
            </a:r>
          </a:p>
          <a:p>
            <a:r>
              <a:rPr lang="en-US" baseline="0" dirty="0" smtClean="0"/>
              <a:t>small enough to be ignored.  But the exact cut-off is often pretty arbitrary.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the is a “typical sample” the first factor will be close to it.</a:t>
            </a:r>
          </a:p>
          <a:p>
            <a:r>
              <a:rPr lang="en-US" baseline="0" dirty="0" smtClean="0"/>
              <a:t>In this case, most of the rocks are basalts, so the typical factor has the composition of a basalt.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factor says that the</a:t>
            </a:r>
            <a:r>
              <a:rPr lang="en-US" baseline="0" dirty="0" smtClean="0"/>
              <a:t> major source of variability from the “typical rock” is to</a:t>
            </a:r>
          </a:p>
          <a:p>
            <a:r>
              <a:rPr lang="en-US" baseline="0" dirty="0" smtClean="0"/>
              <a:t>increase the </a:t>
            </a:r>
            <a:r>
              <a:rPr lang="en-US" baseline="0" dirty="0" err="1" smtClean="0"/>
              <a:t>MgO</a:t>
            </a:r>
            <a:r>
              <a:rPr lang="en-US" baseline="0" dirty="0" smtClean="0"/>
              <a:t> while decreasing mostly the Al2O3 </a:t>
            </a:r>
            <a:r>
              <a:rPr lang="en-US" baseline="0" dirty="0" err="1" smtClean="0"/>
              <a:t>abd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CaO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third factor says that another,</a:t>
            </a:r>
            <a:r>
              <a:rPr lang="en-US" baseline="0" dirty="0" smtClean="0"/>
              <a:t> but less significant, source of variability from the “typical rock” is to</a:t>
            </a:r>
          </a:p>
          <a:p>
            <a:r>
              <a:rPr lang="en-US" baseline="0" dirty="0" smtClean="0"/>
              <a:t>increase the Al2O3 while decreasing mostly the </a:t>
            </a:r>
            <a:r>
              <a:rPr lang="en-US" baseline="0" dirty="0" err="1" smtClean="0"/>
              <a:t>FeO</a:t>
            </a:r>
            <a:r>
              <a:rPr lang="en-US" baseline="0" dirty="0" smtClean="0"/>
              <a:t> and the </a:t>
            </a:r>
            <a:r>
              <a:rPr lang="en-US" baseline="0" dirty="0" err="1" smtClean="0"/>
              <a:t>CaO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You might have the class interpret factor 3.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graphical representation of the major modes of</a:t>
            </a:r>
            <a:r>
              <a:rPr lang="en-US" baseline="0" dirty="0" smtClean="0"/>
              <a:t> variability around the “typical sample”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0D33F-FFCB-4FC7-87EF-795DADAF3005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“L-shaped” pattern of variability accounts for a very large percentage of the overall variability</a:t>
            </a:r>
          </a:p>
          <a:p>
            <a:r>
              <a:rPr lang="en-US" baseline="0" dirty="0" smtClean="0"/>
              <a:t>of compositions within the Atlantic Rock dataset.</a:t>
            </a:r>
          </a:p>
          <a:p>
            <a:r>
              <a:rPr lang="en-US" baseline="0" dirty="0" smtClean="0"/>
              <a:t>You might consider running the script that generates this 3D plot, and rotate it during class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plot of the</a:t>
            </a:r>
            <a:r>
              <a:rPr lang="en-US" baseline="0" dirty="0" smtClean="0"/>
              <a:t> most important factors is much simpler and more informative than scatter plots of the</a:t>
            </a:r>
          </a:p>
          <a:p>
            <a:r>
              <a:rPr lang="en-US" baseline="0" dirty="0" smtClean="0"/>
              <a:t>individual elements that we developed in Chapter 2.  All these patterns are contained in the simple</a:t>
            </a:r>
          </a:p>
          <a:p>
            <a:r>
              <a:rPr lang="en-US" baseline="0" dirty="0" smtClean="0"/>
              <a:t>“L-shaped” pattern of variability in the previous slide (plus the compositions of the factors, of course).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let’s put it to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inverse of </a:t>
            </a:r>
            <a:r>
              <a:rPr lang="en-US" b="1" baseline="0" dirty="0" smtClean="0"/>
              <a:t>v</a:t>
            </a:r>
            <a:r>
              <a:rPr lang="en-US" baseline="0" dirty="0" smtClean="0"/>
              <a:t> is infinitely long, even when </a:t>
            </a:r>
            <a:r>
              <a:rPr lang="en-US" b="1" baseline="0" dirty="0" smtClean="0"/>
              <a:t>v</a:t>
            </a:r>
            <a:r>
              <a:rPr lang="en-US" baseline="0" dirty="0" smtClean="0"/>
              <a:t> is short.</a:t>
            </a:r>
          </a:p>
          <a:p>
            <a:r>
              <a:rPr lang="en-US" baseline="0" dirty="0" smtClean="0"/>
              <a:t>Thus we can hope to match an indefinitely long g through the convolution </a:t>
            </a:r>
            <a:r>
              <a:rPr kumimoji="0" lang="en-US" sz="1200" b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12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12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kumimoji="0" lang="en-US" sz="1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kumimoji="0" lang="en-US" sz="1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1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</a:t>
            </a:r>
            <a:r>
              <a:rPr lang="en-US" baseline="0" dirty="0" smtClean="0"/>
              <a:t> a simple filter, but a useful one, because it </a:t>
            </a:r>
            <a:r>
              <a:rPr lang="en-US" baseline="0" dirty="0" err="1" smtClean="0"/>
              <a:t>smooths</a:t>
            </a:r>
            <a:r>
              <a:rPr lang="en-US" baseline="0" dirty="0" smtClean="0"/>
              <a:t> data.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resort to the time-honored technique of guessing the solution and showing that</a:t>
            </a:r>
          </a:p>
          <a:p>
            <a:r>
              <a:rPr lang="en-US" baseline="0" dirty="0" smtClean="0"/>
              <a:t>its correct.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factoring the ½ to the outside of the</a:t>
            </a:r>
            <a:r>
              <a:rPr lang="en-US" baseline="0" dirty="0" smtClean="0"/>
              <a:t> addition, of course.</a:t>
            </a:r>
          </a:p>
          <a:p>
            <a:r>
              <a:rPr lang="en-US" baseline="0" dirty="0" smtClean="0"/>
              <a:t>Dividing by two is particularly easy when the data are represented as binary integers,</a:t>
            </a:r>
          </a:p>
          <a:p>
            <a:r>
              <a:rPr lang="en-US" baseline="0" dirty="0" smtClean="0"/>
              <a:t>  since it corresponds to shifting the bit pattern by one bit.  Thus, this filter is often</a:t>
            </a:r>
          </a:p>
          <a:p>
            <a:r>
              <a:rPr lang="en-US" baseline="0" dirty="0" smtClean="0"/>
              <a:t>  used in simple electronic devices that have only modest processing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Recursive smoothing filter applied to two time series. A) Time series,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(dots), is a unit spike. The smoothed version,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 (solid line)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 decaying exponential, is  the impulse response of the smoothing filter. B) Time series,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(dots), consists of random noise with zero mean and unit variance.  Smoothed version,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(solid line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averages out extremes of variation.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 Matlab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229600" cy="762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d = filter(u, v, m);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if you want the filter itself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0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delta = zeros(N,1);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delta(1)=1;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 = filter(u, v, delta);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if you want the filter itself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0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delta = zeros(N,1);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delta(1)=1;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g = filter(u, v, delta);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85800" y="533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does this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work?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 l="31434" t="48452" r="27701" b="28937"/>
          <a:stretch>
            <a:fillRect/>
          </a:stretch>
        </p:blipFill>
        <p:spPr bwMode="auto">
          <a:xfrm>
            <a:off x="2133600" y="990600"/>
            <a:ext cx="509451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295400" y="3124200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g*m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the </a:t>
            </a:r>
            <a:r>
              <a:rPr kumimoji="0" lang="en-US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weighted average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recent values of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48006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truncated to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N≈10 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elements, then each time step take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s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10N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 multiplications and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10N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additions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 l="14145" t="41992" r="11198" b="39704"/>
          <a:stretch>
            <a:fillRect/>
          </a:stretch>
        </p:blipFill>
        <p:spPr bwMode="auto">
          <a:xfrm>
            <a:off x="381000" y="1143000"/>
            <a:ext cx="851647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print"/>
          <a:srcRect l="12279" t="53221" r="2849" b="31745"/>
          <a:stretch>
            <a:fillRect/>
          </a:stretch>
        </p:blipFill>
        <p:spPr bwMode="auto">
          <a:xfrm>
            <a:off x="609600" y="5105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3733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this works, since the inverse of a length-</a:t>
            </a: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2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filter is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convolution then becomes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501" t="25254" r="31518" b="52859"/>
          <a:stretch>
            <a:fillRect/>
          </a:stretch>
        </p:blipFill>
        <p:spPr bwMode="auto">
          <a:xfrm>
            <a:off x="1981200" y="1447800"/>
            <a:ext cx="504092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124200"/>
            <a:ext cx="822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which requires only one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addition and one multiplication per time step</a:t>
            </a:r>
            <a:endParaRPr kumimoji="0" lang="en-US" sz="3600" b="0" i="1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600" kern="0" baseline="0" dirty="0" smtClean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savings of a factor of about ten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1600200"/>
            <a:ext cx="4572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959636" y="1457865"/>
            <a:ext cx="10668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0364" y="1636173"/>
            <a:ext cx="4572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410200" y="1493838"/>
            <a:ext cx="10668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38600" y="1676400"/>
            <a:ext cx="3048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605841" y="1482306"/>
            <a:ext cx="10668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228600" y="685800"/>
            <a:ext cx="8610600" cy="5165174"/>
            <a:chOff x="762000" y="1704201"/>
            <a:chExt cx="5619750" cy="3238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0" y="1704201"/>
              <a:ext cx="5619750" cy="32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990600" y="1856601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276600" y="3152001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29000" y="3152001"/>
              <a:ext cx="838200" cy="231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time ,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95699" y="3793478"/>
              <a:ext cx="1066801" cy="2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h(t)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and </a:t>
              </a:r>
              <a:r>
                <a:rPr lang="en-US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1856601"/>
              <a:ext cx="533400" cy="328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00200" y="3380601"/>
              <a:ext cx="533400" cy="328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595699" y="2345678"/>
              <a:ext cx="1066801" cy="2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h(t)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and </a:t>
              </a:r>
              <a:r>
                <a:rPr lang="en-US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00400" y="4676001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52800" y="4676001"/>
              <a:ext cx="838200" cy="231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time ,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15000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trick 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“filter design”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choosing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produce 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desirable properties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908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2: Factor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23622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letting the data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“describe itself”</a:t>
            </a:r>
            <a:endParaRPr lang="en-US" sz="4400" kern="0" noProof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47800"/>
            <a:ext cx="8229600" cy="1143000"/>
          </a:xfrm>
        </p:spPr>
        <p:txBody>
          <a:bodyPr/>
          <a:lstStyle/>
          <a:p>
            <a:r>
              <a:rPr lang="en-US" dirty="0" smtClean="0"/>
              <a:t>Helen’s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838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but I could fill in 12-1 on Friday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1970029" y="4368748"/>
            <a:ext cx="5294215" cy="1664012"/>
          </a:xfrm>
          <a:custGeom>
            <a:avLst/>
            <a:gdLst>
              <a:gd name="connsiteX0" fmla="*/ 611187 w 4772024"/>
              <a:gd name="connsiteY0" fmla="*/ 168275 h 1555750"/>
              <a:gd name="connsiteX1" fmla="*/ 715962 w 4772024"/>
              <a:gd name="connsiteY1" fmla="*/ 320675 h 1555750"/>
              <a:gd name="connsiteX2" fmla="*/ 858837 w 4772024"/>
              <a:gd name="connsiteY2" fmla="*/ 196850 h 1555750"/>
              <a:gd name="connsiteX3" fmla="*/ 1030287 w 4772024"/>
              <a:gd name="connsiteY3" fmla="*/ 311150 h 1555750"/>
              <a:gd name="connsiteX4" fmla="*/ 1192212 w 4772024"/>
              <a:gd name="connsiteY4" fmla="*/ 225425 h 1555750"/>
              <a:gd name="connsiteX5" fmla="*/ 1325562 w 4772024"/>
              <a:gd name="connsiteY5" fmla="*/ 311150 h 1555750"/>
              <a:gd name="connsiteX6" fmla="*/ 1497012 w 4772024"/>
              <a:gd name="connsiteY6" fmla="*/ 244475 h 1555750"/>
              <a:gd name="connsiteX7" fmla="*/ 1630362 w 4772024"/>
              <a:gd name="connsiteY7" fmla="*/ 301625 h 1555750"/>
              <a:gd name="connsiteX8" fmla="*/ 1801812 w 4772024"/>
              <a:gd name="connsiteY8" fmla="*/ 234950 h 1555750"/>
              <a:gd name="connsiteX9" fmla="*/ 1935162 w 4772024"/>
              <a:gd name="connsiteY9" fmla="*/ 282575 h 1555750"/>
              <a:gd name="connsiteX10" fmla="*/ 2144712 w 4772024"/>
              <a:gd name="connsiteY10" fmla="*/ 225425 h 1555750"/>
              <a:gd name="connsiteX11" fmla="*/ 2306637 w 4772024"/>
              <a:gd name="connsiteY11" fmla="*/ 301625 h 1555750"/>
              <a:gd name="connsiteX12" fmla="*/ 2544762 w 4772024"/>
              <a:gd name="connsiteY12" fmla="*/ 215900 h 1555750"/>
              <a:gd name="connsiteX13" fmla="*/ 2716212 w 4772024"/>
              <a:gd name="connsiteY13" fmla="*/ 292100 h 1555750"/>
              <a:gd name="connsiteX14" fmla="*/ 2897187 w 4772024"/>
              <a:gd name="connsiteY14" fmla="*/ 206375 h 1555750"/>
              <a:gd name="connsiteX15" fmla="*/ 3040062 w 4772024"/>
              <a:gd name="connsiteY15" fmla="*/ 273050 h 1555750"/>
              <a:gd name="connsiteX16" fmla="*/ 3240087 w 4772024"/>
              <a:gd name="connsiteY16" fmla="*/ 263525 h 1555750"/>
              <a:gd name="connsiteX17" fmla="*/ 3373437 w 4772024"/>
              <a:gd name="connsiteY17" fmla="*/ 187325 h 1555750"/>
              <a:gd name="connsiteX18" fmla="*/ 3506787 w 4772024"/>
              <a:gd name="connsiteY18" fmla="*/ 263525 h 1555750"/>
              <a:gd name="connsiteX19" fmla="*/ 3697287 w 4772024"/>
              <a:gd name="connsiteY19" fmla="*/ 273050 h 1555750"/>
              <a:gd name="connsiteX20" fmla="*/ 3792537 w 4772024"/>
              <a:gd name="connsiteY20" fmla="*/ 187325 h 1555750"/>
              <a:gd name="connsiteX21" fmla="*/ 3963987 w 4772024"/>
              <a:gd name="connsiteY21" fmla="*/ 234950 h 1555750"/>
              <a:gd name="connsiteX22" fmla="*/ 4040187 w 4772024"/>
              <a:gd name="connsiteY22" fmla="*/ 292100 h 1555750"/>
              <a:gd name="connsiteX23" fmla="*/ 4183062 w 4772024"/>
              <a:gd name="connsiteY23" fmla="*/ 177800 h 1555750"/>
              <a:gd name="connsiteX24" fmla="*/ 4173537 w 4772024"/>
              <a:gd name="connsiteY24" fmla="*/ 1358900 h 1555750"/>
              <a:gd name="connsiteX25" fmla="*/ 592137 w 4772024"/>
              <a:gd name="connsiteY25" fmla="*/ 1358900 h 1555750"/>
              <a:gd name="connsiteX26" fmla="*/ 620712 w 4772024"/>
              <a:gd name="connsiteY26" fmla="*/ 225425 h 1555750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195762"/>
              <a:gd name="connsiteY0" fmla="*/ 63500 h 1450975"/>
              <a:gd name="connsiteX1" fmla="*/ 715962 w 4195762"/>
              <a:gd name="connsiteY1" fmla="*/ 215900 h 1450975"/>
              <a:gd name="connsiteX2" fmla="*/ 858837 w 4195762"/>
              <a:gd name="connsiteY2" fmla="*/ 92075 h 1450975"/>
              <a:gd name="connsiteX3" fmla="*/ 1030287 w 4195762"/>
              <a:gd name="connsiteY3" fmla="*/ 206375 h 1450975"/>
              <a:gd name="connsiteX4" fmla="*/ 1192212 w 4195762"/>
              <a:gd name="connsiteY4" fmla="*/ 120650 h 1450975"/>
              <a:gd name="connsiteX5" fmla="*/ 1325562 w 4195762"/>
              <a:gd name="connsiteY5" fmla="*/ 206375 h 1450975"/>
              <a:gd name="connsiteX6" fmla="*/ 1497012 w 4195762"/>
              <a:gd name="connsiteY6" fmla="*/ 139700 h 1450975"/>
              <a:gd name="connsiteX7" fmla="*/ 1630362 w 4195762"/>
              <a:gd name="connsiteY7" fmla="*/ 196850 h 1450975"/>
              <a:gd name="connsiteX8" fmla="*/ 1801812 w 4195762"/>
              <a:gd name="connsiteY8" fmla="*/ 130175 h 1450975"/>
              <a:gd name="connsiteX9" fmla="*/ 1935162 w 4195762"/>
              <a:gd name="connsiteY9" fmla="*/ 177800 h 1450975"/>
              <a:gd name="connsiteX10" fmla="*/ 2144712 w 4195762"/>
              <a:gd name="connsiteY10" fmla="*/ 120650 h 1450975"/>
              <a:gd name="connsiteX11" fmla="*/ 2306637 w 4195762"/>
              <a:gd name="connsiteY11" fmla="*/ 196850 h 1450975"/>
              <a:gd name="connsiteX12" fmla="*/ 2544762 w 4195762"/>
              <a:gd name="connsiteY12" fmla="*/ 111125 h 1450975"/>
              <a:gd name="connsiteX13" fmla="*/ 2716212 w 4195762"/>
              <a:gd name="connsiteY13" fmla="*/ 187325 h 1450975"/>
              <a:gd name="connsiteX14" fmla="*/ 2897187 w 4195762"/>
              <a:gd name="connsiteY14" fmla="*/ 101600 h 1450975"/>
              <a:gd name="connsiteX15" fmla="*/ 3040062 w 4195762"/>
              <a:gd name="connsiteY15" fmla="*/ 168275 h 1450975"/>
              <a:gd name="connsiteX16" fmla="*/ 3240087 w 4195762"/>
              <a:gd name="connsiteY16" fmla="*/ 158750 h 1450975"/>
              <a:gd name="connsiteX17" fmla="*/ 3373437 w 4195762"/>
              <a:gd name="connsiteY17" fmla="*/ 82550 h 1450975"/>
              <a:gd name="connsiteX18" fmla="*/ 3506787 w 4195762"/>
              <a:gd name="connsiteY18" fmla="*/ 158750 h 1450975"/>
              <a:gd name="connsiteX19" fmla="*/ 3697287 w 4195762"/>
              <a:gd name="connsiteY19" fmla="*/ 168275 h 1450975"/>
              <a:gd name="connsiteX20" fmla="*/ 3792537 w 4195762"/>
              <a:gd name="connsiteY20" fmla="*/ 82550 h 1450975"/>
              <a:gd name="connsiteX21" fmla="*/ 3963987 w 4195762"/>
              <a:gd name="connsiteY21" fmla="*/ 130175 h 1450975"/>
              <a:gd name="connsiteX22" fmla="*/ 4040187 w 4195762"/>
              <a:gd name="connsiteY22" fmla="*/ 187325 h 1450975"/>
              <a:gd name="connsiteX23" fmla="*/ 4183062 w 4195762"/>
              <a:gd name="connsiteY23" fmla="*/ 73025 h 1450975"/>
              <a:gd name="connsiteX24" fmla="*/ 4173537 w 4195762"/>
              <a:gd name="connsiteY24" fmla="*/ 1254125 h 1450975"/>
              <a:gd name="connsiteX25" fmla="*/ 592137 w 4195762"/>
              <a:gd name="connsiteY25" fmla="*/ 1254125 h 1450975"/>
              <a:gd name="connsiteX26" fmla="*/ 620712 w 4195762"/>
              <a:gd name="connsiteY26" fmla="*/ 120650 h 1450975"/>
              <a:gd name="connsiteX0" fmla="*/ 611187 w 4195762"/>
              <a:gd name="connsiteY0" fmla="*/ 63500 h 1443037"/>
              <a:gd name="connsiteX1" fmla="*/ 715962 w 4195762"/>
              <a:gd name="connsiteY1" fmla="*/ 215900 h 1443037"/>
              <a:gd name="connsiteX2" fmla="*/ 858837 w 4195762"/>
              <a:gd name="connsiteY2" fmla="*/ 92075 h 1443037"/>
              <a:gd name="connsiteX3" fmla="*/ 1030287 w 4195762"/>
              <a:gd name="connsiteY3" fmla="*/ 206375 h 1443037"/>
              <a:gd name="connsiteX4" fmla="*/ 1192212 w 4195762"/>
              <a:gd name="connsiteY4" fmla="*/ 120650 h 1443037"/>
              <a:gd name="connsiteX5" fmla="*/ 1325562 w 4195762"/>
              <a:gd name="connsiteY5" fmla="*/ 206375 h 1443037"/>
              <a:gd name="connsiteX6" fmla="*/ 1497012 w 4195762"/>
              <a:gd name="connsiteY6" fmla="*/ 139700 h 1443037"/>
              <a:gd name="connsiteX7" fmla="*/ 1630362 w 4195762"/>
              <a:gd name="connsiteY7" fmla="*/ 196850 h 1443037"/>
              <a:gd name="connsiteX8" fmla="*/ 1801812 w 4195762"/>
              <a:gd name="connsiteY8" fmla="*/ 130175 h 1443037"/>
              <a:gd name="connsiteX9" fmla="*/ 1935162 w 4195762"/>
              <a:gd name="connsiteY9" fmla="*/ 177800 h 1443037"/>
              <a:gd name="connsiteX10" fmla="*/ 2144712 w 4195762"/>
              <a:gd name="connsiteY10" fmla="*/ 120650 h 1443037"/>
              <a:gd name="connsiteX11" fmla="*/ 2306637 w 4195762"/>
              <a:gd name="connsiteY11" fmla="*/ 196850 h 1443037"/>
              <a:gd name="connsiteX12" fmla="*/ 2544762 w 4195762"/>
              <a:gd name="connsiteY12" fmla="*/ 111125 h 1443037"/>
              <a:gd name="connsiteX13" fmla="*/ 2716212 w 4195762"/>
              <a:gd name="connsiteY13" fmla="*/ 187325 h 1443037"/>
              <a:gd name="connsiteX14" fmla="*/ 2897187 w 4195762"/>
              <a:gd name="connsiteY14" fmla="*/ 101600 h 1443037"/>
              <a:gd name="connsiteX15" fmla="*/ 3040062 w 4195762"/>
              <a:gd name="connsiteY15" fmla="*/ 168275 h 1443037"/>
              <a:gd name="connsiteX16" fmla="*/ 3240087 w 4195762"/>
              <a:gd name="connsiteY16" fmla="*/ 158750 h 1443037"/>
              <a:gd name="connsiteX17" fmla="*/ 3373437 w 4195762"/>
              <a:gd name="connsiteY17" fmla="*/ 82550 h 1443037"/>
              <a:gd name="connsiteX18" fmla="*/ 3506787 w 4195762"/>
              <a:gd name="connsiteY18" fmla="*/ 158750 h 1443037"/>
              <a:gd name="connsiteX19" fmla="*/ 3697287 w 4195762"/>
              <a:gd name="connsiteY19" fmla="*/ 168275 h 1443037"/>
              <a:gd name="connsiteX20" fmla="*/ 3792537 w 4195762"/>
              <a:gd name="connsiteY20" fmla="*/ 82550 h 1443037"/>
              <a:gd name="connsiteX21" fmla="*/ 3963987 w 4195762"/>
              <a:gd name="connsiteY21" fmla="*/ 130175 h 1443037"/>
              <a:gd name="connsiteX22" fmla="*/ 4040187 w 4195762"/>
              <a:gd name="connsiteY22" fmla="*/ 187325 h 1443037"/>
              <a:gd name="connsiteX23" fmla="*/ 4183062 w 4195762"/>
              <a:gd name="connsiteY23" fmla="*/ 73025 h 1443037"/>
              <a:gd name="connsiteX24" fmla="*/ 4173537 w 4195762"/>
              <a:gd name="connsiteY24" fmla="*/ 1254125 h 1443037"/>
              <a:gd name="connsiteX25" fmla="*/ 592137 w 4195762"/>
              <a:gd name="connsiteY25" fmla="*/ 1254125 h 1443037"/>
              <a:gd name="connsiteX26" fmla="*/ 620712 w 4195762"/>
              <a:gd name="connsiteY26" fmla="*/ 120650 h 1443037"/>
              <a:gd name="connsiteX0" fmla="*/ 611187 w 4195762"/>
              <a:gd name="connsiteY0" fmla="*/ 63500 h 1285875"/>
              <a:gd name="connsiteX1" fmla="*/ 715962 w 4195762"/>
              <a:gd name="connsiteY1" fmla="*/ 215900 h 1285875"/>
              <a:gd name="connsiteX2" fmla="*/ 858837 w 4195762"/>
              <a:gd name="connsiteY2" fmla="*/ 92075 h 1285875"/>
              <a:gd name="connsiteX3" fmla="*/ 1030287 w 4195762"/>
              <a:gd name="connsiteY3" fmla="*/ 206375 h 1285875"/>
              <a:gd name="connsiteX4" fmla="*/ 1192212 w 4195762"/>
              <a:gd name="connsiteY4" fmla="*/ 120650 h 1285875"/>
              <a:gd name="connsiteX5" fmla="*/ 1325562 w 4195762"/>
              <a:gd name="connsiteY5" fmla="*/ 206375 h 1285875"/>
              <a:gd name="connsiteX6" fmla="*/ 1497012 w 4195762"/>
              <a:gd name="connsiteY6" fmla="*/ 139700 h 1285875"/>
              <a:gd name="connsiteX7" fmla="*/ 1630362 w 4195762"/>
              <a:gd name="connsiteY7" fmla="*/ 196850 h 1285875"/>
              <a:gd name="connsiteX8" fmla="*/ 1801812 w 4195762"/>
              <a:gd name="connsiteY8" fmla="*/ 130175 h 1285875"/>
              <a:gd name="connsiteX9" fmla="*/ 1935162 w 4195762"/>
              <a:gd name="connsiteY9" fmla="*/ 177800 h 1285875"/>
              <a:gd name="connsiteX10" fmla="*/ 2144712 w 4195762"/>
              <a:gd name="connsiteY10" fmla="*/ 120650 h 1285875"/>
              <a:gd name="connsiteX11" fmla="*/ 2306637 w 4195762"/>
              <a:gd name="connsiteY11" fmla="*/ 196850 h 1285875"/>
              <a:gd name="connsiteX12" fmla="*/ 2544762 w 4195762"/>
              <a:gd name="connsiteY12" fmla="*/ 111125 h 1285875"/>
              <a:gd name="connsiteX13" fmla="*/ 2716212 w 4195762"/>
              <a:gd name="connsiteY13" fmla="*/ 187325 h 1285875"/>
              <a:gd name="connsiteX14" fmla="*/ 2897187 w 4195762"/>
              <a:gd name="connsiteY14" fmla="*/ 101600 h 1285875"/>
              <a:gd name="connsiteX15" fmla="*/ 3040062 w 4195762"/>
              <a:gd name="connsiteY15" fmla="*/ 168275 h 1285875"/>
              <a:gd name="connsiteX16" fmla="*/ 3240087 w 4195762"/>
              <a:gd name="connsiteY16" fmla="*/ 158750 h 1285875"/>
              <a:gd name="connsiteX17" fmla="*/ 3373437 w 4195762"/>
              <a:gd name="connsiteY17" fmla="*/ 82550 h 1285875"/>
              <a:gd name="connsiteX18" fmla="*/ 3506787 w 4195762"/>
              <a:gd name="connsiteY18" fmla="*/ 158750 h 1285875"/>
              <a:gd name="connsiteX19" fmla="*/ 3697287 w 4195762"/>
              <a:gd name="connsiteY19" fmla="*/ 168275 h 1285875"/>
              <a:gd name="connsiteX20" fmla="*/ 3792537 w 4195762"/>
              <a:gd name="connsiteY20" fmla="*/ 82550 h 1285875"/>
              <a:gd name="connsiteX21" fmla="*/ 3963987 w 4195762"/>
              <a:gd name="connsiteY21" fmla="*/ 130175 h 1285875"/>
              <a:gd name="connsiteX22" fmla="*/ 4040187 w 4195762"/>
              <a:gd name="connsiteY22" fmla="*/ 187325 h 1285875"/>
              <a:gd name="connsiteX23" fmla="*/ 4183062 w 4195762"/>
              <a:gd name="connsiteY23" fmla="*/ 73025 h 1285875"/>
              <a:gd name="connsiteX24" fmla="*/ 4173537 w 4195762"/>
              <a:gd name="connsiteY24" fmla="*/ 1254125 h 1285875"/>
              <a:gd name="connsiteX25" fmla="*/ 592137 w 4195762"/>
              <a:gd name="connsiteY25" fmla="*/ 1254125 h 1285875"/>
              <a:gd name="connsiteX26" fmla="*/ 620712 w 4195762"/>
              <a:gd name="connsiteY26" fmla="*/ 120650 h 1285875"/>
              <a:gd name="connsiteX0" fmla="*/ 300831 w 3885406"/>
              <a:gd name="connsiteY0" fmla="*/ 63500 h 1285875"/>
              <a:gd name="connsiteX1" fmla="*/ 405606 w 3885406"/>
              <a:gd name="connsiteY1" fmla="*/ 215900 h 1285875"/>
              <a:gd name="connsiteX2" fmla="*/ 548481 w 3885406"/>
              <a:gd name="connsiteY2" fmla="*/ 92075 h 1285875"/>
              <a:gd name="connsiteX3" fmla="*/ 719931 w 3885406"/>
              <a:gd name="connsiteY3" fmla="*/ 206375 h 1285875"/>
              <a:gd name="connsiteX4" fmla="*/ 881856 w 3885406"/>
              <a:gd name="connsiteY4" fmla="*/ 120650 h 1285875"/>
              <a:gd name="connsiteX5" fmla="*/ 1015206 w 3885406"/>
              <a:gd name="connsiteY5" fmla="*/ 206375 h 1285875"/>
              <a:gd name="connsiteX6" fmla="*/ 1186656 w 3885406"/>
              <a:gd name="connsiteY6" fmla="*/ 139700 h 1285875"/>
              <a:gd name="connsiteX7" fmla="*/ 1320006 w 3885406"/>
              <a:gd name="connsiteY7" fmla="*/ 196850 h 1285875"/>
              <a:gd name="connsiteX8" fmla="*/ 1491456 w 3885406"/>
              <a:gd name="connsiteY8" fmla="*/ 130175 h 1285875"/>
              <a:gd name="connsiteX9" fmla="*/ 1624806 w 3885406"/>
              <a:gd name="connsiteY9" fmla="*/ 177800 h 1285875"/>
              <a:gd name="connsiteX10" fmla="*/ 1834356 w 3885406"/>
              <a:gd name="connsiteY10" fmla="*/ 120650 h 1285875"/>
              <a:gd name="connsiteX11" fmla="*/ 1996281 w 3885406"/>
              <a:gd name="connsiteY11" fmla="*/ 196850 h 1285875"/>
              <a:gd name="connsiteX12" fmla="*/ 2234406 w 3885406"/>
              <a:gd name="connsiteY12" fmla="*/ 111125 h 1285875"/>
              <a:gd name="connsiteX13" fmla="*/ 2405856 w 3885406"/>
              <a:gd name="connsiteY13" fmla="*/ 187325 h 1285875"/>
              <a:gd name="connsiteX14" fmla="*/ 2586831 w 3885406"/>
              <a:gd name="connsiteY14" fmla="*/ 101600 h 1285875"/>
              <a:gd name="connsiteX15" fmla="*/ 2729706 w 3885406"/>
              <a:gd name="connsiteY15" fmla="*/ 168275 h 1285875"/>
              <a:gd name="connsiteX16" fmla="*/ 2929731 w 3885406"/>
              <a:gd name="connsiteY16" fmla="*/ 158750 h 1285875"/>
              <a:gd name="connsiteX17" fmla="*/ 3063081 w 3885406"/>
              <a:gd name="connsiteY17" fmla="*/ 82550 h 1285875"/>
              <a:gd name="connsiteX18" fmla="*/ 3196431 w 3885406"/>
              <a:gd name="connsiteY18" fmla="*/ 158750 h 1285875"/>
              <a:gd name="connsiteX19" fmla="*/ 3386931 w 3885406"/>
              <a:gd name="connsiteY19" fmla="*/ 168275 h 1285875"/>
              <a:gd name="connsiteX20" fmla="*/ 3482181 w 3885406"/>
              <a:gd name="connsiteY20" fmla="*/ 82550 h 1285875"/>
              <a:gd name="connsiteX21" fmla="*/ 3653631 w 3885406"/>
              <a:gd name="connsiteY21" fmla="*/ 130175 h 1285875"/>
              <a:gd name="connsiteX22" fmla="*/ 3729831 w 3885406"/>
              <a:gd name="connsiteY22" fmla="*/ 187325 h 1285875"/>
              <a:gd name="connsiteX23" fmla="*/ 3872706 w 3885406"/>
              <a:gd name="connsiteY23" fmla="*/ 73025 h 1285875"/>
              <a:gd name="connsiteX24" fmla="*/ 3863181 w 3885406"/>
              <a:gd name="connsiteY24" fmla="*/ 1254125 h 1285875"/>
              <a:gd name="connsiteX25" fmla="*/ 281781 w 3885406"/>
              <a:gd name="connsiteY25" fmla="*/ 1254125 h 1285875"/>
              <a:gd name="connsiteX26" fmla="*/ 310356 w 3885406"/>
              <a:gd name="connsiteY26" fmla="*/ 120650 h 1285875"/>
              <a:gd name="connsiteX0" fmla="*/ 19050 w 3603625"/>
              <a:gd name="connsiteY0" fmla="*/ 63500 h 1285875"/>
              <a:gd name="connsiteX1" fmla="*/ 123825 w 3603625"/>
              <a:gd name="connsiteY1" fmla="*/ 215900 h 1285875"/>
              <a:gd name="connsiteX2" fmla="*/ 266700 w 3603625"/>
              <a:gd name="connsiteY2" fmla="*/ 92075 h 1285875"/>
              <a:gd name="connsiteX3" fmla="*/ 438150 w 3603625"/>
              <a:gd name="connsiteY3" fmla="*/ 206375 h 1285875"/>
              <a:gd name="connsiteX4" fmla="*/ 600075 w 3603625"/>
              <a:gd name="connsiteY4" fmla="*/ 120650 h 1285875"/>
              <a:gd name="connsiteX5" fmla="*/ 733425 w 3603625"/>
              <a:gd name="connsiteY5" fmla="*/ 206375 h 1285875"/>
              <a:gd name="connsiteX6" fmla="*/ 904875 w 3603625"/>
              <a:gd name="connsiteY6" fmla="*/ 139700 h 1285875"/>
              <a:gd name="connsiteX7" fmla="*/ 1038225 w 3603625"/>
              <a:gd name="connsiteY7" fmla="*/ 196850 h 1285875"/>
              <a:gd name="connsiteX8" fmla="*/ 1209675 w 3603625"/>
              <a:gd name="connsiteY8" fmla="*/ 130175 h 1285875"/>
              <a:gd name="connsiteX9" fmla="*/ 1343025 w 3603625"/>
              <a:gd name="connsiteY9" fmla="*/ 177800 h 1285875"/>
              <a:gd name="connsiteX10" fmla="*/ 1552575 w 3603625"/>
              <a:gd name="connsiteY10" fmla="*/ 120650 h 1285875"/>
              <a:gd name="connsiteX11" fmla="*/ 1714500 w 3603625"/>
              <a:gd name="connsiteY11" fmla="*/ 196850 h 1285875"/>
              <a:gd name="connsiteX12" fmla="*/ 1952625 w 3603625"/>
              <a:gd name="connsiteY12" fmla="*/ 111125 h 1285875"/>
              <a:gd name="connsiteX13" fmla="*/ 2124075 w 3603625"/>
              <a:gd name="connsiteY13" fmla="*/ 187325 h 1285875"/>
              <a:gd name="connsiteX14" fmla="*/ 2305050 w 3603625"/>
              <a:gd name="connsiteY14" fmla="*/ 101600 h 1285875"/>
              <a:gd name="connsiteX15" fmla="*/ 2447925 w 3603625"/>
              <a:gd name="connsiteY15" fmla="*/ 168275 h 1285875"/>
              <a:gd name="connsiteX16" fmla="*/ 2647950 w 3603625"/>
              <a:gd name="connsiteY16" fmla="*/ 158750 h 1285875"/>
              <a:gd name="connsiteX17" fmla="*/ 2781300 w 3603625"/>
              <a:gd name="connsiteY17" fmla="*/ 82550 h 1285875"/>
              <a:gd name="connsiteX18" fmla="*/ 2914650 w 3603625"/>
              <a:gd name="connsiteY18" fmla="*/ 158750 h 1285875"/>
              <a:gd name="connsiteX19" fmla="*/ 3105150 w 3603625"/>
              <a:gd name="connsiteY19" fmla="*/ 168275 h 1285875"/>
              <a:gd name="connsiteX20" fmla="*/ 3200400 w 3603625"/>
              <a:gd name="connsiteY20" fmla="*/ 82550 h 1285875"/>
              <a:gd name="connsiteX21" fmla="*/ 3371850 w 3603625"/>
              <a:gd name="connsiteY21" fmla="*/ 130175 h 1285875"/>
              <a:gd name="connsiteX22" fmla="*/ 3448050 w 3603625"/>
              <a:gd name="connsiteY22" fmla="*/ 187325 h 1285875"/>
              <a:gd name="connsiteX23" fmla="*/ 3590925 w 3603625"/>
              <a:gd name="connsiteY23" fmla="*/ 73025 h 1285875"/>
              <a:gd name="connsiteX24" fmla="*/ 3581400 w 3603625"/>
              <a:gd name="connsiteY24" fmla="*/ 1254125 h 1285875"/>
              <a:gd name="connsiteX25" fmla="*/ 0 w 3603625"/>
              <a:gd name="connsiteY25" fmla="*/ 1254125 h 1285875"/>
              <a:gd name="connsiteX26" fmla="*/ 28575 w 3603625"/>
              <a:gd name="connsiteY26" fmla="*/ 120650 h 1285875"/>
              <a:gd name="connsiteX0" fmla="*/ 26988 w 3611563"/>
              <a:gd name="connsiteY0" fmla="*/ 63500 h 1285875"/>
              <a:gd name="connsiteX1" fmla="*/ 17463 w 3611563"/>
              <a:gd name="connsiteY1" fmla="*/ 139700 h 1285875"/>
              <a:gd name="connsiteX2" fmla="*/ 131763 w 3611563"/>
              <a:gd name="connsiteY2" fmla="*/ 215900 h 1285875"/>
              <a:gd name="connsiteX3" fmla="*/ 274638 w 3611563"/>
              <a:gd name="connsiteY3" fmla="*/ 92075 h 1285875"/>
              <a:gd name="connsiteX4" fmla="*/ 446088 w 3611563"/>
              <a:gd name="connsiteY4" fmla="*/ 206375 h 1285875"/>
              <a:gd name="connsiteX5" fmla="*/ 608013 w 3611563"/>
              <a:gd name="connsiteY5" fmla="*/ 120650 h 1285875"/>
              <a:gd name="connsiteX6" fmla="*/ 741363 w 3611563"/>
              <a:gd name="connsiteY6" fmla="*/ 206375 h 1285875"/>
              <a:gd name="connsiteX7" fmla="*/ 912813 w 3611563"/>
              <a:gd name="connsiteY7" fmla="*/ 139700 h 1285875"/>
              <a:gd name="connsiteX8" fmla="*/ 1046163 w 3611563"/>
              <a:gd name="connsiteY8" fmla="*/ 196850 h 1285875"/>
              <a:gd name="connsiteX9" fmla="*/ 1217613 w 3611563"/>
              <a:gd name="connsiteY9" fmla="*/ 130175 h 1285875"/>
              <a:gd name="connsiteX10" fmla="*/ 1350963 w 3611563"/>
              <a:gd name="connsiteY10" fmla="*/ 177800 h 1285875"/>
              <a:gd name="connsiteX11" fmla="*/ 1560513 w 3611563"/>
              <a:gd name="connsiteY11" fmla="*/ 120650 h 1285875"/>
              <a:gd name="connsiteX12" fmla="*/ 1722438 w 3611563"/>
              <a:gd name="connsiteY12" fmla="*/ 196850 h 1285875"/>
              <a:gd name="connsiteX13" fmla="*/ 1960563 w 3611563"/>
              <a:gd name="connsiteY13" fmla="*/ 111125 h 1285875"/>
              <a:gd name="connsiteX14" fmla="*/ 2132013 w 3611563"/>
              <a:gd name="connsiteY14" fmla="*/ 187325 h 1285875"/>
              <a:gd name="connsiteX15" fmla="*/ 2312988 w 3611563"/>
              <a:gd name="connsiteY15" fmla="*/ 101600 h 1285875"/>
              <a:gd name="connsiteX16" fmla="*/ 2455863 w 3611563"/>
              <a:gd name="connsiteY16" fmla="*/ 168275 h 1285875"/>
              <a:gd name="connsiteX17" fmla="*/ 2655888 w 3611563"/>
              <a:gd name="connsiteY17" fmla="*/ 158750 h 1285875"/>
              <a:gd name="connsiteX18" fmla="*/ 2789238 w 3611563"/>
              <a:gd name="connsiteY18" fmla="*/ 82550 h 1285875"/>
              <a:gd name="connsiteX19" fmla="*/ 2922588 w 3611563"/>
              <a:gd name="connsiteY19" fmla="*/ 158750 h 1285875"/>
              <a:gd name="connsiteX20" fmla="*/ 3113088 w 3611563"/>
              <a:gd name="connsiteY20" fmla="*/ 168275 h 1285875"/>
              <a:gd name="connsiteX21" fmla="*/ 3208338 w 3611563"/>
              <a:gd name="connsiteY21" fmla="*/ 82550 h 1285875"/>
              <a:gd name="connsiteX22" fmla="*/ 3379788 w 3611563"/>
              <a:gd name="connsiteY22" fmla="*/ 130175 h 1285875"/>
              <a:gd name="connsiteX23" fmla="*/ 3455988 w 3611563"/>
              <a:gd name="connsiteY23" fmla="*/ 187325 h 1285875"/>
              <a:gd name="connsiteX24" fmla="*/ 3598863 w 3611563"/>
              <a:gd name="connsiteY24" fmla="*/ 73025 h 1285875"/>
              <a:gd name="connsiteX25" fmla="*/ 3589338 w 3611563"/>
              <a:gd name="connsiteY25" fmla="*/ 1254125 h 1285875"/>
              <a:gd name="connsiteX26" fmla="*/ 7938 w 3611563"/>
              <a:gd name="connsiteY26" fmla="*/ 1254125 h 1285875"/>
              <a:gd name="connsiteX27" fmla="*/ 36513 w 3611563"/>
              <a:gd name="connsiteY27" fmla="*/ 12065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9525 w 3603625"/>
              <a:gd name="connsiteY2" fmla="*/ 139700 h 1285875"/>
              <a:gd name="connsiteX3" fmla="*/ 123825 w 3603625"/>
              <a:gd name="connsiteY3" fmla="*/ 215900 h 1285875"/>
              <a:gd name="connsiteX4" fmla="*/ 266700 w 3603625"/>
              <a:gd name="connsiteY4" fmla="*/ 92075 h 1285875"/>
              <a:gd name="connsiteX5" fmla="*/ 438150 w 3603625"/>
              <a:gd name="connsiteY5" fmla="*/ 206375 h 1285875"/>
              <a:gd name="connsiteX6" fmla="*/ 600075 w 3603625"/>
              <a:gd name="connsiteY6" fmla="*/ 120650 h 1285875"/>
              <a:gd name="connsiteX7" fmla="*/ 733425 w 3603625"/>
              <a:gd name="connsiteY7" fmla="*/ 206375 h 1285875"/>
              <a:gd name="connsiteX8" fmla="*/ 904875 w 3603625"/>
              <a:gd name="connsiteY8" fmla="*/ 139700 h 1285875"/>
              <a:gd name="connsiteX9" fmla="*/ 1038225 w 3603625"/>
              <a:gd name="connsiteY9" fmla="*/ 196850 h 1285875"/>
              <a:gd name="connsiteX10" fmla="*/ 1209675 w 3603625"/>
              <a:gd name="connsiteY10" fmla="*/ 130175 h 1285875"/>
              <a:gd name="connsiteX11" fmla="*/ 1343025 w 3603625"/>
              <a:gd name="connsiteY11" fmla="*/ 177800 h 1285875"/>
              <a:gd name="connsiteX12" fmla="*/ 1552575 w 3603625"/>
              <a:gd name="connsiteY12" fmla="*/ 120650 h 1285875"/>
              <a:gd name="connsiteX13" fmla="*/ 1714500 w 3603625"/>
              <a:gd name="connsiteY13" fmla="*/ 196850 h 1285875"/>
              <a:gd name="connsiteX14" fmla="*/ 1952625 w 3603625"/>
              <a:gd name="connsiteY14" fmla="*/ 111125 h 1285875"/>
              <a:gd name="connsiteX15" fmla="*/ 2124075 w 3603625"/>
              <a:gd name="connsiteY15" fmla="*/ 187325 h 1285875"/>
              <a:gd name="connsiteX16" fmla="*/ 2305050 w 3603625"/>
              <a:gd name="connsiteY16" fmla="*/ 101600 h 1285875"/>
              <a:gd name="connsiteX17" fmla="*/ 2447925 w 3603625"/>
              <a:gd name="connsiteY17" fmla="*/ 168275 h 1285875"/>
              <a:gd name="connsiteX18" fmla="*/ 2647950 w 3603625"/>
              <a:gd name="connsiteY18" fmla="*/ 158750 h 1285875"/>
              <a:gd name="connsiteX19" fmla="*/ 2781300 w 3603625"/>
              <a:gd name="connsiteY19" fmla="*/ 82550 h 1285875"/>
              <a:gd name="connsiteX20" fmla="*/ 2914650 w 3603625"/>
              <a:gd name="connsiteY20" fmla="*/ 158750 h 1285875"/>
              <a:gd name="connsiteX21" fmla="*/ 3105150 w 3603625"/>
              <a:gd name="connsiteY21" fmla="*/ 168275 h 1285875"/>
              <a:gd name="connsiteX22" fmla="*/ 3200400 w 3603625"/>
              <a:gd name="connsiteY22" fmla="*/ 82550 h 1285875"/>
              <a:gd name="connsiteX23" fmla="*/ 3371850 w 3603625"/>
              <a:gd name="connsiteY23" fmla="*/ 130175 h 1285875"/>
              <a:gd name="connsiteX24" fmla="*/ 3448050 w 3603625"/>
              <a:gd name="connsiteY24" fmla="*/ 187325 h 1285875"/>
              <a:gd name="connsiteX25" fmla="*/ 3590925 w 3603625"/>
              <a:gd name="connsiteY25" fmla="*/ 73025 h 1285875"/>
              <a:gd name="connsiteX26" fmla="*/ 3581400 w 3603625"/>
              <a:gd name="connsiteY26" fmla="*/ 1254125 h 1285875"/>
              <a:gd name="connsiteX27" fmla="*/ 0 w 3603625"/>
              <a:gd name="connsiteY27" fmla="*/ 1254125 h 1285875"/>
              <a:gd name="connsiteX28" fmla="*/ 28575 w 3603625"/>
              <a:gd name="connsiteY28" fmla="*/ 12065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9525 w 3603625"/>
              <a:gd name="connsiteY2" fmla="*/ 139700 h 1285875"/>
              <a:gd name="connsiteX3" fmla="*/ 123825 w 3603625"/>
              <a:gd name="connsiteY3" fmla="*/ 215900 h 1285875"/>
              <a:gd name="connsiteX4" fmla="*/ 266700 w 3603625"/>
              <a:gd name="connsiteY4" fmla="*/ 92075 h 1285875"/>
              <a:gd name="connsiteX5" fmla="*/ 438150 w 3603625"/>
              <a:gd name="connsiteY5" fmla="*/ 206375 h 1285875"/>
              <a:gd name="connsiteX6" fmla="*/ 600075 w 3603625"/>
              <a:gd name="connsiteY6" fmla="*/ 120650 h 1285875"/>
              <a:gd name="connsiteX7" fmla="*/ 733425 w 3603625"/>
              <a:gd name="connsiteY7" fmla="*/ 206375 h 1285875"/>
              <a:gd name="connsiteX8" fmla="*/ 904875 w 3603625"/>
              <a:gd name="connsiteY8" fmla="*/ 139700 h 1285875"/>
              <a:gd name="connsiteX9" fmla="*/ 1038225 w 3603625"/>
              <a:gd name="connsiteY9" fmla="*/ 196850 h 1285875"/>
              <a:gd name="connsiteX10" fmla="*/ 1209675 w 3603625"/>
              <a:gd name="connsiteY10" fmla="*/ 130175 h 1285875"/>
              <a:gd name="connsiteX11" fmla="*/ 1343025 w 3603625"/>
              <a:gd name="connsiteY11" fmla="*/ 177800 h 1285875"/>
              <a:gd name="connsiteX12" fmla="*/ 1552575 w 3603625"/>
              <a:gd name="connsiteY12" fmla="*/ 120650 h 1285875"/>
              <a:gd name="connsiteX13" fmla="*/ 1714500 w 3603625"/>
              <a:gd name="connsiteY13" fmla="*/ 196850 h 1285875"/>
              <a:gd name="connsiteX14" fmla="*/ 1952625 w 3603625"/>
              <a:gd name="connsiteY14" fmla="*/ 111125 h 1285875"/>
              <a:gd name="connsiteX15" fmla="*/ 2124075 w 3603625"/>
              <a:gd name="connsiteY15" fmla="*/ 187325 h 1285875"/>
              <a:gd name="connsiteX16" fmla="*/ 2305050 w 3603625"/>
              <a:gd name="connsiteY16" fmla="*/ 101600 h 1285875"/>
              <a:gd name="connsiteX17" fmla="*/ 2447925 w 3603625"/>
              <a:gd name="connsiteY17" fmla="*/ 168275 h 1285875"/>
              <a:gd name="connsiteX18" fmla="*/ 2647950 w 3603625"/>
              <a:gd name="connsiteY18" fmla="*/ 158750 h 1285875"/>
              <a:gd name="connsiteX19" fmla="*/ 2781300 w 3603625"/>
              <a:gd name="connsiteY19" fmla="*/ 82550 h 1285875"/>
              <a:gd name="connsiteX20" fmla="*/ 2914650 w 3603625"/>
              <a:gd name="connsiteY20" fmla="*/ 158750 h 1285875"/>
              <a:gd name="connsiteX21" fmla="*/ 3105150 w 3603625"/>
              <a:gd name="connsiteY21" fmla="*/ 168275 h 1285875"/>
              <a:gd name="connsiteX22" fmla="*/ 3200400 w 3603625"/>
              <a:gd name="connsiteY22" fmla="*/ 82550 h 1285875"/>
              <a:gd name="connsiteX23" fmla="*/ 3371850 w 3603625"/>
              <a:gd name="connsiteY23" fmla="*/ 130175 h 1285875"/>
              <a:gd name="connsiteX24" fmla="*/ 3448050 w 3603625"/>
              <a:gd name="connsiteY24" fmla="*/ 187325 h 1285875"/>
              <a:gd name="connsiteX25" fmla="*/ 3590925 w 3603625"/>
              <a:gd name="connsiteY25" fmla="*/ 73025 h 1285875"/>
              <a:gd name="connsiteX26" fmla="*/ 3581400 w 3603625"/>
              <a:gd name="connsiteY26" fmla="*/ 1254125 h 1285875"/>
              <a:gd name="connsiteX27" fmla="*/ 0 w 3603625"/>
              <a:gd name="connsiteY27" fmla="*/ 1254125 h 1285875"/>
              <a:gd name="connsiteX28" fmla="*/ 28575 w 3603625"/>
              <a:gd name="connsiteY28" fmla="*/ 120650 h 1285875"/>
              <a:gd name="connsiteX29" fmla="*/ 19050 w 3603625"/>
              <a:gd name="connsiteY29" fmla="*/ 6350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123825 w 3603625"/>
              <a:gd name="connsiteY2" fmla="*/ 215900 h 1285875"/>
              <a:gd name="connsiteX3" fmla="*/ 266700 w 3603625"/>
              <a:gd name="connsiteY3" fmla="*/ 92075 h 1285875"/>
              <a:gd name="connsiteX4" fmla="*/ 438150 w 3603625"/>
              <a:gd name="connsiteY4" fmla="*/ 206375 h 1285875"/>
              <a:gd name="connsiteX5" fmla="*/ 600075 w 3603625"/>
              <a:gd name="connsiteY5" fmla="*/ 120650 h 1285875"/>
              <a:gd name="connsiteX6" fmla="*/ 733425 w 3603625"/>
              <a:gd name="connsiteY6" fmla="*/ 206375 h 1285875"/>
              <a:gd name="connsiteX7" fmla="*/ 904875 w 3603625"/>
              <a:gd name="connsiteY7" fmla="*/ 139700 h 1285875"/>
              <a:gd name="connsiteX8" fmla="*/ 1038225 w 3603625"/>
              <a:gd name="connsiteY8" fmla="*/ 196850 h 1285875"/>
              <a:gd name="connsiteX9" fmla="*/ 1209675 w 3603625"/>
              <a:gd name="connsiteY9" fmla="*/ 130175 h 1285875"/>
              <a:gd name="connsiteX10" fmla="*/ 1343025 w 3603625"/>
              <a:gd name="connsiteY10" fmla="*/ 177800 h 1285875"/>
              <a:gd name="connsiteX11" fmla="*/ 1552575 w 3603625"/>
              <a:gd name="connsiteY11" fmla="*/ 120650 h 1285875"/>
              <a:gd name="connsiteX12" fmla="*/ 1714500 w 3603625"/>
              <a:gd name="connsiteY12" fmla="*/ 196850 h 1285875"/>
              <a:gd name="connsiteX13" fmla="*/ 1952625 w 3603625"/>
              <a:gd name="connsiteY13" fmla="*/ 111125 h 1285875"/>
              <a:gd name="connsiteX14" fmla="*/ 2124075 w 3603625"/>
              <a:gd name="connsiteY14" fmla="*/ 187325 h 1285875"/>
              <a:gd name="connsiteX15" fmla="*/ 2305050 w 3603625"/>
              <a:gd name="connsiteY15" fmla="*/ 101600 h 1285875"/>
              <a:gd name="connsiteX16" fmla="*/ 2447925 w 3603625"/>
              <a:gd name="connsiteY16" fmla="*/ 168275 h 1285875"/>
              <a:gd name="connsiteX17" fmla="*/ 2647950 w 3603625"/>
              <a:gd name="connsiteY17" fmla="*/ 158750 h 1285875"/>
              <a:gd name="connsiteX18" fmla="*/ 2781300 w 3603625"/>
              <a:gd name="connsiteY18" fmla="*/ 82550 h 1285875"/>
              <a:gd name="connsiteX19" fmla="*/ 2914650 w 3603625"/>
              <a:gd name="connsiteY19" fmla="*/ 158750 h 1285875"/>
              <a:gd name="connsiteX20" fmla="*/ 3105150 w 3603625"/>
              <a:gd name="connsiteY20" fmla="*/ 168275 h 1285875"/>
              <a:gd name="connsiteX21" fmla="*/ 3200400 w 3603625"/>
              <a:gd name="connsiteY21" fmla="*/ 82550 h 1285875"/>
              <a:gd name="connsiteX22" fmla="*/ 3371850 w 3603625"/>
              <a:gd name="connsiteY22" fmla="*/ 130175 h 1285875"/>
              <a:gd name="connsiteX23" fmla="*/ 3448050 w 3603625"/>
              <a:gd name="connsiteY23" fmla="*/ 187325 h 1285875"/>
              <a:gd name="connsiteX24" fmla="*/ 3590925 w 3603625"/>
              <a:gd name="connsiteY24" fmla="*/ 73025 h 1285875"/>
              <a:gd name="connsiteX25" fmla="*/ 3581400 w 3603625"/>
              <a:gd name="connsiteY25" fmla="*/ 1254125 h 1285875"/>
              <a:gd name="connsiteX26" fmla="*/ 0 w 3603625"/>
              <a:gd name="connsiteY26" fmla="*/ 1254125 h 1285875"/>
              <a:gd name="connsiteX27" fmla="*/ 28575 w 3603625"/>
              <a:gd name="connsiteY27" fmla="*/ 120650 h 1285875"/>
              <a:gd name="connsiteX28" fmla="*/ 19050 w 3603625"/>
              <a:gd name="connsiteY28" fmla="*/ 63500 h 1285875"/>
              <a:gd name="connsiteX0" fmla="*/ 19050 w 3603625"/>
              <a:gd name="connsiteY0" fmla="*/ 63500 h 1285875"/>
              <a:gd name="connsiteX1" fmla="*/ 123825 w 3603625"/>
              <a:gd name="connsiteY1" fmla="*/ 215900 h 1285875"/>
              <a:gd name="connsiteX2" fmla="*/ 266700 w 3603625"/>
              <a:gd name="connsiteY2" fmla="*/ 92075 h 1285875"/>
              <a:gd name="connsiteX3" fmla="*/ 438150 w 3603625"/>
              <a:gd name="connsiteY3" fmla="*/ 206375 h 1285875"/>
              <a:gd name="connsiteX4" fmla="*/ 600075 w 3603625"/>
              <a:gd name="connsiteY4" fmla="*/ 120650 h 1285875"/>
              <a:gd name="connsiteX5" fmla="*/ 733425 w 3603625"/>
              <a:gd name="connsiteY5" fmla="*/ 206375 h 1285875"/>
              <a:gd name="connsiteX6" fmla="*/ 904875 w 3603625"/>
              <a:gd name="connsiteY6" fmla="*/ 139700 h 1285875"/>
              <a:gd name="connsiteX7" fmla="*/ 1038225 w 3603625"/>
              <a:gd name="connsiteY7" fmla="*/ 196850 h 1285875"/>
              <a:gd name="connsiteX8" fmla="*/ 1209675 w 3603625"/>
              <a:gd name="connsiteY8" fmla="*/ 130175 h 1285875"/>
              <a:gd name="connsiteX9" fmla="*/ 1343025 w 3603625"/>
              <a:gd name="connsiteY9" fmla="*/ 177800 h 1285875"/>
              <a:gd name="connsiteX10" fmla="*/ 1552575 w 3603625"/>
              <a:gd name="connsiteY10" fmla="*/ 120650 h 1285875"/>
              <a:gd name="connsiteX11" fmla="*/ 1714500 w 3603625"/>
              <a:gd name="connsiteY11" fmla="*/ 196850 h 1285875"/>
              <a:gd name="connsiteX12" fmla="*/ 1952625 w 3603625"/>
              <a:gd name="connsiteY12" fmla="*/ 111125 h 1285875"/>
              <a:gd name="connsiteX13" fmla="*/ 2124075 w 3603625"/>
              <a:gd name="connsiteY13" fmla="*/ 187325 h 1285875"/>
              <a:gd name="connsiteX14" fmla="*/ 2305050 w 3603625"/>
              <a:gd name="connsiteY14" fmla="*/ 101600 h 1285875"/>
              <a:gd name="connsiteX15" fmla="*/ 2447925 w 3603625"/>
              <a:gd name="connsiteY15" fmla="*/ 168275 h 1285875"/>
              <a:gd name="connsiteX16" fmla="*/ 2647950 w 3603625"/>
              <a:gd name="connsiteY16" fmla="*/ 158750 h 1285875"/>
              <a:gd name="connsiteX17" fmla="*/ 2781300 w 3603625"/>
              <a:gd name="connsiteY17" fmla="*/ 82550 h 1285875"/>
              <a:gd name="connsiteX18" fmla="*/ 2914650 w 3603625"/>
              <a:gd name="connsiteY18" fmla="*/ 158750 h 1285875"/>
              <a:gd name="connsiteX19" fmla="*/ 3105150 w 3603625"/>
              <a:gd name="connsiteY19" fmla="*/ 168275 h 1285875"/>
              <a:gd name="connsiteX20" fmla="*/ 3200400 w 3603625"/>
              <a:gd name="connsiteY20" fmla="*/ 82550 h 1285875"/>
              <a:gd name="connsiteX21" fmla="*/ 3371850 w 3603625"/>
              <a:gd name="connsiteY21" fmla="*/ 130175 h 1285875"/>
              <a:gd name="connsiteX22" fmla="*/ 3448050 w 3603625"/>
              <a:gd name="connsiteY22" fmla="*/ 187325 h 1285875"/>
              <a:gd name="connsiteX23" fmla="*/ 3590925 w 3603625"/>
              <a:gd name="connsiteY23" fmla="*/ 73025 h 1285875"/>
              <a:gd name="connsiteX24" fmla="*/ 3581400 w 3603625"/>
              <a:gd name="connsiteY24" fmla="*/ 1254125 h 1285875"/>
              <a:gd name="connsiteX25" fmla="*/ 0 w 3603625"/>
              <a:gd name="connsiteY25" fmla="*/ 1254125 h 1285875"/>
              <a:gd name="connsiteX26" fmla="*/ 28575 w 3603625"/>
              <a:gd name="connsiteY26" fmla="*/ 120650 h 1285875"/>
              <a:gd name="connsiteX27" fmla="*/ 19050 w 3603625"/>
              <a:gd name="connsiteY27" fmla="*/ 63500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603625" h="1285875">
                <a:moveTo>
                  <a:pt x="19050" y="63500"/>
                </a:moveTo>
                <a:cubicBezTo>
                  <a:pt x="34925" y="79375"/>
                  <a:pt x="82550" y="211138"/>
                  <a:pt x="123825" y="215900"/>
                </a:cubicBezTo>
                <a:cubicBezTo>
                  <a:pt x="165100" y="220662"/>
                  <a:pt x="214313" y="93662"/>
                  <a:pt x="266700" y="92075"/>
                </a:cubicBezTo>
                <a:cubicBezTo>
                  <a:pt x="319087" y="90488"/>
                  <a:pt x="382588" y="201613"/>
                  <a:pt x="438150" y="206375"/>
                </a:cubicBezTo>
                <a:cubicBezTo>
                  <a:pt x="493713" y="211138"/>
                  <a:pt x="550863" y="120650"/>
                  <a:pt x="600075" y="120650"/>
                </a:cubicBezTo>
                <a:cubicBezTo>
                  <a:pt x="649287" y="120650"/>
                  <a:pt x="682625" y="203200"/>
                  <a:pt x="733425" y="206375"/>
                </a:cubicBezTo>
                <a:cubicBezTo>
                  <a:pt x="784225" y="209550"/>
                  <a:pt x="854075" y="141288"/>
                  <a:pt x="904875" y="139700"/>
                </a:cubicBezTo>
                <a:cubicBezTo>
                  <a:pt x="955675" y="138113"/>
                  <a:pt x="987425" y="198438"/>
                  <a:pt x="1038225" y="196850"/>
                </a:cubicBezTo>
                <a:cubicBezTo>
                  <a:pt x="1089025" y="195263"/>
                  <a:pt x="1158875" y="133350"/>
                  <a:pt x="1209675" y="130175"/>
                </a:cubicBezTo>
                <a:cubicBezTo>
                  <a:pt x="1260475" y="127000"/>
                  <a:pt x="1285875" y="179388"/>
                  <a:pt x="1343025" y="177800"/>
                </a:cubicBezTo>
                <a:cubicBezTo>
                  <a:pt x="1400175" y="176213"/>
                  <a:pt x="1490662" y="117475"/>
                  <a:pt x="1552575" y="120650"/>
                </a:cubicBezTo>
                <a:cubicBezTo>
                  <a:pt x="1614488" y="123825"/>
                  <a:pt x="1647825" y="198437"/>
                  <a:pt x="1714500" y="196850"/>
                </a:cubicBezTo>
                <a:cubicBezTo>
                  <a:pt x="1781175" y="195263"/>
                  <a:pt x="1884363" y="112712"/>
                  <a:pt x="1952625" y="111125"/>
                </a:cubicBezTo>
                <a:cubicBezTo>
                  <a:pt x="2020887" y="109538"/>
                  <a:pt x="2065338" y="188912"/>
                  <a:pt x="2124075" y="187325"/>
                </a:cubicBezTo>
                <a:cubicBezTo>
                  <a:pt x="2182812" y="185738"/>
                  <a:pt x="2251075" y="104775"/>
                  <a:pt x="2305050" y="101600"/>
                </a:cubicBezTo>
                <a:cubicBezTo>
                  <a:pt x="2359025" y="98425"/>
                  <a:pt x="2390775" y="158750"/>
                  <a:pt x="2447925" y="168275"/>
                </a:cubicBezTo>
                <a:cubicBezTo>
                  <a:pt x="2505075" y="177800"/>
                  <a:pt x="2592388" y="173038"/>
                  <a:pt x="2647950" y="158750"/>
                </a:cubicBezTo>
                <a:cubicBezTo>
                  <a:pt x="2703513" y="144463"/>
                  <a:pt x="2736850" y="82550"/>
                  <a:pt x="2781300" y="82550"/>
                </a:cubicBezTo>
                <a:cubicBezTo>
                  <a:pt x="2825750" y="82550"/>
                  <a:pt x="2860675" y="144463"/>
                  <a:pt x="2914650" y="158750"/>
                </a:cubicBezTo>
                <a:cubicBezTo>
                  <a:pt x="2968625" y="173038"/>
                  <a:pt x="3057525" y="180975"/>
                  <a:pt x="3105150" y="168275"/>
                </a:cubicBezTo>
                <a:cubicBezTo>
                  <a:pt x="3152775" y="155575"/>
                  <a:pt x="3155950" y="88900"/>
                  <a:pt x="3200400" y="82550"/>
                </a:cubicBezTo>
                <a:cubicBezTo>
                  <a:pt x="3244850" y="76200"/>
                  <a:pt x="3330575" y="112713"/>
                  <a:pt x="3371850" y="130175"/>
                </a:cubicBezTo>
                <a:cubicBezTo>
                  <a:pt x="3413125" y="147638"/>
                  <a:pt x="3411538" y="196850"/>
                  <a:pt x="3448050" y="187325"/>
                </a:cubicBezTo>
                <a:cubicBezTo>
                  <a:pt x="3484562" y="177800"/>
                  <a:pt x="3504406" y="0"/>
                  <a:pt x="3590925" y="73025"/>
                </a:cubicBezTo>
                <a:cubicBezTo>
                  <a:pt x="3598863" y="303213"/>
                  <a:pt x="3603625" y="940594"/>
                  <a:pt x="3581400" y="1254125"/>
                </a:cubicBezTo>
                <a:cubicBezTo>
                  <a:pt x="2916238" y="1262856"/>
                  <a:pt x="565943" y="1285875"/>
                  <a:pt x="0" y="1254125"/>
                </a:cubicBezTo>
                <a:cubicBezTo>
                  <a:pt x="17463" y="781844"/>
                  <a:pt x="20638" y="614362"/>
                  <a:pt x="28575" y="120650"/>
                </a:cubicBezTo>
                <a:lnTo>
                  <a:pt x="19050" y="63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84022" y="5535611"/>
            <a:ext cx="5261563" cy="43141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920515" y="3464841"/>
            <a:ext cx="7290623" cy="2502181"/>
          </a:xfrm>
          <a:custGeom>
            <a:avLst/>
            <a:gdLst>
              <a:gd name="connsiteX0" fmla="*/ 0 w 4962525"/>
              <a:gd name="connsiteY0" fmla="*/ 19050 h 1933575"/>
              <a:gd name="connsiteX1" fmla="*/ 742950 w 4962525"/>
              <a:gd name="connsiteY1" fmla="*/ 495300 h 1933575"/>
              <a:gd name="connsiteX2" fmla="*/ 723900 w 4962525"/>
              <a:gd name="connsiteY2" fmla="*/ 1933575 h 1933575"/>
              <a:gd name="connsiteX3" fmla="*/ 4314825 w 4962525"/>
              <a:gd name="connsiteY3" fmla="*/ 1933575 h 1933575"/>
              <a:gd name="connsiteX4" fmla="*/ 4314825 w 4962525"/>
              <a:gd name="connsiteY4" fmla="*/ 485775 h 1933575"/>
              <a:gd name="connsiteX5" fmla="*/ 4962525 w 4962525"/>
              <a:gd name="connsiteY5" fmla="*/ 0 h 193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2525" h="1933575">
                <a:moveTo>
                  <a:pt x="0" y="19050"/>
                </a:moveTo>
                <a:lnTo>
                  <a:pt x="742950" y="495300"/>
                </a:lnTo>
                <a:lnTo>
                  <a:pt x="723900" y="1933575"/>
                </a:lnTo>
                <a:lnTo>
                  <a:pt x="4314825" y="1933575"/>
                </a:lnTo>
                <a:lnTo>
                  <a:pt x="4314825" y="485775"/>
                </a:lnTo>
                <a:lnTo>
                  <a:pt x="4962525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V="1">
            <a:off x="2414752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4486496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3497892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5464434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V="1">
            <a:off x="7501469" y="3375622"/>
            <a:ext cx="437131" cy="3333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125753" y="3417884"/>
            <a:ext cx="511763" cy="2817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04800" y="2971800"/>
            <a:ext cx="1791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source A</a:t>
            </a:r>
            <a:endParaRPr lang="en-US" sz="20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27027" y="4850053"/>
            <a:ext cx="1119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ocean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36402" y="5573175"/>
            <a:ext cx="1119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sediment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81430" y="2971800"/>
            <a:ext cx="110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source B</a:t>
            </a:r>
            <a:endParaRPr lang="en-US" sz="20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10200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29000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600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35859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6441355" y="6139650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74459" y="6275945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5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53340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algn="ctr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samples are a mix of several sources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/>
          <p:nvPr/>
        </p:nvGrpSpPr>
        <p:grpSpPr>
          <a:xfrm>
            <a:off x="0" y="2704874"/>
            <a:ext cx="9144000" cy="3467326"/>
            <a:chOff x="1371600" y="1876486"/>
            <a:chExt cx="6281733" cy="2579622"/>
          </a:xfrm>
        </p:grpSpPr>
        <p:sp>
          <p:nvSpPr>
            <p:cNvPr id="21" name="Freeform 20"/>
            <p:cNvSpPr/>
            <p:nvPr/>
          </p:nvSpPr>
          <p:spPr>
            <a:xfrm>
              <a:off x="2690808" y="3170233"/>
              <a:ext cx="3603625" cy="1285875"/>
            </a:xfrm>
            <a:custGeom>
              <a:avLst/>
              <a:gdLst>
                <a:gd name="connsiteX0" fmla="*/ 611187 w 4772024"/>
                <a:gd name="connsiteY0" fmla="*/ 168275 h 1555750"/>
                <a:gd name="connsiteX1" fmla="*/ 715962 w 4772024"/>
                <a:gd name="connsiteY1" fmla="*/ 320675 h 1555750"/>
                <a:gd name="connsiteX2" fmla="*/ 858837 w 4772024"/>
                <a:gd name="connsiteY2" fmla="*/ 196850 h 1555750"/>
                <a:gd name="connsiteX3" fmla="*/ 1030287 w 4772024"/>
                <a:gd name="connsiteY3" fmla="*/ 311150 h 1555750"/>
                <a:gd name="connsiteX4" fmla="*/ 1192212 w 4772024"/>
                <a:gd name="connsiteY4" fmla="*/ 225425 h 1555750"/>
                <a:gd name="connsiteX5" fmla="*/ 1325562 w 4772024"/>
                <a:gd name="connsiteY5" fmla="*/ 311150 h 1555750"/>
                <a:gd name="connsiteX6" fmla="*/ 1497012 w 4772024"/>
                <a:gd name="connsiteY6" fmla="*/ 244475 h 1555750"/>
                <a:gd name="connsiteX7" fmla="*/ 1630362 w 4772024"/>
                <a:gd name="connsiteY7" fmla="*/ 301625 h 1555750"/>
                <a:gd name="connsiteX8" fmla="*/ 1801812 w 4772024"/>
                <a:gd name="connsiteY8" fmla="*/ 234950 h 1555750"/>
                <a:gd name="connsiteX9" fmla="*/ 1935162 w 4772024"/>
                <a:gd name="connsiteY9" fmla="*/ 282575 h 1555750"/>
                <a:gd name="connsiteX10" fmla="*/ 2144712 w 4772024"/>
                <a:gd name="connsiteY10" fmla="*/ 225425 h 1555750"/>
                <a:gd name="connsiteX11" fmla="*/ 2306637 w 4772024"/>
                <a:gd name="connsiteY11" fmla="*/ 301625 h 1555750"/>
                <a:gd name="connsiteX12" fmla="*/ 2544762 w 4772024"/>
                <a:gd name="connsiteY12" fmla="*/ 215900 h 1555750"/>
                <a:gd name="connsiteX13" fmla="*/ 2716212 w 4772024"/>
                <a:gd name="connsiteY13" fmla="*/ 292100 h 1555750"/>
                <a:gd name="connsiteX14" fmla="*/ 2897187 w 4772024"/>
                <a:gd name="connsiteY14" fmla="*/ 206375 h 1555750"/>
                <a:gd name="connsiteX15" fmla="*/ 3040062 w 4772024"/>
                <a:gd name="connsiteY15" fmla="*/ 273050 h 1555750"/>
                <a:gd name="connsiteX16" fmla="*/ 3240087 w 4772024"/>
                <a:gd name="connsiteY16" fmla="*/ 263525 h 1555750"/>
                <a:gd name="connsiteX17" fmla="*/ 3373437 w 4772024"/>
                <a:gd name="connsiteY17" fmla="*/ 187325 h 1555750"/>
                <a:gd name="connsiteX18" fmla="*/ 3506787 w 4772024"/>
                <a:gd name="connsiteY18" fmla="*/ 263525 h 1555750"/>
                <a:gd name="connsiteX19" fmla="*/ 3697287 w 4772024"/>
                <a:gd name="connsiteY19" fmla="*/ 273050 h 1555750"/>
                <a:gd name="connsiteX20" fmla="*/ 3792537 w 4772024"/>
                <a:gd name="connsiteY20" fmla="*/ 187325 h 1555750"/>
                <a:gd name="connsiteX21" fmla="*/ 3963987 w 4772024"/>
                <a:gd name="connsiteY21" fmla="*/ 234950 h 1555750"/>
                <a:gd name="connsiteX22" fmla="*/ 4040187 w 4772024"/>
                <a:gd name="connsiteY22" fmla="*/ 292100 h 1555750"/>
                <a:gd name="connsiteX23" fmla="*/ 4183062 w 4772024"/>
                <a:gd name="connsiteY23" fmla="*/ 177800 h 1555750"/>
                <a:gd name="connsiteX24" fmla="*/ 4173537 w 4772024"/>
                <a:gd name="connsiteY24" fmla="*/ 1358900 h 1555750"/>
                <a:gd name="connsiteX25" fmla="*/ 592137 w 4772024"/>
                <a:gd name="connsiteY25" fmla="*/ 1358900 h 1555750"/>
                <a:gd name="connsiteX26" fmla="*/ 620712 w 4772024"/>
                <a:gd name="connsiteY26" fmla="*/ 225425 h 1555750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195762"/>
                <a:gd name="connsiteY0" fmla="*/ 63500 h 1450975"/>
                <a:gd name="connsiteX1" fmla="*/ 715962 w 4195762"/>
                <a:gd name="connsiteY1" fmla="*/ 215900 h 1450975"/>
                <a:gd name="connsiteX2" fmla="*/ 858837 w 4195762"/>
                <a:gd name="connsiteY2" fmla="*/ 92075 h 1450975"/>
                <a:gd name="connsiteX3" fmla="*/ 1030287 w 4195762"/>
                <a:gd name="connsiteY3" fmla="*/ 206375 h 1450975"/>
                <a:gd name="connsiteX4" fmla="*/ 1192212 w 4195762"/>
                <a:gd name="connsiteY4" fmla="*/ 120650 h 1450975"/>
                <a:gd name="connsiteX5" fmla="*/ 1325562 w 4195762"/>
                <a:gd name="connsiteY5" fmla="*/ 206375 h 1450975"/>
                <a:gd name="connsiteX6" fmla="*/ 1497012 w 4195762"/>
                <a:gd name="connsiteY6" fmla="*/ 139700 h 1450975"/>
                <a:gd name="connsiteX7" fmla="*/ 1630362 w 4195762"/>
                <a:gd name="connsiteY7" fmla="*/ 196850 h 1450975"/>
                <a:gd name="connsiteX8" fmla="*/ 1801812 w 4195762"/>
                <a:gd name="connsiteY8" fmla="*/ 130175 h 1450975"/>
                <a:gd name="connsiteX9" fmla="*/ 1935162 w 4195762"/>
                <a:gd name="connsiteY9" fmla="*/ 177800 h 1450975"/>
                <a:gd name="connsiteX10" fmla="*/ 2144712 w 4195762"/>
                <a:gd name="connsiteY10" fmla="*/ 120650 h 1450975"/>
                <a:gd name="connsiteX11" fmla="*/ 2306637 w 4195762"/>
                <a:gd name="connsiteY11" fmla="*/ 196850 h 1450975"/>
                <a:gd name="connsiteX12" fmla="*/ 2544762 w 4195762"/>
                <a:gd name="connsiteY12" fmla="*/ 111125 h 1450975"/>
                <a:gd name="connsiteX13" fmla="*/ 2716212 w 4195762"/>
                <a:gd name="connsiteY13" fmla="*/ 187325 h 1450975"/>
                <a:gd name="connsiteX14" fmla="*/ 2897187 w 4195762"/>
                <a:gd name="connsiteY14" fmla="*/ 101600 h 1450975"/>
                <a:gd name="connsiteX15" fmla="*/ 3040062 w 4195762"/>
                <a:gd name="connsiteY15" fmla="*/ 168275 h 1450975"/>
                <a:gd name="connsiteX16" fmla="*/ 3240087 w 4195762"/>
                <a:gd name="connsiteY16" fmla="*/ 158750 h 1450975"/>
                <a:gd name="connsiteX17" fmla="*/ 3373437 w 4195762"/>
                <a:gd name="connsiteY17" fmla="*/ 82550 h 1450975"/>
                <a:gd name="connsiteX18" fmla="*/ 3506787 w 4195762"/>
                <a:gd name="connsiteY18" fmla="*/ 158750 h 1450975"/>
                <a:gd name="connsiteX19" fmla="*/ 3697287 w 4195762"/>
                <a:gd name="connsiteY19" fmla="*/ 168275 h 1450975"/>
                <a:gd name="connsiteX20" fmla="*/ 3792537 w 4195762"/>
                <a:gd name="connsiteY20" fmla="*/ 82550 h 1450975"/>
                <a:gd name="connsiteX21" fmla="*/ 3963987 w 4195762"/>
                <a:gd name="connsiteY21" fmla="*/ 130175 h 1450975"/>
                <a:gd name="connsiteX22" fmla="*/ 4040187 w 4195762"/>
                <a:gd name="connsiteY22" fmla="*/ 187325 h 1450975"/>
                <a:gd name="connsiteX23" fmla="*/ 4183062 w 4195762"/>
                <a:gd name="connsiteY23" fmla="*/ 73025 h 1450975"/>
                <a:gd name="connsiteX24" fmla="*/ 4173537 w 4195762"/>
                <a:gd name="connsiteY24" fmla="*/ 1254125 h 1450975"/>
                <a:gd name="connsiteX25" fmla="*/ 592137 w 4195762"/>
                <a:gd name="connsiteY25" fmla="*/ 1254125 h 1450975"/>
                <a:gd name="connsiteX26" fmla="*/ 620712 w 4195762"/>
                <a:gd name="connsiteY26" fmla="*/ 120650 h 1450975"/>
                <a:gd name="connsiteX0" fmla="*/ 611187 w 4195762"/>
                <a:gd name="connsiteY0" fmla="*/ 63500 h 1443037"/>
                <a:gd name="connsiteX1" fmla="*/ 715962 w 4195762"/>
                <a:gd name="connsiteY1" fmla="*/ 215900 h 1443037"/>
                <a:gd name="connsiteX2" fmla="*/ 858837 w 4195762"/>
                <a:gd name="connsiteY2" fmla="*/ 92075 h 1443037"/>
                <a:gd name="connsiteX3" fmla="*/ 1030287 w 4195762"/>
                <a:gd name="connsiteY3" fmla="*/ 206375 h 1443037"/>
                <a:gd name="connsiteX4" fmla="*/ 1192212 w 4195762"/>
                <a:gd name="connsiteY4" fmla="*/ 120650 h 1443037"/>
                <a:gd name="connsiteX5" fmla="*/ 1325562 w 4195762"/>
                <a:gd name="connsiteY5" fmla="*/ 206375 h 1443037"/>
                <a:gd name="connsiteX6" fmla="*/ 1497012 w 4195762"/>
                <a:gd name="connsiteY6" fmla="*/ 139700 h 1443037"/>
                <a:gd name="connsiteX7" fmla="*/ 1630362 w 4195762"/>
                <a:gd name="connsiteY7" fmla="*/ 196850 h 1443037"/>
                <a:gd name="connsiteX8" fmla="*/ 1801812 w 4195762"/>
                <a:gd name="connsiteY8" fmla="*/ 130175 h 1443037"/>
                <a:gd name="connsiteX9" fmla="*/ 1935162 w 4195762"/>
                <a:gd name="connsiteY9" fmla="*/ 177800 h 1443037"/>
                <a:gd name="connsiteX10" fmla="*/ 2144712 w 4195762"/>
                <a:gd name="connsiteY10" fmla="*/ 120650 h 1443037"/>
                <a:gd name="connsiteX11" fmla="*/ 2306637 w 4195762"/>
                <a:gd name="connsiteY11" fmla="*/ 196850 h 1443037"/>
                <a:gd name="connsiteX12" fmla="*/ 2544762 w 4195762"/>
                <a:gd name="connsiteY12" fmla="*/ 111125 h 1443037"/>
                <a:gd name="connsiteX13" fmla="*/ 2716212 w 4195762"/>
                <a:gd name="connsiteY13" fmla="*/ 187325 h 1443037"/>
                <a:gd name="connsiteX14" fmla="*/ 2897187 w 4195762"/>
                <a:gd name="connsiteY14" fmla="*/ 101600 h 1443037"/>
                <a:gd name="connsiteX15" fmla="*/ 3040062 w 4195762"/>
                <a:gd name="connsiteY15" fmla="*/ 168275 h 1443037"/>
                <a:gd name="connsiteX16" fmla="*/ 3240087 w 4195762"/>
                <a:gd name="connsiteY16" fmla="*/ 158750 h 1443037"/>
                <a:gd name="connsiteX17" fmla="*/ 3373437 w 4195762"/>
                <a:gd name="connsiteY17" fmla="*/ 82550 h 1443037"/>
                <a:gd name="connsiteX18" fmla="*/ 3506787 w 4195762"/>
                <a:gd name="connsiteY18" fmla="*/ 158750 h 1443037"/>
                <a:gd name="connsiteX19" fmla="*/ 3697287 w 4195762"/>
                <a:gd name="connsiteY19" fmla="*/ 168275 h 1443037"/>
                <a:gd name="connsiteX20" fmla="*/ 3792537 w 4195762"/>
                <a:gd name="connsiteY20" fmla="*/ 82550 h 1443037"/>
                <a:gd name="connsiteX21" fmla="*/ 3963987 w 4195762"/>
                <a:gd name="connsiteY21" fmla="*/ 130175 h 1443037"/>
                <a:gd name="connsiteX22" fmla="*/ 4040187 w 4195762"/>
                <a:gd name="connsiteY22" fmla="*/ 187325 h 1443037"/>
                <a:gd name="connsiteX23" fmla="*/ 4183062 w 4195762"/>
                <a:gd name="connsiteY23" fmla="*/ 73025 h 1443037"/>
                <a:gd name="connsiteX24" fmla="*/ 4173537 w 4195762"/>
                <a:gd name="connsiteY24" fmla="*/ 1254125 h 1443037"/>
                <a:gd name="connsiteX25" fmla="*/ 592137 w 4195762"/>
                <a:gd name="connsiteY25" fmla="*/ 1254125 h 1443037"/>
                <a:gd name="connsiteX26" fmla="*/ 620712 w 4195762"/>
                <a:gd name="connsiteY26" fmla="*/ 120650 h 1443037"/>
                <a:gd name="connsiteX0" fmla="*/ 611187 w 4195762"/>
                <a:gd name="connsiteY0" fmla="*/ 63500 h 1285875"/>
                <a:gd name="connsiteX1" fmla="*/ 715962 w 4195762"/>
                <a:gd name="connsiteY1" fmla="*/ 215900 h 1285875"/>
                <a:gd name="connsiteX2" fmla="*/ 858837 w 4195762"/>
                <a:gd name="connsiteY2" fmla="*/ 92075 h 1285875"/>
                <a:gd name="connsiteX3" fmla="*/ 1030287 w 4195762"/>
                <a:gd name="connsiteY3" fmla="*/ 206375 h 1285875"/>
                <a:gd name="connsiteX4" fmla="*/ 1192212 w 4195762"/>
                <a:gd name="connsiteY4" fmla="*/ 120650 h 1285875"/>
                <a:gd name="connsiteX5" fmla="*/ 1325562 w 4195762"/>
                <a:gd name="connsiteY5" fmla="*/ 206375 h 1285875"/>
                <a:gd name="connsiteX6" fmla="*/ 1497012 w 4195762"/>
                <a:gd name="connsiteY6" fmla="*/ 139700 h 1285875"/>
                <a:gd name="connsiteX7" fmla="*/ 1630362 w 4195762"/>
                <a:gd name="connsiteY7" fmla="*/ 196850 h 1285875"/>
                <a:gd name="connsiteX8" fmla="*/ 1801812 w 4195762"/>
                <a:gd name="connsiteY8" fmla="*/ 130175 h 1285875"/>
                <a:gd name="connsiteX9" fmla="*/ 1935162 w 4195762"/>
                <a:gd name="connsiteY9" fmla="*/ 177800 h 1285875"/>
                <a:gd name="connsiteX10" fmla="*/ 2144712 w 4195762"/>
                <a:gd name="connsiteY10" fmla="*/ 120650 h 1285875"/>
                <a:gd name="connsiteX11" fmla="*/ 2306637 w 4195762"/>
                <a:gd name="connsiteY11" fmla="*/ 196850 h 1285875"/>
                <a:gd name="connsiteX12" fmla="*/ 2544762 w 4195762"/>
                <a:gd name="connsiteY12" fmla="*/ 111125 h 1285875"/>
                <a:gd name="connsiteX13" fmla="*/ 2716212 w 4195762"/>
                <a:gd name="connsiteY13" fmla="*/ 187325 h 1285875"/>
                <a:gd name="connsiteX14" fmla="*/ 2897187 w 4195762"/>
                <a:gd name="connsiteY14" fmla="*/ 101600 h 1285875"/>
                <a:gd name="connsiteX15" fmla="*/ 3040062 w 4195762"/>
                <a:gd name="connsiteY15" fmla="*/ 168275 h 1285875"/>
                <a:gd name="connsiteX16" fmla="*/ 3240087 w 4195762"/>
                <a:gd name="connsiteY16" fmla="*/ 158750 h 1285875"/>
                <a:gd name="connsiteX17" fmla="*/ 3373437 w 4195762"/>
                <a:gd name="connsiteY17" fmla="*/ 82550 h 1285875"/>
                <a:gd name="connsiteX18" fmla="*/ 3506787 w 4195762"/>
                <a:gd name="connsiteY18" fmla="*/ 158750 h 1285875"/>
                <a:gd name="connsiteX19" fmla="*/ 3697287 w 4195762"/>
                <a:gd name="connsiteY19" fmla="*/ 168275 h 1285875"/>
                <a:gd name="connsiteX20" fmla="*/ 3792537 w 4195762"/>
                <a:gd name="connsiteY20" fmla="*/ 82550 h 1285875"/>
                <a:gd name="connsiteX21" fmla="*/ 3963987 w 4195762"/>
                <a:gd name="connsiteY21" fmla="*/ 130175 h 1285875"/>
                <a:gd name="connsiteX22" fmla="*/ 4040187 w 4195762"/>
                <a:gd name="connsiteY22" fmla="*/ 187325 h 1285875"/>
                <a:gd name="connsiteX23" fmla="*/ 4183062 w 4195762"/>
                <a:gd name="connsiteY23" fmla="*/ 73025 h 1285875"/>
                <a:gd name="connsiteX24" fmla="*/ 4173537 w 4195762"/>
                <a:gd name="connsiteY24" fmla="*/ 1254125 h 1285875"/>
                <a:gd name="connsiteX25" fmla="*/ 592137 w 4195762"/>
                <a:gd name="connsiteY25" fmla="*/ 1254125 h 1285875"/>
                <a:gd name="connsiteX26" fmla="*/ 620712 w 4195762"/>
                <a:gd name="connsiteY26" fmla="*/ 120650 h 1285875"/>
                <a:gd name="connsiteX0" fmla="*/ 300831 w 3885406"/>
                <a:gd name="connsiteY0" fmla="*/ 63500 h 1285875"/>
                <a:gd name="connsiteX1" fmla="*/ 405606 w 3885406"/>
                <a:gd name="connsiteY1" fmla="*/ 215900 h 1285875"/>
                <a:gd name="connsiteX2" fmla="*/ 548481 w 3885406"/>
                <a:gd name="connsiteY2" fmla="*/ 92075 h 1285875"/>
                <a:gd name="connsiteX3" fmla="*/ 719931 w 3885406"/>
                <a:gd name="connsiteY3" fmla="*/ 206375 h 1285875"/>
                <a:gd name="connsiteX4" fmla="*/ 881856 w 3885406"/>
                <a:gd name="connsiteY4" fmla="*/ 120650 h 1285875"/>
                <a:gd name="connsiteX5" fmla="*/ 1015206 w 3885406"/>
                <a:gd name="connsiteY5" fmla="*/ 206375 h 1285875"/>
                <a:gd name="connsiteX6" fmla="*/ 1186656 w 3885406"/>
                <a:gd name="connsiteY6" fmla="*/ 139700 h 1285875"/>
                <a:gd name="connsiteX7" fmla="*/ 1320006 w 3885406"/>
                <a:gd name="connsiteY7" fmla="*/ 196850 h 1285875"/>
                <a:gd name="connsiteX8" fmla="*/ 1491456 w 3885406"/>
                <a:gd name="connsiteY8" fmla="*/ 130175 h 1285875"/>
                <a:gd name="connsiteX9" fmla="*/ 1624806 w 3885406"/>
                <a:gd name="connsiteY9" fmla="*/ 177800 h 1285875"/>
                <a:gd name="connsiteX10" fmla="*/ 1834356 w 3885406"/>
                <a:gd name="connsiteY10" fmla="*/ 120650 h 1285875"/>
                <a:gd name="connsiteX11" fmla="*/ 1996281 w 3885406"/>
                <a:gd name="connsiteY11" fmla="*/ 196850 h 1285875"/>
                <a:gd name="connsiteX12" fmla="*/ 2234406 w 3885406"/>
                <a:gd name="connsiteY12" fmla="*/ 111125 h 1285875"/>
                <a:gd name="connsiteX13" fmla="*/ 2405856 w 3885406"/>
                <a:gd name="connsiteY13" fmla="*/ 187325 h 1285875"/>
                <a:gd name="connsiteX14" fmla="*/ 2586831 w 3885406"/>
                <a:gd name="connsiteY14" fmla="*/ 101600 h 1285875"/>
                <a:gd name="connsiteX15" fmla="*/ 2729706 w 3885406"/>
                <a:gd name="connsiteY15" fmla="*/ 168275 h 1285875"/>
                <a:gd name="connsiteX16" fmla="*/ 2929731 w 3885406"/>
                <a:gd name="connsiteY16" fmla="*/ 158750 h 1285875"/>
                <a:gd name="connsiteX17" fmla="*/ 3063081 w 3885406"/>
                <a:gd name="connsiteY17" fmla="*/ 82550 h 1285875"/>
                <a:gd name="connsiteX18" fmla="*/ 3196431 w 3885406"/>
                <a:gd name="connsiteY18" fmla="*/ 158750 h 1285875"/>
                <a:gd name="connsiteX19" fmla="*/ 3386931 w 3885406"/>
                <a:gd name="connsiteY19" fmla="*/ 168275 h 1285875"/>
                <a:gd name="connsiteX20" fmla="*/ 3482181 w 3885406"/>
                <a:gd name="connsiteY20" fmla="*/ 82550 h 1285875"/>
                <a:gd name="connsiteX21" fmla="*/ 3653631 w 3885406"/>
                <a:gd name="connsiteY21" fmla="*/ 130175 h 1285875"/>
                <a:gd name="connsiteX22" fmla="*/ 3729831 w 3885406"/>
                <a:gd name="connsiteY22" fmla="*/ 187325 h 1285875"/>
                <a:gd name="connsiteX23" fmla="*/ 3872706 w 3885406"/>
                <a:gd name="connsiteY23" fmla="*/ 73025 h 1285875"/>
                <a:gd name="connsiteX24" fmla="*/ 3863181 w 3885406"/>
                <a:gd name="connsiteY24" fmla="*/ 1254125 h 1285875"/>
                <a:gd name="connsiteX25" fmla="*/ 281781 w 3885406"/>
                <a:gd name="connsiteY25" fmla="*/ 1254125 h 1285875"/>
                <a:gd name="connsiteX26" fmla="*/ 310356 w 3885406"/>
                <a:gd name="connsiteY26" fmla="*/ 120650 h 1285875"/>
                <a:gd name="connsiteX0" fmla="*/ 19050 w 3603625"/>
                <a:gd name="connsiteY0" fmla="*/ 63500 h 1285875"/>
                <a:gd name="connsiteX1" fmla="*/ 123825 w 3603625"/>
                <a:gd name="connsiteY1" fmla="*/ 215900 h 1285875"/>
                <a:gd name="connsiteX2" fmla="*/ 266700 w 3603625"/>
                <a:gd name="connsiteY2" fmla="*/ 92075 h 1285875"/>
                <a:gd name="connsiteX3" fmla="*/ 438150 w 3603625"/>
                <a:gd name="connsiteY3" fmla="*/ 206375 h 1285875"/>
                <a:gd name="connsiteX4" fmla="*/ 600075 w 3603625"/>
                <a:gd name="connsiteY4" fmla="*/ 120650 h 1285875"/>
                <a:gd name="connsiteX5" fmla="*/ 733425 w 3603625"/>
                <a:gd name="connsiteY5" fmla="*/ 206375 h 1285875"/>
                <a:gd name="connsiteX6" fmla="*/ 904875 w 3603625"/>
                <a:gd name="connsiteY6" fmla="*/ 139700 h 1285875"/>
                <a:gd name="connsiteX7" fmla="*/ 1038225 w 3603625"/>
                <a:gd name="connsiteY7" fmla="*/ 196850 h 1285875"/>
                <a:gd name="connsiteX8" fmla="*/ 1209675 w 3603625"/>
                <a:gd name="connsiteY8" fmla="*/ 130175 h 1285875"/>
                <a:gd name="connsiteX9" fmla="*/ 1343025 w 3603625"/>
                <a:gd name="connsiteY9" fmla="*/ 177800 h 1285875"/>
                <a:gd name="connsiteX10" fmla="*/ 1552575 w 3603625"/>
                <a:gd name="connsiteY10" fmla="*/ 120650 h 1285875"/>
                <a:gd name="connsiteX11" fmla="*/ 1714500 w 3603625"/>
                <a:gd name="connsiteY11" fmla="*/ 196850 h 1285875"/>
                <a:gd name="connsiteX12" fmla="*/ 1952625 w 3603625"/>
                <a:gd name="connsiteY12" fmla="*/ 111125 h 1285875"/>
                <a:gd name="connsiteX13" fmla="*/ 2124075 w 3603625"/>
                <a:gd name="connsiteY13" fmla="*/ 187325 h 1285875"/>
                <a:gd name="connsiteX14" fmla="*/ 2305050 w 3603625"/>
                <a:gd name="connsiteY14" fmla="*/ 101600 h 1285875"/>
                <a:gd name="connsiteX15" fmla="*/ 2447925 w 3603625"/>
                <a:gd name="connsiteY15" fmla="*/ 168275 h 1285875"/>
                <a:gd name="connsiteX16" fmla="*/ 2647950 w 3603625"/>
                <a:gd name="connsiteY16" fmla="*/ 158750 h 1285875"/>
                <a:gd name="connsiteX17" fmla="*/ 2781300 w 3603625"/>
                <a:gd name="connsiteY17" fmla="*/ 82550 h 1285875"/>
                <a:gd name="connsiteX18" fmla="*/ 2914650 w 3603625"/>
                <a:gd name="connsiteY18" fmla="*/ 158750 h 1285875"/>
                <a:gd name="connsiteX19" fmla="*/ 3105150 w 3603625"/>
                <a:gd name="connsiteY19" fmla="*/ 168275 h 1285875"/>
                <a:gd name="connsiteX20" fmla="*/ 3200400 w 3603625"/>
                <a:gd name="connsiteY20" fmla="*/ 82550 h 1285875"/>
                <a:gd name="connsiteX21" fmla="*/ 3371850 w 3603625"/>
                <a:gd name="connsiteY21" fmla="*/ 130175 h 1285875"/>
                <a:gd name="connsiteX22" fmla="*/ 3448050 w 3603625"/>
                <a:gd name="connsiteY22" fmla="*/ 187325 h 1285875"/>
                <a:gd name="connsiteX23" fmla="*/ 3590925 w 3603625"/>
                <a:gd name="connsiteY23" fmla="*/ 73025 h 1285875"/>
                <a:gd name="connsiteX24" fmla="*/ 3581400 w 3603625"/>
                <a:gd name="connsiteY24" fmla="*/ 1254125 h 1285875"/>
                <a:gd name="connsiteX25" fmla="*/ 0 w 3603625"/>
                <a:gd name="connsiteY25" fmla="*/ 1254125 h 1285875"/>
                <a:gd name="connsiteX26" fmla="*/ 28575 w 3603625"/>
                <a:gd name="connsiteY26" fmla="*/ 120650 h 1285875"/>
                <a:gd name="connsiteX0" fmla="*/ 26988 w 3611563"/>
                <a:gd name="connsiteY0" fmla="*/ 63500 h 1285875"/>
                <a:gd name="connsiteX1" fmla="*/ 17463 w 3611563"/>
                <a:gd name="connsiteY1" fmla="*/ 139700 h 1285875"/>
                <a:gd name="connsiteX2" fmla="*/ 131763 w 3611563"/>
                <a:gd name="connsiteY2" fmla="*/ 215900 h 1285875"/>
                <a:gd name="connsiteX3" fmla="*/ 274638 w 3611563"/>
                <a:gd name="connsiteY3" fmla="*/ 92075 h 1285875"/>
                <a:gd name="connsiteX4" fmla="*/ 446088 w 3611563"/>
                <a:gd name="connsiteY4" fmla="*/ 206375 h 1285875"/>
                <a:gd name="connsiteX5" fmla="*/ 608013 w 3611563"/>
                <a:gd name="connsiteY5" fmla="*/ 120650 h 1285875"/>
                <a:gd name="connsiteX6" fmla="*/ 741363 w 3611563"/>
                <a:gd name="connsiteY6" fmla="*/ 206375 h 1285875"/>
                <a:gd name="connsiteX7" fmla="*/ 912813 w 3611563"/>
                <a:gd name="connsiteY7" fmla="*/ 139700 h 1285875"/>
                <a:gd name="connsiteX8" fmla="*/ 1046163 w 3611563"/>
                <a:gd name="connsiteY8" fmla="*/ 196850 h 1285875"/>
                <a:gd name="connsiteX9" fmla="*/ 1217613 w 3611563"/>
                <a:gd name="connsiteY9" fmla="*/ 130175 h 1285875"/>
                <a:gd name="connsiteX10" fmla="*/ 1350963 w 3611563"/>
                <a:gd name="connsiteY10" fmla="*/ 177800 h 1285875"/>
                <a:gd name="connsiteX11" fmla="*/ 1560513 w 3611563"/>
                <a:gd name="connsiteY11" fmla="*/ 120650 h 1285875"/>
                <a:gd name="connsiteX12" fmla="*/ 1722438 w 3611563"/>
                <a:gd name="connsiteY12" fmla="*/ 196850 h 1285875"/>
                <a:gd name="connsiteX13" fmla="*/ 1960563 w 3611563"/>
                <a:gd name="connsiteY13" fmla="*/ 111125 h 1285875"/>
                <a:gd name="connsiteX14" fmla="*/ 2132013 w 3611563"/>
                <a:gd name="connsiteY14" fmla="*/ 187325 h 1285875"/>
                <a:gd name="connsiteX15" fmla="*/ 2312988 w 3611563"/>
                <a:gd name="connsiteY15" fmla="*/ 101600 h 1285875"/>
                <a:gd name="connsiteX16" fmla="*/ 2455863 w 3611563"/>
                <a:gd name="connsiteY16" fmla="*/ 168275 h 1285875"/>
                <a:gd name="connsiteX17" fmla="*/ 2655888 w 3611563"/>
                <a:gd name="connsiteY17" fmla="*/ 158750 h 1285875"/>
                <a:gd name="connsiteX18" fmla="*/ 2789238 w 3611563"/>
                <a:gd name="connsiteY18" fmla="*/ 82550 h 1285875"/>
                <a:gd name="connsiteX19" fmla="*/ 2922588 w 3611563"/>
                <a:gd name="connsiteY19" fmla="*/ 158750 h 1285875"/>
                <a:gd name="connsiteX20" fmla="*/ 3113088 w 3611563"/>
                <a:gd name="connsiteY20" fmla="*/ 168275 h 1285875"/>
                <a:gd name="connsiteX21" fmla="*/ 3208338 w 3611563"/>
                <a:gd name="connsiteY21" fmla="*/ 82550 h 1285875"/>
                <a:gd name="connsiteX22" fmla="*/ 3379788 w 3611563"/>
                <a:gd name="connsiteY22" fmla="*/ 130175 h 1285875"/>
                <a:gd name="connsiteX23" fmla="*/ 3455988 w 3611563"/>
                <a:gd name="connsiteY23" fmla="*/ 187325 h 1285875"/>
                <a:gd name="connsiteX24" fmla="*/ 3598863 w 3611563"/>
                <a:gd name="connsiteY24" fmla="*/ 73025 h 1285875"/>
                <a:gd name="connsiteX25" fmla="*/ 3589338 w 3611563"/>
                <a:gd name="connsiteY25" fmla="*/ 1254125 h 1285875"/>
                <a:gd name="connsiteX26" fmla="*/ 7938 w 3611563"/>
                <a:gd name="connsiteY26" fmla="*/ 1254125 h 1285875"/>
                <a:gd name="connsiteX27" fmla="*/ 36513 w 3611563"/>
                <a:gd name="connsiteY27" fmla="*/ 120650 h 1285875"/>
                <a:gd name="connsiteX0" fmla="*/ 19050 w 3603625"/>
                <a:gd name="connsiteY0" fmla="*/ 63500 h 1285875"/>
                <a:gd name="connsiteX1" fmla="*/ 9525 w 3603625"/>
                <a:gd name="connsiteY1" fmla="*/ 139700 h 1285875"/>
                <a:gd name="connsiteX2" fmla="*/ 9525 w 3603625"/>
                <a:gd name="connsiteY2" fmla="*/ 139700 h 1285875"/>
                <a:gd name="connsiteX3" fmla="*/ 123825 w 3603625"/>
                <a:gd name="connsiteY3" fmla="*/ 215900 h 1285875"/>
                <a:gd name="connsiteX4" fmla="*/ 266700 w 3603625"/>
                <a:gd name="connsiteY4" fmla="*/ 92075 h 1285875"/>
                <a:gd name="connsiteX5" fmla="*/ 438150 w 3603625"/>
                <a:gd name="connsiteY5" fmla="*/ 206375 h 1285875"/>
                <a:gd name="connsiteX6" fmla="*/ 600075 w 3603625"/>
                <a:gd name="connsiteY6" fmla="*/ 120650 h 1285875"/>
                <a:gd name="connsiteX7" fmla="*/ 733425 w 3603625"/>
                <a:gd name="connsiteY7" fmla="*/ 206375 h 1285875"/>
                <a:gd name="connsiteX8" fmla="*/ 904875 w 3603625"/>
                <a:gd name="connsiteY8" fmla="*/ 139700 h 1285875"/>
                <a:gd name="connsiteX9" fmla="*/ 1038225 w 3603625"/>
                <a:gd name="connsiteY9" fmla="*/ 196850 h 1285875"/>
                <a:gd name="connsiteX10" fmla="*/ 1209675 w 3603625"/>
                <a:gd name="connsiteY10" fmla="*/ 130175 h 1285875"/>
                <a:gd name="connsiteX11" fmla="*/ 1343025 w 3603625"/>
                <a:gd name="connsiteY11" fmla="*/ 177800 h 1285875"/>
                <a:gd name="connsiteX12" fmla="*/ 1552575 w 3603625"/>
                <a:gd name="connsiteY12" fmla="*/ 120650 h 1285875"/>
                <a:gd name="connsiteX13" fmla="*/ 1714500 w 3603625"/>
                <a:gd name="connsiteY13" fmla="*/ 196850 h 1285875"/>
                <a:gd name="connsiteX14" fmla="*/ 1952625 w 3603625"/>
                <a:gd name="connsiteY14" fmla="*/ 111125 h 1285875"/>
                <a:gd name="connsiteX15" fmla="*/ 2124075 w 3603625"/>
                <a:gd name="connsiteY15" fmla="*/ 187325 h 1285875"/>
                <a:gd name="connsiteX16" fmla="*/ 2305050 w 3603625"/>
                <a:gd name="connsiteY16" fmla="*/ 101600 h 1285875"/>
                <a:gd name="connsiteX17" fmla="*/ 2447925 w 3603625"/>
                <a:gd name="connsiteY17" fmla="*/ 168275 h 1285875"/>
                <a:gd name="connsiteX18" fmla="*/ 2647950 w 3603625"/>
                <a:gd name="connsiteY18" fmla="*/ 158750 h 1285875"/>
                <a:gd name="connsiteX19" fmla="*/ 2781300 w 3603625"/>
                <a:gd name="connsiteY19" fmla="*/ 82550 h 1285875"/>
                <a:gd name="connsiteX20" fmla="*/ 2914650 w 3603625"/>
                <a:gd name="connsiteY20" fmla="*/ 158750 h 1285875"/>
                <a:gd name="connsiteX21" fmla="*/ 3105150 w 3603625"/>
                <a:gd name="connsiteY21" fmla="*/ 168275 h 1285875"/>
                <a:gd name="connsiteX22" fmla="*/ 3200400 w 3603625"/>
                <a:gd name="connsiteY22" fmla="*/ 82550 h 1285875"/>
                <a:gd name="connsiteX23" fmla="*/ 3371850 w 3603625"/>
                <a:gd name="connsiteY23" fmla="*/ 130175 h 1285875"/>
                <a:gd name="connsiteX24" fmla="*/ 3448050 w 3603625"/>
                <a:gd name="connsiteY24" fmla="*/ 187325 h 1285875"/>
                <a:gd name="connsiteX25" fmla="*/ 3590925 w 3603625"/>
                <a:gd name="connsiteY25" fmla="*/ 73025 h 1285875"/>
                <a:gd name="connsiteX26" fmla="*/ 3581400 w 3603625"/>
                <a:gd name="connsiteY26" fmla="*/ 1254125 h 1285875"/>
                <a:gd name="connsiteX27" fmla="*/ 0 w 3603625"/>
                <a:gd name="connsiteY27" fmla="*/ 1254125 h 1285875"/>
                <a:gd name="connsiteX28" fmla="*/ 28575 w 3603625"/>
                <a:gd name="connsiteY28" fmla="*/ 120650 h 1285875"/>
                <a:gd name="connsiteX0" fmla="*/ 19050 w 3603625"/>
                <a:gd name="connsiteY0" fmla="*/ 63500 h 1285875"/>
                <a:gd name="connsiteX1" fmla="*/ 9525 w 3603625"/>
                <a:gd name="connsiteY1" fmla="*/ 139700 h 1285875"/>
                <a:gd name="connsiteX2" fmla="*/ 9525 w 3603625"/>
                <a:gd name="connsiteY2" fmla="*/ 139700 h 1285875"/>
                <a:gd name="connsiteX3" fmla="*/ 123825 w 3603625"/>
                <a:gd name="connsiteY3" fmla="*/ 215900 h 1285875"/>
                <a:gd name="connsiteX4" fmla="*/ 266700 w 3603625"/>
                <a:gd name="connsiteY4" fmla="*/ 92075 h 1285875"/>
                <a:gd name="connsiteX5" fmla="*/ 438150 w 3603625"/>
                <a:gd name="connsiteY5" fmla="*/ 206375 h 1285875"/>
                <a:gd name="connsiteX6" fmla="*/ 600075 w 3603625"/>
                <a:gd name="connsiteY6" fmla="*/ 120650 h 1285875"/>
                <a:gd name="connsiteX7" fmla="*/ 733425 w 3603625"/>
                <a:gd name="connsiteY7" fmla="*/ 206375 h 1285875"/>
                <a:gd name="connsiteX8" fmla="*/ 904875 w 3603625"/>
                <a:gd name="connsiteY8" fmla="*/ 139700 h 1285875"/>
                <a:gd name="connsiteX9" fmla="*/ 1038225 w 3603625"/>
                <a:gd name="connsiteY9" fmla="*/ 196850 h 1285875"/>
                <a:gd name="connsiteX10" fmla="*/ 1209675 w 3603625"/>
                <a:gd name="connsiteY10" fmla="*/ 130175 h 1285875"/>
                <a:gd name="connsiteX11" fmla="*/ 1343025 w 3603625"/>
                <a:gd name="connsiteY11" fmla="*/ 177800 h 1285875"/>
                <a:gd name="connsiteX12" fmla="*/ 1552575 w 3603625"/>
                <a:gd name="connsiteY12" fmla="*/ 120650 h 1285875"/>
                <a:gd name="connsiteX13" fmla="*/ 1714500 w 3603625"/>
                <a:gd name="connsiteY13" fmla="*/ 196850 h 1285875"/>
                <a:gd name="connsiteX14" fmla="*/ 1952625 w 3603625"/>
                <a:gd name="connsiteY14" fmla="*/ 111125 h 1285875"/>
                <a:gd name="connsiteX15" fmla="*/ 2124075 w 3603625"/>
                <a:gd name="connsiteY15" fmla="*/ 187325 h 1285875"/>
                <a:gd name="connsiteX16" fmla="*/ 2305050 w 3603625"/>
                <a:gd name="connsiteY16" fmla="*/ 101600 h 1285875"/>
                <a:gd name="connsiteX17" fmla="*/ 2447925 w 3603625"/>
                <a:gd name="connsiteY17" fmla="*/ 168275 h 1285875"/>
                <a:gd name="connsiteX18" fmla="*/ 2647950 w 3603625"/>
                <a:gd name="connsiteY18" fmla="*/ 158750 h 1285875"/>
                <a:gd name="connsiteX19" fmla="*/ 2781300 w 3603625"/>
                <a:gd name="connsiteY19" fmla="*/ 82550 h 1285875"/>
                <a:gd name="connsiteX20" fmla="*/ 2914650 w 3603625"/>
                <a:gd name="connsiteY20" fmla="*/ 158750 h 1285875"/>
                <a:gd name="connsiteX21" fmla="*/ 3105150 w 3603625"/>
                <a:gd name="connsiteY21" fmla="*/ 168275 h 1285875"/>
                <a:gd name="connsiteX22" fmla="*/ 3200400 w 3603625"/>
                <a:gd name="connsiteY22" fmla="*/ 82550 h 1285875"/>
                <a:gd name="connsiteX23" fmla="*/ 3371850 w 3603625"/>
                <a:gd name="connsiteY23" fmla="*/ 130175 h 1285875"/>
                <a:gd name="connsiteX24" fmla="*/ 3448050 w 3603625"/>
                <a:gd name="connsiteY24" fmla="*/ 187325 h 1285875"/>
                <a:gd name="connsiteX25" fmla="*/ 3590925 w 3603625"/>
                <a:gd name="connsiteY25" fmla="*/ 73025 h 1285875"/>
                <a:gd name="connsiteX26" fmla="*/ 3581400 w 3603625"/>
                <a:gd name="connsiteY26" fmla="*/ 1254125 h 1285875"/>
                <a:gd name="connsiteX27" fmla="*/ 0 w 3603625"/>
                <a:gd name="connsiteY27" fmla="*/ 1254125 h 1285875"/>
                <a:gd name="connsiteX28" fmla="*/ 28575 w 3603625"/>
                <a:gd name="connsiteY28" fmla="*/ 120650 h 1285875"/>
                <a:gd name="connsiteX29" fmla="*/ 19050 w 3603625"/>
                <a:gd name="connsiteY29" fmla="*/ 63500 h 1285875"/>
                <a:gd name="connsiteX0" fmla="*/ 19050 w 3603625"/>
                <a:gd name="connsiteY0" fmla="*/ 63500 h 1285875"/>
                <a:gd name="connsiteX1" fmla="*/ 9525 w 3603625"/>
                <a:gd name="connsiteY1" fmla="*/ 139700 h 1285875"/>
                <a:gd name="connsiteX2" fmla="*/ 123825 w 3603625"/>
                <a:gd name="connsiteY2" fmla="*/ 215900 h 1285875"/>
                <a:gd name="connsiteX3" fmla="*/ 266700 w 3603625"/>
                <a:gd name="connsiteY3" fmla="*/ 92075 h 1285875"/>
                <a:gd name="connsiteX4" fmla="*/ 438150 w 3603625"/>
                <a:gd name="connsiteY4" fmla="*/ 206375 h 1285875"/>
                <a:gd name="connsiteX5" fmla="*/ 600075 w 3603625"/>
                <a:gd name="connsiteY5" fmla="*/ 120650 h 1285875"/>
                <a:gd name="connsiteX6" fmla="*/ 733425 w 3603625"/>
                <a:gd name="connsiteY6" fmla="*/ 206375 h 1285875"/>
                <a:gd name="connsiteX7" fmla="*/ 904875 w 3603625"/>
                <a:gd name="connsiteY7" fmla="*/ 139700 h 1285875"/>
                <a:gd name="connsiteX8" fmla="*/ 1038225 w 3603625"/>
                <a:gd name="connsiteY8" fmla="*/ 196850 h 1285875"/>
                <a:gd name="connsiteX9" fmla="*/ 1209675 w 3603625"/>
                <a:gd name="connsiteY9" fmla="*/ 130175 h 1285875"/>
                <a:gd name="connsiteX10" fmla="*/ 1343025 w 3603625"/>
                <a:gd name="connsiteY10" fmla="*/ 177800 h 1285875"/>
                <a:gd name="connsiteX11" fmla="*/ 1552575 w 3603625"/>
                <a:gd name="connsiteY11" fmla="*/ 120650 h 1285875"/>
                <a:gd name="connsiteX12" fmla="*/ 1714500 w 3603625"/>
                <a:gd name="connsiteY12" fmla="*/ 196850 h 1285875"/>
                <a:gd name="connsiteX13" fmla="*/ 1952625 w 3603625"/>
                <a:gd name="connsiteY13" fmla="*/ 111125 h 1285875"/>
                <a:gd name="connsiteX14" fmla="*/ 2124075 w 3603625"/>
                <a:gd name="connsiteY14" fmla="*/ 187325 h 1285875"/>
                <a:gd name="connsiteX15" fmla="*/ 2305050 w 3603625"/>
                <a:gd name="connsiteY15" fmla="*/ 101600 h 1285875"/>
                <a:gd name="connsiteX16" fmla="*/ 2447925 w 3603625"/>
                <a:gd name="connsiteY16" fmla="*/ 168275 h 1285875"/>
                <a:gd name="connsiteX17" fmla="*/ 2647950 w 3603625"/>
                <a:gd name="connsiteY17" fmla="*/ 158750 h 1285875"/>
                <a:gd name="connsiteX18" fmla="*/ 2781300 w 3603625"/>
                <a:gd name="connsiteY18" fmla="*/ 82550 h 1285875"/>
                <a:gd name="connsiteX19" fmla="*/ 2914650 w 3603625"/>
                <a:gd name="connsiteY19" fmla="*/ 158750 h 1285875"/>
                <a:gd name="connsiteX20" fmla="*/ 3105150 w 3603625"/>
                <a:gd name="connsiteY20" fmla="*/ 168275 h 1285875"/>
                <a:gd name="connsiteX21" fmla="*/ 3200400 w 3603625"/>
                <a:gd name="connsiteY21" fmla="*/ 82550 h 1285875"/>
                <a:gd name="connsiteX22" fmla="*/ 3371850 w 3603625"/>
                <a:gd name="connsiteY22" fmla="*/ 130175 h 1285875"/>
                <a:gd name="connsiteX23" fmla="*/ 3448050 w 3603625"/>
                <a:gd name="connsiteY23" fmla="*/ 187325 h 1285875"/>
                <a:gd name="connsiteX24" fmla="*/ 3590925 w 3603625"/>
                <a:gd name="connsiteY24" fmla="*/ 73025 h 1285875"/>
                <a:gd name="connsiteX25" fmla="*/ 3581400 w 3603625"/>
                <a:gd name="connsiteY25" fmla="*/ 1254125 h 1285875"/>
                <a:gd name="connsiteX26" fmla="*/ 0 w 3603625"/>
                <a:gd name="connsiteY26" fmla="*/ 1254125 h 1285875"/>
                <a:gd name="connsiteX27" fmla="*/ 28575 w 3603625"/>
                <a:gd name="connsiteY27" fmla="*/ 120650 h 1285875"/>
                <a:gd name="connsiteX28" fmla="*/ 19050 w 3603625"/>
                <a:gd name="connsiteY28" fmla="*/ 63500 h 1285875"/>
                <a:gd name="connsiteX0" fmla="*/ 19050 w 3603625"/>
                <a:gd name="connsiteY0" fmla="*/ 63500 h 1285875"/>
                <a:gd name="connsiteX1" fmla="*/ 123825 w 3603625"/>
                <a:gd name="connsiteY1" fmla="*/ 215900 h 1285875"/>
                <a:gd name="connsiteX2" fmla="*/ 266700 w 3603625"/>
                <a:gd name="connsiteY2" fmla="*/ 92075 h 1285875"/>
                <a:gd name="connsiteX3" fmla="*/ 438150 w 3603625"/>
                <a:gd name="connsiteY3" fmla="*/ 206375 h 1285875"/>
                <a:gd name="connsiteX4" fmla="*/ 600075 w 3603625"/>
                <a:gd name="connsiteY4" fmla="*/ 120650 h 1285875"/>
                <a:gd name="connsiteX5" fmla="*/ 733425 w 3603625"/>
                <a:gd name="connsiteY5" fmla="*/ 206375 h 1285875"/>
                <a:gd name="connsiteX6" fmla="*/ 904875 w 3603625"/>
                <a:gd name="connsiteY6" fmla="*/ 139700 h 1285875"/>
                <a:gd name="connsiteX7" fmla="*/ 1038225 w 3603625"/>
                <a:gd name="connsiteY7" fmla="*/ 196850 h 1285875"/>
                <a:gd name="connsiteX8" fmla="*/ 1209675 w 3603625"/>
                <a:gd name="connsiteY8" fmla="*/ 130175 h 1285875"/>
                <a:gd name="connsiteX9" fmla="*/ 1343025 w 3603625"/>
                <a:gd name="connsiteY9" fmla="*/ 177800 h 1285875"/>
                <a:gd name="connsiteX10" fmla="*/ 1552575 w 3603625"/>
                <a:gd name="connsiteY10" fmla="*/ 120650 h 1285875"/>
                <a:gd name="connsiteX11" fmla="*/ 1714500 w 3603625"/>
                <a:gd name="connsiteY11" fmla="*/ 196850 h 1285875"/>
                <a:gd name="connsiteX12" fmla="*/ 1952625 w 3603625"/>
                <a:gd name="connsiteY12" fmla="*/ 111125 h 1285875"/>
                <a:gd name="connsiteX13" fmla="*/ 2124075 w 3603625"/>
                <a:gd name="connsiteY13" fmla="*/ 187325 h 1285875"/>
                <a:gd name="connsiteX14" fmla="*/ 2305050 w 3603625"/>
                <a:gd name="connsiteY14" fmla="*/ 101600 h 1285875"/>
                <a:gd name="connsiteX15" fmla="*/ 2447925 w 3603625"/>
                <a:gd name="connsiteY15" fmla="*/ 168275 h 1285875"/>
                <a:gd name="connsiteX16" fmla="*/ 2647950 w 3603625"/>
                <a:gd name="connsiteY16" fmla="*/ 158750 h 1285875"/>
                <a:gd name="connsiteX17" fmla="*/ 2781300 w 3603625"/>
                <a:gd name="connsiteY17" fmla="*/ 82550 h 1285875"/>
                <a:gd name="connsiteX18" fmla="*/ 2914650 w 3603625"/>
                <a:gd name="connsiteY18" fmla="*/ 158750 h 1285875"/>
                <a:gd name="connsiteX19" fmla="*/ 3105150 w 3603625"/>
                <a:gd name="connsiteY19" fmla="*/ 168275 h 1285875"/>
                <a:gd name="connsiteX20" fmla="*/ 3200400 w 3603625"/>
                <a:gd name="connsiteY20" fmla="*/ 82550 h 1285875"/>
                <a:gd name="connsiteX21" fmla="*/ 3371850 w 3603625"/>
                <a:gd name="connsiteY21" fmla="*/ 130175 h 1285875"/>
                <a:gd name="connsiteX22" fmla="*/ 3448050 w 3603625"/>
                <a:gd name="connsiteY22" fmla="*/ 187325 h 1285875"/>
                <a:gd name="connsiteX23" fmla="*/ 3590925 w 3603625"/>
                <a:gd name="connsiteY23" fmla="*/ 73025 h 1285875"/>
                <a:gd name="connsiteX24" fmla="*/ 3581400 w 3603625"/>
                <a:gd name="connsiteY24" fmla="*/ 1254125 h 1285875"/>
                <a:gd name="connsiteX25" fmla="*/ 0 w 3603625"/>
                <a:gd name="connsiteY25" fmla="*/ 1254125 h 1285875"/>
                <a:gd name="connsiteX26" fmla="*/ 28575 w 3603625"/>
                <a:gd name="connsiteY26" fmla="*/ 120650 h 1285875"/>
                <a:gd name="connsiteX27" fmla="*/ 19050 w 3603625"/>
                <a:gd name="connsiteY27" fmla="*/ 63500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03625" h="1285875">
                  <a:moveTo>
                    <a:pt x="19050" y="63500"/>
                  </a:moveTo>
                  <a:cubicBezTo>
                    <a:pt x="34925" y="79375"/>
                    <a:pt x="82550" y="211138"/>
                    <a:pt x="123825" y="215900"/>
                  </a:cubicBezTo>
                  <a:cubicBezTo>
                    <a:pt x="165100" y="220662"/>
                    <a:pt x="214313" y="93662"/>
                    <a:pt x="266700" y="92075"/>
                  </a:cubicBezTo>
                  <a:cubicBezTo>
                    <a:pt x="319087" y="90488"/>
                    <a:pt x="382588" y="201613"/>
                    <a:pt x="438150" y="206375"/>
                  </a:cubicBezTo>
                  <a:cubicBezTo>
                    <a:pt x="493713" y="211138"/>
                    <a:pt x="550863" y="120650"/>
                    <a:pt x="600075" y="120650"/>
                  </a:cubicBezTo>
                  <a:cubicBezTo>
                    <a:pt x="649287" y="120650"/>
                    <a:pt x="682625" y="203200"/>
                    <a:pt x="733425" y="206375"/>
                  </a:cubicBezTo>
                  <a:cubicBezTo>
                    <a:pt x="784225" y="209550"/>
                    <a:pt x="854075" y="141288"/>
                    <a:pt x="904875" y="139700"/>
                  </a:cubicBezTo>
                  <a:cubicBezTo>
                    <a:pt x="955675" y="138113"/>
                    <a:pt x="987425" y="198438"/>
                    <a:pt x="1038225" y="196850"/>
                  </a:cubicBezTo>
                  <a:cubicBezTo>
                    <a:pt x="1089025" y="195263"/>
                    <a:pt x="1158875" y="133350"/>
                    <a:pt x="1209675" y="130175"/>
                  </a:cubicBezTo>
                  <a:cubicBezTo>
                    <a:pt x="1260475" y="127000"/>
                    <a:pt x="1285875" y="179388"/>
                    <a:pt x="1343025" y="177800"/>
                  </a:cubicBezTo>
                  <a:cubicBezTo>
                    <a:pt x="1400175" y="176213"/>
                    <a:pt x="1490662" y="117475"/>
                    <a:pt x="1552575" y="120650"/>
                  </a:cubicBezTo>
                  <a:cubicBezTo>
                    <a:pt x="1614488" y="123825"/>
                    <a:pt x="1647825" y="198437"/>
                    <a:pt x="1714500" y="196850"/>
                  </a:cubicBezTo>
                  <a:cubicBezTo>
                    <a:pt x="1781175" y="195263"/>
                    <a:pt x="1884363" y="112712"/>
                    <a:pt x="1952625" y="111125"/>
                  </a:cubicBezTo>
                  <a:cubicBezTo>
                    <a:pt x="2020887" y="109538"/>
                    <a:pt x="2065338" y="188912"/>
                    <a:pt x="2124075" y="187325"/>
                  </a:cubicBezTo>
                  <a:cubicBezTo>
                    <a:pt x="2182812" y="185738"/>
                    <a:pt x="2251075" y="104775"/>
                    <a:pt x="2305050" y="101600"/>
                  </a:cubicBezTo>
                  <a:cubicBezTo>
                    <a:pt x="2359025" y="98425"/>
                    <a:pt x="2390775" y="158750"/>
                    <a:pt x="2447925" y="168275"/>
                  </a:cubicBezTo>
                  <a:cubicBezTo>
                    <a:pt x="2505075" y="177800"/>
                    <a:pt x="2592388" y="173038"/>
                    <a:pt x="2647950" y="158750"/>
                  </a:cubicBezTo>
                  <a:cubicBezTo>
                    <a:pt x="2703513" y="144463"/>
                    <a:pt x="2736850" y="82550"/>
                    <a:pt x="2781300" y="82550"/>
                  </a:cubicBezTo>
                  <a:cubicBezTo>
                    <a:pt x="2825750" y="82550"/>
                    <a:pt x="2860675" y="144463"/>
                    <a:pt x="2914650" y="158750"/>
                  </a:cubicBezTo>
                  <a:cubicBezTo>
                    <a:pt x="2968625" y="173038"/>
                    <a:pt x="3057525" y="180975"/>
                    <a:pt x="3105150" y="168275"/>
                  </a:cubicBezTo>
                  <a:cubicBezTo>
                    <a:pt x="3152775" y="155575"/>
                    <a:pt x="3155950" y="88900"/>
                    <a:pt x="3200400" y="82550"/>
                  </a:cubicBezTo>
                  <a:cubicBezTo>
                    <a:pt x="3244850" y="76200"/>
                    <a:pt x="3330575" y="112713"/>
                    <a:pt x="3371850" y="130175"/>
                  </a:cubicBezTo>
                  <a:cubicBezTo>
                    <a:pt x="3413125" y="147638"/>
                    <a:pt x="3411538" y="196850"/>
                    <a:pt x="3448050" y="187325"/>
                  </a:cubicBezTo>
                  <a:cubicBezTo>
                    <a:pt x="3484562" y="177800"/>
                    <a:pt x="3504406" y="0"/>
                    <a:pt x="3590925" y="73025"/>
                  </a:cubicBezTo>
                  <a:cubicBezTo>
                    <a:pt x="3598863" y="303213"/>
                    <a:pt x="3603625" y="940594"/>
                    <a:pt x="3581400" y="1254125"/>
                  </a:cubicBezTo>
                  <a:cubicBezTo>
                    <a:pt x="2916238" y="1262856"/>
                    <a:pt x="565943" y="1285875"/>
                    <a:pt x="0" y="1254125"/>
                  </a:cubicBezTo>
                  <a:cubicBezTo>
                    <a:pt x="17463" y="781844"/>
                    <a:pt x="20638" y="614362"/>
                    <a:pt x="28575" y="120650"/>
                  </a:cubicBezTo>
                  <a:lnTo>
                    <a:pt x="19050" y="635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700333" y="4071933"/>
              <a:ext cx="3581400" cy="3333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3" cstate="print"/>
            <a:srcRect l="42143" t="32619" r="56250" b="36310"/>
            <a:stretch>
              <a:fillRect/>
            </a:stretch>
          </p:blipFill>
          <p:spPr bwMode="auto">
            <a:xfrm>
              <a:off x="7100878" y="2219321"/>
              <a:ext cx="228600" cy="1243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rrowheads="1"/>
            </p:cNvPicPr>
            <p:nvPr/>
          </p:nvPicPr>
          <p:blipFill>
            <a:blip r:embed="rId3" cstate="print"/>
            <a:srcRect l="13661" t="29405" r="83482" b="34405"/>
            <a:stretch>
              <a:fillRect/>
            </a:stretch>
          </p:blipFill>
          <p:spPr bwMode="auto">
            <a:xfrm>
              <a:off x="1633532" y="2090733"/>
              <a:ext cx="366713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3" cstate="print"/>
            <a:srcRect l="18759" t="32500" r="79639" b="36786"/>
            <a:stretch>
              <a:fillRect/>
            </a:stretch>
          </p:blipFill>
          <p:spPr bwMode="auto">
            <a:xfrm>
              <a:off x="2976557" y="2214558"/>
              <a:ext cx="252413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rrowheads="1"/>
            </p:cNvPicPr>
            <p:nvPr/>
          </p:nvPicPr>
          <p:blipFill>
            <a:blip r:embed="rId3" cstate="print"/>
            <a:srcRect l="23601" t="32262" r="74881" b="36310"/>
            <a:stretch>
              <a:fillRect/>
            </a:stretch>
          </p:blipFill>
          <p:spPr bwMode="auto">
            <a:xfrm>
              <a:off x="3681413" y="2205033"/>
              <a:ext cx="274320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rrowheads="1"/>
            </p:cNvPicPr>
            <p:nvPr/>
          </p:nvPicPr>
          <p:blipFill>
            <a:blip r:embed="rId3" cstate="print"/>
            <a:srcRect l="27976" t="32619" r="70238" b="36310"/>
            <a:stretch>
              <a:fillRect/>
            </a:stretch>
          </p:blipFill>
          <p:spPr bwMode="auto">
            <a:xfrm>
              <a:off x="4371975" y="2219321"/>
              <a:ext cx="274320" cy="1243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rrowheads="1"/>
            </p:cNvPicPr>
            <p:nvPr/>
          </p:nvPicPr>
          <p:blipFill>
            <a:blip r:embed="rId3" cstate="print"/>
            <a:srcRect l="32709" t="32381" r="65684" b="36072"/>
            <a:stretch>
              <a:fillRect/>
            </a:stretch>
          </p:blipFill>
          <p:spPr bwMode="auto">
            <a:xfrm>
              <a:off x="5081587" y="2209796"/>
              <a:ext cx="274320" cy="126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rrowheads="1"/>
            </p:cNvPicPr>
            <p:nvPr/>
          </p:nvPicPr>
          <p:blipFill>
            <a:blip r:embed="rId3" cstate="print"/>
            <a:srcRect l="37441" t="32619" r="60952" b="36191"/>
            <a:stretch>
              <a:fillRect/>
            </a:stretch>
          </p:blipFill>
          <p:spPr bwMode="auto">
            <a:xfrm>
              <a:off x="5767387" y="2219321"/>
              <a:ext cx="274320" cy="124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Freeform 15"/>
            <p:cNvSpPr/>
            <p:nvPr/>
          </p:nvSpPr>
          <p:spPr>
            <a:xfrm>
              <a:off x="1976433" y="2471733"/>
              <a:ext cx="4962525" cy="1933575"/>
            </a:xfrm>
            <a:custGeom>
              <a:avLst/>
              <a:gdLst>
                <a:gd name="connsiteX0" fmla="*/ 0 w 4962525"/>
                <a:gd name="connsiteY0" fmla="*/ 19050 h 1933575"/>
                <a:gd name="connsiteX1" fmla="*/ 742950 w 4962525"/>
                <a:gd name="connsiteY1" fmla="*/ 495300 h 1933575"/>
                <a:gd name="connsiteX2" fmla="*/ 723900 w 4962525"/>
                <a:gd name="connsiteY2" fmla="*/ 1933575 h 1933575"/>
                <a:gd name="connsiteX3" fmla="*/ 4314825 w 4962525"/>
                <a:gd name="connsiteY3" fmla="*/ 1933575 h 1933575"/>
                <a:gd name="connsiteX4" fmla="*/ 4314825 w 4962525"/>
                <a:gd name="connsiteY4" fmla="*/ 485775 h 1933575"/>
                <a:gd name="connsiteX5" fmla="*/ 4962525 w 4962525"/>
                <a:gd name="connsiteY5" fmla="*/ 0 h 193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62525" h="1933575">
                  <a:moveTo>
                    <a:pt x="0" y="19050"/>
                  </a:moveTo>
                  <a:lnTo>
                    <a:pt x="742950" y="495300"/>
                  </a:lnTo>
                  <a:lnTo>
                    <a:pt x="723900" y="1933575"/>
                  </a:lnTo>
                  <a:lnTo>
                    <a:pt x="4314825" y="1933575"/>
                  </a:lnTo>
                  <a:lnTo>
                    <a:pt x="4314825" y="485775"/>
                  </a:lnTo>
                  <a:lnTo>
                    <a:pt x="4962525" y="0"/>
                  </a:ln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2936987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>
              <a:off x="4319471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5749127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3644555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5063327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0800000" flipV="1">
              <a:off x="6455906" y="2402789"/>
              <a:ext cx="297543" cy="25762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116133" y="2435447"/>
              <a:ext cx="348343" cy="21771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7272333" y="21669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272333" y="24336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272333" y="27003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272333" y="2938455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272333" y="3205155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5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371600" y="21669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371600" y="24336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1600" y="2667000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371600" y="2928929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371600" y="3167051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5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633519" y="1876486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043733" y="1905000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159017" y="3542164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ocean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097331" y="4100961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sediment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219200" y="609600"/>
            <a:ext cx="7086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does the composition of the samples</a:t>
            </a:r>
          </a:p>
          <a:p>
            <a:pPr algn="ctr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tell you about the composition of the sources?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another example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Atlantic Rock Dataset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chemical composition for several thousand rocks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</a:rPr>
              <a:t>Rocks are a mix of minerals, and …</a:t>
            </a:r>
            <a:endParaRPr lang="en-US" sz="4000" dirty="0">
              <a:latin typeface="Times New Roman" pitchFamily="18" charset="0"/>
            </a:endParaRPr>
          </a:p>
        </p:txBody>
      </p:sp>
      <p:sp>
        <p:nvSpPr>
          <p:cNvPr id="97285" name="Freeform 5"/>
          <p:cNvSpPr>
            <a:spLocks/>
          </p:cNvSpPr>
          <p:nvPr/>
        </p:nvSpPr>
        <p:spPr bwMode="auto">
          <a:xfrm>
            <a:off x="685800" y="1219200"/>
            <a:ext cx="2209800" cy="2057400"/>
          </a:xfrm>
          <a:custGeom>
            <a:avLst/>
            <a:gdLst/>
            <a:ahLst/>
            <a:cxnLst>
              <a:cxn ang="0">
                <a:pos x="48" y="48"/>
              </a:cxn>
              <a:cxn ang="0">
                <a:pos x="1056" y="0"/>
              </a:cxn>
              <a:cxn ang="0">
                <a:pos x="1392" y="480"/>
              </a:cxn>
              <a:cxn ang="0">
                <a:pos x="1344" y="720"/>
              </a:cxn>
              <a:cxn ang="0">
                <a:pos x="720" y="1296"/>
              </a:cxn>
              <a:cxn ang="0">
                <a:pos x="96" y="912"/>
              </a:cxn>
              <a:cxn ang="0">
                <a:pos x="0" y="576"/>
              </a:cxn>
              <a:cxn ang="0">
                <a:pos x="144" y="384"/>
              </a:cxn>
              <a:cxn ang="0">
                <a:pos x="48" y="48"/>
              </a:cxn>
            </a:cxnLst>
            <a:rect l="0" t="0" r="r" b="b"/>
            <a:pathLst>
              <a:path w="1392" h="1296">
                <a:moveTo>
                  <a:pt x="48" y="48"/>
                </a:moveTo>
                <a:lnTo>
                  <a:pt x="1056" y="0"/>
                </a:lnTo>
                <a:lnTo>
                  <a:pt x="1392" y="480"/>
                </a:lnTo>
                <a:lnTo>
                  <a:pt x="1344" y="720"/>
                </a:lnTo>
                <a:lnTo>
                  <a:pt x="720" y="1296"/>
                </a:lnTo>
                <a:lnTo>
                  <a:pt x="96" y="912"/>
                </a:lnTo>
                <a:lnTo>
                  <a:pt x="0" y="576"/>
                </a:lnTo>
                <a:lnTo>
                  <a:pt x="144" y="384"/>
                </a:lnTo>
                <a:lnTo>
                  <a:pt x="48" y="48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287" name="Freeform 7"/>
          <p:cNvSpPr>
            <a:spLocks/>
          </p:cNvSpPr>
          <p:nvPr/>
        </p:nvSpPr>
        <p:spPr bwMode="auto">
          <a:xfrm>
            <a:off x="685800" y="1219200"/>
            <a:ext cx="2057400" cy="1752600"/>
          </a:xfrm>
          <a:custGeom>
            <a:avLst/>
            <a:gdLst/>
            <a:ahLst/>
            <a:cxnLst>
              <a:cxn ang="0">
                <a:pos x="480" y="0"/>
              </a:cxn>
              <a:cxn ang="0">
                <a:pos x="96" y="288"/>
              </a:cxn>
              <a:cxn ang="0">
                <a:pos x="1200" y="192"/>
              </a:cxn>
              <a:cxn ang="0">
                <a:pos x="288" y="1056"/>
              </a:cxn>
              <a:cxn ang="0">
                <a:pos x="720" y="0"/>
              </a:cxn>
              <a:cxn ang="0">
                <a:pos x="1248" y="816"/>
              </a:cxn>
              <a:cxn ang="0">
                <a:pos x="1296" y="384"/>
              </a:cxn>
              <a:cxn ang="0">
                <a:pos x="96" y="432"/>
              </a:cxn>
              <a:cxn ang="0">
                <a:pos x="144" y="960"/>
              </a:cxn>
              <a:cxn ang="0">
                <a:pos x="1056" y="0"/>
              </a:cxn>
              <a:cxn ang="0">
                <a:pos x="960" y="1104"/>
              </a:cxn>
              <a:cxn ang="0">
                <a:pos x="0" y="576"/>
              </a:cxn>
              <a:cxn ang="0">
                <a:pos x="1152" y="912"/>
              </a:cxn>
              <a:cxn ang="0">
                <a:pos x="432" y="1104"/>
              </a:cxn>
              <a:cxn ang="0">
                <a:pos x="480" y="0"/>
              </a:cxn>
            </a:cxnLst>
            <a:rect l="0" t="0" r="r" b="b"/>
            <a:pathLst>
              <a:path w="1296" h="1104">
                <a:moveTo>
                  <a:pt x="480" y="0"/>
                </a:moveTo>
                <a:lnTo>
                  <a:pt x="96" y="288"/>
                </a:lnTo>
                <a:lnTo>
                  <a:pt x="1200" y="192"/>
                </a:lnTo>
                <a:lnTo>
                  <a:pt x="288" y="1056"/>
                </a:lnTo>
                <a:lnTo>
                  <a:pt x="720" y="0"/>
                </a:lnTo>
                <a:lnTo>
                  <a:pt x="1248" y="816"/>
                </a:lnTo>
                <a:lnTo>
                  <a:pt x="1296" y="384"/>
                </a:lnTo>
                <a:lnTo>
                  <a:pt x="96" y="432"/>
                </a:lnTo>
                <a:lnTo>
                  <a:pt x="144" y="960"/>
                </a:lnTo>
                <a:lnTo>
                  <a:pt x="1056" y="0"/>
                </a:lnTo>
                <a:lnTo>
                  <a:pt x="960" y="1104"/>
                </a:lnTo>
                <a:lnTo>
                  <a:pt x="0" y="576"/>
                </a:lnTo>
                <a:lnTo>
                  <a:pt x="1152" y="912"/>
                </a:lnTo>
                <a:lnTo>
                  <a:pt x="432" y="1104"/>
                </a:lnTo>
                <a:lnTo>
                  <a:pt x="48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288" name="Freeform 8"/>
          <p:cNvSpPr>
            <a:spLocks/>
          </p:cNvSpPr>
          <p:nvPr/>
        </p:nvSpPr>
        <p:spPr bwMode="auto">
          <a:xfrm>
            <a:off x="762000" y="1219200"/>
            <a:ext cx="2133600" cy="1905000"/>
          </a:xfrm>
          <a:custGeom>
            <a:avLst/>
            <a:gdLst/>
            <a:ahLst/>
            <a:cxnLst>
              <a:cxn ang="0">
                <a:pos x="528" y="1200"/>
              </a:cxn>
              <a:cxn ang="0">
                <a:pos x="960" y="672"/>
              </a:cxn>
              <a:cxn ang="0">
                <a:pos x="240" y="144"/>
              </a:cxn>
              <a:cxn ang="0">
                <a:pos x="192" y="624"/>
              </a:cxn>
              <a:cxn ang="0">
                <a:pos x="528" y="0"/>
              </a:cxn>
              <a:cxn ang="0">
                <a:pos x="1152" y="864"/>
              </a:cxn>
              <a:cxn ang="0">
                <a:pos x="192" y="1008"/>
              </a:cxn>
              <a:cxn ang="0">
                <a:pos x="864" y="0"/>
              </a:cxn>
              <a:cxn ang="0">
                <a:pos x="0" y="144"/>
              </a:cxn>
              <a:cxn ang="0">
                <a:pos x="144" y="48"/>
              </a:cxn>
              <a:cxn ang="0">
                <a:pos x="480" y="1200"/>
              </a:cxn>
              <a:cxn ang="0">
                <a:pos x="1104" y="96"/>
              </a:cxn>
              <a:cxn ang="0">
                <a:pos x="1008" y="576"/>
              </a:cxn>
              <a:cxn ang="0">
                <a:pos x="1344" y="528"/>
              </a:cxn>
              <a:cxn ang="0">
                <a:pos x="480" y="528"/>
              </a:cxn>
              <a:cxn ang="0">
                <a:pos x="768" y="1200"/>
              </a:cxn>
            </a:cxnLst>
            <a:rect l="0" t="0" r="r" b="b"/>
            <a:pathLst>
              <a:path w="1344" h="1200">
                <a:moveTo>
                  <a:pt x="528" y="1200"/>
                </a:moveTo>
                <a:lnTo>
                  <a:pt x="960" y="672"/>
                </a:lnTo>
                <a:lnTo>
                  <a:pt x="240" y="144"/>
                </a:lnTo>
                <a:lnTo>
                  <a:pt x="192" y="624"/>
                </a:lnTo>
                <a:lnTo>
                  <a:pt x="528" y="0"/>
                </a:lnTo>
                <a:lnTo>
                  <a:pt x="1152" y="864"/>
                </a:lnTo>
                <a:lnTo>
                  <a:pt x="192" y="1008"/>
                </a:lnTo>
                <a:lnTo>
                  <a:pt x="864" y="0"/>
                </a:lnTo>
                <a:lnTo>
                  <a:pt x="0" y="144"/>
                </a:lnTo>
                <a:lnTo>
                  <a:pt x="144" y="48"/>
                </a:lnTo>
                <a:lnTo>
                  <a:pt x="480" y="1200"/>
                </a:lnTo>
                <a:lnTo>
                  <a:pt x="1104" y="96"/>
                </a:lnTo>
                <a:lnTo>
                  <a:pt x="1008" y="576"/>
                </a:lnTo>
                <a:lnTo>
                  <a:pt x="1344" y="528"/>
                </a:lnTo>
                <a:lnTo>
                  <a:pt x="480" y="528"/>
                </a:lnTo>
                <a:lnTo>
                  <a:pt x="768" y="1200"/>
                </a:lnTo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276600" y="1066800"/>
            <a:ext cx="3352800" cy="2667000"/>
            <a:chOff x="2352" y="1008"/>
            <a:chExt cx="2112" cy="1680"/>
          </a:xfrm>
        </p:grpSpPr>
        <p:sp>
          <p:nvSpPr>
            <p:cNvPr id="97293" name="Freeform 13"/>
            <p:cNvSpPr>
              <a:spLocks/>
            </p:cNvSpPr>
            <p:nvPr/>
          </p:nvSpPr>
          <p:spPr bwMode="auto">
            <a:xfrm>
              <a:off x="2352" y="1008"/>
              <a:ext cx="2112" cy="1680"/>
            </a:xfrm>
            <a:custGeom>
              <a:avLst/>
              <a:gdLst/>
              <a:ahLst/>
              <a:cxnLst>
                <a:cxn ang="0">
                  <a:pos x="528" y="336"/>
                </a:cxn>
                <a:cxn ang="0">
                  <a:pos x="0" y="1008"/>
                </a:cxn>
                <a:cxn ang="0">
                  <a:pos x="768" y="1200"/>
                </a:cxn>
                <a:cxn ang="0">
                  <a:pos x="1632" y="1680"/>
                </a:cxn>
                <a:cxn ang="0">
                  <a:pos x="2112" y="1200"/>
                </a:cxn>
                <a:cxn ang="0">
                  <a:pos x="1920" y="528"/>
                </a:cxn>
                <a:cxn ang="0">
                  <a:pos x="1392" y="0"/>
                </a:cxn>
                <a:cxn ang="0">
                  <a:pos x="912" y="0"/>
                </a:cxn>
                <a:cxn ang="0">
                  <a:pos x="528" y="336"/>
                </a:cxn>
              </a:cxnLst>
              <a:rect l="0" t="0" r="r" b="b"/>
              <a:pathLst>
                <a:path w="2112" h="1680">
                  <a:moveTo>
                    <a:pt x="528" y="336"/>
                  </a:moveTo>
                  <a:lnTo>
                    <a:pt x="0" y="1008"/>
                  </a:lnTo>
                  <a:lnTo>
                    <a:pt x="768" y="1200"/>
                  </a:lnTo>
                  <a:lnTo>
                    <a:pt x="1632" y="1680"/>
                  </a:lnTo>
                  <a:lnTo>
                    <a:pt x="2112" y="1200"/>
                  </a:lnTo>
                  <a:lnTo>
                    <a:pt x="1920" y="528"/>
                  </a:lnTo>
                  <a:lnTo>
                    <a:pt x="1392" y="0"/>
                  </a:lnTo>
                  <a:lnTo>
                    <a:pt x="912" y="0"/>
                  </a:lnTo>
                  <a:lnTo>
                    <a:pt x="528" y="3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94" name="Freeform 14"/>
            <p:cNvSpPr>
              <a:spLocks/>
            </p:cNvSpPr>
            <p:nvPr/>
          </p:nvSpPr>
          <p:spPr bwMode="auto">
            <a:xfrm>
              <a:off x="2688" y="1056"/>
              <a:ext cx="1680" cy="1584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288" y="1104"/>
                </a:cxn>
                <a:cxn ang="0">
                  <a:pos x="1296" y="192"/>
                </a:cxn>
                <a:cxn ang="0">
                  <a:pos x="1680" y="864"/>
                </a:cxn>
                <a:cxn ang="0">
                  <a:pos x="1536" y="1392"/>
                </a:cxn>
                <a:cxn ang="0">
                  <a:pos x="960" y="1440"/>
                </a:cxn>
                <a:cxn ang="0">
                  <a:pos x="288" y="192"/>
                </a:cxn>
                <a:cxn ang="0">
                  <a:pos x="1152" y="48"/>
                </a:cxn>
                <a:cxn ang="0">
                  <a:pos x="1200" y="1584"/>
                </a:cxn>
                <a:cxn ang="0">
                  <a:pos x="480" y="0"/>
                </a:cxn>
                <a:cxn ang="0">
                  <a:pos x="1200" y="816"/>
                </a:cxn>
                <a:cxn ang="0">
                  <a:pos x="0" y="480"/>
                </a:cxn>
              </a:cxnLst>
              <a:rect l="0" t="0" r="r" b="b"/>
              <a:pathLst>
                <a:path w="1680" h="1584">
                  <a:moveTo>
                    <a:pt x="0" y="480"/>
                  </a:moveTo>
                  <a:lnTo>
                    <a:pt x="288" y="1104"/>
                  </a:lnTo>
                  <a:lnTo>
                    <a:pt x="1296" y="192"/>
                  </a:lnTo>
                  <a:lnTo>
                    <a:pt x="1680" y="864"/>
                  </a:lnTo>
                  <a:lnTo>
                    <a:pt x="1536" y="1392"/>
                  </a:lnTo>
                  <a:lnTo>
                    <a:pt x="960" y="1440"/>
                  </a:lnTo>
                  <a:lnTo>
                    <a:pt x="288" y="192"/>
                  </a:lnTo>
                  <a:lnTo>
                    <a:pt x="1152" y="48"/>
                  </a:lnTo>
                  <a:lnTo>
                    <a:pt x="1200" y="1584"/>
                  </a:lnTo>
                  <a:lnTo>
                    <a:pt x="480" y="0"/>
                  </a:lnTo>
                  <a:lnTo>
                    <a:pt x="1200" y="816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95" name="Freeform 15"/>
            <p:cNvSpPr>
              <a:spLocks/>
            </p:cNvSpPr>
            <p:nvPr/>
          </p:nvSpPr>
          <p:spPr bwMode="auto">
            <a:xfrm>
              <a:off x="2832" y="1632"/>
              <a:ext cx="336" cy="33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144"/>
                </a:cxn>
                <a:cxn ang="0">
                  <a:pos x="336" y="336"/>
                </a:cxn>
                <a:cxn ang="0">
                  <a:pos x="144" y="0"/>
                </a:cxn>
              </a:cxnLst>
              <a:rect l="0" t="0" r="r" b="b"/>
              <a:pathLst>
                <a:path w="336" h="336">
                  <a:moveTo>
                    <a:pt x="144" y="0"/>
                  </a:moveTo>
                  <a:lnTo>
                    <a:pt x="0" y="144"/>
                  </a:lnTo>
                  <a:lnTo>
                    <a:pt x="336" y="336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96" name="Freeform 16"/>
            <p:cNvSpPr>
              <a:spLocks/>
            </p:cNvSpPr>
            <p:nvPr/>
          </p:nvSpPr>
          <p:spPr bwMode="auto">
            <a:xfrm>
              <a:off x="3264" y="1632"/>
              <a:ext cx="912" cy="816"/>
            </a:xfrm>
            <a:custGeom>
              <a:avLst/>
              <a:gdLst/>
              <a:ahLst/>
              <a:cxnLst>
                <a:cxn ang="0">
                  <a:pos x="864" y="288"/>
                </a:cxn>
                <a:cxn ang="0">
                  <a:pos x="0" y="672"/>
                </a:cxn>
                <a:cxn ang="0">
                  <a:pos x="288" y="816"/>
                </a:cxn>
                <a:cxn ang="0">
                  <a:pos x="384" y="480"/>
                </a:cxn>
                <a:cxn ang="0">
                  <a:pos x="336" y="144"/>
                </a:cxn>
                <a:cxn ang="0">
                  <a:pos x="624" y="384"/>
                </a:cxn>
                <a:cxn ang="0">
                  <a:pos x="912" y="0"/>
                </a:cxn>
                <a:cxn ang="0">
                  <a:pos x="864" y="288"/>
                </a:cxn>
              </a:cxnLst>
              <a:rect l="0" t="0" r="r" b="b"/>
              <a:pathLst>
                <a:path w="912" h="816">
                  <a:moveTo>
                    <a:pt x="864" y="288"/>
                  </a:moveTo>
                  <a:lnTo>
                    <a:pt x="0" y="672"/>
                  </a:lnTo>
                  <a:lnTo>
                    <a:pt x="288" y="816"/>
                  </a:lnTo>
                  <a:lnTo>
                    <a:pt x="384" y="480"/>
                  </a:lnTo>
                  <a:lnTo>
                    <a:pt x="336" y="144"/>
                  </a:lnTo>
                  <a:lnTo>
                    <a:pt x="624" y="384"/>
                  </a:lnTo>
                  <a:lnTo>
                    <a:pt x="912" y="0"/>
                  </a:lnTo>
                  <a:lnTo>
                    <a:pt x="864" y="288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97" name="Freeform 17"/>
            <p:cNvSpPr>
              <a:spLocks/>
            </p:cNvSpPr>
            <p:nvPr/>
          </p:nvSpPr>
          <p:spPr bwMode="auto">
            <a:xfrm>
              <a:off x="3360" y="1008"/>
              <a:ext cx="336" cy="3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3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336" h="336">
                  <a:moveTo>
                    <a:pt x="0" y="0"/>
                  </a:moveTo>
                  <a:lnTo>
                    <a:pt x="336" y="336"/>
                  </a:lnTo>
                  <a:lnTo>
                    <a:pt x="2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 rot="16734899">
            <a:off x="2247900" y="3763963"/>
            <a:ext cx="1752600" cy="1447800"/>
            <a:chOff x="432" y="1008"/>
            <a:chExt cx="1392" cy="1296"/>
          </a:xfrm>
        </p:grpSpPr>
        <p:sp>
          <p:nvSpPr>
            <p:cNvPr id="97300" name="Freeform 20"/>
            <p:cNvSpPr>
              <a:spLocks/>
            </p:cNvSpPr>
            <p:nvPr/>
          </p:nvSpPr>
          <p:spPr bwMode="auto">
            <a:xfrm>
              <a:off x="432" y="1008"/>
              <a:ext cx="1392" cy="1296"/>
            </a:xfrm>
            <a:custGeom>
              <a:avLst/>
              <a:gdLst/>
              <a:ahLst/>
              <a:cxnLst>
                <a:cxn ang="0">
                  <a:pos x="48" y="48"/>
                </a:cxn>
                <a:cxn ang="0">
                  <a:pos x="1056" y="0"/>
                </a:cxn>
                <a:cxn ang="0">
                  <a:pos x="1392" y="480"/>
                </a:cxn>
                <a:cxn ang="0">
                  <a:pos x="1344" y="720"/>
                </a:cxn>
                <a:cxn ang="0">
                  <a:pos x="720" y="1296"/>
                </a:cxn>
                <a:cxn ang="0">
                  <a:pos x="96" y="912"/>
                </a:cxn>
                <a:cxn ang="0">
                  <a:pos x="0" y="576"/>
                </a:cxn>
                <a:cxn ang="0">
                  <a:pos x="144" y="384"/>
                </a:cxn>
                <a:cxn ang="0">
                  <a:pos x="48" y="48"/>
                </a:cxn>
              </a:cxnLst>
              <a:rect l="0" t="0" r="r" b="b"/>
              <a:pathLst>
                <a:path w="1392" h="1296">
                  <a:moveTo>
                    <a:pt x="48" y="48"/>
                  </a:moveTo>
                  <a:lnTo>
                    <a:pt x="1056" y="0"/>
                  </a:lnTo>
                  <a:lnTo>
                    <a:pt x="1392" y="480"/>
                  </a:lnTo>
                  <a:lnTo>
                    <a:pt x="1344" y="720"/>
                  </a:lnTo>
                  <a:lnTo>
                    <a:pt x="720" y="1296"/>
                  </a:lnTo>
                  <a:lnTo>
                    <a:pt x="96" y="912"/>
                  </a:lnTo>
                  <a:lnTo>
                    <a:pt x="0" y="576"/>
                  </a:lnTo>
                  <a:lnTo>
                    <a:pt x="144" y="384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01" name="Freeform 21"/>
            <p:cNvSpPr>
              <a:spLocks/>
            </p:cNvSpPr>
            <p:nvPr/>
          </p:nvSpPr>
          <p:spPr bwMode="auto">
            <a:xfrm>
              <a:off x="432" y="1008"/>
              <a:ext cx="1296" cy="1104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96" y="288"/>
                </a:cxn>
                <a:cxn ang="0">
                  <a:pos x="1200" y="192"/>
                </a:cxn>
                <a:cxn ang="0">
                  <a:pos x="288" y="1056"/>
                </a:cxn>
                <a:cxn ang="0">
                  <a:pos x="720" y="0"/>
                </a:cxn>
                <a:cxn ang="0">
                  <a:pos x="1248" y="816"/>
                </a:cxn>
                <a:cxn ang="0">
                  <a:pos x="1296" y="384"/>
                </a:cxn>
                <a:cxn ang="0">
                  <a:pos x="96" y="432"/>
                </a:cxn>
                <a:cxn ang="0">
                  <a:pos x="144" y="960"/>
                </a:cxn>
                <a:cxn ang="0">
                  <a:pos x="1056" y="0"/>
                </a:cxn>
                <a:cxn ang="0">
                  <a:pos x="960" y="1104"/>
                </a:cxn>
                <a:cxn ang="0">
                  <a:pos x="0" y="576"/>
                </a:cxn>
                <a:cxn ang="0">
                  <a:pos x="1152" y="912"/>
                </a:cxn>
                <a:cxn ang="0">
                  <a:pos x="432" y="1104"/>
                </a:cxn>
                <a:cxn ang="0">
                  <a:pos x="480" y="0"/>
                </a:cxn>
              </a:cxnLst>
              <a:rect l="0" t="0" r="r" b="b"/>
              <a:pathLst>
                <a:path w="1296" h="1104">
                  <a:moveTo>
                    <a:pt x="480" y="0"/>
                  </a:moveTo>
                  <a:lnTo>
                    <a:pt x="96" y="288"/>
                  </a:lnTo>
                  <a:lnTo>
                    <a:pt x="1200" y="192"/>
                  </a:lnTo>
                  <a:lnTo>
                    <a:pt x="288" y="1056"/>
                  </a:lnTo>
                  <a:lnTo>
                    <a:pt x="720" y="0"/>
                  </a:lnTo>
                  <a:lnTo>
                    <a:pt x="1248" y="816"/>
                  </a:lnTo>
                  <a:lnTo>
                    <a:pt x="1296" y="384"/>
                  </a:lnTo>
                  <a:lnTo>
                    <a:pt x="96" y="432"/>
                  </a:lnTo>
                  <a:lnTo>
                    <a:pt x="144" y="960"/>
                  </a:lnTo>
                  <a:lnTo>
                    <a:pt x="1056" y="0"/>
                  </a:lnTo>
                  <a:lnTo>
                    <a:pt x="960" y="1104"/>
                  </a:lnTo>
                  <a:lnTo>
                    <a:pt x="0" y="576"/>
                  </a:lnTo>
                  <a:lnTo>
                    <a:pt x="1152" y="912"/>
                  </a:lnTo>
                  <a:lnTo>
                    <a:pt x="432" y="1104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02" name="Freeform 22"/>
            <p:cNvSpPr>
              <a:spLocks/>
            </p:cNvSpPr>
            <p:nvPr/>
          </p:nvSpPr>
          <p:spPr bwMode="auto">
            <a:xfrm>
              <a:off x="480" y="1008"/>
              <a:ext cx="1344" cy="1200"/>
            </a:xfrm>
            <a:custGeom>
              <a:avLst/>
              <a:gdLst/>
              <a:ahLst/>
              <a:cxnLst>
                <a:cxn ang="0">
                  <a:pos x="528" y="1200"/>
                </a:cxn>
                <a:cxn ang="0">
                  <a:pos x="960" y="672"/>
                </a:cxn>
                <a:cxn ang="0">
                  <a:pos x="240" y="144"/>
                </a:cxn>
                <a:cxn ang="0">
                  <a:pos x="192" y="624"/>
                </a:cxn>
                <a:cxn ang="0">
                  <a:pos x="528" y="0"/>
                </a:cxn>
                <a:cxn ang="0">
                  <a:pos x="1152" y="864"/>
                </a:cxn>
                <a:cxn ang="0">
                  <a:pos x="192" y="1008"/>
                </a:cxn>
                <a:cxn ang="0">
                  <a:pos x="864" y="0"/>
                </a:cxn>
                <a:cxn ang="0">
                  <a:pos x="0" y="144"/>
                </a:cxn>
                <a:cxn ang="0">
                  <a:pos x="144" y="48"/>
                </a:cxn>
                <a:cxn ang="0">
                  <a:pos x="480" y="1200"/>
                </a:cxn>
                <a:cxn ang="0">
                  <a:pos x="1104" y="96"/>
                </a:cxn>
                <a:cxn ang="0">
                  <a:pos x="1008" y="576"/>
                </a:cxn>
                <a:cxn ang="0">
                  <a:pos x="1344" y="528"/>
                </a:cxn>
                <a:cxn ang="0">
                  <a:pos x="480" y="528"/>
                </a:cxn>
                <a:cxn ang="0">
                  <a:pos x="768" y="1200"/>
                </a:cxn>
              </a:cxnLst>
              <a:rect l="0" t="0" r="r" b="b"/>
              <a:pathLst>
                <a:path w="1344" h="1200">
                  <a:moveTo>
                    <a:pt x="528" y="1200"/>
                  </a:moveTo>
                  <a:lnTo>
                    <a:pt x="960" y="672"/>
                  </a:lnTo>
                  <a:lnTo>
                    <a:pt x="240" y="144"/>
                  </a:lnTo>
                  <a:lnTo>
                    <a:pt x="192" y="624"/>
                  </a:lnTo>
                  <a:lnTo>
                    <a:pt x="528" y="0"/>
                  </a:lnTo>
                  <a:lnTo>
                    <a:pt x="1152" y="864"/>
                  </a:lnTo>
                  <a:lnTo>
                    <a:pt x="192" y="1008"/>
                  </a:lnTo>
                  <a:lnTo>
                    <a:pt x="864" y="0"/>
                  </a:lnTo>
                  <a:lnTo>
                    <a:pt x="0" y="144"/>
                  </a:lnTo>
                  <a:lnTo>
                    <a:pt x="144" y="48"/>
                  </a:lnTo>
                  <a:lnTo>
                    <a:pt x="480" y="1200"/>
                  </a:lnTo>
                  <a:lnTo>
                    <a:pt x="1104" y="96"/>
                  </a:lnTo>
                  <a:lnTo>
                    <a:pt x="1008" y="576"/>
                  </a:lnTo>
                  <a:lnTo>
                    <a:pt x="1344" y="528"/>
                  </a:lnTo>
                  <a:lnTo>
                    <a:pt x="480" y="528"/>
                  </a:lnTo>
                  <a:lnTo>
                    <a:pt x="768" y="1200"/>
                  </a:lnTo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304" name="Freeform 24"/>
          <p:cNvSpPr>
            <a:spLocks/>
          </p:cNvSpPr>
          <p:nvPr/>
        </p:nvSpPr>
        <p:spPr bwMode="auto">
          <a:xfrm>
            <a:off x="7467600" y="685800"/>
            <a:ext cx="1295400" cy="2286000"/>
          </a:xfrm>
          <a:custGeom>
            <a:avLst/>
            <a:gdLst/>
            <a:ahLst/>
            <a:cxnLst>
              <a:cxn ang="0">
                <a:pos x="48" y="432"/>
              </a:cxn>
              <a:cxn ang="0">
                <a:pos x="0" y="1104"/>
              </a:cxn>
              <a:cxn ang="0">
                <a:pos x="768" y="1440"/>
              </a:cxn>
              <a:cxn ang="0">
                <a:pos x="816" y="528"/>
              </a:cxn>
              <a:cxn ang="0">
                <a:pos x="240" y="0"/>
              </a:cxn>
              <a:cxn ang="0">
                <a:pos x="48" y="432"/>
              </a:cxn>
            </a:cxnLst>
            <a:rect l="0" t="0" r="r" b="b"/>
            <a:pathLst>
              <a:path w="816" h="1440">
                <a:moveTo>
                  <a:pt x="48" y="432"/>
                </a:moveTo>
                <a:lnTo>
                  <a:pt x="0" y="1104"/>
                </a:lnTo>
                <a:lnTo>
                  <a:pt x="768" y="1440"/>
                </a:lnTo>
                <a:lnTo>
                  <a:pt x="816" y="528"/>
                </a:lnTo>
                <a:lnTo>
                  <a:pt x="240" y="0"/>
                </a:lnTo>
                <a:lnTo>
                  <a:pt x="48" y="432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05" name="Freeform 25"/>
          <p:cNvSpPr>
            <a:spLocks/>
          </p:cNvSpPr>
          <p:nvPr/>
        </p:nvSpPr>
        <p:spPr bwMode="auto">
          <a:xfrm>
            <a:off x="7696200" y="990600"/>
            <a:ext cx="838200" cy="304800"/>
          </a:xfrm>
          <a:custGeom>
            <a:avLst/>
            <a:gdLst/>
            <a:ahLst/>
            <a:cxnLst>
              <a:cxn ang="0">
                <a:pos x="288" y="0"/>
              </a:cxn>
              <a:cxn ang="0">
                <a:pos x="0" y="96"/>
              </a:cxn>
              <a:cxn ang="0">
                <a:pos x="528" y="192"/>
              </a:cxn>
              <a:cxn ang="0">
                <a:pos x="288" y="0"/>
              </a:cxn>
            </a:cxnLst>
            <a:rect l="0" t="0" r="r" b="b"/>
            <a:pathLst>
              <a:path w="528" h="192">
                <a:moveTo>
                  <a:pt x="288" y="0"/>
                </a:moveTo>
                <a:lnTo>
                  <a:pt x="0" y="96"/>
                </a:lnTo>
                <a:lnTo>
                  <a:pt x="528" y="192"/>
                </a:lnTo>
                <a:lnTo>
                  <a:pt x="288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06" name="Freeform 26"/>
          <p:cNvSpPr>
            <a:spLocks/>
          </p:cNvSpPr>
          <p:nvPr/>
        </p:nvSpPr>
        <p:spPr bwMode="auto">
          <a:xfrm>
            <a:off x="7543800" y="1752600"/>
            <a:ext cx="1219200" cy="9144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768" y="192"/>
              </a:cxn>
              <a:cxn ang="0">
                <a:pos x="336" y="576"/>
              </a:cxn>
              <a:cxn ang="0">
                <a:pos x="0" y="48"/>
              </a:cxn>
              <a:cxn ang="0">
                <a:pos x="336" y="0"/>
              </a:cxn>
            </a:cxnLst>
            <a:rect l="0" t="0" r="r" b="b"/>
            <a:pathLst>
              <a:path w="768" h="576">
                <a:moveTo>
                  <a:pt x="336" y="0"/>
                </a:moveTo>
                <a:lnTo>
                  <a:pt x="768" y="192"/>
                </a:lnTo>
                <a:lnTo>
                  <a:pt x="336" y="576"/>
                </a:lnTo>
                <a:lnTo>
                  <a:pt x="0" y="48"/>
                </a:lnTo>
                <a:lnTo>
                  <a:pt x="336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 rot="3775334">
            <a:off x="6705600" y="3124200"/>
            <a:ext cx="1905000" cy="1905000"/>
            <a:chOff x="2352" y="1008"/>
            <a:chExt cx="2112" cy="1680"/>
          </a:xfrm>
        </p:grpSpPr>
        <p:sp>
          <p:nvSpPr>
            <p:cNvPr id="97308" name="Freeform 28"/>
            <p:cNvSpPr>
              <a:spLocks/>
            </p:cNvSpPr>
            <p:nvPr/>
          </p:nvSpPr>
          <p:spPr bwMode="auto">
            <a:xfrm>
              <a:off x="2352" y="1008"/>
              <a:ext cx="2112" cy="1680"/>
            </a:xfrm>
            <a:custGeom>
              <a:avLst/>
              <a:gdLst/>
              <a:ahLst/>
              <a:cxnLst>
                <a:cxn ang="0">
                  <a:pos x="528" y="336"/>
                </a:cxn>
                <a:cxn ang="0">
                  <a:pos x="0" y="1008"/>
                </a:cxn>
                <a:cxn ang="0">
                  <a:pos x="768" y="1200"/>
                </a:cxn>
                <a:cxn ang="0">
                  <a:pos x="1632" y="1680"/>
                </a:cxn>
                <a:cxn ang="0">
                  <a:pos x="2112" y="1200"/>
                </a:cxn>
                <a:cxn ang="0">
                  <a:pos x="1920" y="528"/>
                </a:cxn>
                <a:cxn ang="0">
                  <a:pos x="1392" y="0"/>
                </a:cxn>
                <a:cxn ang="0">
                  <a:pos x="912" y="0"/>
                </a:cxn>
                <a:cxn ang="0">
                  <a:pos x="528" y="336"/>
                </a:cxn>
              </a:cxnLst>
              <a:rect l="0" t="0" r="r" b="b"/>
              <a:pathLst>
                <a:path w="2112" h="1680">
                  <a:moveTo>
                    <a:pt x="528" y="336"/>
                  </a:moveTo>
                  <a:lnTo>
                    <a:pt x="0" y="1008"/>
                  </a:lnTo>
                  <a:lnTo>
                    <a:pt x="768" y="1200"/>
                  </a:lnTo>
                  <a:lnTo>
                    <a:pt x="1632" y="1680"/>
                  </a:lnTo>
                  <a:lnTo>
                    <a:pt x="2112" y="1200"/>
                  </a:lnTo>
                  <a:lnTo>
                    <a:pt x="1920" y="528"/>
                  </a:lnTo>
                  <a:lnTo>
                    <a:pt x="1392" y="0"/>
                  </a:lnTo>
                  <a:lnTo>
                    <a:pt x="912" y="0"/>
                  </a:lnTo>
                  <a:lnTo>
                    <a:pt x="528" y="3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09" name="Freeform 29"/>
            <p:cNvSpPr>
              <a:spLocks/>
            </p:cNvSpPr>
            <p:nvPr/>
          </p:nvSpPr>
          <p:spPr bwMode="auto">
            <a:xfrm>
              <a:off x="2688" y="1056"/>
              <a:ext cx="1680" cy="1584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288" y="1104"/>
                </a:cxn>
                <a:cxn ang="0">
                  <a:pos x="1296" y="192"/>
                </a:cxn>
                <a:cxn ang="0">
                  <a:pos x="1680" y="864"/>
                </a:cxn>
                <a:cxn ang="0">
                  <a:pos x="1536" y="1392"/>
                </a:cxn>
                <a:cxn ang="0">
                  <a:pos x="960" y="1440"/>
                </a:cxn>
                <a:cxn ang="0">
                  <a:pos x="288" y="192"/>
                </a:cxn>
                <a:cxn ang="0">
                  <a:pos x="1152" y="48"/>
                </a:cxn>
                <a:cxn ang="0">
                  <a:pos x="1200" y="1584"/>
                </a:cxn>
                <a:cxn ang="0">
                  <a:pos x="480" y="0"/>
                </a:cxn>
                <a:cxn ang="0">
                  <a:pos x="1200" y="816"/>
                </a:cxn>
                <a:cxn ang="0">
                  <a:pos x="0" y="480"/>
                </a:cxn>
              </a:cxnLst>
              <a:rect l="0" t="0" r="r" b="b"/>
              <a:pathLst>
                <a:path w="1680" h="1584">
                  <a:moveTo>
                    <a:pt x="0" y="480"/>
                  </a:moveTo>
                  <a:lnTo>
                    <a:pt x="288" y="1104"/>
                  </a:lnTo>
                  <a:lnTo>
                    <a:pt x="1296" y="192"/>
                  </a:lnTo>
                  <a:lnTo>
                    <a:pt x="1680" y="864"/>
                  </a:lnTo>
                  <a:lnTo>
                    <a:pt x="1536" y="1392"/>
                  </a:lnTo>
                  <a:lnTo>
                    <a:pt x="960" y="1440"/>
                  </a:lnTo>
                  <a:lnTo>
                    <a:pt x="288" y="192"/>
                  </a:lnTo>
                  <a:lnTo>
                    <a:pt x="1152" y="48"/>
                  </a:lnTo>
                  <a:lnTo>
                    <a:pt x="1200" y="1584"/>
                  </a:lnTo>
                  <a:lnTo>
                    <a:pt x="480" y="0"/>
                  </a:lnTo>
                  <a:lnTo>
                    <a:pt x="1200" y="816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0" name="Freeform 30"/>
            <p:cNvSpPr>
              <a:spLocks/>
            </p:cNvSpPr>
            <p:nvPr/>
          </p:nvSpPr>
          <p:spPr bwMode="auto">
            <a:xfrm>
              <a:off x="2832" y="1632"/>
              <a:ext cx="336" cy="33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144"/>
                </a:cxn>
                <a:cxn ang="0">
                  <a:pos x="336" y="336"/>
                </a:cxn>
                <a:cxn ang="0">
                  <a:pos x="144" y="0"/>
                </a:cxn>
              </a:cxnLst>
              <a:rect l="0" t="0" r="r" b="b"/>
              <a:pathLst>
                <a:path w="336" h="336">
                  <a:moveTo>
                    <a:pt x="144" y="0"/>
                  </a:moveTo>
                  <a:lnTo>
                    <a:pt x="0" y="144"/>
                  </a:lnTo>
                  <a:lnTo>
                    <a:pt x="336" y="336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1" name="Freeform 31"/>
            <p:cNvSpPr>
              <a:spLocks/>
            </p:cNvSpPr>
            <p:nvPr/>
          </p:nvSpPr>
          <p:spPr bwMode="auto">
            <a:xfrm>
              <a:off x="3264" y="1632"/>
              <a:ext cx="912" cy="816"/>
            </a:xfrm>
            <a:custGeom>
              <a:avLst/>
              <a:gdLst/>
              <a:ahLst/>
              <a:cxnLst>
                <a:cxn ang="0">
                  <a:pos x="864" y="288"/>
                </a:cxn>
                <a:cxn ang="0">
                  <a:pos x="0" y="672"/>
                </a:cxn>
                <a:cxn ang="0">
                  <a:pos x="288" y="816"/>
                </a:cxn>
                <a:cxn ang="0">
                  <a:pos x="384" y="480"/>
                </a:cxn>
                <a:cxn ang="0">
                  <a:pos x="336" y="144"/>
                </a:cxn>
                <a:cxn ang="0">
                  <a:pos x="624" y="384"/>
                </a:cxn>
                <a:cxn ang="0">
                  <a:pos x="912" y="0"/>
                </a:cxn>
                <a:cxn ang="0">
                  <a:pos x="864" y="288"/>
                </a:cxn>
              </a:cxnLst>
              <a:rect l="0" t="0" r="r" b="b"/>
              <a:pathLst>
                <a:path w="912" h="816">
                  <a:moveTo>
                    <a:pt x="864" y="288"/>
                  </a:moveTo>
                  <a:lnTo>
                    <a:pt x="0" y="672"/>
                  </a:lnTo>
                  <a:lnTo>
                    <a:pt x="288" y="816"/>
                  </a:lnTo>
                  <a:lnTo>
                    <a:pt x="384" y="480"/>
                  </a:lnTo>
                  <a:lnTo>
                    <a:pt x="336" y="144"/>
                  </a:lnTo>
                  <a:lnTo>
                    <a:pt x="624" y="384"/>
                  </a:lnTo>
                  <a:lnTo>
                    <a:pt x="912" y="0"/>
                  </a:lnTo>
                  <a:lnTo>
                    <a:pt x="864" y="288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2" name="Freeform 32"/>
            <p:cNvSpPr>
              <a:spLocks/>
            </p:cNvSpPr>
            <p:nvPr/>
          </p:nvSpPr>
          <p:spPr bwMode="auto">
            <a:xfrm>
              <a:off x="3360" y="1008"/>
              <a:ext cx="336" cy="3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3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336" h="336">
                  <a:moveTo>
                    <a:pt x="0" y="0"/>
                  </a:moveTo>
                  <a:lnTo>
                    <a:pt x="336" y="336"/>
                  </a:lnTo>
                  <a:lnTo>
                    <a:pt x="2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313" name="Freeform 33"/>
          <p:cNvSpPr>
            <a:spLocks/>
          </p:cNvSpPr>
          <p:nvPr/>
        </p:nvSpPr>
        <p:spPr bwMode="auto">
          <a:xfrm>
            <a:off x="4906963" y="3643313"/>
            <a:ext cx="39687" cy="14287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0" y="9"/>
              </a:cxn>
              <a:cxn ang="0">
                <a:pos x="25" y="0"/>
              </a:cxn>
            </a:cxnLst>
            <a:rect l="0" t="0" r="r" b="b"/>
            <a:pathLst>
              <a:path w="25" h="9">
                <a:moveTo>
                  <a:pt x="25" y="0"/>
                </a:moveTo>
                <a:cubicBezTo>
                  <a:pt x="17" y="3"/>
                  <a:pt x="0" y="9"/>
                  <a:pt x="0" y="9"/>
                </a:cubicBezTo>
                <a:cubicBezTo>
                  <a:pt x="0" y="9"/>
                  <a:pt x="17" y="3"/>
                  <a:pt x="25" y="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4" name="Freeform 34"/>
          <p:cNvSpPr>
            <a:spLocks/>
          </p:cNvSpPr>
          <p:nvPr/>
        </p:nvSpPr>
        <p:spPr bwMode="auto">
          <a:xfrm>
            <a:off x="4191000" y="3962400"/>
            <a:ext cx="2176463" cy="1347788"/>
          </a:xfrm>
          <a:custGeom>
            <a:avLst/>
            <a:gdLst/>
            <a:ahLst/>
            <a:cxnLst>
              <a:cxn ang="0">
                <a:pos x="334" y="0"/>
              </a:cxn>
              <a:cxn ang="0">
                <a:pos x="150" y="150"/>
              </a:cxn>
              <a:cxn ang="0">
                <a:pos x="83" y="250"/>
              </a:cxn>
              <a:cxn ang="0">
                <a:pos x="0" y="409"/>
              </a:cxn>
              <a:cxn ang="0">
                <a:pos x="363" y="849"/>
              </a:cxn>
              <a:cxn ang="0">
                <a:pos x="1371" y="705"/>
              </a:cxn>
              <a:cxn ang="0">
                <a:pos x="1275" y="129"/>
              </a:cxn>
              <a:cxn ang="0">
                <a:pos x="334" y="0"/>
              </a:cxn>
            </a:cxnLst>
            <a:rect l="0" t="0" r="r" b="b"/>
            <a:pathLst>
              <a:path w="1371" h="849">
                <a:moveTo>
                  <a:pt x="334" y="0"/>
                </a:moveTo>
                <a:cubicBezTo>
                  <a:pt x="199" y="16"/>
                  <a:pt x="234" y="10"/>
                  <a:pt x="150" y="150"/>
                </a:cubicBezTo>
                <a:cubicBezTo>
                  <a:pt x="129" y="184"/>
                  <a:pt x="83" y="250"/>
                  <a:pt x="83" y="250"/>
                </a:cubicBezTo>
                <a:cubicBezTo>
                  <a:pt x="64" y="310"/>
                  <a:pt x="26" y="353"/>
                  <a:pt x="0" y="409"/>
                </a:cubicBezTo>
                <a:lnTo>
                  <a:pt x="363" y="849"/>
                </a:lnTo>
                <a:lnTo>
                  <a:pt x="1371" y="705"/>
                </a:lnTo>
                <a:lnTo>
                  <a:pt x="1275" y="129"/>
                </a:lnTo>
                <a:lnTo>
                  <a:pt x="334" y="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5" name="Freeform 35"/>
          <p:cNvSpPr>
            <a:spLocks/>
          </p:cNvSpPr>
          <p:nvPr/>
        </p:nvSpPr>
        <p:spPr bwMode="auto">
          <a:xfrm>
            <a:off x="4386263" y="3938588"/>
            <a:ext cx="1905000" cy="1371600"/>
          </a:xfrm>
          <a:custGeom>
            <a:avLst/>
            <a:gdLst/>
            <a:ahLst/>
            <a:cxnLst>
              <a:cxn ang="0">
                <a:pos x="288" y="0"/>
              </a:cxn>
              <a:cxn ang="0">
                <a:pos x="0" y="192"/>
              </a:cxn>
              <a:cxn ang="0">
                <a:pos x="624" y="816"/>
              </a:cxn>
              <a:cxn ang="0">
                <a:pos x="864" y="96"/>
              </a:cxn>
              <a:cxn ang="0">
                <a:pos x="0" y="624"/>
              </a:cxn>
              <a:cxn ang="0">
                <a:pos x="480" y="48"/>
              </a:cxn>
              <a:cxn ang="0">
                <a:pos x="336" y="864"/>
              </a:cxn>
              <a:cxn ang="0">
                <a:pos x="1200" y="528"/>
              </a:cxn>
              <a:cxn ang="0">
                <a:pos x="960" y="96"/>
              </a:cxn>
              <a:cxn ang="0">
                <a:pos x="1008" y="768"/>
              </a:cxn>
              <a:cxn ang="0">
                <a:pos x="288" y="0"/>
              </a:cxn>
            </a:cxnLst>
            <a:rect l="0" t="0" r="r" b="b"/>
            <a:pathLst>
              <a:path w="1200" h="864">
                <a:moveTo>
                  <a:pt x="288" y="0"/>
                </a:moveTo>
                <a:lnTo>
                  <a:pt x="0" y="192"/>
                </a:lnTo>
                <a:lnTo>
                  <a:pt x="624" y="816"/>
                </a:lnTo>
                <a:lnTo>
                  <a:pt x="864" y="96"/>
                </a:lnTo>
                <a:lnTo>
                  <a:pt x="0" y="624"/>
                </a:lnTo>
                <a:lnTo>
                  <a:pt x="480" y="48"/>
                </a:lnTo>
                <a:lnTo>
                  <a:pt x="336" y="864"/>
                </a:lnTo>
                <a:lnTo>
                  <a:pt x="1200" y="528"/>
                </a:lnTo>
                <a:lnTo>
                  <a:pt x="960" y="96"/>
                </a:lnTo>
                <a:lnTo>
                  <a:pt x="1008" y="768"/>
                </a:lnTo>
                <a:lnTo>
                  <a:pt x="288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6" name="Freeform 36"/>
          <p:cNvSpPr>
            <a:spLocks/>
          </p:cNvSpPr>
          <p:nvPr/>
        </p:nvSpPr>
        <p:spPr bwMode="auto">
          <a:xfrm>
            <a:off x="381000" y="3352800"/>
            <a:ext cx="1524000" cy="1524000"/>
          </a:xfrm>
          <a:custGeom>
            <a:avLst/>
            <a:gdLst/>
            <a:ahLst/>
            <a:cxnLst>
              <a:cxn ang="0">
                <a:pos x="384" y="0"/>
              </a:cxn>
              <a:cxn ang="0">
                <a:pos x="0" y="528"/>
              </a:cxn>
              <a:cxn ang="0">
                <a:pos x="528" y="960"/>
              </a:cxn>
              <a:cxn ang="0">
                <a:pos x="960" y="720"/>
              </a:cxn>
              <a:cxn ang="0">
                <a:pos x="624" y="96"/>
              </a:cxn>
              <a:cxn ang="0">
                <a:pos x="384" y="0"/>
              </a:cxn>
            </a:cxnLst>
            <a:rect l="0" t="0" r="r" b="b"/>
            <a:pathLst>
              <a:path w="960" h="960">
                <a:moveTo>
                  <a:pt x="384" y="0"/>
                </a:moveTo>
                <a:lnTo>
                  <a:pt x="0" y="528"/>
                </a:lnTo>
                <a:lnTo>
                  <a:pt x="528" y="960"/>
                </a:lnTo>
                <a:lnTo>
                  <a:pt x="960" y="720"/>
                </a:lnTo>
                <a:lnTo>
                  <a:pt x="624" y="96"/>
                </a:lnTo>
                <a:lnTo>
                  <a:pt x="384" y="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7" name="Freeform 37"/>
          <p:cNvSpPr>
            <a:spLocks/>
          </p:cNvSpPr>
          <p:nvPr/>
        </p:nvSpPr>
        <p:spPr bwMode="auto">
          <a:xfrm>
            <a:off x="609600" y="3352800"/>
            <a:ext cx="1143000" cy="1371600"/>
          </a:xfrm>
          <a:custGeom>
            <a:avLst/>
            <a:gdLst/>
            <a:ahLst/>
            <a:cxnLst>
              <a:cxn ang="0">
                <a:pos x="528" y="144"/>
              </a:cxn>
              <a:cxn ang="0">
                <a:pos x="48" y="240"/>
              </a:cxn>
              <a:cxn ang="0">
                <a:pos x="624" y="384"/>
              </a:cxn>
              <a:cxn ang="0">
                <a:pos x="0" y="624"/>
              </a:cxn>
              <a:cxn ang="0">
                <a:pos x="336" y="0"/>
              </a:cxn>
              <a:cxn ang="0">
                <a:pos x="240" y="864"/>
              </a:cxn>
              <a:cxn ang="0">
                <a:pos x="576" y="864"/>
              </a:cxn>
              <a:cxn ang="0">
                <a:pos x="720" y="576"/>
              </a:cxn>
              <a:cxn ang="0">
                <a:pos x="144" y="720"/>
              </a:cxn>
              <a:cxn ang="0">
                <a:pos x="480" y="432"/>
              </a:cxn>
              <a:cxn ang="0">
                <a:pos x="528" y="144"/>
              </a:cxn>
            </a:cxnLst>
            <a:rect l="0" t="0" r="r" b="b"/>
            <a:pathLst>
              <a:path w="720" h="864">
                <a:moveTo>
                  <a:pt x="528" y="144"/>
                </a:moveTo>
                <a:lnTo>
                  <a:pt x="48" y="240"/>
                </a:lnTo>
                <a:lnTo>
                  <a:pt x="624" y="384"/>
                </a:lnTo>
                <a:lnTo>
                  <a:pt x="0" y="624"/>
                </a:lnTo>
                <a:lnTo>
                  <a:pt x="336" y="0"/>
                </a:lnTo>
                <a:lnTo>
                  <a:pt x="240" y="864"/>
                </a:lnTo>
                <a:lnTo>
                  <a:pt x="576" y="864"/>
                </a:lnTo>
                <a:lnTo>
                  <a:pt x="720" y="576"/>
                </a:lnTo>
                <a:lnTo>
                  <a:pt x="144" y="720"/>
                </a:lnTo>
                <a:lnTo>
                  <a:pt x="480" y="432"/>
                </a:lnTo>
                <a:lnTo>
                  <a:pt x="528" y="144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18" name="Rectangle 38"/>
          <p:cNvSpPr>
            <a:spLocks noChangeArrowheads="1"/>
          </p:cNvSpPr>
          <p:nvPr/>
        </p:nvSpPr>
        <p:spPr bwMode="auto">
          <a:xfrm>
            <a:off x="139700" y="56388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19" name="Rectangle 39"/>
          <p:cNvSpPr>
            <a:spLocks noChangeArrowheads="1"/>
          </p:cNvSpPr>
          <p:nvPr/>
        </p:nvSpPr>
        <p:spPr bwMode="auto">
          <a:xfrm>
            <a:off x="139700" y="6019800"/>
            <a:ext cx="381000" cy="3048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0" name="Rectangle 40"/>
          <p:cNvSpPr>
            <a:spLocks noChangeArrowheads="1"/>
          </p:cNvSpPr>
          <p:nvPr/>
        </p:nvSpPr>
        <p:spPr bwMode="auto">
          <a:xfrm>
            <a:off x="139700" y="6400800"/>
            <a:ext cx="381000" cy="304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1" name="Text Box 41"/>
          <p:cNvSpPr txBox="1">
            <a:spLocks noChangeArrowheads="1"/>
          </p:cNvSpPr>
          <p:nvPr/>
        </p:nvSpPr>
        <p:spPr bwMode="auto">
          <a:xfrm>
            <a:off x="749300" y="5486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mineral </a:t>
            </a:r>
            <a:r>
              <a:rPr lang="en-US" sz="2400" dirty="0" smtClean="0">
                <a:latin typeface="Times New Roman" pitchFamily="18" charset="0"/>
              </a:rPr>
              <a:t>1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7322" name="Text Box 42"/>
          <p:cNvSpPr txBox="1">
            <a:spLocks noChangeArrowheads="1"/>
          </p:cNvSpPr>
          <p:nvPr/>
        </p:nvSpPr>
        <p:spPr bwMode="auto">
          <a:xfrm>
            <a:off x="762000" y="5867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mineral </a:t>
            </a:r>
            <a:r>
              <a:rPr lang="en-US" sz="2400" dirty="0" smtClean="0">
                <a:latin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7323" name="Text Box 43"/>
          <p:cNvSpPr txBox="1">
            <a:spLocks noChangeArrowheads="1"/>
          </p:cNvSpPr>
          <p:nvPr/>
        </p:nvSpPr>
        <p:spPr bwMode="auto">
          <a:xfrm>
            <a:off x="762000" y="624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mineral </a:t>
            </a:r>
            <a:r>
              <a:rPr lang="en-US" sz="2400" dirty="0" smtClean="0">
                <a:latin typeface="Times New Roman" pitchFamily="18" charset="0"/>
              </a:rPr>
              <a:t>3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7324" name="Text Box 44"/>
          <p:cNvSpPr txBox="1">
            <a:spLocks noChangeArrowheads="1"/>
          </p:cNvSpPr>
          <p:nvPr/>
        </p:nvSpPr>
        <p:spPr bwMode="auto">
          <a:xfrm>
            <a:off x="533400" y="2895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rock 1</a:t>
            </a:r>
          </a:p>
        </p:txBody>
      </p:sp>
      <p:sp>
        <p:nvSpPr>
          <p:cNvPr id="97325" name="Text Box 45"/>
          <p:cNvSpPr txBox="1">
            <a:spLocks noChangeArrowheads="1"/>
          </p:cNvSpPr>
          <p:nvPr/>
        </p:nvSpPr>
        <p:spPr bwMode="auto">
          <a:xfrm>
            <a:off x="3352800" y="2895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rock 2</a:t>
            </a:r>
          </a:p>
        </p:txBody>
      </p:sp>
      <p:sp>
        <p:nvSpPr>
          <p:cNvPr id="97326" name="Text Box 46"/>
          <p:cNvSpPr txBox="1">
            <a:spLocks noChangeArrowheads="1"/>
          </p:cNvSpPr>
          <p:nvPr/>
        </p:nvSpPr>
        <p:spPr bwMode="auto">
          <a:xfrm>
            <a:off x="71628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rock 3</a:t>
            </a:r>
          </a:p>
        </p:txBody>
      </p:sp>
      <p:sp>
        <p:nvSpPr>
          <p:cNvPr id="97327" name="Text Box 47"/>
          <p:cNvSpPr txBox="1">
            <a:spLocks noChangeArrowheads="1"/>
          </p:cNvSpPr>
          <p:nvPr/>
        </p:nvSpPr>
        <p:spPr bwMode="auto">
          <a:xfrm>
            <a:off x="228600" y="4724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rock 4</a:t>
            </a:r>
          </a:p>
        </p:txBody>
      </p:sp>
      <p:sp>
        <p:nvSpPr>
          <p:cNvPr id="97328" name="Text Box 48"/>
          <p:cNvSpPr txBox="1">
            <a:spLocks noChangeArrowheads="1"/>
          </p:cNvSpPr>
          <p:nvPr/>
        </p:nvSpPr>
        <p:spPr bwMode="auto">
          <a:xfrm>
            <a:off x="2057400" y="5257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rock 5</a:t>
            </a:r>
          </a:p>
        </p:txBody>
      </p:sp>
      <p:sp>
        <p:nvSpPr>
          <p:cNvPr id="97329" name="Text Box 49"/>
          <p:cNvSpPr txBox="1">
            <a:spLocks noChangeArrowheads="1"/>
          </p:cNvSpPr>
          <p:nvPr/>
        </p:nvSpPr>
        <p:spPr bwMode="auto">
          <a:xfrm>
            <a:off x="5334000" y="5105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rock 6</a:t>
            </a:r>
          </a:p>
        </p:txBody>
      </p:sp>
      <p:sp>
        <p:nvSpPr>
          <p:cNvPr id="97330" name="Text Box 50"/>
          <p:cNvSpPr txBox="1">
            <a:spLocks noChangeArrowheads="1"/>
          </p:cNvSpPr>
          <p:nvPr/>
        </p:nvSpPr>
        <p:spPr bwMode="auto">
          <a:xfrm>
            <a:off x="7162800" y="5181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rock 7</a:t>
            </a: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514600" y="5257800"/>
            <a:ext cx="66294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…minerals have a well-defined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composition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867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Which simpler?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rocks have a chemical composition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rocks contain minerals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minerals have chemical compositions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867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Which simpler?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rocks have a chemical composition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rocks contain minerals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minerals have chemical compositions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85800" y="556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which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4191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answer will depend on how many minerals are involved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how many elements are in each mineral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representing mixing with matrices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3485" t="49596" r="14104" b="13747"/>
          <a:stretch>
            <a:fillRect/>
          </a:stretch>
        </p:blipFill>
        <p:spPr bwMode="auto">
          <a:xfrm>
            <a:off x="1143000" y="2514600"/>
            <a:ext cx="693868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5287" t="27174" r="6824" b="54348"/>
          <a:stretch>
            <a:fillRect/>
          </a:stretch>
        </p:blipFill>
        <p:spPr bwMode="auto">
          <a:xfrm>
            <a:off x="609600" y="31242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76200"/>
            <a:ext cx="7924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sample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samples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elements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samples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rock samples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5257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word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element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used in the abstract sense and may not refer to actual chemical elements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52400"/>
            <a:ext cx="7924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factor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factors 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elements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sources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minerals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4960" y="5257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 that there are P factors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simplification if P&lt;M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640" t="18682" r="9008" b="61538"/>
          <a:stretch>
            <a:fillRect/>
          </a:stretch>
        </p:blipFill>
        <p:spPr bwMode="auto">
          <a:xfrm>
            <a:off x="0" y="32004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908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457200"/>
            <a:ext cx="7924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loading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samples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P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endParaRPr lang="en-US" sz="28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specifies the mix of factors for each sample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endParaRPr lang="en-US" sz="36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4368" t="35165" r="12648" b="45055"/>
          <a:stretch>
            <a:fillRect/>
          </a:stretch>
        </p:blipFill>
        <p:spPr bwMode="auto">
          <a:xfrm>
            <a:off x="76200" y="3962400"/>
            <a:ext cx="8915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4419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summary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samples contain factors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contain elements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441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important issue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many factors are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needed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represent the samples?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need at most P=M</a:t>
            </a:r>
            <a:b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 is P &lt; M ?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 example using ternary diagrams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5714" t="10000" r="11429"/>
          <a:stretch>
            <a:fillRect/>
          </a:stretch>
        </p:blipFill>
        <p:spPr bwMode="auto">
          <a:xfrm>
            <a:off x="1143000" y="381000"/>
            <a:ext cx="6705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reeform 12"/>
          <p:cNvSpPr/>
          <p:nvPr/>
        </p:nvSpPr>
        <p:spPr>
          <a:xfrm>
            <a:off x="2628571" y="1945040"/>
            <a:ext cx="2006322" cy="1218484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770101" y="2223008"/>
            <a:ext cx="1891275" cy="1223243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613972" y="2094501"/>
            <a:ext cx="2135674" cy="1677317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490696" y="2145897"/>
            <a:ext cx="2292731" cy="1936246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345820" y="2244265"/>
            <a:ext cx="2425120" cy="2132345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712571" y="2077357"/>
            <a:ext cx="1955168" cy="1231800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761877" y="2377219"/>
            <a:ext cx="1932345" cy="1223234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597524" y="2257275"/>
            <a:ext cx="2168548" cy="1668745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359213" y="2051656"/>
            <a:ext cx="2411700" cy="2175174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63376" y="1888873"/>
            <a:ext cx="1051859" cy="685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104469" y="2060240"/>
            <a:ext cx="1183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samples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86200" y="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5791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467600" y="5715000"/>
            <a:ext cx="4572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335985" y="5687295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element </a:t>
            </a:r>
            <a:r>
              <a:rPr lang="en-US" sz="2400" dirty="0" smtClean="0">
                <a:cs typeface="Times New Roman" pitchFamily="18" charset="0"/>
              </a:rPr>
              <a:t>B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8200" y="2905124"/>
            <a:ext cx="240506" cy="107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638675" y="3038475"/>
            <a:ext cx="240506" cy="61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4669631" y="2614613"/>
            <a:ext cx="242888" cy="295275"/>
          </a:xfrm>
          <a:custGeom>
            <a:avLst/>
            <a:gdLst>
              <a:gd name="connsiteX0" fmla="*/ 242888 w 242888"/>
              <a:gd name="connsiteY0" fmla="*/ 254793 h 295275"/>
              <a:gd name="connsiteX1" fmla="*/ 107157 w 242888"/>
              <a:gd name="connsiteY1" fmla="*/ 0 h 295275"/>
              <a:gd name="connsiteX2" fmla="*/ 0 w 242888"/>
              <a:gd name="connsiteY2" fmla="*/ 173831 h 295275"/>
              <a:gd name="connsiteX3" fmla="*/ 166688 w 242888"/>
              <a:gd name="connsiteY3" fmla="*/ 295275 h 295275"/>
              <a:gd name="connsiteX4" fmla="*/ 242888 w 242888"/>
              <a:gd name="connsiteY4" fmla="*/ 254793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8" h="295275">
                <a:moveTo>
                  <a:pt x="242888" y="254793"/>
                </a:moveTo>
                <a:lnTo>
                  <a:pt x="107157" y="0"/>
                </a:lnTo>
                <a:lnTo>
                  <a:pt x="0" y="173831"/>
                </a:lnTo>
                <a:lnTo>
                  <a:pt x="166688" y="295275"/>
                </a:lnTo>
                <a:lnTo>
                  <a:pt x="242888" y="2547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953000" y="4479132"/>
            <a:ext cx="152400" cy="54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953000" y="4567230"/>
            <a:ext cx="152400" cy="54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000628" y="4526752"/>
            <a:ext cx="45719" cy="121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988719" y="4705350"/>
            <a:ext cx="200025" cy="250031"/>
          </a:xfrm>
          <a:custGeom>
            <a:avLst/>
            <a:gdLst>
              <a:gd name="connsiteX0" fmla="*/ 200025 w 200025"/>
              <a:gd name="connsiteY0" fmla="*/ 33338 h 250031"/>
              <a:gd name="connsiteX1" fmla="*/ 83344 w 200025"/>
              <a:gd name="connsiteY1" fmla="*/ 250031 h 250031"/>
              <a:gd name="connsiteX2" fmla="*/ 9525 w 200025"/>
              <a:gd name="connsiteY2" fmla="*/ 202406 h 250031"/>
              <a:gd name="connsiteX3" fmla="*/ 0 w 200025"/>
              <a:gd name="connsiteY3" fmla="*/ 7144 h 250031"/>
              <a:gd name="connsiteX4" fmla="*/ 128587 w 200025"/>
              <a:gd name="connsiteY4" fmla="*/ 0 h 250031"/>
              <a:gd name="connsiteX5" fmla="*/ 200025 w 200025"/>
              <a:gd name="connsiteY5" fmla="*/ 33338 h 25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025" h="250031">
                <a:moveTo>
                  <a:pt x="200025" y="33338"/>
                </a:moveTo>
                <a:lnTo>
                  <a:pt x="83344" y="250031"/>
                </a:lnTo>
                <a:lnTo>
                  <a:pt x="9525" y="202406"/>
                </a:lnTo>
                <a:lnTo>
                  <a:pt x="0" y="7144"/>
                </a:lnTo>
                <a:lnTo>
                  <a:pt x="128587" y="0"/>
                </a:lnTo>
                <a:lnTo>
                  <a:pt x="200025" y="33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5110163" y="4757738"/>
            <a:ext cx="121443" cy="200025"/>
          </a:xfrm>
          <a:custGeom>
            <a:avLst/>
            <a:gdLst>
              <a:gd name="connsiteX0" fmla="*/ 107156 w 121443"/>
              <a:gd name="connsiteY0" fmla="*/ 0 h 200025"/>
              <a:gd name="connsiteX1" fmla="*/ 0 w 121443"/>
              <a:gd name="connsiteY1" fmla="*/ 176212 h 200025"/>
              <a:gd name="connsiteX2" fmla="*/ 121443 w 121443"/>
              <a:gd name="connsiteY2" fmla="*/ 200025 h 200025"/>
              <a:gd name="connsiteX3" fmla="*/ 107156 w 121443"/>
              <a:gd name="connsiteY3" fmla="*/ 0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443" h="200025">
                <a:moveTo>
                  <a:pt x="107156" y="0"/>
                </a:moveTo>
                <a:lnTo>
                  <a:pt x="0" y="176212"/>
                </a:lnTo>
                <a:lnTo>
                  <a:pt x="121443" y="200025"/>
                </a:lnTo>
                <a:lnTo>
                  <a:pt x="1071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5119688" y="4750594"/>
            <a:ext cx="90487" cy="76200"/>
          </a:xfrm>
          <a:custGeom>
            <a:avLst/>
            <a:gdLst>
              <a:gd name="connsiteX0" fmla="*/ 90487 w 90487"/>
              <a:gd name="connsiteY0" fmla="*/ 76200 h 76200"/>
              <a:gd name="connsiteX1" fmla="*/ 0 w 90487"/>
              <a:gd name="connsiteY1" fmla="*/ 0 h 76200"/>
              <a:gd name="connsiteX2" fmla="*/ 4762 w 90487"/>
              <a:gd name="connsiteY2" fmla="*/ 50006 h 76200"/>
              <a:gd name="connsiteX3" fmla="*/ 90487 w 90487"/>
              <a:gd name="connsiteY3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487" h="76200">
                <a:moveTo>
                  <a:pt x="90487" y="76200"/>
                </a:moveTo>
                <a:lnTo>
                  <a:pt x="0" y="0"/>
                </a:lnTo>
                <a:lnTo>
                  <a:pt x="4762" y="50006"/>
                </a:lnTo>
                <a:lnTo>
                  <a:pt x="90487" y="76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5091113" y="4817267"/>
            <a:ext cx="90487" cy="76200"/>
          </a:xfrm>
          <a:custGeom>
            <a:avLst/>
            <a:gdLst>
              <a:gd name="connsiteX0" fmla="*/ 90487 w 90487"/>
              <a:gd name="connsiteY0" fmla="*/ 76200 h 76200"/>
              <a:gd name="connsiteX1" fmla="*/ 0 w 90487"/>
              <a:gd name="connsiteY1" fmla="*/ 0 h 76200"/>
              <a:gd name="connsiteX2" fmla="*/ 4762 w 90487"/>
              <a:gd name="connsiteY2" fmla="*/ 50006 h 76200"/>
              <a:gd name="connsiteX3" fmla="*/ 90487 w 90487"/>
              <a:gd name="connsiteY3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487" h="76200">
                <a:moveTo>
                  <a:pt x="90487" y="76200"/>
                </a:moveTo>
                <a:lnTo>
                  <a:pt x="0" y="0"/>
                </a:lnTo>
                <a:lnTo>
                  <a:pt x="4762" y="50006"/>
                </a:lnTo>
                <a:lnTo>
                  <a:pt x="90487" y="76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5714" t="10000" r="11429"/>
          <a:stretch>
            <a:fillRect/>
          </a:stretch>
        </p:blipFill>
        <p:spPr bwMode="auto">
          <a:xfrm>
            <a:off x="1143000" y="381000"/>
            <a:ext cx="6705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reeform 12"/>
          <p:cNvSpPr/>
          <p:nvPr/>
        </p:nvSpPr>
        <p:spPr>
          <a:xfrm>
            <a:off x="2628571" y="1945040"/>
            <a:ext cx="2006322" cy="1218484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770101" y="2223008"/>
            <a:ext cx="1891275" cy="1223243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613972" y="2094501"/>
            <a:ext cx="2135674" cy="1677317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490696" y="2145897"/>
            <a:ext cx="2292731" cy="1936246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345820" y="2244265"/>
            <a:ext cx="2425120" cy="2132345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712571" y="2077357"/>
            <a:ext cx="1955168" cy="1231800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761877" y="2377219"/>
            <a:ext cx="1932345" cy="1223234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597524" y="2257275"/>
            <a:ext cx="2168548" cy="1668745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359213" y="2051656"/>
            <a:ext cx="2411700" cy="2175174"/>
          </a:xfrm>
          <a:custGeom>
            <a:avLst/>
            <a:gdLst>
              <a:gd name="connsiteX0" fmla="*/ 1162755 w 1162755"/>
              <a:gd name="connsiteY0" fmla="*/ 677334 h 677334"/>
              <a:gd name="connsiteX1" fmla="*/ 327377 w 1162755"/>
              <a:gd name="connsiteY1" fmla="*/ 406400 h 677334"/>
              <a:gd name="connsiteX2" fmla="*/ 0 w 1162755"/>
              <a:gd name="connsiteY2" fmla="*/ 0 h 67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755" h="677334">
                <a:moveTo>
                  <a:pt x="1162755" y="677334"/>
                </a:moveTo>
                <a:cubicBezTo>
                  <a:pt x="841962" y="598311"/>
                  <a:pt x="521169" y="519289"/>
                  <a:pt x="327377" y="406400"/>
                </a:cubicBezTo>
                <a:cubicBezTo>
                  <a:pt x="133585" y="293511"/>
                  <a:pt x="66792" y="146755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63376" y="1888873"/>
            <a:ext cx="1051859" cy="685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104469" y="2060240"/>
            <a:ext cx="1183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samples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86200" y="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5791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467600" y="5715000"/>
            <a:ext cx="4572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335985" y="5687295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element </a:t>
            </a:r>
            <a:r>
              <a:rPr lang="en-US" sz="2400" dirty="0" smtClean="0">
                <a:cs typeface="Times New Roman" pitchFamily="18" charset="0"/>
              </a:rPr>
              <a:t>B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8200" y="2905124"/>
            <a:ext cx="240506" cy="107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638675" y="3038475"/>
            <a:ext cx="240506" cy="61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4669631" y="2614613"/>
            <a:ext cx="242888" cy="295275"/>
          </a:xfrm>
          <a:custGeom>
            <a:avLst/>
            <a:gdLst>
              <a:gd name="connsiteX0" fmla="*/ 242888 w 242888"/>
              <a:gd name="connsiteY0" fmla="*/ 254793 h 295275"/>
              <a:gd name="connsiteX1" fmla="*/ 107157 w 242888"/>
              <a:gd name="connsiteY1" fmla="*/ 0 h 295275"/>
              <a:gd name="connsiteX2" fmla="*/ 0 w 242888"/>
              <a:gd name="connsiteY2" fmla="*/ 173831 h 295275"/>
              <a:gd name="connsiteX3" fmla="*/ 166688 w 242888"/>
              <a:gd name="connsiteY3" fmla="*/ 295275 h 295275"/>
              <a:gd name="connsiteX4" fmla="*/ 242888 w 242888"/>
              <a:gd name="connsiteY4" fmla="*/ 254793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8" h="295275">
                <a:moveTo>
                  <a:pt x="242888" y="254793"/>
                </a:moveTo>
                <a:lnTo>
                  <a:pt x="107157" y="0"/>
                </a:lnTo>
                <a:lnTo>
                  <a:pt x="0" y="173831"/>
                </a:lnTo>
                <a:lnTo>
                  <a:pt x="166688" y="295275"/>
                </a:lnTo>
                <a:lnTo>
                  <a:pt x="242888" y="2547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953000" y="4479132"/>
            <a:ext cx="152400" cy="54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953000" y="4567230"/>
            <a:ext cx="152400" cy="54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000628" y="4526752"/>
            <a:ext cx="45719" cy="121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988719" y="4705350"/>
            <a:ext cx="200025" cy="250031"/>
          </a:xfrm>
          <a:custGeom>
            <a:avLst/>
            <a:gdLst>
              <a:gd name="connsiteX0" fmla="*/ 200025 w 200025"/>
              <a:gd name="connsiteY0" fmla="*/ 33338 h 250031"/>
              <a:gd name="connsiteX1" fmla="*/ 83344 w 200025"/>
              <a:gd name="connsiteY1" fmla="*/ 250031 h 250031"/>
              <a:gd name="connsiteX2" fmla="*/ 9525 w 200025"/>
              <a:gd name="connsiteY2" fmla="*/ 202406 h 250031"/>
              <a:gd name="connsiteX3" fmla="*/ 0 w 200025"/>
              <a:gd name="connsiteY3" fmla="*/ 7144 h 250031"/>
              <a:gd name="connsiteX4" fmla="*/ 128587 w 200025"/>
              <a:gd name="connsiteY4" fmla="*/ 0 h 250031"/>
              <a:gd name="connsiteX5" fmla="*/ 200025 w 200025"/>
              <a:gd name="connsiteY5" fmla="*/ 33338 h 25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025" h="250031">
                <a:moveTo>
                  <a:pt x="200025" y="33338"/>
                </a:moveTo>
                <a:lnTo>
                  <a:pt x="83344" y="250031"/>
                </a:lnTo>
                <a:lnTo>
                  <a:pt x="9525" y="202406"/>
                </a:lnTo>
                <a:lnTo>
                  <a:pt x="0" y="7144"/>
                </a:lnTo>
                <a:lnTo>
                  <a:pt x="128587" y="0"/>
                </a:lnTo>
                <a:lnTo>
                  <a:pt x="200025" y="33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5110163" y="4757738"/>
            <a:ext cx="121443" cy="200025"/>
          </a:xfrm>
          <a:custGeom>
            <a:avLst/>
            <a:gdLst>
              <a:gd name="connsiteX0" fmla="*/ 107156 w 121443"/>
              <a:gd name="connsiteY0" fmla="*/ 0 h 200025"/>
              <a:gd name="connsiteX1" fmla="*/ 0 w 121443"/>
              <a:gd name="connsiteY1" fmla="*/ 176212 h 200025"/>
              <a:gd name="connsiteX2" fmla="*/ 121443 w 121443"/>
              <a:gd name="connsiteY2" fmla="*/ 200025 h 200025"/>
              <a:gd name="connsiteX3" fmla="*/ 107156 w 121443"/>
              <a:gd name="connsiteY3" fmla="*/ 0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443" h="200025">
                <a:moveTo>
                  <a:pt x="107156" y="0"/>
                </a:moveTo>
                <a:lnTo>
                  <a:pt x="0" y="176212"/>
                </a:lnTo>
                <a:lnTo>
                  <a:pt x="121443" y="200025"/>
                </a:lnTo>
                <a:lnTo>
                  <a:pt x="1071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5119688" y="4750594"/>
            <a:ext cx="90487" cy="76200"/>
          </a:xfrm>
          <a:custGeom>
            <a:avLst/>
            <a:gdLst>
              <a:gd name="connsiteX0" fmla="*/ 90487 w 90487"/>
              <a:gd name="connsiteY0" fmla="*/ 76200 h 76200"/>
              <a:gd name="connsiteX1" fmla="*/ 0 w 90487"/>
              <a:gd name="connsiteY1" fmla="*/ 0 h 76200"/>
              <a:gd name="connsiteX2" fmla="*/ 4762 w 90487"/>
              <a:gd name="connsiteY2" fmla="*/ 50006 h 76200"/>
              <a:gd name="connsiteX3" fmla="*/ 90487 w 90487"/>
              <a:gd name="connsiteY3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487" h="76200">
                <a:moveTo>
                  <a:pt x="90487" y="76200"/>
                </a:moveTo>
                <a:lnTo>
                  <a:pt x="0" y="0"/>
                </a:lnTo>
                <a:lnTo>
                  <a:pt x="4762" y="50006"/>
                </a:lnTo>
                <a:lnTo>
                  <a:pt x="90487" y="76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5091113" y="4817267"/>
            <a:ext cx="90487" cy="76200"/>
          </a:xfrm>
          <a:custGeom>
            <a:avLst/>
            <a:gdLst>
              <a:gd name="connsiteX0" fmla="*/ 90487 w 90487"/>
              <a:gd name="connsiteY0" fmla="*/ 76200 h 76200"/>
              <a:gd name="connsiteX1" fmla="*/ 0 w 90487"/>
              <a:gd name="connsiteY1" fmla="*/ 0 h 76200"/>
              <a:gd name="connsiteX2" fmla="*/ 4762 w 90487"/>
              <a:gd name="connsiteY2" fmla="*/ 50006 h 76200"/>
              <a:gd name="connsiteX3" fmla="*/ 90487 w 90487"/>
              <a:gd name="connsiteY3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487" h="76200">
                <a:moveTo>
                  <a:pt x="90487" y="76200"/>
                </a:moveTo>
                <a:lnTo>
                  <a:pt x="0" y="0"/>
                </a:lnTo>
                <a:lnTo>
                  <a:pt x="4762" y="50006"/>
                </a:lnTo>
                <a:lnTo>
                  <a:pt x="90487" y="76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rot="16200000" flipH="1">
            <a:off x="4281055" y="3657600"/>
            <a:ext cx="1233058" cy="263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eform 45"/>
          <p:cNvSpPr/>
          <p:nvPr/>
        </p:nvSpPr>
        <p:spPr>
          <a:xfrm>
            <a:off x="5084618" y="2759364"/>
            <a:ext cx="1773382" cy="884381"/>
          </a:xfrm>
          <a:custGeom>
            <a:avLst/>
            <a:gdLst>
              <a:gd name="connsiteX0" fmla="*/ 0 w 1773382"/>
              <a:gd name="connsiteY0" fmla="*/ 884381 h 884381"/>
              <a:gd name="connsiteX1" fmla="*/ 955964 w 1773382"/>
              <a:gd name="connsiteY1" fmla="*/ 66963 h 884381"/>
              <a:gd name="connsiteX2" fmla="*/ 1122218 w 1773382"/>
              <a:gd name="connsiteY2" fmla="*/ 482600 h 884381"/>
              <a:gd name="connsiteX3" fmla="*/ 1773382 w 1773382"/>
              <a:gd name="connsiteY3" fmla="*/ 274781 h 88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884381">
                <a:moveTo>
                  <a:pt x="0" y="884381"/>
                </a:moveTo>
                <a:cubicBezTo>
                  <a:pt x="384464" y="509153"/>
                  <a:pt x="768928" y="133926"/>
                  <a:pt x="955964" y="66963"/>
                </a:cubicBezTo>
                <a:cubicBezTo>
                  <a:pt x="1143000" y="0"/>
                  <a:pt x="985982" y="447964"/>
                  <a:pt x="1122218" y="482600"/>
                </a:cubicBezTo>
                <a:cubicBezTo>
                  <a:pt x="1258454" y="517236"/>
                  <a:pt x="1515918" y="396008"/>
                  <a:pt x="1773382" y="274781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934200" y="1981200"/>
            <a:ext cx="167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line of samples implies only 2 factors, so P=2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1143000" y="381000"/>
            <a:ext cx="6705600" cy="6477000"/>
            <a:chOff x="1524000" y="1447800"/>
            <a:chExt cx="3886200" cy="360045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5714" t="10000" r="11429"/>
            <a:stretch>
              <a:fillRect/>
            </a:stretch>
          </p:blipFill>
          <p:spPr bwMode="auto">
            <a:xfrm>
              <a:off x="1524000" y="1447800"/>
              <a:ext cx="3886200" cy="360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Freeform 7"/>
            <p:cNvSpPr/>
            <p:nvPr/>
          </p:nvSpPr>
          <p:spPr>
            <a:xfrm>
              <a:off x="3680178" y="2314222"/>
              <a:ext cx="846666" cy="575734"/>
            </a:xfrm>
            <a:custGeom>
              <a:avLst/>
              <a:gdLst>
                <a:gd name="connsiteX0" fmla="*/ 0 w 846666"/>
                <a:gd name="connsiteY0" fmla="*/ 575734 h 575734"/>
                <a:gd name="connsiteX1" fmla="*/ 587022 w 846666"/>
                <a:gd name="connsiteY1" fmla="*/ 338667 h 575734"/>
                <a:gd name="connsiteX2" fmla="*/ 846666 w 846666"/>
                <a:gd name="connsiteY2" fmla="*/ 0 h 57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6666" h="575734">
                  <a:moveTo>
                    <a:pt x="0" y="575734"/>
                  </a:moveTo>
                  <a:cubicBezTo>
                    <a:pt x="222955" y="505178"/>
                    <a:pt x="445911" y="434623"/>
                    <a:pt x="587022" y="338667"/>
                  </a:cubicBezTo>
                  <a:cubicBezTo>
                    <a:pt x="728133" y="242711"/>
                    <a:pt x="787399" y="121355"/>
                    <a:pt x="846666" y="0"/>
                  </a:cubicBezTo>
                </a:path>
              </a:pathLst>
            </a:cu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3790709" y="2362200"/>
              <a:ext cx="781291" cy="1371600"/>
            </a:xfrm>
            <a:custGeom>
              <a:avLst/>
              <a:gdLst>
                <a:gd name="connsiteX0" fmla="*/ 0 w 846666"/>
                <a:gd name="connsiteY0" fmla="*/ 575734 h 575734"/>
                <a:gd name="connsiteX1" fmla="*/ 587022 w 846666"/>
                <a:gd name="connsiteY1" fmla="*/ 338667 h 575734"/>
                <a:gd name="connsiteX2" fmla="*/ 846666 w 846666"/>
                <a:gd name="connsiteY2" fmla="*/ 0 h 57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6666" h="575734">
                  <a:moveTo>
                    <a:pt x="0" y="575734"/>
                  </a:moveTo>
                  <a:cubicBezTo>
                    <a:pt x="222955" y="505178"/>
                    <a:pt x="445911" y="434623"/>
                    <a:pt x="587022" y="338667"/>
                  </a:cubicBezTo>
                  <a:cubicBezTo>
                    <a:pt x="728133" y="242711"/>
                    <a:pt x="787399" y="121355"/>
                    <a:pt x="846666" y="0"/>
                  </a:cubicBezTo>
                </a:path>
              </a:pathLst>
            </a:cu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0" y="2057400"/>
              <a:ext cx="838200" cy="325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factors</a:t>
              </a:r>
              <a:endParaRPr lang="en-US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384956" y="2317222"/>
              <a:ext cx="1162755" cy="677334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466979" y="2471740"/>
              <a:ext cx="1096080" cy="679979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376495" y="2400305"/>
              <a:ext cx="1237720" cy="932391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305051" y="2428875"/>
              <a:ext cx="1328742" cy="1076325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221089" y="2483556"/>
              <a:ext cx="1405467" cy="1185333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433638" y="2390775"/>
              <a:ext cx="1133109" cy="684736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2462213" y="2557463"/>
              <a:ext cx="1119882" cy="679974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2366963" y="2490788"/>
              <a:ext cx="1256772" cy="927626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2228851" y="2376488"/>
              <a:ext cx="1397690" cy="1209141"/>
            </a:xfrm>
            <a:custGeom>
              <a:avLst/>
              <a:gdLst>
                <a:gd name="connsiteX0" fmla="*/ 1162755 w 1162755"/>
                <a:gd name="connsiteY0" fmla="*/ 677334 h 677334"/>
                <a:gd name="connsiteX1" fmla="*/ 327377 w 1162755"/>
                <a:gd name="connsiteY1" fmla="*/ 406400 h 677334"/>
                <a:gd name="connsiteX2" fmla="*/ 0 w 1162755"/>
                <a:gd name="connsiteY2" fmla="*/ 0 h 67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2755" h="677334">
                  <a:moveTo>
                    <a:pt x="1162755" y="677334"/>
                  </a:moveTo>
                  <a:cubicBezTo>
                    <a:pt x="841962" y="598311"/>
                    <a:pt x="521169" y="519289"/>
                    <a:pt x="327377" y="406400"/>
                  </a:cubicBezTo>
                  <a:cubicBezTo>
                    <a:pt x="133585" y="293511"/>
                    <a:pt x="66792" y="146755"/>
                    <a:pt x="0" y="0"/>
                  </a:cubicBezTo>
                </a:path>
              </a:pathLst>
            </a:cu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7400" y="22860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81215" y="2381260"/>
              <a:ext cx="685800" cy="256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samples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886200" y="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5791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467600" y="5715000"/>
            <a:ext cx="4572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335985" y="5687295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element </a:t>
            </a:r>
            <a:r>
              <a:rPr lang="en-US" sz="2400" dirty="0" smtClean="0">
                <a:cs typeface="Times New Roman" pitchFamily="18" charset="0"/>
              </a:rPr>
              <a:t>B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703618" y="2978727"/>
            <a:ext cx="131618" cy="1177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953000" y="4495800"/>
            <a:ext cx="131618" cy="1177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152400" y="1295400"/>
            <a:ext cx="8991600" cy="4419600"/>
            <a:chOff x="1295400" y="2209800"/>
            <a:chExt cx="4769556" cy="22860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0596"/>
            <a:stretch>
              <a:fillRect/>
            </a:stretch>
          </p:blipFill>
          <p:spPr bwMode="auto">
            <a:xfrm>
              <a:off x="3493206" y="2209800"/>
              <a:ext cx="257175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13245" r="7285"/>
            <a:stretch>
              <a:fillRect/>
            </a:stretch>
          </p:blipFill>
          <p:spPr bwMode="auto">
            <a:xfrm>
              <a:off x="1295400" y="2209800"/>
              <a:ext cx="22860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Freeform 23"/>
            <p:cNvSpPr/>
            <p:nvPr/>
          </p:nvSpPr>
          <p:spPr>
            <a:xfrm>
              <a:off x="2514601" y="2960511"/>
              <a:ext cx="457200" cy="290689"/>
            </a:xfrm>
            <a:custGeom>
              <a:avLst/>
              <a:gdLst>
                <a:gd name="connsiteX0" fmla="*/ 0 w 801511"/>
                <a:gd name="connsiteY0" fmla="*/ 406400 h 406400"/>
                <a:gd name="connsiteX1" fmla="*/ 496711 w 801511"/>
                <a:gd name="connsiteY1" fmla="*/ 270933 h 406400"/>
                <a:gd name="connsiteX2" fmla="*/ 801511 w 801511"/>
                <a:gd name="connsiteY2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1511" h="406400">
                  <a:moveTo>
                    <a:pt x="0" y="406400"/>
                  </a:moveTo>
                  <a:cubicBezTo>
                    <a:pt x="181563" y="372533"/>
                    <a:pt x="363126" y="338666"/>
                    <a:pt x="496711" y="270933"/>
                  </a:cubicBezTo>
                  <a:cubicBezTo>
                    <a:pt x="630296" y="203200"/>
                    <a:pt x="715903" y="101600"/>
                    <a:pt x="801511" y="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667001" y="3719125"/>
              <a:ext cx="533399" cy="45719"/>
            </a:xfrm>
            <a:custGeom>
              <a:avLst/>
              <a:gdLst>
                <a:gd name="connsiteX0" fmla="*/ 0 w 801511"/>
                <a:gd name="connsiteY0" fmla="*/ 406400 h 406400"/>
                <a:gd name="connsiteX1" fmla="*/ 496711 w 801511"/>
                <a:gd name="connsiteY1" fmla="*/ 270933 h 406400"/>
                <a:gd name="connsiteX2" fmla="*/ 801511 w 801511"/>
                <a:gd name="connsiteY2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1511" h="406400">
                  <a:moveTo>
                    <a:pt x="0" y="406400"/>
                  </a:moveTo>
                  <a:cubicBezTo>
                    <a:pt x="181563" y="372533"/>
                    <a:pt x="363126" y="338666"/>
                    <a:pt x="496711" y="270933"/>
                  </a:cubicBezTo>
                  <a:cubicBezTo>
                    <a:pt x="630296" y="203200"/>
                    <a:pt x="715903" y="101600"/>
                    <a:pt x="801511" y="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flipH="1">
              <a:off x="4892776" y="3379615"/>
              <a:ext cx="687139" cy="130840"/>
            </a:xfrm>
            <a:custGeom>
              <a:avLst/>
              <a:gdLst>
                <a:gd name="connsiteX0" fmla="*/ 1038577 w 1038577"/>
                <a:gd name="connsiteY0" fmla="*/ 203200 h 237067"/>
                <a:gd name="connsiteX1" fmla="*/ 293511 w 1038577"/>
                <a:gd name="connsiteY1" fmla="*/ 203200 h 237067"/>
                <a:gd name="connsiteX2" fmla="*/ 0 w 1038577"/>
                <a:gd name="connsiteY2" fmla="*/ 0 h 2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8577" h="237067">
                  <a:moveTo>
                    <a:pt x="1038577" y="203200"/>
                  </a:moveTo>
                  <a:cubicBezTo>
                    <a:pt x="752592" y="220133"/>
                    <a:pt x="466607" y="237067"/>
                    <a:pt x="293511" y="203200"/>
                  </a:cubicBezTo>
                  <a:cubicBezTo>
                    <a:pt x="120415" y="169333"/>
                    <a:pt x="60207" y="84666"/>
                    <a:pt x="0" y="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 rot="19944141" flipH="1">
              <a:off x="4759821" y="2983929"/>
              <a:ext cx="522869" cy="246142"/>
            </a:xfrm>
            <a:custGeom>
              <a:avLst/>
              <a:gdLst>
                <a:gd name="connsiteX0" fmla="*/ 857955 w 857955"/>
                <a:gd name="connsiteY0" fmla="*/ 0 h 295392"/>
                <a:gd name="connsiteX1" fmla="*/ 553155 w 857955"/>
                <a:gd name="connsiteY1" fmla="*/ 259644 h 295392"/>
                <a:gd name="connsiteX2" fmla="*/ 0 w 857955"/>
                <a:gd name="connsiteY2" fmla="*/ 214488 h 295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7955" h="295392">
                  <a:moveTo>
                    <a:pt x="857955" y="0"/>
                  </a:moveTo>
                  <a:cubicBezTo>
                    <a:pt x="777051" y="111948"/>
                    <a:pt x="696147" y="223896"/>
                    <a:pt x="553155" y="259644"/>
                  </a:cubicBezTo>
                  <a:cubicBezTo>
                    <a:pt x="410163" y="295392"/>
                    <a:pt x="205081" y="254940"/>
                    <a:pt x="0" y="214488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24000" y="2479363"/>
              <a:ext cx="381000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8469" y="2503311"/>
              <a:ext cx="381000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92777" y="2761593"/>
              <a:ext cx="1010499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f’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i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90859" y="3076903"/>
              <a:ext cx="933677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f’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29259" y="2722179"/>
              <a:ext cx="1053598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52619" y="3431628"/>
              <a:ext cx="991318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18" name="Oval 17"/>
          <p:cNvSpPr/>
          <p:nvPr/>
        </p:nvSpPr>
        <p:spPr>
          <a:xfrm>
            <a:off x="2334491" y="3290455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53200" y="28194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7056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521527" y="4197927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43000" y="5334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do not uniquely determine factors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57150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two bracketing factors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5715000"/>
            <a:ext cx="403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most typical factor and deviation from it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mathematically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5438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 F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 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any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matrix with an inverse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must rely on prior information to choose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5334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method to determine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minimum number of factors,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possible set of factors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22098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way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make 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approximate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long filter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two short ones</a:t>
            </a:r>
            <a:endParaRPr lang="en-US" sz="4400" kern="0" noProof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any matrix can be written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any matrix can be written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50292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lingo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“singular value decomposition”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41171" t="24929" r="20497" b="44302"/>
          <a:stretch>
            <a:fillRect/>
          </a:stretch>
        </p:blipFill>
        <p:spPr bwMode="auto">
          <a:xfrm>
            <a:off x="2362200" y="3886200"/>
            <a:ext cx="4114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86265" y="1828800"/>
            <a:ext cx="4572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85800" y="2438400"/>
            <a:ext cx="1812985" cy="2149415"/>
          </a:xfrm>
          <a:custGeom>
            <a:avLst/>
            <a:gdLst>
              <a:gd name="connsiteX0" fmla="*/ 0 w 681487"/>
              <a:gd name="connsiteY0" fmla="*/ 0 h 2018581"/>
              <a:gd name="connsiteX1" fmla="*/ 638355 w 681487"/>
              <a:gd name="connsiteY1" fmla="*/ 534838 h 2018581"/>
              <a:gd name="connsiteX2" fmla="*/ 258793 w 681487"/>
              <a:gd name="connsiteY2" fmla="*/ 1069675 h 2018581"/>
              <a:gd name="connsiteX3" fmla="*/ 603849 w 681487"/>
              <a:gd name="connsiteY3" fmla="*/ 2018581 h 201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487" h="2018581">
                <a:moveTo>
                  <a:pt x="0" y="0"/>
                </a:moveTo>
                <a:cubicBezTo>
                  <a:pt x="297611" y="178279"/>
                  <a:pt x="595223" y="356559"/>
                  <a:pt x="638355" y="534838"/>
                </a:cubicBezTo>
                <a:cubicBezTo>
                  <a:pt x="681487" y="713117"/>
                  <a:pt x="264544" y="822385"/>
                  <a:pt x="258793" y="1069675"/>
                </a:cubicBezTo>
                <a:cubicBezTo>
                  <a:pt x="253042" y="1316965"/>
                  <a:pt x="428445" y="1667773"/>
                  <a:pt x="603849" y="2018581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48000" y="3810001"/>
            <a:ext cx="3180272" cy="287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76600" y="3429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M elements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29400" y="3962400"/>
            <a:ext cx="0" cy="16764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5907974" y="45778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N samples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1171" t="62536" r="19787" b="8974"/>
          <a:stretch>
            <a:fillRect/>
          </a:stretch>
        </p:blipFill>
        <p:spPr bwMode="auto">
          <a:xfrm>
            <a:off x="2438400" y="3810000"/>
            <a:ext cx="4191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3352800" y="1143000"/>
            <a:ext cx="2743200" cy="1981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68771" y="3810001"/>
            <a:ext cx="3180272" cy="287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4624" y="3429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M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29400" y="3962400"/>
            <a:ext cx="0" cy="16764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5907974" y="45778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M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2438400" y="2536166"/>
            <a:ext cx="822385" cy="1690777"/>
          </a:xfrm>
          <a:custGeom>
            <a:avLst/>
            <a:gdLst>
              <a:gd name="connsiteX0" fmla="*/ 822385 w 822385"/>
              <a:gd name="connsiteY0" fmla="*/ 0 h 1690777"/>
              <a:gd name="connsiteX1" fmla="*/ 115019 w 822385"/>
              <a:gd name="connsiteY1" fmla="*/ 448574 h 1690777"/>
              <a:gd name="connsiteX2" fmla="*/ 132272 w 822385"/>
              <a:gd name="connsiteY2" fmla="*/ 1690777 h 16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385" h="1690777">
                <a:moveTo>
                  <a:pt x="822385" y="0"/>
                </a:moveTo>
                <a:cubicBezTo>
                  <a:pt x="526211" y="83389"/>
                  <a:pt x="230038" y="166778"/>
                  <a:pt x="115019" y="448574"/>
                </a:cubicBezTo>
                <a:cubicBezTo>
                  <a:pt x="0" y="730370"/>
                  <a:pt x="66136" y="1210573"/>
                  <a:pt x="132272" y="169077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1171" t="62536" r="19787" b="8974"/>
          <a:stretch>
            <a:fillRect/>
          </a:stretch>
        </p:blipFill>
        <p:spPr bwMode="auto">
          <a:xfrm>
            <a:off x="2438400" y="3810000"/>
            <a:ext cx="4191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3352800" y="1143000"/>
            <a:ext cx="2743200" cy="1981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592676">
            <a:off x="3165795" y="4305352"/>
            <a:ext cx="3668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non-negative and decreasing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438400" y="2536166"/>
            <a:ext cx="822385" cy="1690777"/>
          </a:xfrm>
          <a:custGeom>
            <a:avLst/>
            <a:gdLst>
              <a:gd name="connsiteX0" fmla="*/ 822385 w 822385"/>
              <a:gd name="connsiteY0" fmla="*/ 0 h 1690777"/>
              <a:gd name="connsiteX1" fmla="*/ 115019 w 822385"/>
              <a:gd name="connsiteY1" fmla="*/ 448574 h 1690777"/>
              <a:gd name="connsiteX2" fmla="*/ 132272 w 822385"/>
              <a:gd name="connsiteY2" fmla="*/ 1690777 h 16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385" h="1690777">
                <a:moveTo>
                  <a:pt x="822385" y="0"/>
                </a:moveTo>
                <a:cubicBezTo>
                  <a:pt x="526211" y="83389"/>
                  <a:pt x="230038" y="166778"/>
                  <a:pt x="115019" y="448574"/>
                </a:cubicBezTo>
                <a:cubicBezTo>
                  <a:pt x="0" y="730370"/>
                  <a:pt x="66136" y="1210573"/>
                  <a:pt x="132272" y="169077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276600" y="3886200"/>
            <a:ext cx="3276600" cy="1600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1171" t="62536" r="19787" b="8974"/>
          <a:stretch>
            <a:fillRect/>
          </a:stretch>
        </p:blipFill>
        <p:spPr bwMode="auto">
          <a:xfrm>
            <a:off x="2438400" y="3810000"/>
            <a:ext cx="4191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3352800" y="1143000"/>
            <a:ext cx="2743200" cy="1981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971801" y="5943600"/>
            <a:ext cx="350519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diagonal elements called “singular values”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438400" y="2536166"/>
            <a:ext cx="822385" cy="1690777"/>
          </a:xfrm>
          <a:custGeom>
            <a:avLst/>
            <a:gdLst>
              <a:gd name="connsiteX0" fmla="*/ 822385 w 822385"/>
              <a:gd name="connsiteY0" fmla="*/ 0 h 1690777"/>
              <a:gd name="connsiteX1" fmla="*/ 115019 w 822385"/>
              <a:gd name="connsiteY1" fmla="*/ 448574 h 1690777"/>
              <a:gd name="connsiteX2" fmla="*/ 132272 w 822385"/>
              <a:gd name="connsiteY2" fmla="*/ 1690777 h 16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385" h="1690777">
                <a:moveTo>
                  <a:pt x="822385" y="0"/>
                </a:moveTo>
                <a:cubicBezTo>
                  <a:pt x="526211" y="83389"/>
                  <a:pt x="230038" y="166778"/>
                  <a:pt x="115019" y="448574"/>
                </a:cubicBezTo>
                <a:cubicBezTo>
                  <a:pt x="0" y="730370"/>
                  <a:pt x="66136" y="1210573"/>
                  <a:pt x="132272" y="169077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685800" y="1676400"/>
            <a:ext cx="27432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18990296">
            <a:off x="1535774" y="2565505"/>
            <a:ext cx="822385" cy="1690777"/>
          </a:xfrm>
          <a:custGeom>
            <a:avLst/>
            <a:gdLst>
              <a:gd name="connsiteX0" fmla="*/ 822385 w 822385"/>
              <a:gd name="connsiteY0" fmla="*/ 0 h 1690777"/>
              <a:gd name="connsiteX1" fmla="*/ 115019 w 822385"/>
              <a:gd name="connsiteY1" fmla="*/ 448574 h 1690777"/>
              <a:gd name="connsiteX2" fmla="*/ 132272 w 822385"/>
              <a:gd name="connsiteY2" fmla="*/ 1690777 h 16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385" h="1690777">
                <a:moveTo>
                  <a:pt x="822385" y="0"/>
                </a:moveTo>
                <a:cubicBezTo>
                  <a:pt x="526211" y="83389"/>
                  <a:pt x="230038" y="166778"/>
                  <a:pt x="115019" y="448574"/>
                </a:cubicBezTo>
                <a:cubicBezTo>
                  <a:pt x="0" y="730370"/>
                  <a:pt x="66136" y="1210573"/>
                  <a:pt x="132272" y="169077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 l="35803" t="24929" r="13798" b="39743"/>
          <a:stretch>
            <a:fillRect/>
          </a:stretch>
        </p:blipFill>
        <p:spPr bwMode="auto">
          <a:xfrm>
            <a:off x="2514600" y="3581400"/>
            <a:ext cx="5410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3429000" y="3505200"/>
            <a:ext cx="411480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81400" y="3124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M unit vectors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6277072" y="4425434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each of length N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924800" y="3581400"/>
            <a:ext cx="0" cy="2209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 l="35803" t="24929" r="13798" b="39743"/>
          <a:stretch>
            <a:fillRect/>
          </a:stretch>
        </p:blipFill>
        <p:spPr bwMode="auto">
          <a:xfrm>
            <a:off x="2514600" y="3581400"/>
            <a:ext cx="5410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733800" y="6019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unit vectors are mutually orthogonal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85800" y="1676400"/>
            <a:ext cx="27432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 rot="18990296">
            <a:off x="1535774" y="2565505"/>
            <a:ext cx="822385" cy="1690777"/>
          </a:xfrm>
          <a:custGeom>
            <a:avLst/>
            <a:gdLst>
              <a:gd name="connsiteX0" fmla="*/ 822385 w 822385"/>
              <a:gd name="connsiteY0" fmla="*/ 0 h 1690777"/>
              <a:gd name="connsiteX1" fmla="*/ 115019 w 822385"/>
              <a:gd name="connsiteY1" fmla="*/ 448574 h 1690777"/>
              <a:gd name="connsiteX2" fmla="*/ 132272 w 822385"/>
              <a:gd name="connsiteY2" fmla="*/ 1690777 h 16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385" h="1690777">
                <a:moveTo>
                  <a:pt x="822385" y="0"/>
                </a:moveTo>
                <a:cubicBezTo>
                  <a:pt x="526211" y="83389"/>
                  <a:pt x="230038" y="166778"/>
                  <a:pt x="115019" y="448574"/>
                </a:cubicBezTo>
                <a:cubicBezTo>
                  <a:pt x="0" y="730370"/>
                  <a:pt x="66136" y="1210573"/>
                  <a:pt x="132272" y="169077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5492" t="42023" r="12689" b="21510"/>
          <a:stretch>
            <a:fillRect/>
          </a:stretch>
        </p:blipFill>
        <p:spPr bwMode="auto">
          <a:xfrm>
            <a:off x="2438400" y="3505200"/>
            <a:ext cx="5562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3429000" y="3505200"/>
            <a:ext cx="411480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81400" y="3124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M unit vectors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6277072" y="4425434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each of length M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924800" y="3581400"/>
            <a:ext cx="0" cy="2209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5982417" y="1752600"/>
            <a:ext cx="27432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516037" y="2415396"/>
            <a:ext cx="4203941" cy="1500996"/>
          </a:xfrm>
          <a:custGeom>
            <a:avLst/>
            <a:gdLst>
              <a:gd name="connsiteX0" fmla="*/ 4057291 w 4203941"/>
              <a:gd name="connsiteY0" fmla="*/ 0 h 1500996"/>
              <a:gd name="connsiteX1" fmla="*/ 3625971 w 4203941"/>
              <a:gd name="connsiteY1" fmla="*/ 707366 h 1500996"/>
              <a:gd name="connsiteX2" fmla="*/ 589472 w 4203941"/>
              <a:gd name="connsiteY2" fmla="*/ 793630 h 1500996"/>
              <a:gd name="connsiteX3" fmla="*/ 89140 w 4203941"/>
              <a:gd name="connsiteY3" fmla="*/ 1500996 h 150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941" h="1500996">
                <a:moveTo>
                  <a:pt x="4057291" y="0"/>
                </a:moveTo>
                <a:cubicBezTo>
                  <a:pt x="4130616" y="287547"/>
                  <a:pt x="4203941" y="575094"/>
                  <a:pt x="3625971" y="707366"/>
                </a:cubicBezTo>
                <a:cubicBezTo>
                  <a:pt x="3048001" y="839638"/>
                  <a:pt x="1178944" y="661358"/>
                  <a:pt x="589472" y="793630"/>
                </a:cubicBezTo>
                <a:cubicBezTo>
                  <a:pt x="0" y="925902"/>
                  <a:pt x="44570" y="1213449"/>
                  <a:pt x="89140" y="150099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514600" y="987723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the standard filtering formula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335280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 compute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output </a:t>
            </a:r>
            <a:r>
              <a:rPr kumimoji="0" lang="en-US" sz="36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… 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sequence</a:t>
            </a:r>
          </a:p>
          <a:p>
            <a:pPr lvl="0" algn="ctr"/>
            <a:endParaRPr kumimoji="0" lang="en-US" sz="3600" b="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but without using our knowledge of</a:t>
            </a:r>
          </a:p>
          <a:p>
            <a:pPr lvl="0" algn="ctr"/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we compute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3600" i="1" kern="0" baseline="-2500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or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we compute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3600" i="1" kern="0" baseline="-2500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etc.</a:t>
            </a:r>
            <a:endParaRPr lang="en-US" sz="3600" kern="0" dirty="0" smtClean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/>
            <a:endParaRPr lang="en-US" sz="3600" i="1" kern="0" baseline="-2500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7000" y="1597323"/>
            <a:ext cx="381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70253" y="1597323"/>
            <a:ext cx="304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87130" y="1673523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9547" y="1687899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5492" t="42023" r="12689" b="21510"/>
          <a:stretch>
            <a:fillRect/>
          </a:stretch>
        </p:blipFill>
        <p:spPr bwMode="auto">
          <a:xfrm>
            <a:off x="2438400" y="3505200"/>
            <a:ext cx="5562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5947911" y="1752600"/>
            <a:ext cx="27432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33800" y="6019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unit vectors are mutually orthogonal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516037" y="2415396"/>
            <a:ext cx="4203941" cy="1500996"/>
          </a:xfrm>
          <a:custGeom>
            <a:avLst/>
            <a:gdLst>
              <a:gd name="connsiteX0" fmla="*/ 4057291 w 4203941"/>
              <a:gd name="connsiteY0" fmla="*/ 0 h 1500996"/>
              <a:gd name="connsiteX1" fmla="*/ 3625971 w 4203941"/>
              <a:gd name="connsiteY1" fmla="*/ 707366 h 1500996"/>
              <a:gd name="connsiteX2" fmla="*/ 589472 w 4203941"/>
              <a:gd name="connsiteY2" fmla="*/ 793630 h 1500996"/>
              <a:gd name="connsiteX3" fmla="*/ 89140 w 4203941"/>
              <a:gd name="connsiteY3" fmla="*/ 1500996 h 150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941" h="1500996">
                <a:moveTo>
                  <a:pt x="4057291" y="0"/>
                </a:moveTo>
                <a:cubicBezTo>
                  <a:pt x="4130616" y="287547"/>
                  <a:pt x="4203941" y="575094"/>
                  <a:pt x="3625971" y="707366"/>
                </a:cubicBezTo>
                <a:cubicBezTo>
                  <a:pt x="3048001" y="839638"/>
                  <a:pt x="1178944" y="661358"/>
                  <a:pt x="589472" y="793630"/>
                </a:cubicBezTo>
                <a:cubicBezTo>
                  <a:pt x="0" y="925902"/>
                  <a:pt x="44570" y="1213449"/>
                  <a:pt x="89140" y="150099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So how is this useful?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2667000"/>
          </a:xfrm>
        </p:spPr>
        <p:txBody>
          <a:bodyPr/>
          <a:lstStyle/>
          <a:p>
            <a:r>
              <a:rPr lang="en-US" dirty="0" smtClean="0"/>
              <a:t>suppose some singular values are zero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2667000"/>
          </a:xfrm>
        </p:spPr>
        <p:txBody>
          <a:bodyPr/>
          <a:lstStyle/>
          <a:p>
            <a:r>
              <a:rPr lang="en-US" dirty="0" smtClean="0"/>
              <a:t>P non-zero </a:t>
            </a:r>
            <a:r>
              <a:rPr lang="en-US" dirty="0" err="1" smtClean="0"/>
              <a:t>signular</a:t>
            </a:r>
            <a:r>
              <a:rPr lang="en-US" dirty="0" smtClean="0"/>
              <a:t> values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M-P zero singular values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8434" t="44302" r="16726" b="16952"/>
          <a:stretch>
            <a:fillRect/>
          </a:stretch>
        </p:blipFill>
        <p:spPr bwMode="auto">
          <a:xfrm>
            <a:off x="609600" y="914400"/>
            <a:ext cx="804806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8434" t="44302" r="16726" b="16952"/>
          <a:stretch>
            <a:fillRect/>
          </a:stretch>
        </p:blipFill>
        <p:spPr bwMode="auto">
          <a:xfrm>
            <a:off x="609600" y="914400"/>
            <a:ext cx="804806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1828800" y="1066800"/>
            <a:ext cx="4038600" cy="25146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non-zero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8434" t="44302" r="16726" b="16952"/>
          <a:stretch>
            <a:fillRect/>
          </a:stretch>
        </p:blipFill>
        <p:spPr bwMode="auto">
          <a:xfrm>
            <a:off x="609600" y="914400"/>
            <a:ext cx="804806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791200" y="3429000"/>
            <a:ext cx="2590800" cy="18288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62600" y="53340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zero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3810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2715" t="30627" r="22626" b="52279"/>
          <a:stretch>
            <a:fillRect/>
          </a:stretch>
        </p:blipFill>
        <p:spPr bwMode="auto">
          <a:xfrm>
            <a:off x="0" y="1219200"/>
            <a:ext cx="89966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19865" y="3571719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23488" t="36325" r="23132" b="47721"/>
          <a:stretch>
            <a:fillRect/>
          </a:stretch>
        </p:blipFill>
        <p:spPr bwMode="auto">
          <a:xfrm>
            <a:off x="-1" y="4343400"/>
            <a:ext cx="9144001" cy="170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>
            <a:off x="4191000" y="2819400"/>
            <a:ext cx="9144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9865" y="3571719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3488" t="36325" r="23132" b="47721"/>
          <a:stretch>
            <a:fillRect/>
          </a:stretch>
        </p:blipFill>
        <p:spPr bwMode="auto">
          <a:xfrm>
            <a:off x="-1" y="4343400"/>
            <a:ext cx="9144001" cy="170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918494" y="3276600"/>
            <a:ext cx="838200" cy="1143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4257334" y="1762467"/>
            <a:ext cx="219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factors </a:t>
            </a:r>
            <a:r>
              <a:rPr lang="en-US" sz="3600" b="1" dirty="0" smtClean="0">
                <a:solidFill>
                  <a:srgbClr val="FF0000"/>
                </a:solidFill>
              </a:rPr>
              <a:t>F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9865" y="3571719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3488" t="36325" r="23132" b="47721"/>
          <a:stretch>
            <a:fillRect/>
          </a:stretch>
        </p:blipFill>
        <p:spPr bwMode="auto">
          <a:xfrm>
            <a:off x="-1" y="4343400"/>
            <a:ext cx="9144001" cy="170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3886200" y="3276600"/>
            <a:ext cx="1143000" cy="1143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3000035" y="1757043"/>
            <a:ext cx="2875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loadings </a:t>
            </a: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that’s wasted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9865" y="3571719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3488" t="36325" r="23132" b="47721"/>
          <a:stretch>
            <a:fillRect/>
          </a:stretch>
        </p:blipFill>
        <p:spPr bwMode="auto">
          <a:xfrm>
            <a:off x="-1" y="4343400"/>
            <a:ext cx="9144001" cy="170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3886200" y="3276600"/>
            <a:ext cx="1143000" cy="1143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3000035" y="1757043"/>
            <a:ext cx="2875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loadings </a:t>
            </a:r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6019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CF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04800" y="193359"/>
            <a:ext cx="822960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 F</a:t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with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320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04800" y="193359"/>
            <a:ext cx="822960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 F</a:t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with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640" t="18682" r="9008" b="61538"/>
          <a:stretch>
            <a:fillRect/>
          </a:stretch>
        </p:blipFill>
        <p:spPr bwMode="auto">
          <a:xfrm>
            <a:off x="0" y="39624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685800" y="4156494"/>
            <a:ext cx="8077200" cy="4572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917721" y="3312543"/>
            <a:ext cx="1380226" cy="741872"/>
          </a:xfrm>
          <a:custGeom>
            <a:avLst/>
            <a:gdLst>
              <a:gd name="connsiteX0" fmla="*/ 0 w 1380226"/>
              <a:gd name="connsiteY0" fmla="*/ 741872 h 741872"/>
              <a:gd name="connsiteX1" fmla="*/ 483079 w 1380226"/>
              <a:gd name="connsiteY1" fmla="*/ 310551 h 741872"/>
              <a:gd name="connsiteX2" fmla="*/ 741871 w 1380226"/>
              <a:gd name="connsiteY2" fmla="*/ 465827 h 741872"/>
              <a:gd name="connsiteX3" fmla="*/ 1380226 w 1380226"/>
              <a:gd name="connsiteY3" fmla="*/ 0 h 74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26" h="741872">
                <a:moveTo>
                  <a:pt x="0" y="741872"/>
                </a:moveTo>
                <a:cubicBezTo>
                  <a:pt x="179717" y="549215"/>
                  <a:pt x="359434" y="356558"/>
                  <a:pt x="483079" y="310551"/>
                </a:cubicBezTo>
                <a:cubicBezTo>
                  <a:pt x="606724" y="264544"/>
                  <a:pt x="592347" y="517585"/>
                  <a:pt x="741871" y="465827"/>
                </a:cubicBezTo>
                <a:cubicBezTo>
                  <a:pt x="891395" y="414069"/>
                  <a:pt x="1135810" y="207034"/>
                  <a:pt x="1380226" y="0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6629400" y="2743200"/>
            <a:ext cx="213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v</a:t>
            </a:r>
            <a:r>
              <a:rPr kumimoji="0" lang="en-US" sz="320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(1)T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3657600" y="2743200"/>
            <a:ext cx="1676400" cy="838200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4368" t="35165" r="12648" b="45055"/>
          <a:stretch>
            <a:fillRect/>
          </a:stretch>
        </p:blipFill>
        <p:spPr bwMode="auto">
          <a:xfrm>
            <a:off x="76200" y="3962400"/>
            <a:ext cx="8915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04800" y="193359"/>
            <a:ext cx="822960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 F</a:t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with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38200" y="4038600"/>
            <a:ext cx="2362200" cy="1295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flipH="1">
            <a:off x="1905001" y="3352800"/>
            <a:ext cx="457199" cy="533400"/>
          </a:xfrm>
          <a:custGeom>
            <a:avLst/>
            <a:gdLst>
              <a:gd name="connsiteX0" fmla="*/ 0 w 1380226"/>
              <a:gd name="connsiteY0" fmla="*/ 741872 h 741872"/>
              <a:gd name="connsiteX1" fmla="*/ 483079 w 1380226"/>
              <a:gd name="connsiteY1" fmla="*/ 310551 h 741872"/>
              <a:gd name="connsiteX2" fmla="*/ 741871 w 1380226"/>
              <a:gd name="connsiteY2" fmla="*/ 465827 h 741872"/>
              <a:gd name="connsiteX3" fmla="*/ 1380226 w 1380226"/>
              <a:gd name="connsiteY3" fmla="*/ 0 h 74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0226" h="741872">
                <a:moveTo>
                  <a:pt x="0" y="741872"/>
                </a:moveTo>
                <a:cubicBezTo>
                  <a:pt x="179717" y="549215"/>
                  <a:pt x="359434" y="356558"/>
                  <a:pt x="483079" y="310551"/>
                </a:cubicBezTo>
                <a:cubicBezTo>
                  <a:pt x="606724" y="264544"/>
                  <a:pt x="592347" y="517585"/>
                  <a:pt x="741871" y="465827"/>
                </a:cubicBezTo>
                <a:cubicBezTo>
                  <a:pt x="891395" y="414069"/>
                  <a:pt x="1135810" y="207034"/>
                  <a:pt x="1380226" y="0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0" y="2971800"/>
            <a:ext cx="213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+mj-cs"/>
              </a:rPr>
              <a:t>Σ</a:t>
            </a:r>
            <a:r>
              <a:rPr kumimoji="0" lang="en-US" sz="320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+mj-cs"/>
              </a:rPr>
              <a:t>11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u</a:t>
            </a:r>
            <a:r>
              <a:rPr kumimoji="0" lang="en-US" sz="320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(1)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05200" y="1905000"/>
            <a:ext cx="1905000" cy="990600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4368" t="35165" r="12648" b="45055"/>
          <a:stretch>
            <a:fillRect/>
          </a:stretch>
        </p:blipFill>
        <p:spPr bwMode="auto">
          <a:xfrm>
            <a:off x="76200" y="3962400"/>
            <a:ext cx="8915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04800" y="193359"/>
            <a:ext cx="822960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 F</a:t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with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3200" b="1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38200" y="4038600"/>
            <a:ext cx="2362200" cy="1295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0" y="5452487"/>
            <a:ext cx="9144000" cy="140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rgbClr val="FF0000"/>
                </a:solidFill>
                <a:latin typeface="Cambria Math"/>
                <a:ea typeface="Cambria Math"/>
                <a:cs typeface="+mj-cs"/>
              </a:rPr>
              <a:t>since </a:t>
            </a:r>
            <a:r>
              <a:rPr lang="el-GR" sz="3200" kern="0" dirty="0" smtClean="0">
                <a:solidFill>
                  <a:srgbClr val="FF0000"/>
                </a:solidFill>
                <a:latin typeface="Cambria Math"/>
                <a:ea typeface="Cambria Math"/>
                <a:cs typeface="+mj-cs"/>
              </a:rPr>
              <a:t>Σ</a:t>
            </a:r>
            <a:r>
              <a:rPr lang="en-US" sz="3200" kern="0" dirty="0" smtClean="0">
                <a:solidFill>
                  <a:srgbClr val="FF0000"/>
                </a:solidFill>
                <a:latin typeface="Cambria Math"/>
                <a:ea typeface="Cambria Math"/>
                <a:cs typeface="+mj-cs"/>
              </a:rPr>
              <a:t>’s are ordered by size, first factor tends to have the largest loadings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05200" y="1905000"/>
            <a:ext cx="1905000" cy="990600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6358" t="30305" r="27572" b="34339"/>
          <a:stretch>
            <a:fillRect/>
          </a:stretch>
        </p:blipFill>
        <p:spPr bwMode="auto">
          <a:xfrm>
            <a:off x="457200" y="1828800"/>
            <a:ext cx="5638800" cy="2368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4" cstate="print"/>
          <a:srcRect l="16515" t="44536" r="52912" b="32513"/>
          <a:stretch>
            <a:fillRect/>
          </a:stretch>
        </p:blipFill>
        <p:spPr bwMode="auto">
          <a:xfrm>
            <a:off x="457200" y="4114800"/>
            <a:ext cx="3200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038600" y="5791200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0000"/>
                </a:solidFill>
                <a:latin typeface="Courier New" pitchFamily="49" charset="0"/>
                <a:ea typeface="Cambria Math" pitchFamily="18" charset="0"/>
                <a:cs typeface="Courier New" pitchFamily="49" charset="0"/>
              </a:rPr>
              <a:t>svd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  <a:ea typeface="Cambria Math" pitchFamily="18" charset="0"/>
                <a:cs typeface="Courier New" pitchFamily="49" charset="0"/>
              </a:rPr>
              <a:t>()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computes all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factors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(you must decide how many to use)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152400" y="1524000"/>
            <a:ext cx="8686800" cy="4495800"/>
            <a:chOff x="1447800" y="2133600"/>
            <a:chExt cx="5334000" cy="2286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7800" y="2181225"/>
              <a:ext cx="533400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 rot="16200000">
              <a:off x="1028700" y="27813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62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950878" y="3058660"/>
              <a:ext cx="1371600" cy="28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singular values, </a:t>
              </a:r>
              <a:r>
                <a:rPr lang="en-US" sz="24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4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86200" y="4072467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763" y="3993444"/>
              <a:ext cx="990600" cy="234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352800" y="2133600"/>
              <a:ext cx="1524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457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singular values of the Atlantic Rock dataset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(sorted into order of size)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152400" y="1524000"/>
            <a:ext cx="8686800" cy="4495800"/>
            <a:chOff x="1447800" y="2133600"/>
            <a:chExt cx="5334000" cy="2286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7800" y="2181225"/>
              <a:ext cx="533400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 rot="16200000">
              <a:off x="1028700" y="27813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62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950878" y="3058660"/>
              <a:ext cx="1371600" cy="28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singular values, </a:t>
              </a:r>
              <a:r>
                <a:rPr lang="en-US" sz="24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4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86200" y="4072467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763" y="3993444"/>
              <a:ext cx="990600" cy="234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352800" y="2133600"/>
              <a:ext cx="1524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4572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singular values of the Atlantic Rock dataset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(sorted into order of size)</a:t>
            </a:r>
          </a:p>
          <a:p>
            <a:pPr algn="ctr"/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ight Brace 10"/>
          <p:cNvSpPr/>
          <p:nvPr/>
        </p:nvSpPr>
        <p:spPr>
          <a:xfrm rot="5400000">
            <a:off x="6781800" y="4724400"/>
            <a:ext cx="381000" cy="19050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81600" y="5943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discard, since close to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numerical calculations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 quantity is ever exactly zero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you must decide when it is small enough to be considered “about zero”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numerical calculations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 quantity is ever exactly zero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you must decide when it is small enough to be considered “about zero”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14400" y="533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helps you decide?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suppose we tried to put the information to work, as follows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930" t="63978" r="14316" b="15819"/>
          <a:stretch>
            <a:fillRect/>
          </a:stretch>
        </p:blipFill>
        <p:spPr bwMode="auto">
          <a:xfrm>
            <a:off x="76200" y="2514600"/>
            <a:ext cx="906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10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here we’ve introduced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two new filters, 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6494" y="3200400"/>
            <a:ext cx="381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6624" y="32766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8399" y="3183147"/>
            <a:ext cx="19697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02612" y="3283788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52999" y="3165894"/>
            <a:ext cx="25304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66094" y="326653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67599" y="3148641"/>
            <a:ext cx="25304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349706" y="3293862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of the Atlantic Rock dataset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764" t="20203" r="23123" b="25921"/>
          <a:stretch>
            <a:fillRect/>
          </a:stretch>
        </p:blipFill>
        <p:spPr bwMode="auto">
          <a:xfrm>
            <a:off x="1295400" y="1295400"/>
            <a:ext cx="63150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 l="20155" t="49047" r="25250" b="42681"/>
          <a:stretch>
            <a:fillRect/>
          </a:stretch>
        </p:blipFill>
        <p:spPr bwMode="auto">
          <a:xfrm>
            <a:off x="1371600" y="5223164"/>
            <a:ext cx="5957455" cy="6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 of the Atlantic Rock dataset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9764" t="20203" r="23123" b="25921"/>
          <a:stretch>
            <a:fillRect/>
          </a:stretch>
        </p:blipFill>
        <p:spPr bwMode="auto">
          <a:xfrm>
            <a:off x="1295400" y="1295400"/>
            <a:ext cx="63150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 cstate="print"/>
          <a:srcRect l="20155" t="49047" r="25250" b="42681"/>
          <a:stretch>
            <a:fillRect/>
          </a:stretch>
        </p:blipFill>
        <p:spPr bwMode="auto">
          <a:xfrm>
            <a:off x="1371600" y="5223164"/>
            <a:ext cx="5957455" cy="6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286000" y="1066800"/>
            <a:ext cx="1143000" cy="533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61722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 1 is the “typical factor”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 of the Atlantic Rock dataset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9764" t="20203" r="23123" b="25921"/>
          <a:stretch>
            <a:fillRect/>
          </a:stretch>
        </p:blipFill>
        <p:spPr bwMode="auto">
          <a:xfrm>
            <a:off x="1295400" y="1295400"/>
            <a:ext cx="63150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 cstate="print"/>
          <a:srcRect l="20155" t="49047" r="25250" b="42681"/>
          <a:stretch>
            <a:fillRect/>
          </a:stretch>
        </p:blipFill>
        <p:spPr bwMode="auto">
          <a:xfrm>
            <a:off x="1371600" y="5223164"/>
            <a:ext cx="5957455" cy="6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352800" y="38100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58674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 2 as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MgO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increases, Al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CaO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decreases </a:t>
            </a:r>
          </a:p>
        </p:txBody>
      </p:sp>
      <p:sp>
        <p:nvSpPr>
          <p:cNvPr id="7" name="Oval 6"/>
          <p:cNvSpPr/>
          <p:nvPr/>
        </p:nvSpPr>
        <p:spPr>
          <a:xfrm>
            <a:off x="3276600" y="28194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52800" y="42672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 of the Atlantic Rock dataset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9764" t="20203" r="23123" b="25921"/>
          <a:stretch>
            <a:fillRect/>
          </a:stretch>
        </p:blipFill>
        <p:spPr bwMode="auto">
          <a:xfrm>
            <a:off x="1295400" y="1295400"/>
            <a:ext cx="63150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 cstate="print"/>
          <a:srcRect l="20155" t="49047" r="25250" b="42681"/>
          <a:stretch>
            <a:fillRect/>
          </a:stretch>
        </p:blipFill>
        <p:spPr bwMode="auto">
          <a:xfrm>
            <a:off x="1371600" y="5223164"/>
            <a:ext cx="5957455" cy="6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191000" y="33528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58674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 3: as Al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increases,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FeO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CaO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increase </a:t>
            </a:r>
          </a:p>
        </p:txBody>
      </p:sp>
      <p:sp>
        <p:nvSpPr>
          <p:cNvPr id="7" name="Oval 6"/>
          <p:cNvSpPr/>
          <p:nvPr/>
        </p:nvSpPr>
        <p:spPr>
          <a:xfrm>
            <a:off x="4191000" y="28194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91000" y="42672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/>
        </p:nvGrpSpPr>
        <p:grpSpPr>
          <a:xfrm>
            <a:off x="1828800" y="457200"/>
            <a:ext cx="5867400" cy="5884831"/>
            <a:chOff x="1943064" y="1780401"/>
            <a:chExt cx="2451891" cy="27321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6354" t="23680" r="57674" b="28812"/>
            <a:stretch>
              <a:fillRect/>
            </a:stretch>
          </p:blipFill>
          <p:spPr bwMode="auto">
            <a:xfrm>
              <a:off x="2514600" y="1981200"/>
              <a:ext cx="1295400" cy="224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1943064" y="1780401"/>
              <a:ext cx="2451891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graphical representation of factors 2 through 5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79442" y="4298214"/>
              <a:ext cx="533400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65042" y="4298214"/>
              <a:ext cx="533400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69842" y="4298214"/>
              <a:ext cx="533400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99326" y="4298214"/>
              <a:ext cx="533400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43064" y="2109791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43064" y="2362200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43064" y="2647950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43064" y="2914659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FeO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total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43064" y="3194861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MgO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43064" y="3466326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CaO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43064" y="3724275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43064" y="3994962"/>
              <a:ext cx="990608" cy="214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1676400" y="1143000"/>
            <a:ext cx="5943600" cy="5105400"/>
            <a:chOff x="1600200" y="1752600"/>
            <a:chExt cx="4210050" cy="3429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00200" y="1752600"/>
              <a:ext cx="4210050" cy="3400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 rot="16200000">
              <a:off x="1028700" y="28575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19600" y="4724400"/>
              <a:ext cx="990600" cy="310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62400" y="4953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14600" y="48006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17423" y="4594578"/>
              <a:ext cx="990600" cy="310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76400" y="3124200"/>
              <a:ext cx="990600" cy="310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457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factor loadings C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through C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plotted in 3D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0600" y="62484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factors 2 through 4 capture most of the variability of the rocks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762000" y="609600"/>
            <a:ext cx="8382000" cy="5834067"/>
            <a:chOff x="533400" y="1023933"/>
            <a:chExt cx="6286504" cy="4538667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96765" y="3233733"/>
              <a:ext cx="2743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Rectangle 47"/>
            <p:cNvSpPr/>
            <p:nvPr/>
          </p:nvSpPr>
          <p:spPr>
            <a:xfrm>
              <a:off x="6210304" y="2166933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90904" y="1023933"/>
              <a:ext cx="2743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35"/>
            <p:cNvGrpSpPr/>
            <p:nvPr/>
          </p:nvGrpSpPr>
          <p:grpSpPr>
            <a:xfrm>
              <a:off x="876304" y="1023933"/>
              <a:ext cx="2743200" cy="4267200"/>
              <a:chOff x="533400" y="762000"/>
              <a:chExt cx="2743200" cy="4267200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3400" y="762000"/>
                <a:ext cx="27432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3" name="Picture 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33400" y="2971800"/>
                <a:ext cx="27432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8" name="Rectangle 37"/>
            <p:cNvSpPr/>
            <p:nvPr/>
          </p:nvSpPr>
          <p:spPr>
            <a:xfrm>
              <a:off x="6134104" y="3386133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481535" y="29718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33800" y="2979824"/>
              <a:ext cx="2133599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457704" y="51816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33800" y="5165560"/>
              <a:ext cx="21336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Ti0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943104" y="5167311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19200" y="5165561"/>
              <a:ext cx="21336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866904" y="2976555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219200" y="2946467"/>
              <a:ext cx="21336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Si0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33400" y="1785933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31664" y="1890968"/>
              <a:ext cx="8001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33408" y="4071933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31672" y="4020552"/>
              <a:ext cx="8001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Fe0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086104" y="406717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156288" y="1890968"/>
              <a:ext cx="9144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Mg0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993864" y="4020552"/>
              <a:ext cx="9144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95404" y="1076686"/>
              <a:ext cx="8001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962404" y="1076686"/>
              <a:ext cx="8001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404" y="3245401"/>
              <a:ext cx="8001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962404" y="3245401"/>
              <a:ext cx="800100" cy="35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930" t="63978" r="14316" b="15819"/>
          <a:stretch>
            <a:fillRect/>
          </a:stretch>
        </p:blipFill>
        <p:spPr bwMode="auto">
          <a:xfrm>
            <a:off x="76200" y="2160813"/>
            <a:ext cx="906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46494" y="2846613"/>
            <a:ext cx="381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66624" y="2922813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38399" y="2829360"/>
            <a:ext cx="19697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02612" y="2930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52999" y="2812107"/>
            <a:ext cx="25304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766094" y="2912748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467599" y="2794854"/>
            <a:ext cx="25304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349706" y="294007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flipH="1">
            <a:off x="1371600" y="3624943"/>
            <a:ext cx="778329" cy="17145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5257800"/>
            <a:ext cx="2133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conventional filter,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flipH="1">
            <a:off x="6934201" y="3581400"/>
            <a:ext cx="304800" cy="16764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257800" y="54864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filter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that acts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on already computed  values of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971800" y="5257800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new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but convention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al filter,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4190999" y="3505200"/>
            <a:ext cx="549728" cy="12954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define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so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 l="22790" t="49330" r="16699" b="23860"/>
          <a:stretch>
            <a:fillRect/>
          </a:stretch>
        </p:blipFill>
        <p:spPr bwMode="auto">
          <a:xfrm>
            <a:off x="1219200" y="1600200"/>
            <a:ext cx="6629400" cy="215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 l="19647" t="62589" r="60707" b="28054"/>
          <a:stretch>
            <a:fillRect/>
          </a:stretch>
        </p:blipFill>
        <p:spPr bwMode="auto">
          <a:xfrm>
            <a:off x="3200400" y="3831771"/>
            <a:ext cx="1905000" cy="6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print"/>
          <a:srcRect l="45284" t="73996" r="45622" b="16622"/>
          <a:stretch>
            <a:fillRect/>
          </a:stretch>
        </p:blipFill>
        <p:spPr bwMode="auto">
          <a:xfrm>
            <a:off x="5176155" y="3771900"/>
            <a:ext cx="881743" cy="6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4953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we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can find short filters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such that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32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32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kumimoji="0" lang="en-US" sz="3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baseline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then</a:t>
            </a:r>
            <a:r>
              <a:rPr lang="en-US" sz="32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we can speed up the convolution process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20506" y="2334882"/>
            <a:ext cx="263106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49947" y="2362200"/>
            <a:ext cx="263106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58682" y="2446608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20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007" y="2463861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20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77000" y="2362200"/>
            <a:ext cx="22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467600" y="2362200"/>
            <a:ext cx="22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51918" y="2369388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25906" y="23622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18294" y="3886200"/>
            <a:ext cx="22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242094" y="38862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52359" y="3903453"/>
            <a:ext cx="22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776159" y="3903453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2400" b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14310</TotalTime>
  <Words>2042</Words>
  <Application>Microsoft Office PowerPoint</Application>
  <PresentationFormat>On-screen Show (4:3)</PresentationFormat>
  <Paragraphs>410</Paragraphs>
  <Slides>76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Default Design</vt:lpstr>
      <vt:lpstr>Slide 1</vt:lpstr>
      <vt:lpstr>Helen’s away</vt:lpstr>
      <vt:lpstr>Part 1: Recursive Filters</vt:lpstr>
      <vt:lpstr>Slide 4</vt:lpstr>
      <vt:lpstr>in the standard filtering formula</vt:lpstr>
      <vt:lpstr>that’s wasted information</vt:lpstr>
      <vt:lpstr>suppose we tried to put the information to work, as follows</vt:lpstr>
      <vt:lpstr>Slide 8</vt:lpstr>
      <vt:lpstr>now define v1=1, so</vt:lpstr>
      <vt:lpstr>in Matlab</vt:lpstr>
      <vt:lpstr>or if you want the filter itself</vt:lpstr>
      <vt:lpstr>or if you want the filter itself</vt:lpstr>
      <vt:lpstr>an example</vt:lpstr>
      <vt:lpstr>try</vt:lpstr>
      <vt:lpstr>the convolution then becomes</vt:lpstr>
      <vt:lpstr>Slide 16</vt:lpstr>
      <vt:lpstr>the trick is “filter design”  choosing u and v to produce a  g ≈ vinv  * u  with desirable properties</vt:lpstr>
      <vt:lpstr>Part 2: Factor Analysis</vt:lpstr>
      <vt:lpstr>Slide 19</vt:lpstr>
      <vt:lpstr>Slide 20</vt:lpstr>
      <vt:lpstr>Slide 21</vt:lpstr>
      <vt:lpstr>another example  Atlantic Rock Dataset chemical composition for several thousand rocks </vt:lpstr>
      <vt:lpstr>Rocks are a mix of minerals, and …</vt:lpstr>
      <vt:lpstr>Slide 24</vt:lpstr>
      <vt:lpstr>Slide 25</vt:lpstr>
      <vt:lpstr>answer will depend on how many minerals are involved  and how many elements are in each mineral</vt:lpstr>
      <vt:lpstr>representing mixing with matrices</vt:lpstr>
      <vt:lpstr>Slide 28</vt:lpstr>
      <vt:lpstr>Slide 29</vt:lpstr>
      <vt:lpstr>Slide 30</vt:lpstr>
      <vt:lpstr>summary  samples contain factors  factors contain elements</vt:lpstr>
      <vt:lpstr>an important issue  how many factors are needed to represent the samples?  need at most P=M but is P &lt; M ?</vt:lpstr>
      <vt:lpstr>simple example using ternary diagrams</vt:lpstr>
      <vt:lpstr>Slide 34</vt:lpstr>
      <vt:lpstr>Slide 35</vt:lpstr>
      <vt:lpstr>Slide 36</vt:lpstr>
      <vt:lpstr>Slide 37</vt:lpstr>
      <vt:lpstr>mathematically</vt:lpstr>
      <vt:lpstr> a method to determine  the minimum number of factors, P  and  one possible set of factors</vt:lpstr>
      <vt:lpstr>mathematical theorem</vt:lpstr>
      <vt:lpstr>mathematical theorem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So how is this useful?</vt:lpstr>
      <vt:lpstr>suppose some singular values are zero </vt:lpstr>
      <vt:lpstr>P non-zero signular values  M-P zero singular values 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 = C F  with  C = UP ΣP   F = VPT</vt:lpstr>
      <vt:lpstr>S = C F  with  C = UP ΣP   F = VPT</vt:lpstr>
      <vt:lpstr>S = C F  with  C = UP ΣP   F = VPT</vt:lpstr>
      <vt:lpstr>S = C F  with  C = UP ΣP   F = VPT</vt:lpstr>
      <vt:lpstr>in MatLab</vt:lpstr>
      <vt:lpstr>Slide 66</vt:lpstr>
      <vt:lpstr>Slide 67</vt:lpstr>
      <vt:lpstr>issue</vt:lpstr>
      <vt:lpstr>issue</vt:lpstr>
      <vt:lpstr>factors of the Atlantic Rock dataset</vt:lpstr>
      <vt:lpstr>factor of the Atlantic Rock dataset</vt:lpstr>
      <vt:lpstr>factor of the Atlantic Rock dataset</vt:lpstr>
      <vt:lpstr>factor of the Atlantic Rock dataset</vt:lpstr>
      <vt:lpstr>Slide 74</vt:lpstr>
      <vt:lpstr>Slide 75</vt:lpstr>
      <vt:lpstr>Slide 76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932</cp:revision>
  <dcterms:created xsi:type="dcterms:W3CDTF">2008-08-25T18:59:31Z</dcterms:created>
  <dcterms:modified xsi:type="dcterms:W3CDTF">2014-10-22T15:07:37Z</dcterms:modified>
</cp:coreProperties>
</file>