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422" r:id="rId2"/>
    <p:sldId id="423" r:id="rId3"/>
    <p:sldId id="412" r:id="rId4"/>
    <p:sldId id="418" r:id="rId5"/>
    <p:sldId id="413" r:id="rId6"/>
    <p:sldId id="259" r:id="rId7"/>
    <p:sldId id="417" r:id="rId8"/>
    <p:sldId id="419" r:id="rId9"/>
    <p:sldId id="420" r:id="rId10"/>
    <p:sldId id="421" r:id="rId11"/>
    <p:sldId id="379" r:id="rId12"/>
    <p:sldId id="283" r:id="rId13"/>
    <p:sldId id="350" r:id="rId14"/>
    <p:sldId id="351" r:id="rId15"/>
    <p:sldId id="352" r:id="rId16"/>
    <p:sldId id="353" r:id="rId17"/>
    <p:sldId id="354" r:id="rId18"/>
    <p:sldId id="359" r:id="rId19"/>
    <p:sldId id="355" r:id="rId20"/>
    <p:sldId id="360" r:id="rId21"/>
    <p:sldId id="411" r:id="rId22"/>
    <p:sldId id="361" r:id="rId23"/>
    <p:sldId id="362" r:id="rId24"/>
    <p:sldId id="349" r:id="rId25"/>
    <p:sldId id="363" r:id="rId26"/>
    <p:sldId id="364" r:id="rId27"/>
    <p:sldId id="366" r:id="rId28"/>
    <p:sldId id="365" r:id="rId29"/>
    <p:sldId id="367" r:id="rId30"/>
    <p:sldId id="373" r:id="rId31"/>
    <p:sldId id="372" r:id="rId32"/>
    <p:sldId id="368" r:id="rId33"/>
    <p:sldId id="370" r:id="rId34"/>
    <p:sldId id="371" r:id="rId35"/>
    <p:sldId id="374" r:id="rId36"/>
    <p:sldId id="377" r:id="rId37"/>
    <p:sldId id="375" r:id="rId38"/>
    <p:sldId id="378" r:id="rId39"/>
    <p:sldId id="376" r:id="rId40"/>
    <p:sldId id="408"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12" autoAdjust="0"/>
    <p:restoredTop sz="85225" autoAdjust="0"/>
  </p:normalViewPr>
  <p:slideViewPr>
    <p:cSldViewPr>
      <p:cViewPr varScale="1">
        <p:scale>
          <a:sx n="59" d="100"/>
          <a:sy n="59" d="100"/>
        </p:scale>
        <p:origin x="-834" y="-84"/>
      </p:cViewPr>
      <p:guideLst>
        <p:guide orient="horz" pos="2160"/>
        <p:guide pos="2880"/>
      </p:guideLst>
    </p:cSldViewPr>
  </p:slideViewPr>
  <p:outlineViewPr>
    <p:cViewPr>
      <p:scale>
        <a:sx n="33" d="100"/>
        <a:sy n="33" d="100"/>
      </p:scale>
      <p:origin x="0" y="378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11/16/2014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starting place is the </a:t>
            </a:r>
            <a:r>
              <a:rPr lang="en-US" dirty="0" err="1" smtClean="0"/>
              <a:t>Infinte</a:t>
            </a:r>
            <a:r>
              <a:rPr lang="en-US" dirty="0" smtClean="0"/>
              <a:t> Impulse Response</a:t>
            </a:r>
            <a:r>
              <a:rPr lang="en-US" baseline="0" dirty="0" smtClean="0"/>
              <a:t> filter introduced in Chapter 7.</a:t>
            </a:r>
          </a:p>
          <a:p>
            <a:r>
              <a:rPr lang="en-US" baseline="0" dirty="0" smtClean="0"/>
              <a:t>It is built up from two short filters, u(t) and v(t).  Note that </a:t>
            </a:r>
            <a:r>
              <a:rPr lang="en-US" baseline="0" dirty="0" err="1" smtClean="0"/>
              <a:t>v</a:t>
            </a:r>
            <a:r>
              <a:rPr lang="en-US" baseline="30000" dirty="0" err="1" smtClean="0"/>
              <a:t>inv</a:t>
            </a:r>
            <a:r>
              <a:rPr lang="en-US" baseline="0" dirty="0" smtClean="0"/>
              <a:t> is the inverse filter to v.</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Seasonal signals</a:t>
            </a:r>
            <a:r>
              <a:rPr lang="en-US" baseline="0" dirty="0" smtClean="0"/>
              <a:t> are 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Signals</a:t>
            </a:r>
            <a:r>
              <a:rPr lang="en-US" baseline="0" dirty="0" smtClean="0"/>
              <a:t> do not correlate on short time scale.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 purely hypothetical</a:t>
            </a:r>
            <a:r>
              <a:rPr lang="en-US" baseline="0" dirty="0" smtClean="0"/>
              <a:t> example/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there are two plots: </a:t>
            </a:r>
            <a:r>
              <a:rPr lang="en-US" dirty="0" smtClean="0"/>
              <a:t>Top: Growth rate; Bottom, precipitation.</a:t>
            </a:r>
          </a:p>
          <a:p>
            <a:r>
              <a:rPr lang="en-US" dirty="0" smtClean="0"/>
              <a:t>Both have</a:t>
            </a:r>
            <a:r>
              <a:rPr lang="en-US" baseline="0" dirty="0" smtClean="0"/>
              <a:t> the same time scales, years.</a:t>
            </a:r>
          </a:p>
          <a:p>
            <a:r>
              <a:rPr lang="en-US" baseline="0" dirty="0" smtClean="0"/>
              <a:t>Ask class to identify correlations.</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Seasonal signal</a:t>
            </a:r>
            <a:r>
              <a:rPr lang="en-US" baseline="0" dirty="0" smtClean="0"/>
              <a:t> of precipitation not mirrored in growth rate.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Short period changes correlate well</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Coherence</a:t>
            </a:r>
            <a:r>
              <a:rPr lang="en-US" baseline="0" dirty="0" smtClean="0"/>
              <a:t> will turn out to be a fast way to identify for frequency-dependent correlations.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central idea is that the zero-lag cross-correlation is only large when the two time</a:t>
            </a:r>
          </a:p>
          <a:p>
            <a:r>
              <a:rPr lang="en-US" baseline="0" dirty="0" smtClean="0"/>
              <a:t>series are similar in shape.  Thus, by cross-correlating two band passed time series, we</a:t>
            </a:r>
          </a:p>
          <a:p>
            <a:r>
              <a:rPr lang="en-US" baseline="0" dirty="0" smtClean="0"/>
              <a:t>assess their similarity at the frequency range of the band pass filter.</a:t>
            </a:r>
          </a:p>
        </p:txBody>
      </p:sp>
      <p:sp>
        <p:nvSpPr>
          <p:cNvPr id="4" name="Slide Number Placeholder 3"/>
          <p:cNvSpPr>
            <a:spLocks noGrp="1"/>
          </p:cNvSpPr>
          <p:nvPr>
            <p:ph type="sldNum" sz="quarter" idx="10"/>
          </p:nvPr>
        </p:nvSpPr>
        <p:spPr/>
        <p:txBody>
          <a:bodyPr/>
          <a:lstStyle/>
          <a:p>
            <a:fld id="{39CEFECD-09E3-40DA-A418-CA04FDBB91E8}"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starting place is the </a:t>
            </a:r>
            <a:r>
              <a:rPr lang="en-US" dirty="0" err="1" smtClean="0"/>
              <a:t>Infinte</a:t>
            </a:r>
            <a:r>
              <a:rPr lang="en-US" dirty="0" smtClean="0"/>
              <a:t> Impulse Response</a:t>
            </a:r>
            <a:r>
              <a:rPr lang="en-US" baseline="0" dirty="0" smtClean="0"/>
              <a:t> filter introduced in Chapter 7.</a:t>
            </a:r>
          </a:p>
          <a:p>
            <a:r>
              <a:rPr lang="en-US" baseline="0" dirty="0" smtClean="0"/>
              <a:t>It is built up from two short filters, u(t) and v(t).  Note that </a:t>
            </a:r>
            <a:r>
              <a:rPr lang="en-US" baseline="0" dirty="0" err="1" smtClean="0"/>
              <a:t>v</a:t>
            </a:r>
            <a:r>
              <a:rPr lang="en-US" baseline="30000" dirty="0" err="1" smtClean="0"/>
              <a:t>inv</a:t>
            </a:r>
            <a:r>
              <a:rPr lang="en-US" baseline="0" dirty="0" smtClean="0"/>
              <a:t> is the inverse filter to v.</a:t>
            </a:r>
          </a:p>
        </p:txBody>
      </p:sp>
      <p:sp>
        <p:nvSpPr>
          <p:cNvPr id="4" name="Slide Number Placeholder 3"/>
          <p:cNvSpPr>
            <a:spLocks noGrp="1"/>
          </p:cNvSpPr>
          <p:nvPr>
            <p:ph type="sldNum" sz="quarter" idx="10"/>
          </p:nvPr>
        </p:nvSpPr>
        <p:spPr/>
        <p:txBody>
          <a:bodyPr/>
          <a:lstStyle/>
          <a:p>
            <a:fld id="{39CEFECD-09E3-40DA-A418-CA04FDBB91E8}"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function,</a:t>
            </a:r>
            <a:r>
              <a:rPr lang="en-US" baseline="0" dirty="0" smtClean="0"/>
              <a:t> c, is the cross-correlation of two time series, u and v, after band pass filtering with a filter that</a:t>
            </a:r>
          </a:p>
          <a:p>
            <a:r>
              <a:rPr lang="en-US" baseline="0" dirty="0" smtClean="0"/>
              <a:t>has center frequency, </a:t>
            </a:r>
            <a:r>
              <a:rPr lang="el-GR" baseline="0" dirty="0" smtClean="0">
                <a:latin typeface="Cambria Math"/>
                <a:ea typeface="Cambria Math"/>
              </a:rPr>
              <a:t>ω</a:t>
            </a:r>
            <a:r>
              <a:rPr lang="en-US" baseline="-25000" dirty="0" smtClean="0">
                <a:latin typeface="Cambria Math"/>
                <a:ea typeface="Cambria Math"/>
              </a:rPr>
              <a:t>0</a:t>
            </a:r>
            <a:r>
              <a:rPr lang="en-US" baseline="0" dirty="0" smtClean="0"/>
              <a:t>, and band with 2</a:t>
            </a:r>
            <a:r>
              <a:rPr lang="el-GR" baseline="0" dirty="0" smtClean="0">
                <a:latin typeface="Cambria Math"/>
                <a:ea typeface="Cambria Math"/>
              </a:rPr>
              <a:t>Δω</a:t>
            </a:r>
            <a:r>
              <a:rPr lang="en-US" baseline="0" dirty="0" smtClean="0"/>
              <a:t>.</a:t>
            </a:r>
          </a:p>
          <a:p>
            <a:endParaRPr lang="en-US" baseline="0" dirty="0" smtClean="0"/>
          </a:p>
          <a:p>
            <a:r>
              <a:rPr lang="en-US" baseline="0" dirty="0" smtClean="0"/>
              <a:t>The second equation has the cross-correlation written as a convolution.</a:t>
            </a:r>
          </a:p>
          <a:p>
            <a:endParaRPr lang="en-US" baseline="0" dirty="0" smtClean="0"/>
          </a:p>
          <a:p>
            <a:r>
              <a:rPr lang="en-US" baseline="0" dirty="0" smtClean="0"/>
              <a:t>The diagram on the bottom is of the power spectral density of an ideal band pass</a:t>
            </a:r>
          </a:p>
          <a:p>
            <a:r>
              <a:rPr lang="en-US" baseline="0" dirty="0" smtClean="0"/>
              <a:t>filter.  It is unity in the pass band and zero outside of it.  Remind the class that a</a:t>
            </a:r>
          </a:p>
          <a:p>
            <a:r>
              <a:rPr lang="en-US" baseline="0" dirty="0" smtClean="0"/>
              <a:t>real filter must has a “two-sided” Fourier Transform, that is, its values at negative</a:t>
            </a:r>
          </a:p>
          <a:p>
            <a:r>
              <a:rPr lang="en-US" baseline="0" dirty="0" smtClean="0"/>
              <a:t>frequencies must be the complex conjugate of the values at positive frequencies.</a:t>
            </a:r>
          </a:p>
          <a:p>
            <a:r>
              <a:rPr lang="en-US" baseline="0" dirty="0" smtClean="0"/>
              <a:t>This fact becomes important in the derivation.</a:t>
            </a:r>
          </a:p>
        </p:txBody>
      </p:sp>
      <p:sp>
        <p:nvSpPr>
          <p:cNvPr id="4" name="Slide Number Placeholder 3"/>
          <p:cNvSpPr>
            <a:spLocks noGrp="1"/>
          </p:cNvSpPr>
          <p:nvPr>
            <p:ph type="sldNum" sz="quarter" idx="10"/>
          </p:nvPr>
        </p:nvSpPr>
        <p:spPr/>
        <p:txBody>
          <a:bodyPr/>
          <a:lstStyle/>
          <a:p>
            <a:fld id="{39CEFECD-09E3-40DA-A418-CA04FDBB91E8}" type="slidenum">
              <a:rPr lang="en-US" smtClean="0"/>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would require band pass filtering the two time series, and then computing their cross-correlation,</a:t>
            </a:r>
          </a:p>
          <a:p>
            <a:r>
              <a:rPr lang="en-US" baseline="0" dirty="0" smtClean="0"/>
              <a:t>many different times.  Actually, there is a trick that allows this result to be achieved more efficiently.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Fact 1 is derived from the formula</a:t>
            </a:r>
            <a:r>
              <a:rPr lang="en-US" baseline="0" dirty="0" smtClean="0"/>
              <a:t> for the Fourier Transform, just by realizing that</a:t>
            </a:r>
          </a:p>
          <a:p>
            <a:r>
              <a:rPr lang="en-US" baseline="0" dirty="0" smtClean="0"/>
              <a:t>exp(</a:t>
            </a:r>
            <a:r>
              <a:rPr lang="en-US" baseline="0" dirty="0" err="1" smtClean="0"/>
              <a:t>i</a:t>
            </a:r>
            <a:r>
              <a:rPr lang="el-GR" baseline="0" dirty="0" smtClean="0">
                <a:latin typeface="Cambria Math"/>
                <a:ea typeface="Cambria Math"/>
              </a:rPr>
              <a:t>ω</a:t>
            </a:r>
            <a:r>
              <a:rPr lang="en-US" baseline="0" dirty="0" smtClean="0"/>
              <a:t>t) is 1 when t=0.</a:t>
            </a:r>
          </a:p>
        </p:txBody>
      </p:sp>
      <p:sp>
        <p:nvSpPr>
          <p:cNvPr id="4" name="Slide Number Placeholder 3"/>
          <p:cNvSpPr>
            <a:spLocks noGrp="1"/>
          </p:cNvSpPr>
          <p:nvPr>
            <p:ph type="sldNum" sz="quarter" idx="10"/>
          </p:nvPr>
        </p:nvSpPr>
        <p:spPr/>
        <p:txBody>
          <a:bodyPr/>
          <a:lstStyle/>
          <a:p>
            <a:fld id="{39CEFECD-09E3-40DA-A418-CA04FDBB91E8}" type="slidenum">
              <a:rPr lang="en-US" smtClean="0"/>
              <a:pPr/>
              <a:t>26</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step-by-step derivation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27</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Start with</a:t>
            </a:r>
            <a:r>
              <a:rPr lang="en-US" baseline="0" dirty="0" smtClean="0"/>
              <a:t> the integral over frequency.  Note that the integrand contains the</a:t>
            </a:r>
          </a:p>
          <a:p>
            <a:r>
              <a:rPr lang="en-US" baseline="0" dirty="0" err="1" smtClean="0"/>
              <a:t>p.s.d</a:t>
            </a:r>
            <a:r>
              <a:rPr lang="en-US" baseline="0" dirty="0" smtClean="0"/>
              <a:t>. of the band pass filter.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use the fact that the </a:t>
            </a:r>
            <a:r>
              <a:rPr lang="en-US" dirty="0" err="1" smtClean="0"/>
              <a:t>p.s.d</a:t>
            </a:r>
            <a:r>
              <a:rPr lang="en-US" dirty="0" smtClean="0"/>
              <a:t>.</a:t>
            </a:r>
            <a:r>
              <a:rPr lang="en-US" baseline="0" dirty="0" smtClean="0"/>
              <a:t> of the band pass filter is either 0 or 1 to reduce the limits of</a:t>
            </a:r>
          </a:p>
          <a:p>
            <a:r>
              <a:rPr lang="en-US" baseline="0" dirty="0" smtClean="0"/>
              <a:t>integration to just those values of frequency where the </a:t>
            </a:r>
            <a:r>
              <a:rPr lang="en-US" baseline="0" dirty="0" err="1" smtClean="0"/>
              <a:t>p.s.d</a:t>
            </a:r>
            <a:r>
              <a:rPr lang="en-US" baseline="0" dirty="0" smtClean="0"/>
              <a:t>. of the filter is 1.  There are two</a:t>
            </a:r>
          </a:p>
          <a:p>
            <a:r>
              <a:rPr lang="en-US" baseline="0" dirty="0" smtClean="0"/>
              <a:t>frequency intervals where it is 1, since the filter has both positive and negative frequencies. You</a:t>
            </a:r>
          </a:p>
          <a:p>
            <a:r>
              <a:rPr lang="en-US" baseline="0" dirty="0" smtClean="0"/>
              <a:t>might flash back to the diagram of it, a few slides back.  Since the f*f term is 1, it can be removed </a:t>
            </a:r>
          </a:p>
          <a:p>
            <a:r>
              <a:rPr lang="en-US" baseline="0" dirty="0" err="1" smtClean="0"/>
              <a:t>rom</a:t>
            </a:r>
            <a:r>
              <a:rPr lang="en-US" baseline="0" dirty="0" smtClean="0"/>
              <a:t> these integrals.  That leaves just the u*v part.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29</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a:t>
            </a:r>
            <a:r>
              <a:rPr lang="en-US" baseline="0" dirty="0" smtClean="0"/>
              <a:t> of the symmetry of the Fourier Transform of a real function,</a:t>
            </a:r>
          </a:p>
          <a:p>
            <a:r>
              <a:rPr lang="en-US" baseline="0" dirty="0" smtClean="0"/>
              <a:t>the real parts of the two integrals are equal and add, while the</a:t>
            </a:r>
          </a:p>
          <a:p>
            <a:r>
              <a:rPr lang="en-US" baseline="0" dirty="0" smtClean="0"/>
              <a:t>imaginary parts are equal and opposite in sign, and so </a:t>
            </a:r>
            <a:r>
              <a:rPr lang="en-US" baseline="0" dirty="0" err="1" smtClean="0"/>
              <a:t>cance</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integral is interpreted as averaging its integrand.  The </a:t>
            </a:r>
            <a:r>
              <a:rPr lang="en-US" baseline="0" dirty="0" err="1" smtClean="0"/>
              <a:t>overbar</a:t>
            </a:r>
            <a:r>
              <a:rPr lang="en-US" baseline="0" dirty="0" smtClean="0"/>
              <a:t> is used to</a:t>
            </a:r>
          </a:p>
          <a:p>
            <a:r>
              <a:rPr lang="en-US" baseline="0" dirty="0" smtClean="0"/>
              <a:t>indicate such an average.  It will be defined in the next slide.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true of any integral</a:t>
            </a:r>
            <a:r>
              <a:rPr lang="en-US" baseline="0" dirty="0" smtClean="0"/>
              <a:t> over a finite interval.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a:t>
            </a:r>
            <a:r>
              <a:rPr lang="en-US" baseline="0" dirty="0" smtClean="0"/>
              <a:t> material needed to be left out of this lecture, else it become too long.</a:t>
            </a:r>
          </a:p>
          <a:p>
            <a:r>
              <a:rPr lang="en-US" baseline="0" dirty="0" smtClean="0"/>
              <a:t>I have also opted here to leave out two technical points.  The students should</a:t>
            </a:r>
          </a:p>
          <a:p>
            <a:r>
              <a:rPr lang="en-US" baseline="0" dirty="0" smtClean="0"/>
              <a:t>be referred to the text for details.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z-transform changes u(t) and v(t) into polynomials, u(z) and v(z).</a:t>
            </a:r>
          </a:p>
          <a:p>
            <a:r>
              <a:rPr lang="en-US" baseline="0" dirty="0" smtClean="0"/>
              <a:t>The inverse filter </a:t>
            </a:r>
            <a:r>
              <a:rPr lang="en-US" baseline="0" dirty="0" err="1" smtClean="0"/>
              <a:t>v</a:t>
            </a:r>
            <a:r>
              <a:rPr lang="en-US" baseline="30000" dirty="0" err="1" smtClean="0"/>
              <a:t>inv</a:t>
            </a:r>
            <a:r>
              <a:rPr lang="en-US" baseline="0" dirty="0" smtClean="0"/>
              <a:t> is just 1/v(z)</a:t>
            </a:r>
          </a:p>
          <a:p>
            <a:r>
              <a:rPr lang="en-US" baseline="0" dirty="0" smtClean="0"/>
              <a:t>Each polynomial can be written as a product of its factors.</a:t>
            </a:r>
          </a:p>
        </p:txBody>
      </p:sp>
      <p:sp>
        <p:nvSpPr>
          <p:cNvPr id="4" name="Slide Number Placeholder 3"/>
          <p:cNvSpPr>
            <a:spLocks noGrp="1"/>
          </p:cNvSpPr>
          <p:nvPr>
            <p:ph type="sldNum" sz="quarter" idx="10"/>
          </p:nvPr>
        </p:nvSpPr>
        <p:spPr/>
        <p:txBody>
          <a:bodyPr/>
          <a:lstStyle/>
          <a:p>
            <a:fld id="{39CEFECD-09E3-40DA-A418-CA04FDBB91E8}" type="slidenum">
              <a:rPr lang="en-US" smtClean="0"/>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 that</a:t>
            </a:r>
            <a:r>
              <a:rPr lang="en-US" baseline="0" dirty="0" smtClean="0"/>
              <a:t> the denominator is the normalization.  It is just the product</a:t>
            </a:r>
          </a:p>
          <a:p>
            <a:r>
              <a:rPr lang="en-US" baseline="0" dirty="0" smtClean="0"/>
              <a:t>of the power spectral density of the two time series, also </a:t>
            </a:r>
            <a:r>
              <a:rPr lang="en-US" baseline="0" dirty="0" err="1" smtClean="0"/>
              <a:t>frequeny</a:t>
            </a:r>
            <a:r>
              <a:rPr lang="en-US" baseline="0" dirty="0" smtClean="0"/>
              <a:t>-averaged.</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Here we</a:t>
            </a:r>
            <a:r>
              <a:rPr lang="en-US" sz="1200" baseline="0" dirty="0" smtClean="0">
                <a:latin typeface="Times New Roman" pitchFamily="18" charset="0"/>
                <a:cs typeface="Times New Roman" pitchFamily="18" charset="0"/>
              </a:rPr>
              <a:t> apply Coherence to a new dataset, </a:t>
            </a:r>
            <a:r>
              <a:rPr lang="en-US" sz="1200" dirty="0" smtClean="0">
                <a:latin typeface="Times New Roman" pitchFamily="18" charset="0"/>
                <a:ea typeface="Cambria Math" pitchFamily="18" charset="0"/>
                <a:cs typeface="Times New Roman" pitchFamily="18" charset="0"/>
              </a:rPr>
              <a:t>Water Quality</a:t>
            </a:r>
            <a:r>
              <a:rPr lang="en-US" sz="1200" baseline="0" dirty="0" smtClean="0">
                <a:latin typeface="Times New Roman" pitchFamily="18" charset="0"/>
                <a:ea typeface="Cambria Math" pitchFamily="18" charset="0"/>
                <a:cs typeface="Times New Roman" pitchFamily="18" charset="0"/>
              </a:rPr>
              <a:t> from </a:t>
            </a:r>
            <a:r>
              <a:rPr lang="en-US" sz="1200" dirty="0" smtClean="0">
                <a:latin typeface="Times New Roman" pitchFamily="18" charset="0"/>
                <a:ea typeface="Cambria Math" pitchFamily="18" charset="0"/>
                <a:cs typeface="Times New Roman" pitchFamily="18" charset="0"/>
              </a:rPr>
              <a:t>Reynolds Channel,</a:t>
            </a:r>
          </a:p>
          <a:p>
            <a:r>
              <a:rPr lang="en-US" sz="1200" dirty="0" smtClean="0">
                <a:latin typeface="Times New Roman" pitchFamily="18" charset="0"/>
                <a:ea typeface="Cambria Math" pitchFamily="18" charset="0"/>
                <a:cs typeface="Times New Roman" pitchFamily="18" charset="0"/>
              </a:rPr>
              <a:t>Coastal Long Island, New York</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Daily water quality measurements from Reynolds Channel (New York)  for several years starting January 1, 2006. Six environmental parameters are shown: A) precipitation in inches; B) air temperature in </a:t>
            </a:r>
            <a:r>
              <a:rPr lang="en-US" sz="1200" dirty="0" smtClean="0">
                <a:latin typeface="Times New Roman" pitchFamily="18" charset="0"/>
                <a:cs typeface="Times New Roman" pitchFamily="18" charset="0"/>
                <a:sym typeface="Symbol"/>
              </a:rPr>
              <a:t></a:t>
            </a:r>
            <a:r>
              <a:rPr lang="en-US" sz="1200" dirty="0" smtClean="0">
                <a:latin typeface="Times New Roman" pitchFamily="18" charset="0"/>
                <a:cs typeface="Times New Roman" pitchFamily="18" charset="0"/>
              </a:rPr>
              <a:t>C; C) water temperature in </a:t>
            </a:r>
            <a:r>
              <a:rPr lang="en-US" sz="1200" dirty="0" smtClean="0">
                <a:latin typeface="Times New Roman" pitchFamily="18" charset="0"/>
                <a:cs typeface="Times New Roman" pitchFamily="18" charset="0"/>
                <a:sym typeface="Symbol"/>
              </a:rPr>
              <a:t></a:t>
            </a:r>
            <a:r>
              <a:rPr lang="en-US" sz="1200" dirty="0" smtClean="0">
                <a:latin typeface="Times New Roman" pitchFamily="18" charset="0"/>
                <a:cs typeface="Times New Roman" pitchFamily="18" charset="0"/>
              </a:rPr>
              <a:t>C; D) salinity in practical salinity units; E) turbidity; and F) chlorophyll in micrograms per  liter.. The data have been linearly interpolated to fill in gaps.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You should</a:t>
            </a:r>
            <a:r>
              <a:rPr lang="en-US" sz="1200" baseline="0" dirty="0" smtClean="0">
                <a:latin typeface="Times New Roman" pitchFamily="18" charset="0"/>
                <a:cs typeface="Times New Roman" pitchFamily="18" charset="0"/>
              </a:rPr>
              <a:t> introduce each variable.</a:t>
            </a:r>
          </a:p>
          <a:p>
            <a:r>
              <a:rPr lang="en-US" sz="1200" baseline="0" dirty="0" smtClean="0">
                <a:latin typeface="Times New Roman" pitchFamily="18" charset="0"/>
                <a:cs typeface="Times New Roman" pitchFamily="18" charset="0"/>
              </a:rPr>
              <a:t>turbidity=cloudiness</a:t>
            </a:r>
          </a:p>
          <a:p>
            <a:r>
              <a:rPr lang="en-US" sz="1200" baseline="0" dirty="0" smtClean="0">
                <a:latin typeface="Times New Roman" pitchFamily="18" charset="0"/>
                <a:cs typeface="Times New Roman" pitchFamily="18" charset="0"/>
              </a:rPr>
              <a:t>chlorophyll is a proxy for the amount of algae.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Left: </a:t>
            </a:r>
            <a:r>
              <a:rPr lang="en-US" dirty="0" err="1" smtClean="0"/>
              <a:t>Bandpassed</a:t>
            </a:r>
            <a:r>
              <a:rPr lang="en-US" baseline="0" dirty="0" smtClean="0"/>
              <a:t> at periods near 1 year;</a:t>
            </a:r>
          </a:p>
          <a:p>
            <a:r>
              <a:rPr lang="en-US" baseline="0" dirty="0" smtClean="0"/>
              <a:t>Right: </a:t>
            </a:r>
            <a:r>
              <a:rPr lang="en-US" baseline="0" dirty="0" err="1" smtClean="0"/>
              <a:t>Bandpassed</a:t>
            </a:r>
            <a:r>
              <a:rPr lang="en-US" baseline="0" dirty="0" smtClean="0"/>
              <a:t> at periods near 5 days</a:t>
            </a:r>
          </a:p>
          <a:p>
            <a:r>
              <a:rPr lang="en-US" baseline="0" dirty="0" smtClean="0"/>
              <a:t>Ask class to look for correlations.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Left:</a:t>
            </a:r>
            <a:r>
              <a:rPr lang="en-US" baseline="0" dirty="0" smtClean="0"/>
              <a:t> periods near 1 year.  Air temperature, water temperature and precipitation are correlated.</a:t>
            </a:r>
          </a:p>
          <a:p>
            <a:r>
              <a:rPr lang="en-US" baseline="0" dirty="0" smtClean="0"/>
              <a:t>Right: periods near 5 days. Precipitation and salinity is </a:t>
            </a:r>
            <a:r>
              <a:rPr lang="en-US" baseline="0" dirty="0" err="1" smtClean="0"/>
              <a:t>anticorrelated</a:t>
            </a:r>
            <a:r>
              <a:rPr lang="en-US" baseline="0" dirty="0" smtClean="0"/>
              <a:t>.  Ask class why that’s so.</a:t>
            </a:r>
          </a:p>
          <a:p>
            <a:r>
              <a:rPr lang="en-US" baseline="0" dirty="0" smtClean="0"/>
              <a:t>(A: Rain dilutes salt water in channel).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Coherence of water quality measurements from Reynolds Channel (New York). A) Air temperature and water temperature; B) precipitation and salinity and C) water temperature and chlorophyll.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Coherence of water quality measurements from Reynolds Channel (New York). A) Air temperature and water temperature; B) precipitation and salinity and C) water temperature and chlorophyll.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finishes up</a:t>
            </a:r>
            <a:r>
              <a:rPr lang="en-US" baseline="0" dirty="0" smtClean="0"/>
              <a:t> the discussion of correlations and then examines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effect of finite time series length on the calculation of power spectral density.</a:t>
            </a:r>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finishes up</a:t>
            </a:r>
            <a:r>
              <a:rPr lang="en-US" baseline="0" dirty="0" smtClean="0"/>
              <a:t> the discussion of correlations and then examines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effect of finite time series length on the calculation of power spectral density.</a:t>
            </a:r>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specific </a:t>
            </a:r>
            <a:r>
              <a:rPr lang="en-US" sz="1200" dirty="0" err="1" smtClean="0">
                <a:latin typeface="Times New Roman" pitchFamily="18" charset="0"/>
                <a:cs typeface="Times New Roman" pitchFamily="18" charset="0"/>
              </a:rPr>
              <a:t>z’s</a:t>
            </a:r>
            <a:r>
              <a:rPr lang="en-US" sz="1200" dirty="0" smtClean="0">
                <a:latin typeface="Times New Roman" pitchFamily="18" charset="0"/>
                <a:cs typeface="Times New Roman" pitchFamily="18" charset="0"/>
              </a:rPr>
              <a:t> are evenly spaced around this unit</a:t>
            </a:r>
            <a:r>
              <a:rPr lang="en-US" sz="1200" baseline="0" dirty="0" smtClean="0">
                <a:latin typeface="Times New Roman" pitchFamily="18" charset="0"/>
                <a:cs typeface="Times New Roman" pitchFamily="18" charset="0"/>
              </a:rPr>
              <a:t> circle.</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Complex z-plane. showing the unit circle, </a:t>
            </a:r>
            <a:r>
              <a:rPr lang="en-US" sz="1200" i="1" dirty="0" smtClean="0">
                <a:latin typeface="Times New Roman" pitchFamily="18" charset="0"/>
                <a:cs typeface="Times New Roman" pitchFamily="18" charset="0"/>
              </a:rPr>
              <a:t>|z|</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=1</a:t>
            </a:r>
            <a:r>
              <a:rPr lang="en-US" sz="1200" dirty="0" smtClean="0">
                <a:latin typeface="Times New Roman" pitchFamily="18" charset="0"/>
                <a:cs typeface="Times New Roman" pitchFamily="18" charset="0"/>
              </a:rPr>
              <a:t>.  A point (+ sign) on the unit circle makes an angle, </a:t>
            </a:r>
            <a:r>
              <a:rPr lang="el-GR" sz="1200" i="1" dirty="0" smtClean="0">
                <a:latin typeface="Cambria Math"/>
                <a:ea typeface="Cambria Math"/>
                <a:cs typeface="Times New Roman" pitchFamily="18" charset="0"/>
              </a:rPr>
              <a:t>θ</a:t>
            </a:r>
            <a:r>
              <a:rPr lang="en-US" sz="1200" dirty="0" smtClean="0">
                <a:latin typeface="Times New Roman" pitchFamily="18" charset="0"/>
                <a:cs typeface="Times New Roman" pitchFamily="18" charset="0"/>
              </a:rPr>
              <a:t>, with respect to the positive </a:t>
            </a:r>
            <a:r>
              <a:rPr lang="en-US" sz="1200" i="1" dirty="0" smtClean="0">
                <a:latin typeface="Times New Roman" pitchFamily="18" charset="0"/>
                <a:cs typeface="Times New Roman" pitchFamily="18" charset="0"/>
              </a:rPr>
              <a:t>z</a:t>
            </a:r>
            <a:r>
              <a:rPr lang="en-US" sz="1200" dirty="0" smtClean="0">
                <a:latin typeface="Times New Roman" pitchFamily="18" charset="0"/>
                <a:cs typeface="Times New Roman" pitchFamily="18" charset="0"/>
              </a:rPr>
              <a:t>-axis.  It corresponds to a frequency, </a:t>
            </a:r>
            <a:r>
              <a:rPr lang="el-GR" sz="1200" dirty="0" smtClean="0">
                <a:latin typeface="Cambria Math"/>
                <a:ea typeface="Cambria Math"/>
                <a:cs typeface="Times New Roman" pitchFamily="18" charset="0"/>
              </a:rPr>
              <a:t>ω</a:t>
            </a:r>
            <a:r>
              <a:rPr lang="en-US" sz="1200" dirty="0" smtClean="0">
                <a:latin typeface="Times New Roman" pitchFamily="18" charset="0"/>
                <a:cs typeface="Times New Roman" pitchFamily="18" charset="0"/>
              </a:rPr>
              <a:t>=</a:t>
            </a:r>
            <a:r>
              <a:rPr lang="el-GR" sz="1200" dirty="0" smtClean="0">
                <a:latin typeface="Cambria Math"/>
                <a:ea typeface="Cambria Math"/>
                <a:cs typeface="Times New Roman" pitchFamily="18" charset="0"/>
              </a:rPr>
              <a:t>θ</a:t>
            </a:r>
            <a:r>
              <a:rPr lang="en-US" sz="1200" dirty="0" smtClean="0">
                <a:latin typeface="Times New Roman" pitchFamily="18" charset="0"/>
                <a:cs typeface="Times New Roman" pitchFamily="18" charset="0"/>
              </a:rPr>
              <a:t>/</a:t>
            </a:r>
            <a:r>
              <a:rPr lang="el-GR" sz="1200" dirty="0" smtClean="0">
                <a:latin typeface="Cambria Math"/>
                <a:ea typeface="Cambria Math"/>
                <a:cs typeface="Times New Roman" pitchFamily="18" charset="0"/>
              </a:rPr>
              <a:t>Δ</a:t>
            </a:r>
            <a:r>
              <a:rPr lang="en-US" sz="1200" dirty="0" smtClean="0">
                <a:latin typeface="Times New Roman" pitchFamily="18" charset="0"/>
                <a:cs typeface="Times New Roman" pitchFamily="18" charset="0"/>
              </a:rPr>
              <a:t>t, in the Fourier transform.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This ends the digression.</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The key quantity </a:t>
            </a:r>
            <a:r>
              <a:rPr lang="en-US" baseline="0" dirty="0" smtClean="0">
                <a:latin typeface="Times New Roman" pitchFamily="18" charset="0"/>
                <a:cs typeface="Times New Roman" pitchFamily="18" charset="0"/>
              </a:rPr>
              <a:t>that we will develop is Coherence. It</a:t>
            </a:r>
          </a:p>
          <a:p>
            <a:r>
              <a:rPr lang="en-US" baseline="0" dirty="0" smtClean="0">
                <a:latin typeface="Times New Roman" pitchFamily="18" charset="0"/>
                <a:cs typeface="Times New Roman" pitchFamily="18" charset="0"/>
              </a:rPr>
              <a:t>quantifies the degree of similarity between two time series</a:t>
            </a:r>
          </a:p>
          <a:p>
            <a:r>
              <a:rPr lang="en-US" baseline="0" dirty="0" smtClean="0">
                <a:latin typeface="Times New Roman" pitchFamily="18" charset="0"/>
                <a:cs typeface="Times New Roman" pitchFamily="18" charset="0"/>
              </a:rPr>
              <a:t>in a specific frequency range.</a:t>
            </a:r>
            <a:endParaRPr lang="en-US"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scenario</a:t>
            </a:r>
            <a:r>
              <a:rPr lang="en-US" baseline="0" dirty="0" smtClean="0"/>
              <a:t> is purely hypothetical.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there are two plots: </a:t>
            </a:r>
            <a:r>
              <a:rPr lang="en-US" dirty="0" smtClean="0"/>
              <a:t>Top: Wind speed; Bottom, temperature.</a:t>
            </a:r>
          </a:p>
          <a:p>
            <a:r>
              <a:rPr lang="en-US" dirty="0" smtClean="0"/>
              <a:t>Both have</a:t>
            </a:r>
            <a:r>
              <a:rPr lang="en-US" baseline="0" dirty="0" smtClean="0"/>
              <a:t> the same time scales, years.</a:t>
            </a:r>
          </a:p>
          <a:p>
            <a:r>
              <a:rPr lang="en-US" baseline="0" dirty="0" smtClean="0"/>
              <a:t>Ask class to identify correlations.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11/16/2014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11/16/2014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11/16/2014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11/16/2014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11/16/2014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11/16/2014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3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3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image" Target="../media/image13.emf"/><Relationship Id="rId4" Type="http://schemas.openxmlformats.org/officeDocument/2006/relationships/image" Target="../media/image12.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13.emf"/><Relationship Id="rId4" Type="http://schemas.openxmlformats.org/officeDocument/2006/relationships/image" Target="../media/image12.em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2031325"/>
          </a:xfrm>
          <a:prstGeom prst="rect">
            <a:avLst/>
          </a:prstGeom>
          <a:noFill/>
        </p:spPr>
        <p:txBody>
          <a:bodyPr wrap="square" rtlCol="0">
            <a:spAutoFit/>
          </a:bodyPr>
          <a:lstStyle/>
          <a:p>
            <a:pPr algn="ctr"/>
            <a:r>
              <a:rPr lang="en-US" sz="3600" dirty="0" smtClean="0"/>
              <a:t>EESC G6908 </a:t>
            </a:r>
          </a:p>
          <a:p>
            <a:pPr algn="ctr"/>
            <a:r>
              <a:rPr lang="en-US" sz="3600" dirty="0" smtClean="0"/>
              <a:t>Quantitative Methods</a:t>
            </a:r>
          </a:p>
          <a:p>
            <a:pPr algn="ctr"/>
            <a:r>
              <a:rPr lang="en-US" sz="3600" dirty="0" smtClean="0"/>
              <a:t>of Data Analysis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705600"/>
          </a:xfrm>
        </p:spPr>
        <p:txBody>
          <a:bodyPr>
            <a:normAutofit/>
          </a:bodyPr>
          <a:lstStyle/>
          <a:p>
            <a:r>
              <a:rPr lang="en-US" sz="4000" dirty="0" smtClean="0">
                <a:latin typeface="Times New Roman" pitchFamily="18" charset="0"/>
                <a:cs typeface="Times New Roman" pitchFamily="18" charset="0"/>
              </a:rPr>
              <a:t>Rules</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t>
            </a:r>
            <a:r>
              <a:rPr lang="en-US" sz="3600" dirty="0" smtClean="0">
                <a:solidFill>
                  <a:srgbClr val="FF0000"/>
                </a:solidFill>
                <a:latin typeface="Times New Roman" pitchFamily="18" charset="0"/>
                <a:cs typeface="Times New Roman" pitchFamily="18" charset="0"/>
              </a:rPr>
              <a:t>zeros</a:t>
            </a:r>
            <a:r>
              <a:rPr lang="en-US" sz="3600" dirty="0" smtClean="0">
                <a:latin typeface="Times New Roman" pitchFamily="18" charset="0"/>
                <a:cs typeface="Times New Roman" pitchFamily="18" charset="0"/>
              </a:rPr>
              <a:t> suppress frequencies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solidFill>
                  <a:srgbClr val="FF0000"/>
                </a:solidFill>
                <a:latin typeface="Times New Roman" pitchFamily="18" charset="0"/>
                <a:cs typeface="Times New Roman" pitchFamily="18" charset="0"/>
              </a:rPr>
              <a:t>poles</a:t>
            </a:r>
            <a:r>
              <a:rPr lang="en-US" sz="3600" dirty="0" smtClean="0">
                <a:latin typeface="Times New Roman" pitchFamily="18" charset="0"/>
                <a:cs typeface="Times New Roman" pitchFamily="18" charset="0"/>
              </a:rPr>
              <a:t> amplify frequencies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all poles must be outside </a:t>
            </a:r>
            <a:r>
              <a:rPr lang="en-US" sz="3600" dirty="0" smtClean="0">
                <a:solidFill>
                  <a:srgbClr val="FF0000"/>
                </a:solidFill>
                <a:latin typeface="Times New Roman" pitchFamily="18" charset="0"/>
                <a:cs typeface="Times New Roman" pitchFamily="18" charset="0"/>
              </a:rPr>
              <a:t>the unit circle</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(so </a:t>
            </a:r>
            <a:r>
              <a:rPr lang="en-US" sz="3600" b="1" dirty="0" err="1" smtClean="0">
                <a:latin typeface="Cambria Math" pitchFamily="18" charset="0"/>
                <a:ea typeface="Cambria Math" pitchFamily="18" charset="0"/>
                <a:cs typeface="Times New Roman" pitchFamily="18" charset="0"/>
              </a:rPr>
              <a:t>v</a:t>
            </a:r>
            <a:r>
              <a:rPr lang="en-US" sz="3600" baseline="30000" dirty="0" err="1" smtClean="0">
                <a:latin typeface="Cambria Math" pitchFamily="18" charset="0"/>
                <a:ea typeface="Cambria Math" pitchFamily="18" charset="0"/>
                <a:cs typeface="Times New Roman" pitchFamily="18" charset="0"/>
              </a:rPr>
              <a:t>inv</a:t>
            </a:r>
            <a:r>
              <a:rPr lang="en-US" sz="3600" dirty="0" smtClean="0">
                <a:latin typeface="Times New Roman" pitchFamily="18" charset="0"/>
                <a:cs typeface="Times New Roman" pitchFamily="18" charset="0"/>
              </a:rPr>
              <a:t> converges)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all poles, zeros must be in </a:t>
            </a:r>
            <a:r>
              <a:rPr lang="en-US" sz="3200" dirty="0" smtClean="0">
                <a:solidFill>
                  <a:srgbClr val="FF0000"/>
                </a:solidFill>
                <a:latin typeface="Times New Roman" pitchFamily="18" charset="0"/>
                <a:cs typeface="Times New Roman" pitchFamily="18" charset="0"/>
              </a:rPr>
              <a:t>complex conjugate pairs</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(so filter is real)</a:t>
            </a:r>
            <a:endParaRPr lang="en-US" sz="36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0"/>
            <a:ext cx="9144000" cy="2133600"/>
          </a:xfrm>
        </p:spPr>
        <p:txBody>
          <a:bodyPr>
            <a:normAutofit fontScale="92500" lnSpcReduction="10000"/>
          </a:bodyPr>
          <a:lstStyle/>
          <a:p>
            <a:pPr algn="ctr">
              <a:buNone/>
            </a:pPr>
            <a:r>
              <a:rPr lang="en-US" dirty="0" smtClean="0">
                <a:latin typeface="Times New Roman" pitchFamily="18" charset="0"/>
                <a:cs typeface="Times New Roman" pitchFamily="18" charset="0"/>
              </a:rPr>
              <a:t>Part 1</a:t>
            </a:r>
          </a:p>
          <a:p>
            <a:pPr algn="ctr">
              <a:buNone/>
            </a:pPr>
            <a:r>
              <a:rPr lang="en-US" dirty="0" smtClean="0">
                <a:latin typeface="Times New Roman" pitchFamily="18" charset="0"/>
                <a:cs typeface="Times New Roman" pitchFamily="18" charset="0"/>
              </a:rPr>
              <a:t>“Coherence”</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frequency-dependent correlations between time series</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Scenario A</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in a hypothetical region</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windiness and temperature correlate at periods of a year, because of large scale climate patterns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but they do not correlate at periods of a few days</a:t>
            </a:r>
            <a:endParaRPr lang="en-US" sz="36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1371600" y="990600"/>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1371600" y="3263729"/>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p:cNvCxnSpPr/>
          <p:nvPr/>
        </p:nvCxnSpPr>
        <p:spPr>
          <a:xfrm rot="5400000">
            <a:off x="4137402" y="485294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1257300" y="483487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7048500" y="258369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257300" y="25527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152900" y="256690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7033002" y="485165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643392" y="5345668"/>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time, years</a:t>
            </a:r>
            <a:endParaRPr lang="en-US" dirty="0">
              <a:latin typeface="Times New Roman" pitchFamily="18" charset="0"/>
              <a:cs typeface="Times New Roman" pitchFamily="18" charset="0"/>
            </a:endParaRPr>
          </a:p>
        </p:txBody>
      </p:sp>
      <p:sp>
        <p:nvSpPr>
          <p:cNvPr id="16" name="TextBox 15"/>
          <p:cNvSpPr txBox="1"/>
          <p:nvPr/>
        </p:nvSpPr>
        <p:spPr>
          <a:xfrm>
            <a:off x="3657600" y="3135868"/>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time, years</a:t>
            </a:r>
            <a:endParaRPr lang="en-US" dirty="0">
              <a:latin typeface="Times New Roman" pitchFamily="18" charset="0"/>
              <a:cs typeface="Times New Roman" pitchFamily="18" charset="0"/>
            </a:endParaRPr>
          </a:p>
        </p:txBody>
      </p:sp>
      <p:sp>
        <p:nvSpPr>
          <p:cNvPr id="17" name="TextBox 16"/>
          <p:cNvSpPr txBox="1"/>
          <p:nvPr/>
        </p:nvSpPr>
        <p:spPr>
          <a:xfrm>
            <a:off x="12192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18" name="TextBox 17"/>
          <p:cNvSpPr txBox="1"/>
          <p:nvPr/>
        </p:nvSpPr>
        <p:spPr>
          <a:xfrm>
            <a:off x="41148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19" name="TextBox 18"/>
          <p:cNvSpPr txBox="1"/>
          <p:nvPr/>
        </p:nvSpPr>
        <p:spPr>
          <a:xfrm>
            <a:off x="70104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p:txBody>
      </p:sp>
      <p:sp>
        <p:nvSpPr>
          <p:cNvPr id="20" name="TextBox 19"/>
          <p:cNvSpPr txBox="1"/>
          <p:nvPr/>
        </p:nvSpPr>
        <p:spPr>
          <a:xfrm>
            <a:off x="12192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21" name="TextBox 20"/>
          <p:cNvSpPr txBox="1"/>
          <p:nvPr/>
        </p:nvSpPr>
        <p:spPr>
          <a:xfrm>
            <a:off x="41148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22" name="TextBox 21"/>
          <p:cNvSpPr txBox="1"/>
          <p:nvPr/>
        </p:nvSpPr>
        <p:spPr>
          <a:xfrm>
            <a:off x="70104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p:txBody>
      </p:sp>
      <p:sp>
        <p:nvSpPr>
          <p:cNvPr id="23" name="TextBox 22"/>
          <p:cNvSpPr txBox="1"/>
          <p:nvPr/>
        </p:nvSpPr>
        <p:spPr>
          <a:xfrm rot="16200000">
            <a:off x="413266" y="1491734"/>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wind speed</a:t>
            </a:r>
            <a:endParaRPr lang="en-US" dirty="0">
              <a:latin typeface="Times New Roman" pitchFamily="18" charset="0"/>
              <a:cs typeface="Times New Roman" pitchFamily="18" charset="0"/>
            </a:endParaRPr>
          </a:p>
        </p:txBody>
      </p:sp>
      <p:sp>
        <p:nvSpPr>
          <p:cNvPr id="24" name="TextBox 23"/>
          <p:cNvSpPr txBox="1"/>
          <p:nvPr/>
        </p:nvSpPr>
        <p:spPr>
          <a:xfrm rot="16200000">
            <a:off x="298966" y="3739634"/>
            <a:ext cx="1447801"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temperature</a:t>
            </a:r>
            <a:endParaRPr lang="en-US" dirty="0">
              <a:latin typeface="Times New Roman" pitchFamily="18" charset="0"/>
              <a:cs typeface="Times New Roman" pitchFamily="18" charset="0"/>
            </a:endParaRPr>
          </a:p>
        </p:txBody>
      </p:sp>
      <p:sp>
        <p:nvSpPr>
          <p:cNvPr id="28" name="Freeform 27"/>
          <p:cNvSpPr/>
          <p:nvPr/>
        </p:nvSpPr>
        <p:spPr>
          <a:xfrm>
            <a:off x="1371600" y="1447800"/>
            <a:ext cx="5780868" cy="754251"/>
          </a:xfrm>
          <a:custGeom>
            <a:avLst/>
            <a:gdLst>
              <a:gd name="connsiteX0" fmla="*/ 0 w 5780868"/>
              <a:gd name="connsiteY0" fmla="*/ 459783 h 754251"/>
              <a:gd name="connsiteX1" fmla="*/ 278969 w 5780868"/>
              <a:gd name="connsiteY1" fmla="*/ 630264 h 754251"/>
              <a:gd name="connsiteX2" fmla="*/ 511444 w 5780868"/>
              <a:gd name="connsiteY2" fmla="*/ 351295 h 754251"/>
              <a:gd name="connsiteX3" fmla="*/ 573437 w 5780868"/>
              <a:gd name="connsiteY3" fmla="*/ 211810 h 754251"/>
              <a:gd name="connsiteX4" fmla="*/ 805912 w 5780868"/>
              <a:gd name="connsiteY4" fmla="*/ 103322 h 754251"/>
              <a:gd name="connsiteX5" fmla="*/ 914400 w 5780868"/>
              <a:gd name="connsiteY5" fmla="*/ 180814 h 754251"/>
              <a:gd name="connsiteX6" fmla="*/ 1053885 w 5780868"/>
              <a:gd name="connsiteY6" fmla="*/ 258305 h 754251"/>
              <a:gd name="connsiteX7" fmla="*/ 1100380 w 5780868"/>
              <a:gd name="connsiteY7" fmla="*/ 211810 h 754251"/>
              <a:gd name="connsiteX8" fmla="*/ 1224366 w 5780868"/>
              <a:gd name="connsiteY8" fmla="*/ 103322 h 754251"/>
              <a:gd name="connsiteX9" fmla="*/ 1394847 w 5780868"/>
              <a:gd name="connsiteY9" fmla="*/ 41329 h 754251"/>
              <a:gd name="connsiteX10" fmla="*/ 1596325 w 5780868"/>
              <a:gd name="connsiteY10" fmla="*/ 41329 h 754251"/>
              <a:gd name="connsiteX11" fmla="*/ 1658319 w 5780868"/>
              <a:gd name="connsiteY11" fmla="*/ 242807 h 754251"/>
              <a:gd name="connsiteX12" fmla="*/ 1906291 w 5780868"/>
              <a:gd name="connsiteY12" fmla="*/ 320298 h 754251"/>
              <a:gd name="connsiteX13" fmla="*/ 2030278 w 5780868"/>
              <a:gd name="connsiteY13" fmla="*/ 351295 h 754251"/>
              <a:gd name="connsiteX14" fmla="*/ 2154264 w 5780868"/>
              <a:gd name="connsiteY14" fmla="*/ 568271 h 754251"/>
              <a:gd name="connsiteX15" fmla="*/ 2464230 w 5780868"/>
              <a:gd name="connsiteY15" fmla="*/ 552773 h 754251"/>
              <a:gd name="connsiteX16" fmla="*/ 2603715 w 5780868"/>
              <a:gd name="connsiteY16" fmla="*/ 661261 h 754251"/>
              <a:gd name="connsiteX17" fmla="*/ 2898183 w 5780868"/>
              <a:gd name="connsiteY17" fmla="*/ 754251 h 754251"/>
              <a:gd name="connsiteX18" fmla="*/ 3177152 w 5780868"/>
              <a:gd name="connsiteY18" fmla="*/ 661261 h 754251"/>
              <a:gd name="connsiteX19" fmla="*/ 3347634 w 5780868"/>
              <a:gd name="connsiteY19" fmla="*/ 490780 h 754251"/>
              <a:gd name="connsiteX20" fmla="*/ 3595607 w 5780868"/>
              <a:gd name="connsiteY20" fmla="*/ 428787 h 754251"/>
              <a:gd name="connsiteX21" fmla="*/ 3952068 w 5780868"/>
              <a:gd name="connsiteY21" fmla="*/ 444285 h 754251"/>
              <a:gd name="connsiteX22" fmla="*/ 4231037 w 5780868"/>
              <a:gd name="connsiteY22" fmla="*/ 118820 h 754251"/>
              <a:gd name="connsiteX23" fmla="*/ 4370522 w 5780868"/>
              <a:gd name="connsiteY23" fmla="*/ 41329 h 754251"/>
              <a:gd name="connsiteX24" fmla="*/ 4649491 w 5780868"/>
              <a:gd name="connsiteY24" fmla="*/ 41329 h 754251"/>
              <a:gd name="connsiteX25" fmla="*/ 4788976 w 5780868"/>
              <a:gd name="connsiteY25" fmla="*/ 289302 h 754251"/>
              <a:gd name="connsiteX26" fmla="*/ 5083444 w 5780868"/>
              <a:gd name="connsiteY26" fmla="*/ 351295 h 754251"/>
              <a:gd name="connsiteX27" fmla="*/ 5191932 w 5780868"/>
              <a:gd name="connsiteY27" fmla="*/ 537275 h 754251"/>
              <a:gd name="connsiteX28" fmla="*/ 5455403 w 5780868"/>
              <a:gd name="connsiteY28" fmla="*/ 537275 h 754251"/>
              <a:gd name="connsiteX29" fmla="*/ 5672380 w 5780868"/>
              <a:gd name="connsiteY29" fmla="*/ 583770 h 754251"/>
              <a:gd name="connsiteX30" fmla="*/ 5780868 w 5780868"/>
              <a:gd name="connsiteY30" fmla="*/ 738753 h 754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80868" h="754251">
                <a:moveTo>
                  <a:pt x="0" y="459783"/>
                </a:moveTo>
                <a:cubicBezTo>
                  <a:pt x="96864" y="554064"/>
                  <a:pt x="193728" y="648345"/>
                  <a:pt x="278969" y="630264"/>
                </a:cubicBezTo>
                <a:cubicBezTo>
                  <a:pt x="364210" y="612183"/>
                  <a:pt x="462366" y="421037"/>
                  <a:pt x="511444" y="351295"/>
                </a:cubicBezTo>
                <a:cubicBezTo>
                  <a:pt x="560522" y="281553"/>
                  <a:pt x="524359" y="253139"/>
                  <a:pt x="573437" y="211810"/>
                </a:cubicBezTo>
                <a:cubicBezTo>
                  <a:pt x="622515" y="170481"/>
                  <a:pt x="749085" y="108488"/>
                  <a:pt x="805912" y="103322"/>
                </a:cubicBezTo>
                <a:cubicBezTo>
                  <a:pt x="862739" y="98156"/>
                  <a:pt x="873071" y="154984"/>
                  <a:pt x="914400" y="180814"/>
                </a:cubicBezTo>
                <a:cubicBezTo>
                  <a:pt x="955729" y="206644"/>
                  <a:pt x="1022888" y="253139"/>
                  <a:pt x="1053885" y="258305"/>
                </a:cubicBezTo>
                <a:cubicBezTo>
                  <a:pt x="1084882" y="263471"/>
                  <a:pt x="1071967" y="237640"/>
                  <a:pt x="1100380" y="211810"/>
                </a:cubicBezTo>
                <a:cubicBezTo>
                  <a:pt x="1128793" y="185980"/>
                  <a:pt x="1175288" y="131735"/>
                  <a:pt x="1224366" y="103322"/>
                </a:cubicBezTo>
                <a:cubicBezTo>
                  <a:pt x="1273444" y="74909"/>
                  <a:pt x="1332854" y="51661"/>
                  <a:pt x="1394847" y="41329"/>
                </a:cubicBezTo>
                <a:cubicBezTo>
                  <a:pt x="1456840" y="30997"/>
                  <a:pt x="1552413" y="7749"/>
                  <a:pt x="1596325" y="41329"/>
                </a:cubicBezTo>
                <a:cubicBezTo>
                  <a:pt x="1640237" y="74909"/>
                  <a:pt x="1606658" y="196312"/>
                  <a:pt x="1658319" y="242807"/>
                </a:cubicBezTo>
                <a:cubicBezTo>
                  <a:pt x="1709980" y="289302"/>
                  <a:pt x="1844298" y="302217"/>
                  <a:pt x="1906291" y="320298"/>
                </a:cubicBezTo>
                <a:cubicBezTo>
                  <a:pt x="1968284" y="338379"/>
                  <a:pt x="1988949" y="309966"/>
                  <a:pt x="2030278" y="351295"/>
                </a:cubicBezTo>
                <a:cubicBezTo>
                  <a:pt x="2071607" y="392624"/>
                  <a:pt x="2081939" y="534691"/>
                  <a:pt x="2154264" y="568271"/>
                </a:cubicBezTo>
                <a:cubicBezTo>
                  <a:pt x="2226589" y="601851"/>
                  <a:pt x="2389322" y="537275"/>
                  <a:pt x="2464230" y="552773"/>
                </a:cubicBezTo>
                <a:cubicBezTo>
                  <a:pt x="2539138" y="568271"/>
                  <a:pt x="2531390" y="627681"/>
                  <a:pt x="2603715" y="661261"/>
                </a:cubicBezTo>
                <a:cubicBezTo>
                  <a:pt x="2676040" y="694841"/>
                  <a:pt x="2802610" y="754251"/>
                  <a:pt x="2898183" y="754251"/>
                </a:cubicBezTo>
                <a:cubicBezTo>
                  <a:pt x="2993756" y="754251"/>
                  <a:pt x="3102244" y="705173"/>
                  <a:pt x="3177152" y="661261"/>
                </a:cubicBezTo>
                <a:cubicBezTo>
                  <a:pt x="3252060" y="617349"/>
                  <a:pt x="3277891" y="529526"/>
                  <a:pt x="3347634" y="490780"/>
                </a:cubicBezTo>
                <a:cubicBezTo>
                  <a:pt x="3417377" y="452034"/>
                  <a:pt x="3494868" y="436536"/>
                  <a:pt x="3595607" y="428787"/>
                </a:cubicBezTo>
                <a:cubicBezTo>
                  <a:pt x="3696346" y="421038"/>
                  <a:pt x="3846163" y="495946"/>
                  <a:pt x="3952068" y="444285"/>
                </a:cubicBezTo>
                <a:cubicBezTo>
                  <a:pt x="4057973" y="392624"/>
                  <a:pt x="4161295" y="185979"/>
                  <a:pt x="4231037" y="118820"/>
                </a:cubicBezTo>
                <a:cubicBezTo>
                  <a:pt x="4300779" y="51661"/>
                  <a:pt x="4300780" y="54244"/>
                  <a:pt x="4370522" y="41329"/>
                </a:cubicBezTo>
                <a:cubicBezTo>
                  <a:pt x="4440264" y="28414"/>
                  <a:pt x="4579749" y="0"/>
                  <a:pt x="4649491" y="41329"/>
                </a:cubicBezTo>
                <a:cubicBezTo>
                  <a:pt x="4719233" y="82658"/>
                  <a:pt x="4716650" y="237641"/>
                  <a:pt x="4788976" y="289302"/>
                </a:cubicBezTo>
                <a:cubicBezTo>
                  <a:pt x="4861302" y="340963"/>
                  <a:pt x="5016285" y="309966"/>
                  <a:pt x="5083444" y="351295"/>
                </a:cubicBezTo>
                <a:cubicBezTo>
                  <a:pt x="5150603" y="392624"/>
                  <a:pt x="5129939" y="506278"/>
                  <a:pt x="5191932" y="537275"/>
                </a:cubicBezTo>
                <a:cubicBezTo>
                  <a:pt x="5253925" y="568272"/>
                  <a:pt x="5375328" y="529526"/>
                  <a:pt x="5455403" y="537275"/>
                </a:cubicBezTo>
                <a:cubicBezTo>
                  <a:pt x="5535478" y="545024"/>
                  <a:pt x="5618136" y="550190"/>
                  <a:pt x="5672380" y="583770"/>
                </a:cubicBezTo>
                <a:cubicBezTo>
                  <a:pt x="5726624" y="617350"/>
                  <a:pt x="5753746" y="678051"/>
                  <a:pt x="5780868" y="738753"/>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1456841" y="3306305"/>
            <a:ext cx="5718874" cy="1358685"/>
          </a:xfrm>
          <a:custGeom>
            <a:avLst/>
            <a:gdLst>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14400 w 5718874"/>
              <a:gd name="connsiteY4" fmla="*/ 382292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718874" h="1358685">
                <a:moveTo>
                  <a:pt x="0" y="924732"/>
                </a:moveTo>
                <a:cubicBezTo>
                  <a:pt x="92989" y="947979"/>
                  <a:pt x="185979" y="971227"/>
                  <a:pt x="278969" y="955729"/>
                </a:cubicBezTo>
                <a:cubicBezTo>
                  <a:pt x="371959" y="940231"/>
                  <a:pt x="472698" y="870488"/>
                  <a:pt x="557939" y="831742"/>
                </a:cubicBezTo>
                <a:cubicBezTo>
                  <a:pt x="643180" y="792996"/>
                  <a:pt x="731003" y="798162"/>
                  <a:pt x="790413" y="723254"/>
                </a:cubicBezTo>
                <a:cubicBezTo>
                  <a:pt x="849823" y="648346"/>
                  <a:pt x="891153" y="483031"/>
                  <a:pt x="914400" y="382292"/>
                </a:cubicBezTo>
                <a:cubicBezTo>
                  <a:pt x="937647" y="281553"/>
                  <a:pt x="911817" y="175647"/>
                  <a:pt x="929898" y="118820"/>
                </a:cubicBezTo>
                <a:cubicBezTo>
                  <a:pt x="947979" y="61993"/>
                  <a:pt x="994475" y="0"/>
                  <a:pt x="1022888" y="41329"/>
                </a:cubicBezTo>
                <a:cubicBezTo>
                  <a:pt x="1051302" y="82658"/>
                  <a:pt x="1074549" y="297051"/>
                  <a:pt x="1100379" y="366793"/>
                </a:cubicBezTo>
                <a:cubicBezTo>
                  <a:pt x="1126210" y="436535"/>
                  <a:pt x="1146874" y="426203"/>
                  <a:pt x="1177871" y="459783"/>
                </a:cubicBezTo>
                <a:cubicBezTo>
                  <a:pt x="1208868" y="493363"/>
                  <a:pt x="1252779" y="542441"/>
                  <a:pt x="1286359" y="568271"/>
                </a:cubicBezTo>
                <a:cubicBezTo>
                  <a:pt x="1319939" y="594101"/>
                  <a:pt x="1330271" y="599268"/>
                  <a:pt x="1379349" y="614766"/>
                </a:cubicBezTo>
                <a:cubicBezTo>
                  <a:pt x="1428427" y="630264"/>
                  <a:pt x="1529166" y="653512"/>
                  <a:pt x="1580827" y="661261"/>
                </a:cubicBezTo>
                <a:cubicBezTo>
                  <a:pt x="1632488" y="669010"/>
                  <a:pt x="1689315" y="661261"/>
                  <a:pt x="1689315" y="661261"/>
                </a:cubicBezTo>
                <a:cubicBezTo>
                  <a:pt x="1725478" y="661261"/>
                  <a:pt x="1766806" y="653512"/>
                  <a:pt x="1797803" y="661261"/>
                </a:cubicBezTo>
                <a:cubicBezTo>
                  <a:pt x="1828800" y="669010"/>
                  <a:pt x="1849465" y="661261"/>
                  <a:pt x="1875295" y="707756"/>
                </a:cubicBezTo>
                <a:cubicBezTo>
                  <a:pt x="1901125" y="754251"/>
                  <a:pt x="1937288" y="862740"/>
                  <a:pt x="1952786" y="940231"/>
                </a:cubicBezTo>
                <a:cubicBezTo>
                  <a:pt x="1968284" y="1017722"/>
                  <a:pt x="1963118" y="1115878"/>
                  <a:pt x="1968284" y="1172705"/>
                </a:cubicBezTo>
                <a:cubicBezTo>
                  <a:pt x="1973450" y="1229532"/>
                  <a:pt x="1963119" y="1283776"/>
                  <a:pt x="1983783" y="1281193"/>
                </a:cubicBezTo>
                <a:cubicBezTo>
                  <a:pt x="2004447" y="1278610"/>
                  <a:pt x="2061275" y="1193370"/>
                  <a:pt x="2092271" y="1157207"/>
                </a:cubicBezTo>
                <a:cubicBezTo>
                  <a:pt x="2123267" y="1121044"/>
                  <a:pt x="2138765" y="1082298"/>
                  <a:pt x="2169762" y="1064217"/>
                </a:cubicBezTo>
                <a:cubicBezTo>
                  <a:pt x="2200759" y="1046136"/>
                  <a:pt x="2278251" y="1048719"/>
                  <a:pt x="2278251" y="1048719"/>
                </a:cubicBezTo>
                <a:cubicBezTo>
                  <a:pt x="2340244" y="1040970"/>
                  <a:pt x="2461647" y="1022888"/>
                  <a:pt x="2541722" y="1017722"/>
                </a:cubicBezTo>
                <a:cubicBezTo>
                  <a:pt x="2621797" y="1012556"/>
                  <a:pt x="2758698" y="1017722"/>
                  <a:pt x="2758698" y="1017722"/>
                </a:cubicBezTo>
                <a:cubicBezTo>
                  <a:pt x="2843939" y="1017722"/>
                  <a:pt x="2965342" y="1004807"/>
                  <a:pt x="3053166" y="1017722"/>
                </a:cubicBezTo>
                <a:cubicBezTo>
                  <a:pt x="3140990" y="1030637"/>
                  <a:pt x="3208149" y="1082299"/>
                  <a:pt x="3285640" y="1095214"/>
                </a:cubicBezTo>
                <a:cubicBezTo>
                  <a:pt x="3363131" y="1108129"/>
                  <a:pt x="3463871" y="1123628"/>
                  <a:pt x="3518115" y="1095214"/>
                </a:cubicBezTo>
                <a:cubicBezTo>
                  <a:pt x="3572359" y="1066800"/>
                  <a:pt x="3567193" y="984142"/>
                  <a:pt x="3611105" y="924732"/>
                </a:cubicBezTo>
                <a:cubicBezTo>
                  <a:pt x="3655017" y="865322"/>
                  <a:pt x="3704095" y="782665"/>
                  <a:pt x="3781586" y="738753"/>
                </a:cubicBezTo>
                <a:cubicBezTo>
                  <a:pt x="3859078" y="694841"/>
                  <a:pt x="3988230" y="687091"/>
                  <a:pt x="4076054" y="661261"/>
                </a:cubicBezTo>
                <a:cubicBezTo>
                  <a:pt x="4163878" y="635431"/>
                  <a:pt x="4238786" y="588936"/>
                  <a:pt x="4308528" y="583770"/>
                </a:cubicBezTo>
                <a:cubicBezTo>
                  <a:pt x="4378270" y="578604"/>
                  <a:pt x="4435098" y="607017"/>
                  <a:pt x="4494508" y="630264"/>
                </a:cubicBezTo>
                <a:cubicBezTo>
                  <a:pt x="4553918" y="653511"/>
                  <a:pt x="4569417" y="702590"/>
                  <a:pt x="4664990" y="723254"/>
                </a:cubicBezTo>
                <a:cubicBezTo>
                  <a:pt x="4760563" y="743919"/>
                  <a:pt x="4949125" y="795580"/>
                  <a:pt x="5067945" y="754251"/>
                </a:cubicBezTo>
                <a:cubicBezTo>
                  <a:pt x="5186765" y="712922"/>
                  <a:pt x="5310753" y="464949"/>
                  <a:pt x="5377912" y="475281"/>
                </a:cubicBezTo>
                <a:cubicBezTo>
                  <a:pt x="5445071" y="485613"/>
                  <a:pt x="5455403" y="705173"/>
                  <a:pt x="5470901" y="816244"/>
                </a:cubicBezTo>
                <a:cubicBezTo>
                  <a:pt x="5486399" y="927315"/>
                  <a:pt x="5452820" y="1059051"/>
                  <a:pt x="5470901" y="1141709"/>
                </a:cubicBezTo>
                <a:cubicBezTo>
                  <a:pt x="5488983" y="1224367"/>
                  <a:pt x="5538061" y="1276027"/>
                  <a:pt x="5579390" y="1312190"/>
                </a:cubicBezTo>
                <a:cubicBezTo>
                  <a:pt x="5620719" y="1348353"/>
                  <a:pt x="5718874" y="1358685"/>
                  <a:pt x="5718874" y="1358685"/>
                </a:cubicBezTo>
                <a:lnTo>
                  <a:pt x="5718874" y="1358685"/>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1371600" y="990600"/>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1371600" y="3263729"/>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p:cNvCxnSpPr/>
          <p:nvPr/>
        </p:nvCxnSpPr>
        <p:spPr>
          <a:xfrm rot="5400000">
            <a:off x="4137402" y="485294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1257300" y="483487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7048500" y="258369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257300" y="25527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152900" y="256690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7033002" y="485165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643392" y="5345668"/>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time, years</a:t>
            </a:r>
            <a:endParaRPr lang="en-US" dirty="0">
              <a:latin typeface="Times New Roman" pitchFamily="18" charset="0"/>
              <a:cs typeface="Times New Roman" pitchFamily="18" charset="0"/>
            </a:endParaRPr>
          </a:p>
        </p:txBody>
      </p:sp>
      <p:sp>
        <p:nvSpPr>
          <p:cNvPr id="16" name="TextBox 15"/>
          <p:cNvSpPr txBox="1"/>
          <p:nvPr/>
        </p:nvSpPr>
        <p:spPr>
          <a:xfrm>
            <a:off x="3657600" y="3135868"/>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time, years</a:t>
            </a:r>
            <a:endParaRPr lang="en-US" dirty="0">
              <a:latin typeface="Times New Roman" pitchFamily="18" charset="0"/>
              <a:cs typeface="Times New Roman" pitchFamily="18" charset="0"/>
            </a:endParaRPr>
          </a:p>
        </p:txBody>
      </p:sp>
      <p:sp>
        <p:nvSpPr>
          <p:cNvPr id="17" name="TextBox 16"/>
          <p:cNvSpPr txBox="1"/>
          <p:nvPr/>
        </p:nvSpPr>
        <p:spPr>
          <a:xfrm>
            <a:off x="12192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18" name="TextBox 17"/>
          <p:cNvSpPr txBox="1"/>
          <p:nvPr/>
        </p:nvSpPr>
        <p:spPr>
          <a:xfrm>
            <a:off x="41148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19" name="TextBox 18"/>
          <p:cNvSpPr txBox="1"/>
          <p:nvPr/>
        </p:nvSpPr>
        <p:spPr>
          <a:xfrm>
            <a:off x="70104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p:txBody>
      </p:sp>
      <p:sp>
        <p:nvSpPr>
          <p:cNvPr id="20" name="TextBox 19"/>
          <p:cNvSpPr txBox="1"/>
          <p:nvPr/>
        </p:nvSpPr>
        <p:spPr>
          <a:xfrm>
            <a:off x="12192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21" name="TextBox 20"/>
          <p:cNvSpPr txBox="1"/>
          <p:nvPr/>
        </p:nvSpPr>
        <p:spPr>
          <a:xfrm>
            <a:off x="41148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22" name="TextBox 21"/>
          <p:cNvSpPr txBox="1"/>
          <p:nvPr/>
        </p:nvSpPr>
        <p:spPr>
          <a:xfrm>
            <a:off x="70104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p:txBody>
      </p:sp>
      <p:sp>
        <p:nvSpPr>
          <p:cNvPr id="23" name="TextBox 22"/>
          <p:cNvSpPr txBox="1"/>
          <p:nvPr/>
        </p:nvSpPr>
        <p:spPr>
          <a:xfrm rot="16200000">
            <a:off x="413266" y="1491734"/>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wind speed</a:t>
            </a:r>
            <a:endParaRPr lang="en-US" dirty="0">
              <a:latin typeface="Times New Roman" pitchFamily="18" charset="0"/>
              <a:cs typeface="Times New Roman" pitchFamily="18" charset="0"/>
            </a:endParaRPr>
          </a:p>
        </p:txBody>
      </p:sp>
      <p:sp>
        <p:nvSpPr>
          <p:cNvPr id="24" name="TextBox 23"/>
          <p:cNvSpPr txBox="1"/>
          <p:nvPr/>
        </p:nvSpPr>
        <p:spPr>
          <a:xfrm rot="16200000">
            <a:off x="298966" y="3739634"/>
            <a:ext cx="1447801"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temperature</a:t>
            </a:r>
            <a:endParaRPr lang="en-US" dirty="0">
              <a:latin typeface="Times New Roman" pitchFamily="18" charset="0"/>
              <a:cs typeface="Times New Roman" pitchFamily="18" charset="0"/>
            </a:endParaRPr>
          </a:p>
        </p:txBody>
      </p:sp>
      <p:sp>
        <p:nvSpPr>
          <p:cNvPr id="28" name="Freeform 27"/>
          <p:cNvSpPr/>
          <p:nvPr/>
        </p:nvSpPr>
        <p:spPr>
          <a:xfrm>
            <a:off x="1371600" y="1447800"/>
            <a:ext cx="5780868" cy="754251"/>
          </a:xfrm>
          <a:custGeom>
            <a:avLst/>
            <a:gdLst>
              <a:gd name="connsiteX0" fmla="*/ 0 w 5780868"/>
              <a:gd name="connsiteY0" fmla="*/ 459783 h 754251"/>
              <a:gd name="connsiteX1" fmla="*/ 278969 w 5780868"/>
              <a:gd name="connsiteY1" fmla="*/ 630264 h 754251"/>
              <a:gd name="connsiteX2" fmla="*/ 511444 w 5780868"/>
              <a:gd name="connsiteY2" fmla="*/ 351295 h 754251"/>
              <a:gd name="connsiteX3" fmla="*/ 573437 w 5780868"/>
              <a:gd name="connsiteY3" fmla="*/ 211810 h 754251"/>
              <a:gd name="connsiteX4" fmla="*/ 805912 w 5780868"/>
              <a:gd name="connsiteY4" fmla="*/ 103322 h 754251"/>
              <a:gd name="connsiteX5" fmla="*/ 914400 w 5780868"/>
              <a:gd name="connsiteY5" fmla="*/ 180814 h 754251"/>
              <a:gd name="connsiteX6" fmla="*/ 1053885 w 5780868"/>
              <a:gd name="connsiteY6" fmla="*/ 258305 h 754251"/>
              <a:gd name="connsiteX7" fmla="*/ 1100380 w 5780868"/>
              <a:gd name="connsiteY7" fmla="*/ 211810 h 754251"/>
              <a:gd name="connsiteX8" fmla="*/ 1224366 w 5780868"/>
              <a:gd name="connsiteY8" fmla="*/ 103322 h 754251"/>
              <a:gd name="connsiteX9" fmla="*/ 1394847 w 5780868"/>
              <a:gd name="connsiteY9" fmla="*/ 41329 h 754251"/>
              <a:gd name="connsiteX10" fmla="*/ 1596325 w 5780868"/>
              <a:gd name="connsiteY10" fmla="*/ 41329 h 754251"/>
              <a:gd name="connsiteX11" fmla="*/ 1658319 w 5780868"/>
              <a:gd name="connsiteY11" fmla="*/ 242807 h 754251"/>
              <a:gd name="connsiteX12" fmla="*/ 1906291 w 5780868"/>
              <a:gd name="connsiteY12" fmla="*/ 320298 h 754251"/>
              <a:gd name="connsiteX13" fmla="*/ 2030278 w 5780868"/>
              <a:gd name="connsiteY13" fmla="*/ 351295 h 754251"/>
              <a:gd name="connsiteX14" fmla="*/ 2154264 w 5780868"/>
              <a:gd name="connsiteY14" fmla="*/ 568271 h 754251"/>
              <a:gd name="connsiteX15" fmla="*/ 2464230 w 5780868"/>
              <a:gd name="connsiteY15" fmla="*/ 552773 h 754251"/>
              <a:gd name="connsiteX16" fmla="*/ 2603715 w 5780868"/>
              <a:gd name="connsiteY16" fmla="*/ 661261 h 754251"/>
              <a:gd name="connsiteX17" fmla="*/ 2898183 w 5780868"/>
              <a:gd name="connsiteY17" fmla="*/ 754251 h 754251"/>
              <a:gd name="connsiteX18" fmla="*/ 3177152 w 5780868"/>
              <a:gd name="connsiteY18" fmla="*/ 661261 h 754251"/>
              <a:gd name="connsiteX19" fmla="*/ 3347634 w 5780868"/>
              <a:gd name="connsiteY19" fmla="*/ 490780 h 754251"/>
              <a:gd name="connsiteX20" fmla="*/ 3595607 w 5780868"/>
              <a:gd name="connsiteY20" fmla="*/ 428787 h 754251"/>
              <a:gd name="connsiteX21" fmla="*/ 3952068 w 5780868"/>
              <a:gd name="connsiteY21" fmla="*/ 444285 h 754251"/>
              <a:gd name="connsiteX22" fmla="*/ 4231037 w 5780868"/>
              <a:gd name="connsiteY22" fmla="*/ 118820 h 754251"/>
              <a:gd name="connsiteX23" fmla="*/ 4370522 w 5780868"/>
              <a:gd name="connsiteY23" fmla="*/ 41329 h 754251"/>
              <a:gd name="connsiteX24" fmla="*/ 4649491 w 5780868"/>
              <a:gd name="connsiteY24" fmla="*/ 41329 h 754251"/>
              <a:gd name="connsiteX25" fmla="*/ 4788976 w 5780868"/>
              <a:gd name="connsiteY25" fmla="*/ 289302 h 754251"/>
              <a:gd name="connsiteX26" fmla="*/ 5083444 w 5780868"/>
              <a:gd name="connsiteY26" fmla="*/ 351295 h 754251"/>
              <a:gd name="connsiteX27" fmla="*/ 5191932 w 5780868"/>
              <a:gd name="connsiteY27" fmla="*/ 537275 h 754251"/>
              <a:gd name="connsiteX28" fmla="*/ 5455403 w 5780868"/>
              <a:gd name="connsiteY28" fmla="*/ 537275 h 754251"/>
              <a:gd name="connsiteX29" fmla="*/ 5672380 w 5780868"/>
              <a:gd name="connsiteY29" fmla="*/ 583770 h 754251"/>
              <a:gd name="connsiteX30" fmla="*/ 5780868 w 5780868"/>
              <a:gd name="connsiteY30" fmla="*/ 738753 h 754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80868" h="754251">
                <a:moveTo>
                  <a:pt x="0" y="459783"/>
                </a:moveTo>
                <a:cubicBezTo>
                  <a:pt x="96864" y="554064"/>
                  <a:pt x="193728" y="648345"/>
                  <a:pt x="278969" y="630264"/>
                </a:cubicBezTo>
                <a:cubicBezTo>
                  <a:pt x="364210" y="612183"/>
                  <a:pt x="462366" y="421037"/>
                  <a:pt x="511444" y="351295"/>
                </a:cubicBezTo>
                <a:cubicBezTo>
                  <a:pt x="560522" y="281553"/>
                  <a:pt x="524359" y="253139"/>
                  <a:pt x="573437" y="211810"/>
                </a:cubicBezTo>
                <a:cubicBezTo>
                  <a:pt x="622515" y="170481"/>
                  <a:pt x="749085" y="108488"/>
                  <a:pt x="805912" y="103322"/>
                </a:cubicBezTo>
                <a:cubicBezTo>
                  <a:pt x="862739" y="98156"/>
                  <a:pt x="873071" y="154984"/>
                  <a:pt x="914400" y="180814"/>
                </a:cubicBezTo>
                <a:cubicBezTo>
                  <a:pt x="955729" y="206644"/>
                  <a:pt x="1022888" y="253139"/>
                  <a:pt x="1053885" y="258305"/>
                </a:cubicBezTo>
                <a:cubicBezTo>
                  <a:pt x="1084882" y="263471"/>
                  <a:pt x="1071967" y="237640"/>
                  <a:pt x="1100380" y="211810"/>
                </a:cubicBezTo>
                <a:cubicBezTo>
                  <a:pt x="1128793" y="185980"/>
                  <a:pt x="1175288" y="131735"/>
                  <a:pt x="1224366" y="103322"/>
                </a:cubicBezTo>
                <a:cubicBezTo>
                  <a:pt x="1273444" y="74909"/>
                  <a:pt x="1332854" y="51661"/>
                  <a:pt x="1394847" y="41329"/>
                </a:cubicBezTo>
                <a:cubicBezTo>
                  <a:pt x="1456840" y="30997"/>
                  <a:pt x="1552413" y="7749"/>
                  <a:pt x="1596325" y="41329"/>
                </a:cubicBezTo>
                <a:cubicBezTo>
                  <a:pt x="1640237" y="74909"/>
                  <a:pt x="1606658" y="196312"/>
                  <a:pt x="1658319" y="242807"/>
                </a:cubicBezTo>
                <a:cubicBezTo>
                  <a:pt x="1709980" y="289302"/>
                  <a:pt x="1844298" y="302217"/>
                  <a:pt x="1906291" y="320298"/>
                </a:cubicBezTo>
                <a:cubicBezTo>
                  <a:pt x="1968284" y="338379"/>
                  <a:pt x="1988949" y="309966"/>
                  <a:pt x="2030278" y="351295"/>
                </a:cubicBezTo>
                <a:cubicBezTo>
                  <a:pt x="2071607" y="392624"/>
                  <a:pt x="2081939" y="534691"/>
                  <a:pt x="2154264" y="568271"/>
                </a:cubicBezTo>
                <a:cubicBezTo>
                  <a:pt x="2226589" y="601851"/>
                  <a:pt x="2389322" y="537275"/>
                  <a:pt x="2464230" y="552773"/>
                </a:cubicBezTo>
                <a:cubicBezTo>
                  <a:pt x="2539138" y="568271"/>
                  <a:pt x="2531390" y="627681"/>
                  <a:pt x="2603715" y="661261"/>
                </a:cubicBezTo>
                <a:cubicBezTo>
                  <a:pt x="2676040" y="694841"/>
                  <a:pt x="2802610" y="754251"/>
                  <a:pt x="2898183" y="754251"/>
                </a:cubicBezTo>
                <a:cubicBezTo>
                  <a:pt x="2993756" y="754251"/>
                  <a:pt x="3102244" y="705173"/>
                  <a:pt x="3177152" y="661261"/>
                </a:cubicBezTo>
                <a:cubicBezTo>
                  <a:pt x="3252060" y="617349"/>
                  <a:pt x="3277891" y="529526"/>
                  <a:pt x="3347634" y="490780"/>
                </a:cubicBezTo>
                <a:cubicBezTo>
                  <a:pt x="3417377" y="452034"/>
                  <a:pt x="3494868" y="436536"/>
                  <a:pt x="3595607" y="428787"/>
                </a:cubicBezTo>
                <a:cubicBezTo>
                  <a:pt x="3696346" y="421038"/>
                  <a:pt x="3846163" y="495946"/>
                  <a:pt x="3952068" y="444285"/>
                </a:cubicBezTo>
                <a:cubicBezTo>
                  <a:pt x="4057973" y="392624"/>
                  <a:pt x="4161295" y="185979"/>
                  <a:pt x="4231037" y="118820"/>
                </a:cubicBezTo>
                <a:cubicBezTo>
                  <a:pt x="4300779" y="51661"/>
                  <a:pt x="4300780" y="54244"/>
                  <a:pt x="4370522" y="41329"/>
                </a:cubicBezTo>
                <a:cubicBezTo>
                  <a:pt x="4440264" y="28414"/>
                  <a:pt x="4579749" y="0"/>
                  <a:pt x="4649491" y="41329"/>
                </a:cubicBezTo>
                <a:cubicBezTo>
                  <a:pt x="4719233" y="82658"/>
                  <a:pt x="4716650" y="237641"/>
                  <a:pt x="4788976" y="289302"/>
                </a:cubicBezTo>
                <a:cubicBezTo>
                  <a:pt x="4861302" y="340963"/>
                  <a:pt x="5016285" y="309966"/>
                  <a:pt x="5083444" y="351295"/>
                </a:cubicBezTo>
                <a:cubicBezTo>
                  <a:pt x="5150603" y="392624"/>
                  <a:pt x="5129939" y="506278"/>
                  <a:pt x="5191932" y="537275"/>
                </a:cubicBezTo>
                <a:cubicBezTo>
                  <a:pt x="5253925" y="568272"/>
                  <a:pt x="5375328" y="529526"/>
                  <a:pt x="5455403" y="537275"/>
                </a:cubicBezTo>
                <a:cubicBezTo>
                  <a:pt x="5535478" y="545024"/>
                  <a:pt x="5618136" y="550190"/>
                  <a:pt x="5672380" y="583770"/>
                </a:cubicBezTo>
                <a:cubicBezTo>
                  <a:pt x="5726624" y="617350"/>
                  <a:pt x="5753746" y="678051"/>
                  <a:pt x="5780868" y="738753"/>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1456841" y="3306305"/>
            <a:ext cx="5718874" cy="1358685"/>
          </a:xfrm>
          <a:custGeom>
            <a:avLst/>
            <a:gdLst>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14400 w 5718874"/>
              <a:gd name="connsiteY4" fmla="*/ 382292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718874" h="1358685">
                <a:moveTo>
                  <a:pt x="0" y="924732"/>
                </a:moveTo>
                <a:cubicBezTo>
                  <a:pt x="92989" y="947979"/>
                  <a:pt x="185979" y="971227"/>
                  <a:pt x="278969" y="955729"/>
                </a:cubicBezTo>
                <a:cubicBezTo>
                  <a:pt x="371959" y="940231"/>
                  <a:pt x="472698" y="870488"/>
                  <a:pt x="557939" y="831742"/>
                </a:cubicBezTo>
                <a:cubicBezTo>
                  <a:pt x="643180" y="792996"/>
                  <a:pt x="731003" y="798162"/>
                  <a:pt x="790413" y="723254"/>
                </a:cubicBezTo>
                <a:cubicBezTo>
                  <a:pt x="849823" y="648346"/>
                  <a:pt x="891153" y="483031"/>
                  <a:pt x="914400" y="382292"/>
                </a:cubicBezTo>
                <a:cubicBezTo>
                  <a:pt x="937647" y="281553"/>
                  <a:pt x="911817" y="175647"/>
                  <a:pt x="929898" y="118820"/>
                </a:cubicBezTo>
                <a:cubicBezTo>
                  <a:pt x="947979" y="61993"/>
                  <a:pt x="994475" y="0"/>
                  <a:pt x="1022888" y="41329"/>
                </a:cubicBezTo>
                <a:cubicBezTo>
                  <a:pt x="1051302" y="82658"/>
                  <a:pt x="1074549" y="297051"/>
                  <a:pt x="1100379" y="366793"/>
                </a:cubicBezTo>
                <a:cubicBezTo>
                  <a:pt x="1126210" y="436535"/>
                  <a:pt x="1146874" y="426203"/>
                  <a:pt x="1177871" y="459783"/>
                </a:cubicBezTo>
                <a:cubicBezTo>
                  <a:pt x="1208868" y="493363"/>
                  <a:pt x="1252779" y="542441"/>
                  <a:pt x="1286359" y="568271"/>
                </a:cubicBezTo>
                <a:cubicBezTo>
                  <a:pt x="1319939" y="594101"/>
                  <a:pt x="1330271" y="599268"/>
                  <a:pt x="1379349" y="614766"/>
                </a:cubicBezTo>
                <a:cubicBezTo>
                  <a:pt x="1428427" y="630264"/>
                  <a:pt x="1529166" y="653512"/>
                  <a:pt x="1580827" y="661261"/>
                </a:cubicBezTo>
                <a:cubicBezTo>
                  <a:pt x="1632488" y="669010"/>
                  <a:pt x="1689315" y="661261"/>
                  <a:pt x="1689315" y="661261"/>
                </a:cubicBezTo>
                <a:cubicBezTo>
                  <a:pt x="1725478" y="661261"/>
                  <a:pt x="1766806" y="653512"/>
                  <a:pt x="1797803" y="661261"/>
                </a:cubicBezTo>
                <a:cubicBezTo>
                  <a:pt x="1828800" y="669010"/>
                  <a:pt x="1849465" y="661261"/>
                  <a:pt x="1875295" y="707756"/>
                </a:cubicBezTo>
                <a:cubicBezTo>
                  <a:pt x="1901125" y="754251"/>
                  <a:pt x="1937288" y="862740"/>
                  <a:pt x="1952786" y="940231"/>
                </a:cubicBezTo>
                <a:cubicBezTo>
                  <a:pt x="1968284" y="1017722"/>
                  <a:pt x="1963118" y="1115878"/>
                  <a:pt x="1968284" y="1172705"/>
                </a:cubicBezTo>
                <a:cubicBezTo>
                  <a:pt x="1973450" y="1229532"/>
                  <a:pt x="1963119" y="1283776"/>
                  <a:pt x="1983783" y="1281193"/>
                </a:cubicBezTo>
                <a:cubicBezTo>
                  <a:pt x="2004447" y="1278610"/>
                  <a:pt x="2061275" y="1193370"/>
                  <a:pt x="2092271" y="1157207"/>
                </a:cubicBezTo>
                <a:cubicBezTo>
                  <a:pt x="2123267" y="1121044"/>
                  <a:pt x="2138765" y="1082298"/>
                  <a:pt x="2169762" y="1064217"/>
                </a:cubicBezTo>
                <a:cubicBezTo>
                  <a:pt x="2200759" y="1046136"/>
                  <a:pt x="2278251" y="1048719"/>
                  <a:pt x="2278251" y="1048719"/>
                </a:cubicBezTo>
                <a:cubicBezTo>
                  <a:pt x="2340244" y="1040970"/>
                  <a:pt x="2461647" y="1022888"/>
                  <a:pt x="2541722" y="1017722"/>
                </a:cubicBezTo>
                <a:cubicBezTo>
                  <a:pt x="2621797" y="1012556"/>
                  <a:pt x="2758698" y="1017722"/>
                  <a:pt x="2758698" y="1017722"/>
                </a:cubicBezTo>
                <a:cubicBezTo>
                  <a:pt x="2843939" y="1017722"/>
                  <a:pt x="2965342" y="1004807"/>
                  <a:pt x="3053166" y="1017722"/>
                </a:cubicBezTo>
                <a:cubicBezTo>
                  <a:pt x="3140990" y="1030637"/>
                  <a:pt x="3208149" y="1082299"/>
                  <a:pt x="3285640" y="1095214"/>
                </a:cubicBezTo>
                <a:cubicBezTo>
                  <a:pt x="3363131" y="1108129"/>
                  <a:pt x="3463871" y="1123628"/>
                  <a:pt x="3518115" y="1095214"/>
                </a:cubicBezTo>
                <a:cubicBezTo>
                  <a:pt x="3572359" y="1066800"/>
                  <a:pt x="3567193" y="984142"/>
                  <a:pt x="3611105" y="924732"/>
                </a:cubicBezTo>
                <a:cubicBezTo>
                  <a:pt x="3655017" y="865322"/>
                  <a:pt x="3704095" y="782665"/>
                  <a:pt x="3781586" y="738753"/>
                </a:cubicBezTo>
                <a:cubicBezTo>
                  <a:pt x="3859078" y="694841"/>
                  <a:pt x="3988230" y="687091"/>
                  <a:pt x="4076054" y="661261"/>
                </a:cubicBezTo>
                <a:cubicBezTo>
                  <a:pt x="4163878" y="635431"/>
                  <a:pt x="4238786" y="588936"/>
                  <a:pt x="4308528" y="583770"/>
                </a:cubicBezTo>
                <a:cubicBezTo>
                  <a:pt x="4378270" y="578604"/>
                  <a:pt x="4435098" y="607017"/>
                  <a:pt x="4494508" y="630264"/>
                </a:cubicBezTo>
                <a:cubicBezTo>
                  <a:pt x="4553918" y="653511"/>
                  <a:pt x="4569417" y="702590"/>
                  <a:pt x="4664990" y="723254"/>
                </a:cubicBezTo>
                <a:cubicBezTo>
                  <a:pt x="4760563" y="743919"/>
                  <a:pt x="4949125" y="795580"/>
                  <a:pt x="5067945" y="754251"/>
                </a:cubicBezTo>
                <a:cubicBezTo>
                  <a:pt x="5186765" y="712922"/>
                  <a:pt x="5310753" y="464949"/>
                  <a:pt x="5377912" y="475281"/>
                </a:cubicBezTo>
                <a:cubicBezTo>
                  <a:pt x="5445071" y="485613"/>
                  <a:pt x="5455403" y="705173"/>
                  <a:pt x="5470901" y="816244"/>
                </a:cubicBezTo>
                <a:cubicBezTo>
                  <a:pt x="5486399" y="927315"/>
                  <a:pt x="5452820" y="1059051"/>
                  <a:pt x="5470901" y="1141709"/>
                </a:cubicBezTo>
                <a:cubicBezTo>
                  <a:pt x="5488983" y="1224367"/>
                  <a:pt x="5538061" y="1276027"/>
                  <a:pt x="5579390" y="1312190"/>
                </a:cubicBezTo>
                <a:cubicBezTo>
                  <a:pt x="5620719" y="1348353"/>
                  <a:pt x="5718874" y="1358685"/>
                  <a:pt x="5718874" y="1358685"/>
                </a:cubicBezTo>
                <a:lnTo>
                  <a:pt x="5718874" y="1358685"/>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Oval 24"/>
          <p:cNvSpPr/>
          <p:nvPr/>
        </p:nvSpPr>
        <p:spPr>
          <a:xfrm>
            <a:off x="1676400" y="1219200"/>
            <a:ext cx="1828800" cy="762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676400" y="3505200"/>
            <a:ext cx="1828800" cy="762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352800" y="1764228"/>
            <a:ext cx="1828800" cy="762000"/>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352800" y="3871992"/>
            <a:ext cx="1828800" cy="762000"/>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1828800" y="304800"/>
            <a:ext cx="1524000" cy="646331"/>
          </a:xfrm>
          <a:prstGeom prst="rect">
            <a:avLst/>
          </a:prstGeom>
          <a:noFill/>
        </p:spPr>
        <p:txBody>
          <a:bodyPr wrap="square" rtlCol="0">
            <a:spAutoFit/>
          </a:bodyPr>
          <a:lstStyle/>
          <a:p>
            <a:pPr algn="ctr"/>
            <a:r>
              <a:rPr lang="en-US" dirty="0" smtClean="0">
                <a:solidFill>
                  <a:srgbClr val="FF0000"/>
                </a:solidFill>
              </a:rPr>
              <a:t>summer hot and windy</a:t>
            </a:r>
            <a:endParaRPr lang="en-US" dirty="0">
              <a:solidFill>
                <a:srgbClr val="FF0000"/>
              </a:solidFill>
            </a:endParaRPr>
          </a:p>
        </p:txBody>
      </p:sp>
      <p:sp>
        <p:nvSpPr>
          <p:cNvPr id="32" name="TextBox 31"/>
          <p:cNvSpPr txBox="1"/>
          <p:nvPr/>
        </p:nvSpPr>
        <p:spPr>
          <a:xfrm>
            <a:off x="3505200" y="990600"/>
            <a:ext cx="1524000" cy="646331"/>
          </a:xfrm>
          <a:prstGeom prst="rect">
            <a:avLst/>
          </a:prstGeom>
          <a:noFill/>
        </p:spPr>
        <p:txBody>
          <a:bodyPr wrap="square" rtlCol="0">
            <a:spAutoFit/>
          </a:bodyPr>
          <a:lstStyle/>
          <a:p>
            <a:pPr algn="ctr"/>
            <a:r>
              <a:rPr lang="en-US" dirty="0" smtClean="0">
                <a:solidFill>
                  <a:srgbClr val="0070C0"/>
                </a:solidFill>
              </a:rPr>
              <a:t>winters cool and calm</a:t>
            </a:r>
            <a:endParaRPr lang="en-US" dirty="0">
              <a:solidFill>
                <a:srgbClr val="0070C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1371600" y="990600"/>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1371600" y="3263729"/>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p:cNvCxnSpPr/>
          <p:nvPr/>
        </p:nvCxnSpPr>
        <p:spPr>
          <a:xfrm rot="5400000">
            <a:off x="4137402" y="485294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1257300" y="483487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7048500" y="258369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257300" y="25527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152900" y="256690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7033002" y="485165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643392" y="5345668"/>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time, years</a:t>
            </a:r>
            <a:endParaRPr lang="en-US" dirty="0">
              <a:latin typeface="Times New Roman" pitchFamily="18" charset="0"/>
              <a:cs typeface="Times New Roman" pitchFamily="18" charset="0"/>
            </a:endParaRPr>
          </a:p>
        </p:txBody>
      </p:sp>
      <p:sp>
        <p:nvSpPr>
          <p:cNvPr id="16" name="TextBox 15"/>
          <p:cNvSpPr txBox="1"/>
          <p:nvPr/>
        </p:nvSpPr>
        <p:spPr>
          <a:xfrm>
            <a:off x="3657600" y="3135868"/>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time, years</a:t>
            </a:r>
            <a:endParaRPr lang="en-US" dirty="0">
              <a:latin typeface="Times New Roman" pitchFamily="18" charset="0"/>
              <a:cs typeface="Times New Roman" pitchFamily="18" charset="0"/>
            </a:endParaRPr>
          </a:p>
        </p:txBody>
      </p:sp>
      <p:sp>
        <p:nvSpPr>
          <p:cNvPr id="17" name="TextBox 16"/>
          <p:cNvSpPr txBox="1"/>
          <p:nvPr/>
        </p:nvSpPr>
        <p:spPr>
          <a:xfrm>
            <a:off x="12192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18" name="TextBox 17"/>
          <p:cNvSpPr txBox="1"/>
          <p:nvPr/>
        </p:nvSpPr>
        <p:spPr>
          <a:xfrm>
            <a:off x="41148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19" name="TextBox 18"/>
          <p:cNvSpPr txBox="1"/>
          <p:nvPr/>
        </p:nvSpPr>
        <p:spPr>
          <a:xfrm>
            <a:off x="70104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p:txBody>
      </p:sp>
      <p:sp>
        <p:nvSpPr>
          <p:cNvPr id="20" name="TextBox 19"/>
          <p:cNvSpPr txBox="1"/>
          <p:nvPr/>
        </p:nvSpPr>
        <p:spPr>
          <a:xfrm>
            <a:off x="12192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21" name="TextBox 20"/>
          <p:cNvSpPr txBox="1"/>
          <p:nvPr/>
        </p:nvSpPr>
        <p:spPr>
          <a:xfrm>
            <a:off x="41148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22" name="TextBox 21"/>
          <p:cNvSpPr txBox="1"/>
          <p:nvPr/>
        </p:nvSpPr>
        <p:spPr>
          <a:xfrm>
            <a:off x="70104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p:txBody>
      </p:sp>
      <p:sp>
        <p:nvSpPr>
          <p:cNvPr id="23" name="TextBox 22"/>
          <p:cNvSpPr txBox="1"/>
          <p:nvPr/>
        </p:nvSpPr>
        <p:spPr>
          <a:xfrm rot="16200000">
            <a:off x="413266" y="1491734"/>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wind speed</a:t>
            </a:r>
            <a:endParaRPr lang="en-US" dirty="0">
              <a:latin typeface="Times New Roman" pitchFamily="18" charset="0"/>
              <a:cs typeface="Times New Roman" pitchFamily="18" charset="0"/>
            </a:endParaRPr>
          </a:p>
        </p:txBody>
      </p:sp>
      <p:sp>
        <p:nvSpPr>
          <p:cNvPr id="24" name="TextBox 23"/>
          <p:cNvSpPr txBox="1"/>
          <p:nvPr/>
        </p:nvSpPr>
        <p:spPr>
          <a:xfrm rot="16200000">
            <a:off x="298966" y="3739634"/>
            <a:ext cx="1447801"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temperature</a:t>
            </a:r>
            <a:endParaRPr lang="en-US" dirty="0">
              <a:latin typeface="Times New Roman" pitchFamily="18" charset="0"/>
              <a:cs typeface="Times New Roman" pitchFamily="18" charset="0"/>
            </a:endParaRPr>
          </a:p>
        </p:txBody>
      </p:sp>
      <p:sp>
        <p:nvSpPr>
          <p:cNvPr id="28" name="Freeform 27"/>
          <p:cNvSpPr/>
          <p:nvPr/>
        </p:nvSpPr>
        <p:spPr>
          <a:xfrm>
            <a:off x="1371600" y="1447800"/>
            <a:ext cx="5780868" cy="754251"/>
          </a:xfrm>
          <a:custGeom>
            <a:avLst/>
            <a:gdLst>
              <a:gd name="connsiteX0" fmla="*/ 0 w 5780868"/>
              <a:gd name="connsiteY0" fmla="*/ 459783 h 754251"/>
              <a:gd name="connsiteX1" fmla="*/ 278969 w 5780868"/>
              <a:gd name="connsiteY1" fmla="*/ 630264 h 754251"/>
              <a:gd name="connsiteX2" fmla="*/ 511444 w 5780868"/>
              <a:gd name="connsiteY2" fmla="*/ 351295 h 754251"/>
              <a:gd name="connsiteX3" fmla="*/ 573437 w 5780868"/>
              <a:gd name="connsiteY3" fmla="*/ 211810 h 754251"/>
              <a:gd name="connsiteX4" fmla="*/ 805912 w 5780868"/>
              <a:gd name="connsiteY4" fmla="*/ 103322 h 754251"/>
              <a:gd name="connsiteX5" fmla="*/ 914400 w 5780868"/>
              <a:gd name="connsiteY5" fmla="*/ 180814 h 754251"/>
              <a:gd name="connsiteX6" fmla="*/ 1053885 w 5780868"/>
              <a:gd name="connsiteY6" fmla="*/ 258305 h 754251"/>
              <a:gd name="connsiteX7" fmla="*/ 1100380 w 5780868"/>
              <a:gd name="connsiteY7" fmla="*/ 211810 h 754251"/>
              <a:gd name="connsiteX8" fmla="*/ 1224366 w 5780868"/>
              <a:gd name="connsiteY8" fmla="*/ 103322 h 754251"/>
              <a:gd name="connsiteX9" fmla="*/ 1394847 w 5780868"/>
              <a:gd name="connsiteY9" fmla="*/ 41329 h 754251"/>
              <a:gd name="connsiteX10" fmla="*/ 1596325 w 5780868"/>
              <a:gd name="connsiteY10" fmla="*/ 41329 h 754251"/>
              <a:gd name="connsiteX11" fmla="*/ 1658319 w 5780868"/>
              <a:gd name="connsiteY11" fmla="*/ 242807 h 754251"/>
              <a:gd name="connsiteX12" fmla="*/ 1906291 w 5780868"/>
              <a:gd name="connsiteY12" fmla="*/ 320298 h 754251"/>
              <a:gd name="connsiteX13" fmla="*/ 2030278 w 5780868"/>
              <a:gd name="connsiteY13" fmla="*/ 351295 h 754251"/>
              <a:gd name="connsiteX14" fmla="*/ 2154264 w 5780868"/>
              <a:gd name="connsiteY14" fmla="*/ 568271 h 754251"/>
              <a:gd name="connsiteX15" fmla="*/ 2464230 w 5780868"/>
              <a:gd name="connsiteY15" fmla="*/ 552773 h 754251"/>
              <a:gd name="connsiteX16" fmla="*/ 2603715 w 5780868"/>
              <a:gd name="connsiteY16" fmla="*/ 661261 h 754251"/>
              <a:gd name="connsiteX17" fmla="*/ 2898183 w 5780868"/>
              <a:gd name="connsiteY17" fmla="*/ 754251 h 754251"/>
              <a:gd name="connsiteX18" fmla="*/ 3177152 w 5780868"/>
              <a:gd name="connsiteY18" fmla="*/ 661261 h 754251"/>
              <a:gd name="connsiteX19" fmla="*/ 3347634 w 5780868"/>
              <a:gd name="connsiteY19" fmla="*/ 490780 h 754251"/>
              <a:gd name="connsiteX20" fmla="*/ 3595607 w 5780868"/>
              <a:gd name="connsiteY20" fmla="*/ 428787 h 754251"/>
              <a:gd name="connsiteX21" fmla="*/ 3952068 w 5780868"/>
              <a:gd name="connsiteY21" fmla="*/ 444285 h 754251"/>
              <a:gd name="connsiteX22" fmla="*/ 4231037 w 5780868"/>
              <a:gd name="connsiteY22" fmla="*/ 118820 h 754251"/>
              <a:gd name="connsiteX23" fmla="*/ 4370522 w 5780868"/>
              <a:gd name="connsiteY23" fmla="*/ 41329 h 754251"/>
              <a:gd name="connsiteX24" fmla="*/ 4649491 w 5780868"/>
              <a:gd name="connsiteY24" fmla="*/ 41329 h 754251"/>
              <a:gd name="connsiteX25" fmla="*/ 4788976 w 5780868"/>
              <a:gd name="connsiteY25" fmla="*/ 289302 h 754251"/>
              <a:gd name="connsiteX26" fmla="*/ 5083444 w 5780868"/>
              <a:gd name="connsiteY26" fmla="*/ 351295 h 754251"/>
              <a:gd name="connsiteX27" fmla="*/ 5191932 w 5780868"/>
              <a:gd name="connsiteY27" fmla="*/ 537275 h 754251"/>
              <a:gd name="connsiteX28" fmla="*/ 5455403 w 5780868"/>
              <a:gd name="connsiteY28" fmla="*/ 537275 h 754251"/>
              <a:gd name="connsiteX29" fmla="*/ 5672380 w 5780868"/>
              <a:gd name="connsiteY29" fmla="*/ 583770 h 754251"/>
              <a:gd name="connsiteX30" fmla="*/ 5780868 w 5780868"/>
              <a:gd name="connsiteY30" fmla="*/ 738753 h 754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80868" h="754251">
                <a:moveTo>
                  <a:pt x="0" y="459783"/>
                </a:moveTo>
                <a:cubicBezTo>
                  <a:pt x="96864" y="554064"/>
                  <a:pt x="193728" y="648345"/>
                  <a:pt x="278969" y="630264"/>
                </a:cubicBezTo>
                <a:cubicBezTo>
                  <a:pt x="364210" y="612183"/>
                  <a:pt x="462366" y="421037"/>
                  <a:pt x="511444" y="351295"/>
                </a:cubicBezTo>
                <a:cubicBezTo>
                  <a:pt x="560522" y="281553"/>
                  <a:pt x="524359" y="253139"/>
                  <a:pt x="573437" y="211810"/>
                </a:cubicBezTo>
                <a:cubicBezTo>
                  <a:pt x="622515" y="170481"/>
                  <a:pt x="749085" y="108488"/>
                  <a:pt x="805912" y="103322"/>
                </a:cubicBezTo>
                <a:cubicBezTo>
                  <a:pt x="862739" y="98156"/>
                  <a:pt x="873071" y="154984"/>
                  <a:pt x="914400" y="180814"/>
                </a:cubicBezTo>
                <a:cubicBezTo>
                  <a:pt x="955729" y="206644"/>
                  <a:pt x="1022888" y="253139"/>
                  <a:pt x="1053885" y="258305"/>
                </a:cubicBezTo>
                <a:cubicBezTo>
                  <a:pt x="1084882" y="263471"/>
                  <a:pt x="1071967" y="237640"/>
                  <a:pt x="1100380" y="211810"/>
                </a:cubicBezTo>
                <a:cubicBezTo>
                  <a:pt x="1128793" y="185980"/>
                  <a:pt x="1175288" y="131735"/>
                  <a:pt x="1224366" y="103322"/>
                </a:cubicBezTo>
                <a:cubicBezTo>
                  <a:pt x="1273444" y="74909"/>
                  <a:pt x="1332854" y="51661"/>
                  <a:pt x="1394847" y="41329"/>
                </a:cubicBezTo>
                <a:cubicBezTo>
                  <a:pt x="1456840" y="30997"/>
                  <a:pt x="1552413" y="7749"/>
                  <a:pt x="1596325" y="41329"/>
                </a:cubicBezTo>
                <a:cubicBezTo>
                  <a:pt x="1640237" y="74909"/>
                  <a:pt x="1606658" y="196312"/>
                  <a:pt x="1658319" y="242807"/>
                </a:cubicBezTo>
                <a:cubicBezTo>
                  <a:pt x="1709980" y="289302"/>
                  <a:pt x="1844298" y="302217"/>
                  <a:pt x="1906291" y="320298"/>
                </a:cubicBezTo>
                <a:cubicBezTo>
                  <a:pt x="1968284" y="338379"/>
                  <a:pt x="1988949" y="309966"/>
                  <a:pt x="2030278" y="351295"/>
                </a:cubicBezTo>
                <a:cubicBezTo>
                  <a:pt x="2071607" y="392624"/>
                  <a:pt x="2081939" y="534691"/>
                  <a:pt x="2154264" y="568271"/>
                </a:cubicBezTo>
                <a:cubicBezTo>
                  <a:pt x="2226589" y="601851"/>
                  <a:pt x="2389322" y="537275"/>
                  <a:pt x="2464230" y="552773"/>
                </a:cubicBezTo>
                <a:cubicBezTo>
                  <a:pt x="2539138" y="568271"/>
                  <a:pt x="2531390" y="627681"/>
                  <a:pt x="2603715" y="661261"/>
                </a:cubicBezTo>
                <a:cubicBezTo>
                  <a:pt x="2676040" y="694841"/>
                  <a:pt x="2802610" y="754251"/>
                  <a:pt x="2898183" y="754251"/>
                </a:cubicBezTo>
                <a:cubicBezTo>
                  <a:pt x="2993756" y="754251"/>
                  <a:pt x="3102244" y="705173"/>
                  <a:pt x="3177152" y="661261"/>
                </a:cubicBezTo>
                <a:cubicBezTo>
                  <a:pt x="3252060" y="617349"/>
                  <a:pt x="3277891" y="529526"/>
                  <a:pt x="3347634" y="490780"/>
                </a:cubicBezTo>
                <a:cubicBezTo>
                  <a:pt x="3417377" y="452034"/>
                  <a:pt x="3494868" y="436536"/>
                  <a:pt x="3595607" y="428787"/>
                </a:cubicBezTo>
                <a:cubicBezTo>
                  <a:pt x="3696346" y="421038"/>
                  <a:pt x="3846163" y="495946"/>
                  <a:pt x="3952068" y="444285"/>
                </a:cubicBezTo>
                <a:cubicBezTo>
                  <a:pt x="4057973" y="392624"/>
                  <a:pt x="4161295" y="185979"/>
                  <a:pt x="4231037" y="118820"/>
                </a:cubicBezTo>
                <a:cubicBezTo>
                  <a:pt x="4300779" y="51661"/>
                  <a:pt x="4300780" y="54244"/>
                  <a:pt x="4370522" y="41329"/>
                </a:cubicBezTo>
                <a:cubicBezTo>
                  <a:pt x="4440264" y="28414"/>
                  <a:pt x="4579749" y="0"/>
                  <a:pt x="4649491" y="41329"/>
                </a:cubicBezTo>
                <a:cubicBezTo>
                  <a:pt x="4719233" y="82658"/>
                  <a:pt x="4716650" y="237641"/>
                  <a:pt x="4788976" y="289302"/>
                </a:cubicBezTo>
                <a:cubicBezTo>
                  <a:pt x="4861302" y="340963"/>
                  <a:pt x="5016285" y="309966"/>
                  <a:pt x="5083444" y="351295"/>
                </a:cubicBezTo>
                <a:cubicBezTo>
                  <a:pt x="5150603" y="392624"/>
                  <a:pt x="5129939" y="506278"/>
                  <a:pt x="5191932" y="537275"/>
                </a:cubicBezTo>
                <a:cubicBezTo>
                  <a:pt x="5253925" y="568272"/>
                  <a:pt x="5375328" y="529526"/>
                  <a:pt x="5455403" y="537275"/>
                </a:cubicBezTo>
                <a:cubicBezTo>
                  <a:pt x="5535478" y="545024"/>
                  <a:pt x="5618136" y="550190"/>
                  <a:pt x="5672380" y="583770"/>
                </a:cubicBezTo>
                <a:cubicBezTo>
                  <a:pt x="5726624" y="617350"/>
                  <a:pt x="5753746" y="678051"/>
                  <a:pt x="5780868" y="738753"/>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1456841" y="3306305"/>
            <a:ext cx="5718874" cy="1358685"/>
          </a:xfrm>
          <a:custGeom>
            <a:avLst/>
            <a:gdLst>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14400 w 5718874"/>
              <a:gd name="connsiteY4" fmla="*/ 382292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718874" h="1358685">
                <a:moveTo>
                  <a:pt x="0" y="924732"/>
                </a:moveTo>
                <a:cubicBezTo>
                  <a:pt x="92989" y="947979"/>
                  <a:pt x="185979" y="971227"/>
                  <a:pt x="278969" y="955729"/>
                </a:cubicBezTo>
                <a:cubicBezTo>
                  <a:pt x="371959" y="940231"/>
                  <a:pt x="472698" y="870488"/>
                  <a:pt x="557939" y="831742"/>
                </a:cubicBezTo>
                <a:cubicBezTo>
                  <a:pt x="643180" y="792996"/>
                  <a:pt x="731003" y="798162"/>
                  <a:pt x="790413" y="723254"/>
                </a:cubicBezTo>
                <a:cubicBezTo>
                  <a:pt x="849823" y="648346"/>
                  <a:pt x="891153" y="483031"/>
                  <a:pt x="914400" y="382292"/>
                </a:cubicBezTo>
                <a:cubicBezTo>
                  <a:pt x="937647" y="281553"/>
                  <a:pt x="911817" y="175647"/>
                  <a:pt x="929898" y="118820"/>
                </a:cubicBezTo>
                <a:cubicBezTo>
                  <a:pt x="947979" y="61993"/>
                  <a:pt x="994475" y="0"/>
                  <a:pt x="1022888" y="41329"/>
                </a:cubicBezTo>
                <a:cubicBezTo>
                  <a:pt x="1051302" y="82658"/>
                  <a:pt x="1074549" y="297051"/>
                  <a:pt x="1100379" y="366793"/>
                </a:cubicBezTo>
                <a:cubicBezTo>
                  <a:pt x="1126210" y="436535"/>
                  <a:pt x="1146874" y="426203"/>
                  <a:pt x="1177871" y="459783"/>
                </a:cubicBezTo>
                <a:cubicBezTo>
                  <a:pt x="1208868" y="493363"/>
                  <a:pt x="1252779" y="542441"/>
                  <a:pt x="1286359" y="568271"/>
                </a:cubicBezTo>
                <a:cubicBezTo>
                  <a:pt x="1319939" y="594101"/>
                  <a:pt x="1330271" y="599268"/>
                  <a:pt x="1379349" y="614766"/>
                </a:cubicBezTo>
                <a:cubicBezTo>
                  <a:pt x="1428427" y="630264"/>
                  <a:pt x="1529166" y="653512"/>
                  <a:pt x="1580827" y="661261"/>
                </a:cubicBezTo>
                <a:cubicBezTo>
                  <a:pt x="1632488" y="669010"/>
                  <a:pt x="1689315" y="661261"/>
                  <a:pt x="1689315" y="661261"/>
                </a:cubicBezTo>
                <a:cubicBezTo>
                  <a:pt x="1725478" y="661261"/>
                  <a:pt x="1766806" y="653512"/>
                  <a:pt x="1797803" y="661261"/>
                </a:cubicBezTo>
                <a:cubicBezTo>
                  <a:pt x="1828800" y="669010"/>
                  <a:pt x="1849465" y="661261"/>
                  <a:pt x="1875295" y="707756"/>
                </a:cubicBezTo>
                <a:cubicBezTo>
                  <a:pt x="1901125" y="754251"/>
                  <a:pt x="1937288" y="862740"/>
                  <a:pt x="1952786" y="940231"/>
                </a:cubicBezTo>
                <a:cubicBezTo>
                  <a:pt x="1968284" y="1017722"/>
                  <a:pt x="1963118" y="1115878"/>
                  <a:pt x="1968284" y="1172705"/>
                </a:cubicBezTo>
                <a:cubicBezTo>
                  <a:pt x="1973450" y="1229532"/>
                  <a:pt x="1963119" y="1283776"/>
                  <a:pt x="1983783" y="1281193"/>
                </a:cubicBezTo>
                <a:cubicBezTo>
                  <a:pt x="2004447" y="1278610"/>
                  <a:pt x="2061275" y="1193370"/>
                  <a:pt x="2092271" y="1157207"/>
                </a:cubicBezTo>
                <a:cubicBezTo>
                  <a:pt x="2123267" y="1121044"/>
                  <a:pt x="2138765" y="1082298"/>
                  <a:pt x="2169762" y="1064217"/>
                </a:cubicBezTo>
                <a:cubicBezTo>
                  <a:pt x="2200759" y="1046136"/>
                  <a:pt x="2278251" y="1048719"/>
                  <a:pt x="2278251" y="1048719"/>
                </a:cubicBezTo>
                <a:cubicBezTo>
                  <a:pt x="2340244" y="1040970"/>
                  <a:pt x="2461647" y="1022888"/>
                  <a:pt x="2541722" y="1017722"/>
                </a:cubicBezTo>
                <a:cubicBezTo>
                  <a:pt x="2621797" y="1012556"/>
                  <a:pt x="2758698" y="1017722"/>
                  <a:pt x="2758698" y="1017722"/>
                </a:cubicBezTo>
                <a:cubicBezTo>
                  <a:pt x="2843939" y="1017722"/>
                  <a:pt x="2965342" y="1004807"/>
                  <a:pt x="3053166" y="1017722"/>
                </a:cubicBezTo>
                <a:cubicBezTo>
                  <a:pt x="3140990" y="1030637"/>
                  <a:pt x="3208149" y="1082299"/>
                  <a:pt x="3285640" y="1095214"/>
                </a:cubicBezTo>
                <a:cubicBezTo>
                  <a:pt x="3363131" y="1108129"/>
                  <a:pt x="3463871" y="1123628"/>
                  <a:pt x="3518115" y="1095214"/>
                </a:cubicBezTo>
                <a:cubicBezTo>
                  <a:pt x="3572359" y="1066800"/>
                  <a:pt x="3567193" y="984142"/>
                  <a:pt x="3611105" y="924732"/>
                </a:cubicBezTo>
                <a:cubicBezTo>
                  <a:pt x="3655017" y="865322"/>
                  <a:pt x="3704095" y="782665"/>
                  <a:pt x="3781586" y="738753"/>
                </a:cubicBezTo>
                <a:cubicBezTo>
                  <a:pt x="3859078" y="694841"/>
                  <a:pt x="3988230" y="687091"/>
                  <a:pt x="4076054" y="661261"/>
                </a:cubicBezTo>
                <a:cubicBezTo>
                  <a:pt x="4163878" y="635431"/>
                  <a:pt x="4238786" y="588936"/>
                  <a:pt x="4308528" y="583770"/>
                </a:cubicBezTo>
                <a:cubicBezTo>
                  <a:pt x="4378270" y="578604"/>
                  <a:pt x="4435098" y="607017"/>
                  <a:pt x="4494508" y="630264"/>
                </a:cubicBezTo>
                <a:cubicBezTo>
                  <a:pt x="4553918" y="653511"/>
                  <a:pt x="4569417" y="702590"/>
                  <a:pt x="4664990" y="723254"/>
                </a:cubicBezTo>
                <a:cubicBezTo>
                  <a:pt x="4760563" y="743919"/>
                  <a:pt x="4949125" y="795580"/>
                  <a:pt x="5067945" y="754251"/>
                </a:cubicBezTo>
                <a:cubicBezTo>
                  <a:pt x="5186765" y="712922"/>
                  <a:pt x="5310753" y="464949"/>
                  <a:pt x="5377912" y="475281"/>
                </a:cubicBezTo>
                <a:cubicBezTo>
                  <a:pt x="5445071" y="485613"/>
                  <a:pt x="5455403" y="705173"/>
                  <a:pt x="5470901" y="816244"/>
                </a:cubicBezTo>
                <a:cubicBezTo>
                  <a:pt x="5486399" y="927315"/>
                  <a:pt x="5452820" y="1059051"/>
                  <a:pt x="5470901" y="1141709"/>
                </a:cubicBezTo>
                <a:cubicBezTo>
                  <a:pt x="5488983" y="1224367"/>
                  <a:pt x="5538061" y="1276027"/>
                  <a:pt x="5579390" y="1312190"/>
                </a:cubicBezTo>
                <a:cubicBezTo>
                  <a:pt x="5620719" y="1348353"/>
                  <a:pt x="5718874" y="1358685"/>
                  <a:pt x="5718874" y="1358685"/>
                </a:cubicBezTo>
                <a:lnTo>
                  <a:pt x="5718874" y="1358685"/>
                </a:ln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Oval 25"/>
          <p:cNvSpPr/>
          <p:nvPr/>
        </p:nvSpPr>
        <p:spPr>
          <a:xfrm>
            <a:off x="2286000" y="3200400"/>
            <a:ext cx="381000" cy="381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648200" y="4191000"/>
            <a:ext cx="533400" cy="471408"/>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1828800" y="304800"/>
            <a:ext cx="1524000" cy="923330"/>
          </a:xfrm>
          <a:prstGeom prst="rect">
            <a:avLst/>
          </a:prstGeom>
          <a:noFill/>
        </p:spPr>
        <p:txBody>
          <a:bodyPr wrap="square" rtlCol="0">
            <a:spAutoFit/>
          </a:bodyPr>
          <a:lstStyle/>
          <a:p>
            <a:pPr algn="ctr"/>
            <a:r>
              <a:rPr lang="en-US" dirty="0" smtClean="0">
                <a:solidFill>
                  <a:srgbClr val="FF0000"/>
                </a:solidFill>
              </a:rPr>
              <a:t>heat wave not especially windy</a:t>
            </a:r>
            <a:endParaRPr lang="en-US" dirty="0">
              <a:solidFill>
                <a:srgbClr val="FF0000"/>
              </a:solidFill>
            </a:endParaRPr>
          </a:p>
        </p:txBody>
      </p:sp>
      <p:sp>
        <p:nvSpPr>
          <p:cNvPr id="32" name="TextBox 31"/>
          <p:cNvSpPr txBox="1"/>
          <p:nvPr/>
        </p:nvSpPr>
        <p:spPr>
          <a:xfrm>
            <a:off x="4191000" y="914400"/>
            <a:ext cx="1676400" cy="646331"/>
          </a:xfrm>
          <a:prstGeom prst="rect">
            <a:avLst/>
          </a:prstGeom>
          <a:noFill/>
        </p:spPr>
        <p:txBody>
          <a:bodyPr wrap="square" rtlCol="0">
            <a:spAutoFit/>
          </a:bodyPr>
          <a:lstStyle/>
          <a:p>
            <a:pPr algn="ctr"/>
            <a:r>
              <a:rPr lang="en-US" dirty="0" smtClean="0">
                <a:solidFill>
                  <a:srgbClr val="0070C0"/>
                </a:solidFill>
              </a:rPr>
              <a:t>cold snap not especially calm</a:t>
            </a:r>
            <a:endParaRPr lang="en-US" dirty="0">
              <a:solidFill>
                <a:srgbClr val="0070C0"/>
              </a:solidFill>
            </a:endParaRPr>
          </a:p>
        </p:txBody>
      </p:sp>
      <p:sp>
        <p:nvSpPr>
          <p:cNvPr id="33" name="Oval 32"/>
          <p:cNvSpPr/>
          <p:nvPr/>
        </p:nvSpPr>
        <p:spPr>
          <a:xfrm>
            <a:off x="2286000" y="1524000"/>
            <a:ext cx="381000" cy="381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4648200" y="1676400"/>
            <a:ext cx="533400" cy="471408"/>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in this case</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times series correlated at long periods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but not at short periods</a:t>
            </a:r>
            <a:endParaRPr lang="en-US" sz="36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Scenario B</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in a hypothetical region</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plankton growth rate and precipitation correlate at periods of a few weeks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but they do not correlate seasonally</a:t>
            </a:r>
            <a:endParaRPr lang="en-US" sz="36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1371600" y="990600"/>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1371600" y="3263729"/>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p:cNvCxnSpPr/>
          <p:nvPr/>
        </p:nvCxnSpPr>
        <p:spPr>
          <a:xfrm rot="5400000">
            <a:off x="4137402" y="485294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1257300" y="483487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7048500" y="258369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257300" y="25527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152900" y="256690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7033002" y="485165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643392" y="5345668"/>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time, years</a:t>
            </a:r>
            <a:endParaRPr lang="en-US" dirty="0">
              <a:latin typeface="Times New Roman" pitchFamily="18" charset="0"/>
              <a:cs typeface="Times New Roman" pitchFamily="18" charset="0"/>
            </a:endParaRPr>
          </a:p>
        </p:txBody>
      </p:sp>
      <p:sp>
        <p:nvSpPr>
          <p:cNvPr id="16" name="TextBox 15"/>
          <p:cNvSpPr txBox="1"/>
          <p:nvPr/>
        </p:nvSpPr>
        <p:spPr>
          <a:xfrm>
            <a:off x="3657600" y="3135868"/>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time, years</a:t>
            </a:r>
            <a:endParaRPr lang="en-US" dirty="0">
              <a:latin typeface="Times New Roman" pitchFamily="18" charset="0"/>
              <a:cs typeface="Times New Roman" pitchFamily="18" charset="0"/>
            </a:endParaRPr>
          </a:p>
        </p:txBody>
      </p:sp>
      <p:sp>
        <p:nvSpPr>
          <p:cNvPr id="17" name="TextBox 16"/>
          <p:cNvSpPr txBox="1"/>
          <p:nvPr/>
        </p:nvSpPr>
        <p:spPr>
          <a:xfrm>
            <a:off x="12192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18" name="TextBox 17"/>
          <p:cNvSpPr txBox="1"/>
          <p:nvPr/>
        </p:nvSpPr>
        <p:spPr>
          <a:xfrm>
            <a:off x="41148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19" name="TextBox 18"/>
          <p:cNvSpPr txBox="1"/>
          <p:nvPr/>
        </p:nvSpPr>
        <p:spPr>
          <a:xfrm>
            <a:off x="70104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p:txBody>
      </p:sp>
      <p:sp>
        <p:nvSpPr>
          <p:cNvPr id="20" name="TextBox 19"/>
          <p:cNvSpPr txBox="1"/>
          <p:nvPr/>
        </p:nvSpPr>
        <p:spPr>
          <a:xfrm>
            <a:off x="12192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21" name="TextBox 20"/>
          <p:cNvSpPr txBox="1"/>
          <p:nvPr/>
        </p:nvSpPr>
        <p:spPr>
          <a:xfrm>
            <a:off x="41148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22" name="TextBox 21"/>
          <p:cNvSpPr txBox="1"/>
          <p:nvPr/>
        </p:nvSpPr>
        <p:spPr>
          <a:xfrm>
            <a:off x="70104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p:txBody>
      </p:sp>
      <p:sp>
        <p:nvSpPr>
          <p:cNvPr id="23" name="TextBox 22"/>
          <p:cNvSpPr txBox="1"/>
          <p:nvPr/>
        </p:nvSpPr>
        <p:spPr>
          <a:xfrm rot="16200000">
            <a:off x="375166" y="1453634"/>
            <a:ext cx="12954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growth rate</a:t>
            </a:r>
            <a:endParaRPr lang="en-US" dirty="0">
              <a:latin typeface="Times New Roman" pitchFamily="18" charset="0"/>
              <a:cs typeface="Times New Roman" pitchFamily="18" charset="0"/>
            </a:endParaRPr>
          </a:p>
        </p:txBody>
      </p:sp>
      <p:sp>
        <p:nvSpPr>
          <p:cNvPr id="24" name="TextBox 23"/>
          <p:cNvSpPr txBox="1"/>
          <p:nvPr/>
        </p:nvSpPr>
        <p:spPr>
          <a:xfrm rot="16200000">
            <a:off x="298966" y="3739634"/>
            <a:ext cx="1447801" cy="369332"/>
          </a:xfrm>
          <a:prstGeom prst="rect">
            <a:avLst/>
          </a:prstGeom>
          <a:noFill/>
        </p:spPr>
        <p:txBody>
          <a:bodyPr wrap="square" rtlCol="0">
            <a:spAutoFit/>
          </a:bodyPr>
          <a:lstStyle/>
          <a:p>
            <a:r>
              <a:rPr lang="en-US" dirty="0" smtClean="0">
                <a:latin typeface="Times New Roman" pitchFamily="18" charset="0"/>
                <a:cs typeface="Times New Roman" pitchFamily="18" charset="0"/>
              </a:rPr>
              <a:t>precipitation</a:t>
            </a:r>
            <a:endParaRPr lang="en-US" dirty="0">
              <a:latin typeface="Times New Roman" pitchFamily="18" charset="0"/>
              <a:cs typeface="Times New Roman" pitchFamily="18" charset="0"/>
            </a:endParaRPr>
          </a:p>
        </p:txBody>
      </p:sp>
      <p:sp>
        <p:nvSpPr>
          <p:cNvPr id="29" name="Freeform 28"/>
          <p:cNvSpPr/>
          <p:nvPr/>
        </p:nvSpPr>
        <p:spPr>
          <a:xfrm flipV="1">
            <a:off x="1456841" y="3306304"/>
            <a:ext cx="5858359" cy="1343133"/>
          </a:xfrm>
          <a:custGeom>
            <a:avLst/>
            <a:gdLst>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14400 w 5718874"/>
              <a:gd name="connsiteY4" fmla="*/ 382292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05359 w 5718874"/>
              <a:gd name="connsiteY4" fmla="*/ 626390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 name="connsiteX0" fmla="*/ 0 w 5718874"/>
              <a:gd name="connsiteY0" fmla="*/ 901269 h 1335222"/>
              <a:gd name="connsiteX1" fmla="*/ 278969 w 5718874"/>
              <a:gd name="connsiteY1" fmla="*/ 932266 h 1335222"/>
              <a:gd name="connsiteX2" fmla="*/ 557939 w 5718874"/>
              <a:gd name="connsiteY2" fmla="*/ 808279 h 1335222"/>
              <a:gd name="connsiteX3" fmla="*/ 790413 w 5718874"/>
              <a:gd name="connsiteY3" fmla="*/ 699791 h 1335222"/>
              <a:gd name="connsiteX4" fmla="*/ 905359 w 5718874"/>
              <a:gd name="connsiteY4" fmla="*/ 602927 h 1335222"/>
              <a:gd name="connsiteX5" fmla="*/ 981559 w 5718874"/>
              <a:gd name="connsiteY5" fmla="*/ 450527 h 1335222"/>
              <a:gd name="connsiteX6" fmla="*/ 1022888 w 5718874"/>
              <a:gd name="connsiteY6" fmla="*/ 17866 h 1335222"/>
              <a:gd name="connsiteX7" fmla="*/ 1100379 w 5718874"/>
              <a:gd name="connsiteY7" fmla="*/ 343330 h 1335222"/>
              <a:gd name="connsiteX8" fmla="*/ 1177871 w 5718874"/>
              <a:gd name="connsiteY8" fmla="*/ 436320 h 1335222"/>
              <a:gd name="connsiteX9" fmla="*/ 1286359 w 5718874"/>
              <a:gd name="connsiteY9" fmla="*/ 544808 h 1335222"/>
              <a:gd name="connsiteX10" fmla="*/ 1379349 w 5718874"/>
              <a:gd name="connsiteY10" fmla="*/ 591303 h 1335222"/>
              <a:gd name="connsiteX11" fmla="*/ 1580827 w 5718874"/>
              <a:gd name="connsiteY11" fmla="*/ 637798 h 1335222"/>
              <a:gd name="connsiteX12" fmla="*/ 1689315 w 5718874"/>
              <a:gd name="connsiteY12" fmla="*/ 637798 h 1335222"/>
              <a:gd name="connsiteX13" fmla="*/ 1797803 w 5718874"/>
              <a:gd name="connsiteY13" fmla="*/ 637798 h 1335222"/>
              <a:gd name="connsiteX14" fmla="*/ 1875295 w 5718874"/>
              <a:gd name="connsiteY14" fmla="*/ 684293 h 1335222"/>
              <a:gd name="connsiteX15" fmla="*/ 1952786 w 5718874"/>
              <a:gd name="connsiteY15" fmla="*/ 916768 h 1335222"/>
              <a:gd name="connsiteX16" fmla="*/ 1968284 w 5718874"/>
              <a:gd name="connsiteY16" fmla="*/ 1149242 h 1335222"/>
              <a:gd name="connsiteX17" fmla="*/ 1983783 w 5718874"/>
              <a:gd name="connsiteY17" fmla="*/ 1257730 h 1335222"/>
              <a:gd name="connsiteX18" fmla="*/ 2092271 w 5718874"/>
              <a:gd name="connsiteY18" fmla="*/ 1133744 h 1335222"/>
              <a:gd name="connsiteX19" fmla="*/ 2169762 w 5718874"/>
              <a:gd name="connsiteY19" fmla="*/ 1040754 h 1335222"/>
              <a:gd name="connsiteX20" fmla="*/ 2278251 w 5718874"/>
              <a:gd name="connsiteY20" fmla="*/ 1025256 h 1335222"/>
              <a:gd name="connsiteX21" fmla="*/ 2541722 w 5718874"/>
              <a:gd name="connsiteY21" fmla="*/ 994259 h 1335222"/>
              <a:gd name="connsiteX22" fmla="*/ 2758698 w 5718874"/>
              <a:gd name="connsiteY22" fmla="*/ 994259 h 1335222"/>
              <a:gd name="connsiteX23" fmla="*/ 3053166 w 5718874"/>
              <a:gd name="connsiteY23" fmla="*/ 994259 h 1335222"/>
              <a:gd name="connsiteX24" fmla="*/ 3285640 w 5718874"/>
              <a:gd name="connsiteY24" fmla="*/ 1071751 h 1335222"/>
              <a:gd name="connsiteX25" fmla="*/ 3518115 w 5718874"/>
              <a:gd name="connsiteY25" fmla="*/ 1071751 h 1335222"/>
              <a:gd name="connsiteX26" fmla="*/ 3611105 w 5718874"/>
              <a:gd name="connsiteY26" fmla="*/ 901269 h 1335222"/>
              <a:gd name="connsiteX27" fmla="*/ 3781586 w 5718874"/>
              <a:gd name="connsiteY27" fmla="*/ 715290 h 1335222"/>
              <a:gd name="connsiteX28" fmla="*/ 4076054 w 5718874"/>
              <a:gd name="connsiteY28" fmla="*/ 637798 h 1335222"/>
              <a:gd name="connsiteX29" fmla="*/ 4308528 w 5718874"/>
              <a:gd name="connsiteY29" fmla="*/ 560307 h 1335222"/>
              <a:gd name="connsiteX30" fmla="*/ 4494508 w 5718874"/>
              <a:gd name="connsiteY30" fmla="*/ 606801 h 1335222"/>
              <a:gd name="connsiteX31" fmla="*/ 4664990 w 5718874"/>
              <a:gd name="connsiteY31" fmla="*/ 699791 h 1335222"/>
              <a:gd name="connsiteX32" fmla="*/ 5067945 w 5718874"/>
              <a:gd name="connsiteY32" fmla="*/ 730788 h 1335222"/>
              <a:gd name="connsiteX33" fmla="*/ 5377912 w 5718874"/>
              <a:gd name="connsiteY33" fmla="*/ 451818 h 1335222"/>
              <a:gd name="connsiteX34" fmla="*/ 5470901 w 5718874"/>
              <a:gd name="connsiteY34" fmla="*/ 792781 h 1335222"/>
              <a:gd name="connsiteX35" fmla="*/ 5470901 w 5718874"/>
              <a:gd name="connsiteY35" fmla="*/ 1118246 h 1335222"/>
              <a:gd name="connsiteX36" fmla="*/ 5579390 w 5718874"/>
              <a:gd name="connsiteY36" fmla="*/ 1288727 h 1335222"/>
              <a:gd name="connsiteX37" fmla="*/ 5718874 w 5718874"/>
              <a:gd name="connsiteY37" fmla="*/ 1335222 h 1335222"/>
              <a:gd name="connsiteX38" fmla="*/ 5718874 w 5718874"/>
              <a:gd name="connsiteY38" fmla="*/ 1335222 h 1335222"/>
              <a:gd name="connsiteX0" fmla="*/ 0 w 5718874"/>
              <a:gd name="connsiteY0" fmla="*/ 560307 h 994260"/>
              <a:gd name="connsiteX1" fmla="*/ 278969 w 5718874"/>
              <a:gd name="connsiteY1" fmla="*/ 591304 h 994260"/>
              <a:gd name="connsiteX2" fmla="*/ 557939 w 5718874"/>
              <a:gd name="connsiteY2" fmla="*/ 467317 h 994260"/>
              <a:gd name="connsiteX3" fmla="*/ 790413 w 5718874"/>
              <a:gd name="connsiteY3" fmla="*/ 358829 h 994260"/>
              <a:gd name="connsiteX4" fmla="*/ 905359 w 5718874"/>
              <a:gd name="connsiteY4" fmla="*/ 261965 h 994260"/>
              <a:gd name="connsiteX5" fmla="*/ 981559 w 5718874"/>
              <a:gd name="connsiteY5" fmla="*/ 109565 h 994260"/>
              <a:gd name="connsiteX6" fmla="*/ 1057759 w 5718874"/>
              <a:gd name="connsiteY6" fmla="*/ 109565 h 994260"/>
              <a:gd name="connsiteX7" fmla="*/ 1100379 w 5718874"/>
              <a:gd name="connsiteY7" fmla="*/ 2368 h 994260"/>
              <a:gd name="connsiteX8" fmla="*/ 1177871 w 5718874"/>
              <a:gd name="connsiteY8" fmla="*/ 95358 h 994260"/>
              <a:gd name="connsiteX9" fmla="*/ 1286359 w 5718874"/>
              <a:gd name="connsiteY9" fmla="*/ 203846 h 994260"/>
              <a:gd name="connsiteX10" fmla="*/ 1379349 w 5718874"/>
              <a:gd name="connsiteY10" fmla="*/ 250341 h 994260"/>
              <a:gd name="connsiteX11" fmla="*/ 1580827 w 5718874"/>
              <a:gd name="connsiteY11" fmla="*/ 296836 h 994260"/>
              <a:gd name="connsiteX12" fmla="*/ 1689315 w 5718874"/>
              <a:gd name="connsiteY12" fmla="*/ 296836 h 994260"/>
              <a:gd name="connsiteX13" fmla="*/ 1797803 w 5718874"/>
              <a:gd name="connsiteY13" fmla="*/ 296836 h 994260"/>
              <a:gd name="connsiteX14" fmla="*/ 1875295 w 5718874"/>
              <a:gd name="connsiteY14" fmla="*/ 343331 h 994260"/>
              <a:gd name="connsiteX15" fmla="*/ 1952786 w 5718874"/>
              <a:gd name="connsiteY15" fmla="*/ 575806 h 994260"/>
              <a:gd name="connsiteX16" fmla="*/ 1968284 w 5718874"/>
              <a:gd name="connsiteY16" fmla="*/ 808280 h 994260"/>
              <a:gd name="connsiteX17" fmla="*/ 1983783 w 5718874"/>
              <a:gd name="connsiteY17" fmla="*/ 916768 h 994260"/>
              <a:gd name="connsiteX18" fmla="*/ 2092271 w 5718874"/>
              <a:gd name="connsiteY18" fmla="*/ 792782 h 994260"/>
              <a:gd name="connsiteX19" fmla="*/ 2169762 w 5718874"/>
              <a:gd name="connsiteY19" fmla="*/ 699792 h 994260"/>
              <a:gd name="connsiteX20" fmla="*/ 2278251 w 5718874"/>
              <a:gd name="connsiteY20" fmla="*/ 684294 h 994260"/>
              <a:gd name="connsiteX21" fmla="*/ 2541722 w 5718874"/>
              <a:gd name="connsiteY21" fmla="*/ 653297 h 994260"/>
              <a:gd name="connsiteX22" fmla="*/ 2758698 w 5718874"/>
              <a:gd name="connsiteY22" fmla="*/ 653297 h 994260"/>
              <a:gd name="connsiteX23" fmla="*/ 3053166 w 5718874"/>
              <a:gd name="connsiteY23" fmla="*/ 653297 h 994260"/>
              <a:gd name="connsiteX24" fmla="*/ 3285640 w 5718874"/>
              <a:gd name="connsiteY24" fmla="*/ 730789 h 994260"/>
              <a:gd name="connsiteX25" fmla="*/ 3518115 w 5718874"/>
              <a:gd name="connsiteY25" fmla="*/ 730789 h 994260"/>
              <a:gd name="connsiteX26" fmla="*/ 3611105 w 5718874"/>
              <a:gd name="connsiteY26" fmla="*/ 560307 h 994260"/>
              <a:gd name="connsiteX27" fmla="*/ 3781586 w 5718874"/>
              <a:gd name="connsiteY27" fmla="*/ 374328 h 994260"/>
              <a:gd name="connsiteX28" fmla="*/ 4076054 w 5718874"/>
              <a:gd name="connsiteY28" fmla="*/ 296836 h 994260"/>
              <a:gd name="connsiteX29" fmla="*/ 4308528 w 5718874"/>
              <a:gd name="connsiteY29" fmla="*/ 219345 h 994260"/>
              <a:gd name="connsiteX30" fmla="*/ 4494508 w 5718874"/>
              <a:gd name="connsiteY30" fmla="*/ 265839 h 994260"/>
              <a:gd name="connsiteX31" fmla="*/ 4664990 w 5718874"/>
              <a:gd name="connsiteY31" fmla="*/ 358829 h 994260"/>
              <a:gd name="connsiteX32" fmla="*/ 5067945 w 5718874"/>
              <a:gd name="connsiteY32" fmla="*/ 389826 h 994260"/>
              <a:gd name="connsiteX33" fmla="*/ 5377912 w 5718874"/>
              <a:gd name="connsiteY33" fmla="*/ 110856 h 994260"/>
              <a:gd name="connsiteX34" fmla="*/ 5470901 w 5718874"/>
              <a:gd name="connsiteY34" fmla="*/ 451819 h 994260"/>
              <a:gd name="connsiteX35" fmla="*/ 5470901 w 5718874"/>
              <a:gd name="connsiteY35" fmla="*/ 777284 h 994260"/>
              <a:gd name="connsiteX36" fmla="*/ 5579390 w 5718874"/>
              <a:gd name="connsiteY36" fmla="*/ 947765 h 994260"/>
              <a:gd name="connsiteX37" fmla="*/ 5718874 w 5718874"/>
              <a:gd name="connsiteY37" fmla="*/ 994260 h 994260"/>
              <a:gd name="connsiteX38" fmla="*/ 5718874 w 5718874"/>
              <a:gd name="connsiteY38" fmla="*/ 994260 h 994260"/>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177871 w 5718874"/>
              <a:gd name="connsiteY8" fmla="*/ 11193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1983783 w 5718874"/>
              <a:gd name="connsiteY17" fmla="*/ 832603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377912 w 5718874"/>
              <a:gd name="connsiteY33" fmla="*/ 26691 h 910095"/>
              <a:gd name="connsiteX34" fmla="*/ 5470901 w 5718874"/>
              <a:gd name="connsiteY34" fmla="*/ 367654 h 910095"/>
              <a:gd name="connsiteX35" fmla="*/ 5470901 w 5718874"/>
              <a:gd name="connsiteY35" fmla="*/ 693119 h 910095"/>
              <a:gd name="connsiteX36" fmla="*/ 5579390 w 5718874"/>
              <a:gd name="connsiteY36" fmla="*/ 863600 h 910095"/>
              <a:gd name="connsiteX37" fmla="*/ 5718874 w 5718874"/>
              <a:gd name="connsiteY37" fmla="*/ 910095 h 910095"/>
              <a:gd name="connsiteX38" fmla="*/ 5718874 w 5718874"/>
              <a:gd name="connsiteY38"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1983783 w 5718874"/>
              <a:gd name="connsiteY16" fmla="*/ 832603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377912 w 5718874"/>
              <a:gd name="connsiteY32" fmla="*/ 2669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377912 w 5718874"/>
              <a:gd name="connsiteY31" fmla="*/ 2669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143359 w 5718874"/>
              <a:gd name="connsiteY1" fmla="*/ 78739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14859 w 5718874"/>
              <a:gd name="connsiteY4" fmla="*/ 196849 h 910095"/>
              <a:gd name="connsiteX5" fmla="*/ 905359 w 5718874"/>
              <a:gd name="connsiteY5" fmla="*/ 177800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905359 w 5718874"/>
              <a:gd name="connsiteY5" fmla="*/ 177800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10159 w 5718874"/>
              <a:gd name="connsiteY9" fmla="*/ 15874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353159 w 5718874"/>
              <a:gd name="connsiteY20" fmla="*/ 78739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2962759 w 5718874"/>
              <a:gd name="connsiteY23" fmla="*/ 482599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2962759 w 5718874"/>
              <a:gd name="connsiteY23" fmla="*/ 482599 h 910095"/>
              <a:gd name="connsiteX24" fmla="*/ 3191359 w 5718874"/>
              <a:gd name="connsiteY24" fmla="*/ 711199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991837 h 1343133"/>
              <a:gd name="connsiteX20" fmla="*/ 2353159 w 5718874"/>
              <a:gd name="connsiteY20" fmla="*/ 1220437 h 1343133"/>
              <a:gd name="connsiteX21" fmla="*/ 2505559 w 5718874"/>
              <a:gd name="connsiteY21" fmla="*/ 9918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9918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877159 w 5718874"/>
              <a:gd name="connsiteY27" fmla="*/ 991837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20159 w 5718874"/>
              <a:gd name="connsiteY32" fmla="*/ 915637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20159 w 5718874"/>
              <a:gd name="connsiteY32" fmla="*/ 915637 h 1343133"/>
              <a:gd name="connsiteX33" fmla="*/ 5324959 w 5718874"/>
              <a:gd name="connsiteY33" fmla="*/ 610837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752959 w 5718874"/>
              <a:gd name="connsiteY5" fmla="*/ 991837 h 1343133"/>
              <a:gd name="connsiteX6" fmla="*/ 829159 w 5718874"/>
              <a:gd name="connsiteY6" fmla="*/ 610837 h 1343133"/>
              <a:gd name="connsiteX7" fmla="*/ 981559 w 5718874"/>
              <a:gd name="connsiteY7" fmla="*/ 458438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81559 w 5718874"/>
              <a:gd name="connsiteY7" fmla="*/ 458438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94508 w 5718874"/>
              <a:gd name="connsiteY31" fmla="*/ 614712 h 1343133"/>
              <a:gd name="connsiteX32" fmla="*/ 4715359 w 5718874"/>
              <a:gd name="connsiteY32" fmla="*/ 915637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4943959 w 5718874"/>
              <a:gd name="connsiteY33" fmla="*/ 3060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4943959 w 5718874"/>
              <a:gd name="connsiteY33" fmla="*/ 306037 h 1343133"/>
              <a:gd name="connsiteX34" fmla="*/ 5248759 w 5718874"/>
              <a:gd name="connsiteY34" fmla="*/ 8394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858359"/>
              <a:gd name="connsiteY0" fmla="*/ 909180 h 1381233"/>
              <a:gd name="connsiteX1" fmla="*/ 67159 w 5858359"/>
              <a:gd name="connsiteY1" fmla="*/ 610837 h 1381233"/>
              <a:gd name="connsiteX2" fmla="*/ 219559 w 5858359"/>
              <a:gd name="connsiteY2" fmla="*/ 1220437 h 1381233"/>
              <a:gd name="connsiteX3" fmla="*/ 295759 w 5858359"/>
              <a:gd name="connsiteY3" fmla="*/ 839437 h 1381233"/>
              <a:gd name="connsiteX4" fmla="*/ 524359 w 5858359"/>
              <a:gd name="connsiteY4" fmla="*/ 687037 h 1381233"/>
              <a:gd name="connsiteX5" fmla="*/ 676759 w 5858359"/>
              <a:gd name="connsiteY5" fmla="*/ 839437 h 1381233"/>
              <a:gd name="connsiteX6" fmla="*/ 829159 w 5858359"/>
              <a:gd name="connsiteY6" fmla="*/ 610837 h 1381233"/>
              <a:gd name="connsiteX7" fmla="*/ 905359 w 5858359"/>
              <a:gd name="connsiteY7" fmla="*/ 77437 h 1381233"/>
              <a:gd name="connsiteX8" fmla="*/ 1057759 w 5858359"/>
              <a:gd name="connsiteY8" fmla="*/ 458438 h 1381233"/>
              <a:gd name="connsiteX9" fmla="*/ 1133959 w 5858359"/>
              <a:gd name="connsiteY9" fmla="*/ 610837 h 1381233"/>
              <a:gd name="connsiteX10" fmla="*/ 1210159 w 5858359"/>
              <a:gd name="connsiteY10" fmla="*/ 839437 h 1381233"/>
              <a:gd name="connsiteX11" fmla="*/ 1286359 w 5858359"/>
              <a:gd name="connsiteY11" fmla="*/ 153637 h 1381233"/>
              <a:gd name="connsiteX12" fmla="*/ 1379349 w 5858359"/>
              <a:gd name="connsiteY12" fmla="*/ 599214 h 1381233"/>
              <a:gd name="connsiteX13" fmla="*/ 1591159 w 5858359"/>
              <a:gd name="connsiteY13" fmla="*/ 229837 h 1381233"/>
              <a:gd name="connsiteX14" fmla="*/ 1689315 w 5858359"/>
              <a:gd name="connsiteY14" fmla="*/ 645709 h 1381233"/>
              <a:gd name="connsiteX15" fmla="*/ 1743559 w 5858359"/>
              <a:gd name="connsiteY15" fmla="*/ 763237 h 1381233"/>
              <a:gd name="connsiteX16" fmla="*/ 1875295 w 5858359"/>
              <a:gd name="connsiteY16" fmla="*/ 692204 h 1381233"/>
              <a:gd name="connsiteX17" fmla="*/ 1952786 w 5858359"/>
              <a:gd name="connsiteY17" fmla="*/ 924679 h 1381233"/>
              <a:gd name="connsiteX18" fmla="*/ 1968284 w 5858359"/>
              <a:gd name="connsiteY18" fmla="*/ 1157153 h 1381233"/>
              <a:gd name="connsiteX19" fmla="*/ 2092271 w 5858359"/>
              <a:gd name="connsiteY19" fmla="*/ 1141655 h 1381233"/>
              <a:gd name="connsiteX20" fmla="*/ 2200759 w 5858359"/>
              <a:gd name="connsiteY20" fmla="*/ 763237 h 1381233"/>
              <a:gd name="connsiteX21" fmla="*/ 2353159 w 5858359"/>
              <a:gd name="connsiteY21" fmla="*/ 1220437 h 1381233"/>
              <a:gd name="connsiteX22" fmla="*/ 2581759 w 5858359"/>
              <a:gd name="connsiteY22" fmla="*/ 534637 h 1381233"/>
              <a:gd name="connsiteX23" fmla="*/ 2734159 w 5858359"/>
              <a:gd name="connsiteY23" fmla="*/ 1144237 h 1381233"/>
              <a:gd name="connsiteX24" fmla="*/ 2962759 w 5858359"/>
              <a:gd name="connsiteY24" fmla="*/ 915637 h 1381233"/>
              <a:gd name="connsiteX25" fmla="*/ 3191359 w 5858359"/>
              <a:gd name="connsiteY25" fmla="*/ 1144237 h 1381233"/>
              <a:gd name="connsiteX26" fmla="*/ 3518115 w 5858359"/>
              <a:gd name="connsiteY26" fmla="*/ 1079662 h 1381233"/>
              <a:gd name="connsiteX27" fmla="*/ 3724759 w 5858359"/>
              <a:gd name="connsiteY27" fmla="*/ 839437 h 1381233"/>
              <a:gd name="connsiteX28" fmla="*/ 3877159 w 5858359"/>
              <a:gd name="connsiteY28" fmla="*/ 991837 h 1381233"/>
              <a:gd name="connsiteX29" fmla="*/ 4105759 w 5858359"/>
              <a:gd name="connsiteY29" fmla="*/ 153637 h 1381233"/>
              <a:gd name="connsiteX30" fmla="*/ 4258159 w 5858359"/>
              <a:gd name="connsiteY30" fmla="*/ 991837 h 1381233"/>
              <a:gd name="connsiteX31" fmla="*/ 4486759 w 5858359"/>
              <a:gd name="connsiteY31" fmla="*/ 229837 h 1381233"/>
              <a:gd name="connsiteX32" fmla="*/ 4715359 w 5858359"/>
              <a:gd name="connsiteY32" fmla="*/ 915637 h 1381233"/>
              <a:gd name="connsiteX33" fmla="*/ 4943959 w 5858359"/>
              <a:gd name="connsiteY33" fmla="*/ 306037 h 1381233"/>
              <a:gd name="connsiteX34" fmla="*/ 5248759 w 5858359"/>
              <a:gd name="connsiteY34" fmla="*/ 839437 h 1381233"/>
              <a:gd name="connsiteX35" fmla="*/ 5470901 w 5858359"/>
              <a:gd name="connsiteY35" fmla="*/ 1126157 h 1381233"/>
              <a:gd name="connsiteX36" fmla="*/ 5579390 w 5858359"/>
              <a:gd name="connsiteY36" fmla="*/ 1296638 h 1381233"/>
              <a:gd name="connsiteX37" fmla="*/ 5718874 w 5858359"/>
              <a:gd name="connsiteY37" fmla="*/ 1343133 h 1381233"/>
              <a:gd name="connsiteX38" fmla="*/ 5858359 w 5858359"/>
              <a:gd name="connsiteY38" fmla="*/ 1068037 h 13812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76759 w 5858359"/>
              <a:gd name="connsiteY5" fmla="*/ 839437 h 1343133"/>
              <a:gd name="connsiteX6" fmla="*/ 829159 w 5858359"/>
              <a:gd name="connsiteY6" fmla="*/ 610837 h 1343133"/>
              <a:gd name="connsiteX7" fmla="*/ 905359 w 5858359"/>
              <a:gd name="connsiteY7" fmla="*/ 77437 h 1343133"/>
              <a:gd name="connsiteX8" fmla="*/ 1057759 w 5858359"/>
              <a:gd name="connsiteY8" fmla="*/ 458438 h 1343133"/>
              <a:gd name="connsiteX9" fmla="*/ 1133959 w 5858359"/>
              <a:gd name="connsiteY9" fmla="*/ 610837 h 1343133"/>
              <a:gd name="connsiteX10" fmla="*/ 1210159 w 5858359"/>
              <a:gd name="connsiteY10" fmla="*/ 839437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858359" h="1343133">
                <a:moveTo>
                  <a:pt x="0" y="909180"/>
                </a:moveTo>
                <a:cubicBezTo>
                  <a:pt x="81" y="910256"/>
                  <a:pt x="30566" y="558961"/>
                  <a:pt x="67159" y="610837"/>
                </a:cubicBezTo>
                <a:cubicBezTo>
                  <a:pt x="103752" y="662713"/>
                  <a:pt x="181459" y="1182337"/>
                  <a:pt x="219559" y="1220437"/>
                </a:cubicBezTo>
                <a:cubicBezTo>
                  <a:pt x="257659" y="1258537"/>
                  <a:pt x="244959" y="928337"/>
                  <a:pt x="295759" y="839437"/>
                </a:cubicBezTo>
                <a:cubicBezTo>
                  <a:pt x="346559" y="750537"/>
                  <a:pt x="460859" y="687037"/>
                  <a:pt x="524359" y="687037"/>
                </a:cubicBezTo>
                <a:cubicBezTo>
                  <a:pt x="587859" y="687037"/>
                  <a:pt x="625959" y="852137"/>
                  <a:pt x="676759" y="839437"/>
                </a:cubicBezTo>
                <a:cubicBezTo>
                  <a:pt x="727559" y="826737"/>
                  <a:pt x="791059" y="737837"/>
                  <a:pt x="829159" y="610837"/>
                </a:cubicBezTo>
                <a:cubicBezTo>
                  <a:pt x="867259" y="483837"/>
                  <a:pt x="867259" y="102837"/>
                  <a:pt x="905359" y="77437"/>
                </a:cubicBezTo>
                <a:cubicBezTo>
                  <a:pt x="943459" y="52037"/>
                  <a:pt x="1019659" y="369538"/>
                  <a:pt x="1057759" y="458438"/>
                </a:cubicBezTo>
                <a:cubicBezTo>
                  <a:pt x="1095859" y="547338"/>
                  <a:pt x="1108559" y="547337"/>
                  <a:pt x="1133959" y="610837"/>
                </a:cubicBezTo>
                <a:cubicBezTo>
                  <a:pt x="1159359" y="674337"/>
                  <a:pt x="1184759" y="915637"/>
                  <a:pt x="1210159" y="839437"/>
                </a:cubicBezTo>
                <a:cubicBezTo>
                  <a:pt x="1235559" y="763237"/>
                  <a:pt x="1258161" y="193674"/>
                  <a:pt x="1286359" y="153637"/>
                </a:cubicBezTo>
                <a:cubicBezTo>
                  <a:pt x="1314557" y="113600"/>
                  <a:pt x="1328549" y="586514"/>
                  <a:pt x="1379349" y="599214"/>
                </a:cubicBezTo>
                <a:cubicBezTo>
                  <a:pt x="1430149" y="611914"/>
                  <a:pt x="1539498" y="222088"/>
                  <a:pt x="1591159" y="229837"/>
                </a:cubicBezTo>
                <a:cubicBezTo>
                  <a:pt x="1642820" y="237586"/>
                  <a:pt x="1689315" y="645709"/>
                  <a:pt x="1689315" y="645709"/>
                </a:cubicBezTo>
                <a:cubicBezTo>
                  <a:pt x="1725478" y="645709"/>
                  <a:pt x="1712562" y="755488"/>
                  <a:pt x="1743559" y="763237"/>
                </a:cubicBezTo>
                <a:cubicBezTo>
                  <a:pt x="1774556" y="770986"/>
                  <a:pt x="1840424" y="665297"/>
                  <a:pt x="1875295" y="692204"/>
                </a:cubicBezTo>
                <a:cubicBezTo>
                  <a:pt x="1910166" y="719111"/>
                  <a:pt x="1937288" y="847188"/>
                  <a:pt x="1952786" y="924679"/>
                </a:cubicBezTo>
                <a:cubicBezTo>
                  <a:pt x="1968284" y="1002170"/>
                  <a:pt x="1945036" y="1120990"/>
                  <a:pt x="1968284" y="1157153"/>
                </a:cubicBezTo>
                <a:cubicBezTo>
                  <a:pt x="1991532" y="1193316"/>
                  <a:pt x="2053525" y="1207307"/>
                  <a:pt x="2092271" y="1141655"/>
                </a:cubicBezTo>
                <a:cubicBezTo>
                  <a:pt x="2131017" y="1076003"/>
                  <a:pt x="2157278" y="750107"/>
                  <a:pt x="2200759" y="763237"/>
                </a:cubicBezTo>
                <a:cubicBezTo>
                  <a:pt x="2244240" y="776367"/>
                  <a:pt x="2353159" y="1220437"/>
                  <a:pt x="2353159" y="1220437"/>
                </a:cubicBezTo>
                <a:cubicBezTo>
                  <a:pt x="2415152" y="1212688"/>
                  <a:pt x="2518259" y="547337"/>
                  <a:pt x="2581759" y="534637"/>
                </a:cubicBezTo>
                <a:cubicBezTo>
                  <a:pt x="2645259" y="521937"/>
                  <a:pt x="2734159" y="1144237"/>
                  <a:pt x="2734159" y="1144237"/>
                </a:cubicBezTo>
                <a:cubicBezTo>
                  <a:pt x="2819400" y="1144237"/>
                  <a:pt x="2886559" y="915637"/>
                  <a:pt x="2962759" y="915637"/>
                </a:cubicBezTo>
                <a:cubicBezTo>
                  <a:pt x="3038959" y="915637"/>
                  <a:pt x="3098800" y="1116900"/>
                  <a:pt x="3191359" y="1144237"/>
                </a:cubicBezTo>
                <a:cubicBezTo>
                  <a:pt x="3322018" y="0"/>
                  <a:pt x="3429215" y="1130462"/>
                  <a:pt x="3518115" y="1079662"/>
                </a:cubicBezTo>
                <a:cubicBezTo>
                  <a:pt x="3607015" y="1028862"/>
                  <a:pt x="3664918" y="854074"/>
                  <a:pt x="3724759" y="839437"/>
                </a:cubicBezTo>
                <a:cubicBezTo>
                  <a:pt x="3784600" y="824800"/>
                  <a:pt x="3813659" y="1106137"/>
                  <a:pt x="3877159" y="991837"/>
                </a:cubicBezTo>
                <a:cubicBezTo>
                  <a:pt x="3940659" y="877537"/>
                  <a:pt x="4042259" y="153637"/>
                  <a:pt x="4105759" y="153637"/>
                </a:cubicBezTo>
                <a:cubicBezTo>
                  <a:pt x="4169259" y="153637"/>
                  <a:pt x="4194659" y="979137"/>
                  <a:pt x="4258159" y="991837"/>
                </a:cubicBezTo>
                <a:cubicBezTo>
                  <a:pt x="4321659" y="1004537"/>
                  <a:pt x="4410559" y="242537"/>
                  <a:pt x="4486759" y="229837"/>
                </a:cubicBezTo>
                <a:cubicBezTo>
                  <a:pt x="4562959" y="217137"/>
                  <a:pt x="4639159" y="902937"/>
                  <a:pt x="4715359" y="915637"/>
                </a:cubicBezTo>
                <a:cubicBezTo>
                  <a:pt x="4791559" y="928337"/>
                  <a:pt x="4855059" y="318737"/>
                  <a:pt x="4943959" y="306037"/>
                </a:cubicBezTo>
                <a:cubicBezTo>
                  <a:pt x="5032859" y="293337"/>
                  <a:pt x="5160935" y="702751"/>
                  <a:pt x="5248759" y="839437"/>
                </a:cubicBezTo>
                <a:cubicBezTo>
                  <a:pt x="5336583" y="976123"/>
                  <a:pt x="5407401" y="1088057"/>
                  <a:pt x="5470901" y="1126157"/>
                </a:cubicBezTo>
                <a:cubicBezTo>
                  <a:pt x="5534401" y="1164257"/>
                  <a:pt x="5588430" y="1031874"/>
                  <a:pt x="5629759" y="1068037"/>
                </a:cubicBezTo>
                <a:cubicBezTo>
                  <a:pt x="5671088" y="1104200"/>
                  <a:pt x="5680774" y="1343133"/>
                  <a:pt x="5718874" y="1343133"/>
                </a:cubicBezTo>
                <a:cubicBezTo>
                  <a:pt x="5756974" y="1343133"/>
                  <a:pt x="5811864" y="1159736"/>
                  <a:pt x="5858359" y="1068037"/>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Freeform 24"/>
          <p:cNvSpPr/>
          <p:nvPr/>
        </p:nvSpPr>
        <p:spPr>
          <a:xfrm flipV="1">
            <a:off x="1447800" y="985650"/>
            <a:ext cx="5858359" cy="944750"/>
          </a:xfrm>
          <a:custGeom>
            <a:avLst/>
            <a:gdLst>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14400 w 5718874"/>
              <a:gd name="connsiteY4" fmla="*/ 382292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05359 w 5718874"/>
              <a:gd name="connsiteY4" fmla="*/ 626390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 name="connsiteX0" fmla="*/ 0 w 5718874"/>
              <a:gd name="connsiteY0" fmla="*/ 901269 h 1335222"/>
              <a:gd name="connsiteX1" fmla="*/ 278969 w 5718874"/>
              <a:gd name="connsiteY1" fmla="*/ 932266 h 1335222"/>
              <a:gd name="connsiteX2" fmla="*/ 557939 w 5718874"/>
              <a:gd name="connsiteY2" fmla="*/ 808279 h 1335222"/>
              <a:gd name="connsiteX3" fmla="*/ 790413 w 5718874"/>
              <a:gd name="connsiteY3" fmla="*/ 699791 h 1335222"/>
              <a:gd name="connsiteX4" fmla="*/ 905359 w 5718874"/>
              <a:gd name="connsiteY4" fmla="*/ 602927 h 1335222"/>
              <a:gd name="connsiteX5" fmla="*/ 981559 w 5718874"/>
              <a:gd name="connsiteY5" fmla="*/ 450527 h 1335222"/>
              <a:gd name="connsiteX6" fmla="*/ 1022888 w 5718874"/>
              <a:gd name="connsiteY6" fmla="*/ 17866 h 1335222"/>
              <a:gd name="connsiteX7" fmla="*/ 1100379 w 5718874"/>
              <a:gd name="connsiteY7" fmla="*/ 343330 h 1335222"/>
              <a:gd name="connsiteX8" fmla="*/ 1177871 w 5718874"/>
              <a:gd name="connsiteY8" fmla="*/ 436320 h 1335222"/>
              <a:gd name="connsiteX9" fmla="*/ 1286359 w 5718874"/>
              <a:gd name="connsiteY9" fmla="*/ 544808 h 1335222"/>
              <a:gd name="connsiteX10" fmla="*/ 1379349 w 5718874"/>
              <a:gd name="connsiteY10" fmla="*/ 591303 h 1335222"/>
              <a:gd name="connsiteX11" fmla="*/ 1580827 w 5718874"/>
              <a:gd name="connsiteY11" fmla="*/ 637798 h 1335222"/>
              <a:gd name="connsiteX12" fmla="*/ 1689315 w 5718874"/>
              <a:gd name="connsiteY12" fmla="*/ 637798 h 1335222"/>
              <a:gd name="connsiteX13" fmla="*/ 1797803 w 5718874"/>
              <a:gd name="connsiteY13" fmla="*/ 637798 h 1335222"/>
              <a:gd name="connsiteX14" fmla="*/ 1875295 w 5718874"/>
              <a:gd name="connsiteY14" fmla="*/ 684293 h 1335222"/>
              <a:gd name="connsiteX15" fmla="*/ 1952786 w 5718874"/>
              <a:gd name="connsiteY15" fmla="*/ 916768 h 1335222"/>
              <a:gd name="connsiteX16" fmla="*/ 1968284 w 5718874"/>
              <a:gd name="connsiteY16" fmla="*/ 1149242 h 1335222"/>
              <a:gd name="connsiteX17" fmla="*/ 1983783 w 5718874"/>
              <a:gd name="connsiteY17" fmla="*/ 1257730 h 1335222"/>
              <a:gd name="connsiteX18" fmla="*/ 2092271 w 5718874"/>
              <a:gd name="connsiteY18" fmla="*/ 1133744 h 1335222"/>
              <a:gd name="connsiteX19" fmla="*/ 2169762 w 5718874"/>
              <a:gd name="connsiteY19" fmla="*/ 1040754 h 1335222"/>
              <a:gd name="connsiteX20" fmla="*/ 2278251 w 5718874"/>
              <a:gd name="connsiteY20" fmla="*/ 1025256 h 1335222"/>
              <a:gd name="connsiteX21" fmla="*/ 2541722 w 5718874"/>
              <a:gd name="connsiteY21" fmla="*/ 994259 h 1335222"/>
              <a:gd name="connsiteX22" fmla="*/ 2758698 w 5718874"/>
              <a:gd name="connsiteY22" fmla="*/ 994259 h 1335222"/>
              <a:gd name="connsiteX23" fmla="*/ 3053166 w 5718874"/>
              <a:gd name="connsiteY23" fmla="*/ 994259 h 1335222"/>
              <a:gd name="connsiteX24" fmla="*/ 3285640 w 5718874"/>
              <a:gd name="connsiteY24" fmla="*/ 1071751 h 1335222"/>
              <a:gd name="connsiteX25" fmla="*/ 3518115 w 5718874"/>
              <a:gd name="connsiteY25" fmla="*/ 1071751 h 1335222"/>
              <a:gd name="connsiteX26" fmla="*/ 3611105 w 5718874"/>
              <a:gd name="connsiteY26" fmla="*/ 901269 h 1335222"/>
              <a:gd name="connsiteX27" fmla="*/ 3781586 w 5718874"/>
              <a:gd name="connsiteY27" fmla="*/ 715290 h 1335222"/>
              <a:gd name="connsiteX28" fmla="*/ 4076054 w 5718874"/>
              <a:gd name="connsiteY28" fmla="*/ 637798 h 1335222"/>
              <a:gd name="connsiteX29" fmla="*/ 4308528 w 5718874"/>
              <a:gd name="connsiteY29" fmla="*/ 560307 h 1335222"/>
              <a:gd name="connsiteX30" fmla="*/ 4494508 w 5718874"/>
              <a:gd name="connsiteY30" fmla="*/ 606801 h 1335222"/>
              <a:gd name="connsiteX31" fmla="*/ 4664990 w 5718874"/>
              <a:gd name="connsiteY31" fmla="*/ 699791 h 1335222"/>
              <a:gd name="connsiteX32" fmla="*/ 5067945 w 5718874"/>
              <a:gd name="connsiteY32" fmla="*/ 730788 h 1335222"/>
              <a:gd name="connsiteX33" fmla="*/ 5377912 w 5718874"/>
              <a:gd name="connsiteY33" fmla="*/ 451818 h 1335222"/>
              <a:gd name="connsiteX34" fmla="*/ 5470901 w 5718874"/>
              <a:gd name="connsiteY34" fmla="*/ 792781 h 1335222"/>
              <a:gd name="connsiteX35" fmla="*/ 5470901 w 5718874"/>
              <a:gd name="connsiteY35" fmla="*/ 1118246 h 1335222"/>
              <a:gd name="connsiteX36" fmla="*/ 5579390 w 5718874"/>
              <a:gd name="connsiteY36" fmla="*/ 1288727 h 1335222"/>
              <a:gd name="connsiteX37" fmla="*/ 5718874 w 5718874"/>
              <a:gd name="connsiteY37" fmla="*/ 1335222 h 1335222"/>
              <a:gd name="connsiteX38" fmla="*/ 5718874 w 5718874"/>
              <a:gd name="connsiteY38" fmla="*/ 1335222 h 1335222"/>
              <a:gd name="connsiteX0" fmla="*/ 0 w 5718874"/>
              <a:gd name="connsiteY0" fmla="*/ 560307 h 994260"/>
              <a:gd name="connsiteX1" fmla="*/ 278969 w 5718874"/>
              <a:gd name="connsiteY1" fmla="*/ 591304 h 994260"/>
              <a:gd name="connsiteX2" fmla="*/ 557939 w 5718874"/>
              <a:gd name="connsiteY2" fmla="*/ 467317 h 994260"/>
              <a:gd name="connsiteX3" fmla="*/ 790413 w 5718874"/>
              <a:gd name="connsiteY3" fmla="*/ 358829 h 994260"/>
              <a:gd name="connsiteX4" fmla="*/ 905359 w 5718874"/>
              <a:gd name="connsiteY4" fmla="*/ 261965 h 994260"/>
              <a:gd name="connsiteX5" fmla="*/ 981559 w 5718874"/>
              <a:gd name="connsiteY5" fmla="*/ 109565 h 994260"/>
              <a:gd name="connsiteX6" fmla="*/ 1057759 w 5718874"/>
              <a:gd name="connsiteY6" fmla="*/ 109565 h 994260"/>
              <a:gd name="connsiteX7" fmla="*/ 1100379 w 5718874"/>
              <a:gd name="connsiteY7" fmla="*/ 2368 h 994260"/>
              <a:gd name="connsiteX8" fmla="*/ 1177871 w 5718874"/>
              <a:gd name="connsiteY8" fmla="*/ 95358 h 994260"/>
              <a:gd name="connsiteX9" fmla="*/ 1286359 w 5718874"/>
              <a:gd name="connsiteY9" fmla="*/ 203846 h 994260"/>
              <a:gd name="connsiteX10" fmla="*/ 1379349 w 5718874"/>
              <a:gd name="connsiteY10" fmla="*/ 250341 h 994260"/>
              <a:gd name="connsiteX11" fmla="*/ 1580827 w 5718874"/>
              <a:gd name="connsiteY11" fmla="*/ 296836 h 994260"/>
              <a:gd name="connsiteX12" fmla="*/ 1689315 w 5718874"/>
              <a:gd name="connsiteY12" fmla="*/ 296836 h 994260"/>
              <a:gd name="connsiteX13" fmla="*/ 1797803 w 5718874"/>
              <a:gd name="connsiteY13" fmla="*/ 296836 h 994260"/>
              <a:gd name="connsiteX14" fmla="*/ 1875295 w 5718874"/>
              <a:gd name="connsiteY14" fmla="*/ 343331 h 994260"/>
              <a:gd name="connsiteX15" fmla="*/ 1952786 w 5718874"/>
              <a:gd name="connsiteY15" fmla="*/ 575806 h 994260"/>
              <a:gd name="connsiteX16" fmla="*/ 1968284 w 5718874"/>
              <a:gd name="connsiteY16" fmla="*/ 808280 h 994260"/>
              <a:gd name="connsiteX17" fmla="*/ 1983783 w 5718874"/>
              <a:gd name="connsiteY17" fmla="*/ 916768 h 994260"/>
              <a:gd name="connsiteX18" fmla="*/ 2092271 w 5718874"/>
              <a:gd name="connsiteY18" fmla="*/ 792782 h 994260"/>
              <a:gd name="connsiteX19" fmla="*/ 2169762 w 5718874"/>
              <a:gd name="connsiteY19" fmla="*/ 699792 h 994260"/>
              <a:gd name="connsiteX20" fmla="*/ 2278251 w 5718874"/>
              <a:gd name="connsiteY20" fmla="*/ 684294 h 994260"/>
              <a:gd name="connsiteX21" fmla="*/ 2541722 w 5718874"/>
              <a:gd name="connsiteY21" fmla="*/ 653297 h 994260"/>
              <a:gd name="connsiteX22" fmla="*/ 2758698 w 5718874"/>
              <a:gd name="connsiteY22" fmla="*/ 653297 h 994260"/>
              <a:gd name="connsiteX23" fmla="*/ 3053166 w 5718874"/>
              <a:gd name="connsiteY23" fmla="*/ 653297 h 994260"/>
              <a:gd name="connsiteX24" fmla="*/ 3285640 w 5718874"/>
              <a:gd name="connsiteY24" fmla="*/ 730789 h 994260"/>
              <a:gd name="connsiteX25" fmla="*/ 3518115 w 5718874"/>
              <a:gd name="connsiteY25" fmla="*/ 730789 h 994260"/>
              <a:gd name="connsiteX26" fmla="*/ 3611105 w 5718874"/>
              <a:gd name="connsiteY26" fmla="*/ 560307 h 994260"/>
              <a:gd name="connsiteX27" fmla="*/ 3781586 w 5718874"/>
              <a:gd name="connsiteY27" fmla="*/ 374328 h 994260"/>
              <a:gd name="connsiteX28" fmla="*/ 4076054 w 5718874"/>
              <a:gd name="connsiteY28" fmla="*/ 296836 h 994260"/>
              <a:gd name="connsiteX29" fmla="*/ 4308528 w 5718874"/>
              <a:gd name="connsiteY29" fmla="*/ 219345 h 994260"/>
              <a:gd name="connsiteX30" fmla="*/ 4494508 w 5718874"/>
              <a:gd name="connsiteY30" fmla="*/ 265839 h 994260"/>
              <a:gd name="connsiteX31" fmla="*/ 4664990 w 5718874"/>
              <a:gd name="connsiteY31" fmla="*/ 358829 h 994260"/>
              <a:gd name="connsiteX32" fmla="*/ 5067945 w 5718874"/>
              <a:gd name="connsiteY32" fmla="*/ 389826 h 994260"/>
              <a:gd name="connsiteX33" fmla="*/ 5377912 w 5718874"/>
              <a:gd name="connsiteY33" fmla="*/ 110856 h 994260"/>
              <a:gd name="connsiteX34" fmla="*/ 5470901 w 5718874"/>
              <a:gd name="connsiteY34" fmla="*/ 451819 h 994260"/>
              <a:gd name="connsiteX35" fmla="*/ 5470901 w 5718874"/>
              <a:gd name="connsiteY35" fmla="*/ 777284 h 994260"/>
              <a:gd name="connsiteX36" fmla="*/ 5579390 w 5718874"/>
              <a:gd name="connsiteY36" fmla="*/ 947765 h 994260"/>
              <a:gd name="connsiteX37" fmla="*/ 5718874 w 5718874"/>
              <a:gd name="connsiteY37" fmla="*/ 994260 h 994260"/>
              <a:gd name="connsiteX38" fmla="*/ 5718874 w 5718874"/>
              <a:gd name="connsiteY38" fmla="*/ 994260 h 994260"/>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177871 w 5718874"/>
              <a:gd name="connsiteY8" fmla="*/ 11193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1983783 w 5718874"/>
              <a:gd name="connsiteY17" fmla="*/ 832603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377912 w 5718874"/>
              <a:gd name="connsiteY33" fmla="*/ 26691 h 910095"/>
              <a:gd name="connsiteX34" fmla="*/ 5470901 w 5718874"/>
              <a:gd name="connsiteY34" fmla="*/ 367654 h 910095"/>
              <a:gd name="connsiteX35" fmla="*/ 5470901 w 5718874"/>
              <a:gd name="connsiteY35" fmla="*/ 693119 h 910095"/>
              <a:gd name="connsiteX36" fmla="*/ 5579390 w 5718874"/>
              <a:gd name="connsiteY36" fmla="*/ 863600 h 910095"/>
              <a:gd name="connsiteX37" fmla="*/ 5718874 w 5718874"/>
              <a:gd name="connsiteY37" fmla="*/ 910095 h 910095"/>
              <a:gd name="connsiteX38" fmla="*/ 5718874 w 5718874"/>
              <a:gd name="connsiteY38"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1983783 w 5718874"/>
              <a:gd name="connsiteY16" fmla="*/ 832603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377912 w 5718874"/>
              <a:gd name="connsiteY32" fmla="*/ 2669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377912 w 5718874"/>
              <a:gd name="connsiteY31" fmla="*/ 2669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143359 w 5718874"/>
              <a:gd name="connsiteY1" fmla="*/ 78739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14859 w 5718874"/>
              <a:gd name="connsiteY4" fmla="*/ 196849 h 910095"/>
              <a:gd name="connsiteX5" fmla="*/ 905359 w 5718874"/>
              <a:gd name="connsiteY5" fmla="*/ 177800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905359 w 5718874"/>
              <a:gd name="connsiteY5" fmla="*/ 177800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10159 w 5718874"/>
              <a:gd name="connsiteY9" fmla="*/ 15874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353159 w 5718874"/>
              <a:gd name="connsiteY20" fmla="*/ 78739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2962759 w 5718874"/>
              <a:gd name="connsiteY23" fmla="*/ 482599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2962759 w 5718874"/>
              <a:gd name="connsiteY23" fmla="*/ 482599 h 910095"/>
              <a:gd name="connsiteX24" fmla="*/ 3191359 w 5718874"/>
              <a:gd name="connsiteY24" fmla="*/ 711199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991837 h 1343133"/>
              <a:gd name="connsiteX20" fmla="*/ 2353159 w 5718874"/>
              <a:gd name="connsiteY20" fmla="*/ 1220437 h 1343133"/>
              <a:gd name="connsiteX21" fmla="*/ 2505559 w 5718874"/>
              <a:gd name="connsiteY21" fmla="*/ 9918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9918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877159 w 5718874"/>
              <a:gd name="connsiteY27" fmla="*/ 991837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20159 w 5718874"/>
              <a:gd name="connsiteY32" fmla="*/ 915637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20159 w 5718874"/>
              <a:gd name="connsiteY32" fmla="*/ 915637 h 1343133"/>
              <a:gd name="connsiteX33" fmla="*/ 5324959 w 5718874"/>
              <a:gd name="connsiteY33" fmla="*/ 610837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752959 w 5718874"/>
              <a:gd name="connsiteY5" fmla="*/ 991837 h 1343133"/>
              <a:gd name="connsiteX6" fmla="*/ 829159 w 5718874"/>
              <a:gd name="connsiteY6" fmla="*/ 610837 h 1343133"/>
              <a:gd name="connsiteX7" fmla="*/ 981559 w 5718874"/>
              <a:gd name="connsiteY7" fmla="*/ 458438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81559 w 5718874"/>
              <a:gd name="connsiteY7" fmla="*/ 458438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94508 w 5718874"/>
              <a:gd name="connsiteY31" fmla="*/ 614712 h 1343133"/>
              <a:gd name="connsiteX32" fmla="*/ 4715359 w 5718874"/>
              <a:gd name="connsiteY32" fmla="*/ 915637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4943959 w 5718874"/>
              <a:gd name="connsiteY33" fmla="*/ 3060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4943959 w 5718874"/>
              <a:gd name="connsiteY33" fmla="*/ 306037 h 1343133"/>
              <a:gd name="connsiteX34" fmla="*/ 5248759 w 5718874"/>
              <a:gd name="connsiteY34" fmla="*/ 8394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858359"/>
              <a:gd name="connsiteY0" fmla="*/ 909180 h 1381233"/>
              <a:gd name="connsiteX1" fmla="*/ 67159 w 5858359"/>
              <a:gd name="connsiteY1" fmla="*/ 610837 h 1381233"/>
              <a:gd name="connsiteX2" fmla="*/ 219559 w 5858359"/>
              <a:gd name="connsiteY2" fmla="*/ 1220437 h 1381233"/>
              <a:gd name="connsiteX3" fmla="*/ 295759 w 5858359"/>
              <a:gd name="connsiteY3" fmla="*/ 839437 h 1381233"/>
              <a:gd name="connsiteX4" fmla="*/ 524359 w 5858359"/>
              <a:gd name="connsiteY4" fmla="*/ 687037 h 1381233"/>
              <a:gd name="connsiteX5" fmla="*/ 676759 w 5858359"/>
              <a:gd name="connsiteY5" fmla="*/ 839437 h 1381233"/>
              <a:gd name="connsiteX6" fmla="*/ 829159 w 5858359"/>
              <a:gd name="connsiteY6" fmla="*/ 610837 h 1381233"/>
              <a:gd name="connsiteX7" fmla="*/ 905359 w 5858359"/>
              <a:gd name="connsiteY7" fmla="*/ 77437 h 1381233"/>
              <a:gd name="connsiteX8" fmla="*/ 1057759 w 5858359"/>
              <a:gd name="connsiteY8" fmla="*/ 458438 h 1381233"/>
              <a:gd name="connsiteX9" fmla="*/ 1133959 w 5858359"/>
              <a:gd name="connsiteY9" fmla="*/ 610837 h 1381233"/>
              <a:gd name="connsiteX10" fmla="*/ 1210159 w 5858359"/>
              <a:gd name="connsiteY10" fmla="*/ 839437 h 1381233"/>
              <a:gd name="connsiteX11" fmla="*/ 1286359 w 5858359"/>
              <a:gd name="connsiteY11" fmla="*/ 153637 h 1381233"/>
              <a:gd name="connsiteX12" fmla="*/ 1379349 w 5858359"/>
              <a:gd name="connsiteY12" fmla="*/ 599214 h 1381233"/>
              <a:gd name="connsiteX13" fmla="*/ 1591159 w 5858359"/>
              <a:gd name="connsiteY13" fmla="*/ 229837 h 1381233"/>
              <a:gd name="connsiteX14" fmla="*/ 1689315 w 5858359"/>
              <a:gd name="connsiteY14" fmla="*/ 645709 h 1381233"/>
              <a:gd name="connsiteX15" fmla="*/ 1743559 w 5858359"/>
              <a:gd name="connsiteY15" fmla="*/ 763237 h 1381233"/>
              <a:gd name="connsiteX16" fmla="*/ 1875295 w 5858359"/>
              <a:gd name="connsiteY16" fmla="*/ 692204 h 1381233"/>
              <a:gd name="connsiteX17" fmla="*/ 1952786 w 5858359"/>
              <a:gd name="connsiteY17" fmla="*/ 924679 h 1381233"/>
              <a:gd name="connsiteX18" fmla="*/ 1968284 w 5858359"/>
              <a:gd name="connsiteY18" fmla="*/ 1157153 h 1381233"/>
              <a:gd name="connsiteX19" fmla="*/ 2092271 w 5858359"/>
              <a:gd name="connsiteY19" fmla="*/ 1141655 h 1381233"/>
              <a:gd name="connsiteX20" fmla="*/ 2200759 w 5858359"/>
              <a:gd name="connsiteY20" fmla="*/ 763237 h 1381233"/>
              <a:gd name="connsiteX21" fmla="*/ 2353159 w 5858359"/>
              <a:gd name="connsiteY21" fmla="*/ 1220437 h 1381233"/>
              <a:gd name="connsiteX22" fmla="*/ 2581759 w 5858359"/>
              <a:gd name="connsiteY22" fmla="*/ 534637 h 1381233"/>
              <a:gd name="connsiteX23" fmla="*/ 2734159 w 5858359"/>
              <a:gd name="connsiteY23" fmla="*/ 1144237 h 1381233"/>
              <a:gd name="connsiteX24" fmla="*/ 2962759 w 5858359"/>
              <a:gd name="connsiteY24" fmla="*/ 915637 h 1381233"/>
              <a:gd name="connsiteX25" fmla="*/ 3191359 w 5858359"/>
              <a:gd name="connsiteY25" fmla="*/ 1144237 h 1381233"/>
              <a:gd name="connsiteX26" fmla="*/ 3518115 w 5858359"/>
              <a:gd name="connsiteY26" fmla="*/ 1079662 h 1381233"/>
              <a:gd name="connsiteX27" fmla="*/ 3724759 w 5858359"/>
              <a:gd name="connsiteY27" fmla="*/ 839437 h 1381233"/>
              <a:gd name="connsiteX28" fmla="*/ 3877159 w 5858359"/>
              <a:gd name="connsiteY28" fmla="*/ 991837 h 1381233"/>
              <a:gd name="connsiteX29" fmla="*/ 4105759 w 5858359"/>
              <a:gd name="connsiteY29" fmla="*/ 153637 h 1381233"/>
              <a:gd name="connsiteX30" fmla="*/ 4258159 w 5858359"/>
              <a:gd name="connsiteY30" fmla="*/ 991837 h 1381233"/>
              <a:gd name="connsiteX31" fmla="*/ 4486759 w 5858359"/>
              <a:gd name="connsiteY31" fmla="*/ 229837 h 1381233"/>
              <a:gd name="connsiteX32" fmla="*/ 4715359 w 5858359"/>
              <a:gd name="connsiteY32" fmla="*/ 915637 h 1381233"/>
              <a:gd name="connsiteX33" fmla="*/ 4943959 w 5858359"/>
              <a:gd name="connsiteY33" fmla="*/ 306037 h 1381233"/>
              <a:gd name="connsiteX34" fmla="*/ 5248759 w 5858359"/>
              <a:gd name="connsiteY34" fmla="*/ 839437 h 1381233"/>
              <a:gd name="connsiteX35" fmla="*/ 5470901 w 5858359"/>
              <a:gd name="connsiteY35" fmla="*/ 1126157 h 1381233"/>
              <a:gd name="connsiteX36" fmla="*/ 5579390 w 5858359"/>
              <a:gd name="connsiteY36" fmla="*/ 1296638 h 1381233"/>
              <a:gd name="connsiteX37" fmla="*/ 5718874 w 5858359"/>
              <a:gd name="connsiteY37" fmla="*/ 1343133 h 1381233"/>
              <a:gd name="connsiteX38" fmla="*/ 5858359 w 5858359"/>
              <a:gd name="connsiteY38" fmla="*/ 1068037 h 13812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76759 w 5858359"/>
              <a:gd name="connsiteY5" fmla="*/ 839437 h 1343133"/>
              <a:gd name="connsiteX6" fmla="*/ 829159 w 5858359"/>
              <a:gd name="connsiteY6" fmla="*/ 610837 h 1343133"/>
              <a:gd name="connsiteX7" fmla="*/ 905359 w 5858359"/>
              <a:gd name="connsiteY7" fmla="*/ 77437 h 1343133"/>
              <a:gd name="connsiteX8" fmla="*/ 1057759 w 5858359"/>
              <a:gd name="connsiteY8" fmla="*/ 458438 h 1343133"/>
              <a:gd name="connsiteX9" fmla="*/ 1133959 w 5858359"/>
              <a:gd name="connsiteY9" fmla="*/ 610837 h 1343133"/>
              <a:gd name="connsiteX10" fmla="*/ 1210159 w 5858359"/>
              <a:gd name="connsiteY10" fmla="*/ 839437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05359 w 5858359"/>
              <a:gd name="connsiteY7" fmla="*/ 77437 h 1343133"/>
              <a:gd name="connsiteX8" fmla="*/ 1057759 w 5858359"/>
              <a:gd name="connsiteY8" fmla="*/ 458438 h 1343133"/>
              <a:gd name="connsiteX9" fmla="*/ 1133959 w 5858359"/>
              <a:gd name="connsiteY9" fmla="*/ 610837 h 1343133"/>
              <a:gd name="connsiteX10" fmla="*/ 1210159 w 5858359"/>
              <a:gd name="connsiteY10" fmla="*/ 839437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905359 w 5858359"/>
              <a:gd name="connsiteY8" fmla="*/ 77437 h 1343133"/>
              <a:gd name="connsiteX9" fmla="*/ 1057759 w 5858359"/>
              <a:gd name="connsiteY9" fmla="*/ 458438 h 1343133"/>
              <a:gd name="connsiteX10" fmla="*/ 1133959 w 5858359"/>
              <a:gd name="connsiteY10" fmla="*/ 610837 h 1343133"/>
              <a:gd name="connsiteX11" fmla="*/ 1210159 w 5858359"/>
              <a:gd name="connsiteY11" fmla="*/ 839437 h 1343133"/>
              <a:gd name="connsiteX12" fmla="*/ 1286359 w 5858359"/>
              <a:gd name="connsiteY12" fmla="*/ 153637 h 1343133"/>
              <a:gd name="connsiteX13" fmla="*/ 1379349 w 5858359"/>
              <a:gd name="connsiteY13" fmla="*/ 599214 h 1343133"/>
              <a:gd name="connsiteX14" fmla="*/ 1591159 w 5858359"/>
              <a:gd name="connsiteY14" fmla="*/ 229837 h 1343133"/>
              <a:gd name="connsiteX15" fmla="*/ 1689315 w 5858359"/>
              <a:gd name="connsiteY15" fmla="*/ 645709 h 1343133"/>
              <a:gd name="connsiteX16" fmla="*/ 1743559 w 5858359"/>
              <a:gd name="connsiteY16" fmla="*/ 763237 h 1343133"/>
              <a:gd name="connsiteX17" fmla="*/ 1875295 w 5858359"/>
              <a:gd name="connsiteY17" fmla="*/ 692204 h 1343133"/>
              <a:gd name="connsiteX18" fmla="*/ 1952786 w 5858359"/>
              <a:gd name="connsiteY18" fmla="*/ 924679 h 1343133"/>
              <a:gd name="connsiteX19" fmla="*/ 1968284 w 5858359"/>
              <a:gd name="connsiteY19" fmla="*/ 1157153 h 1343133"/>
              <a:gd name="connsiteX20" fmla="*/ 2092271 w 5858359"/>
              <a:gd name="connsiteY20" fmla="*/ 1141655 h 1343133"/>
              <a:gd name="connsiteX21" fmla="*/ 2200759 w 5858359"/>
              <a:gd name="connsiteY21" fmla="*/ 763237 h 1343133"/>
              <a:gd name="connsiteX22" fmla="*/ 2353159 w 5858359"/>
              <a:gd name="connsiteY22" fmla="*/ 1220437 h 1343133"/>
              <a:gd name="connsiteX23" fmla="*/ 2581759 w 5858359"/>
              <a:gd name="connsiteY23" fmla="*/ 534637 h 1343133"/>
              <a:gd name="connsiteX24" fmla="*/ 2734159 w 5858359"/>
              <a:gd name="connsiteY24" fmla="*/ 1144237 h 1343133"/>
              <a:gd name="connsiteX25" fmla="*/ 2962759 w 5858359"/>
              <a:gd name="connsiteY25" fmla="*/ 915637 h 1343133"/>
              <a:gd name="connsiteX26" fmla="*/ 3191359 w 5858359"/>
              <a:gd name="connsiteY26" fmla="*/ 1144237 h 1343133"/>
              <a:gd name="connsiteX27" fmla="*/ 3518115 w 5858359"/>
              <a:gd name="connsiteY27" fmla="*/ 1079662 h 1343133"/>
              <a:gd name="connsiteX28" fmla="*/ 3724759 w 5858359"/>
              <a:gd name="connsiteY28" fmla="*/ 839437 h 1343133"/>
              <a:gd name="connsiteX29" fmla="*/ 3877159 w 5858359"/>
              <a:gd name="connsiteY29" fmla="*/ 991837 h 1343133"/>
              <a:gd name="connsiteX30" fmla="*/ 4105759 w 5858359"/>
              <a:gd name="connsiteY30" fmla="*/ 153637 h 1343133"/>
              <a:gd name="connsiteX31" fmla="*/ 4258159 w 5858359"/>
              <a:gd name="connsiteY31" fmla="*/ 991837 h 1343133"/>
              <a:gd name="connsiteX32" fmla="*/ 4486759 w 5858359"/>
              <a:gd name="connsiteY32" fmla="*/ 229837 h 1343133"/>
              <a:gd name="connsiteX33" fmla="*/ 4715359 w 5858359"/>
              <a:gd name="connsiteY33" fmla="*/ 915637 h 1343133"/>
              <a:gd name="connsiteX34" fmla="*/ 4943959 w 5858359"/>
              <a:gd name="connsiteY34" fmla="*/ 306037 h 1343133"/>
              <a:gd name="connsiteX35" fmla="*/ 5248759 w 5858359"/>
              <a:gd name="connsiteY35" fmla="*/ 839437 h 1343133"/>
              <a:gd name="connsiteX36" fmla="*/ 5470901 w 5858359"/>
              <a:gd name="connsiteY36" fmla="*/ 1126157 h 1343133"/>
              <a:gd name="connsiteX37" fmla="*/ 5629759 w 5858359"/>
              <a:gd name="connsiteY37" fmla="*/ 1068037 h 1343133"/>
              <a:gd name="connsiteX38" fmla="*/ 5718874 w 5858359"/>
              <a:gd name="connsiteY38" fmla="*/ 1343133 h 1343133"/>
              <a:gd name="connsiteX39" fmla="*/ 5858359 w 5858359"/>
              <a:gd name="connsiteY39"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0159 w 5858359"/>
              <a:gd name="connsiteY10" fmla="*/ 839437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14533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86359 w 5858359"/>
              <a:gd name="connsiteY11" fmla="*/ 153637 h 1343133"/>
              <a:gd name="connsiteX12" fmla="*/ 1447800 w 5858359"/>
              <a:gd name="connsiteY12" fmla="*/ 809733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2669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2669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2669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89315 w 5858359"/>
              <a:gd name="connsiteY14" fmla="*/ 645709 h 1343133"/>
              <a:gd name="connsiteX15" fmla="*/ 1752600 w 5858359"/>
              <a:gd name="connsiteY15" fmla="*/ 1266933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2669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76400 w 5858359"/>
              <a:gd name="connsiteY14" fmla="*/ 657333 h 1343133"/>
              <a:gd name="connsiteX15" fmla="*/ 1752600 w 5858359"/>
              <a:gd name="connsiteY15" fmla="*/ 1266933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76400 w 5858359"/>
              <a:gd name="connsiteY14" fmla="*/ 657333 h 1343133"/>
              <a:gd name="connsiteX15" fmla="*/ 1752600 w 5858359"/>
              <a:gd name="connsiteY15" fmla="*/ 1266933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76400 w 5858359"/>
              <a:gd name="connsiteY14" fmla="*/ 657333 h 1343133"/>
              <a:gd name="connsiteX15" fmla="*/ 1752600 w 5858359"/>
              <a:gd name="connsiteY15" fmla="*/ 1266933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71800 w 5858359"/>
              <a:gd name="connsiteY24" fmla="*/ 657333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755543 h 1189496"/>
              <a:gd name="connsiteX1" fmla="*/ 76200 w 5858359"/>
              <a:gd name="connsiteY1" fmla="*/ 427496 h 1189496"/>
              <a:gd name="connsiteX2" fmla="*/ 219559 w 5858359"/>
              <a:gd name="connsiteY2" fmla="*/ 1066800 h 1189496"/>
              <a:gd name="connsiteX3" fmla="*/ 295759 w 5858359"/>
              <a:gd name="connsiteY3" fmla="*/ 685800 h 1189496"/>
              <a:gd name="connsiteX4" fmla="*/ 457200 w 5858359"/>
              <a:gd name="connsiteY4" fmla="*/ 351296 h 1189496"/>
              <a:gd name="connsiteX5" fmla="*/ 685800 w 5858359"/>
              <a:gd name="connsiteY5" fmla="*/ 1113296 h 1189496"/>
              <a:gd name="connsiteX6" fmla="*/ 829159 w 5858359"/>
              <a:gd name="connsiteY6" fmla="*/ 457200 h 1189496"/>
              <a:gd name="connsiteX7" fmla="*/ 990600 w 5858359"/>
              <a:gd name="connsiteY7" fmla="*/ 427496 h 1189496"/>
              <a:gd name="connsiteX8" fmla="*/ 1057759 w 5858359"/>
              <a:gd name="connsiteY8" fmla="*/ 304801 h 1189496"/>
              <a:gd name="connsiteX9" fmla="*/ 1133959 w 5858359"/>
              <a:gd name="connsiteY9" fmla="*/ 457200 h 1189496"/>
              <a:gd name="connsiteX10" fmla="*/ 1219200 w 5858359"/>
              <a:gd name="connsiteY10" fmla="*/ 1037096 h 1189496"/>
              <a:gd name="connsiteX11" fmla="*/ 1295400 w 5858359"/>
              <a:gd name="connsiteY11" fmla="*/ 275096 h 1189496"/>
              <a:gd name="connsiteX12" fmla="*/ 1447800 w 5858359"/>
              <a:gd name="connsiteY12" fmla="*/ 1113296 h 1189496"/>
              <a:gd name="connsiteX13" fmla="*/ 1524000 w 5858359"/>
              <a:gd name="connsiteY13" fmla="*/ 351296 h 1189496"/>
              <a:gd name="connsiteX14" fmla="*/ 1676400 w 5858359"/>
              <a:gd name="connsiteY14" fmla="*/ 503696 h 1189496"/>
              <a:gd name="connsiteX15" fmla="*/ 1752600 w 5858359"/>
              <a:gd name="connsiteY15" fmla="*/ 1113296 h 1189496"/>
              <a:gd name="connsiteX16" fmla="*/ 1905000 w 5858359"/>
              <a:gd name="connsiteY16" fmla="*/ 351296 h 1189496"/>
              <a:gd name="connsiteX17" fmla="*/ 1952786 w 5858359"/>
              <a:gd name="connsiteY17" fmla="*/ 771042 h 1189496"/>
              <a:gd name="connsiteX18" fmla="*/ 1968284 w 5858359"/>
              <a:gd name="connsiteY18" fmla="*/ 1003516 h 1189496"/>
              <a:gd name="connsiteX19" fmla="*/ 2092271 w 5858359"/>
              <a:gd name="connsiteY19" fmla="*/ 988018 h 1189496"/>
              <a:gd name="connsiteX20" fmla="*/ 2133600 w 5858359"/>
              <a:gd name="connsiteY20" fmla="*/ 351296 h 1189496"/>
              <a:gd name="connsiteX21" fmla="*/ 2353159 w 5858359"/>
              <a:gd name="connsiteY21" fmla="*/ 1066800 h 1189496"/>
              <a:gd name="connsiteX22" fmla="*/ 2581759 w 5858359"/>
              <a:gd name="connsiteY22" fmla="*/ 381000 h 1189496"/>
              <a:gd name="connsiteX23" fmla="*/ 2734159 w 5858359"/>
              <a:gd name="connsiteY23" fmla="*/ 990600 h 1189496"/>
              <a:gd name="connsiteX24" fmla="*/ 2971800 w 5858359"/>
              <a:gd name="connsiteY24" fmla="*/ 503696 h 1189496"/>
              <a:gd name="connsiteX25" fmla="*/ 3191359 w 5858359"/>
              <a:gd name="connsiteY25" fmla="*/ 990600 h 1189496"/>
              <a:gd name="connsiteX26" fmla="*/ 3200400 w 5858359"/>
              <a:gd name="connsiteY26" fmla="*/ 1037096 h 1189496"/>
              <a:gd name="connsiteX27" fmla="*/ 3518115 w 5858359"/>
              <a:gd name="connsiteY27" fmla="*/ 926025 h 1189496"/>
              <a:gd name="connsiteX28" fmla="*/ 3724759 w 5858359"/>
              <a:gd name="connsiteY28" fmla="*/ 685800 h 1189496"/>
              <a:gd name="connsiteX29" fmla="*/ 3877159 w 5858359"/>
              <a:gd name="connsiteY29" fmla="*/ 838200 h 1189496"/>
              <a:gd name="connsiteX30" fmla="*/ 4105759 w 5858359"/>
              <a:gd name="connsiteY30" fmla="*/ 0 h 1189496"/>
              <a:gd name="connsiteX31" fmla="*/ 4258159 w 5858359"/>
              <a:gd name="connsiteY31" fmla="*/ 838200 h 1189496"/>
              <a:gd name="connsiteX32" fmla="*/ 4486759 w 5858359"/>
              <a:gd name="connsiteY32" fmla="*/ 76200 h 1189496"/>
              <a:gd name="connsiteX33" fmla="*/ 4715359 w 5858359"/>
              <a:gd name="connsiteY33" fmla="*/ 762000 h 1189496"/>
              <a:gd name="connsiteX34" fmla="*/ 4943959 w 5858359"/>
              <a:gd name="connsiteY34" fmla="*/ 152400 h 1189496"/>
              <a:gd name="connsiteX35" fmla="*/ 5248759 w 5858359"/>
              <a:gd name="connsiteY35" fmla="*/ 685800 h 1189496"/>
              <a:gd name="connsiteX36" fmla="*/ 5470901 w 5858359"/>
              <a:gd name="connsiteY36" fmla="*/ 972520 h 1189496"/>
              <a:gd name="connsiteX37" fmla="*/ 5629759 w 5858359"/>
              <a:gd name="connsiteY37" fmla="*/ 914400 h 1189496"/>
              <a:gd name="connsiteX38" fmla="*/ 5718874 w 5858359"/>
              <a:gd name="connsiteY38" fmla="*/ 1189496 h 1189496"/>
              <a:gd name="connsiteX39" fmla="*/ 5858359 w 5858359"/>
              <a:gd name="connsiteY39" fmla="*/ 914400 h 1189496"/>
              <a:gd name="connsiteX0" fmla="*/ 0 w 5858359"/>
              <a:gd name="connsiteY0" fmla="*/ 755543 h 1189496"/>
              <a:gd name="connsiteX1" fmla="*/ 76200 w 5858359"/>
              <a:gd name="connsiteY1" fmla="*/ 427496 h 1189496"/>
              <a:gd name="connsiteX2" fmla="*/ 219559 w 5858359"/>
              <a:gd name="connsiteY2" fmla="*/ 1066800 h 1189496"/>
              <a:gd name="connsiteX3" fmla="*/ 295759 w 5858359"/>
              <a:gd name="connsiteY3" fmla="*/ 685800 h 1189496"/>
              <a:gd name="connsiteX4" fmla="*/ 457200 w 5858359"/>
              <a:gd name="connsiteY4" fmla="*/ 351296 h 1189496"/>
              <a:gd name="connsiteX5" fmla="*/ 685800 w 5858359"/>
              <a:gd name="connsiteY5" fmla="*/ 1113296 h 1189496"/>
              <a:gd name="connsiteX6" fmla="*/ 829159 w 5858359"/>
              <a:gd name="connsiteY6" fmla="*/ 457200 h 1189496"/>
              <a:gd name="connsiteX7" fmla="*/ 990600 w 5858359"/>
              <a:gd name="connsiteY7" fmla="*/ 427496 h 1189496"/>
              <a:gd name="connsiteX8" fmla="*/ 1057759 w 5858359"/>
              <a:gd name="connsiteY8" fmla="*/ 304801 h 1189496"/>
              <a:gd name="connsiteX9" fmla="*/ 1133959 w 5858359"/>
              <a:gd name="connsiteY9" fmla="*/ 457200 h 1189496"/>
              <a:gd name="connsiteX10" fmla="*/ 1219200 w 5858359"/>
              <a:gd name="connsiteY10" fmla="*/ 1037096 h 1189496"/>
              <a:gd name="connsiteX11" fmla="*/ 1295400 w 5858359"/>
              <a:gd name="connsiteY11" fmla="*/ 275096 h 1189496"/>
              <a:gd name="connsiteX12" fmla="*/ 1447800 w 5858359"/>
              <a:gd name="connsiteY12" fmla="*/ 1113296 h 1189496"/>
              <a:gd name="connsiteX13" fmla="*/ 1524000 w 5858359"/>
              <a:gd name="connsiteY13" fmla="*/ 351296 h 1189496"/>
              <a:gd name="connsiteX14" fmla="*/ 1676400 w 5858359"/>
              <a:gd name="connsiteY14" fmla="*/ 503696 h 1189496"/>
              <a:gd name="connsiteX15" fmla="*/ 1752600 w 5858359"/>
              <a:gd name="connsiteY15" fmla="*/ 1113296 h 1189496"/>
              <a:gd name="connsiteX16" fmla="*/ 1905000 w 5858359"/>
              <a:gd name="connsiteY16" fmla="*/ 351296 h 1189496"/>
              <a:gd name="connsiteX17" fmla="*/ 1952786 w 5858359"/>
              <a:gd name="connsiteY17" fmla="*/ 771042 h 1189496"/>
              <a:gd name="connsiteX18" fmla="*/ 1968284 w 5858359"/>
              <a:gd name="connsiteY18" fmla="*/ 1003516 h 1189496"/>
              <a:gd name="connsiteX19" fmla="*/ 2092271 w 5858359"/>
              <a:gd name="connsiteY19" fmla="*/ 988018 h 1189496"/>
              <a:gd name="connsiteX20" fmla="*/ 2133600 w 5858359"/>
              <a:gd name="connsiteY20" fmla="*/ 351296 h 1189496"/>
              <a:gd name="connsiteX21" fmla="*/ 2353159 w 5858359"/>
              <a:gd name="connsiteY21" fmla="*/ 1066800 h 1189496"/>
              <a:gd name="connsiteX22" fmla="*/ 2581759 w 5858359"/>
              <a:gd name="connsiteY22" fmla="*/ 381000 h 1189496"/>
              <a:gd name="connsiteX23" fmla="*/ 2734159 w 5858359"/>
              <a:gd name="connsiteY23" fmla="*/ 990600 h 1189496"/>
              <a:gd name="connsiteX24" fmla="*/ 2971800 w 5858359"/>
              <a:gd name="connsiteY24" fmla="*/ 503696 h 1189496"/>
              <a:gd name="connsiteX25" fmla="*/ 3191359 w 5858359"/>
              <a:gd name="connsiteY25" fmla="*/ 990600 h 1189496"/>
              <a:gd name="connsiteX26" fmla="*/ 3200400 w 5858359"/>
              <a:gd name="connsiteY26" fmla="*/ 1037096 h 1189496"/>
              <a:gd name="connsiteX27" fmla="*/ 3505200 w 5858359"/>
              <a:gd name="connsiteY27" fmla="*/ 884696 h 1189496"/>
              <a:gd name="connsiteX28" fmla="*/ 3724759 w 5858359"/>
              <a:gd name="connsiteY28" fmla="*/ 685800 h 1189496"/>
              <a:gd name="connsiteX29" fmla="*/ 3877159 w 5858359"/>
              <a:gd name="connsiteY29" fmla="*/ 838200 h 1189496"/>
              <a:gd name="connsiteX30" fmla="*/ 4105759 w 5858359"/>
              <a:gd name="connsiteY30" fmla="*/ 0 h 1189496"/>
              <a:gd name="connsiteX31" fmla="*/ 4258159 w 5858359"/>
              <a:gd name="connsiteY31" fmla="*/ 838200 h 1189496"/>
              <a:gd name="connsiteX32" fmla="*/ 4486759 w 5858359"/>
              <a:gd name="connsiteY32" fmla="*/ 76200 h 1189496"/>
              <a:gd name="connsiteX33" fmla="*/ 4715359 w 5858359"/>
              <a:gd name="connsiteY33" fmla="*/ 762000 h 1189496"/>
              <a:gd name="connsiteX34" fmla="*/ 4943959 w 5858359"/>
              <a:gd name="connsiteY34" fmla="*/ 152400 h 1189496"/>
              <a:gd name="connsiteX35" fmla="*/ 5248759 w 5858359"/>
              <a:gd name="connsiteY35" fmla="*/ 685800 h 1189496"/>
              <a:gd name="connsiteX36" fmla="*/ 5470901 w 5858359"/>
              <a:gd name="connsiteY36" fmla="*/ 972520 h 1189496"/>
              <a:gd name="connsiteX37" fmla="*/ 5629759 w 5858359"/>
              <a:gd name="connsiteY37" fmla="*/ 914400 h 1189496"/>
              <a:gd name="connsiteX38" fmla="*/ 5718874 w 5858359"/>
              <a:gd name="connsiteY38" fmla="*/ 1189496 h 1189496"/>
              <a:gd name="connsiteX39" fmla="*/ 5858359 w 5858359"/>
              <a:gd name="connsiteY39" fmla="*/ 914400 h 1189496"/>
              <a:gd name="connsiteX0" fmla="*/ 0 w 5858359"/>
              <a:gd name="connsiteY0" fmla="*/ 801392 h 1273445"/>
              <a:gd name="connsiteX1" fmla="*/ 76200 w 5858359"/>
              <a:gd name="connsiteY1" fmla="*/ 473345 h 1273445"/>
              <a:gd name="connsiteX2" fmla="*/ 219559 w 5858359"/>
              <a:gd name="connsiteY2" fmla="*/ 1112649 h 1273445"/>
              <a:gd name="connsiteX3" fmla="*/ 295759 w 5858359"/>
              <a:gd name="connsiteY3" fmla="*/ 731649 h 1273445"/>
              <a:gd name="connsiteX4" fmla="*/ 457200 w 5858359"/>
              <a:gd name="connsiteY4" fmla="*/ 397145 h 1273445"/>
              <a:gd name="connsiteX5" fmla="*/ 685800 w 5858359"/>
              <a:gd name="connsiteY5" fmla="*/ 1159145 h 1273445"/>
              <a:gd name="connsiteX6" fmla="*/ 829159 w 5858359"/>
              <a:gd name="connsiteY6" fmla="*/ 503049 h 1273445"/>
              <a:gd name="connsiteX7" fmla="*/ 990600 w 5858359"/>
              <a:gd name="connsiteY7" fmla="*/ 473345 h 1273445"/>
              <a:gd name="connsiteX8" fmla="*/ 1057759 w 5858359"/>
              <a:gd name="connsiteY8" fmla="*/ 350650 h 1273445"/>
              <a:gd name="connsiteX9" fmla="*/ 1133959 w 5858359"/>
              <a:gd name="connsiteY9" fmla="*/ 503049 h 1273445"/>
              <a:gd name="connsiteX10" fmla="*/ 1219200 w 5858359"/>
              <a:gd name="connsiteY10" fmla="*/ 1082945 h 1273445"/>
              <a:gd name="connsiteX11" fmla="*/ 1295400 w 5858359"/>
              <a:gd name="connsiteY11" fmla="*/ 320945 h 1273445"/>
              <a:gd name="connsiteX12" fmla="*/ 1447800 w 5858359"/>
              <a:gd name="connsiteY12" fmla="*/ 1159145 h 1273445"/>
              <a:gd name="connsiteX13" fmla="*/ 1524000 w 5858359"/>
              <a:gd name="connsiteY13" fmla="*/ 397145 h 1273445"/>
              <a:gd name="connsiteX14" fmla="*/ 1676400 w 5858359"/>
              <a:gd name="connsiteY14" fmla="*/ 549545 h 1273445"/>
              <a:gd name="connsiteX15" fmla="*/ 1752600 w 5858359"/>
              <a:gd name="connsiteY15" fmla="*/ 1159145 h 1273445"/>
              <a:gd name="connsiteX16" fmla="*/ 1905000 w 5858359"/>
              <a:gd name="connsiteY16" fmla="*/ 397145 h 1273445"/>
              <a:gd name="connsiteX17" fmla="*/ 1952786 w 5858359"/>
              <a:gd name="connsiteY17" fmla="*/ 816891 h 1273445"/>
              <a:gd name="connsiteX18" fmla="*/ 1968284 w 5858359"/>
              <a:gd name="connsiteY18" fmla="*/ 1049365 h 1273445"/>
              <a:gd name="connsiteX19" fmla="*/ 2092271 w 5858359"/>
              <a:gd name="connsiteY19" fmla="*/ 1033867 h 1273445"/>
              <a:gd name="connsiteX20" fmla="*/ 2133600 w 5858359"/>
              <a:gd name="connsiteY20" fmla="*/ 397145 h 1273445"/>
              <a:gd name="connsiteX21" fmla="*/ 2353159 w 5858359"/>
              <a:gd name="connsiteY21" fmla="*/ 1112649 h 1273445"/>
              <a:gd name="connsiteX22" fmla="*/ 2581759 w 5858359"/>
              <a:gd name="connsiteY22" fmla="*/ 426849 h 1273445"/>
              <a:gd name="connsiteX23" fmla="*/ 2734159 w 5858359"/>
              <a:gd name="connsiteY23" fmla="*/ 1036449 h 1273445"/>
              <a:gd name="connsiteX24" fmla="*/ 2971800 w 5858359"/>
              <a:gd name="connsiteY24" fmla="*/ 549545 h 1273445"/>
              <a:gd name="connsiteX25" fmla="*/ 3191359 w 5858359"/>
              <a:gd name="connsiteY25" fmla="*/ 1036449 h 1273445"/>
              <a:gd name="connsiteX26" fmla="*/ 3200400 w 5858359"/>
              <a:gd name="connsiteY26" fmla="*/ 1082945 h 1273445"/>
              <a:gd name="connsiteX27" fmla="*/ 3505200 w 5858359"/>
              <a:gd name="connsiteY27" fmla="*/ 930545 h 1273445"/>
              <a:gd name="connsiteX28" fmla="*/ 3724759 w 5858359"/>
              <a:gd name="connsiteY28" fmla="*/ 731649 h 1273445"/>
              <a:gd name="connsiteX29" fmla="*/ 3886200 w 5858359"/>
              <a:gd name="connsiteY29" fmla="*/ 1159145 h 1273445"/>
              <a:gd name="connsiteX30" fmla="*/ 4105759 w 5858359"/>
              <a:gd name="connsiteY30" fmla="*/ 45849 h 1273445"/>
              <a:gd name="connsiteX31" fmla="*/ 4258159 w 5858359"/>
              <a:gd name="connsiteY31" fmla="*/ 884049 h 1273445"/>
              <a:gd name="connsiteX32" fmla="*/ 4486759 w 5858359"/>
              <a:gd name="connsiteY32" fmla="*/ 122049 h 1273445"/>
              <a:gd name="connsiteX33" fmla="*/ 4715359 w 5858359"/>
              <a:gd name="connsiteY33" fmla="*/ 807849 h 1273445"/>
              <a:gd name="connsiteX34" fmla="*/ 4943959 w 5858359"/>
              <a:gd name="connsiteY34" fmla="*/ 198249 h 1273445"/>
              <a:gd name="connsiteX35" fmla="*/ 5248759 w 5858359"/>
              <a:gd name="connsiteY35" fmla="*/ 731649 h 1273445"/>
              <a:gd name="connsiteX36" fmla="*/ 5470901 w 5858359"/>
              <a:gd name="connsiteY36" fmla="*/ 1018369 h 1273445"/>
              <a:gd name="connsiteX37" fmla="*/ 5629759 w 5858359"/>
              <a:gd name="connsiteY37" fmla="*/ 960249 h 1273445"/>
              <a:gd name="connsiteX38" fmla="*/ 5718874 w 5858359"/>
              <a:gd name="connsiteY38" fmla="*/ 1235345 h 1273445"/>
              <a:gd name="connsiteX39" fmla="*/ 5858359 w 5858359"/>
              <a:gd name="connsiteY39" fmla="*/ 960249 h 1273445"/>
              <a:gd name="connsiteX0" fmla="*/ 0 w 5858359"/>
              <a:gd name="connsiteY0" fmla="*/ 692043 h 1125996"/>
              <a:gd name="connsiteX1" fmla="*/ 76200 w 5858359"/>
              <a:gd name="connsiteY1" fmla="*/ 363996 h 1125996"/>
              <a:gd name="connsiteX2" fmla="*/ 219559 w 5858359"/>
              <a:gd name="connsiteY2" fmla="*/ 1003300 h 1125996"/>
              <a:gd name="connsiteX3" fmla="*/ 295759 w 5858359"/>
              <a:gd name="connsiteY3" fmla="*/ 622300 h 1125996"/>
              <a:gd name="connsiteX4" fmla="*/ 457200 w 5858359"/>
              <a:gd name="connsiteY4" fmla="*/ 287796 h 1125996"/>
              <a:gd name="connsiteX5" fmla="*/ 685800 w 5858359"/>
              <a:gd name="connsiteY5" fmla="*/ 1049796 h 1125996"/>
              <a:gd name="connsiteX6" fmla="*/ 829159 w 5858359"/>
              <a:gd name="connsiteY6" fmla="*/ 393700 h 1125996"/>
              <a:gd name="connsiteX7" fmla="*/ 990600 w 5858359"/>
              <a:gd name="connsiteY7" fmla="*/ 363996 h 1125996"/>
              <a:gd name="connsiteX8" fmla="*/ 1057759 w 5858359"/>
              <a:gd name="connsiteY8" fmla="*/ 241301 h 1125996"/>
              <a:gd name="connsiteX9" fmla="*/ 1133959 w 5858359"/>
              <a:gd name="connsiteY9" fmla="*/ 393700 h 1125996"/>
              <a:gd name="connsiteX10" fmla="*/ 1219200 w 5858359"/>
              <a:gd name="connsiteY10" fmla="*/ 973596 h 1125996"/>
              <a:gd name="connsiteX11" fmla="*/ 1295400 w 5858359"/>
              <a:gd name="connsiteY11" fmla="*/ 211596 h 1125996"/>
              <a:gd name="connsiteX12" fmla="*/ 1447800 w 5858359"/>
              <a:gd name="connsiteY12" fmla="*/ 1049796 h 1125996"/>
              <a:gd name="connsiteX13" fmla="*/ 1524000 w 5858359"/>
              <a:gd name="connsiteY13" fmla="*/ 287796 h 1125996"/>
              <a:gd name="connsiteX14" fmla="*/ 1676400 w 5858359"/>
              <a:gd name="connsiteY14" fmla="*/ 440196 h 1125996"/>
              <a:gd name="connsiteX15" fmla="*/ 1752600 w 5858359"/>
              <a:gd name="connsiteY15" fmla="*/ 1049796 h 1125996"/>
              <a:gd name="connsiteX16" fmla="*/ 1905000 w 5858359"/>
              <a:gd name="connsiteY16" fmla="*/ 287796 h 1125996"/>
              <a:gd name="connsiteX17" fmla="*/ 1952786 w 5858359"/>
              <a:gd name="connsiteY17" fmla="*/ 707542 h 1125996"/>
              <a:gd name="connsiteX18" fmla="*/ 1968284 w 5858359"/>
              <a:gd name="connsiteY18" fmla="*/ 940016 h 1125996"/>
              <a:gd name="connsiteX19" fmla="*/ 2092271 w 5858359"/>
              <a:gd name="connsiteY19" fmla="*/ 924518 h 1125996"/>
              <a:gd name="connsiteX20" fmla="*/ 2133600 w 5858359"/>
              <a:gd name="connsiteY20" fmla="*/ 287796 h 1125996"/>
              <a:gd name="connsiteX21" fmla="*/ 2353159 w 5858359"/>
              <a:gd name="connsiteY21" fmla="*/ 1003300 h 1125996"/>
              <a:gd name="connsiteX22" fmla="*/ 2581759 w 5858359"/>
              <a:gd name="connsiteY22" fmla="*/ 317500 h 1125996"/>
              <a:gd name="connsiteX23" fmla="*/ 2734159 w 5858359"/>
              <a:gd name="connsiteY23" fmla="*/ 927100 h 1125996"/>
              <a:gd name="connsiteX24" fmla="*/ 2971800 w 5858359"/>
              <a:gd name="connsiteY24" fmla="*/ 440196 h 1125996"/>
              <a:gd name="connsiteX25" fmla="*/ 3191359 w 5858359"/>
              <a:gd name="connsiteY25" fmla="*/ 927100 h 1125996"/>
              <a:gd name="connsiteX26" fmla="*/ 3200400 w 5858359"/>
              <a:gd name="connsiteY26" fmla="*/ 973596 h 1125996"/>
              <a:gd name="connsiteX27" fmla="*/ 3505200 w 5858359"/>
              <a:gd name="connsiteY27" fmla="*/ 821196 h 1125996"/>
              <a:gd name="connsiteX28" fmla="*/ 3724759 w 5858359"/>
              <a:gd name="connsiteY28" fmla="*/ 622300 h 1125996"/>
              <a:gd name="connsiteX29" fmla="*/ 3886200 w 5858359"/>
              <a:gd name="connsiteY29" fmla="*/ 1049796 h 1125996"/>
              <a:gd name="connsiteX30" fmla="*/ 4038600 w 5858359"/>
              <a:gd name="connsiteY30" fmla="*/ 287796 h 1125996"/>
              <a:gd name="connsiteX31" fmla="*/ 4258159 w 5858359"/>
              <a:gd name="connsiteY31" fmla="*/ 774700 h 1125996"/>
              <a:gd name="connsiteX32" fmla="*/ 4486759 w 5858359"/>
              <a:gd name="connsiteY32" fmla="*/ 12700 h 1125996"/>
              <a:gd name="connsiteX33" fmla="*/ 4715359 w 5858359"/>
              <a:gd name="connsiteY33" fmla="*/ 698500 h 1125996"/>
              <a:gd name="connsiteX34" fmla="*/ 4943959 w 5858359"/>
              <a:gd name="connsiteY34" fmla="*/ 88900 h 1125996"/>
              <a:gd name="connsiteX35" fmla="*/ 5248759 w 5858359"/>
              <a:gd name="connsiteY35" fmla="*/ 622300 h 1125996"/>
              <a:gd name="connsiteX36" fmla="*/ 5470901 w 5858359"/>
              <a:gd name="connsiteY36" fmla="*/ 909020 h 1125996"/>
              <a:gd name="connsiteX37" fmla="*/ 5629759 w 5858359"/>
              <a:gd name="connsiteY37" fmla="*/ 850900 h 1125996"/>
              <a:gd name="connsiteX38" fmla="*/ 5718874 w 5858359"/>
              <a:gd name="connsiteY38" fmla="*/ 1125996 h 1125996"/>
              <a:gd name="connsiteX39" fmla="*/ 5858359 w 5858359"/>
              <a:gd name="connsiteY39" fmla="*/ 850900 h 1125996"/>
              <a:gd name="connsiteX0" fmla="*/ 0 w 5858359"/>
              <a:gd name="connsiteY0" fmla="*/ 615843 h 1049796"/>
              <a:gd name="connsiteX1" fmla="*/ 76200 w 5858359"/>
              <a:gd name="connsiteY1" fmla="*/ 287796 h 1049796"/>
              <a:gd name="connsiteX2" fmla="*/ 219559 w 5858359"/>
              <a:gd name="connsiteY2" fmla="*/ 927100 h 1049796"/>
              <a:gd name="connsiteX3" fmla="*/ 295759 w 5858359"/>
              <a:gd name="connsiteY3" fmla="*/ 546100 h 1049796"/>
              <a:gd name="connsiteX4" fmla="*/ 457200 w 5858359"/>
              <a:gd name="connsiteY4" fmla="*/ 211596 h 1049796"/>
              <a:gd name="connsiteX5" fmla="*/ 685800 w 5858359"/>
              <a:gd name="connsiteY5" fmla="*/ 973596 h 1049796"/>
              <a:gd name="connsiteX6" fmla="*/ 829159 w 5858359"/>
              <a:gd name="connsiteY6" fmla="*/ 317500 h 1049796"/>
              <a:gd name="connsiteX7" fmla="*/ 990600 w 5858359"/>
              <a:gd name="connsiteY7" fmla="*/ 287796 h 1049796"/>
              <a:gd name="connsiteX8" fmla="*/ 1057759 w 5858359"/>
              <a:gd name="connsiteY8" fmla="*/ 165101 h 1049796"/>
              <a:gd name="connsiteX9" fmla="*/ 1133959 w 5858359"/>
              <a:gd name="connsiteY9" fmla="*/ 317500 h 1049796"/>
              <a:gd name="connsiteX10" fmla="*/ 1219200 w 5858359"/>
              <a:gd name="connsiteY10" fmla="*/ 897396 h 1049796"/>
              <a:gd name="connsiteX11" fmla="*/ 1295400 w 5858359"/>
              <a:gd name="connsiteY11" fmla="*/ 135396 h 1049796"/>
              <a:gd name="connsiteX12" fmla="*/ 1447800 w 5858359"/>
              <a:gd name="connsiteY12" fmla="*/ 973596 h 1049796"/>
              <a:gd name="connsiteX13" fmla="*/ 1524000 w 5858359"/>
              <a:gd name="connsiteY13" fmla="*/ 211596 h 1049796"/>
              <a:gd name="connsiteX14" fmla="*/ 1676400 w 5858359"/>
              <a:gd name="connsiteY14" fmla="*/ 363996 h 1049796"/>
              <a:gd name="connsiteX15" fmla="*/ 1752600 w 5858359"/>
              <a:gd name="connsiteY15" fmla="*/ 973596 h 1049796"/>
              <a:gd name="connsiteX16" fmla="*/ 1905000 w 5858359"/>
              <a:gd name="connsiteY16" fmla="*/ 211596 h 1049796"/>
              <a:gd name="connsiteX17" fmla="*/ 1952786 w 5858359"/>
              <a:gd name="connsiteY17" fmla="*/ 631342 h 1049796"/>
              <a:gd name="connsiteX18" fmla="*/ 1968284 w 5858359"/>
              <a:gd name="connsiteY18" fmla="*/ 863816 h 1049796"/>
              <a:gd name="connsiteX19" fmla="*/ 2092271 w 5858359"/>
              <a:gd name="connsiteY19" fmla="*/ 848318 h 1049796"/>
              <a:gd name="connsiteX20" fmla="*/ 2133600 w 5858359"/>
              <a:gd name="connsiteY20" fmla="*/ 211596 h 1049796"/>
              <a:gd name="connsiteX21" fmla="*/ 2353159 w 5858359"/>
              <a:gd name="connsiteY21" fmla="*/ 927100 h 1049796"/>
              <a:gd name="connsiteX22" fmla="*/ 2581759 w 5858359"/>
              <a:gd name="connsiteY22" fmla="*/ 241300 h 1049796"/>
              <a:gd name="connsiteX23" fmla="*/ 2734159 w 5858359"/>
              <a:gd name="connsiteY23" fmla="*/ 850900 h 1049796"/>
              <a:gd name="connsiteX24" fmla="*/ 2971800 w 5858359"/>
              <a:gd name="connsiteY24" fmla="*/ 363996 h 1049796"/>
              <a:gd name="connsiteX25" fmla="*/ 3191359 w 5858359"/>
              <a:gd name="connsiteY25" fmla="*/ 850900 h 1049796"/>
              <a:gd name="connsiteX26" fmla="*/ 3200400 w 5858359"/>
              <a:gd name="connsiteY26" fmla="*/ 897396 h 1049796"/>
              <a:gd name="connsiteX27" fmla="*/ 3505200 w 5858359"/>
              <a:gd name="connsiteY27" fmla="*/ 744996 h 1049796"/>
              <a:gd name="connsiteX28" fmla="*/ 3724759 w 5858359"/>
              <a:gd name="connsiteY28" fmla="*/ 546100 h 1049796"/>
              <a:gd name="connsiteX29" fmla="*/ 3886200 w 5858359"/>
              <a:gd name="connsiteY29" fmla="*/ 973596 h 1049796"/>
              <a:gd name="connsiteX30" fmla="*/ 4038600 w 5858359"/>
              <a:gd name="connsiteY30" fmla="*/ 211596 h 1049796"/>
              <a:gd name="connsiteX31" fmla="*/ 4258159 w 5858359"/>
              <a:gd name="connsiteY31" fmla="*/ 698500 h 1049796"/>
              <a:gd name="connsiteX32" fmla="*/ 4495800 w 5858359"/>
              <a:gd name="connsiteY32" fmla="*/ 211596 h 1049796"/>
              <a:gd name="connsiteX33" fmla="*/ 4715359 w 5858359"/>
              <a:gd name="connsiteY33" fmla="*/ 622300 h 1049796"/>
              <a:gd name="connsiteX34" fmla="*/ 4943959 w 5858359"/>
              <a:gd name="connsiteY34" fmla="*/ 12700 h 1049796"/>
              <a:gd name="connsiteX35" fmla="*/ 5248759 w 5858359"/>
              <a:gd name="connsiteY35" fmla="*/ 546100 h 1049796"/>
              <a:gd name="connsiteX36" fmla="*/ 5470901 w 5858359"/>
              <a:gd name="connsiteY36" fmla="*/ 832820 h 1049796"/>
              <a:gd name="connsiteX37" fmla="*/ 5629759 w 5858359"/>
              <a:gd name="connsiteY37" fmla="*/ 774700 h 1049796"/>
              <a:gd name="connsiteX38" fmla="*/ 5718874 w 5858359"/>
              <a:gd name="connsiteY38" fmla="*/ 1049796 h 1049796"/>
              <a:gd name="connsiteX39" fmla="*/ 5858359 w 5858359"/>
              <a:gd name="connsiteY39" fmla="*/ 774700 h 1049796"/>
              <a:gd name="connsiteX0" fmla="*/ 0 w 5858359"/>
              <a:gd name="connsiteY0" fmla="*/ 615843 h 1049796"/>
              <a:gd name="connsiteX1" fmla="*/ 76200 w 5858359"/>
              <a:gd name="connsiteY1" fmla="*/ 287796 h 1049796"/>
              <a:gd name="connsiteX2" fmla="*/ 219559 w 5858359"/>
              <a:gd name="connsiteY2" fmla="*/ 927100 h 1049796"/>
              <a:gd name="connsiteX3" fmla="*/ 295759 w 5858359"/>
              <a:gd name="connsiteY3" fmla="*/ 546100 h 1049796"/>
              <a:gd name="connsiteX4" fmla="*/ 457200 w 5858359"/>
              <a:gd name="connsiteY4" fmla="*/ 211596 h 1049796"/>
              <a:gd name="connsiteX5" fmla="*/ 685800 w 5858359"/>
              <a:gd name="connsiteY5" fmla="*/ 973596 h 1049796"/>
              <a:gd name="connsiteX6" fmla="*/ 829159 w 5858359"/>
              <a:gd name="connsiteY6" fmla="*/ 317500 h 1049796"/>
              <a:gd name="connsiteX7" fmla="*/ 990600 w 5858359"/>
              <a:gd name="connsiteY7" fmla="*/ 287796 h 1049796"/>
              <a:gd name="connsiteX8" fmla="*/ 1057759 w 5858359"/>
              <a:gd name="connsiteY8" fmla="*/ 165101 h 1049796"/>
              <a:gd name="connsiteX9" fmla="*/ 1133959 w 5858359"/>
              <a:gd name="connsiteY9" fmla="*/ 317500 h 1049796"/>
              <a:gd name="connsiteX10" fmla="*/ 1219200 w 5858359"/>
              <a:gd name="connsiteY10" fmla="*/ 897396 h 1049796"/>
              <a:gd name="connsiteX11" fmla="*/ 1295400 w 5858359"/>
              <a:gd name="connsiteY11" fmla="*/ 135396 h 1049796"/>
              <a:gd name="connsiteX12" fmla="*/ 1447800 w 5858359"/>
              <a:gd name="connsiteY12" fmla="*/ 973596 h 1049796"/>
              <a:gd name="connsiteX13" fmla="*/ 1524000 w 5858359"/>
              <a:gd name="connsiteY13" fmla="*/ 211596 h 1049796"/>
              <a:gd name="connsiteX14" fmla="*/ 1676400 w 5858359"/>
              <a:gd name="connsiteY14" fmla="*/ 363996 h 1049796"/>
              <a:gd name="connsiteX15" fmla="*/ 1752600 w 5858359"/>
              <a:gd name="connsiteY15" fmla="*/ 973596 h 1049796"/>
              <a:gd name="connsiteX16" fmla="*/ 1905000 w 5858359"/>
              <a:gd name="connsiteY16" fmla="*/ 211596 h 1049796"/>
              <a:gd name="connsiteX17" fmla="*/ 1952786 w 5858359"/>
              <a:gd name="connsiteY17" fmla="*/ 631342 h 1049796"/>
              <a:gd name="connsiteX18" fmla="*/ 1968284 w 5858359"/>
              <a:gd name="connsiteY18" fmla="*/ 863816 h 1049796"/>
              <a:gd name="connsiteX19" fmla="*/ 2092271 w 5858359"/>
              <a:gd name="connsiteY19" fmla="*/ 848318 h 1049796"/>
              <a:gd name="connsiteX20" fmla="*/ 2133600 w 5858359"/>
              <a:gd name="connsiteY20" fmla="*/ 211596 h 1049796"/>
              <a:gd name="connsiteX21" fmla="*/ 2353159 w 5858359"/>
              <a:gd name="connsiteY21" fmla="*/ 927100 h 1049796"/>
              <a:gd name="connsiteX22" fmla="*/ 2581759 w 5858359"/>
              <a:gd name="connsiteY22" fmla="*/ 241300 h 1049796"/>
              <a:gd name="connsiteX23" fmla="*/ 2734159 w 5858359"/>
              <a:gd name="connsiteY23" fmla="*/ 850900 h 1049796"/>
              <a:gd name="connsiteX24" fmla="*/ 2971800 w 5858359"/>
              <a:gd name="connsiteY24" fmla="*/ 363996 h 1049796"/>
              <a:gd name="connsiteX25" fmla="*/ 3191359 w 5858359"/>
              <a:gd name="connsiteY25" fmla="*/ 850900 h 1049796"/>
              <a:gd name="connsiteX26" fmla="*/ 3200400 w 5858359"/>
              <a:gd name="connsiteY26" fmla="*/ 897396 h 1049796"/>
              <a:gd name="connsiteX27" fmla="*/ 3505200 w 5858359"/>
              <a:gd name="connsiteY27" fmla="*/ 744996 h 1049796"/>
              <a:gd name="connsiteX28" fmla="*/ 3724759 w 5858359"/>
              <a:gd name="connsiteY28" fmla="*/ 546100 h 1049796"/>
              <a:gd name="connsiteX29" fmla="*/ 3886200 w 5858359"/>
              <a:gd name="connsiteY29" fmla="*/ 973596 h 1049796"/>
              <a:gd name="connsiteX30" fmla="*/ 4038600 w 5858359"/>
              <a:gd name="connsiteY30" fmla="*/ 211596 h 1049796"/>
              <a:gd name="connsiteX31" fmla="*/ 4267200 w 5858359"/>
              <a:gd name="connsiteY31" fmla="*/ 973596 h 1049796"/>
              <a:gd name="connsiteX32" fmla="*/ 4495800 w 5858359"/>
              <a:gd name="connsiteY32" fmla="*/ 211596 h 1049796"/>
              <a:gd name="connsiteX33" fmla="*/ 4715359 w 5858359"/>
              <a:gd name="connsiteY33" fmla="*/ 622300 h 1049796"/>
              <a:gd name="connsiteX34" fmla="*/ 4943959 w 5858359"/>
              <a:gd name="connsiteY34" fmla="*/ 12700 h 1049796"/>
              <a:gd name="connsiteX35" fmla="*/ 5248759 w 5858359"/>
              <a:gd name="connsiteY35" fmla="*/ 546100 h 1049796"/>
              <a:gd name="connsiteX36" fmla="*/ 5470901 w 5858359"/>
              <a:gd name="connsiteY36" fmla="*/ 832820 h 1049796"/>
              <a:gd name="connsiteX37" fmla="*/ 5629759 w 5858359"/>
              <a:gd name="connsiteY37" fmla="*/ 774700 h 1049796"/>
              <a:gd name="connsiteX38" fmla="*/ 5718874 w 5858359"/>
              <a:gd name="connsiteY38" fmla="*/ 1049796 h 1049796"/>
              <a:gd name="connsiteX39" fmla="*/ 5858359 w 5858359"/>
              <a:gd name="connsiteY39" fmla="*/ 774700 h 1049796"/>
              <a:gd name="connsiteX0" fmla="*/ 0 w 5858359"/>
              <a:gd name="connsiteY0" fmla="*/ 505847 h 939800"/>
              <a:gd name="connsiteX1" fmla="*/ 76200 w 5858359"/>
              <a:gd name="connsiteY1" fmla="*/ 177800 h 939800"/>
              <a:gd name="connsiteX2" fmla="*/ 219559 w 5858359"/>
              <a:gd name="connsiteY2" fmla="*/ 817104 h 939800"/>
              <a:gd name="connsiteX3" fmla="*/ 295759 w 5858359"/>
              <a:gd name="connsiteY3" fmla="*/ 436104 h 939800"/>
              <a:gd name="connsiteX4" fmla="*/ 457200 w 5858359"/>
              <a:gd name="connsiteY4" fmla="*/ 101600 h 939800"/>
              <a:gd name="connsiteX5" fmla="*/ 685800 w 5858359"/>
              <a:gd name="connsiteY5" fmla="*/ 863600 h 939800"/>
              <a:gd name="connsiteX6" fmla="*/ 829159 w 5858359"/>
              <a:gd name="connsiteY6" fmla="*/ 207504 h 939800"/>
              <a:gd name="connsiteX7" fmla="*/ 990600 w 5858359"/>
              <a:gd name="connsiteY7" fmla="*/ 177800 h 939800"/>
              <a:gd name="connsiteX8" fmla="*/ 1057759 w 5858359"/>
              <a:gd name="connsiteY8" fmla="*/ 55105 h 939800"/>
              <a:gd name="connsiteX9" fmla="*/ 1133959 w 5858359"/>
              <a:gd name="connsiteY9" fmla="*/ 207504 h 939800"/>
              <a:gd name="connsiteX10" fmla="*/ 1219200 w 5858359"/>
              <a:gd name="connsiteY10" fmla="*/ 787400 h 939800"/>
              <a:gd name="connsiteX11" fmla="*/ 1295400 w 5858359"/>
              <a:gd name="connsiteY11" fmla="*/ 25400 h 939800"/>
              <a:gd name="connsiteX12" fmla="*/ 1447800 w 5858359"/>
              <a:gd name="connsiteY12" fmla="*/ 863600 h 939800"/>
              <a:gd name="connsiteX13" fmla="*/ 1524000 w 5858359"/>
              <a:gd name="connsiteY13" fmla="*/ 101600 h 939800"/>
              <a:gd name="connsiteX14" fmla="*/ 1676400 w 5858359"/>
              <a:gd name="connsiteY14" fmla="*/ 254000 h 939800"/>
              <a:gd name="connsiteX15" fmla="*/ 1752600 w 5858359"/>
              <a:gd name="connsiteY15" fmla="*/ 863600 h 939800"/>
              <a:gd name="connsiteX16" fmla="*/ 1905000 w 5858359"/>
              <a:gd name="connsiteY16" fmla="*/ 101600 h 939800"/>
              <a:gd name="connsiteX17" fmla="*/ 1952786 w 5858359"/>
              <a:gd name="connsiteY17" fmla="*/ 521346 h 939800"/>
              <a:gd name="connsiteX18" fmla="*/ 1968284 w 5858359"/>
              <a:gd name="connsiteY18" fmla="*/ 753820 h 939800"/>
              <a:gd name="connsiteX19" fmla="*/ 2092271 w 5858359"/>
              <a:gd name="connsiteY19" fmla="*/ 738322 h 939800"/>
              <a:gd name="connsiteX20" fmla="*/ 2133600 w 5858359"/>
              <a:gd name="connsiteY20" fmla="*/ 101600 h 939800"/>
              <a:gd name="connsiteX21" fmla="*/ 2353159 w 5858359"/>
              <a:gd name="connsiteY21" fmla="*/ 817104 h 939800"/>
              <a:gd name="connsiteX22" fmla="*/ 2581759 w 5858359"/>
              <a:gd name="connsiteY22" fmla="*/ 131304 h 939800"/>
              <a:gd name="connsiteX23" fmla="*/ 2734159 w 5858359"/>
              <a:gd name="connsiteY23" fmla="*/ 740904 h 939800"/>
              <a:gd name="connsiteX24" fmla="*/ 2971800 w 5858359"/>
              <a:gd name="connsiteY24" fmla="*/ 254000 h 939800"/>
              <a:gd name="connsiteX25" fmla="*/ 3191359 w 5858359"/>
              <a:gd name="connsiteY25" fmla="*/ 740904 h 939800"/>
              <a:gd name="connsiteX26" fmla="*/ 3200400 w 5858359"/>
              <a:gd name="connsiteY26" fmla="*/ 787400 h 939800"/>
              <a:gd name="connsiteX27" fmla="*/ 3505200 w 5858359"/>
              <a:gd name="connsiteY27" fmla="*/ 635000 h 939800"/>
              <a:gd name="connsiteX28" fmla="*/ 3724759 w 5858359"/>
              <a:gd name="connsiteY28" fmla="*/ 436104 h 939800"/>
              <a:gd name="connsiteX29" fmla="*/ 3886200 w 5858359"/>
              <a:gd name="connsiteY29" fmla="*/ 863600 h 939800"/>
              <a:gd name="connsiteX30" fmla="*/ 4038600 w 5858359"/>
              <a:gd name="connsiteY30" fmla="*/ 101600 h 939800"/>
              <a:gd name="connsiteX31" fmla="*/ 4267200 w 5858359"/>
              <a:gd name="connsiteY31" fmla="*/ 863600 h 939800"/>
              <a:gd name="connsiteX32" fmla="*/ 4495800 w 5858359"/>
              <a:gd name="connsiteY32" fmla="*/ 101600 h 939800"/>
              <a:gd name="connsiteX33" fmla="*/ 4715359 w 5858359"/>
              <a:gd name="connsiteY33" fmla="*/ 512304 h 939800"/>
              <a:gd name="connsiteX34" fmla="*/ 4953000 w 5858359"/>
              <a:gd name="connsiteY34" fmla="*/ 101600 h 939800"/>
              <a:gd name="connsiteX35" fmla="*/ 5248759 w 5858359"/>
              <a:gd name="connsiteY35" fmla="*/ 436104 h 939800"/>
              <a:gd name="connsiteX36" fmla="*/ 5470901 w 5858359"/>
              <a:gd name="connsiteY36" fmla="*/ 722824 h 939800"/>
              <a:gd name="connsiteX37" fmla="*/ 5629759 w 5858359"/>
              <a:gd name="connsiteY37" fmla="*/ 664704 h 939800"/>
              <a:gd name="connsiteX38" fmla="*/ 5718874 w 5858359"/>
              <a:gd name="connsiteY38" fmla="*/ 939800 h 939800"/>
              <a:gd name="connsiteX39" fmla="*/ 5858359 w 5858359"/>
              <a:gd name="connsiteY39" fmla="*/ 664704 h 939800"/>
              <a:gd name="connsiteX0" fmla="*/ 0 w 5858359"/>
              <a:gd name="connsiteY0" fmla="*/ 505847 h 1020951"/>
              <a:gd name="connsiteX1" fmla="*/ 76200 w 5858359"/>
              <a:gd name="connsiteY1" fmla="*/ 177800 h 1020951"/>
              <a:gd name="connsiteX2" fmla="*/ 219559 w 5858359"/>
              <a:gd name="connsiteY2" fmla="*/ 817104 h 1020951"/>
              <a:gd name="connsiteX3" fmla="*/ 295759 w 5858359"/>
              <a:gd name="connsiteY3" fmla="*/ 436104 h 1020951"/>
              <a:gd name="connsiteX4" fmla="*/ 457200 w 5858359"/>
              <a:gd name="connsiteY4" fmla="*/ 101600 h 1020951"/>
              <a:gd name="connsiteX5" fmla="*/ 685800 w 5858359"/>
              <a:gd name="connsiteY5" fmla="*/ 863600 h 1020951"/>
              <a:gd name="connsiteX6" fmla="*/ 829159 w 5858359"/>
              <a:gd name="connsiteY6" fmla="*/ 207504 h 1020951"/>
              <a:gd name="connsiteX7" fmla="*/ 990600 w 5858359"/>
              <a:gd name="connsiteY7" fmla="*/ 177800 h 1020951"/>
              <a:gd name="connsiteX8" fmla="*/ 1057759 w 5858359"/>
              <a:gd name="connsiteY8" fmla="*/ 55105 h 1020951"/>
              <a:gd name="connsiteX9" fmla="*/ 1133959 w 5858359"/>
              <a:gd name="connsiteY9" fmla="*/ 207504 h 1020951"/>
              <a:gd name="connsiteX10" fmla="*/ 1219200 w 5858359"/>
              <a:gd name="connsiteY10" fmla="*/ 787400 h 1020951"/>
              <a:gd name="connsiteX11" fmla="*/ 1295400 w 5858359"/>
              <a:gd name="connsiteY11" fmla="*/ 25400 h 1020951"/>
              <a:gd name="connsiteX12" fmla="*/ 1447800 w 5858359"/>
              <a:gd name="connsiteY12" fmla="*/ 863600 h 1020951"/>
              <a:gd name="connsiteX13" fmla="*/ 1524000 w 5858359"/>
              <a:gd name="connsiteY13" fmla="*/ 101600 h 1020951"/>
              <a:gd name="connsiteX14" fmla="*/ 1676400 w 5858359"/>
              <a:gd name="connsiteY14" fmla="*/ 254000 h 1020951"/>
              <a:gd name="connsiteX15" fmla="*/ 1752600 w 5858359"/>
              <a:gd name="connsiteY15" fmla="*/ 863600 h 1020951"/>
              <a:gd name="connsiteX16" fmla="*/ 1905000 w 5858359"/>
              <a:gd name="connsiteY16" fmla="*/ 101600 h 1020951"/>
              <a:gd name="connsiteX17" fmla="*/ 1952786 w 5858359"/>
              <a:gd name="connsiteY17" fmla="*/ 521346 h 1020951"/>
              <a:gd name="connsiteX18" fmla="*/ 1968284 w 5858359"/>
              <a:gd name="connsiteY18" fmla="*/ 753820 h 1020951"/>
              <a:gd name="connsiteX19" fmla="*/ 2092271 w 5858359"/>
              <a:gd name="connsiteY19" fmla="*/ 738322 h 1020951"/>
              <a:gd name="connsiteX20" fmla="*/ 2133600 w 5858359"/>
              <a:gd name="connsiteY20" fmla="*/ 101600 h 1020951"/>
              <a:gd name="connsiteX21" fmla="*/ 2353159 w 5858359"/>
              <a:gd name="connsiteY21" fmla="*/ 817104 h 1020951"/>
              <a:gd name="connsiteX22" fmla="*/ 2581759 w 5858359"/>
              <a:gd name="connsiteY22" fmla="*/ 131304 h 1020951"/>
              <a:gd name="connsiteX23" fmla="*/ 2734159 w 5858359"/>
              <a:gd name="connsiteY23" fmla="*/ 740904 h 1020951"/>
              <a:gd name="connsiteX24" fmla="*/ 2971800 w 5858359"/>
              <a:gd name="connsiteY24" fmla="*/ 254000 h 1020951"/>
              <a:gd name="connsiteX25" fmla="*/ 3191359 w 5858359"/>
              <a:gd name="connsiteY25" fmla="*/ 740904 h 1020951"/>
              <a:gd name="connsiteX26" fmla="*/ 3200400 w 5858359"/>
              <a:gd name="connsiteY26" fmla="*/ 787400 h 1020951"/>
              <a:gd name="connsiteX27" fmla="*/ 3505200 w 5858359"/>
              <a:gd name="connsiteY27" fmla="*/ 635000 h 1020951"/>
              <a:gd name="connsiteX28" fmla="*/ 3724759 w 5858359"/>
              <a:gd name="connsiteY28" fmla="*/ 436104 h 1020951"/>
              <a:gd name="connsiteX29" fmla="*/ 3886200 w 5858359"/>
              <a:gd name="connsiteY29" fmla="*/ 863600 h 1020951"/>
              <a:gd name="connsiteX30" fmla="*/ 4038600 w 5858359"/>
              <a:gd name="connsiteY30" fmla="*/ 101600 h 1020951"/>
              <a:gd name="connsiteX31" fmla="*/ 4267200 w 5858359"/>
              <a:gd name="connsiteY31" fmla="*/ 863600 h 1020951"/>
              <a:gd name="connsiteX32" fmla="*/ 4495800 w 5858359"/>
              <a:gd name="connsiteY32" fmla="*/ 101600 h 1020951"/>
              <a:gd name="connsiteX33" fmla="*/ 4715359 w 5858359"/>
              <a:gd name="connsiteY33" fmla="*/ 512304 h 1020951"/>
              <a:gd name="connsiteX34" fmla="*/ 4953000 w 5858359"/>
              <a:gd name="connsiteY34" fmla="*/ 101600 h 1020951"/>
              <a:gd name="connsiteX35" fmla="*/ 5248759 w 5858359"/>
              <a:gd name="connsiteY35" fmla="*/ 436104 h 1020951"/>
              <a:gd name="connsiteX36" fmla="*/ 5470901 w 5858359"/>
              <a:gd name="connsiteY36" fmla="*/ 722824 h 1020951"/>
              <a:gd name="connsiteX37" fmla="*/ 5638800 w 5858359"/>
              <a:gd name="connsiteY37" fmla="*/ 177800 h 1020951"/>
              <a:gd name="connsiteX38" fmla="*/ 5718874 w 5858359"/>
              <a:gd name="connsiteY38" fmla="*/ 939800 h 1020951"/>
              <a:gd name="connsiteX39" fmla="*/ 5858359 w 5858359"/>
              <a:gd name="connsiteY39" fmla="*/ 664704 h 1020951"/>
              <a:gd name="connsiteX0" fmla="*/ 0 w 5858359"/>
              <a:gd name="connsiteY0" fmla="*/ 505847 h 944750"/>
              <a:gd name="connsiteX1" fmla="*/ 76200 w 5858359"/>
              <a:gd name="connsiteY1" fmla="*/ 177800 h 944750"/>
              <a:gd name="connsiteX2" fmla="*/ 219559 w 5858359"/>
              <a:gd name="connsiteY2" fmla="*/ 817104 h 944750"/>
              <a:gd name="connsiteX3" fmla="*/ 295759 w 5858359"/>
              <a:gd name="connsiteY3" fmla="*/ 436104 h 944750"/>
              <a:gd name="connsiteX4" fmla="*/ 457200 w 5858359"/>
              <a:gd name="connsiteY4" fmla="*/ 101600 h 944750"/>
              <a:gd name="connsiteX5" fmla="*/ 685800 w 5858359"/>
              <a:gd name="connsiteY5" fmla="*/ 863600 h 944750"/>
              <a:gd name="connsiteX6" fmla="*/ 829159 w 5858359"/>
              <a:gd name="connsiteY6" fmla="*/ 207504 h 944750"/>
              <a:gd name="connsiteX7" fmla="*/ 990600 w 5858359"/>
              <a:gd name="connsiteY7" fmla="*/ 177800 h 944750"/>
              <a:gd name="connsiteX8" fmla="*/ 1057759 w 5858359"/>
              <a:gd name="connsiteY8" fmla="*/ 55105 h 944750"/>
              <a:gd name="connsiteX9" fmla="*/ 1133959 w 5858359"/>
              <a:gd name="connsiteY9" fmla="*/ 207504 h 944750"/>
              <a:gd name="connsiteX10" fmla="*/ 1219200 w 5858359"/>
              <a:gd name="connsiteY10" fmla="*/ 787400 h 944750"/>
              <a:gd name="connsiteX11" fmla="*/ 1295400 w 5858359"/>
              <a:gd name="connsiteY11" fmla="*/ 25400 h 944750"/>
              <a:gd name="connsiteX12" fmla="*/ 1447800 w 5858359"/>
              <a:gd name="connsiteY12" fmla="*/ 863600 h 944750"/>
              <a:gd name="connsiteX13" fmla="*/ 1524000 w 5858359"/>
              <a:gd name="connsiteY13" fmla="*/ 101600 h 944750"/>
              <a:gd name="connsiteX14" fmla="*/ 1676400 w 5858359"/>
              <a:gd name="connsiteY14" fmla="*/ 254000 h 944750"/>
              <a:gd name="connsiteX15" fmla="*/ 1752600 w 5858359"/>
              <a:gd name="connsiteY15" fmla="*/ 863600 h 944750"/>
              <a:gd name="connsiteX16" fmla="*/ 1905000 w 5858359"/>
              <a:gd name="connsiteY16" fmla="*/ 101600 h 944750"/>
              <a:gd name="connsiteX17" fmla="*/ 1952786 w 5858359"/>
              <a:gd name="connsiteY17" fmla="*/ 521346 h 944750"/>
              <a:gd name="connsiteX18" fmla="*/ 1968284 w 5858359"/>
              <a:gd name="connsiteY18" fmla="*/ 753820 h 944750"/>
              <a:gd name="connsiteX19" fmla="*/ 2092271 w 5858359"/>
              <a:gd name="connsiteY19" fmla="*/ 738322 h 944750"/>
              <a:gd name="connsiteX20" fmla="*/ 2133600 w 5858359"/>
              <a:gd name="connsiteY20" fmla="*/ 101600 h 944750"/>
              <a:gd name="connsiteX21" fmla="*/ 2353159 w 5858359"/>
              <a:gd name="connsiteY21" fmla="*/ 817104 h 944750"/>
              <a:gd name="connsiteX22" fmla="*/ 2581759 w 5858359"/>
              <a:gd name="connsiteY22" fmla="*/ 131304 h 944750"/>
              <a:gd name="connsiteX23" fmla="*/ 2734159 w 5858359"/>
              <a:gd name="connsiteY23" fmla="*/ 740904 h 944750"/>
              <a:gd name="connsiteX24" fmla="*/ 2971800 w 5858359"/>
              <a:gd name="connsiteY24" fmla="*/ 254000 h 944750"/>
              <a:gd name="connsiteX25" fmla="*/ 3191359 w 5858359"/>
              <a:gd name="connsiteY25" fmla="*/ 740904 h 944750"/>
              <a:gd name="connsiteX26" fmla="*/ 3200400 w 5858359"/>
              <a:gd name="connsiteY26" fmla="*/ 787400 h 944750"/>
              <a:gd name="connsiteX27" fmla="*/ 3505200 w 5858359"/>
              <a:gd name="connsiteY27" fmla="*/ 635000 h 944750"/>
              <a:gd name="connsiteX28" fmla="*/ 3724759 w 5858359"/>
              <a:gd name="connsiteY28" fmla="*/ 436104 h 944750"/>
              <a:gd name="connsiteX29" fmla="*/ 3886200 w 5858359"/>
              <a:gd name="connsiteY29" fmla="*/ 863600 h 944750"/>
              <a:gd name="connsiteX30" fmla="*/ 4038600 w 5858359"/>
              <a:gd name="connsiteY30" fmla="*/ 101600 h 944750"/>
              <a:gd name="connsiteX31" fmla="*/ 4267200 w 5858359"/>
              <a:gd name="connsiteY31" fmla="*/ 863600 h 944750"/>
              <a:gd name="connsiteX32" fmla="*/ 4495800 w 5858359"/>
              <a:gd name="connsiteY32" fmla="*/ 101600 h 944750"/>
              <a:gd name="connsiteX33" fmla="*/ 4715359 w 5858359"/>
              <a:gd name="connsiteY33" fmla="*/ 512304 h 944750"/>
              <a:gd name="connsiteX34" fmla="*/ 4953000 w 5858359"/>
              <a:gd name="connsiteY34" fmla="*/ 101600 h 944750"/>
              <a:gd name="connsiteX35" fmla="*/ 5248759 w 5858359"/>
              <a:gd name="connsiteY35" fmla="*/ 436104 h 944750"/>
              <a:gd name="connsiteX36" fmla="*/ 5470901 w 5858359"/>
              <a:gd name="connsiteY36" fmla="*/ 722824 h 944750"/>
              <a:gd name="connsiteX37" fmla="*/ 5638800 w 5858359"/>
              <a:gd name="connsiteY37" fmla="*/ 177800 h 944750"/>
              <a:gd name="connsiteX38" fmla="*/ 5715000 w 5858359"/>
              <a:gd name="connsiteY38" fmla="*/ 863599 h 944750"/>
              <a:gd name="connsiteX39" fmla="*/ 5858359 w 5858359"/>
              <a:gd name="connsiteY39" fmla="*/ 664704 h 944750"/>
              <a:gd name="connsiteX0" fmla="*/ 0 w 5858359"/>
              <a:gd name="connsiteY0" fmla="*/ 505847 h 944750"/>
              <a:gd name="connsiteX1" fmla="*/ 76200 w 5858359"/>
              <a:gd name="connsiteY1" fmla="*/ 177800 h 944750"/>
              <a:gd name="connsiteX2" fmla="*/ 219559 w 5858359"/>
              <a:gd name="connsiteY2" fmla="*/ 817104 h 944750"/>
              <a:gd name="connsiteX3" fmla="*/ 295759 w 5858359"/>
              <a:gd name="connsiteY3" fmla="*/ 436104 h 944750"/>
              <a:gd name="connsiteX4" fmla="*/ 457200 w 5858359"/>
              <a:gd name="connsiteY4" fmla="*/ 101600 h 944750"/>
              <a:gd name="connsiteX5" fmla="*/ 685800 w 5858359"/>
              <a:gd name="connsiteY5" fmla="*/ 863600 h 944750"/>
              <a:gd name="connsiteX6" fmla="*/ 829159 w 5858359"/>
              <a:gd name="connsiteY6" fmla="*/ 207504 h 944750"/>
              <a:gd name="connsiteX7" fmla="*/ 990600 w 5858359"/>
              <a:gd name="connsiteY7" fmla="*/ 177800 h 944750"/>
              <a:gd name="connsiteX8" fmla="*/ 1057759 w 5858359"/>
              <a:gd name="connsiteY8" fmla="*/ 55105 h 944750"/>
              <a:gd name="connsiteX9" fmla="*/ 1133959 w 5858359"/>
              <a:gd name="connsiteY9" fmla="*/ 207504 h 944750"/>
              <a:gd name="connsiteX10" fmla="*/ 1219200 w 5858359"/>
              <a:gd name="connsiteY10" fmla="*/ 787400 h 944750"/>
              <a:gd name="connsiteX11" fmla="*/ 1295400 w 5858359"/>
              <a:gd name="connsiteY11" fmla="*/ 25400 h 944750"/>
              <a:gd name="connsiteX12" fmla="*/ 1447800 w 5858359"/>
              <a:gd name="connsiteY12" fmla="*/ 863600 h 944750"/>
              <a:gd name="connsiteX13" fmla="*/ 1524000 w 5858359"/>
              <a:gd name="connsiteY13" fmla="*/ 101600 h 944750"/>
              <a:gd name="connsiteX14" fmla="*/ 1676400 w 5858359"/>
              <a:gd name="connsiteY14" fmla="*/ 254000 h 944750"/>
              <a:gd name="connsiteX15" fmla="*/ 1752600 w 5858359"/>
              <a:gd name="connsiteY15" fmla="*/ 863600 h 944750"/>
              <a:gd name="connsiteX16" fmla="*/ 1905000 w 5858359"/>
              <a:gd name="connsiteY16" fmla="*/ 101600 h 944750"/>
              <a:gd name="connsiteX17" fmla="*/ 1952786 w 5858359"/>
              <a:gd name="connsiteY17" fmla="*/ 521346 h 944750"/>
              <a:gd name="connsiteX18" fmla="*/ 1968284 w 5858359"/>
              <a:gd name="connsiteY18" fmla="*/ 753820 h 944750"/>
              <a:gd name="connsiteX19" fmla="*/ 2092271 w 5858359"/>
              <a:gd name="connsiteY19" fmla="*/ 738322 h 944750"/>
              <a:gd name="connsiteX20" fmla="*/ 2133600 w 5858359"/>
              <a:gd name="connsiteY20" fmla="*/ 101600 h 944750"/>
              <a:gd name="connsiteX21" fmla="*/ 2353159 w 5858359"/>
              <a:gd name="connsiteY21" fmla="*/ 817104 h 944750"/>
              <a:gd name="connsiteX22" fmla="*/ 2581759 w 5858359"/>
              <a:gd name="connsiteY22" fmla="*/ 131304 h 944750"/>
              <a:gd name="connsiteX23" fmla="*/ 2734159 w 5858359"/>
              <a:gd name="connsiteY23" fmla="*/ 740904 h 944750"/>
              <a:gd name="connsiteX24" fmla="*/ 2971800 w 5858359"/>
              <a:gd name="connsiteY24" fmla="*/ 254000 h 944750"/>
              <a:gd name="connsiteX25" fmla="*/ 3124200 w 5858359"/>
              <a:gd name="connsiteY25" fmla="*/ 635000 h 944750"/>
              <a:gd name="connsiteX26" fmla="*/ 3200400 w 5858359"/>
              <a:gd name="connsiteY26" fmla="*/ 787400 h 944750"/>
              <a:gd name="connsiteX27" fmla="*/ 3505200 w 5858359"/>
              <a:gd name="connsiteY27" fmla="*/ 635000 h 944750"/>
              <a:gd name="connsiteX28" fmla="*/ 3724759 w 5858359"/>
              <a:gd name="connsiteY28" fmla="*/ 436104 h 944750"/>
              <a:gd name="connsiteX29" fmla="*/ 3886200 w 5858359"/>
              <a:gd name="connsiteY29" fmla="*/ 863600 h 944750"/>
              <a:gd name="connsiteX30" fmla="*/ 4038600 w 5858359"/>
              <a:gd name="connsiteY30" fmla="*/ 101600 h 944750"/>
              <a:gd name="connsiteX31" fmla="*/ 4267200 w 5858359"/>
              <a:gd name="connsiteY31" fmla="*/ 863600 h 944750"/>
              <a:gd name="connsiteX32" fmla="*/ 4495800 w 5858359"/>
              <a:gd name="connsiteY32" fmla="*/ 101600 h 944750"/>
              <a:gd name="connsiteX33" fmla="*/ 4715359 w 5858359"/>
              <a:gd name="connsiteY33" fmla="*/ 512304 h 944750"/>
              <a:gd name="connsiteX34" fmla="*/ 4953000 w 5858359"/>
              <a:gd name="connsiteY34" fmla="*/ 101600 h 944750"/>
              <a:gd name="connsiteX35" fmla="*/ 5248759 w 5858359"/>
              <a:gd name="connsiteY35" fmla="*/ 436104 h 944750"/>
              <a:gd name="connsiteX36" fmla="*/ 5470901 w 5858359"/>
              <a:gd name="connsiteY36" fmla="*/ 722824 h 944750"/>
              <a:gd name="connsiteX37" fmla="*/ 5638800 w 5858359"/>
              <a:gd name="connsiteY37" fmla="*/ 177800 h 944750"/>
              <a:gd name="connsiteX38" fmla="*/ 5715000 w 5858359"/>
              <a:gd name="connsiteY38" fmla="*/ 863599 h 944750"/>
              <a:gd name="connsiteX39" fmla="*/ 5858359 w 5858359"/>
              <a:gd name="connsiteY39" fmla="*/ 664704 h 9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58359" h="944750">
                <a:moveTo>
                  <a:pt x="0" y="505847"/>
                </a:moveTo>
                <a:cubicBezTo>
                  <a:pt x="81" y="506923"/>
                  <a:pt x="39607" y="125924"/>
                  <a:pt x="76200" y="177800"/>
                </a:cubicBezTo>
                <a:cubicBezTo>
                  <a:pt x="112793" y="229676"/>
                  <a:pt x="182966" y="774053"/>
                  <a:pt x="219559" y="817104"/>
                </a:cubicBezTo>
                <a:cubicBezTo>
                  <a:pt x="256152" y="860155"/>
                  <a:pt x="256152" y="555355"/>
                  <a:pt x="295759" y="436104"/>
                </a:cubicBezTo>
                <a:cubicBezTo>
                  <a:pt x="335366" y="316853"/>
                  <a:pt x="392193" y="30351"/>
                  <a:pt x="457200" y="101600"/>
                </a:cubicBezTo>
                <a:cubicBezTo>
                  <a:pt x="522207" y="172849"/>
                  <a:pt x="623807" y="845949"/>
                  <a:pt x="685800" y="863600"/>
                </a:cubicBezTo>
                <a:cubicBezTo>
                  <a:pt x="747793" y="881251"/>
                  <a:pt x="778359" y="321804"/>
                  <a:pt x="829159" y="207504"/>
                </a:cubicBezTo>
                <a:cubicBezTo>
                  <a:pt x="879959" y="93204"/>
                  <a:pt x="952500" y="203200"/>
                  <a:pt x="990600" y="177800"/>
                </a:cubicBezTo>
                <a:cubicBezTo>
                  <a:pt x="1028700" y="152400"/>
                  <a:pt x="1033866" y="50154"/>
                  <a:pt x="1057759" y="55105"/>
                </a:cubicBezTo>
                <a:cubicBezTo>
                  <a:pt x="1081652" y="60056"/>
                  <a:pt x="1107052" y="85455"/>
                  <a:pt x="1133959" y="207504"/>
                </a:cubicBezTo>
                <a:cubicBezTo>
                  <a:pt x="1160866" y="329553"/>
                  <a:pt x="1192293" y="817751"/>
                  <a:pt x="1219200" y="787400"/>
                </a:cubicBezTo>
                <a:cubicBezTo>
                  <a:pt x="1246107" y="757049"/>
                  <a:pt x="1257300" y="12700"/>
                  <a:pt x="1295400" y="25400"/>
                </a:cubicBezTo>
                <a:cubicBezTo>
                  <a:pt x="1333500" y="38100"/>
                  <a:pt x="1409700" y="850900"/>
                  <a:pt x="1447800" y="863600"/>
                </a:cubicBezTo>
                <a:cubicBezTo>
                  <a:pt x="1485900" y="876300"/>
                  <a:pt x="1485900" y="203200"/>
                  <a:pt x="1524000" y="101600"/>
                </a:cubicBezTo>
                <a:cubicBezTo>
                  <a:pt x="1562100" y="0"/>
                  <a:pt x="1676400" y="254000"/>
                  <a:pt x="1676400" y="254000"/>
                </a:cubicBezTo>
                <a:cubicBezTo>
                  <a:pt x="1712563" y="254000"/>
                  <a:pt x="1714500" y="889000"/>
                  <a:pt x="1752600" y="863600"/>
                </a:cubicBezTo>
                <a:cubicBezTo>
                  <a:pt x="1790700" y="838200"/>
                  <a:pt x="1871636" y="158642"/>
                  <a:pt x="1905000" y="101600"/>
                </a:cubicBezTo>
                <a:cubicBezTo>
                  <a:pt x="1938364" y="44558"/>
                  <a:pt x="1942239" y="412643"/>
                  <a:pt x="1952786" y="521346"/>
                </a:cubicBezTo>
                <a:cubicBezTo>
                  <a:pt x="1963333" y="630049"/>
                  <a:pt x="1945036" y="717657"/>
                  <a:pt x="1968284" y="753820"/>
                </a:cubicBezTo>
                <a:cubicBezTo>
                  <a:pt x="1991532" y="789983"/>
                  <a:pt x="2064718" y="847025"/>
                  <a:pt x="2092271" y="738322"/>
                </a:cubicBezTo>
                <a:cubicBezTo>
                  <a:pt x="2119824" y="629619"/>
                  <a:pt x="2090119" y="88470"/>
                  <a:pt x="2133600" y="101600"/>
                </a:cubicBezTo>
                <a:cubicBezTo>
                  <a:pt x="2177081" y="114730"/>
                  <a:pt x="2353159" y="817104"/>
                  <a:pt x="2353159" y="817104"/>
                </a:cubicBezTo>
                <a:cubicBezTo>
                  <a:pt x="2415152" y="809355"/>
                  <a:pt x="2518259" y="144004"/>
                  <a:pt x="2581759" y="131304"/>
                </a:cubicBezTo>
                <a:cubicBezTo>
                  <a:pt x="2645259" y="118604"/>
                  <a:pt x="2734159" y="740904"/>
                  <a:pt x="2734159" y="740904"/>
                </a:cubicBezTo>
                <a:cubicBezTo>
                  <a:pt x="2819400" y="740904"/>
                  <a:pt x="2906793" y="271651"/>
                  <a:pt x="2971800" y="254000"/>
                </a:cubicBezTo>
                <a:cubicBezTo>
                  <a:pt x="3036807" y="236349"/>
                  <a:pt x="3086100" y="546100"/>
                  <a:pt x="3124200" y="635000"/>
                </a:cubicBezTo>
                <a:cubicBezTo>
                  <a:pt x="3162300" y="723900"/>
                  <a:pt x="3136900" y="787400"/>
                  <a:pt x="3200400" y="787400"/>
                </a:cubicBezTo>
                <a:cubicBezTo>
                  <a:pt x="3263900" y="787400"/>
                  <a:pt x="3417807" y="693549"/>
                  <a:pt x="3505200" y="635000"/>
                </a:cubicBezTo>
                <a:cubicBezTo>
                  <a:pt x="3592593" y="576451"/>
                  <a:pt x="3661259" y="398004"/>
                  <a:pt x="3724759" y="436104"/>
                </a:cubicBezTo>
                <a:cubicBezTo>
                  <a:pt x="3788259" y="474204"/>
                  <a:pt x="3833893" y="919351"/>
                  <a:pt x="3886200" y="863600"/>
                </a:cubicBezTo>
                <a:cubicBezTo>
                  <a:pt x="3938507" y="807849"/>
                  <a:pt x="3975100" y="101600"/>
                  <a:pt x="4038600" y="101600"/>
                </a:cubicBezTo>
                <a:cubicBezTo>
                  <a:pt x="4102100" y="101600"/>
                  <a:pt x="4191000" y="863600"/>
                  <a:pt x="4267200" y="863600"/>
                </a:cubicBezTo>
                <a:cubicBezTo>
                  <a:pt x="4343400" y="863600"/>
                  <a:pt x="4421107" y="160149"/>
                  <a:pt x="4495800" y="101600"/>
                </a:cubicBezTo>
                <a:cubicBezTo>
                  <a:pt x="4570493" y="43051"/>
                  <a:pt x="4639159" y="512304"/>
                  <a:pt x="4715359" y="512304"/>
                </a:cubicBezTo>
                <a:cubicBezTo>
                  <a:pt x="4791559" y="512304"/>
                  <a:pt x="4864100" y="114300"/>
                  <a:pt x="4953000" y="101600"/>
                </a:cubicBezTo>
                <a:cubicBezTo>
                  <a:pt x="5041900" y="88900"/>
                  <a:pt x="5162442" y="332567"/>
                  <a:pt x="5248759" y="436104"/>
                </a:cubicBezTo>
                <a:cubicBezTo>
                  <a:pt x="5335076" y="539641"/>
                  <a:pt x="5405894" y="765875"/>
                  <a:pt x="5470901" y="722824"/>
                </a:cubicBezTo>
                <a:cubicBezTo>
                  <a:pt x="5535908" y="679773"/>
                  <a:pt x="5598117" y="154338"/>
                  <a:pt x="5638800" y="177800"/>
                </a:cubicBezTo>
                <a:cubicBezTo>
                  <a:pt x="5679483" y="201262"/>
                  <a:pt x="5678407" y="782448"/>
                  <a:pt x="5715000" y="863599"/>
                </a:cubicBezTo>
                <a:cubicBezTo>
                  <a:pt x="5751593" y="944750"/>
                  <a:pt x="5811864" y="756403"/>
                  <a:pt x="5858359" y="664704"/>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1371600" y="990600"/>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1371600" y="3263729"/>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p:cNvCxnSpPr/>
          <p:nvPr/>
        </p:nvCxnSpPr>
        <p:spPr>
          <a:xfrm rot="5400000">
            <a:off x="4137402" y="485294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1257300" y="483487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7048500" y="258369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257300" y="25527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152900" y="256690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7033002" y="485165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643392" y="5345668"/>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time, years</a:t>
            </a:r>
            <a:endParaRPr lang="en-US" dirty="0">
              <a:latin typeface="Times New Roman" pitchFamily="18" charset="0"/>
              <a:cs typeface="Times New Roman" pitchFamily="18" charset="0"/>
            </a:endParaRPr>
          </a:p>
        </p:txBody>
      </p:sp>
      <p:sp>
        <p:nvSpPr>
          <p:cNvPr id="16" name="TextBox 15"/>
          <p:cNvSpPr txBox="1"/>
          <p:nvPr/>
        </p:nvSpPr>
        <p:spPr>
          <a:xfrm>
            <a:off x="3657600" y="3135868"/>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time, years</a:t>
            </a:r>
            <a:endParaRPr lang="en-US" dirty="0">
              <a:latin typeface="Times New Roman" pitchFamily="18" charset="0"/>
              <a:cs typeface="Times New Roman" pitchFamily="18" charset="0"/>
            </a:endParaRPr>
          </a:p>
        </p:txBody>
      </p:sp>
      <p:sp>
        <p:nvSpPr>
          <p:cNvPr id="17" name="TextBox 16"/>
          <p:cNvSpPr txBox="1"/>
          <p:nvPr/>
        </p:nvSpPr>
        <p:spPr>
          <a:xfrm>
            <a:off x="12192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18" name="TextBox 17"/>
          <p:cNvSpPr txBox="1"/>
          <p:nvPr/>
        </p:nvSpPr>
        <p:spPr>
          <a:xfrm>
            <a:off x="41148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19" name="TextBox 18"/>
          <p:cNvSpPr txBox="1"/>
          <p:nvPr/>
        </p:nvSpPr>
        <p:spPr>
          <a:xfrm>
            <a:off x="70104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p:txBody>
      </p:sp>
      <p:sp>
        <p:nvSpPr>
          <p:cNvPr id="20" name="TextBox 19"/>
          <p:cNvSpPr txBox="1"/>
          <p:nvPr/>
        </p:nvSpPr>
        <p:spPr>
          <a:xfrm>
            <a:off x="12192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21" name="TextBox 20"/>
          <p:cNvSpPr txBox="1"/>
          <p:nvPr/>
        </p:nvSpPr>
        <p:spPr>
          <a:xfrm>
            <a:off x="41148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22" name="TextBox 21"/>
          <p:cNvSpPr txBox="1"/>
          <p:nvPr/>
        </p:nvSpPr>
        <p:spPr>
          <a:xfrm>
            <a:off x="70104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p:txBody>
      </p:sp>
      <p:sp>
        <p:nvSpPr>
          <p:cNvPr id="23" name="TextBox 22"/>
          <p:cNvSpPr txBox="1"/>
          <p:nvPr/>
        </p:nvSpPr>
        <p:spPr>
          <a:xfrm rot="16200000">
            <a:off x="146565" y="1453635"/>
            <a:ext cx="1752601" cy="369332"/>
          </a:xfrm>
          <a:prstGeom prst="rect">
            <a:avLst/>
          </a:prstGeom>
          <a:noFill/>
        </p:spPr>
        <p:txBody>
          <a:bodyPr wrap="square" rtlCol="0">
            <a:spAutoFit/>
          </a:bodyPr>
          <a:lstStyle/>
          <a:p>
            <a:r>
              <a:rPr lang="en-US" dirty="0" smtClean="0">
                <a:latin typeface="Times New Roman" pitchFamily="18" charset="0"/>
                <a:cs typeface="Times New Roman" pitchFamily="18" charset="0"/>
              </a:rPr>
              <a:t>plant growth rate</a:t>
            </a:r>
            <a:endParaRPr lang="en-US" dirty="0">
              <a:latin typeface="Times New Roman" pitchFamily="18" charset="0"/>
              <a:cs typeface="Times New Roman" pitchFamily="18" charset="0"/>
            </a:endParaRPr>
          </a:p>
        </p:txBody>
      </p:sp>
      <p:sp>
        <p:nvSpPr>
          <p:cNvPr id="24" name="TextBox 23"/>
          <p:cNvSpPr txBox="1"/>
          <p:nvPr/>
        </p:nvSpPr>
        <p:spPr>
          <a:xfrm rot="16200000">
            <a:off x="298966" y="3739634"/>
            <a:ext cx="1447801" cy="369332"/>
          </a:xfrm>
          <a:prstGeom prst="rect">
            <a:avLst/>
          </a:prstGeom>
          <a:noFill/>
        </p:spPr>
        <p:txBody>
          <a:bodyPr wrap="square" rtlCol="0">
            <a:spAutoFit/>
          </a:bodyPr>
          <a:lstStyle/>
          <a:p>
            <a:r>
              <a:rPr lang="en-US" dirty="0" smtClean="0">
                <a:latin typeface="Times New Roman" pitchFamily="18" charset="0"/>
                <a:cs typeface="Times New Roman" pitchFamily="18" charset="0"/>
              </a:rPr>
              <a:t>precipitation</a:t>
            </a:r>
            <a:endParaRPr lang="en-US" dirty="0">
              <a:latin typeface="Times New Roman" pitchFamily="18" charset="0"/>
              <a:cs typeface="Times New Roman" pitchFamily="18" charset="0"/>
            </a:endParaRPr>
          </a:p>
        </p:txBody>
      </p:sp>
      <p:sp>
        <p:nvSpPr>
          <p:cNvPr id="29" name="Freeform 28"/>
          <p:cNvSpPr/>
          <p:nvPr/>
        </p:nvSpPr>
        <p:spPr>
          <a:xfrm flipV="1">
            <a:off x="1456841" y="3306304"/>
            <a:ext cx="5858359" cy="1343133"/>
          </a:xfrm>
          <a:custGeom>
            <a:avLst/>
            <a:gdLst>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14400 w 5718874"/>
              <a:gd name="connsiteY4" fmla="*/ 382292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05359 w 5718874"/>
              <a:gd name="connsiteY4" fmla="*/ 626390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 name="connsiteX0" fmla="*/ 0 w 5718874"/>
              <a:gd name="connsiteY0" fmla="*/ 901269 h 1335222"/>
              <a:gd name="connsiteX1" fmla="*/ 278969 w 5718874"/>
              <a:gd name="connsiteY1" fmla="*/ 932266 h 1335222"/>
              <a:gd name="connsiteX2" fmla="*/ 557939 w 5718874"/>
              <a:gd name="connsiteY2" fmla="*/ 808279 h 1335222"/>
              <a:gd name="connsiteX3" fmla="*/ 790413 w 5718874"/>
              <a:gd name="connsiteY3" fmla="*/ 699791 h 1335222"/>
              <a:gd name="connsiteX4" fmla="*/ 905359 w 5718874"/>
              <a:gd name="connsiteY4" fmla="*/ 602927 h 1335222"/>
              <a:gd name="connsiteX5" fmla="*/ 981559 w 5718874"/>
              <a:gd name="connsiteY5" fmla="*/ 450527 h 1335222"/>
              <a:gd name="connsiteX6" fmla="*/ 1022888 w 5718874"/>
              <a:gd name="connsiteY6" fmla="*/ 17866 h 1335222"/>
              <a:gd name="connsiteX7" fmla="*/ 1100379 w 5718874"/>
              <a:gd name="connsiteY7" fmla="*/ 343330 h 1335222"/>
              <a:gd name="connsiteX8" fmla="*/ 1177871 w 5718874"/>
              <a:gd name="connsiteY8" fmla="*/ 436320 h 1335222"/>
              <a:gd name="connsiteX9" fmla="*/ 1286359 w 5718874"/>
              <a:gd name="connsiteY9" fmla="*/ 544808 h 1335222"/>
              <a:gd name="connsiteX10" fmla="*/ 1379349 w 5718874"/>
              <a:gd name="connsiteY10" fmla="*/ 591303 h 1335222"/>
              <a:gd name="connsiteX11" fmla="*/ 1580827 w 5718874"/>
              <a:gd name="connsiteY11" fmla="*/ 637798 h 1335222"/>
              <a:gd name="connsiteX12" fmla="*/ 1689315 w 5718874"/>
              <a:gd name="connsiteY12" fmla="*/ 637798 h 1335222"/>
              <a:gd name="connsiteX13" fmla="*/ 1797803 w 5718874"/>
              <a:gd name="connsiteY13" fmla="*/ 637798 h 1335222"/>
              <a:gd name="connsiteX14" fmla="*/ 1875295 w 5718874"/>
              <a:gd name="connsiteY14" fmla="*/ 684293 h 1335222"/>
              <a:gd name="connsiteX15" fmla="*/ 1952786 w 5718874"/>
              <a:gd name="connsiteY15" fmla="*/ 916768 h 1335222"/>
              <a:gd name="connsiteX16" fmla="*/ 1968284 w 5718874"/>
              <a:gd name="connsiteY16" fmla="*/ 1149242 h 1335222"/>
              <a:gd name="connsiteX17" fmla="*/ 1983783 w 5718874"/>
              <a:gd name="connsiteY17" fmla="*/ 1257730 h 1335222"/>
              <a:gd name="connsiteX18" fmla="*/ 2092271 w 5718874"/>
              <a:gd name="connsiteY18" fmla="*/ 1133744 h 1335222"/>
              <a:gd name="connsiteX19" fmla="*/ 2169762 w 5718874"/>
              <a:gd name="connsiteY19" fmla="*/ 1040754 h 1335222"/>
              <a:gd name="connsiteX20" fmla="*/ 2278251 w 5718874"/>
              <a:gd name="connsiteY20" fmla="*/ 1025256 h 1335222"/>
              <a:gd name="connsiteX21" fmla="*/ 2541722 w 5718874"/>
              <a:gd name="connsiteY21" fmla="*/ 994259 h 1335222"/>
              <a:gd name="connsiteX22" fmla="*/ 2758698 w 5718874"/>
              <a:gd name="connsiteY22" fmla="*/ 994259 h 1335222"/>
              <a:gd name="connsiteX23" fmla="*/ 3053166 w 5718874"/>
              <a:gd name="connsiteY23" fmla="*/ 994259 h 1335222"/>
              <a:gd name="connsiteX24" fmla="*/ 3285640 w 5718874"/>
              <a:gd name="connsiteY24" fmla="*/ 1071751 h 1335222"/>
              <a:gd name="connsiteX25" fmla="*/ 3518115 w 5718874"/>
              <a:gd name="connsiteY25" fmla="*/ 1071751 h 1335222"/>
              <a:gd name="connsiteX26" fmla="*/ 3611105 w 5718874"/>
              <a:gd name="connsiteY26" fmla="*/ 901269 h 1335222"/>
              <a:gd name="connsiteX27" fmla="*/ 3781586 w 5718874"/>
              <a:gd name="connsiteY27" fmla="*/ 715290 h 1335222"/>
              <a:gd name="connsiteX28" fmla="*/ 4076054 w 5718874"/>
              <a:gd name="connsiteY28" fmla="*/ 637798 h 1335222"/>
              <a:gd name="connsiteX29" fmla="*/ 4308528 w 5718874"/>
              <a:gd name="connsiteY29" fmla="*/ 560307 h 1335222"/>
              <a:gd name="connsiteX30" fmla="*/ 4494508 w 5718874"/>
              <a:gd name="connsiteY30" fmla="*/ 606801 h 1335222"/>
              <a:gd name="connsiteX31" fmla="*/ 4664990 w 5718874"/>
              <a:gd name="connsiteY31" fmla="*/ 699791 h 1335222"/>
              <a:gd name="connsiteX32" fmla="*/ 5067945 w 5718874"/>
              <a:gd name="connsiteY32" fmla="*/ 730788 h 1335222"/>
              <a:gd name="connsiteX33" fmla="*/ 5377912 w 5718874"/>
              <a:gd name="connsiteY33" fmla="*/ 451818 h 1335222"/>
              <a:gd name="connsiteX34" fmla="*/ 5470901 w 5718874"/>
              <a:gd name="connsiteY34" fmla="*/ 792781 h 1335222"/>
              <a:gd name="connsiteX35" fmla="*/ 5470901 w 5718874"/>
              <a:gd name="connsiteY35" fmla="*/ 1118246 h 1335222"/>
              <a:gd name="connsiteX36" fmla="*/ 5579390 w 5718874"/>
              <a:gd name="connsiteY36" fmla="*/ 1288727 h 1335222"/>
              <a:gd name="connsiteX37" fmla="*/ 5718874 w 5718874"/>
              <a:gd name="connsiteY37" fmla="*/ 1335222 h 1335222"/>
              <a:gd name="connsiteX38" fmla="*/ 5718874 w 5718874"/>
              <a:gd name="connsiteY38" fmla="*/ 1335222 h 1335222"/>
              <a:gd name="connsiteX0" fmla="*/ 0 w 5718874"/>
              <a:gd name="connsiteY0" fmla="*/ 560307 h 994260"/>
              <a:gd name="connsiteX1" fmla="*/ 278969 w 5718874"/>
              <a:gd name="connsiteY1" fmla="*/ 591304 h 994260"/>
              <a:gd name="connsiteX2" fmla="*/ 557939 w 5718874"/>
              <a:gd name="connsiteY2" fmla="*/ 467317 h 994260"/>
              <a:gd name="connsiteX3" fmla="*/ 790413 w 5718874"/>
              <a:gd name="connsiteY3" fmla="*/ 358829 h 994260"/>
              <a:gd name="connsiteX4" fmla="*/ 905359 w 5718874"/>
              <a:gd name="connsiteY4" fmla="*/ 261965 h 994260"/>
              <a:gd name="connsiteX5" fmla="*/ 981559 w 5718874"/>
              <a:gd name="connsiteY5" fmla="*/ 109565 h 994260"/>
              <a:gd name="connsiteX6" fmla="*/ 1057759 w 5718874"/>
              <a:gd name="connsiteY6" fmla="*/ 109565 h 994260"/>
              <a:gd name="connsiteX7" fmla="*/ 1100379 w 5718874"/>
              <a:gd name="connsiteY7" fmla="*/ 2368 h 994260"/>
              <a:gd name="connsiteX8" fmla="*/ 1177871 w 5718874"/>
              <a:gd name="connsiteY8" fmla="*/ 95358 h 994260"/>
              <a:gd name="connsiteX9" fmla="*/ 1286359 w 5718874"/>
              <a:gd name="connsiteY9" fmla="*/ 203846 h 994260"/>
              <a:gd name="connsiteX10" fmla="*/ 1379349 w 5718874"/>
              <a:gd name="connsiteY10" fmla="*/ 250341 h 994260"/>
              <a:gd name="connsiteX11" fmla="*/ 1580827 w 5718874"/>
              <a:gd name="connsiteY11" fmla="*/ 296836 h 994260"/>
              <a:gd name="connsiteX12" fmla="*/ 1689315 w 5718874"/>
              <a:gd name="connsiteY12" fmla="*/ 296836 h 994260"/>
              <a:gd name="connsiteX13" fmla="*/ 1797803 w 5718874"/>
              <a:gd name="connsiteY13" fmla="*/ 296836 h 994260"/>
              <a:gd name="connsiteX14" fmla="*/ 1875295 w 5718874"/>
              <a:gd name="connsiteY14" fmla="*/ 343331 h 994260"/>
              <a:gd name="connsiteX15" fmla="*/ 1952786 w 5718874"/>
              <a:gd name="connsiteY15" fmla="*/ 575806 h 994260"/>
              <a:gd name="connsiteX16" fmla="*/ 1968284 w 5718874"/>
              <a:gd name="connsiteY16" fmla="*/ 808280 h 994260"/>
              <a:gd name="connsiteX17" fmla="*/ 1983783 w 5718874"/>
              <a:gd name="connsiteY17" fmla="*/ 916768 h 994260"/>
              <a:gd name="connsiteX18" fmla="*/ 2092271 w 5718874"/>
              <a:gd name="connsiteY18" fmla="*/ 792782 h 994260"/>
              <a:gd name="connsiteX19" fmla="*/ 2169762 w 5718874"/>
              <a:gd name="connsiteY19" fmla="*/ 699792 h 994260"/>
              <a:gd name="connsiteX20" fmla="*/ 2278251 w 5718874"/>
              <a:gd name="connsiteY20" fmla="*/ 684294 h 994260"/>
              <a:gd name="connsiteX21" fmla="*/ 2541722 w 5718874"/>
              <a:gd name="connsiteY21" fmla="*/ 653297 h 994260"/>
              <a:gd name="connsiteX22" fmla="*/ 2758698 w 5718874"/>
              <a:gd name="connsiteY22" fmla="*/ 653297 h 994260"/>
              <a:gd name="connsiteX23" fmla="*/ 3053166 w 5718874"/>
              <a:gd name="connsiteY23" fmla="*/ 653297 h 994260"/>
              <a:gd name="connsiteX24" fmla="*/ 3285640 w 5718874"/>
              <a:gd name="connsiteY24" fmla="*/ 730789 h 994260"/>
              <a:gd name="connsiteX25" fmla="*/ 3518115 w 5718874"/>
              <a:gd name="connsiteY25" fmla="*/ 730789 h 994260"/>
              <a:gd name="connsiteX26" fmla="*/ 3611105 w 5718874"/>
              <a:gd name="connsiteY26" fmla="*/ 560307 h 994260"/>
              <a:gd name="connsiteX27" fmla="*/ 3781586 w 5718874"/>
              <a:gd name="connsiteY27" fmla="*/ 374328 h 994260"/>
              <a:gd name="connsiteX28" fmla="*/ 4076054 w 5718874"/>
              <a:gd name="connsiteY28" fmla="*/ 296836 h 994260"/>
              <a:gd name="connsiteX29" fmla="*/ 4308528 w 5718874"/>
              <a:gd name="connsiteY29" fmla="*/ 219345 h 994260"/>
              <a:gd name="connsiteX30" fmla="*/ 4494508 w 5718874"/>
              <a:gd name="connsiteY30" fmla="*/ 265839 h 994260"/>
              <a:gd name="connsiteX31" fmla="*/ 4664990 w 5718874"/>
              <a:gd name="connsiteY31" fmla="*/ 358829 h 994260"/>
              <a:gd name="connsiteX32" fmla="*/ 5067945 w 5718874"/>
              <a:gd name="connsiteY32" fmla="*/ 389826 h 994260"/>
              <a:gd name="connsiteX33" fmla="*/ 5377912 w 5718874"/>
              <a:gd name="connsiteY33" fmla="*/ 110856 h 994260"/>
              <a:gd name="connsiteX34" fmla="*/ 5470901 w 5718874"/>
              <a:gd name="connsiteY34" fmla="*/ 451819 h 994260"/>
              <a:gd name="connsiteX35" fmla="*/ 5470901 w 5718874"/>
              <a:gd name="connsiteY35" fmla="*/ 777284 h 994260"/>
              <a:gd name="connsiteX36" fmla="*/ 5579390 w 5718874"/>
              <a:gd name="connsiteY36" fmla="*/ 947765 h 994260"/>
              <a:gd name="connsiteX37" fmla="*/ 5718874 w 5718874"/>
              <a:gd name="connsiteY37" fmla="*/ 994260 h 994260"/>
              <a:gd name="connsiteX38" fmla="*/ 5718874 w 5718874"/>
              <a:gd name="connsiteY38" fmla="*/ 994260 h 994260"/>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177871 w 5718874"/>
              <a:gd name="connsiteY8" fmla="*/ 11193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1983783 w 5718874"/>
              <a:gd name="connsiteY17" fmla="*/ 832603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377912 w 5718874"/>
              <a:gd name="connsiteY33" fmla="*/ 26691 h 910095"/>
              <a:gd name="connsiteX34" fmla="*/ 5470901 w 5718874"/>
              <a:gd name="connsiteY34" fmla="*/ 367654 h 910095"/>
              <a:gd name="connsiteX35" fmla="*/ 5470901 w 5718874"/>
              <a:gd name="connsiteY35" fmla="*/ 693119 h 910095"/>
              <a:gd name="connsiteX36" fmla="*/ 5579390 w 5718874"/>
              <a:gd name="connsiteY36" fmla="*/ 863600 h 910095"/>
              <a:gd name="connsiteX37" fmla="*/ 5718874 w 5718874"/>
              <a:gd name="connsiteY37" fmla="*/ 910095 h 910095"/>
              <a:gd name="connsiteX38" fmla="*/ 5718874 w 5718874"/>
              <a:gd name="connsiteY38"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1983783 w 5718874"/>
              <a:gd name="connsiteY16" fmla="*/ 832603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377912 w 5718874"/>
              <a:gd name="connsiteY32" fmla="*/ 2669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377912 w 5718874"/>
              <a:gd name="connsiteY31" fmla="*/ 2669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143359 w 5718874"/>
              <a:gd name="connsiteY1" fmla="*/ 78739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14859 w 5718874"/>
              <a:gd name="connsiteY4" fmla="*/ 196849 h 910095"/>
              <a:gd name="connsiteX5" fmla="*/ 905359 w 5718874"/>
              <a:gd name="connsiteY5" fmla="*/ 177800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905359 w 5718874"/>
              <a:gd name="connsiteY5" fmla="*/ 177800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10159 w 5718874"/>
              <a:gd name="connsiteY9" fmla="*/ 15874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353159 w 5718874"/>
              <a:gd name="connsiteY20" fmla="*/ 78739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2962759 w 5718874"/>
              <a:gd name="connsiteY23" fmla="*/ 482599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2962759 w 5718874"/>
              <a:gd name="connsiteY23" fmla="*/ 482599 h 910095"/>
              <a:gd name="connsiteX24" fmla="*/ 3191359 w 5718874"/>
              <a:gd name="connsiteY24" fmla="*/ 711199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991837 h 1343133"/>
              <a:gd name="connsiteX20" fmla="*/ 2353159 w 5718874"/>
              <a:gd name="connsiteY20" fmla="*/ 1220437 h 1343133"/>
              <a:gd name="connsiteX21" fmla="*/ 2505559 w 5718874"/>
              <a:gd name="connsiteY21" fmla="*/ 9918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9918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877159 w 5718874"/>
              <a:gd name="connsiteY27" fmla="*/ 991837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20159 w 5718874"/>
              <a:gd name="connsiteY32" fmla="*/ 915637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20159 w 5718874"/>
              <a:gd name="connsiteY32" fmla="*/ 915637 h 1343133"/>
              <a:gd name="connsiteX33" fmla="*/ 5324959 w 5718874"/>
              <a:gd name="connsiteY33" fmla="*/ 610837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752959 w 5718874"/>
              <a:gd name="connsiteY5" fmla="*/ 991837 h 1343133"/>
              <a:gd name="connsiteX6" fmla="*/ 829159 w 5718874"/>
              <a:gd name="connsiteY6" fmla="*/ 610837 h 1343133"/>
              <a:gd name="connsiteX7" fmla="*/ 981559 w 5718874"/>
              <a:gd name="connsiteY7" fmla="*/ 458438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81559 w 5718874"/>
              <a:gd name="connsiteY7" fmla="*/ 458438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94508 w 5718874"/>
              <a:gd name="connsiteY31" fmla="*/ 614712 h 1343133"/>
              <a:gd name="connsiteX32" fmla="*/ 4715359 w 5718874"/>
              <a:gd name="connsiteY32" fmla="*/ 915637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4943959 w 5718874"/>
              <a:gd name="connsiteY33" fmla="*/ 3060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4943959 w 5718874"/>
              <a:gd name="connsiteY33" fmla="*/ 306037 h 1343133"/>
              <a:gd name="connsiteX34" fmla="*/ 5248759 w 5718874"/>
              <a:gd name="connsiteY34" fmla="*/ 8394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858359"/>
              <a:gd name="connsiteY0" fmla="*/ 909180 h 1381233"/>
              <a:gd name="connsiteX1" fmla="*/ 67159 w 5858359"/>
              <a:gd name="connsiteY1" fmla="*/ 610837 h 1381233"/>
              <a:gd name="connsiteX2" fmla="*/ 219559 w 5858359"/>
              <a:gd name="connsiteY2" fmla="*/ 1220437 h 1381233"/>
              <a:gd name="connsiteX3" fmla="*/ 295759 w 5858359"/>
              <a:gd name="connsiteY3" fmla="*/ 839437 h 1381233"/>
              <a:gd name="connsiteX4" fmla="*/ 524359 w 5858359"/>
              <a:gd name="connsiteY4" fmla="*/ 687037 h 1381233"/>
              <a:gd name="connsiteX5" fmla="*/ 676759 w 5858359"/>
              <a:gd name="connsiteY5" fmla="*/ 839437 h 1381233"/>
              <a:gd name="connsiteX6" fmla="*/ 829159 w 5858359"/>
              <a:gd name="connsiteY6" fmla="*/ 610837 h 1381233"/>
              <a:gd name="connsiteX7" fmla="*/ 905359 w 5858359"/>
              <a:gd name="connsiteY7" fmla="*/ 77437 h 1381233"/>
              <a:gd name="connsiteX8" fmla="*/ 1057759 w 5858359"/>
              <a:gd name="connsiteY8" fmla="*/ 458438 h 1381233"/>
              <a:gd name="connsiteX9" fmla="*/ 1133959 w 5858359"/>
              <a:gd name="connsiteY9" fmla="*/ 610837 h 1381233"/>
              <a:gd name="connsiteX10" fmla="*/ 1210159 w 5858359"/>
              <a:gd name="connsiteY10" fmla="*/ 839437 h 1381233"/>
              <a:gd name="connsiteX11" fmla="*/ 1286359 w 5858359"/>
              <a:gd name="connsiteY11" fmla="*/ 153637 h 1381233"/>
              <a:gd name="connsiteX12" fmla="*/ 1379349 w 5858359"/>
              <a:gd name="connsiteY12" fmla="*/ 599214 h 1381233"/>
              <a:gd name="connsiteX13" fmla="*/ 1591159 w 5858359"/>
              <a:gd name="connsiteY13" fmla="*/ 229837 h 1381233"/>
              <a:gd name="connsiteX14" fmla="*/ 1689315 w 5858359"/>
              <a:gd name="connsiteY14" fmla="*/ 645709 h 1381233"/>
              <a:gd name="connsiteX15" fmla="*/ 1743559 w 5858359"/>
              <a:gd name="connsiteY15" fmla="*/ 763237 h 1381233"/>
              <a:gd name="connsiteX16" fmla="*/ 1875295 w 5858359"/>
              <a:gd name="connsiteY16" fmla="*/ 692204 h 1381233"/>
              <a:gd name="connsiteX17" fmla="*/ 1952786 w 5858359"/>
              <a:gd name="connsiteY17" fmla="*/ 924679 h 1381233"/>
              <a:gd name="connsiteX18" fmla="*/ 1968284 w 5858359"/>
              <a:gd name="connsiteY18" fmla="*/ 1157153 h 1381233"/>
              <a:gd name="connsiteX19" fmla="*/ 2092271 w 5858359"/>
              <a:gd name="connsiteY19" fmla="*/ 1141655 h 1381233"/>
              <a:gd name="connsiteX20" fmla="*/ 2200759 w 5858359"/>
              <a:gd name="connsiteY20" fmla="*/ 763237 h 1381233"/>
              <a:gd name="connsiteX21" fmla="*/ 2353159 w 5858359"/>
              <a:gd name="connsiteY21" fmla="*/ 1220437 h 1381233"/>
              <a:gd name="connsiteX22" fmla="*/ 2581759 w 5858359"/>
              <a:gd name="connsiteY22" fmla="*/ 534637 h 1381233"/>
              <a:gd name="connsiteX23" fmla="*/ 2734159 w 5858359"/>
              <a:gd name="connsiteY23" fmla="*/ 1144237 h 1381233"/>
              <a:gd name="connsiteX24" fmla="*/ 2962759 w 5858359"/>
              <a:gd name="connsiteY24" fmla="*/ 915637 h 1381233"/>
              <a:gd name="connsiteX25" fmla="*/ 3191359 w 5858359"/>
              <a:gd name="connsiteY25" fmla="*/ 1144237 h 1381233"/>
              <a:gd name="connsiteX26" fmla="*/ 3518115 w 5858359"/>
              <a:gd name="connsiteY26" fmla="*/ 1079662 h 1381233"/>
              <a:gd name="connsiteX27" fmla="*/ 3724759 w 5858359"/>
              <a:gd name="connsiteY27" fmla="*/ 839437 h 1381233"/>
              <a:gd name="connsiteX28" fmla="*/ 3877159 w 5858359"/>
              <a:gd name="connsiteY28" fmla="*/ 991837 h 1381233"/>
              <a:gd name="connsiteX29" fmla="*/ 4105759 w 5858359"/>
              <a:gd name="connsiteY29" fmla="*/ 153637 h 1381233"/>
              <a:gd name="connsiteX30" fmla="*/ 4258159 w 5858359"/>
              <a:gd name="connsiteY30" fmla="*/ 991837 h 1381233"/>
              <a:gd name="connsiteX31" fmla="*/ 4486759 w 5858359"/>
              <a:gd name="connsiteY31" fmla="*/ 229837 h 1381233"/>
              <a:gd name="connsiteX32" fmla="*/ 4715359 w 5858359"/>
              <a:gd name="connsiteY32" fmla="*/ 915637 h 1381233"/>
              <a:gd name="connsiteX33" fmla="*/ 4943959 w 5858359"/>
              <a:gd name="connsiteY33" fmla="*/ 306037 h 1381233"/>
              <a:gd name="connsiteX34" fmla="*/ 5248759 w 5858359"/>
              <a:gd name="connsiteY34" fmla="*/ 839437 h 1381233"/>
              <a:gd name="connsiteX35" fmla="*/ 5470901 w 5858359"/>
              <a:gd name="connsiteY35" fmla="*/ 1126157 h 1381233"/>
              <a:gd name="connsiteX36" fmla="*/ 5579390 w 5858359"/>
              <a:gd name="connsiteY36" fmla="*/ 1296638 h 1381233"/>
              <a:gd name="connsiteX37" fmla="*/ 5718874 w 5858359"/>
              <a:gd name="connsiteY37" fmla="*/ 1343133 h 1381233"/>
              <a:gd name="connsiteX38" fmla="*/ 5858359 w 5858359"/>
              <a:gd name="connsiteY38" fmla="*/ 1068037 h 13812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76759 w 5858359"/>
              <a:gd name="connsiteY5" fmla="*/ 839437 h 1343133"/>
              <a:gd name="connsiteX6" fmla="*/ 829159 w 5858359"/>
              <a:gd name="connsiteY6" fmla="*/ 610837 h 1343133"/>
              <a:gd name="connsiteX7" fmla="*/ 905359 w 5858359"/>
              <a:gd name="connsiteY7" fmla="*/ 77437 h 1343133"/>
              <a:gd name="connsiteX8" fmla="*/ 1057759 w 5858359"/>
              <a:gd name="connsiteY8" fmla="*/ 458438 h 1343133"/>
              <a:gd name="connsiteX9" fmla="*/ 1133959 w 5858359"/>
              <a:gd name="connsiteY9" fmla="*/ 610837 h 1343133"/>
              <a:gd name="connsiteX10" fmla="*/ 1210159 w 5858359"/>
              <a:gd name="connsiteY10" fmla="*/ 839437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858359" h="1343133">
                <a:moveTo>
                  <a:pt x="0" y="909180"/>
                </a:moveTo>
                <a:cubicBezTo>
                  <a:pt x="81" y="910256"/>
                  <a:pt x="30566" y="558961"/>
                  <a:pt x="67159" y="610837"/>
                </a:cubicBezTo>
                <a:cubicBezTo>
                  <a:pt x="103752" y="662713"/>
                  <a:pt x="181459" y="1182337"/>
                  <a:pt x="219559" y="1220437"/>
                </a:cubicBezTo>
                <a:cubicBezTo>
                  <a:pt x="257659" y="1258537"/>
                  <a:pt x="244959" y="928337"/>
                  <a:pt x="295759" y="839437"/>
                </a:cubicBezTo>
                <a:cubicBezTo>
                  <a:pt x="346559" y="750537"/>
                  <a:pt x="460859" y="687037"/>
                  <a:pt x="524359" y="687037"/>
                </a:cubicBezTo>
                <a:cubicBezTo>
                  <a:pt x="587859" y="687037"/>
                  <a:pt x="625959" y="852137"/>
                  <a:pt x="676759" y="839437"/>
                </a:cubicBezTo>
                <a:cubicBezTo>
                  <a:pt x="727559" y="826737"/>
                  <a:pt x="791059" y="737837"/>
                  <a:pt x="829159" y="610837"/>
                </a:cubicBezTo>
                <a:cubicBezTo>
                  <a:pt x="867259" y="483837"/>
                  <a:pt x="867259" y="102837"/>
                  <a:pt x="905359" y="77437"/>
                </a:cubicBezTo>
                <a:cubicBezTo>
                  <a:pt x="943459" y="52037"/>
                  <a:pt x="1019659" y="369538"/>
                  <a:pt x="1057759" y="458438"/>
                </a:cubicBezTo>
                <a:cubicBezTo>
                  <a:pt x="1095859" y="547338"/>
                  <a:pt x="1108559" y="547337"/>
                  <a:pt x="1133959" y="610837"/>
                </a:cubicBezTo>
                <a:cubicBezTo>
                  <a:pt x="1159359" y="674337"/>
                  <a:pt x="1184759" y="915637"/>
                  <a:pt x="1210159" y="839437"/>
                </a:cubicBezTo>
                <a:cubicBezTo>
                  <a:pt x="1235559" y="763237"/>
                  <a:pt x="1258161" y="193674"/>
                  <a:pt x="1286359" y="153637"/>
                </a:cubicBezTo>
                <a:cubicBezTo>
                  <a:pt x="1314557" y="113600"/>
                  <a:pt x="1328549" y="586514"/>
                  <a:pt x="1379349" y="599214"/>
                </a:cubicBezTo>
                <a:cubicBezTo>
                  <a:pt x="1430149" y="611914"/>
                  <a:pt x="1539498" y="222088"/>
                  <a:pt x="1591159" y="229837"/>
                </a:cubicBezTo>
                <a:cubicBezTo>
                  <a:pt x="1642820" y="237586"/>
                  <a:pt x="1689315" y="645709"/>
                  <a:pt x="1689315" y="645709"/>
                </a:cubicBezTo>
                <a:cubicBezTo>
                  <a:pt x="1725478" y="645709"/>
                  <a:pt x="1712562" y="755488"/>
                  <a:pt x="1743559" y="763237"/>
                </a:cubicBezTo>
                <a:cubicBezTo>
                  <a:pt x="1774556" y="770986"/>
                  <a:pt x="1840424" y="665297"/>
                  <a:pt x="1875295" y="692204"/>
                </a:cubicBezTo>
                <a:cubicBezTo>
                  <a:pt x="1910166" y="719111"/>
                  <a:pt x="1937288" y="847188"/>
                  <a:pt x="1952786" y="924679"/>
                </a:cubicBezTo>
                <a:cubicBezTo>
                  <a:pt x="1968284" y="1002170"/>
                  <a:pt x="1945036" y="1120990"/>
                  <a:pt x="1968284" y="1157153"/>
                </a:cubicBezTo>
                <a:cubicBezTo>
                  <a:pt x="1991532" y="1193316"/>
                  <a:pt x="2053525" y="1207307"/>
                  <a:pt x="2092271" y="1141655"/>
                </a:cubicBezTo>
                <a:cubicBezTo>
                  <a:pt x="2131017" y="1076003"/>
                  <a:pt x="2157278" y="750107"/>
                  <a:pt x="2200759" y="763237"/>
                </a:cubicBezTo>
                <a:cubicBezTo>
                  <a:pt x="2244240" y="776367"/>
                  <a:pt x="2353159" y="1220437"/>
                  <a:pt x="2353159" y="1220437"/>
                </a:cubicBezTo>
                <a:cubicBezTo>
                  <a:pt x="2415152" y="1212688"/>
                  <a:pt x="2518259" y="547337"/>
                  <a:pt x="2581759" y="534637"/>
                </a:cubicBezTo>
                <a:cubicBezTo>
                  <a:pt x="2645259" y="521937"/>
                  <a:pt x="2734159" y="1144237"/>
                  <a:pt x="2734159" y="1144237"/>
                </a:cubicBezTo>
                <a:cubicBezTo>
                  <a:pt x="2819400" y="1144237"/>
                  <a:pt x="2886559" y="915637"/>
                  <a:pt x="2962759" y="915637"/>
                </a:cubicBezTo>
                <a:cubicBezTo>
                  <a:pt x="3038959" y="915637"/>
                  <a:pt x="3098800" y="1116900"/>
                  <a:pt x="3191359" y="1144237"/>
                </a:cubicBezTo>
                <a:cubicBezTo>
                  <a:pt x="3322018" y="0"/>
                  <a:pt x="3429215" y="1130462"/>
                  <a:pt x="3518115" y="1079662"/>
                </a:cubicBezTo>
                <a:cubicBezTo>
                  <a:pt x="3607015" y="1028862"/>
                  <a:pt x="3664918" y="854074"/>
                  <a:pt x="3724759" y="839437"/>
                </a:cubicBezTo>
                <a:cubicBezTo>
                  <a:pt x="3784600" y="824800"/>
                  <a:pt x="3813659" y="1106137"/>
                  <a:pt x="3877159" y="991837"/>
                </a:cubicBezTo>
                <a:cubicBezTo>
                  <a:pt x="3940659" y="877537"/>
                  <a:pt x="4042259" y="153637"/>
                  <a:pt x="4105759" y="153637"/>
                </a:cubicBezTo>
                <a:cubicBezTo>
                  <a:pt x="4169259" y="153637"/>
                  <a:pt x="4194659" y="979137"/>
                  <a:pt x="4258159" y="991837"/>
                </a:cubicBezTo>
                <a:cubicBezTo>
                  <a:pt x="4321659" y="1004537"/>
                  <a:pt x="4410559" y="242537"/>
                  <a:pt x="4486759" y="229837"/>
                </a:cubicBezTo>
                <a:cubicBezTo>
                  <a:pt x="4562959" y="217137"/>
                  <a:pt x="4639159" y="902937"/>
                  <a:pt x="4715359" y="915637"/>
                </a:cubicBezTo>
                <a:cubicBezTo>
                  <a:pt x="4791559" y="928337"/>
                  <a:pt x="4855059" y="318737"/>
                  <a:pt x="4943959" y="306037"/>
                </a:cubicBezTo>
                <a:cubicBezTo>
                  <a:pt x="5032859" y="293337"/>
                  <a:pt x="5160935" y="702751"/>
                  <a:pt x="5248759" y="839437"/>
                </a:cubicBezTo>
                <a:cubicBezTo>
                  <a:pt x="5336583" y="976123"/>
                  <a:pt x="5407401" y="1088057"/>
                  <a:pt x="5470901" y="1126157"/>
                </a:cubicBezTo>
                <a:cubicBezTo>
                  <a:pt x="5534401" y="1164257"/>
                  <a:pt x="5588430" y="1031874"/>
                  <a:pt x="5629759" y="1068037"/>
                </a:cubicBezTo>
                <a:cubicBezTo>
                  <a:pt x="5671088" y="1104200"/>
                  <a:pt x="5680774" y="1343133"/>
                  <a:pt x="5718874" y="1343133"/>
                </a:cubicBezTo>
                <a:cubicBezTo>
                  <a:pt x="5756974" y="1343133"/>
                  <a:pt x="5811864" y="1159736"/>
                  <a:pt x="5858359" y="1068037"/>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Freeform 24"/>
          <p:cNvSpPr/>
          <p:nvPr/>
        </p:nvSpPr>
        <p:spPr>
          <a:xfrm flipV="1">
            <a:off x="1447800" y="985650"/>
            <a:ext cx="5858359" cy="944750"/>
          </a:xfrm>
          <a:custGeom>
            <a:avLst/>
            <a:gdLst>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14400 w 5718874"/>
              <a:gd name="connsiteY4" fmla="*/ 382292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05359 w 5718874"/>
              <a:gd name="connsiteY4" fmla="*/ 626390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 name="connsiteX0" fmla="*/ 0 w 5718874"/>
              <a:gd name="connsiteY0" fmla="*/ 901269 h 1335222"/>
              <a:gd name="connsiteX1" fmla="*/ 278969 w 5718874"/>
              <a:gd name="connsiteY1" fmla="*/ 932266 h 1335222"/>
              <a:gd name="connsiteX2" fmla="*/ 557939 w 5718874"/>
              <a:gd name="connsiteY2" fmla="*/ 808279 h 1335222"/>
              <a:gd name="connsiteX3" fmla="*/ 790413 w 5718874"/>
              <a:gd name="connsiteY3" fmla="*/ 699791 h 1335222"/>
              <a:gd name="connsiteX4" fmla="*/ 905359 w 5718874"/>
              <a:gd name="connsiteY4" fmla="*/ 602927 h 1335222"/>
              <a:gd name="connsiteX5" fmla="*/ 981559 w 5718874"/>
              <a:gd name="connsiteY5" fmla="*/ 450527 h 1335222"/>
              <a:gd name="connsiteX6" fmla="*/ 1022888 w 5718874"/>
              <a:gd name="connsiteY6" fmla="*/ 17866 h 1335222"/>
              <a:gd name="connsiteX7" fmla="*/ 1100379 w 5718874"/>
              <a:gd name="connsiteY7" fmla="*/ 343330 h 1335222"/>
              <a:gd name="connsiteX8" fmla="*/ 1177871 w 5718874"/>
              <a:gd name="connsiteY8" fmla="*/ 436320 h 1335222"/>
              <a:gd name="connsiteX9" fmla="*/ 1286359 w 5718874"/>
              <a:gd name="connsiteY9" fmla="*/ 544808 h 1335222"/>
              <a:gd name="connsiteX10" fmla="*/ 1379349 w 5718874"/>
              <a:gd name="connsiteY10" fmla="*/ 591303 h 1335222"/>
              <a:gd name="connsiteX11" fmla="*/ 1580827 w 5718874"/>
              <a:gd name="connsiteY11" fmla="*/ 637798 h 1335222"/>
              <a:gd name="connsiteX12" fmla="*/ 1689315 w 5718874"/>
              <a:gd name="connsiteY12" fmla="*/ 637798 h 1335222"/>
              <a:gd name="connsiteX13" fmla="*/ 1797803 w 5718874"/>
              <a:gd name="connsiteY13" fmla="*/ 637798 h 1335222"/>
              <a:gd name="connsiteX14" fmla="*/ 1875295 w 5718874"/>
              <a:gd name="connsiteY14" fmla="*/ 684293 h 1335222"/>
              <a:gd name="connsiteX15" fmla="*/ 1952786 w 5718874"/>
              <a:gd name="connsiteY15" fmla="*/ 916768 h 1335222"/>
              <a:gd name="connsiteX16" fmla="*/ 1968284 w 5718874"/>
              <a:gd name="connsiteY16" fmla="*/ 1149242 h 1335222"/>
              <a:gd name="connsiteX17" fmla="*/ 1983783 w 5718874"/>
              <a:gd name="connsiteY17" fmla="*/ 1257730 h 1335222"/>
              <a:gd name="connsiteX18" fmla="*/ 2092271 w 5718874"/>
              <a:gd name="connsiteY18" fmla="*/ 1133744 h 1335222"/>
              <a:gd name="connsiteX19" fmla="*/ 2169762 w 5718874"/>
              <a:gd name="connsiteY19" fmla="*/ 1040754 h 1335222"/>
              <a:gd name="connsiteX20" fmla="*/ 2278251 w 5718874"/>
              <a:gd name="connsiteY20" fmla="*/ 1025256 h 1335222"/>
              <a:gd name="connsiteX21" fmla="*/ 2541722 w 5718874"/>
              <a:gd name="connsiteY21" fmla="*/ 994259 h 1335222"/>
              <a:gd name="connsiteX22" fmla="*/ 2758698 w 5718874"/>
              <a:gd name="connsiteY22" fmla="*/ 994259 h 1335222"/>
              <a:gd name="connsiteX23" fmla="*/ 3053166 w 5718874"/>
              <a:gd name="connsiteY23" fmla="*/ 994259 h 1335222"/>
              <a:gd name="connsiteX24" fmla="*/ 3285640 w 5718874"/>
              <a:gd name="connsiteY24" fmla="*/ 1071751 h 1335222"/>
              <a:gd name="connsiteX25" fmla="*/ 3518115 w 5718874"/>
              <a:gd name="connsiteY25" fmla="*/ 1071751 h 1335222"/>
              <a:gd name="connsiteX26" fmla="*/ 3611105 w 5718874"/>
              <a:gd name="connsiteY26" fmla="*/ 901269 h 1335222"/>
              <a:gd name="connsiteX27" fmla="*/ 3781586 w 5718874"/>
              <a:gd name="connsiteY27" fmla="*/ 715290 h 1335222"/>
              <a:gd name="connsiteX28" fmla="*/ 4076054 w 5718874"/>
              <a:gd name="connsiteY28" fmla="*/ 637798 h 1335222"/>
              <a:gd name="connsiteX29" fmla="*/ 4308528 w 5718874"/>
              <a:gd name="connsiteY29" fmla="*/ 560307 h 1335222"/>
              <a:gd name="connsiteX30" fmla="*/ 4494508 w 5718874"/>
              <a:gd name="connsiteY30" fmla="*/ 606801 h 1335222"/>
              <a:gd name="connsiteX31" fmla="*/ 4664990 w 5718874"/>
              <a:gd name="connsiteY31" fmla="*/ 699791 h 1335222"/>
              <a:gd name="connsiteX32" fmla="*/ 5067945 w 5718874"/>
              <a:gd name="connsiteY32" fmla="*/ 730788 h 1335222"/>
              <a:gd name="connsiteX33" fmla="*/ 5377912 w 5718874"/>
              <a:gd name="connsiteY33" fmla="*/ 451818 h 1335222"/>
              <a:gd name="connsiteX34" fmla="*/ 5470901 w 5718874"/>
              <a:gd name="connsiteY34" fmla="*/ 792781 h 1335222"/>
              <a:gd name="connsiteX35" fmla="*/ 5470901 w 5718874"/>
              <a:gd name="connsiteY35" fmla="*/ 1118246 h 1335222"/>
              <a:gd name="connsiteX36" fmla="*/ 5579390 w 5718874"/>
              <a:gd name="connsiteY36" fmla="*/ 1288727 h 1335222"/>
              <a:gd name="connsiteX37" fmla="*/ 5718874 w 5718874"/>
              <a:gd name="connsiteY37" fmla="*/ 1335222 h 1335222"/>
              <a:gd name="connsiteX38" fmla="*/ 5718874 w 5718874"/>
              <a:gd name="connsiteY38" fmla="*/ 1335222 h 1335222"/>
              <a:gd name="connsiteX0" fmla="*/ 0 w 5718874"/>
              <a:gd name="connsiteY0" fmla="*/ 560307 h 994260"/>
              <a:gd name="connsiteX1" fmla="*/ 278969 w 5718874"/>
              <a:gd name="connsiteY1" fmla="*/ 591304 h 994260"/>
              <a:gd name="connsiteX2" fmla="*/ 557939 w 5718874"/>
              <a:gd name="connsiteY2" fmla="*/ 467317 h 994260"/>
              <a:gd name="connsiteX3" fmla="*/ 790413 w 5718874"/>
              <a:gd name="connsiteY3" fmla="*/ 358829 h 994260"/>
              <a:gd name="connsiteX4" fmla="*/ 905359 w 5718874"/>
              <a:gd name="connsiteY4" fmla="*/ 261965 h 994260"/>
              <a:gd name="connsiteX5" fmla="*/ 981559 w 5718874"/>
              <a:gd name="connsiteY5" fmla="*/ 109565 h 994260"/>
              <a:gd name="connsiteX6" fmla="*/ 1057759 w 5718874"/>
              <a:gd name="connsiteY6" fmla="*/ 109565 h 994260"/>
              <a:gd name="connsiteX7" fmla="*/ 1100379 w 5718874"/>
              <a:gd name="connsiteY7" fmla="*/ 2368 h 994260"/>
              <a:gd name="connsiteX8" fmla="*/ 1177871 w 5718874"/>
              <a:gd name="connsiteY8" fmla="*/ 95358 h 994260"/>
              <a:gd name="connsiteX9" fmla="*/ 1286359 w 5718874"/>
              <a:gd name="connsiteY9" fmla="*/ 203846 h 994260"/>
              <a:gd name="connsiteX10" fmla="*/ 1379349 w 5718874"/>
              <a:gd name="connsiteY10" fmla="*/ 250341 h 994260"/>
              <a:gd name="connsiteX11" fmla="*/ 1580827 w 5718874"/>
              <a:gd name="connsiteY11" fmla="*/ 296836 h 994260"/>
              <a:gd name="connsiteX12" fmla="*/ 1689315 w 5718874"/>
              <a:gd name="connsiteY12" fmla="*/ 296836 h 994260"/>
              <a:gd name="connsiteX13" fmla="*/ 1797803 w 5718874"/>
              <a:gd name="connsiteY13" fmla="*/ 296836 h 994260"/>
              <a:gd name="connsiteX14" fmla="*/ 1875295 w 5718874"/>
              <a:gd name="connsiteY14" fmla="*/ 343331 h 994260"/>
              <a:gd name="connsiteX15" fmla="*/ 1952786 w 5718874"/>
              <a:gd name="connsiteY15" fmla="*/ 575806 h 994260"/>
              <a:gd name="connsiteX16" fmla="*/ 1968284 w 5718874"/>
              <a:gd name="connsiteY16" fmla="*/ 808280 h 994260"/>
              <a:gd name="connsiteX17" fmla="*/ 1983783 w 5718874"/>
              <a:gd name="connsiteY17" fmla="*/ 916768 h 994260"/>
              <a:gd name="connsiteX18" fmla="*/ 2092271 w 5718874"/>
              <a:gd name="connsiteY18" fmla="*/ 792782 h 994260"/>
              <a:gd name="connsiteX19" fmla="*/ 2169762 w 5718874"/>
              <a:gd name="connsiteY19" fmla="*/ 699792 h 994260"/>
              <a:gd name="connsiteX20" fmla="*/ 2278251 w 5718874"/>
              <a:gd name="connsiteY20" fmla="*/ 684294 h 994260"/>
              <a:gd name="connsiteX21" fmla="*/ 2541722 w 5718874"/>
              <a:gd name="connsiteY21" fmla="*/ 653297 h 994260"/>
              <a:gd name="connsiteX22" fmla="*/ 2758698 w 5718874"/>
              <a:gd name="connsiteY22" fmla="*/ 653297 h 994260"/>
              <a:gd name="connsiteX23" fmla="*/ 3053166 w 5718874"/>
              <a:gd name="connsiteY23" fmla="*/ 653297 h 994260"/>
              <a:gd name="connsiteX24" fmla="*/ 3285640 w 5718874"/>
              <a:gd name="connsiteY24" fmla="*/ 730789 h 994260"/>
              <a:gd name="connsiteX25" fmla="*/ 3518115 w 5718874"/>
              <a:gd name="connsiteY25" fmla="*/ 730789 h 994260"/>
              <a:gd name="connsiteX26" fmla="*/ 3611105 w 5718874"/>
              <a:gd name="connsiteY26" fmla="*/ 560307 h 994260"/>
              <a:gd name="connsiteX27" fmla="*/ 3781586 w 5718874"/>
              <a:gd name="connsiteY27" fmla="*/ 374328 h 994260"/>
              <a:gd name="connsiteX28" fmla="*/ 4076054 w 5718874"/>
              <a:gd name="connsiteY28" fmla="*/ 296836 h 994260"/>
              <a:gd name="connsiteX29" fmla="*/ 4308528 w 5718874"/>
              <a:gd name="connsiteY29" fmla="*/ 219345 h 994260"/>
              <a:gd name="connsiteX30" fmla="*/ 4494508 w 5718874"/>
              <a:gd name="connsiteY30" fmla="*/ 265839 h 994260"/>
              <a:gd name="connsiteX31" fmla="*/ 4664990 w 5718874"/>
              <a:gd name="connsiteY31" fmla="*/ 358829 h 994260"/>
              <a:gd name="connsiteX32" fmla="*/ 5067945 w 5718874"/>
              <a:gd name="connsiteY32" fmla="*/ 389826 h 994260"/>
              <a:gd name="connsiteX33" fmla="*/ 5377912 w 5718874"/>
              <a:gd name="connsiteY33" fmla="*/ 110856 h 994260"/>
              <a:gd name="connsiteX34" fmla="*/ 5470901 w 5718874"/>
              <a:gd name="connsiteY34" fmla="*/ 451819 h 994260"/>
              <a:gd name="connsiteX35" fmla="*/ 5470901 w 5718874"/>
              <a:gd name="connsiteY35" fmla="*/ 777284 h 994260"/>
              <a:gd name="connsiteX36" fmla="*/ 5579390 w 5718874"/>
              <a:gd name="connsiteY36" fmla="*/ 947765 h 994260"/>
              <a:gd name="connsiteX37" fmla="*/ 5718874 w 5718874"/>
              <a:gd name="connsiteY37" fmla="*/ 994260 h 994260"/>
              <a:gd name="connsiteX38" fmla="*/ 5718874 w 5718874"/>
              <a:gd name="connsiteY38" fmla="*/ 994260 h 994260"/>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177871 w 5718874"/>
              <a:gd name="connsiteY8" fmla="*/ 11193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1983783 w 5718874"/>
              <a:gd name="connsiteY17" fmla="*/ 832603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377912 w 5718874"/>
              <a:gd name="connsiteY33" fmla="*/ 26691 h 910095"/>
              <a:gd name="connsiteX34" fmla="*/ 5470901 w 5718874"/>
              <a:gd name="connsiteY34" fmla="*/ 367654 h 910095"/>
              <a:gd name="connsiteX35" fmla="*/ 5470901 w 5718874"/>
              <a:gd name="connsiteY35" fmla="*/ 693119 h 910095"/>
              <a:gd name="connsiteX36" fmla="*/ 5579390 w 5718874"/>
              <a:gd name="connsiteY36" fmla="*/ 863600 h 910095"/>
              <a:gd name="connsiteX37" fmla="*/ 5718874 w 5718874"/>
              <a:gd name="connsiteY37" fmla="*/ 910095 h 910095"/>
              <a:gd name="connsiteX38" fmla="*/ 5718874 w 5718874"/>
              <a:gd name="connsiteY38"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1983783 w 5718874"/>
              <a:gd name="connsiteY16" fmla="*/ 832603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377912 w 5718874"/>
              <a:gd name="connsiteY32" fmla="*/ 2669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377912 w 5718874"/>
              <a:gd name="connsiteY31" fmla="*/ 2669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143359 w 5718874"/>
              <a:gd name="connsiteY1" fmla="*/ 78739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14859 w 5718874"/>
              <a:gd name="connsiteY4" fmla="*/ 196849 h 910095"/>
              <a:gd name="connsiteX5" fmla="*/ 905359 w 5718874"/>
              <a:gd name="connsiteY5" fmla="*/ 177800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905359 w 5718874"/>
              <a:gd name="connsiteY5" fmla="*/ 177800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10159 w 5718874"/>
              <a:gd name="connsiteY9" fmla="*/ 15874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353159 w 5718874"/>
              <a:gd name="connsiteY20" fmla="*/ 78739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2962759 w 5718874"/>
              <a:gd name="connsiteY23" fmla="*/ 482599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2962759 w 5718874"/>
              <a:gd name="connsiteY23" fmla="*/ 482599 h 910095"/>
              <a:gd name="connsiteX24" fmla="*/ 3191359 w 5718874"/>
              <a:gd name="connsiteY24" fmla="*/ 711199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991837 h 1343133"/>
              <a:gd name="connsiteX20" fmla="*/ 2353159 w 5718874"/>
              <a:gd name="connsiteY20" fmla="*/ 1220437 h 1343133"/>
              <a:gd name="connsiteX21" fmla="*/ 2505559 w 5718874"/>
              <a:gd name="connsiteY21" fmla="*/ 9918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9918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877159 w 5718874"/>
              <a:gd name="connsiteY27" fmla="*/ 991837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20159 w 5718874"/>
              <a:gd name="connsiteY32" fmla="*/ 915637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20159 w 5718874"/>
              <a:gd name="connsiteY32" fmla="*/ 915637 h 1343133"/>
              <a:gd name="connsiteX33" fmla="*/ 5324959 w 5718874"/>
              <a:gd name="connsiteY33" fmla="*/ 610837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752959 w 5718874"/>
              <a:gd name="connsiteY5" fmla="*/ 991837 h 1343133"/>
              <a:gd name="connsiteX6" fmla="*/ 829159 w 5718874"/>
              <a:gd name="connsiteY6" fmla="*/ 610837 h 1343133"/>
              <a:gd name="connsiteX7" fmla="*/ 981559 w 5718874"/>
              <a:gd name="connsiteY7" fmla="*/ 458438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81559 w 5718874"/>
              <a:gd name="connsiteY7" fmla="*/ 458438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94508 w 5718874"/>
              <a:gd name="connsiteY31" fmla="*/ 614712 h 1343133"/>
              <a:gd name="connsiteX32" fmla="*/ 4715359 w 5718874"/>
              <a:gd name="connsiteY32" fmla="*/ 915637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4943959 w 5718874"/>
              <a:gd name="connsiteY33" fmla="*/ 3060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4943959 w 5718874"/>
              <a:gd name="connsiteY33" fmla="*/ 306037 h 1343133"/>
              <a:gd name="connsiteX34" fmla="*/ 5248759 w 5718874"/>
              <a:gd name="connsiteY34" fmla="*/ 8394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858359"/>
              <a:gd name="connsiteY0" fmla="*/ 909180 h 1381233"/>
              <a:gd name="connsiteX1" fmla="*/ 67159 w 5858359"/>
              <a:gd name="connsiteY1" fmla="*/ 610837 h 1381233"/>
              <a:gd name="connsiteX2" fmla="*/ 219559 w 5858359"/>
              <a:gd name="connsiteY2" fmla="*/ 1220437 h 1381233"/>
              <a:gd name="connsiteX3" fmla="*/ 295759 w 5858359"/>
              <a:gd name="connsiteY3" fmla="*/ 839437 h 1381233"/>
              <a:gd name="connsiteX4" fmla="*/ 524359 w 5858359"/>
              <a:gd name="connsiteY4" fmla="*/ 687037 h 1381233"/>
              <a:gd name="connsiteX5" fmla="*/ 676759 w 5858359"/>
              <a:gd name="connsiteY5" fmla="*/ 839437 h 1381233"/>
              <a:gd name="connsiteX6" fmla="*/ 829159 w 5858359"/>
              <a:gd name="connsiteY6" fmla="*/ 610837 h 1381233"/>
              <a:gd name="connsiteX7" fmla="*/ 905359 w 5858359"/>
              <a:gd name="connsiteY7" fmla="*/ 77437 h 1381233"/>
              <a:gd name="connsiteX8" fmla="*/ 1057759 w 5858359"/>
              <a:gd name="connsiteY8" fmla="*/ 458438 h 1381233"/>
              <a:gd name="connsiteX9" fmla="*/ 1133959 w 5858359"/>
              <a:gd name="connsiteY9" fmla="*/ 610837 h 1381233"/>
              <a:gd name="connsiteX10" fmla="*/ 1210159 w 5858359"/>
              <a:gd name="connsiteY10" fmla="*/ 839437 h 1381233"/>
              <a:gd name="connsiteX11" fmla="*/ 1286359 w 5858359"/>
              <a:gd name="connsiteY11" fmla="*/ 153637 h 1381233"/>
              <a:gd name="connsiteX12" fmla="*/ 1379349 w 5858359"/>
              <a:gd name="connsiteY12" fmla="*/ 599214 h 1381233"/>
              <a:gd name="connsiteX13" fmla="*/ 1591159 w 5858359"/>
              <a:gd name="connsiteY13" fmla="*/ 229837 h 1381233"/>
              <a:gd name="connsiteX14" fmla="*/ 1689315 w 5858359"/>
              <a:gd name="connsiteY14" fmla="*/ 645709 h 1381233"/>
              <a:gd name="connsiteX15" fmla="*/ 1743559 w 5858359"/>
              <a:gd name="connsiteY15" fmla="*/ 763237 h 1381233"/>
              <a:gd name="connsiteX16" fmla="*/ 1875295 w 5858359"/>
              <a:gd name="connsiteY16" fmla="*/ 692204 h 1381233"/>
              <a:gd name="connsiteX17" fmla="*/ 1952786 w 5858359"/>
              <a:gd name="connsiteY17" fmla="*/ 924679 h 1381233"/>
              <a:gd name="connsiteX18" fmla="*/ 1968284 w 5858359"/>
              <a:gd name="connsiteY18" fmla="*/ 1157153 h 1381233"/>
              <a:gd name="connsiteX19" fmla="*/ 2092271 w 5858359"/>
              <a:gd name="connsiteY19" fmla="*/ 1141655 h 1381233"/>
              <a:gd name="connsiteX20" fmla="*/ 2200759 w 5858359"/>
              <a:gd name="connsiteY20" fmla="*/ 763237 h 1381233"/>
              <a:gd name="connsiteX21" fmla="*/ 2353159 w 5858359"/>
              <a:gd name="connsiteY21" fmla="*/ 1220437 h 1381233"/>
              <a:gd name="connsiteX22" fmla="*/ 2581759 w 5858359"/>
              <a:gd name="connsiteY22" fmla="*/ 534637 h 1381233"/>
              <a:gd name="connsiteX23" fmla="*/ 2734159 w 5858359"/>
              <a:gd name="connsiteY23" fmla="*/ 1144237 h 1381233"/>
              <a:gd name="connsiteX24" fmla="*/ 2962759 w 5858359"/>
              <a:gd name="connsiteY24" fmla="*/ 915637 h 1381233"/>
              <a:gd name="connsiteX25" fmla="*/ 3191359 w 5858359"/>
              <a:gd name="connsiteY25" fmla="*/ 1144237 h 1381233"/>
              <a:gd name="connsiteX26" fmla="*/ 3518115 w 5858359"/>
              <a:gd name="connsiteY26" fmla="*/ 1079662 h 1381233"/>
              <a:gd name="connsiteX27" fmla="*/ 3724759 w 5858359"/>
              <a:gd name="connsiteY27" fmla="*/ 839437 h 1381233"/>
              <a:gd name="connsiteX28" fmla="*/ 3877159 w 5858359"/>
              <a:gd name="connsiteY28" fmla="*/ 991837 h 1381233"/>
              <a:gd name="connsiteX29" fmla="*/ 4105759 w 5858359"/>
              <a:gd name="connsiteY29" fmla="*/ 153637 h 1381233"/>
              <a:gd name="connsiteX30" fmla="*/ 4258159 w 5858359"/>
              <a:gd name="connsiteY30" fmla="*/ 991837 h 1381233"/>
              <a:gd name="connsiteX31" fmla="*/ 4486759 w 5858359"/>
              <a:gd name="connsiteY31" fmla="*/ 229837 h 1381233"/>
              <a:gd name="connsiteX32" fmla="*/ 4715359 w 5858359"/>
              <a:gd name="connsiteY32" fmla="*/ 915637 h 1381233"/>
              <a:gd name="connsiteX33" fmla="*/ 4943959 w 5858359"/>
              <a:gd name="connsiteY33" fmla="*/ 306037 h 1381233"/>
              <a:gd name="connsiteX34" fmla="*/ 5248759 w 5858359"/>
              <a:gd name="connsiteY34" fmla="*/ 839437 h 1381233"/>
              <a:gd name="connsiteX35" fmla="*/ 5470901 w 5858359"/>
              <a:gd name="connsiteY35" fmla="*/ 1126157 h 1381233"/>
              <a:gd name="connsiteX36" fmla="*/ 5579390 w 5858359"/>
              <a:gd name="connsiteY36" fmla="*/ 1296638 h 1381233"/>
              <a:gd name="connsiteX37" fmla="*/ 5718874 w 5858359"/>
              <a:gd name="connsiteY37" fmla="*/ 1343133 h 1381233"/>
              <a:gd name="connsiteX38" fmla="*/ 5858359 w 5858359"/>
              <a:gd name="connsiteY38" fmla="*/ 1068037 h 13812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76759 w 5858359"/>
              <a:gd name="connsiteY5" fmla="*/ 839437 h 1343133"/>
              <a:gd name="connsiteX6" fmla="*/ 829159 w 5858359"/>
              <a:gd name="connsiteY6" fmla="*/ 610837 h 1343133"/>
              <a:gd name="connsiteX7" fmla="*/ 905359 w 5858359"/>
              <a:gd name="connsiteY7" fmla="*/ 77437 h 1343133"/>
              <a:gd name="connsiteX8" fmla="*/ 1057759 w 5858359"/>
              <a:gd name="connsiteY8" fmla="*/ 458438 h 1343133"/>
              <a:gd name="connsiteX9" fmla="*/ 1133959 w 5858359"/>
              <a:gd name="connsiteY9" fmla="*/ 610837 h 1343133"/>
              <a:gd name="connsiteX10" fmla="*/ 1210159 w 5858359"/>
              <a:gd name="connsiteY10" fmla="*/ 839437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05359 w 5858359"/>
              <a:gd name="connsiteY7" fmla="*/ 77437 h 1343133"/>
              <a:gd name="connsiteX8" fmla="*/ 1057759 w 5858359"/>
              <a:gd name="connsiteY8" fmla="*/ 458438 h 1343133"/>
              <a:gd name="connsiteX9" fmla="*/ 1133959 w 5858359"/>
              <a:gd name="connsiteY9" fmla="*/ 610837 h 1343133"/>
              <a:gd name="connsiteX10" fmla="*/ 1210159 w 5858359"/>
              <a:gd name="connsiteY10" fmla="*/ 839437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905359 w 5858359"/>
              <a:gd name="connsiteY8" fmla="*/ 77437 h 1343133"/>
              <a:gd name="connsiteX9" fmla="*/ 1057759 w 5858359"/>
              <a:gd name="connsiteY9" fmla="*/ 458438 h 1343133"/>
              <a:gd name="connsiteX10" fmla="*/ 1133959 w 5858359"/>
              <a:gd name="connsiteY10" fmla="*/ 610837 h 1343133"/>
              <a:gd name="connsiteX11" fmla="*/ 1210159 w 5858359"/>
              <a:gd name="connsiteY11" fmla="*/ 839437 h 1343133"/>
              <a:gd name="connsiteX12" fmla="*/ 1286359 w 5858359"/>
              <a:gd name="connsiteY12" fmla="*/ 153637 h 1343133"/>
              <a:gd name="connsiteX13" fmla="*/ 1379349 w 5858359"/>
              <a:gd name="connsiteY13" fmla="*/ 599214 h 1343133"/>
              <a:gd name="connsiteX14" fmla="*/ 1591159 w 5858359"/>
              <a:gd name="connsiteY14" fmla="*/ 229837 h 1343133"/>
              <a:gd name="connsiteX15" fmla="*/ 1689315 w 5858359"/>
              <a:gd name="connsiteY15" fmla="*/ 645709 h 1343133"/>
              <a:gd name="connsiteX16" fmla="*/ 1743559 w 5858359"/>
              <a:gd name="connsiteY16" fmla="*/ 763237 h 1343133"/>
              <a:gd name="connsiteX17" fmla="*/ 1875295 w 5858359"/>
              <a:gd name="connsiteY17" fmla="*/ 692204 h 1343133"/>
              <a:gd name="connsiteX18" fmla="*/ 1952786 w 5858359"/>
              <a:gd name="connsiteY18" fmla="*/ 924679 h 1343133"/>
              <a:gd name="connsiteX19" fmla="*/ 1968284 w 5858359"/>
              <a:gd name="connsiteY19" fmla="*/ 1157153 h 1343133"/>
              <a:gd name="connsiteX20" fmla="*/ 2092271 w 5858359"/>
              <a:gd name="connsiteY20" fmla="*/ 1141655 h 1343133"/>
              <a:gd name="connsiteX21" fmla="*/ 2200759 w 5858359"/>
              <a:gd name="connsiteY21" fmla="*/ 763237 h 1343133"/>
              <a:gd name="connsiteX22" fmla="*/ 2353159 w 5858359"/>
              <a:gd name="connsiteY22" fmla="*/ 1220437 h 1343133"/>
              <a:gd name="connsiteX23" fmla="*/ 2581759 w 5858359"/>
              <a:gd name="connsiteY23" fmla="*/ 534637 h 1343133"/>
              <a:gd name="connsiteX24" fmla="*/ 2734159 w 5858359"/>
              <a:gd name="connsiteY24" fmla="*/ 1144237 h 1343133"/>
              <a:gd name="connsiteX25" fmla="*/ 2962759 w 5858359"/>
              <a:gd name="connsiteY25" fmla="*/ 915637 h 1343133"/>
              <a:gd name="connsiteX26" fmla="*/ 3191359 w 5858359"/>
              <a:gd name="connsiteY26" fmla="*/ 1144237 h 1343133"/>
              <a:gd name="connsiteX27" fmla="*/ 3518115 w 5858359"/>
              <a:gd name="connsiteY27" fmla="*/ 1079662 h 1343133"/>
              <a:gd name="connsiteX28" fmla="*/ 3724759 w 5858359"/>
              <a:gd name="connsiteY28" fmla="*/ 839437 h 1343133"/>
              <a:gd name="connsiteX29" fmla="*/ 3877159 w 5858359"/>
              <a:gd name="connsiteY29" fmla="*/ 991837 h 1343133"/>
              <a:gd name="connsiteX30" fmla="*/ 4105759 w 5858359"/>
              <a:gd name="connsiteY30" fmla="*/ 153637 h 1343133"/>
              <a:gd name="connsiteX31" fmla="*/ 4258159 w 5858359"/>
              <a:gd name="connsiteY31" fmla="*/ 991837 h 1343133"/>
              <a:gd name="connsiteX32" fmla="*/ 4486759 w 5858359"/>
              <a:gd name="connsiteY32" fmla="*/ 229837 h 1343133"/>
              <a:gd name="connsiteX33" fmla="*/ 4715359 w 5858359"/>
              <a:gd name="connsiteY33" fmla="*/ 915637 h 1343133"/>
              <a:gd name="connsiteX34" fmla="*/ 4943959 w 5858359"/>
              <a:gd name="connsiteY34" fmla="*/ 306037 h 1343133"/>
              <a:gd name="connsiteX35" fmla="*/ 5248759 w 5858359"/>
              <a:gd name="connsiteY35" fmla="*/ 839437 h 1343133"/>
              <a:gd name="connsiteX36" fmla="*/ 5470901 w 5858359"/>
              <a:gd name="connsiteY36" fmla="*/ 1126157 h 1343133"/>
              <a:gd name="connsiteX37" fmla="*/ 5629759 w 5858359"/>
              <a:gd name="connsiteY37" fmla="*/ 1068037 h 1343133"/>
              <a:gd name="connsiteX38" fmla="*/ 5718874 w 5858359"/>
              <a:gd name="connsiteY38" fmla="*/ 1343133 h 1343133"/>
              <a:gd name="connsiteX39" fmla="*/ 5858359 w 5858359"/>
              <a:gd name="connsiteY39"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0159 w 5858359"/>
              <a:gd name="connsiteY10" fmla="*/ 839437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14533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86359 w 5858359"/>
              <a:gd name="connsiteY11" fmla="*/ 153637 h 1343133"/>
              <a:gd name="connsiteX12" fmla="*/ 1447800 w 5858359"/>
              <a:gd name="connsiteY12" fmla="*/ 809733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2669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2669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2669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89315 w 5858359"/>
              <a:gd name="connsiteY14" fmla="*/ 645709 h 1343133"/>
              <a:gd name="connsiteX15" fmla="*/ 1752600 w 5858359"/>
              <a:gd name="connsiteY15" fmla="*/ 1266933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2669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76400 w 5858359"/>
              <a:gd name="connsiteY14" fmla="*/ 657333 h 1343133"/>
              <a:gd name="connsiteX15" fmla="*/ 1752600 w 5858359"/>
              <a:gd name="connsiteY15" fmla="*/ 1266933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76400 w 5858359"/>
              <a:gd name="connsiteY14" fmla="*/ 657333 h 1343133"/>
              <a:gd name="connsiteX15" fmla="*/ 1752600 w 5858359"/>
              <a:gd name="connsiteY15" fmla="*/ 1266933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76400 w 5858359"/>
              <a:gd name="connsiteY14" fmla="*/ 657333 h 1343133"/>
              <a:gd name="connsiteX15" fmla="*/ 1752600 w 5858359"/>
              <a:gd name="connsiteY15" fmla="*/ 1266933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71800 w 5858359"/>
              <a:gd name="connsiteY24" fmla="*/ 657333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755543 h 1189496"/>
              <a:gd name="connsiteX1" fmla="*/ 76200 w 5858359"/>
              <a:gd name="connsiteY1" fmla="*/ 427496 h 1189496"/>
              <a:gd name="connsiteX2" fmla="*/ 219559 w 5858359"/>
              <a:gd name="connsiteY2" fmla="*/ 1066800 h 1189496"/>
              <a:gd name="connsiteX3" fmla="*/ 295759 w 5858359"/>
              <a:gd name="connsiteY3" fmla="*/ 685800 h 1189496"/>
              <a:gd name="connsiteX4" fmla="*/ 457200 w 5858359"/>
              <a:gd name="connsiteY4" fmla="*/ 351296 h 1189496"/>
              <a:gd name="connsiteX5" fmla="*/ 685800 w 5858359"/>
              <a:gd name="connsiteY5" fmla="*/ 1113296 h 1189496"/>
              <a:gd name="connsiteX6" fmla="*/ 829159 w 5858359"/>
              <a:gd name="connsiteY6" fmla="*/ 457200 h 1189496"/>
              <a:gd name="connsiteX7" fmla="*/ 990600 w 5858359"/>
              <a:gd name="connsiteY7" fmla="*/ 427496 h 1189496"/>
              <a:gd name="connsiteX8" fmla="*/ 1057759 w 5858359"/>
              <a:gd name="connsiteY8" fmla="*/ 304801 h 1189496"/>
              <a:gd name="connsiteX9" fmla="*/ 1133959 w 5858359"/>
              <a:gd name="connsiteY9" fmla="*/ 457200 h 1189496"/>
              <a:gd name="connsiteX10" fmla="*/ 1219200 w 5858359"/>
              <a:gd name="connsiteY10" fmla="*/ 1037096 h 1189496"/>
              <a:gd name="connsiteX11" fmla="*/ 1295400 w 5858359"/>
              <a:gd name="connsiteY11" fmla="*/ 275096 h 1189496"/>
              <a:gd name="connsiteX12" fmla="*/ 1447800 w 5858359"/>
              <a:gd name="connsiteY12" fmla="*/ 1113296 h 1189496"/>
              <a:gd name="connsiteX13" fmla="*/ 1524000 w 5858359"/>
              <a:gd name="connsiteY13" fmla="*/ 351296 h 1189496"/>
              <a:gd name="connsiteX14" fmla="*/ 1676400 w 5858359"/>
              <a:gd name="connsiteY14" fmla="*/ 503696 h 1189496"/>
              <a:gd name="connsiteX15" fmla="*/ 1752600 w 5858359"/>
              <a:gd name="connsiteY15" fmla="*/ 1113296 h 1189496"/>
              <a:gd name="connsiteX16" fmla="*/ 1905000 w 5858359"/>
              <a:gd name="connsiteY16" fmla="*/ 351296 h 1189496"/>
              <a:gd name="connsiteX17" fmla="*/ 1952786 w 5858359"/>
              <a:gd name="connsiteY17" fmla="*/ 771042 h 1189496"/>
              <a:gd name="connsiteX18" fmla="*/ 1968284 w 5858359"/>
              <a:gd name="connsiteY18" fmla="*/ 1003516 h 1189496"/>
              <a:gd name="connsiteX19" fmla="*/ 2092271 w 5858359"/>
              <a:gd name="connsiteY19" fmla="*/ 988018 h 1189496"/>
              <a:gd name="connsiteX20" fmla="*/ 2133600 w 5858359"/>
              <a:gd name="connsiteY20" fmla="*/ 351296 h 1189496"/>
              <a:gd name="connsiteX21" fmla="*/ 2353159 w 5858359"/>
              <a:gd name="connsiteY21" fmla="*/ 1066800 h 1189496"/>
              <a:gd name="connsiteX22" fmla="*/ 2581759 w 5858359"/>
              <a:gd name="connsiteY22" fmla="*/ 381000 h 1189496"/>
              <a:gd name="connsiteX23" fmla="*/ 2734159 w 5858359"/>
              <a:gd name="connsiteY23" fmla="*/ 990600 h 1189496"/>
              <a:gd name="connsiteX24" fmla="*/ 2971800 w 5858359"/>
              <a:gd name="connsiteY24" fmla="*/ 503696 h 1189496"/>
              <a:gd name="connsiteX25" fmla="*/ 3191359 w 5858359"/>
              <a:gd name="connsiteY25" fmla="*/ 990600 h 1189496"/>
              <a:gd name="connsiteX26" fmla="*/ 3200400 w 5858359"/>
              <a:gd name="connsiteY26" fmla="*/ 1037096 h 1189496"/>
              <a:gd name="connsiteX27" fmla="*/ 3518115 w 5858359"/>
              <a:gd name="connsiteY27" fmla="*/ 926025 h 1189496"/>
              <a:gd name="connsiteX28" fmla="*/ 3724759 w 5858359"/>
              <a:gd name="connsiteY28" fmla="*/ 685800 h 1189496"/>
              <a:gd name="connsiteX29" fmla="*/ 3877159 w 5858359"/>
              <a:gd name="connsiteY29" fmla="*/ 838200 h 1189496"/>
              <a:gd name="connsiteX30" fmla="*/ 4105759 w 5858359"/>
              <a:gd name="connsiteY30" fmla="*/ 0 h 1189496"/>
              <a:gd name="connsiteX31" fmla="*/ 4258159 w 5858359"/>
              <a:gd name="connsiteY31" fmla="*/ 838200 h 1189496"/>
              <a:gd name="connsiteX32" fmla="*/ 4486759 w 5858359"/>
              <a:gd name="connsiteY32" fmla="*/ 76200 h 1189496"/>
              <a:gd name="connsiteX33" fmla="*/ 4715359 w 5858359"/>
              <a:gd name="connsiteY33" fmla="*/ 762000 h 1189496"/>
              <a:gd name="connsiteX34" fmla="*/ 4943959 w 5858359"/>
              <a:gd name="connsiteY34" fmla="*/ 152400 h 1189496"/>
              <a:gd name="connsiteX35" fmla="*/ 5248759 w 5858359"/>
              <a:gd name="connsiteY35" fmla="*/ 685800 h 1189496"/>
              <a:gd name="connsiteX36" fmla="*/ 5470901 w 5858359"/>
              <a:gd name="connsiteY36" fmla="*/ 972520 h 1189496"/>
              <a:gd name="connsiteX37" fmla="*/ 5629759 w 5858359"/>
              <a:gd name="connsiteY37" fmla="*/ 914400 h 1189496"/>
              <a:gd name="connsiteX38" fmla="*/ 5718874 w 5858359"/>
              <a:gd name="connsiteY38" fmla="*/ 1189496 h 1189496"/>
              <a:gd name="connsiteX39" fmla="*/ 5858359 w 5858359"/>
              <a:gd name="connsiteY39" fmla="*/ 914400 h 1189496"/>
              <a:gd name="connsiteX0" fmla="*/ 0 w 5858359"/>
              <a:gd name="connsiteY0" fmla="*/ 755543 h 1189496"/>
              <a:gd name="connsiteX1" fmla="*/ 76200 w 5858359"/>
              <a:gd name="connsiteY1" fmla="*/ 427496 h 1189496"/>
              <a:gd name="connsiteX2" fmla="*/ 219559 w 5858359"/>
              <a:gd name="connsiteY2" fmla="*/ 1066800 h 1189496"/>
              <a:gd name="connsiteX3" fmla="*/ 295759 w 5858359"/>
              <a:gd name="connsiteY3" fmla="*/ 685800 h 1189496"/>
              <a:gd name="connsiteX4" fmla="*/ 457200 w 5858359"/>
              <a:gd name="connsiteY4" fmla="*/ 351296 h 1189496"/>
              <a:gd name="connsiteX5" fmla="*/ 685800 w 5858359"/>
              <a:gd name="connsiteY5" fmla="*/ 1113296 h 1189496"/>
              <a:gd name="connsiteX6" fmla="*/ 829159 w 5858359"/>
              <a:gd name="connsiteY6" fmla="*/ 457200 h 1189496"/>
              <a:gd name="connsiteX7" fmla="*/ 990600 w 5858359"/>
              <a:gd name="connsiteY7" fmla="*/ 427496 h 1189496"/>
              <a:gd name="connsiteX8" fmla="*/ 1057759 w 5858359"/>
              <a:gd name="connsiteY8" fmla="*/ 304801 h 1189496"/>
              <a:gd name="connsiteX9" fmla="*/ 1133959 w 5858359"/>
              <a:gd name="connsiteY9" fmla="*/ 457200 h 1189496"/>
              <a:gd name="connsiteX10" fmla="*/ 1219200 w 5858359"/>
              <a:gd name="connsiteY10" fmla="*/ 1037096 h 1189496"/>
              <a:gd name="connsiteX11" fmla="*/ 1295400 w 5858359"/>
              <a:gd name="connsiteY11" fmla="*/ 275096 h 1189496"/>
              <a:gd name="connsiteX12" fmla="*/ 1447800 w 5858359"/>
              <a:gd name="connsiteY12" fmla="*/ 1113296 h 1189496"/>
              <a:gd name="connsiteX13" fmla="*/ 1524000 w 5858359"/>
              <a:gd name="connsiteY13" fmla="*/ 351296 h 1189496"/>
              <a:gd name="connsiteX14" fmla="*/ 1676400 w 5858359"/>
              <a:gd name="connsiteY14" fmla="*/ 503696 h 1189496"/>
              <a:gd name="connsiteX15" fmla="*/ 1752600 w 5858359"/>
              <a:gd name="connsiteY15" fmla="*/ 1113296 h 1189496"/>
              <a:gd name="connsiteX16" fmla="*/ 1905000 w 5858359"/>
              <a:gd name="connsiteY16" fmla="*/ 351296 h 1189496"/>
              <a:gd name="connsiteX17" fmla="*/ 1952786 w 5858359"/>
              <a:gd name="connsiteY17" fmla="*/ 771042 h 1189496"/>
              <a:gd name="connsiteX18" fmla="*/ 1968284 w 5858359"/>
              <a:gd name="connsiteY18" fmla="*/ 1003516 h 1189496"/>
              <a:gd name="connsiteX19" fmla="*/ 2092271 w 5858359"/>
              <a:gd name="connsiteY19" fmla="*/ 988018 h 1189496"/>
              <a:gd name="connsiteX20" fmla="*/ 2133600 w 5858359"/>
              <a:gd name="connsiteY20" fmla="*/ 351296 h 1189496"/>
              <a:gd name="connsiteX21" fmla="*/ 2353159 w 5858359"/>
              <a:gd name="connsiteY21" fmla="*/ 1066800 h 1189496"/>
              <a:gd name="connsiteX22" fmla="*/ 2581759 w 5858359"/>
              <a:gd name="connsiteY22" fmla="*/ 381000 h 1189496"/>
              <a:gd name="connsiteX23" fmla="*/ 2734159 w 5858359"/>
              <a:gd name="connsiteY23" fmla="*/ 990600 h 1189496"/>
              <a:gd name="connsiteX24" fmla="*/ 2971800 w 5858359"/>
              <a:gd name="connsiteY24" fmla="*/ 503696 h 1189496"/>
              <a:gd name="connsiteX25" fmla="*/ 3191359 w 5858359"/>
              <a:gd name="connsiteY25" fmla="*/ 990600 h 1189496"/>
              <a:gd name="connsiteX26" fmla="*/ 3200400 w 5858359"/>
              <a:gd name="connsiteY26" fmla="*/ 1037096 h 1189496"/>
              <a:gd name="connsiteX27" fmla="*/ 3505200 w 5858359"/>
              <a:gd name="connsiteY27" fmla="*/ 884696 h 1189496"/>
              <a:gd name="connsiteX28" fmla="*/ 3724759 w 5858359"/>
              <a:gd name="connsiteY28" fmla="*/ 685800 h 1189496"/>
              <a:gd name="connsiteX29" fmla="*/ 3877159 w 5858359"/>
              <a:gd name="connsiteY29" fmla="*/ 838200 h 1189496"/>
              <a:gd name="connsiteX30" fmla="*/ 4105759 w 5858359"/>
              <a:gd name="connsiteY30" fmla="*/ 0 h 1189496"/>
              <a:gd name="connsiteX31" fmla="*/ 4258159 w 5858359"/>
              <a:gd name="connsiteY31" fmla="*/ 838200 h 1189496"/>
              <a:gd name="connsiteX32" fmla="*/ 4486759 w 5858359"/>
              <a:gd name="connsiteY32" fmla="*/ 76200 h 1189496"/>
              <a:gd name="connsiteX33" fmla="*/ 4715359 w 5858359"/>
              <a:gd name="connsiteY33" fmla="*/ 762000 h 1189496"/>
              <a:gd name="connsiteX34" fmla="*/ 4943959 w 5858359"/>
              <a:gd name="connsiteY34" fmla="*/ 152400 h 1189496"/>
              <a:gd name="connsiteX35" fmla="*/ 5248759 w 5858359"/>
              <a:gd name="connsiteY35" fmla="*/ 685800 h 1189496"/>
              <a:gd name="connsiteX36" fmla="*/ 5470901 w 5858359"/>
              <a:gd name="connsiteY36" fmla="*/ 972520 h 1189496"/>
              <a:gd name="connsiteX37" fmla="*/ 5629759 w 5858359"/>
              <a:gd name="connsiteY37" fmla="*/ 914400 h 1189496"/>
              <a:gd name="connsiteX38" fmla="*/ 5718874 w 5858359"/>
              <a:gd name="connsiteY38" fmla="*/ 1189496 h 1189496"/>
              <a:gd name="connsiteX39" fmla="*/ 5858359 w 5858359"/>
              <a:gd name="connsiteY39" fmla="*/ 914400 h 1189496"/>
              <a:gd name="connsiteX0" fmla="*/ 0 w 5858359"/>
              <a:gd name="connsiteY0" fmla="*/ 801392 h 1273445"/>
              <a:gd name="connsiteX1" fmla="*/ 76200 w 5858359"/>
              <a:gd name="connsiteY1" fmla="*/ 473345 h 1273445"/>
              <a:gd name="connsiteX2" fmla="*/ 219559 w 5858359"/>
              <a:gd name="connsiteY2" fmla="*/ 1112649 h 1273445"/>
              <a:gd name="connsiteX3" fmla="*/ 295759 w 5858359"/>
              <a:gd name="connsiteY3" fmla="*/ 731649 h 1273445"/>
              <a:gd name="connsiteX4" fmla="*/ 457200 w 5858359"/>
              <a:gd name="connsiteY4" fmla="*/ 397145 h 1273445"/>
              <a:gd name="connsiteX5" fmla="*/ 685800 w 5858359"/>
              <a:gd name="connsiteY5" fmla="*/ 1159145 h 1273445"/>
              <a:gd name="connsiteX6" fmla="*/ 829159 w 5858359"/>
              <a:gd name="connsiteY6" fmla="*/ 503049 h 1273445"/>
              <a:gd name="connsiteX7" fmla="*/ 990600 w 5858359"/>
              <a:gd name="connsiteY7" fmla="*/ 473345 h 1273445"/>
              <a:gd name="connsiteX8" fmla="*/ 1057759 w 5858359"/>
              <a:gd name="connsiteY8" fmla="*/ 350650 h 1273445"/>
              <a:gd name="connsiteX9" fmla="*/ 1133959 w 5858359"/>
              <a:gd name="connsiteY9" fmla="*/ 503049 h 1273445"/>
              <a:gd name="connsiteX10" fmla="*/ 1219200 w 5858359"/>
              <a:gd name="connsiteY10" fmla="*/ 1082945 h 1273445"/>
              <a:gd name="connsiteX11" fmla="*/ 1295400 w 5858359"/>
              <a:gd name="connsiteY11" fmla="*/ 320945 h 1273445"/>
              <a:gd name="connsiteX12" fmla="*/ 1447800 w 5858359"/>
              <a:gd name="connsiteY12" fmla="*/ 1159145 h 1273445"/>
              <a:gd name="connsiteX13" fmla="*/ 1524000 w 5858359"/>
              <a:gd name="connsiteY13" fmla="*/ 397145 h 1273445"/>
              <a:gd name="connsiteX14" fmla="*/ 1676400 w 5858359"/>
              <a:gd name="connsiteY14" fmla="*/ 549545 h 1273445"/>
              <a:gd name="connsiteX15" fmla="*/ 1752600 w 5858359"/>
              <a:gd name="connsiteY15" fmla="*/ 1159145 h 1273445"/>
              <a:gd name="connsiteX16" fmla="*/ 1905000 w 5858359"/>
              <a:gd name="connsiteY16" fmla="*/ 397145 h 1273445"/>
              <a:gd name="connsiteX17" fmla="*/ 1952786 w 5858359"/>
              <a:gd name="connsiteY17" fmla="*/ 816891 h 1273445"/>
              <a:gd name="connsiteX18" fmla="*/ 1968284 w 5858359"/>
              <a:gd name="connsiteY18" fmla="*/ 1049365 h 1273445"/>
              <a:gd name="connsiteX19" fmla="*/ 2092271 w 5858359"/>
              <a:gd name="connsiteY19" fmla="*/ 1033867 h 1273445"/>
              <a:gd name="connsiteX20" fmla="*/ 2133600 w 5858359"/>
              <a:gd name="connsiteY20" fmla="*/ 397145 h 1273445"/>
              <a:gd name="connsiteX21" fmla="*/ 2353159 w 5858359"/>
              <a:gd name="connsiteY21" fmla="*/ 1112649 h 1273445"/>
              <a:gd name="connsiteX22" fmla="*/ 2581759 w 5858359"/>
              <a:gd name="connsiteY22" fmla="*/ 426849 h 1273445"/>
              <a:gd name="connsiteX23" fmla="*/ 2734159 w 5858359"/>
              <a:gd name="connsiteY23" fmla="*/ 1036449 h 1273445"/>
              <a:gd name="connsiteX24" fmla="*/ 2971800 w 5858359"/>
              <a:gd name="connsiteY24" fmla="*/ 549545 h 1273445"/>
              <a:gd name="connsiteX25" fmla="*/ 3191359 w 5858359"/>
              <a:gd name="connsiteY25" fmla="*/ 1036449 h 1273445"/>
              <a:gd name="connsiteX26" fmla="*/ 3200400 w 5858359"/>
              <a:gd name="connsiteY26" fmla="*/ 1082945 h 1273445"/>
              <a:gd name="connsiteX27" fmla="*/ 3505200 w 5858359"/>
              <a:gd name="connsiteY27" fmla="*/ 930545 h 1273445"/>
              <a:gd name="connsiteX28" fmla="*/ 3724759 w 5858359"/>
              <a:gd name="connsiteY28" fmla="*/ 731649 h 1273445"/>
              <a:gd name="connsiteX29" fmla="*/ 3886200 w 5858359"/>
              <a:gd name="connsiteY29" fmla="*/ 1159145 h 1273445"/>
              <a:gd name="connsiteX30" fmla="*/ 4105759 w 5858359"/>
              <a:gd name="connsiteY30" fmla="*/ 45849 h 1273445"/>
              <a:gd name="connsiteX31" fmla="*/ 4258159 w 5858359"/>
              <a:gd name="connsiteY31" fmla="*/ 884049 h 1273445"/>
              <a:gd name="connsiteX32" fmla="*/ 4486759 w 5858359"/>
              <a:gd name="connsiteY32" fmla="*/ 122049 h 1273445"/>
              <a:gd name="connsiteX33" fmla="*/ 4715359 w 5858359"/>
              <a:gd name="connsiteY33" fmla="*/ 807849 h 1273445"/>
              <a:gd name="connsiteX34" fmla="*/ 4943959 w 5858359"/>
              <a:gd name="connsiteY34" fmla="*/ 198249 h 1273445"/>
              <a:gd name="connsiteX35" fmla="*/ 5248759 w 5858359"/>
              <a:gd name="connsiteY35" fmla="*/ 731649 h 1273445"/>
              <a:gd name="connsiteX36" fmla="*/ 5470901 w 5858359"/>
              <a:gd name="connsiteY36" fmla="*/ 1018369 h 1273445"/>
              <a:gd name="connsiteX37" fmla="*/ 5629759 w 5858359"/>
              <a:gd name="connsiteY37" fmla="*/ 960249 h 1273445"/>
              <a:gd name="connsiteX38" fmla="*/ 5718874 w 5858359"/>
              <a:gd name="connsiteY38" fmla="*/ 1235345 h 1273445"/>
              <a:gd name="connsiteX39" fmla="*/ 5858359 w 5858359"/>
              <a:gd name="connsiteY39" fmla="*/ 960249 h 1273445"/>
              <a:gd name="connsiteX0" fmla="*/ 0 w 5858359"/>
              <a:gd name="connsiteY0" fmla="*/ 692043 h 1125996"/>
              <a:gd name="connsiteX1" fmla="*/ 76200 w 5858359"/>
              <a:gd name="connsiteY1" fmla="*/ 363996 h 1125996"/>
              <a:gd name="connsiteX2" fmla="*/ 219559 w 5858359"/>
              <a:gd name="connsiteY2" fmla="*/ 1003300 h 1125996"/>
              <a:gd name="connsiteX3" fmla="*/ 295759 w 5858359"/>
              <a:gd name="connsiteY3" fmla="*/ 622300 h 1125996"/>
              <a:gd name="connsiteX4" fmla="*/ 457200 w 5858359"/>
              <a:gd name="connsiteY4" fmla="*/ 287796 h 1125996"/>
              <a:gd name="connsiteX5" fmla="*/ 685800 w 5858359"/>
              <a:gd name="connsiteY5" fmla="*/ 1049796 h 1125996"/>
              <a:gd name="connsiteX6" fmla="*/ 829159 w 5858359"/>
              <a:gd name="connsiteY6" fmla="*/ 393700 h 1125996"/>
              <a:gd name="connsiteX7" fmla="*/ 990600 w 5858359"/>
              <a:gd name="connsiteY7" fmla="*/ 363996 h 1125996"/>
              <a:gd name="connsiteX8" fmla="*/ 1057759 w 5858359"/>
              <a:gd name="connsiteY8" fmla="*/ 241301 h 1125996"/>
              <a:gd name="connsiteX9" fmla="*/ 1133959 w 5858359"/>
              <a:gd name="connsiteY9" fmla="*/ 393700 h 1125996"/>
              <a:gd name="connsiteX10" fmla="*/ 1219200 w 5858359"/>
              <a:gd name="connsiteY10" fmla="*/ 973596 h 1125996"/>
              <a:gd name="connsiteX11" fmla="*/ 1295400 w 5858359"/>
              <a:gd name="connsiteY11" fmla="*/ 211596 h 1125996"/>
              <a:gd name="connsiteX12" fmla="*/ 1447800 w 5858359"/>
              <a:gd name="connsiteY12" fmla="*/ 1049796 h 1125996"/>
              <a:gd name="connsiteX13" fmla="*/ 1524000 w 5858359"/>
              <a:gd name="connsiteY13" fmla="*/ 287796 h 1125996"/>
              <a:gd name="connsiteX14" fmla="*/ 1676400 w 5858359"/>
              <a:gd name="connsiteY14" fmla="*/ 440196 h 1125996"/>
              <a:gd name="connsiteX15" fmla="*/ 1752600 w 5858359"/>
              <a:gd name="connsiteY15" fmla="*/ 1049796 h 1125996"/>
              <a:gd name="connsiteX16" fmla="*/ 1905000 w 5858359"/>
              <a:gd name="connsiteY16" fmla="*/ 287796 h 1125996"/>
              <a:gd name="connsiteX17" fmla="*/ 1952786 w 5858359"/>
              <a:gd name="connsiteY17" fmla="*/ 707542 h 1125996"/>
              <a:gd name="connsiteX18" fmla="*/ 1968284 w 5858359"/>
              <a:gd name="connsiteY18" fmla="*/ 940016 h 1125996"/>
              <a:gd name="connsiteX19" fmla="*/ 2092271 w 5858359"/>
              <a:gd name="connsiteY19" fmla="*/ 924518 h 1125996"/>
              <a:gd name="connsiteX20" fmla="*/ 2133600 w 5858359"/>
              <a:gd name="connsiteY20" fmla="*/ 287796 h 1125996"/>
              <a:gd name="connsiteX21" fmla="*/ 2353159 w 5858359"/>
              <a:gd name="connsiteY21" fmla="*/ 1003300 h 1125996"/>
              <a:gd name="connsiteX22" fmla="*/ 2581759 w 5858359"/>
              <a:gd name="connsiteY22" fmla="*/ 317500 h 1125996"/>
              <a:gd name="connsiteX23" fmla="*/ 2734159 w 5858359"/>
              <a:gd name="connsiteY23" fmla="*/ 927100 h 1125996"/>
              <a:gd name="connsiteX24" fmla="*/ 2971800 w 5858359"/>
              <a:gd name="connsiteY24" fmla="*/ 440196 h 1125996"/>
              <a:gd name="connsiteX25" fmla="*/ 3191359 w 5858359"/>
              <a:gd name="connsiteY25" fmla="*/ 927100 h 1125996"/>
              <a:gd name="connsiteX26" fmla="*/ 3200400 w 5858359"/>
              <a:gd name="connsiteY26" fmla="*/ 973596 h 1125996"/>
              <a:gd name="connsiteX27" fmla="*/ 3505200 w 5858359"/>
              <a:gd name="connsiteY27" fmla="*/ 821196 h 1125996"/>
              <a:gd name="connsiteX28" fmla="*/ 3724759 w 5858359"/>
              <a:gd name="connsiteY28" fmla="*/ 622300 h 1125996"/>
              <a:gd name="connsiteX29" fmla="*/ 3886200 w 5858359"/>
              <a:gd name="connsiteY29" fmla="*/ 1049796 h 1125996"/>
              <a:gd name="connsiteX30" fmla="*/ 4038600 w 5858359"/>
              <a:gd name="connsiteY30" fmla="*/ 287796 h 1125996"/>
              <a:gd name="connsiteX31" fmla="*/ 4258159 w 5858359"/>
              <a:gd name="connsiteY31" fmla="*/ 774700 h 1125996"/>
              <a:gd name="connsiteX32" fmla="*/ 4486759 w 5858359"/>
              <a:gd name="connsiteY32" fmla="*/ 12700 h 1125996"/>
              <a:gd name="connsiteX33" fmla="*/ 4715359 w 5858359"/>
              <a:gd name="connsiteY33" fmla="*/ 698500 h 1125996"/>
              <a:gd name="connsiteX34" fmla="*/ 4943959 w 5858359"/>
              <a:gd name="connsiteY34" fmla="*/ 88900 h 1125996"/>
              <a:gd name="connsiteX35" fmla="*/ 5248759 w 5858359"/>
              <a:gd name="connsiteY35" fmla="*/ 622300 h 1125996"/>
              <a:gd name="connsiteX36" fmla="*/ 5470901 w 5858359"/>
              <a:gd name="connsiteY36" fmla="*/ 909020 h 1125996"/>
              <a:gd name="connsiteX37" fmla="*/ 5629759 w 5858359"/>
              <a:gd name="connsiteY37" fmla="*/ 850900 h 1125996"/>
              <a:gd name="connsiteX38" fmla="*/ 5718874 w 5858359"/>
              <a:gd name="connsiteY38" fmla="*/ 1125996 h 1125996"/>
              <a:gd name="connsiteX39" fmla="*/ 5858359 w 5858359"/>
              <a:gd name="connsiteY39" fmla="*/ 850900 h 1125996"/>
              <a:gd name="connsiteX0" fmla="*/ 0 w 5858359"/>
              <a:gd name="connsiteY0" fmla="*/ 615843 h 1049796"/>
              <a:gd name="connsiteX1" fmla="*/ 76200 w 5858359"/>
              <a:gd name="connsiteY1" fmla="*/ 287796 h 1049796"/>
              <a:gd name="connsiteX2" fmla="*/ 219559 w 5858359"/>
              <a:gd name="connsiteY2" fmla="*/ 927100 h 1049796"/>
              <a:gd name="connsiteX3" fmla="*/ 295759 w 5858359"/>
              <a:gd name="connsiteY3" fmla="*/ 546100 h 1049796"/>
              <a:gd name="connsiteX4" fmla="*/ 457200 w 5858359"/>
              <a:gd name="connsiteY4" fmla="*/ 211596 h 1049796"/>
              <a:gd name="connsiteX5" fmla="*/ 685800 w 5858359"/>
              <a:gd name="connsiteY5" fmla="*/ 973596 h 1049796"/>
              <a:gd name="connsiteX6" fmla="*/ 829159 w 5858359"/>
              <a:gd name="connsiteY6" fmla="*/ 317500 h 1049796"/>
              <a:gd name="connsiteX7" fmla="*/ 990600 w 5858359"/>
              <a:gd name="connsiteY7" fmla="*/ 287796 h 1049796"/>
              <a:gd name="connsiteX8" fmla="*/ 1057759 w 5858359"/>
              <a:gd name="connsiteY8" fmla="*/ 165101 h 1049796"/>
              <a:gd name="connsiteX9" fmla="*/ 1133959 w 5858359"/>
              <a:gd name="connsiteY9" fmla="*/ 317500 h 1049796"/>
              <a:gd name="connsiteX10" fmla="*/ 1219200 w 5858359"/>
              <a:gd name="connsiteY10" fmla="*/ 897396 h 1049796"/>
              <a:gd name="connsiteX11" fmla="*/ 1295400 w 5858359"/>
              <a:gd name="connsiteY11" fmla="*/ 135396 h 1049796"/>
              <a:gd name="connsiteX12" fmla="*/ 1447800 w 5858359"/>
              <a:gd name="connsiteY12" fmla="*/ 973596 h 1049796"/>
              <a:gd name="connsiteX13" fmla="*/ 1524000 w 5858359"/>
              <a:gd name="connsiteY13" fmla="*/ 211596 h 1049796"/>
              <a:gd name="connsiteX14" fmla="*/ 1676400 w 5858359"/>
              <a:gd name="connsiteY14" fmla="*/ 363996 h 1049796"/>
              <a:gd name="connsiteX15" fmla="*/ 1752600 w 5858359"/>
              <a:gd name="connsiteY15" fmla="*/ 973596 h 1049796"/>
              <a:gd name="connsiteX16" fmla="*/ 1905000 w 5858359"/>
              <a:gd name="connsiteY16" fmla="*/ 211596 h 1049796"/>
              <a:gd name="connsiteX17" fmla="*/ 1952786 w 5858359"/>
              <a:gd name="connsiteY17" fmla="*/ 631342 h 1049796"/>
              <a:gd name="connsiteX18" fmla="*/ 1968284 w 5858359"/>
              <a:gd name="connsiteY18" fmla="*/ 863816 h 1049796"/>
              <a:gd name="connsiteX19" fmla="*/ 2092271 w 5858359"/>
              <a:gd name="connsiteY19" fmla="*/ 848318 h 1049796"/>
              <a:gd name="connsiteX20" fmla="*/ 2133600 w 5858359"/>
              <a:gd name="connsiteY20" fmla="*/ 211596 h 1049796"/>
              <a:gd name="connsiteX21" fmla="*/ 2353159 w 5858359"/>
              <a:gd name="connsiteY21" fmla="*/ 927100 h 1049796"/>
              <a:gd name="connsiteX22" fmla="*/ 2581759 w 5858359"/>
              <a:gd name="connsiteY22" fmla="*/ 241300 h 1049796"/>
              <a:gd name="connsiteX23" fmla="*/ 2734159 w 5858359"/>
              <a:gd name="connsiteY23" fmla="*/ 850900 h 1049796"/>
              <a:gd name="connsiteX24" fmla="*/ 2971800 w 5858359"/>
              <a:gd name="connsiteY24" fmla="*/ 363996 h 1049796"/>
              <a:gd name="connsiteX25" fmla="*/ 3191359 w 5858359"/>
              <a:gd name="connsiteY25" fmla="*/ 850900 h 1049796"/>
              <a:gd name="connsiteX26" fmla="*/ 3200400 w 5858359"/>
              <a:gd name="connsiteY26" fmla="*/ 897396 h 1049796"/>
              <a:gd name="connsiteX27" fmla="*/ 3505200 w 5858359"/>
              <a:gd name="connsiteY27" fmla="*/ 744996 h 1049796"/>
              <a:gd name="connsiteX28" fmla="*/ 3724759 w 5858359"/>
              <a:gd name="connsiteY28" fmla="*/ 546100 h 1049796"/>
              <a:gd name="connsiteX29" fmla="*/ 3886200 w 5858359"/>
              <a:gd name="connsiteY29" fmla="*/ 973596 h 1049796"/>
              <a:gd name="connsiteX30" fmla="*/ 4038600 w 5858359"/>
              <a:gd name="connsiteY30" fmla="*/ 211596 h 1049796"/>
              <a:gd name="connsiteX31" fmla="*/ 4258159 w 5858359"/>
              <a:gd name="connsiteY31" fmla="*/ 698500 h 1049796"/>
              <a:gd name="connsiteX32" fmla="*/ 4495800 w 5858359"/>
              <a:gd name="connsiteY32" fmla="*/ 211596 h 1049796"/>
              <a:gd name="connsiteX33" fmla="*/ 4715359 w 5858359"/>
              <a:gd name="connsiteY33" fmla="*/ 622300 h 1049796"/>
              <a:gd name="connsiteX34" fmla="*/ 4943959 w 5858359"/>
              <a:gd name="connsiteY34" fmla="*/ 12700 h 1049796"/>
              <a:gd name="connsiteX35" fmla="*/ 5248759 w 5858359"/>
              <a:gd name="connsiteY35" fmla="*/ 546100 h 1049796"/>
              <a:gd name="connsiteX36" fmla="*/ 5470901 w 5858359"/>
              <a:gd name="connsiteY36" fmla="*/ 832820 h 1049796"/>
              <a:gd name="connsiteX37" fmla="*/ 5629759 w 5858359"/>
              <a:gd name="connsiteY37" fmla="*/ 774700 h 1049796"/>
              <a:gd name="connsiteX38" fmla="*/ 5718874 w 5858359"/>
              <a:gd name="connsiteY38" fmla="*/ 1049796 h 1049796"/>
              <a:gd name="connsiteX39" fmla="*/ 5858359 w 5858359"/>
              <a:gd name="connsiteY39" fmla="*/ 774700 h 1049796"/>
              <a:gd name="connsiteX0" fmla="*/ 0 w 5858359"/>
              <a:gd name="connsiteY0" fmla="*/ 615843 h 1049796"/>
              <a:gd name="connsiteX1" fmla="*/ 76200 w 5858359"/>
              <a:gd name="connsiteY1" fmla="*/ 287796 h 1049796"/>
              <a:gd name="connsiteX2" fmla="*/ 219559 w 5858359"/>
              <a:gd name="connsiteY2" fmla="*/ 927100 h 1049796"/>
              <a:gd name="connsiteX3" fmla="*/ 295759 w 5858359"/>
              <a:gd name="connsiteY3" fmla="*/ 546100 h 1049796"/>
              <a:gd name="connsiteX4" fmla="*/ 457200 w 5858359"/>
              <a:gd name="connsiteY4" fmla="*/ 211596 h 1049796"/>
              <a:gd name="connsiteX5" fmla="*/ 685800 w 5858359"/>
              <a:gd name="connsiteY5" fmla="*/ 973596 h 1049796"/>
              <a:gd name="connsiteX6" fmla="*/ 829159 w 5858359"/>
              <a:gd name="connsiteY6" fmla="*/ 317500 h 1049796"/>
              <a:gd name="connsiteX7" fmla="*/ 990600 w 5858359"/>
              <a:gd name="connsiteY7" fmla="*/ 287796 h 1049796"/>
              <a:gd name="connsiteX8" fmla="*/ 1057759 w 5858359"/>
              <a:gd name="connsiteY8" fmla="*/ 165101 h 1049796"/>
              <a:gd name="connsiteX9" fmla="*/ 1133959 w 5858359"/>
              <a:gd name="connsiteY9" fmla="*/ 317500 h 1049796"/>
              <a:gd name="connsiteX10" fmla="*/ 1219200 w 5858359"/>
              <a:gd name="connsiteY10" fmla="*/ 897396 h 1049796"/>
              <a:gd name="connsiteX11" fmla="*/ 1295400 w 5858359"/>
              <a:gd name="connsiteY11" fmla="*/ 135396 h 1049796"/>
              <a:gd name="connsiteX12" fmla="*/ 1447800 w 5858359"/>
              <a:gd name="connsiteY12" fmla="*/ 973596 h 1049796"/>
              <a:gd name="connsiteX13" fmla="*/ 1524000 w 5858359"/>
              <a:gd name="connsiteY13" fmla="*/ 211596 h 1049796"/>
              <a:gd name="connsiteX14" fmla="*/ 1676400 w 5858359"/>
              <a:gd name="connsiteY14" fmla="*/ 363996 h 1049796"/>
              <a:gd name="connsiteX15" fmla="*/ 1752600 w 5858359"/>
              <a:gd name="connsiteY15" fmla="*/ 973596 h 1049796"/>
              <a:gd name="connsiteX16" fmla="*/ 1905000 w 5858359"/>
              <a:gd name="connsiteY16" fmla="*/ 211596 h 1049796"/>
              <a:gd name="connsiteX17" fmla="*/ 1952786 w 5858359"/>
              <a:gd name="connsiteY17" fmla="*/ 631342 h 1049796"/>
              <a:gd name="connsiteX18" fmla="*/ 1968284 w 5858359"/>
              <a:gd name="connsiteY18" fmla="*/ 863816 h 1049796"/>
              <a:gd name="connsiteX19" fmla="*/ 2092271 w 5858359"/>
              <a:gd name="connsiteY19" fmla="*/ 848318 h 1049796"/>
              <a:gd name="connsiteX20" fmla="*/ 2133600 w 5858359"/>
              <a:gd name="connsiteY20" fmla="*/ 211596 h 1049796"/>
              <a:gd name="connsiteX21" fmla="*/ 2353159 w 5858359"/>
              <a:gd name="connsiteY21" fmla="*/ 927100 h 1049796"/>
              <a:gd name="connsiteX22" fmla="*/ 2581759 w 5858359"/>
              <a:gd name="connsiteY22" fmla="*/ 241300 h 1049796"/>
              <a:gd name="connsiteX23" fmla="*/ 2734159 w 5858359"/>
              <a:gd name="connsiteY23" fmla="*/ 850900 h 1049796"/>
              <a:gd name="connsiteX24" fmla="*/ 2971800 w 5858359"/>
              <a:gd name="connsiteY24" fmla="*/ 363996 h 1049796"/>
              <a:gd name="connsiteX25" fmla="*/ 3191359 w 5858359"/>
              <a:gd name="connsiteY25" fmla="*/ 850900 h 1049796"/>
              <a:gd name="connsiteX26" fmla="*/ 3200400 w 5858359"/>
              <a:gd name="connsiteY26" fmla="*/ 897396 h 1049796"/>
              <a:gd name="connsiteX27" fmla="*/ 3505200 w 5858359"/>
              <a:gd name="connsiteY27" fmla="*/ 744996 h 1049796"/>
              <a:gd name="connsiteX28" fmla="*/ 3724759 w 5858359"/>
              <a:gd name="connsiteY28" fmla="*/ 546100 h 1049796"/>
              <a:gd name="connsiteX29" fmla="*/ 3886200 w 5858359"/>
              <a:gd name="connsiteY29" fmla="*/ 973596 h 1049796"/>
              <a:gd name="connsiteX30" fmla="*/ 4038600 w 5858359"/>
              <a:gd name="connsiteY30" fmla="*/ 211596 h 1049796"/>
              <a:gd name="connsiteX31" fmla="*/ 4267200 w 5858359"/>
              <a:gd name="connsiteY31" fmla="*/ 973596 h 1049796"/>
              <a:gd name="connsiteX32" fmla="*/ 4495800 w 5858359"/>
              <a:gd name="connsiteY32" fmla="*/ 211596 h 1049796"/>
              <a:gd name="connsiteX33" fmla="*/ 4715359 w 5858359"/>
              <a:gd name="connsiteY33" fmla="*/ 622300 h 1049796"/>
              <a:gd name="connsiteX34" fmla="*/ 4943959 w 5858359"/>
              <a:gd name="connsiteY34" fmla="*/ 12700 h 1049796"/>
              <a:gd name="connsiteX35" fmla="*/ 5248759 w 5858359"/>
              <a:gd name="connsiteY35" fmla="*/ 546100 h 1049796"/>
              <a:gd name="connsiteX36" fmla="*/ 5470901 w 5858359"/>
              <a:gd name="connsiteY36" fmla="*/ 832820 h 1049796"/>
              <a:gd name="connsiteX37" fmla="*/ 5629759 w 5858359"/>
              <a:gd name="connsiteY37" fmla="*/ 774700 h 1049796"/>
              <a:gd name="connsiteX38" fmla="*/ 5718874 w 5858359"/>
              <a:gd name="connsiteY38" fmla="*/ 1049796 h 1049796"/>
              <a:gd name="connsiteX39" fmla="*/ 5858359 w 5858359"/>
              <a:gd name="connsiteY39" fmla="*/ 774700 h 1049796"/>
              <a:gd name="connsiteX0" fmla="*/ 0 w 5858359"/>
              <a:gd name="connsiteY0" fmla="*/ 505847 h 939800"/>
              <a:gd name="connsiteX1" fmla="*/ 76200 w 5858359"/>
              <a:gd name="connsiteY1" fmla="*/ 177800 h 939800"/>
              <a:gd name="connsiteX2" fmla="*/ 219559 w 5858359"/>
              <a:gd name="connsiteY2" fmla="*/ 817104 h 939800"/>
              <a:gd name="connsiteX3" fmla="*/ 295759 w 5858359"/>
              <a:gd name="connsiteY3" fmla="*/ 436104 h 939800"/>
              <a:gd name="connsiteX4" fmla="*/ 457200 w 5858359"/>
              <a:gd name="connsiteY4" fmla="*/ 101600 h 939800"/>
              <a:gd name="connsiteX5" fmla="*/ 685800 w 5858359"/>
              <a:gd name="connsiteY5" fmla="*/ 863600 h 939800"/>
              <a:gd name="connsiteX6" fmla="*/ 829159 w 5858359"/>
              <a:gd name="connsiteY6" fmla="*/ 207504 h 939800"/>
              <a:gd name="connsiteX7" fmla="*/ 990600 w 5858359"/>
              <a:gd name="connsiteY7" fmla="*/ 177800 h 939800"/>
              <a:gd name="connsiteX8" fmla="*/ 1057759 w 5858359"/>
              <a:gd name="connsiteY8" fmla="*/ 55105 h 939800"/>
              <a:gd name="connsiteX9" fmla="*/ 1133959 w 5858359"/>
              <a:gd name="connsiteY9" fmla="*/ 207504 h 939800"/>
              <a:gd name="connsiteX10" fmla="*/ 1219200 w 5858359"/>
              <a:gd name="connsiteY10" fmla="*/ 787400 h 939800"/>
              <a:gd name="connsiteX11" fmla="*/ 1295400 w 5858359"/>
              <a:gd name="connsiteY11" fmla="*/ 25400 h 939800"/>
              <a:gd name="connsiteX12" fmla="*/ 1447800 w 5858359"/>
              <a:gd name="connsiteY12" fmla="*/ 863600 h 939800"/>
              <a:gd name="connsiteX13" fmla="*/ 1524000 w 5858359"/>
              <a:gd name="connsiteY13" fmla="*/ 101600 h 939800"/>
              <a:gd name="connsiteX14" fmla="*/ 1676400 w 5858359"/>
              <a:gd name="connsiteY14" fmla="*/ 254000 h 939800"/>
              <a:gd name="connsiteX15" fmla="*/ 1752600 w 5858359"/>
              <a:gd name="connsiteY15" fmla="*/ 863600 h 939800"/>
              <a:gd name="connsiteX16" fmla="*/ 1905000 w 5858359"/>
              <a:gd name="connsiteY16" fmla="*/ 101600 h 939800"/>
              <a:gd name="connsiteX17" fmla="*/ 1952786 w 5858359"/>
              <a:gd name="connsiteY17" fmla="*/ 521346 h 939800"/>
              <a:gd name="connsiteX18" fmla="*/ 1968284 w 5858359"/>
              <a:gd name="connsiteY18" fmla="*/ 753820 h 939800"/>
              <a:gd name="connsiteX19" fmla="*/ 2092271 w 5858359"/>
              <a:gd name="connsiteY19" fmla="*/ 738322 h 939800"/>
              <a:gd name="connsiteX20" fmla="*/ 2133600 w 5858359"/>
              <a:gd name="connsiteY20" fmla="*/ 101600 h 939800"/>
              <a:gd name="connsiteX21" fmla="*/ 2353159 w 5858359"/>
              <a:gd name="connsiteY21" fmla="*/ 817104 h 939800"/>
              <a:gd name="connsiteX22" fmla="*/ 2581759 w 5858359"/>
              <a:gd name="connsiteY22" fmla="*/ 131304 h 939800"/>
              <a:gd name="connsiteX23" fmla="*/ 2734159 w 5858359"/>
              <a:gd name="connsiteY23" fmla="*/ 740904 h 939800"/>
              <a:gd name="connsiteX24" fmla="*/ 2971800 w 5858359"/>
              <a:gd name="connsiteY24" fmla="*/ 254000 h 939800"/>
              <a:gd name="connsiteX25" fmla="*/ 3191359 w 5858359"/>
              <a:gd name="connsiteY25" fmla="*/ 740904 h 939800"/>
              <a:gd name="connsiteX26" fmla="*/ 3200400 w 5858359"/>
              <a:gd name="connsiteY26" fmla="*/ 787400 h 939800"/>
              <a:gd name="connsiteX27" fmla="*/ 3505200 w 5858359"/>
              <a:gd name="connsiteY27" fmla="*/ 635000 h 939800"/>
              <a:gd name="connsiteX28" fmla="*/ 3724759 w 5858359"/>
              <a:gd name="connsiteY28" fmla="*/ 436104 h 939800"/>
              <a:gd name="connsiteX29" fmla="*/ 3886200 w 5858359"/>
              <a:gd name="connsiteY29" fmla="*/ 863600 h 939800"/>
              <a:gd name="connsiteX30" fmla="*/ 4038600 w 5858359"/>
              <a:gd name="connsiteY30" fmla="*/ 101600 h 939800"/>
              <a:gd name="connsiteX31" fmla="*/ 4267200 w 5858359"/>
              <a:gd name="connsiteY31" fmla="*/ 863600 h 939800"/>
              <a:gd name="connsiteX32" fmla="*/ 4495800 w 5858359"/>
              <a:gd name="connsiteY32" fmla="*/ 101600 h 939800"/>
              <a:gd name="connsiteX33" fmla="*/ 4715359 w 5858359"/>
              <a:gd name="connsiteY33" fmla="*/ 512304 h 939800"/>
              <a:gd name="connsiteX34" fmla="*/ 4953000 w 5858359"/>
              <a:gd name="connsiteY34" fmla="*/ 101600 h 939800"/>
              <a:gd name="connsiteX35" fmla="*/ 5248759 w 5858359"/>
              <a:gd name="connsiteY35" fmla="*/ 436104 h 939800"/>
              <a:gd name="connsiteX36" fmla="*/ 5470901 w 5858359"/>
              <a:gd name="connsiteY36" fmla="*/ 722824 h 939800"/>
              <a:gd name="connsiteX37" fmla="*/ 5629759 w 5858359"/>
              <a:gd name="connsiteY37" fmla="*/ 664704 h 939800"/>
              <a:gd name="connsiteX38" fmla="*/ 5718874 w 5858359"/>
              <a:gd name="connsiteY38" fmla="*/ 939800 h 939800"/>
              <a:gd name="connsiteX39" fmla="*/ 5858359 w 5858359"/>
              <a:gd name="connsiteY39" fmla="*/ 664704 h 939800"/>
              <a:gd name="connsiteX0" fmla="*/ 0 w 5858359"/>
              <a:gd name="connsiteY0" fmla="*/ 505847 h 1020951"/>
              <a:gd name="connsiteX1" fmla="*/ 76200 w 5858359"/>
              <a:gd name="connsiteY1" fmla="*/ 177800 h 1020951"/>
              <a:gd name="connsiteX2" fmla="*/ 219559 w 5858359"/>
              <a:gd name="connsiteY2" fmla="*/ 817104 h 1020951"/>
              <a:gd name="connsiteX3" fmla="*/ 295759 w 5858359"/>
              <a:gd name="connsiteY3" fmla="*/ 436104 h 1020951"/>
              <a:gd name="connsiteX4" fmla="*/ 457200 w 5858359"/>
              <a:gd name="connsiteY4" fmla="*/ 101600 h 1020951"/>
              <a:gd name="connsiteX5" fmla="*/ 685800 w 5858359"/>
              <a:gd name="connsiteY5" fmla="*/ 863600 h 1020951"/>
              <a:gd name="connsiteX6" fmla="*/ 829159 w 5858359"/>
              <a:gd name="connsiteY6" fmla="*/ 207504 h 1020951"/>
              <a:gd name="connsiteX7" fmla="*/ 990600 w 5858359"/>
              <a:gd name="connsiteY7" fmla="*/ 177800 h 1020951"/>
              <a:gd name="connsiteX8" fmla="*/ 1057759 w 5858359"/>
              <a:gd name="connsiteY8" fmla="*/ 55105 h 1020951"/>
              <a:gd name="connsiteX9" fmla="*/ 1133959 w 5858359"/>
              <a:gd name="connsiteY9" fmla="*/ 207504 h 1020951"/>
              <a:gd name="connsiteX10" fmla="*/ 1219200 w 5858359"/>
              <a:gd name="connsiteY10" fmla="*/ 787400 h 1020951"/>
              <a:gd name="connsiteX11" fmla="*/ 1295400 w 5858359"/>
              <a:gd name="connsiteY11" fmla="*/ 25400 h 1020951"/>
              <a:gd name="connsiteX12" fmla="*/ 1447800 w 5858359"/>
              <a:gd name="connsiteY12" fmla="*/ 863600 h 1020951"/>
              <a:gd name="connsiteX13" fmla="*/ 1524000 w 5858359"/>
              <a:gd name="connsiteY13" fmla="*/ 101600 h 1020951"/>
              <a:gd name="connsiteX14" fmla="*/ 1676400 w 5858359"/>
              <a:gd name="connsiteY14" fmla="*/ 254000 h 1020951"/>
              <a:gd name="connsiteX15" fmla="*/ 1752600 w 5858359"/>
              <a:gd name="connsiteY15" fmla="*/ 863600 h 1020951"/>
              <a:gd name="connsiteX16" fmla="*/ 1905000 w 5858359"/>
              <a:gd name="connsiteY16" fmla="*/ 101600 h 1020951"/>
              <a:gd name="connsiteX17" fmla="*/ 1952786 w 5858359"/>
              <a:gd name="connsiteY17" fmla="*/ 521346 h 1020951"/>
              <a:gd name="connsiteX18" fmla="*/ 1968284 w 5858359"/>
              <a:gd name="connsiteY18" fmla="*/ 753820 h 1020951"/>
              <a:gd name="connsiteX19" fmla="*/ 2092271 w 5858359"/>
              <a:gd name="connsiteY19" fmla="*/ 738322 h 1020951"/>
              <a:gd name="connsiteX20" fmla="*/ 2133600 w 5858359"/>
              <a:gd name="connsiteY20" fmla="*/ 101600 h 1020951"/>
              <a:gd name="connsiteX21" fmla="*/ 2353159 w 5858359"/>
              <a:gd name="connsiteY21" fmla="*/ 817104 h 1020951"/>
              <a:gd name="connsiteX22" fmla="*/ 2581759 w 5858359"/>
              <a:gd name="connsiteY22" fmla="*/ 131304 h 1020951"/>
              <a:gd name="connsiteX23" fmla="*/ 2734159 w 5858359"/>
              <a:gd name="connsiteY23" fmla="*/ 740904 h 1020951"/>
              <a:gd name="connsiteX24" fmla="*/ 2971800 w 5858359"/>
              <a:gd name="connsiteY24" fmla="*/ 254000 h 1020951"/>
              <a:gd name="connsiteX25" fmla="*/ 3191359 w 5858359"/>
              <a:gd name="connsiteY25" fmla="*/ 740904 h 1020951"/>
              <a:gd name="connsiteX26" fmla="*/ 3200400 w 5858359"/>
              <a:gd name="connsiteY26" fmla="*/ 787400 h 1020951"/>
              <a:gd name="connsiteX27" fmla="*/ 3505200 w 5858359"/>
              <a:gd name="connsiteY27" fmla="*/ 635000 h 1020951"/>
              <a:gd name="connsiteX28" fmla="*/ 3724759 w 5858359"/>
              <a:gd name="connsiteY28" fmla="*/ 436104 h 1020951"/>
              <a:gd name="connsiteX29" fmla="*/ 3886200 w 5858359"/>
              <a:gd name="connsiteY29" fmla="*/ 863600 h 1020951"/>
              <a:gd name="connsiteX30" fmla="*/ 4038600 w 5858359"/>
              <a:gd name="connsiteY30" fmla="*/ 101600 h 1020951"/>
              <a:gd name="connsiteX31" fmla="*/ 4267200 w 5858359"/>
              <a:gd name="connsiteY31" fmla="*/ 863600 h 1020951"/>
              <a:gd name="connsiteX32" fmla="*/ 4495800 w 5858359"/>
              <a:gd name="connsiteY32" fmla="*/ 101600 h 1020951"/>
              <a:gd name="connsiteX33" fmla="*/ 4715359 w 5858359"/>
              <a:gd name="connsiteY33" fmla="*/ 512304 h 1020951"/>
              <a:gd name="connsiteX34" fmla="*/ 4953000 w 5858359"/>
              <a:gd name="connsiteY34" fmla="*/ 101600 h 1020951"/>
              <a:gd name="connsiteX35" fmla="*/ 5248759 w 5858359"/>
              <a:gd name="connsiteY35" fmla="*/ 436104 h 1020951"/>
              <a:gd name="connsiteX36" fmla="*/ 5470901 w 5858359"/>
              <a:gd name="connsiteY36" fmla="*/ 722824 h 1020951"/>
              <a:gd name="connsiteX37" fmla="*/ 5638800 w 5858359"/>
              <a:gd name="connsiteY37" fmla="*/ 177800 h 1020951"/>
              <a:gd name="connsiteX38" fmla="*/ 5718874 w 5858359"/>
              <a:gd name="connsiteY38" fmla="*/ 939800 h 1020951"/>
              <a:gd name="connsiteX39" fmla="*/ 5858359 w 5858359"/>
              <a:gd name="connsiteY39" fmla="*/ 664704 h 1020951"/>
              <a:gd name="connsiteX0" fmla="*/ 0 w 5858359"/>
              <a:gd name="connsiteY0" fmla="*/ 505847 h 944750"/>
              <a:gd name="connsiteX1" fmla="*/ 76200 w 5858359"/>
              <a:gd name="connsiteY1" fmla="*/ 177800 h 944750"/>
              <a:gd name="connsiteX2" fmla="*/ 219559 w 5858359"/>
              <a:gd name="connsiteY2" fmla="*/ 817104 h 944750"/>
              <a:gd name="connsiteX3" fmla="*/ 295759 w 5858359"/>
              <a:gd name="connsiteY3" fmla="*/ 436104 h 944750"/>
              <a:gd name="connsiteX4" fmla="*/ 457200 w 5858359"/>
              <a:gd name="connsiteY4" fmla="*/ 101600 h 944750"/>
              <a:gd name="connsiteX5" fmla="*/ 685800 w 5858359"/>
              <a:gd name="connsiteY5" fmla="*/ 863600 h 944750"/>
              <a:gd name="connsiteX6" fmla="*/ 829159 w 5858359"/>
              <a:gd name="connsiteY6" fmla="*/ 207504 h 944750"/>
              <a:gd name="connsiteX7" fmla="*/ 990600 w 5858359"/>
              <a:gd name="connsiteY7" fmla="*/ 177800 h 944750"/>
              <a:gd name="connsiteX8" fmla="*/ 1057759 w 5858359"/>
              <a:gd name="connsiteY8" fmla="*/ 55105 h 944750"/>
              <a:gd name="connsiteX9" fmla="*/ 1133959 w 5858359"/>
              <a:gd name="connsiteY9" fmla="*/ 207504 h 944750"/>
              <a:gd name="connsiteX10" fmla="*/ 1219200 w 5858359"/>
              <a:gd name="connsiteY10" fmla="*/ 787400 h 944750"/>
              <a:gd name="connsiteX11" fmla="*/ 1295400 w 5858359"/>
              <a:gd name="connsiteY11" fmla="*/ 25400 h 944750"/>
              <a:gd name="connsiteX12" fmla="*/ 1447800 w 5858359"/>
              <a:gd name="connsiteY12" fmla="*/ 863600 h 944750"/>
              <a:gd name="connsiteX13" fmla="*/ 1524000 w 5858359"/>
              <a:gd name="connsiteY13" fmla="*/ 101600 h 944750"/>
              <a:gd name="connsiteX14" fmla="*/ 1676400 w 5858359"/>
              <a:gd name="connsiteY14" fmla="*/ 254000 h 944750"/>
              <a:gd name="connsiteX15" fmla="*/ 1752600 w 5858359"/>
              <a:gd name="connsiteY15" fmla="*/ 863600 h 944750"/>
              <a:gd name="connsiteX16" fmla="*/ 1905000 w 5858359"/>
              <a:gd name="connsiteY16" fmla="*/ 101600 h 944750"/>
              <a:gd name="connsiteX17" fmla="*/ 1952786 w 5858359"/>
              <a:gd name="connsiteY17" fmla="*/ 521346 h 944750"/>
              <a:gd name="connsiteX18" fmla="*/ 1968284 w 5858359"/>
              <a:gd name="connsiteY18" fmla="*/ 753820 h 944750"/>
              <a:gd name="connsiteX19" fmla="*/ 2092271 w 5858359"/>
              <a:gd name="connsiteY19" fmla="*/ 738322 h 944750"/>
              <a:gd name="connsiteX20" fmla="*/ 2133600 w 5858359"/>
              <a:gd name="connsiteY20" fmla="*/ 101600 h 944750"/>
              <a:gd name="connsiteX21" fmla="*/ 2353159 w 5858359"/>
              <a:gd name="connsiteY21" fmla="*/ 817104 h 944750"/>
              <a:gd name="connsiteX22" fmla="*/ 2581759 w 5858359"/>
              <a:gd name="connsiteY22" fmla="*/ 131304 h 944750"/>
              <a:gd name="connsiteX23" fmla="*/ 2734159 w 5858359"/>
              <a:gd name="connsiteY23" fmla="*/ 740904 h 944750"/>
              <a:gd name="connsiteX24" fmla="*/ 2971800 w 5858359"/>
              <a:gd name="connsiteY24" fmla="*/ 254000 h 944750"/>
              <a:gd name="connsiteX25" fmla="*/ 3191359 w 5858359"/>
              <a:gd name="connsiteY25" fmla="*/ 740904 h 944750"/>
              <a:gd name="connsiteX26" fmla="*/ 3200400 w 5858359"/>
              <a:gd name="connsiteY26" fmla="*/ 787400 h 944750"/>
              <a:gd name="connsiteX27" fmla="*/ 3505200 w 5858359"/>
              <a:gd name="connsiteY27" fmla="*/ 635000 h 944750"/>
              <a:gd name="connsiteX28" fmla="*/ 3724759 w 5858359"/>
              <a:gd name="connsiteY28" fmla="*/ 436104 h 944750"/>
              <a:gd name="connsiteX29" fmla="*/ 3886200 w 5858359"/>
              <a:gd name="connsiteY29" fmla="*/ 863600 h 944750"/>
              <a:gd name="connsiteX30" fmla="*/ 4038600 w 5858359"/>
              <a:gd name="connsiteY30" fmla="*/ 101600 h 944750"/>
              <a:gd name="connsiteX31" fmla="*/ 4267200 w 5858359"/>
              <a:gd name="connsiteY31" fmla="*/ 863600 h 944750"/>
              <a:gd name="connsiteX32" fmla="*/ 4495800 w 5858359"/>
              <a:gd name="connsiteY32" fmla="*/ 101600 h 944750"/>
              <a:gd name="connsiteX33" fmla="*/ 4715359 w 5858359"/>
              <a:gd name="connsiteY33" fmla="*/ 512304 h 944750"/>
              <a:gd name="connsiteX34" fmla="*/ 4953000 w 5858359"/>
              <a:gd name="connsiteY34" fmla="*/ 101600 h 944750"/>
              <a:gd name="connsiteX35" fmla="*/ 5248759 w 5858359"/>
              <a:gd name="connsiteY35" fmla="*/ 436104 h 944750"/>
              <a:gd name="connsiteX36" fmla="*/ 5470901 w 5858359"/>
              <a:gd name="connsiteY36" fmla="*/ 722824 h 944750"/>
              <a:gd name="connsiteX37" fmla="*/ 5638800 w 5858359"/>
              <a:gd name="connsiteY37" fmla="*/ 177800 h 944750"/>
              <a:gd name="connsiteX38" fmla="*/ 5715000 w 5858359"/>
              <a:gd name="connsiteY38" fmla="*/ 863599 h 944750"/>
              <a:gd name="connsiteX39" fmla="*/ 5858359 w 5858359"/>
              <a:gd name="connsiteY39" fmla="*/ 664704 h 944750"/>
              <a:gd name="connsiteX0" fmla="*/ 0 w 5858359"/>
              <a:gd name="connsiteY0" fmla="*/ 505847 h 944750"/>
              <a:gd name="connsiteX1" fmla="*/ 76200 w 5858359"/>
              <a:gd name="connsiteY1" fmla="*/ 177800 h 944750"/>
              <a:gd name="connsiteX2" fmla="*/ 219559 w 5858359"/>
              <a:gd name="connsiteY2" fmla="*/ 817104 h 944750"/>
              <a:gd name="connsiteX3" fmla="*/ 295759 w 5858359"/>
              <a:gd name="connsiteY3" fmla="*/ 436104 h 944750"/>
              <a:gd name="connsiteX4" fmla="*/ 457200 w 5858359"/>
              <a:gd name="connsiteY4" fmla="*/ 101600 h 944750"/>
              <a:gd name="connsiteX5" fmla="*/ 685800 w 5858359"/>
              <a:gd name="connsiteY5" fmla="*/ 863600 h 944750"/>
              <a:gd name="connsiteX6" fmla="*/ 829159 w 5858359"/>
              <a:gd name="connsiteY6" fmla="*/ 207504 h 944750"/>
              <a:gd name="connsiteX7" fmla="*/ 990600 w 5858359"/>
              <a:gd name="connsiteY7" fmla="*/ 177800 h 944750"/>
              <a:gd name="connsiteX8" fmla="*/ 1057759 w 5858359"/>
              <a:gd name="connsiteY8" fmla="*/ 55105 h 944750"/>
              <a:gd name="connsiteX9" fmla="*/ 1133959 w 5858359"/>
              <a:gd name="connsiteY9" fmla="*/ 207504 h 944750"/>
              <a:gd name="connsiteX10" fmla="*/ 1219200 w 5858359"/>
              <a:gd name="connsiteY10" fmla="*/ 787400 h 944750"/>
              <a:gd name="connsiteX11" fmla="*/ 1295400 w 5858359"/>
              <a:gd name="connsiteY11" fmla="*/ 25400 h 944750"/>
              <a:gd name="connsiteX12" fmla="*/ 1447800 w 5858359"/>
              <a:gd name="connsiteY12" fmla="*/ 863600 h 944750"/>
              <a:gd name="connsiteX13" fmla="*/ 1524000 w 5858359"/>
              <a:gd name="connsiteY13" fmla="*/ 101600 h 944750"/>
              <a:gd name="connsiteX14" fmla="*/ 1676400 w 5858359"/>
              <a:gd name="connsiteY14" fmla="*/ 254000 h 944750"/>
              <a:gd name="connsiteX15" fmla="*/ 1752600 w 5858359"/>
              <a:gd name="connsiteY15" fmla="*/ 863600 h 944750"/>
              <a:gd name="connsiteX16" fmla="*/ 1905000 w 5858359"/>
              <a:gd name="connsiteY16" fmla="*/ 101600 h 944750"/>
              <a:gd name="connsiteX17" fmla="*/ 1952786 w 5858359"/>
              <a:gd name="connsiteY17" fmla="*/ 521346 h 944750"/>
              <a:gd name="connsiteX18" fmla="*/ 1968284 w 5858359"/>
              <a:gd name="connsiteY18" fmla="*/ 753820 h 944750"/>
              <a:gd name="connsiteX19" fmla="*/ 2092271 w 5858359"/>
              <a:gd name="connsiteY19" fmla="*/ 738322 h 944750"/>
              <a:gd name="connsiteX20" fmla="*/ 2133600 w 5858359"/>
              <a:gd name="connsiteY20" fmla="*/ 101600 h 944750"/>
              <a:gd name="connsiteX21" fmla="*/ 2353159 w 5858359"/>
              <a:gd name="connsiteY21" fmla="*/ 817104 h 944750"/>
              <a:gd name="connsiteX22" fmla="*/ 2581759 w 5858359"/>
              <a:gd name="connsiteY22" fmla="*/ 131304 h 944750"/>
              <a:gd name="connsiteX23" fmla="*/ 2734159 w 5858359"/>
              <a:gd name="connsiteY23" fmla="*/ 740904 h 944750"/>
              <a:gd name="connsiteX24" fmla="*/ 2971800 w 5858359"/>
              <a:gd name="connsiteY24" fmla="*/ 254000 h 944750"/>
              <a:gd name="connsiteX25" fmla="*/ 3124200 w 5858359"/>
              <a:gd name="connsiteY25" fmla="*/ 635000 h 944750"/>
              <a:gd name="connsiteX26" fmla="*/ 3200400 w 5858359"/>
              <a:gd name="connsiteY26" fmla="*/ 787400 h 944750"/>
              <a:gd name="connsiteX27" fmla="*/ 3505200 w 5858359"/>
              <a:gd name="connsiteY27" fmla="*/ 635000 h 944750"/>
              <a:gd name="connsiteX28" fmla="*/ 3724759 w 5858359"/>
              <a:gd name="connsiteY28" fmla="*/ 436104 h 944750"/>
              <a:gd name="connsiteX29" fmla="*/ 3886200 w 5858359"/>
              <a:gd name="connsiteY29" fmla="*/ 863600 h 944750"/>
              <a:gd name="connsiteX30" fmla="*/ 4038600 w 5858359"/>
              <a:gd name="connsiteY30" fmla="*/ 101600 h 944750"/>
              <a:gd name="connsiteX31" fmla="*/ 4267200 w 5858359"/>
              <a:gd name="connsiteY31" fmla="*/ 863600 h 944750"/>
              <a:gd name="connsiteX32" fmla="*/ 4495800 w 5858359"/>
              <a:gd name="connsiteY32" fmla="*/ 101600 h 944750"/>
              <a:gd name="connsiteX33" fmla="*/ 4715359 w 5858359"/>
              <a:gd name="connsiteY33" fmla="*/ 512304 h 944750"/>
              <a:gd name="connsiteX34" fmla="*/ 4953000 w 5858359"/>
              <a:gd name="connsiteY34" fmla="*/ 101600 h 944750"/>
              <a:gd name="connsiteX35" fmla="*/ 5248759 w 5858359"/>
              <a:gd name="connsiteY35" fmla="*/ 436104 h 944750"/>
              <a:gd name="connsiteX36" fmla="*/ 5470901 w 5858359"/>
              <a:gd name="connsiteY36" fmla="*/ 722824 h 944750"/>
              <a:gd name="connsiteX37" fmla="*/ 5638800 w 5858359"/>
              <a:gd name="connsiteY37" fmla="*/ 177800 h 944750"/>
              <a:gd name="connsiteX38" fmla="*/ 5715000 w 5858359"/>
              <a:gd name="connsiteY38" fmla="*/ 863599 h 944750"/>
              <a:gd name="connsiteX39" fmla="*/ 5858359 w 5858359"/>
              <a:gd name="connsiteY39" fmla="*/ 664704 h 9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58359" h="944750">
                <a:moveTo>
                  <a:pt x="0" y="505847"/>
                </a:moveTo>
                <a:cubicBezTo>
                  <a:pt x="81" y="506923"/>
                  <a:pt x="39607" y="125924"/>
                  <a:pt x="76200" y="177800"/>
                </a:cubicBezTo>
                <a:cubicBezTo>
                  <a:pt x="112793" y="229676"/>
                  <a:pt x="182966" y="774053"/>
                  <a:pt x="219559" y="817104"/>
                </a:cubicBezTo>
                <a:cubicBezTo>
                  <a:pt x="256152" y="860155"/>
                  <a:pt x="256152" y="555355"/>
                  <a:pt x="295759" y="436104"/>
                </a:cubicBezTo>
                <a:cubicBezTo>
                  <a:pt x="335366" y="316853"/>
                  <a:pt x="392193" y="30351"/>
                  <a:pt x="457200" y="101600"/>
                </a:cubicBezTo>
                <a:cubicBezTo>
                  <a:pt x="522207" y="172849"/>
                  <a:pt x="623807" y="845949"/>
                  <a:pt x="685800" y="863600"/>
                </a:cubicBezTo>
                <a:cubicBezTo>
                  <a:pt x="747793" y="881251"/>
                  <a:pt x="778359" y="321804"/>
                  <a:pt x="829159" y="207504"/>
                </a:cubicBezTo>
                <a:cubicBezTo>
                  <a:pt x="879959" y="93204"/>
                  <a:pt x="952500" y="203200"/>
                  <a:pt x="990600" y="177800"/>
                </a:cubicBezTo>
                <a:cubicBezTo>
                  <a:pt x="1028700" y="152400"/>
                  <a:pt x="1033866" y="50154"/>
                  <a:pt x="1057759" y="55105"/>
                </a:cubicBezTo>
                <a:cubicBezTo>
                  <a:pt x="1081652" y="60056"/>
                  <a:pt x="1107052" y="85455"/>
                  <a:pt x="1133959" y="207504"/>
                </a:cubicBezTo>
                <a:cubicBezTo>
                  <a:pt x="1160866" y="329553"/>
                  <a:pt x="1192293" y="817751"/>
                  <a:pt x="1219200" y="787400"/>
                </a:cubicBezTo>
                <a:cubicBezTo>
                  <a:pt x="1246107" y="757049"/>
                  <a:pt x="1257300" y="12700"/>
                  <a:pt x="1295400" y="25400"/>
                </a:cubicBezTo>
                <a:cubicBezTo>
                  <a:pt x="1333500" y="38100"/>
                  <a:pt x="1409700" y="850900"/>
                  <a:pt x="1447800" y="863600"/>
                </a:cubicBezTo>
                <a:cubicBezTo>
                  <a:pt x="1485900" y="876300"/>
                  <a:pt x="1485900" y="203200"/>
                  <a:pt x="1524000" y="101600"/>
                </a:cubicBezTo>
                <a:cubicBezTo>
                  <a:pt x="1562100" y="0"/>
                  <a:pt x="1676400" y="254000"/>
                  <a:pt x="1676400" y="254000"/>
                </a:cubicBezTo>
                <a:cubicBezTo>
                  <a:pt x="1712563" y="254000"/>
                  <a:pt x="1714500" y="889000"/>
                  <a:pt x="1752600" y="863600"/>
                </a:cubicBezTo>
                <a:cubicBezTo>
                  <a:pt x="1790700" y="838200"/>
                  <a:pt x="1871636" y="158642"/>
                  <a:pt x="1905000" y="101600"/>
                </a:cubicBezTo>
                <a:cubicBezTo>
                  <a:pt x="1938364" y="44558"/>
                  <a:pt x="1942239" y="412643"/>
                  <a:pt x="1952786" y="521346"/>
                </a:cubicBezTo>
                <a:cubicBezTo>
                  <a:pt x="1963333" y="630049"/>
                  <a:pt x="1945036" y="717657"/>
                  <a:pt x="1968284" y="753820"/>
                </a:cubicBezTo>
                <a:cubicBezTo>
                  <a:pt x="1991532" y="789983"/>
                  <a:pt x="2064718" y="847025"/>
                  <a:pt x="2092271" y="738322"/>
                </a:cubicBezTo>
                <a:cubicBezTo>
                  <a:pt x="2119824" y="629619"/>
                  <a:pt x="2090119" y="88470"/>
                  <a:pt x="2133600" y="101600"/>
                </a:cubicBezTo>
                <a:cubicBezTo>
                  <a:pt x="2177081" y="114730"/>
                  <a:pt x="2353159" y="817104"/>
                  <a:pt x="2353159" y="817104"/>
                </a:cubicBezTo>
                <a:cubicBezTo>
                  <a:pt x="2415152" y="809355"/>
                  <a:pt x="2518259" y="144004"/>
                  <a:pt x="2581759" y="131304"/>
                </a:cubicBezTo>
                <a:cubicBezTo>
                  <a:pt x="2645259" y="118604"/>
                  <a:pt x="2734159" y="740904"/>
                  <a:pt x="2734159" y="740904"/>
                </a:cubicBezTo>
                <a:cubicBezTo>
                  <a:pt x="2819400" y="740904"/>
                  <a:pt x="2906793" y="271651"/>
                  <a:pt x="2971800" y="254000"/>
                </a:cubicBezTo>
                <a:cubicBezTo>
                  <a:pt x="3036807" y="236349"/>
                  <a:pt x="3086100" y="546100"/>
                  <a:pt x="3124200" y="635000"/>
                </a:cubicBezTo>
                <a:cubicBezTo>
                  <a:pt x="3162300" y="723900"/>
                  <a:pt x="3136900" y="787400"/>
                  <a:pt x="3200400" y="787400"/>
                </a:cubicBezTo>
                <a:cubicBezTo>
                  <a:pt x="3263900" y="787400"/>
                  <a:pt x="3417807" y="693549"/>
                  <a:pt x="3505200" y="635000"/>
                </a:cubicBezTo>
                <a:cubicBezTo>
                  <a:pt x="3592593" y="576451"/>
                  <a:pt x="3661259" y="398004"/>
                  <a:pt x="3724759" y="436104"/>
                </a:cubicBezTo>
                <a:cubicBezTo>
                  <a:pt x="3788259" y="474204"/>
                  <a:pt x="3833893" y="919351"/>
                  <a:pt x="3886200" y="863600"/>
                </a:cubicBezTo>
                <a:cubicBezTo>
                  <a:pt x="3938507" y="807849"/>
                  <a:pt x="3975100" y="101600"/>
                  <a:pt x="4038600" y="101600"/>
                </a:cubicBezTo>
                <a:cubicBezTo>
                  <a:pt x="4102100" y="101600"/>
                  <a:pt x="4191000" y="863600"/>
                  <a:pt x="4267200" y="863600"/>
                </a:cubicBezTo>
                <a:cubicBezTo>
                  <a:pt x="4343400" y="863600"/>
                  <a:pt x="4421107" y="160149"/>
                  <a:pt x="4495800" y="101600"/>
                </a:cubicBezTo>
                <a:cubicBezTo>
                  <a:pt x="4570493" y="43051"/>
                  <a:pt x="4639159" y="512304"/>
                  <a:pt x="4715359" y="512304"/>
                </a:cubicBezTo>
                <a:cubicBezTo>
                  <a:pt x="4791559" y="512304"/>
                  <a:pt x="4864100" y="114300"/>
                  <a:pt x="4953000" y="101600"/>
                </a:cubicBezTo>
                <a:cubicBezTo>
                  <a:pt x="5041900" y="88900"/>
                  <a:pt x="5162442" y="332567"/>
                  <a:pt x="5248759" y="436104"/>
                </a:cubicBezTo>
                <a:cubicBezTo>
                  <a:pt x="5335076" y="539641"/>
                  <a:pt x="5405894" y="765875"/>
                  <a:pt x="5470901" y="722824"/>
                </a:cubicBezTo>
                <a:cubicBezTo>
                  <a:pt x="5535908" y="679773"/>
                  <a:pt x="5598117" y="154338"/>
                  <a:pt x="5638800" y="177800"/>
                </a:cubicBezTo>
                <a:cubicBezTo>
                  <a:pt x="5679483" y="201262"/>
                  <a:pt x="5678407" y="782448"/>
                  <a:pt x="5715000" y="863599"/>
                </a:cubicBezTo>
                <a:cubicBezTo>
                  <a:pt x="5751593" y="944750"/>
                  <a:pt x="5811864" y="756403"/>
                  <a:pt x="5858359" y="664704"/>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Oval 30"/>
          <p:cNvSpPr/>
          <p:nvPr/>
        </p:nvSpPr>
        <p:spPr>
          <a:xfrm>
            <a:off x="1447800" y="3581400"/>
            <a:ext cx="1828800" cy="762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200400" y="3124200"/>
            <a:ext cx="1828800" cy="762000"/>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752600" y="2590800"/>
            <a:ext cx="1524000" cy="646331"/>
          </a:xfrm>
          <a:prstGeom prst="rect">
            <a:avLst/>
          </a:prstGeom>
          <a:noFill/>
        </p:spPr>
        <p:txBody>
          <a:bodyPr wrap="square" rtlCol="0">
            <a:spAutoFit/>
          </a:bodyPr>
          <a:lstStyle/>
          <a:p>
            <a:pPr algn="ctr"/>
            <a:r>
              <a:rPr lang="en-US" dirty="0" smtClean="0">
                <a:solidFill>
                  <a:srgbClr val="FF0000"/>
                </a:solidFill>
              </a:rPr>
              <a:t>summer drier than winter</a:t>
            </a:r>
            <a:endParaRPr lang="en-US" dirty="0">
              <a:solidFill>
                <a:srgbClr val="FF0000"/>
              </a:solidFill>
            </a:endParaRPr>
          </a:p>
        </p:txBody>
      </p:sp>
      <p:sp>
        <p:nvSpPr>
          <p:cNvPr id="35" name="Oval 34"/>
          <p:cNvSpPr/>
          <p:nvPr/>
        </p:nvSpPr>
        <p:spPr>
          <a:xfrm>
            <a:off x="1600200" y="1066800"/>
            <a:ext cx="1828800" cy="762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3352800" y="1066800"/>
            <a:ext cx="1828800" cy="762000"/>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1981200" y="457200"/>
            <a:ext cx="2743200" cy="646331"/>
          </a:xfrm>
          <a:prstGeom prst="rect">
            <a:avLst/>
          </a:prstGeom>
          <a:noFill/>
        </p:spPr>
        <p:txBody>
          <a:bodyPr wrap="square" rtlCol="0">
            <a:spAutoFit/>
          </a:bodyPr>
          <a:lstStyle/>
          <a:p>
            <a:pPr algn="ctr"/>
            <a:r>
              <a:rPr lang="en-US" dirty="0" smtClean="0">
                <a:solidFill>
                  <a:srgbClr val="FF0000"/>
                </a:solidFill>
              </a:rPr>
              <a:t>growth rate has no seasonal signal</a:t>
            </a:r>
            <a:endParaRPr lang="en-US"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1477328"/>
          </a:xfrm>
          <a:prstGeom prst="rect">
            <a:avLst/>
          </a:prstGeom>
          <a:noFill/>
        </p:spPr>
        <p:txBody>
          <a:bodyPr wrap="square" rtlCol="0">
            <a:spAutoFit/>
          </a:bodyPr>
          <a:lstStyle/>
          <a:p>
            <a:pPr algn="ctr"/>
            <a:r>
              <a:rPr lang="en-US" sz="3600" dirty="0" smtClean="0"/>
              <a:t>Review of</a:t>
            </a:r>
          </a:p>
          <a:p>
            <a:pPr algn="ctr"/>
            <a:r>
              <a:rPr lang="en-US" sz="3600" dirty="0" smtClean="0"/>
              <a:t>Filter Design</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1371600" y="990600"/>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1371600" y="3263729"/>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p:cNvCxnSpPr/>
          <p:nvPr/>
        </p:nvCxnSpPr>
        <p:spPr>
          <a:xfrm rot="5400000">
            <a:off x="4137402" y="485294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1257300" y="483487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7048500" y="258369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257300" y="25527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152900" y="256690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7033002" y="485165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643392" y="5345668"/>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time, years</a:t>
            </a:r>
            <a:endParaRPr lang="en-US" dirty="0">
              <a:latin typeface="Times New Roman" pitchFamily="18" charset="0"/>
              <a:cs typeface="Times New Roman" pitchFamily="18" charset="0"/>
            </a:endParaRPr>
          </a:p>
        </p:txBody>
      </p:sp>
      <p:sp>
        <p:nvSpPr>
          <p:cNvPr id="16" name="TextBox 15"/>
          <p:cNvSpPr txBox="1"/>
          <p:nvPr/>
        </p:nvSpPr>
        <p:spPr>
          <a:xfrm>
            <a:off x="3657600" y="3135868"/>
            <a:ext cx="1219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time, years</a:t>
            </a:r>
            <a:endParaRPr lang="en-US" dirty="0">
              <a:latin typeface="Times New Roman" pitchFamily="18" charset="0"/>
              <a:cs typeface="Times New Roman" pitchFamily="18" charset="0"/>
            </a:endParaRPr>
          </a:p>
        </p:txBody>
      </p:sp>
      <p:sp>
        <p:nvSpPr>
          <p:cNvPr id="17" name="TextBox 16"/>
          <p:cNvSpPr txBox="1"/>
          <p:nvPr/>
        </p:nvSpPr>
        <p:spPr>
          <a:xfrm>
            <a:off x="12192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18" name="TextBox 17"/>
          <p:cNvSpPr txBox="1"/>
          <p:nvPr/>
        </p:nvSpPr>
        <p:spPr>
          <a:xfrm>
            <a:off x="41148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19" name="TextBox 18"/>
          <p:cNvSpPr txBox="1"/>
          <p:nvPr/>
        </p:nvSpPr>
        <p:spPr>
          <a:xfrm>
            <a:off x="7010400" y="2743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p:txBody>
      </p:sp>
      <p:sp>
        <p:nvSpPr>
          <p:cNvPr id="20" name="TextBox 19"/>
          <p:cNvSpPr txBox="1"/>
          <p:nvPr/>
        </p:nvSpPr>
        <p:spPr>
          <a:xfrm>
            <a:off x="12192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21" name="TextBox 20"/>
          <p:cNvSpPr txBox="1"/>
          <p:nvPr/>
        </p:nvSpPr>
        <p:spPr>
          <a:xfrm>
            <a:off x="41148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22" name="TextBox 21"/>
          <p:cNvSpPr txBox="1"/>
          <p:nvPr/>
        </p:nvSpPr>
        <p:spPr>
          <a:xfrm>
            <a:off x="7010400" y="50292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3</a:t>
            </a:r>
            <a:endParaRPr lang="en-US" dirty="0">
              <a:latin typeface="Times New Roman" pitchFamily="18" charset="0"/>
              <a:cs typeface="Times New Roman" pitchFamily="18" charset="0"/>
            </a:endParaRPr>
          </a:p>
        </p:txBody>
      </p:sp>
      <p:sp>
        <p:nvSpPr>
          <p:cNvPr id="23" name="TextBox 22"/>
          <p:cNvSpPr txBox="1"/>
          <p:nvPr/>
        </p:nvSpPr>
        <p:spPr>
          <a:xfrm rot="16200000">
            <a:off x="146565" y="1453635"/>
            <a:ext cx="1752601" cy="369332"/>
          </a:xfrm>
          <a:prstGeom prst="rect">
            <a:avLst/>
          </a:prstGeom>
          <a:noFill/>
        </p:spPr>
        <p:txBody>
          <a:bodyPr wrap="square" rtlCol="0">
            <a:spAutoFit/>
          </a:bodyPr>
          <a:lstStyle/>
          <a:p>
            <a:r>
              <a:rPr lang="en-US" dirty="0" smtClean="0">
                <a:latin typeface="Times New Roman" pitchFamily="18" charset="0"/>
                <a:cs typeface="Times New Roman" pitchFamily="18" charset="0"/>
              </a:rPr>
              <a:t>plant growth rate</a:t>
            </a:r>
            <a:endParaRPr lang="en-US" dirty="0">
              <a:latin typeface="Times New Roman" pitchFamily="18" charset="0"/>
              <a:cs typeface="Times New Roman" pitchFamily="18" charset="0"/>
            </a:endParaRPr>
          </a:p>
        </p:txBody>
      </p:sp>
      <p:sp>
        <p:nvSpPr>
          <p:cNvPr id="24" name="TextBox 23"/>
          <p:cNvSpPr txBox="1"/>
          <p:nvPr/>
        </p:nvSpPr>
        <p:spPr>
          <a:xfrm rot="16200000">
            <a:off x="298966" y="3739634"/>
            <a:ext cx="1447801" cy="369332"/>
          </a:xfrm>
          <a:prstGeom prst="rect">
            <a:avLst/>
          </a:prstGeom>
          <a:noFill/>
        </p:spPr>
        <p:txBody>
          <a:bodyPr wrap="square" rtlCol="0">
            <a:spAutoFit/>
          </a:bodyPr>
          <a:lstStyle/>
          <a:p>
            <a:r>
              <a:rPr lang="en-US" dirty="0" smtClean="0">
                <a:latin typeface="Times New Roman" pitchFamily="18" charset="0"/>
                <a:cs typeface="Times New Roman" pitchFamily="18" charset="0"/>
              </a:rPr>
              <a:t>precipitation</a:t>
            </a:r>
            <a:endParaRPr lang="en-US" dirty="0">
              <a:latin typeface="Times New Roman" pitchFamily="18" charset="0"/>
              <a:cs typeface="Times New Roman" pitchFamily="18" charset="0"/>
            </a:endParaRPr>
          </a:p>
        </p:txBody>
      </p:sp>
      <p:sp>
        <p:nvSpPr>
          <p:cNvPr id="29" name="Freeform 28"/>
          <p:cNvSpPr/>
          <p:nvPr/>
        </p:nvSpPr>
        <p:spPr>
          <a:xfrm flipV="1">
            <a:off x="1456841" y="3306304"/>
            <a:ext cx="5858359" cy="1343133"/>
          </a:xfrm>
          <a:custGeom>
            <a:avLst/>
            <a:gdLst>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14400 w 5718874"/>
              <a:gd name="connsiteY4" fmla="*/ 382292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05359 w 5718874"/>
              <a:gd name="connsiteY4" fmla="*/ 626390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 name="connsiteX0" fmla="*/ 0 w 5718874"/>
              <a:gd name="connsiteY0" fmla="*/ 901269 h 1335222"/>
              <a:gd name="connsiteX1" fmla="*/ 278969 w 5718874"/>
              <a:gd name="connsiteY1" fmla="*/ 932266 h 1335222"/>
              <a:gd name="connsiteX2" fmla="*/ 557939 w 5718874"/>
              <a:gd name="connsiteY2" fmla="*/ 808279 h 1335222"/>
              <a:gd name="connsiteX3" fmla="*/ 790413 w 5718874"/>
              <a:gd name="connsiteY3" fmla="*/ 699791 h 1335222"/>
              <a:gd name="connsiteX4" fmla="*/ 905359 w 5718874"/>
              <a:gd name="connsiteY4" fmla="*/ 602927 h 1335222"/>
              <a:gd name="connsiteX5" fmla="*/ 981559 w 5718874"/>
              <a:gd name="connsiteY5" fmla="*/ 450527 h 1335222"/>
              <a:gd name="connsiteX6" fmla="*/ 1022888 w 5718874"/>
              <a:gd name="connsiteY6" fmla="*/ 17866 h 1335222"/>
              <a:gd name="connsiteX7" fmla="*/ 1100379 w 5718874"/>
              <a:gd name="connsiteY7" fmla="*/ 343330 h 1335222"/>
              <a:gd name="connsiteX8" fmla="*/ 1177871 w 5718874"/>
              <a:gd name="connsiteY8" fmla="*/ 436320 h 1335222"/>
              <a:gd name="connsiteX9" fmla="*/ 1286359 w 5718874"/>
              <a:gd name="connsiteY9" fmla="*/ 544808 h 1335222"/>
              <a:gd name="connsiteX10" fmla="*/ 1379349 w 5718874"/>
              <a:gd name="connsiteY10" fmla="*/ 591303 h 1335222"/>
              <a:gd name="connsiteX11" fmla="*/ 1580827 w 5718874"/>
              <a:gd name="connsiteY11" fmla="*/ 637798 h 1335222"/>
              <a:gd name="connsiteX12" fmla="*/ 1689315 w 5718874"/>
              <a:gd name="connsiteY12" fmla="*/ 637798 h 1335222"/>
              <a:gd name="connsiteX13" fmla="*/ 1797803 w 5718874"/>
              <a:gd name="connsiteY13" fmla="*/ 637798 h 1335222"/>
              <a:gd name="connsiteX14" fmla="*/ 1875295 w 5718874"/>
              <a:gd name="connsiteY14" fmla="*/ 684293 h 1335222"/>
              <a:gd name="connsiteX15" fmla="*/ 1952786 w 5718874"/>
              <a:gd name="connsiteY15" fmla="*/ 916768 h 1335222"/>
              <a:gd name="connsiteX16" fmla="*/ 1968284 w 5718874"/>
              <a:gd name="connsiteY16" fmla="*/ 1149242 h 1335222"/>
              <a:gd name="connsiteX17" fmla="*/ 1983783 w 5718874"/>
              <a:gd name="connsiteY17" fmla="*/ 1257730 h 1335222"/>
              <a:gd name="connsiteX18" fmla="*/ 2092271 w 5718874"/>
              <a:gd name="connsiteY18" fmla="*/ 1133744 h 1335222"/>
              <a:gd name="connsiteX19" fmla="*/ 2169762 w 5718874"/>
              <a:gd name="connsiteY19" fmla="*/ 1040754 h 1335222"/>
              <a:gd name="connsiteX20" fmla="*/ 2278251 w 5718874"/>
              <a:gd name="connsiteY20" fmla="*/ 1025256 h 1335222"/>
              <a:gd name="connsiteX21" fmla="*/ 2541722 w 5718874"/>
              <a:gd name="connsiteY21" fmla="*/ 994259 h 1335222"/>
              <a:gd name="connsiteX22" fmla="*/ 2758698 w 5718874"/>
              <a:gd name="connsiteY22" fmla="*/ 994259 h 1335222"/>
              <a:gd name="connsiteX23" fmla="*/ 3053166 w 5718874"/>
              <a:gd name="connsiteY23" fmla="*/ 994259 h 1335222"/>
              <a:gd name="connsiteX24" fmla="*/ 3285640 w 5718874"/>
              <a:gd name="connsiteY24" fmla="*/ 1071751 h 1335222"/>
              <a:gd name="connsiteX25" fmla="*/ 3518115 w 5718874"/>
              <a:gd name="connsiteY25" fmla="*/ 1071751 h 1335222"/>
              <a:gd name="connsiteX26" fmla="*/ 3611105 w 5718874"/>
              <a:gd name="connsiteY26" fmla="*/ 901269 h 1335222"/>
              <a:gd name="connsiteX27" fmla="*/ 3781586 w 5718874"/>
              <a:gd name="connsiteY27" fmla="*/ 715290 h 1335222"/>
              <a:gd name="connsiteX28" fmla="*/ 4076054 w 5718874"/>
              <a:gd name="connsiteY28" fmla="*/ 637798 h 1335222"/>
              <a:gd name="connsiteX29" fmla="*/ 4308528 w 5718874"/>
              <a:gd name="connsiteY29" fmla="*/ 560307 h 1335222"/>
              <a:gd name="connsiteX30" fmla="*/ 4494508 w 5718874"/>
              <a:gd name="connsiteY30" fmla="*/ 606801 h 1335222"/>
              <a:gd name="connsiteX31" fmla="*/ 4664990 w 5718874"/>
              <a:gd name="connsiteY31" fmla="*/ 699791 h 1335222"/>
              <a:gd name="connsiteX32" fmla="*/ 5067945 w 5718874"/>
              <a:gd name="connsiteY32" fmla="*/ 730788 h 1335222"/>
              <a:gd name="connsiteX33" fmla="*/ 5377912 w 5718874"/>
              <a:gd name="connsiteY33" fmla="*/ 451818 h 1335222"/>
              <a:gd name="connsiteX34" fmla="*/ 5470901 w 5718874"/>
              <a:gd name="connsiteY34" fmla="*/ 792781 h 1335222"/>
              <a:gd name="connsiteX35" fmla="*/ 5470901 w 5718874"/>
              <a:gd name="connsiteY35" fmla="*/ 1118246 h 1335222"/>
              <a:gd name="connsiteX36" fmla="*/ 5579390 w 5718874"/>
              <a:gd name="connsiteY36" fmla="*/ 1288727 h 1335222"/>
              <a:gd name="connsiteX37" fmla="*/ 5718874 w 5718874"/>
              <a:gd name="connsiteY37" fmla="*/ 1335222 h 1335222"/>
              <a:gd name="connsiteX38" fmla="*/ 5718874 w 5718874"/>
              <a:gd name="connsiteY38" fmla="*/ 1335222 h 1335222"/>
              <a:gd name="connsiteX0" fmla="*/ 0 w 5718874"/>
              <a:gd name="connsiteY0" fmla="*/ 560307 h 994260"/>
              <a:gd name="connsiteX1" fmla="*/ 278969 w 5718874"/>
              <a:gd name="connsiteY1" fmla="*/ 591304 h 994260"/>
              <a:gd name="connsiteX2" fmla="*/ 557939 w 5718874"/>
              <a:gd name="connsiteY2" fmla="*/ 467317 h 994260"/>
              <a:gd name="connsiteX3" fmla="*/ 790413 w 5718874"/>
              <a:gd name="connsiteY3" fmla="*/ 358829 h 994260"/>
              <a:gd name="connsiteX4" fmla="*/ 905359 w 5718874"/>
              <a:gd name="connsiteY4" fmla="*/ 261965 h 994260"/>
              <a:gd name="connsiteX5" fmla="*/ 981559 w 5718874"/>
              <a:gd name="connsiteY5" fmla="*/ 109565 h 994260"/>
              <a:gd name="connsiteX6" fmla="*/ 1057759 w 5718874"/>
              <a:gd name="connsiteY6" fmla="*/ 109565 h 994260"/>
              <a:gd name="connsiteX7" fmla="*/ 1100379 w 5718874"/>
              <a:gd name="connsiteY7" fmla="*/ 2368 h 994260"/>
              <a:gd name="connsiteX8" fmla="*/ 1177871 w 5718874"/>
              <a:gd name="connsiteY8" fmla="*/ 95358 h 994260"/>
              <a:gd name="connsiteX9" fmla="*/ 1286359 w 5718874"/>
              <a:gd name="connsiteY9" fmla="*/ 203846 h 994260"/>
              <a:gd name="connsiteX10" fmla="*/ 1379349 w 5718874"/>
              <a:gd name="connsiteY10" fmla="*/ 250341 h 994260"/>
              <a:gd name="connsiteX11" fmla="*/ 1580827 w 5718874"/>
              <a:gd name="connsiteY11" fmla="*/ 296836 h 994260"/>
              <a:gd name="connsiteX12" fmla="*/ 1689315 w 5718874"/>
              <a:gd name="connsiteY12" fmla="*/ 296836 h 994260"/>
              <a:gd name="connsiteX13" fmla="*/ 1797803 w 5718874"/>
              <a:gd name="connsiteY13" fmla="*/ 296836 h 994260"/>
              <a:gd name="connsiteX14" fmla="*/ 1875295 w 5718874"/>
              <a:gd name="connsiteY14" fmla="*/ 343331 h 994260"/>
              <a:gd name="connsiteX15" fmla="*/ 1952786 w 5718874"/>
              <a:gd name="connsiteY15" fmla="*/ 575806 h 994260"/>
              <a:gd name="connsiteX16" fmla="*/ 1968284 w 5718874"/>
              <a:gd name="connsiteY16" fmla="*/ 808280 h 994260"/>
              <a:gd name="connsiteX17" fmla="*/ 1983783 w 5718874"/>
              <a:gd name="connsiteY17" fmla="*/ 916768 h 994260"/>
              <a:gd name="connsiteX18" fmla="*/ 2092271 w 5718874"/>
              <a:gd name="connsiteY18" fmla="*/ 792782 h 994260"/>
              <a:gd name="connsiteX19" fmla="*/ 2169762 w 5718874"/>
              <a:gd name="connsiteY19" fmla="*/ 699792 h 994260"/>
              <a:gd name="connsiteX20" fmla="*/ 2278251 w 5718874"/>
              <a:gd name="connsiteY20" fmla="*/ 684294 h 994260"/>
              <a:gd name="connsiteX21" fmla="*/ 2541722 w 5718874"/>
              <a:gd name="connsiteY21" fmla="*/ 653297 h 994260"/>
              <a:gd name="connsiteX22" fmla="*/ 2758698 w 5718874"/>
              <a:gd name="connsiteY22" fmla="*/ 653297 h 994260"/>
              <a:gd name="connsiteX23" fmla="*/ 3053166 w 5718874"/>
              <a:gd name="connsiteY23" fmla="*/ 653297 h 994260"/>
              <a:gd name="connsiteX24" fmla="*/ 3285640 w 5718874"/>
              <a:gd name="connsiteY24" fmla="*/ 730789 h 994260"/>
              <a:gd name="connsiteX25" fmla="*/ 3518115 w 5718874"/>
              <a:gd name="connsiteY25" fmla="*/ 730789 h 994260"/>
              <a:gd name="connsiteX26" fmla="*/ 3611105 w 5718874"/>
              <a:gd name="connsiteY26" fmla="*/ 560307 h 994260"/>
              <a:gd name="connsiteX27" fmla="*/ 3781586 w 5718874"/>
              <a:gd name="connsiteY27" fmla="*/ 374328 h 994260"/>
              <a:gd name="connsiteX28" fmla="*/ 4076054 w 5718874"/>
              <a:gd name="connsiteY28" fmla="*/ 296836 h 994260"/>
              <a:gd name="connsiteX29" fmla="*/ 4308528 w 5718874"/>
              <a:gd name="connsiteY29" fmla="*/ 219345 h 994260"/>
              <a:gd name="connsiteX30" fmla="*/ 4494508 w 5718874"/>
              <a:gd name="connsiteY30" fmla="*/ 265839 h 994260"/>
              <a:gd name="connsiteX31" fmla="*/ 4664990 w 5718874"/>
              <a:gd name="connsiteY31" fmla="*/ 358829 h 994260"/>
              <a:gd name="connsiteX32" fmla="*/ 5067945 w 5718874"/>
              <a:gd name="connsiteY32" fmla="*/ 389826 h 994260"/>
              <a:gd name="connsiteX33" fmla="*/ 5377912 w 5718874"/>
              <a:gd name="connsiteY33" fmla="*/ 110856 h 994260"/>
              <a:gd name="connsiteX34" fmla="*/ 5470901 w 5718874"/>
              <a:gd name="connsiteY34" fmla="*/ 451819 h 994260"/>
              <a:gd name="connsiteX35" fmla="*/ 5470901 w 5718874"/>
              <a:gd name="connsiteY35" fmla="*/ 777284 h 994260"/>
              <a:gd name="connsiteX36" fmla="*/ 5579390 w 5718874"/>
              <a:gd name="connsiteY36" fmla="*/ 947765 h 994260"/>
              <a:gd name="connsiteX37" fmla="*/ 5718874 w 5718874"/>
              <a:gd name="connsiteY37" fmla="*/ 994260 h 994260"/>
              <a:gd name="connsiteX38" fmla="*/ 5718874 w 5718874"/>
              <a:gd name="connsiteY38" fmla="*/ 994260 h 994260"/>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177871 w 5718874"/>
              <a:gd name="connsiteY8" fmla="*/ 11193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1983783 w 5718874"/>
              <a:gd name="connsiteY17" fmla="*/ 832603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377912 w 5718874"/>
              <a:gd name="connsiteY33" fmla="*/ 26691 h 910095"/>
              <a:gd name="connsiteX34" fmla="*/ 5470901 w 5718874"/>
              <a:gd name="connsiteY34" fmla="*/ 367654 h 910095"/>
              <a:gd name="connsiteX35" fmla="*/ 5470901 w 5718874"/>
              <a:gd name="connsiteY35" fmla="*/ 693119 h 910095"/>
              <a:gd name="connsiteX36" fmla="*/ 5579390 w 5718874"/>
              <a:gd name="connsiteY36" fmla="*/ 863600 h 910095"/>
              <a:gd name="connsiteX37" fmla="*/ 5718874 w 5718874"/>
              <a:gd name="connsiteY37" fmla="*/ 910095 h 910095"/>
              <a:gd name="connsiteX38" fmla="*/ 5718874 w 5718874"/>
              <a:gd name="connsiteY38"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1983783 w 5718874"/>
              <a:gd name="connsiteY16" fmla="*/ 832603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377912 w 5718874"/>
              <a:gd name="connsiteY32" fmla="*/ 2669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377912 w 5718874"/>
              <a:gd name="connsiteY31" fmla="*/ 2669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143359 w 5718874"/>
              <a:gd name="connsiteY1" fmla="*/ 78739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14859 w 5718874"/>
              <a:gd name="connsiteY4" fmla="*/ 196849 h 910095"/>
              <a:gd name="connsiteX5" fmla="*/ 905359 w 5718874"/>
              <a:gd name="connsiteY5" fmla="*/ 177800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905359 w 5718874"/>
              <a:gd name="connsiteY5" fmla="*/ 177800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10159 w 5718874"/>
              <a:gd name="connsiteY9" fmla="*/ 15874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353159 w 5718874"/>
              <a:gd name="connsiteY20" fmla="*/ 78739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2962759 w 5718874"/>
              <a:gd name="connsiteY23" fmla="*/ 482599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2962759 w 5718874"/>
              <a:gd name="connsiteY23" fmla="*/ 482599 h 910095"/>
              <a:gd name="connsiteX24" fmla="*/ 3191359 w 5718874"/>
              <a:gd name="connsiteY24" fmla="*/ 711199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991837 h 1343133"/>
              <a:gd name="connsiteX20" fmla="*/ 2353159 w 5718874"/>
              <a:gd name="connsiteY20" fmla="*/ 1220437 h 1343133"/>
              <a:gd name="connsiteX21" fmla="*/ 2505559 w 5718874"/>
              <a:gd name="connsiteY21" fmla="*/ 9918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9918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877159 w 5718874"/>
              <a:gd name="connsiteY27" fmla="*/ 991837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20159 w 5718874"/>
              <a:gd name="connsiteY32" fmla="*/ 915637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20159 w 5718874"/>
              <a:gd name="connsiteY32" fmla="*/ 915637 h 1343133"/>
              <a:gd name="connsiteX33" fmla="*/ 5324959 w 5718874"/>
              <a:gd name="connsiteY33" fmla="*/ 610837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752959 w 5718874"/>
              <a:gd name="connsiteY5" fmla="*/ 991837 h 1343133"/>
              <a:gd name="connsiteX6" fmla="*/ 829159 w 5718874"/>
              <a:gd name="connsiteY6" fmla="*/ 610837 h 1343133"/>
              <a:gd name="connsiteX7" fmla="*/ 981559 w 5718874"/>
              <a:gd name="connsiteY7" fmla="*/ 458438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81559 w 5718874"/>
              <a:gd name="connsiteY7" fmla="*/ 458438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94508 w 5718874"/>
              <a:gd name="connsiteY31" fmla="*/ 614712 h 1343133"/>
              <a:gd name="connsiteX32" fmla="*/ 4715359 w 5718874"/>
              <a:gd name="connsiteY32" fmla="*/ 915637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4943959 w 5718874"/>
              <a:gd name="connsiteY33" fmla="*/ 3060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4943959 w 5718874"/>
              <a:gd name="connsiteY33" fmla="*/ 306037 h 1343133"/>
              <a:gd name="connsiteX34" fmla="*/ 5248759 w 5718874"/>
              <a:gd name="connsiteY34" fmla="*/ 8394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858359"/>
              <a:gd name="connsiteY0" fmla="*/ 909180 h 1381233"/>
              <a:gd name="connsiteX1" fmla="*/ 67159 w 5858359"/>
              <a:gd name="connsiteY1" fmla="*/ 610837 h 1381233"/>
              <a:gd name="connsiteX2" fmla="*/ 219559 w 5858359"/>
              <a:gd name="connsiteY2" fmla="*/ 1220437 h 1381233"/>
              <a:gd name="connsiteX3" fmla="*/ 295759 w 5858359"/>
              <a:gd name="connsiteY3" fmla="*/ 839437 h 1381233"/>
              <a:gd name="connsiteX4" fmla="*/ 524359 w 5858359"/>
              <a:gd name="connsiteY4" fmla="*/ 687037 h 1381233"/>
              <a:gd name="connsiteX5" fmla="*/ 676759 w 5858359"/>
              <a:gd name="connsiteY5" fmla="*/ 839437 h 1381233"/>
              <a:gd name="connsiteX6" fmla="*/ 829159 w 5858359"/>
              <a:gd name="connsiteY6" fmla="*/ 610837 h 1381233"/>
              <a:gd name="connsiteX7" fmla="*/ 905359 w 5858359"/>
              <a:gd name="connsiteY7" fmla="*/ 77437 h 1381233"/>
              <a:gd name="connsiteX8" fmla="*/ 1057759 w 5858359"/>
              <a:gd name="connsiteY8" fmla="*/ 458438 h 1381233"/>
              <a:gd name="connsiteX9" fmla="*/ 1133959 w 5858359"/>
              <a:gd name="connsiteY9" fmla="*/ 610837 h 1381233"/>
              <a:gd name="connsiteX10" fmla="*/ 1210159 w 5858359"/>
              <a:gd name="connsiteY10" fmla="*/ 839437 h 1381233"/>
              <a:gd name="connsiteX11" fmla="*/ 1286359 w 5858359"/>
              <a:gd name="connsiteY11" fmla="*/ 153637 h 1381233"/>
              <a:gd name="connsiteX12" fmla="*/ 1379349 w 5858359"/>
              <a:gd name="connsiteY12" fmla="*/ 599214 h 1381233"/>
              <a:gd name="connsiteX13" fmla="*/ 1591159 w 5858359"/>
              <a:gd name="connsiteY13" fmla="*/ 229837 h 1381233"/>
              <a:gd name="connsiteX14" fmla="*/ 1689315 w 5858359"/>
              <a:gd name="connsiteY14" fmla="*/ 645709 h 1381233"/>
              <a:gd name="connsiteX15" fmla="*/ 1743559 w 5858359"/>
              <a:gd name="connsiteY15" fmla="*/ 763237 h 1381233"/>
              <a:gd name="connsiteX16" fmla="*/ 1875295 w 5858359"/>
              <a:gd name="connsiteY16" fmla="*/ 692204 h 1381233"/>
              <a:gd name="connsiteX17" fmla="*/ 1952786 w 5858359"/>
              <a:gd name="connsiteY17" fmla="*/ 924679 h 1381233"/>
              <a:gd name="connsiteX18" fmla="*/ 1968284 w 5858359"/>
              <a:gd name="connsiteY18" fmla="*/ 1157153 h 1381233"/>
              <a:gd name="connsiteX19" fmla="*/ 2092271 w 5858359"/>
              <a:gd name="connsiteY19" fmla="*/ 1141655 h 1381233"/>
              <a:gd name="connsiteX20" fmla="*/ 2200759 w 5858359"/>
              <a:gd name="connsiteY20" fmla="*/ 763237 h 1381233"/>
              <a:gd name="connsiteX21" fmla="*/ 2353159 w 5858359"/>
              <a:gd name="connsiteY21" fmla="*/ 1220437 h 1381233"/>
              <a:gd name="connsiteX22" fmla="*/ 2581759 w 5858359"/>
              <a:gd name="connsiteY22" fmla="*/ 534637 h 1381233"/>
              <a:gd name="connsiteX23" fmla="*/ 2734159 w 5858359"/>
              <a:gd name="connsiteY23" fmla="*/ 1144237 h 1381233"/>
              <a:gd name="connsiteX24" fmla="*/ 2962759 w 5858359"/>
              <a:gd name="connsiteY24" fmla="*/ 915637 h 1381233"/>
              <a:gd name="connsiteX25" fmla="*/ 3191359 w 5858359"/>
              <a:gd name="connsiteY25" fmla="*/ 1144237 h 1381233"/>
              <a:gd name="connsiteX26" fmla="*/ 3518115 w 5858359"/>
              <a:gd name="connsiteY26" fmla="*/ 1079662 h 1381233"/>
              <a:gd name="connsiteX27" fmla="*/ 3724759 w 5858359"/>
              <a:gd name="connsiteY27" fmla="*/ 839437 h 1381233"/>
              <a:gd name="connsiteX28" fmla="*/ 3877159 w 5858359"/>
              <a:gd name="connsiteY28" fmla="*/ 991837 h 1381233"/>
              <a:gd name="connsiteX29" fmla="*/ 4105759 w 5858359"/>
              <a:gd name="connsiteY29" fmla="*/ 153637 h 1381233"/>
              <a:gd name="connsiteX30" fmla="*/ 4258159 w 5858359"/>
              <a:gd name="connsiteY30" fmla="*/ 991837 h 1381233"/>
              <a:gd name="connsiteX31" fmla="*/ 4486759 w 5858359"/>
              <a:gd name="connsiteY31" fmla="*/ 229837 h 1381233"/>
              <a:gd name="connsiteX32" fmla="*/ 4715359 w 5858359"/>
              <a:gd name="connsiteY32" fmla="*/ 915637 h 1381233"/>
              <a:gd name="connsiteX33" fmla="*/ 4943959 w 5858359"/>
              <a:gd name="connsiteY33" fmla="*/ 306037 h 1381233"/>
              <a:gd name="connsiteX34" fmla="*/ 5248759 w 5858359"/>
              <a:gd name="connsiteY34" fmla="*/ 839437 h 1381233"/>
              <a:gd name="connsiteX35" fmla="*/ 5470901 w 5858359"/>
              <a:gd name="connsiteY35" fmla="*/ 1126157 h 1381233"/>
              <a:gd name="connsiteX36" fmla="*/ 5579390 w 5858359"/>
              <a:gd name="connsiteY36" fmla="*/ 1296638 h 1381233"/>
              <a:gd name="connsiteX37" fmla="*/ 5718874 w 5858359"/>
              <a:gd name="connsiteY37" fmla="*/ 1343133 h 1381233"/>
              <a:gd name="connsiteX38" fmla="*/ 5858359 w 5858359"/>
              <a:gd name="connsiteY38" fmla="*/ 1068037 h 13812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76759 w 5858359"/>
              <a:gd name="connsiteY5" fmla="*/ 839437 h 1343133"/>
              <a:gd name="connsiteX6" fmla="*/ 829159 w 5858359"/>
              <a:gd name="connsiteY6" fmla="*/ 610837 h 1343133"/>
              <a:gd name="connsiteX7" fmla="*/ 905359 w 5858359"/>
              <a:gd name="connsiteY7" fmla="*/ 77437 h 1343133"/>
              <a:gd name="connsiteX8" fmla="*/ 1057759 w 5858359"/>
              <a:gd name="connsiteY8" fmla="*/ 458438 h 1343133"/>
              <a:gd name="connsiteX9" fmla="*/ 1133959 w 5858359"/>
              <a:gd name="connsiteY9" fmla="*/ 610837 h 1343133"/>
              <a:gd name="connsiteX10" fmla="*/ 1210159 w 5858359"/>
              <a:gd name="connsiteY10" fmla="*/ 839437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858359" h="1343133">
                <a:moveTo>
                  <a:pt x="0" y="909180"/>
                </a:moveTo>
                <a:cubicBezTo>
                  <a:pt x="81" y="910256"/>
                  <a:pt x="30566" y="558961"/>
                  <a:pt x="67159" y="610837"/>
                </a:cubicBezTo>
                <a:cubicBezTo>
                  <a:pt x="103752" y="662713"/>
                  <a:pt x="181459" y="1182337"/>
                  <a:pt x="219559" y="1220437"/>
                </a:cubicBezTo>
                <a:cubicBezTo>
                  <a:pt x="257659" y="1258537"/>
                  <a:pt x="244959" y="928337"/>
                  <a:pt x="295759" y="839437"/>
                </a:cubicBezTo>
                <a:cubicBezTo>
                  <a:pt x="346559" y="750537"/>
                  <a:pt x="460859" y="687037"/>
                  <a:pt x="524359" y="687037"/>
                </a:cubicBezTo>
                <a:cubicBezTo>
                  <a:pt x="587859" y="687037"/>
                  <a:pt x="625959" y="852137"/>
                  <a:pt x="676759" y="839437"/>
                </a:cubicBezTo>
                <a:cubicBezTo>
                  <a:pt x="727559" y="826737"/>
                  <a:pt x="791059" y="737837"/>
                  <a:pt x="829159" y="610837"/>
                </a:cubicBezTo>
                <a:cubicBezTo>
                  <a:pt x="867259" y="483837"/>
                  <a:pt x="867259" y="102837"/>
                  <a:pt x="905359" y="77437"/>
                </a:cubicBezTo>
                <a:cubicBezTo>
                  <a:pt x="943459" y="52037"/>
                  <a:pt x="1019659" y="369538"/>
                  <a:pt x="1057759" y="458438"/>
                </a:cubicBezTo>
                <a:cubicBezTo>
                  <a:pt x="1095859" y="547338"/>
                  <a:pt x="1108559" y="547337"/>
                  <a:pt x="1133959" y="610837"/>
                </a:cubicBezTo>
                <a:cubicBezTo>
                  <a:pt x="1159359" y="674337"/>
                  <a:pt x="1184759" y="915637"/>
                  <a:pt x="1210159" y="839437"/>
                </a:cubicBezTo>
                <a:cubicBezTo>
                  <a:pt x="1235559" y="763237"/>
                  <a:pt x="1258161" y="193674"/>
                  <a:pt x="1286359" y="153637"/>
                </a:cubicBezTo>
                <a:cubicBezTo>
                  <a:pt x="1314557" y="113600"/>
                  <a:pt x="1328549" y="586514"/>
                  <a:pt x="1379349" y="599214"/>
                </a:cubicBezTo>
                <a:cubicBezTo>
                  <a:pt x="1430149" y="611914"/>
                  <a:pt x="1539498" y="222088"/>
                  <a:pt x="1591159" y="229837"/>
                </a:cubicBezTo>
                <a:cubicBezTo>
                  <a:pt x="1642820" y="237586"/>
                  <a:pt x="1689315" y="645709"/>
                  <a:pt x="1689315" y="645709"/>
                </a:cubicBezTo>
                <a:cubicBezTo>
                  <a:pt x="1725478" y="645709"/>
                  <a:pt x="1712562" y="755488"/>
                  <a:pt x="1743559" y="763237"/>
                </a:cubicBezTo>
                <a:cubicBezTo>
                  <a:pt x="1774556" y="770986"/>
                  <a:pt x="1840424" y="665297"/>
                  <a:pt x="1875295" y="692204"/>
                </a:cubicBezTo>
                <a:cubicBezTo>
                  <a:pt x="1910166" y="719111"/>
                  <a:pt x="1937288" y="847188"/>
                  <a:pt x="1952786" y="924679"/>
                </a:cubicBezTo>
                <a:cubicBezTo>
                  <a:pt x="1968284" y="1002170"/>
                  <a:pt x="1945036" y="1120990"/>
                  <a:pt x="1968284" y="1157153"/>
                </a:cubicBezTo>
                <a:cubicBezTo>
                  <a:pt x="1991532" y="1193316"/>
                  <a:pt x="2053525" y="1207307"/>
                  <a:pt x="2092271" y="1141655"/>
                </a:cubicBezTo>
                <a:cubicBezTo>
                  <a:pt x="2131017" y="1076003"/>
                  <a:pt x="2157278" y="750107"/>
                  <a:pt x="2200759" y="763237"/>
                </a:cubicBezTo>
                <a:cubicBezTo>
                  <a:pt x="2244240" y="776367"/>
                  <a:pt x="2353159" y="1220437"/>
                  <a:pt x="2353159" y="1220437"/>
                </a:cubicBezTo>
                <a:cubicBezTo>
                  <a:pt x="2415152" y="1212688"/>
                  <a:pt x="2518259" y="547337"/>
                  <a:pt x="2581759" y="534637"/>
                </a:cubicBezTo>
                <a:cubicBezTo>
                  <a:pt x="2645259" y="521937"/>
                  <a:pt x="2734159" y="1144237"/>
                  <a:pt x="2734159" y="1144237"/>
                </a:cubicBezTo>
                <a:cubicBezTo>
                  <a:pt x="2819400" y="1144237"/>
                  <a:pt x="2886559" y="915637"/>
                  <a:pt x="2962759" y="915637"/>
                </a:cubicBezTo>
                <a:cubicBezTo>
                  <a:pt x="3038959" y="915637"/>
                  <a:pt x="3098800" y="1116900"/>
                  <a:pt x="3191359" y="1144237"/>
                </a:cubicBezTo>
                <a:cubicBezTo>
                  <a:pt x="3322018" y="0"/>
                  <a:pt x="3429215" y="1130462"/>
                  <a:pt x="3518115" y="1079662"/>
                </a:cubicBezTo>
                <a:cubicBezTo>
                  <a:pt x="3607015" y="1028862"/>
                  <a:pt x="3664918" y="854074"/>
                  <a:pt x="3724759" y="839437"/>
                </a:cubicBezTo>
                <a:cubicBezTo>
                  <a:pt x="3784600" y="824800"/>
                  <a:pt x="3813659" y="1106137"/>
                  <a:pt x="3877159" y="991837"/>
                </a:cubicBezTo>
                <a:cubicBezTo>
                  <a:pt x="3940659" y="877537"/>
                  <a:pt x="4042259" y="153637"/>
                  <a:pt x="4105759" y="153637"/>
                </a:cubicBezTo>
                <a:cubicBezTo>
                  <a:pt x="4169259" y="153637"/>
                  <a:pt x="4194659" y="979137"/>
                  <a:pt x="4258159" y="991837"/>
                </a:cubicBezTo>
                <a:cubicBezTo>
                  <a:pt x="4321659" y="1004537"/>
                  <a:pt x="4410559" y="242537"/>
                  <a:pt x="4486759" y="229837"/>
                </a:cubicBezTo>
                <a:cubicBezTo>
                  <a:pt x="4562959" y="217137"/>
                  <a:pt x="4639159" y="902937"/>
                  <a:pt x="4715359" y="915637"/>
                </a:cubicBezTo>
                <a:cubicBezTo>
                  <a:pt x="4791559" y="928337"/>
                  <a:pt x="4855059" y="318737"/>
                  <a:pt x="4943959" y="306037"/>
                </a:cubicBezTo>
                <a:cubicBezTo>
                  <a:pt x="5032859" y="293337"/>
                  <a:pt x="5160935" y="702751"/>
                  <a:pt x="5248759" y="839437"/>
                </a:cubicBezTo>
                <a:cubicBezTo>
                  <a:pt x="5336583" y="976123"/>
                  <a:pt x="5407401" y="1088057"/>
                  <a:pt x="5470901" y="1126157"/>
                </a:cubicBezTo>
                <a:cubicBezTo>
                  <a:pt x="5534401" y="1164257"/>
                  <a:pt x="5588430" y="1031874"/>
                  <a:pt x="5629759" y="1068037"/>
                </a:cubicBezTo>
                <a:cubicBezTo>
                  <a:pt x="5671088" y="1104200"/>
                  <a:pt x="5680774" y="1343133"/>
                  <a:pt x="5718874" y="1343133"/>
                </a:cubicBezTo>
                <a:cubicBezTo>
                  <a:pt x="5756974" y="1343133"/>
                  <a:pt x="5811864" y="1159736"/>
                  <a:pt x="5858359" y="1068037"/>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Freeform 24"/>
          <p:cNvSpPr/>
          <p:nvPr/>
        </p:nvSpPr>
        <p:spPr>
          <a:xfrm flipV="1">
            <a:off x="1447800" y="985650"/>
            <a:ext cx="5858359" cy="944750"/>
          </a:xfrm>
          <a:custGeom>
            <a:avLst/>
            <a:gdLst>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14400 w 5718874"/>
              <a:gd name="connsiteY4" fmla="*/ 382292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 name="connsiteX0" fmla="*/ 0 w 5718874"/>
              <a:gd name="connsiteY0" fmla="*/ 924732 h 1358685"/>
              <a:gd name="connsiteX1" fmla="*/ 278969 w 5718874"/>
              <a:gd name="connsiteY1" fmla="*/ 955729 h 1358685"/>
              <a:gd name="connsiteX2" fmla="*/ 557939 w 5718874"/>
              <a:gd name="connsiteY2" fmla="*/ 831742 h 1358685"/>
              <a:gd name="connsiteX3" fmla="*/ 790413 w 5718874"/>
              <a:gd name="connsiteY3" fmla="*/ 723254 h 1358685"/>
              <a:gd name="connsiteX4" fmla="*/ 905359 w 5718874"/>
              <a:gd name="connsiteY4" fmla="*/ 626390 h 1358685"/>
              <a:gd name="connsiteX5" fmla="*/ 929898 w 5718874"/>
              <a:gd name="connsiteY5" fmla="*/ 118820 h 1358685"/>
              <a:gd name="connsiteX6" fmla="*/ 1022888 w 5718874"/>
              <a:gd name="connsiteY6" fmla="*/ 41329 h 1358685"/>
              <a:gd name="connsiteX7" fmla="*/ 1100379 w 5718874"/>
              <a:gd name="connsiteY7" fmla="*/ 366793 h 1358685"/>
              <a:gd name="connsiteX8" fmla="*/ 1177871 w 5718874"/>
              <a:gd name="connsiteY8" fmla="*/ 459783 h 1358685"/>
              <a:gd name="connsiteX9" fmla="*/ 1286359 w 5718874"/>
              <a:gd name="connsiteY9" fmla="*/ 568271 h 1358685"/>
              <a:gd name="connsiteX10" fmla="*/ 1379349 w 5718874"/>
              <a:gd name="connsiteY10" fmla="*/ 614766 h 1358685"/>
              <a:gd name="connsiteX11" fmla="*/ 1580827 w 5718874"/>
              <a:gd name="connsiteY11" fmla="*/ 661261 h 1358685"/>
              <a:gd name="connsiteX12" fmla="*/ 1689315 w 5718874"/>
              <a:gd name="connsiteY12" fmla="*/ 661261 h 1358685"/>
              <a:gd name="connsiteX13" fmla="*/ 1797803 w 5718874"/>
              <a:gd name="connsiteY13" fmla="*/ 661261 h 1358685"/>
              <a:gd name="connsiteX14" fmla="*/ 1875295 w 5718874"/>
              <a:gd name="connsiteY14" fmla="*/ 707756 h 1358685"/>
              <a:gd name="connsiteX15" fmla="*/ 1952786 w 5718874"/>
              <a:gd name="connsiteY15" fmla="*/ 940231 h 1358685"/>
              <a:gd name="connsiteX16" fmla="*/ 1968284 w 5718874"/>
              <a:gd name="connsiteY16" fmla="*/ 1172705 h 1358685"/>
              <a:gd name="connsiteX17" fmla="*/ 1983783 w 5718874"/>
              <a:gd name="connsiteY17" fmla="*/ 1281193 h 1358685"/>
              <a:gd name="connsiteX18" fmla="*/ 2092271 w 5718874"/>
              <a:gd name="connsiteY18" fmla="*/ 1157207 h 1358685"/>
              <a:gd name="connsiteX19" fmla="*/ 2169762 w 5718874"/>
              <a:gd name="connsiteY19" fmla="*/ 1064217 h 1358685"/>
              <a:gd name="connsiteX20" fmla="*/ 2278251 w 5718874"/>
              <a:gd name="connsiteY20" fmla="*/ 1048719 h 1358685"/>
              <a:gd name="connsiteX21" fmla="*/ 2541722 w 5718874"/>
              <a:gd name="connsiteY21" fmla="*/ 1017722 h 1358685"/>
              <a:gd name="connsiteX22" fmla="*/ 2758698 w 5718874"/>
              <a:gd name="connsiteY22" fmla="*/ 1017722 h 1358685"/>
              <a:gd name="connsiteX23" fmla="*/ 3053166 w 5718874"/>
              <a:gd name="connsiteY23" fmla="*/ 1017722 h 1358685"/>
              <a:gd name="connsiteX24" fmla="*/ 3285640 w 5718874"/>
              <a:gd name="connsiteY24" fmla="*/ 1095214 h 1358685"/>
              <a:gd name="connsiteX25" fmla="*/ 3518115 w 5718874"/>
              <a:gd name="connsiteY25" fmla="*/ 1095214 h 1358685"/>
              <a:gd name="connsiteX26" fmla="*/ 3611105 w 5718874"/>
              <a:gd name="connsiteY26" fmla="*/ 924732 h 1358685"/>
              <a:gd name="connsiteX27" fmla="*/ 3781586 w 5718874"/>
              <a:gd name="connsiteY27" fmla="*/ 738753 h 1358685"/>
              <a:gd name="connsiteX28" fmla="*/ 4076054 w 5718874"/>
              <a:gd name="connsiteY28" fmla="*/ 661261 h 1358685"/>
              <a:gd name="connsiteX29" fmla="*/ 4308528 w 5718874"/>
              <a:gd name="connsiteY29" fmla="*/ 583770 h 1358685"/>
              <a:gd name="connsiteX30" fmla="*/ 4494508 w 5718874"/>
              <a:gd name="connsiteY30" fmla="*/ 630264 h 1358685"/>
              <a:gd name="connsiteX31" fmla="*/ 4664990 w 5718874"/>
              <a:gd name="connsiteY31" fmla="*/ 723254 h 1358685"/>
              <a:gd name="connsiteX32" fmla="*/ 5067945 w 5718874"/>
              <a:gd name="connsiteY32" fmla="*/ 754251 h 1358685"/>
              <a:gd name="connsiteX33" fmla="*/ 5377912 w 5718874"/>
              <a:gd name="connsiteY33" fmla="*/ 475281 h 1358685"/>
              <a:gd name="connsiteX34" fmla="*/ 5470901 w 5718874"/>
              <a:gd name="connsiteY34" fmla="*/ 816244 h 1358685"/>
              <a:gd name="connsiteX35" fmla="*/ 5470901 w 5718874"/>
              <a:gd name="connsiteY35" fmla="*/ 1141709 h 1358685"/>
              <a:gd name="connsiteX36" fmla="*/ 5579390 w 5718874"/>
              <a:gd name="connsiteY36" fmla="*/ 1312190 h 1358685"/>
              <a:gd name="connsiteX37" fmla="*/ 5718874 w 5718874"/>
              <a:gd name="connsiteY37" fmla="*/ 1358685 h 1358685"/>
              <a:gd name="connsiteX38" fmla="*/ 5718874 w 5718874"/>
              <a:gd name="connsiteY38" fmla="*/ 1358685 h 1358685"/>
              <a:gd name="connsiteX0" fmla="*/ 0 w 5718874"/>
              <a:gd name="connsiteY0" fmla="*/ 901269 h 1335222"/>
              <a:gd name="connsiteX1" fmla="*/ 278969 w 5718874"/>
              <a:gd name="connsiteY1" fmla="*/ 932266 h 1335222"/>
              <a:gd name="connsiteX2" fmla="*/ 557939 w 5718874"/>
              <a:gd name="connsiteY2" fmla="*/ 808279 h 1335222"/>
              <a:gd name="connsiteX3" fmla="*/ 790413 w 5718874"/>
              <a:gd name="connsiteY3" fmla="*/ 699791 h 1335222"/>
              <a:gd name="connsiteX4" fmla="*/ 905359 w 5718874"/>
              <a:gd name="connsiteY4" fmla="*/ 602927 h 1335222"/>
              <a:gd name="connsiteX5" fmla="*/ 981559 w 5718874"/>
              <a:gd name="connsiteY5" fmla="*/ 450527 h 1335222"/>
              <a:gd name="connsiteX6" fmla="*/ 1022888 w 5718874"/>
              <a:gd name="connsiteY6" fmla="*/ 17866 h 1335222"/>
              <a:gd name="connsiteX7" fmla="*/ 1100379 w 5718874"/>
              <a:gd name="connsiteY7" fmla="*/ 343330 h 1335222"/>
              <a:gd name="connsiteX8" fmla="*/ 1177871 w 5718874"/>
              <a:gd name="connsiteY8" fmla="*/ 436320 h 1335222"/>
              <a:gd name="connsiteX9" fmla="*/ 1286359 w 5718874"/>
              <a:gd name="connsiteY9" fmla="*/ 544808 h 1335222"/>
              <a:gd name="connsiteX10" fmla="*/ 1379349 w 5718874"/>
              <a:gd name="connsiteY10" fmla="*/ 591303 h 1335222"/>
              <a:gd name="connsiteX11" fmla="*/ 1580827 w 5718874"/>
              <a:gd name="connsiteY11" fmla="*/ 637798 h 1335222"/>
              <a:gd name="connsiteX12" fmla="*/ 1689315 w 5718874"/>
              <a:gd name="connsiteY12" fmla="*/ 637798 h 1335222"/>
              <a:gd name="connsiteX13" fmla="*/ 1797803 w 5718874"/>
              <a:gd name="connsiteY13" fmla="*/ 637798 h 1335222"/>
              <a:gd name="connsiteX14" fmla="*/ 1875295 w 5718874"/>
              <a:gd name="connsiteY14" fmla="*/ 684293 h 1335222"/>
              <a:gd name="connsiteX15" fmla="*/ 1952786 w 5718874"/>
              <a:gd name="connsiteY15" fmla="*/ 916768 h 1335222"/>
              <a:gd name="connsiteX16" fmla="*/ 1968284 w 5718874"/>
              <a:gd name="connsiteY16" fmla="*/ 1149242 h 1335222"/>
              <a:gd name="connsiteX17" fmla="*/ 1983783 w 5718874"/>
              <a:gd name="connsiteY17" fmla="*/ 1257730 h 1335222"/>
              <a:gd name="connsiteX18" fmla="*/ 2092271 w 5718874"/>
              <a:gd name="connsiteY18" fmla="*/ 1133744 h 1335222"/>
              <a:gd name="connsiteX19" fmla="*/ 2169762 w 5718874"/>
              <a:gd name="connsiteY19" fmla="*/ 1040754 h 1335222"/>
              <a:gd name="connsiteX20" fmla="*/ 2278251 w 5718874"/>
              <a:gd name="connsiteY20" fmla="*/ 1025256 h 1335222"/>
              <a:gd name="connsiteX21" fmla="*/ 2541722 w 5718874"/>
              <a:gd name="connsiteY21" fmla="*/ 994259 h 1335222"/>
              <a:gd name="connsiteX22" fmla="*/ 2758698 w 5718874"/>
              <a:gd name="connsiteY22" fmla="*/ 994259 h 1335222"/>
              <a:gd name="connsiteX23" fmla="*/ 3053166 w 5718874"/>
              <a:gd name="connsiteY23" fmla="*/ 994259 h 1335222"/>
              <a:gd name="connsiteX24" fmla="*/ 3285640 w 5718874"/>
              <a:gd name="connsiteY24" fmla="*/ 1071751 h 1335222"/>
              <a:gd name="connsiteX25" fmla="*/ 3518115 w 5718874"/>
              <a:gd name="connsiteY25" fmla="*/ 1071751 h 1335222"/>
              <a:gd name="connsiteX26" fmla="*/ 3611105 w 5718874"/>
              <a:gd name="connsiteY26" fmla="*/ 901269 h 1335222"/>
              <a:gd name="connsiteX27" fmla="*/ 3781586 w 5718874"/>
              <a:gd name="connsiteY27" fmla="*/ 715290 h 1335222"/>
              <a:gd name="connsiteX28" fmla="*/ 4076054 w 5718874"/>
              <a:gd name="connsiteY28" fmla="*/ 637798 h 1335222"/>
              <a:gd name="connsiteX29" fmla="*/ 4308528 w 5718874"/>
              <a:gd name="connsiteY29" fmla="*/ 560307 h 1335222"/>
              <a:gd name="connsiteX30" fmla="*/ 4494508 w 5718874"/>
              <a:gd name="connsiteY30" fmla="*/ 606801 h 1335222"/>
              <a:gd name="connsiteX31" fmla="*/ 4664990 w 5718874"/>
              <a:gd name="connsiteY31" fmla="*/ 699791 h 1335222"/>
              <a:gd name="connsiteX32" fmla="*/ 5067945 w 5718874"/>
              <a:gd name="connsiteY32" fmla="*/ 730788 h 1335222"/>
              <a:gd name="connsiteX33" fmla="*/ 5377912 w 5718874"/>
              <a:gd name="connsiteY33" fmla="*/ 451818 h 1335222"/>
              <a:gd name="connsiteX34" fmla="*/ 5470901 w 5718874"/>
              <a:gd name="connsiteY34" fmla="*/ 792781 h 1335222"/>
              <a:gd name="connsiteX35" fmla="*/ 5470901 w 5718874"/>
              <a:gd name="connsiteY35" fmla="*/ 1118246 h 1335222"/>
              <a:gd name="connsiteX36" fmla="*/ 5579390 w 5718874"/>
              <a:gd name="connsiteY36" fmla="*/ 1288727 h 1335222"/>
              <a:gd name="connsiteX37" fmla="*/ 5718874 w 5718874"/>
              <a:gd name="connsiteY37" fmla="*/ 1335222 h 1335222"/>
              <a:gd name="connsiteX38" fmla="*/ 5718874 w 5718874"/>
              <a:gd name="connsiteY38" fmla="*/ 1335222 h 1335222"/>
              <a:gd name="connsiteX0" fmla="*/ 0 w 5718874"/>
              <a:gd name="connsiteY0" fmla="*/ 560307 h 994260"/>
              <a:gd name="connsiteX1" fmla="*/ 278969 w 5718874"/>
              <a:gd name="connsiteY1" fmla="*/ 591304 h 994260"/>
              <a:gd name="connsiteX2" fmla="*/ 557939 w 5718874"/>
              <a:gd name="connsiteY2" fmla="*/ 467317 h 994260"/>
              <a:gd name="connsiteX3" fmla="*/ 790413 w 5718874"/>
              <a:gd name="connsiteY3" fmla="*/ 358829 h 994260"/>
              <a:gd name="connsiteX4" fmla="*/ 905359 w 5718874"/>
              <a:gd name="connsiteY4" fmla="*/ 261965 h 994260"/>
              <a:gd name="connsiteX5" fmla="*/ 981559 w 5718874"/>
              <a:gd name="connsiteY5" fmla="*/ 109565 h 994260"/>
              <a:gd name="connsiteX6" fmla="*/ 1057759 w 5718874"/>
              <a:gd name="connsiteY6" fmla="*/ 109565 h 994260"/>
              <a:gd name="connsiteX7" fmla="*/ 1100379 w 5718874"/>
              <a:gd name="connsiteY7" fmla="*/ 2368 h 994260"/>
              <a:gd name="connsiteX8" fmla="*/ 1177871 w 5718874"/>
              <a:gd name="connsiteY8" fmla="*/ 95358 h 994260"/>
              <a:gd name="connsiteX9" fmla="*/ 1286359 w 5718874"/>
              <a:gd name="connsiteY9" fmla="*/ 203846 h 994260"/>
              <a:gd name="connsiteX10" fmla="*/ 1379349 w 5718874"/>
              <a:gd name="connsiteY10" fmla="*/ 250341 h 994260"/>
              <a:gd name="connsiteX11" fmla="*/ 1580827 w 5718874"/>
              <a:gd name="connsiteY11" fmla="*/ 296836 h 994260"/>
              <a:gd name="connsiteX12" fmla="*/ 1689315 w 5718874"/>
              <a:gd name="connsiteY12" fmla="*/ 296836 h 994260"/>
              <a:gd name="connsiteX13" fmla="*/ 1797803 w 5718874"/>
              <a:gd name="connsiteY13" fmla="*/ 296836 h 994260"/>
              <a:gd name="connsiteX14" fmla="*/ 1875295 w 5718874"/>
              <a:gd name="connsiteY14" fmla="*/ 343331 h 994260"/>
              <a:gd name="connsiteX15" fmla="*/ 1952786 w 5718874"/>
              <a:gd name="connsiteY15" fmla="*/ 575806 h 994260"/>
              <a:gd name="connsiteX16" fmla="*/ 1968284 w 5718874"/>
              <a:gd name="connsiteY16" fmla="*/ 808280 h 994260"/>
              <a:gd name="connsiteX17" fmla="*/ 1983783 w 5718874"/>
              <a:gd name="connsiteY17" fmla="*/ 916768 h 994260"/>
              <a:gd name="connsiteX18" fmla="*/ 2092271 w 5718874"/>
              <a:gd name="connsiteY18" fmla="*/ 792782 h 994260"/>
              <a:gd name="connsiteX19" fmla="*/ 2169762 w 5718874"/>
              <a:gd name="connsiteY19" fmla="*/ 699792 h 994260"/>
              <a:gd name="connsiteX20" fmla="*/ 2278251 w 5718874"/>
              <a:gd name="connsiteY20" fmla="*/ 684294 h 994260"/>
              <a:gd name="connsiteX21" fmla="*/ 2541722 w 5718874"/>
              <a:gd name="connsiteY21" fmla="*/ 653297 h 994260"/>
              <a:gd name="connsiteX22" fmla="*/ 2758698 w 5718874"/>
              <a:gd name="connsiteY22" fmla="*/ 653297 h 994260"/>
              <a:gd name="connsiteX23" fmla="*/ 3053166 w 5718874"/>
              <a:gd name="connsiteY23" fmla="*/ 653297 h 994260"/>
              <a:gd name="connsiteX24" fmla="*/ 3285640 w 5718874"/>
              <a:gd name="connsiteY24" fmla="*/ 730789 h 994260"/>
              <a:gd name="connsiteX25" fmla="*/ 3518115 w 5718874"/>
              <a:gd name="connsiteY25" fmla="*/ 730789 h 994260"/>
              <a:gd name="connsiteX26" fmla="*/ 3611105 w 5718874"/>
              <a:gd name="connsiteY26" fmla="*/ 560307 h 994260"/>
              <a:gd name="connsiteX27" fmla="*/ 3781586 w 5718874"/>
              <a:gd name="connsiteY27" fmla="*/ 374328 h 994260"/>
              <a:gd name="connsiteX28" fmla="*/ 4076054 w 5718874"/>
              <a:gd name="connsiteY28" fmla="*/ 296836 h 994260"/>
              <a:gd name="connsiteX29" fmla="*/ 4308528 w 5718874"/>
              <a:gd name="connsiteY29" fmla="*/ 219345 h 994260"/>
              <a:gd name="connsiteX30" fmla="*/ 4494508 w 5718874"/>
              <a:gd name="connsiteY30" fmla="*/ 265839 h 994260"/>
              <a:gd name="connsiteX31" fmla="*/ 4664990 w 5718874"/>
              <a:gd name="connsiteY31" fmla="*/ 358829 h 994260"/>
              <a:gd name="connsiteX32" fmla="*/ 5067945 w 5718874"/>
              <a:gd name="connsiteY32" fmla="*/ 389826 h 994260"/>
              <a:gd name="connsiteX33" fmla="*/ 5377912 w 5718874"/>
              <a:gd name="connsiteY33" fmla="*/ 110856 h 994260"/>
              <a:gd name="connsiteX34" fmla="*/ 5470901 w 5718874"/>
              <a:gd name="connsiteY34" fmla="*/ 451819 h 994260"/>
              <a:gd name="connsiteX35" fmla="*/ 5470901 w 5718874"/>
              <a:gd name="connsiteY35" fmla="*/ 777284 h 994260"/>
              <a:gd name="connsiteX36" fmla="*/ 5579390 w 5718874"/>
              <a:gd name="connsiteY36" fmla="*/ 947765 h 994260"/>
              <a:gd name="connsiteX37" fmla="*/ 5718874 w 5718874"/>
              <a:gd name="connsiteY37" fmla="*/ 994260 h 994260"/>
              <a:gd name="connsiteX38" fmla="*/ 5718874 w 5718874"/>
              <a:gd name="connsiteY38" fmla="*/ 994260 h 994260"/>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177871 w 5718874"/>
              <a:gd name="connsiteY8" fmla="*/ 11193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1983783 w 5718874"/>
              <a:gd name="connsiteY17" fmla="*/ 832603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377912 w 5718874"/>
              <a:gd name="connsiteY33" fmla="*/ 26691 h 910095"/>
              <a:gd name="connsiteX34" fmla="*/ 5470901 w 5718874"/>
              <a:gd name="connsiteY34" fmla="*/ 367654 h 910095"/>
              <a:gd name="connsiteX35" fmla="*/ 5470901 w 5718874"/>
              <a:gd name="connsiteY35" fmla="*/ 693119 h 910095"/>
              <a:gd name="connsiteX36" fmla="*/ 5579390 w 5718874"/>
              <a:gd name="connsiteY36" fmla="*/ 863600 h 910095"/>
              <a:gd name="connsiteX37" fmla="*/ 5718874 w 5718874"/>
              <a:gd name="connsiteY37" fmla="*/ 910095 h 910095"/>
              <a:gd name="connsiteX38" fmla="*/ 5718874 w 5718874"/>
              <a:gd name="connsiteY38"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1983783 w 5718874"/>
              <a:gd name="connsiteY16" fmla="*/ 832603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377912 w 5718874"/>
              <a:gd name="connsiteY32" fmla="*/ 2669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377912 w 5718874"/>
              <a:gd name="connsiteY31" fmla="*/ 2669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78969 w 5718874"/>
              <a:gd name="connsiteY1" fmla="*/ 50713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143359 w 5718874"/>
              <a:gd name="connsiteY1" fmla="*/ 78739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557939 w 5718874"/>
              <a:gd name="connsiteY2" fmla="*/ 383152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790413 w 5718874"/>
              <a:gd name="connsiteY3" fmla="*/ 274664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905359 w 5718874"/>
              <a:gd name="connsiteY4" fmla="*/ 177800 h 910095"/>
              <a:gd name="connsiteX5" fmla="*/ 981559 w 5718874"/>
              <a:gd name="connsiteY5" fmla="*/ 25400 h 910095"/>
              <a:gd name="connsiteX6" fmla="*/ 1057759 w 5718874"/>
              <a:gd name="connsiteY6" fmla="*/ 25400 h 910095"/>
              <a:gd name="connsiteX7" fmla="*/ 1210159 w 5718874"/>
              <a:gd name="connsiteY7" fmla="*/ 177800 h 910095"/>
              <a:gd name="connsiteX8" fmla="*/ 1286359 w 5718874"/>
              <a:gd name="connsiteY8" fmla="*/ 119681 h 910095"/>
              <a:gd name="connsiteX9" fmla="*/ 1379349 w 5718874"/>
              <a:gd name="connsiteY9" fmla="*/ 166176 h 910095"/>
              <a:gd name="connsiteX10" fmla="*/ 1580827 w 5718874"/>
              <a:gd name="connsiteY10" fmla="*/ 212671 h 910095"/>
              <a:gd name="connsiteX11" fmla="*/ 1689315 w 5718874"/>
              <a:gd name="connsiteY11" fmla="*/ 212671 h 910095"/>
              <a:gd name="connsiteX12" fmla="*/ 1797803 w 5718874"/>
              <a:gd name="connsiteY12" fmla="*/ 212671 h 910095"/>
              <a:gd name="connsiteX13" fmla="*/ 1875295 w 5718874"/>
              <a:gd name="connsiteY13" fmla="*/ 259166 h 910095"/>
              <a:gd name="connsiteX14" fmla="*/ 1952786 w 5718874"/>
              <a:gd name="connsiteY14" fmla="*/ 491641 h 910095"/>
              <a:gd name="connsiteX15" fmla="*/ 1968284 w 5718874"/>
              <a:gd name="connsiteY15" fmla="*/ 724115 h 910095"/>
              <a:gd name="connsiteX16" fmla="*/ 2092271 w 5718874"/>
              <a:gd name="connsiteY16" fmla="*/ 708617 h 910095"/>
              <a:gd name="connsiteX17" fmla="*/ 2169762 w 5718874"/>
              <a:gd name="connsiteY17" fmla="*/ 615627 h 910095"/>
              <a:gd name="connsiteX18" fmla="*/ 2278251 w 5718874"/>
              <a:gd name="connsiteY18" fmla="*/ 600129 h 910095"/>
              <a:gd name="connsiteX19" fmla="*/ 2541722 w 5718874"/>
              <a:gd name="connsiteY19" fmla="*/ 569132 h 910095"/>
              <a:gd name="connsiteX20" fmla="*/ 2758698 w 5718874"/>
              <a:gd name="connsiteY20" fmla="*/ 569132 h 910095"/>
              <a:gd name="connsiteX21" fmla="*/ 3053166 w 5718874"/>
              <a:gd name="connsiteY21" fmla="*/ 569132 h 910095"/>
              <a:gd name="connsiteX22" fmla="*/ 3285640 w 5718874"/>
              <a:gd name="connsiteY22" fmla="*/ 646624 h 910095"/>
              <a:gd name="connsiteX23" fmla="*/ 3518115 w 5718874"/>
              <a:gd name="connsiteY23" fmla="*/ 646624 h 910095"/>
              <a:gd name="connsiteX24" fmla="*/ 3611105 w 5718874"/>
              <a:gd name="connsiteY24" fmla="*/ 476142 h 910095"/>
              <a:gd name="connsiteX25" fmla="*/ 3781586 w 5718874"/>
              <a:gd name="connsiteY25" fmla="*/ 290163 h 910095"/>
              <a:gd name="connsiteX26" fmla="*/ 4076054 w 5718874"/>
              <a:gd name="connsiteY26" fmla="*/ 212671 h 910095"/>
              <a:gd name="connsiteX27" fmla="*/ 4308528 w 5718874"/>
              <a:gd name="connsiteY27" fmla="*/ 135180 h 910095"/>
              <a:gd name="connsiteX28" fmla="*/ 4494508 w 5718874"/>
              <a:gd name="connsiteY28" fmla="*/ 181674 h 910095"/>
              <a:gd name="connsiteX29" fmla="*/ 4664990 w 5718874"/>
              <a:gd name="connsiteY29" fmla="*/ 274664 h 910095"/>
              <a:gd name="connsiteX30" fmla="*/ 5067945 w 5718874"/>
              <a:gd name="connsiteY30" fmla="*/ 305661 h 910095"/>
              <a:gd name="connsiteX31" fmla="*/ 5470901 w 5718874"/>
              <a:gd name="connsiteY31" fmla="*/ 367654 h 910095"/>
              <a:gd name="connsiteX32" fmla="*/ 5470901 w 5718874"/>
              <a:gd name="connsiteY32" fmla="*/ 693119 h 910095"/>
              <a:gd name="connsiteX33" fmla="*/ 5579390 w 5718874"/>
              <a:gd name="connsiteY33" fmla="*/ 863600 h 910095"/>
              <a:gd name="connsiteX34" fmla="*/ 5718874 w 5718874"/>
              <a:gd name="connsiteY34" fmla="*/ 910095 h 910095"/>
              <a:gd name="connsiteX35" fmla="*/ 5718874 w 5718874"/>
              <a:gd name="connsiteY35"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14859 w 5718874"/>
              <a:gd name="connsiteY4" fmla="*/ 196849 h 910095"/>
              <a:gd name="connsiteX5" fmla="*/ 905359 w 5718874"/>
              <a:gd name="connsiteY5" fmla="*/ 177800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905359 w 5718874"/>
              <a:gd name="connsiteY5" fmla="*/ 177800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86359 w 5718874"/>
              <a:gd name="connsiteY9" fmla="*/ 119681 h 910095"/>
              <a:gd name="connsiteX10" fmla="*/ 1379349 w 5718874"/>
              <a:gd name="connsiteY10" fmla="*/ 166176 h 910095"/>
              <a:gd name="connsiteX11" fmla="*/ 1580827 w 5718874"/>
              <a:gd name="connsiteY11" fmla="*/ 212671 h 910095"/>
              <a:gd name="connsiteX12" fmla="*/ 1689315 w 5718874"/>
              <a:gd name="connsiteY12" fmla="*/ 212671 h 910095"/>
              <a:gd name="connsiteX13" fmla="*/ 1797803 w 5718874"/>
              <a:gd name="connsiteY13" fmla="*/ 212671 h 910095"/>
              <a:gd name="connsiteX14" fmla="*/ 1875295 w 5718874"/>
              <a:gd name="connsiteY14" fmla="*/ 259166 h 910095"/>
              <a:gd name="connsiteX15" fmla="*/ 1952786 w 5718874"/>
              <a:gd name="connsiteY15" fmla="*/ 491641 h 910095"/>
              <a:gd name="connsiteX16" fmla="*/ 1968284 w 5718874"/>
              <a:gd name="connsiteY16" fmla="*/ 724115 h 910095"/>
              <a:gd name="connsiteX17" fmla="*/ 2092271 w 5718874"/>
              <a:gd name="connsiteY17" fmla="*/ 708617 h 910095"/>
              <a:gd name="connsiteX18" fmla="*/ 2169762 w 5718874"/>
              <a:gd name="connsiteY18" fmla="*/ 615627 h 910095"/>
              <a:gd name="connsiteX19" fmla="*/ 2278251 w 5718874"/>
              <a:gd name="connsiteY19" fmla="*/ 600129 h 910095"/>
              <a:gd name="connsiteX20" fmla="*/ 2541722 w 5718874"/>
              <a:gd name="connsiteY20" fmla="*/ 569132 h 910095"/>
              <a:gd name="connsiteX21" fmla="*/ 2758698 w 5718874"/>
              <a:gd name="connsiteY21" fmla="*/ 569132 h 910095"/>
              <a:gd name="connsiteX22" fmla="*/ 3053166 w 5718874"/>
              <a:gd name="connsiteY22" fmla="*/ 569132 h 910095"/>
              <a:gd name="connsiteX23" fmla="*/ 3285640 w 5718874"/>
              <a:gd name="connsiteY23" fmla="*/ 646624 h 910095"/>
              <a:gd name="connsiteX24" fmla="*/ 3518115 w 5718874"/>
              <a:gd name="connsiteY24" fmla="*/ 646624 h 910095"/>
              <a:gd name="connsiteX25" fmla="*/ 3611105 w 5718874"/>
              <a:gd name="connsiteY25" fmla="*/ 476142 h 910095"/>
              <a:gd name="connsiteX26" fmla="*/ 3781586 w 5718874"/>
              <a:gd name="connsiteY26" fmla="*/ 290163 h 910095"/>
              <a:gd name="connsiteX27" fmla="*/ 4076054 w 5718874"/>
              <a:gd name="connsiteY27" fmla="*/ 212671 h 910095"/>
              <a:gd name="connsiteX28" fmla="*/ 4308528 w 5718874"/>
              <a:gd name="connsiteY28" fmla="*/ 135180 h 910095"/>
              <a:gd name="connsiteX29" fmla="*/ 4494508 w 5718874"/>
              <a:gd name="connsiteY29" fmla="*/ 181674 h 910095"/>
              <a:gd name="connsiteX30" fmla="*/ 4664990 w 5718874"/>
              <a:gd name="connsiteY30" fmla="*/ 274664 h 910095"/>
              <a:gd name="connsiteX31" fmla="*/ 5067945 w 5718874"/>
              <a:gd name="connsiteY31" fmla="*/ 305661 h 910095"/>
              <a:gd name="connsiteX32" fmla="*/ 5470901 w 5718874"/>
              <a:gd name="connsiteY32" fmla="*/ 367654 h 910095"/>
              <a:gd name="connsiteX33" fmla="*/ 5470901 w 5718874"/>
              <a:gd name="connsiteY33" fmla="*/ 693119 h 910095"/>
              <a:gd name="connsiteX34" fmla="*/ 5579390 w 5718874"/>
              <a:gd name="connsiteY34" fmla="*/ 863600 h 910095"/>
              <a:gd name="connsiteX35" fmla="*/ 5718874 w 5718874"/>
              <a:gd name="connsiteY35" fmla="*/ 910095 h 910095"/>
              <a:gd name="connsiteX36" fmla="*/ 5718874 w 5718874"/>
              <a:gd name="connsiteY36"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10159 w 5718874"/>
              <a:gd name="connsiteY9" fmla="*/ 15874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210159 w 5718874"/>
              <a:gd name="connsiteY8" fmla="*/ 177800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97803 w 5718874"/>
              <a:gd name="connsiteY14" fmla="*/ 212671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278251 w 5718874"/>
              <a:gd name="connsiteY20" fmla="*/ 60012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169762 w 5718874"/>
              <a:gd name="connsiteY19" fmla="*/ 615627 h 910095"/>
              <a:gd name="connsiteX20" fmla="*/ 2353159 w 5718874"/>
              <a:gd name="connsiteY20" fmla="*/ 78739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41722 w 5718874"/>
              <a:gd name="connsiteY21" fmla="*/ 569132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58698 w 5718874"/>
              <a:gd name="connsiteY22" fmla="*/ 569132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3053166 w 5718874"/>
              <a:gd name="connsiteY23" fmla="*/ 569132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2962759 w 5718874"/>
              <a:gd name="connsiteY23" fmla="*/ 482599 h 910095"/>
              <a:gd name="connsiteX24" fmla="*/ 3285640 w 5718874"/>
              <a:gd name="connsiteY24" fmla="*/ 646624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476142 h 910095"/>
              <a:gd name="connsiteX1" fmla="*/ 219559 w 5718874"/>
              <a:gd name="connsiteY1" fmla="*/ 787399 h 910095"/>
              <a:gd name="connsiteX2" fmla="*/ 295759 w 5718874"/>
              <a:gd name="connsiteY2" fmla="*/ 406399 h 910095"/>
              <a:gd name="connsiteX3" fmla="*/ 524359 w 5718874"/>
              <a:gd name="connsiteY3" fmla="*/ 253999 h 910095"/>
              <a:gd name="connsiteX4" fmla="*/ 752959 w 5718874"/>
              <a:gd name="connsiteY4" fmla="*/ 558799 h 910095"/>
              <a:gd name="connsiteX5" fmla="*/ 829159 w 5718874"/>
              <a:gd name="connsiteY5" fmla="*/ 177799 h 910095"/>
              <a:gd name="connsiteX6" fmla="*/ 981559 w 5718874"/>
              <a:gd name="connsiteY6" fmla="*/ 25400 h 910095"/>
              <a:gd name="connsiteX7" fmla="*/ 1057759 w 5718874"/>
              <a:gd name="connsiteY7" fmla="*/ 25400 h 910095"/>
              <a:gd name="connsiteX8" fmla="*/ 1133959 w 5718874"/>
              <a:gd name="connsiteY8" fmla="*/ 177799 h 910095"/>
              <a:gd name="connsiteX9" fmla="*/ 1210159 w 5718874"/>
              <a:gd name="connsiteY9" fmla="*/ 406399 h 910095"/>
              <a:gd name="connsiteX10" fmla="*/ 1286359 w 5718874"/>
              <a:gd name="connsiteY10" fmla="*/ 119681 h 910095"/>
              <a:gd name="connsiteX11" fmla="*/ 1379349 w 5718874"/>
              <a:gd name="connsiteY11" fmla="*/ 166176 h 910095"/>
              <a:gd name="connsiteX12" fmla="*/ 1580827 w 5718874"/>
              <a:gd name="connsiteY12" fmla="*/ 212671 h 910095"/>
              <a:gd name="connsiteX13" fmla="*/ 1689315 w 5718874"/>
              <a:gd name="connsiteY13" fmla="*/ 212671 h 910095"/>
              <a:gd name="connsiteX14" fmla="*/ 1743559 w 5718874"/>
              <a:gd name="connsiteY14" fmla="*/ 330199 h 910095"/>
              <a:gd name="connsiteX15" fmla="*/ 1875295 w 5718874"/>
              <a:gd name="connsiteY15" fmla="*/ 259166 h 910095"/>
              <a:gd name="connsiteX16" fmla="*/ 1952786 w 5718874"/>
              <a:gd name="connsiteY16" fmla="*/ 491641 h 910095"/>
              <a:gd name="connsiteX17" fmla="*/ 1968284 w 5718874"/>
              <a:gd name="connsiteY17" fmla="*/ 724115 h 910095"/>
              <a:gd name="connsiteX18" fmla="*/ 2092271 w 5718874"/>
              <a:gd name="connsiteY18" fmla="*/ 708617 h 910095"/>
              <a:gd name="connsiteX19" fmla="*/ 2200759 w 5718874"/>
              <a:gd name="connsiteY19" fmla="*/ 558799 h 910095"/>
              <a:gd name="connsiteX20" fmla="*/ 2353159 w 5718874"/>
              <a:gd name="connsiteY20" fmla="*/ 787399 h 910095"/>
              <a:gd name="connsiteX21" fmla="*/ 2505559 w 5718874"/>
              <a:gd name="connsiteY21" fmla="*/ 558799 h 910095"/>
              <a:gd name="connsiteX22" fmla="*/ 2734159 w 5718874"/>
              <a:gd name="connsiteY22" fmla="*/ 711199 h 910095"/>
              <a:gd name="connsiteX23" fmla="*/ 2962759 w 5718874"/>
              <a:gd name="connsiteY23" fmla="*/ 482599 h 910095"/>
              <a:gd name="connsiteX24" fmla="*/ 3191359 w 5718874"/>
              <a:gd name="connsiteY24" fmla="*/ 711199 h 910095"/>
              <a:gd name="connsiteX25" fmla="*/ 3518115 w 5718874"/>
              <a:gd name="connsiteY25" fmla="*/ 646624 h 910095"/>
              <a:gd name="connsiteX26" fmla="*/ 3611105 w 5718874"/>
              <a:gd name="connsiteY26" fmla="*/ 476142 h 910095"/>
              <a:gd name="connsiteX27" fmla="*/ 3781586 w 5718874"/>
              <a:gd name="connsiteY27" fmla="*/ 290163 h 910095"/>
              <a:gd name="connsiteX28" fmla="*/ 4076054 w 5718874"/>
              <a:gd name="connsiteY28" fmla="*/ 212671 h 910095"/>
              <a:gd name="connsiteX29" fmla="*/ 4308528 w 5718874"/>
              <a:gd name="connsiteY29" fmla="*/ 135180 h 910095"/>
              <a:gd name="connsiteX30" fmla="*/ 4494508 w 5718874"/>
              <a:gd name="connsiteY30" fmla="*/ 181674 h 910095"/>
              <a:gd name="connsiteX31" fmla="*/ 4664990 w 5718874"/>
              <a:gd name="connsiteY31" fmla="*/ 274664 h 910095"/>
              <a:gd name="connsiteX32" fmla="*/ 5067945 w 5718874"/>
              <a:gd name="connsiteY32" fmla="*/ 305661 h 910095"/>
              <a:gd name="connsiteX33" fmla="*/ 5470901 w 5718874"/>
              <a:gd name="connsiteY33" fmla="*/ 367654 h 910095"/>
              <a:gd name="connsiteX34" fmla="*/ 5470901 w 5718874"/>
              <a:gd name="connsiteY34" fmla="*/ 693119 h 910095"/>
              <a:gd name="connsiteX35" fmla="*/ 5579390 w 5718874"/>
              <a:gd name="connsiteY35" fmla="*/ 863600 h 910095"/>
              <a:gd name="connsiteX36" fmla="*/ 5718874 w 5718874"/>
              <a:gd name="connsiteY36" fmla="*/ 910095 h 910095"/>
              <a:gd name="connsiteX37" fmla="*/ 5718874 w 5718874"/>
              <a:gd name="connsiteY37" fmla="*/ 910095 h 910095"/>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991837 h 1343133"/>
              <a:gd name="connsiteX20" fmla="*/ 2353159 w 5718874"/>
              <a:gd name="connsiteY20" fmla="*/ 1220437 h 1343133"/>
              <a:gd name="connsiteX21" fmla="*/ 2505559 w 5718874"/>
              <a:gd name="connsiteY21" fmla="*/ 9918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9918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781586 w 5718874"/>
              <a:gd name="connsiteY27" fmla="*/ 723201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611105 w 5718874"/>
              <a:gd name="connsiteY26" fmla="*/ 909180 h 1343133"/>
              <a:gd name="connsiteX27" fmla="*/ 3877159 w 5718874"/>
              <a:gd name="connsiteY27" fmla="*/ 991837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308528 w 5718874"/>
              <a:gd name="connsiteY29" fmla="*/ 568218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67945 w 5718874"/>
              <a:gd name="connsiteY32" fmla="*/ 738699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20159 w 5718874"/>
              <a:gd name="connsiteY32" fmla="*/ 915637 h 1343133"/>
              <a:gd name="connsiteX33" fmla="*/ 5470901 w 5718874"/>
              <a:gd name="connsiteY33" fmla="*/ 800692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219559 w 5718874"/>
              <a:gd name="connsiteY1" fmla="*/ 1220437 h 1343133"/>
              <a:gd name="connsiteX2" fmla="*/ 295759 w 5718874"/>
              <a:gd name="connsiteY2" fmla="*/ 839437 h 1343133"/>
              <a:gd name="connsiteX3" fmla="*/ 524359 w 5718874"/>
              <a:gd name="connsiteY3" fmla="*/ 687037 h 1343133"/>
              <a:gd name="connsiteX4" fmla="*/ 752959 w 5718874"/>
              <a:gd name="connsiteY4" fmla="*/ 991837 h 1343133"/>
              <a:gd name="connsiteX5" fmla="*/ 829159 w 5718874"/>
              <a:gd name="connsiteY5" fmla="*/ 610837 h 1343133"/>
              <a:gd name="connsiteX6" fmla="*/ 981559 w 5718874"/>
              <a:gd name="connsiteY6" fmla="*/ 458438 h 1343133"/>
              <a:gd name="connsiteX7" fmla="*/ 1057759 w 5718874"/>
              <a:gd name="connsiteY7" fmla="*/ 458438 h 1343133"/>
              <a:gd name="connsiteX8" fmla="*/ 1133959 w 5718874"/>
              <a:gd name="connsiteY8" fmla="*/ 610837 h 1343133"/>
              <a:gd name="connsiteX9" fmla="*/ 1210159 w 5718874"/>
              <a:gd name="connsiteY9" fmla="*/ 839437 h 1343133"/>
              <a:gd name="connsiteX10" fmla="*/ 1286359 w 5718874"/>
              <a:gd name="connsiteY10" fmla="*/ 552719 h 1343133"/>
              <a:gd name="connsiteX11" fmla="*/ 1379349 w 5718874"/>
              <a:gd name="connsiteY11" fmla="*/ 599214 h 1343133"/>
              <a:gd name="connsiteX12" fmla="*/ 1580827 w 5718874"/>
              <a:gd name="connsiteY12" fmla="*/ 645709 h 1343133"/>
              <a:gd name="connsiteX13" fmla="*/ 1689315 w 5718874"/>
              <a:gd name="connsiteY13" fmla="*/ 645709 h 1343133"/>
              <a:gd name="connsiteX14" fmla="*/ 1743559 w 5718874"/>
              <a:gd name="connsiteY14" fmla="*/ 763237 h 1343133"/>
              <a:gd name="connsiteX15" fmla="*/ 1875295 w 5718874"/>
              <a:gd name="connsiteY15" fmla="*/ 692204 h 1343133"/>
              <a:gd name="connsiteX16" fmla="*/ 1952786 w 5718874"/>
              <a:gd name="connsiteY16" fmla="*/ 924679 h 1343133"/>
              <a:gd name="connsiteX17" fmla="*/ 1968284 w 5718874"/>
              <a:gd name="connsiteY17" fmla="*/ 1157153 h 1343133"/>
              <a:gd name="connsiteX18" fmla="*/ 2092271 w 5718874"/>
              <a:gd name="connsiteY18" fmla="*/ 1141655 h 1343133"/>
              <a:gd name="connsiteX19" fmla="*/ 2200759 w 5718874"/>
              <a:gd name="connsiteY19" fmla="*/ 763237 h 1343133"/>
              <a:gd name="connsiteX20" fmla="*/ 2353159 w 5718874"/>
              <a:gd name="connsiteY20" fmla="*/ 1220437 h 1343133"/>
              <a:gd name="connsiteX21" fmla="*/ 2581759 w 5718874"/>
              <a:gd name="connsiteY21" fmla="*/ 534637 h 1343133"/>
              <a:gd name="connsiteX22" fmla="*/ 2734159 w 5718874"/>
              <a:gd name="connsiteY22" fmla="*/ 1144237 h 1343133"/>
              <a:gd name="connsiteX23" fmla="*/ 2962759 w 5718874"/>
              <a:gd name="connsiteY23" fmla="*/ 915637 h 1343133"/>
              <a:gd name="connsiteX24" fmla="*/ 3191359 w 5718874"/>
              <a:gd name="connsiteY24" fmla="*/ 1144237 h 1343133"/>
              <a:gd name="connsiteX25" fmla="*/ 3518115 w 5718874"/>
              <a:gd name="connsiteY25" fmla="*/ 1079662 h 1343133"/>
              <a:gd name="connsiteX26" fmla="*/ 3724759 w 5718874"/>
              <a:gd name="connsiteY26" fmla="*/ 839437 h 1343133"/>
              <a:gd name="connsiteX27" fmla="*/ 3877159 w 5718874"/>
              <a:gd name="connsiteY27" fmla="*/ 991837 h 1343133"/>
              <a:gd name="connsiteX28" fmla="*/ 4076054 w 5718874"/>
              <a:gd name="connsiteY28" fmla="*/ 645709 h 1343133"/>
              <a:gd name="connsiteX29" fmla="*/ 4258159 w 5718874"/>
              <a:gd name="connsiteY29" fmla="*/ 991837 h 1343133"/>
              <a:gd name="connsiteX30" fmla="*/ 4494508 w 5718874"/>
              <a:gd name="connsiteY30" fmla="*/ 614712 h 1343133"/>
              <a:gd name="connsiteX31" fmla="*/ 4664990 w 5718874"/>
              <a:gd name="connsiteY31" fmla="*/ 707702 h 1343133"/>
              <a:gd name="connsiteX32" fmla="*/ 5020159 w 5718874"/>
              <a:gd name="connsiteY32" fmla="*/ 915637 h 1343133"/>
              <a:gd name="connsiteX33" fmla="*/ 5324959 w 5718874"/>
              <a:gd name="connsiteY33" fmla="*/ 610837 h 1343133"/>
              <a:gd name="connsiteX34" fmla="*/ 5470901 w 5718874"/>
              <a:gd name="connsiteY34" fmla="*/ 1126157 h 1343133"/>
              <a:gd name="connsiteX35" fmla="*/ 5579390 w 5718874"/>
              <a:gd name="connsiteY35" fmla="*/ 1296638 h 1343133"/>
              <a:gd name="connsiteX36" fmla="*/ 5718874 w 5718874"/>
              <a:gd name="connsiteY36" fmla="*/ 1343133 h 1343133"/>
              <a:gd name="connsiteX37" fmla="*/ 5718874 w 5718874"/>
              <a:gd name="connsiteY37"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752959 w 5718874"/>
              <a:gd name="connsiteY5" fmla="*/ 991837 h 1343133"/>
              <a:gd name="connsiteX6" fmla="*/ 829159 w 5718874"/>
              <a:gd name="connsiteY6" fmla="*/ 610837 h 1343133"/>
              <a:gd name="connsiteX7" fmla="*/ 981559 w 5718874"/>
              <a:gd name="connsiteY7" fmla="*/ 458438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81559 w 5718874"/>
              <a:gd name="connsiteY7" fmla="*/ 458438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552719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80827 w 5718874"/>
              <a:gd name="connsiteY13" fmla="*/ 645709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076054 w 5718874"/>
              <a:gd name="connsiteY29" fmla="*/ 645709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94508 w 5718874"/>
              <a:gd name="connsiteY31" fmla="*/ 614712 h 1343133"/>
              <a:gd name="connsiteX32" fmla="*/ 4664990 w 5718874"/>
              <a:gd name="connsiteY32" fmla="*/ 707702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94508 w 5718874"/>
              <a:gd name="connsiteY31" fmla="*/ 614712 h 1343133"/>
              <a:gd name="connsiteX32" fmla="*/ 4715359 w 5718874"/>
              <a:gd name="connsiteY32" fmla="*/ 915637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5020159 w 5718874"/>
              <a:gd name="connsiteY33" fmla="*/ 9156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4943959 w 5718874"/>
              <a:gd name="connsiteY33" fmla="*/ 306037 h 1343133"/>
              <a:gd name="connsiteX34" fmla="*/ 5324959 w 5718874"/>
              <a:gd name="connsiteY34" fmla="*/ 6108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718874"/>
              <a:gd name="connsiteY0" fmla="*/ 909180 h 1343133"/>
              <a:gd name="connsiteX1" fmla="*/ 67159 w 5718874"/>
              <a:gd name="connsiteY1" fmla="*/ 610837 h 1343133"/>
              <a:gd name="connsiteX2" fmla="*/ 219559 w 5718874"/>
              <a:gd name="connsiteY2" fmla="*/ 1220437 h 1343133"/>
              <a:gd name="connsiteX3" fmla="*/ 295759 w 5718874"/>
              <a:gd name="connsiteY3" fmla="*/ 839437 h 1343133"/>
              <a:gd name="connsiteX4" fmla="*/ 524359 w 5718874"/>
              <a:gd name="connsiteY4" fmla="*/ 687037 h 1343133"/>
              <a:gd name="connsiteX5" fmla="*/ 676759 w 5718874"/>
              <a:gd name="connsiteY5" fmla="*/ 839437 h 1343133"/>
              <a:gd name="connsiteX6" fmla="*/ 829159 w 5718874"/>
              <a:gd name="connsiteY6" fmla="*/ 610837 h 1343133"/>
              <a:gd name="connsiteX7" fmla="*/ 905359 w 5718874"/>
              <a:gd name="connsiteY7" fmla="*/ 77437 h 1343133"/>
              <a:gd name="connsiteX8" fmla="*/ 1057759 w 5718874"/>
              <a:gd name="connsiteY8" fmla="*/ 458438 h 1343133"/>
              <a:gd name="connsiteX9" fmla="*/ 1133959 w 5718874"/>
              <a:gd name="connsiteY9" fmla="*/ 610837 h 1343133"/>
              <a:gd name="connsiteX10" fmla="*/ 1210159 w 5718874"/>
              <a:gd name="connsiteY10" fmla="*/ 839437 h 1343133"/>
              <a:gd name="connsiteX11" fmla="*/ 1286359 w 5718874"/>
              <a:gd name="connsiteY11" fmla="*/ 153637 h 1343133"/>
              <a:gd name="connsiteX12" fmla="*/ 1379349 w 5718874"/>
              <a:gd name="connsiteY12" fmla="*/ 599214 h 1343133"/>
              <a:gd name="connsiteX13" fmla="*/ 1591159 w 5718874"/>
              <a:gd name="connsiteY13" fmla="*/ 229837 h 1343133"/>
              <a:gd name="connsiteX14" fmla="*/ 1689315 w 5718874"/>
              <a:gd name="connsiteY14" fmla="*/ 645709 h 1343133"/>
              <a:gd name="connsiteX15" fmla="*/ 1743559 w 5718874"/>
              <a:gd name="connsiteY15" fmla="*/ 763237 h 1343133"/>
              <a:gd name="connsiteX16" fmla="*/ 1875295 w 5718874"/>
              <a:gd name="connsiteY16" fmla="*/ 692204 h 1343133"/>
              <a:gd name="connsiteX17" fmla="*/ 1952786 w 5718874"/>
              <a:gd name="connsiteY17" fmla="*/ 924679 h 1343133"/>
              <a:gd name="connsiteX18" fmla="*/ 1968284 w 5718874"/>
              <a:gd name="connsiteY18" fmla="*/ 1157153 h 1343133"/>
              <a:gd name="connsiteX19" fmla="*/ 2092271 w 5718874"/>
              <a:gd name="connsiteY19" fmla="*/ 1141655 h 1343133"/>
              <a:gd name="connsiteX20" fmla="*/ 2200759 w 5718874"/>
              <a:gd name="connsiteY20" fmla="*/ 763237 h 1343133"/>
              <a:gd name="connsiteX21" fmla="*/ 2353159 w 5718874"/>
              <a:gd name="connsiteY21" fmla="*/ 1220437 h 1343133"/>
              <a:gd name="connsiteX22" fmla="*/ 2581759 w 5718874"/>
              <a:gd name="connsiteY22" fmla="*/ 534637 h 1343133"/>
              <a:gd name="connsiteX23" fmla="*/ 2734159 w 5718874"/>
              <a:gd name="connsiteY23" fmla="*/ 1144237 h 1343133"/>
              <a:gd name="connsiteX24" fmla="*/ 2962759 w 5718874"/>
              <a:gd name="connsiteY24" fmla="*/ 915637 h 1343133"/>
              <a:gd name="connsiteX25" fmla="*/ 3191359 w 5718874"/>
              <a:gd name="connsiteY25" fmla="*/ 1144237 h 1343133"/>
              <a:gd name="connsiteX26" fmla="*/ 3518115 w 5718874"/>
              <a:gd name="connsiteY26" fmla="*/ 1079662 h 1343133"/>
              <a:gd name="connsiteX27" fmla="*/ 3724759 w 5718874"/>
              <a:gd name="connsiteY27" fmla="*/ 839437 h 1343133"/>
              <a:gd name="connsiteX28" fmla="*/ 3877159 w 5718874"/>
              <a:gd name="connsiteY28" fmla="*/ 991837 h 1343133"/>
              <a:gd name="connsiteX29" fmla="*/ 4105759 w 5718874"/>
              <a:gd name="connsiteY29" fmla="*/ 153637 h 1343133"/>
              <a:gd name="connsiteX30" fmla="*/ 4258159 w 5718874"/>
              <a:gd name="connsiteY30" fmla="*/ 991837 h 1343133"/>
              <a:gd name="connsiteX31" fmla="*/ 4486759 w 5718874"/>
              <a:gd name="connsiteY31" fmla="*/ 229837 h 1343133"/>
              <a:gd name="connsiteX32" fmla="*/ 4715359 w 5718874"/>
              <a:gd name="connsiteY32" fmla="*/ 915637 h 1343133"/>
              <a:gd name="connsiteX33" fmla="*/ 4943959 w 5718874"/>
              <a:gd name="connsiteY33" fmla="*/ 306037 h 1343133"/>
              <a:gd name="connsiteX34" fmla="*/ 5248759 w 5718874"/>
              <a:gd name="connsiteY34" fmla="*/ 839437 h 1343133"/>
              <a:gd name="connsiteX35" fmla="*/ 5470901 w 5718874"/>
              <a:gd name="connsiteY35" fmla="*/ 1126157 h 1343133"/>
              <a:gd name="connsiteX36" fmla="*/ 5579390 w 5718874"/>
              <a:gd name="connsiteY36" fmla="*/ 1296638 h 1343133"/>
              <a:gd name="connsiteX37" fmla="*/ 5718874 w 5718874"/>
              <a:gd name="connsiteY37" fmla="*/ 1343133 h 1343133"/>
              <a:gd name="connsiteX38" fmla="*/ 5718874 w 5718874"/>
              <a:gd name="connsiteY38" fmla="*/ 1343133 h 1343133"/>
              <a:gd name="connsiteX0" fmla="*/ 0 w 5858359"/>
              <a:gd name="connsiteY0" fmla="*/ 909180 h 1381233"/>
              <a:gd name="connsiteX1" fmla="*/ 67159 w 5858359"/>
              <a:gd name="connsiteY1" fmla="*/ 610837 h 1381233"/>
              <a:gd name="connsiteX2" fmla="*/ 219559 w 5858359"/>
              <a:gd name="connsiteY2" fmla="*/ 1220437 h 1381233"/>
              <a:gd name="connsiteX3" fmla="*/ 295759 w 5858359"/>
              <a:gd name="connsiteY3" fmla="*/ 839437 h 1381233"/>
              <a:gd name="connsiteX4" fmla="*/ 524359 w 5858359"/>
              <a:gd name="connsiteY4" fmla="*/ 687037 h 1381233"/>
              <a:gd name="connsiteX5" fmla="*/ 676759 w 5858359"/>
              <a:gd name="connsiteY5" fmla="*/ 839437 h 1381233"/>
              <a:gd name="connsiteX6" fmla="*/ 829159 w 5858359"/>
              <a:gd name="connsiteY6" fmla="*/ 610837 h 1381233"/>
              <a:gd name="connsiteX7" fmla="*/ 905359 w 5858359"/>
              <a:gd name="connsiteY7" fmla="*/ 77437 h 1381233"/>
              <a:gd name="connsiteX8" fmla="*/ 1057759 w 5858359"/>
              <a:gd name="connsiteY8" fmla="*/ 458438 h 1381233"/>
              <a:gd name="connsiteX9" fmla="*/ 1133959 w 5858359"/>
              <a:gd name="connsiteY9" fmla="*/ 610837 h 1381233"/>
              <a:gd name="connsiteX10" fmla="*/ 1210159 w 5858359"/>
              <a:gd name="connsiteY10" fmla="*/ 839437 h 1381233"/>
              <a:gd name="connsiteX11" fmla="*/ 1286359 w 5858359"/>
              <a:gd name="connsiteY11" fmla="*/ 153637 h 1381233"/>
              <a:gd name="connsiteX12" fmla="*/ 1379349 w 5858359"/>
              <a:gd name="connsiteY12" fmla="*/ 599214 h 1381233"/>
              <a:gd name="connsiteX13" fmla="*/ 1591159 w 5858359"/>
              <a:gd name="connsiteY13" fmla="*/ 229837 h 1381233"/>
              <a:gd name="connsiteX14" fmla="*/ 1689315 w 5858359"/>
              <a:gd name="connsiteY14" fmla="*/ 645709 h 1381233"/>
              <a:gd name="connsiteX15" fmla="*/ 1743559 w 5858359"/>
              <a:gd name="connsiteY15" fmla="*/ 763237 h 1381233"/>
              <a:gd name="connsiteX16" fmla="*/ 1875295 w 5858359"/>
              <a:gd name="connsiteY16" fmla="*/ 692204 h 1381233"/>
              <a:gd name="connsiteX17" fmla="*/ 1952786 w 5858359"/>
              <a:gd name="connsiteY17" fmla="*/ 924679 h 1381233"/>
              <a:gd name="connsiteX18" fmla="*/ 1968284 w 5858359"/>
              <a:gd name="connsiteY18" fmla="*/ 1157153 h 1381233"/>
              <a:gd name="connsiteX19" fmla="*/ 2092271 w 5858359"/>
              <a:gd name="connsiteY19" fmla="*/ 1141655 h 1381233"/>
              <a:gd name="connsiteX20" fmla="*/ 2200759 w 5858359"/>
              <a:gd name="connsiteY20" fmla="*/ 763237 h 1381233"/>
              <a:gd name="connsiteX21" fmla="*/ 2353159 w 5858359"/>
              <a:gd name="connsiteY21" fmla="*/ 1220437 h 1381233"/>
              <a:gd name="connsiteX22" fmla="*/ 2581759 w 5858359"/>
              <a:gd name="connsiteY22" fmla="*/ 534637 h 1381233"/>
              <a:gd name="connsiteX23" fmla="*/ 2734159 w 5858359"/>
              <a:gd name="connsiteY23" fmla="*/ 1144237 h 1381233"/>
              <a:gd name="connsiteX24" fmla="*/ 2962759 w 5858359"/>
              <a:gd name="connsiteY24" fmla="*/ 915637 h 1381233"/>
              <a:gd name="connsiteX25" fmla="*/ 3191359 w 5858359"/>
              <a:gd name="connsiteY25" fmla="*/ 1144237 h 1381233"/>
              <a:gd name="connsiteX26" fmla="*/ 3518115 w 5858359"/>
              <a:gd name="connsiteY26" fmla="*/ 1079662 h 1381233"/>
              <a:gd name="connsiteX27" fmla="*/ 3724759 w 5858359"/>
              <a:gd name="connsiteY27" fmla="*/ 839437 h 1381233"/>
              <a:gd name="connsiteX28" fmla="*/ 3877159 w 5858359"/>
              <a:gd name="connsiteY28" fmla="*/ 991837 h 1381233"/>
              <a:gd name="connsiteX29" fmla="*/ 4105759 w 5858359"/>
              <a:gd name="connsiteY29" fmla="*/ 153637 h 1381233"/>
              <a:gd name="connsiteX30" fmla="*/ 4258159 w 5858359"/>
              <a:gd name="connsiteY30" fmla="*/ 991837 h 1381233"/>
              <a:gd name="connsiteX31" fmla="*/ 4486759 w 5858359"/>
              <a:gd name="connsiteY31" fmla="*/ 229837 h 1381233"/>
              <a:gd name="connsiteX32" fmla="*/ 4715359 w 5858359"/>
              <a:gd name="connsiteY32" fmla="*/ 915637 h 1381233"/>
              <a:gd name="connsiteX33" fmla="*/ 4943959 w 5858359"/>
              <a:gd name="connsiteY33" fmla="*/ 306037 h 1381233"/>
              <a:gd name="connsiteX34" fmla="*/ 5248759 w 5858359"/>
              <a:gd name="connsiteY34" fmla="*/ 839437 h 1381233"/>
              <a:gd name="connsiteX35" fmla="*/ 5470901 w 5858359"/>
              <a:gd name="connsiteY35" fmla="*/ 1126157 h 1381233"/>
              <a:gd name="connsiteX36" fmla="*/ 5579390 w 5858359"/>
              <a:gd name="connsiteY36" fmla="*/ 1296638 h 1381233"/>
              <a:gd name="connsiteX37" fmla="*/ 5718874 w 5858359"/>
              <a:gd name="connsiteY37" fmla="*/ 1343133 h 1381233"/>
              <a:gd name="connsiteX38" fmla="*/ 5858359 w 5858359"/>
              <a:gd name="connsiteY38" fmla="*/ 1068037 h 13812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76759 w 5858359"/>
              <a:gd name="connsiteY5" fmla="*/ 839437 h 1343133"/>
              <a:gd name="connsiteX6" fmla="*/ 829159 w 5858359"/>
              <a:gd name="connsiteY6" fmla="*/ 610837 h 1343133"/>
              <a:gd name="connsiteX7" fmla="*/ 905359 w 5858359"/>
              <a:gd name="connsiteY7" fmla="*/ 77437 h 1343133"/>
              <a:gd name="connsiteX8" fmla="*/ 1057759 w 5858359"/>
              <a:gd name="connsiteY8" fmla="*/ 458438 h 1343133"/>
              <a:gd name="connsiteX9" fmla="*/ 1133959 w 5858359"/>
              <a:gd name="connsiteY9" fmla="*/ 610837 h 1343133"/>
              <a:gd name="connsiteX10" fmla="*/ 1210159 w 5858359"/>
              <a:gd name="connsiteY10" fmla="*/ 839437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05359 w 5858359"/>
              <a:gd name="connsiteY7" fmla="*/ 77437 h 1343133"/>
              <a:gd name="connsiteX8" fmla="*/ 1057759 w 5858359"/>
              <a:gd name="connsiteY8" fmla="*/ 458438 h 1343133"/>
              <a:gd name="connsiteX9" fmla="*/ 1133959 w 5858359"/>
              <a:gd name="connsiteY9" fmla="*/ 610837 h 1343133"/>
              <a:gd name="connsiteX10" fmla="*/ 1210159 w 5858359"/>
              <a:gd name="connsiteY10" fmla="*/ 839437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905359 w 5858359"/>
              <a:gd name="connsiteY8" fmla="*/ 77437 h 1343133"/>
              <a:gd name="connsiteX9" fmla="*/ 1057759 w 5858359"/>
              <a:gd name="connsiteY9" fmla="*/ 458438 h 1343133"/>
              <a:gd name="connsiteX10" fmla="*/ 1133959 w 5858359"/>
              <a:gd name="connsiteY10" fmla="*/ 610837 h 1343133"/>
              <a:gd name="connsiteX11" fmla="*/ 1210159 w 5858359"/>
              <a:gd name="connsiteY11" fmla="*/ 839437 h 1343133"/>
              <a:gd name="connsiteX12" fmla="*/ 1286359 w 5858359"/>
              <a:gd name="connsiteY12" fmla="*/ 153637 h 1343133"/>
              <a:gd name="connsiteX13" fmla="*/ 1379349 w 5858359"/>
              <a:gd name="connsiteY13" fmla="*/ 599214 h 1343133"/>
              <a:gd name="connsiteX14" fmla="*/ 1591159 w 5858359"/>
              <a:gd name="connsiteY14" fmla="*/ 229837 h 1343133"/>
              <a:gd name="connsiteX15" fmla="*/ 1689315 w 5858359"/>
              <a:gd name="connsiteY15" fmla="*/ 645709 h 1343133"/>
              <a:gd name="connsiteX16" fmla="*/ 1743559 w 5858359"/>
              <a:gd name="connsiteY16" fmla="*/ 763237 h 1343133"/>
              <a:gd name="connsiteX17" fmla="*/ 1875295 w 5858359"/>
              <a:gd name="connsiteY17" fmla="*/ 692204 h 1343133"/>
              <a:gd name="connsiteX18" fmla="*/ 1952786 w 5858359"/>
              <a:gd name="connsiteY18" fmla="*/ 924679 h 1343133"/>
              <a:gd name="connsiteX19" fmla="*/ 1968284 w 5858359"/>
              <a:gd name="connsiteY19" fmla="*/ 1157153 h 1343133"/>
              <a:gd name="connsiteX20" fmla="*/ 2092271 w 5858359"/>
              <a:gd name="connsiteY20" fmla="*/ 1141655 h 1343133"/>
              <a:gd name="connsiteX21" fmla="*/ 2200759 w 5858359"/>
              <a:gd name="connsiteY21" fmla="*/ 763237 h 1343133"/>
              <a:gd name="connsiteX22" fmla="*/ 2353159 w 5858359"/>
              <a:gd name="connsiteY22" fmla="*/ 1220437 h 1343133"/>
              <a:gd name="connsiteX23" fmla="*/ 2581759 w 5858359"/>
              <a:gd name="connsiteY23" fmla="*/ 534637 h 1343133"/>
              <a:gd name="connsiteX24" fmla="*/ 2734159 w 5858359"/>
              <a:gd name="connsiteY24" fmla="*/ 1144237 h 1343133"/>
              <a:gd name="connsiteX25" fmla="*/ 2962759 w 5858359"/>
              <a:gd name="connsiteY25" fmla="*/ 915637 h 1343133"/>
              <a:gd name="connsiteX26" fmla="*/ 3191359 w 5858359"/>
              <a:gd name="connsiteY26" fmla="*/ 1144237 h 1343133"/>
              <a:gd name="connsiteX27" fmla="*/ 3518115 w 5858359"/>
              <a:gd name="connsiteY27" fmla="*/ 1079662 h 1343133"/>
              <a:gd name="connsiteX28" fmla="*/ 3724759 w 5858359"/>
              <a:gd name="connsiteY28" fmla="*/ 839437 h 1343133"/>
              <a:gd name="connsiteX29" fmla="*/ 3877159 w 5858359"/>
              <a:gd name="connsiteY29" fmla="*/ 991837 h 1343133"/>
              <a:gd name="connsiteX30" fmla="*/ 4105759 w 5858359"/>
              <a:gd name="connsiteY30" fmla="*/ 153637 h 1343133"/>
              <a:gd name="connsiteX31" fmla="*/ 4258159 w 5858359"/>
              <a:gd name="connsiteY31" fmla="*/ 991837 h 1343133"/>
              <a:gd name="connsiteX32" fmla="*/ 4486759 w 5858359"/>
              <a:gd name="connsiteY32" fmla="*/ 229837 h 1343133"/>
              <a:gd name="connsiteX33" fmla="*/ 4715359 w 5858359"/>
              <a:gd name="connsiteY33" fmla="*/ 915637 h 1343133"/>
              <a:gd name="connsiteX34" fmla="*/ 4943959 w 5858359"/>
              <a:gd name="connsiteY34" fmla="*/ 306037 h 1343133"/>
              <a:gd name="connsiteX35" fmla="*/ 5248759 w 5858359"/>
              <a:gd name="connsiteY35" fmla="*/ 839437 h 1343133"/>
              <a:gd name="connsiteX36" fmla="*/ 5470901 w 5858359"/>
              <a:gd name="connsiteY36" fmla="*/ 1126157 h 1343133"/>
              <a:gd name="connsiteX37" fmla="*/ 5629759 w 5858359"/>
              <a:gd name="connsiteY37" fmla="*/ 1068037 h 1343133"/>
              <a:gd name="connsiteX38" fmla="*/ 5718874 w 5858359"/>
              <a:gd name="connsiteY38" fmla="*/ 1343133 h 1343133"/>
              <a:gd name="connsiteX39" fmla="*/ 5858359 w 5858359"/>
              <a:gd name="connsiteY39"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0159 w 5858359"/>
              <a:gd name="connsiteY10" fmla="*/ 839437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14533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86359 w 5858359"/>
              <a:gd name="connsiteY11" fmla="*/ 153637 h 1343133"/>
              <a:gd name="connsiteX12" fmla="*/ 1379349 w 5858359"/>
              <a:gd name="connsiteY12" fmla="*/ 599214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86359 w 5858359"/>
              <a:gd name="connsiteY11" fmla="*/ 153637 h 1343133"/>
              <a:gd name="connsiteX12" fmla="*/ 1447800 w 5858359"/>
              <a:gd name="connsiteY12" fmla="*/ 809733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91159 w 5858359"/>
              <a:gd name="connsiteY13" fmla="*/ 229837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875295 w 5858359"/>
              <a:gd name="connsiteY16" fmla="*/ 692204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200759 w 5858359"/>
              <a:gd name="connsiteY20" fmla="*/ 763237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67159 w 5858359"/>
              <a:gd name="connsiteY1" fmla="*/ 610837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524359 w 5858359"/>
              <a:gd name="connsiteY4" fmla="*/ 687037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1907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266933 h 1343133"/>
              <a:gd name="connsiteX11" fmla="*/ 1295400 w 5858359"/>
              <a:gd name="connsiteY11" fmla="*/ 428733 h 1343133"/>
              <a:gd name="connsiteX12" fmla="*/ 1447800 w 5858359"/>
              <a:gd name="connsiteY12" fmla="*/ 8097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2669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89315 w 5858359"/>
              <a:gd name="connsiteY14" fmla="*/ 645709 h 1343133"/>
              <a:gd name="connsiteX15" fmla="*/ 1743559 w 5858359"/>
              <a:gd name="connsiteY15" fmla="*/ 763237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2669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89315 w 5858359"/>
              <a:gd name="connsiteY14" fmla="*/ 645709 h 1343133"/>
              <a:gd name="connsiteX15" fmla="*/ 1752600 w 5858359"/>
              <a:gd name="connsiteY15" fmla="*/ 1266933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2669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76400 w 5858359"/>
              <a:gd name="connsiteY14" fmla="*/ 657333 h 1343133"/>
              <a:gd name="connsiteX15" fmla="*/ 1752600 w 5858359"/>
              <a:gd name="connsiteY15" fmla="*/ 1266933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76400 w 5858359"/>
              <a:gd name="connsiteY14" fmla="*/ 657333 h 1343133"/>
              <a:gd name="connsiteX15" fmla="*/ 1752600 w 5858359"/>
              <a:gd name="connsiteY15" fmla="*/ 1266933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62759 w 5858359"/>
              <a:gd name="connsiteY24" fmla="*/ 915637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909180 h 1343133"/>
              <a:gd name="connsiteX1" fmla="*/ 76200 w 5858359"/>
              <a:gd name="connsiteY1" fmla="*/ 581133 h 1343133"/>
              <a:gd name="connsiteX2" fmla="*/ 219559 w 5858359"/>
              <a:gd name="connsiteY2" fmla="*/ 1220437 h 1343133"/>
              <a:gd name="connsiteX3" fmla="*/ 295759 w 5858359"/>
              <a:gd name="connsiteY3" fmla="*/ 839437 h 1343133"/>
              <a:gd name="connsiteX4" fmla="*/ 457200 w 5858359"/>
              <a:gd name="connsiteY4" fmla="*/ 504933 h 1343133"/>
              <a:gd name="connsiteX5" fmla="*/ 685800 w 5858359"/>
              <a:gd name="connsiteY5" fmla="*/ 1266933 h 1343133"/>
              <a:gd name="connsiteX6" fmla="*/ 829159 w 5858359"/>
              <a:gd name="connsiteY6" fmla="*/ 610837 h 1343133"/>
              <a:gd name="connsiteX7" fmla="*/ 990600 w 5858359"/>
              <a:gd name="connsiteY7" fmla="*/ 581133 h 1343133"/>
              <a:gd name="connsiteX8" fmla="*/ 1057759 w 5858359"/>
              <a:gd name="connsiteY8" fmla="*/ 458438 h 1343133"/>
              <a:gd name="connsiteX9" fmla="*/ 1133959 w 5858359"/>
              <a:gd name="connsiteY9" fmla="*/ 610837 h 1343133"/>
              <a:gd name="connsiteX10" fmla="*/ 1219200 w 5858359"/>
              <a:gd name="connsiteY10" fmla="*/ 1190733 h 1343133"/>
              <a:gd name="connsiteX11" fmla="*/ 1295400 w 5858359"/>
              <a:gd name="connsiteY11" fmla="*/ 428733 h 1343133"/>
              <a:gd name="connsiteX12" fmla="*/ 1447800 w 5858359"/>
              <a:gd name="connsiteY12" fmla="*/ 1266933 h 1343133"/>
              <a:gd name="connsiteX13" fmla="*/ 1524000 w 5858359"/>
              <a:gd name="connsiteY13" fmla="*/ 504933 h 1343133"/>
              <a:gd name="connsiteX14" fmla="*/ 1676400 w 5858359"/>
              <a:gd name="connsiteY14" fmla="*/ 657333 h 1343133"/>
              <a:gd name="connsiteX15" fmla="*/ 1752600 w 5858359"/>
              <a:gd name="connsiteY15" fmla="*/ 1266933 h 1343133"/>
              <a:gd name="connsiteX16" fmla="*/ 1905000 w 5858359"/>
              <a:gd name="connsiteY16" fmla="*/ 504933 h 1343133"/>
              <a:gd name="connsiteX17" fmla="*/ 1952786 w 5858359"/>
              <a:gd name="connsiteY17" fmla="*/ 924679 h 1343133"/>
              <a:gd name="connsiteX18" fmla="*/ 1968284 w 5858359"/>
              <a:gd name="connsiteY18" fmla="*/ 1157153 h 1343133"/>
              <a:gd name="connsiteX19" fmla="*/ 2092271 w 5858359"/>
              <a:gd name="connsiteY19" fmla="*/ 1141655 h 1343133"/>
              <a:gd name="connsiteX20" fmla="*/ 2133600 w 5858359"/>
              <a:gd name="connsiteY20" fmla="*/ 504933 h 1343133"/>
              <a:gd name="connsiteX21" fmla="*/ 2353159 w 5858359"/>
              <a:gd name="connsiteY21" fmla="*/ 1220437 h 1343133"/>
              <a:gd name="connsiteX22" fmla="*/ 2581759 w 5858359"/>
              <a:gd name="connsiteY22" fmla="*/ 534637 h 1343133"/>
              <a:gd name="connsiteX23" fmla="*/ 2734159 w 5858359"/>
              <a:gd name="connsiteY23" fmla="*/ 1144237 h 1343133"/>
              <a:gd name="connsiteX24" fmla="*/ 2971800 w 5858359"/>
              <a:gd name="connsiteY24" fmla="*/ 657333 h 1343133"/>
              <a:gd name="connsiteX25" fmla="*/ 3191359 w 5858359"/>
              <a:gd name="connsiteY25" fmla="*/ 1144237 h 1343133"/>
              <a:gd name="connsiteX26" fmla="*/ 3518115 w 5858359"/>
              <a:gd name="connsiteY26" fmla="*/ 1079662 h 1343133"/>
              <a:gd name="connsiteX27" fmla="*/ 3724759 w 5858359"/>
              <a:gd name="connsiteY27" fmla="*/ 839437 h 1343133"/>
              <a:gd name="connsiteX28" fmla="*/ 3877159 w 5858359"/>
              <a:gd name="connsiteY28" fmla="*/ 991837 h 1343133"/>
              <a:gd name="connsiteX29" fmla="*/ 4105759 w 5858359"/>
              <a:gd name="connsiteY29" fmla="*/ 153637 h 1343133"/>
              <a:gd name="connsiteX30" fmla="*/ 4258159 w 5858359"/>
              <a:gd name="connsiteY30" fmla="*/ 991837 h 1343133"/>
              <a:gd name="connsiteX31" fmla="*/ 4486759 w 5858359"/>
              <a:gd name="connsiteY31" fmla="*/ 229837 h 1343133"/>
              <a:gd name="connsiteX32" fmla="*/ 4715359 w 5858359"/>
              <a:gd name="connsiteY32" fmla="*/ 915637 h 1343133"/>
              <a:gd name="connsiteX33" fmla="*/ 4943959 w 5858359"/>
              <a:gd name="connsiteY33" fmla="*/ 306037 h 1343133"/>
              <a:gd name="connsiteX34" fmla="*/ 5248759 w 5858359"/>
              <a:gd name="connsiteY34" fmla="*/ 839437 h 1343133"/>
              <a:gd name="connsiteX35" fmla="*/ 5470901 w 5858359"/>
              <a:gd name="connsiteY35" fmla="*/ 1126157 h 1343133"/>
              <a:gd name="connsiteX36" fmla="*/ 5629759 w 5858359"/>
              <a:gd name="connsiteY36" fmla="*/ 1068037 h 1343133"/>
              <a:gd name="connsiteX37" fmla="*/ 5718874 w 5858359"/>
              <a:gd name="connsiteY37" fmla="*/ 1343133 h 1343133"/>
              <a:gd name="connsiteX38" fmla="*/ 5858359 w 5858359"/>
              <a:gd name="connsiteY38" fmla="*/ 1068037 h 1343133"/>
              <a:gd name="connsiteX0" fmla="*/ 0 w 5858359"/>
              <a:gd name="connsiteY0" fmla="*/ 755543 h 1189496"/>
              <a:gd name="connsiteX1" fmla="*/ 76200 w 5858359"/>
              <a:gd name="connsiteY1" fmla="*/ 427496 h 1189496"/>
              <a:gd name="connsiteX2" fmla="*/ 219559 w 5858359"/>
              <a:gd name="connsiteY2" fmla="*/ 1066800 h 1189496"/>
              <a:gd name="connsiteX3" fmla="*/ 295759 w 5858359"/>
              <a:gd name="connsiteY3" fmla="*/ 685800 h 1189496"/>
              <a:gd name="connsiteX4" fmla="*/ 457200 w 5858359"/>
              <a:gd name="connsiteY4" fmla="*/ 351296 h 1189496"/>
              <a:gd name="connsiteX5" fmla="*/ 685800 w 5858359"/>
              <a:gd name="connsiteY5" fmla="*/ 1113296 h 1189496"/>
              <a:gd name="connsiteX6" fmla="*/ 829159 w 5858359"/>
              <a:gd name="connsiteY6" fmla="*/ 457200 h 1189496"/>
              <a:gd name="connsiteX7" fmla="*/ 990600 w 5858359"/>
              <a:gd name="connsiteY7" fmla="*/ 427496 h 1189496"/>
              <a:gd name="connsiteX8" fmla="*/ 1057759 w 5858359"/>
              <a:gd name="connsiteY8" fmla="*/ 304801 h 1189496"/>
              <a:gd name="connsiteX9" fmla="*/ 1133959 w 5858359"/>
              <a:gd name="connsiteY9" fmla="*/ 457200 h 1189496"/>
              <a:gd name="connsiteX10" fmla="*/ 1219200 w 5858359"/>
              <a:gd name="connsiteY10" fmla="*/ 1037096 h 1189496"/>
              <a:gd name="connsiteX11" fmla="*/ 1295400 w 5858359"/>
              <a:gd name="connsiteY11" fmla="*/ 275096 h 1189496"/>
              <a:gd name="connsiteX12" fmla="*/ 1447800 w 5858359"/>
              <a:gd name="connsiteY12" fmla="*/ 1113296 h 1189496"/>
              <a:gd name="connsiteX13" fmla="*/ 1524000 w 5858359"/>
              <a:gd name="connsiteY13" fmla="*/ 351296 h 1189496"/>
              <a:gd name="connsiteX14" fmla="*/ 1676400 w 5858359"/>
              <a:gd name="connsiteY14" fmla="*/ 503696 h 1189496"/>
              <a:gd name="connsiteX15" fmla="*/ 1752600 w 5858359"/>
              <a:gd name="connsiteY15" fmla="*/ 1113296 h 1189496"/>
              <a:gd name="connsiteX16" fmla="*/ 1905000 w 5858359"/>
              <a:gd name="connsiteY16" fmla="*/ 351296 h 1189496"/>
              <a:gd name="connsiteX17" fmla="*/ 1952786 w 5858359"/>
              <a:gd name="connsiteY17" fmla="*/ 771042 h 1189496"/>
              <a:gd name="connsiteX18" fmla="*/ 1968284 w 5858359"/>
              <a:gd name="connsiteY18" fmla="*/ 1003516 h 1189496"/>
              <a:gd name="connsiteX19" fmla="*/ 2092271 w 5858359"/>
              <a:gd name="connsiteY19" fmla="*/ 988018 h 1189496"/>
              <a:gd name="connsiteX20" fmla="*/ 2133600 w 5858359"/>
              <a:gd name="connsiteY20" fmla="*/ 351296 h 1189496"/>
              <a:gd name="connsiteX21" fmla="*/ 2353159 w 5858359"/>
              <a:gd name="connsiteY21" fmla="*/ 1066800 h 1189496"/>
              <a:gd name="connsiteX22" fmla="*/ 2581759 w 5858359"/>
              <a:gd name="connsiteY22" fmla="*/ 381000 h 1189496"/>
              <a:gd name="connsiteX23" fmla="*/ 2734159 w 5858359"/>
              <a:gd name="connsiteY23" fmla="*/ 990600 h 1189496"/>
              <a:gd name="connsiteX24" fmla="*/ 2971800 w 5858359"/>
              <a:gd name="connsiteY24" fmla="*/ 503696 h 1189496"/>
              <a:gd name="connsiteX25" fmla="*/ 3191359 w 5858359"/>
              <a:gd name="connsiteY25" fmla="*/ 990600 h 1189496"/>
              <a:gd name="connsiteX26" fmla="*/ 3200400 w 5858359"/>
              <a:gd name="connsiteY26" fmla="*/ 1037096 h 1189496"/>
              <a:gd name="connsiteX27" fmla="*/ 3518115 w 5858359"/>
              <a:gd name="connsiteY27" fmla="*/ 926025 h 1189496"/>
              <a:gd name="connsiteX28" fmla="*/ 3724759 w 5858359"/>
              <a:gd name="connsiteY28" fmla="*/ 685800 h 1189496"/>
              <a:gd name="connsiteX29" fmla="*/ 3877159 w 5858359"/>
              <a:gd name="connsiteY29" fmla="*/ 838200 h 1189496"/>
              <a:gd name="connsiteX30" fmla="*/ 4105759 w 5858359"/>
              <a:gd name="connsiteY30" fmla="*/ 0 h 1189496"/>
              <a:gd name="connsiteX31" fmla="*/ 4258159 w 5858359"/>
              <a:gd name="connsiteY31" fmla="*/ 838200 h 1189496"/>
              <a:gd name="connsiteX32" fmla="*/ 4486759 w 5858359"/>
              <a:gd name="connsiteY32" fmla="*/ 76200 h 1189496"/>
              <a:gd name="connsiteX33" fmla="*/ 4715359 w 5858359"/>
              <a:gd name="connsiteY33" fmla="*/ 762000 h 1189496"/>
              <a:gd name="connsiteX34" fmla="*/ 4943959 w 5858359"/>
              <a:gd name="connsiteY34" fmla="*/ 152400 h 1189496"/>
              <a:gd name="connsiteX35" fmla="*/ 5248759 w 5858359"/>
              <a:gd name="connsiteY35" fmla="*/ 685800 h 1189496"/>
              <a:gd name="connsiteX36" fmla="*/ 5470901 w 5858359"/>
              <a:gd name="connsiteY36" fmla="*/ 972520 h 1189496"/>
              <a:gd name="connsiteX37" fmla="*/ 5629759 w 5858359"/>
              <a:gd name="connsiteY37" fmla="*/ 914400 h 1189496"/>
              <a:gd name="connsiteX38" fmla="*/ 5718874 w 5858359"/>
              <a:gd name="connsiteY38" fmla="*/ 1189496 h 1189496"/>
              <a:gd name="connsiteX39" fmla="*/ 5858359 w 5858359"/>
              <a:gd name="connsiteY39" fmla="*/ 914400 h 1189496"/>
              <a:gd name="connsiteX0" fmla="*/ 0 w 5858359"/>
              <a:gd name="connsiteY0" fmla="*/ 755543 h 1189496"/>
              <a:gd name="connsiteX1" fmla="*/ 76200 w 5858359"/>
              <a:gd name="connsiteY1" fmla="*/ 427496 h 1189496"/>
              <a:gd name="connsiteX2" fmla="*/ 219559 w 5858359"/>
              <a:gd name="connsiteY2" fmla="*/ 1066800 h 1189496"/>
              <a:gd name="connsiteX3" fmla="*/ 295759 w 5858359"/>
              <a:gd name="connsiteY3" fmla="*/ 685800 h 1189496"/>
              <a:gd name="connsiteX4" fmla="*/ 457200 w 5858359"/>
              <a:gd name="connsiteY4" fmla="*/ 351296 h 1189496"/>
              <a:gd name="connsiteX5" fmla="*/ 685800 w 5858359"/>
              <a:gd name="connsiteY5" fmla="*/ 1113296 h 1189496"/>
              <a:gd name="connsiteX6" fmla="*/ 829159 w 5858359"/>
              <a:gd name="connsiteY6" fmla="*/ 457200 h 1189496"/>
              <a:gd name="connsiteX7" fmla="*/ 990600 w 5858359"/>
              <a:gd name="connsiteY7" fmla="*/ 427496 h 1189496"/>
              <a:gd name="connsiteX8" fmla="*/ 1057759 w 5858359"/>
              <a:gd name="connsiteY8" fmla="*/ 304801 h 1189496"/>
              <a:gd name="connsiteX9" fmla="*/ 1133959 w 5858359"/>
              <a:gd name="connsiteY9" fmla="*/ 457200 h 1189496"/>
              <a:gd name="connsiteX10" fmla="*/ 1219200 w 5858359"/>
              <a:gd name="connsiteY10" fmla="*/ 1037096 h 1189496"/>
              <a:gd name="connsiteX11" fmla="*/ 1295400 w 5858359"/>
              <a:gd name="connsiteY11" fmla="*/ 275096 h 1189496"/>
              <a:gd name="connsiteX12" fmla="*/ 1447800 w 5858359"/>
              <a:gd name="connsiteY12" fmla="*/ 1113296 h 1189496"/>
              <a:gd name="connsiteX13" fmla="*/ 1524000 w 5858359"/>
              <a:gd name="connsiteY13" fmla="*/ 351296 h 1189496"/>
              <a:gd name="connsiteX14" fmla="*/ 1676400 w 5858359"/>
              <a:gd name="connsiteY14" fmla="*/ 503696 h 1189496"/>
              <a:gd name="connsiteX15" fmla="*/ 1752600 w 5858359"/>
              <a:gd name="connsiteY15" fmla="*/ 1113296 h 1189496"/>
              <a:gd name="connsiteX16" fmla="*/ 1905000 w 5858359"/>
              <a:gd name="connsiteY16" fmla="*/ 351296 h 1189496"/>
              <a:gd name="connsiteX17" fmla="*/ 1952786 w 5858359"/>
              <a:gd name="connsiteY17" fmla="*/ 771042 h 1189496"/>
              <a:gd name="connsiteX18" fmla="*/ 1968284 w 5858359"/>
              <a:gd name="connsiteY18" fmla="*/ 1003516 h 1189496"/>
              <a:gd name="connsiteX19" fmla="*/ 2092271 w 5858359"/>
              <a:gd name="connsiteY19" fmla="*/ 988018 h 1189496"/>
              <a:gd name="connsiteX20" fmla="*/ 2133600 w 5858359"/>
              <a:gd name="connsiteY20" fmla="*/ 351296 h 1189496"/>
              <a:gd name="connsiteX21" fmla="*/ 2353159 w 5858359"/>
              <a:gd name="connsiteY21" fmla="*/ 1066800 h 1189496"/>
              <a:gd name="connsiteX22" fmla="*/ 2581759 w 5858359"/>
              <a:gd name="connsiteY22" fmla="*/ 381000 h 1189496"/>
              <a:gd name="connsiteX23" fmla="*/ 2734159 w 5858359"/>
              <a:gd name="connsiteY23" fmla="*/ 990600 h 1189496"/>
              <a:gd name="connsiteX24" fmla="*/ 2971800 w 5858359"/>
              <a:gd name="connsiteY24" fmla="*/ 503696 h 1189496"/>
              <a:gd name="connsiteX25" fmla="*/ 3191359 w 5858359"/>
              <a:gd name="connsiteY25" fmla="*/ 990600 h 1189496"/>
              <a:gd name="connsiteX26" fmla="*/ 3200400 w 5858359"/>
              <a:gd name="connsiteY26" fmla="*/ 1037096 h 1189496"/>
              <a:gd name="connsiteX27" fmla="*/ 3505200 w 5858359"/>
              <a:gd name="connsiteY27" fmla="*/ 884696 h 1189496"/>
              <a:gd name="connsiteX28" fmla="*/ 3724759 w 5858359"/>
              <a:gd name="connsiteY28" fmla="*/ 685800 h 1189496"/>
              <a:gd name="connsiteX29" fmla="*/ 3877159 w 5858359"/>
              <a:gd name="connsiteY29" fmla="*/ 838200 h 1189496"/>
              <a:gd name="connsiteX30" fmla="*/ 4105759 w 5858359"/>
              <a:gd name="connsiteY30" fmla="*/ 0 h 1189496"/>
              <a:gd name="connsiteX31" fmla="*/ 4258159 w 5858359"/>
              <a:gd name="connsiteY31" fmla="*/ 838200 h 1189496"/>
              <a:gd name="connsiteX32" fmla="*/ 4486759 w 5858359"/>
              <a:gd name="connsiteY32" fmla="*/ 76200 h 1189496"/>
              <a:gd name="connsiteX33" fmla="*/ 4715359 w 5858359"/>
              <a:gd name="connsiteY33" fmla="*/ 762000 h 1189496"/>
              <a:gd name="connsiteX34" fmla="*/ 4943959 w 5858359"/>
              <a:gd name="connsiteY34" fmla="*/ 152400 h 1189496"/>
              <a:gd name="connsiteX35" fmla="*/ 5248759 w 5858359"/>
              <a:gd name="connsiteY35" fmla="*/ 685800 h 1189496"/>
              <a:gd name="connsiteX36" fmla="*/ 5470901 w 5858359"/>
              <a:gd name="connsiteY36" fmla="*/ 972520 h 1189496"/>
              <a:gd name="connsiteX37" fmla="*/ 5629759 w 5858359"/>
              <a:gd name="connsiteY37" fmla="*/ 914400 h 1189496"/>
              <a:gd name="connsiteX38" fmla="*/ 5718874 w 5858359"/>
              <a:gd name="connsiteY38" fmla="*/ 1189496 h 1189496"/>
              <a:gd name="connsiteX39" fmla="*/ 5858359 w 5858359"/>
              <a:gd name="connsiteY39" fmla="*/ 914400 h 1189496"/>
              <a:gd name="connsiteX0" fmla="*/ 0 w 5858359"/>
              <a:gd name="connsiteY0" fmla="*/ 801392 h 1273445"/>
              <a:gd name="connsiteX1" fmla="*/ 76200 w 5858359"/>
              <a:gd name="connsiteY1" fmla="*/ 473345 h 1273445"/>
              <a:gd name="connsiteX2" fmla="*/ 219559 w 5858359"/>
              <a:gd name="connsiteY2" fmla="*/ 1112649 h 1273445"/>
              <a:gd name="connsiteX3" fmla="*/ 295759 w 5858359"/>
              <a:gd name="connsiteY3" fmla="*/ 731649 h 1273445"/>
              <a:gd name="connsiteX4" fmla="*/ 457200 w 5858359"/>
              <a:gd name="connsiteY4" fmla="*/ 397145 h 1273445"/>
              <a:gd name="connsiteX5" fmla="*/ 685800 w 5858359"/>
              <a:gd name="connsiteY5" fmla="*/ 1159145 h 1273445"/>
              <a:gd name="connsiteX6" fmla="*/ 829159 w 5858359"/>
              <a:gd name="connsiteY6" fmla="*/ 503049 h 1273445"/>
              <a:gd name="connsiteX7" fmla="*/ 990600 w 5858359"/>
              <a:gd name="connsiteY7" fmla="*/ 473345 h 1273445"/>
              <a:gd name="connsiteX8" fmla="*/ 1057759 w 5858359"/>
              <a:gd name="connsiteY8" fmla="*/ 350650 h 1273445"/>
              <a:gd name="connsiteX9" fmla="*/ 1133959 w 5858359"/>
              <a:gd name="connsiteY9" fmla="*/ 503049 h 1273445"/>
              <a:gd name="connsiteX10" fmla="*/ 1219200 w 5858359"/>
              <a:gd name="connsiteY10" fmla="*/ 1082945 h 1273445"/>
              <a:gd name="connsiteX11" fmla="*/ 1295400 w 5858359"/>
              <a:gd name="connsiteY11" fmla="*/ 320945 h 1273445"/>
              <a:gd name="connsiteX12" fmla="*/ 1447800 w 5858359"/>
              <a:gd name="connsiteY12" fmla="*/ 1159145 h 1273445"/>
              <a:gd name="connsiteX13" fmla="*/ 1524000 w 5858359"/>
              <a:gd name="connsiteY13" fmla="*/ 397145 h 1273445"/>
              <a:gd name="connsiteX14" fmla="*/ 1676400 w 5858359"/>
              <a:gd name="connsiteY14" fmla="*/ 549545 h 1273445"/>
              <a:gd name="connsiteX15" fmla="*/ 1752600 w 5858359"/>
              <a:gd name="connsiteY15" fmla="*/ 1159145 h 1273445"/>
              <a:gd name="connsiteX16" fmla="*/ 1905000 w 5858359"/>
              <a:gd name="connsiteY16" fmla="*/ 397145 h 1273445"/>
              <a:gd name="connsiteX17" fmla="*/ 1952786 w 5858359"/>
              <a:gd name="connsiteY17" fmla="*/ 816891 h 1273445"/>
              <a:gd name="connsiteX18" fmla="*/ 1968284 w 5858359"/>
              <a:gd name="connsiteY18" fmla="*/ 1049365 h 1273445"/>
              <a:gd name="connsiteX19" fmla="*/ 2092271 w 5858359"/>
              <a:gd name="connsiteY19" fmla="*/ 1033867 h 1273445"/>
              <a:gd name="connsiteX20" fmla="*/ 2133600 w 5858359"/>
              <a:gd name="connsiteY20" fmla="*/ 397145 h 1273445"/>
              <a:gd name="connsiteX21" fmla="*/ 2353159 w 5858359"/>
              <a:gd name="connsiteY21" fmla="*/ 1112649 h 1273445"/>
              <a:gd name="connsiteX22" fmla="*/ 2581759 w 5858359"/>
              <a:gd name="connsiteY22" fmla="*/ 426849 h 1273445"/>
              <a:gd name="connsiteX23" fmla="*/ 2734159 w 5858359"/>
              <a:gd name="connsiteY23" fmla="*/ 1036449 h 1273445"/>
              <a:gd name="connsiteX24" fmla="*/ 2971800 w 5858359"/>
              <a:gd name="connsiteY24" fmla="*/ 549545 h 1273445"/>
              <a:gd name="connsiteX25" fmla="*/ 3191359 w 5858359"/>
              <a:gd name="connsiteY25" fmla="*/ 1036449 h 1273445"/>
              <a:gd name="connsiteX26" fmla="*/ 3200400 w 5858359"/>
              <a:gd name="connsiteY26" fmla="*/ 1082945 h 1273445"/>
              <a:gd name="connsiteX27" fmla="*/ 3505200 w 5858359"/>
              <a:gd name="connsiteY27" fmla="*/ 930545 h 1273445"/>
              <a:gd name="connsiteX28" fmla="*/ 3724759 w 5858359"/>
              <a:gd name="connsiteY28" fmla="*/ 731649 h 1273445"/>
              <a:gd name="connsiteX29" fmla="*/ 3886200 w 5858359"/>
              <a:gd name="connsiteY29" fmla="*/ 1159145 h 1273445"/>
              <a:gd name="connsiteX30" fmla="*/ 4105759 w 5858359"/>
              <a:gd name="connsiteY30" fmla="*/ 45849 h 1273445"/>
              <a:gd name="connsiteX31" fmla="*/ 4258159 w 5858359"/>
              <a:gd name="connsiteY31" fmla="*/ 884049 h 1273445"/>
              <a:gd name="connsiteX32" fmla="*/ 4486759 w 5858359"/>
              <a:gd name="connsiteY32" fmla="*/ 122049 h 1273445"/>
              <a:gd name="connsiteX33" fmla="*/ 4715359 w 5858359"/>
              <a:gd name="connsiteY33" fmla="*/ 807849 h 1273445"/>
              <a:gd name="connsiteX34" fmla="*/ 4943959 w 5858359"/>
              <a:gd name="connsiteY34" fmla="*/ 198249 h 1273445"/>
              <a:gd name="connsiteX35" fmla="*/ 5248759 w 5858359"/>
              <a:gd name="connsiteY35" fmla="*/ 731649 h 1273445"/>
              <a:gd name="connsiteX36" fmla="*/ 5470901 w 5858359"/>
              <a:gd name="connsiteY36" fmla="*/ 1018369 h 1273445"/>
              <a:gd name="connsiteX37" fmla="*/ 5629759 w 5858359"/>
              <a:gd name="connsiteY37" fmla="*/ 960249 h 1273445"/>
              <a:gd name="connsiteX38" fmla="*/ 5718874 w 5858359"/>
              <a:gd name="connsiteY38" fmla="*/ 1235345 h 1273445"/>
              <a:gd name="connsiteX39" fmla="*/ 5858359 w 5858359"/>
              <a:gd name="connsiteY39" fmla="*/ 960249 h 1273445"/>
              <a:gd name="connsiteX0" fmla="*/ 0 w 5858359"/>
              <a:gd name="connsiteY0" fmla="*/ 692043 h 1125996"/>
              <a:gd name="connsiteX1" fmla="*/ 76200 w 5858359"/>
              <a:gd name="connsiteY1" fmla="*/ 363996 h 1125996"/>
              <a:gd name="connsiteX2" fmla="*/ 219559 w 5858359"/>
              <a:gd name="connsiteY2" fmla="*/ 1003300 h 1125996"/>
              <a:gd name="connsiteX3" fmla="*/ 295759 w 5858359"/>
              <a:gd name="connsiteY3" fmla="*/ 622300 h 1125996"/>
              <a:gd name="connsiteX4" fmla="*/ 457200 w 5858359"/>
              <a:gd name="connsiteY4" fmla="*/ 287796 h 1125996"/>
              <a:gd name="connsiteX5" fmla="*/ 685800 w 5858359"/>
              <a:gd name="connsiteY5" fmla="*/ 1049796 h 1125996"/>
              <a:gd name="connsiteX6" fmla="*/ 829159 w 5858359"/>
              <a:gd name="connsiteY6" fmla="*/ 393700 h 1125996"/>
              <a:gd name="connsiteX7" fmla="*/ 990600 w 5858359"/>
              <a:gd name="connsiteY7" fmla="*/ 363996 h 1125996"/>
              <a:gd name="connsiteX8" fmla="*/ 1057759 w 5858359"/>
              <a:gd name="connsiteY8" fmla="*/ 241301 h 1125996"/>
              <a:gd name="connsiteX9" fmla="*/ 1133959 w 5858359"/>
              <a:gd name="connsiteY9" fmla="*/ 393700 h 1125996"/>
              <a:gd name="connsiteX10" fmla="*/ 1219200 w 5858359"/>
              <a:gd name="connsiteY10" fmla="*/ 973596 h 1125996"/>
              <a:gd name="connsiteX11" fmla="*/ 1295400 w 5858359"/>
              <a:gd name="connsiteY11" fmla="*/ 211596 h 1125996"/>
              <a:gd name="connsiteX12" fmla="*/ 1447800 w 5858359"/>
              <a:gd name="connsiteY12" fmla="*/ 1049796 h 1125996"/>
              <a:gd name="connsiteX13" fmla="*/ 1524000 w 5858359"/>
              <a:gd name="connsiteY13" fmla="*/ 287796 h 1125996"/>
              <a:gd name="connsiteX14" fmla="*/ 1676400 w 5858359"/>
              <a:gd name="connsiteY14" fmla="*/ 440196 h 1125996"/>
              <a:gd name="connsiteX15" fmla="*/ 1752600 w 5858359"/>
              <a:gd name="connsiteY15" fmla="*/ 1049796 h 1125996"/>
              <a:gd name="connsiteX16" fmla="*/ 1905000 w 5858359"/>
              <a:gd name="connsiteY16" fmla="*/ 287796 h 1125996"/>
              <a:gd name="connsiteX17" fmla="*/ 1952786 w 5858359"/>
              <a:gd name="connsiteY17" fmla="*/ 707542 h 1125996"/>
              <a:gd name="connsiteX18" fmla="*/ 1968284 w 5858359"/>
              <a:gd name="connsiteY18" fmla="*/ 940016 h 1125996"/>
              <a:gd name="connsiteX19" fmla="*/ 2092271 w 5858359"/>
              <a:gd name="connsiteY19" fmla="*/ 924518 h 1125996"/>
              <a:gd name="connsiteX20" fmla="*/ 2133600 w 5858359"/>
              <a:gd name="connsiteY20" fmla="*/ 287796 h 1125996"/>
              <a:gd name="connsiteX21" fmla="*/ 2353159 w 5858359"/>
              <a:gd name="connsiteY21" fmla="*/ 1003300 h 1125996"/>
              <a:gd name="connsiteX22" fmla="*/ 2581759 w 5858359"/>
              <a:gd name="connsiteY22" fmla="*/ 317500 h 1125996"/>
              <a:gd name="connsiteX23" fmla="*/ 2734159 w 5858359"/>
              <a:gd name="connsiteY23" fmla="*/ 927100 h 1125996"/>
              <a:gd name="connsiteX24" fmla="*/ 2971800 w 5858359"/>
              <a:gd name="connsiteY24" fmla="*/ 440196 h 1125996"/>
              <a:gd name="connsiteX25" fmla="*/ 3191359 w 5858359"/>
              <a:gd name="connsiteY25" fmla="*/ 927100 h 1125996"/>
              <a:gd name="connsiteX26" fmla="*/ 3200400 w 5858359"/>
              <a:gd name="connsiteY26" fmla="*/ 973596 h 1125996"/>
              <a:gd name="connsiteX27" fmla="*/ 3505200 w 5858359"/>
              <a:gd name="connsiteY27" fmla="*/ 821196 h 1125996"/>
              <a:gd name="connsiteX28" fmla="*/ 3724759 w 5858359"/>
              <a:gd name="connsiteY28" fmla="*/ 622300 h 1125996"/>
              <a:gd name="connsiteX29" fmla="*/ 3886200 w 5858359"/>
              <a:gd name="connsiteY29" fmla="*/ 1049796 h 1125996"/>
              <a:gd name="connsiteX30" fmla="*/ 4038600 w 5858359"/>
              <a:gd name="connsiteY30" fmla="*/ 287796 h 1125996"/>
              <a:gd name="connsiteX31" fmla="*/ 4258159 w 5858359"/>
              <a:gd name="connsiteY31" fmla="*/ 774700 h 1125996"/>
              <a:gd name="connsiteX32" fmla="*/ 4486759 w 5858359"/>
              <a:gd name="connsiteY32" fmla="*/ 12700 h 1125996"/>
              <a:gd name="connsiteX33" fmla="*/ 4715359 w 5858359"/>
              <a:gd name="connsiteY33" fmla="*/ 698500 h 1125996"/>
              <a:gd name="connsiteX34" fmla="*/ 4943959 w 5858359"/>
              <a:gd name="connsiteY34" fmla="*/ 88900 h 1125996"/>
              <a:gd name="connsiteX35" fmla="*/ 5248759 w 5858359"/>
              <a:gd name="connsiteY35" fmla="*/ 622300 h 1125996"/>
              <a:gd name="connsiteX36" fmla="*/ 5470901 w 5858359"/>
              <a:gd name="connsiteY36" fmla="*/ 909020 h 1125996"/>
              <a:gd name="connsiteX37" fmla="*/ 5629759 w 5858359"/>
              <a:gd name="connsiteY37" fmla="*/ 850900 h 1125996"/>
              <a:gd name="connsiteX38" fmla="*/ 5718874 w 5858359"/>
              <a:gd name="connsiteY38" fmla="*/ 1125996 h 1125996"/>
              <a:gd name="connsiteX39" fmla="*/ 5858359 w 5858359"/>
              <a:gd name="connsiteY39" fmla="*/ 850900 h 1125996"/>
              <a:gd name="connsiteX0" fmla="*/ 0 w 5858359"/>
              <a:gd name="connsiteY0" fmla="*/ 615843 h 1049796"/>
              <a:gd name="connsiteX1" fmla="*/ 76200 w 5858359"/>
              <a:gd name="connsiteY1" fmla="*/ 287796 h 1049796"/>
              <a:gd name="connsiteX2" fmla="*/ 219559 w 5858359"/>
              <a:gd name="connsiteY2" fmla="*/ 927100 h 1049796"/>
              <a:gd name="connsiteX3" fmla="*/ 295759 w 5858359"/>
              <a:gd name="connsiteY3" fmla="*/ 546100 h 1049796"/>
              <a:gd name="connsiteX4" fmla="*/ 457200 w 5858359"/>
              <a:gd name="connsiteY4" fmla="*/ 211596 h 1049796"/>
              <a:gd name="connsiteX5" fmla="*/ 685800 w 5858359"/>
              <a:gd name="connsiteY5" fmla="*/ 973596 h 1049796"/>
              <a:gd name="connsiteX6" fmla="*/ 829159 w 5858359"/>
              <a:gd name="connsiteY6" fmla="*/ 317500 h 1049796"/>
              <a:gd name="connsiteX7" fmla="*/ 990600 w 5858359"/>
              <a:gd name="connsiteY7" fmla="*/ 287796 h 1049796"/>
              <a:gd name="connsiteX8" fmla="*/ 1057759 w 5858359"/>
              <a:gd name="connsiteY8" fmla="*/ 165101 h 1049796"/>
              <a:gd name="connsiteX9" fmla="*/ 1133959 w 5858359"/>
              <a:gd name="connsiteY9" fmla="*/ 317500 h 1049796"/>
              <a:gd name="connsiteX10" fmla="*/ 1219200 w 5858359"/>
              <a:gd name="connsiteY10" fmla="*/ 897396 h 1049796"/>
              <a:gd name="connsiteX11" fmla="*/ 1295400 w 5858359"/>
              <a:gd name="connsiteY11" fmla="*/ 135396 h 1049796"/>
              <a:gd name="connsiteX12" fmla="*/ 1447800 w 5858359"/>
              <a:gd name="connsiteY12" fmla="*/ 973596 h 1049796"/>
              <a:gd name="connsiteX13" fmla="*/ 1524000 w 5858359"/>
              <a:gd name="connsiteY13" fmla="*/ 211596 h 1049796"/>
              <a:gd name="connsiteX14" fmla="*/ 1676400 w 5858359"/>
              <a:gd name="connsiteY14" fmla="*/ 363996 h 1049796"/>
              <a:gd name="connsiteX15" fmla="*/ 1752600 w 5858359"/>
              <a:gd name="connsiteY15" fmla="*/ 973596 h 1049796"/>
              <a:gd name="connsiteX16" fmla="*/ 1905000 w 5858359"/>
              <a:gd name="connsiteY16" fmla="*/ 211596 h 1049796"/>
              <a:gd name="connsiteX17" fmla="*/ 1952786 w 5858359"/>
              <a:gd name="connsiteY17" fmla="*/ 631342 h 1049796"/>
              <a:gd name="connsiteX18" fmla="*/ 1968284 w 5858359"/>
              <a:gd name="connsiteY18" fmla="*/ 863816 h 1049796"/>
              <a:gd name="connsiteX19" fmla="*/ 2092271 w 5858359"/>
              <a:gd name="connsiteY19" fmla="*/ 848318 h 1049796"/>
              <a:gd name="connsiteX20" fmla="*/ 2133600 w 5858359"/>
              <a:gd name="connsiteY20" fmla="*/ 211596 h 1049796"/>
              <a:gd name="connsiteX21" fmla="*/ 2353159 w 5858359"/>
              <a:gd name="connsiteY21" fmla="*/ 927100 h 1049796"/>
              <a:gd name="connsiteX22" fmla="*/ 2581759 w 5858359"/>
              <a:gd name="connsiteY22" fmla="*/ 241300 h 1049796"/>
              <a:gd name="connsiteX23" fmla="*/ 2734159 w 5858359"/>
              <a:gd name="connsiteY23" fmla="*/ 850900 h 1049796"/>
              <a:gd name="connsiteX24" fmla="*/ 2971800 w 5858359"/>
              <a:gd name="connsiteY24" fmla="*/ 363996 h 1049796"/>
              <a:gd name="connsiteX25" fmla="*/ 3191359 w 5858359"/>
              <a:gd name="connsiteY25" fmla="*/ 850900 h 1049796"/>
              <a:gd name="connsiteX26" fmla="*/ 3200400 w 5858359"/>
              <a:gd name="connsiteY26" fmla="*/ 897396 h 1049796"/>
              <a:gd name="connsiteX27" fmla="*/ 3505200 w 5858359"/>
              <a:gd name="connsiteY27" fmla="*/ 744996 h 1049796"/>
              <a:gd name="connsiteX28" fmla="*/ 3724759 w 5858359"/>
              <a:gd name="connsiteY28" fmla="*/ 546100 h 1049796"/>
              <a:gd name="connsiteX29" fmla="*/ 3886200 w 5858359"/>
              <a:gd name="connsiteY29" fmla="*/ 973596 h 1049796"/>
              <a:gd name="connsiteX30" fmla="*/ 4038600 w 5858359"/>
              <a:gd name="connsiteY30" fmla="*/ 211596 h 1049796"/>
              <a:gd name="connsiteX31" fmla="*/ 4258159 w 5858359"/>
              <a:gd name="connsiteY31" fmla="*/ 698500 h 1049796"/>
              <a:gd name="connsiteX32" fmla="*/ 4495800 w 5858359"/>
              <a:gd name="connsiteY32" fmla="*/ 211596 h 1049796"/>
              <a:gd name="connsiteX33" fmla="*/ 4715359 w 5858359"/>
              <a:gd name="connsiteY33" fmla="*/ 622300 h 1049796"/>
              <a:gd name="connsiteX34" fmla="*/ 4943959 w 5858359"/>
              <a:gd name="connsiteY34" fmla="*/ 12700 h 1049796"/>
              <a:gd name="connsiteX35" fmla="*/ 5248759 w 5858359"/>
              <a:gd name="connsiteY35" fmla="*/ 546100 h 1049796"/>
              <a:gd name="connsiteX36" fmla="*/ 5470901 w 5858359"/>
              <a:gd name="connsiteY36" fmla="*/ 832820 h 1049796"/>
              <a:gd name="connsiteX37" fmla="*/ 5629759 w 5858359"/>
              <a:gd name="connsiteY37" fmla="*/ 774700 h 1049796"/>
              <a:gd name="connsiteX38" fmla="*/ 5718874 w 5858359"/>
              <a:gd name="connsiteY38" fmla="*/ 1049796 h 1049796"/>
              <a:gd name="connsiteX39" fmla="*/ 5858359 w 5858359"/>
              <a:gd name="connsiteY39" fmla="*/ 774700 h 1049796"/>
              <a:gd name="connsiteX0" fmla="*/ 0 w 5858359"/>
              <a:gd name="connsiteY0" fmla="*/ 615843 h 1049796"/>
              <a:gd name="connsiteX1" fmla="*/ 76200 w 5858359"/>
              <a:gd name="connsiteY1" fmla="*/ 287796 h 1049796"/>
              <a:gd name="connsiteX2" fmla="*/ 219559 w 5858359"/>
              <a:gd name="connsiteY2" fmla="*/ 927100 h 1049796"/>
              <a:gd name="connsiteX3" fmla="*/ 295759 w 5858359"/>
              <a:gd name="connsiteY3" fmla="*/ 546100 h 1049796"/>
              <a:gd name="connsiteX4" fmla="*/ 457200 w 5858359"/>
              <a:gd name="connsiteY4" fmla="*/ 211596 h 1049796"/>
              <a:gd name="connsiteX5" fmla="*/ 685800 w 5858359"/>
              <a:gd name="connsiteY5" fmla="*/ 973596 h 1049796"/>
              <a:gd name="connsiteX6" fmla="*/ 829159 w 5858359"/>
              <a:gd name="connsiteY6" fmla="*/ 317500 h 1049796"/>
              <a:gd name="connsiteX7" fmla="*/ 990600 w 5858359"/>
              <a:gd name="connsiteY7" fmla="*/ 287796 h 1049796"/>
              <a:gd name="connsiteX8" fmla="*/ 1057759 w 5858359"/>
              <a:gd name="connsiteY8" fmla="*/ 165101 h 1049796"/>
              <a:gd name="connsiteX9" fmla="*/ 1133959 w 5858359"/>
              <a:gd name="connsiteY9" fmla="*/ 317500 h 1049796"/>
              <a:gd name="connsiteX10" fmla="*/ 1219200 w 5858359"/>
              <a:gd name="connsiteY10" fmla="*/ 897396 h 1049796"/>
              <a:gd name="connsiteX11" fmla="*/ 1295400 w 5858359"/>
              <a:gd name="connsiteY11" fmla="*/ 135396 h 1049796"/>
              <a:gd name="connsiteX12" fmla="*/ 1447800 w 5858359"/>
              <a:gd name="connsiteY12" fmla="*/ 973596 h 1049796"/>
              <a:gd name="connsiteX13" fmla="*/ 1524000 w 5858359"/>
              <a:gd name="connsiteY13" fmla="*/ 211596 h 1049796"/>
              <a:gd name="connsiteX14" fmla="*/ 1676400 w 5858359"/>
              <a:gd name="connsiteY14" fmla="*/ 363996 h 1049796"/>
              <a:gd name="connsiteX15" fmla="*/ 1752600 w 5858359"/>
              <a:gd name="connsiteY15" fmla="*/ 973596 h 1049796"/>
              <a:gd name="connsiteX16" fmla="*/ 1905000 w 5858359"/>
              <a:gd name="connsiteY16" fmla="*/ 211596 h 1049796"/>
              <a:gd name="connsiteX17" fmla="*/ 1952786 w 5858359"/>
              <a:gd name="connsiteY17" fmla="*/ 631342 h 1049796"/>
              <a:gd name="connsiteX18" fmla="*/ 1968284 w 5858359"/>
              <a:gd name="connsiteY18" fmla="*/ 863816 h 1049796"/>
              <a:gd name="connsiteX19" fmla="*/ 2092271 w 5858359"/>
              <a:gd name="connsiteY19" fmla="*/ 848318 h 1049796"/>
              <a:gd name="connsiteX20" fmla="*/ 2133600 w 5858359"/>
              <a:gd name="connsiteY20" fmla="*/ 211596 h 1049796"/>
              <a:gd name="connsiteX21" fmla="*/ 2353159 w 5858359"/>
              <a:gd name="connsiteY21" fmla="*/ 927100 h 1049796"/>
              <a:gd name="connsiteX22" fmla="*/ 2581759 w 5858359"/>
              <a:gd name="connsiteY22" fmla="*/ 241300 h 1049796"/>
              <a:gd name="connsiteX23" fmla="*/ 2734159 w 5858359"/>
              <a:gd name="connsiteY23" fmla="*/ 850900 h 1049796"/>
              <a:gd name="connsiteX24" fmla="*/ 2971800 w 5858359"/>
              <a:gd name="connsiteY24" fmla="*/ 363996 h 1049796"/>
              <a:gd name="connsiteX25" fmla="*/ 3191359 w 5858359"/>
              <a:gd name="connsiteY25" fmla="*/ 850900 h 1049796"/>
              <a:gd name="connsiteX26" fmla="*/ 3200400 w 5858359"/>
              <a:gd name="connsiteY26" fmla="*/ 897396 h 1049796"/>
              <a:gd name="connsiteX27" fmla="*/ 3505200 w 5858359"/>
              <a:gd name="connsiteY27" fmla="*/ 744996 h 1049796"/>
              <a:gd name="connsiteX28" fmla="*/ 3724759 w 5858359"/>
              <a:gd name="connsiteY28" fmla="*/ 546100 h 1049796"/>
              <a:gd name="connsiteX29" fmla="*/ 3886200 w 5858359"/>
              <a:gd name="connsiteY29" fmla="*/ 973596 h 1049796"/>
              <a:gd name="connsiteX30" fmla="*/ 4038600 w 5858359"/>
              <a:gd name="connsiteY30" fmla="*/ 211596 h 1049796"/>
              <a:gd name="connsiteX31" fmla="*/ 4267200 w 5858359"/>
              <a:gd name="connsiteY31" fmla="*/ 973596 h 1049796"/>
              <a:gd name="connsiteX32" fmla="*/ 4495800 w 5858359"/>
              <a:gd name="connsiteY32" fmla="*/ 211596 h 1049796"/>
              <a:gd name="connsiteX33" fmla="*/ 4715359 w 5858359"/>
              <a:gd name="connsiteY33" fmla="*/ 622300 h 1049796"/>
              <a:gd name="connsiteX34" fmla="*/ 4943959 w 5858359"/>
              <a:gd name="connsiteY34" fmla="*/ 12700 h 1049796"/>
              <a:gd name="connsiteX35" fmla="*/ 5248759 w 5858359"/>
              <a:gd name="connsiteY35" fmla="*/ 546100 h 1049796"/>
              <a:gd name="connsiteX36" fmla="*/ 5470901 w 5858359"/>
              <a:gd name="connsiteY36" fmla="*/ 832820 h 1049796"/>
              <a:gd name="connsiteX37" fmla="*/ 5629759 w 5858359"/>
              <a:gd name="connsiteY37" fmla="*/ 774700 h 1049796"/>
              <a:gd name="connsiteX38" fmla="*/ 5718874 w 5858359"/>
              <a:gd name="connsiteY38" fmla="*/ 1049796 h 1049796"/>
              <a:gd name="connsiteX39" fmla="*/ 5858359 w 5858359"/>
              <a:gd name="connsiteY39" fmla="*/ 774700 h 1049796"/>
              <a:gd name="connsiteX0" fmla="*/ 0 w 5858359"/>
              <a:gd name="connsiteY0" fmla="*/ 505847 h 939800"/>
              <a:gd name="connsiteX1" fmla="*/ 76200 w 5858359"/>
              <a:gd name="connsiteY1" fmla="*/ 177800 h 939800"/>
              <a:gd name="connsiteX2" fmla="*/ 219559 w 5858359"/>
              <a:gd name="connsiteY2" fmla="*/ 817104 h 939800"/>
              <a:gd name="connsiteX3" fmla="*/ 295759 w 5858359"/>
              <a:gd name="connsiteY3" fmla="*/ 436104 h 939800"/>
              <a:gd name="connsiteX4" fmla="*/ 457200 w 5858359"/>
              <a:gd name="connsiteY4" fmla="*/ 101600 h 939800"/>
              <a:gd name="connsiteX5" fmla="*/ 685800 w 5858359"/>
              <a:gd name="connsiteY5" fmla="*/ 863600 h 939800"/>
              <a:gd name="connsiteX6" fmla="*/ 829159 w 5858359"/>
              <a:gd name="connsiteY6" fmla="*/ 207504 h 939800"/>
              <a:gd name="connsiteX7" fmla="*/ 990600 w 5858359"/>
              <a:gd name="connsiteY7" fmla="*/ 177800 h 939800"/>
              <a:gd name="connsiteX8" fmla="*/ 1057759 w 5858359"/>
              <a:gd name="connsiteY8" fmla="*/ 55105 h 939800"/>
              <a:gd name="connsiteX9" fmla="*/ 1133959 w 5858359"/>
              <a:gd name="connsiteY9" fmla="*/ 207504 h 939800"/>
              <a:gd name="connsiteX10" fmla="*/ 1219200 w 5858359"/>
              <a:gd name="connsiteY10" fmla="*/ 787400 h 939800"/>
              <a:gd name="connsiteX11" fmla="*/ 1295400 w 5858359"/>
              <a:gd name="connsiteY11" fmla="*/ 25400 h 939800"/>
              <a:gd name="connsiteX12" fmla="*/ 1447800 w 5858359"/>
              <a:gd name="connsiteY12" fmla="*/ 863600 h 939800"/>
              <a:gd name="connsiteX13" fmla="*/ 1524000 w 5858359"/>
              <a:gd name="connsiteY13" fmla="*/ 101600 h 939800"/>
              <a:gd name="connsiteX14" fmla="*/ 1676400 w 5858359"/>
              <a:gd name="connsiteY14" fmla="*/ 254000 h 939800"/>
              <a:gd name="connsiteX15" fmla="*/ 1752600 w 5858359"/>
              <a:gd name="connsiteY15" fmla="*/ 863600 h 939800"/>
              <a:gd name="connsiteX16" fmla="*/ 1905000 w 5858359"/>
              <a:gd name="connsiteY16" fmla="*/ 101600 h 939800"/>
              <a:gd name="connsiteX17" fmla="*/ 1952786 w 5858359"/>
              <a:gd name="connsiteY17" fmla="*/ 521346 h 939800"/>
              <a:gd name="connsiteX18" fmla="*/ 1968284 w 5858359"/>
              <a:gd name="connsiteY18" fmla="*/ 753820 h 939800"/>
              <a:gd name="connsiteX19" fmla="*/ 2092271 w 5858359"/>
              <a:gd name="connsiteY19" fmla="*/ 738322 h 939800"/>
              <a:gd name="connsiteX20" fmla="*/ 2133600 w 5858359"/>
              <a:gd name="connsiteY20" fmla="*/ 101600 h 939800"/>
              <a:gd name="connsiteX21" fmla="*/ 2353159 w 5858359"/>
              <a:gd name="connsiteY21" fmla="*/ 817104 h 939800"/>
              <a:gd name="connsiteX22" fmla="*/ 2581759 w 5858359"/>
              <a:gd name="connsiteY22" fmla="*/ 131304 h 939800"/>
              <a:gd name="connsiteX23" fmla="*/ 2734159 w 5858359"/>
              <a:gd name="connsiteY23" fmla="*/ 740904 h 939800"/>
              <a:gd name="connsiteX24" fmla="*/ 2971800 w 5858359"/>
              <a:gd name="connsiteY24" fmla="*/ 254000 h 939800"/>
              <a:gd name="connsiteX25" fmla="*/ 3191359 w 5858359"/>
              <a:gd name="connsiteY25" fmla="*/ 740904 h 939800"/>
              <a:gd name="connsiteX26" fmla="*/ 3200400 w 5858359"/>
              <a:gd name="connsiteY26" fmla="*/ 787400 h 939800"/>
              <a:gd name="connsiteX27" fmla="*/ 3505200 w 5858359"/>
              <a:gd name="connsiteY27" fmla="*/ 635000 h 939800"/>
              <a:gd name="connsiteX28" fmla="*/ 3724759 w 5858359"/>
              <a:gd name="connsiteY28" fmla="*/ 436104 h 939800"/>
              <a:gd name="connsiteX29" fmla="*/ 3886200 w 5858359"/>
              <a:gd name="connsiteY29" fmla="*/ 863600 h 939800"/>
              <a:gd name="connsiteX30" fmla="*/ 4038600 w 5858359"/>
              <a:gd name="connsiteY30" fmla="*/ 101600 h 939800"/>
              <a:gd name="connsiteX31" fmla="*/ 4267200 w 5858359"/>
              <a:gd name="connsiteY31" fmla="*/ 863600 h 939800"/>
              <a:gd name="connsiteX32" fmla="*/ 4495800 w 5858359"/>
              <a:gd name="connsiteY32" fmla="*/ 101600 h 939800"/>
              <a:gd name="connsiteX33" fmla="*/ 4715359 w 5858359"/>
              <a:gd name="connsiteY33" fmla="*/ 512304 h 939800"/>
              <a:gd name="connsiteX34" fmla="*/ 4953000 w 5858359"/>
              <a:gd name="connsiteY34" fmla="*/ 101600 h 939800"/>
              <a:gd name="connsiteX35" fmla="*/ 5248759 w 5858359"/>
              <a:gd name="connsiteY35" fmla="*/ 436104 h 939800"/>
              <a:gd name="connsiteX36" fmla="*/ 5470901 w 5858359"/>
              <a:gd name="connsiteY36" fmla="*/ 722824 h 939800"/>
              <a:gd name="connsiteX37" fmla="*/ 5629759 w 5858359"/>
              <a:gd name="connsiteY37" fmla="*/ 664704 h 939800"/>
              <a:gd name="connsiteX38" fmla="*/ 5718874 w 5858359"/>
              <a:gd name="connsiteY38" fmla="*/ 939800 h 939800"/>
              <a:gd name="connsiteX39" fmla="*/ 5858359 w 5858359"/>
              <a:gd name="connsiteY39" fmla="*/ 664704 h 939800"/>
              <a:gd name="connsiteX0" fmla="*/ 0 w 5858359"/>
              <a:gd name="connsiteY0" fmla="*/ 505847 h 1020951"/>
              <a:gd name="connsiteX1" fmla="*/ 76200 w 5858359"/>
              <a:gd name="connsiteY1" fmla="*/ 177800 h 1020951"/>
              <a:gd name="connsiteX2" fmla="*/ 219559 w 5858359"/>
              <a:gd name="connsiteY2" fmla="*/ 817104 h 1020951"/>
              <a:gd name="connsiteX3" fmla="*/ 295759 w 5858359"/>
              <a:gd name="connsiteY3" fmla="*/ 436104 h 1020951"/>
              <a:gd name="connsiteX4" fmla="*/ 457200 w 5858359"/>
              <a:gd name="connsiteY4" fmla="*/ 101600 h 1020951"/>
              <a:gd name="connsiteX5" fmla="*/ 685800 w 5858359"/>
              <a:gd name="connsiteY5" fmla="*/ 863600 h 1020951"/>
              <a:gd name="connsiteX6" fmla="*/ 829159 w 5858359"/>
              <a:gd name="connsiteY6" fmla="*/ 207504 h 1020951"/>
              <a:gd name="connsiteX7" fmla="*/ 990600 w 5858359"/>
              <a:gd name="connsiteY7" fmla="*/ 177800 h 1020951"/>
              <a:gd name="connsiteX8" fmla="*/ 1057759 w 5858359"/>
              <a:gd name="connsiteY8" fmla="*/ 55105 h 1020951"/>
              <a:gd name="connsiteX9" fmla="*/ 1133959 w 5858359"/>
              <a:gd name="connsiteY9" fmla="*/ 207504 h 1020951"/>
              <a:gd name="connsiteX10" fmla="*/ 1219200 w 5858359"/>
              <a:gd name="connsiteY10" fmla="*/ 787400 h 1020951"/>
              <a:gd name="connsiteX11" fmla="*/ 1295400 w 5858359"/>
              <a:gd name="connsiteY11" fmla="*/ 25400 h 1020951"/>
              <a:gd name="connsiteX12" fmla="*/ 1447800 w 5858359"/>
              <a:gd name="connsiteY12" fmla="*/ 863600 h 1020951"/>
              <a:gd name="connsiteX13" fmla="*/ 1524000 w 5858359"/>
              <a:gd name="connsiteY13" fmla="*/ 101600 h 1020951"/>
              <a:gd name="connsiteX14" fmla="*/ 1676400 w 5858359"/>
              <a:gd name="connsiteY14" fmla="*/ 254000 h 1020951"/>
              <a:gd name="connsiteX15" fmla="*/ 1752600 w 5858359"/>
              <a:gd name="connsiteY15" fmla="*/ 863600 h 1020951"/>
              <a:gd name="connsiteX16" fmla="*/ 1905000 w 5858359"/>
              <a:gd name="connsiteY16" fmla="*/ 101600 h 1020951"/>
              <a:gd name="connsiteX17" fmla="*/ 1952786 w 5858359"/>
              <a:gd name="connsiteY17" fmla="*/ 521346 h 1020951"/>
              <a:gd name="connsiteX18" fmla="*/ 1968284 w 5858359"/>
              <a:gd name="connsiteY18" fmla="*/ 753820 h 1020951"/>
              <a:gd name="connsiteX19" fmla="*/ 2092271 w 5858359"/>
              <a:gd name="connsiteY19" fmla="*/ 738322 h 1020951"/>
              <a:gd name="connsiteX20" fmla="*/ 2133600 w 5858359"/>
              <a:gd name="connsiteY20" fmla="*/ 101600 h 1020951"/>
              <a:gd name="connsiteX21" fmla="*/ 2353159 w 5858359"/>
              <a:gd name="connsiteY21" fmla="*/ 817104 h 1020951"/>
              <a:gd name="connsiteX22" fmla="*/ 2581759 w 5858359"/>
              <a:gd name="connsiteY22" fmla="*/ 131304 h 1020951"/>
              <a:gd name="connsiteX23" fmla="*/ 2734159 w 5858359"/>
              <a:gd name="connsiteY23" fmla="*/ 740904 h 1020951"/>
              <a:gd name="connsiteX24" fmla="*/ 2971800 w 5858359"/>
              <a:gd name="connsiteY24" fmla="*/ 254000 h 1020951"/>
              <a:gd name="connsiteX25" fmla="*/ 3191359 w 5858359"/>
              <a:gd name="connsiteY25" fmla="*/ 740904 h 1020951"/>
              <a:gd name="connsiteX26" fmla="*/ 3200400 w 5858359"/>
              <a:gd name="connsiteY26" fmla="*/ 787400 h 1020951"/>
              <a:gd name="connsiteX27" fmla="*/ 3505200 w 5858359"/>
              <a:gd name="connsiteY27" fmla="*/ 635000 h 1020951"/>
              <a:gd name="connsiteX28" fmla="*/ 3724759 w 5858359"/>
              <a:gd name="connsiteY28" fmla="*/ 436104 h 1020951"/>
              <a:gd name="connsiteX29" fmla="*/ 3886200 w 5858359"/>
              <a:gd name="connsiteY29" fmla="*/ 863600 h 1020951"/>
              <a:gd name="connsiteX30" fmla="*/ 4038600 w 5858359"/>
              <a:gd name="connsiteY30" fmla="*/ 101600 h 1020951"/>
              <a:gd name="connsiteX31" fmla="*/ 4267200 w 5858359"/>
              <a:gd name="connsiteY31" fmla="*/ 863600 h 1020951"/>
              <a:gd name="connsiteX32" fmla="*/ 4495800 w 5858359"/>
              <a:gd name="connsiteY32" fmla="*/ 101600 h 1020951"/>
              <a:gd name="connsiteX33" fmla="*/ 4715359 w 5858359"/>
              <a:gd name="connsiteY33" fmla="*/ 512304 h 1020951"/>
              <a:gd name="connsiteX34" fmla="*/ 4953000 w 5858359"/>
              <a:gd name="connsiteY34" fmla="*/ 101600 h 1020951"/>
              <a:gd name="connsiteX35" fmla="*/ 5248759 w 5858359"/>
              <a:gd name="connsiteY35" fmla="*/ 436104 h 1020951"/>
              <a:gd name="connsiteX36" fmla="*/ 5470901 w 5858359"/>
              <a:gd name="connsiteY36" fmla="*/ 722824 h 1020951"/>
              <a:gd name="connsiteX37" fmla="*/ 5638800 w 5858359"/>
              <a:gd name="connsiteY37" fmla="*/ 177800 h 1020951"/>
              <a:gd name="connsiteX38" fmla="*/ 5718874 w 5858359"/>
              <a:gd name="connsiteY38" fmla="*/ 939800 h 1020951"/>
              <a:gd name="connsiteX39" fmla="*/ 5858359 w 5858359"/>
              <a:gd name="connsiteY39" fmla="*/ 664704 h 1020951"/>
              <a:gd name="connsiteX0" fmla="*/ 0 w 5858359"/>
              <a:gd name="connsiteY0" fmla="*/ 505847 h 944750"/>
              <a:gd name="connsiteX1" fmla="*/ 76200 w 5858359"/>
              <a:gd name="connsiteY1" fmla="*/ 177800 h 944750"/>
              <a:gd name="connsiteX2" fmla="*/ 219559 w 5858359"/>
              <a:gd name="connsiteY2" fmla="*/ 817104 h 944750"/>
              <a:gd name="connsiteX3" fmla="*/ 295759 w 5858359"/>
              <a:gd name="connsiteY3" fmla="*/ 436104 h 944750"/>
              <a:gd name="connsiteX4" fmla="*/ 457200 w 5858359"/>
              <a:gd name="connsiteY4" fmla="*/ 101600 h 944750"/>
              <a:gd name="connsiteX5" fmla="*/ 685800 w 5858359"/>
              <a:gd name="connsiteY5" fmla="*/ 863600 h 944750"/>
              <a:gd name="connsiteX6" fmla="*/ 829159 w 5858359"/>
              <a:gd name="connsiteY6" fmla="*/ 207504 h 944750"/>
              <a:gd name="connsiteX7" fmla="*/ 990600 w 5858359"/>
              <a:gd name="connsiteY7" fmla="*/ 177800 h 944750"/>
              <a:gd name="connsiteX8" fmla="*/ 1057759 w 5858359"/>
              <a:gd name="connsiteY8" fmla="*/ 55105 h 944750"/>
              <a:gd name="connsiteX9" fmla="*/ 1133959 w 5858359"/>
              <a:gd name="connsiteY9" fmla="*/ 207504 h 944750"/>
              <a:gd name="connsiteX10" fmla="*/ 1219200 w 5858359"/>
              <a:gd name="connsiteY10" fmla="*/ 787400 h 944750"/>
              <a:gd name="connsiteX11" fmla="*/ 1295400 w 5858359"/>
              <a:gd name="connsiteY11" fmla="*/ 25400 h 944750"/>
              <a:gd name="connsiteX12" fmla="*/ 1447800 w 5858359"/>
              <a:gd name="connsiteY12" fmla="*/ 863600 h 944750"/>
              <a:gd name="connsiteX13" fmla="*/ 1524000 w 5858359"/>
              <a:gd name="connsiteY13" fmla="*/ 101600 h 944750"/>
              <a:gd name="connsiteX14" fmla="*/ 1676400 w 5858359"/>
              <a:gd name="connsiteY14" fmla="*/ 254000 h 944750"/>
              <a:gd name="connsiteX15" fmla="*/ 1752600 w 5858359"/>
              <a:gd name="connsiteY15" fmla="*/ 863600 h 944750"/>
              <a:gd name="connsiteX16" fmla="*/ 1905000 w 5858359"/>
              <a:gd name="connsiteY16" fmla="*/ 101600 h 944750"/>
              <a:gd name="connsiteX17" fmla="*/ 1952786 w 5858359"/>
              <a:gd name="connsiteY17" fmla="*/ 521346 h 944750"/>
              <a:gd name="connsiteX18" fmla="*/ 1968284 w 5858359"/>
              <a:gd name="connsiteY18" fmla="*/ 753820 h 944750"/>
              <a:gd name="connsiteX19" fmla="*/ 2092271 w 5858359"/>
              <a:gd name="connsiteY19" fmla="*/ 738322 h 944750"/>
              <a:gd name="connsiteX20" fmla="*/ 2133600 w 5858359"/>
              <a:gd name="connsiteY20" fmla="*/ 101600 h 944750"/>
              <a:gd name="connsiteX21" fmla="*/ 2353159 w 5858359"/>
              <a:gd name="connsiteY21" fmla="*/ 817104 h 944750"/>
              <a:gd name="connsiteX22" fmla="*/ 2581759 w 5858359"/>
              <a:gd name="connsiteY22" fmla="*/ 131304 h 944750"/>
              <a:gd name="connsiteX23" fmla="*/ 2734159 w 5858359"/>
              <a:gd name="connsiteY23" fmla="*/ 740904 h 944750"/>
              <a:gd name="connsiteX24" fmla="*/ 2971800 w 5858359"/>
              <a:gd name="connsiteY24" fmla="*/ 254000 h 944750"/>
              <a:gd name="connsiteX25" fmla="*/ 3191359 w 5858359"/>
              <a:gd name="connsiteY25" fmla="*/ 740904 h 944750"/>
              <a:gd name="connsiteX26" fmla="*/ 3200400 w 5858359"/>
              <a:gd name="connsiteY26" fmla="*/ 787400 h 944750"/>
              <a:gd name="connsiteX27" fmla="*/ 3505200 w 5858359"/>
              <a:gd name="connsiteY27" fmla="*/ 635000 h 944750"/>
              <a:gd name="connsiteX28" fmla="*/ 3724759 w 5858359"/>
              <a:gd name="connsiteY28" fmla="*/ 436104 h 944750"/>
              <a:gd name="connsiteX29" fmla="*/ 3886200 w 5858359"/>
              <a:gd name="connsiteY29" fmla="*/ 863600 h 944750"/>
              <a:gd name="connsiteX30" fmla="*/ 4038600 w 5858359"/>
              <a:gd name="connsiteY30" fmla="*/ 101600 h 944750"/>
              <a:gd name="connsiteX31" fmla="*/ 4267200 w 5858359"/>
              <a:gd name="connsiteY31" fmla="*/ 863600 h 944750"/>
              <a:gd name="connsiteX32" fmla="*/ 4495800 w 5858359"/>
              <a:gd name="connsiteY32" fmla="*/ 101600 h 944750"/>
              <a:gd name="connsiteX33" fmla="*/ 4715359 w 5858359"/>
              <a:gd name="connsiteY33" fmla="*/ 512304 h 944750"/>
              <a:gd name="connsiteX34" fmla="*/ 4953000 w 5858359"/>
              <a:gd name="connsiteY34" fmla="*/ 101600 h 944750"/>
              <a:gd name="connsiteX35" fmla="*/ 5248759 w 5858359"/>
              <a:gd name="connsiteY35" fmla="*/ 436104 h 944750"/>
              <a:gd name="connsiteX36" fmla="*/ 5470901 w 5858359"/>
              <a:gd name="connsiteY36" fmla="*/ 722824 h 944750"/>
              <a:gd name="connsiteX37" fmla="*/ 5638800 w 5858359"/>
              <a:gd name="connsiteY37" fmla="*/ 177800 h 944750"/>
              <a:gd name="connsiteX38" fmla="*/ 5715000 w 5858359"/>
              <a:gd name="connsiteY38" fmla="*/ 863599 h 944750"/>
              <a:gd name="connsiteX39" fmla="*/ 5858359 w 5858359"/>
              <a:gd name="connsiteY39" fmla="*/ 664704 h 944750"/>
              <a:gd name="connsiteX0" fmla="*/ 0 w 5858359"/>
              <a:gd name="connsiteY0" fmla="*/ 505847 h 944750"/>
              <a:gd name="connsiteX1" fmla="*/ 76200 w 5858359"/>
              <a:gd name="connsiteY1" fmla="*/ 177800 h 944750"/>
              <a:gd name="connsiteX2" fmla="*/ 219559 w 5858359"/>
              <a:gd name="connsiteY2" fmla="*/ 817104 h 944750"/>
              <a:gd name="connsiteX3" fmla="*/ 295759 w 5858359"/>
              <a:gd name="connsiteY3" fmla="*/ 436104 h 944750"/>
              <a:gd name="connsiteX4" fmla="*/ 457200 w 5858359"/>
              <a:gd name="connsiteY4" fmla="*/ 101600 h 944750"/>
              <a:gd name="connsiteX5" fmla="*/ 685800 w 5858359"/>
              <a:gd name="connsiteY5" fmla="*/ 863600 h 944750"/>
              <a:gd name="connsiteX6" fmla="*/ 829159 w 5858359"/>
              <a:gd name="connsiteY6" fmla="*/ 207504 h 944750"/>
              <a:gd name="connsiteX7" fmla="*/ 990600 w 5858359"/>
              <a:gd name="connsiteY7" fmla="*/ 177800 h 944750"/>
              <a:gd name="connsiteX8" fmla="*/ 1057759 w 5858359"/>
              <a:gd name="connsiteY8" fmla="*/ 55105 h 944750"/>
              <a:gd name="connsiteX9" fmla="*/ 1133959 w 5858359"/>
              <a:gd name="connsiteY9" fmla="*/ 207504 h 944750"/>
              <a:gd name="connsiteX10" fmla="*/ 1219200 w 5858359"/>
              <a:gd name="connsiteY10" fmla="*/ 787400 h 944750"/>
              <a:gd name="connsiteX11" fmla="*/ 1295400 w 5858359"/>
              <a:gd name="connsiteY11" fmla="*/ 25400 h 944750"/>
              <a:gd name="connsiteX12" fmla="*/ 1447800 w 5858359"/>
              <a:gd name="connsiteY12" fmla="*/ 863600 h 944750"/>
              <a:gd name="connsiteX13" fmla="*/ 1524000 w 5858359"/>
              <a:gd name="connsiteY13" fmla="*/ 101600 h 944750"/>
              <a:gd name="connsiteX14" fmla="*/ 1676400 w 5858359"/>
              <a:gd name="connsiteY14" fmla="*/ 254000 h 944750"/>
              <a:gd name="connsiteX15" fmla="*/ 1752600 w 5858359"/>
              <a:gd name="connsiteY15" fmla="*/ 863600 h 944750"/>
              <a:gd name="connsiteX16" fmla="*/ 1905000 w 5858359"/>
              <a:gd name="connsiteY16" fmla="*/ 101600 h 944750"/>
              <a:gd name="connsiteX17" fmla="*/ 1952786 w 5858359"/>
              <a:gd name="connsiteY17" fmla="*/ 521346 h 944750"/>
              <a:gd name="connsiteX18" fmla="*/ 1968284 w 5858359"/>
              <a:gd name="connsiteY18" fmla="*/ 753820 h 944750"/>
              <a:gd name="connsiteX19" fmla="*/ 2092271 w 5858359"/>
              <a:gd name="connsiteY19" fmla="*/ 738322 h 944750"/>
              <a:gd name="connsiteX20" fmla="*/ 2133600 w 5858359"/>
              <a:gd name="connsiteY20" fmla="*/ 101600 h 944750"/>
              <a:gd name="connsiteX21" fmla="*/ 2353159 w 5858359"/>
              <a:gd name="connsiteY21" fmla="*/ 817104 h 944750"/>
              <a:gd name="connsiteX22" fmla="*/ 2581759 w 5858359"/>
              <a:gd name="connsiteY22" fmla="*/ 131304 h 944750"/>
              <a:gd name="connsiteX23" fmla="*/ 2734159 w 5858359"/>
              <a:gd name="connsiteY23" fmla="*/ 740904 h 944750"/>
              <a:gd name="connsiteX24" fmla="*/ 2971800 w 5858359"/>
              <a:gd name="connsiteY24" fmla="*/ 254000 h 944750"/>
              <a:gd name="connsiteX25" fmla="*/ 3124200 w 5858359"/>
              <a:gd name="connsiteY25" fmla="*/ 635000 h 944750"/>
              <a:gd name="connsiteX26" fmla="*/ 3200400 w 5858359"/>
              <a:gd name="connsiteY26" fmla="*/ 787400 h 944750"/>
              <a:gd name="connsiteX27" fmla="*/ 3505200 w 5858359"/>
              <a:gd name="connsiteY27" fmla="*/ 635000 h 944750"/>
              <a:gd name="connsiteX28" fmla="*/ 3724759 w 5858359"/>
              <a:gd name="connsiteY28" fmla="*/ 436104 h 944750"/>
              <a:gd name="connsiteX29" fmla="*/ 3886200 w 5858359"/>
              <a:gd name="connsiteY29" fmla="*/ 863600 h 944750"/>
              <a:gd name="connsiteX30" fmla="*/ 4038600 w 5858359"/>
              <a:gd name="connsiteY30" fmla="*/ 101600 h 944750"/>
              <a:gd name="connsiteX31" fmla="*/ 4267200 w 5858359"/>
              <a:gd name="connsiteY31" fmla="*/ 863600 h 944750"/>
              <a:gd name="connsiteX32" fmla="*/ 4495800 w 5858359"/>
              <a:gd name="connsiteY32" fmla="*/ 101600 h 944750"/>
              <a:gd name="connsiteX33" fmla="*/ 4715359 w 5858359"/>
              <a:gd name="connsiteY33" fmla="*/ 512304 h 944750"/>
              <a:gd name="connsiteX34" fmla="*/ 4953000 w 5858359"/>
              <a:gd name="connsiteY34" fmla="*/ 101600 h 944750"/>
              <a:gd name="connsiteX35" fmla="*/ 5248759 w 5858359"/>
              <a:gd name="connsiteY35" fmla="*/ 436104 h 944750"/>
              <a:gd name="connsiteX36" fmla="*/ 5470901 w 5858359"/>
              <a:gd name="connsiteY36" fmla="*/ 722824 h 944750"/>
              <a:gd name="connsiteX37" fmla="*/ 5638800 w 5858359"/>
              <a:gd name="connsiteY37" fmla="*/ 177800 h 944750"/>
              <a:gd name="connsiteX38" fmla="*/ 5715000 w 5858359"/>
              <a:gd name="connsiteY38" fmla="*/ 863599 h 944750"/>
              <a:gd name="connsiteX39" fmla="*/ 5858359 w 5858359"/>
              <a:gd name="connsiteY39" fmla="*/ 664704 h 9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58359" h="944750">
                <a:moveTo>
                  <a:pt x="0" y="505847"/>
                </a:moveTo>
                <a:cubicBezTo>
                  <a:pt x="81" y="506923"/>
                  <a:pt x="39607" y="125924"/>
                  <a:pt x="76200" y="177800"/>
                </a:cubicBezTo>
                <a:cubicBezTo>
                  <a:pt x="112793" y="229676"/>
                  <a:pt x="182966" y="774053"/>
                  <a:pt x="219559" y="817104"/>
                </a:cubicBezTo>
                <a:cubicBezTo>
                  <a:pt x="256152" y="860155"/>
                  <a:pt x="256152" y="555355"/>
                  <a:pt x="295759" y="436104"/>
                </a:cubicBezTo>
                <a:cubicBezTo>
                  <a:pt x="335366" y="316853"/>
                  <a:pt x="392193" y="30351"/>
                  <a:pt x="457200" y="101600"/>
                </a:cubicBezTo>
                <a:cubicBezTo>
                  <a:pt x="522207" y="172849"/>
                  <a:pt x="623807" y="845949"/>
                  <a:pt x="685800" y="863600"/>
                </a:cubicBezTo>
                <a:cubicBezTo>
                  <a:pt x="747793" y="881251"/>
                  <a:pt x="778359" y="321804"/>
                  <a:pt x="829159" y="207504"/>
                </a:cubicBezTo>
                <a:cubicBezTo>
                  <a:pt x="879959" y="93204"/>
                  <a:pt x="952500" y="203200"/>
                  <a:pt x="990600" y="177800"/>
                </a:cubicBezTo>
                <a:cubicBezTo>
                  <a:pt x="1028700" y="152400"/>
                  <a:pt x="1033866" y="50154"/>
                  <a:pt x="1057759" y="55105"/>
                </a:cubicBezTo>
                <a:cubicBezTo>
                  <a:pt x="1081652" y="60056"/>
                  <a:pt x="1107052" y="85455"/>
                  <a:pt x="1133959" y="207504"/>
                </a:cubicBezTo>
                <a:cubicBezTo>
                  <a:pt x="1160866" y="329553"/>
                  <a:pt x="1192293" y="817751"/>
                  <a:pt x="1219200" y="787400"/>
                </a:cubicBezTo>
                <a:cubicBezTo>
                  <a:pt x="1246107" y="757049"/>
                  <a:pt x="1257300" y="12700"/>
                  <a:pt x="1295400" y="25400"/>
                </a:cubicBezTo>
                <a:cubicBezTo>
                  <a:pt x="1333500" y="38100"/>
                  <a:pt x="1409700" y="850900"/>
                  <a:pt x="1447800" y="863600"/>
                </a:cubicBezTo>
                <a:cubicBezTo>
                  <a:pt x="1485900" y="876300"/>
                  <a:pt x="1485900" y="203200"/>
                  <a:pt x="1524000" y="101600"/>
                </a:cubicBezTo>
                <a:cubicBezTo>
                  <a:pt x="1562100" y="0"/>
                  <a:pt x="1676400" y="254000"/>
                  <a:pt x="1676400" y="254000"/>
                </a:cubicBezTo>
                <a:cubicBezTo>
                  <a:pt x="1712563" y="254000"/>
                  <a:pt x="1714500" y="889000"/>
                  <a:pt x="1752600" y="863600"/>
                </a:cubicBezTo>
                <a:cubicBezTo>
                  <a:pt x="1790700" y="838200"/>
                  <a:pt x="1871636" y="158642"/>
                  <a:pt x="1905000" y="101600"/>
                </a:cubicBezTo>
                <a:cubicBezTo>
                  <a:pt x="1938364" y="44558"/>
                  <a:pt x="1942239" y="412643"/>
                  <a:pt x="1952786" y="521346"/>
                </a:cubicBezTo>
                <a:cubicBezTo>
                  <a:pt x="1963333" y="630049"/>
                  <a:pt x="1945036" y="717657"/>
                  <a:pt x="1968284" y="753820"/>
                </a:cubicBezTo>
                <a:cubicBezTo>
                  <a:pt x="1991532" y="789983"/>
                  <a:pt x="2064718" y="847025"/>
                  <a:pt x="2092271" y="738322"/>
                </a:cubicBezTo>
                <a:cubicBezTo>
                  <a:pt x="2119824" y="629619"/>
                  <a:pt x="2090119" y="88470"/>
                  <a:pt x="2133600" y="101600"/>
                </a:cubicBezTo>
                <a:cubicBezTo>
                  <a:pt x="2177081" y="114730"/>
                  <a:pt x="2353159" y="817104"/>
                  <a:pt x="2353159" y="817104"/>
                </a:cubicBezTo>
                <a:cubicBezTo>
                  <a:pt x="2415152" y="809355"/>
                  <a:pt x="2518259" y="144004"/>
                  <a:pt x="2581759" y="131304"/>
                </a:cubicBezTo>
                <a:cubicBezTo>
                  <a:pt x="2645259" y="118604"/>
                  <a:pt x="2734159" y="740904"/>
                  <a:pt x="2734159" y="740904"/>
                </a:cubicBezTo>
                <a:cubicBezTo>
                  <a:pt x="2819400" y="740904"/>
                  <a:pt x="2906793" y="271651"/>
                  <a:pt x="2971800" y="254000"/>
                </a:cubicBezTo>
                <a:cubicBezTo>
                  <a:pt x="3036807" y="236349"/>
                  <a:pt x="3086100" y="546100"/>
                  <a:pt x="3124200" y="635000"/>
                </a:cubicBezTo>
                <a:cubicBezTo>
                  <a:pt x="3162300" y="723900"/>
                  <a:pt x="3136900" y="787400"/>
                  <a:pt x="3200400" y="787400"/>
                </a:cubicBezTo>
                <a:cubicBezTo>
                  <a:pt x="3263900" y="787400"/>
                  <a:pt x="3417807" y="693549"/>
                  <a:pt x="3505200" y="635000"/>
                </a:cubicBezTo>
                <a:cubicBezTo>
                  <a:pt x="3592593" y="576451"/>
                  <a:pt x="3661259" y="398004"/>
                  <a:pt x="3724759" y="436104"/>
                </a:cubicBezTo>
                <a:cubicBezTo>
                  <a:pt x="3788259" y="474204"/>
                  <a:pt x="3833893" y="919351"/>
                  <a:pt x="3886200" y="863600"/>
                </a:cubicBezTo>
                <a:cubicBezTo>
                  <a:pt x="3938507" y="807849"/>
                  <a:pt x="3975100" y="101600"/>
                  <a:pt x="4038600" y="101600"/>
                </a:cubicBezTo>
                <a:cubicBezTo>
                  <a:pt x="4102100" y="101600"/>
                  <a:pt x="4191000" y="863600"/>
                  <a:pt x="4267200" y="863600"/>
                </a:cubicBezTo>
                <a:cubicBezTo>
                  <a:pt x="4343400" y="863600"/>
                  <a:pt x="4421107" y="160149"/>
                  <a:pt x="4495800" y="101600"/>
                </a:cubicBezTo>
                <a:cubicBezTo>
                  <a:pt x="4570493" y="43051"/>
                  <a:pt x="4639159" y="512304"/>
                  <a:pt x="4715359" y="512304"/>
                </a:cubicBezTo>
                <a:cubicBezTo>
                  <a:pt x="4791559" y="512304"/>
                  <a:pt x="4864100" y="114300"/>
                  <a:pt x="4953000" y="101600"/>
                </a:cubicBezTo>
                <a:cubicBezTo>
                  <a:pt x="5041900" y="88900"/>
                  <a:pt x="5162442" y="332567"/>
                  <a:pt x="5248759" y="436104"/>
                </a:cubicBezTo>
                <a:cubicBezTo>
                  <a:pt x="5335076" y="539641"/>
                  <a:pt x="5405894" y="765875"/>
                  <a:pt x="5470901" y="722824"/>
                </a:cubicBezTo>
                <a:cubicBezTo>
                  <a:pt x="5535908" y="679773"/>
                  <a:pt x="5598117" y="154338"/>
                  <a:pt x="5638800" y="177800"/>
                </a:cubicBezTo>
                <a:cubicBezTo>
                  <a:pt x="5679483" y="201262"/>
                  <a:pt x="5678407" y="782448"/>
                  <a:pt x="5715000" y="863599"/>
                </a:cubicBezTo>
                <a:cubicBezTo>
                  <a:pt x="5751593" y="944750"/>
                  <a:pt x="5811864" y="756403"/>
                  <a:pt x="5858359" y="664704"/>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p:cNvSpPr txBox="1"/>
          <p:nvPr/>
        </p:nvSpPr>
        <p:spPr>
          <a:xfrm>
            <a:off x="762000" y="304800"/>
            <a:ext cx="5715000" cy="369332"/>
          </a:xfrm>
          <a:prstGeom prst="rect">
            <a:avLst/>
          </a:prstGeom>
          <a:noFill/>
        </p:spPr>
        <p:txBody>
          <a:bodyPr wrap="square" rtlCol="0">
            <a:spAutoFit/>
          </a:bodyPr>
          <a:lstStyle/>
          <a:p>
            <a:pPr algn="ctr"/>
            <a:r>
              <a:rPr lang="en-US" dirty="0" smtClean="0">
                <a:solidFill>
                  <a:srgbClr val="FF0000"/>
                </a:solidFill>
              </a:rPr>
              <a:t>growth rate high at times of peak precipitation</a:t>
            </a:r>
            <a:endParaRPr lang="en-US" dirty="0">
              <a:solidFill>
                <a:srgbClr val="FF0000"/>
              </a:solidFill>
            </a:endParaRPr>
          </a:p>
        </p:txBody>
      </p:sp>
      <p:cxnSp>
        <p:nvCxnSpPr>
          <p:cNvPr id="36" name="Straight Connector 35"/>
          <p:cNvCxnSpPr/>
          <p:nvPr/>
        </p:nvCxnSpPr>
        <p:spPr>
          <a:xfrm rot="5400000">
            <a:off x="1381125" y="2667000"/>
            <a:ext cx="36576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1647825" y="2667000"/>
            <a:ext cx="36576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1981200" y="2667000"/>
            <a:ext cx="36576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2809875" y="2667000"/>
            <a:ext cx="36576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152400" y="2667000"/>
            <a:ext cx="36576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3886200" y="2667000"/>
            <a:ext cx="36576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4419600" y="2667000"/>
            <a:ext cx="36576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304800" y="2667000"/>
            <a:ext cx="36576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in this case</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times series correlated at short periods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but not at long periods</a:t>
            </a:r>
            <a:endParaRPr lang="en-US" sz="3600"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Coherence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a way to quantify</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frequency-dependent correlation</a:t>
            </a:r>
            <a:endParaRPr lang="en-US" sz="36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strategy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band pass filter the two time series, </a:t>
            </a:r>
            <a:r>
              <a:rPr lang="en-US" sz="3200" i="1" dirty="0" smtClean="0">
                <a:latin typeface="Cambria Math" pitchFamily="18" charset="0"/>
                <a:ea typeface="Cambria Math" pitchFamily="18" charset="0"/>
                <a:cs typeface="Times New Roman" pitchFamily="18" charset="0"/>
              </a:rPr>
              <a:t>u(t)</a:t>
            </a:r>
            <a:r>
              <a:rPr lang="en-US" sz="3200" dirty="0" smtClean="0">
                <a:latin typeface="Times New Roman" pitchFamily="18" charset="0"/>
                <a:cs typeface="Times New Roman" pitchFamily="18" charset="0"/>
              </a:rPr>
              <a:t> and </a:t>
            </a:r>
            <a:r>
              <a:rPr lang="en-US" sz="3200" i="1" dirty="0" smtClean="0">
                <a:latin typeface="Cambria Math" pitchFamily="18" charset="0"/>
                <a:ea typeface="Cambria Math" pitchFamily="18" charset="0"/>
                <a:cs typeface="Times New Roman" pitchFamily="18" charset="0"/>
              </a:rPr>
              <a:t>v(t)</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around frequency, </a:t>
            </a:r>
            <a:r>
              <a:rPr lang="el-GR" sz="3200" i="1" dirty="0" smtClean="0">
                <a:latin typeface="Cambria Math" pitchFamily="18" charset="0"/>
                <a:ea typeface="Cambria Math" pitchFamily="18" charset="0"/>
                <a:cs typeface="Times New Roman" pitchFamily="18" charset="0"/>
              </a:rPr>
              <a:t>ω</a:t>
            </a:r>
            <a:r>
              <a:rPr lang="en-US" sz="3200" i="1" baseline="-25000" dirty="0" smtClean="0">
                <a:latin typeface="Cambria Math" pitchFamily="18" charset="0"/>
                <a:ea typeface="Cambria Math" pitchFamily="18" charset="0"/>
                <a:cs typeface="Times New Roman" pitchFamily="18" charset="0"/>
              </a:rPr>
              <a:t>0</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compute their zero-lag cross correlation</a:t>
            </a:r>
            <a:br>
              <a:rPr lang="en-US" sz="32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(large when time series are similar in shape)</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repeat for many </a:t>
            </a:r>
            <a:r>
              <a:rPr lang="el-GR" sz="3200" i="1" dirty="0" smtClean="0">
                <a:latin typeface="Cambria Math" pitchFamily="18" charset="0"/>
                <a:ea typeface="Cambria Math" pitchFamily="18" charset="0"/>
                <a:cs typeface="Times New Roman" pitchFamily="18" charset="0"/>
              </a:rPr>
              <a:t>ω</a:t>
            </a:r>
            <a:r>
              <a:rPr lang="en-US" sz="3200" i="1" baseline="-25000" dirty="0" smtClean="0">
                <a:latin typeface="Cambria Math" pitchFamily="18" charset="0"/>
                <a:ea typeface="Cambria Math" pitchFamily="18" charset="0"/>
                <a:cs typeface="Times New Roman" pitchFamily="18" charset="0"/>
              </a:rPr>
              <a:t>0</a:t>
            </a:r>
            <a:r>
              <a:rPr lang="en-US" sz="3200" dirty="0" smtClean="0">
                <a:latin typeface="Times New Roman" pitchFamily="18" charset="0"/>
                <a:cs typeface="Times New Roman" pitchFamily="18" charset="0"/>
              </a:rPr>
              <a:t>’s to create a function </a:t>
            </a:r>
            <a:r>
              <a:rPr lang="en-US" sz="3200" i="1" dirty="0" smtClean="0">
                <a:latin typeface="Cambria Math" pitchFamily="18" charset="0"/>
                <a:ea typeface="Cambria Math" pitchFamily="18" charset="0"/>
                <a:cs typeface="Times New Roman" pitchFamily="18" charset="0"/>
              </a:rPr>
              <a:t>c(</a:t>
            </a:r>
            <a:r>
              <a:rPr lang="el-GR" sz="3200" i="1" dirty="0" smtClean="0">
                <a:latin typeface="Cambria Math" pitchFamily="18" charset="0"/>
                <a:ea typeface="Cambria Math" pitchFamily="18" charset="0"/>
                <a:cs typeface="Times New Roman" pitchFamily="18" charset="0"/>
              </a:rPr>
              <a:t>ω</a:t>
            </a:r>
            <a:r>
              <a:rPr lang="en-US" sz="3200" i="1" baseline="-25000" dirty="0" smtClean="0">
                <a:latin typeface="Cambria Math" pitchFamily="18" charset="0"/>
                <a:ea typeface="Cambria Math" pitchFamily="18" charset="0"/>
                <a:cs typeface="Times New Roman" pitchFamily="18" charset="0"/>
              </a:rPr>
              <a:t>0</a:t>
            </a:r>
            <a:r>
              <a:rPr lang="en-US" sz="3200" i="1" dirty="0" smtClean="0">
                <a:latin typeface="Cambria Math" pitchFamily="18" charset="0"/>
                <a:ea typeface="Cambria Math" pitchFamily="18" charset="0"/>
                <a:cs typeface="Times New Roman" pitchFamily="18" charset="0"/>
              </a:rPr>
              <a:t>)</a:t>
            </a:r>
            <a:endParaRPr lang="en-US" sz="3200" i="1" dirty="0">
              <a:latin typeface="Cambria Math" pitchFamily="18" charset="0"/>
              <a:ea typeface="Cambria Math"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1524000" y="5795070"/>
            <a:ext cx="5715000"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3390900" y="5228338"/>
            <a:ext cx="1752600" cy="0"/>
          </a:xfrm>
          <a:prstGeom prst="line">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Title 1"/>
          <p:cNvSpPr txBox="1">
            <a:spLocks/>
          </p:cNvSpPr>
          <p:nvPr/>
        </p:nvSpPr>
        <p:spPr>
          <a:xfrm>
            <a:off x="7239000" y="5488980"/>
            <a:ext cx="3810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l-GR" sz="2800" b="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ω</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10" name="Straight Connector 9"/>
          <p:cNvCxnSpPr/>
          <p:nvPr/>
        </p:nvCxnSpPr>
        <p:spPr>
          <a:xfrm rot="10800000">
            <a:off x="5226804" y="4423470"/>
            <a:ext cx="685800" cy="0"/>
          </a:xfrm>
          <a:prstGeom prst="line">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3855204" y="6022380"/>
            <a:ext cx="7620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0</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4" name="Title 1"/>
          <p:cNvSpPr txBox="1">
            <a:spLocks/>
          </p:cNvSpPr>
          <p:nvPr/>
        </p:nvSpPr>
        <p:spPr>
          <a:xfrm>
            <a:off x="3733800" y="3813870"/>
            <a:ext cx="1143000" cy="533400"/>
          </a:xfrm>
          <a:prstGeom prst="rect">
            <a:avLst/>
          </a:prstGeom>
        </p:spPr>
        <p:txBody>
          <a:bodyPr vert="horz" lIns="91440" tIns="45720" rIns="91440" bIns="45720" rtlCol="0" anchor="ct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r>
              <a:rPr kumimoji="0" lang="el-GR"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ω</a:t>
            </a: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2800" b="0" i="1"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2</a:t>
            </a:r>
            <a:endParaRPr kumimoji="0" lang="en-US" sz="2800" b="0" i="1" u="none" strike="noStrike" kern="120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5" name="Rectangle 14"/>
          <p:cNvSpPr/>
          <p:nvPr/>
        </p:nvSpPr>
        <p:spPr>
          <a:xfrm>
            <a:off x="5304294" y="4652070"/>
            <a:ext cx="533400" cy="1143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790824" y="4646092"/>
            <a:ext cx="533400" cy="1143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rot="5400000">
            <a:off x="5394702" y="602367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1"/>
          <p:cNvSpPr txBox="1">
            <a:spLocks/>
          </p:cNvSpPr>
          <p:nvPr/>
        </p:nvSpPr>
        <p:spPr>
          <a:xfrm>
            <a:off x="5181600" y="5943600"/>
            <a:ext cx="757240" cy="685800"/>
          </a:xfrm>
          <a:prstGeom prst="rect">
            <a:avLst/>
          </a:prstGeom>
        </p:spPr>
        <p:txBody>
          <a:bodyPr vert="horz" lIns="91440" tIns="45720" rIns="91440" bIns="45720" rtlCol="0" anchor="ctr">
            <a:normAutofit/>
          </a:bodyPr>
          <a:lstStyle/>
          <a:p>
            <a:pPr algn="ctr">
              <a:spcBef>
                <a:spcPct val="0"/>
              </a:spcBef>
              <a:defRPr/>
            </a:pPr>
            <a:r>
              <a:rPr lang="el-GR" sz="2800" i="1" dirty="0" smtClean="0">
                <a:latin typeface="Cambria Math"/>
                <a:ea typeface="Cambria Math"/>
                <a:cs typeface="Times New Roman" pitchFamily="18" charset="0"/>
              </a:rPr>
              <a:t>ω</a:t>
            </a:r>
            <a:r>
              <a:rPr lang="en-US" sz="2800" i="1" baseline="-25000" dirty="0" smtClean="0">
                <a:latin typeface="Cambria Math" pitchFamily="18" charset="0"/>
                <a:ea typeface="Cambria Math" pitchFamily="18" charset="0"/>
                <a:cs typeface="Times New Roman" pitchFamily="18" charset="0"/>
              </a:rPr>
              <a:t>0</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22" name="Straight Connector 21"/>
          <p:cNvCxnSpPr/>
          <p:nvPr/>
        </p:nvCxnSpPr>
        <p:spPr>
          <a:xfrm rot="5400000">
            <a:off x="2908358" y="6009382"/>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itle 1"/>
          <p:cNvSpPr txBox="1">
            <a:spLocks/>
          </p:cNvSpPr>
          <p:nvPr/>
        </p:nvSpPr>
        <p:spPr>
          <a:xfrm>
            <a:off x="2668290" y="5928102"/>
            <a:ext cx="757240" cy="685800"/>
          </a:xfrm>
          <a:prstGeom prst="rect">
            <a:avLst/>
          </a:prstGeom>
        </p:spPr>
        <p:txBody>
          <a:bodyPr vert="horz" lIns="91440" tIns="45720" rIns="91440" bIns="45720" rtlCol="0" anchor="ctr">
            <a:normAutofit/>
          </a:bodyPr>
          <a:lstStyle/>
          <a:p>
            <a:pPr algn="ctr">
              <a:spcBef>
                <a:spcPct val="0"/>
              </a:spcBef>
              <a:defRPr/>
            </a:pPr>
            <a:r>
              <a:rPr lang="en-US" sz="2800" i="1" dirty="0" smtClean="0">
                <a:latin typeface="Cambria Math"/>
                <a:ea typeface="Cambria Math"/>
                <a:cs typeface="Times New Roman" pitchFamily="18" charset="0"/>
              </a:rPr>
              <a:t>-</a:t>
            </a:r>
            <a:r>
              <a:rPr lang="el-GR" sz="2800" i="1" dirty="0" smtClean="0">
                <a:latin typeface="Cambria Math"/>
                <a:ea typeface="Cambria Math"/>
                <a:cs typeface="Times New Roman" pitchFamily="18" charset="0"/>
              </a:rPr>
              <a:t>ω</a:t>
            </a:r>
            <a:r>
              <a:rPr lang="en-US" sz="2800" i="1" baseline="-25000" dirty="0" smtClean="0">
                <a:latin typeface="Cambria Math" pitchFamily="18" charset="0"/>
                <a:ea typeface="Cambria Math" pitchFamily="18" charset="0"/>
                <a:cs typeface="Times New Roman" pitchFamily="18" charset="0"/>
              </a:rPr>
              <a:t>0</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9" name="Title 1"/>
          <p:cNvSpPr txBox="1">
            <a:spLocks/>
          </p:cNvSpPr>
          <p:nvPr/>
        </p:nvSpPr>
        <p:spPr>
          <a:xfrm>
            <a:off x="5105400" y="3813870"/>
            <a:ext cx="990600" cy="685800"/>
          </a:xfrm>
          <a:prstGeom prst="rect">
            <a:avLst/>
          </a:prstGeom>
        </p:spPr>
        <p:txBody>
          <a:bodyPr vert="horz" lIns="91440" tIns="45720" rIns="91440" bIns="45720" rtlCol="0" anchor="ctr">
            <a:normAutofit/>
          </a:bodyPr>
          <a:lstStyle/>
          <a:p>
            <a:pPr algn="ctr">
              <a:spcBef>
                <a:spcPct val="0"/>
              </a:spcBef>
              <a:defRPr/>
            </a:pPr>
            <a:r>
              <a:rPr lang="en-US" sz="2000" i="1" dirty="0" smtClean="0">
                <a:latin typeface="Cambria Math"/>
                <a:ea typeface="Cambria Math"/>
                <a:cs typeface="Times New Roman" pitchFamily="18" charset="0"/>
              </a:rPr>
              <a:t>2</a:t>
            </a:r>
            <a:r>
              <a:rPr lang="el-GR" sz="2000" i="1" dirty="0" smtClean="0">
                <a:latin typeface="Cambria Math"/>
                <a:ea typeface="Cambria Math"/>
                <a:cs typeface="Times New Roman" pitchFamily="18" charset="0"/>
              </a:rPr>
              <a:t>Δω</a:t>
            </a:r>
            <a:endParaRPr kumimoji="0" lang="en-US" sz="20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30" name="Straight Connector 29"/>
          <p:cNvCxnSpPr/>
          <p:nvPr/>
        </p:nvCxnSpPr>
        <p:spPr>
          <a:xfrm rot="10800000">
            <a:off x="2712204" y="4423470"/>
            <a:ext cx="685800" cy="0"/>
          </a:xfrm>
          <a:prstGeom prst="line">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Title 1"/>
          <p:cNvSpPr txBox="1">
            <a:spLocks/>
          </p:cNvSpPr>
          <p:nvPr/>
        </p:nvSpPr>
        <p:spPr>
          <a:xfrm>
            <a:off x="2590800" y="3813870"/>
            <a:ext cx="990600" cy="685800"/>
          </a:xfrm>
          <a:prstGeom prst="rect">
            <a:avLst/>
          </a:prstGeom>
        </p:spPr>
        <p:txBody>
          <a:bodyPr vert="horz" lIns="91440" tIns="45720" rIns="91440" bIns="45720" rtlCol="0" anchor="ctr">
            <a:normAutofit/>
          </a:bodyPr>
          <a:lstStyle/>
          <a:p>
            <a:pPr algn="ctr">
              <a:spcBef>
                <a:spcPct val="0"/>
              </a:spcBef>
              <a:defRPr/>
            </a:pPr>
            <a:r>
              <a:rPr lang="en-US" sz="2000" i="1" dirty="0" smtClean="0">
                <a:latin typeface="Cambria Math"/>
                <a:ea typeface="Cambria Math"/>
                <a:cs typeface="Times New Roman" pitchFamily="18" charset="0"/>
              </a:rPr>
              <a:t>2</a:t>
            </a:r>
            <a:r>
              <a:rPr lang="el-GR" sz="2000" i="1" dirty="0" smtClean="0">
                <a:latin typeface="Cambria Math"/>
                <a:ea typeface="Cambria Math"/>
                <a:cs typeface="Times New Roman" pitchFamily="18" charset="0"/>
              </a:rPr>
              <a:t>Δω</a:t>
            </a:r>
            <a:endParaRPr kumimoji="0" lang="en-US" sz="20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2" name="Title 1"/>
          <p:cNvSpPr>
            <a:spLocks noGrp="1"/>
          </p:cNvSpPr>
          <p:nvPr>
            <p:ph type="title"/>
          </p:nvPr>
        </p:nvSpPr>
        <p:spPr>
          <a:xfrm>
            <a:off x="1600200" y="2819400"/>
            <a:ext cx="5638800" cy="914400"/>
          </a:xfrm>
        </p:spPr>
        <p:txBody>
          <a:bodyPr>
            <a:normAutofit/>
          </a:bodyPr>
          <a:lstStyle/>
          <a:p>
            <a:r>
              <a:rPr lang="en-US" sz="2800" dirty="0" smtClean="0">
                <a:latin typeface="Times New Roman" pitchFamily="18" charset="0"/>
                <a:cs typeface="Times New Roman" pitchFamily="18" charset="0"/>
              </a:rPr>
              <a:t>band pass filter </a:t>
            </a:r>
            <a:r>
              <a:rPr lang="en-US" sz="2800" i="1" dirty="0" smtClean="0">
                <a:latin typeface="Cambria Math" pitchFamily="18" charset="0"/>
                <a:ea typeface="Cambria Math" pitchFamily="18" charset="0"/>
                <a:cs typeface="Times New Roman" pitchFamily="18" charset="0"/>
              </a:rPr>
              <a:t>f(t)  </a:t>
            </a:r>
            <a:r>
              <a:rPr lang="en-US" sz="2800" dirty="0" smtClean="0">
                <a:latin typeface="Times New Roman" pitchFamily="18" charset="0"/>
                <a:ea typeface="Cambria Math" pitchFamily="18" charset="0"/>
                <a:cs typeface="Times New Roman" pitchFamily="18" charset="0"/>
              </a:rPr>
              <a:t>has this  </a:t>
            </a:r>
            <a:r>
              <a:rPr lang="en-US" sz="2800" dirty="0" err="1" smtClean="0">
                <a:latin typeface="Times New Roman" pitchFamily="18" charset="0"/>
                <a:ea typeface="Cambria Math" pitchFamily="18" charset="0"/>
                <a:cs typeface="Times New Roman" pitchFamily="18" charset="0"/>
              </a:rPr>
              <a:t>p.s.d</a:t>
            </a:r>
            <a:r>
              <a:rPr lang="en-US" sz="2800" dirty="0" smtClean="0">
                <a:latin typeface="Times New Roman" pitchFamily="18" charset="0"/>
                <a:ea typeface="Cambria Math" pitchFamily="18" charset="0"/>
                <a:cs typeface="Times New Roman" pitchFamily="18" charset="0"/>
              </a:rPr>
              <a:t>.</a:t>
            </a:r>
            <a:endParaRPr lang="en-US" sz="2800" dirty="0">
              <a:latin typeface="Times New Roman" pitchFamily="18" charset="0"/>
              <a:ea typeface="Cambria Math" pitchFamily="18" charset="0"/>
              <a:cs typeface="Times New Roman" pitchFamily="18" charset="0"/>
            </a:endParaRPr>
          </a:p>
        </p:txBody>
      </p:sp>
      <p:pic>
        <p:nvPicPr>
          <p:cNvPr id="1028" name="Picture 4"/>
          <p:cNvPicPr>
            <a:picLocks noChangeAspect="1" noChangeArrowheads="1"/>
          </p:cNvPicPr>
          <p:nvPr/>
        </p:nvPicPr>
        <p:blipFill>
          <a:blip r:embed="rId3" cstate="print"/>
          <a:srcRect l="18875" t="50251" r="15063" b="41709"/>
          <a:stretch>
            <a:fillRect/>
          </a:stretch>
        </p:blipFill>
        <p:spPr bwMode="auto">
          <a:xfrm>
            <a:off x="0" y="304800"/>
            <a:ext cx="8667750" cy="762000"/>
          </a:xfrm>
          <a:prstGeom prst="rect">
            <a:avLst/>
          </a:prstGeom>
          <a:noFill/>
          <a:ln w="9525">
            <a:noFill/>
            <a:miter lim="800000"/>
            <a:headEnd/>
            <a:tailEnd/>
          </a:ln>
        </p:spPr>
      </p:pic>
      <p:pic>
        <p:nvPicPr>
          <p:cNvPr id="35" name="Picture 4"/>
          <p:cNvPicPr>
            <a:picLocks noChangeAspect="1" noChangeArrowheads="1"/>
          </p:cNvPicPr>
          <p:nvPr/>
        </p:nvPicPr>
        <p:blipFill>
          <a:blip r:embed="rId3" cstate="print"/>
          <a:srcRect l="25844" t="67135" r="23629" b="25629"/>
          <a:stretch>
            <a:fillRect/>
          </a:stretch>
        </p:blipFill>
        <p:spPr bwMode="auto">
          <a:xfrm>
            <a:off x="1600200" y="1143000"/>
            <a:ext cx="7266124" cy="751668"/>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l="18875" t="50251" r="64283" b="41709"/>
          <a:stretch>
            <a:fillRect/>
          </a:stretch>
        </p:blipFill>
        <p:spPr bwMode="auto">
          <a:xfrm>
            <a:off x="0" y="3505200"/>
            <a:ext cx="2209800" cy="762000"/>
          </a:xfrm>
          <a:prstGeom prst="rect">
            <a:avLst/>
          </a:prstGeom>
          <a:noFill/>
          <a:ln w="9525">
            <a:noFill/>
            <a:miter lim="800000"/>
            <a:headEnd/>
            <a:tailEnd/>
          </a:ln>
        </p:spPr>
      </p:pic>
      <p:pic>
        <p:nvPicPr>
          <p:cNvPr id="35" name="Picture 4"/>
          <p:cNvPicPr>
            <a:picLocks noChangeAspect="1" noChangeArrowheads="1"/>
          </p:cNvPicPr>
          <p:nvPr/>
        </p:nvPicPr>
        <p:blipFill>
          <a:blip r:embed="rId3" cstate="print"/>
          <a:srcRect l="29553" t="67135" r="23629" b="25629"/>
          <a:stretch>
            <a:fillRect/>
          </a:stretch>
        </p:blipFill>
        <p:spPr bwMode="auto">
          <a:xfrm>
            <a:off x="2209800" y="3429000"/>
            <a:ext cx="6732724" cy="751668"/>
          </a:xfrm>
          <a:prstGeom prst="rect">
            <a:avLst/>
          </a:prstGeom>
          <a:noFill/>
          <a:ln w="9525">
            <a:noFill/>
            <a:miter lim="800000"/>
            <a:headEnd/>
            <a:tailEnd/>
          </a:ln>
        </p:spPr>
      </p:pic>
      <p:sp>
        <p:nvSpPr>
          <p:cNvPr id="20" name="Title 19"/>
          <p:cNvSpPr>
            <a:spLocks noGrp="1"/>
          </p:cNvSpPr>
          <p:nvPr>
            <p:ph type="title"/>
          </p:nvPr>
        </p:nvSpPr>
        <p:spPr>
          <a:xfrm>
            <a:off x="457200" y="990600"/>
            <a:ext cx="8229600" cy="1143000"/>
          </a:xfrm>
        </p:spPr>
        <p:txBody>
          <a:bodyPr>
            <a:normAutofit fontScale="90000"/>
          </a:bodyPr>
          <a:lstStyle/>
          <a:p>
            <a:r>
              <a:rPr lang="en-US" dirty="0" smtClean="0">
                <a:latin typeface="Times New Roman" pitchFamily="18" charset="0"/>
                <a:cs typeface="Times New Roman" pitchFamily="18" charset="0"/>
              </a:rPr>
              <a:t>evaluate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zero lag </a:t>
            </a:r>
            <a:r>
              <a:rPr lang="en-US" i="1" dirty="0" smtClean="0">
                <a:latin typeface="Cambria Math" pitchFamily="18" charset="0"/>
                <a:ea typeface="Cambria Math" pitchFamily="18" charset="0"/>
                <a:cs typeface="Times New Roman" pitchFamily="18" charset="0"/>
              </a:rPr>
              <a:t>t=0</a:t>
            </a:r>
            <a:r>
              <a:rPr lang="en-US" dirty="0" smtClean="0">
                <a:latin typeface="Times New Roman" pitchFamily="18" charset="0"/>
                <a:cs typeface="Times New Roman" pitchFamily="18" charset="0"/>
              </a:rPr>
              <a:t> and at many </a:t>
            </a:r>
            <a:r>
              <a:rPr lang="el-GR" i="1" dirty="0" smtClean="0">
                <a:latin typeface="Cambria Math" pitchFamily="18" charset="0"/>
                <a:ea typeface="Cambria Math" pitchFamily="18" charset="0"/>
                <a:cs typeface="Times New Roman" pitchFamily="18" charset="0"/>
              </a:rPr>
              <a:t>ω</a:t>
            </a:r>
            <a:r>
              <a:rPr lang="en-US" i="1" baseline="-25000" dirty="0" smtClean="0">
                <a:latin typeface="Cambria Math" pitchFamily="18" charset="0"/>
                <a:ea typeface="Cambria Math" pitchFamily="18" charset="0"/>
                <a:cs typeface="Times New Roman" pitchFamily="18" charset="0"/>
              </a:rPr>
              <a:t>0</a:t>
            </a:r>
            <a:r>
              <a:rPr lang="en-US" dirty="0" smtClean="0">
                <a:latin typeface="Times New Roman" pitchFamily="18" charset="0"/>
                <a:cs typeface="Times New Roman" pitchFamily="18" charset="0"/>
              </a:rPr>
              <a:t>’s</a:t>
            </a:r>
            <a:endParaRPr lang="en-US"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0" y="228600"/>
            <a:ext cx="9144000" cy="2514600"/>
          </a:xfrm>
        </p:spPr>
        <p:txBody>
          <a:bodyPr>
            <a:normAutofit fontScale="90000"/>
          </a:bodyPr>
          <a:lstStyle/>
          <a:p>
            <a:r>
              <a:rPr lang="en-US" dirty="0" smtClean="0">
                <a:latin typeface="Times New Roman" pitchFamily="18" charset="0"/>
                <a:cs typeface="Times New Roman" pitchFamily="18" charset="0"/>
              </a:rPr>
              <a:t>Short Cut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Fact 1</a:t>
            </a:r>
            <a:br>
              <a:rPr lang="en-US"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A function evaluates at time </a:t>
            </a:r>
            <a:r>
              <a:rPr lang="en-US" sz="3600" i="1" dirty="0" smtClean="0">
                <a:latin typeface="Cambria Math" pitchFamily="18" charset="0"/>
                <a:ea typeface="Cambria Math" pitchFamily="18" charset="0"/>
                <a:cs typeface="Times New Roman" pitchFamily="18" charset="0"/>
              </a:rPr>
              <a:t>t=0</a:t>
            </a:r>
            <a:r>
              <a:rPr lang="en-US" sz="3600" dirty="0" smtClean="0">
                <a:latin typeface="Times New Roman" pitchFamily="18" charset="0"/>
                <a:cs typeface="Times New Roman" pitchFamily="18" charset="0"/>
              </a:rPr>
              <a:t> is equal to the integral of its Fourier Transform</a:t>
            </a:r>
            <a:endParaRPr lang="en-US" sz="36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l="21053" t="44221" r="17241" b="41709"/>
          <a:stretch>
            <a:fillRect/>
          </a:stretch>
        </p:blipFill>
        <p:spPr bwMode="auto">
          <a:xfrm>
            <a:off x="1447800" y="2971800"/>
            <a:ext cx="6477000" cy="1066800"/>
          </a:xfrm>
          <a:prstGeom prst="rect">
            <a:avLst/>
          </a:prstGeom>
          <a:noFill/>
          <a:ln w="9525">
            <a:noFill/>
            <a:miter lim="800000"/>
            <a:headEnd/>
            <a:tailEnd/>
          </a:ln>
        </p:spPr>
      </p:pic>
      <p:sp>
        <p:nvSpPr>
          <p:cNvPr id="6" name="Title 19"/>
          <p:cNvSpPr txBox="1">
            <a:spLocks/>
          </p:cNvSpPr>
          <p:nvPr/>
        </p:nvSpPr>
        <p:spPr>
          <a:xfrm>
            <a:off x="0" y="4114800"/>
            <a:ext cx="9144000" cy="2514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Fact 2</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3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the Fourier</a:t>
            </a:r>
            <a:r>
              <a:rPr kumimoji="0" lang="en-US" sz="33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Transform of a convolution is the product of the transforms</a:t>
            </a:r>
            <a:endParaRPr kumimoji="0" lang="en-US" sz="33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srcRect l="12652" t="30305" r="8258" b="51175"/>
          <a:stretch>
            <a:fillRect/>
          </a:stretch>
        </p:blipFill>
        <p:spPr bwMode="auto">
          <a:xfrm>
            <a:off x="0" y="228600"/>
            <a:ext cx="8977746" cy="13716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12652" t="67345" r="8258" b="18251"/>
          <a:stretch>
            <a:fillRect/>
          </a:stretch>
        </p:blipFill>
        <p:spPr bwMode="auto">
          <a:xfrm>
            <a:off x="0" y="2209800"/>
            <a:ext cx="8977746" cy="1066800"/>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l="19601" t="44665" r="44101" b="40447"/>
          <a:stretch>
            <a:fillRect/>
          </a:stretch>
        </p:blipFill>
        <p:spPr bwMode="auto">
          <a:xfrm>
            <a:off x="685800" y="3810000"/>
            <a:ext cx="3810000" cy="1143000"/>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l="55173" t="44665" r="7077" b="40447"/>
          <a:stretch>
            <a:fillRect/>
          </a:stretch>
        </p:blipFill>
        <p:spPr bwMode="auto">
          <a:xfrm>
            <a:off x="838200" y="5334000"/>
            <a:ext cx="3962400" cy="1143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srcRect l="12652" t="30305" r="8258" b="51175"/>
          <a:stretch>
            <a:fillRect/>
          </a:stretch>
        </p:blipFill>
        <p:spPr bwMode="auto">
          <a:xfrm>
            <a:off x="0" y="228600"/>
            <a:ext cx="8977746" cy="13716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12652" t="67345" r="8258" b="18251"/>
          <a:stretch>
            <a:fillRect/>
          </a:stretch>
        </p:blipFill>
        <p:spPr bwMode="auto">
          <a:xfrm>
            <a:off x="0" y="2209800"/>
            <a:ext cx="8977746" cy="1066800"/>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l="19601" t="44665" r="44101" b="40447"/>
          <a:stretch>
            <a:fillRect/>
          </a:stretch>
        </p:blipFill>
        <p:spPr bwMode="auto">
          <a:xfrm>
            <a:off x="685800" y="3810000"/>
            <a:ext cx="3810000" cy="1143000"/>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l="55173" t="44665" r="7077" b="40447"/>
          <a:stretch>
            <a:fillRect/>
          </a:stretch>
        </p:blipFill>
        <p:spPr bwMode="auto">
          <a:xfrm>
            <a:off x="838200" y="5334000"/>
            <a:ext cx="3962400" cy="1143000"/>
          </a:xfrm>
          <a:prstGeom prst="rect">
            <a:avLst/>
          </a:prstGeom>
          <a:noFill/>
          <a:ln w="9525">
            <a:noFill/>
            <a:miter lim="800000"/>
            <a:headEnd/>
            <a:tailEnd/>
          </a:ln>
        </p:spPr>
      </p:pic>
      <p:sp>
        <p:nvSpPr>
          <p:cNvPr id="8" name="TextBox 7"/>
          <p:cNvSpPr txBox="1"/>
          <p:nvPr/>
        </p:nvSpPr>
        <p:spPr>
          <a:xfrm>
            <a:off x="3733800" y="228600"/>
            <a:ext cx="32004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integral over frequency</a:t>
            </a:r>
            <a:endParaRPr lang="en-US" sz="2400" dirty="0">
              <a:solidFill>
                <a:srgbClr val="FF0000"/>
              </a:solidFill>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srcRect l="12652" t="30305" r="8258" b="51175"/>
          <a:stretch>
            <a:fillRect/>
          </a:stretch>
        </p:blipFill>
        <p:spPr bwMode="auto">
          <a:xfrm>
            <a:off x="0" y="228600"/>
            <a:ext cx="8977746" cy="13716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12652" t="67345" r="8258" b="18251"/>
          <a:stretch>
            <a:fillRect/>
          </a:stretch>
        </p:blipFill>
        <p:spPr bwMode="auto">
          <a:xfrm>
            <a:off x="0" y="2209800"/>
            <a:ext cx="8977746" cy="1066800"/>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l="19601" t="44665" r="44101" b="40447"/>
          <a:stretch>
            <a:fillRect/>
          </a:stretch>
        </p:blipFill>
        <p:spPr bwMode="auto">
          <a:xfrm>
            <a:off x="685800" y="3810000"/>
            <a:ext cx="3810000" cy="1143000"/>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l="55173" t="44665" r="7077" b="40447"/>
          <a:stretch>
            <a:fillRect/>
          </a:stretch>
        </p:blipFill>
        <p:spPr bwMode="auto">
          <a:xfrm>
            <a:off x="838200" y="5334000"/>
            <a:ext cx="3962400" cy="1143000"/>
          </a:xfrm>
          <a:prstGeom prst="rect">
            <a:avLst/>
          </a:prstGeom>
          <a:noFill/>
          <a:ln w="9525">
            <a:noFill/>
            <a:miter lim="800000"/>
            <a:headEnd/>
            <a:tailEnd/>
          </a:ln>
        </p:spPr>
      </p:pic>
      <p:sp>
        <p:nvSpPr>
          <p:cNvPr id="8" name="TextBox 7"/>
          <p:cNvSpPr txBox="1"/>
          <p:nvPr/>
        </p:nvSpPr>
        <p:spPr>
          <a:xfrm>
            <a:off x="3733800" y="228600"/>
            <a:ext cx="32004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integral over frequency</a:t>
            </a:r>
            <a:endParaRPr lang="en-US" sz="2400" dirty="0">
              <a:solidFill>
                <a:srgbClr val="FF0000"/>
              </a:solidFill>
              <a:latin typeface="Times New Roman" pitchFamily="18" charset="0"/>
              <a:cs typeface="Times New Roman" pitchFamily="18" charset="0"/>
            </a:endParaRPr>
          </a:p>
        </p:txBody>
      </p:sp>
      <p:sp>
        <p:nvSpPr>
          <p:cNvPr id="9" name="TextBox 8"/>
          <p:cNvSpPr txBox="1"/>
          <p:nvPr/>
        </p:nvSpPr>
        <p:spPr>
          <a:xfrm>
            <a:off x="1524000" y="1447800"/>
            <a:ext cx="69342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assume ideal band pass filter that is either 0 or 1</a:t>
            </a:r>
            <a:endParaRPr lang="en-US" sz="2400" dirty="0">
              <a:solidFill>
                <a:srgbClr val="FF0000"/>
              </a:solidFill>
              <a:latin typeface="Times New Roman" pitchFamily="18" charset="0"/>
              <a:cs typeface="Times New Roman" pitchFamily="18" charset="0"/>
            </a:endParaRPr>
          </a:p>
        </p:txBody>
      </p:sp>
      <p:sp>
        <p:nvSpPr>
          <p:cNvPr id="10" name="TextBox 9"/>
          <p:cNvSpPr txBox="1"/>
          <p:nvPr/>
        </p:nvSpPr>
        <p:spPr>
          <a:xfrm>
            <a:off x="2590800" y="1905000"/>
            <a:ext cx="1524000" cy="646331"/>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negative frequencies</a:t>
            </a:r>
            <a:endParaRPr lang="en-US" dirty="0">
              <a:solidFill>
                <a:srgbClr val="FF0000"/>
              </a:solidFill>
              <a:latin typeface="Times New Roman" pitchFamily="18" charset="0"/>
              <a:cs typeface="Times New Roman" pitchFamily="18" charset="0"/>
            </a:endParaRPr>
          </a:p>
        </p:txBody>
      </p:sp>
      <p:sp>
        <p:nvSpPr>
          <p:cNvPr id="11" name="TextBox 10"/>
          <p:cNvSpPr txBox="1"/>
          <p:nvPr/>
        </p:nvSpPr>
        <p:spPr>
          <a:xfrm>
            <a:off x="6629400" y="1828800"/>
            <a:ext cx="1524000" cy="646331"/>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positive frequencies</a:t>
            </a:r>
            <a:endParaRPr lang="en-US" dirty="0">
              <a:solidFill>
                <a:srgbClr val="FF000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General form of the IIR Filter, </a:t>
            </a:r>
            <a:r>
              <a:rPr lang="en-US" b="1" dirty="0" smtClean="0">
                <a:latin typeface="Times New Roman" pitchFamily="18" charset="0"/>
                <a:cs typeface="Times New Roman" pitchFamily="18" charset="0"/>
              </a:rPr>
              <a:t>f</a:t>
            </a:r>
            <a:endParaRPr lang="en-US" b="1" dirty="0">
              <a:latin typeface="Times New Roman" pitchFamily="18" charset="0"/>
              <a:cs typeface="Times New Roman" pitchFamily="18" charset="0"/>
            </a:endParaRPr>
          </a:p>
        </p:txBody>
      </p:sp>
      <p:sp>
        <p:nvSpPr>
          <p:cNvPr id="4" name="TextBox 3"/>
          <p:cNvSpPr txBox="1"/>
          <p:nvPr/>
        </p:nvSpPr>
        <p:spPr>
          <a:xfrm>
            <a:off x="1752600" y="2590800"/>
            <a:ext cx="5715000" cy="830997"/>
          </a:xfrm>
          <a:prstGeom prst="rect">
            <a:avLst/>
          </a:prstGeom>
          <a:noFill/>
        </p:spPr>
        <p:txBody>
          <a:bodyPr wrap="square" rtlCol="0">
            <a:spAutoFit/>
          </a:bodyPr>
          <a:lstStyle/>
          <a:p>
            <a:pPr algn="ctr"/>
            <a:r>
              <a:rPr lang="en-US" sz="4800" b="1" dirty="0" smtClean="0">
                <a:latin typeface="Cambria Math" pitchFamily="18" charset="0"/>
                <a:ea typeface="Cambria Math" pitchFamily="18" charset="0"/>
              </a:rPr>
              <a:t>f</a:t>
            </a:r>
            <a:r>
              <a:rPr lang="en-US" sz="4800" dirty="0" smtClean="0">
                <a:latin typeface="Cambria Math" pitchFamily="18" charset="0"/>
                <a:ea typeface="Cambria Math" pitchFamily="18" charset="0"/>
              </a:rPr>
              <a:t> = </a:t>
            </a:r>
            <a:r>
              <a:rPr lang="en-US" sz="4800" b="1" dirty="0" err="1" smtClean="0">
                <a:latin typeface="Cambria Math" pitchFamily="18" charset="0"/>
                <a:ea typeface="Cambria Math" pitchFamily="18" charset="0"/>
              </a:rPr>
              <a:t>v</a:t>
            </a:r>
            <a:r>
              <a:rPr lang="en-US" sz="4800" baseline="30000" dirty="0" err="1" smtClean="0">
                <a:latin typeface="Cambria Math" pitchFamily="18" charset="0"/>
                <a:ea typeface="Cambria Math" pitchFamily="18" charset="0"/>
              </a:rPr>
              <a:t>inv</a:t>
            </a:r>
            <a:r>
              <a:rPr lang="en-US" sz="4800" dirty="0" smtClean="0">
                <a:latin typeface="Cambria Math" pitchFamily="18" charset="0"/>
                <a:ea typeface="Cambria Math" pitchFamily="18" charset="0"/>
              </a:rPr>
              <a:t> * </a:t>
            </a:r>
            <a:r>
              <a:rPr lang="en-US" sz="4800" b="1" dirty="0" smtClean="0">
                <a:latin typeface="Cambria Math" pitchFamily="18" charset="0"/>
                <a:ea typeface="Cambria Math" pitchFamily="18" charset="0"/>
              </a:rPr>
              <a:t>u</a:t>
            </a:r>
            <a:endParaRPr lang="en-US" sz="4800" b="1" dirty="0">
              <a:latin typeface="Cambria Math" pitchFamily="18" charset="0"/>
              <a:ea typeface="Cambria Math" pitchFamily="18" charset="0"/>
            </a:endParaRPr>
          </a:p>
        </p:txBody>
      </p:sp>
      <p:sp>
        <p:nvSpPr>
          <p:cNvPr id="5" name="Title 1"/>
          <p:cNvSpPr txBox="1">
            <a:spLocks/>
          </p:cNvSpPr>
          <p:nvPr/>
        </p:nvSpPr>
        <p:spPr>
          <a:xfrm>
            <a:off x="3200400" y="1295400"/>
            <a:ext cx="53340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Infinite Impulse Response</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6" name="Freeform 5"/>
          <p:cNvSpPr/>
          <p:nvPr/>
        </p:nvSpPr>
        <p:spPr>
          <a:xfrm>
            <a:off x="5867400" y="1104901"/>
            <a:ext cx="171450" cy="4191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srcRect l="12652" t="30305" r="8258" b="51175"/>
          <a:stretch>
            <a:fillRect/>
          </a:stretch>
        </p:blipFill>
        <p:spPr bwMode="auto">
          <a:xfrm>
            <a:off x="0" y="228600"/>
            <a:ext cx="8977746" cy="13716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12652" t="67345" r="8258" b="18251"/>
          <a:stretch>
            <a:fillRect/>
          </a:stretch>
        </p:blipFill>
        <p:spPr bwMode="auto">
          <a:xfrm>
            <a:off x="0" y="2209800"/>
            <a:ext cx="8977746" cy="1066800"/>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l="19601" t="44665" r="44101" b="40447"/>
          <a:stretch>
            <a:fillRect/>
          </a:stretch>
        </p:blipFill>
        <p:spPr bwMode="auto">
          <a:xfrm>
            <a:off x="685800" y="3810000"/>
            <a:ext cx="3810000" cy="1143000"/>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l="55173" t="44665" r="7077" b="40447"/>
          <a:stretch>
            <a:fillRect/>
          </a:stretch>
        </p:blipFill>
        <p:spPr bwMode="auto">
          <a:xfrm>
            <a:off x="838200" y="5334000"/>
            <a:ext cx="3962400" cy="1143000"/>
          </a:xfrm>
          <a:prstGeom prst="rect">
            <a:avLst/>
          </a:prstGeom>
          <a:noFill/>
          <a:ln w="9525">
            <a:noFill/>
            <a:miter lim="800000"/>
            <a:headEnd/>
            <a:tailEnd/>
          </a:ln>
        </p:spPr>
      </p:pic>
      <p:sp>
        <p:nvSpPr>
          <p:cNvPr id="8" name="TextBox 7"/>
          <p:cNvSpPr txBox="1"/>
          <p:nvPr/>
        </p:nvSpPr>
        <p:spPr>
          <a:xfrm>
            <a:off x="3733800" y="228600"/>
            <a:ext cx="32004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integral over frequency</a:t>
            </a:r>
            <a:endParaRPr lang="en-US" sz="2400" dirty="0">
              <a:solidFill>
                <a:srgbClr val="FF0000"/>
              </a:solidFill>
              <a:latin typeface="Times New Roman" pitchFamily="18" charset="0"/>
              <a:cs typeface="Times New Roman" pitchFamily="18" charset="0"/>
            </a:endParaRPr>
          </a:p>
        </p:txBody>
      </p:sp>
      <p:sp>
        <p:nvSpPr>
          <p:cNvPr id="9" name="TextBox 8"/>
          <p:cNvSpPr txBox="1"/>
          <p:nvPr/>
        </p:nvSpPr>
        <p:spPr>
          <a:xfrm>
            <a:off x="1524000" y="1447800"/>
            <a:ext cx="69342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assume ideal band pass filter that is either 0 or 1</a:t>
            </a:r>
            <a:endParaRPr lang="en-US" sz="2400" dirty="0">
              <a:solidFill>
                <a:srgbClr val="FF0000"/>
              </a:solidFill>
              <a:latin typeface="Times New Roman" pitchFamily="18" charset="0"/>
              <a:cs typeface="Times New Roman" pitchFamily="18" charset="0"/>
            </a:endParaRPr>
          </a:p>
        </p:txBody>
      </p:sp>
      <p:sp>
        <p:nvSpPr>
          <p:cNvPr id="10" name="TextBox 9"/>
          <p:cNvSpPr txBox="1"/>
          <p:nvPr/>
        </p:nvSpPr>
        <p:spPr>
          <a:xfrm>
            <a:off x="2590800" y="1905000"/>
            <a:ext cx="1524000" cy="646331"/>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negative frequencies</a:t>
            </a:r>
            <a:endParaRPr lang="en-US" dirty="0">
              <a:solidFill>
                <a:srgbClr val="FF0000"/>
              </a:solidFill>
              <a:latin typeface="Times New Roman" pitchFamily="18" charset="0"/>
              <a:cs typeface="Times New Roman" pitchFamily="18" charset="0"/>
            </a:endParaRPr>
          </a:p>
        </p:txBody>
      </p:sp>
      <p:sp>
        <p:nvSpPr>
          <p:cNvPr id="11" name="TextBox 10"/>
          <p:cNvSpPr txBox="1"/>
          <p:nvPr/>
        </p:nvSpPr>
        <p:spPr>
          <a:xfrm>
            <a:off x="6629400" y="1828800"/>
            <a:ext cx="1524000" cy="646331"/>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positive frequencies</a:t>
            </a:r>
            <a:endParaRPr lang="en-US" dirty="0">
              <a:solidFill>
                <a:srgbClr val="FF0000"/>
              </a:solidFill>
              <a:latin typeface="Times New Roman" pitchFamily="18" charset="0"/>
              <a:cs typeface="Times New Roman" pitchFamily="18" charset="0"/>
            </a:endParaRPr>
          </a:p>
        </p:txBody>
      </p:sp>
      <p:sp>
        <p:nvSpPr>
          <p:cNvPr id="12" name="TextBox 11"/>
          <p:cNvSpPr txBox="1"/>
          <p:nvPr/>
        </p:nvSpPr>
        <p:spPr>
          <a:xfrm>
            <a:off x="4648200" y="3581400"/>
            <a:ext cx="3962400" cy="1569660"/>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c is real</a:t>
            </a:r>
          </a:p>
          <a:p>
            <a:r>
              <a:rPr lang="en-US" sz="2400" dirty="0" smtClean="0">
                <a:solidFill>
                  <a:srgbClr val="FF0000"/>
                </a:solidFill>
                <a:latin typeface="Times New Roman" pitchFamily="18" charset="0"/>
                <a:cs typeface="Times New Roman" pitchFamily="18" charset="0"/>
              </a:rPr>
              <a:t>so real part is symmetric, adds</a:t>
            </a:r>
          </a:p>
          <a:p>
            <a:r>
              <a:rPr lang="en-US" sz="2400" dirty="0" err="1" smtClean="0">
                <a:solidFill>
                  <a:srgbClr val="FF0000"/>
                </a:solidFill>
                <a:latin typeface="Times New Roman" pitchFamily="18" charset="0"/>
                <a:cs typeface="Times New Roman" pitchFamily="18" charset="0"/>
              </a:rPr>
              <a:t>imag</a:t>
            </a:r>
            <a:r>
              <a:rPr lang="en-US" sz="2400" dirty="0" smtClean="0">
                <a:solidFill>
                  <a:srgbClr val="FF0000"/>
                </a:solidFill>
                <a:latin typeface="Times New Roman" pitchFamily="18" charset="0"/>
                <a:cs typeface="Times New Roman" pitchFamily="18" charset="0"/>
              </a:rPr>
              <a:t> part is </a:t>
            </a:r>
            <a:r>
              <a:rPr lang="en-US" sz="2400" dirty="0" err="1" smtClean="0">
                <a:solidFill>
                  <a:srgbClr val="FF0000"/>
                </a:solidFill>
                <a:latin typeface="Times New Roman" pitchFamily="18" charset="0"/>
                <a:cs typeface="Times New Roman" pitchFamily="18" charset="0"/>
              </a:rPr>
              <a:t>antisymmetric</a:t>
            </a:r>
            <a:r>
              <a:rPr lang="en-US" sz="2400" dirty="0" smtClean="0">
                <a:solidFill>
                  <a:srgbClr val="FF0000"/>
                </a:solidFill>
                <a:latin typeface="Times New Roman" pitchFamily="18" charset="0"/>
                <a:cs typeface="Times New Roman" pitchFamily="18" charset="0"/>
              </a:rPr>
              <a:t>, cancels</a:t>
            </a:r>
            <a:endParaRPr lang="en-US" sz="2400" dirty="0">
              <a:solidFill>
                <a:srgbClr val="FF0000"/>
              </a:solidFill>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srcRect l="12652" t="30305" r="8258" b="51175"/>
          <a:stretch>
            <a:fillRect/>
          </a:stretch>
        </p:blipFill>
        <p:spPr bwMode="auto">
          <a:xfrm>
            <a:off x="0" y="228600"/>
            <a:ext cx="8977746" cy="13716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12652" t="67345" r="8258" b="18251"/>
          <a:stretch>
            <a:fillRect/>
          </a:stretch>
        </p:blipFill>
        <p:spPr bwMode="auto">
          <a:xfrm>
            <a:off x="0" y="2209800"/>
            <a:ext cx="8977746" cy="1066800"/>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l="19601" t="44665" r="44101" b="40447"/>
          <a:stretch>
            <a:fillRect/>
          </a:stretch>
        </p:blipFill>
        <p:spPr bwMode="auto">
          <a:xfrm>
            <a:off x="685800" y="3810000"/>
            <a:ext cx="3810000" cy="1143000"/>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l="55173" t="44665" r="7077" b="40447"/>
          <a:stretch>
            <a:fillRect/>
          </a:stretch>
        </p:blipFill>
        <p:spPr bwMode="auto">
          <a:xfrm>
            <a:off x="838200" y="5334000"/>
            <a:ext cx="3962400" cy="1143000"/>
          </a:xfrm>
          <a:prstGeom prst="rect">
            <a:avLst/>
          </a:prstGeom>
          <a:noFill/>
          <a:ln w="9525">
            <a:noFill/>
            <a:miter lim="800000"/>
            <a:headEnd/>
            <a:tailEnd/>
          </a:ln>
        </p:spPr>
      </p:pic>
      <p:sp>
        <p:nvSpPr>
          <p:cNvPr id="8" name="TextBox 7"/>
          <p:cNvSpPr txBox="1"/>
          <p:nvPr/>
        </p:nvSpPr>
        <p:spPr>
          <a:xfrm>
            <a:off x="3733800" y="228600"/>
            <a:ext cx="32004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integral over frequency</a:t>
            </a:r>
            <a:endParaRPr lang="en-US" sz="2400" dirty="0">
              <a:solidFill>
                <a:srgbClr val="FF0000"/>
              </a:solidFill>
              <a:latin typeface="Times New Roman" pitchFamily="18" charset="0"/>
              <a:cs typeface="Times New Roman" pitchFamily="18" charset="0"/>
            </a:endParaRPr>
          </a:p>
        </p:txBody>
      </p:sp>
      <p:sp>
        <p:nvSpPr>
          <p:cNvPr id="9" name="TextBox 8"/>
          <p:cNvSpPr txBox="1"/>
          <p:nvPr/>
        </p:nvSpPr>
        <p:spPr>
          <a:xfrm>
            <a:off x="1524000" y="1447800"/>
            <a:ext cx="69342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assume ideal band pass filter that is either 0 or 1</a:t>
            </a:r>
            <a:endParaRPr lang="en-US" sz="2400" dirty="0">
              <a:solidFill>
                <a:srgbClr val="FF0000"/>
              </a:solidFill>
              <a:latin typeface="Times New Roman" pitchFamily="18" charset="0"/>
              <a:cs typeface="Times New Roman" pitchFamily="18" charset="0"/>
            </a:endParaRPr>
          </a:p>
        </p:txBody>
      </p:sp>
      <p:sp>
        <p:nvSpPr>
          <p:cNvPr id="10" name="TextBox 9"/>
          <p:cNvSpPr txBox="1"/>
          <p:nvPr/>
        </p:nvSpPr>
        <p:spPr>
          <a:xfrm>
            <a:off x="2590800" y="1905000"/>
            <a:ext cx="1524000" cy="646331"/>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negative frequencies</a:t>
            </a:r>
            <a:endParaRPr lang="en-US" dirty="0">
              <a:solidFill>
                <a:srgbClr val="FF0000"/>
              </a:solidFill>
              <a:latin typeface="Times New Roman" pitchFamily="18" charset="0"/>
              <a:cs typeface="Times New Roman" pitchFamily="18" charset="0"/>
            </a:endParaRPr>
          </a:p>
        </p:txBody>
      </p:sp>
      <p:sp>
        <p:nvSpPr>
          <p:cNvPr id="11" name="TextBox 10"/>
          <p:cNvSpPr txBox="1"/>
          <p:nvPr/>
        </p:nvSpPr>
        <p:spPr>
          <a:xfrm>
            <a:off x="6629400" y="1828800"/>
            <a:ext cx="1524000" cy="646331"/>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positive frequencies</a:t>
            </a:r>
            <a:endParaRPr lang="en-US" dirty="0">
              <a:solidFill>
                <a:srgbClr val="FF0000"/>
              </a:solidFill>
              <a:latin typeface="Times New Roman" pitchFamily="18" charset="0"/>
              <a:cs typeface="Times New Roman" pitchFamily="18" charset="0"/>
            </a:endParaRPr>
          </a:p>
        </p:txBody>
      </p:sp>
      <p:sp>
        <p:nvSpPr>
          <p:cNvPr id="12" name="TextBox 11"/>
          <p:cNvSpPr txBox="1"/>
          <p:nvPr/>
        </p:nvSpPr>
        <p:spPr>
          <a:xfrm>
            <a:off x="4648200" y="3581400"/>
            <a:ext cx="3962400" cy="1569660"/>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c is real</a:t>
            </a:r>
          </a:p>
          <a:p>
            <a:r>
              <a:rPr lang="en-US" sz="2400" dirty="0" smtClean="0">
                <a:solidFill>
                  <a:srgbClr val="FF0000"/>
                </a:solidFill>
                <a:latin typeface="Times New Roman" pitchFamily="18" charset="0"/>
                <a:cs typeface="Times New Roman" pitchFamily="18" charset="0"/>
              </a:rPr>
              <a:t>so real part is symmetric, adds</a:t>
            </a:r>
          </a:p>
          <a:p>
            <a:r>
              <a:rPr lang="en-US" sz="2400" dirty="0" err="1" smtClean="0">
                <a:solidFill>
                  <a:srgbClr val="FF0000"/>
                </a:solidFill>
                <a:latin typeface="Times New Roman" pitchFamily="18" charset="0"/>
                <a:cs typeface="Times New Roman" pitchFamily="18" charset="0"/>
              </a:rPr>
              <a:t>imag</a:t>
            </a:r>
            <a:r>
              <a:rPr lang="en-US" sz="2400" dirty="0" smtClean="0">
                <a:solidFill>
                  <a:srgbClr val="FF0000"/>
                </a:solidFill>
                <a:latin typeface="Times New Roman" pitchFamily="18" charset="0"/>
                <a:cs typeface="Times New Roman" pitchFamily="18" charset="0"/>
              </a:rPr>
              <a:t> part is </a:t>
            </a:r>
            <a:r>
              <a:rPr lang="en-US" sz="2400" dirty="0" err="1" smtClean="0">
                <a:solidFill>
                  <a:srgbClr val="FF0000"/>
                </a:solidFill>
                <a:latin typeface="Times New Roman" pitchFamily="18" charset="0"/>
                <a:cs typeface="Times New Roman" pitchFamily="18" charset="0"/>
              </a:rPr>
              <a:t>antisymmetric</a:t>
            </a:r>
            <a:r>
              <a:rPr lang="en-US" sz="2400" dirty="0" smtClean="0">
                <a:solidFill>
                  <a:srgbClr val="FF0000"/>
                </a:solidFill>
                <a:latin typeface="Times New Roman" pitchFamily="18" charset="0"/>
                <a:cs typeface="Times New Roman" pitchFamily="18" charset="0"/>
              </a:rPr>
              <a:t>, cancels</a:t>
            </a:r>
            <a:endParaRPr lang="en-US" sz="2400" dirty="0">
              <a:solidFill>
                <a:srgbClr val="FF0000"/>
              </a:solidFill>
              <a:latin typeface="Times New Roman" pitchFamily="18" charset="0"/>
              <a:cs typeface="Times New Roman" pitchFamily="18" charset="0"/>
            </a:endParaRPr>
          </a:p>
        </p:txBody>
      </p:sp>
      <p:sp>
        <p:nvSpPr>
          <p:cNvPr id="13" name="TextBox 12"/>
          <p:cNvSpPr txBox="1"/>
          <p:nvPr/>
        </p:nvSpPr>
        <p:spPr>
          <a:xfrm>
            <a:off x="4648200" y="5410200"/>
            <a:ext cx="3962400" cy="830997"/>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interpret </a:t>
            </a:r>
            <a:r>
              <a:rPr lang="en-US" sz="2400" dirty="0" err="1" smtClean="0">
                <a:solidFill>
                  <a:srgbClr val="FF0000"/>
                </a:solidFill>
                <a:latin typeface="Times New Roman" pitchFamily="18" charset="0"/>
                <a:cs typeface="Times New Roman" pitchFamily="18" charset="0"/>
              </a:rPr>
              <a:t>intergral</a:t>
            </a:r>
            <a:r>
              <a:rPr lang="en-US" sz="2400" dirty="0" smtClean="0">
                <a:solidFill>
                  <a:srgbClr val="FF0000"/>
                </a:solidFill>
                <a:latin typeface="Times New Roman" pitchFamily="18" charset="0"/>
                <a:cs typeface="Times New Roman" pitchFamily="18" charset="0"/>
              </a:rPr>
              <a:t> as an average over frequency band</a:t>
            </a:r>
            <a:endParaRPr lang="en-US" sz="2400" dirty="0">
              <a:solidFill>
                <a:srgbClr val="FF0000"/>
              </a:solidFill>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8229600" cy="1143000"/>
          </a:xfrm>
        </p:spPr>
        <p:txBody>
          <a:bodyPr>
            <a:normAutofit fontScale="90000"/>
          </a:bodyPr>
          <a:lstStyle/>
          <a:p>
            <a:r>
              <a:rPr lang="en-US" dirty="0" smtClean="0">
                <a:latin typeface="Times New Roman" pitchFamily="18" charset="0"/>
                <a:cs typeface="Times New Roman" pitchFamily="18" charset="0"/>
              </a:rPr>
              <a:t>integral over frequency can be viewed as an average over frequency</a:t>
            </a:r>
            <a:br>
              <a:rPr lang="en-US"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(indicated with the </a:t>
            </a:r>
            <a:r>
              <a:rPr lang="en-US" sz="3100" dirty="0" err="1" smtClean="0">
                <a:latin typeface="Times New Roman" pitchFamily="18" charset="0"/>
                <a:cs typeface="Times New Roman" pitchFamily="18" charset="0"/>
              </a:rPr>
              <a:t>overbar</a:t>
            </a:r>
            <a:r>
              <a:rPr lang="en-US" sz="3100" dirty="0" smtClean="0">
                <a:latin typeface="Times New Roman" pitchFamily="18" charset="0"/>
                <a:cs typeface="Times New Roman" pitchFamily="18" charset="0"/>
              </a:rPr>
              <a:t>)</a:t>
            </a:r>
            <a:endParaRPr lang="en-US" sz="3100" dirty="0">
              <a:latin typeface="Times New Roman" pitchFamily="18" charset="0"/>
              <a:cs typeface="Times New Roman" pitchFamily="18" charset="0"/>
            </a:endParaRPr>
          </a:p>
        </p:txBody>
      </p:sp>
      <p:pic>
        <p:nvPicPr>
          <p:cNvPr id="4098" name="Picture 2"/>
          <p:cNvPicPr>
            <a:picLocks noGrp="1" noChangeAspect="1" noChangeArrowheads="1"/>
          </p:cNvPicPr>
          <p:nvPr>
            <p:ph idx="1"/>
          </p:nvPr>
        </p:nvPicPr>
        <p:blipFill>
          <a:blip r:embed="rId3" cstate="print"/>
          <a:srcRect l="41209" t="55559" r="8558" b="20870"/>
          <a:stretch>
            <a:fillRect/>
          </a:stretch>
        </p:blipFill>
        <p:spPr bwMode="auto">
          <a:xfrm>
            <a:off x="1143000" y="2667000"/>
            <a:ext cx="6749143" cy="23622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1371600"/>
            <a:ext cx="9144000" cy="3970318"/>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Two final steps</a:t>
            </a:r>
          </a:p>
          <a:p>
            <a:pPr algn="ctr"/>
            <a:endParaRPr lang="en-US" sz="2800" dirty="0" smtClean="0">
              <a:latin typeface="Times New Roman" pitchFamily="18" charset="0"/>
              <a:cs typeface="Times New Roman" pitchFamily="18" charset="0"/>
            </a:endParaRPr>
          </a:p>
          <a:p>
            <a:pPr algn="ctr"/>
            <a:r>
              <a:rPr lang="en-US" sz="2800" dirty="0" smtClean="0">
                <a:latin typeface="Times New Roman" pitchFamily="18" charset="0"/>
                <a:cs typeface="Times New Roman" pitchFamily="18" charset="0"/>
              </a:rPr>
              <a:t>1. Omit taking of real part in formula</a:t>
            </a:r>
          </a:p>
          <a:p>
            <a:pPr algn="ctr"/>
            <a:r>
              <a:rPr lang="en-US" sz="2800" dirty="0" smtClean="0">
                <a:latin typeface="Times New Roman" pitchFamily="18" charset="0"/>
                <a:cs typeface="Times New Roman" pitchFamily="18" charset="0"/>
              </a:rPr>
              <a:t>(simplifying approximation)</a:t>
            </a:r>
          </a:p>
          <a:p>
            <a:pPr algn="ctr"/>
            <a:endParaRPr lang="en-US" sz="2800" dirty="0" smtClean="0">
              <a:latin typeface="Times New Roman" pitchFamily="18" charset="0"/>
              <a:cs typeface="Times New Roman" pitchFamily="18" charset="0"/>
            </a:endParaRPr>
          </a:p>
          <a:p>
            <a:pPr algn="ctr"/>
            <a:endParaRPr lang="en-US" sz="2800" dirty="0" smtClean="0">
              <a:latin typeface="Times New Roman" pitchFamily="18" charset="0"/>
              <a:cs typeface="Times New Roman" pitchFamily="18" charset="0"/>
            </a:endParaRPr>
          </a:p>
          <a:p>
            <a:pPr algn="ctr"/>
            <a:r>
              <a:rPr lang="en-US" sz="2800" dirty="0" smtClean="0">
                <a:latin typeface="Times New Roman" pitchFamily="18" charset="0"/>
                <a:cs typeface="Times New Roman" pitchFamily="18" charset="0"/>
              </a:rPr>
              <a:t>2. Normalize by the amplitude of the two time series and square, so that result varies between </a:t>
            </a:r>
            <a:r>
              <a:rPr lang="en-US" sz="2800" i="1" dirty="0" smtClean="0">
                <a:latin typeface="Cambria Math" pitchFamily="18" charset="0"/>
                <a:ea typeface="Cambria Math" pitchFamily="18" charset="0"/>
                <a:cs typeface="Times New Roman" pitchFamily="18" charset="0"/>
              </a:rPr>
              <a:t>0 </a:t>
            </a:r>
            <a:r>
              <a:rPr lang="en-US" sz="2800" dirty="0" smtClean="0">
                <a:latin typeface="Times New Roman" pitchFamily="18" charset="0"/>
                <a:cs typeface="Times New Roman" pitchFamily="18" charset="0"/>
              </a:rPr>
              <a:t>and </a:t>
            </a:r>
            <a:r>
              <a:rPr lang="en-US" sz="2800" i="1" dirty="0" smtClean="0">
                <a:latin typeface="Cambria Math" pitchFamily="18" charset="0"/>
                <a:ea typeface="Cambria Math" pitchFamily="18" charset="0"/>
                <a:cs typeface="Times New Roman" pitchFamily="18" charset="0"/>
              </a:rPr>
              <a:t>1</a:t>
            </a:r>
          </a:p>
          <a:p>
            <a:pPr algn="ctr"/>
            <a:endParaRPr lang="en-US" sz="2800" dirty="0" smtClean="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457200"/>
            <a:ext cx="9144000" cy="1200329"/>
          </a:xfrm>
          <a:prstGeom prst="rect">
            <a:avLst/>
          </a:prstGeom>
          <a:noFill/>
        </p:spPr>
        <p:txBody>
          <a:bodyPr wrap="square" rtlCol="0">
            <a:spAutoFit/>
          </a:bodyPr>
          <a:lstStyle/>
          <a:p>
            <a:pPr algn="ctr"/>
            <a:r>
              <a:rPr lang="en-US" sz="3600" dirty="0" smtClean="0">
                <a:latin typeface="Times New Roman" pitchFamily="18" charset="0"/>
                <a:cs typeface="Times New Roman" pitchFamily="18" charset="0"/>
              </a:rPr>
              <a:t>the final result is called</a:t>
            </a:r>
          </a:p>
          <a:p>
            <a:pPr algn="ctr"/>
            <a:r>
              <a:rPr lang="en-US" sz="3600" dirty="0" smtClean="0">
                <a:latin typeface="Times New Roman" pitchFamily="18" charset="0"/>
                <a:cs typeface="Times New Roman" pitchFamily="18" charset="0"/>
              </a:rPr>
              <a:t>Coherence</a:t>
            </a:r>
            <a:endParaRPr lang="en-US" sz="3600" dirty="0">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3" cstate="print"/>
          <a:srcRect l="23485" t="43346" r="17424" b="39072"/>
          <a:stretch>
            <a:fillRect/>
          </a:stretch>
        </p:blipFill>
        <p:spPr bwMode="auto">
          <a:xfrm>
            <a:off x="76200" y="2667000"/>
            <a:ext cx="8915400" cy="20574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228600" y="154980"/>
            <a:ext cx="6296186" cy="6571284"/>
            <a:chOff x="685799" y="457200"/>
            <a:chExt cx="5928561" cy="6172200"/>
          </a:xfrm>
        </p:grpSpPr>
        <p:pic>
          <p:nvPicPr>
            <p:cNvPr id="1027" name="Picture 3"/>
            <p:cNvPicPr>
              <a:picLocks noChangeAspect="1" noChangeArrowheads="1"/>
            </p:cNvPicPr>
            <p:nvPr/>
          </p:nvPicPr>
          <p:blipFill>
            <a:blip r:embed="rId3" cstate="print"/>
            <a:srcRect l="5083" t="5870" r="6297" b="8133"/>
            <a:stretch>
              <a:fillRect/>
            </a:stretch>
          </p:blipFill>
          <p:spPr bwMode="auto">
            <a:xfrm>
              <a:off x="685799" y="457200"/>
              <a:ext cx="5928561" cy="6172200"/>
            </a:xfrm>
            <a:prstGeom prst="rect">
              <a:avLst/>
            </a:prstGeom>
            <a:noFill/>
            <a:ln w="9525">
              <a:noFill/>
              <a:miter lim="800000"/>
              <a:headEnd/>
              <a:tailEnd/>
            </a:ln>
            <a:effectLst/>
          </p:spPr>
        </p:pic>
        <p:sp>
          <p:nvSpPr>
            <p:cNvPr id="5" name="TextBox 4"/>
            <p:cNvSpPr txBox="1"/>
            <p:nvPr/>
          </p:nvSpPr>
          <p:spPr>
            <a:xfrm>
              <a:off x="1193074" y="457200"/>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6" name="TextBox 5"/>
            <p:cNvSpPr txBox="1"/>
            <p:nvPr/>
          </p:nvSpPr>
          <p:spPr>
            <a:xfrm>
              <a:off x="1193074" y="1295400"/>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sp>
          <p:nvSpPr>
            <p:cNvPr id="7" name="TextBox 6"/>
            <p:cNvSpPr txBox="1"/>
            <p:nvPr/>
          </p:nvSpPr>
          <p:spPr>
            <a:xfrm>
              <a:off x="1193074" y="2362200"/>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sp>
          <p:nvSpPr>
            <p:cNvPr id="8" name="TextBox 7"/>
            <p:cNvSpPr txBox="1"/>
            <p:nvPr/>
          </p:nvSpPr>
          <p:spPr>
            <a:xfrm>
              <a:off x="1193074" y="3200400"/>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
              </a:r>
              <a:endParaRPr lang="en-US" sz="1200" dirty="0">
                <a:latin typeface="Times New Roman" pitchFamily="18" charset="0"/>
                <a:cs typeface="Times New Roman" pitchFamily="18" charset="0"/>
              </a:endParaRPr>
            </a:p>
          </p:txBody>
        </p:sp>
        <p:sp>
          <p:nvSpPr>
            <p:cNvPr id="9" name="TextBox 8"/>
            <p:cNvSpPr txBox="1"/>
            <p:nvPr/>
          </p:nvSpPr>
          <p:spPr>
            <a:xfrm>
              <a:off x="1193074" y="4267200"/>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E)</a:t>
              </a:r>
              <a:endParaRPr lang="en-US" sz="1200" dirty="0">
                <a:latin typeface="Times New Roman" pitchFamily="18" charset="0"/>
                <a:cs typeface="Times New Roman" pitchFamily="18" charset="0"/>
              </a:endParaRPr>
            </a:p>
          </p:txBody>
        </p:sp>
        <p:sp>
          <p:nvSpPr>
            <p:cNvPr id="10" name="TextBox 9"/>
            <p:cNvSpPr txBox="1"/>
            <p:nvPr/>
          </p:nvSpPr>
          <p:spPr>
            <a:xfrm>
              <a:off x="1193074" y="5257800"/>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F)</a:t>
              </a:r>
              <a:endParaRPr lang="en-US" sz="1200" dirty="0">
                <a:latin typeface="Times New Roman" pitchFamily="18" charset="0"/>
                <a:cs typeface="Times New Roman" pitchFamily="18" charset="0"/>
              </a:endParaRPr>
            </a:p>
          </p:txBody>
        </p:sp>
      </p:grpSp>
      <p:sp>
        <p:nvSpPr>
          <p:cNvPr id="12" name="TextBox 11"/>
          <p:cNvSpPr txBox="1"/>
          <p:nvPr/>
        </p:nvSpPr>
        <p:spPr>
          <a:xfrm>
            <a:off x="6629400" y="1371600"/>
            <a:ext cx="2209800" cy="3970318"/>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new dataset:</a:t>
            </a:r>
          </a:p>
          <a:p>
            <a:endParaRPr lang="en-US" sz="2800" dirty="0" smtClean="0">
              <a:latin typeface="Times New Roman" pitchFamily="18" charset="0"/>
              <a:ea typeface="Cambria Math" pitchFamily="18" charset="0"/>
              <a:cs typeface="Times New Roman" pitchFamily="18" charset="0"/>
            </a:endParaRPr>
          </a:p>
          <a:p>
            <a:r>
              <a:rPr lang="en-US" sz="2800" dirty="0" smtClean="0">
                <a:latin typeface="Times New Roman" pitchFamily="18" charset="0"/>
                <a:ea typeface="Cambria Math" pitchFamily="18" charset="0"/>
                <a:cs typeface="Times New Roman" pitchFamily="18" charset="0"/>
              </a:rPr>
              <a:t>Water Quality</a:t>
            </a:r>
          </a:p>
          <a:p>
            <a:endParaRPr lang="en-US" sz="2800" dirty="0" smtClean="0">
              <a:latin typeface="Times New Roman" pitchFamily="18" charset="0"/>
              <a:ea typeface="Cambria Math" pitchFamily="18" charset="0"/>
              <a:cs typeface="Times New Roman" pitchFamily="18" charset="0"/>
            </a:endParaRPr>
          </a:p>
          <a:p>
            <a:r>
              <a:rPr lang="en-US" sz="2800" dirty="0" smtClean="0">
                <a:latin typeface="Times New Roman" pitchFamily="18" charset="0"/>
                <a:ea typeface="Cambria Math" pitchFamily="18" charset="0"/>
                <a:cs typeface="Times New Roman" pitchFamily="18" charset="0"/>
              </a:rPr>
              <a:t>Reynolds Channel,</a:t>
            </a:r>
          </a:p>
          <a:p>
            <a:r>
              <a:rPr lang="en-US" sz="2800" dirty="0" smtClean="0">
                <a:latin typeface="Times New Roman" pitchFamily="18" charset="0"/>
                <a:ea typeface="Cambria Math" pitchFamily="18" charset="0"/>
                <a:cs typeface="Times New Roman" pitchFamily="18" charset="0"/>
              </a:rPr>
              <a:t>Coastal Long Island, New York</a:t>
            </a:r>
            <a:endParaRPr lang="en-US" sz="2800"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p:nvPr/>
        </p:nvGrpSpPr>
        <p:grpSpPr>
          <a:xfrm>
            <a:off x="228600" y="154980"/>
            <a:ext cx="6296186" cy="6571284"/>
            <a:chOff x="685799" y="457200"/>
            <a:chExt cx="5928561" cy="6172200"/>
          </a:xfrm>
        </p:grpSpPr>
        <p:pic>
          <p:nvPicPr>
            <p:cNvPr id="1027" name="Picture 3"/>
            <p:cNvPicPr>
              <a:picLocks noChangeAspect="1" noChangeArrowheads="1"/>
            </p:cNvPicPr>
            <p:nvPr/>
          </p:nvPicPr>
          <p:blipFill>
            <a:blip r:embed="rId3" cstate="print"/>
            <a:srcRect l="5083" t="5870" r="6297" b="8133"/>
            <a:stretch>
              <a:fillRect/>
            </a:stretch>
          </p:blipFill>
          <p:spPr bwMode="auto">
            <a:xfrm>
              <a:off x="685799" y="457200"/>
              <a:ext cx="5928561" cy="6172200"/>
            </a:xfrm>
            <a:prstGeom prst="rect">
              <a:avLst/>
            </a:prstGeom>
            <a:noFill/>
            <a:ln w="9525">
              <a:noFill/>
              <a:miter lim="800000"/>
              <a:headEnd/>
              <a:tailEnd/>
            </a:ln>
            <a:effectLst/>
          </p:spPr>
        </p:pic>
        <p:sp>
          <p:nvSpPr>
            <p:cNvPr id="5" name="TextBox 4"/>
            <p:cNvSpPr txBox="1"/>
            <p:nvPr/>
          </p:nvSpPr>
          <p:spPr>
            <a:xfrm>
              <a:off x="1193074" y="457200"/>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6" name="TextBox 5"/>
            <p:cNvSpPr txBox="1"/>
            <p:nvPr/>
          </p:nvSpPr>
          <p:spPr>
            <a:xfrm>
              <a:off x="1193074" y="1295400"/>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sp>
          <p:nvSpPr>
            <p:cNvPr id="7" name="TextBox 6"/>
            <p:cNvSpPr txBox="1"/>
            <p:nvPr/>
          </p:nvSpPr>
          <p:spPr>
            <a:xfrm>
              <a:off x="1193074" y="2362200"/>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sp>
          <p:nvSpPr>
            <p:cNvPr id="8" name="TextBox 7"/>
            <p:cNvSpPr txBox="1"/>
            <p:nvPr/>
          </p:nvSpPr>
          <p:spPr>
            <a:xfrm>
              <a:off x="1193074" y="3200400"/>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
              </a:r>
              <a:endParaRPr lang="en-US" sz="1200" dirty="0">
                <a:latin typeface="Times New Roman" pitchFamily="18" charset="0"/>
                <a:cs typeface="Times New Roman" pitchFamily="18" charset="0"/>
              </a:endParaRPr>
            </a:p>
          </p:txBody>
        </p:sp>
        <p:sp>
          <p:nvSpPr>
            <p:cNvPr id="9" name="TextBox 8"/>
            <p:cNvSpPr txBox="1"/>
            <p:nvPr/>
          </p:nvSpPr>
          <p:spPr>
            <a:xfrm>
              <a:off x="1193074" y="4267200"/>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E)</a:t>
              </a:r>
              <a:endParaRPr lang="en-US" sz="1200" dirty="0">
                <a:latin typeface="Times New Roman" pitchFamily="18" charset="0"/>
                <a:cs typeface="Times New Roman" pitchFamily="18" charset="0"/>
              </a:endParaRPr>
            </a:p>
          </p:txBody>
        </p:sp>
        <p:sp>
          <p:nvSpPr>
            <p:cNvPr id="10" name="TextBox 9"/>
            <p:cNvSpPr txBox="1"/>
            <p:nvPr/>
          </p:nvSpPr>
          <p:spPr>
            <a:xfrm>
              <a:off x="1193074" y="5257800"/>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F)</a:t>
              </a:r>
              <a:endParaRPr lang="en-US" sz="1200" dirty="0">
                <a:latin typeface="Times New Roman" pitchFamily="18" charset="0"/>
                <a:cs typeface="Times New Roman" pitchFamily="18" charset="0"/>
              </a:endParaRPr>
            </a:p>
          </p:txBody>
        </p:sp>
      </p:grpSp>
      <p:sp>
        <p:nvSpPr>
          <p:cNvPr id="12" name="TextBox 11"/>
          <p:cNvSpPr txBox="1"/>
          <p:nvPr/>
        </p:nvSpPr>
        <p:spPr>
          <a:xfrm>
            <a:off x="6629400" y="1371600"/>
            <a:ext cx="2209800" cy="3970318"/>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new dataset:</a:t>
            </a:r>
          </a:p>
          <a:p>
            <a:endParaRPr lang="en-US" sz="2800" dirty="0" smtClean="0">
              <a:latin typeface="Times New Roman" pitchFamily="18" charset="0"/>
              <a:ea typeface="Cambria Math" pitchFamily="18" charset="0"/>
              <a:cs typeface="Times New Roman" pitchFamily="18" charset="0"/>
            </a:endParaRPr>
          </a:p>
          <a:p>
            <a:r>
              <a:rPr lang="en-US" sz="2800" dirty="0" smtClean="0">
                <a:latin typeface="Times New Roman" pitchFamily="18" charset="0"/>
                <a:ea typeface="Cambria Math" pitchFamily="18" charset="0"/>
                <a:cs typeface="Times New Roman" pitchFamily="18" charset="0"/>
              </a:rPr>
              <a:t>Water Quality</a:t>
            </a:r>
          </a:p>
          <a:p>
            <a:endParaRPr lang="en-US" sz="2800" dirty="0" smtClean="0">
              <a:latin typeface="Times New Roman" pitchFamily="18" charset="0"/>
              <a:ea typeface="Cambria Math" pitchFamily="18" charset="0"/>
              <a:cs typeface="Times New Roman" pitchFamily="18" charset="0"/>
            </a:endParaRPr>
          </a:p>
          <a:p>
            <a:r>
              <a:rPr lang="en-US" sz="2800" dirty="0" smtClean="0">
                <a:latin typeface="Times New Roman" pitchFamily="18" charset="0"/>
                <a:ea typeface="Cambria Math" pitchFamily="18" charset="0"/>
                <a:cs typeface="Times New Roman" pitchFamily="18" charset="0"/>
              </a:rPr>
              <a:t>Reynolds Channel,</a:t>
            </a:r>
          </a:p>
          <a:p>
            <a:r>
              <a:rPr lang="en-US" sz="2800" dirty="0" smtClean="0">
                <a:latin typeface="Times New Roman" pitchFamily="18" charset="0"/>
                <a:ea typeface="Cambria Math" pitchFamily="18" charset="0"/>
                <a:cs typeface="Times New Roman" pitchFamily="18" charset="0"/>
              </a:rPr>
              <a:t>Coastal Long Island, New York</a:t>
            </a:r>
            <a:endParaRPr lang="en-US" sz="2800" dirty="0">
              <a:latin typeface="Times New Roman" pitchFamily="18" charset="0"/>
              <a:ea typeface="Cambria Math" pitchFamily="18" charset="0"/>
              <a:cs typeface="Times New Roman" pitchFamily="18" charset="0"/>
            </a:endParaRPr>
          </a:p>
        </p:txBody>
      </p:sp>
      <p:sp>
        <p:nvSpPr>
          <p:cNvPr id="11" name="TextBox 10"/>
          <p:cNvSpPr txBox="1"/>
          <p:nvPr/>
        </p:nvSpPr>
        <p:spPr>
          <a:xfrm>
            <a:off x="914400" y="0"/>
            <a:ext cx="4114800" cy="523220"/>
          </a:xfrm>
          <a:prstGeom prst="rect">
            <a:avLst/>
          </a:prstGeom>
          <a:noFill/>
        </p:spPr>
        <p:txBody>
          <a:bodyPr wrap="square" rtlCol="0">
            <a:spAutoFit/>
          </a:bodyPr>
          <a:lstStyle/>
          <a:p>
            <a:r>
              <a:rPr lang="en-US" sz="2800" dirty="0" smtClean="0">
                <a:solidFill>
                  <a:srgbClr val="FF0000"/>
                </a:solidFill>
                <a:latin typeface="Times New Roman" pitchFamily="18" charset="0"/>
                <a:ea typeface="Cambria Math" pitchFamily="18" charset="0"/>
                <a:cs typeface="Times New Roman" pitchFamily="18" charset="0"/>
              </a:rPr>
              <a:t>precipitation</a:t>
            </a:r>
            <a:endParaRPr lang="en-US" sz="2800" dirty="0">
              <a:solidFill>
                <a:srgbClr val="FF0000"/>
              </a:solidFill>
              <a:latin typeface="Times New Roman" pitchFamily="18" charset="0"/>
              <a:ea typeface="Cambria Math" pitchFamily="18" charset="0"/>
              <a:cs typeface="Times New Roman" pitchFamily="18" charset="0"/>
            </a:endParaRPr>
          </a:p>
        </p:txBody>
      </p:sp>
      <p:sp>
        <p:nvSpPr>
          <p:cNvPr id="13" name="TextBox 12"/>
          <p:cNvSpPr txBox="1"/>
          <p:nvPr/>
        </p:nvSpPr>
        <p:spPr>
          <a:xfrm>
            <a:off x="914400" y="924580"/>
            <a:ext cx="4114800" cy="523220"/>
          </a:xfrm>
          <a:prstGeom prst="rect">
            <a:avLst/>
          </a:prstGeom>
          <a:noFill/>
        </p:spPr>
        <p:txBody>
          <a:bodyPr wrap="square" rtlCol="0">
            <a:spAutoFit/>
          </a:bodyPr>
          <a:lstStyle/>
          <a:p>
            <a:r>
              <a:rPr lang="en-US" sz="2800" dirty="0" smtClean="0">
                <a:solidFill>
                  <a:srgbClr val="FF0000"/>
                </a:solidFill>
                <a:latin typeface="Times New Roman" pitchFamily="18" charset="0"/>
                <a:ea typeface="Cambria Math" pitchFamily="18" charset="0"/>
                <a:cs typeface="Times New Roman" pitchFamily="18" charset="0"/>
              </a:rPr>
              <a:t>air temperature</a:t>
            </a:r>
            <a:endParaRPr lang="en-US" sz="2800" dirty="0">
              <a:solidFill>
                <a:srgbClr val="FF0000"/>
              </a:solidFill>
              <a:latin typeface="Times New Roman" pitchFamily="18" charset="0"/>
              <a:ea typeface="Cambria Math" pitchFamily="18" charset="0"/>
              <a:cs typeface="Times New Roman" pitchFamily="18" charset="0"/>
            </a:endParaRPr>
          </a:p>
        </p:txBody>
      </p:sp>
      <p:sp>
        <p:nvSpPr>
          <p:cNvPr id="14" name="TextBox 13"/>
          <p:cNvSpPr txBox="1"/>
          <p:nvPr/>
        </p:nvSpPr>
        <p:spPr>
          <a:xfrm>
            <a:off x="914400" y="1991380"/>
            <a:ext cx="4114800" cy="523220"/>
          </a:xfrm>
          <a:prstGeom prst="rect">
            <a:avLst/>
          </a:prstGeom>
          <a:noFill/>
        </p:spPr>
        <p:txBody>
          <a:bodyPr wrap="square" rtlCol="0">
            <a:spAutoFit/>
          </a:bodyPr>
          <a:lstStyle/>
          <a:p>
            <a:r>
              <a:rPr lang="en-US" sz="2800" dirty="0" smtClean="0">
                <a:solidFill>
                  <a:srgbClr val="FF0000"/>
                </a:solidFill>
                <a:latin typeface="Times New Roman" pitchFamily="18" charset="0"/>
                <a:ea typeface="Cambria Math" pitchFamily="18" charset="0"/>
                <a:cs typeface="Times New Roman" pitchFamily="18" charset="0"/>
              </a:rPr>
              <a:t>water temperature</a:t>
            </a:r>
            <a:endParaRPr lang="en-US" sz="2800" dirty="0">
              <a:solidFill>
                <a:srgbClr val="FF0000"/>
              </a:solidFill>
              <a:latin typeface="Times New Roman" pitchFamily="18" charset="0"/>
              <a:ea typeface="Cambria Math" pitchFamily="18" charset="0"/>
              <a:cs typeface="Times New Roman" pitchFamily="18" charset="0"/>
            </a:endParaRPr>
          </a:p>
        </p:txBody>
      </p:sp>
      <p:sp>
        <p:nvSpPr>
          <p:cNvPr id="15" name="TextBox 14"/>
          <p:cNvSpPr txBox="1"/>
          <p:nvPr/>
        </p:nvSpPr>
        <p:spPr>
          <a:xfrm>
            <a:off x="914400" y="3210580"/>
            <a:ext cx="4114800" cy="523220"/>
          </a:xfrm>
          <a:prstGeom prst="rect">
            <a:avLst/>
          </a:prstGeom>
          <a:noFill/>
        </p:spPr>
        <p:txBody>
          <a:bodyPr wrap="square" rtlCol="0">
            <a:spAutoFit/>
          </a:bodyPr>
          <a:lstStyle/>
          <a:p>
            <a:r>
              <a:rPr lang="en-US" sz="2800" dirty="0" smtClean="0">
                <a:solidFill>
                  <a:srgbClr val="FF0000"/>
                </a:solidFill>
                <a:latin typeface="Times New Roman" pitchFamily="18" charset="0"/>
                <a:ea typeface="Cambria Math" pitchFamily="18" charset="0"/>
                <a:cs typeface="Times New Roman" pitchFamily="18" charset="0"/>
              </a:rPr>
              <a:t>salinity</a:t>
            </a:r>
            <a:endParaRPr lang="en-US" sz="2800" dirty="0">
              <a:solidFill>
                <a:srgbClr val="FF0000"/>
              </a:solidFill>
              <a:latin typeface="Times New Roman" pitchFamily="18" charset="0"/>
              <a:ea typeface="Cambria Math" pitchFamily="18" charset="0"/>
              <a:cs typeface="Times New Roman" pitchFamily="18" charset="0"/>
            </a:endParaRPr>
          </a:p>
        </p:txBody>
      </p:sp>
      <p:sp>
        <p:nvSpPr>
          <p:cNvPr id="16" name="TextBox 15"/>
          <p:cNvSpPr txBox="1"/>
          <p:nvPr/>
        </p:nvSpPr>
        <p:spPr>
          <a:xfrm>
            <a:off x="914400" y="4419600"/>
            <a:ext cx="4114800" cy="523220"/>
          </a:xfrm>
          <a:prstGeom prst="rect">
            <a:avLst/>
          </a:prstGeom>
          <a:noFill/>
        </p:spPr>
        <p:txBody>
          <a:bodyPr wrap="square" rtlCol="0">
            <a:spAutoFit/>
          </a:bodyPr>
          <a:lstStyle/>
          <a:p>
            <a:r>
              <a:rPr lang="en-US" sz="2800" dirty="0" smtClean="0">
                <a:solidFill>
                  <a:srgbClr val="FF0000"/>
                </a:solidFill>
                <a:latin typeface="Times New Roman" pitchFamily="18" charset="0"/>
                <a:ea typeface="Cambria Math" pitchFamily="18" charset="0"/>
                <a:cs typeface="Times New Roman" pitchFamily="18" charset="0"/>
              </a:rPr>
              <a:t>turbidity</a:t>
            </a:r>
            <a:endParaRPr lang="en-US" sz="2800" dirty="0">
              <a:solidFill>
                <a:srgbClr val="FF0000"/>
              </a:solidFill>
              <a:latin typeface="Times New Roman" pitchFamily="18" charset="0"/>
              <a:ea typeface="Cambria Math" pitchFamily="18" charset="0"/>
              <a:cs typeface="Times New Roman" pitchFamily="18" charset="0"/>
            </a:endParaRPr>
          </a:p>
        </p:txBody>
      </p:sp>
      <p:sp>
        <p:nvSpPr>
          <p:cNvPr id="17" name="TextBox 16"/>
          <p:cNvSpPr txBox="1"/>
          <p:nvPr/>
        </p:nvSpPr>
        <p:spPr>
          <a:xfrm>
            <a:off x="914400" y="5410200"/>
            <a:ext cx="4114800" cy="523220"/>
          </a:xfrm>
          <a:prstGeom prst="rect">
            <a:avLst/>
          </a:prstGeom>
          <a:noFill/>
        </p:spPr>
        <p:txBody>
          <a:bodyPr wrap="square" rtlCol="0">
            <a:spAutoFit/>
          </a:bodyPr>
          <a:lstStyle/>
          <a:p>
            <a:r>
              <a:rPr lang="en-US" sz="2800" dirty="0" err="1" smtClean="0">
                <a:solidFill>
                  <a:srgbClr val="FF0000"/>
                </a:solidFill>
                <a:latin typeface="Times New Roman" pitchFamily="18" charset="0"/>
                <a:ea typeface="Cambria Math" pitchFamily="18" charset="0"/>
                <a:cs typeface="Times New Roman" pitchFamily="18" charset="0"/>
              </a:rPr>
              <a:t>chlorophyl</a:t>
            </a:r>
            <a:endParaRPr lang="en-US" sz="2800" dirty="0">
              <a:solidFill>
                <a:srgbClr val="FF0000"/>
              </a:solidFill>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srcRect t="6278" r="7261" b="7590"/>
          <a:stretch>
            <a:fillRect/>
          </a:stretch>
        </p:blipFill>
        <p:spPr bwMode="auto">
          <a:xfrm>
            <a:off x="4101737" y="485504"/>
            <a:ext cx="3851366" cy="5734595"/>
          </a:xfrm>
          <a:prstGeom prst="rect">
            <a:avLst/>
          </a:prstGeom>
          <a:noFill/>
          <a:ln w="9525">
            <a:noFill/>
            <a:miter lim="800000"/>
            <a:headEnd/>
            <a:tailEnd/>
          </a:ln>
          <a:effectLst/>
        </p:spPr>
      </p:pic>
      <p:sp>
        <p:nvSpPr>
          <p:cNvPr id="26" name="Rectangle 25"/>
          <p:cNvSpPr/>
          <p:nvPr/>
        </p:nvSpPr>
        <p:spPr>
          <a:xfrm>
            <a:off x="6019800" y="11430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1600200" y="152400"/>
            <a:ext cx="1981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periods near 1 year</a:t>
            </a:r>
            <a:endParaRPr lang="en-US" sz="1200" dirty="0">
              <a:latin typeface="Times New Roman" pitchFamily="18" charset="0"/>
              <a:cs typeface="Times New Roman" pitchFamily="18" charset="0"/>
            </a:endParaRPr>
          </a:p>
        </p:txBody>
      </p:sp>
      <p:pic>
        <p:nvPicPr>
          <p:cNvPr id="1028" name="Picture 4"/>
          <p:cNvPicPr>
            <a:picLocks noChangeAspect="1" noChangeArrowheads="1"/>
          </p:cNvPicPr>
          <p:nvPr/>
        </p:nvPicPr>
        <p:blipFill>
          <a:blip r:embed="rId4" cstate="print"/>
          <a:srcRect l="367" t="5722" r="6422" b="8441"/>
          <a:stretch>
            <a:fillRect/>
          </a:stretch>
        </p:blipFill>
        <p:spPr bwMode="auto">
          <a:xfrm>
            <a:off x="228600" y="457200"/>
            <a:ext cx="3870960" cy="5715000"/>
          </a:xfrm>
          <a:prstGeom prst="rect">
            <a:avLst/>
          </a:prstGeom>
          <a:noFill/>
          <a:ln w="9525">
            <a:noFill/>
            <a:miter lim="800000"/>
            <a:headEnd/>
            <a:tailEnd/>
          </a:ln>
          <a:effectLst/>
        </p:spPr>
      </p:pic>
      <p:sp>
        <p:nvSpPr>
          <p:cNvPr id="63" name="TextBox 62"/>
          <p:cNvSpPr txBox="1"/>
          <p:nvPr/>
        </p:nvSpPr>
        <p:spPr>
          <a:xfrm>
            <a:off x="685800" y="6172200"/>
            <a:ext cx="7391400" cy="461665"/>
          </a:xfrm>
          <a:prstGeom prst="rect">
            <a:avLst/>
          </a:prstGeom>
          <a:noFill/>
        </p:spPr>
        <p:txBody>
          <a:bodyPr wrap="square" rtlCol="0">
            <a:spAutoFit/>
          </a:bodyPr>
          <a:lstStyle/>
          <a:p>
            <a:r>
              <a:rPr lang="en-US" sz="1200" dirty="0" smtClean="0">
                <a:latin typeface="Times New Roman" pitchFamily="18" charset="0"/>
                <a:cs typeface="Times New Roman" pitchFamily="18" charset="0"/>
              </a:rPr>
              <a:t>Fig, 9.18. Band-pass filtered water quality measurements from Reynolds Channel (New York)  for several years starting January 1, 2006. A) Periods near one year; and B) periods near 5 days.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eda09_16.</a:t>
            </a:r>
            <a:endParaRPr lang="en-US" sz="1200" dirty="0">
              <a:latin typeface="Times New Roman" pitchFamily="18" charset="0"/>
              <a:cs typeface="Times New Roman" pitchFamily="18" charset="0"/>
            </a:endParaRPr>
          </a:p>
        </p:txBody>
      </p:sp>
      <p:sp>
        <p:nvSpPr>
          <p:cNvPr id="66" name="TextBox 65"/>
          <p:cNvSpPr txBox="1"/>
          <p:nvPr/>
        </p:nvSpPr>
        <p:spPr>
          <a:xfrm>
            <a:off x="5410200" y="152400"/>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 periods near 5 days</a:t>
            </a:r>
            <a:endParaRPr lang="en-US"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srcRect t="6278" r="7261" b="7590"/>
          <a:stretch>
            <a:fillRect/>
          </a:stretch>
        </p:blipFill>
        <p:spPr bwMode="auto">
          <a:xfrm>
            <a:off x="4101737" y="485504"/>
            <a:ext cx="3851366" cy="5734595"/>
          </a:xfrm>
          <a:prstGeom prst="rect">
            <a:avLst/>
          </a:prstGeom>
          <a:noFill/>
          <a:ln w="9525">
            <a:noFill/>
            <a:miter lim="800000"/>
            <a:headEnd/>
            <a:tailEnd/>
          </a:ln>
          <a:effectLst/>
        </p:spPr>
      </p:pic>
      <p:sp>
        <p:nvSpPr>
          <p:cNvPr id="26" name="Rectangle 25"/>
          <p:cNvSpPr/>
          <p:nvPr/>
        </p:nvSpPr>
        <p:spPr>
          <a:xfrm>
            <a:off x="6019800" y="11430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1600200" y="152400"/>
            <a:ext cx="1981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periods near 1 year</a:t>
            </a:r>
            <a:endParaRPr lang="en-US" sz="1200" dirty="0">
              <a:latin typeface="Times New Roman" pitchFamily="18" charset="0"/>
              <a:cs typeface="Times New Roman" pitchFamily="18" charset="0"/>
            </a:endParaRPr>
          </a:p>
        </p:txBody>
      </p:sp>
      <p:pic>
        <p:nvPicPr>
          <p:cNvPr id="1028" name="Picture 4"/>
          <p:cNvPicPr>
            <a:picLocks noChangeAspect="1" noChangeArrowheads="1"/>
          </p:cNvPicPr>
          <p:nvPr/>
        </p:nvPicPr>
        <p:blipFill>
          <a:blip r:embed="rId4" cstate="print"/>
          <a:srcRect l="367" t="5722" r="6422" b="8441"/>
          <a:stretch>
            <a:fillRect/>
          </a:stretch>
        </p:blipFill>
        <p:spPr bwMode="auto">
          <a:xfrm>
            <a:off x="228600" y="457200"/>
            <a:ext cx="3870960" cy="5715000"/>
          </a:xfrm>
          <a:prstGeom prst="rect">
            <a:avLst/>
          </a:prstGeom>
          <a:noFill/>
          <a:ln w="9525">
            <a:noFill/>
            <a:miter lim="800000"/>
            <a:headEnd/>
            <a:tailEnd/>
          </a:ln>
          <a:effectLst/>
        </p:spPr>
      </p:pic>
      <p:sp>
        <p:nvSpPr>
          <p:cNvPr id="63" name="TextBox 62"/>
          <p:cNvSpPr txBox="1"/>
          <p:nvPr/>
        </p:nvSpPr>
        <p:spPr>
          <a:xfrm>
            <a:off x="685800" y="6172200"/>
            <a:ext cx="7391400" cy="461665"/>
          </a:xfrm>
          <a:prstGeom prst="rect">
            <a:avLst/>
          </a:prstGeom>
          <a:noFill/>
        </p:spPr>
        <p:txBody>
          <a:bodyPr wrap="square" rtlCol="0">
            <a:spAutoFit/>
          </a:bodyPr>
          <a:lstStyle/>
          <a:p>
            <a:r>
              <a:rPr lang="en-US" sz="1200" dirty="0" smtClean="0">
                <a:latin typeface="Times New Roman" pitchFamily="18" charset="0"/>
                <a:cs typeface="Times New Roman" pitchFamily="18" charset="0"/>
              </a:rPr>
              <a:t>Fig, 9.18. Band-pass filtered water quality measurements from Reynolds Channel (New York)  for several years starting January 1, 2006. A) Periods near one year; and B) periods near 5 days.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eda09_16.</a:t>
            </a:r>
            <a:endParaRPr lang="en-US" sz="1200" dirty="0">
              <a:latin typeface="Times New Roman" pitchFamily="18" charset="0"/>
              <a:cs typeface="Times New Roman" pitchFamily="18" charset="0"/>
            </a:endParaRPr>
          </a:p>
        </p:txBody>
      </p:sp>
      <p:sp>
        <p:nvSpPr>
          <p:cNvPr id="66" name="TextBox 65"/>
          <p:cNvSpPr txBox="1"/>
          <p:nvPr/>
        </p:nvSpPr>
        <p:spPr>
          <a:xfrm>
            <a:off x="5410200" y="152400"/>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 periods near 5 days</a:t>
            </a:r>
            <a:endParaRPr lang="en-US" sz="1200" dirty="0">
              <a:latin typeface="Times New Roman" pitchFamily="18" charset="0"/>
              <a:cs typeface="Times New Roman" pitchFamily="18" charset="0"/>
            </a:endParaRPr>
          </a:p>
        </p:txBody>
      </p:sp>
      <p:sp>
        <p:nvSpPr>
          <p:cNvPr id="8" name="Oval 7"/>
          <p:cNvSpPr/>
          <p:nvPr/>
        </p:nvSpPr>
        <p:spPr>
          <a:xfrm>
            <a:off x="2514600" y="457200"/>
            <a:ext cx="533400" cy="29718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048000" y="457200"/>
            <a:ext cx="533400" cy="2971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30" name="Straight Connector 29"/>
          <p:cNvCxnSpPr/>
          <p:nvPr/>
        </p:nvCxnSpPr>
        <p:spPr>
          <a:xfrm rot="16200000" flipH="1">
            <a:off x="7138368" y="3572255"/>
            <a:ext cx="914401" cy="18288"/>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flipH="1">
            <a:off x="6478193" y="3572255"/>
            <a:ext cx="914401" cy="18288"/>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6084486" y="3572255"/>
            <a:ext cx="914401" cy="18288"/>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flipH="1">
            <a:off x="4839450" y="3572255"/>
            <a:ext cx="914401" cy="18288"/>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4641846" y="3572257"/>
            <a:ext cx="914401" cy="18288"/>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6200000" flipH="1">
            <a:off x="7152576" y="829057"/>
            <a:ext cx="914401" cy="182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6492401" y="829057"/>
            <a:ext cx="914401" cy="182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6098694" y="829057"/>
            <a:ext cx="914401" cy="182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4853658" y="829057"/>
            <a:ext cx="914401" cy="182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4656054" y="829059"/>
            <a:ext cx="914401" cy="182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123984" y="1447800"/>
            <a:ext cx="8915400" cy="3048000"/>
            <a:chOff x="838200" y="2129135"/>
            <a:chExt cx="7248525" cy="1809750"/>
          </a:xfrm>
        </p:grpSpPr>
        <p:sp>
          <p:nvSpPr>
            <p:cNvPr id="32" name="TextBox 31"/>
            <p:cNvSpPr txBox="1"/>
            <p:nvPr/>
          </p:nvSpPr>
          <p:spPr>
            <a:xfrm>
              <a:off x="1182189" y="2130810"/>
              <a:ext cx="381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pic>
          <p:nvPicPr>
            <p:cNvPr id="1032" name="Picture 8"/>
            <p:cNvPicPr>
              <a:picLocks noChangeAspect="1" noChangeArrowheads="1"/>
            </p:cNvPicPr>
            <p:nvPr/>
          </p:nvPicPr>
          <p:blipFill>
            <a:blip r:embed="rId3" cstate="print"/>
            <a:srcRect/>
            <a:stretch>
              <a:fillRect/>
            </a:stretch>
          </p:blipFill>
          <p:spPr bwMode="auto">
            <a:xfrm>
              <a:off x="838200" y="2200321"/>
              <a:ext cx="2428875" cy="1733550"/>
            </a:xfrm>
            <a:prstGeom prst="rect">
              <a:avLst/>
            </a:prstGeom>
            <a:noFill/>
            <a:ln w="9525">
              <a:noFill/>
              <a:miter lim="800000"/>
              <a:headEnd/>
              <a:tailEnd/>
            </a:ln>
            <a:effectLst/>
          </p:spPr>
        </p:pic>
        <p:pic>
          <p:nvPicPr>
            <p:cNvPr id="1033" name="Picture 9"/>
            <p:cNvPicPr>
              <a:picLocks noChangeAspect="1" noChangeArrowheads="1"/>
            </p:cNvPicPr>
            <p:nvPr/>
          </p:nvPicPr>
          <p:blipFill>
            <a:blip r:embed="rId4" cstate="print"/>
            <a:srcRect/>
            <a:stretch>
              <a:fillRect/>
            </a:stretch>
          </p:blipFill>
          <p:spPr bwMode="auto">
            <a:xfrm>
              <a:off x="3228975" y="2195810"/>
              <a:ext cx="2447925" cy="1743075"/>
            </a:xfrm>
            <a:prstGeom prst="rect">
              <a:avLst/>
            </a:prstGeom>
            <a:noFill/>
            <a:ln w="9525">
              <a:noFill/>
              <a:miter lim="800000"/>
              <a:headEnd/>
              <a:tailEnd/>
            </a:ln>
            <a:effectLst/>
          </p:spPr>
        </p:pic>
        <p:pic>
          <p:nvPicPr>
            <p:cNvPr id="1034" name="Picture 10"/>
            <p:cNvPicPr>
              <a:picLocks noChangeAspect="1" noChangeArrowheads="1"/>
            </p:cNvPicPr>
            <p:nvPr/>
          </p:nvPicPr>
          <p:blipFill>
            <a:blip r:embed="rId5" cstate="print"/>
            <a:srcRect/>
            <a:stretch>
              <a:fillRect/>
            </a:stretch>
          </p:blipFill>
          <p:spPr bwMode="auto">
            <a:xfrm>
              <a:off x="5638800" y="2205335"/>
              <a:ext cx="2447925" cy="1733550"/>
            </a:xfrm>
            <a:prstGeom prst="rect">
              <a:avLst/>
            </a:prstGeom>
            <a:noFill/>
            <a:ln w="9525">
              <a:noFill/>
              <a:miter lim="800000"/>
              <a:headEnd/>
              <a:tailEnd/>
            </a:ln>
            <a:effectLst/>
          </p:spPr>
        </p:pic>
        <p:sp>
          <p:nvSpPr>
            <p:cNvPr id="67" name="TextBox 66"/>
            <p:cNvSpPr txBox="1"/>
            <p:nvPr/>
          </p:nvSpPr>
          <p:spPr>
            <a:xfrm>
              <a:off x="3583578" y="2129135"/>
              <a:ext cx="381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sp>
          <p:nvSpPr>
            <p:cNvPr id="68" name="TextBox 67"/>
            <p:cNvSpPr txBox="1"/>
            <p:nvPr/>
          </p:nvSpPr>
          <p:spPr>
            <a:xfrm>
              <a:off x="5943600" y="2129135"/>
              <a:ext cx="381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sp>
          <p:nvSpPr>
            <p:cNvPr id="15" name="TextBox 14"/>
            <p:cNvSpPr txBox="1"/>
            <p:nvPr/>
          </p:nvSpPr>
          <p:spPr>
            <a:xfrm>
              <a:off x="1905000" y="2433935"/>
              <a:ext cx="799012"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one year</a:t>
              </a:r>
              <a:endParaRPr lang="en-US" sz="1200" dirty="0">
                <a:latin typeface="Times New Roman" pitchFamily="18" charset="0"/>
                <a:cs typeface="Times New Roman" pitchFamily="18" charset="0"/>
              </a:endParaRPr>
            </a:p>
          </p:txBody>
        </p:sp>
        <p:cxnSp>
          <p:nvCxnSpPr>
            <p:cNvPr id="19" name="Straight Arrow Connector 18"/>
            <p:cNvCxnSpPr/>
            <p:nvPr/>
          </p:nvCxnSpPr>
          <p:spPr>
            <a:xfrm rot="5400000">
              <a:off x="2401094" y="3461841"/>
              <a:ext cx="2286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494544" y="3272135"/>
              <a:ext cx="799012"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one week</a:t>
              </a:r>
              <a:endParaRPr lang="en-US" sz="1200" dirty="0">
                <a:latin typeface="Times New Roman" pitchFamily="18" charset="0"/>
                <a:cs typeface="Times New Roman" pitchFamily="18" charset="0"/>
              </a:endParaRPr>
            </a:p>
          </p:txBody>
        </p:sp>
        <p:cxnSp>
          <p:nvCxnSpPr>
            <p:cNvPr id="21" name="Straight Arrow Connector 20"/>
            <p:cNvCxnSpPr/>
            <p:nvPr/>
          </p:nvCxnSpPr>
          <p:spPr>
            <a:xfrm rot="5400000">
              <a:off x="1295401" y="3404483"/>
              <a:ext cx="208547" cy="13635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411704" y="3236039"/>
              <a:ext cx="799012"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one year</a:t>
              </a:r>
              <a:endParaRPr lang="en-US" sz="12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General form of the IIR Filter, </a:t>
            </a:r>
            <a:r>
              <a:rPr lang="en-US" b="1" dirty="0" smtClean="0">
                <a:latin typeface="Times New Roman" pitchFamily="18" charset="0"/>
                <a:cs typeface="Times New Roman" pitchFamily="18" charset="0"/>
              </a:rPr>
              <a:t>f</a:t>
            </a:r>
            <a:endParaRPr lang="en-US" b="1" dirty="0">
              <a:latin typeface="Times New Roman" pitchFamily="18" charset="0"/>
              <a:cs typeface="Times New Roman" pitchFamily="18" charset="0"/>
            </a:endParaRPr>
          </a:p>
        </p:txBody>
      </p:sp>
      <p:sp>
        <p:nvSpPr>
          <p:cNvPr id="4" name="TextBox 3"/>
          <p:cNvSpPr txBox="1"/>
          <p:nvPr/>
        </p:nvSpPr>
        <p:spPr>
          <a:xfrm>
            <a:off x="1752600" y="2590800"/>
            <a:ext cx="5715000" cy="830997"/>
          </a:xfrm>
          <a:prstGeom prst="rect">
            <a:avLst/>
          </a:prstGeom>
          <a:noFill/>
        </p:spPr>
        <p:txBody>
          <a:bodyPr wrap="square" rtlCol="0">
            <a:spAutoFit/>
          </a:bodyPr>
          <a:lstStyle/>
          <a:p>
            <a:pPr algn="ctr"/>
            <a:r>
              <a:rPr lang="en-US" sz="4800" b="1" dirty="0" smtClean="0">
                <a:latin typeface="Cambria Math" pitchFamily="18" charset="0"/>
                <a:ea typeface="Cambria Math" pitchFamily="18" charset="0"/>
              </a:rPr>
              <a:t>f</a:t>
            </a:r>
            <a:r>
              <a:rPr lang="en-US" sz="4800" dirty="0" smtClean="0">
                <a:latin typeface="Cambria Math" pitchFamily="18" charset="0"/>
                <a:ea typeface="Cambria Math" pitchFamily="18" charset="0"/>
              </a:rPr>
              <a:t> = </a:t>
            </a:r>
            <a:r>
              <a:rPr lang="en-US" sz="4800" b="1" dirty="0" err="1" smtClean="0">
                <a:latin typeface="Cambria Math" pitchFamily="18" charset="0"/>
                <a:ea typeface="Cambria Math" pitchFamily="18" charset="0"/>
              </a:rPr>
              <a:t>v</a:t>
            </a:r>
            <a:r>
              <a:rPr lang="en-US" sz="4800" baseline="30000" dirty="0" err="1" smtClean="0">
                <a:latin typeface="Cambria Math" pitchFamily="18" charset="0"/>
                <a:ea typeface="Cambria Math" pitchFamily="18" charset="0"/>
              </a:rPr>
              <a:t>inv</a:t>
            </a:r>
            <a:r>
              <a:rPr lang="en-US" sz="4800" dirty="0" smtClean="0">
                <a:latin typeface="Cambria Math" pitchFamily="18" charset="0"/>
                <a:ea typeface="Cambria Math" pitchFamily="18" charset="0"/>
              </a:rPr>
              <a:t> * </a:t>
            </a:r>
            <a:r>
              <a:rPr lang="en-US" sz="4800" b="1" dirty="0" smtClean="0">
                <a:latin typeface="Cambria Math" pitchFamily="18" charset="0"/>
                <a:ea typeface="Cambria Math" pitchFamily="18" charset="0"/>
              </a:rPr>
              <a:t>u</a:t>
            </a:r>
            <a:endParaRPr lang="en-US" sz="4800" b="1" dirty="0">
              <a:latin typeface="Cambria Math" pitchFamily="18" charset="0"/>
              <a:ea typeface="Cambria Math" pitchFamily="18" charset="0"/>
            </a:endParaRPr>
          </a:p>
        </p:txBody>
      </p:sp>
      <p:sp>
        <p:nvSpPr>
          <p:cNvPr id="5" name="Title 1"/>
          <p:cNvSpPr txBox="1">
            <a:spLocks/>
          </p:cNvSpPr>
          <p:nvPr/>
        </p:nvSpPr>
        <p:spPr>
          <a:xfrm>
            <a:off x="2527668" y="4572000"/>
            <a:ext cx="6629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Finite Impulse Response (FIR) filter</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TextBox 6"/>
          <p:cNvSpPr txBox="1"/>
          <p:nvPr/>
        </p:nvSpPr>
        <p:spPr>
          <a:xfrm>
            <a:off x="2943496" y="5153296"/>
            <a:ext cx="5715000" cy="830997"/>
          </a:xfrm>
          <a:prstGeom prst="rect">
            <a:avLst/>
          </a:prstGeom>
          <a:noFill/>
        </p:spPr>
        <p:txBody>
          <a:bodyPr wrap="square" rtlCol="0">
            <a:spAutoFit/>
          </a:bodyPr>
          <a:lstStyle/>
          <a:p>
            <a:pPr algn="ctr"/>
            <a:r>
              <a:rPr lang="en-US" sz="4800" b="1" dirty="0" smtClean="0">
                <a:latin typeface="Cambria Math" pitchFamily="18" charset="0"/>
                <a:ea typeface="Cambria Math" pitchFamily="18" charset="0"/>
              </a:rPr>
              <a:t>f</a:t>
            </a:r>
            <a:r>
              <a:rPr lang="en-US" sz="4800" dirty="0" smtClean="0">
                <a:latin typeface="Cambria Math" pitchFamily="18" charset="0"/>
                <a:ea typeface="Cambria Math" pitchFamily="18" charset="0"/>
              </a:rPr>
              <a:t> = </a:t>
            </a:r>
            <a:r>
              <a:rPr lang="en-US" sz="4800" b="1" dirty="0" smtClean="0">
                <a:latin typeface="Cambria Math" pitchFamily="18" charset="0"/>
                <a:ea typeface="Cambria Math" pitchFamily="18" charset="0"/>
              </a:rPr>
              <a:t>u</a:t>
            </a:r>
            <a:endParaRPr lang="en-US" sz="4800" b="1" dirty="0">
              <a:latin typeface="Cambria Math" pitchFamily="18" charset="0"/>
              <a:ea typeface="Cambria Math"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123984" y="1447800"/>
            <a:ext cx="8915400" cy="3048000"/>
            <a:chOff x="838200" y="2129135"/>
            <a:chExt cx="7248525" cy="1809750"/>
          </a:xfrm>
        </p:grpSpPr>
        <p:sp>
          <p:nvSpPr>
            <p:cNvPr id="32" name="TextBox 31"/>
            <p:cNvSpPr txBox="1"/>
            <p:nvPr/>
          </p:nvSpPr>
          <p:spPr>
            <a:xfrm>
              <a:off x="1182189" y="2130810"/>
              <a:ext cx="381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pic>
          <p:nvPicPr>
            <p:cNvPr id="1032" name="Picture 8"/>
            <p:cNvPicPr>
              <a:picLocks noChangeAspect="1" noChangeArrowheads="1"/>
            </p:cNvPicPr>
            <p:nvPr/>
          </p:nvPicPr>
          <p:blipFill>
            <a:blip r:embed="rId3" cstate="print"/>
            <a:srcRect/>
            <a:stretch>
              <a:fillRect/>
            </a:stretch>
          </p:blipFill>
          <p:spPr bwMode="auto">
            <a:xfrm>
              <a:off x="838200" y="2200321"/>
              <a:ext cx="2428875" cy="1733550"/>
            </a:xfrm>
            <a:prstGeom prst="rect">
              <a:avLst/>
            </a:prstGeom>
            <a:noFill/>
            <a:ln w="9525">
              <a:noFill/>
              <a:miter lim="800000"/>
              <a:headEnd/>
              <a:tailEnd/>
            </a:ln>
            <a:effectLst/>
          </p:spPr>
        </p:pic>
        <p:pic>
          <p:nvPicPr>
            <p:cNvPr id="1033" name="Picture 9"/>
            <p:cNvPicPr>
              <a:picLocks noChangeAspect="1" noChangeArrowheads="1"/>
            </p:cNvPicPr>
            <p:nvPr/>
          </p:nvPicPr>
          <p:blipFill>
            <a:blip r:embed="rId4" cstate="print"/>
            <a:srcRect/>
            <a:stretch>
              <a:fillRect/>
            </a:stretch>
          </p:blipFill>
          <p:spPr bwMode="auto">
            <a:xfrm>
              <a:off x="3228975" y="2195810"/>
              <a:ext cx="2447925" cy="1743075"/>
            </a:xfrm>
            <a:prstGeom prst="rect">
              <a:avLst/>
            </a:prstGeom>
            <a:noFill/>
            <a:ln w="9525">
              <a:noFill/>
              <a:miter lim="800000"/>
              <a:headEnd/>
              <a:tailEnd/>
            </a:ln>
            <a:effectLst/>
          </p:spPr>
        </p:pic>
        <p:pic>
          <p:nvPicPr>
            <p:cNvPr id="1034" name="Picture 10"/>
            <p:cNvPicPr>
              <a:picLocks noChangeAspect="1" noChangeArrowheads="1"/>
            </p:cNvPicPr>
            <p:nvPr/>
          </p:nvPicPr>
          <p:blipFill>
            <a:blip r:embed="rId5" cstate="print"/>
            <a:srcRect/>
            <a:stretch>
              <a:fillRect/>
            </a:stretch>
          </p:blipFill>
          <p:spPr bwMode="auto">
            <a:xfrm>
              <a:off x="5638800" y="2205335"/>
              <a:ext cx="2447925" cy="1733550"/>
            </a:xfrm>
            <a:prstGeom prst="rect">
              <a:avLst/>
            </a:prstGeom>
            <a:noFill/>
            <a:ln w="9525">
              <a:noFill/>
              <a:miter lim="800000"/>
              <a:headEnd/>
              <a:tailEnd/>
            </a:ln>
            <a:effectLst/>
          </p:spPr>
        </p:pic>
        <p:sp>
          <p:nvSpPr>
            <p:cNvPr id="67" name="TextBox 66"/>
            <p:cNvSpPr txBox="1"/>
            <p:nvPr/>
          </p:nvSpPr>
          <p:spPr>
            <a:xfrm>
              <a:off x="3583578" y="2129135"/>
              <a:ext cx="381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sp>
          <p:nvSpPr>
            <p:cNvPr id="68" name="TextBox 67"/>
            <p:cNvSpPr txBox="1"/>
            <p:nvPr/>
          </p:nvSpPr>
          <p:spPr>
            <a:xfrm>
              <a:off x="5943600" y="2129135"/>
              <a:ext cx="381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sp>
          <p:nvSpPr>
            <p:cNvPr id="15" name="TextBox 14"/>
            <p:cNvSpPr txBox="1"/>
            <p:nvPr/>
          </p:nvSpPr>
          <p:spPr>
            <a:xfrm>
              <a:off x="1905000" y="2433935"/>
              <a:ext cx="799012"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one year</a:t>
              </a:r>
              <a:endParaRPr lang="en-US" sz="1200" dirty="0">
                <a:latin typeface="Times New Roman" pitchFamily="18" charset="0"/>
                <a:cs typeface="Times New Roman" pitchFamily="18" charset="0"/>
              </a:endParaRPr>
            </a:p>
          </p:txBody>
        </p:sp>
        <p:cxnSp>
          <p:nvCxnSpPr>
            <p:cNvPr id="19" name="Straight Arrow Connector 18"/>
            <p:cNvCxnSpPr/>
            <p:nvPr/>
          </p:nvCxnSpPr>
          <p:spPr>
            <a:xfrm rot="5400000">
              <a:off x="2401094" y="3461841"/>
              <a:ext cx="2286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494544" y="3272135"/>
              <a:ext cx="799012"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one week</a:t>
              </a:r>
              <a:endParaRPr lang="en-US" sz="1200" dirty="0">
                <a:latin typeface="Times New Roman" pitchFamily="18" charset="0"/>
                <a:cs typeface="Times New Roman" pitchFamily="18" charset="0"/>
              </a:endParaRPr>
            </a:p>
          </p:txBody>
        </p:sp>
        <p:cxnSp>
          <p:nvCxnSpPr>
            <p:cNvPr id="21" name="Straight Arrow Connector 20"/>
            <p:cNvCxnSpPr/>
            <p:nvPr/>
          </p:nvCxnSpPr>
          <p:spPr>
            <a:xfrm rot="5400000">
              <a:off x="1295401" y="3404483"/>
              <a:ext cx="208547" cy="13635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411704" y="3236039"/>
              <a:ext cx="799012"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one year</a:t>
              </a:r>
              <a:endParaRPr lang="en-US" sz="1200" dirty="0">
                <a:latin typeface="Times New Roman" pitchFamily="18" charset="0"/>
                <a:cs typeface="Times New Roman" pitchFamily="18" charset="0"/>
              </a:endParaRPr>
            </a:p>
          </p:txBody>
        </p:sp>
      </p:grpSp>
      <p:sp>
        <p:nvSpPr>
          <p:cNvPr id="16" name="Freeform 15"/>
          <p:cNvSpPr/>
          <p:nvPr/>
        </p:nvSpPr>
        <p:spPr>
          <a:xfrm>
            <a:off x="759417" y="976393"/>
            <a:ext cx="2402237" cy="1394848"/>
          </a:xfrm>
          <a:custGeom>
            <a:avLst/>
            <a:gdLst>
              <a:gd name="connsiteX0" fmla="*/ 0 w 2402237"/>
              <a:gd name="connsiteY0" fmla="*/ 1394848 h 1394848"/>
              <a:gd name="connsiteX1" fmla="*/ 1301858 w 2402237"/>
              <a:gd name="connsiteY1" fmla="*/ 185980 h 1394848"/>
              <a:gd name="connsiteX2" fmla="*/ 1534332 w 2402237"/>
              <a:gd name="connsiteY2" fmla="*/ 526943 h 1394848"/>
              <a:gd name="connsiteX3" fmla="*/ 2402237 w 2402237"/>
              <a:gd name="connsiteY3" fmla="*/ 0 h 1394848"/>
            </a:gdLst>
            <a:ahLst/>
            <a:cxnLst>
              <a:cxn ang="0">
                <a:pos x="connsiteX0" y="connsiteY0"/>
              </a:cxn>
              <a:cxn ang="0">
                <a:pos x="connsiteX1" y="connsiteY1"/>
              </a:cxn>
              <a:cxn ang="0">
                <a:pos x="connsiteX2" y="connsiteY2"/>
              </a:cxn>
              <a:cxn ang="0">
                <a:pos x="connsiteX3" y="connsiteY3"/>
              </a:cxn>
            </a:cxnLst>
            <a:rect l="l" t="t" r="r" b="b"/>
            <a:pathLst>
              <a:path w="2402237" h="1394848">
                <a:moveTo>
                  <a:pt x="0" y="1394848"/>
                </a:moveTo>
                <a:cubicBezTo>
                  <a:pt x="523068" y="862739"/>
                  <a:pt x="1046136" y="330631"/>
                  <a:pt x="1301858" y="185980"/>
                </a:cubicBezTo>
                <a:cubicBezTo>
                  <a:pt x="1557580" y="41329"/>
                  <a:pt x="1350936" y="557940"/>
                  <a:pt x="1534332" y="526943"/>
                </a:cubicBezTo>
                <a:cubicBezTo>
                  <a:pt x="1717728" y="495946"/>
                  <a:pt x="2059982" y="247973"/>
                  <a:pt x="240223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Freeform 16"/>
          <p:cNvSpPr/>
          <p:nvPr/>
        </p:nvSpPr>
        <p:spPr>
          <a:xfrm>
            <a:off x="3073830" y="1022888"/>
            <a:ext cx="692258" cy="1255363"/>
          </a:xfrm>
          <a:custGeom>
            <a:avLst/>
            <a:gdLst>
              <a:gd name="connsiteX0" fmla="*/ 692258 w 692258"/>
              <a:gd name="connsiteY0" fmla="*/ 1255363 h 1255363"/>
              <a:gd name="connsiteX1" fmla="*/ 41329 w 692258"/>
              <a:gd name="connsiteY1" fmla="*/ 774915 h 1255363"/>
              <a:gd name="connsiteX2" fmla="*/ 444285 w 692258"/>
              <a:gd name="connsiteY2" fmla="*/ 356461 h 1255363"/>
              <a:gd name="connsiteX3" fmla="*/ 149817 w 692258"/>
              <a:gd name="connsiteY3" fmla="*/ 0 h 1255363"/>
            </a:gdLst>
            <a:ahLst/>
            <a:cxnLst>
              <a:cxn ang="0">
                <a:pos x="connsiteX0" y="connsiteY0"/>
              </a:cxn>
              <a:cxn ang="0">
                <a:pos x="connsiteX1" y="connsiteY1"/>
              </a:cxn>
              <a:cxn ang="0">
                <a:pos x="connsiteX2" y="connsiteY2"/>
              </a:cxn>
              <a:cxn ang="0">
                <a:pos x="connsiteX3" y="connsiteY3"/>
              </a:cxn>
            </a:cxnLst>
            <a:rect l="l" t="t" r="r" b="b"/>
            <a:pathLst>
              <a:path w="692258" h="1255363">
                <a:moveTo>
                  <a:pt x="692258" y="1255363"/>
                </a:moveTo>
                <a:cubicBezTo>
                  <a:pt x="387458" y="1090047"/>
                  <a:pt x="82658" y="924732"/>
                  <a:pt x="41329" y="774915"/>
                </a:cubicBezTo>
                <a:cubicBezTo>
                  <a:pt x="0" y="625098"/>
                  <a:pt x="426204" y="485614"/>
                  <a:pt x="444285" y="356461"/>
                </a:cubicBezTo>
                <a:cubicBezTo>
                  <a:pt x="462366" y="227309"/>
                  <a:pt x="306091" y="113654"/>
                  <a:pt x="14981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reeform 17"/>
          <p:cNvSpPr/>
          <p:nvPr/>
        </p:nvSpPr>
        <p:spPr>
          <a:xfrm>
            <a:off x="3363132" y="950562"/>
            <a:ext cx="3301139" cy="1591160"/>
          </a:xfrm>
          <a:custGeom>
            <a:avLst/>
            <a:gdLst>
              <a:gd name="connsiteX0" fmla="*/ 3301139 w 3301139"/>
              <a:gd name="connsiteY0" fmla="*/ 1591160 h 1591160"/>
              <a:gd name="connsiteX1" fmla="*/ 1255363 w 3301139"/>
              <a:gd name="connsiteY1" fmla="*/ 1110713 h 1591160"/>
              <a:gd name="connsiteX2" fmla="*/ 991892 w 3301139"/>
              <a:gd name="connsiteY2" fmla="*/ 180814 h 1591160"/>
              <a:gd name="connsiteX3" fmla="*/ 0 w 3301139"/>
              <a:gd name="connsiteY3" fmla="*/ 25831 h 1591160"/>
            </a:gdLst>
            <a:ahLst/>
            <a:cxnLst>
              <a:cxn ang="0">
                <a:pos x="connsiteX0" y="connsiteY0"/>
              </a:cxn>
              <a:cxn ang="0">
                <a:pos x="connsiteX1" y="connsiteY1"/>
              </a:cxn>
              <a:cxn ang="0">
                <a:pos x="connsiteX2" y="connsiteY2"/>
              </a:cxn>
              <a:cxn ang="0">
                <a:pos x="connsiteX3" y="connsiteY3"/>
              </a:cxn>
            </a:cxnLst>
            <a:rect l="l" t="t" r="r" b="b"/>
            <a:pathLst>
              <a:path w="3301139" h="1591160">
                <a:moveTo>
                  <a:pt x="3301139" y="1591160"/>
                </a:moveTo>
                <a:cubicBezTo>
                  <a:pt x="2470688" y="1468465"/>
                  <a:pt x="1640238" y="1345771"/>
                  <a:pt x="1255363" y="1110713"/>
                </a:cubicBezTo>
                <a:cubicBezTo>
                  <a:pt x="870489" y="875655"/>
                  <a:pt x="1201119" y="361628"/>
                  <a:pt x="991892" y="180814"/>
                </a:cubicBezTo>
                <a:cubicBezTo>
                  <a:pt x="782665" y="0"/>
                  <a:pt x="391332" y="12915"/>
                  <a:pt x="0" y="25831"/>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p:cNvSpPr txBox="1"/>
          <p:nvPr/>
        </p:nvSpPr>
        <p:spPr>
          <a:xfrm>
            <a:off x="1905000" y="152400"/>
            <a:ext cx="2514600" cy="830997"/>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high coherence at periods of 1 year</a:t>
            </a:r>
            <a:endParaRPr lang="en-US" sz="2400" dirty="0">
              <a:solidFill>
                <a:srgbClr val="FF0000"/>
              </a:solidFill>
              <a:latin typeface="Times New Roman" pitchFamily="18" charset="0"/>
              <a:cs typeface="Times New Roman" pitchFamily="18" charset="0"/>
            </a:endParaRPr>
          </a:p>
        </p:txBody>
      </p:sp>
      <p:sp>
        <p:nvSpPr>
          <p:cNvPr id="24" name="TextBox 23"/>
          <p:cNvSpPr txBox="1"/>
          <p:nvPr/>
        </p:nvSpPr>
        <p:spPr>
          <a:xfrm>
            <a:off x="1752600" y="4876800"/>
            <a:ext cx="2514600" cy="1569660"/>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moderate coherence at periods of about a month</a:t>
            </a:r>
            <a:endParaRPr lang="en-US" sz="2400" dirty="0">
              <a:solidFill>
                <a:srgbClr val="FF0000"/>
              </a:solidFill>
              <a:latin typeface="Times New Roman" pitchFamily="18" charset="0"/>
              <a:cs typeface="Times New Roman" pitchFamily="18" charset="0"/>
            </a:endParaRPr>
          </a:p>
        </p:txBody>
      </p:sp>
      <p:sp>
        <p:nvSpPr>
          <p:cNvPr id="25" name="Freeform 24"/>
          <p:cNvSpPr/>
          <p:nvPr/>
        </p:nvSpPr>
        <p:spPr>
          <a:xfrm>
            <a:off x="1828800" y="2704455"/>
            <a:ext cx="1090047" cy="2193009"/>
          </a:xfrm>
          <a:custGeom>
            <a:avLst/>
            <a:gdLst>
              <a:gd name="connsiteX0" fmla="*/ 0 w 1090047"/>
              <a:gd name="connsiteY0" fmla="*/ 85240 h 2193009"/>
              <a:gd name="connsiteX1" fmla="*/ 402956 w 1090047"/>
              <a:gd name="connsiteY1" fmla="*/ 69742 h 2193009"/>
              <a:gd name="connsiteX2" fmla="*/ 1022888 w 1090047"/>
              <a:gd name="connsiteY2" fmla="*/ 503694 h 2193009"/>
              <a:gd name="connsiteX3" fmla="*/ 805912 w 1090047"/>
              <a:gd name="connsiteY3" fmla="*/ 2193009 h 2193009"/>
            </a:gdLst>
            <a:ahLst/>
            <a:cxnLst>
              <a:cxn ang="0">
                <a:pos x="connsiteX0" y="connsiteY0"/>
              </a:cxn>
              <a:cxn ang="0">
                <a:pos x="connsiteX1" y="connsiteY1"/>
              </a:cxn>
              <a:cxn ang="0">
                <a:pos x="connsiteX2" y="connsiteY2"/>
              </a:cxn>
              <a:cxn ang="0">
                <a:pos x="connsiteX3" y="connsiteY3"/>
              </a:cxn>
            </a:cxnLst>
            <a:rect l="l" t="t" r="r" b="b"/>
            <a:pathLst>
              <a:path w="1090047" h="2193009">
                <a:moveTo>
                  <a:pt x="0" y="85240"/>
                </a:moveTo>
                <a:cubicBezTo>
                  <a:pt x="116237" y="42620"/>
                  <a:pt x="232475" y="0"/>
                  <a:pt x="402956" y="69742"/>
                </a:cubicBezTo>
                <a:cubicBezTo>
                  <a:pt x="573437" y="139484"/>
                  <a:pt x="955729" y="149816"/>
                  <a:pt x="1022888" y="503694"/>
                </a:cubicBezTo>
                <a:cubicBezTo>
                  <a:pt x="1090047" y="857572"/>
                  <a:pt x="805912" y="2193009"/>
                  <a:pt x="805912" y="2193009"/>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Freeform 25"/>
          <p:cNvSpPr/>
          <p:nvPr/>
        </p:nvSpPr>
        <p:spPr>
          <a:xfrm>
            <a:off x="7543800" y="3505200"/>
            <a:ext cx="1090047" cy="2193009"/>
          </a:xfrm>
          <a:custGeom>
            <a:avLst/>
            <a:gdLst>
              <a:gd name="connsiteX0" fmla="*/ 0 w 1090047"/>
              <a:gd name="connsiteY0" fmla="*/ 85240 h 2193009"/>
              <a:gd name="connsiteX1" fmla="*/ 402956 w 1090047"/>
              <a:gd name="connsiteY1" fmla="*/ 69742 h 2193009"/>
              <a:gd name="connsiteX2" fmla="*/ 1022888 w 1090047"/>
              <a:gd name="connsiteY2" fmla="*/ 503694 h 2193009"/>
              <a:gd name="connsiteX3" fmla="*/ 805912 w 1090047"/>
              <a:gd name="connsiteY3" fmla="*/ 2193009 h 2193009"/>
            </a:gdLst>
            <a:ahLst/>
            <a:cxnLst>
              <a:cxn ang="0">
                <a:pos x="connsiteX0" y="connsiteY0"/>
              </a:cxn>
              <a:cxn ang="0">
                <a:pos x="connsiteX1" y="connsiteY1"/>
              </a:cxn>
              <a:cxn ang="0">
                <a:pos x="connsiteX2" y="connsiteY2"/>
              </a:cxn>
              <a:cxn ang="0">
                <a:pos x="connsiteX3" y="connsiteY3"/>
              </a:cxn>
            </a:cxnLst>
            <a:rect l="l" t="t" r="r" b="b"/>
            <a:pathLst>
              <a:path w="1090047" h="2193009">
                <a:moveTo>
                  <a:pt x="0" y="85240"/>
                </a:moveTo>
                <a:cubicBezTo>
                  <a:pt x="116237" y="42620"/>
                  <a:pt x="232475" y="0"/>
                  <a:pt x="402956" y="69742"/>
                </a:cubicBezTo>
                <a:cubicBezTo>
                  <a:pt x="573437" y="139484"/>
                  <a:pt x="955729" y="149816"/>
                  <a:pt x="1022888" y="503694"/>
                </a:cubicBezTo>
                <a:cubicBezTo>
                  <a:pt x="1090047" y="857572"/>
                  <a:pt x="805912" y="2193009"/>
                  <a:pt x="805912" y="2193009"/>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p:cNvSpPr txBox="1"/>
          <p:nvPr/>
        </p:nvSpPr>
        <p:spPr>
          <a:xfrm>
            <a:off x="6172200" y="4953000"/>
            <a:ext cx="2514600" cy="1569660"/>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very low coherence at periods of months to a few days</a:t>
            </a:r>
            <a:endParaRPr lang="en-US"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1143000"/>
          </a:xfrm>
        </p:spPr>
        <p:txBody>
          <a:bodyPr/>
          <a:lstStyle/>
          <a:p>
            <a:r>
              <a:rPr lang="en-US" dirty="0" smtClean="0">
                <a:latin typeface="Times New Roman" pitchFamily="18" charset="0"/>
                <a:cs typeface="Times New Roman" pitchFamily="18" charset="0"/>
              </a:rPr>
              <a:t>z-transform of the IIR filter</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30891" t="31989" r="15025" b="44440"/>
          <a:stretch>
            <a:fillRect/>
          </a:stretch>
        </p:blipFill>
        <p:spPr bwMode="auto">
          <a:xfrm>
            <a:off x="2852060" y="2795452"/>
            <a:ext cx="5807529" cy="1752600"/>
          </a:xfrm>
          <a:prstGeom prst="rect">
            <a:avLst/>
          </a:prstGeom>
          <a:noFill/>
          <a:ln w="9525">
            <a:noFill/>
            <a:miter lim="800000"/>
            <a:headEnd/>
            <a:tailEnd/>
          </a:ln>
        </p:spPr>
      </p:pic>
      <p:sp>
        <p:nvSpPr>
          <p:cNvPr id="4" name="TextBox 3"/>
          <p:cNvSpPr txBox="1"/>
          <p:nvPr/>
        </p:nvSpPr>
        <p:spPr>
          <a:xfrm>
            <a:off x="0" y="3429000"/>
            <a:ext cx="3429000" cy="523220"/>
          </a:xfrm>
          <a:prstGeom prst="rect">
            <a:avLst/>
          </a:prstGeom>
          <a:noFill/>
        </p:spPr>
        <p:txBody>
          <a:bodyPr wrap="square" rtlCol="0">
            <a:spAutoFit/>
          </a:bodyPr>
          <a:lstStyle/>
          <a:p>
            <a:pPr algn="ctr"/>
            <a:r>
              <a:rPr lang="en-US" sz="2800" b="1" dirty="0" smtClean="0">
                <a:latin typeface="Cambria Math" pitchFamily="18" charset="0"/>
                <a:ea typeface="Cambria Math" pitchFamily="18" charset="0"/>
              </a:rPr>
              <a:t>f</a:t>
            </a:r>
            <a:r>
              <a:rPr lang="en-US" sz="2800" dirty="0" smtClean="0">
                <a:latin typeface="Cambria Math" pitchFamily="18" charset="0"/>
                <a:ea typeface="Cambria Math" pitchFamily="18" charset="0"/>
              </a:rPr>
              <a:t> = </a:t>
            </a:r>
            <a:r>
              <a:rPr lang="en-US" sz="2800" b="1" dirty="0" err="1" smtClean="0">
                <a:latin typeface="Cambria Math" pitchFamily="18" charset="0"/>
                <a:ea typeface="Cambria Math" pitchFamily="18" charset="0"/>
              </a:rPr>
              <a:t>v</a:t>
            </a:r>
            <a:r>
              <a:rPr lang="en-US" sz="2800" baseline="30000" dirty="0" err="1" smtClean="0">
                <a:latin typeface="Cambria Math" pitchFamily="18" charset="0"/>
                <a:ea typeface="Cambria Math" pitchFamily="18" charset="0"/>
              </a:rPr>
              <a:t>inv</a:t>
            </a:r>
            <a:r>
              <a:rPr lang="en-US" sz="2800" dirty="0" smtClean="0">
                <a:latin typeface="Cambria Math" pitchFamily="18" charset="0"/>
                <a:ea typeface="Cambria Math" pitchFamily="18" charset="0"/>
              </a:rPr>
              <a:t> * </a:t>
            </a:r>
            <a:r>
              <a:rPr lang="en-US" sz="2800" b="1" dirty="0" smtClean="0">
                <a:latin typeface="Cambria Math" pitchFamily="18" charset="0"/>
                <a:ea typeface="Cambria Math" pitchFamily="18" charset="0"/>
              </a:rPr>
              <a:t>u</a:t>
            </a:r>
            <a:endParaRPr lang="en-US" sz="2800" b="1" dirty="0">
              <a:latin typeface="Cambria Math" pitchFamily="18" charset="0"/>
              <a:ea typeface="Cambria Math"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685102"/>
            <a:ext cx="8229600" cy="3657600"/>
          </a:xfrm>
        </p:spPr>
        <p:txBody>
          <a:bodyPr>
            <a:noAutofit/>
          </a:bodyPr>
          <a:lstStyle/>
          <a:p>
            <a:pPr algn="ctr">
              <a:buNone/>
            </a:pPr>
            <a:r>
              <a:rPr lang="en-US" sz="4000" dirty="0" smtClean="0">
                <a:latin typeface="Times New Roman" pitchFamily="18" charset="0"/>
                <a:cs typeface="Times New Roman" pitchFamily="18" charset="0"/>
              </a:rPr>
              <a:t>the Fourier Transform</a:t>
            </a:r>
          </a:p>
          <a:p>
            <a:pPr algn="ctr">
              <a:buNone/>
            </a:pPr>
            <a:r>
              <a:rPr lang="en-US" sz="4000" dirty="0" smtClean="0">
                <a:latin typeface="Times New Roman" pitchFamily="18" charset="0"/>
                <a:cs typeface="Times New Roman" pitchFamily="18" charset="0"/>
              </a:rPr>
              <a:t>is the</a:t>
            </a:r>
          </a:p>
          <a:p>
            <a:pPr algn="ctr">
              <a:buNone/>
            </a:pPr>
            <a:r>
              <a:rPr lang="en-US" sz="4000" dirty="0" smtClean="0">
                <a:latin typeface="Times New Roman" pitchFamily="18" charset="0"/>
                <a:cs typeface="Times New Roman" pitchFamily="18" charset="0"/>
              </a:rPr>
              <a:t>z-transform</a:t>
            </a:r>
          </a:p>
          <a:p>
            <a:pPr algn="ctr">
              <a:buNone/>
            </a:pPr>
            <a:r>
              <a:rPr lang="en-US" sz="4000" dirty="0" smtClean="0">
                <a:latin typeface="Times New Roman" pitchFamily="18" charset="0"/>
                <a:cs typeface="Times New Roman" pitchFamily="18" charset="0"/>
              </a:rPr>
              <a:t>evaluated at a specific set of </a:t>
            </a:r>
            <a:r>
              <a:rPr lang="en-US" sz="4000" dirty="0" err="1" smtClean="0">
                <a:latin typeface="Times New Roman" pitchFamily="18" charset="0"/>
                <a:cs typeface="Times New Roman" pitchFamily="18" charset="0"/>
              </a:rPr>
              <a:t>z’s</a:t>
            </a:r>
            <a:endParaRPr lang="en-US" sz="40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304102"/>
            <a:ext cx="8229600" cy="4487098"/>
          </a:xfrm>
        </p:spPr>
        <p:txBody>
          <a:bodyPr>
            <a:noAutofit/>
          </a:bodyPr>
          <a:lstStyle/>
          <a:p>
            <a:pPr algn="ctr">
              <a:buNone/>
            </a:pPr>
            <a:r>
              <a:rPr lang="en-US" sz="4000" dirty="0" smtClean="0">
                <a:latin typeface="Times New Roman" pitchFamily="18" charset="0"/>
                <a:cs typeface="Times New Roman" pitchFamily="18" charset="0"/>
              </a:rPr>
              <a:t>the Fourier Transform</a:t>
            </a:r>
          </a:p>
          <a:p>
            <a:pPr algn="ctr">
              <a:buNone/>
            </a:pPr>
            <a:r>
              <a:rPr lang="en-US" sz="4000" dirty="0" smtClean="0">
                <a:latin typeface="Times New Roman" pitchFamily="18" charset="0"/>
                <a:cs typeface="Times New Roman" pitchFamily="18" charset="0"/>
              </a:rPr>
              <a:t>is the</a:t>
            </a:r>
          </a:p>
          <a:p>
            <a:pPr algn="ctr">
              <a:buNone/>
            </a:pPr>
            <a:r>
              <a:rPr lang="en-US" sz="4000" dirty="0" smtClean="0">
                <a:latin typeface="Times New Roman" pitchFamily="18" charset="0"/>
                <a:cs typeface="Times New Roman" pitchFamily="18" charset="0"/>
              </a:rPr>
              <a:t>z-transform</a:t>
            </a:r>
          </a:p>
          <a:p>
            <a:pPr algn="ctr">
              <a:buNone/>
            </a:pPr>
            <a:r>
              <a:rPr lang="en-US" sz="4000" dirty="0" smtClean="0">
                <a:latin typeface="Times New Roman" pitchFamily="18" charset="0"/>
                <a:cs typeface="Times New Roman" pitchFamily="18" charset="0"/>
              </a:rPr>
              <a:t>evaluated on N points equally spaced around the</a:t>
            </a:r>
          </a:p>
          <a:p>
            <a:pPr algn="ctr">
              <a:buNone/>
            </a:pPr>
            <a:r>
              <a:rPr lang="en-US" sz="4000" dirty="0" smtClean="0">
                <a:latin typeface="Times New Roman" pitchFamily="18" charset="0"/>
                <a:cs typeface="Times New Roman" pitchFamily="18" charset="0"/>
              </a:rPr>
              <a:t> </a:t>
            </a:r>
            <a:r>
              <a:rPr lang="en-US" sz="4000" dirty="0" smtClean="0">
                <a:solidFill>
                  <a:srgbClr val="FF0000"/>
                </a:solidFill>
                <a:latin typeface="Times New Roman" pitchFamily="18" charset="0"/>
                <a:cs typeface="Times New Roman" pitchFamily="18" charset="0"/>
              </a:rPr>
              <a:t>“unit circle”</a:t>
            </a:r>
            <a:endParaRPr lang="en-US" sz="4000" dirty="0">
              <a:solidFill>
                <a:srgbClr val="FF0000"/>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
          <p:cNvGrpSpPr/>
          <p:nvPr/>
        </p:nvGrpSpPr>
        <p:grpSpPr>
          <a:xfrm>
            <a:off x="1295400" y="1447800"/>
            <a:ext cx="6795541" cy="4734578"/>
            <a:chOff x="1295400" y="1333187"/>
            <a:chExt cx="4657618" cy="3342813"/>
          </a:xfrm>
        </p:grpSpPr>
        <p:sp>
          <p:nvSpPr>
            <p:cNvPr id="6" name="TextBox 5"/>
            <p:cNvSpPr txBox="1"/>
            <p:nvPr/>
          </p:nvSpPr>
          <p:spPr>
            <a:xfrm>
              <a:off x="5029200" y="2999600"/>
              <a:ext cx="914400" cy="369416"/>
            </a:xfrm>
            <a:prstGeom prst="rect">
              <a:avLst/>
            </a:prstGeom>
            <a:noFill/>
          </p:spPr>
          <p:txBody>
            <a:bodyPr wrap="square" rtlCol="0">
              <a:spAutoFit/>
            </a:bodyPr>
            <a:lstStyle/>
            <a:p>
              <a:r>
                <a:rPr lang="en-US" sz="2800" dirty="0" smtClean="0">
                  <a:latin typeface="Times New Roman" pitchFamily="18" charset="0"/>
                  <a:cs typeface="Times New Roman" pitchFamily="18" charset="0"/>
                </a:rPr>
                <a:t>real </a:t>
              </a:r>
              <a:r>
                <a:rPr lang="en-US" sz="2800" i="1" dirty="0" smtClean="0">
                  <a:latin typeface="Times New Roman" pitchFamily="18" charset="0"/>
                  <a:cs typeface="Times New Roman" pitchFamily="18" charset="0"/>
                </a:rPr>
                <a:t>z</a:t>
              </a:r>
              <a:endParaRPr lang="en-US" sz="2800" i="1" dirty="0">
                <a:latin typeface="Times New Roman" pitchFamily="18" charset="0"/>
                <a:cs typeface="Times New Roman" pitchFamily="18" charset="0"/>
              </a:endParaRPr>
            </a:p>
          </p:txBody>
        </p:sp>
        <p:sp>
          <p:nvSpPr>
            <p:cNvPr id="8" name="TextBox 7"/>
            <p:cNvSpPr txBox="1"/>
            <p:nvPr/>
          </p:nvSpPr>
          <p:spPr>
            <a:xfrm>
              <a:off x="3488933" y="2839598"/>
              <a:ext cx="381000" cy="369416"/>
            </a:xfrm>
            <a:prstGeom prst="rect">
              <a:avLst/>
            </a:prstGeom>
            <a:noFill/>
          </p:spPr>
          <p:txBody>
            <a:bodyPr wrap="square" rtlCol="0">
              <a:spAutoFit/>
            </a:bodyPr>
            <a:lstStyle/>
            <a:p>
              <a:r>
                <a:rPr lang="en-US" sz="2800" i="1" dirty="0" smtClean="0">
                  <a:latin typeface="Symbol" pitchFamily="18" charset="2"/>
                  <a:cs typeface="Times New Roman" pitchFamily="18" charset="0"/>
                </a:rPr>
                <a:t>q</a:t>
              </a:r>
              <a:endParaRPr lang="en-US" sz="2800" i="1" dirty="0">
                <a:latin typeface="Symbol" pitchFamily="18" charset="2"/>
                <a:cs typeface="Times New Roman" pitchFamily="18" charset="0"/>
              </a:endParaRPr>
            </a:p>
          </p:txBody>
        </p:sp>
        <p:cxnSp>
          <p:nvCxnSpPr>
            <p:cNvPr id="10" name="Straight Arrow Connector 9"/>
            <p:cNvCxnSpPr/>
            <p:nvPr/>
          </p:nvCxnSpPr>
          <p:spPr>
            <a:xfrm>
              <a:off x="1295400" y="3152000"/>
              <a:ext cx="37338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1448594" y="3075006"/>
              <a:ext cx="32004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183258" y="1333187"/>
              <a:ext cx="997342" cy="369415"/>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imag</a:t>
              </a:r>
              <a:r>
                <a:rPr lang="en-US" sz="2800" dirty="0" smtClean="0">
                  <a:latin typeface="Times New Roman" pitchFamily="18" charset="0"/>
                  <a:cs typeface="Times New Roman" pitchFamily="18" charset="0"/>
                </a:rPr>
                <a:t> </a:t>
              </a:r>
              <a:r>
                <a:rPr lang="en-US" sz="2800" i="1" dirty="0" smtClean="0">
                  <a:latin typeface="Times New Roman" pitchFamily="18" charset="0"/>
                  <a:cs typeface="Times New Roman" pitchFamily="18" charset="0"/>
                </a:rPr>
                <a:t>z</a:t>
              </a:r>
              <a:endParaRPr lang="en-US" sz="2800" i="1" dirty="0">
                <a:latin typeface="Times New Roman" pitchFamily="18" charset="0"/>
                <a:cs typeface="Times New Roman" pitchFamily="18" charset="0"/>
              </a:endParaRPr>
            </a:p>
          </p:txBody>
        </p:sp>
        <p:sp>
          <p:nvSpPr>
            <p:cNvPr id="15" name="Oval 14"/>
            <p:cNvSpPr/>
            <p:nvPr/>
          </p:nvSpPr>
          <p:spPr>
            <a:xfrm>
              <a:off x="2105025" y="2199500"/>
              <a:ext cx="1905000" cy="1905000"/>
            </a:xfrm>
            <a:prstGeom prst="ellipse">
              <a:avLst/>
            </a:prstGeom>
            <a:no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0" name="Plus 19"/>
            <p:cNvSpPr/>
            <p:nvPr/>
          </p:nvSpPr>
          <p:spPr>
            <a:xfrm>
              <a:off x="3854521" y="2731997"/>
              <a:ext cx="152400" cy="152400"/>
            </a:xfrm>
            <a:prstGeom prst="mathPlus">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22" name="Straight Connector 21"/>
            <p:cNvCxnSpPr/>
            <p:nvPr/>
          </p:nvCxnSpPr>
          <p:spPr>
            <a:xfrm flipV="1">
              <a:off x="3048000" y="2785798"/>
              <a:ext cx="910975" cy="3662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Freeform 22"/>
            <p:cNvSpPr/>
            <p:nvPr/>
          </p:nvSpPr>
          <p:spPr>
            <a:xfrm>
              <a:off x="3752850" y="2248713"/>
              <a:ext cx="733425" cy="215899"/>
            </a:xfrm>
            <a:custGeom>
              <a:avLst/>
              <a:gdLst>
                <a:gd name="connsiteX0" fmla="*/ 0 w 733425"/>
                <a:gd name="connsiteY0" fmla="*/ 160337 h 215899"/>
                <a:gd name="connsiteX1" fmla="*/ 257175 w 733425"/>
                <a:gd name="connsiteY1" fmla="*/ 7937 h 215899"/>
                <a:gd name="connsiteX2" fmla="*/ 342900 w 733425"/>
                <a:gd name="connsiteY2" fmla="*/ 207962 h 215899"/>
                <a:gd name="connsiteX3" fmla="*/ 733425 w 733425"/>
                <a:gd name="connsiteY3" fmla="*/ 55562 h 215899"/>
              </a:gdLst>
              <a:ahLst/>
              <a:cxnLst>
                <a:cxn ang="0">
                  <a:pos x="connsiteX0" y="connsiteY0"/>
                </a:cxn>
                <a:cxn ang="0">
                  <a:pos x="connsiteX1" y="connsiteY1"/>
                </a:cxn>
                <a:cxn ang="0">
                  <a:pos x="connsiteX2" y="connsiteY2"/>
                </a:cxn>
                <a:cxn ang="0">
                  <a:pos x="connsiteX3" y="connsiteY3"/>
                </a:cxn>
              </a:cxnLst>
              <a:rect l="l" t="t" r="r" b="b"/>
              <a:pathLst>
                <a:path w="733425" h="215899">
                  <a:moveTo>
                    <a:pt x="0" y="160337"/>
                  </a:moveTo>
                  <a:cubicBezTo>
                    <a:pt x="100012" y="80168"/>
                    <a:pt x="200025" y="0"/>
                    <a:pt x="257175" y="7937"/>
                  </a:cubicBezTo>
                  <a:cubicBezTo>
                    <a:pt x="314325" y="15874"/>
                    <a:pt x="263525" y="200025"/>
                    <a:pt x="342900" y="207962"/>
                  </a:cubicBezTo>
                  <a:cubicBezTo>
                    <a:pt x="422275" y="215899"/>
                    <a:pt x="577850" y="135730"/>
                    <a:pt x="733425" y="555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4" name="TextBox 23"/>
            <p:cNvSpPr txBox="1"/>
            <p:nvPr/>
          </p:nvSpPr>
          <p:spPr>
            <a:xfrm>
              <a:off x="4429018" y="1993976"/>
              <a:ext cx="1524000" cy="673640"/>
            </a:xfrm>
            <a:prstGeom prst="rect">
              <a:avLst/>
            </a:prstGeom>
            <a:noFill/>
          </p:spPr>
          <p:txBody>
            <a:bodyPr wrap="square" rtlCol="0">
              <a:spAutoFit/>
            </a:bodyPr>
            <a:lstStyle/>
            <a:p>
              <a:r>
                <a:rPr lang="en-US" sz="2800" dirty="0" smtClean="0">
                  <a:latin typeface="Times New Roman" pitchFamily="18" charset="0"/>
                  <a:cs typeface="Times New Roman" pitchFamily="18" charset="0"/>
                </a:rPr>
                <a:t>unit circle, </a:t>
              </a:r>
              <a:r>
                <a:rPr lang="en-US" sz="2800" i="1" dirty="0" smtClean="0">
                  <a:latin typeface="Times New Roman" pitchFamily="18" charset="0"/>
                  <a:cs typeface="Times New Roman" pitchFamily="18" charset="0"/>
                </a:rPr>
                <a:t>|z|</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=1</a:t>
              </a:r>
              <a:endParaRPr lang="en-US" sz="2800" i="1" dirty="0">
                <a:latin typeface="Times New Roman" pitchFamily="18" charset="0"/>
                <a:cs typeface="Times New Roman" pitchFamily="18" charset="0"/>
              </a:endParaRPr>
            </a:p>
          </p:txBody>
        </p:sp>
      </p:grpSp>
      <p:sp>
        <p:nvSpPr>
          <p:cNvPr id="16" name="Title 1"/>
          <p:cNvSpPr txBox="1">
            <a:spLocks/>
          </p:cNvSpPr>
          <p:nvPr/>
        </p:nvSpPr>
        <p:spPr>
          <a:xfrm>
            <a:off x="457200" y="304800"/>
            <a:ext cx="8229600" cy="1143000"/>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they plot as equally-spaced points around a</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“unit circle” in the complex z-plane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8" name="Oval 17"/>
          <p:cNvSpPr/>
          <p:nvPr/>
        </p:nvSpPr>
        <p:spPr>
          <a:xfrm>
            <a:off x="5181600" y="3962400"/>
            <a:ext cx="176213" cy="171450"/>
          </a:xfrm>
          <a:prstGeom prst="ellipse">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381250" y="3943350"/>
            <a:ext cx="176213" cy="171450"/>
          </a:xfrm>
          <a:prstGeom prst="ellipse">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rot="1329289" flipV="1">
            <a:off x="5360258" y="4339180"/>
            <a:ext cx="845539" cy="304800"/>
          </a:xfrm>
          <a:custGeom>
            <a:avLst/>
            <a:gdLst>
              <a:gd name="connsiteX0" fmla="*/ 0 w 733425"/>
              <a:gd name="connsiteY0" fmla="*/ 160337 h 215899"/>
              <a:gd name="connsiteX1" fmla="*/ 257175 w 733425"/>
              <a:gd name="connsiteY1" fmla="*/ 7937 h 215899"/>
              <a:gd name="connsiteX2" fmla="*/ 342900 w 733425"/>
              <a:gd name="connsiteY2" fmla="*/ 207962 h 215899"/>
              <a:gd name="connsiteX3" fmla="*/ 733425 w 733425"/>
              <a:gd name="connsiteY3" fmla="*/ 55562 h 215899"/>
            </a:gdLst>
            <a:ahLst/>
            <a:cxnLst>
              <a:cxn ang="0">
                <a:pos x="connsiteX0" y="connsiteY0"/>
              </a:cxn>
              <a:cxn ang="0">
                <a:pos x="connsiteX1" y="connsiteY1"/>
              </a:cxn>
              <a:cxn ang="0">
                <a:pos x="connsiteX2" y="connsiteY2"/>
              </a:cxn>
              <a:cxn ang="0">
                <a:pos x="connsiteX3" y="connsiteY3"/>
              </a:cxn>
            </a:cxnLst>
            <a:rect l="l" t="t" r="r" b="b"/>
            <a:pathLst>
              <a:path w="733425" h="215899">
                <a:moveTo>
                  <a:pt x="0" y="160337"/>
                </a:moveTo>
                <a:cubicBezTo>
                  <a:pt x="100012" y="80168"/>
                  <a:pt x="200025" y="0"/>
                  <a:pt x="257175" y="7937"/>
                </a:cubicBezTo>
                <a:cubicBezTo>
                  <a:pt x="314325" y="15874"/>
                  <a:pt x="263525" y="200025"/>
                  <a:pt x="342900" y="207962"/>
                </a:cubicBezTo>
                <a:cubicBezTo>
                  <a:pt x="422275" y="215899"/>
                  <a:pt x="577850" y="135730"/>
                  <a:pt x="733425" y="555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5" name="TextBox 24"/>
          <p:cNvSpPr txBox="1"/>
          <p:nvPr/>
        </p:nvSpPr>
        <p:spPr>
          <a:xfrm>
            <a:off x="6172200" y="4419600"/>
            <a:ext cx="2223541" cy="954107"/>
          </a:xfrm>
          <a:prstGeom prst="rect">
            <a:avLst/>
          </a:prstGeom>
          <a:noFill/>
        </p:spPr>
        <p:txBody>
          <a:bodyPr wrap="square" rtlCol="0">
            <a:spAutoFit/>
          </a:bodyPr>
          <a:lstStyle/>
          <a:p>
            <a:r>
              <a:rPr lang="en-US" sz="2800" dirty="0" smtClean="0">
                <a:latin typeface="Times New Roman" pitchFamily="18" charset="0"/>
                <a:cs typeface="Times New Roman" pitchFamily="18" charset="0"/>
              </a:rPr>
              <a:t>zero frequency</a:t>
            </a:r>
            <a:endParaRPr lang="en-US" sz="2800" i="1" dirty="0">
              <a:latin typeface="Times New Roman" pitchFamily="18" charset="0"/>
              <a:cs typeface="Times New Roman" pitchFamily="18" charset="0"/>
            </a:endParaRPr>
          </a:p>
        </p:txBody>
      </p:sp>
      <p:sp>
        <p:nvSpPr>
          <p:cNvPr id="26" name="TextBox 25"/>
          <p:cNvSpPr txBox="1"/>
          <p:nvPr/>
        </p:nvSpPr>
        <p:spPr>
          <a:xfrm>
            <a:off x="457200" y="4572000"/>
            <a:ext cx="2223541" cy="954107"/>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Nyquist</a:t>
            </a:r>
            <a:r>
              <a:rPr lang="en-US" sz="2800" dirty="0" smtClean="0">
                <a:latin typeface="Times New Roman" pitchFamily="18" charset="0"/>
                <a:cs typeface="Times New Roman" pitchFamily="18" charset="0"/>
              </a:rPr>
              <a:t> frequency</a:t>
            </a:r>
            <a:endParaRPr lang="en-US" sz="2800" i="1" dirty="0">
              <a:latin typeface="Times New Roman" pitchFamily="18" charset="0"/>
              <a:cs typeface="Times New Roman" pitchFamily="18" charset="0"/>
            </a:endParaRPr>
          </a:p>
        </p:txBody>
      </p:sp>
      <p:sp>
        <p:nvSpPr>
          <p:cNvPr id="27" name="Freeform 26"/>
          <p:cNvSpPr/>
          <p:nvPr/>
        </p:nvSpPr>
        <p:spPr>
          <a:xfrm rot="6132836" flipV="1">
            <a:off x="1720623" y="4407842"/>
            <a:ext cx="845539" cy="304800"/>
          </a:xfrm>
          <a:custGeom>
            <a:avLst/>
            <a:gdLst>
              <a:gd name="connsiteX0" fmla="*/ 0 w 733425"/>
              <a:gd name="connsiteY0" fmla="*/ 160337 h 215899"/>
              <a:gd name="connsiteX1" fmla="*/ 257175 w 733425"/>
              <a:gd name="connsiteY1" fmla="*/ 7937 h 215899"/>
              <a:gd name="connsiteX2" fmla="*/ 342900 w 733425"/>
              <a:gd name="connsiteY2" fmla="*/ 207962 h 215899"/>
              <a:gd name="connsiteX3" fmla="*/ 733425 w 733425"/>
              <a:gd name="connsiteY3" fmla="*/ 55562 h 215899"/>
            </a:gdLst>
            <a:ahLst/>
            <a:cxnLst>
              <a:cxn ang="0">
                <a:pos x="connsiteX0" y="connsiteY0"/>
              </a:cxn>
              <a:cxn ang="0">
                <a:pos x="connsiteX1" y="connsiteY1"/>
              </a:cxn>
              <a:cxn ang="0">
                <a:pos x="connsiteX2" y="connsiteY2"/>
              </a:cxn>
              <a:cxn ang="0">
                <a:pos x="connsiteX3" y="connsiteY3"/>
              </a:cxn>
            </a:cxnLst>
            <a:rect l="l" t="t" r="r" b="b"/>
            <a:pathLst>
              <a:path w="733425" h="215899">
                <a:moveTo>
                  <a:pt x="0" y="160337"/>
                </a:moveTo>
                <a:cubicBezTo>
                  <a:pt x="100012" y="80168"/>
                  <a:pt x="200025" y="0"/>
                  <a:pt x="257175" y="7937"/>
                </a:cubicBezTo>
                <a:cubicBezTo>
                  <a:pt x="314325" y="15874"/>
                  <a:pt x="263525" y="200025"/>
                  <a:pt x="342900" y="207962"/>
                </a:cubicBezTo>
                <a:cubicBezTo>
                  <a:pt x="422275" y="215899"/>
                  <a:pt x="577850" y="135730"/>
                  <a:pt x="733425" y="555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8" name="Rectangle 27"/>
          <p:cNvSpPr/>
          <p:nvPr/>
        </p:nvSpPr>
        <p:spPr>
          <a:xfrm>
            <a:off x="3657600" y="5943600"/>
            <a:ext cx="457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3762103" y="1637211"/>
            <a:ext cx="209006" cy="130629"/>
          </a:xfrm>
          <a:custGeom>
            <a:avLst/>
            <a:gdLst>
              <a:gd name="connsiteX0" fmla="*/ 0 w 209006"/>
              <a:gd name="connsiteY0" fmla="*/ 104503 h 130629"/>
              <a:gd name="connsiteX1" fmla="*/ 104503 w 209006"/>
              <a:gd name="connsiteY1" fmla="*/ 0 h 130629"/>
              <a:gd name="connsiteX2" fmla="*/ 209006 w 209006"/>
              <a:gd name="connsiteY2" fmla="*/ 130629 h 130629"/>
            </a:gdLst>
            <a:ahLst/>
            <a:cxnLst>
              <a:cxn ang="0">
                <a:pos x="connsiteX0" y="connsiteY0"/>
              </a:cxn>
              <a:cxn ang="0">
                <a:pos x="connsiteX1" y="connsiteY1"/>
              </a:cxn>
              <a:cxn ang="0">
                <a:pos x="connsiteX2" y="connsiteY2"/>
              </a:cxn>
            </a:cxnLst>
            <a:rect l="l" t="t" r="r" b="b"/>
            <a:pathLst>
              <a:path w="209006" h="130629">
                <a:moveTo>
                  <a:pt x="0" y="104503"/>
                </a:moveTo>
                <a:lnTo>
                  <a:pt x="104503" y="0"/>
                </a:lnTo>
                <a:lnTo>
                  <a:pt x="209006" y="130629"/>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90600"/>
            <a:ext cx="9144000" cy="4724400"/>
          </a:xfrm>
        </p:spPr>
        <p:txBody>
          <a:bodyPr>
            <a:normAutofit/>
          </a:bodyPr>
          <a:lstStyle/>
          <a:p>
            <a:r>
              <a:rPr lang="en-US" dirty="0" smtClean="0">
                <a:latin typeface="Times New Roman" pitchFamily="18" charset="0"/>
                <a:cs typeface="Times New Roman" pitchFamily="18" charset="0"/>
              </a:rPr>
              <a:t>so build a filter by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placing the poles and zeros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strategic points in the complex z-plane </a:t>
            </a:r>
            <a:endParaRPr lang="en-US"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3915</TotalTime>
  <Words>1856</Words>
  <Application>Microsoft Office PowerPoint</Application>
  <PresentationFormat>On-screen Show (4:3)</PresentationFormat>
  <Paragraphs>321</Paragraphs>
  <Slides>40</Slides>
  <Notes>36</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Slide 1</vt:lpstr>
      <vt:lpstr>Slide 2</vt:lpstr>
      <vt:lpstr>General form of the IIR Filter, f</vt:lpstr>
      <vt:lpstr>General form of the IIR Filter, f</vt:lpstr>
      <vt:lpstr>z-transform of the IIR filter</vt:lpstr>
      <vt:lpstr>Slide 6</vt:lpstr>
      <vt:lpstr>Slide 7</vt:lpstr>
      <vt:lpstr>Slide 8</vt:lpstr>
      <vt:lpstr>so build a filter by   placing the poles and zeros at  strategic points in the complex z-plane </vt:lpstr>
      <vt:lpstr>Rules   zeros suppress frequencies  poles amplify frequencies  all poles must be outside the unit circle (so vinv converges)  all poles, zeros must be in complex conjugate pairs (so filter is real)</vt:lpstr>
      <vt:lpstr>Slide 11</vt:lpstr>
      <vt:lpstr>Scenario A  in a hypothetical region  windiness and temperature correlate at periods of a year, because of large scale climate patterns  but they do not correlate at periods of a few days</vt:lpstr>
      <vt:lpstr>Slide 13</vt:lpstr>
      <vt:lpstr>Slide 14</vt:lpstr>
      <vt:lpstr>Slide 15</vt:lpstr>
      <vt:lpstr> in this case times series correlated at long periods but not at short periods</vt:lpstr>
      <vt:lpstr>Scenario B  in a hypothetical region  plankton growth rate and precipitation correlate at periods of a few weeks  but they do not correlate seasonally</vt:lpstr>
      <vt:lpstr>Slide 18</vt:lpstr>
      <vt:lpstr>Slide 19</vt:lpstr>
      <vt:lpstr>Slide 20</vt:lpstr>
      <vt:lpstr> in this case times series correlated at short periods but not at long periods</vt:lpstr>
      <vt:lpstr>Coherence   a way to quantify frequency-dependent correlation</vt:lpstr>
      <vt:lpstr>strategy  band pass filter the two time series, u(t) and v(t) around frequency, ω0  compute their zero-lag cross correlation (large when time series are similar in shape)  repeat for many ω0’s to create a function c(ω0)</vt:lpstr>
      <vt:lpstr>band pass filter f(t)  has this  p.s.d.</vt:lpstr>
      <vt:lpstr>evaluate at zero lag t=0 and at many ω0’s</vt:lpstr>
      <vt:lpstr>Short Cut  Fact 1 A function evaluates at time t=0 is equal to the integral of its Fourier Transform</vt:lpstr>
      <vt:lpstr>Slide 27</vt:lpstr>
      <vt:lpstr>Slide 28</vt:lpstr>
      <vt:lpstr>Slide 29</vt:lpstr>
      <vt:lpstr>Slide 30</vt:lpstr>
      <vt:lpstr>Slide 31</vt:lpstr>
      <vt:lpstr>integral over frequency can be viewed as an average over frequency (indicated with the overbar)</vt:lpstr>
      <vt:lpstr>Slide 33</vt:lpstr>
      <vt:lpstr>Slide 34</vt:lpstr>
      <vt:lpstr>Slide 35</vt:lpstr>
      <vt:lpstr>Slide 36</vt:lpstr>
      <vt:lpstr>Slide 37</vt:lpstr>
      <vt:lpstr>Slide 38</vt:lpstr>
      <vt:lpstr>Slide 39</vt:lpstr>
      <vt:lpstr>Slide 40</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William Menke</cp:lastModifiedBy>
  <cp:revision>306</cp:revision>
  <dcterms:created xsi:type="dcterms:W3CDTF">2011-06-08T22:04:27Z</dcterms:created>
  <dcterms:modified xsi:type="dcterms:W3CDTF">2014-11-16T18:00:25Z</dcterms:modified>
</cp:coreProperties>
</file>