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sldIdLst>
    <p:sldId id="430" r:id="rId2"/>
    <p:sldId id="456" r:id="rId3"/>
    <p:sldId id="423" r:id="rId4"/>
    <p:sldId id="424" r:id="rId5"/>
    <p:sldId id="425" r:id="rId6"/>
    <p:sldId id="452" r:id="rId7"/>
    <p:sldId id="453" r:id="rId8"/>
    <p:sldId id="427" r:id="rId9"/>
    <p:sldId id="407" r:id="rId10"/>
    <p:sldId id="426" r:id="rId11"/>
    <p:sldId id="443" r:id="rId12"/>
    <p:sldId id="444" r:id="rId13"/>
    <p:sldId id="442" r:id="rId14"/>
    <p:sldId id="405" r:id="rId15"/>
    <p:sldId id="429" r:id="rId16"/>
    <p:sldId id="421" r:id="rId17"/>
    <p:sldId id="431" r:id="rId18"/>
    <p:sldId id="432" r:id="rId19"/>
    <p:sldId id="433" r:id="rId20"/>
    <p:sldId id="434" r:id="rId21"/>
    <p:sldId id="455" r:id="rId22"/>
    <p:sldId id="347" r:id="rId23"/>
    <p:sldId id="403" r:id="rId24"/>
    <p:sldId id="435" r:id="rId25"/>
    <p:sldId id="458" r:id="rId26"/>
    <p:sldId id="437" r:id="rId27"/>
    <p:sldId id="439" r:id="rId28"/>
    <p:sldId id="440" r:id="rId29"/>
    <p:sldId id="441" r:id="rId30"/>
    <p:sldId id="457" r:id="rId31"/>
    <p:sldId id="445" r:id="rId32"/>
    <p:sldId id="447" r:id="rId33"/>
    <p:sldId id="448" r:id="rId34"/>
    <p:sldId id="446" r:id="rId35"/>
    <p:sldId id="350" r:id="rId36"/>
    <p:sldId id="351" r:id="rId37"/>
    <p:sldId id="352" r:id="rId38"/>
    <p:sldId id="349" r:id="rId39"/>
    <p:sldId id="356" r:id="rId40"/>
    <p:sldId id="355" r:id="rId41"/>
    <p:sldId id="449" r:id="rId42"/>
    <p:sldId id="397" r:id="rId43"/>
    <p:sldId id="358" r:id="rId44"/>
    <p:sldId id="361" r:id="rId45"/>
    <p:sldId id="362" r:id="rId46"/>
    <p:sldId id="363" r:id="rId47"/>
    <p:sldId id="364" r:id="rId48"/>
    <p:sldId id="365" r:id="rId49"/>
    <p:sldId id="366" r:id="rId50"/>
    <p:sldId id="367" r:id="rId51"/>
    <p:sldId id="371" r:id="rId52"/>
    <p:sldId id="370" r:id="rId53"/>
    <p:sldId id="372" r:id="rId54"/>
    <p:sldId id="450" r:id="rId55"/>
    <p:sldId id="400" r:id="rId56"/>
    <p:sldId id="395" r:id="rId57"/>
    <p:sldId id="374" r:id="rId58"/>
    <p:sldId id="386" r:id="rId59"/>
    <p:sldId id="375" r:id="rId60"/>
    <p:sldId id="377" r:id="rId61"/>
    <p:sldId id="387" r:id="rId62"/>
    <p:sldId id="378" r:id="rId63"/>
    <p:sldId id="381" r:id="rId64"/>
    <p:sldId id="388" r:id="rId65"/>
    <p:sldId id="382" r:id="rId66"/>
    <p:sldId id="384" r:id="rId67"/>
    <p:sldId id="389" r:id="rId68"/>
    <p:sldId id="390" r:id="rId69"/>
    <p:sldId id="391" r:id="rId70"/>
    <p:sldId id="392" r:id="rId71"/>
    <p:sldId id="402" r:id="rId72"/>
    <p:sldId id="451" r:id="rId73"/>
    <p:sldId id="401" r:id="rId74"/>
    <p:sldId id="459" r:id="rId7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1" autoAdjust="0"/>
    <p:restoredTop sz="89316" autoAdjust="0"/>
  </p:normalViewPr>
  <p:slideViewPr>
    <p:cSldViewPr>
      <p:cViewPr varScale="1">
        <p:scale>
          <a:sx n="63" d="100"/>
          <a:sy n="63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21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lecture really does nothing else.  Most of the properties covered here are extremely useful.</a:t>
            </a:r>
          </a:p>
          <a:p>
            <a:r>
              <a:rPr lang="en-US" baseline="0" dirty="0" smtClean="0"/>
              <a:t>They will be applied time and time again in </a:t>
            </a:r>
            <a:r>
              <a:rPr lang="en-US" baseline="0" smtClean="0"/>
              <a:t>subsequent lectures.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Note that</a:t>
            </a:r>
            <a:r>
              <a:rPr lang="en-US" baseline="0" dirty="0" smtClean="0"/>
              <a:t> the shorter periods are all integral fractions of one year.  Thus, they are synchronized by the annual</a:t>
            </a:r>
          </a:p>
          <a:p>
            <a:r>
              <a:rPr lang="en-US" baseline="0" dirty="0" smtClean="0"/>
              <a:t>cycle and are being driven by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Note that</a:t>
            </a:r>
            <a:r>
              <a:rPr lang="en-US" baseline="0" dirty="0" smtClean="0"/>
              <a:t> the shorter periods are all integral fractions of one year.  Thus, they are synchronized by the annual</a:t>
            </a:r>
          </a:p>
          <a:p>
            <a:r>
              <a:rPr lang="en-US" baseline="0" dirty="0" smtClean="0"/>
              <a:t>cycle and are being driven by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Note that</a:t>
            </a:r>
            <a:r>
              <a:rPr lang="en-US" baseline="0" dirty="0" smtClean="0"/>
              <a:t> the shorter periods are all integral fractions of one year.  Thus, they are synchronized by the annual</a:t>
            </a:r>
          </a:p>
          <a:p>
            <a:r>
              <a:rPr lang="en-US" baseline="0" dirty="0" smtClean="0"/>
              <a:t>cycle and are being driven by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lecture really does nothing else.  Most of the properties covered here are extremely useful.</a:t>
            </a:r>
          </a:p>
          <a:p>
            <a:r>
              <a:rPr lang="en-US" baseline="0" dirty="0" smtClean="0"/>
              <a:t>They will be applied time and time again in </a:t>
            </a:r>
            <a:r>
              <a:rPr lang="en-US" baseline="0" smtClean="0"/>
              <a:t>subsequent lectures.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</a:t>
            </a:r>
            <a:r>
              <a:rPr lang="en-US" baseline="0" dirty="0" smtClean="0"/>
              <a:t> the class of the original idea, a linear model in which the time series is composed only of a sum of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cosines.</a:t>
            </a:r>
          </a:p>
          <a:p>
            <a:r>
              <a:rPr lang="en-US" baseline="0" dirty="0" smtClean="0"/>
              <a:t>The coefficients C give the amplitudes of the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sketch of a</a:t>
            </a:r>
            <a:r>
              <a:rPr lang="en-US" baseline="0" dirty="0" smtClean="0"/>
              <a:t> time series.  It suggests that there is an underlying smooth function that</a:t>
            </a:r>
          </a:p>
          <a:p>
            <a:r>
              <a:rPr lang="en-US" baseline="0" dirty="0" smtClean="0"/>
              <a:t>connects the dots.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continuous</a:t>
            </a:r>
            <a:r>
              <a:rPr lang="en-US" baseline="0" dirty="0" smtClean="0"/>
              <a:t> 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 that in both cases,</a:t>
            </a:r>
            <a:r>
              <a:rPr lang="en-US" baseline="0" dirty="0" smtClean="0"/>
              <a:t> d is being represented by a “sum” of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cosines.  The only difference</a:t>
            </a:r>
          </a:p>
          <a:p>
            <a:r>
              <a:rPr lang="en-US" baseline="0" dirty="0" smtClean="0"/>
              <a:t>is that you need an infinite number of frequencies to represent a continuous 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called Riemann's approximation to the integral.</a:t>
            </a:r>
            <a:endParaRPr lang="en-US" dirty="0" smtClean="0"/>
          </a:p>
          <a:p>
            <a:r>
              <a:rPr lang="en-US" dirty="0" smtClean="0"/>
              <a:t>This</a:t>
            </a:r>
            <a:r>
              <a:rPr lang="en-US" baseline="0" dirty="0" smtClean="0"/>
              <a:t> will be used to show that the Fourier Transform turns into the Discrete Fourier Transform</a:t>
            </a:r>
          </a:p>
          <a:p>
            <a:r>
              <a:rPr lang="en-US" baseline="0" dirty="0" smtClean="0"/>
              <a:t>when the integral is approximated by a summation.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point</a:t>
            </a:r>
            <a:r>
              <a:rPr lang="en-US" baseline="0" dirty="0" smtClean="0"/>
              <a:t> here is that the Fourier Transform turns into a Discrete Fourier Transform when the</a:t>
            </a:r>
          </a:p>
          <a:p>
            <a:r>
              <a:rPr lang="en-US" baseline="0" dirty="0" smtClean="0"/>
              <a:t>integral is approximated by a summation.  In order for the sum to have a finite number of terms,</a:t>
            </a:r>
          </a:p>
          <a:p>
            <a:r>
              <a:rPr lang="en-US" baseline="0" dirty="0" smtClean="0"/>
              <a:t>the function d(t) must assumed to be zero outside of some finite interval, so that the time </a:t>
            </a:r>
            <a:r>
              <a:rPr lang="en-US" baseline="0" dirty="0" err="1" smtClean="0"/>
              <a:t>sereies</a:t>
            </a:r>
            <a:endParaRPr lang="en-US" baseline="0" dirty="0" smtClean="0"/>
          </a:p>
          <a:p>
            <a:r>
              <a:rPr lang="en-US" baseline="0" dirty="0" smtClean="0"/>
              <a:t>is of finite length.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says that the original function is built up by adding together an infinite number of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cosines, of every possible frequency.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perhaps the most important of the seven properties in today’s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general result holds even when the time series is not exactly a Normal 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A)</a:t>
            </a:r>
            <a:r>
              <a:rPr lang="en-US" baseline="0" dirty="0" smtClean="0"/>
              <a:t> A series of time series, each consisting of a single Normal curve.  B) Their power spectral densities.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implication of this property is that a data glitch, such</a:t>
            </a:r>
            <a:r>
              <a:rPr lang="en-US" baseline="0" dirty="0" smtClean="0"/>
              <a:t> as the “cold spikes” in the Black Rock Forest temperature data set,</a:t>
            </a:r>
          </a:p>
          <a:p>
            <a:r>
              <a:rPr lang="en-US" baseline="0" dirty="0" smtClean="0"/>
              <a:t>create noise in the power spectral density that affects a broad range of frequencies.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depiction</a:t>
            </a:r>
            <a:r>
              <a:rPr lang="en-US" baseline="0" dirty="0" smtClean="0"/>
              <a:t> only symbolic.  The function is infinitely high and infinitesimally narrow.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result</a:t>
            </a:r>
            <a:r>
              <a:rPr lang="en-US" baseline="0" dirty="0" smtClean="0"/>
              <a:t> carries over to time series that a merely “rough”, in the sense of containing many sharp</a:t>
            </a:r>
          </a:p>
          <a:p>
            <a:r>
              <a:rPr lang="en-US" baseline="0" dirty="0" smtClean="0"/>
              <a:t>features.  They have a power spectral density that contains both low and high frequencies, in roughly</a:t>
            </a:r>
          </a:p>
          <a:p>
            <a:r>
              <a:rPr lang="en-US" baseline="0" dirty="0" smtClean="0"/>
              <a:t>equal proportions.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Example,</a:t>
            </a:r>
            <a:r>
              <a:rPr lang="en-US" baseline="0" dirty="0" smtClean="0"/>
              <a:t> using </a:t>
            </a:r>
            <a:r>
              <a:rPr lang="en-US" baseline="0" dirty="0" err="1" smtClean="0"/>
              <a:t>MatLab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tends to forget that a cosine with frequency 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baseline="-25000" dirty="0" smtClean="0"/>
              <a:t>0</a:t>
            </a:r>
            <a:r>
              <a:rPr lang="en-US" dirty="0" smtClean="0"/>
              <a:t> has not one spectral peak, but two, at</a:t>
            </a:r>
            <a:r>
              <a:rPr lang="en-US" baseline="0" dirty="0" smtClean="0"/>
              <a:t> -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r>
              <a:rPr lang="en-US" baseline="0" dirty="0" smtClean="0"/>
              <a:t>and 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baseline="-25000" dirty="0" smtClean="0"/>
              <a:t>0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is,</a:t>
            </a:r>
            <a:r>
              <a:rPr lang="en-US" baseline="0" dirty="0" smtClean="0"/>
              <a:t> or course, the original reason why Fourier Transforms were introduced: to discover periodicities.</a:t>
            </a:r>
          </a:p>
          <a:p>
            <a:r>
              <a:rPr lang="en-US" baseline="0" dirty="0" smtClean="0"/>
              <a:t>A sinusoidal time series has a Fourier Transform containing spikes, and spikes are fairly easy to spot,</a:t>
            </a:r>
          </a:p>
          <a:p>
            <a:r>
              <a:rPr lang="en-US" baseline="0" dirty="0" smtClean="0"/>
              <a:t>even in noisy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practice,</a:t>
            </a:r>
            <a:r>
              <a:rPr lang="en-US" baseline="0" dirty="0" smtClean="0"/>
              <a:t> one often subtracts out the mean of a time series before computing the Fourier Transform.</a:t>
            </a:r>
          </a:p>
          <a:p>
            <a:r>
              <a:rPr lang="en-US" baseline="0" dirty="0" smtClean="0"/>
              <a:t>Otherwise, the spike at zero frequency dominates a plot.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the </a:t>
            </a:r>
            <a:r>
              <a:rPr lang="en-US" dirty="0" err="1" smtClean="0"/>
              <a:t>fft</a:t>
            </a:r>
            <a:r>
              <a:rPr lang="en-US" dirty="0" smtClean="0"/>
              <a:t>()</a:t>
            </a:r>
            <a:r>
              <a:rPr lang="en-US" baseline="0" dirty="0" smtClean="0"/>
              <a:t> function computes the Discrete Fourier Transform of a time series,</a:t>
            </a:r>
          </a:p>
          <a:p>
            <a:r>
              <a:rPr lang="en-US" baseline="0" dirty="0" smtClean="0"/>
              <a:t>and that the </a:t>
            </a:r>
            <a:r>
              <a:rPr lang="en-US" baseline="0" dirty="0" err="1" smtClean="0"/>
              <a:t>ifft</a:t>
            </a:r>
            <a:r>
              <a:rPr lang="en-US" baseline="0" dirty="0" smtClean="0"/>
              <a:t>() function computes the a time series given its Discrete Fourier Transform.</a:t>
            </a:r>
          </a:p>
          <a:p>
            <a:r>
              <a:rPr lang="en-US" baseline="0" dirty="0" smtClean="0"/>
              <a:t>The command </a:t>
            </a:r>
            <a:r>
              <a:rPr lang="en-US" baseline="0" dirty="0" err="1" smtClean="0"/>
              <a:t>ifft</a:t>
            </a:r>
            <a:r>
              <a:rPr lang="en-US" baseline="0" dirty="0" smtClean="0"/>
              <a:t>(</a:t>
            </a:r>
            <a:r>
              <a:rPr lang="en-US" baseline="0" dirty="0" err="1" smtClean="0"/>
              <a:t>fft</a:t>
            </a:r>
            <a:r>
              <a:rPr lang="en-US" baseline="0" dirty="0" smtClean="0"/>
              <a:t>(d)) returns the original time series (more of less).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the consequences of this rule is that the power</a:t>
            </a:r>
            <a:r>
              <a:rPr lang="en-US" baseline="0" dirty="0" smtClean="0"/>
              <a:t> spectral density of a times series</a:t>
            </a:r>
          </a:p>
          <a:p>
            <a:r>
              <a:rPr lang="en-US" baseline="0" dirty="0" smtClean="0"/>
              <a:t>is not sensitive to a time shift, since the absolute value of exp(-</a:t>
            </a:r>
            <a:r>
              <a:rPr lang="en-US" baseline="0" dirty="0" err="1" smtClean="0"/>
              <a:t>i</a:t>
            </a:r>
            <a:r>
              <a:rPr lang="el-GR" baseline="0" dirty="0" smtClean="0">
                <a:latin typeface="Cambria Math"/>
                <a:ea typeface="Cambria Math"/>
              </a:rPr>
              <a:t>ω</a:t>
            </a:r>
            <a:r>
              <a:rPr lang="en-US" baseline="0" dirty="0" smtClean="0"/>
              <a:t>t</a:t>
            </a:r>
            <a:r>
              <a:rPr lang="en-US" baseline="-25000" dirty="0" smtClean="0"/>
              <a:t>0</a:t>
            </a:r>
            <a:r>
              <a:rPr lang="en-US" baseline="0" dirty="0" smtClean="0"/>
              <a:t>) is unity.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are using the default value of “</a:t>
            </a:r>
            <a:r>
              <a:rPr lang="en-US" baseline="0" dirty="0" err="1" smtClean="0"/>
              <a:t>i</a:t>
            </a:r>
            <a:r>
              <a:rPr lang="en-US" baseline="0" dirty="0" smtClean="0"/>
              <a:t>”.  </a:t>
            </a:r>
            <a:r>
              <a:rPr lang="en-US" baseline="0" dirty="0" err="1" smtClean="0"/>
              <a:t>Heopefully</a:t>
            </a:r>
            <a:r>
              <a:rPr lang="en-US" baseline="0" dirty="0" smtClean="0"/>
              <a:t>, we did not reset it to something else, elsewhere in the </a:t>
            </a:r>
            <a:r>
              <a:rPr lang="en-US" baseline="0" dirty="0" err="1" smtClean="0"/>
              <a:t>scrrpt</a:t>
            </a:r>
            <a:r>
              <a:rPr lang="en-US" baseline="0" dirty="0" smtClean="0"/>
              <a:t>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</a:t>
            </a:r>
            <a:r>
              <a:rPr lang="en-US" baseline="0" dirty="0" smtClean="0"/>
              <a:t> would not ordinarily use Fourier Transforms to differentiate or integrate functions,</a:t>
            </a:r>
          </a:p>
          <a:p>
            <a:r>
              <a:rPr lang="en-US" baseline="0" dirty="0" smtClean="0"/>
              <a:t>since they are slower than other methods (finite differences, Riemann summation).</a:t>
            </a:r>
          </a:p>
          <a:p>
            <a:r>
              <a:rPr lang="en-US" baseline="0" dirty="0" smtClean="0"/>
              <a:t>The exception is when its necessary to take the Fourier Transform for some other reason,</a:t>
            </a:r>
          </a:p>
          <a:p>
            <a:r>
              <a:rPr lang="en-US" baseline="0" dirty="0" smtClean="0"/>
              <a:t>in which case using this method required little overhead.  For example, if we measured</a:t>
            </a:r>
          </a:p>
          <a:p>
            <a:r>
              <a:rPr lang="en-US" baseline="0" dirty="0" smtClean="0"/>
              <a:t>the velocity of an object, but really wanted to plot the power spectral density of its acceleration,</a:t>
            </a:r>
          </a:p>
          <a:p>
            <a:r>
              <a:rPr lang="en-US" baseline="0" dirty="0" smtClean="0"/>
              <a:t>then </a:t>
            </a:r>
            <a:r>
              <a:rPr lang="en-US" baseline="0" dirty="0" err="1" smtClean="0"/>
              <a:t>differenting</a:t>
            </a:r>
            <a:r>
              <a:rPr lang="en-US" baseline="0" dirty="0" smtClean="0"/>
              <a:t> by multiplying by (</a:t>
            </a:r>
            <a:r>
              <a:rPr lang="en-US" baseline="0" dirty="0" err="1" smtClean="0"/>
              <a:t>i</a:t>
            </a:r>
            <a:r>
              <a:rPr lang="el-GR" baseline="0" dirty="0" smtClean="0">
                <a:latin typeface="Cambria Math"/>
                <a:ea typeface="Cambria Math"/>
              </a:rPr>
              <a:t>ω</a:t>
            </a:r>
            <a:r>
              <a:rPr lang="en-US" baseline="0" dirty="0" smtClean="0"/>
              <a:t>) would be preferred.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result will be very important later in the course.</a:t>
            </a:r>
          </a:p>
          <a:p>
            <a:r>
              <a:rPr lang="en-US" baseline="0" dirty="0" smtClean="0"/>
              <a:t>You either introduce it here, where it sort of fits as one of many properties of Fourier Transforms,</a:t>
            </a:r>
          </a:p>
          <a:p>
            <a:r>
              <a:rPr lang="en-US" baseline="0" dirty="0" smtClean="0"/>
              <a:t>or introduce it a few lectures from now, when its really needed.</a:t>
            </a:r>
          </a:p>
          <a:p>
            <a:r>
              <a:rPr lang="en-US" baseline="0" dirty="0" smtClean="0"/>
              <a:t>If your students are finding this material difficult, you should put it off.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Typically,</a:t>
            </a:r>
            <a:r>
              <a:rPr lang="en-US" baseline="0" dirty="0" smtClean="0"/>
              <a:t> few, if any, students will have heard of this operation, important though it be.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are treating the convolution just as a “mathematical formula” without introducing its</a:t>
            </a:r>
          </a:p>
          <a:p>
            <a:r>
              <a:rPr lang="en-US" baseline="0" dirty="0" smtClean="0"/>
              <a:t>meaning.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are treating the convolution just as a “mathematical formula” without introducing its</a:t>
            </a:r>
          </a:p>
          <a:p>
            <a:r>
              <a:rPr lang="en-US" baseline="0" dirty="0" smtClean="0"/>
              <a:t>meaning.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447800" y="2971800"/>
            <a:ext cx="61722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905000" y="2743200"/>
            <a:ext cx="0" cy="228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95800" y="2743200"/>
            <a:ext cx="0" cy="228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086600" y="2743200"/>
            <a:ext cx="0" cy="228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962400" y="3048000"/>
            <a:ext cx="106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447800" y="3124200"/>
            <a:ext cx="106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kern="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kern="0" baseline="-25000" dirty="0" err="1" smtClean="0">
                <a:latin typeface="Times New Roman" pitchFamily="18" charset="0"/>
                <a:cs typeface="Times New Roman" pitchFamily="18" charset="0"/>
              </a:rPr>
              <a:t>ny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553200" y="3124200"/>
            <a:ext cx="106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kern="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kern="0" baseline="-25000" dirty="0" err="1" smtClean="0">
                <a:latin typeface="Times New Roman" pitchFamily="18" charset="0"/>
                <a:cs typeface="Times New Roman" pitchFamily="18" charset="0"/>
              </a:rPr>
              <a:t>ny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3733800" y="2895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029200" y="2895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638800" y="2895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4600" y="2895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010400" y="2895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419600" y="2895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62200" y="2895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124200" y="2895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Brace 21"/>
          <p:cNvSpPr/>
          <p:nvPr/>
        </p:nvSpPr>
        <p:spPr>
          <a:xfrm rot="16200000">
            <a:off x="5295900" y="3086100"/>
            <a:ext cx="228600" cy="6096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4892040" y="3581400"/>
            <a:ext cx="106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Δf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1600200" y="1447800"/>
            <a:ext cx="106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N=8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2575560" y="163068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4343400" y="5105400"/>
            <a:ext cx="426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memorize this picture</a:t>
            </a:r>
            <a:endParaRPr lang="en-US" sz="3200" baseline="-2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30480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Step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4000" kern="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 Preprocess data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4200"/>
            <a:ext cx="7848600" cy="1219200"/>
          </a:xfrm>
        </p:spPr>
        <p:txBody>
          <a:bodyPr/>
          <a:lstStyle/>
          <a:p>
            <a:pPr algn="l"/>
            <a:r>
              <a:rPr lang="en-US" sz="3200" dirty="0" smtClean="0">
                <a:latin typeface="Courier New" pitchFamily="49" charset="0"/>
                <a:cs typeface="Courier New" pitchFamily="49" charset="0"/>
              </a:rPr>
              <a:t>d = d-mean(d);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6858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If your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data has a non-zero mean,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and if you’re not interested in its value,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noProof="0" dirty="0" smtClean="0">
                <a:latin typeface="Times New Roman" pitchFamily="18" charset="0"/>
                <a:cs typeface="Times New Roman" pitchFamily="18" charset="0"/>
              </a:rPr>
              <a:t>you should subtract it out</a:t>
            </a:r>
            <a:endParaRPr kumimoji="0" lang="en-US" sz="32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4953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else you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will have a very large zero-frequency value</a:t>
            </a: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that will interfere with plotting</a:t>
            </a:r>
            <a:endParaRPr kumimoji="0" lang="en-US" sz="32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30480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Step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4:  Perform Fourier Transform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7848600" cy="1219200"/>
          </a:xfrm>
        </p:spPr>
        <p:txBody>
          <a:bodyPr/>
          <a:lstStyle/>
          <a:p>
            <a:pPr algn="l"/>
            <a:r>
              <a:rPr lang="en-US" sz="32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32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32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3200" dirty="0" smtClean="0"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sz="3200" dirty="0" err="1" smtClean="0">
                <a:latin typeface="Courier New" pitchFamily="49" charset="0"/>
                <a:cs typeface="Courier New" pitchFamily="49" charset="0"/>
              </a:rPr>
              <a:t>fft</a:t>
            </a:r>
            <a:r>
              <a:rPr lang="en-US" sz="3200" dirty="0" smtClean="0">
                <a:latin typeface="Courier New" pitchFamily="49" charset="0"/>
                <a:cs typeface="Courier New" pitchFamily="49" charset="0"/>
              </a:rPr>
              <a:t>(d);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2560320" y="3444240"/>
            <a:ext cx="929640" cy="1234440"/>
          </a:xfrm>
          <a:custGeom>
            <a:avLst/>
            <a:gdLst>
              <a:gd name="connsiteX0" fmla="*/ 0 w 929640"/>
              <a:gd name="connsiteY0" fmla="*/ 0 h 1234440"/>
              <a:gd name="connsiteX1" fmla="*/ 502920 w 929640"/>
              <a:gd name="connsiteY1" fmla="*/ 320040 h 1234440"/>
              <a:gd name="connsiteX2" fmla="*/ 472440 w 929640"/>
              <a:gd name="connsiteY2" fmla="*/ 716280 h 1234440"/>
              <a:gd name="connsiteX3" fmla="*/ 929640 w 929640"/>
              <a:gd name="connsiteY3" fmla="*/ 1234440 h 123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9640" h="1234440">
                <a:moveTo>
                  <a:pt x="0" y="0"/>
                </a:moveTo>
                <a:cubicBezTo>
                  <a:pt x="212090" y="100330"/>
                  <a:pt x="424180" y="200660"/>
                  <a:pt x="502920" y="320040"/>
                </a:cubicBezTo>
                <a:cubicBezTo>
                  <a:pt x="581660" y="439420"/>
                  <a:pt x="401320" y="563880"/>
                  <a:pt x="472440" y="716280"/>
                </a:cubicBezTo>
                <a:cubicBezTo>
                  <a:pt x="543560" y="868680"/>
                  <a:pt x="736600" y="1051560"/>
                  <a:pt x="929640" y="123444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1400" y="4648200"/>
            <a:ext cx="464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Note multiplication by </a:t>
            </a:r>
            <a:r>
              <a:rPr lang="el-GR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Δ</a:t>
            </a:r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t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We’ll get to why …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Step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5:  Compute Power Spectral Density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025908"/>
            <a:ext cx="838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% amplitude spectral density 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s=abs(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% power spectral density 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s2=s^2;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6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43200"/>
            <a:ext cx="9144000" cy="2209800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Plot and Interpret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/>
          <p:nvPr/>
        </p:nvGrpSpPr>
        <p:grpSpPr>
          <a:xfrm>
            <a:off x="527660" y="685800"/>
            <a:ext cx="8006742" cy="5867400"/>
            <a:chOff x="1162493" y="1219200"/>
            <a:chExt cx="5540926" cy="405336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69421" y="1219200"/>
              <a:ext cx="5333998" cy="4000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>
              <a:off x="4343397" y="3581399"/>
              <a:ext cx="1727226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365.2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523999" y="1905000"/>
              <a:ext cx="228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555595" y="3733799"/>
              <a:ext cx="228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3581399" y="4967763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3408562" y="3079596"/>
              <a:ext cx="1544435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486713" y="4926873"/>
              <a:ext cx="1318323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period,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59384" y="2953271"/>
              <a:ext cx="3095182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frequency, cycles per day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52374" y="1829321"/>
              <a:ext cx="1795319" cy="57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amplitude </a:t>
              </a: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spectral density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3657598" y="3429000"/>
              <a:ext cx="685799" cy="3048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 flipH="1" flipV="1">
              <a:off x="2778510" y="4111083"/>
              <a:ext cx="122664" cy="7805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642986" y="3795529"/>
              <a:ext cx="1600249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182.6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rot="5400000" flipH="1" flipV="1">
              <a:off x="2308301" y="3808141"/>
              <a:ext cx="512956" cy="4051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698594" y="3525645"/>
              <a:ext cx="990600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60.0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490150" y="3733981"/>
              <a:ext cx="1919763" cy="57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amplitude </a:t>
              </a: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spectral density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0" y="121920"/>
            <a:ext cx="9144000" cy="350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04800" y="0"/>
            <a:ext cx="838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plot( f(1:Nf), s(1:Nf), ‘k-’ );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% or plot 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plot( 1./f(2:Nf), f(2:Nf), ‘k-’ );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/>
          <p:nvPr/>
        </p:nvGrpSpPr>
        <p:grpSpPr>
          <a:xfrm>
            <a:off x="527660" y="685800"/>
            <a:ext cx="8006742" cy="5867400"/>
            <a:chOff x="1162493" y="1219200"/>
            <a:chExt cx="5540926" cy="405336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69421" y="1219200"/>
              <a:ext cx="5333998" cy="4000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>
              <a:off x="4343397" y="3581399"/>
              <a:ext cx="1727226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365.2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523999" y="1905000"/>
              <a:ext cx="228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555595" y="3733799"/>
              <a:ext cx="228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3581399" y="4967763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3408562" y="3079596"/>
              <a:ext cx="1544435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486713" y="4926873"/>
              <a:ext cx="1318323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period,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59384" y="2953271"/>
              <a:ext cx="3095182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frequency, cycles per day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52374" y="1829321"/>
              <a:ext cx="1795319" cy="57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amplitude </a:t>
              </a: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spectral density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3657598" y="3429000"/>
              <a:ext cx="685799" cy="3048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 flipH="1" flipV="1">
              <a:off x="2778510" y="4111083"/>
              <a:ext cx="122664" cy="7805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642986" y="3795529"/>
              <a:ext cx="1600249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182.6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rot="5400000" flipH="1" flipV="1">
              <a:off x="2308301" y="3808141"/>
              <a:ext cx="512956" cy="4051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698594" y="3525645"/>
              <a:ext cx="990600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60.0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490150" y="3733981"/>
              <a:ext cx="1919763" cy="57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amplitude </a:t>
              </a: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spectral density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0" y="121920"/>
            <a:ext cx="9144000" cy="350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04800" y="0"/>
            <a:ext cx="838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plot( f(1:Nf), s(1:Nf), ‘k-’ );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% or plot 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plot( 1./f(2:Nf), f(2:Nf), ‘k-’ );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05000" y="381000"/>
            <a:ext cx="12192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810000" y="381000"/>
            <a:ext cx="12192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248400" y="11430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Why?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Part 1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/>
          <p:nvPr/>
        </p:nvGrpSpPr>
        <p:grpSpPr>
          <a:xfrm>
            <a:off x="527660" y="685800"/>
            <a:ext cx="8006742" cy="5867400"/>
            <a:chOff x="1162493" y="1219200"/>
            <a:chExt cx="5540926" cy="405336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69421" y="1219200"/>
              <a:ext cx="5333998" cy="4000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>
              <a:off x="4343397" y="3581399"/>
              <a:ext cx="1727226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365.2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523999" y="1905000"/>
              <a:ext cx="228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555595" y="3733799"/>
              <a:ext cx="228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3581399" y="4967763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3408562" y="3079596"/>
              <a:ext cx="1544435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486713" y="4926873"/>
              <a:ext cx="1318323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period,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59384" y="2953271"/>
              <a:ext cx="3095182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frequency, cycles per day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52374" y="1829321"/>
              <a:ext cx="1795319" cy="57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amplitude </a:t>
              </a: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spectral density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3657598" y="3429000"/>
              <a:ext cx="685799" cy="3048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 flipH="1" flipV="1">
              <a:off x="2778510" y="4111083"/>
              <a:ext cx="122664" cy="7805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642986" y="3795529"/>
              <a:ext cx="1600249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182.6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rot="5400000" flipH="1" flipV="1">
              <a:off x="2308301" y="3808141"/>
              <a:ext cx="512956" cy="4051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698594" y="3525645"/>
              <a:ext cx="990600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60.0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490150" y="3733981"/>
              <a:ext cx="1919763" cy="57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amplitude </a:t>
              </a: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spectral density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0" y="121920"/>
            <a:ext cx="9144000" cy="350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04800" y="0"/>
            <a:ext cx="838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plot( f(1:Nf), s(1:Nf), ‘k-’ );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% or plot 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plot( 1./f(2:Nf), f(2:Nf), ‘k-’ );</a:t>
            </a: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14600" y="2006025"/>
            <a:ext cx="5334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419600" y="2006025"/>
            <a:ext cx="6096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858000" y="2768025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Why?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Part 2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22098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understanding some of the properties of the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Discrete Fourier Transform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last week 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286000" y="2514600"/>
            <a:ext cx="4648200" cy="1905000"/>
            <a:chOff x="2819400" y="1981200"/>
            <a:chExt cx="3048000" cy="1143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5879" t="35594" r="61875" b="60723"/>
            <a:stretch>
              <a:fillRect/>
            </a:stretch>
          </p:blipFill>
          <p:spPr bwMode="auto">
            <a:xfrm>
              <a:off x="3852858" y="1981200"/>
              <a:ext cx="273844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0000" t="31008" r="45000" b="56525"/>
            <a:stretch>
              <a:fillRect/>
            </a:stretch>
          </p:blipFill>
          <p:spPr bwMode="auto">
            <a:xfrm>
              <a:off x="2819400" y="2205038"/>
              <a:ext cx="3048000" cy="919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itle 1"/>
          <p:cNvSpPr txBox="1">
            <a:spLocks/>
          </p:cNvSpPr>
          <p:nvPr/>
        </p:nvSpPr>
        <p:spPr bwMode="auto">
          <a:xfrm>
            <a:off x="5334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 series  =  sum of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sines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and cosines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3352800" y="4971144"/>
            <a:ext cx="518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remember</a:t>
            </a:r>
          </a:p>
          <a:p>
            <a:pPr lvl="0" algn="ctr"/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exp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l-GR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t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</a:t>
            </a:r>
            <a:r>
              <a:rPr lang="en-US" sz="28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t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+ 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sin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t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 rot="901077">
            <a:off x="5038343" y="3763806"/>
            <a:ext cx="1001486" cy="1378857"/>
          </a:xfrm>
          <a:custGeom>
            <a:avLst/>
            <a:gdLst>
              <a:gd name="connsiteX0" fmla="*/ 0 w 1001486"/>
              <a:gd name="connsiteY0" fmla="*/ 0 h 1378857"/>
              <a:gd name="connsiteX1" fmla="*/ 769257 w 1001486"/>
              <a:gd name="connsiteY1" fmla="*/ 333829 h 1378857"/>
              <a:gd name="connsiteX2" fmla="*/ 566057 w 1001486"/>
              <a:gd name="connsiteY2" fmla="*/ 827315 h 1378857"/>
              <a:gd name="connsiteX3" fmla="*/ 1001486 w 1001486"/>
              <a:gd name="connsiteY3" fmla="*/ 1378857 h 137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486" h="1378857">
                <a:moveTo>
                  <a:pt x="0" y="0"/>
                </a:moveTo>
                <a:cubicBezTo>
                  <a:pt x="337457" y="97971"/>
                  <a:pt x="674914" y="195943"/>
                  <a:pt x="769257" y="333829"/>
                </a:cubicBezTo>
                <a:cubicBezTo>
                  <a:pt x="863600" y="471715"/>
                  <a:pt x="527352" y="653144"/>
                  <a:pt x="566057" y="827315"/>
                </a:cubicBezTo>
                <a:cubicBezTo>
                  <a:pt x="604762" y="1001486"/>
                  <a:pt x="803124" y="1190171"/>
                  <a:pt x="1001486" y="137885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5744028" y="3113316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27190" t="37623" r="27493" b="30872"/>
          <a:stretch>
            <a:fillRect/>
          </a:stretch>
        </p:blipFill>
        <p:spPr bwMode="auto">
          <a:xfrm>
            <a:off x="1600200" y="2438400"/>
            <a:ext cx="6735536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200400" y="685800"/>
            <a:ext cx="2895600" cy="914400"/>
            <a:chOff x="2819400" y="1981200"/>
            <a:chExt cx="3048000" cy="11430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5879" t="35594" r="61875" b="60723"/>
            <a:stretch>
              <a:fillRect/>
            </a:stretch>
          </p:blipFill>
          <p:spPr bwMode="auto">
            <a:xfrm>
              <a:off x="3852858" y="1981200"/>
              <a:ext cx="273844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0000" t="31008" r="45000" b="56525"/>
            <a:stretch>
              <a:fillRect/>
            </a:stretch>
          </p:blipFill>
          <p:spPr bwMode="auto">
            <a:xfrm>
              <a:off x="2819400" y="2205038"/>
              <a:ext cx="3048000" cy="919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Double Bracket 11"/>
          <p:cNvSpPr/>
          <p:nvPr/>
        </p:nvSpPr>
        <p:spPr>
          <a:xfrm>
            <a:off x="8534400" y="2057400"/>
            <a:ext cx="36576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214360" y="3124200"/>
            <a:ext cx="990600" cy="838200"/>
          </a:xfrm>
        </p:spPr>
        <p:txBody>
          <a:bodyPr/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243840" y="3124200"/>
            <a:ext cx="128016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=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kumimoji="0" lang="en-US" sz="20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-1</a:t>
            </a:r>
            <a:endParaRPr kumimoji="0" lang="en-US" sz="2000" b="0" i="0" u="none" strike="noStrike" kern="0" cap="none" spc="0" normalizeH="0" baseline="30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Double Bracket 14"/>
          <p:cNvSpPr/>
          <p:nvPr/>
        </p:nvSpPr>
        <p:spPr>
          <a:xfrm>
            <a:off x="182880" y="1996440"/>
            <a:ext cx="51816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2286000" y="5410200"/>
            <a:ext cx="480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= </a:t>
            </a:r>
            <a:r>
              <a:rPr lang="en-US" sz="32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kern="0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-1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Gc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514600" y="2316480"/>
            <a:ext cx="47244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 bwMode="auto">
          <a:xfrm>
            <a:off x="3733800" y="1630680"/>
            <a:ext cx="1981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increasing</a:t>
            </a:r>
            <a:r>
              <a:rPr kumimoji="0" lang="en-US" sz="240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ω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 rot="16200000">
            <a:off x="800099" y="3406140"/>
            <a:ext cx="19812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increasing</a:t>
            </a:r>
            <a:r>
              <a:rPr kumimoji="0" lang="en-US" sz="240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057399" y="2819400"/>
            <a:ext cx="0" cy="1676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ouble Bracket 10"/>
          <p:cNvSpPr/>
          <p:nvPr/>
        </p:nvSpPr>
        <p:spPr>
          <a:xfrm>
            <a:off x="1524000" y="2057400"/>
            <a:ext cx="68580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 bwMode="auto">
          <a:xfrm>
            <a:off x="2133600" y="1981200"/>
            <a:ext cx="480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= (N/N)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kumimoji="0" lang="en-US" sz="3200" i="0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2209800" y="685800"/>
            <a:ext cx="480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solve by least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squares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2209800" y="3886200"/>
            <a:ext cx="480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 what’s </a:t>
            </a:r>
            <a:r>
              <a:rPr lang="en-US" sz="3200" b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200" kern="0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? 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 bwMode="auto">
          <a:xfrm>
            <a:off x="2133600" y="1981200"/>
            <a:ext cx="480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= (N/N)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kumimoji="0" lang="en-US" sz="3200" i="0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2209800" y="685800"/>
            <a:ext cx="480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solve by least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squares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2209800" y="3886200"/>
            <a:ext cx="480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 what’s </a:t>
            </a:r>
            <a:r>
              <a:rPr lang="en-US" sz="3200" b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200" kern="0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? 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8200" y="2819400"/>
            <a:ext cx="2953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because [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=N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114800" y="2057400"/>
            <a:ext cx="3810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25982" t="55626" r="25680" b="20745"/>
          <a:stretch>
            <a:fillRect/>
          </a:stretch>
        </p:blipFill>
        <p:spPr bwMode="auto">
          <a:xfrm>
            <a:off x="1600200" y="2849880"/>
            <a:ext cx="6676571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/>
          <p:nvPr/>
        </p:nvGrpSpPr>
        <p:grpSpPr>
          <a:xfrm>
            <a:off x="3200400" y="685800"/>
            <a:ext cx="2895600" cy="914400"/>
            <a:chOff x="2819400" y="1981200"/>
            <a:chExt cx="3048000" cy="11430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5879" t="35594" r="61875" b="60723"/>
            <a:stretch>
              <a:fillRect/>
            </a:stretch>
          </p:blipFill>
          <p:spPr bwMode="auto">
            <a:xfrm>
              <a:off x="3852858" y="1981200"/>
              <a:ext cx="273844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0000" t="31008" r="45000" b="56525"/>
            <a:stretch>
              <a:fillRect/>
            </a:stretch>
          </p:blipFill>
          <p:spPr bwMode="auto">
            <a:xfrm>
              <a:off x="2819400" y="2205038"/>
              <a:ext cx="3048000" cy="919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Double Bracket 11"/>
          <p:cNvSpPr/>
          <p:nvPr/>
        </p:nvSpPr>
        <p:spPr>
          <a:xfrm>
            <a:off x="8382000" y="2057400"/>
            <a:ext cx="51816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153400" y="3124200"/>
            <a:ext cx="990600" cy="838200"/>
          </a:xfrm>
        </p:spPr>
        <p:txBody>
          <a:bodyPr/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152400" y="3124200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=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Double Bracket 14"/>
          <p:cNvSpPr/>
          <p:nvPr/>
        </p:nvSpPr>
        <p:spPr>
          <a:xfrm>
            <a:off x="182880" y="1996440"/>
            <a:ext cx="51816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1219200" y="5410200"/>
            <a:ext cx="6629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=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kumimoji="0" lang="en-US" sz="3200" i="0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14600" y="2316480"/>
            <a:ext cx="47244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 bwMode="auto">
          <a:xfrm>
            <a:off x="3733800" y="1630680"/>
            <a:ext cx="1981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DEcreasing</a:t>
            </a:r>
            <a:r>
              <a:rPr kumimoji="0" lang="en-US" sz="240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 rot="16200000">
            <a:off x="800099" y="3406140"/>
            <a:ext cx="19812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increasing </a:t>
            </a:r>
            <a:r>
              <a:rPr kumimoji="0" lang="el-GR" sz="2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ω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057399" y="2819400"/>
            <a:ext cx="0" cy="1676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ouble Bracket 10"/>
          <p:cNvSpPr/>
          <p:nvPr/>
        </p:nvSpPr>
        <p:spPr>
          <a:xfrm>
            <a:off x="1600200" y="2057400"/>
            <a:ext cx="66294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 bwMode="auto">
          <a:xfrm>
            <a:off x="2133600" y="1295400"/>
            <a:ext cx="4800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to go from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Gc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kumimoji="0" lang="en-US" sz="3200" i="0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lang="en-US" sz="3200" b="1" kern="0" noProof="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kumimoji="0" lang="en-US" sz="3200" i="0" u="none" strike="noStrike" kern="0" cap="none" spc="0" normalizeH="0" baseline="300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you swap the sense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time and frequency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baseline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change the sign of time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816" t="67568" r="5146" b="16216"/>
          <a:stretch>
            <a:fillRect/>
          </a:stretch>
        </p:blipFill>
        <p:spPr bwMode="auto">
          <a:xfrm>
            <a:off x="2355849" y="1828800"/>
            <a:ext cx="442595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2438400" y="4343400"/>
            <a:ext cx="4584700" cy="1447800"/>
            <a:chOff x="2819400" y="1981200"/>
            <a:chExt cx="3048000" cy="1143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5879" t="35594" r="61875" b="60723"/>
            <a:stretch>
              <a:fillRect/>
            </a:stretch>
          </p:blipFill>
          <p:spPr bwMode="auto">
            <a:xfrm>
              <a:off x="3852858" y="1981200"/>
              <a:ext cx="273844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0000" t="31008" r="45000" b="56525"/>
            <a:stretch>
              <a:fillRect/>
            </a:stretch>
          </p:blipFill>
          <p:spPr bwMode="auto">
            <a:xfrm>
              <a:off x="2819400" y="2205038"/>
              <a:ext cx="3048000" cy="919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itle 1"/>
          <p:cNvSpPr txBox="1">
            <a:spLocks/>
          </p:cNvSpPr>
          <p:nvPr/>
        </p:nvSpPr>
        <p:spPr bwMode="auto">
          <a:xfrm>
            <a:off x="381000" y="4572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Discrete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3400" y="29718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Inverse Discrete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1600200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Steps for Computing</a:t>
            </a:r>
            <a:endParaRPr lang="en-US" sz="4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Power Spectral Density</a:t>
            </a: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kern="0" dirty="0" smtClean="0">
                <a:latin typeface="Times New Roman" pitchFamily="18" charset="0"/>
                <a:cs typeface="Times New Roman" pitchFamily="18" charset="0"/>
              </a:rPr>
              <a:t>(But we’ll add to them, eventually)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Part 3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816" t="67568" r="5146" b="16216"/>
          <a:stretch>
            <a:fillRect/>
          </a:stretch>
        </p:blipFill>
        <p:spPr bwMode="auto">
          <a:xfrm>
            <a:off x="2355849" y="1828800"/>
            <a:ext cx="442595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381000" y="4572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Discrete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3400" y="29718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10841" t="67568" r="49411" b="16216"/>
          <a:stretch>
            <a:fillRect/>
          </a:stretch>
        </p:blipFill>
        <p:spPr bwMode="auto">
          <a:xfrm>
            <a:off x="1371600" y="4343400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816" t="67568" r="5146" b="16216"/>
          <a:stretch>
            <a:fillRect/>
          </a:stretch>
        </p:blipFill>
        <p:spPr bwMode="auto">
          <a:xfrm>
            <a:off x="2355849" y="1828800"/>
            <a:ext cx="442595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381000" y="4572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Discrete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3400" y="29718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10841" t="67568" r="49411" b="16216"/>
          <a:stretch>
            <a:fillRect/>
          </a:stretch>
        </p:blipFill>
        <p:spPr bwMode="auto">
          <a:xfrm>
            <a:off x="1371600" y="4343400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4038600" y="1981200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038600" y="4572000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962400" y="2895600"/>
            <a:ext cx="243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data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962400" y="5410200"/>
            <a:ext cx="243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data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816" t="67568" r="5146" b="16216"/>
          <a:stretch>
            <a:fillRect/>
          </a:stretch>
        </p:blipFill>
        <p:spPr bwMode="auto">
          <a:xfrm>
            <a:off x="2355849" y="1828800"/>
            <a:ext cx="442595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381000" y="4572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Discrete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3400" y="29718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10841" t="67568" r="49411" b="16216"/>
          <a:stretch>
            <a:fillRect/>
          </a:stretch>
        </p:blipFill>
        <p:spPr bwMode="auto">
          <a:xfrm>
            <a:off x="1371600" y="4343400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2286000" y="1981200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905000" y="4572000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209800" y="2895600"/>
            <a:ext cx="243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coefficients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209800" y="5410200"/>
            <a:ext cx="243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coefficients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816" t="67568" r="5146" b="16216"/>
          <a:stretch>
            <a:fillRect/>
          </a:stretch>
        </p:blipFill>
        <p:spPr bwMode="auto">
          <a:xfrm>
            <a:off x="2355849" y="1828800"/>
            <a:ext cx="442595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381000" y="4572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Discrete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3400" y="29718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10841" t="67568" r="49411" b="16216"/>
          <a:stretch>
            <a:fillRect/>
          </a:stretch>
        </p:blipFill>
        <p:spPr bwMode="auto">
          <a:xfrm>
            <a:off x="1371600" y="4343400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16200000" flipV="1">
            <a:off x="1790700" y="4457700"/>
            <a:ext cx="381000" cy="15240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5334000"/>
            <a:ext cx="3581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convention: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tilde to distinguish the coefficient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from the data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905000" y="16002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316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849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383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916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50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983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516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050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583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117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76400" y="10668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0" y="34290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73712" y="3886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86000" y="219997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819400" y="233024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352800" y="317582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86200" y="387882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419600" y="3972228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953000" y="385178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486400" y="365760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019800" y="342163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553200" y="342163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086600" y="349537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828800" y="365760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time series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905000" y="16002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316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849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383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916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50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983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516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050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583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117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76400" y="10668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0" y="34290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73712" y="3886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86000" y="219997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902542" y="2116393"/>
            <a:ext cx="5545393" cy="2008239"/>
          </a:xfrm>
          <a:custGeom>
            <a:avLst/>
            <a:gdLst>
              <a:gd name="connsiteX0" fmla="*/ 0 w 5545393"/>
              <a:gd name="connsiteY0" fmla="*/ 1555955 h 2008239"/>
              <a:gd name="connsiteX1" fmla="*/ 294968 w 5545393"/>
              <a:gd name="connsiteY1" fmla="*/ 390833 h 2008239"/>
              <a:gd name="connsiteX2" fmla="*/ 811161 w 5545393"/>
              <a:gd name="connsiteY2" fmla="*/ 95865 h 2008239"/>
              <a:gd name="connsiteX3" fmla="*/ 1401097 w 5545393"/>
              <a:gd name="connsiteY3" fmla="*/ 966020 h 2008239"/>
              <a:gd name="connsiteX4" fmla="*/ 2153264 w 5545393"/>
              <a:gd name="connsiteY4" fmla="*/ 1880420 h 2008239"/>
              <a:gd name="connsiteX5" fmla="*/ 3362632 w 5545393"/>
              <a:gd name="connsiteY5" fmla="*/ 1732936 h 2008239"/>
              <a:gd name="connsiteX6" fmla="*/ 4114800 w 5545393"/>
              <a:gd name="connsiteY6" fmla="*/ 1393723 h 2008239"/>
              <a:gd name="connsiteX7" fmla="*/ 4822723 w 5545393"/>
              <a:gd name="connsiteY7" fmla="*/ 1378975 h 2008239"/>
              <a:gd name="connsiteX8" fmla="*/ 5545393 w 5545393"/>
              <a:gd name="connsiteY8" fmla="*/ 1511710 h 200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5393" h="2008239">
                <a:moveTo>
                  <a:pt x="0" y="1555955"/>
                </a:moveTo>
                <a:cubicBezTo>
                  <a:pt x="79887" y="1095068"/>
                  <a:pt x="159775" y="634181"/>
                  <a:pt x="294968" y="390833"/>
                </a:cubicBezTo>
                <a:cubicBezTo>
                  <a:pt x="430161" y="147485"/>
                  <a:pt x="626806" y="0"/>
                  <a:pt x="811161" y="95865"/>
                </a:cubicBezTo>
                <a:cubicBezTo>
                  <a:pt x="995516" y="191730"/>
                  <a:pt x="1177413" y="668594"/>
                  <a:pt x="1401097" y="966020"/>
                </a:cubicBezTo>
                <a:cubicBezTo>
                  <a:pt x="1624781" y="1263446"/>
                  <a:pt x="1826342" y="1752601"/>
                  <a:pt x="2153264" y="1880420"/>
                </a:cubicBezTo>
                <a:cubicBezTo>
                  <a:pt x="2480186" y="2008239"/>
                  <a:pt x="3035709" y="1814052"/>
                  <a:pt x="3362632" y="1732936"/>
                </a:cubicBezTo>
                <a:cubicBezTo>
                  <a:pt x="3689555" y="1651820"/>
                  <a:pt x="3871452" y="1452716"/>
                  <a:pt x="4114800" y="1393723"/>
                </a:cubicBezTo>
                <a:cubicBezTo>
                  <a:pt x="4358148" y="1334730"/>
                  <a:pt x="4584291" y="1359311"/>
                  <a:pt x="4822723" y="1378975"/>
                </a:cubicBezTo>
                <a:cubicBezTo>
                  <a:pt x="5061155" y="1398639"/>
                  <a:pt x="5303274" y="1455174"/>
                  <a:pt x="5545393" y="1511710"/>
                </a:cubicBezTo>
              </a:path>
            </a:pathLst>
          </a:cu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819400" y="233024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352800" y="317582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86200" y="387882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419600" y="3972228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953000" y="385178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486400" y="365760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019800" y="342163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553200" y="342163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086600" y="349537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828800" y="365760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49530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time series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is a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discrete representation of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 continuous function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continuous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function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905000" y="16002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316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849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383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916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50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983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516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050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583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117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76400" y="10668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0" y="34290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902542" y="2116393"/>
            <a:ext cx="5545393" cy="2008239"/>
          </a:xfrm>
          <a:custGeom>
            <a:avLst/>
            <a:gdLst>
              <a:gd name="connsiteX0" fmla="*/ 0 w 5545393"/>
              <a:gd name="connsiteY0" fmla="*/ 1555955 h 2008239"/>
              <a:gd name="connsiteX1" fmla="*/ 294968 w 5545393"/>
              <a:gd name="connsiteY1" fmla="*/ 390833 h 2008239"/>
              <a:gd name="connsiteX2" fmla="*/ 811161 w 5545393"/>
              <a:gd name="connsiteY2" fmla="*/ 95865 h 2008239"/>
              <a:gd name="connsiteX3" fmla="*/ 1401097 w 5545393"/>
              <a:gd name="connsiteY3" fmla="*/ 966020 h 2008239"/>
              <a:gd name="connsiteX4" fmla="*/ 2153264 w 5545393"/>
              <a:gd name="connsiteY4" fmla="*/ 1880420 h 2008239"/>
              <a:gd name="connsiteX5" fmla="*/ 3362632 w 5545393"/>
              <a:gd name="connsiteY5" fmla="*/ 1732936 h 2008239"/>
              <a:gd name="connsiteX6" fmla="*/ 4114800 w 5545393"/>
              <a:gd name="connsiteY6" fmla="*/ 1393723 h 2008239"/>
              <a:gd name="connsiteX7" fmla="*/ 4822723 w 5545393"/>
              <a:gd name="connsiteY7" fmla="*/ 1378975 h 2008239"/>
              <a:gd name="connsiteX8" fmla="*/ 5545393 w 5545393"/>
              <a:gd name="connsiteY8" fmla="*/ 1511710 h 200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5393" h="2008239">
                <a:moveTo>
                  <a:pt x="0" y="1555955"/>
                </a:moveTo>
                <a:cubicBezTo>
                  <a:pt x="79887" y="1095068"/>
                  <a:pt x="159775" y="634181"/>
                  <a:pt x="294968" y="390833"/>
                </a:cubicBezTo>
                <a:cubicBezTo>
                  <a:pt x="430161" y="147485"/>
                  <a:pt x="626806" y="0"/>
                  <a:pt x="811161" y="95865"/>
                </a:cubicBezTo>
                <a:cubicBezTo>
                  <a:pt x="995516" y="191730"/>
                  <a:pt x="1177413" y="668594"/>
                  <a:pt x="1401097" y="966020"/>
                </a:cubicBezTo>
                <a:cubicBezTo>
                  <a:pt x="1624781" y="1263446"/>
                  <a:pt x="1826342" y="1752601"/>
                  <a:pt x="2153264" y="1880420"/>
                </a:cubicBezTo>
                <a:cubicBezTo>
                  <a:pt x="2480186" y="2008239"/>
                  <a:pt x="3035709" y="1814052"/>
                  <a:pt x="3362632" y="1732936"/>
                </a:cubicBezTo>
                <a:cubicBezTo>
                  <a:pt x="3689555" y="1651820"/>
                  <a:pt x="3871452" y="1452716"/>
                  <a:pt x="4114800" y="1393723"/>
                </a:cubicBezTo>
                <a:cubicBezTo>
                  <a:pt x="4358148" y="1334730"/>
                  <a:pt x="4584291" y="1359311"/>
                  <a:pt x="4822723" y="1378975"/>
                </a:cubicBezTo>
                <a:cubicBezTo>
                  <a:pt x="5061155" y="1398639"/>
                  <a:pt x="5303274" y="1455174"/>
                  <a:pt x="5545393" y="1511710"/>
                </a:cubicBezTo>
              </a:path>
            </a:pathLst>
          </a:cu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609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continuous function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0" y="52578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What happens when to the Discrete Fourier Transform when we switch from discrete to continuous?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816" t="67568" r="5146" b="16216"/>
          <a:stretch>
            <a:fillRect/>
          </a:stretch>
        </p:blipFill>
        <p:spPr bwMode="auto">
          <a:xfrm>
            <a:off x="1752600" y="990600"/>
            <a:ext cx="57277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0841" t="67568" r="49411" b="16216"/>
          <a:stretch>
            <a:fillRect/>
          </a:stretch>
        </p:blipFill>
        <p:spPr bwMode="auto">
          <a:xfrm>
            <a:off x="1371600" y="5001491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Discrete Fourier Transform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4468091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Fourier Transform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31242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turns into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528762" y="4000500"/>
            <a:ext cx="476251" cy="48577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524000" y="23622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16200000" flipH="1">
            <a:off x="1813283" y="4689832"/>
            <a:ext cx="392533" cy="45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4688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0022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5356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0690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6024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1358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6692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2026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7360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39000" y="41910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0" y="457200"/>
            <a:ext cx="883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recall that an integral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can be approximated by a summation</a:t>
            </a: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014539" y="2590800"/>
            <a:ext cx="509585" cy="189547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519363" y="2819400"/>
            <a:ext cx="519119" cy="1676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038514" y="3657600"/>
            <a:ext cx="519119" cy="83820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581480" y="4308987"/>
            <a:ext cx="519119" cy="182046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129081" y="4367981"/>
            <a:ext cx="519119" cy="123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648200" y="4249994"/>
            <a:ext cx="519119" cy="24103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195881" y="4058266"/>
            <a:ext cx="519119" cy="43276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729281" y="3822290"/>
            <a:ext cx="519119" cy="66874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262681" y="3999272"/>
            <a:ext cx="519119" cy="49176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521542" y="2438401"/>
            <a:ext cx="5260258" cy="2057400"/>
          </a:xfrm>
          <a:custGeom>
            <a:avLst/>
            <a:gdLst>
              <a:gd name="connsiteX0" fmla="*/ 0 w 5545393"/>
              <a:gd name="connsiteY0" fmla="*/ 1555955 h 2008239"/>
              <a:gd name="connsiteX1" fmla="*/ 294968 w 5545393"/>
              <a:gd name="connsiteY1" fmla="*/ 390833 h 2008239"/>
              <a:gd name="connsiteX2" fmla="*/ 811161 w 5545393"/>
              <a:gd name="connsiteY2" fmla="*/ 95865 h 2008239"/>
              <a:gd name="connsiteX3" fmla="*/ 1401097 w 5545393"/>
              <a:gd name="connsiteY3" fmla="*/ 966020 h 2008239"/>
              <a:gd name="connsiteX4" fmla="*/ 2153264 w 5545393"/>
              <a:gd name="connsiteY4" fmla="*/ 1880420 h 2008239"/>
              <a:gd name="connsiteX5" fmla="*/ 3362632 w 5545393"/>
              <a:gd name="connsiteY5" fmla="*/ 1732936 h 2008239"/>
              <a:gd name="connsiteX6" fmla="*/ 4114800 w 5545393"/>
              <a:gd name="connsiteY6" fmla="*/ 1393723 h 2008239"/>
              <a:gd name="connsiteX7" fmla="*/ 4822723 w 5545393"/>
              <a:gd name="connsiteY7" fmla="*/ 1378975 h 2008239"/>
              <a:gd name="connsiteX8" fmla="*/ 5545393 w 5545393"/>
              <a:gd name="connsiteY8" fmla="*/ 1511710 h 2008239"/>
              <a:gd name="connsiteX0" fmla="*/ 0 w 5260258"/>
              <a:gd name="connsiteY0" fmla="*/ 1555955 h 2057400"/>
              <a:gd name="connsiteX1" fmla="*/ 294968 w 5260258"/>
              <a:gd name="connsiteY1" fmla="*/ 390833 h 2057400"/>
              <a:gd name="connsiteX2" fmla="*/ 811161 w 5260258"/>
              <a:gd name="connsiteY2" fmla="*/ 95865 h 2057400"/>
              <a:gd name="connsiteX3" fmla="*/ 1401097 w 5260258"/>
              <a:gd name="connsiteY3" fmla="*/ 966020 h 2057400"/>
              <a:gd name="connsiteX4" fmla="*/ 2153264 w 5260258"/>
              <a:gd name="connsiteY4" fmla="*/ 1880420 h 2057400"/>
              <a:gd name="connsiteX5" fmla="*/ 3362632 w 5260258"/>
              <a:gd name="connsiteY5" fmla="*/ 1732936 h 2057400"/>
              <a:gd name="connsiteX6" fmla="*/ 4114800 w 5260258"/>
              <a:gd name="connsiteY6" fmla="*/ 1393723 h 2057400"/>
              <a:gd name="connsiteX7" fmla="*/ 4822723 w 5260258"/>
              <a:gd name="connsiteY7" fmla="*/ 1378975 h 2057400"/>
              <a:gd name="connsiteX8" fmla="*/ 5260258 w 5260258"/>
              <a:gd name="connsiteY8" fmla="*/ 2057400 h 2057400"/>
              <a:gd name="connsiteX0" fmla="*/ 0 w 5260258"/>
              <a:gd name="connsiteY0" fmla="*/ 1555955 h 2057400"/>
              <a:gd name="connsiteX1" fmla="*/ 294968 w 5260258"/>
              <a:gd name="connsiteY1" fmla="*/ 390833 h 2057400"/>
              <a:gd name="connsiteX2" fmla="*/ 811161 w 5260258"/>
              <a:gd name="connsiteY2" fmla="*/ 95865 h 2057400"/>
              <a:gd name="connsiteX3" fmla="*/ 1401097 w 5260258"/>
              <a:gd name="connsiteY3" fmla="*/ 966020 h 2057400"/>
              <a:gd name="connsiteX4" fmla="*/ 2153264 w 5260258"/>
              <a:gd name="connsiteY4" fmla="*/ 1880420 h 2057400"/>
              <a:gd name="connsiteX5" fmla="*/ 3362632 w 5260258"/>
              <a:gd name="connsiteY5" fmla="*/ 1732936 h 2057400"/>
              <a:gd name="connsiteX6" fmla="*/ 4114800 w 5260258"/>
              <a:gd name="connsiteY6" fmla="*/ 1393723 h 2057400"/>
              <a:gd name="connsiteX7" fmla="*/ 4726858 w 5260258"/>
              <a:gd name="connsiteY7" fmla="*/ 1523999 h 2057400"/>
              <a:gd name="connsiteX8" fmla="*/ 5260258 w 5260258"/>
              <a:gd name="connsiteY8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60258" h="2057400">
                <a:moveTo>
                  <a:pt x="0" y="1555955"/>
                </a:moveTo>
                <a:cubicBezTo>
                  <a:pt x="79887" y="1095068"/>
                  <a:pt x="159775" y="634181"/>
                  <a:pt x="294968" y="390833"/>
                </a:cubicBezTo>
                <a:cubicBezTo>
                  <a:pt x="430161" y="147485"/>
                  <a:pt x="626806" y="0"/>
                  <a:pt x="811161" y="95865"/>
                </a:cubicBezTo>
                <a:cubicBezTo>
                  <a:pt x="995516" y="191730"/>
                  <a:pt x="1177413" y="668594"/>
                  <a:pt x="1401097" y="966020"/>
                </a:cubicBezTo>
                <a:cubicBezTo>
                  <a:pt x="1624781" y="1263446"/>
                  <a:pt x="1826342" y="1752601"/>
                  <a:pt x="2153264" y="1880420"/>
                </a:cubicBezTo>
                <a:cubicBezTo>
                  <a:pt x="2480186" y="2008239"/>
                  <a:pt x="3035709" y="1814052"/>
                  <a:pt x="3362632" y="1732936"/>
                </a:cubicBezTo>
                <a:cubicBezTo>
                  <a:pt x="3689555" y="1651820"/>
                  <a:pt x="3887429" y="1428546"/>
                  <a:pt x="4114800" y="1393723"/>
                </a:cubicBezTo>
                <a:cubicBezTo>
                  <a:pt x="4342171" y="1358900"/>
                  <a:pt x="4535948" y="1413386"/>
                  <a:pt x="4726858" y="1523999"/>
                </a:cubicBezTo>
                <a:cubicBezTo>
                  <a:pt x="4917768" y="1634612"/>
                  <a:pt x="5018139" y="2000864"/>
                  <a:pt x="5260258" y="2057400"/>
                </a:cubicBezTo>
              </a:path>
            </a:pathLst>
          </a:cu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ontent Placeholder 2"/>
          <p:cNvSpPr txBox="1">
            <a:spLocks/>
          </p:cNvSpPr>
          <p:nvPr/>
        </p:nvSpPr>
        <p:spPr bwMode="auto">
          <a:xfrm>
            <a:off x="609600" y="5334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integral = area under curve =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kern="0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area of rectangles = </a:t>
            </a:r>
            <a:r>
              <a:rPr lang="en-US" sz="2800" kern="0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width </a:t>
            </a:r>
            <a:r>
              <a:rPr lang="en-US" sz="2800" kern="0" dirty="0" smtClean="0">
                <a:latin typeface="Cambria Math"/>
                <a:ea typeface="Cambria Math"/>
                <a:cs typeface="Times New Roman" pitchFamily="18" charset="0"/>
              </a:rPr>
              <a:t>× 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height = </a:t>
            </a:r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 </a:t>
            </a:r>
            <a:r>
              <a:rPr lang="en-US" sz="2800" kern="0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kern="0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</a:t>
            </a:r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2800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43000" y="17526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f(t)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981200" y="25146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 rot="10800000">
            <a:off x="1295400" y="2590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1456" y="2275116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</a:t>
            </a:r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62200" y="4572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05000" y="4648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90800" y="4648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0574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Step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1:  Experimental Design</a:t>
            </a: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latin typeface="Times New Roman" pitchFamily="18" charset="0"/>
                <a:cs typeface="Times New Roman" pitchFamily="18" charset="0"/>
              </a:rPr>
              <a:t>(if possible)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8382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FT  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≈   </a:t>
            </a:r>
            <a:r>
              <a:rPr lang="el-GR" sz="3200" kern="0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t  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DFT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202" t="46217" r="14056" b="35076"/>
          <a:stretch>
            <a:fillRect/>
          </a:stretch>
        </p:blipFill>
        <p:spPr bwMode="auto">
          <a:xfrm>
            <a:off x="1143000" y="2438400"/>
            <a:ext cx="6781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l="55000" t="42916" r="6429" b="38377"/>
          <a:stretch>
            <a:fillRect/>
          </a:stretch>
        </p:blipFill>
        <p:spPr bwMode="auto">
          <a:xfrm>
            <a:off x="3124200" y="4800600"/>
            <a:ext cx="2667000" cy="83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816" t="67568" r="5146" b="16216"/>
          <a:stretch>
            <a:fillRect/>
          </a:stretch>
        </p:blipFill>
        <p:spPr bwMode="auto">
          <a:xfrm>
            <a:off x="2355849" y="1828800"/>
            <a:ext cx="442595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 noChangeAspect="1"/>
          </p:cNvGrpSpPr>
          <p:nvPr/>
        </p:nvGrpSpPr>
        <p:grpSpPr>
          <a:xfrm>
            <a:off x="2438400" y="4343400"/>
            <a:ext cx="4584700" cy="1447800"/>
            <a:chOff x="2819400" y="1981200"/>
            <a:chExt cx="3048000" cy="1143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5879" t="35594" r="61875" b="60723"/>
            <a:stretch>
              <a:fillRect/>
            </a:stretch>
          </p:blipFill>
          <p:spPr bwMode="auto">
            <a:xfrm>
              <a:off x="3852858" y="1981200"/>
              <a:ext cx="273844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0000" t="31008" r="45000" b="56525"/>
            <a:stretch>
              <a:fillRect/>
            </a:stretch>
          </p:blipFill>
          <p:spPr bwMode="auto">
            <a:xfrm>
              <a:off x="2819400" y="2205038"/>
              <a:ext cx="3048000" cy="919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itle 1"/>
          <p:cNvSpPr txBox="1">
            <a:spLocks/>
          </p:cNvSpPr>
          <p:nvPr/>
        </p:nvSpPr>
        <p:spPr bwMode="auto">
          <a:xfrm>
            <a:off x="381000" y="4572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Discrete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3400" y="29718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Inverse Discrete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11040" t="44437" r="46624" b="38873"/>
          <a:stretch>
            <a:fillRect/>
          </a:stretch>
        </p:blipFill>
        <p:spPr bwMode="auto">
          <a:xfrm>
            <a:off x="1371600" y="4165169"/>
            <a:ext cx="5943600" cy="154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6324600" y="2981980"/>
            <a:ext cx="128587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90725" y="2981980"/>
            <a:ext cx="128588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381000" y="4572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Forward Discrete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Transform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533400" y="2971800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Inverse Fourier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Trnsform</a:t>
            </a:r>
            <a:endParaRPr kumimoji="0" lang="en-US" sz="320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 l="10841" t="67568" r="49411" b="16216"/>
          <a:stretch>
            <a:fillRect/>
          </a:stretch>
        </p:blipFill>
        <p:spPr bwMode="auto">
          <a:xfrm>
            <a:off x="1371600" y="1676400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1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the Fourier Transform of a Normal curve with variance 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kern="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is a Normal curve with variance 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l-GR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3200" i="1" kern="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=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kern="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-2</a:t>
            </a: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9144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time series with broad features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Fourier Transform with mostly low frequencies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power spectral density with mostly low frequencies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time series with narrow features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Fourier Transform with both low and high frequencies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power spectral density with broad range of frequencies</a:t>
            </a: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381000" y="914400"/>
            <a:ext cx="8109463" cy="4652666"/>
            <a:chOff x="572370" y="1447800"/>
            <a:chExt cx="6035810" cy="3100963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1321496" y="4544199"/>
              <a:ext cx="2183704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400" y="1724799"/>
              <a:ext cx="5312780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309666" y="4241067"/>
              <a:ext cx="2389932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increasing variance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>
              <a:off x="-102035" y="3103184"/>
              <a:ext cx="2609850" cy="548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6200000">
              <a:off x="315952" y="2391192"/>
              <a:ext cx="1371600" cy="343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3120991" y="2825166"/>
              <a:ext cx="1371600" cy="343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frequency, f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16200000" flipH="1">
              <a:off x="2828566" y="3100801"/>
              <a:ext cx="2600325" cy="71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143000" y="1447800"/>
              <a:ext cx="1676400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4217096" y="4544199"/>
              <a:ext cx="2183704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72279" y="4241066"/>
              <a:ext cx="2145082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increasing variance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49484" y="1447800"/>
              <a:ext cx="2057400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0800000">
              <a:off x="1047748" y="4239399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>
              <a:off x="3962400" y="4229873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72370" y="4106051"/>
              <a:ext cx="559148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baseline="30000" dirty="0" err="1" smtClean="0">
                  <a:latin typeface="Times New Roman" pitchFamily="18" charset="0"/>
                  <a:cs typeface="Times New Roman" pitchFamily="18" charset="0"/>
                </a:rPr>
                <a:t>max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52830" y="4081459"/>
              <a:ext cx="500059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30000" dirty="0" err="1" smtClean="0">
                  <a:latin typeface="Times New Roman" pitchFamily="18" charset="0"/>
                  <a:cs typeface="Times New Roman" pitchFamily="18" charset="0"/>
                </a:rPr>
                <a:t>max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16357" y="1672414"/>
              <a:ext cx="445718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rot="10800000">
              <a:off x="1057274" y="1815280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735756" y="1672414"/>
              <a:ext cx="445718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10800000">
              <a:off x="3976673" y="1815280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the Fourier Transform of a spike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is constant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600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spike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“Dirac Delta Function”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312420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infinitely high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infinitesimally narrow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unit area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600200" y="25146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0116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5450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0784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6118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1452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6786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2120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7454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2788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8122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600" y="19812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(t-t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200" y="43434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depiction of spike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2781300" y="3543300"/>
            <a:ext cx="22098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57600" y="46482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important property of spike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36912" t="44980" r="34694" b="41098"/>
          <a:stretch>
            <a:fillRect/>
          </a:stretch>
        </p:blipFill>
        <p:spPr bwMode="auto">
          <a:xfrm>
            <a:off x="1676400" y="2743200"/>
            <a:ext cx="539261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12954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Choose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Controls resolution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l-GR" sz="3200" kern="0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f = </a:t>
            </a:r>
            <a:r>
              <a:rPr lang="en-US" sz="3200" kern="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kern="0" baseline="-25000" dirty="0" err="1" smtClean="0">
                <a:latin typeface="Times New Roman" pitchFamily="18" charset="0"/>
                <a:cs typeface="Times New Roman" pitchFamily="18" charset="0"/>
              </a:rPr>
              <a:t>ny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/(N/2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)</a:t>
            </a: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 preferably choose N 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power of 2</a:t>
            </a: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       at least make it an even number</a:t>
            </a:r>
            <a:endParaRPr kumimoji="0" lang="en-US" sz="32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685800"/>
            <a:ext cx="914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Choose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l-GR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t</a:t>
            </a:r>
            <a:endParaRPr kumimoji="0" lang="en-US" sz="4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controls maximum frequency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3200" kern="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kern="0" baseline="-25000" dirty="0" err="1" smtClean="0">
                <a:latin typeface="Times New Roman" pitchFamily="18" charset="0"/>
                <a:cs typeface="Times New Roman" pitchFamily="18" charset="0"/>
              </a:rPr>
              <a:t>ny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= 1/(2</a:t>
            </a:r>
            <a:r>
              <a:rPr lang="el-GR" sz="3200" kern="0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t)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524000" y="1218406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9354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4688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0022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5356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0690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6024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1358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6692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2026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7360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39000" y="3047206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since the spike is zero everywhere except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2705100" y="2247106"/>
            <a:ext cx="22098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81400" y="335200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1524000" y="1066800"/>
            <a:ext cx="5260258" cy="2057400"/>
          </a:xfrm>
          <a:custGeom>
            <a:avLst/>
            <a:gdLst>
              <a:gd name="connsiteX0" fmla="*/ 0 w 5545393"/>
              <a:gd name="connsiteY0" fmla="*/ 1555955 h 2008239"/>
              <a:gd name="connsiteX1" fmla="*/ 294968 w 5545393"/>
              <a:gd name="connsiteY1" fmla="*/ 390833 h 2008239"/>
              <a:gd name="connsiteX2" fmla="*/ 811161 w 5545393"/>
              <a:gd name="connsiteY2" fmla="*/ 95865 h 2008239"/>
              <a:gd name="connsiteX3" fmla="*/ 1401097 w 5545393"/>
              <a:gd name="connsiteY3" fmla="*/ 966020 h 2008239"/>
              <a:gd name="connsiteX4" fmla="*/ 2153264 w 5545393"/>
              <a:gd name="connsiteY4" fmla="*/ 1880420 h 2008239"/>
              <a:gd name="connsiteX5" fmla="*/ 3362632 w 5545393"/>
              <a:gd name="connsiteY5" fmla="*/ 1732936 h 2008239"/>
              <a:gd name="connsiteX6" fmla="*/ 4114800 w 5545393"/>
              <a:gd name="connsiteY6" fmla="*/ 1393723 h 2008239"/>
              <a:gd name="connsiteX7" fmla="*/ 4822723 w 5545393"/>
              <a:gd name="connsiteY7" fmla="*/ 1378975 h 2008239"/>
              <a:gd name="connsiteX8" fmla="*/ 5545393 w 5545393"/>
              <a:gd name="connsiteY8" fmla="*/ 1511710 h 2008239"/>
              <a:gd name="connsiteX0" fmla="*/ 0 w 5260258"/>
              <a:gd name="connsiteY0" fmla="*/ 1555955 h 2057400"/>
              <a:gd name="connsiteX1" fmla="*/ 294968 w 5260258"/>
              <a:gd name="connsiteY1" fmla="*/ 390833 h 2057400"/>
              <a:gd name="connsiteX2" fmla="*/ 811161 w 5260258"/>
              <a:gd name="connsiteY2" fmla="*/ 95865 h 2057400"/>
              <a:gd name="connsiteX3" fmla="*/ 1401097 w 5260258"/>
              <a:gd name="connsiteY3" fmla="*/ 966020 h 2057400"/>
              <a:gd name="connsiteX4" fmla="*/ 2153264 w 5260258"/>
              <a:gd name="connsiteY4" fmla="*/ 1880420 h 2057400"/>
              <a:gd name="connsiteX5" fmla="*/ 3362632 w 5260258"/>
              <a:gd name="connsiteY5" fmla="*/ 1732936 h 2057400"/>
              <a:gd name="connsiteX6" fmla="*/ 4114800 w 5260258"/>
              <a:gd name="connsiteY6" fmla="*/ 1393723 h 2057400"/>
              <a:gd name="connsiteX7" fmla="*/ 4822723 w 5260258"/>
              <a:gd name="connsiteY7" fmla="*/ 1378975 h 2057400"/>
              <a:gd name="connsiteX8" fmla="*/ 5260258 w 5260258"/>
              <a:gd name="connsiteY8" fmla="*/ 2057400 h 2057400"/>
              <a:gd name="connsiteX0" fmla="*/ 0 w 5260258"/>
              <a:gd name="connsiteY0" fmla="*/ 1555955 h 2057400"/>
              <a:gd name="connsiteX1" fmla="*/ 294968 w 5260258"/>
              <a:gd name="connsiteY1" fmla="*/ 390833 h 2057400"/>
              <a:gd name="connsiteX2" fmla="*/ 811161 w 5260258"/>
              <a:gd name="connsiteY2" fmla="*/ 95865 h 2057400"/>
              <a:gd name="connsiteX3" fmla="*/ 1401097 w 5260258"/>
              <a:gd name="connsiteY3" fmla="*/ 966020 h 2057400"/>
              <a:gd name="connsiteX4" fmla="*/ 2153264 w 5260258"/>
              <a:gd name="connsiteY4" fmla="*/ 1880420 h 2057400"/>
              <a:gd name="connsiteX5" fmla="*/ 3362632 w 5260258"/>
              <a:gd name="connsiteY5" fmla="*/ 1732936 h 2057400"/>
              <a:gd name="connsiteX6" fmla="*/ 4114800 w 5260258"/>
              <a:gd name="connsiteY6" fmla="*/ 1393723 h 2057400"/>
              <a:gd name="connsiteX7" fmla="*/ 4726858 w 5260258"/>
              <a:gd name="connsiteY7" fmla="*/ 1523999 h 2057400"/>
              <a:gd name="connsiteX8" fmla="*/ 5260258 w 5260258"/>
              <a:gd name="connsiteY8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60258" h="2057400">
                <a:moveTo>
                  <a:pt x="0" y="1555955"/>
                </a:moveTo>
                <a:cubicBezTo>
                  <a:pt x="79887" y="1095068"/>
                  <a:pt x="159775" y="634181"/>
                  <a:pt x="294968" y="390833"/>
                </a:cubicBezTo>
                <a:cubicBezTo>
                  <a:pt x="430161" y="147485"/>
                  <a:pt x="626806" y="0"/>
                  <a:pt x="811161" y="95865"/>
                </a:cubicBezTo>
                <a:cubicBezTo>
                  <a:pt x="995516" y="191730"/>
                  <a:pt x="1177413" y="668594"/>
                  <a:pt x="1401097" y="966020"/>
                </a:cubicBezTo>
                <a:cubicBezTo>
                  <a:pt x="1624781" y="1263446"/>
                  <a:pt x="1826342" y="1752601"/>
                  <a:pt x="2153264" y="1880420"/>
                </a:cubicBezTo>
                <a:cubicBezTo>
                  <a:pt x="2480186" y="2008239"/>
                  <a:pt x="3035709" y="1814052"/>
                  <a:pt x="3362632" y="1732936"/>
                </a:cubicBezTo>
                <a:cubicBezTo>
                  <a:pt x="3689555" y="1651820"/>
                  <a:pt x="3887429" y="1428546"/>
                  <a:pt x="4114800" y="1393723"/>
                </a:cubicBezTo>
                <a:cubicBezTo>
                  <a:pt x="4342171" y="1358900"/>
                  <a:pt x="4535948" y="1413386"/>
                  <a:pt x="4726858" y="1523999"/>
                </a:cubicBezTo>
                <a:cubicBezTo>
                  <a:pt x="4917768" y="1634612"/>
                  <a:pt x="5018139" y="2000864"/>
                  <a:pt x="5260258" y="2057400"/>
                </a:cubicBezTo>
              </a:path>
            </a:pathLst>
          </a:cu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524000" y="4037806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19354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24688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0022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35356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40690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46024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51358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56692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2026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67360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239000" y="5866606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rot="5400000">
            <a:off x="2705100" y="5066506"/>
            <a:ext cx="22098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581400" y="617140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1524000" y="5791200"/>
            <a:ext cx="5715000" cy="0"/>
          </a:xfrm>
          <a:prstGeom prst="line">
            <a:avLst/>
          </a:pr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0800000">
            <a:off x="1295400" y="2971800"/>
            <a:ext cx="25146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29496" y="2684208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 bwMode="auto">
          <a:xfrm>
            <a:off x="73740" y="5474112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 bwMode="auto">
          <a:xfrm>
            <a:off x="5486400" y="1371600"/>
            <a:ext cx="2895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this product …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 bwMode="auto">
          <a:xfrm>
            <a:off x="5638800" y="4419600"/>
            <a:ext cx="304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… is equivalent to this one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76400"/>
            <a:ext cx="8229600" cy="40386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spiky time series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has a “flat” Fourier Transform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 a “flat” power spectral density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62228" y="381000"/>
            <a:ext cx="8839200" cy="5857221"/>
            <a:chOff x="1162050" y="1666101"/>
            <a:chExt cx="5200650" cy="286366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62050" y="1770876"/>
              <a:ext cx="5200650" cy="2709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1824624" y="4157346"/>
              <a:ext cx="4267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905000" y="1666101"/>
              <a:ext cx="1676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spike function</a:t>
              </a:r>
              <a:endParaRPr lang="en-US" sz="28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6200000" flipH="1">
              <a:off x="1290707" y="3604369"/>
              <a:ext cx="1114291" cy="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1814186" y="2886345"/>
              <a:ext cx="4267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6200000" flipH="1">
              <a:off x="1293705" y="2334547"/>
              <a:ext cx="1103529" cy="476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1905000" y="3113127"/>
              <a:ext cx="1676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its transform</a:t>
              </a:r>
              <a:endParaRPr lang="en-US" sz="28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81400" y="2990076"/>
              <a:ext cx="5334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08723" y="4275429"/>
              <a:ext cx="710852" cy="1910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63311" y="2123301"/>
              <a:ext cx="252608" cy="2057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63427" y="4273959"/>
              <a:ext cx="13716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frequency,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f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442760" y="2970030"/>
              <a:ext cx="13716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t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95400" y="2351901"/>
              <a:ext cx="533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01101" y="3603367"/>
              <a:ext cx="533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d(f)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38862" y="3516537"/>
              <a:ext cx="533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^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the Fourier Transform of </a:t>
            </a:r>
            <a:r>
              <a:rPr lang="en-US" sz="3200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is a pair of spikes at frequencies 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±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371600" y="3124200"/>
            <a:ext cx="60960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743200" y="2209800"/>
            <a:ext cx="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791200" y="2209800"/>
            <a:ext cx="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543800" y="2895600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5638800" y="3200400"/>
            <a:ext cx="529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24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2484120" y="3200400"/>
            <a:ext cx="631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l-GR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24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4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267200" y="2971800"/>
            <a:ext cx="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053840" y="3276600"/>
            <a:ext cx="354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4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40386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 oscillatory time series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has spiky Fourier Transform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 a power spectral density with spectral peaks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the area under a time series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is the zero-frequency value of the Fourier Transform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52600"/>
            <a:ext cx="8229600" cy="37338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time series with zero mean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has a Fourier Transform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that is zero at zero frequency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fft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(d);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area = real(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(1));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 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multiplying the Fourier Transform by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exp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 -</a:t>
            </a:r>
            <a:r>
              <a:rPr lang="en-US" sz="3200" i="1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3200" i="1" kern="0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delays the time series by 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12954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Choose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Controls resolution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l-GR" sz="3200" kern="0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f = </a:t>
            </a:r>
            <a:r>
              <a:rPr lang="en-US" sz="3200" kern="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kern="0" baseline="-25000" dirty="0" err="1" smtClean="0">
                <a:latin typeface="Times New Roman" pitchFamily="18" charset="0"/>
                <a:cs typeface="Times New Roman" pitchFamily="18" charset="0"/>
              </a:rPr>
              <a:t>ny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/(N/2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)</a:t>
            </a: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 preferably choose N 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power of 2</a:t>
            </a: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       at least make it an even number</a:t>
            </a:r>
            <a:endParaRPr kumimoji="0" lang="en-US" sz="32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685800"/>
            <a:ext cx="914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Choose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l-GR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t</a:t>
            </a:r>
            <a:endParaRPr kumimoji="0" lang="en-US" sz="4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controls maximum frequency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3200" kern="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kern="0" baseline="-25000" dirty="0" err="1" smtClean="0">
                <a:latin typeface="Times New Roman" pitchFamily="18" charset="0"/>
                <a:cs typeface="Times New Roman" pitchFamily="18" charset="0"/>
              </a:rPr>
              <a:t>ny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= 1/(2</a:t>
            </a:r>
            <a:r>
              <a:rPr lang="el-GR" sz="3200" kern="0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t)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23622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495800" y="1981200"/>
            <a:ext cx="411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uppose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you wanted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to record the human voice. 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 has a maximum frequency of 5000 Hz.</a:t>
            </a: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What should </a:t>
            </a:r>
            <a:r>
              <a:rPr kumimoji="0" lang="el-GR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t be?</a:t>
            </a:r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How many samples/s is that?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62000" y="914400"/>
            <a:ext cx="7505178" cy="5334000"/>
            <a:chOff x="876822" y="1295400"/>
            <a:chExt cx="5240815" cy="384822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880"/>
            <a:stretch>
              <a:fillRect/>
            </a:stretch>
          </p:blipFill>
          <p:spPr bwMode="auto">
            <a:xfrm>
              <a:off x="990600" y="1295400"/>
              <a:ext cx="5127037" cy="3371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1428750" y="2667129"/>
              <a:ext cx="4471988" cy="190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816767" y="2007526"/>
              <a:ext cx="1323976" cy="475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3429000" y="4915029"/>
              <a:ext cx="533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14400" y="3238629"/>
              <a:ext cx="3048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748622" y="3190421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12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438400" y="1714629"/>
              <a:ext cx="2590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5400000" flipH="1" flipV="1">
              <a:off x="790575" y="3605342"/>
              <a:ext cx="1376362" cy="476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1476375" y="4272092"/>
              <a:ext cx="4448175" cy="476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3352800" y="2857629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 rot="5400000">
              <a:off x="685800" y="2095629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5400000">
              <a:off x="647700" y="3429129"/>
              <a:ext cx="838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124200" y="4457829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77689" y="4428958"/>
              <a:ext cx="1447800" cy="377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29000" y="2857629"/>
              <a:ext cx="1447800" cy="377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864200" y="1824649"/>
              <a:ext cx="585401" cy="365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91412" y="3503160"/>
              <a:ext cx="1042601" cy="365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baseline="30000" dirty="0" err="1" smtClean="0">
                  <a:latin typeface="Times New Roman" pitchFamily="18" charset="0"/>
                  <a:cs typeface="Times New Roman" pitchFamily="18" charset="0"/>
                </a:rPr>
                <a:t>shifted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t0 = 16;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ifft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(exp(-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*w*t0).*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fft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(d));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 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multiplying the Fourier Transform by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1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3200" i="1" kern="0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differentiates the time series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81000" y="609600"/>
            <a:ext cx="8305799" cy="5791200"/>
            <a:chOff x="634502" y="1257300"/>
            <a:chExt cx="5550761" cy="400050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1263" y="12573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Rectangle 21"/>
            <p:cNvSpPr/>
            <p:nvPr/>
          </p:nvSpPr>
          <p:spPr>
            <a:xfrm>
              <a:off x="914400" y="2857500"/>
              <a:ext cx="304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38200" y="3924300"/>
              <a:ext cx="304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66800" y="1714500"/>
              <a:ext cx="304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276600" y="2476500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352800" y="3695700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76600" y="4838700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231647" y="4836695"/>
              <a:ext cx="144780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52990" y="1309938"/>
              <a:ext cx="45720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602066" y="2573254"/>
              <a:ext cx="45720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602066" y="3783932"/>
              <a:ext cx="45720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87275" y="1731043"/>
              <a:ext cx="62399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34502" y="2836445"/>
              <a:ext cx="798534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85427" y="4047122"/>
              <a:ext cx="798534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5400000" flipH="1" flipV="1">
              <a:off x="1076945" y="4212431"/>
              <a:ext cx="920924" cy="176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1524794" y="4660454"/>
              <a:ext cx="4475956" cy="20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 flipH="1" flipV="1">
              <a:off x="1072047" y="3025911"/>
              <a:ext cx="929927" cy="25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1524000" y="3471863"/>
              <a:ext cx="4467225" cy="696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6200000" flipV="1">
              <a:off x="1086861" y="1811287"/>
              <a:ext cx="914922" cy="696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1547813" y="2266950"/>
              <a:ext cx="4452937" cy="95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dddt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ifft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*w.*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fft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(d));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 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dividing the Fourier Transform by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1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3200" i="1" kern="0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integrates the time series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838200" y="609600"/>
            <a:ext cx="7280377" cy="5486400"/>
            <a:chOff x="873024" y="1066800"/>
            <a:chExt cx="5333999" cy="4000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3024" y="1066800"/>
              <a:ext cx="5333999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Rectangle 21"/>
            <p:cNvSpPr/>
            <p:nvPr/>
          </p:nvSpPr>
          <p:spPr>
            <a:xfrm>
              <a:off x="990600" y="2571539"/>
              <a:ext cx="291230" cy="786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32926" y="3687399"/>
              <a:ext cx="328808" cy="8131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66800" y="1528747"/>
              <a:ext cx="304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276600" y="2290747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352800" y="3509947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76600" y="4652947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318354" y="4652947"/>
              <a:ext cx="1447799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598791" y="1122362"/>
              <a:ext cx="4572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98791" y="2400300"/>
              <a:ext cx="4572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598791" y="3622675"/>
              <a:ext cx="4572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813387" y="1411096"/>
              <a:ext cx="738559" cy="383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584971" y="2528514"/>
              <a:ext cx="1195394" cy="383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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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 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5400000" flipH="1" flipV="1">
              <a:off x="1149700" y="4068127"/>
              <a:ext cx="838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1556274" y="4454945"/>
              <a:ext cx="4487333" cy="197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 flipH="1" flipV="1">
              <a:off x="1141241" y="2886505"/>
              <a:ext cx="838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1547815" y="3273323"/>
              <a:ext cx="4487333" cy="197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6200000" flipV="1">
              <a:off x="1081403" y="1618920"/>
              <a:ext cx="957784" cy="591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1551519" y="2067693"/>
              <a:ext cx="4487333" cy="197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 rot="16200000">
              <a:off x="583943" y="3967585"/>
              <a:ext cx="1073161" cy="383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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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 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2743200"/>
            <a:ext cx="8077200" cy="68580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int2=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ifft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*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fft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(d).*[0,1./w(2:N)']'); 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876800" y="3200400"/>
            <a:ext cx="437536" cy="1460090"/>
          </a:xfrm>
          <a:custGeom>
            <a:avLst/>
            <a:gdLst>
              <a:gd name="connsiteX0" fmla="*/ 437536 w 437536"/>
              <a:gd name="connsiteY0" fmla="*/ 0 h 1460090"/>
              <a:gd name="connsiteX1" fmla="*/ 24581 w 437536"/>
              <a:gd name="connsiteY1" fmla="*/ 663677 h 1460090"/>
              <a:gd name="connsiteX2" fmla="*/ 290052 w 437536"/>
              <a:gd name="connsiteY2" fmla="*/ 943896 h 1460090"/>
              <a:gd name="connsiteX3" fmla="*/ 216310 w 437536"/>
              <a:gd name="connsiteY3" fmla="*/ 1460090 h 146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536" h="1460090">
                <a:moveTo>
                  <a:pt x="437536" y="0"/>
                </a:moveTo>
                <a:cubicBezTo>
                  <a:pt x="243349" y="253180"/>
                  <a:pt x="49162" y="506361"/>
                  <a:pt x="24581" y="663677"/>
                </a:cubicBezTo>
                <a:cubicBezTo>
                  <a:pt x="0" y="820993"/>
                  <a:pt x="258097" y="811161"/>
                  <a:pt x="290052" y="943896"/>
                </a:cubicBezTo>
                <a:cubicBezTo>
                  <a:pt x="322007" y="1076632"/>
                  <a:pt x="269158" y="1268361"/>
                  <a:pt x="216310" y="146009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276600" y="4648200"/>
            <a:ext cx="3810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set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 zero to avoid dividing by zero  (equivalent to an integration constant of zero)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 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Fourier Transform of the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convolution of two time series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the product of their transforms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What’s a convolution ?</a:t>
            </a:r>
            <a:endParaRPr lang="en-US" sz="4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12954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Choose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Controls resolution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l-GR" sz="3200" kern="0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f = </a:t>
            </a:r>
            <a:r>
              <a:rPr lang="en-US" sz="3200" kern="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kern="0" baseline="-25000" dirty="0" err="1" smtClean="0">
                <a:latin typeface="Times New Roman" pitchFamily="18" charset="0"/>
                <a:cs typeface="Times New Roman" pitchFamily="18" charset="0"/>
              </a:rPr>
              <a:t>ny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/(N/2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)</a:t>
            </a: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 preferably choose N 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power of 2</a:t>
            </a: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       at least make it an even number</a:t>
            </a:r>
            <a:endParaRPr kumimoji="0" lang="en-US" sz="32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685800"/>
            <a:ext cx="914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Choose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l-GR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t</a:t>
            </a:r>
            <a:endParaRPr kumimoji="0" lang="en-US" sz="4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controls maximum frequency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3200" kern="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kern="0" baseline="-25000" dirty="0" err="1" smtClean="0">
                <a:latin typeface="Times New Roman" pitchFamily="18" charset="0"/>
                <a:cs typeface="Times New Roman" pitchFamily="18" charset="0"/>
              </a:rPr>
              <a:t>ny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= 1/(2</a:t>
            </a:r>
            <a:r>
              <a:rPr lang="el-GR" sz="3200" kern="0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t)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4419600"/>
            <a:ext cx="2667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800600" y="1981200"/>
            <a:ext cx="4114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many samples is an hour of human speech?</a:t>
            </a:r>
          </a:p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 2 bytes per sample, how many bytes is that?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3810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the convolution of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f(t)</a:t>
            </a: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g(t)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is the integral</a:t>
            </a:r>
            <a:endParaRPr lang="en-US" sz="4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 l="44651" t="53338" r="21861" b="26634"/>
          <a:stretch>
            <a:fillRect/>
          </a:stretch>
        </p:blipFill>
        <p:spPr bwMode="auto">
          <a:xfrm>
            <a:off x="2514600" y="2362200"/>
            <a:ext cx="4000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4343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which is often abbreviated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f(t)</a:t>
            </a: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kern="0" baseline="-150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g(t)</a:t>
            </a: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400800" y="5043948"/>
            <a:ext cx="1120877" cy="958646"/>
          </a:xfrm>
          <a:custGeom>
            <a:avLst/>
            <a:gdLst>
              <a:gd name="connsiteX0" fmla="*/ 0 w 1120877"/>
              <a:gd name="connsiteY0" fmla="*/ 958646 h 958646"/>
              <a:gd name="connsiteX1" fmla="*/ 766916 w 1120877"/>
              <a:gd name="connsiteY1" fmla="*/ 250723 h 958646"/>
              <a:gd name="connsiteX2" fmla="*/ 884903 w 1120877"/>
              <a:gd name="connsiteY2" fmla="*/ 619433 h 958646"/>
              <a:gd name="connsiteX3" fmla="*/ 1120877 w 1120877"/>
              <a:gd name="connsiteY3" fmla="*/ 0 h 95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7" h="958646">
                <a:moveTo>
                  <a:pt x="0" y="958646"/>
                </a:moveTo>
                <a:cubicBezTo>
                  <a:pt x="309716" y="632952"/>
                  <a:pt x="619432" y="307259"/>
                  <a:pt x="766916" y="250723"/>
                </a:cubicBezTo>
                <a:cubicBezTo>
                  <a:pt x="914400" y="194187"/>
                  <a:pt x="825910" y="661220"/>
                  <a:pt x="884903" y="619433"/>
                </a:cubicBezTo>
                <a:cubicBezTo>
                  <a:pt x="943896" y="577646"/>
                  <a:pt x="1032386" y="288823"/>
                  <a:pt x="1120877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362200" y="5181600"/>
            <a:ext cx="4724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not multiplication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not complex conjugation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(to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 many uses of the asterisk!)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276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uses of convolutions will be presented in the lecture after next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right now, just treat it as a mathematical quantity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30060" t="59002" r="30061" b="30872"/>
          <a:stretch>
            <a:fillRect/>
          </a:stretch>
        </p:blipFill>
        <p:spPr bwMode="auto">
          <a:xfrm>
            <a:off x="1981200" y="266700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Summary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0" y="9906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>
              <a:buFont typeface="+mj-lt"/>
              <a:buAutoNum type="arabicPeriod"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FT of a wide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Normal curve 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is a narrow Normal curve (and vice versa)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FT of a spike is a constant.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FT of a cosine is a pair of spikes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Zero-frequency value is Area under time series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Multiplying FT by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exp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 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)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delays time series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Multiplying the FT by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differentiates the time series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Dividing the FT by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integrates the time series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FT of convolution is product of FT’s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3200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Final note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1447800" y="2133600"/>
            <a:ext cx="6477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>
              <a:buNone/>
              <a:defRPr/>
            </a:pPr>
            <a:r>
              <a:rPr lang="en-US" sz="2800" kern="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kern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kern="0" dirty="0" err="1" smtClean="0">
                <a:latin typeface="Courier New" pitchFamily="49" charset="0"/>
                <a:cs typeface="Courier New" pitchFamily="49" charset="0"/>
              </a:rPr>
              <a:t>fft</a:t>
            </a:r>
            <a:r>
              <a:rPr lang="en-US" sz="2800" kern="0" dirty="0" smtClean="0">
                <a:latin typeface="Courier New" pitchFamily="49" charset="0"/>
                <a:cs typeface="Courier New" pitchFamily="49" charset="0"/>
              </a:rPr>
              <a:t>(d)</a:t>
            </a:r>
            <a:endParaRPr lang="en-US" sz="2800" kern="0" dirty="0" smtClean="0">
              <a:latin typeface="Courier New" pitchFamily="49" charset="0"/>
              <a:cs typeface="Courier New" pitchFamily="49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sz="2800" kern="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% do something to </a:t>
            </a:r>
            <a:r>
              <a:rPr lang="en-US" sz="2800" kern="0" dirty="0" err="1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dtilde</a:t>
            </a:r>
            <a:endParaRPr lang="en-US" sz="2800" kern="0" dirty="0" smtClean="0">
              <a:latin typeface="Courier New" pitchFamily="49" charset="0"/>
              <a:ea typeface="Cambria Math" pitchFamily="18" charset="0"/>
              <a:cs typeface="Courier New" pitchFamily="49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sz="2800" dirty="0" err="1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dmodified</a:t>
            </a:r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 = </a:t>
            </a:r>
            <a:r>
              <a:rPr lang="en-US" sz="2800" dirty="0" err="1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ifft</a:t>
            </a:r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(</a:t>
            </a:r>
            <a:r>
              <a:rPr lang="en-US" sz="2800" dirty="0" err="1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ea typeface="Cambria Math" pitchFamily="18" charset="0"/>
                <a:cs typeface="Courier New" pitchFamily="49" charset="0"/>
              </a:rPr>
              <a:t>)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3200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81000" y="4800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very common (and useful)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 data analysis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30480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Step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2:  Compute Frequencies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% frequency in Hz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fmax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=1/(2.0*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 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fmax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/(N/2);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f=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*[0:N/2,-N/2+1:-1]'; 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=N/2+1;  % no. of non-negative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f’s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% angular frequency in radians/s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=2*pi*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w=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*[0:N/2,-N/2+1:-1]'; 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7860</TotalTime>
  <Words>2418</Words>
  <Application>Microsoft Office PowerPoint</Application>
  <PresentationFormat>On-screen Show (4:3)</PresentationFormat>
  <Paragraphs>494</Paragraphs>
  <Slides>74</Slides>
  <Notes>46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Default Design</vt:lpstr>
      <vt:lpstr>Slide 1</vt:lpstr>
      <vt:lpstr>Part 1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d = d-mean(d); </vt:lpstr>
      <vt:lpstr>Slide 13</vt:lpstr>
      <vt:lpstr>dtilde = Dt * fft(d); </vt:lpstr>
      <vt:lpstr>Slide 15</vt:lpstr>
      <vt:lpstr>Slide 16</vt:lpstr>
      <vt:lpstr>Step 6</vt:lpstr>
      <vt:lpstr>Slide 18</vt:lpstr>
      <vt:lpstr>Slide 19</vt:lpstr>
      <vt:lpstr>Slide 20</vt:lpstr>
      <vt:lpstr>Part 2</vt:lpstr>
      <vt:lpstr>Slide 22</vt:lpstr>
      <vt:lpstr>from last week …</vt:lpstr>
      <vt:lpstr>c</vt:lpstr>
      <vt:lpstr>Slide 25</vt:lpstr>
      <vt:lpstr>Slide 26</vt:lpstr>
      <vt:lpstr>d</vt:lpstr>
      <vt:lpstr>Slide 28</vt:lpstr>
      <vt:lpstr>Slide 29</vt:lpstr>
      <vt:lpstr>Part 3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important property of spike</vt:lpstr>
      <vt:lpstr>Slide 50</vt:lpstr>
      <vt:lpstr>A spiky time series  has a “flat” Fourier Transform  and a “flat” power spectral density </vt:lpstr>
      <vt:lpstr>Slide 52</vt:lpstr>
      <vt:lpstr>Slide 53</vt:lpstr>
      <vt:lpstr>Slide 54</vt:lpstr>
      <vt:lpstr>An oscillatory time series  has spiky Fourier Transform and a power spectral density with spectral peaks  </vt:lpstr>
      <vt:lpstr>Slide 56</vt:lpstr>
      <vt:lpstr>A time series with zero mean  has a Fourier Transform that is zero at zero frequency </vt:lpstr>
      <vt:lpstr>MatLab</vt:lpstr>
      <vt:lpstr>Slide 59</vt:lpstr>
      <vt:lpstr>Slide 60</vt:lpstr>
      <vt:lpstr>MatLab</vt:lpstr>
      <vt:lpstr>Slide 62</vt:lpstr>
      <vt:lpstr>Slide 63</vt:lpstr>
      <vt:lpstr>MatLab</vt:lpstr>
      <vt:lpstr>Slide 65</vt:lpstr>
      <vt:lpstr>Slide 66</vt:lpstr>
      <vt:lpstr>MatLab</vt:lpstr>
      <vt:lpstr>Slide 68</vt:lpstr>
      <vt:lpstr>Slide 69</vt:lpstr>
      <vt:lpstr>Slide 70</vt:lpstr>
      <vt:lpstr>Slide 71</vt:lpstr>
      <vt:lpstr>Slide 72</vt:lpstr>
      <vt:lpstr>Summary</vt:lpstr>
      <vt:lpstr>Final note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773</cp:revision>
  <dcterms:created xsi:type="dcterms:W3CDTF">2008-08-25T18:59:31Z</dcterms:created>
  <dcterms:modified xsi:type="dcterms:W3CDTF">2014-10-08T14:08:41Z</dcterms:modified>
</cp:coreProperties>
</file>