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300" r:id="rId2"/>
    <p:sldId id="301" r:id="rId3"/>
    <p:sldId id="302" r:id="rId4"/>
    <p:sldId id="303" r:id="rId5"/>
    <p:sldId id="304" r:id="rId6"/>
    <p:sldId id="305" r:id="rId7"/>
    <p:sldId id="295" r:id="rId8"/>
    <p:sldId id="263" r:id="rId9"/>
    <p:sldId id="294" r:id="rId10"/>
    <p:sldId id="309" r:id="rId11"/>
    <p:sldId id="313" r:id="rId12"/>
    <p:sldId id="310" r:id="rId13"/>
    <p:sldId id="314" r:id="rId14"/>
    <p:sldId id="315" r:id="rId15"/>
    <p:sldId id="323" r:id="rId16"/>
    <p:sldId id="322" r:id="rId17"/>
    <p:sldId id="321" r:id="rId18"/>
    <p:sldId id="324" r:id="rId19"/>
    <p:sldId id="316" r:id="rId20"/>
    <p:sldId id="311" r:id="rId21"/>
    <p:sldId id="318" r:id="rId22"/>
    <p:sldId id="320" r:id="rId23"/>
    <p:sldId id="325" r:id="rId24"/>
    <p:sldId id="347" r:id="rId25"/>
    <p:sldId id="348" r:id="rId26"/>
    <p:sldId id="326" r:id="rId27"/>
    <p:sldId id="327" r:id="rId28"/>
    <p:sldId id="328" r:id="rId29"/>
    <p:sldId id="329" r:id="rId30"/>
    <p:sldId id="330" r:id="rId31"/>
    <p:sldId id="331" r:id="rId32"/>
    <p:sldId id="333" r:id="rId33"/>
    <p:sldId id="332" r:id="rId34"/>
    <p:sldId id="336" r:id="rId35"/>
    <p:sldId id="334" r:id="rId36"/>
    <p:sldId id="341" r:id="rId37"/>
    <p:sldId id="338" r:id="rId38"/>
    <p:sldId id="339" r:id="rId39"/>
    <p:sldId id="342" r:id="rId40"/>
    <p:sldId id="340" r:id="rId41"/>
    <p:sldId id="343" r:id="rId42"/>
    <p:sldId id="335" r:id="rId43"/>
    <p:sldId id="344" r:id="rId44"/>
    <p:sldId id="345" r:id="rId45"/>
    <p:sldId id="350" r:id="rId46"/>
    <p:sldId id="351" r:id="rId47"/>
    <p:sldId id="352" r:id="rId48"/>
    <p:sldId id="353" r:id="rId49"/>
    <p:sldId id="354" r:id="rId50"/>
    <p:sldId id="355" r:id="rId51"/>
    <p:sldId id="356" r:id="rId52"/>
    <p:sldId id="357" r:id="rId53"/>
    <p:sldId id="358" r:id="rId54"/>
    <p:sldId id="359" r:id="rId55"/>
    <p:sldId id="361" r:id="rId56"/>
    <p:sldId id="349" r:id="rId57"/>
    <p:sldId id="346" r:id="rId58"/>
    <p:sldId id="362" r:id="rId59"/>
    <p:sldId id="363" r:id="rId60"/>
    <p:sldId id="366" r:id="rId61"/>
    <p:sldId id="365" r:id="rId62"/>
    <p:sldId id="364" r:id="rId63"/>
    <p:sldId id="367" r:id="rId64"/>
    <p:sldId id="368" r:id="rId65"/>
    <p:sldId id="369" r:id="rId66"/>
    <p:sldId id="371" r:id="rId6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93" autoAdjust="0"/>
    <p:restoredTop sz="87053" autoAdjust="0"/>
  </p:normalViewPr>
  <p:slideViewPr>
    <p:cSldViewPr>
      <p:cViewPr varScale="1">
        <p:scale>
          <a:sx n="62" d="100"/>
          <a:sy n="62" d="100"/>
        </p:scale>
        <p:origin x="-798"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9/7/2014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experience is that many</a:t>
            </a:r>
            <a:r>
              <a:rPr lang="en-US" baseline="0" dirty="0" smtClean="0"/>
              <a:t> students don’t bother to look at data, they merely read it into data processing software and expect for the right answer to fall out.  They need to be taught that they, themselves, can make useful inferences by carefully looking at data.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Marginally possible</a:t>
            </a:r>
            <a:r>
              <a:rPr lang="en-US" baseline="0" dirty="0" smtClean="0"/>
              <a:t> to examine 28 plots.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Shotgun patter, with no obvious</a:t>
            </a:r>
            <a:r>
              <a:rPr lang="en-US" baseline="0" dirty="0" smtClean="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Shotgun patter, with no obvious</a:t>
            </a:r>
            <a:r>
              <a:rPr lang="en-US" baseline="0" dirty="0" smtClean="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Shotgun patter, with no obvious</a:t>
            </a:r>
            <a:r>
              <a:rPr lang="en-US" baseline="0" dirty="0" smtClean="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Shotgun patter, with no obvious</a:t>
            </a:r>
            <a:r>
              <a:rPr lang="en-US" baseline="0" dirty="0" smtClean="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Shotgun patter, with no obvious</a:t>
            </a:r>
            <a:r>
              <a:rPr lang="en-US" baseline="0" dirty="0" smtClean="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the class to interpret the histogram.  The range of most of the data is -20 to +35 deg C.  The zero value is wildly over-represented.  The histogram is not useful in spotting outliers (hot and cold spikes).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lstStyle/>
          <a:p>
            <a:r>
              <a:rPr lang="en-US" sz="3600" dirty="0" smtClean="0">
                <a:latin typeface="Times New Roman" pitchFamily="18" charset="0"/>
                <a:cs typeface="Times New Roman" pitchFamily="18" charset="0"/>
              </a:rPr>
              <a:t>Your primary tools </a:t>
            </a:r>
            <a:r>
              <a:rPr lang="en-US" sz="3600" dirty="0" smtClean="0">
                <a:latin typeface="Times New Roman" pitchFamily="18" charset="0"/>
                <a:cs typeface="Times New Roman" pitchFamily="18" charset="0"/>
              </a:rPr>
              <a:t>for </a:t>
            </a:r>
            <a:r>
              <a:rPr lang="en-US" sz="3600" dirty="0" smtClean="0">
                <a:latin typeface="Times New Roman" pitchFamily="18" charset="0"/>
                <a:cs typeface="Times New Roman" pitchFamily="18" charset="0"/>
              </a:rPr>
              <a:t>a critical first look</a:t>
            </a:r>
            <a:endParaRPr lang="en-US" sz="3600" dirty="0">
              <a:latin typeface="Times New Roman" pitchFamily="18" charset="0"/>
              <a:cs typeface="Times New Roman" pitchFamily="18" charset="0"/>
            </a:endParaRPr>
          </a:p>
        </p:txBody>
      </p:sp>
      <p:sp>
        <p:nvSpPr>
          <p:cNvPr id="4" name="Title 1"/>
          <p:cNvSpPr txBox="1">
            <a:spLocks/>
          </p:cNvSpPr>
          <p:nvPr/>
        </p:nvSpPr>
        <p:spPr bwMode="auto">
          <a:xfrm>
            <a:off x="6400800" y="2209800"/>
            <a:ext cx="2514600" cy="3505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look at</a:t>
            </a:r>
            <a:r>
              <a:rPr kumimoji="0" lang="en-US" sz="36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 and think about your data</a:t>
            </a:r>
            <a:endParaRPr kumimoji="0" lang="en-US" sz="3600" b="0" i="0" u="none" strike="noStrike" kern="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5" name="Content Placeholder 2"/>
          <p:cNvSpPr txBox="1">
            <a:spLocks/>
          </p:cNvSpPr>
          <p:nvPr/>
        </p:nvSpPr>
        <p:spPr bwMode="auto">
          <a:xfrm>
            <a:off x="0" y="1478280"/>
            <a:ext cx="9144000" cy="53797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A. reality checks</a:t>
            </a: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B. time (or distance) </a:t>
            </a:r>
            <a:r>
              <a:rPr kumimoji="0" lang="en-US" sz="3200" b="0" i="0" u="none" strike="noStrike" kern="0" cap="none" spc="0" normalizeH="0" baseline="0" noProof="0" dirty="0" smtClean="0">
                <a:ln>
                  <a:noFill/>
                </a:ln>
                <a:solidFill>
                  <a:srgbClr val="FF0000"/>
                </a:solidFill>
                <a:effectLst/>
                <a:uLnTx/>
                <a:uFillTx/>
                <a:latin typeface="Times New Roman" pitchFamily="18" charset="0"/>
                <a:ea typeface="+mn-ea"/>
                <a:cs typeface="Times New Roman" pitchFamily="18" charset="0"/>
              </a:rPr>
              <a:t>plots</a:t>
            </a: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C. scatter </a:t>
            </a:r>
            <a:r>
              <a:rPr kumimoji="0" lang="en-US" sz="3200" b="0" i="0" u="none" strike="noStrike" kern="0" cap="none" spc="0" normalizeH="0" baseline="0" noProof="0" dirty="0" smtClean="0">
                <a:ln>
                  <a:noFill/>
                </a:ln>
                <a:solidFill>
                  <a:srgbClr val="FF0000"/>
                </a:solidFill>
                <a:effectLst/>
                <a:uLnTx/>
                <a:uFillTx/>
                <a:latin typeface="Times New Roman" pitchFamily="18" charset="0"/>
                <a:ea typeface="+mn-ea"/>
                <a:cs typeface="Times New Roman" pitchFamily="18" charset="0"/>
              </a:rPr>
              <a:t>plots</a:t>
            </a: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 histograms </a:t>
            </a:r>
            <a:r>
              <a:rPr kumimoji="0" lang="en-US" sz="3200" b="0" i="0" u="none" strike="noStrike" kern="0" cap="none" spc="0" normalizeH="0" baseline="0" noProof="0" dirty="0" smtClean="0">
                <a:ln>
                  <a:noFill/>
                </a:ln>
                <a:solidFill>
                  <a:srgbClr val="FF0000"/>
                </a:solidFill>
                <a:effectLst/>
                <a:uLnTx/>
                <a:uFillTx/>
                <a:latin typeface="Times New Roman" pitchFamily="18" charset="0"/>
                <a:ea typeface="+mn-ea"/>
                <a:cs typeface="Times New Roman" pitchFamily="18" charset="0"/>
              </a:rPr>
              <a:t>plots</a:t>
            </a: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Reality Checks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590800"/>
            <a:ext cx="8229600" cy="2819400"/>
          </a:xfrm>
        </p:spPr>
        <p:txBody>
          <a:bodyPr/>
          <a:lstStyle/>
          <a:p>
            <a:pPr>
              <a:buNone/>
            </a:pPr>
            <a:r>
              <a:rPr lang="en-US" dirty="0" smtClean="0"/>
              <a:t>properties that your experience tells you that the data must have</a:t>
            </a:r>
          </a:p>
          <a:p>
            <a:pPr>
              <a:buNone/>
            </a:pPr>
            <a:endParaRPr lang="en-US" dirty="0" smtClean="0"/>
          </a:p>
          <a:p>
            <a:pPr>
              <a:buNone/>
            </a:pPr>
            <a:r>
              <a:rPr lang="en-US" dirty="0" smtClean="0"/>
              <a:t>check you expectations against the data</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162"/>
            <a:ext cx="8229600" cy="1143000"/>
          </a:xfrm>
        </p:spPr>
        <p:txBody>
          <a:bodyPr/>
          <a:lstStyle/>
          <a:p>
            <a:r>
              <a:rPr lang="en-US" dirty="0" err="1" smtClean="0"/>
              <a:t>Streamflow</a:t>
            </a:r>
            <a:r>
              <a:rPr lang="en-US" dirty="0" smtClean="0"/>
              <a:t/>
            </a:r>
            <a:br>
              <a:rPr lang="en-US" dirty="0" smtClean="0"/>
            </a:br>
            <a:r>
              <a:rPr lang="en-US" sz="2000" dirty="0" smtClean="0"/>
              <a:t>properties that </a:t>
            </a:r>
            <a:r>
              <a:rPr lang="en-US" sz="2000" dirty="0" smtClean="0"/>
              <a:t>we discussed last week</a:t>
            </a:r>
            <a:endParaRPr lang="en-US" dirty="0"/>
          </a:p>
        </p:txBody>
      </p:sp>
      <p:sp>
        <p:nvSpPr>
          <p:cNvPr id="3"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Time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Precipitation</a:t>
            </a:r>
            <a:br>
              <a:rPr lang="en-US" dirty="0" smtClean="0"/>
            </a:br>
            <a:r>
              <a:rPr lang="en-US" sz="2000" dirty="0" smtClean="0"/>
              <a:t>properties that </a:t>
            </a:r>
            <a:r>
              <a:rPr lang="en-US" sz="2000" dirty="0" smtClean="0"/>
              <a:t>we discussed last week</a:t>
            </a:r>
            <a:endParaRPr lang="en-US" dirty="0"/>
          </a:p>
        </p:txBody>
      </p:sp>
      <p:sp>
        <p:nvSpPr>
          <p:cNvPr id="5"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Time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Temperature in Central Park</a:t>
            </a:r>
            <a:br>
              <a:rPr lang="en-US" dirty="0" smtClean="0"/>
            </a:br>
            <a:r>
              <a:rPr lang="en-US" sz="2000" dirty="0" smtClean="0"/>
              <a:t>your suggestions, now</a:t>
            </a:r>
            <a:endParaRPr lang="en-US" dirty="0"/>
          </a:p>
        </p:txBody>
      </p:sp>
      <p:sp>
        <p:nvSpPr>
          <p:cNvPr id="5"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Time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t>Net Primary Plant Productivity</a:t>
            </a:r>
            <a:br>
              <a:rPr lang="en-US" dirty="0" smtClean="0"/>
            </a:br>
            <a:r>
              <a:rPr lang="en-US" dirty="0" smtClean="0"/>
              <a:t>in Central Park</a:t>
            </a:r>
            <a:endParaRPr lang="en-US" dirty="0"/>
          </a:p>
        </p:txBody>
      </p:sp>
      <p:sp>
        <p:nvSpPr>
          <p:cNvPr id="5"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Time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Visitors in Central Park</a:t>
            </a:r>
            <a:endParaRPr lang="en-US" dirty="0"/>
          </a:p>
        </p:txBody>
      </p:sp>
      <p:sp>
        <p:nvSpPr>
          <p:cNvPr id="5"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Time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Ozone in Central Park</a:t>
            </a:r>
            <a:br>
              <a:rPr lang="en-US" dirty="0" smtClean="0"/>
            </a:br>
            <a:r>
              <a:rPr lang="en-US" sz="2000" dirty="0" smtClean="0"/>
              <a:t>your suggestions, now</a:t>
            </a:r>
            <a:endParaRPr lang="en-US" dirty="0"/>
          </a:p>
        </p:txBody>
      </p:sp>
      <p:sp>
        <p:nvSpPr>
          <p:cNvPr id="5"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Time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Soil Moisture in Central Park</a:t>
            </a:r>
            <a:endParaRPr lang="en-US" dirty="0"/>
          </a:p>
        </p:txBody>
      </p:sp>
      <p:sp>
        <p:nvSpPr>
          <p:cNvPr id="4"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Time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4298"/>
            <a:ext cx="8229600" cy="1143000"/>
          </a:xfrm>
        </p:spPr>
        <p:txBody>
          <a:bodyPr/>
          <a:lstStyle/>
          <a:p>
            <a:r>
              <a:rPr lang="en-US" dirty="0" err="1" smtClean="0"/>
              <a:t>Phytophankton</a:t>
            </a:r>
            <a:r>
              <a:rPr lang="en-US" dirty="0" smtClean="0"/>
              <a:t> Abundance</a:t>
            </a:r>
            <a:endParaRPr lang="en-US" dirty="0"/>
          </a:p>
        </p:txBody>
      </p:sp>
      <p:sp>
        <p:nvSpPr>
          <p:cNvPr id="4"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a:t>
            </a:r>
            <a:r>
              <a:rPr lang="en-US" dirty="0" smtClean="0">
                <a:solidFill>
                  <a:srgbClr val="FF0000"/>
                </a:solidFill>
              </a:rPr>
              <a:t>Time/</a:t>
            </a:r>
            <a:r>
              <a:rPr lang="en-US" dirty="0" smtClean="0"/>
              <a:t>Distance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ldeo.columbia.edu/users/menke/slides/northtenmile14/IMG_4591.jpg"/>
          <p:cNvPicPr>
            <a:picLocks noChangeAspect="1" noChangeArrowheads="1"/>
          </p:cNvPicPr>
          <p:nvPr/>
        </p:nvPicPr>
        <p:blipFill>
          <a:blip r:embed="rId2" cstate="print"/>
          <a:srcRect l="12000" r="43000"/>
          <a:stretch>
            <a:fillRect/>
          </a:stretch>
        </p:blipFill>
        <p:spPr bwMode="auto">
          <a:xfrm>
            <a:off x="2685145" y="472230"/>
            <a:ext cx="4038599" cy="5979372"/>
          </a:xfrm>
          <a:prstGeom prst="rect">
            <a:avLst/>
          </a:prstGeom>
          <a:noFill/>
        </p:spPr>
      </p:pic>
      <p:sp>
        <p:nvSpPr>
          <p:cNvPr id="4" name="Rectangle 3"/>
          <p:cNvSpPr/>
          <p:nvPr/>
        </p:nvSpPr>
        <p:spPr>
          <a:xfrm>
            <a:off x="2438400" y="6416098"/>
            <a:ext cx="4038600" cy="461665"/>
          </a:xfrm>
          <a:prstGeom prst="rect">
            <a:avLst/>
          </a:prstGeom>
        </p:spPr>
        <p:txBody>
          <a:bodyPr wrap="square">
            <a:spAutoFit/>
          </a:bodyPr>
          <a:lstStyle/>
          <a:p>
            <a:pPr algn="ctr"/>
            <a:r>
              <a:rPr lang="en-US" sz="2400" dirty="0" smtClean="0"/>
              <a:t>Bill </a:t>
            </a:r>
            <a:r>
              <a:rPr lang="en-US" sz="2400" dirty="0" err="1" smtClean="0"/>
              <a:t>Menke</a:t>
            </a:r>
            <a:endParaRPr lang="en-US" sz="2400" dirty="0"/>
          </a:p>
        </p:txBody>
      </p:sp>
      <p:sp>
        <p:nvSpPr>
          <p:cNvPr id="5" name="Rectangle 4"/>
          <p:cNvSpPr/>
          <p:nvPr/>
        </p:nvSpPr>
        <p:spPr>
          <a:xfrm>
            <a:off x="2743200" y="50802"/>
            <a:ext cx="3962400" cy="461665"/>
          </a:xfrm>
          <a:prstGeom prst="rect">
            <a:avLst/>
          </a:prstGeom>
        </p:spPr>
        <p:txBody>
          <a:bodyPr wrap="square">
            <a:spAutoFit/>
          </a:bodyPr>
          <a:lstStyle/>
          <a:p>
            <a:pPr algn="ctr"/>
            <a:r>
              <a:rPr lang="en-US" sz="2400" dirty="0" smtClean="0"/>
              <a:t>Your Instructor</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in Central Park</a:t>
            </a:r>
            <a:endParaRPr lang="en-US" dirty="0"/>
          </a:p>
        </p:txBody>
      </p:sp>
      <p:sp>
        <p:nvSpPr>
          <p:cNvPr id="4" name="Content Placeholder 2"/>
          <p:cNvSpPr>
            <a:spLocks noGrp="1"/>
          </p:cNvSpPr>
          <p:nvPr>
            <p:ph idx="1"/>
          </p:nvPr>
        </p:nvSpPr>
        <p:spPr>
          <a:xfrm>
            <a:off x="609600" y="1295400"/>
            <a:ext cx="8229600" cy="5181600"/>
          </a:xfrm>
        </p:spPr>
        <p:txBody>
          <a:bodyPr/>
          <a:lstStyle/>
          <a:p>
            <a:pPr>
              <a:buNone/>
            </a:pPr>
            <a:r>
              <a:rPr lang="en-US" dirty="0" smtClean="0"/>
              <a:t>1. </a:t>
            </a:r>
            <a:r>
              <a:rPr lang="en-US" dirty="0" smtClean="0">
                <a:solidFill>
                  <a:srgbClr val="FF0000"/>
                </a:solidFill>
              </a:rPr>
              <a:t>Units</a:t>
            </a:r>
          </a:p>
          <a:p>
            <a:pPr>
              <a:buNone/>
            </a:pPr>
            <a:endParaRPr lang="en-US" dirty="0" smtClean="0"/>
          </a:p>
          <a:p>
            <a:pPr>
              <a:buNone/>
            </a:pPr>
            <a:r>
              <a:rPr lang="en-US" dirty="0" smtClean="0"/>
              <a:t>2. Amplitude</a:t>
            </a:r>
          </a:p>
          <a:p>
            <a:pPr>
              <a:buNone/>
            </a:pPr>
            <a:endParaRPr lang="en-US" dirty="0" smtClean="0"/>
          </a:p>
          <a:p>
            <a:pPr>
              <a:buNone/>
            </a:pPr>
            <a:r>
              <a:rPr lang="en-US" dirty="0" smtClean="0"/>
              <a:t>3. Time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Density of the Earth’s Interior</a:t>
            </a:r>
            <a:endParaRPr lang="en-US" dirty="0"/>
          </a:p>
        </p:txBody>
      </p:sp>
      <p:sp>
        <p:nvSpPr>
          <p:cNvPr id="4"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a:t>
            </a:r>
            <a:r>
              <a:rPr lang="en-US" dirty="0" smtClean="0">
                <a:solidFill>
                  <a:srgbClr val="FF0000"/>
                </a:solidFill>
              </a:rPr>
              <a:t>Distance</a:t>
            </a:r>
            <a:r>
              <a:rPr lang="en-US" dirty="0" smtClean="0"/>
              <a:t>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t>Thickness of a geological formation</a:t>
            </a:r>
            <a:endParaRPr lang="en-US" dirty="0"/>
          </a:p>
        </p:txBody>
      </p:sp>
      <p:sp>
        <p:nvSpPr>
          <p:cNvPr id="4" name="Content Placeholder 2"/>
          <p:cNvSpPr>
            <a:spLocks noGrp="1"/>
          </p:cNvSpPr>
          <p:nvPr>
            <p:ph idx="1"/>
          </p:nvPr>
        </p:nvSpPr>
        <p:spPr>
          <a:xfrm>
            <a:off x="609600" y="1295400"/>
            <a:ext cx="8229600" cy="5181600"/>
          </a:xfrm>
        </p:spPr>
        <p:txBody>
          <a:bodyPr/>
          <a:lstStyle/>
          <a:p>
            <a:pPr>
              <a:buNone/>
            </a:pPr>
            <a:r>
              <a:rPr lang="en-US" dirty="0" smtClean="0"/>
              <a:t>1. Units</a:t>
            </a:r>
          </a:p>
          <a:p>
            <a:pPr>
              <a:buNone/>
            </a:pPr>
            <a:endParaRPr lang="en-US" dirty="0" smtClean="0"/>
          </a:p>
          <a:p>
            <a:pPr>
              <a:buNone/>
            </a:pPr>
            <a:r>
              <a:rPr lang="en-US" dirty="0" smtClean="0"/>
              <a:t>2. Amplitude</a:t>
            </a:r>
          </a:p>
          <a:p>
            <a:pPr>
              <a:buNone/>
            </a:pPr>
            <a:endParaRPr lang="en-US" dirty="0" smtClean="0"/>
          </a:p>
          <a:p>
            <a:pPr>
              <a:buNone/>
            </a:pPr>
            <a:r>
              <a:rPr lang="en-US" dirty="0" smtClean="0"/>
              <a:t>3. Distance scale of variability</a:t>
            </a:r>
          </a:p>
          <a:p>
            <a:pPr>
              <a:buNone/>
            </a:pPr>
            <a:endParaRPr lang="en-US" dirty="0" smtClean="0"/>
          </a:p>
          <a:p>
            <a:pPr>
              <a:buNone/>
            </a:pPr>
            <a:r>
              <a:rPr lang="en-US" dirty="0" smtClean="0"/>
              <a:t>4. Character</a:t>
            </a:r>
          </a:p>
          <a:p>
            <a:pPr>
              <a:buNone/>
            </a:pPr>
            <a:endParaRPr lang="en-US" dirty="0" smtClean="0"/>
          </a:p>
          <a:p>
            <a:pPr>
              <a:buNone/>
            </a:pPr>
            <a:r>
              <a:rPr lang="en-US" dirty="0" smtClean="0"/>
              <a:t>5. Correlation with other variables</a:t>
            </a:r>
          </a:p>
          <a:p>
            <a:pPr>
              <a:buNone/>
            </a:pPr>
            <a:endParaRPr 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latin typeface="Times New Roman" pitchFamily="18" charset="0"/>
                <a:cs typeface="Times New Roman" pitchFamily="18" charset="0"/>
              </a:rPr>
              <a:t>time (or distance) plots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600200"/>
            <a:ext cx="9144000" cy="4191000"/>
          </a:xfrm>
        </p:spPr>
        <p:txBody>
          <a:bodyPr/>
          <a:lstStyle/>
          <a:p>
            <a:pPr algn="ctr">
              <a:buNone/>
            </a:pPr>
            <a:r>
              <a:rPr lang="en-US" dirty="0" smtClean="0"/>
              <a:t>plot of all your data</a:t>
            </a:r>
            <a:endParaRPr lang="en-US" dirty="0" smtClean="0"/>
          </a:p>
          <a:p>
            <a:pPr algn="ctr">
              <a:buNone/>
            </a:pPr>
            <a:endParaRPr lang="en-US" dirty="0" smtClean="0"/>
          </a:p>
          <a:p>
            <a:pPr algn="ctr">
              <a:buNone/>
            </a:pPr>
            <a:r>
              <a:rPr lang="en-US" dirty="0" smtClean="0"/>
              <a:t>plot of sub-set of your data</a:t>
            </a:r>
          </a:p>
          <a:p>
            <a:pPr algn="ctr">
              <a:buNone/>
            </a:pPr>
            <a:endParaRPr lang="en-US" dirty="0" smtClean="0"/>
          </a:p>
          <a:p>
            <a:pPr algn="ctr">
              <a:buNone/>
            </a:pPr>
            <a:r>
              <a:rPr lang="en-US" dirty="0" smtClean="0"/>
              <a:t>side-by-side plots</a:t>
            </a:r>
          </a:p>
          <a:p>
            <a:pPr algn="ctr">
              <a:buNone/>
            </a:pPr>
            <a:endParaRPr lang="en-US" dirty="0" smtClean="0"/>
          </a:p>
          <a:p>
            <a:pPr algn="ctr">
              <a:buNone/>
            </a:pPr>
            <a:r>
              <a:rPr lang="en-US" dirty="0" smtClean="0"/>
              <a:t>residual plots</a:t>
            </a:r>
          </a:p>
          <a:p>
            <a:pPr algn="ctr">
              <a:buNone/>
            </a:pPr>
            <a:r>
              <a:rPr lang="en-US" dirty="0" smtClean="0"/>
              <a:t>(plotting relative to a simple behavior)</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5029200"/>
          </a:xfrm>
        </p:spPr>
        <p:txBody>
          <a:bodyPr/>
          <a:lstStyle/>
          <a:p>
            <a:r>
              <a:rPr lang="en-US" dirty="0" smtClean="0">
                <a:solidFill>
                  <a:srgbClr val="FF0000"/>
                </a:solidFill>
                <a:latin typeface="Times New Roman" pitchFamily="18" charset="0"/>
                <a:cs typeface="Times New Roman" pitchFamily="18" charset="0"/>
              </a:rPr>
              <a:t>What attribute must a</a:t>
            </a:r>
            <a:br>
              <a:rPr lang="en-US" dirty="0" smtClean="0">
                <a:solidFill>
                  <a:srgbClr val="FF0000"/>
                </a:solidFill>
                <a:latin typeface="Times New Roman" pitchFamily="18" charset="0"/>
                <a:cs typeface="Times New Roman" pitchFamily="18" charset="0"/>
              </a:rPr>
            </a:br>
            <a:r>
              <a:rPr lang="en-US" dirty="0" smtClean="0">
                <a:solidFill>
                  <a:srgbClr val="FF0000"/>
                </a:solidFill>
                <a:latin typeface="Times New Roman" pitchFamily="18" charset="0"/>
                <a:cs typeface="Times New Roman" pitchFamily="18" charset="0"/>
              </a:rPr>
              <a:t/>
            </a:r>
            <a:br>
              <a:rPr lang="en-US" dirty="0" smtClean="0">
                <a:solidFill>
                  <a:srgbClr val="FF0000"/>
                </a:solidFill>
                <a:latin typeface="Times New Roman" pitchFamily="18" charset="0"/>
                <a:cs typeface="Times New Roman" pitchFamily="18" charset="0"/>
              </a:rPr>
            </a:br>
            <a:r>
              <a:rPr lang="en-US" dirty="0" smtClean="0">
                <a:solidFill>
                  <a:srgbClr val="FF0000"/>
                </a:solidFill>
                <a:latin typeface="Times New Roman" pitchFamily="18" charset="0"/>
                <a:cs typeface="Times New Roman" pitchFamily="18" charset="0"/>
              </a:rPr>
              <a:t>dataset have for a</a:t>
            </a:r>
            <a:br>
              <a:rPr lang="en-US" dirty="0" smtClean="0">
                <a:solidFill>
                  <a:srgbClr val="FF0000"/>
                </a:solidFill>
                <a:latin typeface="Times New Roman" pitchFamily="18" charset="0"/>
                <a:cs typeface="Times New Roman" pitchFamily="18" charset="0"/>
              </a:rPr>
            </a:br>
            <a:r>
              <a:rPr lang="en-US" dirty="0" smtClean="0">
                <a:solidFill>
                  <a:srgbClr val="FF0000"/>
                </a:solidFill>
                <a:latin typeface="Times New Roman" pitchFamily="18" charset="0"/>
                <a:cs typeface="Times New Roman" pitchFamily="18" charset="0"/>
              </a:rPr>
              <a:t/>
            </a:r>
            <a:br>
              <a:rPr lang="en-US" dirty="0" smtClean="0">
                <a:solidFill>
                  <a:srgbClr val="FF0000"/>
                </a:solidFill>
                <a:latin typeface="Times New Roman" pitchFamily="18" charset="0"/>
                <a:cs typeface="Times New Roman" pitchFamily="18" charset="0"/>
              </a:rPr>
            </a:br>
            <a:r>
              <a:rPr lang="en-US" dirty="0" smtClean="0">
                <a:solidFill>
                  <a:srgbClr val="FF0000"/>
                </a:solidFill>
                <a:latin typeface="Times New Roman" pitchFamily="18" charset="0"/>
                <a:cs typeface="Times New Roman" pitchFamily="18" charset="0"/>
              </a:rPr>
              <a:t>time (or distance) plot</a:t>
            </a:r>
            <a:br>
              <a:rPr lang="en-US" dirty="0" smtClean="0">
                <a:solidFill>
                  <a:srgbClr val="FF0000"/>
                </a:solidFill>
                <a:latin typeface="Times New Roman" pitchFamily="18" charset="0"/>
                <a:cs typeface="Times New Roman" pitchFamily="18" charset="0"/>
              </a:rPr>
            </a:br>
            <a:r>
              <a:rPr lang="en-US" dirty="0" smtClean="0">
                <a:solidFill>
                  <a:srgbClr val="FF0000"/>
                </a:solidFill>
                <a:latin typeface="Times New Roman" pitchFamily="18" charset="0"/>
                <a:cs typeface="Times New Roman" pitchFamily="18" charset="0"/>
              </a:rPr>
              <a:t/>
            </a:r>
            <a:br>
              <a:rPr lang="en-US" dirty="0" smtClean="0">
                <a:solidFill>
                  <a:srgbClr val="FF0000"/>
                </a:solidFill>
                <a:latin typeface="Times New Roman" pitchFamily="18" charset="0"/>
                <a:cs typeface="Times New Roman" pitchFamily="18" charset="0"/>
              </a:rPr>
            </a:br>
            <a:r>
              <a:rPr lang="en-US" dirty="0" smtClean="0">
                <a:solidFill>
                  <a:srgbClr val="FF0000"/>
                </a:solidFill>
                <a:latin typeface="Times New Roman" pitchFamily="18" charset="0"/>
                <a:cs typeface="Times New Roman" pitchFamily="18" charset="0"/>
              </a:rPr>
              <a:t>to be applicable?</a:t>
            </a:r>
            <a:endParaRPr lang="en-US" dirty="0">
              <a:solidFill>
                <a:srgbClr val="FF0000"/>
              </a:solidFill>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Ordering</a:t>
            </a:r>
            <a:endParaRPr lang="en-US" dirty="0"/>
          </a:p>
        </p:txBody>
      </p:sp>
      <p:sp>
        <p:nvSpPr>
          <p:cNvPr id="3" name="Content Placeholder 2"/>
          <p:cNvSpPr>
            <a:spLocks noGrp="1"/>
          </p:cNvSpPr>
          <p:nvPr>
            <p:ph idx="1"/>
          </p:nvPr>
        </p:nvSpPr>
        <p:spPr/>
        <p:txBody>
          <a:bodyPr/>
          <a:lstStyle/>
          <a:p>
            <a:pPr>
              <a:buNone/>
            </a:pPr>
            <a:r>
              <a:rPr lang="en-US" dirty="0" smtClean="0"/>
              <a:t>time</a:t>
            </a:r>
          </a:p>
          <a:p>
            <a:pPr>
              <a:buNone/>
            </a:pPr>
            <a:endParaRPr lang="en-US" dirty="0" smtClean="0"/>
          </a:p>
          <a:p>
            <a:pPr>
              <a:buNone/>
            </a:pPr>
            <a:r>
              <a:rPr lang="en-US" dirty="0" smtClean="0"/>
              <a:t>distance</a:t>
            </a:r>
          </a:p>
          <a:p>
            <a:pPr>
              <a:buNone/>
            </a:pPr>
            <a:endParaRPr lang="en-US" dirty="0" smtClean="0"/>
          </a:p>
          <a:p>
            <a:pPr>
              <a:buNone/>
            </a:pPr>
            <a:r>
              <a:rPr lang="en-US" dirty="0" smtClean="0">
                <a:solidFill>
                  <a:srgbClr val="FF0000"/>
                </a:solidFill>
              </a:rPr>
              <a:t>what else?</a:t>
            </a:r>
            <a:endParaRPr lang="en-US" dirty="0">
              <a:solidFill>
                <a:srgbClr val="FF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smtClean="0">
                <a:latin typeface="Times New Roman" pitchFamily="18" charset="0"/>
                <a:cs typeface="Times New Roman" pitchFamily="18" charset="0"/>
              </a:rPr>
              <a:t>plots of all your data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side-by-side plots</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0" y="1905000"/>
            <a:ext cx="8953500" cy="4333875"/>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3200400"/>
          </a:xfrm>
        </p:spPr>
        <p:txBody>
          <a:bodyPr/>
          <a:lstStyle/>
          <a:p>
            <a:r>
              <a:rPr lang="en-US" dirty="0" smtClean="0">
                <a:latin typeface="Times New Roman" pitchFamily="18" charset="0"/>
                <a:cs typeface="Times New Roman" pitchFamily="18" charset="0"/>
              </a:rPr>
              <a:t>What aspects of the data are highlighted?</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3200400"/>
          </a:xfrm>
        </p:spPr>
        <p:txBody>
          <a:bodyPr/>
          <a:lstStyle/>
          <a:p>
            <a:r>
              <a:rPr lang="en-US" dirty="0" smtClean="0">
                <a:latin typeface="Times New Roman" pitchFamily="18" charset="0"/>
                <a:cs typeface="Times New Roman" pitchFamily="18" charset="0"/>
              </a:rPr>
              <a:t>What aspects of the data are obscured?</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smtClean="0">
                <a:latin typeface="Times New Roman" pitchFamily="18" charset="0"/>
                <a:cs typeface="Times New Roman" pitchFamily="18" charset="0"/>
              </a:rPr>
              <a:t>plots of subsets of your data</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0" y="1905000"/>
            <a:ext cx="8953500" cy="4333875"/>
          </a:xfrm>
          <a:prstGeom prst="rect">
            <a:avLst/>
          </a:prstGeom>
          <a:noFill/>
          <a:ln w="9525">
            <a:noFill/>
            <a:miter lim="800000"/>
            <a:headEnd/>
            <a:tailEnd/>
          </a:ln>
          <a:effectLst/>
        </p:spPr>
      </p:pic>
      <p:sp>
        <p:nvSpPr>
          <p:cNvPr id="4" name="Rectangle 3"/>
          <p:cNvSpPr/>
          <p:nvPr/>
        </p:nvSpPr>
        <p:spPr>
          <a:xfrm>
            <a:off x="2148840" y="2286000"/>
            <a:ext cx="167640" cy="3657600"/>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ldeo.columbia.edu/users/menke/slides/QMIII_F13/IMG_9606.JPG"/>
          <p:cNvPicPr>
            <a:picLocks noChangeAspect="1" noChangeArrowheads="1"/>
          </p:cNvPicPr>
          <p:nvPr/>
        </p:nvPicPr>
        <p:blipFill>
          <a:blip r:embed="rId2" cstate="print"/>
          <a:srcRect l="22667" t="18000" r="6667" b="14444"/>
          <a:stretch>
            <a:fillRect/>
          </a:stretch>
        </p:blipFill>
        <p:spPr bwMode="auto">
          <a:xfrm>
            <a:off x="2510970" y="609600"/>
            <a:ext cx="4038600" cy="5791200"/>
          </a:xfrm>
          <a:prstGeom prst="rect">
            <a:avLst/>
          </a:prstGeom>
          <a:noFill/>
        </p:spPr>
      </p:pic>
      <p:sp>
        <p:nvSpPr>
          <p:cNvPr id="3" name="Rectangle 2"/>
          <p:cNvSpPr/>
          <p:nvPr/>
        </p:nvSpPr>
        <p:spPr>
          <a:xfrm>
            <a:off x="2438400" y="6416098"/>
            <a:ext cx="4038600" cy="461665"/>
          </a:xfrm>
          <a:prstGeom prst="rect">
            <a:avLst/>
          </a:prstGeom>
        </p:spPr>
        <p:txBody>
          <a:bodyPr wrap="square">
            <a:spAutoFit/>
          </a:bodyPr>
          <a:lstStyle/>
          <a:p>
            <a:pPr algn="ctr"/>
            <a:r>
              <a:rPr lang="en-US" sz="2400" dirty="0"/>
              <a:t>Helen </a:t>
            </a:r>
            <a:r>
              <a:rPr lang="en-US" sz="2400" dirty="0" err="1"/>
              <a:t>Janiszewski</a:t>
            </a:r>
            <a:endParaRPr lang="en-US" sz="2400" dirty="0"/>
          </a:p>
        </p:txBody>
      </p:sp>
      <p:sp>
        <p:nvSpPr>
          <p:cNvPr id="4" name="Rectangle 3"/>
          <p:cNvSpPr/>
          <p:nvPr/>
        </p:nvSpPr>
        <p:spPr>
          <a:xfrm>
            <a:off x="838200" y="123372"/>
            <a:ext cx="7467600" cy="461665"/>
          </a:xfrm>
          <a:prstGeom prst="rect">
            <a:avLst/>
          </a:prstGeom>
        </p:spPr>
        <p:txBody>
          <a:bodyPr wrap="square">
            <a:spAutoFit/>
          </a:bodyPr>
          <a:lstStyle/>
          <a:p>
            <a:pPr algn="ctr"/>
            <a:r>
              <a:rPr lang="en-US" sz="2400" dirty="0" smtClean="0"/>
              <a:t>Your T.A</a:t>
            </a:r>
            <a:r>
              <a:rPr lang="en-US" sz="2400" dirty="0" smtClean="0"/>
              <a:t>. – Still at a workshop but due back soon</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days 430-460 time period</a:t>
            </a:r>
            <a:endParaRPr lang="en-US" dirty="0"/>
          </a:p>
        </p:txBody>
      </p:sp>
      <p:pic>
        <p:nvPicPr>
          <p:cNvPr id="3075" name="Picture 3"/>
          <p:cNvPicPr>
            <a:picLocks noChangeAspect="1" noChangeArrowheads="1"/>
          </p:cNvPicPr>
          <p:nvPr/>
        </p:nvPicPr>
        <p:blipFill>
          <a:blip r:embed="rId3" cstate="print"/>
          <a:srcRect/>
          <a:stretch>
            <a:fillRect/>
          </a:stretch>
        </p:blipFill>
        <p:spPr bwMode="auto">
          <a:xfrm>
            <a:off x="0" y="1428750"/>
            <a:ext cx="9144000" cy="4000500"/>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1428750"/>
            <a:ext cx="9144000" cy="4000500"/>
          </a:xfrm>
          <a:prstGeom prst="rect">
            <a:avLst/>
          </a:prstGeom>
          <a:noFill/>
          <a:ln w="9525">
            <a:noFill/>
            <a:miter lim="800000"/>
            <a:headEnd/>
            <a:tailEnd/>
          </a:ln>
          <a:effectLst/>
        </p:spPr>
      </p:pic>
      <p:sp>
        <p:nvSpPr>
          <p:cNvPr id="5" name="Title 4"/>
          <p:cNvSpPr>
            <a:spLocks noGrp="1"/>
          </p:cNvSpPr>
          <p:nvPr>
            <p:ph type="title"/>
          </p:nvPr>
        </p:nvSpPr>
        <p:spPr/>
        <p:txBody>
          <a:bodyPr/>
          <a:lstStyle/>
          <a:p>
            <a:r>
              <a:rPr lang="en-US" dirty="0" smtClean="0"/>
              <a:t>days 430-460 time period</a:t>
            </a:r>
            <a:endParaRPr lang="en-US" dirty="0"/>
          </a:p>
        </p:txBody>
      </p:sp>
      <p:sp>
        <p:nvSpPr>
          <p:cNvPr id="6" name="Oval 5"/>
          <p:cNvSpPr/>
          <p:nvPr/>
        </p:nvSpPr>
        <p:spPr>
          <a:xfrm>
            <a:off x="3825240" y="2590800"/>
            <a:ext cx="381000" cy="3810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4"/>
          <p:cNvSpPr txBox="1">
            <a:spLocks/>
          </p:cNvSpPr>
          <p:nvPr/>
        </p:nvSpPr>
        <p:spPr bwMode="auto">
          <a:xfrm>
            <a:off x="914400" y="3352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mj-lt"/>
                <a:ea typeface="+mj-ea"/>
                <a:cs typeface="+mj-cs"/>
              </a:rPr>
              <a:t>Why use both line and symbol?</a:t>
            </a:r>
            <a:endParaRPr kumimoji="0" lang="en-US" sz="2400" b="0" i="0" u="none" strike="noStrike" kern="0" cap="none" spc="0" normalizeH="0" baseline="0" noProof="0" dirty="0">
              <a:ln>
                <a:noFill/>
              </a:ln>
              <a:solidFill>
                <a:srgbClr val="FF0000"/>
              </a:solidFill>
              <a:effectLst/>
              <a:uLnTx/>
              <a:uFillTx/>
              <a:latin typeface="+mj-lt"/>
              <a:ea typeface="+mj-ea"/>
              <a:cs typeface="+mj-cs"/>
            </a:endParaRPr>
          </a:p>
        </p:txBody>
      </p:sp>
      <p:sp>
        <p:nvSpPr>
          <p:cNvPr id="8" name="Oval 7"/>
          <p:cNvSpPr/>
          <p:nvPr/>
        </p:nvSpPr>
        <p:spPr>
          <a:xfrm>
            <a:off x="3825240" y="4770120"/>
            <a:ext cx="381000" cy="3810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3429000" y="3169920"/>
            <a:ext cx="594360" cy="457200"/>
          </a:xfrm>
          <a:custGeom>
            <a:avLst/>
            <a:gdLst>
              <a:gd name="connsiteX0" fmla="*/ 0 w 594360"/>
              <a:gd name="connsiteY0" fmla="*/ 457200 h 457200"/>
              <a:gd name="connsiteX1" fmla="*/ 335280 w 594360"/>
              <a:gd name="connsiteY1" fmla="*/ 182880 h 457200"/>
              <a:gd name="connsiteX2" fmla="*/ 502920 w 594360"/>
              <a:gd name="connsiteY2" fmla="*/ 350520 h 457200"/>
              <a:gd name="connsiteX3" fmla="*/ 594360 w 594360"/>
              <a:gd name="connsiteY3" fmla="*/ 0 h 457200"/>
            </a:gdLst>
            <a:ahLst/>
            <a:cxnLst>
              <a:cxn ang="0">
                <a:pos x="connsiteX0" y="connsiteY0"/>
              </a:cxn>
              <a:cxn ang="0">
                <a:pos x="connsiteX1" y="connsiteY1"/>
              </a:cxn>
              <a:cxn ang="0">
                <a:pos x="connsiteX2" y="connsiteY2"/>
              </a:cxn>
              <a:cxn ang="0">
                <a:pos x="connsiteX3" y="connsiteY3"/>
              </a:cxn>
            </a:cxnLst>
            <a:rect l="l" t="t" r="r" b="b"/>
            <a:pathLst>
              <a:path w="594360" h="457200">
                <a:moveTo>
                  <a:pt x="0" y="457200"/>
                </a:moveTo>
                <a:cubicBezTo>
                  <a:pt x="125730" y="328930"/>
                  <a:pt x="251460" y="200660"/>
                  <a:pt x="335280" y="182880"/>
                </a:cubicBezTo>
                <a:cubicBezTo>
                  <a:pt x="419100" y="165100"/>
                  <a:pt x="459740" y="381000"/>
                  <a:pt x="502920" y="350520"/>
                </a:cubicBezTo>
                <a:cubicBezTo>
                  <a:pt x="546100" y="320040"/>
                  <a:pt x="570230" y="160020"/>
                  <a:pt x="594360" y="0"/>
                </a:cubicBezTo>
              </a:path>
            </a:pathLst>
          </a:custGeom>
          <a:ln w="38100">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flipV="1">
            <a:off x="3413760" y="4191000"/>
            <a:ext cx="594360" cy="457200"/>
          </a:xfrm>
          <a:custGeom>
            <a:avLst/>
            <a:gdLst>
              <a:gd name="connsiteX0" fmla="*/ 0 w 594360"/>
              <a:gd name="connsiteY0" fmla="*/ 457200 h 457200"/>
              <a:gd name="connsiteX1" fmla="*/ 335280 w 594360"/>
              <a:gd name="connsiteY1" fmla="*/ 182880 h 457200"/>
              <a:gd name="connsiteX2" fmla="*/ 502920 w 594360"/>
              <a:gd name="connsiteY2" fmla="*/ 350520 h 457200"/>
              <a:gd name="connsiteX3" fmla="*/ 594360 w 594360"/>
              <a:gd name="connsiteY3" fmla="*/ 0 h 457200"/>
            </a:gdLst>
            <a:ahLst/>
            <a:cxnLst>
              <a:cxn ang="0">
                <a:pos x="connsiteX0" y="connsiteY0"/>
              </a:cxn>
              <a:cxn ang="0">
                <a:pos x="connsiteX1" y="connsiteY1"/>
              </a:cxn>
              <a:cxn ang="0">
                <a:pos x="connsiteX2" y="connsiteY2"/>
              </a:cxn>
              <a:cxn ang="0">
                <a:pos x="connsiteX3" y="connsiteY3"/>
              </a:cxn>
            </a:cxnLst>
            <a:rect l="l" t="t" r="r" b="b"/>
            <a:pathLst>
              <a:path w="594360" h="457200">
                <a:moveTo>
                  <a:pt x="0" y="457200"/>
                </a:moveTo>
                <a:cubicBezTo>
                  <a:pt x="125730" y="328930"/>
                  <a:pt x="251460" y="200660"/>
                  <a:pt x="335280" y="182880"/>
                </a:cubicBezTo>
                <a:cubicBezTo>
                  <a:pt x="419100" y="165100"/>
                  <a:pt x="459740" y="381000"/>
                  <a:pt x="502920" y="350520"/>
                </a:cubicBezTo>
                <a:cubicBezTo>
                  <a:pt x="546100" y="320040"/>
                  <a:pt x="570230" y="160020"/>
                  <a:pt x="594360" y="0"/>
                </a:cubicBezTo>
              </a:path>
            </a:pathLst>
          </a:custGeom>
          <a:ln w="38100">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3200400"/>
          </a:xfrm>
        </p:spPr>
        <p:txBody>
          <a:bodyPr/>
          <a:lstStyle/>
          <a:p>
            <a:r>
              <a:rPr lang="en-US" dirty="0" smtClean="0">
                <a:latin typeface="Times New Roman" pitchFamily="18" charset="0"/>
                <a:cs typeface="Times New Roman" pitchFamily="18" charset="0"/>
              </a:rPr>
              <a:t>What aspects of the data are highlighted?</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3200400"/>
          </a:xfrm>
        </p:spPr>
        <p:txBody>
          <a:bodyPr/>
          <a:lstStyle/>
          <a:p>
            <a:r>
              <a:rPr lang="en-US" dirty="0" smtClean="0">
                <a:latin typeface="Times New Roman" pitchFamily="18" charset="0"/>
                <a:cs typeface="Times New Roman" pitchFamily="18" charset="0"/>
              </a:rPr>
              <a:t>What aspects of the data are obscured?</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seismic </a:t>
            </a:r>
            <a:r>
              <a:rPr lang="en-US" dirty="0" err="1" smtClean="0"/>
              <a:t>traveltimes</a:t>
            </a:r>
            <a:r>
              <a:rPr lang="en-US" dirty="0" smtClean="0"/>
              <a:t/>
            </a:r>
            <a:br>
              <a:rPr lang="en-US" dirty="0" smtClean="0"/>
            </a:br>
            <a:r>
              <a:rPr lang="en-US" sz="3200" dirty="0" smtClean="0"/>
              <a:t>residual plot example</a:t>
            </a:r>
            <a:endParaRPr lang="en-US" sz="3200"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p:txBody>
      </p:sp>
      <p:cxnSp>
        <p:nvCxnSpPr>
          <p:cNvPr id="5" name="Straight Connector 4"/>
          <p:cNvCxnSpPr/>
          <p:nvPr/>
        </p:nvCxnSpPr>
        <p:spPr>
          <a:xfrm>
            <a:off x="685800" y="3429000"/>
            <a:ext cx="76200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Explosion 2 6"/>
          <p:cNvSpPr/>
          <p:nvPr/>
        </p:nvSpPr>
        <p:spPr>
          <a:xfrm>
            <a:off x="762000" y="3429000"/>
            <a:ext cx="381000" cy="304800"/>
          </a:xfrm>
          <a:prstGeom prst="irregularSeal2">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25146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33528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42672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51816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61722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71628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rot="16200000">
            <a:off x="32267" y="2207569"/>
            <a:ext cx="1828799" cy="461665"/>
          </a:xfrm>
          <a:prstGeom prst="rect">
            <a:avLst/>
          </a:prstGeom>
          <a:noFill/>
        </p:spPr>
        <p:txBody>
          <a:bodyPr wrap="square" rtlCol="0">
            <a:spAutoFit/>
          </a:bodyPr>
          <a:lstStyle/>
          <a:p>
            <a:r>
              <a:rPr lang="en-US" sz="2400" dirty="0" smtClean="0"/>
              <a:t>earthquake</a:t>
            </a:r>
            <a:endParaRPr lang="en-US" sz="2400" dirty="0"/>
          </a:p>
        </p:txBody>
      </p:sp>
      <p:sp>
        <p:nvSpPr>
          <p:cNvPr id="16" name="TextBox 15"/>
          <p:cNvSpPr txBox="1"/>
          <p:nvPr/>
        </p:nvSpPr>
        <p:spPr>
          <a:xfrm>
            <a:off x="3733800" y="2743200"/>
            <a:ext cx="3276600" cy="461665"/>
          </a:xfrm>
          <a:prstGeom prst="rect">
            <a:avLst/>
          </a:prstGeom>
          <a:noFill/>
        </p:spPr>
        <p:txBody>
          <a:bodyPr wrap="square" rtlCol="0">
            <a:spAutoFit/>
          </a:bodyPr>
          <a:lstStyle/>
          <a:p>
            <a:r>
              <a:rPr lang="en-US" sz="2400" dirty="0" smtClean="0"/>
              <a:t>recording stations</a:t>
            </a:r>
            <a:endParaRPr lang="en-US" sz="2400" dirty="0"/>
          </a:p>
        </p:txBody>
      </p:sp>
      <p:sp>
        <p:nvSpPr>
          <p:cNvPr id="17" name="TextBox 16"/>
          <p:cNvSpPr txBox="1"/>
          <p:nvPr/>
        </p:nvSpPr>
        <p:spPr>
          <a:xfrm>
            <a:off x="8305800" y="3200400"/>
            <a:ext cx="424934" cy="381000"/>
          </a:xfrm>
          <a:prstGeom prst="rect">
            <a:avLst/>
          </a:prstGeom>
          <a:noFill/>
        </p:spPr>
        <p:txBody>
          <a:bodyPr wrap="square" rtlCol="0">
            <a:spAutoFit/>
          </a:bodyPr>
          <a:lstStyle/>
          <a:p>
            <a:r>
              <a:rPr lang="en-US" dirty="0" smtClean="0"/>
              <a:t>x</a:t>
            </a:r>
            <a:endParaRPr lang="en-US" dirty="0"/>
          </a:p>
        </p:txBody>
      </p:sp>
      <p:sp>
        <p:nvSpPr>
          <p:cNvPr id="19" name="Freeform 18"/>
          <p:cNvSpPr/>
          <p:nvPr/>
        </p:nvSpPr>
        <p:spPr>
          <a:xfrm>
            <a:off x="1310640" y="3733800"/>
            <a:ext cx="1325880" cy="29718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1310640" y="3733800"/>
            <a:ext cx="2194560" cy="4572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Freeform 22"/>
          <p:cNvSpPr/>
          <p:nvPr/>
        </p:nvSpPr>
        <p:spPr>
          <a:xfrm>
            <a:off x="1310640" y="3733800"/>
            <a:ext cx="3108960" cy="6096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1310640" y="3733800"/>
            <a:ext cx="3947160" cy="7620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a:off x="1310640" y="3733800"/>
            <a:ext cx="4937760" cy="9144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a:off x="1310640" y="3733800"/>
            <a:ext cx="5852160" cy="10668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5410200" y="4800600"/>
            <a:ext cx="2558534" cy="830997"/>
          </a:xfrm>
          <a:prstGeom prst="rect">
            <a:avLst/>
          </a:prstGeom>
          <a:noFill/>
        </p:spPr>
        <p:txBody>
          <a:bodyPr wrap="square" rtlCol="0">
            <a:spAutoFit/>
          </a:bodyPr>
          <a:lstStyle/>
          <a:p>
            <a:r>
              <a:rPr lang="en-US" sz="2400" dirty="0" smtClean="0"/>
              <a:t>sound velocity</a:t>
            </a:r>
          </a:p>
          <a:p>
            <a:r>
              <a:rPr lang="en-US" sz="2400" dirty="0" smtClean="0"/>
              <a:t>about 6.5 km/s</a:t>
            </a:r>
            <a:endParaRPr lang="en-US" sz="2400" dirty="0"/>
          </a:p>
        </p:txBody>
      </p:sp>
      <p:sp>
        <p:nvSpPr>
          <p:cNvPr id="28" name="TextBox 27"/>
          <p:cNvSpPr txBox="1"/>
          <p:nvPr/>
        </p:nvSpPr>
        <p:spPr>
          <a:xfrm rot="20398232">
            <a:off x="4900062" y="3719875"/>
            <a:ext cx="3276600" cy="369332"/>
          </a:xfrm>
          <a:prstGeom prst="rect">
            <a:avLst/>
          </a:prstGeom>
          <a:noFill/>
        </p:spPr>
        <p:txBody>
          <a:bodyPr wrap="square" rtlCol="0">
            <a:spAutoFit/>
          </a:bodyPr>
          <a:lstStyle/>
          <a:p>
            <a:r>
              <a:rPr lang="en-US" dirty="0" smtClean="0"/>
              <a:t>sound path</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876300" y="1905000"/>
            <a:ext cx="7391400" cy="3048000"/>
          </a:xfrm>
          <a:prstGeom prst="rect">
            <a:avLst/>
          </a:prstGeom>
          <a:noFill/>
          <a:ln w="9525">
            <a:noFill/>
            <a:miter lim="800000"/>
            <a:headEnd/>
            <a:tailEnd/>
          </a:ln>
          <a:effectLst/>
        </p:spPr>
      </p:pic>
      <p:sp>
        <p:nvSpPr>
          <p:cNvPr id="6" name="Title 1"/>
          <p:cNvSpPr>
            <a:spLocks noGrp="1"/>
          </p:cNvSpPr>
          <p:nvPr>
            <p:ph type="title"/>
          </p:nvPr>
        </p:nvSpPr>
        <p:spPr>
          <a:xfrm rot="16200000">
            <a:off x="-1143000" y="2667000"/>
            <a:ext cx="3962400" cy="1066800"/>
          </a:xfrm>
        </p:spPr>
        <p:txBody>
          <a:bodyPr/>
          <a:lstStyle/>
          <a:p>
            <a:r>
              <a:rPr lang="en-US" dirty="0" err="1" smtClean="0">
                <a:latin typeface="Times New Roman" pitchFamily="18" charset="0"/>
                <a:cs typeface="Times New Roman" pitchFamily="18" charset="0"/>
              </a:rPr>
              <a:t>traveltime</a:t>
            </a:r>
            <a:r>
              <a:rPr lang="en-US" dirty="0" smtClean="0">
                <a:latin typeface="Times New Roman" pitchFamily="18" charset="0"/>
                <a:cs typeface="Times New Roman" pitchFamily="18" charset="0"/>
              </a:rPr>
              <a:t> T(x)</a:t>
            </a:r>
            <a:endParaRPr lang="en-US" dirty="0">
              <a:latin typeface="Times New Roman" pitchFamily="18" charset="0"/>
              <a:cs typeface="Times New Roman" pitchFamily="18" charset="0"/>
            </a:endParaRPr>
          </a:p>
        </p:txBody>
      </p:sp>
      <p:sp>
        <p:nvSpPr>
          <p:cNvPr id="7" name="Title 1"/>
          <p:cNvSpPr txBox="1">
            <a:spLocks/>
          </p:cNvSpPr>
          <p:nvPr/>
        </p:nvSpPr>
        <p:spPr bwMode="auto">
          <a:xfrm>
            <a:off x="3124200" y="4800600"/>
            <a:ext cx="34290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distance x</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876300" y="1905000"/>
            <a:ext cx="7391400" cy="3048000"/>
          </a:xfrm>
          <a:prstGeom prst="rect">
            <a:avLst/>
          </a:prstGeom>
          <a:noFill/>
          <a:ln w="9525">
            <a:noFill/>
            <a:miter lim="800000"/>
            <a:headEnd/>
            <a:tailEnd/>
          </a:ln>
          <a:effectLst/>
        </p:spPr>
      </p:pic>
      <p:sp>
        <p:nvSpPr>
          <p:cNvPr id="3" name="TextBox 2"/>
          <p:cNvSpPr txBox="1"/>
          <p:nvPr/>
        </p:nvSpPr>
        <p:spPr>
          <a:xfrm>
            <a:off x="1828800" y="685800"/>
            <a:ext cx="5257800" cy="1077218"/>
          </a:xfrm>
          <a:prstGeom prst="rect">
            <a:avLst/>
          </a:prstGeom>
          <a:noFill/>
        </p:spPr>
        <p:txBody>
          <a:bodyPr wrap="square" rtlCol="0">
            <a:spAutoFit/>
          </a:bodyPr>
          <a:lstStyle/>
          <a:p>
            <a:pPr algn="ctr"/>
            <a:r>
              <a:rPr lang="en-US" sz="3200" dirty="0" smtClean="0"/>
              <a:t>Does this </a:t>
            </a:r>
            <a:r>
              <a:rPr lang="en-US" sz="3200" dirty="0" err="1" smtClean="0"/>
              <a:t>traveltime</a:t>
            </a:r>
            <a:r>
              <a:rPr lang="en-US" sz="3200" dirty="0" smtClean="0"/>
              <a:t> plot meet your expectations?</a:t>
            </a:r>
            <a:endParaRPr lang="en-US" sz="32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seismic </a:t>
            </a:r>
            <a:r>
              <a:rPr lang="en-US" dirty="0" err="1" smtClean="0"/>
              <a:t>traveltimes</a:t>
            </a:r>
            <a:r>
              <a:rPr lang="en-US" dirty="0" smtClean="0"/>
              <a:t/>
            </a:r>
            <a:br>
              <a:rPr lang="en-US" dirty="0" smtClean="0"/>
            </a:br>
            <a:r>
              <a:rPr lang="en-US" sz="3200" dirty="0" smtClean="0"/>
              <a:t>residual plot example</a:t>
            </a:r>
            <a:endParaRPr lang="en-US" sz="3200"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p:txBody>
      </p:sp>
      <p:cxnSp>
        <p:nvCxnSpPr>
          <p:cNvPr id="5" name="Straight Connector 4"/>
          <p:cNvCxnSpPr/>
          <p:nvPr/>
        </p:nvCxnSpPr>
        <p:spPr>
          <a:xfrm>
            <a:off x="685800" y="3429000"/>
            <a:ext cx="76200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Explosion 2 6"/>
          <p:cNvSpPr/>
          <p:nvPr/>
        </p:nvSpPr>
        <p:spPr>
          <a:xfrm>
            <a:off x="762000" y="3429000"/>
            <a:ext cx="381000" cy="304800"/>
          </a:xfrm>
          <a:prstGeom prst="irregularSeal2">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25146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33528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42672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51816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61722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7162800" y="3200400"/>
            <a:ext cx="304800" cy="228600"/>
          </a:xfrm>
          <a:prstGeom prst="triangl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rot="16200000">
            <a:off x="32267" y="2207569"/>
            <a:ext cx="1828799" cy="461665"/>
          </a:xfrm>
          <a:prstGeom prst="rect">
            <a:avLst/>
          </a:prstGeom>
          <a:noFill/>
        </p:spPr>
        <p:txBody>
          <a:bodyPr wrap="square" rtlCol="0">
            <a:spAutoFit/>
          </a:bodyPr>
          <a:lstStyle/>
          <a:p>
            <a:r>
              <a:rPr lang="en-US" sz="2400" dirty="0" smtClean="0"/>
              <a:t>earthquake</a:t>
            </a:r>
            <a:endParaRPr lang="en-US" sz="2400" dirty="0"/>
          </a:p>
        </p:txBody>
      </p:sp>
      <p:sp>
        <p:nvSpPr>
          <p:cNvPr id="16" name="TextBox 15"/>
          <p:cNvSpPr txBox="1"/>
          <p:nvPr/>
        </p:nvSpPr>
        <p:spPr>
          <a:xfrm>
            <a:off x="3733800" y="2743200"/>
            <a:ext cx="3276600" cy="461665"/>
          </a:xfrm>
          <a:prstGeom prst="rect">
            <a:avLst/>
          </a:prstGeom>
          <a:noFill/>
        </p:spPr>
        <p:txBody>
          <a:bodyPr wrap="square" rtlCol="0">
            <a:spAutoFit/>
          </a:bodyPr>
          <a:lstStyle/>
          <a:p>
            <a:r>
              <a:rPr lang="en-US" sz="2400" dirty="0" smtClean="0"/>
              <a:t>recording stations</a:t>
            </a:r>
            <a:endParaRPr lang="en-US" sz="2400" dirty="0"/>
          </a:p>
        </p:txBody>
      </p:sp>
      <p:sp>
        <p:nvSpPr>
          <p:cNvPr id="17" name="TextBox 16"/>
          <p:cNvSpPr txBox="1"/>
          <p:nvPr/>
        </p:nvSpPr>
        <p:spPr>
          <a:xfrm>
            <a:off x="8305800" y="3200400"/>
            <a:ext cx="424934" cy="381000"/>
          </a:xfrm>
          <a:prstGeom prst="rect">
            <a:avLst/>
          </a:prstGeom>
          <a:noFill/>
        </p:spPr>
        <p:txBody>
          <a:bodyPr wrap="square" rtlCol="0">
            <a:spAutoFit/>
          </a:bodyPr>
          <a:lstStyle/>
          <a:p>
            <a:r>
              <a:rPr lang="en-US" dirty="0" smtClean="0"/>
              <a:t>x</a:t>
            </a:r>
            <a:endParaRPr lang="en-US" dirty="0"/>
          </a:p>
        </p:txBody>
      </p:sp>
      <p:sp>
        <p:nvSpPr>
          <p:cNvPr id="19" name="Freeform 18"/>
          <p:cNvSpPr/>
          <p:nvPr/>
        </p:nvSpPr>
        <p:spPr>
          <a:xfrm>
            <a:off x="1310640" y="3733800"/>
            <a:ext cx="1325880" cy="29718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1310640" y="3733800"/>
            <a:ext cx="2194560" cy="4572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Freeform 22"/>
          <p:cNvSpPr/>
          <p:nvPr/>
        </p:nvSpPr>
        <p:spPr>
          <a:xfrm>
            <a:off x="1310640" y="3733800"/>
            <a:ext cx="3108960" cy="6096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a:off x="1310640" y="3733800"/>
            <a:ext cx="4937760" cy="9144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a:off x="1310640" y="3733800"/>
            <a:ext cx="5852160" cy="10668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5410200" y="4800600"/>
            <a:ext cx="2558534" cy="461665"/>
          </a:xfrm>
          <a:prstGeom prst="rect">
            <a:avLst/>
          </a:prstGeom>
          <a:noFill/>
        </p:spPr>
        <p:txBody>
          <a:bodyPr wrap="square" rtlCol="0">
            <a:spAutoFit/>
          </a:bodyPr>
          <a:lstStyle/>
          <a:p>
            <a:r>
              <a:rPr lang="en-US" sz="2400" dirty="0" smtClean="0"/>
              <a:t>basalt 6.5 km/s</a:t>
            </a:r>
            <a:endParaRPr lang="en-US" sz="2400" dirty="0"/>
          </a:p>
        </p:txBody>
      </p:sp>
      <p:sp>
        <p:nvSpPr>
          <p:cNvPr id="28" name="TextBox 27"/>
          <p:cNvSpPr txBox="1"/>
          <p:nvPr/>
        </p:nvSpPr>
        <p:spPr>
          <a:xfrm rot="20398232">
            <a:off x="4900062" y="3719875"/>
            <a:ext cx="3276600" cy="369332"/>
          </a:xfrm>
          <a:prstGeom prst="rect">
            <a:avLst/>
          </a:prstGeom>
          <a:noFill/>
        </p:spPr>
        <p:txBody>
          <a:bodyPr wrap="square" rtlCol="0">
            <a:spAutoFit/>
          </a:bodyPr>
          <a:lstStyle/>
          <a:p>
            <a:r>
              <a:rPr lang="en-US" dirty="0" smtClean="0"/>
              <a:t>sound path</a:t>
            </a:r>
            <a:endParaRPr lang="en-US" dirty="0"/>
          </a:p>
        </p:txBody>
      </p:sp>
      <p:sp>
        <p:nvSpPr>
          <p:cNvPr id="29" name="Oval 28"/>
          <p:cNvSpPr/>
          <p:nvPr/>
        </p:nvSpPr>
        <p:spPr>
          <a:xfrm>
            <a:off x="3810000" y="4038600"/>
            <a:ext cx="457200" cy="4572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1310640" y="3733800"/>
            <a:ext cx="3947160" cy="762000"/>
          </a:xfrm>
          <a:custGeom>
            <a:avLst/>
            <a:gdLst>
              <a:gd name="connsiteX0" fmla="*/ 0 w 1325880"/>
              <a:gd name="connsiteY0" fmla="*/ 45720 h 297180"/>
              <a:gd name="connsiteX1" fmla="*/ 609600 w 1325880"/>
              <a:gd name="connsiteY1" fmla="*/ 289560 h 297180"/>
              <a:gd name="connsiteX2" fmla="*/ 1325880 w 1325880"/>
              <a:gd name="connsiteY2" fmla="*/ 0 h 297180"/>
            </a:gdLst>
            <a:ahLst/>
            <a:cxnLst>
              <a:cxn ang="0">
                <a:pos x="connsiteX0" y="connsiteY0"/>
              </a:cxn>
              <a:cxn ang="0">
                <a:pos x="connsiteX1" y="connsiteY1"/>
              </a:cxn>
              <a:cxn ang="0">
                <a:pos x="connsiteX2" y="connsiteY2"/>
              </a:cxn>
            </a:cxnLst>
            <a:rect l="l" t="t" r="r" b="b"/>
            <a:pathLst>
              <a:path w="1325880" h="297180">
                <a:moveTo>
                  <a:pt x="0" y="45720"/>
                </a:moveTo>
                <a:cubicBezTo>
                  <a:pt x="194310" y="171450"/>
                  <a:pt x="388620" y="297180"/>
                  <a:pt x="609600" y="289560"/>
                </a:cubicBezTo>
                <a:cubicBezTo>
                  <a:pt x="830580" y="281940"/>
                  <a:pt x="1078230" y="140970"/>
                  <a:pt x="1325880" y="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2453640" y="4450080"/>
            <a:ext cx="1417320" cy="957580"/>
          </a:xfrm>
          <a:custGeom>
            <a:avLst/>
            <a:gdLst>
              <a:gd name="connsiteX0" fmla="*/ 0 w 1417320"/>
              <a:gd name="connsiteY0" fmla="*/ 944880 h 957580"/>
              <a:gd name="connsiteX1" fmla="*/ 487680 w 1417320"/>
              <a:gd name="connsiteY1" fmla="*/ 716280 h 957580"/>
              <a:gd name="connsiteX2" fmla="*/ 838200 w 1417320"/>
              <a:gd name="connsiteY2" fmla="*/ 838200 h 957580"/>
              <a:gd name="connsiteX3" fmla="*/ 1417320 w 1417320"/>
              <a:gd name="connsiteY3" fmla="*/ 0 h 957580"/>
            </a:gdLst>
            <a:ahLst/>
            <a:cxnLst>
              <a:cxn ang="0">
                <a:pos x="connsiteX0" y="connsiteY0"/>
              </a:cxn>
              <a:cxn ang="0">
                <a:pos x="connsiteX1" y="connsiteY1"/>
              </a:cxn>
              <a:cxn ang="0">
                <a:pos x="connsiteX2" y="connsiteY2"/>
              </a:cxn>
              <a:cxn ang="0">
                <a:pos x="connsiteX3" y="connsiteY3"/>
              </a:cxn>
            </a:cxnLst>
            <a:rect l="l" t="t" r="r" b="b"/>
            <a:pathLst>
              <a:path w="1417320" h="957580">
                <a:moveTo>
                  <a:pt x="0" y="944880"/>
                </a:moveTo>
                <a:cubicBezTo>
                  <a:pt x="173990" y="839470"/>
                  <a:pt x="347980" y="734060"/>
                  <a:pt x="487680" y="716280"/>
                </a:cubicBezTo>
                <a:cubicBezTo>
                  <a:pt x="627380" y="698500"/>
                  <a:pt x="683260" y="957580"/>
                  <a:pt x="838200" y="838200"/>
                </a:cubicBezTo>
                <a:cubicBezTo>
                  <a:pt x="993140" y="718820"/>
                  <a:pt x="1205230" y="359410"/>
                  <a:pt x="1417320"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31" name="TextBox 30"/>
          <p:cNvSpPr txBox="1"/>
          <p:nvPr/>
        </p:nvSpPr>
        <p:spPr>
          <a:xfrm>
            <a:off x="1600200" y="5562600"/>
            <a:ext cx="3124200" cy="830997"/>
          </a:xfrm>
          <a:prstGeom prst="rect">
            <a:avLst/>
          </a:prstGeom>
          <a:noFill/>
        </p:spPr>
        <p:txBody>
          <a:bodyPr wrap="square" rtlCol="0">
            <a:spAutoFit/>
          </a:bodyPr>
          <a:lstStyle/>
          <a:p>
            <a:r>
              <a:rPr lang="en-US" sz="2400" dirty="0" smtClean="0"/>
              <a:t>granite intrusion</a:t>
            </a:r>
          </a:p>
          <a:p>
            <a:r>
              <a:rPr lang="en-US" sz="2400" dirty="0" smtClean="0"/>
              <a:t>6.0 km/s</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3200400"/>
          </a:xfrm>
        </p:spPr>
        <p:txBody>
          <a:bodyPr/>
          <a:lstStyle/>
          <a:p>
            <a:r>
              <a:rPr lang="en-US" dirty="0" smtClean="0">
                <a:latin typeface="Times New Roman" pitchFamily="18" charset="0"/>
                <a:cs typeface="Times New Roman" pitchFamily="18" charset="0"/>
              </a:rPr>
              <a:t>Say granite body is 10 km across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time for sound to cross the granite 10/6 = 1.5 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time for sound to cross the basalt </a:t>
            </a:r>
            <a:r>
              <a:rPr lang="en-US" dirty="0" smtClean="0">
                <a:latin typeface="Times New Roman" pitchFamily="18" charset="0"/>
                <a:cs typeface="Times New Roman" pitchFamily="18" charset="0"/>
              </a:rPr>
              <a:t>10/7 </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1.6 </a:t>
            </a:r>
            <a:r>
              <a:rPr lang="en-US" dirty="0" smtClean="0">
                <a:latin typeface="Times New Roman" pitchFamily="18" charset="0"/>
                <a:cs typeface="Times New Roman" pitchFamily="18" charset="0"/>
              </a:rPr>
              <a:t>s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time </a:t>
            </a:r>
            <a:r>
              <a:rPr lang="en-US" dirty="0" smtClean="0">
                <a:latin typeface="Times New Roman" pitchFamily="18" charset="0"/>
                <a:cs typeface="Times New Roman" pitchFamily="18" charset="0"/>
              </a:rPr>
              <a:t>difference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0.1 s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876300" y="1905000"/>
            <a:ext cx="7391400" cy="3048000"/>
          </a:xfrm>
          <a:prstGeom prst="rect">
            <a:avLst/>
          </a:prstGeom>
          <a:noFill/>
          <a:ln w="9525">
            <a:noFill/>
            <a:miter lim="800000"/>
            <a:headEnd/>
            <a:tailEnd/>
          </a:ln>
          <a:effectLst/>
        </p:spPr>
      </p:pic>
      <p:sp>
        <p:nvSpPr>
          <p:cNvPr id="3" name="TextBox 2"/>
          <p:cNvSpPr txBox="1"/>
          <p:nvPr/>
        </p:nvSpPr>
        <p:spPr>
          <a:xfrm>
            <a:off x="1828800" y="685800"/>
            <a:ext cx="5257800" cy="1077218"/>
          </a:xfrm>
          <a:prstGeom prst="rect">
            <a:avLst/>
          </a:prstGeom>
          <a:noFill/>
        </p:spPr>
        <p:txBody>
          <a:bodyPr wrap="square" rtlCol="0">
            <a:spAutoFit/>
          </a:bodyPr>
          <a:lstStyle/>
          <a:p>
            <a:pPr algn="ctr"/>
            <a:r>
              <a:rPr lang="en-US" sz="3200" dirty="0" smtClean="0"/>
              <a:t>How big is the feature on this plot ?</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1828800"/>
            <a:ext cx="6477000" cy="3262432"/>
          </a:xfrm>
          <a:prstGeom prst="rect">
            <a:avLst/>
          </a:prstGeom>
          <a:noFill/>
        </p:spPr>
        <p:txBody>
          <a:bodyPr wrap="square" rtlCol="0">
            <a:spAutoFit/>
          </a:bodyPr>
          <a:lstStyle/>
          <a:p>
            <a:pPr algn="ctr"/>
            <a:r>
              <a:rPr lang="en-US" sz="4400" dirty="0" smtClean="0"/>
              <a:t>Theme for the Semester</a:t>
            </a:r>
          </a:p>
          <a:p>
            <a:pPr algn="ctr"/>
            <a:endParaRPr lang="en-US" sz="3600" dirty="0"/>
          </a:p>
          <a:p>
            <a:pPr algn="ctr"/>
            <a:r>
              <a:rPr lang="en-US" sz="3600" dirty="0" smtClean="0"/>
              <a:t>Turning Data</a:t>
            </a:r>
          </a:p>
          <a:p>
            <a:pPr algn="ctr"/>
            <a:r>
              <a:rPr lang="en-US" sz="3600" dirty="0" smtClean="0"/>
              <a:t>Into</a:t>
            </a:r>
          </a:p>
          <a:p>
            <a:pPr algn="ctr"/>
            <a:r>
              <a:rPr lang="en-US" sz="3600" dirty="0" smtClean="0"/>
              <a:t>Knowledge</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residual plot</a:t>
            </a:r>
            <a:endParaRPr lang="en-US" dirty="0"/>
          </a:p>
        </p:txBody>
      </p:sp>
      <p:sp>
        <p:nvSpPr>
          <p:cNvPr id="3" name="Content Placeholder 2"/>
          <p:cNvSpPr>
            <a:spLocks noGrp="1"/>
          </p:cNvSpPr>
          <p:nvPr>
            <p:ph idx="1"/>
          </p:nvPr>
        </p:nvSpPr>
        <p:spPr/>
        <p:txBody>
          <a:bodyPr/>
          <a:lstStyle/>
          <a:p>
            <a:pPr algn="ctr">
              <a:buNone/>
            </a:pPr>
            <a:r>
              <a:rPr lang="en-US" dirty="0" smtClean="0"/>
              <a:t>horizontal axis stays the same as before</a:t>
            </a:r>
          </a:p>
          <a:p>
            <a:pPr algn="ctr">
              <a:buNone/>
            </a:pPr>
            <a:r>
              <a:rPr lang="en-US" dirty="0" smtClean="0"/>
              <a:t>distance x</a:t>
            </a:r>
          </a:p>
          <a:p>
            <a:pPr algn="ctr">
              <a:buNone/>
            </a:pPr>
            <a:endParaRPr lang="en-US" dirty="0" smtClean="0"/>
          </a:p>
          <a:p>
            <a:pPr algn="ctr">
              <a:buNone/>
            </a:pPr>
            <a:r>
              <a:rPr lang="en-US" dirty="0" smtClean="0"/>
              <a:t>vertical axis changes</a:t>
            </a:r>
          </a:p>
          <a:p>
            <a:pPr algn="ctr">
              <a:buNone/>
            </a:pPr>
            <a:r>
              <a:rPr lang="en-US" dirty="0" smtClean="0"/>
              <a:t>old:  T(x)</a:t>
            </a:r>
          </a:p>
          <a:p>
            <a:pPr algn="ctr">
              <a:buNone/>
            </a:pPr>
            <a:r>
              <a:rPr lang="en-US" dirty="0" smtClean="0"/>
              <a:t>new: T(x) - x/6.5</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residual plot</a:t>
            </a:r>
            <a:endParaRPr lang="en-US" dirty="0"/>
          </a:p>
        </p:txBody>
      </p:sp>
      <p:sp>
        <p:nvSpPr>
          <p:cNvPr id="3" name="Content Placeholder 2"/>
          <p:cNvSpPr>
            <a:spLocks noGrp="1"/>
          </p:cNvSpPr>
          <p:nvPr>
            <p:ph idx="1"/>
          </p:nvPr>
        </p:nvSpPr>
        <p:spPr/>
        <p:txBody>
          <a:bodyPr/>
          <a:lstStyle/>
          <a:p>
            <a:pPr algn="ctr">
              <a:buNone/>
            </a:pPr>
            <a:r>
              <a:rPr lang="en-US" dirty="0" smtClean="0"/>
              <a:t>horizontal axis stays the same as before</a:t>
            </a:r>
          </a:p>
          <a:p>
            <a:pPr algn="ctr">
              <a:buNone/>
            </a:pPr>
            <a:r>
              <a:rPr lang="en-US" dirty="0" smtClean="0"/>
              <a:t>distance x</a:t>
            </a:r>
          </a:p>
          <a:p>
            <a:pPr algn="ctr">
              <a:buNone/>
            </a:pPr>
            <a:endParaRPr lang="en-US" dirty="0" smtClean="0"/>
          </a:p>
          <a:p>
            <a:pPr algn="ctr">
              <a:buNone/>
            </a:pPr>
            <a:r>
              <a:rPr lang="en-US" dirty="0" smtClean="0"/>
              <a:t>vertical axis changes</a:t>
            </a:r>
          </a:p>
          <a:p>
            <a:pPr algn="ctr">
              <a:buNone/>
            </a:pPr>
            <a:r>
              <a:rPr lang="en-US" dirty="0" smtClean="0"/>
              <a:t>old:  T(x)</a:t>
            </a:r>
          </a:p>
          <a:p>
            <a:pPr algn="ctr">
              <a:buNone/>
            </a:pPr>
            <a:r>
              <a:rPr lang="en-US" dirty="0" smtClean="0"/>
              <a:t>new: T(x) - x/6.5</a:t>
            </a:r>
          </a:p>
        </p:txBody>
      </p:sp>
      <p:sp>
        <p:nvSpPr>
          <p:cNvPr id="4" name="Freeform 3"/>
          <p:cNvSpPr/>
          <p:nvPr/>
        </p:nvSpPr>
        <p:spPr>
          <a:xfrm>
            <a:off x="3657600" y="5181600"/>
            <a:ext cx="1615440" cy="914400"/>
          </a:xfrm>
          <a:custGeom>
            <a:avLst/>
            <a:gdLst>
              <a:gd name="connsiteX0" fmla="*/ 0 w 1615440"/>
              <a:gd name="connsiteY0" fmla="*/ 914400 h 914400"/>
              <a:gd name="connsiteX1" fmla="*/ 822960 w 1615440"/>
              <a:gd name="connsiteY1" fmla="*/ 274320 h 914400"/>
              <a:gd name="connsiteX2" fmla="*/ 1173480 w 1615440"/>
              <a:gd name="connsiteY2" fmla="*/ 472440 h 914400"/>
              <a:gd name="connsiteX3" fmla="*/ 1615440 w 1615440"/>
              <a:gd name="connsiteY3" fmla="*/ 0 h 914400"/>
            </a:gdLst>
            <a:ahLst/>
            <a:cxnLst>
              <a:cxn ang="0">
                <a:pos x="connsiteX0" y="connsiteY0"/>
              </a:cxn>
              <a:cxn ang="0">
                <a:pos x="connsiteX1" y="connsiteY1"/>
              </a:cxn>
              <a:cxn ang="0">
                <a:pos x="connsiteX2" y="connsiteY2"/>
              </a:cxn>
              <a:cxn ang="0">
                <a:pos x="connsiteX3" y="connsiteY3"/>
              </a:cxn>
            </a:cxnLst>
            <a:rect l="l" t="t" r="r" b="b"/>
            <a:pathLst>
              <a:path w="1615440" h="914400">
                <a:moveTo>
                  <a:pt x="0" y="914400"/>
                </a:moveTo>
                <a:cubicBezTo>
                  <a:pt x="313690" y="631190"/>
                  <a:pt x="627380" y="347980"/>
                  <a:pt x="822960" y="274320"/>
                </a:cubicBezTo>
                <a:cubicBezTo>
                  <a:pt x="1018540" y="200660"/>
                  <a:pt x="1041400" y="518160"/>
                  <a:pt x="1173480" y="472440"/>
                </a:cubicBezTo>
                <a:cubicBezTo>
                  <a:pt x="1305560" y="426720"/>
                  <a:pt x="1460500" y="213360"/>
                  <a:pt x="161544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2971800" y="5715000"/>
            <a:ext cx="5943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mj-lt"/>
                <a:ea typeface="+mj-ea"/>
                <a:cs typeface="+mj-cs"/>
              </a:rPr>
              <a:t>what’s the physical interpretation?</a:t>
            </a:r>
            <a:endParaRPr kumimoji="0" lang="en-US" sz="2400" b="0" i="0" u="none" strike="noStrike" kern="0" cap="none" spc="0" normalizeH="0" baseline="0" noProof="0" dirty="0">
              <a:ln>
                <a:noFill/>
              </a:ln>
              <a:solidFill>
                <a:srgbClr val="FF0000"/>
              </a:solidFill>
              <a:effectLst/>
              <a:uLnTx/>
              <a:uFillTx/>
              <a:latin typeface="+mj-lt"/>
              <a:ea typeface="+mj-ea"/>
              <a:cs typeface="+mj-cs"/>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866775" y="1900238"/>
            <a:ext cx="7410450" cy="3057525"/>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229600" cy="1143000"/>
          </a:xfrm>
        </p:spPr>
        <p:txBody>
          <a:bodyPr/>
          <a:lstStyle/>
          <a:p>
            <a:r>
              <a:rPr lang="en-US" dirty="0" smtClean="0">
                <a:solidFill>
                  <a:srgbClr val="FF0000"/>
                </a:solidFill>
              </a:rPr>
              <a:t>Have You Encountered Other Types of Residual Plots?</a:t>
            </a:r>
            <a:endParaRPr lang="en-US" dirty="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2590800"/>
            <a:ext cx="6019800" cy="769441"/>
          </a:xfrm>
          <a:prstGeom prst="rect">
            <a:avLst/>
          </a:prstGeom>
          <a:noFill/>
        </p:spPr>
        <p:txBody>
          <a:bodyPr wrap="square" rtlCol="0">
            <a:spAutoFit/>
          </a:bodyPr>
          <a:lstStyle/>
          <a:p>
            <a:pPr algn="ctr"/>
            <a:r>
              <a:rPr lang="en-US" sz="4400" dirty="0" smtClean="0"/>
              <a:t>C. Scatter Plots</a:t>
            </a:r>
            <a:endParaRPr lang="en-US" sz="4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057400"/>
            <a:ext cx="8229600" cy="2286000"/>
          </a:xfrm>
        </p:spPr>
        <p:txBody>
          <a:bodyPr/>
          <a:lstStyle/>
          <a:p>
            <a:r>
              <a:rPr lang="en-US" dirty="0" smtClean="0">
                <a:solidFill>
                  <a:srgbClr val="FF0000"/>
                </a:solidFill>
              </a:rPr>
              <a:t>What attributes must a dataset have to make a scatter plot applicable?</a:t>
            </a:r>
            <a:endParaRPr lang="en-US" dirty="0">
              <a:solidFill>
                <a:srgbClr val="FF0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Atlantic Rock Dataset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1524000"/>
            <a:ext cx="1676400" cy="5334000"/>
          </a:xfrm>
        </p:spPr>
        <p:txBody>
          <a:bodyPr/>
          <a:lstStyle/>
          <a:p>
            <a:pPr>
              <a:buNone/>
            </a:pPr>
            <a:r>
              <a:rPr lang="en-US" sz="2800" i="1" dirty="0" smtClean="0">
                <a:latin typeface="Times New Roman" pitchFamily="18" charset="0"/>
                <a:cs typeface="Times New Roman" pitchFamily="18" charset="0"/>
              </a:rPr>
              <a:t>SiO2</a:t>
            </a:r>
          </a:p>
          <a:p>
            <a:pPr>
              <a:buNone/>
            </a:pPr>
            <a:r>
              <a:rPr lang="en-US" sz="2800" i="1" dirty="0" smtClean="0">
                <a:latin typeface="Times New Roman" pitchFamily="18" charset="0"/>
                <a:cs typeface="Times New Roman" pitchFamily="18" charset="0"/>
              </a:rPr>
              <a:t>TiO2</a:t>
            </a:r>
          </a:p>
          <a:p>
            <a:pPr>
              <a:buNone/>
            </a:pPr>
            <a:r>
              <a:rPr lang="en-US" sz="2800" i="1" dirty="0" smtClean="0">
                <a:latin typeface="Times New Roman" pitchFamily="18" charset="0"/>
                <a:cs typeface="Times New Roman" pitchFamily="18" charset="0"/>
              </a:rPr>
              <a:t>Al2O3,</a:t>
            </a:r>
          </a:p>
          <a:p>
            <a:pPr>
              <a:buNone/>
            </a:pPr>
            <a:r>
              <a:rPr lang="en-US" sz="2800" i="1" dirty="0" err="1" smtClean="0">
                <a:latin typeface="Times New Roman" pitchFamily="18" charset="0"/>
                <a:cs typeface="Times New Roman" pitchFamily="18" charset="0"/>
              </a:rPr>
              <a:t>FeO</a:t>
            </a:r>
            <a:r>
              <a:rPr lang="en-US" sz="2800" i="1" baseline="-25000" dirty="0" err="1" smtClean="0">
                <a:latin typeface="Times New Roman" pitchFamily="18" charset="0"/>
                <a:cs typeface="Times New Roman" pitchFamily="18" charset="0"/>
              </a:rPr>
              <a:t>total</a:t>
            </a:r>
            <a:r>
              <a:rPr lang="en-US" sz="2800" i="1" dirty="0" smtClean="0">
                <a:latin typeface="Times New Roman" pitchFamily="18" charset="0"/>
                <a:cs typeface="Times New Roman" pitchFamily="18" charset="0"/>
              </a:rPr>
              <a:t>,</a:t>
            </a:r>
          </a:p>
          <a:p>
            <a:pPr>
              <a:buNone/>
            </a:pPr>
            <a:r>
              <a:rPr lang="en-US" sz="2800" i="1" dirty="0" err="1" smtClean="0">
                <a:latin typeface="Times New Roman" pitchFamily="18" charset="0"/>
                <a:cs typeface="Times New Roman" pitchFamily="18" charset="0"/>
              </a:rPr>
              <a:t>MgO</a:t>
            </a:r>
            <a:endParaRPr lang="en-US" sz="2800" i="1" dirty="0" smtClean="0">
              <a:latin typeface="Times New Roman" pitchFamily="18" charset="0"/>
              <a:cs typeface="Times New Roman" pitchFamily="18" charset="0"/>
            </a:endParaRPr>
          </a:p>
          <a:p>
            <a:pPr>
              <a:buNone/>
            </a:pPr>
            <a:r>
              <a:rPr lang="en-US" sz="2800" i="1" dirty="0" err="1" smtClean="0">
                <a:latin typeface="Times New Roman" pitchFamily="18" charset="0"/>
                <a:cs typeface="Times New Roman" pitchFamily="18" charset="0"/>
              </a:rPr>
              <a:t>CaO</a:t>
            </a:r>
            <a:endParaRPr lang="en-US" sz="2800" i="1" dirty="0" smtClean="0">
              <a:latin typeface="Times New Roman" pitchFamily="18" charset="0"/>
              <a:cs typeface="Times New Roman" pitchFamily="18" charset="0"/>
            </a:endParaRPr>
          </a:p>
          <a:p>
            <a:pPr>
              <a:buNone/>
            </a:pPr>
            <a:r>
              <a:rPr lang="en-US" sz="2800" i="1" dirty="0" smtClean="0">
                <a:latin typeface="Times New Roman" pitchFamily="18" charset="0"/>
                <a:cs typeface="Times New Roman" pitchFamily="18" charset="0"/>
              </a:rPr>
              <a:t>Na2O</a:t>
            </a:r>
          </a:p>
          <a:p>
            <a:pPr>
              <a:buNone/>
            </a:pPr>
            <a:r>
              <a:rPr lang="en-US" sz="2800" i="1" dirty="0" smtClean="0">
                <a:latin typeface="Times New Roman" pitchFamily="18" charset="0"/>
                <a:cs typeface="Times New Roman" pitchFamily="18" charset="0"/>
              </a:rPr>
              <a:t> K2O</a:t>
            </a:r>
            <a:endParaRPr lang="en-US" sz="2800" dirty="0">
              <a:latin typeface="Times New Roman" pitchFamily="18" charset="0"/>
              <a:cs typeface="Times New Roman" pitchFamily="18" charset="0"/>
            </a:endParaRPr>
          </a:p>
        </p:txBody>
      </p:sp>
      <p:sp>
        <p:nvSpPr>
          <p:cNvPr id="4" name="Right Brace 3"/>
          <p:cNvSpPr/>
          <p:nvPr/>
        </p:nvSpPr>
        <p:spPr>
          <a:xfrm>
            <a:off x="3124200" y="1676400"/>
            <a:ext cx="685800" cy="3733800"/>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4114800" y="2819400"/>
            <a:ext cx="4648200" cy="1447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major elements for igneous</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rocks from the ocean floor</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6477000"/>
          </a:xfrm>
        </p:spPr>
        <p:txBody>
          <a:bodyPr/>
          <a:lstStyle/>
          <a:p>
            <a:r>
              <a:rPr lang="en-US" dirty="0" smtClean="0">
                <a:latin typeface="Cambria Math" pitchFamily="18" charset="0"/>
                <a:ea typeface="Cambria Math" pitchFamily="18" charset="0"/>
              </a:rPr>
              <a:t>Using scatter plots to look for correlations among pairs of the eight chemical species</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8! / [2! (8-2!)] = 28 plots</a:t>
            </a:r>
            <a:endParaRPr lang="en-US" dirty="0">
              <a:latin typeface="Cambria Math" pitchFamily="18" charset="0"/>
              <a:ea typeface="Cambria Math"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p:nvPr/>
        </p:nvGrpSpPr>
        <p:grpSpPr>
          <a:xfrm>
            <a:off x="304800" y="685800"/>
            <a:ext cx="8610600" cy="6096000"/>
            <a:chOff x="533400" y="1023933"/>
            <a:chExt cx="6286504" cy="4538667"/>
          </a:xfrm>
        </p:grpSpPr>
        <p:pic>
          <p:nvPicPr>
            <p:cNvPr id="1035" name="Picture 11"/>
            <p:cNvPicPr>
              <a:picLocks noChangeAspect="1" noChangeArrowheads="1"/>
            </p:cNvPicPr>
            <p:nvPr/>
          </p:nvPicPr>
          <p:blipFill>
            <a:blip r:embed="rId3" cstate="print"/>
            <a:srcRect/>
            <a:stretch>
              <a:fillRect/>
            </a:stretch>
          </p:blipFill>
          <p:spPr bwMode="auto">
            <a:xfrm>
              <a:off x="3396765" y="3233733"/>
              <a:ext cx="2743200" cy="2057400"/>
            </a:xfrm>
            <a:prstGeom prst="rect">
              <a:avLst/>
            </a:prstGeom>
            <a:noFill/>
            <a:ln w="9525">
              <a:noFill/>
              <a:miter lim="800000"/>
              <a:headEnd/>
              <a:tailEnd/>
            </a:ln>
          </p:spPr>
        </p:pic>
        <p:sp>
          <p:nvSpPr>
            <p:cNvPr id="48" name="Rectangle 47"/>
            <p:cNvSpPr/>
            <p:nvPr/>
          </p:nvSpPr>
          <p:spPr>
            <a:xfrm>
              <a:off x="6210304" y="21669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4" cstate="print"/>
            <a:srcRect/>
            <a:stretch>
              <a:fillRect/>
            </a:stretch>
          </p:blipFill>
          <p:spPr bwMode="auto">
            <a:xfrm>
              <a:off x="3390904" y="1023933"/>
              <a:ext cx="2743200" cy="2057400"/>
            </a:xfrm>
            <a:prstGeom prst="rect">
              <a:avLst/>
            </a:prstGeom>
            <a:noFill/>
            <a:ln w="9525">
              <a:noFill/>
              <a:miter lim="800000"/>
              <a:headEnd/>
              <a:tailEnd/>
            </a:ln>
          </p:spPr>
        </p:pic>
        <p:grpSp>
          <p:nvGrpSpPr>
            <p:cNvPr id="3" name="Group 35"/>
            <p:cNvGrpSpPr/>
            <p:nvPr/>
          </p:nvGrpSpPr>
          <p:grpSpPr>
            <a:xfrm>
              <a:off x="876304" y="1023933"/>
              <a:ext cx="2743200" cy="4267200"/>
              <a:chOff x="533400" y="762000"/>
              <a:chExt cx="2743200" cy="4267200"/>
            </a:xfrm>
          </p:grpSpPr>
          <p:pic>
            <p:nvPicPr>
              <p:cNvPr id="1031" name="Picture 7"/>
              <p:cNvPicPr>
                <a:picLocks noChangeAspect="1" noChangeArrowheads="1"/>
              </p:cNvPicPr>
              <p:nvPr/>
            </p:nvPicPr>
            <p:blipFill>
              <a:blip r:embed="rId5" cstate="print"/>
              <a:srcRect/>
              <a:stretch>
                <a:fillRect/>
              </a:stretch>
            </p:blipFill>
            <p:spPr bwMode="auto">
              <a:xfrm>
                <a:off x="533400" y="762000"/>
                <a:ext cx="2743200" cy="2057400"/>
              </a:xfrm>
              <a:prstGeom prst="rect">
                <a:avLst/>
              </a:prstGeom>
              <a:noFill/>
              <a:ln w="9525">
                <a:noFill/>
                <a:miter lim="800000"/>
                <a:headEnd/>
                <a:tailEnd/>
              </a:ln>
            </p:spPr>
          </p:pic>
          <p:pic>
            <p:nvPicPr>
              <p:cNvPr id="1033" name="Picture 9"/>
              <p:cNvPicPr>
                <a:picLocks noChangeAspect="1" noChangeArrowheads="1"/>
              </p:cNvPicPr>
              <p:nvPr/>
            </p:nvPicPr>
            <p:blipFill>
              <a:blip r:embed="rId6" cstate="print"/>
              <a:srcRect/>
              <a:stretch>
                <a:fillRect/>
              </a:stretch>
            </p:blipFill>
            <p:spPr bwMode="auto">
              <a:xfrm>
                <a:off x="533400" y="2971800"/>
                <a:ext cx="2743200" cy="2057400"/>
              </a:xfrm>
              <a:prstGeom prst="rect">
                <a:avLst/>
              </a:prstGeom>
              <a:noFill/>
              <a:ln w="9525">
                <a:noFill/>
                <a:miter lim="800000"/>
                <a:headEnd/>
                <a:tailEnd/>
              </a:ln>
            </p:spPr>
          </p:pic>
        </p:grpSp>
        <p:sp>
          <p:nvSpPr>
            <p:cNvPr id="38" name="Rectangle 37"/>
            <p:cNvSpPr/>
            <p:nvPr/>
          </p:nvSpPr>
          <p:spPr>
            <a:xfrm>
              <a:off x="6134104" y="33861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481535" y="29718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733800" y="2979824"/>
              <a:ext cx="2133599"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41" name="Rectangle 40"/>
            <p:cNvSpPr/>
            <p:nvPr/>
          </p:nvSpPr>
          <p:spPr>
            <a:xfrm>
              <a:off x="4457704" y="51816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733800" y="5165560"/>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46" name="Rectangle 45"/>
            <p:cNvSpPr/>
            <p:nvPr/>
          </p:nvSpPr>
          <p:spPr>
            <a:xfrm>
              <a:off x="1943104" y="5167311"/>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219200" y="5165561"/>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52" name="Rectangle 51"/>
            <p:cNvSpPr/>
            <p:nvPr/>
          </p:nvSpPr>
          <p:spPr>
            <a:xfrm>
              <a:off x="1866904" y="2976555"/>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219200" y="2946467"/>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Si0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60" name="Rectangle 59"/>
            <p:cNvSpPr/>
            <p:nvPr/>
          </p:nvSpPr>
          <p:spPr>
            <a:xfrm>
              <a:off x="533400" y="1785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31664" y="1890968"/>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K</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endParaRPr lang="en-US" sz="1200" baseline="-25000" dirty="0">
                <a:latin typeface="Times New Roman" pitchFamily="18" charset="0"/>
                <a:cs typeface="Times New Roman" pitchFamily="18" charset="0"/>
              </a:endParaRPr>
            </a:p>
          </p:txBody>
        </p:sp>
        <p:sp>
          <p:nvSpPr>
            <p:cNvPr id="62" name="Rectangle 61"/>
            <p:cNvSpPr/>
            <p:nvPr/>
          </p:nvSpPr>
          <p:spPr>
            <a:xfrm>
              <a:off x="533408" y="4071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631672" y="4020552"/>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Fe0</a:t>
              </a:r>
              <a:endParaRPr lang="en-US" sz="1200" baseline="-25000" dirty="0">
                <a:latin typeface="Times New Roman" pitchFamily="18" charset="0"/>
                <a:cs typeface="Times New Roman" pitchFamily="18" charset="0"/>
              </a:endParaRPr>
            </a:p>
          </p:txBody>
        </p:sp>
        <p:sp>
          <p:nvSpPr>
            <p:cNvPr id="64" name="Rectangle 63"/>
            <p:cNvSpPr/>
            <p:nvPr/>
          </p:nvSpPr>
          <p:spPr>
            <a:xfrm>
              <a:off x="3086104" y="4067170"/>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3156288" y="1890968"/>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Mg0</a:t>
              </a:r>
              <a:endParaRPr lang="en-US" sz="1200" baseline="-25000" dirty="0">
                <a:latin typeface="Times New Roman" pitchFamily="18" charset="0"/>
                <a:cs typeface="Times New Roman" pitchFamily="18" charset="0"/>
              </a:endParaRPr>
            </a:p>
          </p:txBody>
        </p:sp>
        <p:sp>
          <p:nvSpPr>
            <p:cNvPr id="67" name="TextBox 66"/>
            <p:cNvSpPr txBox="1"/>
            <p:nvPr/>
          </p:nvSpPr>
          <p:spPr>
            <a:xfrm>
              <a:off x="2993864" y="4020552"/>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68" name="TextBox 67"/>
            <p:cNvSpPr txBox="1"/>
            <p:nvPr/>
          </p:nvSpPr>
          <p:spPr>
            <a:xfrm>
              <a:off x="1295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sp>
          <p:nvSpPr>
            <p:cNvPr id="69" name="TextBox 68"/>
            <p:cNvSpPr txBox="1"/>
            <p:nvPr/>
          </p:nvSpPr>
          <p:spPr>
            <a:xfrm>
              <a:off x="3962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sp>
          <p:nvSpPr>
            <p:cNvPr id="70" name="TextBox 69"/>
            <p:cNvSpPr txBox="1"/>
            <p:nvPr/>
          </p:nvSpPr>
          <p:spPr>
            <a:xfrm>
              <a:off x="1295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baseline="-25000" dirty="0">
                <a:latin typeface="Times New Roman" pitchFamily="18" charset="0"/>
                <a:cs typeface="Times New Roman" pitchFamily="18" charset="0"/>
              </a:endParaRPr>
            </a:p>
          </p:txBody>
        </p:sp>
        <p:sp>
          <p:nvSpPr>
            <p:cNvPr id="71" name="TextBox 70"/>
            <p:cNvSpPr txBox="1"/>
            <p:nvPr/>
          </p:nvSpPr>
          <p:spPr>
            <a:xfrm>
              <a:off x="3962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baseline="-25000" dirty="0">
                <a:latin typeface="Times New Roman" pitchFamily="18" charset="0"/>
                <a:cs typeface="Times New Roman" pitchFamily="18" charset="0"/>
              </a:endParaRPr>
            </a:p>
          </p:txBody>
        </p:sp>
      </p:grpSp>
      <p:sp>
        <p:nvSpPr>
          <p:cNvPr id="29" name="Title 1"/>
          <p:cNvSpPr txBox="1">
            <a:spLocks/>
          </p:cNvSpPr>
          <p:nvPr/>
        </p:nvSpPr>
        <p:spPr bwMode="auto">
          <a:xfrm>
            <a:off x="457200" y="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four interesting scatter plot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p:nvPr/>
        </p:nvGrpSpPr>
        <p:grpSpPr>
          <a:xfrm>
            <a:off x="304800" y="685800"/>
            <a:ext cx="8610600" cy="6096000"/>
            <a:chOff x="533400" y="1023933"/>
            <a:chExt cx="6286504" cy="4538667"/>
          </a:xfrm>
        </p:grpSpPr>
        <p:pic>
          <p:nvPicPr>
            <p:cNvPr id="1035" name="Picture 11"/>
            <p:cNvPicPr>
              <a:picLocks noChangeAspect="1" noChangeArrowheads="1"/>
            </p:cNvPicPr>
            <p:nvPr/>
          </p:nvPicPr>
          <p:blipFill>
            <a:blip r:embed="rId3" cstate="print"/>
            <a:srcRect/>
            <a:stretch>
              <a:fillRect/>
            </a:stretch>
          </p:blipFill>
          <p:spPr bwMode="auto">
            <a:xfrm>
              <a:off x="3396765" y="3233733"/>
              <a:ext cx="2743200" cy="2057400"/>
            </a:xfrm>
            <a:prstGeom prst="rect">
              <a:avLst/>
            </a:prstGeom>
            <a:noFill/>
            <a:ln w="9525">
              <a:noFill/>
              <a:miter lim="800000"/>
              <a:headEnd/>
              <a:tailEnd/>
            </a:ln>
          </p:spPr>
        </p:pic>
        <p:sp>
          <p:nvSpPr>
            <p:cNvPr id="48" name="Rectangle 47"/>
            <p:cNvSpPr/>
            <p:nvPr/>
          </p:nvSpPr>
          <p:spPr>
            <a:xfrm>
              <a:off x="6210304" y="21669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4" cstate="print"/>
            <a:srcRect/>
            <a:stretch>
              <a:fillRect/>
            </a:stretch>
          </p:blipFill>
          <p:spPr bwMode="auto">
            <a:xfrm>
              <a:off x="3390904" y="1023933"/>
              <a:ext cx="2743200" cy="2057400"/>
            </a:xfrm>
            <a:prstGeom prst="rect">
              <a:avLst/>
            </a:prstGeom>
            <a:noFill/>
            <a:ln w="9525">
              <a:noFill/>
              <a:miter lim="800000"/>
              <a:headEnd/>
              <a:tailEnd/>
            </a:ln>
          </p:spPr>
        </p:pic>
        <p:grpSp>
          <p:nvGrpSpPr>
            <p:cNvPr id="3" name="Group 35"/>
            <p:cNvGrpSpPr/>
            <p:nvPr/>
          </p:nvGrpSpPr>
          <p:grpSpPr>
            <a:xfrm>
              <a:off x="876304" y="1023933"/>
              <a:ext cx="2743200" cy="4267200"/>
              <a:chOff x="533400" y="762000"/>
              <a:chExt cx="2743200" cy="4267200"/>
            </a:xfrm>
          </p:grpSpPr>
          <p:pic>
            <p:nvPicPr>
              <p:cNvPr id="1031" name="Picture 7"/>
              <p:cNvPicPr>
                <a:picLocks noChangeAspect="1" noChangeArrowheads="1"/>
              </p:cNvPicPr>
              <p:nvPr/>
            </p:nvPicPr>
            <p:blipFill>
              <a:blip r:embed="rId5" cstate="print"/>
              <a:srcRect/>
              <a:stretch>
                <a:fillRect/>
              </a:stretch>
            </p:blipFill>
            <p:spPr bwMode="auto">
              <a:xfrm>
                <a:off x="533400" y="762000"/>
                <a:ext cx="2743200" cy="2057400"/>
              </a:xfrm>
              <a:prstGeom prst="rect">
                <a:avLst/>
              </a:prstGeom>
              <a:noFill/>
              <a:ln w="9525">
                <a:noFill/>
                <a:miter lim="800000"/>
                <a:headEnd/>
                <a:tailEnd/>
              </a:ln>
            </p:spPr>
          </p:pic>
          <p:pic>
            <p:nvPicPr>
              <p:cNvPr id="1033" name="Picture 9"/>
              <p:cNvPicPr>
                <a:picLocks noChangeAspect="1" noChangeArrowheads="1"/>
              </p:cNvPicPr>
              <p:nvPr/>
            </p:nvPicPr>
            <p:blipFill>
              <a:blip r:embed="rId6" cstate="print"/>
              <a:srcRect/>
              <a:stretch>
                <a:fillRect/>
              </a:stretch>
            </p:blipFill>
            <p:spPr bwMode="auto">
              <a:xfrm>
                <a:off x="533400" y="2971800"/>
                <a:ext cx="2743200" cy="2057400"/>
              </a:xfrm>
              <a:prstGeom prst="rect">
                <a:avLst/>
              </a:prstGeom>
              <a:noFill/>
              <a:ln w="9525">
                <a:noFill/>
                <a:miter lim="800000"/>
                <a:headEnd/>
                <a:tailEnd/>
              </a:ln>
            </p:spPr>
          </p:pic>
        </p:grpSp>
        <p:sp>
          <p:nvSpPr>
            <p:cNvPr id="38" name="Rectangle 37"/>
            <p:cNvSpPr/>
            <p:nvPr/>
          </p:nvSpPr>
          <p:spPr>
            <a:xfrm>
              <a:off x="6134104" y="33861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481535" y="29718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733800" y="2979824"/>
              <a:ext cx="2133599"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41" name="Rectangle 40"/>
            <p:cNvSpPr/>
            <p:nvPr/>
          </p:nvSpPr>
          <p:spPr>
            <a:xfrm>
              <a:off x="4457704" y="51816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733800" y="5165560"/>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46" name="Rectangle 45"/>
            <p:cNvSpPr/>
            <p:nvPr/>
          </p:nvSpPr>
          <p:spPr>
            <a:xfrm>
              <a:off x="1943104" y="5167311"/>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219200" y="5165561"/>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52" name="Rectangle 51"/>
            <p:cNvSpPr/>
            <p:nvPr/>
          </p:nvSpPr>
          <p:spPr>
            <a:xfrm>
              <a:off x="1866904" y="2976555"/>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219200" y="2946467"/>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Si0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60" name="Rectangle 59"/>
            <p:cNvSpPr/>
            <p:nvPr/>
          </p:nvSpPr>
          <p:spPr>
            <a:xfrm>
              <a:off x="533400" y="1785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31664" y="1890968"/>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K</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endParaRPr lang="en-US" sz="1200" baseline="-25000" dirty="0">
                <a:latin typeface="Times New Roman" pitchFamily="18" charset="0"/>
                <a:cs typeface="Times New Roman" pitchFamily="18" charset="0"/>
              </a:endParaRPr>
            </a:p>
          </p:txBody>
        </p:sp>
        <p:sp>
          <p:nvSpPr>
            <p:cNvPr id="62" name="Rectangle 61"/>
            <p:cNvSpPr/>
            <p:nvPr/>
          </p:nvSpPr>
          <p:spPr>
            <a:xfrm>
              <a:off x="533408" y="4071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631672" y="4020552"/>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Fe0</a:t>
              </a:r>
              <a:endParaRPr lang="en-US" sz="1200" baseline="-25000" dirty="0">
                <a:latin typeface="Times New Roman" pitchFamily="18" charset="0"/>
                <a:cs typeface="Times New Roman" pitchFamily="18" charset="0"/>
              </a:endParaRPr>
            </a:p>
          </p:txBody>
        </p:sp>
        <p:sp>
          <p:nvSpPr>
            <p:cNvPr id="64" name="Rectangle 63"/>
            <p:cNvSpPr/>
            <p:nvPr/>
          </p:nvSpPr>
          <p:spPr>
            <a:xfrm>
              <a:off x="3086104" y="4067170"/>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3156288" y="1890968"/>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Mg0</a:t>
              </a:r>
              <a:endParaRPr lang="en-US" sz="1200" baseline="-25000" dirty="0">
                <a:latin typeface="Times New Roman" pitchFamily="18" charset="0"/>
                <a:cs typeface="Times New Roman" pitchFamily="18" charset="0"/>
              </a:endParaRPr>
            </a:p>
          </p:txBody>
        </p:sp>
        <p:sp>
          <p:nvSpPr>
            <p:cNvPr id="67" name="TextBox 66"/>
            <p:cNvSpPr txBox="1"/>
            <p:nvPr/>
          </p:nvSpPr>
          <p:spPr>
            <a:xfrm>
              <a:off x="2993864" y="4020552"/>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68" name="TextBox 67"/>
            <p:cNvSpPr txBox="1"/>
            <p:nvPr/>
          </p:nvSpPr>
          <p:spPr>
            <a:xfrm>
              <a:off x="1295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sp>
          <p:nvSpPr>
            <p:cNvPr id="69" name="TextBox 68"/>
            <p:cNvSpPr txBox="1"/>
            <p:nvPr/>
          </p:nvSpPr>
          <p:spPr>
            <a:xfrm>
              <a:off x="3962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sp>
          <p:nvSpPr>
            <p:cNvPr id="70" name="TextBox 69"/>
            <p:cNvSpPr txBox="1"/>
            <p:nvPr/>
          </p:nvSpPr>
          <p:spPr>
            <a:xfrm>
              <a:off x="1295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baseline="-25000" dirty="0">
                <a:latin typeface="Times New Roman" pitchFamily="18" charset="0"/>
                <a:cs typeface="Times New Roman" pitchFamily="18" charset="0"/>
              </a:endParaRPr>
            </a:p>
          </p:txBody>
        </p:sp>
        <p:sp>
          <p:nvSpPr>
            <p:cNvPr id="71" name="TextBox 70"/>
            <p:cNvSpPr txBox="1"/>
            <p:nvPr/>
          </p:nvSpPr>
          <p:spPr>
            <a:xfrm>
              <a:off x="3962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baseline="-25000" dirty="0">
                <a:latin typeface="Times New Roman" pitchFamily="18" charset="0"/>
                <a:cs typeface="Times New Roman" pitchFamily="18" charset="0"/>
              </a:endParaRPr>
            </a:p>
          </p:txBody>
        </p:sp>
      </p:grpSp>
      <p:sp>
        <p:nvSpPr>
          <p:cNvPr id="29" name="Title 1"/>
          <p:cNvSpPr txBox="1">
            <a:spLocks/>
          </p:cNvSpPr>
          <p:nvPr/>
        </p:nvSpPr>
        <p:spPr bwMode="auto">
          <a:xfrm>
            <a:off x="457200" y="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four interesting scatter plot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30" name="Rectangle 29"/>
          <p:cNvSpPr/>
          <p:nvPr/>
        </p:nvSpPr>
        <p:spPr>
          <a:xfrm>
            <a:off x="4343400" y="685800"/>
            <a:ext cx="3962400" cy="2971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792162"/>
          </a:xfrm>
        </p:spPr>
        <p:txBody>
          <a:bodyPr/>
          <a:lstStyle/>
          <a:p>
            <a:r>
              <a:rPr lang="en-US" dirty="0"/>
              <a:t>Goals</a:t>
            </a:r>
          </a:p>
        </p:txBody>
      </p:sp>
      <p:sp>
        <p:nvSpPr>
          <p:cNvPr id="9219" name="Rectangle 3"/>
          <p:cNvSpPr>
            <a:spLocks noGrp="1" noChangeArrowheads="1"/>
          </p:cNvSpPr>
          <p:nvPr>
            <p:ph type="body" idx="1"/>
          </p:nvPr>
        </p:nvSpPr>
        <p:spPr>
          <a:xfrm>
            <a:off x="457200" y="1371600"/>
            <a:ext cx="8229600" cy="5105400"/>
          </a:xfrm>
        </p:spPr>
        <p:txBody>
          <a:bodyPr/>
          <a:lstStyle/>
          <a:p>
            <a:pPr>
              <a:buFontTx/>
              <a:buNone/>
            </a:pPr>
            <a:r>
              <a:rPr lang="en-US" dirty="0">
                <a:latin typeface="+mj-lt"/>
                <a:cs typeface="Times New Roman" pitchFamily="18" charset="0"/>
              </a:rPr>
              <a:t>Make you comfortable with the analysis of numerical data through </a:t>
            </a:r>
            <a:r>
              <a:rPr lang="en-US" i="1" dirty="0">
                <a:latin typeface="+mj-lt"/>
                <a:cs typeface="Times New Roman" pitchFamily="18" charset="0"/>
              </a:rPr>
              <a:t>practice</a:t>
            </a:r>
          </a:p>
          <a:p>
            <a:pPr>
              <a:buFontTx/>
              <a:buNone/>
            </a:pPr>
            <a:endParaRPr lang="en-US" dirty="0">
              <a:latin typeface="+mj-lt"/>
              <a:cs typeface="Times New Roman" pitchFamily="18" charset="0"/>
            </a:endParaRPr>
          </a:p>
          <a:p>
            <a:pPr>
              <a:buFontTx/>
              <a:buNone/>
            </a:pPr>
            <a:r>
              <a:rPr lang="en-US" dirty="0">
                <a:latin typeface="+mj-lt"/>
                <a:cs typeface="Times New Roman" pitchFamily="18" charset="0"/>
              </a:rPr>
              <a:t>Teach you a set of widely-applicable data analysis techniques</a:t>
            </a:r>
          </a:p>
          <a:p>
            <a:pPr>
              <a:buFontTx/>
              <a:buNone/>
            </a:pPr>
            <a:endParaRPr lang="en-US" dirty="0">
              <a:latin typeface="+mj-lt"/>
              <a:cs typeface="Times New Roman" pitchFamily="18" charset="0"/>
            </a:endParaRPr>
          </a:p>
          <a:p>
            <a:pPr>
              <a:buFontTx/>
              <a:buNone/>
            </a:pPr>
            <a:r>
              <a:rPr lang="en-US" dirty="0">
                <a:latin typeface="+mj-lt"/>
                <a:cs typeface="Times New Roman" pitchFamily="18" charset="0"/>
              </a:rPr>
              <a:t>Provide a setting in which you can creatively apply what you’ve learned to a project of your own choosing</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8080433" y="2220993"/>
            <a:ext cx="834967" cy="511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p:nvPr/>
        </p:nvGrpSpPr>
        <p:grpSpPr>
          <a:xfrm>
            <a:off x="380999" y="1371600"/>
            <a:ext cx="8534401" cy="4953000"/>
            <a:chOff x="3706765" y="685800"/>
            <a:chExt cx="4269297" cy="3127961"/>
          </a:xfrm>
        </p:grpSpPr>
        <p:pic>
          <p:nvPicPr>
            <p:cNvPr id="1032" name="Picture 8"/>
            <p:cNvPicPr>
              <a:picLocks noChangeAspect="1" noChangeArrowheads="1"/>
            </p:cNvPicPr>
            <p:nvPr/>
          </p:nvPicPr>
          <p:blipFill>
            <a:blip r:embed="rId3" cstate="print"/>
            <a:srcRect/>
            <a:stretch>
              <a:fillRect/>
            </a:stretch>
          </p:blipFill>
          <p:spPr bwMode="auto">
            <a:xfrm>
              <a:off x="4218712" y="685800"/>
              <a:ext cx="3757350" cy="2763347"/>
            </a:xfrm>
            <a:prstGeom prst="rect">
              <a:avLst/>
            </a:prstGeom>
            <a:noFill/>
            <a:ln w="9525">
              <a:noFill/>
              <a:miter lim="800000"/>
              <a:headEnd/>
              <a:tailEnd/>
            </a:ln>
          </p:spPr>
        </p:pic>
        <p:sp>
          <p:nvSpPr>
            <p:cNvPr id="39" name="Rectangle 38"/>
            <p:cNvSpPr/>
            <p:nvPr/>
          </p:nvSpPr>
          <p:spPr>
            <a:xfrm>
              <a:off x="5712545" y="3302030"/>
              <a:ext cx="834967" cy="511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4688375" y="3312807"/>
              <a:ext cx="2922382" cy="485924"/>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Al</a:t>
              </a:r>
              <a:r>
                <a:rPr lang="en-US" sz="4400" baseline="-25000" dirty="0" smtClean="0">
                  <a:latin typeface="Times New Roman" pitchFamily="18" charset="0"/>
                  <a:cs typeface="Times New Roman" pitchFamily="18" charset="0"/>
                </a:rPr>
                <a:t>2</a:t>
              </a:r>
              <a:r>
                <a:rPr lang="en-US" sz="4400" dirty="0" smtClean="0">
                  <a:latin typeface="Times New Roman" pitchFamily="18" charset="0"/>
                  <a:cs typeface="Times New Roman" pitchFamily="18" charset="0"/>
                </a:rPr>
                <a:t>0</a:t>
              </a:r>
              <a:r>
                <a:rPr lang="en-US" sz="4400" baseline="-25000" dirty="0" smtClean="0">
                  <a:latin typeface="Times New Roman" pitchFamily="18" charset="0"/>
                  <a:cs typeface="Times New Roman" pitchFamily="18" charset="0"/>
                </a:rPr>
                <a:t>3</a:t>
              </a:r>
              <a:endParaRPr lang="en-US" sz="4400" baseline="-25000" dirty="0">
                <a:latin typeface="Times New Roman" pitchFamily="18" charset="0"/>
                <a:cs typeface="Times New Roman" pitchFamily="18" charset="0"/>
              </a:endParaRPr>
            </a:p>
          </p:txBody>
        </p:sp>
        <p:sp>
          <p:nvSpPr>
            <p:cNvPr id="66" name="TextBox 65"/>
            <p:cNvSpPr txBox="1"/>
            <p:nvPr/>
          </p:nvSpPr>
          <p:spPr>
            <a:xfrm>
              <a:off x="3706765" y="1840739"/>
              <a:ext cx="1252450" cy="485924"/>
            </a:xfrm>
            <a:prstGeom prst="rect">
              <a:avLst/>
            </a:prstGeom>
            <a:noFill/>
          </p:spPr>
          <p:txBody>
            <a:bodyPr wrap="square" rtlCol="0">
              <a:spAutoFit/>
            </a:bodyPr>
            <a:lstStyle/>
            <a:p>
              <a:r>
                <a:rPr lang="en-US" sz="4400" dirty="0" smtClean="0">
                  <a:latin typeface="Times New Roman" pitchFamily="18" charset="0"/>
                  <a:cs typeface="Times New Roman" pitchFamily="18" charset="0"/>
                </a:rPr>
                <a:t>Mg0</a:t>
              </a:r>
              <a:endParaRPr lang="en-US" sz="4400" baseline="-25000" dirty="0">
                <a:latin typeface="Times New Roman" pitchFamily="18" charset="0"/>
                <a:cs typeface="Times New Roman" pitchFamily="18" charset="0"/>
              </a:endParaRPr>
            </a:p>
          </p:txBody>
        </p:sp>
        <p:sp>
          <p:nvSpPr>
            <p:cNvPr id="69" name="TextBox 68"/>
            <p:cNvSpPr txBox="1"/>
            <p:nvPr/>
          </p:nvSpPr>
          <p:spPr>
            <a:xfrm>
              <a:off x="5001493" y="756654"/>
              <a:ext cx="1095894" cy="372044"/>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grpSp>
      <p:sp>
        <p:nvSpPr>
          <p:cNvPr id="29" name="Title 1"/>
          <p:cNvSpPr txBox="1">
            <a:spLocks/>
          </p:cNvSpPr>
          <p:nvPr/>
        </p:nvSpPr>
        <p:spPr bwMode="auto">
          <a:xfrm>
            <a:off x="457200" y="30480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how would you</a:t>
            </a:r>
            <a:r>
              <a:rPr kumimoji="0" lang="en-US" sz="4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 describe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this</a:t>
            </a:r>
            <a:r>
              <a:rPr lang="en-US" sz="4400" kern="0" dirty="0" smtClean="0">
                <a:solidFill>
                  <a:srgbClr val="FF0000"/>
                </a:solidFill>
                <a:latin typeface="Times New Roman" pitchFamily="18" charset="0"/>
                <a:ea typeface="+mj-ea"/>
                <a:cs typeface="Times New Roman" pitchFamily="18" charset="0"/>
              </a:rPr>
              <a:t> </a:t>
            </a:r>
            <a:r>
              <a:rPr lang="en-US" sz="4400" kern="0" baseline="0" dirty="0" smtClean="0">
                <a:solidFill>
                  <a:srgbClr val="FF0000"/>
                </a:solidFill>
                <a:latin typeface="Times New Roman" pitchFamily="18" charset="0"/>
                <a:ea typeface="+mj-ea"/>
                <a:cs typeface="Times New Roman" pitchFamily="18" charset="0"/>
              </a:rPr>
              <a:t>pattern ?</a:t>
            </a:r>
            <a:endParaRPr kumimoji="0" lang="en-US" sz="4400" b="0" i="0" u="none" strike="noStrike" kern="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p:nvPr/>
        </p:nvGrpSpPr>
        <p:grpSpPr>
          <a:xfrm>
            <a:off x="304800" y="685800"/>
            <a:ext cx="8610600" cy="6096000"/>
            <a:chOff x="533400" y="1023933"/>
            <a:chExt cx="6286504" cy="4538667"/>
          </a:xfrm>
        </p:grpSpPr>
        <p:pic>
          <p:nvPicPr>
            <p:cNvPr id="1035" name="Picture 11"/>
            <p:cNvPicPr>
              <a:picLocks noChangeAspect="1" noChangeArrowheads="1"/>
            </p:cNvPicPr>
            <p:nvPr/>
          </p:nvPicPr>
          <p:blipFill>
            <a:blip r:embed="rId3" cstate="print"/>
            <a:srcRect/>
            <a:stretch>
              <a:fillRect/>
            </a:stretch>
          </p:blipFill>
          <p:spPr bwMode="auto">
            <a:xfrm>
              <a:off x="3396765" y="3233733"/>
              <a:ext cx="2743200" cy="2057400"/>
            </a:xfrm>
            <a:prstGeom prst="rect">
              <a:avLst/>
            </a:prstGeom>
            <a:noFill/>
            <a:ln w="9525">
              <a:noFill/>
              <a:miter lim="800000"/>
              <a:headEnd/>
              <a:tailEnd/>
            </a:ln>
          </p:spPr>
        </p:pic>
        <p:sp>
          <p:nvSpPr>
            <p:cNvPr id="48" name="Rectangle 47"/>
            <p:cNvSpPr/>
            <p:nvPr/>
          </p:nvSpPr>
          <p:spPr>
            <a:xfrm>
              <a:off x="6210304" y="21669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4" cstate="print"/>
            <a:srcRect/>
            <a:stretch>
              <a:fillRect/>
            </a:stretch>
          </p:blipFill>
          <p:spPr bwMode="auto">
            <a:xfrm>
              <a:off x="3390904" y="1023933"/>
              <a:ext cx="2743200" cy="2057400"/>
            </a:xfrm>
            <a:prstGeom prst="rect">
              <a:avLst/>
            </a:prstGeom>
            <a:noFill/>
            <a:ln w="9525">
              <a:noFill/>
              <a:miter lim="800000"/>
              <a:headEnd/>
              <a:tailEnd/>
            </a:ln>
          </p:spPr>
        </p:pic>
        <p:grpSp>
          <p:nvGrpSpPr>
            <p:cNvPr id="3" name="Group 35"/>
            <p:cNvGrpSpPr/>
            <p:nvPr/>
          </p:nvGrpSpPr>
          <p:grpSpPr>
            <a:xfrm>
              <a:off x="876304" y="1023933"/>
              <a:ext cx="2743200" cy="4267200"/>
              <a:chOff x="533400" y="762000"/>
              <a:chExt cx="2743200" cy="4267200"/>
            </a:xfrm>
          </p:grpSpPr>
          <p:pic>
            <p:nvPicPr>
              <p:cNvPr id="1031" name="Picture 7"/>
              <p:cNvPicPr>
                <a:picLocks noChangeAspect="1" noChangeArrowheads="1"/>
              </p:cNvPicPr>
              <p:nvPr/>
            </p:nvPicPr>
            <p:blipFill>
              <a:blip r:embed="rId5" cstate="print"/>
              <a:srcRect/>
              <a:stretch>
                <a:fillRect/>
              </a:stretch>
            </p:blipFill>
            <p:spPr bwMode="auto">
              <a:xfrm>
                <a:off x="533400" y="762000"/>
                <a:ext cx="2743200" cy="2057400"/>
              </a:xfrm>
              <a:prstGeom prst="rect">
                <a:avLst/>
              </a:prstGeom>
              <a:noFill/>
              <a:ln w="9525">
                <a:noFill/>
                <a:miter lim="800000"/>
                <a:headEnd/>
                <a:tailEnd/>
              </a:ln>
            </p:spPr>
          </p:pic>
          <p:pic>
            <p:nvPicPr>
              <p:cNvPr id="1033" name="Picture 9"/>
              <p:cNvPicPr>
                <a:picLocks noChangeAspect="1" noChangeArrowheads="1"/>
              </p:cNvPicPr>
              <p:nvPr/>
            </p:nvPicPr>
            <p:blipFill>
              <a:blip r:embed="rId6" cstate="print"/>
              <a:srcRect/>
              <a:stretch>
                <a:fillRect/>
              </a:stretch>
            </p:blipFill>
            <p:spPr bwMode="auto">
              <a:xfrm>
                <a:off x="533400" y="2971800"/>
                <a:ext cx="2743200" cy="2057400"/>
              </a:xfrm>
              <a:prstGeom prst="rect">
                <a:avLst/>
              </a:prstGeom>
              <a:noFill/>
              <a:ln w="9525">
                <a:noFill/>
                <a:miter lim="800000"/>
                <a:headEnd/>
                <a:tailEnd/>
              </a:ln>
            </p:spPr>
          </p:pic>
        </p:grpSp>
        <p:sp>
          <p:nvSpPr>
            <p:cNvPr id="38" name="Rectangle 37"/>
            <p:cNvSpPr/>
            <p:nvPr/>
          </p:nvSpPr>
          <p:spPr>
            <a:xfrm>
              <a:off x="6134104" y="33861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481535" y="29718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733800" y="2979824"/>
              <a:ext cx="2133599"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41" name="Rectangle 40"/>
            <p:cNvSpPr/>
            <p:nvPr/>
          </p:nvSpPr>
          <p:spPr>
            <a:xfrm>
              <a:off x="4457704" y="51816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733800" y="5165560"/>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46" name="Rectangle 45"/>
            <p:cNvSpPr/>
            <p:nvPr/>
          </p:nvSpPr>
          <p:spPr>
            <a:xfrm>
              <a:off x="1943104" y="5167311"/>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219200" y="5165561"/>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52" name="Rectangle 51"/>
            <p:cNvSpPr/>
            <p:nvPr/>
          </p:nvSpPr>
          <p:spPr>
            <a:xfrm>
              <a:off x="1866904" y="2976555"/>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219200" y="2946467"/>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Si0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60" name="Rectangle 59"/>
            <p:cNvSpPr/>
            <p:nvPr/>
          </p:nvSpPr>
          <p:spPr>
            <a:xfrm>
              <a:off x="533400" y="1785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31664" y="1890968"/>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K</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endParaRPr lang="en-US" sz="1200" baseline="-25000" dirty="0">
                <a:latin typeface="Times New Roman" pitchFamily="18" charset="0"/>
                <a:cs typeface="Times New Roman" pitchFamily="18" charset="0"/>
              </a:endParaRPr>
            </a:p>
          </p:txBody>
        </p:sp>
        <p:sp>
          <p:nvSpPr>
            <p:cNvPr id="62" name="Rectangle 61"/>
            <p:cNvSpPr/>
            <p:nvPr/>
          </p:nvSpPr>
          <p:spPr>
            <a:xfrm>
              <a:off x="533408" y="4071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631672" y="4020552"/>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Fe0</a:t>
              </a:r>
              <a:endParaRPr lang="en-US" sz="1200" baseline="-25000" dirty="0">
                <a:latin typeface="Times New Roman" pitchFamily="18" charset="0"/>
                <a:cs typeface="Times New Roman" pitchFamily="18" charset="0"/>
              </a:endParaRPr>
            </a:p>
          </p:txBody>
        </p:sp>
        <p:sp>
          <p:nvSpPr>
            <p:cNvPr id="64" name="Rectangle 63"/>
            <p:cNvSpPr/>
            <p:nvPr/>
          </p:nvSpPr>
          <p:spPr>
            <a:xfrm>
              <a:off x="3086104" y="4067170"/>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3156288" y="1890968"/>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Mg0</a:t>
              </a:r>
              <a:endParaRPr lang="en-US" sz="1200" baseline="-25000" dirty="0">
                <a:latin typeface="Times New Roman" pitchFamily="18" charset="0"/>
                <a:cs typeface="Times New Roman" pitchFamily="18" charset="0"/>
              </a:endParaRPr>
            </a:p>
          </p:txBody>
        </p:sp>
        <p:sp>
          <p:nvSpPr>
            <p:cNvPr id="67" name="TextBox 66"/>
            <p:cNvSpPr txBox="1"/>
            <p:nvPr/>
          </p:nvSpPr>
          <p:spPr>
            <a:xfrm>
              <a:off x="2993864" y="4020552"/>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68" name="TextBox 67"/>
            <p:cNvSpPr txBox="1"/>
            <p:nvPr/>
          </p:nvSpPr>
          <p:spPr>
            <a:xfrm>
              <a:off x="1295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sp>
          <p:nvSpPr>
            <p:cNvPr id="69" name="TextBox 68"/>
            <p:cNvSpPr txBox="1"/>
            <p:nvPr/>
          </p:nvSpPr>
          <p:spPr>
            <a:xfrm>
              <a:off x="3962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sp>
          <p:nvSpPr>
            <p:cNvPr id="70" name="TextBox 69"/>
            <p:cNvSpPr txBox="1"/>
            <p:nvPr/>
          </p:nvSpPr>
          <p:spPr>
            <a:xfrm>
              <a:off x="1295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baseline="-25000" dirty="0">
                <a:latin typeface="Times New Roman" pitchFamily="18" charset="0"/>
                <a:cs typeface="Times New Roman" pitchFamily="18" charset="0"/>
              </a:endParaRPr>
            </a:p>
          </p:txBody>
        </p:sp>
        <p:sp>
          <p:nvSpPr>
            <p:cNvPr id="71" name="TextBox 70"/>
            <p:cNvSpPr txBox="1"/>
            <p:nvPr/>
          </p:nvSpPr>
          <p:spPr>
            <a:xfrm>
              <a:off x="3962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baseline="-25000" dirty="0">
                <a:latin typeface="Times New Roman" pitchFamily="18" charset="0"/>
                <a:cs typeface="Times New Roman" pitchFamily="18" charset="0"/>
              </a:endParaRPr>
            </a:p>
          </p:txBody>
        </p:sp>
      </p:grpSp>
      <p:sp>
        <p:nvSpPr>
          <p:cNvPr id="29" name="Title 1"/>
          <p:cNvSpPr txBox="1">
            <a:spLocks/>
          </p:cNvSpPr>
          <p:nvPr/>
        </p:nvSpPr>
        <p:spPr bwMode="auto">
          <a:xfrm>
            <a:off x="457200" y="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four interesting scatter plot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30" name="Rectangle 29"/>
          <p:cNvSpPr/>
          <p:nvPr/>
        </p:nvSpPr>
        <p:spPr>
          <a:xfrm>
            <a:off x="685800" y="685800"/>
            <a:ext cx="3962400" cy="2971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8080433" y="2220993"/>
            <a:ext cx="834967" cy="511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p:cNvGrpSpPr/>
          <p:nvPr/>
        </p:nvGrpSpPr>
        <p:grpSpPr>
          <a:xfrm>
            <a:off x="762000" y="1295400"/>
            <a:ext cx="7772400" cy="5486400"/>
            <a:chOff x="304800" y="685800"/>
            <a:chExt cx="4227024" cy="3134348"/>
          </a:xfrm>
        </p:grpSpPr>
        <p:pic>
          <p:nvPicPr>
            <p:cNvPr id="1031" name="Picture 7"/>
            <p:cNvPicPr>
              <a:picLocks noChangeAspect="1" noChangeArrowheads="1"/>
            </p:cNvPicPr>
            <p:nvPr/>
          </p:nvPicPr>
          <p:blipFill>
            <a:blip r:embed="rId3" cstate="print"/>
            <a:srcRect/>
            <a:stretch>
              <a:fillRect/>
            </a:stretch>
          </p:blipFill>
          <p:spPr bwMode="auto">
            <a:xfrm>
              <a:off x="774474" y="685800"/>
              <a:ext cx="3757350" cy="2763347"/>
            </a:xfrm>
            <a:prstGeom prst="rect">
              <a:avLst/>
            </a:prstGeom>
            <a:noFill/>
            <a:ln w="9525">
              <a:noFill/>
              <a:miter lim="800000"/>
              <a:headEnd/>
              <a:tailEnd/>
            </a:ln>
          </p:spPr>
        </p:pic>
        <p:sp>
          <p:nvSpPr>
            <p:cNvPr id="52" name="Rectangle 51"/>
            <p:cNvSpPr/>
            <p:nvPr/>
          </p:nvSpPr>
          <p:spPr>
            <a:xfrm>
              <a:off x="2131295" y="3308417"/>
              <a:ext cx="834967" cy="511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244138" y="3268005"/>
              <a:ext cx="2922384" cy="439577"/>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Si0</a:t>
              </a:r>
              <a:r>
                <a:rPr lang="en-US" sz="4400" baseline="-25000" dirty="0" smtClean="0">
                  <a:latin typeface="Times New Roman" pitchFamily="18" charset="0"/>
                  <a:cs typeface="Times New Roman" pitchFamily="18" charset="0"/>
                </a:rPr>
                <a:t>2</a:t>
              </a:r>
              <a:endParaRPr lang="en-US" sz="4400" baseline="-25000" dirty="0">
                <a:latin typeface="Times New Roman" pitchFamily="18" charset="0"/>
                <a:cs typeface="Times New Roman" pitchFamily="18" charset="0"/>
              </a:endParaRPr>
            </a:p>
          </p:txBody>
        </p:sp>
        <p:sp>
          <p:nvSpPr>
            <p:cNvPr id="60" name="Rectangle 59"/>
            <p:cNvSpPr/>
            <p:nvPr/>
          </p:nvSpPr>
          <p:spPr>
            <a:xfrm>
              <a:off x="304800" y="1709262"/>
              <a:ext cx="730596" cy="511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439392" y="1850337"/>
              <a:ext cx="1095894" cy="439577"/>
            </a:xfrm>
            <a:prstGeom prst="rect">
              <a:avLst/>
            </a:prstGeom>
            <a:noFill/>
          </p:spPr>
          <p:txBody>
            <a:bodyPr wrap="square" rtlCol="0">
              <a:spAutoFit/>
            </a:bodyPr>
            <a:lstStyle/>
            <a:p>
              <a:r>
                <a:rPr lang="en-US" sz="4400" dirty="0" smtClean="0">
                  <a:latin typeface="Times New Roman" pitchFamily="18" charset="0"/>
                  <a:cs typeface="Times New Roman" pitchFamily="18" charset="0"/>
                </a:rPr>
                <a:t>K</a:t>
              </a:r>
              <a:r>
                <a:rPr lang="en-US" sz="4400" baseline="-25000" dirty="0" smtClean="0">
                  <a:latin typeface="Times New Roman" pitchFamily="18" charset="0"/>
                  <a:cs typeface="Times New Roman" pitchFamily="18" charset="0"/>
                </a:rPr>
                <a:t>2</a:t>
              </a:r>
              <a:r>
                <a:rPr lang="en-US" sz="4400" dirty="0" smtClean="0">
                  <a:latin typeface="Times New Roman" pitchFamily="18" charset="0"/>
                  <a:cs typeface="Times New Roman" pitchFamily="18" charset="0"/>
                </a:rPr>
                <a:t>0</a:t>
              </a:r>
              <a:endParaRPr lang="en-US" sz="4400" baseline="-25000" dirty="0">
                <a:latin typeface="Times New Roman" pitchFamily="18" charset="0"/>
                <a:cs typeface="Times New Roman" pitchFamily="18" charset="0"/>
              </a:endParaRPr>
            </a:p>
          </p:txBody>
        </p:sp>
        <p:sp>
          <p:nvSpPr>
            <p:cNvPr id="68" name="TextBox 67"/>
            <p:cNvSpPr txBox="1"/>
            <p:nvPr/>
          </p:nvSpPr>
          <p:spPr>
            <a:xfrm>
              <a:off x="1348514" y="756654"/>
              <a:ext cx="1095894" cy="372044"/>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grpSp>
      <p:sp>
        <p:nvSpPr>
          <p:cNvPr id="31" name="Title 1"/>
          <p:cNvSpPr txBox="1">
            <a:spLocks/>
          </p:cNvSpPr>
          <p:nvPr/>
        </p:nvSpPr>
        <p:spPr bwMode="auto">
          <a:xfrm>
            <a:off x="457200" y="30480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how would you</a:t>
            </a:r>
            <a:r>
              <a:rPr kumimoji="0" lang="en-US" sz="4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 describe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this</a:t>
            </a:r>
            <a:r>
              <a:rPr lang="en-US" sz="4400" kern="0" dirty="0" smtClean="0">
                <a:solidFill>
                  <a:srgbClr val="FF0000"/>
                </a:solidFill>
                <a:latin typeface="Times New Roman" pitchFamily="18" charset="0"/>
                <a:ea typeface="+mj-ea"/>
                <a:cs typeface="Times New Roman" pitchFamily="18" charset="0"/>
              </a:rPr>
              <a:t> </a:t>
            </a:r>
            <a:r>
              <a:rPr lang="en-US" sz="4400" kern="0" baseline="0" dirty="0" smtClean="0">
                <a:solidFill>
                  <a:srgbClr val="FF0000"/>
                </a:solidFill>
                <a:latin typeface="Times New Roman" pitchFamily="18" charset="0"/>
                <a:ea typeface="+mj-ea"/>
                <a:cs typeface="Times New Roman" pitchFamily="18" charset="0"/>
              </a:rPr>
              <a:t>pattern ?</a:t>
            </a:r>
            <a:endParaRPr kumimoji="0" lang="en-US" sz="4400" b="0" i="0" u="none" strike="noStrike" kern="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364162"/>
          </a:xfrm>
        </p:spPr>
        <p:txBody>
          <a:bodyPr/>
          <a:lstStyle/>
          <a:p>
            <a:r>
              <a:rPr lang="en-US" dirty="0" smtClean="0"/>
              <a:t>Suppose we made a scatter plot</a:t>
            </a:r>
            <a:br>
              <a:rPr lang="en-US" dirty="0" smtClean="0"/>
            </a:br>
            <a:r>
              <a:rPr lang="en-US" dirty="0" smtClean="0"/>
              <a:t/>
            </a:r>
            <a:br>
              <a:rPr lang="en-US" dirty="0" smtClean="0"/>
            </a:br>
            <a:r>
              <a:rPr lang="en-US" dirty="0" smtClean="0"/>
              <a:t>for the discharge – precipitation dataset</a:t>
            </a:r>
            <a:br>
              <a:rPr lang="en-US" dirty="0" smtClean="0"/>
            </a:br>
            <a:r>
              <a:rPr lang="en-US" dirty="0" smtClean="0"/>
              <a:t/>
            </a:r>
            <a:br>
              <a:rPr lang="en-US" dirty="0" smtClean="0"/>
            </a:br>
            <a:r>
              <a:rPr lang="en-US" dirty="0" smtClean="0"/>
              <a:t>what would we expect to see?</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590800" y="5562600"/>
            <a:ext cx="4267200" cy="1020762"/>
          </a:xfrm>
        </p:spPr>
        <p:txBody>
          <a:bodyPr/>
          <a:lstStyle/>
          <a:p>
            <a:r>
              <a:rPr lang="en-US" dirty="0" smtClean="0"/>
              <a:t>precipitation</a:t>
            </a:r>
            <a:endParaRPr lang="en-US" dirty="0"/>
          </a:p>
        </p:txBody>
      </p:sp>
      <p:sp>
        <p:nvSpPr>
          <p:cNvPr id="6" name="Title 1"/>
          <p:cNvSpPr txBox="1">
            <a:spLocks/>
          </p:cNvSpPr>
          <p:nvPr/>
        </p:nvSpPr>
        <p:spPr bwMode="auto">
          <a:xfrm rot="16200000">
            <a:off x="-61119" y="2651919"/>
            <a:ext cx="3581400" cy="1020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mj-lt"/>
                <a:ea typeface="+mj-ea"/>
                <a:cs typeface="+mj-cs"/>
              </a:rPr>
              <a:t>discharge</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pic>
        <p:nvPicPr>
          <p:cNvPr id="8195" name="Picture 3"/>
          <p:cNvPicPr>
            <a:picLocks noChangeAspect="1" noChangeArrowheads="1"/>
          </p:cNvPicPr>
          <p:nvPr/>
        </p:nvPicPr>
        <p:blipFill>
          <a:blip r:embed="rId2" cstate="print"/>
          <a:srcRect/>
          <a:stretch>
            <a:fillRect/>
          </a:stretch>
        </p:blipFill>
        <p:spPr bwMode="auto">
          <a:xfrm>
            <a:off x="1804988" y="1143000"/>
            <a:ext cx="5534025" cy="4572000"/>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590800" y="5562600"/>
            <a:ext cx="4267200" cy="1020762"/>
          </a:xfrm>
        </p:spPr>
        <p:txBody>
          <a:bodyPr/>
          <a:lstStyle/>
          <a:p>
            <a:r>
              <a:rPr lang="en-US" dirty="0" smtClean="0"/>
              <a:t>precipitation</a:t>
            </a:r>
            <a:endParaRPr lang="en-US" dirty="0"/>
          </a:p>
        </p:txBody>
      </p:sp>
      <p:sp>
        <p:nvSpPr>
          <p:cNvPr id="6" name="Title 1"/>
          <p:cNvSpPr txBox="1">
            <a:spLocks/>
          </p:cNvSpPr>
          <p:nvPr/>
        </p:nvSpPr>
        <p:spPr bwMode="auto">
          <a:xfrm rot="16200000">
            <a:off x="-61119" y="2651919"/>
            <a:ext cx="3581400" cy="1020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mj-lt"/>
                <a:ea typeface="+mj-ea"/>
                <a:cs typeface="+mj-cs"/>
              </a:rPr>
              <a:t>discharge</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pic>
        <p:nvPicPr>
          <p:cNvPr id="8195" name="Picture 3"/>
          <p:cNvPicPr>
            <a:picLocks noChangeAspect="1" noChangeArrowheads="1"/>
          </p:cNvPicPr>
          <p:nvPr/>
        </p:nvPicPr>
        <p:blipFill>
          <a:blip r:embed="rId2" cstate="print"/>
          <a:srcRect/>
          <a:stretch>
            <a:fillRect/>
          </a:stretch>
        </p:blipFill>
        <p:spPr bwMode="auto">
          <a:xfrm>
            <a:off x="1804988" y="1143000"/>
            <a:ext cx="5534025" cy="4572000"/>
          </a:xfrm>
          <a:prstGeom prst="rect">
            <a:avLst/>
          </a:prstGeom>
          <a:noFill/>
          <a:ln w="9525">
            <a:noFill/>
            <a:miter lim="800000"/>
            <a:headEnd/>
            <a:tailEnd/>
          </a:ln>
          <a:effectLst/>
        </p:spPr>
      </p:pic>
      <p:sp>
        <p:nvSpPr>
          <p:cNvPr id="7" name="Title 1"/>
          <p:cNvSpPr txBox="1">
            <a:spLocks/>
          </p:cNvSpPr>
          <p:nvPr/>
        </p:nvSpPr>
        <p:spPr bwMode="auto">
          <a:xfrm>
            <a:off x="4572000" y="457200"/>
            <a:ext cx="4267200" cy="2286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rgbClr val="FF0000"/>
                </a:solidFill>
                <a:effectLst/>
                <a:uLnTx/>
                <a:uFillTx/>
                <a:latin typeface="+mj-lt"/>
                <a:ea typeface="+mj-ea"/>
                <a:cs typeface="+mj-cs"/>
              </a:rPr>
              <a:t>why doesn’t high</a:t>
            </a:r>
            <a:r>
              <a:rPr kumimoji="0" lang="en-US" sz="3200" b="0" i="0" u="none" strike="noStrike" kern="0" cap="none" spc="0" normalizeH="0" noProof="0" dirty="0" smtClean="0">
                <a:ln>
                  <a:noFill/>
                </a:ln>
                <a:solidFill>
                  <a:srgbClr val="FF0000"/>
                </a:solidFill>
                <a:effectLst/>
                <a:uLnTx/>
                <a:uFillTx/>
                <a:latin typeface="+mj-lt"/>
                <a:ea typeface="+mj-ea"/>
                <a:cs typeface="+mj-cs"/>
              </a:rPr>
              <a:t> discharge correlate with high precipitation?</a:t>
            </a:r>
            <a:endParaRPr kumimoji="0" lang="en-US" sz="3200" b="0" i="0" u="none" strike="noStrike" kern="0" cap="none" spc="0" normalizeH="0" baseline="0" noProof="0" dirty="0">
              <a:ln>
                <a:noFill/>
              </a:ln>
              <a:solidFill>
                <a:srgbClr val="FF0000"/>
              </a:solidFill>
              <a:effectLst/>
              <a:uLnTx/>
              <a:uFillTx/>
              <a:latin typeface="+mj-lt"/>
              <a:ea typeface="+mj-ea"/>
              <a:cs typeface="+mj-cs"/>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2590800"/>
            <a:ext cx="6019800" cy="769441"/>
          </a:xfrm>
          <a:prstGeom prst="rect">
            <a:avLst/>
          </a:prstGeom>
          <a:noFill/>
        </p:spPr>
        <p:txBody>
          <a:bodyPr wrap="square" rtlCol="0">
            <a:spAutoFit/>
          </a:bodyPr>
          <a:lstStyle/>
          <a:p>
            <a:pPr algn="ctr"/>
            <a:r>
              <a:rPr lang="en-US" sz="4400" dirty="0" smtClean="0"/>
              <a:t>D. Histograms</a:t>
            </a:r>
            <a:endParaRPr lang="en-US" sz="44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00200" y="1981200"/>
            <a:ext cx="6019800" cy="2800767"/>
          </a:xfrm>
          <a:prstGeom prst="rect">
            <a:avLst/>
          </a:prstGeom>
          <a:noFill/>
        </p:spPr>
        <p:txBody>
          <a:bodyPr wrap="square" rtlCol="0">
            <a:spAutoFit/>
          </a:bodyPr>
          <a:lstStyle/>
          <a:p>
            <a:pPr algn="ctr"/>
            <a:r>
              <a:rPr lang="en-US" sz="4400" dirty="0" smtClean="0">
                <a:solidFill>
                  <a:srgbClr val="FF0000"/>
                </a:solidFill>
              </a:rPr>
              <a:t>What’s a Histogram?</a:t>
            </a:r>
          </a:p>
          <a:p>
            <a:pPr algn="ctr"/>
            <a:endParaRPr lang="en-US" sz="4400" dirty="0" smtClean="0">
              <a:solidFill>
                <a:srgbClr val="FF0000"/>
              </a:solidFill>
            </a:endParaRPr>
          </a:p>
          <a:p>
            <a:pPr algn="ctr"/>
            <a:r>
              <a:rPr lang="en-US" sz="4400" dirty="0" smtClean="0">
                <a:solidFill>
                  <a:srgbClr val="FF0000"/>
                </a:solidFill>
              </a:rPr>
              <a:t>What feature of the data does it quantify?</a:t>
            </a:r>
            <a:endParaRPr lang="en-US" sz="4400" dirty="0">
              <a:solidFill>
                <a:srgbClr val="FF0000"/>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Histogram of discharge</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219075" y="1676400"/>
            <a:ext cx="8924925" cy="4314825"/>
          </a:xfrm>
          <a:prstGeom prst="rect">
            <a:avLst/>
          </a:prstGeom>
          <a:noFill/>
          <a:ln w="9525">
            <a:noFill/>
            <a:miter lim="800000"/>
            <a:headEnd/>
            <a:tailEnd/>
          </a:ln>
          <a:effectLst/>
        </p:spPr>
      </p:pic>
      <p:sp>
        <p:nvSpPr>
          <p:cNvPr id="5" name="Title 1"/>
          <p:cNvSpPr txBox="1">
            <a:spLocks/>
          </p:cNvSpPr>
          <p:nvPr/>
        </p:nvSpPr>
        <p:spPr bwMode="auto">
          <a:xfrm>
            <a:off x="4876800" y="2209800"/>
            <a:ext cx="3352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uLnTx/>
                <a:uFillTx/>
                <a:latin typeface="+mj-lt"/>
                <a:ea typeface="+mj-ea"/>
                <a:cs typeface="+mj-cs"/>
              </a:rPr>
              <a:t>with bins</a:t>
            </a:r>
            <a:r>
              <a:rPr kumimoji="0" lang="en-US" sz="2400" b="0" i="0" u="none" strike="noStrike" kern="0" cap="none" spc="0" normalizeH="0" noProof="0" dirty="0" smtClean="0">
                <a:ln>
                  <a:noFill/>
                </a:ln>
                <a:solidFill>
                  <a:schemeClr val="tx2"/>
                </a:solidFill>
                <a:effectLst/>
                <a:uLnTx/>
                <a:uFillTx/>
                <a:latin typeface="+mj-lt"/>
                <a:ea typeface="+mj-ea"/>
                <a:cs typeface="+mj-cs"/>
              </a:rPr>
              <a:t> emphasized</a:t>
            </a:r>
            <a:endParaRPr kumimoji="0" lang="en-US" sz="2400" b="0" i="0" u="none" strike="noStrike" kern="0" cap="none" spc="0" normalizeH="0" baseline="0" noProof="0" dirty="0">
              <a:ln>
                <a:noFill/>
              </a:ln>
              <a:solidFill>
                <a:schemeClr val="tx2"/>
              </a:solidFill>
              <a:effectLst/>
              <a:uLnTx/>
              <a:uFillTx/>
              <a:latin typeface="+mj-lt"/>
              <a:ea typeface="+mj-ea"/>
              <a:cs typeface="+mj-cs"/>
            </a:endParaRPr>
          </a:p>
        </p:txBody>
      </p:sp>
      <p:sp>
        <p:nvSpPr>
          <p:cNvPr id="6" name="Title 1"/>
          <p:cNvSpPr txBox="1">
            <a:spLocks/>
          </p:cNvSpPr>
          <p:nvPr/>
        </p:nvSpPr>
        <p:spPr bwMode="auto">
          <a:xfrm>
            <a:off x="4876800" y="4343400"/>
            <a:ext cx="3352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uLnTx/>
                <a:uFillTx/>
                <a:latin typeface="+mj-lt"/>
                <a:ea typeface="+mj-ea"/>
                <a:cs typeface="+mj-cs"/>
              </a:rPr>
              <a:t>plotted</a:t>
            </a:r>
            <a:r>
              <a:rPr kumimoji="0" lang="en-US" sz="2400" b="0" i="0" u="none" strike="noStrike" kern="0" cap="none" spc="0" normalizeH="0" noProof="0" dirty="0" smtClean="0">
                <a:ln>
                  <a:noFill/>
                </a:ln>
                <a:solidFill>
                  <a:schemeClr val="tx2"/>
                </a:solidFill>
                <a:effectLst/>
                <a:uLnTx/>
                <a:uFillTx/>
                <a:latin typeface="+mj-lt"/>
                <a:ea typeface="+mj-ea"/>
                <a:cs typeface="+mj-cs"/>
              </a:rPr>
              <a:t> without bins</a:t>
            </a:r>
            <a:endParaRPr kumimoji="0" lang="en-US" sz="2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What do you learn from this histogram?</a:t>
            </a:r>
            <a:endParaRPr lang="en-US" dirty="0">
              <a:solidFill>
                <a:srgbClr val="FF0000"/>
              </a:solidFill>
            </a:endParaRPr>
          </a:p>
        </p:txBody>
      </p:sp>
      <p:pic>
        <p:nvPicPr>
          <p:cNvPr id="9218" name="Picture 2"/>
          <p:cNvPicPr>
            <a:picLocks noChangeAspect="1" noChangeArrowheads="1"/>
          </p:cNvPicPr>
          <p:nvPr/>
        </p:nvPicPr>
        <p:blipFill>
          <a:blip r:embed="rId2" cstate="print"/>
          <a:srcRect/>
          <a:stretch>
            <a:fillRect/>
          </a:stretch>
        </p:blipFill>
        <p:spPr bwMode="auto">
          <a:xfrm>
            <a:off x="219075" y="1676400"/>
            <a:ext cx="8924925" cy="4314825"/>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Reminders</a:t>
            </a:r>
            <a:endParaRPr lang="en-US" dirty="0"/>
          </a:p>
        </p:txBody>
      </p:sp>
      <p:sp>
        <p:nvSpPr>
          <p:cNvPr id="3" name="Content Placeholder 2"/>
          <p:cNvSpPr>
            <a:spLocks noGrp="1"/>
          </p:cNvSpPr>
          <p:nvPr>
            <p:ph idx="1"/>
          </p:nvPr>
        </p:nvSpPr>
        <p:spPr>
          <a:xfrm>
            <a:off x="457200" y="1905000"/>
            <a:ext cx="8229600" cy="3657600"/>
          </a:xfrm>
        </p:spPr>
        <p:txBody>
          <a:bodyPr/>
          <a:lstStyle/>
          <a:p>
            <a:pPr algn="ctr">
              <a:buNone/>
            </a:pPr>
            <a:r>
              <a:rPr lang="en-US" dirty="0" smtClean="0"/>
              <a:t>Track </a:t>
            </a:r>
            <a:r>
              <a:rPr lang="en-US" dirty="0" err="1" smtClean="0"/>
              <a:t>Courseworks</a:t>
            </a:r>
            <a:r>
              <a:rPr lang="en-US" dirty="0" smtClean="0"/>
              <a:t>/Announcements</a:t>
            </a:r>
          </a:p>
          <a:p>
            <a:pPr algn="ctr">
              <a:buNone/>
            </a:pPr>
            <a:endParaRPr lang="en-US" dirty="0" smtClean="0"/>
          </a:p>
          <a:p>
            <a:pPr algn="ctr">
              <a:buNone/>
            </a:pPr>
            <a:r>
              <a:rPr lang="en-US" dirty="0" smtClean="0"/>
              <a:t>Do your Lecture Prep</a:t>
            </a:r>
          </a:p>
          <a:p>
            <a:pPr algn="ctr">
              <a:buNone/>
            </a:pPr>
            <a:endParaRPr lang="en-US" dirty="0" smtClean="0"/>
          </a:p>
          <a:p>
            <a:pPr algn="ctr">
              <a:buNone/>
            </a:pPr>
            <a:r>
              <a:rPr lang="en-US" dirty="0" smtClean="0"/>
              <a:t>Homework 1 due </a:t>
            </a:r>
            <a:r>
              <a:rPr lang="en-US" dirty="0" err="1" smtClean="0"/>
              <a:t>Wednedsay</a:t>
            </a:r>
            <a:r>
              <a:rPr lang="en-US" dirty="0" smtClean="0"/>
              <a:t> </a:t>
            </a:r>
            <a:r>
              <a:rPr lang="en-US" dirty="0" err="1" smtClean="0"/>
              <a:t>Nite</a:t>
            </a:r>
            <a:endParaRPr lang="en-US" dirty="0" smtClean="0"/>
          </a:p>
          <a:p>
            <a:pPr algn="ctr">
              <a:buNone/>
            </a:pPr>
            <a:r>
              <a:rPr lang="en-US" sz="2400" i="1" dirty="0" smtClean="0"/>
              <a:t>Post PDF to </a:t>
            </a:r>
            <a:r>
              <a:rPr lang="en-US" sz="2400" i="1" dirty="0" err="1" smtClean="0"/>
              <a:t>Courseworkd</a:t>
            </a:r>
            <a:r>
              <a:rPr lang="en-US" sz="2400" i="1" dirty="0" smtClean="0"/>
              <a:t>/</a:t>
            </a:r>
            <a:r>
              <a:rPr lang="en-US" sz="2400" i="1" dirty="0" err="1" smtClean="0"/>
              <a:t>Dropbox</a:t>
            </a:r>
            <a:endParaRPr lang="en-US" sz="2400" i="1"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What part of the histogram is least clear?</a:t>
            </a:r>
            <a:endParaRPr lang="en-US" dirty="0">
              <a:solidFill>
                <a:srgbClr val="FF0000"/>
              </a:solidFill>
            </a:endParaRPr>
          </a:p>
        </p:txBody>
      </p:sp>
      <p:pic>
        <p:nvPicPr>
          <p:cNvPr id="9218" name="Picture 2"/>
          <p:cNvPicPr>
            <a:picLocks noChangeAspect="1" noChangeArrowheads="1"/>
          </p:cNvPicPr>
          <p:nvPr/>
        </p:nvPicPr>
        <p:blipFill>
          <a:blip r:embed="rId2" cstate="print"/>
          <a:srcRect/>
          <a:stretch>
            <a:fillRect/>
          </a:stretch>
        </p:blipFill>
        <p:spPr bwMode="auto">
          <a:xfrm>
            <a:off x="219075" y="1676400"/>
            <a:ext cx="8924925" cy="4314825"/>
          </a:xfrm>
          <a:prstGeom prst="rect">
            <a:avLst/>
          </a:prstGeom>
          <a:noFill/>
          <a:ln w="9525">
            <a:noFill/>
            <a:miter lim="800000"/>
            <a:headEnd/>
            <a:tailEnd/>
          </a:ln>
          <a:effec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solidFill>
                  <a:schemeClr val="tx1"/>
                </a:solidFill>
              </a:rPr>
              <a:t>Here’s an idea …</a:t>
            </a:r>
            <a:endParaRPr lang="en-US" dirty="0">
              <a:solidFill>
                <a:schemeClr val="tx1"/>
              </a:solidFill>
            </a:endParaRPr>
          </a:p>
        </p:txBody>
      </p:sp>
      <p:pic>
        <p:nvPicPr>
          <p:cNvPr id="9218" name="Picture 2"/>
          <p:cNvPicPr>
            <a:picLocks noChangeAspect="1" noChangeArrowheads="1"/>
          </p:cNvPicPr>
          <p:nvPr/>
        </p:nvPicPr>
        <p:blipFill>
          <a:blip r:embed="rId2" cstate="print"/>
          <a:srcRect b="47020"/>
          <a:stretch>
            <a:fillRect/>
          </a:stretch>
        </p:blipFill>
        <p:spPr bwMode="auto">
          <a:xfrm>
            <a:off x="219075" y="1905000"/>
            <a:ext cx="8924925" cy="2286000"/>
          </a:xfrm>
          <a:prstGeom prst="rect">
            <a:avLst/>
          </a:prstGeom>
          <a:noFill/>
          <a:ln w="9525">
            <a:noFill/>
            <a:miter lim="800000"/>
            <a:headEnd/>
            <a:tailEnd/>
          </a:ln>
          <a:effectLst/>
        </p:spPr>
      </p:pic>
      <p:sp>
        <p:nvSpPr>
          <p:cNvPr id="4" name="Title 1"/>
          <p:cNvSpPr txBox="1">
            <a:spLocks/>
          </p:cNvSpPr>
          <p:nvPr/>
        </p:nvSpPr>
        <p:spPr bwMode="auto">
          <a:xfrm>
            <a:off x="533400" y="1066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mj-lt"/>
                <a:ea typeface="+mj-ea"/>
                <a:cs typeface="+mj-cs"/>
              </a:rPr>
              <a:t>sum up the</a:t>
            </a:r>
            <a:r>
              <a:rPr kumimoji="0" lang="en-US" sz="3200" b="0" i="0" u="none" strike="noStrike" kern="0" cap="none" spc="0" normalizeH="0" noProof="0" dirty="0" smtClean="0">
                <a:ln>
                  <a:noFill/>
                </a:ln>
                <a:solidFill>
                  <a:schemeClr val="tx1"/>
                </a:solidFill>
                <a:effectLst/>
                <a:uLnTx/>
                <a:uFillTx/>
                <a:latin typeface="+mj-lt"/>
                <a:ea typeface="+mj-ea"/>
                <a:cs typeface="+mj-cs"/>
              </a:rPr>
              <a:t> histogram</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smtClean="0">
                <a:latin typeface="+mj-lt"/>
                <a:ea typeface="+mj-ea"/>
                <a:cs typeface="+mj-cs"/>
              </a:rPr>
              <a:t>right to left</a:t>
            </a:r>
            <a:endParaRPr kumimoji="0" lang="en-US" sz="3200" b="0" i="0" u="none" strike="noStrike" kern="0" cap="none" spc="0" normalizeH="0" baseline="0" noProof="0" dirty="0">
              <a:ln>
                <a:noFill/>
              </a:ln>
              <a:solidFill>
                <a:schemeClr val="tx1"/>
              </a:solidFill>
              <a:effectLst/>
              <a:uLnTx/>
              <a:uFillTx/>
              <a:latin typeface="+mj-lt"/>
              <a:ea typeface="+mj-ea"/>
              <a:cs typeface="+mj-cs"/>
            </a:endParaRPr>
          </a:p>
        </p:txBody>
      </p:sp>
      <p:cxnSp>
        <p:nvCxnSpPr>
          <p:cNvPr id="6" name="Straight Connector 5"/>
          <p:cNvCxnSpPr/>
          <p:nvPr/>
        </p:nvCxnSpPr>
        <p:spPr>
          <a:xfrm flipH="1">
            <a:off x="5334000" y="2895600"/>
            <a:ext cx="2514600" cy="0"/>
          </a:xfrm>
          <a:prstGeom prst="line">
            <a:avLst/>
          </a:prstGeom>
          <a:ln w="76200">
            <a:solidFill>
              <a:schemeClr val="accent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bwMode="auto">
          <a:xfrm>
            <a:off x="5410200" y="2301240"/>
            <a:ext cx="2514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mj-lt"/>
                <a:ea typeface="+mj-ea"/>
                <a:cs typeface="+mj-cs"/>
              </a:rPr>
              <a:t>running sum</a:t>
            </a:r>
            <a:endParaRPr kumimoji="0" lang="en-US" sz="2000" b="0" i="0" u="none" strike="noStrike" kern="0" cap="none" spc="0" normalizeH="0" baseline="0" noProof="0" dirty="0">
              <a:ln>
                <a:noFill/>
              </a:ln>
              <a:solidFill>
                <a:schemeClr val="tx1"/>
              </a:solidFill>
              <a:effectLst/>
              <a:uLnTx/>
              <a:uFillTx/>
              <a:latin typeface="+mj-lt"/>
              <a:ea typeface="+mj-ea"/>
              <a:cs typeface="+mj-cs"/>
            </a:endParaRPr>
          </a:p>
        </p:txBody>
      </p:sp>
      <p:sp>
        <p:nvSpPr>
          <p:cNvPr id="8" name="Title 1"/>
          <p:cNvSpPr txBox="1">
            <a:spLocks/>
          </p:cNvSpPr>
          <p:nvPr/>
        </p:nvSpPr>
        <p:spPr bwMode="auto">
          <a:xfrm>
            <a:off x="457200" y="4114800"/>
            <a:ext cx="8229600" cy="2362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mj-lt"/>
                <a:ea typeface="+mj-ea"/>
                <a:cs typeface="+mj-cs"/>
              </a:rPr>
              <a:t>to get the number of days</a:t>
            </a:r>
            <a:r>
              <a:rPr kumimoji="0" lang="en-US" sz="3200" b="0" i="0" u="none" strike="noStrike" kern="0" cap="none" spc="0" normalizeH="0" noProof="0" dirty="0" smtClean="0">
                <a:ln>
                  <a:noFill/>
                </a:ln>
                <a:solidFill>
                  <a:schemeClr val="tx1"/>
                </a:solidFill>
                <a:effectLst/>
                <a:uLnTx/>
                <a:uFillTx/>
                <a:latin typeface="+mj-lt"/>
                <a:ea typeface="+mj-ea"/>
                <a:cs typeface="+mj-cs"/>
              </a:rPr>
              <a:t> when the discharge exceeds a given value</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3200" kern="0" dirty="0" smtClean="0">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noProof="0" dirty="0" smtClean="0">
                <a:ln>
                  <a:noFill/>
                </a:ln>
                <a:solidFill>
                  <a:schemeClr val="tx1"/>
                </a:solidFill>
                <a:effectLst/>
                <a:uLnTx/>
                <a:uFillTx/>
                <a:latin typeface="+mj-lt"/>
                <a:ea typeface="+mj-ea"/>
                <a:cs typeface="+mj-cs"/>
              </a:rPr>
              <a:t>convert to a percentage of days</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dirty="0" smtClean="0">
                <a:latin typeface="+mj-lt"/>
                <a:ea typeface="+mj-ea"/>
                <a:cs typeface="+mj-cs"/>
              </a:rPr>
              <a:t>and plot on a log scale</a:t>
            </a:r>
            <a:endParaRPr kumimoji="0" lang="en-US" sz="2400" b="0"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358231" y="2815431"/>
            <a:ext cx="5859462" cy="1143000"/>
          </a:xfrm>
        </p:spPr>
        <p:txBody>
          <a:bodyPr/>
          <a:lstStyle/>
          <a:p>
            <a:r>
              <a:rPr lang="en-US" sz="3200" dirty="0" smtClean="0"/>
              <a:t>log</a:t>
            </a:r>
            <a:r>
              <a:rPr lang="en-US" sz="3200" baseline="-25000" dirty="0" smtClean="0"/>
              <a:t>10</a:t>
            </a:r>
            <a:r>
              <a:rPr lang="en-US" sz="3200" dirty="0" smtClean="0"/>
              <a:t> fraction of days</a:t>
            </a:r>
            <a:endParaRPr lang="en-US" sz="3200" dirty="0"/>
          </a:p>
        </p:txBody>
      </p:sp>
      <p:pic>
        <p:nvPicPr>
          <p:cNvPr id="10242" name="Picture 2"/>
          <p:cNvPicPr>
            <a:picLocks noChangeAspect="1" noChangeArrowheads="1"/>
          </p:cNvPicPr>
          <p:nvPr/>
        </p:nvPicPr>
        <p:blipFill>
          <a:blip r:embed="rId2" cstate="print"/>
          <a:srcRect/>
          <a:stretch>
            <a:fillRect/>
          </a:stretch>
        </p:blipFill>
        <p:spPr bwMode="auto">
          <a:xfrm>
            <a:off x="447675" y="1447800"/>
            <a:ext cx="8696325" cy="3876675"/>
          </a:xfrm>
          <a:prstGeom prst="rect">
            <a:avLst/>
          </a:prstGeom>
          <a:noFill/>
          <a:ln w="9525">
            <a:noFill/>
            <a:miter lim="800000"/>
            <a:headEnd/>
            <a:tailEnd/>
          </a:ln>
          <a:effectLst/>
        </p:spPr>
      </p:pic>
      <p:sp>
        <p:nvSpPr>
          <p:cNvPr id="5" name="Title 1"/>
          <p:cNvSpPr txBox="1">
            <a:spLocks/>
          </p:cNvSpPr>
          <p:nvPr/>
        </p:nvSpPr>
        <p:spPr bwMode="auto">
          <a:xfrm>
            <a:off x="1905000" y="5257800"/>
            <a:ext cx="5859462"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mj-lt"/>
                <a:ea typeface="+mj-ea"/>
                <a:cs typeface="+mj-cs"/>
              </a:rPr>
              <a:t>discharge</a:t>
            </a:r>
            <a:endParaRPr kumimoji="0" lang="en-US" sz="32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358231" y="2815431"/>
            <a:ext cx="5859462" cy="1143000"/>
          </a:xfrm>
        </p:spPr>
        <p:txBody>
          <a:bodyPr/>
          <a:lstStyle/>
          <a:p>
            <a:r>
              <a:rPr lang="en-US" sz="3200" dirty="0" smtClean="0"/>
              <a:t>log</a:t>
            </a:r>
            <a:r>
              <a:rPr lang="en-US" sz="3200" baseline="-25000" dirty="0" smtClean="0"/>
              <a:t>10</a:t>
            </a:r>
            <a:r>
              <a:rPr lang="en-US" sz="3200" dirty="0" smtClean="0"/>
              <a:t> fraction of days</a:t>
            </a:r>
            <a:endParaRPr lang="en-US" sz="3200" dirty="0"/>
          </a:p>
        </p:txBody>
      </p:sp>
      <p:pic>
        <p:nvPicPr>
          <p:cNvPr id="10242" name="Picture 2"/>
          <p:cNvPicPr>
            <a:picLocks noChangeAspect="1" noChangeArrowheads="1"/>
          </p:cNvPicPr>
          <p:nvPr/>
        </p:nvPicPr>
        <p:blipFill>
          <a:blip r:embed="rId2" cstate="print"/>
          <a:srcRect/>
          <a:stretch>
            <a:fillRect/>
          </a:stretch>
        </p:blipFill>
        <p:spPr bwMode="auto">
          <a:xfrm>
            <a:off x="447675" y="1447800"/>
            <a:ext cx="8696325" cy="3876675"/>
          </a:xfrm>
          <a:prstGeom prst="rect">
            <a:avLst/>
          </a:prstGeom>
          <a:noFill/>
          <a:ln w="9525">
            <a:noFill/>
            <a:miter lim="800000"/>
            <a:headEnd/>
            <a:tailEnd/>
          </a:ln>
          <a:effectLst/>
        </p:spPr>
      </p:pic>
      <p:sp>
        <p:nvSpPr>
          <p:cNvPr id="5" name="Title 1"/>
          <p:cNvSpPr txBox="1">
            <a:spLocks/>
          </p:cNvSpPr>
          <p:nvPr/>
        </p:nvSpPr>
        <p:spPr bwMode="auto">
          <a:xfrm>
            <a:off x="1905000" y="5257800"/>
            <a:ext cx="5859462"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mj-lt"/>
                <a:ea typeface="+mj-ea"/>
                <a:cs typeface="+mj-cs"/>
              </a:rPr>
              <a:t>discharge</a:t>
            </a:r>
            <a:endParaRPr kumimoji="0" lang="en-US" sz="3200" b="0" i="0" u="none" strike="noStrike" kern="0" cap="none" spc="0" normalizeH="0" baseline="0" noProof="0" dirty="0">
              <a:ln>
                <a:noFill/>
              </a:ln>
              <a:solidFill>
                <a:schemeClr val="tx2"/>
              </a:solidFill>
              <a:effectLst/>
              <a:uLnTx/>
              <a:uFillTx/>
              <a:latin typeface="+mj-lt"/>
              <a:ea typeface="+mj-ea"/>
              <a:cs typeface="+mj-cs"/>
            </a:endParaRPr>
          </a:p>
        </p:txBody>
      </p:sp>
      <p:sp>
        <p:nvSpPr>
          <p:cNvPr id="6" name="TextBox 5"/>
          <p:cNvSpPr txBox="1"/>
          <p:nvPr/>
        </p:nvSpPr>
        <p:spPr>
          <a:xfrm>
            <a:off x="3505200" y="1600200"/>
            <a:ext cx="5029200" cy="584775"/>
          </a:xfrm>
          <a:prstGeom prst="rect">
            <a:avLst/>
          </a:prstGeom>
          <a:noFill/>
        </p:spPr>
        <p:txBody>
          <a:bodyPr wrap="square" rtlCol="0">
            <a:spAutoFit/>
          </a:bodyPr>
          <a:lstStyle/>
          <a:p>
            <a:r>
              <a:rPr lang="en-US" sz="3200" dirty="0" smtClean="0">
                <a:solidFill>
                  <a:srgbClr val="FF0000"/>
                </a:solidFill>
              </a:rPr>
              <a:t>what pattern do you see?</a:t>
            </a:r>
            <a:endParaRPr lang="en-US" sz="3200" dirty="0">
              <a:solidFill>
                <a:srgbClr val="FF000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358231" y="2815431"/>
            <a:ext cx="5859462" cy="1143000"/>
          </a:xfrm>
        </p:spPr>
        <p:txBody>
          <a:bodyPr/>
          <a:lstStyle/>
          <a:p>
            <a:r>
              <a:rPr lang="en-US" sz="3200" dirty="0" smtClean="0"/>
              <a:t>log</a:t>
            </a:r>
            <a:r>
              <a:rPr lang="en-US" sz="3200" baseline="-25000" dirty="0" smtClean="0"/>
              <a:t>10</a:t>
            </a:r>
            <a:r>
              <a:rPr lang="en-US" sz="3200" dirty="0" smtClean="0"/>
              <a:t> fraction of days</a:t>
            </a:r>
            <a:endParaRPr lang="en-US" sz="3200" dirty="0"/>
          </a:p>
        </p:txBody>
      </p:sp>
      <p:pic>
        <p:nvPicPr>
          <p:cNvPr id="10242" name="Picture 2"/>
          <p:cNvPicPr>
            <a:picLocks noChangeAspect="1" noChangeArrowheads="1"/>
          </p:cNvPicPr>
          <p:nvPr/>
        </p:nvPicPr>
        <p:blipFill>
          <a:blip r:embed="rId2" cstate="print"/>
          <a:srcRect/>
          <a:stretch>
            <a:fillRect/>
          </a:stretch>
        </p:blipFill>
        <p:spPr bwMode="auto">
          <a:xfrm>
            <a:off x="447675" y="1447800"/>
            <a:ext cx="8696325" cy="3876675"/>
          </a:xfrm>
          <a:prstGeom prst="rect">
            <a:avLst/>
          </a:prstGeom>
          <a:noFill/>
          <a:ln w="9525">
            <a:noFill/>
            <a:miter lim="800000"/>
            <a:headEnd/>
            <a:tailEnd/>
          </a:ln>
          <a:effectLst/>
        </p:spPr>
      </p:pic>
      <p:sp>
        <p:nvSpPr>
          <p:cNvPr id="5" name="Title 1"/>
          <p:cNvSpPr txBox="1">
            <a:spLocks/>
          </p:cNvSpPr>
          <p:nvPr/>
        </p:nvSpPr>
        <p:spPr bwMode="auto">
          <a:xfrm>
            <a:off x="1905000" y="5257800"/>
            <a:ext cx="5859462"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mj-lt"/>
                <a:ea typeface="+mj-ea"/>
                <a:cs typeface="+mj-cs"/>
              </a:rPr>
              <a:t>discharge</a:t>
            </a:r>
            <a:endParaRPr kumimoji="0" lang="en-US" sz="3200" b="0" i="0" u="none" strike="noStrike" kern="0" cap="none" spc="0" normalizeH="0" baseline="0" noProof="0" dirty="0">
              <a:ln>
                <a:noFill/>
              </a:ln>
              <a:solidFill>
                <a:schemeClr val="tx2"/>
              </a:solidFill>
              <a:effectLst/>
              <a:uLnTx/>
              <a:uFillTx/>
              <a:latin typeface="+mj-lt"/>
              <a:ea typeface="+mj-ea"/>
              <a:cs typeface="+mj-cs"/>
            </a:endParaRPr>
          </a:p>
        </p:txBody>
      </p:sp>
      <p:sp>
        <p:nvSpPr>
          <p:cNvPr id="6" name="TextBox 5"/>
          <p:cNvSpPr txBox="1"/>
          <p:nvPr/>
        </p:nvSpPr>
        <p:spPr>
          <a:xfrm>
            <a:off x="3733800" y="1066800"/>
            <a:ext cx="5029200" cy="1569660"/>
          </a:xfrm>
          <a:prstGeom prst="rect">
            <a:avLst/>
          </a:prstGeom>
          <a:noFill/>
        </p:spPr>
        <p:txBody>
          <a:bodyPr wrap="square" rtlCol="0">
            <a:spAutoFit/>
          </a:bodyPr>
          <a:lstStyle/>
          <a:p>
            <a:r>
              <a:rPr lang="en-US" sz="3200" dirty="0" smtClean="0">
                <a:solidFill>
                  <a:srgbClr val="FF0000"/>
                </a:solidFill>
              </a:rPr>
              <a:t>what type of company might want to know about this histogram?</a:t>
            </a:r>
            <a:endParaRPr lang="en-US" sz="3200" dirty="0">
              <a:solidFill>
                <a:srgbClr val="FF0000"/>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Errors in Data</a:t>
            </a:r>
            <a:endParaRPr lang="en-US" dirty="0"/>
          </a:p>
        </p:txBody>
      </p:sp>
      <p:sp>
        <p:nvSpPr>
          <p:cNvPr id="3" name="Content Placeholder 2"/>
          <p:cNvSpPr>
            <a:spLocks noGrp="1"/>
          </p:cNvSpPr>
          <p:nvPr>
            <p:ph idx="1"/>
          </p:nvPr>
        </p:nvSpPr>
        <p:spPr>
          <a:xfrm>
            <a:off x="457200" y="1371600"/>
            <a:ext cx="8229600" cy="5105400"/>
          </a:xfrm>
        </p:spPr>
        <p:txBody>
          <a:bodyPr/>
          <a:lstStyle/>
          <a:p>
            <a:pPr>
              <a:buNone/>
            </a:pPr>
            <a:r>
              <a:rPr lang="en-US" dirty="0" smtClean="0"/>
              <a:t>Very common …</a:t>
            </a:r>
          </a:p>
          <a:p>
            <a:pPr>
              <a:buNone/>
            </a:pPr>
            <a:r>
              <a:rPr lang="en-US" dirty="0" smtClean="0"/>
              <a:t>	</a:t>
            </a:r>
            <a:r>
              <a:rPr lang="en-US" dirty="0" smtClean="0"/>
              <a:t>Wrong units</a:t>
            </a:r>
          </a:p>
          <a:p>
            <a:pPr>
              <a:buNone/>
            </a:pPr>
            <a:r>
              <a:rPr lang="en-US" dirty="0" smtClean="0"/>
              <a:t>	Different values of physical constants</a:t>
            </a:r>
          </a:p>
          <a:p>
            <a:pPr>
              <a:buNone/>
            </a:pPr>
            <a:r>
              <a:rPr lang="en-US" dirty="0" smtClean="0"/>
              <a:t>	missing values filled in with zeros</a:t>
            </a:r>
          </a:p>
          <a:p>
            <a:pPr>
              <a:buNone/>
            </a:pPr>
            <a:r>
              <a:rPr lang="en-US" dirty="0" smtClean="0"/>
              <a:t>	Mislabeling </a:t>
            </a:r>
            <a:r>
              <a:rPr lang="en-US" dirty="0" smtClean="0"/>
              <a:t>… right data, wrong </a:t>
            </a:r>
            <a:r>
              <a:rPr lang="en-US" dirty="0" smtClean="0"/>
              <a:t>place</a:t>
            </a:r>
          </a:p>
          <a:p>
            <a:pPr>
              <a:buNone/>
            </a:pPr>
            <a:endParaRPr lang="en-US" dirty="0" smtClean="0"/>
          </a:p>
          <a:p>
            <a:pPr>
              <a:buNone/>
            </a:pPr>
            <a:r>
              <a:rPr lang="en-US" dirty="0" smtClean="0"/>
              <a:t>Keep you’re eye out for errors as you look </a:t>
            </a:r>
            <a:r>
              <a:rPr lang="en-US" smtClean="0"/>
              <a:t>at data!</a:t>
            </a:r>
            <a:endParaRPr lang="en-US" dirty="0" smtClean="0"/>
          </a:p>
          <a:p>
            <a:pPr>
              <a:buNone/>
            </a:pPr>
            <a:endParaRPr lang="en-US" dirty="0"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981200" y="1704201"/>
            <a:ext cx="5334000" cy="4000500"/>
          </a:xfrm>
          <a:prstGeom prst="rect">
            <a:avLst/>
          </a:prstGeom>
          <a:noFill/>
          <a:ln w="9525">
            <a:noFill/>
            <a:miter lim="800000"/>
            <a:headEnd/>
            <a:tailEnd/>
          </a:ln>
        </p:spPr>
      </p:pic>
      <p:sp>
        <p:nvSpPr>
          <p:cNvPr id="4" name="Rectangle 3"/>
          <p:cNvSpPr/>
          <p:nvPr/>
        </p:nvSpPr>
        <p:spPr>
          <a:xfrm>
            <a:off x="4267200" y="54380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38600" y="5514201"/>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temperature, ºC</a:t>
            </a:r>
            <a:endParaRPr lang="en-US" sz="1200" dirty="0">
              <a:latin typeface="Times New Roman" pitchFamily="18" charset="0"/>
              <a:cs typeface="Times New Roman" pitchFamily="18" charset="0"/>
            </a:endParaRPr>
          </a:p>
        </p:txBody>
      </p:sp>
      <p:sp>
        <p:nvSpPr>
          <p:cNvPr id="7" name="Rectangle 6"/>
          <p:cNvSpPr/>
          <p:nvPr/>
        </p:nvSpPr>
        <p:spPr>
          <a:xfrm>
            <a:off x="1981200" y="3304401"/>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rot="16200000">
            <a:off x="1548200" y="3214886"/>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9" name="Rectangle 8"/>
          <p:cNvSpPr/>
          <p:nvPr/>
        </p:nvSpPr>
        <p:spPr>
          <a:xfrm>
            <a:off x="3886200" y="1704201"/>
            <a:ext cx="2057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 of Black Rock Forest temperatures</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2057400"/>
            <a:ext cx="91440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2</a:t>
            </a: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p>
          <a:p>
            <a:pPr marL="342900" marR="0" lvl="0" indent="-342900" algn="ctr" defTabSz="914400" rtl="0" eaLnBrk="1" fontAlgn="base" latinLnBrk="0" hangingPunct="1">
              <a:lnSpc>
                <a:spcPct val="9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dirty="0" smtClean="0">
                <a:latin typeface="Times New Roman" pitchFamily="18" charset="0"/>
                <a:cs typeface="Times New Roman" pitchFamily="18" charset="0"/>
              </a:rPr>
              <a:t>A First Look </a:t>
            </a:r>
            <a:r>
              <a:rPr lang="en-US" sz="4000" kern="0" dirty="0" smtClean="0">
                <a:latin typeface="Times New Roman" pitchFamily="18" charset="0"/>
                <a:cs typeface="Times New Roman" pitchFamily="18" charset="0"/>
              </a:rPr>
              <a:t>at </a:t>
            </a:r>
            <a:r>
              <a:rPr lang="en-US" sz="4000" kern="0" dirty="0" smtClean="0">
                <a:latin typeface="Times New Roman" pitchFamily="18" charset="0"/>
                <a:cs typeface="Times New Roman" pitchFamily="18" charset="0"/>
              </a:rPr>
              <a:t>Data … a </a:t>
            </a:r>
            <a:r>
              <a:rPr lang="en-US" sz="4000" i="1" kern="0" dirty="0" smtClean="0">
                <a:latin typeface="Times New Roman" pitchFamily="18" charset="0"/>
                <a:cs typeface="Times New Roman" pitchFamily="18" charset="0"/>
              </a:rPr>
              <a:t>critical</a:t>
            </a:r>
            <a:r>
              <a:rPr lang="en-US" sz="4000" kern="0" dirty="0" smtClean="0">
                <a:latin typeface="Times New Roman" pitchFamily="18" charset="0"/>
                <a:cs typeface="Times New Roman" pitchFamily="18" charset="0"/>
              </a:rPr>
              <a:t> look</a:t>
            </a:r>
            <a:endParaRPr kumimoji="0" lang="en-US" sz="3200" b="0" i="1"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latin typeface="Times New Roman" pitchFamily="18" charset="0"/>
                <a:cs typeface="Times New Roman" pitchFamily="18" charset="0"/>
              </a:rPr>
              <a:t>Objectives</a:t>
            </a:r>
            <a:br>
              <a:rPr lang="en-US"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when taking a first look at data</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0" y="1905000"/>
            <a:ext cx="9144000" cy="4953000"/>
          </a:xfrm>
        </p:spPr>
        <p:txBody>
          <a:bodyPr/>
          <a:lstStyle/>
          <a:p>
            <a:pPr algn="ctr">
              <a:buNone/>
            </a:pPr>
            <a:r>
              <a:rPr lang="en-US" dirty="0" smtClean="0">
                <a:latin typeface="Times New Roman" pitchFamily="18" charset="0"/>
                <a:cs typeface="Times New Roman" pitchFamily="18" charset="0"/>
              </a:rPr>
              <a:t>Understand the general character of the dataset. </a:t>
            </a:r>
          </a:p>
          <a:p>
            <a:pPr algn="ct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Understand the general behavior of individual parameters. </a:t>
            </a:r>
          </a:p>
          <a:p>
            <a:pPr algn="ct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Detect obvious problems with the data. </a:t>
            </a:r>
            <a:endParaRPr lang="en-US"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lstStyle/>
          <a:p>
            <a:r>
              <a:rPr lang="en-US" sz="3600" dirty="0" smtClean="0">
                <a:latin typeface="Times New Roman" pitchFamily="18" charset="0"/>
                <a:cs typeface="Times New Roman" pitchFamily="18" charset="0"/>
              </a:rPr>
              <a:t>Your primary tools </a:t>
            </a:r>
            <a:r>
              <a:rPr lang="en-US" sz="3600" dirty="0" smtClean="0">
                <a:latin typeface="Times New Roman" pitchFamily="18" charset="0"/>
                <a:cs typeface="Times New Roman" pitchFamily="18" charset="0"/>
              </a:rPr>
              <a:t>for </a:t>
            </a:r>
            <a:r>
              <a:rPr lang="en-US" sz="3600" dirty="0" smtClean="0">
                <a:latin typeface="Times New Roman" pitchFamily="18" charset="0"/>
                <a:cs typeface="Times New Roman" pitchFamily="18" charset="0"/>
              </a:rPr>
              <a:t>a critical first look</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1471612"/>
            <a:ext cx="9144000" cy="5386387"/>
          </a:xfrm>
        </p:spPr>
        <p:txBody>
          <a:bodyPr/>
          <a:lstStyle/>
          <a:p>
            <a:pPr algn="ctr">
              <a:buNone/>
            </a:pPr>
            <a:r>
              <a:rPr lang="en-US" dirty="0" smtClean="0">
                <a:latin typeface="Times New Roman" pitchFamily="18" charset="0"/>
                <a:cs typeface="Times New Roman" pitchFamily="18" charset="0"/>
              </a:rPr>
              <a:t>A. reality </a:t>
            </a:r>
            <a:r>
              <a:rPr lang="en-US" dirty="0" smtClean="0">
                <a:latin typeface="Times New Roman" pitchFamily="18" charset="0"/>
                <a:cs typeface="Times New Roman" pitchFamily="18" charset="0"/>
              </a:rPr>
              <a:t>checks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B. time (or distance) plots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C. scatter plots</a:t>
            </a: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 histograms plots</a:t>
            </a: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1790</TotalTime>
  <Words>1599</Words>
  <Application>Microsoft Office PowerPoint</Application>
  <PresentationFormat>On-screen Show (4:3)</PresentationFormat>
  <Paragraphs>371</Paragraphs>
  <Slides>66</Slides>
  <Notes>21</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Default Design</vt:lpstr>
      <vt:lpstr>Slide 1</vt:lpstr>
      <vt:lpstr>Slide 2</vt:lpstr>
      <vt:lpstr>Slide 3</vt:lpstr>
      <vt:lpstr>Slide 4</vt:lpstr>
      <vt:lpstr>Goals</vt:lpstr>
      <vt:lpstr>Reminders</vt:lpstr>
      <vt:lpstr>Slide 7</vt:lpstr>
      <vt:lpstr>Objectives when taking a first look at data</vt:lpstr>
      <vt:lpstr>Your primary tools for a critical first look</vt:lpstr>
      <vt:lpstr>Your primary tools for a critical first look</vt:lpstr>
      <vt:lpstr> Reality Checks</vt:lpstr>
      <vt:lpstr>Streamflow properties that we discussed last week</vt:lpstr>
      <vt:lpstr>Precipitation properties that we discussed last week</vt:lpstr>
      <vt:lpstr>Air Temperature in Central Park your suggestions, now</vt:lpstr>
      <vt:lpstr>Net Primary Plant Productivity in Central Park</vt:lpstr>
      <vt:lpstr>Visitors in Central Park</vt:lpstr>
      <vt:lpstr>Ozone in Central Park your suggestions, now</vt:lpstr>
      <vt:lpstr>Soil Moisture in Central Park</vt:lpstr>
      <vt:lpstr>Phytophankton Abundance</vt:lpstr>
      <vt:lpstr>Wind in Central Park</vt:lpstr>
      <vt:lpstr>Density of the Earth’s Interior</vt:lpstr>
      <vt:lpstr>Thickness of a geological formation</vt:lpstr>
      <vt:lpstr>time (or distance) plots</vt:lpstr>
      <vt:lpstr>What attribute must a  dataset have for a  time (or distance) plot  to be applicable?</vt:lpstr>
      <vt:lpstr>Natural Ordering</vt:lpstr>
      <vt:lpstr>plots of all your data side-by-side plots</vt:lpstr>
      <vt:lpstr>What aspects of the data are highlighted? </vt:lpstr>
      <vt:lpstr>What aspects of the data are obscured? </vt:lpstr>
      <vt:lpstr>plots of subsets of your data</vt:lpstr>
      <vt:lpstr>days 430-460 time period</vt:lpstr>
      <vt:lpstr>days 430-460 time period</vt:lpstr>
      <vt:lpstr>What aspects of the data are highlighted? </vt:lpstr>
      <vt:lpstr>What aspects of the data are obscured? </vt:lpstr>
      <vt:lpstr>seismic traveltimes residual plot example</vt:lpstr>
      <vt:lpstr>traveltime T(x)</vt:lpstr>
      <vt:lpstr>Slide 36</vt:lpstr>
      <vt:lpstr>seismic traveltimes residual plot example</vt:lpstr>
      <vt:lpstr>Say granite body is 10 km across  time for sound to cross the granite 10/6 = 1.5 s   time for sound to cross the basalt 10/7 = 1.6 s    time difference 0.1 s  </vt:lpstr>
      <vt:lpstr>Slide 39</vt:lpstr>
      <vt:lpstr>residual plot</vt:lpstr>
      <vt:lpstr>residual plot</vt:lpstr>
      <vt:lpstr>Slide 42</vt:lpstr>
      <vt:lpstr>Have You Encountered Other Types of Residual Plots?</vt:lpstr>
      <vt:lpstr>Slide 44</vt:lpstr>
      <vt:lpstr>What attributes must a dataset have to make a scatter plot applicable?</vt:lpstr>
      <vt:lpstr>Atlantic Rock Dataset</vt:lpstr>
      <vt:lpstr>Using scatter plots to look for correlations among pairs of the eight chemical species  8! / [2! (8-2!)] = 28 plots</vt:lpstr>
      <vt:lpstr>Slide 48</vt:lpstr>
      <vt:lpstr>Slide 49</vt:lpstr>
      <vt:lpstr>Slide 50</vt:lpstr>
      <vt:lpstr>Slide 51</vt:lpstr>
      <vt:lpstr>Slide 52</vt:lpstr>
      <vt:lpstr>Suppose we made a scatter plot  for the discharge – precipitation dataset  what would we expect to see?</vt:lpstr>
      <vt:lpstr>precipitation</vt:lpstr>
      <vt:lpstr>precipitation</vt:lpstr>
      <vt:lpstr>Slide 56</vt:lpstr>
      <vt:lpstr>Slide 57</vt:lpstr>
      <vt:lpstr>Histogram of discharge</vt:lpstr>
      <vt:lpstr>What do you learn from this histogram?</vt:lpstr>
      <vt:lpstr>What part of the histogram is least clear?</vt:lpstr>
      <vt:lpstr>Here’s an idea …</vt:lpstr>
      <vt:lpstr>log10 fraction of days</vt:lpstr>
      <vt:lpstr>log10 fraction of days</vt:lpstr>
      <vt:lpstr>log10 fraction of days</vt:lpstr>
      <vt:lpstr>Errors in Data</vt:lpstr>
      <vt:lpstr>Slide 66</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188</cp:revision>
  <dcterms:created xsi:type="dcterms:W3CDTF">2008-08-25T18:59:31Z</dcterms:created>
  <dcterms:modified xsi:type="dcterms:W3CDTF">2014-09-08T01:29:38Z</dcterms:modified>
</cp:coreProperties>
</file>