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415" r:id="rId2"/>
    <p:sldId id="417" r:id="rId3"/>
    <p:sldId id="418" r:id="rId4"/>
    <p:sldId id="420" r:id="rId5"/>
    <p:sldId id="428" r:id="rId6"/>
    <p:sldId id="429" r:id="rId7"/>
    <p:sldId id="430" r:id="rId8"/>
    <p:sldId id="421" r:id="rId9"/>
    <p:sldId id="422" r:id="rId10"/>
    <p:sldId id="398" r:id="rId11"/>
    <p:sldId id="423" r:id="rId12"/>
    <p:sldId id="419" r:id="rId13"/>
    <p:sldId id="424" r:id="rId14"/>
    <p:sldId id="375" r:id="rId15"/>
    <p:sldId id="376" r:id="rId16"/>
    <p:sldId id="377" r:id="rId17"/>
    <p:sldId id="378" r:id="rId18"/>
    <p:sldId id="379" r:id="rId19"/>
    <p:sldId id="380" r:id="rId20"/>
    <p:sldId id="381" r:id="rId21"/>
    <p:sldId id="413" r:id="rId22"/>
    <p:sldId id="383" r:id="rId23"/>
    <p:sldId id="382" r:id="rId24"/>
    <p:sldId id="384" r:id="rId25"/>
    <p:sldId id="416" r:id="rId26"/>
    <p:sldId id="390" r:id="rId27"/>
    <p:sldId id="392" r:id="rId28"/>
    <p:sldId id="425" r:id="rId29"/>
    <p:sldId id="391" r:id="rId30"/>
    <p:sldId id="393" r:id="rId31"/>
    <p:sldId id="406" r:id="rId32"/>
    <p:sldId id="426" r:id="rId33"/>
    <p:sldId id="427" r:id="rId34"/>
    <p:sldId id="411" r:id="rId35"/>
    <p:sldId id="412" r:id="rId36"/>
    <p:sldId id="431" r:id="rId37"/>
    <p:sldId id="432" r:id="rId38"/>
    <p:sldId id="438" r:id="rId39"/>
    <p:sldId id="433" r:id="rId40"/>
    <p:sldId id="434" r:id="rId41"/>
    <p:sldId id="435" r:id="rId42"/>
    <p:sldId id="437" r:id="rId43"/>
    <p:sldId id="436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3" autoAdjust="0"/>
    <p:restoredTop sz="89316" autoAdjust="0"/>
  </p:normalViewPr>
  <p:slideViewPr>
    <p:cSldViewPr>
      <p:cViewPr varScale="1">
        <p:scale>
          <a:sx n="63" d="100"/>
          <a:sy n="63" d="100"/>
        </p:scale>
        <p:origin x="-7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Ordinary</a:t>
            </a:r>
            <a:r>
              <a:rPr lang="en-US" baseline="0" dirty="0" smtClean="0"/>
              <a:t> least squares does not always work.  The purpose of this lecture is to develop a new version of least squares that always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soil has density will be around 1500 kg/m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 or take 500 or so.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m-bar = 1500, sigma2=500.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soil has density will be around 1500 kg/m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 or take 500 or so.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m-bar = 1500, sigma2=500.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the</a:t>
            </a:r>
            <a:r>
              <a:rPr lang="en-US" baseline="0" dirty="0" smtClean="0"/>
              <a:t> matrix H has only one row.  Multiplying m by it just sums the elements of 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the</a:t>
            </a:r>
            <a:r>
              <a:rPr lang="en-US" baseline="0" dirty="0" smtClean="0"/>
              <a:t> matrix H has only one row.  Multiplying m by it just sums the elements of 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this is the standard form of a multivariate Normal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a slide to show the</a:t>
            </a:r>
            <a:r>
              <a:rPr lang="en-US" baseline="0" dirty="0" smtClean="0"/>
              <a:t> standard form of the Normal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Mention</a:t>
            </a:r>
            <a:r>
              <a:rPr lang="en-US" baseline="0" dirty="0" smtClean="0"/>
              <a:t> that variance is a measure of the width of the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, so that 1/variance is a measure of it narrowness, that is, its certainty.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a slide to show the</a:t>
            </a:r>
            <a:r>
              <a:rPr lang="en-US" baseline="0" dirty="0" smtClean="0"/>
              <a:t> standard form of the Normal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Mention</a:t>
            </a:r>
            <a:r>
              <a:rPr lang="en-US" baseline="0" dirty="0" smtClean="0"/>
              <a:t> that variance is a measure of the width of the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, so that 1/variance is a measure of it narrowness, that is, its certainty.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a slide to show the</a:t>
            </a:r>
            <a:r>
              <a:rPr lang="en-US" baseline="0" dirty="0" smtClean="0"/>
              <a:t> standard form of the Normal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Mention</a:t>
            </a:r>
            <a:r>
              <a:rPr lang="en-US" baseline="0" dirty="0" smtClean="0"/>
              <a:t> that variance is a measure of the width of the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, so that 1/variance is a measure of it narrowness, that is, its certainty.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a slide to show the</a:t>
            </a:r>
            <a:r>
              <a:rPr lang="en-US" baseline="0" dirty="0" smtClean="0"/>
              <a:t> standard form of the Normal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Mention</a:t>
            </a:r>
            <a:r>
              <a:rPr lang="en-US" baseline="0" dirty="0" smtClean="0"/>
              <a:t> that variance is a measure of the width of the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, so that 1/variance is a measure of it narrowness, that is, its certainty.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adding more data points at the same x* does not help.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a slide to show the</a:t>
            </a:r>
            <a:r>
              <a:rPr lang="en-US" baseline="0" dirty="0" smtClean="0"/>
              <a:t> standard form of the Normal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Mention</a:t>
            </a:r>
            <a:r>
              <a:rPr lang="en-US" baseline="0" dirty="0" smtClean="0"/>
              <a:t> that variance is a measure of the width of the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, so that 1/variance is a measure of it narrowness, that is, its certainty.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discuss this solution</a:t>
            </a:r>
            <a:r>
              <a:rPr lang="en-US" baseline="0" dirty="0" smtClean="0"/>
              <a:t> further in the next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this </a:t>
            </a:r>
            <a:r>
              <a:rPr lang="en-US" baseline="0" dirty="0" smtClean="0"/>
              <a:t>result was derived in the previous lecture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how each term in the general</a:t>
            </a:r>
            <a:r>
              <a:rPr lang="en-US" baseline="0" dirty="0" smtClean="0"/>
              <a:t> formula (top) simplifies to the result in the bottom formula.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how each term in the general</a:t>
            </a:r>
            <a:r>
              <a:rPr lang="en-US" baseline="0" dirty="0" smtClean="0"/>
              <a:t> formula (top) simplifies to the result in the bottom formula.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l</a:t>
            </a:r>
            <a:r>
              <a:rPr lang="en-US" dirty="0" smtClean="0"/>
              <a:t>arger the</a:t>
            </a:r>
            <a:r>
              <a:rPr lang="en-US" baseline="0" dirty="0" smtClean="0"/>
              <a:t> problem, the more likely that it will have a non-unique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this </a:t>
            </a:r>
            <a:r>
              <a:rPr lang="en-US" baseline="0" dirty="0" smtClean="0"/>
              <a:t>result was derived in the previous lecture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the class to come up with a few more.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</a:t>
            </a:r>
            <a:r>
              <a:rPr lang="en-US" baseline="0" dirty="0" smtClean="0"/>
              <a:t> knowledge and experience is based on past experiments, so the possibility that it is erroneous always remains.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9906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analogous Normal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438" t="40212" r="22459" b="43915"/>
          <a:stretch>
            <a:fillRect/>
          </a:stretch>
        </p:blipFill>
        <p:spPr bwMode="auto">
          <a:xfrm>
            <a:off x="1524000" y="2438400"/>
            <a:ext cx="727456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-14514" y="2772228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</a:t>
            </a:r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28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9906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analogous Normal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438" t="40212" r="22459" b="43915"/>
          <a:stretch>
            <a:fillRect/>
          </a:stretch>
        </p:blipFill>
        <p:spPr bwMode="auto">
          <a:xfrm>
            <a:off x="1524000" y="2438400"/>
            <a:ext cx="727456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657600" y="4343400"/>
            <a:ext cx="1905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Model predicts the mean of the data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629401" y="3352800"/>
            <a:ext cx="990600" cy="838200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20546231" flipH="1">
            <a:off x="4656544" y="3340999"/>
            <a:ext cx="685801" cy="1676400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705600" y="3276600"/>
            <a:ext cx="1905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certainty of observations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-14514" y="2772228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</a:t>
            </a:r>
            <a:r>
              <a:rPr kumimoji="0" lang="en-US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28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19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generalization of the error is</a:t>
            </a: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40977" t="53968" r="22459" b="36508"/>
          <a:stretch>
            <a:fillRect/>
          </a:stretch>
        </p:blipFill>
        <p:spPr bwMode="auto">
          <a:xfrm>
            <a:off x="990600" y="2590800"/>
            <a:ext cx="736599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286000" y="4114800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prediction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eror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486400" y="3581400"/>
            <a:ext cx="1169233" cy="614597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20546231" flipH="1">
            <a:off x="3048426" y="3594365"/>
            <a:ext cx="685801" cy="613824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705600" y="3200400"/>
            <a:ext cx="1905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weighted by its certainty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19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 uncorrelated data of unequal variance</a:t>
            </a: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2031" t="56838" r="41406" b="29487"/>
          <a:stretch>
            <a:fillRect/>
          </a:stretch>
        </p:blipFill>
        <p:spPr bwMode="auto">
          <a:xfrm>
            <a:off x="1295400" y="2362200"/>
            <a:ext cx="647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least-squares fails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rot="5400000">
            <a:off x="96156" y="3200400"/>
            <a:ext cx="24384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1315356" y="4419600"/>
            <a:ext cx="2286794" cy="794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53706" y="44577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394" y="1831977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277381" y="3200400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81729" y="3848096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181729" y="3619496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81729" y="3733796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181729" y="3533771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229756" y="4495800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181729" y="3390896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181729" y="3086096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182131" y="4523601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3981450" y="3200400"/>
            <a:ext cx="24384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5200650" y="4419600"/>
            <a:ext cx="2286794" cy="794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9000" y="44577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18744" y="1817463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181729" y="3162296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6115050" y="4495800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47016" y="4451554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28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5029200" y="3548067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62956" y="3248025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5800" y="2926446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81073" y="3288534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28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305831" y="2809873"/>
            <a:ext cx="2133600" cy="838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315356" y="2886074"/>
            <a:ext cx="2133600" cy="7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315356" y="3124200"/>
            <a:ext cx="205740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372756" y="2743200"/>
            <a:ext cx="152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5205408" y="3086103"/>
            <a:ext cx="2133600" cy="838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14933" y="3162304"/>
            <a:ext cx="2133600" cy="7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5214933" y="3400430"/>
            <a:ext cx="205740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272333" y="3019430"/>
            <a:ext cx="152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fitting of straight line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cases</a:t>
            </a:r>
            <a:r>
              <a:rPr kumimoji="0" lang="en-US" sz="2800" b="0" i="0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were there’s more than one solution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914400" y="5105400"/>
            <a:ext cx="3352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kumimoji="0" lang="en-US" sz="2400" b="0" i="0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exactly 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baseline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for any lines passing through point</a:t>
            </a:r>
          </a:p>
          <a:p>
            <a:pPr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one point</a:t>
            </a:r>
          </a:p>
        </p:txBody>
      </p:sp>
      <p:sp>
        <p:nvSpPr>
          <p:cNvPr id="41" name="Title 1"/>
          <p:cNvSpPr txBox="1">
            <a:spLocks/>
          </p:cNvSpPr>
          <p:nvPr/>
        </p:nvSpPr>
        <p:spPr bwMode="auto">
          <a:xfrm>
            <a:off x="4724400" y="5105400"/>
            <a:ext cx="3352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kumimoji="0" lang="en-US" sz="2400" b="0" i="0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minimum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baseline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for all</a:t>
            </a:r>
            <a:r>
              <a:rPr lang="en-US" sz="2400" kern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kern="0" baseline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lines passing through point </a:t>
            </a:r>
            <a:r>
              <a:rPr lang="en-US" sz="2400" i="1" kern="0" baseline="0" noProof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x*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2819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determinant of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zero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is,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[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is singular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4504" t="45457" r="30630" b="30972"/>
          <a:stretch>
            <a:fillRect/>
          </a:stretch>
        </p:blipFill>
        <p:spPr bwMode="auto">
          <a:xfrm>
            <a:off x="2209800" y="3657600"/>
            <a:ext cx="4724400" cy="183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rot="5400000">
            <a:off x="96156" y="3200400"/>
            <a:ext cx="24384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1315356" y="4419600"/>
            <a:ext cx="2286794" cy="794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53706" y="44577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394" y="1831977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277381" y="3200400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229756" y="4495800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82131" y="4523601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162956" y="3248025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5800" y="2926446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305831" y="2809873"/>
            <a:ext cx="2133600" cy="838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315356" y="2886074"/>
            <a:ext cx="2133600" cy="7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315356" y="3124200"/>
            <a:ext cx="205740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372756" y="2743200"/>
            <a:ext cx="152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kern="0" noProof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N=1</a:t>
            </a:r>
            <a:r>
              <a:rPr lang="en-US" sz="4400" kern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case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914400" y="5105400"/>
            <a:ext cx="3352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kumimoji="0" lang="en-US" sz="2400" b="0" i="0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exactly 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baseline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for any lines passing through point</a:t>
            </a:r>
          </a:p>
          <a:p>
            <a:pPr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one point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8455" t="41644" r="34437" b="45205"/>
          <a:stretch>
            <a:fillRect/>
          </a:stretch>
        </p:blipFill>
        <p:spPr bwMode="auto">
          <a:xfrm>
            <a:off x="4267200" y="3962400"/>
            <a:ext cx="4368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 cstate="print"/>
          <a:srcRect l="34504" t="45457" r="30630" b="30972"/>
          <a:stretch>
            <a:fillRect/>
          </a:stretch>
        </p:blipFill>
        <p:spPr bwMode="auto">
          <a:xfrm>
            <a:off x="4038600" y="2133600"/>
            <a:ext cx="4724400" cy="183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838329" y="3554633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838329" y="3326033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838329" y="3440333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838329" y="3240308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838329" y="3097433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838329" y="2792633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-361950" y="2906937"/>
            <a:ext cx="24384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857250" y="4126137"/>
            <a:ext cx="2286794" cy="794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95600" y="4164237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344" y="1524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838329" y="2868833"/>
            <a:ext cx="76200" cy="76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1771650" y="4202337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03616" y="4158091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28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3254604"/>
            <a:ext cx="152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7673" y="2995071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28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862008" y="2792640"/>
            <a:ext cx="2133600" cy="838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71533" y="2868841"/>
            <a:ext cx="2133600" cy="76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871533" y="3106967"/>
            <a:ext cx="205740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928933" y="2725967"/>
            <a:ext cx="152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3810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kern="0" noProof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4400" i="1" kern="0" baseline="-25000" noProof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 </a:t>
            </a:r>
            <a:r>
              <a:rPr lang="en-US" sz="4400" i="1" kern="0" noProof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=x*</a:t>
            </a:r>
            <a:r>
              <a:rPr lang="en-US" sz="4400" kern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case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 bwMode="auto">
          <a:xfrm>
            <a:off x="381000" y="4811937"/>
            <a:ext cx="3352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kumimoji="0" lang="en-US" sz="2400" b="0" i="0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minimum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baseline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for any lines passing through point </a:t>
            </a:r>
            <a:r>
              <a:rPr lang="en-US" sz="2400" i="1" kern="0" baseline="0" noProof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x*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2782" t="26301" r="29393" b="61644"/>
          <a:stretch>
            <a:fillRect/>
          </a:stretch>
        </p:blipFill>
        <p:spPr bwMode="auto">
          <a:xfrm>
            <a:off x="4114800" y="4038600"/>
            <a:ext cx="457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 cstate="print"/>
          <a:srcRect l="34504" t="45457" r="30630" b="30972"/>
          <a:stretch>
            <a:fillRect/>
          </a:stretch>
        </p:blipFill>
        <p:spPr bwMode="auto">
          <a:xfrm>
            <a:off x="3962400" y="1752600"/>
            <a:ext cx="4724400" cy="183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0"/>
            <a:ext cx="9144000" cy="2362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least-squares fails when the data do not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uniquely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determine the solution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US" dirty="0" err="1" smtClean="0"/>
              <a:t>Probabalistic</a:t>
            </a:r>
            <a:r>
              <a:rPr lang="en-US" dirty="0" smtClean="0"/>
              <a:t> </a:t>
            </a:r>
            <a:r>
              <a:rPr lang="en-US" dirty="0" err="1" smtClean="0"/>
              <a:t>Interpetation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Total Error 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96400" cy="4648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[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singular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least squares solution doesn’t exist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[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almost singular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least squares is useless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because it has high variance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4664" t="50000" r="70082" b="40217"/>
          <a:stretch>
            <a:fillRect/>
          </a:stretch>
        </p:blipFill>
        <p:spPr bwMode="auto">
          <a:xfrm>
            <a:off x="2947510" y="4953000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59690" t="50000" r="27272" b="40217"/>
          <a:stretch>
            <a:fillRect/>
          </a:stretch>
        </p:blipFill>
        <p:spPr bwMode="auto">
          <a:xfrm>
            <a:off x="3750733" y="4940508"/>
            <a:ext cx="22690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5297714" y="5747657"/>
            <a:ext cx="1349829" cy="711200"/>
          </a:xfrm>
          <a:custGeom>
            <a:avLst/>
            <a:gdLst>
              <a:gd name="connsiteX0" fmla="*/ 0 w 1349829"/>
              <a:gd name="connsiteY0" fmla="*/ 0 h 711200"/>
              <a:gd name="connsiteX1" fmla="*/ 870857 w 1349829"/>
              <a:gd name="connsiteY1" fmla="*/ 232229 h 711200"/>
              <a:gd name="connsiteX2" fmla="*/ 682172 w 1349829"/>
              <a:gd name="connsiteY2" fmla="*/ 478972 h 711200"/>
              <a:gd name="connsiteX3" fmla="*/ 1349829 w 1349829"/>
              <a:gd name="connsiteY3" fmla="*/ 71120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9829" h="711200">
                <a:moveTo>
                  <a:pt x="0" y="0"/>
                </a:moveTo>
                <a:cubicBezTo>
                  <a:pt x="378581" y="76200"/>
                  <a:pt x="757162" y="152400"/>
                  <a:pt x="870857" y="232229"/>
                </a:cubicBezTo>
                <a:cubicBezTo>
                  <a:pt x="984552" y="312058"/>
                  <a:pt x="602343" y="399144"/>
                  <a:pt x="682172" y="478972"/>
                </a:cubicBezTo>
                <a:cubicBezTo>
                  <a:pt x="762001" y="558800"/>
                  <a:pt x="1055915" y="635000"/>
                  <a:pt x="1349829" y="71120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582228" y="6172200"/>
            <a:ext cx="1524000" cy="52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very large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guiding principle for avoiding failure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 information to the problem that guarantees that matrices like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never singular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such information is called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examples of prior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2578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soil has density will be around 1500 kg/m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 or take 500 or so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chemical components sum to 100%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pollutant transport is subject to the diffusion equation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in rivers always flows downhill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8991600" cy="1905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things we know about the solution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based on our knowledge and experience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not directly based on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simplest prior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057400"/>
            <a:ext cx="6096000" cy="685800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4000" dirty="0" smtClean="0"/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 near some value,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sz="40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734628" y="2209800"/>
            <a:ext cx="38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81000" y="3200400"/>
            <a:ext cx="8229600" cy="1143000"/>
            <a:chOff x="228600" y="4343400"/>
            <a:chExt cx="8229600" cy="1143000"/>
          </a:xfrm>
        </p:grpSpPr>
        <p:sp>
          <p:nvSpPr>
            <p:cNvPr id="7" name="Title 1"/>
            <p:cNvSpPr txBox="1">
              <a:spLocks/>
            </p:cNvSpPr>
            <p:nvPr/>
          </p:nvSpPr>
          <p:spPr bwMode="auto">
            <a:xfrm>
              <a:off x="228600" y="4343400"/>
              <a:ext cx="8229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US" sz="4400" b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kumimoji="0" lang="en-US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 </a:t>
              </a:r>
              <a:r>
                <a:rPr kumimoji="0" lang="en-US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mbria Math"/>
                  <a:ea typeface="Cambria Math"/>
                  <a:cs typeface="Times New Roman" pitchFamily="18" charset="0"/>
                </a:rPr>
                <a:t>≈ </a:t>
              </a:r>
              <a:r>
                <a:rPr lang="en-US" sz="44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4695372" y="4731654"/>
              <a:ext cx="381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524000" y="4419600"/>
            <a:ext cx="609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covariance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C</a:t>
            </a:r>
            <a:r>
              <a:rPr kumimoji="0" lang="en-US" sz="400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m</a:t>
            </a:r>
            <a:r>
              <a:rPr kumimoji="0" lang="en-US" sz="400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p</a:t>
            </a:r>
            <a:endParaRPr kumimoji="0" lang="en-US" sz="4000" i="1" u="none" strike="noStrike" kern="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 bwMode="auto">
          <a:xfrm>
            <a:off x="6065520" y="403860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Note this can be written as 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matrix equation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8"/>
          <p:cNvGrpSpPr/>
          <p:nvPr/>
        </p:nvGrpSpPr>
        <p:grpSpPr>
          <a:xfrm>
            <a:off x="304800" y="1737360"/>
            <a:ext cx="8229600" cy="1143000"/>
            <a:chOff x="228600" y="4343400"/>
            <a:chExt cx="8229600" cy="1143000"/>
          </a:xfrm>
        </p:grpSpPr>
        <p:sp>
          <p:nvSpPr>
            <p:cNvPr id="7" name="Title 1"/>
            <p:cNvSpPr txBox="1">
              <a:spLocks/>
            </p:cNvSpPr>
            <p:nvPr/>
          </p:nvSpPr>
          <p:spPr bwMode="auto">
            <a:xfrm>
              <a:off x="228600" y="4343400"/>
              <a:ext cx="8229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US" sz="4400" b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kumimoji="0" lang="en-US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 </a:t>
              </a:r>
              <a:r>
                <a:rPr kumimoji="0" lang="en-US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mbria Math"/>
                  <a:ea typeface="Cambria Math"/>
                  <a:cs typeface="Times New Roman" pitchFamily="18" charset="0"/>
                </a:rPr>
                <a:t>≈ </a:t>
              </a:r>
              <a:r>
                <a:rPr lang="en-US" sz="44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4695372" y="4731654"/>
              <a:ext cx="381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ouble Bracket 10"/>
          <p:cNvSpPr/>
          <p:nvPr/>
        </p:nvSpPr>
        <p:spPr>
          <a:xfrm>
            <a:off x="1767840" y="3566160"/>
            <a:ext cx="2438400" cy="2362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920240" y="3489960"/>
            <a:ext cx="2164080" cy="1143000"/>
            <a:chOff x="1752600" y="3200400"/>
            <a:chExt cx="2164080" cy="1143000"/>
          </a:xfrm>
        </p:grpSpPr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175260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1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242316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0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307848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0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20240" y="4053840"/>
            <a:ext cx="2164080" cy="1143000"/>
            <a:chOff x="1752600" y="3200400"/>
            <a:chExt cx="2164080" cy="1143000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75260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0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242316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1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19" name="Title 1"/>
            <p:cNvSpPr txBox="1">
              <a:spLocks/>
            </p:cNvSpPr>
            <p:nvPr/>
          </p:nvSpPr>
          <p:spPr bwMode="auto">
            <a:xfrm>
              <a:off x="307848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0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920240" y="4632960"/>
            <a:ext cx="2164080" cy="1143000"/>
            <a:chOff x="1752600" y="3200400"/>
            <a:chExt cx="2164080" cy="1143000"/>
          </a:xfrm>
        </p:grpSpPr>
        <p:sp>
          <p:nvSpPr>
            <p:cNvPr id="21" name="Title 1"/>
            <p:cNvSpPr txBox="1">
              <a:spLocks/>
            </p:cNvSpPr>
            <p:nvPr/>
          </p:nvSpPr>
          <p:spPr bwMode="auto">
            <a:xfrm>
              <a:off x="175260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0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242316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0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3078480" y="3200400"/>
              <a:ext cx="8382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1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sp>
        <p:nvSpPr>
          <p:cNvPr id="24" name="Double Bracket 23"/>
          <p:cNvSpPr/>
          <p:nvPr/>
        </p:nvSpPr>
        <p:spPr>
          <a:xfrm>
            <a:off x="4434840" y="3566160"/>
            <a:ext cx="838200" cy="2362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4434840" y="348996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 bwMode="auto">
          <a:xfrm>
            <a:off x="4434840" y="403860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4434840" y="461772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Double Bracket 27"/>
          <p:cNvSpPr/>
          <p:nvPr/>
        </p:nvSpPr>
        <p:spPr>
          <a:xfrm>
            <a:off x="5958840" y="3566160"/>
            <a:ext cx="838200" cy="2362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 txBox="1">
            <a:spLocks/>
          </p:cNvSpPr>
          <p:nvPr/>
        </p:nvSpPr>
        <p:spPr bwMode="auto">
          <a:xfrm>
            <a:off x="5989320" y="335280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5974080" y="390144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5974080" y="449580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 bwMode="auto">
          <a:xfrm>
            <a:off x="6065520" y="348996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 bwMode="auto">
          <a:xfrm>
            <a:off x="6065520" y="464820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 bwMode="auto">
          <a:xfrm>
            <a:off x="5273040" y="4251960"/>
            <a:ext cx="83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800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≈</a:t>
            </a: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prior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600200" y="4876800"/>
            <a:ext cx="609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covariance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C</a:t>
            </a:r>
            <a:r>
              <a:rPr kumimoji="0" lang="en-US" sz="280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h</a:t>
            </a:r>
            <a:endParaRPr kumimoji="0" lang="en-US" sz="2800" i="1" u="none" strike="noStrike" kern="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5847" t="30688" r="26241" b="46032"/>
          <a:stretch>
            <a:fillRect/>
          </a:stretch>
        </p:blipFill>
        <p:spPr bwMode="auto">
          <a:xfrm>
            <a:off x="0" y="19812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relevant to chemical constituents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4673" t="32804" r="36328" b="42857"/>
          <a:stretch>
            <a:fillRect/>
          </a:stretch>
        </p:blipFill>
        <p:spPr bwMode="auto">
          <a:xfrm>
            <a:off x="533400" y="21336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3733800" y="5638800"/>
            <a:ext cx="1169233" cy="614597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191000" y="59436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7010400" y="5562600"/>
            <a:ext cx="1169233" cy="614597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696200" y="5943600"/>
            <a:ext cx="1371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10800000">
            <a:off x="8281988" y="6026944"/>
            <a:ext cx="1524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00200" y="4953000"/>
            <a:ext cx="4038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971800" y="49530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?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Double Bracket 12"/>
          <p:cNvSpPr/>
          <p:nvPr/>
        </p:nvSpPr>
        <p:spPr>
          <a:xfrm>
            <a:off x="1981200" y="4800600"/>
            <a:ext cx="3657600" cy="762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relevant to chemical constituents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4673" t="32804" r="36328" b="42857"/>
          <a:stretch>
            <a:fillRect/>
          </a:stretch>
        </p:blipFill>
        <p:spPr bwMode="auto">
          <a:xfrm>
            <a:off x="533400" y="21336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3733800" y="5638800"/>
            <a:ext cx="1169233" cy="614597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191000" y="59436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7010400" y="5562600"/>
            <a:ext cx="1169233" cy="614597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696200" y="5943600"/>
            <a:ext cx="1371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10800000">
            <a:off x="8281988" y="6026944"/>
            <a:ext cx="1524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Normal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to represent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11348" t="34921" r="32545" b="53439"/>
          <a:stretch>
            <a:fillRect/>
          </a:stretch>
        </p:blipFill>
        <p:spPr bwMode="auto">
          <a:xfrm>
            <a:off x="198620" y="2971800"/>
            <a:ext cx="863138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sz="3200" dirty="0" smtClean="0"/>
              <a:t>Given Normally-distributed uncorrelated data with uniform variance </a:t>
            </a:r>
            <a:r>
              <a:rPr lang="en-US" sz="3200" dirty="0" smtClean="0">
                <a:latin typeface="Cambria Math"/>
                <a:ea typeface="Cambria Math"/>
              </a:rPr>
              <a:t>σ</a:t>
            </a:r>
            <a:r>
              <a:rPr lang="en-US" sz="3200" baseline="30000" dirty="0" smtClean="0">
                <a:latin typeface="Cambria Math"/>
                <a:ea typeface="Cambria Math"/>
              </a:rPr>
              <a:t>2</a:t>
            </a:r>
            <a:r>
              <a:rPr lang="en-US" sz="3200" baseline="-25000" dirty="0" smtClean="0"/>
              <a:t>d</a:t>
            </a:r>
            <a:endParaRPr lang="en-US" sz="3200" baseline="-25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8160"/>
            <a:ext cx="8229600" cy="2209800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Normally-distributed with covariance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we can define an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“error in prior information”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35303" t="47619" r="30024" b="42857"/>
          <a:stretch>
            <a:fillRect/>
          </a:stretch>
        </p:blipFill>
        <p:spPr bwMode="auto">
          <a:xfrm>
            <a:off x="1447800" y="2895600"/>
            <a:ext cx="6324600" cy="103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701040" y="548640"/>
            <a:ext cx="83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362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 “total error”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 l="33609" t="52116" r="17849" b="32011"/>
          <a:stretch>
            <a:fillRect/>
          </a:stretch>
        </p:blipFill>
        <p:spPr bwMode="auto">
          <a:xfrm>
            <a:off x="1600200" y="2819400"/>
            <a:ext cx="586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438400" y="4419600"/>
            <a:ext cx="40863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with respect to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US" sz="44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362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 “total error”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 l="33609" t="52116" r="17849" b="32011"/>
          <a:stretch>
            <a:fillRect/>
          </a:stretch>
        </p:blipFill>
        <p:spPr bwMode="auto">
          <a:xfrm>
            <a:off x="1600200" y="2819400"/>
            <a:ext cx="586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l="40977" t="53968" r="22459" b="36508"/>
          <a:stretch>
            <a:fillRect/>
          </a:stretch>
        </p:blipFill>
        <p:spPr bwMode="auto">
          <a:xfrm>
            <a:off x="1828800" y="4114800"/>
            <a:ext cx="5715000" cy="88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17953931">
            <a:off x="2529829" y="3501662"/>
            <a:ext cx="1264942" cy="951204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524000" y="4495800"/>
            <a:ext cx="8305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ambria Math" pitchFamily="18" charset="0"/>
                <a:cs typeface="Times New Roman" pitchFamily="18" charset="0"/>
              </a:rPr>
              <a:t>prediction error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ambria Math" pitchFamily="18" charset="0"/>
                <a:cs typeface="Times New Roman" pitchFamily="18" charset="0"/>
              </a:rPr>
              <a:t> weighted by its certainty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362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 “total error”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 l="33609" t="52116" r="17849" b="32011"/>
          <a:stretch>
            <a:fillRect/>
          </a:stretch>
        </p:blipFill>
        <p:spPr bwMode="auto">
          <a:xfrm>
            <a:off x="1600200" y="2819400"/>
            <a:ext cx="586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35303" t="47619" r="30024" b="42857"/>
          <a:stretch>
            <a:fillRect/>
          </a:stretch>
        </p:blipFill>
        <p:spPr bwMode="auto">
          <a:xfrm>
            <a:off x="1447800" y="5029200"/>
            <a:ext cx="5943600" cy="972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21221513" flipV="1">
            <a:off x="2541211" y="4068635"/>
            <a:ext cx="3357666" cy="669395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057400" y="545592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ambria Math" pitchFamily="18" charset="0"/>
                <a:cs typeface="Times New Roman" pitchFamily="18" charset="0"/>
              </a:rPr>
              <a:t>error in prior information 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ambria Math" pitchFamily="18" charset="0"/>
                <a:cs typeface="Times New Roman" pitchFamily="18" charset="0"/>
              </a:rPr>
              <a:t>weighted by its certainty 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9624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the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minimizes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 l="33609" t="52116" r="17849" b="32011"/>
          <a:stretch>
            <a:fillRect/>
          </a:stretch>
        </p:blipFill>
        <p:spPr bwMode="auto">
          <a:xfrm>
            <a:off x="1752600" y="4267200"/>
            <a:ext cx="586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622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generalized least squares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solution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68716" t="44444" r="3546" b="24868"/>
          <a:stretch>
            <a:fillRect/>
          </a:stretch>
        </p:blipFill>
        <p:spPr bwMode="auto">
          <a:xfrm>
            <a:off x="609600" y="4419600"/>
            <a:ext cx="335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 l="49370" t="42593" r="15957" b="27778"/>
          <a:stretch>
            <a:fillRect/>
          </a:stretch>
        </p:blipFill>
        <p:spPr bwMode="auto">
          <a:xfrm>
            <a:off x="4419600" y="4267200"/>
            <a:ext cx="4191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/>
          <a:srcRect l="39283" t="56349" r="27935" b="29894"/>
          <a:stretch>
            <a:fillRect/>
          </a:stretch>
        </p:blipFill>
        <p:spPr bwMode="auto">
          <a:xfrm>
            <a:off x="1905000" y="2057400"/>
            <a:ext cx="518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276600" y="3276600"/>
            <a:ext cx="4191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pattern same as ordinary least squares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ight Brace 8"/>
          <p:cNvSpPr/>
          <p:nvPr/>
        </p:nvSpPr>
        <p:spPr>
          <a:xfrm rot="5400000">
            <a:off x="4912056" y="2209800"/>
            <a:ext cx="685800" cy="2667000"/>
          </a:xfrm>
          <a:prstGeom prst="righ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953000" y="6248400"/>
            <a:ext cx="419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but with more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complicated matrices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648200" y="426720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describe the pattern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Straight Connector 3"/>
          <p:cNvCxnSpPr/>
          <p:nvPr/>
        </p:nvCxnSpPr>
        <p:spPr>
          <a:xfrm flipV="1">
            <a:off x="1219200" y="2590800"/>
            <a:ext cx="6629400" cy="213360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648200" y="838200"/>
            <a:ext cx="0" cy="51816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438400" y="990600"/>
            <a:ext cx="5029200" cy="47244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26280" y="3505200"/>
            <a:ext cx="228600" cy="228600"/>
          </a:xfrm>
          <a:prstGeom prst="ellipse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20554171">
            <a:off x="2135575" y="3166674"/>
            <a:ext cx="2719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d = m</a:t>
            </a:r>
            <a:r>
              <a:rPr lang="en-US" sz="2800" baseline="-25000" dirty="0" smtClean="0">
                <a:solidFill>
                  <a:srgbClr val="FFC000"/>
                </a:solidFill>
              </a:rPr>
              <a:t>1</a:t>
            </a:r>
            <a:r>
              <a:rPr lang="en-US" sz="2800" dirty="0" smtClean="0">
                <a:solidFill>
                  <a:srgbClr val="FFC000"/>
                </a:solidFill>
              </a:rPr>
              <a:t> + m</a:t>
            </a:r>
            <a:r>
              <a:rPr lang="en-US" sz="2800" baseline="-25000" dirty="0" smtClean="0">
                <a:solidFill>
                  <a:srgbClr val="FFC000"/>
                </a:solidFill>
              </a:rPr>
              <a:t>2</a:t>
            </a:r>
            <a:r>
              <a:rPr lang="en-US" sz="2800" dirty="0" smtClean="0">
                <a:solidFill>
                  <a:srgbClr val="FFC000"/>
                </a:solidFill>
              </a:rPr>
              <a:t> x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9600" y="59436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00B050"/>
                </a:solidFill>
              </a:rPr>
              <a:t>x</a:t>
            </a:r>
            <a:r>
              <a:rPr lang="en-US" sz="3200" baseline="-25000" dirty="0" err="1" smtClean="0">
                <a:solidFill>
                  <a:srgbClr val="00B050"/>
                </a:solidFill>
              </a:rPr>
              <a:t>c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8875270">
            <a:off x="5313297" y="615936"/>
            <a:ext cx="2719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d = m</a:t>
            </a:r>
            <a:r>
              <a:rPr lang="en-US" sz="2800" baseline="-25000" dirty="0" smtClean="0">
                <a:solidFill>
                  <a:srgbClr val="0070C0"/>
                </a:solidFill>
              </a:rPr>
              <a:t>3</a:t>
            </a:r>
            <a:r>
              <a:rPr lang="en-US" sz="2800" dirty="0" smtClean="0">
                <a:solidFill>
                  <a:srgbClr val="0070C0"/>
                </a:solidFill>
              </a:rPr>
              <a:t> + m</a:t>
            </a:r>
            <a:r>
              <a:rPr lang="en-US" sz="2800" baseline="-25000" dirty="0" smtClean="0">
                <a:solidFill>
                  <a:srgbClr val="0070C0"/>
                </a:solidFill>
              </a:rPr>
              <a:t>4</a:t>
            </a:r>
            <a:r>
              <a:rPr lang="en-US" sz="2800" dirty="0" smtClean="0">
                <a:solidFill>
                  <a:srgbClr val="0070C0"/>
                </a:solidFill>
              </a:rPr>
              <a:t> x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15118" t="25106" r="18740" b="53813"/>
          <a:stretch>
            <a:fillRect/>
          </a:stretch>
        </p:blipFill>
        <p:spPr bwMode="auto">
          <a:xfrm>
            <a:off x="0" y="518160"/>
            <a:ext cx="9104586" cy="161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628900" y="24384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what is </a:t>
            </a:r>
            <a:r>
              <a:rPr lang="en-US" sz="3200" dirty="0" err="1" smtClean="0">
                <a:solidFill>
                  <a:srgbClr val="FF0000"/>
                </a:solidFill>
              </a:rPr>
              <a:t>d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left</a:t>
            </a:r>
            <a:r>
              <a:rPr lang="en-US" sz="3200" dirty="0" smtClean="0">
                <a:solidFill>
                  <a:srgbClr val="FF0000"/>
                </a:solidFill>
              </a:rPr>
              <a:t> at </a:t>
            </a:r>
            <a:r>
              <a:rPr lang="en-US" sz="3200" dirty="0" err="1" smtClean="0">
                <a:solidFill>
                  <a:srgbClr val="FF0000"/>
                </a:solidFill>
              </a:rPr>
              <a:t>x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3200" dirty="0" smtClean="0">
                <a:solidFill>
                  <a:srgbClr val="FF0000"/>
                </a:solidFill>
              </a:rPr>
              <a:t> 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1800" y="1219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</a:rPr>
              <a:t>d</a:t>
            </a:r>
            <a:r>
              <a:rPr lang="en-US" sz="2800" baseline="-25000" dirty="0" err="1" smtClean="0">
                <a:solidFill>
                  <a:srgbClr val="0070C0"/>
                </a:solidFill>
              </a:rPr>
              <a:t>right</a:t>
            </a:r>
            <a:r>
              <a:rPr lang="en-US" sz="2800" dirty="0" smtClean="0">
                <a:solidFill>
                  <a:srgbClr val="0070C0"/>
                </a:solidFill>
              </a:rPr>
              <a:t> = m</a:t>
            </a:r>
            <a:r>
              <a:rPr lang="en-US" sz="2800" baseline="-25000" dirty="0" smtClean="0">
                <a:solidFill>
                  <a:srgbClr val="0070C0"/>
                </a:solidFill>
              </a:rPr>
              <a:t>3</a:t>
            </a:r>
            <a:r>
              <a:rPr lang="en-US" sz="2800" dirty="0" smtClean="0">
                <a:solidFill>
                  <a:srgbClr val="0070C0"/>
                </a:solidFill>
              </a:rPr>
              <a:t> + m</a:t>
            </a:r>
            <a:r>
              <a:rPr lang="en-US" sz="2800" baseline="-25000" dirty="0" smtClean="0">
                <a:solidFill>
                  <a:srgbClr val="0070C0"/>
                </a:solidFill>
              </a:rPr>
              <a:t>4</a:t>
            </a:r>
            <a:r>
              <a:rPr lang="en-US" sz="2800" dirty="0" smtClean="0">
                <a:solidFill>
                  <a:srgbClr val="0070C0"/>
                </a:solidFill>
              </a:rPr>
              <a:t> x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41082" y="685800"/>
            <a:ext cx="2719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C000"/>
                </a:solidFill>
              </a:rPr>
              <a:t>d</a:t>
            </a:r>
            <a:r>
              <a:rPr lang="en-US" sz="2800" baseline="-25000" dirty="0" err="1" smtClean="0">
                <a:solidFill>
                  <a:srgbClr val="FFC000"/>
                </a:solidFill>
              </a:rPr>
              <a:t>left</a:t>
            </a:r>
            <a:r>
              <a:rPr lang="en-US" sz="2800" dirty="0" smtClean="0">
                <a:solidFill>
                  <a:srgbClr val="FFC000"/>
                </a:solidFill>
              </a:rPr>
              <a:t> = m</a:t>
            </a:r>
            <a:r>
              <a:rPr lang="en-US" sz="2800" baseline="-25000" dirty="0" smtClean="0">
                <a:solidFill>
                  <a:srgbClr val="FFC000"/>
                </a:solidFill>
              </a:rPr>
              <a:t>1</a:t>
            </a:r>
            <a:r>
              <a:rPr lang="en-US" sz="2800" dirty="0" smtClean="0">
                <a:solidFill>
                  <a:srgbClr val="FFC000"/>
                </a:solidFill>
              </a:rPr>
              <a:t> + m</a:t>
            </a:r>
            <a:r>
              <a:rPr lang="en-US" sz="2800" baseline="-25000" dirty="0" smtClean="0">
                <a:solidFill>
                  <a:srgbClr val="FFC000"/>
                </a:solidFill>
              </a:rPr>
              <a:t>2</a:t>
            </a:r>
            <a:r>
              <a:rPr lang="en-US" sz="2800" dirty="0" smtClean="0">
                <a:solidFill>
                  <a:srgbClr val="FFC000"/>
                </a:solidFill>
              </a:rPr>
              <a:t> x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8900" y="31242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what is </a:t>
            </a:r>
            <a:r>
              <a:rPr lang="en-US" sz="3200" dirty="0" err="1" smtClean="0">
                <a:solidFill>
                  <a:srgbClr val="FF0000"/>
                </a:solidFill>
              </a:rPr>
              <a:t>d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right</a:t>
            </a:r>
            <a:r>
              <a:rPr lang="en-US" sz="3200" dirty="0" smtClean="0">
                <a:solidFill>
                  <a:srgbClr val="FF0000"/>
                </a:solidFill>
              </a:rPr>
              <a:t> at </a:t>
            </a:r>
            <a:r>
              <a:rPr lang="en-US" sz="3200" dirty="0" err="1" smtClean="0">
                <a:solidFill>
                  <a:srgbClr val="FF0000"/>
                </a:solidFill>
              </a:rPr>
              <a:t>x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3200" dirty="0" smtClean="0">
                <a:solidFill>
                  <a:srgbClr val="FF0000"/>
                </a:solidFill>
              </a:rPr>
              <a:t> 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7800" y="39624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write </a:t>
            </a:r>
            <a:r>
              <a:rPr lang="en-US" sz="3200" dirty="0" err="1" smtClean="0">
                <a:solidFill>
                  <a:srgbClr val="FF0000"/>
                </a:solidFill>
              </a:rPr>
              <a:t>d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left</a:t>
            </a:r>
            <a:r>
              <a:rPr lang="en-US" sz="3200" baseline="-250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= </a:t>
            </a:r>
            <a:r>
              <a:rPr lang="en-US" sz="3200" dirty="0" err="1" smtClean="0">
                <a:solidFill>
                  <a:srgbClr val="FF0000"/>
                </a:solidFill>
              </a:rPr>
              <a:t>d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right</a:t>
            </a:r>
            <a:r>
              <a:rPr lang="en-US" sz="3200" dirty="0" smtClean="0">
                <a:solidFill>
                  <a:srgbClr val="FF0000"/>
                </a:solidFill>
              </a:rPr>
              <a:t>  at </a:t>
            </a:r>
            <a:r>
              <a:rPr lang="en-US" sz="3200" dirty="0" err="1" smtClean="0">
                <a:solidFill>
                  <a:srgbClr val="FF0000"/>
                </a:solidFill>
              </a:rPr>
              <a:t>x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3200" dirty="0" smtClean="0">
                <a:solidFill>
                  <a:srgbClr val="FF0000"/>
                </a:solidFill>
              </a:rPr>
              <a:t> in the form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43100" y="502920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Hm</a:t>
            </a:r>
            <a:r>
              <a:rPr lang="en-US" sz="3200" dirty="0" smtClean="0">
                <a:solidFill>
                  <a:srgbClr val="FF0000"/>
                </a:solidFill>
              </a:rPr>
              <a:t>=</a:t>
            </a:r>
            <a:r>
              <a:rPr lang="en-US" sz="3200" b="1" dirty="0" smtClean="0">
                <a:solidFill>
                  <a:srgbClr val="FF0000"/>
                </a:solidFill>
              </a:rPr>
              <a:t>h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858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46875" t="30627" r="13281" b="31766"/>
          <a:stretch>
            <a:fillRect/>
          </a:stretch>
        </p:blipFill>
        <p:spPr bwMode="auto">
          <a:xfrm>
            <a:off x="1219199" y="1203960"/>
            <a:ext cx="683029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685800"/>
            <a:ext cx="8839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sigmah</a:t>
            </a:r>
            <a:r>
              <a:rPr lang="en-US" sz="3200" dirty="0" smtClean="0"/>
              <a:t>=1e-6;</a:t>
            </a:r>
          </a:p>
          <a:p>
            <a:r>
              <a:rPr lang="pt-BR" sz="3200" dirty="0" smtClean="0"/>
              <a:t>H = [1, xc, -1, -xc ];</a:t>
            </a:r>
          </a:p>
          <a:p>
            <a:r>
              <a:rPr lang="en-US" sz="3200" dirty="0" smtClean="0"/>
              <a:t>h = 0;</a:t>
            </a:r>
          </a:p>
          <a:p>
            <a:r>
              <a:rPr lang="en-US" sz="3200" dirty="0" smtClean="0"/>
              <a:t> </a:t>
            </a:r>
          </a:p>
          <a:p>
            <a:r>
              <a:rPr lang="en-US" sz="3200" dirty="0" smtClean="0"/>
              <a:t>F </a:t>
            </a:r>
            <a:r>
              <a:rPr lang="en-US" sz="3200" dirty="0" smtClean="0"/>
              <a:t>= </a:t>
            </a:r>
            <a:r>
              <a:rPr lang="en-US" sz="3200" dirty="0" smtClean="0"/>
              <a:t>[(1/</a:t>
            </a:r>
            <a:r>
              <a:rPr lang="en-US" sz="3200" dirty="0" err="1" smtClean="0"/>
              <a:t>sigmad</a:t>
            </a:r>
            <a:r>
              <a:rPr lang="en-US" sz="3200" dirty="0" smtClean="0"/>
              <a:t>)*</a:t>
            </a:r>
            <a:r>
              <a:rPr lang="en-US" sz="3200" dirty="0" smtClean="0"/>
              <a:t>G; (1/</a:t>
            </a:r>
            <a:r>
              <a:rPr lang="en-US" sz="3200" dirty="0" err="1" smtClean="0"/>
              <a:t>sigmah</a:t>
            </a:r>
            <a:r>
              <a:rPr lang="en-US" sz="3200" dirty="0" smtClean="0"/>
              <a:t>)*H];</a:t>
            </a:r>
          </a:p>
          <a:p>
            <a:r>
              <a:rPr lang="en-US" sz="3200" dirty="0" smtClean="0"/>
              <a:t>f = [ (1/</a:t>
            </a:r>
            <a:r>
              <a:rPr lang="en-US" sz="3200" dirty="0" err="1" smtClean="0"/>
              <a:t>sigmad</a:t>
            </a:r>
            <a:r>
              <a:rPr lang="en-US" sz="3200" dirty="0" smtClean="0"/>
              <a:t>)*dobs; 0 ];</a:t>
            </a:r>
          </a:p>
          <a:p>
            <a:endParaRPr lang="en-US" sz="3200" dirty="0" smtClean="0"/>
          </a:p>
          <a:p>
            <a:r>
              <a:rPr lang="en-US" sz="3200" dirty="0" err="1" smtClean="0"/>
              <a:t>mest</a:t>
            </a:r>
            <a:r>
              <a:rPr lang="en-US" sz="3200" dirty="0" smtClean="0"/>
              <a:t> = (F'*F)\(F'*f);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5118" t="25106" r="18740" b="32931"/>
          <a:stretch>
            <a:fillRect/>
          </a:stretch>
        </p:blipFill>
        <p:spPr bwMode="auto">
          <a:xfrm>
            <a:off x="0" y="518160"/>
            <a:ext cx="9104586" cy="321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5118" t="25106" r="18740" b="9265"/>
          <a:stretch>
            <a:fillRect/>
          </a:stretch>
        </p:blipFill>
        <p:spPr bwMode="auto">
          <a:xfrm>
            <a:off x="0" y="518160"/>
            <a:ext cx="910458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 l="15118" t="25106" r="18740" b="9265"/>
          <a:stretch>
            <a:fillRect/>
          </a:stretch>
        </p:blipFill>
        <p:spPr bwMode="auto">
          <a:xfrm>
            <a:off x="0" y="518160"/>
            <a:ext cx="910458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3429000" y="4267200"/>
            <a:ext cx="1981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24200" y="5867400"/>
            <a:ext cx="4191000" cy="6858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least squared error</a:t>
            </a:r>
            <a:endParaRPr lang="en-US" sz="3200" baseline="-25000" dirty="0">
              <a:solidFill>
                <a:srgbClr val="FF0000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 rot="1074684">
            <a:off x="4603115" y="5501366"/>
            <a:ext cx="660187" cy="427270"/>
          </a:xfrm>
          <a:custGeom>
            <a:avLst/>
            <a:gdLst>
              <a:gd name="connsiteX0" fmla="*/ 0 w 1169233"/>
              <a:gd name="connsiteY0" fmla="*/ 0 h 614597"/>
              <a:gd name="connsiteX1" fmla="*/ 359764 w 1169233"/>
              <a:gd name="connsiteY1" fmla="*/ 149902 h 614597"/>
              <a:gd name="connsiteX2" fmla="*/ 134912 w 1169233"/>
              <a:gd name="connsiteY2" fmla="*/ 344774 h 614597"/>
              <a:gd name="connsiteX3" fmla="*/ 1169233 w 1169233"/>
              <a:gd name="connsiteY3" fmla="*/ 614597 h 61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233" h="614597">
                <a:moveTo>
                  <a:pt x="0" y="0"/>
                </a:moveTo>
                <a:cubicBezTo>
                  <a:pt x="168639" y="46220"/>
                  <a:pt x="337279" y="92440"/>
                  <a:pt x="359764" y="149902"/>
                </a:cubicBezTo>
                <a:cubicBezTo>
                  <a:pt x="382249" y="207364"/>
                  <a:pt x="1" y="267325"/>
                  <a:pt x="134912" y="344774"/>
                </a:cubicBezTo>
                <a:cubicBezTo>
                  <a:pt x="269824" y="422223"/>
                  <a:pt x="719528" y="518410"/>
                  <a:pt x="1169233" y="614597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2047" t="30764" r="27559" b="11528"/>
          <a:stretch>
            <a:fillRect/>
          </a:stretch>
        </p:blipFill>
        <p:spPr bwMode="auto">
          <a:xfrm>
            <a:off x="152400" y="304800"/>
            <a:ext cx="884517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sz="3200" dirty="0" smtClean="0"/>
              <a:t>Given Normally-distributed correlated data with covariance </a:t>
            </a:r>
            <a:r>
              <a:rPr lang="en-US" sz="3200" b="1" dirty="0" err="1" smtClean="0">
                <a:latin typeface="Cambria Math"/>
                <a:ea typeface="Cambria Math"/>
              </a:rPr>
              <a:t>C</a:t>
            </a:r>
            <a:r>
              <a:rPr lang="en-US" sz="3200" baseline="-25000" dirty="0" err="1" smtClean="0">
                <a:latin typeface="Cambria Math"/>
                <a:ea typeface="Cambria Math"/>
              </a:rPr>
              <a:t>d</a:t>
            </a:r>
            <a:endParaRPr lang="en-US" sz="3200" baseline="-2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5263</TotalTime>
  <Words>994</Words>
  <Application>Microsoft Office PowerPoint</Application>
  <PresentationFormat>On-screen Show (4:3)</PresentationFormat>
  <Paragraphs>184</Paragraphs>
  <Slides>43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Default Design</vt:lpstr>
      <vt:lpstr>Slide 1</vt:lpstr>
      <vt:lpstr>Probabalistic Interpetation of Total Error E</vt:lpstr>
      <vt:lpstr>Given Normally-distributed uncorrelated data with uniform variance σ2d</vt:lpstr>
      <vt:lpstr>Slide 4</vt:lpstr>
      <vt:lpstr>Slide 5</vt:lpstr>
      <vt:lpstr>Slide 6</vt:lpstr>
      <vt:lpstr>least squared error</vt:lpstr>
      <vt:lpstr>Slide 8</vt:lpstr>
      <vt:lpstr>Given Normally-distributed correlated data with covariance Cd</vt:lpstr>
      <vt:lpstr>Slide 10</vt:lpstr>
      <vt:lpstr>Slide 11</vt:lpstr>
      <vt:lpstr>Slide 12</vt:lpstr>
      <vt:lpstr>Slide 13</vt:lpstr>
      <vt:lpstr>when least-squares fails</vt:lpstr>
      <vt:lpstr>Slide 15</vt:lpstr>
      <vt:lpstr>when determinant of [GTG] is zero that is, D=0  [GTG]-1  is singular</vt:lpstr>
      <vt:lpstr>Slide 17</vt:lpstr>
      <vt:lpstr>Slide 18</vt:lpstr>
      <vt:lpstr>least-squares fails when the data do not uniquely determine the solution</vt:lpstr>
      <vt:lpstr>if [GTG]-1  is singular least squares solution doesn’t exist  if [GTG]-1  is almost singular least squares is useless because it has high variance</vt:lpstr>
      <vt:lpstr>guiding principle for avoiding failure</vt:lpstr>
      <vt:lpstr>examples of prior information</vt:lpstr>
      <vt:lpstr>prior information</vt:lpstr>
      <vt:lpstr>simplest prior information</vt:lpstr>
      <vt:lpstr>Note this can be written as a matrix equation</vt:lpstr>
      <vt:lpstr>linear prior information</vt:lpstr>
      <vt:lpstr>example relevant to chemical constituents</vt:lpstr>
      <vt:lpstr>example relevant to chemical constituents</vt:lpstr>
      <vt:lpstr>use Normal p.d.f. to represent prior information</vt:lpstr>
      <vt:lpstr>if h is Normally-distributed with covariance Ch we can define an “error in prior information”</vt:lpstr>
      <vt:lpstr>generalized least squares minimize “total error”</vt:lpstr>
      <vt:lpstr>generalized least squares minimize “total error”</vt:lpstr>
      <vt:lpstr>generalized least squares minimize “total error”</vt:lpstr>
      <vt:lpstr>generalized least squares   find the m that minimizes</vt:lpstr>
      <vt:lpstr>generalized least squares solution</vt:lpstr>
      <vt:lpstr>Example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442</cp:revision>
  <dcterms:created xsi:type="dcterms:W3CDTF">2008-08-25T18:59:31Z</dcterms:created>
  <dcterms:modified xsi:type="dcterms:W3CDTF">2014-09-24T10:49:02Z</dcterms:modified>
</cp:coreProperties>
</file>