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351" r:id="rId2"/>
    <p:sldId id="301" r:id="rId3"/>
    <p:sldId id="302" r:id="rId4"/>
    <p:sldId id="305" r:id="rId5"/>
    <p:sldId id="304" r:id="rId6"/>
    <p:sldId id="309" r:id="rId7"/>
    <p:sldId id="348" r:id="rId8"/>
    <p:sldId id="307" r:id="rId9"/>
    <p:sldId id="308" r:id="rId10"/>
    <p:sldId id="310" r:id="rId11"/>
    <p:sldId id="311" r:id="rId12"/>
    <p:sldId id="313" r:id="rId13"/>
    <p:sldId id="314" r:id="rId14"/>
    <p:sldId id="316" r:id="rId15"/>
    <p:sldId id="352" r:id="rId16"/>
    <p:sldId id="318" r:id="rId17"/>
    <p:sldId id="322" r:id="rId18"/>
    <p:sldId id="325" r:id="rId19"/>
    <p:sldId id="357" r:id="rId20"/>
    <p:sldId id="354" r:id="rId21"/>
    <p:sldId id="355" r:id="rId22"/>
    <p:sldId id="356" r:id="rId23"/>
    <p:sldId id="353" r:id="rId24"/>
    <p:sldId id="330" r:id="rId25"/>
    <p:sldId id="331" r:id="rId26"/>
    <p:sldId id="332" r:id="rId27"/>
    <p:sldId id="333" r:id="rId28"/>
    <p:sldId id="334" r:id="rId29"/>
    <p:sldId id="335" r:id="rId30"/>
    <p:sldId id="336" r:id="rId31"/>
    <p:sldId id="337" r:id="rId32"/>
    <p:sldId id="338" r:id="rId33"/>
    <p:sldId id="349"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5675F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93" autoAdjust="0"/>
    <p:restoredTop sz="87053" autoAdjust="0"/>
  </p:normalViewPr>
  <p:slideViewPr>
    <p:cSldViewPr>
      <p:cViewPr varScale="1">
        <p:scale>
          <a:sx n="55" d="100"/>
          <a:sy n="55" d="100"/>
        </p:scale>
        <p:origin x="-92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EE9508-24BE-4A5E-89E1-37AF65DD37C6}" type="datetimeFigureOut">
              <a:rPr lang="en-US" smtClean="0"/>
              <a:pPr/>
              <a:t>9/16/2014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466815-0D95-47C5-9249-8299F627C37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the generic statement that the data are related to the model parameters through the quantitative model.  The quantitative model might be a very simple formula, or a very complicated computer program.</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a:t>
            </a:r>
            <a:r>
              <a:rPr lang="en-US" baseline="0" dirty="0" smtClean="0"/>
              <a:t> that the model asserts that the data scatter about a typical value, such as the mean.  Though simple, this is actually an extremely important idea.</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that m</a:t>
            </a:r>
            <a:r>
              <a:rPr lang="en-US" baseline="-25000" dirty="0" smtClean="0"/>
              <a:t>1</a:t>
            </a:r>
            <a:r>
              <a:rPr lang="en-US" baseline="0" dirty="0" smtClean="0"/>
              <a:t> is the intercept and m</a:t>
            </a:r>
            <a:r>
              <a:rPr lang="en-US" baseline="-25000" dirty="0" smtClean="0"/>
              <a:t>2</a:t>
            </a:r>
            <a:r>
              <a:rPr lang="en-US" baseline="0" dirty="0" smtClean="0"/>
              <a:t> is the slope.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many different situations, the structure of the data kernel is heavily influenced by the “geometry” of the experiment.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key requirement is that the m’s appear as coefficients multiplying the </a:t>
            </a:r>
            <a:r>
              <a:rPr lang="en-US" dirty="0" err="1" smtClean="0"/>
              <a:t>f’s</a:t>
            </a:r>
            <a:r>
              <a:rPr lang="en-US" dirty="0" smtClean="0"/>
              <a:t>, and</a:t>
            </a:r>
            <a:r>
              <a:rPr lang="en-US" baseline="0" dirty="0" smtClean="0"/>
              <a:t> are not “within” the </a:t>
            </a:r>
            <a:r>
              <a:rPr lang="en-US" baseline="0" dirty="0" err="1" smtClean="0"/>
              <a:t>f’s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a:t>
            </a:r>
            <a:r>
              <a:rPr lang="en-US" b="1" baseline="0" dirty="0" err="1" smtClean="0"/>
              <a:t>r</a:t>
            </a:r>
            <a:r>
              <a:rPr lang="en-US" b="0" baseline="0" dirty="0" err="1" smtClean="0"/>
              <a:t>’s</a:t>
            </a:r>
            <a:r>
              <a:rPr lang="en-US" b="0" baseline="0" dirty="0" smtClean="0"/>
              <a:t> stand for the rows of the matrix.</a:t>
            </a:r>
            <a:endParaRPr lang="en-US" dirty="0" smtClean="0"/>
          </a:p>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a:t>
            </a:r>
            <a:r>
              <a:rPr lang="en-US" b="1" baseline="0" dirty="0" err="1" smtClean="0"/>
              <a:t>r</a:t>
            </a:r>
            <a:r>
              <a:rPr lang="en-US" b="0" baseline="0" dirty="0" err="1" smtClean="0"/>
              <a:t>’s</a:t>
            </a:r>
            <a:r>
              <a:rPr lang="en-US" b="0" baseline="0" dirty="0" smtClean="0"/>
              <a:t> stand for the rows of the matrix.</a:t>
            </a:r>
            <a:endParaRPr lang="en-US" dirty="0" smtClean="0"/>
          </a:p>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19</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a:t>
            </a:r>
            <a:r>
              <a:rPr lang="en-US" baseline="0" dirty="0" smtClean="0"/>
              <a:t> that every observation has a corresponding error.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24</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 out</a:t>
            </a:r>
            <a:r>
              <a:rPr lang="en-US" baseline="0" dirty="0" smtClean="0"/>
              <a:t> each relevant quantity.</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25</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Depending</a:t>
            </a:r>
            <a:r>
              <a:rPr lang="en-US" baseline="0" dirty="0" smtClean="0"/>
              <a:t> upon the level of the class, you might want to review the dot product.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26</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prescription</a:t>
            </a:r>
            <a:r>
              <a:rPr lang="en-US" baseline="0" dirty="0" smtClean="0"/>
              <a:t> on the left is very general and non-specific. There one on the left quantifies what we mean by “about equal”; two things are about equal if their error E is small.  However, this is just one possible way to quantifying what we mean by “about equal”.</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a:t>
            </a:r>
            <a:r>
              <a:rPr lang="en-US" baseline="0" dirty="0" smtClean="0"/>
              <a:t> of a diamond.  You measure the “Three C’s”, but you want to know its value, expressed either in dollars or in social prestige.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script presumes that an estimate of the model parameters, </a:t>
            </a:r>
            <a:r>
              <a:rPr lang="en-US" baseline="0" dirty="0" err="1" smtClean="0"/>
              <a:t>mest</a:t>
            </a:r>
            <a:r>
              <a:rPr lang="en-US" baseline="0" dirty="0" smtClean="0"/>
              <a:t>, is available.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28</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 that one</a:t>
            </a:r>
            <a:r>
              <a:rPr lang="en-US" baseline="0" dirty="0" smtClean="0"/>
              <a:t> advantage of computer-based computation is that you can rapidly try lots of possibilities.  Nevertheless, the computational burden grows with the , M, of model parameters, and becomes impractical for relatively small M’s  (say less than 10).</a:t>
            </a:r>
          </a:p>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29</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White to black is small to big,</a:t>
            </a:r>
            <a:r>
              <a:rPr lang="en-US" baseline="0" dirty="0" smtClean="0"/>
              <a:t> so the minimum is in the center of the whitish patch.</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30</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error is unavoidable; that it always effects the results</a:t>
            </a:r>
            <a:r>
              <a:rPr lang="en-US" baseline="0" dirty="0" smtClean="0"/>
              <a:t> of any calculation made with data.</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Imaging is a case where M is</a:t>
            </a:r>
            <a:r>
              <a:rPr lang="en-US" baseline="0" dirty="0" smtClean="0"/>
              <a:t> about equal to N.  An image has a very large number (millions) of pixels. In a typical imaging experiment (e.g. medial tomography), the number of data are of similar size of the number of pixels.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Here are a variety of ways of quantifying the generic statement that the data are related to the model parameters through a linear model.  The linear model is represented by the </a:t>
            </a:r>
            <a:r>
              <a:rPr lang="en-US" baseline="0" dirty="0" err="1" smtClean="0"/>
              <a:t>matric</a:t>
            </a:r>
            <a:r>
              <a:rPr lang="en-US" baseline="0" dirty="0" smtClean="0"/>
              <a:t>, </a:t>
            </a:r>
            <a:r>
              <a:rPr lang="en-US" b="1" baseline="0" dirty="0" smtClean="0"/>
              <a:t>G</a:t>
            </a:r>
            <a:r>
              <a:rPr lang="en-US" baseline="0" dirty="0" smtClean="0"/>
              <a:t>.  Step through the different versions, showing how they are related to one another.</a:t>
            </a:r>
            <a:endParaRPr lang="en-US"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term “data kernel” derives</a:t>
            </a:r>
            <a:r>
              <a:rPr lang="en-US" baseline="0" dirty="0" smtClean="0"/>
              <a:t> from the theory of integral equations.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a:t>
            </a:r>
            <a:r>
              <a:rPr lang="en-US" baseline="0" dirty="0" smtClean="0"/>
              <a:t> that this can be </a:t>
            </a:r>
            <a:r>
              <a:rPr lang="en-US" baseline="0" dirty="0" err="1" smtClean="0"/>
              <a:t>viwed</a:t>
            </a:r>
            <a:r>
              <a:rPr lang="en-US" baseline="0" dirty="0" smtClean="0"/>
              <a:t> as an equation that becomes increasingly correct as the noise level is lowered.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the model parameters are used to predict the data.  No actual</a:t>
            </a:r>
            <a:r>
              <a:rPr lang="en-US" baseline="0" dirty="0" smtClean="0"/>
              <a:t> measurements are made.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the observed data are used to</a:t>
            </a:r>
            <a:r>
              <a:rPr lang="en-US" baseline="0" dirty="0" smtClean="0"/>
              <a:t> produce an estimate of the model parameters.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Noise</a:t>
            </a:r>
            <a:r>
              <a:rPr lang="en-US" baseline="0" dirty="0" smtClean="0"/>
              <a:t> is always present.  Thus the actual is always different from the ideal.</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C1A20BD-B3D7-4A0E-9468-93AFECDD4CE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34E29CB-39EE-47A4-8CC5-DCBF37875E8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5A7134A-8F76-4C03-BA62-3ACEEEEDF27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D8A4393-D40A-4B88-A5C0-622375FE443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A9A6B4-CE3D-49BD-BF8B-0A4ECBD7A64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065FB44-39AB-445E-B79E-032D2A1A442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E246C68-F3D8-4C1D-A04F-6A6D22B8605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C53F438-0A42-41D1-9FF0-2F4AC993F48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DE9D787-BBF1-46D7-9780-89C21EFDB5E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78F9168-C92C-41F3-9272-2F610AE52A2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5B6AB47-97AE-43D5-BFC3-BEE2ADED254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61294E5-053E-48FE-8A1D-79238EBFFB3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2438400"/>
            <a:ext cx="6477000" cy="2031325"/>
          </a:xfrm>
          <a:prstGeom prst="rect">
            <a:avLst/>
          </a:prstGeom>
          <a:noFill/>
        </p:spPr>
        <p:txBody>
          <a:bodyPr wrap="square" rtlCol="0">
            <a:spAutoFit/>
          </a:bodyPr>
          <a:lstStyle/>
          <a:p>
            <a:pPr algn="ctr"/>
            <a:r>
              <a:rPr lang="en-US" sz="3600" dirty="0" smtClean="0"/>
              <a:t>EESC G6908 </a:t>
            </a:r>
          </a:p>
          <a:p>
            <a:pPr algn="ctr"/>
            <a:r>
              <a:rPr lang="en-US" sz="3600" dirty="0" smtClean="0"/>
              <a:t>Quantitative Methods</a:t>
            </a:r>
          </a:p>
          <a:p>
            <a:pPr algn="ctr"/>
            <a:r>
              <a:rPr lang="en-US" sz="3600" dirty="0" smtClean="0"/>
              <a:t>of Data Analysis</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715962"/>
          </a:xfrm>
        </p:spPr>
        <p:txBody>
          <a:bodyPr/>
          <a:lstStyle/>
          <a:p>
            <a:r>
              <a:rPr lang="en-US" dirty="0" smtClean="0">
                <a:latin typeface="Times New Roman" pitchFamily="18" charset="0"/>
                <a:cs typeface="Times New Roman" pitchFamily="18" charset="0"/>
              </a:rPr>
              <a:t>because of observational noise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295400"/>
            <a:ext cx="9144000" cy="5562600"/>
          </a:xfrm>
        </p:spPr>
        <p:txBody>
          <a:bodyPr/>
          <a:lstStyle/>
          <a:p>
            <a:pPr algn="ctr">
              <a:buNone/>
            </a:pPr>
            <a:r>
              <a:rPr lang="en-US" sz="4400" b="1" dirty="0" err="1" smtClean="0">
                <a:latin typeface="Cambria Math" pitchFamily="18" charset="0"/>
                <a:ea typeface="Cambria Math" pitchFamily="18" charset="0"/>
              </a:rPr>
              <a:t>m</a:t>
            </a:r>
            <a:r>
              <a:rPr lang="en-US" sz="4400" baseline="30000" dirty="0" err="1" smtClean="0">
                <a:latin typeface="Cambria Math" pitchFamily="18" charset="0"/>
                <a:ea typeface="Cambria Math" pitchFamily="18" charset="0"/>
              </a:rPr>
              <a:t>est</a:t>
            </a:r>
            <a:r>
              <a:rPr lang="en-US" sz="4400" dirty="0" smtClean="0">
                <a:latin typeface="Cambria Math" pitchFamily="18" charset="0"/>
                <a:ea typeface="Cambria Math" pitchFamily="18" charset="0"/>
              </a:rPr>
              <a:t> ≠</a:t>
            </a:r>
            <a:r>
              <a:rPr lang="en-US" sz="4400" b="1" dirty="0" err="1" smtClean="0">
                <a:latin typeface="Cambria Math" pitchFamily="18" charset="0"/>
                <a:ea typeface="Cambria Math" pitchFamily="18" charset="0"/>
              </a:rPr>
              <a:t>m</a:t>
            </a:r>
            <a:r>
              <a:rPr lang="en-US" sz="4400" baseline="30000" dirty="0" err="1" smtClean="0">
                <a:latin typeface="Cambria Math" pitchFamily="18" charset="0"/>
                <a:ea typeface="Cambria Math" pitchFamily="18" charset="0"/>
              </a:rPr>
              <a:t>true</a:t>
            </a:r>
            <a:endParaRPr lang="en-US" sz="4400" baseline="30000" dirty="0" smtClean="0">
              <a:latin typeface="Cambria Math" pitchFamily="18" charset="0"/>
              <a:ea typeface="Cambria Math" pitchFamily="18" charset="0"/>
            </a:endParaRPr>
          </a:p>
          <a:p>
            <a:pPr algn="ctr">
              <a:buNone/>
            </a:pPr>
            <a:r>
              <a:rPr lang="en-US" sz="2800" dirty="0" smtClean="0">
                <a:latin typeface="Times New Roman" pitchFamily="18" charset="0"/>
                <a:ea typeface="Cambria Math" pitchFamily="18" charset="0"/>
                <a:cs typeface="Times New Roman" pitchFamily="18" charset="0"/>
              </a:rPr>
              <a:t>the estimated model parameters differ from the true model parameters</a:t>
            </a:r>
          </a:p>
          <a:p>
            <a:pPr algn="ctr">
              <a:buNone/>
            </a:pPr>
            <a:endParaRPr lang="en-US" sz="2800" dirty="0" smtClean="0">
              <a:latin typeface="Times New Roman" pitchFamily="18" charset="0"/>
              <a:ea typeface="Cambria Math" pitchFamily="18" charset="0"/>
              <a:cs typeface="Times New Roman" pitchFamily="18" charset="0"/>
            </a:endParaRPr>
          </a:p>
          <a:p>
            <a:pPr algn="ctr">
              <a:buNone/>
            </a:pPr>
            <a:r>
              <a:rPr lang="en-US" sz="4400" dirty="0" smtClean="0">
                <a:latin typeface="Times New Roman" pitchFamily="18" charset="0"/>
                <a:ea typeface="Cambria Math" pitchFamily="18" charset="0"/>
                <a:cs typeface="Times New Roman" pitchFamily="18" charset="0"/>
              </a:rPr>
              <a:t>and</a:t>
            </a:r>
          </a:p>
          <a:p>
            <a:pPr algn="ctr">
              <a:buNone/>
            </a:pPr>
            <a:endParaRPr lang="en-US" sz="2800" dirty="0" smtClean="0">
              <a:latin typeface="Times New Roman" pitchFamily="18" charset="0"/>
              <a:ea typeface="Cambria Math" pitchFamily="18" charset="0"/>
              <a:cs typeface="Times New Roman" pitchFamily="18" charset="0"/>
            </a:endParaRPr>
          </a:p>
          <a:p>
            <a:pPr algn="ctr">
              <a:buNone/>
            </a:pPr>
            <a:r>
              <a:rPr lang="en-US" sz="4800" b="1" dirty="0" err="1" smtClean="0">
                <a:latin typeface="Cambria Math" pitchFamily="18" charset="0"/>
                <a:ea typeface="Cambria Math" pitchFamily="18" charset="0"/>
              </a:rPr>
              <a:t>d</a:t>
            </a:r>
            <a:r>
              <a:rPr lang="en-US" sz="4800" baseline="30000" dirty="0" err="1" smtClean="0">
                <a:latin typeface="Cambria Math" pitchFamily="18" charset="0"/>
                <a:ea typeface="Cambria Math" pitchFamily="18" charset="0"/>
              </a:rPr>
              <a:t>pre</a:t>
            </a:r>
            <a:r>
              <a:rPr lang="en-US" sz="4800" dirty="0" smtClean="0">
                <a:latin typeface="Cambria Math" pitchFamily="18" charset="0"/>
                <a:ea typeface="Cambria Math" pitchFamily="18" charset="0"/>
              </a:rPr>
              <a:t> ≠</a:t>
            </a:r>
            <a:r>
              <a:rPr lang="en-US" sz="4800" b="1" dirty="0" smtClean="0">
                <a:latin typeface="Cambria Math" pitchFamily="18" charset="0"/>
                <a:ea typeface="Cambria Math" pitchFamily="18" charset="0"/>
              </a:rPr>
              <a:t>d</a:t>
            </a:r>
            <a:r>
              <a:rPr lang="en-US" sz="4800" baseline="30000" dirty="0" smtClean="0">
                <a:latin typeface="Cambria Math" pitchFamily="18" charset="0"/>
                <a:ea typeface="Cambria Math" pitchFamily="18" charset="0"/>
              </a:rPr>
              <a:t>obs</a:t>
            </a:r>
          </a:p>
          <a:p>
            <a:pPr algn="ctr">
              <a:buNone/>
            </a:pPr>
            <a:r>
              <a:rPr lang="en-US" sz="2800" dirty="0" smtClean="0">
                <a:latin typeface="Times New Roman" pitchFamily="18" charset="0"/>
                <a:ea typeface="Cambria Math" pitchFamily="18" charset="0"/>
                <a:cs typeface="Times New Roman" pitchFamily="18" charset="0"/>
              </a:rPr>
              <a:t>the predicted data differ from the observed data</a:t>
            </a:r>
          </a:p>
          <a:p>
            <a:pPr>
              <a:buNone/>
            </a:pPr>
            <a:endParaRPr lang="en-US" sz="4400" baseline="30000" dirty="0">
              <a:latin typeface="Cambria Math" pitchFamily="18" charset="0"/>
              <a:ea typeface="Cambria Math"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143000"/>
          </a:xfrm>
        </p:spPr>
        <p:txBody>
          <a:bodyPr/>
          <a:lstStyle/>
          <a:p>
            <a:r>
              <a:rPr lang="en-US" dirty="0" smtClean="0">
                <a:latin typeface="Times New Roman" pitchFamily="18" charset="0"/>
                <a:cs typeface="Times New Roman" pitchFamily="18" charset="0"/>
              </a:rPr>
              <a:t>the simplest of linear models</a:t>
            </a:r>
            <a:endParaRPr lang="en-US" dirty="0">
              <a:latin typeface="Times New Roman" pitchFamily="18" charset="0"/>
              <a:cs typeface="Times New Roman" pitchFamily="18" charset="0"/>
            </a:endParaRPr>
          </a:p>
        </p:txBody>
      </p:sp>
      <p:pic>
        <p:nvPicPr>
          <p:cNvPr id="6146" name="Picture 2"/>
          <p:cNvPicPr>
            <a:picLocks noChangeAspect="1" noChangeArrowheads="1"/>
          </p:cNvPicPr>
          <p:nvPr/>
        </p:nvPicPr>
        <p:blipFill>
          <a:blip r:embed="rId3" cstate="print"/>
          <a:srcRect l="36564" t="26738" r="39480" b="18717"/>
          <a:stretch>
            <a:fillRect/>
          </a:stretch>
        </p:blipFill>
        <p:spPr bwMode="auto">
          <a:xfrm>
            <a:off x="2438400" y="1219200"/>
            <a:ext cx="4031129" cy="541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3200"/>
            <a:ext cx="8229600" cy="838200"/>
          </a:xfrm>
        </p:spPr>
        <p:txBody>
          <a:bodyPr/>
          <a:lstStyle/>
          <a:p>
            <a:r>
              <a:rPr lang="en-US" dirty="0" smtClean="0">
                <a:latin typeface="Times New Roman" pitchFamily="18" charset="0"/>
                <a:cs typeface="Times New Roman" pitchFamily="18" charset="0"/>
              </a:rPr>
              <a:t>fitting a straight line to data</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6705600"/>
          </a:xfrm>
        </p:spPr>
        <p:txBody>
          <a:bodyPr/>
          <a:lstStyle/>
          <a:p>
            <a:r>
              <a:rPr lang="en-US" dirty="0" err="1" smtClean="0">
                <a:latin typeface="Times New Roman" pitchFamily="18" charset="0"/>
                <a:cs typeface="Times New Roman" pitchFamily="18" charset="0"/>
              </a:rPr>
              <a:t>interpretion</a:t>
            </a:r>
            <a:r>
              <a:rPr lang="en-US" dirty="0" smtClean="0">
                <a:latin typeface="Times New Roman" pitchFamily="18" charset="0"/>
                <a:cs typeface="Times New Roman" pitchFamily="18" charset="0"/>
              </a:rPr>
              <a:t> of </a:t>
            </a:r>
            <a:r>
              <a:rPr lang="en-US" i="1" dirty="0" smtClean="0">
                <a:latin typeface="Cambria Math" pitchFamily="18" charset="0"/>
                <a:ea typeface="Cambria Math" pitchFamily="18" charset="0"/>
                <a:cs typeface="Times New Roman" pitchFamily="18" charset="0"/>
              </a:rPr>
              <a:t>x</a:t>
            </a:r>
            <a:r>
              <a:rPr lang="en-US" i="1" baseline="-25000" dirty="0" smtClean="0">
                <a:latin typeface="Cambria Math" pitchFamily="18" charset="0"/>
                <a:ea typeface="Cambria Math" pitchFamily="18" charset="0"/>
                <a:cs typeface="Times New Roman" pitchFamily="18" charset="0"/>
              </a:rPr>
              <a:t>i</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model is only linear when the </a:t>
            </a:r>
            <a:r>
              <a:rPr lang="en-US" i="1" dirty="0" smtClean="0">
                <a:latin typeface="Cambria Math" pitchFamily="18" charset="0"/>
                <a:ea typeface="Cambria Math" pitchFamily="18" charset="0"/>
                <a:cs typeface="Times New Roman" pitchFamily="18" charset="0"/>
              </a:rPr>
              <a:t>x</a:t>
            </a:r>
            <a:r>
              <a:rPr lang="en-US" i="1" baseline="-25000" dirty="0" smtClean="0">
                <a:latin typeface="Cambria Math" pitchFamily="18" charset="0"/>
                <a:ea typeface="Cambria Math" pitchFamily="18" charset="0"/>
                <a:cs typeface="Times New Roman" pitchFamily="18" charset="0"/>
              </a:rPr>
              <a:t>i</a:t>
            </a:r>
            <a:r>
              <a:rPr lang="en-US" dirty="0" smtClean="0">
                <a:latin typeface="Times New Roman" pitchFamily="18" charset="0"/>
                <a:cs typeface="Times New Roman" pitchFamily="18" charset="0"/>
              </a:rPr>
              <a:t>’s are neither data nor model parameters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we will call them auxiliary variables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they are assumed to be exactly known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they specify the geometry of the experiment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09600" y="2819400"/>
            <a:ext cx="8229600" cy="838200"/>
          </a:xfrm>
        </p:spPr>
        <p:txBody>
          <a:bodyPr/>
          <a:lstStyle/>
          <a:p>
            <a:r>
              <a:rPr lang="en-US" dirty="0" smtClean="0">
                <a:latin typeface="Times New Roman" pitchFamily="18" charset="0"/>
                <a:cs typeface="Times New Roman" pitchFamily="18" charset="0"/>
              </a:rPr>
              <a:t>fitting a quadratic curve to data</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09600" y="2819400"/>
            <a:ext cx="8229600" cy="838200"/>
          </a:xfrm>
        </p:spPr>
        <p:txBody>
          <a:bodyPr/>
          <a:lstStyle/>
          <a:p>
            <a:r>
              <a:rPr lang="en-US" dirty="0" smtClean="0">
                <a:latin typeface="Times New Roman" pitchFamily="18" charset="0"/>
                <a:cs typeface="Times New Roman" pitchFamily="18" charset="0"/>
              </a:rPr>
              <a:t>fitting a </a:t>
            </a:r>
            <a:r>
              <a:rPr lang="en-US" dirty="0" smtClean="0">
                <a:latin typeface="Times New Roman" pitchFamily="18" charset="0"/>
                <a:cs typeface="Times New Roman" pitchFamily="18" charset="0"/>
              </a:rPr>
              <a:t>cubic </a:t>
            </a:r>
            <a:r>
              <a:rPr lang="en-US" dirty="0" smtClean="0">
                <a:latin typeface="Times New Roman" pitchFamily="18" charset="0"/>
                <a:cs typeface="Times New Roman" pitchFamily="18" charset="0"/>
              </a:rPr>
              <a:t>curve to data</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533400" y="2123182"/>
            <a:ext cx="8229600" cy="838200"/>
          </a:xfrm>
        </p:spPr>
        <p:txBody>
          <a:bodyPr/>
          <a:lstStyle/>
          <a:p>
            <a:r>
              <a:rPr lang="en-US" dirty="0" smtClean="0">
                <a:latin typeface="Times New Roman" pitchFamily="18" charset="0"/>
                <a:cs typeface="Times New Roman" pitchFamily="18" charset="0"/>
              </a:rPr>
              <a:t>fitting a sum of known functions</a:t>
            </a:r>
            <a:endParaRPr lang="en-US" dirty="0">
              <a:latin typeface="Times New Roman" pitchFamily="18" charset="0"/>
              <a:cs typeface="Times New Roman" pitchFamily="18" charset="0"/>
            </a:endParaRPr>
          </a:p>
        </p:txBody>
      </p:sp>
      <p:sp>
        <p:nvSpPr>
          <p:cNvPr id="4" name="TextBox 3"/>
          <p:cNvSpPr txBox="1"/>
          <p:nvPr/>
        </p:nvSpPr>
        <p:spPr>
          <a:xfrm>
            <a:off x="609600" y="3037582"/>
            <a:ext cx="7924800" cy="1077218"/>
          </a:xfrm>
          <a:prstGeom prst="rect">
            <a:avLst/>
          </a:prstGeom>
          <a:noFill/>
        </p:spPr>
        <p:txBody>
          <a:bodyPr wrap="square" rtlCol="0">
            <a:spAutoFit/>
          </a:bodyPr>
          <a:lstStyle/>
          <a:p>
            <a:pPr algn="ctr"/>
            <a:r>
              <a:rPr lang="en-US" sz="3200" dirty="0" smtClean="0"/>
              <a:t>Say</a:t>
            </a:r>
          </a:p>
          <a:p>
            <a:pPr algn="ctr"/>
            <a:r>
              <a:rPr lang="en-US" sz="3200" dirty="0" err="1" smtClean="0"/>
              <a:t>d</a:t>
            </a:r>
            <a:r>
              <a:rPr lang="en-US" sz="3200" baseline="-25000" dirty="0" err="1" smtClean="0"/>
              <a:t>i</a:t>
            </a:r>
            <a:r>
              <a:rPr lang="en-US" sz="3200" dirty="0" smtClean="0"/>
              <a:t> = m</a:t>
            </a:r>
            <a:r>
              <a:rPr lang="en-US" sz="3200" baseline="-25000" dirty="0" smtClean="0"/>
              <a:t>1</a:t>
            </a:r>
            <a:r>
              <a:rPr lang="en-US" sz="3200" dirty="0" smtClean="0"/>
              <a:t> + </a:t>
            </a:r>
            <a:r>
              <a:rPr lang="en-US" sz="3200" dirty="0" err="1" smtClean="0"/>
              <a:t>cos</a:t>
            </a:r>
            <a:r>
              <a:rPr lang="en-US" sz="3200" dirty="0" smtClean="0"/>
              <a:t>(k</a:t>
            </a:r>
            <a:r>
              <a:rPr lang="en-US" sz="3200" baseline="-25000" dirty="0" smtClean="0"/>
              <a:t>2</a:t>
            </a:r>
            <a:r>
              <a:rPr lang="en-US" sz="3200" dirty="0" smtClean="0"/>
              <a:t> x</a:t>
            </a:r>
            <a:r>
              <a:rPr lang="en-US" sz="3200" baseline="-25000" dirty="0" smtClean="0"/>
              <a:t>i</a:t>
            </a:r>
            <a:r>
              <a:rPr lang="en-US" sz="3200" dirty="0" smtClean="0"/>
              <a:t>) m</a:t>
            </a:r>
            <a:r>
              <a:rPr lang="en-US" sz="3200" baseline="-25000" dirty="0" smtClean="0"/>
              <a:t>2</a:t>
            </a:r>
            <a:r>
              <a:rPr lang="en-US" sz="3200" dirty="0" smtClean="0"/>
              <a:t> + </a:t>
            </a:r>
            <a:r>
              <a:rPr lang="en-US" sz="3200" dirty="0" err="1" smtClean="0"/>
              <a:t>cos</a:t>
            </a:r>
            <a:r>
              <a:rPr lang="en-US" sz="3200" dirty="0" smtClean="0"/>
              <a:t>(k</a:t>
            </a:r>
            <a:r>
              <a:rPr lang="en-US" sz="3200" baseline="-25000" dirty="0" smtClean="0"/>
              <a:t>2</a:t>
            </a:r>
            <a:r>
              <a:rPr lang="en-US" sz="3200" dirty="0" smtClean="0"/>
              <a:t> </a:t>
            </a:r>
            <a:r>
              <a:rPr lang="en-US" sz="3200" dirty="0" smtClean="0"/>
              <a:t>x</a:t>
            </a:r>
            <a:r>
              <a:rPr lang="en-US" sz="3200" baseline="-25000" dirty="0" smtClean="0"/>
              <a:t>i</a:t>
            </a:r>
            <a:r>
              <a:rPr lang="en-US" sz="3200" dirty="0" smtClean="0"/>
              <a:t>) </a:t>
            </a:r>
            <a:r>
              <a:rPr lang="en-US" sz="3200" dirty="0" smtClean="0"/>
              <a:t>m</a:t>
            </a:r>
            <a:r>
              <a:rPr lang="en-US" sz="3200" baseline="-25000" dirty="0" smtClean="0"/>
              <a:t>3</a:t>
            </a:r>
            <a:r>
              <a:rPr lang="en-US" sz="3200" dirty="0" smtClean="0"/>
              <a:t> </a:t>
            </a:r>
            <a:endParaRPr lang="en-US" sz="3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3"/>
          <p:cNvPicPr>
            <a:picLocks noChangeAspect="1" noChangeArrowheads="1"/>
          </p:cNvPicPr>
          <p:nvPr/>
        </p:nvPicPr>
        <p:blipFill>
          <a:blip r:embed="rId2" cstate="print"/>
          <a:srcRect l="30457" t="47809" r="32348" b="45616"/>
          <a:stretch>
            <a:fillRect/>
          </a:stretch>
        </p:blipFill>
        <p:spPr bwMode="auto">
          <a:xfrm>
            <a:off x="457200" y="1981200"/>
            <a:ext cx="8242300" cy="838200"/>
          </a:xfrm>
          <a:prstGeom prst="rect">
            <a:avLst/>
          </a:prstGeom>
          <a:noFill/>
          <a:ln w="9525">
            <a:noFill/>
            <a:miter lim="800000"/>
            <a:headEnd/>
            <a:tailEnd/>
          </a:ln>
        </p:spPr>
      </p:pic>
      <p:pic>
        <p:nvPicPr>
          <p:cNvPr id="6" name="Picture 2"/>
          <p:cNvPicPr>
            <a:picLocks noGrp="1" noChangeAspect="1" noChangeArrowheads="1"/>
          </p:cNvPicPr>
          <p:nvPr>
            <p:ph idx="1"/>
          </p:nvPr>
        </p:nvPicPr>
        <p:blipFill>
          <a:blip r:embed="rId3" cstate="print"/>
          <a:srcRect l="10291" t="26938" r="13197" b="63044"/>
          <a:stretch>
            <a:fillRect/>
          </a:stretch>
        </p:blipFill>
        <p:spPr bwMode="auto">
          <a:xfrm>
            <a:off x="39051" y="2819400"/>
            <a:ext cx="9104949" cy="68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Grp="1" noChangeAspect="1" noChangeArrowheads="1"/>
          </p:cNvPicPr>
          <p:nvPr>
            <p:ph idx="1"/>
          </p:nvPr>
        </p:nvPicPr>
        <p:blipFill>
          <a:blip r:embed="rId3" cstate="print"/>
          <a:srcRect l="26756" t="40407" r="27724" b="48289"/>
          <a:stretch>
            <a:fillRect/>
          </a:stretch>
        </p:blipFill>
        <p:spPr bwMode="auto">
          <a:xfrm>
            <a:off x="685800" y="1600200"/>
            <a:ext cx="8001000" cy="1143000"/>
          </a:xfrm>
          <a:prstGeom prst="rect">
            <a:avLst/>
          </a:prstGeom>
          <a:noFill/>
          <a:ln w="9525">
            <a:noFill/>
            <a:miter lim="800000"/>
            <a:headEnd/>
            <a:tailEnd/>
          </a:ln>
        </p:spPr>
      </p:pic>
      <p:sp>
        <p:nvSpPr>
          <p:cNvPr id="6" name="Rectangle 5"/>
          <p:cNvSpPr/>
          <p:nvPr/>
        </p:nvSpPr>
        <p:spPr>
          <a:xfrm>
            <a:off x="1828800" y="2590800"/>
            <a:ext cx="5943600" cy="461665"/>
          </a:xfrm>
          <a:prstGeom prst="rect">
            <a:avLst/>
          </a:prstGeom>
        </p:spPr>
        <p:txBody>
          <a:bodyPr wrap="square">
            <a:spAutoFit/>
          </a:bodyPr>
          <a:lstStyle/>
          <a:p>
            <a:pPr algn="ctr"/>
            <a:r>
              <a:rPr lang="en-US" sz="2400" dirty="0" smtClean="0">
                <a:latin typeface="Times New Roman" pitchFamily="18" charset="0"/>
                <a:ea typeface="Cambria Math" pitchFamily="18" charset="0"/>
                <a:cs typeface="Times New Roman" pitchFamily="18" charset="0"/>
              </a:rPr>
              <a:t>Weighted average of 3 adjacent m’s</a:t>
            </a:r>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Grp="1" noChangeAspect="1" noChangeArrowheads="1"/>
          </p:cNvPicPr>
          <p:nvPr>
            <p:ph idx="1"/>
          </p:nvPr>
        </p:nvPicPr>
        <p:blipFill>
          <a:blip r:embed="rId3" cstate="print"/>
          <a:srcRect l="26756" t="40407" r="27724" b="48289"/>
          <a:stretch>
            <a:fillRect/>
          </a:stretch>
        </p:blipFill>
        <p:spPr bwMode="auto">
          <a:xfrm>
            <a:off x="685800" y="1600200"/>
            <a:ext cx="8001000" cy="1143000"/>
          </a:xfrm>
          <a:prstGeom prst="rect">
            <a:avLst/>
          </a:prstGeom>
          <a:noFill/>
          <a:ln w="9525">
            <a:noFill/>
            <a:miter lim="800000"/>
            <a:headEnd/>
            <a:tailEnd/>
          </a:ln>
        </p:spPr>
      </p:pic>
      <p:sp>
        <p:nvSpPr>
          <p:cNvPr id="6" name="Rectangle 5"/>
          <p:cNvSpPr/>
          <p:nvPr/>
        </p:nvSpPr>
        <p:spPr>
          <a:xfrm>
            <a:off x="2743200" y="2667000"/>
            <a:ext cx="3657600" cy="369332"/>
          </a:xfrm>
          <a:prstGeom prst="rect">
            <a:avLst/>
          </a:prstGeom>
        </p:spPr>
        <p:txBody>
          <a:bodyPr wrap="square">
            <a:spAutoFit/>
          </a:bodyPr>
          <a:lstStyle/>
          <a:p>
            <a:pPr algn="ctr"/>
            <a:r>
              <a:rPr lang="en-US" dirty="0" smtClean="0">
                <a:latin typeface="Times New Roman" pitchFamily="18" charset="0"/>
                <a:ea typeface="Cambria Math" pitchFamily="18" charset="0"/>
                <a:cs typeface="Times New Roman" pitchFamily="18" charset="0"/>
              </a:rPr>
              <a:t>Averages of the first 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p:cNvSpPr/>
          <p:nvPr/>
        </p:nvSpPr>
        <p:spPr>
          <a:xfrm>
            <a:off x="2286000" y="2209800"/>
            <a:ext cx="4648200" cy="2286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057400" y="5105400"/>
            <a:ext cx="51054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057400" y="285752"/>
            <a:ext cx="51054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2667000" y="361952"/>
            <a:ext cx="3886200" cy="1371600"/>
          </a:xfrm>
        </p:spPr>
        <p:txBody>
          <a:bodyPr/>
          <a:lstStyle/>
          <a:p>
            <a:pPr algn="ctr">
              <a:buNone/>
            </a:pPr>
            <a:r>
              <a:rPr lang="en-US" dirty="0" smtClean="0">
                <a:latin typeface="Times New Roman" pitchFamily="18" charset="0"/>
                <a:cs typeface="Times New Roman" pitchFamily="18" charset="0"/>
              </a:rPr>
              <a:t>data, </a:t>
            </a:r>
            <a:r>
              <a:rPr lang="en-US" b="1" dirty="0" smtClean="0">
                <a:latin typeface="Cambria Math" pitchFamily="18" charset="0"/>
                <a:ea typeface="Cambria Math" pitchFamily="18" charset="0"/>
                <a:cs typeface="Times New Roman" pitchFamily="18" charset="0"/>
              </a:rPr>
              <a:t>d</a:t>
            </a:r>
          </a:p>
          <a:p>
            <a:pPr algn="ctr">
              <a:buNone/>
            </a:pPr>
            <a:r>
              <a:rPr lang="en-US" sz="2400" dirty="0" smtClean="0">
                <a:latin typeface="Times New Roman" pitchFamily="18" charset="0"/>
                <a:cs typeface="Times New Roman" pitchFamily="18" charset="0"/>
              </a:rPr>
              <a:t>what we measure</a:t>
            </a:r>
            <a:endParaRPr lang="en-US" sz="2400" dirty="0">
              <a:latin typeface="Times New Roman" pitchFamily="18" charset="0"/>
              <a:cs typeface="Times New Roman" pitchFamily="18" charset="0"/>
            </a:endParaRPr>
          </a:p>
        </p:txBody>
      </p:sp>
      <p:sp>
        <p:nvSpPr>
          <p:cNvPr id="5" name="Content Placeholder 2"/>
          <p:cNvSpPr txBox="1">
            <a:spLocks/>
          </p:cNvSpPr>
          <p:nvPr/>
        </p:nvSpPr>
        <p:spPr bwMode="auto">
          <a:xfrm>
            <a:off x="2476500" y="5105400"/>
            <a:ext cx="4267200" cy="1219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model parameters</a:t>
            </a:r>
            <a:r>
              <a:rPr lang="en-US" sz="3200" dirty="0" smtClean="0">
                <a:latin typeface="Times New Roman" pitchFamily="18" charset="0"/>
                <a:cs typeface="Times New Roman" pitchFamily="18" charset="0"/>
              </a:rPr>
              <a:t>, </a:t>
            </a:r>
            <a:r>
              <a:rPr lang="en-US" sz="3200" b="1" dirty="0" smtClean="0">
                <a:latin typeface="Cambria Math" pitchFamily="18" charset="0"/>
                <a:ea typeface="Cambria Math" pitchFamily="18" charset="0"/>
                <a:cs typeface="Times New Roman" pitchFamily="18" charset="0"/>
              </a:rPr>
              <a:t>m</a:t>
            </a:r>
            <a:endPar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what we want to know</a:t>
            </a:r>
            <a:endParaRPr kumimoji="0" lang="en-US" sz="24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12" name="Content Placeholder 2"/>
          <p:cNvSpPr txBox="1">
            <a:spLocks/>
          </p:cNvSpPr>
          <p:nvPr/>
        </p:nvSpPr>
        <p:spPr bwMode="auto">
          <a:xfrm>
            <a:off x="2438400" y="2667000"/>
            <a:ext cx="4267200" cy="120015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quantitative model</a:t>
            </a:r>
          </a:p>
          <a:p>
            <a:pPr marL="342900" lvl="0" indent="-342900" algn="ctr">
              <a:spcBef>
                <a:spcPct val="20000"/>
              </a:spcBef>
            </a:pPr>
            <a:r>
              <a:rPr lang="en-US" sz="2400" kern="0" dirty="0" smtClean="0">
                <a:latin typeface="Times New Roman" pitchFamily="18" charset="0"/>
                <a:cs typeface="Times New Roman" pitchFamily="18" charset="0"/>
              </a:rPr>
              <a:t>links model parameters to data</a:t>
            </a:r>
            <a:endParaRPr kumimoji="0" lang="en-US" sz="24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cxnSp>
        <p:nvCxnSpPr>
          <p:cNvPr id="17" name="Straight Connector 16"/>
          <p:cNvCxnSpPr/>
          <p:nvPr/>
        </p:nvCxnSpPr>
        <p:spPr>
          <a:xfrm rot="5400000">
            <a:off x="4267200" y="1943100"/>
            <a:ext cx="685800" cy="0"/>
          </a:xfrm>
          <a:prstGeom prst="line">
            <a:avLst/>
          </a:prstGeom>
          <a:ln w="762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4267200" y="4762500"/>
            <a:ext cx="685800" cy="0"/>
          </a:xfrm>
          <a:prstGeom prst="line">
            <a:avLst/>
          </a:prstGeom>
          <a:ln w="762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1143000"/>
          </a:xfrm>
        </p:spPr>
        <p:txBody>
          <a:bodyPr/>
          <a:lstStyle/>
          <a:p>
            <a:r>
              <a:rPr lang="en-US" dirty="0" smtClean="0">
                <a:solidFill>
                  <a:schemeClr val="tx1"/>
                </a:solidFill>
              </a:rPr>
              <a:t>Green functions</a:t>
            </a:r>
            <a:endParaRPr lang="en-US" dirty="0">
              <a:solidFill>
                <a:schemeClr val="tx1"/>
              </a:solidFill>
            </a:endParaRPr>
          </a:p>
        </p:txBody>
      </p:sp>
      <p:sp>
        <p:nvSpPr>
          <p:cNvPr id="4" name="Title 1"/>
          <p:cNvSpPr txBox="1">
            <a:spLocks/>
          </p:cNvSpPr>
          <p:nvPr/>
        </p:nvSpPr>
        <p:spPr bwMode="auto">
          <a:xfrm>
            <a:off x="304800" y="2819400"/>
            <a:ext cx="82296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effectLst/>
                <a:uLnTx/>
                <a:uFillTx/>
                <a:latin typeface="+mj-lt"/>
                <a:ea typeface="+mj-ea"/>
                <a:cs typeface="+mj-cs"/>
              </a:rPr>
              <a:t>gravity</a:t>
            </a:r>
            <a:endParaRPr kumimoji="0" lang="en-US" sz="2400" b="0" i="0" u="none" strike="noStrike" kern="0" cap="none" spc="0" normalizeH="0" baseline="0" noProof="0" dirty="0">
              <a:ln>
                <a:noFill/>
              </a:ln>
              <a:effectLst/>
              <a:uLnTx/>
              <a:uFillTx/>
              <a:latin typeface="+mj-lt"/>
              <a:ea typeface="+mj-ea"/>
              <a:cs typeface="+mj-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1143000"/>
          </a:xfrm>
        </p:spPr>
        <p:txBody>
          <a:bodyPr/>
          <a:lstStyle/>
          <a:p>
            <a:r>
              <a:rPr lang="en-US" dirty="0" smtClean="0">
                <a:solidFill>
                  <a:schemeClr val="tx1"/>
                </a:solidFill>
              </a:rPr>
              <a:t>derivatives</a:t>
            </a:r>
            <a:endParaRPr lang="en-US" dirty="0">
              <a:solidFill>
                <a:schemeClr val="tx1"/>
              </a:solidFill>
            </a:endParaRPr>
          </a:p>
        </p:txBody>
      </p:sp>
      <p:sp>
        <p:nvSpPr>
          <p:cNvPr id="4" name="Title 1"/>
          <p:cNvSpPr txBox="1">
            <a:spLocks/>
          </p:cNvSpPr>
          <p:nvPr/>
        </p:nvSpPr>
        <p:spPr bwMode="auto">
          <a:xfrm>
            <a:off x="304800" y="2819400"/>
            <a:ext cx="82296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effectLst/>
                <a:uLnTx/>
                <a:uFillTx/>
                <a:latin typeface="+mj-lt"/>
                <a:ea typeface="+mj-ea"/>
                <a:cs typeface="+mj-cs"/>
              </a:rPr>
              <a:t>First</a:t>
            </a:r>
            <a:r>
              <a:rPr kumimoji="0" lang="en-US" sz="2400" b="0" i="0" u="none" strike="noStrike" kern="0" cap="none" spc="0" normalizeH="0" noProof="0" dirty="0" smtClean="0">
                <a:ln>
                  <a:noFill/>
                </a:ln>
                <a:effectLst/>
                <a:uLnTx/>
                <a:uFillTx/>
                <a:latin typeface="+mj-lt"/>
                <a:ea typeface="+mj-ea"/>
                <a:cs typeface="+mj-cs"/>
              </a:rPr>
              <a:t> derivative</a:t>
            </a:r>
            <a:endParaRPr kumimoji="0" lang="en-US" sz="2400" b="0" i="0" u="none" strike="noStrike" kern="0" cap="none" spc="0" normalizeH="0" baseline="0" noProof="0" dirty="0">
              <a:ln>
                <a:noFill/>
              </a:ln>
              <a:effectLst/>
              <a:uLnTx/>
              <a:uFillTx/>
              <a:latin typeface="+mj-lt"/>
              <a:ea typeface="+mj-ea"/>
              <a:cs typeface="+mj-c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1143000"/>
          </a:xfrm>
        </p:spPr>
        <p:txBody>
          <a:bodyPr/>
          <a:lstStyle/>
          <a:p>
            <a:r>
              <a:rPr lang="en-US" dirty="0" smtClean="0">
                <a:solidFill>
                  <a:schemeClr val="tx1"/>
                </a:solidFill>
              </a:rPr>
              <a:t>derivatives</a:t>
            </a:r>
            <a:endParaRPr lang="en-US" dirty="0">
              <a:solidFill>
                <a:schemeClr val="tx1"/>
              </a:solidFill>
            </a:endParaRPr>
          </a:p>
        </p:txBody>
      </p:sp>
      <p:sp>
        <p:nvSpPr>
          <p:cNvPr id="4" name="Title 1"/>
          <p:cNvSpPr txBox="1">
            <a:spLocks/>
          </p:cNvSpPr>
          <p:nvPr/>
        </p:nvSpPr>
        <p:spPr bwMode="auto">
          <a:xfrm>
            <a:off x="457200" y="2819400"/>
            <a:ext cx="82296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effectLst/>
                <a:uLnTx/>
                <a:uFillTx/>
                <a:latin typeface="+mj-lt"/>
                <a:ea typeface="+mj-ea"/>
                <a:cs typeface="+mj-cs"/>
              </a:rPr>
              <a:t>second</a:t>
            </a:r>
            <a:r>
              <a:rPr kumimoji="0" lang="en-US" sz="2400" b="0" i="0" u="none" strike="noStrike" kern="0" cap="none" spc="0" normalizeH="0" noProof="0" dirty="0" smtClean="0">
                <a:ln>
                  <a:noFill/>
                </a:ln>
                <a:effectLst/>
                <a:uLnTx/>
                <a:uFillTx/>
                <a:latin typeface="+mj-lt"/>
                <a:ea typeface="+mj-ea"/>
                <a:cs typeface="+mj-cs"/>
              </a:rPr>
              <a:t> derivative</a:t>
            </a:r>
            <a:endParaRPr kumimoji="0" lang="en-US" sz="2400" b="0" i="0" u="none" strike="noStrike" kern="0" cap="none" spc="0" normalizeH="0" baseline="0" noProof="0" dirty="0">
              <a:ln>
                <a:noFill/>
              </a:ln>
              <a:effectLst/>
              <a:uLnTx/>
              <a:uFillTx/>
              <a:latin typeface="+mj-lt"/>
              <a:ea typeface="+mj-ea"/>
              <a:cs typeface="+mj-c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819400"/>
            <a:ext cx="8229600" cy="1143000"/>
          </a:xfrm>
        </p:spPr>
        <p:txBody>
          <a:bodyPr/>
          <a:lstStyle/>
          <a:p>
            <a:r>
              <a:rPr lang="en-US" dirty="0" smtClean="0"/>
              <a:t>Back to the Lecture</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the prediction error</a:t>
            </a:r>
            <a:endParaRPr lang="en-US" dirty="0">
              <a:latin typeface="Times New Roman" pitchFamily="18" charset="0"/>
              <a:cs typeface="Times New Roman" pitchFamily="18" charset="0"/>
            </a:endParaRPr>
          </a:p>
        </p:txBody>
      </p:sp>
      <p:pic>
        <p:nvPicPr>
          <p:cNvPr id="18434" name="Picture 2"/>
          <p:cNvPicPr>
            <a:picLocks noGrp="1" noChangeAspect="1" noChangeArrowheads="1"/>
          </p:cNvPicPr>
          <p:nvPr>
            <p:ph idx="1"/>
          </p:nvPr>
        </p:nvPicPr>
        <p:blipFill>
          <a:blip r:embed="rId3" cstate="print"/>
          <a:srcRect l="17946" t="21887" r="18948" b="68011"/>
          <a:stretch>
            <a:fillRect/>
          </a:stretch>
        </p:blipFill>
        <p:spPr bwMode="auto">
          <a:xfrm>
            <a:off x="0" y="2438400"/>
            <a:ext cx="8801100" cy="8382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32971" t="53877" r="35977" b="36021"/>
          <a:stretch>
            <a:fillRect/>
          </a:stretch>
        </p:blipFill>
        <p:spPr bwMode="auto">
          <a:xfrm>
            <a:off x="1676400" y="5029200"/>
            <a:ext cx="5511800" cy="1066800"/>
          </a:xfrm>
          <a:prstGeom prst="rect">
            <a:avLst/>
          </a:prstGeom>
          <a:noFill/>
          <a:ln w="9525">
            <a:noFill/>
            <a:miter lim="800000"/>
            <a:headEnd/>
            <a:tailEnd/>
          </a:ln>
          <a:effectLst/>
        </p:spPr>
      </p:pic>
      <p:sp>
        <p:nvSpPr>
          <p:cNvPr id="6" name="Title 1"/>
          <p:cNvSpPr txBox="1">
            <a:spLocks/>
          </p:cNvSpPr>
          <p:nvPr/>
        </p:nvSpPr>
        <p:spPr bwMode="auto">
          <a:xfrm>
            <a:off x="533400" y="3886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error vector, </a:t>
            </a:r>
            <a:r>
              <a:rPr kumimoji="0" lang="en-US" sz="4400" b="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e</a:t>
            </a:r>
            <a:endParaRPr kumimoji="0" lang="en-US" sz="4400" b="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smtClean="0">
                <a:latin typeface="Times New Roman" pitchFamily="18" charset="0"/>
                <a:cs typeface="Times New Roman" pitchFamily="18" charset="0"/>
              </a:rPr>
              <a:t>prediction error in straight line case</a:t>
            </a:r>
            <a:endParaRPr lang="en-US" dirty="0">
              <a:latin typeface="Times New Roman" pitchFamily="18" charset="0"/>
              <a:cs typeface="Times New Roman" pitchFamily="18" charset="0"/>
            </a:endParaRPr>
          </a:p>
        </p:txBody>
      </p:sp>
      <p:pic>
        <p:nvPicPr>
          <p:cNvPr id="4" name="Picture 2"/>
          <p:cNvPicPr>
            <a:picLocks noChangeAspect="1" noChangeArrowheads="1"/>
          </p:cNvPicPr>
          <p:nvPr/>
        </p:nvPicPr>
        <p:blipFill>
          <a:blip r:embed="rId3" cstate="print"/>
          <a:srcRect/>
          <a:stretch>
            <a:fillRect/>
          </a:stretch>
        </p:blipFill>
        <p:spPr bwMode="auto">
          <a:xfrm>
            <a:off x="1600200" y="1676400"/>
            <a:ext cx="5334000" cy="4000500"/>
          </a:xfrm>
          <a:prstGeom prst="rect">
            <a:avLst/>
          </a:prstGeom>
          <a:noFill/>
          <a:ln w="9525">
            <a:noFill/>
            <a:miter lim="800000"/>
            <a:headEnd/>
            <a:tailEnd/>
          </a:ln>
          <a:effectLst/>
        </p:spPr>
      </p:pic>
      <p:sp>
        <p:nvSpPr>
          <p:cNvPr id="5" name="Rectangle 4"/>
          <p:cNvSpPr/>
          <p:nvPr/>
        </p:nvSpPr>
        <p:spPr>
          <a:xfrm>
            <a:off x="3657600" y="1676400"/>
            <a:ext cx="16002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810000" y="5410200"/>
            <a:ext cx="16002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447800" y="1981200"/>
            <a:ext cx="4572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286001" y="5407223"/>
            <a:ext cx="41910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auxiliary variable,</a:t>
            </a:r>
            <a:r>
              <a:rPr lang="en-US" sz="1200" i="1" dirty="0" smtClean="0">
                <a:latin typeface="Times New Roman" pitchFamily="18" charset="0"/>
                <a:cs typeface="Times New Roman" pitchFamily="18" charset="0"/>
              </a:rPr>
              <a:t> x</a:t>
            </a:r>
            <a:endParaRPr lang="en-US" sz="1200" i="1" dirty="0">
              <a:latin typeface="Times New Roman" pitchFamily="18" charset="0"/>
              <a:cs typeface="Times New Roman" pitchFamily="18" charset="0"/>
            </a:endParaRPr>
          </a:p>
        </p:txBody>
      </p:sp>
      <p:sp>
        <p:nvSpPr>
          <p:cNvPr id="9" name="Rectangle 8"/>
          <p:cNvSpPr/>
          <p:nvPr/>
        </p:nvSpPr>
        <p:spPr>
          <a:xfrm>
            <a:off x="1828800" y="3429000"/>
            <a:ext cx="2286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rot="16200000">
            <a:off x="1567518" y="3230105"/>
            <a:ext cx="793609"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data,</a:t>
            </a:r>
            <a:r>
              <a:rPr lang="en-US" sz="1200" i="1" dirty="0" smtClean="0">
                <a:latin typeface="Times New Roman" pitchFamily="18" charset="0"/>
                <a:cs typeface="Times New Roman" pitchFamily="18" charset="0"/>
              </a:rPr>
              <a:t> d</a:t>
            </a:r>
            <a:endParaRPr lang="en-US" sz="1200" i="1" dirty="0">
              <a:latin typeface="Times New Roman" pitchFamily="18" charset="0"/>
              <a:cs typeface="Times New Roman" pitchFamily="18" charset="0"/>
            </a:endParaRPr>
          </a:p>
        </p:txBody>
      </p:sp>
      <p:sp>
        <p:nvSpPr>
          <p:cNvPr id="11" name="Freeform 10"/>
          <p:cNvSpPr/>
          <p:nvPr/>
        </p:nvSpPr>
        <p:spPr>
          <a:xfrm>
            <a:off x="3928533" y="2362200"/>
            <a:ext cx="1095022" cy="635940"/>
          </a:xfrm>
          <a:custGeom>
            <a:avLst/>
            <a:gdLst>
              <a:gd name="connsiteX0" fmla="*/ 0 w 1095022"/>
              <a:gd name="connsiteY0" fmla="*/ 94074 h 635940"/>
              <a:gd name="connsiteX1" fmla="*/ 880533 w 1095022"/>
              <a:gd name="connsiteY1" fmla="*/ 48918 h 635940"/>
              <a:gd name="connsiteX2" fmla="*/ 508000 w 1095022"/>
              <a:gd name="connsiteY2" fmla="*/ 387585 h 635940"/>
              <a:gd name="connsiteX3" fmla="*/ 1095022 w 1095022"/>
              <a:gd name="connsiteY3" fmla="*/ 635940 h 635940"/>
            </a:gdLst>
            <a:ahLst/>
            <a:cxnLst>
              <a:cxn ang="0">
                <a:pos x="connsiteX0" y="connsiteY0"/>
              </a:cxn>
              <a:cxn ang="0">
                <a:pos x="connsiteX1" y="connsiteY1"/>
              </a:cxn>
              <a:cxn ang="0">
                <a:pos x="connsiteX2" y="connsiteY2"/>
              </a:cxn>
              <a:cxn ang="0">
                <a:pos x="connsiteX3" y="connsiteY3"/>
              </a:cxn>
            </a:cxnLst>
            <a:rect l="l" t="t" r="r" b="b"/>
            <a:pathLst>
              <a:path w="1095022" h="635940">
                <a:moveTo>
                  <a:pt x="0" y="94074"/>
                </a:moveTo>
                <a:cubicBezTo>
                  <a:pt x="397933" y="47037"/>
                  <a:pt x="795866" y="0"/>
                  <a:pt x="880533" y="48918"/>
                </a:cubicBezTo>
                <a:cubicBezTo>
                  <a:pt x="965200" y="97836"/>
                  <a:pt x="472252" y="289748"/>
                  <a:pt x="508000" y="387585"/>
                </a:cubicBezTo>
                <a:cubicBezTo>
                  <a:pt x="543748" y="485422"/>
                  <a:pt x="1095022" y="635940"/>
                  <a:pt x="1095022" y="635940"/>
                </a:cubicBezTo>
              </a:path>
            </a:pathLst>
          </a:custGeom>
          <a:ln w="19050">
            <a:solidFill>
              <a:schemeClr val="bg1">
                <a:lumMod val="5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p:cNvSpPr txBox="1"/>
          <p:nvPr/>
        </p:nvSpPr>
        <p:spPr>
          <a:xfrm>
            <a:off x="3370290" y="2375940"/>
            <a:ext cx="793609" cy="461665"/>
          </a:xfrm>
          <a:prstGeom prst="rect">
            <a:avLst/>
          </a:prstGeom>
          <a:noFill/>
        </p:spPr>
        <p:txBody>
          <a:bodyPr wrap="square" rtlCol="0">
            <a:spAutoFit/>
          </a:bodyPr>
          <a:lstStyle/>
          <a:p>
            <a:r>
              <a:rPr lang="en-US" sz="2400" i="1" dirty="0" err="1" smtClean="0">
                <a:latin typeface="Times New Roman" pitchFamily="18" charset="0"/>
                <a:cs typeface="Times New Roman" pitchFamily="18" charset="0"/>
              </a:rPr>
              <a:t>d</a:t>
            </a:r>
            <a:r>
              <a:rPr lang="en-US" sz="2400" i="1" baseline="-25000" dirty="0" err="1" smtClean="0">
                <a:latin typeface="Times New Roman" pitchFamily="18" charset="0"/>
                <a:cs typeface="Times New Roman" pitchFamily="18" charset="0"/>
              </a:rPr>
              <a:t>i</a:t>
            </a:r>
            <a:r>
              <a:rPr lang="en-US" sz="2400" i="1" baseline="30000" dirty="0" err="1" smtClean="0">
                <a:latin typeface="Times New Roman" pitchFamily="18" charset="0"/>
                <a:cs typeface="Times New Roman" pitchFamily="18" charset="0"/>
              </a:rPr>
              <a:t>pre</a:t>
            </a:r>
            <a:endParaRPr lang="en-US" sz="2400" i="1" baseline="30000" dirty="0">
              <a:latin typeface="Times New Roman" pitchFamily="18" charset="0"/>
              <a:cs typeface="Times New Roman" pitchFamily="18" charset="0"/>
            </a:endParaRPr>
          </a:p>
        </p:txBody>
      </p:sp>
      <p:sp>
        <p:nvSpPr>
          <p:cNvPr id="13" name="TextBox 12"/>
          <p:cNvSpPr txBox="1"/>
          <p:nvPr/>
        </p:nvSpPr>
        <p:spPr>
          <a:xfrm>
            <a:off x="4907844" y="3189111"/>
            <a:ext cx="793609" cy="523220"/>
          </a:xfrm>
          <a:prstGeom prst="rect">
            <a:avLst/>
          </a:prstGeom>
          <a:noFill/>
        </p:spPr>
        <p:txBody>
          <a:bodyPr wrap="square" rtlCol="0">
            <a:spAutoFit/>
          </a:bodyPr>
          <a:lstStyle/>
          <a:p>
            <a:r>
              <a:rPr lang="en-US" sz="2800" i="1" dirty="0" err="1" smtClean="0">
                <a:latin typeface="Times New Roman" pitchFamily="18" charset="0"/>
                <a:cs typeface="Times New Roman" pitchFamily="18" charset="0"/>
              </a:rPr>
              <a:t>d</a:t>
            </a:r>
            <a:r>
              <a:rPr lang="en-US" sz="2800" i="1" baseline="-25000" dirty="0" err="1" smtClean="0">
                <a:latin typeface="Times New Roman" pitchFamily="18" charset="0"/>
                <a:cs typeface="Times New Roman" pitchFamily="18" charset="0"/>
              </a:rPr>
              <a:t>i</a:t>
            </a:r>
            <a:r>
              <a:rPr lang="en-US" sz="2800" i="1" baseline="30000" dirty="0" err="1" smtClean="0">
                <a:latin typeface="Times New Roman" pitchFamily="18" charset="0"/>
                <a:cs typeface="Times New Roman" pitchFamily="18" charset="0"/>
              </a:rPr>
              <a:t>obs</a:t>
            </a:r>
            <a:endParaRPr lang="en-US" sz="2800" i="1" baseline="30000" dirty="0">
              <a:latin typeface="Times New Roman" pitchFamily="18" charset="0"/>
              <a:cs typeface="Times New Roman" pitchFamily="18" charset="0"/>
            </a:endParaRPr>
          </a:p>
        </p:txBody>
      </p:sp>
      <p:sp>
        <p:nvSpPr>
          <p:cNvPr id="14" name="Freeform 13"/>
          <p:cNvSpPr/>
          <p:nvPr/>
        </p:nvSpPr>
        <p:spPr>
          <a:xfrm>
            <a:off x="5313680" y="3079985"/>
            <a:ext cx="1411111" cy="227659"/>
          </a:xfrm>
          <a:custGeom>
            <a:avLst/>
            <a:gdLst>
              <a:gd name="connsiteX0" fmla="*/ 0 w 1411111"/>
              <a:gd name="connsiteY0" fmla="*/ 0 h 227659"/>
              <a:gd name="connsiteX1" fmla="*/ 688622 w 1411111"/>
              <a:gd name="connsiteY1" fmla="*/ 90311 h 227659"/>
              <a:gd name="connsiteX2" fmla="*/ 925689 w 1411111"/>
              <a:gd name="connsiteY2" fmla="*/ 225778 h 227659"/>
              <a:gd name="connsiteX3" fmla="*/ 1411111 w 1411111"/>
              <a:gd name="connsiteY3" fmla="*/ 79022 h 227659"/>
            </a:gdLst>
            <a:ahLst/>
            <a:cxnLst>
              <a:cxn ang="0">
                <a:pos x="connsiteX0" y="connsiteY0"/>
              </a:cxn>
              <a:cxn ang="0">
                <a:pos x="connsiteX1" y="connsiteY1"/>
              </a:cxn>
              <a:cxn ang="0">
                <a:pos x="connsiteX2" y="connsiteY2"/>
              </a:cxn>
              <a:cxn ang="0">
                <a:pos x="connsiteX3" y="connsiteY3"/>
              </a:cxn>
            </a:cxnLst>
            <a:rect l="l" t="t" r="r" b="b"/>
            <a:pathLst>
              <a:path w="1411111" h="227659">
                <a:moveTo>
                  <a:pt x="0" y="0"/>
                </a:moveTo>
                <a:cubicBezTo>
                  <a:pt x="267170" y="26340"/>
                  <a:pt x="534341" y="52681"/>
                  <a:pt x="688622" y="90311"/>
                </a:cubicBezTo>
                <a:cubicBezTo>
                  <a:pt x="842903" y="127941"/>
                  <a:pt x="805274" y="227659"/>
                  <a:pt x="925689" y="225778"/>
                </a:cubicBezTo>
                <a:cubicBezTo>
                  <a:pt x="1046104" y="223897"/>
                  <a:pt x="1228607" y="151459"/>
                  <a:pt x="1411111" y="79022"/>
                </a:cubicBezTo>
              </a:path>
            </a:pathLst>
          </a:custGeom>
          <a:ln w="19050">
            <a:solidFill>
              <a:schemeClr val="bg1">
                <a:lumMod val="50000"/>
              </a:schemeClr>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6673991" y="2971800"/>
            <a:ext cx="793609" cy="523220"/>
          </a:xfrm>
          <a:prstGeom prst="rect">
            <a:avLst/>
          </a:prstGeom>
          <a:noFill/>
        </p:spPr>
        <p:txBody>
          <a:bodyPr wrap="square" rtlCol="0">
            <a:spAutoFit/>
          </a:bodyPr>
          <a:lstStyle/>
          <a:p>
            <a:r>
              <a:rPr lang="en-US" sz="2800" i="1" dirty="0" err="1" smtClean="0">
                <a:latin typeface="Times New Roman" pitchFamily="18" charset="0"/>
                <a:cs typeface="Times New Roman" pitchFamily="18" charset="0"/>
              </a:rPr>
              <a:t>e</a:t>
            </a:r>
            <a:r>
              <a:rPr lang="en-US" sz="2800" i="1" baseline="-25000" dirty="0" err="1" smtClean="0">
                <a:latin typeface="Times New Roman" pitchFamily="18" charset="0"/>
                <a:cs typeface="Times New Roman" pitchFamily="18" charset="0"/>
              </a:rPr>
              <a:t>i</a:t>
            </a:r>
            <a:endParaRPr lang="en-US" sz="2800" i="1" baseline="30000" dirty="0">
              <a:latin typeface="Times New Roman" pitchFamily="18" charset="0"/>
              <a:cs typeface="Times New Roman" pitchFamily="18" charset="0"/>
            </a:endParaRPr>
          </a:p>
        </p:txBody>
      </p:sp>
      <p:sp>
        <p:nvSpPr>
          <p:cNvPr id="16" name="Right Brace 15"/>
          <p:cNvSpPr/>
          <p:nvPr/>
        </p:nvSpPr>
        <p:spPr>
          <a:xfrm>
            <a:off x="5138740" y="2986088"/>
            <a:ext cx="97631" cy="200025"/>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8" name="Straight Arrow Connector 17"/>
          <p:cNvCxnSpPr/>
          <p:nvPr/>
        </p:nvCxnSpPr>
        <p:spPr>
          <a:xfrm rot="5400000">
            <a:off x="572515" y="3522534"/>
            <a:ext cx="3429705" cy="12258"/>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0800000">
            <a:off x="2286001" y="5229226"/>
            <a:ext cx="4414603" cy="2345"/>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2633663" y="2243138"/>
            <a:ext cx="3452812" cy="249555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smtClean="0">
                <a:latin typeface="Times New Roman" pitchFamily="18" charset="0"/>
                <a:cs typeface="Times New Roman" pitchFamily="18" charset="0"/>
              </a:rPr>
              <a:t>total error</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single number summarizing the error</a:t>
            </a:r>
            <a:endParaRPr lang="en-US" dirty="0">
              <a:latin typeface="Times New Roman" pitchFamily="18" charset="0"/>
              <a:cs typeface="Times New Roman" pitchFamily="18" charset="0"/>
            </a:endParaRPr>
          </a:p>
        </p:txBody>
      </p:sp>
      <p:sp>
        <p:nvSpPr>
          <p:cNvPr id="6" name="Title 1"/>
          <p:cNvSpPr txBox="1">
            <a:spLocks/>
          </p:cNvSpPr>
          <p:nvPr/>
        </p:nvSpPr>
        <p:spPr bwMode="auto">
          <a:xfrm>
            <a:off x="381000" y="37338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sum of</a:t>
            </a:r>
            <a:r>
              <a:rPr kumimoji="0" lang="en-US" sz="44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squares of individual errors</a:t>
            </a:r>
            <a:endParaRPr kumimoji="0" lang="en-US" sz="4400" b="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pic>
        <p:nvPicPr>
          <p:cNvPr id="19458" name="Picture 2"/>
          <p:cNvPicPr>
            <a:picLocks noChangeAspect="1" noChangeArrowheads="1"/>
          </p:cNvPicPr>
          <p:nvPr/>
        </p:nvPicPr>
        <p:blipFill>
          <a:blip r:embed="rId3" cstate="print"/>
          <a:srcRect l="32151" t="34967" r="33806" b="56556"/>
          <a:stretch>
            <a:fillRect/>
          </a:stretch>
        </p:blipFill>
        <p:spPr bwMode="auto">
          <a:xfrm>
            <a:off x="762000" y="2057400"/>
            <a:ext cx="7715250" cy="1143000"/>
          </a:xfrm>
          <a:prstGeom prst="rect">
            <a:avLst/>
          </a:prstGeom>
          <a:noFill/>
          <a:ln w="9525">
            <a:noFill/>
            <a:miter lim="800000"/>
            <a:headEnd/>
            <a:tailEnd/>
          </a:ln>
        </p:spPr>
      </p:pic>
      <p:pic>
        <p:nvPicPr>
          <p:cNvPr id="19459" name="Picture 3"/>
          <p:cNvPicPr>
            <a:picLocks noChangeAspect="1" noChangeArrowheads="1"/>
          </p:cNvPicPr>
          <p:nvPr/>
        </p:nvPicPr>
        <p:blipFill>
          <a:blip r:embed="rId4" cstate="print"/>
          <a:srcRect l="43696" t="38345" r="44326" b="46821"/>
          <a:stretch>
            <a:fillRect/>
          </a:stretch>
        </p:blipFill>
        <p:spPr bwMode="auto">
          <a:xfrm>
            <a:off x="3048000" y="4684295"/>
            <a:ext cx="2743200" cy="202130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principle of least-squares</a:t>
            </a:r>
            <a:endParaRPr lang="en-US" dirty="0">
              <a:latin typeface="Times New Roman" pitchFamily="18" charset="0"/>
              <a:cs typeface="Times New Roman" pitchFamily="18" charset="0"/>
            </a:endParaRPr>
          </a:p>
        </p:txBody>
      </p:sp>
      <p:pic>
        <p:nvPicPr>
          <p:cNvPr id="6" name="Picture 2"/>
          <p:cNvPicPr>
            <a:picLocks noChangeAspect="1" noChangeArrowheads="1"/>
          </p:cNvPicPr>
          <p:nvPr/>
        </p:nvPicPr>
        <p:blipFill>
          <a:blip r:embed="rId3" cstate="print"/>
          <a:srcRect l="45201" t="72738" r="48732" b="20072"/>
          <a:stretch>
            <a:fillRect/>
          </a:stretch>
        </p:blipFill>
        <p:spPr bwMode="auto">
          <a:xfrm>
            <a:off x="1219200" y="3124200"/>
            <a:ext cx="1524000" cy="1066800"/>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l="51268" t="72738" r="37508" b="20072"/>
          <a:stretch>
            <a:fillRect/>
          </a:stretch>
        </p:blipFill>
        <p:spPr bwMode="auto">
          <a:xfrm>
            <a:off x="762000" y="3962400"/>
            <a:ext cx="2819400" cy="1066800"/>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l="32460" t="72738" r="54799" b="20072"/>
          <a:stretch>
            <a:fillRect/>
          </a:stretch>
        </p:blipFill>
        <p:spPr bwMode="auto">
          <a:xfrm>
            <a:off x="5486400" y="2286000"/>
            <a:ext cx="3200400" cy="1066800"/>
          </a:xfrm>
          <a:prstGeom prst="rect">
            <a:avLst/>
          </a:prstGeom>
          <a:noFill/>
          <a:ln w="9525">
            <a:noFill/>
            <a:miter lim="800000"/>
            <a:headEnd/>
            <a:tailEnd/>
          </a:ln>
        </p:spPr>
      </p:pic>
      <p:pic>
        <p:nvPicPr>
          <p:cNvPr id="9" name="Picture 3"/>
          <p:cNvPicPr>
            <a:picLocks noChangeAspect="1" noChangeArrowheads="1"/>
          </p:cNvPicPr>
          <p:nvPr/>
        </p:nvPicPr>
        <p:blipFill>
          <a:blip r:embed="rId4" cstate="print"/>
          <a:srcRect l="43696" t="38345" r="44326" b="46821"/>
          <a:stretch>
            <a:fillRect/>
          </a:stretch>
        </p:blipFill>
        <p:spPr bwMode="auto">
          <a:xfrm>
            <a:off x="5715000" y="3657600"/>
            <a:ext cx="2743200" cy="2021305"/>
          </a:xfrm>
          <a:prstGeom prst="rect">
            <a:avLst/>
          </a:prstGeom>
          <a:noFill/>
          <a:ln w="9525">
            <a:noFill/>
            <a:miter lim="800000"/>
            <a:headEnd/>
            <a:tailEnd/>
          </a:ln>
        </p:spPr>
      </p:pic>
      <p:sp>
        <p:nvSpPr>
          <p:cNvPr id="10" name="Title 1"/>
          <p:cNvSpPr txBox="1">
            <a:spLocks/>
          </p:cNvSpPr>
          <p:nvPr/>
        </p:nvSpPr>
        <p:spPr bwMode="auto">
          <a:xfrm>
            <a:off x="5347740" y="2895600"/>
            <a:ext cx="3581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that minimizes</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11" name="Right Arrow 10"/>
          <p:cNvSpPr/>
          <p:nvPr/>
        </p:nvSpPr>
        <p:spPr>
          <a:xfrm>
            <a:off x="4024860" y="2743200"/>
            <a:ext cx="914400" cy="1828800"/>
          </a:xfrm>
          <a:prstGeom prst="rightArrow">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p:cNvPicPr>
            <a:picLocks noChangeAspect="1" noChangeArrowheads="1"/>
          </p:cNvPicPr>
          <p:nvPr/>
        </p:nvPicPr>
        <p:blipFill>
          <a:blip r:embed="rId3" cstate="print"/>
          <a:srcRect l="32460" t="72738" r="54799" b="20072"/>
          <a:stretch>
            <a:fillRect/>
          </a:stretch>
        </p:blipFill>
        <p:spPr bwMode="auto">
          <a:xfrm>
            <a:off x="304800" y="2438400"/>
            <a:ext cx="3200400"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err="1" smtClean="0">
                <a:latin typeface="Times New Roman" pitchFamily="18" charset="0"/>
                <a:cs typeface="Times New Roman" pitchFamily="18" charset="0"/>
              </a:rPr>
              <a:t>MatLab</a:t>
            </a:r>
            <a:r>
              <a:rPr lang="en-US" dirty="0" smtClean="0">
                <a:latin typeface="Times New Roman" pitchFamily="18" charset="0"/>
                <a:cs typeface="Times New Roman" pitchFamily="18" charset="0"/>
              </a:rPr>
              <a:t> script for total error</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2590800" y="2743200"/>
            <a:ext cx="3810000" cy="1905000"/>
          </a:xfrm>
        </p:spPr>
        <p:txBody>
          <a:bodyPr/>
          <a:lstStyle/>
          <a:p>
            <a:pPr>
              <a:buNone/>
            </a:pPr>
            <a:r>
              <a:rPr lang="en-US" dirty="0" err="1" smtClean="0">
                <a:latin typeface="Courier New" pitchFamily="49" charset="0"/>
                <a:cs typeface="Courier New" pitchFamily="49" charset="0"/>
              </a:rPr>
              <a:t>dpre</a:t>
            </a:r>
            <a:r>
              <a:rPr lang="en-US" dirty="0" smtClean="0">
                <a:latin typeface="Courier New" pitchFamily="49" charset="0"/>
                <a:cs typeface="Courier New" pitchFamily="49" charset="0"/>
              </a:rPr>
              <a:t> = G*</a:t>
            </a:r>
            <a:r>
              <a:rPr lang="en-US" dirty="0" err="1" smtClean="0">
                <a:latin typeface="Courier New" pitchFamily="49" charset="0"/>
                <a:cs typeface="Courier New" pitchFamily="49" charset="0"/>
              </a:rPr>
              <a:t>mest</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e=dobs-</a:t>
            </a:r>
            <a:r>
              <a:rPr lang="en-US" dirty="0" err="1" smtClean="0">
                <a:latin typeface="Courier New" pitchFamily="49" charset="0"/>
                <a:cs typeface="Courier New" pitchFamily="49" charset="0"/>
              </a:rPr>
              <a:t>dpre</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E = e'*e; </a:t>
            </a:r>
            <a:endParaRPr lang="en-US"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2925762"/>
          </a:xfrm>
        </p:spPr>
        <p:txBody>
          <a:bodyPr/>
          <a:lstStyle/>
          <a:p>
            <a:r>
              <a:rPr lang="en-US" dirty="0" smtClean="0">
                <a:latin typeface="Times New Roman" pitchFamily="18" charset="0"/>
                <a:cs typeface="Times New Roman" pitchFamily="18" charset="0"/>
              </a:rPr>
              <a:t>grid search</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strategy for finding the </a:t>
            </a:r>
            <a:r>
              <a:rPr lang="en-US" b="1" dirty="0" smtClean="0">
                <a:latin typeface="Cambria Math" pitchFamily="18" charset="0"/>
                <a:ea typeface="Cambria Math" pitchFamily="18" charset="0"/>
                <a:cs typeface="Times New Roman" pitchFamily="18" charset="0"/>
              </a:rPr>
              <a:t>m</a:t>
            </a:r>
            <a:r>
              <a:rPr lang="en-US" dirty="0" smtClean="0">
                <a:latin typeface="Times New Roman" pitchFamily="18" charset="0"/>
                <a:cs typeface="Times New Roman" pitchFamily="18" charset="0"/>
              </a:rPr>
              <a:t> that minimizes </a:t>
            </a:r>
            <a:r>
              <a:rPr lang="en-US" i="1" dirty="0" smtClean="0">
                <a:latin typeface="Cambria Math" pitchFamily="18" charset="0"/>
                <a:ea typeface="Cambria Math" pitchFamily="18" charset="0"/>
                <a:cs typeface="Times New Roman" pitchFamily="18" charset="0"/>
              </a:rPr>
              <a:t>E</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a:t>
            </a:r>
            <a:r>
              <a:rPr lang="en-US" dirty="0" smtClean="0"/>
              <a:t/>
            </a:r>
            <a:br>
              <a:rPr lang="en-US" dirty="0" smtClean="0"/>
            </a:br>
            <a:endParaRPr lang="en-US" dirty="0"/>
          </a:p>
        </p:txBody>
      </p:sp>
      <p:sp>
        <p:nvSpPr>
          <p:cNvPr id="3" name="Content Placeholder 2"/>
          <p:cNvSpPr>
            <a:spLocks noGrp="1"/>
          </p:cNvSpPr>
          <p:nvPr>
            <p:ph idx="1"/>
          </p:nvPr>
        </p:nvSpPr>
        <p:spPr>
          <a:xfrm>
            <a:off x="609600" y="2819400"/>
            <a:ext cx="8229600" cy="3810000"/>
          </a:xfrm>
        </p:spPr>
        <p:txBody>
          <a:bodyPr/>
          <a:lstStyle/>
          <a:p>
            <a:pPr>
              <a:buNone/>
            </a:pPr>
            <a:r>
              <a:rPr lang="en-US" dirty="0" smtClean="0">
                <a:latin typeface="Times New Roman" pitchFamily="18" charset="0"/>
                <a:cs typeface="Times New Roman" pitchFamily="18" charset="0"/>
              </a:rPr>
              <a:t>try lots of combinations of </a:t>
            </a:r>
            <a:r>
              <a:rPr lang="en-US" dirty="0" smtClean="0">
                <a:latin typeface="Cambria Math" pitchFamily="18" charset="0"/>
                <a:ea typeface="Cambria Math" pitchFamily="18" charset="0"/>
                <a:cs typeface="Times New Roman" pitchFamily="18" charset="0"/>
              </a:rPr>
              <a:t>(</a:t>
            </a:r>
            <a:r>
              <a:rPr lang="en-US" i="1" dirty="0" smtClean="0">
                <a:latin typeface="Cambria Math" pitchFamily="18" charset="0"/>
                <a:ea typeface="Cambria Math" pitchFamily="18" charset="0"/>
                <a:cs typeface="Times New Roman" pitchFamily="18" charset="0"/>
              </a:rPr>
              <a:t>m</a:t>
            </a:r>
            <a:r>
              <a:rPr lang="en-US" i="1" baseline="-25000" dirty="0" smtClean="0">
                <a:latin typeface="Cambria Math" pitchFamily="18" charset="0"/>
                <a:ea typeface="Cambria Math" pitchFamily="18" charset="0"/>
                <a:cs typeface="Times New Roman" pitchFamily="18" charset="0"/>
              </a:rPr>
              <a:t>1</a:t>
            </a:r>
            <a:r>
              <a:rPr lang="en-US" i="1" dirty="0" smtClean="0">
                <a:latin typeface="Cambria Math" pitchFamily="18" charset="0"/>
                <a:ea typeface="Cambria Math" pitchFamily="18" charset="0"/>
                <a:cs typeface="Times New Roman" pitchFamily="18" charset="0"/>
              </a:rPr>
              <a:t>, m</a:t>
            </a:r>
            <a:r>
              <a:rPr lang="en-US" i="1" baseline="-25000" dirty="0" smtClean="0">
                <a:latin typeface="Cambria Math" pitchFamily="18" charset="0"/>
                <a:ea typeface="Cambria Math" pitchFamily="18" charset="0"/>
                <a:cs typeface="Times New Roman" pitchFamily="18" charset="0"/>
              </a:rPr>
              <a:t>2</a:t>
            </a:r>
            <a:r>
              <a:rPr lang="en-US" dirty="0" smtClean="0">
                <a:latin typeface="Cambria Math" pitchFamily="18" charset="0"/>
                <a:ea typeface="Cambria Math" pitchFamily="18" charset="0"/>
                <a:cs typeface="Times New Roman" pitchFamily="18" charset="0"/>
              </a:rPr>
              <a:t>, …)</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a grid of combinations …</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pick the combination with the smallest </a:t>
            </a:r>
            <a:r>
              <a:rPr lang="en-US" i="1" dirty="0" smtClean="0">
                <a:latin typeface="Cambria Math" pitchFamily="18" charset="0"/>
                <a:ea typeface="Cambria Math" pitchFamily="18" charset="0"/>
                <a:cs typeface="Times New Roman" pitchFamily="18" charset="0"/>
              </a:rPr>
              <a:t>E</a:t>
            </a:r>
            <a:r>
              <a:rPr lang="en-US" dirty="0" smtClean="0">
                <a:latin typeface="Times New Roman" pitchFamily="18" charset="0"/>
                <a:cs typeface="Times New Roman" pitchFamily="18" charset="0"/>
              </a:rPr>
              <a:t> as </a:t>
            </a:r>
            <a:r>
              <a:rPr lang="en-US" b="1" dirty="0" err="1" smtClean="0">
                <a:latin typeface="Cambria Math" pitchFamily="18" charset="0"/>
                <a:ea typeface="Cambria Math" pitchFamily="18" charset="0"/>
                <a:cs typeface="Times New Roman" pitchFamily="18" charset="0"/>
              </a:rPr>
              <a:t>m</a:t>
            </a:r>
            <a:r>
              <a:rPr lang="en-US" i="1" baseline="30000" dirty="0" err="1" smtClean="0">
                <a:latin typeface="Times New Roman" pitchFamily="18" charset="0"/>
                <a:cs typeface="Times New Roman" pitchFamily="18" charset="0"/>
              </a:rPr>
              <a:t>est</a:t>
            </a:r>
            <a:r>
              <a:rPr lang="en-US" dirty="0" smtClean="0">
                <a:latin typeface="Times New Roman" pitchFamily="18" charset="0"/>
                <a:cs typeface="Times New Roman" pitchFamily="18" charset="0"/>
              </a:rPr>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p:cNvSpPr/>
          <p:nvPr/>
        </p:nvSpPr>
        <p:spPr>
          <a:xfrm>
            <a:off x="609600" y="2209800"/>
            <a:ext cx="4648200" cy="2286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81000" y="5105400"/>
            <a:ext cx="51054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81000" y="285752"/>
            <a:ext cx="51054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990600" y="361952"/>
            <a:ext cx="3886200" cy="1371600"/>
          </a:xfrm>
        </p:spPr>
        <p:txBody>
          <a:bodyPr/>
          <a:lstStyle/>
          <a:p>
            <a:pPr algn="ctr">
              <a:buNone/>
            </a:pPr>
            <a:r>
              <a:rPr lang="en-US" dirty="0" smtClean="0">
                <a:latin typeface="Times New Roman" pitchFamily="18" charset="0"/>
                <a:cs typeface="Times New Roman" pitchFamily="18" charset="0"/>
              </a:rPr>
              <a:t>data, </a:t>
            </a:r>
            <a:r>
              <a:rPr lang="en-US" b="1" dirty="0" smtClean="0">
                <a:latin typeface="Cambria Math" pitchFamily="18" charset="0"/>
                <a:ea typeface="Cambria Math" pitchFamily="18" charset="0"/>
                <a:cs typeface="Times New Roman" pitchFamily="18" charset="0"/>
              </a:rPr>
              <a:t>d</a:t>
            </a:r>
          </a:p>
          <a:p>
            <a:pPr algn="ctr">
              <a:buNone/>
            </a:pPr>
            <a:r>
              <a:rPr lang="en-US" sz="2400" dirty="0" smtClean="0">
                <a:latin typeface="Times New Roman" pitchFamily="18" charset="0"/>
                <a:cs typeface="Times New Roman" pitchFamily="18" charset="0"/>
              </a:rPr>
              <a:t>carats, color, clarity</a:t>
            </a:r>
            <a:endParaRPr lang="en-US" sz="2400" dirty="0">
              <a:latin typeface="Times New Roman" pitchFamily="18" charset="0"/>
              <a:cs typeface="Times New Roman" pitchFamily="18" charset="0"/>
            </a:endParaRPr>
          </a:p>
        </p:txBody>
      </p:sp>
      <p:sp>
        <p:nvSpPr>
          <p:cNvPr id="5" name="Content Placeholder 2"/>
          <p:cNvSpPr txBox="1">
            <a:spLocks/>
          </p:cNvSpPr>
          <p:nvPr/>
        </p:nvSpPr>
        <p:spPr bwMode="auto">
          <a:xfrm>
            <a:off x="800100" y="5105400"/>
            <a:ext cx="4267200" cy="1219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model parameters</a:t>
            </a:r>
            <a:r>
              <a:rPr lang="en-US" sz="3200" dirty="0" smtClean="0">
                <a:latin typeface="Times New Roman" pitchFamily="18" charset="0"/>
                <a:cs typeface="Times New Roman" pitchFamily="18" charset="0"/>
              </a:rPr>
              <a:t>, </a:t>
            </a:r>
            <a:r>
              <a:rPr lang="en-US" sz="3200" b="1" dirty="0" smtClean="0">
                <a:latin typeface="Cambria Math" pitchFamily="18" charset="0"/>
                <a:ea typeface="Cambria Math" pitchFamily="18" charset="0"/>
                <a:cs typeface="Times New Roman" pitchFamily="18" charset="0"/>
              </a:rPr>
              <a:t>m</a:t>
            </a:r>
            <a:endPar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dollar value, celebrity</a:t>
            </a:r>
            <a:r>
              <a:rPr kumimoji="0" lang="en-US" sz="24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value</a:t>
            </a:r>
            <a:endParaRPr kumimoji="0" lang="en-US" sz="24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12" name="Content Placeholder 2"/>
          <p:cNvSpPr txBox="1">
            <a:spLocks/>
          </p:cNvSpPr>
          <p:nvPr/>
        </p:nvSpPr>
        <p:spPr bwMode="auto">
          <a:xfrm>
            <a:off x="762000" y="2667000"/>
            <a:ext cx="4267200" cy="120015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quantitative model</a:t>
            </a:r>
          </a:p>
          <a:p>
            <a:pPr marL="342900" lvl="0" indent="-342900" algn="ctr">
              <a:spcBef>
                <a:spcPct val="20000"/>
              </a:spcBef>
            </a:pPr>
            <a:r>
              <a:rPr lang="en-US" sz="2400" kern="0" dirty="0" smtClean="0">
                <a:latin typeface="Times New Roman" pitchFamily="18" charset="0"/>
                <a:cs typeface="Times New Roman" pitchFamily="18" charset="0"/>
              </a:rPr>
              <a:t>economic model for diamonds</a:t>
            </a:r>
            <a:endParaRPr kumimoji="0" lang="en-US" sz="24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cxnSp>
        <p:nvCxnSpPr>
          <p:cNvPr id="17" name="Straight Connector 16"/>
          <p:cNvCxnSpPr/>
          <p:nvPr/>
        </p:nvCxnSpPr>
        <p:spPr>
          <a:xfrm rot="5400000">
            <a:off x="2590800" y="1943100"/>
            <a:ext cx="685800" cy="0"/>
          </a:xfrm>
          <a:prstGeom prst="line">
            <a:avLst/>
          </a:prstGeom>
          <a:ln w="762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2590800" y="4762500"/>
            <a:ext cx="685800" cy="0"/>
          </a:xfrm>
          <a:prstGeom prst="line">
            <a:avLst/>
          </a:prstGeom>
          <a:ln w="762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3" cstate="print"/>
          <a:srcRect/>
          <a:stretch>
            <a:fillRect/>
          </a:stretch>
        </p:blipFill>
        <p:spPr bwMode="auto">
          <a:xfrm>
            <a:off x="5881301" y="2057400"/>
            <a:ext cx="2667000" cy="2667000"/>
          </a:xfrm>
          <a:prstGeom prst="rect">
            <a:avLst/>
          </a:prstGeom>
          <a:noFill/>
          <a:ln w="9525">
            <a:noFill/>
            <a:miter lim="800000"/>
            <a:headEnd/>
            <a:tailEnd/>
          </a:ln>
        </p:spPr>
      </p:pic>
      <p:sp>
        <p:nvSpPr>
          <p:cNvPr id="11" name="TextBox 10"/>
          <p:cNvSpPr txBox="1"/>
          <p:nvPr/>
        </p:nvSpPr>
        <p:spPr>
          <a:xfrm rot="5400000">
            <a:off x="7443400" y="3252400"/>
            <a:ext cx="2514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Photo credit: Wikipedia Commons</a:t>
            </a:r>
            <a:endParaRPr lang="en-US"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p:cNvGrpSpPr/>
          <p:nvPr/>
        </p:nvGrpSpPr>
        <p:grpSpPr>
          <a:xfrm>
            <a:off x="76200" y="1524000"/>
            <a:ext cx="8640084" cy="4602364"/>
            <a:chOff x="993486" y="1575082"/>
            <a:chExt cx="5776183" cy="3059717"/>
          </a:xfrm>
        </p:grpSpPr>
        <p:pic>
          <p:nvPicPr>
            <p:cNvPr id="1026" name="Picture 2"/>
            <p:cNvPicPr>
              <a:picLocks noChangeAspect="1" noChangeArrowheads="1"/>
            </p:cNvPicPr>
            <p:nvPr/>
          </p:nvPicPr>
          <p:blipFill>
            <a:blip r:embed="rId3" cstate="print"/>
            <a:srcRect/>
            <a:stretch>
              <a:fillRect/>
            </a:stretch>
          </p:blipFill>
          <p:spPr bwMode="auto">
            <a:xfrm>
              <a:off x="1687689" y="2093184"/>
              <a:ext cx="1939324" cy="1905000"/>
            </a:xfrm>
            <a:prstGeom prst="rect">
              <a:avLst/>
            </a:prstGeom>
            <a:noFill/>
            <a:ln w="9525">
              <a:noFill/>
              <a:miter lim="800000"/>
              <a:headEnd/>
              <a:tailEnd/>
            </a:ln>
          </p:spPr>
        </p:pic>
        <p:sp>
          <p:nvSpPr>
            <p:cNvPr id="18" name="TextBox 17"/>
            <p:cNvSpPr txBox="1"/>
            <p:nvPr/>
          </p:nvSpPr>
          <p:spPr>
            <a:xfrm>
              <a:off x="993486" y="2436282"/>
              <a:ext cx="662249" cy="347844"/>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m</a:t>
              </a:r>
              <a:r>
                <a:rPr lang="en-US" sz="2800" i="1" baseline="-25000" dirty="0" smtClean="0">
                  <a:latin typeface="Times New Roman" pitchFamily="18" charset="0"/>
                  <a:cs typeface="Times New Roman" pitchFamily="18" charset="0"/>
                </a:rPr>
                <a:t>1</a:t>
              </a:r>
              <a:r>
                <a:rPr lang="en-US" sz="2800" i="1" baseline="30000" dirty="0" smtClean="0">
                  <a:latin typeface="Times New Roman" pitchFamily="18" charset="0"/>
                  <a:cs typeface="Times New Roman" pitchFamily="18" charset="0"/>
                </a:rPr>
                <a:t>est</a:t>
              </a:r>
              <a:endParaRPr lang="en-US" sz="2800" i="1" baseline="30000" dirty="0">
                <a:latin typeface="Times New Roman" pitchFamily="18" charset="0"/>
                <a:cs typeface="Times New Roman" pitchFamily="18" charset="0"/>
              </a:endParaRPr>
            </a:p>
          </p:txBody>
        </p:sp>
        <p:cxnSp>
          <p:nvCxnSpPr>
            <p:cNvPr id="69" name="Straight Arrow Connector 68"/>
            <p:cNvCxnSpPr/>
            <p:nvPr/>
          </p:nvCxnSpPr>
          <p:spPr>
            <a:xfrm rot="5400000">
              <a:off x="533400" y="3176588"/>
              <a:ext cx="2338388" cy="476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1566863" y="2135188"/>
              <a:ext cx="2243137" cy="3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538289" y="3976163"/>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flipH="1" flipV="1">
              <a:off x="3508821" y="2059780"/>
              <a:ext cx="147637" cy="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1588911" y="1683168"/>
              <a:ext cx="243481" cy="347844"/>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0</a:t>
              </a:r>
              <a:endParaRPr lang="en-US" sz="2800" dirty="0"/>
            </a:p>
          </p:txBody>
        </p:sp>
        <p:sp>
          <p:nvSpPr>
            <p:cNvPr id="51" name="Rectangle 50"/>
            <p:cNvSpPr/>
            <p:nvPr/>
          </p:nvSpPr>
          <p:spPr>
            <a:xfrm>
              <a:off x="3429000" y="1676400"/>
              <a:ext cx="243481" cy="347844"/>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4</a:t>
              </a:r>
              <a:endParaRPr lang="en-US" sz="2800" dirty="0"/>
            </a:p>
          </p:txBody>
        </p:sp>
        <p:sp>
          <p:nvSpPr>
            <p:cNvPr id="54" name="Rectangle 53"/>
            <p:cNvSpPr/>
            <p:nvPr/>
          </p:nvSpPr>
          <p:spPr>
            <a:xfrm>
              <a:off x="3793065" y="1879035"/>
              <a:ext cx="377439" cy="347844"/>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m</a:t>
              </a:r>
              <a:r>
                <a:rPr lang="en-US" sz="2800" i="1" baseline="-25000" dirty="0" smtClean="0">
                  <a:solidFill>
                    <a:prstClr val="black"/>
                  </a:solidFill>
                  <a:latin typeface="Times New Roman" pitchFamily="18" charset="0"/>
                  <a:cs typeface="Times New Roman" pitchFamily="18" charset="0"/>
                </a:rPr>
                <a:t>2</a:t>
              </a:r>
              <a:endParaRPr lang="en-US" sz="2800" baseline="-25000" dirty="0"/>
            </a:p>
          </p:txBody>
        </p:sp>
        <p:sp>
          <p:nvSpPr>
            <p:cNvPr id="55" name="Rectangle 54"/>
            <p:cNvSpPr/>
            <p:nvPr/>
          </p:nvSpPr>
          <p:spPr>
            <a:xfrm>
              <a:off x="1295400" y="1987121"/>
              <a:ext cx="243481" cy="347844"/>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0</a:t>
              </a:r>
              <a:endParaRPr lang="en-US" sz="2800" dirty="0"/>
            </a:p>
          </p:txBody>
        </p:sp>
        <p:sp>
          <p:nvSpPr>
            <p:cNvPr id="56" name="Rectangle 55"/>
            <p:cNvSpPr/>
            <p:nvPr/>
          </p:nvSpPr>
          <p:spPr>
            <a:xfrm>
              <a:off x="1284111" y="3810839"/>
              <a:ext cx="243481" cy="347844"/>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4</a:t>
              </a:r>
              <a:endParaRPr lang="en-US" sz="2800" dirty="0"/>
            </a:p>
          </p:txBody>
        </p:sp>
        <p:sp>
          <p:nvSpPr>
            <p:cNvPr id="32" name="Oval 31"/>
            <p:cNvSpPr>
              <a:spLocks noChangeAspect="1"/>
            </p:cNvSpPr>
            <p:nvPr/>
          </p:nvSpPr>
          <p:spPr>
            <a:xfrm>
              <a:off x="2630310" y="2562733"/>
              <a:ext cx="76200" cy="762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33"/>
            <p:cNvSpPr/>
            <p:nvPr/>
          </p:nvSpPr>
          <p:spPr>
            <a:xfrm>
              <a:off x="2698045" y="2302147"/>
              <a:ext cx="1981200" cy="509882"/>
            </a:xfrm>
            <a:custGeom>
              <a:avLst/>
              <a:gdLst>
                <a:gd name="connsiteX0" fmla="*/ 0 w 1941689"/>
                <a:gd name="connsiteY0" fmla="*/ 285986 h 509882"/>
                <a:gd name="connsiteX1" fmla="*/ 1422400 w 1941689"/>
                <a:gd name="connsiteY1" fmla="*/ 26341 h 509882"/>
                <a:gd name="connsiteX2" fmla="*/ 1557866 w 1941689"/>
                <a:gd name="connsiteY2" fmla="*/ 444030 h 509882"/>
                <a:gd name="connsiteX3" fmla="*/ 1941689 w 1941689"/>
                <a:gd name="connsiteY3" fmla="*/ 421452 h 509882"/>
              </a:gdLst>
              <a:ahLst/>
              <a:cxnLst>
                <a:cxn ang="0">
                  <a:pos x="connsiteX0" y="connsiteY0"/>
                </a:cxn>
                <a:cxn ang="0">
                  <a:pos x="connsiteX1" y="connsiteY1"/>
                </a:cxn>
                <a:cxn ang="0">
                  <a:pos x="connsiteX2" y="connsiteY2"/>
                </a:cxn>
                <a:cxn ang="0">
                  <a:pos x="connsiteX3" y="connsiteY3"/>
                </a:cxn>
              </a:cxnLst>
              <a:rect l="l" t="t" r="r" b="b"/>
              <a:pathLst>
                <a:path w="1941689" h="509882">
                  <a:moveTo>
                    <a:pt x="0" y="285986"/>
                  </a:moveTo>
                  <a:cubicBezTo>
                    <a:pt x="581378" y="142993"/>
                    <a:pt x="1162756" y="0"/>
                    <a:pt x="1422400" y="26341"/>
                  </a:cubicBezTo>
                  <a:cubicBezTo>
                    <a:pt x="1682044" y="52682"/>
                    <a:pt x="1471318" y="378178"/>
                    <a:pt x="1557866" y="444030"/>
                  </a:cubicBezTo>
                  <a:cubicBezTo>
                    <a:pt x="1644414" y="509882"/>
                    <a:pt x="1793051" y="465667"/>
                    <a:pt x="1941689" y="42145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Freeform 35"/>
            <p:cNvSpPr/>
            <p:nvPr/>
          </p:nvSpPr>
          <p:spPr>
            <a:xfrm>
              <a:off x="4724400" y="2669977"/>
              <a:ext cx="1941689" cy="509882"/>
            </a:xfrm>
            <a:custGeom>
              <a:avLst/>
              <a:gdLst>
                <a:gd name="connsiteX0" fmla="*/ 0 w 1941689"/>
                <a:gd name="connsiteY0" fmla="*/ 285986 h 509882"/>
                <a:gd name="connsiteX1" fmla="*/ 1422400 w 1941689"/>
                <a:gd name="connsiteY1" fmla="*/ 26341 h 509882"/>
                <a:gd name="connsiteX2" fmla="*/ 1557866 w 1941689"/>
                <a:gd name="connsiteY2" fmla="*/ 444030 h 509882"/>
                <a:gd name="connsiteX3" fmla="*/ 1941689 w 1941689"/>
                <a:gd name="connsiteY3" fmla="*/ 421452 h 509882"/>
              </a:gdLst>
              <a:ahLst/>
              <a:cxnLst>
                <a:cxn ang="0">
                  <a:pos x="connsiteX0" y="connsiteY0"/>
                </a:cxn>
                <a:cxn ang="0">
                  <a:pos x="connsiteX1" y="connsiteY1"/>
                </a:cxn>
                <a:cxn ang="0">
                  <a:pos x="connsiteX2" y="connsiteY2"/>
                </a:cxn>
                <a:cxn ang="0">
                  <a:pos x="connsiteX3" y="connsiteY3"/>
                </a:cxn>
              </a:cxnLst>
              <a:rect l="l" t="t" r="r" b="b"/>
              <a:pathLst>
                <a:path w="1941689" h="509882">
                  <a:moveTo>
                    <a:pt x="0" y="285986"/>
                  </a:moveTo>
                  <a:cubicBezTo>
                    <a:pt x="581378" y="142993"/>
                    <a:pt x="1162756" y="0"/>
                    <a:pt x="1422400" y="26341"/>
                  </a:cubicBezTo>
                  <a:cubicBezTo>
                    <a:pt x="1682044" y="52682"/>
                    <a:pt x="1471318" y="378178"/>
                    <a:pt x="1557866" y="444030"/>
                  </a:cubicBezTo>
                  <a:cubicBezTo>
                    <a:pt x="1644414" y="509882"/>
                    <a:pt x="1793051" y="465667"/>
                    <a:pt x="1941689" y="421452"/>
                  </a:cubicBezTo>
                </a:path>
              </a:pathLst>
            </a:custGeom>
            <a:ln>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TextBox 38"/>
            <p:cNvSpPr txBox="1"/>
            <p:nvPr/>
          </p:nvSpPr>
          <p:spPr>
            <a:xfrm>
              <a:off x="4712269" y="2334965"/>
              <a:ext cx="2057400" cy="634304"/>
            </a:xfrm>
            <a:prstGeom prst="rect">
              <a:avLst/>
            </a:prstGeom>
            <a:noFill/>
          </p:spPr>
          <p:txBody>
            <a:bodyPr wrap="square" rtlCol="0">
              <a:spAutoFit/>
            </a:bodyPr>
            <a:lstStyle/>
            <a:p>
              <a:r>
                <a:rPr lang="en-US" sz="2800" dirty="0" smtClean="0">
                  <a:latin typeface="Times New Roman" pitchFamily="18" charset="0"/>
                  <a:cs typeface="Times New Roman" pitchFamily="18" charset="0"/>
                </a:rPr>
                <a:t>point of minimum error, </a:t>
              </a:r>
              <a:r>
                <a:rPr lang="en-US" sz="2800" i="1" dirty="0" err="1" smtClean="0">
                  <a:latin typeface="Times New Roman" pitchFamily="18" charset="0"/>
                  <a:cs typeface="Times New Roman" pitchFamily="18" charset="0"/>
                </a:rPr>
                <a:t>E</a:t>
              </a:r>
              <a:r>
                <a:rPr lang="en-US" sz="2800" i="1" baseline="-25000" dirty="0" err="1" smtClean="0">
                  <a:latin typeface="Times New Roman" pitchFamily="18" charset="0"/>
                  <a:cs typeface="Times New Roman" pitchFamily="18" charset="0"/>
                </a:rPr>
                <a:t>min</a:t>
              </a:r>
              <a:endParaRPr lang="en-US" sz="2800" i="1" baseline="-25000" dirty="0">
                <a:latin typeface="Times New Roman" pitchFamily="18" charset="0"/>
                <a:cs typeface="Times New Roman" pitchFamily="18" charset="0"/>
              </a:endParaRPr>
            </a:p>
          </p:txBody>
        </p:sp>
        <p:cxnSp>
          <p:nvCxnSpPr>
            <p:cNvPr id="40" name="Straight Connector 39"/>
            <p:cNvCxnSpPr/>
            <p:nvPr/>
          </p:nvCxnSpPr>
          <p:spPr>
            <a:xfrm rot="5400000" flipH="1" flipV="1">
              <a:off x="2602710" y="2048641"/>
              <a:ext cx="147637" cy="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1504245" y="4286955"/>
              <a:ext cx="533400" cy="347844"/>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m</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sp>
          <p:nvSpPr>
            <p:cNvPr id="43" name="Rectangle 42"/>
            <p:cNvSpPr/>
            <p:nvPr/>
          </p:nvSpPr>
          <p:spPr>
            <a:xfrm>
              <a:off x="2419868" y="1575082"/>
              <a:ext cx="554263" cy="347844"/>
            </a:xfrm>
            <a:prstGeom prst="rect">
              <a:avLst/>
            </a:prstGeom>
          </p:spPr>
          <p:txBody>
            <a:bodyPr wrap="none">
              <a:spAutoFit/>
            </a:bodyPr>
            <a:lstStyle/>
            <a:p>
              <a:r>
                <a:rPr lang="en-US" sz="2800" i="1" dirty="0" smtClean="0">
                  <a:solidFill>
                    <a:prstClr val="black"/>
                  </a:solidFill>
                  <a:latin typeface="Times New Roman" pitchFamily="18" charset="0"/>
                  <a:cs typeface="Times New Roman" pitchFamily="18" charset="0"/>
                </a:rPr>
                <a:t>m</a:t>
              </a:r>
              <a:r>
                <a:rPr lang="en-US" sz="2800" i="1" baseline="-25000" dirty="0" smtClean="0">
                  <a:solidFill>
                    <a:prstClr val="black"/>
                  </a:solidFill>
                  <a:latin typeface="Times New Roman" pitchFamily="18" charset="0"/>
                  <a:cs typeface="Times New Roman" pitchFamily="18" charset="0"/>
                </a:rPr>
                <a:t>2</a:t>
              </a:r>
              <a:r>
                <a:rPr lang="en-US" sz="2800" i="1" baseline="30000" dirty="0" smtClean="0">
                  <a:solidFill>
                    <a:prstClr val="black"/>
                  </a:solidFill>
                  <a:latin typeface="Times New Roman" pitchFamily="18" charset="0"/>
                  <a:cs typeface="Times New Roman" pitchFamily="18" charset="0"/>
                </a:rPr>
                <a:t>est</a:t>
              </a:r>
              <a:endParaRPr lang="en-US" sz="2800" baseline="30000" dirty="0"/>
            </a:p>
          </p:txBody>
        </p:sp>
        <p:cxnSp>
          <p:nvCxnSpPr>
            <p:cNvPr id="44" name="Straight Connector 43"/>
            <p:cNvCxnSpPr/>
            <p:nvPr/>
          </p:nvCxnSpPr>
          <p:spPr>
            <a:xfrm>
              <a:off x="1533526" y="2603303"/>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Oval 44"/>
            <p:cNvSpPr/>
            <p:nvPr/>
          </p:nvSpPr>
          <p:spPr>
            <a:xfrm>
              <a:off x="2595563" y="2293740"/>
              <a:ext cx="152400" cy="629356"/>
            </a:xfrm>
            <a:prstGeom prst="ellipse">
              <a:avLst/>
            </a:prstGeom>
            <a:noFill/>
            <a:ln w="127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46"/>
            <p:cNvSpPr/>
            <p:nvPr/>
          </p:nvSpPr>
          <p:spPr>
            <a:xfrm rot="11765740" flipH="1">
              <a:off x="2719041" y="2830552"/>
              <a:ext cx="1842267" cy="559276"/>
            </a:xfrm>
            <a:custGeom>
              <a:avLst/>
              <a:gdLst>
                <a:gd name="connsiteX0" fmla="*/ 0 w 1941689"/>
                <a:gd name="connsiteY0" fmla="*/ 285986 h 509882"/>
                <a:gd name="connsiteX1" fmla="*/ 1422400 w 1941689"/>
                <a:gd name="connsiteY1" fmla="*/ 26341 h 509882"/>
                <a:gd name="connsiteX2" fmla="*/ 1557866 w 1941689"/>
                <a:gd name="connsiteY2" fmla="*/ 444030 h 509882"/>
                <a:gd name="connsiteX3" fmla="*/ 1941689 w 1941689"/>
                <a:gd name="connsiteY3" fmla="*/ 421452 h 509882"/>
                <a:gd name="connsiteX0" fmla="*/ 0 w 1941689"/>
                <a:gd name="connsiteY0" fmla="*/ 142993 h 330465"/>
                <a:gd name="connsiteX1" fmla="*/ 1059179 w 1941689"/>
                <a:gd name="connsiteY1" fmla="*/ 101894 h 330465"/>
                <a:gd name="connsiteX2" fmla="*/ 1557866 w 1941689"/>
                <a:gd name="connsiteY2" fmla="*/ 301037 h 330465"/>
                <a:gd name="connsiteX3" fmla="*/ 1941689 w 1941689"/>
                <a:gd name="connsiteY3" fmla="*/ 278459 h 330465"/>
                <a:gd name="connsiteX0" fmla="*/ 0 w 1941689"/>
                <a:gd name="connsiteY0" fmla="*/ 142993 h 330465"/>
                <a:gd name="connsiteX1" fmla="*/ 1059179 w 1941689"/>
                <a:gd name="connsiteY1" fmla="*/ 101894 h 330465"/>
                <a:gd name="connsiteX2" fmla="*/ 1557866 w 1941689"/>
                <a:gd name="connsiteY2" fmla="*/ 301037 h 330465"/>
                <a:gd name="connsiteX3" fmla="*/ 1941689 w 1941689"/>
                <a:gd name="connsiteY3" fmla="*/ 278459 h 330465"/>
                <a:gd name="connsiteX0" fmla="*/ 0 w 2191235"/>
                <a:gd name="connsiteY0" fmla="*/ 142993 h 327871"/>
                <a:gd name="connsiteX1" fmla="*/ 1059179 w 2191235"/>
                <a:gd name="connsiteY1" fmla="*/ 101894 h 327871"/>
                <a:gd name="connsiteX2" fmla="*/ 1557866 w 2191235"/>
                <a:gd name="connsiteY2" fmla="*/ 301037 h 327871"/>
                <a:gd name="connsiteX3" fmla="*/ 2191235 w 2191235"/>
                <a:gd name="connsiteY3" fmla="*/ 262896 h 327871"/>
              </a:gdLst>
              <a:ahLst/>
              <a:cxnLst>
                <a:cxn ang="0">
                  <a:pos x="connsiteX0" y="connsiteY0"/>
                </a:cxn>
                <a:cxn ang="0">
                  <a:pos x="connsiteX1" y="connsiteY1"/>
                </a:cxn>
                <a:cxn ang="0">
                  <a:pos x="connsiteX2" y="connsiteY2"/>
                </a:cxn>
                <a:cxn ang="0">
                  <a:pos x="connsiteX3" y="connsiteY3"/>
                </a:cxn>
              </a:cxnLst>
              <a:rect l="l" t="t" r="r" b="b"/>
              <a:pathLst>
                <a:path w="2191235" h="327871">
                  <a:moveTo>
                    <a:pt x="0" y="142993"/>
                  </a:moveTo>
                  <a:cubicBezTo>
                    <a:pt x="581378" y="0"/>
                    <a:pt x="799535" y="75553"/>
                    <a:pt x="1059179" y="101894"/>
                  </a:cubicBezTo>
                  <a:cubicBezTo>
                    <a:pt x="1230618" y="153575"/>
                    <a:pt x="1369190" y="274203"/>
                    <a:pt x="1557866" y="301037"/>
                  </a:cubicBezTo>
                  <a:cubicBezTo>
                    <a:pt x="1746542" y="327871"/>
                    <a:pt x="2042597" y="307111"/>
                    <a:pt x="2191235" y="262896"/>
                  </a:cubicBezTo>
                </a:path>
              </a:pathLst>
            </a:custGeom>
            <a:ln w="28575">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TextBox 51"/>
            <p:cNvSpPr txBox="1"/>
            <p:nvPr/>
          </p:nvSpPr>
          <p:spPr>
            <a:xfrm>
              <a:off x="4661327" y="3196165"/>
              <a:ext cx="1905000" cy="634304"/>
            </a:xfrm>
            <a:prstGeom prst="rect">
              <a:avLst/>
            </a:prstGeom>
            <a:noFill/>
          </p:spPr>
          <p:txBody>
            <a:bodyPr wrap="square" rtlCol="0">
              <a:spAutoFit/>
            </a:bodyPr>
            <a:lstStyle/>
            <a:p>
              <a:r>
                <a:rPr lang="en-US" sz="2800" dirty="0" smtClean="0">
                  <a:latin typeface="Times New Roman" pitchFamily="18" charset="0"/>
                  <a:cs typeface="Times New Roman" pitchFamily="18" charset="0"/>
                </a:rPr>
                <a:t>region of low error</a:t>
              </a:r>
              <a:r>
                <a:rPr lang="en-US" sz="2800" i="1" dirty="0" smtClean="0">
                  <a:latin typeface="Times New Roman" pitchFamily="18" charset="0"/>
                  <a:cs typeface="Times New Roman" pitchFamily="18" charset="0"/>
                </a:rPr>
                <a:t>, E</a:t>
              </a:r>
              <a:endParaRPr lang="en-US" sz="2800" i="1"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00200"/>
          </a:xfrm>
        </p:spPr>
        <p:txBody>
          <a:bodyPr/>
          <a:lstStyle/>
          <a:p>
            <a:r>
              <a:rPr lang="en-US" dirty="0" smtClean="0">
                <a:latin typeface="Times New Roman" pitchFamily="18" charset="0"/>
                <a:cs typeface="Times New Roman" pitchFamily="18" charset="0"/>
              </a:rPr>
              <a:t>the best </a:t>
            </a:r>
            <a:r>
              <a:rPr lang="en-US" b="1" dirty="0" smtClean="0">
                <a:latin typeface="Cambria Math" pitchFamily="18" charset="0"/>
                <a:ea typeface="Cambria Math" pitchFamily="18" charset="0"/>
                <a:cs typeface="Times New Roman" pitchFamily="18" charset="0"/>
              </a:rPr>
              <a:t>m</a:t>
            </a:r>
            <a:r>
              <a:rPr lang="en-US" dirty="0" smtClean="0">
                <a:latin typeface="Times New Roman" pitchFamily="18" charset="0"/>
                <a:cs typeface="Times New Roman" pitchFamily="18" charset="0"/>
              </a:rPr>
              <a:t> is at the point of minimum </a:t>
            </a:r>
            <a:r>
              <a:rPr lang="en-US" i="1" dirty="0" smtClean="0">
                <a:latin typeface="Cambria Math" pitchFamily="18" charset="0"/>
                <a:ea typeface="Cambria Math" pitchFamily="18" charset="0"/>
                <a:cs typeface="Times New Roman" pitchFamily="18" charset="0"/>
              </a:rPr>
              <a:t>E</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choose that as </a:t>
            </a:r>
            <a:r>
              <a:rPr lang="en-US" b="1" dirty="0" err="1" smtClean="0">
                <a:latin typeface="Cambria Math" pitchFamily="18" charset="0"/>
                <a:ea typeface="Cambria Math" pitchFamily="18" charset="0"/>
                <a:cs typeface="Times New Roman" pitchFamily="18" charset="0"/>
              </a:rPr>
              <a:t>m</a:t>
            </a:r>
            <a:r>
              <a:rPr lang="en-US" i="1" baseline="30000" dirty="0" err="1" smtClean="0">
                <a:latin typeface="Cambria Math" pitchFamily="18" charset="0"/>
                <a:ea typeface="Cambria Math" pitchFamily="18" charset="0"/>
                <a:cs typeface="Times New Roman" pitchFamily="18" charset="0"/>
              </a:rPr>
              <a:t>est</a:t>
            </a:r>
            <a:endParaRPr lang="en-US" i="1" baseline="30000" dirty="0">
              <a:latin typeface="Cambria Math"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1447800" y="2209800"/>
            <a:ext cx="6324600" cy="1524000"/>
          </a:xfrm>
        </p:spPr>
        <p:txBody>
          <a:bodyPr/>
          <a:lstStyle/>
          <a:p>
            <a:pPr algn="ctr">
              <a:buNone/>
            </a:pPr>
            <a:r>
              <a:rPr lang="en-US" dirty="0" smtClean="0">
                <a:latin typeface="Times New Roman" pitchFamily="18" charset="0"/>
                <a:cs typeface="Times New Roman" pitchFamily="18" charset="0"/>
              </a:rPr>
              <a:t>but, actually, any </a:t>
            </a:r>
            <a:r>
              <a:rPr lang="en-US" b="1" dirty="0" smtClean="0">
                <a:latin typeface="Cambria Math" pitchFamily="18" charset="0"/>
                <a:ea typeface="Cambria Math" pitchFamily="18" charset="0"/>
                <a:cs typeface="Times New Roman" pitchFamily="18" charset="0"/>
              </a:rPr>
              <a:t>m</a:t>
            </a:r>
            <a:r>
              <a:rPr lang="en-US" dirty="0" smtClean="0">
                <a:latin typeface="Times New Roman" pitchFamily="18" charset="0"/>
                <a:cs typeface="Times New Roman" pitchFamily="18" charset="0"/>
              </a:rPr>
              <a:t> in the region of low </a:t>
            </a:r>
            <a:r>
              <a:rPr lang="en-US" i="1" dirty="0" smtClean="0">
                <a:latin typeface="Cambria Math" pitchFamily="18" charset="0"/>
                <a:ea typeface="Cambria Math" pitchFamily="18" charset="0"/>
                <a:cs typeface="Times New Roman" pitchFamily="18" charset="0"/>
              </a:rPr>
              <a:t>E</a:t>
            </a:r>
            <a:r>
              <a:rPr lang="en-US" dirty="0" smtClean="0">
                <a:latin typeface="Times New Roman" pitchFamily="18" charset="0"/>
                <a:cs typeface="Times New Roman" pitchFamily="18" charset="0"/>
              </a:rPr>
              <a:t> is almost as good as </a:t>
            </a:r>
            <a:r>
              <a:rPr lang="en-US" b="1" dirty="0" err="1" smtClean="0">
                <a:latin typeface="Cambria Math" pitchFamily="18" charset="0"/>
                <a:ea typeface="Cambria Math" pitchFamily="18" charset="0"/>
                <a:cs typeface="Times New Roman" pitchFamily="18" charset="0"/>
              </a:rPr>
              <a:t>m</a:t>
            </a:r>
            <a:r>
              <a:rPr lang="en-US" i="1" baseline="30000" dirty="0" err="1" smtClean="0">
                <a:latin typeface="Cambria Math" pitchFamily="18" charset="0"/>
                <a:ea typeface="Cambria Math" pitchFamily="18" charset="0"/>
                <a:cs typeface="Times New Roman" pitchFamily="18" charset="0"/>
              </a:rPr>
              <a:t>est</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4" name="Content Placeholder 2"/>
          <p:cNvSpPr txBox="1">
            <a:spLocks/>
          </p:cNvSpPr>
          <p:nvPr/>
        </p:nvSpPr>
        <p:spPr bwMode="auto">
          <a:xfrm>
            <a:off x="0" y="4572000"/>
            <a:ext cx="9144000" cy="1524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especially since E is effected by measurement</a:t>
            </a:r>
            <a:r>
              <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error</a:t>
            </a:r>
          </a:p>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if the experiment was repeated, the results would be slightly different, anyway</a:t>
            </a:r>
            <a:endPar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153400" cy="2362200"/>
          </a:xfrm>
        </p:spPr>
        <p:txBody>
          <a:bodyPr/>
          <a:lstStyle/>
          <a:p>
            <a:pPr algn="ctr">
              <a:buNone/>
            </a:pPr>
            <a:r>
              <a:rPr lang="en-US" dirty="0" smtClean="0">
                <a:latin typeface="Times New Roman" pitchFamily="18" charset="0"/>
                <a:cs typeface="Times New Roman" pitchFamily="18" charset="0"/>
              </a:rPr>
              <a:t>the shape of the region of low error</a:t>
            </a:r>
          </a:p>
          <a:p>
            <a:pPr algn="ctr">
              <a:buNone/>
            </a:pPr>
            <a:r>
              <a:rPr lang="en-US" dirty="0" smtClean="0">
                <a:latin typeface="Times New Roman" pitchFamily="18" charset="0"/>
                <a:cs typeface="Times New Roman" pitchFamily="18" charset="0"/>
              </a:rPr>
              <a:t>is related to the</a:t>
            </a:r>
          </a:p>
          <a:p>
            <a:pPr algn="ctr">
              <a:buNone/>
            </a:pPr>
            <a:r>
              <a:rPr lang="en-US" dirty="0" smtClean="0">
                <a:latin typeface="Times New Roman" pitchFamily="18" charset="0"/>
                <a:cs typeface="Times New Roman" pitchFamily="18" charset="0"/>
              </a:rPr>
              <a:t>covariance of the estimated model parameters</a:t>
            </a:r>
          </a:p>
        </p:txBody>
      </p:sp>
      <p:sp>
        <p:nvSpPr>
          <p:cNvPr id="4" name="Content Placeholder 2"/>
          <p:cNvSpPr txBox="1">
            <a:spLocks/>
          </p:cNvSpPr>
          <p:nvPr/>
        </p:nvSpPr>
        <p:spPr bwMode="auto">
          <a:xfrm>
            <a:off x="533400" y="4495800"/>
            <a:ext cx="81534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(more on this</a:t>
            </a:r>
            <a:r>
              <a:rPr kumimoji="0" lang="en-US" sz="3200" b="0" i="0" u="none" strike="noStrike" kern="0" cap="none" spc="0" normalizeH="0" noProof="0" dirty="0" smtClean="0">
                <a:ln>
                  <a:noFill/>
                </a:ln>
                <a:solidFill>
                  <a:schemeClr val="tx1"/>
                </a:solidFill>
                <a:effectLst/>
                <a:uLnTx/>
                <a:uFillTx/>
                <a:latin typeface="Times New Roman" pitchFamily="18" charset="0"/>
                <a:ea typeface="+mn-ea"/>
                <a:cs typeface="Times New Roman" pitchFamily="18" charset="0"/>
              </a:rPr>
              <a:t> in the next lecture)</a:t>
            </a:r>
            <a:endPar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8153400" cy="5715000"/>
          </a:xfrm>
        </p:spPr>
        <p:txBody>
          <a:bodyPr/>
          <a:lstStyle/>
          <a:p>
            <a:pPr algn="ctr">
              <a:buNone/>
            </a:pPr>
            <a:r>
              <a:rPr lang="en-US" dirty="0" smtClean="0">
                <a:latin typeface="Times New Roman" pitchFamily="18" charset="0"/>
                <a:cs typeface="Times New Roman" pitchFamily="18" charset="0"/>
              </a:rPr>
              <a:t>think about error surfaces leads to important insights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but actually calculating an error surface with a grid search so as to locate </a:t>
            </a:r>
            <a:r>
              <a:rPr lang="en-US" b="1" dirty="0" err="1" smtClean="0">
                <a:latin typeface="Times New Roman" pitchFamily="18" charset="0"/>
                <a:cs typeface="Times New Roman" pitchFamily="18" charset="0"/>
              </a:rPr>
              <a:t>m</a:t>
            </a:r>
            <a:r>
              <a:rPr lang="en-US" baseline="30000" dirty="0" err="1" smtClean="0">
                <a:latin typeface="Cambria Math" pitchFamily="18" charset="0"/>
                <a:ea typeface="Cambria Math" pitchFamily="18" charset="0"/>
                <a:cs typeface="Times New Roman" pitchFamily="18" charset="0"/>
              </a:rPr>
              <a:t>est</a:t>
            </a:r>
            <a:r>
              <a:rPr lang="en-US" dirty="0" smtClean="0">
                <a:latin typeface="Times New Roman" pitchFamily="18" charset="0"/>
                <a:cs typeface="Times New Roman" pitchFamily="18" charset="0"/>
              </a:rPr>
              <a:t> is not very practical</a:t>
            </a:r>
          </a:p>
          <a:p>
            <a:pPr algn="ctr">
              <a:buNone/>
            </a:pPr>
            <a:endParaRPr lang="en-US" dirty="0" smtClean="0">
              <a:latin typeface="Times New Roman" pitchFamily="18" charset="0"/>
              <a:cs typeface="Times New Roman" pitchFamily="18" charset="0"/>
            </a:endParaRPr>
          </a:p>
          <a:p>
            <a:pPr lvl="0" algn="ctr">
              <a:buNone/>
            </a:pPr>
            <a:r>
              <a:rPr lang="en-US" dirty="0" smtClean="0">
                <a:latin typeface="Times New Roman" pitchFamily="18" charset="0"/>
                <a:cs typeface="Times New Roman" pitchFamily="18" charset="0"/>
              </a:rPr>
              <a:t>in the next lecture we will develop a solution to the least squares problem that doesn’t require a grid search</a:t>
            </a:r>
          </a:p>
          <a:p>
            <a:pPr algn="ctr">
              <a:buNone/>
            </a:pPr>
            <a:endParaRPr lang="en-US" b="1" dirty="0" smtClean="0">
              <a:latin typeface="Times New Roman" pitchFamily="18" charset="0"/>
              <a:cs typeface="Times New Roman" pitchFamily="18" charset="0"/>
            </a:endParaRPr>
          </a:p>
        </p:txBody>
      </p:sp>
      <p:sp>
        <p:nvSpPr>
          <p:cNvPr id="4" name="Content Placeholder 2"/>
          <p:cNvSpPr txBox="1">
            <a:spLocks/>
          </p:cNvSpPr>
          <p:nvPr/>
        </p:nvSpPr>
        <p:spPr bwMode="auto">
          <a:xfrm>
            <a:off x="533400" y="4495800"/>
            <a:ext cx="8153400" cy="1676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Tx/>
              <a:buSzTx/>
              <a:buFontTx/>
              <a:buNone/>
              <a:tabLst/>
              <a:defRPr/>
            </a:pPr>
            <a:endPar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991600" cy="6629400"/>
          </a:xfrm>
        </p:spPr>
        <p:txBody>
          <a:bodyPr/>
          <a:lstStyle/>
          <a:p>
            <a:pPr>
              <a:buNone/>
            </a:pPr>
            <a:r>
              <a:rPr lang="en-US" sz="4000" i="1" dirty="0" smtClean="0">
                <a:latin typeface="Cambria Math" pitchFamily="18" charset="0"/>
                <a:ea typeface="Cambria Math" pitchFamily="18" charset="0"/>
                <a:cs typeface="Times New Roman" pitchFamily="18" charset="0"/>
              </a:rPr>
              <a:t>N</a:t>
            </a:r>
            <a:r>
              <a:rPr lang="en-US" sz="4000" dirty="0" smtClean="0">
                <a:latin typeface="Times New Roman" pitchFamily="18" charset="0"/>
                <a:cs typeface="Times New Roman" pitchFamily="18" charset="0"/>
              </a:rPr>
              <a:t> = number of observations, </a:t>
            </a:r>
            <a:r>
              <a:rPr lang="en-US" sz="4000" b="1" dirty="0" smtClean="0">
                <a:latin typeface="Cambria Math" pitchFamily="18" charset="0"/>
                <a:ea typeface="Cambria Math" pitchFamily="18" charset="0"/>
                <a:cs typeface="Times New Roman" pitchFamily="18" charset="0"/>
              </a:rPr>
              <a:t>d</a:t>
            </a:r>
          </a:p>
          <a:p>
            <a:pPr>
              <a:buNone/>
            </a:pPr>
            <a:endParaRPr lang="en-US" sz="4000" dirty="0" smtClean="0">
              <a:latin typeface="Times New Roman" pitchFamily="18" charset="0"/>
              <a:cs typeface="Times New Roman" pitchFamily="18" charset="0"/>
            </a:endParaRPr>
          </a:p>
          <a:p>
            <a:pPr>
              <a:buNone/>
            </a:pPr>
            <a:r>
              <a:rPr lang="en-US" sz="4000" i="1" dirty="0" smtClean="0">
                <a:latin typeface="Cambria Math" pitchFamily="18" charset="0"/>
                <a:ea typeface="Cambria Math" pitchFamily="18" charset="0"/>
                <a:cs typeface="Times New Roman" pitchFamily="18" charset="0"/>
              </a:rPr>
              <a:t>M</a:t>
            </a:r>
            <a:r>
              <a:rPr lang="en-US" sz="4000" dirty="0" smtClean="0">
                <a:latin typeface="Times New Roman" pitchFamily="18" charset="0"/>
                <a:cs typeface="Times New Roman" pitchFamily="18" charset="0"/>
              </a:rPr>
              <a:t> = number of model parameters, </a:t>
            </a:r>
            <a:r>
              <a:rPr lang="en-US" sz="4000" b="1" dirty="0" smtClean="0">
                <a:latin typeface="Cambria Math" pitchFamily="18" charset="0"/>
                <a:ea typeface="Cambria Math" pitchFamily="18" charset="0"/>
                <a:cs typeface="Times New Roman" pitchFamily="18" charset="0"/>
              </a:rPr>
              <a:t>m</a:t>
            </a:r>
          </a:p>
          <a:p>
            <a:pPr>
              <a:buNone/>
            </a:pPr>
            <a:endParaRPr lang="en-US" sz="4000" dirty="0" smtClean="0">
              <a:latin typeface="Times New Roman" pitchFamily="18" charset="0"/>
              <a:cs typeface="Times New Roman" pitchFamily="18" charset="0"/>
            </a:endParaRPr>
          </a:p>
          <a:p>
            <a:pPr>
              <a:buNone/>
            </a:pPr>
            <a:r>
              <a:rPr lang="en-US" sz="4000" dirty="0" smtClean="0">
                <a:latin typeface="Times New Roman" pitchFamily="18" charset="0"/>
                <a:cs typeface="Times New Roman" pitchFamily="18" charset="0"/>
              </a:rPr>
              <a:t>usually (but not always) </a:t>
            </a:r>
            <a:r>
              <a:rPr lang="en-US" sz="4000" i="1" dirty="0" smtClean="0">
                <a:latin typeface="Cambria Math" pitchFamily="18" charset="0"/>
                <a:ea typeface="Cambria Math" pitchFamily="18" charset="0"/>
                <a:cs typeface="Times New Roman" pitchFamily="18" charset="0"/>
              </a:rPr>
              <a:t>N&gt;M</a:t>
            </a:r>
          </a:p>
          <a:p>
            <a:pPr>
              <a:buNone/>
            </a:pPr>
            <a:endParaRPr lang="en-US" sz="4000" dirty="0" smtClean="0">
              <a:latin typeface="Times New Roman" pitchFamily="18" charset="0"/>
              <a:cs typeface="Times New Roman" pitchFamily="18" charset="0"/>
            </a:endParaRPr>
          </a:p>
          <a:p>
            <a:pPr>
              <a:buNone/>
            </a:pPr>
            <a:r>
              <a:rPr lang="en-US" sz="4000" dirty="0" smtClean="0">
                <a:latin typeface="Times New Roman" pitchFamily="18" charset="0"/>
                <a:cs typeface="Times New Roman" pitchFamily="18" charset="0"/>
              </a:rPr>
              <a:t>           many data, a few model parameters</a:t>
            </a:r>
            <a:endParaRPr lang="en-US" sz="4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l="28640" t="35111" r="28719" b="26783"/>
          <a:stretch>
            <a:fillRect/>
          </a:stretch>
        </p:blipFill>
        <p:spPr bwMode="auto">
          <a:xfrm>
            <a:off x="2133600" y="1557344"/>
            <a:ext cx="4876800" cy="2576015"/>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l="29372" t="45634" r="33239" b="25731"/>
          <a:stretch>
            <a:fillRect/>
          </a:stretch>
        </p:blipFill>
        <p:spPr bwMode="auto">
          <a:xfrm>
            <a:off x="2476500" y="3995413"/>
            <a:ext cx="4191000" cy="1895803"/>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l="28640" t="22712" r="28719" b="64889"/>
          <a:stretch>
            <a:fillRect/>
          </a:stretch>
        </p:blipFill>
        <p:spPr bwMode="auto">
          <a:xfrm>
            <a:off x="2133600" y="995376"/>
            <a:ext cx="4876800" cy="838200"/>
          </a:xfrm>
          <a:prstGeom prst="rect">
            <a:avLst/>
          </a:prstGeom>
          <a:noFill/>
          <a:ln w="9525">
            <a:noFill/>
            <a:miter lim="800000"/>
            <a:headEnd/>
            <a:tailEnd/>
          </a:ln>
        </p:spPr>
      </p:pic>
      <p:sp>
        <p:nvSpPr>
          <p:cNvPr id="7" name="Content Placeholder 2"/>
          <p:cNvSpPr txBox="1">
            <a:spLocks/>
          </p:cNvSpPr>
          <p:nvPr/>
        </p:nvSpPr>
        <p:spPr bwMode="auto">
          <a:xfrm>
            <a:off x="0" y="214320"/>
            <a:ext cx="9144000" cy="120015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special case of a linear model</a:t>
            </a:r>
            <a:endParaRPr kumimoji="0" lang="en-US" sz="24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pic>
        <p:nvPicPr>
          <p:cNvPr id="8" name="Picture 3"/>
          <p:cNvPicPr>
            <a:picLocks noChangeAspect="1" noChangeArrowheads="1"/>
          </p:cNvPicPr>
          <p:nvPr/>
        </p:nvPicPr>
        <p:blipFill>
          <a:blip r:embed="rId4" cstate="print"/>
          <a:srcRect l="29372" t="77860" r="33239" b="9618"/>
          <a:stretch>
            <a:fillRect/>
          </a:stretch>
        </p:blipFill>
        <p:spPr bwMode="auto">
          <a:xfrm>
            <a:off x="2476500" y="5905504"/>
            <a:ext cx="4191000" cy="829003"/>
          </a:xfrm>
          <a:prstGeom prst="rect">
            <a:avLst/>
          </a:prstGeom>
          <a:noFill/>
          <a:ln w="9525">
            <a:noFill/>
            <a:miter lim="800000"/>
            <a:headEnd/>
            <a:tailEnd/>
          </a:ln>
        </p:spPr>
      </p:pic>
      <p:pic>
        <p:nvPicPr>
          <p:cNvPr id="9" name="Picture 3"/>
          <p:cNvPicPr>
            <a:picLocks noChangeAspect="1" noChangeArrowheads="1"/>
          </p:cNvPicPr>
          <p:nvPr/>
        </p:nvPicPr>
        <p:blipFill>
          <a:blip r:embed="rId4" cstate="print"/>
          <a:srcRect l="37445" t="68581" r="59071" b="25731"/>
          <a:stretch>
            <a:fillRect/>
          </a:stretch>
        </p:blipFill>
        <p:spPr bwMode="auto">
          <a:xfrm>
            <a:off x="3172265" y="3637672"/>
            <a:ext cx="381000" cy="376565"/>
          </a:xfrm>
          <a:prstGeom prst="rect">
            <a:avLst/>
          </a:prstGeom>
          <a:noFill/>
          <a:ln w="9525">
            <a:noFill/>
            <a:miter lim="800000"/>
            <a:headEnd/>
            <a:tailEnd/>
          </a:ln>
        </p:spPr>
      </p:pic>
      <p:sp>
        <p:nvSpPr>
          <p:cNvPr id="10" name="Content Placeholder 2"/>
          <p:cNvSpPr txBox="1">
            <a:spLocks/>
          </p:cNvSpPr>
          <p:nvPr/>
        </p:nvSpPr>
        <p:spPr bwMode="auto">
          <a:xfrm>
            <a:off x="2947984" y="3657600"/>
            <a:ext cx="381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1600" b="0" i="0"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endParaRPr kumimoji="0" lang="en-US" sz="1600" b="0" i="0" u="none" strike="noStrike" kern="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95400"/>
            <a:ext cx="9144000" cy="3763962"/>
          </a:xfrm>
        </p:spPr>
        <p:txBody>
          <a:bodyPr/>
          <a:lstStyle/>
          <a:p>
            <a:r>
              <a:rPr lang="en-US" dirty="0" smtClean="0">
                <a:latin typeface="Times New Roman" pitchFamily="18" charset="0"/>
                <a:cs typeface="Times New Roman" pitchFamily="18" charset="0"/>
              </a:rPr>
              <a:t>The matrix</a:t>
            </a:r>
            <a:r>
              <a:rPr lang="en-US" b="1" dirty="0" smtClean="0">
                <a:latin typeface="Cambria Math" pitchFamily="18" charset="0"/>
                <a:ea typeface="Cambria Math" pitchFamily="18" charset="0"/>
                <a:cs typeface="Times New Roman" pitchFamily="18" charset="0"/>
              </a:rPr>
              <a:t> G </a:t>
            </a:r>
            <a:r>
              <a:rPr lang="en-US" dirty="0" smtClean="0">
                <a:latin typeface="Times New Roman" pitchFamily="18" charset="0"/>
                <a:cs typeface="Times New Roman" pitchFamily="18" charset="0"/>
              </a:rPr>
              <a:t>is called the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data kernel</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it embodies the quantitative model</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relationship between the data and the model parameters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5592762"/>
          </a:xfrm>
        </p:spPr>
        <p:txBody>
          <a:bodyPr/>
          <a:lstStyle/>
          <a:p>
            <a:r>
              <a:rPr lang="en-US" dirty="0" smtClean="0"/>
              <a:t/>
            </a:r>
            <a:br>
              <a:rPr lang="en-US" dirty="0" smtClean="0"/>
            </a:br>
            <a:r>
              <a:rPr lang="en-US" dirty="0" smtClean="0">
                <a:latin typeface="Times New Roman" pitchFamily="18" charset="0"/>
                <a:cs typeface="Times New Roman" pitchFamily="18" charset="0"/>
              </a:rPr>
              <a:t>because of observational noise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no </a:t>
            </a:r>
            <a:r>
              <a:rPr lang="en-US" b="1" dirty="0" smtClean="0">
                <a:latin typeface="Cambria Math" pitchFamily="18" charset="0"/>
                <a:ea typeface="Cambria Math" pitchFamily="18" charset="0"/>
                <a:cs typeface="Times New Roman" pitchFamily="18" charset="0"/>
              </a:rPr>
              <a:t>m</a:t>
            </a:r>
            <a:r>
              <a:rPr lang="en-US" dirty="0" smtClean="0">
                <a:latin typeface="Times New Roman" pitchFamily="18" charset="0"/>
                <a:cs typeface="Times New Roman" pitchFamily="18" charset="0"/>
              </a:rPr>
              <a:t> can exactly satisfy this equation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it can only be satisfied approximately</a:t>
            </a:r>
            <a:br>
              <a:rPr lang="en-US" dirty="0" smtClean="0">
                <a:latin typeface="Times New Roman" pitchFamily="18" charset="0"/>
                <a:cs typeface="Times New Roman" pitchFamily="18" charset="0"/>
              </a:rPr>
            </a:b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 ≈ </a:t>
            </a:r>
            <a:r>
              <a:rPr lang="en-US" b="1" dirty="0" smtClean="0">
                <a:latin typeface="Cambria Math" pitchFamily="18" charset="0"/>
                <a:ea typeface="Cambria Math" pitchFamily="18" charset="0"/>
                <a:cs typeface="Times New Roman" pitchFamily="18" charset="0"/>
              </a:rPr>
              <a:t>Gm</a:t>
            </a:r>
            <a:endParaRPr lang="en-US" b="1" dirty="0">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p:cNvSpPr/>
          <p:nvPr/>
        </p:nvSpPr>
        <p:spPr>
          <a:xfrm>
            <a:off x="457200" y="2209800"/>
            <a:ext cx="4648200" cy="2286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228600" y="5105400"/>
            <a:ext cx="51054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228600" y="285752"/>
            <a:ext cx="51054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838200" y="361952"/>
            <a:ext cx="3886200" cy="1371600"/>
          </a:xfrm>
        </p:spPr>
        <p:txBody>
          <a:bodyPr/>
          <a:lstStyle/>
          <a:p>
            <a:pPr algn="ctr">
              <a:buNone/>
            </a:pPr>
            <a:r>
              <a:rPr lang="en-US" dirty="0" smtClean="0">
                <a:latin typeface="Times New Roman" pitchFamily="18" charset="0"/>
                <a:cs typeface="Times New Roman" pitchFamily="18" charset="0"/>
              </a:rPr>
              <a:t>data, </a:t>
            </a:r>
            <a:r>
              <a:rPr lang="en-US" b="1" dirty="0" err="1" smtClean="0">
                <a:latin typeface="Cambria Math" pitchFamily="18" charset="0"/>
                <a:ea typeface="Cambria Math" pitchFamily="18" charset="0"/>
                <a:cs typeface="Times New Roman" pitchFamily="18" charset="0"/>
              </a:rPr>
              <a:t>d</a:t>
            </a:r>
            <a:r>
              <a:rPr lang="en-US" b="1" baseline="30000" dirty="0" err="1" smtClean="0">
                <a:latin typeface="Cambria Math" pitchFamily="18" charset="0"/>
                <a:ea typeface="Cambria Math" pitchFamily="18" charset="0"/>
                <a:cs typeface="Times New Roman" pitchFamily="18" charset="0"/>
              </a:rPr>
              <a:t>pre</a:t>
            </a:r>
            <a:endParaRPr lang="en-US" b="1" dirty="0" smtClean="0">
              <a:latin typeface="Cambria Math" pitchFamily="18" charset="0"/>
              <a:ea typeface="Cambria Math" pitchFamily="18" charset="0"/>
              <a:cs typeface="Times New Roman" pitchFamily="18" charset="0"/>
            </a:endParaRPr>
          </a:p>
          <a:p>
            <a:pPr algn="ctr">
              <a:buNone/>
            </a:pPr>
            <a:r>
              <a:rPr lang="en-US" sz="2400" dirty="0" smtClean="0">
                <a:latin typeface="Times New Roman" pitchFamily="18" charset="0"/>
                <a:cs typeface="Times New Roman" pitchFamily="18" charset="0"/>
              </a:rPr>
              <a:t>prediction of data</a:t>
            </a:r>
            <a:endParaRPr lang="en-US" sz="2400" dirty="0">
              <a:latin typeface="Times New Roman" pitchFamily="18" charset="0"/>
              <a:cs typeface="Times New Roman" pitchFamily="18" charset="0"/>
            </a:endParaRPr>
          </a:p>
        </p:txBody>
      </p:sp>
      <p:sp>
        <p:nvSpPr>
          <p:cNvPr id="5" name="Content Placeholder 2"/>
          <p:cNvSpPr txBox="1">
            <a:spLocks/>
          </p:cNvSpPr>
          <p:nvPr/>
        </p:nvSpPr>
        <p:spPr bwMode="auto">
          <a:xfrm>
            <a:off x="228600" y="5105400"/>
            <a:ext cx="5105400" cy="1219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model parameters</a:t>
            </a:r>
            <a:r>
              <a:rPr lang="en-US" sz="3200" dirty="0" smtClean="0">
                <a:latin typeface="Times New Roman" pitchFamily="18" charset="0"/>
                <a:cs typeface="Times New Roman" pitchFamily="18" charset="0"/>
              </a:rPr>
              <a:t>, </a:t>
            </a:r>
            <a:r>
              <a:rPr lang="en-US" sz="3200" b="1" dirty="0" err="1" smtClean="0">
                <a:latin typeface="Cambria Math" pitchFamily="18" charset="0"/>
                <a:ea typeface="Cambria Math" pitchFamily="18" charset="0"/>
                <a:cs typeface="Times New Roman" pitchFamily="18" charset="0"/>
              </a:rPr>
              <a:t>m</a:t>
            </a:r>
            <a:r>
              <a:rPr lang="en-US" sz="3200" b="1" baseline="30000" dirty="0" err="1" smtClean="0">
                <a:latin typeface="Cambria Math" pitchFamily="18" charset="0"/>
                <a:ea typeface="Cambria Math" pitchFamily="18" charset="0"/>
                <a:cs typeface="Times New Roman" pitchFamily="18" charset="0"/>
              </a:rPr>
              <a:t>est</a:t>
            </a:r>
            <a:endParaRPr lang="en-US" sz="3200" b="1" baseline="30000" dirty="0" smtClean="0">
              <a:latin typeface="Cambria Math" pitchFamily="18" charset="0"/>
              <a:ea typeface="Cambria Math" pitchFamily="18" charset="0"/>
              <a:cs typeface="Times New Roman" pitchFamily="18" charset="0"/>
            </a:endParaRPr>
          </a:p>
          <a:p>
            <a:pPr marL="342900" indent="-342900" algn="ctr">
              <a:spcBef>
                <a:spcPct val="20000"/>
              </a:spcBef>
            </a:pPr>
            <a:r>
              <a:rPr lang="en-US" sz="2400" dirty="0" smtClean="0">
                <a:latin typeface="Times New Roman" pitchFamily="18" charset="0"/>
                <a:cs typeface="Times New Roman" pitchFamily="18" charset="0"/>
              </a:rPr>
              <a:t>estimate of model parameters</a:t>
            </a:r>
          </a:p>
          <a:p>
            <a:pPr marL="342900" lvl="0" indent="-342900" algn="ctr">
              <a:spcBef>
                <a:spcPct val="20000"/>
              </a:spcBef>
            </a:pPr>
            <a:endParaRPr kumimoji="0" lang="en-US" sz="3200" b="0" i="0" u="none" strike="noStrike" kern="0" cap="none" spc="0" normalizeH="0" baseline="30000" noProof="0" dirty="0" smtClean="0">
              <a:ln>
                <a:noFill/>
              </a:ln>
              <a:solidFill>
                <a:schemeClr val="tx1"/>
              </a:solidFill>
              <a:effectLst/>
              <a:uLnTx/>
              <a:uFillTx/>
              <a:latin typeface="Times New Roman" pitchFamily="18" charset="0"/>
              <a:ea typeface="+mn-ea"/>
              <a:cs typeface="Times New Roman" pitchFamily="18" charset="0"/>
            </a:endParaRPr>
          </a:p>
        </p:txBody>
      </p:sp>
      <p:sp>
        <p:nvSpPr>
          <p:cNvPr id="10" name="Down Arrow 9"/>
          <p:cNvSpPr/>
          <p:nvPr/>
        </p:nvSpPr>
        <p:spPr>
          <a:xfrm rot="10800000">
            <a:off x="2514600" y="1447800"/>
            <a:ext cx="609600" cy="3733800"/>
          </a:xfrm>
          <a:prstGeom prst="downArrow">
            <a:avLst/>
          </a:prstGeom>
          <a:solidFill>
            <a:schemeClr val="bg1">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p:cNvSpPr txBox="1">
            <a:spLocks/>
          </p:cNvSpPr>
          <p:nvPr/>
        </p:nvSpPr>
        <p:spPr bwMode="auto">
          <a:xfrm>
            <a:off x="609600" y="3048000"/>
            <a:ext cx="42672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quantitative model</a:t>
            </a:r>
          </a:p>
        </p:txBody>
      </p:sp>
      <p:pic>
        <p:nvPicPr>
          <p:cNvPr id="11" name="Picture 2"/>
          <p:cNvPicPr>
            <a:picLocks noChangeAspect="1" noChangeArrowheads="1"/>
          </p:cNvPicPr>
          <p:nvPr/>
        </p:nvPicPr>
        <p:blipFill>
          <a:blip r:embed="rId3" cstate="print"/>
          <a:srcRect l="41257" t="22920" r="44561" b="68349"/>
          <a:stretch>
            <a:fillRect/>
          </a:stretch>
        </p:blipFill>
        <p:spPr bwMode="auto">
          <a:xfrm>
            <a:off x="5410200" y="2819400"/>
            <a:ext cx="3562350" cy="1295400"/>
          </a:xfrm>
          <a:prstGeom prst="rect">
            <a:avLst/>
          </a:prstGeom>
          <a:noFill/>
          <a:ln w="9525">
            <a:noFill/>
            <a:miter lim="800000"/>
            <a:headEnd/>
            <a:tailEnd/>
          </a:ln>
        </p:spPr>
      </p:pic>
      <p:sp>
        <p:nvSpPr>
          <p:cNvPr id="15" name="Content Placeholder 2"/>
          <p:cNvSpPr txBox="1">
            <a:spLocks/>
          </p:cNvSpPr>
          <p:nvPr/>
        </p:nvSpPr>
        <p:spPr bwMode="auto">
          <a:xfrm>
            <a:off x="4876800" y="2514600"/>
            <a:ext cx="42672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evaluate equation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p:cNvSpPr/>
          <p:nvPr/>
        </p:nvSpPr>
        <p:spPr>
          <a:xfrm>
            <a:off x="457200" y="2209800"/>
            <a:ext cx="4648200" cy="2286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28600" y="5105400"/>
            <a:ext cx="51054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28600" y="285752"/>
            <a:ext cx="51054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38200" y="361952"/>
            <a:ext cx="3886200" cy="1371600"/>
          </a:xfrm>
        </p:spPr>
        <p:txBody>
          <a:bodyPr/>
          <a:lstStyle/>
          <a:p>
            <a:pPr algn="ctr">
              <a:buNone/>
            </a:pPr>
            <a:r>
              <a:rPr lang="en-US" dirty="0" smtClean="0">
                <a:latin typeface="Times New Roman" pitchFamily="18" charset="0"/>
                <a:cs typeface="Times New Roman" pitchFamily="18" charset="0"/>
              </a:rPr>
              <a:t>data, </a:t>
            </a:r>
            <a:r>
              <a:rPr lang="en-US" b="1" dirty="0" smtClean="0">
                <a:latin typeface="Cambria Math" pitchFamily="18" charset="0"/>
                <a:ea typeface="Cambria Math" pitchFamily="18" charset="0"/>
                <a:cs typeface="Times New Roman" pitchFamily="18" charset="0"/>
              </a:rPr>
              <a:t>d</a:t>
            </a:r>
            <a:r>
              <a:rPr lang="en-US" b="1" baseline="30000" dirty="0" smtClean="0">
                <a:latin typeface="Cambria Math" pitchFamily="18" charset="0"/>
                <a:ea typeface="Cambria Math" pitchFamily="18" charset="0"/>
                <a:cs typeface="Times New Roman" pitchFamily="18" charset="0"/>
              </a:rPr>
              <a:t>obs</a:t>
            </a:r>
            <a:endParaRPr lang="en-US" b="1" dirty="0" smtClean="0">
              <a:latin typeface="Cambria Math" pitchFamily="18" charset="0"/>
              <a:ea typeface="Cambria Math" pitchFamily="18" charset="0"/>
              <a:cs typeface="Times New Roman" pitchFamily="18" charset="0"/>
            </a:endParaRPr>
          </a:p>
          <a:p>
            <a:pPr algn="ctr">
              <a:buNone/>
            </a:pPr>
            <a:r>
              <a:rPr lang="en-US" sz="2400" dirty="0" smtClean="0">
                <a:latin typeface="Times New Roman" pitchFamily="18" charset="0"/>
                <a:cs typeface="Times New Roman" pitchFamily="18" charset="0"/>
              </a:rPr>
              <a:t>observation of data</a:t>
            </a:r>
            <a:endParaRPr lang="en-US" sz="2400" dirty="0">
              <a:latin typeface="Times New Roman" pitchFamily="18" charset="0"/>
              <a:cs typeface="Times New Roman" pitchFamily="18" charset="0"/>
            </a:endParaRPr>
          </a:p>
        </p:txBody>
      </p:sp>
      <p:sp>
        <p:nvSpPr>
          <p:cNvPr id="5" name="Content Placeholder 2"/>
          <p:cNvSpPr txBox="1">
            <a:spLocks/>
          </p:cNvSpPr>
          <p:nvPr/>
        </p:nvSpPr>
        <p:spPr bwMode="auto">
          <a:xfrm>
            <a:off x="228600" y="5105400"/>
            <a:ext cx="5105400" cy="1219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model parameters</a:t>
            </a:r>
            <a:r>
              <a:rPr lang="en-US" sz="3200" dirty="0" smtClean="0">
                <a:latin typeface="Times New Roman" pitchFamily="18" charset="0"/>
                <a:cs typeface="Times New Roman" pitchFamily="18" charset="0"/>
              </a:rPr>
              <a:t>, </a:t>
            </a:r>
            <a:r>
              <a:rPr lang="en-US" sz="3200" b="1" dirty="0" err="1" smtClean="0">
                <a:latin typeface="Cambria Math" pitchFamily="18" charset="0"/>
                <a:ea typeface="Cambria Math" pitchFamily="18" charset="0"/>
                <a:cs typeface="Times New Roman" pitchFamily="18" charset="0"/>
              </a:rPr>
              <a:t>m</a:t>
            </a:r>
            <a:r>
              <a:rPr lang="en-US" sz="3200" b="1" baseline="30000" dirty="0" err="1" smtClean="0">
                <a:latin typeface="Cambria Math" pitchFamily="18" charset="0"/>
                <a:ea typeface="Cambria Math" pitchFamily="18" charset="0"/>
                <a:cs typeface="Times New Roman" pitchFamily="18" charset="0"/>
              </a:rPr>
              <a:t>est</a:t>
            </a:r>
            <a:endParaRPr lang="en-US" sz="3200" b="1" baseline="30000" dirty="0" smtClean="0">
              <a:latin typeface="Cambria Math" pitchFamily="18" charset="0"/>
              <a:ea typeface="Cambria Math" pitchFamily="18" charset="0"/>
              <a:cs typeface="Times New Roman" pitchFamily="18" charset="0"/>
            </a:endParaRPr>
          </a:p>
          <a:p>
            <a:pPr marL="342900" indent="-342900" algn="ctr">
              <a:spcBef>
                <a:spcPct val="20000"/>
              </a:spcBef>
            </a:pPr>
            <a:r>
              <a:rPr lang="en-US" sz="2400" dirty="0" smtClean="0">
                <a:latin typeface="Times New Roman" pitchFamily="18" charset="0"/>
                <a:cs typeface="Times New Roman" pitchFamily="18" charset="0"/>
              </a:rPr>
              <a:t>estimate of model parameters</a:t>
            </a:r>
          </a:p>
          <a:p>
            <a:pPr marL="342900" lvl="0" indent="-342900" algn="ctr">
              <a:spcBef>
                <a:spcPct val="20000"/>
              </a:spcBef>
            </a:pPr>
            <a:endParaRPr kumimoji="0" lang="en-US" sz="3200" b="0" i="0" u="none" strike="noStrike" kern="0" cap="none" spc="0" normalizeH="0" baseline="30000" noProof="0" dirty="0" smtClean="0">
              <a:ln>
                <a:noFill/>
              </a:ln>
              <a:solidFill>
                <a:schemeClr val="tx1"/>
              </a:solidFill>
              <a:effectLst/>
              <a:uLnTx/>
              <a:uFillTx/>
              <a:latin typeface="Times New Roman" pitchFamily="18" charset="0"/>
              <a:ea typeface="+mn-ea"/>
              <a:cs typeface="Times New Roman" pitchFamily="18" charset="0"/>
            </a:endParaRPr>
          </a:p>
        </p:txBody>
      </p:sp>
      <p:sp>
        <p:nvSpPr>
          <p:cNvPr id="10" name="Down Arrow 9"/>
          <p:cNvSpPr/>
          <p:nvPr/>
        </p:nvSpPr>
        <p:spPr>
          <a:xfrm>
            <a:off x="2514600" y="1447800"/>
            <a:ext cx="609600" cy="3733800"/>
          </a:xfrm>
          <a:prstGeom prst="downArrow">
            <a:avLst/>
          </a:prstGeom>
          <a:solidFill>
            <a:schemeClr val="bg1">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p:cNvSpPr txBox="1">
            <a:spLocks/>
          </p:cNvSpPr>
          <p:nvPr/>
        </p:nvSpPr>
        <p:spPr bwMode="auto">
          <a:xfrm>
            <a:off x="609600" y="3048000"/>
            <a:ext cx="42672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quantitative model</a:t>
            </a:r>
          </a:p>
        </p:txBody>
      </p:sp>
      <p:sp>
        <p:nvSpPr>
          <p:cNvPr id="15" name="Content Placeholder 2"/>
          <p:cNvSpPr txBox="1">
            <a:spLocks/>
          </p:cNvSpPr>
          <p:nvPr/>
        </p:nvSpPr>
        <p:spPr bwMode="auto">
          <a:xfrm>
            <a:off x="5029200" y="2362200"/>
            <a:ext cx="42672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solve equation</a:t>
            </a:r>
          </a:p>
        </p:txBody>
      </p:sp>
      <p:pic>
        <p:nvPicPr>
          <p:cNvPr id="14" name="Picture 2"/>
          <p:cNvPicPr>
            <a:picLocks noChangeAspect="1" noChangeArrowheads="1"/>
          </p:cNvPicPr>
          <p:nvPr/>
        </p:nvPicPr>
        <p:blipFill>
          <a:blip r:embed="rId3" cstate="print"/>
          <a:srcRect l="32460" t="72738" r="54799" b="20072"/>
          <a:stretch>
            <a:fillRect/>
          </a:stretch>
        </p:blipFill>
        <p:spPr bwMode="auto">
          <a:xfrm>
            <a:off x="5486400" y="3048000"/>
            <a:ext cx="3200400" cy="1066800"/>
          </a:xfrm>
          <a:prstGeom prst="rect">
            <a:avLst/>
          </a:prstGeom>
          <a:noFill/>
          <a:ln w="9525">
            <a:noFill/>
            <a:miter lim="800000"/>
            <a:headEnd/>
            <a:tailEnd/>
          </a:ln>
        </p:spPr>
      </p:pic>
      <p:pic>
        <p:nvPicPr>
          <p:cNvPr id="16" name="Picture 2"/>
          <p:cNvPicPr>
            <a:picLocks noChangeAspect="1" noChangeArrowheads="1"/>
          </p:cNvPicPr>
          <p:nvPr/>
        </p:nvPicPr>
        <p:blipFill>
          <a:blip r:embed="rId3" cstate="print"/>
          <a:srcRect l="45201" t="72738" r="48732" b="20072"/>
          <a:stretch>
            <a:fillRect/>
          </a:stretch>
        </p:blipFill>
        <p:spPr bwMode="auto">
          <a:xfrm>
            <a:off x="6400800" y="3733800"/>
            <a:ext cx="1524000" cy="1066800"/>
          </a:xfrm>
          <a:prstGeom prst="rect">
            <a:avLst/>
          </a:prstGeom>
          <a:noFill/>
          <a:ln w="9525">
            <a:noFill/>
            <a:miter lim="800000"/>
            <a:headEnd/>
            <a:tailEnd/>
          </a:ln>
        </p:spPr>
      </p:pic>
      <p:pic>
        <p:nvPicPr>
          <p:cNvPr id="17" name="Picture 2"/>
          <p:cNvPicPr>
            <a:picLocks noChangeAspect="1" noChangeArrowheads="1"/>
          </p:cNvPicPr>
          <p:nvPr/>
        </p:nvPicPr>
        <p:blipFill>
          <a:blip r:embed="rId3" cstate="print"/>
          <a:srcRect l="51268" t="72738" r="37508" b="20072"/>
          <a:stretch>
            <a:fillRect/>
          </a:stretch>
        </p:blipFill>
        <p:spPr bwMode="auto">
          <a:xfrm>
            <a:off x="5943600" y="4572000"/>
            <a:ext cx="2819400"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3913</TotalTime>
  <Words>1028</Words>
  <Application>Microsoft Office PowerPoint</Application>
  <PresentationFormat>On-screen Show (4:3)</PresentationFormat>
  <Paragraphs>155</Paragraphs>
  <Slides>33</Slides>
  <Notes>23</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Default Design</vt:lpstr>
      <vt:lpstr>Slide 1</vt:lpstr>
      <vt:lpstr>Slide 2</vt:lpstr>
      <vt:lpstr>Slide 3</vt:lpstr>
      <vt:lpstr>Slide 4</vt:lpstr>
      <vt:lpstr>Slide 5</vt:lpstr>
      <vt:lpstr>The matrix G is called the  data kernel  it embodies the quantitative model the relationship between the data and the model parameters</vt:lpstr>
      <vt:lpstr> because of observational noise  no m can exactly satisfy this equation  it can only be satisfied approximately d ≈ Gm</vt:lpstr>
      <vt:lpstr>Slide 8</vt:lpstr>
      <vt:lpstr>Slide 9</vt:lpstr>
      <vt:lpstr>because of observational noise</vt:lpstr>
      <vt:lpstr>the simplest of linear models</vt:lpstr>
      <vt:lpstr>fitting a straight line to data</vt:lpstr>
      <vt:lpstr>interpretion of xi  the model is only linear when the xi’s are neither data nor model parameters  we will call them auxiliary variables  they are assumed to be exactly known they specify the geometry of the experiment </vt:lpstr>
      <vt:lpstr>fitting a quadratic curve to data</vt:lpstr>
      <vt:lpstr>fitting a cubic curve to data</vt:lpstr>
      <vt:lpstr>fitting a sum of known functions</vt:lpstr>
      <vt:lpstr>Slide 17</vt:lpstr>
      <vt:lpstr>Slide 18</vt:lpstr>
      <vt:lpstr>Slide 19</vt:lpstr>
      <vt:lpstr>Green functions</vt:lpstr>
      <vt:lpstr>derivatives</vt:lpstr>
      <vt:lpstr>derivatives</vt:lpstr>
      <vt:lpstr>Back to the Lecture</vt:lpstr>
      <vt:lpstr>the prediction error</vt:lpstr>
      <vt:lpstr>prediction error in straight line case</vt:lpstr>
      <vt:lpstr>total error single number summarizing the error</vt:lpstr>
      <vt:lpstr>principle of least-squares</vt:lpstr>
      <vt:lpstr>MatLab script for total error</vt:lpstr>
      <vt:lpstr>grid search strategy for finding the m that minimizes E(m) </vt:lpstr>
      <vt:lpstr>Slide 30</vt:lpstr>
      <vt:lpstr>the best m is at the point of minimum E choose that as mest</vt:lpstr>
      <vt:lpstr>Slide 32</vt:lpstr>
      <vt:lpstr>Slide 33</vt:lpstr>
    </vt:vector>
  </TitlesOfParts>
  <Company>LDEO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Don’t Be Afraid to Ask …</dc:title>
  <dc:creator>Bill Menke</dc:creator>
  <cp:lastModifiedBy>William Menke</cp:lastModifiedBy>
  <cp:revision>380</cp:revision>
  <dcterms:created xsi:type="dcterms:W3CDTF">2008-08-25T18:59:31Z</dcterms:created>
  <dcterms:modified xsi:type="dcterms:W3CDTF">2014-09-17T15:45:57Z</dcterms:modified>
</cp:coreProperties>
</file>