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7"/>
  </p:notesMasterIdLst>
  <p:sldIdLst>
    <p:sldId id="422" r:id="rId2"/>
    <p:sldId id="623" r:id="rId3"/>
    <p:sldId id="633" r:id="rId4"/>
    <p:sldId id="528" r:id="rId5"/>
    <p:sldId id="538" r:id="rId6"/>
    <p:sldId id="604" r:id="rId7"/>
    <p:sldId id="627" r:id="rId8"/>
    <p:sldId id="628" r:id="rId9"/>
    <p:sldId id="607" r:id="rId10"/>
    <p:sldId id="608" r:id="rId11"/>
    <p:sldId id="610" r:id="rId12"/>
    <p:sldId id="609" r:id="rId13"/>
    <p:sldId id="534" r:id="rId14"/>
    <p:sldId id="603" r:id="rId15"/>
    <p:sldId id="629" r:id="rId16"/>
    <p:sldId id="630" r:id="rId17"/>
    <p:sldId id="631" r:id="rId18"/>
    <p:sldId id="621" r:id="rId19"/>
    <p:sldId id="632" r:id="rId20"/>
    <p:sldId id="611" r:id="rId21"/>
    <p:sldId id="613" r:id="rId22"/>
    <p:sldId id="614" r:id="rId23"/>
    <p:sldId id="596" r:id="rId24"/>
    <p:sldId id="615" r:id="rId25"/>
    <p:sldId id="597" r:id="rId26"/>
    <p:sldId id="617" r:id="rId27"/>
    <p:sldId id="616" r:id="rId28"/>
    <p:sldId id="618" r:id="rId29"/>
    <p:sldId id="622" r:id="rId30"/>
    <p:sldId id="619" r:id="rId31"/>
    <p:sldId id="620" r:id="rId32"/>
    <p:sldId id="635" r:id="rId33"/>
    <p:sldId id="636" r:id="rId34"/>
    <p:sldId id="634" r:id="rId35"/>
    <p:sldId id="637" r:id="rId36"/>
    <p:sldId id="647" r:id="rId37"/>
    <p:sldId id="648" r:id="rId38"/>
    <p:sldId id="640" r:id="rId39"/>
    <p:sldId id="641" r:id="rId40"/>
    <p:sldId id="638" r:id="rId41"/>
    <p:sldId id="639" r:id="rId42"/>
    <p:sldId id="643" r:id="rId43"/>
    <p:sldId id="642" r:id="rId44"/>
    <p:sldId id="645" r:id="rId45"/>
    <p:sldId id="644" r:id="rId46"/>
    <p:sldId id="646" r:id="rId47"/>
    <p:sldId id="650" r:id="rId48"/>
    <p:sldId id="657" r:id="rId49"/>
    <p:sldId id="656" r:id="rId50"/>
    <p:sldId id="651" r:id="rId51"/>
    <p:sldId id="649" r:id="rId52"/>
    <p:sldId id="652" r:id="rId53"/>
    <p:sldId id="653" r:id="rId54"/>
    <p:sldId id="654" r:id="rId55"/>
    <p:sldId id="655" r:id="rId5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12" autoAdjust="0"/>
    <p:restoredTop sz="85225" autoAdjust="0"/>
  </p:normalViewPr>
  <p:slideViewPr>
    <p:cSldViewPr>
      <p:cViewPr varScale="1">
        <p:scale>
          <a:sx n="56" d="100"/>
          <a:sy n="56" d="100"/>
        </p:scale>
        <p:origin x="-92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78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4ABB6E-8084-45EB-A459-5A0A44341B42}" type="datetimeFigureOut">
              <a:rPr lang="en-US" smtClean="0"/>
              <a:pPr/>
              <a:t>11/23/2014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CEFECD-09E3-40DA-A418-CA04FDBB91E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Point</a:t>
            </a:r>
            <a:r>
              <a:rPr lang="en-US" baseline="0" dirty="0" smtClean="0"/>
              <a:t> out that the numerator is just the</a:t>
            </a:r>
          </a:p>
          <a:p>
            <a:r>
              <a:rPr lang="en-US" baseline="0" dirty="0" smtClean="0"/>
              <a:t>estimated variance of a set of N Normally-distributed variables, each with zero mean and unit true variance.</a:t>
            </a:r>
          </a:p>
          <a:p>
            <a:r>
              <a:rPr lang="en-US" baseline="0" dirty="0" smtClean="0"/>
              <a:t>So is the denominator.</a:t>
            </a:r>
          </a:p>
          <a:p>
            <a:r>
              <a:rPr lang="en-US" baseline="0" dirty="0" smtClean="0"/>
              <a:t>Hence F is ratio of variances, which is just what we want to test.</a:t>
            </a:r>
          </a:p>
          <a:p>
            <a:r>
              <a:rPr lang="en-US" baseline="0" dirty="0" smtClean="0"/>
              <a:t>Also, point out that the individual summations are just chi-squared.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Point</a:t>
            </a:r>
            <a:r>
              <a:rPr lang="en-US" baseline="0" dirty="0" smtClean="0"/>
              <a:t> out that the numerator is just the</a:t>
            </a:r>
          </a:p>
          <a:p>
            <a:r>
              <a:rPr lang="en-US" baseline="0" dirty="0" smtClean="0"/>
              <a:t>estimated variance of a set of N Normally-distributed variables, each with zero mean and unit true variance.</a:t>
            </a:r>
          </a:p>
          <a:p>
            <a:r>
              <a:rPr lang="en-US" baseline="0" dirty="0" smtClean="0"/>
              <a:t>So is the denominator.</a:t>
            </a:r>
          </a:p>
          <a:p>
            <a:r>
              <a:rPr lang="en-US" baseline="0" dirty="0" smtClean="0"/>
              <a:t>Hence F is ratio of variances, which is just what we want to test.</a:t>
            </a:r>
          </a:p>
          <a:p>
            <a:r>
              <a:rPr lang="en-US" baseline="0" dirty="0" smtClean="0"/>
              <a:t>Also, point out that the individual summations are just chi-squared.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-probability density function,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p(F</a:t>
            </a:r>
            <a:r>
              <a:rPr lang="en-US" sz="1200" i="1" baseline="-25000" dirty="0" smtClean="0">
                <a:latin typeface="Times New Roman" pitchFamily="18" charset="0"/>
                <a:cs typeface="Times New Roman" pitchFamily="18" charset="0"/>
              </a:rPr>
              <a:t>N,M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for selected values of M and N.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-probability density function,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p(F</a:t>
            </a:r>
            <a:r>
              <a:rPr lang="en-US" sz="1200" i="1" baseline="-25000" dirty="0" smtClean="0">
                <a:latin typeface="Times New Roman" pitchFamily="18" charset="0"/>
                <a:cs typeface="Times New Roman" pitchFamily="18" charset="0"/>
              </a:rPr>
              <a:t>N,M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for selected values of M and N.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Point</a:t>
            </a:r>
            <a:r>
              <a:rPr lang="en-US" baseline="0" dirty="0" smtClean="0"/>
              <a:t> out that the numerator is just the</a:t>
            </a:r>
          </a:p>
          <a:p>
            <a:r>
              <a:rPr lang="en-US" baseline="0" dirty="0" smtClean="0"/>
              <a:t>estimated variance of a set of N Normally-distributed variables, each with zero mean and unit true variance.</a:t>
            </a:r>
          </a:p>
          <a:p>
            <a:r>
              <a:rPr lang="en-US" baseline="0" dirty="0" smtClean="0"/>
              <a:t>So is the denominator.</a:t>
            </a:r>
          </a:p>
          <a:p>
            <a:r>
              <a:rPr lang="en-US" baseline="0" dirty="0" smtClean="0"/>
              <a:t>Hence F is ratio of variances, which is just what we want to test.</a:t>
            </a:r>
          </a:p>
          <a:p>
            <a:r>
              <a:rPr lang="en-US" baseline="0" dirty="0" smtClean="0"/>
              <a:t>Also, point out that the individual summations are just chi-squared.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Point</a:t>
            </a:r>
            <a:r>
              <a:rPr lang="en-US" baseline="0" dirty="0" smtClean="0"/>
              <a:t> out that the numerator is just the</a:t>
            </a:r>
          </a:p>
          <a:p>
            <a:r>
              <a:rPr lang="en-US" baseline="0" dirty="0" smtClean="0"/>
              <a:t>estimated variance of a set of N Normally-distributed variables, each with zero mean and unit true variance.</a:t>
            </a:r>
          </a:p>
          <a:p>
            <a:r>
              <a:rPr lang="en-US" baseline="0" dirty="0" smtClean="0"/>
              <a:t>So is the denominator.</a:t>
            </a:r>
          </a:p>
          <a:p>
            <a:r>
              <a:rPr lang="en-US" baseline="0" dirty="0" smtClean="0"/>
              <a:t>Hence F is ratio of variances, which is just what we want to test.</a:t>
            </a:r>
          </a:p>
          <a:p>
            <a:r>
              <a:rPr lang="en-US" baseline="0" dirty="0" smtClean="0"/>
              <a:t>Also, point out that the individual summations are just chi-squared.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Point</a:t>
            </a:r>
            <a:r>
              <a:rPr lang="en-US" baseline="0" dirty="0" smtClean="0"/>
              <a:t> out that the numerator is just the</a:t>
            </a:r>
          </a:p>
          <a:p>
            <a:r>
              <a:rPr lang="en-US" baseline="0" dirty="0" smtClean="0"/>
              <a:t>estimated variance of a set of N Normally-distributed variables, each with zero mean and unit true variance.</a:t>
            </a:r>
          </a:p>
          <a:p>
            <a:r>
              <a:rPr lang="en-US" baseline="0" dirty="0" smtClean="0"/>
              <a:t>So is the denominator.</a:t>
            </a:r>
          </a:p>
          <a:p>
            <a:r>
              <a:rPr lang="en-US" baseline="0" dirty="0" smtClean="0"/>
              <a:t>Hence F is ratio of variances, which is just what we want to test.</a:t>
            </a:r>
          </a:p>
          <a:p>
            <a:r>
              <a:rPr lang="en-US" baseline="0" dirty="0" smtClean="0"/>
              <a:t>Also, point out that the individual summations are just chi-squared.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Point</a:t>
            </a:r>
            <a:r>
              <a:rPr lang="en-US" baseline="0" dirty="0" smtClean="0"/>
              <a:t> out that the numerator is just the</a:t>
            </a:r>
          </a:p>
          <a:p>
            <a:r>
              <a:rPr lang="en-US" baseline="0" dirty="0" smtClean="0"/>
              <a:t>estimated variance of a set of N Normally-distributed variables, each with zero mean and unit true variance.</a:t>
            </a:r>
          </a:p>
          <a:p>
            <a:r>
              <a:rPr lang="en-US" baseline="0" dirty="0" smtClean="0"/>
              <a:t>So is the denominator.</a:t>
            </a:r>
          </a:p>
          <a:p>
            <a:r>
              <a:rPr lang="en-US" baseline="0" dirty="0" smtClean="0"/>
              <a:t>Hence F is ratio of variances, which is just what we want to test.</a:t>
            </a:r>
          </a:p>
          <a:p>
            <a:r>
              <a:rPr lang="en-US" baseline="0" dirty="0" smtClean="0"/>
              <a:t>Also, point out that the individual summations are just chi-squared.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Point</a:t>
            </a:r>
            <a:r>
              <a:rPr lang="en-US" baseline="0" dirty="0" smtClean="0"/>
              <a:t> out that the numerator is just the</a:t>
            </a:r>
          </a:p>
          <a:p>
            <a:r>
              <a:rPr lang="en-US" baseline="0" dirty="0" smtClean="0"/>
              <a:t>estimated variance of a set of N Normally-distributed variables, each with zero mean and unit true variance.</a:t>
            </a:r>
          </a:p>
          <a:p>
            <a:r>
              <a:rPr lang="en-US" baseline="0" dirty="0" smtClean="0"/>
              <a:t>So is the denominator.</a:t>
            </a:r>
          </a:p>
          <a:p>
            <a:r>
              <a:rPr lang="en-US" baseline="0" dirty="0" smtClean="0"/>
              <a:t>Hence F is ratio of variances, which is just what we want to test.</a:t>
            </a:r>
          </a:p>
          <a:p>
            <a:r>
              <a:rPr lang="en-US" baseline="0" dirty="0" smtClean="0"/>
              <a:t>Also, point out that the individual summations are just chi-squared.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cubic fit</a:t>
            </a:r>
            <a:r>
              <a:rPr lang="en-US" baseline="0" dirty="0" smtClean="0"/>
              <a:t> </a:t>
            </a:r>
            <a:r>
              <a:rPr lang="en-US" dirty="0" smtClean="0"/>
              <a:t>is</a:t>
            </a:r>
            <a:r>
              <a:rPr lang="en-US" baseline="0" dirty="0" smtClean="0"/>
              <a:t> only a little better than the linear fit.</a:t>
            </a:r>
          </a:p>
          <a:p>
            <a:r>
              <a:rPr lang="en-US" baseline="0" dirty="0" smtClean="0"/>
              <a:t>See if the students can pick up on any subtle differences.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cubic fit</a:t>
            </a:r>
            <a:r>
              <a:rPr lang="en-US" baseline="0" dirty="0" smtClean="0"/>
              <a:t> </a:t>
            </a:r>
            <a:r>
              <a:rPr lang="en-US" dirty="0" smtClean="0"/>
              <a:t>is</a:t>
            </a:r>
            <a:r>
              <a:rPr lang="en-US" baseline="0" dirty="0" smtClean="0"/>
              <a:t> only a little better than the linear fit.</a:t>
            </a:r>
          </a:p>
          <a:p>
            <a:r>
              <a:rPr lang="en-US" baseline="0" dirty="0" smtClean="0"/>
              <a:t>See if the students can pick up on any subtle differences.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cubic fit</a:t>
            </a:r>
            <a:r>
              <a:rPr lang="en-US" baseline="0" dirty="0" smtClean="0"/>
              <a:t> </a:t>
            </a:r>
            <a:r>
              <a:rPr lang="en-US" dirty="0" smtClean="0"/>
              <a:t>is</a:t>
            </a:r>
            <a:r>
              <a:rPr lang="en-US" baseline="0" dirty="0" smtClean="0"/>
              <a:t> only a little better than the linear fit.</a:t>
            </a:r>
          </a:p>
          <a:p>
            <a:r>
              <a:rPr lang="en-US" baseline="0" dirty="0" smtClean="0"/>
              <a:t>See if the students can pick up on any subtle differences.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cubic</a:t>
            </a:r>
            <a:r>
              <a:rPr lang="en-US" baseline="0" dirty="0" smtClean="0"/>
              <a:t> fit is a little better near the left side of the plot, leading to 14% reduction in total error</a:t>
            </a:r>
          </a:p>
          <a:p>
            <a:r>
              <a:rPr lang="en-US" baseline="0" dirty="0" smtClean="0"/>
              <a:t>relative to the linear fit.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second issues, the different number</a:t>
            </a:r>
            <a:r>
              <a:rPr lang="en-US" baseline="0" dirty="0" smtClean="0"/>
              <a:t> of coefficients, if corrected for during the calculation of</a:t>
            </a:r>
          </a:p>
          <a:p>
            <a:r>
              <a:rPr lang="en-US" baseline="0" dirty="0" smtClean="0"/>
              <a:t>degrees of freedom.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Technically, we should</a:t>
            </a:r>
            <a:r>
              <a:rPr lang="en-US" baseline="0" dirty="0" smtClean="0"/>
              <a:t> be normalizing E by the true variance of the measurements,</a:t>
            </a:r>
          </a:p>
          <a:p>
            <a:r>
              <a:rPr lang="en-US" baseline="0" dirty="0" smtClean="0"/>
              <a:t>that is E → E/</a:t>
            </a:r>
            <a:r>
              <a:rPr lang="el-GR" baseline="0" dirty="0" smtClean="0">
                <a:latin typeface="Cambria Math"/>
                <a:ea typeface="Cambria Math"/>
              </a:rPr>
              <a:t>σ</a:t>
            </a:r>
            <a:r>
              <a:rPr lang="en-US" baseline="-25000" dirty="0" smtClean="0">
                <a:latin typeface="Cambria Math"/>
                <a:ea typeface="Cambria Math"/>
              </a:rPr>
              <a:t>d</a:t>
            </a:r>
            <a:r>
              <a:rPr lang="en-US" baseline="30000" dirty="0" smtClean="0">
                <a:latin typeface="Cambria Math"/>
                <a:ea typeface="Cambria Math"/>
              </a:rPr>
              <a:t>2</a:t>
            </a:r>
            <a:endParaRPr lang="en-US" baseline="30000" dirty="0" smtClean="0"/>
          </a:p>
          <a:p>
            <a:r>
              <a:rPr lang="en-US" baseline="0" dirty="0" smtClean="0"/>
              <a:t>to yield a variable with unit variance.</a:t>
            </a:r>
          </a:p>
          <a:p>
            <a:r>
              <a:rPr lang="en-US" baseline="0" dirty="0" smtClean="0"/>
              <a:t>However, the factor of 1/</a:t>
            </a:r>
            <a:r>
              <a:rPr lang="el-GR" baseline="0" dirty="0" smtClean="0">
                <a:latin typeface="Cambria Math"/>
                <a:ea typeface="Cambria Math"/>
              </a:rPr>
              <a:t>σ</a:t>
            </a:r>
            <a:r>
              <a:rPr lang="en-US" baseline="-25000" dirty="0" smtClean="0">
                <a:latin typeface="Cambria Math"/>
                <a:ea typeface="Cambria Math"/>
              </a:rPr>
              <a:t>d</a:t>
            </a:r>
            <a:r>
              <a:rPr lang="en-US" baseline="30000" dirty="0" smtClean="0">
                <a:latin typeface="Cambria Math"/>
                <a:ea typeface="Cambria Math"/>
              </a:rPr>
              <a:t>2 </a:t>
            </a:r>
            <a:r>
              <a:rPr lang="en-US" baseline="0" dirty="0" smtClean="0">
                <a:latin typeface="Cambria Math"/>
                <a:ea typeface="Cambria Math"/>
              </a:rPr>
              <a:t>appears in both numerator and denominator, and cancels out.</a:t>
            </a: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54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Again, emphasize</a:t>
            </a:r>
            <a:r>
              <a:rPr lang="en-US" baseline="0" dirty="0" smtClean="0"/>
              <a:t> the difference between</a:t>
            </a:r>
          </a:p>
          <a:p>
            <a:r>
              <a:rPr lang="en-US" baseline="0" dirty="0" smtClean="0"/>
              <a:t>“there’s no reason to think one model is better than the other”</a:t>
            </a:r>
          </a:p>
          <a:p>
            <a:r>
              <a:rPr lang="en-US" baseline="0" dirty="0" smtClean="0"/>
              <a:t>and</a:t>
            </a:r>
          </a:p>
          <a:p>
            <a:r>
              <a:rPr lang="en-US" baseline="0" dirty="0" smtClean="0"/>
              <a:t>“one model is not better than the other”.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55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Point</a:t>
            </a:r>
            <a:r>
              <a:rPr lang="en-US" baseline="0" dirty="0" smtClean="0"/>
              <a:t> out that the numerator is just the</a:t>
            </a:r>
          </a:p>
          <a:p>
            <a:r>
              <a:rPr lang="en-US" baseline="0" dirty="0" smtClean="0"/>
              <a:t>estimated variance of a set of N Normally-distributed variables, each with zero mean and unit true variance.</a:t>
            </a:r>
          </a:p>
          <a:p>
            <a:r>
              <a:rPr lang="en-US" baseline="0" dirty="0" smtClean="0"/>
              <a:t>So is the denominator.</a:t>
            </a:r>
          </a:p>
          <a:p>
            <a:r>
              <a:rPr lang="en-US" baseline="0" dirty="0" smtClean="0"/>
              <a:t>Hence F is ratio of variances, which is just what we want to test.</a:t>
            </a:r>
          </a:p>
          <a:p>
            <a:r>
              <a:rPr lang="en-US" baseline="0" dirty="0" smtClean="0"/>
              <a:t>Also, point out that the individual summations are just chi-squared.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Point</a:t>
            </a:r>
            <a:r>
              <a:rPr lang="en-US" baseline="0" dirty="0" smtClean="0"/>
              <a:t> out that the numerator is just the</a:t>
            </a:r>
          </a:p>
          <a:p>
            <a:r>
              <a:rPr lang="en-US" baseline="0" dirty="0" smtClean="0"/>
              <a:t>estimated variance of a set of N Normally-distributed variables, each with zero mean and unit true variance.</a:t>
            </a:r>
          </a:p>
          <a:p>
            <a:r>
              <a:rPr lang="en-US" baseline="0" dirty="0" smtClean="0"/>
              <a:t>So is the denominator.</a:t>
            </a:r>
          </a:p>
          <a:p>
            <a:r>
              <a:rPr lang="en-US" baseline="0" dirty="0" smtClean="0"/>
              <a:t>Hence F is ratio of variances, which is just what we want to test.</a:t>
            </a:r>
          </a:p>
          <a:p>
            <a:r>
              <a:rPr lang="en-US" baseline="0" dirty="0" smtClean="0"/>
              <a:t>Also, point out that the individual summations are just chi-squared.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Point</a:t>
            </a:r>
            <a:r>
              <a:rPr lang="en-US" baseline="0" dirty="0" smtClean="0"/>
              <a:t> out that the numerator is just the</a:t>
            </a:r>
          </a:p>
          <a:p>
            <a:r>
              <a:rPr lang="en-US" baseline="0" dirty="0" smtClean="0"/>
              <a:t>estimated variance of a set of N Normally-distributed variables, each with zero mean and unit true variance.</a:t>
            </a:r>
          </a:p>
          <a:p>
            <a:r>
              <a:rPr lang="en-US" baseline="0" dirty="0" smtClean="0"/>
              <a:t>So is the denominator.</a:t>
            </a:r>
          </a:p>
          <a:p>
            <a:r>
              <a:rPr lang="en-US" baseline="0" dirty="0" smtClean="0"/>
              <a:t>Hence F is ratio of variances, which is just what we want to test.</a:t>
            </a:r>
          </a:p>
          <a:p>
            <a:r>
              <a:rPr lang="en-US" baseline="0" dirty="0" smtClean="0"/>
              <a:t>Also, point out that the individual summations are just chi-squared.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Point</a:t>
            </a:r>
            <a:r>
              <a:rPr lang="en-US" baseline="0" dirty="0" smtClean="0"/>
              <a:t> out that the numerator is just the</a:t>
            </a:r>
          </a:p>
          <a:p>
            <a:r>
              <a:rPr lang="en-US" baseline="0" dirty="0" smtClean="0"/>
              <a:t>estimated variance of a set of N Normally-distributed variables, each with zero mean and unit true variance.</a:t>
            </a:r>
          </a:p>
          <a:p>
            <a:r>
              <a:rPr lang="en-US" baseline="0" dirty="0" smtClean="0"/>
              <a:t>So is the denominator.</a:t>
            </a:r>
          </a:p>
          <a:p>
            <a:r>
              <a:rPr lang="en-US" baseline="0" dirty="0" smtClean="0"/>
              <a:t>Hence F is ratio of variances, which is just what we want to test.</a:t>
            </a:r>
          </a:p>
          <a:p>
            <a:r>
              <a:rPr lang="en-US" baseline="0" dirty="0" smtClean="0"/>
              <a:t>Also, point out that the individual summations are just chi-squared.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Point</a:t>
            </a:r>
            <a:r>
              <a:rPr lang="en-US" baseline="0" dirty="0" smtClean="0"/>
              <a:t> out that the numerator is just the</a:t>
            </a:r>
          </a:p>
          <a:p>
            <a:r>
              <a:rPr lang="en-US" baseline="0" dirty="0" smtClean="0"/>
              <a:t>estimated variance of a set of N Normally-distributed variables, each with zero mean and unit true variance.</a:t>
            </a:r>
          </a:p>
          <a:p>
            <a:r>
              <a:rPr lang="en-US" baseline="0" dirty="0" smtClean="0"/>
              <a:t>So is the denominator.</a:t>
            </a:r>
          </a:p>
          <a:p>
            <a:r>
              <a:rPr lang="en-US" baseline="0" dirty="0" smtClean="0"/>
              <a:t>Hence F is ratio of variances, which is just what we want to test.</a:t>
            </a:r>
          </a:p>
          <a:p>
            <a:r>
              <a:rPr lang="en-US" baseline="0" dirty="0" smtClean="0"/>
              <a:t>Also, point out that the individual summations are just chi-squared.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4ED11-FE75-4B22-B41D-E6EAA17BCC3E}" type="datetimeFigureOut">
              <a:rPr lang="en-US" smtClean="0"/>
              <a:pPr/>
              <a:t>11/23/2014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9FAFE-1520-45A8-906A-AA7CFB193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4ED11-FE75-4B22-B41D-E6EAA17BCC3E}" type="datetimeFigureOut">
              <a:rPr lang="en-US" smtClean="0"/>
              <a:pPr/>
              <a:t>11/23/2014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9FAFE-1520-45A8-906A-AA7CFB193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4ED11-FE75-4B22-B41D-E6EAA17BCC3E}" type="datetimeFigureOut">
              <a:rPr lang="en-US" smtClean="0"/>
              <a:pPr/>
              <a:t>11/23/2014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9FAFE-1520-45A8-906A-AA7CFB193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4ED11-FE75-4B22-B41D-E6EAA17BCC3E}" type="datetimeFigureOut">
              <a:rPr lang="en-US" smtClean="0"/>
              <a:pPr/>
              <a:t>11/23/2014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9FAFE-1520-45A8-906A-AA7CFB193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4ED11-FE75-4B22-B41D-E6EAA17BCC3E}" type="datetimeFigureOut">
              <a:rPr lang="en-US" smtClean="0"/>
              <a:pPr/>
              <a:t>11/23/2014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9FAFE-1520-45A8-906A-AA7CFB193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4ED11-FE75-4B22-B41D-E6EAA17BCC3E}" type="datetimeFigureOut">
              <a:rPr lang="en-US" smtClean="0"/>
              <a:pPr/>
              <a:t>11/23/2014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9FAFE-1520-45A8-906A-AA7CFB193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4ED11-FE75-4B22-B41D-E6EAA17BCC3E}" type="datetimeFigureOut">
              <a:rPr lang="en-US" smtClean="0"/>
              <a:pPr/>
              <a:t>11/23/2014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9FAFE-1520-45A8-906A-AA7CFB193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4ED11-FE75-4B22-B41D-E6EAA17BCC3E}" type="datetimeFigureOut">
              <a:rPr lang="en-US" smtClean="0"/>
              <a:pPr/>
              <a:t>11/23/2014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9FAFE-1520-45A8-906A-AA7CFB193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4ED11-FE75-4B22-B41D-E6EAA17BCC3E}" type="datetimeFigureOut">
              <a:rPr lang="en-US" smtClean="0"/>
              <a:pPr/>
              <a:t>11/23/2014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9FAFE-1520-45A8-906A-AA7CFB193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4ED11-FE75-4B22-B41D-E6EAA17BCC3E}" type="datetimeFigureOut">
              <a:rPr lang="en-US" smtClean="0"/>
              <a:pPr/>
              <a:t>11/23/2014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9FAFE-1520-45A8-906A-AA7CFB193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4ED11-FE75-4B22-B41D-E6EAA17BCC3E}" type="datetimeFigureOut">
              <a:rPr lang="en-US" smtClean="0"/>
              <a:pPr/>
              <a:t>11/23/2014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9FAFE-1520-45A8-906A-AA7CFB193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4ED11-FE75-4B22-B41D-E6EAA17BCC3E}" type="datetimeFigureOut">
              <a:rPr lang="en-US" smtClean="0"/>
              <a:pPr/>
              <a:t>11/23/2014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F9FAFE-1520-45A8-906A-AA7CFB193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1600" y="2438400"/>
            <a:ext cx="6477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EESC G6908 </a:t>
            </a:r>
          </a:p>
          <a:p>
            <a:pPr algn="ctr"/>
            <a:r>
              <a:rPr lang="en-US" sz="3600" dirty="0" smtClean="0"/>
              <a:t>Quantitative Methods</a:t>
            </a:r>
          </a:p>
          <a:p>
            <a:pPr algn="ctr"/>
            <a:r>
              <a:rPr lang="en-US" sz="3600" dirty="0" smtClean="0"/>
              <a:t>of Data Analysis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2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81200"/>
            <a:ext cx="9144000" cy="327660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Confidence intervals for predicted data</a:t>
            </a:r>
          </a:p>
          <a:p>
            <a:pPr algn="ctr">
              <a:buNone/>
            </a:pP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in </a:t>
            </a:r>
          </a:p>
          <a:p>
            <a:pPr algn="ctr">
              <a:buNone/>
            </a:pP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Generalized Least Squares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4800" y="609600"/>
            <a:ext cx="838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predicted data from estimated model parameters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76600" y="1371600"/>
            <a:ext cx="22981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2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pre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 </a:t>
            </a:r>
            <a:r>
              <a:rPr lang="en-US" sz="32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32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endParaRPr lang="en-US" sz="32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048000" y="2743200"/>
            <a:ext cx="28956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baseline="-1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 </a:t>
            </a:r>
            <a:r>
              <a:rPr lang="en-US" sz="3600" b="1" noProof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C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 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4800" y="2158425"/>
            <a:ext cx="838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rule for error propagation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Content Placeholder 16"/>
          <p:cNvSpPr>
            <a:spLocks noGrp="1"/>
          </p:cNvSpPr>
          <p:nvPr>
            <p:ph idx="1"/>
          </p:nvPr>
        </p:nvSpPr>
        <p:spPr>
          <a:xfrm>
            <a:off x="0" y="3810000"/>
            <a:ext cx="9144000" cy="1371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latin typeface="Cambria Math"/>
                <a:ea typeface="Cambria Math"/>
              </a:rPr>
              <a:t>extract variance from diagonal of Covariance Matrix</a:t>
            </a:r>
          </a:p>
          <a:p>
            <a:pPr algn="ctr">
              <a:buNone/>
            </a:pPr>
            <a:r>
              <a:rPr lang="en-US" dirty="0" smtClean="0">
                <a:latin typeface="Cambria Math"/>
                <a:ea typeface="Cambria Math"/>
              </a:rPr>
              <a:t>σ</a:t>
            </a:r>
            <a:r>
              <a:rPr lang="en-US" baseline="-25000" dirty="0" smtClean="0">
                <a:latin typeface="Cambria Math"/>
                <a:ea typeface="Cambria Math"/>
              </a:rPr>
              <a:t>d</a:t>
            </a:r>
            <a:r>
              <a:rPr lang="en-US" baseline="-35000" dirty="0" smtClean="0">
                <a:latin typeface="Cambria Math"/>
                <a:ea typeface="Cambria Math"/>
              </a:rPr>
              <a:t>i</a:t>
            </a:r>
            <a:r>
              <a:rPr lang="en-US" baseline="-15000" dirty="0" smtClean="0">
                <a:latin typeface="Cambria Math"/>
                <a:ea typeface="Cambria Math"/>
              </a:rPr>
              <a:t>est</a:t>
            </a:r>
            <a:r>
              <a:rPr lang="en-US" baseline="30000" dirty="0" smtClean="0">
                <a:latin typeface="Cambria Math"/>
                <a:ea typeface="Cambria Math"/>
              </a:rPr>
              <a:t>2</a:t>
            </a:r>
            <a:r>
              <a:rPr lang="en-US" dirty="0" smtClean="0">
                <a:latin typeface="Cambria Math"/>
                <a:ea typeface="Cambria Math"/>
              </a:rPr>
              <a:t> = [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baseline="-1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ii</a:t>
            </a:r>
            <a:endParaRPr lang="en-US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990600" y="6019800"/>
            <a:ext cx="71628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baseline="-25000" dirty="0" err="1" smtClean="0">
                <a:latin typeface="Cambria Math"/>
                <a:ea typeface="Cambria Math"/>
              </a:rPr>
              <a:t>i</a:t>
            </a:r>
            <a:r>
              <a:rPr lang="en-US" sz="36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true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n-US" sz="36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baseline="-25000" dirty="0" err="1" smtClean="0">
                <a:latin typeface="Cambria Math"/>
                <a:ea typeface="Cambria Math"/>
              </a:rPr>
              <a:t>i</a:t>
            </a:r>
            <a:r>
              <a:rPr lang="en-US" sz="36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pre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 </a:t>
            </a:r>
            <a:r>
              <a:rPr lang="en-US" sz="3600" dirty="0" smtClean="0">
                <a:latin typeface="Cambria Math"/>
                <a:ea typeface="Cambria Math"/>
                <a:cs typeface="Times New Roman" pitchFamily="18" charset="0"/>
              </a:rPr>
              <a:t>± 2</a:t>
            </a:r>
            <a:r>
              <a:rPr lang="en-US" sz="3600" dirty="0" smtClean="0">
                <a:latin typeface="Cambria Math"/>
                <a:ea typeface="Cambria Math"/>
              </a:rPr>
              <a:t>σ</a:t>
            </a:r>
            <a:r>
              <a:rPr lang="en-US" sz="3600" baseline="-25000" dirty="0" smtClean="0">
                <a:latin typeface="Cambria Math"/>
                <a:ea typeface="Cambria Math"/>
              </a:rPr>
              <a:t>d</a:t>
            </a:r>
            <a:r>
              <a:rPr lang="en-US" sz="3600" baseline="-35000" dirty="0" smtClean="0">
                <a:latin typeface="Cambria Math"/>
                <a:ea typeface="Cambria Math"/>
              </a:rPr>
              <a:t>i</a:t>
            </a:r>
            <a:r>
              <a:rPr lang="en-US" sz="3600" baseline="-15000" dirty="0" smtClean="0">
                <a:latin typeface="Cambria Math"/>
                <a:ea typeface="Cambria Math"/>
              </a:rPr>
              <a:t>est</a:t>
            </a:r>
            <a:r>
              <a:rPr lang="en-US" sz="3600" dirty="0" smtClean="0">
                <a:latin typeface="Cambria Math"/>
                <a:ea typeface="Cambria Math"/>
              </a:rPr>
              <a:t>  (95%)</a:t>
            </a:r>
            <a:endParaRPr kumimoji="0" lang="en-US" sz="3600" i="0" u="none" strike="noStrike" kern="120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4" name="Content Placeholder 16"/>
          <p:cNvSpPr txBox="1">
            <a:spLocks/>
          </p:cNvSpPr>
          <p:nvPr/>
        </p:nvSpPr>
        <p:spPr>
          <a:xfrm>
            <a:off x="0" y="5410200"/>
            <a:ext cx="9144000" cy="137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+mn-cs"/>
              </a:rPr>
              <a:t>write as 95% confidence interval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3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81200"/>
            <a:ext cx="9144000" cy="327660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Confidence intervals for Error</a:t>
            </a:r>
          </a:p>
          <a:p>
            <a:pPr algn="ctr">
              <a:buNone/>
            </a:pP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in </a:t>
            </a:r>
          </a:p>
          <a:p>
            <a:pPr algn="ctr">
              <a:buNone/>
            </a:pP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Generalized Least Squares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Chi-squared Variable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0" y="2133600"/>
            <a:ext cx="9144000" cy="3352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sum of </a:t>
            </a:r>
            <a:r>
              <a:rPr kumimoji="0" lang="en-US" sz="4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N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Normally distributed errors </a:t>
            </a:r>
            <a:r>
              <a:rPr lang="en-US" sz="4000" i="1" dirty="0" err="1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4000" i="1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en-US" sz="4000" i="1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with</a:t>
            </a:r>
            <a:r>
              <a:rPr kumimoji="0" lang="en-US" sz="4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zero mean and unit variance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r>
              <a:rPr lang="el-GR" sz="4000" i="1" dirty="0" smtClean="0">
                <a:latin typeface="Cambria Math"/>
                <a:ea typeface="Cambria Math"/>
                <a:cs typeface="Times New Roman" pitchFamily="18" charset="0"/>
              </a:rPr>
              <a:t>χ</a:t>
            </a:r>
            <a:r>
              <a:rPr lang="en-US" sz="4000" i="1" baseline="-25000" dirty="0" smtClean="0">
                <a:latin typeface="Cambria Math"/>
                <a:ea typeface="Cambria Math"/>
                <a:cs typeface="Times New Roman" pitchFamily="18" charset="0"/>
              </a:rPr>
              <a:t>N</a:t>
            </a:r>
            <a:r>
              <a:rPr lang="en-US" sz="4000" i="1" baseline="30000" dirty="0" smtClean="0">
                <a:latin typeface="Cambria Math"/>
                <a:ea typeface="Cambria Math"/>
                <a:cs typeface="Times New Roman" pitchFamily="18" charset="0"/>
              </a:rPr>
              <a:t>2</a:t>
            </a:r>
            <a:r>
              <a:rPr lang="en-US" sz="4000" i="1" dirty="0" smtClean="0">
                <a:latin typeface="Cambria Math"/>
                <a:ea typeface="Cambria Math"/>
                <a:cs typeface="Times New Roman" pitchFamily="18" charset="0"/>
              </a:rPr>
              <a:t> = </a:t>
            </a:r>
            <a:r>
              <a:rPr lang="el-GR" sz="4000" i="1" dirty="0" smtClean="0"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lang="en-US" sz="4000" i="1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US" sz="4000" i="1" baseline="-25000" dirty="0" err="1" smtClean="0">
                <a:latin typeface="Cambria Math"/>
                <a:ea typeface="Cambria Math"/>
                <a:cs typeface="Times New Roman" pitchFamily="18" charset="0"/>
              </a:rPr>
              <a:t>i</a:t>
            </a:r>
            <a:r>
              <a:rPr lang="en-US" sz="4000" i="1" baseline="-25000" dirty="0" smtClean="0">
                <a:latin typeface="Cambria Math"/>
                <a:ea typeface="Cambria Math"/>
                <a:cs typeface="Times New Roman" pitchFamily="18" charset="0"/>
              </a:rPr>
              <a:t>=1</a:t>
            </a:r>
            <a:r>
              <a:rPr lang="en-US" sz="4000" i="1" baseline="30000" dirty="0" smtClean="0">
                <a:latin typeface="Cambria Math"/>
                <a:ea typeface="Cambria Math"/>
                <a:cs typeface="Times New Roman" pitchFamily="18" charset="0"/>
              </a:rPr>
              <a:t>N</a:t>
            </a:r>
            <a:r>
              <a:rPr lang="en-US" sz="4000" i="1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US" sz="40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lang="en-US" sz="40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40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endParaRPr kumimoji="0" lang="en-US" sz="4000" b="0" i="1" u="none" strike="noStrike" kern="120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Chi-squared Distribution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l="11899" t="51715" r="8311" b="25066"/>
          <a:stretch>
            <a:fillRect/>
          </a:stretch>
        </p:blipFill>
        <p:spPr bwMode="auto">
          <a:xfrm>
            <a:off x="457200" y="2667000"/>
            <a:ext cx="86868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609600" y="4495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mean </a:t>
            </a:r>
            <a:r>
              <a:rPr kumimoji="0" lang="el-G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   variance 2</a:t>
            </a:r>
            <a:r>
              <a:rPr kumimoji="0" lang="el-G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ν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981200" y="609600"/>
            <a:ext cx="1981200" cy="1600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-1/2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</a:p>
          <a:p>
            <a:pPr>
              <a:buNone/>
            </a:pP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-1/2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</a:p>
          <a:p>
            <a:pPr>
              <a:buNone/>
            </a:pPr>
            <a:endParaRPr lang="en-US" sz="3600" b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600" b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38200" y="4876800"/>
            <a:ext cx="7315200" cy="137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= 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 Fm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 Fm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endParaRPr kumimoji="0" lang="en-US" sz="3600" i="0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90600" y="914400"/>
            <a:ext cx="19812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 =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7" name="Double Bracket 6"/>
          <p:cNvSpPr/>
          <p:nvPr/>
        </p:nvSpPr>
        <p:spPr>
          <a:xfrm>
            <a:off x="1905000" y="533400"/>
            <a:ext cx="1828800" cy="1676400"/>
          </a:xfrm>
          <a:prstGeom prst="bracketPair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uble Bracket 7"/>
          <p:cNvSpPr/>
          <p:nvPr/>
        </p:nvSpPr>
        <p:spPr>
          <a:xfrm>
            <a:off x="5410200" y="533400"/>
            <a:ext cx="1828800" cy="1676400"/>
          </a:xfrm>
          <a:prstGeom prst="bracketPair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638800" y="609600"/>
            <a:ext cx="19812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kumimoji="0" lang="en-US" sz="36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36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36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-1/2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kumimoji="0" lang="en-US" sz="36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 </a:t>
            </a:r>
            <a:r>
              <a:rPr kumimoji="0" lang="en-US" sz="36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-1/2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0" y="914400"/>
            <a:ext cx="19812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 =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953000" y="3124200"/>
            <a:ext cx="28956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kumimoji="0" lang="en-US" sz="36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[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38200" y="3124200"/>
            <a:ext cx="35052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kumimoji="0" lang="en-US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3600" i="0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[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36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endParaRPr kumimoji="0" lang="en-US" sz="3600" i="0" u="none" strike="noStrike" kern="120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4953000" y="2438400"/>
            <a:ext cx="28956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 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endParaRPr kumimoji="0" lang="en-US" sz="3600" i="0" u="none" strike="noStrike" kern="120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6" name="Freeform 15"/>
          <p:cNvSpPr/>
          <p:nvPr/>
        </p:nvSpPr>
        <p:spPr>
          <a:xfrm rot="21137657">
            <a:off x="1524000" y="5486400"/>
            <a:ext cx="897467" cy="711200"/>
          </a:xfrm>
          <a:custGeom>
            <a:avLst/>
            <a:gdLst>
              <a:gd name="connsiteX0" fmla="*/ 0 w 897467"/>
              <a:gd name="connsiteY0" fmla="*/ 0 h 711200"/>
              <a:gd name="connsiteX1" fmla="*/ 457200 w 897467"/>
              <a:gd name="connsiteY1" fmla="*/ 237067 h 711200"/>
              <a:gd name="connsiteX2" fmla="*/ 203200 w 897467"/>
              <a:gd name="connsiteY2" fmla="*/ 372534 h 711200"/>
              <a:gd name="connsiteX3" fmla="*/ 897467 w 897467"/>
              <a:gd name="connsiteY3" fmla="*/ 71120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7467" h="711200">
                <a:moveTo>
                  <a:pt x="0" y="0"/>
                </a:moveTo>
                <a:cubicBezTo>
                  <a:pt x="211666" y="87489"/>
                  <a:pt x="423333" y="174978"/>
                  <a:pt x="457200" y="237067"/>
                </a:cubicBezTo>
                <a:cubicBezTo>
                  <a:pt x="491067" y="299156"/>
                  <a:pt x="129822" y="293512"/>
                  <a:pt x="203200" y="372534"/>
                </a:cubicBezTo>
                <a:cubicBezTo>
                  <a:pt x="276578" y="451556"/>
                  <a:pt x="587022" y="581378"/>
                  <a:pt x="897467" y="711200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209800" y="5780782"/>
            <a:ext cx="5943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Cambria Math"/>
                <a:ea typeface="Cambria Math"/>
              </a:rPr>
              <a:t>E is a chi-squared </a:t>
            </a:r>
            <a:r>
              <a:rPr lang="en-US" sz="3200" dirty="0" smtClean="0">
                <a:solidFill>
                  <a:srgbClr val="FF0000"/>
                </a:solidFill>
                <a:latin typeface="Cambria Math"/>
                <a:ea typeface="Cambria Math"/>
              </a:rPr>
              <a:t>distributed </a:t>
            </a:r>
            <a:r>
              <a:rPr lang="en-US" sz="3200" dirty="0" smtClean="0">
                <a:solidFill>
                  <a:srgbClr val="FF0000"/>
                </a:solidFill>
                <a:latin typeface="Cambria Math"/>
                <a:ea typeface="Cambria Math"/>
              </a:rPr>
              <a:t>variable … why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981200" y="609600"/>
            <a:ext cx="1981200" cy="1600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-1/2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</a:p>
          <a:p>
            <a:pPr>
              <a:buNone/>
            </a:pP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-1/2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</a:p>
          <a:p>
            <a:pPr>
              <a:buNone/>
            </a:pPr>
            <a:endParaRPr lang="en-US" sz="3600" b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600" b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38200" y="4876800"/>
            <a:ext cx="7315200" cy="137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= 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 Fm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 Fm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endParaRPr kumimoji="0" lang="en-US" sz="3600" i="0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90600" y="914400"/>
            <a:ext cx="19812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 =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7" name="Double Bracket 6"/>
          <p:cNvSpPr/>
          <p:nvPr/>
        </p:nvSpPr>
        <p:spPr>
          <a:xfrm>
            <a:off x="1905000" y="533400"/>
            <a:ext cx="1828800" cy="1676400"/>
          </a:xfrm>
          <a:prstGeom prst="bracketPair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uble Bracket 7"/>
          <p:cNvSpPr/>
          <p:nvPr/>
        </p:nvSpPr>
        <p:spPr>
          <a:xfrm>
            <a:off x="5410200" y="533400"/>
            <a:ext cx="1828800" cy="1676400"/>
          </a:xfrm>
          <a:prstGeom prst="bracketPair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638800" y="609600"/>
            <a:ext cx="19812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kumimoji="0" lang="en-US" sz="36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36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36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-1/2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kumimoji="0" lang="en-US" sz="36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 </a:t>
            </a:r>
            <a:r>
              <a:rPr kumimoji="0" lang="en-US" sz="36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-1/2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0" y="914400"/>
            <a:ext cx="19812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 =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953000" y="3124200"/>
            <a:ext cx="28956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kumimoji="0" lang="en-US" sz="36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[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38200" y="3124200"/>
            <a:ext cx="35052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kumimoji="0" lang="en-US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3600" i="0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[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36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endParaRPr kumimoji="0" lang="en-US" sz="3600" i="0" u="none" strike="noStrike" kern="120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4953000" y="2438400"/>
            <a:ext cx="28956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 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endParaRPr kumimoji="0" lang="en-US" sz="3600" i="0" u="none" strike="noStrike" kern="120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6" name="Freeform 15"/>
          <p:cNvSpPr/>
          <p:nvPr/>
        </p:nvSpPr>
        <p:spPr>
          <a:xfrm rot="21137657">
            <a:off x="1524000" y="5486400"/>
            <a:ext cx="897467" cy="711200"/>
          </a:xfrm>
          <a:custGeom>
            <a:avLst/>
            <a:gdLst>
              <a:gd name="connsiteX0" fmla="*/ 0 w 897467"/>
              <a:gd name="connsiteY0" fmla="*/ 0 h 711200"/>
              <a:gd name="connsiteX1" fmla="*/ 457200 w 897467"/>
              <a:gd name="connsiteY1" fmla="*/ 237067 h 711200"/>
              <a:gd name="connsiteX2" fmla="*/ 203200 w 897467"/>
              <a:gd name="connsiteY2" fmla="*/ 372534 h 711200"/>
              <a:gd name="connsiteX3" fmla="*/ 897467 w 897467"/>
              <a:gd name="connsiteY3" fmla="*/ 71120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7467" h="711200">
                <a:moveTo>
                  <a:pt x="0" y="0"/>
                </a:moveTo>
                <a:cubicBezTo>
                  <a:pt x="211666" y="87489"/>
                  <a:pt x="423333" y="174978"/>
                  <a:pt x="457200" y="237067"/>
                </a:cubicBezTo>
                <a:cubicBezTo>
                  <a:pt x="491067" y="299156"/>
                  <a:pt x="129822" y="293512"/>
                  <a:pt x="203200" y="372534"/>
                </a:cubicBezTo>
                <a:cubicBezTo>
                  <a:pt x="276578" y="451556"/>
                  <a:pt x="587022" y="581378"/>
                  <a:pt x="897467" y="711200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209800" y="5780782"/>
            <a:ext cx="5943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Cambria Math"/>
                <a:ea typeface="Cambria Math"/>
              </a:rPr>
              <a:t>E is a chi-squared </a:t>
            </a:r>
            <a:r>
              <a:rPr lang="en-US" sz="3200" dirty="0" smtClean="0">
                <a:solidFill>
                  <a:srgbClr val="FF0000"/>
                </a:solidFill>
                <a:latin typeface="Cambria Math"/>
                <a:ea typeface="Cambria Math"/>
              </a:rPr>
              <a:t>distributed </a:t>
            </a:r>
            <a:r>
              <a:rPr lang="en-US" sz="3200" dirty="0" smtClean="0">
                <a:solidFill>
                  <a:srgbClr val="FF0000"/>
                </a:solidFill>
                <a:latin typeface="Cambria Math"/>
                <a:ea typeface="Cambria Math"/>
              </a:rPr>
              <a:t>variable … why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981200" y="609600"/>
            <a:ext cx="1981200" cy="1600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-1/2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</a:p>
          <a:p>
            <a:pPr>
              <a:buNone/>
            </a:pP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-1/2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</a:p>
          <a:p>
            <a:pPr>
              <a:buNone/>
            </a:pPr>
            <a:endParaRPr lang="en-US" sz="3600" b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600" b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38200" y="4876800"/>
            <a:ext cx="2362200" cy="800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= E</a:t>
            </a:r>
            <a:r>
              <a:rPr kumimoji="0" lang="en-US" sz="36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+ E</a:t>
            </a:r>
            <a:r>
              <a:rPr kumimoji="0" lang="en-US" sz="36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h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90600" y="914400"/>
            <a:ext cx="19812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 =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7" name="Double Bracket 6"/>
          <p:cNvSpPr/>
          <p:nvPr/>
        </p:nvSpPr>
        <p:spPr>
          <a:xfrm>
            <a:off x="1905000" y="533400"/>
            <a:ext cx="1828800" cy="1676400"/>
          </a:xfrm>
          <a:prstGeom prst="bracketPair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uble Bracket 7"/>
          <p:cNvSpPr/>
          <p:nvPr/>
        </p:nvSpPr>
        <p:spPr>
          <a:xfrm>
            <a:off x="5410200" y="533400"/>
            <a:ext cx="1828800" cy="1676400"/>
          </a:xfrm>
          <a:prstGeom prst="bracketPair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638800" y="609600"/>
            <a:ext cx="19812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kumimoji="0" lang="en-US" sz="36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36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36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-1/2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kumimoji="0" lang="en-US" sz="36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 </a:t>
            </a:r>
            <a:r>
              <a:rPr kumimoji="0" lang="en-US" sz="36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-1/2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0" y="914400"/>
            <a:ext cx="19812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 =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953000" y="3124200"/>
            <a:ext cx="28956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kumimoji="0" lang="en-US" sz="36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[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38200" y="3124200"/>
            <a:ext cx="35052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kumimoji="0" lang="en-US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3600" i="0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[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36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endParaRPr kumimoji="0" lang="en-US" sz="3600" i="0" u="none" strike="noStrike" kern="120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86200" y="4572000"/>
            <a:ext cx="4876800" cy="8001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indent="-342900">
              <a:spcBef>
                <a:spcPct val="20000"/>
              </a:spcBef>
            </a:pP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kumimoji="0" lang="en-US" sz="36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= (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 Gm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(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 Gm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</a:p>
          <a:p>
            <a:pPr marL="342900" lvl="0" indent="-342900">
              <a:spcBef>
                <a:spcPct val="20000"/>
              </a:spcBef>
            </a:pPr>
            <a:endParaRPr kumimoji="0" lang="en-US" sz="3600" i="0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3886200" y="5372100"/>
            <a:ext cx="5257800" cy="8001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342900" indent="-342900">
              <a:spcBef>
                <a:spcPct val="20000"/>
              </a:spcBef>
            </a:pP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kumimoji="0" lang="en-US" sz="36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= (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lang="en-US" sz="36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pri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C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(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lang="en-US" sz="36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pri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 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</a:p>
          <a:p>
            <a:pPr marL="342900" lvl="0" indent="-342900">
              <a:spcBef>
                <a:spcPct val="20000"/>
              </a:spcBef>
            </a:pPr>
            <a:endParaRPr kumimoji="0" lang="en-US" sz="3600" i="0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4953000" y="2438400"/>
            <a:ext cx="28956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 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endParaRPr kumimoji="0" lang="en-US" sz="3600" i="0" u="none" strike="noStrike" kern="120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981200" y="609600"/>
            <a:ext cx="1981200" cy="1600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-1/2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</a:p>
          <a:p>
            <a:pPr>
              <a:buNone/>
            </a:pP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-1/2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</a:p>
          <a:p>
            <a:pPr>
              <a:buNone/>
            </a:pPr>
            <a:endParaRPr lang="en-US" sz="3600" b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600" b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38200" y="4876800"/>
            <a:ext cx="2362200" cy="800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= E</a:t>
            </a:r>
            <a:r>
              <a:rPr kumimoji="0" lang="en-US" sz="36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+ E</a:t>
            </a:r>
            <a:r>
              <a:rPr kumimoji="0" lang="en-US" sz="36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h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90600" y="914400"/>
            <a:ext cx="19812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 =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7" name="Double Bracket 6"/>
          <p:cNvSpPr/>
          <p:nvPr/>
        </p:nvSpPr>
        <p:spPr>
          <a:xfrm>
            <a:off x="1905000" y="533400"/>
            <a:ext cx="1828800" cy="1676400"/>
          </a:xfrm>
          <a:prstGeom prst="bracketPair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uble Bracket 7"/>
          <p:cNvSpPr/>
          <p:nvPr/>
        </p:nvSpPr>
        <p:spPr>
          <a:xfrm>
            <a:off x="5410200" y="533400"/>
            <a:ext cx="1828800" cy="1676400"/>
          </a:xfrm>
          <a:prstGeom prst="bracketPair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638800" y="609600"/>
            <a:ext cx="19812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kumimoji="0" lang="en-US" sz="36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36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36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-1/2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kumimoji="0" lang="en-US" sz="36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 </a:t>
            </a:r>
            <a:r>
              <a:rPr kumimoji="0" lang="en-US" sz="36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-1/2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0" y="914400"/>
            <a:ext cx="19812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 =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953000" y="3124200"/>
            <a:ext cx="28956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kumimoji="0" lang="en-US" sz="36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[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38200" y="3124200"/>
            <a:ext cx="35052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kumimoji="0" lang="en-US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3600" i="0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[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36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endParaRPr kumimoji="0" lang="en-US" sz="3600" i="0" u="none" strike="noStrike" kern="120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86200" y="4572000"/>
            <a:ext cx="4876800" cy="8001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indent="-342900">
              <a:spcBef>
                <a:spcPct val="20000"/>
              </a:spcBef>
            </a:pP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kumimoji="0" lang="en-US" sz="36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= (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 Gm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(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 Gm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</a:p>
          <a:p>
            <a:pPr marL="342900" lvl="0" indent="-342900">
              <a:spcBef>
                <a:spcPct val="20000"/>
              </a:spcBef>
            </a:pPr>
            <a:endParaRPr kumimoji="0" lang="en-US" sz="3600" i="0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3886200" y="5372100"/>
            <a:ext cx="5257800" cy="8001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342900" indent="-342900">
              <a:spcBef>
                <a:spcPct val="20000"/>
              </a:spcBef>
            </a:pP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kumimoji="0" lang="en-US" sz="36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= (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lang="en-US" sz="36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pri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C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(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lang="en-US" sz="36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pri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 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</a:p>
          <a:p>
            <a:pPr marL="342900" lvl="0" indent="-342900">
              <a:spcBef>
                <a:spcPct val="20000"/>
              </a:spcBef>
            </a:pPr>
            <a:endParaRPr kumimoji="0" lang="en-US" sz="3600" i="0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3810000" y="4343400"/>
            <a:ext cx="685800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 rot="6017160">
            <a:off x="2893972" y="5325614"/>
            <a:ext cx="1091877" cy="753363"/>
          </a:xfrm>
          <a:custGeom>
            <a:avLst/>
            <a:gdLst>
              <a:gd name="connsiteX0" fmla="*/ 0 w 897467"/>
              <a:gd name="connsiteY0" fmla="*/ 0 h 711200"/>
              <a:gd name="connsiteX1" fmla="*/ 457200 w 897467"/>
              <a:gd name="connsiteY1" fmla="*/ 237067 h 711200"/>
              <a:gd name="connsiteX2" fmla="*/ 203200 w 897467"/>
              <a:gd name="connsiteY2" fmla="*/ 372534 h 711200"/>
              <a:gd name="connsiteX3" fmla="*/ 897467 w 897467"/>
              <a:gd name="connsiteY3" fmla="*/ 71120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7467" h="711200">
                <a:moveTo>
                  <a:pt x="0" y="0"/>
                </a:moveTo>
                <a:cubicBezTo>
                  <a:pt x="211666" y="87489"/>
                  <a:pt x="423333" y="174978"/>
                  <a:pt x="457200" y="237067"/>
                </a:cubicBezTo>
                <a:cubicBezTo>
                  <a:pt x="491067" y="299156"/>
                  <a:pt x="129822" y="293512"/>
                  <a:pt x="203200" y="372534"/>
                </a:cubicBezTo>
                <a:cubicBezTo>
                  <a:pt x="276578" y="451556"/>
                  <a:pt x="587022" y="581378"/>
                  <a:pt x="897467" y="711200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828800" y="6096000"/>
            <a:ext cx="594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Cambria Math"/>
                <a:ea typeface="Cambria Math"/>
              </a:rPr>
              <a:t>weighted  error in the data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4953000" y="2438400"/>
            <a:ext cx="28956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 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endParaRPr kumimoji="0" lang="en-US" sz="3600" i="0" u="none" strike="noStrike" kern="120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981200" y="609600"/>
            <a:ext cx="1981200" cy="1600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-1/2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</a:p>
          <a:p>
            <a:pPr>
              <a:buNone/>
            </a:pP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-1/2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</a:p>
          <a:p>
            <a:pPr>
              <a:buNone/>
            </a:pPr>
            <a:endParaRPr lang="en-US" sz="3600" b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600" b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38200" y="4876800"/>
            <a:ext cx="2362200" cy="800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= E</a:t>
            </a:r>
            <a:r>
              <a:rPr kumimoji="0" lang="en-US" sz="36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+ E</a:t>
            </a:r>
            <a:r>
              <a:rPr kumimoji="0" lang="en-US" sz="36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h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90600" y="914400"/>
            <a:ext cx="19812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 =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7" name="Double Bracket 6"/>
          <p:cNvSpPr/>
          <p:nvPr/>
        </p:nvSpPr>
        <p:spPr>
          <a:xfrm>
            <a:off x="1905000" y="533400"/>
            <a:ext cx="1828800" cy="1676400"/>
          </a:xfrm>
          <a:prstGeom prst="bracketPair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uble Bracket 7"/>
          <p:cNvSpPr/>
          <p:nvPr/>
        </p:nvSpPr>
        <p:spPr>
          <a:xfrm>
            <a:off x="5410200" y="533400"/>
            <a:ext cx="1828800" cy="1676400"/>
          </a:xfrm>
          <a:prstGeom prst="bracketPair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638800" y="609600"/>
            <a:ext cx="19812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kumimoji="0" lang="en-US" sz="36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36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36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-1/2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kumimoji="0" lang="en-US" sz="36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 </a:t>
            </a:r>
            <a:r>
              <a:rPr kumimoji="0" lang="en-US" sz="36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-1/2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0" y="914400"/>
            <a:ext cx="19812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 =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953000" y="3124200"/>
            <a:ext cx="28956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kumimoji="0" lang="en-US" sz="36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[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38200" y="3124200"/>
            <a:ext cx="35052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kumimoji="0" lang="en-US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3600" i="0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[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36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endParaRPr kumimoji="0" lang="en-US" sz="3600" i="0" u="none" strike="noStrike" kern="120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86200" y="4572000"/>
            <a:ext cx="4876800" cy="8001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indent="-342900">
              <a:spcBef>
                <a:spcPct val="20000"/>
              </a:spcBef>
            </a:pP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kumimoji="0" lang="en-US" sz="36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= (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 Gm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(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 Gm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</a:p>
          <a:p>
            <a:pPr marL="342900" lvl="0" indent="-342900">
              <a:spcBef>
                <a:spcPct val="20000"/>
              </a:spcBef>
            </a:pPr>
            <a:endParaRPr kumimoji="0" lang="en-US" sz="3600" i="0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3886200" y="5372100"/>
            <a:ext cx="5257800" cy="8001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342900" indent="-342900">
              <a:spcBef>
                <a:spcPct val="20000"/>
              </a:spcBef>
            </a:pP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kumimoji="0" lang="en-US" sz="36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= (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lang="en-US" sz="36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pri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C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(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lang="en-US" sz="36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pri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 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</a:p>
          <a:p>
            <a:pPr marL="342900" lvl="0" indent="-342900">
              <a:spcBef>
                <a:spcPct val="20000"/>
              </a:spcBef>
            </a:pPr>
            <a:endParaRPr kumimoji="0" lang="en-US" sz="3600" i="0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3810000" y="5181600"/>
            <a:ext cx="685800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 rot="6017160">
            <a:off x="3097329" y="5640838"/>
            <a:ext cx="510940" cy="681723"/>
          </a:xfrm>
          <a:custGeom>
            <a:avLst/>
            <a:gdLst>
              <a:gd name="connsiteX0" fmla="*/ 0 w 897467"/>
              <a:gd name="connsiteY0" fmla="*/ 0 h 711200"/>
              <a:gd name="connsiteX1" fmla="*/ 457200 w 897467"/>
              <a:gd name="connsiteY1" fmla="*/ 237067 h 711200"/>
              <a:gd name="connsiteX2" fmla="*/ 203200 w 897467"/>
              <a:gd name="connsiteY2" fmla="*/ 372534 h 711200"/>
              <a:gd name="connsiteX3" fmla="*/ 897467 w 897467"/>
              <a:gd name="connsiteY3" fmla="*/ 71120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7467" h="711200">
                <a:moveTo>
                  <a:pt x="0" y="0"/>
                </a:moveTo>
                <a:cubicBezTo>
                  <a:pt x="211666" y="87489"/>
                  <a:pt x="423333" y="174978"/>
                  <a:pt x="457200" y="237067"/>
                </a:cubicBezTo>
                <a:cubicBezTo>
                  <a:pt x="491067" y="299156"/>
                  <a:pt x="129822" y="293512"/>
                  <a:pt x="203200" y="372534"/>
                </a:cubicBezTo>
                <a:cubicBezTo>
                  <a:pt x="276578" y="451556"/>
                  <a:pt x="587022" y="581378"/>
                  <a:pt x="897467" y="711200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828800" y="6096000"/>
            <a:ext cx="7315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Cambria Math"/>
                <a:ea typeface="Cambria Math"/>
              </a:rPr>
              <a:t>weighted  error in the prior information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4953000" y="2438400"/>
            <a:ext cx="28956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 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endParaRPr kumimoji="0" lang="en-US" sz="3600" i="0" u="none" strike="noStrike" kern="120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i="1" dirty="0" smtClean="0"/>
              <a:t>Solving a</a:t>
            </a:r>
            <a:br>
              <a:rPr lang="en-US" sz="3600" i="1" dirty="0" smtClean="0"/>
            </a:br>
            <a:r>
              <a:rPr lang="en-US" sz="3600" i="1" dirty="0" smtClean="0"/>
              <a:t>Generalized Least Squares Problem</a:t>
            </a:r>
            <a:endParaRPr lang="en-US" sz="36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686800" cy="51054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1: State the Problem in Words</a:t>
            </a:r>
          </a:p>
          <a:p>
            <a:pPr>
              <a:buNone/>
            </a:pPr>
            <a:r>
              <a:rPr lang="en-US" dirty="0" smtClean="0"/>
              <a:t>2: Convert the problem to </a:t>
            </a:r>
            <a:r>
              <a:rPr lang="en-US" b="1" dirty="0" smtClean="0"/>
              <a:t>Gm</a:t>
            </a:r>
            <a:r>
              <a:rPr lang="en-US" dirty="0" smtClean="0"/>
              <a:t>=</a:t>
            </a:r>
            <a:r>
              <a:rPr lang="en-US" b="1" dirty="0" smtClean="0"/>
              <a:t>d </a:t>
            </a:r>
            <a:r>
              <a:rPr lang="en-US" dirty="0" smtClean="0"/>
              <a:t>form</a:t>
            </a:r>
          </a:p>
          <a:p>
            <a:pPr>
              <a:buNone/>
            </a:pPr>
            <a:r>
              <a:rPr lang="en-US" dirty="0" smtClean="0"/>
              <a:t>3: Examine the data</a:t>
            </a:r>
          </a:p>
          <a:p>
            <a:pPr>
              <a:buNone/>
            </a:pPr>
            <a:r>
              <a:rPr lang="en-US" dirty="0" smtClean="0"/>
              <a:t>4: Establish the accuracy of the data</a:t>
            </a:r>
          </a:p>
          <a:p>
            <a:pPr>
              <a:buNone/>
            </a:pPr>
            <a:r>
              <a:rPr lang="en-US" dirty="0" smtClean="0"/>
              <a:t>5: State Prior Information in Words</a:t>
            </a:r>
          </a:p>
          <a:p>
            <a:pPr>
              <a:buNone/>
            </a:pPr>
            <a:r>
              <a:rPr lang="en-US" dirty="0" smtClean="0"/>
              <a:t>6:</a:t>
            </a:r>
            <a:r>
              <a:rPr lang="en-US" dirty="0"/>
              <a:t> </a:t>
            </a:r>
            <a:r>
              <a:rPr lang="en-US" dirty="0" smtClean="0"/>
              <a:t>Convert the prior information</a:t>
            </a:r>
            <a:r>
              <a:rPr lang="en-US" dirty="0"/>
              <a:t> </a:t>
            </a:r>
            <a:r>
              <a:rPr lang="en-US" dirty="0" smtClean="0"/>
              <a:t>to </a:t>
            </a:r>
            <a:r>
              <a:rPr lang="en-US" b="1" dirty="0" err="1" smtClean="0"/>
              <a:t>Hm</a:t>
            </a:r>
            <a:r>
              <a:rPr lang="en-US" dirty="0" smtClean="0"/>
              <a:t>=</a:t>
            </a:r>
            <a:r>
              <a:rPr lang="en-US" b="1" dirty="0" smtClean="0"/>
              <a:t>h </a:t>
            </a:r>
            <a:r>
              <a:rPr lang="en-US" dirty="0" smtClean="0"/>
              <a:t>form</a:t>
            </a:r>
          </a:p>
          <a:p>
            <a:pPr>
              <a:buNone/>
            </a:pPr>
            <a:r>
              <a:rPr lang="en-US" dirty="0" smtClean="0"/>
              <a:t>7: Establish the accuracy of the prior information</a:t>
            </a:r>
          </a:p>
          <a:p>
            <a:pPr>
              <a:buNone/>
            </a:pPr>
            <a:r>
              <a:rPr lang="en-US" dirty="0" smtClean="0"/>
              <a:t>8:</a:t>
            </a:r>
            <a:r>
              <a:rPr lang="en-US" dirty="0"/>
              <a:t> </a:t>
            </a:r>
            <a:r>
              <a:rPr lang="en-US" dirty="0" smtClean="0"/>
              <a:t>Estimate model parameter and their covariance</a:t>
            </a:r>
          </a:p>
          <a:p>
            <a:pPr>
              <a:buNone/>
            </a:pPr>
            <a:r>
              <a:rPr lang="en-US" dirty="0" smtClean="0"/>
              <a:t>9:</a:t>
            </a:r>
            <a:r>
              <a:rPr lang="en-US" dirty="0"/>
              <a:t> </a:t>
            </a:r>
            <a:r>
              <a:rPr lang="en-US" dirty="0" smtClean="0"/>
              <a:t>State estimates and their confidence intervals</a:t>
            </a:r>
          </a:p>
          <a:p>
            <a:pPr>
              <a:buNone/>
            </a:pPr>
            <a:r>
              <a:rPr lang="en-US" dirty="0" smtClean="0"/>
              <a:t>10: Compute and examine the individual errors</a:t>
            </a:r>
          </a:p>
          <a:p>
            <a:pPr>
              <a:buNone/>
            </a:pPr>
            <a:r>
              <a:rPr lang="en-US" dirty="0" smtClean="0"/>
              <a:t>11: Check that the total error is reasonable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838200" y="4876800"/>
            <a:ext cx="2362200" cy="800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= E</a:t>
            </a:r>
            <a:r>
              <a:rPr kumimoji="0" lang="en-US" sz="36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+ E</a:t>
            </a:r>
            <a:r>
              <a:rPr kumimoji="0" lang="en-US" sz="36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h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86200" y="4572000"/>
            <a:ext cx="4876800" cy="8001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indent="-342900">
              <a:spcBef>
                <a:spcPct val="20000"/>
              </a:spcBef>
            </a:pP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kumimoji="0" lang="en-US" sz="36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= (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 Gm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(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 Gm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</a:p>
          <a:p>
            <a:pPr marL="342900" lvl="0" indent="-342900">
              <a:spcBef>
                <a:spcPct val="20000"/>
              </a:spcBef>
            </a:pPr>
            <a:endParaRPr kumimoji="0" lang="en-US" sz="3600" i="0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3886200" y="5372100"/>
            <a:ext cx="5257800" cy="8001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342900" indent="-342900">
              <a:spcBef>
                <a:spcPct val="20000"/>
              </a:spcBef>
            </a:pP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kumimoji="0" lang="en-US" sz="36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= (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lang="en-US" sz="36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pri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C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(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lang="en-US" sz="36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pri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 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</a:p>
          <a:p>
            <a:pPr marL="342900" lvl="0" indent="-342900">
              <a:spcBef>
                <a:spcPct val="20000"/>
              </a:spcBef>
            </a:pPr>
            <a:endParaRPr kumimoji="0" lang="en-US" sz="3600" i="0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3400" y="2057400"/>
            <a:ext cx="3505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600" dirty="0" smtClean="0">
                <a:solidFill>
                  <a:srgbClr val="FF0000"/>
                </a:solidFill>
                <a:latin typeface="Cambria Math"/>
                <a:ea typeface="Cambria Math"/>
              </a:rPr>
              <a:t>ν</a:t>
            </a:r>
            <a:r>
              <a:rPr lang="en-US" sz="3600" dirty="0" smtClean="0">
                <a:solidFill>
                  <a:srgbClr val="FF0000"/>
                </a:solidFill>
                <a:latin typeface="Cambria Math"/>
                <a:ea typeface="Cambria Math"/>
              </a:rPr>
              <a:t>=</a:t>
            </a:r>
            <a:r>
              <a:rPr lang="en-US" sz="3600" dirty="0" smtClean="0">
                <a:solidFill>
                  <a:srgbClr val="FF0000"/>
                </a:solidFill>
              </a:rPr>
              <a:t>N+K-M degrees of freedom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1143001" y="3809999"/>
            <a:ext cx="762000" cy="990601"/>
          </a:xfrm>
          <a:custGeom>
            <a:avLst/>
            <a:gdLst>
              <a:gd name="connsiteX0" fmla="*/ 0 w 592667"/>
              <a:gd name="connsiteY0" fmla="*/ 389467 h 389467"/>
              <a:gd name="connsiteX1" fmla="*/ 270934 w 592667"/>
              <a:gd name="connsiteY1" fmla="*/ 118533 h 389467"/>
              <a:gd name="connsiteX2" fmla="*/ 338667 w 592667"/>
              <a:gd name="connsiteY2" fmla="*/ 254000 h 389467"/>
              <a:gd name="connsiteX3" fmla="*/ 592667 w 592667"/>
              <a:gd name="connsiteY3" fmla="*/ 0 h 389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2667" h="389467">
                <a:moveTo>
                  <a:pt x="0" y="389467"/>
                </a:moveTo>
                <a:cubicBezTo>
                  <a:pt x="107245" y="265289"/>
                  <a:pt x="214490" y="141111"/>
                  <a:pt x="270934" y="118533"/>
                </a:cubicBezTo>
                <a:cubicBezTo>
                  <a:pt x="327378" y="95955"/>
                  <a:pt x="285045" y="273755"/>
                  <a:pt x="338667" y="254000"/>
                </a:cubicBezTo>
                <a:cubicBezTo>
                  <a:pt x="392289" y="234245"/>
                  <a:pt x="492478" y="117122"/>
                  <a:pt x="592667" y="0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4114800" y="2971800"/>
            <a:ext cx="762001" cy="1600200"/>
          </a:xfrm>
          <a:custGeom>
            <a:avLst/>
            <a:gdLst>
              <a:gd name="connsiteX0" fmla="*/ 0 w 592667"/>
              <a:gd name="connsiteY0" fmla="*/ 389467 h 389467"/>
              <a:gd name="connsiteX1" fmla="*/ 270934 w 592667"/>
              <a:gd name="connsiteY1" fmla="*/ 118533 h 389467"/>
              <a:gd name="connsiteX2" fmla="*/ 338667 w 592667"/>
              <a:gd name="connsiteY2" fmla="*/ 254000 h 389467"/>
              <a:gd name="connsiteX3" fmla="*/ 592667 w 592667"/>
              <a:gd name="connsiteY3" fmla="*/ 0 h 389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2667" h="389467">
                <a:moveTo>
                  <a:pt x="0" y="389467"/>
                </a:moveTo>
                <a:cubicBezTo>
                  <a:pt x="107245" y="265289"/>
                  <a:pt x="214490" y="141111"/>
                  <a:pt x="270934" y="118533"/>
                </a:cubicBezTo>
                <a:cubicBezTo>
                  <a:pt x="327378" y="95955"/>
                  <a:pt x="285045" y="273755"/>
                  <a:pt x="338667" y="254000"/>
                </a:cubicBezTo>
                <a:cubicBezTo>
                  <a:pt x="392289" y="234245"/>
                  <a:pt x="492478" y="117122"/>
                  <a:pt x="592667" y="0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4267200" y="3886200"/>
            <a:ext cx="762001" cy="1600200"/>
          </a:xfrm>
          <a:custGeom>
            <a:avLst/>
            <a:gdLst>
              <a:gd name="connsiteX0" fmla="*/ 0 w 592667"/>
              <a:gd name="connsiteY0" fmla="*/ 389467 h 389467"/>
              <a:gd name="connsiteX1" fmla="*/ 270934 w 592667"/>
              <a:gd name="connsiteY1" fmla="*/ 118533 h 389467"/>
              <a:gd name="connsiteX2" fmla="*/ 338667 w 592667"/>
              <a:gd name="connsiteY2" fmla="*/ 254000 h 389467"/>
              <a:gd name="connsiteX3" fmla="*/ 592667 w 592667"/>
              <a:gd name="connsiteY3" fmla="*/ 0 h 389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2667" h="389467">
                <a:moveTo>
                  <a:pt x="0" y="389467"/>
                </a:moveTo>
                <a:cubicBezTo>
                  <a:pt x="107245" y="265289"/>
                  <a:pt x="214490" y="141111"/>
                  <a:pt x="270934" y="118533"/>
                </a:cubicBezTo>
                <a:cubicBezTo>
                  <a:pt x="327378" y="95955"/>
                  <a:pt x="285045" y="273755"/>
                  <a:pt x="338667" y="254000"/>
                </a:cubicBezTo>
                <a:cubicBezTo>
                  <a:pt x="392289" y="234245"/>
                  <a:pt x="492478" y="117122"/>
                  <a:pt x="592667" y="0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029200" y="990600"/>
            <a:ext cx="3505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how are degrees of freedom apportioned between component errors? 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876800" y="2514600"/>
            <a:ext cx="5790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3600" dirty="0" smtClean="0">
                <a:solidFill>
                  <a:srgbClr val="FF0000"/>
                </a:solidFill>
                <a:latin typeface="Cambria Math"/>
                <a:ea typeface="Cambria Math"/>
              </a:rPr>
              <a:t>ν</a:t>
            </a:r>
            <a:r>
              <a:rPr lang="en-US" sz="3600" baseline="-25000" dirty="0" smtClean="0">
                <a:solidFill>
                  <a:srgbClr val="FF0000"/>
                </a:solidFill>
                <a:latin typeface="Cambria Math"/>
                <a:ea typeface="Cambria Math"/>
              </a:rPr>
              <a:t>d</a:t>
            </a:r>
            <a:endParaRPr lang="en-US" sz="3600" baseline="-25000" dirty="0"/>
          </a:p>
        </p:txBody>
      </p:sp>
      <p:sp>
        <p:nvSpPr>
          <p:cNvPr id="22" name="Rectangle 21"/>
          <p:cNvSpPr/>
          <p:nvPr/>
        </p:nvSpPr>
        <p:spPr>
          <a:xfrm>
            <a:off x="5029200" y="3581400"/>
            <a:ext cx="5790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3600" dirty="0" smtClean="0">
                <a:solidFill>
                  <a:srgbClr val="FF0000"/>
                </a:solidFill>
                <a:latin typeface="Cambria Math"/>
                <a:ea typeface="Cambria Math"/>
              </a:rPr>
              <a:t>ν</a:t>
            </a:r>
            <a:r>
              <a:rPr lang="en-US" sz="3600" baseline="-25000" dirty="0" smtClean="0">
                <a:solidFill>
                  <a:srgbClr val="FF0000"/>
                </a:solidFill>
                <a:latin typeface="Cambria Math"/>
                <a:ea typeface="Cambria Math"/>
              </a:rPr>
              <a:t>h</a:t>
            </a:r>
            <a:endParaRPr lang="en-US" sz="3600" baseline="-250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838200" y="4876800"/>
            <a:ext cx="2362200" cy="800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= E</a:t>
            </a:r>
            <a:r>
              <a:rPr kumimoji="0" lang="en-US" sz="36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+ E</a:t>
            </a:r>
            <a:r>
              <a:rPr kumimoji="0" lang="en-US" sz="36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h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86200" y="4572000"/>
            <a:ext cx="4876800" cy="8001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indent="-342900">
              <a:spcBef>
                <a:spcPct val="20000"/>
              </a:spcBef>
            </a:pP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kumimoji="0" lang="en-US" sz="36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= (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 Gm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(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 Gm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</a:p>
          <a:p>
            <a:pPr marL="342900" lvl="0" indent="-342900">
              <a:spcBef>
                <a:spcPct val="20000"/>
              </a:spcBef>
            </a:pPr>
            <a:endParaRPr kumimoji="0" lang="en-US" sz="3600" i="0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3886200" y="5372100"/>
            <a:ext cx="5257800" cy="8001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342900" indent="-342900">
              <a:spcBef>
                <a:spcPct val="20000"/>
              </a:spcBef>
            </a:pP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kumimoji="0" lang="en-US" sz="36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= (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lang="en-US" sz="36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pri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C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(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lang="en-US" sz="36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pri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 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</a:p>
          <a:p>
            <a:pPr marL="342900" lvl="0" indent="-342900">
              <a:spcBef>
                <a:spcPct val="20000"/>
              </a:spcBef>
            </a:pPr>
            <a:endParaRPr kumimoji="0" lang="en-US" sz="3600" i="0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3400" y="2057400"/>
            <a:ext cx="3505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600" dirty="0" smtClean="0">
                <a:solidFill>
                  <a:srgbClr val="FF0000"/>
                </a:solidFill>
                <a:latin typeface="Cambria Math"/>
                <a:ea typeface="Cambria Math"/>
              </a:rPr>
              <a:t>ν</a:t>
            </a:r>
            <a:r>
              <a:rPr lang="en-US" sz="3600" dirty="0" smtClean="0">
                <a:solidFill>
                  <a:srgbClr val="FF0000"/>
                </a:solidFill>
                <a:latin typeface="Cambria Math"/>
                <a:ea typeface="Cambria Math"/>
              </a:rPr>
              <a:t>=</a:t>
            </a:r>
            <a:r>
              <a:rPr lang="en-US" sz="3600" dirty="0" smtClean="0">
                <a:solidFill>
                  <a:srgbClr val="FF0000"/>
                </a:solidFill>
              </a:rPr>
              <a:t>N+K-M degrees of freedom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1143001" y="3809999"/>
            <a:ext cx="762000" cy="990601"/>
          </a:xfrm>
          <a:custGeom>
            <a:avLst/>
            <a:gdLst>
              <a:gd name="connsiteX0" fmla="*/ 0 w 592667"/>
              <a:gd name="connsiteY0" fmla="*/ 389467 h 389467"/>
              <a:gd name="connsiteX1" fmla="*/ 270934 w 592667"/>
              <a:gd name="connsiteY1" fmla="*/ 118533 h 389467"/>
              <a:gd name="connsiteX2" fmla="*/ 338667 w 592667"/>
              <a:gd name="connsiteY2" fmla="*/ 254000 h 389467"/>
              <a:gd name="connsiteX3" fmla="*/ 592667 w 592667"/>
              <a:gd name="connsiteY3" fmla="*/ 0 h 389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2667" h="389467">
                <a:moveTo>
                  <a:pt x="0" y="389467"/>
                </a:moveTo>
                <a:cubicBezTo>
                  <a:pt x="107245" y="265289"/>
                  <a:pt x="214490" y="141111"/>
                  <a:pt x="270934" y="118533"/>
                </a:cubicBezTo>
                <a:cubicBezTo>
                  <a:pt x="327378" y="95955"/>
                  <a:pt x="285045" y="273755"/>
                  <a:pt x="338667" y="254000"/>
                </a:cubicBezTo>
                <a:cubicBezTo>
                  <a:pt x="392289" y="234245"/>
                  <a:pt x="492478" y="117122"/>
                  <a:pt x="592667" y="0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4114800" y="2971800"/>
            <a:ext cx="762001" cy="1600200"/>
          </a:xfrm>
          <a:custGeom>
            <a:avLst/>
            <a:gdLst>
              <a:gd name="connsiteX0" fmla="*/ 0 w 592667"/>
              <a:gd name="connsiteY0" fmla="*/ 389467 h 389467"/>
              <a:gd name="connsiteX1" fmla="*/ 270934 w 592667"/>
              <a:gd name="connsiteY1" fmla="*/ 118533 h 389467"/>
              <a:gd name="connsiteX2" fmla="*/ 338667 w 592667"/>
              <a:gd name="connsiteY2" fmla="*/ 254000 h 389467"/>
              <a:gd name="connsiteX3" fmla="*/ 592667 w 592667"/>
              <a:gd name="connsiteY3" fmla="*/ 0 h 389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2667" h="389467">
                <a:moveTo>
                  <a:pt x="0" y="389467"/>
                </a:moveTo>
                <a:cubicBezTo>
                  <a:pt x="107245" y="265289"/>
                  <a:pt x="214490" y="141111"/>
                  <a:pt x="270934" y="118533"/>
                </a:cubicBezTo>
                <a:cubicBezTo>
                  <a:pt x="327378" y="95955"/>
                  <a:pt x="285045" y="273755"/>
                  <a:pt x="338667" y="254000"/>
                </a:cubicBezTo>
                <a:cubicBezTo>
                  <a:pt x="392289" y="234245"/>
                  <a:pt x="492478" y="117122"/>
                  <a:pt x="592667" y="0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4267200" y="3886200"/>
            <a:ext cx="762001" cy="1600200"/>
          </a:xfrm>
          <a:custGeom>
            <a:avLst/>
            <a:gdLst>
              <a:gd name="connsiteX0" fmla="*/ 0 w 592667"/>
              <a:gd name="connsiteY0" fmla="*/ 389467 h 389467"/>
              <a:gd name="connsiteX1" fmla="*/ 270934 w 592667"/>
              <a:gd name="connsiteY1" fmla="*/ 118533 h 389467"/>
              <a:gd name="connsiteX2" fmla="*/ 338667 w 592667"/>
              <a:gd name="connsiteY2" fmla="*/ 254000 h 389467"/>
              <a:gd name="connsiteX3" fmla="*/ 592667 w 592667"/>
              <a:gd name="connsiteY3" fmla="*/ 0 h 389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2667" h="389467">
                <a:moveTo>
                  <a:pt x="0" y="389467"/>
                </a:moveTo>
                <a:cubicBezTo>
                  <a:pt x="107245" y="265289"/>
                  <a:pt x="214490" y="141111"/>
                  <a:pt x="270934" y="118533"/>
                </a:cubicBezTo>
                <a:cubicBezTo>
                  <a:pt x="327378" y="95955"/>
                  <a:pt x="285045" y="273755"/>
                  <a:pt x="338667" y="254000"/>
                </a:cubicBezTo>
                <a:cubicBezTo>
                  <a:pt x="392289" y="234245"/>
                  <a:pt x="492478" y="117122"/>
                  <a:pt x="592667" y="0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4876800" y="457200"/>
            <a:ext cx="3505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Welch-</a:t>
            </a:r>
            <a:r>
              <a:rPr lang="en-US" sz="3600" dirty="0" err="1" smtClean="0">
                <a:solidFill>
                  <a:srgbClr val="FF0000"/>
                </a:solidFill>
              </a:rPr>
              <a:t>Statterthwaite</a:t>
            </a:r>
            <a:endParaRPr lang="en-US" sz="3600" dirty="0" smtClean="0">
              <a:solidFill>
                <a:srgbClr val="FF0000"/>
              </a:solidFill>
            </a:endParaRPr>
          </a:p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approximation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876800" y="2514600"/>
            <a:ext cx="322235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3600" dirty="0" smtClean="0">
                <a:solidFill>
                  <a:srgbClr val="FF0000"/>
                </a:solidFill>
                <a:latin typeface="Cambria Math"/>
                <a:ea typeface="Cambria Math"/>
              </a:rPr>
              <a:t>ν</a:t>
            </a:r>
            <a:r>
              <a:rPr lang="en-US" sz="3600" baseline="-25000" dirty="0" smtClean="0">
                <a:solidFill>
                  <a:srgbClr val="FF0000"/>
                </a:solidFill>
                <a:latin typeface="Cambria Math"/>
                <a:ea typeface="Cambria Math"/>
              </a:rPr>
              <a:t>d</a:t>
            </a:r>
            <a:r>
              <a:rPr lang="en-US" sz="3600" dirty="0" smtClean="0">
                <a:solidFill>
                  <a:srgbClr val="FF0000"/>
                </a:solidFill>
                <a:latin typeface="Cambria Math"/>
                <a:ea typeface="Cambria Math"/>
              </a:rPr>
              <a:t>=</a:t>
            </a:r>
            <a:r>
              <a:rPr lang="el-GR" sz="3600" dirty="0" smtClean="0">
                <a:solidFill>
                  <a:srgbClr val="FF0000"/>
                </a:solidFill>
                <a:latin typeface="Cambria Math"/>
                <a:ea typeface="Cambria Math"/>
              </a:rPr>
              <a:t> ν </a:t>
            </a:r>
            <a:r>
              <a:rPr lang="en-US" sz="3600" dirty="0" smtClean="0">
                <a:solidFill>
                  <a:srgbClr val="FF0000"/>
                </a:solidFill>
                <a:latin typeface="Cambria Math"/>
                <a:ea typeface="Cambria Math"/>
              </a:rPr>
              <a:t>N/(N+K)</a:t>
            </a:r>
            <a:endParaRPr lang="en-US" sz="3600" baseline="-25000" dirty="0"/>
          </a:p>
        </p:txBody>
      </p:sp>
      <p:sp>
        <p:nvSpPr>
          <p:cNvPr id="12" name="Rectangle 11"/>
          <p:cNvSpPr/>
          <p:nvPr/>
        </p:nvSpPr>
        <p:spPr>
          <a:xfrm>
            <a:off x="5029200" y="3429000"/>
            <a:ext cx="322235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3600" dirty="0" smtClean="0">
                <a:solidFill>
                  <a:srgbClr val="FF0000"/>
                </a:solidFill>
                <a:latin typeface="Cambria Math"/>
                <a:ea typeface="Cambria Math"/>
              </a:rPr>
              <a:t>ν</a:t>
            </a:r>
            <a:r>
              <a:rPr lang="en-US" sz="3600" baseline="-25000" dirty="0" smtClean="0">
                <a:solidFill>
                  <a:srgbClr val="FF0000"/>
                </a:solidFill>
                <a:latin typeface="Cambria Math"/>
                <a:ea typeface="Cambria Math"/>
              </a:rPr>
              <a:t>h</a:t>
            </a:r>
            <a:r>
              <a:rPr lang="en-US" sz="3600" dirty="0" smtClean="0">
                <a:solidFill>
                  <a:srgbClr val="FF0000"/>
                </a:solidFill>
                <a:latin typeface="Cambria Math"/>
                <a:ea typeface="Cambria Math"/>
              </a:rPr>
              <a:t>=</a:t>
            </a:r>
            <a:r>
              <a:rPr lang="el-GR" sz="3600" dirty="0" smtClean="0">
                <a:solidFill>
                  <a:srgbClr val="FF0000"/>
                </a:solidFill>
                <a:latin typeface="Cambria Math"/>
                <a:ea typeface="Cambria Math"/>
              </a:rPr>
              <a:t> ν </a:t>
            </a:r>
            <a:r>
              <a:rPr lang="en-US" sz="3600" dirty="0" smtClean="0">
                <a:solidFill>
                  <a:srgbClr val="FF0000"/>
                </a:solidFill>
                <a:latin typeface="Cambria Math"/>
                <a:ea typeface="Cambria Math"/>
              </a:rPr>
              <a:t>K/(N+K)</a:t>
            </a:r>
            <a:endParaRPr lang="en-US" sz="3600" baseline="-250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762000" y="914400"/>
            <a:ext cx="2362200" cy="800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= E</a:t>
            </a:r>
            <a:r>
              <a:rPr kumimoji="0" lang="en-US" sz="36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+ E</a:t>
            </a:r>
            <a:r>
              <a:rPr kumimoji="0" lang="en-US" sz="36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h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762000" y="3048000"/>
            <a:ext cx="4876800" cy="8001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indent="-342900">
              <a:spcBef>
                <a:spcPct val="20000"/>
              </a:spcBef>
            </a:pP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kumimoji="0" lang="en-US" sz="36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= (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 Gm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(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 Gm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</a:p>
          <a:p>
            <a:pPr marL="342900" lvl="0" indent="-342900">
              <a:spcBef>
                <a:spcPct val="20000"/>
              </a:spcBef>
            </a:pPr>
            <a:endParaRPr kumimoji="0" lang="en-US" sz="3600" i="0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762000" y="5029200"/>
            <a:ext cx="5257800" cy="8001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342900" indent="-342900">
              <a:spcBef>
                <a:spcPct val="20000"/>
              </a:spcBef>
            </a:pP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kumimoji="0" lang="en-US" sz="36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= (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lang="en-US" sz="36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pri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C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(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lang="en-US" sz="36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pri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 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</a:p>
          <a:p>
            <a:pPr marL="342900" lvl="0" indent="-342900">
              <a:spcBef>
                <a:spcPct val="20000"/>
              </a:spcBef>
            </a:pPr>
            <a:endParaRPr kumimoji="0" lang="en-US" sz="3600" i="0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09800" y="3581400"/>
            <a:ext cx="572975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mbria Math"/>
                <a:ea typeface="Cambria Math"/>
              </a:rPr>
              <a:t>chi-squared distributed with </a:t>
            </a:r>
          </a:p>
          <a:p>
            <a:r>
              <a:rPr lang="el-GR" sz="2800" dirty="0" smtClean="0">
                <a:latin typeface="Cambria Math"/>
                <a:ea typeface="Cambria Math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</a:rPr>
              <a:t>d</a:t>
            </a:r>
            <a:r>
              <a:rPr lang="en-US" sz="2800" dirty="0" smtClean="0">
                <a:latin typeface="Cambria Math"/>
                <a:ea typeface="Cambria Math"/>
              </a:rPr>
              <a:t>=</a:t>
            </a:r>
            <a:r>
              <a:rPr lang="el-GR" sz="2800" dirty="0" smtClean="0">
                <a:latin typeface="Cambria Math"/>
                <a:ea typeface="Cambria Math"/>
              </a:rPr>
              <a:t> ν </a:t>
            </a:r>
            <a:r>
              <a:rPr lang="en-US" sz="2800" dirty="0" smtClean="0">
                <a:latin typeface="Cambria Math"/>
                <a:ea typeface="Cambria Math"/>
              </a:rPr>
              <a:t>N/(N+K) degrees of freedom</a:t>
            </a:r>
            <a:endParaRPr lang="en-US" sz="2800" baseline="-25000" dirty="0"/>
          </a:p>
        </p:txBody>
      </p:sp>
      <p:sp>
        <p:nvSpPr>
          <p:cNvPr id="7" name="Rectangle 6"/>
          <p:cNvSpPr/>
          <p:nvPr/>
        </p:nvSpPr>
        <p:spPr>
          <a:xfrm>
            <a:off x="2286000" y="5562600"/>
            <a:ext cx="572975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mbria Math"/>
                <a:ea typeface="Cambria Math"/>
              </a:rPr>
              <a:t>chi-squared distributed with </a:t>
            </a:r>
          </a:p>
          <a:p>
            <a:r>
              <a:rPr lang="el-GR" sz="2800" dirty="0" smtClean="0">
                <a:latin typeface="Cambria Math"/>
                <a:ea typeface="Cambria Math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</a:rPr>
              <a:t>h</a:t>
            </a:r>
            <a:r>
              <a:rPr lang="en-US" sz="2800" dirty="0" smtClean="0">
                <a:latin typeface="Cambria Math"/>
                <a:ea typeface="Cambria Math"/>
              </a:rPr>
              <a:t>=</a:t>
            </a:r>
            <a:r>
              <a:rPr lang="el-GR" sz="2800" dirty="0" smtClean="0">
                <a:latin typeface="Cambria Math"/>
                <a:ea typeface="Cambria Math"/>
              </a:rPr>
              <a:t> ν</a:t>
            </a:r>
            <a:r>
              <a:rPr lang="en-US" sz="2800" dirty="0" smtClean="0">
                <a:latin typeface="Cambria Math"/>
                <a:ea typeface="Cambria Math"/>
              </a:rPr>
              <a:t> K/(N+K) degrees of freedom</a:t>
            </a:r>
            <a:endParaRPr lang="en-US" sz="2800" baseline="-25000" dirty="0"/>
          </a:p>
        </p:txBody>
      </p:sp>
      <p:sp>
        <p:nvSpPr>
          <p:cNvPr id="8" name="Rectangle 7"/>
          <p:cNvSpPr/>
          <p:nvPr/>
        </p:nvSpPr>
        <p:spPr>
          <a:xfrm>
            <a:off x="2347442" y="1600200"/>
            <a:ext cx="572975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mbria Math"/>
                <a:ea typeface="Cambria Math"/>
              </a:rPr>
              <a:t>chi-squared distributed with </a:t>
            </a:r>
          </a:p>
          <a:p>
            <a:r>
              <a:rPr lang="el-GR" sz="2800" dirty="0" smtClean="0">
                <a:latin typeface="Cambria Math"/>
                <a:ea typeface="Cambria Math"/>
              </a:rPr>
              <a:t>ν</a:t>
            </a:r>
            <a:r>
              <a:rPr lang="en-US" sz="2800" dirty="0" smtClean="0">
                <a:latin typeface="Cambria Math"/>
                <a:ea typeface="Cambria Math"/>
              </a:rPr>
              <a:t> =</a:t>
            </a:r>
            <a:r>
              <a:rPr lang="el-GR" sz="2800" dirty="0" smtClean="0">
                <a:latin typeface="Cambria Math"/>
                <a:ea typeface="Cambria Math"/>
              </a:rPr>
              <a:t> </a:t>
            </a:r>
            <a:r>
              <a:rPr lang="en-US" sz="2800" dirty="0" smtClean="0">
                <a:latin typeface="Cambria Math"/>
                <a:ea typeface="Cambria Math"/>
              </a:rPr>
              <a:t>(N+K-M) degrees of freedom</a:t>
            </a:r>
            <a:endParaRPr lang="en-US" sz="2800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61722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Null Hypothesis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difference between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observed and expected error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due to random variation 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(as contracted to fit being bad)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2065865" y="2006601"/>
            <a:ext cx="7010400" cy="800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kumimoji="0" lang="en-US" sz="36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kumimoji="0" lang="en-US" sz="3600" i="0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true</a:t>
            </a: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l-GR" sz="3600" dirty="0" smtClean="0">
                <a:latin typeface="Cambria Math"/>
                <a:ea typeface="Cambria Math"/>
              </a:rPr>
              <a:t>ν</a:t>
            </a:r>
            <a:r>
              <a:rPr lang="en-US" sz="3600" dirty="0" smtClean="0">
                <a:latin typeface="Cambria Math"/>
                <a:ea typeface="Cambria Math"/>
              </a:rPr>
              <a:t>  </a:t>
            </a:r>
            <a:r>
              <a:rPr lang="el-GR" sz="3600" dirty="0" smtClean="0">
                <a:latin typeface="Cambria Math"/>
                <a:ea typeface="Cambria Math"/>
              </a:rPr>
              <a:t>±</a:t>
            </a:r>
            <a:r>
              <a:rPr lang="en-US" sz="3600" dirty="0" smtClean="0">
                <a:latin typeface="Cambria Math"/>
                <a:ea typeface="Cambria Math"/>
              </a:rPr>
              <a:t>  2*</a:t>
            </a:r>
            <a:r>
              <a:rPr lang="en-US" sz="3600" dirty="0" err="1" smtClean="0">
                <a:latin typeface="Cambria Math"/>
                <a:ea typeface="Cambria Math"/>
              </a:rPr>
              <a:t>sqrt</a:t>
            </a:r>
            <a:r>
              <a:rPr lang="en-US" sz="3600" dirty="0" smtClean="0">
                <a:latin typeface="Cambria Math"/>
                <a:ea typeface="Cambria Math"/>
              </a:rPr>
              <a:t>(2</a:t>
            </a:r>
            <a:r>
              <a:rPr lang="el-GR" sz="3600" dirty="0" smtClean="0">
                <a:latin typeface="Cambria Math"/>
                <a:ea typeface="Cambria Math"/>
              </a:rPr>
              <a:t>ν</a:t>
            </a:r>
            <a:r>
              <a:rPr lang="en-US" sz="3600" dirty="0" smtClean="0">
                <a:latin typeface="Cambria Math"/>
                <a:ea typeface="Cambria Math"/>
              </a:rPr>
              <a:t>)   (95%)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065864" y="3911601"/>
            <a:ext cx="6849535" cy="800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</a:pPr>
            <a:r>
              <a:rPr kumimoji="0" lang="en-US" sz="360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kumimoji="0" lang="en-US" sz="360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baseline="30000" noProof="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true</a:t>
            </a:r>
            <a:r>
              <a:rPr lang="en-US" sz="3600" b="1" noProof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= </a:t>
            </a:r>
            <a:r>
              <a:rPr lang="el-GR" sz="3600" dirty="0" smtClean="0">
                <a:latin typeface="Cambria Math"/>
                <a:ea typeface="Cambria Math"/>
              </a:rPr>
              <a:t>ν</a:t>
            </a:r>
            <a:r>
              <a:rPr lang="en-US" sz="3600" baseline="-250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dirty="0" smtClean="0">
                <a:latin typeface="Cambria Math"/>
                <a:ea typeface="Cambria Math"/>
              </a:rPr>
              <a:t>  </a:t>
            </a:r>
            <a:r>
              <a:rPr lang="el-GR" sz="3600" dirty="0" smtClean="0">
                <a:latin typeface="Cambria Math"/>
                <a:ea typeface="Cambria Math"/>
              </a:rPr>
              <a:t>±</a:t>
            </a:r>
            <a:r>
              <a:rPr lang="en-US" sz="3600" dirty="0" smtClean="0">
                <a:latin typeface="Cambria Math"/>
                <a:ea typeface="Cambria Math"/>
              </a:rPr>
              <a:t>  2*</a:t>
            </a:r>
            <a:r>
              <a:rPr lang="en-US" sz="3600" dirty="0" err="1" smtClean="0">
                <a:latin typeface="Cambria Math"/>
                <a:ea typeface="Cambria Math"/>
              </a:rPr>
              <a:t>sqrt</a:t>
            </a:r>
            <a:r>
              <a:rPr lang="en-US" sz="3600" dirty="0" smtClean="0">
                <a:latin typeface="Cambria Math"/>
                <a:ea typeface="Cambria Math"/>
              </a:rPr>
              <a:t>(2</a:t>
            </a:r>
            <a:r>
              <a:rPr lang="el-GR" sz="3600" dirty="0" smtClean="0">
                <a:latin typeface="Cambria Math"/>
                <a:ea typeface="Cambria Math"/>
              </a:rPr>
              <a:t>ν</a:t>
            </a:r>
            <a:r>
              <a:rPr lang="en-US" sz="3600" baseline="-250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dirty="0" smtClean="0">
                <a:latin typeface="Cambria Math"/>
                <a:ea typeface="Cambria Math"/>
              </a:rPr>
              <a:t>)   (95%)</a:t>
            </a:r>
            <a:r>
              <a:rPr lang="en-US" sz="3600" b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endParaRPr kumimoji="0" lang="en-US" sz="3600" i="0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105400" y="4521204"/>
            <a:ext cx="4038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mbria Math"/>
                <a:ea typeface="Cambria Math"/>
              </a:rPr>
              <a:t>with </a:t>
            </a:r>
            <a:r>
              <a:rPr lang="el-GR" sz="2800" dirty="0" smtClean="0">
                <a:latin typeface="Cambria Math"/>
                <a:ea typeface="Cambria Math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</a:rPr>
              <a:t>d</a:t>
            </a:r>
            <a:r>
              <a:rPr lang="en-US" sz="2800" dirty="0" smtClean="0">
                <a:latin typeface="Cambria Math"/>
                <a:ea typeface="Cambria Math"/>
              </a:rPr>
              <a:t>=</a:t>
            </a:r>
            <a:r>
              <a:rPr lang="el-GR" sz="2800" dirty="0" smtClean="0">
                <a:latin typeface="Cambria Math"/>
                <a:ea typeface="Cambria Math"/>
              </a:rPr>
              <a:t> ν </a:t>
            </a:r>
            <a:r>
              <a:rPr lang="en-US" sz="2800" dirty="0" smtClean="0">
                <a:latin typeface="Cambria Math"/>
                <a:ea typeface="Cambria Math"/>
              </a:rPr>
              <a:t>N/(N+K)</a:t>
            </a:r>
            <a:endParaRPr lang="en-US" sz="2800" baseline="-25000" dirty="0"/>
          </a:p>
        </p:txBody>
      </p:sp>
      <p:sp>
        <p:nvSpPr>
          <p:cNvPr id="7" name="Rectangle 6"/>
          <p:cNvSpPr/>
          <p:nvPr/>
        </p:nvSpPr>
        <p:spPr>
          <a:xfrm>
            <a:off x="5223934" y="6324600"/>
            <a:ext cx="3276600" cy="533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mbria Math"/>
                <a:ea typeface="Cambria Math"/>
              </a:rPr>
              <a:t>with </a:t>
            </a:r>
            <a:r>
              <a:rPr lang="el-GR" sz="2800" dirty="0" smtClean="0">
                <a:latin typeface="Cambria Math"/>
                <a:ea typeface="Cambria Math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</a:rPr>
              <a:t>h</a:t>
            </a:r>
            <a:r>
              <a:rPr lang="en-US" sz="2800" dirty="0" smtClean="0">
                <a:latin typeface="Cambria Math"/>
                <a:ea typeface="Cambria Math"/>
              </a:rPr>
              <a:t>=</a:t>
            </a:r>
            <a:r>
              <a:rPr lang="el-GR" sz="2800" dirty="0" smtClean="0">
                <a:latin typeface="Cambria Math"/>
                <a:ea typeface="Cambria Math"/>
              </a:rPr>
              <a:t> ν</a:t>
            </a:r>
            <a:r>
              <a:rPr lang="en-US" sz="2800" dirty="0" smtClean="0">
                <a:latin typeface="Cambria Math"/>
                <a:ea typeface="Cambria Math"/>
              </a:rPr>
              <a:t> K/(N+K)</a:t>
            </a:r>
            <a:endParaRPr lang="en-US" sz="2800" baseline="-25000" dirty="0"/>
          </a:p>
        </p:txBody>
      </p:sp>
      <p:sp>
        <p:nvSpPr>
          <p:cNvPr id="8" name="Rectangle 7"/>
          <p:cNvSpPr/>
          <p:nvPr/>
        </p:nvSpPr>
        <p:spPr>
          <a:xfrm>
            <a:off x="5071531" y="2523074"/>
            <a:ext cx="3124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mbria Math"/>
                <a:ea typeface="Cambria Math"/>
              </a:rPr>
              <a:t>with </a:t>
            </a:r>
            <a:r>
              <a:rPr lang="el-GR" sz="2800" dirty="0" smtClean="0">
                <a:latin typeface="Cambria Math"/>
                <a:ea typeface="Cambria Math"/>
              </a:rPr>
              <a:t>ν</a:t>
            </a:r>
            <a:r>
              <a:rPr lang="en-US" sz="2800" dirty="0" smtClean="0">
                <a:latin typeface="Cambria Math"/>
                <a:ea typeface="Cambria Math"/>
              </a:rPr>
              <a:t> =</a:t>
            </a:r>
            <a:r>
              <a:rPr lang="el-GR" sz="2800" dirty="0" smtClean="0">
                <a:latin typeface="Cambria Math"/>
                <a:ea typeface="Cambria Math"/>
              </a:rPr>
              <a:t> </a:t>
            </a:r>
            <a:r>
              <a:rPr lang="en-US" sz="2800" dirty="0" smtClean="0">
                <a:latin typeface="Cambria Math"/>
                <a:ea typeface="Cambria Math"/>
              </a:rPr>
              <a:t>(N+K-M)</a:t>
            </a:r>
            <a:endParaRPr lang="en-US" sz="2800" baseline="-250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065864" y="5626101"/>
            <a:ext cx="7078135" cy="800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</a:pP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lang="en-US" sz="3600" baseline="-25000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lang="en-US" sz="3600" baseline="30000" noProof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true</a:t>
            </a:r>
            <a:r>
              <a:rPr lang="en-US" sz="3600" b="1" noProof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= </a:t>
            </a:r>
            <a:r>
              <a:rPr lang="el-GR" sz="3600" dirty="0" smtClean="0">
                <a:latin typeface="Cambria Math"/>
                <a:ea typeface="Cambria Math"/>
              </a:rPr>
              <a:t>ν</a:t>
            </a:r>
            <a:r>
              <a:rPr lang="en-US" sz="3600" baseline="-250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lang="en-US" sz="3600" dirty="0" smtClean="0">
                <a:latin typeface="Cambria Math"/>
                <a:ea typeface="Cambria Math"/>
              </a:rPr>
              <a:t>  </a:t>
            </a:r>
            <a:r>
              <a:rPr lang="el-GR" sz="3600" dirty="0" smtClean="0">
                <a:latin typeface="Cambria Math"/>
                <a:ea typeface="Cambria Math"/>
              </a:rPr>
              <a:t>±</a:t>
            </a:r>
            <a:r>
              <a:rPr lang="en-US" sz="3600" dirty="0" smtClean="0">
                <a:latin typeface="Cambria Math"/>
                <a:ea typeface="Cambria Math"/>
              </a:rPr>
              <a:t>  2*</a:t>
            </a:r>
            <a:r>
              <a:rPr lang="en-US" sz="3600" dirty="0" err="1" smtClean="0">
                <a:latin typeface="Cambria Math"/>
                <a:ea typeface="Cambria Math"/>
              </a:rPr>
              <a:t>sqrt</a:t>
            </a:r>
            <a:r>
              <a:rPr lang="en-US" sz="3600" dirty="0" smtClean="0">
                <a:latin typeface="Cambria Math"/>
                <a:ea typeface="Cambria Math"/>
              </a:rPr>
              <a:t>(2</a:t>
            </a:r>
            <a:r>
              <a:rPr lang="el-GR" sz="3600" dirty="0" smtClean="0">
                <a:latin typeface="Cambria Math"/>
                <a:ea typeface="Cambria Math"/>
              </a:rPr>
              <a:t>ν</a:t>
            </a:r>
            <a:r>
              <a:rPr lang="en-US" sz="3600" baseline="-250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lang="en-US" sz="3600" dirty="0" smtClean="0">
                <a:latin typeface="Cambria Math"/>
                <a:ea typeface="Cambria Math"/>
              </a:rPr>
              <a:t>)   (95%)</a:t>
            </a:r>
            <a:r>
              <a:rPr lang="en-US" sz="3600" b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endParaRPr kumimoji="0" lang="en-US" sz="3600" i="0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762000" y="457200"/>
            <a:ext cx="7162800" cy="144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Check 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whether </a:t>
            </a:r>
            <a:r>
              <a:rPr lang="en-US" sz="3600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lang="en-US" sz="3600" baseline="30000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 </a:t>
            </a:r>
            <a:r>
              <a:rPr lang="en-US" sz="3600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lang="en-US" sz="3600" baseline="-25000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 </a:t>
            </a:r>
            <a:r>
              <a:rPr lang="en-US" sz="3600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lang="en-US" sz="3600" baseline="-25000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lang="en-US" sz="36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endParaRPr lang="en-US" sz="36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</a:pP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are within these confidence intervals 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14400" y="1371600"/>
            <a:ext cx="78486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Example: polynomial fit to data</a:t>
            </a:r>
          </a:p>
          <a:p>
            <a:endParaRPr lang="en-US" sz="3200" dirty="0" smtClean="0"/>
          </a:p>
          <a:p>
            <a:r>
              <a:rPr lang="en-US" sz="3200" dirty="0" smtClean="0"/>
              <a:t>N=21 data</a:t>
            </a:r>
          </a:p>
          <a:p>
            <a:endParaRPr lang="en-US" sz="3200" dirty="0" smtClean="0"/>
          </a:p>
          <a:p>
            <a:r>
              <a:rPr lang="en-US" sz="3200" dirty="0" smtClean="0"/>
              <a:t>M=6 model parameters </a:t>
            </a:r>
            <a:r>
              <a:rPr lang="en-US" sz="3200" b="1" dirty="0" smtClean="0"/>
              <a:t>m</a:t>
            </a:r>
          </a:p>
          <a:p>
            <a:endParaRPr lang="en-US" sz="3200" dirty="0" smtClean="0"/>
          </a:p>
          <a:p>
            <a:r>
              <a:rPr lang="en-US" sz="3200" dirty="0" smtClean="0"/>
              <a:t>K = 5 smoothness constraints  on </a:t>
            </a:r>
            <a:r>
              <a:rPr lang="en-US" sz="3200" b="1" dirty="0" smtClean="0"/>
              <a:t>m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Oval 3"/>
          <p:cNvSpPr/>
          <p:nvPr/>
        </p:nvSpPr>
        <p:spPr>
          <a:xfrm>
            <a:off x="5554132" y="533400"/>
            <a:ext cx="228600" cy="2286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867400" y="329625"/>
            <a:ext cx="403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true model pars</a:t>
            </a:r>
            <a:endParaRPr lang="en-US" sz="3200" b="1" dirty="0"/>
          </a:p>
        </p:txBody>
      </p:sp>
      <p:sp>
        <p:nvSpPr>
          <p:cNvPr id="6" name="Oval 5"/>
          <p:cNvSpPr/>
          <p:nvPr/>
        </p:nvSpPr>
        <p:spPr>
          <a:xfrm>
            <a:off x="5554132" y="1066800"/>
            <a:ext cx="228600" cy="22860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858932" y="863025"/>
            <a:ext cx="403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est</a:t>
            </a:r>
            <a:r>
              <a:rPr lang="en-US" sz="3200" dirty="0" smtClean="0"/>
              <a:t> model pars</a:t>
            </a:r>
            <a:endParaRPr lang="en-US" sz="3200" b="1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5655733" y="905935"/>
            <a:ext cx="16933" cy="6096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 preferRelativeResize="0"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Oval 4"/>
          <p:cNvSpPr/>
          <p:nvPr/>
        </p:nvSpPr>
        <p:spPr>
          <a:xfrm>
            <a:off x="1524000" y="533400"/>
            <a:ext cx="228600" cy="2286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837268" y="329625"/>
            <a:ext cx="403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obs</a:t>
            </a:r>
            <a:r>
              <a:rPr lang="en-US" sz="3200" dirty="0" smtClean="0"/>
              <a:t> data</a:t>
            </a:r>
            <a:endParaRPr lang="en-US" sz="3200" b="1" dirty="0"/>
          </a:p>
        </p:txBody>
      </p:sp>
      <p:sp>
        <p:nvSpPr>
          <p:cNvPr id="7" name="Oval 6"/>
          <p:cNvSpPr/>
          <p:nvPr/>
        </p:nvSpPr>
        <p:spPr>
          <a:xfrm>
            <a:off x="1524000" y="1066800"/>
            <a:ext cx="228600" cy="22860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828800" y="863025"/>
            <a:ext cx="403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predicted data</a:t>
            </a:r>
            <a:endParaRPr lang="en-US" sz="3200" b="1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1642540" y="905935"/>
            <a:ext cx="16933" cy="6096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871137" y="3530025"/>
            <a:ext cx="403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error</a:t>
            </a:r>
            <a:endParaRPr lang="en-US" sz="3200" b="1" dirty="0"/>
          </a:p>
        </p:txBody>
      </p:sp>
      <p:sp>
        <p:nvSpPr>
          <p:cNvPr id="11" name="Oval 10"/>
          <p:cNvSpPr/>
          <p:nvPr/>
        </p:nvSpPr>
        <p:spPr>
          <a:xfrm>
            <a:off x="1524000" y="3733800"/>
            <a:ext cx="228600" cy="2286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837268" y="329625"/>
            <a:ext cx="403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total error E</a:t>
            </a:r>
            <a:endParaRPr lang="en-US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828800" y="863025"/>
            <a:ext cx="403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observed mean</a:t>
            </a:r>
            <a:endParaRPr lang="en-US" sz="3200" b="1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1752600" y="1066800"/>
            <a:ext cx="3181" cy="266700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t="27855" b="48616"/>
          <a:stretch>
            <a:fillRect/>
          </a:stretch>
        </p:blipFill>
        <p:spPr bwMode="auto">
          <a:xfrm>
            <a:off x="206188" y="2743200"/>
            <a:ext cx="8785412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4" name="Straight Connector 13"/>
          <p:cNvCxnSpPr/>
          <p:nvPr/>
        </p:nvCxnSpPr>
        <p:spPr>
          <a:xfrm flipV="1">
            <a:off x="1752600" y="1600200"/>
            <a:ext cx="1585" cy="25611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828800" y="1396425"/>
            <a:ext cx="403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true mean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837268" y="329625"/>
            <a:ext cx="403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total error E</a:t>
            </a:r>
            <a:endParaRPr lang="en-US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828800" y="863025"/>
            <a:ext cx="403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observed mean</a:t>
            </a:r>
            <a:endParaRPr lang="en-US" sz="3200" b="1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1752600" y="1066800"/>
            <a:ext cx="3181" cy="266700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t="27855" b="48616"/>
          <a:stretch>
            <a:fillRect/>
          </a:stretch>
        </p:blipFill>
        <p:spPr bwMode="auto">
          <a:xfrm>
            <a:off x="206188" y="2743200"/>
            <a:ext cx="8785412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4" name="Straight Connector 13"/>
          <p:cNvCxnSpPr/>
          <p:nvPr/>
        </p:nvCxnSpPr>
        <p:spPr>
          <a:xfrm flipV="1">
            <a:off x="1752600" y="1600200"/>
            <a:ext cx="1585" cy="25611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438400" y="1472625"/>
            <a:ext cx="403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true mean </a:t>
            </a:r>
            <a:r>
              <a:rPr lang="en-US" sz="3200" dirty="0" smtClean="0">
                <a:latin typeface="Cambria Math"/>
                <a:ea typeface="Cambria Math"/>
              </a:rPr>
              <a:t>±2</a:t>
            </a:r>
            <a:r>
              <a:rPr lang="el-GR" sz="3200" dirty="0" smtClean="0">
                <a:latin typeface="Cambria Math"/>
                <a:ea typeface="Cambria Math"/>
              </a:rPr>
              <a:t>σ</a:t>
            </a:r>
            <a:endParaRPr lang="en-US" sz="3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962400" y="4800600"/>
            <a:ext cx="403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clearly within </a:t>
            </a:r>
            <a:r>
              <a:rPr lang="el-GR" sz="3200" dirty="0" smtClean="0">
                <a:latin typeface="Cambria Math"/>
                <a:ea typeface="Cambria Math"/>
              </a:rPr>
              <a:t>±</a:t>
            </a:r>
            <a:r>
              <a:rPr lang="en-US" sz="3200" dirty="0" smtClean="0"/>
              <a:t>2</a:t>
            </a:r>
            <a:r>
              <a:rPr lang="el-GR" sz="3200" dirty="0" smtClean="0">
                <a:latin typeface="Cambria Math"/>
                <a:ea typeface="Cambria Math"/>
              </a:rPr>
              <a:t>σ</a:t>
            </a:r>
            <a:endParaRPr lang="en-US" sz="3200" b="1" dirty="0"/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1151468" y="1871134"/>
            <a:ext cx="1217615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3125781" y="4114800"/>
            <a:ext cx="2589219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5716581" y="4114800"/>
            <a:ext cx="2589219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i="1" dirty="0" smtClean="0"/>
              <a:t>Solving a</a:t>
            </a:r>
            <a:br>
              <a:rPr lang="en-US" sz="3600" i="1" dirty="0" smtClean="0"/>
            </a:br>
            <a:r>
              <a:rPr lang="en-US" sz="3600" i="1" dirty="0" smtClean="0"/>
              <a:t>Generalized Least Squares Problem</a:t>
            </a:r>
            <a:endParaRPr lang="en-US" sz="36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686800" cy="54864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1: State the Problem in Words</a:t>
            </a:r>
          </a:p>
          <a:p>
            <a:pPr>
              <a:buNone/>
            </a:pPr>
            <a:r>
              <a:rPr lang="en-US" dirty="0" smtClean="0"/>
              <a:t>2: Convert the problem to </a:t>
            </a:r>
            <a:r>
              <a:rPr lang="en-US" b="1" dirty="0" smtClean="0"/>
              <a:t>Gm</a:t>
            </a:r>
            <a:r>
              <a:rPr lang="en-US" dirty="0" smtClean="0"/>
              <a:t>=</a:t>
            </a:r>
            <a:r>
              <a:rPr lang="en-US" b="1" dirty="0" smtClean="0"/>
              <a:t>d </a:t>
            </a:r>
            <a:r>
              <a:rPr lang="en-US" dirty="0" smtClean="0"/>
              <a:t>form</a:t>
            </a:r>
          </a:p>
          <a:p>
            <a:pPr>
              <a:buNone/>
            </a:pPr>
            <a:r>
              <a:rPr lang="en-US" dirty="0" smtClean="0"/>
              <a:t>3: Examine the data</a:t>
            </a:r>
          </a:p>
          <a:p>
            <a:pPr>
              <a:buNone/>
            </a:pPr>
            <a:r>
              <a:rPr lang="en-US" dirty="0" smtClean="0"/>
              <a:t>4: Establish the accuracy of the data</a:t>
            </a:r>
          </a:p>
          <a:p>
            <a:pPr>
              <a:buNone/>
            </a:pPr>
            <a:r>
              <a:rPr lang="en-US" dirty="0" smtClean="0"/>
              <a:t>5: State Prior Information in Words</a:t>
            </a:r>
          </a:p>
          <a:p>
            <a:pPr>
              <a:buNone/>
            </a:pPr>
            <a:r>
              <a:rPr lang="en-US" dirty="0" smtClean="0"/>
              <a:t>6:</a:t>
            </a:r>
            <a:r>
              <a:rPr lang="en-US" dirty="0"/>
              <a:t> </a:t>
            </a:r>
            <a:r>
              <a:rPr lang="en-US" dirty="0" smtClean="0"/>
              <a:t>Convert the prior information</a:t>
            </a:r>
            <a:r>
              <a:rPr lang="en-US" dirty="0"/>
              <a:t> </a:t>
            </a:r>
            <a:r>
              <a:rPr lang="en-US" dirty="0" smtClean="0"/>
              <a:t>to </a:t>
            </a:r>
            <a:r>
              <a:rPr lang="en-US" b="1" dirty="0" err="1" smtClean="0"/>
              <a:t>Hm</a:t>
            </a:r>
            <a:r>
              <a:rPr lang="en-US" dirty="0" smtClean="0"/>
              <a:t>=</a:t>
            </a:r>
            <a:r>
              <a:rPr lang="en-US" b="1" dirty="0" smtClean="0"/>
              <a:t>h </a:t>
            </a:r>
            <a:r>
              <a:rPr lang="en-US" dirty="0" smtClean="0"/>
              <a:t>form</a:t>
            </a:r>
          </a:p>
          <a:p>
            <a:pPr>
              <a:buNone/>
            </a:pPr>
            <a:r>
              <a:rPr lang="en-US" dirty="0" smtClean="0"/>
              <a:t>7: Establish the accuracy of the prior information</a:t>
            </a:r>
          </a:p>
          <a:p>
            <a:pPr>
              <a:buNone/>
            </a:pPr>
            <a:r>
              <a:rPr lang="en-US" dirty="0" smtClean="0"/>
              <a:t>8:</a:t>
            </a:r>
            <a:r>
              <a:rPr lang="en-US" dirty="0"/>
              <a:t> </a:t>
            </a:r>
            <a:r>
              <a:rPr lang="en-US" dirty="0" smtClean="0"/>
              <a:t>Estimate model parameter and their covariance</a:t>
            </a:r>
          </a:p>
          <a:p>
            <a:pPr>
              <a:buNone/>
            </a:pPr>
            <a:r>
              <a:rPr lang="en-US" dirty="0" smtClean="0"/>
              <a:t>9:</a:t>
            </a:r>
            <a:r>
              <a:rPr lang="en-US" dirty="0"/>
              <a:t> </a:t>
            </a:r>
            <a:r>
              <a:rPr lang="en-US" dirty="0" smtClean="0"/>
              <a:t>State estimates and their confidence intervals</a:t>
            </a:r>
          </a:p>
          <a:p>
            <a:pPr>
              <a:buNone/>
            </a:pPr>
            <a:r>
              <a:rPr lang="en-US" dirty="0" smtClean="0"/>
              <a:t>10: Compute and examine the individual errors</a:t>
            </a:r>
          </a:p>
          <a:p>
            <a:pPr>
              <a:buNone/>
            </a:pPr>
            <a:r>
              <a:rPr lang="en-US" dirty="0" smtClean="0"/>
              <a:t>11: Check that the total error is </a:t>
            </a:r>
            <a:r>
              <a:rPr lang="en-US" dirty="0" smtClean="0"/>
              <a:t>reasonable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12: Compare results of two different models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4572000" y="4953000"/>
            <a:ext cx="33528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743200" y="5867400"/>
            <a:ext cx="33528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837268" y="329625"/>
            <a:ext cx="403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data error E</a:t>
            </a:r>
            <a:r>
              <a:rPr lang="en-US" sz="3200" baseline="-25000" dirty="0" smtClean="0"/>
              <a:t>d</a:t>
            </a:r>
            <a:endParaRPr lang="en-US" sz="3200" b="1" baseline="-25000" dirty="0"/>
          </a:p>
        </p:txBody>
      </p:sp>
      <p:sp>
        <p:nvSpPr>
          <p:cNvPr id="8" name="TextBox 7"/>
          <p:cNvSpPr txBox="1"/>
          <p:nvPr/>
        </p:nvSpPr>
        <p:spPr>
          <a:xfrm>
            <a:off x="1828800" y="863025"/>
            <a:ext cx="403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observed mean</a:t>
            </a:r>
            <a:endParaRPr lang="en-US" sz="3200" b="1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1752600" y="1066800"/>
            <a:ext cx="3181" cy="266700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t="49703" b="28448"/>
          <a:stretch>
            <a:fillRect/>
          </a:stretch>
        </p:blipFill>
        <p:spPr bwMode="auto">
          <a:xfrm>
            <a:off x="358588" y="3124200"/>
            <a:ext cx="8785412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4" name="Straight Connector 13"/>
          <p:cNvCxnSpPr/>
          <p:nvPr/>
        </p:nvCxnSpPr>
        <p:spPr>
          <a:xfrm flipV="1">
            <a:off x="1752600" y="1600200"/>
            <a:ext cx="1585" cy="25611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514600" y="1447800"/>
            <a:ext cx="403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true mean </a:t>
            </a:r>
            <a:r>
              <a:rPr lang="en-US" sz="3200" dirty="0" smtClean="0">
                <a:latin typeface="Cambria Math"/>
                <a:ea typeface="Cambria Math"/>
              </a:rPr>
              <a:t>±2</a:t>
            </a:r>
            <a:r>
              <a:rPr lang="el-GR" sz="3200" dirty="0" smtClean="0">
                <a:latin typeface="Cambria Math"/>
                <a:ea typeface="Cambria Math"/>
              </a:rPr>
              <a:t>σ</a:t>
            </a:r>
            <a:endParaRPr lang="en-US" sz="3200" b="1" dirty="0"/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1126070" y="1862666"/>
            <a:ext cx="1217615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2590800" y="4495800"/>
            <a:ext cx="2362199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4953000" y="4495800"/>
            <a:ext cx="2362199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962400" y="5130225"/>
            <a:ext cx="403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clearly within </a:t>
            </a:r>
            <a:r>
              <a:rPr lang="el-GR" sz="3200" dirty="0" smtClean="0">
                <a:latin typeface="Cambria Math"/>
                <a:ea typeface="Cambria Math"/>
              </a:rPr>
              <a:t>±</a:t>
            </a:r>
            <a:r>
              <a:rPr lang="en-US" sz="3200" dirty="0" smtClean="0"/>
              <a:t>2</a:t>
            </a:r>
            <a:r>
              <a:rPr lang="el-GR" sz="3200" dirty="0" smtClean="0">
                <a:latin typeface="Cambria Math"/>
                <a:ea typeface="Cambria Math"/>
              </a:rPr>
              <a:t>σ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837268" y="329625"/>
            <a:ext cx="403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prior error E</a:t>
            </a:r>
            <a:r>
              <a:rPr lang="en-US" sz="3200" baseline="-25000" dirty="0" smtClean="0"/>
              <a:t>h</a:t>
            </a:r>
            <a:endParaRPr lang="en-US" sz="3200" b="1" baseline="-25000" dirty="0"/>
          </a:p>
        </p:txBody>
      </p:sp>
      <p:sp>
        <p:nvSpPr>
          <p:cNvPr id="8" name="TextBox 7"/>
          <p:cNvSpPr txBox="1"/>
          <p:nvPr/>
        </p:nvSpPr>
        <p:spPr>
          <a:xfrm>
            <a:off x="1828800" y="863025"/>
            <a:ext cx="403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observed mean</a:t>
            </a:r>
            <a:endParaRPr lang="en-US" sz="3200" b="1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1752600" y="1066800"/>
            <a:ext cx="3181" cy="266700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t="71552" b="5759"/>
          <a:stretch>
            <a:fillRect/>
          </a:stretch>
        </p:blipFill>
        <p:spPr bwMode="auto">
          <a:xfrm>
            <a:off x="358588" y="3352800"/>
            <a:ext cx="8785412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4" name="Straight Connector 13"/>
          <p:cNvCxnSpPr/>
          <p:nvPr/>
        </p:nvCxnSpPr>
        <p:spPr>
          <a:xfrm flipV="1">
            <a:off x="1752600" y="1600200"/>
            <a:ext cx="1585" cy="25611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828800" y="1396425"/>
            <a:ext cx="403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predicted mean</a:t>
            </a:r>
            <a:endParaRPr lang="en-US" sz="3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200400" y="5283210"/>
            <a:ext cx="5943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too few degrees of freedom</a:t>
            </a:r>
          </a:p>
          <a:p>
            <a:r>
              <a:rPr lang="en-US" sz="2800" dirty="0" smtClean="0"/>
              <a:t>to use Normal approximation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81200"/>
            <a:ext cx="9144000" cy="396240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Confidence intervals 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for</a:t>
            </a:r>
          </a:p>
          <a:p>
            <a:pPr algn="ctr">
              <a:buNone/>
            </a:pP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Ratio of Posterior Variance of Two Models</a:t>
            </a: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in </a:t>
            </a:r>
          </a:p>
          <a:p>
            <a:pPr algn="ctr">
              <a:buNone/>
            </a:pP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Generalized Least Squares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2286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posterior variance </a:t>
            </a:r>
            <a:r>
              <a:rPr lang="el-GR" dirty="0" smtClean="0"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lang="en-US" baseline="-25000" dirty="0" smtClean="0">
                <a:latin typeface="Cambria Math"/>
                <a:ea typeface="Cambria Math"/>
                <a:cs typeface="Times New Roman" pitchFamily="18" charset="0"/>
              </a:rPr>
              <a:t>f</a:t>
            </a:r>
            <a:r>
              <a:rPr lang="en-US" baseline="30000" dirty="0" smtClean="0">
                <a:latin typeface="Cambria Math"/>
                <a:ea typeface="Cambria Math"/>
                <a:cs typeface="Times New Roman" pitchFamily="18" charset="0"/>
              </a:rPr>
              <a:t>2</a:t>
            </a:r>
            <a:endParaRPr lang="en-US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905000" y="3657600"/>
            <a:ext cx="55626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= 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 Fm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 Fm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endParaRPr kumimoji="0" lang="en-US" sz="3600" i="0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657600" y="2362200"/>
            <a:ext cx="212429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4400" dirty="0" smtClean="0"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lang="en-US" sz="4400" baseline="-25000" dirty="0" smtClean="0">
                <a:latin typeface="Cambria Math"/>
                <a:ea typeface="Cambria Math"/>
                <a:cs typeface="Times New Roman" pitchFamily="18" charset="0"/>
              </a:rPr>
              <a:t>f</a:t>
            </a:r>
            <a:r>
              <a:rPr lang="en-US" sz="4400" baseline="30000" dirty="0" smtClean="0">
                <a:latin typeface="Cambria Math"/>
                <a:ea typeface="Cambria Math"/>
                <a:cs typeface="Times New Roman" pitchFamily="18" charset="0"/>
              </a:rPr>
              <a:t>2</a:t>
            </a:r>
            <a:r>
              <a:rPr lang="en-US" sz="4400" dirty="0" smtClean="0">
                <a:latin typeface="Cambria Math"/>
                <a:ea typeface="Cambria Math"/>
                <a:cs typeface="Times New Roman" pitchFamily="18" charset="0"/>
              </a:rPr>
              <a:t>=E/</a:t>
            </a:r>
            <a:r>
              <a:rPr lang="el-GR" sz="44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endParaRPr lang="en-US" sz="4400" dirty="0"/>
          </a:p>
        </p:txBody>
      </p:sp>
      <p:sp>
        <p:nvSpPr>
          <p:cNvPr id="6" name="Rectangle 5"/>
          <p:cNvSpPr/>
          <p:nvPr/>
        </p:nvSpPr>
        <p:spPr>
          <a:xfrm>
            <a:off x="2209800" y="4953000"/>
            <a:ext cx="572975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2800" dirty="0" smtClean="0">
                <a:latin typeface="Cambria Math"/>
                <a:ea typeface="Cambria Math"/>
              </a:rPr>
              <a:t>ν</a:t>
            </a:r>
            <a:r>
              <a:rPr lang="en-US" sz="2800" dirty="0" smtClean="0">
                <a:latin typeface="Cambria Math"/>
                <a:ea typeface="Cambria Math"/>
              </a:rPr>
              <a:t> </a:t>
            </a:r>
            <a:r>
              <a:rPr lang="en-US" sz="2800" dirty="0" smtClean="0">
                <a:latin typeface="Cambria Math"/>
                <a:ea typeface="Cambria Math"/>
              </a:rPr>
              <a:t>=</a:t>
            </a:r>
            <a:r>
              <a:rPr lang="el-GR" sz="2800" dirty="0" smtClean="0">
                <a:latin typeface="Cambria Math"/>
                <a:ea typeface="Cambria Math"/>
              </a:rPr>
              <a:t> </a:t>
            </a:r>
            <a:r>
              <a:rPr lang="en-US" sz="2800" dirty="0" smtClean="0">
                <a:latin typeface="Cambria Math"/>
                <a:ea typeface="Cambria Math"/>
              </a:rPr>
              <a:t>(N+K-M) degrees of freedom</a:t>
            </a:r>
            <a:endParaRPr lang="en-US" sz="2800" baseline="-250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2286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quantity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ratio 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two posterior variances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657600" y="2743200"/>
            <a:ext cx="315092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4400" dirty="0" smtClean="0"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lang="en-US" sz="4400" baseline="-25000" dirty="0" smtClean="0">
                <a:latin typeface="Cambria Math"/>
                <a:ea typeface="Cambria Math"/>
                <a:cs typeface="Times New Roman" pitchFamily="18" charset="0"/>
              </a:rPr>
              <a:t>fA</a:t>
            </a:r>
            <a:r>
              <a:rPr lang="en-US" sz="4400" baseline="30000" dirty="0" smtClean="0">
                <a:latin typeface="Cambria Math"/>
                <a:ea typeface="Cambria Math"/>
                <a:cs typeface="Times New Roman" pitchFamily="18" charset="0"/>
              </a:rPr>
              <a:t>2</a:t>
            </a:r>
            <a:r>
              <a:rPr lang="en-US" sz="4400" dirty="0" smtClean="0">
                <a:latin typeface="Cambria Math"/>
                <a:ea typeface="Cambria Math"/>
                <a:cs typeface="Times New Roman" pitchFamily="18" charset="0"/>
              </a:rPr>
              <a:t>      E</a:t>
            </a:r>
            <a:r>
              <a:rPr lang="en-US" sz="4400" baseline="-25000" dirty="0" smtClean="0">
                <a:latin typeface="Cambria Math"/>
                <a:ea typeface="Cambria Math"/>
                <a:cs typeface="Times New Roman" pitchFamily="18" charset="0"/>
              </a:rPr>
              <a:t>A</a:t>
            </a:r>
            <a:r>
              <a:rPr lang="en-US" sz="4400" dirty="0" smtClean="0">
                <a:latin typeface="Cambria Math"/>
                <a:ea typeface="Cambria Math"/>
                <a:cs typeface="Times New Roman" pitchFamily="18" charset="0"/>
              </a:rPr>
              <a:t>/</a:t>
            </a:r>
            <a:r>
              <a:rPr lang="el-GR" sz="44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4400" baseline="-25000" dirty="0" smtClean="0">
                <a:latin typeface="Cambria Math"/>
                <a:ea typeface="Cambria Math"/>
                <a:cs typeface="Times New Roman" pitchFamily="18" charset="0"/>
              </a:rPr>
              <a:t>A</a:t>
            </a:r>
            <a:endParaRPr lang="en-US" sz="4400" dirty="0"/>
          </a:p>
        </p:txBody>
      </p:sp>
      <p:sp>
        <p:nvSpPr>
          <p:cNvPr id="5" name="Rectangle 4"/>
          <p:cNvSpPr/>
          <p:nvPr/>
        </p:nvSpPr>
        <p:spPr>
          <a:xfrm>
            <a:off x="3652341" y="3650159"/>
            <a:ext cx="314060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4400" dirty="0" smtClean="0"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lang="en-US" sz="4400" baseline="-25000" dirty="0" smtClean="0">
                <a:latin typeface="Cambria Math"/>
                <a:ea typeface="Cambria Math"/>
                <a:cs typeface="Times New Roman" pitchFamily="18" charset="0"/>
              </a:rPr>
              <a:t>fB</a:t>
            </a:r>
            <a:r>
              <a:rPr lang="en-US" sz="4400" baseline="30000" dirty="0" smtClean="0">
                <a:latin typeface="Cambria Math"/>
                <a:ea typeface="Cambria Math"/>
                <a:cs typeface="Times New Roman" pitchFamily="18" charset="0"/>
              </a:rPr>
              <a:t>2</a:t>
            </a:r>
            <a:r>
              <a:rPr lang="en-US" sz="4400" dirty="0" smtClean="0">
                <a:latin typeface="Cambria Math"/>
                <a:ea typeface="Cambria Math"/>
                <a:cs typeface="Times New Roman" pitchFamily="18" charset="0"/>
              </a:rPr>
              <a:t>      E</a:t>
            </a:r>
            <a:r>
              <a:rPr lang="en-US" sz="44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4400" dirty="0" smtClean="0">
                <a:latin typeface="Cambria Math"/>
                <a:ea typeface="Cambria Math"/>
                <a:cs typeface="Times New Roman" pitchFamily="18" charset="0"/>
              </a:rPr>
              <a:t>/</a:t>
            </a:r>
            <a:r>
              <a:rPr lang="el-GR" sz="44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44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endParaRPr lang="en-US" sz="44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0" y="3581400"/>
            <a:ext cx="12954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505200" y="3606801"/>
            <a:ext cx="12954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/>
          <p:cNvSpPr txBox="1">
            <a:spLocks/>
          </p:cNvSpPr>
          <p:nvPr/>
        </p:nvSpPr>
        <p:spPr>
          <a:xfrm>
            <a:off x="4309534" y="3268135"/>
            <a:ext cx="15240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=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2438400" y="3276600"/>
            <a:ext cx="15240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=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507064" y="3132668"/>
            <a:ext cx="141417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l-GR" sz="4000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l-GR" sz="32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3200" baseline="-25000" dirty="0" smtClean="0">
                <a:latin typeface="Cambria Math"/>
                <a:ea typeface="Cambria Math"/>
                <a:cs typeface="Times New Roman" pitchFamily="18" charset="0"/>
              </a:rPr>
              <a:t>A,</a:t>
            </a:r>
            <a:r>
              <a:rPr lang="el-GR" sz="32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32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endParaRPr lang="en-US" sz="32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2286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quantity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ratio 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two posterior variances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657600" y="2743200"/>
            <a:ext cx="315092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4400" dirty="0" smtClean="0"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lang="en-US" sz="4400" baseline="-25000" dirty="0" smtClean="0">
                <a:latin typeface="Cambria Math"/>
                <a:ea typeface="Cambria Math"/>
                <a:cs typeface="Times New Roman" pitchFamily="18" charset="0"/>
              </a:rPr>
              <a:t>fA</a:t>
            </a:r>
            <a:r>
              <a:rPr lang="en-US" sz="4400" baseline="30000" dirty="0" smtClean="0">
                <a:latin typeface="Cambria Math"/>
                <a:ea typeface="Cambria Math"/>
                <a:cs typeface="Times New Roman" pitchFamily="18" charset="0"/>
              </a:rPr>
              <a:t>2</a:t>
            </a:r>
            <a:r>
              <a:rPr lang="en-US" sz="4400" dirty="0" smtClean="0">
                <a:latin typeface="Cambria Math"/>
                <a:ea typeface="Cambria Math"/>
                <a:cs typeface="Times New Roman" pitchFamily="18" charset="0"/>
              </a:rPr>
              <a:t>      E</a:t>
            </a:r>
            <a:r>
              <a:rPr lang="en-US" sz="4400" baseline="-25000" dirty="0" smtClean="0">
                <a:latin typeface="Cambria Math"/>
                <a:ea typeface="Cambria Math"/>
                <a:cs typeface="Times New Roman" pitchFamily="18" charset="0"/>
              </a:rPr>
              <a:t>A</a:t>
            </a:r>
            <a:r>
              <a:rPr lang="en-US" sz="4400" dirty="0" smtClean="0">
                <a:latin typeface="Cambria Math"/>
                <a:ea typeface="Cambria Math"/>
                <a:cs typeface="Times New Roman" pitchFamily="18" charset="0"/>
              </a:rPr>
              <a:t>/</a:t>
            </a:r>
            <a:r>
              <a:rPr lang="el-GR" sz="44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4400" baseline="-25000" dirty="0" smtClean="0">
                <a:latin typeface="Cambria Math"/>
                <a:ea typeface="Cambria Math"/>
                <a:cs typeface="Times New Roman" pitchFamily="18" charset="0"/>
              </a:rPr>
              <a:t>A</a:t>
            </a:r>
            <a:endParaRPr lang="en-US" sz="4400" dirty="0"/>
          </a:p>
        </p:txBody>
      </p:sp>
      <p:sp>
        <p:nvSpPr>
          <p:cNvPr id="5" name="Rectangle 4"/>
          <p:cNvSpPr/>
          <p:nvPr/>
        </p:nvSpPr>
        <p:spPr>
          <a:xfrm>
            <a:off x="3652341" y="3650159"/>
            <a:ext cx="314060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4400" dirty="0" smtClean="0"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lang="en-US" sz="4400" baseline="-25000" dirty="0" smtClean="0">
                <a:latin typeface="Cambria Math"/>
                <a:ea typeface="Cambria Math"/>
                <a:cs typeface="Times New Roman" pitchFamily="18" charset="0"/>
              </a:rPr>
              <a:t>fB</a:t>
            </a:r>
            <a:r>
              <a:rPr lang="en-US" sz="4400" baseline="30000" dirty="0" smtClean="0">
                <a:latin typeface="Cambria Math"/>
                <a:ea typeface="Cambria Math"/>
                <a:cs typeface="Times New Roman" pitchFamily="18" charset="0"/>
              </a:rPr>
              <a:t>2</a:t>
            </a:r>
            <a:r>
              <a:rPr lang="en-US" sz="4400" dirty="0" smtClean="0">
                <a:latin typeface="Cambria Math"/>
                <a:ea typeface="Cambria Math"/>
                <a:cs typeface="Times New Roman" pitchFamily="18" charset="0"/>
              </a:rPr>
              <a:t>      E</a:t>
            </a:r>
            <a:r>
              <a:rPr lang="en-US" sz="44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4400" dirty="0" smtClean="0">
                <a:latin typeface="Cambria Math"/>
                <a:ea typeface="Cambria Math"/>
                <a:cs typeface="Times New Roman" pitchFamily="18" charset="0"/>
              </a:rPr>
              <a:t>/</a:t>
            </a:r>
            <a:r>
              <a:rPr lang="el-GR" sz="44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44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endParaRPr lang="en-US" sz="44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0" y="3581400"/>
            <a:ext cx="12954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505200" y="3606801"/>
            <a:ext cx="12954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/>
          <p:cNvSpPr txBox="1">
            <a:spLocks/>
          </p:cNvSpPr>
          <p:nvPr/>
        </p:nvSpPr>
        <p:spPr>
          <a:xfrm>
            <a:off x="4309534" y="3268135"/>
            <a:ext cx="15240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=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2438400" y="3276600"/>
            <a:ext cx="15240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=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507064" y="3132668"/>
            <a:ext cx="141417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l-GR" sz="4000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l-GR" sz="32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3200" baseline="-25000" dirty="0" smtClean="0">
                <a:latin typeface="Cambria Math"/>
                <a:ea typeface="Cambria Math"/>
                <a:cs typeface="Times New Roman" pitchFamily="18" charset="0"/>
              </a:rPr>
              <a:t>A,</a:t>
            </a:r>
            <a:r>
              <a:rPr lang="el-GR" sz="32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32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endParaRPr lang="en-US" sz="3200" dirty="0"/>
          </a:p>
        </p:txBody>
      </p:sp>
      <p:sp>
        <p:nvSpPr>
          <p:cNvPr id="10" name="Freeform 9"/>
          <p:cNvSpPr/>
          <p:nvPr/>
        </p:nvSpPr>
        <p:spPr>
          <a:xfrm>
            <a:off x="2252133" y="4165600"/>
            <a:ext cx="2116667" cy="2065867"/>
          </a:xfrm>
          <a:custGeom>
            <a:avLst/>
            <a:gdLst>
              <a:gd name="connsiteX0" fmla="*/ 0 w 2116667"/>
              <a:gd name="connsiteY0" fmla="*/ 0 h 2065867"/>
              <a:gd name="connsiteX1" fmla="*/ 999067 w 2116667"/>
              <a:gd name="connsiteY1" fmla="*/ 762000 h 2065867"/>
              <a:gd name="connsiteX2" fmla="*/ 846667 w 2116667"/>
              <a:gd name="connsiteY2" fmla="*/ 1032933 h 2065867"/>
              <a:gd name="connsiteX3" fmla="*/ 2116667 w 2116667"/>
              <a:gd name="connsiteY3" fmla="*/ 2065867 h 2065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6667" h="2065867">
                <a:moveTo>
                  <a:pt x="0" y="0"/>
                </a:moveTo>
                <a:cubicBezTo>
                  <a:pt x="428978" y="294922"/>
                  <a:pt x="857956" y="589845"/>
                  <a:pt x="999067" y="762000"/>
                </a:cubicBezTo>
                <a:cubicBezTo>
                  <a:pt x="1140178" y="934155"/>
                  <a:pt x="660400" y="815622"/>
                  <a:pt x="846667" y="1032933"/>
                </a:cubicBezTo>
                <a:cubicBezTo>
                  <a:pt x="1032934" y="1250244"/>
                  <a:pt x="1574800" y="1658055"/>
                  <a:pt x="2116667" y="2065867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800600" y="4572000"/>
            <a:ext cx="2743200" cy="228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if two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models fit the about same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what should be the value of F?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2286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state as a Null Hypothesis</a:t>
            </a: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4419600" y="2658532"/>
            <a:ext cx="15240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≈  1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259664" y="2514600"/>
            <a:ext cx="141417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l-GR" sz="4000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l-GR" sz="32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3200" baseline="-25000" dirty="0" smtClean="0">
                <a:latin typeface="Cambria Math"/>
                <a:ea typeface="Cambria Math"/>
                <a:cs typeface="Times New Roman" pitchFamily="18" charset="0"/>
              </a:rPr>
              <a:t>A,</a:t>
            </a:r>
            <a:r>
              <a:rPr lang="el-GR" sz="32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32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endParaRPr lang="en-US" sz="320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2286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Null Hypothesis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observed departure from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4419600" y="2658532"/>
            <a:ext cx="15240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=  1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259664" y="2514600"/>
            <a:ext cx="141417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l-GR" sz="4000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l-GR" sz="32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3200" baseline="-25000" dirty="0" smtClean="0">
                <a:latin typeface="Cambria Math"/>
                <a:ea typeface="Cambria Math"/>
                <a:cs typeface="Times New Roman" pitchFamily="18" charset="0"/>
              </a:rPr>
              <a:t>A,</a:t>
            </a:r>
            <a:r>
              <a:rPr lang="el-GR" sz="32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32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endParaRPr lang="en-US" sz="3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3352800"/>
            <a:ext cx="9144000" cy="3048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is due to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random variation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4400" baseline="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aseline="0" dirty="0" smtClean="0">
                <a:latin typeface="Times New Roman" pitchFamily="18" charset="0"/>
                <a:ea typeface="+mj-ea"/>
                <a:cs typeface="Times New Roman" pitchFamily="18" charset="0"/>
              </a:rPr>
              <a:t>as</a:t>
            </a:r>
            <a:r>
              <a:rPr lang="en-US" sz="4400" dirty="0" smtClean="0">
                <a:latin typeface="Times New Roman" pitchFamily="18" charset="0"/>
                <a:ea typeface="+mj-ea"/>
                <a:cs typeface="Times New Roman" pitchFamily="18" charset="0"/>
              </a:rPr>
              <a:t> contrasted to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Times New Roman" pitchFamily="18" charset="0"/>
                <a:ea typeface="+mj-ea"/>
                <a:cs typeface="Times New Roman" pitchFamily="18" charset="0"/>
              </a:rPr>
              <a:t>one fit being better than the other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2286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 distribution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276600" y="2209800"/>
            <a:ext cx="226696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p(F</a:t>
            </a:r>
            <a:r>
              <a:rPr lang="el-GR" sz="4000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l-GR" sz="32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3200" baseline="-25000" dirty="0" smtClean="0">
                <a:latin typeface="Cambria Math"/>
                <a:ea typeface="Cambria Math"/>
                <a:cs typeface="Times New Roman" pitchFamily="18" charset="0"/>
              </a:rPr>
              <a:t>A,</a:t>
            </a:r>
            <a:r>
              <a:rPr lang="el-GR" sz="32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32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4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endParaRPr lang="en-US" sz="480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2286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 distribution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276600" y="2209800"/>
            <a:ext cx="226696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p(F</a:t>
            </a:r>
            <a:r>
              <a:rPr lang="el-GR" sz="4000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l-GR" sz="32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3200" baseline="-25000" dirty="0" smtClean="0">
                <a:latin typeface="Cambria Math"/>
                <a:ea typeface="Cambria Math"/>
                <a:cs typeface="Times New Roman" pitchFamily="18" charset="0"/>
              </a:rPr>
              <a:t>A,</a:t>
            </a:r>
            <a:r>
              <a:rPr lang="el-GR" sz="32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32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4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endParaRPr lang="en-US" sz="4800" dirty="0"/>
          </a:p>
        </p:txBody>
      </p:sp>
      <p:sp>
        <p:nvSpPr>
          <p:cNvPr id="10" name="Freeform 9"/>
          <p:cNvSpPr/>
          <p:nvPr/>
        </p:nvSpPr>
        <p:spPr>
          <a:xfrm>
            <a:off x="4038600" y="3124200"/>
            <a:ext cx="2116667" cy="2065867"/>
          </a:xfrm>
          <a:custGeom>
            <a:avLst/>
            <a:gdLst>
              <a:gd name="connsiteX0" fmla="*/ 0 w 2116667"/>
              <a:gd name="connsiteY0" fmla="*/ 0 h 2065867"/>
              <a:gd name="connsiteX1" fmla="*/ 999067 w 2116667"/>
              <a:gd name="connsiteY1" fmla="*/ 762000 h 2065867"/>
              <a:gd name="connsiteX2" fmla="*/ 846667 w 2116667"/>
              <a:gd name="connsiteY2" fmla="*/ 1032933 h 2065867"/>
              <a:gd name="connsiteX3" fmla="*/ 2116667 w 2116667"/>
              <a:gd name="connsiteY3" fmla="*/ 2065867 h 2065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6667" h="2065867">
                <a:moveTo>
                  <a:pt x="0" y="0"/>
                </a:moveTo>
                <a:cubicBezTo>
                  <a:pt x="428978" y="294922"/>
                  <a:pt x="857956" y="589845"/>
                  <a:pt x="999067" y="762000"/>
                </a:cubicBezTo>
                <a:cubicBezTo>
                  <a:pt x="1140178" y="934155"/>
                  <a:pt x="660400" y="815622"/>
                  <a:pt x="846667" y="1032933"/>
                </a:cubicBezTo>
                <a:cubicBezTo>
                  <a:pt x="1032934" y="1250244"/>
                  <a:pt x="1574800" y="1658055"/>
                  <a:pt x="2116667" y="2065867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5867400" y="4953000"/>
            <a:ext cx="2743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what do you expect it to look like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1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81200"/>
            <a:ext cx="9144000" cy="327660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Confidence intervals for model parameters</a:t>
            </a:r>
          </a:p>
          <a:p>
            <a:pPr algn="ctr">
              <a:buNone/>
            </a:pP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in </a:t>
            </a:r>
          </a:p>
          <a:p>
            <a:pPr algn="ctr">
              <a:buNone/>
            </a:pP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Generalized Least Squares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7"/>
          <p:cNvGrpSpPr/>
          <p:nvPr/>
        </p:nvGrpSpPr>
        <p:grpSpPr>
          <a:xfrm>
            <a:off x="533400" y="1828800"/>
            <a:ext cx="8382000" cy="3962400"/>
            <a:chOff x="1747837" y="2057400"/>
            <a:chExt cx="6024563" cy="2362200"/>
          </a:xfrm>
        </p:grpSpPr>
        <p:sp>
          <p:nvSpPr>
            <p:cNvPr id="19" name="TextBox 18"/>
            <p:cNvSpPr txBox="1"/>
            <p:nvPr/>
          </p:nvSpPr>
          <p:spPr>
            <a:xfrm>
              <a:off x="1752600" y="2244543"/>
              <a:ext cx="648237" cy="201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p(F</a:t>
              </a:r>
              <a:r>
                <a:rPr lang="en-US" sz="1600" i="1" baseline="-25000" dirty="0" smtClean="0">
                  <a:latin typeface="Times New Roman" pitchFamily="18" charset="0"/>
                  <a:cs typeface="Times New Roman" pitchFamily="18" charset="0"/>
                </a:rPr>
                <a:t>N,2</a:t>
              </a:r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en-US" sz="1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52600" y="2057400"/>
              <a:ext cx="5715000" cy="2362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5" name="TextBox 34"/>
            <p:cNvSpPr txBox="1"/>
            <p:nvPr/>
          </p:nvSpPr>
          <p:spPr>
            <a:xfrm>
              <a:off x="1747837" y="2757489"/>
              <a:ext cx="648237" cy="201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p(F</a:t>
              </a:r>
              <a:r>
                <a:rPr lang="en-US" sz="1600" i="1" baseline="-25000" dirty="0" smtClean="0">
                  <a:latin typeface="Times New Roman" pitchFamily="18" charset="0"/>
                  <a:cs typeface="Times New Roman" pitchFamily="18" charset="0"/>
                </a:rPr>
                <a:t>N,5</a:t>
              </a:r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en-US" sz="1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752600" y="3786185"/>
              <a:ext cx="838200" cy="201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p(F</a:t>
              </a:r>
              <a:r>
                <a:rPr lang="en-US" sz="1600" i="1" baseline="-25000" dirty="0" smtClean="0">
                  <a:latin typeface="Times New Roman" pitchFamily="18" charset="0"/>
                  <a:cs typeface="Times New Roman" pitchFamily="18" charset="0"/>
                </a:rPr>
                <a:t>N,50</a:t>
              </a:r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en-US" sz="1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934200" y="3951669"/>
              <a:ext cx="838200" cy="201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endParaRPr lang="en-US" sz="1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934200" y="3415047"/>
              <a:ext cx="838200" cy="201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endParaRPr lang="en-US" sz="1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934200" y="2921358"/>
              <a:ext cx="838200" cy="201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endParaRPr lang="en-US" sz="1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934200" y="2399763"/>
              <a:ext cx="838200" cy="201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endParaRPr lang="en-US" sz="1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752600" y="3272630"/>
              <a:ext cx="838200" cy="201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p(F</a:t>
              </a:r>
              <a:r>
                <a:rPr lang="en-US" sz="1600" i="1" baseline="-25000" dirty="0" smtClean="0">
                  <a:latin typeface="Times New Roman" pitchFamily="18" charset="0"/>
                  <a:cs typeface="Times New Roman" pitchFamily="18" charset="0"/>
                </a:rPr>
                <a:t>N,25</a:t>
              </a:r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en-US" sz="1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590800" y="2166949"/>
              <a:ext cx="533400" cy="201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N=2</a:t>
              </a:r>
              <a:endParaRPr lang="en-US" sz="1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048000" y="2166949"/>
              <a:ext cx="533400" cy="201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50</a:t>
              </a:r>
              <a:endParaRPr lang="en-US" sz="1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9" name="Straight Connector 48"/>
            <p:cNvCxnSpPr/>
            <p:nvPr/>
          </p:nvCxnSpPr>
          <p:spPr>
            <a:xfrm flipV="1">
              <a:off x="2607469" y="2271719"/>
              <a:ext cx="73819" cy="14281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5400000" flipH="1" flipV="1">
              <a:off x="3046810" y="2287192"/>
              <a:ext cx="76199" cy="73819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2652722" y="2667000"/>
              <a:ext cx="533400" cy="201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N=2</a:t>
              </a:r>
              <a:endParaRPr lang="en-US" sz="1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109922" y="2667000"/>
              <a:ext cx="533400" cy="201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50</a:t>
              </a:r>
              <a:endParaRPr lang="en-US" sz="1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56" name="Straight Connector 55"/>
            <p:cNvCxnSpPr/>
            <p:nvPr/>
          </p:nvCxnSpPr>
          <p:spPr>
            <a:xfrm flipV="1">
              <a:off x="2659856" y="2788438"/>
              <a:ext cx="83354" cy="23818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flipV="1">
              <a:off x="3107531" y="2802721"/>
              <a:ext cx="76210" cy="33348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/>
            <p:cNvSpPr txBox="1"/>
            <p:nvPr/>
          </p:nvSpPr>
          <p:spPr>
            <a:xfrm>
              <a:off x="2590800" y="3219448"/>
              <a:ext cx="533400" cy="201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N=2</a:t>
              </a:r>
              <a:endParaRPr lang="en-US" sz="1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3048000" y="3219448"/>
              <a:ext cx="533400" cy="201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50</a:t>
              </a:r>
              <a:endParaRPr lang="en-US" sz="1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2" name="Straight Connector 61"/>
            <p:cNvCxnSpPr/>
            <p:nvPr/>
          </p:nvCxnSpPr>
          <p:spPr>
            <a:xfrm flipV="1">
              <a:off x="2543175" y="3326606"/>
              <a:ext cx="133350" cy="85725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16200000" flipH="1">
              <a:off x="3251592" y="3346842"/>
              <a:ext cx="45244" cy="19060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/>
            <p:cNvSpPr txBox="1"/>
            <p:nvPr/>
          </p:nvSpPr>
          <p:spPr>
            <a:xfrm>
              <a:off x="2590800" y="3719655"/>
              <a:ext cx="533400" cy="201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N=2</a:t>
              </a:r>
              <a:endParaRPr lang="en-US" sz="1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3048000" y="3719655"/>
              <a:ext cx="533400" cy="201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50</a:t>
              </a:r>
              <a:endParaRPr lang="en-US" sz="1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9" name="Straight Connector 68"/>
            <p:cNvCxnSpPr/>
            <p:nvPr/>
          </p:nvCxnSpPr>
          <p:spPr>
            <a:xfrm flipV="1">
              <a:off x="2557463" y="3826814"/>
              <a:ext cx="119062" cy="97486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3264684" y="3833957"/>
              <a:ext cx="33347" cy="28431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Box 28"/>
          <p:cNvSpPr txBox="1"/>
          <p:nvPr/>
        </p:nvSpPr>
        <p:spPr>
          <a:xfrm>
            <a:off x="1066800" y="457200"/>
            <a:ext cx="5562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F-distribution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7"/>
          <p:cNvGrpSpPr/>
          <p:nvPr/>
        </p:nvGrpSpPr>
        <p:grpSpPr>
          <a:xfrm>
            <a:off x="533400" y="1828800"/>
            <a:ext cx="8382000" cy="3962400"/>
            <a:chOff x="1747837" y="2057400"/>
            <a:chExt cx="6024563" cy="2362200"/>
          </a:xfrm>
        </p:grpSpPr>
        <p:sp>
          <p:nvSpPr>
            <p:cNvPr id="19" name="TextBox 18"/>
            <p:cNvSpPr txBox="1"/>
            <p:nvPr/>
          </p:nvSpPr>
          <p:spPr>
            <a:xfrm>
              <a:off x="1752600" y="2244543"/>
              <a:ext cx="648237" cy="201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p(F</a:t>
              </a:r>
              <a:r>
                <a:rPr lang="en-US" sz="1600" i="1" baseline="-25000" dirty="0" smtClean="0">
                  <a:latin typeface="Times New Roman" pitchFamily="18" charset="0"/>
                  <a:cs typeface="Times New Roman" pitchFamily="18" charset="0"/>
                </a:rPr>
                <a:t>N,2</a:t>
              </a:r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en-US" sz="1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52600" y="2057400"/>
              <a:ext cx="5715000" cy="2362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5" name="TextBox 34"/>
            <p:cNvSpPr txBox="1"/>
            <p:nvPr/>
          </p:nvSpPr>
          <p:spPr>
            <a:xfrm>
              <a:off x="1747837" y="2757489"/>
              <a:ext cx="648237" cy="201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p(F</a:t>
              </a:r>
              <a:r>
                <a:rPr lang="en-US" sz="1600" i="1" baseline="-25000" dirty="0" smtClean="0">
                  <a:latin typeface="Times New Roman" pitchFamily="18" charset="0"/>
                  <a:cs typeface="Times New Roman" pitchFamily="18" charset="0"/>
                </a:rPr>
                <a:t>N,5</a:t>
              </a:r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en-US" sz="1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752600" y="3786185"/>
              <a:ext cx="838200" cy="201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p(F</a:t>
              </a:r>
              <a:r>
                <a:rPr lang="en-US" sz="1600" i="1" baseline="-25000" dirty="0" smtClean="0">
                  <a:latin typeface="Times New Roman" pitchFamily="18" charset="0"/>
                  <a:cs typeface="Times New Roman" pitchFamily="18" charset="0"/>
                </a:rPr>
                <a:t>N,50</a:t>
              </a:r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en-US" sz="1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934200" y="3951669"/>
              <a:ext cx="838200" cy="201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endParaRPr lang="en-US" sz="1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934200" y="3415047"/>
              <a:ext cx="838200" cy="201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endParaRPr lang="en-US" sz="1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934200" y="2921358"/>
              <a:ext cx="838200" cy="201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endParaRPr lang="en-US" sz="1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934200" y="2399763"/>
              <a:ext cx="838200" cy="201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endParaRPr lang="en-US" sz="1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752600" y="3272630"/>
              <a:ext cx="838200" cy="201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p(F</a:t>
              </a:r>
              <a:r>
                <a:rPr lang="en-US" sz="1600" i="1" baseline="-25000" dirty="0" smtClean="0">
                  <a:latin typeface="Times New Roman" pitchFamily="18" charset="0"/>
                  <a:cs typeface="Times New Roman" pitchFamily="18" charset="0"/>
                </a:rPr>
                <a:t>N,25</a:t>
              </a:r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en-US" sz="1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590800" y="2166949"/>
              <a:ext cx="533400" cy="201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N=2</a:t>
              </a:r>
              <a:endParaRPr lang="en-US" sz="1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048000" y="2166949"/>
              <a:ext cx="533400" cy="201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50</a:t>
              </a:r>
              <a:endParaRPr lang="en-US" sz="1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9" name="Straight Connector 48"/>
            <p:cNvCxnSpPr/>
            <p:nvPr/>
          </p:nvCxnSpPr>
          <p:spPr>
            <a:xfrm flipV="1">
              <a:off x="2607469" y="2271719"/>
              <a:ext cx="73819" cy="14281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5400000" flipH="1" flipV="1">
              <a:off x="3046810" y="2287192"/>
              <a:ext cx="76199" cy="73819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2652722" y="2667000"/>
              <a:ext cx="533400" cy="201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N=2</a:t>
              </a:r>
              <a:endParaRPr lang="en-US" sz="1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109922" y="2667000"/>
              <a:ext cx="533400" cy="201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50</a:t>
              </a:r>
              <a:endParaRPr lang="en-US" sz="1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56" name="Straight Connector 55"/>
            <p:cNvCxnSpPr/>
            <p:nvPr/>
          </p:nvCxnSpPr>
          <p:spPr>
            <a:xfrm flipV="1">
              <a:off x="2659856" y="2788438"/>
              <a:ext cx="83354" cy="23818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flipV="1">
              <a:off x="3107531" y="2802721"/>
              <a:ext cx="76210" cy="33348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/>
            <p:cNvSpPr txBox="1"/>
            <p:nvPr/>
          </p:nvSpPr>
          <p:spPr>
            <a:xfrm>
              <a:off x="2590800" y="3219448"/>
              <a:ext cx="533400" cy="201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N=2</a:t>
              </a:r>
              <a:endParaRPr lang="en-US" sz="1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3048000" y="3219448"/>
              <a:ext cx="533400" cy="201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50</a:t>
              </a:r>
              <a:endParaRPr lang="en-US" sz="1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2" name="Straight Connector 61"/>
            <p:cNvCxnSpPr/>
            <p:nvPr/>
          </p:nvCxnSpPr>
          <p:spPr>
            <a:xfrm flipV="1">
              <a:off x="2543175" y="3326606"/>
              <a:ext cx="133350" cy="85725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16200000" flipH="1">
              <a:off x="3251592" y="3346842"/>
              <a:ext cx="45244" cy="19060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/>
            <p:cNvSpPr txBox="1"/>
            <p:nvPr/>
          </p:nvSpPr>
          <p:spPr>
            <a:xfrm>
              <a:off x="2590800" y="3719655"/>
              <a:ext cx="533400" cy="201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N=2</a:t>
              </a:r>
              <a:endParaRPr lang="en-US" sz="1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3048000" y="3719655"/>
              <a:ext cx="533400" cy="201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50</a:t>
              </a:r>
              <a:endParaRPr lang="en-US" sz="1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9" name="Straight Connector 68"/>
            <p:cNvCxnSpPr/>
            <p:nvPr/>
          </p:nvCxnSpPr>
          <p:spPr>
            <a:xfrm flipV="1">
              <a:off x="2557463" y="3826814"/>
              <a:ext cx="119062" cy="97486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3264684" y="3833957"/>
              <a:ext cx="33347" cy="28431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Box 28"/>
          <p:cNvSpPr txBox="1"/>
          <p:nvPr/>
        </p:nvSpPr>
        <p:spPr>
          <a:xfrm>
            <a:off x="1066800" y="457200"/>
            <a:ext cx="5562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F-distribution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2971800" y="5562600"/>
            <a:ext cx="3352800" cy="1066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en-US" sz="3200" noProof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starts to look Normal at high </a:t>
            </a:r>
            <a:r>
              <a:rPr lang="en-US" sz="3200" i="1" noProof="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lang="en-US" sz="3200" noProof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3200" i="1" noProof="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endParaRPr kumimoji="0" lang="en-US" sz="3200" b="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1" name="Freeform 30"/>
          <p:cNvSpPr/>
          <p:nvPr/>
        </p:nvSpPr>
        <p:spPr>
          <a:xfrm rot="8604496" flipV="1">
            <a:off x="2578274" y="4984213"/>
            <a:ext cx="386692" cy="852800"/>
          </a:xfrm>
          <a:custGeom>
            <a:avLst/>
            <a:gdLst>
              <a:gd name="connsiteX0" fmla="*/ 29029 w 1335314"/>
              <a:gd name="connsiteY0" fmla="*/ 0 h 478972"/>
              <a:gd name="connsiteX1" fmla="*/ 217714 w 1335314"/>
              <a:gd name="connsiteY1" fmla="*/ 348343 h 478972"/>
              <a:gd name="connsiteX2" fmla="*/ 1335314 w 1335314"/>
              <a:gd name="connsiteY2" fmla="*/ 478972 h 478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35314" h="478972">
                <a:moveTo>
                  <a:pt x="29029" y="0"/>
                </a:moveTo>
                <a:cubicBezTo>
                  <a:pt x="14514" y="134257"/>
                  <a:pt x="0" y="268514"/>
                  <a:pt x="217714" y="348343"/>
                </a:cubicBezTo>
                <a:cubicBezTo>
                  <a:pt x="435428" y="428172"/>
                  <a:pt x="885371" y="453572"/>
                  <a:pt x="1335314" y="478972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2514600" y="1600200"/>
            <a:ext cx="4343400" cy="106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en-US" sz="3200" noProof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skewed at low N and M</a:t>
            </a:r>
            <a:endParaRPr kumimoji="0" lang="en-US" sz="3200" b="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3" name="Freeform 32"/>
          <p:cNvSpPr/>
          <p:nvPr/>
        </p:nvSpPr>
        <p:spPr>
          <a:xfrm rot="3134611" flipV="1">
            <a:off x="2014763" y="1587751"/>
            <a:ext cx="386692" cy="852800"/>
          </a:xfrm>
          <a:custGeom>
            <a:avLst/>
            <a:gdLst>
              <a:gd name="connsiteX0" fmla="*/ 29029 w 1335314"/>
              <a:gd name="connsiteY0" fmla="*/ 0 h 478972"/>
              <a:gd name="connsiteX1" fmla="*/ 217714 w 1335314"/>
              <a:gd name="connsiteY1" fmla="*/ 348343 h 478972"/>
              <a:gd name="connsiteX2" fmla="*/ 1335314 w 1335314"/>
              <a:gd name="connsiteY2" fmla="*/ 478972 h 478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35314" h="478972">
                <a:moveTo>
                  <a:pt x="29029" y="0"/>
                </a:moveTo>
                <a:cubicBezTo>
                  <a:pt x="14514" y="134257"/>
                  <a:pt x="0" y="268514"/>
                  <a:pt x="217714" y="348343"/>
                </a:cubicBezTo>
                <a:cubicBezTo>
                  <a:pt x="435428" y="428172"/>
                  <a:pt x="885371" y="453572"/>
                  <a:pt x="1335314" y="478972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2286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 distribution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276600" y="2209800"/>
            <a:ext cx="226696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p(F</a:t>
            </a:r>
            <a:r>
              <a:rPr lang="el-GR" sz="4000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l-GR" sz="32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3200" baseline="-25000" dirty="0" smtClean="0">
                <a:latin typeface="Cambria Math"/>
                <a:ea typeface="Cambria Math"/>
                <a:cs typeface="Times New Roman" pitchFamily="18" charset="0"/>
              </a:rPr>
              <a:t>A,</a:t>
            </a:r>
            <a:r>
              <a:rPr lang="el-GR" sz="32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32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4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endParaRPr lang="en-US" sz="48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819400" y="2971800"/>
            <a:ext cx="34290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mean =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 / (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-2)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09600" y="4114800"/>
            <a:ext cx="76200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variance = 2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baseline="30000" dirty="0" smtClean="0">
                <a:latin typeface="Cambria Math"/>
                <a:ea typeface="Cambria Math"/>
                <a:cs typeface="Times New Roman" pitchFamily="18" charset="0"/>
              </a:rPr>
              <a:t>2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 (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A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+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-2) / [(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A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)(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-2)2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(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-4)]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2286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 distribution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276600" y="2209800"/>
            <a:ext cx="226696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p(F</a:t>
            </a:r>
            <a:r>
              <a:rPr lang="el-GR" sz="4000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l-GR" sz="32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3200" baseline="-25000" dirty="0" smtClean="0">
                <a:latin typeface="Cambria Math"/>
                <a:ea typeface="Cambria Math"/>
                <a:cs typeface="Times New Roman" pitchFamily="18" charset="0"/>
              </a:rPr>
              <a:t>A,</a:t>
            </a:r>
            <a:r>
              <a:rPr lang="el-GR" sz="32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32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4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endParaRPr lang="en-US" sz="48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819400" y="2971800"/>
            <a:ext cx="34290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mean =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 / (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-2)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09600" y="4114800"/>
            <a:ext cx="76200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variance = 2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baseline="30000" dirty="0" smtClean="0">
                <a:latin typeface="Cambria Math"/>
                <a:ea typeface="Cambria Math"/>
                <a:cs typeface="Times New Roman" pitchFamily="18" charset="0"/>
              </a:rPr>
              <a:t>2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 (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A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+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-2) / [(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A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)(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-2)</a:t>
            </a:r>
            <a:r>
              <a:rPr lang="en-US" sz="2800" baseline="30000" dirty="0" smtClean="0">
                <a:latin typeface="Cambria Math"/>
                <a:ea typeface="Cambria Math"/>
                <a:cs typeface="Times New Roman" pitchFamily="18" charset="0"/>
              </a:rPr>
              <a:t>2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(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-4)]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943600" y="1752600"/>
            <a:ext cx="2743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large 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A</a:t>
            </a:r>
            <a:r>
              <a:rPr lang="en-US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and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5943600" y="2286000"/>
            <a:ext cx="2743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?</a:t>
            </a: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2286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 distribution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276600" y="2209800"/>
            <a:ext cx="226696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p(F</a:t>
            </a:r>
            <a:r>
              <a:rPr lang="el-GR" sz="4000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l-GR" sz="32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3200" baseline="-25000" dirty="0" smtClean="0">
                <a:latin typeface="Cambria Math"/>
                <a:ea typeface="Cambria Math"/>
                <a:cs typeface="Times New Roman" pitchFamily="18" charset="0"/>
              </a:rPr>
              <a:t>A,</a:t>
            </a:r>
            <a:r>
              <a:rPr lang="el-GR" sz="32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32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4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endParaRPr lang="en-US" sz="48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819400" y="2971800"/>
            <a:ext cx="34290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mean =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 / (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-2)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09600" y="4114800"/>
            <a:ext cx="76200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variance = 2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baseline="30000" dirty="0" smtClean="0">
                <a:latin typeface="Cambria Math"/>
                <a:ea typeface="Cambria Math"/>
                <a:cs typeface="Times New Roman" pitchFamily="18" charset="0"/>
              </a:rPr>
              <a:t>2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 (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A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+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-2) / [(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A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)(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-2)</a:t>
            </a:r>
            <a:r>
              <a:rPr lang="en-US" sz="2800" baseline="30000" dirty="0" smtClean="0">
                <a:latin typeface="Cambria Math"/>
                <a:ea typeface="Cambria Math"/>
                <a:cs typeface="Times New Roman" pitchFamily="18" charset="0"/>
              </a:rPr>
              <a:t>2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(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-4)]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943600" y="1752600"/>
            <a:ext cx="2743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large 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1</a:t>
            </a:r>
            <a:r>
              <a:rPr lang="en-US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and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927602" y="2988733"/>
            <a:ext cx="2743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≈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447800" y="4876800"/>
            <a:ext cx="39624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≈</a:t>
            </a:r>
            <a:r>
              <a:rPr lang="en-US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2(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A</a:t>
            </a:r>
            <a:r>
              <a:rPr lang="en-US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+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)/(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A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) </a:t>
            </a: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2286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 distribution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276600" y="2209800"/>
            <a:ext cx="226696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p(F</a:t>
            </a:r>
            <a:r>
              <a:rPr lang="el-GR" sz="4000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l-GR" sz="32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3200" baseline="-25000" dirty="0" smtClean="0">
                <a:latin typeface="Cambria Math"/>
                <a:ea typeface="Cambria Math"/>
                <a:cs typeface="Times New Roman" pitchFamily="18" charset="0"/>
              </a:rPr>
              <a:t>A,</a:t>
            </a:r>
            <a:r>
              <a:rPr lang="el-GR" sz="32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32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4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endParaRPr lang="en-US" sz="48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819400" y="2971800"/>
            <a:ext cx="34290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mean =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 / (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-2)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09600" y="4114800"/>
            <a:ext cx="76200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variance = 2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baseline="30000" dirty="0" smtClean="0">
                <a:latin typeface="Cambria Math"/>
                <a:ea typeface="Cambria Math"/>
                <a:cs typeface="Times New Roman" pitchFamily="18" charset="0"/>
              </a:rPr>
              <a:t>2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 (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A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+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-2) / [(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A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)(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-2)</a:t>
            </a:r>
            <a:r>
              <a:rPr lang="en-US" sz="2800" baseline="30000" dirty="0" smtClean="0">
                <a:latin typeface="Cambria Math"/>
                <a:ea typeface="Cambria Math"/>
                <a:cs typeface="Times New Roman" pitchFamily="18" charset="0"/>
              </a:rPr>
              <a:t>2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(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-4)]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943600" y="1752600"/>
            <a:ext cx="2743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large 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A</a:t>
            </a:r>
            <a:r>
              <a:rPr lang="en-US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and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927602" y="2988733"/>
            <a:ext cx="2743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≈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447800" y="4876800"/>
            <a:ext cx="39624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≈</a:t>
            </a:r>
            <a:r>
              <a:rPr lang="en-US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2(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A</a:t>
            </a:r>
            <a:r>
              <a:rPr lang="en-US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+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)/(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A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) </a:t>
            </a: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5943600" y="2286000"/>
            <a:ext cx="2743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and 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A</a:t>
            </a:r>
            <a:r>
              <a:rPr lang="en-US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=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2286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 distribution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276600" y="2209800"/>
            <a:ext cx="226696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p(F</a:t>
            </a:r>
            <a:r>
              <a:rPr lang="el-GR" sz="4000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l-GR" sz="32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3200" baseline="-25000" dirty="0" smtClean="0">
                <a:latin typeface="Cambria Math"/>
                <a:ea typeface="Cambria Math"/>
                <a:cs typeface="Times New Roman" pitchFamily="18" charset="0"/>
              </a:rPr>
              <a:t>A,</a:t>
            </a:r>
            <a:r>
              <a:rPr lang="el-GR" sz="32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32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4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endParaRPr lang="en-US" sz="48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819400" y="2971800"/>
            <a:ext cx="34290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mean =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 / (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-2)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09600" y="4114800"/>
            <a:ext cx="76200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variance = 2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baseline="30000" dirty="0" smtClean="0">
                <a:latin typeface="Cambria Math"/>
                <a:ea typeface="Cambria Math"/>
                <a:cs typeface="Times New Roman" pitchFamily="18" charset="0"/>
              </a:rPr>
              <a:t>2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 (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A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+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-2) / [(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A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)(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-2)</a:t>
            </a:r>
            <a:r>
              <a:rPr lang="en-US" sz="2800" baseline="30000" dirty="0" smtClean="0">
                <a:latin typeface="Cambria Math"/>
                <a:ea typeface="Cambria Math"/>
                <a:cs typeface="Times New Roman" pitchFamily="18" charset="0"/>
              </a:rPr>
              <a:t>2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(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-4)]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943600" y="1752600"/>
            <a:ext cx="2743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large 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A</a:t>
            </a:r>
            <a:r>
              <a:rPr lang="en-US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and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927602" y="2988733"/>
            <a:ext cx="2743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≈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447800" y="4876800"/>
            <a:ext cx="52578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≈</a:t>
            </a:r>
            <a:r>
              <a:rPr lang="en-US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2(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A</a:t>
            </a:r>
            <a:r>
              <a:rPr lang="en-US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+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)/(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A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) = 4/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  </a:t>
            </a: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5943600" y="2286000"/>
            <a:ext cx="2743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and 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A</a:t>
            </a:r>
            <a:r>
              <a:rPr lang="en-US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=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=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0" y="1752600"/>
            <a:ext cx="9144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Curve fitting Example</a:t>
            </a:r>
          </a:p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N=50 data points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simple least squares</a:t>
            </a:r>
          </a:p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(no prior information)</a:t>
            </a:r>
          </a:p>
          <a:p>
            <a:pPr algn="ctr"/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Linear Fit vs. Cubic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Fit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0" y="1752600"/>
            <a:ext cx="9144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Curve fitting Example</a:t>
            </a:r>
          </a:p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N=50 data points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simple least squares</a:t>
            </a:r>
          </a:p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(no prior information)</a:t>
            </a:r>
          </a:p>
          <a:p>
            <a:pPr algn="ctr"/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Linear Fit vs. Cubic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Fit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4600" y="57150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M = ?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96932" y="5689602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M = ?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05600" y="43434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K</a:t>
            </a:r>
            <a:r>
              <a:rPr lang="en-US" sz="2800" dirty="0" smtClean="0">
                <a:solidFill>
                  <a:srgbClr val="FF0000"/>
                </a:solidFill>
              </a:rPr>
              <a:t> = 0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120772" y="1642891"/>
            <a:ext cx="8794628" cy="4834109"/>
            <a:chOff x="1504565" y="1792069"/>
            <a:chExt cx="5404235" cy="2734353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6173" r="6584"/>
            <a:stretch>
              <a:fillRect/>
            </a:stretch>
          </p:blipFill>
          <p:spPr bwMode="auto">
            <a:xfrm>
              <a:off x="1524000" y="1792069"/>
              <a:ext cx="5384800" cy="2619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1996981" y="1975513"/>
              <a:ext cx="1915061" cy="295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linear fit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991335" y="3171319"/>
              <a:ext cx="1827058" cy="295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cubic fit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810000" y="3031024"/>
              <a:ext cx="1506772" cy="295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time 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, hours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810000" y="4230469"/>
              <a:ext cx="1600421" cy="295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time 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, hours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 rot="16200000">
              <a:off x="1372622" y="2194946"/>
              <a:ext cx="585401" cy="321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d(</a:t>
              </a:r>
              <a:r>
                <a:rPr lang="en-US" sz="2800" i="1" dirty="0" err="1" smtClean="0"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 rot="16200000">
              <a:off x="1397600" y="3396012"/>
              <a:ext cx="585401" cy="321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d(</a:t>
              </a:r>
              <a:r>
                <a:rPr lang="en-US" sz="2800" i="1" dirty="0" err="1" smtClean="0"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0" y="0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Example</a:t>
            </a:r>
          </a:p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Linear Fit vs. Cubic Fit?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525780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sz="3600" i="1" dirty="0" smtClean="0">
                <a:latin typeface="Cambria Math" pitchFamily="18" charset="0"/>
                <a:ea typeface="Cambria Math" pitchFamily="18" charset="0"/>
              </a:rPr>
              <a:t>Generalized Least Squares</a:t>
            </a:r>
          </a:p>
          <a:p>
            <a:pPr algn="ctr">
              <a:buNone/>
            </a:pPr>
            <a:endParaRPr lang="en-US" sz="3600" dirty="0" smtClean="0">
              <a:latin typeface="Cambria Math" pitchFamily="18" charset="0"/>
              <a:ea typeface="Cambria Math" pitchFamily="18" charset="0"/>
            </a:endParaRPr>
          </a:p>
          <a:p>
            <a:pPr algn="ctr">
              <a:buNone/>
            </a:pPr>
            <a:r>
              <a:rPr lang="en-US" sz="36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model parameters 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endParaRPr lang="en-US" sz="3600" dirty="0" smtClean="0">
              <a:latin typeface="Cambria Math" pitchFamily="18" charset="0"/>
              <a:ea typeface="Cambria Math" pitchFamily="18" charset="0"/>
            </a:endParaRPr>
          </a:p>
          <a:p>
            <a:pPr algn="ctr">
              <a:buNone/>
            </a:pPr>
            <a:endParaRPr lang="en-US" sz="360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36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data 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 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solving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Gm </a:t>
            </a:r>
            <a:r>
              <a:rPr lang="en-US" sz="3600" dirty="0" smtClean="0">
                <a:latin typeface="Cambria Math"/>
                <a:ea typeface="Cambria Math"/>
                <a:cs typeface="Times New Roman" pitchFamily="18" charset="0"/>
              </a:rPr>
              <a:t>≈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d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</a:p>
          <a:p>
            <a:pPr algn="ctr">
              <a:buNone/>
            </a:pP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with covariance 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endParaRPr lang="en-US" sz="3600" baseline="-2500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3600" b="1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36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K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pieces of prior information 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solving 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Hm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latin typeface="Cambria Math"/>
                <a:ea typeface="Cambria Math"/>
                <a:cs typeface="Times New Roman" pitchFamily="18" charset="0"/>
              </a:rPr>
              <a:t>≈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lang="en-US" sz="36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pri</a:t>
            </a:r>
            <a:endParaRPr lang="en-US" sz="3600" baseline="3000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with covariance 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</a:p>
          <a:p>
            <a:pPr algn="ctr">
              <a:buNone/>
            </a:pPr>
            <a:endParaRPr lang="en-US" sz="3600" b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3600" b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120772" y="1642891"/>
            <a:ext cx="8794628" cy="4834109"/>
            <a:chOff x="1504565" y="1792069"/>
            <a:chExt cx="5404235" cy="2734353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6173" r="6584"/>
            <a:stretch>
              <a:fillRect/>
            </a:stretch>
          </p:blipFill>
          <p:spPr bwMode="auto">
            <a:xfrm>
              <a:off x="1524000" y="1792069"/>
              <a:ext cx="5384800" cy="2619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1950156" y="1975513"/>
              <a:ext cx="1915061" cy="295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A) linear fit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944510" y="3191470"/>
              <a:ext cx="1827058" cy="295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B) cubic fit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810000" y="3031024"/>
              <a:ext cx="1506772" cy="295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time 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, hours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810000" y="4230469"/>
              <a:ext cx="1600421" cy="295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time 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, hours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 rot="16200000">
              <a:off x="1372622" y="2194946"/>
              <a:ext cx="585401" cy="321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d(</a:t>
              </a:r>
              <a:r>
                <a:rPr lang="en-US" sz="2800" i="1" dirty="0" err="1" smtClean="0"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 rot="16200000">
              <a:off x="1397600" y="3396012"/>
              <a:ext cx="585401" cy="321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d(</a:t>
              </a:r>
              <a:r>
                <a:rPr lang="en-US" sz="2800" i="1" dirty="0" err="1" smtClean="0"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0" y="0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Example</a:t>
            </a:r>
          </a:p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Linear Fit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vs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Cubic Fit?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976086" y="5225142"/>
            <a:ext cx="304800" cy="228600"/>
          </a:xfrm>
          <a:prstGeom prst="line">
            <a:avLst/>
          </a:pr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976086" y="2939142"/>
            <a:ext cx="304800" cy="228600"/>
          </a:xfrm>
          <a:prstGeom prst="line">
            <a:avLst/>
          </a:pr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590800" y="3733800"/>
            <a:ext cx="3124200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cubic fit has 14% smaller error, E</a:t>
            </a:r>
            <a:endParaRPr lang="en-US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75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Null Hypothesis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the difference in total error between two models is due to random variation </a:t>
            </a:r>
            <a:endParaRPr lang="en-US" sz="36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cubic fits 14% better, but …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5029200"/>
            <a:ext cx="91440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The cubic has 4 coefficients,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the line only 2, so the error of the cubic will tend to be smaller anyway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33528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>
                <a:latin typeface="Times New Roman" pitchFamily="18" charset="0"/>
                <a:ea typeface="+mj-ea"/>
                <a:cs typeface="Times New Roman" pitchFamily="18" charset="0"/>
              </a:rPr>
              <a:t>and furthermore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1676400"/>
            <a:ext cx="9144000" cy="1828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the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difference could just be due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to random variation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Use an F-test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19050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degrees of freedom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on linear fit: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36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ν</a:t>
            </a:r>
            <a:r>
              <a:rPr lang="en-US" sz="36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= 50 data – 2 coefficients = 48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34290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degrees of freedom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on cubic fit:</a:t>
            </a:r>
          </a:p>
          <a:p>
            <a:pPr lvl="0" algn="ctr">
              <a:spcBef>
                <a:spcPct val="0"/>
              </a:spcBef>
            </a:pPr>
            <a:r>
              <a:rPr lang="el-GR" sz="36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ν</a:t>
            </a:r>
            <a:r>
              <a:rPr lang="en-US" sz="36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50 data – 4 coefficients = 46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4953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 =</a:t>
            </a:r>
            <a:r>
              <a:rPr kumimoji="0" lang="en-US" sz="44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(E</a:t>
            </a:r>
            <a:r>
              <a:rPr kumimoji="0" lang="en-US" sz="44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kumimoji="0" lang="en-US" sz="44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/</a:t>
            </a:r>
            <a:r>
              <a:rPr lang="el-GR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ν</a:t>
            </a:r>
            <a:r>
              <a:rPr lang="en-US" sz="44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kumimoji="0" lang="en-US" sz="44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 / 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(E</a:t>
            </a:r>
            <a:r>
              <a:rPr lang="en-US" sz="44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/</a:t>
            </a:r>
            <a:r>
              <a:rPr lang="el-GR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ν</a:t>
            </a:r>
            <a:r>
              <a:rPr lang="en-US" sz="44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 = 1.14</a:t>
            </a:r>
            <a:r>
              <a:rPr kumimoji="0" lang="en-US" sz="44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endParaRPr kumimoji="0" lang="en-US" sz="44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our case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867400" y="2160319"/>
            <a:ext cx="1734462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= 0.794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 l="27500" t="48579" r="17500" b="39018"/>
          <a:stretch>
            <a:fillRect/>
          </a:stretch>
        </p:blipFill>
        <p:spPr bwMode="auto">
          <a:xfrm>
            <a:off x="1219200" y="2084119"/>
            <a:ext cx="4833258" cy="659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0" y="335280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Values of </a:t>
            </a: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greater than </a:t>
            </a: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11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200" i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or less than </a:t>
            </a: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1/F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200" i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sz="32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are very common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45720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so the Null Hypotheses cannot be rejected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our case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867400" y="2160319"/>
            <a:ext cx="1734462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= 0.794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 l="27500" t="48579" r="17500" b="39018"/>
          <a:stretch>
            <a:fillRect/>
          </a:stretch>
        </p:blipFill>
        <p:spPr bwMode="auto">
          <a:xfrm>
            <a:off x="1219200" y="2084119"/>
            <a:ext cx="4833258" cy="659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0" y="335280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Values of </a:t>
            </a: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greater than </a:t>
            </a: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11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200" i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or less than </a:t>
            </a: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1/F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200" i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sz="32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are very common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457200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so the Null Hypotheses cannot be rejected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there is no reason to think one model is ‘really’ better than the other</a:t>
            </a:r>
            <a:endParaRPr lang="en-US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981200" y="609600"/>
            <a:ext cx="1981200" cy="1600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-1/2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</a:p>
          <a:p>
            <a:pPr>
              <a:buNone/>
            </a:pP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-1/2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</a:p>
          <a:p>
            <a:pPr>
              <a:buNone/>
            </a:pPr>
            <a:endParaRPr lang="en-US" sz="3600" b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600" b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90600" y="914400"/>
            <a:ext cx="19812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 =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7" name="Double Bracket 6"/>
          <p:cNvSpPr/>
          <p:nvPr/>
        </p:nvSpPr>
        <p:spPr>
          <a:xfrm>
            <a:off x="1905000" y="533400"/>
            <a:ext cx="1828800" cy="1676400"/>
          </a:xfrm>
          <a:prstGeom prst="bracketPair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uble Bracket 7"/>
          <p:cNvSpPr/>
          <p:nvPr/>
        </p:nvSpPr>
        <p:spPr>
          <a:xfrm>
            <a:off x="5410200" y="533400"/>
            <a:ext cx="1828800" cy="1676400"/>
          </a:xfrm>
          <a:prstGeom prst="bracketPair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638800" y="609600"/>
            <a:ext cx="19812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kumimoji="0" lang="en-US" sz="36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36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36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-1/2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kumimoji="0" lang="en-US" sz="36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 </a:t>
            </a:r>
            <a:r>
              <a:rPr kumimoji="0" lang="en-US" sz="36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-1/2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0" y="914400"/>
            <a:ext cx="19812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 =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953000" y="4343400"/>
            <a:ext cx="28956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kumimoji="0" lang="en-US" sz="36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[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38200" y="4343400"/>
            <a:ext cx="35052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kumimoji="0" lang="en-US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3600" i="0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[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36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endParaRPr kumimoji="0" lang="en-US" sz="3600" i="0" u="none" strike="noStrike" kern="120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4724400" y="2895600"/>
            <a:ext cx="28956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 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endParaRPr kumimoji="0" lang="en-US" sz="3600" i="0" u="none" strike="noStrike" kern="120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981200" y="609600"/>
            <a:ext cx="1981200" cy="1600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-1/2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</a:p>
          <a:p>
            <a:pPr>
              <a:buNone/>
            </a:pP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-1/2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</a:p>
          <a:p>
            <a:pPr>
              <a:buNone/>
            </a:pPr>
            <a:endParaRPr lang="en-US" sz="3600" b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600" b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90600" y="914400"/>
            <a:ext cx="19812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 =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7" name="Double Bracket 6"/>
          <p:cNvSpPr/>
          <p:nvPr/>
        </p:nvSpPr>
        <p:spPr>
          <a:xfrm>
            <a:off x="1905000" y="533400"/>
            <a:ext cx="1828800" cy="1676400"/>
          </a:xfrm>
          <a:prstGeom prst="bracketPair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uble Bracket 7"/>
          <p:cNvSpPr/>
          <p:nvPr/>
        </p:nvSpPr>
        <p:spPr>
          <a:xfrm>
            <a:off x="5410200" y="533400"/>
            <a:ext cx="1828800" cy="1676400"/>
          </a:xfrm>
          <a:prstGeom prst="bracketPair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638800" y="609600"/>
            <a:ext cx="19812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kumimoji="0" lang="en-US" sz="36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36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36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-1/2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kumimoji="0" lang="en-US" sz="36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 </a:t>
            </a:r>
            <a:r>
              <a:rPr kumimoji="0" lang="en-US" sz="36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-1/2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0" y="914400"/>
            <a:ext cx="19812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 =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953000" y="4343400"/>
            <a:ext cx="28956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kumimoji="0" lang="en-US" sz="36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[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38200" y="4343400"/>
            <a:ext cx="35052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kumimoji="0" lang="en-US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3600" i="0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[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36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endParaRPr kumimoji="0" lang="en-US" sz="3600" i="0" u="none" strike="noStrike" kern="120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4724400" y="2895600"/>
            <a:ext cx="28956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 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endParaRPr kumimoji="0" lang="en-US" sz="3600" i="0" u="none" strike="noStrike" kern="120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4" name="Freeform 13"/>
          <p:cNvSpPr/>
          <p:nvPr/>
        </p:nvSpPr>
        <p:spPr>
          <a:xfrm flipH="1" flipV="1">
            <a:off x="4419599" y="3581399"/>
            <a:ext cx="677333" cy="1828800"/>
          </a:xfrm>
          <a:custGeom>
            <a:avLst/>
            <a:gdLst>
              <a:gd name="connsiteX0" fmla="*/ 0 w 592667"/>
              <a:gd name="connsiteY0" fmla="*/ 389467 h 389467"/>
              <a:gd name="connsiteX1" fmla="*/ 270934 w 592667"/>
              <a:gd name="connsiteY1" fmla="*/ 118533 h 389467"/>
              <a:gd name="connsiteX2" fmla="*/ 338667 w 592667"/>
              <a:gd name="connsiteY2" fmla="*/ 254000 h 389467"/>
              <a:gd name="connsiteX3" fmla="*/ 592667 w 592667"/>
              <a:gd name="connsiteY3" fmla="*/ 0 h 389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2667" h="389467">
                <a:moveTo>
                  <a:pt x="0" y="389467"/>
                </a:moveTo>
                <a:cubicBezTo>
                  <a:pt x="107245" y="265289"/>
                  <a:pt x="214490" y="141111"/>
                  <a:pt x="270934" y="118533"/>
                </a:cubicBezTo>
                <a:cubicBezTo>
                  <a:pt x="327378" y="95955"/>
                  <a:pt x="285045" y="273755"/>
                  <a:pt x="338667" y="254000"/>
                </a:cubicBezTo>
                <a:cubicBezTo>
                  <a:pt x="392289" y="234245"/>
                  <a:pt x="492478" y="117122"/>
                  <a:pt x="592667" y="0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81000" y="5334000"/>
            <a:ext cx="8229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Show us … define </a:t>
            </a:r>
            <a:r>
              <a:rPr lang="en-US" sz="3200" dirty="0" smtClean="0">
                <a:solidFill>
                  <a:srgbClr val="FF0000"/>
                </a:solidFill>
              </a:rPr>
              <a:t>y = [d, h]</a:t>
            </a:r>
            <a:r>
              <a:rPr lang="en-US" sz="3200" baseline="30000" dirty="0" smtClean="0">
                <a:solidFill>
                  <a:srgbClr val="FF0000"/>
                </a:solidFill>
              </a:rPr>
              <a:t>T</a:t>
            </a:r>
            <a:r>
              <a:rPr lang="en-US" sz="3200" dirty="0" smtClean="0">
                <a:solidFill>
                  <a:srgbClr val="FF0000"/>
                </a:solidFill>
              </a:rPr>
              <a:t>,  what’s C</a:t>
            </a:r>
            <a:r>
              <a:rPr lang="en-US" sz="3200" baseline="-25000" dirty="0" smtClean="0">
                <a:solidFill>
                  <a:srgbClr val="FF0000"/>
                </a:solidFill>
              </a:rPr>
              <a:t>y</a:t>
            </a:r>
            <a:r>
              <a:rPr lang="en-US" sz="3200" dirty="0" smtClean="0">
                <a:solidFill>
                  <a:srgbClr val="FF0000"/>
                </a:solidFill>
              </a:rPr>
              <a:t>?  then define f=My, what’s M? then use </a:t>
            </a:r>
            <a:r>
              <a:rPr lang="en-US" sz="3200" dirty="0" err="1" smtClean="0">
                <a:solidFill>
                  <a:srgbClr val="FF0000"/>
                </a:solidFill>
              </a:rPr>
              <a:t>C</a:t>
            </a:r>
            <a:r>
              <a:rPr lang="en-US" sz="3200" baseline="-25000" dirty="0" err="1" smtClean="0">
                <a:solidFill>
                  <a:srgbClr val="FF0000"/>
                </a:solidFill>
              </a:rPr>
              <a:t>f</a:t>
            </a:r>
            <a:r>
              <a:rPr lang="en-US" sz="3200" dirty="0" smtClean="0">
                <a:solidFill>
                  <a:srgbClr val="FF0000"/>
                </a:solidFill>
              </a:rPr>
              <a:t> = </a:t>
            </a:r>
            <a:r>
              <a:rPr lang="en-US" sz="3200" dirty="0" smtClean="0">
                <a:solidFill>
                  <a:srgbClr val="FF0000"/>
                </a:solidFill>
              </a:rPr>
              <a:t>M C</a:t>
            </a:r>
            <a:r>
              <a:rPr lang="en-US" sz="3200" baseline="-25000" dirty="0" smtClean="0">
                <a:solidFill>
                  <a:srgbClr val="FF0000"/>
                </a:solidFill>
              </a:rPr>
              <a:t>y</a:t>
            </a:r>
            <a:r>
              <a:rPr lang="en-US" sz="3200" dirty="0" smtClean="0">
                <a:solidFill>
                  <a:srgbClr val="FF0000"/>
                </a:solidFill>
              </a:rPr>
              <a:t> M</a:t>
            </a:r>
            <a:r>
              <a:rPr lang="en-US" sz="3200" baseline="30000" dirty="0" smtClean="0">
                <a:solidFill>
                  <a:srgbClr val="FF0000"/>
                </a:solidFill>
              </a:rPr>
              <a:t>T</a:t>
            </a:r>
            <a:endParaRPr lang="en-US" sz="3200" baseline="30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981200" y="609600"/>
            <a:ext cx="1981200" cy="1600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-1/2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</a:p>
          <a:p>
            <a:pPr>
              <a:buNone/>
            </a:pP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-1/2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</a:p>
          <a:p>
            <a:pPr>
              <a:buNone/>
            </a:pPr>
            <a:endParaRPr lang="en-US" sz="3600" b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600" b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90600" y="914400"/>
            <a:ext cx="19812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 =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7" name="Double Bracket 6"/>
          <p:cNvSpPr/>
          <p:nvPr/>
        </p:nvSpPr>
        <p:spPr>
          <a:xfrm>
            <a:off x="1905000" y="533400"/>
            <a:ext cx="1828800" cy="1676400"/>
          </a:xfrm>
          <a:prstGeom prst="bracketPair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uble Bracket 7"/>
          <p:cNvSpPr/>
          <p:nvPr/>
        </p:nvSpPr>
        <p:spPr>
          <a:xfrm>
            <a:off x="5410200" y="533400"/>
            <a:ext cx="1828800" cy="1676400"/>
          </a:xfrm>
          <a:prstGeom prst="bracketPair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638800" y="609600"/>
            <a:ext cx="19812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kumimoji="0" lang="en-US" sz="36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36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36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-1/2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kumimoji="0" lang="en-US" sz="36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 </a:t>
            </a:r>
            <a:r>
              <a:rPr kumimoji="0" lang="en-US" sz="36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-1/2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0" y="914400"/>
            <a:ext cx="19812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 =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953000" y="4343400"/>
            <a:ext cx="28956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kumimoji="0" lang="en-US" sz="36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[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38200" y="4343400"/>
            <a:ext cx="35052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kumimoji="0" lang="en-US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3600" i="0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[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36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endParaRPr kumimoji="0" lang="en-US" sz="3600" i="0" u="none" strike="noStrike" kern="120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4724400" y="2895600"/>
            <a:ext cx="28956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 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endParaRPr kumimoji="0" lang="en-US" sz="3600" i="0" u="none" strike="noStrike" kern="120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4" name="Freeform 13"/>
          <p:cNvSpPr/>
          <p:nvPr/>
        </p:nvSpPr>
        <p:spPr>
          <a:xfrm flipH="1" flipV="1">
            <a:off x="4876799" y="5029200"/>
            <a:ext cx="905933" cy="533400"/>
          </a:xfrm>
          <a:custGeom>
            <a:avLst/>
            <a:gdLst>
              <a:gd name="connsiteX0" fmla="*/ 0 w 592667"/>
              <a:gd name="connsiteY0" fmla="*/ 389467 h 389467"/>
              <a:gd name="connsiteX1" fmla="*/ 270934 w 592667"/>
              <a:gd name="connsiteY1" fmla="*/ 118533 h 389467"/>
              <a:gd name="connsiteX2" fmla="*/ 338667 w 592667"/>
              <a:gd name="connsiteY2" fmla="*/ 254000 h 389467"/>
              <a:gd name="connsiteX3" fmla="*/ 592667 w 592667"/>
              <a:gd name="connsiteY3" fmla="*/ 0 h 389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2667" h="389467">
                <a:moveTo>
                  <a:pt x="0" y="389467"/>
                </a:moveTo>
                <a:cubicBezTo>
                  <a:pt x="107245" y="265289"/>
                  <a:pt x="214490" y="141111"/>
                  <a:pt x="270934" y="118533"/>
                </a:cubicBezTo>
                <a:cubicBezTo>
                  <a:pt x="327378" y="95955"/>
                  <a:pt x="285045" y="273755"/>
                  <a:pt x="338667" y="254000"/>
                </a:cubicBezTo>
                <a:cubicBezTo>
                  <a:pt x="392289" y="234245"/>
                  <a:pt x="492478" y="117122"/>
                  <a:pt x="592667" y="0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81000" y="5780782"/>
            <a:ext cx="8229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Show us … </a:t>
            </a:r>
            <a:r>
              <a:rPr lang="en-US" sz="3200" dirty="0" smtClean="0">
                <a:solidFill>
                  <a:srgbClr val="FF0000"/>
                </a:solidFill>
              </a:rPr>
              <a:t>define m=Mf, what’s M, then use</a:t>
            </a:r>
          </a:p>
          <a:p>
            <a:r>
              <a:rPr lang="en-US" sz="3200" dirty="0" smtClean="0">
                <a:solidFill>
                  <a:srgbClr val="FF0000"/>
                </a:solidFill>
              </a:rPr>
              <a:t>C</a:t>
            </a:r>
            <a:r>
              <a:rPr lang="en-US" sz="3200" baseline="-25000" dirty="0" smtClean="0">
                <a:solidFill>
                  <a:srgbClr val="FF0000"/>
                </a:solidFill>
              </a:rPr>
              <a:t>m</a:t>
            </a:r>
            <a:r>
              <a:rPr lang="en-US" sz="3200" dirty="0" smtClean="0">
                <a:solidFill>
                  <a:srgbClr val="FF0000"/>
                </a:solidFill>
              </a:rPr>
              <a:t> = </a:t>
            </a:r>
            <a:r>
              <a:rPr lang="en-US" sz="3200" dirty="0" smtClean="0">
                <a:solidFill>
                  <a:srgbClr val="FF0000"/>
                </a:solidFill>
              </a:rPr>
              <a:t>M </a:t>
            </a:r>
            <a:r>
              <a:rPr lang="en-US" sz="3200" dirty="0" err="1" smtClean="0">
                <a:solidFill>
                  <a:srgbClr val="FF0000"/>
                </a:solidFill>
              </a:rPr>
              <a:t>C</a:t>
            </a:r>
            <a:r>
              <a:rPr lang="en-US" sz="3200" baseline="-25000" dirty="0" err="1" smtClean="0">
                <a:solidFill>
                  <a:srgbClr val="FF0000"/>
                </a:solidFill>
              </a:rPr>
              <a:t>f</a:t>
            </a:r>
            <a:r>
              <a:rPr lang="en-US" sz="3200" dirty="0" smtClean="0">
                <a:solidFill>
                  <a:srgbClr val="FF0000"/>
                </a:solidFill>
              </a:rPr>
              <a:t> M</a:t>
            </a:r>
            <a:r>
              <a:rPr lang="en-US" sz="3200" baseline="30000" dirty="0" smtClean="0">
                <a:solidFill>
                  <a:srgbClr val="FF0000"/>
                </a:solidFill>
              </a:rPr>
              <a:t>T</a:t>
            </a:r>
            <a:endParaRPr lang="en-US" sz="3200" baseline="30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990600" y="4191000"/>
            <a:ext cx="71628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3600" baseline="-25000" dirty="0" err="1" smtClean="0">
                <a:latin typeface="Cambria Math"/>
                <a:ea typeface="Cambria Math"/>
              </a:rPr>
              <a:t>i</a:t>
            </a:r>
            <a:r>
              <a:rPr lang="en-US" sz="36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true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n-US" sz="36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3600" baseline="-25000" dirty="0" err="1" smtClean="0">
                <a:latin typeface="Cambria Math"/>
                <a:ea typeface="Cambria Math"/>
              </a:rPr>
              <a:t>i</a:t>
            </a:r>
            <a:r>
              <a:rPr lang="en-US" sz="36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 </a:t>
            </a:r>
            <a:r>
              <a:rPr lang="en-US" sz="3600" dirty="0" smtClean="0">
                <a:latin typeface="Cambria Math"/>
                <a:ea typeface="Cambria Math"/>
                <a:cs typeface="Times New Roman" pitchFamily="18" charset="0"/>
              </a:rPr>
              <a:t>± 2</a:t>
            </a:r>
            <a:r>
              <a:rPr lang="en-US" sz="3600" dirty="0" smtClean="0">
                <a:latin typeface="Cambria Math"/>
                <a:ea typeface="Cambria Math"/>
              </a:rPr>
              <a:t>σ</a:t>
            </a:r>
            <a:r>
              <a:rPr lang="en-US" sz="3600" baseline="-25000" dirty="0" smtClean="0">
                <a:latin typeface="Cambria Math"/>
                <a:ea typeface="Cambria Math"/>
              </a:rPr>
              <a:t>mi</a:t>
            </a:r>
            <a:r>
              <a:rPr lang="en-US" sz="3600" dirty="0" smtClean="0">
                <a:latin typeface="Cambria Math"/>
                <a:ea typeface="Cambria Math"/>
              </a:rPr>
              <a:t>  (95%)</a:t>
            </a:r>
            <a:endParaRPr kumimoji="0" lang="en-US" sz="3600" i="0" u="none" strike="noStrike" kern="120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1371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latin typeface="Cambria Math"/>
                <a:ea typeface="Cambria Math"/>
              </a:rPr>
              <a:t>extract variance from diagonal of Covariance Matrix</a:t>
            </a:r>
          </a:p>
          <a:p>
            <a:pPr algn="ctr">
              <a:buNone/>
            </a:pPr>
            <a:r>
              <a:rPr lang="en-US" dirty="0" smtClean="0">
                <a:latin typeface="Cambria Math"/>
                <a:ea typeface="Cambria Math"/>
              </a:rPr>
              <a:t>σ</a:t>
            </a:r>
            <a:r>
              <a:rPr lang="en-US" baseline="-25000" dirty="0" smtClean="0">
                <a:latin typeface="Cambria Math"/>
                <a:ea typeface="Cambria Math"/>
              </a:rPr>
              <a:t>mi</a:t>
            </a:r>
            <a:r>
              <a:rPr lang="en-US" baseline="30000" dirty="0" smtClean="0">
                <a:latin typeface="Cambria Math"/>
                <a:ea typeface="Cambria Math"/>
              </a:rPr>
              <a:t>2</a:t>
            </a:r>
            <a:r>
              <a:rPr lang="en-US" dirty="0" smtClean="0">
                <a:latin typeface="Cambria Math"/>
                <a:ea typeface="Cambria Math"/>
              </a:rPr>
              <a:t> = [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ii</a:t>
            </a:r>
            <a:endParaRPr lang="en-US" dirty="0"/>
          </a:p>
        </p:txBody>
      </p:sp>
      <p:sp>
        <p:nvSpPr>
          <p:cNvPr id="18" name="Content Placeholder 16"/>
          <p:cNvSpPr txBox="1">
            <a:spLocks/>
          </p:cNvSpPr>
          <p:nvPr/>
        </p:nvSpPr>
        <p:spPr>
          <a:xfrm>
            <a:off x="0" y="3352800"/>
            <a:ext cx="9144000" cy="137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+mn-cs"/>
              </a:rPr>
              <a:t>write as 95% confidence interval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6660</TotalTime>
  <Words>2862</Words>
  <Application>Microsoft Office PowerPoint</Application>
  <PresentationFormat>On-screen Show (4:3)</PresentationFormat>
  <Paragraphs>498</Paragraphs>
  <Slides>55</Slides>
  <Notes>26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56" baseType="lpstr">
      <vt:lpstr>Office Theme</vt:lpstr>
      <vt:lpstr>Slide 1</vt:lpstr>
      <vt:lpstr>Solving a Generalized Least Squares Problem</vt:lpstr>
      <vt:lpstr>Solving a Generalized Least Squares Problem</vt:lpstr>
      <vt:lpstr>Part 1</vt:lpstr>
      <vt:lpstr>Slide 5</vt:lpstr>
      <vt:lpstr>Slide 6</vt:lpstr>
      <vt:lpstr>Slide 7</vt:lpstr>
      <vt:lpstr>Slide 8</vt:lpstr>
      <vt:lpstr>Slide 9</vt:lpstr>
      <vt:lpstr>Part 2</vt:lpstr>
      <vt:lpstr>Slide 11</vt:lpstr>
      <vt:lpstr>Part 3</vt:lpstr>
      <vt:lpstr>Chi-squared Variable</vt:lpstr>
      <vt:lpstr>Chi-squared Distribution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Null Hypothesis  the difference between observed and expected error is due to random variation   (as contracted to fit being bad)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Part 4</vt:lpstr>
      <vt:lpstr>the posterior variance σf2</vt:lpstr>
      <vt:lpstr>the quantity F, the ratio of two posterior variances</vt:lpstr>
      <vt:lpstr>the quantity F, the ratio of two posterior variances</vt:lpstr>
      <vt:lpstr>state as a Null Hypothesis</vt:lpstr>
      <vt:lpstr>Null Hypothesis  The observed departure from</vt:lpstr>
      <vt:lpstr>F distribution</vt:lpstr>
      <vt:lpstr>F distribution</vt:lpstr>
      <vt:lpstr>Slide 40</vt:lpstr>
      <vt:lpstr>Slide 41</vt:lpstr>
      <vt:lpstr>F distribution</vt:lpstr>
      <vt:lpstr>F distribution</vt:lpstr>
      <vt:lpstr>F distribution</vt:lpstr>
      <vt:lpstr>F distribution</vt:lpstr>
      <vt:lpstr>F distribution</vt:lpstr>
      <vt:lpstr>Slide 47</vt:lpstr>
      <vt:lpstr>Slide 48</vt:lpstr>
      <vt:lpstr>Slide 49</vt:lpstr>
      <vt:lpstr>Slide 50</vt:lpstr>
      <vt:lpstr>Null Hypothesis  the difference in total error between two models is due to random variation </vt:lpstr>
      <vt:lpstr>The cubic fits 14% better, but …</vt:lpstr>
      <vt:lpstr>Use an F-test</vt:lpstr>
      <vt:lpstr>in our case</vt:lpstr>
      <vt:lpstr>in our case</vt:lpstr>
    </vt:vector>
  </TitlesOfParts>
  <Company>Columbia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Bill Menke</dc:creator>
  <cp:lastModifiedBy>William Menke</cp:lastModifiedBy>
  <cp:revision>340</cp:revision>
  <dcterms:created xsi:type="dcterms:W3CDTF">2011-06-08T22:04:27Z</dcterms:created>
  <dcterms:modified xsi:type="dcterms:W3CDTF">2014-11-24T00:37:06Z</dcterms:modified>
</cp:coreProperties>
</file>