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349" r:id="rId2"/>
    <p:sldId id="369" r:id="rId3"/>
    <p:sldId id="351" r:id="rId4"/>
    <p:sldId id="352" r:id="rId5"/>
    <p:sldId id="374" r:id="rId6"/>
    <p:sldId id="372" r:id="rId7"/>
    <p:sldId id="370" r:id="rId8"/>
    <p:sldId id="379" r:id="rId9"/>
    <p:sldId id="380" r:id="rId10"/>
    <p:sldId id="375" r:id="rId11"/>
    <p:sldId id="381" r:id="rId12"/>
    <p:sldId id="382" r:id="rId13"/>
    <p:sldId id="376" r:id="rId14"/>
    <p:sldId id="377" r:id="rId15"/>
    <p:sldId id="378" r:id="rId16"/>
    <p:sldId id="383" r:id="rId17"/>
    <p:sldId id="384" r:id="rId18"/>
    <p:sldId id="371" r:id="rId19"/>
    <p:sldId id="350" r:id="rId20"/>
    <p:sldId id="385" r:id="rId21"/>
    <p:sldId id="302" r:id="rId22"/>
    <p:sldId id="303" r:id="rId23"/>
    <p:sldId id="335" r:id="rId24"/>
    <p:sldId id="339" r:id="rId25"/>
    <p:sldId id="341" r:id="rId26"/>
    <p:sldId id="338" r:id="rId27"/>
    <p:sldId id="337" r:id="rId28"/>
    <p:sldId id="340" r:id="rId29"/>
    <p:sldId id="336" r:id="rId30"/>
    <p:sldId id="299" r:id="rId31"/>
    <p:sldId id="297" r:id="rId32"/>
    <p:sldId id="298" r:id="rId33"/>
    <p:sldId id="348" r:id="rId34"/>
    <p:sldId id="342" r:id="rId35"/>
    <p:sldId id="343" r:id="rId36"/>
    <p:sldId id="344" r:id="rId37"/>
    <p:sldId id="345" r:id="rId38"/>
    <p:sldId id="346" r:id="rId39"/>
    <p:sldId id="347" r:id="rId40"/>
    <p:sldId id="301" r:id="rId41"/>
    <p:sldId id="305" r:id="rId42"/>
    <p:sldId id="306" r:id="rId43"/>
    <p:sldId id="307" r:id="rId44"/>
    <p:sldId id="308" r:id="rId45"/>
    <p:sldId id="309" r:id="rId46"/>
    <p:sldId id="311" r:id="rId47"/>
    <p:sldId id="310" r:id="rId48"/>
    <p:sldId id="312" r:id="rId49"/>
    <p:sldId id="328" r:id="rId50"/>
    <p:sldId id="319" r:id="rId51"/>
    <p:sldId id="320" r:id="rId52"/>
    <p:sldId id="321" r:id="rId53"/>
    <p:sldId id="333" r:id="rId54"/>
    <p:sldId id="331" r:id="rId55"/>
    <p:sldId id="386" r:id="rId56"/>
    <p:sldId id="387" r:id="rId57"/>
    <p:sldId id="332" r:id="rId58"/>
    <p:sldId id="322" r:id="rId59"/>
    <p:sldId id="323" r:id="rId60"/>
    <p:sldId id="324" r:id="rId61"/>
    <p:sldId id="325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89316" autoAdjust="0"/>
  </p:normalViewPr>
  <p:slideViewPr>
    <p:cSldViewPr>
      <p:cViewPr varScale="1">
        <p:scale>
          <a:sx n="63" d="100"/>
          <a:sy n="63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84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Mention that this process cannot capture all the nuances of m(x).</a:t>
            </a:r>
          </a:p>
          <a:p>
            <a:r>
              <a:rPr lang="en-US" dirty="0" smtClean="0"/>
              <a:t>The increment</a:t>
            </a:r>
            <a:r>
              <a:rPr lang="en-US" baseline="0" dirty="0" smtClean="0"/>
              <a:t>s much be chosen small enough so as not to miss significant features in m(x).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that this brings the discussion back techniques that they already understand, that is,</a:t>
            </a:r>
          </a:p>
          <a:p>
            <a:r>
              <a:rPr lang="en-US" baseline="0" dirty="0" smtClean="0"/>
              <a:t>linear models and their solution by least squares.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A’s and B’s quantify the strength of a periodicity at a given frequency.  They are the model parameters.</a:t>
            </a:r>
          </a:p>
          <a:p>
            <a:r>
              <a:rPr lang="en-US" baseline="0" dirty="0" smtClean="0"/>
              <a:t>The </a:t>
            </a:r>
            <a:r>
              <a:rPr lang="el-GR" baseline="0" dirty="0" smtClean="0">
                <a:latin typeface="Cambria Math"/>
                <a:ea typeface="Cambria Math"/>
              </a:rPr>
              <a:t>ω</a:t>
            </a:r>
            <a:r>
              <a:rPr lang="en-US" baseline="0" dirty="0" smtClean="0"/>
              <a:t>‘s give the frequencies at which periodicities can occur.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This is very important.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Mention that zero frequency just gets you a constant, because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cos</a:t>
            </a:r>
            <a:r>
              <a:rPr lang="en-US" baseline="0" dirty="0" smtClean="0"/>
              <a:t>(0)=1 and sin(0)=0.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Second</a:t>
            </a:r>
            <a:r>
              <a:rPr lang="en-US" baseline="0" dirty="0" smtClean="0"/>
              <a:t> two formula are derived from first two by dividing by N/2.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Emphasize that choice</a:t>
            </a:r>
            <a:r>
              <a:rPr lang="en-US" baseline="0" dirty="0" smtClean="0"/>
              <a:t> M=N (number of model parameters equal number of data) is motivated by desire to</a:t>
            </a:r>
          </a:p>
          <a:p>
            <a:r>
              <a:rPr lang="en-US" baseline="0" dirty="0" smtClean="0"/>
              <a:t>use as many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 as possible without needing to add prior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Idea behind a Fourier</a:t>
            </a:r>
            <a:r>
              <a:rPr lang="en-US" baseline="0" dirty="0" smtClean="0"/>
              <a:t> Series is that the data are a sum of these </a:t>
            </a:r>
            <a:r>
              <a:rPr lang="en-US" dirty="0" smtClean="0"/>
              <a:t>sinusoidal</a:t>
            </a:r>
            <a:r>
              <a:rPr lang="en-US" baseline="0" dirty="0" smtClean="0"/>
              <a:t> patterns.</a:t>
            </a:r>
          </a:p>
          <a:p>
            <a:r>
              <a:rPr lang="en-US" dirty="0" smtClean="0"/>
              <a:t>Zero</a:t>
            </a:r>
            <a:r>
              <a:rPr lang="en-US" baseline="0" dirty="0" smtClean="0"/>
              <a:t> frequency is a constant.  First non-zero frequency corresponds to one full</a:t>
            </a:r>
          </a:p>
          <a:p>
            <a:r>
              <a:rPr lang="en-US" baseline="0" dirty="0" smtClean="0"/>
              <a:t>period over the length of the time series. 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 is just a “cosine” that </a:t>
            </a:r>
          </a:p>
          <a:p>
            <a:r>
              <a:rPr lang="en-US" baseline="0" dirty="0" smtClean="0"/>
              <a:t>oscillates from +1 to -1 every sample.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example of aliasing, two</a:t>
            </a:r>
            <a:r>
              <a:rPr lang="en-US" baseline="0" dirty="0" smtClean="0"/>
              <a:t> sinusoids, when sampled at the same, evenly spaced times (circles), produce identical patterns.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get back to the linear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column-vector, m, is called a “time series”.</a:t>
            </a:r>
          </a:p>
          <a:p>
            <a:r>
              <a:rPr lang="en-US" baseline="0" dirty="0" smtClean="0"/>
              <a:t>This lingo makes the most sense when the independent variable, x, corresponds to time.</a:t>
            </a:r>
          </a:p>
          <a:p>
            <a:r>
              <a:rPr lang="en-US" baseline="0" dirty="0" smtClean="0"/>
              <a:t>However, the term is often used even when x refers to position or some more abstract quantity.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We solve by least squares.  But in this case, the form of [G</a:t>
            </a:r>
            <a:r>
              <a:rPr lang="en-US" baseline="30000" dirty="0" smtClean="0"/>
              <a:t>T</a:t>
            </a:r>
            <a:r>
              <a:rPr lang="en-US" dirty="0" smtClean="0"/>
              <a:t>G]</a:t>
            </a:r>
            <a:r>
              <a:rPr lang="en-US" baseline="30000" dirty="0" smtClean="0"/>
              <a:t>-1 </a:t>
            </a:r>
            <a:r>
              <a:rPr lang="en-US" dirty="0" smtClean="0"/>
              <a:t>is known analytically.  This is a</a:t>
            </a:r>
          </a:p>
          <a:p>
            <a:r>
              <a:rPr lang="en-US" dirty="0" smtClean="0"/>
              <a:t>substantial</a:t>
            </a:r>
            <a:r>
              <a:rPr lang="en-US" baseline="0" dirty="0" smtClean="0"/>
              <a:t> simplification, since there is then no need to invert at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First</a:t>
            </a:r>
            <a:r>
              <a:rPr lang="en-US" baseline="0" dirty="0" smtClean="0"/>
              <a:t> and last columns, which have only a cosine term, are handled separately from the others.</a:t>
            </a:r>
          </a:p>
          <a:p>
            <a:r>
              <a:rPr lang="en-US" baseline="0" dirty="0" smtClean="0"/>
              <a:t>Interior columns, which have both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cosines, are handled in the loop.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First</a:t>
            </a:r>
            <a:r>
              <a:rPr lang="en-US" baseline="0" dirty="0" smtClean="0"/>
              <a:t> and last columns, which have only a cosine term, are handled separately from the others.</a:t>
            </a:r>
          </a:p>
          <a:p>
            <a:r>
              <a:rPr lang="en-US" baseline="0" dirty="0" smtClean="0"/>
              <a:t>Interior columns, which have both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cosines, are handled in the loop.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First</a:t>
            </a:r>
            <a:r>
              <a:rPr lang="en-US" baseline="0" dirty="0" smtClean="0"/>
              <a:t> and last columns, which have only a cosine term, are handled separately from the others.</a:t>
            </a:r>
          </a:p>
          <a:p>
            <a:r>
              <a:rPr lang="en-US" baseline="0" dirty="0" smtClean="0"/>
              <a:t>Interior columns, which have both </a:t>
            </a:r>
            <a:r>
              <a:rPr lang="en-US" baseline="0" dirty="0" err="1" smtClean="0"/>
              <a:t>sines</a:t>
            </a:r>
            <a:r>
              <a:rPr lang="en-US" baseline="0" dirty="0" smtClean="0"/>
              <a:t> and cosines, are handled in the loop.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Note that </a:t>
            </a:r>
            <a:r>
              <a:rPr lang="en-US" dirty="0" err="1" smtClean="0"/>
              <a:t>gtgi</a:t>
            </a:r>
            <a:r>
              <a:rPr lang="en-US" dirty="0" smtClean="0"/>
              <a:t> is [G</a:t>
            </a:r>
            <a:r>
              <a:rPr lang="en-US" baseline="30000" dirty="0" smtClean="0"/>
              <a:t>T</a:t>
            </a:r>
            <a:r>
              <a:rPr lang="en-US" dirty="0" smtClean="0"/>
              <a:t>G]</a:t>
            </a:r>
            <a:r>
              <a:rPr lang="en-US" baseline="30000" dirty="0" smtClean="0"/>
              <a:t>-1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MatLab’s</a:t>
            </a:r>
            <a:r>
              <a:rPr lang="en-US" dirty="0" smtClean="0"/>
              <a:t> </a:t>
            </a:r>
            <a:r>
              <a:rPr lang="en-US" dirty="0" err="1" smtClean="0"/>
              <a:t>intrinic</a:t>
            </a:r>
            <a:r>
              <a:rPr lang="en-US" baseline="0" dirty="0" smtClean="0"/>
              <a:t> Fourier Transform function, </a:t>
            </a:r>
            <a:r>
              <a:rPr lang="en-US" baseline="0" dirty="0" err="1" smtClean="0"/>
              <a:t>fft</a:t>
            </a:r>
            <a:r>
              <a:rPr lang="en-US" baseline="0" dirty="0" smtClean="0"/>
              <a:t>(), will be introduced in the next</a:t>
            </a:r>
          </a:p>
          <a:p>
            <a:r>
              <a:rPr lang="en-US" baseline="0" dirty="0" smtClean="0"/>
              <a:t>lecture, so this form of the solution is shown only to make a connection to things done</a:t>
            </a:r>
          </a:p>
          <a:p>
            <a:r>
              <a:rPr lang="en-US" baseline="0" dirty="0" smtClean="0"/>
              <a:t>in Chapters 4 and 5.  In fact, one never needs to build G or to solve </a:t>
            </a:r>
            <a:r>
              <a:rPr lang="en-US" baseline="0" dirty="0" err="1" smtClean="0"/>
              <a:t>m</a:t>
            </a:r>
            <a:r>
              <a:rPr lang="en-US" baseline="30000" dirty="0" err="1" smtClean="0"/>
              <a:t>est</a:t>
            </a:r>
            <a:r>
              <a:rPr lang="en-US" baseline="0" dirty="0" smtClean="0"/>
              <a:t>=</a:t>
            </a:r>
            <a:r>
              <a:rPr lang="en-US" dirty="0" smtClean="0"/>
              <a:t>[G</a:t>
            </a:r>
            <a:r>
              <a:rPr lang="en-US" baseline="30000" dirty="0" smtClean="0"/>
              <a:t>T</a:t>
            </a:r>
            <a:r>
              <a:rPr lang="en-US" dirty="0" smtClean="0"/>
              <a:t>G]</a:t>
            </a:r>
            <a:r>
              <a:rPr lang="en-US" baseline="30000" dirty="0" smtClean="0"/>
              <a:t>-1</a:t>
            </a:r>
            <a:r>
              <a:rPr lang="en-US" dirty="0" smtClean="0"/>
              <a:t>G</a:t>
            </a:r>
            <a:r>
              <a:rPr lang="en-US" baseline="30000" dirty="0" smtClean="0"/>
              <a:t>T</a:t>
            </a:r>
            <a:r>
              <a:rPr lang="en-US" baseline="0" dirty="0" smtClean="0"/>
              <a:t>d</a:t>
            </a:r>
          </a:p>
          <a:p>
            <a:r>
              <a:rPr lang="en-US" baseline="0" dirty="0" smtClean="0"/>
              <a:t>in this way.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Remind</a:t>
            </a:r>
            <a:r>
              <a:rPr lang="en-US" baseline="0" dirty="0" smtClean="0"/>
              <a:t> the class that A</a:t>
            </a:r>
            <a:r>
              <a:rPr lang="en-US" baseline="30000" dirty="0" smtClean="0"/>
              <a:t>2</a:t>
            </a:r>
            <a:r>
              <a:rPr lang="en-US" baseline="0" dirty="0" smtClean="0"/>
              <a:t>+B</a:t>
            </a:r>
            <a:r>
              <a:rPr lang="en-US" baseline="30000" dirty="0" smtClean="0"/>
              <a:t>2</a:t>
            </a:r>
            <a:r>
              <a:rPr lang="en-US" baseline="0" dirty="0" smtClean="0"/>
              <a:t>=C</a:t>
            </a:r>
            <a:r>
              <a:rPr lang="en-US" baseline="30000" dirty="0" smtClean="0"/>
              <a:t>2</a:t>
            </a:r>
            <a:r>
              <a:rPr lang="en-US" baseline="0" dirty="0" smtClean="0"/>
              <a:t>, the square of the amplitude of a time-shifted cosine.</a:t>
            </a:r>
          </a:p>
          <a:p>
            <a:r>
              <a:rPr lang="en-US" baseline="0" dirty="0" smtClean="0"/>
              <a:t>This form emphasizes the overall amplitude of the oscillatory pattern, irrespective of its time-shift.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Plots</a:t>
            </a:r>
            <a:r>
              <a:rPr lang="en-US" baseline="0" dirty="0" smtClean="0"/>
              <a:t> of amplitude spectral density are useful if there are several peaks of different size, since the big</a:t>
            </a:r>
          </a:p>
          <a:p>
            <a:r>
              <a:rPr lang="en-US" baseline="0" dirty="0" smtClean="0"/>
              <a:t>peak does not stand so high compared to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Note that</a:t>
            </a:r>
            <a:r>
              <a:rPr lang="en-US" baseline="0" dirty="0" smtClean="0"/>
              <a:t> the shorter periods are all integral fractions of one year.  Thus, they are synchronized by the annual</a:t>
            </a:r>
          </a:p>
          <a:p>
            <a:r>
              <a:rPr lang="en-US" baseline="0" dirty="0" smtClean="0"/>
              <a:t>cycle and are being driven by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Mention that this process cannot capture all the nuances of m(x).</a:t>
            </a:r>
          </a:p>
          <a:p>
            <a:r>
              <a:rPr lang="en-US" dirty="0" smtClean="0"/>
              <a:t>The increment</a:t>
            </a:r>
            <a:r>
              <a:rPr lang="en-US" baseline="0" dirty="0" smtClean="0"/>
              <a:t>s much be chosen small enough so as not to miss significant features in m(x).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Review</a:t>
            </a:r>
            <a:r>
              <a:rPr lang="en-US" baseline="0" dirty="0" smtClean="0"/>
              <a:t> the basic nomenclature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temporal</a:t>
            </a:r>
            <a:r>
              <a:rPr lang="en-US" baseline="0" dirty="0" smtClean="0"/>
              <a:t> periodicities are described differently than spatial periodicities.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Periodicities that</a:t>
            </a:r>
            <a:r>
              <a:rPr lang="en-US" baseline="0" dirty="0" smtClean="0"/>
              <a:t> are present in datasets that we have already looked at.  Neuse River stream flow has an annual periodicity.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Black Rock Forest air temperature has a yearly</a:t>
            </a:r>
            <a:r>
              <a:rPr lang="en-US" baseline="0" dirty="0" smtClean="0"/>
              <a:t> periodicity with strength of </a:t>
            </a:r>
            <a:r>
              <a:rPr lang="en-US" i="1" baseline="0" dirty="0" smtClean="0">
                <a:latin typeface="Cambria Math" pitchFamily="18" charset="0"/>
                <a:ea typeface="Cambria Math" pitchFamily="18" charset="0"/>
              </a:rPr>
              <a:t>±20 </a:t>
            </a:r>
            <a:r>
              <a:rPr lang="en-US" baseline="0" dirty="0" smtClean="0"/>
              <a:t>degrees C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… and a daily </a:t>
            </a:r>
            <a:r>
              <a:rPr lang="en-US" baseline="0" dirty="0" smtClean="0"/>
              <a:t>periodicity with strength of </a:t>
            </a:r>
            <a:r>
              <a:rPr lang="en-US" i="1" baseline="0" dirty="0" smtClean="0">
                <a:latin typeface="Cambria Math" pitchFamily="18" charset="0"/>
                <a:ea typeface="Cambria Math" pitchFamily="18" charset="0"/>
              </a:rPr>
              <a:t>±5 </a:t>
            </a:r>
            <a:r>
              <a:rPr lang="en-US" baseline="0" dirty="0" smtClean="0"/>
              <a:t>degrees C 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err="1" smtClean="0"/>
              <a:t>Sines</a:t>
            </a:r>
            <a:r>
              <a:rPr lang="en-US" dirty="0" smtClean="0"/>
              <a:t> and cosines of</a:t>
            </a:r>
            <a:r>
              <a:rPr lang="en-US" baseline="0" dirty="0" smtClean="0"/>
              <a:t> the same frequency are always paired to avoid having to use explicit time shifts.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 l="16568" t="32882" r="46351" b="24893"/>
          <a:stretch>
            <a:fillRect/>
          </a:stretch>
        </p:blipFill>
        <p:spPr bwMode="auto">
          <a:xfrm>
            <a:off x="1813560" y="2286000"/>
            <a:ext cx="3581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7159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Solution is “flat”</a:t>
            </a:r>
          </a:p>
          <a:p>
            <a:pPr algn="ctr">
              <a:buNone/>
            </a:pPr>
            <a:r>
              <a:rPr lang="en-US" dirty="0" smtClean="0"/>
              <a:t>dm/</a:t>
            </a:r>
            <a:r>
              <a:rPr lang="en-US" dirty="0" err="1" smtClean="0"/>
              <a:t>dx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≈</a:t>
            </a:r>
            <a:r>
              <a:rPr lang="en-US" dirty="0" smtClean="0"/>
              <a:t> 0</a:t>
            </a:r>
          </a:p>
        </p:txBody>
      </p:sp>
      <p:sp>
        <p:nvSpPr>
          <p:cNvPr id="7" name="Double Bracket 6"/>
          <p:cNvSpPr/>
          <p:nvPr/>
        </p:nvSpPr>
        <p:spPr>
          <a:xfrm>
            <a:off x="1981200" y="2057400"/>
            <a:ext cx="34290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 cstate="print"/>
          <a:srcRect l="16864" t="40870" r="77613" b="14622"/>
          <a:stretch>
            <a:fillRect/>
          </a:stretch>
        </p:blipFill>
        <p:spPr bwMode="auto">
          <a:xfrm>
            <a:off x="7162800" y="2057400"/>
            <a:ext cx="53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553200" y="3200400"/>
            <a:ext cx="524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ambria Math"/>
                <a:ea typeface="Cambria Math"/>
              </a:rPr>
              <a:t>≈</a:t>
            </a:r>
            <a:endParaRPr lang="en-US" sz="3600" dirty="0"/>
          </a:p>
        </p:txBody>
      </p:sp>
      <p:sp>
        <p:nvSpPr>
          <p:cNvPr id="10" name="Double Bracket 9"/>
          <p:cNvSpPr/>
          <p:nvPr/>
        </p:nvSpPr>
        <p:spPr>
          <a:xfrm>
            <a:off x="7239000" y="1981200"/>
            <a:ext cx="5334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4" cstate="print"/>
          <a:srcRect l="17653" t="40870" r="74458" b="14622"/>
          <a:stretch>
            <a:fillRect/>
          </a:stretch>
        </p:blipFill>
        <p:spPr bwMode="auto">
          <a:xfrm>
            <a:off x="5486400" y="2133600"/>
            <a:ext cx="762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uble Bracket 11"/>
          <p:cNvSpPr/>
          <p:nvPr/>
        </p:nvSpPr>
        <p:spPr>
          <a:xfrm>
            <a:off x="5562600" y="1981200"/>
            <a:ext cx="6858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86000" y="54864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>
            <a:off x="-114299" y="36957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286000" y="55626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 rot="16200000">
            <a:off x="38100" y="3459480"/>
            <a:ext cx="1524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K=M-1</a:t>
            </a:r>
          </a:p>
        </p:txBody>
      </p:sp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5" cstate="print"/>
          <a:srcRect l="47337" t="62553" r="47140" b="23752"/>
          <a:stretch>
            <a:fillRect/>
          </a:stretch>
        </p:blipFill>
        <p:spPr bwMode="auto">
          <a:xfrm>
            <a:off x="1341120" y="3200400"/>
            <a:ext cx="53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3886200" y="5983069"/>
            <a:ext cx="4968240" cy="646331"/>
            <a:chOff x="3886200" y="5983069"/>
            <a:chExt cx="4968240" cy="646331"/>
          </a:xfrm>
        </p:grpSpPr>
        <p:sp>
          <p:nvSpPr>
            <p:cNvPr id="18" name="Content Placeholder 2"/>
            <p:cNvSpPr txBox="1">
              <a:spLocks/>
            </p:cNvSpPr>
            <p:nvPr/>
          </p:nvSpPr>
          <p:spPr bwMode="auto">
            <a:xfrm>
              <a:off x="4724400" y="6096000"/>
              <a:ext cx="26670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98920" y="5983069"/>
              <a:ext cx="5245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 smtClean="0">
                  <a:latin typeface="Cambria Math"/>
                  <a:ea typeface="Cambria Math"/>
                </a:rPr>
                <a:t>≈</a:t>
              </a:r>
              <a:endParaRPr lang="en-US" sz="3600" dirty="0"/>
            </a:p>
          </p:txBody>
        </p:sp>
        <p:sp>
          <p:nvSpPr>
            <p:cNvPr id="20" name="Content Placeholder 2"/>
            <p:cNvSpPr txBox="1">
              <a:spLocks/>
            </p:cNvSpPr>
            <p:nvPr/>
          </p:nvSpPr>
          <p:spPr bwMode="auto">
            <a:xfrm>
              <a:off x="6187440" y="6096000"/>
              <a:ext cx="26670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</a:t>
              </a:r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3886200" y="6096000"/>
              <a:ext cx="26670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16568" t="32882" r="46351" b="24893"/>
          <a:stretch>
            <a:fillRect/>
          </a:stretch>
        </p:blipFill>
        <p:spPr bwMode="auto">
          <a:xfrm>
            <a:off x="2895600" y="2209800"/>
            <a:ext cx="3581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715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How would you create 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n-US" dirty="0" err="1" smtClean="0">
                <a:solidFill>
                  <a:srgbClr val="FF0000"/>
                </a:solidFill>
              </a:rPr>
              <a:t>MatLab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2971800" y="2057400"/>
            <a:ext cx="38100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657600" y="542544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>
            <a:off x="5676900" y="36195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657600" y="55626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 rot="16200000">
            <a:off x="6591300" y="3314701"/>
            <a:ext cx="1524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K=M-1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762000" y="33528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    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32003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smtClean="0"/>
              <a:t>K=M-1;</a:t>
            </a:r>
          </a:p>
          <a:p>
            <a:pPr>
              <a:buNone/>
            </a:pPr>
            <a:r>
              <a:rPr lang="en-US" sz="2400" dirty="0" smtClean="0"/>
              <a:t>H = </a:t>
            </a:r>
            <a:r>
              <a:rPr lang="en-US" sz="2400" dirty="0" err="1" smtClean="0"/>
              <a:t>toeplitz</a:t>
            </a:r>
            <a:r>
              <a:rPr lang="en-US" sz="2400" dirty="0" smtClean="0"/>
              <a:t>(   [-1,zeros(1,K-1)]’   ,   [-1,1,zeros(1,M-2)]   )/</a:t>
            </a:r>
            <a:r>
              <a:rPr lang="en-US" sz="2400" dirty="0" err="1" smtClean="0"/>
              <a:t>Dx</a:t>
            </a:r>
            <a:r>
              <a:rPr lang="en-US" sz="2400" dirty="0" smtClean="0"/>
              <a:t>;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 l="16568" t="32882" r="46351" b="24893"/>
          <a:stretch>
            <a:fillRect/>
          </a:stretch>
        </p:blipFill>
        <p:spPr bwMode="auto">
          <a:xfrm>
            <a:off x="594360" y="2286000"/>
            <a:ext cx="3581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715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why?</a:t>
            </a:r>
            <a:endParaRPr lang="en-US" dirty="0" smtClean="0"/>
          </a:p>
        </p:txBody>
      </p:sp>
      <p:sp>
        <p:nvSpPr>
          <p:cNvPr id="7" name="Double Bracket 6"/>
          <p:cNvSpPr/>
          <p:nvPr/>
        </p:nvSpPr>
        <p:spPr>
          <a:xfrm>
            <a:off x="762000" y="2057400"/>
            <a:ext cx="34290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34000" y="3200400"/>
            <a:ext cx="524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ambria Math"/>
                <a:ea typeface="Cambria Math"/>
              </a:rPr>
              <a:t>=</a:t>
            </a:r>
            <a:endParaRPr lang="en-US" sz="3600" dirty="0"/>
          </a:p>
        </p:txBody>
      </p:sp>
      <p:sp>
        <p:nvSpPr>
          <p:cNvPr id="10" name="Double Bracket 9"/>
          <p:cNvSpPr/>
          <p:nvPr/>
        </p:nvSpPr>
        <p:spPr>
          <a:xfrm>
            <a:off x="6019800" y="1981200"/>
            <a:ext cx="25908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3" cstate="print"/>
          <a:srcRect l="17653" t="40870" r="74458" b="14622"/>
          <a:stretch>
            <a:fillRect/>
          </a:stretch>
        </p:blipFill>
        <p:spPr bwMode="auto">
          <a:xfrm>
            <a:off x="4267200" y="2133600"/>
            <a:ext cx="762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uble Bracket 11"/>
          <p:cNvSpPr/>
          <p:nvPr/>
        </p:nvSpPr>
        <p:spPr>
          <a:xfrm>
            <a:off x="4343400" y="1981200"/>
            <a:ext cx="6858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 l="47337" t="62553" r="47140" b="23752"/>
          <a:stretch>
            <a:fillRect/>
          </a:stretch>
        </p:blipFill>
        <p:spPr bwMode="auto">
          <a:xfrm>
            <a:off x="106680" y="3200400"/>
            <a:ext cx="53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5" cstate="print"/>
          <a:srcRect l="39448" t="62553" r="39250" b="30600"/>
          <a:stretch>
            <a:fillRect/>
          </a:stretch>
        </p:blipFill>
        <p:spPr bwMode="auto">
          <a:xfrm>
            <a:off x="6248400" y="2057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1" name="Picture 3"/>
          <p:cNvPicPr>
            <a:picLocks noChangeAspect="1" noChangeArrowheads="1"/>
          </p:cNvPicPr>
          <p:nvPr/>
        </p:nvPicPr>
        <p:blipFill>
          <a:blip r:embed="rId6" cstate="print"/>
          <a:srcRect l="40237" t="62768" r="38461" b="30385"/>
          <a:stretch>
            <a:fillRect/>
          </a:stretch>
        </p:blipFill>
        <p:spPr bwMode="auto">
          <a:xfrm>
            <a:off x="6324600" y="2590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val 18"/>
          <p:cNvSpPr/>
          <p:nvPr/>
        </p:nvSpPr>
        <p:spPr>
          <a:xfrm>
            <a:off x="7193280" y="33528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193280" y="31242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193280" y="35814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 l="16568" t="32882" r="46351" b="24893"/>
          <a:stretch>
            <a:fillRect/>
          </a:stretch>
        </p:blipFill>
        <p:spPr bwMode="auto">
          <a:xfrm>
            <a:off x="594360" y="2286000"/>
            <a:ext cx="3581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715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finite difference approximation for the derivative</a:t>
            </a:r>
            <a:endParaRPr lang="en-US" dirty="0" smtClean="0"/>
          </a:p>
        </p:txBody>
      </p:sp>
      <p:sp>
        <p:nvSpPr>
          <p:cNvPr id="7" name="Double Bracket 6"/>
          <p:cNvSpPr/>
          <p:nvPr/>
        </p:nvSpPr>
        <p:spPr>
          <a:xfrm>
            <a:off x="762000" y="2057400"/>
            <a:ext cx="34290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34000" y="3200400"/>
            <a:ext cx="524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ambria Math"/>
                <a:ea typeface="Cambria Math"/>
              </a:rPr>
              <a:t>=</a:t>
            </a:r>
            <a:endParaRPr lang="en-US" sz="3600" dirty="0"/>
          </a:p>
        </p:txBody>
      </p:sp>
      <p:sp>
        <p:nvSpPr>
          <p:cNvPr id="10" name="Double Bracket 9"/>
          <p:cNvSpPr/>
          <p:nvPr/>
        </p:nvSpPr>
        <p:spPr>
          <a:xfrm>
            <a:off x="6019800" y="1981200"/>
            <a:ext cx="25908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3" cstate="print"/>
          <a:srcRect l="17653" t="40870" r="74458" b="14622"/>
          <a:stretch>
            <a:fillRect/>
          </a:stretch>
        </p:blipFill>
        <p:spPr bwMode="auto">
          <a:xfrm>
            <a:off x="4267200" y="2133600"/>
            <a:ext cx="762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uble Bracket 11"/>
          <p:cNvSpPr/>
          <p:nvPr/>
        </p:nvSpPr>
        <p:spPr>
          <a:xfrm>
            <a:off x="4343400" y="1981200"/>
            <a:ext cx="6858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 l="47337" t="62553" r="47140" b="23752"/>
          <a:stretch>
            <a:fillRect/>
          </a:stretch>
        </p:blipFill>
        <p:spPr bwMode="auto">
          <a:xfrm>
            <a:off x="106680" y="3200400"/>
            <a:ext cx="53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5" cstate="print"/>
          <a:srcRect l="39448" t="62553" r="39250" b="30600"/>
          <a:stretch>
            <a:fillRect/>
          </a:stretch>
        </p:blipFill>
        <p:spPr bwMode="auto">
          <a:xfrm>
            <a:off x="6248400" y="2057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1" name="Picture 3"/>
          <p:cNvPicPr>
            <a:picLocks noChangeAspect="1" noChangeArrowheads="1"/>
          </p:cNvPicPr>
          <p:nvPr/>
        </p:nvPicPr>
        <p:blipFill>
          <a:blip r:embed="rId6" cstate="print"/>
          <a:srcRect l="40237" t="62768" r="38461" b="30385"/>
          <a:stretch>
            <a:fillRect/>
          </a:stretch>
        </p:blipFill>
        <p:spPr bwMode="auto">
          <a:xfrm>
            <a:off x="6324600" y="2590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val 18"/>
          <p:cNvSpPr/>
          <p:nvPr/>
        </p:nvSpPr>
        <p:spPr>
          <a:xfrm>
            <a:off x="7193280" y="33528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193280" y="31242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193280" y="3581400"/>
            <a:ext cx="76200" cy="762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7" cstate="print"/>
          <a:srcRect l="33925" t="38374" r="33728" b="47931"/>
          <a:stretch>
            <a:fillRect/>
          </a:stretch>
        </p:blipFill>
        <p:spPr bwMode="auto">
          <a:xfrm>
            <a:off x="5334000" y="5562600"/>
            <a:ext cx="312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15"/>
          <p:cNvSpPr/>
          <p:nvPr/>
        </p:nvSpPr>
        <p:spPr>
          <a:xfrm>
            <a:off x="5623560" y="3048000"/>
            <a:ext cx="1158240" cy="2392680"/>
          </a:xfrm>
          <a:custGeom>
            <a:avLst/>
            <a:gdLst>
              <a:gd name="connsiteX0" fmla="*/ 701040 w 840740"/>
              <a:gd name="connsiteY0" fmla="*/ 0 h 2453640"/>
              <a:gd name="connsiteX1" fmla="*/ 746760 w 840740"/>
              <a:gd name="connsiteY1" fmla="*/ 914400 h 2453640"/>
              <a:gd name="connsiteX2" fmla="*/ 137160 w 840740"/>
              <a:gd name="connsiteY2" fmla="*/ 1066800 h 2453640"/>
              <a:gd name="connsiteX3" fmla="*/ 0 w 840740"/>
              <a:gd name="connsiteY3" fmla="*/ 2453640 h 245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740" h="2453640">
                <a:moveTo>
                  <a:pt x="701040" y="0"/>
                </a:moveTo>
                <a:cubicBezTo>
                  <a:pt x="770890" y="368300"/>
                  <a:pt x="840740" y="736600"/>
                  <a:pt x="746760" y="914400"/>
                </a:cubicBezTo>
                <a:cubicBezTo>
                  <a:pt x="652780" y="1092200"/>
                  <a:pt x="261620" y="810260"/>
                  <a:pt x="137160" y="1066800"/>
                </a:cubicBezTo>
                <a:cubicBezTo>
                  <a:pt x="12700" y="1323340"/>
                  <a:pt x="6350" y="1888490"/>
                  <a:pt x="0" y="245364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2" cstate="print"/>
          <a:srcRect l="45759" t="75107" r="44773" b="12340"/>
          <a:stretch>
            <a:fillRect/>
          </a:stretch>
        </p:blipFill>
        <p:spPr bwMode="auto">
          <a:xfrm>
            <a:off x="1325880" y="3048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7159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Solution is </a:t>
            </a:r>
            <a:r>
              <a:rPr lang="en-US" dirty="0" smtClean="0"/>
              <a:t>“smooth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m/dx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≈</a:t>
            </a:r>
            <a:r>
              <a:rPr lang="en-US" dirty="0" smtClean="0"/>
              <a:t> 0</a:t>
            </a:r>
          </a:p>
        </p:txBody>
      </p:sp>
      <p:sp>
        <p:nvSpPr>
          <p:cNvPr id="7" name="Double Bracket 6"/>
          <p:cNvSpPr/>
          <p:nvPr/>
        </p:nvSpPr>
        <p:spPr>
          <a:xfrm>
            <a:off x="2209800" y="2057400"/>
            <a:ext cx="34290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 cstate="print"/>
          <a:srcRect l="16864" t="40870" r="77613" b="14622"/>
          <a:stretch>
            <a:fillRect/>
          </a:stretch>
        </p:blipFill>
        <p:spPr bwMode="auto">
          <a:xfrm>
            <a:off x="7391400" y="2057400"/>
            <a:ext cx="53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781800" y="3200400"/>
            <a:ext cx="524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ambria Math"/>
                <a:ea typeface="Cambria Math"/>
              </a:rPr>
              <a:t>≈</a:t>
            </a:r>
            <a:endParaRPr lang="en-US" sz="3600" dirty="0"/>
          </a:p>
        </p:txBody>
      </p:sp>
      <p:sp>
        <p:nvSpPr>
          <p:cNvPr id="10" name="Double Bracket 9"/>
          <p:cNvSpPr/>
          <p:nvPr/>
        </p:nvSpPr>
        <p:spPr>
          <a:xfrm>
            <a:off x="7467600" y="1981200"/>
            <a:ext cx="5334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4" cstate="print"/>
          <a:srcRect l="17653" t="40870" r="74458" b="14622"/>
          <a:stretch>
            <a:fillRect/>
          </a:stretch>
        </p:blipFill>
        <p:spPr bwMode="auto">
          <a:xfrm>
            <a:off x="5715000" y="2133600"/>
            <a:ext cx="762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uble Bracket 11"/>
          <p:cNvSpPr/>
          <p:nvPr/>
        </p:nvSpPr>
        <p:spPr>
          <a:xfrm>
            <a:off x="5791200" y="1981200"/>
            <a:ext cx="6858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43200" y="54864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>
            <a:off x="-38099" y="36957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743200" y="55626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 rot="16200000">
            <a:off x="213360" y="3459480"/>
            <a:ext cx="1524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K=M-2</a:t>
            </a: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5" cstate="print"/>
          <a:srcRect l="18146" t="39729" r="47140" b="26034"/>
          <a:stretch>
            <a:fillRect/>
          </a:stretch>
        </p:blipFill>
        <p:spPr bwMode="auto">
          <a:xfrm>
            <a:off x="2240280" y="2545080"/>
            <a:ext cx="3352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3886200" y="5983069"/>
            <a:ext cx="4968240" cy="646331"/>
            <a:chOff x="3886200" y="5983069"/>
            <a:chExt cx="4968240" cy="646331"/>
          </a:xfrm>
        </p:grpSpPr>
        <p:sp>
          <p:nvSpPr>
            <p:cNvPr id="19" name="Content Placeholder 2"/>
            <p:cNvSpPr txBox="1">
              <a:spLocks/>
            </p:cNvSpPr>
            <p:nvPr/>
          </p:nvSpPr>
          <p:spPr bwMode="auto">
            <a:xfrm>
              <a:off x="4724400" y="6096000"/>
              <a:ext cx="26670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598920" y="5983069"/>
              <a:ext cx="5245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 smtClean="0">
                  <a:latin typeface="Cambria Math"/>
                  <a:ea typeface="Cambria Math"/>
                </a:rPr>
                <a:t>≈</a:t>
              </a:r>
              <a:endParaRPr lang="en-US" sz="3600" dirty="0"/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6187440" y="6096000"/>
              <a:ext cx="26670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</a:t>
              </a:r>
            </a:p>
          </p:txBody>
        </p:sp>
        <p:sp>
          <p:nvSpPr>
            <p:cNvPr id="22" name="Content Placeholder 2"/>
            <p:cNvSpPr txBox="1">
              <a:spLocks/>
            </p:cNvSpPr>
            <p:nvPr/>
          </p:nvSpPr>
          <p:spPr bwMode="auto">
            <a:xfrm>
              <a:off x="3886200" y="6096000"/>
              <a:ext cx="26670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2" cstate="print"/>
          <a:srcRect l="45759" t="75107" r="44773" b="12340"/>
          <a:stretch>
            <a:fillRect/>
          </a:stretch>
        </p:blipFill>
        <p:spPr bwMode="auto">
          <a:xfrm>
            <a:off x="2240280" y="2819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715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How would you create 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n-US" dirty="0" err="1" smtClean="0">
                <a:solidFill>
                  <a:srgbClr val="FF0000"/>
                </a:solidFill>
              </a:rPr>
              <a:t>MatLab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3124200" y="1828800"/>
            <a:ext cx="34290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657600" y="52578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>
            <a:off x="5448300" y="33909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657600" y="53340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 rot="16200000">
            <a:off x="6438900" y="3162301"/>
            <a:ext cx="1524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K=M-2</a:t>
            </a: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3" cstate="print"/>
          <a:srcRect l="18146" t="39729" r="47140" b="26034"/>
          <a:stretch>
            <a:fillRect/>
          </a:stretch>
        </p:blipFill>
        <p:spPr bwMode="auto">
          <a:xfrm>
            <a:off x="3154680" y="2316480"/>
            <a:ext cx="3352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04800" y="309372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    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32003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smtClean="0"/>
              <a:t>K=M-2;</a:t>
            </a:r>
          </a:p>
          <a:p>
            <a:pPr>
              <a:buNone/>
            </a:pPr>
            <a:r>
              <a:rPr lang="en-US" sz="2400" dirty="0" smtClean="0"/>
              <a:t>Dx2 = Dx^2;</a:t>
            </a:r>
          </a:p>
          <a:p>
            <a:pPr>
              <a:buNone/>
            </a:pPr>
            <a:r>
              <a:rPr lang="en-US" sz="2400" dirty="0" smtClean="0"/>
              <a:t>H = </a:t>
            </a:r>
            <a:r>
              <a:rPr lang="en-US" sz="2400" dirty="0" err="1" smtClean="0"/>
              <a:t>toeplitz</a:t>
            </a:r>
            <a:r>
              <a:rPr lang="en-US" sz="2400" dirty="0" smtClean="0"/>
              <a:t>( [1,zeros(1,K-1)]’  ,   [1,-2,1,zeros(1,M-3)]  )/Dx2;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3340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Generalize …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Solution </a:t>
            </a:r>
            <a:r>
              <a:rPr lang="en-US" dirty="0" smtClean="0"/>
              <a:t>is “small”</a:t>
            </a:r>
          </a:p>
          <a:p>
            <a:pPr algn="ctr">
              <a:buNone/>
            </a:pPr>
            <a:r>
              <a:rPr lang="en-US" dirty="0" smtClean="0"/>
              <a:t>m </a:t>
            </a:r>
            <a:r>
              <a:rPr lang="en-US" dirty="0" smtClean="0">
                <a:latin typeface="Cambria Math"/>
                <a:ea typeface="Cambria Math"/>
              </a:rPr>
              <a:t>≈</a:t>
            </a:r>
            <a:r>
              <a:rPr lang="en-US" dirty="0" smtClean="0"/>
              <a:t> 0</a:t>
            </a: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Solution is “flat”</a:t>
            </a:r>
          </a:p>
          <a:p>
            <a:pPr algn="ctr">
              <a:buNone/>
            </a:pPr>
            <a:r>
              <a:rPr lang="en-US" dirty="0" smtClean="0"/>
              <a:t>dm/</a:t>
            </a:r>
            <a:r>
              <a:rPr lang="en-US" dirty="0" err="1" smtClean="0"/>
              <a:t>dx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≈</a:t>
            </a:r>
            <a:r>
              <a:rPr lang="en-US" dirty="0" smtClean="0"/>
              <a:t> 0</a:t>
            </a: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Solution is “smooth”</a:t>
            </a:r>
          </a:p>
          <a:p>
            <a:pPr algn="ctr">
              <a:buNone/>
            </a:pPr>
            <a:r>
              <a:rPr lang="en-US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m/dx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≈ </a:t>
            </a:r>
            <a:r>
              <a:rPr lang="en-US" dirty="0" smtClean="0"/>
              <a:t>0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to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solution solves any homogeneous linear differential equation</a:t>
            </a:r>
          </a:p>
          <a:p>
            <a:pPr algn="ctr">
              <a:buNone/>
            </a:pPr>
            <a:r>
              <a:rPr lang="en-US" dirty="0" smtClean="0">
                <a:latin typeface="Cambria Math"/>
                <a:ea typeface="Cambria Math"/>
              </a:rPr>
              <a:t>ℒ </a:t>
            </a:r>
            <a:r>
              <a:rPr lang="en-US" i="1" dirty="0" smtClean="0">
                <a:latin typeface="Cambria Math"/>
                <a:ea typeface="Cambria Math"/>
              </a:rPr>
              <a:t>m(x)</a:t>
            </a:r>
            <a:r>
              <a:rPr lang="en-US" dirty="0" smtClean="0">
                <a:latin typeface="Cambria Math"/>
                <a:ea typeface="Cambria Math"/>
              </a:rPr>
              <a:t> ≈ </a:t>
            </a:r>
            <a:r>
              <a:rPr lang="en-US" dirty="0" smtClean="0"/>
              <a:t>0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1066800"/>
            <a:ext cx="8229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now on to 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kern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periodicities</a:t>
            </a:r>
            <a:endParaRPr kumimoji="0" lang="en-US" sz="3200" b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Carry over from last class …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1066800"/>
            <a:ext cx="8229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now on to 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kern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periodicities</a:t>
            </a:r>
            <a:endParaRPr kumimoji="0" lang="en-US" sz="3200" b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895600" y="4038600"/>
            <a:ext cx="1722120" cy="868680"/>
          </a:xfrm>
          <a:custGeom>
            <a:avLst/>
            <a:gdLst>
              <a:gd name="connsiteX0" fmla="*/ 0 w 1722120"/>
              <a:gd name="connsiteY0" fmla="*/ 868680 h 868680"/>
              <a:gd name="connsiteX1" fmla="*/ 777240 w 1722120"/>
              <a:gd name="connsiteY1" fmla="*/ 365760 h 868680"/>
              <a:gd name="connsiteX2" fmla="*/ 929640 w 1722120"/>
              <a:gd name="connsiteY2" fmla="*/ 502920 h 868680"/>
              <a:gd name="connsiteX3" fmla="*/ 1722120 w 1722120"/>
              <a:gd name="connsiteY3" fmla="*/ 0 h 86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2120" h="868680">
                <a:moveTo>
                  <a:pt x="0" y="868680"/>
                </a:moveTo>
                <a:cubicBezTo>
                  <a:pt x="311150" y="647700"/>
                  <a:pt x="622300" y="426720"/>
                  <a:pt x="777240" y="365760"/>
                </a:cubicBezTo>
                <a:cubicBezTo>
                  <a:pt x="932180" y="304800"/>
                  <a:pt x="772160" y="563880"/>
                  <a:pt x="929640" y="502920"/>
                </a:cubicBezTo>
                <a:cubicBezTo>
                  <a:pt x="1087120" y="441960"/>
                  <a:pt x="1404620" y="220980"/>
                  <a:pt x="172212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066800" y="4495800"/>
            <a:ext cx="2667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repeating pattern in time or space</a:t>
            </a:r>
            <a:endParaRPr kumimoji="0" lang="en-US" sz="2400" b="0" u="none" strike="noStrike" kern="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1" y="2029893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flipV="1">
            <a:off x="2451464" y="5586778"/>
            <a:ext cx="4487333" cy="197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660764" y="3815834"/>
            <a:ext cx="35814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353620" y="4387334"/>
            <a:ext cx="30480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03864" y="5939135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delay,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18463" y="2787134"/>
            <a:ext cx="242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amplitude,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899264" y="5149334"/>
            <a:ext cx="21336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67201" y="51054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period,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4421375" y="3396734"/>
            <a:ext cx="1066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070464" y="3777734"/>
            <a:ext cx="22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1931968" y="3767824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d(t)</a:t>
            </a:r>
            <a:endParaRPr 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204064" y="5758934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08864" y="5758934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time,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75464" y="2101334"/>
            <a:ext cx="1066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sinusoidal oscillation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f(t)</a:t>
            </a:r>
            <a:r>
              <a:rPr kumimoji="0" lang="en-US" sz="32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C </a:t>
            </a:r>
            <a:r>
              <a:rPr kumimoji="0" lang="en-US" sz="3200" b="0" i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kumimoji="0" lang="en-US" sz="32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{ 2</a:t>
            </a:r>
            <a:r>
              <a:rPr kumimoji="0" lang="el-GR" sz="32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π</a:t>
            </a:r>
            <a:r>
              <a:rPr kumimoji="0" lang="en-US" sz="32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(t-t</a:t>
            </a:r>
            <a:r>
              <a:rPr kumimoji="0" lang="en-US" sz="32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kumimoji="0" lang="en-US" sz="32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/ T }</a:t>
            </a: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219200" y="2819400"/>
            <a:ext cx="242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amplitude,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70464" y="3396734"/>
            <a:ext cx="228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204064" y="5377934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457200" y="-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lingo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0" y="1371600"/>
            <a:ext cx="472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temporal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f(t)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C </a:t>
            </a:r>
            <a:r>
              <a:rPr kumimoji="0" lang="en-US" sz="2400" b="0" i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{ 2</a:t>
            </a:r>
            <a:r>
              <a:rPr kumimoji="0" lang="el-GR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π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 / T }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 bwMode="auto">
          <a:xfrm>
            <a:off x="4267200" y="1371600"/>
            <a:ext cx="472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spatial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f(x)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C </a:t>
            </a:r>
            <a:r>
              <a:rPr kumimoji="0" lang="en-US" sz="2400" b="0" i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{ 2</a:t>
            </a:r>
            <a:r>
              <a:rPr kumimoji="0" lang="el-GR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π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x / </a:t>
            </a:r>
            <a:r>
              <a:rPr kumimoji="0" lang="el-GR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}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57800" y="2819400"/>
            <a:ext cx="242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amplitude,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9200" y="3429000"/>
            <a:ext cx="242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period,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57800" y="3505200"/>
            <a:ext cx="242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wavelength, </a:t>
            </a:r>
            <a:r>
              <a:rPr lang="el-GR" sz="24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19200" y="4038600"/>
            <a:ext cx="242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frequency,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f=1/T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9600" y="48006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angular frequency,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ω=2</a:t>
            </a:r>
            <a:r>
              <a:rPr lang="el-GR" sz="24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π</a:t>
            </a:r>
            <a:r>
              <a:rPr lang="en-US" sz="24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/T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48200" y="48006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wavenumber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k=2</a:t>
            </a:r>
            <a:r>
              <a:rPr lang="el-GR" sz="24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π</a:t>
            </a:r>
            <a:r>
              <a:rPr lang="en-US" sz="24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l-GR" sz="24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λ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57800" y="4110335"/>
            <a:ext cx="242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 bwMode="auto">
          <a:xfrm>
            <a:off x="152400" y="5105400"/>
            <a:ext cx="472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/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f(t)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C </a:t>
            </a:r>
            <a:r>
              <a:rPr kumimoji="0" lang="en-US" sz="2400" b="0" i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4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t)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4419600" y="5105400"/>
            <a:ext cx="472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f(x)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C </a:t>
            </a:r>
            <a:r>
              <a:rPr kumimoji="0" lang="en-US" sz="2400" b="0" i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kumimoji="0" lang="en-US" sz="24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2400" b="0" i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kx</a:t>
            </a:r>
            <a:r>
              <a:rPr lang="en-US" sz="24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2246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Is it periodic and if so, what is the period (time) or wavelength (distance)?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Is there one periodicity? Or several?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Is the mean zero?  Is the periodicity superimposed on a complicated background?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How periodic is it? Are the repeats exact or very rough.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Is it a sinusoidal?  Or is the repeating shape more complicated?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What physical process causes periodicity?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AutoShape 4" descr="Weekly Tide Prediction graphical plo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7285" name="Picture 5"/>
          <p:cNvPicPr>
            <a:picLocks noChangeAspect="1" noChangeArrowheads="1"/>
          </p:cNvPicPr>
          <p:nvPr/>
        </p:nvPicPr>
        <p:blipFill>
          <a:blip r:embed="rId2" cstate="print"/>
          <a:srcRect l="9143" t="35165" r="34694" b="24176"/>
          <a:stretch>
            <a:fillRect/>
          </a:stretch>
        </p:blipFill>
        <p:spPr bwMode="auto">
          <a:xfrm>
            <a:off x="137160" y="1371600"/>
            <a:ext cx="885567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124200" y="304800"/>
            <a:ext cx="2976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Tide at </a:t>
            </a:r>
            <a:r>
              <a:rPr lang="en-US" b="1" dirty="0" err="1" smtClean="0"/>
              <a:t>Throggs</a:t>
            </a:r>
            <a:r>
              <a:rPr lang="en-US" b="1" dirty="0" smtClean="0"/>
              <a:t> </a:t>
            </a:r>
            <a:r>
              <a:rPr lang="en-US" b="1" dirty="0" smtClean="0"/>
              <a:t>Neck, NY</a:t>
            </a:r>
            <a:endParaRPr lang="en-US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http://zweefvliegopleiding.nl/LAPL(S)/menselijke%20prestaties/afbeeldingen%20hp/Electro%20Cardiogram.gif"/>
          <p:cNvPicPr>
            <a:picLocks noChangeAspect="1" noChangeArrowheads="1"/>
          </p:cNvPicPr>
          <p:nvPr/>
        </p:nvPicPr>
        <p:blipFill>
          <a:blip r:embed="rId2" cstate="print"/>
          <a:srcRect t="32468" b="32467"/>
          <a:stretch>
            <a:fillRect/>
          </a:stretch>
        </p:blipFill>
        <p:spPr bwMode="auto">
          <a:xfrm>
            <a:off x="609600" y="2057399"/>
            <a:ext cx="7772400" cy="2725387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>
            <a:off x="4343400" y="4495800"/>
            <a:ext cx="167640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19600" y="48768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1s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6858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cardiogram</a:t>
            </a:r>
            <a:endParaRPr lang="en-US"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http://www.isac.cnr.it/cimone/sites/default/files/O3_trend.JPG"/>
          <p:cNvPicPr>
            <a:picLocks noChangeAspect="1" noChangeArrowheads="1"/>
          </p:cNvPicPr>
          <p:nvPr/>
        </p:nvPicPr>
        <p:blipFill>
          <a:blip r:embed="rId2" cstate="print"/>
          <a:srcRect r="13388"/>
          <a:stretch>
            <a:fillRect/>
          </a:stretch>
        </p:blipFill>
        <p:spPr bwMode="auto">
          <a:xfrm>
            <a:off x="254000" y="0"/>
            <a:ext cx="87376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http://www.ldeo.columbia.edu/LCSN/WebSeis/output/2014274022220270_PAL_BHZ_25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7708"/>
            <a:ext cx="8839200" cy="683029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514600" y="990600"/>
            <a:ext cx="455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Seismic Ground Motion at Palisades NY</a:t>
            </a:r>
            <a:endParaRPr lang="en-US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http://www.ldeo.columbia.edu/LCSN/WebSeis/output/2014274040020855_PAL_BHZ_filtered_9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626"/>
            <a:ext cx="9429750" cy="7286626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590800" y="533400"/>
            <a:ext cx="455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Seismic Ground Motion at Palisades NY</a:t>
            </a:r>
            <a:endParaRPr lang="en-US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ems.psu.edu/%7Eradovic/image4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067797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495300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 common way to deal with a function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b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is to “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discretize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it” at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equally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spaced increments along the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-axis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so it becomes a vector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304800" y="48920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36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=[m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1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2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3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…, </a:t>
            </a:r>
            <a:r>
              <a:rPr lang="en-US" sz="36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baseline="-25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]</a:t>
            </a:r>
            <a:r>
              <a:rPr lang="en-US" sz="3600" i="1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T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 </a:t>
            </a:r>
            <a:endParaRPr kumimoji="0" lang="en-US" sz="36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76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Stream Flow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Neuse River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1" y="1249362"/>
            <a:ext cx="6477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 rot="16200000">
            <a:off x="-1523999" y="3382962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discharge,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cfs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371601" y="6126162"/>
            <a:ext cx="647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days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2857" t="5737" r="5714"/>
          <a:stretch>
            <a:fillRect/>
          </a:stretch>
        </p:blipFill>
        <p:spPr bwMode="auto">
          <a:xfrm>
            <a:off x="1219200" y="1524000"/>
            <a:ext cx="6477000" cy="5008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Air temperature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Black Rock Forest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l="3869" t="4762" r="38108"/>
          <a:stretch>
            <a:fillRect/>
          </a:stretch>
        </p:blipFill>
        <p:spPr bwMode="auto">
          <a:xfrm>
            <a:off x="1981200" y="2133600"/>
            <a:ext cx="4495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810000" y="5004148"/>
            <a:ext cx="2514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Air temperature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Black Rock Forest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667000" y="5105400"/>
            <a:ext cx="388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days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://www.pilana.com/img/pp/2252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8458200" cy="57177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http://media.precisionhawk.com/wp-content/uploads/2014/07/ds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1649"/>
            <a:ext cx="9144000" cy="6111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http://images.nationalgeographic.com/wpf/media-live/photos/000/253/cache/sand-dunes-aerial-brazil_25306_990x7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14400"/>
            <a:ext cx="7334250" cy="5505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://higheredbcs.wiley.com/legacy/college/levin/0471697435/chap_tut/images/le03_2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1000"/>
            <a:ext cx="5715000" cy="5971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print"/>
          <a:srcRect l="18939" t="33880" r="24245" b="13661"/>
          <a:stretch>
            <a:fillRect/>
          </a:stretch>
        </p:blipFill>
        <p:spPr bwMode="auto">
          <a:xfrm>
            <a:off x="0" y="609600"/>
            <a:ext cx="9144000" cy="504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ttps://encrypted-tbn1.gstatic.com/images?q=tbn:ANd9GcQG32pmFxuuUvgZ8h3l9ZPE8mOVU7QPjtNTS1c-vJRtrVRLUtM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4968"/>
            <a:ext cx="9144000" cy="665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6" name="Picture 4" descr="http://ej.iop.org/images/0031-9120/47/1/73/Full/05509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"/>
            <a:ext cx="7010400" cy="6273513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1219200" y="6248400"/>
            <a:ext cx="1447800" cy="0"/>
          </a:xfrm>
          <a:prstGeom prst="straightConnector1">
            <a:avLst/>
          </a:prstGeom>
          <a:ln w="3810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5562600"/>
            <a:ext cx="2590800" cy="6858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km</a:t>
            </a: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509486" y="1342571"/>
            <a:ext cx="6241143" cy="1465943"/>
          </a:xfrm>
          <a:custGeom>
            <a:avLst/>
            <a:gdLst>
              <a:gd name="connsiteX0" fmla="*/ 0 w 6241143"/>
              <a:gd name="connsiteY0" fmla="*/ 1465943 h 1465943"/>
              <a:gd name="connsiteX1" fmla="*/ 1828800 w 6241143"/>
              <a:gd name="connsiteY1" fmla="*/ 188686 h 1465943"/>
              <a:gd name="connsiteX2" fmla="*/ 4368800 w 6241143"/>
              <a:gd name="connsiteY2" fmla="*/ 1103086 h 1465943"/>
              <a:gd name="connsiteX3" fmla="*/ 6241143 w 6241143"/>
              <a:gd name="connsiteY3" fmla="*/ 0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41143" h="1465943">
                <a:moveTo>
                  <a:pt x="0" y="1465943"/>
                </a:moveTo>
                <a:cubicBezTo>
                  <a:pt x="550333" y="857552"/>
                  <a:pt x="1100667" y="249162"/>
                  <a:pt x="1828800" y="188686"/>
                </a:cubicBezTo>
                <a:cubicBezTo>
                  <a:pt x="2556933" y="128210"/>
                  <a:pt x="3633410" y="1134534"/>
                  <a:pt x="4368800" y="1103086"/>
                </a:cubicBezTo>
                <a:cubicBezTo>
                  <a:pt x="5104191" y="1071638"/>
                  <a:pt x="5672667" y="535819"/>
                  <a:pt x="6241143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465943" y="1153885"/>
            <a:ext cx="6458857" cy="1741715"/>
          </a:xfrm>
          <a:custGeom>
            <a:avLst/>
            <a:gdLst>
              <a:gd name="connsiteX0" fmla="*/ 14514 w 6458857"/>
              <a:gd name="connsiteY0" fmla="*/ 0 h 1741715"/>
              <a:gd name="connsiteX1" fmla="*/ 0 w 6458857"/>
              <a:gd name="connsiteY1" fmla="*/ 1741715 h 1741715"/>
              <a:gd name="connsiteX2" fmla="*/ 6458857 w 6458857"/>
              <a:gd name="connsiteY2" fmla="*/ 1741715 h 174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8857" h="1741715">
                <a:moveTo>
                  <a:pt x="14514" y="0"/>
                </a:moveTo>
                <a:lnTo>
                  <a:pt x="0" y="1741715"/>
                </a:lnTo>
                <a:lnTo>
                  <a:pt x="6458857" y="1741715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2400" y="1676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373256" y="2496456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905000" y="224608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96886" y="187234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688772" y="1629234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080658" y="149497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472544" y="146595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864430" y="157480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56316" y="1748976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648202" y="195580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40088" y="217714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431974" y="231502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23860" y="238033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215746" y="2293254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607632" y="2122716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999518" y="187234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391400" y="155304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1"/>
          <p:cNvSpPr txBox="1">
            <a:spLocks/>
          </p:cNvSpPr>
          <p:nvPr/>
        </p:nvSpPr>
        <p:spPr bwMode="auto">
          <a:xfrm>
            <a:off x="3505200" y="10668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28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 bwMode="auto">
          <a:xfrm>
            <a:off x="4114800" y="1295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5400000" flipH="1" flipV="1">
            <a:off x="3204031" y="2362200"/>
            <a:ext cx="1436913" cy="2177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 flipH="1" flipV="1">
            <a:off x="3708400" y="2474686"/>
            <a:ext cx="124097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/>
          <p:cNvSpPr txBox="1">
            <a:spLocks/>
          </p:cNvSpPr>
          <p:nvPr/>
        </p:nvSpPr>
        <p:spPr bwMode="auto">
          <a:xfrm>
            <a:off x="3175002" y="2819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28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3733800" y="2819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0" name="Right Brace 39"/>
          <p:cNvSpPr/>
          <p:nvPr/>
        </p:nvSpPr>
        <p:spPr>
          <a:xfrm rot="5400000">
            <a:off x="3944256" y="3467100"/>
            <a:ext cx="381000" cy="4572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itle 1"/>
          <p:cNvSpPr txBox="1">
            <a:spLocks/>
          </p:cNvSpPr>
          <p:nvPr/>
        </p:nvSpPr>
        <p:spPr bwMode="auto">
          <a:xfrm>
            <a:off x="3429000" y="37338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l-GR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 bwMode="auto">
          <a:xfrm>
            <a:off x="533400" y="4724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m(x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) → </a:t>
            </a:r>
            <a:r>
              <a:rPr lang="en-US" sz="36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=[m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1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2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3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…, </a:t>
            </a:r>
            <a:r>
              <a:rPr lang="en-US" sz="36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baseline="-25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]</a:t>
            </a:r>
            <a:r>
              <a:rPr lang="en-US" sz="3600" i="1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T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 </a:t>
            </a:r>
            <a:endParaRPr kumimoji="0" lang="en-US" sz="36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pairing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sines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cosines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avoid using time delays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0981" t="53478" r="30465" b="34928"/>
          <a:stretch>
            <a:fillRect/>
          </a:stretch>
        </p:blipFill>
        <p:spPr bwMode="auto">
          <a:xfrm>
            <a:off x="457200" y="1828800"/>
            <a:ext cx="426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50000" t="67247" r="19019" b="23333"/>
          <a:stretch>
            <a:fillRect/>
          </a:stretch>
        </p:blipFill>
        <p:spPr bwMode="auto">
          <a:xfrm>
            <a:off x="4876800" y="1886856"/>
            <a:ext cx="3429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3873" t="29130" r="33477" b="19855"/>
          <a:stretch>
            <a:fillRect/>
          </a:stretch>
        </p:blipFill>
        <p:spPr bwMode="auto">
          <a:xfrm>
            <a:off x="914400" y="3200400"/>
            <a:ext cx="6934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19800" y="41148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69966" t="67247" r="25788" b="23333"/>
          <a:stretch>
            <a:fillRect/>
          </a:stretch>
        </p:blipFill>
        <p:spPr bwMode="auto">
          <a:xfrm>
            <a:off x="5994400" y="3962400"/>
            <a:ext cx="4699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981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Fourier Series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linear model containing nothing but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sines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cosines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1015" t="48841" r="13253" b="31449"/>
          <a:stretch>
            <a:fillRect/>
          </a:stretch>
        </p:blipFill>
        <p:spPr bwMode="auto">
          <a:xfrm>
            <a:off x="0" y="3048000"/>
            <a:ext cx="9133326" cy="141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5105400"/>
            <a:ext cx="3505200" cy="685800"/>
          </a:xfrm>
        </p:spPr>
        <p:txBody>
          <a:bodyPr/>
          <a:lstStyle/>
          <a:p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’s and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’s are</a:t>
            </a:r>
            <a:b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model parameters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1015" t="57353" r="13253" b="31449"/>
          <a:stretch>
            <a:fillRect/>
          </a:stretch>
        </p:blipFill>
        <p:spPr bwMode="auto">
          <a:xfrm>
            <a:off x="0" y="3429000"/>
            <a:ext cx="9133326" cy="80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1139371" y="4034971"/>
            <a:ext cx="2997200" cy="1016000"/>
          </a:xfrm>
          <a:custGeom>
            <a:avLst/>
            <a:gdLst>
              <a:gd name="connsiteX0" fmla="*/ 254000 w 2997200"/>
              <a:gd name="connsiteY0" fmla="*/ 0 h 1016000"/>
              <a:gd name="connsiteX1" fmla="*/ 457200 w 2997200"/>
              <a:gd name="connsiteY1" fmla="*/ 595086 h 1016000"/>
              <a:gd name="connsiteX2" fmla="*/ 2997200 w 2997200"/>
              <a:gd name="connsiteY2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1016000">
                <a:moveTo>
                  <a:pt x="254000" y="0"/>
                </a:moveTo>
                <a:cubicBezTo>
                  <a:pt x="127000" y="212876"/>
                  <a:pt x="0" y="425753"/>
                  <a:pt x="457200" y="595086"/>
                </a:cubicBezTo>
                <a:cubicBezTo>
                  <a:pt x="914400" y="764419"/>
                  <a:pt x="1955800" y="890209"/>
                  <a:pt x="2997200" y="1016000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048000" y="4038600"/>
            <a:ext cx="1219200" cy="914400"/>
          </a:xfrm>
          <a:custGeom>
            <a:avLst/>
            <a:gdLst>
              <a:gd name="connsiteX0" fmla="*/ 254000 w 2997200"/>
              <a:gd name="connsiteY0" fmla="*/ 0 h 1016000"/>
              <a:gd name="connsiteX1" fmla="*/ 457200 w 2997200"/>
              <a:gd name="connsiteY1" fmla="*/ 595086 h 1016000"/>
              <a:gd name="connsiteX2" fmla="*/ 2997200 w 2997200"/>
              <a:gd name="connsiteY2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1016000">
                <a:moveTo>
                  <a:pt x="254000" y="0"/>
                </a:moveTo>
                <a:cubicBezTo>
                  <a:pt x="127000" y="212876"/>
                  <a:pt x="0" y="425753"/>
                  <a:pt x="457200" y="595086"/>
                </a:cubicBezTo>
                <a:cubicBezTo>
                  <a:pt x="914400" y="764419"/>
                  <a:pt x="1955800" y="890209"/>
                  <a:pt x="2997200" y="1016000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flipH="1">
            <a:off x="4648200" y="4114800"/>
            <a:ext cx="609600" cy="838200"/>
          </a:xfrm>
          <a:custGeom>
            <a:avLst/>
            <a:gdLst>
              <a:gd name="connsiteX0" fmla="*/ 254000 w 2997200"/>
              <a:gd name="connsiteY0" fmla="*/ 0 h 1016000"/>
              <a:gd name="connsiteX1" fmla="*/ 457200 w 2997200"/>
              <a:gd name="connsiteY1" fmla="*/ 595086 h 1016000"/>
              <a:gd name="connsiteX2" fmla="*/ 2997200 w 2997200"/>
              <a:gd name="connsiteY2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1016000">
                <a:moveTo>
                  <a:pt x="254000" y="0"/>
                </a:moveTo>
                <a:cubicBezTo>
                  <a:pt x="127000" y="212876"/>
                  <a:pt x="0" y="425753"/>
                  <a:pt x="457200" y="595086"/>
                </a:cubicBezTo>
                <a:cubicBezTo>
                  <a:pt x="914400" y="764419"/>
                  <a:pt x="1955800" y="890209"/>
                  <a:pt x="2997200" y="1016000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flipH="1">
            <a:off x="4724400" y="4114800"/>
            <a:ext cx="2590800" cy="914400"/>
          </a:xfrm>
          <a:custGeom>
            <a:avLst/>
            <a:gdLst>
              <a:gd name="connsiteX0" fmla="*/ 254000 w 2997200"/>
              <a:gd name="connsiteY0" fmla="*/ 0 h 1016000"/>
              <a:gd name="connsiteX1" fmla="*/ 457200 w 2997200"/>
              <a:gd name="connsiteY1" fmla="*/ 595086 h 1016000"/>
              <a:gd name="connsiteX2" fmla="*/ 2997200 w 2997200"/>
              <a:gd name="connsiteY2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1016000">
                <a:moveTo>
                  <a:pt x="254000" y="0"/>
                </a:moveTo>
                <a:cubicBezTo>
                  <a:pt x="127000" y="212876"/>
                  <a:pt x="0" y="425753"/>
                  <a:pt x="457200" y="595086"/>
                </a:cubicBezTo>
                <a:cubicBezTo>
                  <a:pt x="914400" y="764419"/>
                  <a:pt x="1955800" y="890209"/>
                  <a:pt x="2997200" y="1016000"/>
                </a:cubicBezTo>
              </a:path>
            </a:pathLst>
          </a:cu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962400" y="1894116"/>
            <a:ext cx="365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’s are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auxiliary variables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149324" y="2667000"/>
            <a:ext cx="3314095" cy="954314"/>
          </a:xfrm>
          <a:custGeom>
            <a:avLst/>
            <a:gdLst>
              <a:gd name="connsiteX0" fmla="*/ 517676 w 3710819"/>
              <a:gd name="connsiteY0" fmla="*/ 1030514 h 1030514"/>
              <a:gd name="connsiteX1" fmla="*/ 532190 w 3710819"/>
              <a:gd name="connsiteY1" fmla="*/ 566057 h 1030514"/>
              <a:gd name="connsiteX2" fmla="*/ 3710819 w 3710819"/>
              <a:gd name="connsiteY2" fmla="*/ 0 h 1030514"/>
              <a:gd name="connsiteX0" fmla="*/ 258838 w 3451981"/>
              <a:gd name="connsiteY0" fmla="*/ 1030514 h 1030514"/>
              <a:gd name="connsiteX1" fmla="*/ 273352 w 3451981"/>
              <a:gd name="connsiteY1" fmla="*/ 566057 h 1030514"/>
              <a:gd name="connsiteX2" fmla="*/ 3451981 w 3451981"/>
              <a:gd name="connsiteY2" fmla="*/ 0 h 1030514"/>
              <a:gd name="connsiteX0" fmla="*/ 258838 w 3451981"/>
              <a:gd name="connsiteY0" fmla="*/ 1030514 h 1030514"/>
              <a:gd name="connsiteX1" fmla="*/ 273352 w 3451981"/>
              <a:gd name="connsiteY1" fmla="*/ 566057 h 1030514"/>
              <a:gd name="connsiteX2" fmla="*/ 3451981 w 3451981"/>
              <a:gd name="connsiteY2" fmla="*/ 0 h 1030514"/>
              <a:gd name="connsiteX0" fmla="*/ 120952 w 3314095"/>
              <a:gd name="connsiteY0" fmla="*/ 1030514 h 1030514"/>
              <a:gd name="connsiteX1" fmla="*/ 135466 w 3314095"/>
              <a:gd name="connsiteY1" fmla="*/ 566057 h 1030514"/>
              <a:gd name="connsiteX2" fmla="*/ 3314095 w 3314095"/>
              <a:gd name="connsiteY2" fmla="*/ 0 h 103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4095" h="1030514">
                <a:moveTo>
                  <a:pt x="120952" y="1030514"/>
                </a:moveTo>
                <a:cubicBezTo>
                  <a:pt x="0" y="793447"/>
                  <a:pt x="20562" y="766838"/>
                  <a:pt x="135466" y="566057"/>
                </a:cubicBezTo>
                <a:cubicBezTo>
                  <a:pt x="667656" y="394305"/>
                  <a:pt x="1990875" y="197152"/>
                  <a:pt x="3314095" y="0"/>
                </a:cubicBezTo>
              </a:path>
            </a:pathLst>
          </a:custGeom>
          <a:ln w="28575">
            <a:solidFill>
              <a:srgbClr val="00B0F0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038599" y="2667000"/>
            <a:ext cx="1600201" cy="1030514"/>
          </a:xfrm>
          <a:custGeom>
            <a:avLst/>
            <a:gdLst>
              <a:gd name="connsiteX0" fmla="*/ 517676 w 3710819"/>
              <a:gd name="connsiteY0" fmla="*/ 1030514 h 1030514"/>
              <a:gd name="connsiteX1" fmla="*/ 532190 w 3710819"/>
              <a:gd name="connsiteY1" fmla="*/ 566057 h 1030514"/>
              <a:gd name="connsiteX2" fmla="*/ 3710819 w 3710819"/>
              <a:gd name="connsiteY2" fmla="*/ 0 h 1030514"/>
              <a:gd name="connsiteX0" fmla="*/ 258838 w 3451981"/>
              <a:gd name="connsiteY0" fmla="*/ 1030514 h 1030514"/>
              <a:gd name="connsiteX1" fmla="*/ 273352 w 3451981"/>
              <a:gd name="connsiteY1" fmla="*/ 566057 h 1030514"/>
              <a:gd name="connsiteX2" fmla="*/ 3451981 w 3451981"/>
              <a:gd name="connsiteY2" fmla="*/ 0 h 1030514"/>
              <a:gd name="connsiteX0" fmla="*/ 258838 w 3451981"/>
              <a:gd name="connsiteY0" fmla="*/ 1030514 h 1030514"/>
              <a:gd name="connsiteX1" fmla="*/ 273352 w 3451981"/>
              <a:gd name="connsiteY1" fmla="*/ 566057 h 1030514"/>
              <a:gd name="connsiteX2" fmla="*/ 3451981 w 3451981"/>
              <a:gd name="connsiteY2" fmla="*/ 0 h 1030514"/>
              <a:gd name="connsiteX0" fmla="*/ 120952 w 3314095"/>
              <a:gd name="connsiteY0" fmla="*/ 1030514 h 1030514"/>
              <a:gd name="connsiteX1" fmla="*/ 135466 w 3314095"/>
              <a:gd name="connsiteY1" fmla="*/ 566057 h 1030514"/>
              <a:gd name="connsiteX2" fmla="*/ 3314095 w 3314095"/>
              <a:gd name="connsiteY2" fmla="*/ 0 h 103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4095" h="1030514">
                <a:moveTo>
                  <a:pt x="120952" y="1030514"/>
                </a:moveTo>
                <a:cubicBezTo>
                  <a:pt x="0" y="793447"/>
                  <a:pt x="20562" y="766838"/>
                  <a:pt x="135466" y="566057"/>
                </a:cubicBezTo>
                <a:cubicBezTo>
                  <a:pt x="667656" y="394305"/>
                  <a:pt x="1990875" y="197152"/>
                  <a:pt x="3314095" y="0"/>
                </a:cubicBezTo>
              </a:path>
            </a:pathLst>
          </a:custGeom>
          <a:ln w="28575">
            <a:solidFill>
              <a:srgbClr val="00B0F0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flipH="1">
            <a:off x="6019799" y="2667000"/>
            <a:ext cx="1904998" cy="990600"/>
          </a:xfrm>
          <a:custGeom>
            <a:avLst/>
            <a:gdLst>
              <a:gd name="connsiteX0" fmla="*/ 517676 w 3710819"/>
              <a:gd name="connsiteY0" fmla="*/ 1030514 h 1030514"/>
              <a:gd name="connsiteX1" fmla="*/ 532190 w 3710819"/>
              <a:gd name="connsiteY1" fmla="*/ 566057 h 1030514"/>
              <a:gd name="connsiteX2" fmla="*/ 3710819 w 3710819"/>
              <a:gd name="connsiteY2" fmla="*/ 0 h 1030514"/>
              <a:gd name="connsiteX0" fmla="*/ 258838 w 3451981"/>
              <a:gd name="connsiteY0" fmla="*/ 1030514 h 1030514"/>
              <a:gd name="connsiteX1" fmla="*/ 273352 w 3451981"/>
              <a:gd name="connsiteY1" fmla="*/ 566057 h 1030514"/>
              <a:gd name="connsiteX2" fmla="*/ 3451981 w 3451981"/>
              <a:gd name="connsiteY2" fmla="*/ 0 h 1030514"/>
              <a:gd name="connsiteX0" fmla="*/ 258838 w 3451981"/>
              <a:gd name="connsiteY0" fmla="*/ 1030514 h 1030514"/>
              <a:gd name="connsiteX1" fmla="*/ 273352 w 3451981"/>
              <a:gd name="connsiteY1" fmla="*/ 566057 h 1030514"/>
              <a:gd name="connsiteX2" fmla="*/ 3451981 w 3451981"/>
              <a:gd name="connsiteY2" fmla="*/ 0 h 1030514"/>
              <a:gd name="connsiteX0" fmla="*/ 120952 w 3314095"/>
              <a:gd name="connsiteY0" fmla="*/ 1030514 h 1030514"/>
              <a:gd name="connsiteX1" fmla="*/ 135466 w 3314095"/>
              <a:gd name="connsiteY1" fmla="*/ 566057 h 1030514"/>
              <a:gd name="connsiteX2" fmla="*/ 3314095 w 3314095"/>
              <a:gd name="connsiteY2" fmla="*/ 0 h 103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4095" h="1030514">
                <a:moveTo>
                  <a:pt x="120952" y="1030514"/>
                </a:moveTo>
                <a:cubicBezTo>
                  <a:pt x="0" y="793447"/>
                  <a:pt x="20562" y="766838"/>
                  <a:pt x="135466" y="566057"/>
                </a:cubicBezTo>
                <a:cubicBezTo>
                  <a:pt x="667656" y="394305"/>
                  <a:pt x="1990875" y="197152"/>
                  <a:pt x="3314095" y="0"/>
                </a:cubicBezTo>
              </a:path>
            </a:pathLst>
          </a:custGeom>
          <a:ln w="28575">
            <a:solidFill>
              <a:srgbClr val="5675F8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H="1">
            <a:off x="5791200" y="2667000"/>
            <a:ext cx="304798" cy="990600"/>
          </a:xfrm>
          <a:custGeom>
            <a:avLst/>
            <a:gdLst>
              <a:gd name="connsiteX0" fmla="*/ 517676 w 3710819"/>
              <a:gd name="connsiteY0" fmla="*/ 1030514 h 1030514"/>
              <a:gd name="connsiteX1" fmla="*/ 532190 w 3710819"/>
              <a:gd name="connsiteY1" fmla="*/ 566057 h 1030514"/>
              <a:gd name="connsiteX2" fmla="*/ 3710819 w 3710819"/>
              <a:gd name="connsiteY2" fmla="*/ 0 h 1030514"/>
              <a:gd name="connsiteX0" fmla="*/ 258838 w 3451981"/>
              <a:gd name="connsiteY0" fmla="*/ 1030514 h 1030514"/>
              <a:gd name="connsiteX1" fmla="*/ 273352 w 3451981"/>
              <a:gd name="connsiteY1" fmla="*/ 566057 h 1030514"/>
              <a:gd name="connsiteX2" fmla="*/ 3451981 w 3451981"/>
              <a:gd name="connsiteY2" fmla="*/ 0 h 1030514"/>
              <a:gd name="connsiteX0" fmla="*/ 258838 w 3451981"/>
              <a:gd name="connsiteY0" fmla="*/ 1030514 h 1030514"/>
              <a:gd name="connsiteX1" fmla="*/ 273352 w 3451981"/>
              <a:gd name="connsiteY1" fmla="*/ 566057 h 1030514"/>
              <a:gd name="connsiteX2" fmla="*/ 3451981 w 3451981"/>
              <a:gd name="connsiteY2" fmla="*/ 0 h 1030514"/>
              <a:gd name="connsiteX0" fmla="*/ 120952 w 3314095"/>
              <a:gd name="connsiteY0" fmla="*/ 1030514 h 1030514"/>
              <a:gd name="connsiteX1" fmla="*/ 135466 w 3314095"/>
              <a:gd name="connsiteY1" fmla="*/ 566057 h 1030514"/>
              <a:gd name="connsiteX2" fmla="*/ 3314095 w 3314095"/>
              <a:gd name="connsiteY2" fmla="*/ 0 h 103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4095" h="1030514">
                <a:moveTo>
                  <a:pt x="120952" y="1030514"/>
                </a:moveTo>
                <a:cubicBezTo>
                  <a:pt x="0" y="793447"/>
                  <a:pt x="20562" y="766838"/>
                  <a:pt x="135466" y="566057"/>
                </a:cubicBezTo>
                <a:cubicBezTo>
                  <a:pt x="667656" y="394305"/>
                  <a:pt x="1990875" y="197152"/>
                  <a:pt x="3314095" y="0"/>
                </a:cubicBezTo>
              </a:path>
            </a:pathLst>
          </a:custGeom>
          <a:ln w="28575">
            <a:solidFill>
              <a:srgbClr val="00B0F0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two choices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2667000"/>
          </a:xfrm>
        </p:spPr>
        <p:txBody>
          <a:bodyPr/>
          <a:lstStyle/>
          <a:p>
            <a:pPr marL="514350" indent="-514350"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values of frequencies?</a:t>
            </a:r>
          </a:p>
          <a:p>
            <a:pPr marL="514350" indent="-514350"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total number of frequencies?</a:t>
            </a:r>
          </a:p>
          <a:p>
            <a:pPr marL="514350" indent="-514350"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surprising fact about time series with evenly sampled data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9966" t="39655" r="22891" b="46552"/>
          <a:stretch>
            <a:fillRect/>
          </a:stretch>
        </p:blipFill>
        <p:spPr bwMode="auto">
          <a:xfrm>
            <a:off x="0" y="3200399"/>
            <a:ext cx="9144000" cy="132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4349448" y="4180114"/>
            <a:ext cx="1078895" cy="1727200"/>
          </a:xfrm>
          <a:custGeom>
            <a:avLst/>
            <a:gdLst>
              <a:gd name="connsiteX0" fmla="*/ 4838 w 1078895"/>
              <a:gd name="connsiteY0" fmla="*/ 0 h 1727200"/>
              <a:gd name="connsiteX1" fmla="*/ 179009 w 1078895"/>
              <a:gd name="connsiteY1" fmla="*/ 1088572 h 1727200"/>
              <a:gd name="connsiteX2" fmla="*/ 1078895 w 1078895"/>
              <a:gd name="connsiteY2" fmla="*/ 17272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8895" h="1727200">
                <a:moveTo>
                  <a:pt x="4838" y="0"/>
                </a:moveTo>
                <a:cubicBezTo>
                  <a:pt x="2419" y="400352"/>
                  <a:pt x="0" y="800705"/>
                  <a:pt x="179009" y="1088572"/>
                </a:cubicBezTo>
                <a:cubicBezTo>
                  <a:pt x="358019" y="1376439"/>
                  <a:pt x="718457" y="1551819"/>
                  <a:pt x="1078895" y="172720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114800" y="5486400"/>
            <a:ext cx="327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Nyquist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frequency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514350" indent="-51435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values of frequencies?</a:t>
            </a:r>
          </a:p>
          <a:p>
            <a:pPr marL="514350" indent="-51435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evenly spaced, 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4000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 = (n-1)</a:t>
            </a:r>
            <a:r>
              <a:rPr lang="el-GR" sz="4000" i="1" dirty="0" smtClean="0">
                <a:latin typeface="Cambria Math"/>
                <a:ea typeface="Cambria Math"/>
                <a:cs typeface="Times New Roman" pitchFamily="18" charset="0"/>
              </a:rPr>
              <a:t>Δ ω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minimum frequency of zero</a:t>
            </a:r>
          </a:p>
          <a:p>
            <a:pPr marL="514350" indent="-51435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	maximum frequency of 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ny</a:t>
            </a:r>
            <a:endParaRPr lang="en-US" sz="4000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sz="4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total number of frequencies?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N/2+1</a:t>
            </a:r>
          </a:p>
          <a:p>
            <a:pPr marL="514350" indent="-51435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number of model parameters,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</a:p>
          <a:p>
            <a:pPr marL="514350" indent="-51435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	= number of data,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 l="7315" t="69128" r="3873" b="12869"/>
          <a:stretch>
            <a:fillRect/>
          </a:stretch>
        </p:blipFill>
        <p:spPr bwMode="auto">
          <a:xfrm>
            <a:off x="101598" y="3429000"/>
            <a:ext cx="8915400" cy="1105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1828800"/>
          </a:xfrm>
        </p:spPr>
        <p:txBody>
          <a:bodyPr/>
          <a:lstStyle/>
          <a:p>
            <a:pPr marL="514350" indent="-514350"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Number of Frequencies</a:t>
            </a:r>
          </a:p>
          <a:p>
            <a:pPr marL="514350" indent="-514350"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N/2+1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and not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N/2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marL="514350" indent="-514350"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333" t="43871" r="5000" b="34338"/>
          <a:stretch>
            <a:fillRect/>
          </a:stretch>
        </p:blipFill>
        <p:spPr bwMode="auto">
          <a:xfrm>
            <a:off x="228600" y="5257800"/>
            <a:ext cx="8382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28194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first and last sine are omitted from the Fourier Series since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they are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identically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zero: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7406" t="3065" r="10780" b="6513"/>
          <a:stretch>
            <a:fillRect/>
          </a:stretch>
        </p:blipFill>
        <p:spPr bwMode="auto">
          <a:xfrm>
            <a:off x="0" y="1143000"/>
            <a:ext cx="9144000" cy="554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981200" y="827316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2000" dirty="0" smtClean="0">
                <a:latin typeface="Cambria Math"/>
                <a:ea typeface="Cambria Math"/>
                <a:cs typeface="Times New Roman" pitchFamily="18" charset="0"/>
              </a:rPr>
              <a:t>Δω</a:t>
            </a:r>
            <a:r>
              <a:rPr lang="en-US" sz="20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t)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827316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(0t)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81400" y="827316"/>
            <a:ext cx="1447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sin(</a:t>
            </a:r>
            <a:r>
              <a:rPr lang="el-GR" sz="2000" dirty="0" smtClean="0">
                <a:latin typeface="Cambria Math"/>
                <a:ea typeface="Cambria Math"/>
                <a:cs typeface="Times New Roman" pitchFamily="18" charset="0"/>
              </a:rPr>
              <a:t>Δω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t)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9200" y="827316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</a:t>
            </a:r>
            <a:r>
              <a:rPr lang="el-GR" sz="2000" dirty="0" smtClean="0">
                <a:latin typeface="Cambria Math"/>
                <a:ea typeface="Cambria Math"/>
                <a:cs typeface="Times New Roman" pitchFamily="18" charset="0"/>
              </a:rPr>
              <a:t>Δω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t)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9400" y="827316"/>
            <a:ext cx="1613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sin(2</a:t>
            </a:r>
            <a:r>
              <a:rPr lang="el-GR" sz="2000" dirty="0" smtClean="0">
                <a:latin typeface="Cambria Math"/>
                <a:ea typeface="Cambria Math"/>
                <a:cs typeface="Times New Roman" pitchFamily="18" charset="0"/>
              </a:rPr>
              <a:t>Δω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t)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62801" y="304800"/>
            <a:ext cx="1981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l-GR" sz="2000" dirty="0" smtClean="0">
                <a:latin typeface="Cambria Math"/>
                <a:ea typeface="Cambria Math"/>
                <a:cs typeface="Times New Roman" pitchFamily="18" charset="0"/>
              </a:rPr>
              <a:t>Δω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t)</a:t>
            </a:r>
            <a:endParaRPr lang="en-US" sz="20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>
            <a:stCxn id="22" idx="2"/>
          </p:cNvCxnSpPr>
          <p:nvPr/>
        </p:nvCxnSpPr>
        <p:spPr>
          <a:xfrm rot="16200000" flipH="1">
            <a:off x="8162955" y="695355"/>
            <a:ext cx="438090" cy="45719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problem of aliasing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high frequencies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masquerading as low frequencies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solution: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pre-process data to remove high frequencies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before digitizing it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495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What’s the limitations of this approach?</a:t>
            </a:r>
            <a:endParaRPr lang="en-US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6021"/>
          <a:stretch>
            <a:fillRect/>
          </a:stretch>
        </p:blipFill>
        <p:spPr bwMode="auto">
          <a:xfrm>
            <a:off x="549914" y="759231"/>
            <a:ext cx="7891509" cy="587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1037796" y="1418735"/>
            <a:ext cx="350319" cy="3839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83715" y="3124200"/>
            <a:ext cx="8382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31315" y="6219372"/>
            <a:ext cx="1066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49915" y="4572000"/>
            <a:ext cx="822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6027" y="1658256"/>
            <a:ext cx="822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98315" y="3048000"/>
            <a:ext cx="173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time,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74515" y="5943600"/>
            <a:ext cx="173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time,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616715" y="1905000"/>
            <a:ext cx="609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88115" y="304800"/>
            <a:ext cx="5796384" cy="58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i="1" baseline="-25000" dirty="0" smtClean="0">
                <a:latin typeface="Symbol" pitchFamily="18" charset="2"/>
                <a:cs typeface="Times New Roman" pitchFamily="18" charset="0"/>
              </a:rPr>
              <a:t>1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(t) =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w</a:t>
            </a:r>
            <a:r>
              <a:rPr lang="en-US" sz="2400" i="1" baseline="-25000" dirty="0" smtClean="0">
                <a:latin typeface="Symbol" pitchFamily="18" charset="2"/>
                <a:cs typeface="Times New Roman" pitchFamily="18" charset="0"/>
              </a:rPr>
              <a:t>1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 with  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w</a:t>
            </a:r>
            <a:r>
              <a:rPr lang="en-US" sz="2400" i="1" baseline="-25000" dirty="0" smtClean="0">
                <a:latin typeface="Symbol" pitchFamily="18" charset="2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Dw</a:t>
            </a:r>
            <a:endParaRPr lang="en-US" sz="24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88115" y="3276600"/>
            <a:ext cx="6710113" cy="58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i="1" baseline="-25000" dirty="0" smtClean="0">
                <a:latin typeface="Symbol" pitchFamily="18" charset="2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(t) =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w</a:t>
            </a:r>
            <a:r>
              <a:rPr lang="en-US" sz="2400" i="1" baseline="-25000" dirty="0" smtClean="0">
                <a:latin typeface="Symbol" pitchFamily="18" charset="2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t}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 with  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w</a:t>
            </a:r>
            <a:r>
              <a:rPr lang="en-US" sz="2400" i="1" baseline="-25000" dirty="0" smtClean="0">
                <a:latin typeface="Symbol" pitchFamily="18" charset="2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=(2+N)</a:t>
            </a:r>
            <a:r>
              <a:rPr lang="en-US" sz="2400" i="1" dirty="0" err="1" smtClean="0">
                <a:latin typeface="Symbol" pitchFamily="18" charset="2"/>
                <a:cs typeface="Times New Roman" pitchFamily="18" charset="0"/>
              </a:rPr>
              <a:t>Dw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9513" t="60610" r="32585" b="29288"/>
          <a:stretch>
            <a:fillRect/>
          </a:stretch>
        </p:blipFill>
        <p:spPr bwMode="auto">
          <a:xfrm>
            <a:off x="1676400" y="4343400"/>
            <a:ext cx="61087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 l="4561" t="30764" r="7774" b="32596"/>
          <a:stretch>
            <a:fillRect/>
          </a:stretch>
        </p:blipFill>
        <p:spPr bwMode="auto">
          <a:xfrm>
            <a:off x="0" y="2209800"/>
            <a:ext cx="9144000" cy="232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735375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Discrete Fourier Series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54102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 </a:t>
            </a:r>
            <a: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Gm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152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Least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quares Solution 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8382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kumimoji="0" lang="en-US" sz="4400" b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4400" i="1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kumimoji="0" lang="en-US" sz="44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b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27875" t="34139" r="29617" b="36175"/>
          <a:stretch>
            <a:fillRect/>
          </a:stretch>
        </p:blipFill>
        <p:spPr bwMode="auto">
          <a:xfrm>
            <a:off x="1756230" y="4180111"/>
            <a:ext cx="5887720" cy="249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0" y="1676400"/>
            <a:ext cx="9144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has substantial simplification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… since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3200" kern="0" noProof="0" dirty="0" smtClean="0">
                <a:latin typeface="Times New Roman" pitchFamily="18" charset="0"/>
                <a:cs typeface="Times New Roman" pitchFamily="18" charset="0"/>
              </a:rPr>
              <a:t>it can be shown that …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5626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N = number of data, presumed even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is time sampling interval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t 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*[0:N-1]’;</a:t>
            </a:r>
          </a:p>
          <a:p>
            <a:pPr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1 / (N *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);</a:t>
            </a: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Dw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2 * pi / (N *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N/2+1;</a:t>
            </a: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Nw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N/2+1;</a:t>
            </a:r>
          </a:p>
          <a:p>
            <a:pPr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 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*[0:N/2];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w 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Dw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*[0:N/2];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95071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frequency and time setup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715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set up G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G=zeros(N,M);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zero frequency column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G(:,1)=1;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interior M/2-1 columns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[1:M/2-1]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j = 2*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k = j+1;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G(:,j)=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(w(i+1).*t);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G(:,k)=sin(w(i+1).*t);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end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nyquist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column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G(:,M)=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(w(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Nw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).*t);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 G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715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set up G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G=zeros(N,M);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zero frequency column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G(:,1)=1;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interior M/2-1 columns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[1:M/2-1]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j = 2*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k = j+1;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G(:,j)=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(w(i+1).*t);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G(:,k)=sin(w(i+1).*t);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end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nyquist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column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G(:,M)=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(w(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Nw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).*t);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 G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04800" y="2895600"/>
            <a:ext cx="5181600" cy="2667000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15000" y="3200400"/>
            <a:ext cx="3429000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for loop …</a:t>
            </a:r>
          </a:p>
          <a:p>
            <a:r>
              <a:rPr lang="en-US" sz="36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… repeat with a sequence of </a:t>
            </a:r>
            <a:r>
              <a:rPr lang="en-US" sz="36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i’s</a:t>
            </a:r>
            <a:endParaRPr lang="en-US" sz="3600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715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set up G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G=zeros(N,M);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zero frequency column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G(:,1)=1;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interior M/2-1 columns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[1:M/2-1]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j = 2*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k = j+1;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G(:,j)=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(w(i+1).*t);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G(:,k)=sin(w(i+1).*t);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end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nyquist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column </a:t>
            </a:r>
          </a:p>
          <a:p>
            <a:pPr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G(:,M)=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(w(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Nw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).*t);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Courier New" pitchFamily="49" charset="0"/>
              </a:rPr>
              <a:t> G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04800" y="2895600"/>
            <a:ext cx="5181600" cy="2667000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15000" y="2895600"/>
            <a:ext cx="1905000" cy="32316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</a:p>
          <a:p>
            <a:r>
              <a:rPr lang="en-US" sz="28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= 2</a:t>
            </a:r>
          </a:p>
          <a:p>
            <a:r>
              <a:rPr lang="en-US" sz="28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= 3</a:t>
            </a:r>
            <a:endParaRPr lang="en-US" sz="2800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en-US" sz="28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=M/2</a:t>
            </a:r>
          </a:p>
          <a:p>
            <a:r>
              <a:rPr lang="en-US" sz="28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=M/2+1</a:t>
            </a:r>
          </a:p>
          <a:p>
            <a:endParaRPr lang="en-US" sz="36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24200"/>
            <a:ext cx="8305800" cy="2057400"/>
          </a:xfrm>
        </p:spPr>
        <p:txBody>
          <a:bodyPr/>
          <a:lstStyle/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gtgi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2* ones(M,1)/N; </a:t>
            </a: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gtgi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(1)=1/N; </a:t>
            </a: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gtgi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(M)=1/N; </a:t>
            </a:r>
          </a:p>
          <a:p>
            <a:pPr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mest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gtgi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.* (G'*d);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9144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solving for model parameters 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0" y="5334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how to plot the model parameters?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’s and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</a:t>
            </a: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’s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l="25946" t="39581" r="29048" b="45798"/>
          <a:stretch>
            <a:fillRect/>
          </a:stretch>
        </p:blipFill>
        <p:spPr bwMode="auto">
          <a:xfrm>
            <a:off x="609600" y="4191000"/>
            <a:ext cx="82833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3733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plot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54102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against frequency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l="25946" t="39581" r="29048" b="45798"/>
          <a:stretch>
            <a:fillRect/>
          </a:stretch>
        </p:blipFill>
        <p:spPr bwMode="auto">
          <a:xfrm>
            <a:off x="533400" y="1752600"/>
            <a:ext cx="82833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2286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power spectral density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4038600"/>
            <a:ext cx="9144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big at frequency </a:t>
            </a:r>
            <a:r>
              <a:rPr kumimoji="0" lang="el-GR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when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when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sine or cosine at the frequency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baseline="0" dirty="0" smtClean="0">
                <a:latin typeface="Times New Roman" pitchFamily="18" charset="0"/>
                <a:cs typeface="Times New Roman" pitchFamily="18" charset="0"/>
              </a:rPr>
              <a:t>has a large</a:t>
            </a:r>
            <a:r>
              <a:rPr lang="en-US" sz="4400" kern="0" dirty="0" smtClean="0">
                <a:latin typeface="Times New Roman" pitchFamily="18" charset="0"/>
                <a:cs typeface="Times New Roman" pitchFamily="18" charset="0"/>
              </a:rPr>
              <a:t> coefficient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"/>
            <a:ext cx="8839200" cy="6477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Three types of prior information</a:t>
            </a:r>
          </a:p>
          <a:p>
            <a:pPr algn="ctr">
              <a:buNone/>
            </a:pPr>
            <a:r>
              <a:rPr lang="en-US" dirty="0" smtClean="0"/>
              <a:t>useful when </a:t>
            </a:r>
            <a:r>
              <a:rPr lang="en-US" b="1" dirty="0" smtClean="0"/>
              <a:t>m</a:t>
            </a:r>
            <a:r>
              <a:rPr lang="en-US" dirty="0" smtClean="0"/>
              <a:t> represents </a:t>
            </a:r>
            <a:r>
              <a:rPr lang="en-US" i="1" dirty="0" smtClean="0"/>
              <a:t>m(x)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Solution </a:t>
            </a:r>
            <a:r>
              <a:rPr lang="en-US" dirty="0" smtClean="0"/>
              <a:t>is “small”</a:t>
            </a:r>
          </a:p>
          <a:p>
            <a:pPr algn="ctr">
              <a:buNone/>
            </a:pPr>
            <a:r>
              <a:rPr lang="en-US" dirty="0" smtClean="0"/>
              <a:t>m </a:t>
            </a:r>
            <a:r>
              <a:rPr lang="en-US" dirty="0" smtClean="0">
                <a:latin typeface="Cambria Math"/>
                <a:ea typeface="Cambria Math"/>
              </a:rPr>
              <a:t>≈</a:t>
            </a:r>
            <a:r>
              <a:rPr lang="en-US" dirty="0" smtClean="0"/>
              <a:t> 0</a:t>
            </a: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Solution is “flat”</a:t>
            </a:r>
          </a:p>
          <a:p>
            <a:pPr algn="ctr">
              <a:buNone/>
            </a:pPr>
            <a:r>
              <a:rPr lang="en-US" dirty="0" smtClean="0"/>
              <a:t>dm/</a:t>
            </a:r>
            <a:r>
              <a:rPr lang="en-US" dirty="0" err="1" smtClean="0"/>
              <a:t>dx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≈</a:t>
            </a:r>
            <a:r>
              <a:rPr lang="en-US" dirty="0" smtClean="0"/>
              <a:t> 0</a:t>
            </a: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Solution is “smooth”</a:t>
            </a:r>
          </a:p>
          <a:p>
            <a:pPr algn="ctr">
              <a:buNone/>
            </a:pPr>
            <a:r>
              <a:rPr lang="en-US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m/dx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≈ </a:t>
            </a:r>
            <a:r>
              <a:rPr lang="en-US" dirty="0" smtClean="0"/>
              <a:t>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l="23107" t="65342" r="26265" b="23518"/>
          <a:stretch>
            <a:fillRect/>
          </a:stretch>
        </p:blipFill>
        <p:spPr bwMode="auto">
          <a:xfrm>
            <a:off x="609600" y="34290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533400"/>
            <a:ext cx="914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alternatively, plot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amplitude spectral density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27659" y="685800"/>
            <a:ext cx="8006743" cy="5867400"/>
            <a:chOff x="1162493" y="1219200"/>
            <a:chExt cx="5540929" cy="405336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69422" y="12192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>
              <a:off x="4343399" y="3581400"/>
              <a:ext cx="1727227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365.2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524000" y="1905000"/>
              <a:ext cx="22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555596" y="3733800"/>
              <a:ext cx="22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3581400" y="4967764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3408564" y="3079596"/>
              <a:ext cx="1544436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86714" y="4926874"/>
              <a:ext cx="1318323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period,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59385" y="2953271"/>
              <a:ext cx="3095183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frequency, cycles per day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52374" y="1829321"/>
              <a:ext cx="1795319" cy="57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amplitude 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spectral density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3657600" y="3429000"/>
              <a:ext cx="685800" cy="3048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 flipH="1" flipV="1">
              <a:off x="2778512" y="4111083"/>
              <a:ext cx="122664" cy="7805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642987" y="3795529"/>
              <a:ext cx="1600249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182.6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5400000" flipH="1" flipV="1">
              <a:off x="2308302" y="3808142"/>
              <a:ext cx="512956" cy="4051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698595" y="3525645"/>
              <a:ext cx="990600" cy="318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60.0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days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90150" y="3733981"/>
              <a:ext cx="1919763" cy="57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amplitude 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spectral density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 bwMode="auto">
          <a:xfrm>
            <a:off x="685801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Stream Flow</a:t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" name="Freeform 19"/>
          <p:cNvSpPr/>
          <p:nvPr/>
        </p:nvSpPr>
        <p:spPr>
          <a:xfrm rot="1024903" flipV="1">
            <a:off x="2142694" y="1648544"/>
            <a:ext cx="1407886" cy="273352"/>
          </a:xfrm>
          <a:custGeom>
            <a:avLst/>
            <a:gdLst>
              <a:gd name="connsiteX0" fmla="*/ 0 w 1407886"/>
              <a:gd name="connsiteY0" fmla="*/ 0 h 273352"/>
              <a:gd name="connsiteX1" fmla="*/ 275772 w 1407886"/>
              <a:gd name="connsiteY1" fmla="*/ 232228 h 273352"/>
              <a:gd name="connsiteX2" fmla="*/ 1407886 w 1407886"/>
              <a:gd name="connsiteY2" fmla="*/ 246743 h 273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7886" h="273352">
                <a:moveTo>
                  <a:pt x="0" y="0"/>
                </a:moveTo>
                <a:cubicBezTo>
                  <a:pt x="20562" y="95552"/>
                  <a:pt x="41124" y="191104"/>
                  <a:pt x="275772" y="232228"/>
                </a:cubicBezTo>
                <a:cubicBezTo>
                  <a:pt x="510420" y="273352"/>
                  <a:pt x="959153" y="260047"/>
                  <a:pt x="1407886" y="2467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2667000" y="1447800"/>
            <a:ext cx="655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all interesting frequencies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near origin,</a:t>
            </a: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plot period, </a:t>
            </a:r>
            <a:r>
              <a:rPr lang="en-US" sz="2400" i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T=1/f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instead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7159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Solution is “small”</a:t>
            </a:r>
          </a:p>
          <a:p>
            <a:pPr algn="ctr">
              <a:buNone/>
            </a:pPr>
            <a:r>
              <a:rPr lang="en-US" dirty="0" smtClean="0"/>
              <a:t>m(x) </a:t>
            </a:r>
            <a:r>
              <a:rPr lang="en-US" dirty="0" smtClean="0">
                <a:latin typeface="Cambria Math"/>
                <a:ea typeface="Cambria Math"/>
              </a:rPr>
              <a:t>≈</a:t>
            </a:r>
            <a:r>
              <a:rPr lang="en-US" dirty="0" smtClean="0"/>
              <a:t> 0</a:t>
            </a:r>
            <a:endParaRPr lang="en-US" dirty="0" smtClean="0"/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 l="18146" t="31740" r="51874" b="23752"/>
          <a:stretch>
            <a:fillRect/>
          </a:stretch>
        </p:blipFill>
        <p:spPr bwMode="auto">
          <a:xfrm>
            <a:off x="1905000" y="2133600"/>
            <a:ext cx="2895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uble Bracket 6"/>
          <p:cNvSpPr/>
          <p:nvPr/>
        </p:nvSpPr>
        <p:spPr>
          <a:xfrm>
            <a:off x="1676400" y="2057400"/>
            <a:ext cx="31242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 cstate="print"/>
          <a:srcRect l="16864" t="40870" r="77613" b="14622"/>
          <a:stretch>
            <a:fillRect/>
          </a:stretch>
        </p:blipFill>
        <p:spPr bwMode="auto">
          <a:xfrm>
            <a:off x="6858000" y="2057400"/>
            <a:ext cx="53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202680" y="3200400"/>
            <a:ext cx="524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ambria Math"/>
                <a:ea typeface="Cambria Math"/>
              </a:rPr>
              <a:t>≈</a:t>
            </a:r>
            <a:endParaRPr lang="en-US" sz="3600" dirty="0"/>
          </a:p>
        </p:txBody>
      </p:sp>
      <p:sp>
        <p:nvSpPr>
          <p:cNvPr id="10" name="Double Bracket 9"/>
          <p:cNvSpPr/>
          <p:nvPr/>
        </p:nvSpPr>
        <p:spPr>
          <a:xfrm>
            <a:off x="6934200" y="1981200"/>
            <a:ext cx="5334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4" cstate="print"/>
          <a:srcRect l="17653" t="40870" r="74458" b="14622"/>
          <a:stretch>
            <a:fillRect/>
          </a:stretch>
        </p:blipFill>
        <p:spPr bwMode="auto">
          <a:xfrm>
            <a:off x="5181600" y="2133600"/>
            <a:ext cx="762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uble Bracket 11"/>
          <p:cNvSpPr/>
          <p:nvPr/>
        </p:nvSpPr>
        <p:spPr>
          <a:xfrm>
            <a:off x="5257800" y="1981200"/>
            <a:ext cx="6858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981200" y="542544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>
            <a:off x="38100" y="36957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950720" y="54102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 rot="16200000">
            <a:off x="342900" y="3459480"/>
            <a:ext cx="1524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K=M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352800" y="611124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4343400" y="60960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5958840" y="60960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355080" y="5983069"/>
            <a:ext cx="524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ambria Math"/>
                <a:ea typeface="Cambria Math"/>
              </a:rPr>
              <a:t>≈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715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How would you create 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n-US" dirty="0" err="1" smtClean="0">
                <a:solidFill>
                  <a:srgbClr val="FF0000"/>
                </a:solidFill>
              </a:rPr>
              <a:t>MatLab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 l="18146" t="31740" r="51874" b="23752"/>
          <a:stretch>
            <a:fillRect/>
          </a:stretch>
        </p:blipFill>
        <p:spPr bwMode="auto">
          <a:xfrm>
            <a:off x="3352800" y="1981200"/>
            <a:ext cx="2895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uble Bracket 6"/>
          <p:cNvSpPr/>
          <p:nvPr/>
        </p:nvSpPr>
        <p:spPr>
          <a:xfrm>
            <a:off x="3124200" y="1905000"/>
            <a:ext cx="3124200" cy="3200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429000" y="527304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>
            <a:off x="5219700" y="3543300"/>
            <a:ext cx="2667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429000" y="5410200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 rot="16200000">
            <a:off x="6134100" y="3238500"/>
            <a:ext cx="1524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K=M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066800" y="3200401"/>
            <a:ext cx="2667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    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1"/>
            <a:ext cx="7391400" cy="32003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K=M;</a:t>
            </a:r>
          </a:p>
          <a:p>
            <a:pPr>
              <a:buNone/>
            </a:pPr>
            <a:r>
              <a:rPr lang="en-US" dirty="0" smtClean="0"/>
              <a:t>H = eye(K,M);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6252</TotalTime>
  <Words>1783</Words>
  <Application>Microsoft Office PowerPoint</Application>
  <PresentationFormat>On-screen Show (4:3)</PresentationFormat>
  <Paragraphs>374</Paragraphs>
  <Slides>61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Default Design</vt:lpstr>
      <vt:lpstr>Slide 1</vt:lpstr>
      <vt:lpstr>Slide 2</vt:lpstr>
      <vt:lpstr>A common way to deal with a function  m(x)  is to “discretize it” at equally spaced increments along the x-axis  so it becomes a vector </vt:lpstr>
      <vt:lpstr>Slide 4</vt:lpstr>
      <vt:lpstr>What’s the limitations of this approach?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Stream Flow Neuse River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pairing sines and cosines to avoid using time delays</vt:lpstr>
      <vt:lpstr>Fourier Series linear model containing nothing but sines and cosines</vt:lpstr>
      <vt:lpstr>A’s and B’s are model parameters</vt:lpstr>
      <vt:lpstr>two choices</vt:lpstr>
      <vt:lpstr>surprising fact about time series with evenly sampled data</vt:lpstr>
      <vt:lpstr>Slide 45</vt:lpstr>
      <vt:lpstr>implies</vt:lpstr>
      <vt:lpstr>Slide 47</vt:lpstr>
      <vt:lpstr>Slide 48</vt:lpstr>
      <vt:lpstr> problem of aliasing  high frequencies masquerading as low frequencies   solution: pre-process data to remove high frequencies before digitizing it 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650</cp:revision>
  <dcterms:created xsi:type="dcterms:W3CDTF">2008-08-25T18:59:31Z</dcterms:created>
  <dcterms:modified xsi:type="dcterms:W3CDTF">2014-10-01T13:45:47Z</dcterms:modified>
</cp:coreProperties>
</file>