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422" r:id="rId2"/>
    <p:sldId id="623" r:id="rId3"/>
    <p:sldId id="633" r:id="rId4"/>
    <p:sldId id="528" r:id="rId5"/>
    <p:sldId id="538" r:id="rId6"/>
    <p:sldId id="604" r:id="rId7"/>
    <p:sldId id="627" r:id="rId8"/>
    <p:sldId id="628" r:id="rId9"/>
    <p:sldId id="607" r:id="rId10"/>
    <p:sldId id="608" r:id="rId11"/>
    <p:sldId id="610" r:id="rId12"/>
    <p:sldId id="609" r:id="rId13"/>
    <p:sldId id="534" r:id="rId14"/>
    <p:sldId id="603" r:id="rId15"/>
    <p:sldId id="629" r:id="rId16"/>
    <p:sldId id="630" r:id="rId17"/>
    <p:sldId id="631" r:id="rId18"/>
    <p:sldId id="621" r:id="rId19"/>
    <p:sldId id="632" r:id="rId20"/>
    <p:sldId id="611" r:id="rId21"/>
    <p:sldId id="613" r:id="rId22"/>
    <p:sldId id="614" r:id="rId23"/>
    <p:sldId id="596" r:id="rId24"/>
    <p:sldId id="615" r:id="rId25"/>
    <p:sldId id="597" r:id="rId26"/>
    <p:sldId id="617" r:id="rId27"/>
    <p:sldId id="616" r:id="rId28"/>
    <p:sldId id="618" r:id="rId29"/>
    <p:sldId id="622" r:id="rId30"/>
    <p:sldId id="619" r:id="rId31"/>
    <p:sldId id="620" r:id="rId32"/>
    <p:sldId id="635" r:id="rId33"/>
    <p:sldId id="636" r:id="rId34"/>
    <p:sldId id="659" r:id="rId35"/>
    <p:sldId id="634" r:id="rId36"/>
    <p:sldId id="637" r:id="rId37"/>
    <p:sldId id="647" r:id="rId38"/>
    <p:sldId id="648" r:id="rId39"/>
    <p:sldId id="640" r:id="rId40"/>
    <p:sldId id="641" r:id="rId41"/>
    <p:sldId id="638" r:id="rId42"/>
    <p:sldId id="639" r:id="rId43"/>
    <p:sldId id="643" r:id="rId44"/>
    <p:sldId id="642" r:id="rId45"/>
    <p:sldId id="645" r:id="rId46"/>
    <p:sldId id="644" r:id="rId47"/>
    <p:sldId id="646" r:id="rId48"/>
    <p:sldId id="660" r:id="rId49"/>
    <p:sldId id="650" r:id="rId50"/>
    <p:sldId id="657" r:id="rId51"/>
    <p:sldId id="656" r:id="rId52"/>
    <p:sldId id="651" r:id="rId53"/>
    <p:sldId id="649" r:id="rId54"/>
    <p:sldId id="652" r:id="rId55"/>
    <p:sldId id="658" r:id="rId56"/>
    <p:sldId id="654" r:id="rId57"/>
    <p:sldId id="655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2" autoAdjust="0"/>
    <p:restoredTop sz="85225" autoAdjust="0"/>
  </p:normalViewPr>
  <p:slideViewPr>
    <p:cSldViewPr>
      <p:cViewPr varScale="1">
        <p:scale>
          <a:sx n="56" d="100"/>
          <a:sy n="56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BB6E-8084-45EB-A459-5A0A44341B42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EFECD-09E3-40DA-A418-CA04FDBB9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-probability density function,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p(F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for selected values of M and 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-probability density function,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p(F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for selected values of M and 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</a:t>
            </a:r>
            <a:r>
              <a:rPr lang="en-US" baseline="0" dirty="0" smtClean="0"/>
              <a:t> fit is a little better near the left side of the plot, leading to 14% reduction in total error</a:t>
            </a:r>
          </a:p>
          <a:p>
            <a:r>
              <a:rPr lang="en-US" baseline="0" dirty="0" smtClean="0"/>
              <a:t>relative to the linear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issues, the different number</a:t>
            </a:r>
            <a:r>
              <a:rPr lang="en-US" baseline="0" dirty="0" smtClean="0"/>
              <a:t> of coefficients, if corrected for during the calculation of</a:t>
            </a:r>
          </a:p>
          <a:p>
            <a:r>
              <a:rPr lang="en-US" baseline="0" dirty="0" smtClean="0"/>
              <a:t>degrees of freedom.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Technically, we should</a:t>
            </a:r>
            <a:r>
              <a:rPr lang="en-US" baseline="0" dirty="0" smtClean="0"/>
              <a:t> be normalizing E by the true variance of the measurements,</a:t>
            </a:r>
          </a:p>
          <a:p>
            <a:r>
              <a:rPr lang="en-US" baseline="0" dirty="0" smtClean="0"/>
              <a:t>that is E → E/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endParaRPr lang="en-US" baseline="30000" dirty="0" smtClean="0"/>
          </a:p>
          <a:p>
            <a:r>
              <a:rPr lang="en-US" baseline="0" dirty="0" smtClean="0"/>
              <a:t>to yield a variable with unit variance.</a:t>
            </a:r>
          </a:p>
          <a:p>
            <a:r>
              <a:rPr lang="en-US" baseline="0" dirty="0" smtClean="0"/>
              <a:t>However, the factor of 1/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baseline="0" dirty="0" smtClean="0">
                <a:latin typeface="Cambria Math"/>
                <a:ea typeface="Cambria Math"/>
              </a:rPr>
              <a:t>appears in both numerator and denominator, and cancels out.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emphasize</a:t>
            </a:r>
            <a:r>
              <a:rPr lang="en-US" baseline="0" dirty="0" smtClean="0"/>
              <a:t> the difference between</a:t>
            </a:r>
          </a:p>
          <a:p>
            <a:r>
              <a:rPr lang="en-US" baseline="0" dirty="0" smtClean="0"/>
              <a:t>“there’s no reason to think one model is better than the other”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“one model is not better than the other”.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4ED11-FE75-4B22-B41D-E6EAA17BCC3E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predicted data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6096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predicted data from estimated model parameters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1371600"/>
            <a:ext cx="2298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 </a:t>
            </a:r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0" y="2743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1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2158425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rule for error propagation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16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extract variance from diagonal of Covariance Matrix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-35000" dirty="0" smtClean="0">
                <a:latin typeface="Cambria Math"/>
                <a:ea typeface="Cambria Math"/>
              </a:rPr>
              <a:t>i</a:t>
            </a:r>
            <a:r>
              <a:rPr lang="en-US" baseline="-15000" dirty="0" smtClean="0">
                <a:latin typeface="Cambria Math"/>
                <a:ea typeface="Cambria Math"/>
              </a:rPr>
              <a:t>est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= [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-1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90600" y="60198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± 2</a:t>
            </a:r>
            <a:r>
              <a:rPr lang="en-US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-35000" dirty="0" smtClean="0">
                <a:latin typeface="Cambria Math"/>
                <a:ea typeface="Cambria Math"/>
              </a:rPr>
              <a:t>i</a:t>
            </a:r>
            <a:r>
              <a:rPr lang="en-US" sz="3600" baseline="-15000" dirty="0" smtClean="0">
                <a:latin typeface="Cambria Math"/>
                <a:ea typeface="Cambria Math"/>
              </a:rPr>
              <a:t>est</a:t>
            </a:r>
            <a:r>
              <a:rPr lang="en-US" sz="3600" dirty="0" smtClean="0">
                <a:latin typeface="Cambria Math"/>
                <a:ea typeface="Cambria Math"/>
              </a:rPr>
              <a:t>  (95%)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16"/>
          <p:cNvSpPr txBox="1">
            <a:spLocks/>
          </p:cNvSpPr>
          <p:nvPr/>
        </p:nvSpPr>
        <p:spPr>
          <a:xfrm>
            <a:off x="0" y="54102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write as 95% confidence interval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Error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Chi-squared Variable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2133600"/>
            <a:ext cx="9144000" cy="3352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sum of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Normally distributed errors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40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with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zero mean and unit variance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Chi-squared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1899" t="51715" r="8311" b="25066"/>
          <a:stretch>
            <a:fillRect/>
          </a:stretch>
        </p:blipFill>
        <p:spPr bwMode="auto">
          <a:xfrm>
            <a:off x="457200" y="2667000"/>
            <a:ext cx="868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4495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N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variance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7315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21137657">
            <a:off x="1524000" y="5486400"/>
            <a:ext cx="897467" cy="711200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09800" y="5780782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E is a chi-squared distributed variable … why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7315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21137657">
            <a:off x="1524000" y="5486400"/>
            <a:ext cx="897467" cy="711200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09800" y="5780782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E is a chi-squared distributed variable … why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0000" y="43434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6017160">
            <a:off x="2893972" y="5325614"/>
            <a:ext cx="1091877" cy="753363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28800" y="60960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weighted  error in the data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31242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31242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0000" y="51816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6017160">
            <a:off x="3097329" y="5640838"/>
            <a:ext cx="510940" cy="681723"/>
          </a:xfrm>
          <a:custGeom>
            <a:avLst/>
            <a:gdLst>
              <a:gd name="connsiteX0" fmla="*/ 0 w 897467"/>
              <a:gd name="connsiteY0" fmla="*/ 0 h 711200"/>
              <a:gd name="connsiteX1" fmla="*/ 457200 w 897467"/>
              <a:gd name="connsiteY1" fmla="*/ 237067 h 711200"/>
              <a:gd name="connsiteX2" fmla="*/ 203200 w 897467"/>
              <a:gd name="connsiteY2" fmla="*/ 372534 h 711200"/>
              <a:gd name="connsiteX3" fmla="*/ 897467 w 897467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467" h="711200">
                <a:moveTo>
                  <a:pt x="0" y="0"/>
                </a:moveTo>
                <a:cubicBezTo>
                  <a:pt x="211666" y="87489"/>
                  <a:pt x="423333" y="174978"/>
                  <a:pt x="457200" y="237067"/>
                </a:cubicBezTo>
                <a:cubicBezTo>
                  <a:pt x="491067" y="299156"/>
                  <a:pt x="129822" y="293512"/>
                  <a:pt x="203200" y="372534"/>
                </a:cubicBezTo>
                <a:cubicBezTo>
                  <a:pt x="276578" y="451556"/>
                  <a:pt x="587022" y="581378"/>
                  <a:pt x="897467" y="711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28800" y="60960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weighted  error in the prior information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953000" y="2438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Solving a</a:t>
            </a:r>
            <a:br>
              <a:rPr lang="en-US" sz="3600" i="1" dirty="0" smtClean="0"/>
            </a:br>
            <a:r>
              <a:rPr lang="en-US" sz="3600" i="1" dirty="0" smtClean="0"/>
              <a:t>Generalized Least Squares Problem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1: State the Problem in Words</a:t>
            </a:r>
          </a:p>
          <a:p>
            <a:pPr>
              <a:buNone/>
            </a:pPr>
            <a:r>
              <a:rPr lang="en-US" dirty="0" smtClean="0"/>
              <a:t>2: Convert the problem to </a:t>
            </a: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3: Examine the data</a:t>
            </a:r>
          </a:p>
          <a:p>
            <a:pPr>
              <a:buNone/>
            </a:pPr>
            <a:r>
              <a:rPr lang="en-US" dirty="0" smtClean="0"/>
              <a:t>4: Establish the accuracy of the data</a:t>
            </a:r>
          </a:p>
          <a:p>
            <a:pPr>
              <a:buNone/>
            </a:pPr>
            <a:r>
              <a:rPr lang="en-US" dirty="0" smtClean="0"/>
              <a:t>5: State Prior Information in Words</a:t>
            </a:r>
          </a:p>
          <a:p>
            <a:pPr>
              <a:buNone/>
            </a:pPr>
            <a:r>
              <a:rPr lang="en-US" dirty="0" smtClean="0"/>
              <a:t>6:</a:t>
            </a:r>
            <a:r>
              <a:rPr lang="en-US" dirty="0"/>
              <a:t> </a:t>
            </a:r>
            <a:r>
              <a:rPr lang="en-US" dirty="0" smtClean="0"/>
              <a:t>Convert the prior information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7: Establish the accuracy of the prior information</a:t>
            </a:r>
          </a:p>
          <a:p>
            <a:pPr>
              <a:buNone/>
            </a:pPr>
            <a:r>
              <a:rPr lang="en-US" dirty="0" smtClean="0"/>
              <a:t>8:</a:t>
            </a:r>
            <a:r>
              <a:rPr lang="en-US" dirty="0"/>
              <a:t> </a:t>
            </a:r>
            <a:r>
              <a:rPr lang="en-US" dirty="0" smtClean="0"/>
              <a:t>Estimate model parameter and their covariance</a:t>
            </a:r>
          </a:p>
          <a:p>
            <a:pPr>
              <a:buNone/>
            </a:pPr>
            <a:r>
              <a:rPr lang="en-US" dirty="0" smtClean="0"/>
              <a:t>9:</a:t>
            </a:r>
            <a:r>
              <a:rPr lang="en-US" dirty="0"/>
              <a:t> </a:t>
            </a:r>
            <a:r>
              <a:rPr lang="en-US" dirty="0" smtClean="0"/>
              <a:t>State estimates and their confidence intervals</a:t>
            </a:r>
          </a:p>
          <a:p>
            <a:pPr>
              <a:buNone/>
            </a:pPr>
            <a:r>
              <a:rPr lang="en-US" dirty="0" smtClean="0"/>
              <a:t>10: Compute and examine the individual errors</a:t>
            </a:r>
          </a:p>
          <a:p>
            <a:pPr>
              <a:buNone/>
            </a:pPr>
            <a:r>
              <a:rPr lang="en-US" dirty="0" smtClean="0"/>
              <a:t>11: Check that the total error is reasonable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4876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20574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US" sz="3600" dirty="0" smtClean="0">
                <a:solidFill>
                  <a:srgbClr val="FF0000"/>
                </a:solidFill>
              </a:rPr>
              <a:t>N+K-M degrees of freedom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3001" y="3809999"/>
            <a:ext cx="762000" cy="990601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14800" y="29718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267200" y="38862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029200" y="990600"/>
            <a:ext cx="350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how are degrees of freedom apportioned between component errors?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76800" y="2514600"/>
            <a:ext cx="579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d</a:t>
            </a:r>
            <a:endParaRPr lang="en-US" sz="3600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5029200" y="3581400"/>
            <a:ext cx="579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h</a:t>
            </a:r>
            <a:endParaRPr lang="en-US" sz="36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8768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6200" y="45720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86200" y="53721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20574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US" sz="3600" dirty="0" smtClean="0">
                <a:solidFill>
                  <a:srgbClr val="FF0000"/>
                </a:solidFill>
              </a:rPr>
              <a:t>N+K-M degrees of freedom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3001" y="3809999"/>
            <a:ext cx="762000" cy="990601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114800" y="29718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267200" y="3886200"/>
            <a:ext cx="762001" cy="16002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876800" y="4572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Welch-</a:t>
            </a:r>
            <a:r>
              <a:rPr lang="en-US" sz="3600" dirty="0" err="1" smtClean="0">
                <a:solidFill>
                  <a:srgbClr val="FF0000"/>
                </a:solidFill>
              </a:rPr>
              <a:t>Statterthwaite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approximation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76800" y="2514600"/>
            <a:ext cx="3222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 ν 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N/(N+K)</a:t>
            </a:r>
            <a:endParaRPr lang="en-US" sz="3600" baseline="-25000" dirty="0"/>
          </a:p>
        </p:txBody>
      </p:sp>
      <p:sp>
        <p:nvSpPr>
          <p:cNvPr id="12" name="Rectangle 11"/>
          <p:cNvSpPr/>
          <p:nvPr/>
        </p:nvSpPr>
        <p:spPr>
          <a:xfrm>
            <a:off x="5029200" y="3429000"/>
            <a:ext cx="3222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l-GR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 ν </a:t>
            </a:r>
            <a:r>
              <a:rPr lang="en-US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K/(N+K)</a:t>
            </a:r>
            <a:endParaRPr lang="en-US" sz="36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762000" y="914400"/>
            <a:ext cx="2362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0" y="3048000"/>
            <a:ext cx="7315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Gm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5029200"/>
            <a:ext cx="5257800" cy="800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35814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 </a:t>
            </a:r>
            <a:r>
              <a:rPr lang="en-US" sz="2800" dirty="0" smtClean="0">
                <a:latin typeface="Cambria Math"/>
                <a:ea typeface="Cambria Math"/>
              </a:rPr>
              <a:t>N/(N+K) degrees of freedom</a:t>
            </a:r>
            <a:endParaRPr lang="en-US" sz="28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2286000" y="55626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h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</a:t>
            </a:r>
            <a:r>
              <a:rPr lang="en-US" sz="2800" dirty="0" smtClean="0">
                <a:latin typeface="Cambria Math"/>
                <a:ea typeface="Cambria Math"/>
              </a:rPr>
              <a:t> K/(N+K) degrees of freedom</a:t>
            </a:r>
            <a:endParaRPr lang="en-US" sz="28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2347442" y="1600200"/>
            <a:ext cx="57297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chi-squared distributed with </a:t>
            </a:r>
          </a:p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 degrees of freedom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observed and expected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due to random variation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(as contracted to fit being bad)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065865" y="2006601"/>
            <a:ext cx="70104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065864" y="3911601"/>
            <a:ext cx="6849535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noProof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4521204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d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 </a:t>
            </a:r>
            <a:r>
              <a:rPr lang="en-US" sz="2800" dirty="0" smtClean="0">
                <a:latin typeface="Cambria Math"/>
                <a:ea typeface="Cambria Math"/>
              </a:rPr>
              <a:t>N/(N+K)</a:t>
            </a:r>
            <a:endParaRPr lang="en-US" sz="28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5223934" y="6324600"/>
            <a:ext cx="32766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</a:rPr>
              <a:t>h</a:t>
            </a:r>
            <a:r>
              <a:rPr lang="en-US" sz="2800" dirty="0" smtClean="0">
                <a:latin typeface="Cambria Math"/>
                <a:ea typeface="Cambria Math"/>
              </a:rPr>
              <a:t>=</a:t>
            </a:r>
            <a:r>
              <a:rPr lang="el-GR" sz="2800" dirty="0" smtClean="0">
                <a:latin typeface="Cambria Math"/>
                <a:ea typeface="Cambria Math"/>
              </a:rPr>
              <a:t> ν</a:t>
            </a:r>
            <a:r>
              <a:rPr lang="en-US" sz="2800" dirty="0" smtClean="0">
                <a:latin typeface="Cambria Math"/>
                <a:ea typeface="Cambria Math"/>
              </a:rPr>
              <a:t> K/(N+K)</a:t>
            </a:r>
            <a:endParaRPr lang="en-US" sz="28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5071531" y="2523074"/>
            <a:ext cx="312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mbria Math"/>
                <a:ea typeface="Cambria Math"/>
              </a:rPr>
              <a:t>with </a:t>
            </a:r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</a:t>
            </a:r>
            <a:endParaRPr lang="en-US" sz="2800" baseline="-25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65864" y="5626101"/>
            <a:ext cx="7078135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36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/>
                <a:ea typeface="Cambria Math"/>
              </a:rPr>
              <a:t>  </a:t>
            </a:r>
            <a:r>
              <a:rPr lang="el-GR" sz="3600" dirty="0" smtClean="0">
                <a:latin typeface="Cambria Math"/>
                <a:ea typeface="Cambria Math"/>
              </a:rPr>
              <a:t>±</a:t>
            </a:r>
            <a:r>
              <a:rPr lang="en-US" sz="3600" dirty="0" smtClean="0">
                <a:latin typeface="Cambria Math"/>
                <a:ea typeface="Cambria Math"/>
              </a:rPr>
              <a:t>  2*</a:t>
            </a:r>
            <a:r>
              <a:rPr lang="en-US" sz="3600" dirty="0" err="1" smtClean="0">
                <a:latin typeface="Cambria Math"/>
                <a:ea typeface="Cambria Math"/>
              </a:rPr>
              <a:t>sqrt</a:t>
            </a:r>
            <a:r>
              <a:rPr lang="en-US" sz="3600" dirty="0" smtClean="0">
                <a:latin typeface="Cambria Math"/>
                <a:ea typeface="Cambria Math"/>
              </a:rPr>
              <a:t>(2</a:t>
            </a:r>
            <a:r>
              <a:rPr lang="el-GR" sz="3600" dirty="0" smtClean="0">
                <a:latin typeface="Cambria Math"/>
                <a:ea typeface="Cambria Math"/>
              </a:rPr>
              <a:t>ν</a:t>
            </a:r>
            <a:r>
              <a:rPr lang="en-US" sz="3600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/>
                <a:ea typeface="Cambria Math"/>
              </a:rPr>
              <a:t>)   (95%)</a:t>
            </a: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62000" y="457200"/>
            <a:ext cx="71628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Check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whether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lang="en-US" sz="36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are within these confidence intervals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3716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Example: polynomial fit to data</a:t>
            </a:r>
          </a:p>
          <a:p>
            <a:endParaRPr lang="en-US" sz="3200" dirty="0" smtClean="0"/>
          </a:p>
          <a:p>
            <a:r>
              <a:rPr lang="en-US" sz="3200" dirty="0" smtClean="0"/>
              <a:t>N=21 data</a:t>
            </a:r>
          </a:p>
          <a:p>
            <a:endParaRPr lang="en-US" sz="3200" dirty="0" smtClean="0"/>
          </a:p>
          <a:p>
            <a:r>
              <a:rPr lang="en-US" sz="3200" dirty="0" smtClean="0"/>
              <a:t>M=6 model parameters </a:t>
            </a:r>
            <a:r>
              <a:rPr lang="en-US" sz="3200" b="1" dirty="0" smtClean="0"/>
              <a:t>m</a:t>
            </a:r>
          </a:p>
          <a:p>
            <a:endParaRPr lang="en-US" sz="3200" dirty="0" smtClean="0"/>
          </a:p>
          <a:p>
            <a:r>
              <a:rPr lang="en-US" sz="3200" dirty="0" smtClean="0"/>
              <a:t>K = 5 smoothness constraints  on </a:t>
            </a:r>
            <a:r>
              <a:rPr lang="en-US" sz="3200" b="1" dirty="0" smtClean="0"/>
              <a:t>m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5554132" y="5334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67400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model pars</a:t>
            </a:r>
            <a:endParaRPr lang="en-US" sz="3200" b="1" dirty="0"/>
          </a:p>
        </p:txBody>
      </p:sp>
      <p:sp>
        <p:nvSpPr>
          <p:cNvPr id="6" name="Oval 5"/>
          <p:cNvSpPr/>
          <p:nvPr/>
        </p:nvSpPr>
        <p:spPr>
          <a:xfrm>
            <a:off x="5554132" y="1066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58932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est</a:t>
            </a:r>
            <a:r>
              <a:rPr lang="en-US" sz="3200" dirty="0" smtClean="0"/>
              <a:t> model pars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655733" y="905935"/>
            <a:ext cx="16933" cy="60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1524000" y="5334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obs</a:t>
            </a:r>
            <a:r>
              <a:rPr lang="en-US" sz="3200" dirty="0" smtClean="0"/>
              <a:t> data</a:t>
            </a:r>
            <a:endParaRPr lang="en-US" sz="3200" b="1" dirty="0"/>
          </a:p>
        </p:txBody>
      </p:sp>
      <p:sp>
        <p:nvSpPr>
          <p:cNvPr id="7" name="Oval 6"/>
          <p:cNvSpPr/>
          <p:nvPr/>
        </p:nvSpPr>
        <p:spPr>
          <a:xfrm>
            <a:off x="1524000" y="1066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predicted data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42540" y="905935"/>
            <a:ext cx="16933" cy="609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71137" y="3530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error</a:t>
            </a:r>
            <a:endParaRPr lang="en-US" sz="3200" b="1" dirty="0"/>
          </a:p>
        </p:txBody>
      </p:sp>
      <p:sp>
        <p:nvSpPr>
          <p:cNvPr id="11" name="Oval 10"/>
          <p:cNvSpPr/>
          <p:nvPr/>
        </p:nvSpPr>
        <p:spPr>
          <a:xfrm>
            <a:off x="1524000" y="373380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total error 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7855" b="48616"/>
          <a:stretch>
            <a:fillRect/>
          </a:stretch>
        </p:blipFill>
        <p:spPr bwMode="auto">
          <a:xfrm>
            <a:off x="206188" y="2743200"/>
            <a:ext cx="8785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13964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total error 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7855" b="48616"/>
          <a:stretch>
            <a:fillRect/>
          </a:stretch>
        </p:blipFill>
        <p:spPr bwMode="auto">
          <a:xfrm>
            <a:off x="206188" y="2743200"/>
            <a:ext cx="8785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38400" y="1472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 </a:t>
            </a:r>
            <a:r>
              <a:rPr lang="en-US" sz="3200" dirty="0" smtClean="0">
                <a:latin typeface="Cambria Math"/>
                <a:ea typeface="Cambria Math"/>
              </a:rPr>
              <a:t>±2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8006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clearly within </a:t>
            </a:r>
            <a:r>
              <a:rPr lang="el-GR" sz="3200" dirty="0" smtClean="0">
                <a:latin typeface="Cambria Math"/>
                <a:ea typeface="Cambria Math"/>
              </a:rPr>
              <a:t>±</a:t>
            </a:r>
            <a:r>
              <a:rPr lang="en-US" sz="3200" dirty="0" smtClean="0"/>
              <a:t>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51468" y="1871134"/>
            <a:ext cx="12176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125781" y="4114800"/>
            <a:ext cx="25892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16581" y="4114800"/>
            <a:ext cx="258921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Solving a</a:t>
            </a:r>
            <a:br>
              <a:rPr lang="en-US" sz="3600" i="1" dirty="0" smtClean="0"/>
            </a:br>
            <a:r>
              <a:rPr lang="en-US" sz="3600" i="1" dirty="0" smtClean="0"/>
              <a:t>Generalized Least Squares Problem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1: State the Problem in Words</a:t>
            </a:r>
          </a:p>
          <a:p>
            <a:pPr>
              <a:buNone/>
            </a:pPr>
            <a:r>
              <a:rPr lang="en-US" dirty="0" smtClean="0"/>
              <a:t>2: Convert the problem to </a:t>
            </a: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3: Examine the data</a:t>
            </a:r>
          </a:p>
          <a:p>
            <a:pPr>
              <a:buNone/>
            </a:pPr>
            <a:r>
              <a:rPr lang="en-US" dirty="0" smtClean="0"/>
              <a:t>4: Establish the accuracy of the data</a:t>
            </a:r>
          </a:p>
          <a:p>
            <a:pPr>
              <a:buNone/>
            </a:pPr>
            <a:r>
              <a:rPr lang="en-US" dirty="0" smtClean="0"/>
              <a:t>5: State Prior Information in Words</a:t>
            </a:r>
          </a:p>
          <a:p>
            <a:pPr>
              <a:buNone/>
            </a:pPr>
            <a:r>
              <a:rPr lang="en-US" dirty="0" smtClean="0"/>
              <a:t>6:</a:t>
            </a:r>
            <a:r>
              <a:rPr lang="en-US" dirty="0"/>
              <a:t> </a:t>
            </a:r>
            <a:r>
              <a:rPr lang="en-US" dirty="0" smtClean="0"/>
              <a:t>Convert the prior information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7: Establish the accuracy of the prior information</a:t>
            </a:r>
          </a:p>
          <a:p>
            <a:pPr>
              <a:buNone/>
            </a:pPr>
            <a:r>
              <a:rPr lang="en-US" dirty="0" smtClean="0"/>
              <a:t>8:</a:t>
            </a:r>
            <a:r>
              <a:rPr lang="en-US" dirty="0"/>
              <a:t> </a:t>
            </a:r>
            <a:r>
              <a:rPr lang="en-US" dirty="0" smtClean="0"/>
              <a:t>Estimate model parameter and their covariance</a:t>
            </a:r>
          </a:p>
          <a:p>
            <a:pPr>
              <a:buNone/>
            </a:pPr>
            <a:r>
              <a:rPr lang="en-US" dirty="0" smtClean="0"/>
              <a:t>9:</a:t>
            </a:r>
            <a:r>
              <a:rPr lang="en-US" dirty="0"/>
              <a:t> </a:t>
            </a:r>
            <a:r>
              <a:rPr lang="en-US" dirty="0" smtClean="0"/>
              <a:t>State estimates and their confidence intervals</a:t>
            </a:r>
          </a:p>
          <a:p>
            <a:pPr>
              <a:buNone/>
            </a:pPr>
            <a:r>
              <a:rPr lang="en-US" dirty="0" smtClean="0"/>
              <a:t>10: Compute and examine the individual errors</a:t>
            </a:r>
          </a:p>
          <a:p>
            <a:pPr>
              <a:buNone/>
            </a:pPr>
            <a:r>
              <a:rPr lang="en-US" dirty="0" smtClean="0"/>
              <a:t>11: Check that the total error is reasonable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12: Compare results of two different models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0" y="4953000"/>
            <a:ext cx="3352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43200" y="5867400"/>
            <a:ext cx="3352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data error E</a:t>
            </a:r>
            <a:r>
              <a:rPr lang="en-US" sz="3200" baseline="-25000" dirty="0" smtClean="0"/>
              <a:t>d</a:t>
            </a:r>
            <a:endParaRPr lang="en-US" sz="32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49703" b="28448"/>
          <a:stretch>
            <a:fillRect/>
          </a:stretch>
        </p:blipFill>
        <p:spPr bwMode="auto">
          <a:xfrm>
            <a:off x="358588" y="3124200"/>
            <a:ext cx="87854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4600" y="14478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true mean </a:t>
            </a:r>
            <a:r>
              <a:rPr lang="en-US" sz="3200" dirty="0" smtClean="0">
                <a:latin typeface="Cambria Math"/>
                <a:ea typeface="Cambria Math"/>
              </a:rPr>
              <a:t>±2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6070" y="1862666"/>
            <a:ext cx="12176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590800" y="4495800"/>
            <a:ext cx="236219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953000" y="4495800"/>
            <a:ext cx="2362199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400" y="51302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clearly within </a:t>
            </a:r>
            <a:r>
              <a:rPr lang="el-GR" sz="3200" dirty="0" smtClean="0">
                <a:latin typeface="Cambria Math"/>
                <a:ea typeface="Cambria Math"/>
              </a:rPr>
              <a:t>±</a:t>
            </a:r>
            <a:r>
              <a:rPr lang="en-US" sz="3200" dirty="0" smtClean="0"/>
              <a:t>2</a:t>
            </a:r>
            <a:r>
              <a:rPr lang="el-GR" sz="3200" dirty="0" smtClean="0">
                <a:latin typeface="Cambria Math"/>
                <a:ea typeface="Cambria Math"/>
              </a:rPr>
              <a:t>σ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7268" y="3296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prior error E</a:t>
            </a:r>
            <a:r>
              <a:rPr lang="en-US" sz="3200" baseline="-25000" dirty="0" smtClean="0"/>
              <a:t>h</a:t>
            </a:r>
            <a:endParaRPr lang="en-US" sz="32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8630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observed mean</a:t>
            </a:r>
            <a:endParaRPr lang="en-US" sz="3200" b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52600" y="1066800"/>
            <a:ext cx="3181" cy="26670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71552" b="5759"/>
          <a:stretch>
            <a:fillRect/>
          </a:stretch>
        </p:blipFill>
        <p:spPr bwMode="auto">
          <a:xfrm>
            <a:off x="358588" y="3352800"/>
            <a:ext cx="87854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 flipV="1">
            <a:off x="1752600" y="1600200"/>
            <a:ext cx="1585" cy="2561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28800" y="139642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predicted mean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5283210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too few degrees of freedom</a:t>
            </a:r>
          </a:p>
          <a:p>
            <a:r>
              <a:rPr lang="en-US" sz="2800" dirty="0" smtClean="0"/>
              <a:t>to use Normal approximation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962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Ratio of Posterior Variance of Two Models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posterior variance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0" y="3657600"/>
            <a:ext cx="5562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00" y="2362200"/>
            <a:ext cx="21242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=E/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2209800" y="4953000"/>
            <a:ext cx="5729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 degrees of freedom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posterior variance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0" y="3657600"/>
            <a:ext cx="5562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Fm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00" y="2362200"/>
            <a:ext cx="21242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=E/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2209800" y="4953000"/>
            <a:ext cx="5729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</a:rPr>
              <a:t>ν</a:t>
            </a:r>
            <a:r>
              <a:rPr lang="en-US" sz="2800" dirty="0" smtClean="0">
                <a:latin typeface="Cambria Math"/>
                <a:ea typeface="Cambria Math"/>
              </a:rPr>
              <a:t> =</a:t>
            </a:r>
            <a:r>
              <a:rPr lang="el-GR" sz="2800" dirty="0" smtClean="0">
                <a:latin typeface="Cambria Math"/>
                <a:ea typeface="Cambria Math"/>
              </a:rPr>
              <a:t> </a:t>
            </a:r>
            <a:r>
              <a:rPr lang="en-US" sz="2800" dirty="0" smtClean="0">
                <a:latin typeface="Cambria Math"/>
                <a:ea typeface="Cambria Math"/>
              </a:rPr>
              <a:t>(N+K-M) degrees of freedom</a:t>
            </a:r>
            <a:endParaRPr lang="en-US" sz="2800" baseline="-25000" dirty="0"/>
          </a:p>
        </p:txBody>
      </p:sp>
      <p:sp>
        <p:nvSpPr>
          <p:cNvPr id="7" name="Oval 6"/>
          <p:cNvSpPr/>
          <p:nvPr/>
        </p:nvSpPr>
        <p:spPr>
          <a:xfrm>
            <a:off x="3589868" y="2209800"/>
            <a:ext cx="914400" cy="1219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3048000"/>
            <a:ext cx="23622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</a:rPr>
              <a:t>should be ≈ 1</a:t>
            </a:r>
            <a:endParaRPr lang="en-US" sz="2800" baseline="-25000" dirty="0">
              <a:solidFill>
                <a:srgbClr val="FF00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402667" y="3276600"/>
            <a:ext cx="338666" cy="118534"/>
          </a:xfrm>
          <a:custGeom>
            <a:avLst/>
            <a:gdLst>
              <a:gd name="connsiteX0" fmla="*/ 338666 w 338666"/>
              <a:gd name="connsiteY0" fmla="*/ 59267 h 118534"/>
              <a:gd name="connsiteX1" fmla="*/ 186266 w 338666"/>
              <a:gd name="connsiteY1" fmla="*/ 8467 h 118534"/>
              <a:gd name="connsiteX2" fmla="*/ 118533 w 338666"/>
              <a:gd name="connsiteY2" fmla="*/ 110067 h 118534"/>
              <a:gd name="connsiteX3" fmla="*/ 0 w 338666"/>
              <a:gd name="connsiteY3" fmla="*/ 59267 h 118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666" h="118534">
                <a:moveTo>
                  <a:pt x="338666" y="59267"/>
                </a:moveTo>
                <a:cubicBezTo>
                  <a:pt x="280810" y="29633"/>
                  <a:pt x="222955" y="0"/>
                  <a:pt x="186266" y="8467"/>
                </a:cubicBezTo>
                <a:cubicBezTo>
                  <a:pt x="149577" y="16934"/>
                  <a:pt x="149577" y="101600"/>
                  <a:pt x="118533" y="110067"/>
                </a:cubicBezTo>
                <a:cubicBezTo>
                  <a:pt x="87489" y="118534"/>
                  <a:pt x="43744" y="88900"/>
                  <a:pt x="0" y="5926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quantity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ratio of two posterior variances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7600" y="2743200"/>
            <a:ext cx="3150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fA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3652341" y="3650159"/>
            <a:ext cx="3140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fB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0" y="3581400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5200" y="3606801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309534" y="3268135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38400" y="3276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07064" y="3132668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quantity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ratio of two posterior variances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7600" y="2743200"/>
            <a:ext cx="3150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fA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3652341" y="3650159"/>
            <a:ext cx="3140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fB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      E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/</a:t>
            </a: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44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0" y="3581400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5200" y="3606801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4309534" y="3268135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38400" y="3276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07064" y="3132668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  <p:sp>
        <p:nvSpPr>
          <p:cNvPr id="10" name="Freeform 9"/>
          <p:cNvSpPr/>
          <p:nvPr/>
        </p:nvSpPr>
        <p:spPr>
          <a:xfrm>
            <a:off x="2252133" y="4165600"/>
            <a:ext cx="2116667" cy="2065867"/>
          </a:xfrm>
          <a:custGeom>
            <a:avLst/>
            <a:gdLst>
              <a:gd name="connsiteX0" fmla="*/ 0 w 2116667"/>
              <a:gd name="connsiteY0" fmla="*/ 0 h 2065867"/>
              <a:gd name="connsiteX1" fmla="*/ 999067 w 2116667"/>
              <a:gd name="connsiteY1" fmla="*/ 762000 h 2065867"/>
              <a:gd name="connsiteX2" fmla="*/ 846667 w 2116667"/>
              <a:gd name="connsiteY2" fmla="*/ 1032933 h 2065867"/>
              <a:gd name="connsiteX3" fmla="*/ 2116667 w 2116667"/>
              <a:gd name="connsiteY3" fmla="*/ 2065867 h 2065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6667" h="2065867">
                <a:moveTo>
                  <a:pt x="0" y="0"/>
                </a:moveTo>
                <a:cubicBezTo>
                  <a:pt x="428978" y="294922"/>
                  <a:pt x="857956" y="589845"/>
                  <a:pt x="999067" y="762000"/>
                </a:cubicBezTo>
                <a:cubicBezTo>
                  <a:pt x="1140178" y="934155"/>
                  <a:pt x="660400" y="815622"/>
                  <a:pt x="846667" y="1032933"/>
                </a:cubicBezTo>
                <a:cubicBezTo>
                  <a:pt x="1032934" y="1250244"/>
                  <a:pt x="1574800" y="1658055"/>
                  <a:pt x="2116667" y="206586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00600" y="4572000"/>
            <a:ext cx="274320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two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models fit the about same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should be the value of 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state as a Null Hypothesis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419600" y="2658532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  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59664" y="2514600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observed departure from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419600" y="2658532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=  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59664" y="2514600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52800"/>
            <a:ext cx="9144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due to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random variation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as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contrasted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one fit being better than the other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Confidence intervals for model parameters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0" name="Freeform 9"/>
          <p:cNvSpPr/>
          <p:nvPr/>
        </p:nvSpPr>
        <p:spPr>
          <a:xfrm>
            <a:off x="4038600" y="3124200"/>
            <a:ext cx="2116667" cy="2065867"/>
          </a:xfrm>
          <a:custGeom>
            <a:avLst/>
            <a:gdLst>
              <a:gd name="connsiteX0" fmla="*/ 0 w 2116667"/>
              <a:gd name="connsiteY0" fmla="*/ 0 h 2065867"/>
              <a:gd name="connsiteX1" fmla="*/ 999067 w 2116667"/>
              <a:gd name="connsiteY1" fmla="*/ 762000 h 2065867"/>
              <a:gd name="connsiteX2" fmla="*/ 846667 w 2116667"/>
              <a:gd name="connsiteY2" fmla="*/ 1032933 h 2065867"/>
              <a:gd name="connsiteX3" fmla="*/ 2116667 w 2116667"/>
              <a:gd name="connsiteY3" fmla="*/ 2065867 h 2065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6667" h="2065867">
                <a:moveTo>
                  <a:pt x="0" y="0"/>
                </a:moveTo>
                <a:cubicBezTo>
                  <a:pt x="428978" y="294922"/>
                  <a:pt x="857956" y="589845"/>
                  <a:pt x="999067" y="762000"/>
                </a:cubicBezTo>
                <a:cubicBezTo>
                  <a:pt x="1140178" y="934155"/>
                  <a:pt x="660400" y="815622"/>
                  <a:pt x="846667" y="1032933"/>
                </a:cubicBezTo>
                <a:cubicBezTo>
                  <a:pt x="1032934" y="1250244"/>
                  <a:pt x="1574800" y="1658055"/>
                  <a:pt x="2116667" y="206586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867400" y="4953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do you expect it to look like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533400" y="1828800"/>
            <a:ext cx="8382000" cy="3962400"/>
            <a:chOff x="1747837" y="2057400"/>
            <a:chExt cx="6024563" cy="2362200"/>
          </a:xfrm>
        </p:grpSpPr>
        <p:sp>
          <p:nvSpPr>
            <p:cNvPr id="19" name="TextBox 18"/>
            <p:cNvSpPr txBox="1"/>
            <p:nvPr/>
          </p:nvSpPr>
          <p:spPr>
            <a:xfrm>
              <a:off x="1752600" y="2244543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057400"/>
              <a:ext cx="57150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1747837" y="2757489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52600" y="3786185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N,50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934200" y="3951669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934200" y="3415047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4200" y="2921358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4200" y="2399763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52600" y="3272630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08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480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2607469" y="2271719"/>
              <a:ext cx="73819" cy="1428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3046810" y="2287192"/>
              <a:ext cx="76199" cy="73819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527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099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59856" y="2788438"/>
              <a:ext cx="83354" cy="238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07531" y="2802721"/>
              <a:ext cx="76210" cy="333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908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0480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543175" y="3326606"/>
              <a:ext cx="133350" cy="8572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3251592" y="3346842"/>
              <a:ext cx="45244" cy="1906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908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480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57463" y="3826814"/>
              <a:ext cx="119062" cy="9748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4684" y="3833957"/>
              <a:ext cx="33347" cy="2843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066800" y="4572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F-distribution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>
          <a:xfrm>
            <a:off x="533400" y="1828800"/>
            <a:ext cx="8382000" cy="3962400"/>
            <a:chOff x="1747837" y="2057400"/>
            <a:chExt cx="6024563" cy="2362200"/>
          </a:xfrm>
        </p:grpSpPr>
        <p:sp>
          <p:nvSpPr>
            <p:cNvPr id="19" name="TextBox 18"/>
            <p:cNvSpPr txBox="1"/>
            <p:nvPr/>
          </p:nvSpPr>
          <p:spPr>
            <a:xfrm>
              <a:off x="1752600" y="2244543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057400"/>
              <a:ext cx="57150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1747837" y="2757489"/>
              <a:ext cx="648237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52600" y="3786185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N,50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934200" y="3951669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934200" y="3415047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4200" y="2921358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4200" y="2399763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52600" y="3272630"/>
              <a:ext cx="8382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1600" i="1" baseline="-25000" dirty="0" smtClean="0">
                  <a:latin typeface="Times New Roman" pitchFamily="18" charset="0"/>
                  <a:cs typeface="Times New Roman" pitchFamily="18" charset="0"/>
                </a:rPr>
                <a:t>N,25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08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48000" y="2166949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2607469" y="2271719"/>
              <a:ext cx="73819" cy="1428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3046810" y="2287192"/>
              <a:ext cx="76199" cy="73819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527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09922" y="2667000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59856" y="2788438"/>
              <a:ext cx="83354" cy="238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07531" y="2802721"/>
              <a:ext cx="76210" cy="333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908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048000" y="3219448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543175" y="3326606"/>
              <a:ext cx="133350" cy="8572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6200000" flipH="1">
              <a:off x="3251592" y="3346842"/>
              <a:ext cx="45244" cy="1906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908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48000" y="3719655"/>
              <a:ext cx="533400" cy="20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16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57463" y="3826814"/>
              <a:ext cx="119062" cy="9748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4684" y="3833957"/>
              <a:ext cx="33347" cy="2843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066800" y="4572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F-distribution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971800" y="5562600"/>
            <a:ext cx="33528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starts to look Normal at high </a:t>
            </a:r>
            <a:r>
              <a:rPr lang="en-US" sz="3200" i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i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 rot="8604496" flipV="1">
            <a:off x="2578274" y="4984213"/>
            <a:ext cx="386692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2514600" y="1600200"/>
            <a:ext cx="4343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skewed at low N and M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3" name="Freeform 32"/>
          <p:cNvSpPr/>
          <p:nvPr/>
        </p:nvSpPr>
        <p:spPr>
          <a:xfrm rot="3134611" flipV="1">
            <a:off x="2014763" y="1587751"/>
            <a:ext cx="386692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-2)2(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3962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39624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5257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= 4/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76600" y="2209800"/>
            <a:ext cx="2266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p(F</a:t>
            </a:r>
            <a:r>
              <a:rPr lang="el-GR" sz="4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A,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4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819400" y="29718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 =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/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14800"/>
            <a:ext cx="7620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= 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 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 / [(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)(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-2)</a:t>
            </a:r>
            <a:r>
              <a:rPr lang="en-US" sz="28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-4)]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7526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27602" y="2988733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47800" y="4876800"/>
            <a:ext cx="5257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2(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+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)/(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 = 4/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43600" y="2286000"/>
            <a:ext cx="2743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257800" y="5207001"/>
            <a:ext cx="838200" cy="838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172200" y="5334000"/>
            <a:ext cx="2743200" cy="152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noProof="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p(F) gets narrower as </a:t>
            </a:r>
            <a:r>
              <a:rPr lang="el-GR" sz="2800" dirty="0" smtClean="0">
                <a:solidFill>
                  <a:srgbClr val="00B050"/>
                </a:solidFill>
                <a:latin typeface="Cambria Math"/>
                <a:ea typeface="Cambria Math"/>
                <a:cs typeface="Times New Roman" pitchFamily="18" charset="0"/>
              </a:rPr>
              <a:t>ν</a:t>
            </a:r>
            <a:r>
              <a:rPr lang="en-US" sz="2800" dirty="0" smtClean="0">
                <a:solidFill>
                  <a:srgbClr val="00B050"/>
                </a:solidFill>
                <a:latin typeface="Cambria Math"/>
                <a:ea typeface="Cambria Math"/>
                <a:cs typeface="Times New Roman" pitchFamily="18" charset="0"/>
              </a:rPr>
              <a:t> increases</a:t>
            </a:r>
            <a:r>
              <a:rPr lang="en-US" sz="2800" noProof="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Curve fitting 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N=50 data points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simple least squares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(no prior information)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Fit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</a:rPr>
              <a:t>Generalized Least Squares</a:t>
            </a:r>
          </a:p>
          <a:p>
            <a:pPr algn="ctr">
              <a:buNone/>
            </a:pPr>
            <a:endParaRPr lang="en-US" sz="3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model parameters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sz="3600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endParaRPr lang="en-US" sz="36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data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solving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Gm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</a:p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600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pieces of prior information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solving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</a:t>
            </a:r>
            <a:endParaRPr lang="en-US" sz="360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algn="ctr"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Curve fitting 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N=50 data points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simple least squares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(no prior information)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Fit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5715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 =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6932" y="5689602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 = </a:t>
            </a:r>
            <a:r>
              <a:rPr lang="en-US" sz="2800" dirty="0" smtClean="0">
                <a:solidFill>
                  <a:srgbClr val="FF0000"/>
                </a:solidFill>
              </a:rPr>
              <a:t>4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5600" y="4343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K = 0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96981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1335" y="3171319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50156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44510" y="3191470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976086" y="5225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976086" y="2939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0800" y="3733800"/>
            <a:ext cx="31242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cubic fit has 14% smaller error, E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difference in total error between two models is due to random variation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cubic fits 14% better, but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029200"/>
            <a:ext cx="9144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cubic has 4 coefficients,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line only 2, so the error of the cubic will tend to be smaller anyway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52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and furthermore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676400"/>
            <a:ext cx="91440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difference could just be due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random variation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an F-test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295412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linear fit: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50 data – 2 coefficients = 48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819412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cubic fit:</a:t>
            </a:r>
          </a:p>
          <a:p>
            <a:pPr lvl="0" algn="ctr">
              <a:spcBef>
                <a:spcPct val="0"/>
              </a:spcBef>
            </a:pPr>
            <a:r>
              <a:rPr lang="el-GR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50 data – 4 coefficients = 46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3095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(E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/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(E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1.14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8737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Connector 12"/>
          <p:cNvCxnSpPr/>
          <p:nvPr/>
        </p:nvCxnSpPr>
        <p:spPr>
          <a:xfrm>
            <a:off x="4648200" y="1600200"/>
            <a:ext cx="8382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4902198" y="1481672"/>
            <a:ext cx="3048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4876800" y="762000"/>
            <a:ext cx="3048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50464" y="5334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observed F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66629" y="1110849"/>
            <a:ext cx="20581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predicted mean 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±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524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sz="32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200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the Null Hypotheses cannot be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rejected</a:t>
            </a:r>
          </a:p>
          <a:p>
            <a:pPr algn="ctr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one model is ‘really’ better than the other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 flipV="1">
            <a:off x="4419599" y="3581399"/>
            <a:ext cx="677333" cy="18288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53340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Show us … define y = [d, h]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r>
              <a:rPr lang="en-US" sz="3200" dirty="0" smtClean="0">
                <a:solidFill>
                  <a:srgbClr val="FF0000"/>
                </a:solidFill>
              </a:rPr>
              <a:t>,  what’s C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?  then define f=My, what’s M? then use </a:t>
            </a:r>
            <a:r>
              <a:rPr lang="en-US" sz="3200" dirty="0" err="1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f</a:t>
            </a:r>
            <a:r>
              <a:rPr lang="en-US" sz="3200" dirty="0" smtClean="0">
                <a:solidFill>
                  <a:srgbClr val="FF0000"/>
                </a:solidFill>
              </a:rPr>
              <a:t> = M C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 M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endParaRPr lang="en-US" sz="32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09600"/>
            <a:ext cx="19812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>
              <a:buNone/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9050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410200" y="533400"/>
            <a:ext cx="1828800" cy="16764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38800" y="6096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 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-1/2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914400"/>
            <a:ext cx="1981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3434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36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43434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36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24400" y="2895600"/>
            <a:ext cx="2895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 flipV="1">
            <a:off x="4876799" y="5029200"/>
            <a:ext cx="905933" cy="533400"/>
          </a:xfrm>
          <a:custGeom>
            <a:avLst/>
            <a:gdLst>
              <a:gd name="connsiteX0" fmla="*/ 0 w 592667"/>
              <a:gd name="connsiteY0" fmla="*/ 389467 h 389467"/>
              <a:gd name="connsiteX1" fmla="*/ 270934 w 592667"/>
              <a:gd name="connsiteY1" fmla="*/ 118533 h 389467"/>
              <a:gd name="connsiteX2" fmla="*/ 338667 w 592667"/>
              <a:gd name="connsiteY2" fmla="*/ 254000 h 389467"/>
              <a:gd name="connsiteX3" fmla="*/ 592667 w 592667"/>
              <a:gd name="connsiteY3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667" h="389467">
                <a:moveTo>
                  <a:pt x="0" y="389467"/>
                </a:moveTo>
                <a:cubicBezTo>
                  <a:pt x="107245" y="265289"/>
                  <a:pt x="214490" y="141111"/>
                  <a:pt x="270934" y="118533"/>
                </a:cubicBezTo>
                <a:cubicBezTo>
                  <a:pt x="327378" y="95955"/>
                  <a:pt x="285045" y="273755"/>
                  <a:pt x="338667" y="254000"/>
                </a:cubicBezTo>
                <a:cubicBezTo>
                  <a:pt x="392289" y="234245"/>
                  <a:pt x="492478" y="117122"/>
                  <a:pt x="592667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5780782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Show us … define m=Mf, what’s M, then use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>
                <a:solidFill>
                  <a:srgbClr val="FF0000"/>
                </a:solidFill>
              </a:rPr>
              <a:t> = M </a:t>
            </a:r>
            <a:r>
              <a:rPr lang="en-US" sz="3200" dirty="0" err="1" smtClean="0">
                <a:solidFill>
                  <a:srgbClr val="FF0000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f</a:t>
            </a:r>
            <a:r>
              <a:rPr lang="en-US" sz="3200" dirty="0" smtClean="0">
                <a:solidFill>
                  <a:srgbClr val="FF0000"/>
                </a:solidFill>
              </a:rPr>
              <a:t> M</a:t>
            </a:r>
            <a:r>
              <a:rPr lang="en-US" sz="3200" baseline="30000" dirty="0" smtClean="0">
                <a:solidFill>
                  <a:srgbClr val="FF0000"/>
                </a:solidFill>
              </a:rPr>
              <a:t>T</a:t>
            </a:r>
            <a:endParaRPr lang="en-US" sz="32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990600" y="41910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baseline="-25000" dirty="0" err="1" smtClean="0">
                <a:latin typeface="Cambria Math"/>
                <a:ea typeface="Cambria Math"/>
              </a:rPr>
              <a:t>i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± 2</a:t>
            </a:r>
            <a:r>
              <a:rPr lang="en-US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mi</a:t>
            </a:r>
            <a:r>
              <a:rPr lang="en-US" sz="3600" dirty="0" smtClean="0">
                <a:latin typeface="Cambria Math"/>
                <a:ea typeface="Cambria Math"/>
              </a:rPr>
              <a:t>  (95%)</a:t>
            </a:r>
            <a:endParaRPr kumimoji="0" lang="en-US" sz="360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extract variance from diagonal of Covariance Matrix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mi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dirty="0" smtClean="0">
                <a:latin typeface="Cambria Math"/>
                <a:ea typeface="Cambria Math"/>
              </a:rPr>
              <a:t> = 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endParaRPr lang="en-US" dirty="0"/>
          </a:p>
        </p:txBody>
      </p:sp>
      <p:sp>
        <p:nvSpPr>
          <p:cNvPr id="18" name="Content Placeholder 16"/>
          <p:cNvSpPr txBox="1">
            <a:spLocks/>
          </p:cNvSpPr>
          <p:nvPr/>
        </p:nvSpPr>
        <p:spPr>
          <a:xfrm>
            <a:off x="0" y="33528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write as 95% confidence interval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6852</TotalTime>
  <Words>3074</Words>
  <Application>Microsoft Office PowerPoint</Application>
  <PresentationFormat>On-screen Show (4:3)</PresentationFormat>
  <Paragraphs>521</Paragraphs>
  <Slides>57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Slide 1</vt:lpstr>
      <vt:lpstr>Solving a Generalized Least Squares Problem</vt:lpstr>
      <vt:lpstr>Solving a Generalized Least Squares Problem</vt:lpstr>
      <vt:lpstr>Part 1</vt:lpstr>
      <vt:lpstr>Slide 5</vt:lpstr>
      <vt:lpstr>Slide 6</vt:lpstr>
      <vt:lpstr>Slide 7</vt:lpstr>
      <vt:lpstr>Slide 8</vt:lpstr>
      <vt:lpstr>Slide 9</vt:lpstr>
      <vt:lpstr>Part 2</vt:lpstr>
      <vt:lpstr>Slide 11</vt:lpstr>
      <vt:lpstr>Part 3</vt:lpstr>
      <vt:lpstr>Chi-squared Variable</vt:lpstr>
      <vt:lpstr>Chi-squared Distribution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Null Hypothesis  the difference between observed and expected error is due to random variation   (as contracted to fit being bad)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Part 4</vt:lpstr>
      <vt:lpstr>the posterior variance σf2</vt:lpstr>
      <vt:lpstr>the posterior variance σf2</vt:lpstr>
      <vt:lpstr>the quantity F, the ratio of two posterior variances</vt:lpstr>
      <vt:lpstr>the quantity F, the ratio of two posterior variances</vt:lpstr>
      <vt:lpstr>state as a Null Hypothesis</vt:lpstr>
      <vt:lpstr>Null Hypothesis  The observed departure from</vt:lpstr>
      <vt:lpstr>F distribution</vt:lpstr>
      <vt:lpstr>F distribution</vt:lpstr>
      <vt:lpstr>Slide 41</vt:lpstr>
      <vt:lpstr>Slide 42</vt:lpstr>
      <vt:lpstr>F distribution</vt:lpstr>
      <vt:lpstr>F distribution</vt:lpstr>
      <vt:lpstr>F distribution</vt:lpstr>
      <vt:lpstr>F distribution</vt:lpstr>
      <vt:lpstr>F distribution</vt:lpstr>
      <vt:lpstr>F distribution</vt:lpstr>
      <vt:lpstr>Slide 49</vt:lpstr>
      <vt:lpstr>Slide 50</vt:lpstr>
      <vt:lpstr>Slide 51</vt:lpstr>
      <vt:lpstr>Slide 52</vt:lpstr>
      <vt:lpstr>Null Hypothesis  the difference in total error between two models is due to random variation </vt:lpstr>
      <vt:lpstr>The cubic fits 14% better, but …</vt:lpstr>
      <vt:lpstr>Use an F-test</vt:lpstr>
      <vt:lpstr>Slide 56</vt:lpstr>
      <vt:lpstr>in our case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William Menke</cp:lastModifiedBy>
  <cp:revision>342</cp:revision>
  <dcterms:created xsi:type="dcterms:W3CDTF">2011-06-08T22:04:27Z</dcterms:created>
  <dcterms:modified xsi:type="dcterms:W3CDTF">2014-11-24T18:05:29Z</dcterms:modified>
</cp:coreProperties>
</file>