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1"/>
  </p:notesMasterIdLst>
  <p:sldIdLst>
    <p:sldId id="349" r:id="rId2"/>
    <p:sldId id="306" r:id="rId3"/>
    <p:sldId id="307" r:id="rId4"/>
    <p:sldId id="388" r:id="rId5"/>
    <p:sldId id="309" r:id="rId6"/>
    <p:sldId id="311" r:id="rId7"/>
    <p:sldId id="320" r:id="rId8"/>
    <p:sldId id="321" r:id="rId9"/>
    <p:sldId id="333" r:id="rId10"/>
    <p:sldId id="331" r:id="rId11"/>
    <p:sldId id="386" r:id="rId12"/>
    <p:sldId id="387" r:id="rId13"/>
    <p:sldId id="332" r:id="rId14"/>
    <p:sldId id="322" r:id="rId15"/>
    <p:sldId id="323" r:id="rId16"/>
    <p:sldId id="324" r:id="rId17"/>
    <p:sldId id="325" r:id="rId18"/>
    <p:sldId id="389" r:id="rId19"/>
    <p:sldId id="390" r:id="rId20"/>
    <p:sldId id="441" r:id="rId21"/>
    <p:sldId id="443" r:id="rId22"/>
    <p:sldId id="442" r:id="rId23"/>
    <p:sldId id="445" r:id="rId24"/>
    <p:sldId id="444" r:id="rId25"/>
    <p:sldId id="401" r:id="rId26"/>
    <p:sldId id="446" r:id="rId27"/>
    <p:sldId id="402" r:id="rId28"/>
    <p:sldId id="403" r:id="rId29"/>
    <p:sldId id="404" r:id="rId30"/>
    <p:sldId id="405" r:id="rId31"/>
    <p:sldId id="406" r:id="rId32"/>
    <p:sldId id="407" r:id="rId33"/>
    <p:sldId id="408" r:id="rId34"/>
    <p:sldId id="409" r:id="rId35"/>
    <p:sldId id="410" r:id="rId36"/>
    <p:sldId id="411" r:id="rId37"/>
    <p:sldId id="413" r:id="rId38"/>
    <p:sldId id="414" r:id="rId39"/>
    <p:sldId id="415" r:id="rId40"/>
    <p:sldId id="416" r:id="rId41"/>
    <p:sldId id="448" r:id="rId42"/>
    <p:sldId id="447" r:id="rId43"/>
    <p:sldId id="417" r:id="rId44"/>
    <p:sldId id="418" r:id="rId45"/>
    <p:sldId id="419" r:id="rId46"/>
    <p:sldId id="420" r:id="rId47"/>
    <p:sldId id="421" r:id="rId48"/>
    <p:sldId id="422" r:id="rId49"/>
    <p:sldId id="423" r:id="rId50"/>
    <p:sldId id="424" r:id="rId51"/>
    <p:sldId id="425" r:id="rId52"/>
    <p:sldId id="426" r:id="rId53"/>
    <p:sldId id="427" r:id="rId54"/>
    <p:sldId id="428" r:id="rId55"/>
    <p:sldId id="429" r:id="rId56"/>
    <p:sldId id="430" r:id="rId57"/>
    <p:sldId id="431" r:id="rId58"/>
    <p:sldId id="432" r:id="rId59"/>
    <p:sldId id="433" r:id="rId60"/>
    <p:sldId id="434" r:id="rId61"/>
    <p:sldId id="435" r:id="rId62"/>
    <p:sldId id="436" r:id="rId63"/>
    <p:sldId id="437" r:id="rId64"/>
    <p:sldId id="449" r:id="rId65"/>
    <p:sldId id="450" r:id="rId66"/>
    <p:sldId id="451" r:id="rId67"/>
    <p:sldId id="438" r:id="rId68"/>
    <p:sldId id="439" r:id="rId69"/>
    <p:sldId id="440" r:id="rId7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5675F8"/>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51" autoAdjust="0"/>
    <p:restoredTop sz="89316" autoAdjust="0"/>
  </p:normalViewPr>
  <p:slideViewPr>
    <p:cSldViewPr>
      <p:cViewPr varScale="1">
        <p:scale>
          <a:sx n="63" d="100"/>
          <a:sy n="63" d="100"/>
        </p:scale>
        <p:origin x="-714" y="-108"/>
      </p:cViewPr>
      <p:guideLst>
        <p:guide orient="horz" pos="2160"/>
        <p:guide pos="2880"/>
      </p:guideLst>
    </p:cSldViewPr>
  </p:slideViewPr>
  <p:notesTextViewPr>
    <p:cViewPr>
      <p:scale>
        <a:sx n="100" d="100"/>
        <a:sy n="100" d="100"/>
      </p:scale>
      <p:origin x="0" y="0"/>
    </p:cViewPr>
  </p:notesTextViewPr>
  <p:notesViewPr>
    <p:cSldViewPr>
      <p:cViewPr varScale="1">
        <p:scale>
          <a:sx n="54" d="100"/>
          <a:sy n="54" d="100"/>
        </p:scale>
        <p:origin x="-1848"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EE9508-24BE-4A5E-89E1-37AF65DD37C6}" type="datetimeFigureOut">
              <a:rPr lang="en-US" smtClean="0"/>
              <a:pPr/>
              <a:t>10/5/2014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466815-0D95-47C5-9249-8299F627C37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The</a:t>
            </a:r>
            <a:r>
              <a:rPr lang="en-US" baseline="0" dirty="0" smtClean="0"/>
              <a:t> A’s and B’s quantify the strength of a periodicity at a given frequency.  They are the model parameters.</a:t>
            </a:r>
          </a:p>
          <a:p>
            <a:r>
              <a:rPr lang="en-US" baseline="0" dirty="0" smtClean="0"/>
              <a:t>The </a:t>
            </a:r>
            <a:r>
              <a:rPr lang="el-GR" baseline="0" dirty="0" smtClean="0">
                <a:latin typeface="Cambria Math"/>
                <a:ea typeface="Cambria Math"/>
              </a:rPr>
              <a:t>ω</a:t>
            </a:r>
            <a:r>
              <a:rPr lang="en-US" baseline="0" dirty="0" smtClean="0"/>
              <a:t>‘s give the frequencies at which periodicities can occur.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First</a:t>
            </a:r>
            <a:r>
              <a:rPr lang="en-US" baseline="0" dirty="0" smtClean="0"/>
              <a:t> and last columns, which have only a cosine term, are handled separately from the others.</a:t>
            </a:r>
          </a:p>
          <a:p>
            <a:r>
              <a:rPr lang="en-US" baseline="0" dirty="0" smtClean="0"/>
              <a:t>Interior columns, which have both </a:t>
            </a:r>
            <a:r>
              <a:rPr lang="en-US" baseline="0" dirty="0" err="1" smtClean="0"/>
              <a:t>sines</a:t>
            </a:r>
            <a:r>
              <a:rPr lang="en-US" baseline="0" dirty="0" smtClean="0"/>
              <a:t> and cosines, are handled in the loop.</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First</a:t>
            </a:r>
            <a:r>
              <a:rPr lang="en-US" baseline="0" dirty="0" smtClean="0"/>
              <a:t> and last columns, which have only a cosine term, are handled separately from the others.</a:t>
            </a:r>
          </a:p>
          <a:p>
            <a:r>
              <a:rPr lang="en-US" baseline="0" dirty="0" smtClean="0"/>
              <a:t>Interior columns, which have both </a:t>
            </a:r>
            <a:r>
              <a:rPr lang="en-US" baseline="0" dirty="0" err="1" smtClean="0"/>
              <a:t>sines</a:t>
            </a:r>
            <a:r>
              <a:rPr lang="en-US" baseline="0" dirty="0" smtClean="0"/>
              <a:t> and cosines, are handled in the loop.</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Note that </a:t>
            </a:r>
            <a:r>
              <a:rPr lang="en-US" dirty="0" err="1" smtClean="0"/>
              <a:t>gtgi</a:t>
            </a:r>
            <a:r>
              <a:rPr lang="en-US" dirty="0" smtClean="0"/>
              <a:t> is [G</a:t>
            </a:r>
            <a:r>
              <a:rPr lang="en-US" baseline="30000" dirty="0" smtClean="0"/>
              <a:t>T</a:t>
            </a:r>
            <a:r>
              <a:rPr lang="en-US" dirty="0" smtClean="0"/>
              <a:t>G]</a:t>
            </a:r>
            <a:r>
              <a:rPr lang="en-US" baseline="30000" dirty="0" smtClean="0"/>
              <a:t>-1</a:t>
            </a:r>
            <a:r>
              <a:rPr lang="en-US" dirty="0" smtClean="0"/>
              <a:t>.</a:t>
            </a:r>
          </a:p>
          <a:p>
            <a:r>
              <a:rPr lang="en-US" dirty="0" err="1" smtClean="0"/>
              <a:t>MatLab’s</a:t>
            </a:r>
            <a:r>
              <a:rPr lang="en-US" dirty="0" smtClean="0"/>
              <a:t> </a:t>
            </a:r>
            <a:r>
              <a:rPr lang="en-US" dirty="0" err="1" smtClean="0"/>
              <a:t>intrinic</a:t>
            </a:r>
            <a:r>
              <a:rPr lang="en-US" baseline="0" dirty="0" smtClean="0"/>
              <a:t> Fourier Transform function, </a:t>
            </a:r>
            <a:r>
              <a:rPr lang="en-US" baseline="0" dirty="0" err="1" smtClean="0"/>
              <a:t>fft</a:t>
            </a:r>
            <a:r>
              <a:rPr lang="en-US" baseline="0" dirty="0" smtClean="0"/>
              <a:t>(), will be introduced in the next</a:t>
            </a:r>
          </a:p>
          <a:p>
            <a:r>
              <a:rPr lang="en-US" baseline="0" dirty="0" smtClean="0"/>
              <a:t>lecture, so this form of the solution is shown only to make a connection to things done</a:t>
            </a:r>
          </a:p>
          <a:p>
            <a:r>
              <a:rPr lang="en-US" baseline="0" dirty="0" smtClean="0"/>
              <a:t>in Chapters 4 and 5.  In fact, one never needs to build G or to solve </a:t>
            </a:r>
            <a:r>
              <a:rPr lang="en-US" baseline="0" dirty="0" err="1" smtClean="0"/>
              <a:t>m</a:t>
            </a:r>
            <a:r>
              <a:rPr lang="en-US" baseline="30000" dirty="0" err="1" smtClean="0"/>
              <a:t>est</a:t>
            </a:r>
            <a:r>
              <a:rPr lang="en-US" baseline="0" dirty="0" smtClean="0"/>
              <a:t>=</a:t>
            </a:r>
            <a:r>
              <a:rPr lang="en-US" dirty="0" smtClean="0"/>
              <a:t>[G</a:t>
            </a:r>
            <a:r>
              <a:rPr lang="en-US" baseline="30000" dirty="0" smtClean="0"/>
              <a:t>T</a:t>
            </a:r>
            <a:r>
              <a:rPr lang="en-US" dirty="0" smtClean="0"/>
              <a:t>G]</a:t>
            </a:r>
            <a:r>
              <a:rPr lang="en-US" baseline="30000" dirty="0" smtClean="0"/>
              <a:t>-1</a:t>
            </a:r>
            <a:r>
              <a:rPr lang="en-US" dirty="0" smtClean="0"/>
              <a:t>G</a:t>
            </a:r>
            <a:r>
              <a:rPr lang="en-US" baseline="30000" dirty="0" smtClean="0"/>
              <a:t>T</a:t>
            </a:r>
            <a:r>
              <a:rPr lang="en-US" baseline="0" dirty="0" smtClean="0"/>
              <a:t>d</a:t>
            </a:r>
          </a:p>
          <a:p>
            <a:r>
              <a:rPr lang="en-US" baseline="0" dirty="0" smtClean="0"/>
              <a:t>in this way.</a:t>
            </a:r>
            <a:endParaRPr lang="en-US" dirty="0" smtClean="0"/>
          </a:p>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Remind</a:t>
            </a:r>
            <a:r>
              <a:rPr lang="en-US" baseline="0" dirty="0" smtClean="0"/>
              <a:t> the class that A</a:t>
            </a:r>
            <a:r>
              <a:rPr lang="en-US" baseline="30000" dirty="0" smtClean="0"/>
              <a:t>2</a:t>
            </a:r>
            <a:r>
              <a:rPr lang="en-US" baseline="0" dirty="0" smtClean="0"/>
              <a:t>+B</a:t>
            </a:r>
            <a:r>
              <a:rPr lang="en-US" baseline="30000" dirty="0" smtClean="0"/>
              <a:t>2</a:t>
            </a:r>
            <a:r>
              <a:rPr lang="en-US" baseline="0" dirty="0" smtClean="0"/>
              <a:t>=C</a:t>
            </a:r>
            <a:r>
              <a:rPr lang="en-US" baseline="30000" dirty="0" smtClean="0"/>
              <a:t>2</a:t>
            </a:r>
            <a:r>
              <a:rPr lang="en-US" baseline="0" dirty="0" smtClean="0"/>
              <a:t>, the square of the amplitude of a time-shifted cosine.</a:t>
            </a:r>
          </a:p>
          <a:p>
            <a:r>
              <a:rPr lang="en-US" baseline="0" dirty="0" smtClean="0"/>
              <a:t>This form emphasizes the overall amplitude of the oscillatory pattern, irrespective of its time-shift.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Plots</a:t>
            </a:r>
            <a:r>
              <a:rPr lang="en-US" baseline="0" dirty="0" smtClean="0"/>
              <a:t> of amplitude spectral density are useful if there are several peaks of different size, since the big</a:t>
            </a:r>
          </a:p>
          <a:p>
            <a:r>
              <a:rPr lang="en-US" baseline="0" dirty="0" smtClean="0"/>
              <a:t>peak does not stand so high compared to power spectral density.</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Note that</a:t>
            </a:r>
            <a:r>
              <a:rPr lang="en-US" baseline="0" dirty="0" smtClean="0"/>
              <a:t> the shorter periods are all integral fractions of one year.  Thus, they are synchronized by the annual</a:t>
            </a:r>
          </a:p>
          <a:p>
            <a:r>
              <a:rPr lang="en-US" baseline="0" dirty="0" smtClean="0"/>
              <a:t>cycle and are being driven by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Here</a:t>
            </a:r>
            <a:r>
              <a:rPr lang="en-US" baseline="0" dirty="0" smtClean="0"/>
              <a:t> we get back to the linear problem.</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The factor</a:t>
            </a:r>
            <a:r>
              <a:rPr lang="en-US" baseline="0" dirty="0" smtClean="0"/>
              <a:t> of (1/N) is added to match </a:t>
            </a:r>
            <a:r>
              <a:rPr lang="en-US" baseline="0" dirty="0" err="1" smtClean="0"/>
              <a:t>MatLab’s</a:t>
            </a:r>
            <a:r>
              <a:rPr lang="en-US" baseline="0" dirty="0" smtClean="0"/>
              <a:t> </a:t>
            </a:r>
            <a:r>
              <a:rPr lang="en-US" baseline="0" dirty="0" err="1" smtClean="0"/>
              <a:t>ifft</a:t>
            </a:r>
            <a:r>
              <a:rPr lang="en-US" baseline="0" dirty="0" smtClean="0"/>
              <a:t>() function.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The factor</a:t>
            </a:r>
            <a:r>
              <a:rPr lang="en-US" baseline="0" dirty="0" smtClean="0"/>
              <a:t> of (1/N) is added to match </a:t>
            </a:r>
            <a:r>
              <a:rPr lang="en-US" baseline="0" dirty="0" err="1" smtClean="0"/>
              <a:t>MatLab’s</a:t>
            </a:r>
            <a:r>
              <a:rPr lang="en-US" baseline="0" dirty="0" smtClean="0"/>
              <a:t> </a:t>
            </a:r>
            <a:r>
              <a:rPr lang="en-US" baseline="0" dirty="0" err="1" smtClean="0"/>
              <a:t>ifft</a:t>
            </a:r>
            <a:r>
              <a:rPr lang="en-US" baseline="0" dirty="0" smtClean="0"/>
              <a:t>() function.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The factor</a:t>
            </a:r>
            <a:r>
              <a:rPr lang="en-US" baseline="0" dirty="0" smtClean="0"/>
              <a:t> of (1/N) is added to match </a:t>
            </a:r>
            <a:r>
              <a:rPr lang="en-US" baseline="0" dirty="0" err="1" smtClean="0"/>
              <a:t>MatLab’s</a:t>
            </a:r>
            <a:r>
              <a:rPr lang="en-US" baseline="0" dirty="0" smtClean="0"/>
              <a:t> </a:t>
            </a:r>
            <a:r>
              <a:rPr lang="en-US" baseline="0" dirty="0" err="1" smtClean="0"/>
              <a:t>ifft</a:t>
            </a:r>
            <a:r>
              <a:rPr lang="en-US" baseline="0" dirty="0" smtClean="0"/>
              <a:t>() function.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You</a:t>
            </a:r>
            <a:r>
              <a:rPr lang="en-US" baseline="0" dirty="0" smtClean="0"/>
              <a:t> should check that everyone knows about the function exp(), and realizes that exp(x) is synonymous with e</a:t>
            </a:r>
            <a:r>
              <a:rPr lang="en-US" baseline="30000" dirty="0" smtClean="0"/>
              <a:t>x</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25</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You</a:t>
            </a:r>
            <a:r>
              <a:rPr lang="en-US" baseline="0" dirty="0" smtClean="0"/>
              <a:t> should check that everyone knows about the function exp(), and realizes that exp(x) is synonymous with e</a:t>
            </a:r>
            <a:r>
              <a:rPr lang="en-US" baseline="30000" dirty="0" smtClean="0"/>
              <a:t>x</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26</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Point</a:t>
            </a:r>
            <a:r>
              <a:rPr lang="en-US" baseline="0" dirty="0" smtClean="0"/>
              <a:t> out that, up to signs, the terms in exp(x) match either the corresponding term in </a:t>
            </a:r>
            <a:r>
              <a:rPr lang="en-US" baseline="0" dirty="0" err="1" smtClean="0"/>
              <a:t>cos</a:t>
            </a:r>
            <a:r>
              <a:rPr lang="en-US" baseline="0" dirty="0" smtClean="0"/>
              <a:t>(x) or in sin(x).</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27</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Point out that</a:t>
            </a:r>
            <a:r>
              <a:rPr lang="en-US" baseline="0" dirty="0" smtClean="0"/>
              <a:t> (</a:t>
            </a:r>
            <a:r>
              <a:rPr lang="en-US" baseline="0" dirty="0" err="1" smtClean="0"/>
              <a:t>iz</a:t>
            </a:r>
            <a:r>
              <a:rPr lang="en-US" baseline="0" dirty="0" smtClean="0"/>
              <a:t>)</a:t>
            </a:r>
            <a:r>
              <a:rPr lang="en-US" baseline="30000" dirty="0" smtClean="0"/>
              <a:t>2</a:t>
            </a:r>
            <a:r>
              <a:rPr lang="en-US" baseline="0" dirty="0" smtClean="0"/>
              <a:t> is equal to –z</a:t>
            </a:r>
            <a:r>
              <a:rPr lang="en-US" baseline="30000" dirty="0" smtClean="0"/>
              <a:t>2</a:t>
            </a:r>
            <a:r>
              <a:rPr lang="en-US" baseline="0" dirty="0" smtClean="0"/>
              <a:t>, and that (</a:t>
            </a:r>
            <a:r>
              <a:rPr lang="en-US" baseline="0" dirty="0" err="1" smtClean="0"/>
              <a:t>iz</a:t>
            </a:r>
            <a:r>
              <a:rPr lang="en-US" baseline="0" dirty="0" smtClean="0"/>
              <a:t>)</a:t>
            </a:r>
            <a:r>
              <a:rPr lang="en-US" baseline="30000" dirty="0" smtClean="0"/>
              <a:t>4 </a:t>
            </a:r>
            <a:r>
              <a:rPr lang="en-US" baseline="0" dirty="0" smtClean="0"/>
              <a:t>is equal to z</a:t>
            </a:r>
            <a:r>
              <a:rPr lang="en-US" baseline="30000" dirty="0" smtClean="0"/>
              <a:t>4</a:t>
            </a:r>
            <a:r>
              <a:rPr lang="en-US" baseline="0" dirty="0" smtClean="0"/>
              <a:t>.</a:t>
            </a:r>
            <a:endParaRPr lang="en-US" baseline="0"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28</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29</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Mention that you must multiply every</a:t>
            </a:r>
            <a:r>
              <a:rPr lang="en-US" baseline="0" dirty="0" smtClean="0"/>
              <a:t> term in the </a:t>
            </a:r>
            <a:r>
              <a:rPr lang="en-US" baseline="0" dirty="0" err="1" smtClean="0"/>
              <a:t>r.h.s</a:t>
            </a:r>
            <a:r>
              <a:rPr lang="en-US" baseline="0" dirty="0" smtClean="0"/>
              <a:t>. by </a:t>
            </a:r>
            <a:r>
              <a:rPr lang="en-US" baseline="0" dirty="0" err="1" smtClean="0"/>
              <a:t>i</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30</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You might want to flash back 3 slides for the exp() result.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This is very important.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Mention that sin</a:t>
            </a:r>
            <a:r>
              <a:rPr lang="en-US" baseline="30000" dirty="0" smtClean="0"/>
              <a:t>2</a:t>
            </a:r>
            <a:r>
              <a:rPr lang="en-US" dirty="0" smtClean="0"/>
              <a:t>(z) plus cos</a:t>
            </a:r>
            <a:r>
              <a:rPr lang="en-US" baseline="30000" dirty="0" smtClean="0"/>
              <a:t>2 </a:t>
            </a:r>
            <a:r>
              <a:rPr lang="en-US" dirty="0" smtClean="0"/>
              <a:t>(z) </a:t>
            </a:r>
            <a:r>
              <a:rPr lang="en-US" baseline="0" dirty="0" smtClean="0"/>
              <a:t>is unity, for any value of z.</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32</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You</a:t>
            </a:r>
            <a:r>
              <a:rPr lang="en-US" baseline="0" dirty="0" smtClean="0"/>
              <a:t> might derive this results on the board.</a:t>
            </a:r>
            <a:endParaRPr lang="en-US" dirty="0" smtClean="0"/>
          </a:p>
          <a:p>
            <a:r>
              <a:rPr lang="en-US" dirty="0" smtClean="0"/>
              <a:t>Equate</a:t>
            </a:r>
            <a:r>
              <a:rPr lang="en-US" baseline="0" dirty="0" smtClean="0"/>
              <a:t> z=</a:t>
            </a:r>
            <a:r>
              <a:rPr lang="en-US" baseline="0" dirty="0" err="1" smtClean="0"/>
              <a:t>zr</a:t>
            </a:r>
            <a:r>
              <a:rPr lang="en-US" baseline="0" dirty="0" smtClean="0"/>
              <a:t> + </a:t>
            </a:r>
            <a:r>
              <a:rPr lang="en-US" baseline="0" dirty="0" err="1" smtClean="0"/>
              <a:t>zi</a:t>
            </a:r>
            <a:r>
              <a:rPr lang="en-US" baseline="0" dirty="0" smtClean="0"/>
              <a:t>  with z = r exp(</a:t>
            </a:r>
            <a:r>
              <a:rPr lang="en-US" baseline="0" dirty="0" err="1" smtClean="0"/>
              <a:t>i</a:t>
            </a:r>
            <a:r>
              <a:rPr lang="el-GR" baseline="0" dirty="0" smtClean="0">
                <a:latin typeface="Cambria Math"/>
                <a:ea typeface="Cambria Math"/>
              </a:rPr>
              <a:t>θ</a:t>
            </a:r>
            <a:r>
              <a:rPr lang="en-US" baseline="0" dirty="0" smtClean="0"/>
              <a:t>) = r </a:t>
            </a:r>
            <a:r>
              <a:rPr lang="en-US" baseline="0" dirty="0" err="1" smtClean="0"/>
              <a:t>cos</a:t>
            </a:r>
            <a:r>
              <a:rPr lang="en-US" baseline="0" dirty="0" smtClean="0"/>
              <a:t>(</a:t>
            </a:r>
            <a:r>
              <a:rPr lang="el-GR" baseline="0" dirty="0" smtClean="0">
                <a:latin typeface="Cambria Math"/>
                <a:ea typeface="Cambria Math"/>
              </a:rPr>
              <a:t>θ</a:t>
            </a:r>
            <a:r>
              <a:rPr lang="en-US" baseline="0" dirty="0" smtClean="0"/>
              <a:t>)+</a:t>
            </a:r>
            <a:r>
              <a:rPr lang="en-US" baseline="0" dirty="0" err="1" smtClean="0"/>
              <a:t>i</a:t>
            </a:r>
            <a:r>
              <a:rPr lang="en-US" baseline="0" dirty="0" smtClean="0"/>
              <a:t> r sin(</a:t>
            </a:r>
            <a:r>
              <a:rPr lang="el-GR" baseline="0" dirty="0" smtClean="0">
                <a:latin typeface="Cambria Math"/>
                <a:ea typeface="Cambria Math"/>
              </a:rPr>
              <a:t>θ</a:t>
            </a:r>
            <a:r>
              <a:rPr lang="en-US" baseline="0" dirty="0" smtClean="0"/>
              <a:t>)</a:t>
            </a:r>
          </a:p>
          <a:p>
            <a:r>
              <a:rPr lang="en-US" baseline="0" dirty="0" smtClean="0"/>
              <a:t>and solve for r and </a:t>
            </a:r>
            <a:r>
              <a:rPr lang="el-GR" baseline="0" dirty="0" smtClean="0">
                <a:latin typeface="Cambria Math"/>
                <a:ea typeface="Cambria Math"/>
              </a:rPr>
              <a:t>θ</a:t>
            </a:r>
            <a:r>
              <a:rPr lang="en-US" baseline="0" dirty="0" smtClean="0">
                <a:latin typeface="Cambria Math"/>
                <a:ea typeface="Cambria Math"/>
              </a:rPr>
              <a:t> in terms of </a:t>
            </a:r>
            <a:r>
              <a:rPr lang="en-US" baseline="0" dirty="0" err="1" smtClean="0">
                <a:latin typeface="Cambria Math"/>
                <a:ea typeface="Cambria Math"/>
              </a:rPr>
              <a:t>zr</a:t>
            </a:r>
            <a:r>
              <a:rPr lang="en-US" baseline="0" dirty="0" smtClean="0">
                <a:latin typeface="Cambria Math"/>
                <a:ea typeface="Cambria Math"/>
              </a:rPr>
              <a:t> and </a:t>
            </a:r>
            <a:r>
              <a:rPr lang="en-US" baseline="0" dirty="0" err="1" smtClean="0">
                <a:latin typeface="Cambria Math"/>
                <a:ea typeface="Cambria Math"/>
              </a:rPr>
              <a:t>zi</a:t>
            </a:r>
            <a:r>
              <a:rPr lang="en-US" baseline="0" dirty="0" smtClean="0">
                <a:latin typeface="Cambria Math"/>
                <a:ea typeface="Cambria Math"/>
              </a:rPr>
              <a:t>.</a:t>
            </a:r>
          </a:p>
          <a:p>
            <a:r>
              <a:rPr lang="en-US" baseline="0" dirty="0" smtClean="0"/>
              <a:t>Equating real and imaginary parts </a:t>
            </a:r>
            <a:r>
              <a:rPr lang="en-US" baseline="0" dirty="0" err="1" smtClean="0"/>
              <a:t>selarately</a:t>
            </a:r>
            <a:r>
              <a:rPr lang="en-US" baseline="0" dirty="0" smtClean="0"/>
              <a:t> yields  </a:t>
            </a:r>
            <a:r>
              <a:rPr lang="en-US" baseline="0" dirty="0" err="1" smtClean="0"/>
              <a:t>z</a:t>
            </a:r>
            <a:r>
              <a:rPr lang="en-US" baseline="-25000" dirty="0" err="1" smtClean="0"/>
              <a:t>r</a:t>
            </a:r>
            <a:r>
              <a:rPr lang="en-US" baseline="0" dirty="0" smtClean="0"/>
              <a:t> = r </a:t>
            </a:r>
            <a:r>
              <a:rPr lang="en-US" baseline="0" dirty="0" err="1" smtClean="0"/>
              <a:t>cos</a:t>
            </a:r>
            <a:r>
              <a:rPr lang="en-US" baseline="0" dirty="0" smtClean="0"/>
              <a:t>(</a:t>
            </a:r>
            <a:r>
              <a:rPr lang="el-GR" baseline="0" dirty="0" smtClean="0">
                <a:latin typeface="Cambria Math"/>
                <a:ea typeface="Cambria Math"/>
              </a:rPr>
              <a:t>θ</a:t>
            </a:r>
            <a:r>
              <a:rPr lang="en-US" baseline="0" dirty="0" smtClean="0"/>
              <a:t>) and </a:t>
            </a:r>
            <a:r>
              <a:rPr lang="en-US" baseline="0" dirty="0" err="1" smtClean="0"/>
              <a:t>z</a:t>
            </a:r>
            <a:r>
              <a:rPr lang="en-US" baseline="-25000" dirty="0" err="1" smtClean="0"/>
              <a:t>i</a:t>
            </a:r>
            <a:r>
              <a:rPr lang="en-US" baseline="0" dirty="0" smtClean="0"/>
              <a:t> = r sin(</a:t>
            </a:r>
            <a:r>
              <a:rPr lang="el-GR" baseline="0" dirty="0" smtClean="0">
                <a:latin typeface="Cambria Math"/>
                <a:ea typeface="Cambria Math"/>
              </a:rPr>
              <a:t>θ</a:t>
            </a:r>
            <a:r>
              <a:rPr lang="en-US" baseline="0" dirty="0" smtClean="0"/>
              <a:t>).</a:t>
            </a:r>
          </a:p>
          <a:p>
            <a:r>
              <a:rPr lang="en-US" baseline="0" dirty="0" smtClean="0"/>
              <a:t>Squaring the two equations and adding yields r</a:t>
            </a:r>
            <a:r>
              <a:rPr lang="en-US" baseline="30000" dirty="0" smtClean="0"/>
              <a:t>2 </a:t>
            </a:r>
            <a:r>
              <a:rPr lang="en-US" baseline="0" dirty="0" smtClean="0"/>
              <a:t>[cos</a:t>
            </a:r>
            <a:r>
              <a:rPr lang="en-US" baseline="30000" dirty="0" smtClean="0"/>
              <a:t>2 </a:t>
            </a:r>
            <a:r>
              <a:rPr lang="en-US" baseline="0" dirty="0" smtClean="0"/>
              <a:t>(</a:t>
            </a:r>
            <a:r>
              <a:rPr lang="el-GR" baseline="0" dirty="0" smtClean="0">
                <a:latin typeface="Cambria Math"/>
                <a:ea typeface="Cambria Math"/>
              </a:rPr>
              <a:t>θ</a:t>
            </a:r>
            <a:r>
              <a:rPr lang="en-US" baseline="0" dirty="0" smtClean="0"/>
              <a:t>)+sin</a:t>
            </a:r>
            <a:r>
              <a:rPr lang="en-US" baseline="30000" dirty="0" smtClean="0"/>
              <a:t>2 </a:t>
            </a:r>
            <a:r>
              <a:rPr lang="en-US" baseline="0" dirty="0" smtClean="0"/>
              <a:t>(</a:t>
            </a:r>
            <a:r>
              <a:rPr lang="el-GR" baseline="0" dirty="0" smtClean="0">
                <a:latin typeface="Cambria Math"/>
                <a:ea typeface="Cambria Math"/>
              </a:rPr>
              <a:t>θ</a:t>
            </a:r>
            <a:r>
              <a:rPr lang="en-US" baseline="0" dirty="0" smtClean="0"/>
              <a:t>)]= r</a:t>
            </a:r>
            <a:r>
              <a:rPr lang="en-US" baseline="30000" dirty="0" smtClean="0"/>
              <a:t>2 </a:t>
            </a:r>
            <a:r>
              <a:rPr lang="en-US" baseline="0" dirty="0" smtClean="0"/>
              <a:t>= z</a:t>
            </a:r>
            <a:r>
              <a:rPr lang="en-US" baseline="-25000" dirty="0" smtClean="0"/>
              <a:t>r</a:t>
            </a:r>
            <a:r>
              <a:rPr lang="en-US" baseline="30000" dirty="0" smtClean="0"/>
              <a:t>2</a:t>
            </a:r>
            <a:r>
              <a:rPr lang="en-US" baseline="0" dirty="0" smtClean="0"/>
              <a:t>+z</a:t>
            </a:r>
            <a:r>
              <a:rPr lang="en-US" baseline="-25000" dirty="0" smtClean="0"/>
              <a:t>i</a:t>
            </a:r>
            <a:r>
              <a:rPr lang="en-US" baseline="30000" dirty="0" smtClean="0"/>
              <a:t>2</a:t>
            </a:r>
            <a:r>
              <a:rPr lang="en-US" baseline="0" dirty="0" smtClean="0"/>
              <a:t> or r=|z|.</a:t>
            </a:r>
          </a:p>
          <a:p>
            <a:r>
              <a:rPr lang="en-US" baseline="0" dirty="0" smtClean="0"/>
              <a:t>Dividing the two equations yields tan(</a:t>
            </a:r>
            <a:r>
              <a:rPr lang="el-GR" baseline="0" dirty="0" smtClean="0">
                <a:latin typeface="Cambria Math"/>
                <a:ea typeface="Cambria Math"/>
              </a:rPr>
              <a:t>θ</a:t>
            </a:r>
            <a:r>
              <a:rPr lang="en-US" baseline="0" dirty="0" smtClean="0"/>
              <a:t>)=</a:t>
            </a:r>
            <a:r>
              <a:rPr lang="en-US" baseline="0" dirty="0" err="1" smtClean="0"/>
              <a:t>z</a:t>
            </a:r>
            <a:r>
              <a:rPr lang="en-US" baseline="-25000" dirty="0" err="1" smtClean="0"/>
              <a:t>i</a:t>
            </a:r>
            <a:r>
              <a:rPr lang="en-US" baseline="0" dirty="0" smtClean="0"/>
              <a:t>/</a:t>
            </a:r>
            <a:r>
              <a:rPr lang="en-US" baseline="0" dirty="0" err="1" smtClean="0"/>
              <a:t>z</a:t>
            </a:r>
            <a:r>
              <a:rPr lang="en-US" baseline="-25000" dirty="0" err="1" smtClean="0"/>
              <a:t>r</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33</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In</a:t>
            </a:r>
            <a:r>
              <a:rPr lang="en-US" baseline="0" dirty="0" smtClean="0"/>
              <a:t> </a:t>
            </a:r>
            <a:r>
              <a:rPr lang="en-US" baseline="0" dirty="0" err="1" smtClean="0"/>
              <a:t>MatLab</a:t>
            </a:r>
            <a:r>
              <a:rPr lang="en-US" baseline="0" dirty="0" smtClean="0"/>
              <a:t>, complex arithmetic is no harder than ordinary arithmetic.</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34</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In</a:t>
            </a:r>
            <a:r>
              <a:rPr lang="en-US" baseline="0" dirty="0" smtClean="0"/>
              <a:t> </a:t>
            </a:r>
            <a:r>
              <a:rPr lang="en-US" baseline="0" dirty="0" err="1" smtClean="0"/>
              <a:t>MatLab</a:t>
            </a:r>
            <a:r>
              <a:rPr lang="en-US" baseline="0" dirty="0" smtClean="0"/>
              <a:t>, you can redefine the value of any constant variable.  Thus you could set pi=3, though doing it accidentally is harder.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35</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Here a=complex(2,3) is</a:t>
            </a:r>
            <a:r>
              <a:rPr lang="en-US" baseline="0" dirty="0" smtClean="0"/>
              <a:t> equivalent to </a:t>
            </a:r>
            <a:r>
              <a:rPr lang="en-US" sz="1200" dirty="0" smtClean="0">
                <a:latin typeface="Courier New" pitchFamily="49" charset="0"/>
                <a:cs typeface="Courier New" pitchFamily="49" charset="0"/>
              </a:rPr>
              <a:t>a =2+3*</a:t>
            </a:r>
            <a:r>
              <a:rPr lang="en-US" sz="1200" dirty="0" err="1" smtClean="0">
                <a:latin typeface="Courier New" pitchFamily="49" charset="0"/>
                <a:cs typeface="Courier New" pitchFamily="49" charset="0"/>
              </a:rPr>
              <a:t>i</a:t>
            </a:r>
            <a:r>
              <a:rPr lang="en-US" sz="1200" dirty="0" smtClean="0">
                <a:latin typeface="Courier New" pitchFamily="49" charset="0"/>
                <a:cs typeface="Courier New" pitchFamily="49" charset="0"/>
              </a:rPr>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36</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Show</a:t>
            </a:r>
            <a:r>
              <a:rPr lang="en-US" baseline="0" dirty="0" smtClean="0"/>
              <a:t> that the second follows from the first by replacing </a:t>
            </a:r>
            <a:r>
              <a:rPr lang="el-GR" baseline="0" dirty="0" smtClean="0">
                <a:latin typeface="Cambria Math"/>
                <a:ea typeface="Cambria Math"/>
              </a:rPr>
              <a:t>ω</a:t>
            </a:r>
            <a:r>
              <a:rPr lang="en-US" baseline="0" dirty="0" smtClean="0">
                <a:latin typeface="Cambria Math"/>
                <a:ea typeface="Cambria Math"/>
              </a:rPr>
              <a:t> with –</a:t>
            </a:r>
            <a:r>
              <a:rPr lang="el-GR" baseline="0" dirty="0" smtClean="0">
                <a:latin typeface="Cambria Math"/>
                <a:ea typeface="Cambria Math"/>
              </a:rPr>
              <a:t>ω</a:t>
            </a:r>
            <a:r>
              <a:rPr lang="en-US" baseline="0" dirty="0" smtClean="0">
                <a:latin typeface="Cambria Math"/>
                <a:ea typeface="Cambria Math"/>
              </a:rPr>
              <a:t> and using </a:t>
            </a:r>
            <a:r>
              <a:rPr lang="en-US" baseline="0" dirty="0" err="1" smtClean="0">
                <a:latin typeface="Cambria Math"/>
                <a:ea typeface="Cambria Math"/>
              </a:rPr>
              <a:t>cos</a:t>
            </a:r>
            <a:r>
              <a:rPr lang="en-US" baseline="0" dirty="0" smtClean="0">
                <a:latin typeface="Cambria Math"/>
                <a:ea typeface="Cambria Math"/>
              </a:rPr>
              <a:t>(–</a:t>
            </a:r>
            <a:r>
              <a:rPr lang="el-GR" baseline="0" dirty="0" smtClean="0">
                <a:latin typeface="Cambria Math"/>
                <a:ea typeface="Cambria Math"/>
              </a:rPr>
              <a:t>ω</a:t>
            </a:r>
            <a:r>
              <a:rPr lang="en-US" baseline="0" dirty="0" smtClean="0">
                <a:latin typeface="Cambria Math"/>
                <a:ea typeface="Cambria Math"/>
              </a:rPr>
              <a:t>)=</a:t>
            </a:r>
            <a:r>
              <a:rPr lang="en-US" baseline="0" dirty="0" err="1" smtClean="0">
                <a:latin typeface="Cambria Math"/>
                <a:ea typeface="Cambria Math"/>
              </a:rPr>
              <a:t>cos</a:t>
            </a:r>
            <a:r>
              <a:rPr lang="en-US" baseline="0" dirty="0" smtClean="0">
                <a:latin typeface="Cambria Math"/>
                <a:ea typeface="Cambria Math"/>
              </a:rPr>
              <a:t>(</a:t>
            </a:r>
            <a:r>
              <a:rPr lang="el-GR" baseline="0" dirty="0" smtClean="0">
                <a:latin typeface="Cambria Math"/>
                <a:ea typeface="Cambria Math"/>
              </a:rPr>
              <a:t>ω</a:t>
            </a:r>
            <a:r>
              <a:rPr lang="en-US" baseline="0" dirty="0" smtClean="0">
                <a:latin typeface="Cambria Math"/>
                <a:ea typeface="Cambria Math"/>
              </a:rPr>
              <a:t>) and sin(–</a:t>
            </a:r>
            <a:r>
              <a:rPr lang="el-GR" baseline="0" dirty="0" smtClean="0">
                <a:latin typeface="Cambria Math"/>
                <a:ea typeface="Cambria Math"/>
              </a:rPr>
              <a:t>ω</a:t>
            </a:r>
            <a:r>
              <a:rPr lang="en-US" baseline="0" dirty="0" smtClean="0">
                <a:latin typeface="Cambria Math"/>
                <a:ea typeface="Cambria Math"/>
              </a:rPr>
              <a:t>)=-sin(</a:t>
            </a:r>
            <a:r>
              <a:rPr lang="el-GR" baseline="0" dirty="0" smtClean="0">
                <a:latin typeface="Cambria Math"/>
                <a:ea typeface="Cambria Math"/>
              </a:rPr>
              <a:t>ω</a:t>
            </a:r>
            <a:r>
              <a:rPr lang="en-US" baseline="0" dirty="0" smtClean="0">
                <a:latin typeface="Cambria Math"/>
                <a:ea typeface="Cambria Math"/>
              </a:rPr>
              <a:t>) </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37</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These</a:t>
            </a:r>
            <a:r>
              <a:rPr lang="en-US" baseline="0" dirty="0" smtClean="0"/>
              <a:t> are just the previous two equations, solved for sin() and </a:t>
            </a:r>
            <a:r>
              <a:rPr lang="en-US" baseline="0" dirty="0" err="1" smtClean="0"/>
              <a:t>cos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38</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Remind</a:t>
            </a:r>
            <a:r>
              <a:rPr lang="en-US" baseline="0" dirty="0" smtClean="0"/>
              <a:t> the class that the purpose of this lecture is to develop Fourier Series that contain complex exponentials.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39</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Here we have</a:t>
            </a:r>
            <a:r>
              <a:rPr lang="en-US" baseline="0" dirty="0" smtClean="0"/>
              <a:t> replaced the complex exponentials in the first line with their </a:t>
            </a:r>
            <a:r>
              <a:rPr lang="en-US" baseline="0" dirty="0" err="1" smtClean="0"/>
              <a:t>sines</a:t>
            </a:r>
            <a:r>
              <a:rPr lang="en-US" baseline="0" dirty="0" smtClean="0"/>
              <a:t> and cosines equivalents.</a:t>
            </a:r>
          </a:p>
          <a:p>
            <a:r>
              <a:rPr lang="en-US" baseline="0" dirty="0" smtClean="0"/>
              <a:t>For this to match </a:t>
            </a:r>
            <a:r>
              <a:rPr lang="en-US" baseline="0" dirty="0" err="1" smtClean="0"/>
              <a:t>Acos</a:t>
            </a:r>
            <a:r>
              <a:rPr lang="en-US" baseline="0" dirty="0" smtClean="0"/>
              <a:t>(</a:t>
            </a:r>
            <a:r>
              <a:rPr lang="el-GR" baseline="0" dirty="0" smtClean="0">
                <a:latin typeface="Cambria Math"/>
                <a:ea typeface="Cambria Math"/>
              </a:rPr>
              <a:t>ω</a:t>
            </a:r>
            <a:r>
              <a:rPr lang="en-US" baseline="0" dirty="0" smtClean="0"/>
              <a:t>t)+</a:t>
            </a:r>
            <a:r>
              <a:rPr lang="en-US" baseline="0" dirty="0" err="1" smtClean="0"/>
              <a:t>Bsin</a:t>
            </a:r>
            <a:r>
              <a:rPr lang="en-US" baseline="0" dirty="0" smtClean="0"/>
              <a:t>(</a:t>
            </a:r>
            <a:r>
              <a:rPr lang="el-GR" baseline="0" dirty="0" smtClean="0">
                <a:latin typeface="Cambria Math"/>
                <a:ea typeface="Cambria Math"/>
              </a:rPr>
              <a:t>ω</a:t>
            </a:r>
            <a:r>
              <a:rPr lang="en-US" baseline="0" dirty="0" smtClean="0"/>
              <a:t>t) it must have zero imaginary part, so the last two terms must be zero.</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44</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The symmetry</a:t>
            </a:r>
            <a:r>
              <a:rPr lang="en-US" baseline="0" dirty="0" smtClean="0"/>
              <a:t> is the more important result, and is illustrated in the next slide.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Mention that zero frequency just gets you a constant, because</a:t>
            </a:r>
            <a:r>
              <a:rPr lang="en-US" baseline="0" dirty="0" smtClean="0"/>
              <a:t> </a:t>
            </a:r>
            <a:r>
              <a:rPr lang="en-US" baseline="0" dirty="0" err="1" smtClean="0"/>
              <a:t>cos</a:t>
            </a:r>
            <a:r>
              <a:rPr lang="en-US" baseline="0" dirty="0" smtClean="0"/>
              <a:t>(0)=1 and sin(0)=0.</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Real</a:t>
            </a:r>
            <a:r>
              <a:rPr lang="en-US" baseline="0" dirty="0" smtClean="0"/>
              <a:t> part is symmetric.  Imaginary part is </a:t>
            </a:r>
            <a:r>
              <a:rPr lang="en-US" baseline="0" dirty="0" err="1" smtClean="0"/>
              <a:t>antisymmetric</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46</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47</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The factor</a:t>
            </a:r>
            <a:r>
              <a:rPr lang="en-US" baseline="0" dirty="0" smtClean="0"/>
              <a:t> of (1/N) is added to match </a:t>
            </a:r>
            <a:r>
              <a:rPr lang="en-US" baseline="0" dirty="0" err="1" smtClean="0"/>
              <a:t>MatLab’s</a:t>
            </a:r>
            <a:r>
              <a:rPr lang="en-US" baseline="0" dirty="0" smtClean="0"/>
              <a:t> </a:t>
            </a:r>
            <a:r>
              <a:rPr lang="en-US" baseline="0" dirty="0" err="1" smtClean="0"/>
              <a:t>ifft</a:t>
            </a:r>
            <a:r>
              <a:rPr lang="en-US" baseline="0" dirty="0" smtClean="0"/>
              <a:t>() function.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48</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This</a:t>
            </a:r>
            <a:r>
              <a:rPr lang="en-US" baseline="0" dirty="0" smtClean="0"/>
              <a:t> result “puts aliasing to work”.</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49</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The</a:t>
            </a:r>
            <a:r>
              <a:rPr lang="en-US" baseline="0" dirty="0" smtClean="0"/>
              <a:t> sine &amp; cosine form is equivalent to the complex exponential form, so whatever you can do with one, you can do with the other.  However, if you choose to work with the sine &amp; cosine form, you will be, in effect, be explicitly manipulating the real and imaginary parts of complex numbers whenever you have to deal with A’s and B’s.  In contrast, if you choose to work with complex exponentials, the algebra of complex arithmetic hides the real and imaginary parts of the complex numbers from you.</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Second</a:t>
            </a:r>
            <a:r>
              <a:rPr lang="en-US" baseline="0" dirty="0" smtClean="0"/>
              <a:t> two formula are derived from first two by dividing by N/2.</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Here</a:t>
            </a:r>
            <a:r>
              <a:rPr lang="en-US" baseline="0" dirty="0" smtClean="0"/>
              <a:t> we get back to the linear problem.</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We solve by least squares.  But in this case, the form of [G</a:t>
            </a:r>
            <a:r>
              <a:rPr lang="en-US" baseline="30000" dirty="0" smtClean="0"/>
              <a:t>T</a:t>
            </a:r>
            <a:r>
              <a:rPr lang="en-US" dirty="0" smtClean="0"/>
              <a:t>G]</a:t>
            </a:r>
            <a:r>
              <a:rPr lang="en-US" baseline="30000" dirty="0" smtClean="0"/>
              <a:t>-1 </a:t>
            </a:r>
            <a:r>
              <a:rPr lang="en-US" dirty="0" smtClean="0"/>
              <a:t>is known analytically.  This is a</a:t>
            </a:r>
          </a:p>
          <a:p>
            <a:r>
              <a:rPr lang="en-US" dirty="0" smtClean="0"/>
              <a:t>substantial</a:t>
            </a:r>
            <a:r>
              <a:rPr lang="en-US" baseline="0" dirty="0" smtClean="0"/>
              <a:t> simplification, since there is then no need to invert at matrix.</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r>
              <a:rPr lang="en-US" dirty="0" smtClean="0"/>
              <a:t>First</a:t>
            </a:r>
            <a:r>
              <a:rPr lang="en-US" baseline="0" dirty="0" smtClean="0"/>
              <a:t> and last columns, which have only a cosine term, are handled separately from the others.</a:t>
            </a:r>
          </a:p>
          <a:p>
            <a:r>
              <a:rPr lang="en-US" baseline="0" dirty="0" smtClean="0"/>
              <a:t>Interior columns, which have both </a:t>
            </a:r>
            <a:r>
              <a:rPr lang="en-US" baseline="0" dirty="0" err="1" smtClean="0"/>
              <a:t>sines</a:t>
            </a:r>
            <a:r>
              <a:rPr lang="en-US" baseline="0" dirty="0" smtClean="0"/>
              <a:t> and cosines, are handled in the loop.</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C1A20BD-B3D7-4A0E-9468-93AFECDD4CE6}"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34E29CB-39EE-47A4-8CC5-DCBF37875E8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5A7134A-8F76-4C03-BA62-3ACEEEEDF27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D8A4393-D40A-4B88-A5C0-622375FE443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A9A6B4-CE3D-49BD-BF8B-0A4ECBD7A64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065FB44-39AB-445E-B79E-032D2A1A442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E246C68-F3D8-4C1D-A04F-6A6D22B8605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C53F438-0A42-41D1-9FF0-2F4AC993F48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DE9D787-BBF1-46D7-9780-89C21EFDB5E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78F9168-C92C-41F3-9272-2F610AE52A2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5B6AB47-97AE-43D5-BFC3-BEE2ADED254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61294E5-053E-48FE-8A1D-79238EBFFB3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2438400"/>
            <a:ext cx="6477000" cy="2031325"/>
          </a:xfrm>
          <a:prstGeom prst="rect">
            <a:avLst/>
          </a:prstGeom>
          <a:noFill/>
        </p:spPr>
        <p:txBody>
          <a:bodyPr wrap="square" rtlCol="0">
            <a:spAutoFit/>
          </a:bodyPr>
          <a:lstStyle/>
          <a:p>
            <a:pPr algn="ctr"/>
            <a:r>
              <a:rPr lang="en-US" sz="3600" dirty="0" smtClean="0"/>
              <a:t>EESC G6908 </a:t>
            </a:r>
          </a:p>
          <a:p>
            <a:pPr algn="ctr"/>
            <a:r>
              <a:rPr lang="en-US" sz="3600" dirty="0" smtClean="0"/>
              <a:t>Quantitative Methods</a:t>
            </a:r>
          </a:p>
          <a:p>
            <a:pPr algn="ctr"/>
            <a:r>
              <a:rPr lang="en-US" sz="3600" dirty="0" smtClean="0"/>
              <a:t>of Data Analysis</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85800"/>
            <a:ext cx="8305800" cy="5715000"/>
          </a:xfrm>
        </p:spPr>
        <p:txBody>
          <a:bodyPr/>
          <a:lstStyle/>
          <a:p>
            <a:pPr>
              <a:buNone/>
            </a:pPr>
            <a:r>
              <a:rPr lang="en-US" sz="2400" dirty="0" smtClean="0">
                <a:latin typeface="Courier New" pitchFamily="49" charset="0"/>
                <a:cs typeface="Courier New" pitchFamily="49" charset="0"/>
              </a:rPr>
              <a:t>% set up G </a:t>
            </a:r>
          </a:p>
          <a:p>
            <a:pPr>
              <a:buNone/>
            </a:pPr>
            <a:r>
              <a:rPr lang="en-US" sz="2400" dirty="0" smtClean="0">
                <a:latin typeface="Courier New" pitchFamily="49" charset="0"/>
                <a:cs typeface="Courier New" pitchFamily="49" charset="0"/>
              </a:rPr>
              <a:t>G=zeros(N,M); </a:t>
            </a:r>
          </a:p>
          <a:p>
            <a:pPr>
              <a:buNone/>
            </a:pPr>
            <a:r>
              <a:rPr lang="en-US" sz="2400" dirty="0" smtClean="0">
                <a:latin typeface="Courier New" pitchFamily="49" charset="0"/>
                <a:cs typeface="Courier New" pitchFamily="49" charset="0"/>
              </a:rPr>
              <a:t>% zero frequency column </a:t>
            </a:r>
          </a:p>
          <a:p>
            <a:pPr>
              <a:buNone/>
            </a:pPr>
            <a:r>
              <a:rPr lang="en-US" sz="2400" dirty="0" smtClean="0">
                <a:latin typeface="Courier New" pitchFamily="49" charset="0"/>
                <a:cs typeface="Courier New" pitchFamily="49" charset="0"/>
              </a:rPr>
              <a:t>G(:,1)=1; </a:t>
            </a:r>
          </a:p>
          <a:p>
            <a:pPr>
              <a:buNone/>
            </a:pPr>
            <a:r>
              <a:rPr lang="en-US" sz="2400" dirty="0" smtClean="0">
                <a:latin typeface="Courier New" pitchFamily="49" charset="0"/>
                <a:cs typeface="Courier New" pitchFamily="49" charset="0"/>
              </a:rPr>
              <a:t>% interior M/2-1 columns </a:t>
            </a:r>
          </a:p>
          <a:p>
            <a:pPr>
              <a:buNone/>
            </a:pPr>
            <a:r>
              <a:rPr lang="en-US" sz="2400" dirty="0" smtClean="0">
                <a:latin typeface="Courier New" pitchFamily="49" charset="0"/>
                <a:cs typeface="Courier New" pitchFamily="49" charset="0"/>
              </a:rPr>
              <a:t>for </a:t>
            </a:r>
            <a:r>
              <a:rPr lang="en-US" sz="2400" dirty="0" err="1" smtClean="0">
                <a:latin typeface="Courier New" pitchFamily="49" charset="0"/>
                <a:cs typeface="Courier New" pitchFamily="49" charset="0"/>
              </a:rPr>
              <a:t>i</a:t>
            </a:r>
            <a:r>
              <a:rPr lang="en-US" sz="2400" dirty="0" smtClean="0">
                <a:latin typeface="Courier New" pitchFamily="49" charset="0"/>
                <a:cs typeface="Courier New" pitchFamily="49" charset="0"/>
              </a:rPr>
              <a:t> = [1:M/2-1] </a:t>
            </a:r>
          </a:p>
          <a:p>
            <a:pPr>
              <a:buNone/>
            </a:pPr>
            <a:r>
              <a:rPr lang="en-US" sz="2400" dirty="0" smtClean="0">
                <a:latin typeface="Courier New" pitchFamily="49" charset="0"/>
                <a:cs typeface="Courier New" pitchFamily="49" charset="0"/>
              </a:rPr>
              <a:t>    j = 2*</a:t>
            </a:r>
            <a:r>
              <a:rPr lang="en-US" sz="2400" dirty="0" err="1" smtClean="0">
                <a:latin typeface="Courier New" pitchFamily="49" charset="0"/>
                <a:cs typeface="Courier New" pitchFamily="49" charset="0"/>
              </a:rPr>
              <a:t>i</a:t>
            </a:r>
            <a:r>
              <a:rPr lang="en-US" sz="2400" dirty="0" smtClean="0">
                <a:latin typeface="Courier New" pitchFamily="49" charset="0"/>
                <a:cs typeface="Courier New" pitchFamily="49" charset="0"/>
              </a:rPr>
              <a:t>; </a:t>
            </a:r>
          </a:p>
          <a:p>
            <a:pPr>
              <a:buNone/>
            </a:pPr>
            <a:r>
              <a:rPr lang="en-US" sz="2400" dirty="0" smtClean="0">
                <a:latin typeface="Courier New" pitchFamily="49" charset="0"/>
                <a:cs typeface="Courier New" pitchFamily="49" charset="0"/>
              </a:rPr>
              <a:t>    k = j+1; </a:t>
            </a:r>
          </a:p>
          <a:p>
            <a:pPr>
              <a:buNone/>
            </a:pPr>
            <a:r>
              <a:rPr lang="en-US" sz="2400" dirty="0" smtClean="0">
                <a:latin typeface="Courier New" pitchFamily="49" charset="0"/>
                <a:cs typeface="Courier New" pitchFamily="49" charset="0"/>
              </a:rPr>
              <a:t>    G(:,j)=</a:t>
            </a:r>
            <a:r>
              <a:rPr lang="en-US" sz="2400" dirty="0" err="1" smtClean="0">
                <a:latin typeface="Courier New" pitchFamily="49" charset="0"/>
                <a:cs typeface="Courier New" pitchFamily="49" charset="0"/>
              </a:rPr>
              <a:t>cos</a:t>
            </a:r>
            <a:r>
              <a:rPr lang="en-US" sz="2400" dirty="0" smtClean="0">
                <a:latin typeface="Courier New" pitchFamily="49" charset="0"/>
                <a:cs typeface="Courier New" pitchFamily="49" charset="0"/>
              </a:rPr>
              <a:t>(w(i+1).*t); </a:t>
            </a:r>
          </a:p>
          <a:p>
            <a:pPr>
              <a:buNone/>
            </a:pPr>
            <a:r>
              <a:rPr lang="en-US" sz="2400" dirty="0" smtClean="0">
                <a:latin typeface="Courier New" pitchFamily="49" charset="0"/>
                <a:cs typeface="Courier New" pitchFamily="49" charset="0"/>
              </a:rPr>
              <a:t>    G(:,k)=sin(w(i+1).*t); </a:t>
            </a:r>
          </a:p>
          <a:p>
            <a:pPr>
              <a:buNone/>
            </a:pPr>
            <a:r>
              <a:rPr lang="en-US" sz="2400" dirty="0" smtClean="0">
                <a:latin typeface="Courier New" pitchFamily="49" charset="0"/>
                <a:cs typeface="Courier New" pitchFamily="49" charset="0"/>
              </a:rPr>
              <a:t>end </a:t>
            </a:r>
          </a:p>
          <a:p>
            <a:pPr>
              <a:buNone/>
            </a:pPr>
            <a:r>
              <a:rPr lang="en-US" sz="2400" dirty="0" smtClean="0">
                <a:latin typeface="Courier New" pitchFamily="49" charset="0"/>
                <a:cs typeface="Courier New" pitchFamily="49" charset="0"/>
              </a:rPr>
              <a:t>% </a:t>
            </a:r>
            <a:r>
              <a:rPr lang="en-US" sz="2400" dirty="0" err="1" smtClean="0">
                <a:latin typeface="Courier New" pitchFamily="49" charset="0"/>
                <a:cs typeface="Courier New" pitchFamily="49" charset="0"/>
              </a:rPr>
              <a:t>nyquist</a:t>
            </a:r>
            <a:r>
              <a:rPr lang="en-US" sz="2400" dirty="0" smtClean="0">
                <a:latin typeface="Courier New" pitchFamily="49" charset="0"/>
                <a:cs typeface="Courier New" pitchFamily="49" charset="0"/>
              </a:rPr>
              <a:t> column </a:t>
            </a:r>
          </a:p>
          <a:p>
            <a:pPr>
              <a:buNone/>
            </a:pPr>
            <a:r>
              <a:rPr lang="en-US" sz="2400" dirty="0" smtClean="0">
                <a:latin typeface="Courier New" pitchFamily="49" charset="0"/>
                <a:cs typeface="Courier New" pitchFamily="49" charset="0"/>
              </a:rPr>
              <a:t>G(:,M)=</a:t>
            </a:r>
            <a:r>
              <a:rPr lang="en-US" sz="2400" dirty="0" err="1" smtClean="0">
                <a:latin typeface="Courier New" pitchFamily="49" charset="0"/>
                <a:cs typeface="Courier New" pitchFamily="49" charset="0"/>
              </a:rPr>
              <a:t>cos</a:t>
            </a:r>
            <a:r>
              <a:rPr lang="en-US" sz="2400" dirty="0" smtClean="0">
                <a:latin typeface="Courier New" pitchFamily="49" charset="0"/>
                <a:cs typeface="Courier New" pitchFamily="49" charset="0"/>
              </a:rPr>
              <a:t>(w(</a:t>
            </a:r>
            <a:r>
              <a:rPr lang="en-US" sz="2400" dirty="0" err="1" smtClean="0">
                <a:latin typeface="Courier New" pitchFamily="49" charset="0"/>
                <a:cs typeface="Courier New" pitchFamily="49" charset="0"/>
              </a:rPr>
              <a:t>Nw</a:t>
            </a:r>
            <a:r>
              <a:rPr lang="en-US" sz="2400" dirty="0" smtClean="0">
                <a:latin typeface="Courier New" pitchFamily="49" charset="0"/>
                <a:cs typeface="Courier New" pitchFamily="49" charset="0"/>
              </a:rPr>
              <a:t>).*t);</a:t>
            </a:r>
          </a:p>
        </p:txBody>
      </p:sp>
      <p:sp>
        <p:nvSpPr>
          <p:cNvPr id="4" name="TextBox 3"/>
          <p:cNvSpPr txBox="1"/>
          <p:nvPr/>
        </p:nvSpPr>
        <p:spPr>
          <a:xfrm>
            <a:off x="1905000" y="0"/>
            <a:ext cx="5791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Building</a:t>
            </a:r>
            <a:r>
              <a:rPr lang="en-US" sz="3600" b="1" dirty="0" smtClean="0">
                <a:latin typeface="Cambria Math" pitchFamily="18" charset="0"/>
                <a:ea typeface="Cambria Math" pitchFamily="18" charset="0"/>
                <a:cs typeface="Courier New" pitchFamily="49" charset="0"/>
              </a:rPr>
              <a:t> G </a:t>
            </a:r>
            <a:r>
              <a:rPr lang="en-US" sz="3600" dirty="0" smtClean="0">
                <a:latin typeface="Times New Roman" pitchFamily="18" charset="0"/>
                <a:cs typeface="Times New Roman" pitchFamily="18" charset="0"/>
              </a:rPr>
              <a:t>in </a:t>
            </a:r>
            <a:r>
              <a:rPr lang="en-US" sz="3600" dirty="0" err="1" smtClean="0">
                <a:latin typeface="Times New Roman" pitchFamily="18" charset="0"/>
                <a:cs typeface="Times New Roman" pitchFamily="18" charset="0"/>
              </a:rPr>
              <a:t>MatLab</a:t>
            </a:r>
            <a:endParaRPr lang="en-US" sz="36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85800"/>
            <a:ext cx="8305800" cy="5715000"/>
          </a:xfrm>
        </p:spPr>
        <p:txBody>
          <a:bodyPr/>
          <a:lstStyle/>
          <a:p>
            <a:pPr>
              <a:buNone/>
            </a:pPr>
            <a:r>
              <a:rPr lang="en-US" sz="2400" dirty="0" smtClean="0">
                <a:latin typeface="Courier New" pitchFamily="49" charset="0"/>
                <a:cs typeface="Courier New" pitchFamily="49" charset="0"/>
              </a:rPr>
              <a:t>% set up G </a:t>
            </a:r>
          </a:p>
          <a:p>
            <a:pPr>
              <a:buNone/>
            </a:pPr>
            <a:r>
              <a:rPr lang="en-US" sz="2400" dirty="0" smtClean="0">
                <a:latin typeface="Courier New" pitchFamily="49" charset="0"/>
                <a:cs typeface="Courier New" pitchFamily="49" charset="0"/>
              </a:rPr>
              <a:t>G=zeros(N,M); </a:t>
            </a:r>
          </a:p>
          <a:p>
            <a:pPr>
              <a:buNone/>
            </a:pPr>
            <a:r>
              <a:rPr lang="en-US" sz="2400" dirty="0" smtClean="0">
                <a:latin typeface="Courier New" pitchFamily="49" charset="0"/>
                <a:cs typeface="Courier New" pitchFamily="49" charset="0"/>
              </a:rPr>
              <a:t>% zero frequency column </a:t>
            </a:r>
          </a:p>
          <a:p>
            <a:pPr>
              <a:buNone/>
            </a:pPr>
            <a:r>
              <a:rPr lang="en-US" sz="2400" dirty="0" smtClean="0">
                <a:latin typeface="Courier New" pitchFamily="49" charset="0"/>
                <a:cs typeface="Courier New" pitchFamily="49" charset="0"/>
              </a:rPr>
              <a:t>G(:,1)=1; </a:t>
            </a:r>
          </a:p>
          <a:p>
            <a:pPr>
              <a:buNone/>
            </a:pPr>
            <a:r>
              <a:rPr lang="en-US" sz="2400" dirty="0" smtClean="0">
                <a:latin typeface="Courier New" pitchFamily="49" charset="0"/>
                <a:cs typeface="Courier New" pitchFamily="49" charset="0"/>
              </a:rPr>
              <a:t>% interior M/2-1 columns </a:t>
            </a:r>
          </a:p>
          <a:p>
            <a:pPr>
              <a:buNone/>
            </a:pPr>
            <a:r>
              <a:rPr lang="en-US" sz="2400" dirty="0" smtClean="0">
                <a:latin typeface="Courier New" pitchFamily="49" charset="0"/>
                <a:cs typeface="Courier New" pitchFamily="49" charset="0"/>
              </a:rPr>
              <a:t>for </a:t>
            </a:r>
            <a:r>
              <a:rPr lang="en-US" sz="2400" dirty="0" err="1" smtClean="0">
                <a:latin typeface="Courier New" pitchFamily="49" charset="0"/>
                <a:cs typeface="Courier New" pitchFamily="49" charset="0"/>
              </a:rPr>
              <a:t>i</a:t>
            </a:r>
            <a:r>
              <a:rPr lang="en-US" sz="2400" dirty="0" smtClean="0">
                <a:latin typeface="Courier New" pitchFamily="49" charset="0"/>
                <a:cs typeface="Courier New" pitchFamily="49" charset="0"/>
              </a:rPr>
              <a:t> = [1:M/2-1] </a:t>
            </a:r>
          </a:p>
          <a:p>
            <a:pPr>
              <a:buNone/>
            </a:pPr>
            <a:r>
              <a:rPr lang="en-US" sz="2400" dirty="0" smtClean="0">
                <a:latin typeface="Courier New" pitchFamily="49" charset="0"/>
                <a:cs typeface="Courier New" pitchFamily="49" charset="0"/>
              </a:rPr>
              <a:t>    j = 2*</a:t>
            </a:r>
            <a:r>
              <a:rPr lang="en-US" sz="2400" dirty="0" err="1" smtClean="0">
                <a:latin typeface="Courier New" pitchFamily="49" charset="0"/>
                <a:cs typeface="Courier New" pitchFamily="49" charset="0"/>
              </a:rPr>
              <a:t>i</a:t>
            </a:r>
            <a:r>
              <a:rPr lang="en-US" sz="2400" dirty="0" smtClean="0">
                <a:latin typeface="Courier New" pitchFamily="49" charset="0"/>
                <a:cs typeface="Courier New" pitchFamily="49" charset="0"/>
              </a:rPr>
              <a:t>; </a:t>
            </a:r>
          </a:p>
          <a:p>
            <a:pPr>
              <a:buNone/>
            </a:pPr>
            <a:r>
              <a:rPr lang="en-US" sz="2400" dirty="0" smtClean="0">
                <a:latin typeface="Courier New" pitchFamily="49" charset="0"/>
                <a:cs typeface="Courier New" pitchFamily="49" charset="0"/>
              </a:rPr>
              <a:t>    k = j+1; </a:t>
            </a:r>
          </a:p>
          <a:p>
            <a:pPr>
              <a:buNone/>
            </a:pPr>
            <a:r>
              <a:rPr lang="en-US" sz="2400" dirty="0" smtClean="0">
                <a:latin typeface="Courier New" pitchFamily="49" charset="0"/>
                <a:cs typeface="Courier New" pitchFamily="49" charset="0"/>
              </a:rPr>
              <a:t>    G(:,j)=</a:t>
            </a:r>
            <a:r>
              <a:rPr lang="en-US" sz="2400" dirty="0" err="1" smtClean="0">
                <a:latin typeface="Courier New" pitchFamily="49" charset="0"/>
                <a:cs typeface="Courier New" pitchFamily="49" charset="0"/>
              </a:rPr>
              <a:t>cos</a:t>
            </a:r>
            <a:r>
              <a:rPr lang="en-US" sz="2400" dirty="0" smtClean="0">
                <a:latin typeface="Courier New" pitchFamily="49" charset="0"/>
                <a:cs typeface="Courier New" pitchFamily="49" charset="0"/>
              </a:rPr>
              <a:t>(w(i+1).*t); </a:t>
            </a:r>
          </a:p>
          <a:p>
            <a:pPr>
              <a:buNone/>
            </a:pPr>
            <a:r>
              <a:rPr lang="en-US" sz="2400" dirty="0" smtClean="0">
                <a:latin typeface="Courier New" pitchFamily="49" charset="0"/>
                <a:cs typeface="Courier New" pitchFamily="49" charset="0"/>
              </a:rPr>
              <a:t>    G(:,k)=sin(w(i+1).*t); </a:t>
            </a:r>
          </a:p>
          <a:p>
            <a:pPr>
              <a:buNone/>
            </a:pPr>
            <a:r>
              <a:rPr lang="en-US" sz="2400" dirty="0" smtClean="0">
                <a:latin typeface="Courier New" pitchFamily="49" charset="0"/>
                <a:cs typeface="Courier New" pitchFamily="49" charset="0"/>
              </a:rPr>
              <a:t>end </a:t>
            </a:r>
          </a:p>
          <a:p>
            <a:pPr>
              <a:buNone/>
            </a:pPr>
            <a:r>
              <a:rPr lang="en-US" sz="2400" dirty="0" smtClean="0">
                <a:latin typeface="Courier New" pitchFamily="49" charset="0"/>
                <a:cs typeface="Courier New" pitchFamily="49" charset="0"/>
              </a:rPr>
              <a:t>% </a:t>
            </a:r>
            <a:r>
              <a:rPr lang="en-US" sz="2400" dirty="0" err="1" smtClean="0">
                <a:latin typeface="Courier New" pitchFamily="49" charset="0"/>
                <a:cs typeface="Courier New" pitchFamily="49" charset="0"/>
              </a:rPr>
              <a:t>nyquist</a:t>
            </a:r>
            <a:r>
              <a:rPr lang="en-US" sz="2400" dirty="0" smtClean="0">
                <a:latin typeface="Courier New" pitchFamily="49" charset="0"/>
                <a:cs typeface="Courier New" pitchFamily="49" charset="0"/>
              </a:rPr>
              <a:t> column </a:t>
            </a:r>
          </a:p>
          <a:p>
            <a:pPr>
              <a:buNone/>
            </a:pPr>
            <a:r>
              <a:rPr lang="en-US" sz="2400" dirty="0" smtClean="0">
                <a:latin typeface="Courier New" pitchFamily="49" charset="0"/>
                <a:cs typeface="Courier New" pitchFamily="49" charset="0"/>
              </a:rPr>
              <a:t>G(:,M)=</a:t>
            </a:r>
            <a:r>
              <a:rPr lang="en-US" sz="2400" dirty="0" err="1" smtClean="0">
                <a:latin typeface="Courier New" pitchFamily="49" charset="0"/>
                <a:cs typeface="Courier New" pitchFamily="49" charset="0"/>
              </a:rPr>
              <a:t>cos</a:t>
            </a:r>
            <a:r>
              <a:rPr lang="en-US" sz="2400" dirty="0" smtClean="0">
                <a:latin typeface="Courier New" pitchFamily="49" charset="0"/>
                <a:cs typeface="Courier New" pitchFamily="49" charset="0"/>
              </a:rPr>
              <a:t>(w(</a:t>
            </a:r>
            <a:r>
              <a:rPr lang="en-US" sz="2400" dirty="0" err="1" smtClean="0">
                <a:latin typeface="Courier New" pitchFamily="49" charset="0"/>
                <a:cs typeface="Courier New" pitchFamily="49" charset="0"/>
              </a:rPr>
              <a:t>Nw</a:t>
            </a:r>
            <a:r>
              <a:rPr lang="en-US" sz="2400" dirty="0" smtClean="0">
                <a:latin typeface="Courier New" pitchFamily="49" charset="0"/>
                <a:cs typeface="Courier New" pitchFamily="49" charset="0"/>
              </a:rPr>
              <a:t>).*t);</a:t>
            </a:r>
          </a:p>
        </p:txBody>
      </p:sp>
      <p:sp>
        <p:nvSpPr>
          <p:cNvPr id="4" name="TextBox 3"/>
          <p:cNvSpPr txBox="1"/>
          <p:nvPr/>
        </p:nvSpPr>
        <p:spPr>
          <a:xfrm>
            <a:off x="1905000" y="0"/>
            <a:ext cx="5791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Building</a:t>
            </a:r>
            <a:r>
              <a:rPr lang="en-US" sz="3600" b="1" dirty="0" smtClean="0">
                <a:latin typeface="Cambria Math" pitchFamily="18" charset="0"/>
                <a:ea typeface="Cambria Math" pitchFamily="18" charset="0"/>
                <a:cs typeface="Courier New" pitchFamily="49" charset="0"/>
              </a:rPr>
              <a:t> G </a:t>
            </a:r>
            <a:r>
              <a:rPr lang="en-US" sz="3600" dirty="0" smtClean="0">
                <a:latin typeface="Times New Roman" pitchFamily="18" charset="0"/>
                <a:cs typeface="Times New Roman" pitchFamily="18" charset="0"/>
              </a:rPr>
              <a:t>in </a:t>
            </a:r>
            <a:r>
              <a:rPr lang="en-US" sz="3600" dirty="0" err="1" smtClean="0">
                <a:latin typeface="Times New Roman" pitchFamily="18" charset="0"/>
                <a:cs typeface="Times New Roman" pitchFamily="18" charset="0"/>
              </a:rPr>
              <a:t>MatLab</a:t>
            </a:r>
            <a:endParaRPr lang="en-US" sz="3600" dirty="0">
              <a:latin typeface="Times New Roman" pitchFamily="18" charset="0"/>
              <a:cs typeface="Times New Roman" pitchFamily="18" charset="0"/>
            </a:endParaRPr>
          </a:p>
        </p:txBody>
      </p:sp>
      <p:sp>
        <p:nvSpPr>
          <p:cNvPr id="6" name="Rounded Rectangle 5"/>
          <p:cNvSpPr/>
          <p:nvPr/>
        </p:nvSpPr>
        <p:spPr>
          <a:xfrm>
            <a:off x="304800" y="2895600"/>
            <a:ext cx="5181600" cy="2667000"/>
          </a:xfrm>
          <a:prstGeom prst="roundRect">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715000" y="3200400"/>
            <a:ext cx="3429000" cy="2308324"/>
          </a:xfrm>
          <a:prstGeom prst="rect">
            <a:avLst/>
          </a:prstGeom>
          <a:noFill/>
          <a:ln>
            <a:noFill/>
          </a:ln>
        </p:spPr>
        <p:txBody>
          <a:bodyPr wrap="square" rtlCol="0">
            <a:spAutoFit/>
          </a:bodyPr>
          <a:lstStyle/>
          <a:p>
            <a:r>
              <a:rPr lang="en-US" sz="3600" dirty="0" smtClean="0">
                <a:solidFill>
                  <a:srgbClr val="FF3300"/>
                </a:solidFill>
                <a:latin typeface="Times New Roman" pitchFamily="18" charset="0"/>
                <a:cs typeface="Times New Roman" pitchFamily="18" charset="0"/>
              </a:rPr>
              <a:t>for loop …</a:t>
            </a:r>
          </a:p>
          <a:p>
            <a:r>
              <a:rPr lang="en-US" sz="3600" dirty="0" smtClean="0">
                <a:solidFill>
                  <a:srgbClr val="FF3300"/>
                </a:solidFill>
                <a:latin typeface="Times New Roman" pitchFamily="18" charset="0"/>
                <a:cs typeface="Times New Roman" pitchFamily="18" charset="0"/>
              </a:rPr>
              <a:t>… repeat with a sequence of </a:t>
            </a:r>
            <a:r>
              <a:rPr lang="en-US" sz="3600" dirty="0" err="1" smtClean="0">
                <a:solidFill>
                  <a:srgbClr val="FF3300"/>
                </a:solidFill>
                <a:latin typeface="Times New Roman" pitchFamily="18" charset="0"/>
                <a:cs typeface="Times New Roman" pitchFamily="18" charset="0"/>
              </a:rPr>
              <a:t>i’s</a:t>
            </a:r>
            <a:endParaRPr lang="en-US" sz="3600" dirty="0" smtClean="0">
              <a:solidFill>
                <a:srgbClr val="FF3300"/>
              </a:solidFill>
              <a:latin typeface="Times New Roman" pitchFamily="18" charset="0"/>
              <a:cs typeface="Times New Roman" pitchFamily="18" charset="0"/>
            </a:endParaRPr>
          </a:p>
          <a:p>
            <a:endParaRPr lang="en-US" sz="3600" dirty="0">
              <a:solidFill>
                <a:srgbClr val="FF3300"/>
              </a:solidFill>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85800"/>
            <a:ext cx="8305800" cy="5715000"/>
          </a:xfrm>
        </p:spPr>
        <p:txBody>
          <a:bodyPr/>
          <a:lstStyle/>
          <a:p>
            <a:pPr>
              <a:buNone/>
            </a:pPr>
            <a:r>
              <a:rPr lang="en-US" sz="2400" dirty="0" smtClean="0">
                <a:latin typeface="Courier New" pitchFamily="49" charset="0"/>
                <a:cs typeface="Courier New" pitchFamily="49" charset="0"/>
              </a:rPr>
              <a:t>% set up G </a:t>
            </a:r>
          </a:p>
          <a:p>
            <a:pPr>
              <a:buNone/>
            </a:pPr>
            <a:r>
              <a:rPr lang="en-US" sz="2400" dirty="0" smtClean="0">
                <a:latin typeface="Courier New" pitchFamily="49" charset="0"/>
                <a:cs typeface="Courier New" pitchFamily="49" charset="0"/>
              </a:rPr>
              <a:t>G=zeros(N,M); </a:t>
            </a:r>
          </a:p>
          <a:p>
            <a:pPr>
              <a:buNone/>
            </a:pPr>
            <a:r>
              <a:rPr lang="en-US" sz="2400" dirty="0" smtClean="0">
                <a:latin typeface="Courier New" pitchFamily="49" charset="0"/>
                <a:cs typeface="Courier New" pitchFamily="49" charset="0"/>
              </a:rPr>
              <a:t>% zero frequency column </a:t>
            </a:r>
          </a:p>
          <a:p>
            <a:pPr>
              <a:buNone/>
            </a:pPr>
            <a:r>
              <a:rPr lang="en-US" sz="2400" dirty="0" smtClean="0">
                <a:latin typeface="Courier New" pitchFamily="49" charset="0"/>
                <a:cs typeface="Courier New" pitchFamily="49" charset="0"/>
              </a:rPr>
              <a:t>G(:,1)=1; </a:t>
            </a:r>
          </a:p>
          <a:p>
            <a:pPr>
              <a:buNone/>
            </a:pPr>
            <a:r>
              <a:rPr lang="en-US" sz="2400" dirty="0" smtClean="0">
                <a:latin typeface="Courier New" pitchFamily="49" charset="0"/>
                <a:cs typeface="Courier New" pitchFamily="49" charset="0"/>
              </a:rPr>
              <a:t>% interior M/2-1 columns </a:t>
            </a:r>
          </a:p>
          <a:p>
            <a:pPr>
              <a:buNone/>
            </a:pPr>
            <a:r>
              <a:rPr lang="en-US" sz="2400" dirty="0" smtClean="0">
                <a:latin typeface="Courier New" pitchFamily="49" charset="0"/>
                <a:cs typeface="Courier New" pitchFamily="49" charset="0"/>
              </a:rPr>
              <a:t>for </a:t>
            </a:r>
            <a:r>
              <a:rPr lang="en-US" sz="2400" dirty="0" err="1" smtClean="0">
                <a:latin typeface="Courier New" pitchFamily="49" charset="0"/>
                <a:cs typeface="Courier New" pitchFamily="49" charset="0"/>
              </a:rPr>
              <a:t>i</a:t>
            </a:r>
            <a:r>
              <a:rPr lang="en-US" sz="2400" dirty="0" smtClean="0">
                <a:latin typeface="Courier New" pitchFamily="49" charset="0"/>
                <a:cs typeface="Courier New" pitchFamily="49" charset="0"/>
              </a:rPr>
              <a:t> = [1:M/2-1] </a:t>
            </a:r>
          </a:p>
          <a:p>
            <a:pPr>
              <a:buNone/>
            </a:pPr>
            <a:r>
              <a:rPr lang="en-US" sz="2400" dirty="0" smtClean="0">
                <a:latin typeface="Courier New" pitchFamily="49" charset="0"/>
                <a:cs typeface="Courier New" pitchFamily="49" charset="0"/>
              </a:rPr>
              <a:t>    j = 2*</a:t>
            </a:r>
            <a:r>
              <a:rPr lang="en-US" sz="2400" dirty="0" err="1" smtClean="0">
                <a:latin typeface="Courier New" pitchFamily="49" charset="0"/>
                <a:cs typeface="Courier New" pitchFamily="49" charset="0"/>
              </a:rPr>
              <a:t>i</a:t>
            </a:r>
            <a:r>
              <a:rPr lang="en-US" sz="2400" dirty="0" smtClean="0">
                <a:latin typeface="Courier New" pitchFamily="49" charset="0"/>
                <a:cs typeface="Courier New" pitchFamily="49" charset="0"/>
              </a:rPr>
              <a:t>; </a:t>
            </a:r>
          </a:p>
          <a:p>
            <a:pPr>
              <a:buNone/>
            </a:pPr>
            <a:r>
              <a:rPr lang="en-US" sz="2400" dirty="0" smtClean="0">
                <a:latin typeface="Courier New" pitchFamily="49" charset="0"/>
                <a:cs typeface="Courier New" pitchFamily="49" charset="0"/>
              </a:rPr>
              <a:t>    k = j+1; </a:t>
            </a:r>
          </a:p>
          <a:p>
            <a:pPr>
              <a:buNone/>
            </a:pPr>
            <a:r>
              <a:rPr lang="en-US" sz="2400" dirty="0" smtClean="0">
                <a:latin typeface="Courier New" pitchFamily="49" charset="0"/>
                <a:cs typeface="Courier New" pitchFamily="49" charset="0"/>
              </a:rPr>
              <a:t>    G(:,j)=</a:t>
            </a:r>
            <a:r>
              <a:rPr lang="en-US" sz="2400" dirty="0" err="1" smtClean="0">
                <a:latin typeface="Courier New" pitchFamily="49" charset="0"/>
                <a:cs typeface="Courier New" pitchFamily="49" charset="0"/>
              </a:rPr>
              <a:t>cos</a:t>
            </a:r>
            <a:r>
              <a:rPr lang="en-US" sz="2400" dirty="0" smtClean="0">
                <a:latin typeface="Courier New" pitchFamily="49" charset="0"/>
                <a:cs typeface="Courier New" pitchFamily="49" charset="0"/>
              </a:rPr>
              <a:t>(w(i+1).*t); </a:t>
            </a:r>
          </a:p>
          <a:p>
            <a:pPr>
              <a:buNone/>
            </a:pPr>
            <a:r>
              <a:rPr lang="en-US" sz="2400" dirty="0" smtClean="0">
                <a:latin typeface="Courier New" pitchFamily="49" charset="0"/>
                <a:cs typeface="Courier New" pitchFamily="49" charset="0"/>
              </a:rPr>
              <a:t>    G(:,k)=sin(w(i+1).*t); </a:t>
            </a:r>
          </a:p>
          <a:p>
            <a:pPr>
              <a:buNone/>
            </a:pPr>
            <a:r>
              <a:rPr lang="en-US" sz="2400" dirty="0" smtClean="0">
                <a:latin typeface="Courier New" pitchFamily="49" charset="0"/>
                <a:cs typeface="Courier New" pitchFamily="49" charset="0"/>
              </a:rPr>
              <a:t>end </a:t>
            </a:r>
          </a:p>
          <a:p>
            <a:pPr>
              <a:buNone/>
            </a:pPr>
            <a:r>
              <a:rPr lang="en-US" sz="2400" dirty="0" smtClean="0">
                <a:latin typeface="Courier New" pitchFamily="49" charset="0"/>
                <a:cs typeface="Courier New" pitchFamily="49" charset="0"/>
              </a:rPr>
              <a:t>% </a:t>
            </a:r>
            <a:r>
              <a:rPr lang="en-US" sz="2400" dirty="0" err="1" smtClean="0">
                <a:latin typeface="Courier New" pitchFamily="49" charset="0"/>
                <a:cs typeface="Courier New" pitchFamily="49" charset="0"/>
              </a:rPr>
              <a:t>nyquist</a:t>
            </a:r>
            <a:r>
              <a:rPr lang="en-US" sz="2400" dirty="0" smtClean="0">
                <a:latin typeface="Courier New" pitchFamily="49" charset="0"/>
                <a:cs typeface="Courier New" pitchFamily="49" charset="0"/>
              </a:rPr>
              <a:t> column </a:t>
            </a:r>
          </a:p>
          <a:p>
            <a:pPr>
              <a:buNone/>
            </a:pPr>
            <a:r>
              <a:rPr lang="en-US" sz="2400" dirty="0" smtClean="0">
                <a:latin typeface="Courier New" pitchFamily="49" charset="0"/>
                <a:cs typeface="Courier New" pitchFamily="49" charset="0"/>
              </a:rPr>
              <a:t>G(:,M)=</a:t>
            </a:r>
            <a:r>
              <a:rPr lang="en-US" sz="2400" dirty="0" err="1" smtClean="0">
                <a:latin typeface="Courier New" pitchFamily="49" charset="0"/>
                <a:cs typeface="Courier New" pitchFamily="49" charset="0"/>
              </a:rPr>
              <a:t>cos</a:t>
            </a:r>
            <a:r>
              <a:rPr lang="en-US" sz="2400" dirty="0" smtClean="0">
                <a:latin typeface="Courier New" pitchFamily="49" charset="0"/>
                <a:cs typeface="Courier New" pitchFamily="49" charset="0"/>
              </a:rPr>
              <a:t>(w(</a:t>
            </a:r>
            <a:r>
              <a:rPr lang="en-US" sz="2400" dirty="0" err="1" smtClean="0">
                <a:latin typeface="Courier New" pitchFamily="49" charset="0"/>
                <a:cs typeface="Courier New" pitchFamily="49" charset="0"/>
              </a:rPr>
              <a:t>Nw</a:t>
            </a:r>
            <a:r>
              <a:rPr lang="en-US" sz="2400" dirty="0" smtClean="0">
                <a:latin typeface="Courier New" pitchFamily="49" charset="0"/>
                <a:cs typeface="Courier New" pitchFamily="49" charset="0"/>
              </a:rPr>
              <a:t>).*t);</a:t>
            </a:r>
          </a:p>
        </p:txBody>
      </p:sp>
      <p:sp>
        <p:nvSpPr>
          <p:cNvPr id="4" name="TextBox 3"/>
          <p:cNvSpPr txBox="1"/>
          <p:nvPr/>
        </p:nvSpPr>
        <p:spPr>
          <a:xfrm>
            <a:off x="1905000" y="0"/>
            <a:ext cx="5791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Building</a:t>
            </a:r>
            <a:r>
              <a:rPr lang="en-US" sz="3600" b="1" dirty="0" smtClean="0">
                <a:latin typeface="Cambria Math" pitchFamily="18" charset="0"/>
                <a:ea typeface="Cambria Math" pitchFamily="18" charset="0"/>
                <a:cs typeface="Courier New" pitchFamily="49" charset="0"/>
              </a:rPr>
              <a:t> G </a:t>
            </a:r>
            <a:r>
              <a:rPr lang="en-US" sz="3600" dirty="0" smtClean="0">
                <a:latin typeface="Times New Roman" pitchFamily="18" charset="0"/>
                <a:cs typeface="Times New Roman" pitchFamily="18" charset="0"/>
              </a:rPr>
              <a:t>in </a:t>
            </a:r>
            <a:r>
              <a:rPr lang="en-US" sz="3600" dirty="0" err="1" smtClean="0">
                <a:latin typeface="Times New Roman" pitchFamily="18" charset="0"/>
                <a:cs typeface="Times New Roman" pitchFamily="18" charset="0"/>
              </a:rPr>
              <a:t>MatLab</a:t>
            </a:r>
            <a:endParaRPr lang="en-US" sz="3600" dirty="0">
              <a:latin typeface="Times New Roman" pitchFamily="18" charset="0"/>
              <a:cs typeface="Times New Roman" pitchFamily="18" charset="0"/>
            </a:endParaRPr>
          </a:p>
        </p:txBody>
      </p:sp>
      <p:sp>
        <p:nvSpPr>
          <p:cNvPr id="6" name="Rounded Rectangle 5"/>
          <p:cNvSpPr/>
          <p:nvPr/>
        </p:nvSpPr>
        <p:spPr>
          <a:xfrm>
            <a:off x="304800" y="2895600"/>
            <a:ext cx="5181600" cy="2667000"/>
          </a:xfrm>
          <a:prstGeom prst="roundRect">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715000" y="2895600"/>
            <a:ext cx="1905000" cy="3231654"/>
          </a:xfrm>
          <a:prstGeom prst="rect">
            <a:avLst/>
          </a:prstGeom>
          <a:noFill/>
          <a:ln>
            <a:noFill/>
          </a:ln>
        </p:spPr>
        <p:txBody>
          <a:bodyPr wrap="square" rtlCol="0">
            <a:spAutoFit/>
          </a:bodyPr>
          <a:lstStyle/>
          <a:p>
            <a:r>
              <a:rPr lang="en-US" sz="2800" dirty="0" err="1" smtClean="0">
                <a:solidFill>
                  <a:srgbClr val="FF3300"/>
                </a:solidFill>
                <a:latin typeface="Times New Roman" pitchFamily="18" charset="0"/>
                <a:cs typeface="Times New Roman" pitchFamily="18" charset="0"/>
              </a:rPr>
              <a:t>i</a:t>
            </a:r>
            <a:r>
              <a:rPr lang="en-US" sz="2800" dirty="0" smtClean="0">
                <a:solidFill>
                  <a:srgbClr val="FF3300"/>
                </a:solidFill>
                <a:latin typeface="Times New Roman" pitchFamily="18" charset="0"/>
                <a:cs typeface="Times New Roman" pitchFamily="18" charset="0"/>
              </a:rPr>
              <a:t> = 1</a:t>
            </a:r>
          </a:p>
          <a:p>
            <a:r>
              <a:rPr lang="en-US" sz="2800" dirty="0" err="1" smtClean="0">
                <a:solidFill>
                  <a:srgbClr val="FF3300"/>
                </a:solidFill>
                <a:latin typeface="Times New Roman" pitchFamily="18" charset="0"/>
                <a:cs typeface="Times New Roman" pitchFamily="18" charset="0"/>
              </a:rPr>
              <a:t>i</a:t>
            </a:r>
            <a:r>
              <a:rPr lang="en-US" sz="2800" dirty="0" smtClean="0">
                <a:solidFill>
                  <a:srgbClr val="FF3300"/>
                </a:solidFill>
                <a:latin typeface="Times New Roman" pitchFamily="18" charset="0"/>
                <a:cs typeface="Times New Roman" pitchFamily="18" charset="0"/>
              </a:rPr>
              <a:t> = 2</a:t>
            </a:r>
          </a:p>
          <a:p>
            <a:r>
              <a:rPr lang="en-US" sz="2800" dirty="0" err="1" smtClean="0">
                <a:solidFill>
                  <a:srgbClr val="FF3300"/>
                </a:solidFill>
                <a:latin typeface="Times New Roman" pitchFamily="18" charset="0"/>
                <a:cs typeface="Times New Roman" pitchFamily="18" charset="0"/>
              </a:rPr>
              <a:t>i</a:t>
            </a:r>
            <a:r>
              <a:rPr lang="en-US" sz="2800" dirty="0" smtClean="0">
                <a:solidFill>
                  <a:srgbClr val="FF3300"/>
                </a:solidFill>
                <a:latin typeface="Times New Roman" pitchFamily="18" charset="0"/>
                <a:cs typeface="Times New Roman" pitchFamily="18" charset="0"/>
              </a:rPr>
              <a:t> = 3</a:t>
            </a:r>
          </a:p>
          <a:p>
            <a:r>
              <a:rPr lang="en-US" sz="2800" dirty="0" smtClean="0">
                <a:solidFill>
                  <a:srgbClr val="FF3300"/>
                </a:solidFill>
                <a:latin typeface="Times New Roman" pitchFamily="18" charset="0"/>
                <a:cs typeface="Times New Roman" pitchFamily="18" charset="0"/>
              </a:rPr>
              <a:t>…</a:t>
            </a:r>
          </a:p>
          <a:p>
            <a:r>
              <a:rPr lang="en-US" sz="2800" dirty="0" err="1" smtClean="0">
                <a:solidFill>
                  <a:srgbClr val="FF3300"/>
                </a:solidFill>
                <a:latin typeface="Times New Roman" pitchFamily="18" charset="0"/>
                <a:cs typeface="Times New Roman" pitchFamily="18" charset="0"/>
              </a:rPr>
              <a:t>i</a:t>
            </a:r>
            <a:r>
              <a:rPr lang="en-US" sz="2800" dirty="0" smtClean="0">
                <a:solidFill>
                  <a:srgbClr val="FF3300"/>
                </a:solidFill>
                <a:latin typeface="Times New Roman" pitchFamily="18" charset="0"/>
                <a:cs typeface="Times New Roman" pitchFamily="18" charset="0"/>
              </a:rPr>
              <a:t>=M/2</a:t>
            </a:r>
          </a:p>
          <a:p>
            <a:r>
              <a:rPr lang="en-US" sz="2800" dirty="0" err="1" smtClean="0">
                <a:solidFill>
                  <a:srgbClr val="FF3300"/>
                </a:solidFill>
                <a:latin typeface="Times New Roman" pitchFamily="18" charset="0"/>
                <a:cs typeface="Times New Roman" pitchFamily="18" charset="0"/>
              </a:rPr>
              <a:t>i</a:t>
            </a:r>
            <a:r>
              <a:rPr lang="en-US" sz="2800" dirty="0" smtClean="0">
                <a:solidFill>
                  <a:srgbClr val="FF3300"/>
                </a:solidFill>
                <a:latin typeface="Times New Roman" pitchFamily="18" charset="0"/>
                <a:cs typeface="Times New Roman" pitchFamily="18" charset="0"/>
              </a:rPr>
              <a:t>=M/2+1</a:t>
            </a:r>
          </a:p>
          <a:p>
            <a:endParaRPr lang="en-US" sz="3600" dirty="0">
              <a:solidFill>
                <a:srgbClr val="FF3300"/>
              </a:solidFill>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124200"/>
            <a:ext cx="8305800" cy="2057400"/>
          </a:xfrm>
        </p:spPr>
        <p:txBody>
          <a:bodyPr/>
          <a:lstStyle/>
          <a:p>
            <a:pPr>
              <a:buNone/>
            </a:pPr>
            <a:r>
              <a:rPr lang="en-US" sz="2400" dirty="0" err="1" smtClean="0">
                <a:latin typeface="Courier New" pitchFamily="49" charset="0"/>
                <a:cs typeface="Courier New" pitchFamily="49" charset="0"/>
              </a:rPr>
              <a:t>gtgi</a:t>
            </a:r>
            <a:r>
              <a:rPr lang="en-US" sz="2400" dirty="0" smtClean="0">
                <a:latin typeface="Courier New" pitchFamily="49" charset="0"/>
                <a:cs typeface="Courier New" pitchFamily="49" charset="0"/>
              </a:rPr>
              <a:t> = 2* ones(M,1)/N; </a:t>
            </a:r>
          </a:p>
          <a:p>
            <a:pPr>
              <a:buNone/>
            </a:pPr>
            <a:r>
              <a:rPr lang="en-US" sz="2400" dirty="0" err="1" smtClean="0">
                <a:latin typeface="Courier New" pitchFamily="49" charset="0"/>
                <a:cs typeface="Courier New" pitchFamily="49" charset="0"/>
              </a:rPr>
              <a:t>gtgi</a:t>
            </a:r>
            <a:r>
              <a:rPr lang="en-US" sz="2400" dirty="0" smtClean="0">
                <a:latin typeface="Courier New" pitchFamily="49" charset="0"/>
                <a:cs typeface="Courier New" pitchFamily="49" charset="0"/>
              </a:rPr>
              <a:t>(1)=1/N; </a:t>
            </a:r>
          </a:p>
          <a:p>
            <a:pPr>
              <a:buNone/>
            </a:pPr>
            <a:r>
              <a:rPr lang="en-US" sz="2400" dirty="0" err="1" smtClean="0">
                <a:latin typeface="Courier New" pitchFamily="49" charset="0"/>
                <a:cs typeface="Courier New" pitchFamily="49" charset="0"/>
              </a:rPr>
              <a:t>gtgi</a:t>
            </a:r>
            <a:r>
              <a:rPr lang="en-US" sz="2400" dirty="0" smtClean="0">
                <a:latin typeface="Courier New" pitchFamily="49" charset="0"/>
                <a:cs typeface="Courier New" pitchFamily="49" charset="0"/>
              </a:rPr>
              <a:t>(M)=1/N; </a:t>
            </a:r>
          </a:p>
          <a:p>
            <a:pPr>
              <a:buNone/>
            </a:pPr>
            <a:r>
              <a:rPr lang="en-US" sz="2400" dirty="0" err="1" smtClean="0">
                <a:latin typeface="Courier New" pitchFamily="49" charset="0"/>
                <a:cs typeface="Courier New" pitchFamily="49" charset="0"/>
              </a:rPr>
              <a:t>mest</a:t>
            </a:r>
            <a:r>
              <a:rPr lang="en-US" sz="2400" dirty="0" smtClean="0">
                <a:latin typeface="Courier New" pitchFamily="49" charset="0"/>
                <a:cs typeface="Courier New" pitchFamily="49" charset="0"/>
              </a:rPr>
              <a:t> = </a:t>
            </a:r>
            <a:r>
              <a:rPr lang="en-US" sz="2400" dirty="0" err="1" smtClean="0">
                <a:latin typeface="Courier New" pitchFamily="49" charset="0"/>
                <a:cs typeface="Courier New" pitchFamily="49" charset="0"/>
              </a:rPr>
              <a:t>gtgi</a:t>
            </a:r>
            <a:r>
              <a:rPr lang="en-US" sz="2400" dirty="0" smtClean="0">
                <a:latin typeface="Courier New" pitchFamily="49" charset="0"/>
                <a:cs typeface="Courier New" pitchFamily="49" charset="0"/>
              </a:rPr>
              <a:t> .* (G'*d);</a:t>
            </a:r>
          </a:p>
        </p:txBody>
      </p:sp>
      <p:sp>
        <p:nvSpPr>
          <p:cNvPr id="4" name="TextBox 3"/>
          <p:cNvSpPr txBox="1"/>
          <p:nvPr/>
        </p:nvSpPr>
        <p:spPr>
          <a:xfrm>
            <a:off x="1828800" y="914400"/>
            <a:ext cx="5791200" cy="1200329"/>
          </a:xfrm>
          <a:prstGeom prst="rect">
            <a:avLst/>
          </a:prstGeom>
          <a:noFill/>
        </p:spPr>
        <p:txBody>
          <a:bodyPr wrap="square" rtlCol="0">
            <a:spAutoFit/>
          </a:bodyPr>
          <a:lstStyle/>
          <a:p>
            <a:pPr algn="ctr"/>
            <a:r>
              <a:rPr lang="en-US" sz="3600" dirty="0" smtClean="0">
                <a:latin typeface="Times New Roman" pitchFamily="18" charset="0"/>
                <a:cs typeface="Times New Roman" pitchFamily="18" charset="0"/>
              </a:rPr>
              <a:t>solving for model parameters in </a:t>
            </a:r>
            <a:r>
              <a:rPr lang="en-US" sz="3600" dirty="0" err="1" smtClean="0">
                <a:latin typeface="Times New Roman" pitchFamily="18" charset="0"/>
                <a:cs typeface="Times New Roman" pitchFamily="18" charset="0"/>
              </a:rPr>
              <a:t>MatLab</a:t>
            </a:r>
            <a:endParaRPr lang="en-US" sz="36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bwMode="auto">
          <a:xfrm>
            <a:off x="0" y="533400"/>
            <a:ext cx="91440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514350" marR="0" lvl="0" indent="-514350" algn="ctr" defTabSz="914400" rtl="0" eaLnBrk="1" fontAlgn="base" latinLnBrk="0" hangingPunct="1">
              <a:lnSpc>
                <a:spcPct val="100000"/>
              </a:lnSpc>
              <a:spcBef>
                <a:spcPct val="20000"/>
              </a:spcBef>
              <a:spcAft>
                <a:spcPct val="0"/>
              </a:spcAft>
              <a:buClrTx/>
              <a:buSzTx/>
              <a:buFontTx/>
              <a:buNone/>
              <a:tabLst/>
              <a:defRPr/>
            </a:pPr>
            <a:r>
              <a:rPr kumimoji="0" lang="en-US" sz="44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how to plot the model parameters?</a:t>
            </a:r>
          </a:p>
          <a:p>
            <a:pPr marL="514350" marR="0" lvl="0" indent="-514350" algn="ctr" defTabSz="914400" rtl="0" eaLnBrk="1" fontAlgn="base" latinLnBrk="0" hangingPunct="1">
              <a:lnSpc>
                <a:spcPct val="100000"/>
              </a:lnSpc>
              <a:spcBef>
                <a:spcPct val="20000"/>
              </a:spcBef>
              <a:spcAft>
                <a:spcPct val="0"/>
              </a:spcAft>
              <a:buClrTx/>
              <a:buSzTx/>
              <a:buFontTx/>
              <a:buNone/>
              <a:tabLst/>
              <a:defRPr/>
            </a:pPr>
            <a:r>
              <a:rPr lang="en-US" sz="4400" i="1" kern="0" dirty="0" smtClean="0">
                <a:latin typeface="Cambria Math" pitchFamily="18" charset="0"/>
                <a:ea typeface="Cambria Math" pitchFamily="18" charset="0"/>
                <a:cs typeface="Times New Roman" pitchFamily="18" charset="0"/>
              </a:rPr>
              <a:t>A</a:t>
            </a:r>
            <a:r>
              <a:rPr lang="en-US" sz="4400" kern="0" dirty="0" smtClean="0">
                <a:latin typeface="Times New Roman" pitchFamily="18" charset="0"/>
                <a:cs typeface="Times New Roman" pitchFamily="18" charset="0"/>
              </a:rPr>
              <a:t>’s and </a:t>
            </a:r>
            <a:r>
              <a:rPr lang="en-US" sz="4400" i="1" kern="0" dirty="0" smtClean="0">
                <a:latin typeface="Cambria Math" pitchFamily="18" charset="0"/>
                <a:ea typeface="Cambria Math" pitchFamily="18" charset="0"/>
                <a:cs typeface="Times New Roman" pitchFamily="18" charset="0"/>
              </a:rPr>
              <a:t>B </a:t>
            </a:r>
            <a:r>
              <a:rPr lang="en-US" sz="4400" kern="0" dirty="0" smtClean="0">
                <a:latin typeface="Times New Roman" pitchFamily="18" charset="0"/>
                <a:cs typeface="Times New Roman" pitchFamily="18" charset="0"/>
              </a:rPr>
              <a:t>’s</a:t>
            </a:r>
            <a:endParaRPr kumimoji="0" lang="en-US" sz="44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pic>
        <p:nvPicPr>
          <p:cNvPr id="12290" name="Picture 2"/>
          <p:cNvPicPr>
            <a:picLocks noChangeAspect="1" noChangeArrowheads="1"/>
          </p:cNvPicPr>
          <p:nvPr/>
        </p:nvPicPr>
        <p:blipFill>
          <a:blip r:embed="rId3" cstate="print"/>
          <a:srcRect l="25946" t="39581" r="29048" b="45798"/>
          <a:stretch>
            <a:fillRect/>
          </a:stretch>
        </p:blipFill>
        <p:spPr bwMode="auto">
          <a:xfrm>
            <a:off x="609600" y="4191000"/>
            <a:ext cx="8283388" cy="1600200"/>
          </a:xfrm>
          <a:prstGeom prst="rect">
            <a:avLst/>
          </a:prstGeom>
          <a:noFill/>
          <a:ln w="9525">
            <a:noFill/>
            <a:miter lim="800000"/>
            <a:headEnd/>
            <a:tailEnd/>
          </a:ln>
        </p:spPr>
      </p:pic>
      <p:sp>
        <p:nvSpPr>
          <p:cNvPr id="8" name="Content Placeholder 2"/>
          <p:cNvSpPr txBox="1">
            <a:spLocks/>
          </p:cNvSpPr>
          <p:nvPr/>
        </p:nvSpPr>
        <p:spPr bwMode="auto">
          <a:xfrm>
            <a:off x="0" y="3733800"/>
            <a:ext cx="9144000" cy="76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514350" marR="0" lvl="0" indent="-514350" algn="ctr" defTabSz="914400" rtl="0" eaLnBrk="1" fontAlgn="base" latinLnBrk="0" hangingPunct="1">
              <a:lnSpc>
                <a:spcPct val="100000"/>
              </a:lnSpc>
              <a:spcBef>
                <a:spcPct val="20000"/>
              </a:spcBef>
              <a:spcAft>
                <a:spcPct val="0"/>
              </a:spcAft>
              <a:buClrTx/>
              <a:buSzTx/>
              <a:buFontTx/>
              <a:buNone/>
              <a:tabLst/>
              <a:defRPr/>
            </a:pPr>
            <a:r>
              <a:rPr kumimoji="0" lang="en-US" sz="44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plot</a:t>
            </a:r>
          </a:p>
        </p:txBody>
      </p:sp>
      <p:sp>
        <p:nvSpPr>
          <p:cNvPr id="10" name="Content Placeholder 2"/>
          <p:cNvSpPr txBox="1">
            <a:spLocks/>
          </p:cNvSpPr>
          <p:nvPr/>
        </p:nvSpPr>
        <p:spPr bwMode="auto">
          <a:xfrm>
            <a:off x="0" y="5410200"/>
            <a:ext cx="9144000" cy="8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514350" marR="0" lvl="0" indent="-514350" algn="ctr" defTabSz="914400" rtl="0" eaLnBrk="1" fontAlgn="base" latinLnBrk="0" hangingPunct="1">
              <a:lnSpc>
                <a:spcPct val="100000"/>
              </a:lnSpc>
              <a:spcBef>
                <a:spcPct val="20000"/>
              </a:spcBef>
              <a:spcAft>
                <a:spcPct val="0"/>
              </a:spcAft>
              <a:buClrTx/>
              <a:buSzTx/>
              <a:buFontTx/>
              <a:buNone/>
              <a:tabLst/>
              <a:defRPr/>
            </a:pPr>
            <a:r>
              <a:rPr kumimoji="0" lang="en-US" sz="44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against frequency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cstate="print"/>
          <a:srcRect l="25946" t="39581" r="29048" b="45798"/>
          <a:stretch>
            <a:fillRect/>
          </a:stretch>
        </p:blipFill>
        <p:spPr bwMode="auto">
          <a:xfrm>
            <a:off x="533400" y="1752600"/>
            <a:ext cx="8283388" cy="1600200"/>
          </a:xfrm>
          <a:prstGeom prst="rect">
            <a:avLst/>
          </a:prstGeom>
          <a:noFill/>
          <a:ln w="9525">
            <a:noFill/>
            <a:miter lim="800000"/>
            <a:headEnd/>
            <a:tailEnd/>
          </a:ln>
        </p:spPr>
      </p:pic>
      <p:sp>
        <p:nvSpPr>
          <p:cNvPr id="10" name="Content Placeholder 2"/>
          <p:cNvSpPr txBox="1">
            <a:spLocks/>
          </p:cNvSpPr>
          <p:nvPr/>
        </p:nvSpPr>
        <p:spPr bwMode="auto">
          <a:xfrm>
            <a:off x="0" y="228600"/>
            <a:ext cx="9144000" cy="8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514350" marR="0" lvl="0" indent="-514350" algn="ctr" defTabSz="914400" rtl="0" eaLnBrk="1" fontAlgn="base" latinLnBrk="0" hangingPunct="1">
              <a:lnSpc>
                <a:spcPct val="100000"/>
              </a:lnSpc>
              <a:spcBef>
                <a:spcPct val="20000"/>
              </a:spcBef>
              <a:spcAft>
                <a:spcPct val="0"/>
              </a:spcAft>
              <a:buClrTx/>
              <a:buSzTx/>
              <a:buFontTx/>
              <a:buNone/>
              <a:tabLst/>
              <a:defRPr/>
            </a:pPr>
            <a:r>
              <a:rPr kumimoji="0" lang="en-US" sz="44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power spectral density</a:t>
            </a:r>
          </a:p>
        </p:txBody>
      </p:sp>
      <p:sp>
        <p:nvSpPr>
          <p:cNvPr id="6" name="Content Placeholder 2"/>
          <p:cNvSpPr txBox="1">
            <a:spLocks/>
          </p:cNvSpPr>
          <p:nvPr/>
        </p:nvSpPr>
        <p:spPr bwMode="auto">
          <a:xfrm>
            <a:off x="0" y="4038600"/>
            <a:ext cx="9144000" cy="281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514350" marR="0" lvl="0" indent="-514350" algn="ctr" defTabSz="914400" rtl="0" eaLnBrk="1" fontAlgn="base" latinLnBrk="0" hangingPunct="1">
              <a:lnSpc>
                <a:spcPct val="100000"/>
              </a:lnSpc>
              <a:spcBef>
                <a:spcPct val="20000"/>
              </a:spcBef>
              <a:spcAft>
                <a:spcPct val="0"/>
              </a:spcAft>
              <a:buClrTx/>
              <a:buSzTx/>
              <a:buFontTx/>
              <a:buNone/>
              <a:tabLst/>
              <a:defRPr/>
            </a:pPr>
            <a:r>
              <a:rPr kumimoji="0" lang="en-US" sz="44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big at frequency </a:t>
            </a:r>
            <a:r>
              <a:rPr kumimoji="0" lang="el-GR" sz="4400" b="0" i="0" u="none" strike="noStrike" kern="0" cap="none" spc="0" normalizeH="0" baseline="0" noProof="0" dirty="0" smtClean="0">
                <a:ln>
                  <a:noFill/>
                </a:ln>
                <a:solidFill>
                  <a:schemeClr val="tx1"/>
                </a:solidFill>
                <a:effectLst/>
                <a:uLnTx/>
                <a:uFillTx/>
                <a:latin typeface="Cambria Math"/>
                <a:ea typeface="Cambria Math"/>
                <a:cs typeface="Times New Roman" pitchFamily="18" charset="0"/>
              </a:rPr>
              <a:t>ω</a:t>
            </a:r>
            <a:r>
              <a:rPr kumimoji="0" lang="en-US" sz="44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when</a:t>
            </a:r>
          </a:p>
          <a:p>
            <a:pPr marL="514350" marR="0" lvl="0" indent="-514350" algn="ctr" defTabSz="914400" rtl="0" eaLnBrk="1" fontAlgn="base" latinLnBrk="0" hangingPunct="1">
              <a:lnSpc>
                <a:spcPct val="100000"/>
              </a:lnSpc>
              <a:spcBef>
                <a:spcPct val="20000"/>
              </a:spcBef>
              <a:spcAft>
                <a:spcPct val="0"/>
              </a:spcAft>
              <a:buClrTx/>
              <a:buSzTx/>
              <a:buFontTx/>
              <a:buNone/>
              <a:tabLst/>
              <a:defRPr/>
            </a:pPr>
            <a:r>
              <a:rPr kumimoji="0" lang="en-US" sz="44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when</a:t>
            </a:r>
            <a:r>
              <a:rPr kumimoji="0" lang="en-US" sz="44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sine or cosine at the frequency</a:t>
            </a:r>
          </a:p>
          <a:p>
            <a:pPr marL="514350" marR="0" lvl="0" indent="-514350" algn="ctr" defTabSz="914400" rtl="0" eaLnBrk="1" fontAlgn="base" latinLnBrk="0" hangingPunct="1">
              <a:lnSpc>
                <a:spcPct val="100000"/>
              </a:lnSpc>
              <a:spcBef>
                <a:spcPct val="20000"/>
              </a:spcBef>
              <a:spcAft>
                <a:spcPct val="0"/>
              </a:spcAft>
              <a:buClrTx/>
              <a:buSzTx/>
              <a:buFontTx/>
              <a:buNone/>
              <a:tabLst/>
              <a:defRPr/>
            </a:pPr>
            <a:r>
              <a:rPr lang="en-US" sz="4400" kern="0" baseline="0" dirty="0" smtClean="0">
                <a:latin typeface="Times New Roman" pitchFamily="18" charset="0"/>
                <a:cs typeface="Times New Roman" pitchFamily="18" charset="0"/>
              </a:rPr>
              <a:t>has a large</a:t>
            </a:r>
            <a:r>
              <a:rPr lang="en-US" sz="4400" kern="0" dirty="0" smtClean="0">
                <a:latin typeface="Times New Roman" pitchFamily="18" charset="0"/>
                <a:cs typeface="Times New Roman" pitchFamily="18" charset="0"/>
              </a:rPr>
              <a:t> coefficient</a:t>
            </a:r>
            <a:endParaRPr kumimoji="0" lang="en-US" sz="44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cstate="print"/>
          <a:srcRect l="23107" t="65342" r="26265" b="23518"/>
          <a:stretch>
            <a:fillRect/>
          </a:stretch>
        </p:blipFill>
        <p:spPr bwMode="auto">
          <a:xfrm>
            <a:off x="609600" y="3429000"/>
            <a:ext cx="8153400" cy="1066800"/>
          </a:xfrm>
          <a:prstGeom prst="rect">
            <a:avLst/>
          </a:prstGeom>
          <a:noFill/>
          <a:ln w="9525">
            <a:noFill/>
            <a:miter lim="800000"/>
            <a:headEnd/>
            <a:tailEnd/>
          </a:ln>
        </p:spPr>
      </p:pic>
      <p:sp>
        <p:nvSpPr>
          <p:cNvPr id="10" name="Content Placeholder 2"/>
          <p:cNvSpPr txBox="1">
            <a:spLocks/>
          </p:cNvSpPr>
          <p:nvPr/>
        </p:nvSpPr>
        <p:spPr bwMode="auto">
          <a:xfrm>
            <a:off x="0" y="533400"/>
            <a:ext cx="9144000" cy="1981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514350" marR="0" lvl="0" indent="-514350" algn="ctr" defTabSz="914400" rtl="0" eaLnBrk="1" fontAlgn="base" latinLnBrk="0" hangingPunct="1">
              <a:lnSpc>
                <a:spcPct val="100000"/>
              </a:lnSpc>
              <a:spcBef>
                <a:spcPct val="20000"/>
              </a:spcBef>
              <a:spcAft>
                <a:spcPct val="0"/>
              </a:spcAft>
              <a:buClrTx/>
              <a:buSzTx/>
              <a:buFontTx/>
              <a:buNone/>
              <a:tabLst/>
              <a:defRPr/>
            </a:pPr>
            <a:r>
              <a:rPr kumimoji="0" lang="en-US" sz="44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alternatively, plot</a:t>
            </a:r>
          </a:p>
          <a:p>
            <a:pPr marL="514350" marR="0" lvl="0" indent="-514350" algn="ctr" defTabSz="914400" rtl="0" eaLnBrk="1" fontAlgn="base" latinLnBrk="0" hangingPunct="1">
              <a:lnSpc>
                <a:spcPct val="100000"/>
              </a:lnSpc>
              <a:spcBef>
                <a:spcPct val="20000"/>
              </a:spcBef>
              <a:spcAft>
                <a:spcPct val="0"/>
              </a:spcAft>
              <a:buClrTx/>
              <a:buSzTx/>
              <a:buFontTx/>
              <a:buNone/>
              <a:tabLst/>
              <a:defRPr/>
            </a:pPr>
            <a:r>
              <a:rPr kumimoji="0" lang="en-US" sz="44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amplitude spectral density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527659" y="685800"/>
            <a:ext cx="8006743" cy="5867400"/>
            <a:chOff x="1162493" y="1219200"/>
            <a:chExt cx="5540929" cy="4053364"/>
          </a:xfrm>
        </p:grpSpPr>
        <p:pic>
          <p:nvPicPr>
            <p:cNvPr id="2" name="Picture 2"/>
            <p:cNvPicPr>
              <a:picLocks noChangeAspect="1" noChangeArrowheads="1"/>
            </p:cNvPicPr>
            <p:nvPr/>
          </p:nvPicPr>
          <p:blipFill>
            <a:blip r:embed="rId3" cstate="print"/>
            <a:srcRect/>
            <a:stretch>
              <a:fillRect/>
            </a:stretch>
          </p:blipFill>
          <p:spPr bwMode="auto">
            <a:xfrm>
              <a:off x="1369422" y="1219200"/>
              <a:ext cx="5334000" cy="4000500"/>
            </a:xfrm>
            <a:prstGeom prst="rect">
              <a:avLst/>
            </a:prstGeom>
            <a:noFill/>
            <a:ln w="9525">
              <a:noFill/>
              <a:miter lim="800000"/>
              <a:headEnd/>
              <a:tailEnd/>
            </a:ln>
            <a:effectLst/>
          </p:spPr>
        </p:pic>
        <p:sp>
          <p:nvSpPr>
            <p:cNvPr id="39" name="TextBox 38"/>
            <p:cNvSpPr txBox="1"/>
            <p:nvPr/>
          </p:nvSpPr>
          <p:spPr>
            <a:xfrm>
              <a:off x="4343399" y="3581400"/>
              <a:ext cx="1727227" cy="318931"/>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365.2</a:t>
              </a:r>
              <a:r>
                <a:rPr lang="en-US" sz="2400" dirty="0" smtClean="0">
                  <a:latin typeface="Times New Roman" pitchFamily="18" charset="0"/>
                  <a:cs typeface="Times New Roman" pitchFamily="18" charset="0"/>
                </a:rPr>
                <a:t> days</a:t>
              </a:r>
              <a:endParaRPr lang="en-US" sz="2400" dirty="0">
                <a:latin typeface="Times New Roman" pitchFamily="18" charset="0"/>
                <a:cs typeface="Times New Roman" pitchFamily="18" charset="0"/>
              </a:endParaRPr>
            </a:p>
          </p:txBody>
        </p:sp>
        <p:sp>
          <p:nvSpPr>
            <p:cNvPr id="42" name="Rectangle 41"/>
            <p:cNvSpPr/>
            <p:nvPr/>
          </p:nvSpPr>
          <p:spPr>
            <a:xfrm>
              <a:off x="1524000" y="1905000"/>
              <a:ext cx="2286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1555596" y="3733800"/>
              <a:ext cx="2286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flipH="1">
              <a:off x="3581400" y="4967764"/>
              <a:ext cx="990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flipH="1">
              <a:off x="3408564" y="3079596"/>
              <a:ext cx="1544436"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3486714" y="4926874"/>
              <a:ext cx="1318323" cy="318931"/>
            </a:xfrm>
            <a:prstGeom prst="rect">
              <a:avLst/>
            </a:prstGeom>
            <a:noFill/>
          </p:spPr>
          <p:txBody>
            <a:bodyPr wrap="square" rtlCol="0">
              <a:spAutoFit/>
            </a:bodyPr>
            <a:lstStyle/>
            <a:p>
              <a:r>
                <a:rPr lang="en-US" sz="2400" dirty="0" smtClean="0">
                  <a:latin typeface="Times New Roman" pitchFamily="18" charset="0"/>
                  <a:cs typeface="Times New Roman" pitchFamily="18" charset="0"/>
                </a:rPr>
                <a:t>period, days</a:t>
              </a:r>
              <a:endParaRPr lang="en-US" sz="2400" i="1" dirty="0">
                <a:latin typeface="Times New Roman" pitchFamily="18" charset="0"/>
                <a:cs typeface="Times New Roman" pitchFamily="18" charset="0"/>
              </a:endParaRPr>
            </a:p>
          </p:txBody>
        </p:sp>
        <p:sp>
          <p:nvSpPr>
            <p:cNvPr id="38" name="TextBox 37"/>
            <p:cNvSpPr txBox="1"/>
            <p:nvPr/>
          </p:nvSpPr>
          <p:spPr>
            <a:xfrm>
              <a:off x="2959385" y="2953271"/>
              <a:ext cx="3095183" cy="318931"/>
            </a:xfrm>
            <a:prstGeom prst="rect">
              <a:avLst/>
            </a:prstGeom>
            <a:noFill/>
          </p:spPr>
          <p:txBody>
            <a:bodyPr wrap="square" rtlCol="0">
              <a:spAutoFit/>
            </a:bodyPr>
            <a:lstStyle/>
            <a:p>
              <a:r>
                <a:rPr lang="en-US" sz="2400" dirty="0" smtClean="0">
                  <a:latin typeface="Times New Roman" pitchFamily="18" charset="0"/>
                  <a:cs typeface="Times New Roman" pitchFamily="18" charset="0"/>
                </a:rPr>
                <a:t>frequency, cycles per day</a:t>
              </a:r>
              <a:endParaRPr lang="en-US" sz="2400" i="1" dirty="0">
                <a:latin typeface="Times New Roman" pitchFamily="18" charset="0"/>
                <a:cs typeface="Times New Roman" pitchFamily="18" charset="0"/>
              </a:endParaRPr>
            </a:p>
          </p:txBody>
        </p:sp>
        <p:sp>
          <p:nvSpPr>
            <p:cNvPr id="40" name="TextBox 39"/>
            <p:cNvSpPr txBox="1"/>
            <p:nvPr/>
          </p:nvSpPr>
          <p:spPr>
            <a:xfrm rot="16200000">
              <a:off x="552374" y="1829321"/>
              <a:ext cx="1795319" cy="575077"/>
            </a:xfrm>
            <a:prstGeom prst="rect">
              <a:avLst/>
            </a:prstGeom>
            <a:noFill/>
          </p:spPr>
          <p:txBody>
            <a:bodyPr wrap="square" rtlCol="0">
              <a:spAutoFit/>
            </a:bodyPr>
            <a:lstStyle/>
            <a:p>
              <a:pPr algn="ctr"/>
              <a:r>
                <a:rPr lang="en-US" sz="2400" dirty="0" smtClean="0">
                  <a:latin typeface="Times New Roman" pitchFamily="18" charset="0"/>
                  <a:cs typeface="Times New Roman" pitchFamily="18" charset="0"/>
                </a:rPr>
                <a:t>amplitude </a:t>
              </a:r>
            </a:p>
            <a:p>
              <a:pPr algn="ctr"/>
              <a:r>
                <a:rPr lang="en-US" sz="2400" dirty="0" smtClean="0">
                  <a:latin typeface="Times New Roman" pitchFamily="18" charset="0"/>
                  <a:cs typeface="Times New Roman" pitchFamily="18" charset="0"/>
                </a:rPr>
                <a:t>spectral density</a:t>
              </a:r>
              <a:endParaRPr lang="en-US" sz="2400" dirty="0">
                <a:latin typeface="Times New Roman" pitchFamily="18" charset="0"/>
                <a:cs typeface="Times New Roman" pitchFamily="18" charset="0"/>
              </a:endParaRPr>
            </a:p>
          </p:txBody>
        </p:sp>
        <p:cxnSp>
          <p:nvCxnSpPr>
            <p:cNvPr id="48" name="Straight Arrow Connector 47"/>
            <p:cNvCxnSpPr/>
            <p:nvPr/>
          </p:nvCxnSpPr>
          <p:spPr>
            <a:xfrm>
              <a:off x="3657600" y="3429000"/>
              <a:ext cx="685800" cy="304800"/>
            </a:xfrm>
            <a:prstGeom prst="straightConnector1">
              <a:avLst/>
            </a:pr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rot="5400000" flipH="1" flipV="1">
              <a:off x="2778512" y="4111083"/>
              <a:ext cx="122664" cy="78058"/>
            </a:xfrm>
            <a:prstGeom prst="straightConnector1">
              <a:avLst/>
            </a:pr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2642987" y="3795529"/>
              <a:ext cx="1600249" cy="318931"/>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182.6 </a:t>
              </a:r>
              <a:r>
                <a:rPr lang="en-US" sz="2400" dirty="0" smtClean="0">
                  <a:latin typeface="Times New Roman" pitchFamily="18" charset="0"/>
                  <a:cs typeface="Times New Roman" pitchFamily="18" charset="0"/>
                </a:rPr>
                <a:t>days</a:t>
              </a:r>
              <a:endParaRPr lang="en-US" sz="2400" dirty="0">
                <a:latin typeface="Times New Roman" pitchFamily="18" charset="0"/>
                <a:cs typeface="Times New Roman" pitchFamily="18" charset="0"/>
              </a:endParaRPr>
            </a:p>
          </p:txBody>
        </p:sp>
        <p:cxnSp>
          <p:nvCxnSpPr>
            <p:cNvPr id="53" name="Straight Arrow Connector 52"/>
            <p:cNvCxnSpPr/>
            <p:nvPr/>
          </p:nvCxnSpPr>
          <p:spPr>
            <a:xfrm rot="5400000" flipH="1" flipV="1">
              <a:off x="2308302" y="3808142"/>
              <a:ext cx="512956" cy="405161"/>
            </a:xfrm>
            <a:prstGeom prst="straightConnector1">
              <a:avLst/>
            </a:pr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2698595" y="3525645"/>
              <a:ext cx="990600" cy="318931"/>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60.0 </a:t>
              </a:r>
              <a:r>
                <a:rPr lang="en-US" sz="2400" dirty="0" smtClean="0">
                  <a:latin typeface="Times New Roman" pitchFamily="18" charset="0"/>
                  <a:cs typeface="Times New Roman" pitchFamily="18" charset="0"/>
                </a:rPr>
                <a:t>days</a:t>
              </a:r>
              <a:endParaRPr lang="en-US" sz="2400" dirty="0">
                <a:latin typeface="Times New Roman" pitchFamily="18" charset="0"/>
                <a:cs typeface="Times New Roman" pitchFamily="18" charset="0"/>
              </a:endParaRPr>
            </a:p>
          </p:txBody>
        </p:sp>
        <p:sp>
          <p:nvSpPr>
            <p:cNvPr id="18" name="TextBox 17"/>
            <p:cNvSpPr txBox="1"/>
            <p:nvPr/>
          </p:nvSpPr>
          <p:spPr>
            <a:xfrm rot="16200000">
              <a:off x="490150" y="3733981"/>
              <a:ext cx="1919763" cy="575077"/>
            </a:xfrm>
            <a:prstGeom prst="rect">
              <a:avLst/>
            </a:prstGeom>
            <a:noFill/>
          </p:spPr>
          <p:txBody>
            <a:bodyPr wrap="square" rtlCol="0">
              <a:spAutoFit/>
            </a:bodyPr>
            <a:lstStyle/>
            <a:p>
              <a:pPr algn="ctr"/>
              <a:r>
                <a:rPr lang="en-US" sz="2400" dirty="0" smtClean="0">
                  <a:latin typeface="Times New Roman" pitchFamily="18" charset="0"/>
                  <a:cs typeface="Times New Roman" pitchFamily="18" charset="0"/>
                </a:rPr>
                <a:t>amplitude </a:t>
              </a:r>
            </a:p>
            <a:p>
              <a:pPr algn="ctr"/>
              <a:r>
                <a:rPr lang="en-US" sz="2400" dirty="0" smtClean="0">
                  <a:latin typeface="Times New Roman" pitchFamily="18" charset="0"/>
                  <a:cs typeface="Times New Roman" pitchFamily="18" charset="0"/>
                </a:rPr>
                <a:t>spectral density</a:t>
              </a:r>
              <a:endParaRPr lang="en-US" sz="2400" dirty="0">
                <a:latin typeface="Times New Roman" pitchFamily="18" charset="0"/>
                <a:cs typeface="Times New Roman" pitchFamily="18" charset="0"/>
              </a:endParaRPr>
            </a:p>
          </p:txBody>
        </p:sp>
      </p:grpSp>
      <p:sp>
        <p:nvSpPr>
          <p:cNvPr id="19" name="Title 1"/>
          <p:cNvSpPr txBox="1">
            <a:spLocks/>
          </p:cNvSpPr>
          <p:nvPr/>
        </p:nvSpPr>
        <p:spPr bwMode="auto">
          <a:xfrm>
            <a:off x="685801" y="76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Stream Flow</a:t>
            </a:r>
            <a:b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b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Neuse River</a:t>
            </a:r>
            <a:endParaRPr kumimoji="0" lang="en-US" sz="32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20" name="Freeform 19"/>
          <p:cNvSpPr/>
          <p:nvPr/>
        </p:nvSpPr>
        <p:spPr>
          <a:xfrm rot="1024903" flipV="1">
            <a:off x="2142694" y="1648544"/>
            <a:ext cx="1407886" cy="273352"/>
          </a:xfrm>
          <a:custGeom>
            <a:avLst/>
            <a:gdLst>
              <a:gd name="connsiteX0" fmla="*/ 0 w 1407886"/>
              <a:gd name="connsiteY0" fmla="*/ 0 h 273352"/>
              <a:gd name="connsiteX1" fmla="*/ 275772 w 1407886"/>
              <a:gd name="connsiteY1" fmla="*/ 232228 h 273352"/>
              <a:gd name="connsiteX2" fmla="*/ 1407886 w 1407886"/>
              <a:gd name="connsiteY2" fmla="*/ 246743 h 273352"/>
            </a:gdLst>
            <a:ahLst/>
            <a:cxnLst>
              <a:cxn ang="0">
                <a:pos x="connsiteX0" y="connsiteY0"/>
              </a:cxn>
              <a:cxn ang="0">
                <a:pos x="connsiteX1" y="connsiteY1"/>
              </a:cxn>
              <a:cxn ang="0">
                <a:pos x="connsiteX2" y="connsiteY2"/>
              </a:cxn>
            </a:cxnLst>
            <a:rect l="l" t="t" r="r" b="b"/>
            <a:pathLst>
              <a:path w="1407886" h="273352">
                <a:moveTo>
                  <a:pt x="0" y="0"/>
                </a:moveTo>
                <a:cubicBezTo>
                  <a:pt x="20562" y="95552"/>
                  <a:pt x="41124" y="191104"/>
                  <a:pt x="275772" y="232228"/>
                </a:cubicBezTo>
                <a:cubicBezTo>
                  <a:pt x="510420" y="273352"/>
                  <a:pt x="959153" y="260047"/>
                  <a:pt x="1407886" y="246743"/>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Title 1"/>
          <p:cNvSpPr txBox="1">
            <a:spLocks/>
          </p:cNvSpPr>
          <p:nvPr/>
        </p:nvSpPr>
        <p:spPr bwMode="auto">
          <a:xfrm>
            <a:off x="2667000" y="1447800"/>
            <a:ext cx="6553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all interesting frequencies</a:t>
            </a:r>
            <a:r>
              <a:rPr kumimoji="0" lang="en-US" sz="2400" b="0" i="0" u="none" strike="noStrike" kern="0" cap="none" spc="0" normalizeH="0" noProof="0" dirty="0" smtClean="0">
                <a:ln>
                  <a:noFill/>
                </a:ln>
                <a:solidFill>
                  <a:srgbClr val="FF0000"/>
                </a:solidFill>
                <a:effectLst/>
                <a:uLnTx/>
                <a:uFillTx/>
                <a:latin typeface="Times New Roman" pitchFamily="18" charset="0"/>
                <a:ea typeface="Cambria Math" pitchFamily="18" charset="0"/>
                <a:cs typeface="Times New Roman" pitchFamily="18" charset="0"/>
              </a:rPr>
              <a:t> near origin,</a:t>
            </a:r>
            <a:endParaRPr lang="en-US" sz="2400" kern="0" dirty="0" smtClean="0">
              <a:solidFill>
                <a:srgbClr val="FF0000"/>
              </a:solidFill>
              <a:latin typeface="Times New Roman" pitchFamily="18" charset="0"/>
              <a:ea typeface="Cambria Math"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kern="0" dirty="0" smtClean="0">
                <a:solidFill>
                  <a:srgbClr val="FF0000"/>
                </a:solidFill>
                <a:latin typeface="Times New Roman" pitchFamily="18" charset="0"/>
                <a:ea typeface="Cambria Math" pitchFamily="18" charset="0"/>
                <a:cs typeface="Times New Roman" pitchFamily="18" charset="0"/>
              </a:rPr>
              <a:t>so plot period, </a:t>
            </a:r>
            <a:r>
              <a:rPr lang="en-US" sz="2400" i="1" kern="0" dirty="0" smtClean="0">
                <a:solidFill>
                  <a:srgbClr val="FF0000"/>
                </a:solidFill>
                <a:latin typeface="Cambria Math" pitchFamily="18" charset="0"/>
                <a:ea typeface="Cambria Math" pitchFamily="18" charset="0"/>
                <a:cs typeface="Times New Roman" pitchFamily="18" charset="0"/>
              </a:rPr>
              <a:t>T=1/f</a:t>
            </a:r>
            <a:r>
              <a:rPr lang="en-US" sz="2400" kern="0" dirty="0" smtClean="0">
                <a:solidFill>
                  <a:srgbClr val="FF0000"/>
                </a:solidFill>
                <a:latin typeface="Times New Roman" pitchFamily="18" charset="0"/>
                <a:ea typeface="Cambria Math" pitchFamily="18" charset="0"/>
                <a:cs typeface="Times New Roman" pitchFamily="18" charset="0"/>
              </a:rPr>
              <a:t>   instead</a:t>
            </a:r>
            <a:endParaRPr kumimoji="0" lang="en-US" sz="2400" b="0" i="0" u="none" strike="noStrike" kern="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idx="1"/>
          </p:nvPr>
        </p:nvPicPr>
        <p:blipFill>
          <a:blip r:embed="rId3" cstate="print"/>
          <a:srcRect l="29513" t="60610" r="32585" b="29288"/>
          <a:stretch>
            <a:fillRect/>
          </a:stretch>
        </p:blipFill>
        <p:spPr bwMode="auto">
          <a:xfrm>
            <a:off x="1676400" y="4343400"/>
            <a:ext cx="6108700" cy="990600"/>
          </a:xfrm>
          <a:prstGeom prst="rect">
            <a:avLst/>
          </a:prstGeom>
          <a:noFill/>
          <a:ln w="9525">
            <a:noFill/>
            <a:miter lim="800000"/>
            <a:headEnd/>
            <a:tailEnd/>
          </a:ln>
        </p:spPr>
      </p:pic>
      <p:pic>
        <p:nvPicPr>
          <p:cNvPr id="10243" name="Picture 3"/>
          <p:cNvPicPr>
            <a:picLocks noChangeAspect="1" noChangeArrowheads="1"/>
          </p:cNvPicPr>
          <p:nvPr/>
        </p:nvPicPr>
        <p:blipFill>
          <a:blip r:embed="rId4" cstate="print"/>
          <a:srcRect l="4561" t="30764" r="7774" b="32596"/>
          <a:stretch>
            <a:fillRect/>
          </a:stretch>
        </p:blipFill>
        <p:spPr bwMode="auto">
          <a:xfrm>
            <a:off x="0" y="2209800"/>
            <a:ext cx="9144000" cy="2325326"/>
          </a:xfrm>
          <a:prstGeom prst="rect">
            <a:avLst/>
          </a:prstGeom>
          <a:noFill/>
          <a:ln w="9525">
            <a:noFill/>
            <a:miter lim="800000"/>
            <a:headEnd/>
            <a:tailEnd/>
          </a:ln>
        </p:spPr>
      </p:pic>
      <p:sp>
        <p:nvSpPr>
          <p:cNvPr id="6" name="Content Placeholder 2"/>
          <p:cNvSpPr txBox="1">
            <a:spLocks/>
          </p:cNvSpPr>
          <p:nvPr/>
        </p:nvSpPr>
        <p:spPr bwMode="auto">
          <a:xfrm>
            <a:off x="0" y="735375"/>
            <a:ext cx="9144000" cy="990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514350" marR="0" lvl="0" indent="-514350" algn="ctr" defTabSz="914400" rtl="0" eaLnBrk="1" fontAlgn="base" latinLnBrk="0" hangingPunct="1">
              <a:lnSpc>
                <a:spcPct val="100000"/>
              </a:lnSpc>
              <a:spcBef>
                <a:spcPct val="20000"/>
              </a:spcBef>
              <a:spcAft>
                <a:spcPct val="0"/>
              </a:spcAft>
              <a:buClrTx/>
              <a:buSzTx/>
              <a:buFontTx/>
              <a:buNone/>
              <a:tabLst/>
              <a:defRPr/>
            </a:pPr>
            <a:r>
              <a:rPr kumimoji="0" lang="en-US" sz="44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One Tiny Problem With This Approach</a:t>
            </a:r>
            <a:r>
              <a:rPr kumimoji="0" lang="en-US" sz="44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a:t>
            </a:r>
            <a:endParaRPr kumimoji="0" lang="en-US" sz="44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514350" marR="0" lvl="0" indent="-514350" algn="ctr" defTabSz="914400" rtl="0" eaLnBrk="1" fontAlgn="base" latinLnBrk="0" hangingPunct="1">
              <a:lnSpc>
                <a:spcPct val="100000"/>
              </a:lnSpc>
              <a:spcBef>
                <a:spcPct val="20000"/>
              </a:spcBef>
              <a:spcAft>
                <a:spcPct val="0"/>
              </a:spcAft>
              <a:buClrTx/>
              <a:buSzTx/>
              <a:buFontTx/>
              <a:buNone/>
              <a:tabLst/>
              <a:defRPr/>
            </a:pPr>
            <a:endPar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
        <p:nvSpPr>
          <p:cNvPr id="7" name="Content Placeholder 2"/>
          <p:cNvSpPr txBox="1">
            <a:spLocks/>
          </p:cNvSpPr>
          <p:nvPr/>
        </p:nvSpPr>
        <p:spPr bwMode="auto">
          <a:xfrm>
            <a:off x="0" y="5410200"/>
            <a:ext cx="9144000" cy="990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514350" marR="0" lvl="0" indent="-514350" algn="ctr" defTabSz="914400" rtl="0" eaLnBrk="1" fontAlgn="base" latinLnBrk="0" hangingPunct="1">
              <a:lnSpc>
                <a:spcPct val="100000"/>
              </a:lnSpc>
              <a:spcBef>
                <a:spcPct val="20000"/>
              </a:spcBef>
              <a:spcAft>
                <a:spcPct val="0"/>
              </a:spcAft>
              <a:buClrTx/>
              <a:buSzTx/>
              <a:buFontTx/>
              <a:buNone/>
              <a:tabLst/>
              <a:defRPr/>
            </a:pPr>
            <a:r>
              <a:rPr kumimoji="0" lang="en-US" sz="4400" b="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 </a:t>
            </a:r>
            <a:r>
              <a:rPr kumimoji="0" lang="en-US" sz="4400"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4400" b="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Gm</a:t>
            </a:r>
          </a:p>
          <a:p>
            <a:pPr marL="514350" marR="0" lvl="0" indent="-514350" algn="ctr" defTabSz="914400" rtl="0" eaLnBrk="1" fontAlgn="base" latinLnBrk="0" hangingPunct="1">
              <a:lnSpc>
                <a:spcPct val="100000"/>
              </a:lnSpc>
              <a:spcBef>
                <a:spcPct val="20000"/>
              </a:spcBef>
              <a:spcAft>
                <a:spcPct val="0"/>
              </a:spcAft>
              <a:buClrTx/>
              <a:buSzTx/>
              <a:buFontTx/>
              <a:buNone/>
              <a:tabLst/>
              <a:defRPr/>
            </a:pPr>
            <a:endPar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0"/>
            <a:ext cx="8229600" cy="1143000"/>
          </a:xfrm>
        </p:spPr>
        <p:txBody>
          <a:bodyPr/>
          <a:lstStyle/>
          <a:p>
            <a:r>
              <a:rPr lang="en-US" dirty="0" smtClean="0"/>
              <a:t>(Almost) No One</a:t>
            </a:r>
            <a:br>
              <a:rPr lang="en-US" dirty="0" smtClean="0"/>
            </a:br>
            <a:r>
              <a:rPr lang="en-US" dirty="0" smtClean="0"/>
              <a:t>Does It This Way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5105400"/>
            <a:ext cx="3505200" cy="685800"/>
          </a:xfrm>
        </p:spPr>
        <p:txBody>
          <a:bodyPr/>
          <a:lstStyle/>
          <a:p>
            <a:r>
              <a:rPr lang="en-US" sz="2800" i="1" dirty="0" smtClean="0">
                <a:solidFill>
                  <a:srgbClr val="FF0000"/>
                </a:solidFill>
                <a:latin typeface="Cambria Math" pitchFamily="18" charset="0"/>
                <a:ea typeface="Cambria Math" pitchFamily="18" charset="0"/>
                <a:cs typeface="Times New Roman" pitchFamily="18" charset="0"/>
              </a:rPr>
              <a:t>A</a:t>
            </a:r>
            <a:r>
              <a:rPr lang="en-US" sz="2800" dirty="0" smtClean="0">
                <a:solidFill>
                  <a:srgbClr val="FF0000"/>
                </a:solidFill>
                <a:latin typeface="Times New Roman" pitchFamily="18" charset="0"/>
                <a:cs typeface="Times New Roman" pitchFamily="18" charset="0"/>
              </a:rPr>
              <a:t>’s and </a:t>
            </a:r>
            <a:r>
              <a:rPr lang="en-US" sz="2800" i="1" dirty="0" smtClean="0">
                <a:solidFill>
                  <a:srgbClr val="FF0000"/>
                </a:solidFill>
                <a:latin typeface="Times New Roman" pitchFamily="18" charset="0"/>
                <a:ea typeface="Cambria Math" pitchFamily="18" charset="0"/>
                <a:cs typeface="Times New Roman" pitchFamily="18" charset="0"/>
              </a:rPr>
              <a:t>B</a:t>
            </a:r>
            <a:r>
              <a:rPr lang="en-US" sz="2800" dirty="0" smtClean="0">
                <a:solidFill>
                  <a:srgbClr val="FF0000"/>
                </a:solidFill>
                <a:latin typeface="Times New Roman" pitchFamily="18" charset="0"/>
                <a:cs typeface="Times New Roman" pitchFamily="18" charset="0"/>
              </a:rPr>
              <a:t>’s are</a:t>
            </a:r>
            <a:br>
              <a:rPr lang="en-US" sz="2800" dirty="0" smtClean="0">
                <a:solidFill>
                  <a:srgbClr val="FF0000"/>
                </a:solidFill>
                <a:latin typeface="Times New Roman" pitchFamily="18" charset="0"/>
                <a:cs typeface="Times New Roman" pitchFamily="18" charset="0"/>
              </a:rPr>
            </a:br>
            <a:r>
              <a:rPr lang="en-US" sz="2800" dirty="0" smtClean="0">
                <a:solidFill>
                  <a:srgbClr val="FF0000"/>
                </a:solidFill>
                <a:latin typeface="Times New Roman" pitchFamily="18" charset="0"/>
                <a:cs typeface="Times New Roman" pitchFamily="18" charset="0"/>
              </a:rPr>
              <a:t>model parameters</a:t>
            </a:r>
            <a:endParaRPr lang="en-US" sz="2800" dirty="0">
              <a:solidFill>
                <a:srgbClr val="FF0000"/>
              </a:solidFill>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cstate="print"/>
          <a:srcRect l="11015" t="57353" r="13253" b="31449"/>
          <a:stretch>
            <a:fillRect/>
          </a:stretch>
        </p:blipFill>
        <p:spPr bwMode="auto">
          <a:xfrm>
            <a:off x="0" y="3429000"/>
            <a:ext cx="9133326" cy="801914"/>
          </a:xfrm>
          <a:prstGeom prst="rect">
            <a:avLst/>
          </a:prstGeom>
          <a:noFill/>
          <a:ln w="9525">
            <a:noFill/>
            <a:miter lim="800000"/>
            <a:headEnd/>
            <a:tailEnd/>
          </a:ln>
        </p:spPr>
      </p:pic>
      <p:sp>
        <p:nvSpPr>
          <p:cNvPr id="4" name="Freeform 3"/>
          <p:cNvSpPr/>
          <p:nvPr/>
        </p:nvSpPr>
        <p:spPr>
          <a:xfrm>
            <a:off x="1139371" y="4034971"/>
            <a:ext cx="2997200" cy="1016000"/>
          </a:xfrm>
          <a:custGeom>
            <a:avLst/>
            <a:gdLst>
              <a:gd name="connsiteX0" fmla="*/ 254000 w 2997200"/>
              <a:gd name="connsiteY0" fmla="*/ 0 h 1016000"/>
              <a:gd name="connsiteX1" fmla="*/ 457200 w 2997200"/>
              <a:gd name="connsiteY1" fmla="*/ 595086 h 1016000"/>
              <a:gd name="connsiteX2" fmla="*/ 2997200 w 2997200"/>
              <a:gd name="connsiteY2" fmla="*/ 1016000 h 1016000"/>
            </a:gdLst>
            <a:ahLst/>
            <a:cxnLst>
              <a:cxn ang="0">
                <a:pos x="connsiteX0" y="connsiteY0"/>
              </a:cxn>
              <a:cxn ang="0">
                <a:pos x="connsiteX1" y="connsiteY1"/>
              </a:cxn>
              <a:cxn ang="0">
                <a:pos x="connsiteX2" y="connsiteY2"/>
              </a:cxn>
            </a:cxnLst>
            <a:rect l="l" t="t" r="r" b="b"/>
            <a:pathLst>
              <a:path w="2997200" h="1016000">
                <a:moveTo>
                  <a:pt x="254000" y="0"/>
                </a:moveTo>
                <a:cubicBezTo>
                  <a:pt x="127000" y="212876"/>
                  <a:pt x="0" y="425753"/>
                  <a:pt x="457200" y="595086"/>
                </a:cubicBezTo>
                <a:cubicBezTo>
                  <a:pt x="914400" y="764419"/>
                  <a:pt x="1955800" y="890209"/>
                  <a:pt x="2997200" y="1016000"/>
                </a:cubicBezTo>
              </a:path>
            </a:pathLst>
          </a:custGeom>
          <a:ln w="28575">
            <a:solidFill>
              <a:srgbClr val="FF33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3048000" y="4038600"/>
            <a:ext cx="1219200" cy="914400"/>
          </a:xfrm>
          <a:custGeom>
            <a:avLst/>
            <a:gdLst>
              <a:gd name="connsiteX0" fmla="*/ 254000 w 2997200"/>
              <a:gd name="connsiteY0" fmla="*/ 0 h 1016000"/>
              <a:gd name="connsiteX1" fmla="*/ 457200 w 2997200"/>
              <a:gd name="connsiteY1" fmla="*/ 595086 h 1016000"/>
              <a:gd name="connsiteX2" fmla="*/ 2997200 w 2997200"/>
              <a:gd name="connsiteY2" fmla="*/ 1016000 h 1016000"/>
            </a:gdLst>
            <a:ahLst/>
            <a:cxnLst>
              <a:cxn ang="0">
                <a:pos x="connsiteX0" y="connsiteY0"/>
              </a:cxn>
              <a:cxn ang="0">
                <a:pos x="connsiteX1" y="connsiteY1"/>
              </a:cxn>
              <a:cxn ang="0">
                <a:pos x="connsiteX2" y="connsiteY2"/>
              </a:cxn>
            </a:cxnLst>
            <a:rect l="l" t="t" r="r" b="b"/>
            <a:pathLst>
              <a:path w="2997200" h="1016000">
                <a:moveTo>
                  <a:pt x="254000" y="0"/>
                </a:moveTo>
                <a:cubicBezTo>
                  <a:pt x="127000" y="212876"/>
                  <a:pt x="0" y="425753"/>
                  <a:pt x="457200" y="595086"/>
                </a:cubicBezTo>
                <a:cubicBezTo>
                  <a:pt x="914400" y="764419"/>
                  <a:pt x="1955800" y="890209"/>
                  <a:pt x="2997200" y="1016000"/>
                </a:cubicBezTo>
              </a:path>
            </a:pathLst>
          </a:custGeom>
          <a:ln w="28575">
            <a:solidFill>
              <a:srgbClr val="FF33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Freeform 5"/>
          <p:cNvSpPr/>
          <p:nvPr/>
        </p:nvSpPr>
        <p:spPr>
          <a:xfrm flipH="1">
            <a:off x="4648200" y="4114800"/>
            <a:ext cx="609600" cy="838200"/>
          </a:xfrm>
          <a:custGeom>
            <a:avLst/>
            <a:gdLst>
              <a:gd name="connsiteX0" fmla="*/ 254000 w 2997200"/>
              <a:gd name="connsiteY0" fmla="*/ 0 h 1016000"/>
              <a:gd name="connsiteX1" fmla="*/ 457200 w 2997200"/>
              <a:gd name="connsiteY1" fmla="*/ 595086 h 1016000"/>
              <a:gd name="connsiteX2" fmla="*/ 2997200 w 2997200"/>
              <a:gd name="connsiteY2" fmla="*/ 1016000 h 1016000"/>
            </a:gdLst>
            <a:ahLst/>
            <a:cxnLst>
              <a:cxn ang="0">
                <a:pos x="connsiteX0" y="connsiteY0"/>
              </a:cxn>
              <a:cxn ang="0">
                <a:pos x="connsiteX1" y="connsiteY1"/>
              </a:cxn>
              <a:cxn ang="0">
                <a:pos x="connsiteX2" y="connsiteY2"/>
              </a:cxn>
            </a:cxnLst>
            <a:rect l="l" t="t" r="r" b="b"/>
            <a:pathLst>
              <a:path w="2997200" h="1016000">
                <a:moveTo>
                  <a:pt x="254000" y="0"/>
                </a:moveTo>
                <a:cubicBezTo>
                  <a:pt x="127000" y="212876"/>
                  <a:pt x="0" y="425753"/>
                  <a:pt x="457200" y="595086"/>
                </a:cubicBezTo>
                <a:cubicBezTo>
                  <a:pt x="914400" y="764419"/>
                  <a:pt x="1955800" y="890209"/>
                  <a:pt x="2997200" y="1016000"/>
                </a:cubicBezTo>
              </a:path>
            </a:pathLst>
          </a:custGeom>
          <a:ln w="28575">
            <a:solidFill>
              <a:srgbClr val="FF33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Freeform 6"/>
          <p:cNvSpPr/>
          <p:nvPr/>
        </p:nvSpPr>
        <p:spPr>
          <a:xfrm flipH="1">
            <a:off x="4724400" y="4114800"/>
            <a:ext cx="2590800" cy="914400"/>
          </a:xfrm>
          <a:custGeom>
            <a:avLst/>
            <a:gdLst>
              <a:gd name="connsiteX0" fmla="*/ 254000 w 2997200"/>
              <a:gd name="connsiteY0" fmla="*/ 0 h 1016000"/>
              <a:gd name="connsiteX1" fmla="*/ 457200 w 2997200"/>
              <a:gd name="connsiteY1" fmla="*/ 595086 h 1016000"/>
              <a:gd name="connsiteX2" fmla="*/ 2997200 w 2997200"/>
              <a:gd name="connsiteY2" fmla="*/ 1016000 h 1016000"/>
            </a:gdLst>
            <a:ahLst/>
            <a:cxnLst>
              <a:cxn ang="0">
                <a:pos x="connsiteX0" y="connsiteY0"/>
              </a:cxn>
              <a:cxn ang="0">
                <a:pos x="connsiteX1" y="connsiteY1"/>
              </a:cxn>
              <a:cxn ang="0">
                <a:pos x="connsiteX2" y="connsiteY2"/>
              </a:cxn>
            </a:cxnLst>
            <a:rect l="l" t="t" r="r" b="b"/>
            <a:pathLst>
              <a:path w="2997200" h="1016000">
                <a:moveTo>
                  <a:pt x="254000" y="0"/>
                </a:moveTo>
                <a:cubicBezTo>
                  <a:pt x="127000" y="212876"/>
                  <a:pt x="0" y="425753"/>
                  <a:pt x="457200" y="595086"/>
                </a:cubicBezTo>
                <a:cubicBezTo>
                  <a:pt x="914400" y="764419"/>
                  <a:pt x="1955800" y="890209"/>
                  <a:pt x="2997200" y="1016000"/>
                </a:cubicBezTo>
              </a:path>
            </a:pathLst>
          </a:custGeom>
          <a:ln w="28575">
            <a:solidFill>
              <a:srgbClr val="FF33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itle 1"/>
          <p:cNvSpPr txBox="1">
            <a:spLocks/>
          </p:cNvSpPr>
          <p:nvPr/>
        </p:nvSpPr>
        <p:spPr bwMode="auto">
          <a:xfrm>
            <a:off x="3962400" y="1894116"/>
            <a:ext cx="36576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2800" b="0" i="0" u="none" strike="noStrike" kern="0" cap="none" spc="0" normalizeH="0" baseline="0" noProof="0" dirty="0" smtClean="0">
                <a:ln>
                  <a:noFill/>
                </a:ln>
                <a:solidFill>
                  <a:srgbClr val="00B0F0"/>
                </a:solidFill>
                <a:effectLst/>
                <a:uLnTx/>
                <a:uFillTx/>
                <a:latin typeface="Cambria Math"/>
                <a:ea typeface="Cambria Math"/>
                <a:cs typeface="Times New Roman" pitchFamily="18" charset="0"/>
              </a:rPr>
              <a:t>ω</a:t>
            </a:r>
            <a:r>
              <a:rPr kumimoji="0" lang="en-US" sz="2800" b="0" i="0" u="none" strike="noStrike" kern="0" cap="none" spc="0" normalizeH="0" baseline="0" noProof="0" dirty="0" smtClean="0">
                <a:ln>
                  <a:noFill/>
                </a:ln>
                <a:solidFill>
                  <a:srgbClr val="00B0F0"/>
                </a:solidFill>
                <a:effectLst/>
                <a:uLnTx/>
                <a:uFillTx/>
                <a:latin typeface="Times New Roman" pitchFamily="18" charset="0"/>
                <a:ea typeface="Cambria Math"/>
                <a:cs typeface="Times New Roman" pitchFamily="18" charset="0"/>
              </a:rPr>
              <a:t>’s are </a:t>
            </a:r>
            <a:r>
              <a:rPr kumimoji="0" lang="en-US" sz="2800" b="0" i="0" u="none" strike="noStrike" kern="0" cap="none" spc="0" normalizeH="0" baseline="0" noProof="0" dirty="0" smtClean="0">
                <a:ln>
                  <a:noFill/>
                </a:ln>
                <a:solidFill>
                  <a:srgbClr val="00B0F0"/>
                </a:solidFill>
                <a:effectLst/>
                <a:uLnTx/>
                <a:uFillTx/>
                <a:latin typeface="Times New Roman" pitchFamily="18" charset="0"/>
                <a:ea typeface="+mj-ea"/>
                <a:cs typeface="Times New Roman" pitchFamily="18" charset="0"/>
              </a:rPr>
              <a:t>auxiliary variables</a:t>
            </a:r>
            <a:endParaRPr kumimoji="0" lang="en-US" sz="2800" b="0" i="0" u="none" strike="noStrike" kern="0" cap="none" spc="0" normalizeH="0" baseline="0" noProof="0" dirty="0">
              <a:ln>
                <a:noFill/>
              </a:ln>
              <a:solidFill>
                <a:srgbClr val="00B0F0"/>
              </a:solidFill>
              <a:effectLst/>
              <a:uLnTx/>
              <a:uFillTx/>
              <a:latin typeface="Times New Roman" pitchFamily="18" charset="0"/>
              <a:ea typeface="+mj-ea"/>
              <a:cs typeface="Times New Roman" pitchFamily="18" charset="0"/>
            </a:endParaRPr>
          </a:p>
        </p:txBody>
      </p:sp>
      <p:sp>
        <p:nvSpPr>
          <p:cNvPr id="10" name="Freeform 9"/>
          <p:cNvSpPr/>
          <p:nvPr/>
        </p:nvSpPr>
        <p:spPr>
          <a:xfrm>
            <a:off x="2149324" y="2667000"/>
            <a:ext cx="3314095" cy="954314"/>
          </a:xfrm>
          <a:custGeom>
            <a:avLst/>
            <a:gdLst>
              <a:gd name="connsiteX0" fmla="*/ 517676 w 3710819"/>
              <a:gd name="connsiteY0" fmla="*/ 1030514 h 1030514"/>
              <a:gd name="connsiteX1" fmla="*/ 532190 w 3710819"/>
              <a:gd name="connsiteY1" fmla="*/ 566057 h 1030514"/>
              <a:gd name="connsiteX2" fmla="*/ 3710819 w 3710819"/>
              <a:gd name="connsiteY2" fmla="*/ 0 h 1030514"/>
              <a:gd name="connsiteX0" fmla="*/ 258838 w 3451981"/>
              <a:gd name="connsiteY0" fmla="*/ 1030514 h 1030514"/>
              <a:gd name="connsiteX1" fmla="*/ 273352 w 3451981"/>
              <a:gd name="connsiteY1" fmla="*/ 566057 h 1030514"/>
              <a:gd name="connsiteX2" fmla="*/ 3451981 w 3451981"/>
              <a:gd name="connsiteY2" fmla="*/ 0 h 1030514"/>
              <a:gd name="connsiteX0" fmla="*/ 258838 w 3451981"/>
              <a:gd name="connsiteY0" fmla="*/ 1030514 h 1030514"/>
              <a:gd name="connsiteX1" fmla="*/ 273352 w 3451981"/>
              <a:gd name="connsiteY1" fmla="*/ 566057 h 1030514"/>
              <a:gd name="connsiteX2" fmla="*/ 3451981 w 3451981"/>
              <a:gd name="connsiteY2" fmla="*/ 0 h 1030514"/>
              <a:gd name="connsiteX0" fmla="*/ 120952 w 3314095"/>
              <a:gd name="connsiteY0" fmla="*/ 1030514 h 1030514"/>
              <a:gd name="connsiteX1" fmla="*/ 135466 w 3314095"/>
              <a:gd name="connsiteY1" fmla="*/ 566057 h 1030514"/>
              <a:gd name="connsiteX2" fmla="*/ 3314095 w 3314095"/>
              <a:gd name="connsiteY2" fmla="*/ 0 h 1030514"/>
            </a:gdLst>
            <a:ahLst/>
            <a:cxnLst>
              <a:cxn ang="0">
                <a:pos x="connsiteX0" y="connsiteY0"/>
              </a:cxn>
              <a:cxn ang="0">
                <a:pos x="connsiteX1" y="connsiteY1"/>
              </a:cxn>
              <a:cxn ang="0">
                <a:pos x="connsiteX2" y="connsiteY2"/>
              </a:cxn>
            </a:cxnLst>
            <a:rect l="l" t="t" r="r" b="b"/>
            <a:pathLst>
              <a:path w="3314095" h="1030514">
                <a:moveTo>
                  <a:pt x="120952" y="1030514"/>
                </a:moveTo>
                <a:cubicBezTo>
                  <a:pt x="0" y="793447"/>
                  <a:pt x="20562" y="766838"/>
                  <a:pt x="135466" y="566057"/>
                </a:cubicBezTo>
                <a:cubicBezTo>
                  <a:pt x="667656" y="394305"/>
                  <a:pt x="1990875" y="197152"/>
                  <a:pt x="3314095" y="0"/>
                </a:cubicBezTo>
              </a:path>
            </a:pathLst>
          </a:custGeom>
          <a:ln w="28575">
            <a:solidFill>
              <a:srgbClr val="00B0F0"/>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Freeform 10"/>
          <p:cNvSpPr/>
          <p:nvPr/>
        </p:nvSpPr>
        <p:spPr>
          <a:xfrm>
            <a:off x="4038599" y="2667000"/>
            <a:ext cx="1600201" cy="1030514"/>
          </a:xfrm>
          <a:custGeom>
            <a:avLst/>
            <a:gdLst>
              <a:gd name="connsiteX0" fmla="*/ 517676 w 3710819"/>
              <a:gd name="connsiteY0" fmla="*/ 1030514 h 1030514"/>
              <a:gd name="connsiteX1" fmla="*/ 532190 w 3710819"/>
              <a:gd name="connsiteY1" fmla="*/ 566057 h 1030514"/>
              <a:gd name="connsiteX2" fmla="*/ 3710819 w 3710819"/>
              <a:gd name="connsiteY2" fmla="*/ 0 h 1030514"/>
              <a:gd name="connsiteX0" fmla="*/ 258838 w 3451981"/>
              <a:gd name="connsiteY0" fmla="*/ 1030514 h 1030514"/>
              <a:gd name="connsiteX1" fmla="*/ 273352 w 3451981"/>
              <a:gd name="connsiteY1" fmla="*/ 566057 h 1030514"/>
              <a:gd name="connsiteX2" fmla="*/ 3451981 w 3451981"/>
              <a:gd name="connsiteY2" fmla="*/ 0 h 1030514"/>
              <a:gd name="connsiteX0" fmla="*/ 258838 w 3451981"/>
              <a:gd name="connsiteY0" fmla="*/ 1030514 h 1030514"/>
              <a:gd name="connsiteX1" fmla="*/ 273352 w 3451981"/>
              <a:gd name="connsiteY1" fmla="*/ 566057 h 1030514"/>
              <a:gd name="connsiteX2" fmla="*/ 3451981 w 3451981"/>
              <a:gd name="connsiteY2" fmla="*/ 0 h 1030514"/>
              <a:gd name="connsiteX0" fmla="*/ 120952 w 3314095"/>
              <a:gd name="connsiteY0" fmla="*/ 1030514 h 1030514"/>
              <a:gd name="connsiteX1" fmla="*/ 135466 w 3314095"/>
              <a:gd name="connsiteY1" fmla="*/ 566057 h 1030514"/>
              <a:gd name="connsiteX2" fmla="*/ 3314095 w 3314095"/>
              <a:gd name="connsiteY2" fmla="*/ 0 h 1030514"/>
            </a:gdLst>
            <a:ahLst/>
            <a:cxnLst>
              <a:cxn ang="0">
                <a:pos x="connsiteX0" y="connsiteY0"/>
              </a:cxn>
              <a:cxn ang="0">
                <a:pos x="connsiteX1" y="connsiteY1"/>
              </a:cxn>
              <a:cxn ang="0">
                <a:pos x="connsiteX2" y="connsiteY2"/>
              </a:cxn>
            </a:cxnLst>
            <a:rect l="l" t="t" r="r" b="b"/>
            <a:pathLst>
              <a:path w="3314095" h="1030514">
                <a:moveTo>
                  <a:pt x="120952" y="1030514"/>
                </a:moveTo>
                <a:cubicBezTo>
                  <a:pt x="0" y="793447"/>
                  <a:pt x="20562" y="766838"/>
                  <a:pt x="135466" y="566057"/>
                </a:cubicBezTo>
                <a:cubicBezTo>
                  <a:pt x="667656" y="394305"/>
                  <a:pt x="1990875" y="197152"/>
                  <a:pt x="3314095" y="0"/>
                </a:cubicBezTo>
              </a:path>
            </a:pathLst>
          </a:custGeom>
          <a:ln w="28575">
            <a:solidFill>
              <a:srgbClr val="00B0F0"/>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Freeform 11"/>
          <p:cNvSpPr/>
          <p:nvPr/>
        </p:nvSpPr>
        <p:spPr>
          <a:xfrm flipH="1">
            <a:off x="6019799" y="2667000"/>
            <a:ext cx="1904998" cy="990600"/>
          </a:xfrm>
          <a:custGeom>
            <a:avLst/>
            <a:gdLst>
              <a:gd name="connsiteX0" fmla="*/ 517676 w 3710819"/>
              <a:gd name="connsiteY0" fmla="*/ 1030514 h 1030514"/>
              <a:gd name="connsiteX1" fmla="*/ 532190 w 3710819"/>
              <a:gd name="connsiteY1" fmla="*/ 566057 h 1030514"/>
              <a:gd name="connsiteX2" fmla="*/ 3710819 w 3710819"/>
              <a:gd name="connsiteY2" fmla="*/ 0 h 1030514"/>
              <a:gd name="connsiteX0" fmla="*/ 258838 w 3451981"/>
              <a:gd name="connsiteY0" fmla="*/ 1030514 h 1030514"/>
              <a:gd name="connsiteX1" fmla="*/ 273352 w 3451981"/>
              <a:gd name="connsiteY1" fmla="*/ 566057 h 1030514"/>
              <a:gd name="connsiteX2" fmla="*/ 3451981 w 3451981"/>
              <a:gd name="connsiteY2" fmla="*/ 0 h 1030514"/>
              <a:gd name="connsiteX0" fmla="*/ 258838 w 3451981"/>
              <a:gd name="connsiteY0" fmla="*/ 1030514 h 1030514"/>
              <a:gd name="connsiteX1" fmla="*/ 273352 w 3451981"/>
              <a:gd name="connsiteY1" fmla="*/ 566057 h 1030514"/>
              <a:gd name="connsiteX2" fmla="*/ 3451981 w 3451981"/>
              <a:gd name="connsiteY2" fmla="*/ 0 h 1030514"/>
              <a:gd name="connsiteX0" fmla="*/ 120952 w 3314095"/>
              <a:gd name="connsiteY0" fmla="*/ 1030514 h 1030514"/>
              <a:gd name="connsiteX1" fmla="*/ 135466 w 3314095"/>
              <a:gd name="connsiteY1" fmla="*/ 566057 h 1030514"/>
              <a:gd name="connsiteX2" fmla="*/ 3314095 w 3314095"/>
              <a:gd name="connsiteY2" fmla="*/ 0 h 1030514"/>
            </a:gdLst>
            <a:ahLst/>
            <a:cxnLst>
              <a:cxn ang="0">
                <a:pos x="connsiteX0" y="connsiteY0"/>
              </a:cxn>
              <a:cxn ang="0">
                <a:pos x="connsiteX1" y="connsiteY1"/>
              </a:cxn>
              <a:cxn ang="0">
                <a:pos x="connsiteX2" y="connsiteY2"/>
              </a:cxn>
            </a:cxnLst>
            <a:rect l="l" t="t" r="r" b="b"/>
            <a:pathLst>
              <a:path w="3314095" h="1030514">
                <a:moveTo>
                  <a:pt x="120952" y="1030514"/>
                </a:moveTo>
                <a:cubicBezTo>
                  <a:pt x="0" y="793447"/>
                  <a:pt x="20562" y="766838"/>
                  <a:pt x="135466" y="566057"/>
                </a:cubicBezTo>
                <a:cubicBezTo>
                  <a:pt x="667656" y="394305"/>
                  <a:pt x="1990875" y="197152"/>
                  <a:pt x="3314095" y="0"/>
                </a:cubicBezTo>
              </a:path>
            </a:pathLst>
          </a:custGeom>
          <a:ln w="28575">
            <a:solidFill>
              <a:srgbClr val="5675F8"/>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reeform 12"/>
          <p:cNvSpPr/>
          <p:nvPr/>
        </p:nvSpPr>
        <p:spPr>
          <a:xfrm flipH="1">
            <a:off x="5791200" y="2667000"/>
            <a:ext cx="304798" cy="990600"/>
          </a:xfrm>
          <a:custGeom>
            <a:avLst/>
            <a:gdLst>
              <a:gd name="connsiteX0" fmla="*/ 517676 w 3710819"/>
              <a:gd name="connsiteY0" fmla="*/ 1030514 h 1030514"/>
              <a:gd name="connsiteX1" fmla="*/ 532190 w 3710819"/>
              <a:gd name="connsiteY1" fmla="*/ 566057 h 1030514"/>
              <a:gd name="connsiteX2" fmla="*/ 3710819 w 3710819"/>
              <a:gd name="connsiteY2" fmla="*/ 0 h 1030514"/>
              <a:gd name="connsiteX0" fmla="*/ 258838 w 3451981"/>
              <a:gd name="connsiteY0" fmla="*/ 1030514 h 1030514"/>
              <a:gd name="connsiteX1" fmla="*/ 273352 w 3451981"/>
              <a:gd name="connsiteY1" fmla="*/ 566057 h 1030514"/>
              <a:gd name="connsiteX2" fmla="*/ 3451981 w 3451981"/>
              <a:gd name="connsiteY2" fmla="*/ 0 h 1030514"/>
              <a:gd name="connsiteX0" fmla="*/ 258838 w 3451981"/>
              <a:gd name="connsiteY0" fmla="*/ 1030514 h 1030514"/>
              <a:gd name="connsiteX1" fmla="*/ 273352 w 3451981"/>
              <a:gd name="connsiteY1" fmla="*/ 566057 h 1030514"/>
              <a:gd name="connsiteX2" fmla="*/ 3451981 w 3451981"/>
              <a:gd name="connsiteY2" fmla="*/ 0 h 1030514"/>
              <a:gd name="connsiteX0" fmla="*/ 120952 w 3314095"/>
              <a:gd name="connsiteY0" fmla="*/ 1030514 h 1030514"/>
              <a:gd name="connsiteX1" fmla="*/ 135466 w 3314095"/>
              <a:gd name="connsiteY1" fmla="*/ 566057 h 1030514"/>
              <a:gd name="connsiteX2" fmla="*/ 3314095 w 3314095"/>
              <a:gd name="connsiteY2" fmla="*/ 0 h 1030514"/>
            </a:gdLst>
            <a:ahLst/>
            <a:cxnLst>
              <a:cxn ang="0">
                <a:pos x="connsiteX0" y="connsiteY0"/>
              </a:cxn>
              <a:cxn ang="0">
                <a:pos x="connsiteX1" y="connsiteY1"/>
              </a:cxn>
              <a:cxn ang="0">
                <a:pos x="connsiteX2" y="connsiteY2"/>
              </a:cxn>
            </a:cxnLst>
            <a:rect l="l" t="t" r="r" b="b"/>
            <a:pathLst>
              <a:path w="3314095" h="1030514">
                <a:moveTo>
                  <a:pt x="120952" y="1030514"/>
                </a:moveTo>
                <a:cubicBezTo>
                  <a:pt x="0" y="793447"/>
                  <a:pt x="20562" y="766838"/>
                  <a:pt x="135466" y="566057"/>
                </a:cubicBezTo>
                <a:cubicBezTo>
                  <a:pt x="667656" y="394305"/>
                  <a:pt x="1990875" y="197152"/>
                  <a:pt x="3314095" y="0"/>
                </a:cubicBezTo>
              </a:path>
            </a:pathLst>
          </a:custGeom>
          <a:ln w="28575">
            <a:solidFill>
              <a:srgbClr val="00B0F0"/>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The “old” Fourier Series</a:t>
            </a:r>
            <a:endParaRPr lang="en-US" dirty="0">
              <a:latin typeface="Times New Roman" pitchFamily="18" charset="0"/>
              <a:cs typeface="Times New Roman" pitchFamily="18" charset="0"/>
            </a:endParaRPr>
          </a:p>
        </p:txBody>
      </p:sp>
      <p:pic>
        <p:nvPicPr>
          <p:cNvPr id="6146" name="Picture 2"/>
          <p:cNvPicPr>
            <a:picLocks noGrp="1" noChangeAspect="1" noChangeArrowheads="1"/>
          </p:cNvPicPr>
          <p:nvPr>
            <p:ph idx="1"/>
          </p:nvPr>
        </p:nvPicPr>
        <p:blipFill>
          <a:blip r:embed="rId3" cstate="print"/>
          <a:srcRect l="6223" t="53876" r="18440" b="29288"/>
          <a:stretch>
            <a:fillRect/>
          </a:stretch>
        </p:blipFill>
        <p:spPr bwMode="auto">
          <a:xfrm>
            <a:off x="0" y="2209800"/>
            <a:ext cx="9144000" cy="1235676"/>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The “old” Fourier Series</a:t>
            </a:r>
            <a:endParaRPr lang="en-US" dirty="0">
              <a:latin typeface="Times New Roman" pitchFamily="18" charset="0"/>
              <a:cs typeface="Times New Roman" pitchFamily="18" charset="0"/>
            </a:endParaRPr>
          </a:p>
        </p:txBody>
      </p:sp>
      <p:pic>
        <p:nvPicPr>
          <p:cNvPr id="6146" name="Picture 2"/>
          <p:cNvPicPr>
            <a:picLocks noGrp="1" noChangeAspect="1" noChangeArrowheads="1"/>
          </p:cNvPicPr>
          <p:nvPr>
            <p:ph idx="1"/>
          </p:nvPr>
        </p:nvPicPr>
        <p:blipFill>
          <a:blip r:embed="rId3" cstate="print"/>
          <a:srcRect l="6223" t="53876" r="18440" b="29288"/>
          <a:stretch>
            <a:fillRect/>
          </a:stretch>
        </p:blipFill>
        <p:spPr bwMode="auto">
          <a:xfrm>
            <a:off x="0" y="2209800"/>
            <a:ext cx="9144000" cy="1235676"/>
          </a:xfrm>
          <a:prstGeom prst="rect">
            <a:avLst/>
          </a:prstGeom>
          <a:noFill/>
          <a:ln w="9525">
            <a:noFill/>
            <a:miter lim="800000"/>
            <a:headEnd/>
            <a:tailEnd/>
          </a:ln>
        </p:spPr>
      </p:pic>
      <p:sp>
        <p:nvSpPr>
          <p:cNvPr id="5" name="Left Brace 4"/>
          <p:cNvSpPr/>
          <p:nvPr/>
        </p:nvSpPr>
        <p:spPr>
          <a:xfrm rot="16200000">
            <a:off x="7315200" y="2514600"/>
            <a:ext cx="381000" cy="23622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6324600" y="3992940"/>
            <a:ext cx="2362200" cy="1569660"/>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non-negative frequencies only</a:t>
            </a:r>
          </a:p>
          <a:p>
            <a:pPr algn="ctr"/>
            <a:r>
              <a:rPr lang="en-US" sz="2400" i="1" dirty="0" smtClean="0">
                <a:solidFill>
                  <a:srgbClr val="FF0000"/>
                </a:solidFill>
                <a:latin typeface="Times New Roman" pitchFamily="18" charset="0"/>
                <a:ea typeface="Cambria Math" pitchFamily="18" charset="0"/>
                <a:cs typeface="Times New Roman" pitchFamily="18" charset="0"/>
              </a:rPr>
              <a:t>from</a:t>
            </a:r>
          </a:p>
          <a:p>
            <a:pPr algn="ctr"/>
            <a:r>
              <a:rPr lang="en-US" sz="2400" i="1" dirty="0" smtClean="0">
                <a:solidFill>
                  <a:srgbClr val="FF0000"/>
                </a:solidFill>
                <a:latin typeface="Times New Roman" pitchFamily="18" charset="0"/>
                <a:ea typeface="Cambria Math" pitchFamily="18" charset="0"/>
                <a:cs typeface="Times New Roman" pitchFamily="18" charset="0"/>
              </a:rPr>
              <a:t>0 to </a:t>
            </a:r>
            <a:r>
              <a:rPr lang="en-US" sz="2400" i="1" dirty="0" err="1" smtClean="0">
                <a:solidFill>
                  <a:srgbClr val="FF0000"/>
                </a:solidFill>
                <a:latin typeface="Times New Roman" pitchFamily="18" charset="0"/>
                <a:ea typeface="Cambria Math" pitchFamily="18" charset="0"/>
                <a:cs typeface="Times New Roman" pitchFamily="18" charset="0"/>
              </a:rPr>
              <a:t>ω</a:t>
            </a:r>
            <a:r>
              <a:rPr lang="en-US" sz="2400" i="1" baseline="-25000" dirty="0" err="1" smtClean="0">
                <a:solidFill>
                  <a:srgbClr val="FF0000"/>
                </a:solidFill>
                <a:latin typeface="Times New Roman" pitchFamily="18" charset="0"/>
                <a:ea typeface="Cambria Math" pitchFamily="18" charset="0"/>
                <a:cs typeface="Times New Roman" pitchFamily="18" charset="0"/>
              </a:rPr>
              <a:t>ny</a:t>
            </a:r>
            <a:r>
              <a:rPr lang="en-US" sz="2400" i="1" dirty="0" smtClean="0">
                <a:solidFill>
                  <a:srgbClr val="FF0000"/>
                </a:solidFill>
                <a:latin typeface="Times New Roman" pitchFamily="18" charset="0"/>
                <a:ea typeface="Cambria Math" pitchFamily="18" charset="0"/>
                <a:cs typeface="Times New Roman" pitchFamily="18" charset="0"/>
              </a:rPr>
              <a:t> </a:t>
            </a:r>
            <a:endParaRPr lang="en-US" sz="2400" dirty="0">
              <a:solidFill>
                <a:srgbClr val="FF000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The “new” </a:t>
            </a:r>
            <a:r>
              <a:rPr lang="en-US" dirty="0" smtClean="0">
                <a:latin typeface="Times New Roman" pitchFamily="18" charset="0"/>
                <a:cs typeface="Times New Roman" pitchFamily="18" charset="0"/>
              </a:rPr>
              <a:t>Fourier </a:t>
            </a:r>
            <a:r>
              <a:rPr lang="en-US" dirty="0" smtClean="0">
                <a:latin typeface="Times New Roman" pitchFamily="18" charset="0"/>
                <a:cs typeface="Times New Roman" pitchFamily="18" charset="0"/>
              </a:rPr>
              <a:t>Series</a:t>
            </a:r>
            <a:endParaRPr lang="en-US" sz="2400" i="1" dirty="0">
              <a:latin typeface="Times New Roman" pitchFamily="18" charset="0"/>
              <a:cs typeface="Times New Roman" pitchFamily="18" charset="0"/>
            </a:endParaRPr>
          </a:p>
        </p:txBody>
      </p:sp>
      <p:grpSp>
        <p:nvGrpSpPr>
          <p:cNvPr id="3" name="Group 8"/>
          <p:cNvGrpSpPr/>
          <p:nvPr/>
        </p:nvGrpSpPr>
        <p:grpSpPr>
          <a:xfrm>
            <a:off x="609600" y="1981200"/>
            <a:ext cx="7696200" cy="2890838"/>
            <a:chOff x="381000" y="1985962"/>
            <a:chExt cx="7696200" cy="2890838"/>
          </a:xfrm>
        </p:grpSpPr>
        <p:pic>
          <p:nvPicPr>
            <p:cNvPr id="7170" name="Picture 2"/>
            <p:cNvPicPr>
              <a:picLocks noChangeAspect="1" noChangeArrowheads="1"/>
            </p:cNvPicPr>
            <p:nvPr/>
          </p:nvPicPr>
          <p:blipFill>
            <a:blip r:embed="rId3" cstate="print"/>
            <a:srcRect l="11875" t="31008" r="25000" b="32817"/>
            <a:stretch>
              <a:fillRect/>
            </a:stretch>
          </p:blipFill>
          <p:spPr bwMode="auto">
            <a:xfrm>
              <a:off x="381000" y="2209800"/>
              <a:ext cx="7696200" cy="2667000"/>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l="35879" t="35594" r="61875" b="60723"/>
            <a:stretch>
              <a:fillRect/>
            </a:stretch>
          </p:blipFill>
          <p:spPr bwMode="auto">
            <a:xfrm>
              <a:off x="3624258" y="1985962"/>
              <a:ext cx="273844" cy="271462"/>
            </a:xfrm>
            <a:prstGeom prst="rect">
              <a:avLst/>
            </a:prstGeom>
            <a:noFill/>
            <a:ln w="9525">
              <a:noFill/>
              <a:miter lim="800000"/>
              <a:headEnd/>
              <a:tailEnd/>
            </a:ln>
          </p:spPr>
        </p:pic>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The “new” </a:t>
            </a:r>
            <a:r>
              <a:rPr lang="en-US" dirty="0" smtClean="0">
                <a:latin typeface="Times New Roman" pitchFamily="18" charset="0"/>
                <a:cs typeface="Times New Roman" pitchFamily="18" charset="0"/>
              </a:rPr>
              <a:t>Fourier </a:t>
            </a:r>
            <a:r>
              <a:rPr lang="en-US" dirty="0" smtClean="0">
                <a:latin typeface="Times New Roman" pitchFamily="18" charset="0"/>
                <a:cs typeface="Times New Roman" pitchFamily="18" charset="0"/>
              </a:rPr>
              <a:t>Series</a:t>
            </a:r>
            <a:endParaRPr lang="en-US" sz="2400" i="1" dirty="0">
              <a:latin typeface="Times New Roman" pitchFamily="18" charset="0"/>
              <a:cs typeface="Times New Roman" pitchFamily="18" charset="0"/>
            </a:endParaRPr>
          </a:p>
        </p:txBody>
      </p:sp>
      <p:grpSp>
        <p:nvGrpSpPr>
          <p:cNvPr id="3" name="Group 8"/>
          <p:cNvGrpSpPr/>
          <p:nvPr/>
        </p:nvGrpSpPr>
        <p:grpSpPr>
          <a:xfrm>
            <a:off x="609600" y="1981200"/>
            <a:ext cx="7696200" cy="2890838"/>
            <a:chOff x="381000" y="1985962"/>
            <a:chExt cx="7696200" cy="2890838"/>
          </a:xfrm>
        </p:grpSpPr>
        <p:pic>
          <p:nvPicPr>
            <p:cNvPr id="7170" name="Picture 2"/>
            <p:cNvPicPr>
              <a:picLocks noChangeAspect="1" noChangeArrowheads="1"/>
            </p:cNvPicPr>
            <p:nvPr/>
          </p:nvPicPr>
          <p:blipFill>
            <a:blip r:embed="rId3" cstate="print"/>
            <a:srcRect l="11875" t="31008" r="25000" b="32817"/>
            <a:stretch>
              <a:fillRect/>
            </a:stretch>
          </p:blipFill>
          <p:spPr bwMode="auto">
            <a:xfrm>
              <a:off x="381000" y="2209800"/>
              <a:ext cx="7696200" cy="2667000"/>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l="35879" t="35594" r="61875" b="60723"/>
            <a:stretch>
              <a:fillRect/>
            </a:stretch>
          </p:blipFill>
          <p:spPr bwMode="auto">
            <a:xfrm>
              <a:off x="3624258" y="1985962"/>
              <a:ext cx="273844" cy="271462"/>
            </a:xfrm>
            <a:prstGeom prst="rect">
              <a:avLst/>
            </a:prstGeom>
            <a:noFill/>
            <a:ln w="9525">
              <a:noFill/>
              <a:miter lim="800000"/>
              <a:headEnd/>
              <a:tailEnd/>
            </a:ln>
          </p:spPr>
        </p:pic>
      </p:grpSp>
      <p:sp>
        <p:nvSpPr>
          <p:cNvPr id="14" name="Freeform 13"/>
          <p:cNvSpPr/>
          <p:nvPr/>
        </p:nvSpPr>
        <p:spPr>
          <a:xfrm>
            <a:off x="3541486" y="2960914"/>
            <a:ext cx="711200" cy="566057"/>
          </a:xfrm>
          <a:custGeom>
            <a:avLst/>
            <a:gdLst>
              <a:gd name="connsiteX0" fmla="*/ 72571 w 711200"/>
              <a:gd name="connsiteY0" fmla="*/ 0 h 566057"/>
              <a:gd name="connsiteX1" fmla="*/ 43543 w 711200"/>
              <a:gd name="connsiteY1" fmla="*/ 362857 h 566057"/>
              <a:gd name="connsiteX2" fmla="*/ 333828 w 711200"/>
              <a:gd name="connsiteY2" fmla="*/ 232229 h 566057"/>
              <a:gd name="connsiteX3" fmla="*/ 711200 w 711200"/>
              <a:gd name="connsiteY3" fmla="*/ 566057 h 566057"/>
            </a:gdLst>
            <a:ahLst/>
            <a:cxnLst>
              <a:cxn ang="0">
                <a:pos x="connsiteX0" y="connsiteY0"/>
              </a:cxn>
              <a:cxn ang="0">
                <a:pos x="connsiteX1" y="connsiteY1"/>
              </a:cxn>
              <a:cxn ang="0">
                <a:pos x="connsiteX2" y="connsiteY2"/>
              </a:cxn>
              <a:cxn ang="0">
                <a:pos x="connsiteX3" y="connsiteY3"/>
              </a:cxn>
            </a:cxnLst>
            <a:rect l="l" t="t" r="r" b="b"/>
            <a:pathLst>
              <a:path w="711200" h="566057">
                <a:moveTo>
                  <a:pt x="72571" y="0"/>
                </a:moveTo>
                <a:cubicBezTo>
                  <a:pt x="36285" y="162076"/>
                  <a:pt x="0" y="324152"/>
                  <a:pt x="43543" y="362857"/>
                </a:cubicBezTo>
                <a:cubicBezTo>
                  <a:pt x="87086" y="401562"/>
                  <a:pt x="222552" y="198362"/>
                  <a:pt x="333828" y="232229"/>
                </a:cubicBezTo>
                <a:cubicBezTo>
                  <a:pt x="445104" y="266096"/>
                  <a:pt x="578152" y="416076"/>
                  <a:pt x="711200" y="566057"/>
                </a:cubicBezTo>
              </a:path>
            </a:pathLst>
          </a:custGeom>
          <a:ln w="28575">
            <a:solidFill>
              <a:srgbClr val="FF33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ctangle 14"/>
          <p:cNvSpPr/>
          <p:nvPr/>
        </p:nvSpPr>
        <p:spPr>
          <a:xfrm>
            <a:off x="4038600" y="3276600"/>
            <a:ext cx="51054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added for compatibility with </a:t>
            </a:r>
            <a:r>
              <a:rPr lang="en-US" sz="2400" i="1" dirty="0" err="1" smtClean="0">
                <a:solidFill>
                  <a:srgbClr val="FF0000"/>
                </a:solidFill>
                <a:latin typeface="Times New Roman" pitchFamily="18" charset="0"/>
                <a:ea typeface="Cambria Math" pitchFamily="18" charset="0"/>
                <a:cs typeface="Times New Roman" pitchFamily="18" charset="0"/>
              </a:rPr>
              <a:t>MatLab</a:t>
            </a:r>
            <a:endParaRPr lang="en-US" sz="2400" dirty="0">
              <a:solidFill>
                <a:srgbClr val="FF000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The “new” </a:t>
            </a:r>
            <a:r>
              <a:rPr lang="en-US" dirty="0" smtClean="0">
                <a:latin typeface="Times New Roman" pitchFamily="18" charset="0"/>
                <a:cs typeface="Times New Roman" pitchFamily="18" charset="0"/>
              </a:rPr>
              <a:t>Fourier </a:t>
            </a:r>
            <a:r>
              <a:rPr lang="en-US" dirty="0" smtClean="0">
                <a:latin typeface="Times New Roman" pitchFamily="18" charset="0"/>
                <a:cs typeface="Times New Roman" pitchFamily="18" charset="0"/>
              </a:rPr>
              <a:t>Series</a:t>
            </a:r>
            <a:endParaRPr lang="en-US" sz="2400" i="1" dirty="0">
              <a:latin typeface="Times New Roman" pitchFamily="18" charset="0"/>
              <a:cs typeface="Times New Roman" pitchFamily="18" charset="0"/>
            </a:endParaRPr>
          </a:p>
        </p:txBody>
      </p:sp>
      <p:grpSp>
        <p:nvGrpSpPr>
          <p:cNvPr id="3" name="Group 8"/>
          <p:cNvGrpSpPr/>
          <p:nvPr/>
        </p:nvGrpSpPr>
        <p:grpSpPr>
          <a:xfrm>
            <a:off x="609600" y="1981200"/>
            <a:ext cx="7696200" cy="2890838"/>
            <a:chOff x="381000" y="1985962"/>
            <a:chExt cx="7696200" cy="2890838"/>
          </a:xfrm>
        </p:grpSpPr>
        <p:pic>
          <p:nvPicPr>
            <p:cNvPr id="7170" name="Picture 2"/>
            <p:cNvPicPr>
              <a:picLocks noChangeAspect="1" noChangeArrowheads="1"/>
            </p:cNvPicPr>
            <p:nvPr/>
          </p:nvPicPr>
          <p:blipFill>
            <a:blip r:embed="rId3" cstate="print"/>
            <a:srcRect l="11875" t="31008" r="25000" b="32817"/>
            <a:stretch>
              <a:fillRect/>
            </a:stretch>
          </p:blipFill>
          <p:spPr bwMode="auto">
            <a:xfrm>
              <a:off x="381000" y="2209800"/>
              <a:ext cx="7696200" cy="2667000"/>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l="35879" t="35594" r="61875" b="60723"/>
            <a:stretch>
              <a:fillRect/>
            </a:stretch>
          </p:blipFill>
          <p:spPr bwMode="auto">
            <a:xfrm>
              <a:off x="3624258" y="1985962"/>
              <a:ext cx="273844" cy="271462"/>
            </a:xfrm>
            <a:prstGeom prst="rect">
              <a:avLst/>
            </a:prstGeom>
            <a:noFill/>
            <a:ln w="9525">
              <a:noFill/>
              <a:miter lim="800000"/>
              <a:headEnd/>
              <a:tailEnd/>
            </a:ln>
          </p:spPr>
        </p:pic>
      </p:grpSp>
      <p:sp>
        <p:nvSpPr>
          <p:cNvPr id="6" name="Rectangle 5"/>
          <p:cNvSpPr/>
          <p:nvPr/>
        </p:nvSpPr>
        <p:spPr>
          <a:xfrm>
            <a:off x="2286000" y="4724400"/>
            <a:ext cx="23622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non-negative</a:t>
            </a:r>
          </a:p>
          <a:p>
            <a:pPr algn="ctr"/>
            <a:r>
              <a:rPr lang="en-US" sz="2400" i="1" dirty="0" smtClean="0">
                <a:solidFill>
                  <a:srgbClr val="FF0000"/>
                </a:solidFill>
                <a:latin typeface="Times New Roman" pitchFamily="18" charset="0"/>
                <a:ea typeface="Cambria Math" pitchFamily="18" charset="0"/>
                <a:cs typeface="Times New Roman" pitchFamily="18" charset="0"/>
              </a:rPr>
              <a:t>frequencies</a:t>
            </a:r>
            <a:endParaRPr lang="en-US" sz="2400" dirty="0">
              <a:solidFill>
                <a:srgbClr val="FF0000"/>
              </a:solidFill>
            </a:endParaRPr>
          </a:p>
        </p:txBody>
      </p:sp>
      <p:sp>
        <p:nvSpPr>
          <p:cNvPr id="5" name="Left Brace 4"/>
          <p:cNvSpPr/>
          <p:nvPr/>
        </p:nvSpPr>
        <p:spPr>
          <a:xfrm rot="16200000">
            <a:off x="3124200" y="3352800"/>
            <a:ext cx="381000" cy="2209800"/>
          </a:xfrm>
          <a:prstGeom prst="leftBrace">
            <a:avLst>
              <a:gd name="adj1" fmla="val 0"/>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Rectangle 9"/>
          <p:cNvSpPr/>
          <p:nvPr/>
        </p:nvSpPr>
        <p:spPr>
          <a:xfrm>
            <a:off x="5334000" y="4724400"/>
            <a:ext cx="23622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negative</a:t>
            </a:r>
          </a:p>
          <a:p>
            <a:pPr algn="ctr"/>
            <a:r>
              <a:rPr lang="en-US" sz="2400" i="1" dirty="0" smtClean="0">
                <a:solidFill>
                  <a:srgbClr val="FF0000"/>
                </a:solidFill>
                <a:latin typeface="Times New Roman" pitchFamily="18" charset="0"/>
                <a:ea typeface="Cambria Math" pitchFamily="18" charset="0"/>
                <a:cs typeface="Times New Roman" pitchFamily="18" charset="0"/>
              </a:rPr>
              <a:t>frequencies</a:t>
            </a:r>
            <a:endParaRPr lang="en-US" sz="2400" dirty="0">
              <a:solidFill>
                <a:srgbClr val="FF0000"/>
              </a:solidFill>
            </a:endParaRPr>
          </a:p>
        </p:txBody>
      </p:sp>
      <p:sp>
        <p:nvSpPr>
          <p:cNvPr id="11" name="Left Brace 10"/>
          <p:cNvSpPr/>
          <p:nvPr/>
        </p:nvSpPr>
        <p:spPr>
          <a:xfrm rot="16200000">
            <a:off x="6324600" y="2819400"/>
            <a:ext cx="381000" cy="3276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4038600"/>
          </a:xfrm>
        </p:spPr>
        <p:txBody>
          <a:bodyPr/>
          <a:lstStyle/>
          <a:p>
            <a:r>
              <a:rPr lang="en-US" dirty="0" smtClean="0">
                <a:latin typeface="Times New Roman" pitchFamily="18" charset="0"/>
                <a:cs typeface="Times New Roman" pitchFamily="18" charset="0"/>
              </a:rPr>
              <a:t>Euler’s Formula</a:t>
            </a:r>
            <a:br>
              <a:rPr lang="en-US" dirty="0" smtClean="0">
                <a:latin typeface="Times New Roman" pitchFamily="18" charset="0"/>
                <a:cs typeface="Times New Roman" pitchFamily="18" charset="0"/>
              </a:rPr>
            </a:b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r>
              <a:rPr lang="en-US" sz="3200" i="1" dirty="0" smtClean="0">
                <a:latin typeface="Cambria Math" pitchFamily="18" charset="0"/>
                <a:ea typeface="Cambria Math" pitchFamily="18" charset="0"/>
                <a:cs typeface="Times New Roman" pitchFamily="18" charset="0"/>
              </a:rPr>
              <a:t>exp(</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 </a:t>
            </a:r>
            <a:r>
              <a:rPr lang="en-US" sz="3200" i="1" dirty="0" err="1" smtClean="0">
                <a:latin typeface="Cambria Math" pitchFamily="18" charset="0"/>
                <a:ea typeface="Cambria Math" pitchFamily="18" charset="0"/>
                <a:cs typeface="Times New Roman" pitchFamily="18" charset="0"/>
              </a:rPr>
              <a:t>cos</a:t>
            </a:r>
            <a:r>
              <a:rPr lang="en-US" sz="3200" i="1" dirty="0" smtClean="0">
                <a:latin typeface="Cambria Math" pitchFamily="18" charset="0"/>
                <a:ea typeface="Cambria Math" pitchFamily="18" charset="0"/>
                <a:cs typeface="Times New Roman" pitchFamily="18" charset="0"/>
              </a:rPr>
              <a:t>(z) + </a:t>
            </a:r>
            <a:r>
              <a:rPr lang="en-US" sz="3200" i="1" dirty="0" err="1" smtClean="0">
                <a:latin typeface="Cambria Math" pitchFamily="18" charset="0"/>
                <a:ea typeface="Cambria Math" pitchFamily="18" charset="0"/>
                <a:cs typeface="Times New Roman" pitchFamily="18" charset="0"/>
              </a:rPr>
              <a:t>i</a:t>
            </a:r>
            <a:r>
              <a:rPr lang="en-US" sz="3200" i="1" dirty="0" smtClean="0">
                <a:latin typeface="Cambria Math" pitchFamily="18" charset="0"/>
                <a:ea typeface="Cambria Math" pitchFamily="18" charset="0"/>
                <a:cs typeface="Times New Roman" pitchFamily="18" charset="0"/>
              </a:rPr>
              <a:t> sin(z)</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4038600"/>
          </a:xfrm>
        </p:spPr>
        <p:txBody>
          <a:bodyPr/>
          <a:lstStyle/>
          <a:p>
            <a:r>
              <a:rPr lang="en-US" dirty="0" smtClean="0">
                <a:latin typeface="Times New Roman" pitchFamily="18" charset="0"/>
                <a:cs typeface="Times New Roman" pitchFamily="18" charset="0"/>
              </a:rPr>
              <a:t>Euler’s Formula</a:t>
            </a:r>
            <a:br>
              <a:rPr lang="en-US" dirty="0" smtClean="0">
                <a:latin typeface="Times New Roman" pitchFamily="18" charset="0"/>
                <a:cs typeface="Times New Roman" pitchFamily="18" charset="0"/>
              </a:rPr>
            </a:b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r>
              <a:rPr lang="en-US" sz="3200" i="1" dirty="0" smtClean="0">
                <a:latin typeface="Cambria Math" pitchFamily="18" charset="0"/>
                <a:ea typeface="Cambria Math" pitchFamily="18" charset="0"/>
                <a:cs typeface="Times New Roman" pitchFamily="18" charset="0"/>
              </a:rPr>
              <a:t>exp(</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 </a:t>
            </a:r>
            <a:r>
              <a:rPr lang="en-US" sz="3200" i="1" dirty="0" err="1" smtClean="0">
                <a:latin typeface="Cambria Math" pitchFamily="18" charset="0"/>
                <a:ea typeface="Cambria Math" pitchFamily="18" charset="0"/>
                <a:cs typeface="Times New Roman" pitchFamily="18" charset="0"/>
              </a:rPr>
              <a:t>cos</a:t>
            </a:r>
            <a:r>
              <a:rPr lang="en-US" sz="3200" i="1" dirty="0" smtClean="0">
                <a:latin typeface="Cambria Math" pitchFamily="18" charset="0"/>
                <a:ea typeface="Cambria Math" pitchFamily="18" charset="0"/>
                <a:cs typeface="Times New Roman" pitchFamily="18" charset="0"/>
              </a:rPr>
              <a:t>(z) + </a:t>
            </a:r>
            <a:r>
              <a:rPr lang="en-US" sz="3200" i="1" dirty="0" err="1" smtClean="0">
                <a:latin typeface="Cambria Math" pitchFamily="18" charset="0"/>
                <a:ea typeface="Cambria Math" pitchFamily="18" charset="0"/>
                <a:cs typeface="Times New Roman" pitchFamily="18" charset="0"/>
              </a:rPr>
              <a:t>i</a:t>
            </a:r>
            <a:r>
              <a:rPr lang="en-US" sz="3200" i="1" dirty="0" smtClean="0">
                <a:latin typeface="Cambria Math" pitchFamily="18" charset="0"/>
                <a:ea typeface="Cambria Math" pitchFamily="18" charset="0"/>
                <a:cs typeface="Times New Roman" pitchFamily="18" charset="0"/>
              </a:rPr>
              <a:t> sin(z)</a:t>
            </a:r>
            <a:endParaRPr lang="en-US" i="1" dirty="0">
              <a:latin typeface="Cambria Math" pitchFamily="18" charset="0"/>
              <a:ea typeface="Cambria Math" pitchFamily="18" charset="0"/>
              <a:cs typeface="Times New Roman" pitchFamily="18" charset="0"/>
            </a:endParaRPr>
          </a:p>
        </p:txBody>
      </p:sp>
      <p:sp>
        <p:nvSpPr>
          <p:cNvPr id="3" name="Rectangle 2"/>
          <p:cNvSpPr/>
          <p:nvPr/>
        </p:nvSpPr>
        <p:spPr>
          <a:xfrm>
            <a:off x="3581400" y="6019800"/>
            <a:ext cx="5247334" cy="523220"/>
          </a:xfrm>
          <a:prstGeom prst="rect">
            <a:avLst/>
          </a:prstGeom>
        </p:spPr>
        <p:txBody>
          <a:bodyPr wrap="none">
            <a:spAutoFit/>
          </a:bodyPr>
          <a:lstStyle/>
          <a:p>
            <a:r>
              <a:rPr lang="en-US" sz="2800" i="1" dirty="0" smtClean="0">
                <a:solidFill>
                  <a:srgbClr val="FF0000"/>
                </a:solidFill>
                <a:latin typeface="Cambria Math" pitchFamily="18" charset="0"/>
                <a:ea typeface="Cambria Math" pitchFamily="18" charset="0"/>
                <a:cs typeface="Times New Roman" pitchFamily="18" charset="0"/>
              </a:rPr>
              <a:t>… where does that come from ???</a:t>
            </a:r>
            <a:endParaRPr lang="en-US" sz="2800" dirty="0">
              <a:solidFill>
                <a:srgbClr val="FF00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229600" cy="5257800"/>
          </a:xfrm>
        </p:spPr>
        <p:txBody>
          <a:bodyPr/>
          <a:lstStyle/>
          <a:p>
            <a:r>
              <a:rPr lang="en-US" dirty="0" smtClean="0">
                <a:latin typeface="Times New Roman" pitchFamily="18" charset="0"/>
                <a:cs typeface="Times New Roman" pitchFamily="18" charset="0"/>
              </a:rPr>
              <a:t>start from the Taylor series expansions</a:t>
            </a:r>
            <a:br>
              <a:rPr lang="en-US" dirty="0" smtClean="0">
                <a:latin typeface="Times New Roman" pitchFamily="18" charset="0"/>
                <a:cs typeface="Times New Roman" pitchFamily="18" charset="0"/>
              </a:rPr>
            </a:b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r>
              <a:rPr lang="en-US" sz="3200" i="1" dirty="0" smtClean="0">
                <a:latin typeface="Cambria Math" pitchFamily="18" charset="0"/>
                <a:ea typeface="Cambria Math" pitchFamily="18" charset="0"/>
                <a:cs typeface="Times New Roman" pitchFamily="18" charset="0"/>
              </a:rPr>
              <a:t>exp(x) = 1 + x + x</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x</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 x</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err="1" smtClean="0">
                <a:latin typeface="Cambria Math" pitchFamily="18" charset="0"/>
                <a:ea typeface="Cambria Math" pitchFamily="18" charset="0"/>
                <a:cs typeface="Times New Roman" pitchFamily="18" charset="0"/>
              </a:rPr>
              <a:t>cos</a:t>
            </a:r>
            <a:r>
              <a:rPr lang="en-US" sz="3200" i="1" dirty="0" smtClean="0">
                <a:latin typeface="Cambria Math" pitchFamily="18" charset="0"/>
                <a:ea typeface="Cambria Math" pitchFamily="18" charset="0"/>
                <a:cs typeface="Times New Roman" pitchFamily="18" charset="0"/>
              </a:rPr>
              <a:t>(x) = 1 + 0 - x</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+ 0 + x</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sin(x) = 0 + x + 0 - x</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+0 + …</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676400"/>
            <a:ext cx="7848600" cy="3810000"/>
          </a:xfrm>
        </p:spPr>
        <p:txBody>
          <a:bodyPr/>
          <a:lstStyle/>
          <a:p>
            <a:pPr algn="l"/>
            <a:r>
              <a:rPr lang="en-US" sz="2800" i="1" dirty="0" smtClean="0">
                <a:solidFill>
                  <a:srgbClr val="FF0000"/>
                </a:solidFill>
                <a:latin typeface="Cambria Math" pitchFamily="18" charset="0"/>
                <a:ea typeface="Cambria Math" pitchFamily="18" charset="0"/>
                <a:cs typeface="Times New Roman" pitchFamily="18" charset="0"/>
              </a:rPr>
              <a:t/>
            </a:r>
            <a:br>
              <a:rPr lang="en-US" sz="28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exp(x)</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substitute in x=</a:t>
            </a:r>
            <a:r>
              <a:rPr lang="en-US" sz="3200" i="1" dirty="0" err="1" smtClean="0">
                <a:solidFill>
                  <a:srgbClr val="FF0000"/>
                </a:solidFill>
                <a:latin typeface="Cambria Math" pitchFamily="18" charset="0"/>
                <a:ea typeface="Cambria Math" pitchFamily="18" charset="0"/>
                <a:cs typeface="Times New Roman" pitchFamily="18" charset="0"/>
              </a:rPr>
              <a:t>iz</a:t>
            </a:r>
            <a:r>
              <a:rPr lang="en-US" sz="2800" i="1" dirty="0" smtClean="0">
                <a:solidFill>
                  <a:srgbClr val="FF0000"/>
                </a:solidFill>
                <a:latin typeface="Cambria Math" pitchFamily="18" charset="0"/>
                <a:ea typeface="Cambria Math" pitchFamily="18" charset="0"/>
                <a:cs typeface="Times New Roman" pitchFamily="18" charset="0"/>
              </a:rPr>
              <a:t/>
            </a:r>
            <a:br>
              <a:rPr lang="en-US" sz="2800" i="1" dirty="0" smtClean="0">
                <a:solidFill>
                  <a:srgbClr val="FF0000"/>
                </a:solidFill>
                <a:latin typeface="Cambria Math" pitchFamily="18" charset="0"/>
                <a:ea typeface="Cambria Math" pitchFamily="18" charset="0"/>
                <a:cs typeface="Times New Roman" pitchFamily="18" charset="0"/>
              </a:rPr>
            </a:br>
            <a:r>
              <a:rPr lang="en-US" sz="2800" i="1" dirty="0" smtClean="0">
                <a:solidFill>
                  <a:srgbClr val="FF0000"/>
                </a:solidFill>
                <a:latin typeface="Cambria Math" pitchFamily="18" charset="0"/>
                <a:ea typeface="Cambria Math" pitchFamily="18" charset="0"/>
                <a:cs typeface="Times New Roman" pitchFamily="18" charset="0"/>
              </a:rPr>
              <a:t/>
            </a:r>
            <a:br>
              <a:rPr lang="en-US" sz="2800" i="1" dirty="0" smtClean="0">
                <a:solidFill>
                  <a:srgbClr val="FF0000"/>
                </a:solidFill>
                <a:latin typeface="Cambria Math" pitchFamily="18" charset="0"/>
                <a:ea typeface="Cambria Math" pitchFamily="18" charset="0"/>
                <a:cs typeface="Times New Roman" pitchFamily="18" charset="0"/>
              </a:rPr>
            </a:br>
            <a:r>
              <a:rPr lang="en-US" sz="3200" dirty="0" smtClean="0">
                <a:solidFill>
                  <a:srgbClr val="FF0000"/>
                </a:solidFill>
              </a:rPr>
              <a:t/>
            </a:r>
            <a:br>
              <a:rPr lang="en-US" sz="3200" dirty="0" smtClean="0">
                <a:solidFill>
                  <a:srgbClr val="FF0000"/>
                </a:solidFill>
              </a:rPr>
            </a:br>
            <a:r>
              <a:rPr lang="en-US" sz="3200" i="1" dirty="0" smtClean="0">
                <a:latin typeface="Cambria Math" pitchFamily="18" charset="0"/>
                <a:ea typeface="Cambria Math" pitchFamily="18" charset="0"/>
                <a:cs typeface="Times New Roman" pitchFamily="18" charset="0"/>
              </a:rPr>
              <a:t>exp(x) = 1 + x + x</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x</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 x</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latin typeface="Cambria Math" pitchFamily="18" charset="0"/>
                <a:ea typeface="Cambria Math" pitchFamily="18" charset="0"/>
                <a:cs typeface="Times New Roman" pitchFamily="18" charset="0"/>
              </a:rPr>
              <a:t>exp(</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 1 + </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 z</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iz</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 z</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19200"/>
            <a:ext cx="7848600" cy="4114800"/>
          </a:xfrm>
        </p:spPr>
        <p:txBody>
          <a:bodyPr/>
          <a:lstStyle/>
          <a:p>
            <a:pPr algn="l"/>
            <a:r>
              <a:rPr lang="en-US" sz="3200" i="1" dirty="0" err="1" smtClean="0">
                <a:solidFill>
                  <a:srgbClr val="FF0000"/>
                </a:solidFill>
                <a:latin typeface="Cambria Math" pitchFamily="18" charset="0"/>
                <a:ea typeface="Cambria Math" pitchFamily="18" charset="0"/>
                <a:cs typeface="Times New Roman" pitchFamily="18" charset="0"/>
              </a:rPr>
              <a:t>cos</a:t>
            </a:r>
            <a:r>
              <a:rPr lang="en-US" sz="3200" i="1" dirty="0" smtClean="0">
                <a:solidFill>
                  <a:srgbClr val="FF0000"/>
                </a:solidFill>
                <a:latin typeface="Cambria Math" pitchFamily="18" charset="0"/>
                <a:ea typeface="Cambria Math" pitchFamily="18" charset="0"/>
                <a:cs typeface="Times New Roman" pitchFamily="18" charset="0"/>
              </a:rPr>
              <a:t>(x)</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substitute in x=z</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err="1" smtClean="0">
                <a:latin typeface="Cambria Math" pitchFamily="18" charset="0"/>
                <a:ea typeface="Cambria Math" pitchFamily="18" charset="0"/>
                <a:cs typeface="Times New Roman" pitchFamily="18" charset="0"/>
              </a:rPr>
              <a:t>cos</a:t>
            </a:r>
            <a:r>
              <a:rPr lang="en-US" sz="3200" i="1" dirty="0" smtClean="0">
                <a:latin typeface="Cambria Math" pitchFamily="18" charset="0"/>
                <a:ea typeface="Cambria Math" pitchFamily="18" charset="0"/>
                <a:cs typeface="Times New Roman" pitchFamily="18" charset="0"/>
              </a:rPr>
              <a:t>(x) = 1 + 0 - x</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+ 0 + x</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r>
              <a:rPr lang="en-US" sz="3200" i="1" dirty="0" err="1" smtClean="0">
                <a:latin typeface="Cambria Math" pitchFamily="18" charset="0"/>
                <a:ea typeface="Cambria Math" pitchFamily="18" charset="0"/>
                <a:cs typeface="Times New Roman" pitchFamily="18" charset="0"/>
              </a:rPr>
              <a:t>cos</a:t>
            </a:r>
            <a:r>
              <a:rPr lang="en-US" sz="3200" i="1" dirty="0" smtClean="0">
                <a:latin typeface="Cambria Math" pitchFamily="18" charset="0"/>
                <a:ea typeface="Cambria Math" pitchFamily="18" charset="0"/>
                <a:cs typeface="Times New Roman" pitchFamily="18" charset="0"/>
              </a:rPr>
              <a:t>(z) = 1 + 0 - z</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+ 0 + z</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smtClean="0">
                <a:latin typeface="Times New Roman" pitchFamily="18" charset="0"/>
                <a:ea typeface="Cambria Math" pitchFamily="18" charset="0"/>
                <a:cs typeface="Times New Roman" pitchFamily="18" charset="0"/>
              </a:rPr>
              <a:t>two choices</a:t>
            </a:r>
            <a:endParaRPr lang="en-US" dirty="0">
              <a:latin typeface="Times New Roman"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0" y="2819400"/>
            <a:ext cx="9144000" cy="2667000"/>
          </a:xfrm>
        </p:spPr>
        <p:txBody>
          <a:bodyPr/>
          <a:lstStyle/>
          <a:p>
            <a:pPr marL="514350" indent="-514350" algn="ctr">
              <a:buNone/>
            </a:pPr>
            <a:r>
              <a:rPr lang="en-US" sz="4400" dirty="0" smtClean="0">
                <a:latin typeface="Times New Roman" pitchFamily="18" charset="0"/>
                <a:cs typeface="Times New Roman" pitchFamily="18" charset="0"/>
              </a:rPr>
              <a:t>values of frequencies?</a:t>
            </a:r>
          </a:p>
          <a:p>
            <a:pPr marL="514350" indent="-514350" algn="ctr">
              <a:buNone/>
            </a:pPr>
            <a:endParaRPr lang="en-US" sz="4400" dirty="0" smtClean="0">
              <a:latin typeface="Times New Roman" pitchFamily="18" charset="0"/>
              <a:cs typeface="Times New Roman" pitchFamily="18" charset="0"/>
            </a:endParaRPr>
          </a:p>
          <a:p>
            <a:pPr marL="514350" indent="-514350" algn="ctr">
              <a:buNone/>
            </a:pPr>
            <a:r>
              <a:rPr lang="en-US" sz="4400" dirty="0" smtClean="0">
                <a:latin typeface="Times New Roman" pitchFamily="18" charset="0"/>
                <a:cs typeface="Times New Roman" pitchFamily="18" charset="0"/>
              </a:rPr>
              <a:t>total number of frequencies?</a:t>
            </a:r>
          </a:p>
          <a:p>
            <a:pPr marL="514350" indent="-514350" algn="ctr">
              <a:buNone/>
            </a:pPr>
            <a:endParaRPr lang="en-US" sz="4400" dirty="0" smtClean="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600200"/>
            <a:ext cx="7848600" cy="4038600"/>
          </a:xfrm>
        </p:spPr>
        <p:txBody>
          <a:bodyPr/>
          <a:lstStyle/>
          <a:p>
            <a:pPr algn="l"/>
            <a:r>
              <a:rPr lang="en-US" sz="3200" i="1" dirty="0" smtClean="0">
                <a:solidFill>
                  <a:srgbClr val="FF3300"/>
                </a:solidFill>
                <a:latin typeface="Cambria Math" pitchFamily="18" charset="0"/>
                <a:ea typeface="Cambria Math" pitchFamily="18" charset="0"/>
                <a:cs typeface="Times New Roman" pitchFamily="18" charset="0"/>
              </a:rPr>
              <a:t>sin(x)</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substitute in x=z and multiply by </a:t>
            </a:r>
            <a:r>
              <a:rPr lang="en-US" sz="3200" i="1" dirty="0" err="1" smtClean="0">
                <a:solidFill>
                  <a:srgbClr val="FF0000"/>
                </a:solidFill>
                <a:latin typeface="Cambria Math" pitchFamily="18" charset="0"/>
                <a:ea typeface="Cambria Math" pitchFamily="18" charset="0"/>
                <a:cs typeface="Times New Roman" pitchFamily="18" charset="0"/>
              </a:rPr>
              <a:t>i</a:t>
            </a:r>
            <a:r>
              <a:rPr lang="en-US" sz="3200" i="1" dirty="0" smtClean="0">
                <a:solidFill>
                  <a:srgbClr val="FF0000"/>
                </a:solidFill>
                <a:latin typeface="Cambria Math" pitchFamily="18" charset="0"/>
                <a:ea typeface="Cambria Math" pitchFamily="18" charset="0"/>
                <a:cs typeface="Times New Roman" pitchFamily="18" charset="0"/>
              </a:rPr>
              <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sin(x) = 0 + x + 0 - x</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+0 + … </a:t>
            </a:r>
            <a:r>
              <a:rPr lang="en-US" sz="3200" dirty="0" smtClean="0">
                <a:solidFill>
                  <a:srgbClr val="FF0000"/>
                </a:solidFill>
              </a:rPr>
              <a:t/>
            </a:r>
            <a:br>
              <a:rPr lang="en-US" sz="3200" dirty="0" smtClean="0">
                <a:solidFill>
                  <a:srgbClr val="FF0000"/>
                </a:solidFill>
              </a:rPr>
            </a:br>
            <a:r>
              <a:rPr lang="en-US" sz="3200" i="1" dirty="0" smtClean="0">
                <a:solidFill>
                  <a:srgbClr val="000000"/>
                </a:solidFill>
                <a:latin typeface="Cambria Math" pitchFamily="18" charset="0"/>
                <a:ea typeface="Cambria Math" pitchFamily="18" charset="0"/>
                <a:cs typeface="Times New Roman" pitchFamily="18" charset="0"/>
              </a:rPr>
              <a:t> </a:t>
            </a:r>
            <a:r>
              <a:rPr lang="en-US" sz="3200" i="1" dirty="0" err="1" smtClean="0">
                <a:solidFill>
                  <a:srgbClr val="000000"/>
                </a:solidFill>
                <a:latin typeface="Cambria Math" pitchFamily="18" charset="0"/>
                <a:ea typeface="Cambria Math" pitchFamily="18" charset="0"/>
                <a:cs typeface="Times New Roman" pitchFamily="18" charset="0"/>
              </a:rPr>
              <a:t>i</a:t>
            </a:r>
            <a:r>
              <a:rPr lang="en-US" sz="3200" i="1" dirty="0" smtClean="0">
                <a:solidFill>
                  <a:srgbClr val="000000"/>
                </a:solidFill>
                <a:latin typeface="Cambria Math" pitchFamily="18" charset="0"/>
                <a:ea typeface="Cambria Math" pitchFamily="18" charset="0"/>
                <a:cs typeface="Times New Roman" pitchFamily="18" charset="0"/>
              </a:rPr>
              <a:t> sin(z) = 0 + </a:t>
            </a:r>
            <a:r>
              <a:rPr lang="en-US" sz="3200" i="1" dirty="0" err="1" smtClean="0">
                <a:solidFill>
                  <a:srgbClr val="000000"/>
                </a:solidFill>
                <a:latin typeface="Cambria Math" pitchFamily="18" charset="0"/>
                <a:ea typeface="Cambria Math" pitchFamily="18" charset="0"/>
                <a:cs typeface="Times New Roman" pitchFamily="18" charset="0"/>
              </a:rPr>
              <a:t>iz</a:t>
            </a:r>
            <a:r>
              <a:rPr lang="en-US" sz="3200" i="1" dirty="0" smtClean="0">
                <a:solidFill>
                  <a:srgbClr val="000000"/>
                </a:solidFill>
                <a:latin typeface="Cambria Math" pitchFamily="18" charset="0"/>
                <a:ea typeface="Cambria Math" pitchFamily="18" charset="0"/>
                <a:cs typeface="Times New Roman" pitchFamily="18" charset="0"/>
              </a:rPr>
              <a:t> + 0 - iz</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+0 + …</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5791200"/>
          </a:xfrm>
        </p:spPr>
        <p:txBody>
          <a:bodyPr/>
          <a:lstStyle/>
          <a:p>
            <a:pPr algn="l"/>
            <a:r>
              <a:rPr lang="en-US" sz="3200" i="1" dirty="0" smtClean="0">
                <a:solidFill>
                  <a:srgbClr val="FF0000"/>
                </a:solidFill>
                <a:latin typeface="Cambria Math" pitchFamily="18" charset="0"/>
                <a:ea typeface="Cambria Math" pitchFamily="18" charset="0"/>
                <a:cs typeface="Times New Roman" pitchFamily="18" charset="0"/>
              </a:rPr>
              <a:t>add </a:t>
            </a:r>
            <a:r>
              <a:rPr lang="en-US" sz="3200" i="1" dirty="0" err="1" smtClean="0">
                <a:solidFill>
                  <a:srgbClr val="FF0000"/>
                </a:solidFill>
                <a:latin typeface="Cambria Math" pitchFamily="18" charset="0"/>
                <a:ea typeface="Cambria Math" pitchFamily="18" charset="0"/>
                <a:cs typeface="Times New Roman" pitchFamily="18" charset="0"/>
              </a:rPr>
              <a:t>cos</a:t>
            </a:r>
            <a:r>
              <a:rPr lang="en-US" sz="3200" i="1" dirty="0" smtClean="0">
                <a:solidFill>
                  <a:srgbClr val="FF0000"/>
                </a:solidFill>
                <a:latin typeface="Cambria Math" pitchFamily="18" charset="0"/>
                <a:ea typeface="Cambria Math" pitchFamily="18" charset="0"/>
                <a:cs typeface="Times New Roman" pitchFamily="18" charset="0"/>
              </a:rPr>
              <a:t>(z) and </a:t>
            </a:r>
            <a:r>
              <a:rPr lang="en-US" sz="3200" i="1" dirty="0" err="1" smtClean="0">
                <a:solidFill>
                  <a:srgbClr val="FF0000"/>
                </a:solidFill>
                <a:latin typeface="Cambria Math" pitchFamily="18" charset="0"/>
                <a:ea typeface="Cambria Math" pitchFamily="18" charset="0"/>
                <a:cs typeface="Times New Roman" pitchFamily="18" charset="0"/>
              </a:rPr>
              <a:t>i</a:t>
            </a:r>
            <a:r>
              <a:rPr lang="en-US" sz="3200" i="1" dirty="0" smtClean="0">
                <a:solidFill>
                  <a:srgbClr val="FF0000"/>
                </a:solidFill>
                <a:latin typeface="Cambria Math" pitchFamily="18" charset="0"/>
                <a:ea typeface="Cambria Math" pitchFamily="18" charset="0"/>
                <a:cs typeface="Times New Roman" pitchFamily="18" charset="0"/>
              </a:rPr>
              <a:t> sin(z)</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err="1" smtClean="0">
                <a:latin typeface="Cambria Math" pitchFamily="18" charset="0"/>
                <a:ea typeface="Cambria Math" pitchFamily="18" charset="0"/>
                <a:cs typeface="Times New Roman" pitchFamily="18" charset="0"/>
              </a:rPr>
              <a:t>cos</a:t>
            </a:r>
            <a:r>
              <a:rPr lang="en-US" sz="3200" i="1" dirty="0" smtClean="0">
                <a:latin typeface="Cambria Math" pitchFamily="18" charset="0"/>
                <a:ea typeface="Cambria Math" pitchFamily="18" charset="0"/>
                <a:cs typeface="Times New Roman" pitchFamily="18" charset="0"/>
              </a:rPr>
              <a:t>(z) = 1 + 0 - z</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+ 0 + z</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err="1" smtClean="0">
                <a:solidFill>
                  <a:srgbClr val="000000"/>
                </a:solidFill>
                <a:latin typeface="Cambria Math" pitchFamily="18" charset="0"/>
                <a:ea typeface="Cambria Math" pitchFamily="18" charset="0"/>
                <a:cs typeface="Times New Roman" pitchFamily="18" charset="0"/>
              </a:rPr>
              <a:t>i</a:t>
            </a:r>
            <a:r>
              <a:rPr lang="en-US" sz="3200" i="1" dirty="0" smtClean="0">
                <a:solidFill>
                  <a:srgbClr val="000000"/>
                </a:solidFill>
                <a:latin typeface="Cambria Math" pitchFamily="18" charset="0"/>
                <a:ea typeface="Cambria Math" pitchFamily="18" charset="0"/>
                <a:cs typeface="Times New Roman" pitchFamily="18" charset="0"/>
              </a:rPr>
              <a:t> sin(z) = 0 + </a:t>
            </a:r>
            <a:r>
              <a:rPr lang="en-US" sz="3200" i="1" dirty="0" err="1" smtClean="0">
                <a:solidFill>
                  <a:srgbClr val="000000"/>
                </a:solidFill>
                <a:latin typeface="Cambria Math" pitchFamily="18" charset="0"/>
                <a:ea typeface="Cambria Math" pitchFamily="18" charset="0"/>
                <a:cs typeface="Times New Roman" pitchFamily="18" charset="0"/>
              </a:rPr>
              <a:t>iz</a:t>
            </a:r>
            <a:r>
              <a:rPr lang="en-US" sz="3200" i="1" dirty="0" smtClean="0">
                <a:solidFill>
                  <a:srgbClr val="000000"/>
                </a:solidFill>
                <a:latin typeface="Cambria Math" pitchFamily="18" charset="0"/>
                <a:ea typeface="Cambria Math" pitchFamily="18" charset="0"/>
                <a:cs typeface="Times New Roman" pitchFamily="18" charset="0"/>
              </a:rPr>
              <a:t> + 0 - iz</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+0 + …</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r>
              <a:rPr lang="en-US" sz="3200" dirty="0" smtClean="0">
                <a:solidFill>
                  <a:srgbClr val="000000"/>
                </a:solidFill>
                <a:latin typeface="Cambria Math" pitchFamily="18" charset="0"/>
                <a:ea typeface="Cambria Math" pitchFamily="18" charset="0"/>
                <a:cs typeface="Times New Roman" pitchFamily="18" charset="0"/>
              </a:rPr>
              <a:t>=</a:t>
            </a:r>
            <a:r>
              <a:rPr lang="en-US" sz="3200" dirty="0" smtClean="0">
                <a:solidFill>
                  <a:srgbClr val="FF0000"/>
                </a:solidFill>
                <a:latin typeface="Cambria Math" pitchFamily="18" charset="0"/>
                <a:ea typeface="Cambria Math" pitchFamily="18" charset="0"/>
                <a:cs typeface="Times New Roman" pitchFamily="18" charset="0"/>
              </a:rPr>
              <a:t/>
            </a:r>
            <a:br>
              <a:rPr lang="en-US" sz="3200" dirty="0" smtClean="0">
                <a:solidFill>
                  <a:srgbClr val="FF0000"/>
                </a:solidFill>
                <a:latin typeface="Cambria Math" pitchFamily="18" charset="0"/>
                <a:ea typeface="Cambria Math" pitchFamily="18" charset="0"/>
                <a:cs typeface="Times New Roman" pitchFamily="18" charset="0"/>
              </a:rPr>
            </a:br>
            <a:r>
              <a:rPr lang="en-US" sz="3200" i="1" dirty="0" err="1" smtClean="0">
                <a:solidFill>
                  <a:srgbClr val="000000"/>
                </a:solidFill>
                <a:latin typeface="Cambria Math" pitchFamily="18" charset="0"/>
                <a:ea typeface="Cambria Math" pitchFamily="18" charset="0"/>
                <a:cs typeface="Times New Roman" pitchFamily="18" charset="0"/>
              </a:rPr>
              <a:t>cos</a:t>
            </a:r>
            <a:r>
              <a:rPr lang="en-US" sz="3200" i="1" dirty="0" smtClean="0">
                <a:solidFill>
                  <a:srgbClr val="000000"/>
                </a:solidFill>
                <a:latin typeface="Cambria Math" pitchFamily="18" charset="0"/>
                <a:ea typeface="Cambria Math" pitchFamily="18" charset="0"/>
                <a:cs typeface="Times New Roman" pitchFamily="18" charset="0"/>
              </a:rPr>
              <a:t>(z) + </a:t>
            </a:r>
            <a:r>
              <a:rPr lang="en-US" sz="3200" i="1" dirty="0" err="1" smtClean="0">
                <a:solidFill>
                  <a:srgbClr val="000000"/>
                </a:solidFill>
                <a:latin typeface="Cambria Math" pitchFamily="18" charset="0"/>
                <a:ea typeface="Cambria Math" pitchFamily="18" charset="0"/>
                <a:cs typeface="Times New Roman" pitchFamily="18" charset="0"/>
              </a:rPr>
              <a:t>i</a:t>
            </a:r>
            <a:r>
              <a:rPr lang="en-US" sz="3200" i="1" dirty="0" smtClean="0">
                <a:solidFill>
                  <a:srgbClr val="000000"/>
                </a:solidFill>
                <a:latin typeface="Cambria Math" pitchFamily="18" charset="0"/>
                <a:ea typeface="Cambria Math" pitchFamily="18" charset="0"/>
                <a:cs typeface="Times New Roman" pitchFamily="18" charset="0"/>
              </a:rPr>
              <a:t> sin(z) = 1 + </a:t>
            </a:r>
            <a:r>
              <a:rPr lang="en-US" sz="3200" i="1" dirty="0" err="1" smtClean="0">
                <a:solidFill>
                  <a:srgbClr val="000000"/>
                </a:solidFill>
                <a:latin typeface="Cambria Math" pitchFamily="18" charset="0"/>
                <a:ea typeface="Cambria Math" pitchFamily="18" charset="0"/>
                <a:cs typeface="Times New Roman" pitchFamily="18" charset="0"/>
              </a:rPr>
              <a:t>iz</a:t>
            </a:r>
            <a:r>
              <a:rPr lang="en-US" sz="3200" i="1" dirty="0" smtClean="0">
                <a:solidFill>
                  <a:srgbClr val="000000"/>
                </a:solidFill>
                <a:latin typeface="Cambria Math" pitchFamily="18" charset="0"/>
                <a:ea typeface="Cambria Math" pitchFamily="18" charset="0"/>
                <a:cs typeface="Times New Roman" pitchFamily="18" charset="0"/>
              </a:rPr>
              <a:t> - z</a:t>
            </a:r>
            <a:r>
              <a:rPr lang="en-US" sz="3200" i="1" baseline="30000" dirty="0" smtClean="0">
                <a:solidFill>
                  <a:srgbClr val="000000"/>
                </a:solidFill>
                <a:latin typeface="Cambria Math" pitchFamily="18" charset="0"/>
                <a:ea typeface="Cambria Math" pitchFamily="18" charset="0"/>
                <a:cs typeface="Times New Roman" pitchFamily="18" charset="0"/>
              </a:rPr>
              <a:t>2</a:t>
            </a:r>
            <a:r>
              <a:rPr lang="en-US" sz="3200" i="1" dirty="0" smtClean="0">
                <a:solidFill>
                  <a:srgbClr val="000000"/>
                </a:solidFill>
                <a:latin typeface="Cambria Math" pitchFamily="18" charset="0"/>
                <a:ea typeface="Cambria Math" pitchFamily="18" charset="0"/>
                <a:cs typeface="Times New Roman" pitchFamily="18" charset="0"/>
              </a:rPr>
              <a:t>/2 - iz</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 z</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compare with results for exp(</a:t>
            </a:r>
            <a:r>
              <a:rPr lang="en-US" sz="3200" i="1" dirty="0" err="1" smtClean="0">
                <a:solidFill>
                  <a:srgbClr val="FF0000"/>
                </a:solidFill>
                <a:latin typeface="Cambria Math" pitchFamily="18" charset="0"/>
                <a:ea typeface="Cambria Math" pitchFamily="18" charset="0"/>
                <a:cs typeface="Times New Roman" pitchFamily="18" charset="0"/>
              </a:rPr>
              <a:t>iz</a:t>
            </a:r>
            <a:r>
              <a:rPr lang="en-US" sz="3200" i="1" dirty="0" smtClean="0">
                <a:solidFill>
                  <a:srgbClr val="FF0000"/>
                </a:solidFill>
                <a:latin typeface="Cambria Math" pitchFamily="18" charset="0"/>
                <a:ea typeface="Cambria Math" pitchFamily="18" charset="0"/>
                <a:cs typeface="Times New Roman" pitchFamily="18" charset="0"/>
              </a:rPr>
              <a:t>)</a:t>
            </a:r>
            <a:r>
              <a:rPr lang="en-US" sz="3200" i="1" dirty="0" smtClean="0">
                <a:latin typeface="Cambria Math" pitchFamily="18" charset="0"/>
                <a:ea typeface="Cambria Math" pitchFamily="18" charset="0"/>
                <a:cs typeface="Times New Roman" pitchFamily="18" charset="0"/>
              </a:rPr>
              <a:t/>
            </a:r>
            <a:br>
              <a:rPr lang="en-US" sz="3200" i="1" dirty="0" smtClean="0">
                <a:latin typeface="Cambria Math" pitchFamily="18" charset="0"/>
                <a:ea typeface="Cambria Math" pitchFamily="18" charset="0"/>
                <a:cs typeface="Times New Roman" pitchFamily="18" charset="0"/>
              </a:rPr>
            </a:br>
            <a:r>
              <a:rPr lang="en-US" sz="3200" i="1" dirty="0" smtClean="0">
                <a:latin typeface="Cambria Math" pitchFamily="18" charset="0"/>
                <a:ea typeface="Cambria Math" pitchFamily="18" charset="0"/>
                <a:cs typeface="Times New Roman" pitchFamily="18" charset="0"/>
              </a:rPr>
              <a:t>exp(</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                  1 + </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 z</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iz</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 z</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 they’re equal!</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229600" cy="4876800"/>
          </a:xfrm>
        </p:spPr>
        <p:txBody>
          <a:bodyPr/>
          <a:lstStyle/>
          <a:p>
            <a:r>
              <a:rPr lang="en-US" sz="3200" dirty="0" smtClean="0">
                <a:latin typeface="Times New Roman" pitchFamily="18" charset="0"/>
                <a:cs typeface="Times New Roman" pitchFamily="18" charset="0"/>
              </a:rPr>
              <a:t>note that since</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exp(</a:t>
            </a:r>
            <a:r>
              <a:rPr lang="en-US" sz="3200" i="1" dirty="0" err="1" smtClean="0">
                <a:solidFill>
                  <a:srgbClr val="000000"/>
                </a:solidFill>
                <a:latin typeface="Cambria Math" pitchFamily="18" charset="0"/>
                <a:ea typeface="Cambria Math" pitchFamily="18" charset="0"/>
                <a:cs typeface="Times New Roman" pitchFamily="18" charset="0"/>
              </a:rPr>
              <a:t>iz</a:t>
            </a:r>
            <a:r>
              <a:rPr lang="en-US" sz="3200" i="1" dirty="0" smtClean="0">
                <a:solidFill>
                  <a:srgbClr val="000000"/>
                </a:solidFill>
                <a:latin typeface="Cambria Math" pitchFamily="18" charset="0"/>
                <a:ea typeface="Cambria Math" pitchFamily="18" charset="0"/>
                <a:cs typeface="Times New Roman" pitchFamily="18" charset="0"/>
              </a:rPr>
              <a:t>) = </a:t>
            </a:r>
            <a:r>
              <a:rPr lang="en-US" sz="3200" i="1" dirty="0" err="1" smtClean="0">
                <a:solidFill>
                  <a:srgbClr val="000000"/>
                </a:solidFill>
                <a:latin typeface="Cambria Math" pitchFamily="18" charset="0"/>
                <a:ea typeface="Cambria Math" pitchFamily="18" charset="0"/>
                <a:cs typeface="Times New Roman" pitchFamily="18" charset="0"/>
              </a:rPr>
              <a:t>cos</a:t>
            </a:r>
            <a:r>
              <a:rPr lang="en-US" sz="3200" i="1" dirty="0" smtClean="0">
                <a:solidFill>
                  <a:srgbClr val="000000"/>
                </a:solidFill>
                <a:latin typeface="Cambria Math" pitchFamily="18" charset="0"/>
                <a:ea typeface="Cambria Math" pitchFamily="18" charset="0"/>
                <a:cs typeface="Times New Roman" pitchFamily="18" charset="0"/>
              </a:rPr>
              <a:t>(z) + </a:t>
            </a:r>
            <a:r>
              <a:rPr lang="en-US" sz="3200" i="1" dirty="0" err="1" smtClean="0">
                <a:solidFill>
                  <a:srgbClr val="000000"/>
                </a:solidFill>
                <a:latin typeface="Cambria Math" pitchFamily="18" charset="0"/>
                <a:ea typeface="Cambria Math" pitchFamily="18" charset="0"/>
                <a:cs typeface="Times New Roman" pitchFamily="18" charset="0"/>
              </a:rPr>
              <a:t>i</a:t>
            </a:r>
            <a:r>
              <a:rPr lang="en-US" sz="3200" i="1" dirty="0" smtClean="0">
                <a:solidFill>
                  <a:srgbClr val="000000"/>
                </a:solidFill>
                <a:latin typeface="Cambria Math" pitchFamily="18" charset="0"/>
                <a:ea typeface="Cambria Math" pitchFamily="18" charset="0"/>
                <a:cs typeface="Times New Roman" pitchFamily="18" charset="0"/>
              </a:rPr>
              <a:t> sin(z)</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then </a:t>
            </a: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r>
              <a:rPr lang="en-US" sz="3200" dirty="0" smtClean="0">
                <a:latin typeface="Cambria Math" pitchFamily="18" charset="0"/>
                <a:ea typeface="Cambria Math" pitchFamily="18" charset="0"/>
                <a:cs typeface="Times New Roman" pitchFamily="18" charset="0"/>
              </a:rPr>
              <a:t>|</a:t>
            </a:r>
            <a:r>
              <a:rPr lang="en-US" sz="3200" i="1" dirty="0" smtClean="0">
                <a:latin typeface="Cambria Math" pitchFamily="18" charset="0"/>
                <a:ea typeface="Cambria Math" pitchFamily="18" charset="0"/>
                <a:cs typeface="Times New Roman" pitchFamily="18" charset="0"/>
              </a:rPr>
              <a:t>exp(</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a:t>
            </a:r>
            <a:r>
              <a:rPr lang="en-US" sz="3200" dirty="0" smtClean="0">
                <a:latin typeface="Cambria Math" pitchFamily="18" charset="0"/>
                <a:ea typeface="Cambria Math" pitchFamily="18" charset="0"/>
                <a:cs typeface="Times New Roman" pitchFamily="18" charset="0"/>
              </a:rPr>
              <a:t>|</a:t>
            </a:r>
            <a:r>
              <a:rPr lang="en-US" sz="3200"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 </a:t>
            </a:r>
            <a:r>
              <a:rPr lang="en-US" sz="3200" i="1" dirty="0" smtClean="0">
                <a:latin typeface="Cambria Math" pitchFamily="18" charset="0"/>
                <a:ea typeface="Cambria Math" pitchFamily="18" charset="0"/>
                <a:cs typeface="Times New Roman" pitchFamily="18" charset="0"/>
              </a:rPr>
              <a:t>cos</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(z) + sin</a:t>
            </a:r>
            <a:r>
              <a:rPr lang="en-US" sz="3200" i="1" baseline="30000" dirty="0" smtClean="0">
                <a:latin typeface="Cambria Math" pitchFamily="18" charset="0"/>
                <a:ea typeface="Cambria Math" pitchFamily="18" charset="0"/>
                <a:cs typeface="Times New Roman" pitchFamily="18" charset="0"/>
              </a:rPr>
              <a:t>2 </a:t>
            </a:r>
            <a:r>
              <a:rPr lang="en-US" sz="3200" i="1" dirty="0" smtClean="0">
                <a:latin typeface="Cambria Math" pitchFamily="18" charset="0"/>
                <a:ea typeface="Cambria Math" pitchFamily="18" charset="0"/>
                <a:cs typeface="Times New Roman" pitchFamily="18" charset="0"/>
              </a:rPr>
              <a:t>(z) = 1</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066800"/>
            <a:ext cx="8229600" cy="4876800"/>
          </a:xfrm>
        </p:spPr>
        <p:txBody>
          <a:bodyPr/>
          <a:lstStyle/>
          <a:p>
            <a:r>
              <a:rPr lang="en-US" sz="3200" dirty="0" smtClean="0">
                <a:latin typeface="Times New Roman" pitchFamily="18" charset="0"/>
                <a:cs typeface="Times New Roman" pitchFamily="18" charset="0"/>
              </a:rPr>
              <a:t>any complex number can be written</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z = r exp(</a:t>
            </a:r>
            <a:r>
              <a:rPr lang="en-US" sz="3200" i="1" dirty="0" err="1" smtClean="0">
                <a:solidFill>
                  <a:srgbClr val="000000"/>
                </a:solidFill>
                <a:latin typeface="Cambria Math" pitchFamily="18" charset="0"/>
                <a:ea typeface="Cambria Math" pitchFamily="18" charset="0"/>
                <a:cs typeface="Times New Roman" pitchFamily="18" charset="0"/>
              </a:rPr>
              <a:t>i</a:t>
            </a:r>
            <a:r>
              <a:rPr lang="el-GR" sz="3200" i="1" dirty="0" smtClean="0">
                <a:solidFill>
                  <a:srgbClr val="000000"/>
                </a:solidFill>
                <a:latin typeface="Cambria Math" pitchFamily="18" charset="0"/>
                <a:ea typeface="Cambria Math" pitchFamily="18" charset="0"/>
                <a:cs typeface="Times New Roman" pitchFamily="18" charset="0"/>
              </a:rPr>
              <a:t>θ</a:t>
            </a:r>
            <a:r>
              <a:rPr lang="en-US" sz="3200" i="1" dirty="0" smtClean="0">
                <a:solidFill>
                  <a:srgbClr val="000000"/>
                </a:solidFill>
                <a:latin typeface="Cambria Math" pitchFamily="18" charset="0"/>
                <a:ea typeface="Cambria Math" pitchFamily="18" charset="0"/>
                <a:cs typeface="Times New Roman" pitchFamily="18" charset="0"/>
              </a:rPr>
              <a:t>) </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where </a:t>
            </a:r>
            <a:r>
              <a:rPr lang="en-US" sz="3200" i="1" dirty="0" smtClean="0">
                <a:latin typeface="Cambria Math" pitchFamily="18" charset="0"/>
                <a:ea typeface="Cambria Math" pitchFamily="18" charset="0"/>
                <a:cs typeface="Times New Roman" pitchFamily="18" charset="0"/>
              </a:rPr>
              <a:t>r</a:t>
            </a:r>
            <a:r>
              <a:rPr lang="en-US" sz="3200" dirty="0" smtClean="0">
                <a:latin typeface="Times New Roman" pitchFamily="18" charset="0"/>
                <a:cs typeface="Times New Roman" pitchFamily="18" charset="0"/>
              </a:rPr>
              <a:t> = |</a:t>
            </a:r>
            <a:r>
              <a:rPr lang="en-US" sz="3200" i="1" dirty="0" smtClean="0">
                <a:latin typeface="Cambria Math" pitchFamily="18" charset="0"/>
                <a:ea typeface="Cambria Math" pitchFamily="18" charset="0"/>
                <a:cs typeface="Times New Roman" pitchFamily="18" charset="0"/>
              </a:rPr>
              <a:t>z </a:t>
            </a:r>
            <a:r>
              <a:rPr lang="en-US" sz="3200" dirty="0" smtClean="0">
                <a:latin typeface="Times New Roman" pitchFamily="18" charset="0"/>
                <a:cs typeface="Times New Roman" pitchFamily="18" charset="0"/>
              </a:rPr>
              <a:t>|      and    </a:t>
            </a:r>
            <a:r>
              <a:rPr lang="el-GR" sz="3200" i="1" dirty="0" smtClean="0">
                <a:solidFill>
                  <a:srgbClr val="000000"/>
                </a:solidFill>
                <a:latin typeface="Cambria Math" pitchFamily="18" charset="0"/>
                <a:ea typeface="Cambria Math" pitchFamily="18" charset="0"/>
                <a:cs typeface="Times New Roman" pitchFamily="18" charset="0"/>
              </a:rPr>
              <a:t>θ</a:t>
            </a:r>
            <a:r>
              <a:rPr lang="en-US" sz="3200" i="1" dirty="0" smtClean="0">
                <a:solidFill>
                  <a:srgbClr val="000000"/>
                </a:solidFill>
                <a:latin typeface="Cambria Math" pitchFamily="18" charset="0"/>
                <a:ea typeface="Cambria Math" pitchFamily="18" charset="0"/>
                <a:cs typeface="Times New Roman" pitchFamily="18" charset="0"/>
              </a:rPr>
              <a:t>=tan</a:t>
            </a:r>
            <a:r>
              <a:rPr lang="en-US" sz="3200" i="1" baseline="30000" dirty="0" smtClean="0">
                <a:solidFill>
                  <a:srgbClr val="000000"/>
                </a:solidFill>
                <a:latin typeface="Cambria Math" pitchFamily="18" charset="0"/>
                <a:ea typeface="Cambria Math" pitchFamily="18" charset="0"/>
                <a:cs typeface="Times New Roman" pitchFamily="18" charset="0"/>
              </a:rPr>
              <a:t>-1</a:t>
            </a:r>
            <a:r>
              <a:rPr lang="en-US" sz="3200" i="1" dirty="0" smtClean="0">
                <a:solidFill>
                  <a:srgbClr val="000000"/>
                </a:solidFill>
                <a:latin typeface="Cambria Math" pitchFamily="18" charset="0"/>
                <a:ea typeface="Cambria Math" pitchFamily="18" charset="0"/>
                <a:cs typeface="Times New Roman" pitchFamily="18" charset="0"/>
              </a:rPr>
              <a:t>(</a:t>
            </a:r>
            <a:r>
              <a:rPr lang="en-US" sz="3200" i="1" dirty="0" err="1" smtClean="0">
                <a:solidFill>
                  <a:srgbClr val="000000"/>
                </a:solidFill>
                <a:latin typeface="Cambria Math" pitchFamily="18" charset="0"/>
                <a:ea typeface="Cambria Math" pitchFamily="18" charset="0"/>
                <a:cs typeface="Times New Roman" pitchFamily="18" charset="0"/>
              </a:rPr>
              <a:t>z</a:t>
            </a:r>
            <a:r>
              <a:rPr lang="en-US" sz="3200" i="1" baseline="-25000" dirty="0" err="1" smtClean="0">
                <a:solidFill>
                  <a:srgbClr val="000000"/>
                </a:solidFill>
                <a:latin typeface="Cambria Math" pitchFamily="18" charset="0"/>
                <a:ea typeface="Cambria Math" pitchFamily="18" charset="0"/>
                <a:cs typeface="Times New Roman" pitchFamily="18" charset="0"/>
              </a:rPr>
              <a:t>i</a:t>
            </a:r>
            <a:r>
              <a:rPr lang="en-US" sz="3200" i="1" dirty="0" smtClean="0">
                <a:solidFill>
                  <a:srgbClr val="000000"/>
                </a:solidFill>
                <a:latin typeface="Cambria Math" pitchFamily="18" charset="0"/>
                <a:ea typeface="Cambria Math" pitchFamily="18" charset="0"/>
                <a:cs typeface="Times New Roman" pitchFamily="18" charset="0"/>
              </a:rPr>
              <a:t>/</a:t>
            </a:r>
            <a:r>
              <a:rPr lang="en-US" sz="3200" i="1" dirty="0" err="1" smtClean="0">
                <a:solidFill>
                  <a:srgbClr val="000000"/>
                </a:solidFill>
                <a:latin typeface="Cambria Math" pitchFamily="18" charset="0"/>
                <a:ea typeface="Cambria Math" pitchFamily="18" charset="0"/>
                <a:cs typeface="Times New Roman" pitchFamily="18" charset="0"/>
              </a:rPr>
              <a:t>z</a:t>
            </a:r>
            <a:r>
              <a:rPr lang="en-US" sz="3200" i="1" baseline="-25000" dirty="0" err="1" smtClean="0">
                <a:solidFill>
                  <a:srgbClr val="000000"/>
                </a:solidFill>
                <a:latin typeface="Cambria Math" pitchFamily="18" charset="0"/>
                <a:ea typeface="Cambria Math" pitchFamily="18" charset="0"/>
                <a:cs typeface="Times New Roman" pitchFamily="18" charset="0"/>
              </a:rPr>
              <a:t>r</a:t>
            </a:r>
            <a:r>
              <a:rPr lang="en-US" sz="3200" i="1" dirty="0" smtClean="0">
                <a:solidFill>
                  <a:srgbClr val="000000"/>
                </a:solidFill>
                <a:latin typeface="Cambria Math" pitchFamily="18" charset="0"/>
                <a:ea typeface="Cambria Math" pitchFamily="18" charset="0"/>
                <a:cs typeface="Times New Roman" pitchFamily="18" charset="0"/>
              </a:rPr>
              <a:t>)</a:t>
            </a:r>
            <a:r>
              <a:rPr lang="en-US" sz="3200" dirty="0" smtClean="0">
                <a:latin typeface="Times New Roman" pitchFamily="18" charset="0"/>
                <a:cs typeface="Times New Roman" pitchFamily="18" charset="0"/>
              </a:rPr>
              <a:t> </a:t>
            </a: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5105400"/>
          </a:xfrm>
        </p:spPr>
        <p:txBody>
          <a:bodyPr/>
          <a:lstStyle/>
          <a:p>
            <a:r>
              <a:rPr lang="en-US" sz="3200" dirty="0" err="1" smtClean="0">
                <a:latin typeface="Times New Roman" pitchFamily="18" charset="0"/>
                <a:cs typeface="Times New Roman" pitchFamily="18" charset="0"/>
              </a:rPr>
              <a:t>MatLab</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handles complex numbers completely transparently</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Courier New" pitchFamily="49" charset="0"/>
                <a:cs typeface="Courier New" pitchFamily="49" charset="0"/>
              </a:rPr>
              <a:t>a = 2 + 3*</a:t>
            </a:r>
            <a:r>
              <a:rPr lang="en-US" sz="3200" dirty="0" err="1" smtClean="0">
                <a:latin typeface="Courier New" pitchFamily="49" charset="0"/>
                <a:cs typeface="Courier New" pitchFamily="49" charset="0"/>
              </a:rPr>
              <a:t>i</a:t>
            </a:r>
            <a:r>
              <a:rPr lang="en-US" sz="3200" dirty="0" smtClean="0">
                <a:latin typeface="Courier New" pitchFamily="49" charset="0"/>
                <a:cs typeface="Courier New" pitchFamily="49" charset="0"/>
              </a:rPr>
              <a:t>;</a:t>
            </a:r>
            <a:br>
              <a:rPr lang="en-US" sz="3200" dirty="0" smtClean="0">
                <a:latin typeface="Courier New" pitchFamily="49" charset="0"/>
                <a:cs typeface="Courier New" pitchFamily="49" charset="0"/>
              </a:rPr>
            </a:br>
            <a:r>
              <a:rPr lang="en-US" sz="3200" dirty="0" smtClean="0">
                <a:latin typeface="Courier New" pitchFamily="49" charset="0"/>
                <a:cs typeface="Courier New" pitchFamily="49" charset="0"/>
              </a:rPr>
              <a:t>b = 4 + 6*</a:t>
            </a:r>
            <a:r>
              <a:rPr lang="en-US" sz="3200" dirty="0" err="1" smtClean="0">
                <a:latin typeface="Courier New" pitchFamily="49" charset="0"/>
                <a:cs typeface="Courier New" pitchFamily="49" charset="0"/>
              </a:rPr>
              <a:t>i</a:t>
            </a:r>
            <a:r>
              <a:rPr lang="en-US" sz="3200" dirty="0" smtClean="0">
                <a:latin typeface="Courier New" pitchFamily="49" charset="0"/>
                <a:cs typeface="Courier New" pitchFamily="49" charset="0"/>
              </a:rPr>
              <a:t>;</a:t>
            </a:r>
            <a:br>
              <a:rPr lang="en-US" sz="3200" dirty="0" smtClean="0">
                <a:latin typeface="Courier New" pitchFamily="49" charset="0"/>
                <a:cs typeface="Courier New" pitchFamily="49" charset="0"/>
              </a:rPr>
            </a:br>
            <a:r>
              <a:rPr lang="en-US" sz="3200" dirty="0" smtClean="0">
                <a:latin typeface="Courier New" pitchFamily="49" charset="0"/>
                <a:cs typeface="Courier New" pitchFamily="49" charset="0"/>
              </a:rPr>
              <a:t>c = </a:t>
            </a:r>
            <a:r>
              <a:rPr lang="en-US" sz="3200" dirty="0" err="1" smtClean="0">
                <a:latin typeface="Courier New" pitchFamily="49" charset="0"/>
                <a:cs typeface="Courier New" pitchFamily="49" charset="0"/>
              </a:rPr>
              <a:t>a+b</a:t>
            </a:r>
            <a:r>
              <a:rPr lang="en-US" sz="3200" dirty="0" smtClean="0">
                <a:latin typeface="Courier New" pitchFamily="49" charset="0"/>
                <a:cs typeface="Courier New" pitchFamily="49" charset="0"/>
              </a:rPr>
              <a:t>;</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works just fine</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7086600"/>
          </a:xfrm>
        </p:spPr>
        <p:txBody>
          <a:bodyPr/>
          <a:lstStyle/>
          <a:p>
            <a:r>
              <a:rPr lang="en-US" sz="4000" dirty="0" smtClean="0">
                <a:solidFill>
                  <a:srgbClr val="FF0000"/>
                </a:solidFill>
                <a:latin typeface="Times New Roman" pitchFamily="18" charset="0"/>
                <a:cs typeface="Times New Roman" pitchFamily="18" charset="0"/>
              </a:rPr>
              <a:t>Warning!</a:t>
            </a: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accidentally resetting </a:t>
            </a:r>
            <a:r>
              <a:rPr lang="en-US" sz="4000" dirty="0" err="1" smtClean="0">
                <a:latin typeface="Courier New" pitchFamily="49" charset="0"/>
                <a:cs typeface="Courier New" pitchFamily="49" charset="0"/>
              </a:rPr>
              <a:t>i</a:t>
            </a:r>
            <a:r>
              <a:rPr lang="en-US" sz="4000" dirty="0" smtClean="0">
                <a:latin typeface="Times New Roman" pitchFamily="18" charset="0"/>
                <a:cs typeface="Times New Roman" pitchFamily="18" charset="0"/>
              </a:rPr>
              <a:t> to something</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other than </a:t>
            </a:r>
            <a:r>
              <a:rPr lang="en-US" sz="4000" i="1" dirty="0" err="1" smtClean="0">
                <a:latin typeface="Times New Roman" pitchFamily="18" charset="0"/>
                <a:cs typeface="Times New Roman" pitchFamily="18" charset="0"/>
              </a:rPr>
              <a:t>i</a:t>
            </a:r>
            <a:r>
              <a:rPr lang="en-US" sz="4000" i="1"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is so easy</a:t>
            </a:r>
            <a:br>
              <a:rPr lang="en-US" sz="4000" dirty="0" smtClean="0">
                <a:latin typeface="Times New Roman" pitchFamily="18" charset="0"/>
                <a:cs typeface="Times New Roman" pitchFamily="18" charset="0"/>
              </a:rPr>
            </a:br>
            <a:r>
              <a:rPr lang="en-US" sz="4000" dirty="0" smtClean="0">
                <a:latin typeface="Courier New" pitchFamily="49" charset="0"/>
                <a:cs typeface="Courier New" pitchFamily="49" charset="0"/>
              </a:rPr>
              <a:t> </a:t>
            </a:r>
            <a:r>
              <a:rPr lang="en-US" sz="4000" dirty="0" err="1" smtClean="0">
                <a:latin typeface="Courier New" pitchFamily="49" charset="0"/>
                <a:cs typeface="Courier New" pitchFamily="49" charset="0"/>
              </a:rPr>
              <a:t>i</a:t>
            </a:r>
            <a:r>
              <a:rPr lang="en-US" sz="4000" dirty="0" smtClean="0">
                <a:latin typeface="Courier New" pitchFamily="49" charset="0"/>
                <a:cs typeface="Courier New" pitchFamily="49" charset="0"/>
              </a:rPr>
              <a:t>=100; </a:t>
            </a:r>
            <a:br>
              <a:rPr lang="en-US" sz="4000" dirty="0" smtClean="0">
                <a:latin typeface="Courier New" pitchFamily="49" charset="0"/>
                <a:cs typeface="Courier New" pitchFamily="49" charset="0"/>
              </a:rPr>
            </a:br>
            <a:r>
              <a:rPr lang="en-US" sz="4000" dirty="0" smtClean="0">
                <a:latin typeface="Times New Roman" pitchFamily="18" charset="0"/>
                <a:cs typeface="Times New Roman" pitchFamily="18" charset="0"/>
              </a:rPr>
              <a:t>(and then you get nonsense)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so execute a</a:t>
            </a:r>
            <a:br>
              <a:rPr lang="en-US" sz="4000" dirty="0" smtClean="0">
                <a:latin typeface="Times New Roman" pitchFamily="18" charset="0"/>
                <a:cs typeface="Times New Roman" pitchFamily="18" charset="0"/>
              </a:rPr>
            </a:br>
            <a:r>
              <a:rPr lang="en-US" sz="4000" dirty="0" smtClean="0">
                <a:latin typeface="Courier New" pitchFamily="49" charset="0"/>
                <a:cs typeface="Courier New" pitchFamily="49" charset="0"/>
              </a:rPr>
              <a:t>clear </a:t>
            </a:r>
            <a:r>
              <a:rPr lang="en-US" sz="4000" dirty="0" err="1" smtClean="0">
                <a:latin typeface="Courier New" pitchFamily="49" charset="0"/>
                <a:cs typeface="Courier New" pitchFamily="49" charset="0"/>
              </a:rPr>
              <a:t>i</a:t>
            </a:r>
            <a:r>
              <a:rPr lang="en-US" sz="4000" dirty="0" smtClean="0">
                <a:latin typeface="Courier New" pitchFamily="49" charset="0"/>
                <a:cs typeface="Courier New" pitchFamily="49" charset="0"/>
              </a:rPr>
              <a:t>;</a:t>
            </a: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at the top of your script if you plan to use </a:t>
            </a:r>
            <a:r>
              <a:rPr lang="en-US" sz="4000" dirty="0" err="1" smtClean="0">
                <a:latin typeface="Times New Roman" pitchFamily="18" charset="0"/>
                <a:cs typeface="Times New Roman" pitchFamily="18" charset="0"/>
              </a:rPr>
              <a:t>i</a:t>
            </a:r>
            <a:endParaRPr lang="en-US" i="1" dirty="0">
              <a:latin typeface="Courier New" pitchFamily="49" charset="0"/>
              <a:ea typeface="Cambria Math" pitchFamily="18" charset="0"/>
              <a:cs typeface="Courier New" pitchFamily="49"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5105400"/>
          </a:xfrm>
        </p:spPr>
        <p:txBody>
          <a:bodyPr/>
          <a:lstStyle/>
          <a:p>
            <a:r>
              <a:rPr lang="en-US" sz="3200" dirty="0" smtClean="0">
                <a:latin typeface="Times New Roman" pitchFamily="18" charset="0"/>
                <a:cs typeface="Times New Roman" pitchFamily="18" charset="0"/>
              </a:rPr>
              <a:t>or use the alternate notation</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Courier New" pitchFamily="49" charset="0"/>
                <a:cs typeface="Courier New" pitchFamily="49" charset="0"/>
              </a:rPr>
              <a:t>a = complex(2,3);</a:t>
            </a:r>
            <a:br>
              <a:rPr lang="en-US" sz="3200" dirty="0" smtClean="0">
                <a:latin typeface="Courier New" pitchFamily="49" charset="0"/>
                <a:cs typeface="Courier New" pitchFamily="49" charset="0"/>
              </a:rPr>
            </a:br>
            <a:r>
              <a:rPr lang="en-US" sz="3200" dirty="0" smtClean="0">
                <a:latin typeface="Courier New" pitchFamily="49" charset="0"/>
                <a:cs typeface="Courier New" pitchFamily="49" charset="0"/>
              </a:rPr>
              <a:t>b = complex(4,6);</a:t>
            </a:r>
            <a:br>
              <a:rPr lang="en-US" sz="3200" dirty="0" smtClean="0">
                <a:latin typeface="Courier New" pitchFamily="49" charset="0"/>
                <a:cs typeface="Courier New" pitchFamily="49" charset="0"/>
              </a:rPr>
            </a:br>
            <a:r>
              <a:rPr lang="en-US" sz="3200" dirty="0" smtClean="0">
                <a:latin typeface="Courier New" pitchFamily="49" charset="0"/>
                <a:cs typeface="Courier New" pitchFamily="49" charset="0"/>
              </a:rPr>
              <a:t>c = </a:t>
            </a:r>
            <a:r>
              <a:rPr lang="en-US" sz="3200" dirty="0" err="1" smtClean="0">
                <a:latin typeface="Courier New" pitchFamily="49" charset="0"/>
                <a:cs typeface="Courier New" pitchFamily="49" charset="0"/>
              </a:rPr>
              <a:t>a+b</a:t>
            </a:r>
            <a:r>
              <a:rPr lang="en-US" sz="3200" dirty="0" smtClean="0">
                <a:latin typeface="Courier New" pitchFamily="49" charset="0"/>
                <a:cs typeface="Courier New" pitchFamily="49" charset="0"/>
              </a:rPr>
              <a:t>;</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which is safer</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9144000" cy="1143000"/>
          </a:xfrm>
        </p:spPr>
        <p:txBody>
          <a:bodyPr/>
          <a:lstStyle/>
          <a:p>
            <a:r>
              <a:rPr lang="en-US" dirty="0" smtClean="0">
                <a:latin typeface="Times New Roman" pitchFamily="18" charset="0"/>
                <a:cs typeface="Times New Roman" pitchFamily="18" charset="0"/>
              </a:rPr>
              <a:t>Euler’s Formulas</a:t>
            </a:r>
            <a:br>
              <a:rPr lang="en-US"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complex exponentials can be written as </a:t>
            </a:r>
            <a:r>
              <a:rPr lang="en-US" sz="2800" dirty="0" err="1" smtClean="0">
                <a:latin typeface="Times New Roman" pitchFamily="18" charset="0"/>
                <a:cs typeface="Times New Roman" pitchFamily="18" charset="0"/>
              </a:rPr>
              <a:t>sines</a:t>
            </a:r>
            <a:r>
              <a:rPr lang="en-US" sz="2800" dirty="0" smtClean="0">
                <a:latin typeface="Times New Roman" pitchFamily="18" charset="0"/>
                <a:cs typeface="Times New Roman" pitchFamily="18" charset="0"/>
              </a:rPr>
              <a:t> and cosines</a:t>
            </a:r>
            <a:endParaRPr lang="en-US" sz="28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48750" t="58915" r="4375" b="20413"/>
          <a:stretch>
            <a:fillRect/>
          </a:stretch>
        </p:blipFill>
        <p:spPr bwMode="auto">
          <a:xfrm>
            <a:off x="838200" y="2895600"/>
            <a:ext cx="7429500" cy="198120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latin typeface="Times New Roman" pitchFamily="18" charset="0"/>
                <a:cs typeface="Times New Roman" pitchFamily="18" charset="0"/>
              </a:rPr>
              <a:t>or reverse them</a:t>
            </a:r>
            <a:br>
              <a:rPr lang="en-US"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sine and cosines can be written as complex exponentials</a:t>
            </a:r>
            <a:endParaRPr lang="en-US" sz="28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3" cstate="print"/>
          <a:srcRect l="3750" t="31008" r="51250" b="49354"/>
          <a:stretch>
            <a:fillRect/>
          </a:stretch>
        </p:blipFill>
        <p:spPr bwMode="auto">
          <a:xfrm>
            <a:off x="1828800" y="2438400"/>
            <a:ext cx="5486400" cy="144780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l="53750" t="31395" r="2500" b="52067"/>
          <a:stretch>
            <a:fillRect/>
          </a:stretch>
        </p:blipFill>
        <p:spPr bwMode="auto">
          <a:xfrm>
            <a:off x="1905000" y="4038600"/>
            <a:ext cx="5334000" cy="121920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2895600"/>
          </a:xfrm>
        </p:spPr>
        <p:txBody>
          <a:bodyPr/>
          <a:lstStyle/>
          <a:p>
            <a:r>
              <a:rPr lang="en-US" dirty="0" smtClean="0">
                <a:latin typeface="Times New Roman" pitchFamily="18" charset="0"/>
                <a:cs typeface="Times New Roman" pitchFamily="18" charset="0"/>
              </a:rPr>
              <a:t>so a Fourier Series</a:t>
            </a:r>
            <a:br>
              <a:rPr lang="en-US"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alternatively can be written</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as a sum of </a:t>
            </a:r>
            <a:r>
              <a:rPr lang="en-US" sz="2800" dirty="0" err="1" smtClean="0">
                <a:latin typeface="Times New Roman" pitchFamily="18" charset="0"/>
                <a:cs typeface="Times New Roman" pitchFamily="18" charset="0"/>
              </a:rPr>
              <a:t>sines</a:t>
            </a:r>
            <a:r>
              <a:rPr lang="en-US" sz="2800" dirty="0" smtClean="0">
                <a:latin typeface="Times New Roman" pitchFamily="18" charset="0"/>
                <a:cs typeface="Times New Roman" pitchFamily="18" charset="0"/>
              </a:rPr>
              <a:t> and cosines</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or a sum of complex exponentials</a:t>
            </a:r>
            <a:endParaRPr lang="en-US" sz="280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cstate="print"/>
          <a:srcRect l="5625" t="41344" r="2500" b="42119"/>
          <a:stretch>
            <a:fillRect/>
          </a:stretch>
        </p:blipFill>
        <p:spPr bwMode="auto">
          <a:xfrm>
            <a:off x="0" y="4267200"/>
            <a:ext cx="9144000" cy="99526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9144000" cy="1143000"/>
          </a:xfrm>
        </p:spPr>
        <p:txBody>
          <a:bodyPr/>
          <a:lstStyle/>
          <a:p>
            <a:r>
              <a:rPr lang="en-US" dirty="0" smtClean="0">
                <a:latin typeface="Times New Roman" pitchFamily="18" charset="0"/>
                <a:ea typeface="Cambria Math" pitchFamily="18" charset="0"/>
                <a:cs typeface="Times New Roman" pitchFamily="18" charset="0"/>
              </a:rPr>
              <a:t>surprising fact about time series with evenly sampled data</a:t>
            </a:r>
            <a:endParaRPr lang="en-US" dirty="0">
              <a:latin typeface="Times New Roman" pitchFamily="18" charset="0"/>
              <a:ea typeface="Cambria Math" pitchFamily="18" charset="0"/>
              <a:cs typeface="Times New Roman" pitchFamily="18" charset="0"/>
            </a:endParaRPr>
          </a:p>
        </p:txBody>
      </p:sp>
      <p:pic>
        <p:nvPicPr>
          <p:cNvPr id="4098" name="Picture 2"/>
          <p:cNvPicPr>
            <a:picLocks noChangeAspect="1" noChangeArrowheads="1"/>
          </p:cNvPicPr>
          <p:nvPr/>
        </p:nvPicPr>
        <p:blipFill>
          <a:blip r:embed="rId3" cstate="print"/>
          <a:srcRect l="19966" t="39655" r="22891" b="46552"/>
          <a:stretch>
            <a:fillRect/>
          </a:stretch>
        </p:blipFill>
        <p:spPr bwMode="auto">
          <a:xfrm>
            <a:off x="0" y="3200399"/>
            <a:ext cx="9144000" cy="1322025"/>
          </a:xfrm>
          <a:prstGeom prst="rect">
            <a:avLst/>
          </a:prstGeom>
          <a:noFill/>
          <a:ln w="9525">
            <a:noFill/>
            <a:miter lim="800000"/>
            <a:headEnd/>
            <a:tailEnd/>
          </a:ln>
        </p:spPr>
      </p:pic>
      <p:sp>
        <p:nvSpPr>
          <p:cNvPr id="6" name="Freeform 5"/>
          <p:cNvSpPr/>
          <p:nvPr/>
        </p:nvSpPr>
        <p:spPr>
          <a:xfrm>
            <a:off x="4349448" y="4180114"/>
            <a:ext cx="1078895" cy="1727200"/>
          </a:xfrm>
          <a:custGeom>
            <a:avLst/>
            <a:gdLst>
              <a:gd name="connsiteX0" fmla="*/ 4838 w 1078895"/>
              <a:gd name="connsiteY0" fmla="*/ 0 h 1727200"/>
              <a:gd name="connsiteX1" fmla="*/ 179009 w 1078895"/>
              <a:gd name="connsiteY1" fmla="*/ 1088572 h 1727200"/>
              <a:gd name="connsiteX2" fmla="*/ 1078895 w 1078895"/>
              <a:gd name="connsiteY2" fmla="*/ 1727200 h 1727200"/>
            </a:gdLst>
            <a:ahLst/>
            <a:cxnLst>
              <a:cxn ang="0">
                <a:pos x="connsiteX0" y="connsiteY0"/>
              </a:cxn>
              <a:cxn ang="0">
                <a:pos x="connsiteX1" y="connsiteY1"/>
              </a:cxn>
              <a:cxn ang="0">
                <a:pos x="connsiteX2" y="connsiteY2"/>
              </a:cxn>
            </a:cxnLst>
            <a:rect l="l" t="t" r="r" b="b"/>
            <a:pathLst>
              <a:path w="1078895" h="1727200">
                <a:moveTo>
                  <a:pt x="4838" y="0"/>
                </a:moveTo>
                <a:cubicBezTo>
                  <a:pt x="2419" y="400352"/>
                  <a:pt x="0" y="800705"/>
                  <a:pt x="179009" y="1088572"/>
                </a:cubicBezTo>
                <a:cubicBezTo>
                  <a:pt x="358019" y="1376439"/>
                  <a:pt x="718457" y="1551819"/>
                  <a:pt x="1078895" y="172720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itle 1"/>
          <p:cNvSpPr txBox="1">
            <a:spLocks/>
          </p:cNvSpPr>
          <p:nvPr/>
        </p:nvSpPr>
        <p:spPr bwMode="auto">
          <a:xfrm>
            <a:off x="4114800" y="5486400"/>
            <a:ext cx="3276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err="1" smtClean="0">
                <a:ln>
                  <a:noFill/>
                </a:ln>
                <a:solidFill>
                  <a:srgbClr val="FF0000"/>
                </a:solidFill>
                <a:effectLst/>
                <a:uLnTx/>
                <a:uFillTx/>
                <a:latin typeface="Times New Roman" pitchFamily="18" charset="0"/>
                <a:ea typeface="Cambria Math" pitchFamily="18" charset="0"/>
                <a:cs typeface="Times New Roman" pitchFamily="18" charset="0"/>
              </a:rPr>
              <a:t>Nyquist</a:t>
            </a: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 frequency</a:t>
            </a:r>
            <a:endParaRPr kumimoji="0" lang="en-US" sz="2400" b="0" i="0" u="none" strike="noStrike" kern="0" cap="none" spc="0" normalizeH="0" baseline="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dirty="0" smtClean="0">
                <a:latin typeface="Times New Roman" pitchFamily="18" charset="0"/>
                <a:cs typeface="Times New Roman" pitchFamily="18" charset="0"/>
              </a:rPr>
              <a:t>paired terms</a:t>
            </a:r>
            <a:endParaRPr lang="en-US" sz="360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cstate="print"/>
          <a:srcRect l="5625" t="41344" r="2500" b="42119"/>
          <a:stretch>
            <a:fillRect/>
          </a:stretch>
        </p:blipFill>
        <p:spPr bwMode="auto">
          <a:xfrm>
            <a:off x="0" y="2286000"/>
            <a:ext cx="9144000" cy="995265"/>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dirty="0" smtClean="0">
                <a:latin typeface="Times New Roman" pitchFamily="18" charset="0"/>
                <a:cs typeface="Times New Roman" pitchFamily="18" charset="0"/>
              </a:rPr>
              <a:t>paired terms</a:t>
            </a:r>
            <a:endParaRPr lang="en-US" sz="360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cstate="print"/>
          <a:srcRect l="5625" t="41344" r="2500" b="42119"/>
          <a:stretch>
            <a:fillRect/>
          </a:stretch>
        </p:blipFill>
        <p:spPr bwMode="auto">
          <a:xfrm>
            <a:off x="0" y="2286000"/>
            <a:ext cx="9144000" cy="995265"/>
          </a:xfrm>
          <a:prstGeom prst="rect">
            <a:avLst/>
          </a:prstGeom>
          <a:noFill/>
          <a:ln w="9525">
            <a:noFill/>
            <a:miter lim="800000"/>
            <a:headEnd/>
            <a:tailEnd/>
          </a:ln>
        </p:spPr>
      </p:pic>
      <p:sp>
        <p:nvSpPr>
          <p:cNvPr id="6" name="Title 1"/>
          <p:cNvSpPr txBox="1">
            <a:spLocks/>
          </p:cNvSpPr>
          <p:nvPr/>
        </p:nvSpPr>
        <p:spPr bwMode="auto">
          <a:xfrm>
            <a:off x="1150260" y="3436260"/>
            <a:ext cx="28194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kern="0" dirty="0" err="1" smtClean="0">
                <a:solidFill>
                  <a:srgbClr val="FF3300"/>
                </a:solidFill>
                <a:latin typeface="Times New Roman" pitchFamily="18" charset="0"/>
                <a:ea typeface="+mj-ea"/>
                <a:cs typeface="Times New Roman" pitchFamily="18" charset="0"/>
              </a:rPr>
              <a:t>si</a:t>
            </a:r>
            <a:r>
              <a:rPr kumimoji="0" lang="en-US" sz="2400" b="0" i="0" u="none" strike="noStrike" kern="0" cap="none" spc="0" normalizeH="0" baseline="0" noProof="0" dirty="0" err="1" smtClean="0">
                <a:ln>
                  <a:noFill/>
                </a:ln>
                <a:solidFill>
                  <a:srgbClr val="FF3300"/>
                </a:solidFill>
                <a:effectLst/>
                <a:uLnTx/>
                <a:uFillTx/>
                <a:latin typeface="Times New Roman" pitchFamily="18" charset="0"/>
                <a:ea typeface="+mj-ea"/>
                <a:cs typeface="Times New Roman" pitchFamily="18" charset="0"/>
              </a:rPr>
              <a:t>nes</a:t>
            </a:r>
            <a:r>
              <a:rPr kumimoji="0" lang="en-US" sz="2400" b="0" i="0" u="none" strike="noStrike" kern="0" cap="none" spc="0" normalizeH="0" noProof="0" dirty="0" smtClean="0">
                <a:ln>
                  <a:noFill/>
                </a:ln>
                <a:solidFill>
                  <a:srgbClr val="FF3300"/>
                </a:solidFill>
                <a:effectLst/>
                <a:uLnTx/>
                <a:uFillTx/>
                <a:latin typeface="Times New Roman" pitchFamily="18" charset="0"/>
                <a:ea typeface="+mj-ea"/>
                <a:cs typeface="Times New Roman" pitchFamily="18" charset="0"/>
              </a:rPr>
              <a:t> and cosines of the same frequency,</a:t>
            </a:r>
            <a:r>
              <a:rPr lang="en-US" sz="2400" kern="0" dirty="0" smtClean="0">
                <a:solidFill>
                  <a:srgbClr val="FF3300"/>
                </a:solidFill>
                <a:latin typeface="Cambria Math"/>
                <a:ea typeface="Cambria Math"/>
                <a:cs typeface="Times New Roman" pitchFamily="18" charset="0"/>
              </a:rPr>
              <a:t> </a:t>
            </a:r>
            <a:r>
              <a:rPr kumimoji="0" lang="el-GR" sz="2400" b="0" i="0" u="none" strike="noStrike" kern="0" cap="none" spc="0" normalizeH="0" noProof="0" dirty="0" smtClean="0">
                <a:ln>
                  <a:noFill/>
                </a:ln>
                <a:solidFill>
                  <a:srgbClr val="FF3300"/>
                </a:solidFill>
                <a:effectLst/>
                <a:uLnTx/>
                <a:uFillTx/>
                <a:latin typeface="Cambria Math"/>
                <a:ea typeface="Cambria Math"/>
                <a:cs typeface="Times New Roman" pitchFamily="18" charset="0"/>
              </a:rPr>
              <a:t>ω</a:t>
            </a:r>
            <a:r>
              <a:rPr kumimoji="0" lang="en-US" sz="2400" b="0" i="0" u="none" strike="noStrike" kern="0" cap="none" spc="0" normalizeH="0" noProof="0" dirty="0" smtClean="0">
                <a:ln>
                  <a:noFill/>
                </a:ln>
                <a:solidFill>
                  <a:srgbClr val="FF3300"/>
                </a:solidFill>
                <a:effectLst/>
                <a:uLnTx/>
                <a:uFillTx/>
                <a:latin typeface="Times New Roman" pitchFamily="18" charset="0"/>
                <a:ea typeface="+mj-ea"/>
                <a:cs typeface="Times New Roman" pitchFamily="18" charset="0"/>
              </a:rPr>
              <a:t>, are paired</a:t>
            </a:r>
            <a:endParaRPr kumimoji="0" lang="en-US" sz="2400" b="0" i="0" u="none" strike="noStrike" kern="0" cap="none" spc="0" normalizeH="0" baseline="0" noProof="0" dirty="0">
              <a:ln>
                <a:noFill/>
              </a:ln>
              <a:solidFill>
                <a:srgbClr val="FF3300"/>
              </a:solidFill>
              <a:effectLst/>
              <a:uLnTx/>
              <a:uFillTx/>
              <a:latin typeface="Times New Roman" pitchFamily="18" charset="0"/>
              <a:ea typeface="+mj-ea"/>
              <a:cs typeface="Times New Roman" pitchFamily="18" charset="0"/>
            </a:endParaRPr>
          </a:p>
        </p:txBody>
      </p:sp>
      <p:sp>
        <p:nvSpPr>
          <p:cNvPr id="12" name="Title 1"/>
          <p:cNvSpPr txBox="1">
            <a:spLocks/>
          </p:cNvSpPr>
          <p:nvPr/>
        </p:nvSpPr>
        <p:spPr bwMode="auto">
          <a:xfrm>
            <a:off x="1752600" y="5943600"/>
            <a:ext cx="70104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lang="en-US" sz="2400" kern="0" noProof="0" dirty="0" smtClean="0">
                <a:solidFill>
                  <a:srgbClr val="FF3300"/>
                </a:solidFill>
                <a:latin typeface="Times New Roman" pitchFamily="18" charset="0"/>
                <a:ea typeface="+mj-ea"/>
                <a:cs typeface="Times New Roman" pitchFamily="18" charset="0"/>
              </a:rPr>
              <a:t>… so as to be able to represent a time-shifted sinusoid</a:t>
            </a:r>
            <a:endParaRPr kumimoji="0" lang="en-US" sz="2400" b="0" i="0" u="none" strike="noStrike" kern="0" cap="none" spc="0" normalizeH="0" baseline="0" noProof="0" dirty="0">
              <a:ln>
                <a:noFill/>
              </a:ln>
              <a:solidFill>
                <a:srgbClr val="FF3300"/>
              </a:solidFill>
              <a:effectLst/>
              <a:uLnTx/>
              <a:uFillTx/>
              <a:latin typeface="Times New Roman" pitchFamily="18" charset="0"/>
              <a:ea typeface="+mj-ea"/>
              <a:cs typeface="Times New Roman"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dirty="0" smtClean="0">
                <a:latin typeface="Times New Roman" pitchFamily="18" charset="0"/>
                <a:cs typeface="Times New Roman" pitchFamily="18" charset="0"/>
              </a:rPr>
              <a:t>paired terms</a:t>
            </a:r>
            <a:endParaRPr lang="en-US" sz="360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cstate="print"/>
          <a:srcRect l="5625" t="41344" r="2500" b="42119"/>
          <a:stretch>
            <a:fillRect/>
          </a:stretch>
        </p:blipFill>
        <p:spPr bwMode="auto">
          <a:xfrm>
            <a:off x="0" y="2286000"/>
            <a:ext cx="9144000" cy="995265"/>
          </a:xfrm>
          <a:prstGeom prst="rect">
            <a:avLst/>
          </a:prstGeom>
          <a:noFill/>
          <a:ln w="9525">
            <a:noFill/>
            <a:miter lim="800000"/>
            <a:headEnd/>
            <a:tailEnd/>
          </a:ln>
        </p:spPr>
      </p:pic>
      <p:sp>
        <p:nvSpPr>
          <p:cNvPr id="8" name="Title 1"/>
          <p:cNvSpPr txBox="1">
            <a:spLocks/>
          </p:cNvSpPr>
          <p:nvPr/>
        </p:nvSpPr>
        <p:spPr bwMode="auto">
          <a:xfrm>
            <a:off x="5490030" y="3628572"/>
            <a:ext cx="29718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lang="en-US" sz="2400" kern="0" dirty="0" smtClean="0">
                <a:solidFill>
                  <a:srgbClr val="FF3300"/>
                </a:solidFill>
                <a:latin typeface="Times New Roman" pitchFamily="18" charset="0"/>
                <a:ea typeface="+mj-ea"/>
                <a:cs typeface="Times New Roman" pitchFamily="18" charset="0"/>
              </a:rPr>
              <a:t>positive and negative complex exponentials </a:t>
            </a:r>
            <a:r>
              <a:rPr kumimoji="0" lang="en-US" sz="2400" b="0" i="0" u="none" strike="noStrike" kern="0" cap="none" spc="0" normalizeH="0" noProof="0" dirty="0" smtClean="0">
                <a:ln>
                  <a:noFill/>
                </a:ln>
                <a:solidFill>
                  <a:srgbClr val="FF3300"/>
                </a:solidFill>
                <a:effectLst/>
                <a:uLnTx/>
                <a:uFillTx/>
                <a:latin typeface="Times New Roman" pitchFamily="18" charset="0"/>
                <a:ea typeface="+mj-ea"/>
                <a:cs typeface="Times New Roman" pitchFamily="18" charset="0"/>
              </a:rPr>
              <a:t>of the frequencies,</a:t>
            </a:r>
            <a:r>
              <a:rPr lang="en-US" sz="2400" kern="0" dirty="0" smtClean="0">
                <a:solidFill>
                  <a:srgbClr val="FF3300"/>
                </a:solidFill>
                <a:latin typeface="Cambria Math"/>
                <a:ea typeface="Cambria Math"/>
                <a:cs typeface="Times New Roman" pitchFamily="18" charset="0"/>
              </a:rPr>
              <a:t> </a:t>
            </a:r>
            <a:r>
              <a:rPr kumimoji="0" lang="el-GR" sz="2400" b="0" i="0" u="none" strike="noStrike" kern="0" cap="none" spc="0" normalizeH="0" noProof="0" dirty="0" smtClean="0">
                <a:ln>
                  <a:noFill/>
                </a:ln>
                <a:solidFill>
                  <a:srgbClr val="FF3300"/>
                </a:solidFill>
                <a:effectLst/>
                <a:uLnTx/>
                <a:uFillTx/>
                <a:latin typeface="Cambria Math"/>
                <a:ea typeface="Cambria Math"/>
                <a:cs typeface="Times New Roman" pitchFamily="18" charset="0"/>
              </a:rPr>
              <a:t>ω</a:t>
            </a:r>
            <a:r>
              <a:rPr lang="en-US" sz="2400" kern="0" dirty="0" smtClean="0">
                <a:solidFill>
                  <a:srgbClr val="FF3300"/>
                </a:solidFill>
                <a:latin typeface="Cambria Math"/>
                <a:ea typeface="Cambria Math"/>
                <a:cs typeface="Times New Roman" pitchFamily="18" charset="0"/>
              </a:rPr>
              <a:t>,</a:t>
            </a:r>
            <a:r>
              <a:rPr kumimoji="0" lang="en-US" sz="2400" b="0" i="0" u="none" strike="noStrike" kern="0" cap="none" spc="0" normalizeH="0" noProof="0" dirty="0" smtClean="0">
                <a:ln>
                  <a:noFill/>
                </a:ln>
                <a:solidFill>
                  <a:srgbClr val="FF3300"/>
                </a:solidFill>
                <a:effectLst/>
                <a:uLnTx/>
                <a:uFillTx/>
                <a:latin typeface="Times New Roman" pitchFamily="18" charset="0"/>
                <a:ea typeface="+mj-ea"/>
                <a:cs typeface="Times New Roman" pitchFamily="18" charset="0"/>
              </a:rPr>
              <a:t> are paired</a:t>
            </a:r>
            <a:endParaRPr kumimoji="0" lang="en-US" sz="2400" b="0" i="0" u="none" strike="noStrike" kern="0" cap="none" spc="0" normalizeH="0" baseline="0" noProof="0" dirty="0">
              <a:ln>
                <a:noFill/>
              </a:ln>
              <a:solidFill>
                <a:srgbClr val="FF3300"/>
              </a:solidFill>
              <a:effectLst/>
              <a:uLnTx/>
              <a:uFillTx/>
              <a:latin typeface="Times New Roman" pitchFamily="18" charset="0"/>
              <a:ea typeface="+mj-ea"/>
              <a:cs typeface="Times New Roman" pitchFamily="18" charset="0"/>
            </a:endParaRPr>
          </a:p>
        </p:txBody>
      </p:sp>
      <p:sp>
        <p:nvSpPr>
          <p:cNvPr id="12" name="Title 1"/>
          <p:cNvSpPr txBox="1">
            <a:spLocks/>
          </p:cNvSpPr>
          <p:nvPr/>
        </p:nvSpPr>
        <p:spPr bwMode="auto">
          <a:xfrm>
            <a:off x="1752600" y="5943600"/>
            <a:ext cx="70104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lang="en-US" sz="2400" kern="0" noProof="0" dirty="0" smtClean="0">
                <a:solidFill>
                  <a:srgbClr val="FF3300"/>
                </a:solidFill>
                <a:latin typeface="Times New Roman" pitchFamily="18" charset="0"/>
                <a:ea typeface="+mj-ea"/>
                <a:cs typeface="Times New Roman" pitchFamily="18" charset="0"/>
              </a:rPr>
              <a:t>… so as to be able to represent a time-shifted sinusoid</a:t>
            </a:r>
            <a:endParaRPr kumimoji="0" lang="en-US" sz="2400" b="0" i="0" u="none" strike="noStrike" kern="0" cap="none" spc="0" normalizeH="0" baseline="0" noProof="0" dirty="0">
              <a:ln>
                <a:noFill/>
              </a:ln>
              <a:solidFill>
                <a:srgbClr val="FF3300"/>
              </a:solidFill>
              <a:effectLst/>
              <a:uLnTx/>
              <a:uFillTx/>
              <a:latin typeface="Times New Roman" pitchFamily="18" charset="0"/>
              <a:ea typeface="+mj-ea"/>
              <a:cs typeface="Times New Roman"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0"/>
            <a:ext cx="8229600" cy="2057400"/>
          </a:xfrm>
        </p:spPr>
        <p:txBody>
          <a:bodyPr/>
          <a:lstStyle/>
          <a:p>
            <a:r>
              <a:rPr lang="en-US" i="1" dirty="0" smtClean="0">
                <a:latin typeface="Cambria Math" pitchFamily="18" charset="0"/>
                <a:ea typeface="Cambria Math" pitchFamily="18" charset="0"/>
                <a:cs typeface="Times New Roman" pitchFamily="18" charset="0"/>
              </a:rPr>
              <a:t>A</a:t>
            </a:r>
            <a:r>
              <a:rPr lang="en-US" dirty="0" smtClean="0">
                <a:latin typeface="Times New Roman" pitchFamily="18" charset="0"/>
                <a:cs typeface="Times New Roman" pitchFamily="18" charset="0"/>
              </a:rPr>
              <a:t> and </a:t>
            </a:r>
            <a:r>
              <a:rPr lang="en-US" i="1" dirty="0" smtClean="0">
                <a:latin typeface="Cambria Math" pitchFamily="18" charset="0"/>
                <a:ea typeface="Cambria Math" pitchFamily="18" charset="0"/>
                <a:cs typeface="Times New Roman" pitchFamily="18" charset="0"/>
              </a:rPr>
              <a:t>B</a:t>
            </a:r>
            <a:r>
              <a:rPr lang="en-US" dirty="0" smtClean="0">
                <a:latin typeface="Times New Roman" pitchFamily="18" charset="0"/>
                <a:cs typeface="Times New Roman" pitchFamily="18" charset="0"/>
              </a:rPr>
              <a:t>    and     </a:t>
            </a:r>
            <a:r>
              <a:rPr lang="en-US" i="1" dirty="0" smtClean="0">
                <a:latin typeface="Cambria Math" pitchFamily="18" charset="0"/>
                <a:ea typeface="Cambria Math" pitchFamily="18" charset="0"/>
                <a:cs typeface="Times New Roman" pitchFamily="18" charset="0"/>
              </a:rPr>
              <a:t>C</a:t>
            </a:r>
            <a:r>
              <a:rPr lang="en-US" i="1" baseline="30000" dirty="0" smtClean="0">
                <a:latin typeface="Cambria Math" pitchFamily="18" charset="0"/>
                <a:ea typeface="Cambria Math" pitchFamily="18" charset="0"/>
                <a:cs typeface="Times New Roman" pitchFamily="18" charset="0"/>
              </a:rPr>
              <a:t>-</a:t>
            </a:r>
            <a:r>
              <a:rPr lang="en-US" dirty="0" smtClean="0">
                <a:latin typeface="Times New Roman" pitchFamily="18" charset="0"/>
                <a:cs typeface="Times New Roman" pitchFamily="18" charset="0"/>
              </a:rPr>
              <a:t> and </a:t>
            </a:r>
            <a:r>
              <a:rPr lang="en-US" i="1" dirty="0" smtClean="0">
                <a:latin typeface="Cambria Math" pitchFamily="18" charset="0"/>
                <a:ea typeface="Cambria Math" pitchFamily="18" charset="0"/>
                <a:cs typeface="Times New Roman" pitchFamily="18" charset="0"/>
              </a:rPr>
              <a:t>C</a:t>
            </a:r>
            <a:r>
              <a:rPr lang="en-US" i="1" baseline="30000" dirty="0" smtClean="0">
                <a:latin typeface="Cambria Math" pitchFamily="18" charset="0"/>
                <a:ea typeface="Cambria Math" pitchFamily="18" charset="0"/>
                <a:cs typeface="Times New Roman" pitchFamily="18" charset="0"/>
              </a:rPr>
              <a:t>+</a:t>
            </a:r>
            <a:r>
              <a:rPr lang="en-US" baseline="30000" dirty="0" smtClean="0">
                <a:latin typeface="Cambria Math" pitchFamily="18" charset="0"/>
                <a:ea typeface="Cambria Math" pitchFamily="18" charset="0"/>
                <a:cs typeface="Times New Roman" pitchFamily="18" charset="0"/>
              </a:rPr>
              <a:t/>
            </a:r>
            <a:br>
              <a:rPr lang="en-US" baseline="30000" dirty="0" smtClean="0">
                <a:latin typeface="Cambria Math" pitchFamily="18" charset="0"/>
                <a:ea typeface="Cambria Math" pitchFamily="18" charset="0"/>
                <a:cs typeface="Times New Roman" pitchFamily="18" charset="0"/>
              </a:rPr>
            </a:br>
            <a:r>
              <a:rPr lang="en-US" dirty="0" smtClean="0">
                <a:latin typeface="Cambria Math" pitchFamily="18" charset="0"/>
                <a:ea typeface="Cambria Math" pitchFamily="18" charset="0"/>
                <a:cs typeface="Times New Roman" pitchFamily="18" charset="0"/>
              </a:rPr>
              <a:t>must be related</a:t>
            </a:r>
            <a:endParaRPr lang="en-US" sz="3600" dirty="0">
              <a:latin typeface="Cambria Math" pitchFamily="18" charset="0"/>
              <a:ea typeface="Cambria Math" pitchFamily="18" charset="0"/>
              <a:cs typeface="Times New Roman" pitchFamily="18" charset="0"/>
            </a:endParaRPr>
          </a:p>
        </p:txBody>
      </p:sp>
      <p:pic>
        <p:nvPicPr>
          <p:cNvPr id="3074" name="Picture 2"/>
          <p:cNvPicPr>
            <a:picLocks noChangeAspect="1" noChangeArrowheads="1"/>
          </p:cNvPicPr>
          <p:nvPr/>
        </p:nvPicPr>
        <p:blipFill>
          <a:blip r:embed="rId2" cstate="print"/>
          <a:srcRect l="5625" t="41344" r="2500" b="42119"/>
          <a:stretch>
            <a:fillRect/>
          </a:stretch>
        </p:blipFill>
        <p:spPr bwMode="auto">
          <a:xfrm>
            <a:off x="0" y="1752600"/>
            <a:ext cx="9144000" cy="995265"/>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l="1875" t="21705" r="16250" b="50388"/>
          <a:stretch>
            <a:fillRect/>
          </a:stretch>
        </p:blipFill>
        <p:spPr bwMode="auto">
          <a:xfrm>
            <a:off x="0" y="2153959"/>
            <a:ext cx="9144000" cy="1884641"/>
          </a:xfrm>
          <a:prstGeom prst="rect">
            <a:avLst/>
          </a:prstGeom>
          <a:noFill/>
          <a:ln w="9525">
            <a:noFill/>
            <a:miter lim="800000"/>
            <a:headEnd/>
            <a:tailEnd/>
          </a:ln>
        </p:spPr>
      </p:pic>
      <p:sp>
        <p:nvSpPr>
          <p:cNvPr id="5" name="Left Brace 4"/>
          <p:cNvSpPr/>
          <p:nvPr/>
        </p:nvSpPr>
        <p:spPr>
          <a:xfrm rot="16200000">
            <a:off x="685800" y="3657600"/>
            <a:ext cx="304800" cy="1066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457200" y="4419600"/>
            <a:ext cx="838200" cy="769441"/>
          </a:xfrm>
          <a:prstGeom prst="rect">
            <a:avLst/>
          </a:prstGeom>
        </p:spPr>
        <p:txBody>
          <a:bodyPr wrap="square">
            <a:spAutoFit/>
          </a:bodyPr>
          <a:lstStyle/>
          <a:p>
            <a:r>
              <a:rPr lang="en-US" sz="4400" i="1" dirty="0" smtClean="0">
                <a:solidFill>
                  <a:srgbClr val="FF0000"/>
                </a:solidFill>
                <a:latin typeface="Cambria Math" pitchFamily="18" charset="0"/>
                <a:ea typeface="Cambria Math" pitchFamily="18" charset="0"/>
                <a:cs typeface="Times New Roman" pitchFamily="18" charset="0"/>
              </a:rPr>
              <a:t>A </a:t>
            </a:r>
            <a:endParaRPr lang="en-US" sz="4400" dirty="0">
              <a:solidFill>
                <a:srgbClr val="FF0000"/>
              </a:solidFill>
            </a:endParaRPr>
          </a:p>
        </p:txBody>
      </p:sp>
      <p:sp>
        <p:nvSpPr>
          <p:cNvPr id="7" name="Left Brace 6"/>
          <p:cNvSpPr/>
          <p:nvPr/>
        </p:nvSpPr>
        <p:spPr>
          <a:xfrm rot="16200000">
            <a:off x="2895600" y="3657600"/>
            <a:ext cx="304800" cy="1066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ectangle 7"/>
          <p:cNvSpPr/>
          <p:nvPr/>
        </p:nvSpPr>
        <p:spPr>
          <a:xfrm>
            <a:off x="2667000" y="4419600"/>
            <a:ext cx="838200" cy="769441"/>
          </a:xfrm>
          <a:prstGeom prst="rect">
            <a:avLst/>
          </a:prstGeom>
        </p:spPr>
        <p:txBody>
          <a:bodyPr wrap="square">
            <a:spAutoFit/>
          </a:bodyPr>
          <a:lstStyle/>
          <a:p>
            <a:r>
              <a:rPr lang="en-US" sz="4400" i="1" dirty="0" smtClean="0">
                <a:solidFill>
                  <a:srgbClr val="FF0000"/>
                </a:solidFill>
                <a:latin typeface="Cambria Math" pitchFamily="18" charset="0"/>
                <a:ea typeface="Cambria Math" pitchFamily="18" charset="0"/>
                <a:cs typeface="Times New Roman" pitchFamily="18" charset="0"/>
              </a:rPr>
              <a:t>B </a:t>
            </a:r>
            <a:endParaRPr lang="en-US" sz="4400" dirty="0">
              <a:solidFill>
                <a:srgbClr val="FF0000"/>
              </a:solidFill>
            </a:endParaRPr>
          </a:p>
        </p:txBody>
      </p:sp>
      <p:sp>
        <p:nvSpPr>
          <p:cNvPr id="9" name="Left Brace 8"/>
          <p:cNvSpPr/>
          <p:nvPr/>
        </p:nvSpPr>
        <p:spPr>
          <a:xfrm rot="16200000">
            <a:off x="5181600" y="3657600"/>
            <a:ext cx="304800" cy="1066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Left Brace 9"/>
          <p:cNvSpPr/>
          <p:nvPr/>
        </p:nvSpPr>
        <p:spPr>
          <a:xfrm rot="16200000">
            <a:off x="7620000" y="3657601"/>
            <a:ext cx="304800" cy="1066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Rectangle 10"/>
          <p:cNvSpPr/>
          <p:nvPr/>
        </p:nvSpPr>
        <p:spPr>
          <a:xfrm>
            <a:off x="4448634" y="4419600"/>
            <a:ext cx="175260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=0</a:t>
            </a:r>
          </a:p>
          <a:p>
            <a:pPr algn="ctr"/>
            <a:r>
              <a:rPr lang="en-US" sz="2400" i="1" dirty="0" smtClean="0">
                <a:solidFill>
                  <a:srgbClr val="FF0000"/>
                </a:solidFill>
                <a:latin typeface="Times New Roman" pitchFamily="18" charset="0"/>
                <a:ea typeface="Cambria Math" pitchFamily="18" charset="0"/>
                <a:cs typeface="Times New Roman" pitchFamily="18" charset="0"/>
              </a:rPr>
              <a:t>implies</a:t>
            </a:r>
          </a:p>
          <a:p>
            <a:pPr algn="ctr"/>
            <a:r>
              <a:rPr lang="en-US" sz="2400" i="1" dirty="0" smtClean="0">
                <a:solidFill>
                  <a:srgbClr val="FF0000"/>
                </a:solidFill>
                <a:latin typeface="Cambria Math" pitchFamily="18" charset="0"/>
                <a:ea typeface="Cambria Math" pitchFamily="18" charset="0"/>
                <a:cs typeface="Times New Roman" pitchFamily="18" charset="0"/>
              </a:rPr>
              <a:t>C</a:t>
            </a:r>
            <a:r>
              <a:rPr lang="en-US" sz="2400" i="1" baseline="30000" dirty="0" smtClean="0">
                <a:solidFill>
                  <a:srgbClr val="FF0000"/>
                </a:solidFill>
                <a:latin typeface="Cambria Math" pitchFamily="18" charset="0"/>
                <a:ea typeface="Cambria Math" pitchFamily="18" charset="0"/>
                <a:cs typeface="Times New Roman" pitchFamily="18" charset="0"/>
              </a:rPr>
              <a:t> </a:t>
            </a:r>
            <a:r>
              <a:rPr lang="en-US" sz="2400" i="1" baseline="-25000" dirty="0" smtClean="0">
                <a:solidFill>
                  <a:srgbClr val="FF0000"/>
                </a:solidFill>
                <a:latin typeface="Cambria Math" pitchFamily="18" charset="0"/>
                <a:ea typeface="Cambria Math" pitchFamily="18" charset="0"/>
                <a:cs typeface="Times New Roman" pitchFamily="18" charset="0"/>
              </a:rPr>
              <a:t>I</a:t>
            </a:r>
            <a:r>
              <a:rPr lang="en-US" sz="2400" i="1" baseline="30000" dirty="0" smtClean="0">
                <a:solidFill>
                  <a:srgbClr val="FF0000"/>
                </a:solidFill>
                <a:latin typeface="Cambria Math" pitchFamily="18" charset="0"/>
                <a:ea typeface="Cambria Math" pitchFamily="18" charset="0"/>
                <a:cs typeface="Times New Roman" pitchFamily="18" charset="0"/>
              </a:rPr>
              <a:t>-</a:t>
            </a:r>
            <a:r>
              <a:rPr lang="en-US" sz="2400" i="1" dirty="0" smtClean="0">
                <a:solidFill>
                  <a:srgbClr val="FF0000"/>
                </a:solidFill>
                <a:latin typeface="Cambria Math" pitchFamily="18" charset="0"/>
                <a:ea typeface="Cambria Math" pitchFamily="18" charset="0"/>
                <a:cs typeface="Times New Roman" pitchFamily="18" charset="0"/>
              </a:rPr>
              <a:t> = -C</a:t>
            </a:r>
            <a:r>
              <a:rPr lang="en-US" sz="2400" i="1" baseline="-25000" dirty="0" smtClean="0">
                <a:solidFill>
                  <a:srgbClr val="FF0000"/>
                </a:solidFill>
                <a:latin typeface="Cambria Math" pitchFamily="18" charset="0"/>
                <a:ea typeface="Cambria Math" pitchFamily="18" charset="0"/>
                <a:cs typeface="Times New Roman" pitchFamily="18" charset="0"/>
              </a:rPr>
              <a:t>I</a:t>
            </a:r>
            <a:r>
              <a:rPr lang="en-US" sz="2400" i="1" baseline="30000" dirty="0" smtClean="0">
                <a:solidFill>
                  <a:srgbClr val="FF0000"/>
                </a:solidFill>
                <a:latin typeface="Cambria Math" pitchFamily="18" charset="0"/>
                <a:ea typeface="Cambria Math" pitchFamily="18" charset="0"/>
                <a:cs typeface="Times New Roman" pitchFamily="18" charset="0"/>
              </a:rPr>
              <a:t>+</a:t>
            </a:r>
            <a:r>
              <a:rPr lang="en-US" sz="2400" i="1" dirty="0" smtClean="0">
                <a:solidFill>
                  <a:srgbClr val="FF0000"/>
                </a:solidFill>
                <a:latin typeface="Cambria Math" pitchFamily="18" charset="0"/>
                <a:ea typeface="Cambria Math" pitchFamily="18" charset="0"/>
                <a:cs typeface="Times New Roman" pitchFamily="18" charset="0"/>
              </a:rPr>
              <a:t> </a:t>
            </a:r>
            <a:endParaRPr lang="en-US" sz="2400" dirty="0">
              <a:solidFill>
                <a:srgbClr val="FF0000"/>
              </a:solidFill>
            </a:endParaRPr>
          </a:p>
        </p:txBody>
      </p:sp>
      <p:sp>
        <p:nvSpPr>
          <p:cNvPr id="12" name="Rectangle 11"/>
          <p:cNvSpPr/>
          <p:nvPr/>
        </p:nvSpPr>
        <p:spPr>
          <a:xfrm>
            <a:off x="6934200" y="4419600"/>
            <a:ext cx="175260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=0</a:t>
            </a:r>
          </a:p>
          <a:p>
            <a:pPr algn="ctr"/>
            <a:r>
              <a:rPr lang="en-US" sz="2400" i="1" dirty="0" smtClean="0">
                <a:solidFill>
                  <a:srgbClr val="FF0000"/>
                </a:solidFill>
                <a:latin typeface="Times New Roman" pitchFamily="18" charset="0"/>
                <a:ea typeface="Cambria Math" pitchFamily="18" charset="0"/>
                <a:cs typeface="Times New Roman" pitchFamily="18" charset="0"/>
              </a:rPr>
              <a:t>implies</a:t>
            </a:r>
          </a:p>
          <a:p>
            <a:pPr algn="ctr"/>
            <a:r>
              <a:rPr lang="en-US" sz="2400" i="1" dirty="0" smtClean="0">
                <a:solidFill>
                  <a:srgbClr val="FF0000"/>
                </a:solidFill>
                <a:latin typeface="Cambria Math" pitchFamily="18" charset="0"/>
                <a:ea typeface="Cambria Math" pitchFamily="18" charset="0"/>
                <a:cs typeface="Times New Roman" pitchFamily="18" charset="0"/>
              </a:rPr>
              <a:t>C</a:t>
            </a:r>
            <a:r>
              <a:rPr lang="en-US" sz="2400" i="1" baseline="-25000" dirty="0" smtClean="0">
                <a:solidFill>
                  <a:srgbClr val="FF0000"/>
                </a:solidFill>
                <a:latin typeface="Cambria Math" pitchFamily="18" charset="0"/>
                <a:ea typeface="Cambria Math" pitchFamily="18" charset="0"/>
                <a:cs typeface="Times New Roman" pitchFamily="18" charset="0"/>
              </a:rPr>
              <a:t>R</a:t>
            </a:r>
            <a:r>
              <a:rPr lang="en-US" sz="2400" i="1" dirty="0" smtClean="0">
                <a:solidFill>
                  <a:srgbClr val="FF0000"/>
                </a:solidFill>
                <a:latin typeface="Cambria Math" pitchFamily="18" charset="0"/>
                <a:ea typeface="Cambria Math" pitchFamily="18" charset="0"/>
                <a:cs typeface="Times New Roman" pitchFamily="18" charset="0"/>
              </a:rPr>
              <a:t> </a:t>
            </a:r>
            <a:r>
              <a:rPr lang="en-US" sz="2400" i="1" baseline="30000" dirty="0" smtClean="0">
                <a:solidFill>
                  <a:srgbClr val="FF0000"/>
                </a:solidFill>
                <a:latin typeface="Cambria Math" pitchFamily="18" charset="0"/>
                <a:ea typeface="Cambria Math" pitchFamily="18" charset="0"/>
                <a:cs typeface="Times New Roman" pitchFamily="18" charset="0"/>
              </a:rPr>
              <a:t>+ </a:t>
            </a:r>
            <a:r>
              <a:rPr lang="en-US" sz="2400" i="1" dirty="0" smtClean="0">
                <a:solidFill>
                  <a:srgbClr val="FF0000"/>
                </a:solidFill>
                <a:latin typeface="Cambria Math" pitchFamily="18" charset="0"/>
                <a:ea typeface="Cambria Math" pitchFamily="18" charset="0"/>
                <a:cs typeface="Times New Roman" pitchFamily="18" charset="0"/>
              </a:rPr>
              <a:t>= C</a:t>
            </a:r>
            <a:r>
              <a:rPr lang="en-US" sz="2400" i="1" baseline="-25000" dirty="0" smtClean="0">
                <a:solidFill>
                  <a:srgbClr val="FF0000"/>
                </a:solidFill>
                <a:latin typeface="Cambria Math" pitchFamily="18" charset="0"/>
                <a:ea typeface="Cambria Math" pitchFamily="18" charset="0"/>
                <a:cs typeface="Times New Roman" pitchFamily="18" charset="0"/>
              </a:rPr>
              <a:t>R</a:t>
            </a:r>
            <a:r>
              <a:rPr lang="en-US" sz="2400" i="1" baseline="30000" dirty="0" smtClean="0">
                <a:solidFill>
                  <a:srgbClr val="FF0000"/>
                </a:solidFill>
                <a:latin typeface="Cambria Math" pitchFamily="18" charset="0"/>
                <a:ea typeface="Cambria Math" pitchFamily="18" charset="0"/>
                <a:cs typeface="Times New Roman" pitchFamily="18" charset="0"/>
              </a:rPr>
              <a:t>-</a:t>
            </a:r>
            <a:r>
              <a:rPr lang="en-US" sz="2400" i="1" dirty="0" smtClean="0">
                <a:solidFill>
                  <a:srgbClr val="FF0000"/>
                </a:solidFill>
                <a:latin typeface="Cambria Math" pitchFamily="18" charset="0"/>
                <a:ea typeface="Cambria Math" pitchFamily="18" charset="0"/>
                <a:cs typeface="Times New Roman" pitchFamily="18" charset="0"/>
              </a:rPr>
              <a:t> </a:t>
            </a:r>
            <a:endParaRPr lang="en-US" sz="2400" dirty="0">
              <a:solidFill>
                <a:srgbClr val="FF0000"/>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latin typeface="Times New Roman" pitchFamily="18" charset="0"/>
                <a:cs typeface="Times New Roman" pitchFamily="18" charset="0"/>
              </a:rPr>
              <a:t>summary</a:t>
            </a:r>
            <a:endParaRPr lang="en-US" dirty="0">
              <a:latin typeface="Times New Roman" pitchFamily="18" charset="0"/>
              <a:cs typeface="Times New Roman" pitchFamily="18" charset="0"/>
            </a:endParaRPr>
          </a:p>
        </p:txBody>
      </p:sp>
      <p:pic>
        <p:nvPicPr>
          <p:cNvPr id="5122" name="Picture 2"/>
          <p:cNvPicPr>
            <a:picLocks noGrp="1" noChangeAspect="1" noChangeArrowheads="1"/>
          </p:cNvPicPr>
          <p:nvPr>
            <p:ph idx="1"/>
          </p:nvPr>
        </p:nvPicPr>
        <p:blipFill>
          <a:blip r:embed="rId3" cstate="print"/>
          <a:srcRect l="17422" t="63978" r="30657" b="22553"/>
          <a:stretch>
            <a:fillRect/>
          </a:stretch>
        </p:blipFill>
        <p:spPr bwMode="auto">
          <a:xfrm>
            <a:off x="685800" y="990600"/>
            <a:ext cx="7772400" cy="1219200"/>
          </a:xfrm>
          <a:prstGeom prst="rect">
            <a:avLst/>
          </a:prstGeom>
          <a:noFill/>
          <a:ln w="9525">
            <a:noFill/>
            <a:miter lim="800000"/>
            <a:headEnd/>
            <a:tailEnd/>
          </a:ln>
        </p:spPr>
      </p:pic>
      <p:sp>
        <p:nvSpPr>
          <p:cNvPr id="5" name="Title 1"/>
          <p:cNvSpPr txBox="1">
            <a:spLocks/>
          </p:cNvSpPr>
          <p:nvPr/>
        </p:nvSpPr>
        <p:spPr bwMode="auto">
          <a:xfrm>
            <a:off x="0" y="2514600"/>
            <a:ext cx="9144000" cy="434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C</a:t>
            </a:r>
            <a:r>
              <a:rPr kumimoji="0" lang="en-US" sz="3600" b="0"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Times New Roman" pitchFamily="18" charset="0"/>
              </a:rPr>
              <a:t>r</a:t>
            </a:r>
            <a:r>
              <a:rPr kumimoji="0" lang="en-US" sz="36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 is</a:t>
            </a:r>
            <a:r>
              <a:rPr kumimoji="0" lang="en-US" sz="36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an even function of frequency</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6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endParaRPr>
          </a:p>
          <a:p>
            <a:pPr lvl="0" algn="ctr"/>
            <a:r>
              <a:rPr lang="en-US" sz="3600" i="1" kern="0" dirty="0" err="1" smtClean="0">
                <a:solidFill>
                  <a:schemeClr val="tx2"/>
                </a:solidFill>
                <a:latin typeface="Cambria Math" pitchFamily="18" charset="0"/>
                <a:ea typeface="Cambria Math" pitchFamily="18" charset="0"/>
                <a:cs typeface="Times New Roman" pitchFamily="18" charset="0"/>
              </a:rPr>
              <a:t>C</a:t>
            </a:r>
            <a:r>
              <a:rPr lang="en-US" sz="3600" i="1" kern="0" baseline="-25000" dirty="0" err="1" smtClean="0">
                <a:solidFill>
                  <a:schemeClr val="tx2"/>
                </a:solidFill>
                <a:latin typeface="Cambria Math" pitchFamily="18" charset="0"/>
                <a:ea typeface="Cambria Math" pitchFamily="18" charset="0"/>
                <a:cs typeface="Times New Roman" pitchFamily="18" charset="0"/>
              </a:rPr>
              <a:t>i</a:t>
            </a:r>
            <a:r>
              <a:rPr lang="en-US" sz="3600" kern="0" dirty="0" smtClean="0">
                <a:solidFill>
                  <a:schemeClr val="tx2"/>
                </a:solidFill>
                <a:latin typeface="Times New Roman" pitchFamily="18" charset="0"/>
                <a:ea typeface="+mj-ea"/>
                <a:cs typeface="Times New Roman" pitchFamily="18" charset="0"/>
              </a:rPr>
              <a:t> is an odd function of frequency</a:t>
            </a:r>
          </a:p>
          <a:p>
            <a:pPr lvl="0" algn="ctr"/>
            <a:endParaRPr lang="en-US" sz="3600" kern="0" dirty="0" smtClean="0">
              <a:solidFill>
                <a:schemeClr val="tx2"/>
              </a:solidFill>
              <a:latin typeface="Times New Roman" pitchFamily="18" charset="0"/>
              <a:ea typeface="+mj-ea"/>
              <a:cs typeface="Times New Roman" pitchFamily="18" charset="0"/>
            </a:endParaRPr>
          </a:p>
          <a:p>
            <a:pPr lvl="0" algn="ctr"/>
            <a:r>
              <a:rPr lang="en-US" sz="3600" kern="0" dirty="0" smtClean="0">
                <a:solidFill>
                  <a:schemeClr val="tx2"/>
                </a:solidFill>
                <a:latin typeface="Times New Roman" pitchFamily="18" charset="0"/>
                <a:ea typeface="+mj-ea"/>
                <a:cs typeface="Times New Roman" pitchFamily="18" charset="0"/>
              </a:rPr>
              <a:t>coefficients at corresponding positive and negatives are complex conjugates</a:t>
            </a:r>
            <a:endParaRPr kumimoji="0" lang="en-US" sz="36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endParaRPr>
          </a:p>
          <a:p>
            <a:pPr lvl="0" algn="ctr"/>
            <a:r>
              <a:rPr lang="en-US" sz="3600" kern="0" dirty="0" smtClean="0">
                <a:solidFill>
                  <a:schemeClr val="tx2"/>
                </a:solidFill>
                <a:latin typeface="Times New Roman" pitchFamily="18" charset="0"/>
                <a:ea typeface="+mj-ea"/>
                <a:cs typeface="Times New Roman" pitchFamily="18" charset="0"/>
              </a:rPr>
              <a:t>C(-</a:t>
            </a:r>
            <a:r>
              <a:rPr lang="el-GR" sz="3600" kern="0" dirty="0" smtClean="0">
                <a:solidFill>
                  <a:schemeClr val="tx2"/>
                </a:solidFill>
                <a:latin typeface="Cambria Math"/>
                <a:ea typeface="Cambria Math"/>
                <a:cs typeface="Times New Roman" pitchFamily="18" charset="0"/>
              </a:rPr>
              <a:t>ω</a:t>
            </a:r>
            <a:r>
              <a:rPr lang="en-US" sz="3600" kern="0" dirty="0" smtClean="0">
                <a:solidFill>
                  <a:schemeClr val="tx2"/>
                </a:solidFill>
                <a:latin typeface="Times New Roman" pitchFamily="18" charset="0"/>
                <a:ea typeface="+mj-ea"/>
                <a:cs typeface="Times New Roman" pitchFamily="18" charset="0"/>
              </a:rPr>
              <a:t>) = C*(</a:t>
            </a:r>
            <a:r>
              <a:rPr lang="el-GR" sz="3600" kern="0" dirty="0" smtClean="0">
                <a:solidFill>
                  <a:schemeClr val="tx2"/>
                </a:solidFill>
                <a:latin typeface="Cambria Math"/>
                <a:ea typeface="Cambria Math"/>
                <a:cs typeface="Times New Roman" pitchFamily="18" charset="0"/>
              </a:rPr>
              <a:t>ω</a:t>
            </a:r>
            <a:r>
              <a:rPr lang="en-US" sz="3600" kern="0" dirty="0" smtClean="0">
                <a:solidFill>
                  <a:schemeClr val="tx2"/>
                </a:solidFill>
                <a:latin typeface="Times New Roman" pitchFamily="18" charset="0"/>
                <a:ea typeface="+mj-ea"/>
                <a:cs typeface="Times New Roman" pitchFamily="18" charset="0"/>
              </a:rPr>
              <a:t>)</a:t>
            </a:r>
            <a:endParaRPr kumimoji="0" lang="en-US" sz="36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61516" y="3505200"/>
            <a:ext cx="1066800" cy="868362"/>
          </a:xfrm>
        </p:spPr>
        <p:txBody>
          <a:bodyPr/>
          <a:lstStyle/>
          <a:p>
            <a:r>
              <a:rPr lang="el-GR" dirty="0" smtClean="0">
                <a:latin typeface="Cambria Math"/>
                <a:ea typeface="Cambria Math"/>
              </a:rPr>
              <a:t>ω</a:t>
            </a:r>
            <a:endParaRPr lang="en-US" dirty="0"/>
          </a:p>
        </p:txBody>
      </p:sp>
      <p:cxnSp>
        <p:nvCxnSpPr>
          <p:cNvPr id="6" name="Straight Arrow Connector 5"/>
          <p:cNvCxnSpPr/>
          <p:nvPr/>
        </p:nvCxnSpPr>
        <p:spPr>
          <a:xfrm rot="5400000">
            <a:off x="2515394" y="3885406"/>
            <a:ext cx="3962400" cy="1588"/>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0800000">
            <a:off x="1295400" y="3962400"/>
            <a:ext cx="6705600" cy="1588"/>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401456" y="2256971"/>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5011056" y="28194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620656" y="33528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6230256" y="36576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6839856" y="35052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7449456" y="38100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H="1">
            <a:off x="3791856" y="27976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H="1">
            <a:off x="3182256" y="33310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flipH="1">
            <a:off x="2572656" y="36358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flipH="1">
            <a:off x="1963056" y="34834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flipH="1">
            <a:off x="1353456" y="37882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flipH="1">
            <a:off x="4386942" y="3846289"/>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flipH="1">
            <a:off x="5029200" y="32004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flipH="1">
            <a:off x="6847114" y="3849914"/>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flipH="1">
            <a:off x="5638800" y="29718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flipH="1">
            <a:off x="6248400" y="3334656"/>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flipH="1">
            <a:off x="7162800" y="601254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flipH="1">
            <a:off x="7453085" y="39370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34"/>
          <p:cNvGrpSpPr/>
          <p:nvPr/>
        </p:nvGrpSpPr>
        <p:grpSpPr>
          <a:xfrm flipH="1" flipV="1">
            <a:off x="1357086" y="3719274"/>
            <a:ext cx="2652485" cy="1193800"/>
            <a:chOff x="5181600" y="3124200"/>
            <a:chExt cx="2652485" cy="1193800"/>
          </a:xfrm>
        </p:grpSpPr>
        <p:sp>
          <p:nvSpPr>
            <p:cNvPr id="30" name="Oval 29"/>
            <p:cNvSpPr/>
            <p:nvPr/>
          </p:nvSpPr>
          <p:spPr>
            <a:xfrm flipH="1">
              <a:off x="5181600" y="33528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H="1">
              <a:off x="6999514" y="4002314"/>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H="1">
              <a:off x="5791200" y="31242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flipH="1">
              <a:off x="6400800" y="3487056"/>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flipH="1">
              <a:off x="7605485" y="40894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Oval 35"/>
          <p:cNvSpPr/>
          <p:nvPr/>
        </p:nvSpPr>
        <p:spPr>
          <a:xfrm>
            <a:off x="7162800" y="53340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1"/>
          <p:cNvSpPr txBox="1">
            <a:spLocks/>
          </p:cNvSpPr>
          <p:nvPr/>
        </p:nvSpPr>
        <p:spPr bwMode="auto">
          <a:xfrm>
            <a:off x="7010400" y="5029200"/>
            <a:ext cx="1524000" cy="868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smtClean="0">
                <a:ln>
                  <a:noFill/>
                </a:ln>
                <a:solidFill>
                  <a:schemeClr val="tx2"/>
                </a:solidFill>
                <a:effectLst/>
                <a:uLnTx/>
                <a:uFillTx/>
                <a:latin typeface="Cambria Math"/>
                <a:ea typeface="Cambria Math"/>
                <a:cs typeface="+mj-cs"/>
              </a:rPr>
              <a:t>C</a:t>
            </a:r>
            <a:r>
              <a:rPr kumimoji="0" lang="en-US" sz="4000" b="0" i="0" u="none" strike="noStrike" kern="0" cap="none" spc="0" normalizeH="0" baseline="-25000" noProof="0" dirty="0" smtClean="0">
                <a:ln>
                  <a:noFill/>
                </a:ln>
                <a:solidFill>
                  <a:schemeClr val="tx2"/>
                </a:solidFill>
                <a:effectLst/>
                <a:uLnTx/>
                <a:uFillTx/>
                <a:latin typeface="Cambria Math"/>
                <a:ea typeface="Cambria Math"/>
                <a:cs typeface="+mj-cs"/>
              </a:rPr>
              <a:t>r</a:t>
            </a:r>
            <a:endParaRPr kumimoji="0" lang="en-US" sz="4000" b="0" i="0" u="none" strike="noStrike" kern="0" cap="none" spc="0" normalizeH="0" baseline="-25000" noProof="0" dirty="0">
              <a:ln>
                <a:noFill/>
              </a:ln>
              <a:solidFill>
                <a:schemeClr val="tx2"/>
              </a:solidFill>
              <a:effectLst/>
              <a:uLnTx/>
              <a:uFillTx/>
              <a:latin typeface="+mj-lt"/>
              <a:ea typeface="+mj-ea"/>
              <a:cs typeface="+mj-cs"/>
            </a:endParaRPr>
          </a:p>
        </p:txBody>
      </p:sp>
      <p:sp>
        <p:nvSpPr>
          <p:cNvPr id="38" name="Title 1"/>
          <p:cNvSpPr txBox="1">
            <a:spLocks/>
          </p:cNvSpPr>
          <p:nvPr/>
        </p:nvSpPr>
        <p:spPr bwMode="auto">
          <a:xfrm>
            <a:off x="7010400" y="5684838"/>
            <a:ext cx="1524000" cy="868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err="1" smtClean="0">
                <a:ln>
                  <a:noFill/>
                </a:ln>
                <a:solidFill>
                  <a:schemeClr val="tx2"/>
                </a:solidFill>
                <a:effectLst/>
                <a:uLnTx/>
                <a:uFillTx/>
                <a:latin typeface="Cambria Math"/>
                <a:ea typeface="Cambria Math"/>
                <a:cs typeface="+mj-cs"/>
              </a:rPr>
              <a:t>C</a:t>
            </a:r>
            <a:r>
              <a:rPr kumimoji="0" lang="en-US" sz="4000" b="0" i="0" u="none" strike="noStrike" kern="0" cap="none" spc="0" normalizeH="0" baseline="-25000" noProof="0" dirty="0" err="1" smtClean="0">
                <a:ln>
                  <a:noFill/>
                </a:ln>
                <a:solidFill>
                  <a:schemeClr val="tx2"/>
                </a:solidFill>
                <a:effectLst/>
                <a:uLnTx/>
                <a:uFillTx/>
                <a:latin typeface="Cambria Math"/>
                <a:ea typeface="Cambria Math"/>
                <a:cs typeface="+mj-cs"/>
              </a:rPr>
              <a:t>i</a:t>
            </a:r>
            <a:endParaRPr kumimoji="0" lang="en-US" sz="4000" b="0" i="0" u="none" strike="noStrike" kern="0" cap="none" spc="0" normalizeH="0" baseline="-25000" noProof="0" dirty="0">
              <a:ln>
                <a:noFill/>
              </a:ln>
              <a:solidFill>
                <a:schemeClr val="tx2"/>
              </a:solidFill>
              <a:effectLst/>
              <a:uLnTx/>
              <a:uFillTx/>
              <a:latin typeface="+mj-lt"/>
              <a:ea typeface="+mj-ea"/>
              <a:cs typeface="+mj-cs"/>
            </a:endParaRPr>
          </a:p>
        </p:txBody>
      </p:sp>
      <p:sp>
        <p:nvSpPr>
          <p:cNvPr id="39" name="Title 1"/>
          <p:cNvSpPr txBox="1">
            <a:spLocks/>
          </p:cNvSpPr>
          <p:nvPr/>
        </p:nvSpPr>
        <p:spPr bwMode="auto">
          <a:xfrm>
            <a:off x="0" y="0"/>
            <a:ext cx="9144000" cy="868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Cambria Math"/>
                <a:cs typeface="Times New Roman" pitchFamily="18" charset="0"/>
              </a:rPr>
              <a:t>illustration of symmetry</a:t>
            </a:r>
            <a:r>
              <a:rPr kumimoji="0" lang="en-US" sz="4400" b="0" i="0" u="none" strike="noStrike" kern="0" cap="none" spc="0" normalizeH="0" noProof="0" dirty="0" smtClean="0">
                <a:ln>
                  <a:noFill/>
                </a:ln>
                <a:solidFill>
                  <a:schemeClr val="tx2"/>
                </a:solidFill>
                <a:effectLst/>
                <a:uLnTx/>
                <a:uFillTx/>
                <a:latin typeface="Times New Roman" pitchFamily="18" charset="0"/>
                <a:ea typeface="Cambria Math"/>
                <a:cs typeface="Times New Roman" pitchFamily="18" charset="0"/>
              </a:rPr>
              <a:t> of </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old-style Fourier Series</a:t>
            </a:r>
            <a:endParaRPr lang="en-US" dirty="0">
              <a:latin typeface="Times New Roman" pitchFamily="18" charset="0"/>
              <a:cs typeface="Times New Roman" pitchFamily="18" charset="0"/>
            </a:endParaRPr>
          </a:p>
        </p:txBody>
      </p:sp>
      <p:pic>
        <p:nvPicPr>
          <p:cNvPr id="6146" name="Picture 2"/>
          <p:cNvPicPr>
            <a:picLocks noGrp="1" noChangeAspect="1" noChangeArrowheads="1"/>
          </p:cNvPicPr>
          <p:nvPr>
            <p:ph idx="1"/>
          </p:nvPr>
        </p:nvPicPr>
        <p:blipFill>
          <a:blip r:embed="rId3" cstate="print"/>
          <a:srcRect l="6223" t="53876" r="18440" b="29288"/>
          <a:stretch>
            <a:fillRect/>
          </a:stretch>
        </p:blipFill>
        <p:spPr bwMode="auto">
          <a:xfrm>
            <a:off x="0" y="2209800"/>
            <a:ext cx="9144000" cy="1235676"/>
          </a:xfrm>
          <a:prstGeom prst="rect">
            <a:avLst/>
          </a:prstGeom>
          <a:noFill/>
          <a:ln w="9525">
            <a:noFill/>
            <a:miter lim="800000"/>
            <a:headEnd/>
            <a:tailEnd/>
          </a:ln>
        </p:spPr>
      </p:pic>
      <p:sp>
        <p:nvSpPr>
          <p:cNvPr id="5" name="Left Brace 4"/>
          <p:cNvSpPr/>
          <p:nvPr/>
        </p:nvSpPr>
        <p:spPr>
          <a:xfrm rot="16200000">
            <a:off x="7315200" y="2514600"/>
            <a:ext cx="381000" cy="23622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6324600" y="3992940"/>
            <a:ext cx="2362200" cy="1569660"/>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non-negative frequencies only</a:t>
            </a:r>
          </a:p>
          <a:p>
            <a:pPr algn="ctr"/>
            <a:r>
              <a:rPr lang="en-US" sz="2400" i="1" dirty="0" smtClean="0">
                <a:solidFill>
                  <a:srgbClr val="FF0000"/>
                </a:solidFill>
                <a:latin typeface="Times New Roman" pitchFamily="18" charset="0"/>
                <a:ea typeface="Cambria Math" pitchFamily="18" charset="0"/>
                <a:cs typeface="Times New Roman" pitchFamily="18" charset="0"/>
              </a:rPr>
              <a:t>from</a:t>
            </a:r>
          </a:p>
          <a:p>
            <a:pPr algn="ctr"/>
            <a:r>
              <a:rPr lang="en-US" sz="2400" i="1" dirty="0" smtClean="0">
                <a:solidFill>
                  <a:srgbClr val="FF0000"/>
                </a:solidFill>
                <a:latin typeface="Times New Roman" pitchFamily="18" charset="0"/>
                <a:ea typeface="Cambria Math" pitchFamily="18" charset="0"/>
                <a:cs typeface="Times New Roman" pitchFamily="18" charset="0"/>
              </a:rPr>
              <a:t>0 to </a:t>
            </a:r>
            <a:r>
              <a:rPr lang="en-US" sz="2400" i="1" dirty="0" err="1" smtClean="0">
                <a:solidFill>
                  <a:srgbClr val="FF0000"/>
                </a:solidFill>
                <a:latin typeface="Times New Roman" pitchFamily="18" charset="0"/>
                <a:ea typeface="Cambria Math" pitchFamily="18" charset="0"/>
                <a:cs typeface="Times New Roman" pitchFamily="18" charset="0"/>
              </a:rPr>
              <a:t>ω</a:t>
            </a:r>
            <a:r>
              <a:rPr lang="en-US" sz="2400" i="1" baseline="-25000" dirty="0" err="1" smtClean="0">
                <a:solidFill>
                  <a:srgbClr val="FF0000"/>
                </a:solidFill>
                <a:latin typeface="Times New Roman" pitchFamily="18" charset="0"/>
                <a:ea typeface="Cambria Math" pitchFamily="18" charset="0"/>
                <a:cs typeface="Times New Roman" pitchFamily="18" charset="0"/>
              </a:rPr>
              <a:t>ny</a:t>
            </a:r>
            <a:r>
              <a:rPr lang="en-US" sz="2400" i="1" dirty="0" smtClean="0">
                <a:solidFill>
                  <a:srgbClr val="FF0000"/>
                </a:solidFill>
                <a:latin typeface="Times New Roman" pitchFamily="18" charset="0"/>
                <a:ea typeface="Cambria Math" pitchFamily="18" charset="0"/>
                <a:cs typeface="Times New Roman" pitchFamily="18" charset="0"/>
              </a:rPr>
              <a:t> </a:t>
            </a:r>
            <a:endParaRPr lang="en-US" sz="2400" dirty="0">
              <a:solidFill>
                <a:srgbClr val="FF0000"/>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new-style Fourier Series</a:t>
            </a:r>
            <a:br>
              <a:rPr lang="en-US" dirty="0" smtClean="0">
                <a:latin typeface="Times New Roman" pitchFamily="18" charset="0"/>
                <a:cs typeface="Times New Roman" pitchFamily="18" charset="0"/>
              </a:rPr>
            </a:br>
            <a:r>
              <a:rPr lang="en-US" sz="2400" i="1" dirty="0" smtClean="0">
                <a:latin typeface="Times New Roman" pitchFamily="18" charset="0"/>
                <a:cs typeface="Times New Roman" pitchFamily="18" charset="0"/>
              </a:rPr>
              <a:t>or “Inverse Discrete Fourier Transform”</a:t>
            </a:r>
            <a:endParaRPr lang="en-US" sz="2400" i="1" dirty="0">
              <a:latin typeface="Times New Roman" pitchFamily="18" charset="0"/>
              <a:cs typeface="Times New Roman" pitchFamily="18" charset="0"/>
            </a:endParaRPr>
          </a:p>
        </p:txBody>
      </p:sp>
      <p:grpSp>
        <p:nvGrpSpPr>
          <p:cNvPr id="3" name="Group 8"/>
          <p:cNvGrpSpPr/>
          <p:nvPr/>
        </p:nvGrpSpPr>
        <p:grpSpPr>
          <a:xfrm>
            <a:off x="609600" y="1981200"/>
            <a:ext cx="7696200" cy="2890838"/>
            <a:chOff x="381000" y="1985962"/>
            <a:chExt cx="7696200" cy="2890838"/>
          </a:xfrm>
        </p:grpSpPr>
        <p:pic>
          <p:nvPicPr>
            <p:cNvPr id="7170" name="Picture 2"/>
            <p:cNvPicPr>
              <a:picLocks noChangeAspect="1" noChangeArrowheads="1"/>
            </p:cNvPicPr>
            <p:nvPr/>
          </p:nvPicPr>
          <p:blipFill>
            <a:blip r:embed="rId3" cstate="print"/>
            <a:srcRect l="11875" t="31008" r="25000" b="32817"/>
            <a:stretch>
              <a:fillRect/>
            </a:stretch>
          </p:blipFill>
          <p:spPr bwMode="auto">
            <a:xfrm>
              <a:off x="381000" y="2209800"/>
              <a:ext cx="7696200" cy="2667000"/>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l="35879" t="35594" r="61875" b="60723"/>
            <a:stretch>
              <a:fillRect/>
            </a:stretch>
          </p:blipFill>
          <p:spPr bwMode="auto">
            <a:xfrm>
              <a:off x="3624258" y="1985962"/>
              <a:ext cx="273844" cy="271462"/>
            </a:xfrm>
            <a:prstGeom prst="rect">
              <a:avLst/>
            </a:prstGeom>
            <a:noFill/>
            <a:ln w="9525">
              <a:noFill/>
              <a:miter lim="800000"/>
              <a:headEnd/>
              <a:tailEnd/>
            </a:ln>
          </p:spPr>
        </p:pic>
      </p:grpSp>
      <p:sp>
        <p:nvSpPr>
          <p:cNvPr id="6" name="Rectangle 5"/>
          <p:cNvSpPr/>
          <p:nvPr/>
        </p:nvSpPr>
        <p:spPr>
          <a:xfrm>
            <a:off x="2286000" y="4724400"/>
            <a:ext cx="23622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non-negative</a:t>
            </a:r>
          </a:p>
          <a:p>
            <a:pPr algn="ctr"/>
            <a:r>
              <a:rPr lang="en-US" sz="2400" i="1" dirty="0" smtClean="0">
                <a:solidFill>
                  <a:srgbClr val="FF0000"/>
                </a:solidFill>
                <a:latin typeface="Times New Roman" pitchFamily="18" charset="0"/>
                <a:ea typeface="Cambria Math" pitchFamily="18" charset="0"/>
                <a:cs typeface="Times New Roman" pitchFamily="18" charset="0"/>
              </a:rPr>
              <a:t>frequencies</a:t>
            </a:r>
            <a:endParaRPr lang="en-US" sz="2400" dirty="0">
              <a:solidFill>
                <a:srgbClr val="FF0000"/>
              </a:solidFill>
            </a:endParaRPr>
          </a:p>
        </p:txBody>
      </p:sp>
      <p:sp>
        <p:nvSpPr>
          <p:cNvPr id="5" name="Left Brace 4"/>
          <p:cNvSpPr/>
          <p:nvPr/>
        </p:nvSpPr>
        <p:spPr>
          <a:xfrm rot="16200000">
            <a:off x="3124200" y="3352800"/>
            <a:ext cx="381000" cy="2209800"/>
          </a:xfrm>
          <a:prstGeom prst="leftBrace">
            <a:avLst>
              <a:gd name="adj1" fmla="val 0"/>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Rectangle 9"/>
          <p:cNvSpPr/>
          <p:nvPr/>
        </p:nvSpPr>
        <p:spPr>
          <a:xfrm>
            <a:off x="5334000" y="4724400"/>
            <a:ext cx="23622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negative</a:t>
            </a:r>
          </a:p>
          <a:p>
            <a:pPr algn="ctr"/>
            <a:r>
              <a:rPr lang="en-US" sz="2400" i="1" dirty="0" smtClean="0">
                <a:solidFill>
                  <a:srgbClr val="FF0000"/>
                </a:solidFill>
                <a:latin typeface="Times New Roman" pitchFamily="18" charset="0"/>
                <a:ea typeface="Cambria Math" pitchFamily="18" charset="0"/>
                <a:cs typeface="Times New Roman" pitchFamily="18" charset="0"/>
              </a:rPr>
              <a:t>frequencies</a:t>
            </a:r>
            <a:endParaRPr lang="en-US" sz="2400" dirty="0">
              <a:solidFill>
                <a:srgbClr val="FF0000"/>
              </a:solidFill>
            </a:endParaRPr>
          </a:p>
        </p:txBody>
      </p:sp>
      <p:sp>
        <p:nvSpPr>
          <p:cNvPr id="11" name="Left Brace 10"/>
          <p:cNvSpPr/>
          <p:nvPr/>
        </p:nvSpPr>
        <p:spPr>
          <a:xfrm rot="16200000">
            <a:off x="6324600" y="2819400"/>
            <a:ext cx="381000" cy="3276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Freeform 13"/>
          <p:cNvSpPr/>
          <p:nvPr/>
        </p:nvSpPr>
        <p:spPr>
          <a:xfrm>
            <a:off x="3541486" y="2960914"/>
            <a:ext cx="711200" cy="566057"/>
          </a:xfrm>
          <a:custGeom>
            <a:avLst/>
            <a:gdLst>
              <a:gd name="connsiteX0" fmla="*/ 72571 w 711200"/>
              <a:gd name="connsiteY0" fmla="*/ 0 h 566057"/>
              <a:gd name="connsiteX1" fmla="*/ 43543 w 711200"/>
              <a:gd name="connsiteY1" fmla="*/ 362857 h 566057"/>
              <a:gd name="connsiteX2" fmla="*/ 333828 w 711200"/>
              <a:gd name="connsiteY2" fmla="*/ 232229 h 566057"/>
              <a:gd name="connsiteX3" fmla="*/ 711200 w 711200"/>
              <a:gd name="connsiteY3" fmla="*/ 566057 h 566057"/>
            </a:gdLst>
            <a:ahLst/>
            <a:cxnLst>
              <a:cxn ang="0">
                <a:pos x="connsiteX0" y="connsiteY0"/>
              </a:cxn>
              <a:cxn ang="0">
                <a:pos x="connsiteX1" y="connsiteY1"/>
              </a:cxn>
              <a:cxn ang="0">
                <a:pos x="connsiteX2" y="connsiteY2"/>
              </a:cxn>
              <a:cxn ang="0">
                <a:pos x="connsiteX3" y="connsiteY3"/>
              </a:cxn>
            </a:cxnLst>
            <a:rect l="l" t="t" r="r" b="b"/>
            <a:pathLst>
              <a:path w="711200" h="566057">
                <a:moveTo>
                  <a:pt x="72571" y="0"/>
                </a:moveTo>
                <a:cubicBezTo>
                  <a:pt x="36285" y="162076"/>
                  <a:pt x="0" y="324152"/>
                  <a:pt x="43543" y="362857"/>
                </a:cubicBezTo>
                <a:cubicBezTo>
                  <a:pt x="87086" y="401562"/>
                  <a:pt x="222552" y="198362"/>
                  <a:pt x="333828" y="232229"/>
                </a:cubicBezTo>
                <a:cubicBezTo>
                  <a:pt x="445104" y="266096"/>
                  <a:pt x="578152" y="416076"/>
                  <a:pt x="711200" y="566057"/>
                </a:cubicBezTo>
              </a:path>
            </a:pathLst>
          </a:custGeom>
          <a:ln w="28575">
            <a:solidFill>
              <a:srgbClr val="FF33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ctangle 14"/>
          <p:cNvSpPr/>
          <p:nvPr/>
        </p:nvSpPr>
        <p:spPr>
          <a:xfrm>
            <a:off x="4038600" y="3276600"/>
            <a:ext cx="51054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added for compatibility with </a:t>
            </a:r>
            <a:r>
              <a:rPr lang="en-US" sz="2400" i="1" dirty="0" err="1" smtClean="0">
                <a:solidFill>
                  <a:srgbClr val="FF0000"/>
                </a:solidFill>
                <a:latin typeface="Times New Roman" pitchFamily="18" charset="0"/>
                <a:ea typeface="Cambria Math" pitchFamily="18" charset="0"/>
                <a:cs typeface="Times New Roman" pitchFamily="18" charset="0"/>
              </a:rPr>
              <a:t>MatLab</a:t>
            </a:r>
            <a:endParaRPr lang="en-US" sz="2400" dirty="0">
              <a:solidFill>
                <a:srgbClr val="FF0000"/>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z="3600" dirty="0" smtClean="0">
                <a:latin typeface="Times New Roman" pitchFamily="18" charset="0"/>
                <a:cs typeface="Times New Roman" pitchFamily="18" charset="0"/>
              </a:rPr>
              <a:t>why the weird ordering of frequencies?</a:t>
            </a:r>
            <a:endParaRPr lang="en-US" sz="3600" dirty="0">
              <a:latin typeface="Times New Roman" pitchFamily="18" charset="0"/>
              <a:cs typeface="Times New Roman" pitchFamily="18" charset="0"/>
            </a:endParaRPr>
          </a:p>
        </p:txBody>
      </p:sp>
      <p:sp>
        <p:nvSpPr>
          <p:cNvPr id="14" name="Title 1"/>
          <p:cNvSpPr txBox="1">
            <a:spLocks/>
          </p:cNvSpPr>
          <p:nvPr/>
        </p:nvSpPr>
        <p:spPr bwMode="auto">
          <a:xfrm>
            <a:off x="0" y="1219200"/>
            <a:ext cx="9144000" cy="434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kumimoji="0" lang="el-GR" sz="2400" b="0" i="1" u="none" strike="noStrike" kern="0" cap="none" spc="0" normalizeH="0" baseline="0" noProof="0" dirty="0" smtClean="0">
                <a:ln>
                  <a:noFill/>
                </a:ln>
                <a:solidFill>
                  <a:schemeClr val="tx2"/>
                </a:solidFill>
                <a:effectLst/>
                <a:uLnTx/>
                <a:uFillTx/>
                <a:latin typeface="Cambria Math"/>
                <a:ea typeface="Cambria Math"/>
                <a:cs typeface="Times New Roman" pitchFamily="18" charset="0"/>
              </a:rPr>
              <a:t>ω</a:t>
            </a:r>
            <a:r>
              <a:rPr kumimoji="0" lang="en-US" sz="2400" b="0" i="1" u="none" strike="noStrike" kern="0" cap="none" spc="0" normalizeH="0" baseline="-25000" noProof="0" dirty="0" smtClean="0">
                <a:ln>
                  <a:noFill/>
                </a:ln>
                <a:solidFill>
                  <a:schemeClr val="tx2"/>
                </a:solidFill>
                <a:effectLst/>
                <a:uLnTx/>
                <a:uFillTx/>
                <a:latin typeface="Cambria Math"/>
                <a:ea typeface="Cambria Math"/>
                <a:cs typeface="Times New Roman" pitchFamily="18" charset="0"/>
              </a:rPr>
              <a:t>n</a:t>
            </a:r>
            <a:r>
              <a:rPr kumimoji="0" lang="en-US" sz="2400" b="0" i="1" u="none" strike="noStrike" kern="0" cap="none" spc="0" normalizeH="0" baseline="0" noProof="0" dirty="0" smtClean="0">
                <a:ln>
                  <a:noFill/>
                </a:ln>
                <a:solidFill>
                  <a:schemeClr val="tx2"/>
                </a:solidFill>
                <a:effectLst/>
                <a:uLnTx/>
                <a:uFillTx/>
                <a:latin typeface="Cambria Math"/>
                <a:ea typeface="Cambria Math"/>
                <a:cs typeface="Times New Roman" pitchFamily="18" charset="0"/>
              </a:rPr>
              <a:t>   =   </a:t>
            </a:r>
            <a:r>
              <a:rPr kumimoji="0" lang="en-US" sz="2400" b="0" u="none" strike="noStrike" kern="0" cap="none" spc="0" normalizeH="0" baseline="0" noProof="0" dirty="0" smtClean="0">
                <a:ln>
                  <a:noFill/>
                </a:ln>
                <a:solidFill>
                  <a:schemeClr val="tx2"/>
                </a:solidFill>
                <a:effectLst/>
                <a:uLnTx/>
                <a:uFillTx/>
                <a:latin typeface="Cambria Math"/>
                <a:ea typeface="Cambria Math"/>
                <a:cs typeface="Times New Roman" pitchFamily="18" charset="0"/>
              </a:rPr>
              <a:t>( 0, </a:t>
            </a:r>
            <a:r>
              <a:rPr kumimoji="0" lang="el-GR" sz="2400" b="0" u="none" strike="noStrike" kern="0" cap="none" spc="0" normalizeH="0" baseline="0" noProof="0" dirty="0" smtClean="0">
                <a:ln>
                  <a:noFill/>
                </a:ln>
                <a:solidFill>
                  <a:schemeClr val="tx2"/>
                </a:solidFill>
                <a:effectLst/>
                <a:uLnTx/>
                <a:uFillTx/>
                <a:latin typeface="Cambria Math"/>
                <a:ea typeface="Cambria Math"/>
                <a:cs typeface="Times New Roman" pitchFamily="18" charset="0"/>
              </a:rPr>
              <a:t>Δω</a:t>
            </a:r>
            <a:r>
              <a:rPr kumimoji="0" lang="en-US" sz="2400" b="0" u="none" strike="noStrike" kern="0" cap="none" spc="0" normalizeH="0" baseline="0" noProof="0" dirty="0" smtClean="0">
                <a:ln>
                  <a:noFill/>
                </a:ln>
                <a:solidFill>
                  <a:schemeClr val="tx2"/>
                </a:solidFill>
                <a:effectLst/>
                <a:uLnTx/>
                <a:uFillTx/>
                <a:latin typeface="Cambria Math"/>
                <a:ea typeface="Cambria Math"/>
                <a:cs typeface="Times New Roman" pitchFamily="18" charset="0"/>
              </a:rPr>
              <a:t>, 2</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…,½N</a:t>
            </a:r>
            <a:r>
              <a:rPr lang="el-GR" sz="2400" kern="0" dirty="0" smtClean="0">
                <a:solidFill>
                  <a:schemeClr val="tx2"/>
                </a:solidFill>
                <a:latin typeface="Cambria Math"/>
                <a:ea typeface="Cambria Math"/>
                <a:cs typeface="Times New Roman" pitchFamily="18" charset="0"/>
              </a:rPr>
              <a:t> Δω</a:t>
            </a:r>
            <a:r>
              <a:rPr lang="en-US" sz="2400" kern="0" dirty="0" smtClean="0">
                <a:solidFill>
                  <a:schemeClr val="tx2"/>
                </a:solidFill>
                <a:latin typeface="Cambria Math"/>
                <a:ea typeface="Cambria Math"/>
                <a:cs typeface="Times New Roman" pitchFamily="18" charset="0"/>
              </a:rPr>
              <a:t>,      -(½N</a:t>
            </a:r>
            <a:r>
              <a:rPr lang="el-GR" sz="2400" kern="0" dirty="0" smtClean="0">
                <a:solidFill>
                  <a:schemeClr val="tx2"/>
                </a:solidFill>
                <a:latin typeface="Cambria Math"/>
                <a:ea typeface="Cambria Math"/>
                <a:cs typeface="Times New Roman" pitchFamily="18" charset="0"/>
              </a:rPr>
              <a:t> </a:t>
            </a:r>
            <a:r>
              <a:rPr lang="en-US" sz="2400" kern="0" dirty="0" smtClean="0">
                <a:solidFill>
                  <a:schemeClr val="tx2"/>
                </a:solidFill>
                <a:latin typeface="Cambria Math"/>
                <a:ea typeface="Cambria Math"/>
                <a:cs typeface="Times New Roman" pitchFamily="18" charset="0"/>
              </a:rPr>
              <a:t>-1)</a:t>
            </a:r>
            <a:r>
              <a:rPr lang="el-GR" sz="2400" kern="0" dirty="0" smtClean="0">
                <a:solidFill>
                  <a:schemeClr val="tx2"/>
                </a:solidFill>
                <a:latin typeface="Cambria Math"/>
                <a:ea typeface="Cambria Math"/>
                <a:cs typeface="Times New Roman" pitchFamily="18" charset="0"/>
              </a:rPr>
              <a:t> Δω</a:t>
            </a:r>
            <a:r>
              <a:rPr lang="en-US" sz="2400" kern="0" dirty="0" smtClean="0">
                <a:solidFill>
                  <a:schemeClr val="tx2"/>
                </a:solidFill>
                <a:latin typeface="Cambria Math"/>
                <a:ea typeface="Cambria Math"/>
                <a:cs typeface="Times New Roman" pitchFamily="18" charset="0"/>
              </a:rPr>
              <a:t>, …, -2</a:t>
            </a:r>
            <a:r>
              <a:rPr lang="el-GR" sz="2400" kern="0" dirty="0" smtClean="0">
                <a:solidFill>
                  <a:schemeClr val="tx2"/>
                </a:solidFill>
                <a:latin typeface="Cambria Math"/>
                <a:ea typeface="Cambria Math"/>
                <a:cs typeface="Times New Roman" pitchFamily="18" charset="0"/>
              </a:rPr>
              <a:t> Δω</a:t>
            </a:r>
            <a:r>
              <a:rPr lang="en-US" sz="2400" kern="0" dirty="0" smtClean="0">
                <a:solidFill>
                  <a:schemeClr val="tx2"/>
                </a:solidFill>
                <a:latin typeface="Cambria Math"/>
                <a:ea typeface="Cambria Math"/>
                <a:cs typeface="Times New Roman" pitchFamily="18" charset="0"/>
              </a:rPr>
              <a:t>, -</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a:t>
            </a:r>
          </a:p>
          <a:p>
            <a:pPr lvl="0" algn="ctr"/>
            <a:endParaRPr lang="en-US" sz="2400" kern="0" dirty="0" smtClean="0">
              <a:solidFill>
                <a:schemeClr val="tx2"/>
              </a:solidFill>
              <a:latin typeface="Cambria Math"/>
              <a:ea typeface="Cambria Math"/>
              <a:cs typeface="Times New Roman" pitchFamily="18" charset="0"/>
            </a:endParaRPr>
          </a:p>
          <a:p>
            <a:pPr lvl="0" algn="ctr"/>
            <a:endParaRPr lang="en-US" sz="2400" kern="0" dirty="0" smtClean="0">
              <a:solidFill>
                <a:schemeClr val="tx2"/>
              </a:solidFill>
              <a:latin typeface="Cambria Math"/>
              <a:ea typeface="Cambria Math"/>
              <a:cs typeface="Times New Roman" pitchFamily="18" charset="0"/>
            </a:endParaRPr>
          </a:p>
          <a:p>
            <a:pPr lvl="0" algn="ctr"/>
            <a:endParaRPr lang="en-US" sz="2400" kern="0" dirty="0" smtClean="0">
              <a:solidFill>
                <a:schemeClr val="tx2"/>
              </a:solidFill>
              <a:latin typeface="Cambria Math"/>
              <a:ea typeface="Cambria Math"/>
              <a:cs typeface="Times New Roman" pitchFamily="18" charset="0"/>
            </a:endParaRPr>
          </a:p>
          <a:p>
            <a:pPr lvl="0" algn="ctr"/>
            <a:endParaRPr lang="en-US" sz="2400" kern="0" dirty="0" smtClean="0">
              <a:solidFill>
                <a:schemeClr val="tx2"/>
              </a:solidFill>
              <a:latin typeface="Cambria Math"/>
              <a:ea typeface="Cambria Math"/>
              <a:cs typeface="Times New Roman" pitchFamily="18" charset="0"/>
            </a:endParaRPr>
          </a:p>
          <a:p>
            <a:pPr lvl="0" algn="ctr"/>
            <a:r>
              <a:rPr lang="en-US" sz="2400" kern="0" dirty="0" smtClean="0">
                <a:solidFill>
                  <a:schemeClr val="tx2"/>
                </a:solidFill>
                <a:latin typeface="Cambria Math"/>
                <a:ea typeface="Cambria Math"/>
                <a:cs typeface="Times New Roman" pitchFamily="18" charset="0"/>
              </a:rPr>
              <a:t>same as</a:t>
            </a:r>
          </a:p>
          <a:p>
            <a:pPr lvl="0" algn="ctr"/>
            <a:endParaRPr lang="en-US" sz="2400" kern="0" dirty="0" smtClean="0">
              <a:solidFill>
                <a:schemeClr val="tx2"/>
              </a:solidFill>
              <a:latin typeface="Cambria Math"/>
              <a:ea typeface="Cambria Math"/>
              <a:cs typeface="Times New Roman" pitchFamily="18" charset="0"/>
            </a:endParaRPr>
          </a:p>
          <a:p>
            <a:pPr lvl="0" algn="ctr"/>
            <a:endParaRPr lang="en-US" sz="2400" kern="0" dirty="0" smtClean="0">
              <a:solidFill>
                <a:schemeClr val="tx2"/>
              </a:solidFill>
              <a:latin typeface="Cambria Math"/>
              <a:ea typeface="Cambria Math"/>
              <a:cs typeface="Times New Roman" pitchFamily="18" charset="0"/>
            </a:endParaRPr>
          </a:p>
          <a:p>
            <a:pPr algn="ctr"/>
            <a:r>
              <a:rPr lang="el-GR" sz="2400" i="1" kern="0" dirty="0" smtClean="0">
                <a:solidFill>
                  <a:schemeClr val="tx2"/>
                </a:solidFill>
                <a:latin typeface="Cambria Math"/>
                <a:ea typeface="Cambria Math"/>
                <a:cs typeface="Times New Roman" pitchFamily="18" charset="0"/>
              </a:rPr>
              <a:t>ω</a:t>
            </a:r>
            <a:r>
              <a:rPr lang="en-US" sz="2400" i="1" kern="0" baseline="-25000" dirty="0" smtClean="0">
                <a:solidFill>
                  <a:schemeClr val="tx2"/>
                </a:solidFill>
                <a:latin typeface="Cambria Math"/>
                <a:ea typeface="Cambria Math"/>
                <a:cs typeface="Times New Roman" pitchFamily="18" charset="0"/>
              </a:rPr>
              <a:t>n</a:t>
            </a:r>
            <a:r>
              <a:rPr lang="en-US" sz="2400" i="1" kern="0" dirty="0" smtClean="0">
                <a:solidFill>
                  <a:schemeClr val="tx2"/>
                </a:solidFill>
                <a:latin typeface="Cambria Math"/>
                <a:ea typeface="Cambria Math"/>
                <a:cs typeface="Times New Roman" pitchFamily="18" charset="0"/>
              </a:rPr>
              <a:t>   =   </a:t>
            </a:r>
            <a:r>
              <a:rPr lang="en-US" sz="2400" kern="0" dirty="0" smtClean="0">
                <a:solidFill>
                  <a:schemeClr val="tx2"/>
                </a:solidFill>
                <a:latin typeface="Cambria Math"/>
                <a:ea typeface="Cambria Math"/>
                <a:cs typeface="Times New Roman" pitchFamily="18" charset="0"/>
              </a:rPr>
              <a:t>( 0, </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2</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…,½N</a:t>
            </a:r>
            <a:r>
              <a:rPr lang="el-GR" sz="2400" kern="0" dirty="0" smtClean="0">
                <a:solidFill>
                  <a:schemeClr val="tx2"/>
                </a:solidFill>
                <a:latin typeface="Cambria Math"/>
                <a:ea typeface="Cambria Math"/>
                <a:cs typeface="Times New Roman" pitchFamily="18" charset="0"/>
              </a:rPr>
              <a:t> Δω</a:t>
            </a:r>
            <a:r>
              <a:rPr lang="en-US" sz="2400" kern="0" dirty="0" smtClean="0">
                <a:solidFill>
                  <a:schemeClr val="tx2"/>
                </a:solidFill>
                <a:latin typeface="Cambria Math"/>
                <a:ea typeface="Cambria Math"/>
                <a:cs typeface="Times New Roman" pitchFamily="18" charset="0"/>
              </a:rPr>
              <a:t>,      (½N</a:t>
            </a:r>
            <a:r>
              <a:rPr lang="el-GR" sz="2400" kern="0" dirty="0" smtClean="0">
                <a:solidFill>
                  <a:schemeClr val="tx2"/>
                </a:solidFill>
                <a:latin typeface="Cambria Math"/>
                <a:ea typeface="Cambria Math"/>
                <a:cs typeface="Times New Roman" pitchFamily="18" charset="0"/>
              </a:rPr>
              <a:t> </a:t>
            </a:r>
            <a:r>
              <a:rPr lang="en-US" sz="2400" kern="0" dirty="0" smtClean="0">
                <a:solidFill>
                  <a:schemeClr val="tx2"/>
                </a:solidFill>
                <a:latin typeface="Cambria Math"/>
                <a:ea typeface="Cambria Math"/>
                <a:cs typeface="Times New Roman" pitchFamily="18" charset="0"/>
              </a:rPr>
              <a:t>+1)</a:t>
            </a:r>
            <a:r>
              <a:rPr lang="el-GR" sz="2400" kern="0" dirty="0" smtClean="0">
                <a:solidFill>
                  <a:schemeClr val="tx2"/>
                </a:solidFill>
                <a:latin typeface="Cambria Math"/>
                <a:ea typeface="Cambria Math"/>
                <a:cs typeface="Times New Roman" pitchFamily="18" charset="0"/>
              </a:rPr>
              <a:t> Δω</a:t>
            </a:r>
            <a:r>
              <a:rPr lang="en-US" sz="2400" kern="0" dirty="0" smtClean="0">
                <a:solidFill>
                  <a:schemeClr val="tx2"/>
                </a:solidFill>
                <a:latin typeface="Cambria Math"/>
                <a:ea typeface="Cambria Math"/>
                <a:cs typeface="Times New Roman" pitchFamily="18" charset="0"/>
              </a:rPr>
              <a:t>, …, (N-1)</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N</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 </a:t>
            </a:r>
            <a:endParaRPr lang="en-US" sz="2400" kern="0" dirty="0" smtClean="0">
              <a:solidFill>
                <a:schemeClr val="tx2"/>
              </a:solidFill>
              <a:latin typeface="Times New Roman" pitchFamily="18" charset="0"/>
              <a:cs typeface="Times New Roman" pitchFamily="18" charset="0"/>
            </a:endParaRPr>
          </a:p>
          <a:p>
            <a:pPr lvl="0" algn="ctr"/>
            <a:r>
              <a:rPr lang="en-US" sz="2400" kern="0" dirty="0" smtClean="0">
                <a:solidFill>
                  <a:schemeClr val="tx2"/>
                </a:solidFill>
                <a:latin typeface="Cambria Math"/>
                <a:ea typeface="Cambria Math"/>
                <a:cs typeface="Times New Roman" pitchFamily="18" charset="0"/>
              </a:rPr>
              <a:t> </a:t>
            </a:r>
            <a:endParaRPr kumimoji="0" lang="en-US" sz="2400" b="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15" name="Rectangle 14"/>
          <p:cNvSpPr/>
          <p:nvPr/>
        </p:nvSpPr>
        <p:spPr>
          <a:xfrm>
            <a:off x="1828800" y="2438401"/>
            <a:ext cx="23622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non-negative</a:t>
            </a:r>
          </a:p>
          <a:p>
            <a:pPr algn="ctr"/>
            <a:r>
              <a:rPr lang="en-US" sz="2400" i="1" dirty="0" smtClean="0">
                <a:solidFill>
                  <a:srgbClr val="FF0000"/>
                </a:solidFill>
                <a:latin typeface="Times New Roman" pitchFamily="18" charset="0"/>
                <a:ea typeface="Cambria Math" pitchFamily="18" charset="0"/>
                <a:cs typeface="Times New Roman" pitchFamily="18" charset="0"/>
              </a:rPr>
              <a:t>frequencies</a:t>
            </a:r>
            <a:endParaRPr lang="en-US" sz="2400" dirty="0">
              <a:solidFill>
                <a:srgbClr val="FF0000"/>
              </a:solidFill>
            </a:endParaRPr>
          </a:p>
        </p:txBody>
      </p:sp>
      <p:sp>
        <p:nvSpPr>
          <p:cNvPr id="16" name="Left Brace 15"/>
          <p:cNvSpPr/>
          <p:nvPr/>
        </p:nvSpPr>
        <p:spPr>
          <a:xfrm rot="16200000">
            <a:off x="2819400" y="762001"/>
            <a:ext cx="381000" cy="2819400"/>
          </a:xfrm>
          <a:prstGeom prst="leftBrace">
            <a:avLst>
              <a:gd name="adj1" fmla="val 0"/>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Rectangle 16"/>
          <p:cNvSpPr/>
          <p:nvPr/>
        </p:nvSpPr>
        <p:spPr>
          <a:xfrm>
            <a:off x="5479152" y="2438401"/>
            <a:ext cx="23622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negative</a:t>
            </a:r>
          </a:p>
          <a:p>
            <a:pPr algn="ctr"/>
            <a:r>
              <a:rPr lang="en-US" sz="2400" i="1" dirty="0" smtClean="0">
                <a:solidFill>
                  <a:srgbClr val="FF0000"/>
                </a:solidFill>
                <a:latin typeface="Times New Roman" pitchFamily="18" charset="0"/>
                <a:ea typeface="Cambria Math" pitchFamily="18" charset="0"/>
                <a:cs typeface="Times New Roman" pitchFamily="18" charset="0"/>
              </a:rPr>
              <a:t>frequencies</a:t>
            </a:r>
            <a:endParaRPr lang="en-US" sz="2400" dirty="0">
              <a:solidFill>
                <a:srgbClr val="FF0000"/>
              </a:solidFill>
            </a:endParaRPr>
          </a:p>
        </p:txBody>
      </p:sp>
      <p:sp>
        <p:nvSpPr>
          <p:cNvPr id="18" name="Left Brace 17"/>
          <p:cNvSpPr/>
          <p:nvPr/>
        </p:nvSpPr>
        <p:spPr>
          <a:xfrm rot="16200000">
            <a:off x="6477000" y="533401"/>
            <a:ext cx="381000" cy="3276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Rectangle 18"/>
          <p:cNvSpPr/>
          <p:nvPr/>
        </p:nvSpPr>
        <p:spPr>
          <a:xfrm>
            <a:off x="1426026" y="5334000"/>
            <a:ext cx="288834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non-negative frequencies up to </a:t>
            </a:r>
            <a:r>
              <a:rPr lang="en-US" sz="2400" i="1" dirty="0" err="1" smtClean="0">
                <a:solidFill>
                  <a:srgbClr val="FF0000"/>
                </a:solidFill>
                <a:latin typeface="Times New Roman" pitchFamily="18" charset="0"/>
                <a:ea typeface="Cambria Math" pitchFamily="18" charset="0"/>
                <a:cs typeface="Times New Roman" pitchFamily="18" charset="0"/>
              </a:rPr>
              <a:t>Nyquist</a:t>
            </a:r>
            <a:endParaRPr lang="en-US" sz="2400" dirty="0">
              <a:solidFill>
                <a:srgbClr val="FF0000"/>
              </a:solidFill>
            </a:endParaRPr>
          </a:p>
        </p:txBody>
      </p:sp>
      <p:sp>
        <p:nvSpPr>
          <p:cNvPr id="20" name="Left Brace 19"/>
          <p:cNvSpPr/>
          <p:nvPr/>
        </p:nvSpPr>
        <p:spPr>
          <a:xfrm rot="16200000">
            <a:off x="2705100" y="3771900"/>
            <a:ext cx="381000" cy="2743200"/>
          </a:xfrm>
          <a:prstGeom prst="leftBrace">
            <a:avLst>
              <a:gd name="adj1" fmla="val 0"/>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Left Brace 21"/>
          <p:cNvSpPr/>
          <p:nvPr/>
        </p:nvSpPr>
        <p:spPr>
          <a:xfrm rot="16200000">
            <a:off x="6629400" y="3276600"/>
            <a:ext cx="381000" cy="3733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Rectangle 22"/>
          <p:cNvSpPr/>
          <p:nvPr/>
        </p:nvSpPr>
        <p:spPr>
          <a:xfrm>
            <a:off x="5069112" y="5468256"/>
            <a:ext cx="34290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non-negative frequencies </a:t>
            </a:r>
            <a:r>
              <a:rPr lang="en-US" sz="2400" i="1" dirty="0" smtClean="0">
                <a:solidFill>
                  <a:srgbClr val="FF0000"/>
                </a:solidFill>
                <a:latin typeface="Times New Roman" pitchFamily="18" charset="0"/>
                <a:ea typeface="Cambria Math" pitchFamily="18" charset="0"/>
                <a:cs typeface="Times New Roman" pitchFamily="18" charset="0"/>
              </a:rPr>
              <a:t>above the </a:t>
            </a:r>
            <a:r>
              <a:rPr lang="en-US" sz="2400" i="1" dirty="0" err="1" smtClean="0">
                <a:solidFill>
                  <a:srgbClr val="FF0000"/>
                </a:solidFill>
                <a:latin typeface="Times New Roman" pitchFamily="18" charset="0"/>
                <a:ea typeface="Cambria Math" pitchFamily="18" charset="0"/>
                <a:cs typeface="Times New Roman" pitchFamily="18" charset="0"/>
              </a:rPr>
              <a:t>Nyquist</a:t>
            </a:r>
            <a:endParaRPr lang="en-US" sz="2400"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marL="514350" indent="-514350">
              <a:buNone/>
            </a:pPr>
            <a:r>
              <a:rPr lang="en-US" sz="4400" dirty="0" smtClean="0">
                <a:latin typeface="Times New Roman" pitchFamily="18" charset="0"/>
                <a:cs typeface="Times New Roman" pitchFamily="18" charset="0"/>
              </a:rPr>
              <a:t>values of frequencies?</a:t>
            </a:r>
          </a:p>
          <a:p>
            <a:pPr marL="514350" indent="-514350">
              <a:buNone/>
            </a:pPr>
            <a:r>
              <a:rPr lang="en-US" sz="4400"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evenly spaced, </a:t>
            </a:r>
            <a:r>
              <a:rPr lang="en-US" sz="4000" i="1" dirty="0" smtClean="0">
                <a:latin typeface="Cambria Math"/>
                <a:ea typeface="Cambria Math"/>
                <a:cs typeface="Times New Roman" pitchFamily="18" charset="0"/>
              </a:rPr>
              <a:t>f</a:t>
            </a:r>
            <a:r>
              <a:rPr lang="en-US" sz="4000" i="1" baseline="-25000" dirty="0" smtClean="0">
                <a:latin typeface="Times New Roman" pitchFamily="18" charset="0"/>
                <a:cs typeface="Times New Roman" pitchFamily="18" charset="0"/>
              </a:rPr>
              <a:t>n</a:t>
            </a:r>
            <a:r>
              <a:rPr lang="en-US" sz="4000" i="1" dirty="0" smtClean="0">
                <a:latin typeface="Times New Roman" pitchFamily="18" charset="0"/>
                <a:cs typeface="Times New Roman" pitchFamily="18" charset="0"/>
              </a:rPr>
              <a:t> </a:t>
            </a:r>
            <a:r>
              <a:rPr lang="en-US" sz="4000" i="1" dirty="0" smtClean="0">
                <a:latin typeface="Times New Roman" pitchFamily="18" charset="0"/>
                <a:cs typeface="Times New Roman" pitchFamily="18" charset="0"/>
              </a:rPr>
              <a:t>= (n-1)</a:t>
            </a:r>
            <a:r>
              <a:rPr lang="el-GR" sz="4000" i="1" dirty="0" smtClean="0">
                <a:latin typeface="Cambria Math"/>
                <a:ea typeface="Cambria Math"/>
                <a:cs typeface="Times New Roman" pitchFamily="18" charset="0"/>
              </a:rPr>
              <a:t>Δ</a:t>
            </a:r>
            <a:r>
              <a:rPr lang="en-US" sz="4000" i="1" dirty="0" smtClean="0">
                <a:latin typeface="Cambria Math"/>
                <a:ea typeface="Cambria Math"/>
                <a:cs typeface="Times New Roman" pitchFamily="18" charset="0"/>
              </a:rPr>
              <a:t>f</a:t>
            </a:r>
            <a:endParaRPr lang="en-US" sz="4000" dirty="0" smtClean="0">
              <a:latin typeface="Times New Roman" pitchFamily="18" charset="0"/>
              <a:cs typeface="Times New Roman" pitchFamily="18" charset="0"/>
            </a:endParaRPr>
          </a:p>
          <a:p>
            <a:pPr marL="514350" indent="-514350">
              <a:buNone/>
            </a:pPr>
            <a:r>
              <a:rPr lang="en-US" sz="4400"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minimum frequency of zero</a:t>
            </a:r>
          </a:p>
          <a:p>
            <a:pPr marL="514350" indent="-514350">
              <a:buNone/>
            </a:pPr>
            <a:r>
              <a:rPr lang="en-US" sz="4000" dirty="0" smtClean="0">
                <a:latin typeface="Times New Roman" pitchFamily="18" charset="0"/>
                <a:cs typeface="Times New Roman" pitchFamily="18" charset="0"/>
              </a:rPr>
              <a:t>		maximum frequency of </a:t>
            </a:r>
            <a:r>
              <a:rPr lang="en-US" sz="4000" i="1" dirty="0" err="1" smtClean="0">
                <a:latin typeface="Cambria Math" pitchFamily="18" charset="0"/>
                <a:ea typeface="Cambria Math" pitchFamily="18" charset="0"/>
                <a:cs typeface="Times New Roman" pitchFamily="18" charset="0"/>
              </a:rPr>
              <a:t>f</a:t>
            </a:r>
            <a:r>
              <a:rPr lang="en-US" sz="4000" i="1" baseline="-25000" dirty="0" err="1" smtClean="0">
                <a:latin typeface="Cambria Math" pitchFamily="18" charset="0"/>
                <a:ea typeface="Cambria Math" pitchFamily="18" charset="0"/>
                <a:cs typeface="Times New Roman" pitchFamily="18" charset="0"/>
              </a:rPr>
              <a:t>ny</a:t>
            </a:r>
            <a:endParaRPr lang="en-US" sz="4000" i="1" baseline="-25000" dirty="0" smtClean="0">
              <a:latin typeface="Cambria Math" pitchFamily="18" charset="0"/>
              <a:ea typeface="Cambria Math" pitchFamily="18" charset="0"/>
              <a:cs typeface="Times New Roman" pitchFamily="18" charset="0"/>
            </a:endParaRPr>
          </a:p>
          <a:p>
            <a:pPr marL="514350" indent="-514350">
              <a:buNone/>
            </a:pPr>
            <a:endParaRPr lang="en-US" sz="4400" i="1" dirty="0" smtClean="0">
              <a:latin typeface="Times New Roman" pitchFamily="18" charset="0"/>
              <a:cs typeface="Times New Roman" pitchFamily="18" charset="0"/>
            </a:endParaRPr>
          </a:p>
          <a:p>
            <a:pPr marL="514350" indent="-514350">
              <a:buNone/>
            </a:pPr>
            <a:r>
              <a:rPr lang="en-US" sz="4400" dirty="0" smtClean="0">
                <a:latin typeface="Times New Roman" pitchFamily="18" charset="0"/>
                <a:cs typeface="Times New Roman" pitchFamily="18" charset="0"/>
              </a:rPr>
              <a:t>total number of frequencies?  </a:t>
            </a:r>
            <a:r>
              <a:rPr lang="en-US" sz="4400" i="1" dirty="0" smtClean="0">
                <a:latin typeface="Cambria Math" pitchFamily="18" charset="0"/>
                <a:ea typeface="Cambria Math" pitchFamily="18" charset="0"/>
                <a:cs typeface="Times New Roman" pitchFamily="18" charset="0"/>
              </a:rPr>
              <a:t>N/2+1</a:t>
            </a:r>
          </a:p>
          <a:p>
            <a:pPr marL="514350" indent="-514350">
              <a:buNone/>
            </a:pPr>
            <a:r>
              <a:rPr lang="en-US" sz="4400"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number of model parameters, </a:t>
            </a:r>
            <a:r>
              <a:rPr lang="en-US" sz="4000" i="1" dirty="0" smtClean="0">
                <a:latin typeface="Cambria Math" pitchFamily="18" charset="0"/>
                <a:ea typeface="Cambria Math" pitchFamily="18" charset="0"/>
                <a:cs typeface="Times New Roman" pitchFamily="18" charset="0"/>
              </a:rPr>
              <a:t>M</a:t>
            </a:r>
          </a:p>
          <a:p>
            <a:pPr marL="514350" indent="-514350">
              <a:buNone/>
            </a:pPr>
            <a:r>
              <a:rPr lang="en-US" sz="4000" dirty="0" smtClean="0">
                <a:latin typeface="Times New Roman" pitchFamily="18" charset="0"/>
                <a:cs typeface="Times New Roman" pitchFamily="18" charset="0"/>
              </a:rPr>
              <a:t>		= number of data, </a:t>
            </a:r>
            <a:r>
              <a:rPr lang="en-US" sz="4000" i="1" dirty="0" smtClean="0">
                <a:latin typeface="Cambria Math" pitchFamily="18" charset="0"/>
                <a:ea typeface="Cambria Math" pitchFamily="18" charset="0"/>
                <a:cs typeface="Times New Roman" pitchFamily="18" charset="0"/>
              </a:rPr>
              <a:t>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2895600"/>
          </a:xfrm>
        </p:spPr>
        <p:txBody>
          <a:bodyPr/>
          <a:lstStyle/>
          <a:p>
            <a:r>
              <a:rPr lang="en-US" dirty="0" smtClean="0">
                <a:latin typeface="Times New Roman" pitchFamily="18" charset="0"/>
                <a:cs typeface="Times New Roman" pitchFamily="18" charset="0"/>
              </a:rPr>
              <a:t>least-squares solution for the Fourier coefficients, </a:t>
            </a:r>
            <a:r>
              <a:rPr lang="en-US" i="1" dirty="0" err="1" smtClean="0">
                <a:latin typeface="Cambria Math" pitchFamily="18" charset="0"/>
                <a:ea typeface="Cambria Math" pitchFamily="18" charset="0"/>
                <a:cs typeface="Times New Roman" pitchFamily="18" charset="0"/>
              </a:rPr>
              <a:t>C</a:t>
            </a:r>
            <a:r>
              <a:rPr lang="en-US" i="1" baseline="-25000" dirty="0" err="1" smtClean="0">
                <a:latin typeface="Cambria Math" pitchFamily="18" charset="0"/>
                <a:ea typeface="Cambria Math" pitchFamily="18" charset="0"/>
                <a:cs typeface="Times New Roman" pitchFamily="18" charset="0"/>
              </a:rPr>
              <a:t>n</a:t>
            </a: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dirty="0" smtClean="0">
                <a:latin typeface="Times New Roman" pitchFamily="18" charset="0"/>
                <a:cs typeface="Times New Roman" pitchFamily="18" charset="0"/>
              </a:rPr>
              <a:t> </a:t>
            </a:r>
            <a:r>
              <a:rPr lang="en-US" sz="2800" i="1" dirty="0" smtClean="0">
                <a:latin typeface="Times New Roman" pitchFamily="18" charset="0"/>
                <a:cs typeface="Times New Roman" pitchFamily="18" charset="0"/>
              </a:rPr>
              <a:t>or “Discrete Fourier Transform”</a:t>
            </a: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endParaRPr lang="en-US" i="1" baseline="-25000" dirty="0">
              <a:latin typeface="Cambria Math" pitchFamily="18" charset="0"/>
              <a:ea typeface="Cambria Math" pitchFamily="18" charset="0"/>
              <a:cs typeface="Times New Roman" pitchFamily="18" charset="0"/>
            </a:endParaRPr>
          </a:p>
        </p:txBody>
      </p:sp>
      <p:pic>
        <p:nvPicPr>
          <p:cNvPr id="8194" name="Picture 2"/>
          <p:cNvPicPr>
            <a:picLocks noChangeAspect="1" noChangeArrowheads="1"/>
          </p:cNvPicPr>
          <p:nvPr/>
        </p:nvPicPr>
        <p:blipFill>
          <a:blip r:embed="rId2" cstate="print"/>
          <a:srcRect l="27362" t="21456" r="17264" b="46871"/>
          <a:stretch>
            <a:fillRect/>
          </a:stretch>
        </p:blipFill>
        <p:spPr bwMode="auto">
          <a:xfrm>
            <a:off x="1676400" y="2895600"/>
            <a:ext cx="5562600" cy="2028713"/>
          </a:xfrm>
          <a:prstGeom prst="rect">
            <a:avLst/>
          </a:prstGeom>
          <a:noFill/>
          <a:ln w="9525">
            <a:noFill/>
            <a:miter lim="800000"/>
            <a:headEnd/>
            <a:tailEnd/>
          </a:ln>
        </p:spPr>
      </p:pic>
      <p:sp>
        <p:nvSpPr>
          <p:cNvPr id="6" name="Rectangle 5"/>
          <p:cNvSpPr/>
          <p:nvPr/>
        </p:nvSpPr>
        <p:spPr>
          <a:xfrm>
            <a:off x="4876800" y="4953000"/>
            <a:ext cx="3733800" cy="1569660"/>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 derivation requires complex version of least-squares.  See text of details …</a:t>
            </a:r>
            <a:endParaRPr lang="en-US" sz="2400" dirty="0">
              <a:solidFill>
                <a:srgbClr val="FF0000"/>
              </a:solidFill>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267200"/>
          </a:xfrm>
        </p:spPr>
        <p:txBody>
          <a:bodyPr/>
          <a:lstStyle/>
          <a:p>
            <a:r>
              <a:rPr lang="en-US" dirty="0" err="1" smtClean="0">
                <a:latin typeface="Times New Roman" pitchFamily="18" charset="0"/>
                <a:cs typeface="Times New Roman" pitchFamily="18" charset="0"/>
              </a:rPr>
              <a:t>MatLab</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Fourier Coefficients </a:t>
            </a:r>
            <a:r>
              <a:rPr lang="en-US" sz="3200" i="1" dirty="0" err="1" smtClean="0">
                <a:latin typeface="Cambria Math" pitchFamily="18" charset="0"/>
                <a:ea typeface="Cambria Math" pitchFamily="18" charset="0"/>
                <a:cs typeface="Times New Roman" pitchFamily="18" charset="0"/>
              </a:rPr>
              <a:t>C</a:t>
            </a:r>
            <a:r>
              <a:rPr lang="en-US" sz="3200" i="1" baseline="-25000" dirty="0" err="1" smtClean="0">
                <a:latin typeface="Cambria Math" pitchFamily="18" charset="0"/>
                <a:ea typeface="Cambria Math" pitchFamily="18" charset="0"/>
                <a:cs typeface="Times New Roman" pitchFamily="18" charset="0"/>
              </a:rPr>
              <a:t>j</a:t>
            </a:r>
            <a:r>
              <a:rPr lang="en-US" sz="3200" i="1" baseline="-25000" dirty="0" smtClean="0">
                <a:latin typeface="Cambria Math" pitchFamily="18" charset="0"/>
                <a:ea typeface="Cambria Math" pitchFamily="18" charset="0"/>
                <a:cs typeface="Times New Roman" pitchFamily="18" charset="0"/>
              </a:rPr>
              <a:t> </a:t>
            </a:r>
            <a:r>
              <a:rPr lang="en-US" sz="3200" dirty="0" smtClean="0">
                <a:latin typeface="Times New Roman" pitchFamily="18" charset="0"/>
                <a:cs typeface="Times New Roman" pitchFamily="18" charset="0"/>
              </a:rPr>
              <a:t>  from time series </a:t>
            </a:r>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n</a:t>
            </a: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r>
              <a:rPr lang="en-US" sz="3200" dirty="0" smtClean="0">
                <a:latin typeface="Courier New" pitchFamily="49" charset="0"/>
                <a:cs typeface="Courier New" pitchFamily="49" charset="0"/>
              </a:rPr>
              <a:t>c = </a:t>
            </a:r>
            <a:r>
              <a:rPr lang="en-US" sz="3200" dirty="0" err="1" smtClean="0">
                <a:latin typeface="Courier New" pitchFamily="49" charset="0"/>
                <a:cs typeface="Courier New" pitchFamily="49" charset="0"/>
              </a:rPr>
              <a:t>fft</a:t>
            </a:r>
            <a:r>
              <a:rPr lang="en-US" sz="3200" dirty="0" smtClean="0">
                <a:latin typeface="Courier New" pitchFamily="49" charset="0"/>
                <a:cs typeface="Courier New" pitchFamily="49" charset="0"/>
              </a:rPr>
              <a:t>(d);</a:t>
            </a: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endParaRPr lang="en-US" sz="3200" i="1" baseline="-25000" dirty="0">
              <a:latin typeface="Cambria Math" pitchFamily="18" charset="0"/>
              <a:ea typeface="Cambria Math" pitchFamily="18" charset="0"/>
              <a:cs typeface="Times New Roman" pitchFamily="18" charset="0"/>
            </a:endParaRPr>
          </a:p>
        </p:txBody>
      </p:sp>
      <p:sp>
        <p:nvSpPr>
          <p:cNvPr id="5" name="Freeform 4"/>
          <p:cNvSpPr/>
          <p:nvPr/>
        </p:nvSpPr>
        <p:spPr>
          <a:xfrm>
            <a:off x="5341257" y="3918857"/>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6553200" y="4724400"/>
            <a:ext cx="12954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vector of </a:t>
            </a:r>
            <a:r>
              <a:rPr lang="en-US" sz="2400" i="1" dirty="0" smtClean="0">
                <a:solidFill>
                  <a:srgbClr val="FF0000"/>
                </a:solidFill>
                <a:latin typeface="Cambria Math" pitchFamily="18" charset="0"/>
                <a:ea typeface="Cambria Math" pitchFamily="18" charset="0"/>
                <a:cs typeface="Times New Roman" pitchFamily="18" charset="0"/>
              </a:rPr>
              <a:t>N</a:t>
            </a:r>
            <a:r>
              <a:rPr lang="en-US" sz="2400" i="1" dirty="0" smtClean="0">
                <a:solidFill>
                  <a:srgbClr val="FF0000"/>
                </a:solidFill>
                <a:latin typeface="Times New Roman" pitchFamily="18" charset="0"/>
                <a:ea typeface="Cambria Math" pitchFamily="18" charset="0"/>
                <a:cs typeface="Times New Roman" pitchFamily="18" charset="0"/>
              </a:rPr>
              <a:t> data</a:t>
            </a:r>
            <a:endParaRPr lang="en-US" sz="2400" dirty="0">
              <a:solidFill>
                <a:srgbClr val="FF0000"/>
              </a:solidFill>
            </a:endParaRPr>
          </a:p>
        </p:txBody>
      </p:sp>
      <p:sp>
        <p:nvSpPr>
          <p:cNvPr id="8" name="Freeform 7"/>
          <p:cNvSpPr/>
          <p:nvPr/>
        </p:nvSpPr>
        <p:spPr>
          <a:xfrm flipH="1">
            <a:off x="2166258" y="3886200"/>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Rectangle 8"/>
          <p:cNvSpPr/>
          <p:nvPr/>
        </p:nvSpPr>
        <p:spPr>
          <a:xfrm>
            <a:off x="1124868" y="5105400"/>
            <a:ext cx="2057400" cy="1569660"/>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vector of </a:t>
            </a:r>
            <a:r>
              <a:rPr lang="en-US" sz="2400" i="1" dirty="0" smtClean="0">
                <a:solidFill>
                  <a:srgbClr val="FF0000"/>
                </a:solidFill>
                <a:latin typeface="Cambria Math" pitchFamily="18" charset="0"/>
                <a:ea typeface="Cambria Math" pitchFamily="18" charset="0"/>
                <a:cs typeface="Times New Roman" pitchFamily="18" charset="0"/>
              </a:rPr>
              <a:t>N</a:t>
            </a:r>
            <a:r>
              <a:rPr lang="en-US" sz="2400" i="1" dirty="0" smtClean="0">
                <a:solidFill>
                  <a:srgbClr val="FF0000"/>
                </a:solidFill>
                <a:latin typeface="Times New Roman" pitchFamily="18" charset="0"/>
                <a:ea typeface="Cambria Math" pitchFamily="18" charset="0"/>
                <a:cs typeface="Times New Roman" pitchFamily="18" charset="0"/>
              </a:rPr>
              <a:t> complex Fourier coefficients</a:t>
            </a:r>
            <a:endParaRPr lang="en-US" sz="2400" dirty="0">
              <a:solidFill>
                <a:srgbClr val="FF0000"/>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267200"/>
          </a:xfrm>
        </p:spPr>
        <p:txBody>
          <a:bodyPr/>
          <a:lstStyle/>
          <a:p>
            <a:r>
              <a:rPr lang="en-US" dirty="0" err="1" smtClean="0">
                <a:latin typeface="Times New Roman" pitchFamily="18" charset="0"/>
                <a:cs typeface="Times New Roman" pitchFamily="18" charset="0"/>
              </a:rPr>
              <a:t>MatLab</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time series </a:t>
            </a:r>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n</a:t>
            </a:r>
            <a:r>
              <a:rPr lang="en-US" sz="3200" i="1" baseline="-25000"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rPr>
              <a:t>from Fourier Coefficients </a:t>
            </a:r>
            <a:r>
              <a:rPr lang="en-US" sz="3200" i="1" dirty="0" err="1" smtClean="0">
                <a:latin typeface="Cambria Math" pitchFamily="18" charset="0"/>
                <a:ea typeface="Cambria Math" pitchFamily="18" charset="0"/>
                <a:cs typeface="Times New Roman" pitchFamily="18" charset="0"/>
              </a:rPr>
              <a:t>C</a:t>
            </a:r>
            <a:r>
              <a:rPr lang="en-US" sz="3200" i="1" baseline="-25000" dirty="0" err="1" smtClean="0">
                <a:latin typeface="Cambria Math" pitchFamily="18" charset="0"/>
                <a:ea typeface="Cambria Math" pitchFamily="18" charset="0"/>
                <a:cs typeface="Times New Roman" pitchFamily="18" charset="0"/>
              </a:rPr>
              <a:t>j</a:t>
            </a:r>
            <a:r>
              <a:rPr lang="en-US" sz="3200" i="1" baseline="-25000" dirty="0" smtClean="0">
                <a:latin typeface="Cambria Math" pitchFamily="18" charset="0"/>
                <a:ea typeface="Cambria Math" pitchFamily="18" charset="0"/>
                <a:cs typeface="Times New Roman" pitchFamily="18" charset="0"/>
              </a:rPr>
              <a:t> </a:t>
            </a: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r>
              <a:rPr lang="en-US" sz="3200" dirty="0" smtClean="0">
                <a:latin typeface="Courier New" pitchFamily="49" charset="0"/>
                <a:cs typeface="Courier New" pitchFamily="49" charset="0"/>
              </a:rPr>
              <a:t>d = </a:t>
            </a:r>
            <a:r>
              <a:rPr lang="en-US" sz="3200" dirty="0" err="1" smtClean="0">
                <a:latin typeface="Courier New" pitchFamily="49" charset="0"/>
                <a:cs typeface="Courier New" pitchFamily="49" charset="0"/>
              </a:rPr>
              <a:t>ifft</a:t>
            </a:r>
            <a:r>
              <a:rPr lang="en-US" sz="3200" dirty="0" smtClean="0">
                <a:latin typeface="Courier New" pitchFamily="49" charset="0"/>
                <a:cs typeface="Courier New" pitchFamily="49" charset="0"/>
              </a:rPr>
              <a:t>(c);</a:t>
            </a: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endParaRPr lang="en-US" sz="3200" i="1" baseline="-25000" dirty="0">
              <a:latin typeface="Cambria Math" pitchFamily="18" charset="0"/>
              <a:ea typeface="Cambria Math" pitchFamily="18" charset="0"/>
              <a:cs typeface="Times New Roman" pitchFamily="18" charset="0"/>
            </a:endParaRPr>
          </a:p>
        </p:txBody>
      </p:sp>
      <p:sp>
        <p:nvSpPr>
          <p:cNvPr id="5" name="Freeform 4"/>
          <p:cNvSpPr/>
          <p:nvPr/>
        </p:nvSpPr>
        <p:spPr>
          <a:xfrm>
            <a:off x="5341257" y="3918857"/>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1066800" y="5181600"/>
            <a:ext cx="12954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vector of </a:t>
            </a:r>
            <a:r>
              <a:rPr lang="en-US" sz="2400" i="1" dirty="0" smtClean="0">
                <a:solidFill>
                  <a:srgbClr val="FF0000"/>
                </a:solidFill>
                <a:latin typeface="Cambria Math" pitchFamily="18" charset="0"/>
                <a:ea typeface="Cambria Math" pitchFamily="18" charset="0"/>
                <a:cs typeface="Times New Roman" pitchFamily="18" charset="0"/>
              </a:rPr>
              <a:t>N</a:t>
            </a:r>
            <a:r>
              <a:rPr lang="en-US" sz="2400" i="1" dirty="0" smtClean="0">
                <a:solidFill>
                  <a:srgbClr val="FF0000"/>
                </a:solidFill>
                <a:latin typeface="Times New Roman" pitchFamily="18" charset="0"/>
                <a:ea typeface="Cambria Math" pitchFamily="18" charset="0"/>
                <a:cs typeface="Times New Roman" pitchFamily="18" charset="0"/>
              </a:rPr>
              <a:t> data</a:t>
            </a:r>
            <a:endParaRPr lang="en-US" sz="2400" dirty="0">
              <a:solidFill>
                <a:srgbClr val="FF0000"/>
              </a:solidFill>
            </a:endParaRPr>
          </a:p>
        </p:txBody>
      </p:sp>
      <p:sp>
        <p:nvSpPr>
          <p:cNvPr id="8" name="Freeform 7"/>
          <p:cNvSpPr/>
          <p:nvPr/>
        </p:nvSpPr>
        <p:spPr>
          <a:xfrm flipH="1">
            <a:off x="2166258" y="3886200"/>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Rectangle 8"/>
          <p:cNvSpPr/>
          <p:nvPr/>
        </p:nvSpPr>
        <p:spPr>
          <a:xfrm>
            <a:off x="6324600" y="4876800"/>
            <a:ext cx="2057400" cy="1569660"/>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vector of </a:t>
            </a:r>
            <a:r>
              <a:rPr lang="en-US" sz="2400" i="1" dirty="0" smtClean="0">
                <a:solidFill>
                  <a:srgbClr val="FF0000"/>
                </a:solidFill>
                <a:latin typeface="Cambria Math" pitchFamily="18" charset="0"/>
                <a:ea typeface="Cambria Math" pitchFamily="18" charset="0"/>
                <a:cs typeface="Times New Roman" pitchFamily="18" charset="0"/>
              </a:rPr>
              <a:t>N</a:t>
            </a:r>
            <a:r>
              <a:rPr lang="en-US" sz="2400" i="1" dirty="0" smtClean="0">
                <a:solidFill>
                  <a:srgbClr val="FF0000"/>
                </a:solidFill>
                <a:latin typeface="Times New Roman" pitchFamily="18" charset="0"/>
                <a:ea typeface="Cambria Math" pitchFamily="18" charset="0"/>
                <a:cs typeface="Times New Roman" pitchFamily="18" charset="0"/>
              </a:rPr>
              <a:t> complex Fourier coefficients</a:t>
            </a:r>
            <a:endParaRPr lang="en-US" sz="2400" dirty="0">
              <a:solidFill>
                <a:srgbClr val="FF0000"/>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1447800" y="914400"/>
            <a:ext cx="7696200" cy="461665"/>
          </a:xfrm>
          <a:prstGeom prst="rect">
            <a:avLst/>
          </a:prstGeom>
        </p:spPr>
        <p:txBody>
          <a:bodyPr wrap="square">
            <a:spAutoFit/>
          </a:bodyPr>
          <a:lstStyle/>
          <a:p>
            <a:r>
              <a:rPr lang="en-US" sz="2400" i="1" dirty="0" smtClean="0">
                <a:solidFill>
                  <a:srgbClr val="FF0000"/>
                </a:solidFill>
                <a:latin typeface="Times New Roman" pitchFamily="18" charset="0"/>
                <a:ea typeface="Cambria Math" pitchFamily="18" charset="0"/>
                <a:cs typeface="Times New Roman" pitchFamily="18" charset="0"/>
              </a:rPr>
              <a:t>same number </a:t>
            </a:r>
            <a:r>
              <a:rPr lang="en-US" sz="2400" i="1" dirty="0" smtClean="0">
                <a:solidFill>
                  <a:srgbClr val="FF0000"/>
                </a:solidFill>
                <a:latin typeface="Cambria Math" pitchFamily="18" charset="0"/>
                <a:ea typeface="Cambria Math" pitchFamily="18" charset="0"/>
                <a:cs typeface="Times New Roman" pitchFamily="18" charset="0"/>
              </a:rPr>
              <a:t>M</a:t>
            </a:r>
            <a:r>
              <a:rPr lang="en-US" sz="2400" i="1" dirty="0" smtClean="0">
                <a:solidFill>
                  <a:srgbClr val="FF0000"/>
                </a:solidFill>
                <a:latin typeface="Times New Roman" pitchFamily="18" charset="0"/>
                <a:ea typeface="Cambria Math" pitchFamily="18" charset="0"/>
                <a:cs typeface="Times New Roman" pitchFamily="18" charset="0"/>
              </a:rPr>
              <a:t> of Fourier Coefficients as number</a:t>
            </a:r>
            <a:r>
              <a:rPr lang="en-US" sz="2400" i="1" dirty="0" smtClean="0">
                <a:solidFill>
                  <a:srgbClr val="FF0000"/>
                </a:solidFill>
                <a:latin typeface="Cambria Math" pitchFamily="18" charset="0"/>
                <a:ea typeface="Cambria Math" pitchFamily="18" charset="0"/>
                <a:cs typeface="Times New Roman" pitchFamily="18" charset="0"/>
              </a:rPr>
              <a:t> N</a:t>
            </a:r>
            <a:r>
              <a:rPr lang="en-US" sz="2400" i="1" dirty="0" smtClean="0">
                <a:solidFill>
                  <a:srgbClr val="FF0000"/>
                </a:solidFill>
                <a:latin typeface="Times New Roman" pitchFamily="18" charset="0"/>
                <a:ea typeface="Cambria Math" pitchFamily="18" charset="0"/>
                <a:cs typeface="Times New Roman" pitchFamily="18" charset="0"/>
              </a:rPr>
              <a:t> of data</a:t>
            </a:r>
            <a:endParaRPr lang="en-US" sz="2400" dirty="0">
              <a:solidFill>
                <a:srgbClr val="FF0000"/>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3657600" y="1524000"/>
            <a:ext cx="54864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maximum time, for N data sampled at </a:t>
            </a:r>
            <a:r>
              <a:rPr lang="en-US" sz="2400" i="1" dirty="0" err="1" smtClean="0">
                <a:solidFill>
                  <a:srgbClr val="FF0000"/>
                </a:solidFill>
                <a:latin typeface="Times New Roman" pitchFamily="18" charset="0"/>
                <a:ea typeface="Cambria Math" pitchFamily="18" charset="0"/>
                <a:cs typeface="Times New Roman" pitchFamily="18" charset="0"/>
              </a:rPr>
              <a:t>Dt</a:t>
            </a:r>
            <a:endParaRPr lang="en-US" sz="2400" dirty="0">
              <a:solidFill>
                <a:srgbClr val="FF0000"/>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3962400" y="2057400"/>
            <a:ext cx="38100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time column-vector</a:t>
            </a:r>
            <a:endParaRPr lang="en-US" sz="2400" dirty="0">
              <a:solidFill>
                <a:srgbClr val="FF0000"/>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4038600" y="2667000"/>
            <a:ext cx="3810000" cy="461665"/>
          </a:xfrm>
          <a:prstGeom prst="rect">
            <a:avLst/>
          </a:prstGeom>
        </p:spPr>
        <p:txBody>
          <a:bodyPr wrap="square">
            <a:spAutoFit/>
          </a:bodyPr>
          <a:lstStyle/>
          <a:p>
            <a:pPr algn="ctr"/>
            <a:r>
              <a:rPr lang="en-US" sz="2400" i="1" dirty="0" err="1" smtClean="0">
                <a:solidFill>
                  <a:srgbClr val="FF0000"/>
                </a:solidFill>
                <a:latin typeface="Times New Roman" pitchFamily="18" charset="0"/>
                <a:ea typeface="Cambria Math" pitchFamily="18" charset="0"/>
                <a:cs typeface="Times New Roman" pitchFamily="18" charset="0"/>
              </a:rPr>
              <a:t>Nyquist</a:t>
            </a:r>
            <a:r>
              <a:rPr lang="en-US" sz="2400" i="1" dirty="0" smtClean="0">
                <a:solidFill>
                  <a:srgbClr val="FF0000"/>
                </a:solidFill>
                <a:latin typeface="Times New Roman" pitchFamily="18" charset="0"/>
                <a:ea typeface="Cambria Math" pitchFamily="18" charset="0"/>
                <a:cs typeface="Times New Roman" pitchFamily="18" charset="0"/>
              </a:rPr>
              <a:t> frequency</a:t>
            </a:r>
            <a:r>
              <a:rPr lang="en-US" sz="2400" i="1" dirty="0" smtClean="0">
                <a:solidFill>
                  <a:srgbClr val="FF0000"/>
                </a:solidFill>
                <a:latin typeface="Cambria Math" pitchFamily="18" charset="0"/>
                <a:ea typeface="Cambria Math" pitchFamily="18" charset="0"/>
                <a:cs typeface="Times New Roman" pitchFamily="18" charset="0"/>
              </a:rPr>
              <a:t>, </a:t>
            </a:r>
            <a:r>
              <a:rPr lang="en-US" sz="2400" i="1" dirty="0" err="1" smtClean="0">
                <a:solidFill>
                  <a:srgbClr val="FF0000"/>
                </a:solidFill>
                <a:latin typeface="Cambria Math" pitchFamily="18" charset="0"/>
                <a:ea typeface="Cambria Math" pitchFamily="18" charset="0"/>
                <a:cs typeface="Times New Roman" pitchFamily="18" charset="0"/>
              </a:rPr>
              <a:t>f</a:t>
            </a:r>
            <a:r>
              <a:rPr lang="en-US" sz="2400" i="1" baseline="-25000" dirty="0" err="1" smtClean="0">
                <a:solidFill>
                  <a:srgbClr val="FF0000"/>
                </a:solidFill>
                <a:latin typeface="Cambria Math" pitchFamily="18" charset="0"/>
                <a:ea typeface="Cambria Math" pitchFamily="18" charset="0"/>
                <a:cs typeface="Times New Roman" pitchFamily="18" charset="0"/>
              </a:rPr>
              <a:t>ny</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3962400" y="3200400"/>
            <a:ext cx="3048000" cy="457200"/>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frequency sampling, </a:t>
            </a:r>
            <a:r>
              <a:rPr lang="el-GR" sz="2400" i="1" dirty="0" smtClean="0">
                <a:solidFill>
                  <a:srgbClr val="FF0000"/>
                </a:solidFill>
                <a:latin typeface="Cambria Math"/>
                <a:ea typeface="Cambria Math"/>
                <a:cs typeface="Times New Roman" pitchFamily="18" charset="0"/>
              </a:rPr>
              <a:t>Δ</a:t>
            </a:r>
            <a:r>
              <a:rPr lang="en-US" sz="2400" i="1" dirty="0" smtClean="0">
                <a:solidFill>
                  <a:srgbClr val="FF0000"/>
                </a:solidFill>
                <a:latin typeface="Cambria Math"/>
                <a:ea typeface="Cambria Math"/>
                <a:cs typeface="Times New Roman" pitchFamily="18" charset="0"/>
              </a:rPr>
              <a:t>f</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6400800" y="3505200"/>
            <a:ext cx="175260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frequency column- vector</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90600"/>
            <a:ext cx="8229600" cy="1143000"/>
          </a:xfrm>
        </p:spPr>
        <p:txBody>
          <a:bodyPr/>
          <a:lstStyle/>
          <a:p>
            <a:r>
              <a:rPr lang="en-US" dirty="0" smtClean="0">
                <a:latin typeface="Times New Roman" pitchFamily="18" charset="0"/>
                <a:cs typeface="Times New Roman" pitchFamily="18" charset="0"/>
              </a:rPr>
              <a:t>implies</a:t>
            </a:r>
            <a:endParaRPr lang="en-US" dirty="0">
              <a:latin typeface="Times New Roman" pitchFamily="18" charset="0"/>
              <a:cs typeface="Times New Roman" pitchFamily="18" charset="0"/>
            </a:endParaRPr>
          </a:p>
        </p:txBody>
      </p:sp>
      <p:pic>
        <p:nvPicPr>
          <p:cNvPr id="5124" name="Picture 4"/>
          <p:cNvPicPr>
            <a:picLocks noChangeAspect="1" noChangeArrowheads="1"/>
          </p:cNvPicPr>
          <p:nvPr/>
        </p:nvPicPr>
        <p:blipFill>
          <a:blip r:embed="rId3" cstate="print"/>
          <a:srcRect l="7315" t="69128" r="3873" b="12869"/>
          <a:stretch>
            <a:fillRect/>
          </a:stretch>
        </p:blipFill>
        <p:spPr bwMode="auto">
          <a:xfrm>
            <a:off x="101598" y="3429000"/>
            <a:ext cx="8915400" cy="1105786"/>
          </a:xfrm>
          <a:prstGeom prst="rect">
            <a:avLst/>
          </a:prstGeom>
          <a:noFill/>
          <a:ln w="9525">
            <a:noFill/>
            <a:miter lim="800000"/>
            <a:headEnd/>
            <a:tailEnd/>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5" name="Rectangle 4"/>
          <p:cNvSpPr/>
          <p:nvPr/>
        </p:nvSpPr>
        <p:spPr>
          <a:xfrm>
            <a:off x="2819400" y="4419600"/>
            <a:ext cx="60960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number of frequencies between 0 and </a:t>
            </a:r>
            <a:r>
              <a:rPr lang="en-US" sz="2400" i="1" dirty="0" err="1" smtClean="0">
                <a:solidFill>
                  <a:srgbClr val="FF0000"/>
                </a:solidFill>
                <a:latin typeface="Times New Roman" pitchFamily="18" charset="0"/>
                <a:ea typeface="Cambria Math" pitchFamily="18" charset="0"/>
                <a:cs typeface="Times New Roman" pitchFamily="18" charset="0"/>
              </a:rPr>
              <a:t>Nyquist</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6" name="Rectangle 5"/>
          <p:cNvSpPr/>
          <p:nvPr/>
        </p:nvSpPr>
        <p:spPr>
          <a:xfrm>
            <a:off x="3276600" y="4953000"/>
            <a:ext cx="45720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angular frequency sampling, </a:t>
            </a:r>
            <a:r>
              <a:rPr lang="el-GR" sz="2400" i="1" dirty="0" smtClean="0">
                <a:solidFill>
                  <a:srgbClr val="FF0000"/>
                </a:solidFill>
                <a:latin typeface="Cambria Math"/>
                <a:ea typeface="Cambria Math"/>
                <a:cs typeface="Times New Roman" pitchFamily="18" charset="0"/>
              </a:rPr>
              <a:t>Δω</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5" name="Rectangle 4"/>
          <p:cNvSpPr/>
          <p:nvPr/>
        </p:nvSpPr>
        <p:spPr>
          <a:xfrm>
            <a:off x="6477000" y="5105400"/>
            <a:ext cx="228600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angular frequency column- vector</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6" name="Rectangle 5"/>
          <p:cNvSpPr/>
          <p:nvPr/>
        </p:nvSpPr>
        <p:spPr>
          <a:xfrm>
            <a:off x="1944914" y="6168571"/>
            <a:ext cx="70104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number of angular  frequencies between 0 and </a:t>
            </a:r>
            <a:r>
              <a:rPr lang="en-US" sz="2400" i="1" dirty="0" err="1" smtClean="0">
                <a:solidFill>
                  <a:srgbClr val="FF0000"/>
                </a:solidFill>
                <a:latin typeface="Times New Roman" pitchFamily="18" charset="0"/>
                <a:ea typeface="Cambria Math" pitchFamily="18" charset="0"/>
                <a:cs typeface="Times New Roman" pitchFamily="18" charset="0"/>
              </a:rPr>
              <a:t>Nyquist</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6781800" y="2819400"/>
            <a:ext cx="175260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Example N=8, </a:t>
            </a:r>
            <a:r>
              <a:rPr lang="en-US" sz="2400" i="1" dirty="0" err="1" smtClean="0">
                <a:solidFill>
                  <a:srgbClr val="FF0000"/>
                </a:solidFill>
                <a:latin typeface="Times New Roman" pitchFamily="18" charset="0"/>
                <a:ea typeface="Cambria Math" pitchFamily="18" charset="0"/>
                <a:cs typeface="Times New Roman" pitchFamily="18" charset="0"/>
              </a:rPr>
              <a:t>Dt</a:t>
            </a:r>
            <a:r>
              <a:rPr lang="en-US" sz="2400" i="1" dirty="0" smtClean="0">
                <a:solidFill>
                  <a:srgbClr val="FF0000"/>
                </a:solidFill>
                <a:latin typeface="Times New Roman" pitchFamily="18" charset="0"/>
                <a:ea typeface="Cambria Math" pitchFamily="18" charset="0"/>
                <a:cs typeface="Times New Roman" pitchFamily="18" charset="0"/>
              </a:rPr>
              <a:t>=0.01</a:t>
            </a:r>
            <a:endParaRPr lang="en-US" sz="2400" baseline="-25000" dirty="0">
              <a:solidFill>
                <a:srgbClr val="FF0000"/>
              </a:solidFill>
              <a:latin typeface="Cambria Math" pitchFamily="18" charset="0"/>
              <a:ea typeface="Cambria Math" pitchFamily="18" charset="0"/>
            </a:endParaRPr>
          </a:p>
        </p:txBody>
      </p:sp>
      <p:sp>
        <p:nvSpPr>
          <p:cNvPr id="5" name="Rectangle 4"/>
          <p:cNvSpPr/>
          <p:nvPr/>
        </p:nvSpPr>
        <p:spPr>
          <a:xfrm>
            <a:off x="304800" y="2590800"/>
            <a:ext cx="6172200" cy="1828800"/>
          </a:xfrm>
          <a:prstGeom prst="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6781800" y="2819400"/>
            <a:ext cx="175260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Example N=16, </a:t>
            </a:r>
            <a:r>
              <a:rPr lang="en-US" sz="2400" i="1" dirty="0" err="1" smtClean="0">
                <a:solidFill>
                  <a:srgbClr val="FF0000"/>
                </a:solidFill>
                <a:latin typeface="Times New Roman" pitchFamily="18" charset="0"/>
                <a:ea typeface="Cambria Math" pitchFamily="18" charset="0"/>
                <a:cs typeface="Times New Roman" pitchFamily="18" charset="0"/>
              </a:rPr>
              <a:t>Dt</a:t>
            </a:r>
            <a:r>
              <a:rPr lang="en-US" sz="2400" i="1" dirty="0" smtClean="0">
                <a:solidFill>
                  <a:srgbClr val="FF0000"/>
                </a:solidFill>
                <a:latin typeface="Times New Roman" pitchFamily="18" charset="0"/>
                <a:ea typeface="Cambria Math" pitchFamily="18" charset="0"/>
                <a:cs typeface="Times New Roman" pitchFamily="18" charset="0"/>
              </a:rPr>
              <a:t>=0.01</a:t>
            </a:r>
            <a:endParaRPr lang="en-US" sz="2400" baseline="-25000" dirty="0">
              <a:solidFill>
                <a:srgbClr val="FF0000"/>
              </a:solidFill>
              <a:latin typeface="Cambria Math" pitchFamily="18" charset="0"/>
              <a:ea typeface="Cambria Math" pitchFamily="18" charset="0"/>
            </a:endParaRPr>
          </a:p>
        </p:txBody>
      </p:sp>
      <p:sp>
        <p:nvSpPr>
          <p:cNvPr id="5" name="Rectangle 4"/>
          <p:cNvSpPr/>
          <p:nvPr/>
        </p:nvSpPr>
        <p:spPr>
          <a:xfrm>
            <a:off x="304800" y="2590800"/>
            <a:ext cx="6172200" cy="1828800"/>
          </a:xfrm>
          <a:prstGeom prst="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6781800" y="2819400"/>
            <a:ext cx="175260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Example N=8, </a:t>
            </a:r>
            <a:r>
              <a:rPr lang="en-US" sz="2400" i="1" dirty="0" err="1" smtClean="0">
                <a:solidFill>
                  <a:srgbClr val="FF0000"/>
                </a:solidFill>
                <a:latin typeface="Times New Roman" pitchFamily="18" charset="0"/>
                <a:ea typeface="Cambria Math" pitchFamily="18" charset="0"/>
                <a:cs typeface="Times New Roman" pitchFamily="18" charset="0"/>
              </a:rPr>
              <a:t>Dt</a:t>
            </a:r>
            <a:r>
              <a:rPr lang="en-US" sz="2400" i="1" dirty="0" smtClean="0">
                <a:solidFill>
                  <a:srgbClr val="FF0000"/>
                </a:solidFill>
                <a:latin typeface="Times New Roman" pitchFamily="18" charset="0"/>
                <a:ea typeface="Cambria Math" pitchFamily="18" charset="0"/>
                <a:cs typeface="Times New Roman" pitchFamily="18" charset="0"/>
              </a:rPr>
              <a:t>=0.005</a:t>
            </a:r>
            <a:endParaRPr lang="en-US" sz="2400" baseline="-25000" dirty="0">
              <a:solidFill>
                <a:srgbClr val="FF0000"/>
              </a:solidFill>
              <a:latin typeface="Cambria Math" pitchFamily="18" charset="0"/>
              <a:ea typeface="Cambria Math" pitchFamily="18" charset="0"/>
            </a:endParaRPr>
          </a:p>
        </p:txBody>
      </p:sp>
      <p:sp>
        <p:nvSpPr>
          <p:cNvPr id="5" name="Rectangle 4"/>
          <p:cNvSpPr/>
          <p:nvPr/>
        </p:nvSpPr>
        <p:spPr>
          <a:xfrm>
            <a:off x="304800" y="2590800"/>
            <a:ext cx="6172200" cy="1828800"/>
          </a:xfrm>
          <a:prstGeom prst="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r>
              <a:rPr lang="en-US" dirty="0" smtClean="0">
                <a:latin typeface="Times New Roman" pitchFamily="18" charset="0"/>
                <a:cs typeface="Times New Roman" pitchFamily="18" charset="0"/>
              </a:rPr>
              <a:t>Computing Power Spectral Density</a:t>
            </a:r>
            <a:endParaRPr lang="en-US" dirty="0">
              <a:latin typeface="Times New Roman" pitchFamily="18" charset="0"/>
              <a:cs typeface="Times New Roman" pitchFamily="18" charset="0"/>
            </a:endParaRPr>
          </a:p>
        </p:txBody>
      </p:sp>
      <p:sp>
        <p:nvSpPr>
          <p:cNvPr id="4" name="Rectangle 3"/>
          <p:cNvSpPr/>
          <p:nvPr/>
        </p:nvSpPr>
        <p:spPr>
          <a:xfrm>
            <a:off x="304800" y="2025908"/>
            <a:ext cx="8382000" cy="4832092"/>
          </a:xfrm>
          <a:prstGeom prst="rect">
            <a:avLst/>
          </a:prstGeom>
        </p:spPr>
        <p:txBody>
          <a:bodyPr wrap="square">
            <a:spAutoFit/>
          </a:bodyPr>
          <a:lstStyle/>
          <a:p>
            <a:r>
              <a:rPr lang="en-US" sz="2800" dirty="0" smtClean="0">
                <a:latin typeface="Courier New" pitchFamily="49" charset="0"/>
                <a:cs typeface="Courier New" pitchFamily="49" charset="0"/>
              </a:rPr>
              <a:t>% compute Fourier coefficients </a:t>
            </a:r>
          </a:p>
          <a:p>
            <a:r>
              <a:rPr lang="en-US" sz="2800" dirty="0" err="1" smtClean="0">
                <a:latin typeface="Courier New" pitchFamily="49" charset="0"/>
                <a:cs typeface="Courier New" pitchFamily="49" charset="0"/>
              </a:rPr>
              <a:t>mest</a:t>
            </a:r>
            <a:r>
              <a:rPr lang="en-US" sz="2800" dirty="0" smtClean="0">
                <a:latin typeface="Courier New" pitchFamily="49" charset="0"/>
                <a:cs typeface="Courier New" pitchFamily="49" charset="0"/>
              </a:rPr>
              <a:t> = </a:t>
            </a:r>
            <a:r>
              <a:rPr lang="en-US" sz="2800" dirty="0" err="1" smtClean="0">
                <a:latin typeface="Courier New" pitchFamily="49" charset="0"/>
                <a:cs typeface="Courier New" pitchFamily="49" charset="0"/>
              </a:rPr>
              <a:t>fft</a:t>
            </a:r>
            <a:r>
              <a:rPr lang="en-US" sz="2800" dirty="0" smtClean="0">
                <a:latin typeface="Courier New" pitchFamily="49" charset="0"/>
                <a:cs typeface="Courier New" pitchFamily="49" charset="0"/>
              </a:rPr>
              <a:t>(d); </a:t>
            </a:r>
          </a:p>
          <a:p>
            <a:endParaRPr lang="en-US" sz="2800" dirty="0" smtClean="0">
              <a:latin typeface="Courier New" pitchFamily="49" charset="0"/>
              <a:cs typeface="Courier New" pitchFamily="49" charset="0"/>
            </a:endParaRPr>
          </a:p>
          <a:p>
            <a:r>
              <a:rPr lang="en-US" sz="2800" dirty="0" smtClean="0">
                <a:latin typeface="Courier New" pitchFamily="49" charset="0"/>
                <a:cs typeface="Courier New" pitchFamily="49" charset="0"/>
              </a:rPr>
              <a:t>% compute amplitude spectral density </a:t>
            </a:r>
          </a:p>
          <a:p>
            <a:r>
              <a:rPr lang="en-US" sz="2800" dirty="0" smtClean="0">
                <a:latin typeface="Courier New" pitchFamily="49" charset="0"/>
                <a:cs typeface="Courier New" pitchFamily="49" charset="0"/>
              </a:rPr>
              <a:t>s=abs(</a:t>
            </a:r>
            <a:r>
              <a:rPr lang="en-US" sz="2800" dirty="0" err="1" smtClean="0">
                <a:latin typeface="Courier New" pitchFamily="49" charset="0"/>
                <a:cs typeface="Courier New" pitchFamily="49" charset="0"/>
              </a:rPr>
              <a:t>mest</a:t>
            </a:r>
            <a:r>
              <a:rPr lang="en-US" sz="2800" dirty="0" smtClean="0">
                <a:latin typeface="Courier New" pitchFamily="49" charset="0"/>
                <a:cs typeface="Courier New" pitchFamily="49" charset="0"/>
              </a:rPr>
              <a:t>(1:Nw));</a:t>
            </a:r>
          </a:p>
          <a:p>
            <a:endParaRPr lang="en-US" sz="2800" dirty="0" smtClean="0">
              <a:latin typeface="Courier New" pitchFamily="49" charset="0"/>
              <a:cs typeface="Courier New" pitchFamily="49" charset="0"/>
            </a:endParaRPr>
          </a:p>
          <a:p>
            <a:r>
              <a:rPr lang="en-US" sz="2800" dirty="0" smtClean="0">
                <a:latin typeface="Courier New" pitchFamily="49" charset="0"/>
                <a:cs typeface="Courier New" pitchFamily="49" charset="0"/>
              </a:rPr>
              <a:t>% compute power spectral density </a:t>
            </a:r>
          </a:p>
          <a:p>
            <a:r>
              <a:rPr lang="en-US" sz="2800" dirty="0" smtClean="0">
                <a:latin typeface="Courier New" pitchFamily="49" charset="0"/>
                <a:cs typeface="Courier New" pitchFamily="49" charset="0"/>
              </a:rPr>
              <a:t>s2=s^2;</a:t>
            </a:r>
          </a:p>
          <a:p>
            <a:endParaRPr lang="en-US" sz="2800" dirty="0" smtClean="0">
              <a:latin typeface="Courier New" pitchFamily="49" charset="0"/>
              <a:cs typeface="Courier New" pitchFamily="49" charset="0"/>
            </a:endParaRPr>
          </a:p>
          <a:p>
            <a:endParaRPr lang="en-US" sz="2800" dirty="0" smtClean="0">
              <a:latin typeface="Courier New" pitchFamily="49" charset="0"/>
              <a:cs typeface="Courier New" pitchFamily="49" charset="0"/>
            </a:endParaRPr>
          </a:p>
          <a:p>
            <a:endParaRPr lang="en-US" sz="2800" dirty="0">
              <a:latin typeface="Courier New" pitchFamily="49" charset="0"/>
              <a:cs typeface="Courier New" pitchFamily="49" charset="0"/>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r>
              <a:rPr lang="en-US" dirty="0" smtClean="0">
                <a:latin typeface="Times New Roman" pitchFamily="18" charset="0"/>
                <a:cs typeface="Times New Roman" pitchFamily="18" charset="0"/>
              </a:rPr>
              <a:t>Spectral Density</a:t>
            </a:r>
            <a:endParaRPr lang="en-US" dirty="0">
              <a:latin typeface="Times New Roman" pitchFamily="18" charset="0"/>
              <a:cs typeface="Times New Roman" pitchFamily="18" charset="0"/>
            </a:endParaRPr>
          </a:p>
        </p:txBody>
      </p:sp>
      <p:sp>
        <p:nvSpPr>
          <p:cNvPr id="4" name="Rectangle 3"/>
          <p:cNvSpPr/>
          <p:nvPr/>
        </p:nvSpPr>
        <p:spPr>
          <a:xfrm>
            <a:off x="304800" y="2025908"/>
            <a:ext cx="8153400" cy="4832092"/>
          </a:xfrm>
          <a:prstGeom prst="rect">
            <a:avLst/>
          </a:prstGeom>
        </p:spPr>
        <p:txBody>
          <a:bodyPr wrap="square">
            <a:spAutoFit/>
          </a:bodyPr>
          <a:lstStyle/>
          <a:p>
            <a:r>
              <a:rPr lang="en-US" sz="2800" dirty="0" smtClean="0">
                <a:latin typeface="Courier New" pitchFamily="49" charset="0"/>
                <a:cs typeface="Courier New" pitchFamily="49" charset="0"/>
              </a:rPr>
              <a:t>% compute Fourier coefficients </a:t>
            </a:r>
          </a:p>
          <a:p>
            <a:r>
              <a:rPr lang="en-US" sz="2800" dirty="0" err="1" smtClean="0">
                <a:latin typeface="Courier New" pitchFamily="49" charset="0"/>
                <a:cs typeface="Courier New" pitchFamily="49" charset="0"/>
              </a:rPr>
              <a:t>mest</a:t>
            </a:r>
            <a:r>
              <a:rPr lang="en-US" sz="2800" dirty="0" smtClean="0">
                <a:latin typeface="Courier New" pitchFamily="49" charset="0"/>
                <a:cs typeface="Courier New" pitchFamily="49" charset="0"/>
              </a:rPr>
              <a:t> = </a:t>
            </a:r>
            <a:r>
              <a:rPr lang="en-US" sz="2800" dirty="0" err="1" smtClean="0">
                <a:latin typeface="Courier New" pitchFamily="49" charset="0"/>
                <a:cs typeface="Courier New" pitchFamily="49" charset="0"/>
              </a:rPr>
              <a:t>fft</a:t>
            </a:r>
            <a:r>
              <a:rPr lang="en-US" sz="2800" dirty="0" smtClean="0">
                <a:latin typeface="Courier New" pitchFamily="49" charset="0"/>
                <a:cs typeface="Courier New" pitchFamily="49" charset="0"/>
              </a:rPr>
              <a:t>(d); </a:t>
            </a:r>
          </a:p>
          <a:p>
            <a:endParaRPr lang="en-US" sz="2800" dirty="0" smtClean="0">
              <a:latin typeface="Courier New" pitchFamily="49" charset="0"/>
              <a:cs typeface="Courier New" pitchFamily="49" charset="0"/>
            </a:endParaRPr>
          </a:p>
          <a:p>
            <a:r>
              <a:rPr lang="en-US" sz="2800" dirty="0" smtClean="0">
                <a:latin typeface="Courier New" pitchFamily="49" charset="0"/>
                <a:cs typeface="Courier New" pitchFamily="49" charset="0"/>
              </a:rPr>
              <a:t>% compute amplitude spectral density </a:t>
            </a:r>
          </a:p>
          <a:p>
            <a:r>
              <a:rPr lang="en-US" sz="2800" dirty="0" smtClean="0">
                <a:latin typeface="Courier New" pitchFamily="49" charset="0"/>
                <a:cs typeface="Courier New" pitchFamily="49" charset="0"/>
              </a:rPr>
              <a:t>s=abs(</a:t>
            </a:r>
            <a:r>
              <a:rPr lang="en-US" sz="2800" dirty="0" err="1" smtClean="0">
                <a:latin typeface="Courier New" pitchFamily="49" charset="0"/>
                <a:cs typeface="Courier New" pitchFamily="49" charset="0"/>
              </a:rPr>
              <a:t>mest</a:t>
            </a:r>
            <a:r>
              <a:rPr lang="en-US" sz="2800" dirty="0" smtClean="0">
                <a:latin typeface="Courier New" pitchFamily="49" charset="0"/>
                <a:cs typeface="Courier New" pitchFamily="49" charset="0"/>
              </a:rPr>
              <a:t>(1:Nw));</a:t>
            </a:r>
          </a:p>
          <a:p>
            <a:endParaRPr lang="en-US" sz="2800" dirty="0" smtClean="0">
              <a:latin typeface="Courier New" pitchFamily="49" charset="0"/>
              <a:cs typeface="Courier New" pitchFamily="49" charset="0"/>
            </a:endParaRPr>
          </a:p>
          <a:p>
            <a:r>
              <a:rPr lang="en-US" sz="2800" dirty="0" smtClean="0">
                <a:latin typeface="Courier New" pitchFamily="49" charset="0"/>
                <a:cs typeface="Courier New" pitchFamily="49" charset="0"/>
              </a:rPr>
              <a:t>% compute power spectral density </a:t>
            </a:r>
          </a:p>
          <a:p>
            <a:r>
              <a:rPr lang="en-US" sz="2800" dirty="0" smtClean="0">
                <a:latin typeface="Courier New" pitchFamily="49" charset="0"/>
                <a:cs typeface="Courier New" pitchFamily="49" charset="0"/>
              </a:rPr>
              <a:t>s2=s^2;</a:t>
            </a:r>
          </a:p>
          <a:p>
            <a:endParaRPr lang="en-US" sz="2800" dirty="0" smtClean="0">
              <a:latin typeface="Courier New" pitchFamily="49" charset="0"/>
              <a:cs typeface="Courier New" pitchFamily="49" charset="0"/>
            </a:endParaRPr>
          </a:p>
          <a:p>
            <a:endParaRPr lang="en-US" sz="2800" dirty="0" smtClean="0">
              <a:latin typeface="Courier New" pitchFamily="49" charset="0"/>
              <a:cs typeface="Courier New" pitchFamily="49" charset="0"/>
            </a:endParaRPr>
          </a:p>
          <a:p>
            <a:endParaRPr lang="en-US" sz="2800" dirty="0">
              <a:latin typeface="Courier New" pitchFamily="49" charset="0"/>
              <a:cs typeface="Courier New" pitchFamily="49" charset="0"/>
            </a:endParaRPr>
          </a:p>
        </p:txBody>
      </p:sp>
      <p:sp>
        <p:nvSpPr>
          <p:cNvPr id="5" name="Rectangle 4"/>
          <p:cNvSpPr/>
          <p:nvPr/>
        </p:nvSpPr>
        <p:spPr>
          <a:xfrm>
            <a:off x="3657600" y="5410200"/>
            <a:ext cx="381000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note that negative frequencies are discarded</a:t>
            </a:r>
          </a:p>
          <a:p>
            <a:pPr algn="ctr"/>
            <a:r>
              <a:rPr lang="en-US" sz="2400" i="1" dirty="0" smtClean="0">
                <a:solidFill>
                  <a:srgbClr val="FF0000"/>
                </a:solidFill>
                <a:latin typeface="Times New Roman" pitchFamily="18" charset="0"/>
                <a:ea typeface="Cambria Math" pitchFamily="18" charset="0"/>
                <a:cs typeface="Times New Roman" pitchFamily="18" charset="0"/>
              </a:rPr>
              <a:t>since they are redundant</a:t>
            </a:r>
          </a:p>
        </p:txBody>
      </p:sp>
      <p:sp>
        <p:nvSpPr>
          <p:cNvPr id="6" name="Freeform 5"/>
          <p:cNvSpPr/>
          <p:nvPr/>
        </p:nvSpPr>
        <p:spPr>
          <a:xfrm>
            <a:off x="2971800" y="4191000"/>
            <a:ext cx="2331356" cy="1182914"/>
          </a:xfrm>
          <a:custGeom>
            <a:avLst/>
            <a:gdLst>
              <a:gd name="connsiteX0" fmla="*/ 0 w 2148114"/>
              <a:gd name="connsiteY0" fmla="*/ 0 h 1161143"/>
              <a:gd name="connsiteX1" fmla="*/ 1262743 w 2148114"/>
              <a:gd name="connsiteY1" fmla="*/ 275772 h 1161143"/>
              <a:gd name="connsiteX2" fmla="*/ 2148114 w 2148114"/>
              <a:gd name="connsiteY2" fmla="*/ 1161143 h 1161143"/>
              <a:gd name="connsiteX0" fmla="*/ 0 w 2148114"/>
              <a:gd name="connsiteY0" fmla="*/ 0 h 1161143"/>
              <a:gd name="connsiteX1" fmla="*/ 515257 w 2148114"/>
              <a:gd name="connsiteY1" fmla="*/ 283029 h 1161143"/>
              <a:gd name="connsiteX2" fmla="*/ 2148114 w 2148114"/>
              <a:gd name="connsiteY2" fmla="*/ 1161143 h 1161143"/>
              <a:gd name="connsiteX0" fmla="*/ 104019 w 2252133"/>
              <a:gd name="connsiteY0" fmla="*/ 2419 h 1163562"/>
              <a:gd name="connsiteX1" fmla="*/ 85876 w 2252133"/>
              <a:gd name="connsiteY1" fmla="*/ 285448 h 1163562"/>
              <a:gd name="connsiteX2" fmla="*/ 619276 w 2252133"/>
              <a:gd name="connsiteY2" fmla="*/ 285448 h 1163562"/>
              <a:gd name="connsiteX3" fmla="*/ 2252133 w 2252133"/>
              <a:gd name="connsiteY3" fmla="*/ 1163562 h 1163562"/>
              <a:gd name="connsiteX0" fmla="*/ 173566 w 2321680"/>
              <a:gd name="connsiteY0" fmla="*/ 68943 h 1230086"/>
              <a:gd name="connsiteX1" fmla="*/ 3024 w 2321680"/>
              <a:gd name="connsiteY1" fmla="*/ 47172 h 1230086"/>
              <a:gd name="connsiteX2" fmla="*/ 155423 w 2321680"/>
              <a:gd name="connsiteY2" fmla="*/ 351972 h 1230086"/>
              <a:gd name="connsiteX3" fmla="*/ 688823 w 2321680"/>
              <a:gd name="connsiteY3" fmla="*/ 351972 h 1230086"/>
              <a:gd name="connsiteX4" fmla="*/ 2321680 w 2321680"/>
              <a:gd name="connsiteY4" fmla="*/ 1230086 h 1230086"/>
              <a:gd name="connsiteX0" fmla="*/ 173566 w 2321680"/>
              <a:gd name="connsiteY0" fmla="*/ 0 h 1161143"/>
              <a:gd name="connsiteX1" fmla="*/ 3024 w 2321680"/>
              <a:gd name="connsiteY1" fmla="*/ 130629 h 1161143"/>
              <a:gd name="connsiteX2" fmla="*/ 155423 w 2321680"/>
              <a:gd name="connsiteY2" fmla="*/ 283029 h 1161143"/>
              <a:gd name="connsiteX3" fmla="*/ 688823 w 2321680"/>
              <a:gd name="connsiteY3" fmla="*/ 283029 h 1161143"/>
              <a:gd name="connsiteX4" fmla="*/ 2321680 w 2321680"/>
              <a:gd name="connsiteY4" fmla="*/ 1161143 h 1161143"/>
              <a:gd name="connsiteX0" fmla="*/ 88900 w 2331356"/>
              <a:gd name="connsiteY0" fmla="*/ 0 h 1182914"/>
              <a:gd name="connsiteX1" fmla="*/ 12700 w 2331356"/>
              <a:gd name="connsiteY1" fmla="*/ 152400 h 1182914"/>
              <a:gd name="connsiteX2" fmla="*/ 165099 w 2331356"/>
              <a:gd name="connsiteY2" fmla="*/ 304800 h 1182914"/>
              <a:gd name="connsiteX3" fmla="*/ 698499 w 2331356"/>
              <a:gd name="connsiteY3" fmla="*/ 304800 h 1182914"/>
              <a:gd name="connsiteX4" fmla="*/ 2331356 w 2331356"/>
              <a:gd name="connsiteY4" fmla="*/ 1182914 h 1182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1356" h="1182914">
                <a:moveTo>
                  <a:pt x="88900" y="0"/>
                </a:moveTo>
                <a:cubicBezTo>
                  <a:pt x="84062" y="2419"/>
                  <a:pt x="0" y="101600"/>
                  <a:pt x="12700" y="152400"/>
                </a:cubicBezTo>
                <a:cubicBezTo>
                  <a:pt x="25400" y="203200"/>
                  <a:pt x="50799" y="279400"/>
                  <a:pt x="165099" y="304800"/>
                </a:cubicBezTo>
                <a:cubicBezTo>
                  <a:pt x="279399" y="330200"/>
                  <a:pt x="337456" y="158448"/>
                  <a:pt x="698499" y="304800"/>
                </a:cubicBezTo>
                <a:cubicBezTo>
                  <a:pt x="1059542" y="451152"/>
                  <a:pt x="2067680" y="836990"/>
                  <a:pt x="2331356" y="1182914"/>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3300"/>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lstStyle/>
          <a:p>
            <a:r>
              <a:rPr lang="en-US" dirty="0" smtClean="0">
                <a:latin typeface="Times New Roman" pitchFamily="18" charset="0"/>
                <a:ea typeface="Cambria Math" pitchFamily="18" charset="0"/>
                <a:cs typeface="Times New Roman" pitchFamily="18" charset="0"/>
              </a:rPr>
              <a:t>Why The Switch to Complex?</a:t>
            </a:r>
            <a:endParaRPr lang="en-US" dirty="0">
              <a:latin typeface="Times New Roman"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0" y="1524000"/>
            <a:ext cx="9144000" cy="4876800"/>
          </a:xfrm>
        </p:spPr>
        <p:txBody>
          <a:bodyPr/>
          <a:lstStyle/>
          <a:p>
            <a:pPr marL="514350" indent="-514350">
              <a:buNone/>
            </a:pPr>
            <a:r>
              <a:rPr lang="en-US" dirty="0" smtClean="0">
                <a:latin typeface="Times New Roman" pitchFamily="18" charset="0"/>
                <a:cs typeface="Times New Roman" pitchFamily="18" charset="0"/>
              </a:rPr>
              <a:t>One function, </a:t>
            </a:r>
            <a:r>
              <a:rPr lang="en-US" dirty="0" smtClean="0">
                <a:latin typeface="Cambria Math" pitchFamily="18" charset="0"/>
                <a:ea typeface="Cambria Math" pitchFamily="18" charset="0"/>
                <a:cs typeface="Times New Roman" pitchFamily="18" charset="0"/>
              </a:rPr>
              <a:t>exp()</a:t>
            </a:r>
            <a:r>
              <a:rPr lang="en-US" dirty="0" smtClean="0">
                <a:latin typeface="Times New Roman" pitchFamily="18" charset="0"/>
                <a:cs typeface="Times New Roman" pitchFamily="18" charset="0"/>
              </a:rPr>
              <a:t>, is better than two, </a:t>
            </a:r>
            <a:r>
              <a:rPr lang="en-US" dirty="0" err="1" smtClean="0">
                <a:latin typeface="Cambria Math" pitchFamily="18" charset="0"/>
                <a:ea typeface="Cambria Math" pitchFamily="18" charset="0"/>
                <a:cs typeface="Courier New" pitchFamily="49" charset="0"/>
              </a:rPr>
              <a:t>cos</a:t>
            </a:r>
            <a:r>
              <a:rPr lang="en-US" dirty="0" smtClean="0">
                <a:latin typeface="Cambria Math" pitchFamily="18" charset="0"/>
                <a:ea typeface="Cambria Math" pitchFamily="18" charset="0"/>
                <a:cs typeface="Courier New" pitchFamily="49" charset="0"/>
              </a:rPr>
              <a:t>()</a:t>
            </a:r>
            <a:r>
              <a:rPr lang="en-US" dirty="0" smtClean="0">
                <a:latin typeface="Times New Roman" pitchFamily="18" charset="0"/>
                <a:cs typeface="Times New Roman" pitchFamily="18" charset="0"/>
              </a:rPr>
              <a:t> &amp; </a:t>
            </a:r>
            <a:r>
              <a:rPr lang="en-US" dirty="0" smtClean="0">
                <a:latin typeface="Cambria Math" pitchFamily="18" charset="0"/>
                <a:ea typeface="Cambria Math" pitchFamily="18" charset="0"/>
                <a:cs typeface="Times New Roman" pitchFamily="18" charset="0"/>
              </a:rPr>
              <a:t>sin()</a:t>
            </a:r>
          </a:p>
          <a:p>
            <a:pPr marL="514350" indent="-514350">
              <a:buAutoNum type="arabicPeriod"/>
            </a:pPr>
            <a:endParaRPr lang="en-US" dirty="0" smtClean="0">
              <a:latin typeface="Times New Roman" pitchFamily="18" charset="0"/>
              <a:cs typeface="Times New Roman" pitchFamily="18" charset="0"/>
            </a:endParaRPr>
          </a:p>
          <a:p>
            <a:pPr>
              <a:buNone/>
            </a:pPr>
            <a:r>
              <a:rPr lang="en-US" dirty="0" smtClean="0">
                <a:latin typeface="Cambria Math" pitchFamily="18" charset="0"/>
                <a:ea typeface="Cambria Math" pitchFamily="18" charset="0"/>
                <a:cs typeface="Times New Roman" pitchFamily="18" charset="0"/>
              </a:rPr>
              <a:t>exp() </a:t>
            </a:r>
            <a:r>
              <a:rPr lang="en-US" dirty="0" smtClean="0">
                <a:latin typeface="Times New Roman" pitchFamily="18" charset="0"/>
                <a:cs typeface="Times New Roman" pitchFamily="18" charset="0"/>
              </a:rPr>
              <a:t>is algebraically simpler than </a:t>
            </a:r>
            <a:r>
              <a:rPr lang="en-US" dirty="0" err="1" smtClean="0">
                <a:latin typeface="Cambria Math" pitchFamily="18" charset="0"/>
                <a:ea typeface="Cambria Math" pitchFamily="18" charset="0"/>
                <a:cs typeface="Courier New" pitchFamily="49" charset="0"/>
              </a:rPr>
              <a:t>cos</a:t>
            </a:r>
            <a:r>
              <a:rPr lang="en-US" dirty="0" smtClean="0">
                <a:latin typeface="Cambria Math" pitchFamily="18" charset="0"/>
                <a:ea typeface="Cambria Math" pitchFamily="18" charset="0"/>
                <a:cs typeface="Courier New" pitchFamily="49" charset="0"/>
              </a:rPr>
              <a:t>()</a:t>
            </a:r>
            <a:r>
              <a:rPr lang="en-US" dirty="0" smtClean="0">
                <a:latin typeface="Times New Roman" pitchFamily="18" charset="0"/>
                <a:cs typeface="Times New Roman" pitchFamily="18" charset="0"/>
              </a:rPr>
              <a:t> &amp; </a:t>
            </a:r>
            <a:r>
              <a:rPr lang="en-US" dirty="0" smtClean="0">
                <a:latin typeface="Cambria Math" pitchFamily="18" charset="0"/>
                <a:ea typeface="Cambria Math" pitchFamily="18" charset="0"/>
                <a:cs typeface="Times New Roman" pitchFamily="18" charset="0"/>
              </a:rPr>
              <a:t>sin()</a:t>
            </a:r>
            <a:r>
              <a:rPr lang="en-US" dirty="0" smtClean="0">
                <a:latin typeface="Times New Roman" pitchFamily="18" charset="0"/>
                <a:cs typeface="Times New Roman" pitchFamily="18" charset="0"/>
              </a:rPr>
              <a:t>, e.g.</a:t>
            </a:r>
          </a:p>
          <a:p>
            <a:pPr>
              <a:buNone/>
            </a:pPr>
            <a:r>
              <a:rPr lang="en-US" dirty="0" smtClean="0">
                <a:latin typeface="Times New Roman"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exp(a) / exp(b) = exp( a – b)</a:t>
            </a:r>
          </a:p>
          <a:p>
            <a:pPr>
              <a:buNone/>
            </a:pPr>
            <a:r>
              <a:rPr lang="en-US" dirty="0" smtClean="0">
                <a:latin typeface="Cambria Math" pitchFamily="18" charset="0"/>
                <a:ea typeface="Cambria Math" pitchFamily="18" charset="0"/>
                <a:cs typeface="Times New Roman" pitchFamily="18" charset="0"/>
              </a:rPr>
              <a:t>which substantially simplifies formulas</a:t>
            </a:r>
          </a:p>
          <a:p>
            <a:pPr>
              <a:buNone/>
            </a:pPr>
            <a:endParaRPr lang="en-US" i="1" dirty="0" smtClean="0">
              <a:latin typeface="Cambria Math" pitchFamily="18" charset="0"/>
              <a:ea typeface="Cambria Math" pitchFamily="18" charset="0"/>
              <a:cs typeface="Times New Roman" pitchFamily="18" charset="0"/>
            </a:endParaRPr>
          </a:p>
          <a:p>
            <a:pPr>
              <a:buNone/>
            </a:pPr>
            <a:r>
              <a:rPr lang="en-US" dirty="0" smtClean="0">
                <a:latin typeface="Times New Roman" pitchFamily="18" charset="0"/>
                <a:ea typeface="Cambria Math" pitchFamily="18" charset="0"/>
                <a:cs typeface="Times New Roman" pitchFamily="18" charset="0"/>
              </a:rPr>
              <a:t>Tradition – that’s the way everyone does it! Or more importantly, that’s the way </a:t>
            </a:r>
            <a:r>
              <a:rPr lang="en-US" dirty="0" err="1" smtClean="0">
                <a:latin typeface="Times New Roman" pitchFamily="18" charset="0"/>
                <a:ea typeface="Cambria Math" pitchFamily="18" charset="0"/>
                <a:cs typeface="Times New Roman" pitchFamily="18" charset="0"/>
              </a:rPr>
              <a:t>MatLab</a:t>
            </a:r>
            <a:r>
              <a:rPr lang="en-US" dirty="0" smtClean="0">
                <a:latin typeface="Times New Roman" pitchFamily="18" charset="0"/>
                <a:ea typeface="Cambria Math" pitchFamily="18" charset="0"/>
                <a:cs typeface="Times New Roman" pitchFamily="18" charset="0"/>
              </a:rPr>
              <a:t> does it.</a:t>
            </a:r>
            <a:endParaRPr lang="en-US" dirty="0">
              <a:latin typeface="Times New Roman" pitchFamily="18" charset="0"/>
              <a:ea typeface="Cambria Math"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idx="1"/>
          </p:nvPr>
        </p:nvPicPr>
        <p:blipFill>
          <a:blip r:embed="rId3" cstate="print"/>
          <a:srcRect l="29513" t="60610" r="32585" b="29288"/>
          <a:stretch>
            <a:fillRect/>
          </a:stretch>
        </p:blipFill>
        <p:spPr bwMode="auto">
          <a:xfrm>
            <a:off x="1676400" y="4343400"/>
            <a:ext cx="6108700" cy="990600"/>
          </a:xfrm>
          <a:prstGeom prst="rect">
            <a:avLst/>
          </a:prstGeom>
          <a:noFill/>
          <a:ln w="9525">
            <a:noFill/>
            <a:miter lim="800000"/>
            <a:headEnd/>
            <a:tailEnd/>
          </a:ln>
        </p:spPr>
      </p:pic>
      <p:pic>
        <p:nvPicPr>
          <p:cNvPr id="10243" name="Picture 3"/>
          <p:cNvPicPr>
            <a:picLocks noChangeAspect="1" noChangeArrowheads="1"/>
          </p:cNvPicPr>
          <p:nvPr/>
        </p:nvPicPr>
        <p:blipFill>
          <a:blip r:embed="rId4" cstate="print"/>
          <a:srcRect l="4561" t="30764" r="7774" b="32596"/>
          <a:stretch>
            <a:fillRect/>
          </a:stretch>
        </p:blipFill>
        <p:spPr bwMode="auto">
          <a:xfrm>
            <a:off x="0" y="2209800"/>
            <a:ext cx="9144000" cy="2325326"/>
          </a:xfrm>
          <a:prstGeom prst="rect">
            <a:avLst/>
          </a:prstGeom>
          <a:noFill/>
          <a:ln w="9525">
            <a:noFill/>
            <a:miter lim="800000"/>
            <a:headEnd/>
            <a:tailEnd/>
          </a:ln>
        </p:spPr>
      </p:pic>
      <p:sp>
        <p:nvSpPr>
          <p:cNvPr id="6" name="Content Placeholder 2"/>
          <p:cNvSpPr txBox="1">
            <a:spLocks/>
          </p:cNvSpPr>
          <p:nvPr/>
        </p:nvSpPr>
        <p:spPr bwMode="auto">
          <a:xfrm>
            <a:off x="0" y="735375"/>
            <a:ext cx="9144000" cy="990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514350" marR="0" lvl="0" indent="-514350" algn="ctr" defTabSz="914400" rtl="0" eaLnBrk="1" fontAlgn="base" latinLnBrk="0" hangingPunct="1">
              <a:lnSpc>
                <a:spcPct val="100000"/>
              </a:lnSpc>
              <a:spcBef>
                <a:spcPct val="20000"/>
              </a:spcBef>
              <a:spcAft>
                <a:spcPct val="0"/>
              </a:spcAft>
              <a:buClrTx/>
              <a:buSzTx/>
              <a:buFontTx/>
              <a:buNone/>
              <a:tabLst/>
              <a:defRPr/>
            </a:pPr>
            <a:r>
              <a:rPr kumimoji="0" lang="en-US" sz="44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Discrete Fourier Series</a:t>
            </a:r>
          </a:p>
          <a:p>
            <a:pPr marL="514350" marR="0" lvl="0" indent="-514350" algn="ctr" defTabSz="914400" rtl="0" eaLnBrk="1" fontAlgn="base" latinLnBrk="0" hangingPunct="1">
              <a:lnSpc>
                <a:spcPct val="100000"/>
              </a:lnSpc>
              <a:spcBef>
                <a:spcPct val="20000"/>
              </a:spcBef>
              <a:spcAft>
                <a:spcPct val="0"/>
              </a:spcAft>
              <a:buClrTx/>
              <a:buSzTx/>
              <a:buFontTx/>
              <a:buNone/>
              <a:tabLst/>
              <a:defRPr/>
            </a:pPr>
            <a:endPar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
        <p:nvSpPr>
          <p:cNvPr id="7" name="Content Placeholder 2"/>
          <p:cNvSpPr txBox="1">
            <a:spLocks/>
          </p:cNvSpPr>
          <p:nvPr/>
        </p:nvSpPr>
        <p:spPr bwMode="auto">
          <a:xfrm>
            <a:off x="0" y="5410200"/>
            <a:ext cx="9144000" cy="990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514350" marR="0" lvl="0" indent="-514350" algn="ctr" defTabSz="914400" rtl="0" eaLnBrk="1" fontAlgn="base" latinLnBrk="0" hangingPunct="1">
              <a:lnSpc>
                <a:spcPct val="100000"/>
              </a:lnSpc>
              <a:spcBef>
                <a:spcPct val="20000"/>
              </a:spcBef>
              <a:spcAft>
                <a:spcPct val="0"/>
              </a:spcAft>
              <a:buClrTx/>
              <a:buSzTx/>
              <a:buFontTx/>
              <a:buNone/>
              <a:tabLst/>
              <a:defRPr/>
            </a:pPr>
            <a:r>
              <a:rPr kumimoji="0" lang="en-US" sz="4400" b="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 </a:t>
            </a:r>
            <a:r>
              <a:rPr kumimoji="0" lang="en-US" sz="4400"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4400" b="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Gm</a:t>
            </a:r>
          </a:p>
          <a:p>
            <a:pPr marL="514350" marR="0" lvl="0" indent="-514350" algn="ctr" defTabSz="914400" rtl="0" eaLnBrk="1" fontAlgn="base" latinLnBrk="0" hangingPunct="1">
              <a:lnSpc>
                <a:spcPct val="100000"/>
              </a:lnSpc>
              <a:spcBef>
                <a:spcPct val="20000"/>
              </a:spcBef>
              <a:spcAft>
                <a:spcPct val="0"/>
              </a:spcAft>
              <a:buClrTx/>
              <a:buSzTx/>
              <a:buFontTx/>
              <a:buNone/>
              <a:tabLst/>
              <a:defRPr/>
            </a:pPr>
            <a:endPar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0" y="152400"/>
            <a:ext cx="9144000" cy="990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514350" marR="0" lvl="0" indent="-514350" algn="ctr" defTabSz="914400" rtl="0" eaLnBrk="1" fontAlgn="base" latinLnBrk="0" hangingPunct="1">
              <a:lnSpc>
                <a:spcPct val="100000"/>
              </a:lnSpc>
              <a:spcBef>
                <a:spcPct val="20000"/>
              </a:spcBef>
              <a:spcAft>
                <a:spcPct val="0"/>
              </a:spcAft>
              <a:buClrTx/>
              <a:buSzTx/>
              <a:buFontTx/>
              <a:buNone/>
              <a:tabLst/>
              <a:defRPr/>
            </a:pPr>
            <a:r>
              <a:rPr kumimoji="0" lang="en-US" sz="44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Least</a:t>
            </a:r>
            <a:r>
              <a:rPr kumimoji="0" lang="en-US" sz="44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S</a:t>
            </a:r>
            <a:r>
              <a:rPr kumimoji="0" lang="en-US" sz="44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quares Solution </a:t>
            </a:r>
          </a:p>
          <a:p>
            <a:pPr marL="514350" marR="0" lvl="0" indent="-514350" algn="ctr" defTabSz="914400" rtl="0" eaLnBrk="1" fontAlgn="base" latinLnBrk="0" hangingPunct="1">
              <a:lnSpc>
                <a:spcPct val="100000"/>
              </a:lnSpc>
              <a:spcBef>
                <a:spcPct val="20000"/>
              </a:spcBef>
              <a:spcAft>
                <a:spcPct val="0"/>
              </a:spcAft>
              <a:buClrTx/>
              <a:buSzTx/>
              <a:buFontTx/>
              <a:buNone/>
              <a:tabLst/>
              <a:defRPr/>
            </a:pPr>
            <a:endPar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
        <p:nvSpPr>
          <p:cNvPr id="7" name="Content Placeholder 2"/>
          <p:cNvSpPr txBox="1">
            <a:spLocks/>
          </p:cNvSpPr>
          <p:nvPr/>
        </p:nvSpPr>
        <p:spPr bwMode="auto">
          <a:xfrm>
            <a:off x="0" y="838200"/>
            <a:ext cx="9144000" cy="990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514350" lvl="0" indent="-514350" algn="ctr">
              <a:spcBef>
                <a:spcPct val="20000"/>
              </a:spcBef>
            </a:pPr>
            <a:r>
              <a:rPr kumimoji="0" lang="en-US" sz="4400" b="1" u="none" strike="noStrike" kern="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4400" i="1" u="none" strike="noStrike" kern="0" cap="none" spc="0" normalizeH="0" baseline="30000" noProof="0" dirty="0" err="1" smtClean="0">
                <a:ln>
                  <a:noFill/>
                </a:ln>
                <a:solidFill>
                  <a:schemeClr val="tx1"/>
                </a:solidFill>
                <a:effectLst/>
                <a:uLnTx/>
                <a:uFillTx/>
                <a:latin typeface="Cambria Math" pitchFamily="18" charset="0"/>
                <a:ea typeface="Cambria Math" pitchFamily="18" charset="0"/>
                <a:cs typeface="Times New Roman" pitchFamily="18" charset="0"/>
              </a:rPr>
              <a:t>est</a:t>
            </a:r>
            <a:r>
              <a:rPr kumimoji="0" lang="en-US" sz="4400" b="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a:t>
            </a:r>
            <a:r>
              <a:rPr kumimoji="0" lang="en-US" sz="4400"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4400" b="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a:t>
            </a:r>
            <a:r>
              <a:rPr kumimoji="0" lang="en-US" sz="4400"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4400" b="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G</a:t>
            </a:r>
            <a:r>
              <a:rPr kumimoji="0" lang="en-US" sz="440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T</a:t>
            </a:r>
            <a:r>
              <a:rPr kumimoji="0" lang="en-US" sz="4400" b="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G</a:t>
            </a:r>
            <a:r>
              <a:rPr kumimoji="0" lang="en-US" sz="4400"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440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-1</a:t>
            </a:r>
            <a:r>
              <a:rPr kumimoji="0" lang="en-US" sz="440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a:t>
            </a:r>
            <a:r>
              <a:rPr lang="en-US" sz="4400" b="1" kern="0" dirty="0" smtClean="0">
                <a:latin typeface="Cambria Math" pitchFamily="18" charset="0"/>
                <a:ea typeface="Cambria Math" pitchFamily="18" charset="0"/>
                <a:cs typeface="Times New Roman" pitchFamily="18" charset="0"/>
              </a:rPr>
              <a:t>G</a:t>
            </a:r>
            <a:r>
              <a:rPr lang="en-US" sz="4400" i="1" kern="0" baseline="30000" dirty="0" smtClean="0">
                <a:latin typeface="Cambria Math" pitchFamily="18" charset="0"/>
                <a:ea typeface="Cambria Math" pitchFamily="18" charset="0"/>
                <a:cs typeface="Times New Roman" pitchFamily="18" charset="0"/>
              </a:rPr>
              <a:t>T</a:t>
            </a:r>
            <a:r>
              <a:rPr kumimoji="0" lang="en-US" sz="4400" b="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a:t>
            </a:r>
          </a:p>
          <a:p>
            <a:pPr marL="514350" marR="0" lvl="0" indent="-514350" algn="ctr" defTabSz="914400" rtl="0" eaLnBrk="1" fontAlgn="base" latinLnBrk="0" hangingPunct="1">
              <a:lnSpc>
                <a:spcPct val="100000"/>
              </a:lnSpc>
              <a:spcBef>
                <a:spcPct val="20000"/>
              </a:spcBef>
              <a:spcAft>
                <a:spcPct val="0"/>
              </a:spcAft>
              <a:buClrTx/>
              <a:buSzTx/>
              <a:buFontTx/>
              <a:buNone/>
              <a:tabLst/>
              <a:defRPr/>
            </a:pPr>
            <a:endPar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pic>
        <p:nvPicPr>
          <p:cNvPr id="11266" name="Picture 2"/>
          <p:cNvPicPr>
            <a:picLocks noChangeAspect="1" noChangeArrowheads="1"/>
          </p:cNvPicPr>
          <p:nvPr/>
        </p:nvPicPr>
        <p:blipFill>
          <a:blip r:embed="rId3" cstate="print"/>
          <a:srcRect l="27875" t="34139" r="29617" b="36175"/>
          <a:stretch>
            <a:fillRect/>
          </a:stretch>
        </p:blipFill>
        <p:spPr bwMode="auto">
          <a:xfrm>
            <a:off x="1756230" y="4180111"/>
            <a:ext cx="5887720" cy="2496457"/>
          </a:xfrm>
          <a:prstGeom prst="rect">
            <a:avLst/>
          </a:prstGeom>
          <a:noFill/>
          <a:ln w="9525">
            <a:noFill/>
            <a:miter lim="800000"/>
            <a:headEnd/>
            <a:tailEnd/>
          </a:ln>
        </p:spPr>
      </p:pic>
      <p:sp>
        <p:nvSpPr>
          <p:cNvPr id="9" name="Content Placeholder 2"/>
          <p:cNvSpPr txBox="1">
            <a:spLocks/>
          </p:cNvSpPr>
          <p:nvPr/>
        </p:nvSpPr>
        <p:spPr bwMode="auto">
          <a:xfrm>
            <a:off x="0" y="1676400"/>
            <a:ext cx="9144000" cy="2590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514350" marR="0" lvl="0" indent="-514350" algn="ctr" defTabSz="914400" rtl="0" eaLnBrk="1" fontAlgn="base" latinLnBrk="0" hangingPunct="1">
              <a:lnSpc>
                <a:spcPct val="100000"/>
              </a:lnSpc>
              <a:spcBef>
                <a:spcPct val="20000"/>
              </a:spcBef>
              <a:spcAft>
                <a:spcPct val="0"/>
              </a:spcAft>
              <a:buClrTx/>
              <a:buSzTx/>
              <a:buFontTx/>
              <a:buNone/>
              <a:tabLst/>
              <a:defRPr/>
            </a:pPr>
            <a:r>
              <a:rPr kumimoji="0" lang="en-US" sz="4400" b="0" i="0" u="none" strike="noStrike" kern="0" cap="none" spc="0" normalizeH="0" baseline="0" noProof="0" dirty="0" smtClean="0">
                <a:ln>
                  <a:noFill/>
                </a:ln>
                <a:solidFill>
                  <a:srgbClr val="FF0000"/>
                </a:solidFill>
                <a:effectLst/>
                <a:uLnTx/>
                <a:uFillTx/>
                <a:latin typeface="Times New Roman" pitchFamily="18" charset="0"/>
                <a:ea typeface="+mn-ea"/>
                <a:cs typeface="Times New Roman" pitchFamily="18" charset="0"/>
              </a:rPr>
              <a:t>has substantial simplification</a:t>
            </a:r>
          </a:p>
          <a:p>
            <a:pPr marL="514350" marR="0" lvl="0" indent="-514350" algn="ctr" defTabSz="914400" rtl="0" eaLnBrk="1" fontAlgn="base" latinLnBrk="0" hangingPunct="1">
              <a:lnSpc>
                <a:spcPct val="100000"/>
              </a:lnSpc>
              <a:spcBef>
                <a:spcPct val="20000"/>
              </a:spcBef>
              <a:spcAft>
                <a:spcPct val="0"/>
              </a:spcAft>
              <a:buClrTx/>
              <a:buSzTx/>
              <a:buFontTx/>
              <a:buNone/>
              <a:tabLst/>
              <a:defRPr/>
            </a:pPr>
            <a:endParaRPr lang="en-US" sz="2400" kern="0" dirty="0" smtClean="0">
              <a:latin typeface="Times New Roman" pitchFamily="18" charset="0"/>
              <a:cs typeface="Times New Roman" pitchFamily="18" charset="0"/>
            </a:endParaRPr>
          </a:p>
          <a:p>
            <a:pPr marL="514350" marR="0" lvl="0" indent="-514350" algn="ctr" defTabSz="914400" rtl="0" eaLnBrk="1" fontAlgn="base" latinLnBrk="0" hangingPunct="1">
              <a:lnSpc>
                <a:spcPct val="100000"/>
              </a:lnSpc>
              <a:spcBef>
                <a:spcPct val="20000"/>
              </a:spcBef>
              <a:spcAft>
                <a:spcPct val="0"/>
              </a:spcAft>
              <a:buClrTx/>
              <a:buSzTx/>
              <a:buFontTx/>
              <a:buNone/>
              <a:tabLst/>
              <a:defRPr/>
            </a:pPr>
            <a:endParaRPr lang="en-US" sz="2400" kern="0" dirty="0" smtClean="0">
              <a:latin typeface="Times New Roman" pitchFamily="18" charset="0"/>
              <a:cs typeface="Times New Roman" pitchFamily="18" charset="0"/>
            </a:endParaRPr>
          </a:p>
          <a:p>
            <a:pPr marL="514350" marR="0" lvl="0" indent="-51435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since</a:t>
            </a:r>
            <a:r>
              <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a:t>
            </a:r>
            <a:r>
              <a:rPr lang="en-US" sz="3200" kern="0" noProof="0" dirty="0" smtClean="0">
                <a:latin typeface="Times New Roman" pitchFamily="18" charset="0"/>
                <a:cs typeface="Times New Roman" pitchFamily="18" charset="0"/>
              </a:rPr>
              <a:t>it can be shown that …</a:t>
            </a:r>
            <a:endPar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514350" marR="0" lvl="0" indent="-514350" algn="ctr" defTabSz="914400" rtl="0" eaLnBrk="1" fontAlgn="base" latinLnBrk="0" hangingPunct="1">
              <a:lnSpc>
                <a:spcPct val="100000"/>
              </a:lnSpc>
              <a:spcBef>
                <a:spcPct val="20000"/>
              </a:spcBef>
              <a:spcAft>
                <a:spcPct val="0"/>
              </a:spcAft>
              <a:buClrTx/>
              <a:buSzTx/>
              <a:buFontTx/>
              <a:buNone/>
              <a:tabLst/>
              <a:defRPr/>
            </a:pPr>
            <a:endPar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305800" cy="5562600"/>
          </a:xfrm>
        </p:spPr>
        <p:txBody>
          <a:bodyPr/>
          <a:lstStyle/>
          <a:p>
            <a:pPr>
              <a:buNone/>
            </a:pPr>
            <a:r>
              <a:rPr lang="en-US" sz="2400" dirty="0" smtClean="0">
                <a:latin typeface="Courier New" pitchFamily="49" charset="0"/>
                <a:cs typeface="Courier New" pitchFamily="49" charset="0"/>
              </a:rPr>
              <a:t>% N = number of data, presumed even</a:t>
            </a:r>
          </a:p>
          <a:p>
            <a:pPr>
              <a:buNone/>
            </a:pPr>
            <a:r>
              <a:rPr lang="en-US" sz="2400" dirty="0" smtClean="0">
                <a:latin typeface="Courier New" pitchFamily="49" charset="0"/>
                <a:cs typeface="Courier New" pitchFamily="49" charset="0"/>
              </a:rPr>
              <a:t>% </a:t>
            </a:r>
            <a:r>
              <a:rPr lang="en-US" sz="2400" dirty="0" err="1" smtClean="0">
                <a:latin typeface="Courier New" pitchFamily="49" charset="0"/>
                <a:cs typeface="Courier New" pitchFamily="49" charset="0"/>
              </a:rPr>
              <a:t>Dt</a:t>
            </a:r>
            <a:r>
              <a:rPr lang="en-US" sz="2400" dirty="0" smtClean="0">
                <a:latin typeface="Courier New" pitchFamily="49" charset="0"/>
                <a:cs typeface="Courier New" pitchFamily="49" charset="0"/>
              </a:rPr>
              <a:t> is time sampling interval</a:t>
            </a:r>
          </a:p>
          <a:p>
            <a:pPr>
              <a:buNone/>
            </a:pPr>
            <a:r>
              <a:rPr lang="en-US" sz="2400" dirty="0" smtClean="0">
                <a:latin typeface="Courier New" pitchFamily="49" charset="0"/>
                <a:cs typeface="Courier New" pitchFamily="49" charset="0"/>
              </a:rPr>
              <a:t>t = </a:t>
            </a:r>
            <a:r>
              <a:rPr lang="en-US" sz="2400" dirty="0" err="1" smtClean="0">
                <a:latin typeface="Courier New" pitchFamily="49" charset="0"/>
                <a:cs typeface="Courier New" pitchFamily="49" charset="0"/>
              </a:rPr>
              <a:t>Dt</a:t>
            </a:r>
            <a:r>
              <a:rPr lang="en-US" sz="2400" dirty="0" smtClean="0">
                <a:latin typeface="Courier New" pitchFamily="49" charset="0"/>
                <a:cs typeface="Courier New" pitchFamily="49" charset="0"/>
              </a:rPr>
              <a:t>*[0:N-1]’;</a:t>
            </a:r>
          </a:p>
          <a:p>
            <a:pPr>
              <a:buNone/>
            </a:pPr>
            <a:endParaRPr lang="en-US" sz="2400" dirty="0" smtClean="0">
              <a:latin typeface="Courier New" pitchFamily="49" charset="0"/>
              <a:cs typeface="Courier New" pitchFamily="49" charset="0"/>
            </a:endParaRPr>
          </a:p>
          <a:p>
            <a:pPr>
              <a:buNone/>
            </a:pPr>
            <a:r>
              <a:rPr lang="en-US" sz="2400" dirty="0" err="1" smtClean="0">
                <a:latin typeface="Courier New" pitchFamily="49" charset="0"/>
                <a:cs typeface="Courier New" pitchFamily="49" charset="0"/>
              </a:rPr>
              <a:t>Df</a:t>
            </a:r>
            <a:r>
              <a:rPr lang="en-US" sz="2400" dirty="0" smtClean="0">
                <a:latin typeface="Courier New" pitchFamily="49" charset="0"/>
                <a:cs typeface="Courier New" pitchFamily="49" charset="0"/>
              </a:rPr>
              <a:t> = 1 / (N * </a:t>
            </a:r>
            <a:r>
              <a:rPr lang="en-US" sz="2400" dirty="0" err="1" smtClean="0">
                <a:latin typeface="Courier New" pitchFamily="49" charset="0"/>
                <a:cs typeface="Courier New" pitchFamily="49" charset="0"/>
              </a:rPr>
              <a:t>Dt</a:t>
            </a:r>
            <a:r>
              <a:rPr lang="en-US" sz="2400" dirty="0" smtClean="0">
                <a:latin typeface="Courier New" pitchFamily="49" charset="0"/>
                <a:cs typeface="Courier New" pitchFamily="49" charset="0"/>
              </a:rPr>
              <a:t> );</a:t>
            </a:r>
          </a:p>
          <a:p>
            <a:pPr>
              <a:buNone/>
            </a:pPr>
            <a:r>
              <a:rPr lang="en-US" sz="2400" dirty="0" err="1" smtClean="0">
                <a:latin typeface="Courier New" pitchFamily="49" charset="0"/>
                <a:cs typeface="Courier New" pitchFamily="49" charset="0"/>
              </a:rPr>
              <a:t>Dw</a:t>
            </a:r>
            <a:r>
              <a:rPr lang="en-US" sz="2400" dirty="0" smtClean="0">
                <a:latin typeface="Courier New" pitchFamily="49" charset="0"/>
                <a:cs typeface="Courier New" pitchFamily="49" charset="0"/>
              </a:rPr>
              <a:t> = 2 * pi / (N * </a:t>
            </a:r>
            <a:r>
              <a:rPr lang="en-US" sz="2400" dirty="0" err="1" smtClean="0">
                <a:latin typeface="Courier New" pitchFamily="49" charset="0"/>
                <a:cs typeface="Courier New" pitchFamily="49" charset="0"/>
              </a:rPr>
              <a:t>Dt</a:t>
            </a:r>
            <a:r>
              <a:rPr lang="en-US" sz="2400" dirty="0" smtClean="0">
                <a:latin typeface="Courier New" pitchFamily="49" charset="0"/>
                <a:cs typeface="Courier New" pitchFamily="49" charset="0"/>
              </a:rPr>
              <a:t>);</a:t>
            </a:r>
          </a:p>
          <a:p>
            <a:pPr>
              <a:buNone/>
            </a:pPr>
            <a:endParaRPr lang="en-US" sz="2400" dirty="0" smtClean="0">
              <a:latin typeface="Courier New" pitchFamily="49" charset="0"/>
              <a:cs typeface="Courier New" pitchFamily="49" charset="0"/>
            </a:endParaRPr>
          </a:p>
          <a:p>
            <a:pPr>
              <a:buNone/>
            </a:pPr>
            <a:r>
              <a:rPr lang="en-US" sz="2400" dirty="0" err="1" smtClean="0">
                <a:latin typeface="Courier New" pitchFamily="49" charset="0"/>
                <a:cs typeface="Courier New" pitchFamily="49" charset="0"/>
              </a:rPr>
              <a:t>Nf</a:t>
            </a:r>
            <a:r>
              <a:rPr lang="en-US" sz="2400" dirty="0" smtClean="0">
                <a:latin typeface="Courier New" pitchFamily="49" charset="0"/>
                <a:cs typeface="Courier New" pitchFamily="49" charset="0"/>
              </a:rPr>
              <a:t> = N/2+1;</a:t>
            </a:r>
          </a:p>
          <a:p>
            <a:pPr>
              <a:buNone/>
            </a:pPr>
            <a:r>
              <a:rPr lang="en-US" sz="2400" dirty="0" err="1" smtClean="0">
                <a:latin typeface="Courier New" pitchFamily="49" charset="0"/>
                <a:cs typeface="Courier New" pitchFamily="49" charset="0"/>
              </a:rPr>
              <a:t>Nw</a:t>
            </a:r>
            <a:r>
              <a:rPr lang="en-US" sz="2400" dirty="0" smtClean="0">
                <a:latin typeface="Courier New" pitchFamily="49" charset="0"/>
                <a:cs typeface="Courier New" pitchFamily="49" charset="0"/>
              </a:rPr>
              <a:t> = N/2+1;</a:t>
            </a:r>
          </a:p>
          <a:p>
            <a:pPr>
              <a:buNone/>
            </a:pPr>
            <a:endParaRPr lang="en-US" sz="2400" dirty="0" smtClean="0">
              <a:latin typeface="Courier New" pitchFamily="49" charset="0"/>
              <a:cs typeface="Courier New" pitchFamily="49" charset="0"/>
            </a:endParaRPr>
          </a:p>
          <a:p>
            <a:pPr>
              <a:buNone/>
            </a:pPr>
            <a:r>
              <a:rPr lang="en-US" sz="2400" dirty="0" smtClean="0">
                <a:latin typeface="Courier New" pitchFamily="49" charset="0"/>
                <a:cs typeface="Courier New" pitchFamily="49" charset="0"/>
              </a:rPr>
              <a:t>f = </a:t>
            </a:r>
            <a:r>
              <a:rPr lang="en-US" sz="2400" dirty="0" err="1" smtClean="0">
                <a:latin typeface="Courier New" pitchFamily="49" charset="0"/>
                <a:cs typeface="Courier New" pitchFamily="49" charset="0"/>
              </a:rPr>
              <a:t>Df</a:t>
            </a:r>
            <a:r>
              <a:rPr lang="en-US" sz="2400" dirty="0" smtClean="0">
                <a:latin typeface="Courier New" pitchFamily="49" charset="0"/>
                <a:cs typeface="Courier New" pitchFamily="49" charset="0"/>
              </a:rPr>
              <a:t>*[0:N/2];</a:t>
            </a:r>
          </a:p>
          <a:p>
            <a:pPr>
              <a:buNone/>
            </a:pPr>
            <a:r>
              <a:rPr lang="en-US" sz="2400" dirty="0" smtClean="0">
                <a:latin typeface="Courier New" pitchFamily="49" charset="0"/>
                <a:cs typeface="Courier New" pitchFamily="49" charset="0"/>
              </a:rPr>
              <a:t>w = </a:t>
            </a:r>
            <a:r>
              <a:rPr lang="en-US" sz="2400" dirty="0" err="1" smtClean="0">
                <a:latin typeface="Courier New" pitchFamily="49" charset="0"/>
                <a:cs typeface="Courier New" pitchFamily="49" charset="0"/>
              </a:rPr>
              <a:t>Dw</a:t>
            </a:r>
            <a:r>
              <a:rPr lang="en-US" sz="2400" dirty="0" smtClean="0">
                <a:latin typeface="Courier New" pitchFamily="49" charset="0"/>
                <a:cs typeface="Courier New" pitchFamily="49" charset="0"/>
              </a:rPr>
              <a:t>*[0:N/2];</a:t>
            </a:r>
          </a:p>
          <a:p>
            <a:pPr>
              <a:buNone/>
            </a:pPr>
            <a:r>
              <a:rPr lang="en-US" sz="2400" dirty="0" smtClean="0">
                <a:latin typeface="Courier New" pitchFamily="49" charset="0"/>
                <a:cs typeface="Courier New" pitchFamily="49" charset="0"/>
              </a:rPr>
              <a:t/>
            </a:r>
            <a:br>
              <a:rPr lang="en-US" sz="2400" dirty="0" smtClean="0">
                <a:latin typeface="Courier New" pitchFamily="49" charset="0"/>
                <a:cs typeface="Courier New" pitchFamily="49" charset="0"/>
              </a:rPr>
            </a:br>
            <a:endParaRPr lang="en-US" sz="2400" dirty="0" smtClean="0">
              <a:latin typeface="Courier New" pitchFamily="49" charset="0"/>
              <a:cs typeface="Courier New" pitchFamily="49" charset="0"/>
            </a:endParaRPr>
          </a:p>
          <a:p>
            <a:pPr>
              <a:buNone/>
            </a:pPr>
            <a:endParaRPr lang="en-US" sz="2400" dirty="0" smtClean="0">
              <a:latin typeface="Courier New" pitchFamily="49" charset="0"/>
              <a:cs typeface="Courier New" pitchFamily="49" charset="0"/>
            </a:endParaRPr>
          </a:p>
        </p:txBody>
      </p:sp>
      <p:sp>
        <p:nvSpPr>
          <p:cNvPr id="4" name="TextBox 3"/>
          <p:cNvSpPr txBox="1"/>
          <p:nvPr/>
        </p:nvSpPr>
        <p:spPr>
          <a:xfrm>
            <a:off x="1752600" y="95071"/>
            <a:ext cx="5791200" cy="1200329"/>
          </a:xfrm>
          <a:prstGeom prst="rect">
            <a:avLst/>
          </a:prstGeom>
          <a:noFill/>
        </p:spPr>
        <p:txBody>
          <a:bodyPr wrap="square" rtlCol="0">
            <a:spAutoFit/>
          </a:bodyPr>
          <a:lstStyle/>
          <a:p>
            <a:pPr algn="ctr"/>
            <a:r>
              <a:rPr lang="en-US" sz="3600" dirty="0" smtClean="0">
                <a:latin typeface="Times New Roman" pitchFamily="18" charset="0"/>
                <a:cs typeface="Times New Roman" pitchFamily="18" charset="0"/>
              </a:rPr>
              <a:t>frequency and time setup</a:t>
            </a:r>
          </a:p>
          <a:p>
            <a:pPr algn="ctr"/>
            <a:r>
              <a:rPr lang="en-US" sz="3600" dirty="0" smtClean="0">
                <a:latin typeface="Times New Roman" pitchFamily="18" charset="0"/>
                <a:cs typeface="Times New Roman" pitchFamily="18" charset="0"/>
              </a:rPr>
              <a:t>in </a:t>
            </a:r>
            <a:r>
              <a:rPr lang="en-US" sz="3600" dirty="0" err="1" smtClean="0">
                <a:latin typeface="Times New Roman" pitchFamily="18" charset="0"/>
                <a:cs typeface="Times New Roman" pitchFamily="18" charset="0"/>
              </a:rPr>
              <a:t>MatLab</a:t>
            </a:r>
            <a:endParaRPr lang="en-US" sz="36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6324</TotalTime>
  <Words>2628</Words>
  <Application>Microsoft Office PowerPoint</Application>
  <PresentationFormat>On-screen Show (4:3)</PresentationFormat>
  <Paragraphs>510</Paragraphs>
  <Slides>69</Slides>
  <Notes>44</Notes>
  <HiddenSlides>0</HiddenSlides>
  <MMClips>0</MMClips>
  <ScaleCrop>false</ScaleCrop>
  <HeadingPairs>
    <vt:vector size="4" baseType="variant">
      <vt:variant>
        <vt:lpstr>Theme</vt:lpstr>
      </vt:variant>
      <vt:variant>
        <vt:i4>1</vt:i4>
      </vt:variant>
      <vt:variant>
        <vt:lpstr>Slide Titles</vt:lpstr>
      </vt:variant>
      <vt:variant>
        <vt:i4>69</vt:i4>
      </vt:variant>
    </vt:vector>
  </HeadingPairs>
  <TitlesOfParts>
    <vt:vector size="70" baseType="lpstr">
      <vt:lpstr>Default Design</vt:lpstr>
      <vt:lpstr>Slide 1</vt:lpstr>
      <vt:lpstr>A’s and B’s are model parameters</vt:lpstr>
      <vt:lpstr>two choices</vt:lpstr>
      <vt:lpstr>surprising fact about time series with evenly sampled data</vt:lpstr>
      <vt:lpstr>Slide 5</vt:lpstr>
      <vt:lpstr>implies</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(Almost) No One Does It This Way</vt:lpstr>
      <vt:lpstr>The “old” Fourier Series</vt:lpstr>
      <vt:lpstr>The “old” Fourier Series</vt:lpstr>
      <vt:lpstr>The “new” Fourier Series</vt:lpstr>
      <vt:lpstr>The “new” Fourier Series</vt:lpstr>
      <vt:lpstr>The “new” Fourier Series</vt:lpstr>
      <vt:lpstr>Euler’s Formula  exp(iz) = cos(z) + i sin(z)</vt:lpstr>
      <vt:lpstr>Euler’s Formula  exp(iz) = cos(z) + i sin(z)</vt:lpstr>
      <vt:lpstr>start from the Taylor series expansions  exp(x) = 1 + x + x2/2 + x3/6 + x4/24  + …  cos(x) = 1 + 0 - x2/2 + 0 + x4/24 + …   sin(x) = 0 + x + 0 - x3/6 +0 + …</vt:lpstr>
      <vt:lpstr> exp(x) substitute in x=iz   exp(x) = 1 + x + x2/2 + x3/6 + x4/24  + …  exp(iz) = 1 + iz - z2/2 - iz3/6 + z4/24  + …  </vt:lpstr>
      <vt:lpstr>cos(x) substitute in x=z   cos(x) = 1 + 0 - x2/2 + 0 + x4/24 + …   cos(z) = 1 + 0 - z2/2 + 0 + z4/24 + …</vt:lpstr>
      <vt:lpstr>sin(x) substitute in x=z and multiply by i    sin(x) = 0 + x + 0 - x3/6 +0 + …   i sin(z) = 0 + iz + 0 - iz3/6 +0 + … </vt:lpstr>
      <vt:lpstr>add cos(z) and i sin(z) cos(z) = 1 + 0 - z2/2 + 0 + z4/24 + … + i sin(z) = 0 + iz + 0 - iz3/6 +0 + … = cos(z) + i sin(z) = 1 + iz - z2/2 - iz3/6 + z4/24  + …            compare with results for exp(iz) exp(iz) =                  1 + iz - z2/2 - iz3/6 + z4/24  + …   they’re equal!</vt:lpstr>
      <vt:lpstr>note that since  exp(iz) = cos(z) + i sin(z)  then  |exp(iz) |2= cos2(z) + sin2 (z) = 1</vt:lpstr>
      <vt:lpstr>any complex number can be written  z = r exp(iθ)   where r = |z |      and    θ=tan-1(zi/zr)  </vt:lpstr>
      <vt:lpstr>MatLab handles complex numbers completely transparently  a = 2 + 3*i; b = 4 + 6*i; c = a+b;  works just fine</vt:lpstr>
      <vt:lpstr>Warning! accidentally resetting i to something other than i is so easy  i=100;  (and then you get nonsense)   so execute a clear i; at the top of your script if you plan to use i</vt:lpstr>
      <vt:lpstr>or use the alternate notation  a = complex(2,3); b = complex(4,6); c = a+b;  which is safer</vt:lpstr>
      <vt:lpstr>Euler’s Formulas complex exponentials can be written as sines and cosines</vt:lpstr>
      <vt:lpstr>or reverse them sine and cosines can be written as complex exponentials</vt:lpstr>
      <vt:lpstr>so a Fourier Series alternatively can be written as a sum of sines and cosines or a sum of complex exponentials</vt:lpstr>
      <vt:lpstr>paired terms</vt:lpstr>
      <vt:lpstr>paired terms</vt:lpstr>
      <vt:lpstr>paired terms</vt:lpstr>
      <vt:lpstr>A and B    and     C- and C+ must be related</vt:lpstr>
      <vt:lpstr>Slide 44</vt:lpstr>
      <vt:lpstr>summary</vt:lpstr>
      <vt:lpstr>ω</vt:lpstr>
      <vt:lpstr>old-style Fourier Series</vt:lpstr>
      <vt:lpstr>new-style Fourier Series or “Inverse Discrete Fourier Transform”</vt:lpstr>
      <vt:lpstr>why the weird ordering of frequencies?</vt:lpstr>
      <vt:lpstr>least-squares solution for the Fourier coefficients, Cn  or “Discrete Fourier Transform” </vt:lpstr>
      <vt:lpstr>MatLab  Fourier Coefficients Cj   from time series dn   c = fft(d); </vt:lpstr>
      <vt:lpstr>MatLab  time series dn from Fourier Coefficients Cj   d = ifft(c); </vt:lpstr>
      <vt:lpstr>standard setup</vt:lpstr>
      <vt:lpstr>standard setup</vt:lpstr>
      <vt:lpstr>standard setup</vt:lpstr>
      <vt:lpstr>standard setup</vt:lpstr>
      <vt:lpstr>standard setup</vt:lpstr>
      <vt:lpstr>standard setup</vt:lpstr>
      <vt:lpstr>standard setup</vt:lpstr>
      <vt:lpstr>standard setup</vt:lpstr>
      <vt:lpstr>standard setup</vt:lpstr>
      <vt:lpstr>standard setup</vt:lpstr>
      <vt:lpstr>standard setup</vt:lpstr>
      <vt:lpstr>standard setup</vt:lpstr>
      <vt:lpstr>standard setup</vt:lpstr>
      <vt:lpstr>standard setup</vt:lpstr>
      <vt:lpstr>Computing Power Spectral Density</vt:lpstr>
      <vt:lpstr>Spectral Density</vt:lpstr>
      <vt:lpstr>Why The Switch to Complex?</vt:lpstr>
    </vt:vector>
  </TitlesOfParts>
  <Company>LDEO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Don’t Be Afraid to Ask …</dc:title>
  <dc:creator>Bill Menke</dc:creator>
  <cp:lastModifiedBy>William Menke</cp:lastModifiedBy>
  <cp:revision>654</cp:revision>
  <dcterms:created xsi:type="dcterms:W3CDTF">2008-08-25T18:59:31Z</dcterms:created>
  <dcterms:modified xsi:type="dcterms:W3CDTF">2014-10-06T00:54:17Z</dcterms:modified>
</cp:coreProperties>
</file>