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2"/>
  </p:notesMasterIdLst>
  <p:sldIdLst>
    <p:sldId id="297" r:id="rId2"/>
    <p:sldId id="343" r:id="rId3"/>
    <p:sldId id="257" r:id="rId4"/>
    <p:sldId id="258" r:id="rId5"/>
    <p:sldId id="259" r:id="rId6"/>
    <p:sldId id="298" r:id="rId7"/>
    <p:sldId id="260" r:id="rId8"/>
    <p:sldId id="299" r:id="rId9"/>
    <p:sldId id="262" r:id="rId10"/>
    <p:sldId id="263" r:id="rId11"/>
    <p:sldId id="264" r:id="rId12"/>
    <p:sldId id="266" r:id="rId13"/>
    <p:sldId id="267" r:id="rId14"/>
    <p:sldId id="300" r:id="rId15"/>
    <p:sldId id="268" r:id="rId16"/>
    <p:sldId id="269" r:id="rId17"/>
    <p:sldId id="302" r:id="rId18"/>
    <p:sldId id="303" r:id="rId19"/>
    <p:sldId id="304" r:id="rId20"/>
    <p:sldId id="305" r:id="rId21"/>
    <p:sldId id="307" r:id="rId22"/>
    <p:sldId id="306" r:id="rId23"/>
    <p:sldId id="308" r:id="rId24"/>
    <p:sldId id="270" r:id="rId25"/>
    <p:sldId id="312" r:id="rId26"/>
    <p:sldId id="313" r:id="rId27"/>
    <p:sldId id="309" r:id="rId28"/>
    <p:sldId id="311" r:id="rId29"/>
    <p:sldId id="310" r:id="rId30"/>
    <p:sldId id="272" r:id="rId31"/>
    <p:sldId id="314" r:id="rId32"/>
    <p:sldId id="273" r:id="rId33"/>
    <p:sldId id="315" r:id="rId34"/>
    <p:sldId id="316" r:id="rId35"/>
    <p:sldId id="277" r:id="rId36"/>
    <p:sldId id="278" r:id="rId37"/>
    <p:sldId id="279" r:id="rId38"/>
    <p:sldId id="280" r:id="rId39"/>
    <p:sldId id="281" r:id="rId40"/>
    <p:sldId id="317" r:id="rId41"/>
    <p:sldId id="282" r:id="rId42"/>
    <p:sldId id="318" r:id="rId43"/>
    <p:sldId id="284" r:id="rId44"/>
    <p:sldId id="285" r:id="rId45"/>
    <p:sldId id="320" r:id="rId46"/>
    <p:sldId id="321" r:id="rId47"/>
    <p:sldId id="322" r:id="rId48"/>
    <p:sldId id="323" r:id="rId49"/>
    <p:sldId id="324" r:id="rId50"/>
    <p:sldId id="286" r:id="rId51"/>
    <p:sldId id="296" r:id="rId52"/>
    <p:sldId id="344" r:id="rId53"/>
    <p:sldId id="325" r:id="rId54"/>
    <p:sldId id="326" r:id="rId55"/>
    <p:sldId id="327" r:id="rId56"/>
    <p:sldId id="328" r:id="rId57"/>
    <p:sldId id="329" r:id="rId58"/>
    <p:sldId id="330" r:id="rId59"/>
    <p:sldId id="331" r:id="rId60"/>
    <p:sldId id="332" r:id="rId61"/>
    <p:sldId id="333" r:id="rId62"/>
    <p:sldId id="334" r:id="rId63"/>
    <p:sldId id="335" r:id="rId64"/>
    <p:sldId id="336" r:id="rId65"/>
    <p:sldId id="337" r:id="rId66"/>
    <p:sldId id="338" r:id="rId67"/>
    <p:sldId id="339" r:id="rId68"/>
    <p:sldId id="340" r:id="rId69"/>
    <p:sldId id="341" r:id="rId70"/>
    <p:sldId id="342" r:id="rId7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323FF7-2276-44F1-AD4B-6D39D50BDB44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3FF730-81D6-4F66-B395-09E9DDD0B3A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3FF730-81D6-4F66-B395-09E9DDD0B3AE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model parameters is the whole time-series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62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data</a:t>
            </a:r>
            <a:r>
              <a:rPr lang="en-US" baseline="0" dirty="0" smtClean="0"/>
              <a:t> are the known values of the time-series.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63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Multiply</a:t>
            </a:r>
            <a:r>
              <a:rPr lang="en-US" baseline="0" dirty="0" smtClean="0"/>
              <a:t> out the first row, to show that it yields m</a:t>
            </a:r>
            <a:r>
              <a:rPr lang="en-US" baseline="-25000" dirty="0" smtClean="0"/>
              <a:t>3</a:t>
            </a:r>
            <a:r>
              <a:rPr lang="en-US" baseline="0" dirty="0" smtClean="0"/>
              <a:t>=d</a:t>
            </a:r>
            <a:r>
              <a:rPr lang="en-US" baseline="-25000" dirty="0" smtClean="0"/>
              <a:t>3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64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the</a:t>
            </a:r>
            <a:r>
              <a:rPr lang="en-US" baseline="0" dirty="0" smtClean="0"/>
              <a:t> same matrix as was shown a few slides earlier.  Now it is put to use.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65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Remind</a:t>
            </a:r>
            <a:r>
              <a:rPr lang="en-US" baseline="0" dirty="0" smtClean="0"/>
              <a:t> the class that the top row is the data equation weighted by its certainty, and that</a:t>
            </a:r>
          </a:p>
          <a:p>
            <a:r>
              <a:rPr lang="en-US" baseline="0" dirty="0" smtClean="0"/>
              <a:t>the bottom row is the prior information equation weighted by its certainty.  In the gap-filling</a:t>
            </a:r>
          </a:p>
          <a:p>
            <a:r>
              <a:rPr lang="en-US" baseline="0" dirty="0" smtClean="0"/>
              <a:t>problem, we give precedence to the data, and so assume that the data are much more</a:t>
            </a:r>
          </a:p>
          <a:p>
            <a:r>
              <a:rPr lang="en-US" baseline="0" dirty="0" smtClean="0"/>
              <a:t>certain than the prior information of smoothness.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66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Remind the</a:t>
            </a:r>
            <a:r>
              <a:rPr lang="en-US" baseline="0" dirty="0" smtClean="0"/>
              <a:t> class of the meaning of the back-slash operator.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67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estimated</a:t>
            </a:r>
            <a:r>
              <a:rPr lang="en-US" baseline="0" dirty="0" smtClean="0"/>
              <a:t> model parameters form a smooth curve that satisfies the data to a high degree of approximation.</a:t>
            </a:r>
          </a:p>
          <a:p>
            <a:r>
              <a:rPr lang="en-US" baseline="0" dirty="0" smtClean="0"/>
              <a:t>(Actually, the error is negligibly small).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68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Mention that this process cannot capture all the nuances of m(x).</a:t>
            </a:r>
          </a:p>
          <a:p>
            <a:r>
              <a:rPr lang="en-US" dirty="0" smtClean="0"/>
              <a:t>The increment</a:t>
            </a:r>
            <a:r>
              <a:rPr lang="en-US" baseline="0" dirty="0" smtClean="0"/>
              <a:t>s much be chosen small enough so as not to miss significant features in m(x).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column-vector, m, is called a “time series”.</a:t>
            </a:r>
          </a:p>
          <a:p>
            <a:r>
              <a:rPr lang="en-US" baseline="0" dirty="0" smtClean="0"/>
              <a:t>This lingo makes the most sense when the independent variable, x, corresponds to time.</a:t>
            </a:r>
          </a:p>
          <a:p>
            <a:r>
              <a:rPr lang="en-US" baseline="0" dirty="0" smtClean="0"/>
              <a:t>However, the term is often used even when x refers to position or some more abstract quantity.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Emphasize</a:t>
            </a:r>
            <a:r>
              <a:rPr lang="en-US" baseline="0" dirty="0" smtClean="0"/>
              <a:t> that the intuitive quantity, “smoothness”, has been replaced</a:t>
            </a:r>
          </a:p>
          <a:p>
            <a:r>
              <a:rPr lang="en-US" baseline="0" dirty="0" smtClean="0"/>
              <a:t>by a more precisely defined mathematical one.  Whether it precisely captures</a:t>
            </a:r>
          </a:p>
          <a:p>
            <a:r>
              <a:rPr lang="en-US" baseline="0" dirty="0" smtClean="0"/>
              <a:t>the intuitive notion of smoothness is debatable.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derivation uses the definition of the derivative (sans the limit) that one often sees in an elementary calculus course.</a:t>
            </a:r>
          </a:p>
          <a:p>
            <a:r>
              <a:rPr lang="en-US" baseline="0" dirty="0" smtClean="0"/>
              <a:t>These formula are often referred to as ‘finite difference’ approximations to the derivative.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Emphasize that it</a:t>
            </a:r>
            <a:r>
              <a:rPr lang="en-US" baseline="0" dirty="0" smtClean="0"/>
              <a:t> takes 3 points to calculate the 2</a:t>
            </a:r>
            <a:r>
              <a:rPr lang="en-US" baseline="30000" dirty="0" smtClean="0"/>
              <a:t>nd</a:t>
            </a:r>
            <a:r>
              <a:rPr lang="en-US" baseline="0" dirty="0" smtClean="0"/>
              <a:t> derivative – the central point and one on each side.</a:t>
            </a:r>
          </a:p>
          <a:p>
            <a:r>
              <a:rPr lang="en-US" baseline="0" dirty="0" smtClean="0"/>
              <a:t>The is going to be a problem at the ends, because there is no point to the left of the first model parameter,</a:t>
            </a:r>
          </a:p>
          <a:p>
            <a:r>
              <a:rPr lang="en-US" baseline="0" dirty="0" smtClean="0"/>
              <a:t>and no point to the right of the last.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First derivative requires only 2 points.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matrix</a:t>
            </a:r>
            <a:r>
              <a:rPr lang="en-US" baseline="0" dirty="0" smtClean="0"/>
              <a:t> is square.  Given </a:t>
            </a:r>
            <a:r>
              <a:rPr lang="en-US" dirty="0" smtClean="0"/>
              <a:t>M</a:t>
            </a:r>
            <a:r>
              <a:rPr lang="en-US" baseline="0" dirty="0" smtClean="0"/>
              <a:t> model parameters, one can form M-2 second derivatives of the interior points and</a:t>
            </a:r>
          </a:p>
          <a:p>
            <a:r>
              <a:rPr lang="en-US" baseline="0" dirty="0" smtClean="0"/>
              <a:t>2 first derivatives at the end points.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60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might</a:t>
            </a:r>
            <a:r>
              <a:rPr lang="en-US" baseline="0" dirty="0" smtClean="0"/>
              <a:t> be though of as a type of interpolation (although the term “interpolation” is usually reserved for the</a:t>
            </a:r>
          </a:p>
          <a:p>
            <a:r>
              <a:rPr lang="en-US" baseline="0" dirty="0" smtClean="0"/>
              <a:t>case where the resulting curve passes exactly through the observed data, whereas in this case, it will only pass</a:t>
            </a:r>
          </a:p>
          <a:p>
            <a:r>
              <a:rPr lang="en-US" baseline="0" dirty="0" smtClean="0"/>
              <a:t>near them).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61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4B884-09DE-428C-BF4E-78CA56A0EC63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663B6-C4B1-48CD-99A8-655CDEC387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4B884-09DE-428C-BF4E-78CA56A0EC63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663B6-C4B1-48CD-99A8-655CDEC387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4B884-09DE-428C-BF4E-78CA56A0EC63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663B6-C4B1-48CD-99A8-655CDEC387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4B884-09DE-428C-BF4E-78CA56A0EC63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663B6-C4B1-48CD-99A8-655CDEC387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4B884-09DE-428C-BF4E-78CA56A0EC63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663B6-C4B1-48CD-99A8-655CDEC387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4B884-09DE-428C-BF4E-78CA56A0EC63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663B6-C4B1-48CD-99A8-655CDEC387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4B884-09DE-428C-BF4E-78CA56A0EC63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663B6-C4B1-48CD-99A8-655CDEC387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4B884-09DE-428C-BF4E-78CA56A0EC63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663B6-C4B1-48CD-99A8-655CDEC387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4B884-09DE-428C-BF4E-78CA56A0EC63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663B6-C4B1-48CD-99A8-655CDEC387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4B884-09DE-428C-BF4E-78CA56A0EC63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663B6-C4B1-48CD-99A8-655CDEC387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4B884-09DE-428C-BF4E-78CA56A0EC63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663B6-C4B1-48CD-99A8-655CDEC387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94B884-09DE-428C-BF4E-78CA56A0EC63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9663B6-C4B1-48CD-99A8-655CDEC387F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2438400"/>
            <a:ext cx="6477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EESC G6908 </a:t>
            </a:r>
          </a:p>
          <a:p>
            <a:pPr algn="ctr"/>
            <a:r>
              <a:rPr lang="en-US" sz="3600" dirty="0" smtClean="0"/>
              <a:t>Quantitative Methods</a:t>
            </a:r>
          </a:p>
          <a:p>
            <a:pPr algn="ctr"/>
            <a:r>
              <a:rPr lang="en-US" sz="3600" dirty="0" smtClean="0"/>
              <a:t>of Data Analysis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7562"/>
          </a:xfrm>
        </p:spPr>
        <p:txBody>
          <a:bodyPr/>
          <a:lstStyle/>
          <a:p>
            <a:r>
              <a:rPr lang="en-US" dirty="0" smtClean="0"/>
              <a:t>Step 3: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Examine the data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3276600" y="1600200"/>
            <a:ext cx="48768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err="1" smtClean="0"/>
              <a:t>i</a:t>
            </a:r>
            <a:r>
              <a:rPr lang="en-US" sz="3200" dirty="0" smtClean="0"/>
              <a:t>	</a:t>
            </a:r>
            <a:r>
              <a:rPr lang="en-US" sz="3200" dirty="0" err="1" smtClean="0"/>
              <a:t>d</a:t>
            </a:r>
            <a:r>
              <a:rPr lang="en-US" sz="3200" baseline="-25000" dirty="0" err="1" smtClean="0"/>
              <a:t>i</a:t>
            </a:r>
            <a:r>
              <a:rPr lang="en-US" sz="3200" dirty="0" smtClean="0"/>
              <a:t> (kg)</a:t>
            </a:r>
            <a:endParaRPr lang="en-US" sz="3200" baseline="-25000" dirty="0" smtClean="0"/>
          </a:p>
          <a:p>
            <a:r>
              <a:rPr lang="en-US" sz="3200" dirty="0" smtClean="0"/>
              <a:t>1</a:t>
            </a:r>
            <a:r>
              <a:rPr lang="en-US" sz="3200" dirty="0"/>
              <a:t>	9.073</a:t>
            </a:r>
          </a:p>
          <a:p>
            <a:r>
              <a:rPr lang="en-US" sz="3200" dirty="0" smtClean="0"/>
              <a:t>2</a:t>
            </a:r>
            <a:r>
              <a:rPr lang="en-US" sz="3200" dirty="0"/>
              <a:t>	11.994</a:t>
            </a:r>
          </a:p>
          <a:p>
            <a:r>
              <a:rPr lang="en-US" sz="3200" dirty="0" smtClean="0"/>
              <a:t>3</a:t>
            </a:r>
            <a:r>
              <a:rPr lang="en-US" sz="3200" dirty="0"/>
              <a:t>	11.071</a:t>
            </a:r>
          </a:p>
          <a:p>
            <a:r>
              <a:rPr lang="en-US" sz="3200" dirty="0" smtClean="0"/>
              <a:t>4</a:t>
            </a:r>
            <a:r>
              <a:rPr lang="en-US" sz="3200" dirty="0"/>
              <a:t>	-1.002</a:t>
            </a:r>
          </a:p>
          <a:p>
            <a:r>
              <a:rPr lang="en-US" sz="3200" dirty="0" smtClean="0"/>
              <a:t>5</a:t>
            </a:r>
            <a:r>
              <a:rPr lang="en-US" sz="3200" dirty="0"/>
              <a:t>	-2.001</a:t>
            </a:r>
          </a:p>
          <a:p>
            <a:r>
              <a:rPr lang="en-US" sz="3200" dirty="0" smtClean="0"/>
              <a:t>6</a:t>
            </a:r>
            <a:r>
              <a:rPr lang="en-US" sz="3200" dirty="0"/>
              <a:t>	3.015</a:t>
            </a:r>
            <a:endParaRPr lang="en-US" sz="3200" dirty="0"/>
          </a:p>
        </p:txBody>
      </p:sp>
      <p:sp>
        <p:nvSpPr>
          <p:cNvPr id="24" name="Rectangle 23"/>
          <p:cNvSpPr/>
          <p:nvPr/>
        </p:nvSpPr>
        <p:spPr>
          <a:xfrm>
            <a:off x="838200" y="762000"/>
            <a:ext cx="4495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weights.txt:</a:t>
            </a:r>
            <a:endParaRPr lang="en-US" sz="3200" dirty="0"/>
          </a:p>
        </p:txBody>
      </p:sp>
      <p:sp>
        <p:nvSpPr>
          <p:cNvPr id="25" name="Rectangle 24"/>
          <p:cNvSpPr/>
          <p:nvPr/>
        </p:nvSpPr>
        <p:spPr>
          <a:xfrm>
            <a:off x="4648200" y="5638800"/>
            <a:ext cx="4495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FF3300"/>
                </a:solidFill>
              </a:rPr>
              <a:t>comment on data</a:t>
            </a:r>
            <a:endParaRPr lang="en-US" sz="3200" dirty="0">
              <a:solidFill>
                <a:srgbClr val="FF3300"/>
              </a:solidFill>
            </a:endParaRPr>
          </a:p>
        </p:txBody>
      </p:sp>
      <p:sp>
        <p:nvSpPr>
          <p:cNvPr id="26" name="Freeform 25"/>
          <p:cNvSpPr/>
          <p:nvPr/>
        </p:nvSpPr>
        <p:spPr>
          <a:xfrm>
            <a:off x="5410200" y="4800600"/>
            <a:ext cx="972457" cy="885371"/>
          </a:xfrm>
          <a:custGeom>
            <a:avLst/>
            <a:gdLst>
              <a:gd name="connsiteX0" fmla="*/ 0 w 972457"/>
              <a:gd name="connsiteY0" fmla="*/ 0 h 885371"/>
              <a:gd name="connsiteX1" fmla="*/ 754742 w 972457"/>
              <a:gd name="connsiteY1" fmla="*/ 406400 h 885371"/>
              <a:gd name="connsiteX2" fmla="*/ 638628 w 972457"/>
              <a:gd name="connsiteY2" fmla="*/ 464457 h 885371"/>
              <a:gd name="connsiteX3" fmla="*/ 972457 w 972457"/>
              <a:gd name="connsiteY3" fmla="*/ 885371 h 885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2457" h="885371">
                <a:moveTo>
                  <a:pt x="0" y="0"/>
                </a:moveTo>
                <a:cubicBezTo>
                  <a:pt x="324152" y="164495"/>
                  <a:pt x="648304" y="328991"/>
                  <a:pt x="754742" y="406400"/>
                </a:cubicBezTo>
                <a:cubicBezTo>
                  <a:pt x="861180" y="483809"/>
                  <a:pt x="602342" y="384629"/>
                  <a:pt x="638628" y="464457"/>
                </a:cubicBezTo>
                <a:cubicBezTo>
                  <a:pt x="674914" y="544286"/>
                  <a:pt x="823685" y="714828"/>
                  <a:pt x="972457" y="885371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743200" y="1905000"/>
            <a:ext cx="4114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D = load('weights.txt</a:t>
            </a:r>
            <a:r>
              <a:rPr lang="en-US" sz="3200" dirty="0" smtClean="0"/>
              <a:t>');</a:t>
            </a:r>
          </a:p>
          <a:p>
            <a:r>
              <a:rPr lang="en-US" sz="3200" dirty="0" smtClean="0"/>
              <a:t>dobs = D(:,2);</a:t>
            </a:r>
          </a:p>
          <a:p>
            <a:r>
              <a:rPr lang="en-US" sz="3200" dirty="0" smtClean="0"/>
              <a:t>M=3;</a:t>
            </a:r>
          </a:p>
          <a:p>
            <a:r>
              <a:rPr lang="en-US" sz="3200" dirty="0" smtClean="0"/>
              <a:t>N=length(dobs);</a:t>
            </a:r>
          </a:p>
          <a:p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7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Step </a:t>
            </a:r>
            <a:r>
              <a:rPr lang="en-US" dirty="0" smtClean="0"/>
              <a:t>4: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Establish accuracy of data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l-GR" dirty="0" smtClean="0">
                <a:latin typeface="Cambria Math"/>
                <a:ea typeface="Cambria Math"/>
              </a:rPr>
              <a:t> σ</a:t>
            </a:r>
            <a:r>
              <a:rPr lang="en-US" baseline="-25000" dirty="0" smtClean="0">
                <a:latin typeface="Cambria Math"/>
                <a:ea typeface="Cambria Math"/>
              </a:rPr>
              <a:t>d </a:t>
            </a:r>
            <a:r>
              <a:rPr lang="en-US" dirty="0" smtClean="0">
                <a:latin typeface="Cambria Math"/>
                <a:ea typeface="Cambria Math"/>
              </a:rPr>
              <a:t>= </a:t>
            </a:r>
            <a:r>
              <a:rPr lang="en-US" dirty="0" smtClean="0">
                <a:solidFill>
                  <a:srgbClr val="FF0000"/>
                </a:solidFill>
                <a:latin typeface="Cambria Math"/>
                <a:ea typeface="Cambria Math"/>
              </a:rPr>
              <a:t>?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based on some knowledge of measurement process</a:t>
            </a:r>
            <a:br>
              <a:rPr lang="en-US" dirty="0" smtClean="0"/>
            </a:b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85800"/>
            <a:ext cx="8686800" cy="5287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Can</a:t>
            </a:r>
            <a:br>
              <a:rPr lang="en-US" dirty="0" smtClean="0"/>
            </a:br>
            <a:r>
              <a:rPr lang="en-US" dirty="0" smtClean="0"/>
              <a:t>differences</a:t>
            </a:r>
            <a:br>
              <a:rPr lang="en-US" dirty="0" smtClean="0"/>
            </a:br>
            <a:r>
              <a:rPr lang="en-US" dirty="0" smtClean="0"/>
              <a:t>in weight be determined</a:t>
            </a:r>
            <a:br>
              <a:rPr lang="en-US" dirty="0" smtClean="0"/>
            </a:br>
            <a:r>
              <a:rPr lang="en-US" dirty="0" smtClean="0"/>
              <a:t>more accurately than</a:t>
            </a:r>
            <a:br>
              <a:rPr lang="en-US" dirty="0" smtClean="0"/>
            </a:br>
            <a:r>
              <a:rPr lang="en-US" dirty="0" smtClean="0"/>
              <a:t>sums ?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>
                <a:solidFill>
                  <a:srgbClr val="FF0000"/>
                </a:solidFill>
              </a:rPr>
              <a:t>What do you think?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3740"/>
            <a:ext cx="8229600" cy="5897562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Prior error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>
                <a:latin typeface="Cambria Math" pitchFamily="18" charset="0"/>
                <a:ea typeface="Cambria Math" pitchFamily="18" charset="0"/>
              </a:rPr>
              <a:t>i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=1,2,3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l-GR" dirty="0" smtClean="0">
                <a:latin typeface="Cambria Math"/>
                <a:ea typeface="Cambria Math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sums:  </a:t>
            </a:r>
            <a:r>
              <a:rPr lang="el-GR" dirty="0" smtClean="0">
                <a:latin typeface="Cambria Math"/>
                <a:ea typeface="Cambria Math"/>
              </a:rPr>
              <a:t>σ</a:t>
            </a:r>
            <a:r>
              <a:rPr lang="en-US" baseline="-25000" dirty="0" err="1" smtClean="0">
                <a:latin typeface="Cambria Math"/>
                <a:ea typeface="Cambria Math"/>
              </a:rPr>
              <a:t>d</a:t>
            </a:r>
            <a:r>
              <a:rPr lang="en-US" baseline="-35000" dirty="0" err="1" smtClean="0">
                <a:latin typeface="Cambria Math"/>
                <a:ea typeface="Cambria Math"/>
              </a:rPr>
              <a:t>i</a:t>
            </a:r>
            <a:r>
              <a:rPr lang="en-US" baseline="-25000" dirty="0" smtClean="0">
                <a:latin typeface="Cambria Math"/>
                <a:ea typeface="Cambria Math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Cambria Math"/>
                <a:ea typeface="Cambria Math"/>
              </a:rPr>
              <a:t>= </a:t>
            </a:r>
            <a:r>
              <a:rPr lang="en-US" dirty="0" smtClean="0">
                <a:solidFill>
                  <a:schemeClr val="tx1"/>
                </a:solidFill>
                <a:latin typeface="Cambria Math"/>
                <a:ea typeface="Cambria Math"/>
              </a:rPr>
              <a:t>0.1 </a:t>
            </a:r>
            <a:r>
              <a:rPr lang="en-US" dirty="0" smtClean="0">
                <a:solidFill>
                  <a:schemeClr val="tx1"/>
                </a:solidFill>
                <a:latin typeface="Cambria Math"/>
                <a:ea typeface="Cambria Math"/>
              </a:rPr>
              <a:t>kg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err="1" smtClean="0">
                <a:latin typeface="Cambria Math" pitchFamily="18" charset="0"/>
                <a:ea typeface="Cambria Math" pitchFamily="18" charset="0"/>
              </a:rPr>
              <a:t>i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=4,5,6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latin typeface="Cambria Math"/>
                <a:ea typeface="Cambria Math"/>
              </a:rPr>
              <a:t> differences:  </a:t>
            </a:r>
            <a:r>
              <a:rPr lang="el-GR" dirty="0" smtClean="0">
                <a:latin typeface="Cambria Math"/>
                <a:ea typeface="Cambria Math"/>
              </a:rPr>
              <a:t>σ</a:t>
            </a:r>
            <a:r>
              <a:rPr lang="en-US" baseline="-25000" dirty="0" err="1" smtClean="0">
                <a:latin typeface="Cambria Math"/>
                <a:ea typeface="Cambria Math"/>
              </a:rPr>
              <a:t>d</a:t>
            </a:r>
            <a:r>
              <a:rPr lang="en-US" baseline="-35000" dirty="0" err="1" smtClean="0">
                <a:latin typeface="Cambria Math"/>
                <a:ea typeface="Cambria Math"/>
              </a:rPr>
              <a:t>i</a:t>
            </a:r>
            <a:r>
              <a:rPr lang="en-US" baseline="-25000" dirty="0" smtClean="0">
                <a:latin typeface="Cambria Math"/>
                <a:ea typeface="Cambria Math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Cambria Math"/>
                <a:ea typeface="Cambria Math"/>
              </a:rPr>
              <a:t>= 0.01 kg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2286000"/>
            <a:ext cx="8458200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/>
              <a:t>sigmadsum</a:t>
            </a:r>
            <a:r>
              <a:rPr lang="en-US" sz="2800" dirty="0"/>
              <a:t> = 0.1</a:t>
            </a:r>
            <a:r>
              <a:rPr lang="en-US" sz="2800" dirty="0" smtClean="0"/>
              <a:t>;</a:t>
            </a:r>
          </a:p>
          <a:p>
            <a:endParaRPr lang="en-US" sz="2800" dirty="0"/>
          </a:p>
          <a:p>
            <a:r>
              <a:rPr lang="en-US" sz="2800" dirty="0" err="1"/>
              <a:t>sigmaddif</a:t>
            </a:r>
            <a:r>
              <a:rPr lang="en-US" sz="2800" dirty="0"/>
              <a:t> = 0.01</a:t>
            </a:r>
            <a:r>
              <a:rPr lang="en-US" sz="2800" dirty="0" smtClean="0"/>
              <a:t>;</a:t>
            </a:r>
          </a:p>
          <a:p>
            <a:endParaRPr lang="en-US" sz="2800" dirty="0"/>
          </a:p>
          <a:p>
            <a:r>
              <a:rPr lang="en-US" sz="2800" dirty="0" err="1"/>
              <a:t>sigmad</a:t>
            </a:r>
            <a:r>
              <a:rPr lang="en-US" sz="2800" dirty="0"/>
              <a:t> = [</a:t>
            </a:r>
            <a:r>
              <a:rPr lang="en-US" sz="2800" dirty="0" err="1"/>
              <a:t>sigmadsum</a:t>
            </a:r>
            <a:r>
              <a:rPr lang="en-US" sz="2800" dirty="0"/>
              <a:t>*ones(3,1</a:t>
            </a:r>
            <a:r>
              <a:rPr lang="en-US" sz="2800" dirty="0" smtClean="0"/>
              <a:t>);  </a:t>
            </a:r>
            <a:r>
              <a:rPr lang="en-US" sz="2800" dirty="0" err="1" smtClean="0"/>
              <a:t>sigmaddif</a:t>
            </a:r>
            <a:r>
              <a:rPr lang="en-US" sz="2800" dirty="0" smtClean="0"/>
              <a:t>*ones(3,1</a:t>
            </a:r>
            <a:r>
              <a:rPr lang="en-US" sz="2800" dirty="0"/>
              <a:t>)];</a:t>
            </a:r>
          </a:p>
          <a:p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Step </a:t>
            </a:r>
            <a:r>
              <a:rPr lang="en-US" dirty="0" smtClean="0"/>
              <a:t>5: State Prior Information in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362200"/>
            <a:ext cx="8229600" cy="1981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all the masses refer to watermelons</a:t>
            </a:r>
          </a:p>
          <a:p>
            <a:pPr algn="ctr">
              <a:buNone/>
            </a:pPr>
            <a:r>
              <a:rPr lang="en-US" dirty="0" smtClean="0"/>
              <a:t>and a typical watermelon</a:t>
            </a:r>
            <a:endParaRPr lang="en-US" dirty="0"/>
          </a:p>
          <a:p>
            <a:pPr algn="ctr">
              <a:buNone/>
            </a:pPr>
            <a:r>
              <a:rPr lang="en-US" dirty="0" smtClean="0"/>
              <a:t>weighs about 5 kg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7562"/>
          </a:xfrm>
        </p:spPr>
        <p:txBody>
          <a:bodyPr/>
          <a:lstStyle/>
          <a:p>
            <a:r>
              <a:rPr lang="en-US" dirty="0" smtClean="0"/>
              <a:t>Step </a:t>
            </a:r>
            <a:r>
              <a:rPr lang="en-US" dirty="0" smtClean="0"/>
              <a:t>6: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Convert </a:t>
            </a:r>
            <a:r>
              <a:rPr lang="en-US" dirty="0" smtClean="0"/>
              <a:t>the prior information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 the form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err="1" smtClean="0"/>
              <a:t>Hm</a:t>
            </a:r>
            <a:r>
              <a:rPr lang="en-US" dirty="0" smtClean="0"/>
              <a:t>=</a:t>
            </a:r>
            <a:r>
              <a:rPr lang="en-US" b="1" dirty="0" smtClean="0"/>
              <a:t>h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399256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 and h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and their length K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?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YTimesGrap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86070"/>
            <a:ext cx="9144000" cy="64858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14514" y="6291942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From Today’s (09/29/14) NY Times … Is there something odd about this chart?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uble Bracket 3"/>
          <p:cNvSpPr/>
          <p:nvPr/>
        </p:nvSpPr>
        <p:spPr>
          <a:xfrm>
            <a:off x="2133600" y="2253336"/>
            <a:ext cx="1752600" cy="16002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uble Bracket 4"/>
          <p:cNvSpPr/>
          <p:nvPr/>
        </p:nvSpPr>
        <p:spPr>
          <a:xfrm>
            <a:off x="5464626" y="2286000"/>
            <a:ext cx="762000" cy="16002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uble Bracket 5"/>
          <p:cNvSpPr/>
          <p:nvPr/>
        </p:nvSpPr>
        <p:spPr>
          <a:xfrm>
            <a:off x="4114800" y="2253336"/>
            <a:ext cx="762000" cy="16002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191000" y="2180766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</a:t>
            </a:r>
            <a:r>
              <a:rPr lang="en-US" sz="2800" baseline="-25000" dirty="0" smtClean="0"/>
              <a:t>1</a:t>
            </a:r>
            <a:endParaRPr lang="en-US" sz="2800" baseline="-25000" dirty="0"/>
          </a:p>
        </p:txBody>
      </p:sp>
      <p:sp>
        <p:nvSpPr>
          <p:cNvPr id="8" name="TextBox 7"/>
          <p:cNvSpPr txBox="1"/>
          <p:nvPr/>
        </p:nvSpPr>
        <p:spPr>
          <a:xfrm>
            <a:off x="4212774" y="2681502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</a:t>
            </a:r>
            <a:r>
              <a:rPr lang="en-US" sz="2800" baseline="-25000" dirty="0" smtClean="0"/>
              <a:t>2</a:t>
            </a:r>
            <a:endParaRPr lang="en-US" sz="2800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5540826" y="236220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</a:t>
            </a:r>
            <a:r>
              <a:rPr lang="en-US" sz="2800" baseline="-25000" dirty="0" smtClean="0"/>
              <a:t>1</a:t>
            </a:r>
            <a:endParaRPr lang="en-US" sz="2800" baseline="-25000" dirty="0"/>
          </a:p>
        </p:txBody>
      </p:sp>
      <p:sp>
        <p:nvSpPr>
          <p:cNvPr id="10" name="TextBox 9"/>
          <p:cNvSpPr txBox="1"/>
          <p:nvPr/>
        </p:nvSpPr>
        <p:spPr>
          <a:xfrm>
            <a:off x="5562600" y="2862936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</a:t>
            </a:r>
            <a:r>
              <a:rPr lang="en-US" sz="2800" baseline="-25000" dirty="0" smtClean="0"/>
              <a:t>2</a:t>
            </a:r>
            <a:endParaRPr lang="en-US" sz="2800" baseline="-25000" dirty="0"/>
          </a:p>
        </p:txBody>
      </p:sp>
      <p:sp>
        <p:nvSpPr>
          <p:cNvPr id="11" name="TextBox 10"/>
          <p:cNvSpPr txBox="1"/>
          <p:nvPr/>
        </p:nvSpPr>
        <p:spPr>
          <a:xfrm>
            <a:off x="5566224" y="3331026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</a:t>
            </a:r>
            <a:r>
              <a:rPr lang="en-US" sz="2800" baseline="-25000" dirty="0" smtClean="0"/>
              <a:t>3</a:t>
            </a:r>
            <a:endParaRPr lang="en-US" sz="2800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5029200" y="2710536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=</a:t>
            </a:r>
            <a:endParaRPr lang="en-US" sz="2800" baseline="-25000" dirty="0"/>
          </a:p>
        </p:txBody>
      </p:sp>
      <p:sp>
        <p:nvSpPr>
          <p:cNvPr id="16" name="Rectangle 15"/>
          <p:cNvSpPr/>
          <p:nvPr/>
        </p:nvSpPr>
        <p:spPr>
          <a:xfrm>
            <a:off x="4241802" y="3145968"/>
            <a:ext cx="5934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m</a:t>
            </a:r>
            <a:r>
              <a:rPr lang="en-US" sz="2800" baseline="-25000" dirty="0" smtClean="0"/>
              <a:t>3</a:t>
            </a:r>
            <a:endParaRPr lang="en-US" sz="2800" baseline="-25000" dirty="0"/>
          </a:p>
        </p:txBody>
      </p:sp>
      <p:sp>
        <p:nvSpPr>
          <p:cNvPr id="17" name="TextBox 16"/>
          <p:cNvSpPr txBox="1"/>
          <p:nvPr/>
        </p:nvSpPr>
        <p:spPr>
          <a:xfrm>
            <a:off x="2362200" y="2329536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1    0    0</a:t>
            </a:r>
            <a:endParaRPr lang="en-US" sz="2800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2362200" y="2688058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0    1    0</a:t>
            </a:r>
            <a:endParaRPr lang="en-US" sz="2800" baseline="-25000" dirty="0"/>
          </a:p>
        </p:txBody>
      </p:sp>
      <p:sp>
        <p:nvSpPr>
          <p:cNvPr id="19" name="TextBox 18"/>
          <p:cNvSpPr txBox="1"/>
          <p:nvPr/>
        </p:nvSpPr>
        <p:spPr>
          <a:xfrm>
            <a:off x="2362200" y="3116224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0    0    1</a:t>
            </a:r>
            <a:endParaRPr lang="en-US" sz="2800" baseline="-25000" dirty="0"/>
          </a:p>
        </p:txBody>
      </p:sp>
      <p:sp>
        <p:nvSpPr>
          <p:cNvPr id="23" name="TextBox 22"/>
          <p:cNvSpPr txBox="1"/>
          <p:nvPr/>
        </p:nvSpPr>
        <p:spPr>
          <a:xfrm>
            <a:off x="609600" y="228600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M=3  and   K=3</a:t>
            </a:r>
            <a:endParaRPr lang="en-US" sz="2800" baseline="-25000" dirty="0"/>
          </a:p>
        </p:txBody>
      </p:sp>
      <p:sp>
        <p:nvSpPr>
          <p:cNvPr id="24" name="TextBox 23"/>
          <p:cNvSpPr txBox="1"/>
          <p:nvPr/>
        </p:nvSpPr>
        <p:spPr>
          <a:xfrm>
            <a:off x="6400800" y="2786736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=</a:t>
            </a:r>
            <a:endParaRPr lang="en-US" sz="2800" baseline="-25000" dirty="0"/>
          </a:p>
        </p:txBody>
      </p:sp>
      <p:sp>
        <p:nvSpPr>
          <p:cNvPr id="25" name="Double Bracket 24"/>
          <p:cNvSpPr/>
          <p:nvPr/>
        </p:nvSpPr>
        <p:spPr>
          <a:xfrm>
            <a:off x="6832602" y="2285994"/>
            <a:ext cx="762000" cy="16002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6908802" y="2362194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5</a:t>
            </a:r>
            <a:endParaRPr lang="en-US" sz="2800" baseline="-25000" dirty="0"/>
          </a:p>
        </p:txBody>
      </p:sp>
      <p:sp>
        <p:nvSpPr>
          <p:cNvPr id="27" name="TextBox 26"/>
          <p:cNvSpPr txBox="1"/>
          <p:nvPr/>
        </p:nvSpPr>
        <p:spPr>
          <a:xfrm>
            <a:off x="6930576" y="286293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5</a:t>
            </a:r>
            <a:endParaRPr lang="en-US" sz="2800" baseline="-25000" dirty="0"/>
          </a:p>
        </p:txBody>
      </p:sp>
      <p:sp>
        <p:nvSpPr>
          <p:cNvPr id="28" name="TextBox 27"/>
          <p:cNvSpPr txBox="1"/>
          <p:nvPr/>
        </p:nvSpPr>
        <p:spPr>
          <a:xfrm>
            <a:off x="6934200" y="333102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5</a:t>
            </a:r>
            <a:endParaRPr lang="en-US" sz="2800" baseline="-25000" dirty="0"/>
          </a:p>
        </p:txBody>
      </p:sp>
      <p:sp>
        <p:nvSpPr>
          <p:cNvPr id="29" name="TextBox 28"/>
          <p:cNvSpPr txBox="1"/>
          <p:nvPr/>
        </p:nvSpPr>
        <p:spPr>
          <a:xfrm>
            <a:off x="990600" y="2743200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Hm</a:t>
            </a:r>
            <a:r>
              <a:rPr lang="en-US" sz="2800" dirty="0" smtClean="0"/>
              <a:t> =</a:t>
            </a:r>
            <a:endParaRPr lang="en-US" sz="2800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Matlab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0" y="2286000"/>
            <a:ext cx="3276600" cy="2133600"/>
          </a:xfrm>
        </p:spPr>
        <p:txBody>
          <a:bodyPr/>
          <a:lstStyle/>
          <a:p>
            <a:pPr>
              <a:buNone/>
            </a:pPr>
            <a:r>
              <a:rPr lang="en-US" dirty="0"/>
              <a:t>K=3;</a:t>
            </a:r>
          </a:p>
          <a:p>
            <a:pPr>
              <a:buNone/>
            </a:pPr>
            <a:r>
              <a:rPr lang="en-US" dirty="0"/>
              <a:t>H = eye(K,M);</a:t>
            </a:r>
          </a:p>
          <a:p>
            <a:pPr>
              <a:buNone/>
            </a:pPr>
            <a:r>
              <a:rPr lang="en-US" dirty="0"/>
              <a:t>h = 5*ones(K,1);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7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Step </a:t>
            </a:r>
            <a:r>
              <a:rPr lang="en-US" dirty="0" smtClean="0"/>
              <a:t>7: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Establish accuracy of </a:t>
            </a:r>
            <a:r>
              <a:rPr lang="en-US" dirty="0" smtClean="0"/>
              <a:t>the prior information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l-GR" dirty="0" smtClean="0">
                <a:latin typeface="Cambria Math"/>
                <a:ea typeface="Cambria Math"/>
              </a:rPr>
              <a:t> </a:t>
            </a:r>
            <a:r>
              <a:rPr lang="el-GR" dirty="0" smtClean="0">
                <a:latin typeface="Cambria Math"/>
                <a:ea typeface="Cambria Math"/>
              </a:rPr>
              <a:t>σ</a:t>
            </a:r>
            <a:r>
              <a:rPr lang="en-US" baseline="-25000" dirty="0" smtClean="0">
                <a:latin typeface="Cambria Math"/>
                <a:ea typeface="Cambria Math"/>
              </a:rPr>
              <a:t>h </a:t>
            </a:r>
            <a:r>
              <a:rPr lang="en-US" dirty="0" smtClean="0">
                <a:latin typeface="Cambria Math"/>
                <a:ea typeface="Cambria Math"/>
              </a:rPr>
              <a:t>= </a:t>
            </a:r>
            <a:r>
              <a:rPr lang="en-US" dirty="0" smtClean="0">
                <a:solidFill>
                  <a:srgbClr val="FF0000"/>
                </a:solidFill>
                <a:latin typeface="Cambria Math"/>
                <a:ea typeface="Cambria Math"/>
              </a:rPr>
              <a:t>?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just how close to 5 kg is the typical watermelon?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9438"/>
            <a:ext cx="8229600" cy="5897562"/>
          </a:xfrm>
        </p:spPr>
        <p:txBody>
          <a:bodyPr>
            <a:normAutofit/>
          </a:bodyPr>
          <a:lstStyle/>
          <a:p>
            <a:r>
              <a:rPr lang="en-US" dirty="0" smtClean="0"/>
              <a:t>say about 2 kg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l-GR" dirty="0" smtClean="0">
                <a:latin typeface="Cambria Math"/>
                <a:ea typeface="Cambria Math"/>
              </a:rPr>
              <a:t> </a:t>
            </a:r>
            <a:r>
              <a:rPr lang="el-GR" dirty="0" smtClean="0">
                <a:latin typeface="Cambria Math"/>
                <a:ea typeface="Cambria Math"/>
              </a:rPr>
              <a:t>σ</a:t>
            </a:r>
            <a:r>
              <a:rPr lang="en-US" baseline="-25000" dirty="0" smtClean="0">
                <a:latin typeface="Cambria Math"/>
                <a:ea typeface="Cambria Math"/>
              </a:rPr>
              <a:t>h </a:t>
            </a:r>
            <a:r>
              <a:rPr lang="en-US" dirty="0" smtClean="0">
                <a:latin typeface="Cambria Math"/>
                <a:ea typeface="Cambria Math"/>
              </a:rPr>
              <a:t>= 2 kg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err="1"/>
              <a:t>sigmah</a:t>
            </a:r>
            <a:r>
              <a:rPr lang="en-US" dirty="0"/>
              <a:t> = </a:t>
            </a:r>
            <a:r>
              <a:rPr lang="en-US" dirty="0" smtClean="0"/>
              <a:t>2;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5897562"/>
          </a:xfrm>
        </p:spPr>
        <p:txBody>
          <a:bodyPr/>
          <a:lstStyle/>
          <a:p>
            <a:r>
              <a:rPr lang="en-US" dirty="0" smtClean="0"/>
              <a:t>Step </a:t>
            </a:r>
            <a:r>
              <a:rPr lang="en-US" dirty="0" smtClean="0"/>
              <a:t>8: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Estimate model parameters</a:t>
            </a:r>
            <a:br>
              <a:rPr lang="en-US" dirty="0" smtClean="0"/>
            </a:br>
            <a:r>
              <a:rPr lang="en-US" dirty="0" smtClean="0"/>
              <a:t>and their covariance</a:t>
            </a:r>
            <a:br>
              <a:rPr lang="en-US" dirty="0" smtClean="0"/>
            </a:br>
            <a:r>
              <a:rPr lang="en-US" dirty="0" smtClean="0"/>
              <a:t> using </a:t>
            </a:r>
            <a:r>
              <a:rPr lang="en-US" dirty="0" smtClean="0"/>
              <a:t>generalized least </a:t>
            </a:r>
            <a:r>
              <a:rPr lang="en-US" dirty="0" smtClean="0"/>
              <a:t>squares</a:t>
            </a:r>
            <a:br>
              <a:rPr lang="en-US" dirty="0" smtClean="0"/>
            </a:b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68716" t="44444" r="3546" b="24868"/>
          <a:stretch>
            <a:fillRect/>
          </a:stretch>
        </p:blipFill>
        <p:spPr bwMode="auto">
          <a:xfrm>
            <a:off x="609600" y="2133600"/>
            <a:ext cx="3352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 l="49370" t="42593" r="15957" b="27778"/>
          <a:stretch>
            <a:fillRect/>
          </a:stretch>
        </p:blipFill>
        <p:spPr bwMode="auto">
          <a:xfrm>
            <a:off x="4419600" y="1981200"/>
            <a:ext cx="4191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2133600"/>
          </a:xfrm>
        </p:spPr>
        <p:txBody>
          <a:bodyPr>
            <a:normAutofit fontScale="90000"/>
          </a:bodyPr>
          <a:lstStyle/>
          <a:p>
            <a:r>
              <a:rPr lang="en-US" b="1" dirty="0" err="1" smtClean="0"/>
              <a:t>m</a:t>
            </a:r>
            <a:r>
              <a:rPr lang="en-US" baseline="30000" dirty="0" err="1" smtClean="0"/>
              <a:t>est</a:t>
            </a:r>
            <a:r>
              <a:rPr lang="en-US" dirty="0" smtClean="0"/>
              <a:t> = (</a:t>
            </a:r>
            <a:r>
              <a:rPr lang="en-US" b="1" dirty="0" smtClean="0"/>
              <a:t>F</a:t>
            </a:r>
            <a:r>
              <a:rPr lang="en-US" baseline="30000" dirty="0" smtClean="0"/>
              <a:t>T</a:t>
            </a:r>
            <a:r>
              <a:rPr lang="en-US" b="1" dirty="0" smtClean="0"/>
              <a:t>F</a:t>
            </a:r>
            <a:r>
              <a:rPr lang="en-US" dirty="0" smtClean="0"/>
              <a:t>)</a:t>
            </a:r>
            <a:r>
              <a:rPr lang="en-US" baseline="30000" dirty="0" smtClean="0"/>
              <a:t>-1 </a:t>
            </a:r>
            <a:r>
              <a:rPr lang="en-US" b="1" dirty="0" smtClean="0"/>
              <a:t>F</a:t>
            </a:r>
            <a:r>
              <a:rPr lang="en-US" baseline="30000" dirty="0" smtClean="0"/>
              <a:t>T</a:t>
            </a:r>
            <a:r>
              <a:rPr lang="en-US" dirty="0" smtClean="0"/>
              <a:t> </a:t>
            </a:r>
            <a:r>
              <a:rPr lang="en-US" b="1" dirty="0" smtClean="0"/>
              <a:t>d</a:t>
            </a:r>
            <a:r>
              <a:rPr lang="en-US" baseline="30000" dirty="0" smtClean="0"/>
              <a:t>obs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with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4495800"/>
            <a:ext cx="8229600" cy="2133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</a:t>
            </a:r>
            <a:r>
              <a:rPr kumimoji="0" lang="en-US" sz="4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= (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</a:t>
            </a:r>
            <a:r>
              <a:rPr kumimoji="0" lang="en-US" sz="4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</a:t>
            </a:r>
            <a:r>
              <a:rPr kumimoji="0" lang="en-US" sz="4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-1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09600" y="3352800"/>
            <a:ext cx="8229600" cy="2133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and</a:t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68716" t="44444" r="3546" b="24868"/>
          <a:stretch>
            <a:fillRect/>
          </a:stretch>
        </p:blipFill>
        <p:spPr bwMode="auto">
          <a:xfrm>
            <a:off x="609600" y="2133600"/>
            <a:ext cx="3352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 l="49370" t="42593" r="15957" b="27778"/>
          <a:stretch>
            <a:fillRect/>
          </a:stretch>
        </p:blipFill>
        <p:spPr bwMode="auto">
          <a:xfrm>
            <a:off x="4419600" y="1981200"/>
            <a:ext cx="4191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2133600"/>
          </a:xfrm>
        </p:spPr>
        <p:txBody>
          <a:bodyPr>
            <a:normAutofit fontScale="90000"/>
          </a:bodyPr>
          <a:lstStyle/>
          <a:p>
            <a:r>
              <a:rPr lang="en-US" b="1" dirty="0" err="1" smtClean="0"/>
              <a:t>m</a:t>
            </a:r>
            <a:r>
              <a:rPr lang="en-US" baseline="30000" dirty="0" err="1" smtClean="0"/>
              <a:t>est</a:t>
            </a:r>
            <a:r>
              <a:rPr lang="en-US" dirty="0" smtClean="0"/>
              <a:t> = (</a:t>
            </a:r>
            <a:r>
              <a:rPr lang="en-US" b="1" dirty="0" smtClean="0"/>
              <a:t>F</a:t>
            </a:r>
            <a:r>
              <a:rPr lang="en-US" baseline="30000" dirty="0" smtClean="0"/>
              <a:t>T</a:t>
            </a:r>
            <a:r>
              <a:rPr lang="en-US" b="1" dirty="0" smtClean="0"/>
              <a:t>F</a:t>
            </a:r>
            <a:r>
              <a:rPr lang="en-US" dirty="0" smtClean="0"/>
              <a:t>)</a:t>
            </a:r>
            <a:r>
              <a:rPr lang="en-US" baseline="30000" dirty="0" smtClean="0"/>
              <a:t>-1 </a:t>
            </a:r>
            <a:r>
              <a:rPr lang="en-US" b="1" dirty="0" smtClean="0"/>
              <a:t>F</a:t>
            </a:r>
            <a:r>
              <a:rPr lang="en-US" baseline="30000" dirty="0" smtClean="0"/>
              <a:t>T</a:t>
            </a:r>
            <a:r>
              <a:rPr lang="en-US" dirty="0" smtClean="0"/>
              <a:t> </a:t>
            </a:r>
            <a:r>
              <a:rPr lang="en-US" b="1" dirty="0" smtClean="0"/>
              <a:t>d</a:t>
            </a:r>
            <a:r>
              <a:rPr lang="en-US" baseline="30000" dirty="0" smtClean="0"/>
              <a:t>obs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with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3276600" y="6019800"/>
            <a:ext cx="5486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since d and h normalized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by their </a:t>
            </a:r>
            <a:r>
              <a:rPr kumimoji="0" lang="el-GR" sz="28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’s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baseline="0" dirty="0" err="1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C</a:t>
            </a:r>
            <a:r>
              <a:rPr lang="en-US" sz="2800" kern="0" baseline="-25000" dirty="0" err="1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f</a:t>
            </a:r>
            <a:r>
              <a:rPr lang="en-US" sz="2800" kern="0" baseline="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= I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4495800"/>
            <a:ext cx="8229600" cy="2133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</a:t>
            </a:r>
            <a:r>
              <a:rPr kumimoji="0" lang="en-US" sz="4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= (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</a:t>
            </a:r>
            <a:r>
              <a:rPr kumimoji="0" lang="en-US" sz="4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</a:t>
            </a:r>
            <a:r>
              <a:rPr kumimoji="0" lang="en-US" sz="4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-1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09600" y="3352800"/>
            <a:ext cx="8229600" cy="2133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and</a:t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uble Bracket 3"/>
          <p:cNvSpPr/>
          <p:nvPr/>
        </p:nvSpPr>
        <p:spPr>
          <a:xfrm>
            <a:off x="4876800" y="838200"/>
            <a:ext cx="3048000" cy="46482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uble Bracket 5"/>
          <p:cNvSpPr/>
          <p:nvPr/>
        </p:nvSpPr>
        <p:spPr>
          <a:xfrm>
            <a:off x="8055426" y="1295400"/>
            <a:ext cx="762000" cy="18288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131626" y="129903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</a:t>
            </a:r>
            <a:r>
              <a:rPr lang="en-US" sz="2800" baseline="-25000" dirty="0" smtClean="0"/>
              <a:t>1</a:t>
            </a:r>
            <a:endParaRPr lang="en-US" sz="2800" baseline="-25000" dirty="0"/>
          </a:p>
        </p:txBody>
      </p:sp>
      <p:sp>
        <p:nvSpPr>
          <p:cNvPr id="8" name="TextBox 7"/>
          <p:cNvSpPr txBox="1"/>
          <p:nvPr/>
        </p:nvSpPr>
        <p:spPr>
          <a:xfrm>
            <a:off x="8153400" y="1799766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</a:t>
            </a:r>
            <a:r>
              <a:rPr lang="en-US" sz="2800" baseline="-25000" dirty="0" smtClean="0"/>
              <a:t>2</a:t>
            </a:r>
            <a:endParaRPr lang="en-US" sz="2800" baseline="-25000" dirty="0"/>
          </a:p>
        </p:txBody>
      </p:sp>
      <p:sp>
        <p:nvSpPr>
          <p:cNvPr id="16" name="Rectangle 15"/>
          <p:cNvSpPr/>
          <p:nvPr/>
        </p:nvSpPr>
        <p:spPr>
          <a:xfrm>
            <a:off x="8182428" y="2264232"/>
            <a:ext cx="5934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m</a:t>
            </a:r>
            <a:r>
              <a:rPr lang="en-US" sz="2800" baseline="-25000" dirty="0" smtClean="0"/>
              <a:t>3</a:t>
            </a:r>
            <a:endParaRPr lang="en-US" sz="2800" baseline="-25000" dirty="0"/>
          </a:p>
        </p:txBody>
      </p:sp>
      <p:sp>
        <p:nvSpPr>
          <p:cNvPr id="17" name="TextBox 16"/>
          <p:cNvSpPr txBox="1"/>
          <p:nvPr/>
        </p:nvSpPr>
        <p:spPr>
          <a:xfrm>
            <a:off x="5105400" y="914400"/>
            <a:ext cx="32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10          10         0</a:t>
            </a:r>
            <a:endParaRPr lang="en-US" sz="2800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5105400" y="1272922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 0          10       10</a:t>
            </a:r>
            <a:endParaRPr lang="en-US" sz="2800" baseline="-25000" dirty="0"/>
          </a:p>
        </p:txBody>
      </p:sp>
      <p:sp>
        <p:nvSpPr>
          <p:cNvPr id="19" name="TextBox 18"/>
          <p:cNvSpPr txBox="1"/>
          <p:nvPr/>
        </p:nvSpPr>
        <p:spPr>
          <a:xfrm>
            <a:off x="5105400" y="1701088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10            0       10</a:t>
            </a:r>
            <a:endParaRPr lang="en-US" sz="2800" baseline="-25000" dirty="0"/>
          </a:p>
        </p:txBody>
      </p:sp>
      <p:sp>
        <p:nvSpPr>
          <p:cNvPr id="20" name="TextBox 19"/>
          <p:cNvSpPr txBox="1"/>
          <p:nvPr/>
        </p:nvSpPr>
        <p:spPr>
          <a:xfrm>
            <a:off x="5105400" y="2195292"/>
            <a:ext cx="289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100    -100         0</a:t>
            </a:r>
            <a:endParaRPr lang="en-US" sz="2800" baseline="-25000" dirty="0"/>
          </a:p>
        </p:txBody>
      </p:sp>
      <p:sp>
        <p:nvSpPr>
          <p:cNvPr id="21" name="TextBox 20"/>
          <p:cNvSpPr txBox="1"/>
          <p:nvPr/>
        </p:nvSpPr>
        <p:spPr>
          <a:xfrm>
            <a:off x="5105400" y="2677180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0          100    -100</a:t>
            </a:r>
            <a:endParaRPr lang="en-US" sz="2800" baseline="-25000" dirty="0"/>
          </a:p>
        </p:txBody>
      </p:sp>
      <p:sp>
        <p:nvSpPr>
          <p:cNvPr id="22" name="TextBox 21"/>
          <p:cNvSpPr txBox="1"/>
          <p:nvPr/>
        </p:nvSpPr>
        <p:spPr>
          <a:xfrm>
            <a:off x="5105400" y="3286780"/>
            <a:ext cx="327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-100         0     100</a:t>
            </a:r>
            <a:endParaRPr lang="en-US" sz="2800" baseline="-25000" dirty="0"/>
          </a:p>
        </p:txBody>
      </p:sp>
      <p:sp>
        <p:nvSpPr>
          <p:cNvPr id="24" name="TextBox 23"/>
          <p:cNvSpPr txBox="1"/>
          <p:nvPr/>
        </p:nvSpPr>
        <p:spPr>
          <a:xfrm>
            <a:off x="5105400" y="3810000"/>
            <a:ext cx="327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0.5           0         0</a:t>
            </a:r>
            <a:endParaRPr lang="en-US" sz="2800" baseline="-25000" dirty="0"/>
          </a:p>
        </p:txBody>
      </p:sp>
      <p:sp>
        <p:nvSpPr>
          <p:cNvPr id="25" name="TextBox 24"/>
          <p:cNvSpPr txBox="1"/>
          <p:nvPr/>
        </p:nvSpPr>
        <p:spPr>
          <a:xfrm>
            <a:off x="5105400" y="4277380"/>
            <a:ext cx="327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0              0.5      0</a:t>
            </a:r>
            <a:endParaRPr lang="en-US" sz="2800" baseline="-25000" dirty="0"/>
          </a:p>
        </p:txBody>
      </p:sp>
      <p:sp>
        <p:nvSpPr>
          <p:cNvPr id="26" name="TextBox 25"/>
          <p:cNvSpPr txBox="1"/>
          <p:nvPr/>
        </p:nvSpPr>
        <p:spPr>
          <a:xfrm>
            <a:off x="5090886" y="4709182"/>
            <a:ext cx="327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0              0         0.5</a:t>
            </a:r>
            <a:endParaRPr lang="en-US" sz="2800" baseline="-25000" dirty="0"/>
          </a:p>
        </p:txBody>
      </p:sp>
      <p:sp>
        <p:nvSpPr>
          <p:cNvPr id="27" name="Double Bracket 26"/>
          <p:cNvSpPr/>
          <p:nvPr/>
        </p:nvSpPr>
        <p:spPr>
          <a:xfrm>
            <a:off x="1143000" y="838200"/>
            <a:ext cx="3048000" cy="46482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2565396" y="1117602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1    1    0</a:t>
            </a:r>
            <a:endParaRPr lang="en-US" sz="2800" baseline="-25000" dirty="0"/>
          </a:p>
        </p:txBody>
      </p:sp>
      <p:sp>
        <p:nvSpPr>
          <p:cNvPr id="29" name="TextBox 28"/>
          <p:cNvSpPr txBox="1"/>
          <p:nvPr/>
        </p:nvSpPr>
        <p:spPr>
          <a:xfrm>
            <a:off x="2565396" y="1476124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0    1    1</a:t>
            </a:r>
            <a:endParaRPr lang="en-US" sz="2800" baseline="-25000" dirty="0"/>
          </a:p>
        </p:txBody>
      </p:sp>
      <p:sp>
        <p:nvSpPr>
          <p:cNvPr id="30" name="TextBox 29"/>
          <p:cNvSpPr txBox="1"/>
          <p:nvPr/>
        </p:nvSpPr>
        <p:spPr>
          <a:xfrm>
            <a:off x="2565396" y="190429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1    0    1</a:t>
            </a:r>
            <a:endParaRPr lang="en-US" sz="2800" baseline="-25000" dirty="0"/>
          </a:p>
        </p:txBody>
      </p:sp>
      <p:sp>
        <p:nvSpPr>
          <p:cNvPr id="31" name="Double Bracket 30"/>
          <p:cNvSpPr/>
          <p:nvPr/>
        </p:nvSpPr>
        <p:spPr>
          <a:xfrm>
            <a:off x="2489196" y="965202"/>
            <a:ext cx="1600200" cy="14478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1143000" y="1371600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(1/0.1)</a:t>
            </a:r>
            <a:endParaRPr lang="en-US" sz="2800" baseline="-25000" dirty="0"/>
          </a:p>
        </p:txBody>
      </p:sp>
      <p:sp>
        <p:nvSpPr>
          <p:cNvPr id="34" name="TextBox 33"/>
          <p:cNvSpPr txBox="1"/>
          <p:nvPr/>
        </p:nvSpPr>
        <p:spPr>
          <a:xfrm>
            <a:off x="2565396" y="2674266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   -1    0</a:t>
            </a:r>
            <a:endParaRPr lang="en-US" sz="2800" baseline="-25000" dirty="0"/>
          </a:p>
        </p:txBody>
      </p:sp>
      <p:sp>
        <p:nvSpPr>
          <p:cNvPr id="35" name="TextBox 34"/>
          <p:cNvSpPr txBox="1"/>
          <p:nvPr/>
        </p:nvSpPr>
        <p:spPr>
          <a:xfrm>
            <a:off x="2565396" y="3032788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0    1   -1</a:t>
            </a:r>
            <a:endParaRPr lang="en-US" sz="2800" baseline="-25000" dirty="0"/>
          </a:p>
        </p:txBody>
      </p:sp>
      <p:sp>
        <p:nvSpPr>
          <p:cNvPr id="36" name="TextBox 35"/>
          <p:cNvSpPr txBox="1"/>
          <p:nvPr/>
        </p:nvSpPr>
        <p:spPr>
          <a:xfrm>
            <a:off x="2492826" y="3460954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-1    0    1</a:t>
            </a:r>
            <a:endParaRPr lang="en-US" sz="2800" baseline="-25000" dirty="0"/>
          </a:p>
        </p:txBody>
      </p:sp>
      <p:sp>
        <p:nvSpPr>
          <p:cNvPr id="37" name="Double Bracket 36"/>
          <p:cNvSpPr/>
          <p:nvPr/>
        </p:nvSpPr>
        <p:spPr>
          <a:xfrm>
            <a:off x="2489196" y="2521866"/>
            <a:ext cx="1600200" cy="14478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1143000" y="3048000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(1/0.01)</a:t>
            </a:r>
            <a:endParaRPr lang="en-US" sz="2800" baseline="-25000" dirty="0"/>
          </a:p>
        </p:txBody>
      </p:sp>
      <p:sp>
        <p:nvSpPr>
          <p:cNvPr id="39" name="TextBox 38"/>
          <p:cNvSpPr txBox="1"/>
          <p:nvPr/>
        </p:nvSpPr>
        <p:spPr>
          <a:xfrm>
            <a:off x="1143000" y="4429780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(1/2)</a:t>
            </a:r>
            <a:endParaRPr lang="en-US" sz="2800" baseline="-25000" dirty="0"/>
          </a:p>
        </p:txBody>
      </p:sp>
      <p:sp>
        <p:nvSpPr>
          <p:cNvPr id="40" name="TextBox 39"/>
          <p:cNvSpPr txBox="1"/>
          <p:nvPr/>
        </p:nvSpPr>
        <p:spPr>
          <a:xfrm>
            <a:off x="2590800" y="4176492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1    0    0</a:t>
            </a:r>
            <a:endParaRPr lang="en-US" sz="2800" baseline="-25000" dirty="0"/>
          </a:p>
        </p:txBody>
      </p:sp>
      <p:sp>
        <p:nvSpPr>
          <p:cNvPr id="41" name="TextBox 40"/>
          <p:cNvSpPr txBox="1"/>
          <p:nvPr/>
        </p:nvSpPr>
        <p:spPr>
          <a:xfrm>
            <a:off x="2590800" y="4535014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0    1    0</a:t>
            </a:r>
            <a:endParaRPr lang="en-US" sz="2800" baseline="-25000" dirty="0"/>
          </a:p>
        </p:txBody>
      </p:sp>
      <p:sp>
        <p:nvSpPr>
          <p:cNvPr id="42" name="TextBox 41"/>
          <p:cNvSpPr txBox="1"/>
          <p:nvPr/>
        </p:nvSpPr>
        <p:spPr>
          <a:xfrm>
            <a:off x="2590800" y="496318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0    0    1</a:t>
            </a:r>
            <a:endParaRPr lang="en-US" sz="2800" baseline="-25000" dirty="0"/>
          </a:p>
        </p:txBody>
      </p:sp>
      <p:sp>
        <p:nvSpPr>
          <p:cNvPr id="43" name="Double Bracket 42"/>
          <p:cNvSpPr/>
          <p:nvPr/>
        </p:nvSpPr>
        <p:spPr>
          <a:xfrm>
            <a:off x="2514600" y="4024092"/>
            <a:ext cx="1600200" cy="14478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228600" y="2819400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Fm</a:t>
            </a:r>
            <a:r>
              <a:rPr lang="en-US" sz="2800" dirty="0" smtClean="0"/>
              <a:t>=</a:t>
            </a:r>
            <a:endParaRPr lang="en-US" sz="2800" baseline="-25000" dirty="0"/>
          </a:p>
        </p:txBody>
      </p:sp>
      <p:sp>
        <p:nvSpPr>
          <p:cNvPr id="45" name="TextBox 44"/>
          <p:cNvSpPr txBox="1"/>
          <p:nvPr/>
        </p:nvSpPr>
        <p:spPr>
          <a:xfrm>
            <a:off x="4230918" y="2819400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</a:t>
            </a:r>
            <a:r>
              <a:rPr lang="en-US" sz="2800" dirty="0" smtClean="0"/>
              <a:t>=</a:t>
            </a:r>
            <a:endParaRPr lang="en-US" sz="2800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Double Bracket 26"/>
          <p:cNvSpPr/>
          <p:nvPr/>
        </p:nvSpPr>
        <p:spPr>
          <a:xfrm>
            <a:off x="3124200" y="838200"/>
            <a:ext cx="2514600" cy="46482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3124200" y="1371600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(1/0.1)</a:t>
            </a:r>
            <a:endParaRPr lang="en-US" sz="2800" baseline="-25000" dirty="0"/>
          </a:p>
        </p:txBody>
      </p:sp>
      <p:sp>
        <p:nvSpPr>
          <p:cNvPr id="38" name="TextBox 37"/>
          <p:cNvSpPr txBox="1"/>
          <p:nvPr/>
        </p:nvSpPr>
        <p:spPr>
          <a:xfrm>
            <a:off x="3124200" y="3048000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(1/0.01)</a:t>
            </a:r>
            <a:endParaRPr lang="en-US" sz="2800" baseline="-25000" dirty="0"/>
          </a:p>
        </p:txBody>
      </p:sp>
      <p:sp>
        <p:nvSpPr>
          <p:cNvPr id="39" name="TextBox 38"/>
          <p:cNvSpPr txBox="1"/>
          <p:nvPr/>
        </p:nvSpPr>
        <p:spPr>
          <a:xfrm>
            <a:off x="3124200" y="4429780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(1/2)</a:t>
            </a:r>
            <a:endParaRPr lang="en-US" sz="2800" baseline="-25000" dirty="0"/>
          </a:p>
        </p:txBody>
      </p:sp>
      <p:sp>
        <p:nvSpPr>
          <p:cNvPr id="33" name="Double Bracket 32"/>
          <p:cNvSpPr/>
          <p:nvPr/>
        </p:nvSpPr>
        <p:spPr>
          <a:xfrm>
            <a:off x="1752600" y="990600"/>
            <a:ext cx="838200" cy="45720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1850574" y="1012374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</a:t>
            </a:r>
            <a:r>
              <a:rPr lang="en-US" sz="2800" baseline="-25000" dirty="0" smtClean="0"/>
              <a:t>1</a:t>
            </a:r>
            <a:endParaRPr lang="en-US" sz="2800" baseline="-25000" dirty="0"/>
          </a:p>
        </p:txBody>
      </p:sp>
      <p:sp>
        <p:nvSpPr>
          <p:cNvPr id="46" name="TextBox 45"/>
          <p:cNvSpPr txBox="1"/>
          <p:nvPr/>
        </p:nvSpPr>
        <p:spPr>
          <a:xfrm>
            <a:off x="1872348" y="151311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</a:t>
            </a:r>
            <a:r>
              <a:rPr lang="en-US" sz="2800" baseline="-25000" dirty="0" smtClean="0"/>
              <a:t>2</a:t>
            </a:r>
            <a:endParaRPr lang="en-US" sz="2800" baseline="-25000" dirty="0"/>
          </a:p>
        </p:txBody>
      </p:sp>
      <p:sp>
        <p:nvSpPr>
          <p:cNvPr id="47" name="TextBox 46"/>
          <p:cNvSpPr txBox="1"/>
          <p:nvPr/>
        </p:nvSpPr>
        <p:spPr>
          <a:xfrm>
            <a:off x="1875972" y="198120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</a:t>
            </a:r>
            <a:r>
              <a:rPr lang="en-US" sz="2800" baseline="-25000" dirty="0" smtClean="0"/>
              <a:t>3</a:t>
            </a:r>
            <a:endParaRPr lang="en-US" sz="2800" baseline="-25000" dirty="0"/>
          </a:p>
        </p:txBody>
      </p:sp>
      <p:sp>
        <p:nvSpPr>
          <p:cNvPr id="48" name="TextBox 47"/>
          <p:cNvSpPr txBox="1"/>
          <p:nvPr/>
        </p:nvSpPr>
        <p:spPr>
          <a:xfrm>
            <a:off x="1890486" y="2554506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</a:t>
            </a:r>
            <a:r>
              <a:rPr lang="en-US" sz="2800" baseline="-25000" dirty="0" smtClean="0"/>
              <a:t>4</a:t>
            </a:r>
            <a:endParaRPr lang="en-US" sz="2800" baseline="-25000" dirty="0"/>
          </a:p>
        </p:txBody>
      </p:sp>
      <p:sp>
        <p:nvSpPr>
          <p:cNvPr id="49" name="TextBox 48"/>
          <p:cNvSpPr txBox="1"/>
          <p:nvPr/>
        </p:nvSpPr>
        <p:spPr>
          <a:xfrm>
            <a:off x="1886856" y="304800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</a:t>
            </a:r>
            <a:r>
              <a:rPr lang="en-US" sz="2800" baseline="-25000" dirty="0" smtClean="0"/>
              <a:t>5</a:t>
            </a:r>
            <a:endParaRPr lang="en-US" sz="2800" baseline="-25000" dirty="0"/>
          </a:p>
        </p:txBody>
      </p:sp>
      <p:sp>
        <p:nvSpPr>
          <p:cNvPr id="50" name="TextBox 49"/>
          <p:cNvSpPr txBox="1"/>
          <p:nvPr/>
        </p:nvSpPr>
        <p:spPr>
          <a:xfrm>
            <a:off x="1905000" y="343918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</a:t>
            </a:r>
            <a:r>
              <a:rPr lang="en-US" sz="2800" baseline="-25000" dirty="0" smtClean="0"/>
              <a:t>6</a:t>
            </a:r>
            <a:endParaRPr lang="en-US" sz="2800" baseline="-25000" dirty="0"/>
          </a:p>
        </p:txBody>
      </p:sp>
      <p:sp>
        <p:nvSpPr>
          <p:cNvPr id="51" name="TextBox 50"/>
          <p:cNvSpPr txBox="1"/>
          <p:nvPr/>
        </p:nvSpPr>
        <p:spPr>
          <a:xfrm>
            <a:off x="1883232" y="3907962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</a:t>
            </a:r>
            <a:r>
              <a:rPr lang="en-US" sz="2800" baseline="-25000" dirty="0" smtClean="0"/>
              <a:t>7</a:t>
            </a:r>
            <a:endParaRPr lang="en-US" sz="2800" baseline="-25000" dirty="0"/>
          </a:p>
        </p:txBody>
      </p:sp>
      <p:sp>
        <p:nvSpPr>
          <p:cNvPr id="52" name="TextBox 51"/>
          <p:cNvSpPr txBox="1"/>
          <p:nvPr/>
        </p:nvSpPr>
        <p:spPr>
          <a:xfrm>
            <a:off x="1879602" y="4401456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</a:t>
            </a:r>
            <a:r>
              <a:rPr lang="en-US" sz="2800" baseline="-25000" dirty="0" smtClean="0"/>
              <a:t>8</a:t>
            </a:r>
            <a:endParaRPr lang="en-US" sz="2800" baseline="-25000" dirty="0"/>
          </a:p>
        </p:txBody>
      </p:sp>
      <p:sp>
        <p:nvSpPr>
          <p:cNvPr id="53" name="TextBox 52"/>
          <p:cNvSpPr txBox="1"/>
          <p:nvPr/>
        </p:nvSpPr>
        <p:spPr>
          <a:xfrm>
            <a:off x="1897746" y="4792636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</a:t>
            </a:r>
            <a:r>
              <a:rPr lang="en-US" sz="2800" baseline="-25000" dirty="0" smtClean="0"/>
              <a:t>9</a:t>
            </a:r>
            <a:endParaRPr lang="en-US" sz="2800" baseline="-25000" dirty="0"/>
          </a:p>
        </p:txBody>
      </p:sp>
      <p:sp>
        <p:nvSpPr>
          <p:cNvPr id="54" name="Double Bracket 53"/>
          <p:cNvSpPr/>
          <p:nvPr/>
        </p:nvSpPr>
        <p:spPr>
          <a:xfrm>
            <a:off x="4495800" y="990600"/>
            <a:ext cx="838200" cy="15240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>
            <a:off x="4593774" y="1012374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</a:t>
            </a:r>
            <a:r>
              <a:rPr lang="en-US" sz="2800" baseline="-25000" dirty="0" smtClean="0"/>
              <a:t>1</a:t>
            </a:r>
            <a:endParaRPr lang="en-US" sz="2800" baseline="-25000" dirty="0"/>
          </a:p>
        </p:txBody>
      </p:sp>
      <p:sp>
        <p:nvSpPr>
          <p:cNvPr id="56" name="TextBox 55"/>
          <p:cNvSpPr txBox="1"/>
          <p:nvPr/>
        </p:nvSpPr>
        <p:spPr>
          <a:xfrm>
            <a:off x="4615548" y="151311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</a:t>
            </a:r>
            <a:r>
              <a:rPr lang="en-US" sz="2800" baseline="-25000" dirty="0" smtClean="0"/>
              <a:t>2</a:t>
            </a:r>
            <a:endParaRPr lang="en-US" sz="2800" baseline="-25000" dirty="0"/>
          </a:p>
        </p:txBody>
      </p:sp>
      <p:sp>
        <p:nvSpPr>
          <p:cNvPr id="57" name="TextBox 56"/>
          <p:cNvSpPr txBox="1"/>
          <p:nvPr/>
        </p:nvSpPr>
        <p:spPr>
          <a:xfrm>
            <a:off x="4619172" y="198120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</a:t>
            </a:r>
            <a:r>
              <a:rPr lang="en-US" sz="2800" baseline="-25000" dirty="0" smtClean="0"/>
              <a:t>3</a:t>
            </a:r>
            <a:endParaRPr lang="en-US" sz="2800" baseline="-25000" dirty="0"/>
          </a:p>
        </p:txBody>
      </p:sp>
      <p:sp>
        <p:nvSpPr>
          <p:cNvPr id="58" name="TextBox 57"/>
          <p:cNvSpPr txBox="1"/>
          <p:nvPr/>
        </p:nvSpPr>
        <p:spPr>
          <a:xfrm>
            <a:off x="4633686" y="2554506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</a:t>
            </a:r>
            <a:r>
              <a:rPr lang="en-US" sz="2800" baseline="-25000" dirty="0" smtClean="0"/>
              <a:t>4</a:t>
            </a:r>
            <a:endParaRPr lang="en-US" sz="2800" baseline="-25000" dirty="0"/>
          </a:p>
        </p:txBody>
      </p:sp>
      <p:sp>
        <p:nvSpPr>
          <p:cNvPr id="59" name="TextBox 58"/>
          <p:cNvSpPr txBox="1"/>
          <p:nvPr/>
        </p:nvSpPr>
        <p:spPr>
          <a:xfrm>
            <a:off x="4630056" y="304800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</a:t>
            </a:r>
            <a:r>
              <a:rPr lang="en-US" sz="2800" baseline="-25000" dirty="0" smtClean="0"/>
              <a:t>5</a:t>
            </a:r>
            <a:endParaRPr lang="en-US" sz="2800" baseline="-25000" dirty="0"/>
          </a:p>
        </p:txBody>
      </p:sp>
      <p:sp>
        <p:nvSpPr>
          <p:cNvPr id="60" name="TextBox 59"/>
          <p:cNvSpPr txBox="1"/>
          <p:nvPr/>
        </p:nvSpPr>
        <p:spPr>
          <a:xfrm>
            <a:off x="4648200" y="343918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</a:t>
            </a:r>
            <a:r>
              <a:rPr lang="en-US" sz="2800" baseline="-25000" dirty="0" smtClean="0"/>
              <a:t>6</a:t>
            </a:r>
            <a:endParaRPr lang="en-US" sz="2800" baseline="-25000" dirty="0"/>
          </a:p>
        </p:txBody>
      </p:sp>
      <p:sp>
        <p:nvSpPr>
          <p:cNvPr id="61" name="TextBox 60"/>
          <p:cNvSpPr txBox="1"/>
          <p:nvPr/>
        </p:nvSpPr>
        <p:spPr>
          <a:xfrm>
            <a:off x="4626432" y="3907962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</a:t>
            </a:r>
            <a:r>
              <a:rPr lang="en-US" sz="2800" baseline="-25000" dirty="0" smtClean="0"/>
              <a:t>1</a:t>
            </a:r>
            <a:endParaRPr lang="en-US" sz="2800" baseline="-25000" dirty="0"/>
          </a:p>
        </p:txBody>
      </p:sp>
      <p:sp>
        <p:nvSpPr>
          <p:cNvPr id="62" name="TextBox 61"/>
          <p:cNvSpPr txBox="1"/>
          <p:nvPr/>
        </p:nvSpPr>
        <p:spPr>
          <a:xfrm>
            <a:off x="4622802" y="4401456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</a:t>
            </a:r>
            <a:r>
              <a:rPr lang="en-US" sz="2800" baseline="-25000" dirty="0" smtClean="0"/>
              <a:t>3</a:t>
            </a:r>
            <a:endParaRPr lang="en-US" sz="2800" baseline="-25000" dirty="0"/>
          </a:p>
        </p:txBody>
      </p:sp>
      <p:sp>
        <p:nvSpPr>
          <p:cNvPr id="63" name="TextBox 62"/>
          <p:cNvSpPr txBox="1"/>
          <p:nvPr/>
        </p:nvSpPr>
        <p:spPr>
          <a:xfrm>
            <a:off x="4640946" y="4792636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</a:t>
            </a:r>
            <a:r>
              <a:rPr lang="en-US" sz="2800" baseline="-25000" dirty="0" smtClean="0"/>
              <a:t>3</a:t>
            </a:r>
            <a:endParaRPr lang="en-US" sz="2800" baseline="-25000" dirty="0"/>
          </a:p>
        </p:txBody>
      </p:sp>
      <p:sp>
        <p:nvSpPr>
          <p:cNvPr id="64" name="Double Bracket 63"/>
          <p:cNvSpPr/>
          <p:nvPr/>
        </p:nvSpPr>
        <p:spPr>
          <a:xfrm>
            <a:off x="4495800" y="2667000"/>
            <a:ext cx="838200" cy="12954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Double Bracket 64"/>
          <p:cNvSpPr/>
          <p:nvPr/>
        </p:nvSpPr>
        <p:spPr>
          <a:xfrm>
            <a:off x="4495800" y="4038600"/>
            <a:ext cx="838200" cy="13716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/>
          <p:cNvSpPr txBox="1"/>
          <p:nvPr/>
        </p:nvSpPr>
        <p:spPr>
          <a:xfrm>
            <a:off x="2667000" y="2895600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=</a:t>
            </a:r>
            <a:endParaRPr lang="en-US" sz="2800" baseline="-25000" dirty="0"/>
          </a:p>
        </p:txBody>
      </p:sp>
      <p:sp>
        <p:nvSpPr>
          <p:cNvPr id="67" name="Double Bracket 66"/>
          <p:cNvSpPr/>
          <p:nvPr/>
        </p:nvSpPr>
        <p:spPr>
          <a:xfrm>
            <a:off x="6400800" y="838200"/>
            <a:ext cx="1371600" cy="46482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/>
          <p:cNvSpPr txBox="1"/>
          <p:nvPr/>
        </p:nvSpPr>
        <p:spPr>
          <a:xfrm>
            <a:off x="6422574" y="1012374"/>
            <a:ext cx="11974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10 d</a:t>
            </a:r>
            <a:r>
              <a:rPr lang="en-US" sz="2800" baseline="-25000" dirty="0" smtClean="0"/>
              <a:t>1</a:t>
            </a:r>
            <a:endParaRPr lang="en-US" sz="2800" baseline="-25000" dirty="0"/>
          </a:p>
        </p:txBody>
      </p:sp>
      <p:sp>
        <p:nvSpPr>
          <p:cNvPr id="73" name="TextBox 72"/>
          <p:cNvSpPr txBox="1"/>
          <p:nvPr/>
        </p:nvSpPr>
        <p:spPr>
          <a:xfrm>
            <a:off x="6444348" y="1513110"/>
            <a:ext cx="12518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10 d</a:t>
            </a:r>
            <a:r>
              <a:rPr lang="en-US" sz="2800" baseline="-25000" dirty="0" smtClean="0"/>
              <a:t>2</a:t>
            </a:r>
            <a:endParaRPr lang="en-US" sz="2800" baseline="-25000" dirty="0"/>
          </a:p>
        </p:txBody>
      </p:sp>
      <p:sp>
        <p:nvSpPr>
          <p:cNvPr id="74" name="TextBox 73"/>
          <p:cNvSpPr txBox="1"/>
          <p:nvPr/>
        </p:nvSpPr>
        <p:spPr>
          <a:xfrm>
            <a:off x="6447972" y="1981200"/>
            <a:ext cx="14768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10 d</a:t>
            </a:r>
            <a:r>
              <a:rPr lang="en-US" sz="2800" baseline="-25000" dirty="0" smtClean="0"/>
              <a:t>3</a:t>
            </a:r>
            <a:endParaRPr lang="en-US" sz="2800" baseline="-25000" dirty="0"/>
          </a:p>
        </p:txBody>
      </p:sp>
      <p:sp>
        <p:nvSpPr>
          <p:cNvPr id="75" name="TextBox 74"/>
          <p:cNvSpPr txBox="1"/>
          <p:nvPr/>
        </p:nvSpPr>
        <p:spPr>
          <a:xfrm>
            <a:off x="6462486" y="2554506"/>
            <a:ext cx="15385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100 d</a:t>
            </a:r>
            <a:r>
              <a:rPr lang="en-US" sz="2800" baseline="-25000" dirty="0" smtClean="0"/>
              <a:t>4</a:t>
            </a:r>
            <a:endParaRPr lang="en-US" sz="2800" baseline="-25000" dirty="0"/>
          </a:p>
        </p:txBody>
      </p:sp>
      <p:sp>
        <p:nvSpPr>
          <p:cNvPr id="76" name="TextBox 75"/>
          <p:cNvSpPr txBox="1"/>
          <p:nvPr/>
        </p:nvSpPr>
        <p:spPr>
          <a:xfrm>
            <a:off x="6477000" y="3048000"/>
            <a:ext cx="1694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100 d</a:t>
            </a:r>
            <a:r>
              <a:rPr lang="en-US" sz="2800" baseline="-25000" dirty="0" smtClean="0"/>
              <a:t>5</a:t>
            </a:r>
            <a:endParaRPr lang="en-US" sz="2800" baseline="-25000" dirty="0"/>
          </a:p>
        </p:txBody>
      </p:sp>
      <p:sp>
        <p:nvSpPr>
          <p:cNvPr id="77" name="TextBox 76"/>
          <p:cNvSpPr txBox="1"/>
          <p:nvPr/>
        </p:nvSpPr>
        <p:spPr>
          <a:xfrm>
            <a:off x="6477000" y="3439180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100 d</a:t>
            </a:r>
            <a:r>
              <a:rPr lang="en-US" sz="2800" baseline="-25000" dirty="0" smtClean="0"/>
              <a:t>6</a:t>
            </a:r>
            <a:endParaRPr lang="en-US" sz="2800" baseline="-25000" dirty="0"/>
          </a:p>
        </p:txBody>
      </p:sp>
      <p:sp>
        <p:nvSpPr>
          <p:cNvPr id="78" name="TextBox 77"/>
          <p:cNvSpPr txBox="1"/>
          <p:nvPr/>
        </p:nvSpPr>
        <p:spPr>
          <a:xfrm>
            <a:off x="6455232" y="3907962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5/2</a:t>
            </a:r>
            <a:endParaRPr lang="en-US" sz="2800" baseline="-25000" dirty="0"/>
          </a:p>
        </p:txBody>
      </p:sp>
      <p:sp>
        <p:nvSpPr>
          <p:cNvPr id="79" name="TextBox 78"/>
          <p:cNvSpPr txBox="1"/>
          <p:nvPr/>
        </p:nvSpPr>
        <p:spPr>
          <a:xfrm>
            <a:off x="6451602" y="4401456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5/2</a:t>
            </a:r>
            <a:endParaRPr lang="en-US" sz="2800" baseline="-25000" dirty="0"/>
          </a:p>
        </p:txBody>
      </p:sp>
      <p:sp>
        <p:nvSpPr>
          <p:cNvPr id="80" name="TextBox 79"/>
          <p:cNvSpPr txBox="1"/>
          <p:nvPr/>
        </p:nvSpPr>
        <p:spPr>
          <a:xfrm>
            <a:off x="6469746" y="4792636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5/2</a:t>
            </a:r>
            <a:endParaRPr lang="en-US" sz="2800" baseline="-25000" dirty="0"/>
          </a:p>
        </p:txBody>
      </p:sp>
      <p:sp>
        <p:nvSpPr>
          <p:cNvPr id="83" name="TextBox 82"/>
          <p:cNvSpPr txBox="1"/>
          <p:nvPr/>
        </p:nvSpPr>
        <p:spPr>
          <a:xfrm>
            <a:off x="5791200" y="2895600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=</a:t>
            </a:r>
            <a:endParaRPr lang="en-US" sz="2800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447800" y="2819400"/>
            <a:ext cx="7391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sz="3200" dirty="0"/>
              <a:t>F = [ diag(1./sigmad)*G; (1/sigmah)*H </a:t>
            </a:r>
            <a:r>
              <a:rPr lang="da-DK" sz="3200" dirty="0" smtClean="0"/>
              <a:t>];</a:t>
            </a:r>
          </a:p>
          <a:p>
            <a:endParaRPr lang="da-DK" sz="3200" dirty="0"/>
          </a:p>
          <a:p>
            <a:r>
              <a:rPr lang="da-DK" sz="3200" dirty="0"/>
              <a:t>f = [ dobs./sigmad; (1/sigmah)*h ];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362200"/>
            <a:ext cx="8229600" cy="1981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Steps You Should Take</a:t>
            </a:r>
            <a:br>
              <a:rPr lang="en-US" dirty="0" smtClean="0"/>
            </a:br>
            <a:r>
              <a:rPr lang="en-US" dirty="0" smtClean="0"/>
              <a:t>To Solve a</a:t>
            </a:r>
            <a:br>
              <a:rPr lang="en-US" dirty="0" smtClean="0"/>
            </a:br>
            <a:r>
              <a:rPr lang="en-US" dirty="0" smtClean="0"/>
              <a:t>Generalized Least Squares Problem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743200" y="2362200"/>
            <a:ext cx="4191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err="1"/>
              <a:t>mest</a:t>
            </a:r>
            <a:r>
              <a:rPr lang="en-US" sz="3200" dirty="0"/>
              <a:t> = (F'*F)\(F'*f);</a:t>
            </a:r>
          </a:p>
          <a:p>
            <a:endParaRPr lang="en-US" sz="3200" dirty="0" smtClean="0"/>
          </a:p>
          <a:p>
            <a:r>
              <a:rPr lang="en-US" sz="3200" dirty="0" smtClean="0"/>
              <a:t>Cm = </a:t>
            </a:r>
            <a:r>
              <a:rPr lang="en-US" sz="3200" dirty="0" smtClean="0"/>
              <a:t>inv(F'*F);</a:t>
            </a: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4600" y="838200"/>
            <a:ext cx="48768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err="1" smtClean="0"/>
              <a:t>i</a:t>
            </a:r>
            <a:r>
              <a:rPr lang="en-US" sz="3200" dirty="0" smtClean="0"/>
              <a:t>	</a:t>
            </a:r>
            <a:r>
              <a:rPr lang="en-US" sz="3200" dirty="0" err="1" smtClean="0"/>
              <a:t>m</a:t>
            </a:r>
            <a:r>
              <a:rPr lang="en-US" sz="3200" baseline="30000" dirty="0" err="1" smtClean="0"/>
              <a:t>est</a:t>
            </a:r>
            <a:r>
              <a:rPr lang="en-US" sz="3200" baseline="-25000" dirty="0" err="1" smtClean="0"/>
              <a:t>i</a:t>
            </a:r>
            <a:r>
              <a:rPr lang="en-US" sz="3200" dirty="0" smtClean="0"/>
              <a:t> (kg)</a:t>
            </a:r>
            <a:endParaRPr lang="en-US" sz="3200" baseline="-25000" dirty="0" smtClean="0"/>
          </a:p>
          <a:p>
            <a:pPr marL="514350" indent="-514350">
              <a:buAutoNum type="arabicPlain"/>
            </a:pPr>
            <a:r>
              <a:rPr lang="en-US" sz="3200" dirty="0" smtClean="0"/>
              <a:t>   </a:t>
            </a:r>
            <a:r>
              <a:rPr lang="en-US" sz="3200" dirty="0" smtClean="0"/>
              <a:t>4.0173</a:t>
            </a:r>
            <a:endParaRPr lang="en-US" sz="3200" dirty="0" smtClean="0"/>
          </a:p>
          <a:p>
            <a:pPr marL="514350" indent="-514350">
              <a:buAutoNum type="arabicPlain"/>
            </a:pPr>
            <a:r>
              <a:rPr lang="en-US" sz="3200" dirty="0" smtClean="0"/>
              <a:t>   </a:t>
            </a:r>
            <a:r>
              <a:rPr lang="en-US" sz="3200" dirty="0" smtClean="0"/>
              <a:t>5.0230</a:t>
            </a:r>
          </a:p>
          <a:p>
            <a:pPr marL="514350" indent="-514350">
              <a:buAutoNum type="arabicPlain"/>
            </a:pPr>
            <a:r>
              <a:rPr lang="en-US" sz="3200" dirty="0" smtClean="0"/>
              <a:t>   7.0280</a:t>
            </a:r>
            <a:endParaRPr lang="en-US" sz="32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2895600" y="3647182"/>
            <a:ext cx="5867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    </a:t>
            </a:r>
            <a:r>
              <a:rPr lang="en-US" sz="3200" dirty="0" smtClean="0"/>
              <a:t>0.8550   0.8217   0.8217</a:t>
            </a:r>
            <a:endParaRPr lang="en-US" sz="3200" dirty="0" smtClean="0"/>
          </a:p>
          <a:p>
            <a:r>
              <a:rPr lang="en-US" sz="3200" dirty="0" smtClean="0"/>
              <a:t>   </a:t>
            </a:r>
            <a:r>
              <a:rPr lang="en-US" sz="3200" dirty="0" smtClean="0"/>
              <a:t>0.8217    0.8550   0.8217</a:t>
            </a:r>
          </a:p>
          <a:p>
            <a:r>
              <a:rPr lang="en-US" sz="3200" dirty="0"/>
              <a:t> </a:t>
            </a:r>
            <a:r>
              <a:rPr lang="en-US" sz="3200" dirty="0" smtClean="0"/>
              <a:t>   0.8217   0.8217   0.8500</a:t>
            </a:r>
            <a:endParaRPr lang="en-US" sz="3200" dirty="0"/>
          </a:p>
        </p:txBody>
      </p:sp>
      <p:sp>
        <p:nvSpPr>
          <p:cNvPr id="6" name="Double Bracket 5"/>
          <p:cNvSpPr/>
          <p:nvPr/>
        </p:nvSpPr>
        <p:spPr>
          <a:xfrm>
            <a:off x="2971800" y="3429000"/>
            <a:ext cx="5181600" cy="22860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19200" y="3886200"/>
            <a:ext cx="17780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C</a:t>
            </a:r>
            <a:r>
              <a:rPr lang="en-US" sz="3200" baseline="-25000" dirty="0" smtClean="0"/>
              <a:t>m  </a:t>
            </a:r>
            <a:r>
              <a:rPr lang="en-US" sz="3200" dirty="0" smtClean="0"/>
              <a:t>= </a:t>
            </a:r>
            <a:r>
              <a:rPr lang="en-US" sz="3200" dirty="0" smtClean="0"/>
              <a:t>10</a:t>
            </a:r>
            <a:r>
              <a:rPr lang="en-US" sz="3200" baseline="30000" dirty="0" smtClean="0"/>
              <a:t>-3</a:t>
            </a:r>
            <a:r>
              <a:rPr lang="en-US" sz="3200" dirty="0" smtClean="0"/>
              <a:t>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4600" y="838200"/>
            <a:ext cx="48768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err="1" smtClean="0"/>
              <a:t>i</a:t>
            </a:r>
            <a:r>
              <a:rPr lang="en-US" sz="3200" dirty="0" smtClean="0"/>
              <a:t>	</a:t>
            </a:r>
            <a:r>
              <a:rPr lang="en-US" sz="3200" dirty="0" err="1" smtClean="0"/>
              <a:t>m</a:t>
            </a:r>
            <a:r>
              <a:rPr lang="en-US" sz="3200" baseline="30000" dirty="0" err="1" smtClean="0"/>
              <a:t>est</a:t>
            </a:r>
            <a:r>
              <a:rPr lang="en-US" sz="3200" baseline="-25000" dirty="0" err="1" smtClean="0"/>
              <a:t>i</a:t>
            </a:r>
            <a:r>
              <a:rPr lang="en-US" sz="3200" dirty="0" smtClean="0"/>
              <a:t> (kg)</a:t>
            </a:r>
            <a:endParaRPr lang="en-US" sz="3200" baseline="-25000" dirty="0" smtClean="0"/>
          </a:p>
          <a:p>
            <a:pPr marL="514350" indent="-514350">
              <a:buAutoNum type="arabicPlain"/>
            </a:pPr>
            <a:r>
              <a:rPr lang="en-US" sz="3200" dirty="0" smtClean="0"/>
              <a:t>   </a:t>
            </a:r>
            <a:r>
              <a:rPr lang="en-US" sz="3200" dirty="0" smtClean="0"/>
              <a:t>4.0173</a:t>
            </a:r>
            <a:endParaRPr lang="en-US" sz="3200" dirty="0" smtClean="0"/>
          </a:p>
          <a:p>
            <a:pPr marL="514350" indent="-514350">
              <a:buAutoNum type="arabicPlain"/>
            </a:pPr>
            <a:r>
              <a:rPr lang="en-US" sz="3200" dirty="0" smtClean="0"/>
              <a:t>   </a:t>
            </a:r>
            <a:r>
              <a:rPr lang="en-US" sz="3200" dirty="0" smtClean="0"/>
              <a:t>5.0230</a:t>
            </a:r>
          </a:p>
          <a:p>
            <a:pPr marL="514350" indent="-514350">
              <a:buAutoNum type="arabicPlain"/>
            </a:pPr>
            <a:r>
              <a:rPr lang="en-US" sz="3200" dirty="0" smtClean="0"/>
              <a:t>   7.0280</a:t>
            </a:r>
            <a:endParaRPr lang="en-US" sz="32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2895600" y="3647182"/>
            <a:ext cx="5867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    </a:t>
            </a:r>
            <a:r>
              <a:rPr lang="en-US" sz="3200" dirty="0" smtClean="0"/>
              <a:t>0.8550   0.8217   0.8217</a:t>
            </a:r>
            <a:endParaRPr lang="en-US" sz="3200" dirty="0" smtClean="0"/>
          </a:p>
          <a:p>
            <a:r>
              <a:rPr lang="en-US" sz="3200" dirty="0" smtClean="0"/>
              <a:t>   </a:t>
            </a:r>
            <a:r>
              <a:rPr lang="en-US" sz="3200" dirty="0" smtClean="0"/>
              <a:t>0.8217    0.8550   0.8217</a:t>
            </a:r>
          </a:p>
          <a:p>
            <a:r>
              <a:rPr lang="en-US" sz="3200" dirty="0"/>
              <a:t> </a:t>
            </a:r>
            <a:r>
              <a:rPr lang="en-US" sz="3200" dirty="0" smtClean="0"/>
              <a:t>   0.8217   0.8217   0.8500</a:t>
            </a:r>
            <a:endParaRPr lang="en-US" sz="3200" dirty="0"/>
          </a:p>
        </p:txBody>
      </p:sp>
      <p:sp>
        <p:nvSpPr>
          <p:cNvPr id="6" name="Double Bracket 5"/>
          <p:cNvSpPr/>
          <p:nvPr/>
        </p:nvSpPr>
        <p:spPr>
          <a:xfrm>
            <a:off x="2971800" y="3429000"/>
            <a:ext cx="5181600" cy="22860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19200" y="3886200"/>
            <a:ext cx="17780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C</a:t>
            </a:r>
            <a:r>
              <a:rPr lang="en-US" sz="3200" baseline="-25000" dirty="0" smtClean="0"/>
              <a:t>m  </a:t>
            </a:r>
            <a:r>
              <a:rPr lang="en-US" sz="3200" dirty="0" smtClean="0"/>
              <a:t>= </a:t>
            </a:r>
            <a:r>
              <a:rPr lang="en-US" sz="3200" dirty="0" smtClean="0"/>
              <a:t>10</a:t>
            </a:r>
            <a:r>
              <a:rPr lang="en-US" sz="3200" baseline="30000" dirty="0" smtClean="0"/>
              <a:t>-3</a:t>
            </a:r>
            <a:r>
              <a:rPr lang="en-US" sz="3200" dirty="0" smtClean="0"/>
              <a:t> </a:t>
            </a:r>
            <a:endParaRPr lang="en-US" sz="3200" dirty="0"/>
          </a:p>
        </p:txBody>
      </p:sp>
      <p:sp>
        <p:nvSpPr>
          <p:cNvPr id="8" name="Rectangle 7"/>
          <p:cNvSpPr/>
          <p:nvPr/>
        </p:nvSpPr>
        <p:spPr>
          <a:xfrm>
            <a:off x="4343400" y="2580382"/>
            <a:ext cx="4495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err="1" smtClean="0">
                <a:solidFill>
                  <a:srgbClr val="FF3300"/>
                </a:solidFill>
              </a:rPr>
              <a:t>m</a:t>
            </a:r>
            <a:r>
              <a:rPr lang="en-US" sz="3200" baseline="30000" dirty="0" err="1" smtClean="0">
                <a:solidFill>
                  <a:srgbClr val="FF3300"/>
                </a:solidFill>
              </a:rPr>
              <a:t>est</a:t>
            </a:r>
            <a:r>
              <a:rPr lang="en-US" sz="3200" baseline="-25000" dirty="0" smtClean="0">
                <a:solidFill>
                  <a:srgbClr val="FF3300"/>
                </a:solidFill>
              </a:rPr>
              <a:t> </a:t>
            </a:r>
            <a:r>
              <a:rPr lang="en-US" sz="3200" dirty="0" smtClean="0">
                <a:solidFill>
                  <a:srgbClr val="FF3300"/>
                </a:solidFill>
              </a:rPr>
              <a:t>…did you expect</a:t>
            </a:r>
          </a:p>
          <a:p>
            <a:r>
              <a:rPr lang="en-US" sz="3200" dirty="0" smtClean="0">
                <a:solidFill>
                  <a:srgbClr val="FF3300"/>
                </a:solidFill>
              </a:rPr>
              <a:t>values this size? </a:t>
            </a:r>
            <a:endParaRPr lang="en-US" sz="3200" dirty="0">
              <a:solidFill>
                <a:srgbClr val="FF3300"/>
              </a:solidFill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4953000" y="1676400"/>
            <a:ext cx="972457" cy="885371"/>
          </a:xfrm>
          <a:custGeom>
            <a:avLst/>
            <a:gdLst>
              <a:gd name="connsiteX0" fmla="*/ 0 w 972457"/>
              <a:gd name="connsiteY0" fmla="*/ 0 h 885371"/>
              <a:gd name="connsiteX1" fmla="*/ 754742 w 972457"/>
              <a:gd name="connsiteY1" fmla="*/ 406400 h 885371"/>
              <a:gd name="connsiteX2" fmla="*/ 638628 w 972457"/>
              <a:gd name="connsiteY2" fmla="*/ 464457 h 885371"/>
              <a:gd name="connsiteX3" fmla="*/ 972457 w 972457"/>
              <a:gd name="connsiteY3" fmla="*/ 885371 h 885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2457" h="885371">
                <a:moveTo>
                  <a:pt x="0" y="0"/>
                </a:moveTo>
                <a:cubicBezTo>
                  <a:pt x="324152" y="164495"/>
                  <a:pt x="648304" y="328991"/>
                  <a:pt x="754742" y="406400"/>
                </a:cubicBezTo>
                <a:cubicBezTo>
                  <a:pt x="861180" y="483809"/>
                  <a:pt x="602342" y="384629"/>
                  <a:pt x="638628" y="464457"/>
                </a:cubicBezTo>
                <a:cubicBezTo>
                  <a:pt x="674914" y="544286"/>
                  <a:pt x="823685" y="714828"/>
                  <a:pt x="972457" y="885371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4600" y="838200"/>
            <a:ext cx="48768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err="1" smtClean="0"/>
              <a:t>i</a:t>
            </a:r>
            <a:r>
              <a:rPr lang="en-US" sz="3200" dirty="0" smtClean="0"/>
              <a:t>	</a:t>
            </a:r>
            <a:r>
              <a:rPr lang="en-US" sz="3200" dirty="0" err="1" smtClean="0"/>
              <a:t>m</a:t>
            </a:r>
            <a:r>
              <a:rPr lang="en-US" sz="3200" baseline="30000" dirty="0" err="1" smtClean="0"/>
              <a:t>est</a:t>
            </a:r>
            <a:r>
              <a:rPr lang="en-US" sz="3200" baseline="-25000" dirty="0" err="1" smtClean="0"/>
              <a:t>i</a:t>
            </a:r>
            <a:r>
              <a:rPr lang="en-US" sz="3200" dirty="0" smtClean="0"/>
              <a:t> (kg)</a:t>
            </a:r>
            <a:endParaRPr lang="en-US" sz="3200" baseline="-25000" dirty="0" smtClean="0"/>
          </a:p>
          <a:p>
            <a:pPr marL="514350" indent="-514350">
              <a:buAutoNum type="arabicPlain"/>
            </a:pPr>
            <a:r>
              <a:rPr lang="en-US" sz="3200" dirty="0" smtClean="0"/>
              <a:t>   </a:t>
            </a:r>
            <a:r>
              <a:rPr lang="en-US" sz="3200" dirty="0" smtClean="0"/>
              <a:t>4.0173</a:t>
            </a:r>
            <a:endParaRPr lang="en-US" sz="3200" dirty="0" smtClean="0"/>
          </a:p>
          <a:p>
            <a:pPr marL="514350" indent="-514350">
              <a:buAutoNum type="arabicPlain"/>
            </a:pPr>
            <a:r>
              <a:rPr lang="en-US" sz="3200" dirty="0" smtClean="0"/>
              <a:t>   </a:t>
            </a:r>
            <a:r>
              <a:rPr lang="en-US" sz="3200" dirty="0" smtClean="0"/>
              <a:t>5.0230</a:t>
            </a:r>
          </a:p>
          <a:p>
            <a:pPr marL="514350" indent="-514350">
              <a:buAutoNum type="arabicPlain"/>
            </a:pPr>
            <a:r>
              <a:rPr lang="en-US" sz="3200" dirty="0" smtClean="0"/>
              <a:t>   7.0280</a:t>
            </a:r>
            <a:endParaRPr lang="en-US" sz="32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2895600" y="3647182"/>
            <a:ext cx="5867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    </a:t>
            </a:r>
            <a:r>
              <a:rPr lang="en-US" sz="3200" dirty="0" smtClean="0"/>
              <a:t>0.8550   0.8217   0.8217</a:t>
            </a:r>
            <a:endParaRPr lang="en-US" sz="3200" dirty="0" smtClean="0"/>
          </a:p>
          <a:p>
            <a:r>
              <a:rPr lang="en-US" sz="3200" dirty="0" smtClean="0"/>
              <a:t>   </a:t>
            </a:r>
            <a:r>
              <a:rPr lang="en-US" sz="3200" dirty="0" smtClean="0"/>
              <a:t>0.8217    0.8550   0.8217</a:t>
            </a:r>
          </a:p>
          <a:p>
            <a:r>
              <a:rPr lang="en-US" sz="3200" dirty="0"/>
              <a:t> </a:t>
            </a:r>
            <a:r>
              <a:rPr lang="en-US" sz="3200" dirty="0" smtClean="0"/>
              <a:t>   0.8217   0.8217   0.8500</a:t>
            </a:r>
            <a:endParaRPr lang="en-US" sz="3200" dirty="0"/>
          </a:p>
        </p:txBody>
      </p:sp>
      <p:sp>
        <p:nvSpPr>
          <p:cNvPr id="6" name="Double Bracket 5"/>
          <p:cNvSpPr/>
          <p:nvPr/>
        </p:nvSpPr>
        <p:spPr>
          <a:xfrm>
            <a:off x="2971800" y="3429000"/>
            <a:ext cx="5181600" cy="22860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19200" y="3886200"/>
            <a:ext cx="17780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C</a:t>
            </a:r>
            <a:r>
              <a:rPr lang="en-US" sz="3200" baseline="-25000" dirty="0" smtClean="0"/>
              <a:t>m  </a:t>
            </a:r>
            <a:r>
              <a:rPr lang="en-US" sz="3200" dirty="0" smtClean="0"/>
              <a:t>= </a:t>
            </a:r>
            <a:r>
              <a:rPr lang="en-US" sz="3200" dirty="0" smtClean="0"/>
              <a:t>10</a:t>
            </a:r>
            <a:r>
              <a:rPr lang="en-US" sz="3200" baseline="30000" dirty="0" smtClean="0"/>
              <a:t>-3</a:t>
            </a:r>
            <a:r>
              <a:rPr lang="en-US" sz="3200" dirty="0" smtClean="0"/>
              <a:t> </a:t>
            </a:r>
            <a:endParaRPr lang="en-US" sz="3200" dirty="0"/>
          </a:p>
        </p:txBody>
      </p:sp>
      <p:sp>
        <p:nvSpPr>
          <p:cNvPr id="8" name="Rectangle 7"/>
          <p:cNvSpPr/>
          <p:nvPr/>
        </p:nvSpPr>
        <p:spPr>
          <a:xfrm>
            <a:off x="533400" y="5780782"/>
            <a:ext cx="6324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FF3300"/>
                </a:solidFill>
              </a:rPr>
              <a:t>Positive or negative correlation?</a:t>
            </a:r>
            <a:endParaRPr lang="en-US" sz="3200" dirty="0">
              <a:solidFill>
                <a:srgbClr val="FF3300"/>
              </a:solidFill>
            </a:endParaRPr>
          </a:p>
          <a:p>
            <a:r>
              <a:rPr lang="en-US" sz="3200" dirty="0" smtClean="0">
                <a:solidFill>
                  <a:srgbClr val="FF3300"/>
                </a:solidFill>
              </a:rPr>
              <a:t>Why all the same?</a:t>
            </a:r>
            <a:endParaRPr lang="en-US" sz="3200" dirty="0" smtClean="0">
              <a:solidFill>
                <a:srgbClr val="FF3300"/>
              </a:solidFill>
            </a:endParaRPr>
          </a:p>
        </p:txBody>
      </p:sp>
      <p:sp>
        <p:nvSpPr>
          <p:cNvPr id="9" name="Freeform 8"/>
          <p:cNvSpPr/>
          <p:nvPr/>
        </p:nvSpPr>
        <p:spPr>
          <a:xfrm rot="6463661">
            <a:off x="1196178" y="4031988"/>
            <a:ext cx="1943755" cy="1546255"/>
          </a:xfrm>
          <a:custGeom>
            <a:avLst/>
            <a:gdLst>
              <a:gd name="connsiteX0" fmla="*/ 0 w 972457"/>
              <a:gd name="connsiteY0" fmla="*/ 0 h 885371"/>
              <a:gd name="connsiteX1" fmla="*/ 754742 w 972457"/>
              <a:gd name="connsiteY1" fmla="*/ 406400 h 885371"/>
              <a:gd name="connsiteX2" fmla="*/ 638628 w 972457"/>
              <a:gd name="connsiteY2" fmla="*/ 464457 h 885371"/>
              <a:gd name="connsiteX3" fmla="*/ 972457 w 972457"/>
              <a:gd name="connsiteY3" fmla="*/ 885371 h 885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2457" h="885371">
                <a:moveTo>
                  <a:pt x="0" y="0"/>
                </a:moveTo>
                <a:cubicBezTo>
                  <a:pt x="324152" y="164495"/>
                  <a:pt x="648304" y="328991"/>
                  <a:pt x="754742" y="406400"/>
                </a:cubicBezTo>
                <a:cubicBezTo>
                  <a:pt x="861180" y="483809"/>
                  <a:pt x="602342" y="384629"/>
                  <a:pt x="638628" y="464457"/>
                </a:cubicBezTo>
                <a:cubicBezTo>
                  <a:pt x="674914" y="544286"/>
                  <a:pt x="823685" y="714828"/>
                  <a:pt x="972457" y="885371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648200" y="3581400"/>
            <a:ext cx="13716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6096000" y="3581400"/>
            <a:ext cx="13716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6019800" y="4114800"/>
            <a:ext cx="13716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4600" y="838200"/>
            <a:ext cx="48768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err="1" smtClean="0"/>
              <a:t>i</a:t>
            </a:r>
            <a:r>
              <a:rPr lang="en-US" sz="3200" dirty="0" smtClean="0"/>
              <a:t>	</a:t>
            </a:r>
            <a:r>
              <a:rPr lang="en-US" sz="3200" dirty="0" err="1" smtClean="0"/>
              <a:t>m</a:t>
            </a:r>
            <a:r>
              <a:rPr lang="en-US" sz="3200" baseline="30000" dirty="0" err="1" smtClean="0"/>
              <a:t>est</a:t>
            </a:r>
            <a:r>
              <a:rPr lang="en-US" sz="3200" baseline="-25000" dirty="0" err="1" smtClean="0"/>
              <a:t>i</a:t>
            </a:r>
            <a:r>
              <a:rPr lang="en-US" sz="3200" dirty="0" smtClean="0"/>
              <a:t> (kg)</a:t>
            </a:r>
            <a:endParaRPr lang="en-US" sz="3200" baseline="-25000" dirty="0" smtClean="0"/>
          </a:p>
          <a:p>
            <a:pPr marL="514350" indent="-514350">
              <a:buAutoNum type="arabicPlain"/>
            </a:pPr>
            <a:r>
              <a:rPr lang="en-US" sz="3200" dirty="0" smtClean="0"/>
              <a:t>   </a:t>
            </a:r>
            <a:r>
              <a:rPr lang="en-US" sz="3200" dirty="0" smtClean="0"/>
              <a:t>4.0173</a:t>
            </a:r>
            <a:endParaRPr lang="en-US" sz="3200" dirty="0" smtClean="0"/>
          </a:p>
          <a:p>
            <a:pPr marL="514350" indent="-514350">
              <a:buAutoNum type="arabicPlain"/>
            </a:pPr>
            <a:r>
              <a:rPr lang="en-US" sz="3200" dirty="0" smtClean="0"/>
              <a:t>   </a:t>
            </a:r>
            <a:r>
              <a:rPr lang="en-US" sz="3200" dirty="0" smtClean="0"/>
              <a:t>5.0230</a:t>
            </a:r>
          </a:p>
          <a:p>
            <a:pPr marL="514350" indent="-514350">
              <a:buAutoNum type="arabicPlain"/>
            </a:pPr>
            <a:r>
              <a:rPr lang="en-US" sz="3200" dirty="0" smtClean="0"/>
              <a:t>   7.0280</a:t>
            </a:r>
            <a:endParaRPr lang="en-US" sz="32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2895600" y="3647182"/>
            <a:ext cx="5867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    </a:t>
            </a:r>
            <a:r>
              <a:rPr lang="en-US" sz="3200" dirty="0" smtClean="0"/>
              <a:t>0.8550   0.8217   0.8217</a:t>
            </a:r>
            <a:endParaRPr lang="en-US" sz="3200" dirty="0" smtClean="0"/>
          </a:p>
          <a:p>
            <a:r>
              <a:rPr lang="en-US" sz="3200" dirty="0" smtClean="0"/>
              <a:t>   </a:t>
            </a:r>
            <a:r>
              <a:rPr lang="en-US" sz="3200" dirty="0" smtClean="0"/>
              <a:t>0.8217    0.8550   0.8217</a:t>
            </a:r>
          </a:p>
          <a:p>
            <a:r>
              <a:rPr lang="en-US" sz="3200" dirty="0"/>
              <a:t> </a:t>
            </a:r>
            <a:r>
              <a:rPr lang="en-US" sz="3200" dirty="0" smtClean="0"/>
              <a:t>   0.8217   0.8217   0.8500</a:t>
            </a:r>
            <a:endParaRPr lang="en-US" sz="3200" dirty="0"/>
          </a:p>
        </p:txBody>
      </p:sp>
      <p:sp>
        <p:nvSpPr>
          <p:cNvPr id="6" name="Double Bracket 5"/>
          <p:cNvSpPr/>
          <p:nvPr/>
        </p:nvSpPr>
        <p:spPr>
          <a:xfrm>
            <a:off x="2971800" y="3429000"/>
            <a:ext cx="5181600" cy="22860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19200" y="3886200"/>
            <a:ext cx="17780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C</a:t>
            </a:r>
            <a:r>
              <a:rPr lang="en-US" sz="3200" baseline="-25000" dirty="0" smtClean="0"/>
              <a:t>m  </a:t>
            </a:r>
            <a:r>
              <a:rPr lang="en-US" sz="3200" dirty="0" smtClean="0"/>
              <a:t>= </a:t>
            </a:r>
            <a:r>
              <a:rPr lang="en-US" sz="3200" dirty="0" smtClean="0"/>
              <a:t>10</a:t>
            </a:r>
            <a:r>
              <a:rPr lang="en-US" sz="3200" baseline="30000" dirty="0" smtClean="0"/>
              <a:t>-3</a:t>
            </a:r>
            <a:r>
              <a:rPr lang="en-US" sz="3200" dirty="0" smtClean="0"/>
              <a:t> </a:t>
            </a:r>
            <a:endParaRPr lang="en-US" sz="3200" dirty="0"/>
          </a:p>
        </p:txBody>
      </p:sp>
      <p:sp>
        <p:nvSpPr>
          <p:cNvPr id="8" name="Rectangle 7"/>
          <p:cNvSpPr/>
          <p:nvPr/>
        </p:nvSpPr>
        <p:spPr>
          <a:xfrm>
            <a:off x="533400" y="5780782"/>
            <a:ext cx="6324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FF3300"/>
                </a:solidFill>
              </a:rPr>
              <a:t>Did you expect variances of this size?</a:t>
            </a:r>
            <a:endParaRPr lang="en-US" sz="3200" dirty="0">
              <a:solidFill>
                <a:srgbClr val="FF3300"/>
              </a:solidFill>
            </a:endParaRPr>
          </a:p>
          <a:p>
            <a:r>
              <a:rPr lang="en-US" sz="3200" dirty="0" smtClean="0">
                <a:solidFill>
                  <a:srgbClr val="FF3300"/>
                </a:solidFill>
              </a:rPr>
              <a:t>Why all the same?</a:t>
            </a:r>
            <a:endParaRPr lang="en-US" sz="3200" dirty="0" smtClean="0">
              <a:solidFill>
                <a:srgbClr val="FF3300"/>
              </a:solidFill>
            </a:endParaRPr>
          </a:p>
        </p:txBody>
      </p:sp>
      <p:sp>
        <p:nvSpPr>
          <p:cNvPr id="9" name="Freeform 8"/>
          <p:cNvSpPr/>
          <p:nvPr/>
        </p:nvSpPr>
        <p:spPr>
          <a:xfrm rot="6463661">
            <a:off x="1196178" y="4031988"/>
            <a:ext cx="1943755" cy="1546255"/>
          </a:xfrm>
          <a:custGeom>
            <a:avLst/>
            <a:gdLst>
              <a:gd name="connsiteX0" fmla="*/ 0 w 972457"/>
              <a:gd name="connsiteY0" fmla="*/ 0 h 885371"/>
              <a:gd name="connsiteX1" fmla="*/ 754742 w 972457"/>
              <a:gd name="connsiteY1" fmla="*/ 406400 h 885371"/>
              <a:gd name="connsiteX2" fmla="*/ 638628 w 972457"/>
              <a:gd name="connsiteY2" fmla="*/ 464457 h 885371"/>
              <a:gd name="connsiteX3" fmla="*/ 972457 w 972457"/>
              <a:gd name="connsiteY3" fmla="*/ 885371 h 885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2457" h="885371">
                <a:moveTo>
                  <a:pt x="0" y="0"/>
                </a:moveTo>
                <a:cubicBezTo>
                  <a:pt x="324152" y="164495"/>
                  <a:pt x="648304" y="328991"/>
                  <a:pt x="754742" y="406400"/>
                </a:cubicBezTo>
                <a:cubicBezTo>
                  <a:pt x="861180" y="483809"/>
                  <a:pt x="602342" y="384629"/>
                  <a:pt x="638628" y="464457"/>
                </a:cubicBezTo>
                <a:cubicBezTo>
                  <a:pt x="674914" y="544286"/>
                  <a:pt x="823685" y="714828"/>
                  <a:pt x="972457" y="885371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200400" y="3657600"/>
            <a:ext cx="13716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4648200" y="4191000"/>
            <a:ext cx="13716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6096000" y="4648200"/>
            <a:ext cx="13716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7562"/>
          </a:xfrm>
        </p:spPr>
        <p:txBody>
          <a:bodyPr/>
          <a:lstStyle/>
          <a:p>
            <a:r>
              <a:rPr lang="en-US" dirty="0" smtClean="0"/>
              <a:t>Step </a:t>
            </a:r>
            <a:r>
              <a:rPr lang="en-US" dirty="0" smtClean="0"/>
              <a:t>9: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State estimates and their confidence intervals</a:t>
            </a:r>
            <a:br>
              <a:rPr lang="en-US" dirty="0" smtClean="0"/>
            </a:b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95400" y="2133600"/>
            <a:ext cx="7239000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m</a:t>
            </a:r>
            <a:r>
              <a:rPr lang="en-US" sz="3200" baseline="30000" dirty="0" smtClean="0"/>
              <a:t>true</a:t>
            </a:r>
            <a:r>
              <a:rPr lang="en-US" sz="3200" baseline="-25000" dirty="0" smtClean="0"/>
              <a:t>1</a:t>
            </a:r>
            <a:r>
              <a:rPr lang="en-US" sz="3200" dirty="0" smtClean="0"/>
              <a:t> </a:t>
            </a:r>
            <a:r>
              <a:rPr lang="en-US" sz="3200" dirty="0" smtClean="0"/>
              <a:t>= </a:t>
            </a:r>
            <a:r>
              <a:rPr lang="en-US" sz="3200" dirty="0" smtClean="0"/>
              <a:t>4.0173 </a:t>
            </a:r>
            <a:r>
              <a:rPr lang="en-US" sz="3200" dirty="0" smtClean="0"/>
              <a:t>kg </a:t>
            </a:r>
            <a:r>
              <a:rPr lang="en-US" sz="3200" dirty="0" smtClean="0">
                <a:latin typeface="Cambria Math"/>
                <a:ea typeface="Cambria Math"/>
              </a:rPr>
              <a:t>± </a:t>
            </a:r>
            <a:r>
              <a:rPr lang="en-US" sz="3200" dirty="0" smtClean="0">
                <a:latin typeface="Cambria Math"/>
                <a:ea typeface="Cambria Math"/>
              </a:rPr>
              <a:t>0.0585 </a:t>
            </a:r>
            <a:r>
              <a:rPr lang="en-US" sz="3200" dirty="0" smtClean="0">
                <a:latin typeface="Cambria Math"/>
                <a:ea typeface="Cambria Math"/>
              </a:rPr>
              <a:t>(95%)</a:t>
            </a:r>
          </a:p>
          <a:p>
            <a:r>
              <a:rPr lang="en-US" dirty="0" smtClean="0">
                <a:latin typeface="Cambria Math"/>
                <a:ea typeface="Cambria Math"/>
              </a:rPr>
              <a:t> </a:t>
            </a:r>
            <a:r>
              <a:rPr lang="en-US" dirty="0" smtClean="0"/>
              <a:t> </a:t>
            </a:r>
          </a:p>
          <a:p>
            <a:r>
              <a:rPr lang="en-US" sz="3200" dirty="0" smtClean="0"/>
              <a:t>m</a:t>
            </a:r>
            <a:r>
              <a:rPr lang="en-US" sz="3200" baseline="30000" dirty="0" smtClean="0"/>
              <a:t>true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 </a:t>
            </a:r>
            <a:r>
              <a:rPr lang="en-US" sz="3200" dirty="0" smtClean="0"/>
              <a:t>= </a:t>
            </a:r>
            <a:r>
              <a:rPr lang="en-US" sz="3200" dirty="0" smtClean="0"/>
              <a:t>5.0230 </a:t>
            </a:r>
            <a:r>
              <a:rPr lang="en-US" sz="3200" dirty="0" smtClean="0"/>
              <a:t>kg </a:t>
            </a:r>
            <a:r>
              <a:rPr lang="en-US" sz="3200" dirty="0" smtClean="0">
                <a:latin typeface="Cambria Math"/>
                <a:ea typeface="Cambria Math"/>
              </a:rPr>
              <a:t>± 0.0585 (</a:t>
            </a:r>
            <a:r>
              <a:rPr lang="en-US" sz="3200" dirty="0" smtClean="0">
                <a:latin typeface="Cambria Math"/>
                <a:ea typeface="Cambria Math"/>
              </a:rPr>
              <a:t>95%)</a:t>
            </a:r>
          </a:p>
          <a:p>
            <a:endParaRPr lang="en-US" baseline="-250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1328058" y="3294750"/>
            <a:ext cx="60960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r>
              <a:rPr lang="en-US" sz="3200" dirty="0" smtClean="0"/>
              <a:t>m</a:t>
            </a:r>
            <a:r>
              <a:rPr lang="en-US" sz="3200" baseline="30000" dirty="0" smtClean="0"/>
              <a:t>true</a:t>
            </a:r>
            <a:r>
              <a:rPr lang="en-US" sz="3200" baseline="-25000" dirty="0" smtClean="0"/>
              <a:t>3</a:t>
            </a:r>
            <a:r>
              <a:rPr lang="en-US" sz="3200" dirty="0" smtClean="0"/>
              <a:t> = 7.0280 kg </a:t>
            </a:r>
            <a:r>
              <a:rPr lang="en-US" sz="3200" dirty="0" smtClean="0">
                <a:latin typeface="Cambria Math"/>
                <a:ea typeface="Cambria Math"/>
              </a:rPr>
              <a:t>± 0.0585 (95%)</a:t>
            </a:r>
            <a:endParaRPr lang="en-US" sz="3200" dirty="0" smtClean="0">
              <a:latin typeface="Cambria Math"/>
              <a:ea typeface="Cambria Math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62200" y="2438400"/>
            <a:ext cx="439735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Cm = inv(F'*F);</a:t>
            </a:r>
          </a:p>
          <a:p>
            <a:r>
              <a:rPr lang="en-US" sz="3200" dirty="0" err="1"/>
              <a:t>sigmam</a:t>
            </a:r>
            <a:r>
              <a:rPr lang="en-US" sz="3200" dirty="0"/>
              <a:t> = </a:t>
            </a:r>
            <a:r>
              <a:rPr lang="en-US" sz="3200" dirty="0" err="1"/>
              <a:t>sqrt</a:t>
            </a:r>
            <a:r>
              <a:rPr lang="en-US" sz="3200" dirty="0"/>
              <a:t>(</a:t>
            </a:r>
            <a:r>
              <a:rPr lang="en-US" sz="3200" dirty="0" err="1"/>
              <a:t>diag</a:t>
            </a:r>
            <a:r>
              <a:rPr lang="en-US" sz="3200" dirty="0"/>
              <a:t>(Cm));</a:t>
            </a:r>
          </a:p>
          <a:p>
            <a:r>
              <a:rPr lang="en-US" sz="3200" dirty="0" err="1"/>
              <a:t>ci</a:t>
            </a:r>
            <a:r>
              <a:rPr lang="en-US" sz="3200" dirty="0"/>
              <a:t> = 2*</a:t>
            </a:r>
            <a:r>
              <a:rPr lang="en-US" sz="3200" dirty="0" err="1"/>
              <a:t>sigmam</a:t>
            </a:r>
            <a:r>
              <a:rPr lang="en-US" sz="3200" dirty="0"/>
              <a:t>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4600" y="3124200"/>
            <a:ext cx="25603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err="1" smtClean="0"/>
              <a:t>ci</a:t>
            </a:r>
            <a:r>
              <a:rPr lang="en-US" sz="3200" dirty="0" smtClean="0"/>
              <a:t> = </a:t>
            </a:r>
            <a:r>
              <a:rPr lang="en-US" sz="3200" dirty="0" smtClean="0"/>
              <a:t>2*</a:t>
            </a:r>
            <a:r>
              <a:rPr lang="en-US" sz="3200" dirty="0" err="1" smtClean="0"/>
              <a:t>sigmam</a:t>
            </a:r>
            <a:endParaRPr lang="en-US" sz="32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3200400" y="1524000"/>
            <a:ext cx="4495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FF3300"/>
                </a:solidFill>
              </a:rPr>
              <a:t>why the 2?</a:t>
            </a:r>
            <a:endParaRPr lang="en-US" sz="3200" dirty="0">
              <a:solidFill>
                <a:srgbClr val="FF3300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 rot="15868552">
            <a:off x="3475250" y="2305746"/>
            <a:ext cx="786595" cy="654010"/>
          </a:xfrm>
          <a:custGeom>
            <a:avLst/>
            <a:gdLst>
              <a:gd name="connsiteX0" fmla="*/ 0 w 972457"/>
              <a:gd name="connsiteY0" fmla="*/ 0 h 885371"/>
              <a:gd name="connsiteX1" fmla="*/ 754742 w 972457"/>
              <a:gd name="connsiteY1" fmla="*/ 406400 h 885371"/>
              <a:gd name="connsiteX2" fmla="*/ 638628 w 972457"/>
              <a:gd name="connsiteY2" fmla="*/ 464457 h 885371"/>
              <a:gd name="connsiteX3" fmla="*/ 972457 w 972457"/>
              <a:gd name="connsiteY3" fmla="*/ 885371 h 885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2457" h="885371">
                <a:moveTo>
                  <a:pt x="0" y="0"/>
                </a:moveTo>
                <a:cubicBezTo>
                  <a:pt x="324152" y="164495"/>
                  <a:pt x="648304" y="328991"/>
                  <a:pt x="754742" y="406400"/>
                </a:cubicBezTo>
                <a:cubicBezTo>
                  <a:pt x="861180" y="483809"/>
                  <a:pt x="602342" y="384629"/>
                  <a:pt x="638628" y="464457"/>
                </a:cubicBezTo>
                <a:cubicBezTo>
                  <a:pt x="674914" y="544286"/>
                  <a:pt x="823685" y="714828"/>
                  <a:pt x="972457" y="885371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124200" y="3124200"/>
            <a:ext cx="6096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7562"/>
          </a:xfrm>
        </p:spPr>
        <p:txBody>
          <a:bodyPr/>
          <a:lstStyle/>
          <a:p>
            <a:r>
              <a:rPr lang="en-US" dirty="0" smtClean="0"/>
              <a:t>Step </a:t>
            </a:r>
            <a:r>
              <a:rPr lang="en-US" dirty="0" smtClean="0"/>
              <a:t>10: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compute and examine the</a:t>
            </a:r>
            <a:br>
              <a:rPr lang="en-US" dirty="0" smtClean="0"/>
            </a:br>
            <a:r>
              <a:rPr lang="en-US" dirty="0" smtClean="0"/>
              <a:t>predicted data</a:t>
            </a:r>
            <a:br>
              <a:rPr lang="en-US" dirty="0" smtClean="0"/>
            </a:br>
            <a:r>
              <a:rPr lang="en-US" dirty="0" smtClean="0"/>
              <a:t>and the individual errors</a:t>
            </a:r>
            <a:br>
              <a:rPr lang="en-US" dirty="0" smtClean="0"/>
            </a:b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1: </a:t>
            </a:r>
            <a:r>
              <a:rPr lang="en-US" dirty="0" smtClean="0"/>
              <a:t>State the Problem in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dirty="0" smtClean="0"/>
              <a:t>weigh </a:t>
            </a:r>
            <a:r>
              <a:rPr lang="en-US" dirty="0" smtClean="0"/>
              <a:t>3 </a:t>
            </a:r>
            <a:r>
              <a:rPr lang="en-US" dirty="0" smtClean="0"/>
              <a:t>objects with masses </a:t>
            </a:r>
            <a:r>
              <a:rPr lang="en-US" dirty="0" smtClean="0"/>
              <a:t>m</a:t>
            </a:r>
            <a:r>
              <a:rPr lang="en-US" baseline="-25000" dirty="0" smtClean="0"/>
              <a:t>1</a:t>
            </a:r>
            <a:r>
              <a:rPr lang="en-US" dirty="0" smtClean="0"/>
              <a:t>, </a:t>
            </a:r>
            <a:r>
              <a:rPr lang="en-US" dirty="0" smtClean="0"/>
              <a:t>m</a:t>
            </a:r>
            <a:r>
              <a:rPr lang="en-US" baseline="-25000" dirty="0" smtClean="0"/>
              <a:t>2, </a:t>
            </a:r>
            <a:r>
              <a:rPr lang="en-US" dirty="0" smtClean="0"/>
              <a:t>m</a:t>
            </a:r>
            <a:r>
              <a:rPr lang="en-US" baseline="-25000" dirty="0" smtClean="0"/>
              <a:t>3</a:t>
            </a:r>
            <a:endParaRPr lang="en-US" baseline="-25000" dirty="0" smtClean="0"/>
          </a:p>
          <a:p>
            <a:pPr algn="ctr">
              <a:buNone/>
            </a:pPr>
            <a:endParaRPr lang="en-US" baseline="-25000" dirty="0" smtClean="0"/>
          </a:p>
          <a:p>
            <a:pPr algn="ctr">
              <a:buNone/>
            </a:pPr>
            <a:endParaRPr lang="en-US" baseline="-25000" dirty="0" smtClean="0"/>
          </a:p>
          <a:p>
            <a:pPr algn="ctr">
              <a:buNone/>
            </a:pPr>
            <a:r>
              <a:rPr lang="en-US" dirty="0" smtClean="0"/>
              <a:t>data:</a:t>
            </a:r>
          </a:p>
          <a:p>
            <a:pPr algn="ctr">
              <a:buNone/>
            </a:pPr>
            <a:r>
              <a:rPr lang="en-US" dirty="0" smtClean="0"/>
              <a:t>sum of </a:t>
            </a:r>
            <a:r>
              <a:rPr lang="en-US" dirty="0" smtClean="0"/>
              <a:t>first and second masses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sum of second and third masses</a:t>
            </a:r>
          </a:p>
          <a:p>
            <a:pPr algn="ctr">
              <a:buNone/>
            </a:pPr>
            <a:r>
              <a:rPr lang="en-US" dirty="0" smtClean="0"/>
              <a:t>sum of third and first masses</a:t>
            </a:r>
          </a:p>
          <a:p>
            <a:pPr algn="ctr">
              <a:buNone/>
            </a:pPr>
            <a:r>
              <a:rPr lang="en-US" dirty="0" smtClean="0"/>
              <a:t>first mass minus second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second mass minus third</a:t>
            </a:r>
          </a:p>
          <a:p>
            <a:pPr algn="ctr">
              <a:buNone/>
            </a:pPr>
            <a:r>
              <a:rPr lang="en-US" dirty="0" smtClean="0"/>
              <a:t>third mass minus first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7562"/>
          </a:xfrm>
        </p:spPr>
        <p:txBody>
          <a:bodyPr/>
          <a:lstStyle/>
          <a:p>
            <a:r>
              <a:rPr lang="en-US" dirty="0" smtClean="0"/>
              <a:t>examine both the error</a:t>
            </a:r>
            <a:br>
              <a:rPr lang="en-US" dirty="0" smtClean="0"/>
            </a:br>
            <a:r>
              <a:rPr lang="en-US" dirty="0" err="1" smtClean="0"/>
              <a:t>e</a:t>
            </a:r>
            <a:r>
              <a:rPr lang="en-US" baseline="-25000" dirty="0" err="1" smtClean="0"/>
              <a:t>i</a:t>
            </a:r>
            <a:r>
              <a:rPr lang="en-US" dirty="0" smtClean="0"/>
              <a:t> = </a:t>
            </a:r>
            <a:r>
              <a:rPr lang="en-US" dirty="0" err="1" smtClean="0"/>
              <a:t>d</a:t>
            </a:r>
            <a:r>
              <a:rPr lang="en-US" baseline="-25000" dirty="0" err="1" smtClean="0"/>
              <a:t>i</a:t>
            </a:r>
            <a:r>
              <a:rPr lang="en-US" baseline="30000" dirty="0" err="1" smtClean="0"/>
              <a:t>obs</a:t>
            </a:r>
            <a:r>
              <a:rPr lang="en-US" dirty="0" smtClean="0"/>
              <a:t> – </a:t>
            </a:r>
            <a:r>
              <a:rPr lang="en-US" dirty="0" err="1" smtClean="0"/>
              <a:t>d</a:t>
            </a:r>
            <a:r>
              <a:rPr lang="en-US" baseline="-25000" dirty="0" err="1" smtClean="0"/>
              <a:t>i</a:t>
            </a:r>
            <a:r>
              <a:rPr lang="en-US" baseline="30000" dirty="0" err="1" smtClean="0"/>
              <a:t>pre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and the generalized error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err="1" smtClean="0"/>
              <a:t>e</a:t>
            </a:r>
            <a:r>
              <a:rPr lang="en-US" baseline="30000" dirty="0" err="1" smtClean="0"/>
              <a:t>g</a:t>
            </a:r>
            <a:r>
              <a:rPr lang="en-US" baseline="-25000" dirty="0" err="1" smtClean="0"/>
              <a:t>i</a:t>
            </a:r>
            <a:r>
              <a:rPr lang="en-US" dirty="0" smtClean="0"/>
              <a:t> = (</a:t>
            </a:r>
            <a:r>
              <a:rPr lang="en-US" dirty="0" err="1" smtClean="0"/>
              <a:t>d</a:t>
            </a:r>
            <a:r>
              <a:rPr lang="en-US" baseline="-25000" dirty="0" err="1" smtClean="0"/>
              <a:t>i</a:t>
            </a:r>
            <a:r>
              <a:rPr lang="en-US" baseline="30000" dirty="0" err="1" smtClean="0"/>
              <a:t>obs</a:t>
            </a:r>
            <a:r>
              <a:rPr lang="en-US" dirty="0" smtClean="0"/>
              <a:t> – </a:t>
            </a:r>
            <a:r>
              <a:rPr lang="en-US" dirty="0" err="1" smtClean="0"/>
              <a:t>d</a:t>
            </a:r>
            <a:r>
              <a:rPr lang="en-US" baseline="-25000" dirty="0" err="1" smtClean="0"/>
              <a:t>i</a:t>
            </a:r>
            <a:r>
              <a:rPr lang="en-US" baseline="30000" dirty="0" err="1" smtClean="0"/>
              <a:t>pre</a:t>
            </a:r>
            <a:r>
              <a:rPr lang="en-US" dirty="0" smtClean="0"/>
              <a:t>) </a:t>
            </a:r>
            <a:r>
              <a:rPr lang="en-US" dirty="0" smtClean="0"/>
              <a:t>/ </a:t>
            </a:r>
            <a:r>
              <a:rPr lang="el-GR" dirty="0" smtClean="0">
                <a:latin typeface="Cambria Math"/>
                <a:ea typeface="Cambria Math"/>
              </a:rPr>
              <a:t>σ</a:t>
            </a:r>
            <a:r>
              <a:rPr lang="en-US" baseline="-25000" dirty="0" err="1" smtClean="0"/>
              <a:t>d</a:t>
            </a:r>
            <a:r>
              <a:rPr lang="en-US" baseline="-35000" dirty="0" err="1" smtClean="0"/>
              <a:t>i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381000" y="5283204"/>
            <a:ext cx="4648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FF3300"/>
                </a:solidFill>
              </a:rPr>
              <a:t>prediction error normalized by prior error</a:t>
            </a:r>
          </a:p>
          <a:p>
            <a:r>
              <a:rPr lang="en-US" sz="3200" dirty="0" smtClean="0">
                <a:solidFill>
                  <a:srgbClr val="FF3300"/>
                </a:solidFill>
              </a:rPr>
              <a:t>has unit variance</a:t>
            </a:r>
            <a:endParaRPr lang="en-US" sz="3200" dirty="0">
              <a:solidFill>
                <a:srgbClr val="FF3300"/>
              </a:solidFill>
            </a:endParaRPr>
          </a:p>
        </p:txBody>
      </p:sp>
      <p:sp>
        <p:nvSpPr>
          <p:cNvPr id="4" name="Freeform 3"/>
          <p:cNvSpPr/>
          <p:nvPr/>
        </p:nvSpPr>
        <p:spPr>
          <a:xfrm rot="6419340">
            <a:off x="1477915" y="4631920"/>
            <a:ext cx="549370" cy="788281"/>
          </a:xfrm>
          <a:custGeom>
            <a:avLst/>
            <a:gdLst>
              <a:gd name="connsiteX0" fmla="*/ 0 w 972457"/>
              <a:gd name="connsiteY0" fmla="*/ 0 h 885371"/>
              <a:gd name="connsiteX1" fmla="*/ 754742 w 972457"/>
              <a:gd name="connsiteY1" fmla="*/ 406400 h 885371"/>
              <a:gd name="connsiteX2" fmla="*/ 638628 w 972457"/>
              <a:gd name="connsiteY2" fmla="*/ 464457 h 885371"/>
              <a:gd name="connsiteX3" fmla="*/ 972457 w 972457"/>
              <a:gd name="connsiteY3" fmla="*/ 885371 h 885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2457" h="885371">
                <a:moveTo>
                  <a:pt x="0" y="0"/>
                </a:moveTo>
                <a:cubicBezTo>
                  <a:pt x="324152" y="164495"/>
                  <a:pt x="648304" y="328991"/>
                  <a:pt x="754742" y="406400"/>
                </a:cubicBezTo>
                <a:cubicBezTo>
                  <a:pt x="861180" y="483809"/>
                  <a:pt x="602342" y="384629"/>
                  <a:pt x="638628" y="464457"/>
                </a:cubicBezTo>
                <a:cubicBezTo>
                  <a:pt x="674914" y="544286"/>
                  <a:pt x="823685" y="714828"/>
                  <a:pt x="972457" y="885371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1295400"/>
            <a:ext cx="86106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err="1" smtClean="0"/>
              <a:t>i</a:t>
            </a:r>
            <a:r>
              <a:rPr lang="en-US" sz="3200" dirty="0" smtClean="0"/>
              <a:t>     </a:t>
            </a:r>
            <a:r>
              <a:rPr lang="en-US" sz="3200" dirty="0" smtClean="0"/>
              <a:t>    </a:t>
            </a:r>
            <a:r>
              <a:rPr lang="en-US" sz="3200" dirty="0" err="1" smtClean="0"/>
              <a:t>d</a:t>
            </a:r>
            <a:r>
              <a:rPr lang="en-US" sz="3200" baseline="-25000" dirty="0" err="1" smtClean="0"/>
              <a:t>i</a:t>
            </a:r>
            <a:r>
              <a:rPr lang="en-US" sz="3200" baseline="30000" dirty="0" err="1" smtClean="0"/>
              <a:t>obs</a:t>
            </a:r>
            <a:r>
              <a:rPr lang="en-US" sz="3200" dirty="0" smtClean="0"/>
              <a:t> </a:t>
            </a:r>
            <a:r>
              <a:rPr lang="en-US" sz="3200" dirty="0" smtClean="0"/>
              <a:t>(kg) </a:t>
            </a:r>
            <a:r>
              <a:rPr lang="en-US" sz="3200" dirty="0" smtClean="0"/>
              <a:t>    </a:t>
            </a:r>
            <a:r>
              <a:rPr lang="en-US" sz="3200" dirty="0" err="1" smtClean="0"/>
              <a:t>d</a:t>
            </a:r>
            <a:r>
              <a:rPr lang="en-US" sz="3200" baseline="-25000" dirty="0" err="1" smtClean="0"/>
              <a:t>i</a:t>
            </a:r>
            <a:r>
              <a:rPr lang="en-US" sz="3200" baseline="30000" dirty="0" err="1" smtClean="0"/>
              <a:t>pre</a:t>
            </a:r>
            <a:r>
              <a:rPr lang="en-US" sz="3200" dirty="0" smtClean="0"/>
              <a:t> (kg)   </a:t>
            </a:r>
            <a:r>
              <a:rPr lang="en-US" sz="3200" dirty="0" smtClean="0"/>
              <a:t>  </a:t>
            </a:r>
            <a:r>
              <a:rPr lang="en-US" sz="3200" dirty="0" err="1" smtClean="0"/>
              <a:t>e</a:t>
            </a:r>
            <a:r>
              <a:rPr lang="en-US" sz="3200" baseline="-25000" dirty="0" err="1" smtClean="0"/>
              <a:t>i</a:t>
            </a:r>
            <a:r>
              <a:rPr lang="en-US" sz="3200" dirty="0" smtClean="0"/>
              <a:t>                 </a:t>
            </a:r>
            <a:r>
              <a:rPr lang="en-US" sz="3200" dirty="0" err="1" smtClean="0"/>
              <a:t>e</a:t>
            </a:r>
            <a:r>
              <a:rPr lang="en-US" sz="3200" baseline="30000" dirty="0" err="1" smtClean="0"/>
              <a:t>g</a:t>
            </a:r>
            <a:r>
              <a:rPr lang="en-US" sz="3200" baseline="-25000" dirty="0" err="1" smtClean="0"/>
              <a:t>i</a:t>
            </a:r>
            <a:endParaRPr lang="en-US" sz="3200" baseline="-25000" dirty="0" smtClean="0"/>
          </a:p>
          <a:p>
            <a:r>
              <a:rPr lang="nn-NO" sz="3200" dirty="0" smtClean="0"/>
              <a:t>1	9.0730	9.0403	0.0327	0.3266</a:t>
            </a:r>
          </a:p>
          <a:p>
            <a:r>
              <a:rPr lang="nn-NO" sz="3200" dirty="0" smtClean="0"/>
              <a:t>2	11.9940	12.0510	-0.0570	-0.5702</a:t>
            </a:r>
          </a:p>
          <a:p>
            <a:r>
              <a:rPr lang="nn-NO" sz="3200" dirty="0" smtClean="0"/>
              <a:t>3	11.0710	11.0453	0.0257	0.2570</a:t>
            </a:r>
          </a:p>
          <a:p>
            <a:r>
              <a:rPr lang="nn-NO" sz="3200" dirty="0" smtClean="0"/>
              <a:t>4	-1.0020	-1.0057	0.0037	0.3716</a:t>
            </a:r>
          </a:p>
          <a:p>
            <a:r>
              <a:rPr lang="nn-NO" sz="3200" dirty="0" smtClean="0"/>
              <a:t>5	-2.0010	-2.0050	0.0040	0.3960</a:t>
            </a:r>
          </a:p>
          <a:p>
            <a:r>
              <a:rPr lang="nn-NO" sz="3200" dirty="0" smtClean="0"/>
              <a:t>6	3.0150	3.0107	0.0043	0.4324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1295400"/>
            <a:ext cx="86106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err="1" smtClean="0"/>
              <a:t>i</a:t>
            </a:r>
            <a:r>
              <a:rPr lang="en-US" sz="3200" dirty="0" smtClean="0"/>
              <a:t>     </a:t>
            </a:r>
            <a:r>
              <a:rPr lang="en-US" sz="3200" dirty="0" smtClean="0"/>
              <a:t>    </a:t>
            </a:r>
            <a:r>
              <a:rPr lang="en-US" sz="3200" dirty="0" err="1" smtClean="0"/>
              <a:t>d</a:t>
            </a:r>
            <a:r>
              <a:rPr lang="en-US" sz="3200" baseline="-25000" dirty="0" err="1" smtClean="0"/>
              <a:t>i</a:t>
            </a:r>
            <a:r>
              <a:rPr lang="en-US" sz="3200" baseline="30000" dirty="0" err="1" smtClean="0"/>
              <a:t>obs</a:t>
            </a:r>
            <a:r>
              <a:rPr lang="en-US" sz="3200" dirty="0" smtClean="0"/>
              <a:t> </a:t>
            </a:r>
            <a:r>
              <a:rPr lang="en-US" sz="3200" dirty="0" smtClean="0"/>
              <a:t>(kg) </a:t>
            </a:r>
            <a:r>
              <a:rPr lang="en-US" sz="3200" dirty="0" smtClean="0"/>
              <a:t>    </a:t>
            </a:r>
            <a:r>
              <a:rPr lang="en-US" sz="3200" dirty="0" err="1" smtClean="0"/>
              <a:t>d</a:t>
            </a:r>
            <a:r>
              <a:rPr lang="en-US" sz="3200" baseline="-25000" dirty="0" err="1" smtClean="0"/>
              <a:t>i</a:t>
            </a:r>
            <a:r>
              <a:rPr lang="en-US" sz="3200" baseline="30000" dirty="0" err="1" smtClean="0"/>
              <a:t>pre</a:t>
            </a:r>
            <a:r>
              <a:rPr lang="en-US" sz="3200" dirty="0" smtClean="0"/>
              <a:t> (kg)   </a:t>
            </a:r>
            <a:r>
              <a:rPr lang="en-US" sz="3200" dirty="0" smtClean="0"/>
              <a:t>  </a:t>
            </a:r>
            <a:r>
              <a:rPr lang="en-US" sz="3200" dirty="0" err="1" smtClean="0"/>
              <a:t>e</a:t>
            </a:r>
            <a:r>
              <a:rPr lang="en-US" sz="3200" baseline="-25000" dirty="0" err="1" smtClean="0"/>
              <a:t>i</a:t>
            </a:r>
            <a:r>
              <a:rPr lang="en-US" sz="3200" dirty="0" smtClean="0"/>
              <a:t>                 </a:t>
            </a:r>
            <a:r>
              <a:rPr lang="en-US" sz="3200" dirty="0" err="1" smtClean="0"/>
              <a:t>e</a:t>
            </a:r>
            <a:r>
              <a:rPr lang="en-US" sz="3200" baseline="30000" dirty="0" err="1" smtClean="0"/>
              <a:t>g</a:t>
            </a:r>
            <a:r>
              <a:rPr lang="en-US" sz="3200" baseline="-25000" dirty="0" err="1" smtClean="0"/>
              <a:t>i</a:t>
            </a:r>
            <a:endParaRPr lang="en-US" sz="3200" baseline="-25000" dirty="0" smtClean="0"/>
          </a:p>
          <a:p>
            <a:r>
              <a:rPr lang="nn-NO" sz="3200" dirty="0" smtClean="0"/>
              <a:t>1	9.0730	9.0403	0.0327	0.3266</a:t>
            </a:r>
          </a:p>
          <a:p>
            <a:r>
              <a:rPr lang="nn-NO" sz="3200" dirty="0" smtClean="0"/>
              <a:t>2	11.9940	12.0510	-0.0570	-0.5702</a:t>
            </a:r>
          </a:p>
          <a:p>
            <a:r>
              <a:rPr lang="nn-NO" sz="3200" dirty="0" smtClean="0"/>
              <a:t>3	11.0710	11.0453	0.0257	0.2570</a:t>
            </a:r>
          </a:p>
          <a:p>
            <a:r>
              <a:rPr lang="nn-NO" sz="3200" dirty="0" smtClean="0"/>
              <a:t>4	-1.0020	-1.0057	0.0037	0.3716</a:t>
            </a:r>
          </a:p>
          <a:p>
            <a:r>
              <a:rPr lang="nn-NO" sz="3200" dirty="0" smtClean="0"/>
              <a:t>5	-2.0010	-2.0050	0.0040	0.3960</a:t>
            </a:r>
          </a:p>
          <a:p>
            <a:r>
              <a:rPr lang="nn-NO" sz="3200" dirty="0" smtClean="0"/>
              <a:t>6	3.0150	3.0107	0.0043	0.4324</a:t>
            </a:r>
            <a:endParaRPr lang="en-US" sz="3200" dirty="0"/>
          </a:p>
        </p:txBody>
      </p:sp>
      <p:sp>
        <p:nvSpPr>
          <p:cNvPr id="3" name="Rectangle 2"/>
          <p:cNvSpPr/>
          <p:nvPr/>
        </p:nvSpPr>
        <p:spPr>
          <a:xfrm>
            <a:off x="533400" y="5105400"/>
            <a:ext cx="3733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FF3300"/>
                </a:solidFill>
              </a:rPr>
              <a:t>Are any errors especially large?</a:t>
            </a:r>
            <a:endParaRPr lang="en-US" sz="3200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33600" y="1752600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dirty="0" err="1"/>
              <a:t>dpre</a:t>
            </a:r>
            <a:r>
              <a:rPr lang="en-US" sz="3600" dirty="0"/>
              <a:t> = G*</a:t>
            </a:r>
            <a:r>
              <a:rPr lang="en-US" sz="3600" dirty="0" err="1"/>
              <a:t>mest</a:t>
            </a:r>
            <a:r>
              <a:rPr lang="en-US" sz="3600" dirty="0" smtClean="0"/>
              <a:t>;</a:t>
            </a:r>
          </a:p>
          <a:p>
            <a:endParaRPr lang="en-US" sz="3600" dirty="0"/>
          </a:p>
          <a:p>
            <a:r>
              <a:rPr lang="en-US" sz="3600" dirty="0"/>
              <a:t>e = dobs - </a:t>
            </a:r>
            <a:r>
              <a:rPr lang="en-US" sz="3600" dirty="0" err="1"/>
              <a:t>dpre</a:t>
            </a:r>
            <a:r>
              <a:rPr lang="en-US" sz="3600" dirty="0" smtClean="0"/>
              <a:t>;</a:t>
            </a:r>
          </a:p>
          <a:p>
            <a:endParaRPr lang="en-US" sz="3600" dirty="0"/>
          </a:p>
          <a:p>
            <a:r>
              <a:rPr lang="en-US" sz="3600" dirty="0" err="1"/>
              <a:t>eg</a:t>
            </a:r>
            <a:r>
              <a:rPr lang="en-US" sz="3600" dirty="0"/>
              <a:t> = e ./ </a:t>
            </a:r>
            <a:r>
              <a:rPr lang="en-US" sz="3600" dirty="0" err="1"/>
              <a:t>sigmad</a:t>
            </a:r>
            <a:r>
              <a:rPr lang="en-US" sz="3600" dirty="0"/>
              <a:t>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7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Step </a:t>
            </a:r>
            <a:r>
              <a:rPr lang="en-US" dirty="0" smtClean="0"/>
              <a:t>11: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Check that </a:t>
            </a:r>
            <a:r>
              <a:rPr lang="en-US" dirty="0" smtClean="0"/>
              <a:t>the</a:t>
            </a:r>
            <a:br>
              <a:rPr lang="en-US" dirty="0" smtClean="0"/>
            </a:br>
            <a:r>
              <a:rPr lang="en-US" dirty="0" smtClean="0"/>
              <a:t>total generalized </a:t>
            </a:r>
            <a:r>
              <a:rPr lang="en-US" dirty="0" smtClean="0"/>
              <a:t>error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is </a:t>
            </a:r>
            <a:r>
              <a:rPr lang="en-US" dirty="0" smtClean="0"/>
              <a:t>reasonable</a:t>
            </a:r>
            <a:br>
              <a:rPr lang="en-US" dirty="0" smtClean="0"/>
            </a:br>
            <a:endParaRPr lang="en-US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40977" t="53968" r="22459" b="36508"/>
          <a:stretch>
            <a:fillRect/>
          </a:stretch>
        </p:blipFill>
        <p:spPr bwMode="auto">
          <a:xfrm>
            <a:off x="1828800" y="3505200"/>
            <a:ext cx="5715000" cy="886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32031" t="56838" r="41406" b="29487"/>
          <a:stretch>
            <a:fillRect/>
          </a:stretch>
        </p:blipFill>
        <p:spPr bwMode="auto">
          <a:xfrm>
            <a:off x="304800" y="2895600"/>
            <a:ext cx="6477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2286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for uncorrelated data of unequal variance</a:t>
            </a:r>
            <a:endParaRPr kumimoji="0" lang="en-US" sz="3200" b="0" i="0" u="none" strike="noStrike" kern="0" cap="none" spc="0" normalizeH="0" baseline="-2500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 l="40977" t="53968" r="22459" b="36508"/>
          <a:stretch>
            <a:fillRect/>
          </a:stretch>
        </p:blipFill>
        <p:spPr bwMode="auto">
          <a:xfrm>
            <a:off x="1676400" y="1295400"/>
            <a:ext cx="5715000" cy="886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6117774" y="3628572"/>
            <a:ext cx="1981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= </a:t>
            </a:r>
            <a:r>
              <a:rPr lang="en-US" sz="4000" b="1" kern="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</a:t>
            </a:r>
            <a:r>
              <a:rPr lang="en-US" sz="4000" kern="0" baseline="300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gT</a:t>
            </a:r>
            <a:r>
              <a:rPr lang="en-US" sz="40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b="1" kern="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</a:t>
            </a:r>
            <a:r>
              <a:rPr lang="en-US" sz="4000" kern="0" baseline="300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g</a:t>
            </a:r>
            <a:endParaRPr kumimoji="0" lang="en-US" sz="4000" b="0" i="0" u="none" strike="noStrike" kern="0" cap="none" spc="0" normalizeH="0" baseline="3000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32031" t="56838" r="41406" b="29487"/>
          <a:stretch>
            <a:fillRect/>
          </a:stretch>
        </p:blipFill>
        <p:spPr bwMode="auto">
          <a:xfrm>
            <a:off x="304800" y="685800"/>
            <a:ext cx="6477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6117774" y="1418772"/>
            <a:ext cx="1981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= </a:t>
            </a:r>
            <a:r>
              <a:rPr lang="en-US" sz="4000" b="1" kern="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</a:t>
            </a:r>
            <a:r>
              <a:rPr lang="en-US" sz="4000" kern="0" baseline="300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gT</a:t>
            </a:r>
            <a:r>
              <a:rPr lang="en-US" sz="40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b="1" kern="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</a:t>
            </a:r>
            <a:r>
              <a:rPr lang="en-US" sz="4000" kern="0" baseline="300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g</a:t>
            </a:r>
            <a:endParaRPr kumimoji="0" lang="en-US" sz="4000" b="0" i="0" u="none" strike="noStrike" kern="0" cap="none" spc="0" normalizeH="0" baseline="3000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6096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sum of N things with unit variance</a:t>
            </a:r>
            <a:endParaRPr kumimoji="0" lang="en-US" sz="3200" b="0" i="0" u="none" strike="noStrike" kern="0" cap="none" spc="0" normalizeH="0" baseline="-2500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533400" y="4876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E=mean = (N-M)     </a:t>
            </a:r>
            <a:r>
              <a:rPr lang="el-GR" sz="3200" kern="0" dirty="0" smtClean="0">
                <a:solidFill>
                  <a:schemeClr val="tx2"/>
                </a:solidFill>
                <a:latin typeface="Cambria Math"/>
                <a:ea typeface="Cambria Math"/>
                <a:cs typeface="+mj-cs"/>
              </a:rPr>
              <a:t>σ</a:t>
            </a:r>
            <a:r>
              <a:rPr lang="en-US" sz="3200" kern="0" baseline="-25000" dirty="0" smtClean="0">
                <a:solidFill>
                  <a:schemeClr val="tx2"/>
                </a:solidFill>
                <a:latin typeface="Cambria Math"/>
                <a:ea typeface="Cambria Math"/>
                <a:cs typeface="+mj-cs"/>
              </a:rPr>
              <a:t>E</a:t>
            </a:r>
            <a:r>
              <a:rPr lang="en-US" sz="3200" kern="0" baseline="30000" dirty="0" smtClean="0">
                <a:solidFill>
                  <a:schemeClr val="tx2"/>
                </a:solidFill>
                <a:latin typeface="Cambria Math"/>
                <a:ea typeface="Cambria Math"/>
                <a:cs typeface="+mj-cs"/>
              </a:rPr>
              <a:t>2</a:t>
            </a:r>
            <a:r>
              <a:rPr lang="en-US" sz="3200" kern="0" dirty="0" smtClean="0">
                <a:solidFill>
                  <a:schemeClr val="tx2"/>
                </a:solidFill>
                <a:latin typeface="Cambria Math"/>
                <a:ea typeface="Cambria Math"/>
                <a:cs typeface="+mj-cs"/>
              </a:rPr>
              <a:t>=</a:t>
            </a:r>
            <a:r>
              <a:rPr lang="en-US" sz="32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variance = 2(N-M)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762000" y="3352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follows chi-squared distribution with N-M degrees of freedom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1117608" y="5225142"/>
            <a:ext cx="3048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itle 1"/>
          <p:cNvSpPr txBox="1">
            <a:spLocks/>
          </p:cNvSpPr>
          <p:nvPr/>
        </p:nvSpPr>
        <p:spPr bwMode="auto">
          <a:xfrm>
            <a:off x="533400" y="5715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kern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E=</a:t>
            </a:r>
            <a:r>
              <a:rPr lang="en-US" sz="32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3     </a:t>
            </a:r>
            <a:r>
              <a:rPr lang="el-GR" sz="3200" kern="0" dirty="0" smtClean="0">
                <a:solidFill>
                  <a:schemeClr val="tx2"/>
                </a:solidFill>
                <a:latin typeface="Cambria Math"/>
                <a:ea typeface="Cambria Math"/>
                <a:cs typeface="+mj-cs"/>
              </a:rPr>
              <a:t>σ</a:t>
            </a:r>
            <a:r>
              <a:rPr lang="en-US" sz="3200" kern="0" baseline="-25000" dirty="0" smtClean="0">
                <a:solidFill>
                  <a:schemeClr val="tx2"/>
                </a:solidFill>
                <a:latin typeface="Cambria Math"/>
                <a:ea typeface="Cambria Math"/>
                <a:cs typeface="+mj-cs"/>
              </a:rPr>
              <a:t>E</a:t>
            </a:r>
            <a:r>
              <a:rPr lang="en-US" sz="3200" kern="0" dirty="0" smtClean="0">
                <a:solidFill>
                  <a:schemeClr val="tx2"/>
                </a:solidFill>
                <a:latin typeface="Cambria Math"/>
                <a:ea typeface="Cambria Math"/>
                <a:cs typeface="+mj-cs"/>
              </a:rPr>
              <a:t>=</a:t>
            </a:r>
            <a:r>
              <a:rPr lang="en-US" sz="32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kern="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sqrt</a:t>
            </a:r>
            <a:r>
              <a:rPr lang="en-US" sz="32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(2(N-M))=2.45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2133600" y="6019800"/>
            <a:ext cx="3048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5897562"/>
          </a:xfrm>
        </p:spPr>
        <p:txBody>
          <a:bodyPr/>
          <a:lstStyle/>
          <a:p>
            <a:r>
              <a:rPr lang="en-US" dirty="0" smtClean="0"/>
              <a:t>Generalized error: 0.9797</a:t>
            </a:r>
            <a:br>
              <a:rPr lang="en-US" dirty="0" smtClean="0"/>
            </a:br>
            <a:r>
              <a:rPr lang="en-US" dirty="0" smtClean="0"/>
              <a:t>predicted mean error: 3.0000</a:t>
            </a:r>
            <a:br>
              <a:rPr lang="en-US" dirty="0" smtClean="0"/>
            </a:br>
            <a:r>
              <a:rPr lang="en-US" dirty="0" smtClean="0"/>
              <a:t>predicted sigma error: 2.4495</a:t>
            </a:r>
            <a:br>
              <a:rPr lang="en-US" dirty="0" smtClean="0"/>
            </a:br>
            <a:r>
              <a:rPr lang="en-US" dirty="0" smtClean="0"/>
              <a:t>lower 95% confidence limit: -1.8990</a:t>
            </a:r>
            <a:br>
              <a:rPr lang="en-US" dirty="0" smtClean="0"/>
            </a:br>
            <a:r>
              <a:rPr lang="en-US" dirty="0" smtClean="0"/>
              <a:t>upper 95% confidence limit: 7.8990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5897562"/>
          </a:xfrm>
        </p:spPr>
        <p:txBody>
          <a:bodyPr/>
          <a:lstStyle/>
          <a:p>
            <a:r>
              <a:rPr lang="en-US" dirty="0" smtClean="0"/>
              <a:t>Generalized error: 0.9797</a:t>
            </a:r>
            <a:br>
              <a:rPr lang="en-US" dirty="0" smtClean="0"/>
            </a:br>
            <a:r>
              <a:rPr lang="en-US" dirty="0" smtClean="0"/>
              <a:t>predicted mean error: 3.0000</a:t>
            </a:r>
            <a:br>
              <a:rPr lang="en-US" dirty="0" smtClean="0"/>
            </a:br>
            <a:r>
              <a:rPr lang="en-US" dirty="0" smtClean="0"/>
              <a:t>predicted sigma error: 2.4495</a:t>
            </a:r>
            <a:br>
              <a:rPr lang="en-US" dirty="0" smtClean="0"/>
            </a:br>
            <a:r>
              <a:rPr lang="en-US" dirty="0" smtClean="0"/>
              <a:t>lower 95% confidence limit: -1.8990</a:t>
            </a:r>
            <a:br>
              <a:rPr lang="en-US" dirty="0" smtClean="0"/>
            </a:br>
            <a:r>
              <a:rPr lang="en-US" dirty="0" smtClean="0"/>
              <a:t>upper 95% confidence limit: 7.8990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b="1" dirty="0"/>
          </a:p>
        </p:txBody>
      </p:sp>
      <p:cxnSp>
        <p:nvCxnSpPr>
          <p:cNvPr id="3" name="Straight Connector 2"/>
          <p:cNvCxnSpPr/>
          <p:nvPr/>
        </p:nvCxnSpPr>
        <p:spPr>
          <a:xfrm flipV="1">
            <a:off x="6972696" y="3352800"/>
            <a:ext cx="1600200" cy="4572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8649096" y="3124200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0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5897562"/>
          </a:xfrm>
        </p:spPr>
        <p:txBody>
          <a:bodyPr/>
          <a:lstStyle/>
          <a:p>
            <a:r>
              <a:rPr lang="en-US" dirty="0" smtClean="0"/>
              <a:t>Generalized error: 0.9797</a:t>
            </a:r>
            <a:br>
              <a:rPr lang="en-US" dirty="0" smtClean="0"/>
            </a:br>
            <a:r>
              <a:rPr lang="en-US" dirty="0" smtClean="0"/>
              <a:t>predicted mean error: 3.0000</a:t>
            </a:r>
            <a:br>
              <a:rPr lang="en-US" dirty="0" smtClean="0"/>
            </a:br>
            <a:r>
              <a:rPr lang="en-US" dirty="0" smtClean="0"/>
              <a:t>predicted sigma error: 2.4495</a:t>
            </a:r>
            <a:br>
              <a:rPr lang="en-US" dirty="0" smtClean="0"/>
            </a:br>
            <a:r>
              <a:rPr lang="en-US" dirty="0" smtClean="0"/>
              <a:t>lower 95% confidence limit: -1.8990</a:t>
            </a:r>
            <a:br>
              <a:rPr lang="en-US" dirty="0" smtClean="0"/>
            </a:br>
            <a:r>
              <a:rPr lang="en-US" dirty="0" smtClean="0"/>
              <a:t>upper 95% confidence limit: 7.8990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b="1" dirty="0"/>
          </a:p>
        </p:txBody>
      </p:sp>
      <p:cxnSp>
        <p:nvCxnSpPr>
          <p:cNvPr id="3" name="Straight Connector 2"/>
          <p:cNvCxnSpPr/>
          <p:nvPr/>
        </p:nvCxnSpPr>
        <p:spPr>
          <a:xfrm flipV="1">
            <a:off x="6972696" y="3352800"/>
            <a:ext cx="1600200" cy="4572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8649096" y="3124200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0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362200" y="4800600"/>
            <a:ext cx="4648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is generalized error within confidence limits?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7562"/>
          </a:xfrm>
        </p:spPr>
        <p:txBody>
          <a:bodyPr/>
          <a:lstStyle/>
          <a:p>
            <a:r>
              <a:rPr lang="en-US" dirty="0" smtClean="0"/>
              <a:t>Step 2: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Convert your understanding of the problem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 the form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Gm</a:t>
            </a:r>
            <a:r>
              <a:rPr lang="en-US" dirty="0" smtClean="0"/>
              <a:t>=</a:t>
            </a:r>
            <a:r>
              <a:rPr lang="en-US" b="1" dirty="0" smtClean="0"/>
              <a:t>d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3238"/>
            <a:ext cx="8229600" cy="5897562"/>
          </a:xfrm>
        </p:spPr>
        <p:txBody>
          <a:bodyPr>
            <a:normAutofit/>
          </a:bodyPr>
          <a:lstStyle/>
          <a:p>
            <a:r>
              <a:rPr lang="en-US" dirty="0" smtClean="0"/>
              <a:t>E &gt; </a:t>
            </a:r>
            <a:r>
              <a:rPr lang="en-US" dirty="0" err="1" smtClean="0"/>
              <a:t>E</a:t>
            </a:r>
            <a:r>
              <a:rPr lang="en-US" baseline="30000" dirty="0" err="1" smtClean="0"/>
              <a:t>high</a:t>
            </a:r>
            <a:r>
              <a:rPr lang="en-US" baseline="30000" dirty="0" smtClean="0"/>
              <a:t/>
            </a:r>
            <a:br>
              <a:rPr lang="en-US" baseline="30000" dirty="0" smtClean="0"/>
            </a:br>
            <a:r>
              <a:rPr lang="en-US" dirty="0" smtClean="0"/>
              <a:t>Data is fit more poorly than expected on the basis of the prior variance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 &lt; </a:t>
            </a:r>
            <a:r>
              <a:rPr lang="en-US" dirty="0" err="1" smtClean="0"/>
              <a:t>E</a:t>
            </a:r>
            <a:r>
              <a:rPr lang="en-US" baseline="30000" dirty="0" err="1" smtClean="0"/>
              <a:t>low</a:t>
            </a:r>
            <a:r>
              <a:rPr lang="en-US" baseline="30000" dirty="0" smtClean="0"/>
              <a:t/>
            </a:r>
            <a:br>
              <a:rPr lang="en-US" baseline="30000" dirty="0" smtClean="0"/>
            </a:br>
            <a:r>
              <a:rPr lang="en-US" dirty="0" smtClean="0"/>
              <a:t> Data is “over fit”</a:t>
            </a:r>
            <a:br>
              <a:rPr lang="en-US" dirty="0" smtClean="0"/>
            </a:b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09800" y="1676400"/>
            <a:ext cx="5562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E = </a:t>
            </a:r>
            <a:r>
              <a:rPr lang="en-US" sz="3200" dirty="0" err="1"/>
              <a:t>eg</a:t>
            </a:r>
            <a:r>
              <a:rPr lang="en-US" sz="3200" dirty="0"/>
              <a:t>'*</a:t>
            </a:r>
            <a:r>
              <a:rPr lang="en-US" sz="3200" dirty="0" err="1"/>
              <a:t>eg</a:t>
            </a:r>
            <a:r>
              <a:rPr lang="en-US" sz="3200" dirty="0"/>
              <a:t>;</a:t>
            </a:r>
          </a:p>
          <a:p>
            <a:r>
              <a:rPr lang="en-US" sz="3200" dirty="0" err="1"/>
              <a:t>Em</a:t>
            </a:r>
            <a:r>
              <a:rPr lang="en-US" sz="3200" dirty="0"/>
              <a:t> = N-M;</a:t>
            </a:r>
          </a:p>
          <a:p>
            <a:r>
              <a:rPr lang="en-US" sz="3200" dirty="0" err="1"/>
              <a:t>sigmaE</a:t>
            </a:r>
            <a:r>
              <a:rPr lang="en-US" sz="3200" dirty="0"/>
              <a:t> = </a:t>
            </a:r>
            <a:r>
              <a:rPr lang="en-US" sz="3200" dirty="0" err="1"/>
              <a:t>sqrt</a:t>
            </a:r>
            <a:r>
              <a:rPr lang="en-US" sz="3200" dirty="0"/>
              <a:t>(2*(N-M</a:t>
            </a:r>
            <a:r>
              <a:rPr lang="en-US" sz="3200" dirty="0" smtClean="0"/>
              <a:t>));</a:t>
            </a:r>
          </a:p>
          <a:p>
            <a:r>
              <a:rPr lang="en-US" sz="3200" dirty="0" err="1"/>
              <a:t>Elow</a:t>
            </a:r>
            <a:r>
              <a:rPr lang="en-US" sz="3200" dirty="0"/>
              <a:t> = Em-2*</a:t>
            </a:r>
            <a:r>
              <a:rPr lang="en-US" sz="3200" dirty="0" err="1"/>
              <a:t>sigmaE</a:t>
            </a:r>
            <a:r>
              <a:rPr lang="en-US" sz="3200" dirty="0"/>
              <a:t>;</a:t>
            </a:r>
          </a:p>
          <a:p>
            <a:r>
              <a:rPr lang="en-US" sz="3200" dirty="0" err="1"/>
              <a:t>Ehigh</a:t>
            </a:r>
            <a:r>
              <a:rPr lang="en-US" sz="3200" dirty="0"/>
              <a:t>=Em+2*</a:t>
            </a:r>
            <a:r>
              <a:rPr lang="en-US" sz="3200" dirty="0" err="1"/>
              <a:t>sigmaE</a:t>
            </a:r>
            <a:r>
              <a:rPr lang="en-US" sz="3200" dirty="0"/>
              <a:t>;</a:t>
            </a:r>
          </a:p>
          <a:p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51054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1: State the Problem in Words</a:t>
            </a:r>
          </a:p>
          <a:p>
            <a:pPr>
              <a:buNone/>
            </a:pPr>
            <a:r>
              <a:rPr lang="en-US" dirty="0" smtClean="0"/>
              <a:t>2: Convert the problem to </a:t>
            </a:r>
            <a:r>
              <a:rPr lang="en-US" b="1" dirty="0" smtClean="0"/>
              <a:t>Gm</a:t>
            </a:r>
            <a:r>
              <a:rPr lang="en-US" dirty="0" smtClean="0"/>
              <a:t>=</a:t>
            </a:r>
            <a:r>
              <a:rPr lang="en-US" b="1" dirty="0" smtClean="0"/>
              <a:t>d </a:t>
            </a:r>
            <a:r>
              <a:rPr lang="en-US" dirty="0" smtClean="0"/>
              <a:t>form</a:t>
            </a:r>
          </a:p>
          <a:p>
            <a:pPr>
              <a:buNone/>
            </a:pPr>
            <a:r>
              <a:rPr lang="en-US" dirty="0" smtClean="0"/>
              <a:t>3: Examine the data</a:t>
            </a:r>
          </a:p>
          <a:p>
            <a:pPr>
              <a:buNone/>
            </a:pPr>
            <a:r>
              <a:rPr lang="en-US" dirty="0" smtClean="0"/>
              <a:t>4: Establish the accuracy of the data</a:t>
            </a:r>
          </a:p>
          <a:p>
            <a:pPr>
              <a:buNone/>
            </a:pPr>
            <a:r>
              <a:rPr lang="en-US" dirty="0" smtClean="0"/>
              <a:t>5: State Prior Information in Words</a:t>
            </a:r>
          </a:p>
          <a:p>
            <a:pPr>
              <a:buNone/>
            </a:pPr>
            <a:r>
              <a:rPr lang="en-US" dirty="0" smtClean="0"/>
              <a:t>6:</a:t>
            </a:r>
            <a:r>
              <a:rPr lang="en-US" dirty="0"/>
              <a:t> </a:t>
            </a:r>
            <a:r>
              <a:rPr lang="en-US" dirty="0" smtClean="0"/>
              <a:t>Convert the prior information</a:t>
            </a:r>
            <a:r>
              <a:rPr lang="en-US" dirty="0"/>
              <a:t> </a:t>
            </a:r>
            <a:r>
              <a:rPr lang="en-US" dirty="0" smtClean="0"/>
              <a:t>to </a:t>
            </a:r>
            <a:r>
              <a:rPr lang="en-US" b="1" dirty="0" err="1" smtClean="0"/>
              <a:t>Hm</a:t>
            </a:r>
            <a:r>
              <a:rPr lang="en-US" dirty="0" smtClean="0"/>
              <a:t>=</a:t>
            </a:r>
            <a:r>
              <a:rPr lang="en-US" b="1" dirty="0" smtClean="0"/>
              <a:t>h </a:t>
            </a:r>
            <a:r>
              <a:rPr lang="en-US" dirty="0" smtClean="0"/>
              <a:t>form</a:t>
            </a:r>
          </a:p>
          <a:p>
            <a:pPr>
              <a:buNone/>
            </a:pPr>
            <a:r>
              <a:rPr lang="en-US" dirty="0" smtClean="0"/>
              <a:t>7: Establish the accuracy of the prior information</a:t>
            </a:r>
          </a:p>
          <a:p>
            <a:pPr>
              <a:buNone/>
            </a:pPr>
            <a:r>
              <a:rPr lang="en-US" dirty="0" smtClean="0"/>
              <a:t>8:</a:t>
            </a:r>
            <a:r>
              <a:rPr lang="en-US" dirty="0"/>
              <a:t> </a:t>
            </a:r>
            <a:r>
              <a:rPr lang="en-US" dirty="0" smtClean="0"/>
              <a:t>Estimate model parameter and their covariance</a:t>
            </a:r>
          </a:p>
          <a:p>
            <a:pPr>
              <a:buNone/>
            </a:pPr>
            <a:r>
              <a:rPr lang="en-US" dirty="0" smtClean="0"/>
              <a:t>9:</a:t>
            </a:r>
            <a:r>
              <a:rPr lang="en-US" dirty="0"/>
              <a:t> </a:t>
            </a:r>
            <a:r>
              <a:rPr lang="en-US" dirty="0" smtClean="0"/>
              <a:t>State estimates and their confidence intervals</a:t>
            </a:r>
          </a:p>
          <a:p>
            <a:pPr>
              <a:buNone/>
            </a:pPr>
            <a:r>
              <a:rPr lang="en-US" dirty="0" smtClean="0"/>
              <a:t>10: Compute and examine the individual errors</a:t>
            </a:r>
          </a:p>
          <a:p>
            <a:pPr>
              <a:buNone/>
            </a:pPr>
            <a:r>
              <a:rPr lang="en-US" dirty="0" smtClean="0"/>
              <a:t>11: Check that the total error is reasonable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4953000"/>
          </a:xfrm>
        </p:spPr>
        <p:txBody>
          <a:bodyPr>
            <a:normAutofit fontScale="90000"/>
          </a:bodyPr>
          <a:lstStyle/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model parameters represent the values of a function</a:t>
            </a:r>
            <a:br>
              <a:rPr lang="en-US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m(x)</a:t>
            </a:r>
            <a:br>
              <a:rPr lang="en-US" sz="4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at equally spaced increments along the </a:t>
            </a:r>
            <a:r>
              <a:rPr lang="en-US" sz="48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-axis</a:t>
            </a:r>
            <a:endParaRPr lang="en-US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function approximated by its values at a sequence of 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’s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1509486" y="2333171"/>
            <a:ext cx="6241143" cy="1465943"/>
          </a:xfrm>
          <a:custGeom>
            <a:avLst/>
            <a:gdLst>
              <a:gd name="connsiteX0" fmla="*/ 0 w 6241143"/>
              <a:gd name="connsiteY0" fmla="*/ 1465943 h 1465943"/>
              <a:gd name="connsiteX1" fmla="*/ 1828800 w 6241143"/>
              <a:gd name="connsiteY1" fmla="*/ 188686 h 1465943"/>
              <a:gd name="connsiteX2" fmla="*/ 4368800 w 6241143"/>
              <a:gd name="connsiteY2" fmla="*/ 1103086 h 1465943"/>
              <a:gd name="connsiteX3" fmla="*/ 6241143 w 6241143"/>
              <a:gd name="connsiteY3" fmla="*/ 0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41143" h="1465943">
                <a:moveTo>
                  <a:pt x="0" y="1465943"/>
                </a:moveTo>
                <a:cubicBezTo>
                  <a:pt x="550333" y="857552"/>
                  <a:pt x="1100667" y="249162"/>
                  <a:pt x="1828800" y="188686"/>
                </a:cubicBezTo>
                <a:cubicBezTo>
                  <a:pt x="2556933" y="128210"/>
                  <a:pt x="3633410" y="1134534"/>
                  <a:pt x="4368800" y="1103086"/>
                </a:cubicBezTo>
                <a:cubicBezTo>
                  <a:pt x="5104191" y="1071638"/>
                  <a:pt x="5672667" y="535819"/>
                  <a:pt x="6241143" y="0"/>
                </a:cubicBez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1465943" y="2144485"/>
            <a:ext cx="6458857" cy="1741715"/>
          </a:xfrm>
          <a:custGeom>
            <a:avLst/>
            <a:gdLst>
              <a:gd name="connsiteX0" fmla="*/ 14514 w 6458857"/>
              <a:gd name="connsiteY0" fmla="*/ 0 h 1741715"/>
              <a:gd name="connsiteX1" fmla="*/ 0 w 6458857"/>
              <a:gd name="connsiteY1" fmla="*/ 1741715 h 1741715"/>
              <a:gd name="connsiteX2" fmla="*/ 6458857 w 6458857"/>
              <a:gd name="connsiteY2" fmla="*/ 1741715 h 1741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58857" h="1741715">
                <a:moveTo>
                  <a:pt x="14514" y="0"/>
                </a:moveTo>
                <a:lnTo>
                  <a:pt x="0" y="1741715"/>
                </a:lnTo>
                <a:lnTo>
                  <a:pt x="6458857" y="1741715"/>
                </a:lnTo>
              </a:path>
            </a:pathLst>
          </a:cu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52400" y="2667000"/>
            <a:ext cx="1447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m(x)</a:t>
            </a: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endParaRPr kumimoji="0" lang="en-US" sz="4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7373256" y="3487056"/>
            <a:ext cx="1447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endParaRPr kumimoji="0" lang="en-US" sz="4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1905000" y="3236688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296886" y="2862942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688772" y="2619834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080658" y="2485578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472544" y="2456550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864430" y="2565408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256316" y="2739576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648202" y="2946402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5040088" y="3167742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431974" y="3305622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823860" y="3370938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215746" y="3283854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6607632" y="3113316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6999518" y="2862948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7391400" y="2543640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itle 1"/>
          <p:cNvSpPr txBox="1">
            <a:spLocks/>
          </p:cNvSpPr>
          <p:nvPr/>
        </p:nvSpPr>
        <p:spPr bwMode="auto">
          <a:xfrm>
            <a:off x="3505200" y="2057400"/>
            <a:ext cx="1447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2800" b="0" i="1" u="none" strike="noStrike" kern="0" cap="none" spc="0" normalizeH="0" baseline="-250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en-US" sz="4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 bwMode="auto">
          <a:xfrm>
            <a:off x="4114800" y="2286000"/>
            <a:ext cx="1447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28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i+1</a:t>
            </a:r>
            <a:endParaRPr kumimoji="0" lang="en-US" sz="4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 rot="5400000" flipH="1" flipV="1">
            <a:off x="3204031" y="3352800"/>
            <a:ext cx="1436913" cy="21774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5400000" flipH="1" flipV="1">
            <a:off x="3708400" y="3465286"/>
            <a:ext cx="1240971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itle 1"/>
          <p:cNvSpPr txBox="1">
            <a:spLocks/>
          </p:cNvSpPr>
          <p:nvPr/>
        </p:nvSpPr>
        <p:spPr bwMode="auto">
          <a:xfrm>
            <a:off x="3175002" y="3810000"/>
            <a:ext cx="1447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kumimoji="0" lang="en-US" sz="2800" b="0" i="1" u="none" strike="noStrike" kern="0" cap="none" spc="0" normalizeH="0" baseline="-250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endParaRPr kumimoji="0" lang="en-US" sz="4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9" name="Title 1"/>
          <p:cNvSpPr txBox="1">
            <a:spLocks/>
          </p:cNvSpPr>
          <p:nvPr/>
        </p:nvSpPr>
        <p:spPr bwMode="auto">
          <a:xfrm>
            <a:off x="3733800" y="3810000"/>
            <a:ext cx="1447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sz="28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i+1</a:t>
            </a:r>
            <a:endParaRPr kumimoji="0" lang="en-US" sz="4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0" name="Right Brace 39"/>
          <p:cNvSpPr/>
          <p:nvPr/>
        </p:nvSpPr>
        <p:spPr>
          <a:xfrm rot="5400000">
            <a:off x="3944256" y="4457700"/>
            <a:ext cx="381000" cy="457200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itle 1"/>
          <p:cNvSpPr txBox="1">
            <a:spLocks/>
          </p:cNvSpPr>
          <p:nvPr/>
        </p:nvSpPr>
        <p:spPr bwMode="auto">
          <a:xfrm>
            <a:off x="3429000" y="4724400"/>
            <a:ext cx="1447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l-GR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Δ</a:t>
            </a: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endParaRPr kumimoji="0" lang="en-US" sz="4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2" name="Title 1"/>
          <p:cNvSpPr txBox="1">
            <a:spLocks/>
          </p:cNvSpPr>
          <p:nvPr/>
        </p:nvSpPr>
        <p:spPr bwMode="auto">
          <a:xfrm>
            <a:off x="228600" y="5715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kumimoji="0" lang="en-US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Courier New" pitchFamily="49" charset="0"/>
              </a:rPr>
              <a:t>m(x</a:t>
            </a:r>
            <a:r>
              <a:rPr lang="en-US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) → </a:t>
            </a:r>
            <a:r>
              <a:rPr lang="en-US" sz="3600" b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m</a:t>
            </a:r>
            <a:r>
              <a:rPr lang="en-US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=[m</a:t>
            </a:r>
            <a:r>
              <a:rPr lang="en-US" sz="36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1</a:t>
            </a:r>
            <a:r>
              <a:rPr lang="en-US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, m</a:t>
            </a:r>
            <a:r>
              <a:rPr lang="en-US" sz="36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2</a:t>
            </a:r>
            <a:r>
              <a:rPr lang="en-US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, m</a:t>
            </a:r>
            <a:r>
              <a:rPr lang="en-US" sz="36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3</a:t>
            </a:r>
            <a:r>
              <a:rPr lang="en-US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, …, </a:t>
            </a:r>
            <a:r>
              <a:rPr lang="en-US" sz="3600" i="1" kern="0" dirty="0" err="1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m</a:t>
            </a:r>
            <a:r>
              <a:rPr lang="en-US" sz="3600" i="1" kern="0" baseline="-25000" dirty="0" err="1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M</a:t>
            </a:r>
            <a:r>
              <a:rPr lang="en-US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]</a:t>
            </a:r>
            <a:r>
              <a:rPr lang="en-US" sz="3600" i="1" kern="0" baseline="30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T</a:t>
            </a:r>
            <a:r>
              <a:rPr lang="en-US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 </a:t>
            </a:r>
            <a:endParaRPr kumimoji="0" lang="en-US" sz="3600" b="0" i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019800"/>
          </a:xfrm>
        </p:spPr>
        <p:txBody>
          <a:bodyPr/>
          <a:lstStyle/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rough function has large second derivative</a:t>
            </a:r>
            <a:br>
              <a:rPr lang="en-US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a smooth function</a:t>
            </a:r>
            <a:br>
              <a:rPr lang="en-US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is one that is not rough </a:t>
            </a:r>
            <a:br>
              <a:rPr lang="en-US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a smooth function has a small second derivative</a:t>
            </a:r>
            <a:endParaRPr lang="en-US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approximate expressions for second derivative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5748" t="38723" r="15747" b="27604"/>
          <a:stretch>
            <a:fillRect/>
          </a:stretch>
        </p:blipFill>
        <p:spPr bwMode="auto">
          <a:xfrm>
            <a:off x="0" y="2438400"/>
            <a:ext cx="906018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357086" y="2866571"/>
            <a:ext cx="6241143" cy="1465943"/>
          </a:xfrm>
          <a:custGeom>
            <a:avLst/>
            <a:gdLst>
              <a:gd name="connsiteX0" fmla="*/ 0 w 6241143"/>
              <a:gd name="connsiteY0" fmla="*/ 1465943 h 1465943"/>
              <a:gd name="connsiteX1" fmla="*/ 1828800 w 6241143"/>
              <a:gd name="connsiteY1" fmla="*/ 188686 h 1465943"/>
              <a:gd name="connsiteX2" fmla="*/ 4368800 w 6241143"/>
              <a:gd name="connsiteY2" fmla="*/ 1103086 h 1465943"/>
              <a:gd name="connsiteX3" fmla="*/ 6241143 w 6241143"/>
              <a:gd name="connsiteY3" fmla="*/ 0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41143" h="1465943">
                <a:moveTo>
                  <a:pt x="0" y="1465943"/>
                </a:moveTo>
                <a:cubicBezTo>
                  <a:pt x="550333" y="857552"/>
                  <a:pt x="1100667" y="249162"/>
                  <a:pt x="1828800" y="188686"/>
                </a:cubicBezTo>
                <a:cubicBezTo>
                  <a:pt x="2556933" y="128210"/>
                  <a:pt x="3633410" y="1134534"/>
                  <a:pt x="4368800" y="1103086"/>
                </a:cubicBezTo>
                <a:cubicBezTo>
                  <a:pt x="5104191" y="1071638"/>
                  <a:pt x="5672667" y="535819"/>
                  <a:pt x="6241143" y="0"/>
                </a:cubicBez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1313543" y="2677885"/>
            <a:ext cx="6458857" cy="1741715"/>
          </a:xfrm>
          <a:custGeom>
            <a:avLst/>
            <a:gdLst>
              <a:gd name="connsiteX0" fmla="*/ 14514 w 6458857"/>
              <a:gd name="connsiteY0" fmla="*/ 0 h 1741715"/>
              <a:gd name="connsiteX1" fmla="*/ 0 w 6458857"/>
              <a:gd name="connsiteY1" fmla="*/ 1741715 h 1741715"/>
              <a:gd name="connsiteX2" fmla="*/ 6458857 w 6458857"/>
              <a:gd name="connsiteY2" fmla="*/ 1741715 h 1741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58857" h="1741715">
                <a:moveTo>
                  <a:pt x="14514" y="0"/>
                </a:moveTo>
                <a:lnTo>
                  <a:pt x="0" y="1741715"/>
                </a:lnTo>
                <a:lnTo>
                  <a:pt x="6458857" y="1741715"/>
                </a:lnTo>
              </a:path>
            </a:pathLst>
          </a:cu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0" y="2209800"/>
            <a:ext cx="1447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m(x)</a:t>
            </a: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endParaRPr kumimoji="0" lang="en-US" sz="4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7220856" y="4020456"/>
            <a:ext cx="1447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endParaRPr kumimoji="0" lang="en-US" sz="4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1752600" y="3770088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144486" y="3396342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536372" y="3153234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2928258" y="3018978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320144" y="2989950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712030" y="3098808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103916" y="3272976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495802" y="3479802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887688" y="3701142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279574" y="3839022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671460" y="3904338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063346" y="3817254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6455232" y="3646716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6847118" y="3396348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7239000" y="3077040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itle 1"/>
          <p:cNvSpPr txBox="1">
            <a:spLocks/>
          </p:cNvSpPr>
          <p:nvPr/>
        </p:nvSpPr>
        <p:spPr bwMode="auto">
          <a:xfrm>
            <a:off x="0" y="51816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kumimoji="0" lang="en-US" sz="2800" b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kumimoji="0" lang="en-US" sz="2800" b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-th</a:t>
            </a:r>
            <a:r>
              <a:rPr kumimoji="0" lang="en-US" sz="2800" b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row of </a:t>
            </a:r>
            <a:r>
              <a:rPr kumimoji="0" lang="en-US" sz="2800" b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:       (</a:t>
            </a:r>
            <a:r>
              <a:rPr lang="el-GR" sz="2800" i="1" kern="0" dirty="0" smtClean="0">
                <a:solidFill>
                  <a:schemeClr val="tx2"/>
                </a:solidFill>
                <a:latin typeface="Cambria Math"/>
                <a:ea typeface="Cambria Math"/>
                <a:cs typeface="Times New Roman" pitchFamily="18" charset="0"/>
              </a:rPr>
              <a:t>Δ</a:t>
            </a:r>
            <a:r>
              <a:rPr lang="en-US" sz="28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x)</a:t>
            </a:r>
            <a:r>
              <a:rPr lang="en-US" sz="2800" i="1" kern="0" baseline="30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-2 </a:t>
            </a:r>
            <a:r>
              <a:rPr lang="en-US" sz="28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[ 0, 0, 0, … 0, 1, -2, 1, 0, …. 0, 0, 0]</a:t>
            </a:r>
            <a:endParaRPr kumimoji="0" lang="en-US" sz="4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9" name="Title 1"/>
          <p:cNvSpPr txBox="1">
            <a:spLocks/>
          </p:cNvSpPr>
          <p:nvPr/>
        </p:nvSpPr>
        <p:spPr bwMode="auto">
          <a:xfrm>
            <a:off x="3421746" y="4343400"/>
            <a:ext cx="1447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sz="2800" i="1" kern="0" baseline="-25000" dirty="0" err="1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kumimoji="0" lang="en-US" sz="4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30" name="Straight Connector 29"/>
          <p:cNvCxnSpPr>
            <a:endCxn id="14" idx="0"/>
          </p:cNvCxnSpPr>
          <p:nvPr/>
        </p:nvCxnSpPr>
        <p:spPr>
          <a:xfrm rot="5400000" flipH="1" flipV="1">
            <a:off x="3525159" y="3917043"/>
            <a:ext cx="1299024" cy="1089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5400000">
            <a:off x="6096000" y="6096000"/>
            <a:ext cx="457200" cy="1588"/>
          </a:xfrm>
          <a:prstGeom prst="straightConnector1">
            <a:avLst/>
          </a:prstGeom>
          <a:ln w="28575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1"/>
          <p:cNvSpPr txBox="1">
            <a:spLocks/>
          </p:cNvSpPr>
          <p:nvPr/>
        </p:nvSpPr>
        <p:spPr bwMode="auto">
          <a:xfrm>
            <a:off x="5562600" y="6096000"/>
            <a:ext cx="1600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column </a:t>
            </a:r>
            <a:r>
              <a:rPr kumimoji="0" lang="en-US" sz="2000" b="0" i="1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kumimoji="0" lang="en-US" sz="2000" b="0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2" name="Title 1"/>
          <p:cNvSpPr txBox="1">
            <a:spLocks/>
          </p:cNvSpPr>
          <p:nvPr/>
        </p:nvSpPr>
        <p:spPr bwMode="auto">
          <a:xfrm>
            <a:off x="304800" y="5867400"/>
            <a:ext cx="2133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</a:t>
            </a:r>
            <a:r>
              <a:rPr kumimoji="0" lang="en-US" sz="20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nd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derivative at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kumimoji="0" lang="en-US" sz="2000" b="0" i="0" u="none" strike="noStrike" kern="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kumimoji="0" lang="en-US" sz="2000" b="0" i="1" u="none" strike="noStrike" kern="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4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57808" t="60077" r="15747" b="27604"/>
          <a:stretch>
            <a:fillRect/>
          </a:stretch>
        </p:blipFill>
        <p:spPr bwMode="auto">
          <a:xfrm>
            <a:off x="3665220" y="457200"/>
            <a:ext cx="349758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3" cstate="print"/>
          <a:srcRect l="15748" t="60077" r="74457" b="27604"/>
          <a:stretch>
            <a:fillRect/>
          </a:stretch>
        </p:blipFill>
        <p:spPr bwMode="auto">
          <a:xfrm>
            <a:off x="2217420" y="457200"/>
            <a:ext cx="129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2616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what to do about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?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not enough points for 2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derivative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two possibilities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 prior information for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or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prior information about flatness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(first derivative)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357086" y="2866571"/>
            <a:ext cx="6241143" cy="1465943"/>
          </a:xfrm>
          <a:custGeom>
            <a:avLst/>
            <a:gdLst>
              <a:gd name="connsiteX0" fmla="*/ 0 w 6241143"/>
              <a:gd name="connsiteY0" fmla="*/ 1465943 h 1465943"/>
              <a:gd name="connsiteX1" fmla="*/ 1828800 w 6241143"/>
              <a:gd name="connsiteY1" fmla="*/ 188686 h 1465943"/>
              <a:gd name="connsiteX2" fmla="*/ 4368800 w 6241143"/>
              <a:gd name="connsiteY2" fmla="*/ 1103086 h 1465943"/>
              <a:gd name="connsiteX3" fmla="*/ 6241143 w 6241143"/>
              <a:gd name="connsiteY3" fmla="*/ 0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41143" h="1465943">
                <a:moveTo>
                  <a:pt x="0" y="1465943"/>
                </a:moveTo>
                <a:cubicBezTo>
                  <a:pt x="550333" y="857552"/>
                  <a:pt x="1100667" y="249162"/>
                  <a:pt x="1828800" y="188686"/>
                </a:cubicBezTo>
                <a:cubicBezTo>
                  <a:pt x="2556933" y="128210"/>
                  <a:pt x="3633410" y="1134534"/>
                  <a:pt x="4368800" y="1103086"/>
                </a:cubicBezTo>
                <a:cubicBezTo>
                  <a:pt x="5104191" y="1071638"/>
                  <a:pt x="5672667" y="535819"/>
                  <a:pt x="6241143" y="0"/>
                </a:cubicBez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1313543" y="2677885"/>
            <a:ext cx="6458857" cy="1741715"/>
          </a:xfrm>
          <a:custGeom>
            <a:avLst/>
            <a:gdLst>
              <a:gd name="connsiteX0" fmla="*/ 14514 w 6458857"/>
              <a:gd name="connsiteY0" fmla="*/ 0 h 1741715"/>
              <a:gd name="connsiteX1" fmla="*/ 0 w 6458857"/>
              <a:gd name="connsiteY1" fmla="*/ 1741715 h 1741715"/>
              <a:gd name="connsiteX2" fmla="*/ 6458857 w 6458857"/>
              <a:gd name="connsiteY2" fmla="*/ 1741715 h 1741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58857" h="1741715">
                <a:moveTo>
                  <a:pt x="14514" y="0"/>
                </a:moveTo>
                <a:lnTo>
                  <a:pt x="0" y="1741715"/>
                </a:lnTo>
                <a:lnTo>
                  <a:pt x="6458857" y="1741715"/>
                </a:lnTo>
              </a:path>
            </a:pathLst>
          </a:cu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0" y="2209800"/>
            <a:ext cx="1447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m(x)</a:t>
            </a: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endParaRPr kumimoji="0" lang="en-US" sz="4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7220856" y="4020456"/>
            <a:ext cx="1447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endParaRPr kumimoji="0" lang="en-US" sz="4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1752600" y="3770088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144486" y="3396342"/>
            <a:ext cx="152400" cy="152400"/>
          </a:xfrm>
          <a:prstGeom prst="ellipse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536372" y="3153234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2928258" y="3018978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320144" y="2989950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712030" y="3098808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103916" y="3272976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495802" y="3479802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887688" y="3701142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279574" y="3839022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671460" y="3904338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063346" y="3817254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6455232" y="3646716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6847118" y="3396348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7239000" y="3077040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itle 1"/>
          <p:cNvSpPr txBox="1">
            <a:spLocks/>
          </p:cNvSpPr>
          <p:nvPr/>
        </p:nvSpPr>
        <p:spPr bwMode="auto">
          <a:xfrm>
            <a:off x="0" y="51816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kumimoji="0" lang="en-US" sz="2800" b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first</a:t>
            </a:r>
            <a:r>
              <a:rPr kumimoji="0" lang="en-US" sz="2800" b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row of </a:t>
            </a:r>
            <a:r>
              <a:rPr kumimoji="0" lang="en-US" sz="2800" b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:       (</a:t>
            </a:r>
            <a:r>
              <a:rPr lang="el-GR" sz="2800" i="1" kern="0" dirty="0" smtClean="0">
                <a:solidFill>
                  <a:schemeClr val="tx2"/>
                </a:solidFill>
                <a:latin typeface="Cambria Math"/>
                <a:ea typeface="Cambria Math"/>
                <a:cs typeface="Times New Roman" pitchFamily="18" charset="0"/>
              </a:rPr>
              <a:t>Δ</a:t>
            </a:r>
            <a:r>
              <a:rPr lang="en-US" sz="28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x)</a:t>
            </a:r>
            <a:r>
              <a:rPr lang="en-US" sz="2800" i="1" kern="0" baseline="30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 </a:t>
            </a:r>
            <a:r>
              <a:rPr lang="en-US" sz="28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 -1, 1, 0, … 0]</a:t>
            </a:r>
            <a:endParaRPr kumimoji="0" lang="en-US" sz="4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9" name="Title 1"/>
          <p:cNvSpPr txBox="1">
            <a:spLocks/>
          </p:cNvSpPr>
          <p:nvPr/>
        </p:nvSpPr>
        <p:spPr bwMode="auto">
          <a:xfrm>
            <a:off x="1143000" y="4343400"/>
            <a:ext cx="1447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sz="28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endParaRPr kumimoji="0" lang="en-US" sz="4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 rot="5400000" flipH="1" flipV="1">
            <a:off x="1476831" y="4154716"/>
            <a:ext cx="711196" cy="7259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itle 1"/>
          <p:cNvSpPr txBox="1">
            <a:spLocks/>
          </p:cNvSpPr>
          <p:nvPr/>
        </p:nvSpPr>
        <p:spPr bwMode="auto">
          <a:xfrm>
            <a:off x="1676400" y="5791200"/>
            <a:ext cx="2133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1st derivative at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kumimoji="0" lang="en-US" sz="2000" b="0" i="0" u="none" strike="noStrike" kern="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endParaRPr kumimoji="0" lang="en-US" sz="2000" b="0" i="1" u="none" strike="noStrike" kern="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4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55503" t="42831" r="30669" b="45672"/>
          <a:stretch>
            <a:fillRect/>
          </a:stretch>
        </p:blipFill>
        <p:spPr bwMode="auto">
          <a:xfrm>
            <a:off x="4038600" y="1066800"/>
            <a:ext cx="1828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3" cstate="print"/>
          <a:srcRect l="28424" t="42830" r="63510" b="46493"/>
          <a:stretch>
            <a:fillRect/>
          </a:stretch>
        </p:blipFill>
        <p:spPr bwMode="auto">
          <a:xfrm>
            <a:off x="2819400" y="1066800"/>
            <a:ext cx="1066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399256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N, M and G?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949" t="35356" r="18241" b="19186"/>
          <a:stretch>
            <a:fillRect/>
          </a:stretch>
        </p:blipFill>
        <p:spPr bwMode="auto">
          <a:xfrm>
            <a:off x="67733" y="1828800"/>
            <a:ext cx="9076267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0" y="3048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kumimoji="0" lang="en-US" sz="2800" b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“smooth interior” / “flat ends” version</a:t>
            </a:r>
            <a:r>
              <a:rPr kumimoji="0" lang="en-US" sz="2800" b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of </a:t>
            </a:r>
            <a:r>
              <a:rPr kumimoji="0" lang="en-US" sz="2800" b="1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Hm</a:t>
            </a:r>
            <a:r>
              <a:rPr kumimoji="0" lang="en-US" sz="280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kumimoji="0" lang="en-US" sz="2800" b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endParaRPr kumimoji="0" lang="en-US" sz="4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0" y="57912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kumimoji="0" lang="en-US" sz="2800" b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kumimoji="0" lang="en-US" sz="280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=0</a:t>
            </a:r>
            <a:endParaRPr kumimoji="0" lang="en-US" sz="480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20457" y="5791200"/>
            <a:ext cx="381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172857" y="5943600"/>
            <a:ext cx="381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05857" y="3886200"/>
            <a:ext cx="381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401457" y="5410200"/>
            <a:ext cx="5905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endParaRPr lang="en-US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602501" y="3417958"/>
            <a:ext cx="32766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 = d</a:t>
            </a:r>
            <a:endParaRPr lang="en-US" sz="4000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2721428" y="2133600"/>
            <a:ext cx="4136572" cy="3265714"/>
          </a:xfrm>
          <a:custGeom>
            <a:avLst/>
            <a:gdLst>
              <a:gd name="connsiteX0" fmla="*/ 0 w 4136572"/>
              <a:gd name="connsiteY0" fmla="*/ 0 h 3265714"/>
              <a:gd name="connsiteX1" fmla="*/ 0 w 4136572"/>
              <a:gd name="connsiteY1" fmla="*/ 3265714 h 3265714"/>
              <a:gd name="connsiteX2" fmla="*/ 4136572 w 4136572"/>
              <a:gd name="connsiteY2" fmla="*/ 3265714 h 326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136572" h="3265714">
                <a:moveTo>
                  <a:pt x="0" y="0"/>
                </a:moveTo>
                <a:lnTo>
                  <a:pt x="0" y="3265714"/>
                </a:lnTo>
                <a:lnTo>
                  <a:pt x="4136572" y="3265714"/>
                </a:lnTo>
              </a:path>
            </a:pathLst>
          </a:cu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2739344" y="3455193"/>
            <a:ext cx="116114" cy="11611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025571" y="2986314"/>
            <a:ext cx="116114" cy="11611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3618139" y="3599430"/>
            <a:ext cx="116114" cy="11611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3298144" y="2949121"/>
            <a:ext cx="116114" cy="11611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2906486" y="3116943"/>
            <a:ext cx="116114" cy="11611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3369695" y="3045279"/>
            <a:ext cx="116114" cy="11611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3205616" y="2893559"/>
            <a:ext cx="116114" cy="11611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993571" y="3000829"/>
            <a:ext cx="116114" cy="11611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4501924" y="4160725"/>
            <a:ext cx="116114" cy="11611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4274457" y="4499428"/>
            <a:ext cx="116114" cy="11611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4172857" y="4492171"/>
            <a:ext cx="116114" cy="11611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3956164" y="4321969"/>
            <a:ext cx="116114" cy="11611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4070237" y="4475049"/>
            <a:ext cx="116114" cy="11611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3831659" y="4093822"/>
            <a:ext cx="116114" cy="11611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3760900" y="3930764"/>
            <a:ext cx="116114" cy="11611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6114143" y="4441371"/>
            <a:ext cx="116114" cy="11611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5966392" y="4249057"/>
            <a:ext cx="116114" cy="11611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4968535" y="3096532"/>
            <a:ext cx="116114" cy="11611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4927600" y="3207657"/>
            <a:ext cx="116114" cy="11611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4872264" y="3304381"/>
            <a:ext cx="116114" cy="11611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4630057" y="3897085"/>
            <a:ext cx="116114" cy="11611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5123542" y="2895600"/>
            <a:ext cx="116114" cy="11611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6582682" y="4124325"/>
            <a:ext cx="116114" cy="11611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6477000" y="4292600"/>
            <a:ext cx="116114" cy="11611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2931886" y="3050268"/>
            <a:ext cx="116114" cy="11611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5894842" y="4085885"/>
            <a:ext cx="116114" cy="11611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/>
          <p:nvPr/>
        </p:nvSpPr>
        <p:spPr>
          <a:xfrm>
            <a:off x="5827711" y="3940515"/>
            <a:ext cx="116114" cy="11611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5771811" y="3815103"/>
            <a:ext cx="116114" cy="11611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5522685" y="3207657"/>
            <a:ext cx="116114" cy="11611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5388428" y="3015343"/>
            <a:ext cx="116114" cy="11611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/>
          <p:nvPr/>
        </p:nvSpPr>
        <p:spPr>
          <a:xfrm>
            <a:off x="5232400" y="2884714"/>
            <a:ext cx="116114" cy="11611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/>
          <p:nvPr/>
        </p:nvSpPr>
        <p:spPr>
          <a:xfrm>
            <a:off x="4549549" y="4077381"/>
            <a:ext cx="116114" cy="11611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itle 1"/>
          <p:cNvSpPr txBox="1">
            <a:spLocks/>
          </p:cNvSpPr>
          <p:nvPr/>
        </p:nvSpPr>
        <p:spPr bwMode="auto">
          <a:xfrm>
            <a:off x="0" y="0"/>
            <a:ext cx="91440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en-US" sz="4000" kern="0" dirty="0" smtClean="0">
                <a:solidFill>
                  <a:schemeClr val="tx2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example </a:t>
            </a:r>
            <a:r>
              <a:rPr kumimoji="0" lang="en-US" sz="4000" b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problem</a:t>
            </a:r>
            <a:r>
              <a:rPr kumimoji="0" lang="en-US" sz="2800" b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:</a:t>
            </a:r>
          </a:p>
          <a:p>
            <a:pPr lvl="0" algn="ctr"/>
            <a:r>
              <a:rPr lang="en-US" sz="2800" kern="0" dirty="0" smtClean="0">
                <a:solidFill>
                  <a:schemeClr val="tx2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to </a:t>
            </a:r>
            <a:r>
              <a:rPr kumimoji="0" lang="en-US" sz="2800" b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fill</a:t>
            </a:r>
            <a:r>
              <a:rPr kumimoji="0" lang="en-US" sz="2800" b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in the missing model parameters so that</a:t>
            </a:r>
          </a:p>
          <a:p>
            <a:pPr lvl="0" algn="ctr"/>
            <a:r>
              <a:rPr lang="en-US" sz="2800" i="0" kern="0" baseline="0" dirty="0" smtClean="0">
                <a:solidFill>
                  <a:schemeClr val="tx2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the</a:t>
            </a:r>
            <a:r>
              <a:rPr lang="en-US" sz="2800" i="0" kern="0" dirty="0" smtClean="0">
                <a:solidFill>
                  <a:schemeClr val="tx2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resulting curve is smooth</a:t>
            </a:r>
            <a:endParaRPr kumimoji="0" lang="en-US" sz="4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6764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the model parameters,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b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an ordered list of all model parameters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539343" y="2661920"/>
          <a:ext cx="870857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m</a:t>
                      </a:r>
                      <a:r>
                        <a:rPr lang="en-US" sz="1800" b="0" i="1" baseline="-2500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1</a:t>
                      </a:r>
                      <a:endParaRPr lang="en-US" sz="1800" b="0" i="1" baseline="-2500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m</a:t>
                      </a:r>
                      <a:r>
                        <a:rPr lang="en-US" sz="1800" b="0" i="1" baseline="-2500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2</a:t>
                      </a:r>
                      <a:endParaRPr lang="en-US" sz="1800" b="0" i="1" baseline="-2500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1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m</a:t>
                      </a:r>
                      <a:r>
                        <a:rPr lang="en-US" sz="1800" b="0" i="1" baseline="-2500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m</a:t>
                      </a:r>
                      <a:r>
                        <a:rPr lang="en-US" sz="1800" b="0" i="1" baseline="-2500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4</a:t>
                      </a:r>
                      <a:endParaRPr lang="en-US" sz="1800" b="0" i="1" baseline="-2500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1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m</a:t>
                      </a:r>
                      <a:r>
                        <a:rPr lang="en-US" sz="1800" b="0" i="1" baseline="-2500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1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m</a:t>
                      </a:r>
                      <a:r>
                        <a:rPr lang="en-US" sz="1800" b="0" i="1" baseline="-2500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1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m</a:t>
                      </a:r>
                      <a:r>
                        <a:rPr lang="en-US" sz="1800" b="0" i="1" baseline="-2500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Double Bracket 7"/>
          <p:cNvSpPr/>
          <p:nvPr/>
        </p:nvSpPr>
        <p:spPr>
          <a:xfrm>
            <a:off x="4539343" y="2738120"/>
            <a:ext cx="838200" cy="25146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/>
          <p:cNvSpPr txBox="1">
            <a:spLocks/>
          </p:cNvSpPr>
          <p:nvPr/>
        </p:nvSpPr>
        <p:spPr bwMode="auto">
          <a:xfrm>
            <a:off x="2819400" y="3505200"/>
            <a:ext cx="1981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4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667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the data,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b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just</a:t>
            </a:r>
            <a:r>
              <a:rPr lang="en-US" b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the model parameters that were measured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 bwMode="auto">
          <a:xfrm>
            <a:off x="2438400" y="3962400"/>
            <a:ext cx="1981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440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kumimoji="0" lang="en-US" sz="440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kumimoji="0" lang="en-US" sz="440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endParaRPr kumimoji="0" lang="en-US" sz="440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3962400" y="3810000"/>
          <a:ext cx="870857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d</a:t>
                      </a:r>
                      <a:r>
                        <a:rPr lang="en-US" sz="1800" b="0" i="1" baseline="-2500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3</a:t>
                      </a:r>
                      <a:endParaRPr lang="en-US" sz="1800" b="0" i="1" baseline="-2500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d</a:t>
                      </a:r>
                      <a:r>
                        <a:rPr lang="en-US" sz="1800" b="0" i="1" baseline="-2500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5</a:t>
                      </a:r>
                      <a:endParaRPr lang="en-US" sz="1800" b="0" i="1" baseline="-2500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1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d</a:t>
                      </a:r>
                      <a:r>
                        <a:rPr lang="en-US" sz="1800" b="0" i="1" baseline="-2500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7" name="Double Bracket 16"/>
          <p:cNvSpPr/>
          <p:nvPr/>
        </p:nvSpPr>
        <p:spPr>
          <a:xfrm>
            <a:off x="4114800" y="3352800"/>
            <a:ext cx="533400" cy="19050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5301343" y="3810000"/>
          <a:ext cx="870857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m</a:t>
                      </a:r>
                      <a:r>
                        <a:rPr lang="en-US" sz="1800" b="0" i="1" baseline="-2500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3</a:t>
                      </a:r>
                      <a:endParaRPr lang="en-US" sz="1800" b="0" i="1" baseline="-2500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m</a:t>
                      </a:r>
                      <a:r>
                        <a:rPr lang="en-US" sz="1800" b="0" i="1" baseline="-2500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5</a:t>
                      </a:r>
                      <a:endParaRPr lang="en-US" sz="1800" b="0" i="1" baseline="-2500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1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m</a:t>
                      </a:r>
                      <a:r>
                        <a:rPr lang="en-US" sz="1800" b="0" i="1" baseline="-2500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0" name="Double Bracket 19"/>
          <p:cNvSpPr/>
          <p:nvPr/>
        </p:nvSpPr>
        <p:spPr>
          <a:xfrm>
            <a:off x="5453743" y="3352800"/>
            <a:ext cx="533400" cy="19050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itle 1"/>
          <p:cNvSpPr txBox="1">
            <a:spLocks/>
          </p:cNvSpPr>
          <p:nvPr/>
        </p:nvSpPr>
        <p:spPr bwMode="auto">
          <a:xfrm>
            <a:off x="4049484" y="3962400"/>
            <a:ext cx="1981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kumimoji="0" lang="en-US" sz="440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kumimoji="0" lang="en-US" sz="440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endParaRPr kumimoji="0" lang="en-US" sz="440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229600" cy="1447800"/>
          </a:xfrm>
        </p:spPr>
        <p:txBody>
          <a:bodyPr/>
          <a:lstStyle/>
          <a:p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data equation</a:t>
            </a:r>
            <a:br>
              <a:rPr lang="en-US" b="1" dirty="0" smtClean="0">
                <a:latin typeface="Cambria Math" pitchFamily="18" charset="0"/>
                <a:ea typeface="Cambria Math" pitchFamily="18" charset="0"/>
              </a:rPr>
            </a:b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Gm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d</a:t>
            </a:r>
            <a:endParaRPr lang="en-US" b="1" dirty="0">
              <a:latin typeface="Cambria Math" pitchFamily="18" charset="0"/>
              <a:ea typeface="Cambria Math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09600" y="2819400"/>
          <a:ext cx="5181603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0229"/>
                <a:gridCol w="740229"/>
                <a:gridCol w="740229"/>
                <a:gridCol w="740229"/>
                <a:gridCol w="740229"/>
                <a:gridCol w="740229"/>
                <a:gridCol w="740229"/>
              </a:tblGrid>
              <a:tr h="41910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1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1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algn="ctr"/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…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1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43600" y="2362200"/>
          <a:ext cx="870857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m</a:t>
                      </a:r>
                      <a:r>
                        <a:rPr lang="en-US" sz="1800" b="0" i="1" baseline="-2500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1</a:t>
                      </a:r>
                      <a:endParaRPr lang="en-US" sz="1800" b="0" i="1" baseline="-2500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m</a:t>
                      </a:r>
                      <a:r>
                        <a:rPr lang="en-US" sz="1800" b="0" i="1" baseline="-2500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2</a:t>
                      </a:r>
                      <a:endParaRPr lang="en-US" sz="1800" b="0" i="1" baseline="-2500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1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m</a:t>
                      </a:r>
                      <a:r>
                        <a:rPr lang="en-US" sz="1800" b="0" i="1" baseline="-2500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m</a:t>
                      </a:r>
                      <a:r>
                        <a:rPr lang="en-US" sz="1800" b="0" i="1" baseline="-2500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4</a:t>
                      </a:r>
                      <a:endParaRPr lang="en-US" sz="1800" b="0" i="1" baseline="-2500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1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m</a:t>
                      </a:r>
                      <a:r>
                        <a:rPr lang="en-US" sz="1800" b="0" i="1" baseline="-2500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1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m</a:t>
                      </a:r>
                      <a:r>
                        <a:rPr lang="en-US" sz="1800" b="0" i="1" baseline="-2500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1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m</a:t>
                      </a:r>
                      <a:r>
                        <a:rPr lang="en-US" sz="1800" b="0" i="1" baseline="-2500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358743" y="3200400"/>
          <a:ext cx="870857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d</a:t>
                      </a:r>
                      <a:r>
                        <a:rPr lang="en-US" sz="1800" b="0" i="1" baseline="-2500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3</a:t>
                      </a:r>
                      <a:endParaRPr lang="en-US" sz="1800" b="0" i="1" baseline="-2500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d</a:t>
                      </a:r>
                      <a:r>
                        <a:rPr lang="en-US" sz="1800" b="0" i="1" baseline="-2500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5</a:t>
                      </a:r>
                      <a:endParaRPr lang="en-US" sz="1800" b="0" i="1" baseline="-2500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1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d</a:t>
                      </a:r>
                      <a:r>
                        <a:rPr lang="en-US" sz="1800" b="0" i="1" baseline="-2500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Double Bracket 6"/>
          <p:cNvSpPr/>
          <p:nvPr/>
        </p:nvSpPr>
        <p:spPr>
          <a:xfrm>
            <a:off x="685800" y="2667000"/>
            <a:ext cx="4953000" cy="19050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uble Bracket 7"/>
          <p:cNvSpPr/>
          <p:nvPr/>
        </p:nvSpPr>
        <p:spPr>
          <a:xfrm>
            <a:off x="5943600" y="2438400"/>
            <a:ext cx="838200" cy="25146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uble Bracket 8"/>
          <p:cNvSpPr/>
          <p:nvPr/>
        </p:nvSpPr>
        <p:spPr>
          <a:xfrm>
            <a:off x="7511143" y="2743200"/>
            <a:ext cx="533400" cy="19050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6477000" y="3053080"/>
            <a:ext cx="1219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j-cs"/>
              </a:rPr>
              <a:t>=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j-cs"/>
            </a:endParaRPr>
          </a:p>
        </p:txBody>
      </p:sp>
      <p:sp>
        <p:nvSpPr>
          <p:cNvPr id="12" name="Freeform 11"/>
          <p:cNvSpPr/>
          <p:nvPr/>
        </p:nvSpPr>
        <p:spPr>
          <a:xfrm rot="20546231" flipH="1">
            <a:off x="7477066" y="4763635"/>
            <a:ext cx="321761" cy="617492"/>
          </a:xfrm>
          <a:custGeom>
            <a:avLst/>
            <a:gdLst>
              <a:gd name="connsiteX0" fmla="*/ 0 w 1169233"/>
              <a:gd name="connsiteY0" fmla="*/ 0 h 614597"/>
              <a:gd name="connsiteX1" fmla="*/ 359764 w 1169233"/>
              <a:gd name="connsiteY1" fmla="*/ 149902 h 614597"/>
              <a:gd name="connsiteX2" fmla="*/ 134912 w 1169233"/>
              <a:gd name="connsiteY2" fmla="*/ 344774 h 614597"/>
              <a:gd name="connsiteX3" fmla="*/ 1169233 w 1169233"/>
              <a:gd name="connsiteY3" fmla="*/ 614597 h 614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9233" h="614597">
                <a:moveTo>
                  <a:pt x="0" y="0"/>
                </a:moveTo>
                <a:cubicBezTo>
                  <a:pt x="168639" y="46220"/>
                  <a:pt x="337279" y="92440"/>
                  <a:pt x="359764" y="149902"/>
                </a:cubicBezTo>
                <a:cubicBezTo>
                  <a:pt x="382249" y="207364"/>
                  <a:pt x="1" y="267325"/>
                  <a:pt x="134912" y="344774"/>
                </a:cubicBezTo>
                <a:cubicBezTo>
                  <a:pt x="269824" y="422223"/>
                  <a:pt x="719528" y="518410"/>
                  <a:pt x="1169233" y="614597"/>
                </a:cubicBezTo>
              </a:path>
            </a:pathLst>
          </a:custGeom>
          <a:ln w="38100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6019800" y="5567680"/>
            <a:ext cx="2514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data are just model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parameters that have been observed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4" name="Freeform 13"/>
          <p:cNvSpPr/>
          <p:nvPr/>
        </p:nvSpPr>
        <p:spPr>
          <a:xfrm rot="20546231" flipH="1">
            <a:off x="2863801" y="4453437"/>
            <a:ext cx="321761" cy="849052"/>
          </a:xfrm>
          <a:custGeom>
            <a:avLst/>
            <a:gdLst>
              <a:gd name="connsiteX0" fmla="*/ 0 w 1169233"/>
              <a:gd name="connsiteY0" fmla="*/ 0 h 614597"/>
              <a:gd name="connsiteX1" fmla="*/ 359764 w 1169233"/>
              <a:gd name="connsiteY1" fmla="*/ 149902 h 614597"/>
              <a:gd name="connsiteX2" fmla="*/ 134912 w 1169233"/>
              <a:gd name="connsiteY2" fmla="*/ 344774 h 614597"/>
              <a:gd name="connsiteX3" fmla="*/ 1169233 w 1169233"/>
              <a:gd name="connsiteY3" fmla="*/ 614597 h 614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9233" h="614597">
                <a:moveTo>
                  <a:pt x="0" y="0"/>
                </a:moveTo>
                <a:cubicBezTo>
                  <a:pt x="168639" y="46220"/>
                  <a:pt x="337279" y="92440"/>
                  <a:pt x="359764" y="149902"/>
                </a:cubicBezTo>
                <a:cubicBezTo>
                  <a:pt x="382249" y="207364"/>
                  <a:pt x="1" y="267325"/>
                  <a:pt x="134912" y="344774"/>
                </a:cubicBezTo>
                <a:cubicBezTo>
                  <a:pt x="269824" y="422223"/>
                  <a:pt x="719528" y="518410"/>
                  <a:pt x="1169233" y="614597"/>
                </a:cubicBezTo>
              </a:path>
            </a:pathLst>
          </a:custGeom>
          <a:ln w="38100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1"/>
          <p:cNvSpPr txBox="1">
            <a:spLocks/>
          </p:cNvSpPr>
          <p:nvPr/>
        </p:nvSpPr>
        <p:spPr bwMode="auto">
          <a:xfrm>
            <a:off x="1066800" y="5415280"/>
            <a:ext cx="3810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data kernel “associates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”  a measured model parameter with an unknown model parameter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949" t="35356" r="18241" b="19186"/>
          <a:stretch>
            <a:fillRect/>
          </a:stretch>
        </p:blipFill>
        <p:spPr bwMode="auto">
          <a:xfrm>
            <a:off x="67733" y="1828800"/>
            <a:ext cx="9076267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0" y="3048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kumimoji="0" lang="en-US" sz="3600" b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The </a:t>
            </a:r>
            <a:r>
              <a:rPr lang="en-US" sz="3600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prior information equation, </a:t>
            </a:r>
            <a:r>
              <a:rPr kumimoji="0" lang="en-US" sz="3600" b="1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Hm</a:t>
            </a:r>
            <a:r>
              <a:rPr kumimoji="0" lang="en-US" sz="360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kumimoji="0" lang="en-US" sz="3600" b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</a:p>
          <a:p>
            <a:pPr lvl="0" algn="ctr"/>
            <a:r>
              <a:rPr lang="en-US" sz="2800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“smooth interior” / “flat ends”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0" y="57912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kumimoji="0" lang="en-US" sz="2800" b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kumimoji="0" lang="en-US" sz="280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=0</a:t>
            </a:r>
            <a:endParaRPr kumimoji="0" lang="en-US" sz="480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2391228" y="2331720"/>
          <a:ext cx="1676400" cy="262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4000" b="0" dirty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Times New Roman" pitchFamily="18" charset="0"/>
                        </a:rPr>
                        <a:t>σ</a:t>
                      </a:r>
                      <a:r>
                        <a:rPr lang="en-US" sz="4000" b="0" i="1" baseline="-2500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 pitchFamily="18" charset="0"/>
                        </a:rPr>
                        <a:t>d</a:t>
                      </a:r>
                      <a:r>
                        <a:rPr lang="en-US" sz="4000" b="0" i="1" baseline="3000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 pitchFamily="18" charset="0"/>
                        </a:rPr>
                        <a:t>-1</a:t>
                      </a:r>
                      <a:r>
                        <a:rPr lang="en-US" sz="4000" b="1" i="0" baseline="0" dirty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Times New Roman" pitchFamily="18" charset="0"/>
                        </a:rPr>
                        <a:t>G</a:t>
                      </a:r>
                      <a:endParaRPr lang="en-US" sz="4000" b="1" i="0" baseline="0" dirty="0" smtClean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  <a:p>
                      <a:endParaRPr lang="en-US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4000" dirty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Times New Roman" pitchFamily="18" charset="0"/>
                        </a:rPr>
                        <a:t>σ</a:t>
                      </a:r>
                      <a:r>
                        <a:rPr lang="en-US" sz="4000" i="1" baseline="-2500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lang="en-US" sz="4000" b="0" i="1" baseline="3000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 pitchFamily="18" charset="0"/>
                        </a:rPr>
                        <a:t>-1</a:t>
                      </a:r>
                      <a:r>
                        <a:rPr lang="en-US" sz="4000" b="1" i="0" baseline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 pitchFamily="18" charset="0"/>
                        </a:rPr>
                        <a:t>H</a:t>
                      </a:r>
                      <a:endParaRPr lang="en-US" sz="4000" b="1" i="0" baseline="0" dirty="0" smtClean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  <a:p>
                      <a:endParaRPr lang="en-US" sz="4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371600"/>
          </a:xfrm>
        </p:spPr>
        <p:txBody>
          <a:bodyPr>
            <a:normAutofit fontScale="90000"/>
          </a:bodyPr>
          <a:lstStyle/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put them together into the</a:t>
            </a:r>
            <a:br>
              <a:rPr lang="en-US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Generalized Least Squares equation</a:t>
            </a:r>
            <a:br>
              <a:rPr lang="en-US" sz="4800" dirty="0" smtClean="0">
                <a:latin typeface="Times New Roman" pitchFamily="18" charset="0"/>
                <a:cs typeface="Times New Roman" pitchFamily="18" charset="0"/>
              </a:rPr>
            </a:br>
            <a:endParaRPr lang="en-US" sz="48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3" name="Double Bracket 12"/>
          <p:cNvSpPr/>
          <p:nvPr/>
        </p:nvSpPr>
        <p:spPr>
          <a:xfrm>
            <a:off x="2362200" y="2362200"/>
            <a:ext cx="1600200" cy="2133600"/>
          </a:xfrm>
          <a:prstGeom prst="bracketPair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5867400" y="2331720"/>
          <a:ext cx="1676400" cy="262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4000" b="0" dirty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Times New Roman" pitchFamily="18" charset="0"/>
                        </a:rPr>
                        <a:t>σ</a:t>
                      </a:r>
                      <a:r>
                        <a:rPr lang="en-US" sz="4000" b="0" i="1" baseline="-2500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 pitchFamily="18" charset="0"/>
                        </a:rPr>
                        <a:t>d</a:t>
                      </a:r>
                      <a:r>
                        <a:rPr lang="en-US" sz="4000" b="0" i="1" baseline="3000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 pitchFamily="18" charset="0"/>
                        </a:rPr>
                        <a:t>-1</a:t>
                      </a:r>
                      <a:r>
                        <a:rPr lang="en-US" sz="4000" b="1" i="0" baseline="0" dirty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Times New Roman" pitchFamily="18" charset="0"/>
                        </a:rPr>
                        <a:t>d</a:t>
                      </a:r>
                      <a:endParaRPr lang="en-US" sz="4000" b="1" i="0" baseline="0" dirty="0" smtClean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  <a:p>
                      <a:pPr algn="ctr"/>
                      <a:endParaRPr lang="en-US" sz="4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dirty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Times New Roman" pitchFamily="18" charset="0"/>
                        </a:rPr>
                        <a:t>0</a:t>
                      </a:r>
                      <a:endParaRPr lang="en-US" sz="4000" b="1" i="0" baseline="0" dirty="0" smtClean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  <a:p>
                      <a:pPr algn="ctr"/>
                      <a:endParaRPr lang="en-US" sz="4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6" name="Double Bracket 15"/>
          <p:cNvSpPr/>
          <p:nvPr/>
        </p:nvSpPr>
        <p:spPr>
          <a:xfrm>
            <a:off x="5867400" y="2362200"/>
            <a:ext cx="1600200" cy="2133600"/>
          </a:xfrm>
          <a:prstGeom prst="bracketPair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"/>
          <p:cNvSpPr txBox="1">
            <a:spLocks/>
          </p:cNvSpPr>
          <p:nvPr/>
        </p:nvSpPr>
        <p:spPr bwMode="auto">
          <a:xfrm>
            <a:off x="838200" y="2209800"/>
            <a:ext cx="12954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 =</a:t>
            </a:r>
            <a:endParaRPr kumimoji="0" lang="en-US" sz="4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4800600" y="2209800"/>
            <a:ext cx="12954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 =</a:t>
            </a:r>
            <a:endParaRPr kumimoji="0" lang="en-US" sz="4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152400" y="5334000"/>
            <a:ext cx="9144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choose </a:t>
            </a:r>
            <a:r>
              <a:rPr lang="el-GR" sz="4800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sz="48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48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/</a:t>
            </a:r>
            <a:r>
              <a:rPr lang="el-GR" sz="4800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sz="48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  </a:t>
            </a:r>
            <a:r>
              <a:rPr lang="en-US" sz="48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to be &lt;&lt; 1</a:t>
            </a:r>
          </a:p>
          <a:p>
            <a:pPr lvl="0" algn="ctr"/>
            <a:r>
              <a:rPr lang="en-US" sz="2800" kern="0" dirty="0" smtClean="0">
                <a:solidFill>
                  <a:schemeClr val="tx2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data takes precedence over prior information</a:t>
            </a:r>
            <a:r>
              <a:rPr kumimoji="0" lang="en-US" sz="2800" b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4800" b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800" b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en-US" sz="4800" b="0" u="none" strike="noStrike" kern="0" cap="none" spc="0" normalizeH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2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solution using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3873" t="23571" r="3873" b="57909"/>
          <a:stretch>
            <a:fillRect/>
          </a:stretch>
        </p:blipFill>
        <p:spPr bwMode="auto">
          <a:xfrm>
            <a:off x="1752600" y="3429000"/>
            <a:ext cx="5943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 l="7143" t="5714" r="7143" b="4762"/>
          <a:stretch>
            <a:fillRect/>
          </a:stretch>
        </p:blipFill>
        <p:spPr bwMode="auto">
          <a:xfrm>
            <a:off x="2209799" y="2105680"/>
            <a:ext cx="45720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4495799" y="5610880"/>
            <a:ext cx="381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648199" y="5763280"/>
            <a:ext cx="381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981199" y="3705880"/>
            <a:ext cx="381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438649" y="5572780"/>
            <a:ext cx="30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330487" y="3527792"/>
            <a:ext cx="32766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m = d</a:t>
            </a:r>
            <a:endParaRPr lang="en-US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graph of the solution</a:t>
            </a: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2518228" y="1877080"/>
            <a:ext cx="4492171" cy="3570514"/>
          </a:xfrm>
          <a:custGeom>
            <a:avLst/>
            <a:gdLst>
              <a:gd name="connsiteX0" fmla="*/ 0 w 4122057"/>
              <a:gd name="connsiteY0" fmla="*/ 0 h 3280228"/>
              <a:gd name="connsiteX1" fmla="*/ 14514 w 4122057"/>
              <a:gd name="connsiteY1" fmla="*/ 3280228 h 3280228"/>
              <a:gd name="connsiteX2" fmla="*/ 4122057 w 4122057"/>
              <a:gd name="connsiteY2" fmla="*/ 3280228 h 3280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122057" h="3280228">
                <a:moveTo>
                  <a:pt x="0" y="0"/>
                </a:moveTo>
                <a:lnTo>
                  <a:pt x="14514" y="3280228"/>
                </a:lnTo>
                <a:lnTo>
                  <a:pt x="4122057" y="3280228"/>
                </a:lnTo>
              </a:path>
            </a:pathLst>
          </a:cu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5334000" y="2260596"/>
            <a:ext cx="3810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solution passes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close to data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kern="0" baseline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solution</a:t>
            </a:r>
            <a:r>
              <a:rPr lang="en-US" sz="20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is smooth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4" name="Freeform 13"/>
          <p:cNvSpPr/>
          <p:nvPr/>
        </p:nvSpPr>
        <p:spPr>
          <a:xfrm rot="19030092">
            <a:off x="5550153" y="2898507"/>
            <a:ext cx="1686565" cy="849052"/>
          </a:xfrm>
          <a:custGeom>
            <a:avLst/>
            <a:gdLst>
              <a:gd name="connsiteX0" fmla="*/ 0 w 1169233"/>
              <a:gd name="connsiteY0" fmla="*/ 0 h 614597"/>
              <a:gd name="connsiteX1" fmla="*/ 359764 w 1169233"/>
              <a:gd name="connsiteY1" fmla="*/ 149902 h 614597"/>
              <a:gd name="connsiteX2" fmla="*/ 134912 w 1169233"/>
              <a:gd name="connsiteY2" fmla="*/ 344774 h 614597"/>
              <a:gd name="connsiteX3" fmla="*/ 1169233 w 1169233"/>
              <a:gd name="connsiteY3" fmla="*/ 614597 h 614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9233" h="614597">
                <a:moveTo>
                  <a:pt x="0" y="0"/>
                </a:moveTo>
                <a:cubicBezTo>
                  <a:pt x="168639" y="46220"/>
                  <a:pt x="337279" y="92440"/>
                  <a:pt x="359764" y="149902"/>
                </a:cubicBezTo>
                <a:cubicBezTo>
                  <a:pt x="382249" y="207364"/>
                  <a:pt x="1" y="267325"/>
                  <a:pt x="134912" y="344774"/>
                </a:cubicBezTo>
                <a:cubicBezTo>
                  <a:pt x="269824" y="422223"/>
                  <a:pt x="719528" y="518410"/>
                  <a:pt x="1169233" y="614597"/>
                </a:cubicBezTo>
              </a:path>
            </a:pathLst>
          </a:custGeom>
          <a:ln w="38100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Three Useful Types of Prior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Solution is “small”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m=0                </a:t>
            </a:r>
            <a:r>
              <a:rPr lang="en-US" b="1" dirty="0" smtClean="0"/>
              <a:t>H</a:t>
            </a:r>
            <a:r>
              <a:rPr lang="en-US" dirty="0" smtClean="0"/>
              <a:t> is identity matrix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Solution is “flat”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dm/</a:t>
            </a:r>
            <a:r>
              <a:rPr lang="en-US" dirty="0" err="1" smtClean="0"/>
              <a:t>dx</a:t>
            </a:r>
            <a:r>
              <a:rPr lang="en-US" dirty="0" smtClean="0"/>
              <a:t>=0       </a:t>
            </a:r>
            <a:r>
              <a:rPr lang="en-US" b="1" dirty="0" smtClean="0"/>
              <a:t>H</a:t>
            </a:r>
            <a:r>
              <a:rPr lang="en-US" dirty="0" smtClean="0"/>
              <a:t> with rows like [0 … 0 -1 1 0 … 0]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Solution is “smooth”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d</a:t>
            </a:r>
            <a:r>
              <a:rPr lang="en-US" baseline="30000" dirty="0" smtClean="0"/>
              <a:t>2</a:t>
            </a:r>
            <a:r>
              <a:rPr lang="en-US" dirty="0" smtClean="0"/>
              <a:t>m/dx</a:t>
            </a:r>
            <a:r>
              <a:rPr lang="en-US" baseline="30000" dirty="0" smtClean="0"/>
              <a:t>2</a:t>
            </a:r>
            <a:r>
              <a:rPr lang="en-US" dirty="0" smtClean="0"/>
              <a:t> =0   </a:t>
            </a:r>
            <a:r>
              <a:rPr lang="en-US" b="1" dirty="0" smtClean="0"/>
              <a:t>H</a:t>
            </a:r>
            <a:r>
              <a:rPr lang="en-US" dirty="0" smtClean="0"/>
              <a:t> </a:t>
            </a:r>
            <a:r>
              <a:rPr lang="en-US" dirty="0" smtClean="0"/>
              <a:t>with rows like [0 … 0 1 -2 1 0 … 0]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uble Bracket 3"/>
          <p:cNvSpPr/>
          <p:nvPr/>
        </p:nvSpPr>
        <p:spPr>
          <a:xfrm>
            <a:off x="4572000" y="1676400"/>
            <a:ext cx="2133600" cy="28194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uble Bracket 4"/>
          <p:cNvSpPr/>
          <p:nvPr/>
        </p:nvSpPr>
        <p:spPr>
          <a:xfrm>
            <a:off x="2286000" y="1752600"/>
            <a:ext cx="762000" cy="31242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uble Bracket 5"/>
          <p:cNvSpPr/>
          <p:nvPr/>
        </p:nvSpPr>
        <p:spPr>
          <a:xfrm>
            <a:off x="6934200" y="1676400"/>
            <a:ext cx="762000" cy="18288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010400" y="168003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</a:t>
            </a:r>
            <a:r>
              <a:rPr lang="en-US" sz="2800" baseline="-25000" dirty="0" smtClean="0"/>
              <a:t>1</a:t>
            </a:r>
            <a:endParaRPr lang="en-US" sz="2800" baseline="-25000" dirty="0"/>
          </a:p>
        </p:txBody>
      </p:sp>
      <p:sp>
        <p:nvSpPr>
          <p:cNvPr id="8" name="TextBox 7"/>
          <p:cNvSpPr txBox="1"/>
          <p:nvPr/>
        </p:nvSpPr>
        <p:spPr>
          <a:xfrm>
            <a:off x="7032174" y="2180766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</a:t>
            </a:r>
            <a:r>
              <a:rPr lang="en-US" sz="2800" baseline="-25000" dirty="0" smtClean="0"/>
              <a:t>2</a:t>
            </a:r>
            <a:endParaRPr lang="en-US" sz="2800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2383974" y="1774374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</a:t>
            </a:r>
            <a:r>
              <a:rPr lang="en-US" sz="2800" baseline="-25000" dirty="0" smtClean="0"/>
              <a:t>1</a:t>
            </a:r>
            <a:endParaRPr lang="en-US" sz="2800" baseline="-25000" dirty="0"/>
          </a:p>
        </p:txBody>
      </p:sp>
      <p:sp>
        <p:nvSpPr>
          <p:cNvPr id="10" name="TextBox 9"/>
          <p:cNvSpPr txBox="1"/>
          <p:nvPr/>
        </p:nvSpPr>
        <p:spPr>
          <a:xfrm>
            <a:off x="2405748" y="227511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</a:t>
            </a:r>
            <a:r>
              <a:rPr lang="en-US" sz="2800" baseline="-25000" dirty="0" smtClean="0"/>
              <a:t>2</a:t>
            </a:r>
            <a:endParaRPr lang="en-US" sz="2800" baseline="-25000" dirty="0"/>
          </a:p>
        </p:txBody>
      </p:sp>
      <p:sp>
        <p:nvSpPr>
          <p:cNvPr id="11" name="TextBox 10"/>
          <p:cNvSpPr txBox="1"/>
          <p:nvPr/>
        </p:nvSpPr>
        <p:spPr>
          <a:xfrm>
            <a:off x="2409372" y="274320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</a:t>
            </a:r>
            <a:r>
              <a:rPr lang="en-US" sz="2800" baseline="-25000" dirty="0" smtClean="0"/>
              <a:t>3</a:t>
            </a:r>
            <a:endParaRPr lang="en-US" sz="2800" baseline="-25000" dirty="0"/>
          </a:p>
        </p:txBody>
      </p:sp>
      <p:sp>
        <p:nvSpPr>
          <p:cNvPr id="12" name="TextBox 11"/>
          <p:cNvSpPr txBox="1"/>
          <p:nvPr/>
        </p:nvSpPr>
        <p:spPr>
          <a:xfrm>
            <a:off x="2423886" y="3316506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</a:t>
            </a:r>
            <a:r>
              <a:rPr lang="en-US" sz="2800" baseline="-25000" dirty="0" smtClean="0"/>
              <a:t>4</a:t>
            </a:r>
            <a:endParaRPr lang="en-US" sz="2800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3664854" y="274320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=</a:t>
            </a:r>
            <a:endParaRPr lang="en-US" sz="2800" baseline="-25000" dirty="0"/>
          </a:p>
        </p:txBody>
      </p:sp>
      <p:sp>
        <p:nvSpPr>
          <p:cNvPr id="14" name="TextBox 13"/>
          <p:cNvSpPr txBox="1"/>
          <p:nvPr/>
        </p:nvSpPr>
        <p:spPr>
          <a:xfrm>
            <a:off x="2420256" y="381000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</a:t>
            </a:r>
            <a:r>
              <a:rPr lang="en-US" sz="2800" baseline="-25000" dirty="0" smtClean="0"/>
              <a:t>5</a:t>
            </a:r>
            <a:endParaRPr lang="en-US" sz="2800" baseline="-25000" dirty="0"/>
          </a:p>
        </p:txBody>
      </p:sp>
      <p:sp>
        <p:nvSpPr>
          <p:cNvPr id="15" name="TextBox 14"/>
          <p:cNvSpPr txBox="1"/>
          <p:nvPr/>
        </p:nvSpPr>
        <p:spPr>
          <a:xfrm>
            <a:off x="2438400" y="420118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</a:t>
            </a:r>
            <a:r>
              <a:rPr lang="en-US" sz="2800" baseline="-25000" dirty="0" smtClean="0"/>
              <a:t>6</a:t>
            </a:r>
            <a:endParaRPr lang="en-US" sz="2800" baseline="-25000" dirty="0"/>
          </a:p>
        </p:txBody>
      </p:sp>
      <p:sp>
        <p:nvSpPr>
          <p:cNvPr id="16" name="Rectangle 15"/>
          <p:cNvSpPr/>
          <p:nvPr/>
        </p:nvSpPr>
        <p:spPr>
          <a:xfrm>
            <a:off x="7061202" y="2645232"/>
            <a:ext cx="5934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m</a:t>
            </a:r>
            <a:r>
              <a:rPr lang="en-US" sz="2800" baseline="-25000" dirty="0" smtClean="0"/>
              <a:t>3</a:t>
            </a:r>
            <a:endParaRPr lang="en-US" sz="2800" baseline="-25000" dirty="0"/>
          </a:p>
        </p:txBody>
      </p:sp>
      <p:sp>
        <p:nvSpPr>
          <p:cNvPr id="17" name="TextBox 16"/>
          <p:cNvSpPr txBox="1"/>
          <p:nvPr/>
        </p:nvSpPr>
        <p:spPr>
          <a:xfrm>
            <a:off x="4800600" y="175260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1    1    0</a:t>
            </a:r>
            <a:endParaRPr lang="en-US" sz="2800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4800600" y="2111122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0    1    1</a:t>
            </a:r>
            <a:endParaRPr lang="en-US" sz="2800" baseline="-25000" dirty="0"/>
          </a:p>
        </p:txBody>
      </p:sp>
      <p:sp>
        <p:nvSpPr>
          <p:cNvPr id="19" name="TextBox 18"/>
          <p:cNvSpPr txBox="1"/>
          <p:nvPr/>
        </p:nvSpPr>
        <p:spPr>
          <a:xfrm>
            <a:off x="4800600" y="2539288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1    0    1</a:t>
            </a:r>
            <a:endParaRPr lang="en-US" sz="2800" baseline="-25000" dirty="0"/>
          </a:p>
        </p:txBody>
      </p:sp>
      <p:sp>
        <p:nvSpPr>
          <p:cNvPr id="20" name="TextBox 19"/>
          <p:cNvSpPr txBox="1"/>
          <p:nvPr/>
        </p:nvSpPr>
        <p:spPr>
          <a:xfrm>
            <a:off x="4800600" y="3033492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    -1    0</a:t>
            </a:r>
            <a:endParaRPr lang="en-US" sz="2800" baseline="-25000" dirty="0"/>
          </a:p>
        </p:txBody>
      </p:sp>
      <p:sp>
        <p:nvSpPr>
          <p:cNvPr id="21" name="TextBox 20"/>
          <p:cNvSpPr txBox="1"/>
          <p:nvPr/>
        </p:nvSpPr>
        <p:spPr>
          <a:xfrm>
            <a:off x="4800600" y="3392014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0    1    -1</a:t>
            </a:r>
            <a:endParaRPr lang="en-US" sz="2800" baseline="-25000" dirty="0"/>
          </a:p>
        </p:txBody>
      </p:sp>
      <p:sp>
        <p:nvSpPr>
          <p:cNvPr id="22" name="TextBox 21"/>
          <p:cNvSpPr txBox="1"/>
          <p:nvPr/>
        </p:nvSpPr>
        <p:spPr>
          <a:xfrm>
            <a:off x="4800600" y="382018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-1    0    1</a:t>
            </a:r>
            <a:endParaRPr lang="en-US" sz="2800" baseline="-25000" dirty="0"/>
          </a:p>
        </p:txBody>
      </p:sp>
      <p:sp>
        <p:nvSpPr>
          <p:cNvPr id="23" name="TextBox 22"/>
          <p:cNvSpPr txBox="1"/>
          <p:nvPr/>
        </p:nvSpPr>
        <p:spPr>
          <a:xfrm>
            <a:off x="1143000" y="533400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M=3  and   N=6</a:t>
            </a:r>
            <a:endParaRPr lang="en-US" sz="2800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Three Useful Types of Prior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Solution is “small”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m=0                G=I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Solution is “flat”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dm/</a:t>
            </a:r>
            <a:r>
              <a:rPr lang="en-US" dirty="0" err="1" smtClean="0"/>
              <a:t>dx</a:t>
            </a:r>
            <a:r>
              <a:rPr lang="en-US" dirty="0" smtClean="0"/>
              <a:t>=0       G with rows like [0 … 0 -1 1 0 … 0]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Solution is “smooth”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d</a:t>
            </a:r>
            <a:r>
              <a:rPr lang="en-US" baseline="30000" dirty="0" smtClean="0"/>
              <a:t>2</a:t>
            </a:r>
            <a:r>
              <a:rPr lang="en-US" dirty="0" smtClean="0"/>
              <a:t>m/dx</a:t>
            </a:r>
            <a:r>
              <a:rPr lang="en-US" baseline="30000" dirty="0" smtClean="0"/>
              <a:t>2</a:t>
            </a:r>
            <a:r>
              <a:rPr lang="en-US" dirty="0" smtClean="0"/>
              <a:t> =0   G </a:t>
            </a:r>
            <a:r>
              <a:rPr lang="en-US" dirty="0" smtClean="0"/>
              <a:t>with rows like [0 … 0 1 -2 1 0 … 0]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2590800" y="5791200"/>
            <a:ext cx="6248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what’s the difference between flatness and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smoothness?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399256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G in </a:t>
            </a:r>
            <a:r>
              <a:rPr lang="en-US" dirty="0" err="1" smtClean="0">
                <a:solidFill>
                  <a:srgbClr val="FF0000"/>
                </a:solidFill>
              </a:rPr>
              <a:t>MatLab</a:t>
            </a:r>
            <a:r>
              <a:rPr lang="en-US" dirty="0" smtClean="0">
                <a:solidFill>
                  <a:srgbClr val="FF0000"/>
                </a:solidFill>
              </a:rPr>
              <a:t>?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00200" y="533400"/>
            <a:ext cx="62484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N=6;</a:t>
            </a:r>
            <a:endParaRPr lang="en-US" sz="3200" dirty="0" smtClean="0"/>
          </a:p>
          <a:p>
            <a:r>
              <a:rPr lang="en-US" sz="3200" dirty="0" smtClean="0"/>
              <a:t>M=3;</a:t>
            </a:r>
            <a:endParaRPr lang="en-US" sz="3200" dirty="0" smtClean="0"/>
          </a:p>
          <a:p>
            <a:r>
              <a:rPr lang="en-US" sz="3200" dirty="0" smtClean="0"/>
              <a:t> </a:t>
            </a:r>
          </a:p>
          <a:p>
            <a:r>
              <a:rPr lang="en-US" sz="3200" dirty="0" smtClean="0"/>
              <a:t>G = zeros(N,M);</a:t>
            </a:r>
          </a:p>
          <a:p>
            <a:r>
              <a:rPr lang="en-US" sz="3200" dirty="0" smtClean="0"/>
              <a:t>G = [1,  </a:t>
            </a:r>
            <a:r>
              <a:rPr lang="en-US" sz="3200" dirty="0" smtClean="0"/>
              <a:t>1, 0;</a:t>
            </a:r>
            <a:endParaRPr lang="en-US" sz="3200" dirty="0" smtClean="0"/>
          </a:p>
          <a:p>
            <a:r>
              <a:rPr lang="en-US" sz="3200" dirty="0" smtClean="0"/>
              <a:t>        </a:t>
            </a:r>
            <a:r>
              <a:rPr lang="en-US" sz="3200" dirty="0" smtClean="0"/>
              <a:t>0,  1</a:t>
            </a:r>
            <a:r>
              <a:rPr lang="en-US" sz="3200" dirty="0" smtClean="0"/>
              <a:t>, </a:t>
            </a:r>
            <a:r>
              <a:rPr lang="en-US" sz="3200" dirty="0" smtClean="0"/>
              <a:t> 1</a:t>
            </a:r>
            <a:r>
              <a:rPr lang="en-US" sz="3200" dirty="0" smtClean="0"/>
              <a:t>;</a:t>
            </a:r>
          </a:p>
          <a:p>
            <a:r>
              <a:rPr lang="en-US" sz="3200" dirty="0" smtClean="0"/>
              <a:t>        </a:t>
            </a:r>
            <a:r>
              <a:rPr lang="en-US" sz="3200" dirty="0" smtClean="0"/>
              <a:t>1,  0,  1;</a:t>
            </a:r>
            <a:endParaRPr lang="en-US" sz="3200" dirty="0" smtClean="0"/>
          </a:p>
          <a:p>
            <a:r>
              <a:rPr lang="en-US" sz="3200" dirty="0" smtClean="0"/>
              <a:t>       </a:t>
            </a:r>
            <a:r>
              <a:rPr lang="en-US" sz="3200" dirty="0" smtClean="0"/>
              <a:t> 1</a:t>
            </a:r>
            <a:r>
              <a:rPr lang="en-US" sz="3200" dirty="0" smtClean="0"/>
              <a:t>, </a:t>
            </a:r>
            <a:r>
              <a:rPr lang="en-US" sz="3200" dirty="0" smtClean="0"/>
              <a:t>-1,  0;</a:t>
            </a:r>
          </a:p>
          <a:p>
            <a:r>
              <a:rPr lang="en-US" sz="3200" dirty="0"/>
              <a:t> </a:t>
            </a:r>
            <a:r>
              <a:rPr lang="en-US" sz="3200" dirty="0" smtClean="0"/>
              <a:t>       0,  1, -1;</a:t>
            </a:r>
          </a:p>
          <a:p>
            <a:r>
              <a:rPr lang="en-US" sz="3200" dirty="0"/>
              <a:t> </a:t>
            </a:r>
            <a:r>
              <a:rPr lang="en-US" sz="3200" dirty="0" smtClean="0"/>
              <a:t>       -1, 0, 1];</a:t>
            </a: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</TotalTime>
  <Words>1669</Words>
  <Application>Microsoft Office PowerPoint</Application>
  <PresentationFormat>On-screen Show (4:3)</PresentationFormat>
  <Paragraphs>444</Paragraphs>
  <Slides>70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71" baseType="lpstr">
      <vt:lpstr>Office Theme</vt:lpstr>
      <vt:lpstr>Slide 1</vt:lpstr>
      <vt:lpstr>Slide 2</vt:lpstr>
      <vt:lpstr>The Steps You Should Take To Solve a Generalized Least Squares Problem</vt:lpstr>
      <vt:lpstr>Step 1: State the Problem in Words</vt:lpstr>
      <vt:lpstr>Step 2:  Convert your understanding of the problem  to the form  Gm=d</vt:lpstr>
      <vt:lpstr>N, M and G?</vt:lpstr>
      <vt:lpstr>Slide 7</vt:lpstr>
      <vt:lpstr>G in MatLab?</vt:lpstr>
      <vt:lpstr>Slide 9</vt:lpstr>
      <vt:lpstr>Step 3:  Examine the data</vt:lpstr>
      <vt:lpstr>Slide 11</vt:lpstr>
      <vt:lpstr>Slide 12</vt:lpstr>
      <vt:lpstr>Step 4:  Establish accuracy of data   σd = ?  based on some knowledge of measurement process </vt:lpstr>
      <vt:lpstr>Can differences in weight be determined more accurately than sums ?  What do you think?  </vt:lpstr>
      <vt:lpstr> Prior error  i=1,2,3  sums:  σdi = 0.1 kg   i=4,5,6   differences:  σdi = 0.01 kg  </vt:lpstr>
      <vt:lpstr>Slide 16</vt:lpstr>
      <vt:lpstr>Step 5: State Prior Information in Words</vt:lpstr>
      <vt:lpstr>Step 6:  Convert the prior information  to the form  Hm=h</vt:lpstr>
      <vt:lpstr>H and h and their length K ?</vt:lpstr>
      <vt:lpstr>Slide 20</vt:lpstr>
      <vt:lpstr>Matlab</vt:lpstr>
      <vt:lpstr>Step 7:  Establish accuracy of the prior information   σh = ?  just how close to 5 kg is the typical watermelon? </vt:lpstr>
      <vt:lpstr>say about 2 kg   σh = 2 kg   sigmah = 2; </vt:lpstr>
      <vt:lpstr>Step 8:  Estimate model parameters and their covariance  using generalized least squares </vt:lpstr>
      <vt:lpstr>mest = (FTF)-1 FT dobs  with  </vt:lpstr>
      <vt:lpstr>mest = (FTF)-1 FT dobs  with  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Step 9:  State estimates and their confidence intervals </vt:lpstr>
      <vt:lpstr>Slide 36</vt:lpstr>
      <vt:lpstr>Slide 37</vt:lpstr>
      <vt:lpstr>Slide 38</vt:lpstr>
      <vt:lpstr>Step 10:  compute and examine the predicted data and the individual errors </vt:lpstr>
      <vt:lpstr>examine both the error ei = diobs – dipre  and the generalized error  egi = (diobs – dipre) / σdi </vt:lpstr>
      <vt:lpstr>Slide 41</vt:lpstr>
      <vt:lpstr>Slide 42</vt:lpstr>
      <vt:lpstr>Slide 43</vt:lpstr>
      <vt:lpstr>Step 11:  Check that the total generalized error    is reasonable </vt:lpstr>
      <vt:lpstr>Slide 45</vt:lpstr>
      <vt:lpstr>Slide 46</vt:lpstr>
      <vt:lpstr>Generalized error: 0.9797 predicted mean error: 3.0000 predicted sigma error: 2.4495 lower 95% confidence limit: -1.8990 upper 95% confidence limit: 7.8990 </vt:lpstr>
      <vt:lpstr>Generalized error: 0.9797 predicted mean error: 3.0000 predicted sigma error: 2.4495 lower 95% confidence limit: -1.8990 upper 95% confidence limit: 7.8990 </vt:lpstr>
      <vt:lpstr>Generalized error: 0.9797 predicted mean error: 3.0000 predicted sigma error: 2.4495 lower 95% confidence limit: -1.8990 upper 95% confidence limit: 7.8990 </vt:lpstr>
      <vt:lpstr>E &gt; Ehigh Data is fit more poorly than expected on the basis of the prior variance  E &lt; Elow  Data is “over fit” </vt:lpstr>
      <vt:lpstr>Slide 51</vt:lpstr>
      <vt:lpstr>Summary</vt:lpstr>
      <vt:lpstr>model parameters represent the values of a function  m(x)  at equally spaced increments along the x-axis</vt:lpstr>
      <vt:lpstr>function approximated by its values at a sequence of x’s</vt:lpstr>
      <vt:lpstr>rough function has large second derivative   a smooth function is one that is not rough   a smooth function has a small second derivative</vt:lpstr>
      <vt:lpstr>approximate expressions for second derivative</vt:lpstr>
      <vt:lpstr>Slide 57</vt:lpstr>
      <vt:lpstr>what to do about m1 and mM? not enough points for 2nd derivative  two possibilities no prior information for m1 and mM  or prior information about flatness (first derivative)</vt:lpstr>
      <vt:lpstr>Slide 59</vt:lpstr>
      <vt:lpstr>Slide 60</vt:lpstr>
      <vt:lpstr>Slide 61</vt:lpstr>
      <vt:lpstr>the model parameters, m an ordered list of all model parameters</vt:lpstr>
      <vt:lpstr>the data, d just the model parameters that were measured</vt:lpstr>
      <vt:lpstr>data equation Gm=d</vt:lpstr>
      <vt:lpstr>Slide 65</vt:lpstr>
      <vt:lpstr>put them together into the Generalized Least Squares equation </vt:lpstr>
      <vt:lpstr>the solution using MatLab</vt:lpstr>
      <vt:lpstr>Slide 68</vt:lpstr>
      <vt:lpstr>Three Useful Types of Prior Information</vt:lpstr>
      <vt:lpstr>Three Useful Types of Prior Information</vt:lpstr>
    </vt:vector>
  </TitlesOfParts>
  <Company>Columbia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William Menke</dc:creator>
  <cp:lastModifiedBy>William Menke</cp:lastModifiedBy>
  <cp:revision>14</cp:revision>
  <dcterms:created xsi:type="dcterms:W3CDTF">2014-09-28T23:52:12Z</dcterms:created>
  <dcterms:modified xsi:type="dcterms:W3CDTF">2014-09-29T22:07:35Z</dcterms:modified>
</cp:coreProperties>
</file>