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slides/slide8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8" r:id="rId4"/>
    <p:sldId id="340" r:id="rId5"/>
    <p:sldId id="260" r:id="rId6"/>
    <p:sldId id="263" r:id="rId7"/>
    <p:sldId id="256" r:id="rId8"/>
    <p:sldId id="265" r:id="rId9"/>
    <p:sldId id="266" r:id="rId10"/>
    <p:sldId id="267" r:id="rId11"/>
    <p:sldId id="25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5" r:id="rId21"/>
    <p:sldId id="285" r:id="rId22"/>
    <p:sldId id="277" r:id="rId23"/>
    <p:sldId id="281" r:id="rId24"/>
    <p:sldId id="278" r:id="rId25"/>
    <p:sldId id="282" r:id="rId26"/>
    <p:sldId id="279" r:id="rId27"/>
    <p:sldId id="283" r:id="rId28"/>
    <p:sldId id="280" r:id="rId29"/>
    <p:sldId id="284" r:id="rId30"/>
    <p:sldId id="304" r:id="rId31"/>
    <p:sldId id="286" r:id="rId32"/>
    <p:sldId id="287" r:id="rId33"/>
    <p:sldId id="288" r:id="rId34"/>
    <p:sldId id="290" r:id="rId35"/>
    <p:sldId id="289" r:id="rId36"/>
    <p:sldId id="291" r:id="rId37"/>
    <p:sldId id="293" r:id="rId38"/>
    <p:sldId id="299" r:id="rId39"/>
    <p:sldId id="294" r:id="rId40"/>
    <p:sldId id="298" r:id="rId41"/>
    <p:sldId id="297" r:id="rId42"/>
    <p:sldId id="292" r:id="rId43"/>
    <p:sldId id="300" r:id="rId44"/>
    <p:sldId id="301" r:id="rId45"/>
    <p:sldId id="303" r:id="rId46"/>
    <p:sldId id="302" r:id="rId47"/>
    <p:sldId id="305" r:id="rId48"/>
    <p:sldId id="306" r:id="rId49"/>
    <p:sldId id="307" r:id="rId50"/>
    <p:sldId id="308" r:id="rId51"/>
    <p:sldId id="309" r:id="rId52"/>
    <p:sldId id="310" r:id="rId53"/>
    <p:sldId id="312" r:id="rId54"/>
    <p:sldId id="313" r:id="rId55"/>
    <p:sldId id="341" r:id="rId56"/>
    <p:sldId id="342" r:id="rId57"/>
    <p:sldId id="311" r:id="rId58"/>
    <p:sldId id="339" r:id="rId59"/>
    <p:sldId id="314" r:id="rId60"/>
    <p:sldId id="315" r:id="rId61"/>
    <p:sldId id="316" r:id="rId62"/>
    <p:sldId id="317" r:id="rId63"/>
    <p:sldId id="319" r:id="rId64"/>
    <p:sldId id="318" r:id="rId65"/>
    <p:sldId id="320" r:id="rId66"/>
    <p:sldId id="321" r:id="rId67"/>
    <p:sldId id="322" r:id="rId68"/>
    <p:sldId id="323" r:id="rId69"/>
    <p:sldId id="324" r:id="rId70"/>
    <p:sldId id="326" r:id="rId71"/>
    <p:sldId id="329" r:id="rId72"/>
    <p:sldId id="328" r:id="rId73"/>
    <p:sldId id="330" r:id="rId74"/>
    <p:sldId id="333" r:id="rId75"/>
    <p:sldId id="331" r:id="rId76"/>
    <p:sldId id="332" r:id="rId77"/>
    <p:sldId id="334" r:id="rId78"/>
    <p:sldId id="335" r:id="rId79"/>
    <p:sldId id="336" r:id="rId80"/>
    <p:sldId id="337" r:id="rId81"/>
    <p:sldId id="338" r:id="rId8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6567-7D4F-4291-BD49-883C8A32166A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97AF0-411D-4BE6-8D5D-3984716B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6567-7D4F-4291-BD49-883C8A32166A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97AF0-411D-4BE6-8D5D-3984716B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6567-7D4F-4291-BD49-883C8A32166A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97AF0-411D-4BE6-8D5D-3984716B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6567-7D4F-4291-BD49-883C8A32166A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97AF0-411D-4BE6-8D5D-3984716B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6567-7D4F-4291-BD49-883C8A32166A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97AF0-411D-4BE6-8D5D-3984716B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6567-7D4F-4291-BD49-883C8A32166A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97AF0-411D-4BE6-8D5D-3984716B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6567-7D4F-4291-BD49-883C8A32166A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97AF0-411D-4BE6-8D5D-3984716B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6567-7D4F-4291-BD49-883C8A32166A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97AF0-411D-4BE6-8D5D-3984716B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6567-7D4F-4291-BD49-883C8A32166A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97AF0-411D-4BE6-8D5D-3984716B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6567-7D4F-4291-BD49-883C8A32166A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97AF0-411D-4BE6-8D5D-3984716B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6567-7D4F-4291-BD49-883C8A32166A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97AF0-411D-4BE6-8D5D-3984716B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46567-7D4F-4291-BD49-883C8A32166A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97AF0-411D-4BE6-8D5D-3984716B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4384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EESC G6908 </a:t>
            </a:r>
          </a:p>
          <a:p>
            <a:pPr algn="ctr"/>
            <a:r>
              <a:rPr lang="en-US" sz="3600" dirty="0" smtClean="0"/>
              <a:t>Quantitative Methods</a:t>
            </a:r>
          </a:p>
          <a:p>
            <a:pPr algn="ctr"/>
            <a:r>
              <a:rPr lang="en-US" sz="3600" dirty="0" smtClean="0"/>
              <a:t>of Data Analysis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5334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Try to understand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2600" y="2970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units of the 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3731121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typical noise level of measurements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52600" y="5253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purpose for which the data was collected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52600" y="4492228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how missing data is represented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14478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physical significance of each data type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2208907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method of measurement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5334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Try to understand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2600" y="2970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units of the 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3731121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typical noise level of measurements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52600" y="5253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purpose for which the data was collected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52600" y="4492228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how missing data is represented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14478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physical significance of each data type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2208907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method of measurement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43400" y="1650945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is your major data type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what is its physical significance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5334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Try to understand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2600" y="2970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units of the 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3731121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typical noise level of measurements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52600" y="5253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purpose for which the data was collected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52600" y="4492228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how missing data is represented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14478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physical significance of each data type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2208907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method of measurement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95800" y="2521803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data type?  How measured?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5334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Try to understand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3731121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typical noise level of measurements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52600" y="5253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purpose for which the data was collected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52600" y="4492228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how missing data is represented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14478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physical significance of each data type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2208907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method of measurement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19600" y="32766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data type?  units?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52600" y="2970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units of the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5334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Try to understand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2600" y="2970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units of the 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3731121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typical noise level of measurements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52600" y="5253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purpose for which the data was collected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52600" y="4492228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how missing data is represented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14478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physical significance of each data type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2208907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method of measurement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19600" y="4110335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data type?  noise level?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5334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Try to understand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2600" y="2970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units of the 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3731121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typical noise level of measurements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52600" y="5253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purpose for which the data was collected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52600" y="4492228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how missing data is represented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14478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physical significance of each data type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2208907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method of measurement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19600" y="4872335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data type?  missing data?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5334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Try to understand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2600" y="2970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units of the 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3731121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typical noise level of measurements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52600" y="5253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purpose for which the data was collected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52600" y="4492228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how missing data is represented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14478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physical significance of each data type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2208907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method of measurement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19600" y="5710535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data type?  purpose?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1273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when you first get some data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981200" y="26670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look at the numerical values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981200" y="26670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look at the numerical values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62600" y="32766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22860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last class led by me</a:t>
            </a:r>
          </a:p>
          <a:p>
            <a:pPr algn="ctr"/>
            <a:endParaRPr lang="en-US" sz="3600" dirty="0"/>
          </a:p>
          <a:p>
            <a:pPr algn="ctr"/>
            <a:r>
              <a:rPr lang="en-US" sz="3600" dirty="0" smtClean="0"/>
              <a:t>two led by you next week!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39579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histograms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47961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false color plots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2208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time series plots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31197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scatter plots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76400" y="1062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preliminary plots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39579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histograms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47961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false color plots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2208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time series plots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31197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scatter plots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76400" y="1062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preliminary plots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0" y="228600"/>
            <a:ext cx="1981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show of hands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plan to put one in your term project report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72200" y="22098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72200" y="31959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72200" y="41103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72200" y="48723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39579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histograms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47961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false color plots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2208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time series plots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31197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scatter plots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76400" y="1062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preliminary plots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38800" y="22098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good they good for?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39579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histograms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47961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false color plots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2208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time series plots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31197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scatter plots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76400" y="1062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preliminary plots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38800" y="22098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can be obscured?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39579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histograms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47961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false color plots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2208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time series plots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31197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scatter plots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76400" y="1062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preliminary plots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62600" y="31197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are they good for?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39579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histograms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47961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false color plots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2208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time series plots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31197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scatter plots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76400" y="1062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preliminary plots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62600" y="31197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can be obscured?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39579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histograms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47961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false color plots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2208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time series plots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31197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scatter plots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76400" y="1062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preliminary plots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62600" y="39579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good are they?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39579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histograms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47961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false color plots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2208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time series plots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31197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scatter plots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76400" y="1062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preliminary plots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62600" y="39579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can be obscured?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39579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histograms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47961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false color plots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2208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time series plots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31197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scatter plots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76400" y="1062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preliminary plots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62600" y="47961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good are they?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39579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histograms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47961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false color plots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2208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time series plots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31197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scatter plots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76400" y="1062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preliminary plots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62600" y="47961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can be obscured?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1273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purpose of data analysis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to learn something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39579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histograms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2600" y="47961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false color plots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2208014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time series plots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31197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scatter plots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76400" y="1062335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preliminary plots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24600" y="2608944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plot error bars!</a:t>
            </a:r>
          </a:p>
        </p:txBody>
      </p:sp>
      <p:sp>
        <p:nvSpPr>
          <p:cNvPr id="9" name="Right Brace 8"/>
          <p:cNvSpPr/>
          <p:nvPr/>
        </p:nvSpPr>
        <p:spPr>
          <a:xfrm>
            <a:off x="5943600" y="2286000"/>
            <a:ext cx="228600" cy="11430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1273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Error Propagation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127375"/>
          </a:xfrm>
        </p:spPr>
        <p:txBody>
          <a:bodyPr>
            <a:normAutofit/>
          </a:bodyPr>
          <a:lstStyle/>
          <a:p>
            <a:r>
              <a:rPr lang="en-US" dirty="0" smtClean="0"/>
              <a:t>all measurements have error 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127375"/>
          </a:xfrm>
        </p:spPr>
        <p:txBody>
          <a:bodyPr>
            <a:normAutofit/>
          </a:bodyPr>
          <a:lstStyle/>
          <a:p>
            <a:r>
              <a:rPr lang="en-US" dirty="0" smtClean="0"/>
              <a:t>… therefore 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1273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… what 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127375"/>
          </a:xfrm>
        </p:spPr>
        <p:txBody>
          <a:bodyPr>
            <a:normAutofit/>
          </a:bodyPr>
          <a:lstStyle/>
          <a:p>
            <a:r>
              <a:rPr lang="en-US" dirty="0" smtClean="0"/>
              <a:t>… all inferences made from data</a:t>
            </a:r>
            <a:br>
              <a:rPr lang="en-US" dirty="0" smtClean="0"/>
            </a:br>
            <a:r>
              <a:rPr lang="en-US" dirty="0" smtClean="0"/>
              <a:t>have error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676400"/>
            <a:ext cx="7772400" cy="31273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quantifying error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err="1" smtClean="0"/>
              <a:t>C</a:t>
            </a:r>
            <a:r>
              <a:rPr lang="en-US" baseline="-25000" dirty="0" err="1" smtClean="0"/>
              <a:t>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data covariance matrix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76400"/>
            <a:ext cx="9144000" cy="31273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simplest case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err="1" smtClean="0"/>
              <a:t>C</a:t>
            </a:r>
            <a:r>
              <a:rPr lang="en-US" baseline="-25000" dirty="0" err="1" smtClean="0"/>
              <a:t>d</a:t>
            </a:r>
            <a:r>
              <a:rPr lang="en-US" dirty="0" smtClean="0"/>
              <a:t> = </a:t>
            </a:r>
            <a:r>
              <a:rPr lang="el-GR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d</a:t>
            </a:r>
            <a:r>
              <a:rPr lang="en-US" baseline="30000" dirty="0" smtClean="0">
                <a:latin typeface="Cambria Math"/>
                <a:ea typeface="Cambria Math"/>
              </a:rPr>
              <a:t>2</a:t>
            </a:r>
            <a:r>
              <a:rPr lang="en-US" b="1" dirty="0" smtClean="0">
                <a:latin typeface="Cambria Math"/>
                <a:ea typeface="Cambria Math"/>
              </a:rPr>
              <a:t>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uncorrelated error with uniform variance </a:t>
            </a:r>
            <a:r>
              <a:rPr lang="el-GR" sz="3600" dirty="0" smtClean="0">
                <a:latin typeface="Cambria Math"/>
                <a:ea typeface="Cambria Math"/>
              </a:rPr>
              <a:t>σ</a:t>
            </a:r>
            <a:r>
              <a:rPr lang="en-US" sz="3600" baseline="-25000" dirty="0" smtClean="0">
                <a:latin typeface="Cambria Math"/>
                <a:ea typeface="Cambria Math"/>
              </a:rPr>
              <a:t>d</a:t>
            </a:r>
            <a:r>
              <a:rPr lang="en-US" sz="3600" baseline="30000" dirty="0" smtClean="0">
                <a:latin typeface="Cambria Math"/>
                <a:ea typeface="Cambria Math"/>
              </a:rPr>
              <a:t>2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76400"/>
            <a:ext cx="9144000" cy="31273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simplest case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err="1" smtClean="0"/>
              <a:t>C</a:t>
            </a:r>
            <a:r>
              <a:rPr lang="en-US" baseline="-25000" dirty="0" err="1" smtClean="0"/>
              <a:t>d</a:t>
            </a:r>
            <a:r>
              <a:rPr lang="en-US" dirty="0" smtClean="0"/>
              <a:t> = </a:t>
            </a:r>
            <a:r>
              <a:rPr lang="el-GR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d</a:t>
            </a:r>
            <a:r>
              <a:rPr lang="en-US" baseline="30000" dirty="0" smtClean="0">
                <a:latin typeface="Cambria Math"/>
                <a:ea typeface="Cambria Math"/>
              </a:rPr>
              <a:t>2</a:t>
            </a:r>
            <a:r>
              <a:rPr lang="en-US" b="1" dirty="0" smtClean="0">
                <a:latin typeface="Cambria Math"/>
                <a:ea typeface="Cambria Math"/>
              </a:rPr>
              <a:t>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uncorrelated error with uniform variance </a:t>
            </a:r>
            <a:r>
              <a:rPr lang="el-GR" sz="3600" dirty="0" smtClean="0">
                <a:latin typeface="Cambria Math"/>
                <a:ea typeface="Cambria Math"/>
              </a:rPr>
              <a:t>σ</a:t>
            </a:r>
            <a:r>
              <a:rPr lang="en-US" sz="3600" baseline="-25000" dirty="0" smtClean="0">
                <a:latin typeface="Cambria Math"/>
                <a:ea typeface="Cambria Math"/>
              </a:rPr>
              <a:t>d</a:t>
            </a:r>
            <a:r>
              <a:rPr lang="en-US" sz="3600" baseline="30000" dirty="0" smtClean="0">
                <a:latin typeface="Cambria Math"/>
                <a:ea typeface="Cambria Math"/>
              </a:rPr>
              <a:t>2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447800" y="5181600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____  % of error within 2</a:t>
            </a:r>
            <a:r>
              <a:rPr lang="el-GR" sz="2400" dirty="0" smtClean="0">
                <a:solidFill>
                  <a:srgbClr val="FF0000"/>
                </a:solidFill>
                <a:latin typeface="Cambria Math"/>
                <a:ea typeface="Cambria Math"/>
              </a:rPr>
              <a:t>σ</a:t>
            </a:r>
            <a:r>
              <a:rPr lang="en-US" sz="2400" baseline="-25000" dirty="0" smtClean="0">
                <a:solidFill>
                  <a:srgbClr val="FF0000"/>
                </a:solidFill>
                <a:latin typeface="Cambria Math"/>
                <a:ea typeface="Cambria Math"/>
              </a:rPr>
              <a:t>d</a:t>
            </a:r>
            <a:r>
              <a:rPr lang="en-US" sz="2400" dirty="0" smtClean="0">
                <a:solidFill>
                  <a:srgbClr val="FF0000"/>
                </a:solidFill>
                <a:latin typeface="Cambria Math"/>
                <a:ea typeface="Cambria Math"/>
              </a:rPr>
              <a:t> of the mean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09601"/>
            <a:ext cx="9144000" cy="1371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Two Ways to Estimate</a:t>
            </a:r>
            <a:r>
              <a:rPr lang="en-US" dirty="0" smtClean="0"/>
              <a:t> </a:t>
            </a:r>
            <a:r>
              <a:rPr lang="el-GR" sz="3600" dirty="0" smtClean="0">
                <a:latin typeface="Cambria Math"/>
                <a:ea typeface="Cambria Math"/>
              </a:rPr>
              <a:t>σ</a:t>
            </a:r>
            <a:r>
              <a:rPr lang="en-US" sz="3600" baseline="-25000" dirty="0" smtClean="0">
                <a:latin typeface="Cambria Math"/>
                <a:ea typeface="Cambria Math"/>
              </a:rPr>
              <a:t>d</a:t>
            </a:r>
            <a:r>
              <a:rPr lang="en-US" sz="3600" baseline="30000" dirty="0" smtClean="0">
                <a:latin typeface="Cambria Math"/>
                <a:ea typeface="Cambria Math"/>
              </a:rPr>
              <a:t>2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2133600"/>
            <a:ext cx="9144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from knowledge of the measurement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technique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4038600"/>
            <a:ext cx="9144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from the quality of a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fit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1273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purpose of data analysis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to learn something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71800" y="48006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useful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09601"/>
            <a:ext cx="9144000" cy="1371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Two Ways to Estimate</a:t>
            </a:r>
            <a:r>
              <a:rPr lang="en-US" dirty="0" smtClean="0"/>
              <a:t> </a:t>
            </a:r>
            <a:r>
              <a:rPr lang="el-GR" sz="3600" dirty="0" smtClean="0">
                <a:latin typeface="Cambria Math"/>
                <a:ea typeface="Cambria Math"/>
              </a:rPr>
              <a:t>σ</a:t>
            </a:r>
            <a:r>
              <a:rPr lang="en-US" sz="3600" baseline="-25000" dirty="0" smtClean="0">
                <a:latin typeface="Cambria Math"/>
                <a:ea typeface="Cambria Math"/>
              </a:rPr>
              <a:t>d</a:t>
            </a:r>
            <a:r>
              <a:rPr lang="en-US" sz="3600" baseline="30000" dirty="0" smtClean="0">
                <a:latin typeface="Cambria Math"/>
                <a:ea typeface="Cambria Math"/>
              </a:rPr>
              <a:t>2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2133600"/>
            <a:ext cx="9144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from knowledge of the measurement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technique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4038600"/>
            <a:ext cx="9144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from the quality of a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fit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3124200"/>
            <a:ext cx="624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How accurate could you measure the length and with of the room with a tape measure?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09601"/>
            <a:ext cx="9144000" cy="1371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Two Ways to Estimate</a:t>
            </a:r>
            <a:r>
              <a:rPr lang="en-US" dirty="0" smtClean="0"/>
              <a:t> </a:t>
            </a:r>
            <a:r>
              <a:rPr lang="el-GR" sz="3600" dirty="0" smtClean="0">
                <a:latin typeface="Cambria Math"/>
                <a:ea typeface="Cambria Math"/>
              </a:rPr>
              <a:t>σ</a:t>
            </a:r>
            <a:r>
              <a:rPr lang="en-US" sz="3600" baseline="-25000" dirty="0" smtClean="0">
                <a:latin typeface="Cambria Math"/>
                <a:ea typeface="Cambria Math"/>
              </a:rPr>
              <a:t>d</a:t>
            </a:r>
            <a:r>
              <a:rPr lang="en-US" sz="3600" baseline="30000" dirty="0" smtClean="0">
                <a:latin typeface="Cambria Math"/>
                <a:ea typeface="Cambria Math"/>
              </a:rPr>
              <a:t>2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2133600"/>
            <a:ext cx="9144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from knowledge of the measurement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technique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4038600"/>
            <a:ext cx="9144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from the quality of a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fit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4953000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What can go wrong?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676400"/>
            <a:ext cx="7772400" cy="31273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rule for error propagation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if</a:t>
            </a:r>
            <a:br>
              <a:rPr lang="en-US" dirty="0" smtClean="0"/>
            </a:br>
            <a:r>
              <a:rPr lang="en-US" b="1" dirty="0" smtClean="0"/>
              <a:t>m </a:t>
            </a:r>
            <a:r>
              <a:rPr lang="en-US" dirty="0" smtClean="0"/>
              <a:t>=</a:t>
            </a:r>
            <a:r>
              <a:rPr lang="en-US" b="1" dirty="0" smtClean="0"/>
              <a:t> </a:t>
            </a:r>
            <a:r>
              <a:rPr lang="en-US" b="1" dirty="0" err="1" smtClean="0"/>
              <a:t>Md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then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 C</a:t>
            </a:r>
            <a:r>
              <a:rPr lang="en-US" baseline="-25000" dirty="0" smtClean="0"/>
              <a:t>m</a:t>
            </a:r>
            <a:r>
              <a:rPr lang="en-US" dirty="0" smtClean="0"/>
              <a:t> =</a:t>
            </a:r>
            <a:r>
              <a:rPr lang="en-US" b="1" dirty="0" smtClean="0"/>
              <a:t> M </a:t>
            </a:r>
            <a:r>
              <a:rPr lang="en-US" b="1" dirty="0" err="1" smtClean="0"/>
              <a:t>C</a:t>
            </a:r>
            <a:r>
              <a:rPr lang="en-US" baseline="-25000" dirty="0" err="1" smtClean="0"/>
              <a:t>d</a:t>
            </a:r>
            <a:r>
              <a:rPr lang="en-US" baseline="-25000" dirty="0" smtClean="0"/>
              <a:t> </a:t>
            </a:r>
            <a:r>
              <a:rPr lang="en-US" b="1" dirty="0" smtClean="0"/>
              <a:t> M</a:t>
            </a:r>
            <a:r>
              <a:rPr lang="en-US" baseline="30000" dirty="0" smtClean="0"/>
              <a:t>T</a:t>
            </a:r>
            <a:r>
              <a:rPr lang="en-US" b="1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1273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Linear models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8319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equation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d </a:t>
            </a:r>
            <a:r>
              <a:rPr lang="en-US" b="1" dirty="0" smtClean="0">
                <a:latin typeface="Cambria Math"/>
                <a:ea typeface="Cambria Math"/>
              </a:rPr>
              <a:t>≈</a:t>
            </a:r>
            <a:r>
              <a:rPr lang="en-US" b="1" dirty="0" smtClean="0"/>
              <a:t>Gm</a:t>
            </a:r>
            <a:br>
              <a:rPr lang="en-US" b="1" dirty="0" smtClean="0"/>
            </a:br>
            <a:r>
              <a:rPr lang="en-US" dirty="0" smtClean="0"/>
              <a:t>with covariance </a:t>
            </a:r>
            <a:r>
              <a:rPr lang="en-US" b="1" dirty="0" err="1" smtClean="0"/>
              <a:t>C</a:t>
            </a:r>
            <a:r>
              <a:rPr lang="en-US" b="1" baseline="-25000" dirty="0" err="1" smtClean="0"/>
              <a:t>d</a:t>
            </a:r>
            <a:endParaRPr lang="en-US" baseline="-25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33800"/>
            <a:ext cx="7772400" cy="1831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prior information equation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+mj-cs"/>
              </a:rPr>
              <a:t>≈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Hm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with covariance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</a:t>
            </a:r>
            <a:r>
              <a:rPr kumimoji="0" lang="en-US" sz="44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</a:t>
            </a:r>
            <a:endParaRPr kumimoji="0" lang="en-US" sz="4400" b="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295401"/>
            <a:ext cx="77724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Generalized Least Squares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38200" y="2667000"/>
            <a:ext cx="7772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best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estimate of the model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aseline="0" dirty="0" smtClean="0">
                <a:latin typeface="+mj-lt"/>
                <a:ea typeface="+mj-ea"/>
                <a:cs typeface="+mj-cs"/>
              </a:rPr>
              <a:t>is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the one that minimizes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the generalized error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4191000"/>
            <a:ext cx="7772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+mj-lt"/>
                <a:ea typeface="+mj-ea"/>
                <a:cs typeface="+mj-cs"/>
              </a:rPr>
              <a:t>the generalized error quantifies how well the data and prior information equations are satisfied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066800"/>
            <a:ext cx="7772400" cy="464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straightforward formulas for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m</a:t>
            </a:r>
            <a:r>
              <a:rPr lang="en-US" baseline="30000" dirty="0" err="1" smtClean="0"/>
              <a:t>est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C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066800"/>
            <a:ext cx="7772400" cy="464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straightforward formulas for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m</a:t>
            </a:r>
            <a:r>
              <a:rPr lang="en-US" baseline="30000" dirty="0" err="1" smtClean="0"/>
              <a:t>est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C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3" name="Oval 2"/>
          <p:cNvSpPr/>
          <p:nvPr/>
        </p:nvSpPr>
        <p:spPr>
          <a:xfrm>
            <a:off x="3842658" y="4724400"/>
            <a:ext cx="121920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562600" y="46482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use it to write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m</a:t>
            </a:r>
            <a:r>
              <a:rPr lang="en-US" sz="2400" baseline="-25000" dirty="0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 = </a:t>
            </a:r>
            <a:r>
              <a:rPr lang="en-US" sz="2400" dirty="0" err="1" smtClean="0">
                <a:solidFill>
                  <a:srgbClr val="FF0000"/>
                </a:solidFill>
              </a:rPr>
              <a:t>m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i</a:t>
            </a:r>
            <a:r>
              <a:rPr lang="en-US" sz="2400" baseline="30000" dirty="0" err="1" smtClean="0">
                <a:solidFill>
                  <a:srgbClr val="FF0000"/>
                </a:solidFill>
              </a:rPr>
              <a:t>est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mbria Math"/>
                <a:ea typeface="Cambria Math"/>
              </a:rPr>
              <a:t>± 2</a:t>
            </a:r>
            <a:r>
              <a:rPr lang="el-GR" sz="2400" dirty="0" smtClean="0">
                <a:solidFill>
                  <a:srgbClr val="FF0000"/>
                </a:solidFill>
                <a:latin typeface="Cambria Math"/>
                <a:ea typeface="Cambria Math"/>
              </a:rPr>
              <a:t>σ</a:t>
            </a:r>
            <a:r>
              <a:rPr lang="en-US" sz="2400" baseline="-25000" dirty="0" smtClean="0">
                <a:solidFill>
                  <a:srgbClr val="FF0000"/>
                </a:solidFill>
                <a:latin typeface="Cambria Math"/>
                <a:ea typeface="Cambria Math"/>
              </a:rPr>
              <a:t>m</a:t>
            </a:r>
            <a:r>
              <a:rPr lang="en-US" sz="2400" baseline="-35000" dirty="0" smtClean="0">
                <a:solidFill>
                  <a:srgbClr val="FF0000"/>
                </a:solidFill>
                <a:latin typeface="Cambria Math"/>
                <a:ea typeface="Cambria Math"/>
              </a:rPr>
              <a:t>i</a:t>
            </a:r>
            <a:endParaRPr lang="en-US" sz="2400" baseline="-35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1273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Fourier Series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7772400" cy="3886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search for spectral peaks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quantify relative amount of short and long period energy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2590800"/>
            <a:ext cx="701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choose your data analysis techniques accordingly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7772400" cy="3886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Nyquist</a:t>
            </a:r>
            <a:r>
              <a:rPr lang="en-US" dirty="0" smtClean="0"/>
              <a:t> Theorem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frequencies above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ny</a:t>
            </a:r>
            <a:r>
              <a:rPr lang="en-US" dirty="0" smtClean="0"/>
              <a:t>=1/(2</a:t>
            </a:r>
            <a:r>
              <a:rPr lang="el-GR" dirty="0" smtClean="0">
                <a:latin typeface="Cambria Math"/>
                <a:ea typeface="Cambria Math"/>
              </a:rPr>
              <a:t>Δ</a:t>
            </a:r>
            <a:r>
              <a:rPr lang="en-US" dirty="0" smtClean="0">
                <a:latin typeface="Cambria Math"/>
                <a:ea typeface="Cambria Math"/>
              </a:rPr>
              <a:t>t)</a:t>
            </a:r>
            <a:br>
              <a:rPr lang="en-US" dirty="0" smtClean="0">
                <a:latin typeface="Cambria Math"/>
                <a:ea typeface="Cambria Math"/>
              </a:rPr>
            </a:br>
            <a:r>
              <a:rPr lang="en-US" dirty="0">
                <a:latin typeface="Cambria Math"/>
                <a:ea typeface="Cambria Math"/>
              </a:rPr>
              <a:t/>
            </a:r>
            <a:br>
              <a:rPr lang="en-US" dirty="0">
                <a:latin typeface="Cambria Math"/>
                <a:ea typeface="Cambria Math"/>
              </a:rPr>
            </a:br>
            <a:r>
              <a:rPr lang="en-US" dirty="0" smtClean="0">
                <a:latin typeface="Cambria Math"/>
                <a:ea typeface="Cambria Math"/>
              </a:rPr>
              <a:t>cannot be observed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/>
              <a:t>Experimental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2286000"/>
          </a:xfrm>
        </p:spPr>
        <p:txBody>
          <a:bodyPr/>
          <a:lstStyle/>
          <a:p>
            <a:pPr algn="ctr">
              <a:buNone/>
            </a:pPr>
            <a:r>
              <a:rPr lang="el-GR" dirty="0" smtClean="0">
                <a:latin typeface="Cambria Math"/>
                <a:ea typeface="Cambria Math"/>
              </a:rPr>
              <a:t>Δ</a:t>
            </a:r>
            <a:r>
              <a:rPr lang="en-US" dirty="0" smtClean="0">
                <a:latin typeface="Cambria Math"/>
                <a:ea typeface="Cambria Math"/>
              </a:rPr>
              <a:t>t controls the </a:t>
            </a:r>
            <a:r>
              <a:rPr lang="en-US" dirty="0" err="1" smtClean="0">
                <a:latin typeface="Cambria Math"/>
                <a:ea typeface="Cambria Math"/>
              </a:rPr>
              <a:t>Nyquist</a:t>
            </a:r>
            <a:r>
              <a:rPr lang="en-US" dirty="0" smtClean="0">
                <a:latin typeface="Cambria Math"/>
                <a:ea typeface="Cambria Math"/>
              </a:rPr>
              <a:t> frequency </a:t>
            </a:r>
            <a:r>
              <a:rPr lang="en-US" dirty="0" err="1" smtClean="0">
                <a:latin typeface="Cambria Math"/>
                <a:ea typeface="Cambria Math"/>
              </a:rPr>
              <a:t>f</a:t>
            </a:r>
            <a:r>
              <a:rPr lang="en-US" baseline="-25000" dirty="0" err="1" smtClean="0">
                <a:latin typeface="Cambria Math"/>
                <a:ea typeface="Cambria Math"/>
              </a:rPr>
              <a:t>ny</a:t>
            </a:r>
            <a:endParaRPr lang="en-US" baseline="-25000" dirty="0" smtClean="0">
              <a:latin typeface="Cambria Math"/>
              <a:ea typeface="Cambria Math"/>
            </a:endParaRPr>
          </a:p>
          <a:p>
            <a:pPr>
              <a:buNone/>
            </a:pPr>
            <a:endParaRPr lang="en-US" dirty="0">
              <a:latin typeface="Cambria Math"/>
              <a:ea typeface="Cambria Math"/>
            </a:endParaRPr>
          </a:p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N controls the frequency sampling </a:t>
            </a:r>
            <a:r>
              <a:rPr lang="el-GR" dirty="0" smtClean="0">
                <a:latin typeface="Cambria Math"/>
                <a:ea typeface="Cambria Math"/>
              </a:rPr>
              <a:t>Δ</a:t>
            </a:r>
            <a:r>
              <a:rPr lang="en-US" dirty="0">
                <a:latin typeface="Cambria Math"/>
                <a:ea typeface="Cambria Math"/>
              </a:rPr>
              <a:t>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/>
              <a:t> Significance of a Spectral 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2286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Null Hypothesis</a:t>
            </a:r>
          </a:p>
          <a:p>
            <a:pPr algn="ctr">
              <a:buNone/>
            </a:pPr>
            <a:endParaRPr lang="en-US" dirty="0">
              <a:latin typeface="Cambria Math"/>
              <a:ea typeface="Cambria Math"/>
            </a:endParaRPr>
          </a:p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Peak of that amplitude is unlikely to occur</a:t>
            </a:r>
          </a:p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in the </a:t>
            </a:r>
            <a:r>
              <a:rPr lang="en-US" dirty="0" err="1" smtClean="0">
                <a:latin typeface="Cambria Math"/>
                <a:ea typeface="Cambria Math"/>
              </a:rPr>
              <a:t>p.s.d</a:t>
            </a:r>
            <a:r>
              <a:rPr lang="en-US" dirty="0" smtClean="0">
                <a:latin typeface="Cambria Math"/>
                <a:ea typeface="Cambria Math"/>
              </a:rPr>
              <a:t>. of a random time series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5334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p.s.d</a:t>
            </a:r>
            <a:r>
              <a:rPr lang="en-US" dirty="0" smtClean="0"/>
              <a:t>. s</a:t>
            </a:r>
            <a:r>
              <a:rPr lang="en-US" baseline="30000" dirty="0" smtClean="0"/>
              <a:t>2</a:t>
            </a:r>
            <a:r>
              <a:rPr lang="en-US" dirty="0" smtClean="0"/>
              <a:t> of random time series</a:t>
            </a:r>
            <a:r>
              <a:rPr lang="en-US" baseline="30000" dirty="0" smtClean="0"/>
              <a:t/>
            </a:r>
            <a:br>
              <a:rPr lang="en-US" baseline="30000" dirty="0" smtClean="0"/>
            </a:br>
            <a:r>
              <a:rPr lang="en-US" baseline="30000" dirty="0"/>
              <a:t/>
            </a:r>
            <a:br>
              <a:rPr lang="en-US" baseline="30000" dirty="0"/>
            </a:br>
            <a:r>
              <a:rPr lang="en-US" dirty="0" smtClean="0"/>
              <a:t> s</a:t>
            </a:r>
            <a:r>
              <a:rPr lang="en-US" baseline="30000" dirty="0" smtClean="0"/>
              <a:t>2</a:t>
            </a:r>
            <a:r>
              <a:rPr lang="en-US" dirty="0" smtClean="0"/>
              <a:t>/c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 chi-</a:t>
            </a:r>
            <a:r>
              <a:rPr lang="en-US" dirty="0" err="1" smtClean="0"/>
              <a:t>squrared</a:t>
            </a:r>
            <a:r>
              <a:rPr lang="en-US" dirty="0" smtClean="0"/>
              <a:t> distributed</a:t>
            </a:r>
            <a:br>
              <a:rPr lang="en-US" dirty="0" smtClean="0"/>
            </a:br>
            <a:r>
              <a:rPr lang="en-US" dirty="0" smtClean="0"/>
              <a:t>with 2 degrees of freedom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where c is a known constant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5334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p.s.d</a:t>
            </a:r>
            <a:r>
              <a:rPr lang="en-US" dirty="0" smtClean="0"/>
              <a:t>. s</a:t>
            </a:r>
            <a:r>
              <a:rPr lang="en-US" baseline="30000" dirty="0" smtClean="0"/>
              <a:t>2</a:t>
            </a:r>
            <a:r>
              <a:rPr lang="en-US" dirty="0" smtClean="0"/>
              <a:t> of random time series</a:t>
            </a:r>
            <a:r>
              <a:rPr lang="en-US" baseline="30000" dirty="0" smtClean="0"/>
              <a:t/>
            </a:r>
            <a:br>
              <a:rPr lang="en-US" baseline="30000" dirty="0" smtClean="0"/>
            </a:br>
            <a:r>
              <a:rPr lang="en-US" baseline="30000" dirty="0"/>
              <a:t/>
            </a:r>
            <a:br>
              <a:rPr lang="en-US" baseline="30000" dirty="0"/>
            </a:br>
            <a:r>
              <a:rPr lang="en-US" dirty="0" smtClean="0"/>
              <a:t> s</a:t>
            </a:r>
            <a:r>
              <a:rPr lang="en-US" baseline="30000" dirty="0" smtClean="0"/>
              <a:t>2</a:t>
            </a:r>
            <a:r>
              <a:rPr lang="en-US" dirty="0" smtClean="0"/>
              <a:t>/c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 chi-</a:t>
            </a:r>
            <a:r>
              <a:rPr lang="en-US" dirty="0" err="1" smtClean="0"/>
              <a:t>squrared</a:t>
            </a:r>
            <a:r>
              <a:rPr lang="en-US" dirty="0" smtClean="0"/>
              <a:t> distributed</a:t>
            </a:r>
            <a:br>
              <a:rPr lang="en-US" dirty="0" smtClean="0"/>
            </a:br>
            <a:r>
              <a:rPr lang="en-US" dirty="0" smtClean="0"/>
              <a:t>with 2 degrees of freedom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where c is a known constant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5105400" y="4191000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allows 95% confidence limit of s</a:t>
            </a:r>
            <a:r>
              <a:rPr lang="en-US" sz="2400" baseline="300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 to be calculated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Important to</a:t>
            </a:r>
            <a:br>
              <a:rPr lang="en-US" dirty="0" smtClean="0"/>
            </a:br>
            <a:r>
              <a:rPr lang="en-US" dirty="0" smtClean="0"/>
              <a:t>taper stationary time series</a:t>
            </a:r>
            <a:br>
              <a:rPr lang="en-US" dirty="0" smtClean="0"/>
            </a:br>
            <a:r>
              <a:rPr lang="en-US" dirty="0" smtClean="0"/>
              <a:t>to reduce side lobes in </a:t>
            </a:r>
            <a:r>
              <a:rPr lang="en-US" dirty="0" err="1" smtClean="0"/>
              <a:t>p.s.d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Important to</a:t>
            </a:r>
            <a:br>
              <a:rPr lang="en-US" dirty="0" smtClean="0"/>
            </a:br>
            <a:r>
              <a:rPr lang="en-US" dirty="0" smtClean="0"/>
              <a:t>taper stationary time series</a:t>
            </a:r>
            <a:br>
              <a:rPr lang="en-US" dirty="0" smtClean="0"/>
            </a:br>
            <a:r>
              <a:rPr lang="en-US" dirty="0" smtClean="0"/>
              <a:t>to reduce side lobes in </a:t>
            </a:r>
            <a:r>
              <a:rPr lang="en-US" dirty="0" err="1" smtClean="0"/>
              <a:t>p.s.d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0" y="46482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using Hamming Taper by default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two subtly different Null Hypotheses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27432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Null Hypothesis 1</a:t>
            </a:r>
            <a:endParaRPr lang="en-US" dirty="0">
              <a:latin typeface="Cambria Math"/>
              <a:ea typeface="Cambria Math"/>
            </a:endParaRPr>
          </a:p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Peak of that amplitude at specified frequency f</a:t>
            </a:r>
            <a:r>
              <a:rPr lang="en-US" baseline="-25000" dirty="0" smtClean="0">
                <a:latin typeface="Cambria Math"/>
                <a:ea typeface="Cambria Math"/>
              </a:rPr>
              <a:t>0</a:t>
            </a:r>
            <a:r>
              <a:rPr lang="en-US" dirty="0" smtClean="0">
                <a:latin typeface="Cambria Math"/>
                <a:ea typeface="Cambria Math"/>
              </a:rPr>
              <a:t> is unlikely to occur in the </a:t>
            </a:r>
            <a:r>
              <a:rPr lang="en-US" dirty="0" err="1" smtClean="0">
                <a:latin typeface="Cambria Math"/>
                <a:ea typeface="Cambria Math"/>
              </a:rPr>
              <a:t>p.s.d</a:t>
            </a:r>
            <a:r>
              <a:rPr lang="en-US" dirty="0" smtClean="0">
                <a:latin typeface="Cambria Math"/>
                <a:ea typeface="Cambria Math"/>
              </a:rPr>
              <a:t>. of a random time series</a:t>
            </a:r>
          </a:p>
          <a:p>
            <a:pPr algn="ctr">
              <a:buNone/>
            </a:pPr>
            <a:endParaRPr lang="en-US" dirty="0">
              <a:latin typeface="Cambria Math"/>
              <a:ea typeface="Cambria Math"/>
            </a:endParaRPr>
          </a:p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Null Hypothesis 2</a:t>
            </a:r>
          </a:p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Peak of that amplitude is unlikely to occur somewhere in the </a:t>
            </a:r>
            <a:r>
              <a:rPr lang="en-US" dirty="0" err="1" smtClean="0">
                <a:latin typeface="Cambria Math"/>
                <a:ea typeface="Cambria Math"/>
              </a:rPr>
              <a:t>p.s.d</a:t>
            </a:r>
            <a:r>
              <a:rPr lang="en-US" dirty="0" smtClean="0">
                <a:latin typeface="Cambria Math"/>
                <a:ea typeface="Cambria Math"/>
              </a:rPr>
              <a:t>. of a random time series</a:t>
            </a: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two subtly different Null Hypotheses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27432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Null Hypothesis 1</a:t>
            </a:r>
            <a:endParaRPr lang="en-US" dirty="0">
              <a:latin typeface="Cambria Math"/>
              <a:ea typeface="Cambria Math"/>
            </a:endParaRPr>
          </a:p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Peak of that amplitude at specified frequency f</a:t>
            </a:r>
            <a:r>
              <a:rPr lang="en-US" baseline="-25000" dirty="0" smtClean="0">
                <a:latin typeface="Cambria Math"/>
                <a:ea typeface="Cambria Math"/>
              </a:rPr>
              <a:t>0</a:t>
            </a:r>
            <a:r>
              <a:rPr lang="en-US" dirty="0" smtClean="0">
                <a:latin typeface="Cambria Math"/>
                <a:ea typeface="Cambria Math"/>
              </a:rPr>
              <a:t> is unlikely to occur in the </a:t>
            </a:r>
            <a:r>
              <a:rPr lang="en-US" dirty="0" err="1" smtClean="0">
                <a:latin typeface="Cambria Math"/>
                <a:ea typeface="Cambria Math"/>
              </a:rPr>
              <a:t>p.s.d</a:t>
            </a:r>
            <a:r>
              <a:rPr lang="en-US" dirty="0" smtClean="0">
                <a:latin typeface="Cambria Math"/>
                <a:ea typeface="Cambria Math"/>
              </a:rPr>
              <a:t>. of a random time series</a:t>
            </a:r>
          </a:p>
          <a:p>
            <a:pPr algn="ctr">
              <a:buNone/>
            </a:pPr>
            <a:endParaRPr lang="en-US" dirty="0">
              <a:latin typeface="Cambria Math"/>
              <a:ea typeface="Cambria Math"/>
            </a:endParaRPr>
          </a:p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Null Hypothesis 2</a:t>
            </a:r>
          </a:p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Peak of that amplitude is unlikely to occur somewhere in the </a:t>
            </a:r>
            <a:r>
              <a:rPr lang="en-US" dirty="0" err="1" smtClean="0">
                <a:latin typeface="Cambria Math"/>
                <a:ea typeface="Cambria Math"/>
              </a:rPr>
              <a:t>p.s.d</a:t>
            </a:r>
            <a:r>
              <a:rPr lang="en-US" dirty="0" smtClean="0">
                <a:latin typeface="Cambria Math"/>
                <a:ea typeface="Cambria Math"/>
              </a:rPr>
              <a:t>. of a random time series</a:t>
            </a: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5791200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which Null </a:t>
            </a:r>
            <a:r>
              <a:rPr lang="en-US" dirty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ypothesis can be rejected to </a:t>
            </a:r>
            <a:r>
              <a:rPr lang="en-US" b="1" dirty="0" smtClean="0">
                <a:solidFill>
                  <a:srgbClr val="FF0000"/>
                </a:solidFill>
              </a:rPr>
              <a:t>higher</a:t>
            </a:r>
            <a:r>
              <a:rPr lang="en-US" dirty="0" smtClean="0">
                <a:solidFill>
                  <a:srgbClr val="FF0000"/>
                </a:solidFill>
              </a:rPr>
              <a:t> probability?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1273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Filters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1273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when you first get some data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7772400" cy="3886200"/>
          </a:xfrm>
        </p:spPr>
        <p:txBody>
          <a:bodyPr>
            <a:normAutofit/>
          </a:bodyPr>
          <a:lstStyle/>
          <a:p>
            <a:r>
              <a:rPr lang="en-US" dirty="0" smtClean="0"/>
              <a:t>used to relate two time series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linear proportionality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but with a time delay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3886200"/>
          </a:xfrm>
        </p:spPr>
        <p:txBody>
          <a:bodyPr>
            <a:normAutofit/>
          </a:bodyPr>
          <a:lstStyle/>
          <a:p>
            <a:r>
              <a:rPr lang="en-US" dirty="0" smtClean="0"/>
              <a:t>central operation is convolution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y = f * x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38200" y="3352800"/>
            <a:ext cx="77724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central operation is convolution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     f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x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+     </a:t>
            </a:r>
            <a:r>
              <a:rPr lang="en-US" sz="3200" dirty="0" smtClean="0"/>
              <a:t>f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x</a:t>
            </a:r>
            <a:r>
              <a:rPr lang="en-US" sz="3200" baseline="-25000" dirty="0" smtClean="0"/>
              <a:t>i-1</a:t>
            </a:r>
            <a:r>
              <a:rPr lang="en-US" sz="3200" dirty="0" smtClean="0"/>
              <a:t>     +     f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 x</a:t>
            </a:r>
            <a:r>
              <a:rPr lang="en-US" sz="3200" baseline="-25000" dirty="0" smtClean="0"/>
              <a:t>i-1</a:t>
            </a:r>
            <a:r>
              <a:rPr lang="en-US" sz="3200" dirty="0" smtClean="0"/>
              <a:t>     + …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5410200"/>
            <a:ext cx="1295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y(now)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19400" y="5410200"/>
            <a:ext cx="1295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2400" dirty="0">
                <a:latin typeface="+mj-lt"/>
                <a:ea typeface="+mj-ea"/>
                <a:cs typeface="+mj-cs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(now)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48200" y="5410200"/>
            <a:ext cx="1752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2400" dirty="0" smtClean="0">
                <a:latin typeface="+mj-lt"/>
                <a:ea typeface="+mj-ea"/>
                <a:cs typeface="+mj-cs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(yesterday)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553200" y="5413830"/>
            <a:ext cx="2057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2400" dirty="0" smtClean="0">
                <a:latin typeface="+mj-lt"/>
                <a:ea typeface="+mj-ea"/>
                <a:cs typeface="+mj-cs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(2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days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7772400" cy="1295400"/>
          </a:xfrm>
        </p:spPr>
        <p:txBody>
          <a:bodyPr>
            <a:normAutofit/>
          </a:bodyPr>
          <a:lstStyle/>
          <a:p>
            <a:r>
              <a:rPr lang="en-US" dirty="0" smtClean="0"/>
              <a:t>y = f * x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62000" y="2590800"/>
            <a:ext cx="77724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equivalent to matrix equations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 = F x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and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= X f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7772400" cy="1295400"/>
          </a:xfrm>
        </p:spPr>
        <p:txBody>
          <a:bodyPr>
            <a:normAutofit/>
          </a:bodyPr>
          <a:lstStyle/>
          <a:p>
            <a:r>
              <a:rPr lang="en-US" dirty="0" smtClean="0"/>
              <a:t>y = f * x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62000" y="2590800"/>
            <a:ext cx="77724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equivalent to matrix equations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 = F x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and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= X f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Oval 3"/>
          <p:cNvSpPr/>
          <p:nvPr/>
        </p:nvSpPr>
        <p:spPr>
          <a:xfrm>
            <a:off x="4648200" y="3048000"/>
            <a:ext cx="3810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48200" y="3962400"/>
            <a:ext cx="3810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5094514" y="3541486"/>
            <a:ext cx="899886" cy="435428"/>
          </a:xfrm>
          <a:custGeom>
            <a:avLst/>
            <a:gdLst>
              <a:gd name="connsiteX0" fmla="*/ 0 w 899886"/>
              <a:gd name="connsiteY0" fmla="*/ 0 h 435428"/>
              <a:gd name="connsiteX1" fmla="*/ 203200 w 899886"/>
              <a:gd name="connsiteY1" fmla="*/ 232228 h 435428"/>
              <a:gd name="connsiteX2" fmla="*/ 638629 w 899886"/>
              <a:gd name="connsiteY2" fmla="*/ 145143 h 435428"/>
              <a:gd name="connsiteX3" fmla="*/ 899886 w 899886"/>
              <a:gd name="connsiteY3" fmla="*/ 435428 h 43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9886" h="435428">
                <a:moveTo>
                  <a:pt x="0" y="0"/>
                </a:moveTo>
                <a:cubicBezTo>
                  <a:pt x="48381" y="104019"/>
                  <a:pt x="96762" y="208038"/>
                  <a:pt x="203200" y="232228"/>
                </a:cubicBezTo>
                <a:cubicBezTo>
                  <a:pt x="309638" y="256419"/>
                  <a:pt x="522515" y="111276"/>
                  <a:pt x="638629" y="145143"/>
                </a:cubicBezTo>
                <a:cubicBezTo>
                  <a:pt x="754743" y="179010"/>
                  <a:pt x="827314" y="307219"/>
                  <a:pt x="899886" y="435428"/>
                </a:cubicBezTo>
              </a:path>
            </a:pathLst>
          </a:cu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181600" y="4517572"/>
            <a:ext cx="899886" cy="435428"/>
          </a:xfrm>
          <a:custGeom>
            <a:avLst/>
            <a:gdLst>
              <a:gd name="connsiteX0" fmla="*/ 0 w 899886"/>
              <a:gd name="connsiteY0" fmla="*/ 0 h 435428"/>
              <a:gd name="connsiteX1" fmla="*/ 203200 w 899886"/>
              <a:gd name="connsiteY1" fmla="*/ 232228 h 435428"/>
              <a:gd name="connsiteX2" fmla="*/ 638629 w 899886"/>
              <a:gd name="connsiteY2" fmla="*/ 145143 h 435428"/>
              <a:gd name="connsiteX3" fmla="*/ 899886 w 899886"/>
              <a:gd name="connsiteY3" fmla="*/ 435428 h 43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9886" h="435428">
                <a:moveTo>
                  <a:pt x="0" y="0"/>
                </a:moveTo>
                <a:cubicBezTo>
                  <a:pt x="48381" y="104019"/>
                  <a:pt x="96762" y="208038"/>
                  <a:pt x="203200" y="232228"/>
                </a:cubicBezTo>
                <a:cubicBezTo>
                  <a:pt x="309638" y="256419"/>
                  <a:pt x="522515" y="111276"/>
                  <a:pt x="638629" y="145143"/>
                </a:cubicBezTo>
                <a:cubicBezTo>
                  <a:pt x="754743" y="179010"/>
                  <a:pt x="827314" y="307219"/>
                  <a:pt x="899886" y="435428"/>
                </a:cubicBezTo>
              </a:path>
            </a:pathLst>
          </a:cu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38800" y="39624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easy to construct from </a:t>
            </a:r>
            <a:r>
              <a:rPr lang="en-US" sz="2400" b="1" dirty="0" smtClean="0">
                <a:solidFill>
                  <a:srgbClr val="FF0000"/>
                </a:solidFill>
              </a:rPr>
              <a:t>f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8800" y="4872335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easy to construct from </a:t>
            </a:r>
            <a:r>
              <a:rPr lang="en-US" sz="2400" b="1" dirty="0" smtClean="0">
                <a:solidFill>
                  <a:srgbClr val="FF0000"/>
                </a:solidFill>
              </a:rPr>
              <a:t>x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838200" y="1143000"/>
            <a:ext cx="7772400" cy="518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 = f</a:t>
            </a:r>
            <a:r>
              <a:rPr kumimoji="0" lang="en-US" sz="73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* x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6500" baseline="0" dirty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500" dirty="0" smtClean="0">
                <a:latin typeface="+mj-lt"/>
                <a:ea typeface="+mj-ea"/>
                <a:cs typeface="+mj-cs"/>
              </a:rPr>
              <a:t>f, x known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500" dirty="0">
                <a:latin typeface="+mj-lt"/>
                <a:ea typeface="+mj-ea"/>
                <a:cs typeface="+mj-cs"/>
              </a:rPr>
              <a:t>	</a:t>
            </a:r>
            <a:r>
              <a:rPr lang="en-US" sz="6500" dirty="0" smtClean="0">
                <a:latin typeface="+mj-lt"/>
                <a:ea typeface="+mj-ea"/>
                <a:cs typeface="+mj-cs"/>
              </a:rPr>
              <a:t>find y by convolution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6500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6500" dirty="0" smtClean="0"/>
              <a:t>y, </a:t>
            </a:r>
            <a:r>
              <a:rPr lang="en-US" sz="6500" dirty="0"/>
              <a:t>x known</a:t>
            </a:r>
          </a:p>
          <a:p>
            <a:pPr lvl="0">
              <a:spcBef>
                <a:spcPct val="0"/>
              </a:spcBef>
              <a:defRPr/>
            </a:pPr>
            <a:r>
              <a:rPr lang="en-US" sz="6500" dirty="0"/>
              <a:t>	find </a:t>
            </a:r>
            <a:r>
              <a:rPr lang="en-US" sz="6500" dirty="0" smtClean="0"/>
              <a:t>f </a:t>
            </a:r>
            <a:r>
              <a:rPr lang="en-US" sz="6500" dirty="0"/>
              <a:t>by </a:t>
            </a:r>
            <a:r>
              <a:rPr lang="en-US" sz="6500" dirty="0" smtClean="0"/>
              <a:t>least squares </a:t>
            </a:r>
            <a:r>
              <a:rPr lang="en-US" sz="6500" dirty="0" err="1" smtClean="0"/>
              <a:t>soln</a:t>
            </a:r>
            <a:r>
              <a:rPr lang="en-US" sz="6500" dirty="0" smtClean="0"/>
              <a:t> of </a:t>
            </a:r>
            <a:r>
              <a:rPr lang="en-US" sz="6500" dirty="0" err="1" smtClean="0"/>
              <a:t>Xf</a:t>
            </a:r>
            <a:r>
              <a:rPr lang="en-US" sz="6500" dirty="0" smtClean="0"/>
              <a:t>=y</a:t>
            </a:r>
          </a:p>
          <a:p>
            <a:pPr lvl="0">
              <a:spcBef>
                <a:spcPct val="0"/>
              </a:spcBef>
              <a:defRPr/>
            </a:pPr>
            <a:endParaRPr lang="en-US" sz="6500" dirty="0"/>
          </a:p>
          <a:p>
            <a:pPr lvl="0">
              <a:spcBef>
                <a:spcPct val="0"/>
              </a:spcBef>
              <a:defRPr/>
            </a:pPr>
            <a:r>
              <a:rPr lang="en-US" sz="6500" dirty="0" smtClean="0"/>
              <a:t>y, f, known</a:t>
            </a:r>
          </a:p>
          <a:p>
            <a:pPr lvl="0">
              <a:spcBef>
                <a:spcPct val="0"/>
              </a:spcBef>
              <a:defRPr/>
            </a:pPr>
            <a:r>
              <a:rPr lang="en-US" sz="6500" dirty="0"/>
              <a:t>	</a:t>
            </a:r>
            <a:r>
              <a:rPr lang="en-US" sz="6500" dirty="0" smtClean="0"/>
              <a:t>find x by least squares </a:t>
            </a:r>
            <a:r>
              <a:rPr lang="en-US" sz="6500" dirty="0" err="1" smtClean="0"/>
              <a:t>soln</a:t>
            </a:r>
            <a:r>
              <a:rPr lang="en-US" sz="6500" dirty="0" smtClean="0"/>
              <a:t> of </a:t>
            </a:r>
            <a:r>
              <a:rPr lang="en-US" sz="6500" dirty="0" err="1" smtClean="0"/>
              <a:t>Fx</a:t>
            </a:r>
            <a:r>
              <a:rPr lang="en-US" sz="6500" dirty="0" smtClean="0"/>
              <a:t>=y</a:t>
            </a:r>
            <a:endParaRPr lang="en-US" sz="6500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52400" y="381000"/>
            <a:ext cx="8991600" cy="518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inverse filter</a:t>
            </a:r>
          </a:p>
          <a:p>
            <a:pPr lvl="0" algn="ctr">
              <a:spcBef>
                <a:spcPct val="0"/>
              </a:spcBef>
            </a:pPr>
            <a:endParaRPr lang="en-US" sz="3600" dirty="0"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if y = f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* x    then    </a:t>
            </a:r>
            <a:r>
              <a:rPr lang="en-US" sz="3600" dirty="0" smtClean="0"/>
              <a:t>x </a:t>
            </a:r>
            <a:r>
              <a:rPr lang="en-US" sz="3600" dirty="0"/>
              <a:t>= </a:t>
            </a:r>
            <a:r>
              <a:rPr lang="en-US" sz="3600" dirty="0" err="1" smtClean="0"/>
              <a:t>f</a:t>
            </a:r>
            <a:r>
              <a:rPr lang="en-US" sz="3600" baseline="30000" dirty="0" err="1" smtClean="0"/>
              <a:t>inv</a:t>
            </a:r>
            <a:r>
              <a:rPr lang="en-US" sz="3600" dirty="0" smtClean="0"/>
              <a:t> </a:t>
            </a:r>
            <a:r>
              <a:rPr lang="en-US" sz="3600" dirty="0"/>
              <a:t>* </a:t>
            </a:r>
            <a:r>
              <a:rPr lang="en-US" sz="3600" dirty="0" smtClean="0"/>
              <a:t>y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aseline="0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el-GR" sz="3600" dirty="0" smtClean="0">
                <a:latin typeface="Cambria Math"/>
                <a:ea typeface="Cambria Math"/>
              </a:rPr>
              <a:t>δ</a:t>
            </a:r>
            <a:r>
              <a:rPr lang="en-US" sz="3600" dirty="0" smtClean="0">
                <a:latin typeface="Cambria Math"/>
                <a:ea typeface="Cambria Math"/>
              </a:rPr>
              <a:t> </a:t>
            </a:r>
            <a:r>
              <a:rPr lang="en-US" sz="3600" dirty="0" smtClean="0"/>
              <a:t>= </a:t>
            </a:r>
            <a:r>
              <a:rPr lang="en-US" sz="3600" dirty="0" err="1" smtClean="0"/>
              <a:t>f</a:t>
            </a:r>
            <a:r>
              <a:rPr lang="en-US" sz="3600" baseline="30000" dirty="0" err="1" smtClean="0"/>
              <a:t>inv</a:t>
            </a:r>
            <a:r>
              <a:rPr lang="en-US" sz="3600" dirty="0" smtClean="0"/>
              <a:t> * f </a:t>
            </a:r>
          </a:p>
          <a:p>
            <a:pPr lvl="0">
              <a:spcBef>
                <a:spcPct val="0"/>
              </a:spcBef>
            </a:pPr>
            <a:r>
              <a:rPr lang="en-US" sz="3600" dirty="0"/>
              <a:t> </a:t>
            </a:r>
            <a:r>
              <a:rPr lang="en-US" sz="3600" dirty="0" smtClean="0"/>
              <a:t>        with </a:t>
            </a:r>
            <a:r>
              <a:rPr lang="el-GR" sz="3600" dirty="0" smtClean="0">
                <a:latin typeface="Cambria Math"/>
                <a:ea typeface="Cambria Math"/>
              </a:rPr>
              <a:t>δ</a:t>
            </a:r>
            <a:r>
              <a:rPr lang="en-US" sz="3600" dirty="0" smtClean="0">
                <a:latin typeface="Cambria Math"/>
                <a:ea typeface="Cambria Math"/>
              </a:rPr>
              <a:t> </a:t>
            </a:r>
            <a:r>
              <a:rPr lang="en-US" sz="3600" dirty="0" smtClean="0"/>
              <a:t>= [1, 0, 0, …]</a:t>
            </a:r>
          </a:p>
          <a:p>
            <a:pPr lvl="0">
              <a:spcBef>
                <a:spcPct val="0"/>
              </a:spcBef>
            </a:pPr>
            <a:r>
              <a:rPr lang="en-US" sz="3600" dirty="0">
                <a:latin typeface="+mj-lt"/>
                <a:ea typeface="+mj-ea"/>
                <a:cs typeface="+mj-cs"/>
              </a:rPr>
              <a:t>	</a:t>
            </a:r>
            <a:r>
              <a:rPr lang="en-US" sz="3600" dirty="0" smtClean="0"/>
              <a:t>find </a:t>
            </a:r>
            <a:r>
              <a:rPr lang="en-US" sz="3600" dirty="0" err="1" smtClean="0"/>
              <a:t>f</a:t>
            </a:r>
            <a:r>
              <a:rPr lang="en-US" sz="3600" baseline="30000" dirty="0" err="1" smtClean="0"/>
              <a:t>inv</a:t>
            </a:r>
            <a:r>
              <a:rPr lang="en-US" sz="3600" dirty="0" smtClean="0"/>
              <a:t> </a:t>
            </a:r>
            <a:r>
              <a:rPr lang="en-US" sz="3600" dirty="0"/>
              <a:t>by </a:t>
            </a:r>
            <a:r>
              <a:rPr lang="en-US" sz="3600" dirty="0" smtClean="0"/>
              <a:t>least squares </a:t>
            </a:r>
            <a:r>
              <a:rPr lang="en-US" sz="3600" dirty="0" err="1" smtClean="0"/>
              <a:t>soln</a:t>
            </a:r>
            <a:r>
              <a:rPr lang="en-US" sz="3600" dirty="0" smtClean="0"/>
              <a:t> of </a:t>
            </a:r>
            <a:r>
              <a:rPr lang="en-US" sz="3600" dirty="0" err="1" smtClean="0"/>
              <a:t>Ff</a:t>
            </a:r>
            <a:r>
              <a:rPr lang="en-US" sz="3600" baseline="30000" dirty="0" err="1" smtClean="0"/>
              <a:t>inv</a:t>
            </a:r>
            <a:r>
              <a:rPr lang="en-US" sz="3600" dirty="0" smtClean="0"/>
              <a:t>=</a:t>
            </a:r>
            <a:r>
              <a:rPr lang="el-GR" sz="3600" dirty="0" smtClean="0">
                <a:latin typeface="Cambria Math"/>
                <a:ea typeface="Cambria Math"/>
              </a:rPr>
              <a:t> δ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1273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Factor Analysis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7772400" cy="3886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linear mixing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when both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factors and their coefficients unknown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5867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global temperature example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in what sense are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seasons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El Nino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global warming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linear mixes?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7772400" cy="3886200"/>
          </a:xfrm>
        </p:spPr>
        <p:txBody>
          <a:bodyPr>
            <a:normAutofit/>
          </a:bodyPr>
          <a:lstStyle/>
          <a:p>
            <a:r>
              <a:rPr lang="en-US" dirty="0" smtClean="0"/>
              <a:t>tells you minimum number of factors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but factors are not unique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12192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Keep an Unaltered Copy of Your Data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2600" y="245551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Write yourself a note</a:t>
            </a:r>
          </a:p>
          <a:p>
            <a:pPr algn="ctr"/>
            <a:r>
              <a:rPr lang="en-US" sz="2400" dirty="0" smtClean="0"/>
              <a:t>In a text file</a:t>
            </a:r>
          </a:p>
          <a:p>
            <a:pPr algn="ctr"/>
            <a:r>
              <a:rPr lang="en-US" sz="2400" dirty="0" smtClean="0"/>
              <a:t>recording when and where it came from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52600" y="4430484"/>
            <a:ext cx="541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Add to the note any other useful info</a:t>
            </a:r>
          </a:p>
          <a:p>
            <a:pPr algn="ctr"/>
            <a:r>
              <a:rPr lang="en-US" sz="2400" dirty="0" smtClean="0"/>
              <a:t>That you come across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28800" y="5334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A</a:t>
            </a:r>
            <a:r>
              <a:rPr lang="en-US" sz="2400" b="1" dirty="0" smtClean="0"/>
              <a:t>rchive your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1273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Correlation Analysis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7772400" cy="3886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key concept is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cross-correlation c(t)=</a:t>
            </a:r>
            <a:r>
              <a:rPr lang="en-US" dirty="0" err="1" smtClean="0"/>
              <a:t>a</a:t>
            </a:r>
            <a:r>
              <a:rPr lang="en-US" dirty="0" err="1" smtClean="0">
                <a:latin typeface="Cambria Math"/>
                <a:ea typeface="Cambria Math"/>
              </a:rPr>
              <a:t>⋆b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which quantifies</a:t>
            </a:r>
            <a:br>
              <a:rPr lang="en-US" dirty="0" smtClean="0"/>
            </a:br>
            <a:r>
              <a:rPr lang="en-US" dirty="0" smtClean="0"/>
              <a:t>similarity of two time series a and b lagged by a time 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914400"/>
            <a:ext cx="7772400" cy="3886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key concept is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cross-correlation c(t)=</a:t>
            </a:r>
            <a:r>
              <a:rPr lang="en-US" dirty="0" err="1" smtClean="0"/>
              <a:t>a</a:t>
            </a:r>
            <a:r>
              <a:rPr lang="en-US" dirty="0" err="1" smtClean="0">
                <a:latin typeface="Cambria Math"/>
                <a:ea typeface="Cambria Math"/>
              </a:rPr>
              <a:t>⋆b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which quantifies</a:t>
            </a:r>
            <a:br>
              <a:rPr lang="en-US" dirty="0" smtClean="0"/>
            </a:br>
            <a:r>
              <a:rPr lang="en-US" dirty="0" smtClean="0"/>
              <a:t>similarity of two time series a and b lagged by a time 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95400" y="5334000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c(t) = a(t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) b(t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+t) + a(t</a:t>
            </a:r>
            <a:r>
              <a:rPr lang="en-US" sz="2400" baseline="-25000" dirty="0"/>
              <a:t>2</a:t>
            </a:r>
            <a:r>
              <a:rPr lang="en-US" sz="2400" dirty="0" smtClean="0"/>
              <a:t>) b(t</a:t>
            </a:r>
            <a:r>
              <a:rPr lang="en-US" sz="2400" baseline="-25000" dirty="0"/>
              <a:t>2</a:t>
            </a:r>
            <a:r>
              <a:rPr lang="en-US" sz="2400" dirty="0" smtClean="0"/>
              <a:t>+t) + a(t</a:t>
            </a:r>
            <a:r>
              <a:rPr lang="en-US" sz="2400" baseline="-25000" dirty="0"/>
              <a:t>3</a:t>
            </a:r>
            <a:r>
              <a:rPr lang="en-US" sz="2400" dirty="0" smtClean="0"/>
              <a:t>) b(t</a:t>
            </a:r>
            <a:r>
              <a:rPr lang="en-US" sz="2400" baseline="-25000" dirty="0"/>
              <a:t>3</a:t>
            </a:r>
            <a:r>
              <a:rPr lang="en-US" sz="2400" dirty="0" smtClean="0"/>
              <a:t>+t) + …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914400"/>
            <a:ext cx="7772400" cy="480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useful for quantifying how similar two time series are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c(t=0) is a measure of the similarity of the </a:t>
            </a:r>
            <a:r>
              <a:rPr lang="en-US" dirty="0" err="1" smtClean="0"/>
              <a:t>unlagged</a:t>
            </a:r>
            <a:r>
              <a:rPr lang="en-US" dirty="0" smtClean="0"/>
              <a:t> time series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 bigger the c</a:t>
            </a:r>
            <a:br>
              <a:rPr lang="en-US" dirty="0" smtClean="0"/>
            </a:br>
            <a:r>
              <a:rPr lang="en-US" dirty="0" smtClean="0"/>
              <a:t>the more similar the time series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914400"/>
            <a:ext cx="7772400" cy="480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useful for quantifying how similar two time series are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c(t=0) is a measure of the similarity of the </a:t>
            </a:r>
            <a:r>
              <a:rPr lang="en-US" dirty="0" err="1" smtClean="0"/>
              <a:t>unlagged</a:t>
            </a:r>
            <a:r>
              <a:rPr lang="en-US" dirty="0" smtClean="0"/>
              <a:t> time series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 bigger the c</a:t>
            </a:r>
            <a:br>
              <a:rPr lang="en-US" dirty="0" smtClean="0"/>
            </a:br>
            <a:r>
              <a:rPr lang="en-US" dirty="0" smtClean="0"/>
              <a:t>the more similar the time series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60198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normalize a’=a/E</a:t>
            </a:r>
            <a:r>
              <a:rPr lang="en-US" baseline="-25000" dirty="0" smtClean="0"/>
              <a:t>a</a:t>
            </a:r>
            <a:r>
              <a:rPr lang="en-US" baseline="30000" dirty="0" smtClean="0"/>
              <a:t>1/2</a:t>
            </a:r>
            <a:r>
              <a:rPr lang="en-US" dirty="0" smtClean="0"/>
              <a:t>  b’=b/E</a:t>
            </a:r>
            <a:r>
              <a:rPr lang="en-US" baseline="-25000" dirty="0" smtClean="0"/>
              <a:t>b</a:t>
            </a:r>
            <a:r>
              <a:rPr lang="en-US" baseline="30000" dirty="0" smtClean="0"/>
              <a:t>1/2</a:t>
            </a:r>
            <a:r>
              <a:rPr lang="en-US" dirty="0" smtClean="0"/>
              <a:t>  then if c’= </a:t>
            </a:r>
            <a:r>
              <a:rPr lang="en-US" dirty="0" err="1" smtClean="0"/>
              <a:t>a’</a:t>
            </a:r>
            <a:r>
              <a:rPr lang="en-US" dirty="0" err="1" smtClean="0">
                <a:latin typeface="Cambria Math"/>
                <a:ea typeface="Cambria Math"/>
              </a:rPr>
              <a:t>⋆b</a:t>
            </a:r>
            <a:r>
              <a:rPr lang="en-US" dirty="0" smtClean="0">
                <a:latin typeface="Cambria Math"/>
                <a:ea typeface="Cambria Math"/>
              </a:rPr>
              <a:t>’ then c’ varies between ±1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7772400" cy="4038600"/>
          </a:xfrm>
        </p:spPr>
        <p:txBody>
          <a:bodyPr>
            <a:normAutofit/>
          </a:bodyPr>
          <a:lstStyle/>
          <a:p>
            <a:r>
              <a:rPr lang="en-US" dirty="0" smtClean="0"/>
              <a:t>useful for aligning two time series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best alignment is the time lag t</a:t>
            </a:r>
            <a:br>
              <a:rPr lang="en-US" dirty="0" smtClean="0"/>
            </a:br>
            <a:r>
              <a:rPr lang="en-US" dirty="0" smtClean="0"/>
              <a:t>for which c(t) is maximum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19200"/>
            <a:ext cx="9144000" cy="3886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frequency-dependent similarity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dirty="0" err="1" smtClean="0"/>
              <a:t>bandpass</a:t>
            </a:r>
            <a:r>
              <a:rPr lang="en-US" sz="3600" dirty="0" smtClean="0"/>
              <a:t> filter the time series around </a:t>
            </a:r>
            <a:r>
              <a:rPr lang="en-US" sz="3600" dirty="0" err="1" smtClean="0"/>
              <a:t>frequenct</a:t>
            </a:r>
            <a:r>
              <a:rPr lang="en-US" sz="3600" dirty="0" smtClean="0"/>
              <a:t> f</a:t>
            </a:r>
            <a:r>
              <a:rPr lang="en-US" sz="3600" baseline="-25000" dirty="0" smtClean="0"/>
              <a:t>0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normalize by </a:t>
            </a:r>
            <a:r>
              <a:rPr lang="en-US" sz="3600" dirty="0" err="1" smtClean="0"/>
              <a:t>thir</a:t>
            </a:r>
            <a:r>
              <a:rPr lang="en-US" sz="3600" dirty="0" smtClean="0"/>
              <a:t> energies</a:t>
            </a:r>
            <a:br>
              <a:rPr lang="en-US" sz="3600" dirty="0" smtClean="0"/>
            </a:br>
            <a:r>
              <a:rPr lang="en-US" sz="3600" dirty="0" smtClean="0"/>
              <a:t>compute their zero lag cross correlation</a:t>
            </a:r>
            <a:br>
              <a:rPr lang="en-US" sz="3600" dirty="0" smtClean="0"/>
            </a:br>
            <a:r>
              <a:rPr lang="en-US" sz="3600" dirty="0" smtClean="0"/>
              <a:t>repeat for many different values of f</a:t>
            </a:r>
            <a:r>
              <a:rPr lang="en-US" sz="3600" baseline="-25000" dirty="0" smtClean="0"/>
              <a:t>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47244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Equivalent to “Coherence”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1273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Interpolation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7772400" cy="4038600"/>
          </a:xfrm>
        </p:spPr>
        <p:txBody>
          <a:bodyPr>
            <a:normAutofit/>
          </a:bodyPr>
          <a:lstStyle/>
          <a:p>
            <a:r>
              <a:rPr lang="en-US" dirty="0" smtClean="0"/>
              <a:t>all interpolation has</a:t>
            </a:r>
            <a:br>
              <a:rPr lang="en-US" dirty="0" smtClean="0"/>
            </a:br>
            <a:r>
              <a:rPr lang="en-US" dirty="0" smtClean="0"/>
              <a:t>hidden prior information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be sure you know what it is 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7772400" cy="4038600"/>
          </a:xfrm>
        </p:spPr>
        <p:txBody>
          <a:bodyPr>
            <a:normAutofit/>
          </a:bodyPr>
          <a:lstStyle/>
          <a:p>
            <a:r>
              <a:rPr lang="en-US" dirty="0" smtClean="0"/>
              <a:t>simpler forms of interpolation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are less likely to go awry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12192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Keep an Unaltered Copy of Your Data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2600" y="245551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Write yourself a note</a:t>
            </a:r>
          </a:p>
          <a:p>
            <a:pPr algn="ctr"/>
            <a:r>
              <a:rPr lang="en-US" sz="2400" dirty="0" smtClean="0"/>
              <a:t>In a text file</a:t>
            </a:r>
          </a:p>
          <a:p>
            <a:pPr algn="ctr"/>
            <a:r>
              <a:rPr lang="en-US" sz="2400" dirty="0" smtClean="0"/>
              <a:t>recording when and where it came from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52600" y="4430484"/>
            <a:ext cx="541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Add to the note any other useful info</a:t>
            </a:r>
          </a:p>
          <a:p>
            <a:pPr algn="ctr"/>
            <a:r>
              <a:rPr lang="en-US" sz="2400" dirty="0" smtClean="0"/>
              <a:t>That you come across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0" y="3810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where </a:t>
            </a:r>
            <a:r>
              <a:rPr lang="en-US" sz="2400" i="1" dirty="0" smtClean="0">
                <a:solidFill>
                  <a:srgbClr val="FF0000"/>
                </a:solidFill>
              </a:rPr>
              <a:t>did</a:t>
            </a:r>
            <a:r>
              <a:rPr lang="en-US" sz="2400" dirty="0" smtClean="0">
                <a:solidFill>
                  <a:srgbClr val="FF0000"/>
                </a:solidFill>
              </a:rPr>
              <a:t> your data come from?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5334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</a:t>
            </a:r>
            <a:r>
              <a:rPr lang="en-US" sz="2400" dirty="0" smtClean="0"/>
              <a:t>rchive your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7772400" cy="5257800"/>
          </a:xfrm>
        </p:spPr>
        <p:txBody>
          <a:bodyPr>
            <a:normAutofit/>
          </a:bodyPr>
          <a:lstStyle/>
          <a:p>
            <a:r>
              <a:rPr lang="en-US" b="1" dirty="0" smtClean="0"/>
              <a:t>linear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most everything</a:t>
            </a:r>
            <a:br>
              <a:rPr lang="en-US" dirty="0" smtClean="0"/>
            </a:br>
            <a:r>
              <a:rPr lang="en-US" dirty="0" smtClean="0"/>
              <a:t>except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cubic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when doing spectra</a:t>
            </a:r>
            <a:br>
              <a:rPr lang="en-US" dirty="0" smtClean="0"/>
            </a:br>
            <a:r>
              <a:rPr lang="en-US" sz="2800" dirty="0" smtClean="0"/>
              <a:t>(linear interpolation introduces high frequency artifacts)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28194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What Exam Have You Been Practicing For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when I call upon you to answer a question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12192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Keep an Unaltered Copy of Your Data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2600" y="245551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Write yourself a note</a:t>
            </a:r>
          </a:p>
          <a:p>
            <a:pPr algn="ctr"/>
            <a:r>
              <a:rPr lang="en-US" sz="2400" dirty="0" smtClean="0"/>
              <a:t>In a text file</a:t>
            </a:r>
          </a:p>
          <a:p>
            <a:pPr algn="ctr"/>
            <a:r>
              <a:rPr lang="en-US" sz="2400" dirty="0" smtClean="0"/>
              <a:t>recording when and where it came from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52600" y="4430484"/>
            <a:ext cx="541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Add to the note any other useful info</a:t>
            </a:r>
          </a:p>
          <a:p>
            <a:pPr algn="ctr"/>
            <a:r>
              <a:rPr lang="en-US" sz="2400" dirty="0" smtClean="0"/>
              <a:t>That you come across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0" y="52578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did you come across anything worth noting?  What?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0" y="5334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Archive your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1234</Words>
  <Application>Microsoft Office PowerPoint</Application>
  <PresentationFormat>On-screen Show (4:3)</PresentationFormat>
  <Paragraphs>291</Paragraphs>
  <Slides>81</Slides>
  <Notes>0</Notes>
  <HiddenSlides>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2" baseType="lpstr">
      <vt:lpstr>Office Theme</vt:lpstr>
      <vt:lpstr>Slide 1</vt:lpstr>
      <vt:lpstr>Slide 2</vt:lpstr>
      <vt:lpstr>the purpose of data analysis  is  to learn something</vt:lpstr>
      <vt:lpstr>the purpose of data analysis  is  to learn something</vt:lpstr>
      <vt:lpstr>Slide 5</vt:lpstr>
      <vt:lpstr>when you first get some data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when you first get some data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Error Propagation</vt:lpstr>
      <vt:lpstr>all measurements have error …</vt:lpstr>
      <vt:lpstr>… therefore …</vt:lpstr>
      <vt:lpstr>… what ?</vt:lpstr>
      <vt:lpstr>… all inferences made from data have error</vt:lpstr>
      <vt:lpstr>quantifying error  Cd  the data covariance matrix</vt:lpstr>
      <vt:lpstr>simplest case  Cd = σd2I  uncorrelated error with uniform variance σd2 </vt:lpstr>
      <vt:lpstr>simplest case  Cd = σd2I  uncorrelated error with uniform variance σd2 </vt:lpstr>
      <vt:lpstr>Two Ways to Estimate σd2 </vt:lpstr>
      <vt:lpstr>Two Ways to Estimate σd2 </vt:lpstr>
      <vt:lpstr>Two Ways to Estimate σd2 </vt:lpstr>
      <vt:lpstr>rule for error propagation  if m = Md then  Cm = M Cd  MT   </vt:lpstr>
      <vt:lpstr>Linear models</vt:lpstr>
      <vt:lpstr>data equation d ≈Gm with covariance Cd</vt:lpstr>
      <vt:lpstr>Generalized Least Squares</vt:lpstr>
      <vt:lpstr>straightforward formulas for  mest  and  Cm</vt:lpstr>
      <vt:lpstr>straightforward formulas for  mest  and  Cm</vt:lpstr>
      <vt:lpstr>Fourier Series</vt:lpstr>
      <vt:lpstr>uses  search for spectral peaks  quantify relative amount of short and long period energy</vt:lpstr>
      <vt:lpstr>Nyquist Theorem  frequencies above fny=1/(2Δt)  cannot be observed</vt:lpstr>
      <vt:lpstr>Experimental Design</vt:lpstr>
      <vt:lpstr> Significance of a Spectral Peak</vt:lpstr>
      <vt:lpstr>p.s.d. s2 of random time series   s2/c  is chi-squrared distributed with 2 degrees of freedom  where c is a known constant  </vt:lpstr>
      <vt:lpstr>p.s.d. s2 of random time series   s2/c  is chi-squrared distributed with 2 degrees of freedom  where c is a known constant  </vt:lpstr>
      <vt:lpstr>Important to taper stationary time series to reduce side lobes in p.s.d.  </vt:lpstr>
      <vt:lpstr>Important to taper stationary time series to reduce side lobes in p.s.d.  </vt:lpstr>
      <vt:lpstr>two subtly different Null Hypotheses</vt:lpstr>
      <vt:lpstr>two subtly different Null Hypotheses</vt:lpstr>
      <vt:lpstr>Filters</vt:lpstr>
      <vt:lpstr>used to relate two time series  linear proportionality  but with a time delay</vt:lpstr>
      <vt:lpstr>central operation is convolution  y = f * x</vt:lpstr>
      <vt:lpstr>y = f * x</vt:lpstr>
      <vt:lpstr>y = f * x</vt:lpstr>
      <vt:lpstr>Slide 64</vt:lpstr>
      <vt:lpstr>Slide 65</vt:lpstr>
      <vt:lpstr>Factor Analysis</vt:lpstr>
      <vt:lpstr>linear mixing  when both  factors and their coefficients unknown</vt:lpstr>
      <vt:lpstr>global temperature example in what sense are   seasons  El Nino global warming  linear mixes?</vt:lpstr>
      <vt:lpstr>tells you minimum number of factors  but factors are not unique</vt:lpstr>
      <vt:lpstr>Correlation Analysis</vt:lpstr>
      <vt:lpstr>key concept is  cross-correlation c(t)=a⋆b  which quantifies similarity of two time series a and b lagged by a time t</vt:lpstr>
      <vt:lpstr>key concept is  cross-correlation c(t)=a⋆b  which quantifies similarity of two time series a and b lagged by a time t</vt:lpstr>
      <vt:lpstr>useful for quantifying how similar two time series are  c(t=0) is a measure of the similarity of the unlagged time series   the bigger the c the more similar the time series</vt:lpstr>
      <vt:lpstr>useful for quantifying how similar two time series are  c(t=0) is a measure of the similarity of the unlagged time series   the bigger the c the more similar the time series</vt:lpstr>
      <vt:lpstr>useful for aligning two time series  best alignment is the time lag t for which c(t) is maximum</vt:lpstr>
      <vt:lpstr>frequency-dependent similarity  bandpass filter the time series around frequenct f0 normalize by thir energies compute their zero lag cross correlation repeat for many different values of f0  </vt:lpstr>
      <vt:lpstr>Interpolation</vt:lpstr>
      <vt:lpstr>all interpolation has hidden prior information  be sure you know what it is …</vt:lpstr>
      <vt:lpstr>simpler forms of interpolation  are less likely to go awry</vt:lpstr>
      <vt:lpstr>linear for most everything except  cubic when doing spectra (linear interpolation introduces high frequency artifacts)</vt:lpstr>
      <vt:lpstr>Final Question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William Menke</dc:creator>
  <cp:lastModifiedBy>William Menke</cp:lastModifiedBy>
  <cp:revision>23</cp:revision>
  <dcterms:created xsi:type="dcterms:W3CDTF">2014-12-03T00:23:45Z</dcterms:created>
  <dcterms:modified xsi:type="dcterms:W3CDTF">2014-12-03T16:19:22Z</dcterms:modified>
</cp:coreProperties>
</file>