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403" r:id="rId2"/>
    <p:sldId id="411" r:id="rId3"/>
    <p:sldId id="404" r:id="rId4"/>
    <p:sldId id="409" r:id="rId5"/>
    <p:sldId id="408" r:id="rId6"/>
    <p:sldId id="405" r:id="rId7"/>
    <p:sldId id="406" r:id="rId8"/>
    <p:sldId id="407" r:id="rId9"/>
    <p:sldId id="412" r:id="rId10"/>
    <p:sldId id="413" r:id="rId11"/>
    <p:sldId id="415" r:id="rId12"/>
    <p:sldId id="416" r:id="rId13"/>
    <p:sldId id="417" r:id="rId14"/>
    <p:sldId id="418" r:id="rId15"/>
    <p:sldId id="414" r:id="rId16"/>
    <p:sldId id="410" r:id="rId17"/>
    <p:sldId id="419" r:id="rId18"/>
    <p:sldId id="420" r:id="rId19"/>
    <p:sldId id="421" r:id="rId20"/>
    <p:sldId id="424" r:id="rId21"/>
    <p:sldId id="423" r:id="rId22"/>
    <p:sldId id="422" r:id="rId23"/>
    <p:sldId id="425" r:id="rId24"/>
    <p:sldId id="426" r:id="rId25"/>
    <p:sldId id="427" r:id="rId26"/>
    <p:sldId id="428" r:id="rId27"/>
    <p:sldId id="429" r:id="rId28"/>
    <p:sldId id="430" r:id="rId29"/>
    <p:sldId id="350" r:id="rId30"/>
    <p:sldId id="352" r:id="rId31"/>
    <p:sldId id="353" r:id="rId32"/>
    <p:sldId id="431" r:id="rId33"/>
    <p:sldId id="432" r:id="rId34"/>
    <p:sldId id="354" r:id="rId35"/>
    <p:sldId id="355" r:id="rId36"/>
    <p:sldId id="363" r:id="rId37"/>
    <p:sldId id="361" r:id="rId38"/>
    <p:sldId id="362" r:id="rId39"/>
    <p:sldId id="364" r:id="rId40"/>
    <p:sldId id="365" r:id="rId41"/>
    <p:sldId id="433" r:id="rId42"/>
    <p:sldId id="366" r:id="rId43"/>
    <p:sldId id="434" r:id="rId44"/>
    <p:sldId id="435" r:id="rId45"/>
    <p:sldId id="371" r:id="rId46"/>
    <p:sldId id="370" r:id="rId47"/>
    <p:sldId id="373" r:id="rId48"/>
    <p:sldId id="374" r:id="rId49"/>
    <p:sldId id="375" r:id="rId50"/>
    <p:sldId id="377" r:id="rId51"/>
    <p:sldId id="379" r:id="rId52"/>
    <p:sldId id="378" r:id="rId53"/>
    <p:sldId id="380" r:id="rId54"/>
    <p:sldId id="381" r:id="rId55"/>
    <p:sldId id="382" r:id="rId56"/>
    <p:sldId id="383" r:id="rId57"/>
    <p:sldId id="384" r:id="rId58"/>
    <p:sldId id="385" r:id="rId59"/>
    <p:sldId id="386" r:id="rId60"/>
    <p:sldId id="387" r:id="rId61"/>
    <p:sldId id="388" r:id="rId62"/>
    <p:sldId id="389" r:id="rId63"/>
    <p:sldId id="391" r:id="rId64"/>
    <p:sldId id="390" r:id="rId65"/>
    <p:sldId id="392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78660" autoAdjust="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nuance</a:t>
            </a:r>
            <a:r>
              <a:rPr lang="en-US" baseline="0" dirty="0" smtClean="0"/>
              <a:t> here is that we are using a time series,</a:t>
            </a:r>
            <a:r>
              <a:rPr lang="en-US" b="1" baseline="0" dirty="0" smtClean="0"/>
              <a:t> d</a:t>
            </a:r>
            <a:r>
              <a:rPr lang="en-US" baseline="0" dirty="0" smtClean="0"/>
              <a:t>, to predict </a:t>
            </a:r>
            <a:r>
              <a:rPr lang="en-US" i="1" baseline="0" dirty="0" smtClean="0"/>
              <a:t>itself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present value of d is proportional to its past values.</a:t>
            </a:r>
          </a:p>
          <a:p>
            <a:r>
              <a:rPr lang="en-US" baseline="0" dirty="0" smtClean="0"/>
              <a:t>The coefficients,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are a kind of filter.</a:t>
            </a:r>
          </a:p>
          <a:p>
            <a:r>
              <a:rPr lang="en-US" baseline="0" dirty="0" smtClean="0"/>
              <a:t>As its stands, this is not quite a convolution, because the summation starts at 2, not 1.</a:t>
            </a:r>
          </a:p>
          <a:p>
            <a:r>
              <a:rPr lang="en-US" baseline="0" dirty="0" smtClean="0"/>
              <a:t>But its close.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scale on the to graphs are the same.</a:t>
            </a:r>
          </a:p>
          <a:p>
            <a:r>
              <a:rPr lang="en-US" dirty="0" smtClean="0"/>
              <a:t>Ask</a:t>
            </a:r>
            <a:r>
              <a:rPr lang="en-US" baseline="0" dirty="0" smtClean="0"/>
              <a:t> the class to guess what the spikes correspond to.  They are storms.  Without the</a:t>
            </a:r>
          </a:p>
          <a:p>
            <a:r>
              <a:rPr lang="en-US" baseline="0" dirty="0" smtClean="0"/>
              <a:t>addition of new water, the river flow subsides in a very predictable way.</a:t>
            </a:r>
          </a:p>
          <a:p>
            <a:r>
              <a:rPr lang="en-US" baseline="0" dirty="0" smtClean="0"/>
              <a:t>Only the storms are unpredictable.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scale on the to graphs are the same.</a:t>
            </a:r>
          </a:p>
          <a:p>
            <a:r>
              <a:rPr lang="en-US" dirty="0" smtClean="0"/>
              <a:t>Ask</a:t>
            </a:r>
            <a:r>
              <a:rPr lang="en-US" baseline="0" dirty="0" smtClean="0"/>
              <a:t> the class to guess what the spikes correspond to.  They are storms.  Without the</a:t>
            </a:r>
          </a:p>
          <a:p>
            <a:r>
              <a:rPr lang="en-US" baseline="0" dirty="0" smtClean="0"/>
              <a:t>addition of new water, the river flow subsides in a very predictable way.</a:t>
            </a:r>
          </a:p>
          <a:p>
            <a:r>
              <a:rPr lang="en-US" baseline="0" dirty="0" smtClean="0"/>
              <a:t>Only the storms are unpredictable.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very</a:t>
            </a:r>
            <a:r>
              <a:rPr lang="en-US" baseline="0" dirty="0" smtClean="0"/>
              <a:t> useful to be able to remove the effect of a filter</a:t>
            </a:r>
          </a:p>
          <a:p>
            <a:r>
              <a:rPr lang="en-US" baseline="0" dirty="0" smtClean="0"/>
              <a:t>simply by applying another filter.</a:t>
            </a:r>
          </a:p>
          <a:p>
            <a:r>
              <a:rPr lang="en-US" baseline="0" dirty="0" smtClean="0"/>
              <a:t>But first, a digression …  let’s do a convolution by hand in order</a:t>
            </a:r>
          </a:p>
          <a:p>
            <a:r>
              <a:rPr lang="en-US" baseline="0" dirty="0" smtClean="0"/>
              <a:t>   to gain some insight into its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very</a:t>
            </a:r>
            <a:r>
              <a:rPr lang="en-US" baseline="0" dirty="0" smtClean="0"/>
              <a:t> useful to be able to remove the effect of a filter</a:t>
            </a:r>
          </a:p>
          <a:p>
            <a:r>
              <a:rPr lang="en-US" baseline="0" dirty="0" smtClean="0"/>
              <a:t>simply by applying another filter.</a:t>
            </a:r>
          </a:p>
          <a:p>
            <a:r>
              <a:rPr lang="en-US" baseline="0" dirty="0" smtClean="0"/>
              <a:t>But first, a digression …  let’s do a convolution by hand in order</a:t>
            </a:r>
          </a:p>
          <a:p>
            <a:r>
              <a:rPr lang="en-US" baseline="0" dirty="0" smtClean="0"/>
              <a:t>   to gain some insight into its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review</a:t>
            </a:r>
            <a:r>
              <a:rPr lang="en-US" baseline="0" dirty="0" smtClean="0"/>
              <a:t> polynomial multiplication on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work this one out on</a:t>
            </a:r>
            <a:r>
              <a:rPr lang="en-US" baseline="0" dirty="0" smtClean="0"/>
              <a:t> the board.</a:t>
            </a:r>
          </a:p>
          <a:p>
            <a:r>
              <a:rPr lang="en-US" baseline="0" dirty="0" smtClean="0"/>
              <a:t>Do it by finding all the pairs that yield a particular power of z.</a:t>
            </a:r>
          </a:p>
          <a:p>
            <a:r>
              <a:rPr lang="en-US" baseline="0" dirty="0" smtClean="0"/>
              <a:t>Lots of ways to get z</a:t>
            </a:r>
            <a:r>
              <a:rPr lang="en-US" strike="noStrike" baseline="30000" dirty="0" smtClean="0"/>
              <a:t>2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Only one way to get z</a:t>
            </a:r>
            <a:r>
              <a:rPr lang="en-US" baseline="30000" dirty="0" smtClean="0"/>
              <a:t>0</a:t>
            </a:r>
            <a:r>
              <a:rPr lang="en-US" baseline="0" dirty="0" smtClean="0"/>
              <a:t> or z</a:t>
            </a:r>
            <a:r>
              <a:rPr lang="en-US" baseline="30000" dirty="0" smtClean="0"/>
              <a:t>4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use the g’s as coefficients of the powers</a:t>
            </a:r>
            <a:r>
              <a:rPr lang="en-US" baseline="0" dirty="0" smtClean="0"/>
              <a:t> of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extract the coefficients.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ask the class what</a:t>
            </a:r>
            <a:r>
              <a:rPr lang="en-US" baseline="0" dirty="0" smtClean="0"/>
              <a:t> the most important thing that they know about polynomials.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summation omits the j=1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 filter of length N correspond to an N-1 order polynomial.</a:t>
            </a:r>
          </a:p>
          <a:p>
            <a:r>
              <a:rPr lang="en-US" baseline="0" dirty="0" smtClean="0"/>
              <a:t>This polynomial has N-1 roots and so can be written as the product of N-1 factors.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high-order</a:t>
            </a:r>
            <a:r>
              <a:rPr lang="en-US" baseline="0" dirty="0" smtClean="0"/>
              <a:t> polynomial can be represented as the product of many 1-st order factors,</a:t>
            </a:r>
          </a:p>
          <a:p>
            <a:r>
              <a:rPr lang="en-US" baseline="0" dirty="0" smtClean="0"/>
              <a:t>then a long filter can be represented as the convolution of man length-2 filters.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can solve the length-2</a:t>
            </a:r>
            <a:r>
              <a:rPr lang="en-US" baseline="0" dirty="0" smtClean="0"/>
              <a:t> problem</a:t>
            </a:r>
            <a:r>
              <a:rPr lang="en-US" dirty="0" smtClean="0"/>
              <a:t>,</a:t>
            </a:r>
            <a:r>
              <a:rPr lang="en-US" baseline="0" dirty="0" smtClean="0"/>
              <a:t> we can solve a larger one using a cascade.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 Taylor</a:t>
            </a:r>
            <a:r>
              <a:rPr lang="en-US" baseline="0" dirty="0" smtClean="0"/>
              <a:t> series here, if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</a:t>
            </a:r>
            <a:r>
              <a:rPr lang="en-US" baseline="0" dirty="0" smtClean="0"/>
              <a:t> show on the board the Taylor series for 1/(1-x), which is 1+x+x</a:t>
            </a:r>
            <a:r>
              <a:rPr lang="en-US" baseline="30000" dirty="0" smtClean="0"/>
              <a:t>2</a:t>
            </a:r>
            <a:r>
              <a:rPr lang="en-US" baseline="0" dirty="0" smtClean="0"/>
              <a:t>+x</a:t>
            </a:r>
            <a:r>
              <a:rPr lang="en-US" baseline="30000" dirty="0" smtClean="0"/>
              <a:t>3</a:t>
            </a:r>
            <a:r>
              <a:rPr lang="en-US" baseline="0" dirty="0" smtClean="0"/>
              <a:t>+…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this is a “infinitely</a:t>
            </a:r>
            <a:r>
              <a:rPr lang="en-US" baseline="0" dirty="0" smtClean="0"/>
              <a:t> long” or “infinitely high order” polynomial.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Likewise, the corresponding</a:t>
            </a:r>
            <a:r>
              <a:rPr lang="en-US" baseline="0" dirty="0" smtClean="0"/>
              <a:t> filter is indefinitely long.</a:t>
            </a:r>
          </a:p>
          <a:p>
            <a:r>
              <a:rPr lang="en-US" baseline="0" dirty="0" smtClean="0"/>
              <a:t>It’s only useful if the coefficients rapidly fall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</a:t>
            </a:r>
            <a:r>
              <a:rPr lang="en-US" baseline="0" dirty="0" smtClean="0"/>
              <a:t> for the coefficients decreasing.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filter that has this property is said to be </a:t>
            </a:r>
            <a:r>
              <a:rPr lang="en-US" baseline="0" dirty="0" smtClean="0"/>
              <a:t>“minimum phase”.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make it exactly</a:t>
            </a:r>
            <a:r>
              <a:rPr lang="en-US" baseline="0" dirty="0" smtClean="0"/>
              <a:t> a convolution by moving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the </a:t>
            </a:r>
            <a:r>
              <a:rPr lang="en-US" baseline="0" dirty="0" err="1" smtClean="0"/>
              <a:t>l.h.s</a:t>
            </a:r>
            <a:r>
              <a:rPr lang="en-US" baseline="0" dirty="0" smtClean="0"/>
              <a:t>. of the equation and by multiplying it</a:t>
            </a:r>
          </a:p>
          <a:p>
            <a:r>
              <a:rPr lang="en-US" baseline="0" dirty="0" smtClean="0"/>
              <a:t>by a filter coefficient p</a:t>
            </a:r>
            <a:r>
              <a:rPr lang="en-US" baseline="-25000" dirty="0" smtClean="0"/>
              <a:t>1 </a:t>
            </a:r>
            <a:r>
              <a:rPr lang="en-US" baseline="0" dirty="0" smtClean="0"/>
              <a:t>defined to be -1.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just a hypothetical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7.10. A filter,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its inverse filter,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the convolution of the two,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inverse filter is in general infinitely long.  But in most cases, as above,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  can be adequately approximated with a longish, but finite filter.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Tomorrow,</a:t>
            </a:r>
            <a:r>
              <a:rPr lang="en-US" baseline="0" dirty="0" smtClean="0"/>
              <a:t> you can make a new estimate of </a:t>
            </a:r>
            <a:r>
              <a:rPr lang="en-US" b="1" baseline="0" dirty="0" smtClean="0"/>
              <a:t>p</a:t>
            </a:r>
            <a:r>
              <a:rPr lang="en-US" baseline="0" dirty="0" smtClean="0"/>
              <a:t> that include today’s datum.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remind the class that a hydrograph</a:t>
            </a:r>
            <a:r>
              <a:rPr lang="en-US" baseline="0" dirty="0" smtClean="0"/>
              <a:t> quantifies stream flow, the amount of water</a:t>
            </a:r>
          </a:p>
          <a:p>
            <a:r>
              <a:rPr lang="en-US" baseline="0" dirty="0" smtClean="0"/>
              <a:t>flowing in a river.  This record is about 12 years long. Point out the annual cycle and note that</a:t>
            </a:r>
          </a:p>
          <a:p>
            <a:r>
              <a:rPr lang="en-US" baseline="0" dirty="0" smtClean="0"/>
              <a:t>the spikes correspond to storms.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filter was computed with generalized</a:t>
            </a:r>
            <a:r>
              <a:rPr lang="en-US" baseline="0" dirty="0" smtClean="0"/>
              <a:t> </a:t>
            </a:r>
            <a:r>
              <a:rPr lang="en-US" dirty="0" smtClean="0"/>
              <a:t>least squares, with the prior</a:t>
            </a:r>
            <a:r>
              <a:rPr lang="en-US" baseline="0" dirty="0" smtClean="0"/>
              <a:t> information that p</a:t>
            </a:r>
            <a:r>
              <a:rPr lang="en-US" baseline="-25000" dirty="0" smtClean="0"/>
              <a:t>1</a:t>
            </a:r>
            <a:r>
              <a:rPr lang="en-US" baseline="0" dirty="0" smtClean="0"/>
              <a:t>=-1 being very certain.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Although</a:t>
            </a:r>
            <a:r>
              <a:rPr lang="en-US" baseline="0" dirty="0" smtClean="0"/>
              <a:t> the filter,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was given 100 coefficients, only the first two or three are large.  This suggest that the</a:t>
            </a:r>
          </a:p>
          <a:p>
            <a:r>
              <a:rPr lang="en-US" baseline="0" dirty="0" smtClean="0"/>
              <a:t>predictable part of stream flow can be quantified with just a 2-3 of days of data, that is, whether the stream</a:t>
            </a:r>
          </a:p>
          <a:p>
            <a:r>
              <a:rPr lang="en-US" baseline="0" dirty="0" smtClean="0"/>
              <a:t>is rising or falling, and if so, at what rate.  The little peak at ~42 days suggest some value in knowing what</a:t>
            </a:r>
          </a:p>
          <a:p>
            <a:r>
              <a:rPr lang="en-US" baseline="0" dirty="0" smtClean="0"/>
              <a:t>was happening then.  In two of the </a:t>
            </a:r>
            <a:r>
              <a:rPr lang="en-US" baseline="0" dirty="0" err="1" smtClean="0"/>
              <a:t>homeworks</a:t>
            </a:r>
            <a:r>
              <a:rPr lang="en-US" baseline="0" dirty="0" smtClean="0"/>
              <a:t> we will explore the degree to which this feature</a:t>
            </a:r>
          </a:p>
          <a:p>
            <a:r>
              <a:rPr lang="en-US" baseline="0" dirty="0" smtClean="0"/>
              <a:t>improves the prediction and the degree to which that improvement (if any) is statistically significant.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</a:t>
            </a:r>
            <a:r>
              <a:rPr lang="en-US" baseline="0" dirty="0" smtClean="0"/>
              <a:t> class to think about what aspects of steam flow might </a:t>
            </a:r>
            <a:r>
              <a:rPr lang="en-US" b="1" baseline="0" dirty="0" smtClean="0"/>
              <a:t>not</a:t>
            </a:r>
            <a:r>
              <a:rPr lang="en-US" baseline="0" dirty="0" smtClean="0"/>
              <a:t> be 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enlargement of the first year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003" r="8276" b="65556"/>
          <a:stretch>
            <a:fillRect/>
          </a:stretch>
        </p:blipFill>
        <p:spPr bwMode="auto">
          <a:xfrm flipH="1">
            <a:off x="228600" y="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03" t="34444" r="7443" b="35556"/>
          <a:stretch>
            <a:fillRect/>
          </a:stretch>
        </p:blipFill>
        <p:spPr bwMode="auto">
          <a:xfrm>
            <a:off x="547776" y="23622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724400" y="457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overlap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-2360" t="65556" r="2298"/>
          <a:stretch>
            <a:fillRect/>
          </a:stretch>
        </p:blipFill>
        <p:spPr bwMode="auto">
          <a:xfrm>
            <a:off x="228600" y="4513053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4385094" y="4495800"/>
            <a:ext cx="23622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343400" y="609600"/>
            <a:ext cx="14376" cy="53340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003" r="8276" b="65556"/>
          <a:stretch>
            <a:fillRect/>
          </a:stretch>
        </p:blipFill>
        <p:spPr bwMode="auto">
          <a:xfrm flipH="1">
            <a:off x="644106" y="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03" t="34444" r="7443" b="35556"/>
          <a:stretch>
            <a:fillRect/>
          </a:stretch>
        </p:blipFill>
        <p:spPr bwMode="auto">
          <a:xfrm>
            <a:off x="547776" y="23622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724400" y="457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half overlap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2360" t="65556" r="2298"/>
          <a:stretch>
            <a:fillRect/>
          </a:stretch>
        </p:blipFill>
        <p:spPr bwMode="auto">
          <a:xfrm>
            <a:off x="228600" y="4513053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876800" y="4513053"/>
            <a:ext cx="23622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343400" y="609600"/>
            <a:ext cx="14376" cy="53340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003" r="8276" b="65556"/>
          <a:stretch>
            <a:fillRect/>
          </a:stretch>
        </p:blipFill>
        <p:spPr bwMode="auto">
          <a:xfrm flipH="1">
            <a:off x="1143000" y="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03" t="34444" r="7443" b="35556"/>
          <a:stretch>
            <a:fillRect/>
          </a:stretch>
        </p:blipFill>
        <p:spPr bwMode="auto">
          <a:xfrm>
            <a:off x="547776" y="23622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0" y="533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Full overlap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2360" t="65556" r="2298"/>
          <a:stretch>
            <a:fillRect/>
          </a:stretch>
        </p:blipFill>
        <p:spPr bwMode="auto">
          <a:xfrm>
            <a:off x="228600" y="4513053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181600" y="4495800"/>
            <a:ext cx="23622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343400" y="609600"/>
            <a:ext cx="14376" cy="53340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003" r="8276" b="65556"/>
          <a:stretch>
            <a:fillRect/>
          </a:stretch>
        </p:blipFill>
        <p:spPr bwMode="auto">
          <a:xfrm flipH="1">
            <a:off x="1531188" y="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03" t="34444" r="7443" b="35556"/>
          <a:stretch>
            <a:fillRect/>
          </a:stretch>
        </p:blipFill>
        <p:spPr bwMode="auto">
          <a:xfrm>
            <a:off x="547776" y="23622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5000" y="533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half overlap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2360" t="65556" r="2298"/>
          <a:stretch>
            <a:fillRect/>
          </a:stretch>
        </p:blipFill>
        <p:spPr bwMode="auto">
          <a:xfrm>
            <a:off x="228600" y="4513053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604294" y="4495800"/>
            <a:ext cx="23622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343400" y="609600"/>
            <a:ext cx="14376" cy="53340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2360" t="65556" r="2298"/>
          <a:stretch>
            <a:fillRect/>
          </a:stretch>
        </p:blipFill>
        <p:spPr bwMode="auto">
          <a:xfrm>
            <a:off x="228600" y="4513053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677" r="8276" b="65556"/>
          <a:stretch>
            <a:fillRect/>
          </a:stretch>
        </p:blipFill>
        <p:spPr bwMode="auto">
          <a:xfrm flipH="1">
            <a:off x="1981200" y="0"/>
            <a:ext cx="685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03" t="34444" r="7443" b="35556"/>
          <a:stretch>
            <a:fillRect/>
          </a:stretch>
        </p:blipFill>
        <p:spPr bwMode="auto">
          <a:xfrm>
            <a:off x="547776" y="23622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0" y="533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overlap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3600" y="4495800"/>
            <a:ext cx="23622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343400" y="609600"/>
            <a:ext cx="14376" cy="53340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3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2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2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3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3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10400" y="62732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moral 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229600" cy="1066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getting used to convolutions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4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4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5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5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62732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lesson?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6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6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62732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lesson?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7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4301706"/>
            <a:ext cx="70104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7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62732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lesson?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229600" cy="1066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filter as a tool to make predictions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81000" y="1905000"/>
            <a:ext cx="8229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[a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a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a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/>
            <a:r>
              <a:rPr lang="en-US" sz="44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[b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b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b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</a:p>
          <a:p>
            <a:pPr lvl="0" algn="ctr"/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/>
            <a:r>
              <a:rPr lang="en-US" sz="44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[c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c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c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c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c</a:t>
            </a:r>
            <a:r>
              <a:rPr lang="en-US" sz="4400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</a:t>
            </a:r>
            <a:r>
              <a:rPr lang="en-US" sz="44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6990827" flipH="1" flipV="1">
            <a:off x="4943408" y="6077712"/>
            <a:ext cx="476385" cy="78421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419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close to a convolution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43400" y="6096000"/>
            <a:ext cx="3810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38800" y="6172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convolution has j=1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1307431" y="3436203"/>
            <a:ext cx="661736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" y="762000"/>
            <a:ext cx="31346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6990827" flipH="1" flipV="1">
            <a:off x="3976788" y="3680926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4267200" y="914400"/>
            <a:ext cx="441157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3505200" y="1219200"/>
            <a:ext cx="457200" cy="114300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93631" y="3512403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1612231" y="3436203"/>
            <a:ext cx="381000" cy="8382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2069431" y="3055203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 rot="2795230" flipV="1">
            <a:off x="3210028" y="5108470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965031" y="572220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“prediction error” 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  with 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=(-1)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p</a:t>
            </a:r>
            <a:r>
              <a:rPr lang="en-US" dirty="0" smtClean="0"/>
              <a:t> called a prediction error filter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  with p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=(-1)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p</a:t>
            </a:r>
            <a:r>
              <a:rPr lang="en-US" dirty="0" smtClean="0"/>
              <a:t> called a prediction error filter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How would you apply generalized least square to solve for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strategy for predicting the future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267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take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that you have up to today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use it to estimate the prediction error filter,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(use generalized least-squares to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use the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and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to predict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tomorrow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application to the Neuse River hydrograph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b="50296"/>
          <a:stretch>
            <a:fillRect/>
          </a:stretch>
        </p:blipFill>
        <p:spPr bwMode="auto">
          <a:xfrm>
            <a:off x="114303" y="2552703"/>
            <a:ext cx="883920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6990827" flipH="1" flipV="1">
            <a:off x="1831157" y="25409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48000" y="199138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case, only the first few coefficients are large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6990827" flipH="1" flipV="1">
            <a:off x="4498157" y="30743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15000" y="298198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that?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importance of the prediction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105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one is using least squares, the equation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solved exactly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prediction error,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tells you what aspects of the data cannot be predicted on the basis of past behavior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8610" t="47059" r="46412" b="41432"/>
          <a:stretch>
            <a:fillRect/>
          </a:stretch>
        </p:blipFill>
        <p:spPr bwMode="auto">
          <a:xfrm>
            <a:off x="1219200" y="2895600"/>
            <a:ext cx="396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rot="6990827" flipH="1" flipV="1">
            <a:off x="4241279" y="45762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38600" y="3733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spiky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38400" y="4925787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38400" y="5181600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2176592" flipH="1" flipV="1">
            <a:off x="2465094" y="452678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33600" y="3657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small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695700" y="3467100"/>
            <a:ext cx="3733800" cy="0"/>
          </a:xfrm>
          <a:prstGeom prst="line">
            <a:avLst/>
          </a:prstGeom>
          <a:ln w="28575">
            <a:solidFill>
              <a:srgbClr val="FF3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6990827" flipH="1" flipV="1">
            <a:off x="5612879" y="45000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72200" y="35240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 spikes are at times when discharge increases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rot="6990827" flipH="1" flipV="1">
            <a:off x="4241279" y="45762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38600" y="3733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spiky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38400" y="4925787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38400" y="5181600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2176592" flipH="1" flipV="1">
            <a:off x="2465094" y="452678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33600" y="3657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small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695700" y="3467100"/>
            <a:ext cx="3733800" cy="0"/>
          </a:xfrm>
          <a:prstGeom prst="line">
            <a:avLst/>
          </a:prstGeom>
          <a:ln w="28575">
            <a:solidFill>
              <a:srgbClr val="FF3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6990827" flipH="1" flipV="1">
            <a:off x="5612879" y="45000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72200" y="35240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 spikes are at times when discharge increases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0600" y="61722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what aspect of discharge is unpredictable?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3: Inverse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3: Inverse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1273626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Can a convolution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be undone?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there another filter 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which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000" b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i="1" kern="0" baseline="30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lang="en-US" sz="40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d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/>
              <a:ea typeface="Cambria Math"/>
              <a:cs typeface="Times New Roman" pitchFamily="18" charset="0"/>
            </a:endParaRPr>
          </a:p>
          <a:p>
            <a:pPr lvl="0" algn="ctr"/>
            <a:r>
              <a:rPr lang="en-US" sz="4000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?</a:t>
            </a:r>
            <a:endParaRPr kumimoji="0" lang="en-US" sz="40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8610" t="47059" r="21300" b="31458"/>
          <a:stretch>
            <a:fillRect/>
          </a:stretch>
        </p:blipFill>
        <p:spPr bwMode="auto">
          <a:xfrm>
            <a:off x="1219200" y="2895600"/>
            <a:ext cx="680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important observation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the same pattern that we obtain when we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 polynomials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415" t="33672" r="13289" b="34339"/>
          <a:stretch>
            <a:fillRect/>
          </a:stretch>
        </p:blipFill>
        <p:spPr bwMode="auto">
          <a:xfrm>
            <a:off x="48126" y="1828800"/>
            <a:ext cx="909587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filter into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… 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4290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46482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inverse 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polynomial into a filer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9530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…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91000" y="35814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22860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why would we want to do this?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8288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because we know a lot about polynomials</a:t>
            </a:r>
            <a:endParaRPr lang="en-US" sz="4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8610" t="47059" r="21300" b="31458"/>
          <a:stretch>
            <a:fillRect/>
          </a:stretch>
        </p:blipFill>
        <p:spPr bwMode="auto">
          <a:xfrm>
            <a:off x="1219200" y="2895600"/>
            <a:ext cx="680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rot="6990827" flipH="1" flipV="1">
            <a:off x="3250679" y="28236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2286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backward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6990827" flipH="1" flipV="1">
            <a:off x="4774678" y="320462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2667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b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rot="12837299" flipH="1" flipV="1">
            <a:off x="3356071" y="5162910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1000" y="5493603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overlap the ends by one, and multiply. That gives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400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n 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thus can be factored into the product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can be factored into the product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429000" y="23622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3733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largest power, 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2400" i="1" baseline="30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3117497" y="3338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010400" y="2362200"/>
            <a:ext cx="1447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34000" y="373380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solutions to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g(z)=0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8120814" flipH="1" flipV="1">
            <a:off x="6851297" y="3338604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3200" y="5791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 </a:t>
            </a:r>
            <a:r>
              <a:rPr lang="en-US" sz="24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∝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… (z-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86000" y="47244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18120814" flipH="1">
            <a:off x="3480431" y="5491872"/>
            <a:ext cx="49540" cy="39044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20557" t="58666" r="17264" b="27467"/>
          <a:stretch>
            <a:fillRect/>
          </a:stretch>
        </p:blipFill>
        <p:spPr bwMode="auto">
          <a:xfrm>
            <a:off x="76200" y="2743199"/>
            <a:ext cx="8953358" cy="147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case of a polynomial constructed from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43434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where 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…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are the roots</a:t>
            </a:r>
            <a:endParaRPr kumimoji="0" lang="en-US" sz="36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231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the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equivalent a “cascade”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 l="21218" t="54111" r="18271" b="35279"/>
          <a:stretch>
            <a:fillRect/>
          </a:stretch>
        </p:blipFill>
        <p:spPr bwMode="auto">
          <a:xfrm>
            <a:off x="0" y="4191000"/>
            <a:ext cx="8915400" cy="115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let’s try to find the inverse of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 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function that undoes multiplication by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810000"/>
            <a:ext cx="533400" cy="838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396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endParaRPr lang="en-US" sz="24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a polynomial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solution: compute its 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contains all powers of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65304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26938" r="33853" b="41073"/>
          <a:stretch>
            <a:fillRect/>
          </a:stretch>
        </p:blipFill>
        <p:spPr bwMode="auto">
          <a:xfrm>
            <a:off x="1752600" y="2209800"/>
            <a:ext cx="59436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indefinitely long filter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18120814" flipH="1" flipV="1">
            <a:off x="56160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l="15022" t="29820" r="16816" b="41388"/>
          <a:stretch>
            <a:fillRect/>
          </a:stretch>
        </p:blipFill>
        <p:spPr bwMode="auto">
          <a:xfrm>
            <a:off x="762000" y="2286000"/>
            <a:ext cx="785948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one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</a:t>
            </a: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81600" y="4594748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29200" y="6027003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root, </a:t>
            </a:r>
            <a:r>
              <a:rPr lang="en-US" sz="24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must lie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outside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“unit circle”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rot="18120814" flipH="1" flipV="1">
            <a:off x="5327297" y="5624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inverse filter for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step 1: find roots of g(z)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2: check that roots are inside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the unit circle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3: construct inverse filter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associated with each root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4: convolve them all together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33400" y="2768024"/>
            <a:ext cx="7924799" cy="2794576"/>
            <a:chOff x="1492956" y="1219200"/>
            <a:chExt cx="5136444" cy="15525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185" b="65080"/>
            <a:stretch>
              <a:fillRect/>
            </a:stretch>
          </p:blipFill>
          <p:spPr bwMode="auto">
            <a:xfrm>
              <a:off x="1838678" y="1219200"/>
              <a:ext cx="4790722" cy="139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92956" y="1676400"/>
              <a:ext cx="304800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68512" y="2446867"/>
              <a:ext cx="1273548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 bwMode="auto">
          <a:xfrm>
            <a:off x="0" y="9144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construct inverse filter of: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hard part of the process is finding the roots of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438400"/>
            <a:ext cx="6477000" cy="1600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% find roots of g 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r = roots(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flipud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(g));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4953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fortunately, </a:t>
            </a: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MatLab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does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this easily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52600" y="114297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short time 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2362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Freeform 23"/>
          <p:cNvSpPr/>
          <p:nvPr/>
        </p:nvSpPr>
        <p:spPr>
          <a:xfrm rot="8540804" flipH="1" flipV="1">
            <a:off x="2128110" y="4460335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031662" y="4191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spike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Left Brace 25"/>
          <p:cNvSpPr/>
          <p:nvPr/>
        </p:nvSpPr>
        <p:spPr>
          <a:xfrm rot="5400000">
            <a:off x="2212523" y="225878"/>
            <a:ext cx="381000" cy="996045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3162298" y="1409701"/>
            <a:ext cx="457201" cy="29718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16816" t="41131" r="5157" b="36247"/>
          <a:stretch>
            <a:fillRect/>
          </a:stretch>
        </p:blipFill>
        <p:spPr bwMode="auto">
          <a:xfrm>
            <a:off x="457200" y="2819400"/>
            <a:ext cx="843741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another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keep going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1000" y="51054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 l="17713" t="50386" r="17713" b="21851"/>
          <a:stretch>
            <a:fillRect/>
          </a:stretch>
        </p:blipFill>
        <p:spPr bwMode="auto">
          <a:xfrm>
            <a:off x="914400" y="1981200"/>
            <a:ext cx="7543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/>
          <p:nvPr/>
        </p:nvSpPr>
        <p:spPr>
          <a:xfrm rot="12837299" flipH="1" flipV="1">
            <a:off x="3432270" y="4477111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35556"/>
          <a:stretch>
            <a:fillRect/>
          </a:stretch>
        </p:blipFill>
        <p:spPr bwMode="auto">
          <a:xfrm>
            <a:off x="0" y="0"/>
            <a:ext cx="913832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010400" y="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12822</TotalTime>
  <Words>1784</Words>
  <Application>Microsoft Office PowerPoint</Application>
  <PresentationFormat>On-screen Show (4:3)</PresentationFormat>
  <Paragraphs>298</Paragraphs>
  <Slides>65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Default Design</vt:lpstr>
      <vt:lpstr>Slide 1</vt:lpstr>
      <vt:lpstr>Part 1</vt:lpstr>
      <vt:lpstr>convolution c=a*b by hand for simplicity, suppose a and b are of length 3</vt:lpstr>
      <vt:lpstr>convolution c=a*b by hand: step 1 for simplicity, suppose a and b are of length 3</vt:lpstr>
      <vt:lpstr>convolution c=a*b by hand: step 1 for simplicity, suppose a and b are of length 3</vt:lpstr>
      <vt:lpstr>convolution c=a*b by hand: step 2</vt:lpstr>
      <vt:lpstr>convolution c=a*b by hand: step 3</vt:lpstr>
      <vt:lpstr>convolution c=a*b by hand: keep going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Part 2</vt:lpstr>
      <vt:lpstr>Slide 29</vt:lpstr>
      <vt:lpstr>Slide 30</vt:lpstr>
      <vt:lpstr>Slide 31</vt:lpstr>
      <vt:lpstr>p*d=0  with p1=(-1)</vt:lpstr>
      <vt:lpstr>p*d=0  with p1=(-1)</vt:lpstr>
      <vt:lpstr>strategy for predicting the future</vt:lpstr>
      <vt:lpstr>application to the Neuse River hydrograph</vt:lpstr>
      <vt:lpstr>here’s the best fit filter, p</vt:lpstr>
      <vt:lpstr>here’s the best fit filter, p</vt:lpstr>
      <vt:lpstr>importance of the prediction error</vt:lpstr>
      <vt:lpstr>Slide 39</vt:lpstr>
      <vt:lpstr>Slide 40</vt:lpstr>
      <vt:lpstr>Slide 41</vt:lpstr>
      <vt:lpstr>Part 3: Inverse Filters</vt:lpstr>
      <vt:lpstr>Part 3: Inverse Filters</vt:lpstr>
      <vt:lpstr>convolution c=a*b by hand: step 1 for simplicity, suppose a and b are of length 3</vt:lpstr>
      <vt:lpstr>an important observation</vt:lpstr>
      <vt:lpstr>Slide 46</vt:lpstr>
      <vt:lpstr>z-transform turn a filter into a polynomial</vt:lpstr>
      <vt:lpstr>inverse z-transform turn a polynomial into a filer</vt:lpstr>
      <vt:lpstr>why would we want to do this?</vt:lpstr>
      <vt:lpstr>the fundamental theorem of algebra</vt:lpstr>
      <vt:lpstr>the fundamental theorem of algebra</vt:lpstr>
      <vt:lpstr>in the case of a polynomial constructed from a length-N filter, g</vt:lpstr>
      <vt:lpstr>so, the filter g is equivalent a “cascade” of N-1 length-2 filters</vt:lpstr>
      <vt:lpstr>now let’s try to find the inverse of a length-2 filter  the filter that undoes convolution by [-ri, 1]T is … ?   the function that undoes multiplication by z-ri is1 /(z-ri) </vt:lpstr>
      <vt:lpstr>problem: 1/(z-ri)  is not a polynomial   solution: compute its Taylor series </vt:lpstr>
      <vt:lpstr>Taylor series </vt:lpstr>
      <vt:lpstr>Taylor series </vt:lpstr>
      <vt:lpstr>so the filter that undoes convolution by [-ri, 1]T is …</vt:lpstr>
      <vt:lpstr>this filter will only be useful if its coefficients fall off </vt:lpstr>
      <vt:lpstr>this filter will only be useful if its coefficients fall off </vt:lpstr>
      <vt:lpstr>the inverse filter for a length-N filter g   step 1: find roots of g(z)  step 2: check that roots are inside    the unit circle  step 3: construct inverse filter   associated with each root  step 4: convolve them all together</vt:lpstr>
      <vt:lpstr>Slide 62</vt:lpstr>
      <vt:lpstr>only hard part of the process is finding the roots of a polynomial</vt:lpstr>
      <vt:lpstr>Slide 64</vt:lpstr>
      <vt:lpstr>Slide 65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916</cp:revision>
  <dcterms:created xsi:type="dcterms:W3CDTF">2008-08-25T18:59:31Z</dcterms:created>
  <dcterms:modified xsi:type="dcterms:W3CDTF">2014-10-20T15:38:44Z</dcterms:modified>
</cp:coreProperties>
</file>