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6"/>
  </p:notesMasterIdLst>
  <p:sldIdLst>
    <p:sldId id="295" r:id="rId2"/>
    <p:sldId id="261" r:id="rId3"/>
    <p:sldId id="339" r:id="rId4"/>
    <p:sldId id="296" r:id="rId5"/>
    <p:sldId id="297" r:id="rId6"/>
    <p:sldId id="300" r:id="rId7"/>
    <p:sldId id="298" r:id="rId8"/>
    <p:sldId id="301" r:id="rId9"/>
    <p:sldId id="302" r:id="rId10"/>
    <p:sldId id="303" r:id="rId11"/>
    <p:sldId id="304" r:id="rId12"/>
    <p:sldId id="306" r:id="rId13"/>
    <p:sldId id="305" r:id="rId14"/>
    <p:sldId id="307" r:id="rId15"/>
    <p:sldId id="309" r:id="rId16"/>
    <p:sldId id="299" r:id="rId17"/>
    <p:sldId id="316" r:id="rId18"/>
    <p:sldId id="310" r:id="rId19"/>
    <p:sldId id="311" r:id="rId20"/>
    <p:sldId id="313" r:id="rId21"/>
    <p:sldId id="314" r:id="rId22"/>
    <p:sldId id="315" r:id="rId23"/>
    <p:sldId id="312" r:id="rId24"/>
    <p:sldId id="317" r:id="rId25"/>
    <p:sldId id="318" r:id="rId26"/>
    <p:sldId id="319" r:id="rId27"/>
    <p:sldId id="320" r:id="rId28"/>
    <p:sldId id="322" r:id="rId29"/>
    <p:sldId id="321" r:id="rId30"/>
    <p:sldId id="323" r:id="rId31"/>
    <p:sldId id="324" r:id="rId32"/>
    <p:sldId id="327" r:id="rId33"/>
    <p:sldId id="326" r:id="rId34"/>
    <p:sldId id="328" r:id="rId35"/>
    <p:sldId id="329" r:id="rId36"/>
    <p:sldId id="330" r:id="rId37"/>
    <p:sldId id="331" r:id="rId38"/>
    <p:sldId id="332" r:id="rId39"/>
    <p:sldId id="333" r:id="rId40"/>
    <p:sldId id="334" r:id="rId41"/>
    <p:sldId id="335" r:id="rId42"/>
    <p:sldId id="336" r:id="rId43"/>
    <p:sldId id="337" r:id="rId44"/>
    <p:sldId id="338" r:id="rId4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5675F8"/>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693" autoAdjust="0"/>
    <p:restoredTop sz="87053" autoAdjust="0"/>
  </p:normalViewPr>
  <p:slideViewPr>
    <p:cSldViewPr>
      <p:cViewPr varScale="1">
        <p:scale>
          <a:sx n="62" d="100"/>
          <a:sy n="62" d="100"/>
        </p:scale>
        <p:origin x="-714" y="-7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AEE9508-24BE-4A5E-89E1-37AF65DD37C6}" type="datetimeFigureOut">
              <a:rPr lang="en-US" smtClean="0"/>
              <a:pPr/>
              <a:t>9/9/2014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D466815-0D95-47C5-9249-8299F627C374}"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Go through</a:t>
            </a:r>
            <a:r>
              <a:rPr lang="en-US" baseline="0" dirty="0" smtClean="0"/>
              <a:t> each of these. The staring place are the vectors, d and p.  In the case of the mode, the max() function returns both the value of the maximum of p and the index at which it occurs.  In the case of the median, the </a:t>
            </a:r>
            <a:r>
              <a:rPr lang="en-US" baseline="0" dirty="0" err="1" smtClean="0"/>
              <a:t>cumsum</a:t>
            </a:r>
            <a:r>
              <a:rPr lang="en-US" baseline="0" dirty="0" smtClean="0"/>
              <a:t>() function produces a running sum, which is used to approximate the indefinite integral.  The loop searches for the first instance of pc that is greater than 50%.  The break command terminates the loop.  In the case of the mean, the sum is being used to approximate the definite integral.</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23</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this case, one of the choices,</a:t>
            </a:r>
            <a:r>
              <a:rPr lang="en-US" baseline="0" dirty="0" smtClean="0"/>
              <a:t> “variance” really is more useful than the other.</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24</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Variance as a measure of the width of the </a:t>
            </a:r>
            <a:r>
              <a:rPr lang="en-US" dirty="0" err="1" smtClean="0"/>
              <a:t>p.d.f</a:t>
            </a:r>
            <a:r>
              <a:rPr lang="en-US" dirty="0" smtClean="0"/>
              <a:t>. is the first of</a:t>
            </a:r>
            <a:r>
              <a:rPr lang="en-US" baseline="0" dirty="0" smtClean="0"/>
              <a:t> the two </a:t>
            </a:r>
            <a:r>
              <a:rPr lang="en-US" dirty="0" smtClean="0"/>
              <a:t>important concepts of the chapter.</a:t>
            </a:r>
            <a:r>
              <a:rPr lang="en-US" baseline="0" dirty="0" smtClean="0"/>
              <a:t>  Be sure to emphasize it.  Explain that width is a measure of uncertainty.  Narrow </a:t>
            </a:r>
            <a:r>
              <a:rPr lang="en-US" baseline="0" dirty="0" err="1" smtClean="0"/>
              <a:t>p.d.f</a:t>
            </a:r>
            <a:r>
              <a:rPr lang="en-US" baseline="0" dirty="0" smtClean="0"/>
              <a:t>. corresponds to certain data.  Wide </a:t>
            </a:r>
            <a:r>
              <a:rPr lang="en-US" baseline="0" dirty="0" err="1" smtClean="0"/>
              <a:t>p.d.f</a:t>
            </a:r>
            <a:r>
              <a:rPr lang="en-US" baseline="0" dirty="0" smtClean="0"/>
              <a:t>. corresponds to uncertain data.</a:t>
            </a:r>
            <a:endParaRPr lang="en-US" dirty="0" smtClean="0"/>
          </a:p>
          <a:p>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27</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a:t>
            </a:r>
            <a:r>
              <a:rPr lang="en-US" baseline="0" dirty="0" err="1" smtClean="0"/>
              <a:t>p.d.f</a:t>
            </a:r>
            <a:r>
              <a:rPr lang="en-US" baseline="0" dirty="0" smtClean="0"/>
              <a:t>., p(d) is peaked at the mean, d-bar.  The quadratic function, q(d), is zero at d-bar and grows in both directions away from it.  The product, q(d)p(d) has two maxima, straddling d-bar.  The size of the maxima depend upon the width of p(d), and are larger for wide p(d).  The variance is the area under q(d)p(d).</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28</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Go through</a:t>
            </a:r>
            <a:r>
              <a:rPr lang="en-US" baseline="0" dirty="0" smtClean="0"/>
              <a:t> each of the steps.  The starting point are two vectors, d and p. The first line computes the mean.  The second creates a quadratic function centered at the mean.  The third computes the area under the product q(d)p(d) by approximating the </a:t>
            </a:r>
            <a:r>
              <a:rPr lang="en-US" baseline="0" dirty="0" err="1" smtClean="0"/>
              <a:t>intergral</a:t>
            </a:r>
            <a:r>
              <a:rPr lang="en-US" baseline="0" dirty="0" smtClean="0"/>
              <a:t> as a sum.  The fourth just takes the square root of variance to produce a measure of the width of p(d).</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29</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Explain that this</a:t>
            </a:r>
            <a:r>
              <a:rPr lang="en-US" baseline="0" dirty="0" smtClean="0"/>
              <a:t> </a:t>
            </a:r>
            <a:r>
              <a:rPr lang="en-US" baseline="0" dirty="0" err="1" smtClean="0"/>
              <a:t>p.d.f</a:t>
            </a:r>
            <a:r>
              <a:rPr lang="en-US" baseline="0" dirty="0" smtClean="0"/>
              <a:t>. is useful for characterizing a state of no information.  The fish is in the pond, but we don’t know its depth.  Mention that the area must be unity, so the amplitude is 1/(</a:t>
            </a:r>
            <a:r>
              <a:rPr lang="en-US" baseline="0" dirty="0" err="1" smtClean="0"/>
              <a:t>dmax-dmin</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31</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Mention the basic</a:t>
            </a:r>
            <a:r>
              <a:rPr lang="en-US" baseline="0" dirty="0" smtClean="0"/>
              <a:t> characteristics of the distribution:  Symmetric around the mean, so mean=median=mode.  Relatively short-tailed (little probability far from the mean).</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32</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Discuss what level</a:t>
            </a:r>
            <a:r>
              <a:rPr lang="en-US" baseline="0" dirty="0" smtClean="0"/>
              <a:t> of certainty is needed to make decisions of various kinds.  Suppose that you knew to 68.27% certainty that a pair of shoes were going to fit.  Would you buy them.  Suppose that you knew to 99.73% certainty that a wild mushroom was non-</a:t>
            </a:r>
            <a:r>
              <a:rPr lang="en-US" baseline="0" dirty="0" err="1" smtClean="0"/>
              <a:t>poisonus</a:t>
            </a:r>
            <a:r>
              <a:rPr lang="en-US" baseline="0" dirty="0" smtClean="0"/>
              <a:t>. Would you eat it?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34</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the second of</a:t>
            </a:r>
            <a:r>
              <a:rPr lang="en-US" baseline="0" dirty="0" smtClean="0"/>
              <a:t> the two </a:t>
            </a:r>
            <a:r>
              <a:rPr lang="en-US" dirty="0" smtClean="0"/>
              <a:t>most important concepts of the chapter.</a:t>
            </a:r>
            <a:r>
              <a:rPr lang="en-US" baseline="0" dirty="0" smtClean="0"/>
              <a:t>  Be sure to emphasize it.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35</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a:t>
            </a:r>
            <a:r>
              <a:rPr lang="en-US" baseline="0" dirty="0" smtClean="0"/>
              <a:t> this context, a model parameter is a parameter whose numerical value contains the “knowledge” of the “inference” we are seeking.</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36</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37</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Note</a:t>
            </a:r>
            <a:r>
              <a:rPr lang="en-US" baseline="0" dirty="0" smtClean="0"/>
              <a:t> that </a:t>
            </a:r>
            <a:r>
              <a:rPr lang="en-US" dirty="0" smtClean="0"/>
              <a:t>p(m) is actually singular at m=0.  However,</a:t>
            </a:r>
            <a:r>
              <a:rPr lang="en-US" baseline="0" dirty="0" smtClean="0"/>
              <a:t> a square-root singularity is </a:t>
            </a:r>
            <a:r>
              <a:rPr lang="en-US" baseline="0" dirty="0" err="1" smtClean="0"/>
              <a:t>integrable</a:t>
            </a:r>
            <a:r>
              <a:rPr lang="en-US" baseline="0" dirty="0" smtClean="0"/>
              <a:t>, so that the function has </a:t>
            </a:r>
            <a:r>
              <a:rPr lang="en-US" baseline="0" dirty="0" err="1" smtClean="0"/>
              <a:t>p.d.f</a:t>
            </a:r>
            <a:r>
              <a:rPr lang="en-US" baseline="0" dirty="0" smtClean="0"/>
              <a:t>. can be normalized to unit total area.</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40</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41</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42</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Emphasize</a:t>
            </a:r>
            <a:r>
              <a:rPr lang="en-US" baseline="0" dirty="0" smtClean="0"/>
              <a:t> that this is an error propagation formula valid when the model parameter is a linear function of the datum.  The catch is that, since p(d) has not been specified, the amount of area enclosed by </a:t>
            </a:r>
            <a:r>
              <a:rPr lang="en-US" baseline="0" dirty="0" err="1" smtClean="0"/>
              <a:t>dbar</a:t>
            </a:r>
            <a:r>
              <a:rPr lang="en-US" baseline="0" dirty="0" smtClean="0">
                <a:latin typeface="Cambria Math"/>
                <a:ea typeface="Cambria Math"/>
              </a:rPr>
              <a:t>±</a:t>
            </a:r>
            <a:r>
              <a:rPr lang="el-GR" baseline="0" dirty="0" smtClean="0">
                <a:latin typeface="Cambria Math"/>
                <a:ea typeface="Cambria Math"/>
              </a:rPr>
              <a:t>σ</a:t>
            </a:r>
            <a:r>
              <a:rPr lang="en-US" baseline="-25000" dirty="0" smtClean="0">
                <a:latin typeface="Cambria Math"/>
                <a:ea typeface="Cambria Math"/>
              </a:rPr>
              <a:t>d</a:t>
            </a:r>
            <a:r>
              <a:rPr lang="en-US" baseline="0" dirty="0" smtClean="0">
                <a:latin typeface="Cambria Math"/>
                <a:ea typeface="Cambria Math"/>
              </a:rPr>
              <a:t> and </a:t>
            </a:r>
            <a:r>
              <a:rPr lang="en-US" baseline="0" dirty="0" smtClean="0">
                <a:latin typeface="+mn-lt"/>
                <a:ea typeface="+mn-ea"/>
              </a:rPr>
              <a:t>m</a:t>
            </a:r>
            <a:r>
              <a:rPr lang="en-US" baseline="0" dirty="0" smtClean="0"/>
              <a:t>bar</a:t>
            </a:r>
            <a:r>
              <a:rPr lang="en-US" baseline="0" dirty="0" smtClean="0">
                <a:latin typeface="Cambria Math"/>
                <a:ea typeface="Cambria Math"/>
              </a:rPr>
              <a:t>±</a:t>
            </a:r>
            <a:r>
              <a:rPr lang="el-GR" baseline="0" dirty="0" smtClean="0">
                <a:latin typeface="Cambria Math"/>
                <a:ea typeface="Cambria Math"/>
              </a:rPr>
              <a:t>σ</a:t>
            </a:r>
            <a:r>
              <a:rPr lang="en-US" baseline="-25000" dirty="0" smtClean="0">
                <a:latin typeface="Cambria Math"/>
                <a:ea typeface="Cambria Math"/>
              </a:rPr>
              <a:t>m</a:t>
            </a:r>
            <a:r>
              <a:rPr lang="en-US" baseline="0" dirty="0" smtClean="0">
                <a:latin typeface="Cambria Math"/>
                <a:ea typeface="Cambria Math"/>
              </a:rPr>
              <a:t> is unknown.</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43</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You should give examples where</a:t>
            </a:r>
            <a:r>
              <a:rPr lang="en-US" baseline="0" dirty="0" smtClean="0"/>
              <a:t> many data are combined to produce a few inferences.  For example, many measurements of global temperature are combined to determine how much the world warmed in the last decade, and whether some areas, such as the poles, are warming faster than others.</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44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Error</a:t>
            </a:r>
            <a:r>
              <a:rPr lang="en-US" baseline="0" dirty="0" smtClean="0"/>
              <a:t> is a fundamental aspect of measurement and needs to be dealt with head-on, and </a:t>
            </a:r>
            <a:r>
              <a:rPr lang="en-US" baseline="0" smtClean="0"/>
              <a:t>not ignored.</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Explain</a:t>
            </a:r>
            <a:r>
              <a:rPr lang="en-US" baseline="0" dirty="0" smtClean="0"/>
              <a:t> that in this analogy, the random variable, x, has indeterminate value when it is in the box.  Every time it is taken out of the box, it takes on a new value.</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Table of percentages, Table of fractions, bar graph, shaded vector.</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9</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10</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the</a:t>
            </a:r>
            <a:r>
              <a:rPr lang="en-US" baseline="0" dirty="0" smtClean="0"/>
              <a:t> the methane example, the random variable, d, represented the number of </a:t>
            </a:r>
            <a:r>
              <a:rPr lang="en-US" baseline="0" dirty="0" err="1" smtClean="0"/>
              <a:t>deuterioum</a:t>
            </a:r>
            <a:r>
              <a:rPr lang="en-US" baseline="0" dirty="0" smtClean="0"/>
              <a:t> atoms, and took on the discrete values </a:t>
            </a:r>
            <a:r>
              <a:rPr lang="en-US" baseline="0" dirty="0" err="1" smtClean="0"/>
              <a:t>values</a:t>
            </a:r>
            <a:r>
              <a:rPr lang="en-US" baseline="0" dirty="0" smtClean="0"/>
              <a:t>, 0, 1, … 4.  Here, the depth, d, of the fish is a continuous variable that can take on a fractional value between 0 and 5.</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11</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Try</a:t>
            </a:r>
            <a:r>
              <a:rPr lang="en-US" baseline="0" dirty="0" smtClean="0"/>
              <a:t> to get the class to describe what these two </a:t>
            </a:r>
            <a:r>
              <a:rPr lang="en-US" baseline="0" dirty="0" err="1" smtClean="0"/>
              <a:t>p.d.f.’s</a:t>
            </a:r>
            <a:r>
              <a:rPr lang="en-US" baseline="0" dirty="0" smtClean="0"/>
              <a:t> mean.  In the red </a:t>
            </a:r>
            <a:r>
              <a:rPr lang="en-US" baseline="0" dirty="0" err="1" smtClean="0"/>
              <a:t>p.d.f</a:t>
            </a:r>
            <a:r>
              <a:rPr lang="en-US" baseline="0" dirty="0" smtClean="0"/>
              <a:t>. case, most of the probability is concentrated on a fairly narrow range near d=4.  In the blue </a:t>
            </a:r>
            <a:r>
              <a:rPr lang="en-US" baseline="0" dirty="0" err="1" smtClean="0"/>
              <a:t>p.d.f</a:t>
            </a:r>
            <a:r>
              <a:rPr lang="en-US" baseline="0" dirty="0" smtClean="0"/>
              <a:t>. case, the most of the probability is at lower values, near 2-3, but its is less concentrated.</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15</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Emphasize that</a:t>
            </a:r>
            <a:r>
              <a:rPr lang="en-US" baseline="0" dirty="0" smtClean="0"/>
              <a:t> one choice is not better than the other in all circumstances.  Each tells you something different.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C1A20BD-B3D7-4A0E-9468-93AFECDD4CE6}"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34E29CB-39EE-47A4-8CC5-DCBF37875E83}"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5A7134A-8F76-4C03-BA62-3ACEEEEDF276}"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D8A4393-D40A-4B88-A5C0-622375FE4431}"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0A9A6B4-CE3D-49BD-BF8B-0A4ECBD7A643}"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A065FB44-39AB-445E-B79E-032D2A1A442A}"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7E246C68-F3D8-4C1D-A04F-6A6D22B8605A}"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AC53F438-0A42-41D1-9FF0-2F4AC993F489}"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EDE9D787-BBF1-46D7-9780-89C21EFDB5EC}"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478F9168-C92C-41F3-9272-2F610AE52A2F}"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25B6AB47-97AE-43D5-BFC3-BEE2ADED254A}"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261294E5-053E-48FE-8A1D-79238EBFFB31}"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1.emf"/></Relationships>
</file>

<file path=ppt/slides/_rels/slide3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Grp="1" noChangeArrowheads="1"/>
          </p:cNvSpPr>
          <p:nvPr>
            <p:ph type="body" idx="1"/>
          </p:nvPr>
        </p:nvSpPr>
        <p:spPr>
          <a:xfrm>
            <a:off x="0" y="1600200"/>
            <a:ext cx="9144000" cy="914400"/>
          </a:xfrm>
        </p:spPr>
        <p:txBody>
          <a:bodyPr/>
          <a:lstStyle/>
          <a:p>
            <a:pPr algn="ctr">
              <a:lnSpc>
                <a:spcPct val="90000"/>
              </a:lnSpc>
              <a:buFontTx/>
              <a:buNone/>
            </a:pPr>
            <a:r>
              <a:rPr lang="en-US" sz="4000" dirty="0" smtClean="0">
                <a:latin typeface="Times New Roman" pitchFamily="18" charset="0"/>
                <a:cs typeface="Times New Roman" pitchFamily="18" charset="0"/>
              </a:rPr>
              <a:t>Environmental Data Analysis with </a:t>
            </a:r>
            <a:r>
              <a:rPr lang="en-US" sz="4000" i="1" dirty="0" err="1" smtClean="0">
                <a:latin typeface="Times New Roman" pitchFamily="18" charset="0"/>
                <a:cs typeface="Times New Roman" pitchFamily="18" charset="0"/>
              </a:rPr>
              <a:t>MatLab</a:t>
            </a:r>
            <a:endParaRPr lang="en-US" i="1" dirty="0">
              <a:latin typeface="Times New Roman" pitchFamily="18" charset="0"/>
              <a:cs typeface="Times New Roman" pitchFamily="18" charset="0"/>
            </a:endParaRPr>
          </a:p>
        </p:txBody>
      </p:sp>
      <p:sp>
        <p:nvSpPr>
          <p:cNvPr id="11" name="Rectangle 3"/>
          <p:cNvSpPr txBox="1">
            <a:spLocks noChangeArrowheads="1"/>
          </p:cNvSpPr>
          <p:nvPr/>
        </p:nvSpPr>
        <p:spPr bwMode="auto">
          <a:xfrm>
            <a:off x="0" y="3581400"/>
            <a:ext cx="9144000" cy="1828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ctr" defTabSz="914400" rtl="0" eaLnBrk="1" fontAlgn="base" latinLnBrk="0" hangingPunct="1">
              <a:lnSpc>
                <a:spcPct val="90000"/>
              </a:lnSpc>
              <a:spcBef>
                <a:spcPct val="20000"/>
              </a:spcBef>
              <a:spcAft>
                <a:spcPct val="0"/>
              </a:spcAft>
              <a:buClrTx/>
              <a:buSzTx/>
              <a:buFontTx/>
              <a:buNone/>
              <a:tabLst/>
              <a:defRPr/>
            </a:pPr>
            <a:r>
              <a:rPr kumimoji="0" lang="en-US" sz="40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Lecture 3:</a:t>
            </a:r>
          </a:p>
          <a:p>
            <a:pPr marL="342900" marR="0" lvl="0" indent="-342900" algn="ctr" defTabSz="914400" rtl="0" eaLnBrk="1" fontAlgn="base" latinLnBrk="0" hangingPunct="1">
              <a:lnSpc>
                <a:spcPct val="90000"/>
              </a:lnSpc>
              <a:spcBef>
                <a:spcPct val="20000"/>
              </a:spcBef>
              <a:spcAft>
                <a:spcPct val="0"/>
              </a:spcAft>
              <a:buClrTx/>
              <a:buSzTx/>
              <a:buFontTx/>
              <a:buNone/>
              <a:tabLst/>
              <a:defRPr/>
            </a:pPr>
            <a:r>
              <a:rPr lang="en-US" sz="4000" kern="0" dirty="0" smtClean="0">
                <a:latin typeface="Times New Roman" pitchFamily="18" charset="0"/>
                <a:cs typeface="Times New Roman" pitchFamily="18" charset="0"/>
              </a:rPr>
              <a:t>Probability and Measurement Error</a:t>
            </a:r>
            <a:endParaRPr kumimoji="0" lang="en-US" sz="3200" b="0" i="1"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849562"/>
          </a:xfrm>
        </p:spPr>
        <p:txBody>
          <a:bodyPr/>
          <a:lstStyle/>
          <a:p>
            <a:r>
              <a:rPr lang="en-US" dirty="0" smtClean="0">
                <a:latin typeface="Times New Roman" pitchFamily="18" charset="0"/>
                <a:cs typeface="Times New Roman" pitchFamily="18" charset="0"/>
              </a:rPr>
              <a:t>probabilities must sum to 100%</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the probability that </a:t>
            </a:r>
            <a:r>
              <a:rPr lang="en-US" i="1" dirty="0" smtClean="0">
                <a:latin typeface="Cambria Math" pitchFamily="18" charset="0"/>
                <a:ea typeface="Cambria Math" pitchFamily="18" charset="0"/>
                <a:cs typeface="Times New Roman" pitchFamily="18" charset="0"/>
              </a:rPr>
              <a:t>d</a:t>
            </a:r>
            <a:r>
              <a:rPr lang="en-US" dirty="0" smtClean="0">
                <a:latin typeface="Times New Roman" pitchFamily="18" charset="0"/>
                <a:cs typeface="Times New Roman" pitchFamily="18" charset="0"/>
              </a:rPr>
              <a:t> is </a:t>
            </a:r>
            <a:r>
              <a:rPr lang="en-US" i="1" dirty="0" smtClean="0">
                <a:latin typeface="Times New Roman" pitchFamily="18" charset="0"/>
                <a:cs typeface="Times New Roman" pitchFamily="18" charset="0"/>
              </a:rPr>
              <a:t>something</a:t>
            </a:r>
            <a:r>
              <a:rPr lang="en-US" dirty="0" smtClean="0">
                <a:latin typeface="Times New Roman" pitchFamily="18" charset="0"/>
                <a:cs typeface="Times New Roman" pitchFamily="18" charset="0"/>
              </a:rPr>
              <a:t> is 100% </a:t>
            </a:r>
            <a:endParaRPr lang="en-US" dirty="0">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3" cstate="print"/>
          <a:srcRect l="40038" t="71863" r="14533" b="13342"/>
          <a:stretch>
            <a:fillRect/>
          </a:stretch>
        </p:blipFill>
        <p:spPr bwMode="auto">
          <a:xfrm>
            <a:off x="2362200" y="4114800"/>
            <a:ext cx="4495800" cy="1066800"/>
          </a:xfrm>
          <a:prstGeom prst="rect">
            <a:avLst/>
          </a:prstGeom>
          <a:noFill/>
          <a:ln w="9525">
            <a:noFill/>
            <a:miter lim="800000"/>
            <a:headEnd/>
            <a:tailEnd/>
          </a:ln>
        </p:spPr>
      </p:pic>
      <p:pic>
        <p:nvPicPr>
          <p:cNvPr id="1027" name="Picture 3"/>
          <p:cNvPicPr>
            <a:picLocks noChangeAspect="1" noChangeArrowheads="1"/>
          </p:cNvPicPr>
          <p:nvPr/>
        </p:nvPicPr>
        <p:blipFill>
          <a:blip r:embed="rId4" cstate="print"/>
          <a:srcRect l="24735" t="47226" r="41338" b="39696"/>
          <a:stretch>
            <a:fillRect/>
          </a:stretch>
        </p:blipFill>
        <p:spPr bwMode="auto">
          <a:xfrm>
            <a:off x="2971800" y="5181600"/>
            <a:ext cx="3357562" cy="942975"/>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continuous variables</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can take fractional values</a:t>
            </a:r>
            <a:endParaRPr lang="en-US" dirty="0">
              <a:latin typeface="Times New Roman" pitchFamily="18" charset="0"/>
              <a:cs typeface="Times New Roman" pitchFamily="18" charset="0"/>
            </a:endParaRPr>
          </a:p>
        </p:txBody>
      </p:sp>
      <p:sp>
        <p:nvSpPr>
          <p:cNvPr id="4" name="Rectangle 3"/>
          <p:cNvSpPr/>
          <p:nvPr/>
        </p:nvSpPr>
        <p:spPr>
          <a:xfrm>
            <a:off x="1981200" y="2667000"/>
            <a:ext cx="5181600" cy="2667000"/>
          </a:xfrm>
          <a:prstGeom prst="rect">
            <a:avLst/>
          </a:prstGeom>
          <a:solidFill>
            <a:srgbClr val="5675F8"/>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1"/>
          <p:cNvSpPr txBox="1">
            <a:spLocks/>
          </p:cNvSpPr>
          <p:nvPr/>
        </p:nvSpPr>
        <p:spPr bwMode="auto">
          <a:xfrm>
            <a:off x="990600" y="2119312"/>
            <a:ext cx="990600" cy="10668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0</a:t>
            </a:r>
            <a:endParaRPr kumimoji="0" lang="en-US" sz="3600" b="0" i="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endParaRPr>
          </a:p>
        </p:txBody>
      </p:sp>
      <p:sp>
        <p:nvSpPr>
          <p:cNvPr id="6" name="Title 1"/>
          <p:cNvSpPr txBox="1">
            <a:spLocks/>
          </p:cNvSpPr>
          <p:nvPr/>
        </p:nvSpPr>
        <p:spPr bwMode="auto">
          <a:xfrm>
            <a:off x="990600" y="4724400"/>
            <a:ext cx="990600" cy="10668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5</a:t>
            </a:r>
            <a:endParaRPr kumimoji="0" lang="en-US" sz="3600" b="0" i="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endParaRPr>
          </a:p>
        </p:txBody>
      </p:sp>
      <p:cxnSp>
        <p:nvCxnSpPr>
          <p:cNvPr id="8" name="Straight Connector 7"/>
          <p:cNvCxnSpPr/>
          <p:nvPr/>
        </p:nvCxnSpPr>
        <p:spPr>
          <a:xfrm>
            <a:off x="1676400" y="2667000"/>
            <a:ext cx="3048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1676400" y="3219464"/>
            <a:ext cx="3048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1676400" y="3743352"/>
            <a:ext cx="3048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1676400" y="4267240"/>
            <a:ext cx="3048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1676400" y="4791128"/>
            <a:ext cx="3048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1676400" y="5315016"/>
            <a:ext cx="3048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Freeform 17"/>
          <p:cNvSpPr/>
          <p:nvPr/>
        </p:nvSpPr>
        <p:spPr>
          <a:xfrm>
            <a:off x="3581400" y="3829048"/>
            <a:ext cx="1071562" cy="350044"/>
          </a:xfrm>
          <a:custGeom>
            <a:avLst/>
            <a:gdLst>
              <a:gd name="connsiteX0" fmla="*/ 69056 w 1071562"/>
              <a:gd name="connsiteY0" fmla="*/ 207169 h 350044"/>
              <a:gd name="connsiteX1" fmla="*/ 426243 w 1071562"/>
              <a:gd name="connsiteY1" fmla="*/ 50006 h 350044"/>
              <a:gd name="connsiteX2" fmla="*/ 754856 w 1071562"/>
              <a:gd name="connsiteY2" fmla="*/ 107156 h 350044"/>
              <a:gd name="connsiteX3" fmla="*/ 1026318 w 1071562"/>
              <a:gd name="connsiteY3" fmla="*/ 335756 h 350044"/>
              <a:gd name="connsiteX4" fmla="*/ 1026318 w 1071562"/>
              <a:gd name="connsiteY4" fmla="*/ 21431 h 350044"/>
              <a:gd name="connsiteX5" fmla="*/ 869156 w 1071562"/>
              <a:gd name="connsiteY5" fmla="*/ 207169 h 350044"/>
              <a:gd name="connsiteX6" fmla="*/ 426243 w 1071562"/>
              <a:gd name="connsiteY6" fmla="*/ 335756 h 350044"/>
              <a:gd name="connsiteX7" fmla="*/ 40481 w 1071562"/>
              <a:gd name="connsiteY7" fmla="*/ 292894 h 350044"/>
              <a:gd name="connsiteX8" fmla="*/ 183356 w 1071562"/>
              <a:gd name="connsiteY8" fmla="*/ 235744 h 350044"/>
              <a:gd name="connsiteX9" fmla="*/ 69056 w 1071562"/>
              <a:gd name="connsiteY9" fmla="*/ 207169 h 350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71562" h="350044">
                <a:moveTo>
                  <a:pt x="69056" y="207169"/>
                </a:moveTo>
                <a:cubicBezTo>
                  <a:pt x="109537" y="176213"/>
                  <a:pt x="311943" y="66675"/>
                  <a:pt x="426243" y="50006"/>
                </a:cubicBezTo>
                <a:cubicBezTo>
                  <a:pt x="540543" y="33337"/>
                  <a:pt x="654844" y="59531"/>
                  <a:pt x="754856" y="107156"/>
                </a:cubicBezTo>
                <a:cubicBezTo>
                  <a:pt x="854868" y="154781"/>
                  <a:pt x="981074" y="350043"/>
                  <a:pt x="1026318" y="335756"/>
                </a:cubicBezTo>
                <a:cubicBezTo>
                  <a:pt x="1071562" y="321469"/>
                  <a:pt x="1052512" y="42862"/>
                  <a:pt x="1026318" y="21431"/>
                </a:cubicBezTo>
                <a:cubicBezTo>
                  <a:pt x="1000124" y="0"/>
                  <a:pt x="969168" y="154782"/>
                  <a:pt x="869156" y="207169"/>
                </a:cubicBezTo>
                <a:cubicBezTo>
                  <a:pt x="769144" y="259556"/>
                  <a:pt x="564356" y="321469"/>
                  <a:pt x="426243" y="335756"/>
                </a:cubicBezTo>
                <a:cubicBezTo>
                  <a:pt x="288131" y="350044"/>
                  <a:pt x="80962" y="309563"/>
                  <a:pt x="40481" y="292894"/>
                </a:cubicBezTo>
                <a:cubicBezTo>
                  <a:pt x="0" y="276225"/>
                  <a:pt x="173831" y="245269"/>
                  <a:pt x="183356" y="235744"/>
                </a:cubicBezTo>
                <a:cubicBezTo>
                  <a:pt x="192881" y="226219"/>
                  <a:pt x="28575" y="238125"/>
                  <a:pt x="69056" y="207169"/>
                </a:cubicBezTo>
                <a:close/>
              </a:path>
            </a:pathLst>
          </a:cu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a:spLocks noChangeAspect="1"/>
          </p:cNvSpPr>
          <p:nvPr/>
        </p:nvSpPr>
        <p:spPr>
          <a:xfrm>
            <a:off x="3848096" y="3990976"/>
            <a:ext cx="76200" cy="5334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 name="Straight Connector 21"/>
          <p:cNvCxnSpPr/>
          <p:nvPr/>
        </p:nvCxnSpPr>
        <p:spPr>
          <a:xfrm rot="10800000">
            <a:off x="4791077" y="3967165"/>
            <a:ext cx="2566987" cy="4761"/>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28" name="Title 1"/>
          <p:cNvSpPr txBox="1">
            <a:spLocks/>
          </p:cNvSpPr>
          <p:nvPr/>
        </p:nvSpPr>
        <p:spPr bwMode="auto">
          <a:xfrm rot="16200000">
            <a:off x="-952500" y="3695700"/>
            <a:ext cx="4038600" cy="10668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1" algn="ctr"/>
            <a:r>
              <a:rPr lang="en-US" sz="3600" kern="0" dirty="0" smtClean="0">
                <a:solidFill>
                  <a:schemeClr val="tx2"/>
                </a:solidFill>
                <a:latin typeface="Times New Roman" pitchFamily="18" charset="0"/>
                <a:ea typeface="+mj-ea"/>
                <a:cs typeface="Times New Roman" pitchFamily="18" charset="0"/>
              </a:rPr>
              <a:t>depth, </a:t>
            </a:r>
            <a:r>
              <a:rPr lang="en-US" sz="3600" i="1" kern="0" dirty="0" smtClean="0">
                <a:solidFill>
                  <a:schemeClr val="tx2"/>
                </a:solidFill>
                <a:latin typeface="Cambria Math" pitchFamily="18" charset="0"/>
                <a:ea typeface="Cambria Math" pitchFamily="18" charset="0"/>
                <a:cs typeface="Times New Roman" pitchFamily="18" charset="0"/>
              </a:rPr>
              <a:t>d</a:t>
            </a:r>
            <a:endParaRPr kumimoji="0" lang="en-US" sz="3600" b="0" i="1" u="none" strike="noStrike" kern="0" cap="none" spc="0" normalizeH="0" baseline="0" noProof="0" dirty="0">
              <a:ln>
                <a:noFill/>
              </a:ln>
              <a:solidFill>
                <a:schemeClr val="tx2"/>
              </a:solidFill>
              <a:effectLst/>
              <a:uLnTx/>
              <a:uFillTx/>
              <a:latin typeface="Cambria Math" pitchFamily="18" charset="0"/>
              <a:ea typeface="Cambria Math" pitchFamily="18" charset="0"/>
              <a:cs typeface="Times New Roman" pitchFamily="18" charset="0"/>
            </a:endParaRPr>
          </a:p>
        </p:txBody>
      </p:sp>
      <p:sp>
        <p:nvSpPr>
          <p:cNvPr id="30" name="Title 1"/>
          <p:cNvSpPr txBox="1">
            <a:spLocks/>
          </p:cNvSpPr>
          <p:nvPr/>
        </p:nvSpPr>
        <p:spPr bwMode="auto">
          <a:xfrm>
            <a:off x="7281864" y="3395664"/>
            <a:ext cx="1676400" cy="10668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0" i="1" u="none" strike="noStrike" kern="0" cap="none" spc="0" normalizeH="0" baseline="0" noProof="0" dirty="0" smtClean="0">
                <a:ln>
                  <a:noFill/>
                </a:ln>
                <a:solidFill>
                  <a:schemeClr val="tx2"/>
                </a:solidFill>
                <a:effectLst/>
                <a:uLnTx/>
                <a:uFillTx/>
                <a:latin typeface="Cambria Math" pitchFamily="18" charset="0"/>
                <a:ea typeface="Cambria Math" pitchFamily="18" charset="0"/>
                <a:cs typeface="Times New Roman" pitchFamily="18" charset="0"/>
              </a:rPr>
              <a:t>d=2.37</a:t>
            </a:r>
            <a:endParaRPr kumimoji="0" lang="en-US" sz="3600" b="0" i="1" u="none" strike="noStrike" kern="0" cap="none" spc="0" normalizeH="0" baseline="0" noProof="0" dirty="0">
              <a:ln>
                <a:noFill/>
              </a:ln>
              <a:solidFill>
                <a:schemeClr val="tx2"/>
              </a:solidFill>
              <a:effectLst/>
              <a:uLnTx/>
              <a:uFillTx/>
              <a:latin typeface="Cambria Math" pitchFamily="18" charset="0"/>
              <a:ea typeface="Cambria Math" pitchFamily="18" charset="0"/>
              <a:cs typeface="Times New Roman"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14"/>
          <p:cNvGrpSpPr/>
          <p:nvPr/>
        </p:nvGrpSpPr>
        <p:grpSpPr>
          <a:xfrm>
            <a:off x="838200" y="762000"/>
            <a:ext cx="4648200" cy="5257800"/>
            <a:chOff x="2286000" y="1447800"/>
            <a:chExt cx="2796250" cy="3431977"/>
          </a:xfrm>
        </p:grpSpPr>
        <p:sp>
          <p:nvSpPr>
            <p:cNvPr id="4" name="Freeform 16"/>
            <p:cNvSpPr>
              <a:spLocks/>
            </p:cNvSpPr>
            <p:nvPr/>
          </p:nvSpPr>
          <p:spPr bwMode="auto">
            <a:xfrm rot="5400000">
              <a:off x="2729552" y="2886098"/>
              <a:ext cx="1085896" cy="952500"/>
            </a:xfrm>
            <a:custGeom>
              <a:avLst/>
              <a:gdLst>
                <a:gd name="T0" fmla="*/ 0 w 672"/>
                <a:gd name="T1" fmla="*/ 2147483647 h 480"/>
                <a:gd name="T2" fmla="*/ 0 w 672"/>
                <a:gd name="T3" fmla="*/ 0 h 480"/>
                <a:gd name="T4" fmla="*/ 2147483647 w 672"/>
                <a:gd name="T5" fmla="*/ 2147483647 h 480"/>
                <a:gd name="T6" fmla="*/ 2147483647 w 672"/>
                <a:gd name="T7" fmla="*/ 2147483647 h 480"/>
                <a:gd name="T8" fmla="*/ 2147483647 w 672"/>
                <a:gd name="T9" fmla="*/ 2147483647 h 480"/>
                <a:gd name="T10" fmla="*/ 2147483647 w 672"/>
                <a:gd name="T11" fmla="*/ 2147483647 h 480"/>
                <a:gd name="T12" fmla="*/ 2147483647 w 672"/>
                <a:gd name="T13" fmla="*/ 2147483647 h 480"/>
                <a:gd name="T14" fmla="*/ 2147483647 w 672"/>
                <a:gd name="T15" fmla="*/ 2147483647 h 480"/>
                <a:gd name="T16" fmla="*/ 2147483647 w 672"/>
                <a:gd name="T17" fmla="*/ 2147483647 h 480"/>
                <a:gd name="T18" fmla="*/ 0 w 672"/>
                <a:gd name="T19" fmla="*/ 2147483647 h 48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72"/>
                <a:gd name="T31" fmla="*/ 0 h 480"/>
                <a:gd name="T32" fmla="*/ 672 w 672"/>
                <a:gd name="T33" fmla="*/ 480 h 480"/>
                <a:gd name="connsiteX0" fmla="*/ 0 w 10000"/>
                <a:gd name="connsiteY0" fmla="*/ 10000 h 10000"/>
                <a:gd name="connsiteX1" fmla="*/ 0 w 10000"/>
                <a:gd name="connsiteY1" fmla="*/ 0 h 10000"/>
                <a:gd name="connsiteX2" fmla="*/ 2143 w 10000"/>
                <a:gd name="connsiteY2" fmla="*/ 1000 h 10000"/>
                <a:gd name="connsiteX3" fmla="*/ 3571 w 10000"/>
                <a:gd name="connsiteY3" fmla="*/ 1000 h 10000"/>
                <a:gd name="connsiteX4" fmla="*/ 5000 w 10000"/>
                <a:gd name="connsiteY4" fmla="*/ 1000 h 10000"/>
                <a:gd name="connsiteX5" fmla="*/ 7143 w 10000"/>
                <a:gd name="connsiteY5" fmla="*/ 1000 h 10000"/>
                <a:gd name="connsiteX6" fmla="*/ 10000 w 10000"/>
                <a:gd name="connsiteY6" fmla="*/ 3000 h 10000"/>
                <a:gd name="connsiteX7" fmla="*/ 10000 w 10000"/>
                <a:gd name="connsiteY7" fmla="*/ 10000 h 10000"/>
                <a:gd name="connsiteX8" fmla="*/ 0 w 10000"/>
                <a:gd name="connsiteY8" fmla="*/ 10000 h 10000"/>
                <a:gd name="connsiteX0" fmla="*/ 0 w 10000"/>
                <a:gd name="connsiteY0" fmla="*/ 10000 h 10000"/>
                <a:gd name="connsiteX1" fmla="*/ 0 w 10000"/>
                <a:gd name="connsiteY1" fmla="*/ 0 h 10000"/>
                <a:gd name="connsiteX2" fmla="*/ 2143 w 10000"/>
                <a:gd name="connsiteY2" fmla="*/ 1000 h 10000"/>
                <a:gd name="connsiteX3" fmla="*/ 3571 w 10000"/>
                <a:gd name="connsiteY3" fmla="*/ 1000 h 10000"/>
                <a:gd name="connsiteX4" fmla="*/ 5000 w 10000"/>
                <a:gd name="connsiteY4" fmla="*/ 1000 h 10000"/>
                <a:gd name="connsiteX5" fmla="*/ 6429 w 10000"/>
                <a:gd name="connsiteY5" fmla="*/ 1600 h 10000"/>
                <a:gd name="connsiteX6" fmla="*/ 10000 w 10000"/>
                <a:gd name="connsiteY6" fmla="*/ 3000 h 10000"/>
                <a:gd name="connsiteX7" fmla="*/ 10000 w 10000"/>
                <a:gd name="connsiteY7" fmla="*/ 10000 h 10000"/>
                <a:gd name="connsiteX8" fmla="*/ 0 w 10000"/>
                <a:gd name="connsiteY8" fmla="*/ 10000 h 10000"/>
                <a:gd name="connsiteX0" fmla="*/ 0 w 10000"/>
                <a:gd name="connsiteY0" fmla="*/ 10000 h 10000"/>
                <a:gd name="connsiteX1" fmla="*/ 0 w 10000"/>
                <a:gd name="connsiteY1" fmla="*/ 0 h 10000"/>
                <a:gd name="connsiteX2" fmla="*/ 2143 w 10000"/>
                <a:gd name="connsiteY2" fmla="*/ 1000 h 10000"/>
                <a:gd name="connsiteX3" fmla="*/ 3571 w 10000"/>
                <a:gd name="connsiteY3" fmla="*/ 1000 h 10000"/>
                <a:gd name="connsiteX4" fmla="*/ 5000 w 10000"/>
                <a:gd name="connsiteY4" fmla="*/ 1000 h 10000"/>
                <a:gd name="connsiteX5" fmla="*/ 6429 w 10000"/>
                <a:gd name="connsiteY5" fmla="*/ 1600 h 10000"/>
                <a:gd name="connsiteX6" fmla="*/ 10000 w 10000"/>
                <a:gd name="connsiteY6" fmla="*/ 3000 h 10000"/>
                <a:gd name="connsiteX7" fmla="*/ 10000 w 10000"/>
                <a:gd name="connsiteY7" fmla="*/ 10000 h 10000"/>
                <a:gd name="connsiteX8" fmla="*/ 0 w 10000"/>
                <a:gd name="connsiteY8" fmla="*/ 10000 h 10000"/>
                <a:gd name="connsiteX0" fmla="*/ 0 w 10000"/>
                <a:gd name="connsiteY0" fmla="*/ 10000 h 10000"/>
                <a:gd name="connsiteX1" fmla="*/ 0 w 10000"/>
                <a:gd name="connsiteY1" fmla="*/ 0 h 10000"/>
                <a:gd name="connsiteX2" fmla="*/ 2143 w 10000"/>
                <a:gd name="connsiteY2" fmla="*/ 800 h 10000"/>
                <a:gd name="connsiteX3" fmla="*/ 3571 w 10000"/>
                <a:gd name="connsiteY3" fmla="*/ 1000 h 10000"/>
                <a:gd name="connsiteX4" fmla="*/ 5000 w 10000"/>
                <a:gd name="connsiteY4" fmla="*/ 1000 h 10000"/>
                <a:gd name="connsiteX5" fmla="*/ 6429 w 10000"/>
                <a:gd name="connsiteY5" fmla="*/ 1600 h 10000"/>
                <a:gd name="connsiteX6" fmla="*/ 10000 w 10000"/>
                <a:gd name="connsiteY6" fmla="*/ 3000 h 10000"/>
                <a:gd name="connsiteX7" fmla="*/ 10000 w 10000"/>
                <a:gd name="connsiteY7" fmla="*/ 10000 h 10000"/>
                <a:gd name="connsiteX8" fmla="*/ 0 w 10000"/>
                <a:gd name="connsiteY8" fmla="*/ 10000 h 10000"/>
                <a:gd name="connsiteX0" fmla="*/ 0 w 10000"/>
                <a:gd name="connsiteY0" fmla="*/ 10000 h 10000"/>
                <a:gd name="connsiteX1" fmla="*/ 0 w 10000"/>
                <a:gd name="connsiteY1" fmla="*/ 0 h 10000"/>
                <a:gd name="connsiteX2" fmla="*/ 2143 w 10000"/>
                <a:gd name="connsiteY2" fmla="*/ 800 h 10000"/>
                <a:gd name="connsiteX3" fmla="*/ 3571 w 10000"/>
                <a:gd name="connsiteY3" fmla="*/ 1000 h 10000"/>
                <a:gd name="connsiteX4" fmla="*/ 5000 w 10000"/>
                <a:gd name="connsiteY4" fmla="*/ 1000 h 10000"/>
                <a:gd name="connsiteX5" fmla="*/ 6429 w 10000"/>
                <a:gd name="connsiteY5" fmla="*/ 1600 h 10000"/>
                <a:gd name="connsiteX6" fmla="*/ 10000 w 10000"/>
                <a:gd name="connsiteY6" fmla="*/ 3000 h 10000"/>
                <a:gd name="connsiteX7" fmla="*/ 10000 w 10000"/>
                <a:gd name="connsiteY7" fmla="*/ 10000 h 10000"/>
                <a:gd name="connsiteX8" fmla="*/ 0 w 10000"/>
                <a:gd name="connsiteY8" fmla="*/ 10000 h 10000"/>
                <a:gd name="connsiteX0" fmla="*/ 0 w 10000"/>
                <a:gd name="connsiteY0" fmla="*/ 10000 h 10000"/>
                <a:gd name="connsiteX1" fmla="*/ 0 w 10000"/>
                <a:gd name="connsiteY1" fmla="*/ 0 h 10000"/>
                <a:gd name="connsiteX2" fmla="*/ 2143 w 10000"/>
                <a:gd name="connsiteY2" fmla="*/ 800 h 10000"/>
                <a:gd name="connsiteX3" fmla="*/ 3571 w 10000"/>
                <a:gd name="connsiteY3" fmla="*/ 1000 h 10000"/>
                <a:gd name="connsiteX4" fmla="*/ 5000 w 10000"/>
                <a:gd name="connsiteY4" fmla="*/ 1600 h 10000"/>
                <a:gd name="connsiteX5" fmla="*/ 6429 w 10000"/>
                <a:gd name="connsiteY5" fmla="*/ 1600 h 10000"/>
                <a:gd name="connsiteX6" fmla="*/ 10000 w 10000"/>
                <a:gd name="connsiteY6" fmla="*/ 3000 h 10000"/>
                <a:gd name="connsiteX7" fmla="*/ 10000 w 10000"/>
                <a:gd name="connsiteY7" fmla="*/ 10000 h 10000"/>
                <a:gd name="connsiteX8" fmla="*/ 0 w 10000"/>
                <a:gd name="connsiteY8" fmla="*/ 10000 h 10000"/>
                <a:gd name="connsiteX0" fmla="*/ 0 w 10000"/>
                <a:gd name="connsiteY0" fmla="*/ 10000 h 10000"/>
                <a:gd name="connsiteX1" fmla="*/ 0 w 10000"/>
                <a:gd name="connsiteY1" fmla="*/ 0 h 10000"/>
                <a:gd name="connsiteX2" fmla="*/ 2143 w 10000"/>
                <a:gd name="connsiteY2" fmla="*/ 800 h 10000"/>
                <a:gd name="connsiteX3" fmla="*/ 3571 w 10000"/>
                <a:gd name="connsiteY3" fmla="*/ 1000 h 10000"/>
                <a:gd name="connsiteX4" fmla="*/ 5000 w 10000"/>
                <a:gd name="connsiteY4" fmla="*/ 1600 h 10000"/>
                <a:gd name="connsiteX5" fmla="*/ 6429 w 10000"/>
                <a:gd name="connsiteY5" fmla="*/ 1600 h 10000"/>
                <a:gd name="connsiteX6" fmla="*/ 10000 w 10000"/>
                <a:gd name="connsiteY6" fmla="*/ 3000 h 10000"/>
                <a:gd name="connsiteX7" fmla="*/ 10000 w 10000"/>
                <a:gd name="connsiteY7" fmla="*/ 10000 h 10000"/>
                <a:gd name="connsiteX8" fmla="*/ 0 w 10000"/>
                <a:gd name="connsiteY8" fmla="*/ 10000 h 10000"/>
                <a:gd name="connsiteX0" fmla="*/ 0 w 10000"/>
                <a:gd name="connsiteY0" fmla="*/ 10000 h 10000"/>
                <a:gd name="connsiteX1" fmla="*/ 0 w 10000"/>
                <a:gd name="connsiteY1" fmla="*/ 0 h 10000"/>
                <a:gd name="connsiteX2" fmla="*/ 2143 w 10000"/>
                <a:gd name="connsiteY2" fmla="*/ 800 h 10000"/>
                <a:gd name="connsiteX3" fmla="*/ 3571 w 10000"/>
                <a:gd name="connsiteY3" fmla="*/ 1000 h 10000"/>
                <a:gd name="connsiteX4" fmla="*/ 6429 w 10000"/>
                <a:gd name="connsiteY4" fmla="*/ 1600 h 10000"/>
                <a:gd name="connsiteX5" fmla="*/ 10000 w 10000"/>
                <a:gd name="connsiteY5" fmla="*/ 3000 h 10000"/>
                <a:gd name="connsiteX6" fmla="*/ 10000 w 10000"/>
                <a:gd name="connsiteY6" fmla="*/ 10000 h 10000"/>
                <a:gd name="connsiteX7" fmla="*/ 0 w 10000"/>
                <a:gd name="connsiteY7" fmla="*/ 10000 h 10000"/>
                <a:gd name="connsiteX0" fmla="*/ 0 w 10000"/>
                <a:gd name="connsiteY0" fmla="*/ 10000 h 10000"/>
                <a:gd name="connsiteX1" fmla="*/ 0 w 10000"/>
                <a:gd name="connsiteY1" fmla="*/ 0 h 10000"/>
                <a:gd name="connsiteX2" fmla="*/ 2143 w 10000"/>
                <a:gd name="connsiteY2" fmla="*/ 800 h 10000"/>
                <a:gd name="connsiteX3" fmla="*/ 3571 w 10000"/>
                <a:gd name="connsiteY3" fmla="*/ 1000 h 10000"/>
                <a:gd name="connsiteX4" fmla="*/ 6429 w 10000"/>
                <a:gd name="connsiteY4" fmla="*/ 1600 h 10000"/>
                <a:gd name="connsiteX5" fmla="*/ 10000 w 10000"/>
                <a:gd name="connsiteY5" fmla="*/ 3000 h 10000"/>
                <a:gd name="connsiteX6" fmla="*/ 10000 w 10000"/>
                <a:gd name="connsiteY6" fmla="*/ 10000 h 10000"/>
                <a:gd name="connsiteX7" fmla="*/ 0 w 10000"/>
                <a:gd name="connsiteY7" fmla="*/ 10000 h 10000"/>
                <a:gd name="connsiteX0" fmla="*/ 0 w 10000"/>
                <a:gd name="connsiteY0" fmla="*/ 10000 h 10000"/>
                <a:gd name="connsiteX1" fmla="*/ 0 w 10000"/>
                <a:gd name="connsiteY1" fmla="*/ 0 h 10000"/>
                <a:gd name="connsiteX2" fmla="*/ 2143 w 10000"/>
                <a:gd name="connsiteY2" fmla="*/ 800 h 10000"/>
                <a:gd name="connsiteX3" fmla="*/ 3571 w 10000"/>
                <a:gd name="connsiteY3" fmla="*/ 1000 h 10000"/>
                <a:gd name="connsiteX4" fmla="*/ 6429 w 10000"/>
                <a:gd name="connsiteY4" fmla="*/ 1600 h 10000"/>
                <a:gd name="connsiteX5" fmla="*/ 10000 w 10000"/>
                <a:gd name="connsiteY5" fmla="*/ 3000 h 10000"/>
                <a:gd name="connsiteX6" fmla="*/ 10000 w 10000"/>
                <a:gd name="connsiteY6" fmla="*/ 10000 h 10000"/>
                <a:gd name="connsiteX7" fmla="*/ 0 w 10000"/>
                <a:gd name="connsiteY7" fmla="*/ 10000 h 10000"/>
                <a:gd name="connsiteX0" fmla="*/ 0 w 10000"/>
                <a:gd name="connsiteY0" fmla="*/ 10000 h 10000"/>
                <a:gd name="connsiteX1" fmla="*/ 0 w 10000"/>
                <a:gd name="connsiteY1" fmla="*/ 0 h 10000"/>
                <a:gd name="connsiteX2" fmla="*/ 2143 w 10000"/>
                <a:gd name="connsiteY2" fmla="*/ 800 h 10000"/>
                <a:gd name="connsiteX3" fmla="*/ 3571 w 10000"/>
                <a:gd name="connsiteY3" fmla="*/ 1000 h 10000"/>
                <a:gd name="connsiteX4" fmla="*/ 5714 w 10000"/>
                <a:gd name="connsiteY4" fmla="*/ 1200 h 10000"/>
                <a:gd name="connsiteX5" fmla="*/ 10000 w 10000"/>
                <a:gd name="connsiteY5" fmla="*/ 3000 h 10000"/>
                <a:gd name="connsiteX6" fmla="*/ 10000 w 10000"/>
                <a:gd name="connsiteY6" fmla="*/ 10000 h 10000"/>
                <a:gd name="connsiteX7" fmla="*/ 0 w 10000"/>
                <a:gd name="connsiteY7" fmla="*/ 10000 h 10000"/>
                <a:gd name="connsiteX0" fmla="*/ 0 w 10000"/>
                <a:gd name="connsiteY0" fmla="*/ 10000 h 10000"/>
                <a:gd name="connsiteX1" fmla="*/ 0 w 10000"/>
                <a:gd name="connsiteY1" fmla="*/ 0 h 10000"/>
                <a:gd name="connsiteX2" fmla="*/ 2143 w 10000"/>
                <a:gd name="connsiteY2" fmla="*/ 800 h 10000"/>
                <a:gd name="connsiteX3" fmla="*/ 3571 w 10000"/>
                <a:gd name="connsiteY3" fmla="*/ 1000 h 10000"/>
                <a:gd name="connsiteX4" fmla="*/ 5714 w 10000"/>
                <a:gd name="connsiteY4" fmla="*/ 1525 h 10000"/>
                <a:gd name="connsiteX5" fmla="*/ 10000 w 10000"/>
                <a:gd name="connsiteY5" fmla="*/ 3000 h 10000"/>
                <a:gd name="connsiteX6" fmla="*/ 10000 w 10000"/>
                <a:gd name="connsiteY6" fmla="*/ 10000 h 10000"/>
                <a:gd name="connsiteX7" fmla="*/ 0 w 10000"/>
                <a:gd name="connsiteY7" fmla="*/ 10000 h 10000"/>
                <a:gd name="connsiteX0" fmla="*/ 0 w 10000"/>
                <a:gd name="connsiteY0" fmla="*/ 10000 h 10000"/>
                <a:gd name="connsiteX1" fmla="*/ 0 w 10000"/>
                <a:gd name="connsiteY1" fmla="*/ 0 h 10000"/>
                <a:gd name="connsiteX2" fmla="*/ 2143 w 10000"/>
                <a:gd name="connsiteY2" fmla="*/ 800 h 10000"/>
                <a:gd name="connsiteX3" fmla="*/ 3571 w 10000"/>
                <a:gd name="connsiteY3" fmla="*/ 1000 h 10000"/>
                <a:gd name="connsiteX4" fmla="*/ 5714 w 10000"/>
                <a:gd name="connsiteY4" fmla="*/ 1525 h 10000"/>
                <a:gd name="connsiteX5" fmla="*/ 10000 w 10000"/>
                <a:gd name="connsiteY5" fmla="*/ 3000 h 10000"/>
                <a:gd name="connsiteX6" fmla="*/ 10000 w 10000"/>
                <a:gd name="connsiteY6" fmla="*/ 10000 h 10000"/>
                <a:gd name="connsiteX7" fmla="*/ 0 w 10000"/>
                <a:gd name="connsiteY7" fmla="*/ 10000 h 10000"/>
                <a:gd name="connsiteX0" fmla="*/ 0 w 10179"/>
                <a:gd name="connsiteY0" fmla="*/ 10000 h 10000"/>
                <a:gd name="connsiteX1" fmla="*/ 0 w 10179"/>
                <a:gd name="connsiteY1" fmla="*/ 0 h 10000"/>
                <a:gd name="connsiteX2" fmla="*/ 2143 w 10179"/>
                <a:gd name="connsiteY2" fmla="*/ 800 h 10000"/>
                <a:gd name="connsiteX3" fmla="*/ 3571 w 10179"/>
                <a:gd name="connsiteY3" fmla="*/ 1000 h 10000"/>
                <a:gd name="connsiteX4" fmla="*/ 5714 w 10179"/>
                <a:gd name="connsiteY4" fmla="*/ 1525 h 10000"/>
                <a:gd name="connsiteX5" fmla="*/ 10179 w 10179"/>
                <a:gd name="connsiteY5" fmla="*/ 2825 h 10000"/>
                <a:gd name="connsiteX6" fmla="*/ 10000 w 10179"/>
                <a:gd name="connsiteY6" fmla="*/ 10000 h 10000"/>
                <a:gd name="connsiteX7" fmla="*/ 0 w 10179"/>
                <a:gd name="connsiteY7" fmla="*/ 10000 h 10000"/>
                <a:gd name="connsiteX0" fmla="*/ 0 w 10179"/>
                <a:gd name="connsiteY0" fmla="*/ 10000 h 10000"/>
                <a:gd name="connsiteX1" fmla="*/ 0 w 10179"/>
                <a:gd name="connsiteY1" fmla="*/ 0 h 10000"/>
                <a:gd name="connsiteX2" fmla="*/ 2143 w 10179"/>
                <a:gd name="connsiteY2" fmla="*/ 650 h 10000"/>
                <a:gd name="connsiteX3" fmla="*/ 3571 w 10179"/>
                <a:gd name="connsiteY3" fmla="*/ 1000 h 10000"/>
                <a:gd name="connsiteX4" fmla="*/ 5714 w 10179"/>
                <a:gd name="connsiteY4" fmla="*/ 1525 h 10000"/>
                <a:gd name="connsiteX5" fmla="*/ 10179 w 10179"/>
                <a:gd name="connsiteY5" fmla="*/ 2825 h 10000"/>
                <a:gd name="connsiteX6" fmla="*/ 10000 w 10179"/>
                <a:gd name="connsiteY6" fmla="*/ 10000 h 10000"/>
                <a:gd name="connsiteX7" fmla="*/ 0 w 10179"/>
                <a:gd name="connsiteY7"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179" h="10000">
                  <a:moveTo>
                    <a:pt x="0" y="10000"/>
                  </a:moveTo>
                  <a:lnTo>
                    <a:pt x="0" y="0"/>
                  </a:lnTo>
                  <a:lnTo>
                    <a:pt x="2143" y="650"/>
                  </a:lnTo>
                  <a:cubicBezTo>
                    <a:pt x="2619" y="717"/>
                    <a:pt x="2976" y="854"/>
                    <a:pt x="3571" y="1000"/>
                  </a:cubicBezTo>
                  <a:cubicBezTo>
                    <a:pt x="4166" y="1146"/>
                    <a:pt x="4643" y="1192"/>
                    <a:pt x="5714" y="1525"/>
                  </a:cubicBezTo>
                  <a:cubicBezTo>
                    <a:pt x="7067" y="1849"/>
                    <a:pt x="8989" y="2358"/>
                    <a:pt x="10179" y="2825"/>
                  </a:cubicBezTo>
                  <a:cubicBezTo>
                    <a:pt x="10119" y="5217"/>
                    <a:pt x="10060" y="7608"/>
                    <a:pt x="10000" y="10000"/>
                  </a:cubicBezTo>
                  <a:lnTo>
                    <a:pt x="0" y="10000"/>
                  </a:lnTo>
                  <a:close/>
                </a:path>
              </a:pathLst>
            </a:custGeom>
            <a:solidFill>
              <a:schemeClr val="bg1">
                <a:lumMod val="65000"/>
              </a:schemeClr>
            </a:solidFill>
            <a:ln w="9525">
              <a:noFill/>
              <a:round/>
              <a:headEnd/>
              <a:tailEnd/>
            </a:ln>
          </p:spPr>
          <p:txBody>
            <a:bodyPr/>
            <a:lstStyle/>
            <a:p>
              <a:endParaRPr lang="en-US"/>
            </a:p>
          </p:txBody>
        </p:sp>
        <p:sp>
          <p:nvSpPr>
            <p:cNvPr id="5" name="Line 4"/>
            <p:cNvSpPr>
              <a:spLocks noChangeShapeType="1"/>
            </p:cNvSpPr>
            <p:nvPr/>
          </p:nvSpPr>
          <p:spPr bwMode="auto">
            <a:xfrm>
              <a:off x="2796250" y="1828800"/>
              <a:ext cx="1066800" cy="0"/>
            </a:xfrm>
            <a:prstGeom prst="line">
              <a:avLst/>
            </a:prstGeom>
            <a:noFill/>
            <a:ln w="28575">
              <a:solidFill>
                <a:schemeClr val="tx1"/>
              </a:solidFill>
              <a:round/>
              <a:headEnd/>
              <a:tailEnd type="triangle" w="med" len="med"/>
            </a:ln>
          </p:spPr>
          <p:txBody>
            <a:bodyPr/>
            <a:lstStyle/>
            <a:p>
              <a:endParaRPr lang="en-US"/>
            </a:p>
          </p:txBody>
        </p:sp>
        <p:sp>
          <p:nvSpPr>
            <p:cNvPr id="6" name="Line 5"/>
            <p:cNvSpPr>
              <a:spLocks noChangeShapeType="1"/>
            </p:cNvSpPr>
            <p:nvPr/>
          </p:nvSpPr>
          <p:spPr bwMode="auto">
            <a:xfrm>
              <a:off x="2796250" y="1828800"/>
              <a:ext cx="0" cy="2743200"/>
            </a:xfrm>
            <a:prstGeom prst="line">
              <a:avLst/>
            </a:prstGeom>
            <a:noFill/>
            <a:ln w="38100">
              <a:solidFill>
                <a:schemeClr val="tx1"/>
              </a:solidFill>
              <a:round/>
              <a:headEnd/>
              <a:tailEnd type="triangle" w="med" len="med"/>
            </a:ln>
          </p:spPr>
          <p:txBody>
            <a:bodyPr/>
            <a:lstStyle/>
            <a:p>
              <a:endParaRPr lang="en-US"/>
            </a:p>
          </p:txBody>
        </p:sp>
        <p:sp>
          <p:nvSpPr>
            <p:cNvPr id="18" name="TextBox 17"/>
            <p:cNvSpPr txBox="1"/>
            <p:nvPr/>
          </p:nvSpPr>
          <p:spPr>
            <a:xfrm>
              <a:off x="2662175" y="4572000"/>
              <a:ext cx="533400" cy="307777"/>
            </a:xfrm>
            <a:prstGeom prst="rect">
              <a:avLst/>
            </a:prstGeom>
            <a:noFill/>
          </p:spPr>
          <p:txBody>
            <a:bodyPr wrap="square" rtlCol="0">
              <a:spAutoFit/>
            </a:bodyPr>
            <a:lstStyle/>
            <a:p>
              <a:r>
                <a:rPr lang="en-US" sz="2400" i="1" dirty="0" smtClean="0">
                  <a:latin typeface="Times New Roman" pitchFamily="18" charset="0"/>
                  <a:cs typeface="Times New Roman" pitchFamily="18" charset="0"/>
                </a:rPr>
                <a:t>d</a:t>
              </a:r>
              <a:endParaRPr lang="en-US" sz="2400" i="1" dirty="0">
                <a:latin typeface="Times New Roman" pitchFamily="18" charset="0"/>
                <a:cs typeface="Times New Roman" pitchFamily="18" charset="0"/>
              </a:endParaRPr>
            </a:p>
          </p:txBody>
        </p:sp>
        <p:cxnSp>
          <p:nvCxnSpPr>
            <p:cNvPr id="20" name="Straight Connector 19"/>
            <p:cNvCxnSpPr/>
            <p:nvPr/>
          </p:nvCxnSpPr>
          <p:spPr>
            <a:xfrm flipV="1">
              <a:off x="2567650" y="3886200"/>
              <a:ext cx="210275" cy="95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2286000" y="2692758"/>
              <a:ext cx="533400" cy="301347"/>
            </a:xfrm>
            <a:prstGeom prst="rect">
              <a:avLst/>
            </a:prstGeom>
            <a:noFill/>
          </p:spPr>
          <p:txBody>
            <a:bodyPr wrap="square" rtlCol="0">
              <a:spAutoFit/>
            </a:bodyPr>
            <a:lstStyle/>
            <a:p>
              <a:r>
                <a:rPr lang="en-US" sz="2400" i="1" dirty="0" smtClean="0">
                  <a:latin typeface="Times New Roman" pitchFamily="18" charset="0"/>
                  <a:cs typeface="Times New Roman" pitchFamily="18" charset="0"/>
                </a:rPr>
                <a:t>d</a:t>
              </a:r>
              <a:r>
                <a:rPr lang="en-US" sz="2400" i="1" baseline="-25000" dirty="0" smtClean="0">
                  <a:latin typeface="Times New Roman" pitchFamily="18" charset="0"/>
                  <a:cs typeface="Times New Roman" pitchFamily="18" charset="0"/>
                </a:rPr>
                <a:t>1</a:t>
              </a:r>
              <a:endParaRPr lang="en-US" sz="2400" i="1" baseline="-25000" dirty="0">
                <a:latin typeface="Times New Roman" pitchFamily="18" charset="0"/>
                <a:cs typeface="Times New Roman" pitchFamily="18" charset="0"/>
              </a:endParaRPr>
            </a:p>
          </p:txBody>
        </p:sp>
        <p:sp>
          <p:nvSpPr>
            <p:cNvPr id="27" name="TextBox 26"/>
            <p:cNvSpPr txBox="1"/>
            <p:nvPr/>
          </p:nvSpPr>
          <p:spPr>
            <a:xfrm>
              <a:off x="2286000" y="3728975"/>
              <a:ext cx="533400" cy="301347"/>
            </a:xfrm>
            <a:prstGeom prst="rect">
              <a:avLst/>
            </a:prstGeom>
            <a:noFill/>
          </p:spPr>
          <p:txBody>
            <a:bodyPr wrap="square" rtlCol="0">
              <a:spAutoFit/>
            </a:bodyPr>
            <a:lstStyle/>
            <a:p>
              <a:r>
                <a:rPr lang="en-US" sz="2400" i="1" dirty="0" smtClean="0">
                  <a:latin typeface="Times New Roman" pitchFamily="18" charset="0"/>
                  <a:cs typeface="Times New Roman" pitchFamily="18" charset="0"/>
                </a:rPr>
                <a:t>d</a:t>
              </a:r>
              <a:r>
                <a:rPr lang="en-US" sz="2400" i="1" baseline="-25000" dirty="0" smtClean="0">
                  <a:latin typeface="Times New Roman" pitchFamily="18" charset="0"/>
                  <a:cs typeface="Times New Roman" pitchFamily="18" charset="0"/>
                </a:rPr>
                <a:t>2</a:t>
              </a:r>
              <a:endParaRPr lang="en-US" sz="2400" i="1" baseline="-25000" dirty="0">
                <a:latin typeface="Times New Roman" pitchFamily="18" charset="0"/>
                <a:cs typeface="Times New Roman" pitchFamily="18" charset="0"/>
              </a:endParaRPr>
            </a:p>
          </p:txBody>
        </p:sp>
        <p:sp>
          <p:nvSpPr>
            <p:cNvPr id="29" name="TextBox 28"/>
            <p:cNvSpPr txBox="1"/>
            <p:nvPr/>
          </p:nvSpPr>
          <p:spPr>
            <a:xfrm>
              <a:off x="3024850" y="1447800"/>
              <a:ext cx="533400" cy="301347"/>
            </a:xfrm>
            <a:prstGeom prst="rect">
              <a:avLst/>
            </a:prstGeom>
            <a:noFill/>
          </p:spPr>
          <p:txBody>
            <a:bodyPr wrap="square" rtlCol="0">
              <a:spAutoFit/>
            </a:bodyPr>
            <a:lstStyle/>
            <a:p>
              <a:r>
                <a:rPr lang="en-US" sz="2400" i="1" dirty="0" smtClean="0">
                  <a:latin typeface="Times New Roman" pitchFamily="18" charset="0"/>
                  <a:cs typeface="Times New Roman" pitchFamily="18" charset="0"/>
                </a:rPr>
                <a:t>p(d)</a:t>
              </a:r>
              <a:endParaRPr lang="en-US" sz="2400" i="1" dirty="0">
                <a:latin typeface="Times New Roman" pitchFamily="18" charset="0"/>
                <a:cs typeface="Times New Roman" pitchFamily="18" charset="0"/>
              </a:endParaRPr>
            </a:p>
          </p:txBody>
        </p:sp>
        <p:sp>
          <p:nvSpPr>
            <p:cNvPr id="16" name="Freeform 15"/>
            <p:cNvSpPr/>
            <p:nvPr/>
          </p:nvSpPr>
          <p:spPr>
            <a:xfrm>
              <a:off x="3188825" y="1959015"/>
              <a:ext cx="702197" cy="2442258"/>
            </a:xfrm>
            <a:custGeom>
              <a:avLst/>
              <a:gdLst>
                <a:gd name="connsiteX0" fmla="*/ 219919 w 702197"/>
                <a:gd name="connsiteY0" fmla="*/ 0 h 2442258"/>
                <a:gd name="connsiteX1" fmla="*/ 648182 w 702197"/>
                <a:gd name="connsiteY1" fmla="*/ 370390 h 2442258"/>
                <a:gd name="connsiteX2" fmla="*/ 544010 w 702197"/>
                <a:gd name="connsiteY2" fmla="*/ 856527 h 2442258"/>
                <a:gd name="connsiteX3" fmla="*/ 277792 w 702197"/>
                <a:gd name="connsiteY3" fmla="*/ 1956122 h 2442258"/>
                <a:gd name="connsiteX4" fmla="*/ 0 w 702197"/>
                <a:gd name="connsiteY4" fmla="*/ 2442258 h 24422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2197" h="2442258">
                  <a:moveTo>
                    <a:pt x="219919" y="0"/>
                  </a:moveTo>
                  <a:cubicBezTo>
                    <a:pt x="407043" y="113818"/>
                    <a:pt x="594167" y="227636"/>
                    <a:pt x="648182" y="370390"/>
                  </a:cubicBezTo>
                  <a:cubicBezTo>
                    <a:pt x="702197" y="513145"/>
                    <a:pt x="605742" y="592238"/>
                    <a:pt x="544010" y="856527"/>
                  </a:cubicBezTo>
                  <a:cubicBezTo>
                    <a:pt x="482278" y="1120816"/>
                    <a:pt x="368460" y="1691834"/>
                    <a:pt x="277792" y="1956122"/>
                  </a:cubicBezTo>
                  <a:cubicBezTo>
                    <a:pt x="187124" y="2220410"/>
                    <a:pt x="0" y="2442258"/>
                    <a:pt x="0" y="2442258"/>
                  </a:cubicBez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9" name="Straight Connector 18"/>
            <p:cNvCxnSpPr/>
            <p:nvPr/>
          </p:nvCxnSpPr>
          <p:spPr>
            <a:xfrm flipV="1">
              <a:off x="2585975" y="2825200"/>
              <a:ext cx="210275" cy="95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Freeform 12"/>
            <p:cNvSpPr/>
            <p:nvPr/>
          </p:nvSpPr>
          <p:spPr>
            <a:xfrm>
              <a:off x="3246698" y="2476017"/>
              <a:ext cx="1296365" cy="721489"/>
            </a:xfrm>
            <a:custGeom>
              <a:avLst/>
              <a:gdLst>
                <a:gd name="connsiteX0" fmla="*/ 0 w 1296365"/>
                <a:gd name="connsiteY0" fmla="*/ 721489 h 721489"/>
                <a:gd name="connsiteX1" fmla="*/ 949124 w 1296365"/>
                <a:gd name="connsiteY1" fmla="*/ 374249 h 721489"/>
                <a:gd name="connsiteX2" fmla="*/ 717630 w 1296365"/>
                <a:gd name="connsiteY2" fmla="*/ 189054 h 721489"/>
                <a:gd name="connsiteX3" fmla="*/ 1215342 w 1296365"/>
                <a:gd name="connsiteY3" fmla="*/ 27008 h 721489"/>
                <a:gd name="connsiteX4" fmla="*/ 1203767 w 1296365"/>
                <a:gd name="connsiteY4" fmla="*/ 27008 h 7214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6365" h="721489">
                  <a:moveTo>
                    <a:pt x="0" y="721489"/>
                  </a:moveTo>
                  <a:cubicBezTo>
                    <a:pt x="414759" y="592238"/>
                    <a:pt x="829519" y="462988"/>
                    <a:pt x="949124" y="374249"/>
                  </a:cubicBezTo>
                  <a:cubicBezTo>
                    <a:pt x="1068729" y="285510"/>
                    <a:pt x="673260" y="246927"/>
                    <a:pt x="717630" y="189054"/>
                  </a:cubicBezTo>
                  <a:cubicBezTo>
                    <a:pt x="762000" y="131181"/>
                    <a:pt x="1134319" y="54016"/>
                    <a:pt x="1215342" y="27008"/>
                  </a:cubicBezTo>
                  <a:cubicBezTo>
                    <a:pt x="1296365" y="0"/>
                    <a:pt x="1250066" y="13504"/>
                    <a:pt x="1203767" y="27008"/>
                  </a:cubicBezTo>
                </a:path>
              </a:pathLst>
            </a:custGeom>
            <a:ln w="12700">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TextBox 13"/>
            <p:cNvSpPr txBox="1"/>
            <p:nvPr/>
          </p:nvSpPr>
          <p:spPr>
            <a:xfrm>
              <a:off x="4244050" y="2130623"/>
              <a:ext cx="838200" cy="301347"/>
            </a:xfrm>
            <a:prstGeom prst="rect">
              <a:avLst/>
            </a:prstGeom>
            <a:noFill/>
          </p:spPr>
          <p:txBody>
            <a:bodyPr wrap="square" rtlCol="0">
              <a:spAutoFit/>
            </a:bodyPr>
            <a:lstStyle/>
            <a:p>
              <a:r>
                <a:rPr lang="en-US" sz="2400" dirty="0" smtClean="0">
                  <a:latin typeface="Times New Roman" pitchFamily="18" charset="0"/>
                  <a:cs typeface="Times New Roman" pitchFamily="18" charset="0"/>
                </a:rPr>
                <a:t>area, </a:t>
              </a:r>
              <a:r>
                <a:rPr lang="en-US" sz="2400" i="1" dirty="0" smtClean="0">
                  <a:latin typeface="Times New Roman" pitchFamily="18" charset="0"/>
                  <a:cs typeface="Times New Roman" pitchFamily="18" charset="0"/>
                </a:rPr>
                <a:t>A</a:t>
              </a:r>
              <a:endParaRPr lang="en-US" sz="2400" i="1" dirty="0">
                <a:latin typeface="Times New Roman" pitchFamily="18" charset="0"/>
                <a:cs typeface="Times New Roman" pitchFamily="18" charset="0"/>
              </a:endParaRPr>
            </a:p>
          </p:txBody>
        </p:sp>
      </p:grpSp>
      <p:sp>
        <p:nvSpPr>
          <p:cNvPr id="17" name="Title 1"/>
          <p:cNvSpPr txBox="1">
            <a:spLocks/>
          </p:cNvSpPr>
          <p:nvPr/>
        </p:nvSpPr>
        <p:spPr bwMode="auto">
          <a:xfrm>
            <a:off x="5029200" y="3124200"/>
            <a:ext cx="3429000" cy="3124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2800" kern="0" dirty="0" smtClean="0">
                <a:solidFill>
                  <a:schemeClr val="tx2"/>
                </a:solidFill>
                <a:latin typeface="Times New Roman" pitchFamily="18" charset="0"/>
                <a:ea typeface="+mj-ea"/>
                <a:cs typeface="Times New Roman" pitchFamily="18" charset="0"/>
              </a:rPr>
              <a:t>T</a:t>
            </a:r>
            <a:r>
              <a:rPr kumimoji="0" lang="en-US" sz="28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he area under the  probability density function,</a:t>
            </a:r>
            <a:r>
              <a:rPr kumimoji="0" lang="en-US" sz="2800" b="0" i="0" u="none" strike="noStrike" kern="0" cap="none" spc="0" normalizeH="0" noProof="0" dirty="0" smtClean="0">
                <a:ln>
                  <a:noFill/>
                </a:ln>
                <a:solidFill>
                  <a:schemeClr val="tx2"/>
                </a:solidFill>
                <a:effectLst/>
                <a:uLnTx/>
                <a:uFillTx/>
                <a:latin typeface="Times New Roman" pitchFamily="18" charset="0"/>
                <a:ea typeface="+mj-ea"/>
                <a:cs typeface="Times New Roman" pitchFamily="18" charset="0"/>
              </a:rPr>
              <a:t> </a:t>
            </a:r>
            <a:r>
              <a:rPr kumimoji="0" lang="en-US" sz="2800" b="0" i="1" u="none" strike="noStrike" kern="0" cap="none" spc="0" normalizeH="0" noProof="0" dirty="0" smtClean="0">
                <a:ln>
                  <a:noFill/>
                </a:ln>
                <a:solidFill>
                  <a:schemeClr val="tx2"/>
                </a:solidFill>
                <a:effectLst/>
                <a:uLnTx/>
                <a:uFillTx/>
                <a:latin typeface="Cambria Math" pitchFamily="18" charset="0"/>
                <a:ea typeface="Cambria Math" pitchFamily="18" charset="0"/>
                <a:cs typeface="Times New Roman" pitchFamily="18" charset="0"/>
              </a:rPr>
              <a:t>p(d), </a:t>
            </a:r>
            <a:r>
              <a:rPr kumimoji="0" lang="en-US" sz="2800" b="0" i="0" u="none" strike="noStrike" kern="0" cap="none" spc="0" normalizeH="0" noProof="0" dirty="0" smtClean="0">
                <a:ln>
                  <a:noFill/>
                </a:ln>
                <a:solidFill>
                  <a:schemeClr val="tx2"/>
                </a:solidFill>
                <a:effectLst/>
                <a:uLnTx/>
                <a:uFillTx/>
                <a:latin typeface="Times New Roman" pitchFamily="18" charset="0"/>
                <a:ea typeface="+mj-ea"/>
                <a:cs typeface="Times New Roman" pitchFamily="18" charset="0"/>
              </a:rPr>
              <a:t>quantifies the probability that the fish in between depths </a:t>
            </a:r>
            <a:r>
              <a:rPr kumimoji="0" lang="en-US" sz="2800" b="0" i="1" u="none" strike="noStrike" kern="0" cap="none" spc="0" normalizeH="0" noProof="0" dirty="0" smtClean="0">
                <a:ln>
                  <a:noFill/>
                </a:ln>
                <a:solidFill>
                  <a:schemeClr val="tx2"/>
                </a:solidFill>
                <a:effectLst/>
                <a:uLnTx/>
                <a:uFillTx/>
                <a:latin typeface="Cambria Math" pitchFamily="18" charset="0"/>
                <a:ea typeface="Cambria Math" pitchFamily="18" charset="0"/>
                <a:cs typeface="Times New Roman" pitchFamily="18" charset="0"/>
              </a:rPr>
              <a:t>d</a:t>
            </a:r>
            <a:r>
              <a:rPr kumimoji="0" lang="en-US" sz="2800" b="0" i="1" u="none" strike="noStrike" kern="0" cap="none" spc="0" normalizeH="0" baseline="-25000" noProof="0" dirty="0" smtClean="0">
                <a:ln>
                  <a:noFill/>
                </a:ln>
                <a:solidFill>
                  <a:schemeClr val="tx2"/>
                </a:solidFill>
                <a:effectLst/>
                <a:uLnTx/>
                <a:uFillTx/>
                <a:latin typeface="Cambria Math" pitchFamily="18" charset="0"/>
                <a:ea typeface="Cambria Math" pitchFamily="18" charset="0"/>
                <a:cs typeface="Times New Roman" pitchFamily="18" charset="0"/>
              </a:rPr>
              <a:t>1</a:t>
            </a:r>
            <a:r>
              <a:rPr kumimoji="0" lang="en-US" sz="2800" b="0" i="0" u="none" strike="noStrike" kern="0" cap="none" spc="0" normalizeH="0" noProof="0" dirty="0" smtClean="0">
                <a:ln>
                  <a:noFill/>
                </a:ln>
                <a:solidFill>
                  <a:schemeClr val="tx2"/>
                </a:solidFill>
                <a:effectLst/>
                <a:uLnTx/>
                <a:uFillTx/>
                <a:latin typeface="Times New Roman" pitchFamily="18" charset="0"/>
                <a:ea typeface="+mj-ea"/>
                <a:cs typeface="Times New Roman" pitchFamily="18" charset="0"/>
              </a:rPr>
              <a:t> and </a:t>
            </a:r>
            <a:r>
              <a:rPr kumimoji="0" lang="en-US" sz="2800" b="0" i="1" u="none" strike="noStrike" kern="0" cap="none" spc="0" normalizeH="0" noProof="0" dirty="0" smtClean="0">
                <a:ln>
                  <a:noFill/>
                </a:ln>
                <a:solidFill>
                  <a:schemeClr val="tx2"/>
                </a:solidFill>
                <a:effectLst/>
                <a:uLnTx/>
                <a:uFillTx/>
                <a:latin typeface="Cambria Math" pitchFamily="18" charset="0"/>
                <a:ea typeface="Cambria Math" pitchFamily="18" charset="0"/>
                <a:cs typeface="Times New Roman" pitchFamily="18" charset="0"/>
              </a:rPr>
              <a:t>d</a:t>
            </a:r>
            <a:r>
              <a:rPr kumimoji="0" lang="en-US" sz="2800" b="0" i="1" u="none" strike="noStrike" kern="0" cap="none" spc="0" normalizeH="0" baseline="-25000" noProof="0" dirty="0" smtClean="0">
                <a:ln>
                  <a:noFill/>
                </a:ln>
                <a:solidFill>
                  <a:schemeClr val="tx2"/>
                </a:solidFill>
                <a:effectLst/>
                <a:uLnTx/>
                <a:uFillTx/>
                <a:latin typeface="Cambria Math" pitchFamily="18" charset="0"/>
                <a:ea typeface="Cambria Math" pitchFamily="18" charset="0"/>
                <a:cs typeface="Times New Roman" pitchFamily="18" charset="0"/>
              </a:rPr>
              <a:t>2</a:t>
            </a:r>
            <a:r>
              <a:rPr kumimoji="0" lang="en-US" sz="2800" b="0" i="0" u="none" strike="noStrike" kern="0" cap="none" spc="0" normalizeH="0" noProof="0" dirty="0" smtClean="0">
                <a:ln>
                  <a:noFill/>
                </a:ln>
                <a:solidFill>
                  <a:schemeClr val="tx2"/>
                </a:solidFill>
                <a:effectLst/>
                <a:uLnTx/>
                <a:uFillTx/>
                <a:latin typeface="Times New Roman" pitchFamily="18" charset="0"/>
                <a:ea typeface="+mj-ea"/>
                <a:cs typeface="Times New Roman" pitchFamily="18" charset="0"/>
              </a:rPr>
              <a:t>. </a:t>
            </a:r>
            <a:endParaRPr kumimoji="0" lang="en-US" sz="2800" b="0" i="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66800"/>
            <a:ext cx="8229600" cy="1143000"/>
          </a:xfrm>
        </p:spPr>
        <p:txBody>
          <a:bodyPr/>
          <a:lstStyle/>
          <a:p>
            <a:r>
              <a:rPr lang="en-US" dirty="0" smtClean="0">
                <a:latin typeface="Times New Roman" pitchFamily="18" charset="0"/>
                <a:cs typeface="Times New Roman" pitchFamily="18" charset="0"/>
              </a:rPr>
              <a:t>an integral is used to determine area, and thus probability</a:t>
            </a:r>
            <a:endParaRPr lang="en-US" dirty="0">
              <a:latin typeface="Times New Roman" pitchFamily="18" charset="0"/>
              <a:cs typeface="Times New Roman" pitchFamily="18" charset="0"/>
            </a:endParaRPr>
          </a:p>
        </p:txBody>
      </p:sp>
      <p:pic>
        <p:nvPicPr>
          <p:cNvPr id="2050" name="Picture 2"/>
          <p:cNvPicPr>
            <a:picLocks noChangeAspect="1" noChangeArrowheads="1"/>
          </p:cNvPicPr>
          <p:nvPr/>
        </p:nvPicPr>
        <p:blipFill>
          <a:blip r:embed="rId2" cstate="print"/>
          <a:srcRect l="39269" t="42293" r="19923" b="33044"/>
          <a:stretch>
            <a:fillRect/>
          </a:stretch>
        </p:blipFill>
        <p:spPr bwMode="auto">
          <a:xfrm>
            <a:off x="2362200" y="3276600"/>
            <a:ext cx="4038600" cy="1219200"/>
          </a:xfrm>
          <a:prstGeom prst="rect">
            <a:avLst/>
          </a:prstGeom>
          <a:noFill/>
          <a:ln w="9525">
            <a:noFill/>
            <a:miter lim="800000"/>
            <a:headEnd/>
            <a:tailEnd/>
          </a:ln>
        </p:spPr>
      </p:pic>
      <p:sp>
        <p:nvSpPr>
          <p:cNvPr id="5" name="Title 1"/>
          <p:cNvSpPr txBox="1">
            <a:spLocks/>
          </p:cNvSpPr>
          <p:nvPr/>
        </p:nvSpPr>
        <p:spPr bwMode="auto">
          <a:xfrm>
            <a:off x="3505200" y="5029200"/>
            <a:ext cx="42672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800" b="0" i="0" u="none" strike="noStrike" kern="0" cap="none" spc="0" normalizeH="0" baseline="0" noProof="0" dirty="0" smtClean="0">
                <a:ln>
                  <a:noFill/>
                </a:ln>
                <a:solidFill>
                  <a:srgbClr val="FF0000"/>
                </a:solidFill>
                <a:effectLst/>
                <a:uLnTx/>
                <a:uFillTx/>
                <a:latin typeface="Times New Roman" pitchFamily="18" charset="0"/>
                <a:ea typeface="+mj-ea"/>
                <a:cs typeface="Times New Roman" pitchFamily="18" charset="0"/>
              </a:rPr>
              <a:t>probability that </a:t>
            </a:r>
            <a:r>
              <a:rPr kumimoji="0" lang="en-US" sz="2800" b="0" i="1" u="none" strike="noStrike" kern="0" cap="none" spc="0" normalizeH="0" baseline="0" noProof="0" dirty="0" smtClean="0">
                <a:ln>
                  <a:noFill/>
                </a:ln>
                <a:solidFill>
                  <a:srgbClr val="FF0000"/>
                </a:solidFill>
                <a:effectLst/>
                <a:uLnTx/>
                <a:uFillTx/>
                <a:latin typeface="Cambria Math" pitchFamily="18" charset="0"/>
                <a:ea typeface="Cambria Math" pitchFamily="18" charset="0"/>
                <a:cs typeface="Times New Roman" pitchFamily="18" charset="0"/>
              </a:rPr>
              <a:t>d</a:t>
            </a:r>
            <a:r>
              <a:rPr kumimoji="0" lang="en-US" sz="2800" b="0" i="0" u="none" strike="noStrike" kern="0" cap="none" spc="0" normalizeH="0" baseline="0" noProof="0" dirty="0" smtClean="0">
                <a:ln>
                  <a:noFill/>
                </a:ln>
                <a:solidFill>
                  <a:srgbClr val="FF0000"/>
                </a:solidFill>
                <a:effectLst/>
                <a:uLnTx/>
                <a:uFillTx/>
                <a:latin typeface="Times New Roman" pitchFamily="18" charset="0"/>
                <a:ea typeface="+mj-ea"/>
                <a:cs typeface="Times New Roman" pitchFamily="18" charset="0"/>
              </a:rPr>
              <a:t> is between </a:t>
            </a:r>
            <a:r>
              <a:rPr kumimoji="0" lang="en-US" sz="2800" b="0" i="1" u="none" strike="noStrike" kern="0" cap="none" spc="0" normalizeH="0" baseline="0" noProof="0" dirty="0" smtClean="0">
                <a:ln>
                  <a:noFill/>
                </a:ln>
                <a:solidFill>
                  <a:srgbClr val="FF0000"/>
                </a:solidFill>
                <a:effectLst/>
                <a:uLnTx/>
                <a:uFillTx/>
                <a:latin typeface="Cambria Math" pitchFamily="18" charset="0"/>
                <a:ea typeface="Cambria Math" pitchFamily="18" charset="0"/>
                <a:cs typeface="Times New Roman" pitchFamily="18" charset="0"/>
              </a:rPr>
              <a:t>d</a:t>
            </a:r>
            <a:r>
              <a:rPr kumimoji="0" lang="en-US" sz="2800" b="0" i="1" u="none" strike="noStrike" kern="0" cap="none" spc="0" normalizeH="0" baseline="-25000" noProof="0" dirty="0" smtClean="0">
                <a:ln>
                  <a:noFill/>
                </a:ln>
                <a:solidFill>
                  <a:srgbClr val="FF0000"/>
                </a:solidFill>
                <a:effectLst/>
                <a:uLnTx/>
                <a:uFillTx/>
                <a:latin typeface="Cambria Math" pitchFamily="18" charset="0"/>
                <a:ea typeface="Cambria Math" pitchFamily="18" charset="0"/>
                <a:cs typeface="Times New Roman" pitchFamily="18" charset="0"/>
              </a:rPr>
              <a:t>1</a:t>
            </a:r>
            <a:r>
              <a:rPr kumimoji="0" lang="en-US" sz="2800" b="0" i="0" u="none" strike="noStrike" kern="0" cap="none" spc="0" normalizeH="0" baseline="0" noProof="0" dirty="0" smtClean="0">
                <a:ln>
                  <a:noFill/>
                </a:ln>
                <a:solidFill>
                  <a:srgbClr val="FF0000"/>
                </a:solidFill>
                <a:effectLst/>
                <a:uLnTx/>
                <a:uFillTx/>
                <a:latin typeface="Times New Roman" pitchFamily="18" charset="0"/>
                <a:ea typeface="+mj-ea"/>
                <a:cs typeface="Times New Roman" pitchFamily="18" charset="0"/>
              </a:rPr>
              <a:t> and </a:t>
            </a:r>
            <a:r>
              <a:rPr kumimoji="0" lang="en-US" sz="2800" b="0" i="1" u="none" strike="noStrike" kern="0" cap="none" spc="0" normalizeH="0" baseline="0" noProof="0" dirty="0" smtClean="0">
                <a:ln>
                  <a:noFill/>
                </a:ln>
                <a:solidFill>
                  <a:srgbClr val="FF0000"/>
                </a:solidFill>
                <a:effectLst/>
                <a:uLnTx/>
                <a:uFillTx/>
                <a:latin typeface="Cambria Math" pitchFamily="18" charset="0"/>
                <a:ea typeface="Cambria Math" pitchFamily="18" charset="0"/>
                <a:cs typeface="Times New Roman" pitchFamily="18" charset="0"/>
              </a:rPr>
              <a:t>d</a:t>
            </a:r>
            <a:r>
              <a:rPr kumimoji="0" lang="en-US" sz="2800" b="0" i="1" u="none" strike="noStrike" kern="0" cap="none" spc="0" normalizeH="0" baseline="-25000" noProof="0" dirty="0" smtClean="0">
                <a:ln>
                  <a:noFill/>
                </a:ln>
                <a:solidFill>
                  <a:srgbClr val="FF0000"/>
                </a:solidFill>
                <a:effectLst/>
                <a:uLnTx/>
                <a:uFillTx/>
                <a:latin typeface="Cambria Math" pitchFamily="18" charset="0"/>
                <a:ea typeface="Cambria Math" pitchFamily="18" charset="0"/>
                <a:cs typeface="Times New Roman" pitchFamily="18" charset="0"/>
              </a:rPr>
              <a:t>2</a:t>
            </a:r>
            <a:endParaRPr kumimoji="0" lang="en-US" sz="2800" b="0" i="1" u="none" strike="noStrike" kern="0" cap="none" spc="0" normalizeH="0" baseline="-2500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
        <p:nvSpPr>
          <p:cNvPr id="6" name="Freeform 5"/>
          <p:cNvSpPr/>
          <p:nvPr/>
        </p:nvSpPr>
        <p:spPr>
          <a:xfrm>
            <a:off x="2819400" y="4191000"/>
            <a:ext cx="690562" cy="1066800"/>
          </a:xfrm>
          <a:custGeom>
            <a:avLst/>
            <a:gdLst>
              <a:gd name="connsiteX0" fmla="*/ 0 w 783431"/>
              <a:gd name="connsiteY0" fmla="*/ 0 h 914400"/>
              <a:gd name="connsiteX1" fmla="*/ 700087 w 783431"/>
              <a:gd name="connsiteY1" fmla="*/ 371475 h 914400"/>
              <a:gd name="connsiteX2" fmla="*/ 500062 w 783431"/>
              <a:gd name="connsiteY2" fmla="*/ 671512 h 914400"/>
              <a:gd name="connsiteX3" fmla="*/ 728662 w 783431"/>
              <a:gd name="connsiteY3" fmla="*/ 914400 h 914400"/>
            </a:gdLst>
            <a:ahLst/>
            <a:cxnLst>
              <a:cxn ang="0">
                <a:pos x="connsiteX0" y="connsiteY0"/>
              </a:cxn>
              <a:cxn ang="0">
                <a:pos x="connsiteX1" y="connsiteY1"/>
              </a:cxn>
              <a:cxn ang="0">
                <a:pos x="connsiteX2" y="connsiteY2"/>
              </a:cxn>
              <a:cxn ang="0">
                <a:pos x="connsiteX3" y="connsiteY3"/>
              </a:cxn>
            </a:cxnLst>
            <a:rect l="l" t="t" r="r" b="b"/>
            <a:pathLst>
              <a:path w="783431" h="914400">
                <a:moveTo>
                  <a:pt x="0" y="0"/>
                </a:moveTo>
                <a:cubicBezTo>
                  <a:pt x="308371" y="129778"/>
                  <a:pt x="616743" y="259556"/>
                  <a:pt x="700087" y="371475"/>
                </a:cubicBezTo>
                <a:cubicBezTo>
                  <a:pt x="783431" y="483394"/>
                  <a:pt x="495300" y="581025"/>
                  <a:pt x="500062" y="671512"/>
                </a:cubicBezTo>
                <a:cubicBezTo>
                  <a:pt x="504824" y="761999"/>
                  <a:pt x="616743" y="838199"/>
                  <a:pt x="728662" y="914400"/>
                </a:cubicBezTo>
              </a:path>
            </a:pathLst>
          </a:custGeom>
          <a:ln w="57150">
            <a:solidFill>
              <a:srgbClr val="FF33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04800"/>
            <a:ext cx="9144000" cy="1905000"/>
          </a:xfrm>
        </p:spPr>
        <p:txBody>
          <a:bodyPr/>
          <a:lstStyle/>
          <a:p>
            <a:r>
              <a:rPr lang="en-US" dirty="0" smtClean="0">
                <a:latin typeface="Times New Roman" pitchFamily="18" charset="0"/>
                <a:cs typeface="Times New Roman" pitchFamily="18" charset="0"/>
              </a:rPr>
              <a:t>the probability that the fish is at some depth in the pond is 100% or unity</a:t>
            </a:r>
            <a:endParaRPr lang="en-US" dirty="0">
              <a:latin typeface="Times New Roman" pitchFamily="18" charset="0"/>
              <a:cs typeface="Times New Roman" pitchFamily="18" charset="0"/>
            </a:endParaRPr>
          </a:p>
        </p:txBody>
      </p:sp>
      <p:sp>
        <p:nvSpPr>
          <p:cNvPr id="5" name="Title 1"/>
          <p:cNvSpPr txBox="1">
            <a:spLocks/>
          </p:cNvSpPr>
          <p:nvPr/>
        </p:nvSpPr>
        <p:spPr bwMode="auto">
          <a:xfrm>
            <a:off x="2819400" y="5105400"/>
            <a:ext cx="42672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800" b="0" i="0" u="none" strike="noStrike" kern="0" cap="none" spc="0" normalizeH="0" baseline="0" noProof="0" dirty="0" smtClean="0">
                <a:ln>
                  <a:noFill/>
                </a:ln>
                <a:solidFill>
                  <a:srgbClr val="FF0000"/>
                </a:solidFill>
                <a:effectLst/>
                <a:uLnTx/>
                <a:uFillTx/>
                <a:latin typeface="Times New Roman" pitchFamily="18" charset="0"/>
                <a:ea typeface="+mj-ea"/>
                <a:cs typeface="Times New Roman" pitchFamily="18" charset="0"/>
              </a:rPr>
              <a:t>probability that </a:t>
            </a:r>
            <a:r>
              <a:rPr kumimoji="0" lang="en-US" sz="2800" b="0" i="1" u="none" strike="noStrike" kern="0" cap="none" spc="0" normalizeH="0" baseline="0" noProof="0" dirty="0" smtClean="0">
                <a:ln>
                  <a:noFill/>
                </a:ln>
                <a:solidFill>
                  <a:srgbClr val="FF0000"/>
                </a:solidFill>
                <a:effectLst/>
                <a:uLnTx/>
                <a:uFillTx/>
                <a:latin typeface="Cambria Math" pitchFamily="18" charset="0"/>
                <a:ea typeface="Cambria Math" pitchFamily="18" charset="0"/>
                <a:cs typeface="Times New Roman" pitchFamily="18" charset="0"/>
              </a:rPr>
              <a:t>d</a:t>
            </a:r>
            <a:r>
              <a:rPr kumimoji="0" lang="en-US" sz="2800" b="0" i="0" u="none" strike="noStrike" kern="0" cap="none" spc="0" normalizeH="0" baseline="0" noProof="0" dirty="0" smtClean="0">
                <a:ln>
                  <a:noFill/>
                </a:ln>
                <a:solidFill>
                  <a:srgbClr val="FF0000"/>
                </a:solidFill>
                <a:effectLst/>
                <a:uLnTx/>
                <a:uFillTx/>
                <a:latin typeface="Times New Roman" pitchFamily="18" charset="0"/>
                <a:ea typeface="+mj-ea"/>
                <a:cs typeface="Times New Roman" pitchFamily="18" charset="0"/>
              </a:rPr>
              <a:t> is between its minimum and maximum bounds,  </a:t>
            </a:r>
            <a:r>
              <a:rPr kumimoji="0" lang="en-US" sz="2800" b="0" i="1" u="none" strike="noStrike" kern="0" cap="none" spc="0" normalizeH="0" baseline="0" noProof="0" dirty="0" smtClean="0">
                <a:ln>
                  <a:noFill/>
                </a:ln>
                <a:solidFill>
                  <a:srgbClr val="FF0000"/>
                </a:solidFill>
                <a:effectLst/>
                <a:uLnTx/>
                <a:uFillTx/>
                <a:latin typeface="Cambria Math" pitchFamily="18" charset="0"/>
                <a:ea typeface="Cambria Math" pitchFamily="18" charset="0"/>
                <a:cs typeface="Times New Roman" pitchFamily="18" charset="0"/>
              </a:rPr>
              <a:t>d</a:t>
            </a:r>
            <a:r>
              <a:rPr lang="en-US" sz="2800" i="1" kern="0" baseline="-25000" dirty="0" smtClean="0">
                <a:solidFill>
                  <a:srgbClr val="FF0000"/>
                </a:solidFill>
                <a:latin typeface="Cambria Math" pitchFamily="18" charset="0"/>
                <a:ea typeface="Cambria Math" pitchFamily="18" charset="0"/>
                <a:cs typeface="Times New Roman" pitchFamily="18" charset="0"/>
              </a:rPr>
              <a:t>min</a:t>
            </a:r>
            <a:r>
              <a:rPr kumimoji="0" lang="en-US" sz="2800" b="0" i="0" u="none" strike="noStrike" kern="0" cap="none" spc="0" normalizeH="0" baseline="0" noProof="0" dirty="0" smtClean="0">
                <a:ln>
                  <a:noFill/>
                </a:ln>
                <a:solidFill>
                  <a:srgbClr val="FF0000"/>
                </a:solidFill>
                <a:effectLst/>
                <a:uLnTx/>
                <a:uFillTx/>
                <a:latin typeface="Times New Roman" pitchFamily="18" charset="0"/>
                <a:ea typeface="+mj-ea"/>
                <a:cs typeface="Times New Roman" pitchFamily="18" charset="0"/>
              </a:rPr>
              <a:t> and </a:t>
            </a:r>
            <a:r>
              <a:rPr kumimoji="0" lang="en-US" sz="2800" b="0" i="1" u="none" strike="noStrike" kern="0" cap="none" spc="0" normalizeH="0" baseline="0" noProof="0" dirty="0" smtClean="0">
                <a:ln>
                  <a:noFill/>
                </a:ln>
                <a:solidFill>
                  <a:srgbClr val="FF0000"/>
                </a:solidFill>
                <a:effectLst/>
                <a:uLnTx/>
                <a:uFillTx/>
                <a:latin typeface="Cambria Math" pitchFamily="18" charset="0"/>
                <a:ea typeface="Cambria Math" pitchFamily="18" charset="0"/>
                <a:cs typeface="Times New Roman" pitchFamily="18" charset="0"/>
              </a:rPr>
              <a:t>d</a:t>
            </a:r>
            <a:r>
              <a:rPr lang="en-US" sz="2800" i="1" kern="0" baseline="-25000" dirty="0" smtClean="0">
                <a:solidFill>
                  <a:srgbClr val="FF0000"/>
                </a:solidFill>
                <a:latin typeface="Cambria Math" pitchFamily="18" charset="0"/>
                <a:ea typeface="Cambria Math" pitchFamily="18" charset="0"/>
                <a:cs typeface="Times New Roman" pitchFamily="18" charset="0"/>
              </a:rPr>
              <a:t>max</a:t>
            </a:r>
            <a:endParaRPr kumimoji="0" lang="en-US" sz="2800" b="0" i="1" u="none" strike="noStrike" kern="0" cap="none" spc="0" normalizeH="0" baseline="-2500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pic>
        <p:nvPicPr>
          <p:cNvPr id="4098" name="Picture 2"/>
          <p:cNvPicPr>
            <a:picLocks noChangeAspect="1" noChangeArrowheads="1"/>
          </p:cNvPicPr>
          <p:nvPr/>
        </p:nvPicPr>
        <p:blipFill>
          <a:blip r:embed="rId2" cstate="print"/>
          <a:srcRect l="13089" t="53083" r="29933" b="17630"/>
          <a:stretch>
            <a:fillRect/>
          </a:stretch>
        </p:blipFill>
        <p:spPr bwMode="auto">
          <a:xfrm>
            <a:off x="1676400" y="2819400"/>
            <a:ext cx="5638800" cy="1447800"/>
          </a:xfrm>
          <a:prstGeom prst="rect">
            <a:avLst/>
          </a:prstGeom>
          <a:noFill/>
          <a:ln w="9525">
            <a:noFill/>
            <a:miter lim="800000"/>
            <a:headEnd/>
            <a:tailEnd/>
          </a:ln>
        </p:spPr>
      </p:pic>
      <p:sp>
        <p:nvSpPr>
          <p:cNvPr id="6" name="Freeform 5"/>
          <p:cNvSpPr/>
          <p:nvPr/>
        </p:nvSpPr>
        <p:spPr>
          <a:xfrm>
            <a:off x="2133600" y="3962400"/>
            <a:ext cx="690562" cy="1295400"/>
          </a:xfrm>
          <a:custGeom>
            <a:avLst/>
            <a:gdLst>
              <a:gd name="connsiteX0" fmla="*/ 0 w 783431"/>
              <a:gd name="connsiteY0" fmla="*/ 0 h 914400"/>
              <a:gd name="connsiteX1" fmla="*/ 700087 w 783431"/>
              <a:gd name="connsiteY1" fmla="*/ 371475 h 914400"/>
              <a:gd name="connsiteX2" fmla="*/ 500062 w 783431"/>
              <a:gd name="connsiteY2" fmla="*/ 671512 h 914400"/>
              <a:gd name="connsiteX3" fmla="*/ 728662 w 783431"/>
              <a:gd name="connsiteY3" fmla="*/ 914400 h 914400"/>
            </a:gdLst>
            <a:ahLst/>
            <a:cxnLst>
              <a:cxn ang="0">
                <a:pos x="connsiteX0" y="connsiteY0"/>
              </a:cxn>
              <a:cxn ang="0">
                <a:pos x="connsiteX1" y="connsiteY1"/>
              </a:cxn>
              <a:cxn ang="0">
                <a:pos x="connsiteX2" y="connsiteY2"/>
              </a:cxn>
              <a:cxn ang="0">
                <a:pos x="connsiteX3" y="connsiteY3"/>
              </a:cxn>
            </a:cxnLst>
            <a:rect l="l" t="t" r="r" b="b"/>
            <a:pathLst>
              <a:path w="783431" h="914400">
                <a:moveTo>
                  <a:pt x="0" y="0"/>
                </a:moveTo>
                <a:cubicBezTo>
                  <a:pt x="308371" y="129778"/>
                  <a:pt x="616743" y="259556"/>
                  <a:pt x="700087" y="371475"/>
                </a:cubicBezTo>
                <a:cubicBezTo>
                  <a:pt x="783431" y="483394"/>
                  <a:pt x="495300" y="581025"/>
                  <a:pt x="500062" y="671512"/>
                </a:cubicBezTo>
                <a:cubicBezTo>
                  <a:pt x="504824" y="761999"/>
                  <a:pt x="616743" y="838199"/>
                  <a:pt x="728662" y="914400"/>
                </a:cubicBezTo>
              </a:path>
            </a:pathLst>
          </a:custGeom>
          <a:ln w="57150">
            <a:solidFill>
              <a:srgbClr val="FF33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lstStyle/>
          <a:p>
            <a:r>
              <a:rPr lang="en-US" dirty="0" smtClean="0">
                <a:latin typeface="Times New Roman" pitchFamily="18" charset="0"/>
                <a:cs typeface="Times New Roman" pitchFamily="18" charset="0"/>
              </a:rPr>
              <a:t>How do these two </a:t>
            </a:r>
            <a:r>
              <a:rPr lang="en-US" dirty="0" err="1" smtClean="0">
                <a:latin typeface="Times New Roman" pitchFamily="18" charset="0"/>
                <a:cs typeface="Times New Roman" pitchFamily="18" charset="0"/>
              </a:rPr>
              <a:t>p.d.f.’s</a:t>
            </a:r>
            <a:r>
              <a:rPr lang="en-US" dirty="0" smtClean="0">
                <a:latin typeface="Times New Roman" pitchFamily="18" charset="0"/>
                <a:cs typeface="Times New Roman" pitchFamily="18" charset="0"/>
              </a:rPr>
              <a:t> differ?</a:t>
            </a:r>
            <a:endParaRPr lang="en-US" dirty="0">
              <a:latin typeface="Times New Roman" pitchFamily="18" charset="0"/>
              <a:cs typeface="Times New Roman" pitchFamily="18" charset="0"/>
            </a:endParaRPr>
          </a:p>
        </p:txBody>
      </p:sp>
      <p:sp>
        <p:nvSpPr>
          <p:cNvPr id="5" name="Freeform 4"/>
          <p:cNvSpPr/>
          <p:nvPr/>
        </p:nvSpPr>
        <p:spPr>
          <a:xfrm>
            <a:off x="2381256" y="1785938"/>
            <a:ext cx="4714875" cy="1485900"/>
          </a:xfrm>
          <a:custGeom>
            <a:avLst/>
            <a:gdLst>
              <a:gd name="connsiteX0" fmla="*/ 0 w 4714875"/>
              <a:gd name="connsiteY0" fmla="*/ 0 h 1485900"/>
              <a:gd name="connsiteX1" fmla="*/ 0 w 4714875"/>
              <a:gd name="connsiteY1" fmla="*/ 1485900 h 1485900"/>
              <a:gd name="connsiteX2" fmla="*/ 4714875 w 4714875"/>
              <a:gd name="connsiteY2" fmla="*/ 1485900 h 1485900"/>
            </a:gdLst>
            <a:ahLst/>
            <a:cxnLst>
              <a:cxn ang="0">
                <a:pos x="connsiteX0" y="connsiteY0"/>
              </a:cxn>
              <a:cxn ang="0">
                <a:pos x="connsiteX1" y="connsiteY1"/>
              </a:cxn>
              <a:cxn ang="0">
                <a:pos x="connsiteX2" y="connsiteY2"/>
              </a:cxn>
            </a:cxnLst>
            <a:rect l="l" t="t" r="r" b="b"/>
            <a:pathLst>
              <a:path w="4714875" h="1485900">
                <a:moveTo>
                  <a:pt x="0" y="0"/>
                </a:moveTo>
                <a:lnTo>
                  <a:pt x="0" y="1485900"/>
                </a:lnTo>
                <a:lnTo>
                  <a:pt x="4714875" y="1485900"/>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Freeform 6"/>
          <p:cNvSpPr/>
          <p:nvPr/>
        </p:nvSpPr>
        <p:spPr>
          <a:xfrm>
            <a:off x="2438406" y="1676400"/>
            <a:ext cx="4329113" cy="1595438"/>
          </a:xfrm>
          <a:custGeom>
            <a:avLst/>
            <a:gdLst>
              <a:gd name="connsiteX0" fmla="*/ 0 w 4329113"/>
              <a:gd name="connsiteY0" fmla="*/ 447675 h 461963"/>
              <a:gd name="connsiteX1" fmla="*/ 728663 w 4329113"/>
              <a:gd name="connsiteY1" fmla="*/ 390525 h 461963"/>
              <a:gd name="connsiteX2" fmla="*/ 1200150 w 4329113"/>
              <a:gd name="connsiteY2" fmla="*/ 219075 h 461963"/>
              <a:gd name="connsiteX3" fmla="*/ 1614488 w 4329113"/>
              <a:gd name="connsiteY3" fmla="*/ 4763 h 461963"/>
              <a:gd name="connsiteX4" fmla="*/ 2286000 w 4329113"/>
              <a:gd name="connsiteY4" fmla="*/ 190500 h 461963"/>
              <a:gd name="connsiteX5" fmla="*/ 3257550 w 4329113"/>
              <a:gd name="connsiteY5" fmla="*/ 347663 h 461963"/>
              <a:gd name="connsiteX6" fmla="*/ 4329113 w 4329113"/>
              <a:gd name="connsiteY6" fmla="*/ 461963 h 461963"/>
              <a:gd name="connsiteX0" fmla="*/ 0 w 4329113"/>
              <a:gd name="connsiteY0" fmla="*/ 1433513 h 1447801"/>
              <a:gd name="connsiteX1" fmla="*/ 728663 w 4329113"/>
              <a:gd name="connsiteY1" fmla="*/ 1376363 h 1447801"/>
              <a:gd name="connsiteX2" fmla="*/ 1200150 w 4329113"/>
              <a:gd name="connsiteY2" fmla="*/ 1204913 h 1447801"/>
              <a:gd name="connsiteX3" fmla="*/ 3809994 w 4329113"/>
              <a:gd name="connsiteY3" fmla="*/ 4763 h 1447801"/>
              <a:gd name="connsiteX4" fmla="*/ 2286000 w 4329113"/>
              <a:gd name="connsiteY4" fmla="*/ 1176338 h 1447801"/>
              <a:gd name="connsiteX5" fmla="*/ 3257550 w 4329113"/>
              <a:gd name="connsiteY5" fmla="*/ 1333501 h 1447801"/>
              <a:gd name="connsiteX6" fmla="*/ 4329113 w 4329113"/>
              <a:gd name="connsiteY6" fmla="*/ 1447801 h 1447801"/>
              <a:gd name="connsiteX0" fmla="*/ 0 w 4329113"/>
              <a:gd name="connsiteY0" fmla="*/ 1501775 h 1516063"/>
              <a:gd name="connsiteX1" fmla="*/ 728663 w 4329113"/>
              <a:gd name="connsiteY1" fmla="*/ 1444625 h 1516063"/>
              <a:gd name="connsiteX2" fmla="*/ 1200150 w 4329113"/>
              <a:gd name="connsiteY2" fmla="*/ 1273175 h 1516063"/>
              <a:gd name="connsiteX3" fmla="*/ 3809994 w 4329113"/>
              <a:gd name="connsiteY3" fmla="*/ 73025 h 1516063"/>
              <a:gd name="connsiteX4" fmla="*/ 3886194 w 4329113"/>
              <a:gd name="connsiteY4" fmla="*/ 835025 h 1516063"/>
              <a:gd name="connsiteX5" fmla="*/ 3257550 w 4329113"/>
              <a:gd name="connsiteY5" fmla="*/ 1401763 h 1516063"/>
              <a:gd name="connsiteX6" fmla="*/ 4329113 w 4329113"/>
              <a:gd name="connsiteY6" fmla="*/ 1516063 h 1516063"/>
              <a:gd name="connsiteX0" fmla="*/ 0 w 4329113"/>
              <a:gd name="connsiteY0" fmla="*/ 1517650 h 1612900"/>
              <a:gd name="connsiteX1" fmla="*/ 728663 w 4329113"/>
              <a:gd name="connsiteY1" fmla="*/ 1460500 h 1612900"/>
              <a:gd name="connsiteX2" fmla="*/ 2971794 w 4329113"/>
              <a:gd name="connsiteY2" fmla="*/ 1384300 h 1612900"/>
              <a:gd name="connsiteX3" fmla="*/ 3809994 w 4329113"/>
              <a:gd name="connsiteY3" fmla="*/ 88900 h 1612900"/>
              <a:gd name="connsiteX4" fmla="*/ 3886194 w 4329113"/>
              <a:gd name="connsiteY4" fmla="*/ 850900 h 1612900"/>
              <a:gd name="connsiteX5" fmla="*/ 3257550 w 4329113"/>
              <a:gd name="connsiteY5" fmla="*/ 1417638 h 1612900"/>
              <a:gd name="connsiteX6" fmla="*/ 4329113 w 4329113"/>
              <a:gd name="connsiteY6" fmla="*/ 1531938 h 1612900"/>
              <a:gd name="connsiteX0" fmla="*/ 0 w 4329113"/>
              <a:gd name="connsiteY0" fmla="*/ 1517650 h 1612900"/>
              <a:gd name="connsiteX1" fmla="*/ 728663 w 4329113"/>
              <a:gd name="connsiteY1" fmla="*/ 1460500 h 1612900"/>
              <a:gd name="connsiteX2" fmla="*/ 2971794 w 4329113"/>
              <a:gd name="connsiteY2" fmla="*/ 1384300 h 1612900"/>
              <a:gd name="connsiteX3" fmla="*/ 3809994 w 4329113"/>
              <a:gd name="connsiteY3" fmla="*/ 88900 h 1612900"/>
              <a:gd name="connsiteX4" fmla="*/ 3886194 w 4329113"/>
              <a:gd name="connsiteY4" fmla="*/ 850900 h 1612900"/>
              <a:gd name="connsiteX5" fmla="*/ 3809994 w 4329113"/>
              <a:gd name="connsiteY5" fmla="*/ 1460500 h 1612900"/>
              <a:gd name="connsiteX6" fmla="*/ 4329113 w 4329113"/>
              <a:gd name="connsiteY6" fmla="*/ 1531938 h 1612900"/>
              <a:gd name="connsiteX0" fmla="*/ 0 w 4329113"/>
              <a:gd name="connsiteY0" fmla="*/ 1517650 h 1612900"/>
              <a:gd name="connsiteX1" fmla="*/ 728663 w 4329113"/>
              <a:gd name="connsiteY1" fmla="*/ 1460500 h 1612900"/>
              <a:gd name="connsiteX2" fmla="*/ 2971794 w 4329113"/>
              <a:gd name="connsiteY2" fmla="*/ 1384300 h 1612900"/>
              <a:gd name="connsiteX3" fmla="*/ 3809994 w 4329113"/>
              <a:gd name="connsiteY3" fmla="*/ 88900 h 1612900"/>
              <a:gd name="connsiteX4" fmla="*/ 3886194 w 4329113"/>
              <a:gd name="connsiteY4" fmla="*/ 850900 h 1612900"/>
              <a:gd name="connsiteX5" fmla="*/ 3809994 w 4329113"/>
              <a:gd name="connsiteY5" fmla="*/ 1460500 h 1612900"/>
              <a:gd name="connsiteX6" fmla="*/ 4329113 w 4329113"/>
              <a:gd name="connsiteY6" fmla="*/ 1531938 h 1612900"/>
              <a:gd name="connsiteX0" fmla="*/ 0 w 4329113"/>
              <a:gd name="connsiteY0" fmla="*/ 1517650 h 1612900"/>
              <a:gd name="connsiteX1" fmla="*/ 728663 w 4329113"/>
              <a:gd name="connsiteY1" fmla="*/ 1460500 h 1612900"/>
              <a:gd name="connsiteX2" fmla="*/ 2971794 w 4329113"/>
              <a:gd name="connsiteY2" fmla="*/ 1384300 h 1612900"/>
              <a:gd name="connsiteX3" fmla="*/ 3809994 w 4329113"/>
              <a:gd name="connsiteY3" fmla="*/ 88900 h 1612900"/>
              <a:gd name="connsiteX4" fmla="*/ 3733794 w 4329113"/>
              <a:gd name="connsiteY4" fmla="*/ 850900 h 1612900"/>
              <a:gd name="connsiteX5" fmla="*/ 3809994 w 4329113"/>
              <a:gd name="connsiteY5" fmla="*/ 1460500 h 1612900"/>
              <a:gd name="connsiteX6" fmla="*/ 4329113 w 4329113"/>
              <a:gd name="connsiteY6" fmla="*/ 1531938 h 1612900"/>
              <a:gd name="connsiteX0" fmla="*/ 0 w 4329113"/>
              <a:gd name="connsiteY0" fmla="*/ 1441450 h 1524000"/>
              <a:gd name="connsiteX1" fmla="*/ 728663 w 4329113"/>
              <a:gd name="connsiteY1" fmla="*/ 1384300 h 1524000"/>
              <a:gd name="connsiteX2" fmla="*/ 2971794 w 4329113"/>
              <a:gd name="connsiteY2" fmla="*/ 1308100 h 1524000"/>
              <a:gd name="connsiteX3" fmla="*/ 3581394 w 4329113"/>
              <a:gd name="connsiteY3" fmla="*/ 88900 h 1524000"/>
              <a:gd name="connsiteX4" fmla="*/ 3733794 w 4329113"/>
              <a:gd name="connsiteY4" fmla="*/ 774700 h 1524000"/>
              <a:gd name="connsiteX5" fmla="*/ 3809994 w 4329113"/>
              <a:gd name="connsiteY5" fmla="*/ 1384300 h 1524000"/>
              <a:gd name="connsiteX6" fmla="*/ 4329113 w 4329113"/>
              <a:gd name="connsiteY6" fmla="*/ 1455738 h 1524000"/>
              <a:gd name="connsiteX0" fmla="*/ 0 w 4329113"/>
              <a:gd name="connsiteY0" fmla="*/ 1441450 h 1524000"/>
              <a:gd name="connsiteX1" fmla="*/ 728663 w 4329113"/>
              <a:gd name="connsiteY1" fmla="*/ 1384300 h 1524000"/>
              <a:gd name="connsiteX2" fmla="*/ 3124194 w 4329113"/>
              <a:gd name="connsiteY2" fmla="*/ 1308100 h 1524000"/>
              <a:gd name="connsiteX3" fmla="*/ 3581394 w 4329113"/>
              <a:gd name="connsiteY3" fmla="*/ 88900 h 1524000"/>
              <a:gd name="connsiteX4" fmla="*/ 3733794 w 4329113"/>
              <a:gd name="connsiteY4" fmla="*/ 774700 h 1524000"/>
              <a:gd name="connsiteX5" fmla="*/ 3809994 w 4329113"/>
              <a:gd name="connsiteY5" fmla="*/ 1384300 h 1524000"/>
              <a:gd name="connsiteX6" fmla="*/ 4329113 w 4329113"/>
              <a:gd name="connsiteY6" fmla="*/ 1455738 h 1524000"/>
              <a:gd name="connsiteX0" fmla="*/ 0 w 4329113"/>
              <a:gd name="connsiteY0" fmla="*/ 1441450 h 1524000"/>
              <a:gd name="connsiteX1" fmla="*/ 728663 w 4329113"/>
              <a:gd name="connsiteY1" fmla="*/ 1384300 h 1524000"/>
              <a:gd name="connsiteX2" fmla="*/ 3124194 w 4329113"/>
              <a:gd name="connsiteY2" fmla="*/ 1308100 h 1524000"/>
              <a:gd name="connsiteX3" fmla="*/ 3581394 w 4329113"/>
              <a:gd name="connsiteY3" fmla="*/ 88900 h 1524000"/>
              <a:gd name="connsiteX4" fmla="*/ 3733794 w 4329113"/>
              <a:gd name="connsiteY4" fmla="*/ 774700 h 1524000"/>
              <a:gd name="connsiteX5" fmla="*/ 3809994 w 4329113"/>
              <a:gd name="connsiteY5" fmla="*/ 1384300 h 1524000"/>
              <a:gd name="connsiteX6" fmla="*/ 4329113 w 4329113"/>
              <a:gd name="connsiteY6" fmla="*/ 1455738 h 1524000"/>
              <a:gd name="connsiteX0" fmla="*/ 0 w 4329113"/>
              <a:gd name="connsiteY0" fmla="*/ 1352550 h 1435100"/>
              <a:gd name="connsiteX1" fmla="*/ 728663 w 4329113"/>
              <a:gd name="connsiteY1" fmla="*/ 1295400 h 1435100"/>
              <a:gd name="connsiteX2" fmla="*/ 3124194 w 4329113"/>
              <a:gd name="connsiteY2" fmla="*/ 1219200 h 1435100"/>
              <a:gd name="connsiteX3" fmla="*/ 3581394 w 4329113"/>
              <a:gd name="connsiteY3" fmla="*/ 0 h 1435100"/>
              <a:gd name="connsiteX4" fmla="*/ 3733794 w 4329113"/>
              <a:gd name="connsiteY4" fmla="*/ 685800 h 1435100"/>
              <a:gd name="connsiteX5" fmla="*/ 3809994 w 4329113"/>
              <a:gd name="connsiteY5" fmla="*/ 1295400 h 1435100"/>
              <a:gd name="connsiteX6" fmla="*/ 4329113 w 4329113"/>
              <a:gd name="connsiteY6" fmla="*/ 1366838 h 1435100"/>
              <a:gd name="connsiteX0" fmla="*/ 0 w 4329113"/>
              <a:gd name="connsiteY0" fmla="*/ 1352550 h 1366838"/>
              <a:gd name="connsiteX1" fmla="*/ 762001 w 4329113"/>
              <a:gd name="connsiteY1" fmla="*/ 1338263 h 1366838"/>
              <a:gd name="connsiteX2" fmla="*/ 3124194 w 4329113"/>
              <a:gd name="connsiteY2" fmla="*/ 1219200 h 1366838"/>
              <a:gd name="connsiteX3" fmla="*/ 3581394 w 4329113"/>
              <a:gd name="connsiteY3" fmla="*/ 0 h 1366838"/>
              <a:gd name="connsiteX4" fmla="*/ 3733794 w 4329113"/>
              <a:gd name="connsiteY4" fmla="*/ 685800 h 1366838"/>
              <a:gd name="connsiteX5" fmla="*/ 3809994 w 4329113"/>
              <a:gd name="connsiteY5" fmla="*/ 1295400 h 1366838"/>
              <a:gd name="connsiteX6" fmla="*/ 4329113 w 4329113"/>
              <a:gd name="connsiteY6" fmla="*/ 1366838 h 1366838"/>
              <a:gd name="connsiteX0" fmla="*/ 0 w 4329113"/>
              <a:gd name="connsiteY0" fmla="*/ 1352550 h 1366838"/>
              <a:gd name="connsiteX1" fmla="*/ 762001 w 4329113"/>
              <a:gd name="connsiteY1" fmla="*/ 1338263 h 1366838"/>
              <a:gd name="connsiteX2" fmla="*/ 3124194 w 4329113"/>
              <a:gd name="connsiteY2" fmla="*/ 1219200 h 1366838"/>
              <a:gd name="connsiteX3" fmla="*/ 3581394 w 4329113"/>
              <a:gd name="connsiteY3" fmla="*/ 0 h 1366838"/>
              <a:gd name="connsiteX4" fmla="*/ 3733794 w 4329113"/>
              <a:gd name="connsiteY4" fmla="*/ 685800 h 1366838"/>
              <a:gd name="connsiteX5" fmla="*/ 3809994 w 4329113"/>
              <a:gd name="connsiteY5" fmla="*/ 1295400 h 1366838"/>
              <a:gd name="connsiteX6" fmla="*/ 4329113 w 4329113"/>
              <a:gd name="connsiteY6" fmla="*/ 1366838 h 1366838"/>
              <a:gd name="connsiteX0" fmla="*/ 0 w 4329113"/>
              <a:gd name="connsiteY0" fmla="*/ 1352550 h 1366838"/>
              <a:gd name="connsiteX1" fmla="*/ 762001 w 4329113"/>
              <a:gd name="connsiteY1" fmla="*/ 1338263 h 1366838"/>
              <a:gd name="connsiteX2" fmla="*/ 3124194 w 4329113"/>
              <a:gd name="connsiteY2" fmla="*/ 1219200 h 1366838"/>
              <a:gd name="connsiteX3" fmla="*/ 3581394 w 4329113"/>
              <a:gd name="connsiteY3" fmla="*/ 0 h 1366838"/>
              <a:gd name="connsiteX4" fmla="*/ 3733794 w 4329113"/>
              <a:gd name="connsiteY4" fmla="*/ 685800 h 1366838"/>
              <a:gd name="connsiteX5" fmla="*/ 3809994 w 4329113"/>
              <a:gd name="connsiteY5" fmla="*/ 1295400 h 1366838"/>
              <a:gd name="connsiteX6" fmla="*/ 4329113 w 4329113"/>
              <a:gd name="connsiteY6" fmla="*/ 1366838 h 1366838"/>
              <a:gd name="connsiteX0" fmla="*/ 0 w 4329113"/>
              <a:gd name="connsiteY0" fmla="*/ 1581150 h 1595438"/>
              <a:gd name="connsiteX1" fmla="*/ 762001 w 4329113"/>
              <a:gd name="connsiteY1" fmla="*/ 1566863 h 1595438"/>
              <a:gd name="connsiteX2" fmla="*/ 3124194 w 4329113"/>
              <a:gd name="connsiteY2" fmla="*/ 1447800 h 1595438"/>
              <a:gd name="connsiteX3" fmla="*/ 3581394 w 4329113"/>
              <a:gd name="connsiteY3" fmla="*/ 0 h 1595438"/>
              <a:gd name="connsiteX4" fmla="*/ 3733794 w 4329113"/>
              <a:gd name="connsiteY4" fmla="*/ 914400 h 1595438"/>
              <a:gd name="connsiteX5" fmla="*/ 3809994 w 4329113"/>
              <a:gd name="connsiteY5" fmla="*/ 1524000 h 1595438"/>
              <a:gd name="connsiteX6" fmla="*/ 4329113 w 4329113"/>
              <a:gd name="connsiteY6" fmla="*/ 1595438 h 1595438"/>
              <a:gd name="connsiteX0" fmla="*/ 0 w 4329113"/>
              <a:gd name="connsiteY0" fmla="*/ 1581150 h 1595438"/>
              <a:gd name="connsiteX1" fmla="*/ 762001 w 4329113"/>
              <a:gd name="connsiteY1" fmla="*/ 1566863 h 1595438"/>
              <a:gd name="connsiteX2" fmla="*/ 3124194 w 4329113"/>
              <a:gd name="connsiteY2" fmla="*/ 1447800 h 1595438"/>
              <a:gd name="connsiteX3" fmla="*/ 3581394 w 4329113"/>
              <a:gd name="connsiteY3" fmla="*/ 0 h 1595438"/>
              <a:gd name="connsiteX4" fmla="*/ 3657594 w 4329113"/>
              <a:gd name="connsiteY4" fmla="*/ 914400 h 1595438"/>
              <a:gd name="connsiteX5" fmla="*/ 3809994 w 4329113"/>
              <a:gd name="connsiteY5" fmla="*/ 1524000 h 1595438"/>
              <a:gd name="connsiteX6" fmla="*/ 4329113 w 4329113"/>
              <a:gd name="connsiteY6" fmla="*/ 1595438 h 1595438"/>
              <a:gd name="connsiteX0" fmla="*/ 0 w 4329113"/>
              <a:gd name="connsiteY0" fmla="*/ 1581150 h 1595438"/>
              <a:gd name="connsiteX1" fmla="*/ 762001 w 4329113"/>
              <a:gd name="connsiteY1" fmla="*/ 1566863 h 1595438"/>
              <a:gd name="connsiteX2" fmla="*/ 3124194 w 4329113"/>
              <a:gd name="connsiteY2" fmla="*/ 1447800 h 1595438"/>
              <a:gd name="connsiteX3" fmla="*/ 3581394 w 4329113"/>
              <a:gd name="connsiteY3" fmla="*/ 0 h 1595438"/>
              <a:gd name="connsiteX4" fmla="*/ 3729032 w 4329113"/>
              <a:gd name="connsiteY4" fmla="*/ 942975 h 1595438"/>
              <a:gd name="connsiteX5" fmla="*/ 3809994 w 4329113"/>
              <a:gd name="connsiteY5" fmla="*/ 1524000 h 1595438"/>
              <a:gd name="connsiteX6" fmla="*/ 4329113 w 4329113"/>
              <a:gd name="connsiteY6" fmla="*/ 1595438 h 1595438"/>
              <a:gd name="connsiteX0" fmla="*/ 0 w 4329113"/>
              <a:gd name="connsiteY0" fmla="*/ 1581150 h 1595438"/>
              <a:gd name="connsiteX1" fmla="*/ 762001 w 4329113"/>
              <a:gd name="connsiteY1" fmla="*/ 1566863 h 1595438"/>
              <a:gd name="connsiteX2" fmla="*/ 3124194 w 4329113"/>
              <a:gd name="connsiteY2" fmla="*/ 1447800 h 1595438"/>
              <a:gd name="connsiteX3" fmla="*/ 3581394 w 4329113"/>
              <a:gd name="connsiteY3" fmla="*/ 0 h 1595438"/>
              <a:gd name="connsiteX4" fmla="*/ 3729032 w 4329113"/>
              <a:gd name="connsiteY4" fmla="*/ 942975 h 1595438"/>
              <a:gd name="connsiteX5" fmla="*/ 3867144 w 4329113"/>
              <a:gd name="connsiteY5" fmla="*/ 1481137 h 1595438"/>
              <a:gd name="connsiteX6" fmla="*/ 4329113 w 4329113"/>
              <a:gd name="connsiteY6" fmla="*/ 1595438 h 1595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29113" h="1595438">
                <a:moveTo>
                  <a:pt x="0" y="1581150"/>
                </a:moveTo>
                <a:cubicBezTo>
                  <a:pt x="264319" y="1571625"/>
                  <a:pt x="241302" y="1589088"/>
                  <a:pt x="762001" y="1566863"/>
                </a:cubicBezTo>
                <a:cubicBezTo>
                  <a:pt x="1549399" y="1527175"/>
                  <a:pt x="2979734" y="1530351"/>
                  <a:pt x="3124194" y="1447800"/>
                </a:cubicBezTo>
                <a:cubicBezTo>
                  <a:pt x="3575043" y="1200944"/>
                  <a:pt x="3479794" y="88900"/>
                  <a:pt x="3581394" y="0"/>
                </a:cubicBezTo>
                <a:cubicBezTo>
                  <a:pt x="3730619" y="53975"/>
                  <a:pt x="3681407" y="696119"/>
                  <a:pt x="3729032" y="942975"/>
                </a:cubicBezTo>
                <a:cubicBezTo>
                  <a:pt x="3776657" y="1189831"/>
                  <a:pt x="3793324" y="1367631"/>
                  <a:pt x="3867144" y="1481137"/>
                </a:cubicBezTo>
                <a:cubicBezTo>
                  <a:pt x="4017164" y="1485106"/>
                  <a:pt x="3963591" y="1560910"/>
                  <a:pt x="4329113" y="1595438"/>
                </a:cubicBezTo>
              </a:path>
            </a:pathLst>
          </a:custGeom>
          <a:ln w="57150">
            <a:solidFill>
              <a:srgbClr val="FF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0000"/>
              </a:solidFill>
            </a:endParaRPr>
          </a:p>
        </p:txBody>
      </p:sp>
      <p:sp>
        <p:nvSpPr>
          <p:cNvPr id="8" name="Title 1"/>
          <p:cNvSpPr txBox="1">
            <a:spLocks/>
          </p:cNvSpPr>
          <p:nvPr/>
        </p:nvSpPr>
        <p:spPr bwMode="auto">
          <a:xfrm>
            <a:off x="6743704" y="2867024"/>
            <a:ext cx="1066800" cy="762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0" i="1" u="none" strike="noStrike" kern="0" cap="none" spc="0" normalizeH="0" baseline="0" noProof="0" dirty="0" smtClean="0">
                <a:ln>
                  <a:noFill/>
                </a:ln>
                <a:solidFill>
                  <a:schemeClr val="tx2"/>
                </a:solidFill>
                <a:effectLst/>
                <a:uLnTx/>
                <a:uFillTx/>
                <a:latin typeface="Cambria Math" pitchFamily="18" charset="0"/>
                <a:ea typeface="Cambria Math" pitchFamily="18" charset="0"/>
                <a:cs typeface="Times New Roman" pitchFamily="18" charset="0"/>
              </a:rPr>
              <a:t>d</a:t>
            </a:r>
            <a:endParaRPr kumimoji="0" lang="en-US" sz="3600" b="0" i="1" u="none" strike="noStrike" kern="0" cap="none" spc="0" normalizeH="0" baseline="0" noProof="0" dirty="0">
              <a:ln>
                <a:noFill/>
              </a:ln>
              <a:solidFill>
                <a:schemeClr val="tx2"/>
              </a:solidFill>
              <a:effectLst/>
              <a:uLnTx/>
              <a:uFillTx/>
              <a:latin typeface="Cambria Math" pitchFamily="18" charset="0"/>
              <a:ea typeface="Cambria Math" pitchFamily="18" charset="0"/>
              <a:cs typeface="Times New Roman" pitchFamily="18" charset="0"/>
            </a:endParaRPr>
          </a:p>
        </p:txBody>
      </p:sp>
      <p:sp>
        <p:nvSpPr>
          <p:cNvPr id="10" name="Title 1"/>
          <p:cNvSpPr txBox="1">
            <a:spLocks/>
          </p:cNvSpPr>
          <p:nvPr/>
        </p:nvSpPr>
        <p:spPr bwMode="auto">
          <a:xfrm>
            <a:off x="1143000" y="2076456"/>
            <a:ext cx="1295400" cy="762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0" i="1" u="none" strike="noStrike" kern="0" cap="none" spc="0" normalizeH="0" baseline="0" noProof="0" dirty="0" smtClean="0">
                <a:ln>
                  <a:noFill/>
                </a:ln>
                <a:solidFill>
                  <a:schemeClr val="tx2"/>
                </a:solidFill>
                <a:effectLst/>
                <a:uLnTx/>
                <a:uFillTx/>
                <a:latin typeface="Cambria Math" pitchFamily="18" charset="0"/>
                <a:ea typeface="Cambria Math" pitchFamily="18" charset="0"/>
                <a:cs typeface="Times New Roman" pitchFamily="18" charset="0"/>
              </a:rPr>
              <a:t>p(d)</a:t>
            </a:r>
            <a:endParaRPr kumimoji="0" lang="en-US" sz="3600" b="0" i="1" u="none" strike="noStrike" kern="0" cap="none" spc="0" normalizeH="0" baseline="0" noProof="0" dirty="0">
              <a:ln>
                <a:noFill/>
              </a:ln>
              <a:solidFill>
                <a:schemeClr val="tx2"/>
              </a:solidFill>
              <a:effectLst/>
              <a:uLnTx/>
              <a:uFillTx/>
              <a:latin typeface="Cambria Math" pitchFamily="18" charset="0"/>
              <a:ea typeface="Cambria Math" pitchFamily="18" charset="0"/>
              <a:cs typeface="Times New Roman" pitchFamily="18" charset="0"/>
            </a:endParaRPr>
          </a:p>
        </p:txBody>
      </p:sp>
      <p:sp>
        <p:nvSpPr>
          <p:cNvPr id="11" name="Freeform 10"/>
          <p:cNvSpPr/>
          <p:nvPr/>
        </p:nvSpPr>
        <p:spPr>
          <a:xfrm>
            <a:off x="2343152" y="4100514"/>
            <a:ext cx="4714875" cy="1485900"/>
          </a:xfrm>
          <a:custGeom>
            <a:avLst/>
            <a:gdLst>
              <a:gd name="connsiteX0" fmla="*/ 0 w 4714875"/>
              <a:gd name="connsiteY0" fmla="*/ 0 h 1485900"/>
              <a:gd name="connsiteX1" fmla="*/ 0 w 4714875"/>
              <a:gd name="connsiteY1" fmla="*/ 1485900 h 1485900"/>
              <a:gd name="connsiteX2" fmla="*/ 4714875 w 4714875"/>
              <a:gd name="connsiteY2" fmla="*/ 1485900 h 1485900"/>
            </a:gdLst>
            <a:ahLst/>
            <a:cxnLst>
              <a:cxn ang="0">
                <a:pos x="connsiteX0" y="connsiteY0"/>
              </a:cxn>
              <a:cxn ang="0">
                <a:pos x="connsiteX1" y="connsiteY1"/>
              </a:cxn>
              <a:cxn ang="0">
                <a:pos x="connsiteX2" y="connsiteY2"/>
              </a:cxn>
            </a:cxnLst>
            <a:rect l="l" t="t" r="r" b="b"/>
            <a:pathLst>
              <a:path w="4714875" h="1485900">
                <a:moveTo>
                  <a:pt x="0" y="0"/>
                </a:moveTo>
                <a:lnTo>
                  <a:pt x="0" y="1485900"/>
                </a:lnTo>
                <a:lnTo>
                  <a:pt x="4714875" y="1485900"/>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Freeform 11"/>
          <p:cNvSpPr/>
          <p:nvPr/>
        </p:nvSpPr>
        <p:spPr>
          <a:xfrm>
            <a:off x="2400302" y="5124451"/>
            <a:ext cx="4329113" cy="461963"/>
          </a:xfrm>
          <a:custGeom>
            <a:avLst/>
            <a:gdLst>
              <a:gd name="connsiteX0" fmla="*/ 0 w 4329113"/>
              <a:gd name="connsiteY0" fmla="*/ 447675 h 461963"/>
              <a:gd name="connsiteX1" fmla="*/ 728663 w 4329113"/>
              <a:gd name="connsiteY1" fmla="*/ 390525 h 461963"/>
              <a:gd name="connsiteX2" fmla="*/ 1200150 w 4329113"/>
              <a:gd name="connsiteY2" fmla="*/ 219075 h 461963"/>
              <a:gd name="connsiteX3" fmla="*/ 1614488 w 4329113"/>
              <a:gd name="connsiteY3" fmla="*/ 4763 h 461963"/>
              <a:gd name="connsiteX4" fmla="*/ 2286000 w 4329113"/>
              <a:gd name="connsiteY4" fmla="*/ 190500 h 461963"/>
              <a:gd name="connsiteX5" fmla="*/ 3257550 w 4329113"/>
              <a:gd name="connsiteY5" fmla="*/ 347663 h 461963"/>
              <a:gd name="connsiteX6" fmla="*/ 4329113 w 4329113"/>
              <a:gd name="connsiteY6" fmla="*/ 461963 h 461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29113" h="461963">
                <a:moveTo>
                  <a:pt x="0" y="447675"/>
                </a:moveTo>
                <a:cubicBezTo>
                  <a:pt x="264319" y="438150"/>
                  <a:pt x="528638" y="428625"/>
                  <a:pt x="728663" y="390525"/>
                </a:cubicBezTo>
                <a:cubicBezTo>
                  <a:pt x="928688" y="352425"/>
                  <a:pt x="1052513" y="283369"/>
                  <a:pt x="1200150" y="219075"/>
                </a:cubicBezTo>
                <a:cubicBezTo>
                  <a:pt x="1347787" y="154781"/>
                  <a:pt x="1433513" y="9526"/>
                  <a:pt x="1614488" y="4763"/>
                </a:cubicBezTo>
                <a:cubicBezTo>
                  <a:pt x="1795463" y="0"/>
                  <a:pt x="2012156" y="133350"/>
                  <a:pt x="2286000" y="190500"/>
                </a:cubicBezTo>
                <a:cubicBezTo>
                  <a:pt x="2559844" y="247650"/>
                  <a:pt x="2917031" y="302419"/>
                  <a:pt x="3257550" y="347663"/>
                </a:cubicBezTo>
                <a:cubicBezTo>
                  <a:pt x="3598069" y="392907"/>
                  <a:pt x="3963591" y="427435"/>
                  <a:pt x="4329113" y="461963"/>
                </a:cubicBezTo>
              </a:path>
            </a:pathLst>
          </a:custGeom>
          <a:ln w="57150">
            <a:solidFill>
              <a:srgbClr val="5675F8"/>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Title 1"/>
          <p:cNvSpPr txBox="1">
            <a:spLocks/>
          </p:cNvSpPr>
          <p:nvPr/>
        </p:nvSpPr>
        <p:spPr bwMode="auto">
          <a:xfrm>
            <a:off x="6705600" y="5181600"/>
            <a:ext cx="1066800" cy="762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0" i="1" u="none" strike="noStrike" kern="0" cap="none" spc="0" normalizeH="0" baseline="0" noProof="0" dirty="0" smtClean="0">
                <a:ln>
                  <a:noFill/>
                </a:ln>
                <a:solidFill>
                  <a:schemeClr val="tx2"/>
                </a:solidFill>
                <a:effectLst/>
                <a:uLnTx/>
                <a:uFillTx/>
                <a:latin typeface="Cambria Math" pitchFamily="18" charset="0"/>
                <a:ea typeface="Cambria Math" pitchFamily="18" charset="0"/>
                <a:cs typeface="Times New Roman" pitchFamily="18" charset="0"/>
              </a:rPr>
              <a:t>d</a:t>
            </a:r>
            <a:endParaRPr kumimoji="0" lang="en-US" sz="3600" b="0" i="1" u="none" strike="noStrike" kern="0" cap="none" spc="0" normalizeH="0" baseline="0" noProof="0" dirty="0">
              <a:ln>
                <a:noFill/>
              </a:ln>
              <a:solidFill>
                <a:schemeClr val="tx2"/>
              </a:solidFill>
              <a:effectLst/>
              <a:uLnTx/>
              <a:uFillTx/>
              <a:latin typeface="Cambria Math" pitchFamily="18" charset="0"/>
              <a:ea typeface="Cambria Math" pitchFamily="18" charset="0"/>
              <a:cs typeface="Times New Roman" pitchFamily="18" charset="0"/>
            </a:endParaRPr>
          </a:p>
        </p:txBody>
      </p:sp>
      <p:sp>
        <p:nvSpPr>
          <p:cNvPr id="14" name="Title 1"/>
          <p:cNvSpPr txBox="1">
            <a:spLocks/>
          </p:cNvSpPr>
          <p:nvPr/>
        </p:nvSpPr>
        <p:spPr bwMode="auto">
          <a:xfrm>
            <a:off x="1104896" y="4391032"/>
            <a:ext cx="1295400" cy="762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0" i="1" u="none" strike="noStrike" kern="0" cap="none" spc="0" normalizeH="0" baseline="0" noProof="0" dirty="0" smtClean="0">
                <a:ln>
                  <a:noFill/>
                </a:ln>
                <a:solidFill>
                  <a:schemeClr val="tx2"/>
                </a:solidFill>
                <a:effectLst/>
                <a:uLnTx/>
                <a:uFillTx/>
                <a:latin typeface="Cambria Math" pitchFamily="18" charset="0"/>
                <a:ea typeface="Cambria Math" pitchFamily="18" charset="0"/>
                <a:cs typeface="Times New Roman" pitchFamily="18" charset="0"/>
              </a:rPr>
              <a:t>p(d)</a:t>
            </a:r>
            <a:endParaRPr kumimoji="0" lang="en-US" sz="3600" b="0" i="1" u="none" strike="noStrike" kern="0" cap="none" spc="0" normalizeH="0" baseline="0" noProof="0" dirty="0">
              <a:ln>
                <a:noFill/>
              </a:ln>
              <a:solidFill>
                <a:schemeClr val="tx2"/>
              </a:solidFill>
              <a:effectLst/>
              <a:uLnTx/>
              <a:uFillTx/>
              <a:latin typeface="Cambria Math" pitchFamily="18" charset="0"/>
              <a:ea typeface="Cambria Math" pitchFamily="18" charset="0"/>
              <a:cs typeface="Times New Roman" pitchFamily="18" charset="0"/>
            </a:endParaRPr>
          </a:p>
        </p:txBody>
      </p:sp>
      <p:sp>
        <p:nvSpPr>
          <p:cNvPr id="15" name="Title 1"/>
          <p:cNvSpPr txBox="1">
            <a:spLocks/>
          </p:cNvSpPr>
          <p:nvPr/>
        </p:nvSpPr>
        <p:spPr bwMode="auto">
          <a:xfrm>
            <a:off x="1828800" y="3352800"/>
            <a:ext cx="1066800" cy="762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0" i="1" u="none" strike="noStrike" kern="0" cap="none" spc="0" normalizeH="0" baseline="0" noProof="0" dirty="0" smtClean="0">
                <a:ln>
                  <a:noFill/>
                </a:ln>
                <a:solidFill>
                  <a:schemeClr val="tx2"/>
                </a:solidFill>
                <a:effectLst/>
                <a:uLnTx/>
                <a:uFillTx/>
                <a:latin typeface="Cambria Math" pitchFamily="18" charset="0"/>
                <a:ea typeface="Cambria Math" pitchFamily="18" charset="0"/>
                <a:cs typeface="Times New Roman" pitchFamily="18" charset="0"/>
              </a:rPr>
              <a:t>0</a:t>
            </a:r>
            <a:endParaRPr kumimoji="0" lang="en-US" sz="3600" b="0" i="1" u="none" strike="noStrike" kern="0" cap="none" spc="0" normalizeH="0" baseline="0" noProof="0" dirty="0">
              <a:ln>
                <a:noFill/>
              </a:ln>
              <a:solidFill>
                <a:schemeClr val="tx2"/>
              </a:solidFill>
              <a:effectLst/>
              <a:uLnTx/>
              <a:uFillTx/>
              <a:latin typeface="Cambria Math" pitchFamily="18" charset="0"/>
              <a:ea typeface="Cambria Math" pitchFamily="18" charset="0"/>
              <a:cs typeface="Times New Roman" pitchFamily="18" charset="0"/>
            </a:endParaRPr>
          </a:p>
        </p:txBody>
      </p:sp>
      <p:sp>
        <p:nvSpPr>
          <p:cNvPr id="16" name="Title 1"/>
          <p:cNvSpPr txBox="1">
            <a:spLocks/>
          </p:cNvSpPr>
          <p:nvPr/>
        </p:nvSpPr>
        <p:spPr bwMode="auto">
          <a:xfrm>
            <a:off x="1828800" y="5562600"/>
            <a:ext cx="1066800" cy="762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0" i="1" u="none" strike="noStrike" kern="0" cap="none" spc="0" normalizeH="0" baseline="0" noProof="0" dirty="0" smtClean="0">
                <a:ln>
                  <a:noFill/>
                </a:ln>
                <a:solidFill>
                  <a:schemeClr val="tx2"/>
                </a:solidFill>
                <a:effectLst/>
                <a:uLnTx/>
                <a:uFillTx/>
                <a:latin typeface="Cambria Math" pitchFamily="18" charset="0"/>
                <a:ea typeface="Cambria Math" pitchFamily="18" charset="0"/>
                <a:cs typeface="Times New Roman" pitchFamily="18" charset="0"/>
              </a:rPr>
              <a:t>0</a:t>
            </a:r>
            <a:endParaRPr kumimoji="0" lang="en-US" sz="3600" b="0" i="1" u="none" strike="noStrike" kern="0" cap="none" spc="0" normalizeH="0" baseline="0" noProof="0" dirty="0">
              <a:ln>
                <a:noFill/>
              </a:ln>
              <a:solidFill>
                <a:schemeClr val="tx2"/>
              </a:solidFill>
              <a:effectLst/>
              <a:uLnTx/>
              <a:uFillTx/>
              <a:latin typeface="Cambria Math" pitchFamily="18" charset="0"/>
              <a:ea typeface="Cambria Math" pitchFamily="18" charset="0"/>
              <a:cs typeface="Times New Roman" pitchFamily="18" charset="0"/>
            </a:endParaRPr>
          </a:p>
        </p:txBody>
      </p:sp>
      <p:cxnSp>
        <p:nvCxnSpPr>
          <p:cNvPr id="18" name="Straight Connector 17"/>
          <p:cNvCxnSpPr/>
          <p:nvPr/>
        </p:nvCxnSpPr>
        <p:spPr>
          <a:xfrm rot="5400000">
            <a:off x="6743700" y="3390900"/>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a:off x="6743700" y="5719764"/>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Title 1"/>
          <p:cNvSpPr txBox="1">
            <a:spLocks/>
          </p:cNvSpPr>
          <p:nvPr/>
        </p:nvSpPr>
        <p:spPr bwMode="auto">
          <a:xfrm>
            <a:off x="6324600" y="3352800"/>
            <a:ext cx="1066800" cy="762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0" i="1" u="none" strike="noStrike" kern="0" cap="none" spc="0" normalizeH="0" baseline="0" noProof="0" dirty="0" smtClean="0">
                <a:ln>
                  <a:noFill/>
                </a:ln>
                <a:solidFill>
                  <a:schemeClr val="tx2"/>
                </a:solidFill>
                <a:effectLst/>
                <a:uLnTx/>
                <a:uFillTx/>
                <a:latin typeface="Cambria Math" pitchFamily="18" charset="0"/>
                <a:ea typeface="Cambria Math" pitchFamily="18" charset="0"/>
                <a:cs typeface="Times New Roman" pitchFamily="18" charset="0"/>
              </a:rPr>
              <a:t>5</a:t>
            </a:r>
            <a:endParaRPr kumimoji="0" lang="en-US" sz="3600" b="0" i="1" u="none" strike="noStrike" kern="0" cap="none" spc="0" normalizeH="0" baseline="0" noProof="0" dirty="0">
              <a:ln>
                <a:noFill/>
              </a:ln>
              <a:solidFill>
                <a:schemeClr val="tx2"/>
              </a:solidFill>
              <a:effectLst/>
              <a:uLnTx/>
              <a:uFillTx/>
              <a:latin typeface="Cambria Math" pitchFamily="18" charset="0"/>
              <a:ea typeface="Cambria Math" pitchFamily="18" charset="0"/>
              <a:cs typeface="Times New Roman" pitchFamily="18" charset="0"/>
            </a:endParaRPr>
          </a:p>
        </p:txBody>
      </p:sp>
      <p:sp>
        <p:nvSpPr>
          <p:cNvPr id="23" name="Title 1"/>
          <p:cNvSpPr txBox="1">
            <a:spLocks/>
          </p:cNvSpPr>
          <p:nvPr/>
        </p:nvSpPr>
        <p:spPr bwMode="auto">
          <a:xfrm>
            <a:off x="6272208" y="5695952"/>
            <a:ext cx="1066800" cy="762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0" i="1" u="none" strike="noStrike" kern="0" cap="none" spc="0" normalizeH="0" baseline="0" noProof="0" dirty="0" smtClean="0">
                <a:ln>
                  <a:noFill/>
                </a:ln>
                <a:solidFill>
                  <a:schemeClr val="tx2"/>
                </a:solidFill>
                <a:effectLst/>
                <a:uLnTx/>
                <a:uFillTx/>
                <a:latin typeface="Cambria Math" pitchFamily="18" charset="0"/>
                <a:ea typeface="Cambria Math" pitchFamily="18" charset="0"/>
                <a:cs typeface="Times New Roman" pitchFamily="18" charset="0"/>
              </a:rPr>
              <a:t>5</a:t>
            </a:r>
            <a:endParaRPr kumimoji="0" lang="en-US" sz="3600" b="0" i="1" u="none" strike="noStrike" kern="0" cap="none" spc="0" normalizeH="0" baseline="0" noProof="0" dirty="0">
              <a:ln>
                <a:noFill/>
              </a:ln>
              <a:solidFill>
                <a:schemeClr val="tx2"/>
              </a:solidFill>
              <a:effectLst/>
              <a:uLnTx/>
              <a:uFillTx/>
              <a:latin typeface="Cambria Math" pitchFamily="18" charset="0"/>
              <a:ea typeface="Cambria Math" pitchFamily="18" charset="0"/>
              <a:cs typeface="Times New Roman"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Summarizing a probability density function</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typical value</a:t>
            </a:r>
          </a:p>
          <a:p>
            <a:pPr>
              <a:buNone/>
            </a:pPr>
            <a:r>
              <a:rPr lang="en-US" dirty="0" smtClean="0">
                <a:latin typeface="Times New Roman" pitchFamily="18" charset="0"/>
                <a:cs typeface="Times New Roman" pitchFamily="18" charset="0"/>
              </a:rPr>
              <a:t>	“center of the </a:t>
            </a:r>
            <a:r>
              <a:rPr lang="en-US" dirty="0" err="1" smtClean="0">
                <a:latin typeface="Times New Roman" pitchFamily="18" charset="0"/>
                <a:cs typeface="Times New Roman" pitchFamily="18" charset="0"/>
              </a:rPr>
              <a:t>p.d.f</a:t>
            </a:r>
            <a:r>
              <a:rPr lang="en-US" dirty="0" smtClean="0">
                <a:latin typeface="Times New Roman" pitchFamily="18" charset="0"/>
                <a:cs typeface="Times New Roman" pitchFamily="18" charset="0"/>
              </a:rPr>
              <a:t>.”</a:t>
            </a:r>
          </a:p>
          <a:p>
            <a:pPr>
              <a:buNone/>
            </a:pPr>
            <a:endParaRPr lang="en-US" dirty="0" smtClean="0">
              <a:latin typeface="Times New Roman" pitchFamily="18" charset="0"/>
              <a:cs typeface="Times New Roman" pitchFamily="18" charset="0"/>
            </a:endParaRP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amount of scatter around the typical value</a:t>
            </a:r>
          </a:p>
          <a:p>
            <a:pPr>
              <a:buNone/>
            </a:pPr>
            <a:r>
              <a:rPr lang="en-US" dirty="0" smtClean="0">
                <a:latin typeface="Times New Roman" pitchFamily="18" charset="0"/>
                <a:cs typeface="Times New Roman" pitchFamily="18" charset="0"/>
              </a:rPr>
              <a:t>	“width of the </a:t>
            </a:r>
            <a:r>
              <a:rPr lang="en-US" dirty="0" err="1" smtClean="0">
                <a:latin typeface="Times New Roman" pitchFamily="18" charset="0"/>
                <a:cs typeface="Times New Roman" pitchFamily="18" charset="0"/>
              </a:rPr>
              <a:t>p.d.f</a:t>
            </a:r>
            <a:r>
              <a:rPr lang="en-US" dirty="0" smtClean="0">
                <a:latin typeface="Times New Roman" pitchFamily="18" charset="0"/>
                <a:cs typeface="Times New Roman" pitchFamily="18" charset="0"/>
              </a:rPr>
              <a:t>.”</a:t>
            </a:r>
            <a:endParaRPr lang="en-US" dirty="0">
              <a:latin typeface="Times New Roman" pitchFamily="18" charset="0"/>
              <a:cs typeface="Times New Roman"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2743200"/>
            <a:ext cx="8229600" cy="685800"/>
          </a:xfrm>
        </p:spPr>
        <p:txBody>
          <a:bodyPr/>
          <a:lstStyle/>
          <a:p>
            <a:pPr algn="ctr">
              <a:buNone/>
            </a:pPr>
            <a:r>
              <a:rPr lang="en-US" dirty="0" smtClean="0">
                <a:latin typeface="Times New Roman" pitchFamily="18" charset="0"/>
                <a:cs typeface="Times New Roman" pitchFamily="18" charset="0"/>
              </a:rPr>
              <a:t>several possible choices of a “typical value”</a:t>
            </a:r>
            <a:endParaRPr lang="en-US" dirty="0">
              <a:latin typeface="Times New Roman" pitchFamily="18" charset="0"/>
              <a:cs typeface="Times New Roman" pitchFamily="18"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Arrow Connector 3"/>
          <p:cNvCxnSpPr/>
          <p:nvPr/>
        </p:nvCxnSpPr>
        <p:spPr>
          <a:xfrm rot="5400000">
            <a:off x="-304036" y="3186814"/>
            <a:ext cx="4741267" cy="13139"/>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 name="Straight Arrow Connector 4"/>
          <p:cNvCxnSpPr/>
          <p:nvPr/>
        </p:nvCxnSpPr>
        <p:spPr>
          <a:xfrm>
            <a:off x="1968063" y="890105"/>
            <a:ext cx="1260146" cy="2246"/>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rot="10800000">
            <a:off x="1968063" y="1213373"/>
            <a:ext cx="10510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rot="10800000">
            <a:off x="1974622" y="1509700"/>
            <a:ext cx="10510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rot="10800000">
            <a:off x="1968063" y="1772349"/>
            <a:ext cx="10510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0800000">
            <a:off x="1968063" y="2061940"/>
            <a:ext cx="10510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10800000">
            <a:off x="1968063" y="2371735"/>
            <a:ext cx="10510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1534510" y="667857"/>
            <a:ext cx="630621" cy="391710"/>
          </a:xfrm>
          <a:prstGeom prst="rect">
            <a:avLst/>
          </a:prstGeom>
          <a:noFill/>
        </p:spPr>
        <p:txBody>
          <a:bodyPr wrap="square" rtlCol="0">
            <a:spAutoFit/>
          </a:bodyPr>
          <a:lstStyle/>
          <a:p>
            <a:r>
              <a:rPr lang="en-US" sz="1200" i="1" dirty="0" smtClean="0">
                <a:latin typeface="Times New Roman" pitchFamily="18" charset="0"/>
                <a:cs typeface="Times New Roman" pitchFamily="18" charset="0"/>
              </a:rPr>
              <a:t>0</a:t>
            </a:r>
            <a:endParaRPr lang="en-US" sz="1200" i="1" dirty="0">
              <a:latin typeface="Times New Roman" pitchFamily="18" charset="0"/>
              <a:cs typeface="Times New Roman" pitchFamily="18" charset="0"/>
            </a:endParaRPr>
          </a:p>
        </p:txBody>
      </p:sp>
      <p:sp>
        <p:nvSpPr>
          <p:cNvPr id="12" name="TextBox 11"/>
          <p:cNvSpPr txBox="1"/>
          <p:nvPr/>
        </p:nvSpPr>
        <p:spPr>
          <a:xfrm>
            <a:off x="1534510" y="2164929"/>
            <a:ext cx="630621" cy="391710"/>
          </a:xfrm>
          <a:prstGeom prst="rect">
            <a:avLst/>
          </a:prstGeom>
          <a:noFill/>
        </p:spPr>
        <p:txBody>
          <a:bodyPr wrap="square" rtlCol="0">
            <a:spAutoFit/>
          </a:bodyPr>
          <a:lstStyle/>
          <a:p>
            <a:r>
              <a:rPr lang="en-US" sz="1200" i="1" dirty="0" smtClean="0">
                <a:latin typeface="Times New Roman" pitchFamily="18" charset="0"/>
                <a:cs typeface="Times New Roman" pitchFamily="18" charset="0"/>
              </a:rPr>
              <a:t>5</a:t>
            </a:r>
            <a:endParaRPr lang="en-US" sz="1200" i="1" dirty="0">
              <a:latin typeface="Times New Roman" pitchFamily="18" charset="0"/>
              <a:cs typeface="Times New Roman" pitchFamily="18" charset="0"/>
            </a:endParaRPr>
          </a:p>
        </p:txBody>
      </p:sp>
      <p:sp>
        <p:nvSpPr>
          <p:cNvPr id="13" name="TextBox 12"/>
          <p:cNvSpPr txBox="1"/>
          <p:nvPr/>
        </p:nvSpPr>
        <p:spPr>
          <a:xfrm>
            <a:off x="1534510" y="3644615"/>
            <a:ext cx="630621" cy="391710"/>
          </a:xfrm>
          <a:prstGeom prst="rect">
            <a:avLst/>
          </a:prstGeom>
          <a:noFill/>
        </p:spPr>
        <p:txBody>
          <a:bodyPr wrap="square" rtlCol="0">
            <a:spAutoFit/>
          </a:bodyPr>
          <a:lstStyle/>
          <a:p>
            <a:r>
              <a:rPr lang="en-US" sz="1200" i="1" dirty="0" smtClean="0">
                <a:latin typeface="Times New Roman" pitchFamily="18" charset="0"/>
                <a:cs typeface="Times New Roman" pitchFamily="18" charset="0"/>
              </a:rPr>
              <a:t>10</a:t>
            </a:r>
            <a:endParaRPr lang="en-US" sz="1200" i="1" dirty="0">
              <a:latin typeface="Times New Roman" pitchFamily="18" charset="0"/>
              <a:cs typeface="Times New Roman" pitchFamily="18" charset="0"/>
            </a:endParaRPr>
          </a:p>
        </p:txBody>
      </p:sp>
      <p:sp>
        <p:nvSpPr>
          <p:cNvPr id="14" name="TextBox 13"/>
          <p:cNvSpPr txBox="1"/>
          <p:nvPr/>
        </p:nvSpPr>
        <p:spPr>
          <a:xfrm>
            <a:off x="1843262" y="5562919"/>
            <a:ext cx="630621" cy="391710"/>
          </a:xfrm>
          <a:prstGeom prst="rect">
            <a:avLst/>
          </a:prstGeom>
          <a:noFill/>
        </p:spPr>
        <p:txBody>
          <a:bodyPr wrap="square" rtlCol="0">
            <a:spAutoFit/>
          </a:bodyPr>
          <a:lstStyle/>
          <a:p>
            <a:r>
              <a:rPr lang="en-US" sz="1200" i="1" dirty="0" smtClean="0">
                <a:latin typeface="Times New Roman" pitchFamily="18" charset="0"/>
                <a:cs typeface="Times New Roman" pitchFamily="18" charset="0"/>
              </a:rPr>
              <a:t>d</a:t>
            </a:r>
            <a:endParaRPr lang="en-US" sz="1200" i="1" dirty="0">
              <a:latin typeface="Times New Roman" pitchFamily="18" charset="0"/>
              <a:cs typeface="Times New Roman" pitchFamily="18" charset="0"/>
            </a:endParaRPr>
          </a:p>
        </p:txBody>
      </p:sp>
      <p:cxnSp>
        <p:nvCxnSpPr>
          <p:cNvPr id="16" name="Straight Connector 15"/>
          <p:cNvCxnSpPr/>
          <p:nvPr/>
        </p:nvCxnSpPr>
        <p:spPr>
          <a:xfrm rot="10800000">
            <a:off x="1954924" y="2675763"/>
            <a:ext cx="10510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1961483" y="2972089"/>
            <a:ext cx="10510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1954924" y="3268416"/>
            <a:ext cx="10510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10800000">
            <a:off x="1954924" y="4735646"/>
            <a:ext cx="10510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10800000">
            <a:off x="1954924" y="5025237"/>
            <a:ext cx="10510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10800000">
            <a:off x="1954924" y="4446055"/>
            <a:ext cx="10510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10800000">
            <a:off x="1954924" y="4149706"/>
            <a:ext cx="10510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10800000">
            <a:off x="1954924" y="3860127"/>
            <a:ext cx="10510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10800000">
            <a:off x="1968041" y="3563800"/>
            <a:ext cx="10510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10800000">
            <a:off x="1948366" y="5281151"/>
            <a:ext cx="10510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1534510" y="5084746"/>
            <a:ext cx="630621" cy="391710"/>
          </a:xfrm>
          <a:prstGeom prst="rect">
            <a:avLst/>
          </a:prstGeom>
          <a:noFill/>
        </p:spPr>
        <p:txBody>
          <a:bodyPr wrap="square" rtlCol="0">
            <a:spAutoFit/>
          </a:bodyPr>
          <a:lstStyle/>
          <a:p>
            <a:r>
              <a:rPr lang="en-US" sz="1200" i="1" dirty="0" smtClean="0">
                <a:latin typeface="Times New Roman" pitchFamily="18" charset="0"/>
                <a:cs typeface="Times New Roman" pitchFamily="18" charset="0"/>
              </a:rPr>
              <a:t>15</a:t>
            </a:r>
            <a:endParaRPr lang="en-US" sz="1200" i="1" dirty="0">
              <a:latin typeface="Times New Roman" pitchFamily="18" charset="0"/>
              <a:cs typeface="Times New Roman" pitchFamily="18" charset="0"/>
            </a:endParaRPr>
          </a:p>
        </p:txBody>
      </p:sp>
      <p:sp>
        <p:nvSpPr>
          <p:cNvPr id="27" name="TextBox 26"/>
          <p:cNvSpPr txBox="1"/>
          <p:nvPr/>
        </p:nvSpPr>
        <p:spPr>
          <a:xfrm>
            <a:off x="2455166" y="457200"/>
            <a:ext cx="897634" cy="369332"/>
          </a:xfrm>
          <a:prstGeom prst="rect">
            <a:avLst/>
          </a:prstGeom>
          <a:noFill/>
        </p:spPr>
        <p:txBody>
          <a:bodyPr wrap="square" rtlCol="0">
            <a:spAutoFit/>
          </a:bodyPr>
          <a:lstStyle/>
          <a:p>
            <a:r>
              <a:rPr lang="en-US" i="1" dirty="0" smtClean="0">
                <a:latin typeface="Times New Roman" pitchFamily="18" charset="0"/>
                <a:cs typeface="Times New Roman" pitchFamily="18" charset="0"/>
              </a:rPr>
              <a:t>p(d)</a:t>
            </a:r>
            <a:endParaRPr lang="en-US" i="1" dirty="0">
              <a:latin typeface="Times New Roman" pitchFamily="18" charset="0"/>
              <a:cs typeface="Times New Roman" pitchFamily="18" charset="0"/>
            </a:endParaRPr>
          </a:p>
        </p:txBody>
      </p:sp>
      <p:sp>
        <p:nvSpPr>
          <p:cNvPr id="28" name="Freeform 27"/>
          <p:cNvSpPr/>
          <p:nvPr/>
        </p:nvSpPr>
        <p:spPr>
          <a:xfrm>
            <a:off x="2368686" y="895043"/>
            <a:ext cx="843101" cy="4288419"/>
          </a:xfrm>
          <a:custGeom>
            <a:avLst/>
            <a:gdLst>
              <a:gd name="connsiteX0" fmla="*/ 0 w 609600"/>
              <a:gd name="connsiteY0" fmla="*/ 0 h 3032567"/>
              <a:gd name="connsiteX1" fmla="*/ 127322 w 609600"/>
              <a:gd name="connsiteY1" fmla="*/ 196769 h 3032567"/>
              <a:gd name="connsiteX2" fmla="*/ 486137 w 609600"/>
              <a:gd name="connsiteY2" fmla="*/ 347240 h 3032567"/>
              <a:gd name="connsiteX3" fmla="*/ 555585 w 609600"/>
              <a:gd name="connsiteY3" fmla="*/ 451412 h 3032567"/>
              <a:gd name="connsiteX4" fmla="*/ 162046 w 609600"/>
              <a:gd name="connsiteY4" fmla="*/ 590308 h 3032567"/>
              <a:gd name="connsiteX5" fmla="*/ 57874 w 609600"/>
              <a:gd name="connsiteY5" fmla="*/ 1446835 h 3032567"/>
              <a:gd name="connsiteX6" fmla="*/ 23150 w 609600"/>
              <a:gd name="connsiteY6" fmla="*/ 3032567 h 3032567"/>
              <a:gd name="connsiteX0" fmla="*/ 0 w 609600"/>
              <a:gd name="connsiteY0" fmla="*/ 0 h 3032567"/>
              <a:gd name="connsiteX1" fmla="*/ 127322 w 609600"/>
              <a:gd name="connsiteY1" fmla="*/ 196769 h 3032567"/>
              <a:gd name="connsiteX2" fmla="*/ 486137 w 609600"/>
              <a:gd name="connsiteY2" fmla="*/ 347240 h 3032567"/>
              <a:gd name="connsiteX3" fmla="*/ 555585 w 609600"/>
              <a:gd name="connsiteY3" fmla="*/ 451412 h 3032567"/>
              <a:gd name="connsiteX4" fmla="*/ 162046 w 609600"/>
              <a:gd name="connsiteY4" fmla="*/ 590308 h 3032567"/>
              <a:gd name="connsiteX5" fmla="*/ 57874 w 609600"/>
              <a:gd name="connsiteY5" fmla="*/ 1446835 h 3032567"/>
              <a:gd name="connsiteX6" fmla="*/ 23150 w 609600"/>
              <a:gd name="connsiteY6" fmla="*/ 3032567 h 3032567"/>
              <a:gd name="connsiteX0" fmla="*/ 0 w 609600"/>
              <a:gd name="connsiteY0" fmla="*/ 0 h 3032567"/>
              <a:gd name="connsiteX1" fmla="*/ 127322 w 609600"/>
              <a:gd name="connsiteY1" fmla="*/ 196769 h 3032567"/>
              <a:gd name="connsiteX2" fmla="*/ 486137 w 609600"/>
              <a:gd name="connsiteY2" fmla="*/ 347240 h 3032567"/>
              <a:gd name="connsiteX3" fmla="*/ 555585 w 609600"/>
              <a:gd name="connsiteY3" fmla="*/ 451412 h 3032567"/>
              <a:gd name="connsiteX4" fmla="*/ 162046 w 609600"/>
              <a:gd name="connsiteY4" fmla="*/ 590308 h 3032567"/>
              <a:gd name="connsiteX5" fmla="*/ 57874 w 609600"/>
              <a:gd name="connsiteY5" fmla="*/ 1446835 h 3032567"/>
              <a:gd name="connsiteX6" fmla="*/ 23150 w 609600"/>
              <a:gd name="connsiteY6" fmla="*/ 3032567 h 3032567"/>
              <a:gd name="connsiteX0" fmla="*/ 0 w 609600"/>
              <a:gd name="connsiteY0" fmla="*/ 0 h 3032567"/>
              <a:gd name="connsiteX1" fmla="*/ 127322 w 609600"/>
              <a:gd name="connsiteY1" fmla="*/ 196769 h 3032567"/>
              <a:gd name="connsiteX2" fmla="*/ 462023 w 609600"/>
              <a:gd name="connsiteY2" fmla="*/ 329878 h 3032567"/>
              <a:gd name="connsiteX3" fmla="*/ 555585 w 609600"/>
              <a:gd name="connsiteY3" fmla="*/ 451412 h 3032567"/>
              <a:gd name="connsiteX4" fmla="*/ 162046 w 609600"/>
              <a:gd name="connsiteY4" fmla="*/ 590308 h 3032567"/>
              <a:gd name="connsiteX5" fmla="*/ 57874 w 609600"/>
              <a:gd name="connsiteY5" fmla="*/ 1446835 h 3032567"/>
              <a:gd name="connsiteX6" fmla="*/ 23150 w 609600"/>
              <a:gd name="connsiteY6" fmla="*/ 3032567 h 3032567"/>
              <a:gd name="connsiteX0" fmla="*/ 0 w 609600"/>
              <a:gd name="connsiteY0" fmla="*/ 0 h 3032567"/>
              <a:gd name="connsiteX1" fmla="*/ 127322 w 609600"/>
              <a:gd name="connsiteY1" fmla="*/ 196769 h 3032567"/>
              <a:gd name="connsiteX2" fmla="*/ 462023 w 609600"/>
              <a:gd name="connsiteY2" fmla="*/ 329878 h 3032567"/>
              <a:gd name="connsiteX3" fmla="*/ 555585 w 609600"/>
              <a:gd name="connsiteY3" fmla="*/ 451412 h 3032567"/>
              <a:gd name="connsiteX4" fmla="*/ 157223 w 609600"/>
              <a:gd name="connsiteY4" fmla="*/ 558478 h 3032567"/>
              <a:gd name="connsiteX5" fmla="*/ 57874 w 609600"/>
              <a:gd name="connsiteY5" fmla="*/ 1446835 h 3032567"/>
              <a:gd name="connsiteX6" fmla="*/ 23150 w 609600"/>
              <a:gd name="connsiteY6" fmla="*/ 3032567 h 3032567"/>
              <a:gd name="connsiteX0" fmla="*/ 0 w 592238"/>
              <a:gd name="connsiteY0" fmla="*/ 0 h 3032567"/>
              <a:gd name="connsiteX1" fmla="*/ 127322 w 592238"/>
              <a:gd name="connsiteY1" fmla="*/ 196769 h 3032567"/>
              <a:gd name="connsiteX2" fmla="*/ 462023 w 592238"/>
              <a:gd name="connsiteY2" fmla="*/ 329878 h 3032567"/>
              <a:gd name="connsiteX3" fmla="*/ 538223 w 592238"/>
              <a:gd name="connsiteY3" fmla="*/ 406078 h 3032567"/>
              <a:gd name="connsiteX4" fmla="*/ 157223 w 592238"/>
              <a:gd name="connsiteY4" fmla="*/ 558478 h 3032567"/>
              <a:gd name="connsiteX5" fmla="*/ 57874 w 592238"/>
              <a:gd name="connsiteY5" fmla="*/ 1446835 h 3032567"/>
              <a:gd name="connsiteX6" fmla="*/ 23150 w 592238"/>
              <a:gd name="connsiteY6" fmla="*/ 3032567 h 3032567"/>
              <a:gd name="connsiteX0" fmla="*/ 0 w 592238"/>
              <a:gd name="connsiteY0" fmla="*/ 0 h 3032567"/>
              <a:gd name="connsiteX1" fmla="*/ 127322 w 592238"/>
              <a:gd name="connsiteY1" fmla="*/ 196769 h 3032567"/>
              <a:gd name="connsiteX2" fmla="*/ 462023 w 592238"/>
              <a:gd name="connsiteY2" fmla="*/ 329878 h 3032567"/>
              <a:gd name="connsiteX3" fmla="*/ 538223 w 592238"/>
              <a:gd name="connsiteY3" fmla="*/ 406078 h 3032567"/>
              <a:gd name="connsiteX4" fmla="*/ 157223 w 592238"/>
              <a:gd name="connsiteY4" fmla="*/ 558478 h 3032567"/>
              <a:gd name="connsiteX5" fmla="*/ 57874 w 592238"/>
              <a:gd name="connsiteY5" fmla="*/ 1446835 h 3032567"/>
              <a:gd name="connsiteX6" fmla="*/ 23150 w 592238"/>
              <a:gd name="connsiteY6" fmla="*/ 3032567 h 3032567"/>
              <a:gd name="connsiteX0" fmla="*/ 0 w 592238"/>
              <a:gd name="connsiteY0" fmla="*/ 0 h 3032567"/>
              <a:gd name="connsiteX1" fmla="*/ 157223 w 592238"/>
              <a:gd name="connsiteY1" fmla="*/ 177478 h 3032567"/>
              <a:gd name="connsiteX2" fmla="*/ 462023 w 592238"/>
              <a:gd name="connsiteY2" fmla="*/ 329878 h 3032567"/>
              <a:gd name="connsiteX3" fmla="*/ 538223 w 592238"/>
              <a:gd name="connsiteY3" fmla="*/ 406078 h 3032567"/>
              <a:gd name="connsiteX4" fmla="*/ 157223 w 592238"/>
              <a:gd name="connsiteY4" fmla="*/ 558478 h 3032567"/>
              <a:gd name="connsiteX5" fmla="*/ 57874 w 592238"/>
              <a:gd name="connsiteY5" fmla="*/ 1446835 h 3032567"/>
              <a:gd name="connsiteX6" fmla="*/ 23150 w 592238"/>
              <a:gd name="connsiteY6" fmla="*/ 3032567 h 3032567"/>
              <a:gd name="connsiteX0" fmla="*/ 0 w 592238"/>
              <a:gd name="connsiteY0" fmla="*/ 0 h 3032567"/>
              <a:gd name="connsiteX1" fmla="*/ 157223 w 592238"/>
              <a:gd name="connsiteY1" fmla="*/ 177478 h 3032567"/>
              <a:gd name="connsiteX2" fmla="*/ 462023 w 592238"/>
              <a:gd name="connsiteY2" fmla="*/ 329878 h 3032567"/>
              <a:gd name="connsiteX3" fmla="*/ 538223 w 592238"/>
              <a:gd name="connsiteY3" fmla="*/ 406078 h 3032567"/>
              <a:gd name="connsiteX4" fmla="*/ 157223 w 592238"/>
              <a:gd name="connsiteY4" fmla="*/ 558478 h 3032567"/>
              <a:gd name="connsiteX5" fmla="*/ 57874 w 592238"/>
              <a:gd name="connsiteY5" fmla="*/ 1446835 h 3032567"/>
              <a:gd name="connsiteX6" fmla="*/ 23150 w 592238"/>
              <a:gd name="connsiteY6" fmla="*/ 3032567 h 3032567"/>
              <a:gd name="connsiteX0" fmla="*/ 0 w 592238"/>
              <a:gd name="connsiteY0" fmla="*/ 0 h 3032567"/>
              <a:gd name="connsiteX1" fmla="*/ 157223 w 592238"/>
              <a:gd name="connsiteY1" fmla="*/ 177478 h 3032567"/>
              <a:gd name="connsiteX2" fmla="*/ 462023 w 592238"/>
              <a:gd name="connsiteY2" fmla="*/ 253678 h 3032567"/>
              <a:gd name="connsiteX3" fmla="*/ 538223 w 592238"/>
              <a:gd name="connsiteY3" fmla="*/ 406078 h 3032567"/>
              <a:gd name="connsiteX4" fmla="*/ 157223 w 592238"/>
              <a:gd name="connsiteY4" fmla="*/ 558478 h 3032567"/>
              <a:gd name="connsiteX5" fmla="*/ 57874 w 592238"/>
              <a:gd name="connsiteY5" fmla="*/ 1446835 h 3032567"/>
              <a:gd name="connsiteX6" fmla="*/ 23150 w 592238"/>
              <a:gd name="connsiteY6" fmla="*/ 3032567 h 3032567"/>
              <a:gd name="connsiteX0" fmla="*/ 0 w 592238"/>
              <a:gd name="connsiteY0" fmla="*/ 0 h 3032567"/>
              <a:gd name="connsiteX1" fmla="*/ 157223 w 592238"/>
              <a:gd name="connsiteY1" fmla="*/ 177478 h 3032567"/>
              <a:gd name="connsiteX2" fmla="*/ 462023 w 592238"/>
              <a:gd name="connsiteY2" fmla="*/ 253678 h 3032567"/>
              <a:gd name="connsiteX3" fmla="*/ 538223 w 592238"/>
              <a:gd name="connsiteY3" fmla="*/ 406078 h 3032567"/>
              <a:gd name="connsiteX4" fmla="*/ 157223 w 592238"/>
              <a:gd name="connsiteY4" fmla="*/ 558478 h 3032567"/>
              <a:gd name="connsiteX5" fmla="*/ 57874 w 592238"/>
              <a:gd name="connsiteY5" fmla="*/ 1446835 h 3032567"/>
              <a:gd name="connsiteX6" fmla="*/ 23150 w 592238"/>
              <a:gd name="connsiteY6" fmla="*/ 3032567 h 3032567"/>
              <a:gd name="connsiteX0" fmla="*/ 0 w 592238"/>
              <a:gd name="connsiteY0" fmla="*/ 0 h 3032567"/>
              <a:gd name="connsiteX1" fmla="*/ 157223 w 592238"/>
              <a:gd name="connsiteY1" fmla="*/ 177478 h 3032567"/>
              <a:gd name="connsiteX2" fmla="*/ 462023 w 592238"/>
              <a:gd name="connsiteY2" fmla="*/ 253678 h 3032567"/>
              <a:gd name="connsiteX3" fmla="*/ 538223 w 592238"/>
              <a:gd name="connsiteY3" fmla="*/ 406078 h 3032567"/>
              <a:gd name="connsiteX4" fmla="*/ 157223 w 592238"/>
              <a:gd name="connsiteY4" fmla="*/ 558478 h 3032567"/>
              <a:gd name="connsiteX5" fmla="*/ 57874 w 592238"/>
              <a:gd name="connsiteY5" fmla="*/ 1446835 h 3032567"/>
              <a:gd name="connsiteX6" fmla="*/ 23150 w 592238"/>
              <a:gd name="connsiteY6" fmla="*/ 3032567 h 3032567"/>
              <a:gd name="connsiteX0" fmla="*/ 0 w 611248"/>
              <a:gd name="connsiteY0" fmla="*/ 0 h 3032567"/>
              <a:gd name="connsiteX1" fmla="*/ 157223 w 611248"/>
              <a:gd name="connsiteY1" fmla="*/ 177478 h 3032567"/>
              <a:gd name="connsiteX2" fmla="*/ 462023 w 611248"/>
              <a:gd name="connsiteY2" fmla="*/ 253678 h 3032567"/>
              <a:gd name="connsiteX3" fmla="*/ 538223 w 611248"/>
              <a:gd name="connsiteY3" fmla="*/ 406078 h 3032567"/>
              <a:gd name="connsiteX4" fmla="*/ 157223 w 611248"/>
              <a:gd name="connsiteY4" fmla="*/ 558478 h 3032567"/>
              <a:gd name="connsiteX5" fmla="*/ 57874 w 611248"/>
              <a:gd name="connsiteY5" fmla="*/ 1446835 h 3032567"/>
              <a:gd name="connsiteX6" fmla="*/ 23150 w 611248"/>
              <a:gd name="connsiteY6" fmla="*/ 3032567 h 3032567"/>
              <a:gd name="connsiteX0" fmla="*/ 0 w 611248"/>
              <a:gd name="connsiteY0" fmla="*/ 0 h 3032567"/>
              <a:gd name="connsiteX1" fmla="*/ 157223 w 611248"/>
              <a:gd name="connsiteY1" fmla="*/ 177478 h 3032567"/>
              <a:gd name="connsiteX2" fmla="*/ 462023 w 611248"/>
              <a:gd name="connsiteY2" fmla="*/ 253678 h 3032567"/>
              <a:gd name="connsiteX3" fmla="*/ 538223 w 611248"/>
              <a:gd name="connsiteY3" fmla="*/ 406078 h 3032567"/>
              <a:gd name="connsiteX4" fmla="*/ 157223 w 611248"/>
              <a:gd name="connsiteY4" fmla="*/ 558478 h 3032567"/>
              <a:gd name="connsiteX5" fmla="*/ 57874 w 611248"/>
              <a:gd name="connsiteY5" fmla="*/ 1446835 h 3032567"/>
              <a:gd name="connsiteX6" fmla="*/ 23150 w 611248"/>
              <a:gd name="connsiteY6" fmla="*/ 3032567 h 30325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1248" h="3032567">
                <a:moveTo>
                  <a:pt x="0" y="0"/>
                </a:moveTo>
                <a:cubicBezTo>
                  <a:pt x="23149" y="69448"/>
                  <a:pt x="80219" y="135198"/>
                  <a:pt x="157223" y="177478"/>
                </a:cubicBezTo>
                <a:cubicBezTo>
                  <a:pt x="234227" y="219758"/>
                  <a:pt x="303273" y="206053"/>
                  <a:pt x="462023" y="253678"/>
                </a:cubicBezTo>
                <a:cubicBezTo>
                  <a:pt x="611248" y="325116"/>
                  <a:pt x="592238" y="365567"/>
                  <a:pt x="538223" y="406078"/>
                </a:cubicBezTo>
                <a:cubicBezTo>
                  <a:pt x="441346" y="446589"/>
                  <a:pt x="268750" y="449724"/>
                  <a:pt x="157223" y="558478"/>
                </a:cubicBezTo>
                <a:cubicBezTo>
                  <a:pt x="74271" y="724382"/>
                  <a:pt x="80219" y="1034487"/>
                  <a:pt x="57874" y="1446835"/>
                </a:cubicBezTo>
                <a:cubicBezTo>
                  <a:pt x="35529" y="1859183"/>
                  <a:pt x="28937" y="2443222"/>
                  <a:pt x="23150" y="3032567"/>
                </a:cubicBez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Freeform 28"/>
          <p:cNvSpPr/>
          <p:nvPr/>
        </p:nvSpPr>
        <p:spPr>
          <a:xfrm>
            <a:off x="3278695" y="1402451"/>
            <a:ext cx="383163" cy="818400"/>
          </a:xfrm>
          <a:custGeom>
            <a:avLst/>
            <a:gdLst>
              <a:gd name="connsiteX0" fmla="*/ 0 w 277793"/>
              <a:gd name="connsiteY0" fmla="*/ 0 h 578734"/>
              <a:gd name="connsiteX1" fmla="*/ 231494 w 277793"/>
              <a:gd name="connsiteY1" fmla="*/ 219919 h 578734"/>
              <a:gd name="connsiteX2" fmla="*/ 127322 w 277793"/>
              <a:gd name="connsiteY2" fmla="*/ 451412 h 578734"/>
              <a:gd name="connsiteX3" fmla="*/ 277793 w 277793"/>
              <a:gd name="connsiteY3" fmla="*/ 578734 h 578734"/>
            </a:gdLst>
            <a:ahLst/>
            <a:cxnLst>
              <a:cxn ang="0">
                <a:pos x="connsiteX0" y="connsiteY0"/>
              </a:cxn>
              <a:cxn ang="0">
                <a:pos x="connsiteX1" y="connsiteY1"/>
              </a:cxn>
              <a:cxn ang="0">
                <a:pos x="connsiteX2" y="connsiteY2"/>
              </a:cxn>
              <a:cxn ang="0">
                <a:pos x="connsiteX3" y="connsiteY3"/>
              </a:cxn>
            </a:cxnLst>
            <a:rect l="l" t="t" r="r" b="b"/>
            <a:pathLst>
              <a:path w="277793" h="578734">
                <a:moveTo>
                  <a:pt x="0" y="0"/>
                </a:moveTo>
                <a:cubicBezTo>
                  <a:pt x="105137" y="72342"/>
                  <a:pt x="210274" y="144684"/>
                  <a:pt x="231494" y="219919"/>
                </a:cubicBezTo>
                <a:cubicBezTo>
                  <a:pt x="252714" y="295154"/>
                  <a:pt x="119606" y="391610"/>
                  <a:pt x="127322" y="451412"/>
                </a:cubicBezTo>
                <a:cubicBezTo>
                  <a:pt x="135038" y="511214"/>
                  <a:pt x="206415" y="544974"/>
                  <a:pt x="277793" y="578734"/>
                </a:cubicBezTo>
              </a:path>
            </a:pathLst>
          </a:custGeom>
          <a:ln w="19050">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TextBox 29"/>
          <p:cNvSpPr txBox="1"/>
          <p:nvPr/>
        </p:nvSpPr>
        <p:spPr>
          <a:xfrm>
            <a:off x="3426372" y="2223579"/>
            <a:ext cx="840828" cy="369332"/>
          </a:xfrm>
          <a:prstGeom prst="rect">
            <a:avLst/>
          </a:prstGeom>
          <a:noFill/>
        </p:spPr>
        <p:txBody>
          <a:bodyPr wrap="square" rtlCol="0">
            <a:spAutoFit/>
          </a:bodyPr>
          <a:lstStyle/>
          <a:p>
            <a:r>
              <a:rPr lang="en-US" dirty="0" smtClean="0">
                <a:latin typeface="Times New Roman" pitchFamily="18" charset="0"/>
                <a:cs typeface="Times New Roman" pitchFamily="18" charset="0"/>
              </a:rPr>
              <a:t>mode</a:t>
            </a:r>
            <a:endParaRPr lang="en-US" dirty="0">
              <a:latin typeface="Times New Roman" pitchFamily="18" charset="0"/>
              <a:cs typeface="Times New Roman" pitchFamily="18" charset="0"/>
            </a:endParaRPr>
          </a:p>
        </p:txBody>
      </p:sp>
      <p:cxnSp>
        <p:nvCxnSpPr>
          <p:cNvPr id="31" name="Straight Connector 30"/>
          <p:cNvCxnSpPr/>
          <p:nvPr/>
        </p:nvCxnSpPr>
        <p:spPr>
          <a:xfrm>
            <a:off x="1849821" y="1404395"/>
            <a:ext cx="1318448" cy="0"/>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1219200" y="1146019"/>
            <a:ext cx="990600" cy="369332"/>
          </a:xfrm>
          <a:prstGeom prst="rect">
            <a:avLst/>
          </a:prstGeom>
          <a:noFill/>
        </p:spPr>
        <p:txBody>
          <a:bodyPr wrap="square" rtlCol="0">
            <a:spAutoFit/>
          </a:bodyPr>
          <a:lstStyle/>
          <a:p>
            <a:r>
              <a:rPr lang="en-US" i="1" dirty="0" err="1" smtClean="0">
                <a:latin typeface="Times New Roman" pitchFamily="18" charset="0"/>
                <a:cs typeface="Times New Roman" pitchFamily="18" charset="0"/>
              </a:rPr>
              <a:t>d</a:t>
            </a:r>
            <a:r>
              <a:rPr lang="en-US" i="1" baseline="-25000" dirty="0" err="1" smtClean="0">
                <a:latin typeface="Times New Roman" pitchFamily="18" charset="0"/>
                <a:cs typeface="Times New Roman" pitchFamily="18" charset="0"/>
              </a:rPr>
              <a:t>mode</a:t>
            </a:r>
            <a:endParaRPr lang="en-US" i="1" baseline="-25000" dirty="0">
              <a:latin typeface="Times New Roman" pitchFamily="18" charset="0"/>
              <a:cs typeface="Times New Roman" pitchFamily="18" charset="0"/>
            </a:endParaRPr>
          </a:p>
        </p:txBody>
      </p:sp>
      <p:sp>
        <p:nvSpPr>
          <p:cNvPr id="34" name="Title 1"/>
          <p:cNvSpPr txBox="1">
            <a:spLocks/>
          </p:cNvSpPr>
          <p:nvPr/>
        </p:nvSpPr>
        <p:spPr bwMode="auto">
          <a:xfrm>
            <a:off x="4572000" y="2743200"/>
            <a:ext cx="3810000" cy="3124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2800" kern="0" dirty="0" smtClean="0">
                <a:solidFill>
                  <a:schemeClr val="tx2"/>
                </a:solidFill>
                <a:latin typeface="Times New Roman" pitchFamily="18" charset="0"/>
                <a:ea typeface="+mj-ea"/>
                <a:cs typeface="Times New Roman" pitchFamily="18" charset="0"/>
              </a:rPr>
              <a:t>One choice of the ‘typical value’ is the mode or maximum likelihood point, </a:t>
            </a:r>
            <a:r>
              <a:rPr lang="en-US" sz="2800" i="1" kern="0" dirty="0" err="1" smtClean="0">
                <a:solidFill>
                  <a:schemeClr val="tx2"/>
                </a:solidFill>
                <a:latin typeface="Cambria Math" pitchFamily="18" charset="0"/>
                <a:ea typeface="Cambria Math" pitchFamily="18" charset="0"/>
                <a:cs typeface="Times New Roman" pitchFamily="18" charset="0"/>
              </a:rPr>
              <a:t>d</a:t>
            </a:r>
            <a:r>
              <a:rPr lang="en-US" sz="2800" i="1" kern="0" baseline="-25000" dirty="0" err="1" smtClean="0">
                <a:solidFill>
                  <a:schemeClr val="tx2"/>
                </a:solidFill>
                <a:latin typeface="Cambria Math" pitchFamily="18" charset="0"/>
                <a:ea typeface="Cambria Math" pitchFamily="18" charset="0"/>
                <a:cs typeface="Times New Roman" pitchFamily="18" charset="0"/>
              </a:rPr>
              <a:t>mode</a:t>
            </a:r>
            <a:r>
              <a:rPr lang="en-US" sz="2800" kern="0" dirty="0" smtClean="0">
                <a:solidFill>
                  <a:schemeClr val="tx2"/>
                </a:solidFill>
                <a:latin typeface="Times New Roman" pitchFamily="18" charset="0"/>
                <a:ea typeface="+mj-ea"/>
                <a:cs typeface="Times New Roman" pitchFamily="18" charset="0"/>
              </a:rPr>
              <a:t>.</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8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It is the</a:t>
            </a:r>
            <a:r>
              <a:rPr kumimoji="0" lang="en-US" sz="2800" b="0" i="0" u="none" strike="noStrike" kern="0" cap="none" spc="0" normalizeH="0" noProof="0" dirty="0" smtClean="0">
                <a:ln>
                  <a:noFill/>
                </a:ln>
                <a:solidFill>
                  <a:schemeClr val="tx2"/>
                </a:solidFill>
                <a:effectLst/>
                <a:uLnTx/>
                <a:uFillTx/>
                <a:latin typeface="Times New Roman" pitchFamily="18" charset="0"/>
                <a:ea typeface="+mj-ea"/>
                <a:cs typeface="Times New Roman" pitchFamily="18" charset="0"/>
              </a:rPr>
              <a:t> </a:t>
            </a:r>
            <a:r>
              <a:rPr kumimoji="0" lang="en-US" sz="2800" b="0" i="1" u="none" strike="noStrike" kern="0" cap="none" spc="0" normalizeH="0" noProof="0" dirty="0" smtClean="0">
                <a:ln>
                  <a:noFill/>
                </a:ln>
                <a:solidFill>
                  <a:schemeClr val="tx2"/>
                </a:solidFill>
                <a:effectLst/>
                <a:uLnTx/>
                <a:uFillTx/>
                <a:latin typeface="Cambria Math" pitchFamily="18" charset="0"/>
                <a:ea typeface="Cambria Math" pitchFamily="18" charset="0"/>
                <a:cs typeface="Times New Roman" pitchFamily="18" charset="0"/>
              </a:rPr>
              <a:t>d</a:t>
            </a:r>
            <a:r>
              <a:rPr kumimoji="0" lang="en-US" sz="2800" b="0" i="0" u="none" strike="noStrike" kern="0" cap="none" spc="0" normalizeH="0" noProof="0" dirty="0" smtClean="0">
                <a:ln>
                  <a:noFill/>
                </a:ln>
                <a:solidFill>
                  <a:schemeClr val="tx2"/>
                </a:solidFill>
                <a:effectLst/>
                <a:uLnTx/>
                <a:uFillTx/>
                <a:latin typeface="Times New Roman" pitchFamily="18" charset="0"/>
                <a:ea typeface="+mj-ea"/>
                <a:cs typeface="Times New Roman" pitchFamily="18" charset="0"/>
              </a:rPr>
              <a:t> of the peak of the </a:t>
            </a:r>
            <a:r>
              <a:rPr kumimoji="0" lang="en-US" sz="2800" b="0" i="0" u="none" strike="noStrike" kern="0" cap="none" spc="0" normalizeH="0" noProof="0" dirty="0" err="1" smtClean="0">
                <a:ln>
                  <a:noFill/>
                </a:ln>
                <a:solidFill>
                  <a:schemeClr val="tx2"/>
                </a:solidFill>
                <a:effectLst/>
                <a:uLnTx/>
                <a:uFillTx/>
                <a:latin typeface="Times New Roman" pitchFamily="18" charset="0"/>
                <a:ea typeface="+mj-ea"/>
                <a:cs typeface="Times New Roman" pitchFamily="18" charset="0"/>
              </a:rPr>
              <a:t>p.d.f</a:t>
            </a:r>
            <a:r>
              <a:rPr kumimoji="0" lang="en-US" sz="2800" b="0" i="0" u="none" strike="noStrike" kern="0" cap="none" spc="0" normalizeH="0" noProof="0" dirty="0" smtClean="0">
                <a:ln>
                  <a:noFill/>
                </a:ln>
                <a:solidFill>
                  <a:schemeClr val="tx2"/>
                </a:solidFill>
                <a:effectLst/>
                <a:uLnTx/>
                <a:uFillTx/>
                <a:latin typeface="Times New Roman" pitchFamily="18" charset="0"/>
                <a:ea typeface="+mj-ea"/>
                <a:cs typeface="Times New Roman" pitchFamily="18" charset="0"/>
              </a:rPr>
              <a:t>.</a:t>
            </a:r>
            <a:endParaRPr kumimoji="0" lang="en-US" sz="2800" b="0" i="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Group 38"/>
          <p:cNvGrpSpPr/>
          <p:nvPr/>
        </p:nvGrpSpPr>
        <p:grpSpPr>
          <a:xfrm>
            <a:off x="533400" y="304800"/>
            <a:ext cx="3124201" cy="5818660"/>
            <a:chOff x="2169694" y="732100"/>
            <a:chExt cx="2630906" cy="3855229"/>
          </a:xfrm>
        </p:grpSpPr>
        <p:sp>
          <p:nvSpPr>
            <p:cNvPr id="93" name="Freeform 92"/>
            <p:cNvSpPr/>
            <p:nvPr/>
          </p:nvSpPr>
          <p:spPr>
            <a:xfrm>
              <a:off x="2971800" y="1041805"/>
              <a:ext cx="815973" cy="1087041"/>
            </a:xfrm>
            <a:custGeom>
              <a:avLst/>
              <a:gdLst>
                <a:gd name="connsiteX0" fmla="*/ 53577 w 846930"/>
                <a:gd name="connsiteY0" fmla="*/ 173831 h 1397000"/>
                <a:gd name="connsiteX1" fmla="*/ 267890 w 846930"/>
                <a:gd name="connsiteY1" fmla="*/ 178593 h 1397000"/>
                <a:gd name="connsiteX2" fmla="*/ 291702 w 846930"/>
                <a:gd name="connsiteY2" fmla="*/ 238125 h 1397000"/>
                <a:gd name="connsiteX3" fmla="*/ 348852 w 846930"/>
                <a:gd name="connsiteY3" fmla="*/ 309562 h 1397000"/>
                <a:gd name="connsiteX4" fmla="*/ 498871 w 846930"/>
                <a:gd name="connsiteY4" fmla="*/ 383381 h 1397000"/>
                <a:gd name="connsiteX5" fmla="*/ 698896 w 846930"/>
                <a:gd name="connsiteY5" fmla="*/ 421481 h 1397000"/>
                <a:gd name="connsiteX6" fmla="*/ 808434 w 846930"/>
                <a:gd name="connsiteY6" fmla="*/ 469106 h 1397000"/>
                <a:gd name="connsiteX7" fmla="*/ 844152 w 846930"/>
                <a:gd name="connsiteY7" fmla="*/ 540543 h 1397000"/>
                <a:gd name="connsiteX8" fmla="*/ 791765 w 846930"/>
                <a:gd name="connsiteY8" fmla="*/ 597693 h 1397000"/>
                <a:gd name="connsiteX9" fmla="*/ 627459 w 846930"/>
                <a:gd name="connsiteY9" fmla="*/ 619125 h 1397000"/>
                <a:gd name="connsiteX10" fmla="*/ 503634 w 846930"/>
                <a:gd name="connsiteY10" fmla="*/ 669131 h 1397000"/>
                <a:gd name="connsiteX11" fmla="*/ 446484 w 846930"/>
                <a:gd name="connsiteY11" fmla="*/ 723900 h 1397000"/>
                <a:gd name="connsiteX12" fmla="*/ 394096 w 846930"/>
                <a:gd name="connsiteY12" fmla="*/ 797718 h 1397000"/>
                <a:gd name="connsiteX13" fmla="*/ 360759 w 846930"/>
                <a:gd name="connsiteY13" fmla="*/ 969168 h 1397000"/>
                <a:gd name="connsiteX14" fmla="*/ 346471 w 846930"/>
                <a:gd name="connsiteY14" fmla="*/ 1133475 h 1397000"/>
                <a:gd name="connsiteX15" fmla="*/ 339327 w 846930"/>
                <a:gd name="connsiteY15" fmla="*/ 1226343 h 1397000"/>
                <a:gd name="connsiteX16" fmla="*/ 48815 w 846930"/>
                <a:gd name="connsiteY16" fmla="*/ 1221581 h 1397000"/>
                <a:gd name="connsiteX17" fmla="*/ 53577 w 846930"/>
                <a:gd name="connsiteY17" fmla="*/ 173831 h 1397000"/>
                <a:gd name="connsiteX0" fmla="*/ 53577 w 846930"/>
                <a:gd name="connsiteY0" fmla="*/ 173831 h 1273175"/>
                <a:gd name="connsiteX1" fmla="*/ 267890 w 846930"/>
                <a:gd name="connsiteY1" fmla="*/ 178593 h 1273175"/>
                <a:gd name="connsiteX2" fmla="*/ 291702 w 846930"/>
                <a:gd name="connsiteY2" fmla="*/ 238125 h 1273175"/>
                <a:gd name="connsiteX3" fmla="*/ 348852 w 846930"/>
                <a:gd name="connsiteY3" fmla="*/ 309562 h 1273175"/>
                <a:gd name="connsiteX4" fmla="*/ 498871 w 846930"/>
                <a:gd name="connsiteY4" fmla="*/ 383381 h 1273175"/>
                <a:gd name="connsiteX5" fmla="*/ 698896 w 846930"/>
                <a:gd name="connsiteY5" fmla="*/ 421481 h 1273175"/>
                <a:gd name="connsiteX6" fmla="*/ 808434 w 846930"/>
                <a:gd name="connsiteY6" fmla="*/ 469106 h 1273175"/>
                <a:gd name="connsiteX7" fmla="*/ 844152 w 846930"/>
                <a:gd name="connsiteY7" fmla="*/ 540543 h 1273175"/>
                <a:gd name="connsiteX8" fmla="*/ 791765 w 846930"/>
                <a:gd name="connsiteY8" fmla="*/ 597693 h 1273175"/>
                <a:gd name="connsiteX9" fmla="*/ 627459 w 846930"/>
                <a:gd name="connsiteY9" fmla="*/ 619125 h 1273175"/>
                <a:gd name="connsiteX10" fmla="*/ 503634 w 846930"/>
                <a:gd name="connsiteY10" fmla="*/ 669131 h 1273175"/>
                <a:gd name="connsiteX11" fmla="*/ 446484 w 846930"/>
                <a:gd name="connsiteY11" fmla="*/ 723900 h 1273175"/>
                <a:gd name="connsiteX12" fmla="*/ 394096 w 846930"/>
                <a:gd name="connsiteY12" fmla="*/ 797718 h 1273175"/>
                <a:gd name="connsiteX13" fmla="*/ 360759 w 846930"/>
                <a:gd name="connsiteY13" fmla="*/ 969168 h 1273175"/>
                <a:gd name="connsiteX14" fmla="*/ 346471 w 846930"/>
                <a:gd name="connsiteY14" fmla="*/ 1133475 h 1273175"/>
                <a:gd name="connsiteX15" fmla="*/ 339327 w 846930"/>
                <a:gd name="connsiteY15" fmla="*/ 1226343 h 1273175"/>
                <a:gd name="connsiteX16" fmla="*/ 48815 w 846930"/>
                <a:gd name="connsiteY16" fmla="*/ 1221581 h 1273175"/>
                <a:gd name="connsiteX17" fmla="*/ 53577 w 846930"/>
                <a:gd name="connsiteY17" fmla="*/ 173831 h 1273175"/>
                <a:gd name="connsiteX0" fmla="*/ 53577 w 846930"/>
                <a:gd name="connsiteY0" fmla="*/ 173831 h 1246981"/>
                <a:gd name="connsiteX1" fmla="*/ 267890 w 846930"/>
                <a:gd name="connsiteY1" fmla="*/ 178593 h 1246981"/>
                <a:gd name="connsiteX2" fmla="*/ 291702 w 846930"/>
                <a:gd name="connsiteY2" fmla="*/ 238125 h 1246981"/>
                <a:gd name="connsiteX3" fmla="*/ 348852 w 846930"/>
                <a:gd name="connsiteY3" fmla="*/ 309562 h 1246981"/>
                <a:gd name="connsiteX4" fmla="*/ 498871 w 846930"/>
                <a:gd name="connsiteY4" fmla="*/ 383381 h 1246981"/>
                <a:gd name="connsiteX5" fmla="*/ 698896 w 846930"/>
                <a:gd name="connsiteY5" fmla="*/ 421481 h 1246981"/>
                <a:gd name="connsiteX6" fmla="*/ 808434 w 846930"/>
                <a:gd name="connsiteY6" fmla="*/ 469106 h 1246981"/>
                <a:gd name="connsiteX7" fmla="*/ 844152 w 846930"/>
                <a:gd name="connsiteY7" fmla="*/ 540543 h 1246981"/>
                <a:gd name="connsiteX8" fmla="*/ 791765 w 846930"/>
                <a:gd name="connsiteY8" fmla="*/ 597693 h 1246981"/>
                <a:gd name="connsiteX9" fmla="*/ 627459 w 846930"/>
                <a:gd name="connsiteY9" fmla="*/ 619125 h 1246981"/>
                <a:gd name="connsiteX10" fmla="*/ 503634 w 846930"/>
                <a:gd name="connsiteY10" fmla="*/ 669131 h 1246981"/>
                <a:gd name="connsiteX11" fmla="*/ 446484 w 846930"/>
                <a:gd name="connsiteY11" fmla="*/ 723900 h 1246981"/>
                <a:gd name="connsiteX12" fmla="*/ 394096 w 846930"/>
                <a:gd name="connsiteY12" fmla="*/ 797718 h 1246981"/>
                <a:gd name="connsiteX13" fmla="*/ 360759 w 846930"/>
                <a:gd name="connsiteY13" fmla="*/ 969168 h 1246981"/>
                <a:gd name="connsiteX14" fmla="*/ 346471 w 846930"/>
                <a:gd name="connsiteY14" fmla="*/ 1133475 h 1246981"/>
                <a:gd name="connsiteX15" fmla="*/ 339327 w 846930"/>
                <a:gd name="connsiteY15" fmla="*/ 1226343 h 1246981"/>
                <a:gd name="connsiteX16" fmla="*/ 48815 w 846930"/>
                <a:gd name="connsiteY16" fmla="*/ 1221581 h 1246981"/>
                <a:gd name="connsiteX17" fmla="*/ 53577 w 846930"/>
                <a:gd name="connsiteY17" fmla="*/ 173831 h 1246981"/>
                <a:gd name="connsiteX0" fmla="*/ 36512 w 829865"/>
                <a:gd name="connsiteY0" fmla="*/ 173831 h 1246981"/>
                <a:gd name="connsiteX1" fmla="*/ 250825 w 829865"/>
                <a:gd name="connsiteY1" fmla="*/ 178593 h 1246981"/>
                <a:gd name="connsiteX2" fmla="*/ 274637 w 829865"/>
                <a:gd name="connsiteY2" fmla="*/ 238125 h 1246981"/>
                <a:gd name="connsiteX3" fmla="*/ 331787 w 829865"/>
                <a:gd name="connsiteY3" fmla="*/ 309562 h 1246981"/>
                <a:gd name="connsiteX4" fmla="*/ 481806 w 829865"/>
                <a:gd name="connsiteY4" fmla="*/ 383381 h 1246981"/>
                <a:gd name="connsiteX5" fmla="*/ 681831 w 829865"/>
                <a:gd name="connsiteY5" fmla="*/ 421481 h 1246981"/>
                <a:gd name="connsiteX6" fmla="*/ 791369 w 829865"/>
                <a:gd name="connsiteY6" fmla="*/ 469106 h 1246981"/>
                <a:gd name="connsiteX7" fmla="*/ 827087 w 829865"/>
                <a:gd name="connsiteY7" fmla="*/ 540543 h 1246981"/>
                <a:gd name="connsiteX8" fmla="*/ 774700 w 829865"/>
                <a:gd name="connsiteY8" fmla="*/ 597693 h 1246981"/>
                <a:gd name="connsiteX9" fmla="*/ 610394 w 829865"/>
                <a:gd name="connsiteY9" fmla="*/ 619125 h 1246981"/>
                <a:gd name="connsiteX10" fmla="*/ 486569 w 829865"/>
                <a:gd name="connsiteY10" fmla="*/ 669131 h 1246981"/>
                <a:gd name="connsiteX11" fmla="*/ 429419 w 829865"/>
                <a:gd name="connsiteY11" fmla="*/ 723900 h 1246981"/>
                <a:gd name="connsiteX12" fmla="*/ 377031 w 829865"/>
                <a:gd name="connsiteY12" fmla="*/ 797718 h 1246981"/>
                <a:gd name="connsiteX13" fmla="*/ 343694 w 829865"/>
                <a:gd name="connsiteY13" fmla="*/ 969168 h 1246981"/>
                <a:gd name="connsiteX14" fmla="*/ 329406 w 829865"/>
                <a:gd name="connsiteY14" fmla="*/ 1133475 h 1246981"/>
                <a:gd name="connsiteX15" fmla="*/ 322262 w 829865"/>
                <a:gd name="connsiteY15" fmla="*/ 1226343 h 1246981"/>
                <a:gd name="connsiteX16" fmla="*/ 31750 w 829865"/>
                <a:gd name="connsiteY16" fmla="*/ 1221581 h 1246981"/>
                <a:gd name="connsiteX17" fmla="*/ 36512 w 829865"/>
                <a:gd name="connsiteY17" fmla="*/ 173831 h 1246981"/>
                <a:gd name="connsiteX0" fmla="*/ 36512 w 829865"/>
                <a:gd name="connsiteY0" fmla="*/ 173831 h 1246981"/>
                <a:gd name="connsiteX1" fmla="*/ 250825 w 829865"/>
                <a:gd name="connsiteY1" fmla="*/ 178593 h 1246981"/>
                <a:gd name="connsiteX2" fmla="*/ 274637 w 829865"/>
                <a:gd name="connsiteY2" fmla="*/ 238125 h 1246981"/>
                <a:gd name="connsiteX3" fmla="*/ 331787 w 829865"/>
                <a:gd name="connsiteY3" fmla="*/ 309562 h 1246981"/>
                <a:gd name="connsiteX4" fmla="*/ 481806 w 829865"/>
                <a:gd name="connsiteY4" fmla="*/ 383381 h 1246981"/>
                <a:gd name="connsiteX5" fmla="*/ 681831 w 829865"/>
                <a:gd name="connsiteY5" fmla="*/ 421481 h 1246981"/>
                <a:gd name="connsiteX6" fmla="*/ 791369 w 829865"/>
                <a:gd name="connsiteY6" fmla="*/ 469106 h 1246981"/>
                <a:gd name="connsiteX7" fmla="*/ 827087 w 829865"/>
                <a:gd name="connsiteY7" fmla="*/ 540543 h 1246981"/>
                <a:gd name="connsiteX8" fmla="*/ 774700 w 829865"/>
                <a:gd name="connsiteY8" fmla="*/ 597693 h 1246981"/>
                <a:gd name="connsiteX9" fmla="*/ 610394 w 829865"/>
                <a:gd name="connsiteY9" fmla="*/ 619125 h 1246981"/>
                <a:gd name="connsiteX10" fmla="*/ 486569 w 829865"/>
                <a:gd name="connsiteY10" fmla="*/ 669131 h 1246981"/>
                <a:gd name="connsiteX11" fmla="*/ 429419 w 829865"/>
                <a:gd name="connsiteY11" fmla="*/ 723900 h 1246981"/>
                <a:gd name="connsiteX12" fmla="*/ 377031 w 829865"/>
                <a:gd name="connsiteY12" fmla="*/ 797718 h 1246981"/>
                <a:gd name="connsiteX13" fmla="*/ 343694 w 829865"/>
                <a:gd name="connsiteY13" fmla="*/ 969168 h 1246981"/>
                <a:gd name="connsiteX14" fmla="*/ 329406 w 829865"/>
                <a:gd name="connsiteY14" fmla="*/ 1133475 h 1246981"/>
                <a:gd name="connsiteX15" fmla="*/ 322262 w 829865"/>
                <a:gd name="connsiteY15" fmla="*/ 1226343 h 1246981"/>
                <a:gd name="connsiteX16" fmla="*/ 31750 w 829865"/>
                <a:gd name="connsiteY16" fmla="*/ 1221581 h 1246981"/>
                <a:gd name="connsiteX17" fmla="*/ 36512 w 829865"/>
                <a:gd name="connsiteY17" fmla="*/ 173831 h 1246981"/>
                <a:gd name="connsiteX0" fmla="*/ 127396 w 920749"/>
                <a:gd name="connsiteY0" fmla="*/ 173831 h 1246981"/>
                <a:gd name="connsiteX1" fmla="*/ 341709 w 920749"/>
                <a:gd name="connsiteY1" fmla="*/ 178593 h 1246981"/>
                <a:gd name="connsiteX2" fmla="*/ 365521 w 920749"/>
                <a:gd name="connsiteY2" fmla="*/ 238125 h 1246981"/>
                <a:gd name="connsiteX3" fmla="*/ 422671 w 920749"/>
                <a:gd name="connsiteY3" fmla="*/ 309562 h 1246981"/>
                <a:gd name="connsiteX4" fmla="*/ 572690 w 920749"/>
                <a:gd name="connsiteY4" fmla="*/ 383381 h 1246981"/>
                <a:gd name="connsiteX5" fmla="*/ 772715 w 920749"/>
                <a:gd name="connsiteY5" fmla="*/ 421481 h 1246981"/>
                <a:gd name="connsiteX6" fmla="*/ 882253 w 920749"/>
                <a:gd name="connsiteY6" fmla="*/ 469106 h 1246981"/>
                <a:gd name="connsiteX7" fmla="*/ 917971 w 920749"/>
                <a:gd name="connsiteY7" fmla="*/ 540543 h 1246981"/>
                <a:gd name="connsiteX8" fmla="*/ 865584 w 920749"/>
                <a:gd name="connsiteY8" fmla="*/ 597693 h 1246981"/>
                <a:gd name="connsiteX9" fmla="*/ 701278 w 920749"/>
                <a:gd name="connsiteY9" fmla="*/ 619125 h 1246981"/>
                <a:gd name="connsiteX10" fmla="*/ 577453 w 920749"/>
                <a:gd name="connsiteY10" fmla="*/ 669131 h 1246981"/>
                <a:gd name="connsiteX11" fmla="*/ 520303 w 920749"/>
                <a:gd name="connsiteY11" fmla="*/ 723900 h 1246981"/>
                <a:gd name="connsiteX12" fmla="*/ 467915 w 920749"/>
                <a:gd name="connsiteY12" fmla="*/ 797718 h 1246981"/>
                <a:gd name="connsiteX13" fmla="*/ 434578 w 920749"/>
                <a:gd name="connsiteY13" fmla="*/ 969168 h 1246981"/>
                <a:gd name="connsiteX14" fmla="*/ 420290 w 920749"/>
                <a:gd name="connsiteY14" fmla="*/ 1133475 h 1246981"/>
                <a:gd name="connsiteX15" fmla="*/ 413146 w 920749"/>
                <a:gd name="connsiteY15" fmla="*/ 1226343 h 1246981"/>
                <a:gd name="connsiteX16" fmla="*/ 122634 w 920749"/>
                <a:gd name="connsiteY16" fmla="*/ 1221581 h 1246981"/>
                <a:gd name="connsiteX17" fmla="*/ 127396 w 920749"/>
                <a:gd name="connsiteY17" fmla="*/ 173831 h 1246981"/>
                <a:gd name="connsiteX0" fmla="*/ 36512 w 829865"/>
                <a:gd name="connsiteY0" fmla="*/ 173831 h 1246981"/>
                <a:gd name="connsiteX1" fmla="*/ 250825 w 829865"/>
                <a:gd name="connsiteY1" fmla="*/ 178593 h 1246981"/>
                <a:gd name="connsiteX2" fmla="*/ 274637 w 829865"/>
                <a:gd name="connsiteY2" fmla="*/ 238125 h 1246981"/>
                <a:gd name="connsiteX3" fmla="*/ 331787 w 829865"/>
                <a:gd name="connsiteY3" fmla="*/ 309562 h 1246981"/>
                <a:gd name="connsiteX4" fmla="*/ 481806 w 829865"/>
                <a:gd name="connsiteY4" fmla="*/ 383381 h 1246981"/>
                <a:gd name="connsiteX5" fmla="*/ 681831 w 829865"/>
                <a:gd name="connsiteY5" fmla="*/ 421481 h 1246981"/>
                <a:gd name="connsiteX6" fmla="*/ 791369 w 829865"/>
                <a:gd name="connsiteY6" fmla="*/ 469106 h 1246981"/>
                <a:gd name="connsiteX7" fmla="*/ 827087 w 829865"/>
                <a:gd name="connsiteY7" fmla="*/ 540543 h 1246981"/>
                <a:gd name="connsiteX8" fmla="*/ 774700 w 829865"/>
                <a:gd name="connsiteY8" fmla="*/ 597693 h 1246981"/>
                <a:gd name="connsiteX9" fmla="*/ 610394 w 829865"/>
                <a:gd name="connsiteY9" fmla="*/ 619125 h 1246981"/>
                <a:gd name="connsiteX10" fmla="*/ 486569 w 829865"/>
                <a:gd name="connsiteY10" fmla="*/ 669131 h 1246981"/>
                <a:gd name="connsiteX11" fmla="*/ 429419 w 829865"/>
                <a:gd name="connsiteY11" fmla="*/ 723900 h 1246981"/>
                <a:gd name="connsiteX12" fmla="*/ 377031 w 829865"/>
                <a:gd name="connsiteY12" fmla="*/ 797718 h 1246981"/>
                <a:gd name="connsiteX13" fmla="*/ 343694 w 829865"/>
                <a:gd name="connsiteY13" fmla="*/ 969168 h 1246981"/>
                <a:gd name="connsiteX14" fmla="*/ 329406 w 829865"/>
                <a:gd name="connsiteY14" fmla="*/ 1133475 h 1246981"/>
                <a:gd name="connsiteX15" fmla="*/ 322262 w 829865"/>
                <a:gd name="connsiteY15" fmla="*/ 1226343 h 1246981"/>
                <a:gd name="connsiteX16" fmla="*/ 31750 w 829865"/>
                <a:gd name="connsiteY16" fmla="*/ 1221581 h 1246981"/>
                <a:gd name="connsiteX17" fmla="*/ 36512 w 829865"/>
                <a:gd name="connsiteY17" fmla="*/ 173831 h 1246981"/>
                <a:gd name="connsiteX0" fmla="*/ 25002 w 818355"/>
                <a:gd name="connsiteY0" fmla="*/ 173831 h 1246981"/>
                <a:gd name="connsiteX1" fmla="*/ 239315 w 818355"/>
                <a:gd name="connsiteY1" fmla="*/ 178593 h 1246981"/>
                <a:gd name="connsiteX2" fmla="*/ 263127 w 818355"/>
                <a:gd name="connsiteY2" fmla="*/ 238125 h 1246981"/>
                <a:gd name="connsiteX3" fmla="*/ 320277 w 818355"/>
                <a:gd name="connsiteY3" fmla="*/ 309562 h 1246981"/>
                <a:gd name="connsiteX4" fmla="*/ 470296 w 818355"/>
                <a:gd name="connsiteY4" fmla="*/ 383381 h 1246981"/>
                <a:gd name="connsiteX5" fmla="*/ 670321 w 818355"/>
                <a:gd name="connsiteY5" fmla="*/ 421481 h 1246981"/>
                <a:gd name="connsiteX6" fmla="*/ 779859 w 818355"/>
                <a:gd name="connsiteY6" fmla="*/ 469106 h 1246981"/>
                <a:gd name="connsiteX7" fmla="*/ 815577 w 818355"/>
                <a:gd name="connsiteY7" fmla="*/ 540543 h 1246981"/>
                <a:gd name="connsiteX8" fmla="*/ 763190 w 818355"/>
                <a:gd name="connsiteY8" fmla="*/ 597693 h 1246981"/>
                <a:gd name="connsiteX9" fmla="*/ 598884 w 818355"/>
                <a:gd name="connsiteY9" fmla="*/ 619125 h 1246981"/>
                <a:gd name="connsiteX10" fmla="*/ 475059 w 818355"/>
                <a:gd name="connsiteY10" fmla="*/ 669131 h 1246981"/>
                <a:gd name="connsiteX11" fmla="*/ 417909 w 818355"/>
                <a:gd name="connsiteY11" fmla="*/ 723900 h 1246981"/>
                <a:gd name="connsiteX12" fmla="*/ 365521 w 818355"/>
                <a:gd name="connsiteY12" fmla="*/ 797718 h 1246981"/>
                <a:gd name="connsiteX13" fmla="*/ 332184 w 818355"/>
                <a:gd name="connsiteY13" fmla="*/ 969168 h 1246981"/>
                <a:gd name="connsiteX14" fmla="*/ 317896 w 818355"/>
                <a:gd name="connsiteY14" fmla="*/ 1133475 h 1246981"/>
                <a:gd name="connsiteX15" fmla="*/ 310752 w 818355"/>
                <a:gd name="connsiteY15" fmla="*/ 1226343 h 1246981"/>
                <a:gd name="connsiteX16" fmla="*/ 20240 w 818355"/>
                <a:gd name="connsiteY16" fmla="*/ 1221581 h 1246981"/>
                <a:gd name="connsiteX17" fmla="*/ 25002 w 818355"/>
                <a:gd name="connsiteY17" fmla="*/ 173831 h 1246981"/>
                <a:gd name="connsiteX0" fmla="*/ 25002 w 818355"/>
                <a:gd name="connsiteY0" fmla="*/ 5954 h 1079104"/>
                <a:gd name="connsiteX1" fmla="*/ 239315 w 818355"/>
                <a:gd name="connsiteY1" fmla="*/ 10716 h 1079104"/>
                <a:gd name="connsiteX2" fmla="*/ 263127 w 818355"/>
                <a:gd name="connsiteY2" fmla="*/ 70248 h 1079104"/>
                <a:gd name="connsiteX3" fmla="*/ 320277 w 818355"/>
                <a:gd name="connsiteY3" fmla="*/ 141685 h 1079104"/>
                <a:gd name="connsiteX4" fmla="*/ 470296 w 818355"/>
                <a:gd name="connsiteY4" fmla="*/ 215504 h 1079104"/>
                <a:gd name="connsiteX5" fmla="*/ 670321 w 818355"/>
                <a:gd name="connsiteY5" fmla="*/ 253604 h 1079104"/>
                <a:gd name="connsiteX6" fmla="*/ 779859 w 818355"/>
                <a:gd name="connsiteY6" fmla="*/ 301229 h 1079104"/>
                <a:gd name="connsiteX7" fmla="*/ 815577 w 818355"/>
                <a:gd name="connsiteY7" fmla="*/ 372666 h 1079104"/>
                <a:gd name="connsiteX8" fmla="*/ 763190 w 818355"/>
                <a:gd name="connsiteY8" fmla="*/ 429816 h 1079104"/>
                <a:gd name="connsiteX9" fmla="*/ 598884 w 818355"/>
                <a:gd name="connsiteY9" fmla="*/ 451248 h 1079104"/>
                <a:gd name="connsiteX10" fmla="*/ 475059 w 818355"/>
                <a:gd name="connsiteY10" fmla="*/ 501254 h 1079104"/>
                <a:gd name="connsiteX11" fmla="*/ 417909 w 818355"/>
                <a:gd name="connsiteY11" fmla="*/ 556023 h 1079104"/>
                <a:gd name="connsiteX12" fmla="*/ 365521 w 818355"/>
                <a:gd name="connsiteY12" fmla="*/ 629841 h 1079104"/>
                <a:gd name="connsiteX13" fmla="*/ 332184 w 818355"/>
                <a:gd name="connsiteY13" fmla="*/ 801291 h 1079104"/>
                <a:gd name="connsiteX14" fmla="*/ 317896 w 818355"/>
                <a:gd name="connsiteY14" fmla="*/ 965598 h 1079104"/>
                <a:gd name="connsiteX15" fmla="*/ 310752 w 818355"/>
                <a:gd name="connsiteY15" fmla="*/ 1058466 h 1079104"/>
                <a:gd name="connsiteX16" fmla="*/ 20240 w 818355"/>
                <a:gd name="connsiteY16" fmla="*/ 1053704 h 1079104"/>
                <a:gd name="connsiteX17" fmla="*/ 25002 w 818355"/>
                <a:gd name="connsiteY17" fmla="*/ 5954 h 1079104"/>
                <a:gd name="connsiteX0" fmla="*/ 25002 w 818355"/>
                <a:gd name="connsiteY0" fmla="*/ 5954 h 1079104"/>
                <a:gd name="connsiteX1" fmla="*/ 239315 w 818355"/>
                <a:gd name="connsiteY1" fmla="*/ 10716 h 1079104"/>
                <a:gd name="connsiteX2" fmla="*/ 263127 w 818355"/>
                <a:gd name="connsiteY2" fmla="*/ 70248 h 1079104"/>
                <a:gd name="connsiteX3" fmla="*/ 320277 w 818355"/>
                <a:gd name="connsiteY3" fmla="*/ 141685 h 1079104"/>
                <a:gd name="connsiteX4" fmla="*/ 470296 w 818355"/>
                <a:gd name="connsiteY4" fmla="*/ 215504 h 1079104"/>
                <a:gd name="connsiteX5" fmla="*/ 670321 w 818355"/>
                <a:gd name="connsiteY5" fmla="*/ 253604 h 1079104"/>
                <a:gd name="connsiteX6" fmla="*/ 779859 w 818355"/>
                <a:gd name="connsiteY6" fmla="*/ 301229 h 1079104"/>
                <a:gd name="connsiteX7" fmla="*/ 815577 w 818355"/>
                <a:gd name="connsiteY7" fmla="*/ 372666 h 1079104"/>
                <a:gd name="connsiteX8" fmla="*/ 763190 w 818355"/>
                <a:gd name="connsiteY8" fmla="*/ 429816 h 1079104"/>
                <a:gd name="connsiteX9" fmla="*/ 598884 w 818355"/>
                <a:gd name="connsiteY9" fmla="*/ 451248 h 1079104"/>
                <a:gd name="connsiteX10" fmla="*/ 475059 w 818355"/>
                <a:gd name="connsiteY10" fmla="*/ 501254 h 1079104"/>
                <a:gd name="connsiteX11" fmla="*/ 417909 w 818355"/>
                <a:gd name="connsiteY11" fmla="*/ 556023 h 1079104"/>
                <a:gd name="connsiteX12" fmla="*/ 365521 w 818355"/>
                <a:gd name="connsiteY12" fmla="*/ 629841 h 1079104"/>
                <a:gd name="connsiteX13" fmla="*/ 332184 w 818355"/>
                <a:gd name="connsiteY13" fmla="*/ 801291 h 1079104"/>
                <a:gd name="connsiteX14" fmla="*/ 317896 w 818355"/>
                <a:gd name="connsiteY14" fmla="*/ 965598 h 1079104"/>
                <a:gd name="connsiteX15" fmla="*/ 310752 w 818355"/>
                <a:gd name="connsiteY15" fmla="*/ 1058466 h 1079104"/>
                <a:gd name="connsiteX16" fmla="*/ 20240 w 818355"/>
                <a:gd name="connsiteY16" fmla="*/ 1053704 h 1079104"/>
                <a:gd name="connsiteX17" fmla="*/ 25002 w 818355"/>
                <a:gd name="connsiteY17" fmla="*/ 5954 h 1079104"/>
                <a:gd name="connsiteX0" fmla="*/ 25002 w 818355"/>
                <a:gd name="connsiteY0" fmla="*/ 0 h 1073150"/>
                <a:gd name="connsiteX1" fmla="*/ 241696 w 818355"/>
                <a:gd name="connsiteY1" fmla="*/ 30956 h 1073150"/>
                <a:gd name="connsiteX2" fmla="*/ 263127 w 818355"/>
                <a:gd name="connsiteY2" fmla="*/ 64294 h 1073150"/>
                <a:gd name="connsiteX3" fmla="*/ 320277 w 818355"/>
                <a:gd name="connsiteY3" fmla="*/ 135731 h 1073150"/>
                <a:gd name="connsiteX4" fmla="*/ 470296 w 818355"/>
                <a:gd name="connsiteY4" fmla="*/ 209550 h 1073150"/>
                <a:gd name="connsiteX5" fmla="*/ 670321 w 818355"/>
                <a:gd name="connsiteY5" fmla="*/ 247650 h 1073150"/>
                <a:gd name="connsiteX6" fmla="*/ 779859 w 818355"/>
                <a:gd name="connsiteY6" fmla="*/ 295275 h 1073150"/>
                <a:gd name="connsiteX7" fmla="*/ 815577 w 818355"/>
                <a:gd name="connsiteY7" fmla="*/ 366712 h 1073150"/>
                <a:gd name="connsiteX8" fmla="*/ 763190 w 818355"/>
                <a:gd name="connsiteY8" fmla="*/ 423862 h 1073150"/>
                <a:gd name="connsiteX9" fmla="*/ 598884 w 818355"/>
                <a:gd name="connsiteY9" fmla="*/ 445294 h 1073150"/>
                <a:gd name="connsiteX10" fmla="*/ 475059 w 818355"/>
                <a:gd name="connsiteY10" fmla="*/ 495300 h 1073150"/>
                <a:gd name="connsiteX11" fmla="*/ 417909 w 818355"/>
                <a:gd name="connsiteY11" fmla="*/ 550069 h 1073150"/>
                <a:gd name="connsiteX12" fmla="*/ 365521 w 818355"/>
                <a:gd name="connsiteY12" fmla="*/ 623887 h 1073150"/>
                <a:gd name="connsiteX13" fmla="*/ 332184 w 818355"/>
                <a:gd name="connsiteY13" fmla="*/ 795337 h 1073150"/>
                <a:gd name="connsiteX14" fmla="*/ 317896 w 818355"/>
                <a:gd name="connsiteY14" fmla="*/ 959644 h 1073150"/>
                <a:gd name="connsiteX15" fmla="*/ 310752 w 818355"/>
                <a:gd name="connsiteY15" fmla="*/ 1052512 h 1073150"/>
                <a:gd name="connsiteX16" fmla="*/ 20240 w 818355"/>
                <a:gd name="connsiteY16" fmla="*/ 1047750 h 1073150"/>
                <a:gd name="connsiteX17" fmla="*/ 25002 w 818355"/>
                <a:gd name="connsiteY17" fmla="*/ 0 h 1073150"/>
                <a:gd name="connsiteX0" fmla="*/ 25002 w 818355"/>
                <a:gd name="connsiteY0" fmla="*/ 8335 h 1081485"/>
                <a:gd name="connsiteX1" fmla="*/ 241696 w 818355"/>
                <a:gd name="connsiteY1" fmla="*/ 39291 h 1081485"/>
                <a:gd name="connsiteX2" fmla="*/ 263127 w 818355"/>
                <a:gd name="connsiteY2" fmla="*/ 72629 h 1081485"/>
                <a:gd name="connsiteX3" fmla="*/ 320277 w 818355"/>
                <a:gd name="connsiteY3" fmla="*/ 144066 h 1081485"/>
                <a:gd name="connsiteX4" fmla="*/ 470296 w 818355"/>
                <a:gd name="connsiteY4" fmla="*/ 217885 h 1081485"/>
                <a:gd name="connsiteX5" fmla="*/ 670321 w 818355"/>
                <a:gd name="connsiteY5" fmla="*/ 255985 h 1081485"/>
                <a:gd name="connsiteX6" fmla="*/ 779859 w 818355"/>
                <a:gd name="connsiteY6" fmla="*/ 303610 h 1081485"/>
                <a:gd name="connsiteX7" fmla="*/ 815577 w 818355"/>
                <a:gd name="connsiteY7" fmla="*/ 375047 h 1081485"/>
                <a:gd name="connsiteX8" fmla="*/ 763190 w 818355"/>
                <a:gd name="connsiteY8" fmla="*/ 432197 h 1081485"/>
                <a:gd name="connsiteX9" fmla="*/ 598884 w 818355"/>
                <a:gd name="connsiteY9" fmla="*/ 453629 h 1081485"/>
                <a:gd name="connsiteX10" fmla="*/ 475059 w 818355"/>
                <a:gd name="connsiteY10" fmla="*/ 503635 h 1081485"/>
                <a:gd name="connsiteX11" fmla="*/ 417909 w 818355"/>
                <a:gd name="connsiteY11" fmla="*/ 558404 h 1081485"/>
                <a:gd name="connsiteX12" fmla="*/ 365521 w 818355"/>
                <a:gd name="connsiteY12" fmla="*/ 632222 h 1081485"/>
                <a:gd name="connsiteX13" fmla="*/ 332184 w 818355"/>
                <a:gd name="connsiteY13" fmla="*/ 803672 h 1081485"/>
                <a:gd name="connsiteX14" fmla="*/ 317896 w 818355"/>
                <a:gd name="connsiteY14" fmla="*/ 967979 h 1081485"/>
                <a:gd name="connsiteX15" fmla="*/ 310752 w 818355"/>
                <a:gd name="connsiteY15" fmla="*/ 1060847 h 1081485"/>
                <a:gd name="connsiteX16" fmla="*/ 20240 w 818355"/>
                <a:gd name="connsiteY16" fmla="*/ 1056085 h 1081485"/>
                <a:gd name="connsiteX17" fmla="*/ 25002 w 818355"/>
                <a:gd name="connsiteY17" fmla="*/ 8335 h 1081485"/>
                <a:gd name="connsiteX0" fmla="*/ 25002 w 818355"/>
                <a:gd name="connsiteY0" fmla="*/ 8334 h 1081484"/>
                <a:gd name="connsiteX1" fmla="*/ 241696 w 818355"/>
                <a:gd name="connsiteY1" fmla="*/ 39291 h 1081484"/>
                <a:gd name="connsiteX2" fmla="*/ 263127 w 818355"/>
                <a:gd name="connsiteY2" fmla="*/ 72628 h 1081484"/>
                <a:gd name="connsiteX3" fmla="*/ 320277 w 818355"/>
                <a:gd name="connsiteY3" fmla="*/ 144065 h 1081484"/>
                <a:gd name="connsiteX4" fmla="*/ 470296 w 818355"/>
                <a:gd name="connsiteY4" fmla="*/ 217884 h 1081484"/>
                <a:gd name="connsiteX5" fmla="*/ 670321 w 818355"/>
                <a:gd name="connsiteY5" fmla="*/ 255984 h 1081484"/>
                <a:gd name="connsiteX6" fmla="*/ 779859 w 818355"/>
                <a:gd name="connsiteY6" fmla="*/ 303609 h 1081484"/>
                <a:gd name="connsiteX7" fmla="*/ 815577 w 818355"/>
                <a:gd name="connsiteY7" fmla="*/ 375046 h 1081484"/>
                <a:gd name="connsiteX8" fmla="*/ 763190 w 818355"/>
                <a:gd name="connsiteY8" fmla="*/ 432196 h 1081484"/>
                <a:gd name="connsiteX9" fmla="*/ 598884 w 818355"/>
                <a:gd name="connsiteY9" fmla="*/ 453628 h 1081484"/>
                <a:gd name="connsiteX10" fmla="*/ 475059 w 818355"/>
                <a:gd name="connsiteY10" fmla="*/ 503634 h 1081484"/>
                <a:gd name="connsiteX11" fmla="*/ 417909 w 818355"/>
                <a:gd name="connsiteY11" fmla="*/ 558403 h 1081484"/>
                <a:gd name="connsiteX12" fmla="*/ 365521 w 818355"/>
                <a:gd name="connsiteY12" fmla="*/ 632221 h 1081484"/>
                <a:gd name="connsiteX13" fmla="*/ 332184 w 818355"/>
                <a:gd name="connsiteY13" fmla="*/ 803671 h 1081484"/>
                <a:gd name="connsiteX14" fmla="*/ 317896 w 818355"/>
                <a:gd name="connsiteY14" fmla="*/ 967978 h 1081484"/>
                <a:gd name="connsiteX15" fmla="*/ 310752 w 818355"/>
                <a:gd name="connsiteY15" fmla="*/ 1060846 h 1081484"/>
                <a:gd name="connsiteX16" fmla="*/ 20240 w 818355"/>
                <a:gd name="connsiteY16" fmla="*/ 1056084 h 1081484"/>
                <a:gd name="connsiteX17" fmla="*/ 25002 w 818355"/>
                <a:gd name="connsiteY17" fmla="*/ 8334 h 1081484"/>
                <a:gd name="connsiteX0" fmla="*/ 25002 w 818355"/>
                <a:gd name="connsiteY0" fmla="*/ 36909 h 1110059"/>
                <a:gd name="connsiteX1" fmla="*/ 239315 w 818355"/>
                <a:gd name="connsiteY1" fmla="*/ 39291 h 1110059"/>
                <a:gd name="connsiteX2" fmla="*/ 263127 w 818355"/>
                <a:gd name="connsiteY2" fmla="*/ 101203 h 1110059"/>
                <a:gd name="connsiteX3" fmla="*/ 320277 w 818355"/>
                <a:gd name="connsiteY3" fmla="*/ 172640 h 1110059"/>
                <a:gd name="connsiteX4" fmla="*/ 470296 w 818355"/>
                <a:gd name="connsiteY4" fmla="*/ 246459 h 1110059"/>
                <a:gd name="connsiteX5" fmla="*/ 670321 w 818355"/>
                <a:gd name="connsiteY5" fmla="*/ 284559 h 1110059"/>
                <a:gd name="connsiteX6" fmla="*/ 779859 w 818355"/>
                <a:gd name="connsiteY6" fmla="*/ 332184 h 1110059"/>
                <a:gd name="connsiteX7" fmla="*/ 815577 w 818355"/>
                <a:gd name="connsiteY7" fmla="*/ 403621 h 1110059"/>
                <a:gd name="connsiteX8" fmla="*/ 763190 w 818355"/>
                <a:gd name="connsiteY8" fmla="*/ 460771 h 1110059"/>
                <a:gd name="connsiteX9" fmla="*/ 598884 w 818355"/>
                <a:gd name="connsiteY9" fmla="*/ 482203 h 1110059"/>
                <a:gd name="connsiteX10" fmla="*/ 475059 w 818355"/>
                <a:gd name="connsiteY10" fmla="*/ 532209 h 1110059"/>
                <a:gd name="connsiteX11" fmla="*/ 417909 w 818355"/>
                <a:gd name="connsiteY11" fmla="*/ 586978 h 1110059"/>
                <a:gd name="connsiteX12" fmla="*/ 365521 w 818355"/>
                <a:gd name="connsiteY12" fmla="*/ 660796 h 1110059"/>
                <a:gd name="connsiteX13" fmla="*/ 332184 w 818355"/>
                <a:gd name="connsiteY13" fmla="*/ 832246 h 1110059"/>
                <a:gd name="connsiteX14" fmla="*/ 317896 w 818355"/>
                <a:gd name="connsiteY14" fmla="*/ 996553 h 1110059"/>
                <a:gd name="connsiteX15" fmla="*/ 310752 w 818355"/>
                <a:gd name="connsiteY15" fmla="*/ 1089421 h 1110059"/>
                <a:gd name="connsiteX16" fmla="*/ 20240 w 818355"/>
                <a:gd name="connsiteY16" fmla="*/ 1084659 h 1110059"/>
                <a:gd name="connsiteX17" fmla="*/ 25002 w 818355"/>
                <a:gd name="connsiteY17" fmla="*/ 36909 h 1110059"/>
                <a:gd name="connsiteX0" fmla="*/ 25002 w 818355"/>
                <a:gd name="connsiteY0" fmla="*/ 5953 h 1079103"/>
                <a:gd name="connsiteX1" fmla="*/ 239315 w 818355"/>
                <a:gd name="connsiteY1" fmla="*/ 8335 h 1079103"/>
                <a:gd name="connsiteX2" fmla="*/ 263127 w 818355"/>
                <a:gd name="connsiteY2" fmla="*/ 70247 h 1079103"/>
                <a:gd name="connsiteX3" fmla="*/ 320277 w 818355"/>
                <a:gd name="connsiteY3" fmla="*/ 141684 h 1079103"/>
                <a:gd name="connsiteX4" fmla="*/ 470296 w 818355"/>
                <a:gd name="connsiteY4" fmla="*/ 215503 h 1079103"/>
                <a:gd name="connsiteX5" fmla="*/ 670321 w 818355"/>
                <a:gd name="connsiteY5" fmla="*/ 253603 h 1079103"/>
                <a:gd name="connsiteX6" fmla="*/ 779859 w 818355"/>
                <a:gd name="connsiteY6" fmla="*/ 301228 h 1079103"/>
                <a:gd name="connsiteX7" fmla="*/ 815577 w 818355"/>
                <a:gd name="connsiteY7" fmla="*/ 372665 h 1079103"/>
                <a:gd name="connsiteX8" fmla="*/ 763190 w 818355"/>
                <a:gd name="connsiteY8" fmla="*/ 429815 h 1079103"/>
                <a:gd name="connsiteX9" fmla="*/ 598884 w 818355"/>
                <a:gd name="connsiteY9" fmla="*/ 451247 h 1079103"/>
                <a:gd name="connsiteX10" fmla="*/ 475059 w 818355"/>
                <a:gd name="connsiteY10" fmla="*/ 501253 h 1079103"/>
                <a:gd name="connsiteX11" fmla="*/ 417909 w 818355"/>
                <a:gd name="connsiteY11" fmla="*/ 556022 h 1079103"/>
                <a:gd name="connsiteX12" fmla="*/ 365521 w 818355"/>
                <a:gd name="connsiteY12" fmla="*/ 629840 h 1079103"/>
                <a:gd name="connsiteX13" fmla="*/ 332184 w 818355"/>
                <a:gd name="connsiteY13" fmla="*/ 801290 h 1079103"/>
                <a:gd name="connsiteX14" fmla="*/ 317896 w 818355"/>
                <a:gd name="connsiteY14" fmla="*/ 965597 h 1079103"/>
                <a:gd name="connsiteX15" fmla="*/ 310752 w 818355"/>
                <a:gd name="connsiteY15" fmla="*/ 1058465 h 1079103"/>
                <a:gd name="connsiteX16" fmla="*/ 20240 w 818355"/>
                <a:gd name="connsiteY16" fmla="*/ 1053703 h 1079103"/>
                <a:gd name="connsiteX17" fmla="*/ 25002 w 818355"/>
                <a:gd name="connsiteY17" fmla="*/ 5953 h 1079103"/>
                <a:gd name="connsiteX0" fmla="*/ 27383 w 820736"/>
                <a:gd name="connsiteY0" fmla="*/ 5953 h 1112441"/>
                <a:gd name="connsiteX1" fmla="*/ 241696 w 820736"/>
                <a:gd name="connsiteY1" fmla="*/ 8335 h 1112441"/>
                <a:gd name="connsiteX2" fmla="*/ 265508 w 820736"/>
                <a:gd name="connsiteY2" fmla="*/ 70247 h 1112441"/>
                <a:gd name="connsiteX3" fmla="*/ 322658 w 820736"/>
                <a:gd name="connsiteY3" fmla="*/ 141684 h 1112441"/>
                <a:gd name="connsiteX4" fmla="*/ 472677 w 820736"/>
                <a:gd name="connsiteY4" fmla="*/ 215503 h 1112441"/>
                <a:gd name="connsiteX5" fmla="*/ 672702 w 820736"/>
                <a:gd name="connsiteY5" fmla="*/ 253603 h 1112441"/>
                <a:gd name="connsiteX6" fmla="*/ 782240 w 820736"/>
                <a:gd name="connsiteY6" fmla="*/ 301228 h 1112441"/>
                <a:gd name="connsiteX7" fmla="*/ 817958 w 820736"/>
                <a:gd name="connsiteY7" fmla="*/ 372665 h 1112441"/>
                <a:gd name="connsiteX8" fmla="*/ 765571 w 820736"/>
                <a:gd name="connsiteY8" fmla="*/ 429815 h 1112441"/>
                <a:gd name="connsiteX9" fmla="*/ 601265 w 820736"/>
                <a:gd name="connsiteY9" fmla="*/ 451247 h 1112441"/>
                <a:gd name="connsiteX10" fmla="*/ 477440 w 820736"/>
                <a:gd name="connsiteY10" fmla="*/ 501253 h 1112441"/>
                <a:gd name="connsiteX11" fmla="*/ 420290 w 820736"/>
                <a:gd name="connsiteY11" fmla="*/ 556022 h 1112441"/>
                <a:gd name="connsiteX12" fmla="*/ 367902 w 820736"/>
                <a:gd name="connsiteY12" fmla="*/ 629840 h 1112441"/>
                <a:gd name="connsiteX13" fmla="*/ 334565 w 820736"/>
                <a:gd name="connsiteY13" fmla="*/ 801290 h 1112441"/>
                <a:gd name="connsiteX14" fmla="*/ 320277 w 820736"/>
                <a:gd name="connsiteY14" fmla="*/ 965597 h 1112441"/>
                <a:gd name="connsiteX15" fmla="*/ 313133 w 820736"/>
                <a:gd name="connsiteY15" fmla="*/ 1058465 h 1112441"/>
                <a:gd name="connsiteX16" fmla="*/ 20240 w 820736"/>
                <a:gd name="connsiteY16" fmla="*/ 1087041 h 1112441"/>
                <a:gd name="connsiteX17" fmla="*/ 27383 w 820736"/>
                <a:gd name="connsiteY17" fmla="*/ 5953 h 1112441"/>
                <a:gd name="connsiteX0" fmla="*/ 22620 w 815973"/>
                <a:gd name="connsiteY0" fmla="*/ 5953 h 1112441"/>
                <a:gd name="connsiteX1" fmla="*/ 236933 w 815973"/>
                <a:gd name="connsiteY1" fmla="*/ 8335 h 1112441"/>
                <a:gd name="connsiteX2" fmla="*/ 260745 w 815973"/>
                <a:gd name="connsiteY2" fmla="*/ 70247 h 1112441"/>
                <a:gd name="connsiteX3" fmla="*/ 317895 w 815973"/>
                <a:gd name="connsiteY3" fmla="*/ 141684 h 1112441"/>
                <a:gd name="connsiteX4" fmla="*/ 467914 w 815973"/>
                <a:gd name="connsiteY4" fmla="*/ 215503 h 1112441"/>
                <a:gd name="connsiteX5" fmla="*/ 667939 w 815973"/>
                <a:gd name="connsiteY5" fmla="*/ 253603 h 1112441"/>
                <a:gd name="connsiteX6" fmla="*/ 777477 w 815973"/>
                <a:gd name="connsiteY6" fmla="*/ 301228 h 1112441"/>
                <a:gd name="connsiteX7" fmla="*/ 813195 w 815973"/>
                <a:gd name="connsiteY7" fmla="*/ 372665 h 1112441"/>
                <a:gd name="connsiteX8" fmla="*/ 760808 w 815973"/>
                <a:gd name="connsiteY8" fmla="*/ 429815 h 1112441"/>
                <a:gd name="connsiteX9" fmla="*/ 596502 w 815973"/>
                <a:gd name="connsiteY9" fmla="*/ 451247 h 1112441"/>
                <a:gd name="connsiteX10" fmla="*/ 472677 w 815973"/>
                <a:gd name="connsiteY10" fmla="*/ 501253 h 1112441"/>
                <a:gd name="connsiteX11" fmla="*/ 415527 w 815973"/>
                <a:gd name="connsiteY11" fmla="*/ 556022 h 1112441"/>
                <a:gd name="connsiteX12" fmla="*/ 363139 w 815973"/>
                <a:gd name="connsiteY12" fmla="*/ 629840 h 1112441"/>
                <a:gd name="connsiteX13" fmla="*/ 329802 w 815973"/>
                <a:gd name="connsiteY13" fmla="*/ 801290 h 1112441"/>
                <a:gd name="connsiteX14" fmla="*/ 315514 w 815973"/>
                <a:gd name="connsiteY14" fmla="*/ 965597 h 1112441"/>
                <a:gd name="connsiteX15" fmla="*/ 308370 w 815973"/>
                <a:gd name="connsiteY15" fmla="*/ 1058465 h 1112441"/>
                <a:gd name="connsiteX16" fmla="*/ 15477 w 815973"/>
                <a:gd name="connsiteY16" fmla="*/ 1087041 h 1112441"/>
                <a:gd name="connsiteX17" fmla="*/ 22620 w 815973"/>
                <a:gd name="connsiteY17" fmla="*/ 5953 h 1112441"/>
                <a:gd name="connsiteX0" fmla="*/ 22620 w 815973"/>
                <a:gd name="connsiteY0" fmla="*/ 5953 h 1087041"/>
                <a:gd name="connsiteX1" fmla="*/ 236933 w 815973"/>
                <a:gd name="connsiteY1" fmla="*/ 8335 h 1087041"/>
                <a:gd name="connsiteX2" fmla="*/ 260745 w 815973"/>
                <a:gd name="connsiteY2" fmla="*/ 70247 h 1087041"/>
                <a:gd name="connsiteX3" fmla="*/ 317895 w 815973"/>
                <a:gd name="connsiteY3" fmla="*/ 141684 h 1087041"/>
                <a:gd name="connsiteX4" fmla="*/ 467914 w 815973"/>
                <a:gd name="connsiteY4" fmla="*/ 215503 h 1087041"/>
                <a:gd name="connsiteX5" fmla="*/ 667939 w 815973"/>
                <a:gd name="connsiteY5" fmla="*/ 253603 h 1087041"/>
                <a:gd name="connsiteX6" fmla="*/ 777477 w 815973"/>
                <a:gd name="connsiteY6" fmla="*/ 301228 h 1087041"/>
                <a:gd name="connsiteX7" fmla="*/ 813195 w 815973"/>
                <a:gd name="connsiteY7" fmla="*/ 372665 h 1087041"/>
                <a:gd name="connsiteX8" fmla="*/ 760808 w 815973"/>
                <a:gd name="connsiteY8" fmla="*/ 429815 h 1087041"/>
                <a:gd name="connsiteX9" fmla="*/ 596502 w 815973"/>
                <a:gd name="connsiteY9" fmla="*/ 451247 h 1087041"/>
                <a:gd name="connsiteX10" fmla="*/ 472677 w 815973"/>
                <a:gd name="connsiteY10" fmla="*/ 501253 h 1087041"/>
                <a:gd name="connsiteX11" fmla="*/ 415527 w 815973"/>
                <a:gd name="connsiteY11" fmla="*/ 556022 h 1087041"/>
                <a:gd name="connsiteX12" fmla="*/ 363139 w 815973"/>
                <a:gd name="connsiteY12" fmla="*/ 629840 h 1087041"/>
                <a:gd name="connsiteX13" fmla="*/ 329802 w 815973"/>
                <a:gd name="connsiteY13" fmla="*/ 801290 h 1087041"/>
                <a:gd name="connsiteX14" fmla="*/ 315514 w 815973"/>
                <a:gd name="connsiteY14" fmla="*/ 965597 h 1087041"/>
                <a:gd name="connsiteX15" fmla="*/ 308370 w 815973"/>
                <a:gd name="connsiteY15" fmla="*/ 1058465 h 1087041"/>
                <a:gd name="connsiteX16" fmla="*/ 15477 w 815973"/>
                <a:gd name="connsiteY16" fmla="*/ 1087041 h 1087041"/>
                <a:gd name="connsiteX17" fmla="*/ 22620 w 815973"/>
                <a:gd name="connsiteY17" fmla="*/ 5953 h 1087041"/>
                <a:gd name="connsiteX0" fmla="*/ 22620 w 815973"/>
                <a:gd name="connsiteY0" fmla="*/ 5953 h 1087041"/>
                <a:gd name="connsiteX1" fmla="*/ 236933 w 815973"/>
                <a:gd name="connsiteY1" fmla="*/ 8335 h 1087041"/>
                <a:gd name="connsiteX2" fmla="*/ 260745 w 815973"/>
                <a:gd name="connsiteY2" fmla="*/ 70247 h 1087041"/>
                <a:gd name="connsiteX3" fmla="*/ 317895 w 815973"/>
                <a:gd name="connsiteY3" fmla="*/ 141684 h 1087041"/>
                <a:gd name="connsiteX4" fmla="*/ 467914 w 815973"/>
                <a:gd name="connsiteY4" fmla="*/ 215503 h 1087041"/>
                <a:gd name="connsiteX5" fmla="*/ 667939 w 815973"/>
                <a:gd name="connsiteY5" fmla="*/ 253603 h 1087041"/>
                <a:gd name="connsiteX6" fmla="*/ 777477 w 815973"/>
                <a:gd name="connsiteY6" fmla="*/ 301228 h 1087041"/>
                <a:gd name="connsiteX7" fmla="*/ 813195 w 815973"/>
                <a:gd name="connsiteY7" fmla="*/ 372665 h 1087041"/>
                <a:gd name="connsiteX8" fmla="*/ 760808 w 815973"/>
                <a:gd name="connsiteY8" fmla="*/ 429815 h 1087041"/>
                <a:gd name="connsiteX9" fmla="*/ 596502 w 815973"/>
                <a:gd name="connsiteY9" fmla="*/ 451247 h 1087041"/>
                <a:gd name="connsiteX10" fmla="*/ 472677 w 815973"/>
                <a:gd name="connsiteY10" fmla="*/ 501253 h 1087041"/>
                <a:gd name="connsiteX11" fmla="*/ 415527 w 815973"/>
                <a:gd name="connsiteY11" fmla="*/ 556022 h 1087041"/>
                <a:gd name="connsiteX12" fmla="*/ 363139 w 815973"/>
                <a:gd name="connsiteY12" fmla="*/ 629840 h 1087041"/>
                <a:gd name="connsiteX13" fmla="*/ 329802 w 815973"/>
                <a:gd name="connsiteY13" fmla="*/ 801290 h 1087041"/>
                <a:gd name="connsiteX14" fmla="*/ 315514 w 815973"/>
                <a:gd name="connsiteY14" fmla="*/ 965597 h 1087041"/>
                <a:gd name="connsiteX15" fmla="*/ 308370 w 815973"/>
                <a:gd name="connsiteY15" fmla="*/ 1058465 h 1087041"/>
                <a:gd name="connsiteX16" fmla="*/ 15477 w 815973"/>
                <a:gd name="connsiteY16" fmla="*/ 1087041 h 1087041"/>
                <a:gd name="connsiteX17" fmla="*/ 22620 w 815973"/>
                <a:gd name="connsiteY17" fmla="*/ 5953 h 10870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15973" h="1087041">
                  <a:moveTo>
                    <a:pt x="22620" y="5953"/>
                  </a:moveTo>
                  <a:cubicBezTo>
                    <a:pt x="125808" y="8335"/>
                    <a:pt x="147240" y="0"/>
                    <a:pt x="236933" y="8335"/>
                  </a:cubicBezTo>
                  <a:cubicBezTo>
                    <a:pt x="228995" y="19051"/>
                    <a:pt x="247251" y="48022"/>
                    <a:pt x="260745" y="70247"/>
                  </a:cubicBezTo>
                  <a:cubicBezTo>
                    <a:pt x="274239" y="92472"/>
                    <a:pt x="283367" y="117475"/>
                    <a:pt x="317895" y="141684"/>
                  </a:cubicBezTo>
                  <a:cubicBezTo>
                    <a:pt x="352423" y="165893"/>
                    <a:pt x="409573" y="196850"/>
                    <a:pt x="467914" y="215503"/>
                  </a:cubicBezTo>
                  <a:cubicBezTo>
                    <a:pt x="526255" y="234156"/>
                    <a:pt x="616345" y="239316"/>
                    <a:pt x="667939" y="253603"/>
                  </a:cubicBezTo>
                  <a:cubicBezTo>
                    <a:pt x="719533" y="267890"/>
                    <a:pt x="753268" y="281384"/>
                    <a:pt x="777477" y="301228"/>
                  </a:cubicBezTo>
                  <a:cubicBezTo>
                    <a:pt x="801686" y="321072"/>
                    <a:pt x="815973" y="351234"/>
                    <a:pt x="813195" y="372665"/>
                  </a:cubicBezTo>
                  <a:cubicBezTo>
                    <a:pt x="810417" y="394096"/>
                    <a:pt x="796923" y="416718"/>
                    <a:pt x="760808" y="429815"/>
                  </a:cubicBezTo>
                  <a:cubicBezTo>
                    <a:pt x="724693" y="442912"/>
                    <a:pt x="644524" y="439341"/>
                    <a:pt x="596502" y="451247"/>
                  </a:cubicBezTo>
                  <a:cubicBezTo>
                    <a:pt x="548480" y="463153"/>
                    <a:pt x="502839" y="483791"/>
                    <a:pt x="472677" y="501253"/>
                  </a:cubicBezTo>
                  <a:cubicBezTo>
                    <a:pt x="442515" y="518715"/>
                    <a:pt x="433783" y="534591"/>
                    <a:pt x="415527" y="556022"/>
                  </a:cubicBezTo>
                  <a:cubicBezTo>
                    <a:pt x="397271" y="577453"/>
                    <a:pt x="377426" y="588962"/>
                    <a:pt x="363139" y="629840"/>
                  </a:cubicBezTo>
                  <a:cubicBezTo>
                    <a:pt x="348852" y="670718"/>
                    <a:pt x="337739" y="745331"/>
                    <a:pt x="329802" y="801290"/>
                  </a:cubicBezTo>
                  <a:cubicBezTo>
                    <a:pt x="321865" y="857249"/>
                    <a:pt x="319086" y="922735"/>
                    <a:pt x="315514" y="965597"/>
                  </a:cubicBezTo>
                  <a:cubicBezTo>
                    <a:pt x="311942" y="1008459"/>
                    <a:pt x="296464" y="1007268"/>
                    <a:pt x="308370" y="1058465"/>
                  </a:cubicBezTo>
                  <a:cubicBezTo>
                    <a:pt x="258364" y="1078706"/>
                    <a:pt x="261937" y="1083866"/>
                    <a:pt x="15477" y="1087041"/>
                  </a:cubicBezTo>
                  <a:cubicBezTo>
                    <a:pt x="0" y="902097"/>
                    <a:pt x="396" y="484584"/>
                    <a:pt x="22620" y="5953"/>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Freeform 93"/>
            <p:cNvSpPr/>
            <p:nvPr/>
          </p:nvSpPr>
          <p:spPr>
            <a:xfrm>
              <a:off x="2967039" y="2081213"/>
              <a:ext cx="304800" cy="2062134"/>
            </a:xfrm>
            <a:custGeom>
              <a:avLst/>
              <a:gdLst>
                <a:gd name="connsiteX0" fmla="*/ 57150 w 379412"/>
                <a:gd name="connsiteY0" fmla="*/ 342900 h 2752725"/>
                <a:gd name="connsiteX1" fmla="*/ 342900 w 379412"/>
                <a:gd name="connsiteY1" fmla="*/ 347662 h 2752725"/>
                <a:gd name="connsiteX2" fmla="*/ 276225 w 379412"/>
                <a:gd name="connsiteY2" fmla="*/ 2409825 h 2752725"/>
                <a:gd name="connsiteX3" fmla="*/ 38100 w 379412"/>
                <a:gd name="connsiteY3" fmla="*/ 2405062 h 2752725"/>
                <a:gd name="connsiteX4" fmla="*/ 57150 w 379412"/>
                <a:gd name="connsiteY4" fmla="*/ 342900 h 2752725"/>
                <a:gd name="connsiteX0" fmla="*/ 57150 w 379412"/>
                <a:gd name="connsiteY0" fmla="*/ 342900 h 2752725"/>
                <a:gd name="connsiteX1" fmla="*/ 342900 w 379412"/>
                <a:gd name="connsiteY1" fmla="*/ 347662 h 2752725"/>
                <a:gd name="connsiteX2" fmla="*/ 276225 w 379412"/>
                <a:gd name="connsiteY2" fmla="*/ 2409825 h 2752725"/>
                <a:gd name="connsiteX3" fmla="*/ 38100 w 379412"/>
                <a:gd name="connsiteY3" fmla="*/ 2405062 h 2752725"/>
                <a:gd name="connsiteX4" fmla="*/ 57150 w 379412"/>
                <a:gd name="connsiteY4" fmla="*/ 342900 h 2752725"/>
                <a:gd name="connsiteX0" fmla="*/ 57150 w 379412"/>
                <a:gd name="connsiteY0" fmla="*/ 342900 h 2752725"/>
                <a:gd name="connsiteX1" fmla="*/ 342900 w 379412"/>
                <a:gd name="connsiteY1" fmla="*/ 347662 h 2752725"/>
                <a:gd name="connsiteX2" fmla="*/ 276225 w 379412"/>
                <a:gd name="connsiteY2" fmla="*/ 2409825 h 2752725"/>
                <a:gd name="connsiteX3" fmla="*/ 38100 w 379412"/>
                <a:gd name="connsiteY3" fmla="*/ 2405062 h 2752725"/>
                <a:gd name="connsiteX4" fmla="*/ 57150 w 379412"/>
                <a:gd name="connsiteY4" fmla="*/ 342900 h 2752725"/>
                <a:gd name="connsiteX0" fmla="*/ 57150 w 379412"/>
                <a:gd name="connsiteY0" fmla="*/ 342900 h 2752725"/>
                <a:gd name="connsiteX1" fmla="*/ 342900 w 379412"/>
                <a:gd name="connsiteY1" fmla="*/ 347662 h 2752725"/>
                <a:gd name="connsiteX2" fmla="*/ 276225 w 379412"/>
                <a:gd name="connsiteY2" fmla="*/ 2409825 h 2752725"/>
                <a:gd name="connsiteX3" fmla="*/ 38100 w 379412"/>
                <a:gd name="connsiteY3" fmla="*/ 2405062 h 2752725"/>
                <a:gd name="connsiteX4" fmla="*/ 57150 w 379412"/>
                <a:gd name="connsiteY4" fmla="*/ 342900 h 2752725"/>
                <a:gd name="connsiteX0" fmla="*/ 57150 w 379412"/>
                <a:gd name="connsiteY0" fmla="*/ 342900 h 2749549"/>
                <a:gd name="connsiteX1" fmla="*/ 342900 w 379412"/>
                <a:gd name="connsiteY1" fmla="*/ 347662 h 2749549"/>
                <a:gd name="connsiteX2" fmla="*/ 276225 w 379412"/>
                <a:gd name="connsiteY2" fmla="*/ 2409825 h 2749549"/>
                <a:gd name="connsiteX3" fmla="*/ 38100 w 379412"/>
                <a:gd name="connsiteY3" fmla="*/ 2405062 h 2749549"/>
                <a:gd name="connsiteX4" fmla="*/ 57150 w 379412"/>
                <a:gd name="connsiteY4" fmla="*/ 342900 h 2749549"/>
                <a:gd name="connsiteX0" fmla="*/ 57150 w 379412"/>
                <a:gd name="connsiteY0" fmla="*/ 342900 h 2749549"/>
                <a:gd name="connsiteX1" fmla="*/ 342900 w 379412"/>
                <a:gd name="connsiteY1" fmla="*/ 347662 h 2749549"/>
                <a:gd name="connsiteX2" fmla="*/ 276225 w 379412"/>
                <a:gd name="connsiteY2" fmla="*/ 2409825 h 2749549"/>
                <a:gd name="connsiteX3" fmla="*/ 38100 w 379412"/>
                <a:gd name="connsiteY3" fmla="*/ 2405062 h 2749549"/>
                <a:gd name="connsiteX4" fmla="*/ 57150 w 379412"/>
                <a:gd name="connsiteY4" fmla="*/ 342900 h 2749549"/>
                <a:gd name="connsiteX0" fmla="*/ 57150 w 379412"/>
                <a:gd name="connsiteY0" fmla="*/ 11112 h 2417761"/>
                <a:gd name="connsiteX1" fmla="*/ 342900 w 379412"/>
                <a:gd name="connsiteY1" fmla="*/ 15874 h 2417761"/>
                <a:gd name="connsiteX2" fmla="*/ 276225 w 379412"/>
                <a:gd name="connsiteY2" fmla="*/ 2078037 h 2417761"/>
                <a:gd name="connsiteX3" fmla="*/ 38100 w 379412"/>
                <a:gd name="connsiteY3" fmla="*/ 2073274 h 2417761"/>
                <a:gd name="connsiteX4" fmla="*/ 57150 w 379412"/>
                <a:gd name="connsiteY4" fmla="*/ 11112 h 2417761"/>
                <a:gd name="connsiteX0" fmla="*/ 57150 w 379412"/>
                <a:gd name="connsiteY0" fmla="*/ 11112 h 2417761"/>
                <a:gd name="connsiteX1" fmla="*/ 342900 w 379412"/>
                <a:gd name="connsiteY1" fmla="*/ 15874 h 2417761"/>
                <a:gd name="connsiteX2" fmla="*/ 276225 w 379412"/>
                <a:gd name="connsiteY2" fmla="*/ 2078037 h 2417761"/>
                <a:gd name="connsiteX3" fmla="*/ 38100 w 379412"/>
                <a:gd name="connsiteY3" fmla="*/ 2073274 h 2417761"/>
                <a:gd name="connsiteX4" fmla="*/ 57150 w 379412"/>
                <a:gd name="connsiteY4" fmla="*/ 11112 h 2417761"/>
                <a:gd name="connsiteX0" fmla="*/ 26987 w 349249"/>
                <a:gd name="connsiteY0" fmla="*/ 11112 h 2417761"/>
                <a:gd name="connsiteX1" fmla="*/ 312737 w 349249"/>
                <a:gd name="connsiteY1" fmla="*/ 15874 h 2417761"/>
                <a:gd name="connsiteX2" fmla="*/ 246062 w 349249"/>
                <a:gd name="connsiteY2" fmla="*/ 2078037 h 2417761"/>
                <a:gd name="connsiteX3" fmla="*/ 7937 w 349249"/>
                <a:gd name="connsiteY3" fmla="*/ 2073274 h 2417761"/>
                <a:gd name="connsiteX4" fmla="*/ 26987 w 349249"/>
                <a:gd name="connsiteY4" fmla="*/ 11112 h 2417761"/>
                <a:gd name="connsiteX0" fmla="*/ 26987 w 349249"/>
                <a:gd name="connsiteY0" fmla="*/ 11112 h 2078037"/>
                <a:gd name="connsiteX1" fmla="*/ 312737 w 349249"/>
                <a:gd name="connsiteY1" fmla="*/ 15874 h 2078037"/>
                <a:gd name="connsiteX2" fmla="*/ 246062 w 349249"/>
                <a:gd name="connsiteY2" fmla="*/ 2078037 h 2078037"/>
                <a:gd name="connsiteX3" fmla="*/ 7937 w 349249"/>
                <a:gd name="connsiteY3" fmla="*/ 2073274 h 2078037"/>
                <a:gd name="connsiteX4" fmla="*/ 26987 w 349249"/>
                <a:gd name="connsiteY4" fmla="*/ 11112 h 2078037"/>
                <a:gd name="connsiteX0" fmla="*/ 26987 w 363537"/>
                <a:gd name="connsiteY0" fmla="*/ 0 h 2153775"/>
                <a:gd name="connsiteX1" fmla="*/ 327025 w 363537"/>
                <a:gd name="connsiteY1" fmla="*/ 91612 h 2153775"/>
                <a:gd name="connsiteX2" fmla="*/ 260350 w 363537"/>
                <a:gd name="connsiteY2" fmla="*/ 2153775 h 2153775"/>
                <a:gd name="connsiteX3" fmla="*/ 22225 w 363537"/>
                <a:gd name="connsiteY3" fmla="*/ 2149012 h 2153775"/>
                <a:gd name="connsiteX4" fmla="*/ 26987 w 363537"/>
                <a:gd name="connsiteY4" fmla="*/ 0 h 2153775"/>
                <a:gd name="connsiteX0" fmla="*/ 26987 w 363537"/>
                <a:gd name="connsiteY0" fmla="*/ 0 h 2078037"/>
                <a:gd name="connsiteX1" fmla="*/ 327025 w 363537"/>
                <a:gd name="connsiteY1" fmla="*/ 15874 h 2078037"/>
                <a:gd name="connsiteX2" fmla="*/ 260350 w 363537"/>
                <a:gd name="connsiteY2" fmla="*/ 2078037 h 2078037"/>
                <a:gd name="connsiteX3" fmla="*/ 22225 w 363537"/>
                <a:gd name="connsiteY3" fmla="*/ 2073274 h 2078037"/>
                <a:gd name="connsiteX4" fmla="*/ 26987 w 363537"/>
                <a:gd name="connsiteY4" fmla="*/ 0 h 2078037"/>
                <a:gd name="connsiteX0" fmla="*/ 26987 w 363537"/>
                <a:gd name="connsiteY0" fmla="*/ 0 h 2078038"/>
                <a:gd name="connsiteX1" fmla="*/ 327025 w 363537"/>
                <a:gd name="connsiteY1" fmla="*/ 15875 h 2078038"/>
                <a:gd name="connsiteX2" fmla="*/ 260350 w 363537"/>
                <a:gd name="connsiteY2" fmla="*/ 2078038 h 2078038"/>
                <a:gd name="connsiteX3" fmla="*/ 22225 w 363537"/>
                <a:gd name="connsiteY3" fmla="*/ 2073275 h 2078038"/>
                <a:gd name="connsiteX4" fmla="*/ 26987 w 363537"/>
                <a:gd name="connsiteY4" fmla="*/ 0 h 2078038"/>
                <a:gd name="connsiteX0" fmla="*/ 26987 w 376238"/>
                <a:gd name="connsiteY0" fmla="*/ 0 h 2078038"/>
                <a:gd name="connsiteX1" fmla="*/ 327025 w 376238"/>
                <a:gd name="connsiteY1" fmla="*/ 15875 h 2078038"/>
                <a:gd name="connsiteX2" fmla="*/ 322262 w 376238"/>
                <a:gd name="connsiteY2" fmla="*/ 861510 h 2078038"/>
                <a:gd name="connsiteX3" fmla="*/ 260350 w 376238"/>
                <a:gd name="connsiteY3" fmla="*/ 2078038 h 2078038"/>
                <a:gd name="connsiteX4" fmla="*/ 22225 w 376238"/>
                <a:gd name="connsiteY4" fmla="*/ 2073275 h 2078038"/>
                <a:gd name="connsiteX5" fmla="*/ 26987 w 376238"/>
                <a:gd name="connsiteY5" fmla="*/ 0 h 2078038"/>
                <a:gd name="connsiteX0" fmla="*/ 26987 w 376239"/>
                <a:gd name="connsiteY0" fmla="*/ 0 h 2078037"/>
                <a:gd name="connsiteX1" fmla="*/ 327026 w 376239"/>
                <a:gd name="connsiteY1" fmla="*/ 15874 h 2078037"/>
                <a:gd name="connsiteX2" fmla="*/ 322263 w 376239"/>
                <a:gd name="connsiteY2" fmla="*/ 861509 h 2078037"/>
                <a:gd name="connsiteX3" fmla="*/ 260351 w 376239"/>
                <a:gd name="connsiteY3" fmla="*/ 2078037 h 2078037"/>
                <a:gd name="connsiteX4" fmla="*/ 22226 w 376239"/>
                <a:gd name="connsiteY4" fmla="*/ 2073274 h 2078037"/>
                <a:gd name="connsiteX5" fmla="*/ 26987 w 376239"/>
                <a:gd name="connsiteY5" fmla="*/ 0 h 2078037"/>
                <a:gd name="connsiteX0" fmla="*/ 26987 w 373858"/>
                <a:gd name="connsiteY0" fmla="*/ 23668 h 2078037"/>
                <a:gd name="connsiteX1" fmla="*/ 324645 w 373858"/>
                <a:gd name="connsiteY1" fmla="*/ 15874 h 2078037"/>
                <a:gd name="connsiteX2" fmla="*/ 319882 w 373858"/>
                <a:gd name="connsiteY2" fmla="*/ 861509 h 2078037"/>
                <a:gd name="connsiteX3" fmla="*/ 257970 w 373858"/>
                <a:gd name="connsiteY3" fmla="*/ 2078037 h 2078037"/>
                <a:gd name="connsiteX4" fmla="*/ 19845 w 373858"/>
                <a:gd name="connsiteY4" fmla="*/ 2073274 h 2078037"/>
                <a:gd name="connsiteX5" fmla="*/ 26987 w 373858"/>
                <a:gd name="connsiteY5" fmla="*/ 23668 h 2078037"/>
                <a:gd name="connsiteX0" fmla="*/ 26987 w 373858"/>
                <a:gd name="connsiteY0" fmla="*/ 11834 h 2066203"/>
                <a:gd name="connsiteX1" fmla="*/ 324645 w 373858"/>
                <a:gd name="connsiteY1" fmla="*/ 15874 h 2066203"/>
                <a:gd name="connsiteX2" fmla="*/ 319882 w 373858"/>
                <a:gd name="connsiteY2" fmla="*/ 849675 h 2066203"/>
                <a:gd name="connsiteX3" fmla="*/ 257970 w 373858"/>
                <a:gd name="connsiteY3" fmla="*/ 2066203 h 2066203"/>
                <a:gd name="connsiteX4" fmla="*/ 19845 w 373858"/>
                <a:gd name="connsiteY4" fmla="*/ 2061440 h 2066203"/>
                <a:gd name="connsiteX5" fmla="*/ 26987 w 373858"/>
                <a:gd name="connsiteY5" fmla="*/ 11834 h 2066203"/>
                <a:gd name="connsiteX0" fmla="*/ 26987 w 330994"/>
                <a:gd name="connsiteY0" fmla="*/ 11834 h 2066203"/>
                <a:gd name="connsiteX1" fmla="*/ 324645 w 330994"/>
                <a:gd name="connsiteY1" fmla="*/ 15874 h 2066203"/>
                <a:gd name="connsiteX2" fmla="*/ 319882 w 330994"/>
                <a:gd name="connsiteY2" fmla="*/ 849675 h 2066203"/>
                <a:gd name="connsiteX3" fmla="*/ 257970 w 330994"/>
                <a:gd name="connsiteY3" fmla="*/ 2066203 h 2066203"/>
                <a:gd name="connsiteX4" fmla="*/ 19845 w 330994"/>
                <a:gd name="connsiteY4" fmla="*/ 2061440 h 2066203"/>
                <a:gd name="connsiteX5" fmla="*/ 26987 w 330994"/>
                <a:gd name="connsiteY5" fmla="*/ 11834 h 2066203"/>
                <a:gd name="connsiteX0" fmla="*/ 26987 w 330994"/>
                <a:gd name="connsiteY0" fmla="*/ 0 h 2054369"/>
                <a:gd name="connsiteX1" fmla="*/ 324645 w 330994"/>
                <a:gd name="connsiteY1" fmla="*/ 4040 h 2054369"/>
                <a:gd name="connsiteX2" fmla="*/ 319882 w 330994"/>
                <a:gd name="connsiteY2" fmla="*/ 837841 h 2054369"/>
                <a:gd name="connsiteX3" fmla="*/ 257970 w 330994"/>
                <a:gd name="connsiteY3" fmla="*/ 2054369 h 2054369"/>
                <a:gd name="connsiteX4" fmla="*/ 19845 w 330994"/>
                <a:gd name="connsiteY4" fmla="*/ 2049606 h 2054369"/>
                <a:gd name="connsiteX5" fmla="*/ 26987 w 330994"/>
                <a:gd name="connsiteY5" fmla="*/ 0 h 2054369"/>
                <a:gd name="connsiteX0" fmla="*/ 26987 w 330994"/>
                <a:gd name="connsiteY0" fmla="*/ 0 h 2054369"/>
                <a:gd name="connsiteX1" fmla="*/ 324645 w 330994"/>
                <a:gd name="connsiteY1" fmla="*/ 4040 h 2054369"/>
                <a:gd name="connsiteX2" fmla="*/ 319882 w 330994"/>
                <a:gd name="connsiteY2" fmla="*/ 837841 h 2054369"/>
                <a:gd name="connsiteX3" fmla="*/ 257970 w 330994"/>
                <a:gd name="connsiteY3" fmla="*/ 2054369 h 2054369"/>
                <a:gd name="connsiteX4" fmla="*/ 19845 w 330994"/>
                <a:gd name="connsiteY4" fmla="*/ 2049606 h 2054369"/>
                <a:gd name="connsiteX5" fmla="*/ 26987 w 330994"/>
                <a:gd name="connsiteY5" fmla="*/ 0 h 2054369"/>
                <a:gd name="connsiteX0" fmla="*/ 7142 w 311149"/>
                <a:gd name="connsiteY0" fmla="*/ 0 h 2054369"/>
                <a:gd name="connsiteX1" fmla="*/ 304800 w 311149"/>
                <a:gd name="connsiteY1" fmla="*/ 4040 h 2054369"/>
                <a:gd name="connsiteX2" fmla="*/ 300037 w 311149"/>
                <a:gd name="connsiteY2" fmla="*/ 837841 h 2054369"/>
                <a:gd name="connsiteX3" fmla="*/ 238125 w 311149"/>
                <a:gd name="connsiteY3" fmla="*/ 2054369 h 2054369"/>
                <a:gd name="connsiteX4" fmla="*/ 0 w 311149"/>
                <a:gd name="connsiteY4" fmla="*/ 2049606 h 2054369"/>
                <a:gd name="connsiteX5" fmla="*/ 7142 w 311149"/>
                <a:gd name="connsiteY5" fmla="*/ 0 h 2054369"/>
                <a:gd name="connsiteX0" fmla="*/ 7142 w 304800"/>
                <a:gd name="connsiteY0" fmla="*/ 0 h 2054369"/>
                <a:gd name="connsiteX1" fmla="*/ 304800 w 304800"/>
                <a:gd name="connsiteY1" fmla="*/ 4040 h 2054369"/>
                <a:gd name="connsiteX2" fmla="*/ 266700 w 304800"/>
                <a:gd name="connsiteY2" fmla="*/ 837841 h 2054369"/>
                <a:gd name="connsiteX3" fmla="*/ 238125 w 304800"/>
                <a:gd name="connsiteY3" fmla="*/ 2054369 h 2054369"/>
                <a:gd name="connsiteX4" fmla="*/ 0 w 304800"/>
                <a:gd name="connsiteY4" fmla="*/ 2049606 h 2054369"/>
                <a:gd name="connsiteX5" fmla="*/ 7142 w 304800"/>
                <a:gd name="connsiteY5" fmla="*/ 0 h 2054369"/>
                <a:gd name="connsiteX0" fmla="*/ 7142 w 304800"/>
                <a:gd name="connsiteY0" fmla="*/ 0 h 2054369"/>
                <a:gd name="connsiteX1" fmla="*/ 304800 w 304800"/>
                <a:gd name="connsiteY1" fmla="*/ 4040 h 2054369"/>
                <a:gd name="connsiteX2" fmla="*/ 266700 w 304800"/>
                <a:gd name="connsiteY2" fmla="*/ 837841 h 2054369"/>
                <a:gd name="connsiteX3" fmla="*/ 238125 w 304800"/>
                <a:gd name="connsiteY3" fmla="*/ 2054369 h 2054369"/>
                <a:gd name="connsiteX4" fmla="*/ 0 w 304800"/>
                <a:gd name="connsiteY4" fmla="*/ 2049606 h 2054369"/>
                <a:gd name="connsiteX5" fmla="*/ 7142 w 304800"/>
                <a:gd name="connsiteY5" fmla="*/ 0 h 2054369"/>
                <a:gd name="connsiteX0" fmla="*/ 7142 w 304800"/>
                <a:gd name="connsiteY0" fmla="*/ 0 h 2049606"/>
                <a:gd name="connsiteX1" fmla="*/ 304800 w 304800"/>
                <a:gd name="connsiteY1" fmla="*/ 4040 h 2049606"/>
                <a:gd name="connsiteX2" fmla="*/ 266700 w 304800"/>
                <a:gd name="connsiteY2" fmla="*/ 837841 h 2049606"/>
                <a:gd name="connsiteX3" fmla="*/ 257175 w 304800"/>
                <a:gd name="connsiteY3" fmla="*/ 2028335 h 2049606"/>
                <a:gd name="connsiteX4" fmla="*/ 0 w 304800"/>
                <a:gd name="connsiteY4" fmla="*/ 2049606 h 2049606"/>
                <a:gd name="connsiteX5" fmla="*/ 7142 w 304800"/>
                <a:gd name="connsiteY5" fmla="*/ 0 h 2049606"/>
                <a:gd name="connsiteX0" fmla="*/ 7142 w 304800"/>
                <a:gd name="connsiteY0" fmla="*/ 0 h 2049606"/>
                <a:gd name="connsiteX1" fmla="*/ 304800 w 304800"/>
                <a:gd name="connsiteY1" fmla="*/ 4040 h 2049606"/>
                <a:gd name="connsiteX2" fmla="*/ 266700 w 304800"/>
                <a:gd name="connsiteY2" fmla="*/ 837841 h 2049606"/>
                <a:gd name="connsiteX3" fmla="*/ 247650 w 304800"/>
                <a:gd name="connsiteY3" fmla="*/ 2044903 h 2049606"/>
                <a:gd name="connsiteX4" fmla="*/ 0 w 304800"/>
                <a:gd name="connsiteY4" fmla="*/ 2049606 h 2049606"/>
                <a:gd name="connsiteX5" fmla="*/ 7142 w 304800"/>
                <a:gd name="connsiteY5" fmla="*/ 0 h 2049606"/>
                <a:gd name="connsiteX0" fmla="*/ 7142 w 304800"/>
                <a:gd name="connsiteY0" fmla="*/ 0 h 2049606"/>
                <a:gd name="connsiteX1" fmla="*/ 304800 w 304800"/>
                <a:gd name="connsiteY1" fmla="*/ 4040 h 2049606"/>
                <a:gd name="connsiteX2" fmla="*/ 266700 w 304800"/>
                <a:gd name="connsiteY2" fmla="*/ 837841 h 2049606"/>
                <a:gd name="connsiteX3" fmla="*/ 247650 w 304800"/>
                <a:gd name="connsiteY3" fmla="*/ 2044903 h 2049606"/>
                <a:gd name="connsiteX4" fmla="*/ 0 w 304800"/>
                <a:gd name="connsiteY4" fmla="*/ 2049606 h 2049606"/>
                <a:gd name="connsiteX5" fmla="*/ 7142 w 304800"/>
                <a:gd name="connsiteY5" fmla="*/ 0 h 2049606"/>
                <a:gd name="connsiteX0" fmla="*/ 7142 w 304800"/>
                <a:gd name="connsiteY0" fmla="*/ 0 h 2049606"/>
                <a:gd name="connsiteX1" fmla="*/ 304800 w 304800"/>
                <a:gd name="connsiteY1" fmla="*/ 4040 h 2049606"/>
                <a:gd name="connsiteX2" fmla="*/ 266700 w 304800"/>
                <a:gd name="connsiteY2" fmla="*/ 837841 h 2049606"/>
                <a:gd name="connsiteX3" fmla="*/ 247650 w 304800"/>
                <a:gd name="connsiteY3" fmla="*/ 2044903 h 2049606"/>
                <a:gd name="connsiteX4" fmla="*/ 0 w 304800"/>
                <a:gd name="connsiteY4" fmla="*/ 2049606 h 2049606"/>
                <a:gd name="connsiteX5" fmla="*/ 7142 w 304800"/>
                <a:gd name="connsiteY5" fmla="*/ 0 h 2049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00" h="2049606">
                  <a:moveTo>
                    <a:pt x="7142" y="0"/>
                  </a:moveTo>
                  <a:cubicBezTo>
                    <a:pt x="179386" y="2396"/>
                    <a:pt x="161131" y="7100"/>
                    <a:pt x="304800" y="4040"/>
                  </a:cubicBezTo>
                  <a:cubicBezTo>
                    <a:pt x="296863" y="159459"/>
                    <a:pt x="276225" y="497697"/>
                    <a:pt x="266700" y="837841"/>
                  </a:cubicBezTo>
                  <a:cubicBezTo>
                    <a:pt x="257175" y="1177985"/>
                    <a:pt x="252412" y="1840576"/>
                    <a:pt x="247650" y="2044903"/>
                  </a:cubicBezTo>
                  <a:cubicBezTo>
                    <a:pt x="49213" y="2049579"/>
                    <a:pt x="261938" y="2046431"/>
                    <a:pt x="0" y="2049606"/>
                  </a:cubicBezTo>
                  <a:cubicBezTo>
                    <a:pt x="14288" y="1686069"/>
                    <a:pt x="8730" y="333375"/>
                    <a:pt x="7142" y="0"/>
                  </a:cubicBez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Arrow Connector 6"/>
            <p:cNvCxnSpPr/>
            <p:nvPr/>
          </p:nvCxnSpPr>
          <p:spPr>
            <a:xfrm rot="5400000">
              <a:off x="1300163" y="2662237"/>
              <a:ext cx="3352800" cy="9526"/>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2905126" y="1038230"/>
              <a:ext cx="913606" cy="158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2905126" y="1266830"/>
              <a:ext cx="762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10800000">
              <a:off x="2909881" y="1476378"/>
              <a:ext cx="762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10800000">
              <a:off x="2905126" y="1662111"/>
              <a:ext cx="762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10800000">
              <a:off x="2905126" y="1866896"/>
              <a:ext cx="762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10800000">
              <a:off x="2905126" y="2085969"/>
              <a:ext cx="762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2590800" y="881067"/>
              <a:ext cx="457200" cy="244706"/>
            </a:xfrm>
            <a:prstGeom prst="rect">
              <a:avLst/>
            </a:prstGeom>
            <a:noFill/>
          </p:spPr>
          <p:txBody>
            <a:bodyPr wrap="square" rtlCol="0">
              <a:spAutoFit/>
            </a:bodyPr>
            <a:lstStyle/>
            <a:p>
              <a:r>
                <a:rPr lang="en-US" i="1" dirty="0" smtClean="0">
                  <a:latin typeface="Times New Roman" pitchFamily="18" charset="0"/>
                  <a:cs typeface="Times New Roman" pitchFamily="18" charset="0"/>
                </a:rPr>
                <a:t>0</a:t>
              </a:r>
              <a:endParaRPr lang="en-US" i="1" dirty="0">
                <a:latin typeface="Times New Roman" pitchFamily="18" charset="0"/>
                <a:cs typeface="Times New Roman" pitchFamily="18" charset="0"/>
              </a:endParaRPr>
            </a:p>
          </p:txBody>
        </p:sp>
        <p:sp>
          <p:nvSpPr>
            <p:cNvPr id="44" name="TextBox 43"/>
            <p:cNvSpPr txBox="1"/>
            <p:nvPr/>
          </p:nvSpPr>
          <p:spPr>
            <a:xfrm>
              <a:off x="2490537" y="2986089"/>
              <a:ext cx="557464" cy="244706"/>
            </a:xfrm>
            <a:prstGeom prst="rect">
              <a:avLst/>
            </a:prstGeom>
            <a:noFill/>
          </p:spPr>
          <p:txBody>
            <a:bodyPr wrap="square" rtlCol="0">
              <a:spAutoFit/>
            </a:bodyPr>
            <a:lstStyle/>
            <a:p>
              <a:r>
                <a:rPr lang="en-US" i="1" dirty="0" smtClean="0">
                  <a:latin typeface="Times New Roman" pitchFamily="18" charset="0"/>
                  <a:cs typeface="Times New Roman" pitchFamily="18" charset="0"/>
                </a:rPr>
                <a:t>10</a:t>
              </a:r>
              <a:endParaRPr lang="en-US" i="1" dirty="0">
                <a:latin typeface="Times New Roman" pitchFamily="18" charset="0"/>
                <a:cs typeface="Times New Roman" pitchFamily="18" charset="0"/>
              </a:endParaRPr>
            </a:p>
          </p:txBody>
        </p:sp>
        <p:sp>
          <p:nvSpPr>
            <p:cNvPr id="47" name="TextBox 46"/>
            <p:cNvSpPr txBox="1"/>
            <p:nvPr/>
          </p:nvSpPr>
          <p:spPr>
            <a:xfrm>
              <a:off x="2814644" y="4342623"/>
              <a:ext cx="457200" cy="244706"/>
            </a:xfrm>
            <a:prstGeom prst="rect">
              <a:avLst/>
            </a:prstGeom>
            <a:noFill/>
          </p:spPr>
          <p:txBody>
            <a:bodyPr wrap="square" rtlCol="0">
              <a:spAutoFit/>
            </a:bodyPr>
            <a:lstStyle/>
            <a:p>
              <a:r>
                <a:rPr lang="en-US" i="1" dirty="0" smtClean="0">
                  <a:latin typeface="Times New Roman" pitchFamily="18" charset="0"/>
                  <a:cs typeface="Times New Roman" pitchFamily="18" charset="0"/>
                </a:rPr>
                <a:t>d</a:t>
              </a:r>
              <a:endParaRPr lang="en-US" i="1" dirty="0">
                <a:latin typeface="Times New Roman" pitchFamily="18" charset="0"/>
                <a:cs typeface="Times New Roman" pitchFamily="18" charset="0"/>
              </a:endParaRPr>
            </a:p>
          </p:txBody>
        </p:sp>
        <p:cxnSp>
          <p:nvCxnSpPr>
            <p:cNvPr id="52" name="Straight Connector 51"/>
            <p:cNvCxnSpPr/>
            <p:nvPr/>
          </p:nvCxnSpPr>
          <p:spPr>
            <a:xfrm rot="10800000">
              <a:off x="2895600" y="2300963"/>
              <a:ext cx="762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10800000">
              <a:off x="2900355" y="2510511"/>
              <a:ext cx="762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rot="10800000">
              <a:off x="2895600" y="2720059"/>
              <a:ext cx="762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rot="10800000">
              <a:off x="2895600" y="3757615"/>
              <a:ext cx="762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rot="10800000">
              <a:off x="2895600" y="3962400"/>
              <a:ext cx="762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rot="10800000">
              <a:off x="2895600" y="3552830"/>
              <a:ext cx="762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rot="10800000">
              <a:off x="2895600" y="3343266"/>
              <a:ext cx="762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rot="10800000">
              <a:off x="2895600" y="3138489"/>
              <a:ext cx="762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rot="10800000">
              <a:off x="2905110" y="2928941"/>
              <a:ext cx="762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rot="10800000">
              <a:off x="2890845" y="4143370"/>
              <a:ext cx="762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TextBox 76"/>
            <p:cNvSpPr txBox="1"/>
            <p:nvPr/>
          </p:nvSpPr>
          <p:spPr>
            <a:xfrm>
              <a:off x="2490537" y="4004482"/>
              <a:ext cx="557464" cy="244706"/>
            </a:xfrm>
            <a:prstGeom prst="rect">
              <a:avLst/>
            </a:prstGeom>
            <a:noFill/>
          </p:spPr>
          <p:txBody>
            <a:bodyPr wrap="square" rtlCol="0">
              <a:spAutoFit/>
            </a:bodyPr>
            <a:lstStyle/>
            <a:p>
              <a:r>
                <a:rPr lang="en-US" i="1" dirty="0" smtClean="0">
                  <a:latin typeface="Times New Roman" pitchFamily="18" charset="0"/>
                  <a:cs typeface="Times New Roman" pitchFamily="18" charset="0"/>
                </a:rPr>
                <a:t>15</a:t>
              </a:r>
              <a:endParaRPr lang="en-US" i="1" dirty="0">
                <a:latin typeface="Times New Roman" pitchFamily="18" charset="0"/>
                <a:cs typeface="Times New Roman" pitchFamily="18" charset="0"/>
              </a:endParaRPr>
            </a:p>
          </p:txBody>
        </p:sp>
        <p:sp>
          <p:nvSpPr>
            <p:cNvPr id="78" name="TextBox 77"/>
            <p:cNvSpPr txBox="1"/>
            <p:nvPr/>
          </p:nvSpPr>
          <p:spPr>
            <a:xfrm>
              <a:off x="3258274" y="732100"/>
              <a:ext cx="772304" cy="244706"/>
            </a:xfrm>
            <a:prstGeom prst="rect">
              <a:avLst/>
            </a:prstGeom>
            <a:noFill/>
          </p:spPr>
          <p:txBody>
            <a:bodyPr wrap="square" rtlCol="0">
              <a:spAutoFit/>
            </a:bodyPr>
            <a:lstStyle/>
            <a:p>
              <a:r>
                <a:rPr lang="en-US" i="1" dirty="0" smtClean="0">
                  <a:latin typeface="Times New Roman" pitchFamily="18" charset="0"/>
                  <a:cs typeface="Times New Roman" pitchFamily="18" charset="0"/>
                </a:rPr>
                <a:t>p(d)</a:t>
              </a:r>
              <a:endParaRPr lang="en-US" i="1" dirty="0">
                <a:latin typeface="Times New Roman" pitchFamily="18" charset="0"/>
                <a:cs typeface="Times New Roman" pitchFamily="18" charset="0"/>
              </a:endParaRPr>
            </a:p>
          </p:txBody>
        </p:sp>
        <p:sp>
          <p:nvSpPr>
            <p:cNvPr id="82" name="Freeform 81"/>
            <p:cNvSpPr/>
            <p:nvPr/>
          </p:nvSpPr>
          <p:spPr>
            <a:xfrm>
              <a:off x="3195577" y="1041722"/>
              <a:ext cx="611248" cy="3106416"/>
            </a:xfrm>
            <a:custGeom>
              <a:avLst/>
              <a:gdLst>
                <a:gd name="connsiteX0" fmla="*/ 0 w 609600"/>
                <a:gd name="connsiteY0" fmla="*/ 0 h 3032567"/>
                <a:gd name="connsiteX1" fmla="*/ 127322 w 609600"/>
                <a:gd name="connsiteY1" fmla="*/ 196769 h 3032567"/>
                <a:gd name="connsiteX2" fmla="*/ 486137 w 609600"/>
                <a:gd name="connsiteY2" fmla="*/ 347240 h 3032567"/>
                <a:gd name="connsiteX3" fmla="*/ 555585 w 609600"/>
                <a:gd name="connsiteY3" fmla="*/ 451412 h 3032567"/>
                <a:gd name="connsiteX4" fmla="*/ 162046 w 609600"/>
                <a:gd name="connsiteY4" fmla="*/ 590308 h 3032567"/>
                <a:gd name="connsiteX5" fmla="*/ 57874 w 609600"/>
                <a:gd name="connsiteY5" fmla="*/ 1446835 h 3032567"/>
                <a:gd name="connsiteX6" fmla="*/ 23150 w 609600"/>
                <a:gd name="connsiteY6" fmla="*/ 3032567 h 3032567"/>
                <a:gd name="connsiteX0" fmla="*/ 0 w 609600"/>
                <a:gd name="connsiteY0" fmla="*/ 0 h 3032567"/>
                <a:gd name="connsiteX1" fmla="*/ 127322 w 609600"/>
                <a:gd name="connsiteY1" fmla="*/ 196769 h 3032567"/>
                <a:gd name="connsiteX2" fmla="*/ 486137 w 609600"/>
                <a:gd name="connsiteY2" fmla="*/ 347240 h 3032567"/>
                <a:gd name="connsiteX3" fmla="*/ 555585 w 609600"/>
                <a:gd name="connsiteY3" fmla="*/ 451412 h 3032567"/>
                <a:gd name="connsiteX4" fmla="*/ 162046 w 609600"/>
                <a:gd name="connsiteY4" fmla="*/ 590308 h 3032567"/>
                <a:gd name="connsiteX5" fmla="*/ 57874 w 609600"/>
                <a:gd name="connsiteY5" fmla="*/ 1446835 h 3032567"/>
                <a:gd name="connsiteX6" fmla="*/ 23150 w 609600"/>
                <a:gd name="connsiteY6" fmla="*/ 3032567 h 3032567"/>
                <a:gd name="connsiteX0" fmla="*/ 0 w 609600"/>
                <a:gd name="connsiteY0" fmla="*/ 0 h 3032567"/>
                <a:gd name="connsiteX1" fmla="*/ 127322 w 609600"/>
                <a:gd name="connsiteY1" fmla="*/ 196769 h 3032567"/>
                <a:gd name="connsiteX2" fmla="*/ 486137 w 609600"/>
                <a:gd name="connsiteY2" fmla="*/ 347240 h 3032567"/>
                <a:gd name="connsiteX3" fmla="*/ 555585 w 609600"/>
                <a:gd name="connsiteY3" fmla="*/ 451412 h 3032567"/>
                <a:gd name="connsiteX4" fmla="*/ 162046 w 609600"/>
                <a:gd name="connsiteY4" fmla="*/ 590308 h 3032567"/>
                <a:gd name="connsiteX5" fmla="*/ 57874 w 609600"/>
                <a:gd name="connsiteY5" fmla="*/ 1446835 h 3032567"/>
                <a:gd name="connsiteX6" fmla="*/ 23150 w 609600"/>
                <a:gd name="connsiteY6" fmla="*/ 3032567 h 3032567"/>
                <a:gd name="connsiteX0" fmla="*/ 0 w 609600"/>
                <a:gd name="connsiteY0" fmla="*/ 0 h 3032567"/>
                <a:gd name="connsiteX1" fmla="*/ 127322 w 609600"/>
                <a:gd name="connsiteY1" fmla="*/ 196769 h 3032567"/>
                <a:gd name="connsiteX2" fmla="*/ 462023 w 609600"/>
                <a:gd name="connsiteY2" fmla="*/ 329878 h 3032567"/>
                <a:gd name="connsiteX3" fmla="*/ 555585 w 609600"/>
                <a:gd name="connsiteY3" fmla="*/ 451412 h 3032567"/>
                <a:gd name="connsiteX4" fmla="*/ 162046 w 609600"/>
                <a:gd name="connsiteY4" fmla="*/ 590308 h 3032567"/>
                <a:gd name="connsiteX5" fmla="*/ 57874 w 609600"/>
                <a:gd name="connsiteY5" fmla="*/ 1446835 h 3032567"/>
                <a:gd name="connsiteX6" fmla="*/ 23150 w 609600"/>
                <a:gd name="connsiteY6" fmla="*/ 3032567 h 3032567"/>
                <a:gd name="connsiteX0" fmla="*/ 0 w 609600"/>
                <a:gd name="connsiteY0" fmla="*/ 0 h 3032567"/>
                <a:gd name="connsiteX1" fmla="*/ 127322 w 609600"/>
                <a:gd name="connsiteY1" fmla="*/ 196769 h 3032567"/>
                <a:gd name="connsiteX2" fmla="*/ 462023 w 609600"/>
                <a:gd name="connsiteY2" fmla="*/ 329878 h 3032567"/>
                <a:gd name="connsiteX3" fmla="*/ 555585 w 609600"/>
                <a:gd name="connsiteY3" fmla="*/ 451412 h 3032567"/>
                <a:gd name="connsiteX4" fmla="*/ 157223 w 609600"/>
                <a:gd name="connsiteY4" fmla="*/ 558478 h 3032567"/>
                <a:gd name="connsiteX5" fmla="*/ 57874 w 609600"/>
                <a:gd name="connsiteY5" fmla="*/ 1446835 h 3032567"/>
                <a:gd name="connsiteX6" fmla="*/ 23150 w 609600"/>
                <a:gd name="connsiteY6" fmla="*/ 3032567 h 3032567"/>
                <a:gd name="connsiteX0" fmla="*/ 0 w 592238"/>
                <a:gd name="connsiteY0" fmla="*/ 0 h 3032567"/>
                <a:gd name="connsiteX1" fmla="*/ 127322 w 592238"/>
                <a:gd name="connsiteY1" fmla="*/ 196769 h 3032567"/>
                <a:gd name="connsiteX2" fmla="*/ 462023 w 592238"/>
                <a:gd name="connsiteY2" fmla="*/ 329878 h 3032567"/>
                <a:gd name="connsiteX3" fmla="*/ 538223 w 592238"/>
                <a:gd name="connsiteY3" fmla="*/ 406078 h 3032567"/>
                <a:gd name="connsiteX4" fmla="*/ 157223 w 592238"/>
                <a:gd name="connsiteY4" fmla="*/ 558478 h 3032567"/>
                <a:gd name="connsiteX5" fmla="*/ 57874 w 592238"/>
                <a:gd name="connsiteY5" fmla="*/ 1446835 h 3032567"/>
                <a:gd name="connsiteX6" fmla="*/ 23150 w 592238"/>
                <a:gd name="connsiteY6" fmla="*/ 3032567 h 3032567"/>
                <a:gd name="connsiteX0" fmla="*/ 0 w 592238"/>
                <a:gd name="connsiteY0" fmla="*/ 0 h 3032567"/>
                <a:gd name="connsiteX1" fmla="*/ 127322 w 592238"/>
                <a:gd name="connsiteY1" fmla="*/ 196769 h 3032567"/>
                <a:gd name="connsiteX2" fmla="*/ 462023 w 592238"/>
                <a:gd name="connsiteY2" fmla="*/ 329878 h 3032567"/>
                <a:gd name="connsiteX3" fmla="*/ 538223 w 592238"/>
                <a:gd name="connsiteY3" fmla="*/ 406078 h 3032567"/>
                <a:gd name="connsiteX4" fmla="*/ 157223 w 592238"/>
                <a:gd name="connsiteY4" fmla="*/ 558478 h 3032567"/>
                <a:gd name="connsiteX5" fmla="*/ 57874 w 592238"/>
                <a:gd name="connsiteY5" fmla="*/ 1446835 h 3032567"/>
                <a:gd name="connsiteX6" fmla="*/ 23150 w 592238"/>
                <a:gd name="connsiteY6" fmla="*/ 3032567 h 3032567"/>
                <a:gd name="connsiteX0" fmla="*/ 0 w 592238"/>
                <a:gd name="connsiteY0" fmla="*/ 0 h 3032567"/>
                <a:gd name="connsiteX1" fmla="*/ 157223 w 592238"/>
                <a:gd name="connsiteY1" fmla="*/ 177478 h 3032567"/>
                <a:gd name="connsiteX2" fmla="*/ 462023 w 592238"/>
                <a:gd name="connsiteY2" fmla="*/ 329878 h 3032567"/>
                <a:gd name="connsiteX3" fmla="*/ 538223 w 592238"/>
                <a:gd name="connsiteY3" fmla="*/ 406078 h 3032567"/>
                <a:gd name="connsiteX4" fmla="*/ 157223 w 592238"/>
                <a:gd name="connsiteY4" fmla="*/ 558478 h 3032567"/>
                <a:gd name="connsiteX5" fmla="*/ 57874 w 592238"/>
                <a:gd name="connsiteY5" fmla="*/ 1446835 h 3032567"/>
                <a:gd name="connsiteX6" fmla="*/ 23150 w 592238"/>
                <a:gd name="connsiteY6" fmla="*/ 3032567 h 3032567"/>
                <a:gd name="connsiteX0" fmla="*/ 0 w 592238"/>
                <a:gd name="connsiteY0" fmla="*/ 0 h 3032567"/>
                <a:gd name="connsiteX1" fmla="*/ 157223 w 592238"/>
                <a:gd name="connsiteY1" fmla="*/ 177478 h 3032567"/>
                <a:gd name="connsiteX2" fmla="*/ 462023 w 592238"/>
                <a:gd name="connsiteY2" fmla="*/ 329878 h 3032567"/>
                <a:gd name="connsiteX3" fmla="*/ 538223 w 592238"/>
                <a:gd name="connsiteY3" fmla="*/ 406078 h 3032567"/>
                <a:gd name="connsiteX4" fmla="*/ 157223 w 592238"/>
                <a:gd name="connsiteY4" fmla="*/ 558478 h 3032567"/>
                <a:gd name="connsiteX5" fmla="*/ 57874 w 592238"/>
                <a:gd name="connsiteY5" fmla="*/ 1446835 h 3032567"/>
                <a:gd name="connsiteX6" fmla="*/ 23150 w 592238"/>
                <a:gd name="connsiteY6" fmla="*/ 3032567 h 3032567"/>
                <a:gd name="connsiteX0" fmla="*/ 0 w 592238"/>
                <a:gd name="connsiteY0" fmla="*/ 0 h 3032567"/>
                <a:gd name="connsiteX1" fmla="*/ 157223 w 592238"/>
                <a:gd name="connsiteY1" fmla="*/ 177478 h 3032567"/>
                <a:gd name="connsiteX2" fmla="*/ 462023 w 592238"/>
                <a:gd name="connsiteY2" fmla="*/ 253678 h 3032567"/>
                <a:gd name="connsiteX3" fmla="*/ 538223 w 592238"/>
                <a:gd name="connsiteY3" fmla="*/ 406078 h 3032567"/>
                <a:gd name="connsiteX4" fmla="*/ 157223 w 592238"/>
                <a:gd name="connsiteY4" fmla="*/ 558478 h 3032567"/>
                <a:gd name="connsiteX5" fmla="*/ 57874 w 592238"/>
                <a:gd name="connsiteY5" fmla="*/ 1446835 h 3032567"/>
                <a:gd name="connsiteX6" fmla="*/ 23150 w 592238"/>
                <a:gd name="connsiteY6" fmla="*/ 3032567 h 3032567"/>
                <a:gd name="connsiteX0" fmla="*/ 0 w 592238"/>
                <a:gd name="connsiteY0" fmla="*/ 0 h 3032567"/>
                <a:gd name="connsiteX1" fmla="*/ 157223 w 592238"/>
                <a:gd name="connsiteY1" fmla="*/ 177478 h 3032567"/>
                <a:gd name="connsiteX2" fmla="*/ 462023 w 592238"/>
                <a:gd name="connsiteY2" fmla="*/ 253678 h 3032567"/>
                <a:gd name="connsiteX3" fmla="*/ 538223 w 592238"/>
                <a:gd name="connsiteY3" fmla="*/ 406078 h 3032567"/>
                <a:gd name="connsiteX4" fmla="*/ 157223 w 592238"/>
                <a:gd name="connsiteY4" fmla="*/ 558478 h 3032567"/>
                <a:gd name="connsiteX5" fmla="*/ 57874 w 592238"/>
                <a:gd name="connsiteY5" fmla="*/ 1446835 h 3032567"/>
                <a:gd name="connsiteX6" fmla="*/ 23150 w 592238"/>
                <a:gd name="connsiteY6" fmla="*/ 3032567 h 3032567"/>
                <a:gd name="connsiteX0" fmla="*/ 0 w 592238"/>
                <a:gd name="connsiteY0" fmla="*/ 0 h 3032567"/>
                <a:gd name="connsiteX1" fmla="*/ 157223 w 592238"/>
                <a:gd name="connsiteY1" fmla="*/ 177478 h 3032567"/>
                <a:gd name="connsiteX2" fmla="*/ 462023 w 592238"/>
                <a:gd name="connsiteY2" fmla="*/ 253678 h 3032567"/>
                <a:gd name="connsiteX3" fmla="*/ 538223 w 592238"/>
                <a:gd name="connsiteY3" fmla="*/ 406078 h 3032567"/>
                <a:gd name="connsiteX4" fmla="*/ 157223 w 592238"/>
                <a:gd name="connsiteY4" fmla="*/ 558478 h 3032567"/>
                <a:gd name="connsiteX5" fmla="*/ 57874 w 592238"/>
                <a:gd name="connsiteY5" fmla="*/ 1446835 h 3032567"/>
                <a:gd name="connsiteX6" fmla="*/ 23150 w 592238"/>
                <a:gd name="connsiteY6" fmla="*/ 3032567 h 3032567"/>
                <a:gd name="connsiteX0" fmla="*/ 0 w 611248"/>
                <a:gd name="connsiteY0" fmla="*/ 0 h 3032567"/>
                <a:gd name="connsiteX1" fmla="*/ 157223 w 611248"/>
                <a:gd name="connsiteY1" fmla="*/ 177478 h 3032567"/>
                <a:gd name="connsiteX2" fmla="*/ 462023 w 611248"/>
                <a:gd name="connsiteY2" fmla="*/ 253678 h 3032567"/>
                <a:gd name="connsiteX3" fmla="*/ 538223 w 611248"/>
                <a:gd name="connsiteY3" fmla="*/ 406078 h 3032567"/>
                <a:gd name="connsiteX4" fmla="*/ 157223 w 611248"/>
                <a:gd name="connsiteY4" fmla="*/ 558478 h 3032567"/>
                <a:gd name="connsiteX5" fmla="*/ 57874 w 611248"/>
                <a:gd name="connsiteY5" fmla="*/ 1446835 h 3032567"/>
                <a:gd name="connsiteX6" fmla="*/ 23150 w 611248"/>
                <a:gd name="connsiteY6" fmla="*/ 3032567 h 3032567"/>
                <a:gd name="connsiteX0" fmla="*/ 0 w 611248"/>
                <a:gd name="connsiteY0" fmla="*/ 0 h 3032567"/>
                <a:gd name="connsiteX1" fmla="*/ 157223 w 611248"/>
                <a:gd name="connsiteY1" fmla="*/ 177478 h 3032567"/>
                <a:gd name="connsiteX2" fmla="*/ 462023 w 611248"/>
                <a:gd name="connsiteY2" fmla="*/ 253678 h 3032567"/>
                <a:gd name="connsiteX3" fmla="*/ 538223 w 611248"/>
                <a:gd name="connsiteY3" fmla="*/ 406078 h 3032567"/>
                <a:gd name="connsiteX4" fmla="*/ 157223 w 611248"/>
                <a:gd name="connsiteY4" fmla="*/ 558478 h 3032567"/>
                <a:gd name="connsiteX5" fmla="*/ 57874 w 611248"/>
                <a:gd name="connsiteY5" fmla="*/ 1446835 h 3032567"/>
                <a:gd name="connsiteX6" fmla="*/ 23150 w 611248"/>
                <a:gd name="connsiteY6" fmla="*/ 3032567 h 30325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1248" h="3032567">
                  <a:moveTo>
                    <a:pt x="0" y="0"/>
                  </a:moveTo>
                  <a:cubicBezTo>
                    <a:pt x="23149" y="69448"/>
                    <a:pt x="80219" y="135198"/>
                    <a:pt x="157223" y="177478"/>
                  </a:cubicBezTo>
                  <a:cubicBezTo>
                    <a:pt x="234227" y="219758"/>
                    <a:pt x="303273" y="206053"/>
                    <a:pt x="462023" y="253678"/>
                  </a:cubicBezTo>
                  <a:cubicBezTo>
                    <a:pt x="611248" y="325116"/>
                    <a:pt x="592238" y="365567"/>
                    <a:pt x="538223" y="406078"/>
                  </a:cubicBezTo>
                  <a:cubicBezTo>
                    <a:pt x="441346" y="446589"/>
                    <a:pt x="268750" y="449724"/>
                    <a:pt x="157223" y="558478"/>
                  </a:cubicBezTo>
                  <a:cubicBezTo>
                    <a:pt x="74271" y="724382"/>
                    <a:pt x="80219" y="1034487"/>
                    <a:pt x="57874" y="1446835"/>
                  </a:cubicBezTo>
                  <a:cubicBezTo>
                    <a:pt x="35529" y="1859183"/>
                    <a:pt x="28937" y="2443222"/>
                    <a:pt x="23150" y="3032567"/>
                  </a:cubicBez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3" name="Freeform 82"/>
            <p:cNvSpPr/>
            <p:nvPr/>
          </p:nvSpPr>
          <p:spPr>
            <a:xfrm>
              <a:off x="3810000" y="2133600"/>
              <a:ext cx="277793" cy="578734"/>
            </a:xfrm>
            <a:custGeom>
              <a:avLst/>
              <a:gdLst>
                <a:gd name="connsiteX0" fmla="*/ 0 w 277793"/>
                <a:gd name="connsiteY0" fmla="*/ 0 h 578734"/>
                <a:gd name="connsiteX1" fmla="*/ 231494 w 277793"/>
                <a:gd name="connsiteY1" fmla="*/ 219919 h 578734"/>
                <a:gd name="connsiteX2" fmla="*/ 127322 w 277793"/>
                <a:gd name="connsiteY2" fmla="*/ 451412 h 578734"/>
                <a:gd name="connsiteX3" fmla="*/ 277793 w 277793"/>
                <a:gd name="connsiteY3" fmla="*/ 578734 h 578734"/>
              </a:gdLst>
              <a:ahLst/>
              <a:cxnLst>
                <a:cxn ang="0">
                  <a:pos x="connsiteX0" y="connsiteY0"/>
                </a:cxn>
                <a:cxn ang="0">
                  <a:pos x="connsiteX1" y="connsiteY1"/>
                </a:cxn>
                <a:cxn ang="0">
                  <a:pos x="connsiteX2" y="connsiteY2"/>
                </a:cxn>
                <a:cxn ang="0">
                  <a:pos x="connsiteX3" y="connsiteY3"/>
                </a:cxn>
              </a:cxnLst>
              <a:rect l="l" t="t" r="r" b="b"/>
              <a:pathLst>
                <a:path w="277793" h="578734">
                  <a:moveTo>
                    <a:pt x="0" y="0"/>
                  </a:moveTo>
                  <a:cubicBezTo>
                    <a:pt x="105137" y="72342"/>
                    <a:pt x="210274" y="144684"/>
                    <a:pt x="231494" y="219919"/>
                  </a:cubicBezTo>
                  <a:cubicBezTo>
                    <a:pt x="252714" y="295154"/>
                    <a:pt x="119606" y="391610"/>
                    <a:pt x="127322" y="451412"/>
                  </a:cubicBezTo>
                  <a:cubicBezTo>
                    <a:pt x="135038" y="511214"/>
                    <a:pt x="206415" y="544974"/>
                    <a:pt x="277793" y="578734"/>
                  </a:cubicBezTo>
                </a:path>
              </a:pathLst>
            </a:custGeom>
            <a:ln w="19050">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4" name="TextBox 83"/>
            <p:cNvSpPr txBox="1"/>
            <p:nvPr/>
          </p:nvSpPr>
          <p:spPr>
            <a:xfrm>
              <a:off x="3810000" y="2743200"/>
              <a:ext cx="862263" cy="244706"/>
            </a:xfrm>
            <a:prstGeom prst="rect">
              <a:avLst/>
            </a:prstGeom>
            <a:noFill/>
          </p:spPr>
          <p:txBody>
            <a:bodyPr wrap="square" rtlCol="0">
              <a:spAutoFit/>
            </a:bodyPr>
            <a:lstStyle/>
            <a:p>
              <a:r>
                <a:rPr lang="en-US" dirty="0" smtClean="0">
                  <a:latin typeface="Times New Roman" pitchFamily="18" charset="0"/>
                  <a:cs typeface="Times New Roman" pitchFamily="18" charset="0"/>
                </a:rPr>
                <a:t>median</a:t>
              </a:r>
              <a:endParaRPr lang="en-US" dirty="0">
                <a:latin typeface="Times New Roman" pitchFamily="18" charset="0"/>
                <a:cs typeface="Times New Roman" pitchFamily="18" charset="0"/>
              </a:endParaRPr>
            </a:p>
          </p:txBody>
        </p:sp>
        <p:cxnSp>
          <p:nvCxnSpPr>
            <p:cNvPr id="86" name="Straight Connector 85"/>
            <p:cNvCxnSpPr/>
            <p:nvPr/>
          </p:nvCxnSpPr>
          <p:spPr>
            <a:xfrm>
              <a:off x="2895600" y="2093025"/>
              <a:ext cx="955875" cy="0"/>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92" name="TextBox 91"/>
            <p:cNvSpPr txBox="1"/>
            <p:nvPr/>
          </p:nvSpPr>
          <p:spPr>
            <a:xfrm>
              <a:off x="2169694" y="1897176"/>
              <a:ext cx="802105" cy="244706"/>
            </a:xfrm>
            <a:prstGeom prst="rect">
              <a:avLst/>
            </a:prstGeom>
            <a:noFill/>
          </p:spPr>
          <p:txBody>
            <a:bodyPr wrap="square" rtlCol="0">
              <a:spAutoFit/>
            </a:bodyPr>
            <a:lstStyle/>
            <a:p>
              <a:r>
                <a:rPr lang="en-US" i="1" dirty="0" err="1" smtClean="0">
                  <a:latin typeface="Times New Roman" pitchFamily="18" charset="0"/>
                  <a:cs typeface="Times New Roman" pitchFamily="18" charset="0"/>
                </a:rPr>
                <a:t>d</a:t>
              </a:r>
              <a:r>
                <a:rPr lang="en-US" i="1" baseline="-25000" dirty="0" err="1" smtClean="0">
                  <a:latin typeface="Times New Roman" pitchFamily="18" charset="0"/>
                  <a:cs typeface="Times New Roman" pitchFamily="18" charset="0"/>
                </a:rPr>
                <a:t>median</a:t>
              </a:r>
              <a:endParaRPr lang="en-US" i="1" baseline="-25000" dirty="0">
                <a:latin typeface="Times New Roman" pitchFamily="18" charset="0"/>
                <a:cs typeface="Times New Roman" pitchFamily="18" charset="0"/>
              </a:endParaRPr>
            </a:p>
          </p:txBody>
        </p:sp>
        <p:sp>
          <p:nvSpPr>
            <p:cNvPr id="35" name="Freeform 34"/>
            <p:cNvSpPr/>
            <p:nvPr/>
          </p:nvSpPr>
          <p:spPr>
            <a:xfrm>
              <a:off x="3122221" y="2909455"/>
              <a:ext cx="653143" cy="629392"/>
            </a:xfrm>
            <a:custGeom>
              <a:avLst/>
              <a:gdLst>
                <a:gd name="connsiteX0" fmla="*/ 0 w 653143"/>
                <a:gd name="connsiteY0" fmla="*/ 0 h 629392"/>
                <a:gd name="connsiteX1" fmla="*/ 522514 w 653143"/>
                <a:gd name="connsiteY1" fmla="*/ 225631 h 629392"/>
                <a:gd name="connsiteX2" fmla="*/ 237506 w 653143"/>
                <a:gd name="connsiteY2" fmla="*/ 308758 h 629392"/>
                <a:gd name="connsiteX3" fmla="*/ 653143 w 653143"/>
                <a:gd name="connsiteY3" fmla="*/ 629392 h 629392"/>
              </a:gdLst>
              <a:ahLst/>
              <a:cxnLst>
                <a:cxn ang="0">
                  <a:pos x="connsiteX0" y="connsiteY0"/>
                </a:cxn>
                <a:cxn ang="0">
                  <a:pos x="connsiteX1" y="connsiteY1"/>
                </a:cxn>
                <a:cxn ang="0">
                  <a:pos x="connsiteX2" y="connsiteY2"/>
                </a:cxn>
                <a:cxn ang="0">
                  <a:pos x="connsiteX3" y="connsiteY3"/>
                </a:cxn>
              </a:cxnLst>
              <a:rect l="l" t="t" r="r" b="b"/>
              <a:pathLst>
                <a:path w="653143" h="629392">
                  <a:moveTo>
                    <a:pt x="0" y="0"/>
                  </a:moveTo>
                  <a:cubicBezTo>
                    <a:pt x="241465" y="87085"/>
                    <a:pt x="482930" y="174171"/>
                    <a:pt x="522514" y="225631"/>
                  </a:cubicBezTo>
                  <a:cubicBezTo>
                    <a:pt x="562098" y="277091"/>
                    <a:pt x="215735" y="241465"/>
                    <a:pt x="237506" y="308758"/>
                  </a:cubicBezTo>
                  <a:cubicBezTo>
                    <a:pt x="259277" y="376051"/>
                    <a:pt x="456210" y="502721"/>
                    <a:pt x="653143" y="629392"/>
                  </a:cubicBezTo>
                </a:path>
              </a:pathLst>
            </a:custGeom>
            <a:ln w="28575">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TextBox 35"/>
            <p:cNvSpPr txBox="1"/>
            <p:nvPr/>
          </p:nvSpPr>
          <p:spPr>
            <a:xfrm>
              <a:off x="3428999" y="3505200"/>
              <a:ext cx="1179095" cy="244706"/>
            </a:xfrm>
            <a:prstGeom prst="rect">
              <a:avLst/>
            </a:prstGeom>
            <a:noFill/>
          </p:spPr>
          <p:txBody>
            <a:bodyPr wrap="square" rtlCol="0">
              <a:spAutoFit/>
            </a:bodyPr>
            <a:lstStyle/>
            <a:p>
              <a:r>
                <a:rPr lang="en-US" dirty="0" smtClean="0">
                  <a:latin typeface="Times New Roman" pitchFamily="18" charset="0"/>
                  <a:cs typeface="Times New Roman" pitchFamily="18" charset="0"/>
                </a:rPr>
                <a:t>area=50%</a:t>
              </a:r>
              <a:endParaRPr lang="en-US" dirty="0">
                <a:latin typeface="Times New Roman" pitchFamily="18" charset="0"/>
                <a:cs typeface="Times New Roman" pitchFamily="18" charset="0"/>
              </a:endParaRPr>
            </a:p>
          </p:txBody>
        </p:sp>
        <p:sp>
          <p:nvSpPr>
            <p:cNvPr id="37" name="TextBox 36"/>
            <p:cNvSpPr txBox="1"/>
            <p:nvPr/>
          </p:nvSpPr>
          <p:spPr>
            <a:xfrm>
              <a:off x="3886200" y="1676400"/>
              <a:ext cx="914400" cy="428235"/>
            </a:xfrm>
            <a:prstGeom prst="rect">
              <a:avLst/>
            </a:prstGeom>
            <a:noFill/>
          </p:spPr>
          <p:txBody>
            <a:bodyPr wrap="square" rtlCol="0">
              <a:spAutoFit/>
            </a:bodyPr>
            <a:lstStyle/>
            <a:p>
              <a:r>
                <a:rPr lang="en-US" dirty="0" smtClean="0">
                  <a:latin typeface="Times New Roman" pitchFamily="18" charset="0"/>
                  <a:cs typeface="Times New Roman" pitchFamily="18" charset="0"/>
                </a:rPr>
                <a:t>area=</a:t>
              </a:r>
            </a:p>
            <a:p>
              <a:r>
                <a:rPr lang="en-US" dirty="0" smtClean="0">
                  <a:latin typeface="Times New Roman" pitchFamily="18" charset="0"/>
                  <a:cs typeface="Times New Roman" pitchFamily="18" charset="0"/>
                </a:rPr>
                <a:t>50%</a:t>
              </a:r>
              <a:endParaRPr lang="en-US" dirty="0">
                <a:latin typeface="Times New Roman" pitchFamily="18" charset="0"/>
                <a:cs typeface="Times New Roman" pitchFamily="18" charset="0"/>
              </a:endParaRPr>
            </a:p>
          </p:txBody>
        </p:sp>
        <p:sp>
          <p:nvSpPr>
            <p:cNvPr id="38" name="Freeform 37"/>
            <p:cNvSpPr/>
            <p:nvPr/>
          </p:nvSpPr>
          <p:spPr>
            <a:xfrm>
              <a:off x="3200400" y="1447800"/>
              <a:ext cx="685800" cy="457200"/>
            </a:xfrm>
            <a:custGeom>
              <a:avLst/>
              <a:gdLst>
                <a:gd name="connsiteX0" fmla="*/ 0 w 653143"/>
                <a:gd name="connsiteY0" fmla="*/ 0 h 629392"/>
                <a:gd name="connsiteX1" fmla="*/ 522514 w 653143"/>
                <a:gd name="connsiteY1" fmla="*/ 225631 h 629392"/>
                <a:gd name="connsiteX2" fmla="*/ 237506 w 653143"/>
                <a:gd name="connsiteY2" fmla="*/ 308758 h 629392"/>
                <a:gd name="connsiteX3" fmla="*/ 653143 w 653143"/>
                <a:gd name="connsiteY3" fmla="*/ 629392 h 629392"/>
              </a:gdLst>
              <a:ahLst/>
              <a:cxnLst>
                <a:cxn ang="0">
                  <a:pos x="connsiteX0" y="connsiteY0"/>
                </a:cxn>
                <a:cxn ang="0">
                  <a:pos x="connsiteX1" y="connsiteY1"/>
                </a:cxn>
                <a:cxn ang="0">
                  <a:pos x="connsiteX2" y="connsiteY2"/>
                </a:cxn>
                <a:cxn ang="0">
                  <a:pos x="connsiteX3" y="connsiteY3"/>
                </a:cxn>
              </a:cxnLst>
              <a:rect l="l" t="t" r="r" b="b"/>
              <a:pathLst>
                <a:path w="653143" h="629392">
                  <a:moveTo>
                    <a:pt x="0" y="0"/>
                  </a:moveTo>
                  <a:cubicBezTo>
                    <a:pt x="241465" y="87085"/>
                    <a:pt x="482930" y="174171"/>
                    <a:pt x="522514" y="225631"/>
                  </a:cubicBezTo>
                  <a:cubicBezTo>
                    <a:pt x="562098" y="277091"/>
                    <a:pt x="215735" y="241465"/>
                    <a:pt x="237506" y="308758"/>
                  </a:cubicBezTo>
                  <a:cubicBezTo>
                    <a:pt x="259277" y="376051"/>
                    <a:pt x="456210" y="502721"/>
                    <a:pt x="653143" y="629392"/>
                  </a:cubicBezTo>
                </a:path>
              </a:pathLst>
            </a:custGeom>
            <a:ln w="28575">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40" name="Title 1"/>
          <p:cNvSpPr txBox="1">
            <a:spLocks/>
          </p:cNvSpPr>
          <p:nvPr/>
        </p:nvSpPr>
        <p:spPr bwMode="auto">
          <a:xfrm>
            <a:off x="4572000" y="2743200"/>
            <a:ext cx="3810000" cy="3124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2800" kern="0" dirty="0" smtClean="0">
                <a:solidFill>
                  <a:schemeClr val="tx2"/>
                </a:solidFill>
                <a:latin typeface="Times New Roman" pitchFamily="18" charset="0"/>
                <a:ea typeface="+mj-ea"/>
                <a:cs typeface="Times New Roman" pitchFamily="18" charset="0"/>
              </a:rPr>
              <a:t>Another choice of the ‘typical value’ is the median, </a:t>
            </a:r>
            <a:r>
              <a:rPr lang="en-US" sz="2800" i="1" kern="0" dirty="0" err="1" smtClean="0">
                <a:solidFill>
                  <a:schemeClr val="tx2"/>
                </a:solidFill>
                <a:latin typeface="Cambria Math" pitchFamily="18" charset="0"/>
                <a:ea typeface="Cambria Math" pitchFamily="18" charset="0"/>
                <a:cs typeface="Times New Roman" pitchFamily="18" charset="0"/>
              </a:rPr>
              <a:t>d</a:t>
            </a:r>
            <a:r>
              <a:rPr lang="en-US" sz="2800" i="1" kern="0" baseline="-25000" dirty="0" err="1" smtClean="0">
                <a:solidFill>
                  <a:schemeClr val="tx2"/>
                </a:solidFill>
                <a:latin typeface="Cambria Math" pitchFamily="18" charset="0"/>
                <a:ea typeface="Cambria Math" pitchFamily="18" charset="0"/>
                <a:cs typeface="Times New Roman" pitchFamily="18" charset="0"/>
              </a:rPr>
              <a:t>median</a:t>
            </a:r>
            <a:r>
              <a:rPr lang="en-US" sz="2800" kern="0" dirty="0" smtClean="0">
                <a:solidFill>
                  <a:schemeClr val="tx2"/>
                </a:solidFill>
                <a:latin typeface="Times New Roman" pitchFamily="18" charset="0"/>
                <a:ea typeface="+mj-ea"/>
                <a:cs typeface="Times New Roman" pitchFamily="18" charset="0"/>
              </a:rPr>
              <a:t>.</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8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It is the</a:t>
            </a:r>
            <a:r>
              <a:rPr kumimoji="0" lang="en-US" sz="2800" b="0" i="0" u="none" strike="noStrike" kern="0" cap="none" spc="0" normalizeH="0" noProof="0" dirty="0" smtClean="0">
                <a:ln>
                  <a:noFill/>
                </a:ln>
                <a:solidFill>
                  <a:schemeClr val="tx2"/>
                </a:solidFill>
                <a:effectLst/>
                <a:uLnTx/>
                <a:uFillTx/>
                <a:latin typeface="Times New Roman" pitchFamily="18" charset="0"/>
                <a:ea typeface="+mj-ea"/>
                <a:cs typeface="Times New Roman" pitchFamily="18" charset="0"/>
              </a:rPr>
              <a:t> </a:t>
            </a:r>
            <a:r>
              <a:rPr kumimoji="0" lang="en-US" sz="2800" b="0" i="1" u="none" strike="noStrike" kern="0" cap="none" spc="0" normalizeH="0" noProof="0" dirty="0" smtClean="0">
                <a:ln>
                  <a:noFill/>
                </a:ln>
                <a:solidFill>
                  <a:schemeClr val="tx2"/>
                </a:solidFill>
                <a:effectLst/>
                <a:uLnTx/>
                <a:uFillTx/>
                <a:latin typeface="Cambria Math" pitchFamily="18" charset="0"/>
                <a:ea typeface="Cambria Math" pitchFamily="18" charset="0"/>
                <a:cs typeface="Times New Roman" pitchFamily="18" charset="0"/>
              </a:rPr>
              <a:t>d</a:t>
            </a:r>
            <a:r>
              <a:rPr kumimoji="0" lang="en-US" sz="2800" b="0" i="0" u="none" strike="noStrike" kern="0" cap="none" spc="0" normalizeH="0" noProof="0" dirty="0" smtClean="0">
                <a:ln>
                  <a:noFill/>
                </a:ln>
                <a:solidFill>
                  <a:schemeClr val="tx2"/>
                </a:solidFill>
                <a:effectLst/>
                <a:uLnTx/>
                <a:uFillTx/>
                <a:latin typeface="Times New Roman" pitchFamily="18" charset="0"/>
                <a:ea typeface="+mj-ea"/>
                <a:cs typeface="Times New Roman" pitchFamily="18" charset="0"/>
              </a:rPr>
              <a:t> that divides the </a:t>
            </a:r>
            <a:r>
              <a:rPr kumimoji="0" lang="en-US" sz="2800" b="0" i="0" u="none" strike="noStrike" kern="0" cap="none" spc="0" normalizeH="0" noProof="0" dirty="0" err="1" smtClean="0">
                <a:ln>
                  <a:noFill/>
                </a:ln>
                <a:solidFill>
                  <a:schemeClr val="tx2"/>
                </a:solidFill>
                <a:effectLst/>
                <a:uLnTx/>
                <a:uFillTx/>
                <a:latin typeface="Times New Roman" pitchFamily="18" charset="0"/>
                <a:ea typeface="+mj-ea"/>
                <a:cs typeface="Times New Roman" pitchFamily="18" charset="0"/>
              </a:rPr>
              <a:t>p.d.f</a:t>
            </a:r>
            <a:r>
              <a:rPr kumimoji="0" lang="en-US" sz="2800" b="0" i="0" u="none" strike="noStrike" kern="0" cap="none" spc="0" normalizeH="0" noProof="0" dirty="0" smtClean="0">
                <a:ln>
                  <a:noFill/>
                </a:ln>
                <a:solidFill>
                  <a:schemeClr val="tx2"/>
                </a:solidFill>
                <a:effectLst/>
                <a:uLnTx/>
                <a:uFillTx/>
                <a:latin typeface="Times New Roman" pitchFamily="18" charset="0"/>
                <a:ea typeface="+mj-ea"/>
                <a:cs typeface="Times New Roman" pitchFamily="18" charset="0"/>
              </a:rPr>
              <a:t>. into two pieces, each with </a:t>
            </a:r>
            <a:r>
              <a:rPr kumimoji="0" lang="en-US" sz="2800" b="0" i="1" u="none" strike="noStrike" kern="0" cap="none" spc="0" normalizeH="0" noProof="0" dirty="0" smtClean="0">
                <a:ln>
                  <a:noFill/>
                </a:ln>
                <a:solidFill>
                  <a:schemeClr val="tx2"/>
                </a:solidFill>
                <a:effectLst/>
                <a:uLnTx/>
                <a:uFillTx/>
                <a:latin typeface="Cambria Math" pitchFamily="18" charset="0"/>
                <a:ea typeface="Cambria Math" pitchFamily="18" charset="0"/>
                <a:cs typeface="Times New Roman" pitchFamily="18" charset="0"/>
              </a:rPr>
              <a:t>50% </a:t>
            </a:r>
            <a:r>
              <a:rPr kumimoji="0" lang="en-US" sz="2800" b="0" i="0" u="none" strike="noStrike" kern="0" cap="none" spc="0" normalizeH="0" noProof="0" dirty="0" smtClean="0">
                <a:ln>
                  <a:noFill/>
                </a:ln>
                <a:solidFill>
                  <a:schemeClr val="tx2"/>
                </a:solidFill>
                <a:effectLst/>
                <a:uLnTx/>
                <a:uFillTx/>
                <a:latin typeface="Times New Roman" pitchFamily="18" charset="0"/>
                <a:ea typeface="+mj-ea"/>
                <a:cs typeface="Times New Roman" pitchFamily="18" charset="0"/>
              </a:rPr>
              <a:t>of the total area.</a:t>
            </a:r>
            <a:endParaRPr kumimoji="0" lang="en-US" sz="2800" b="0" i="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1"/>
          </p:nvPr>
        </p:nvSpPr>
        <p:spPr>
          <a:xfrm>
            <a:off x="457200" y="685800"/>
            <a:ext cx="8229600" cy="5943600"/>
          </a:xfrm>
        </p:spPr>
        <p:txBody>
          <a:bodyPr/>
          <a:lstStyle/>
          <a:p>
            <a:pPr>
              <a:spcBef>
                <a:spcPts val="100"/>
              </a:spcBef>
              <a:buFontTx/>
              <a:buNone/>
            </a:pPr>
            <a:r>
              <a:rPr lang="en-US" sz="1800" dirty="0">
                <a:latin typeface="Times New Roman" pitchFamily="18" charset="0"/>
                <a:cs typeface="Times New Roman" pitchFamily="18" charset="0"/>
              </a:rPr>
              <a:t>	</a:t>
            </a:r>
            <a:r>
              <a:rPr lang="en-US" sz="1600" dirty="0" smtClean="0">
                <a:latin typeface="Times New Roman" pitchFamily="18" charset="0"/>
                <a:cs typeface="Times New Roman" pitchFamily="18" charset="0"/>
              </a:rPr>
              <a:t>Lecture 01</a:t>
            </a:r>
            <a:r>
              <a:rPr lang="en-US" sz="1600" dirty="0">
                <a:latin typeface="Times New Roman" pitchFamily="18" charset="0"/>
                <a:cs typeface="Times New Roman" pitchFamily="18" charset="0"/>
              </a:rPr>
              <a:t>	</a:t>
            </a:r>
            <a:r>
              <a:rPr lang="en-US" sz="1600" dirty="0" smtClean="0">
                <a:latin typeface="Times New Roman" pitchFamily="18" charset="0"/>
                <a:cs typeface="Times New Roman" pitchFamily="18" charset="0"/>
              </a:rPr>
              <a:t>	Using </a:t>
            </a:r>
            <a:r>
              <a:rPr lang="en-US" sz="1600" dirty="0" err="1" smtClean="0">
                <a:latin typeface="Times New Roman" pitchFamily="18" charset="0"/>
                <a:cs typeface="Times New Roman" pitchFamily="18" charset="0"/>
              </a:rPr>
              <a:t>MatLab</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02		Looking At Data</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b="1" dirty="0" smtClean="0">
                <a:latin typeface="Times New Roman" pitchFamily="18" charset="0"/>
                <a:cs typeface="Times New Roman" pitchFamily="18" charset="0"/>
              </a:rPr>
              <a:t>Lecture 03		Probability and Measurement Error </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04		Multivariate Distributions</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05		Linear Models</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06		The Principle of Least Squares</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07		Prior Information</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08		Solving Generalized Least Squares Problems </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09		Fourier Series</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10		Complex Fourier Series</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11		Lessons Learned from the Fourier Transform</a:t>
            </a:r>
          </a:p>
          <a:p>
            <a:pPr>
              <a:spcBef>
                <a:spcPts val="100"/>
              </a:spcBef>
              <a:buNone/>
            </a:pPr>
            <a:r>
              <a:rPr lang="en-US" sz="1600" dirty="0">
                <a:latin typeface="Times New Roman" pitchFamily="18" charset="0"/>
                <a:cs typeface="Times New Roman" pitchFamily="18" charset="0"/>
              </a:rPr>
              <a:t>	</a:t>
            </a:r>
            <a:r>
              <a:rPr lang="en-US" sz="1600" dirty="0" smtClean="0">
                <a:latin typeface="Times New Roman" pitchFamily="18" charset="0"/>
                <a:cs typeface="Times New Roman" pitchFamily="18" charset="0"/>
              </a:rPr>
              <a:t>Lecture 12		Power Spectra</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13		Filter Theory </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14		Applications of Filters </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15		Factor Analysis </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16		Orthogonal functions </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17		Covariance and Autocorrelation</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18		Cross-correlation</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19		Smoothing, Correlation and Spectra</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20		Coherence; Tapering and Spectral Analysis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21		Interpolation</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22 		Hypothesis testing </a:t>
            </a:r>
            <a:r>
              <a:rPr lang="en-US" sz="1600" smtClean="0">
                <a:latin typeface="Times New Roman" pitchFamily="18" charset="0"/>
                <a:cs typeface="Times New Roman" pitchFamily="18" charset="0"/>
              </a:rPr>
              <a:t/>
            </a:r>
            <a:br>
              <a:rPr lang="en-US" sz="1600" smtClean="0">
                <a:latin typeface="Times New Roman" pitchFamily="18" charset="0"/>
                <a:cs typeface="Times New Roman" pitchFamily="18" charset="0"/>
              </a:rPr>
            </a:br>
            <a:r>
              <a:rPr lang="en-US" sz="1600" smtClean="0">
                <a:latin typeface="Times New Roman" pitchFamily="18" charset="0"/>
                <a:cs typeface="Times New Roman" pitchFamily="18" charset="0"/>
              </a:rPr>
              <a:t>Lecture 23 		Hypothesis Testing continued; F-Tests</a:t>
            </a:r>
            <a:br>
              <a:rPr lang="en-US" sz="1600" smtClean="0">
                <a:latin typeface="Times New Roman" pitchFamily="18" charset="0"/>
                <a:cs typeface="Times New Roman" pitchFamily="18" charset="0"/>
              </a:rPr>
            </a:br>
            <a:r>
              <a:rPr lang="en-US" sz="1600" smtClean="0">
                <a:latin typeface="Times New Roman" pitchFamily="18" charset="0"/>
                <a:cs typeface="Times New Roman" pitchFamily="18" charset="0"/>
              </a:rPr>
              <a:t>Lecture 24 		Confidence Limits of Spectra, Bootstraps</a:t>
            </a:r>
            <a:endParaRPr lang="en-US" sz="1600" dirty="0" smtClean="0">
              <a:latin typeface="Times New Roman" pitchFamily="18" charset="0"/>
              <a:cs typeface="Times New Roman" pitchFamily="18" charset="0"/>
            </a:endParaRPr>
          </a:p>
          <a:p>
            <a:pPr>
              <a:spcBef>
                <a:spcPts val="100"/>
              </a:spcBef>
              <a:buFontTx/>
              <a:buNone/>
            </a:pPr>
            <a:endParaRPr lang="en-US" sz="1600" dirty="0">
              <a:latin typeface="Times New Roman" pitchFamily="18" charset="0"/>
              <a:cs typeface="Times New Roman" pitchFamily="18" charset="0"/>
            </a:endParaRPr>
          </a:p>
        </p:txBody>
      </p:sp>
      <p:sp>
        <p:nvSpPr>
          <p:cNvPr id="7172" name="Text Box 4"/>
          <p:cNvSpPr txBox="1">
            <a:spLocks noChangeArrowheads="1"/>
          </p:cNvSpPr>
          <p:nvPr/>
        </p:nvSpPr>
        <p:spPr bwMode="auto">
          <a:xfrm>
            <a:off x="0" y="228600"/>
            <a:ext cx="9144000" cy="457200"/>
          </a:xfrm>
          <a:prstGeom prst="rect">
            <a:avLst/>
          </a:prstGeom>
          <a:noFill/>
          <a:ln w="9525">
            <a:noFill/>
            <a:miter lim="800000"/>
            <a:headEnd/>
            <a:tailEnd/>
          </a:ln>
          <a:effectLst/>
        </p:spPr>
        <p:txBody>
          <a:bodyPr wrap="square">
            <a:spAutoFit/>
          </a:bodyPr>
          <a:lstStyle/>
          <a:p>
            <a:pPr algn="ctr">
              <a:spcBef>
                <a:spcPct val="50000"/>
              </a:spcBef>
            </a:pPr>
            <a:r>
              <a:rPr lang="en-US" sz="2400" dirty="0">
                <a:latin typeface="Times New Roman" pitchFamily="18" charset="0"/>
                <a:cs typeface="Times New Roman" pitchFamily="18" charset="0"/>
              </a:rPr>
              <a:t>SYLLABUS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Group 32"/>
          <p:cNvGrpSpPr/>
          <p:nvPr/>
        </p:nvGrpSpPr>
        <p:grpSpPr>
          <a:xfrm>
            <a:off x="1066800" y="381000"/>
            <a:ext cx="3041075" cy="5627131"/>
            <a:chOff x="2216725" y="891703"/>
            <a:chExt cx="2050475" cy="3863924"/>
          </a:xfrm>
        </p:grpSpPr>
        <p:cxnSp>
          <p:nvCxnSpPr>
            <p:cNvPr id="7" name="Straight Arrow Connector 6"/>
            <p:cNvCxnSpPr/>
            <p:nvPr/>
          </p:nvCxnSpPr>
          <p:spPr>
            <a:xfrm rot="5400000">
              <a:off x="1147763" y="2821840"/>
              <a:ext cx="3352800" cy="9526"/>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2752726" y="1197833"/>
              <a:ext cx="913606" cy="158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2752726" y="1426433"/>
              <a:ext cx="762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10800000">
              <a:off x="2757481" y="1635981"/>
              <a:ext cx="762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10800000">
              <a:off x="2752726" y="1821714"/>
              <a:ext cx="762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10800000">
              <a:off x="2752726" y="2026499"/>
              <a:ext cx="762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10800000">
              <a:off x="2752726" y="2245572"/>
              <a:ext cx="762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2438400" y="1040670"/>
              <a:ext cx="457200" cy="253605"/>
            </a:xfrm>
            <a:prstGeom prst="rect">
              <a:avLst/>
            </a:prstGeom>
            <a:noFill/>
          </p:spPr>
          <p:txBody>
            <a:bodyPr wrap="square" rtlCol="0">
              <a:spAutoFit/>
            </a:bodyPr>
            <a:lstStyle/>
            <a:p>
              <a:r>
                <a:rPr lang="en-US" i="1" dirty="0" smtClean="0">
                  <a:latin typeface="Times New Roman" pitchFamily="18" charset="0"/>
                  <a:cs typeface="Times New Roman" pitchFamily="18" charset="0"/>
                </a:rPr>
                <a:t>0</a:t>
              </a:r>
              <a:endParaRPr lang="en-US" i="1" dirty="0">
                <a:latin typeface="Times New Roman" pitchFamily="18" charset="0"/>
                <a:cs typeface="Times New Roman" pitchFamily="18" charset="0"/>
              </a:endParaRPr>
            </a:p>
          </p:txBody>
        </p:sp>
        <p:sp>
          <p:nvSpPr>
            <p:cNvPr id="43" name="TextBox 42"/>
            <p:cNvSpPr txBox="1"/>
            <p:nvPr/>
          </p:nvSpPr>
          <p:spPr>
            <a:xfrm>
              <a:off x="2438400" y="2099328"/>
              <a:ext cx="457200" cy="253605"/>
            </a:xfrm>
            <a:prstGeom prst="rect">
              <a:avLst/>
            </a:prstGeom>
            <a:noFill/>
          </p:spPr>
          <p:txBody>
            <a:bodyPr wrap="square" rtlCol="0">
              <a:spAutoFit/>
            </a:bodyPr>
            <a:lstStyle/>
            <a:p>
              <a:r>
                <a:rPr lang="en-US" i="1" dirty="0" smtClean="0">
                  <a:latin typeface="Times New Roman" pitchFamily="18" charset="0"/>
                  <a:cs typeface="Times New Roman" pitchFamily="18" charset="0"/>
                </a:rPr>
                <a:t>5</a:t>
              </a:r>
              <a:endParaRPr lang="en-US" i="1" dirty="0">
                <a:latin typeface="Times New Roman" pitchFamily="18" charset="0"/>
                <a:cs typeface="Times New Roman" pitchFamily="18" charset="0"/>
              </a:endParaRPr>
            </a:p>
          </p:txBody>
        </p:sp>
        <p:sp>
          <p:nvSpPr>
            <p:cNvPr id="44" name="TextBox 43"/>
            <p:cNvSpPr txBox="1"/>
            <p:nvPr/>
          </p:nvSpPr>
          <p:spPr>
            <a:xfrm>
              <a:off x="2438400" y="3145692"/>
              <a:ext cx="457200" cy="253605"/>
            </a:xfrm>
            <a:prstGeom prst="rect">
              <a:avLst/>
            </a:prstGeom>
            <a:noFill/>
          </p:spPr>
          <p:txBody>
            <a:bodyPr wrap="square" rtlCol="0">
              <a:spAutoFit/>
            </a:bodyPr>
            <a:lstStyle/>
            <a:p>
              <a:r>
                <a:rPr lang="en-US" i="1" dirty="0" smtClean="0">
                  <a:latin typeface="Times New Roman" pitchFamily="18" charset="0"/>
                  <a:cs typeface="Times New Roman" pitchFamily="18" charset="0"/>
                </a:rPr>
                <a:t>10</a:t>
              </a:r>
              <a:endParaRPr lang="en-US" i="1" dirty="0">
                <a:latin typeface="Times New Roman" pitchFamily="18" charset="0"/>
                <a:cs typeface="Times New Roman" pitchFamily="18" charset="0"/>
              </a:endParaRPr>
            </a:p>
          </p:txBody>
        </p:sp>
        <p:sp>
          <p:nvSpPr>
            <p:cNvPr id="47" name="TextBox 46"/>
            <p:cNvSpPr txBox="1"/>
            <p:nvPr/>
          </p:nvSpPr>
          <p:spPr>
            <a:xfrm>
              <a:off x="2730511" y="4502022"/>
              <a:ext cx="457200" cy="253605"/>
            </a:xfrm>
            <a:prstGeom prst="rect">
              <a:avLst/>
            </a:prstGeom>
            <a:noFill/>
          </p:spPr>
          <p:txBody>
            <a:bodyPr wrap="square" rtlCol="0">
              <a:spAutoFit/>
            </a:bodyPr>
            <a:lstStyle/>
            <a:p>
              <a:r>
                <a:rPr lang="en-US" i="1" dirty="0" smtClean="0">
                  <a:latin typeface="Times New Roman" pitchFamily="18" charset="0"/>
                  <a:cs typeface="Times New Roman" pitchFamily="18" charset="0"/>
                </a:rPr>
                <a:t>d</a:t>
              </a:r>
              <a:endParaRPr lang="en-US" i="1" dirty="0">
                <a:latin typeface="Times New Roman" pitchFamily="18" charset="0"/>
                <a:cs typeface="Times New Roman" pitchFamily="18" charset="0"/>
              </a:endParaRPr>
            </a:p>
          </p:txBody>
        </p:sp>
        <p:cxnSp>
          <p:nvCxnSpPr>
            <p:cNvPr id="52" name="Straight Connector 51"/>
            <p:cNvCxnSpPr/>
            <p:nvPr/>
          </p:nvCxnSpPr>
          <p:spPr>
            <a:xfrm rot="10800000">
              <a:off x="2743200" y="2460566"/>
              <a:ext cx="762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10800000">
              <a:off x="2747955" y="2670114"/>
              <a:ext cx="762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rot="10800000">
              <a:off x="2743200" y="2879662"/>
              <a:ext cx="762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rot="10800000">
              <a:off x="2743200" y="3917218"/>
              <a:ext cx="762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rot="10800000">
              <a:off x="2743200" y="4122003"/>
              <a:ext cx="762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rot="10800000">
              <a:off x="2743200" y="3712433"/>
              <a:ext cx="762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rot="10800000">
              <a:off x="2743200" y="3502869"/>
              <a:ext cx="762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rot="10800000">
              <a:off x="2743200" y="3298092"/>
              <a:ext cx="762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rot="10800000">
              <a:off x="2752710" y="3088544"/>
              <a:ext cx="762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rot="10800000">
              <a:off x="2738445" y="4302973"/>
              <a:ext cx="762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TextBox 76"/>
            <p:cNvSpPr txBox="1"/>
            <p:nvPr/>
          </p:nvSpPr>
          <p:spPr>
            <a:xfrm>
              <a:off x="2438400" y="4164085"/>
              <a:ext cx="457200" cy="253605"/>
            </a:xfrm>
            <a:prstGeom prst="rect">
              <a:avLst/>
            </a:prstGeom>
            <a:noFill/>
          </p:spPr>
          <p:txBody>
            <a:bodyPr wrap="square" rtlCol="0">
              <a:spAutoFit/>
            </a:bodyPr>
            <a:lstStyle/>
            <a:p>
              <a:r>
                <a:rPr lang="en-US" i="1" dirty="0" smtClean="0">
                  <a:latin typeface="Times New Roman" pitchFamily="18" charset="0"/>
                  <a:cs typeface="Times New Roman" pitchFamily="18" charset="0"/>
                </a:rPr>
                <a:t>15</a:t>
              </a:r>
              <a:endParaRPr lang="en-US" i="1" dirty="0">
                <a:latin typeface="Times New Roman" pitchFamily="18" charset="0"/>
                <a:cs typeface="Times New Roman" pitchFamily="18" charset="0"/>
              </a:endParaRPr>
            </a:p>
          </p:txBody>
        </p:sp>
        <p:sp>
          <p:nvSpPr>
            <p:cNvPr id="78" name="TextBox 77"/>
            <p:cNvSpPr txBox="1"/>
            <p:nvPr/>
          </p:nvSpPr>
          <p:spPr>
            <a:xfrm>
              <a:off x="3105875" y="891703"/>
              <a:ext cx="457200" cy="253605"/>
            </a:xfrm>
            <a:prstGeom prst="rect">
              <a:avLst/>
            </a:prstGeom>
            <a:noFill/>
          </p:spPr>
          <p:txBody>
            <a:bodyPr wrap="square" rtlCol="0">
              <a:spAutoFit/>
            </a:bodyPr>
            <a:lstStyle/>
            <a:p>
              <a:r>
                <a:rPr lang="en-US" i="1" dirty="0" smtClean="0">
                  <a:latin typeface="Times New Roman" pitchFamily="18" charset="0"/>
                  <a:cs typeface="Times New Roman" pitchFamily="18" charset="0"/>
                </a:rPr>
                <a:t>p(d)</a:t>
              </a:r>
              <a:endParaRPr lang="en-US" i="1" dirty="0">
                <a:latin typeface="Times New Roman" pitchFamily="18" charset="0"/>
                <a:cs typeface="Times New Roman" pitchFamily="18" charset="0"/>
              </a:endParaRPr>
            </a:p>
          </p:txBody>
        </p:sp>
        <p:sp>
          <p:nvSpPr>
            <p:cNvPr id="82" name="Freeform 81"/>
            <p:cNvSpPr/>
            <p:nvPr/>
          </p:nvSpPr>
          <p:spPr>
            <a:xfrm>
              <a:off x="3043177" y="1201325"/>
              <a:ext cx="611248" cy="3032567"/>
            </a:xfrm>
            <a:custGeom>
              <a:avLst/>
              <a:gdLst>
                <a:gd name="connsiteX0" fmla="*/ 0 w 609600"/>
                <a:gd name="connsiteY0" fmla="*/ 0 h 3032567"/>
                <a:gd name="connsiteX1" fmla="*/ 127322 w 609600"/>
                <a:gd name="connsiteY1" fmla="*/ 196769 h 3032567"/>
                <a:gd name="connsiteX2" fmla="*/ 486137 w 609600"/>
                <a:gd name="connsiteY2" fmla="*/ 347240 h 3032567"/>
                <a:gd name="connsiteX3" fmla="*/ 555585 w 609600"/>
                <a:gd name="connsiteY3" fmla="*/ 451412 h 3032567"/>
                <a:gd name="connsiteX4" fmla="*/ 162046 w 609600"/>
                <a:gd name="connsiteY4" fmla="*/ 590308 h 3032567"/>
                <a:gd name="connsiteX5" fmla="*/ 57874 w 609600"/>
                <a:gd name="connsiteY5" fmla="*/ 1446835 h 3032567"/>
                <a:gd name="connsiteX6" fmla="*/ 23150 w 609600"/>
                <a:gd name="connsiteY6" fmla="*/ 3032567 h 3032567"/>
                <a:gd name="connsiteX0" fmla="*/ 0 w 609600"/>
                <a:gd name="connsiteY0" fmla="*/ 0 h 3032567"/>
                <a:gd name="connsiteX1" fmla="*/ 127322 w 609600"/>
                <a:gd name="connsiteY1" fmla="*/ 196769 h 3032567"/>
                <a:gd name="connsiteX2" fmla="*/ 486137 w 609600"/>
                <a:gd name="connsiteY2" fmla="*/ 347240 h 3032567"/>
                <a:gd name="connsiteX3" fmla="*/ 555585 w 609600"/>
                <a:gd name="connsiteY3" fmla="*/ 451412 h 3032567"/>
                <a:gd name="connsiteX4" fmla="*/ 162046 w 609600"/>
                <a:gd name="connsiteY4" fmla="*/ 590308 h 3032567"/>
                <a:gd name="connsiteX5" fmla="*/ 57874 w 609600"/>
                <a:gd name="connsiteY5" fmla="*/ 1446835 h 3032567"/>
                <a:gd name="connsiteX6" fmla="*/ 23150 w 609600"/>
                <a:gd name="connsiteY6" fmla="*/ 3032567 h 3032567"/>
                <a:gd name="connsiteX0" fmla="*/ 0 w 609600"/>
                <a:gd name="connsiteY0" fmla="*/ 0 h 3032567"/>
                <a:gd name="connsiteX1" fmla="*/ 127322 w 609600"/>
                <a:gd name="connsiteY1" fmla="*/ 196769 h 3032567"/>
                <a:gd name="connsiteX2" fmla="*/ 486137 w 609600"/>
                <a:gd name="connsiteY2" fmla="*/ 347240 h 3032567"/>
                <a:gd name="connsiteX3" fmla="*/ 555585 w 609600"/>
                <a:gd name="connsiteY3" fmla="*/ 451412 h 3032567"/>
                <a:gd name="connsiteX4" fmla="*/ 162046 w 609600"/>
                <a:gd name="connsiteY4" fmla="*/ 590308 h 3032567"/>
                <a:gd name="connsiteX5" fmla="*/ 57874 w 609600"/>
                <a:gd name="connsiteY5" fmla="*/ 1446835 h 3032567"/>
                <a:gd name="connsiteX6" fmla="*/ 23150 w 609600"/>
                <a:gd name="connsiteY6" fmla="*/ 3032567 h 3032567"/>
                <a:gd name="connsiteX0" fmla="*/ 0 w 609600"/>
                <a:gd name="connsiteY0" fmla="*/ 0 h 3032567"/>
                <a:gd name="connsiteX1" fmla="*/ 127322 w 609600"/>
                <a:gd name="connsiteY1" fmla="*/ 196769 h 3032567"/>
                <a:gd name="connsiteX2" fmla="*/ 462023 w 609600"/>
                <a:gd name="connsiteY2" fmla="*/ 329878 h 3032567"/>
                <a:gd name="connsiteX3" fmla="*/ 555585 w 609600"/>
                <a:gd name="connsiteY3" fmla="*/ 451412 h 3032567"/>
                <a:gd name="connsiteX4" fmla="*/ 162046 w 609600"/>
                <a:gd name="connsiteY4" fmla="*/ 590308 h 3032567"/>
                <a:gd name="connsiteX5" fmla="*/ 57874 w 609600"/>
                <a:gd name="connsiteY5" fmla="*/ 1446835 h 3032567"/>
                <a:gd name="connsiteX6" fmla="*/ 23150 w 609600"/>
                <a:gd name="connsiteY6" fmla="*/ 3032567 h 3032567"/>
                <a:gd name="connsiteX0" fmla="*/ 0 w 609600"/>
                <a:gd name="connsiteY0" fmla="*/ 0 h 3032567"/>
                <a:gd name="connsiteX1" fmla="*/ 127322 w 609600"/>
                <a:gd name="connsiteY1" fmla="*/ 196769 h 3032567"/>
                <a:gd name="connsiteX2" fmla="*/ 462023 w 609600"/>
                <a:gd name="connsiteY2" fmla="*/ 329878 h 3032567"/>
                <a:gd name="connsiteX3" fmla="*/ 555585 w 609600"/>
                <a:gd name="connsiteY3" fmla="*/ 451412 h 3032567"/>
                <a:gd name="connsiteX4" fmla="*/ 157223 w 609600"/>
                <a:gd name="connsiteY4" fmla="*/ 558478 h 3032567"/>
                <a:gd name="connsiteX5" fmla="*/ 57874 w 609600"/>
                <a:gd name="connsiteY5" fmla="*/ 1446835 h 3032567"/>
                <a:gd name="connsiteX6" fmla="*/ 23150 w 609600"/>
                <a:gd name="connsiteY6" fmla="*/ 3032567 h 3032567"/>
                <a:gd name="connsiteX0" fmla="*/ 0 w 592238"/>
                <a:gd name="connsiteY0" fmla="*/ 0 h 3032567"/>
                <a:gd name="connsiteX1" fmla="*/ 127322 w 592238"/>
                <a:gd name="connsiteY1" fmla="*/ 196769 h 3032567"/>
                <a:gd name="connsiteX2" fmla="*/ 462023 w 592238"/>
                <a:gd name="connsiteY2" fmla="*/ 329878 h 3032567"/>
                <a:gd name="connsiteX3" fmla="*/ 538223 w 592238"/>
                <a:gd name="connsiteY3" fmla="*/ 406078 h 3032567"/>
                <a:gd name="connsiteX4" fmla="*/ 157223 w 592238"/>
                <a:gd name="connsiteY4" fmla="*/ 558478 h 3032567"/>
                <a:gd name="connsiteX5" fmla="*/ 57874 w 592238"/>
                <a:gd name="connsiteY5" fmla="*/ 1446835 h 3032567"/>
                <a:gd name="connsiteX6" fmla="*/ 23150 w 592238"/>
                <a:gd name="connsiteY6" fmla="*/ 3032567 h 3032567"/>
                <a:gd name="connsiteX0" fmla="*/ 0 w 592238"/>
                <a:gd name="connsiteY0" fmla="*/ 0 h 3032567"/>
                <a:gd name="connsiteX1" fmla="*/ 127322 w 592238"/>
                <a:gd name="connsiteY1" fmla="*/ 196769 h 3032567"/>
                <a:gd name="connsiteX2" fmla="*/ 462023 w 592238"/>
                <a:gd name="connsiteY2" fmla="*/ 329878 h 3032567"/>
                <a:gd name="connsiteX3" fmla="*/ 538223 w 592238"/>
                <a:gd name="connsiteY3" fmla="*/ 406078 h 3032567"/>
                <a:gd name="connsiteX4" fmla="*/ 157223 w 592238"/>
                <a:gd name="connsiteY4" fmla="*/ 558478 h 3032567"/>
                <a:gd name="connsiteX5" fmla="*/ 57874 w 592238"/>
                <a:gd name="connsiteY5" fmla="*/ 1446835 h 3032567"/>
                <a:gd name="connsiteX6" fmla="*/ 23150 w 592238"/>
                <a:gd name="connsiteY6" fmla="*/ 3032567 h 3032567"/>
                <a:gd name="connsiteX0" fmla="*/ 0 w 592238"/>
                <a:gd name="connsiteY0" fmla="*/ 0 h 3032567"/>
                <a:gd name="connsiteX1" fmla="*/ 157223 w 592238"/>
                <a:gd name="connsiteY1" fmla="*/ 177478 h 3032567"/>
                <a:gd name="connsiteX2" fmla="*/ 462023 w 592238"/>
                <a:gd name="connsiteY2" fmla="*/ 329878 h 3032567"/>
                <a:gd name="connsiteX3" fmla="*/ 538223 w 592238"/>
                <a:gd name="connsiteY3" fmla="*/ 406078 h 3032567"/>
                <a:gd name="connsiteX4" fmla="*/ 157223 w 592238"/>
                <a:gd name="connsiteY4" fmla="*/ 558478 h 3032567"/>
                <a:gd name="connsiteX5" fmla="*/ 57874 w 592238"/>
                <a:gd name="connsiteY5" fmla="*/ 1446835 h 3032567"/>
                <a:gd name="connsiteX6" fmla="*/ 23150 w 592238"/>
                <a:gd name="connsiteY6" fmla="*/ 3032567 h 3032567"/>
                <a:gd name="connsiteX0" fmla="*/ 0 w 592238"/>
                <a:gd name="connsiteY0" fmla="*/ 0 h 3032567"/>
                <a:gd name="connsiteX1" fmla="*/ 157223 w 592238"/>
                <a:gd name="connsiteY1" fmla="*/ 177478 h 3032567"/>
                <a:gd name="connsiteX2" fmla="*/ 462023 w 592238"/>
                <a:gd name="connsiteY2" fmla="*/ 329878 h 3032567"/>
                <a:gd name="connsiteX3" fmla="*/ 538223 w 592238"/>
                <a:gd name="connsiteY3" fmla="*/ 406078 h 3032567"/>
                <a:gd name="connsiteX4" fmla="*/ 157223 w 592238"/>
                <a:gd name="connsiteY4" fmla="*/ 558478 h 3032567"/>
                <a:gd name="connsiteX5" fmla="*/ 57874 w 592238"/>
                <a:gd name="connsiteY5" fmla="*/ 1446835 h 3032567"/>
                <a:gd name="connsiteX6" fmla="*/ 23150 w 592238"/>
                <a:gd name="connsiteY6" fmla="*/ 3032567 h 3032567"/>
                <a:gd name="connsiteX0" fmla="*/ 0 w 592238"/>
                <a:gd name="connsiteY0" fmla="*/ 0 h 3032567"/>
                <a:gd name="connsiteX1" fmla="*/ 157223 w 592238"/>
                <a:gd name="connsiteY1" fmla="*/ 177478 h 3032567"/>
                <a:gd name="connsiteX2" fmla="*/ 462023 w 592238"/>
                <a:gd name="connsiteY2" fmla="*/ 253678 h 3032567"/>
                <a:gd name="connsiteX3" fmla="*/ 538223 w 592238"/>
                <a:gd name="connsiteY3" fmla="*/ 406078 h 3032567"/>
                <a:gd name="connsiteX4" fmla="*/ 157223 w 592238"/>
                <a:gd name="connsiteY4" fmla="*/ 558478 h 3032567"/>
                <a:gd name="connsiteX5" fmla="*/ 57874 w 592238"/>
                <a:gd name="connsiteY5" fmla="*/ 1446835 h 3032567"/>
                <a:gd name="connsiteX6" fmla="*/ 23150 w 592238"/>
                <a:gd name="connsiteY6" fmla="*/ 3032567 h 3032567"/>
                <a:gd name="connsiteX0" fmla="*/ 0 w 592238"/>
                <a:gd name="connsiteY0" fmla="*/ 0 h 3032567"/>
                <a:gd name="connsiteX1" fmla="*/ 157223 w 592238"/>
                <a:gd name="connsiteY1" fmla="*/ 177478 h 3032567"/>
                <a:gd name="connsiteX2" fmla="*/ 462023 w 592238"/>
                <a:gd name="connsiteY2" fmla="*/ 253678 h 3032567"/>
                <a:gd name="connsiteX3" fmla="*/ 538223 w 592238"/>
                <a:gd name="connsiteY3" fmla="*/ 406078 h 3032567"/>
                <a:gd name="connsiteX4" fmla="*/ 157223 w 592238"/>
                <a:gd name="connsiteY4" fmla="*/ 558478 h 3032567"/>
                <a:gd name="connsiteX5" fmla="*/ 57874 w 592238"/>
                <a:gd name="connsiteY5" fmla="*/ 1446835 h 3032567"/>
                <a:gd name="connsiteX6" fmla="*/ 23150 w 592238"/>
                <a:gd name="connsiteY6" fmla="*/ 3032567 h 3032567"/>
                <a:gd name="connsiteX0" fmla="*/ 0 w 592238"/>
                <a:gd name="connsiteY0" fmla="*/ 0 h 3032567"/>
                <a:gd name="connsiteX1" fmla="*/ 157223 w 592238"/>
                <a:gd name="connsiteY1" fmla="*/ 177478 h 3032567"/>
                <a:gd name="connsiteX2" fmla="*/ 462023 w 592238"/>
                <a:gd name="connsiteY2" fmla="*/ 253678 h 3032567"/>
                <a:gd name="connsiteX3" fmla="*/ 538223 w 592238"/>
                <a:gd name="connsiteY3" fmla="*/ 406078 h 3032567"/>
                <a:gd name="connsiteX4" fmla="*/ 157223 w 592238"/>
                <a:gd name="connsiteY4" fmla="*/ 558478 h 3032567"/>
                <a:gd name="connsiteX5" fmla="*/ 57874 w 592238"/>
                <a:gd name="connsiteY5" fmla="*/ 1446835 h 3032567"/>
                <a:gd name="connsiteX6" fmla="*/ 23150 w 592238"/>
                <a:gd name="connsiteY6" fmla="*/ 3032567 h 3032567"/>
                <a:gd name="connsiteX0" fmla="*/ 0 w 611248"/>
                <a:gd name="connsiteY0" fmla="*/ 0 h 3032567"/>
                <a:gd name="connsiteX1" fmla="*/ 157223 w 611248"/>
                <a:gd name="connsiteY1" fmla="*/ 177478 h 3032567"/>
                <a:gd name="connsiteX2" fmla="*/ 462023 w 611248"/>
                <a:gd name="connsiteY2" fmla="*/ 253678 h 3032567"/>
                <a:gd name="connsiteX3" fmla="*/ 538223 w 611248"/>
                <a:gd name="connsiteY3" fmla="*/ 406078 h 3032567"/>
                <a:gd name="connsiteX4" fmla="*/ 157223 w 611248"/>
                <a:gd name="connsiteY4" fmla="*/ 558478 h 3032567"/>
                <a:gd name="connsiteX5" fmla="*/ 57874 w 611248"/>
                <a:gd name="connsiteY5" fmla="*/ 1446835 h 3032567"/>
                <a:gd name="connsiteX6" fmla="*/ 23150 w 611248"/>
                <a:gd name="connsiteY6" fmla="*/ 3032567 h 3032567"/>
                <a:gd name="connsiteX0" fmla="*/ 0 w 611248"/>
                <a:gd name="connsiteY0" fmla="*/ 0 h 3032567"/>
                <a:gd name="connsiteX1" fmla="*/ 157223 w 611248"/>
                <a:gd name="connsiteY1" fmla="*/ 177478 h 3032567"/>
                <a:gd name="connsiteX2" fmla="*/ 462023 w 611248"/>
                <a:gd name="connsiteY2" fmla="*/ 253678 h 3032567"/>
                <a:gd name="connsiteX3" fmla="*/ 538223 w 611248"/>
                <a:gd name="connsiteY3" fmla="*/ 406078 h 3032567"/>
                <a:gd name="connsiteX4" fmla="*/ 157223 w 611248"/>
                <a:gd name="connsiteY4" fmla="*/ 558478 h 3032567"/>
                <a:gd name="connsiteX5" fmla="*/ 57874 w 611248"/>
                <a:gd name="connsiteY5" fmla="*/ 1446835 h 3032567"/>
                <a:gd name="connsiteX6" fmla="*/ 23150 w 611248"/>
                <a:gd name="connsiteY6" fmla="*/ 3032567 h 30325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1248" h="3032567">
                  <a:moveTo>
                    <a:pt x="0" y="0"/>
                  </a:moveTo>
                  <a:cubicBezTo>
                    <a:pt x="23149" y="69448"/>
                    <a:pt x="80219" y="135198"/>
                    <a:pt x="157223" y="177478"/>
                  </a:cubicBezTo>
                  <a:cubicBezTo>
                    <a:pt x="234227" y="219758"/>
                    <a:pt x="303273" y="206053"/>
                    <a:pt x="462023" y="253678"/>
                  </a:cubicBezTo>
                  <a:cubicBezTo>
                    <a:pt x="611248" y="325116"/>
                    <a:pt x="592238" y="365567"/>
                    <a:pt x="538223" y="406078"/>
                  </a:cubicBezTo>
                  <a:cubicBezTo>
                    <a:pt x="441346" y="446589"/>
                    <a:pt x="268750" y="449724"/>
                    <a:pt x="157223" y="558478"/>
                  </a:cubicBezTo>
                  <a:cubicBezTo>
                    <a:pt x="74271" y="724382"/>
                    <a:pt x="80219" y="1034487"/>
                    <a:pt x="57874" y="1446835"/>
                  </a:cubicBezTo>
                  <a:cubicBezTo>
                    <a:pt x="35529" y="1859183"/>
                    <a:pt x="28937" y="2443222"/>
                    <a:pt x="23150" y="3032567"/>
                  </a:cubicBez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3" name="Freeform 82"/>
            <p:cNvSpPr/>
            <p:nvPr/>
          </p:nvSpPr>
          <p:spPr>
            <a:xfrm>
              <a:off x="3657600" y="2521803"/>
              <a:ext cx="277793" cy="578734"/>
            </a:xfrm>
            <a:custGeom>
              <a:avLst/>
              <a:gdLst>
                <a:gd name="connsiteX0" fmla="*/ 0 w 277793"/>
                <a:gd name="connsiteY0" fmla="*/ 0 h 578734"/>
                <a:gd name="connsiteX1" fmla="*/ 231494 w 277793"/>
                <a:gd name="connsiteY1" fmla="*/ 219919 h 578734"/>
                <a:gd name="connsiteX2" fmla="*/ 127322 w 277793"/>
                <a:gd name="connsiteY2" fmla="*/ 451412 h 578734"/>
                <a:gd name="connsiteX3" fmla="*/ 277793 w 277793"/>
                <a:gd name="connsiteY3" fmla="*/ 578734 h 578734"/>
              </a:gdLst>
              <a:ahLst/>
              <a:cxnLst>
                <a:cxn ang="0">
                  <a:pos x="connsiteX0" y="connsiteY0"/>
                </a:cxn>
                <a:cxn ang="0">
                  <a:pos x="connsiteX1" y="connsiteY1"/>
                </a:cxn>
                <a:cxn ang="0">
                  <a:pos x="connsiteX2" y="connsiteY2"/>
                </a:cxn>
                <a:cxn ang="0">
                  <a:pos x="connsiteX3" y="connsiteY3"/>
                </a:cxn>
              </a:cxnLst>
              <a:rect l="l" t="t" r="r" b="b"/>
              <a:pathLst>
                <a:path w="277793" h="578734">
                  <a:moveTo>
                    <a:pt x="0" y="0"/>
                  </a:moveTo>
                  <a:cubicBezTo>
                    <a:pt x="105137" y="72342"/>
                    <a:pt x="210274" y="144684"/>
                    <a:pt x="231494" y="219919"/>
                  </a:cubicBezTo>
                  <a:cubicBezTo>
                    <a:pt x="252714" y="295154"/>
                    <a:pt x="119606" y="391610"/>
                    <a:pt x="127322" y="451412"/>
                  </a:cubicBezTo>
                  <a:cubicBezTo>
                    <a:pt x="135038" y="511214"/>
                    <a:pt x="206415" y="544974"/>
                    <a:pt x="277793" y="578734"/>
                  </a:cubicBezTo>
                </a:path>
              </a:pathLst>
            </a:custGeom>
            <a:ln w="19050">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4" name="TextBox 83"/>
            <p:cNvSpPr txBox="1"/>
            <p:nvPr/>
          </p:nvSpPr>
          <p:spPr>
            <a:xfrm>
              <a:off x="3657600" y="3131403"/>
              <a:ext cx="609600" cy="253605"/>
            </a:xfrm>
            <a:prstGeom prst="rect">
              <a:avLst/>
            </a:prstGeom>
            <a:noFill/>
          </p:spPr>
          <p:txBody>
            <a:bodyPr wrap="square" rtlCol="0">
              <a:spAutoFit/>
            </a:bodyPr>
            <a:lstStyle/>
            <a:p>
              <a:r>
                <a:rPr lang="en-US" i="1" dirty="0" smtClean="0">
                  <a:latin typeface="Times New Roman" pitchFamily="18" charset="0"/>
                  <a:cs typeface="Times New Roman" pitchFamily="18" charset="0"/>
                </a:rPr>
                <a:t>mean</a:t>
              </a:r>
              <a:endParaRPr lang="en-US" i="1" dirty="0">
                <a:latin typeface="Times New Roman" pitchFamily="18" charset="0"/>
                <a:cs typeface="Times New Roman" pitchFamily="18" charset="0"/>
              </a:endParaRPr>
            </a:p>
          </p:txBody>
        </p:sp>
        <p:cxnSp>
          <p:nvCxnSpPr>
            <p:cNvPr id="86" name="Straight Connector 85"/>
            <p:cNvCxnSpPr/>
            <p:nvPr/>
          </p:nvCxnSpPr>
          <p:spPr>
            <a:xfrm>
              <a:off x="2667000" y="2521803"/>
              <a:ext cx="955875" cy="0"/>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92" name="TextBox 91"/>
            <p:cNvSpPr txBox="1"/>
            <p:nvPr/>
          </p:nvSpPr>
          <p:spPr>
            <a:xfrm>
              <a:off x="2216725" y="2352578"/>
              <a:ext cx="533400" cy="253605"/>
            </a:xfrm>
            <a:prstGeom prst="rect">
              <a:avLst/>
            </a:prstGeom>
            <a:noFill/>
          </p:spPr>
          <p:txBody>
            <a:bodyPr wrap="square" rtlCol="0">
              <a:spAutoFit/>
            </a:bodyPr>
            <a:lstStyle/>
            <a:p>
              <a:r>
                <a:rPr lang="en-US" i="1" dirty="0" err="1" smtClean="0">
                  <a:latin typeface="Times New Roman" pitchFamily="18" charset="0"/>
                  <a:cs typeface="Times New Roman" pitchFamily="18" charset="0"/>
                </a:rPr>
                <a:t>d</a:t>
              </a:r>
              <a:r>
                <a:rPr lang="en-US" i="1" baseline="-25000" dirty="0" err="1" smtClean="0">
                  <a:latin typeface="Times New Roman" pitchFamily="18" charset="0"/>
                  <a:cs typeface="Times New Roman" pitchFamily="18" charset="0"/>
                </a:rPr>
                <a:t>mean</a:t>
              </a:r>
              <a:endParaRPr lang="en-US" i="1" baseline="-25000" dirty="0">
                <a:latin typeface="Times New Roman" pitchFamily="18" charset="0"/>
                <a:cs typeface="Times New Roman" pitchFamily="18" charset="0"/>
              </a:endParaRPr>
            </a:p>
          </p:txBody>
        </p:sp>
      </p:grpSp>
      <p:sp>
        <p:nvSpPr>
          <p:cNvPr id="34" name="Title 1"/>
          <p:cNvSpPr txBox="1">
            <a:spLocks/>
          </p:cNvSpPr>
          <p:nvPr/>
        </p:nvSpPr>
        <p:spPr bwMode="auto">
          <a:xfrm>
            <a:off x="4572000" y="2895600"/>
            <a:ext cx="4343400" cy="3124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2800" kern="0" dirty="0" smtClean="0">
                <a:solidFill>
                  <a:schemeClr val="tx2"/>
                </a:solidFill>
                <a:latin typeface="Times New Roman" pitchFamily="18" charset="0"/>
                <a:ea typeface="+mj-ea"/>
                <a:cs typeface="Times New Roman" pitchFamily="18" charset="0"/>
              </a:rPr>
              <a:t>A third choice of the ‘typical value’ is the mean or expected value, </a:t>
            </a:r>
            <a:r>
              <a:rPr lang="en-US" sz="2800" i="1" kern="0" dirty="0" err="1" smtClean="0">
                <a:solidFill>
                  <a:schemeClr val="tx2"/>
                </a:solidFill>
                <a:latin typeface="Cambria Math" pitchFamily="18" charset="0"/>
                <a:ea typeface="Cambria Math" pitchFamily="18" charset="0"/>
                <a:cs typeface="Times New Roman" pitchFamily="18" charset="0"/>
              </a:rPr>
              <a:t>d</a:t>
            </a:r>
            <a:r>
              <a:rPr lang="en-US" sz="2800" i="1" kern="0" baseline="-25000" dirty="0" err="1" smtClean="0">
                <a:solidFill>
                  <a:schemeClr val="tx2"/>
                </a:solidFill>
                <a:latin typeface="Cambria Math" pitchFamily="18" charset="0"/>
                <a:ea typeface="Cambria Math" pitchFamily="18" charset="0"/>
                <a:cs typeface="Times New Roman" pitchFamily="18" charset="0"/>
              </a:rPr>
              <a:t>mean</a:t>
            </a:r>
            <a:r>
              <a:rPr kumimoji="0" lang="en-US" sz="2800" b="0" i="0" u="none" strike="noStrike" kern="0" cap="none" spc="0" normalizeH="0" noProof="0" dirty="0" smtClean="0">
                <a:ln>
                  <a:noFill/>
                </a:ln>
                <a:solidFill>
                  <a:schemeClr val="tx2"/>
                </a:solidFill>
                <a:effectLst/>
                <a:uLnTx/>
                <a:uFillTx/>
                <a:latin typeface="Times New Roman" pitchFamily="18" charset="0"/>
                <a:ea typeface="+mj-ea"/>
                <a:cs typeface="Times New Roman" pitchFamily="18" charset="0"/>
              </a:rPr>
              <a:t>.</a:t>
            </a:r>
          </a:p>
          <a:p>
            <a:pPr marL="0" marR="0" lvl="0" indent="0" algn="ctr" defTabSz="914400" rtl="0" eaLnBrk="1" fontAlgn="base" latinLnBrk="0" hangingPunct="1">
              <a:lnSpc>
                <a:spcPct val="100000"/>
              </a:lnSpc>
              <a:spcBef>
                <a:spcPct val="0"/>
              </a:spcBef>
              <a:spcAft>
                <a:spcPct val="0"/>
              </a:spcAft>
              <a:buClrTx/>
              <a:buSzTx/>
              <a:buFontTx/>
              <a:buNone/>
              <a:tabLst/>
              <a:defRPr/>
            </a:pPr>
            <a:endParaRPr lang="en-US" sz="2800" kern="0" baseline="0" dirty="0" smtClean="0">
              <a:solidFill>
                <a:schemeClr val="tx2"/>
              </a:solidFill>
              <a:latin typeface="Times New Roman" pitchFamily="18" charset="0"/>
              <a:ea typeface="+mj-ea"/>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800" b="0" i="0" u="none" strike="noStrike" kern="0" cap="none" spc="0" normalizeH="0" noProof="0" dirty="0" smtClean="0">
                <a:ln>
                  <a:noFill/>
                </a:ln>
                <a:solidFill>
                  <a:schemeClr val="tx2"/>
                </a:solidFill>
                <a:effectLst/>
                <a:uLnTx/>
                <a:uFillTx/>
                <a:latin typeface="Times New Roman" pitchFamily="18" charset="0"/>
                <a:ea typeface="+mj-ea"/>
                <a:cs typeface="Times New Roman" pitchFamily="18" charset="0"/>
              </a:rPr>
              <a:t>It is a generalization of the usual definition of the mean of a list of numbers.</a:t>
            </a:r>
            <a:endParaRPr kumimoji="0" lang="en-US" sz="2800" b="0" i="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cstate="print"/>
          <a:srcRect l="42156" t="47164" r="26516" b="30435"/>
          <a:stretch>
            <a:fillRect/>
          </a:stretch>
        </p:blipFill>
        <p:spPr bwMode="auto">
          <a:xfrm>
            <a:off x="400056" y="685800"/>
            <a:ext cx="3100388" cy="1128713"/>
          </a:xfrm>
          <a:prstGeom prst="rect">
            <a:avLst/>
          </a:prstGeom>
          <a:noFill/>
          <a:ln w="9525">
            <a:noFill/>
            <a:miter lim="800000"/>
            <a:headEnd/>
            <a:tailEnd/>
          </a:ln>
        </p:spPr>
      </p:pic>
      <p:pic>
        <p:nvPicPr>
          <p:cNvPr id="6147" name="Picture 3"/>
          <p:cNvPicPr>
            <a:picLocks noChangeAspect="1" noChangeArrowheads="1"/>
          </p:cNvPicPr>
          <p:nvPr/>
        </p:nvPicPr>
        <p:blipFill>
          <a:blip r:embed="rId3" cstate="print"/>
          <a:srcRect l="45813" t="41210" r="13619" b="36956"/>
          <a:stretch>
            <a:fillRect/>
          </a:stretch>
        </p:blipFill>
        <p:spPr bwMode="auto">
          <a:xfrm>
            <a:off x="323856" y="2557463"/>
            <a:ext cx="4014787" cy="1100137"/>
          </a:xfrm>
          <a:prstGeom prst="rect">
            <a:avLst/>
          </a:prstGeom>
          <a:noFill/>
          <a:ln w="9525">
            <a:noFill/>
            <a:miter lim="800000"/>
            <a:headEnd/>
            <a:tailEnd/>
          </a:ln>
        </p:spPr>
      </p:pic>
      <p:sp>
        <p:nvSpPr>
          <p:cNvPr id="6" name="Rectangle 5"/>
          <p:cNvSpPr/>
          <p:nvPr/>
        </p:nvSpPr>
        <p:spPr>
          <a:xfrm>
            <a:off x="857256" y="2709863"/>
            <a:ext cx="457200" cy="685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857256" y="2633663"/>
            <a:ext cx="990600" cy="646331"/>
          </a:xfrm>
          <a:prstGeom prst="rect">
            <a:avLst/>
          </a:prstGeom>
          <a:noFill/>
        </p:spPr>
        <p:txBody>
          <a:bodyPr wrap="square" rtlCol="0">
            <a:spAutoFit/>
          </a:bodyPr>
          <a:lstStyle/>
          <a:p>
            <a:r>
              <a:rPr lang="en-US" sz="3600" dirty="0" smtClean="0">
                <a:latin typeface="Cambria Math"/>
                <a:ea typeface="Cambria Math"/>
              </a:rPr>
              <a:t>≈</a:t>
            </a:r>
            <a:endParaRPr lang="en-US" sz="3600" dirty="0"/>
          </a:p>
        </p:txBody>
      </p:sp>
      <p:sp>
        <p:nvSpPr>
          <p:cNvPr id="8" name="Rectangle 7"/>
          <p:cNvSpPr/>
          <p:nvPr/>
        </p:nvSpPr>
        <p:spPr>
          <a:xfrm>
            <a:off x="2228856" y="3014663"/>
            <a:ext cx="1524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2119320" y="2824159"/>
            <a:ext cx="990600" cy="584775"/>
          </a:xfrm>
          <a:prstGeom prst="rect">
            <a:avLst/>
          </a:prstGeom>
          <a:noFill/>
        </p:spPr>
        <p:txBody>
          <a:bodyPr wrap="square" rtlCol="0">
            <a:spAutoFit/>
          </a:bodyPr>
          <a:lstStyle/>
          <a:p>
            <a:r>
              <a:rPr lang="en-US" sz="3200" i="1" dirty="0" smtClean="0">
                <a:latin typeface="Cambria Math"/>
                <a:ea typeface="Cambria Math"/>
              </a:rPr>
              <a:t>s</a:t>
            </a:r>
            <a:endParaRPr lang="en-US" sz="3200" i="1" dirty="0"/>
          </a:p>
        </p:txBody>
      </p:sp>
      <p:cxnSp>
        <p:nvCxnSpPr>
          <p:cNvPr id="11" name="Straight Connector 10"/>
          <p:cNvCxnSpPr/>
          <p:nvPr/>
        </p:nvCxnSpPr>
        <p:spPr>
          <a:xfrm>
            <a:off x="5124456" y="1295400"/>
            <a:ext cx="3505200" cy="0"/>
          </a:xfrm>
          <a:prstGeom prst="line">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2" name="Title 1"/>
          <p:cNvSpPr txBox="1">
            <a:spLocks/>
          </p:cNvSpPr>
          <p:nvPr/>
        </p:nvSpPr>
        <p:spPr bwMode="auto">
          <a:xfrm>
            <a:off x="8458200" y="1033464"/>
            <a:ext cx="685800" cy="457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2800" i="1" kern="0" dirty="0" smtClean="0">
                <a:solidFill>
                  <a:schemeClr val="tx2"/>
                </a:solidFill>
                <a:latin typeface="Cambria Math" pitchFamily="18" charset="0"/>
                <a:ea typeface="Cambria Math" pitchFamily="18" charset="0"/>
                <a:cs typeface="Times New Roman" pitchFamily="18" charset="0"/>
              </a:rPr>
              <a:t>d</a:t>
            </a:r>
            <a:endParaRPr kumimoji="0" lang="en-US" sz="2800" b="0" i="1" u="none" strike="noStrike" kern="0" cap="none" spc="0" normalizeH="0" baseline="0" noProof="0" dirty="0">
              <a:ln>
                <a:noFill/>
              </a:ln>
              <a:solidFill>
                <a:schemeClr val="tx2"/>
              </a:solidFill>
              <a:effectLst/>
              <a:uLnTx/>
              <a:uFillTx/>
              <a:latin typeface="Cambria Math" pitchFamily="18" charset="0"/>
              <a:ea typeface="Cambria Math" pitchFamily="18" charset="0"/>
              <a:cs typeface="Times New Roman" pitchFamily="18" charset="0"/>
            </a:endParaRPr>
          </a:p>
        </p:txBody>
      </p:sp>
      <p:sp>
        <p:nvSpPr>
          <p:cNvPr id="15" name="Oval 14"/>
          <p:cNvSpPr/>
          <p:nvPr/>
        </p:nvSpPr>
        <p:spPr>
          <a:xfrm>
            <a:off x="5962656" y="1214432"/>
            <a:ext cx="152400" cy="152400"/>
          </a:xfrm>
          <a:prstGeom prst="ellipse">
            <a:avLst/>
          </a:prstGeom>
          <a:solidFill>
            <a:srgbClr val="FF33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6191256" y="1214432"/>
            <a:ext cx="152400" cy="152400"/>
          </a:xfrm>
          <a:prstGeom prst="ellipse">
            <a:avLst/>
          </a:prstGeom>
          <a:solidFill>
            <a:srgbClr val="FF33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6267456" y="1214432"/>
            <a:ext cx="152400" cy="152400"/>
          </a:xfrm>
          <a:prstGeom prst="ellipse">
            <a:avLst/>
          </a:prstGeom>
          <a:solidFill>
            <a:srgbClr val="FF33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6496056" y="1214432"/>
            <a:ext cx="152400" cy="152400"/>
          </a:xfrm>
          <a:prstGeom prst="ellipse">
            <a:avLst/>
          </a:prstGeom>
          <a:solidFill>
            <a:srgbClr val="FF33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6572256" y="1214432"/>
            <a:ext cx="152400" cy="152400"/>
          </a:xfrm>
          <a:prstGeom prst="ellipse">
            <a:avLst/>
          </a:prstGeom>
          <a:solidFill>
            <a:srgbClr val="FF33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6800856" y="1214432"/>
            <a:ext cx="152400" cy="152400"/>
          </a:xfrm>
          <a:prstGeom prst="ellipse">
            <a:avLst/>
          </a:prstGeom>
          <a:solidFill>
            <a:srgbClr val="FF33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7029456" y="1214432"/>
            <a:ext cx="152400" cy="152400"/>
          </a:xfrm>
          <a:prstGeom prst="ellipse">
            <a:avLst/>
          </a:prstGeom>
          <a:solidFill>
            <a:srgbClr val="FF33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7105656" y="1214432"/>
            <a:ext cx="152400" cy="152400"/>
          </a:xfrm>
          <a:prstGeom prst="ellipse">
            <a:avLst/>
          </a:prstGeom>
          <a:solidFill>
            <a:srgbClr val="FF33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7258056" y="1214432"/>
            <a:ext cx="152400" cy="152400"/>
          </a:xfrm>
          <a:prstGeom prst="ellipse">
            <a:avLst/>
          </a:prstGeom>
          <a:solidFill>
            <a:srgbClr val="FF33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6191256" y="1219200"/>
            <a:ext cx="152400" cy="152400"/>
          </a:xfrm>
          <a:prstGeom prst="ellipse">
            <a:avLst/>
          </a:prstGeom>
          <a:solidFill>
            <a:srgbClr val="FF33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7639056" y="1219200"/>
            <a:ext cx="152400" cy="152400"/>
          </a:xfrm>
          <a:prstGeom prst="ellipse">
            <a:avLst/>
          </a:prstGeom>
          <a:solidFill>
            <a:srgbClr val="FF33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p:nvPr/>
        </p:nvSpPr>
        <p:spPr>
          <a:xfrm>
            <a:off x="6419856" y="1219200"/>
            <a:ext cx="152400" cy="152400"/>
          </a:xfrm>
          <a:prstGeom prst="ellipse">
            <a:avLst/>
          </a:prstGeom>
          <a:solidFill>
            <a:srgbClr val="FF33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6648456" y="1219200"/>
            <a:ext cx="152400" cy="152400"/>
          </a:xfrm>
          <a:prstGeom prst="ellipse">
            <a:avLst/>
          </a:prstGeom>
          <a:solidFill>
            <a:srgbClr val="FF33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6877056" y="1219200"/>
            <a:ext cx="152400" cy="152400"/>
          </a:xfrm>
          <a:prstGeom prst="ellipse">
            <a:avLst/>
          </a:prstGeom>
          <a:solidFill>
            <a:srgbClr val="FF33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a:off x="5353056" y="1219200"/>
            <a:ext cx="152400" cy="152400"/>
          </a:xfrm>
          <a:prstGeom prst="ellipse">
            <a:avLst/>
          </a:prstGeom>
          <a:solidFill>
            <a:srgbClr val="FF33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3" name="Straight Connector 32"/>
          <p:cNvCxnSpPr/>
          <p:nvPr/>
        </p:nvCxnSpPr>
        <p:spPr>
          <a:xfrm>
            <a:off x="5048256" y="2971799"/>
            <a:ext cx="3505200" cy="0"/>
          </a:xfrm>
          <a:prstGeom prst="line">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4" name="Title 1"/>
          <p:cNvSpPr txBox="1">
            <a:spLocks/>
          </p:cNvSpPr>
          <p:nvPr/>
        </p:nvSpPr>
        <p:spPr bwMode="auto">
          <a:xfrm>
            <a:off x="8382000" y="2709863"/>
            <a:ext cx="685800" cy="457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2800" i="1" kern="0" dirty="0" err="1" smtClean="0">
                <a:solidFill>
                  <a:schemeClr val="tx2"/>
                </a:solidFill>
                <a:latin typeface="Cambria Math" pitchFamily="18" charset="0"/>
                <a:ea typeface="Cambria Math" pitchFamily="18" charset="0"/>
                <a:cs typeface="Times New Roman" pitchFamily="18" charset="0"/>
              </a:rPr>
              <a:t>d</a:t>
            </a:r>
            <a:r>
              <a:rPr lang="en-US" sz="2800" i="1" kern="0" baseline="-25000" dirty="0" err="1" smtClean="0">
                <a:solidFill>
                  <a:schemeClr val="tx2"/>
                </a:solidFill>
                <a:latin typeface="Cambria Math" pitchFamily="18" charset="0"/>
                <a:ea typeface="Cambria Math" pitchFamily="18" charset="0"/>
                <a:cs typeface="Times New Roman" pitchFamily="18" charset="0"/>
              </a:rPr>
              <a:t>s</a:t>
            </a:r>
            <a:endParaRPr kumimoji="0" lang="en-US" sz="2800" b="0" i="1" u="none" strike="noStrike" kern="0" cap="none" spc="0" normalizeH="0" baseline="-25000" noProof="0" dirty="0">
              <a:ln>
                <a:noFill/>
              </a:ln>
              <a:solidFill>
                <a:schemeClr val="tx2"/>
              </a:solidFill>
              <a:effectLst/>
              <a:uLnTx/>
              <a:uFillTx/>
              <a:latin typeface="Cambria Math" pitchFamily="18" charset="0"/>
              <a:ea typeface="Cambria Math" pitchFamily="18" charset="0"/>
              <a:cs typeface="Times New Roman" pitchFamily="18" charset="0"/>
            </a:endParaRPr>
          </a:p>
        </p:txBody>
      </p:sp>
      <p:sp>
        <p:nvSpPr>
          <p:cNvPr id="50" name="Rectangle 49"/>
          <p:cNvSpPr/>
          <p:nvPr/>
        </p:nvSpPr>
        <p:spPr>
          <a:xfrm>
            <a:off x="5200656" y="2886076"/>
            <a:ext cx="266700" cy="80962"/>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p:cNvSpPr/>
          <p:nvPr/>
        </p:nvSpPr>
        <p:spPr>
          <a:xfrm>
            <a:off x="5767392" y="2881313"/>
            <a:ext cx="266700" cy="85725"/>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p:cNvSpPr/>
          <p:nvPr/>
        </p:nvSpPr>
        <p:spPr>
          <a:xfrm>
            <a:off x="6038856" y="2776538"/>
            <a:ext cx="266700" cy="190500"/>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p:cNvSpPr/>
          <p:nvPr/>
        </p:nvSpPr>
        <p:spPr>
          <a:xfrm>
            <a:off x="6310315" y="2671763"/>
            <a:ext cx="266700" cy="295275"/>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p:cNvSpPr/>
          <p:nvPr/>
        </p:nvSpPr>
        <p:spPr>
          <a:xfrm>
            <a:off x="6581777" y="2767013"/>
            <a:ext cx="266700" cy="200025"/>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ectangle 55"/>
          <p:cNvSpPr/>
          <p:nvPr/>
        </p:nvSpPr>
        <p:spPr>
          <a:xfrm>
            <a:off x="6862765" y="2771777"/>
            <a:ext cx="266700" cy="195262"/>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7143751" y="2862263"/>
            <a:ext cx="266700" cy="104775"/>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Rectangle 57"/>
          <p:cNvSpPr/>
          <p:nvPr/>
        </p:nvSpPr>
        <p:spPr>
          <a:xfrm>
            <a:off x="7424743" y="2867026"/>
            <a:ext cx="266700" cy="100012"/>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9" name="Picture 3"/>
          <p:cNvPicPr>
            <a:picLocks noChangeAspect="1" noChangeArrowheads="1"/>
          </p:cNvPicPr>
          <p:nvPr/>
        </p:nvPicPr>
        <p:blipFill>
          <a:blip r:embed="rId3" cstate="print"/>
          <a:srcRect l="45813" t="41210" r="13619" b="36956"/>
          <a:stretch>
            <a:fillRect/>
          </a:stretch>
        </p:blipFill>
        <p:spPr bwMode="auto">
          <a:xfrm>
            <a:off x="323062" y="4267200"/>
            <a:ext cx="4014787" cy="1100137"/>
          </a:xfrm>
          <a:prstGeom prst="rect">
            <a:avLst/>
          </a:prstGeom>
          <a:noFill/>
          <a:ln w="9525">
            <a:noFill/>
            <a:miter lim="800000"/>
            <a:headEnd/>
            <a:tailEnd/>
          </a:ln>
        </p:spPr>
      </p:pic>
      <p:sp>
        <p:nvSpPr>
          <p:cNvPr id="60" name="Rectangle 59"/>
          <p:cNvSpPr/>
          <p:nvPr/>
        </p:nvSpPr>
        <p:spPr>
          <a:xfrm>
            <a:off x="856462" y="4419600"/>
            <a:ext cx="457200" cy="685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TextBox 60"/>
          <p:cNvSpPr txBox="1"/>
          <p:nvPr/>
        </p:nvSpPr>
        <p:spPr>
          <a:xfrm>
            <a:off x="856462" y="4343400"/>
            <a:ext cx="990600" cy="646331"/>
          </a:xfrm>
          <a:prstGeom prst="rect">
            <a:avLst/>
          </a:prstGeom>
          <a:noFill/>
        </p:spPr>
        <p:txBody>
          <a:bodyPr wrap="square" rtlCol="0">
            <a:spAutoFit/>
          </a:bodyPr>
          <a:lstStyle/>
          <a:p>
            <a:r>
              <a:rPr lang="en-US" sz="3600" dirty="0" smtClean="0">
                <a:latin typeface="Cambria Math"/>
                <a:ea typeface="Cambria Math"/>
              </a:rPr>
              <a:t>≈</a:t>
            </a:r>
            <a:endParaRPr lang="en-US" sz="3600" dirty="0"/>
          </a:p>
        </p:txBody>
      </p:sp>
      <p:sp>
        <p:nvSpPr>
          <p:cNvPr id="62" name="Rectangle 61"/>
          <p:cNvSpPr/>
          <p:nvPr/>
        </p:nvSpPr>
        <p:spPr>
          <a:xfrm>
            <a:off x="2228062" y="4724400"/>
            <a:ext cx="1524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TextBox 62"/>
          <p:cNvSpPr txBox="1"/>
          <p:nvPr/>
        </p:nvSpPr>
        <p:spPr>
          <a:xfrm>
            <a:off x="2118526" y="4562472"/>
            <a:ext cx="990600" cy="584775"/>
          </a:xfrm>
          <a:prstGeom prst="rect">
            <a:avLst/>
          </a:prstGeom>
          <a:noFill/>
        </p:spPr>
        <p:txBody>
          <a:bodyPr wrap="square" rtlCol="0">
            <a:spAutoFit/>
          </a:bodyPr>
          <a:lstStyle/>
          <a:p>
            <a:r>
              <a:rPr lang="en-US" sz="3200" i="1" dirty="0" smtClean="0">
                <a:latin typeface="Cambria Math"/>
                <a:ea typeface="Cambria Math"/>
              </a:rPr>
              <a:t>s</a:t>
            </a:r>
            <a:endParaRPr lang="en-US" sz="3200" i="1" dirty="0"/>
          </a:p>
        </p:txBody>
      </p:sp>
      <p:sp>
        <p:nvSpPr>
          <p:cNvPr id="65" name="Rectangle 64"/>
          <p:cNvSpPr/>
          <p:nvPr/>
        </p:nvSpPr>
        <p:spPr>
          <a:xfrm>
            <a:off x="1466062" y="4191000"/>
            <a:ext cx="381000" cy="1143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ectangle 65"/>
          <p:cNvSpPr/>
          <p:nvPr/>
        </p:nvSpPr>
        <p:spPr>
          <a:xfrm>
            <a:off x="3828262" y="4267200"/>
            <a:ext cx="533400" cy="1143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TextBox 66"/>
          <p:cNvSpPr txBox="1"/>
          <p:nvPr/>
        </p:nvSpPr>
        <p:spPr>
          <a:xfrm>
            <a:off x="3828262" y="4114800"/>
            <a:ext cx="990600" cy="646331"/>
          </a:xfrm>
          <a:prstGeom prst="rect">
            <a:avLst/>
          </a:prstGeom>
          <a:noFill/>
        </p:spPr>
        <p:txBody>
          <a:bodyPr wrap="square" rtlCol="0">
            <a:spAutoFit/>
          </a:bodyPr>
          <a:lstStyle/>
          <a:p>
            <a:r>
              <a:rPr lang="en-US" sz="3600" i="1" dirty="0" smtClean="0">
                <a:latin typeface="Cambria Math"/>
                <a:ea typeface="Cambria Math"/>
              </a:rPr>
              <a:t>N</a:t>
            </a:r>
            <a:r>
              <a:rPr lang="en-US" sz="3600" i="1" baseline="-25000" dirty="0" smtClean="0">
                <a:latin typeface="Cambria Math"/>
                <a:ea typeface="Cambria Math"/>
              </a:rPr>
              <a:t>s</a:t>
            </a:r>
            <a:endParaRPr lang="en-US" sz="3600" i="1" baseline="-25000" dirty="0"/>
          </a:p>
        </p:txBody>
      </p:sp>
      <p:sp>
        <p:nvSpPr>
          <p:cNvPr id="68" name="TextBox 67"/>
          <p:cNvSpPr txBox="1"/>
          <p:nvPr/>
        </p:nvSpPr>
        <p:spPr>
          <a:xfrm>
            <a:off x="3828262" y="4648200"/>
            <a:ext cx="990600" cy="646331"/>
          </a:xfrm>
          <a:prstGeom prst="rect">
            <a:avLst/>
          </a:prstGeom>
          <a:noFill/>
        </p:spPr>
        <p:txBody>
          <a:bodyPr wrap="square" rtlCol="0">
            <a:spAutoFit/>
          </a:bodyPr>
          <a:lstStyle/>
          <a:p>
            <a:r>
              <a:rPr lang="en-US" sz="3600" i="1" dirty="0" smtClean="0">
                <a:latin typeface="Cambria Math"/>
                <a:ea typeface="Cambria Math"/>
              </a:rPr>
              <a:t>N</a:t>
            </a:r>
            <a:endParaRPr lang="en-US" sz="3600" i="1" baseline="-25000" dirty="0"/>
          </a:p>
        </p:txBody>
      </p:sp>
      <p:cxnSp>
        <p:nvCxnSpPr>
          <p:cNvPr id="70" name="Straight Connector 69"/>
          <p:cNvCxnSpPr/>
          <p:nvPr/>
        </p:nvCxnSpPr>
        <p:spPr>
          <a:xfrm>
            <a:off x="3904462" y="4752976"/>
            <a:ext cx="609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71" name="TextBox 70"/>
          <p:cNvSpPr txBox="1"/>
          <p:nvPr/>
        </p:nvSpPr>
        <p:spPr>
          <a:xfrm>
            <a:off x="5353056" y="1371600"/>
            <a:ext cx="3505200" cy="457200"/>
          </a:xfrm>
          <a:prstGeom prst="rect">
            <a:avLst/>
          </a:prstGeom>
          <a:noFill/>
        </p:spPr>
        <p:txBody>
          <a:bodyPr wrap="square" rtlCol="0">
            <a:spAutoFit/>
          </a:bodyPr>
          <a:lstStyle/>
          <a:p>
            <a:pPr algn="r"/>
            <a:r>
              <a:rPr lang="en-US" sz="2400" dirty="0" smtClean="0">
                <a:solidFill>
                  <a:srgbClr val="FF0000"/>
                </a:solidFill>
                <a:latin typeface="Times New Roman" pitchFamily="18" charset="0"/>
                <a:cs typeface="Times New Roman" pitchFamily="18" charset="0"/>
              </a:rPr>
              <a:t>data</a:t>
            </a:r>
            <a:endParaRPr lang="en-US" sz="2400" dirty="0">
              <a:solidFill>
                <a:srgbClr val="FF0000"/>
              </a:solidFill>
              <a:latin typeface="Times New Roman" pitchFamily="18" charset="0"/>
              <a:cs typeface="Times New Roman" pitchFamily="18" charset="0"/>
            </a:endParaRPr>
          </a:p>
        </p:txBody>
      </p:sp>
      <p:sp>
        <p:nvSpPr>
          <p:cNvPr id="72" name="TextBox 71"/>
          <p:cNvSpPr txBox="1"/>
          <p:nvPr/>
        </p:nvSpPr>
        <p:spPr>
          <a:xfrm>
            <a:off x="5353056" y="3167063"/>
            <a:ext cx="3505200" cy="457200"/>
          </a:xfrm>
          <a:prstGeom prst="rect">
            <a:avLst/>
          </a:prstGeom>
          <a:noFill/>
        </p:spPr>
        <p:txBody>
          <a:bodyPr wrap="square" rtlCol="0">
            <a:spAutoFit/>
          </a:bodyPr>
          <a:lstStyle/>
          <a:p>
            <a:pPr algn="r"/>
            <a:r>
              <a:rPr lang="en-US" sz="2400" dirty="0" smtClean="0">
                <a:solidFill>
                  <a:srgbClr val="FF0000"/>
                </a:solidFill>
                <a:latin typeface="Times New Roman" pitchFamily="18" charset="0"/>
                <a:cs typeface="Times New Roman" pitchFamily="18" charset="0"/>
              </a:rPr>
              <a:t>histogram</a:t>
            </a:r>
            <a:endParaRPr lang="en-US" sz="2400" dirty="0">
              <a:solidFill>
                <a:srgbClr val="FF0000"/>
              </a:solidFill>
              <a:latin typeface="Times New Roman" pitchFamily="18" charset="0"/>
              <a:cs typeface="Times New Roman" pitchFamily="18" charset="0"/>
            </a:endParaRPr>
          </a:p>
        </p:txBody>
      </p:sp>
      <p:sp>
        <p:nvSpPr>
          <p:cNvPr id="74" name="Title 1"/>
          <p:cNvSpPr txBox="1">
            <a:spLocks/>
          </p:cNvSpPr>
          <p:nvPr/>
        </p:nvSpPr>
        <p:spPr bwMode="auto">
          <a:xfrm>
            <a:off x="4462464" y="2433639"/>
            <a:ext cx="685800" cy="457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2800" i="1" kern="0" dirty="0" smtClean="0">
                <a:solidFill>
                  <a:schemeClr val="tx2"/>
                </a:solidFill>
                <a:latin typeface="Cambria Math" pitchFamily="18" charset="0"/>
                <a:ea typeface="Cambria Math" pitchFamily="18" charset="0"/>
                <a:cs typeface="Times New Roman" pitchFamily="18" charset="0"/>
              </a:rPr>
              <a:t>N</a:t>
            </a:r>
            <a:r>
              <a:rPr lang="en-US" sz="2800" i="1" kern="0" baseline="-25000" dirty="0" smtClean="0">
                <a:solidFill>
                  <a:schemeClr val="tx2"/>
                </a:solidFill>
                <a:latin typeface="Cambria Math" pitchFamily="18" charset="0"/>
                <a:ea typeface="Cambria Math" pitchFamily="18" charset="0"/>
                <a:cs typeface="Times New Roman" pitchFamily="18" charset="0"/>
              </a:rPr>
              <a:t>s</a:t>
            </a:r>
            <a:endParaRPr kumimoji="0" lang="en-US" sz="2800" b="0" i="1" u="none" strike="noStrike" kern="0" cap="none" spc="0" normalizeH="0" baseline="-25000" noProof="0" dirty="0">
              <a:ln>
                <a:noFill/>
              </a:ln>
              <a:solidFill>
                <a:schemeClr val="tx2"/>
              </a:solidFill>
              <a:effectLst/>
              <a:uLnTx/>
              <a:uFillTx/>
              <a:latin typeface="Cambria Math" pitchFamily="18" charset="0"/>
              <a:ea typeface="Cambria Math" pitchFamily="18" charset="0"/>
              <a:cs typeface="Times New Roman" pitchFamily="18" charset="0"/>
            </a:endParaRPr>
          </a:p>
        </p:txBody>
      </p:sp>
      <p:cxnSp>
        <p:nvCxnSpPr>
          <p:cNvPr id="76" name="Straight Arrow Connector 75"/>
          <p:cNvCxnSpPr/>
          <p:nvPr/>
        </p:nvCxnSpPr>
        <p:spPr>
          <a:xfrm rot="5400000" flipH="1" flipV="1">
            <a:off x="4819656" y="2738439"/>
            <a:ext cx="457200" cy="1588"/>
          </a:xfrm>
          <a:prstGeom prst="straightConnector1">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a:off x="5048256" y="5823742"/>
            <a:ext cx="3505200" cy="0"/>
          </a:xfrm>
          <a:prstGeom prst="line">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8" name="Title 1"/>
          <p:cNvSpPr txBox="1">
            <a:spLocks/>
          </p:cNvSpPr>
          <p:nvPr/>
        </p:nvSpPr>
        <p:spPr bwMode="auto">
          <a:xfrm>
            <a:off x="8382000" y="5561806"/>
            <a:ext cx="685800" cy="457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2800" i="1" kern="0" dirty="0" err="1" smtClean="0">
                <a:solidFill>
                  <a:schemeClr val="tx2"/>
                </a:solidFill>
                <a:latin typeface="Cambria Math" pitchFamily="18" charset="0"/>
                <a:ea typeface="Cambria Math" pitchFamily="18" charset="0"/>
                <a:cs typeface="Times New Roman" pitchFamily="18" charset="0"/>
              </a:rPr>
              <a:t>d</a:t>
            </a:r>
            <a:r>
              <a:rPr lang="en-US" sz="2800" i="1" kern="0" baseline="-25000" dirty="0" err="1" smtClean="0">
                <a:solidFill>
                  <a:schemeClr val="tx2"/>
                </a:solidFill>
                <a:latin typeface="Cambria Math" pitchFamily="18" charset="0"/>
                <a:ea typeface="Cambria Math" pitchFamily="18" charset="0"/>
                <a:cs typeface="Times New Roman" pitchFamily="18" charset="0"/>
              </a:rPr>
              <a:t>s</a:t>
            </a:r>
            <a:endParaRPr kumimoji="0" lang="en-US" sz="2800" b="0" i="1" u="none" strike="noStrike" kern="0" cap="none" spc="0" normalizeH="0" baseline="-25000" noProof="0" dirty="0">
              <a:ln>
                <a:noFill/>
              </a:ln>
              <a:solidFill>
                <a:schemeClr val="tx2"/>
              </a:solidFill>
              <a:effectLst/>
              <a:uLnTx/>
              <a:uFillTx/>
              <a:latin typeface="Cambria Math" pitchFamily="18" charset="0"/>
              <a:ea typeface="Cambria Math" pitchFamily="18" charset="0"/>
              <a:cs typeface="Times New Roman" pitchFamily="18" charset="0"/>
            </a:endParaRPr>
          </a:p>
        </p:txBody>
      </p:sp>
      <p:cxnSp>
        <p:nvCxnSpPr>
          <p:cNvPr id="89" name="Straight Arrow Connector 88"/>
          <p:cNvCxnSpPr/>
          <p:nvPr/>
        </p:nvCxnSpPr>
        <p:spPr>
          <a:xfrm rot="5400000" flipH="1" flipV="1">
            <a:off x="4819656" y="5590382"/>
            <a:ext cx="457200" cy="1588"/>
          </a:xfrm>
          <a:prstGeom prst="straightConnector1">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0" name="Title 1"/>
          <p:cNvSpPr txBox="1">
            <a:spLocks/>
          </p:cNvSpPr>
          <p:nvPr/>
        </p:nvSpPr>
        <p:spPr bwMode="auto">
          <a:xfrm>
            <a:off x="4742662" y="4876800"/>
            <a:ext cx="685800" cy="457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2800" i="1" kern="0" dirty="0" smtClean="0">
                <a:solidFill>
                  <a:schemeClr val="tx2"/>
                </a:solidFill>
                <a:latin typeface="Cambria Math" pitchFamily="18" charset="0"/>
                <a:ea typeface="Cambria Math" pitchFamily="18" charset="0"/>
                <a:cs typeface="Times New Roman" pitchFamily="18" charset="0"/>
              </a:rPr>
              <a:t>p</a:t>
            </a:r>
            <a:endParaRPr kumimoji="0" lang="en-US" sz="2800" b="0" i="1" u="none" strike="noStrike" kern="0" cap="none" spc="0" normalizeH="0" baseline="-25000" noProof="0" dirty="0">
              <a:ln>
                <a:noFill/>
              </a:ln>
              <a:solidFill>
                <a:schemeClr val="tx2"/>
              </a:solidFill>
              <a:effectLst/>
              <a:uLnTx/>
              <a:uFillTx/>
              <a:latin typeface="Cambria Math" pitchFamily="18" charset="0"/>
              <a:ea typeface="Cambria Math" pitchFamily="18" charset="0"/>
              <a:cs typeface="Times New Roman" pitchFamily="18" charset="0"/>
            </a:endParaRPr>
          </a:p>
        </p:txBody>
      </p:sp>
      <p:pic>
        <p:nvPicPr>
          <p:cNvPr id="91" name="Picture 3"/>
          <p:cNvPicPr>
            <a:picLocks noChangeAspect="1" noChangeArrowheads="1"/>
          </p:cNvPicPr>
          <p:nvPr/>
        </p:nvPicPr>
        <p:blipFill>
          <a:blip r:embed="rId3" cstate="print"/>
          <a:srcRect l="45813" t="41210" r="13619" b="36956"/>
          <a:stretch>
            <a:fillRect/>
          </a:stretch>
        </p:blipFill>
        <p:spPr bwMode="auto">
          <a:xfrm>
            <a:off x="323062" y="5181600"/>
            <a:ext cx="4014787" cy="1100137"/>
          </a:xfrm>
          <a:prstGeom prst="rect">
            <a:avLst/>
          </a:prstGeom>
          <a:noFill/>
          <a:ln w="9525">
            <a:noFill/>
            <a:miter lim="800000"/>
            <a:headEnd/>
            <a:tailEnd/>
          </a:ln>
        </p:spPr>
      </p:pic>
      <p:sp>
        <p:nvSpPr>
          <p:cNvPr id="92" name="Rectangle 91"/>
          <p:cNvSpPr/>
          <p:nvPr/>
        </p:nvSpPr>
        <p:spPr>
          <a:xfrm>
            <a:off x="856462" y="5334000"/>
            <a:ext cx="457200" cy="685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TextBox 92"/>
          <p:cNvSpPr txBox="1"/>
          <p:nvPr/>
        </p:nvSpPr>
        <p:spPr>
          <a:xfrm>
            <a:off x="856462" y="5257800"/>
            <a:ext cx="990600" cy="646331"/>
          </a:xfrm>
          <a:prstGeom prst="rect">
            <a:avLst/>
          </a:prstGeom>
          <a:noFill/>
        </p:spPr>
        <p:txBody>
          <a:bodyPr wrap="square" rtlCol="0">
            <a:spAutoFit/>
          </a:bodyPr>
          <a:lstStyle/>
          <a:p>
            <a:r>
              <a:rPr lang="en-US" sz="3600" dirty="0" smtClean="0">
                <a:latin typeface="Cambria Math"/>
                <a:ea typeface="Cambria Math"/>
              </a:rPr>
              <a:t>≈</a:t>
            </a:r>
            <a:endParaRPr lang="en-US" sz="3600" dirty="0"/>
          </a:p>
        </p:txBody>
      </p:sp>
      <p:sp>
        <p:nvSpPr>
          <p:cNvPr id="94" name="Rectangle 93"/>
          <p:cNvSpPr/>
          <p:nvPr/>
        </p:nvSpPr>
        <p:spPr>
          <a:xfrm>
            <a:off x="2228062" y="5638800"/>
            <a:ext cx="1524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TextBox 94"/>
          <p:cNvSpPr txBox="1"/>
          <p:nvPr/>
        </p:nvSpPr>
        <p:spPr>
          <a:xfrm>
            <a:off x="2104238" y="5462584"/>
            <a:ext cx="990600" cy="584775"/>
          </a:xfrm>
          <a:prstGeom prst="rect">
            <a:avLst/>
          </a:prstGeom>
          <a:noFill/>
        </p:spPr>
        <p:txBody>
          <a:bodyPr wrap="square" rtlCol="0">
            <a:spAutoFit/>
          </a:bodyPr>
          <a:lstStyle/>
          <a:p>
            <a:r>
              <a:rPr lang="en-US" sz="3200" i="1" dirty="0" smtClean="0">
                <a:latin typeface="Cambria Math"/>
                <a:ea typeface="Cambria Math"/>
              </a:rPr>
              <a:t>s</a:t>
            </a:r>
            <a:endParaRPr lang="en-US" sz="3200" i="1" dirty="0"/>
          </a:p>
        </p:txBody>
      </p:sp>
      <p:sp>
        <p:nvSpPr>
          <p:cNvPr id="96" name="Rectangle 95"/>
          <p:cNvSpPr/>
          <p:nvPr/>
        </p:nvSpPr>
        <p:spPr>
          <a:xfrm>
            <a:off x="1466062" y="5105400"/>
            <a:ext cx="381000" cy="1143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Rectangle 96"/>
          <p:cNvSpPr/>
          <p:nvPr/>
        </p:nvSpPr>
        <p:spPr>
          <a:xfrm>
            <a:off x="3828262" y="5181600"/>
            <a:ext cx="533400" cy="1143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323062" y="5181600"/>
            <a:ext cx="381000" cy="1143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TextBox 102"/>
          <p:cNvSpPr txBox="1"/>
          <p:nvPr/>
        </p:nvSpPr>
        <p:spPr>
          <a:xfrm>
            <a:off x="3657600" y="5334000"/>
            <a:ext cx="1505738" cy="646331"/>
          </a:xfrm>
          <a:prstGeom prst="rect">
            <a:avLst/>
          </a:prstGeom>
          <a:noFill/>
        </p:spPr>
        <p:txBody>
          <a:bodyPr wrap="square" rtlCol="0">
            <a:spAutoFit/>
          </a:bodyPr>
          <a:lstStyle/>
          <a:p>
            <a:r>
              <a:rPr lang="en-US" sz="3600" i="1" dirty="0" smtClean="0">
                <a:latin typeface="Cambria Math"/>
                <a:ea typeface="Cambria Math"/>
              </a:rPr>
              <a:t>P(</a:t>
            </a:r>
            <a:r>
              <a:rPr lang="en-US" sz="3600" i="1" dirty="0" err="1" smtClean="0">
                <a:latin typeface="Cambria Math"/>
                <a:ea typeface="Cambria Math"/>
              </a:rPr>
              <a:t>d</a:t>
            </a:r>
            <a:r>
              <a:rPr lang="en-US" sz="3600" i="1" baseline="-25000" dirty="0" err="1" smtClean="0">
                <a:latin typeface="Cambria Math"/>
                <a:ea typeface="Cambria Math"/>
              </a:rPr>
              <a:t>s</a:t>
            </a:r>
            <a:r>
              <a:rPr lang="en-US" sz="3600" i="1" dirty="0" smtClean="0">
                <a:latin typeface="Cambria Math"/>
                <a:ea typeface="Cambria Math"/>
              </a:rPr>
              <a:t>)</a:t>
            </a:r>
            <a:endParaRPr lang="en-US" sz="3600" i="1" baseline="-25000" dirty="0"/>
          </a:p>
        </p:txBody>
      </p:sp>
      <p:sp>
        <p:nvSpPr>
          <p:cNvPr id="105" name="TextBox 104"/>
          <p:cNvSpPr txBox="1"/>
          <p:nvPr/>
        </p:nvSpPr>
        <p:spPr>
          <a:xfrm>
            <a:off x="5352262" y="5943600"/>
            <a:ext cx="3505200" cy="457200"/>
          </a:xfrm>
          <a:prstGeom prst="rect">
            <a:avLst/>
          </a:prstGeom>
          <a:noFill/>
        </p:spPr>
        <p:txBody>
          <a:bodyPr wrap="square" rtlCol="0">
            <a:spAutoFit/>
          </a:bodyPr>
          <a:lstStyle/>
          <a:p>
            <a:pPr algn="r"/>
            <a:r>
              <a:rPr lang="en-US" sz="2400" dirty="0" smtClean="0">
                <a:solidFill>
                  <a:srgbClr val="FF0000"/>
                </a:solidFill>
                <a:latin typeface="Times New Roman" pitchFamily="18" charset="0"/>
                <a:cs typeface="Times New Roman" pitchFamily="18" charset="0"/>
              </a:rPr>
              <a:t>probability distribution</a:t>
            </a:r>
            <a:endParaRPr lang="en-US" sz="2400" dirty="0">
              <a:solidFill>
                <a:srgbClr val="FF0000"/>
              </a:solidFill>
              <a:latin typeface="Times New Roman" pitchFamily="18" charset="0"/>
              <a:cs typeface="Times New Roman" pitchFamily="18" charset="0"/>
            </a:endParaRPr>
          </a:p>
        </p:txBody>
      </p:sp>
      <p:sp>
        <p:nvSpPr>
          <p:cNvPr id="106" name="TextBox 105"/>
          <p:cNvSpPr txBox="1"/>
          <p:nvPr/>
        </p:nvSpPr>
        <p:spPr>
          <a:xfrm>
            <a:off x="152400" y="152401"/>
            <a:ext cx="4572000" cy="461665"/>
          </a:xfrm>
          <a:prstGeom prst="rect">
            <a:avLst/>
          </a:prstGeom>
          <a:noFill/>
        </p:spPr>
        <p:txBody>
          <a:bodyPr wrap="square" rtlCol="0">
            <a:spAutoFit/>
          </a:bodyPr>
          <a:lstStyle/>
          <a:p>
            <a:r>
              <a:rPr lang="en-US" sz="2400" dirty="0" smtClean="0">
                <a:solidFill>
                  <a:srgbClr val="FF0000"/>
                </a:solidFill>
                <a:latin typeface="Times New Roman" pitchFamily="18" charset="0"/>
                <a:cs typeface="Times New Roman" pitchFamily="18" charset="0"/>
              </a:rPr>
              <a:t>step 1: usual formula for mean</a:t>
            </a:r>
            <a:endParaRPr lang="en-US" sz="2400" dirty="0">
              <a:solidFill>
                <a:srgbClr val="FF0000"/>
              </a:solidFill>
              <a:latin typeface="Times New Roman" pitchFamily="18" charset="0"/>
              <a:cs typeface="Times New Roman" pitchFamily="18" charset="0"/>
            </a:endParaRPr>
          </a:p>
        </p:txBody>
      </p:sp>
      <p:sp>
        <p:nvSpPr>
          <p:cNvPr id="107" name="TextBox 106"/>
          <p:cNvSpPr txBox="1"/>
          <p:nvPr/>
        </p:nvSpPr>
        <p:spPr>
          <a:xfrm>
            <a:off x="152400" y="2133600"/>
            <a:ext cx="5257800" cy="461665"/>
          </a:xfrm>
          <a:prstGeom prst="rect">
            <a:avLst/>
          </a:prstGeom>
          <a:noFill/>
        </p:spPr>
        <p:txBody>
          <a:bodyPr wrap="square" rtlCol="0">
            <a:spAutoFit/>
          </a:bodyPr>
          <a:lstStyle/>
          <a:p>
            <a:r>
              <a:rPr lang="en-US" sz="2400" dirty="0" smtClean="0">
                <a:solidFill>
                  <a:srgbClr val="FF0000"/>
                </a:solidFill>
                <a:latin typeface="Times New Roman" pitchFamily="18" charset="0"/>
                <a:cs typeface="Times New Roman" pitchFamily="18" charset="0"/>
              </a:rPr>
              <a:t>step 2: replace data with its histogram</a:t>
            </a:r>
            <a:endParaRPr lang="en-US" sz="2400" dirty="0">
              <a:solidFill>
                <a:srgbClr val="FF0000"/>
              </a:solidFill>
              <a:latin typeface="Times New Roman" pitchFamily="18" charset="0"/>
              <a:cs typeface="Times New Roman" pitchFamily="18" charset="0"/>
            </a:endParaRPr>
          </a:p>
        </p:txBody>
      </p:sp>
      <p:sp>
        <p:nvSpPr>
          <p:cNvPr id="108" name="TextBox 107"/>
          <p:cNvSpPr txBox="1"/>
          <p:nvPr/>
        </p:nvSpPr>
        <p:spPr>
          <a:xfrm>
            <a:off x="152400" y="3814760"/>
            <a:ext cx="7086600" cy="461665"/>
          </a:xfrm>
          <a:prstGeom prst="rect">
            <a:avLst/>
          </a:prstGeom>
          <a:noFill/>
        </p:spPr>
        <p:txBody>
          <a:bodyPr wrap="square" rtlCol="0">
            <a:spAutoFit/>
          </a:bodyPr>
          <a:lstStyle/>
          <a:p>
            <a:r>
              <a:rPr lang="en-US" sz="2400" dirty="0" smtClean="0">
                <a:solidFill>
                  <a:srgbClr val="FF0000"/>
                </a:solidFill>
                <a:latin typeface="Times New Roman" pitchFamily="18" charset="0"/>
                <a:cs typeface="Times New Roman" pitchFamily="18" charset="0"/>
              </a:rPr>
              <a:t>step 3: replace histogram with probability distribution.</a:t>
            </a:r>
            <a:endParaRPr lang="en-US" sz="2400" dirty="0">
              <a:solidFill>
                <a:srgbClr val="FF0000"/>
              </a:solidFill>
              <a:latin typeface="Times New Roman" pitchFamily="18" charset="0"/>
              <a:cs typeface="Times New Roman" pitchFamily="18" charset="0"/>
            </a:endParaRPr>
          </a:p>
        </p:txBody>
      </p:sp>
      <p:sp>
        <p:nvSpPr>
          <p:cNvPr id="109" name="Rectangle 108"/>
          <p:cNvSpPr/>
          <p:nvPr/>
        </p:nvSpPr>
        <p:spPr>
          <a:xfrm>
            <a:off x="5534028" y="5775644"/>
            <a:ext cx="266700" cy="45719"/>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0" name="Rectangle 109"/>
          <p:cNvSpPr/>
          <p:nvPr/>
        </p:nvSpPr>
        <p:spPr>
          <a:xfrm>
            <a:off x="5825330" y="5735639"/>
            <a:ext cx="266700" cy="85725"/>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6096794" y="5684044"/>
            <a:ext cx="266700" cy="137320"/>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6365872" y="5545931"/>
            <a:ext cx="266700" cy="273052"/>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3" name="Rectangle 112"/>
          <p:cNvSpPr/>
          <p:nvPr/>
        </p:nvSpPr>
        <p:spPr>
          <a:xfrm>
            <a:off x="6639715" y="5621339"/>
            <a:ext cx="266700" cy="200025"/>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6920703" y="5676899"/>
            <a:ext cx="266700" cy="144465"/>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114"/>
          <p:cNvSpPr/>
          <p:nvPr/>
        </p:nvSpPr>
        <p:spPr>
          <a:xfrm>
            <a:off x="7201689" y="5716589"/>
            <a:ext cx="266700" cy="104775"/>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115"/>
          <p:cNvSpPr/>
          <p:nvPr/>
        </p:nvSpPr>
        <p:spPr>
          <a:xfrm>
            <a:off x="7482681" y="5775644"/>
            <a:ext cx="266700" cy="45719"/>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cstate="print"/>
          <a:srcRect l="30799" t="33365" r="19923" b="30340"/>
          <a:stretch>
            <a:fillRect/>
          </a:stretch>
        </p:blipFill>
        <p:spPr bwMode="auto">
          <a:xfrm>
            <a:off x="2209800" y="4953000"/>
            <a:ext cx="4876800" cy="1828800"/>
          </a:xfrm>
          <a:prstGeom prst="rect">
            <a:avLst/>
          </a:prstGeom>
          <a:noFill/>
          <a:ln w="9525">
            <a:noFill/>
            <a:miter lim="800000"/>
            <a:headEnd/>
            <a:tailEnd/>
          </a:ln>
        </p:spPr>
      </p:pic>
      <p:sp>
        <p:nvSpPr>
          <p:cNvPr id="5" name="TextBox 4"/>
          <p:cNvSpPr txBox="1"/>
          <p:nvPr/>
        </p:nvSpPr>
        <p:spPr>
          <a:xfrm>
            <a:off x="0" y="304800"/>
            <a:ext cx="9144000" cy="2123658"/>
          </a:xfrm>
          <a:prstGeom prst="rect">
            <a:avLst/>
          </a:prstGeom>
          <a:noFill/>
        </p:spPr>
        <p:txBody>
          <a:bodyPr wrap="square" rtlCol="0">
            <a:spAutoFit/>
          </a:bodyPr>
          <a:lstStyle/>
          <a:p>
            <a:pPr algn="ctr"/>
            <a:r>
              <a:rPr lang="en-US" sz="4400" dirty="0" smtClean="0">
                <a:latin typeface="Times New Roman" pitchFamily="18" charset="0"/>
                <a:cs typeface="Times New Roman" pitchFamily="18" charset="0"/>
              </a:rPr>
              <a:t>If the data are continuous, use analogous formula containing an integral: </a:t>
            </a:r>
            <a:endParaRPr lang="en-US" sz="4400" dirty="0">
              <a:latin typeface="Times New Roman" pitchFamily="18" charset="0"/>
              <a:cs typeface="Times New Roman" pitchFamily="18" charset="0"/>
            </a:endParaRPr>
          </a:p>
        </p:txBody>
      </p:sp>
      <p:pic>
        <p:nvPicPr>
          <p:cNvPr id="6" name="Picture 3"/>
          <p:cNvPicPr>
            <a:picLocks noChangeAspect="1" noChangeArrowheads="1"/>
          </p:cNvPicPr>
          <p:nvPr/>
        </p:nvPicPr>
        <p:blipFill>
          <a:blip r:embed="rId3" cstate="print"/>
          <a:srcRect l="45813" t="41210" r="13619" b="36956"/>
          <a:stretch>
            <a:fillRect/>
          </a:stretch>
        </p:blipFill>
        <p:spPr bwMode="auto">
          <a:xfrm>
            <a:off x="2286000" y="2971800"/>
            <a:ext cx="4014787" cy="1100137"/>
          </a:xfrm>
          <a:prstGeom prst="rect">
            <a:avLst/>
          </a:prstGeom>
          <a:noFill/>
          <a:ln w="9525">
            <a:noFill/>
            <a:miter lim="800000"/>
            <a:headEnd/>
            <a:tailEnd/>
          </a:ln>
        </p:spPr>
      </p:pic>
      <p:sp>
        <p:nvSpPr>
          <p:cNvPr id="7" name="Rectangle 6"/>
          <p:cNvSpPr/>
          <p:nvPr/>
        </p:nvSpPr>
        <p:spPr>
          <a:xfrm>
            <a:off x="2819400" y="3124200"/>
            <a:ext cx="457200" cy="685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2819400" y="3048000"/>
            <a:ext cx="990600" cy="646331"/>
          </a:xfrm>
          <a:prstGeom prst="rect">
            <a:avLst/>
          </a:prstGeom>
          <a:noFill/>
        </p:spPr>
        <p:txBody>
          <a:bodyPr wrap="square" rtlCol="0">
            <a:spAutoFit/>
          </a:bodyPr>
          <a:lstStyle/>
          <a:p>
            <a:r>
              <a:rPr lang="en-US" sz="3600" dirty="0" smtClean="0">
                <a:latin typeface="Cambria Math"/>
                <a:ea typeface="Cambria Math"/>
              </a:rPr>
              <a:t>≈</a:t>
            </a:r>
            <a:endParaRPr lang="en-US" sz="3600" dirty="0"/>
          </a:p>
        </p:txBody>
      </p:sp>
      <p:sp>
        <p:nvSpPr>
          <p:cNvPr id="9" name="Rectangle 8"/>
          <p:cNvSpPr/>
          <p:nvPr/>
        </p:nvSpPr>
        <p:spPr>
          <a:xfrm>
            <a:off x="4191000" y="3429000"/>
            <a:ext cx="1524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4081464" y="3267072"/>
            <a:ext cx="990600" cy="584775"/>
          </a:xfrm>
          <a:prstGeom prst="rect">
            <a:avLst/>
          </a:prstGeom>
          <a:noFill/>
        </p:spPr>
        <p:txBody>
          <a:bodyPr wrap="square" rtlCol="0">
            <a:spAutoFit/>
          </a:bodyPr>
          <a:lstStyle/>
          <a:p>
            <a:r>
              <a:rPr lang="en-US" sz="3200" i="1" dirty="0" smtClean="0">
                <a:latin typeface="Cambria Math"/>
                <a:ea typeface="Cambria Math"/>
              </a:rPr>
              <a:t>s</a:t>
            </a:r>
            <a:endParaRPr lang="en-US" sz="3200" i="1" dirty="0"/>
          </a:p>
        </p:txBody>
      </p:sp>
      <p:sp>
        <p:nvSpPr>
          <p:cNvPr id="11" name="Rectangle 10"/>
          <p:cNvSpPr/>
          <p:nvPr/>
        </p:nvSpPr>
        <p:spPr>
          <a:xfrm>
            <a:off x="3429000" y="2895600"/>
            <a:ext cx="381000" cy="1143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5791200" y="2971800"/>
            <a:ext cx="533400" cy="1143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2819400" y="4038600"/>
            <a:ext cx="457200" cy="685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4191000" y="4343400"/>
            <a:ext cx="1524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5867400" y="3048000"/>
            <a:ext cx="1981200" cy="646331"/>
          </a:xfrm>
          <a:prstGeom prst="rect">
            <a:avLst/>
          </a:prstGeom>
          <a:noFill/>
        </p:spPr>
        <p:txBody>
          <a:bodyPr wrap="square" rtlCol="0">
            <a:spAutoFit/>
          </a:bodyPr>
          <a:lstStyle/>
          <a:p>
            <a:r>
              <a:rPr lang="en-US" sz="3600" i="1" dirty="0" smtClean="0">
                <a:latin typeface="Cambria Math" pitchFamily="18" charset="0"/>
                <a:ea typeface="Cambria Math" pitchFamily="18" charset="0"/>
              </a:rPr>
              <a:t>p(</a:t>
            </a:r>
            <a:r>
              <a:rPr lang="en-US" sz="3600" i="1" dirty="0" err="1" smtClean="0">
                <a:latin typeface="Cambria Math" pitchFamily="18" charset="0"/>
                <a:ea typeface="Cambria Math" pitchFamily="18" charset="0"/>
              </a:rPr>
              <a:t>d</a:t>
            </a:r>
            <a:r>
              <a:rPr lang="en-US" sz="3600" i="1" baseline="-25000" dirty="0" err="1" smtClean="0">
                <a:latin typeface="Cambria Math" pitchFamily="18" charset="0"/>
                <a:ea typeface="Cambria Math" pitchFamily="18" charset="0"/>
              </a:rPr>
              <a:t>s</a:t>
            </a:r>
            <a:r>
              <a:rPr lang="en-US" sz="3600" i="1" dirty="0" smtClean="0">
                <a:latin typeface="Cambria Math" pitchFamily="18" charset="0"/>
                <a:ea typeface="Cambria Math" pitchFamily="18" charset="0"/>
              </a:rPr>
              <a:t>)</a:t>
            </a:r>
            <a:endParaRPr lang="en-US" sz="3600" i="1" dirty="0">
              <a:latin typeface="Cambria Math" pitchFamily="18" charset="0"/>
              <a:ea typeface="Cambria Math" pitchFamily="18" charset="0"/>
            </a:endParaRPr>
          </a:p>
        </p:txBody>
      </p:sp>
      <p:sp>
        <p:nvSpPr>
          <p:cNvPr id="19" name="Right Arrow 18"/>
          <p:cNvSpPr/>
          <p:nvPr/>
        </p:nvSpPr>
        <p:spPr>
          <a:xfrm rot="5400000">
            <a:off x="4152900" y="4076700"/>
            <a:ext cx="762000" cy="838200"/>
          </a:xfrm>
          <a:prstGeom prst="rightArrow">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731838"/>
          </a:xfrm>
        </p:spPr>
        <p:txBody>
          <a:bodyPr/>
          <a:lstStyle/>
          <a:p>
            <a:r>
              <a:rPr lang="en-US" sz="3600" dirty="0" err="1" smtClean="0">
                <a:latin typeface="Times New Roman" pitchFamily="18" charset="0"/>
                <a:ea typeface="Cambria Math" pitchFamily="18" charset="0"/>
                <a:cs typeface="Times New Roman" pitchFamily="18" charset="0"/>
              </a:rPr>
              <a:t>MabLab</a:t>
            </a:r>
            <a:r>
              <a:rPr lang="en-US" sz="3600" dirty="0" smtClean="0">
                <a:latin typeface="Times New Roman" pitchFamily="18" charset="0"/>
                <a:ea typeface="Cambria Math" pitchFamily="18" charset="0"/>
                <a:cs typeface="Times New Roman" pitchFamily="18" charset="0"/>
              </a:rPr>
              <a:t> scripts for mode, median and mean</a:t>
            </a:r>
            <a:endParaRPr lang="en-US" sz="3600" dirty="0">
              <a:latin typeface="Times New Roman" pitchFamily="18" charset="0"/>
              <a:ea typeface="Cambria Math" pitchFamily="18" charset="0"/>
              <a:cs typeface="Times New Roman" pitchFamily="18" charset="0"/>
            </a:endParaRPr>
          </a:p>
        </p:txBody>
      </p:sp>
      <p:sp>
        <p:nvSpPr>
          <p:cNvPr id="5" name="Content Placeholder 4"/>
          <p:cNvSpPr>
            <a:spLocks noGrp="1"/>
          </p:cNvSpPr>
          <p:nvPr>
            <p:ph idx="1"/>
          </p:nvPr>
        </p:nvSpPr>
        <p:spPr>
          <a:xfrm>
            <a:off x="304800" y="838200"/>
            <a:ext cx="8458200" cy="5638800"/>
          </a:xfrm>
        </p:spPr>
        <p:txBody>
          <a:bodyPr/>
          <a:lstStyle/>
          <a:p>
            <a:pPr>
              <a:buNone/>
            </a:pPr>
            <a:r>
              <a:rPr lang="en-US" sz="2000" dirty="0" smtClean="0">
                <a:latin typeface="Courier New" pitchFamily="49" charset="0"/>
                <a:cs typeface="Courier New" pitchFamily="49" charset="0"/>
              </a:rPr>
              <a:t>[</a:t>
            </a:r>
            <a:r>
              <a:rPr lang="en-US" sz="2000" dirty="0" err="1" smtClean="0">
                <a:latin typeface="Courier New" pitchFamily="49" charset="0"/>
                <a:cs typeface="Courier New" pitchFamily="49" charset="0"/>
              </a:rPr>
              <a:t>pmax</a:t>
            </a:r>
            <a:r>
              <a:rPr lang="en-US" sz="2000" dirty="0" smtClean="0">
                <a:latin typeface="Courier New" pitchFamily="49" charset="0"/>
                <a:cs typeface="Courier New" pitchFamily="49" charset="0"/>
              </a:rPr>
              <a:t>, </a:t>
            </a:r>
            <a:r>
              <a:rPr lang="en-US" sz="2000" dirty="0" err="1" smtClean="0">
                <a:latin typeface="Courier New" pitchFamily="49" charset="0"/>
                <a:cs typeface="Courier New" pitchFamily="49" charset="0"/>
              </a:rPr>
              <a:t>i</a:t>
            </a:r>
            <a:r>
              <a:rPr lang="en-US" sz="2000" dirty="0" smtClean="0">
                <a:latin typeface="Courier New" pitchFamily="49" charset="0"/>
                <a:cs typeface="Courier New" pitchFamily="49" charset="0"/>
              </a:rPr>
              <a:t>] = max(p); </a:t>
            </a:r>
          </a:p>
          <a:p>
            <a:pPr>
              <a:buNone/>
            </a:pPr>
            <a:r>
              <a:rPr lang="en-US" sz="2000" dirty="0" err="1" smtClean="0">
                <a:latin typeface="Courier New" pitchFamily="49" charset="0"/>
                <a:cs typeface="Courier New" pitchFamily="49" charset="0"/>
              </a:rPr>
              <a:t>themode</a:t>
            </a:r>
            <a:r>
              <a:rPr lang="en-US" sz="2000" dirty="0" smtClean="0">
                <a:latin typeface="Courier New" pitchFamily="49" charset="0"/>
                <a:cs typeface="Courier New" pitchFamily="49" charset="0"/>
              </a:rPr>
              <a:t> = d(</a:t>
            </a:r>
            <a:r>
              <a:rPr lang="en-US" sz="2000" dirty="0" err="1" smtClean="0">
                <a:latin typeface="Courier New" pitchFamily="49" charset="0"/>
                <a:cs typeface="Courier New" pitchFamily="49" charset="0"/>
              </a:rPr>
              <a:t>i</a:t>
            </a:r>
            <a:r>
              <a:rPr lang="en-US" sz="2000" dirty="0" smtClean="0">
                <a:latin typeface="Courier New" pitchFamily="49" charset="0"/>
                <a:cs typeface="Courier New" pitchFamily="49" charset="0"/>
              </a:rPr>
              <a:t>);</a:t>
            </a:r>
          </a:p>
          <a:p>
            <a:pPr>
              <a:buNone/>
            </a:pPr>
            <a:endParaRPr lang="en-US" sz="2000" dirty="0" smtClean="0">
              <a:latin typeface="Courier New" pitchFamily="49" charset="0"/>
              <a:cs typeface="Courier New" pitchFamily="49" charset="0"/>
            </a:endParaRPr>
          </a:p>
          <a:p>
            <a:pPr>
              <a:buNone/>
            </a:pPr>
            <a:endParaRPr lang="en-US" sz="2000" dirty="0" smtClean="0">
              <a:latin typeface="Courier New" pitchFamily="49" charset="0"/>
              <a:cs typeface="Courier New" pitchFamily="49" charset="0"/>
            </a:endParaRPr>
          </a:p>
          <a:p>
            <a:pPr>
              <a:buNone/>
            </a:pPr>
            <a:r>
              <a:rPr lang="en-US" sz="2000" dirty="0" smtClean="0">
                <a:latin typeface="Courier New" pitchFamily="49" charset="0"/>
                <a:cs typeface="Courier New" pitchFamily="49" charset="0"/>
              </a:rPr>
              <a:t>pc = </a:t>
            </a:r>
            <a:r>
              <a:rPr lang="en-US" sz="2000" dirty="0" err="1" smtClean="0">
                <a:latin typeface="Courier New" pitchFamily="49" charset="0"/>
                <a:cs typeface="Courier New" pitchFamily="49" charset="0"/>
              </a:rPr>
              <a:t>Dd</a:t>
            </a:r>
            <a:r>
              <a:rPr lang="en-US" sz="2000" dirty="0" smtClean="0">
                <a:latin typeface="Courier New" pitchFamily="49" charset="0"/>
                <a:cs typeface="Courier New" pitchFamily="49" charset="0"/>
              </a:rPr>
              <a:t>*</a:t>
            </a:r>
            <a:r>
              <a:rPr lang="en-US" sz="2000" dirty="0" err="1" smtClean="0">
                <a:latin typeface="Courier New" pitchFamily="49" charset="0"/>
                <a:cs typeface="Courier New" pitchFamily="49" charset="0"/>
              </a:rPr>
              <a:t>cumsum</a:t>
            </a:r>
            <a:r>
              <a:rPr lang="en-US" sz="2000" dirty="0" smtClean="0">
                <a:latin typeface="Courier New" pitchFamily="49" charset="0"/>
                <a:cs typeface="Courier New" pitchFamily="49" charset="0"/>
              </a:rPr>
              <a:t>(p); </a:t>
            </a:r>
          </a:p>
          <a:p>
            <a:pPr>
              <a:buNone/>
            </a:pPr>
            <a:r>
              <a:rPr lang="en-US" sz="2000" dirty="0" smtClean="0">
                <a:latin typeface="Courier New" pitchFamily="49" charset="0"/>
                <a:cs typeface="Courier New" pitchFamily="49" charset="0"/>
              </a:rPr>
              <a:t>for </a:t>
            </a:r>
            <a:r>
              <a:rPr lang="en-US" sz="2000" dirty="0" err="1" smtClean="0">
                <a:latin typeface="Courier New" pitchFamily="49" charset="0"/>
                <a:cs typeface="Courier New" pitchFamily="49" charset="0"/>
              </a:rPr>
              <a:t>i</a:t>
            </a:r>
            <a:r>
              <a:rPr lang="en-US" sz="2000" dirty="0" smtClean="0">
                <a:latin typeface="Courier New" pitchFamily="49" charset="0"/>
                <a:cs typeface="Courier New" pitchFamily="49" charset="0"/>
              </a:rPr>
              <a:t>=[1:length(p)] </a:t>
            </a:r>
          </a:p>
          <a:p>
            <a:pPr>
              <a:buNone/>
            </a:pPr>
            <a:r>
              <a:rPr lang="en-US" sz="2000" dirty="0" smtClean="0">
                <a:latin typeface="Courier New" pitchFamily="49" charset="0"/>
                <a:cs typeface="Courier New" pitchFamily="49" charset="0"/>
              </a:rPr>
              <a:t>    if( pc(</a:t>
            </a:r>
            <a:r>
              <a:rPr lang="en-US" sz="2000" dirty="0" err="1" smtClean="0">
                <a:latin typeface="Courier New" pitchFamily="49" charset="0"/>
                <a:cs typeface="Courier New" pitchFamily="49" charset="0"/>
              </a:rPr>
              <a:t>i</a:t>
            </a:r>
            <a:r>
              <a:rPr lang="en-US" sz="2000" dirty="0" smtClean="0">
                <a:latin typeface="Courier New" pitchFamily="49" charset="0"/>
                <a:cs typeface="Courier New" pitchFamily="49" charset="0"/>
              </a:rPr>
              <a:t>) &gt; 0.5 ) </a:t>
            </a:r>
          </a:p>
          <a:p>
            <a:pPr>
              <a:buNone/>
            </a:pPr>
            <a:r>
              <a:rPr lang="en-US" sz="2000" dirty="0" smtClean="0">
                <a:latin typeface="Courier New" pitchFamily="49" charset="0"/>
                <a:cs typeface="Courier New" pitchFamily="49" charset="0"/>
              </a:rPr>
              <a:t>        </a:t>
            </a:r>
            <a:r>
              <a:rPr lang="en-US" sz="2000" dirty="0" err="1" smtClean="0">
                <a:latin typeface="Courier New" pitchFamily="49" charset="0"/>
                <a:cs typeface="Courier New" pitchFamily="49" charset="0"/>
              </a:rPr>
              <a:t>themedian</a:t>
            </a:r>
            <a:r>
              <a:rPr lang="en-US" sz="2000" dirty="0" smtClean="0">
                <a:latin typeface="Courier New" pitchFamily="49" charset="0"/>
                <a:cs typeface="Courier New" pitchFamily="49" charset="0"/>
              </a:rPr>
              <a:t> = d(</a:t>
            </a:r>
            <a:r>
              <a:rPr lang="en-US" sz="2000" dirty="0" err="1" smtClean="0">
                <a:latin typeface="Courier New" pitchFamily="49" charset="0"/>
                <a:cs typeface="Courier New" pitchFamily="49" charset="0"/>
              </a:rPr>
              <a:t>i</a:t>
            </a:r>
            <a:r>
              <a:rPr lang="en-US" sz="2000" dirty="0" smtClean="0">
                <a:latin typeface="Courier New" pitchFamily="49" charset="0"/>
                <a:cs typeface="Courier New" pitchFamily="49" charset="0"/>
              </a:rPr>
              <a:t>);</a:t>
            </a:r>
          </a:p>
          <a:p>
            <a:pPr>
              <a:buNone/>
            </a:pPr>
            <a:r>
              <a:rPr lang="en-US" sz="2000" dirty="0" smtClean="0">
                <a:latin typeface="Courier New" pitchFamily="49" charset="0"/>
                <a:cs typeface="Courier New" pitchFamily="49" charset="0"/>
              </a:rPr>
              <a:t>        break;</a:t>
            </a:r>
          </a:p>
          <a:p>
            <a:pPr>
              <a:buNone/>
            </a:pPr>
            <a:r>
              <a:rPr lang="en-US" sz="2000" dirty="0" smtClean="0">
                <a:latin typeface="Courier New" pitchFamily="49" charset="0"/>
                <a:cs typeface="Courier New" pitchFamily="49" charset="0"/>
              </a:rPr>
              <a:t>    end</a:t>
            </a:r>
          </a:p>
          <a:p>
            <a:pPr>
              <a:buNone/>
            </a:pPr>
            <a:r>
              <a:rPr lang="en-US" sz="2000" dirty="0" smtClean="0">
                <a:latin typeface="Courier New" pitchFamily="49" charset="0"/>
                <a:cs typeface="Courier New" pitchFamily="49" charset="0"/>
              </a:rPr>
              <a:t>end</a:t>
            </a:r>
          </a:p>
          <a:p>
            <a:pPr>
              <a:buNone/>
            </a:pPr>
            <a:endParaRPr lang="en-US" sz="2000" dirty="0" smtClean="0">
              <a:latin typeface="Courier New" pitchFamily="49" charset="0"/>
              <a:cs typeface="Courier New" pitchFamily="49" charset="0"/>
            </a:endParaRPr>
          </a:p>
          <a:p>
            <a:pPr>
              <a:buNone/>
            </a:pPr>
            <a:endParaRPr lang="en-US" sz="2000" dirty="0" smtClean="0">
              <a:latin typeface="Courier New" pitchFamily="49" charset="0"/>
              <a:cs typeface="Courier New" pitchFamily="49" charset="0"/>
            </a:endParaRPr>
          </a:p>
          <a:p>
            <a:pPr>
              <a:buNone/>
            </a:pPr>
            <a:r>
              <a:rPr lang="en-US" sz="2000" dirty="0" err="1" smtClean="0">
                <a:latin typeface="Courier New" pitchFamily="49" charset="0"/>
                <a:cs typeface="Courier New" pitchFamily="49" charset="0"/>
              </a:rPr>
              <a:t>themean</a:t>
            </a:r>
            <a:r>
              <a:rPr lang="en-US" sz="2000" dirty="0" smtClean="0">
                <a:latin typeface="Courier New" pitchFamily="49" charset="0"/>
                <a:cs typeface="Courier New" pitchFamily="49" charset="0"/>
              </a:rPr>
              <a:t> = </a:t>
            </a:r>
            <a:r>
              <a:rPr lang="en-US" sz="2000" dirty="0" err="1" smtClean="0">
                <a:latin typeface="Courier New" pitchFamily="49" charset="0"/>
                <a:cs typeface="Courier New" pitchFamily="49" charset="0"/>
              </a:rPr>
              <a:t>Dd</a:t>
            </a:r>
            <a:r>
              <a:rPr lang="en-US" sz="2000" dirty="0" smtClean="0">
                <a:latin typeface="Courier New" pitchFamily="49" charset="0"/>
                <a:cs typeface="Courier New" pitchFamily="49" charset="0"/>
              </a:rPr>
              <a:t>*sum(d.*p);</a:t>
            </a:r>
            <a:endParaRPr lang="en-US" sz="2000" dirty="0">
              <a:latin typeface="Courier New" pitchFamily="49" charset="0"/>
              <a:cs typeface="Courier New" pitchFamily="49"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2743200"/>
            <a:ext cx="8229600" cy="685800"/>
          </a:xfrm>
        </p:spPr>
        <p:txBody>
          <a:bodyPr/>
          <a:lstStyle/>
          <a:p>
            <a:pPr algn="ctr">
              <a:buNone/>
            </a:pPr>
            <a:r>
              <a:rPr lang="en-US" sz="4400" dirty="0" smtClean="0">
                <a:latin typeface="Times New Roman" pitchFamily="18" charset="0"/>
                <a:cs typeface="Times New Roman" pitchFamily="18" charset="0"/>
              </a:rPr>
              <a:t>several possible choices of methods to quantify width</a:t>
            </a:r>
            <a:endParaRPr lang="en-US" sz="4400" dirty="0">
              <a:latin typeface="Times New Roman" pitchFamily="18" charset="0"/>
              <a:cs typeface="Times New Roman" pitchFamily="18"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14"/>
          <p:cNvSpPr/>
          <p:nvPr/>
        </p:nvSpPr>
        <p:spPr>
          <a:xfrm>
            <a:off x="2482062" y="1989032"/>
            <a:ext cx="1308509" cy="2987573"/>
          </a:xfrm>
          <a:custGeom>
            <a:avLst/>
            <a:gdLst>
              <a:gd name="connsiteX0" fmla="*/ 174625 w 1381918"/>
              <a:gd name="connsiteY0" fmla="*/ 146844 h 1173957"/>
              <a:gd name="connsiteX1" fmla="*/ 1217612 w 1381918"/>
              <a:gd name="connsiteY1" fmla="*/ 151607 h 1173957"/>
              <a:gd name="connsiteX2" fmla="*/ 1160462 w 1381918"/>
              <a:gd name="connsiteY2" fmla="*/ 446882 h 1173957"/>
              <a:gd name="connsiteX3" fmla="*/ 1074737 w 1381918"/>
              <a:gd name="connsiteY3" fmla="*/ 785019 h 1173957"/>
              <a:gd name="connsiteX4" fmla="*/ 1036637 w 1381918"/>
              <a:gd name="connsiteY4" fmla="*/ 999332 h 1173957"/>
              <a:gd name="connsiteX5" fmla="*/ 169862 w 1381918"/>
              <a:gd name="connsiteY5" fmla="*/ 1032669 h 1173957"/>
              <a:gd name="connsiteX6" fmla="*/ 174625 w 1381918"/>
              <a:gd name="connsiteY6" fmla="*/ 146844 h 1173957"/>
              <a:gd name="connsiteX0" fmla="*/ 174625 w 1381918"/>
              <a:gd name="connsiteY0" fmla="*/ 146844 h 1059657"/>
              <a:gd name="connsiteX1" fmla="*/ 1217612 w 1381918"/>
              <a:gd name="connsiteY1" fmla="*/ 151607 h 1059657"/>
              <a:gd name="connsiteX2" fmla="*/ 1160462 w 1381918"/>
              <a:gd name="connsiteY2" fmla="*/ 446882 h 1059657"/>
              <a:gd name="connsiteX3" fmla="*/ 1074737 w 1381918"/>
              <a:gd name="connsiteY3" fmla="*/ 785019 h 1059657"/>
              <a:gd name="connsiteX4" fmla="*/ 1036637 w 1381918"/>
              <a:gd name="connsiteY4" fmla="*/ 999332 h 1059657"/>
              <a:gd name="connsiteX5" fmla="*/ 169862 w 1381918"/>
              <a:gd name="connsiteY5" fmla="*/ 1032669 h 1059657"/>
              <a:gd name="connsiteX6" fmla="*/ 174625 w 1381918"/>
              <a:gd name="connsiteY6" fmla="*/ 146844 h 1059657"/>
              <a:gd name="connsiteX0" fmla="*/ 174625 w 1381918"/>
              <a:gd name="connsiteY0" fmla="*/ 146844 h 1059657"/>
              <a:gd name="connsiteX1" fmla="*/ 1217612 w 1381918"/>
              <a:gd name="connsiteY1" fmla="*/ 151607 h 1059657"/>
              <a:gd name="connsiteX2" fmla="*/ 1160462 w 1381918"/>
              <a:gd name="connsiteY2" fmla="*/ 446882 h 1059657"/>
              <a:gd name="connsiteX3" fmla="*/ 1074737 w 1381918"/>
              <a:gd name="connsiteY3" fmla="*/ 785019 h 1059657"/>
              <a:gd name="connsiteX4" fmla="*/ 1036637 w 1381918"/>
              <a:gd name="connsiteY4" fmla="*/ 999332 h 1059657"/>
              <a:gd name="connsiteX5" fmla="*/ 169862 w 1381918"/>
              <a:gd name="connsiteY5" fmla="*/ 1032669 h 1059657"/>
              <a:gd name="connsiteX6" fmla="*/ 174625 w 1381918"/>
              <a:gd name="connsiteY6" fmla="*/ 146844 h 1059657"/>
              <a:gd name="connsiteX0" fmla="*/ 12700 w 1219993"/>
              <a:gd name="connsiteY0" fmla="*/ 146844 h 1059657"/>
              <a:gd name="connsiteX1" fmla="*/ 1055687 w 1219993"/>
              <a:gd name="connsiteY1" fmla="*/ 151607 h 1059657"/>
              <a:gd name="connsiteX2" fmla="*/ 998537 w 1219993"/>
              <a:gd name="connsiteY2" fmla="*/ 446882 h 1059657"/>
              <a:gd name="connsiteX3" fmla="*/ 912812 w 1219993"/>
              <a:gd name="connsiteY3" fmla="*/ 785019 h 1059657"/>
              <a:gd name="connsiteX4" fmla="*/ 874712 w 1219993"/>
              <a:gd name="connsiteY4" fmla="*/ 999332 h 1059657"/>
              <a:gd name="connsiteX5" fmla="*/ 7937 w 1219993"/>
              <a:gd name="connsiteY5" fmla="*/ 1032669 h 1059657"/>
              <a:gd name="connsiteX6" fmla="*/ 12700 w 1219993"/>
              <a:gd name="connsiteY6" fmla="*/ 146844 h 1059657"/>
              <a:gd name="connsiteX0" fmla="*/ 12700 w 1219993"/>
              <a:gd name="connsiteY0" fmla="*/ 45243 h 958056"/>
              <a:gd name="connsiteX1" fmla="*/ 1055687 w 1219993"/>
              <a:gd name="connsiteY1" fmla="*/ 50006 h 958056"/>
              <a:gd name="connsiteX2" fmla="*/ 998537 w 1219993"/>
              <a:gd name="connsiteY2" fmla="*/ 345281 h 958056"/>
              <a:gd name="connsiteX3" fmla="*/ 912812 w 1219993"/>
              <a:gd name="connsiteY3" fmla="*/ 683418 h 958056"/>
              <a:gd name="connsiteX4" fmla="*/ 874712 w 1219993"/>
              <a:gd name="connsiteY4" fmla="*/ 897731 h 958056"/>
              <a:gd name="connsiteX5" fmla="*/ 7937 w 1219993"/>
              <a:gd name="connsiteY5" fmla="*/ 931068 h 958056"/>
              <a:gd name="connsiteX6" fmla="*/ 12700 w 1219993"/>
              <a:gd name="connsiteY6" fmla="*/ 45243 h 958056"/>
              <a:gd name="connsiteX0" fmla="*/ 12700 w 1219993"/>
              <a:gd name="connsiteY0" fmla="*/ 0 h 912813"/>
              <a:gd name="connsiteX1" fmla="*/ 1055687 w 1219993"/>
              <a:gd name="connsiteY1" fmla="*/ 4763 h 912813"/>
              <a:gd name="connsiteX2" fmla="*/ 998537 w 1219993"/>
              <a:gd name="connsiteY2" fmla="*/ 300038 h 912813"/>
              <a:gd name="connsiteX3" fmla="*/ 912812 w 1219993"/>
              <a:gd name="connsiteY3" fmla="*/ 638175 h 912813"/>
              <a:gd name="connsiteX4" fmla="*/ 874712 w 1219993"/>
              <a:gd name="connsiteY4" fmla="*/ 852488 h 912813"/>
              <a:gd name="connsiteX5" fmla="*/ 7937 w 1219993"/>
              <a:gd name="connsiteY5" fmla="*/ 885825 h 912813"/>
              <a:gd name="connsiteX6" fmla="*/ 12700 w 1219993"/>
              <a:gd name="connsiteY6" fmla="*/ 0 h 912813"/>
              <a:gd name="connsiteX0" fmla="*/ 12700 w 1055687"/>
              <a:gd name="connsiteY0" fmla="*/ 0 h 912813"/>
              <a:gd name="connsiteX1" fmla="*/ 1055687 w 1055687"/>
              <a:gd name="connsiteY1" fmla="*/ 4763 h 912813"/>
              <a:gd name="connsiteX2" fmla="*/ 998537 w 1055687"/>
              <a:gd name="connsiteY2" fmla="*/ 300038 h 912813"/>
              <a:gd name="connsiteX3" fmla="*/ 912812 w 1055687"/>
              <a:gd name="connsiteY3" fmla="*/ 638175 h 912813"/>
              <a:gd name="connsiteX4" fmla="*/ 874712 w 1055687"/>
              <a:gd name="connsiteY4" fmla="*/ 852488 h 912813"/>
              <a:gd name="connsiteX5" fmla="*/ 7937 w 1055687"/>
              <a:gd name="connsiteY5" fmla="*/ 885825 h 912813"/>
              <a:gd name="connsiteX6" fmla="*/ 12700 w 1055687"/>
              <a:gd name="connsiteY6" fmla="*/ 0 h 912813"/>
              <a:gd name="connsiteX0" fmla="*/ 12700 w 1072356"/>
              <a:gd name="connsiteY0" fmla="*/ 0 h 912813"/>
              <a:gd name="connsiteX1" fmla="*/ 1055687 w 1072356"/>
              <a:gd name="connsiteY1" fmla="*/ 4763 h 912813"/>
              <a:gd name="connsiteX2" fmla="*/ 998537 w 1072356"/>
              <a:gd name="connsiteY2" fmla="*/ 300038 h 912813"/>
              <a:gd name="connsiteX3" fmla="*/ 912812 w 1072356"/>
              <a:gd name="connsiteY3" fmla="*/ 638175 h 912813"/>
              <a:gd name="connsiteX4" fmla="*/ 874712 w 1072356"/>
              <a:gd name="connsiteY4" fmla="*/ 852488 h 912813"/>
              <a:gd name="connsiteX5" fmla="*/ 7937 w 1072356"/>
              <a:gd name="connsiteY5" fmla="*/ 885825 h 912813"/>
              <a:gd name="connsiteX6" fmla="*/ 12700 w 1072356"/>
              <a:gd name="connsiteY6" fmla="*/ 0 h 912813"/>
              <a:gd name="connsiteX0" fmla="*/ 12700 w 1055687"/>
              <a:gd name="connsiteY0" fmla="*/ 0 h 912813"/>
              <a:gd name="connsiteX1" fmla="*/ 1055687 w 1055687"/>
              <a:gd name="connsiteY1" fmla="*/ 4763 h 912813"/>
              <a:gd name="connsiteX2" fmla="*/ 998537 w 1055687"/>
              <a:gd name="connsiteY2" fmla="*/ 300038 h 912813"/>
              <a:gd name="connsiteX3" fmla="*/ 912812 w 1055687"/>
              <a:gd name="connsiteY3" fmla="*/ 638175 h 912813"/>
              <a:gd name="connsiteX4" fmla="*/ 874712 w 1055687"/>
              <a:gd name="connsiteY4" fmla="*/ 852488 h 912813"/>
              <a:gd name="connsiteX5" fmla="*/ 7937 w 1055687"/>
              <a:gd name="connsiteY5" fmla="*/ 885825 h 912813"/>
              <a:gd name="connsiteX6" fmla="*/ 12700 w 1055687"/>
              <a:gd name="connsiteY6" fmla="*/ 0 h 912813"/>
              <a:gd name="connsiteX0" fmla="*/ 12700 w 1055687"/>
              <a:gd name="connsiteY0" fmla="*/ 0 h 912813"/>
              <a:gd name="connsiteX1" fmla="*/ 1055687 w 1055687"/>
              <a:gd name="connsiteY1" fmla="*/ 4763 h 912813"/>
              <a:gd name="connsiteX2" fmla="*/ 998537 w 1055687"/>
              <a:gd name="connsiteY2" fmla="*/ 300038 h 912813"/>
              <a:gd name="connsiteX3" fmla="*/ 912812 w 1055687"/>
              <a:gd name="connsiteY3" fmla="*/ 638175 h 912813"/>
              <a:gd name="connsiteX4" fmla="*/ 874712 w 1055687"/>
              <a:gd name="connsiteY4" fmla="*/ 852488 h 912813"/>
              <a:gd name="connsiteX5" fmla="*/ 7937 w 1055687"/>
              <a:gd name="connsiteY5" fmla="*/ 885825 h 912813"/>
              <a:gd name="connsiteX6" fmla="*/ 12700 w 1055687"/>
              <a:gd name="connsiteY6" fmla="*/ 0 h 912813"/>
              <a:gd name="connsiteX0" fmla="*/ 12700 w 1055687"/>
              <a:gd name="connsiteY0" fmla="*/ 0 h 912813"/>
              <a:gd name="connsiteX1" fmla="*/ 1055687 w 1055687"/>
              <a:gd name="connsiteY1" fmla="*/ 4763 h 912813"/>
              <a:gd name="connsiteX2" fmla="*/ 998537 w 1055687"/>
              <a:gd name="connsiteY2" fmla="*/ 300038 h 912813"/>
              <a:gd name="connsiteX3" fmla="*/ 912812 w 1055687"/>
              <a:gd name="connsiteY3" fmla="*/ 638175 h 912813"/>
              <a:gd name="connsiteX4" fmla="*/ 874712 w 1055687"/>
              <a:gd name="connsiteY4" fmla="*/ 852488 h 912813"/>
              <a:gd name="connsiteX5" fmla="*/ 7937 w 1055687"/>
              <a:gd name="connsiteY5" fmla="*/ 885825 h 912813"/>
              <a:gd name="connsiteX6" fmla="*/ 12700 w 1055687"/>
              <a:gd name="connsiteY6" fmla="*/ 0 h 912813"/>
              <a:gd name="connsiteX0" fmla="*/ 12700 w 1055687"/>
              <a:gd name="connsiteY0" fmla="*/ 0 h 912813"/>
              <a:gd name="connsiteX1" fmla="*/ 1055687 w 1055687"/>
              <a:gd name="connsiteY1" fmla="*/ 4763 h 912813"/>
              <a:gd name="connsiteX2" fmla="*/ 998537 w 1055687"/>
              <a:gd name="connsiteY2" fmla="*/ 300038 h 912813"/>
              <a:gd name="connsiteX3" fmla="*/ 912812 w 1055687"/>
              <a:gd name="connsiteY3" fmla="*/ 638175 h 912813"/>
              <a:gd name="connsiteX4" fmla="*/ 874712 w 1055687"/>
              <a:gd name="connsiteY4" fmla="*/ 852488 h 912813"/>
              <a:gd name="connsiteX5" fmla="*/ 7937 w 1055687"/>
              <a:gd name="connsiteY5" fmla="*/ 885825 h 912813"/>
              <a:gd name="connsiteX6" fmla="*/ 12700 w 1055687"/>
              <a:gd name="connsiteY6" fmla="*/ 0 h 912813"/>
              <a:gd name="connsiteX0" fmla="*/ 12700 w 1055687"/>
              <a:gd name="connsiteY0" fmla="*/ 0 h 912813"/>
              <a:gd name="connsiteX1" fmla="*/ 1055687 w 1055687"/>
              <a:gd name="connsiteY1" fmla="*/ 4763 h 912813"/>
              <a:gd name="connsiteX2" fmla="*/ 998537 w 1055687"/>
              <a:gd name="connsiteY2" fmla="*/ 300038 h 912813"/>
              <a:gd name="connsiteX3" fmla="*/ 912812 w 1055687"/>
              <a:gd name="connsiteY3" fmla="*/ 638175 h 912813"/>
              <a:gd name="connsiteX4" fmla="*/ 874712 w 1055687"/>
              <a:gd name="connsiteY4" fmla="*/ 852488 h 912813"/>
              <a:gd name="connsiteX5" fmla="*/ 7937 w 1055687"/>
              <a:gd name="connsiteY5" fmla="*/ 885825 h 912813"/>
              <a:gd name="connsiteX6" fmla="*/ 12700 w 1055687"/>
              <a:gd name="connsiteY6" fmla="*/ 0 h 912813"/>
              <a:gd name="connsiteX0" fmla="*/ 12700 w 1055687"/>
              <a:gd name="connsiteY0" fmla="*/ 0 h 885825"/>
              <a:gd name="connsiteX1" fmla="*/ 1055687 w 1055687"/>
              <a:gd name="connsiteY1" fmla="*/ 4763 h 885825"/>
              <a:gd name="connsiteX2" fmla="*/ 998537 w 1055687"/>
              <a:gd name="connsiteY2" fmla="*/ 300038 h 885825"/>
              <a:gd name="connsiteX3" fmla="*/ 912812 w 1055687"/>
              <a:gd name="connsiteY3" fmla="*/ 638175 h 885825"/>
              <a:gd name="connsiteX4" fmla="*/ 874712 w 1055687"/>
              <a:gd name="connsiteY4" fmla="*/ 852488 h 885825"/>
              <a:gd name="connsiteX5" fmla="*/ 7937 w 1055687"/>
              <a:gd name="connsiteY5" fmla="*/ 885825 h 885825"/>
              <a:gd name="connsiteX6" fmla="*/ 12700 w 1055687"/>
              <a:gd name="connsiteY6" fmla="*/ 0 h 885825"/>
              <a:gd name="connsiteX0" fmla="*/ 12700 w 1055687"/>
              <a:gd name="connsiteY0" fmla="*/ 0 h 885825"/>
              <a:gd name="connsiteX1" fmla="*/ 1055687 w 1055687"/>
              <a:gd name="connsiteY1" fmla="*/ 4763 h 885825"/>
              <a:gd name="connsiteX2" fmla="*/ 998537 w 1055687"/>
              <a:gd name="connsiteY2" fmla="*/ 300038 h 885825"/>
              <a:gd name="connsiteX3" fmla="*/ 912812 w 1055687"/>
              <a:gd name="connsiteY3" fmla="*/ 638175 h 885825"/>
              <a:gd name="connsiteX4" fmla="*/ 874712 w 1055687"/>
              <a:gd name="connsiteY4" fmla="*/ 852488 h 885825"/>
              <a:gd name="connsiteX5" fmla="*/ 7937 w 1055687"/>
              <a:gd name="connsiteY5" fmla="*/ 885825 h 885825"/>
              <a:gd name="connsiteX6" fmla="*/ 12700 w 1055687"/>
              <a:gd name="connsiteY6" fmla="*/ 0 h 885825"/>
              <a:gd name="connsiteX0" fmla="*/ 12700 w 1055687"/>
              <a:gd name="connsiteY0" fmla="*/ 0 h 885825"/>
              <a:gd name="connsiteX1" fmla="*/ 1055687 w 1055687"/>
              <a:gd name="connsiteY1" fmla="*/ 4763 h 885825"/>
              <a:gd name="connsiteX2" fmla="*/ 998537 w 1055687"/>
              <a:gd name="connsiteY2" fmla="*/ 300038 h 885825"/>
              <a:gd name="connsiteX3" fmla="*/ 912812 w 1055687"/>
              <a:gd name="connsiteY3" fmla="*/ 638175 h 885825"/>
              <a:gd name="connsiteX4" fmla="*/ 874712 w 1055687"/>
              <a:gd name="connsiteY4" fmla="*/ 852488 h 885825"/>
              <a:gd name="connsiteX5" fmla="*/ 7937 w 1055687"/>
              <a:gd name="connsiteY5" fmla="*/ 885825 h 885825"/>
              <a:gd name="connsiteX6" fmla="*/ 12700 w 1055687"/>
              <a:gd name="connsiteY6" fmla="*/ 0 h 885825"/>
              <a:gd name="connsiteX0" fmla="*/ 12700 w 1055687"/>
              <a:gd name="connsiteY0" fmla="*/ 0 h 885825"/>
              <a:gd name="connsiteX1" fmla="*/ 1055687 w 1055687"/>
              <a:gd name="connsiteY1" fmla="*/ 4763 h 885825"/>
              <a:gd name="connsiteX2" fmla="*/ 998537 w 1055687"/>
              <a:gd name="connsiteY2" fmla="*/ 300038 h 885825"/>
              <a:gd name="connsiteX3" fmla="*/ 912812 w 1055687"/>
              <a:gd name="connsiteY3" fmla="*/ 638175 h 885825"/>
              <a:gd name="connsiteX4" fmla="*/ 874712 w 1055687"/>
              <a:gd name="connsiteY4" fmla="*/ 852488 h 885825"/>
              <a:gd name="connsiteX5" fmla="*/ 7937 w 1055687"/>
              <a:gd name="connsiteY5" fmla="*/ 885825 h 885825"/>
              <a:gd name="connsiteX6" fmla="*/ 12700 w 1055687"/>
              <a:gd name="connsiteY6" fmla="*/ 0 h 885825"/>
              <a:gd name="connsiteX0" fmla="*/ 12700 w 1055687"/>
              <a:gd name="connsiteY0" fmla="*/ 0 h 852488"/>
              <a:gd name="connsiteX1" fmla="*/ 1055687 w 1055687"/>
              <a:gd name="connsiteY1" fmla="*/ 4763 h 852488"/>
              <a:gd name="connsiteX2" fmla="*/ 998537 w 1055687"/>
              <a:gd name="connsiteY2" fmla="*/ 300038 h 852488"/>
              <a:gd name="connsiteX3" fmla="*/ 912812 w 1055687"/>
              <a:gd name="connsiteY3" fmla="*/ 638175 h 852488"/>
              <a:gd name="connsiteX4" fmla="*/ 874712 w 1055687"/>
              <a:gd name="connsiteY4" fmla="*/ 852488 h 852488"/>
              <a:gd name="connsiteX5" fmla="*/ 3175 w 1055687"/>
              <a:gd name="connsiteY5" fmla="*/ 842963 h 852488"/>
              <a:gd name="connsiteX6" fmla="*/ 12700 w 1055687"/>
              <a:gd name="connsiteY6" fmla="*/ 0 h 852488"/>
              <a:gd name="connsiteX0" fmla="*/ 12700 w 1055687"/>
              <a:gd name="connsiteY0" fmla="*/ 0 h 852488"/>
              <a:gd name="connsiteX1" fmla="*/ 1055687 w 1055687"/>
              <a:gd name="connsiteY1" fmla="*/ 4763 h 852488"/>
              <a:gd name="connsiteX2" fmla="*/ 998537 w 1055687"/>
              <a:gd name="connsiteY2" fmla="*/ 300038 h 852488"/>
              <a:gd name="connsiteX3" fmla="*/ 912812 w 1055687"/>
              <a:gd name="connsiteY3" fmla="*/ 638175 h 852488"/>
              <a:gd name="connsiteX4" fmla="*/ 874712 w 1055687"/>
              <a:gd name="connsiteY4" fmla="*/ 852488 h 852488"/>
              <a:gd name="connsiteX5" fmla="*/ 3175 w 1055687"/>
              <a:gd name="connsiteY5" fmla="*/ 842963 h 852488"/>
              <a:gd name="connsiteX6" fmla="*/ 12700 w 1055687"/>
              <a:gd name="connsiteY6" fmla="*/ 0 h 852488"/>
              <a:gd name="connsiteX0" fmla="*/ 12700 w 1055687"/>
              <a:gd name="connsiteY0" fmla="*/ 0 h 984648"/>
              <a:gd name="connsiteX1" fmla="*/ 1055687 w 1055687"/>
              <a:gd name="connsiteY1" fmla="*/ 4763 h 984648"/>
              <a:gd name="connsiteX2" fmla="*/ 998537 w 1055687"/>
              <a:gd name="connsiteY2" fmla="*/ 300038 h 984648"/>
              <a:gd name="connsiteX3" fmla="*/ 912812 w 1055687"/>
              <a:gd name="connsiteY3" fmla="*/ 638175 h 984648"/>
              <a:gd name="connsiteX4" fmla="*/ 874712 w 1055687"/>
              <a:gd name="connsiteY4" fmla="*/ 852488 h 984648"/>
              <a:gd name="connsiteX5" fmla="*/ 641350 w 1055687"/>
              <a:gd name="connsiteY5" fmla="*/ 850107 h 984648"/>
              <a:gd name="connsiteX6" fmla="*/ 3175 w 1055687"/>
              <a:gd name="connsiteY6" fmla="*/ 842963 h 984648"/>
              <a:gd name="connsiteX7" fmla="*/ 12700 w 1055687"/>
              <a:gd name="connsiteY7" fmla="*/ 0 h 984648"/>
              <a:gd name="connsiteX0" fmla="*/ 12700 w 1055687"/>
              <a:gd name="connsiteY0" fmla="*/ 0 h 984648"/>
              <a:gd name="connsiteX1" fmla="*/ 1055687 w 1055687"/>
              <a:gd name="connsiteY1" fmla="*/ 4763 h 984648"/>
              <a:gd name="connsiteX2" fmla="*/ 998537 w 1055687"/>
              <a:gd name="connsiteY2" fmla="*/ 300038 h 984648"/>
              <a:gd name="connsiteX3" fmla="*/ 912812 w 1055687"/>
              <a:gd name="connsiteY3" fmla="*/ 638175 h 984648"/>
              <a:gd name="connsiteX4" fmla="*/ 646112 w 1055687"/>
              <a:gd name="connsiteY4" fmla="*/ 738188 h 984648"/>
              <a:gd name="connsiteX5" fmla="*/ 641350 w 1055687"/>
              <a:gd name="connsiteY5" fmla="*/ 850107 h 984648"/>
              <a:gd name="connsiteX6" fmla="*/ 3175 w 1055687"/>
              <a:gd name="connsiteY6" fmla="*/ 842963 h 984648"/>
              <a:gd name="connsiteX7" fmla="*/ 12700 w 1055687"/>
              <a:gd name="connsiteY7" fmla="*/ 0 h 984648"/>
              <a:gd name="connsiteX0" fmla="*/ 12700 w 1055687"/>
              <a:gd name="connsiteY0" fmla="*/ 0 h 984648"/>
              <a:gd name="connsiteX1" fmla="*/ 1055687 w 1055687"/>
              <a:gd name="connsiteY1" fmla="*/ 4763 h 984648"/>
              <a:gd name="connsiteX2" fmla="*/ 998537 w 1055687"/>
              <a:gd name="connsiteY2" fmla="*/ 300038 h 984648"/>
              <a:gd name="connsiteX3" fmla="*/ 912812 w 1055687"/>
              <a:gd name="connsiteY3" fmla="*/ 638175 h 984648"/>
              <a:gd name="connsiteX4" fmla="*/ 798512 w 1055687"/>
              <a:gd name="connsiteY4" fmla="*/ 738188 h 984648"/>
              <a:gd name="connsiteX5" fmla="*/ 641350 w 1055687"/>
              <a:gd name="connsiteY5" fmla="*/ 850107 h 984648"/>
              <a:gd name="connsiteX6" fmla="*/ 3175 w 1055687"/>
              <a:gd name="connsiteY6" fmla="*/ 842963 h 984648"/>
              <a:gd name="connsiteX7" fmla="*/ 12700 w 1055687"/>
              <a:gd name="connsiteY7" fmla="*/ 0 h 984648"/>
              <a:gd name="connsiteX0" fmla="*/ 12700 w 1055687"/>
              <a:gd name="connsiteY0" fmla="*/ 0 h 984648"/>
              <a:gd name="connsiteX1" fmla="*/ 1055687 w 1055687"/>
              <a:gd name="connsiteY1" fmla="*/ 4763 h 984648"/>
              <a:gd name="connsiteX2" fmla="*/ 998537 w 1055687"/>
              <a:gd name="connsiteY2" fmla="*/ 300038 h 984648"/>
              <a:gd name="connsiteX3" fmla="*/ 760412 w 1055687"/>
              <a:gd name="connsiteY3" fmla="*/ 638175 h 984648"/>
              <a:gd name="connsiteX4" fmla="*/ 798512 w 1055687"/>
              <a:gd name="connsiteY4" fmla="*/ 738188 h 984648"/>
              <a:gd name="connsiteX5" fmla="*/ 641350 w 1055687"/>
              <a:gd name="connsiteY5" fmla="*/ 850107 h 984648"/>
              <a:gd name="connsiteX6" fmla="*/ 3175 w 1055687"/>
              <a:gd name="connsiteY6" fmla="*/ 842963 h 984648"/>
              <a:gd name="connsiteX7" fmla="*/ 12700 w 1055687"/>
              <a:gd name="connsiteY7" fmla="*/ 0 h 984648"/>
              <a:gd name="connsiteX0" fmla="*/ 12700 w 1055687"/>
              <a:gd name="connsiteY0" fmla="*/ 0 h 984648"/>
              <a:gd name="connsiteX1" fmla="*/ 1055687 w 1055687"/>
              <a:gd name="connsiteY1" fmla="*/ 4763 h 984648"/>
              <a:gd name="connsiteX2" fmla="*/ 998537 w 1055687"/>
              <a:gd name="connsiteY2" fmla="*/ 300038 h 984648"/>
              <a:gd name="connsiteX3" fmla="*/ 760412 w 1055687"/>
              <a:gd name="connsiteY3" fmla="*/ 638175 h 984648"/>
              <a:gd name="connsiteX4" fmla="*/ 798512 w 1055687"/>
              <a:gd name="connsiteY4" fmla="*/ 738188 h 984648"/>
              <a:gd name="connsiteX5" fmla="*/ 641350 w 1055687"/>
              <a:gd name="connsiteY5" fmla="*/ 850107 h 984648"/>
              <a:gd name="connsiteX6" fmla="*/ 3175 w 1055687"/>
              <a:gd name="connsiteY6" fmla="*/ 842963 h 984648"/>
              <a:gd name="connsiteX7" fmla="*/ 12700 w 1055687"/>
              <a:gd name="connsiteY7" fmla="*/ 0 h 984648"/>
              <a:gd name="connsiteX0" fmla="*/ 12700 w 1055687"/>
              <a:gd name="connsiteY0" fmla="*/ 0 h 984648"/>
              <a:gd name="connsiteX1" fmla="*/ 1055687 w 1055687"/>
              <a:gd name="connsiteY1" fmla="*/ 4763 h 984648"/>
              <a:gd name="connsiteX2" fmla="*/ 998537 w 1055687"/>
              <a:gd name="connsiteY2" fmla="*/ 300038 h 984648"/>
              <a:gd name="connsiteX3" fmla="*/ 760412 w 1055687"/>
              <a:gd name="connsiteY3" fmla="*/ 638175 h 984648"/>
              <a:gd name="connsiteX4" fmla="*/ 798512 w 1055687"/>
              <a:gd name="connsiteY4" fmla="*/ 738188 h 984648"/>
              <a:gd name="connsiteX5" fmla="*/ 641350 w 1055687"/>
              <a:gd name="connsiteY5" fmla="*/ 850107 h 984648"/>
              <a:gd name="connsiteX6" fmla="*/ 3175 w 1055687"/>
              <a:gd name="connsiteY6" fmla="*/ 842963 h 984648"/>
              <a:gd name="connsiteX7" fmla="*/ 12700 w 1055687"/>
              <a:gd name="connsiteY7" fmla="*/ 0 h 984648"/>
              <a:gd name="connsiteX0" fmla="*/ 12700 w 1055687"/>
              <a:gd name="connsiteY0" fmla="*/ 0 h 984648"/>
              <a:gd name="connsiteX1" fmla="*/ 1055687 w 1055687"/>
              <a:gd name="connsiteY1" fmla="*/ 4763 h 984648"/>
              <a:gd name="connsiteX2" fmla="*/ 998537 w 1055687"/>
              <a:gd name="connsiteY2" fmla="*/ 300038 h 984648"/>
              <a:gd name="connsiteX3" fmla="*/ 760412 w 1055687"/>
              <a:gd name="connsiteY3" fmla="*/ 638175 h 984648"/>
              <a:gd name="connsiteX4" fmla="*/ 798512 w 1055687"/>
              <a:gd name="connsiteY4" fmla="*/ 738188 h 984648"/>
              <a:gd name="connsiteX5" fmla="*/ 641350 w 1055687"/>
              <a:gd name="connsiteY5" fmla="*/ 850107 h 984648"/>
              <a:gd name="connsiteX6" fmla="*/ 3175 w 1055687"/>
              <a:gd name="connsiteY6" fmla="*/ 842963 h 984648"/>
              <a:gd name="connsiteX7" fmla="*/ 12700 w 1055687"/>
              <a:gd name="connsiteY7" fmla="*/ 0 h 984648"/>
              <a:gd name="connsiteX0" fmla="*/ 12700 w 1055687"/>
              <a:gd name="connsiteY0" fmla="*/ 0 h 984648"/>
              <a:gd name="connsiteX1" fmla="*/ 1055687 w 1055687"/>
              <a:gd name="connsiteY1" fmla="*/ 4763 h 984648"/>
              <a:gd name="connsiteX2" fmla="*/ 922337 w 1055687"/>
              <a:gd name="connsiteY2" fmla="*/ 300038 h 984648"/>
              <a:gd name="connsiteX3" fmla="*/ 760412 w 1055687"/>
              <a:gd name="connsiteY3" fmla="*/ 638175 h 984648"/>
              <a:gd name="connsiteX4" fmla="*/ 798512 w 1055687"/>
              <a:gd name="connsiteY4" fmla="*/ 738188 h 984648"/>
              <a:gd name="connsiteX5" fmla="*/ 641350 w 1055687"/>
              <a:gd name="connsiteY5" fmla="*/ 850107 h 984648"/>
              <a:gd name="connsiteX6" fmla="*/ 3175 w 1055687"/>
              <a:gd name="connsiteY6" fmla="*/ 842963 h 984648"/>
              <a:gd name="connsiteX7" fmla="*/ 12700 w 1055687"/>
              <a:gd name="connsiteY7" fmla="*/ 0 h 984648"/>
              <a:gd name="connsiteX0" fmla="*/ 12700 w 1055687"/>
              <a:gd name="connsiteY0" fmla="*/ 0 h 984648"/>
              <a:gd name="connsiteX1" fmla="*/ 1055687 w 1055687"/>
              <a:gd name="connsiteY1" fmla="*/ 4763 h 984648"/>
              <a:gd name="connsiteX2" fmla="*/ 922337 w 1055687"/>
              <a:gd name="connsiteY2" fmla="*/ 300038 h 984648"/>
              <a:gd name="connsiteX3" fmla="*/ 760412 w 1055687"/>
              <a:gd name="connsiteY3" fmla="*/ 638175 h 984648"/>
              <a:gd name="connsiteX4" fmla="*/ 722312 w 1055687"/>
              <a:gd name="connsiteY4" fmla="*/ 814388 h 984648"/>
              <a:gd name="connsiteX5" fmla="*/ 641350 w 1055687"/>
              <a:gd name="connsiteY5" fmla="*/ 850107 h 984648"/>
              <a:gd name="connsiteX6" fmla="*/ 3175 w 1055687"/>
              <a:gd name="connsiteY6" fmla="*/ 842963 h 984648"/>
              <a:gd name="connsiteX7" fmla="*/ 12700 w 1055687"/>
              <a:gd name="connsiteY7" fmla="*/ 0 h 984648"/>
              <a:gd name="connsiteX0" fmla="*/ 12700 w 1055687"/>
              <a:gd name="connsiteY0" fmla="*/ 0 h 984648"/>
              <a:gd name="connsiteX1" fmla="*/ 1055687 w 1055687"/>
              <a:gd name="connsiteY1" fmla="*/ 4763 h 984648"/>
              <a:gd name="connsiteX2" fmla="*/ 922337 w 1055687"/>
              <a:gd name="connsiteY2" fmla="*/ 300038 h 984648"/>
              <a:gd name="connsiteX3" fmla="*/ 760412 w 1055687"/>
              <a:gd name="connsiteY3" fmla="*/ 638175 h 984648"/>
              <a:gd name="connsiteX4" fmla="*/ 722312 w 1055687"/>
              <a:gd name="connsiteY4" fmla="*/ 814388 h 984648"/>
              <a:gd name="connsiteX5" fmla="*/ 641350 w 1055687"/>
              <a:gd name="connsiteY5" fmla="*/ 850107 h 984648"/>
              <a:gd name="connsiteX6" fmla="*/ 3175 w 1055687"/>
              <a:gd name="connsiteY6" fmla="*/ 842963 h 984648"/>
              <a:gd name="connsiteX7" fmla="*/ 12700 w 1055687"/>
              <a:gd name="connsiteY7" fmla="*/ 0 h 984648"/>
              <a:gd name="connsiteX0" fmla="*/ 12700 w 1055687"/>
              <a:gd name="connsiteY0" fmla="*/ 0 h 984648"/>
              <a:gd name="connsiteX1" fmla="*/ 1055687 w 1055687"/>
              <a:gd name="connsiteY1" fmla="*/ 4763 h 984648"/>
              <a:gd name="connsiteX2" fmla="*/ 922337 w 1055687"/>
              <a:gd name="connsiteY2" fmla="*/ 300038 h 984648"/>
              <a:gd name="connsiteX3" fmla="*/ 760412 w 1055687"/>
              <a:gd name="connsiteY3" fmla="*/ 638175 h 984648"/>
              <a:gd name="connsiteX4" fmla="*/ 722312 w 1055687"/>
              <a:gd name="connsiteY4" fmla="*/ 814388 h 984648"/>
              <a:gd name="connsiteX5" fmla="*/ 641350 w 1055687"/>
              <a:gd name="connsiteY5" fmla="*/ 850107 h 984648"/>
              <a:gd name="connsiteX6" fmla="*/ 3175 w 1055687"/>
              <a:gd name="connsiteY6" fmla="*/ 842963 h 984648"/>
              <a:gd name="connsiteX7" fmla="*/ 12700 w 1055687"/>
              <a:gd name="connsiteY7" fmla="*/ 0 h 984648"/>
              <a:gd name="connsiteX0" fmla="*/ 12700 w 1055687"/>
              <a:gd name="connsiteY0" fmla="*/ 0 h 984648"/>
              <a:gd name="connsiteX1" fmla="*/ 1055687 w 1055687"/>
              <a:gd name="connsiteY1" fmla="*/ 4763 h 984648"/>
              <a:gd name="connsiteX2" fmla="*/ 922337 w 1055687"/>
              <a:gd name="connsiteY2" fmla="*/ 300038 h 984648"/>
              <a:gd name="connsiteX3" fmla="*/ 760412 w 1055687"/>
              <a:gd name="connsiteY3" fmla="*/ 638175 h 984648"/>
              <a:gd name="connsiteX4" fmla="*/ 641350 w 1055687"/>
              <a:gd name="connsiteY4" fmla="*/ 850107 h 984648"/>
              <a:gd name="connsiteX5" fmla="*/ 3175 w 1055687"/>
              <a:gd name="connsiteY5" fmla="*/ 842963 h 984648"/>
              <a:gd name="connsiteX6" fmla="*/ 12700 w 1055687"/>
              <a:gd name="connsiteY6" fmla="*/ 0 h 984648"/>
              <a:gd name="connsiteX0" fmla="*/ 12700 w 1055687"/>
              <a:gd name="connsiteY0" fmla="*/ 0 h 984648"/>
              <a:gd name="connsiteX1" fmla="*/ 1055687 w 1055687"/>
              <a:gd name="connsiteY1" fmla="*/ 4763 h 984648"/>
              <a:gd name="connsiteX2" fmla="*/ 922337 w 1055687"/>
              <a:gd name="connsiteY2" fmla="*/ 300038 h 984648"/>
              <a:gd name="connsiteX3" fmla="*/ 760412 w 1055687"/>
              <a:gd name="connsiteY3" fmla="*/ 638175 h 984648"/>
              <a:gd name="connsiteX4" fmla="*/ 641350 w 1055687"/>
              <a:gd name="connsiteY4" fmla="*/ 850107 h 984648"/>
              <a:gd name="connsiteX5" fmla="*/ 3175 w 1055687"/>
              <a:gd name="connsiteY5" fmla="*/ 842963 h 984648"/>
              <a:gd name="connsiteX6" fmla="*/ 12700 w 1055687"/>
              <a:gd name="connsiteY6" fmla="*/ 0 h 984648"/>
              <a:gd name="connsiteX0" fmla="*/ 12700 w 1055687"/>
              <a:gd name="connsiteY0" fmla="*/ 0 h 854869"/>
              <a:gd name="connsiteX1" fmla="*/ 1055687 w 1055687"/>
              <a:gd name="connsiteY1" fmla="*/ 4763 h 854869"/>
              <a:gd name="connsiteX2" fmla="*/ 922337 w 1055687"/>
              <a:gd name="connsiteY2" fmla="*/ 300038 h 854869"/>
              <a:gd name="connsiteX3" fmla="*/ 760412 w 1055687"/>
              <a:gd name="connsiteY3" fmla="*/ 638175 h 854869"/>
              <a:gd name="connsiteX4" fmla="*/ 641350 w 1055687"/>
              <a:gd name="connsiteY4" fmla="*/ 850107 h 854869"/>
              <a:gd name="connsiteX5" fmla="*/ 3175 w 1055687"/>
              <a:gd name="connsiteY5" fmla="*/ 842963 h 854869"/>
              <a:gd name="connsiteX6" fmla="*/ 12700 w 1055687"/>
              <a:gd name="connsiteY6" fmla="*/ 0 h 854869"/>
              <a:gd name="connsiteX0" fmla="*/ 12700 w 1055687"/>
              <a:gd name="connsiteY0" fmla="*/ 0 h 850107"/>
              <a:gd name="connsiteX1" fmla="*/ 1055687 w 1055687"/>
              <a:gd name="connsiteY1" fmla="*/ 4763 h 850107"/>
              <a:gd name="connsiteX2" fmla="*/ 922337 w 1055687"/>
              <a:gd name="connsiteY2" fmla="*/ 300038 h 850107"/>
              <a:gd name="connsiteX3" fmla="*/ 760412 w 1055687"/>
              <a:gd name="connsiteY3" fmla="*/ 638175 h 850107"/>
              <a:gd name="connsiteX4" fmla="*/ 641350 w 1055687"/>
              <a:gd name="connsiteY4" fmla="*/ 850107 h 850107"/>
              <a:gd name="connsiteX5" fmla="*/ 3175 w 1055687"/>
              <a:gd name="connsiteY5" fmla="*/ 842963 h 850107"/>
              <a:gd name="connsiteX6" fmla="*/ 12700 w 1055687"/>
              <a:gd name="connsiteY6" fmla="*/ 0 h 850107"/>
              <a:gd name="connsiteX0" fmla="*/ 12700 w 1055687"/>
              <a:gd name="connsiteY0" fmla="*/ 0 h 842963"/>
              <a:gd name="connsiteX1" fmla="*/ 1055687 w 1055687"/>
              <a:gd name="connsiteY1" fmla="*/ 4763 h 842963"/>
              <a:gd name="connsiteX2" fmla="*/ 922337 w 1055687"/>
              <a:gd name="connsiteY2" fmla="*/ 300038 h 842963"/>
              <a:gd name="connsiteX3" fmla="*/ 760412 w 1055687"/>
              <a:gd name="connsiteY3" fmla="*/ 638175 h 842963"/>
              <a:gd name="connsiteX4" fmla="*/ 636587 w 1055687"/>
              <a:gd name="connsiteY4" fmla="*/ 833438 h 842963"/>
              <a:gd name="connsiteX5" fmla="*/ 3175 w 1055687"/>
              <a:gd name="connsiteY5" fmla="*/ 842963 h 842963"/>
              <a:gd name="connsiteX6" fmla="*/ 12700 w 1055687"/>
              <a:gd name="connsiteY6" fmla="*/ 0 h 842963"/>
              <a:gd name="connsiteX0" fmla="*/ 12700 w 1055687"/>
              <a:gd name="connsiteY0" fmla="*/ 0 h 842963"/>
              <a:gd name="connsiteX1" fmla="*/ 1055687 w 1055687"/>
              <a:gd name="connsiteY1" fmla="*/ 4763 h 842963"/>
              <a:gd name="connsiteX2" fmla="*/ 922337 w 1055687"/>
              <a:gd name="connsiteY2" fmla="*/ 300038 h 842963"/>
              <a:gd name="connsiteX3" fmla="*/ 760412 w 1055687"/>
              <a:gd name="connsiteY3" fmla="*/ 638175 h 842963"/>
              <a:gd name="connsiteX4" fmla="*/ 665162 w 1055687"/>
              <a:gd name="connsiteY4" fmla="*/ 842963 h 842963"/>
              <a:gd name="connsiteX5" fmla="*/ 3175 w 1055687"/>
              <a:gd name="connsiteY5" fmla="*/ 842963 h 842963"/>
              <a:gd name="connsiteX6" fmla="*/ 12700 w 1055687"/>
              <a:gd name="connsiteY6" fmla="*/ 0 h 842963"/>
              <a:gd name="connsiteX0" fmla="*/ 12700 w 1055687"/>
              <a:gd name="connsiteY0" fmla="*/ 0 h 842963"/>
              <a:gd name="connsiteX1" fmla="*/ 1055687 w 1055687"/>
              <a:gd name="connsiteY1" fmla="*/ 4763 h 842963"/>
              <a:gd name="connsiteX2" fmla="*/ 922337 w 1055687"/>
              <a:gd name="connsiteY2" fmla="*/ 300038 h 842963"/>
              <a:gd name="connsiteX3" fmla="*/ 760412 w 1055687"/>
              <a:gd name="connsiteY3" fmla="*/ 638175 h 842963"/>
              <a:gd name="connsiteX4" fmla="*/ 665162 w 1055687"/>
              <a:gd name="connsiteY4" fmla="*/ 842963 h 842963"/>
              <a:gd name="connsiteX5" fmla="*/ 3175 w 1055687"/>
              <a:gd name="connsiteY5" fmla="*/ 842963 h 842963"/>
              <a:gd name="connsiteX6" fmla="*/ 12700 w 1055687"/>
              <a:gd name="connsiteY6" fmla="*/ 0 h 842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55687" h="842963">
                <a:moveTo>
                  <a:pt x="12700" y="0"/>
                </a:moveTo>
                <a:cubicBezTo>
                  <a:pt x="220663" y="5556"/>
                  <a:pt x="867569" y="11907"/>
                  <a:pt x="1055687" y="4763"/>
                </a:cubicBezTo>
                <a:cubicBezTo>
                  <a:pt x="1043781" y="197645"/>
                  <a:pt x="971549" y="194469"/>
                  <a:pt x="922337" y="300038"/>
                </a:cubicBezTo>
                <a:cubicBezTo>
                  <a:pt x="873125" y="405607"/>
                  <a:pt x="803275" y="572295"/>
                  <a:pt x="760412" y="638175"/>
                </a:cubicBezTo>
                <a:cubicBezTo>
                  <a:pt x="713581" y="729853"/>
                  <a:pt x="691356" y="780257"/>
                  <a:pt x="665162" y="842963"/>
                </a:cubicBezTo>
                <a:lnTo>
                  <a:pt x="3175" y="842963"/>
                </a:lnTo>
                <a:cubicBezTo>
                  <a:pt x="15082" y="692151"/>
                  <a:pt x="0" y="146844"/>
                  <a:pt x="12700" y="0"/>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Line 4"/>
          <p:cNvSpPr>
            <a:spLocks noChangeShapeType="1"/>
          </p:cNvSpPr>
          <p:nvPr/>
        </p:nvSpPr>
        <p:spPr bwMode="auto">
          <a:xfrm>
            <a:off x="2491900" y="1094446"/>
            <a:ext cx="1322284" cy="0"/>
          </a:xfrm>
          <a:prstGeom prst="line">
            <a:avLst/>
          </a:prstGeom>
          <a:noFill/>
          <a:ln w="28575">
            <a:solidFill>
              <a:schemeClr val="tx1"/>
            </a:solidFill>
            <a:round/>
            <a:headEnd/>
            <a:tailEnd type="triangle" w="med" len="med"/>
          </a:ln>
        </p:spPr>
        <p:txBody>
          <a:bodyPr/>
          <a:lstStyle/>
          <a:p>
            <a:endParaRPr lang="en-US"/>
          </a:p>
        </p:txBody>
      </p:sp>
      <p:sp>
        <p:nvSpPr>
          <p:cNvPr id="6" name="Line 5"/>
          <p:cNvSpPr>
            <a:spLocks noChangeShapeType="1"/>
          </p:cNvSpPr>
          <p:nvPr/>
        </p:nvSpPr>
        <p:spPr bwMode="auto">
          <a:xfrm>
            <a:off x="2491900" y="1094446"/>
            <a:ext cx="0" cy="4861138"/>
          </a:xfrm>
          <a:prstGeom prst="line">
            <a:avLst/>
          </a:prstGeom>
          <a:noFill/>
          <a:ln w="38100">
            <a:solidFill>
              <a:schemeClr val="tx1"/>
            </a:solidFill>
            <a:round/>
            <a:headEnd/>
            <a:tailEnd type="triangle" w="med" len="med"/>
          </a:ln>
        </p:spPr>
        <p:txBody>
          <a:bodyPr/>
          <a:lstStyle/>
          <a:p>
            <a:endParaRPr lang="en-US"/>
          </a:p>
        </p:txBody>
      </p:sp>
      <p:sp>
        <p:nvSpPr>
          <p:cNvPr id="18" name="TextBox 17"/>
          <p:cNvSpPr txBox="1"/>
          <p:nvPr/>
        </p:nvSpPr>
        <p:spPr>
          <a:xfrm>
            <a:off x="2293789" y="5909939"/>
            <a:ext cx="661142" cy="490861"/>
          </a:xfrm>
          <a:prstGeom prst="rect">
            <a:avLst/>
          </a:prstGeom>
          <a:noFill/>
        </p:spPr>
        <p:txBody>
          <a:bodyPr wrap="square" rtlCol="0">
            <a:spAutoFit/>
          </a:bodyPr>
          <a:lstStyle/>
          <a:p>
            <a:r>
              <a:rPr lang="en-US" sz="1200" i="1" dirty="0" smtClean="0">
                <a:latin typeface="Times New Roman" pitchFamily="18" charset="0"/>
                <a:cs typeface="Times New Roman" pitchFamily="18" charset="0"/>
              </a:rPr>
              <a:t>d</a:t>
            </a:r>
            <a:endParaRPr lang="en-US" sz="1200" i="1" dirty="0">
              <a:latin typeface="Times New Roman" pitchFamily="18" charset="0"/>
              <a:cs typeface="Times New Roman" pitchFamily="18" charset="0"/>
            </a:endParaRPr>
          </a:p>
        </p:txBody>
      </p:sp>
      <p:sp>
        <p:nvSpPr>
          <p:cNvPr id="26" name="TextBox 25"/>
          <p:cNvSpPr txBox="1"/>
          <p:nvPr/>
        </p:nvSpPr>
        <p:spPr>
          <a:xfrm>
            <a:off x="1295400" y="3213928"/>
            <a:ext cx="1073357" cy="461665"/>
          </a:xfrm>
          <a:prstGeom prst="rect">
            <a:avLst/>
          </a:prstGeom>
          <a:noFill/>
        </p:spPr>
        <p:txBody>
          <a:bodyPr wrap="square" rtlCol="0">
            <a:spAutoFit/>
          </a:bodyPr>
          <a:lstStyle/>
          <a:p>
            <a:r>
              <a:rPr lang="en-US" sz="2400" i="1" dirty="0" err="1" smtClean="0">
                <a:latin typeface="Times New Roman" pitchFamily="18" charset="0"/>
                <a:cs typeface="Times New Roman" pitchFamily="18" charset="0"/>
              </a:rPr>
              <a:t>d</a:t>
            </a:r>
            <a:r>
              <a:rPr lang="en-US" sz="2400" i="1" baseline="-25000" dirty="0" err="1" smtClean="0">
                <a:latin typeface="Times New Roman" pitchFamily="18" charset="0"/>
                <a:cs typeface="Times New Roman" pitchFamily="18" charset="0"/>
              </a:rPr>
              <a:t>typical</a:t>
            </a:r>
            <a:endParaRPr lang="en-US" sz="2400" i="1" baseline="-25000" dirty="0">
              <a:latin typeface="Times New Roman" pitchFamily="18" charset="0"/>
              <a:cs typeface="Times New Roman" pitchFamily="18" charset="0"/>
            </a:endParaRPr>
          </a:p>
        </p:txBody>
      </p:sp>
      <p:sp>
        <p:nvSpPr>
          <p:cNvPr id="29" name="TextBox 28"/>
          <p:cNvSpPr txBox="1"/>
          <p:nvPr/>
        </p:nvSpPr>
        <p:spPr>
          <a:xfrm>
            <a:off x="2855063" y="533400"/>
            <a:ext cx="1031137" cy="461665"/>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p(d)</a:t>
            </a:r>
            <a:endParaRPr lang="en-US" sz="2400" i="1" dirty="0">
              <a:latin typeface="Cambria Math" pitchFamily="18" charset="0"/>
              <a:ea typeface="Cambria Math" pitchFamily="18" charset="0"/>
              <a:cs typeface="Times New Roman" pitchFamily="18" charset="0"/>
            </a:endParaRPr>
          </a:p>
        </p:txBody>
      </p:sp>
      <p:sp>
        <p:nvSpPr>
          <p:cNvPr id="16" name="Freeform 15"/>
          <p:cNvSpPr/>
          <p:nvPr/>
        </p:nvSpPr>
        <p:spPr>
          <a:xfrm>
            <a:off x="2978491" y="1325196"/>
            <a:ext cx="870363" cy="4327848"/>
          </a:xfrm>
          <a:custGeom>
            <a:avLst/>
            <a:gdLst>
              <a:gd name="connsiteX0" fmla="*/ 219919 w 702197"/>
              <a:gd name="connsiteY0" fmla="*/ 0 h 2442258"/>
              <a:gd name="connsiteX1" fmla="*/ 648182 w 702197"/>
              <a:gd name="connsiteY1" fmla="*/ 370390 h 2442258"/>
              <a:gd name="connsiteX2" fmla="*/ 544010 w 702197"/>
              <a:gd name="connsiteY2" fmla="*/ 856527 h 2442258"/>
              <a:gd name="connsiteX3" fmla="*/ 277792 w 702197"/>
              <a:gd name="connsiteY3" fmla="*/ 1956122 h 2442258"/>
              <a:gd name="connsiteX4" fmla="*/ 0 w 702197"/>
              <a:gd name="connsiteY4" fmla="*/ 2442258 h 24422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2197" h="2442258">
                <a:moveTo>
                  <a:pt x="219919" y="0"/>
                </a:moveTo>
                <a:cubicBezTo>
                  <a:pt x="407043" y="113818"/>
                  <a:pt x="594167" y="227636"/>
                  <a:pt x="648182" y="370390"/>
                </a:cubicBezTo>
                <a:cubicBezTo>
                  <a:pt x="702197" y="513145"/>
                  <a:pt x="605742" y="592238"/>
                  <a:pt x="544010" y="856527"/>
                </a:cubicBezTo>
                <a:cubicBezTo>
                  <a:pt x="482278" y="1120816"/>
                  <a:pt x="368460" y="1691834"/>
                  <a:pt x="277792" y="1956122"/>
                </a:cubicBezTo>
                <a:cubicBezTo>
                  <a:pt x="187124" y="2220410"/>
                  <a:pt x="0" y="2442258"/>
                  <a:pt x="0" y="2442258"/>
                </a:cubicBez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9" name="Straight Connector 18"/>
          <p:cNvCxnSpPr/>
          <p:nvPr/>
        </p:nvCxnSpPr>
        <p:spPr>
          <a:xfrm flipV="1">
            <a:off x="2208553" y="3463480"/>
            <a:ext cx="260633" cy="168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381001" y="1769604"/>
            <a:ext cx="2110900" cy="461665"/>
          </a:xfrm>
          <a:prstGeom prst="rect">
            <a:avLst/>
          </a:prstGeom>
          <a:noFill/>
        </p:spPr>
        <p:txBody>
          <a:bodyPr wrap="square" rtlCol="0">
            <a:spAutoFit/>
          </a:bodyPr>
          <a:lstStyle/>
          <a:p>
            <a:r>
              <a:rPr lang="en-US" sz="2400" i="1" dirty="0" err="1" smtClean="0">
                <a:latin typeface="Times New Roman" pitchFamily="18" charset="0"/>
                <a:cs typeface="Times New Roman" pitchFamily="18" charset="0"/>
              </a:rPr>
              <a:t>d</a:t>
            </a:r>
            <a:r>
              <a:rPr lang="en-US" sz="2400" i="1" baseline="-25000" dirty="0" err="1" smtClean="0">
                <a:latin typeface="Times New Roman" pitchFamily="18" charset="0"/>
                <a:cs typeface="Times New Roman" pitchFamily="18" charset="0"/>
              </a:rPr>
              <a:t>typical</a:t>
            </a:r>
            <a:r>
              <a:rPr lang="en-US" sz="2400" i="1" dirty="0" smtClean="0">
                <a:latin typeface="Times New Roman" pitchFamily="18" charset="0"/>
                <a:cs typeface="Times New Roman" pitchFamily="18" charset="0"/>
              </a:rPr>
              <a:t> – d</a:t>
            </a:r>
            <a:r>
              <a:rPr lang="en-US" sz="2400" i="1" baseline="-25000" dirty="0" smtClean="0">
                <a:latin typeface="Times New Roman" pitchFamily="18" charset="0"/>
                <a:cs typeface="Times New Roman" pitchFamily="18" charset="0"/>
              </a:rPr>
              <a:t>50</a:t>
            </a:r>
            <a:r>
              <a:rPr lang="en-US" sz="2400" i="1" dirty="0" smtClean="0">
                <a:latin typeface="Times New Roman" pitchFamily="18" charset="0"/>
                <a:cs typeface="Times New Roman" pitchFamily="18" charset="0"/>
              </a:rPr>
              <a:t>/2</a:t>
            </a:r>
            <a:endParaRPr lang="en-US" sz="2400" i="1" baseline="-25000" dirty="0">
              <a:latin typeface="Times New Roman" pitchFamily="18" charset="0"/>
              <a:cs typeface="Times New Roman" pitchFamily="18" charset="0"/>
            </a:endParaRPr>
          </a:p>
        </p:txBody>
      </p:sp>
      <p:sp>
        <p:nvSpPr>
          <p:cNvPr id="30" name="TextBox 29"/>
          <p:cNvSpPr txBox="1"/>
          <p:nvPr/>
        </p:nvSpPr>
        <p:spPr>
          <a:xfrm>
            <a:off x="381000" y="4705962"/>
            <a:ext cx="2291429" cy="461665"/>
          </a:xfrm>
          <a:prstGeom prst="rect">
            <a:avLst/>
          </a:prstGeom>
          <a:noFill/>
        </p:spPr>
        <p:txBody>
          <a:bodyPr wrap="square" rtlCol="0">
            <a:spAutoFit/>
          </a:bodyPr>
          <a:lstStyle/>
          <a:p>
            <a:r>
              <a:rPr lang="en-US" sz="2400" i="1" dirty="0" err="1" smtClean="0">
                <a:latin typeface="Cambria Math" pitchFamily="18" charset="0"/>
                <a:ea typeface="Cambria Math" pitchFamily="18" charset="0"/>
                <a:cs typeface="Times New Roman" pitchFamily="18" charset="0"/>
              </a:rPr>
              <a:t>d</a:t>
            </a:r>
            <a:r>
              <a:rPr lang="en-US" sz="2400" i="1" baseline="-25000" dirty="0" err="1" smtClean="0">
                <a:latin typeface="Cambria Math" pitchFamily="18" charset="0"/>
                <a:ea typeface="Cambria Math" pitchFamily="18" charset="0"/>
                <a:cs typeface="Times New Roman" pitchFamily="18" charset="0"/>
              </a:rPr>
              <a:t>typical</a:t>
            </a:r>
            <a:r>
              <a:rPr lang="en-US" sz="2400" i="1" dirty="0" smtClean="0">
                <a:latin typeface="Cambria Math" pitchFamily="18" charset="0"/>
                <a:ea typeface="Cambria Math" pitchFamily="18" charset="0"/>
                <a:cs typeface="Times New Roman" pitchFamily="18" charset="0"/>
              </a:rPr>
              <a:t> + d</a:t>
            </a:r>
            <a:r>
              <a:rPr lang="en-US" sz="2400" i="1" baseline="-25000" dirty="0" smtClean="0">
                <a:latin typeface="Cambria Math" pitchFamily="18" charset="0"/>
                <a:ea typeface="Cambria Math" pitchFamily="18" charset="0"/>
                <a:cs typeface="Times New Roman" pitchFamily="18" charset="0"/>
              </a:rPr>
              <a:t>50</a:t>
            </a:r>
            <a:r>
              <a:rPr lang="en-US" sz="2400" i="1" dirty="0" smtClean="0">
                <a:latin typeface="Cambria Math" pitchFamily="18" charset="0"/>
                <a:ea typeface="Cambria Math" pitchFamily="18" charset="0"/>
                <a:cs typeface="Times New Roman" pitchFamily="18" charset="0"/>
              </a:rPr>
              <a:t>/2</a:t>
            </a:r>
            <a:endParaRPr lang="en-US" sz="2400" i="1" baseline="-25000" dirty="0">
              <a:latin typeface="Cambria Math" pitchFamily="18" charset="0"/>
              <a:ea typeface="Cambria Math" pitchFamily="18" charset="0"/>
              <a:cs typeface="Times New Roman" pitchFamily="18" charset="0"/>
            </a:endParaRPr>
          </a:p>
        </p:txBody>
      </p:sp>
      <p:sp>
        <p:nvSpPr>
          <p:cNvPr id="13" name="Freeform 12"/>
          <p:cNvSpPr/>
          <p:nvPr/>
        </p:nvSpPr>
        <p:spPr>
          <a:xfrm rot="19411075">
            <a:off x="3610376" y="1660076"/>
            <a:ext cx="1794528" cy="945223"/>
          </a:xfrm>
          <a:custGeom>
            <a:avLst/>
            <a:gdLst>
              <a:gd name="connsiteX0" fmla="*/ 0 w 277793"/>
              <a:gd name="connsiteY0" fmla="*/ 0 h 578734"/>
              <a:gd name="connsiteX1" fmla="*/ 231494 w 277793"/>
              <a:gd name="connsiteY1" fmla="*/ 219919 h 578734"/>
              <a:gd name="connsiteX2" fmla="*/ 127322 w 277793"/>
              <a:gd name="connsiteY2" fmla="*/ 451412 h 578734"/>
              <a:gd name="connsiteX3" fmla="*/ 277793 w 277793"/>
              <a:gd name="connsiteY3" fmla="*/ 578734 h 578734"/>
            </a:gdLst>
            <a:ahLst/>
            <a:cxnLst>
              <a:cxn ang="0">
                <a:pos x="connsiteX0" y="connsiteY0"/>
              </a:cxn>
              <a:cxn ang="0">
                <a:pos x="connsiteX1" y="connsiteY1"/>
              </a:cxn>
              <a:cxn ang="0">
                <a:pos x="connsiteX2" y="connsiteY2"/>
              </a:cxn>
              <a:cxn ang="0">
                <a:pos x="connsiteX3" y="connsiteY3"/>
              </a:cxn>
            </a:cxnLst>
            <a:rect l="l" t="t" r="r" b="b"/>
            <a:pathLst>
              <a:path w="277793" h="578734">
                <a:moveTo>
                  <a:pt x="0" y="0"/>
                </a:moveTo>
                <a:cubicBezTo>
                  <a:pt x="105137" y="72342"/>
                  <a:pt x="210274" y="144684"/>
                  <a:pt x="231494" y="219919"/>
                </a:cubicBezTo>
                <a:cubicBezTo>
                  <a:pt x="252714" y="295154"/>
                  <a:pt x="119606" y="391610"/>
                  <a:pt x="127322" y="451412"/>
                </a:cubicBezTo>
                <a:cubicBezTo>
                  <a:pt x="135038" y="511214"/>
                  <a:pt x="206415" y="544974"/>
                  <a:pt x="277793" y="578734"/>
                </a:cubicBezTo>
              </a:path>
            </a:pathLst>
          </a:custGeom>
          <a:ln w="19050">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TextBox 13"/>
          <p:cNvSpPr txBox="1"/>
          <p:nvPr/>
        </p:nvSpPr>
        <p:spPr>
          <a:xfrm>
            <a:off x="5562600" y="1752600"/>
            <a:ext cx="2120782" cy="461665"/>
          </a:xfrm>
          <a:prstGeom prst="rect">
            <a:avLst/>
          </a:prstGeom>
          <a:noFill/>
        </p:spPr>
        <p:txBody>
          <a:bodyPr wrap="square" rtlCol="0">
            <a:spAutoFit/>
          </a:bodyPr>
          <a:lstStyle/>
          <a:p>
            <a:r>
              <a:rPr lang="en-US" sz="2400" dirty="0" smtClean="0">
                <a:latin typeface="Times New Roman" pitchFamily="18" charset="0"/>
                <a:cs typeface="Times New Roman" pitchFamily="18" charset="0"/>
              </a:rPr>
              <a:t>area, </a:t>
            </a:r>
            <a:r>
              <a:rPr lang="en-US" sz="2400" i="1" dirty="0" smtClean="0">
                <a:latin typeface="Times New Roman" pitchFamily="18" charset="0"/>
                <a:cs typeface="Times New Roman" pitchFamily="18" charset="0"/>
              </a:rPr>
              <a:t>A = 50%</a:t>
            </a:r>
            <a:endParaRPr lang="en-US" sz="2400" i="1" dirty="0">
              <a:latin typeface="Times New Roman" pitchFamily="18" charset="0"/>
              <a:cs typeface="Times New Roman" pitchFamily="18" charset="0"/>
            </a:endParaRPr>
          </a:p>
        </p:txBody>
      </p:sp>
      <p:cxnSp>
        <p:nvCxnSpPr>
          <p:cNvPr id="17" name="Straight Connector 16"/>
          <p:cNvCxnSpPr/>
          <p:nvPr/>
        </p:nvCxnSpPr>
        <p:spPr>
          <a:xfrm flipV="1">
            <a:off x="2397451" y="2005909"/>
            <a:ext cx="100353" cy="168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2397451" y="4958047"/>
            <a:ext cx="94449"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Title 1"/>
          <p:cNvSpPr txBox="1">
            <a:spLocks/>
          </p:cNvSpPr>
          <p:nvPr/>
        </p:nvSpPr>
        <p:spPr bwMode="auto">
          <a:xfrm>
            <a:off x="4419600" y="2743200"/>
            <a:ext cx="3962400" cy="3810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2800" kern="0" dirty="0" smtClean="0">
                <a:solidFill>
                  <a:schemeClr val="tx2"/>
                </a:solidFill>
                <a:latin typeface="Times New Roman" pitchFamily="18" charset="0"/>
                <a:ea typeface="+mj-ea"/>
                <a:cs typeface="Times New Roman" pitchFamily="18" charset="0"/>
              </a:rPr>
              <a:t>One possible measure of with this the length of the </a:t>
            </a:r>
            <a:r>
              <a:rPr lang="en-US" sz="2800" i="1" kern="0" dirty="0" smtClean="0">
                <a:solidFill>
                  <a:schemeClr val="tx2"/>
                </a:solidFill>
                <a:latin typeface="Cambria Math" pitchFamily="18" charset="0"/>
                <a:ea typeface="Cambria Math" pitchFamily="18" charset="0"/>
                <a:cs typeface="Times New Roman" pitchFamily="18" charset="0"/>
              </a:rPr>
              <a:t>d</a:t>
            </a:r>
            <a:r>
              <a:rPr lang="en-US" sz="2800" kern="0" dirty="0" smtClean="0">
                <a:solidFill>
                  <a:schemeClr val="tx2"/>
                </a:solidFill>
                <a:latin typeface="Times New Roman" pitchFamily="18" charset="0"/>
                <a:ea typeface="+mj-ea"/>
                <a:cs typeface="Times New Roman" pitchFamily="18" charset="0"/>
              </a:rPr>
              <a:t>-axis over which </a:t>
            </a:r>
            <a:r>
              <a:rPr lang="en-US" sz="2800" i="1" kern="0" dirty="0" smtClean="0">
                <a:solidFill>
                  <a:schemeClr val="tx2"/>
                </a:solidFill>
                <a:latin typeface="Cambria Math" pitchFamily="18" charset="0"/>
                <a:ea typeface="Cambria Math" pitchFamily="18" charset="0"/>
                <a:cs typeface="Times New Roman" pitchFamily="18" charset="0"/>
              </a:rPr>
              <a:t>50% </a:t>
            </a:r>
            <a:r>
              <a:rPr lang="en-US" sz="2800" kern="0" dirty="0" smtClean="0">
                <a:solidFill>
                  <a:schemeClr val="tx2"/>
                </a:solidFill>
                <a:latin typeface="Times New Roman" pitchFamily="18" charset="0"/>
                <a:ea typeface="+mj-ea"/>
                <a:cs typeface="Times New Roman" pitchFamily="18" charset="0"/>
              </a:rPr>
              <a:t>of the area lies.</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8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defRPr/>
            </a:pPr>
            <a:r>
              <a:rPr lang="en-US" sz="2800" kern="0" dirty="0" smtClean="0">
                <a:solidFill>
                  <a:schemeClr val="tx2"/>
                </a:solidFill>
                <a:latin typeface="Times New Roman" pitchFamily="18" charset="0"/>
                <a:ea typeface="+mj-ea"/>
                <a:cs typeface="Times New Roman" pitchFamily="18" charset="0"/>
              </a:rPr>
              <a:t>This measure is seldom used.</a:t>
            </a:r>
            <a:endParaRPr kumimoji="0" lang="en-US" sz="2800" b="0" i="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bwMode="auto">
          <a:xfrm>
            <a:off x="0" y="0"/>
            <a:ext cx="9144000" cy="6858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4000" kern="0" dirty="0" smtClean="0">
                <a:solidFill>
                  <a:schemeClr val="tx2"/>
                </a:solidFill>
                <a:latin typeface="Times New Roman" pitchFamily="18" charset="0"/>
                <a:ea typeface="+mj-ea"/>
                <a:cs typeface="Times New Roman" pitchFamily="18" charset="0"/>
              </a:rPr>
              <a:t>A different approach to quantifying the width of </a:t>
            </a:r>
            <a:r>
              <a:rPr lang="en-US" sz="4000" i="1" kern="0" dirty="0" smtClean="0">
                <a:solidFill>
                  <a:schemeClr val="tx2"/>
                </a:solidFill>
                <a:latin typeface="Cambria Math" pitchFamily="18" charset="0"/>
                <a:ea typeface="Cambria Math" pitchFamily="18" charset="0"/>
                <a:cs typeface="Times New Roman" pitchFamily="18" charset="0"/>
              </a:rPr>
              <a:t>p(d) </a:t>
            </a:r>
            <a:r>
              <a:rPr lang="en-US" sz="4000" kern="0" dirty="0" smtClean="0">
                <a:solidFill>
                  <a:schemeClr val="tx2"/>
                </a:solidFill>
                <a:latin typeface="Times New Roman" pitchFamily="18" charset="0"/>
                <a:ea typeface="+mj-ea"/>
                <a:cs typeface="Times New Roman" pitchFamily="18" charset="0"/>
              </a:rPr>
              <a:t>…</a:t>
            </a:r>
            <a:endParaRPr lang="en-US" sz="2800" kern="0" dirty="0" smtClean="0">
              <a:solidFill>
                <a:schemeClr val="tx2"/>
              </a:solidFill>
              <a:latin typeface="Times New Roman" pitchFamily="18" charset="0"/>
              <a:ea typeface="+mj-ea"/>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lang="en-US" sz="2800" kern="0" dirty="0" smtClean="0">
              <a:solidFill>
                <a:schemeClr val="tx2"/>
              </a:solidFill>
              <a:latin typeface="Times New Roman" pitchFamily="18" charset="0"/>
              <a:ea typeface="+mj-ea"/>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defRPr/>
            </a:pPr>
            <a:r>
              <a:rPr lang="en-US" sz="2800" kern="0" dirty="0" smtClean="0">
                <a:solidFill>
                  <a:schemeClr val="tx2"/>
                </a:solidFill>
                <a:latin typeface="Times New Roman" pitchFamily="18" charset="0"/>
                <a:ea typeface="+mj-ea"/>
                <a:cs typeface="Times New Roman" pitchFamily="18" charset="0"/>
              </a:rPr>
              <a:t>This function grows away from the typical value: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8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endParaRPr>
          </a:p>
          <a:p>
            <a:pPr algn="ctr"/>
            <a:r>
              <a:rPr lang="en-US" sz="2800" i="1" kern="0" dirty="0" smtClean="0">
                <a:solidFill>
                  <a:schemeClr val="tx2"/>
                </a:solidFill>
                <a:latin typeface="Cambria Math" pitchFamily="18" charset="0"/>
                <a:ea typeface="Cambria Math" pitchFamily="18" charset="0"/>
                <a:cs typeface="Times New Roman" pitchFamily="18" charset="0"/>
              </a:rPr>
              <a:t>q(d) = (d-</a:t>
            </a:r>
            <a:r>
              <a:rPr lang="en-US" sz="2800" i="1" kern="0" dirty="0" err="1" smtClean="0">
                <a:solidFill>
                  <a:schemeClr val="tx2"/>
                </a:solidFill>
                <a:latin typeface="Cambria Math" pitchFamily="18" charset="0"/>
                <a:ea typeface="Cambria Math" pitchFamily="18" charset="0"/>
                <a:cs typeface="Times New Roman" pitchFamily="18" charset="0"/>
              </a:rPr>
              <a:t>d</a:t>
            </a:r>
            <a:r>
              <a:rPr lang="en-US" sz="2800" i="1" kern="0" baseline="30000" dirty="0" err="1" smtClean="0">
                <a:solidFill>
                  <a:schemeClr val="tx2"/>
                </a:solidFill>
                <a:latin typeface="Cambria Math" pitchFamily="18" charset="0"/>
                <a:ea typeface="Cambria Math" pitchFamily="18" charset="0"/>
                <a:cs typeface="Times New Roman" pitchFamily="18" charset="0"/>
              </a:rPr>
              <a:t>typical</a:t>
            </a:r>
            <a:r>
              <a:rPr lang="en-US" sz="2800" i="1" kern="0" dirty="0" smtClean="0">
                <a:solidFill>
                  <a:schemeClr val="tx2"/>
                </a:solidFill>
                <a:latin typeface="Cambria Math" pitchFamily="18" charset="0"/>
                <a:ea typeface="Cambria Math" pitchFamily="18" charset="0"/>
                <a:cs typeface="Times New Roman" pitchFamily="18" charset="0"/>
              </a:rPr>
              <a:t>)</a:t>
            </a:r>
            <a:r>
              <a:rPr lang="en-US" sz="2800" i="1" kern="0" baseline="30000" dirty="0" smtClean="0">
                <a:solidFill>
                  <a:schemeClr val="tx2"/>
                </a:solidFill>
                <a:latin typeface="Cambria Math" pitchFamily="18" charset="0"/>
                <a:ea typeface="Cambria Math" pitchFamily="18" charset="0"/>
                <a:cs typeface="Times New Roman" pitchFamily="18" charset="0"/>
              </a:rPr>
              <a:t>2</a:t>
            </a:r>
          </a:p>
          <a:p>
            <a:pPr algn="ctr"/>
            <a:endParaRPr lang="en-US" sz="2800" kern="0" dirty="0" smtClean="0">
              <a:solidFill>
                <a:schemeClr val="tx2"/>
              </a:solidFill>
              <a:latin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8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so the function </a:t>
            </a:r>
            <a:r>
              <a:rPr kumimoji="0" lang="en-US" sz="2800" b="0" i="1" u="none" strike="noStrike" kern="0" cap="none" spc="0" normalizeH="0" baseline="0" noProof="0" dirty="0" smtClean="0">
                <a:ln>
                  <a:noFill/>
                </a:ln>
                <a:solidFill>
                  <a:schemeClr val="tx2"/>
                </a:solidFill>
                <a:effectLst/>
                <a:uLnTx/>
                <a:uFillTx/>
                <a:latin typeface="Cambria Math" pitchFamily="18" charset="0"/>
                <a:ea typeface="Cambria Math" pitchFamily="18" charset="0"/>
                <a:cs typeface="Times New Roman" pitchFamily="18" charset="0"/>
              </a:rPr>
              <a:t>q(d)p(d)</a:t>
            </a:r>
            <a:r>
              <a:rPr kumimoji="0" lang="en-US" sz="28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 is</a:t>
            </a:r>
          </a:p>
          <a:p>
            <a:pPr marL="0" marR="0" lvl="0" indent="0" algn="ctr" defTabSz="914400" rtl="0" eaLnBrk="1" fontAlgn="base" latinLnBrk="0" hangingPunct="1">
              <a:lnSpc>
                <a:spcPct val="100000"/>
              </a:lnSpc>
              <a:spcBef>
                <a:spcPct val="0"/>
              </a:spcBef>
              <a:spcAft>
                <a:spcPct val="0"/>
              </a:spcAft>
              <a:buClrTx/>
              <a:buSzTx/>
              <a:buFontTx/>
              <a:buNone/>
              <a:tabLst/>
              <a:defRPr/>
            </a:pPr>
            <a:endParaRPr lang="en-US" sz="2800" kern="0" dirty="0" smtClean="0">
              <a:solidFill>
                <a:schemeClr val="tx2"/>
              </a:solidFill>
              <a:latin typeface="Times New Roman" pitchFamily="18" charset="0"/>
              <a:ea typeface="+mj-ea"/>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8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small if most of the area is near </a:t>
            </a:r>
            <a:r>
              <a:rPr kumimoji="0" lang="en-US" sz="2800" b="0" i="1" u="none" strike="noStrike" kern="0" cap="none" spc="0" normalizeH="0" baseline="0" noProof="0" dirty="0" err="1" smtClean="0">
                <a:ln>
                  <a:noFill/>
                </a:ln>
                <a:solidFill>
                  <a:schemeClr val="tx2"/>
                </a:solidFill>
                <a:effectLst/>
                <a:uLnTx/>
                <a:uFillTx/>
                <a:latin typeface="Cambria Math" pitchFamily="18" charset="0"/>
                <a:ea typeface="Cambria Math" pitchFamily="18" charset="0"/>
                <a:cs typeface="Courier New" pitchFamily="49" charset="0"/>
              </a:rPr>
              <a:t>d</a:t>
            </a:r>
            <a:r>
              <a:rPr kumimoji="0" lang="en-US" sz="2800" b="0" i="1" u="none" strike="noStrike" kern="0" cap="none" spc="0" normalizeH="0" baseline="30000" noProof="0" dirty="0" err="1" smtClean="0">
                <a:ln>
                  <a:noFill/>
                </a:ln>
                <a:solidFill>
                  <a:schemeClr val="tx2"/>
                </a:solidFill>
                <a:effectLst/>
                <a:uLnTx/>
                <a:uFillTx/>
                <a:latin typeface="Cambria Math" pitchFamily="18" charset="0"/>
                <a:ea typeface="Cambria Math" pitchFamily="18" charset="0"/>
                <a:cs typeface="Courier New" pitchFamily="49" charset="0"/>
              </a:rPr>
              <a:t>typical</a:t>
            </a:r>
            <a:r>
              <a:rPr kumimoji="0" lang="en-US" sz="28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 ,</a:t>
            </a:r>
            <a:r>
              <a:rPr kumimoji="0" lang="en-US" sz="2800" b="0" i="0" u="none" strike="noStrike" kern="0" cap="none" spc="0" normalizeH="0" noProof="0" dirty="0" smtClean="0">
                <a:ln>
                  <a:noFill/>
                </a:ln>
                <a:solidFill>
                  <a:schemeClr val="tx2"/>
                </a:solidFill>
                <a:effectLst/>
                <a:uLnTx/>
                <a:uFillTx/>
                <a:latin typeface="Times New Roman" pitchFamily="18" charset="0"/>
                <a:ea typeface="+mj-ea"/>
                <a:cs typeface="Times New Roman" pitchFamily="18" charset="0"/>
              </a:rPr>
              <a:t> </a:t>
            </a:r>
            <a:r>
              <a:rPr kumimoji="0" lang="en-US" sz="28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that is,</a:t>
            </a:r>
            <a:r>
              <a:rPr kumimoji="0" lang="en-US" sz="2800" b="0" i="0" u="none" strike="noStrike" kern="0" cap="none" spc="0" normalizeH="0" noProof="0" dirty="0" smtClean="0">
                <a:ln>
                  <a:noFill/>
                </a:ln>
                <a:solidFill>
                  <a:schemeClr val="tx2"/>
                </a:solidFill>
                <a:effectLst/>
                <a:uLnTx/>
                <a:uFillTx/>
                <a:latin typeface="Times New Roman" pitchFamily="18" charset="0"/>
                <a:ea typeface="+mj-ea"/>
                <a:cs typeface="Times New Roman" pitchFamily="18" charset="0"/>
              </a:rPr>
              <a:t> a </a:t>
            </a:r>
            <a:r>
              <a:rPr kumimoji="0" lang="en-US" sz="28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narrow</a:t>
            </a:r>
            <a:r>
              <a:rPr kumimoji="0" lang="en-US" sz="2800" b="0" i="0" u="none" strike="noStrike" kern="0" cap="none" spc="0" normalizeH="0" noProof="0" dirty="0" smtClean="0">
                <a:ln>
                  <a:noFill/>
                </a:ln>
                <a:solidFill>
                  <a:schemeClr val="tx2"/>
                </a:solidFill>
                <a:effectLst/>
                <a:uLnTx/>
                <a:uFillTx/>
                <a:latin typeface="Times New Roman" pitchFamily="18" charset="0"/>
                <a:ea typeface="+mj-ea"/>
                <a:cs typeface="Times New Roman" pitchFamily="18" charset="0"/>
              </a:rPr>
              <a:t> </a:t>
            </a:r>
            <a:r>
              <a:rPr kumimoji="0" lang="en-US" sz="2800" b="0" i="1" u="none" strike="noStrike" kern="0" cap="none" spc="0" normalizeH="0" noProof="0" dirty="0" smtClean="0">
                <a:ln>
                  <a:noFill/>
                </a:ln>
                <a:solidFill>
                  <a:schemeClr val="tx2"/>
                </a:solidFill>
                <a:effectLst/>
                <a:uLnTx/>
                <a:uFillTx/>
                <a:latin typeface="Cambria Math" pitchFamily="18" charset="0"/>
                <a:ea typeface="Cambria Math" pitchFamily="18" charset="0"/>
                <a:cs typeface="Times New Roman" pitchFamily="18" charset="0"/>
              </a:rPr>
              <a:t>p(d)</a:t>
            </a:r>
          </a:p>
          <a:p>
            <a:pPr marL="0" marR="0" lvl="0" indent="0" algn="ctr" defTabSz="914400" rtl="0" eaLnBrk="1" fontAlgn="base" latinLnBrk="0" hangingPunct="1">
              <a:lnSpc>
                <a:spcPct val="100000"/>
              </a:lnSpc>
              <a:spcBef>
                <a:spcPct val="0"/>
              </a:spcBef>
              <a:spcAft>
                <a:spcPct val="0"/>
              </a:spcAft>
              <a:buClrTx/>
              <a:buSzTx/>
              <a:buFontTx/>
              <a:buNone/>
              <a:tabLst/>
              <a:defRPr/>
            </a:pPr>
            <a:endParaRPr lang="en-US" sz="2800" i="1" kern="0" baseline="0" dirty="0" smtClean="0">
              <a:solidFill>
                <a:schemeClr val="tx2"/>
              </a:solidFill>
              <a:latin typeface="Cambria Math" pitchFamily="18" charset="0"/>
              <a:ea typeface="Cambria Math" pitchFamily="18" charset="0"/>
              <a:cs typeface="Times New Roman" pitchFamily="18" charset="0"/>
            </a:endParaRPr>
          </a:p>
          <a:p>
            <a:pPr algn="ctr"/>
            <a:r>
              <a:rPr lang="en-US" sz="2800" kern="0" dirty="0" smtClean="0">
                <a:solidFill>
                  <a:schemeClr val="tx2"/>
                </a:solidFill>
                <a:latin typeface="Times New Roman" pitchFamily="18" charset="0"/>
                <a:cs typeface="Times New Roman" pitchFamily="18" charset="0"/>
              </a:rPr>
              <a:t>large if most of the area is far from </a:t>
            </a:r>
            <a:r>
              <a:rPr lang="en-US" sz="2800" i="1" kern="0" dirty="0" err="1" smtClean="0">
                <a:solidFill>
                  <a:schemeClr val="tx2"/>
                </a:solidFill>
                <a:latin typeface="Cambria Math" pitchFamily="18" charset="0"/>
                <a:ea typeface="Cambria Math" pitchFamily="18" charset="0"/>
                <a:cs typeface="Courier New" pitchFamily="49" charset="0"/>
              </a:rPr>
              <a:t>d</a:t>
            </a:r>
            <a:r>
              <a:rPr lang="en-US" sz="2800" i="1" kern="0" baseline="30000" dirty="0" err="1" smtClean="0">
                <a:solidFill>
                  <a:schemeClr val="tx2"/>
                </a:solidFill>
                <a:latin typeface="Cambria Math" pitchFamily="18" charset="0"/>
                <a:ea typeface="Cambria Math" pitchFamily="18" charset="0"/>
                <a:cs typeface="Courier New" pitchFamily="49" charset="0"/>
              </a:rPr>
              <a:t>typical</a:t>
            </a:r>
            <a:r>
              <a:rPr lang="en-US" sz="2800" kern="0" dirty="0" smtClean="0">
                <a:solidFill>
                  <a:schemeClr val="tx2"/>
                </a:solidFill>
                <a:latin typeface="Times New Roman" pitchFamily="18" charset="0"/>
                <a:cs typeface="Times New Roman" pitchFamily="18" charset="0"/>
              </a:rPr>
              <a:t> , that is, a wide </a:t>
            </a:r>
            <a:r>
              <a:rPr lang="en-US" sz="2800" i="1" kern="0" dirty="0" smtClean="0">
                <a:solidFill>
                  <a:schemeClr val="tx2"/>
                </a:solidFill>
                <a:latin typeface="Cambria Math" pitchFamily="18" charset="0"/>
                <a:ea typeface="Cambria Math" pitchFamily="18" charset="0"/>
                <a:cs typeface="Times New Roman" pitchFamily="18" charset="0"/>
              </a:rPr>
              <a:t>p(d)</a:t>
            </a:r>
          </a:p>
          <a:p>
            <a:pPr algn="ctr"/>
            <a:endParaRPr lang="en-US" sz="2800" i="1" kern="0" dirty="0" smtClean="0">
              <a:solidFill>
                <a:schemeClr val="tx2"/>
              </a:solidFill>
              <a:latin typeface="Cambria Math" pitchFamily="18" charset="0"/>
              <a:ea typeface="Cambria Math" pitchFamily="18" charset="0"/>
              <a:cs typeface="Times New Roman" pitchFamily="18" charset="0"/>
            </a:endParaRPr>
          </a:p>
          <a:p>
            <a:pPr algn="ctr"/>
            <a:r>
              <a:rPr lang="en-US" sz="2800" kern="0" dirty="0" smtClean="0">
                <a:solidFill>
                  <a:schemeClr val="tx2"/>
                </a:solidFill>
                <a:latin typeface="Times New Roman" pitchFamily="18" charset="0"/>
                <a:ea typeface="Cambria Math" pitchFamily="18" charset="0"/>
                <a:cs typeface="Times New Roman" pitchFamily="18" charset="0"/>
              </a:rPr>
              <a:t>so quantify width as the area under </a:t>
            </a:r>
            <a:r>
              <a:rPr lang="en-US" sz="2800" i="1" kern="0" dirty="0" smtClean="0">
                <a:solidFill>
                  <a:schemeClr val="tx2"/>
                </a:solidFill>
                <a:latin typeface="Cambria Math" pitchFamily="18" charset="0"/>
                <a:ea typeface="Cambria Math" pitchFamily="18" charset="0"/>
                <a:cs typeface="Times New Roman" pitchFamily="18" charset="0"/>
              </a:rPr>
              <a:t>q(d)p(d)</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800" b="0" i="1" u="none" strike="noStrike" kern="0" cap="none" spc="0" normalizeH="0" baseline="0" noProof="0" dirty="0">
              <a:ln>
                <a:noFill/>
              </a:ln>
              <a:solidFill>
                <a:schemeClr val="tx2"/>
              </a:solidFill>
              <a:effectLst/>
              <a:uLnTx/>
              <a:uFillTx/>
              <a:latin typeface="Cambria Math" pitchFamily="18" charset="0"/>
              <a:ea typeface="Cambria Math" pitchFamily="18" charset="0"/>
              <a:cs typeface="Times New Roman" pitchFamily="18"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variance</a:t>
            </a:r>
            <a:endParaRPr lang="en-US" dirty="0">
              <a:latin typeface="Times New Roman" pitchFamily="18" charset="0"/>
              <a:cs typeface="Times New Roman" pitchFamily="18" charset="0"/>
            </a:endParaRPr>
          </a:p>
        </p:txBody>
      </p:sp>
      <p:pic>
        <p:nvPicPr>
          <p:cNvPr id="8194" name="Picture 2"/>
          <p:cNvPicPr>
            <a:picLocks noGrp="1" noChangeAspect="1" noChangeArrowheads="1"/>
          </p:cNvPicPr>
          <p:nvPr>
            <p:ph idx="1"/>
          </p:nvPr>
        </p:nvPicPr>
        <p:blipFill>
          <a:blip r:embed="rId3" cstate="print"/>
          <a:srcRect l="30555" t="50552" r="38889" b="31158"/>
          <a:stretch>
            <a:fillRect/>
          </a:stretch>
        </p:blipFill>
        <p:spPr bwMode="auto">
          <a:xfrm>
            <a:off x="1524000" y="1828800"/>
            <a:ext cx="5783580" cy="1752600"/>
          </a:xfrm>
          <a:prstGeom prst="rect">
            <a:avLst/>
          </a:prstGeom>
          <a:noFill/>
          <a:ln w="9525">
            <a:noFill/>
            <a:miter lim="800000"/>
            <a:headEnd/>
            <a:tailEnd/>
          </a:ln>
        </p:spPr>
      </p:pic>
      <p:sp>
        <p:nvSpPr>
          <p:cNvPr id="5" name="Title 1"/>
          <p:cNvSpPr txBox="1">
            <a:spLocks/>
          </p:cNvSpPr>
          <p:nvPr/>
        </p:nvSpPr>
        <p:spPr bwMode="auto">
          <a:xfrm>
            <a:off x="533400" y="54102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8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width is actually square</a:t>
            </a:r>
            <a:r>
              <a:rPr kumimoji="0" lang="en-US" sz="2800" b="0" i="0" u="none" strike="noStrike" kern="0" cap="none" spc="0" normalizeH="0" noProof="0" dirty="0" smtClean="0">
                <a:ln>
                  <a:noFill/>
                </a:ln>
                <a:solidFill>
                  <a:schemeClr val="tx2"/>
                </a:solidFill>
                <a:effectLst/>
                <a:uLnTx/>
                <a:uFillTx/>
                <a:latin typeface="Times New Roman" pitchFamily="18" charset="0"/>
                <a:ea typeface="+mj-ea"/>
                <a:cs typeface="Times New Roman" pitchFamily="18" charset="0"/>
              </a:rPr>
              <a:t> root of variance, that is, </a:t>
            </a:r>
            <a:r>
              <a:rPr kumimoji="0" lang="el-GR" sz="2800" b="0" i="1" u="none" strike="noStrike" kern="0" cap="none" spc="0" normalizeH="0" noProof="0" dirty="0" smtClean="0">
                <a:ln>
                  <a:noFill/>
                </a:ln>
                <a:solidFill>
                  <a:schemeClr val="tx2"/>
                </a:solidFill>
                <a:effectLst/>
                <a:uLnTx/>
                <a:uFillTx/>
                <a:latin typeface="Cambria Math" pitchFamily="18" charset="0"/>
                <a:ea typeface="Cambria Math" pitchFamily="18" charset="0"/>
                <a:cs typeface="Times New Roman" pitchFamily="18" charset="0"/>
              </a:rPr>
              <a:t>σ</a:t>
            </a:r>
            <a:r>
              <a:rPr kumimoji="0" lang="en-US" sz="2800" b="0" i="1" u="none" strike="noStrike" kern="0" cap="none" spc="0" normalizeH="0" baseline="-25000" noProof="0" dirty="0" smtClean="0">
                <a:ln>
                  <a:noFill/>
                </a:ln>
                <a:solidFill>
                  <a:schemeClr val="tx2"/>
                </a:solidFill>
                <a:effectLst/>
                <a:uLnTx/>
                <a:uFillTx/>
                <a:latin typeface="Cambria Math" pitchFamily="18" charset="0"/>
                <a:ea typeface="Cambria Math" pitchFamily="18" charset="0"/>
                <a:cs typeface="Times New Roman" pitchFamily="18" charset="0"/>
              </a:rPr>
              <a:t>d</a:t>
            </a:r>
            <a:r>
              <a:rPr kumimoji="0" lang="en-US" sz="2800" b="0" i="0" u="none" strike="noStrike" kern="0" cap="none" spc="0" normalizeH="0" noProof="0" dirty="0" smtClean="0">
                <a:ln>
                  <a:noFill/>
                </a:ln>
                <a:solidFill>
                  <a:schemeClr val="tx2"/>
                </a:solidFill>
                <a:effectLst/>
                <a:uLnTx/>
                <a:uFillTx/>
                <a:latin typeface="Times New Roman" pitchFamily="18" charset="0"/>
                <a:ea typeface="+mj-ea"/>
                <a:cs typeface="Times New Roman" pitchFamily="18" charset="0"/>
              </a:rPr>
              <a:t>.</a:t>
            </a:r>
            <a:endParaRPr kumimoji="0" lang="en-US" sz="2800" b="0" i="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endParaRPr>
          </a:p>
        </p:txBody>
      </p:sp>
      <p:sp>
        <p:nvSpPr>
          <p:cNvPr id="6" name="Freeform 5"/>
          <p:cNvSpPr/>
          <p:nvPr/>
        </p:nvSpPr>
        <p:spPr>
          <a:xfrm>
            <a:off x="5064369" y="3207434"/>
            <a:ext cx="1519311" cy="994117"/>
          </a:xfrm>
          <a:custGeom>
            <a:avLst/>
            <a:gdLst>
              <a:gd name="connsiteX0" fmla="*/ 0 w 1519311"/>
              <a:gd name="connsiteY0" fmla="*/ 0 h 994117"/>
              <a:gd name="connsiteX1" fmla="*/ 647114 w 1519311"/>
              <a:gd name="connsiteY1" fmla="*/ 407963 h 994117"/>
              <a:gd name="connsiteX2" fmla="*/ 450166 w 1519311"/>
              <a:gd name="connsiteY2" fmla="*/ 900332 h 994117"/>
              <a:gd name="connsiteX3" fmla="*/ 1519311 w 1519311"/>
              <a:gd name="connsiteY3" fmla="*/ 970671 h 994117"/>
            </a:gdLst>
            <a:ahLst/>
            <a:cxnLst>
              <a:cxn ang="0">
                <a:pos x="connsiteX0" y="connsiteY0"/>
              </a:cxn>
              <a:cxn ang="0">
                <a:pos x="connsiteX1" y="connsiteY1"/>
              </a:cxn>
              <a:cxn ang="0">
                <a:pos x="connsiteX2" y="connsiteY2"/>
              </a:cxn>
              <a:cxn ang="0">
                <a:pos x="connsiteX3" y="connsiteY3"/>
              </a:cxn>
            </a:cxnLst>
            <a:rect l="l" t="t" r="r" b="b"/>
            <a:pathLst>
              <a:path w="1519311" h="994117">
                <a:moveTo>
                  <a:pt x="0" y="0"/>
                </a:moveTo>
                <a:cubicBezTo>
                  <a:pt x="286043" y="128954"/>
                  <a:pt x="572086" y="257908"/>
                  <a:pt x="647114" y="407963"/>
                </a:cubicBezTo>
                <a:cubicBezTo>
                  <a:pt x="722142" y="558018"/>
                  <a:pt x="304800" y="806547"/>
                  <a:pt x="450166" y="900332"/>
                </a:cubicBezTo>
                <a:cubicBezTo>
                  <a:pt x="595532" y="994117"/>
                  <a:pt x="1057421" y="982394"/>
                  <a:pt x="1519311" y="970671"/>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Title 1"/>
          <p:cNvSpPr txBox="1">
            <a:spLocks/>
          </p:cNvSpPr>
          <p:nvPr/>
        </p:nvSpPr>
        <p:spPr bwMode="auto">
          <a:xfrm>
            <a:off x="5715000" y="4038600"/>
            <a:ext cx="2895600" cy="6858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dirty="0" smtClean="0">
                <a:ln>
                  <a:noFill/>
                </a:ln>
                <a:solidFill>
                  <a:srgbClr val="FF0000"/>
                </a:solidFill>
                <a:effectLst/>
                <a:uLnTx/>
                <a:uFillTx/>
                <a:latin typeface="Times New Roman" pitchFamily="18" charset="0"/>
                <a:ea typeface="+mj-ea"/>
                <a:cs typeface="Times New Roman" pitchFamily="18" charset="0"/>
              </a:rPr>
              <a:t>use mean for </a:t>
            </a:r>
            <a:r>
              <a:rPr kumimoji="0" lang="en-US" sz="2400" b="0" i="1" u="none" strike="noStrike" kern="0" cap="none" spc="0" normalizeH="0" baseline="0" noProof="0" dirty="0" err="1" smtClean="0">
                <a:ln>
                  <a:noFill/>
                </a:ln>
                <a:solidFill>
                  <a:srgbClr val="FF0000"/>
                </a:solidFill>
                <a:effectLst/>
                <a:uLnTx/>
                <a:uFillTx/>
                <a:latin typeface="Cambria Math" pitchFamily="18" charset="0"/>
                <a:ea typeface="Cambria Math" pitchFamily="18" charset="0"/>
                <a:cs typeface="Times New Roman" pitchFamily="18" charset="0"/>
              </a:rPr>
              <a:t>d</a:t>
            </a:r>
            <a:r>
              <a:rPr kumimoji="0" lang="en-US" sz="2400" b="0" i="1" u="none" strike="noStrike" kern="0" cap="none" spc="0" normalizeH="0" baseline="30000" noProof="0" dirty="0" err="1" smtClean="0">
                <a:ln>
                  <a:noFill/>
                </a:ln>
                <a:solidFill>
                  <a:srgbClr val="FF0000"/>
                </a:solidFill>
                <a:effectLst/>
                <a:uLnTx/>
                <a:uFillTx/>
                <a:latin typeface="Cambria Math" pitchFamily="18" charset="0"/>
                <a:ea typeface="Cambria Math" pitchFamily="18" charset="0"/>
                <a:cs typeface="Times New Roman" pitchFamily="18" charset="0"/>
              </a:rPr>
              <a:t>typical</a:t>
            </a:r>
            <a:endParaRPr kumimoji="0" lang="en-US" sz="2400" b="0" i="1" u="none" strike="noStrike" kern="0" cap="none" spc="0" normalizeH="0" baseline="3000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2270858" y="6037272"/>
            <a:ext cx="824165" cy="369332"/>
          </a:xfrm>
          <a:prstGeom prst="rect">
            <a:avLst/>
          </a:prstGeom>
          <a:noFill/>
        </p:spPr>
        <p:txBody>
          <a:bodyPr wrap="square" rtlCol="0">
            <a:spAutoFit/>
          </a:bodyPr>
          <a:lstStyle/>
          <a:p>
            <a:r>
              <a:rPr lang="en-US" i="1" dirty="0" smtClean="0">
                <a:latin typeface="Times New Roman" pitchFamily="18" charset="0"/>
                <a:cs typeface="Times New Roman" pitchFamily="18" charset="0"/>
              </a:rPr>
              <a:t>d</a:t>
            </a:r>
            <a:endParaRPr lang="en-US" i="1" dirty="0">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3" cstate="print"/>
          <a:srcRect/>
          <a:stretch>
            <a:fillRect/>
          </a:stretch>
        </p:blipFill>
        <p:spPr bwMode="auto">
          <a:xfrm>
            <a:off x="2741810" y="1246123"/>
            <a:ext cx="3384965" cy="4264029"/>
          </a:xfrm>
          <a:prstGeom prst="rect">
            <a:avLst/>
          </a:prstGeom>
          <a:noFill/>
          <a:ln w="9525">
            <a:noFill/>
            <a:miter lim="800000"/>
            <a:headEnd/>
            <a:tailEnd/>
          </a:ln>
          <a:effectLst/>
        </p:spPr>
      </p:pic>
      <p:sp>
        <p:nvSpPr>
          <p:cNvPr id="59" name="TextBox 58"/>
          <p:cNvSpPr txBox="1"/>
          <p:nvPr/>
        </p:nvSpPr>
        <p:spPr>
          <a:xfrm>
            <a:off x="3212761" y="5427719"/>
            <a:ext cx="824165" cy="369332"/>
          </a:xfrm>
          <a:prstGeom prst="rect">
            <a:avLst/>
          </a:prstGeom>
          <a:noFill/>
        </p:spPr>
        <p:txBody>
          <a:bodyPr wrap="square" rtlCol="0">
            <a:spAutoFit/>
          </a:bodyPr>
          <a:lstStyle/>
          <a:p>
            <a:r>
              <a:rPr lang="en-US" i="1" dirty="0" smtClean="0">
                <a:latin typeface="Times New Roman" pitchFamily="18" charset="0"/>
                <a:cs typeface="Times New Roman" pitchFamily="18" charset="0"/>
              </a:rPr>
              <a:t>p(d)</a:t>
            </a:r>
            <a:endParaRPr lang="en-US" i="1" dirty="0">
              <a:latin typeface="Times New Roman" pitchFamily="18" charset="0"/>
              <a:cs typeface="Times New Roman" pitchFamily="18" charset="0"/>
            </a:endParaRPr>
          </a:p>
        </p:txBody>
      </p:sp>
      <p:sp>
        <p:nvSpPr>
          <p:cNvPr id="60" name="TextBox 59"/>
          <p:cNvSpPr txBox="1"/>
          <p:nvPr/>
        </p:nvSpPr>
        <p:spPr>
          <a:xfrm>
            <a:off x="4253140" y="5432445"/>
            <a:ext cx="824165" cy="369332"/>
          </a:xfrm>
          <a:prstGeom prst="rect">
            <a:avLst/>
          </a:prstGeom>
          <a:noFill/>
        </p:spPr>
        <p:txBody>
          <a:bodyPr wrap="square" rtlCol="0">
            <a:spAutoFit/>
          </a:bodyPr>
          <a:lstStyle/>
          <a:p>
            <a:r>
              <a:rPr lang="en-US" i="1" dirty="0" smtClean="0">
                <a:latin typeface="Times New Roman" pitchFamily="18" charset="0"/>
                <a:cs typeface="Times New Roman" pitchFamily="18" charset="0"/>
              </a:rPr>
              <a:t>q(d)</a:t>
            </a:r>
            <a:endParaRPr lang="en-US" i="1" dirty="0">
              <a:latin typeface="Times New Roman" pitchFamily="18" charset="0"/>
              <a:cs typeface="Times New Roman" pitchFamily="18" charset="0"/>
            </a:endParaRPr>
          </a:p>
        </p:txBody>
      </p:sp>
      <p:sp>
        <p:nvSpPr>
          <p:cNvPr id="61" name="TextBox 60"/>
          <p:cNvSpPr txBox="1"/>
          <p:nvPr/>
        </p:nvSpPr>
        <p:spPr>
          <a:xfrm>
            <a:off x="5100248" y="5432445"/>
            <a:ext cx="1412855" cy="369332"/>
          </a:xfrm>
          <a:prstGeom prst="rect">
            <a:avLst/>
          </a:prstGeom>
          <a:noFill/>
        </p:spPr>
        <p:txBody>
          <a:bodyPr wrap="square" rtlCol="0">
            <a:spAutoFit/>
          </a:bodyPr>
          <a:lstStyle/>
          <a:p>
            <a:r>
              <a:rPr lang="en-US" i="1" dirty="0" smtClean="0">
                <a:latin typeface="Times New Roman" pitchFamily="18" charset="0"/>
                <a:cs typeface="Times New Roman" pitchFamily="18" charset="0"/>
              </a:rPr>
              <a:t>q(d)p(d)</a:t>
            </a:r>
            <a:endParaRPr lang="en-US" i="1" dirty="0">
              <a:latin typeface="Times New Roman" pitchFamily="18" charset="0"/>
              <a:cs typeface="Times New Roman" pitchFamily="18" charset="0"/>
            </a:endParaRPr>
          </a:p>
        </p:txBody>
      </p:sp>
      <p:sp>
        <p:nvSpPr>
          <p:cNvPr id="62" name="TextBox 61"/>
          <p:cNvSpPr txBox="1"/>
          <p:nvPr/>
        </p:nvSpPr>
        <p:spPr>
          <a:xfrm>
            <a:off x="6156209" y="2803231"/>
            <a:ext cx="1059641" cy="369332"/>
          </a:xfrm>
          <a:prstGeom prst="rect">
            <a:avLst/>
          </a:prstGeom>
          <a:noFill/>
        </p:spPr>
        <p:txBody>
          <a:bodyPr wrap="square" rtlCol="0">
            <a:spAutoFit/>
          </a:bodyPr>
          <a:lstStyle/>
          <a:p>
            <a:r>
              <a:rPr lang="en-US" i="1" dirty="0" smtClean="0">
                <a:latin typeface="Times New Roman" pitchFamily="18" charset="0"/>
                <a:cs typeface="Times New Roman" pitchFamily="18" charset="0"/>
              </a:rPr>
              <a:t>d</a:t>
            </a:r>
            <a:endParaRPr lang="en-US" i="1" baseline="-25000" dirty="0">
              <a:latin typeface="Times New Roman" pitchFamily="18" charset="0"/>
              <a:cs typeface="Times New Roman" pitchFamily="18" charset="0"/>
            </a:endParaRPr>
          </a:p>
        </p:txBody>
      </p:sp>
      <p:cxnSp>
        <p:nvCxnSpPr>
          <p:cNvPr id="63" name="Straight Connector 62"/>
          <p:cNvCxnSpPr/>
          <p:nvPr/>
        </p:nvCxnSpPr>
        <p:spPr>
          <a:xfrm flipV="1">
            <a:off x="6253622" y="2887447"/>
            <a:ext cx="125193" cy="150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64" name="TextBox 63"/>
          <p:cNvSpPr txBox="1"/>
          <p:nvPr/>
        </p:nvSpPr>
        <p:spPr>
          <a:xfrm>
            <a:off x="6156209" y="1990290"/>
            <a:ext cx="1059641" cy="369332"/>
          </a:xfrm>
          <a:prstGeom prst="rect">
            <a:avLst/>
          </a:prstGeom>
          <a:noFill/>
        </p:spPr>
        <p:txBody>
          <a:bodyPr wrap="square" rtlCol="0">
            <a:spAutoFit/>
          </a:bodyPr>
          <a:lstStyle/>
          <a:p>
            <a:r>
              <a:rPr lang="en-US" i="1" dirty="0" smtClean="0">
                <a:latin typeface="Times New Roman" pitchFamily="18" charset="0"/>
                <a:cs typeface="Times New Roman" pitchFamily="18" charset="0"/>
              </a:rPr>
              <a:t>d </a:t>
            </a:r>
            <a:r>
              <a:rPr lang="en-US" i="1" dirty="0" smtClean="0">
                <a:latin typeface="Symbol" pitchFamily="18" charset="2"/>
                <a:cs typeface="Times New Roman" pitchFamily="18" charset="0"/>
              </a:rPr>
              <a:t>- s</a:t>
            </a:r>
            <a:endParaRPr lang="en-US" i="1" baseline="-25000" dirty="0">
              <a:latin typeface="Symbol" pitchFamily="18" charset="2"/>
              <a:cs typeface="Times New Roman" pitchFamily="18" charset="0"/>
            </a:endParaRPr>
          </a:p>
        </p:txBody>
      </p:sp>
      <p:cxnSp>
        <p:nvCxnSpPr>
          <p:cNvPr id="65" name="Straight Connector 64"/>
          <p:cNvCxnSpPr/>
          <p:nvPr/>
        </p:nvCxnSpPr>
        <p:spPr>
          <a:xfrm flipV="1">
            <a:off x="6253622" y="2074506"/>
            <a:ext cx="125193" cy="150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66" name="TextBox 65"/>
          <p:cNvSpPr txBox="1"/>
          <p:nvPr/>
        </p:nvSpPr>
        <p:spPr>
          <a:xfrm>
            <a:off x="6156209" y="3734204"/>
            <a:ext cx="1059641" cy="369332"/>
          </a:xfrm>
          <a:prstGeom prst="rect">
            <a:avLst/>
          </a:prstGeom>
          <a:noFill/>
        </p:spPr>
        <p:txBody>
          <a:bodyPr wrap="square" rtlCol="0">
            <a:spAutoFit/>
          </a:bodyPr>
          <a:lstStyle/>
          <a:p>
            <a:r>
              <a:rPr lang="en-US" i="1" dirty="0" smtClean="0">
                <a:latin typeface="Times New Roman" pitchFamily="18" charset="0"/>
                <a:cs typeface="Times New Roman" pitchFamily="18" charset="0"/>
              </a:rPr>
              <a:t>d +</a:t>
            </a:r>
            <a:r>
              <a:rPr lang="en-US" i="1" dirty="0" smtClean="0">
                <a:latin typeface="Symbol" pitchFamily="18" charset="2"/>
                <a:cs typeface="Times New Roman" pitchFamily="18" charset="0"/>
              </a:rPr>
              <a:t>s</a:t>
            </a:r>
            <a:endParaRPr lang="en-US" i="1" baseline="-25000" dirty="0">
              <a:latin typeface="Symbol" pitchFamily="18" charset="2"/>
              <a:cs typeface="Times New Roman" pitchFamily="18" charset="0"/>
            </a:endParaRPr>
          </a:p>
        </p:txBody>
      </p:sp>
      <p:cxnSp>
        <p:nvCxnSpPr>
          <p:cNvPr id="67" name="Straight Connector 66"/>
          <p:cNvCxnSpPr/>
          <p:nvPr/>
        </p:nvCxnSpPr>
        <p:spPr>
          <a:xfrm flipV="1">
            <a:off x="6241054" y="3822103"/>
            <a:ext cx="125193" cy="150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9" name="Straight Arrow Connector 68"/>
          <p:cNvCxnSpPr/>
          <p:nvPr/>
        </p:nvCxnSpPr>
        <p:spPr>
          <a:xfrm rot="5400000">
            <a:off x="209219" y="3737703"/>
            <a:ext cx="4596684" cy="2454"/>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a:off x="2297666" y="1448783"/>
            <a:ext cx="235476" cy="252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a:off x="2270858" y="5356424"/>
            <a:ext cx="235476" cy="252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74" name="TextBox 73"/>
          <p:cNvSpPr txBox="1"/>
          <p:nvPr/>
        </p:nvSpPr>
        <p:spPr>
          <a:xfrm>
            <a:off x="1600200" y="5153764"/>
            <a:ext cx="1412855" cy="369332"/>
          </a:xfrm>
          <a:prstGeom prst="rect">
            <a:avLst/>
          </a:prstGeom>
          <a:noFill/>
        </p:spPr>
        <p:txBody>
          <a:bodyPr wrap="square" rtlCol="0">
            <a:spAutoFit/>
          </a:bodyPr>
          <a:lstStyle/>
          <a:p>
            <a:r>
              <a:rPr lang="en-US" i="1" dirty="0" err="1" smtClean="0">
                <a:latin typeface="Times New Roman" pitchFamily="18" charset="0"/>
                <a:cs typeface="Times New Roman" pitchFamily="18" charset="0"/>
              </a:rPr>
              <a:t>d</a:t>
            </a:r>
            <a:r>
              <a:rPr lang="en-US" i="1" baseline="-25000" dirty="0" err="1" smtClean="0">
                <a:latin typeface="Times New Roman" pitchFamily="18" charset="0"/>
                <a:cs typeface="Times New Roman" pitchFamily="18" charset="0"/>
              </a:rPr>
              <a:t>max</a:t>
            </a:r>
            <a:endParaRPr lang="en-US" i="1" baseline="-25000" dirty="0">
              <a:latin typeface="Times New Roman" pitchFamily="18" charset="0"/>
              <a:cs typeface="Times New Roman" pitchFamily="18" charset="0"/>
            </a:endParaRPr>
          </a:p>
        </p:txBody>
      </p:sp>
      <p:sp>
        <p:nvSpPr>
          <p:cNvPr id="75" name="TextBox 74"/>
          <p:cNvSpPr txBox="1"/>
          <p:nvPr/>
        </p:nvSpPr>
        <p:spPr>
          <a:xfrm>
            <a:off x="1692598" y="1293588"/>
            <a:ext cx="1412855" cy="369332"/>
          </a:xfrm>
          <a:prstGeom prst="rect">
            <a:avLst/>
          </a:prstGeom>
          <a:noFill/>
        </p:spPr>
        <p:txBody>
          <a:bodyPr wrap="square" rtlCol="0">
            <a:spAutoFit/>
          </a:bodyPr>
          <a:lstStyle/>
          <a:p>
            <a:r>
              <a:rPr lang="en-US" i="1" dirty="0" err="1" smtClean="0">
                <a:latin typeface="Times New Roman" pitchFamily="18" charset="0"/>
                <a:cs typeface="Times New Roman" pitchFamily="18" charset="0"/>
              </a:rPr>
              <a:t>d</a:t>
            </a:r>
            <a:r>
              <a:rPr lang="en-US" i="1" baseline="-25000" dirty="0" err="1" smtClean="0">
                <a:latin typeface="Times New Roman" pitchFamily="18" charset="0"/>
                <a:cs typeface="Times New Roman" pitchFamily="18" charset="0"/>
              </a:rPr>
              <a:t>min</a:t>
            </a:r>
            <a:endParaRPr lang="en-US" i="1" baseline="-25000" dirty="0">
              <a:latin typeface="Times New Roman" pitchFamily="18" charset="0"/>
              <a:cs typeface="Times New Roman" pitchFamily="18" charset="0"/>
            </a:endParaRPr>
          </a:p>
        </p:txBody>
      </p:sp>
      <p:sp>
        <p:nvSpPr>
          <p:cNvPr id="20" name="Title 1"/>
          <p:cNvSpPr txBox="1">
            <a:spLocks/>
          </p:cNvSpPr>
          <p:nvPr/>
        </p:nvSpPr>
        <p:spPr bwMode="auto">
          <a:xfrm>
            <a:off x="0" y="0"/>
            <a:ext cx="91440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visualization of a variance calculation</a:t>
            </a:r>
            <a:endParaRPr kumimoji="0" lang="en-US" sz="4400" b="0" i="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endParaRPr>
          </a:p>
        </p:txBody>
      </p:sp>
      <p:sp>
        <p:nvSpPr>
          <p:cNvPr id="21" name="Freeform 20"/>
          <p:cNvSpPr/>
          <p:nvPr/>
        </p:nvSpPr>
        <p:spPr>
          <a:xfrm>
            <a:off x="5715000" y="4267200"/>
            <a:ext cx="2100262" cy="871538"/>
          </a:xfrm>
          <a:custGeom>
            <a:avLst/>
            <a:gdLst>
              <a:gd name="connsiteX0" fmla="*/ 0 w 2100262"/>
              <a:gd name="connsiteY0" fmla="*/ 0 h 871538"/>
              <a:gd name="connsiteX1" fmla="*/ 1257300 w 2100262"/>
              <a:gd name="connsiteY1" fmla="*/ 171450 h 871538"/>
              <a:gd name="connsiteX2" fmla="*/ 1157287 w 2100262"/>
              <a:gd name="connsiteY2" fmla="*/ 500063 h 871538"/>
              <a:gd name="connsiteX3" fmla="*/ 2100262 w 2100262"/>
              <a:gd name="connsiteY3" fmla="*/ 871538 h 871538"/>
            </a:gdLst>
            <a:ahLst/>
            <a:cxnLst>
              <a:cxn ang="0">
                <a:pos x="connsiteX0" y="connsiteY0"/>
              </a:cxn>
              <a:cxn ang="0">
                <a:pos x="connsiteX1" y="connsiteY1"/>
              </a:cxn>
              <a:cxn ang="0">
                <a:pos x="connsiteX2" y="connsiteY2"/>
              </a:cxn>
              <a:cxn ang="0">
                <a:pos x="connsiteX3" y="connsiteY3"/>
              </a:cxn>
            </a:cxnLst>
            <a:rect l="l" t="t" r="r" b="b"/>
            <a:pathLst>
              <a:path w="2100262" h="871538">
                <a:moveTo>
                  <a:pt x="0" y="0"/>
                </a:moveTo>
                <a:cubicBezTo>
                  <a:pt x="532209" y="44053"/>
                  <a:pt x="1064419" y="88106"/>
                  <a:pt x="1257300" y="171450"/>
                </a:cubicBezTo>
                <a:cubicBezTo>
                  <a:pt x="1450181" y="254794"/>
                  <a:pt x="1016793" y="383382"/>
                  <a:pt x="1157287" y="500063"/>
                </a:cubicBezTo>
                <a:cubicBezTo>
                  <a:pt x="1297781" y="616744"/>
                  <a:pt x="1699021" y="744141"/>
                  <a:pt x="2100262" y="871538"/>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Title 1"/>
          <p:cNvSpPr txBox="1">
            <a:spLocks/>
          </p:cNvSpPr>
          <p:nvPr/>
        </p:nvSpPr>
        <p:spPr bwMode="auto">
          <a:xfrm>
            <a:off x="7239000" y="5029200"/>
            <a:ext cx="1905000" cy="16764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dirty="0" smtClean="0">
                <a:ln>
                  <a:noFill/>
                </a:ln>
                <a:solidFill>
                  <a:srgbClr val="FF0000"/>
                </a:solidFill>
                <a:effectLst/>
                <a:uLnTx/>
                <a:uFillTx/>
                <a:latin typeface="Times New Roman" pitchFamily="18" charset="0"/>
                <a:ea typeface="+mj-ea"/>
                <a:cs typeface="Times New Roman" pitchFamily="18" charset="0"/>
              </a:rPr>
              <a:t>now compute the area under this function</a:t>
            </a:r>
            <a:endParaRPr kumimoji="0" lang="en-US" sz="2400" b="0" i="0" u="none" strike="noStrike" kern="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09600"/>
            <a:ext cx="9144000" cy="731838"/>
          </a:xfrm>
        </p:spPr>
        <p:txBody>
          <a:bodyPr/>
          <a:lstStyle/>
          <a:p>
            <a:r>
              <a:rPr lang="en-US" sz="3600" dirty="0" err="1" smtClean="0">
                <a:latin typeface="Times New Roman" pitchFamily="18" charset="0"/>
                <a:ea typeface="Cambria Math" pitchFamily="18" charset="0"/>
                <a:cs typeface="Times New Roman" pitchFamily="18" charset="0"/>
              </a:rPr>
              <a:t>MabLab</a:t>
            </a:r>
            <a:r>
              <a:rPr lang="en-US" sz="3600" dirty="0" smtClean="0">
                <a:latin typeface="Times New Roman" pitchFamily="18" charset="0"/>
                <a:ea typeface="Cambria Math" pitchFamily="18" charset="0"/>
                <a:cs typeface="Times New Roman" pitchFamily="18" charset="0"/>
              </a:rPr>
              <a:t> scripts for mean and variance</a:t>
            </a:r>
            <a:endParaRPr lang="en-US" sz="3600" dirty="0">
              <a:latin typeface="Times New Roman" pitchFamily="18" charset="0"/>
              <a:ea typeface="Cambria Math" pitchFamily="18" charset="0"/>
              <a:cs typeface="Times New Roman" pitchFamily="18" charset="0"/>
            </a:endParaRPr>
          </a:p>
        </p:txBody>
      </p:sp>
      <p:sp>
        <p:nvSpPr>
          <p:cNvPr id="5" name="Content Placeholder 4"/>
          <p:cNvSpPr>
            <a:spLocks noGrp="1"/>
          </p:cNvSpPr>
          <p:nvPr>
            <p:ph idx="1"/>
          </p:nvPr>
        </p:nvSpPr>
        <p:spPr>
          <a:xfrm>
            <a:off x="304800" y="838200"/>
            <a:ext cx="8458200" cy="2590800"/>
          </a:xfrm>
        </p:spPr>
        <p:txBody>
          <a:bodyPr/>
          <a:lstStyle/>
          <a:p>
            <a:pPr>
              <a:buNone/>
            </a:pPr>
            <a:endParaRPr lang="en-US" sz="2800" dirty="0" smtClean="0">
              <a:latin typeface="Courier New" pitchFamily="49" charset="0"/>
              <a:cs typeface="Courier New" pitchFamily="49" charset="0"/>
            </a:endParaRPr>
          </a:p>
          <a:p>
            <a:pPr>
              <a:buNone/>
            </a:pPr>
            <a:endParaRPr lang="en-US" sz="2800" dirty="0" smtClean="0">
              <a:latin typeface="Courier New" pitchFamily="49" charset="0"/>
              <a:cs typeface="Courier New" pitchFamily="49" charset="0"/>
            </a:endParaRPr>
          </a:p>
          <a:p>
            <a:pPr>
              <a:buNone/>
            </a:pPr>
            <a:endParaRPr lang="en-US" sz="2800" dirty="0" smtClean="0">
              <a:latin typeface="Courier New" pitchFamily="49" charset="0"/>
              <a:cs typeface="Courier New" pitchFamily="49" charset="0"/>
            </a:endParaRPr>
          </a:p>
          <a:p>
            <a:pPr>
              <a:buNone/>
            </a:pPr>
            <a:r>
              <a:rPr lang="en-US" sz="2800" dirty="0" err="1" smtClean="0">
                <a:latin typeface="Courier New" pitchFamily="49" charset="0"/>
                <a:cs typeface="Courier New" pitchFamily="49" charset="0"/>
              </a:rPr>
              <a:t>dbar</a:t>
            </a:r>
            <a:r>
              <a:rPr lang="en-US" sz="2800" dirty="0" smtClean="0">
                <a:latin typeface="Courier New" pitchFamily="49" charset="0"/>
                <a:cs typeface="Courier New" pitchFamily="49" charset="0"/>
              </a:rPr>
              <a:t> = </a:t>
            </a:r>
            <a:r>
              <a:rPr lang="en-US" sz="2800" dirty="0" err="1" smtClean="0">
                <a:latin typeface="Courier New" pitchFamily="49" charset="0"/>
                <a:cs typeface="Courier New" pitchFamily="49" charset="0"/>
              </a:rPr>
              <a:t>Dd</a:t>
            </a:r>
            <a:r>
              <a:rPr lang="en-US" sz="2800" dirty="0" smtClean="0">
                <a:latin typeface="Courier New" pitchFamily="49" charset="0"/>
                <a:cs typeface="Courier New" pitchFamily="49" charset="0"/>
              </a:rPr>
              <a:t>*sum(d.*p);</a:t>
            </a:r>
          </a:p>
          <a:p>
            <a:pPr>
              <a:buNone/>
            </a:pPr>
            <a:endParaRPr lang="en-US" sz="2800" dirty="0" smtClean="0">
              <a:latin typeface="Courier New" pitchFamily="49" charset="0"/>
              <a:cs typeface="Courier New" pitchFamily="49" charset="0"/>
            </a:endParaRPr>
          </a:p>
          <a:p>
            <a:pPr>
              <a:buNone/>
            </a:pPr>
            <a:r>
              <a:rPr lang="en-US" sz="2800" dirty="0" smtClean="0">
                <a:latin typeface="Courier New" pitchFamily="49" charset="0"/>
                <a:cs typeface="Courier New" pitchFamily="49" charset="0"/>
              </a:rPr>
              <a:t>q = (d-</a:t>
            </a:r>
            <a:r>
              <a:rPr lang="en-US" sz="2800" dirty="0" err="1" smtClean="0">
                <a:latin typeface="Courier New" pitchFamily="49" charset="0"/>
                <a:cs typeface="Courier New" pitchFamily="49" charset="0"/>
              </a:rPr>
              <a:t>dbar</a:t>
            </a:r>
            <a:r>
              <a:rPr lang="en-US" sz="2800" dirty="0" smtClean="0">
                <a:latin typeface="Courier New" pitchFamily="49" charset="0"/>
                <a:cs typeface="Courier New" pitchFamily="49" charset="0"/>
              </a:rPr>
              <a:t>).^2; </a:t>
            </a:r>
          </a:p>
          <a:p>
            <a:pPr>
              <a:buNone/>
            </a:pPr>
            <a:r>
              <a:rPr lang="en-US" sz="2800" dirty="0" smtClean="0">
                <a:latin typeface="Courier New" pitchFamily="49" charset="0"/>
                <a:cs typeface="Courier New" pitchFamily="49" charset="0"/>
              </a:rPr>
              <a:t>sigma2 = </a:t>
            </a:r>
            <a:r>
              <a:rPr lang="en-US" sz="2800" dirty="0" err="1" smtClean="0">
                <a:latin typeface="Courier New" pitchFamily="49" charset="0"/>
                <a:cs typeface="Courier New" pitchFamily="49" charset="0"/>
              </a:rPr>
              <a:t>Dd</a:t>
            </a:r>
            <a:r>
              <a:rPr lang="en-US" sz="2800" dirty="0" smtClean="0">
                <a:latin typeface="Courier New" pitchFamily="49" charset="0"/>
                <a:cs typeface="Courier New" pitchFamily="49" charset="0"/>
              </a:rPr>
              <a:t>*sum(q.*p); </a:t>
            </a:r>
          </a:p>
          <a:p>
            <a:pPr>
              <a:buNone/>
            </a:pPr>
            <a:r>
              <a:rPr lang="en-US" sz="2800" dirty="0" smtClean="0">
                <a:latin typeface="Courier New" pitchFamily="49" charset="0"/>
                <a:cs typeface="Courier New" pitchFamily="49" charset="0"/>
              </a:rPr>
              <a:t>sigma = </a:t>
            </a:r>
            <a:r>
              <a:rPr lang="en-US" sz="2800" dirty="0" err="1" smtClean="0">
                <a:latin typeface="Courier New" pitchFamily="49" charset="0"/>
                <a:cs typeface="Courier New" pitchFamily="49" charset="0"/>
              </a:rPr>
              <a:t>sqrt</a:t>
            </a:r>
            <a:r>
              <a:rPr lang="en-US" sz="2800" dirty="0" smtClean="0">
                <a:latin typeface="Courier New" pitchFamily="49" charset="0"/>
                <a:cs typeface="Courier New" pitchFamily="49" charset="0"/>
              </a:rPr>
              <a:t>(sigma2); </a:t>
            </a:r>
            <a:endParaRPr lang="en-US" sz="2800" dirty="0">
              <a:latin typeface="Courier New" pitchFamily="49" charset="0"/>
              <a:cs typeface="Courier New" pitchFamily="49"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81000"/>
            <a:ext cx="9144000" cy="1143000"/>
          </a:xfrm>
        </p:spPr>
        <p:txBody>
          <a:bodyPr/>
          <a:lstStyle/>
          <a:p>
            <a:r>
              <a:rPr lang="en-US" dirty="0" smtClean="0">
                <a:latin typeface="Times New Roman" pitchFamily="18" charset="0"/>
                <a:cs typeface="Times New Roman" pitchFamily="18" charset="0"/>
              </a:rPr>
              <a:t>purpose of the lecture</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685800" y="2895600"/>
            <a:ext cx="7772400" cy="2209800"/>
          </a:xfrm>
        </p:spPr>
        <p:txBody>
          <a:bodyPr/>
          <a:lstStyle/>
          <a:p>
            <a:pPr algn="ctr">
              <a:buNone/>
            </a:pPr>
            <a:r>
              <a:rPr lang="en-US" dirty="0" smtClean="0">
                <a:latin typeface="Times New Roman" pitchFamily="18" charset="0"/>
                <a:cs typeface="Times New Roman" pitchFamily="18" charset="0"/>
              </a:rPr>
              <a:t>apply principles of probability theory</a:t>
            </a:r>
          </a:p>
          <a:p>
            <a:pPr algn="ctr">
              <a:buNone/>
            </a:pPr>
            <a:r>
              <a:rPr lang="en-US" dirty="0" smtClean="0">
                <a:latin typeface="Times New Roman" pitchFamily="18" charset="0"/>
                <a:cs typeface="Times New Roman" pitchFamily="18" charset="0"/>
              </a:rPr>
              <a:t>to data analysis</a:t>
            </a:r>
          </a:p>
          <a:p>
            <a:pPr algn="ctr">
              <a:buNone/>
            </a:pPr>
            <a:r>
              <a:rPr lang="en-US" dirty="0" smtClean="0">
                <a:latin typeface="Times New Roman" pitchFamily="18" charset="0"/>
                <a:cs typeface="Times New Roman" pitchFamily="18" charset="0"/>
              </a:rPr>
              <a:t>and especially to use it to quantify error</a:t>
            </a:r>
          </a:p>
          <a:p>
            <a:pPr algn="ctr">
              <a:buNone/>
            </a:pPr>
            <a:endParaRPr lang="en-US" dirty="0" smtClean="0">
              <a:latin typeface="Times New Roman" pitchFamily="18" charset="0"/>
              <a:cs typeface="Times New Roman" pitchFamily="18"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89038"/>
            <a:ext cx="8229600" cy="1143000"/>
          </a:xfrm>
        </p:spPr>
        <p:txBody>
          <a:bodyPr/>
          <a:lstStyle/>
          <a:p>
            <a:r>
              <a:rPr lang="en-US" dirty="0" smtClean="0">
                <a:latin typeface="Times New Roman" pitchFamily="18" charset="0"/>
                <a:cs typeface="Times New Roman" pitchFamily="18" charset="0"/>
              </a:rPr>
              <a:t>two important probability density distributions:</a:t>
            </a:r>
            <a:endParaRPr lang="en-US" dirty="0">
              <a:latin typeface="Times New Roman" pitchFamily="18" charset="0"/>
              <a:cs typeface="Times New Roman" pitchFamily="18" charset="0"/>
            </a:endParaRPr>
          </a:p>
        </p:txBody>
      </p:sp>
      <p:sp>
        <p:nvSpPr>
          <p:cNvPr id="4" name="Title 1"/>
          <p:cNvSpPr txBox="1">
            <a:spLocks/>
          </p:cNvSpPr>
          <p:nvPr/>
        </p:nvSpPr>
        <p:spPr bwMode="auto">
          <a:xfrm>
            <a:off x="609600" y="38862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uniform</a:t>
            </a:r>
          </a:p>
          <a:p>
            <a:pPr marL="0" marR="0" lvl="0" indent="0" algn="ctr" defTabSz="914400" rtl="0" eaLnBrk="1" fontAlgn="base" latinLnBrk="0" hangingPunct="1">
              <a:lnSpc>
                <a:spcPct val="100000"/>
              </a:lnSpc>
              <a:spcBef>
                <a:spcPct val="0"/>
              </a:spcBef>
              <a:spcAft>
                <a:spcPct val="0"/>
              </a:spcAft>
              <a:buClrTx/>
              <a:buSzTx/>
              <a:buFontTx/>
              <a:buNone/>
              <a:tabLst/>
              <a:defRPr/>
            </a:pPr>
            <a:endParaRPr lang="en-US" sz="4400" kern="0" dirty="0" smtClean="0">
              <a:solidFill>
                <a:schemeClr val="tx2"/>
              </a:solidFill>
              <a:latin typeface="Times New Roman" pitchFamily="18" charset="0"/>
              <a:ea typeface="+mj-ea"/>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Normal</a:t>
            </a:r>
            <a:endParaRPr kumimoji="0" lang="en-US" sz="4400" b="0" i="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6038"/>
            <a:ext cx="8229600" cy="1143000"/>
          </a:xfrm>
        </p:spPr>
        <p:txBody>
          <a:bodyPr/>
          <a:lstStyle/>
          <a:p>
            <a:r>
              <a:rPr lang="en-US" dirty="0" smtClean="0">
                <a:latin typeface="Times New Roman" pitchFamily="18" charset="0"/>
                <a:cs typeface="Times New Roman" pitchFamily="18" charset="0"/>
              </a:rPr>
              <a:t>uniform </a:t>
            </a:r>
            <a:r>
              <a:rPr lang="en-US" dirty="0" err="1" smtClean="0">
                <a:latin typeface="Times New Roman" pitchFamily="18" charset="0"/>
                <a:cs typeface="Times New Roman" pitchFamily="18" charset="0"/>
              </a:rPr>
              <a:t>p.d.f</a:t>
            </a:r>
            <a:r>
              <a:rPr lang="en-US" dirty="0" smtClean="0">
                <a:latin typeface="Times New Roman" pitchFamily="18" charset="0"/>
                <a:cs typeface="Times New Roman" pitchFamily="18" charset="0"/>
              </a:rPr>
              <a:t>.</a:t>
            </a:r>
            <a:endParaRPr lang="en-US" dirty="0">
              <a:latin typeface="Times New Roman" pitchFamily="18" charset="0"/>
              <a:cs typeface="Times New Roman" pitchFamily="18" charset="0"/>
            </a:endParaRPr>
          </a:p>
        </p:txBody>
      </p:sp>
      <p:sp>
        <p:nvSpPr>
          <p:cNvPr id="6" name="Freeform 5"/>
          <p:cNvSpPr/>
          <p:nvPr/>
        </p:nvSpPr>
        <p:spPr>
          <a:xfrm>
            <a:off x="2286000" y="1981200"/>
            <a:ext cx="4572000" cy="1828800"/>
          </a:xfrm>
          <a:custGeom>
            <a:avLst/>
            <a:gdLst>
              <a:gd name="connsiteX0" fmla="*/ 0 w 4572000"/>
              <a:gd name="connsiteY0" fmla="*/ 0 h 1828800"/>
              <a:gd name="connsiteX1" fmla="*/ 0 w 4572000"/>
              <a:gd name="connsiteY1" fmla="*/ 0 h 1828800"/>
              <a:gd name="connsiteX2" fmla="*/ 0 w 4572000"/>
              <a:gd name="connsiteY2" fmla="*/ 1828800 h 1828800"/>
              <a:gd name="connsiteX3" fmla="*/ 4572000 w 4572000"/>
              <a:gd name="connsiteY3" fmla="*/ 1828800 h 1828800"/>
            </a:gdLst>
            <a:ahLst/>
            <a:cxnLst>
              <a:cxn ang="0">
                <a:pos x="connsiteX0" y="connsiteY0"/>
              </a:cxn>
              <a:cxn ang="0">
                <a:pos x="connsiteX1" y="connsiteY1"/>
              </a:cxn>
              <a:cxn ang="0">
                <a:pos x="connsiteX2" y="connsiteY2"/>
              </a:cxn>
              <a:cxn ang="0">
                <a:pos x="connsiteX3" y="connsiteY3"/>
              </a:cxn>
            </a:cxnLst>
            <a:rect l="l" t="t" r="r" b="b"/>
            <a:pathLst>
              <a:path w="4572000" h="1828800">
                <a:moveTo>
                  <a:pt x="0" y="0"/>
                </a:moveTo>
                <a:lnTo>
                  <a:pt x="0" y="0"/>
                </a:lnTo>
                <a:lnTo>
                  <a:pt x="0" y="1828800"/>
                </a:lnTo>
                <a:lnTo>
                  <a:pt x="4572000" y="1828800"/>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8" name="Straight Connector 7"/>
          <p:cNvCxnSpPr/>
          <p:nvPr/>
        </p:nvCxnSpPr>
        <p:spPr>
          <a:xfrm rot="5400000">
            <a:off x="2933700" y="3924300"/>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5400000">
            <a:off x="5829300" y="3924300"/>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Title 1"/>
          <p:cNvSpPr txBox="1">
            <a:spLocks/>
          </p:cNvSpPr>
          <p:nvPr/>
        </p:nvSpPr>
        <p:spPr bwMode="auto">
          <a:xfrm>
            <a:off x="6568432" y="3186332"/>
            <a:ext cx="990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800" b="0" i="1" u="none" strike="noStrike" kern="0" cap="none" spc="0" normalizeH="0" baseline="0" noProof="0" dirty="0" smtClean="0">
                <a:ln>
                  <a:noFill/>
                </a:ln>
                <a:solidFill>
                  <a:schemeClr val="tx2"/>
                </a:solidFill>
                <a:effectLst/>
                <a:uLnTx/>
                <a:uFillTx/>
                <a:latin typeface="Cambria Math" pitchFamily="18" charset="0"/>
                <a:ea typeface="Cambria Math" pitchFamily="18" charset="0"/>
                <a:cs typeface="Times New Roman" pitchFamily="18" charset="0"/>
              </a:rPr>
              <a:t>d</a:t>
            </a:r>
            <a:endParaRPr kumimoji="0" lang="en-US" sz="2800" b="0" i="1" u="none" strike="noStrike" kern="0" cap="none" spc="0" normalizeH="0" baseline="0" noProof="0" dirty="0">
              <a:ln>
                <a:noFill/>
              </a:ln>
              <a:solidFill>
                <a:schemeClr val="tx2"/>
              </a:solidFill>
              <a:effectLst/>
              <a:uLnTx/>
              <a:uFillTx/>
              <a:latin typeface="Cambria Math" pitchFamily="18" charset="0"/>
              <a:ea typeface="Cambria Math" pitchFamily="18" charset="0"/>
              <a:cs typeface="Times New Roman" pitchFamily="18" charset="0"/>
            </a:endParaRPr>
          </a:p>
        </p:txBody>
      </p:sp>
      <p:sp>
        <p:nvSpPr>
          <p:cNvPr id="11" name="Title 1"/>
          <p:cNvSpPr txBox="1">
            <a:spLocks/>
          </p:cNvSpPr>
          <p:nvPr/>
        </p:nvSpPr>
        <p:spPr bwMode="auto">
          <a:xfrm>
            <a:off x="2514600" y="3657600"/>
            <a:ext cx="990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800" b="0" i="1" u="none" strike="noStrike" kern="0" cap="none" spc="0" normalizeH="0" baseline="0" noProof="0" dirty="0" err="1" smtClean="0">
                <a:ln>
                  <a:noFill/>
                </a:ln>
                <a:solidFill>
                  <a:schemeClr val="tx2"/>
                </a:solidFill>
                <a:effectLst/>
                <a:uLnTx/>
                <a:uFillTx/>
                <a:latin typeface="Cambria Math" pitchFamily="18" charset="0"/>
                <a:ea typeface="Cambria Math" pitchFamily="18" charset="0"/>
                <a:cs typeface="Times New Roman" pitchFamily="18" charset="0"/>
              </a:rPr>
              <a:t>d</a:t>
            </a:r>
            <a:r>
              <a:rPr kumimoji="0" lang="en-US" sz="2800" b="0" i="1" u="none" strike="noStrike" kern="0" cap="none" spc="0" normalizeH="0" baseline="-25000" noProof="0" dirty="0" err="1" smtClean="0">
                <a:ln>
                  <a:noFill/>
                </a:ln>
                <a:solidFill>
                  <a:schemeClr val="tx2"/>
                </a:solidFill>
                <a:effectLst/>
                <a:uLnTx/>
                <a:uFillTx/>
                <a:latin typeface="Cambria Math" pitchFamily="18" charset="0"/>
                <a:ea typeface="Cambria Math" pitchFamily="18" charset="0"/>
                <a:cs typeface="Times New Roman" pitchFamily="18" charset="0"/>
              </a:rPr>
              <a:t>min</a:t>
            </a:r>
            <a:endParaRPr kumimoji="0" lang="en-US" sz="2800" b="0" i="1" u="none" strike="noStrike" kern="0" cap="none" spc="0" normalizeH="0" baseline="-25000" noProof="0" dirty="0">
              <a:ln>
                <a:noFill/>
              </a:ln>
              <a:solidFill>
                <a:schemeClr val="tx2"/>
              </a:solidFill>
              <a:effectLst/>
              <a:uLnTx/>
              <a:uFillTx/>
              <a:latin typeface="Cambria Math" pitchFamily="18" charset="0"/>
              <a:ea typeface="Cambria Math" pitchFamily="18" charset="0"/>
              <a:cs typeface="Times New Roman" pitchFamily="18" charset="0"/>
            </a:endParaRPr>
          </a:p>
        </p:txBody>
      </p:sp>
      <p:sp>
        <p:nvSpPr>
          <p:cNvPr id="12" name="Title 1"/>
          <p:cNvSpPr txBox="1">
            <a:spLocks/>
          </p:cNvSpPr>
          <p:nvPr/>
        </p:nvSpPr>
        <p:spPr bwMode="auto">
          <a:xfrm>
            <a:off x="5570808" y="3657600"/>
            <a:ext cx="990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800" b="0" i="1" u="none" strike="noStrike" kern="0" cap="none" spc="0" normalizeH="0" baseline="0" noProof="0" dirty="0" err="1" smtClean="0">
                <a:ln>
                  <a:noFill/>
                </a:ln>
                <a:solidFill>
                  <a:schemeClr val="tx2"/>
                </a:solidFill>
                <a:effectLst/>
                <a:uLnTx/>
                <a:uFillTx/>
                <a:latin typeface="Cambria Math" pitchFamily="18" charset="0"/>
                <a:ea typeface="Cambria Math" pitchFamily="18" charset="0"/>
                <a:cs typeface="Times New Roman" pitchFamily="18" charset="0"/>
              </a:rPr>
              <a:t>d</a:t>
            </a:r>
            <a:r>
              <a:rPr kumimoji="0" lang="en-US" sz="2800" b="0" i="1" u="none" strike="noStrike" kern="0" cap="none" spc="0" normalizeH="0" baseline="-25000" noProof="0" dirty="0" err="1" smtClean="0">
                <a:ln>
                  <a:noFill/>
                </a:ln>
                <a:solidFill>
                  <a:schemeClr val="tx2"/>
                </a:solidFill>
                <a:effectLst/>
                <a:uLnTx/>
                <a:uFillTx/>
                <a:latin typeface="Cambria Math" pitchFamily="18" charset="0"/>
                <a:ea typeface="Cambria Math" pitchFamily="18" charset="0"/>
                <a:cs typeface="Times New Roman" pitchFamily="18" charset="0"/>
              </a:rPr>
              <a:t>max</a:t>
            </a:r>
            <a:endParaRPr kumimoji="0" lang="en-US" sz="2800" b="0" i="1" u="none" strike="noStrike" kern="0" cap="none" spc="0" normalizeH="0" baseline="-25000" noProof="0" dirty="0">
              <a:ln>
                <a:noFill/>
              </a:ln>
              <a:solidFill>
                <a:schemeClr val="tx2"/>
              </a:solidFill>
              <a:effectLst/>
              <a:uLnTx/>
              <a:uFillTx/>
              <a:latin typeface="Cambria Math" pitchFamily="18" charset="0"/>
              <a:ea typeface="Cambria Math" pitchFamily="18" charset="0"/>
              <a:cs typeface="Times New Roman" pitchFamily="18" charset="0"/>
            </a:endParaRPr>
          </a:p>
        </p:txBody>
      </p:sp>
      <p:sp>
        <p:nvSpPr>
          <p:cNvPr id="13" name="Title 1"/>
          <p:cNvSpPr txBox="1">
            <a:spLocks/>
          </p:cNvSpPr>
          <p:nvPr/>
        </p:nvSpPr>
        <p:spPr bwMode="auto">
          <a:xfrm>
            <a:off x="1295400" y="1295400"/>
            <a:ext cx="11430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800" b="0" i="1" u="none" strike="noStrike" kern="0" cap="none" spc="0" normalizeH="0" baseline="0" noProof="0" dirty="0" smtClean="0">
                <a:ln>
                  <a:noFill/>
                </a:ln>
                <a:solidFill>
                  <a:schemeClr val="tx2"/>
                </a:solidFill>
                <a:effectLst/>
                <a:uLnTx/>
                <a:uFillTx/>
                <a:latin typeface="Cambria Math" pitchFamily="18" charset="0"/>
                <a:ea typeface="Cambria Math" pitchFamily="18" charset="0"/>
                <a:cs typeface="Times New Roman" pitchFamily="18" charset="0"/>
              </a:rPr>
              <a:t>p(d)</a:t>
            </a:r>
            <a:endParaRPr kumimoji="0" lang="en-US" sz="2800" b="0" i="1" u="none" strike="noStrike" kern="0" cap="none" spc="0" normalizeH="0" baseline="0" noProof="0" dirty="0">
              <a:ln>
                <a:noFill/>
              </a:ln>
              <a:solidFill>
                <a:schemeClr val="tx2"/>
              </a:solidFill>
              <a:effectLst/>
              <a:uLnTx/>
              <a:uFillTx/>
              <a:latin typeface="Cambria Math" pitchFamily="18" charset="0"/>
              <a:ea typeface="Cambria Math" pitchFamily="18" charset="0"/>
              <a:cs typeface="Times New Roman" pitchFamily="18" charset="0"/>
            </a:endParaRPr>
          </a:p>
        </p:txBody>
      </p:sp>
      <p:sp>
        <p:nvSpPr>
          <p:cNvPr id="14" name="Rectangle 13"/>
          <p:cNvSpPr/>
          <p:nvPr/>
        </p:nvSpPr>
        <p:spPr>
          <a:xfrm>
            <a:off x="3062068" y="2895600"/>
            <a:ext cx="2895600" cy="9144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Connector 15"/>
          <p:cNvCxnSpPr/>
          <p:nvPr/>
        </p:nvCxnSpPr>
        <p:spPr>
          <a:xfrm>
            <a:off x="2133600" y="2895600"/>
            <a:ext cx="1524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Title 1"/>
          <p:cNvSpPr txBox="1">
            <a:spLocks/>
          </p:cNvSpPr>
          <p:nvPr/>
        </p:nvSpPr>
        <p:spPr bwMode="auto">
          <a:xfrm>
            <a:off x="0" y="2362200"/>
            <a:ext cx="27432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lgn="ctr"/>
            <a:r>
              <a:rPr kumimoji="0" lang="en-US" b="0" i="1" u="none" strike="noStrike" kern="0" cap="none" spc="0" normalizeH="0" baseline="0" noProof="0" dirty="0" smtClean="0">
                <a:ln>
                  <a:noFill/>
                </a:ln>
                <a:solidFill>
                  <a:schemeClr val="tx2"/>
                </a:solidFill>
                <a:effectLst/>
                <a:uLnTx/>
                <a:uFillTx/>
                <a:latin typeface="Cambria Math" pitchFamily="18" charset="0"/>
                <a:ea typeface="Cambria Math" pitchFamily="18" charset="0"/>
                <a:cs typeface="Times New Roman" pitchFamily="18" charset="0"/>
              </a:rPr>
              <a:t>1/(d</a:t>
            </a:r>
            <a:r>
              <a:rPr lang="en-US" i="1" kern="0" baseline="-25000" dirty="0" smtClean="0">
                <a:solidFill>
                  <a:schemeClr val="tx2"/>
                </a:solidFill>
                <a:latin typeface="Cambria Math" pitchFamily="18" charset="0"/>
                <a:ea typeface="Cambria Math" pitchFamily="18" charset="0"/>
                <a:cs typeface="Times New Roman" pitchFamily="18" charset="0"/>
              </a:rPr>
              <a:t>max</a:t>
            </a:r>
            <a:r>
              <a:rPr kumimoji="0" lang="en-US" b="0" i="1" u="none" strike="noStrike" kern="0" cap="none" spc="0" normalizeH="0" baseline="-25000" noProof="0" dirty="0" smtClean="0">
                <a:ln>
                  <a:noFill/>
                </a:ln>
                <a:solidFill>
                  <a:schemeClr val="tx2"/>
                </a:solidFill>
                <a:effectLst/>
                <a:uLnTx/>
                <a:uFillTx/>
                <a:latin typeface="Cambria Math" pitchFamily="18" charset="0"/>
                <a:ea typeface="Cambria Math" pitchFamily="18" charset="0"/>
                <a:cs typeface="Times New Roman" pitchFamily="18" charset="0"/>
              </a:rPr>
              <a:t>-</a:t>
            </a:r>
            <a:r>
              <a:rPr lang="en-US" i="1" kern="0" dirty="0" smtClean="0">
                <a:solidFill>
                  <a:schemeClr val="tx2"/>
                </a:solidFill>
                <a:latin typeface="Cambria Math" pitchFamily="18" charset="0"/>
                <a:ea typeface="Cambria Math" pitchFamily="18" charset="0"/>
                <a:cs typeface="Times New Roman" pitchFamily="18" charset="0"/>
              </a:rPr>
              <a:t> </a:t>
            </a:r>
            <a:r>
              <a:rPr lang="en-US" i="1" kern="0" dirty="0" err="1" smtClean="0">
                <a:solidFill>
                  <a:schemeClr val="tx2"/>
                </a:solidFill>
                <a:latin typeface="Cambria Math" pitchFamily="18" charset="0"/>
                <a:ea typeface="Cambria Math" pitchFamily="18" charset="0"/>
                <a:cs typeface="Times New Roman" pitchFamily="18" charset="0"/>
              </a:rPr>
              <a:t>d</a:t>
            </a:r>
            <a:r>
              <a:rPr lang="en-US" i="1" kern="0" baseline="-25000" dirty="0" err="1" smtClean="0">
                <a:solidFill>
                  <a:schemeClr val="tx2"/>
                </a:solidFill>
                <a:latin typeface="Cambria Math" pitchFamily="18" charset="0"/>
                <a:ea typeface="Cambria Math" pitchFamily="18" charset="0"/>
                <a:cs typeface="Times New Roman" pitchFamily="18" charset="0"/>
              </a:rPr>
              <a:t>min</a:t>
            </a:r>
            <a:r>
              <a:rPr lang="en-US" i="1" kern="0" dirty="0" smtClean="0">
                <a:solidFill>
                  <a:schemeClr val="tx2"/>
                </a:solidFill>
                <a:latin typeface="Cambria Math" pitchFamily="18" charset="0"/>
                <a:ea typeface="Cambria Math" pitchFamily="18" charset="0"/>
                <a:cs typeface="Times New Roman" pitchFamily="18" charset="0"/>
              </a:rPr>
              <a:t>)</a:t>
            </a:r>
            <a:endParaRPr kumimoji="0" lang="en-US" b="0" i="1" u="none" strike="noStrike" kern="0" cap="none" spc="0" normalizeH="0" noProof="0" dirty="0">
              <a:ln>
                <a:noFill/>
              </a:ln>
              <a:solidFill>
                <a:schemeClr val="tx2"/>
              </a:solidFill>
              <a:effectLst/>
              <a:uLnTx/>
              <a:uFillTx/>
              <a:latin typeface="Cambria Math" pitchFamily="18" charset="0"/>
              <a:ea typeface="Cambria Math" pitchFamily="18" charset="0"/>
              <a:cs typeface="Times New Roman" pitchFamily="18" charset="0"/>
            </a:endParaRPr>
          </a:p>
        </p:txBody>
      </p:sp>
      <p:sp>
        <p:nvSpPr>
          <p:cNvPr id="18" name="Title 1"/>
          <p:cNvSpPr txBox="1">
            <a:spLocks/>
          </p:cNvSpPr>
          <p:nvPr/>
        </p:nvSpPr>
        <p:spPr bwMode="auto">
          <a:xfrm>
            <a:off x="381000" y="51054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probability is</a:t>
            </a:r>
            <a:r>
              <a:rPr kumimoji="0" lang="en-US" sz="4400" b="0" i="0" u="none" strike="noStrike" kern="0" cap="none" spc="0" normalizeH="0" noProof="0" dirty="0" smtClean="0">
                <a:ln>
                  <a:noFill/>
                </a:ln>
                <a:solidFill>
                  <a:schemeClr val="tx2"/>
                </a:solidFill>
                <a:effectLst/>
                <a:uLnTx/>
                <a:uFillTx/>
                <a:latin typeface="Times New Roman" pitchFamily="18" charset="0"/>
                <a:ea typeface="+mj-ea"/>
                <a:cs typeface="Times New Roman" pitchFamily="18" charset="0"/>
              </a:rPr>
              <a:t> the same everywhere in the range of possible values</a:t>
            </a:r>
            <a:endParaRPr kumimoji="0" lang="en-US" sz="4400" b="0" i="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endParaRPr>
          </a:p>
        </p:txBody>
      </p:sp>
      <p:sp>
        <p:nvSpPr>
          <p:cNvPr id="19" name="Title 1"/>
          <p:cNvSpPr txBox="1">
            <a:spLocks/>
          </p:cNvSpPr>
          <p:nvPr/>
        </p:nvSpPr>
        <p:spPr bwMode="auto">
          <a:xfrm>
            <a:off x="5048248" y="1909760"/>
            <a:ext cx="3657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dirty="0" smtClean="0">
                <a:ln>
                  <a:noFill/>
                </a:ln>
                <a:solidFill>
                  <a:srgbClr val="FF0000"/>
                </a:solidFill>
                <a:effectLst/>
                <a:uLnTx/>
                <a:uFillTx/>
                <a:latin typeface="Times New Roman" pitchFamily="18" charset="0"/>
                <a:ea typeface="+mj-ea"/>
                <a:cs typeface="Times New Roman" pitchFamily="18" charset="0"/>
              </a:rPr>
              <a:t>box-shaped function</a:t>
            </a:r>
            <a:endParaRPr kumimoji="0" lang="en-US" sz="2400" b="0" i="0" u="none" strike="noStrike" kern="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sp>
        <p:nvSpPr>
          <p:cNvPr id="20" name="Freeform 19"/>
          <p:cNvSpPr/>
          <p:nvPr/>
        </p:nvSpPr>
        <p:spPr>
          <a:xfrm rot="20384753">
            <a:off x="4953000" y="2514600"/>
            <a:ext cx="571500" cy="247650"/>
          </a:xfrm>
          <a:custGeom>
            <a:avLst/>
            <a:gdLst>
              <a:gd name="connsiteX0" fmla="*/ 0 w 571500"/>
              <a:gd name="connsiteY0" fmla="*/ 119062 h 247650"/>
              <a:gd name="connsiteX1" fmla="*/ 271463 w 571500"/>
              <a:gd name="connsiteY1" fmla="*/ 19050 h 247650"/>
              <a:gd name="connsiteX2" fmla="*/ 342900 w 571500"/>
              <a:gd name="connsiteY2" fmla="*/ 233362 h 247650"/>
              <a:gd name="connsiteX3" fmla="*/ 571500 w 571500"/>
              <a:gd name="connsiteY3" fmla="*/ 104775 h 247650"/>
            </a:gdLst>
            <a:ahLst/>
            <a:cxnLst>
              <a:cxn ang="0">
                <a:pos x="connsiteX0" y="connsiteY0"/>
              </a:cxn>
              <a:cxn ang="0">
                <a:pos x="connsiteX1" y="connsiteY1"/>
              </a:cxn>
              <a:cxn ang="0">
                <a:pos x="connsiteX2" y="connsiteY2"/>
              </a:cxn>
              <a:cxn ang="0">
                <a:pos x="connsiteX3" y="connsiteY3"/>
              </a:cxn>
            </a:cxnLst>
            <a:rect l="l" t="t" r="r" b="b"/>
            <a:pathLst>
              <a:path w="571500" h="247650">
                <a:moveTo>
                  <a:pt x="0" y="119062"/>
                </a:moveTo>
                <a:cubicBezTo>
                  <a:pt x="107156" y="59531"/>
                  <a:pt x="214313" y="0"/>
                  <a:pt x="271463" y="19050"/>
                </a:cubicBezTo>
                <a:cubicBezTo>
                  <a:pt x="328613" y="38100"/>
                  <a:pt x="292894" y="219075"/>
                  <a:pt x="342900" y="233362"/>
                </a:cubicBezTo>
                <a:cubicBezTo>
                  <a:pt x="392906" y="247650"/>
                  <a:pt x="482203" y="176212"/>
                  <a:pt x="571500" y="104775"/>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
          <p:cNvSpPr txBox="1">
            <a:spLocks/>
          </p:cNvSpPr>
          <p:nvPr/>
        </p:nvSpPr>
        <p:spPr bwMode="auto">
          <a:xfrm>
            <a:off x="533400" y="54102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4400" kern="0" dirty="0" smtClean="0">
                <a:solidFill>
                  <a:schemeClr val="tx2"/>
                </a:solidFill>
                <a:latin typeface="Times New Roman" pitchFamily="18" charset="0"/>
                <a:ea typeface="+mj-ea"/>
                <a:cs typeface="Times New Roman" pitchFamily="18" charset="0"/>
              </a:rPr>
              <a:t>Large probability near the mean, </a:t>
            </a:r>
            <a:r>
              <a:rPr lang="en-US" sz="4400" i="1" kern="0" dirty="0" smtClean="0">
                <a:solidFill>
                  <a:schemeClr val="tx2"/>
                </a:solidFill>
                <a:latin typeface="Cambria Math" pitchFamily="18" charset="0"/>
                <a:ea typeface="Cambria Math" pitchFamily="18" charset="0"/>
                <a:cs typeface="Times New Roman" pitchFamily="18" charset="0"/>
              </a:rPr>
              <a:t>d</a:t>
            </a:r>
            <a:r>
              <a:rPr lang="en-US" sz="4400" kern="0" dirty="0" smtClean="0">
                <a:solidFill>
                  <a:schemeClr val="tx2"/>
                </a:solidFill>
                <a:latin typeface="Times New Roman" pitchFamily="18" charset="0"/>
                <a:ea typeface="+mj-ea"/>
                <a:cs typeface="Times New Roman" pitchFamily="18" charset="0"/>
              </a:rPr>
              <a:t>.  Variance is </a:t>
            </a:r>
            <a:r>
              <a:rPr lang="el-GR" sz="4400" kern="0" dirty="0" smtClean="0">
                <a:solidFill>
                  <a:schemeClr val="tx2"/>
                </a:solidFill>
                <a:latin typeface="Cambria Math"/>
                <a:ea typeface="Cambria Math"/>
                <a:cs typeface="Times New Roman" pitchFamily="18" charset="0"/>
              </a:rPr>
              <a:t>σ</a:t>
            </a:r>
            <a:r>
              <a:rPr lang="en-US" sz="4400" kern="0" baseline="30000" dirty="0" smtClean="0">
                <a:solidFill>
                  <a:schemeClr val="tx2"/>
                </a:solidFill>
                <a:latin typeface="Times New Roman" pitchFamily="18" charset="0"/>
                <a:ea typeface="+mj-ea"/>
                <a:cs typeface="Times New Roman" pitchFamily="18" charset="0"/>
              </a:rPr>
              <a:t>2</a:t>
            </a:r>
            <a:r>
              <a:rPr lang="en-US" sz="4400" kern="0" dirty="0" smtClean="0">
                <a:solidFill>
                  <a:schemeClr val="tx2"/>
                </a:solidFill>
                <a:latin typeface="Times New Roman" pitchFamily="18" charset="0"/>
                <a:ea typeface="+mj-ea"/>
                <a:cs typeface="Times New Roman" pitchFamily="18" charset="0"/>
              </a:rPr>
              <a:t>.</a:t>
            </a:r>
            <a:endParaRPr kumimoji="0" lang="en-US" sz="4400" b="0" i="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endParaRPr>
          </a:p>
        </p:txBody>
      </p:sp>
      <p:pic>
        <p:nvPicPr>
          <p:cNvPr id="9218" name="Picture 2"/>
          <p:cNvPicPr>
            <a:picLocks noChangeAspect="1" noChangeArrowheads="1"/>
          </p:cNvPicPr>
          <p:nvPr/>
        </p:nvPicPr>
        <p:blipFill>
          <a:blip r:embed="rId3" cstate="print"/>
          <a:srcRect l="33879" t="56084" r="14533" b="16540"/>
          <a:stretch>
            <a:fillRect/>
          </a:stretch>
        </p:blipFill>
        <p:spPr bwMode="auto">
          <a:xfrm>
            <a:off x="1828800" y="1219200"/>
            <a:ext cx="5105400" cy="1371600"/>
          </a:xfrm>
          <a:prstGeom prst="rect">
            <a:avLst/>
          </a:prstGeom>
          <a:noFill/>
          <a:ln w="9525">
            <a:noFill/>
            <a:miter lim="800000"/>
            <a:headEnd/>
            <a:tailEnd/>
          </a:ln>
        </p:spPr>
      </p:pic>
      <p:cxnSp>
        <p:nvCxnSpPr>
          <p:cNvPr id="19" name="Straight Connector 18"/>
          <p:cNvCxnSpPr/>
          <p:nvPr/>
        </p:nvCxnSpPr>
        <p:spPr>
          <a:xfrm>
            <a:off x="8305800" y="5382064"/>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pic>
        <p:nvPicPr>
          <p:cNvPr id="9219" name="Picture 3"/>
          <p:cNvPicPr>
            <a:picLocks noChangeAspect="1" noChangeArrowheads="1"/>
          </p:cNvPicPr>
          <p:nvPr/>
        </p:nvPicPr>
        <p:blipFill>
          <a:blip r:embed="rId4" cstate="print"/>
          <a:srcRect r="44286"/>
          <a:stretch>
            <a:fillRect/>
          </a:stretch>
        </p:blipFill>
        <p:spPr bwMode="auto">
          <a:xfrm>
            <a:off x="2438400" y="2819400"/>
            <a:ext cx="3733800" cy="1902802"/>
          </a:xfrm>
          <a:prstGeom prst="rect">
            <a:avLst/>
          </a:prstGeom>
          <a:noFill/>
          <a:ln w="9525">
            <a:noFill/>
            <a:miter lim="800000"/>
            <a:headEnd/>
            <a:tailEnd/>
          </a:ln>
          <a:effectLst/>
        </p:spPr>
      </p:pic>
      <p:cxnSp>
        <p:nvCxnSpPr>
          <p:cNvPr id="28" name="Straight Connector 27"/>
          <p:cNvCxnSpPr/>
          <p:nvPr/>
        </p:nvCxnSpPr>
        <p:spPr>
          <a:xfrm rot="5400000">
            <a:off x="4447735" y="4670474"/>
            <a:ext cx="3048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Title 1"/>
          <p:cNvSpPr txBox="1">
            <a:spLocks/>
          </p:cNvSpPr>
          <p:nvPr/>
        </p:nvSpPr>
        <p:spPr bwMode="auto">
          <a:xfrm>
            <a:off x="3886200" y="4724400"/>
            <a:ext cx="1295400" cy="6858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2800" i="1" kern="0" dirty="0" smtClean="0">
                <a:solidFill>
                  <a:schemeClr val="tx2"/>
                </a:solidFill>
                <a:latin typeface="Cambria Math" pitchFamily="18" charset="0"/>
                <a:ea typeface="Cambria Math" pitchFamily="18" charset="0"/>
                <a:cs typeface="Times New Roman" pitchFamily="18" charset="0"/>
              </a:rPr>
              <a:t>d</a:t>
            </a:r>
            <a:endParaRPr kumimoji="0" lang="en-US" sz="2800" b="0" i="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endParaRPr>
          </a:p>
        </p:txBody>
      </p:sp>
      <p:cxnSp>
        <p:nvCxnSpPr>
          <p:cNvPr id="30" name="Straight Connector 29"/>
          <p:cNvCxnSpPr/>
          <p:nvPr/>
        </p:nvCxnSpPr>
        <p:spPr>
          <a:xfrm>
            <a:off x="4489940" y="4876800"/>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4343400" y="3886200"/>
            <a:ext cx="533400" cy="0"/>
          </a:xfrm>
          <a:prstGeom prst="line">
            <a:avLst/>
          </a:prstGeom>
          <a:ln w="2857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3" name="Title 1"/>
          <p:cNvSpPr txBox="1">
            <a:spLocks/>
          </p:cNvSpPr>
          <p:nvPr/>
        </p:nvSpPr>
        <p:spPr bwMode="auto">
          <a:xfrm>
            <a:off x="3940124" y="3733800"/>
            <a:ext cx="1295400" cy="6858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2800" i="1" kern="0" dirty="0" smtClean="0">
                <a:solidFill>
                  <a:schemeClr val="tx2"/>
                </a:solidFill>
                <a:latin typeface="Cambria Math" pitchFamily="18" charset="0"/>
                <a:ea typeface="Cambria Math" pitchFamily="18" charset="0"/>
                <a:cs typeface="Times New Roman" pitchFamily="18" charset="0"/>
              </a:rPr>
              <a:t>2</a:t>
            </a:r>
            <a:r>
              <a:rPr lang="el-GR" sz="2800" i="1" kern="0" dirty="0" smtClean="0">
                <a:solidFill>
                  <a:schemeClr val="tx2"/>
                </a:solidFill>
                <a:latin typeface="Cambria Math"/>
                <a:ea typeface="Cambria Math"/>
                <a:cs typeface="Times New Roman" pitchFamily="18" charset="0"/>
              </a:rPr>
              <a:t>σ</a:t>
            </a:r>
            <a:endParaRPr kumimoji="0" lang="en-US" sz="2800" b="0" i="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endParaRPr>
          </a:p>
        </p:txBody>
      </p:sp>
      <p:sp>
        <p:nvSpPr>
          <p:cNvPr id="34" name="Title 1"/>
          <p:cNvSpPr txBox="1">
            <a:spLocks/>
          </p:cNvSpPr>
          <p:nvPr/>
        </p:nvSpPr>
        <p:spPr bwMode="auto">
          <a:xfrm>
            <a:off x="533400" y="2286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0" u="none" strike="noStrike" kern="0" cap="none" spc="0" normalizeH="0" baseline="0" noProof="0" smtClean="0">
                <a:ln>
                  <a:noFill/>
                </a:ln>
                <a:solidFill>
                  <a:schemeClr val="tx2"/>
                </a:solidFill>
                <a:effectLst/>
                <a:uLnTx/>
                <a:uFillTx/>
                <a:latin typeface="Times New Roman" pitchFamily="18" charset="0"/>
                <a:ea typeface="+mj-ea"/>
                <a:cs typeface="Times New Roman" pitchFamily="18" charset="0"/>
              </a:rPr>
              <a:t>Normal p.d.f.</a:t>
            </a:r>
            <a:endParaRPr kumimoji="0" lang="en-US" sz="4400" b="0" i="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endParaRPr>
          </a:p>
        </p:txBody>
      </p:sp>
      <p:sp>
        <p:nvSpPr>
          <p:cNvPr id="2" name="Title 1"/>
          <p:cNvSpPr>
            <a:spLocks noGrp="1"/>
          </p:cNvSpPr>
          <p:nvPr>
            <p:ph type="title"/>
          </p:nvPr>
        </p:nvSpPr>
        <p:spPr>
          <a:xfrm>
            <a:off x="5105400" y="3028952"/>
            <a:ext cx="3657600" cy="1143000"/>
          </a:xfrm>
        </p:spPr>
        <p:txBody>
          <a:bodyPr/>
          <a:lstStyle/>
          <a:p>
            <a:r>
              <a:rPr lang="en-US" sz="2400" dirty="0" smtClean="0">
                <a:solidFill>
                  <a:srgbClr val="FF0000"/>
                </a:solidFill>
                <a:latin typeface="Times New Roman" pitchFamily="18" charset="0"/>
                <a:cs typeface="Times New Roman" pitchFamily="18" charset="0"/>
              </a:rPr>
              <a:t>bell-shaped function</a:t>
            </a:r>
            <a:endParaRPr lang="en-US" sz="2400" dirty="0">
              <a:solidFill>
                <a:srgbClr val="FF0000"/>
              </a:solidFill>
              <a:latin typeface="Times New Roman" pitchFamily="18" charset="0"/>
              <a:cs typeface="Times New Roman" pitchFamily="18" charset="0"/>
            </a:endParaRPr>
          </a:p>
        </p:txBody>
      </p:sp>
      <p:sp>
        <p:nvSpPr>
          <p:cNvPr id="35" name="Freeform 34"/>
          <p:cNvSpPr/>
          <p:nvPr/>
        </p:nvSpPr>
        <p:spPr>
          <a:xfrm>
            <a:off x="5057775" y="3481388"/>
            <a:ext cx="571500" cy="247650"/>
          </a:xfrm>
          <a:custGeom>
            <a:avLst/>
            <a:gdLst>
              <a:gd name="connsiteX0" fmla="*/ 0 w 571500"/>
              <a:gd name="connsiteY0" fmla="*/ 119062 h 247650"/>
              <a:gd name="connsiteX1" fmla="*/ 271463 w 571500"/>
              <a:gd name="connsiteY1" fmla="*/ 19050 h 247650"/>
              <a:gd name="connsiteX2" fmla="*/ 342900 w 571500"/>
              <a:gd name="connsiteY2" fmla="*/ 233362 h 247650"/>
              <a:gd name="connsiteX3" fmla="*/ 571500 w 571500"/>
              <a:gd name="connsiteY3" fmla="*/ 104775 h 247650"/>
            </a:gdLst>
            <a:ahLst/>
            <a:cxnLst>
              <a:cxn ang="0">
                <a:pos x="connsiteX0" y="connsiteY0"/>
              </a:cxn>
              <a:cxn ang="0">
                <a:pos x="connsiteX1" y="connsiteY1"/>
              </a:cxn>
              <a:cxn ang="0">
                <a:pos x="connsiteX2" y="connsiteY2"/>
              </a:cxn>
              <a:cxn ang="0">
                <a:pos x="connsiteX3" y="connsiteY3"/>
              </a:cxn>
            </a:cxnLst>
            <a:rect l="l" t="t" r="r" b="b"/>
            <a:pathLst>
              <a:path w="571500" h="247650">
                <a:moveTo>
                  <a:pt x="0" y="119062"/>
                </a:moveTo>
                <a:cubicBezTo>
                  <a:pt x="107156" y="59531"/>
                  <a:pt x="214313" y="0"/>
                  <a:pt x="271463" y="19050"/>
                </a:cubicBezTo>
                <a:cubicBezTo>
                  <a:pt x="328613" y="38100"/>
                  <a:pt x="292894" y="219075"/>
                  <a:pt x="342900" y="233362"/>
                </a:cubicBezTo>
                <a:cubicBezTo>
                  <a:pt x="392906" y="247650"/>
                  <a:pt x="482203" y="176212"/>
                  <a:pt x="571500" y="104775"/>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1219200" y="5860650"/>
            <a:ext cx="533400" cy="307777"/>
          </a:xfrm>
          <a:prstGeom prst="rect">
            <a:avLst/>
          </a:prstGeom>
          <a:noFill/>
        </p:spPr>
        <p:txBody>
          <a:bodyPr wrap="square" rtlCol="0">
            <a:spAutoFit/>
          </a:bodyPr>
          <a:lstStyle/>
          <a:p>
            <a:r>
              <a:rPr lang="en-US" sz="1400" i="1" dirty="0" smtClean="0">
                <a:latin typeface="Times New Roman" pitchFamily="18" charset="0"/>
                <a:cs typeface="Times New Roman" pitchFamily="18" charset="0"/>
              </a:rPr>
              <a:t>d</a:t>
            </a:r>
            <a:endParaRPr lang="en-US" sz="1400" i="1" dirty="0">
              <a:latin typeface="Times New Roman" pitchFamily="18" charset="0"/>
              <a:cs typeface="Times New Roman" pitchFamily="18" charset="0"/>
            </a:endParaRPr>
          </a:p>
        </p:txBody>
      </p:sp>
      <p:sp>
        <p:nvSpPr>
          <p:cNvPr id="59" name="TextBox 58"/>
          <p:cNvSpPr txBox="1"/>
          <p:nvPr/>
        </p:nvSpPr>
        <p:spPr>
          <a:xfrm>
            <a:off x="1514350" y="5456500"/>
            <a:ext cx="738850" cy="276999"/>
          </a:xfrm>
          <a:prstGeom prst="rect">
            <a:avLst/>
          </a:prstGeom>
          <a:noFill/>
        </p:spPr>
        <p:txBody>
          <a:bodyPr wrap="square" rtlCol="0">
            <a:spAutoFit/>
          </a:bodyPr>
          <a:lstStyle/>
          <a:p>
            <a:r>
              <a:rPr lang="en-US" sz="1200" i="1" dirty="0" smtClean="0">
                <a:latin typeface="Times New Roman" pitchFamily="18" charset="0"/>
                <a:cs typeface="Times New Roman" pitchFamily="18" charset="0"/>
              </a:rPr>
              <a:t>d =10</a:t>
            </a:r>
            <a:endParaRPr lang="en-US" sz="1200" i="1" dirty="0">
              <a:latin typeface="Times New Roman" pitchFamily="18" charset="0"/>
              <a:cs typeface="Times New Roman" pitchFamily="18" charset="0"/>
            </a:endParaRPr>
          </a:p>
        </p:txBody>
      </p:sp>
      <p:cxnSp>
        <p:nvCxnSpPr>
          <p:cNvPr id="69" name="Straight Arrow Connector 68"/>
          <p:cNvCxnSpPr/>
          <p:nvPr/>
        </p:nvCxnSpPr>
        <p:spPr>
          <a:xfrm rot="5400000">
            <a:off x="-75406" y="4412056"/>
            <a:ext cx="2895600"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2" name="Picture 2"/>
          <p:cNvPicPr>
            <a:picLocks noChangeAspect="1" noChangeArrowheads="1"/>
          </p:cNvPicPr>
          <p:nvPr/>
        </p:nvPicPr>
        <p:blipFill>
          <a:blip r:embed="rId2" cstate="print"/>
          <a:srcRect/>
          <a:stretch>
            <a:fillRect/>
          </a:stretch>
        </p:blipFill>
        <p:spPr bwMode="auto">
          <a:xfrm>
            <a:off x="1600200" y="2965050"/>
            <a:ext cx="2743200" cy="2438400"/>
          </a:xfrm>
          <a:prstGeom prst="rect">
            <a:avLst/>
          </a:prstGeom>
          <a:noFill/>
          <a:ln w="9525">
            <a:noFill/>
            <a:miter lim="800000"/>
            <a:headEnd/>
            <a:tailEnd/>
          </a:ln>
        </p:spPr>
      </p:pic>
      <p:sp>
        <p:nvSpPr>
          <p:cNvPr id="23" name="TextBox 22"/>
          <p:cNvSpPr txBox="1"/>
          <p:nvPr/>
        </p:nvSpPr>
        <p:spPr>
          <a:xfrm>
            <a:off x="3938797" y="5456500"/>
            <a:ext cx="381000" cy="276999"/>
          </a:xfrm>
          <a:prstGeom prst="rect">
            <a:avLst/>
          </a:prstGeom>
          <a:noFill/>
        </p:spPr>
        <p:txBody>
          <a:bodyPr wrap="square" rtlCol="0">
            <a:spAutoFit/>
          </a:bodyPr>
          <a:lstStyle/>
          <a:p>
            <a:r>
              <a:rPr lang="en-US" sz="1200" i="1" dirty="0" smtClean="0">
                <a:latin typeface="Times New Roman" pitchFamily="18" charset="0"/>
                <a:cs typeface="Times New Roman" pitchFamily="18" charset="0"/>
              </a:rPr>
              <a:t>30</a:t>
            </a:r>
            <a:endParaRPr lang="en-US" sz="1200" i="1" dirty="0">
              <a:latin typeface="Times New Roman" pitchFamily="18" charset="0"/>
              <a:cs typeface="Times New Roman" pitchFamily="18" charset="0"/>
            </a:endParaRPr>
          </a:p>
        </p:txBody>
      </p:sp>
      <p:cxnSp>
        <p:nvCxnSpPr>
          <p:cNvPr id="26" name="Straight Connector 25"/>
          <p:cNvCxnSpPr/>
          <p:nvPr/>
        </p:nvCxnSpPr>
        <p:spPr>
          <a:xfrm>
            <a:off x="1224975" y="3096485"/>
            <a:ext cx="152400" cy="158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1219200" y="5534885"/>
            <a:ext cx="152400" cy="158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960700" y="2940848"/>
            <a:ext cx="410900" cy="276999"/>
          </a:xfrm>
          <a:prstGeom prst="rect">
            <a:avLst/>
          </a:prstGeom>
          <a:noFill/>
        </p:spPr>
        <p:txBody>
          <a:bodyPr wrap="square" rtlCol="0">
            <a:spAutoFit/>
          </a:bodyPr>
          <a:lstStyle/>
          <a:p>
            <a:r>
              <a:rPr lang="en-US" sz="1200" i="1" dirty="0" smtClean="0">
                <a:latin typeface="Times New Roman" pitchFamily="18" charset="0"/>
                <a:cs typeface="Times New Roman" pitchFamily="18" charset="0"/>
              </a:rPr>
              <a:t>0</a:t>
            </a:r>
            <a:endParaRPr lang="en-US" sz="1200" i="1" baseline="-25000" dirty="0">
              <a:latin typeface="Times New Roman" pitchFamily="18" charset="0"/>
              <a:cs typeface="Times New Roman" pitchFamily="18" charset="0"/>
            </a:endParaRPr>
          </a:p>
        </p:txBody>
      </p:sp>
      <p:sp>
        <p:nvSpPr>
          <p:cNvPr id="30" name="TextBox 29"/>
          <p:cNvSpPr txBox="1"/>
          <p:nvPr/>
        </p:nvSpPr>
        <p:spPr>
          <a:xfrm>
            <a:off x="879675" y="5384073"/>
            <a:ext cx="410900" cy="276999"/>
          </a:xfrm>
          <a:prstGeom prst="rect">
            <a:avLst/>
          </a:prstGeom>
          <a:noFill/>
        </p:spPr>
        <p:txBody>
          <a:bodyPr wrap="square" rtlCol="0">
            <a:spAutoFit/>
          </a:bodyPr>
          <a:lstStyle/>
          <a:p>
            <a:r>
              <a:rPr lang="en-US" sz="1200" i="1" dirty="0" smtClean="0">
                <a:latin typeface="Times New Roman" pitchFamily="18" charset="0"/>
                <a:cs typeface="Times New Roman" pitchFamily="18" charset="0"/>
              </a:rPr>
              <a:t>40</a:t>
            </a:r>
            <a:endParaRPr lang="en-US" sz="1200" i="1" baseline="-25000" dirty="0">
              <a:latin typeface="Times New Roman" pitchFamily="18" charset="0"/>
              <a:cs typeface="Times New Roman" pitchFamily="18" charset="0"/>
            </a:endParaRPr>
          </a:p>
        </p:txBody>
      </p:sp>
      <p:cxnSp>
        <p:nvCxnSpPr>
          <p:cNvPr id="32" name="Straight Connector 31"/>
          <p:cNvCxnSpPr/>
          <p:nvPr/>
        </p:nvCxnSpPr>
        <p:spPr>
          <a:xfrm>
            <a:off x="1638304" y="5517746"/>
            <a:ext cx="762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4" name="Rectangle 33"/>
          <p:cNvSpPr/>
          <p:nvPr/>
        </p:nvSpPr>
        <p:spPr>
          <a:xfrm>
            <a:off x="2286001" y="5332402"/>
            <a:ext cx="1585910" cy="1992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7" name="Picture 3"/>
          <p:cNvPicPr>
            <a:picLocks noChangeAspect="1" noChangeArrowheads="1"/>
          </p:cNvPicPr>
          <p:nvPr/>
        </p:nvPicPr>
        <p:blipFill>
          <a:blip r:embed="rId3" cstate="print"/>
          <a:srcRect/>
          <a:stretch>
            <a:fillRect/>
          </a:stretch>
        </p:blipFill>
        <p:spPr bwMode="auto">
          <a:xfrm>
            <a:off x="5181600" y="2965050"/>
            <a:ext cx="2692958" cy="2438400"/>
          </a:xfrm>
          <a:prstGeom prst="rect">
            <a:avLst/>
          </a:prstGeom>
          <a:noFill/>
          <a:ln w="9525">
            <a:noFill/>
            <a:miter lim="800000"/>
            <a:headEnd/>
            <a:tailEnd/>
          </a:ln>
        </p:spPr>
      </p:pic>
      <p:sp>
        <p:nvSpPr>
          <p:cNvPr id="40" name="TextBox 39"/>
          <p:cNvSpPr txBox="1"/>
          <p:nvPr/>
        </p:nvSpPr>
        <p:spPr>
          <a:xfrm>
            <a:off x="4759125" y="5864423"/>
            <a:ext cx="533400" cy="307777"/>
          </a:xfrm>
          <a:prstGeom prst="rect">
            <a:avLst/>
          </a:prstGeom>
          <a:noFill/>
        </p:spPr>
        <p:txBody>
          <a:bodyPr wrap="square" rtlCol="0">
            <a:spAutoFit/>
          </a:bodyPr>
          <a:lstStyle/>
          <a:p>
            <a:r>
              <a:rPr lang="en-US" sz="1400" i="1" dirty="0" smtClean="0">
                <a:latin typeface="Times New Roman" pitchFamily="18" charset="0"/>
                <a:cs typeface="Times New Roman" pitchFamily="18" charset="0"/>
              </a:rPr>
              <a:t>d</a:t>
            </a:r>
            <a:endParaRPr lang="en-US" sz="1400" i="1" dirty="0">
              <a:latin typeface="Times New Roman" pitchFamily="18" charset="0"/>
              <a:cs typeface="Times New Roman" pitchFamily="18" charset="0"/>
            </a:endParaRPr>
          </a:p>
        </p:txBody>
      </p:sp>
      <p:cxnSp>
        <p:nvCxnSpPr>
          <p:cNvPr id="41" name="Straight Arrow Connector 40"/>
          <p:cNvCxnSpPr/>
          <p:nvPr/>
        </p:nvCxnSpPr>
        <p:spPr>
          <a:xfrm rot="5400000">
            <a:off x="3464519" y="4415829"/>
            <a:ext cx="2895600"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4764900" y="3100258"/>
            <a:ext cx="152400" cy="158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4759125" y="5538658"/>
            <a:ext cx="152400" cy="158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4500625" y="2944621"/>
            <a:ext cx="410900" cy="276999"/>
          </a:xfrm>
          <a:prstGeom prst="rect">
            <a:avLst/>
          </a:prstGeom>
          <a:noFill/>
        </p:spPr>
        <p:txBody>
          <a:bodyPr wrap="square" rtlCol="0">
            <a:spAutoFit/>
          </a:bodyPr>
          <a:lstStyle/>
          <a:p>
            <a:r>
              <a:rPr lang="en-US" sz="1200" i="1" dirty="0" smtClean="0">
                <a:latin typeface="Times New Roman" pitchFamily="18" charset="0"/>
                <a:cs typeface="Times New Roman" pitchFamily="18" charset="0"/>
              </a:rPr>
              <a:t>0</a:t>
            </a:r>
            <a:endParaRPr lang="en-US" sz="1200" i="1" baseline="-25000" dirty="0">
              <a:latin typeface="Times New Roman" pitchFamily="18" charset="0"/>
              <a:cs typeface="Times New Roman" pitchFamily="18" charset="0"/>
            </a:endParaRPr>
          </a:p>
        </p:txBody>
      </p:sp>
      <p:sp>
        <p:nvSpPr>
          <p:cNvPr id="45" name="TextBox 44"/>
          <p:cNvSpPr txBox="1"/>
          <p:nvPr/>
        </p:nvSpPr>
        <p:spPr>
          <a:xfrm>
            <a:off x="4419600" y="5387846"/>
            <a:ext cx="410900" cy="276999"/>
          </a:xfrm>
          <a:prstGeom prst="rect">
            <a:avLst/>
          </a:prstGeom>
          <a:noFill/>
        </p:spPr>
        <p:txBody>
          <a:bodyPr wrap="square" rtlCol="0">
            <a:spAutoFit/>
          </a:bodyPr>
          <a:lstStyle/>
          <a:p>
            <a:r>
              <a:rPr lang="en-US" sz="1200" i="1" dirty="0" smtClean="0">
                <a:latin typeface="Times New Roman" pitchFamily="18" charset="0"/>
                <a:cs typeface="Times New Roman" pitchFamily="18" charset="0"/>
              </a:rPr>
              <a:t>40</a:t>
            </a:r>
            <a:endParaRPr lang="en-US" sz="1200" i="1" baseline="-25000" dirty="0">
              <a:latin typeface="Times New Roman" pitchFamily="18" charset="0"/>
              <a:cs typeface="Times New Roman" pitchFamily="18" charset="0"/>
            </a:endParaRPr>
          </a:p>
        </p:txBody>
      </p:sp>
      <p:sp>
        <p:nvSpPr>
          <p:cNvPr id="47" name="TextBox 46"/>
          <p:cNvSpPr txBox="1"/>
          <p:nvPr/>
        </p:nvSpPr>
        <p:spPr>
          <a:xfrm>
            <a:off x="5077425" y="5479650"/>
            <a:ext cx="738850" cy="276999"/>
          </a:xfrm>
          <a:prstGeom prst="rect">
            <a:avLst/>
          </a:prstGeom>
          <a:noFill/>
        </p:spPr>
        <p:txBody>
          <a:bodyPr wrap="square" rtlCol="0">
            <a:spAutoFit/>
          </a:bodyPr>
          <a:lstStyle/>
          <a:p>
            <a:r>
              <a:rPr lang="en-US" sz="1200" i="1" dirty="0" smtClean="0">
                <a:latin typeface="Symbol" pitchFamily="18" charset="2"/>
                <a:cs typeface="Times New Roman" pitchFamily="18" charset="0"/>
              </a:rPr>
              <a:t>s</a:t>
            </a:r>
            <a:r>
              <a:rPr lang="en-US" sz="1200" i="1" dirty="0" smtClean="0">
                <a:latin typeface="Times New Roman" pitchFamily="18" charset="0"/>
                <a:cs typeface="Times New Roman" pitchFamily="18" charset="0"/>
              </a:rPr>
              <a:t> =2.5</a:t>
            </a:r>
            <a:endParaRPr lang="en-US" sz="1200" i="1" dirty="0">
              <a:latin typeface="Times New Roman" pitchFamily="18" charset="0"/>
              <a:cs typeface="Times New Roman" pitchFamily="18" charset="0"/>
            </a:endParaRPr>
          </a:p>
        </p:txBody>
      </p:sp>
      <p:sp>
        <p:nvSpPr>
          <p:cNvPr id="48" name="TextBox 47"/>
          <p:cNvSpPr txBox="1"/>
          <p:nvPr/>
        </p:nvSpPr>
        <p:spPr>
          <a:xfrm>
            <a:off x="6386325" y="5479650"/>
            <a:ext cx="381000" cy="276999"/>
          </a:xfrm>
          <a:prstGeom prst="rect">
            <a:avLst/>
          </a:prstGeom>
          <a:noFill/>
        </p:spPr>
        <p:txBody>
          <a:bodyPr wrap="square" rtlCol="0">
            <a:spAutoFit/>
          </a:bodyPr>
          <a:lstStyle/>
          <a:p>
            <a:r>
              <a:rPr lang="en-US" sz="1200" i="1" dirty="0" smtClean="0">
                <a:latin typeface="Times New Roman" pitchFamily="18" charset="0"/>
                <a:cs typeface="Times New Roman" pitchFamily="18" charset="0"/>
              </a:rPr>
              <a:t>10</a:t>
            </a:r>
            <a:endParaRPr lang="en-US" sz="1200" i="1" dirty="0">
              <a:latin typeface="Times New Roman" pitchFamily="18" charset="0"/>
              <a:cs typeface="Times New Roman" pitchFamily="18" charset="0"/>
            </a:endParaRPr>
          </a:p>
        </p:txBody>
      </p:sp>
      <p:sp>
        <p:nvSpPr>
          <p:cNvPr id="49" name="TextBox 48"/>
          <p:cNvSpPr txBox="1"/>
          <p:nvPr/>
        </p:nvSpPr>
        <p:spPr>
          <a:xfrm>
            <a:off x="5855825" y="5479650"/>
            <a:ext cx="381000" cy="276999"/>
          </a:xfrm>
          <a:prstGeom prst="rect">
            <a:avLst/>
          </a:prstGeom>
          <a:noFill/>
        </p:spPr>
        <p:txBody>
          <a:bodyPr wrap="square" rtlCol="0">
            <a:spAutoFit/>
          </a:bodyPr>
          <a:lstStyle/>
          <a:p>
            <a:r>
              <a:rPr lang="en-US" sz="1200" i="1" dirty="0" smtClean="0">
                <a:latin typeface="Times New Roman" pitchFamily="18" charset="0"/>
                <a:cs typeface="Times New Roman" pitchFamily="18" charset="0"/>
              </a:rPr>
              <a:t>5</a:t>
            </a:r>
            <a:endParaRPr lang="en-US" sz="1200" i="1" dirty="0">
              <a:latin typeface="Times New Roman" pitchFamily="18" charset="0"/>
              <a:cs typeface="Times New Roman" pitchFamily="18" charset="0"/>
            </a:endParaRPr>
          </a:p>
        </p:txBody>
      </p:sp>
      <p:sp>
        <p:nvSpPr>
          <p:cNvPr id="50" name="TextBox 49"/>
          <p:cNvSpPr txBox="1"/>
          <p:nvPr/>
        </p:nvSpPr>
        <p:spPr>
          <a:xfrm>
            <a:off x="6934200" y="5479650"/>
            <a:ext cx="381000" cy="276999"/>
          </a:xfrm>
          <a:prstGeom prst="rect">
            <a:avLst/>
          </a:prstGeom>
          <a:noFill/>
        </p:spPr>
        <p:txBody>
          <a:bodyPr wrap="square" rtlCol="0">
            <a:spAutoFit/>
          </a:bodyPr>
          <a:lstStyle/>
          <a:p>
            <a:r>
              <a:rPr lang="en-US" sz="1200" i="1" dirty="0" smtClean="0">
                <a:latin typeface="Times New Roman" pitchFamily="18" charset="0"/>
                <a:cs typeface="Times New Roman" pitchFamily="18" charset="0"/>
              </a:rPr>
              <a:t>20</a:t>
            </a:r>
            <a:endParaRPr lang="en-US" sz="1200" i="1" dirty="0">
              <a:latin typeface="Times New Roman" pitchFamily="18" charset="0"/>
              <a:cs typeface="Times New Roman" pitchFamily="18" charset="0"/>
            </a:endParaRPr>
          </a:p>
        </p:txBody>
      </p:sp>
      <p:sp>
        <p:nvSpPr>
          <p:cNvPr id="51" name="TextBox 50"/>
          <p:cNvSpPr txBox="1"/>
          <p:nvPr/>
        </p:nvSpPr>
        <p:spPr>
          <a:xfrm>
            <a:off x="7522575" y="5479650"/>
            <a:ext cx="381000" cy="276999"/>
          </a:xfrm>
          <a:prstGeom prst="rect">
            <a:avLst/>
          </a:prstGeom>
          <a:noFill/>
        </p:spPr>
        <p:txBody>
          <a:bodyPr wrap="square" rtlCol="0">
            <a:spAutoFit/>
          </a:bodyPr>
          <a:lstStyle/>
          <a:p>
            <a:r>
              <a:rPr lang="en-US" sz="1200" i="1" dirty="0" smtClean="0">
                <a:latin typeface="Times New Roman" pitchFamily="18" charset="0"/>
                <a:cs typeface="Times New Roman" pitchFamily="18" charset="0"/>
              </a:rPr>
              <a:t>40</a:t>
            </a:r>
            <a:endParaRPr lang="en-US" sz="1200" i="1" dirty="0">
              <a:latin typeface="Times New Roman" pitchFamily="18" charset="0"/>
              <a:cs typeface="Times New Roman" pitchFamily="18" charset="0"/>
            </a:endParaRPr>
          </a:p>
        </p:txBody>
      </p:sp>
      <p:sp>
        <p:nvSpPr>
          <p:cNvPr id="21" name="TextBox 20"/>
          <p:cNvSpPr txBox="1"/>
          <p:nvPr/>
        </p:nvSpPr>
        <p:spPr>
          <a:xfrm>
            <a:off x="2256100" y="5456500"/>
            <a:ext cx="381000" cy="276999"/>
          </a:xfrm>
          <a:prstGeom prst="rect">
            <a:avLst/>
          </a:prstGeom>
          <a:noFill/>
        </p:spPr>
        <p:txBody>
          <a:bodyPr wrap="square" rtlCol="0">
            <a:spAutoFit/>
          </a:bodyPr>
          <a:lstStyle/>
          <a:p>
            <a:r>
              <a:rPr lang="en-US" sz="1200" i="1" dirty="0" smtClean="0">
                <a:latin typeface="Times New Roman" pitchFamily="18" charset="0"/>
                <a:cs typeface="Times New Roman" pitchFamily="18" charset="0"/>
              </a:rPr>
              <a:t>15</a:t>
            </a:r>
            <a:endParaRPr lang="en-US" sz="1200" i="1" dirty="0">
              <a:latin typeface="Times New Roman" pitchFamily="18" charset="0"/>
              <a:cs typeface="Times New Roman" pitchFamily="18" charset="0"/>
            </a:endParaRPr>
          </a:p>
        </p:txBody>
      </p:sp>
      <p:sp>
        <p:nvSpPr>
          <p:cNvPr id="20" name="TextBox 19"/>
          <p:cNvSpPr txBox="1"/>
          <p:nvPr/>
        </p:nvSpPr>
        <p:spPr>
          <a:xfrm>
            <a:off x="2819338" y="5456500"/>
            <a:ext cx="381000" cy="276999"/>
          </a:xfrm>
          <a:prstGeom prst="rect">
            <a:avLst/>
          </a:prstGeom>
          <a:noFill/>
        </p:spPr>
        <p:txBody>
          <a:bodyPr wrap="square" rtlCol="0">
            <a:spAutoFit/>
          </a:bodyPr>
          <a:lstStyle/>
          <a:p>
            <a:r>
              <a:rPr lang="en-US" sz="1200" i="1" dirty="0" smtClean="0">
                <a:latin typeface="Times New Roman" pitchFamily="18" charset="0"/>
                <a:cs typeface="Times New Roman" pitchFamily="18" charset="0"/>
              </a:rPr>
              <a:t>20</a:t>
            </a:r>
            <a:endParaRPr lang="en-US" sz="1200" i="1" dirty="0">
              <a:latin typeface="Times New Roman" pitchFamily="18" charset="0"/>
              <a:cs typeface="Times New Roman" pitchFamily="18" charset="0"/>
            </a:endParaRPr>
          </a:p>
        </p:txBody>
      </p:sp>
      <p:sp>
        <p:nvSpPr>
          <p:cNvPr id="22" name="TextBox 21"/>
          <p:cNvSpPr txBox="1"/>
          <p:nvPr/>
        </p:nvSpPr>
        <p:spPr>
          <a:xfrm>
            <a:off x="3355576" y="5456500"/>
            <a:ext cx="381000" cy="276999"/>
          </a:xfrm>
          <a:prstGeom prst="rect">
            <a:avLst/>
          </a:prstGeom>
          <a:noFill/>
        </p:spPr>
        <p:txBody>
          <a:bodyPr wrap="square" rtlCol="0">
            <a:spAutoFit/>
          </a:bodyPr>
          <a:lstStyle/>
          <a:p>
            <a:r>
              <a:rPr lang="en-US" sz="1200" i="1" dirty="0" smtClean="0">
                <a:latin typeface="Times New Roman" pitchFamily="18" charset="0"/>
                <a:cs typeface="Times New Roman" pitchFamily="18" charset="0"/>
              </a:rPr>
              <a:t>25</a:t>
            </a:r>
            <a:endParaRPr lang="en-US" sz="1200" i="1" dirty="0">
              <a:latin typeface="Times New Roman" pitchFamily="18" charset="0"/>
              <a:cs typeface="Times New Roman" pitchFamily="18" charset="0"/>
            </a:endParaRPr>
          </a:p>
        </p:txBody>
      </p:sp>
      <p:sp>
        <p:nvSpPr>
          <p:cNvPr id="28" name="Title 1"/>
          <p:cNvSpPr txBox="1">
            <a:spLocks/>
          </p:cNvSpPr>
          <p:nvPr/>
        </p:nvSpPr>
        <p:spPr bwMode="auto">
          <a:xfrm>
            <a:off x="457200" y="3048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4400" kern="0" dirty="0" smtClean="0">
                <a:solidFill>
                  <a:schemeClr val="tx2"/>
                </a:solidFill>
                <a:latin typeface="Times New Roman" pitchFamily="18" charset="0"/>
                <a:ea typeface="+mj-ea"/>
                <a:cs typeface="Times New Roman" pitchFamily="18" charset="0"/>
              </a:rPr>
              <a:t>exemplary Normal </a:t>
            </a:r>
            <a:r>
              <a:rPr lang="en-US" sz="4400" kern="0" dirty="0" err="1" smtClean="0">
                <a:solidFill>
                  <a:schemeClr val="tx2"/>
                </a:solidFill>
                <a:latin typeface="Times New Roman" pitchFamily="18" charset="0"/>
                <a:ea typeface="+mj-ea"/>
                <a:cs typeface="Times New Roman" pitchFamily="18" charset="0"/>
              </a:rPr>
              <a:t>p.d.f.’s</a:t>
            </a:r>
            <a:endParaRPr kumimoji="0" lang="en-US" sz="4400" b="0" i="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endParaRPr>
          </a:p>
        </p:txBody>
      </p:sp>
      <p:sp>
        <p:nvSpPr>
          <p:cNvPr id="31" name="Title 1"/>
          <p:cNvSpPr txBox="1">
            <a:spLocks/>
          </p:cNvSpPr>
          <p:nvPr/>
        </p:nvSpPr>
        <p:spPr bwMode="auto">
          <a:xfrm>
            <a:off x="1447800" y="1905000"/>
            <a:ext cx="2971800" cy="990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2800" kern="0" dirty="0" smtClean="0">
                <a:solidFill>
                  <a:schemeClr val="tx2"/>
                </a:solidFill>
                <a:latin typeface="Times New Roman" pitchFamily="18" charset="0"/>
                <a:ea typeface="+mj-ea"/>
                <a:cs typeface="Times New Roman" pitchFamily="18" charset="0"/>
              </a:rPr>
              <a:t>same variance</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8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different means</a:t>
            </a:r>
            <a:endParaRPr kumimoji="0" lang="en-US" sz="2800" b="0" i="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endParaRPr>
          </a:p>
        </p:txBody>
      </p:sp>
      <p:sp>
        <p:nvSpPr>
          <p:cNvPr id="33" name="Title 1"/>
          <p:cNvSpPr txBox="1">
            <a:spLocks/>
          </p:cNvSpPr>
          <p:nvPr/>
        </p:nvSpPr>
        <p:spPr bwMode="auto">
          <a:xfrm>
            <a:off x="4876800" y="1905000"/>
            <a:ext cx="2971800" cy="990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2800" kern="0" dirty="0" smtClean="0">
                <a:solidFill>
                  <a:schemeClr val="tx2"/>
                </a:solidFill>
                <a:latin typeface="Times New Roman" pitchFamily="18" charset="0"/>
                <a:ea typeface="+mj-ea"/>
                <a:cs typeface="Times New Roman" pitchFamily="18" charset="0"/>
              </a:rPr>
              <a:t>same means</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8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different variance</a:t>
            </a:r>
            <a:endParaRPr kumimoji="0" lang="en-US" sz="2800" b="0" i="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20073"/>
            <a:ext cx="8229600" cy="1143000"/>
          </a:xfrm>
        </p:spPr>
        <p:txBody>
          <a:bodyPr/>
          <a:lstStyle/>
          <a:p>
            <a:r>
              <a:rPr lang="en-US" dirty="0" smtClean="0">
                <a:latin typeface="Times New Roman" pitchFamily="18" charset="0"/>
                <a:cs typeface="Times New Roman" pitchFamily="18" charset="0"/>
              </a:rPr>
              <a:t>probability between </a:t>
            </a:r>
            <a:r>
              <a:rPr lang="en-US" i="1" dirty="0" smtClean="0">
                <a:latin typeface="Cambria Math" pitchFamily="18" charset="0"/>
                <a:ea typeface="Cambria Math" pitchFamily="18" charset="0"/>
              </a:rPr>
              <a:t>d</a:t>
            </a:r>
            <a:r>
              <a:rPr lang="el-GR" i="1" dirty="0" smtClean="0">
                <a:latin typeface="Cambria Math" pitchFamily="18" charset="0"/>
                <a:ea typeface="Cambria Math" pitchFamily="18" charset="0"/>
              </a:rPr>
              <a:t>±</a:t>
            </a:r>
            <a:r>
              <a:rPr lang="en-US" i="1" dirty="0" smtClean="0">
                <a:latin typeface="Cambria Math" pitchFamily="18" charset="0"/>
                <a:ea typeface="Cambria Math" pitchFamily="18" charset="0"/>
              </a:rPr>
              <a:t>n</a:t>
            </a:r>
            <a:r>
              <a:rPr lang="el-GR" i="1" dirty="0" smtClean="0">
                <a:latin typeface="Cambria Math" pitchFamily="18" charset="0"/>
                <a:ea typeface="Cambria Math" pitchFamily="18" charset="0"/>
              </a:rPr>
              <a:t>σ</a:t>
            </a:r>
            <a:endParaRPr lang="en-US" i="1" dirty="0">
              <a:latin typeface="Cambria Math" pitchFamily="18" charset="0"/>
              <a:ea typeface="Cambria Math" pitchFamily="18" charset="0"/>
            </a:endParaRPr>
          </a:p>
        </p:txBody>
      </p:sp>
      <p:pic>
        <p:nvPicPr>
          <p:cNvPr id="10242" name="Picture 2"/>
          <p:cNvPicPr>
            <a:picLocks noGrp="1" noChangeAspect="1" noChangeArrowheads="1"/>
          </p:cNvPicPr>
          <p:nvPr>
            <p:ph idx="1"/>
          </p:nvPr>
        </p:nvPicPr>
        <p:blipFill>
          <a:blip r:embed="rId3" cstate="print"/>
          <a:srcRect l="34259" t="35921" r="44445" b="23842"/>
          <a:stretch>
            <a:fillRect/>
          </a:stretch>
        </p:blipFill>
        <p:spPr bwMode="auto">
          <a:xfrm>
            <a:off x="2057400" y="1981200"/>
            <a:ext cx="4876800" cy="4664765"/>
          </a:xfrm>
          <a:prstGeom prst="rect">
            <a:avLst/>
          </a:prstGeom>
          <a:noFill/>
          <a:ln w="9525">
            <a:noFill/>
            <a:miter lim="800000"/>
            <a:headEnd/>
            <a:tailEnd/>
          </a:ln>
        </p:spPr>
      </p:pic>
      <p:cxnSp>
        <p:nvCxnSpPr>
          <p:cNvPr id="6" name="Straight Connector 5"/>
          <p:cNvCxnSpPr/>
          <p:nvPr/>
        </p:nvCxnSpPr>
        <p:spPr>
          <a:xfrm>
            <a:off x="6352736" y="1287043"/>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7" name="Title 1"/>
          <p:cNvSpPr txBox="1">
            <a:spLocks/>
          </p:cNvSpPr>
          <p:nvPr/>
        </p:nvSpPr>
        <p:spPr bwMode="auto">
          <a:xfrm>
            <a:off x="609600" y="2286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Normal </a:t>
            </a:r>
            <a:r>
              <a:rPr kumimoji="0" lang="en-US" sz="4400" b="0" i="0" u="none" strike="noStrike" kern="0" cap="none" spc="0" normalizeH="0" baseline="0" noProof="0" dirty="0" err="1" smtClean="0">
                <a:ln>
                  <a:noFill/>
                </a:ln>
                <a:solidFill>
                  <a:schemeClr val="tx2"/>
                </a:solidFill>
                <a:effectLst/>
                <a:uLnTx/>
                <a:uFillTx/>
                <a:latin typeface="Times New Roman" pitchFamily="18" charset="0"/>
                <a:ea typeface="+mj-ea"/>
                <a:cs typeface="Times New Roman" pitchFamily="18" charset="0"/>
              </a:rPr>
              <a:t>p.d.f</a:t>
            </a:r>
            <a:r>
              <a:rPr lang="en-US" sz="4400" kern="0" dirty="0" smtClean="0">
                <a:solidFill>
                  <a:schemeClr val="tx2"/>
                </a:solidFill>
                <a:latin typeface="Times New Roman" pitchFamily="18" charset="0"/>
                <a:ea typeface="+mj-ea"/>
                <a:cs typeface="Times New Roman" pitchFamily="18" charset="0"/>
              </a:rPr>
              <a:t>.</a:t>
            </a:r>
            <a:endParaRPr kumimoji="0" lang="en-US" sz="4400" b="0" i="1" u="none" strike="noStrike" kern="0" cap="none" spc="0" normalizeH="0" baseline="0" noProof="0" dirty="0">
              <a:ln>
                <a:noFill/>
              </a:ln>
              <a:solidFill>
                <a:schemeClr val="tx2"/>
              </a:solidFill>
              <a:effectLst/>
              <a:uLnTx/>
              <a:uFillTx/>
              <a:latin typeface="Cambria Math" pitchFamily="18" charset="0"/>
              <a:ea typeface="Cambria Math" pitchFamily="18" charset="0"/>
              <a:cs typeface="+mj-cs"/>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3486152" y="3124200"/>
            <a:ext cx="2286000" cy="1143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p:cNvSpPr/>
          <p:nvPr/>
        </p:nvSpPr>
        <p:spPr>
          <a:xfrm>
            <a:off x="6400800" y="2895600"/>
            <a:ext cx="2590800" cy="1676400"/>
          </a:xfrm>
          <a:prstGeom prst="round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p:nvSpPr>
        <p:spPr>
          <a:xfrm>
            <a:off x="228600" y="2895600"/>
            <a:ext cx="2590800" cy="1676400"/>
          </a:xfrm>
          <a:prstGeom prst="round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57200" y="609600"/>
            <a:ext cx="8229600" cy="1143000"/>
          </a:xfrm>
        </p:spPr>
        <p:txBody>
          <a:bodyPr/>
          <a:lstStyle/>
          <a:p>
            <a:r>
              <a:rPr lang="en-US" dirty="0" smtClean="0">
                <a:latin typeface="Times New Roman" pitchFamily="18" charset="0"/>
                <a:cs typeface="Times New Roman" pitchFamily="18" charset="0"/>
              </a:rPr>
              <a:t>functions of random variables</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304800" y="2895600"/>
            <a:ext cx="2438400" cy="1752600"/>
          </a:xfrm>
        </p:spPr>
        <p:txBody>
          <a:bodyPr/>
          <a:lstStyle/>
          <a:p>
            <a:pPr marL="0" algn="ctr">
              <a:buNone/>
            </a:pPr>
            <a:r>
              <a:rPr lang="en-US" dirty="0" smtClean="0">
                <a:latin typeface="Times New Roman" pitchFamily="18" charset="0"/>
                <a:cs typeface="Times New Roman" pitchFamily="18" charset="0"/>
              </a:rPr>
              <a:t>data with measurement error </a:t>
            </a:r>
            <a:endParaRPr lang="en-US" dirty="0">
              <a:latin typeface="Times New Roman" pitchFamily="18" charset="0"/>
              <a:cs typeface="Times New Roman" pitchFamily="18" charset="0"/>
            </a:endParaRPr>
          </a:p>
        </p:txBody>
      </p:sp>
      <p:sp>
        <p:nvSpPr>
          <p:cNvPr id="4" name="Right Arrow 3"/>
          <p:cNvSpPr/>
          <p:nvPr/>
        </p:nvSpPr>
        <p:spPr>
          <a:xfrm>
            <a:off x="2924176" y="3352800"/>
            <a:ext cx="381000" cy="609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ontent Placeholder 2"/>
          <p:cNvSpPr txBox="1">
            <a:spLocks/>
          </p:cNvSpPr>
          <p:nvPr/>
        </p:nvSpPr>
        <p:spPr bwMode="auto">
          <a:xfrm>
            <a:off x="3409952" y="3052768"/>
            <a:ext cx="2438400" cy="1752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342900" algn="ctr" defTabSz="914400" rtl="0" eaLnBrk="1" fontAlgn="base" latinLnBrk="0" hangingPunct="1">
              <a:lnSpc>
                <a:spcPct val="100000"/>
              </a:lnSpc>
              <a:spcBef>
                <a:spcPct val="20000"/>
              </a:spcBef>
              <a:spcAft>
                <a:spcPct val="0"/>
              </a:spcAft>
              <a:buClrTx/>
              <a:buSzTx/>
              <a:buFontTx/>
              <a:buNone/>
              <a:tabLst/>
              <a:defRPr/>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data analysis process</a:t>
            </a:r>
            <a:endParaRPr kumimoji="0" lang="en-US" sz="3200" b="0" i="0" u="none" strike="noStrike" kern="0" cap="none" spc="0" normalizeH="0" baseline="0" noProof="0" dirty="0">
              <a:ln>
                <a:noFill/>
              </a:ln>
              <a:solidFill>
                <a:schemeClr val="tx1"/>
              </a:solidFill>
              <a:effectLst/>
              <a:uLnTx/>
              <a:uFillTx/>
              <a:latin typeface="Times New Roman" pitchFamily="18" charset="0"/>
              <a:ea typeface="+mn-ea"/>
              <a:cs typeface="Times New Roman" pitchFamily="18" charset="0"/>
            </a:endParaRPr>
          </a:p>
        </p:txBody>
      </p:sp>
      <p:sp>
        <p:nvSpPr>
          <p:cNvPr id="6" name="Content Placeholder 2"/>
          <p:cNvSpPr txBox="1">
            <a:spLocks/>
          </p:cNvSpPr>
          <p:nvPr/>
        </p:nvSpPr>
        <p:spPr bwMode="auto">
          <a:xfrm>
            <a:off x="6529400" y="2862264"/>
            <a:ext cx="2438400" cy="1752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342900" algn="ctr" defTabSz="914400" rtl="0" eaLnBrk="1" fontAlgn="base" latinLnBrk="0" hangingPunct="1">
              <a:lnSpc>
                <a:spcPct val="100000"/>
              </a:lnSpc>
              <a:spcBef>
                <a:spcPct val="20000"/>
              </a:spcBef>
              <a:spcAft>
                <a:spcPct val="0"/>
              </a:spcAft>
              <a:buClrTx/>
              <a:buSzTx/>
              <a:buFontTx/>
              <a:buNone/>
              <a:tabLst/>
              <a:defRPr/>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inferences with uncertainty</a:t>
            </a:r>
            <a:endParaRPr kumimoji="0" lang="en-US" sz="3200" b="0" i="0" u="none" strike="noStrike" kern="0" cap="none" spc="0" normalizeH="0" baseline="0" noProof="0" dirty="0">
              <a:ln>
                <a:noFill/>
              </a:ln>
              <a:solidFill>
                <a:schemeClr val="tx1"/>
              </a:solidFill>
              <a:effectLst/>
              <a:uLnTx/>
              <a:uFillTx/>
              <a:latin typeface="Times New Roman" pitchFamily="18" charset="0"/>
              <a:ea typeface="+mn-ea"/>
              <a:cs typeface="Times New Roman" pitchFamily="18" charset="0"/>
            </a:endParaRPr>
          </a:p>
        </p:txBody>
      </p:sp>
      <p:sp>
        <p:nvSpPr>
          <p:cNvPr id="7" name="Right Arrow 6"/>
          <p:cNvSpPr/>
          <p:nvPr/>
        </p:nvSpPr>
        <p:spPr>
          <a:xfrm>
            <a:off x="5919792" y="3333752"/>
            <a:ext cx="381000" cy="609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3486152" y="2014536"/>
            <a:ext cx="2286000" cy="1143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p:cNvSpPr/>
          <p:nvPr/>
        </p:nvSpPr>
        <p:spPr>
          <a:xfrm>
            <a:off x="6400800" y="1785936"/>
            <a:ext cx="2590800" cy="1676400"/>
          </a:xfrm>
          <a:prstGeom prst="round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p:nvSpPr>
        <p:spPr>
          <a:xfrm>
            <a:off x="228600" y="1785936"/>
            <a:ext cx="2590800" cy="1676400"/>
          </a:xfrm>
          <a:prstGeom prst="round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57200" y="0"/>
            <a:ext cx="8229600" cy="1143000"/>
          </a:xfrm>
        </p:spPr>
        <p:txBody>
          <a:bodyPr/>
          <a:lstStyle/>
          <a:p>
            <a:r>
              <a:rPr lang="en-US" dirty="0" smtClean="0">
                <a:latin typeface="Times New Roman" pitchFamily="18" charset="0"/>
                <a:cs typeface="Times New Roman" pitchFamily="18" charset="0"/>
              </a:rPr>
              <a:t>simple example</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304800" y="1785936"/>
            <a:ext cx="2438400" cy="1752600"/>
          </a:xfrm>
        </p:spPr>
        <p:txBody>
          <a:bodyPr/>
          <a:lstStyle/>
          <a:p>
            <a:pPr marL="0" algn="ctr">
              <a:buNone/>
            </a:pPr>
            <a:r>
              <a:rPr lang="en-US" dirty="0" smtClean="0">
                <a:latin typeface="Times New Roman" pitchFamily="18" charset="0"/>
                <a:cs typeface="Times New Roman" pitchFamily="18" charset="0"/>
              </a:rPr>
              <a:t>data with measurement error </a:t>
            </a:r>
            <a:endParaRPr lang="en-US" dirty="0">
              <a:latin typeface="Times New Roman" pitchFamily="18" charset="0"/>
              <a:cs typeface="Times New Roman" pitchFamily="18" charset="0"/>
            </a:endParaRPr>
          </a:p>
        </p:txBody>
      </p:sp>
      <p:sp>
        <p:nvSpPr>
          <p:cNvPr id="4" name="Right Arrow 3"/>
          <p:cNvSpPr/>
          <p:nvPr/>
        </p:nvSpPr>
        <p:spPr>
          <a:xfrm>
            <a:off x="2924176" y="2243136"/>
            <a:ext cx="381000" cy="609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ontent Placeholder 2"/>
          <p:cNvSpPr txBox="1">
            <a:spLocks/>
          </p:cNvSpPr>
          <p:nvPr/>
        </p:nvSpPr>
        <p:spPr bwMode="auto">
          <a:xfrm>
            <a:off x="3409952" y="1981200"/>
            <a:ext cx="2438400" cy="1752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342900" algn="ctr" defTabSz="914400" rtl="0" eaLnBrk="1" fontAlgn="base" latinLnBrk="0" hangingPunct="1">
              <a:lnSpc>
                <a:spcPct val="100000"/>
              </a:lnSpc>
              <a:spcBef>
                <a:spcPct val="20000"/>
              </a:spcBef>
              <a:spcAft>
                <a:spcPct val="0"/>
              </a:spcAft>
              <a:buClrTx/>
              <a:buSzTx/>
              <a:buFontTx/>
              <a:buNone/>
              <a:tabLst/>
              <a:defRPr/>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data analysis process</a:t>
            </a:r>
            <a:endParaRPr kumimoji="0" lang="en-US" sz="3200" b="0" i="0" u="none" strike="noStrike" kern="0" cap="none" spc="0" normalizeH="0" baseline="0" noProof="0" dirty="0">
              <a:ln>
                <a:noFill/>
              </a:ln>
              <a:solidFill>
                <a:schemeClr val="tx1"/>
              </a:solidFill>
              <a:effectLst/>
              <a:uLnTx/>
              <a:uFillTx/>
              <a:latin typeface="Times New Roman" pitchFamily="18" charset="0"/>
              <a:ea typeface="+mn-ea"/>
              <a:cs typeface="Times New Roman" pitchFamily="18" charset="0"/>
            </a:endParaRPr>
          </a:p>
        </p:txBody>
      </p:sp>
      <p:sp>
        <p:nvSpPr>
          <p:cNvPr id="6" name="Content Placeholder 2"/>
          <p:cNvSpPr txBox="1">
            <a:spLocks/>
          </p:cNvSpPr>
          <p:nvPr/>
        </p:nvSpPr>
        <p:spPr bwMode="auto">
          <a:xfrm>
            <a:off x="6529400" y="1752600"/>
            <a:ext cx="2438400" cy="1752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342900" algn="ctr" defTabSz="914400" rtl="0" eaLnBrk="1" fontAlgn="base" latinLnBrk="0" hangingPunct="1">
              <a:lnSpc>
                <a:spcPct val="100000"/>
              </a:lnSpc>
              <a:spcBef>
                <a:spcPct val="20000"/>
              </a:spcBef>
              <a:spcAft>
                <a:spcPct val="0"/>
              </a:spcAft>
              <a:buClrTx/>
              <a:buSzTx/>
              <a:buFontTx/>
              <a:buNone/>
              <a:tabLst/>
              <a:defRPr/>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inferences with uncertainty</a:t>
            </a:r>
            <a:endParaRPr kumimoji="0" lang="en-US" sz="3200" b="0" i="0" u="none" strike="noStrike" kern="0" cap="none" spc="0" normalizeH="0" baseline="0" noProof="0" dirty="0">
              <a:ln>
                <a:noFill/>
              </a:ln>
              <a:solidFill>
                <a:schemeClr val="tx1"/>
              </a:solidFill>
              <a:effectLst/>
              <a:uLnTx/>
              <a:uFillTx/>
              <a:latin typeface="Times New Roman" pitchFamily="18" charset="0"/>
              <a:ea typeface="+mn-ea"/>
              <a:cs typeface="Times New Roman" pitchFamily="18" charset="0"/>
            </a:endParaRPr>
          </a:p>
        </p:txBody>
      </p:sp>
      <p:sp>
        <p:nvSpPr>
          <p:cNvPr id="7" name="Right Arrow 6"/>
          <p:cNvSpPr/>
          <p:nvPr/>
        </p:nvSpPr>
        <p:spPr>
          <a:xfrm>
            <a:off x="5919792" y="2224088"/>
            <a:ext cx="381000" cy="609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3486152" y="4872032"/>
            <a:ext cx="2286000" cy="1143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a:off x="6400800" y="4643432"/>
            <a:ext cx="2590800" cy="1676400"/>
          </a:xfrm>
          <a:prstGeom prst="round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a:off x="228600" y="4643432"/>
            <a:ext cx="2590800" cy="1676400"/>
          </a:xfrm>
          <a:prstGeom prst="round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Content Placeholder 2"/>
          <p:cNvSpPr txBox="1">
            <a:spLocks/>
          </p:cNvSpPr>
          <p:nvPr/>
        </p:nvSpPr>
        <p:spPr bwMode="auto">
          <a:xfrm>
            <a:off x="304800" y="4800600"/>
            <a:ext cx="2438400" cy="1752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342900" algn="ctr" defTabSz="914400" rtl="0" eaLnBrk="1" fontAlgn="base" latinLnBrk="0" hangingPunct="1">
              <a:lnSpc>
                <a:spcPct val="100000"/>
              </a:lnSpc>
              <a:spcBef>
                <a:spcPct val="20000"/>
              </a:spcBef>
              <a:spcAft>
                <a:spcPct val="0"/>
              </a:spcAft>
              <a:buClrTx/>
              <a:buSzTx/>
              <a:buFontTx/>
              <a:buNone/>
              <a:tabLst/>
              <a:defRPr/>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one datum, </a:t>
            </a:r>
            <a:r>
              <a:rPr kumimoji="0" lang="en-US" sz="3200" b="0" i="1" u="none" strike="noStrike" kern="0" cap="none" spc="0" normalizeH="0" baseline="0" noProof="0" dirty="0" smtClean="0">
                <a:ln>
                  <a:noFill/>
                </a:ln>
                <a:solidFill>
                  <a:schemeClr val="tx1"/>
                </a:solidFill>
                <a:effectLst/>
                <a:uLnTx/>
                <a:uFillTx/>
                <a:latin typeface="Cambria Math" pitchFamily="18" charset="0"/>
                <a:ea typeface="Cambria Math" pitchFamily="18" charset="0"/>
                <a:cs typeface="Courier New" pitchFamily="49" charset="0"/>
              </a:rPr>
              <a:t>d</a:t>
            </a:r>
          </a:p>
          <a:p>
            <a:pPr marL="0" marR="0" lvl="0" indent="-342900" algn="ctr" defTabSz="914400" rtl="0" eaLnBrk="1" fontAlgn="base" latinLnBrk="0" hangingPunct="1">
              <a:lnSpc>
                <a:spcPct val="100000"/>
              </a:lnSpc>
              <a:spcBef>
                <a:spcPct val="20000"/>
              </a:spcBef>
              <a:spcAft>
                <a:spcPct val="0"/>
              </a:spcAft>
              <a:buClrTx/>
              <a:buSzTx/>
              <a:buFontTx/>
              <a:buNone/>
              <a:tabLst/>
              <a:defRPr/>
            </a:pPr>
            <a:r>
              <a:rPr lang="en-US" sz="2000" kern="0" dirty="0" smtClean="0">
                <a:latin typeface="Times New Roman" pitchFamily="18" charset="0"/>
                <a:cs typeface="Times New Roman" pitchFamily="18" charset="0"/>
              </a:rPr>
              <a:t>uniform </a:t>
            </a:r>
            <a:r>
              <a:rPr lang="en-US" sz="2000" kern="0" dirty="0" err="1" smtClean="0">
                <a:latin typeface="Times New Roman" pitchFamily="18" charset="0"/>
                <a:cs typeface="Times New Roman" pitchFamily="18" charset="0"/>
              </a:rPr>
              <a:t>p.d.f</a:t>
            </a:r>
            <a:r>
              <a:rPr lang="en-US" sz="2000" kern="0" dirty="0" smtClean="0">
                <a:latin typeface="Times New Roman" pitchFamily="18" charset="0"/>
                <a:cs typeface="Times New Roman" pitchFamily="18" charset="0"/>
              </a:rPr>
              <a:t>.</a:t>
            </a:r>
          </a:p>
          <a:p>
            <a:pPr marL="0" marR="0" lvl="0" indent="-342900" algn="ctr" defTabSz="914400" rtl="0" eaLnBrk="1" fontAlgn="base" latinLnBrk="0" hangingPunct="1">
              <a:lnSpc>
                <a:spcPct val="100000"/>
              </a:lnSpc>
              <a:spcBef>
                <a:spcPct val="20000"/>
              </a:spcBef>
              <a:spcAft>
                <a:spcPct val="0"/>
              </a:spcAft>
              <a:buClrTx/>
              <a:buSzTx/>
              <a:buFontTx/>
              <a:buNone/>
              <a:tabLst/>
              <a:defRPr/>
            </a:pPr>
            <a:r>
              <a:rPr kumimoji="0" lang="en-US" sz="20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0&lt;d&lt;1</a:t>
            </a:r>
            <a:endParaRPr kumimoji="0" lang="en-US" sz="2000" b="0" i="0" u="none" strike="noStrike" kern="0" cap="none" spc="0" normalizeH="0" baseline="0" noProof="0" dirty="0">
              <a:ln>
                <a:noFill/>
              </a:ln>
              <a:solidFill>
                <a:schemeClr val="tx1"/>
              </a:solidFill>
              <a:effectLst/>
              <a:uLnTx/>
              <a:uFillTx/>
              <a:latin typeface="Times New Roman" pitchFamily="18" charset="0"/>
              <a:ea typeface="+mn-ea"/>
              <a:cs typeface="Times New Roman" pitchFamily="18" charset="0"/>
            </a:endParaRPr>
          </a:p>
        </p:txBody>
      </p:sp>
      <p:sp>
        <p:nvSpPr>
          <p:cNvPr id="17" name="Right Arrow 16"/>
          <p:cNvSpPr/>
          <p:nvPr/>
        </p:nvSpPr>
        <p:spPr>
          <a:xfrm>
            <a:off x="2924176" y="5100632"/>
            <a:ext cx="381000" cy="609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Content Placeholder 2"/>
          <p:cNvSpPr txBox="1">
            <a:spLocks/>
          </p:cNvSpPr>
          <p:nvPr/>
        </p:nvSpPr>
        <p:spPr bwMode="auto">
          <a:xfrm>
            <a:off x="3409952" y="5105400"/>
            <a:ext cx="2438400" cy="609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342900" algn="ctr" defTabSz="914400" rtl="0" eaLnBrk="1" fontAlgn="base" latinLnBrk="0" hangingPunct="1">
              <a:lnSpc>
                <a:spcPct val="100000"/>
              </a:lnSpc>
              <a:spcBef>
                <a:spcPct val="20000"/>
              </a:spcBef>
              <a:spcAft>
                <a:spcPct val="0"/>
              </a:spcAft>
              <a:buClrTx/>
              <a:buSzTx/>
              <a:buFontTx/>
              <a:buNone/>
              <a:tabLst/>
              <a:defRPr/>
            </a:pPr>
            <a:r>
              <a:rPr kumimoji="0" lang="en-US" sz="3200" b="0" i="1" u="none" strike="noStrike" kern="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m = d</a:t>
            </a:r>
            <a:r>
              <a:rPr kumimoji="0" lang="en-US" sz="3200" b="0" i="1" u="none" strike="noStrike" kern="0" cap="none" spc="0" normalizeH="0" baseline="30000" noProof="0" dirty="0" smtClean="0">
                <a:ln>
                  <a:noFill/>
                </a:ln>
                <a:solidFill>
                  <a:schemeClr val="tx1"/>
                </a:solidFill>
                <a:effectLst/>
                <a:uLnTx/>
                <a:uFillTx/>
                <a:latin typeface="Cambria Math" pitchFamily="18" charset="0"/>
                <a:ea typeface="Cambria Math" pitchFamily="18" charset="0"/>
                <a:cs typeface="Times New Roman" pitchFamily="18" charset="0"/>
              </a:rPr>
              <a:t>2</a:t>
            </a:r>
            <a:endParaRPr kumimoji="0" lang="en-US" sz="3200" b="0" i="1" u="none" strike="noStrike" kern="0" cap="none" spc="0" normalizeH="0" baseline="3000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19" name="Content Placeholder 2"/>
          <p:cNvSpPr txBox="1">
            <a:spLocks/>
          </p:cNvSpPr>
          <p:nvPr/>
        </p:nvSpPr>
        <p:spPr bwMode="auto">
          <a:xfrm>
            <a:off x="6529400" y="4838696"/>
            <a:ext cx="2438400" cy="118110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342900" algn="ctr" defTabSz="914400" rtl="0" eaLnBrk="1" fontAlgn="base" latinLnBrk="0" hangingPunct="1">
              <a:lnSpc>
                <a:spcPct val="100000"/>
              </a:lnSpc>
              <a:spcBef>
                <a:spcPct val="20000"/>
              </a:spcBef>
              <a:spcAft>
                <a:spcPct val="0"/>
              </a:spcAft>
              <a:buClrTx/>
              <a:buSzTx/>
              <a:buFontTx/>
              <a:buNone/>
              <a:tabLst/>
              <a:defRPr/>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one model parameter, </a:t>
            </a:r>
            <a:r>
              <a:rPr kumimoji="0" lang="en-US" sz="3200" b="0" i="1" u="none" strike="noStrike" kern="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m</a:t>
            </a:r>
            <a:endParaRPr kumimoji="0" lang="en-US" sz="3200" b="0" i="1" u="none" strike="noStrike" kern="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20" name="Right Arrow 19"/>
          <p:cNvSpPr/>
          <p:nvPr/>
        </p:nvSpPr>
        <p:spPr>
          <a:xfrm>
            <a:off x="5919792" y="5081584"/>
            <a:ext cx="381000" cy="609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lstStyle/>
          <a:p>
            <a:r>
              <a:rPr lang="en-US" dirty="0" smtClean="0">
                <a:latin typeface="Times New Roman" pitchFamily="18" charset="0"/>
                <a:cs typeface="Times New Roman" pitchFamily="18" charset="0"/>
              </a:rPr>
              <a:t>functions of random variables</a:t>
            </a:r>
            <a:endParaRPr lang="en-US" dirty="0">
              <a:latin typeface="Times New Roman" pitchFamily="18" charset="0"/>
              <a:cs typeface="Times New Roman" pitchFamily="18" charset="0"/>
            </a:endParaRPr>
          </a:p>
        </p:txBody>
      </p:sp>
      <p:sp>
        <p:nvSpPr>
          <p:cNvPr id="14" name="Content Placeholder 2"/>
          <p:cNvSpPr txBox="1">
            <a:spLocks/>
          </p:cNvSpPr>
          <p:nvPr/>
        </p:nvSpPr>
        <p:spPr bwMode="auto">
          <a:xfrm>
            <a:off x="838200" y="2971800"/>
            <a:ext cx="2438400" cy="609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342900" algn="ctr" defTabSz="914400" rtl="0" eaLnBrk="1" fontAlgn="base" latinLnBrk="0" hangingPunct="1">
              <a:lnSpc>
                <a:spcPct val="100000"/>
              </a:lnSpc>
              <a:spcBef>
                <a:spcPct val="20000"/>
              </a:spcBef>
              <a:spcAft>
                <a:spcPct val="0"/>
              </a:spcAft>
              <a:buClrTx/>
              <a:buSzTx/>
              <a:buFontTx/>
              <a:buNone/>
              <a:tabLst/>
              <a:defRPr/>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given </a:t>
            </a:r>
            <a:r>
              <a:rPr kumimoji="0" lang="en-US" sz="3200" b="0" i="1" u="none" strike="noStrike" kern="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p(</a:t>
            </a:r>
            <a:r>
              <a:rPr kumimoji="0" lang="en-US" sz="3200" b="0" i="1" u="none" strike="noStrike" kern="0" cap="none" spc="0" normalizeH="0" baseline="0" noProof="0" dirty="0" smtClean="0">
                <a:ln>
                  <a:noFill/>
                </a:ln>
                <a:solidFill>
                  <a:schemeClr val="tx1"/>
                </a:solidFill>
                <a:effectLst/>
                <a:uLnTx/>
                <a:uFillTx/>
                <a:latin typeface="Cambria Math" pitchFamily="18" charset="0"/>
                <a:ea typeface="Cambria Math" pitchFamily="18" charset="0"/>
                <a:cs typeface="Courier New" pitchFamily="49" charset="0"/>
              </a:rPr>
              <a:t>d)</a:t>
            </a:r>
          </a:p>
        </p:txBody>
      </p:sp>
      <p:sp>
        <p:nvSpPr>
          <p:cNvPr id="15" name="Content Placeholder 2"/>
          <p:cNvSpPr txBox="1">
            <a:spLocks/>
          </p:cNvSpPr>
          <p:nvPr/>
        </p:nvSpPr>
        <p:spPr bwMode="auto">
          <a:xfrm>
            <a:off x="3048000" y="3733800"/>
            <a:ext cx="2438400" cy="609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342900" algn="ctr" defTabSz="914400" rtl="0" eaLnBrk="1" fontAlgn="base" latinLnBrk="0" hangingPunct="1">
              <a:lnSpc>
                <a:spcPct val="100000"/>
              </a:lnSpc>
              <a:spcBef>
                <a:spcPct val="20000"/>
              </a:spcBef>
              <a:spcAft>
                <a:spcPct val="0"/>
              </a:spcAft>
              <a:buClrTx/>
              <a:buSzTx/>
              <a:buFontTx/>
              <a:buNone/>
              <a:tabLst/>
              <a:defRPr/>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with </a:t>
            </a:r>
            <a:r>
              <a:rPr kumimoji="0" lang="en-US" sz="3200" b="0" i="1" u="none" strike="noStrike" kern="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m=d</a:t>
            </a:r>
            <a:r>
              <a:rPr kumimoji="0" lang="en-US" sz="3200" b="0" i="1" u="none" strike="noStrike" kern="0" cap="none" spc="0" normalizeH="0" baseline="30000" noProof="0" dirty="0" smtClean="0">
                <a:ln>
                  <a:noFill/>
                </a:ln>
                <a:solidFill>
                  <a:schemeClr val="tx1"/>
                </a:solidFill>
                <a:effectLst/>
                <a:uLnTx/>
                <a:uFillTx/>
                <a:latin typeface="Cambria Math" pitchFamily="18" charset="0"/>
                <a:ea typeface="Cambria Math" pitchFamily="18" charset="0"/>
                <a:cs typeface="Times New Roman" pitchFamily="18" charset="0"/>
              </a:rPr>
              <a:t>2</a:t>
            </a:r>
            <a:endParaRPr kumimoji="0" lang="en-US" sz="3200" b="0" i="1" u="none" strike="noStrike" kern="0" cap="none" spc="0" normalizeH="0" baseline="30000" noProof="0" dirty="0" smtClean="0">
              <a:ln>
                <a:noFill/>
              </a:ln>
              <a:solidFill>
                <a:schemeClr val="tx1"/>
              </a:solidFill>
              <a:effectLst/>
              <a:uLnTx/>
              <a:uFillTx/>
              <a:latin typeface="Cambria Math" pitchFamily="18" charset="0"/>
              <a:ea typeface="Cambria Math" pitchFamily="18" charset="0"/>
              <a:cs typeface="Courier New" pitchFamily="49" charset="0"/>
            </a:endParaRPr>
          </a:p>
        </p:txBody>
      </p:sp>
      <p:sp>
        <p:nvSpPr>
          <p:cNvPr id="16" name="Content Placeholder 2"/>
          <p:cNvSpPr txBox="1">
            <a:spLocks/>
          </p:cNvSpPr>
          <p:nvPr/>
        </p:nvSpPr>
        <p:spPr bwMode="auto">
          <a:xfrm>
            <a:off x="5334000" y="4572000"/>
            <a:ext cx="2895600" cy="609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342900" algn="ctr" defTabSz="914400" rtl="0" eaLnBrk="1" fontAlgn="base" latinLnBrk="0" hangingPunct="1">
              <a:lnSpc>
                <a:spcPct val="100000"/>
              </a:lnSpc>
              <a:spcBef>
                <a:spcPct val="20000"/>
              </a:spcBef>
              <a:spcAft>
                <a:spcPct val="0"/>
              </a:spcAft>
              <a:buClrTx/>
              <a:buSzTx/>
              <a:buFontTx/>
              <a:buNone/>
              <a:tabLst/>
              <a:defRPr/>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what is </a:t>
            </a:r>
            <a:r>
              <a:rPr kumimoji="0" lang="en-US" sz="3200" b="0" i="1" u="none" strike="noStrike" kern="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p(m)</a:t>
            </a: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 ?</a:t>
            </a:r>
            <a:endParaRPr kumimoji="0" lang="en-US" sz="3200" b="0" i="1" u="none" strike="noStrike" kern="0" cap="none" spc="0" normalizeH="0" baseline="30000" noProof="0" dirty="0" smtClean="0">
              <a:ln>
                <a:noFill/>
              </a:ln>
              <a:solidFill>
                <a:schemeClr val="tx1"/>
              </a:solidFill>
              <a:effectLst/>
              <a:uLnTx/>
              <a:uFillTx/>
              <a:latin typeface="Cambria Math" pitchFamily="18" charset="0"/>
              <a:ea typeface="Cambria Math" pitchFamily="18" charset="0"/>
              <a:cs typeface="Courier New" pitchFamily="49" charset="0"/>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858962"/>
          </a:xfrm>
        </p:spPr>
        <p:txBody>
          <a:bodyPr/>
          <a:lstStyle/>
          <a:p>
            <a:r>
              <a:rPr lang="en-US" dirty="0" smtClean="0">
                <a:latin typeface="Times New Roman" pitchFamily="18" charset="0"/>
                <a:cs typeface="Times New Roman" pitchFamily="18" charset="0"/>
              </a:rPr>
              <a:t>use chain rule and definition of </a:t>
            </a:r>
            <a:r>
              <a:rPr lang="en-US" dirty="0" err="1" smtClean="0">
                <a:latin typeface="Times New Roman" pitchFamily="18" charset="0"/>
                <a:cs typeface="Times New Roman" pitchFamily="18" charset="0"/>
              </a:rPr>
              <a:t>probabiltiy</a:t>
            </a:r>
            <a:r>
              <a:rPr lang="en-US" dirty="0" smtClean="0">
                <a:latin typeface="Times New Roman" pitchFamily="18" charset="0"/>
                <a:cs typeface="Times New Roman" pitchFamily="18" charset="0"/>
              </a:rPr>
              <a:t> to deduce relationship between </a:t>
            </a:r>
            <a:r>
              <a:rPr lang="en-US" i="1" dirty="0" smtClean="0">
                <a:latin typeface="Cambria Math" pitchFamily="18" charset="0"/>
                <a:ea typeface="Cambria Math" pitchFamily="18" charset="0"/>
                <a:cs typeface="Times New Roman" pitchFamily="18" charset="0"/>
              </a:rPr>
              <a:t>p(d)</a:t>
            </a:r>
            <a:r>
              <a:rPr lang="en-US" dirty="0" smtClean="0">
                <a:latin typeface="Times New Roman" pitchFamily="18" charset="0"/>
                <a:cs typeface="Times New Roman" pitchFamily="18" charset="0"/>
              </a:rPr>
              <a:t> and </a:t>
            </a:r>
            <a:r>
              <a:rPr lang="en-US" i="1" dirty="0" smtClean="0">
                <a:latin typeface="Cambria Math" pitchFamily="18" charset="0"/>
                <a:ea typeface="Cambria Math" pitchFamily="18" charset="0"/>
                <a:cs typeface="Times New Roman" pitchFamily="18" charset="0"/>
              </a:rPr>
              <a:t>p(m)</a:t>
            </a:r>
            <a:endParaRPr lang="en-US" i="1" dirty="0">
              <a:latin typeface="Cambria Math" pitchFamily="18" charset="0"/>
              <a:ea typeface="Cambria Math" pitchFamily="18" charset="0"/>
              <a:cs typeface="Times New Roman" pitchFamily="18" charset="0"/>
            </a:endParaRPr>
          </a:p>
        </p:txBody>
      </p:sp>
      <p:pic>
        <p:nvPicPr>
          <p:cNvPr id="11266" name="Picture 2"/>
          <p:cNvPicPr>
            <a:picLocks noGrp="1" noChangeAspect="1" noChangeArrowheads="1"/>
          </p:cNvPicPr>
          <p:nvPr>
            <p:ph idx="1"/>
          </p:nvPr>
        </p:nvPicPr>
        <p:blipFill>
          <a:blip r:embed="rId2" cstate="print"/>
          <a:srcRect l="12963" t="46960" r="15741" b="38716"/>
          <a:stretch>
            <a:fillRect/>
          </a:stretch>
        </p:blipFill>
        <p:spPr bwMode="auto">
          <a:xfrm>
            <a:off x="342900" y="2971800"/>
            <a:ext cx="8801100" cy="914400"/>
          </a:xfrm>
          <a:prstGeom prst="rect">
            <a:avLst/>
          </a:prstGeom>
          <a:noFill/>
          <a:ln w="9525">
            <a:noFill/>
            <a:miter lim="800000"/>
            <a:headEnd/>
            <a:tailEnd/>
          </a:ln>
        </p:spPr>
      </p:pic>
      <p:pic>
        <p:nvPicPr>
          <p:cNvPr id="11267" name="Picture 3"/>
          <p:cNvPicPr>
            <a:picLocks noChangeAspect="1" noChangeArrowheads="1"/>
          </p:cNvPicPr>
          <p:nvPr/>
        </p:nvPicPr>
        <p:blipFill>
          <a:blip r:embed="rId3" cstate="print"/>
          <a:srcRect l="43732" t="54545" r="31195" b="30303"/>
          <a:stretch>
            <a:fillRect/>
          </a:stretch>
        </p:blipFill>
        <p:spPr bwMode="auto">
          <a:xfrm>
            <a:off x="3276600" y="5172088"/>
            <a:ext cx="2438400" cy="762000"/>
          </a:xfrm>
          <a:prstGeom prst="rect">
            <a:avLst/>
          </a:prstGeom>
          <a:noFill/>
          <a:ln w="9525">
            <a:noFill/>
            <a:miter lim="800000"/>
            <a:headEnd/>
            <a:tailEnd/>
          </a:ln>
        </p:spPr>
      </p:pic>
      <p:sp>
        <p:nvSpPr>
          <p:cNvPr id="7" name="Right Brace 6"/>
          <p:cNvSpPr/>
          <p:nvPr/>
        </p:nvSpPr>
        <p:spPr>
          <a:xfrm rot="5400000">
            <a:off x="4567234" y="3286126"/>
            <a:ext cx="342900" cy="1143000"/>
          </a:xfrm>
          <a:prstGeom prst="rightBrace">
            <a:avLst>
              <a:gd name="adj1" fmla="val 8333"/>
              <a:gd name="adj2" fmla="val 50000"/>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Right Brace 7"/>
          <p:cNvSpPr/>
          <p:nvPr/>
        </p:nvSpPr>
        <p:spPr>
          <a:xfrm rot="5400000">
            <a:off x="6607968" y="3636168"/>
            <a:ext cx="347664" cy="457200"/>
          </a:xfrm>
          <a:prstGeom prst="rightBrace">
            <a:avLst>
              <a:gd name="adj1" fmla="val 8333"/>
              <a:gd name="adj2" fmla="val 50000"/>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Freeform 8"/>
          <p:cNvSpPr/>
          <p:nvPr/>
        </p:nvSpPr>
        <p:spPr>
          <a:xfrm>
            <a:off x="4786309" y="4157663"/>
            <a:ext cx="771525" cy="242887"/>
          </a:xfrm>
          <a:custGeom>
            <a:avLst/>
            <a:gdLst>
              <a:gd name="connsiteX0" fmla="*/ 0 w 771525"/>
              <a:gd name="connsiteY0" fmla="*/ 0 h 242887"/>
              <a:gd name="connsiteX1" fmla="*/ 414337 w 771525"/>
              <a:gd name="connsiteY1" fmla="*/ 185737 h 242887"/>
              <a:gd name="connsiteX2" fmla="*/ 771525 w 771525"/>
              <a:gd name="connsiteY2" fmla="*/ 242887 h 242887"/>
            </a:gdLst>
            <a:ahLst/>
            <a:cxnLst>
              <a:cxn ang="0">
                <a:pos x="connsiteX0" y="connsiteY0"/>
              </a:cxn>
              <a:cxn ang="0">
                <a:pos x="connsiteX1" y="connsiteY1"/>
              </a:cxn>
              <a:cxn ang="0">
                <a:pos x="connsiteX2" y="connsiteY2"/>
              </a:cxn>
            </a:cxnLst>
            <a:rect l="l" t="t" r="r" b="b"/>
            <a:pathLst>
              <a:path w="771525" h="242887">
                <a:moveTo>
                  <a:pt x="0" y="0"/>
                </a:moveTo>
                <a:cubicBezTo>
                  <a:pt x="142875" y="72628"/>
                  <a:pt x="285750" y="145256"/>
                  <a:pt x="414337" y="185737"/>
                </a:cubicBezTo>
                <a:cubicBezTo>
                  <a:pt x="542924" y="226218"/>
                  <a:pt x="657224" y="234552"/>
                  <a:pt x="771525" y="242887"/>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Freeform 9"/>
          <p:cNvSpPr/>
          <p:nvPr/>
        </p:nvSpPr>
        <p:spPr>
          <a:xfrm flipH="1">
            <a:off x="6019800" y="4176712"/>
            <a:ext cx="771525" cy="242887"/>
          </a:xfrm>
          <a:custGeom>
            <a:avLst/>
            <a:gdLst>
              <a:gd name="connsiteX0" fmla="*/ 0 w 771525"/>
              <a:gd name="connsiteY0" fmla="*/ 0 h 242887"/>
              <a:gd name="connsiteX1" fmla="*/ 414337 w 771525"/>
              <a:gd name="connsiteY1" fmla="*/ 185737 h 242887"/>
              <a:gd name="connsiteX2" fmla="*/ 771525 w 771525"/>
              <a:gd name="connsiteY2" fmla="*/ 242887 h 242887"/>
            </a:gdLst>
            <a:ahLst/>
            <a:cxnLst>
              <a:cxn ang="0">
                <a:pos x="connsiteX0" y="connsiteY0"/>
              </a:cxn>
              <a:cxn ang="0">
                <a:pos x="connsiteX1" y="connsiteY1"/>
              </a:cxn>
              <a:cxn ang="0">
                <a:pos x="connsiteX2" y="connsiteY2"/>
              </a:cxn>
            </a:cxnLst>
            <a:rect l="l" t="t" r="r" b="b"/>
            <a:pathLst>
              <a:path w="771525" h="242887">
                <a:moveTo>
                  <a:pt x="0" y="0"/>
                </a:moveTo>
                <a:cubicBezTo>
                  <a:pt x="142875" y="72628"/>
                  <a:pt x="285750" y="145256"/>
                  <a:pt x="414337" y="185737"/>
                </a:cubicBezTo>
                <a:cubicBezTo>
                  <a:pt x="542924" y="226218"/>
                  <a:pt x="657224" y="234552"/>
                  <a:pt x="771525" y="242887"/>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Title 1"/>
          <p:cNvSpPr txBox="1">
            <a:spLocks/>
          </p:cNvSpPr>
          <p:nvPr/>
        </p:nvSpPr>
        <p:spPr bwMode="auto">
          <a:xfrm>
            <a:off x="914400" y="3657600"/>
            <a:ext cx="8229600" cy="18589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400" b="0" i="1" u="none" strike="noStrike" kern="0" cap="none" spc="0" normalizeH="0" baseline="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
        <p:nvSpPr>
          <p:cNvPr id="12" name="Title 1"/>
          <p:cNvSpPr txBox="1">
            <a:spLocks/>
          </p:cNvSpPr>
          <p:nvPr/>
        </p:nvSpPr>
        <p:spPr bwMode="auto">
          <a:xfrm>
            <a:off x="5410200" y="4114800"/>
            <a:ext cx="762000" cy="609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0" u="none" strike="noStrike" kern="0" cap="none" spc="0" normalizeH="0" baseline="0" noProof="0" dirty="0" smtClean="0">
                <a:ln>
                  <a:noFill/>
                </a:ln>
                <a:solidFill>
                  <a:srgbClr val="FF0000"/>
                </a:solidFill>
                <a:effectLst/>
                <a:uLnTx/>
                <a:uFillTx/>
                <a:latin typeface="Times New Roman" pitchFamily="18" charset="0"/>
                <a:ea typeface="+mj-ea"/>
                <a:cs typeface="Times New Roman" pitchFamily="18" charset="0"/>
              </a:rPr>
              <a:t>=</a:t>
            </a:r>
            <a:endParaRPr kumimoji="0" lang="en-US" sz="4400" b="0" i="1" u="none" strike="noStrike" kern="0" cap="none" spc="0" normalizeH="0" baseline="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
        <p:nvSpPr>
          <p:cNvPr id="13" name="Freeform 12"/>
          <p:cNvSpPr/>
          <p:nvPr/>
        </p:nvSpPr>
        <p:spPr>
          <a:xfrm>
            <a:off x="5614988" y="5614988"/>
            <a:ext cx="1457325" cy="700087"/>
          </a:xfrm>
          <a:custGeom>
            <a:avLst/>
            <a:gdLst>
              <a:gd name="connsiteX0" fmla="*/ 0 w 1457325"/>
              <a:gd name="connsiteY0" fmla="*/ 0 h 700087"/>
              <a:gd name="connsiteX1" fmla="*/ 714375 w 1457325"/>
              <a:gd name="connsiteY1" fmla="*/ 200025 h 700087"/>
              <a:gd name="connsiteX2" fmla="*/ 628650 w 1457325"/>
              <a:gd name="connsiteY2" fmla="*/ 442912 h 700087"/>
              <a:gd name="connsiteX3" fmla="*/ 1457325 w 1457325"/>
              <a:gd name="connsiteY3" fmla="*/ 700087 h 700087"/>
            </a:gdLst>
            <a:ahLst/>
            <a:cxnLst>
              <a:cxn ang="0">
                <a:pos x="connsiteX0" y="connsiteY0"/>
              </a:cxn>
              <a:cxn ang="0">
                <a:pos x="connsiteX1" y="connsiteY1"/>
              </a:cxn>
              <a:cxn ang="0">
                <a:pos x="connsiteX2" y="connsiteY2"/>
              </a:cxn>
              <a:cxn ang="0">
                <a:pos x="connsiteX3" y="connsiteY3"/>
              </a:cxn>
            </a:cxnLst>
            <a:rect l="l" t="t" r="r" b="b"/>
            <a:pathLst>
              <a:path w="1457325" h="700087">
                <a:moveTo>
                  <a:pt x="0" y="0"/>
                </a:moveTo>
                <a:cubicBezTo>
                  <a:pt x="304800" y="63103"/>
                  <a:pt x="609600" y="126206"/>
                  <a:pt x="714375" y="200025"/>
                </a:cubicBezTo>
                <a:cubicBezTo>
                  <a:pt x="819150" y="273844"/>
                  <a:pt x="504825" y="359568"/>
                  <a:pt x="628650" y="442912"/>
                </a:cubicBezTo>
                <a:cubicBezTo>
                  <a:pt x="752475" y="526256"/>
                  <a:pt x="1104900" y="613171"/>
                  <a:pt x="1457325" y="700087"/>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Title 1"/>
          <p:cNvSpPr txBox="1">
            <a:spLocks/>
          </p:cNvSpPr>
          <p:nvPr/>
        </p:nvSpPr>
        <p:spPr bwMode="auto">
          <a:xfrm>
            <a:off x="7086600" y="4953000"/>
            <a:ext cx="1752600" cy="1752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b="0" i="0" u="none" strike="noStrike" kern="0" cap="none" spc="0" normalizeH="0" baseline="0" noProof="0" dirty="0" smtClean="0">
                <a:ln>
                  <a:noFill/>
                </a:ln>
                <a:solidFill>
                  <a:srgbClr val="FF0000"/>
                </a:solidFill>
                <a:effectLst/>
                <a:uLnTx/>
                <a:uFillTx/>
                <a:latin typeface="Times New Roman" pitchFamily="18" charset="0"/>
                <a:ea typeface="+mj-ea"/>
                <a:cs typeface="Times New Roman" pitchFamily="18" charset="0"/>
              </a:rPr>
              <a:t>absolute value added to handle case where direction of integration reverses, that is m</a:t>
            </a:r>
            <a:r>
              <a:rPr kumimoji="0" lang="en-US" b="0" i="0" u="none" strike="noStrike" kern="0" cap="none" spc="0" normalizeH="0" baseline="-25000" noProof="0" dirty="0" smtClean="0">
                <a:ln>
                  <a:noFill/>
                </a:ln>
                <a:solidFill>
                  <a:srgbClr val="FF0000"/>
                </a:solidFill>
                <a:effectLst/>
                <a:uLnTx/>
                <a:uFillTx/>
                <a:latin typeface="Times New Roman" pitchFamily="18" charset="0"/>
                <a:ea typeface="+mj-ea"/>
                <a:cs typeface="Times New Roman" pitchFamily="18" charset="0"/>
              </a:rPr>
              <a:t>2</a:t>
            </a:r>
            <a:r>
              <a:rPr kumimoji="0" lang="en-US" b="0" i="0" u="none" strike="noStrike" kern="0" cap="none" spc="0" normalizeH="0" baseline="0" noProof="0" dirty="0" smtClean="0">
                <a:ln>
                  <a:noFill/>
                </a:ln>
                <a:solidFill>
                  <a:srgbClr val="FF0000"/>
                </a:solidFill>
                <a:effectLst/>
                <a:uLnTx/>
                <a:uFillTx/>
                <a:latin typeface="Times New Roman" pitchFamily="18" charset="0"/>
                <a:ea typeface="+mj-ea"/>
                <a:cs typeface="Times New Roman" pitchFamily="18" charset="0"/>
              </a:rPr>
              <a:t>&lt;m</a:t>
            </a:r>
            <a:r>
              <a:rPr kumimoji="0" lang="en-US" b="0" i="0" u="none" strike="noStrike" kern="0" cap="none" spc="0" normalizeH="0" baseline="-25000" noProof="0" dirty="0" smtClean="0">
                <a:ln>
                  <a:noFill/>
                </a:ln>
                <a:solidFill>
                  <a:srgbClr val="FF0000"/>
                </a:solidFill>
                <a:effectLst/>
                <a:uLnTx/>
                <a:uFillTx/>
                <a:latin typeface="Times New Roman" pitchFamily="18" charset="0"/>
                <a:ea typeface="+mj-ea"/>
                <a:cs typeface="Times New Roman" pitchFamily="18" charset="0"/>
              </a:rPr>
              <a:t>1</a:t>
            </a:r>
            <a:endParaRPr kumimoji="0" lang="en-US" b="0" i="1" u="none" strike="noStrike" kern="0" cap="none" spc="0" normalizeH="0" baseline="-2500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7" name="Picture 3"/>
          <p:cNvPicPr>
            <a:picLocks noChangeAspect="1" noChangeArrowheads="1"/>
          </p:cNvPicPr>
          <p:nvPr/>
        </p:nvPicPr>
        <p:blipFill>
          <a:blip r:embed="rId2" cstate="print"/>
          <a:srcRect l="43732" t="54545" r="31195" b="30303"/>
          <a:stretch>
            <a:fillRect/>
          </a:stretch>
        </p:blipFill>
        <p:spPr bwMode="auto">
          <a:xfrm>
            <a:off x="1752600" y="228600"/>
            <a:ext cx="5364480" cy="1676400"/>
          </a:xfrm>
          <a:prstGeom prst="rect">
            <a:avLst/>
          </a:prstGeom>
          <a:noFill/>
          <a:ln w="9525">
            <a:noFill/>
            <a:miter lim="800000"/>
            <a:headEnd/>
            <a:tailEnd/>
          </a:ln>
        </p:spPr>
      </p:pic>
      <p:sp>
        <p:nvSpPr>
          <p:cNvPr id="17" name="Content Placeholder 2"/>
          <p:cNvSpPr txBox="1">
            <a:spLocks/>
          </p:cNvSpPr>
          <p:nvPr/>
        </p:nvSpPr>
        <p:spPr bwMode="auto">
          <a:xfrm>
            <a:off x="2286000" y="2057400"/>
            <a:ext cx="4572000" cy="609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342900" algn="ctr" defTabSz="914400" rtl="0" eaLnBrk="1" fontAlgn="base" latinLnBrk="0" hangingPunct="1">
              <a:lnSpc>
                <a:spcPct val="100000"/>
              </a:lnSpc>
              <a:spcBef>
                <a:spcPct val="20000"/>
              </a:spcBef>
              <a:spcAft>
                <a:spcPct val="0"/>
              </a:spcAft>
              <a:buClrTx/>
              <a:buSzTx/>
              <a:buFontTx/>
              <a:buNone/>
              <a:tabLst/>
              <a:defRPr/>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with </a:t>
            </a:r>
            <a:r>
              <a:rPr kumimoji="0" lang="en-US" sz="3200" b="0" i="1" u="none" strike="noStrike" kern="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m=d</a:t>
            </a:r>
            <a:r>
              <a:rPr kumimoji="0" lang="en-US" sz="3200" b="0" i="1" u="none" strike="noStrike" kern="0" cap="none" spc="0" normalizeH="0" baseline="30000" noProof="0" dirty="0" smtClean="0">
                <a:ln>
                  <a:noFill/>
                </a:ln>
                <a:solidFill>
                  <a:schemeClr val="tx1"/>
                </a:solidFill>
                <a:effectLst/>
                <a:uLnTx/>
                <a:uFillTx/>
                <a:latin typeface="Cambria Math" pitchFamily="18" charset="0"/>
                <a:ea typeface="Cambria Math" pitchFamily="18" charset="0"/>
                <a:cs typeface="Times New Roman" pitchFamily="18" charset="0"/>
              </a:rPr>
              <a:t>2</a:t>
            </a:r>
            <a:r>
              <a:rPr kumimoji="0" lang="en-US" sz="3200" b="0" i="1" u="none" strike="noStrike" kern="0" cap="none" spc="0" normalizeH="0" noProof="0" dirty="0" smtClean="0">
                <a:ln>
                  <a:noFill/>
                </a:ln>
                <a:solidFill>
                  <a:schemeClr val="tx1"/>
                </a:solidFill>
                <a:effectLst/>
                <a:uLnTx/>
                <a:uFillTx/>
                <a:latin typeface="Cambria Math" pitchFamily="18" charset="0"/>
                <a:ea typeface="Cambria Math" pitchFamily="18" charset="0"/>
                <a:cs typeface="Times New Roman" pitchFamily="18" charset="0"/>
              </a:rPr>
              <a:t>  </a:t>
            </a:r>
            <a:r>
              <a:rPr kumimoji="0" lang="en-US" sz="3200" b="0" u="none" strike="noStrike" kern="0" cap="none" spc="0" normalizeH="0" noProof="0" dirty="0" smtClean="0">
                <a:ln>
                  <a:noFill/>
                </a:ln>
                <a:solidFill>
                  <a:schemeClr val="tx1"/>
                </a:solidFill>
                <a:effectLst/>
                <a:uLnTx/>
                <a:uFillTx/>
                <a:latin typeface="Times New Roman" pitchFamily="18" charset="0"/>
                <a:ea typeface="Cambria Math" pitchFamily="18" charset="0"/>
                <a:cs typeface="Times New Roman" pitchFamily="18" charset="0"/>
              </a:rPr>
              <a:t>and</a:t>
            </a:r>
            <a:r>
              <a:rPr kumimoji="0" lang="en-US" sz="3200" b="0" i="1" u="none" strike="noStrike" kern="0" cap="none" spc="0" normalizeH="0" noProof="0" dirty="0" smtClean="0">
                <a:ln>
                  <a:noFill/>
                </a:ln>
                <a:solidFill>
                  <a:schemeClr val="tx1"/>
                </a:solidFill>
                <a:effectLst/>
                <a:uLnTx/>
                <a:uFillTx/>
                <a:latin typeface="Cambria Math" pitchFamily="18" charset="0"/>
                <a:ea typeface="Cambria Math" pitchFamily="18" charset="0"/>
                <a:cs typeface="Times New Roman" pitchFamily="18" charset="0"/>
              </a:rPr>
              <a:t> d=m</a:t>
            </a:r>
            <a:r>
              <a:rPr kumimoji="0" lang="en-US" sz="3200" b="0" i="1" u="none" strike="noStrike" kern="0" cap="none" spc="0" normalizeH="0" baseline="30000" noProof="0" dirty="0" smtClean="0">
                <a:ln>
                  <a:noFill/>
                </a:ln>
                <a:solidFill>
                  <a:schemeClr val="tx1"/>
                </a:solidFill>
                <a:effectLst/>
                <a:uLnTx/>
                <a:uFillTx/>
                <a:latin typeface="Cambria Math" pitchFamily="18" charset="0"/>
                <a:ea typeface="Cambria Math" pitchFamily="18" charset="0"/>
                <a:cs typeface="Times New Roman" pitchFamily="18" charset="0"/>
              </a:rPr>
              <a:t>1/2</a:t>
            </a:r>
            <a:endParaRPr kumimoji="0" lang="en-US" sz="3200" b="0" i="1" u="none" strike="noStrike" kern="0" cap="none" spc="0" normalizeH="0" baseline="30000" noProof="0" dirty="0" smtClean="0">
              <a:ln>
                <a:noFill/>
              </a:ln>
              <a:solidFill>
                <a:schemeClr val="tx1"/>
              </a:solidFill>
              <a:effectLst/>
              <a:uLnTx/>
              <a:uFillTx/>
              <a:latin typeface="Cambria Math" pitchFamily="18" charset="0"/>
              <a:ea typeface="Cambria Math" pitchFamily="18" charset="0"/>
              <a:cs typeface="Courier New" pitchFamily="49" charset="0"/>
            </a:endParaRPr>
          </a:p>
        </p:txBody>
      </p:sp>
      <p:sp>
        <p:nvSpPr>
          <p:cNvPr id="18" name="Content Placeholder 2"/>
          <p:cNvSpPr txBox="1">
            <a:spLocks/>
          </p:cNvSpPr>
          <p:nvPr/>
        </p:nvSpPr>
        <p:spPr bwMode="auto">
          <a:xfrm>
            <a:off x="0" y="3109904"/>
            <a:ext cx="4876800" cy="1676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342900" defTabSz="914400" rtl="0" eaLnBrk="1" fontAlgn="base" latinLnBrk="0" hangingPunct="1">
              <a:lnSpc>
                <a:spcPct val="100000"/>
              </a:lnSpc>
              <a:spcBef>
                <a:spcPct val="20000"/>
              </a:spcBef>
              <a:spcAft>
                <a:spcPct val="0"/>
              </a:spcAft>
              <a:buClrTx/>
              <a:buSzTx/>
              <a:buFontTx/>
              <a:buNone/>
              <a:tabLst/>
              <a:defRPr/>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intervals:</a:t>
            </a:r>
          </a:p>
          <a:p>
            <a:pPr marL="0" marR="0" lvl="0" indent="-342900" algn="ctr" defTabSz="914400" rtl="0" eaLnBrk="1" fontAlgn="base" latinLnBrk="0" hangingPunct="1">
              <a:lnSpc>
                <a:spcPct val="100000"/>
              </a:lnSpc>
              <a:spcBef>
                <a:spcPct val="20000"/>
              </a:spcBef>
              <a:spcAft>
                <a:spcPct val="0"/>
              </a:spcAft>
              <a:buClrTx/>
              <a:buSzTx/>
              <a:buFontTx/>
              <a:buNone/>
              <a:tabLst/>
              <a:defRPr/>
            </a:pPr>
            <a:r>
              <a:rPr lang="en-US" sz="2400" i="1" kern="0" dirty="0" smtClean="0">
                <a:latin typeface="Cambria Math" pitchFamily="18" charset="0"/>
                <a:ea typeface="Cambria Math" pitchFamily="18" charset="0"/>
                <a:cs typeface="Times New Roman" pitchFamily="18" charset="0"/>
              </a:rPr>
              <a:t>d=0</a:t>
            </a:r>
            <a:r>
              <a:rPr lang="en-US" sz="2400" kern="0" dirty="0" smtClean="0">
                <a:latin typeface="Times New Roman" pitchFamily="18" charset="0"/>
                <a:cs typeface="Times New Roman" pitchFamily="18" charset="0"/>
              </a:rPr>
              <a:t> corresponds to </a:t>
            </a:r>
            <a:r>
              <a:rPr lang="en-US" sz="2400" i="1" kern="0" dirty="0" smtClean="0">
                <a:latin typeface="Cambria Math" pitchFamily="18" charset="0"/>
                <a:ea typeface="Cambria Math" pitchFamily="18" charset="0"/>
                <a:cs typeface="Times New Roman" pitchFamily="18" charset="0"/>
              </a:rPr>
              <a:t>m=0</a:t>
            </a:r>
          </a:p>
          <a:p>
            <a:pPr marL="0" marR="0" lvl="0" indent="-342900" algn="ctr" defTabSz="914400" rtl="0" eaLnBrk="1" fontAlgn="base" latinLnBrk="0" hangingPunct="1">
              <a:lnSpc>
                <a:spcPct val="100000"/>
              </a:lnSpc>
              <a:spcBef>
                <a:spcPct val="20000"/>
              </a:spcBef>
              <a:spcAft>
                <a:spcPct val="0"/>
              </a:spcAft>
              <a:buClrTx/>
              <a:buSzTx/>
              <a:buFontTx/>
              <a:buNone/>
              <a:tabLst/>
              <a:defRPr/>
            </a:pPr>
            <a:r>
              <a:rPr kumimoji="0" lang="en-US" sz="2400" b="0" i="1" u="none" strike="noStrike" kern="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d=1</a:t>
            </a:r>
            <a:r>
              <a:rPr kumimoji="0" lang="en-US" sz="24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 corresponds to </a:t>
            </a:r>
            <a:r>
              <a:rPr kumimoji="0" lang="en-US" sz="2400" b="0" i="1" u="none" strike="noStrike" kern="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m=1</a:t>
            </a:r>
          </a:p>
          <a:p>
            <a:pPr marL="0" marR="0" lvl="0" indent="-342900" algn="ctr" defTabSz="914400" rtl="0" eaLnBrk="1" fontAlgn="base" latinLnBrk="0" hangingPunct="1">
              <a:lnSpc>
                <a:spcPct val="100000"/>
              </a:lnSpc>
              <a:spcBef>
                <a:spcPct val="20000"/>
              </a:spcBef>
              <a:spcAft>
                <a:spcPct val="0"/>
              </a:spcAft>
              <a:buClrTx/>
              <a:buSzTx/>
              <a:buFontTx/>
              <a:buNone/>
              <a:tabLst/>
              <a:defRPr/>
            </a:pPr>
            <a:endParaRPr lang="en-US" sz="3200" kern="0" dirty="0" smtClean="0">
              <a:latin typeface="Times New Roman" pitchFamily="18" charset="0"/>
              <a:cs typeface="Times New Roman" pitchFamily="18" charset="0"/>
            </a:endParaRPr>
          </a:p>
        </p:txBody>
      </p:sp>
      <p:sp>
        <p:nvSpPr>
          <p:cNvPr id="19" name="Rectangle 18"/>
          <p:cNvSpPr/>
          <p:nvPr/>
        </p:nvSpPr>
        <p:spPr>
          <a:xfrm>
            <a:off x="228600" y="0"/>
            <a:ext cx="3352800" cy="369332"/>
          </a:xfrm>
          <a:prstGeom prst="rect">
            <a:avLst/>
          </a:prstGeom>
        </p:spPr>
        <p:txBody>
          <a:bodyPr wrap="square">
            <a:spAutoFit/>
          </a:bodyPr>
          <a:lstStyle/>
          <a:p>
            <a:pPr lvl="0" indent="-342900" algn="ctr">
              <a:spcBef>
                <a:spcPct val="20000"/>
              </a:spcBef>
              <a:defRPr/>
            </a:pPr>
            <a:r>
              <a:rPr lang="en-US" kern="0" dirty="0" smtClean="0">
                <a:latin typeface="Times New Roman" pitchFamily="18" charset="0"/>
                <a:cs typeface="Times New Roman" pitchFamily="18" charset="0"/>
              </a:rPr>
              <a:t>p(d)=1 so m[d(m)]=1</a:t>
            </a:r>
          </a:p>
        </p:txBody>
      </p:sp>
      <p:sp>
        <p:nvSpPr>
          <p:cNvPr id="20" name="Content Placeholder 2"/>
          <p:cNvSpPr txBox="1">
            <a:spLocks/>
          </p:cNvSpPr>
          <p:nvPr/>
        </p:nvSpPr>
        <p:spPr bwMode="auto">
          <a:xfrm>
            <a:off x="5029200" y="2990848"/>
            <a:ext cx="3657600" cy="2286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342900" defTabSz="914400" rtl="0" eaLnBrk="1" fontAlgn="base" latinLnBrk="0" hangingPunct="1">
              <a:lnSpc>
                <a:spcPct val="100000"/>
              </a:lnSpc>
              <a:spcBef>
                <a:spcPct val="20000"/>
              </a:spcBef>
              <a:spcAft>
                <a:spcPct val="0"/>
              </a:spcAft>
              <a:buClrTx/>
              <a:buSzTx/>
              <a:buFontTx/>
              <a:buNone/>
              <a:tabLst/>
              <a:defRPr/>
            </a:pPr>
            <a:r>
              <a:rPr kumimoji="0" lang="en-US" sz="3200" b="0" i="0" u="none" strike="noStrike" kern="0" cap="none" spc="0" normalizeH="0" baseline="0" noProof="0" dirty="0" err="1" smtClean="0">
                <a:ln>
                  <a:noFill/>
                </a:ln>
                <a:solidFill>
                  <a:schemeClr val="tx1"/>
                </a:solidFill>
                <a:effectLst/>
                <a:uLnTx/>
                <a:uFillTx/>
                <a:latin typeface="Times New Roman" pitchFamily="18" charset="0"/>
                <a:ea typeface="+mn-ea"/>
                <a:cs typeface="Times New Roman" pitchFamily="18" charset="0"/>
              </a:rPr>
              <a:t>p.d.f</a:t>
            </a: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a:t>
            </a:r>
          </a:p>
          <a:p>
            <a:pPr marL="0" marR="0" lvl="0" indent="-342900" algn="ctr" defTabSz="914400" rtl="0" eaLnBrk="1" fontAlgn="base" latinLnBrk="0" hangingPunct="1">
              <a:lnSpc>
                <a:spcPct val="100000"/>
              </a:lnSpc>
              <a:spcBef>
                <a:spcPct val="20000"/>
              </a:spcBef>
              <a:spcAft>
                <a:spcPct val="0"/>
              </a:spcAft>
              <a:buClrTx/>
              <a:buSzTx/>
              <a:buFontTx/>
              <a:buNone/>
              <a:tabLst/>
              <a:defRPr/>
            </a:pPr>
            <a:r>
              <a:rPr lang="en-US" sz="2400" i="1" kern="0" dirty="0" smtClean="0">
                <a:latin typeface="Cambria Math" pitchFamily="18" charset="0"/>
                <a:ea typeface="Cambria Math" pitchFamily="18" charset="0"/>
                <a:cs typeface="Times New Roman" pitchFamily="18" charset="0"/>
              </a:rPr>
              <a:t>p(d) = 1</a:t>
            </a:r>
          </a:p>
          <a:p>
            <a:pPr marL="0" marR="0" lvl="0" indent="-342900" algn="ctr" defTabSz="914400" rtl="0" eaLnBrk="1" fontAlgn="base" latinLnBrk="0" hangingPunct="1">
              <a:lnSpc>
                <a:spcPct val="100000"/>
              </a:lnSpc>
              <a:spcBef>
                <a:spcPct val="20000"/>
              </a:spcBef>
              <a:spcAft>
                <a:spcPct val="0"/>
              </a:spcAft>
              <a:buClrTx/>
              <a:buSzTx/>
              <a:buFontTx/>
              <a:buNone/>
              <a:tabLst/>
              <a:defRPr/>
            </a:pPr>
            <a:r>
              <a:rPr lang="en-US" sz="2400" i="1" kern="0" dirty="0" smtClean="0">
                <a:latin typeface="Cambria Math" pitchFamily="18" charset="0"/>
                <a:ea typeface="Cambria Math" pitchFamily="18" charset="0"/>
                <a:cs typeface="Times New Roman" pitchFamily="18" charset="0"/>
              </a:rPr>
              <a:t>so</a:t>
            </a:r>
          </a:p>
          <a:p>
            <a:pPr marL="0" marR="0" lvl="0" indent="-342900" algn="ctr" defTabSz="914400" rtl="0" eaLnBrk="1" fontAlgn="base" latinLnBrk="0" hangingPunct="1">
              <a:lnSpc>
                <a:spcPct val="100000"/>
              </a:lnSpc>
              <a:spcBef>
                <a:spcPct val="20000"/>
              </a:spcBef>
              <a:spcAft>
                <a:spcPct val="0"/>
              </a:spcAft>
              <a:buClrTx/>
              <a:buSzTx/>
              <a:buFontTx/>
              <a:buNone/>
              <a:tabLst/>
              <a:defRPr/>
            </a:pPr>
            <a:r>
              <a:rPr lang="en-US" sz="2400" i="1" kern="0" dirty="0" smtClean="0">
                <a:latin typeface="Cambria Math" pitchFamily="18" charset="0"/>
                <a:ea typeface="Cambria Math" pitchFamily="18" charset="0"/>
                <a:cs typeface="Times New Roman" pitchFamily="18" charset="0"/>
              </a:rPr>
              <a:t>p[d(m)]=1</a:t>
            </a:r>
          </a:p>
        </p:txBody>
      </p:sp>
      <p:sp>
        <p:nvSpPr>
          <p:cNvPr id="21" name="Content Placeholder 2"/>
          <p:cNvSpPr txBox="1">
            <a:spLocks/>
          </p:cNvSpPr>
          <p:nvPr/>
        </p:nvSpPr>
        <p:spPr bwMode="auto">
          <a:xfrm>
            <a:off x="0" y="4981568"/>
            <a:ext cx="4876800" cy="1676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342900" defTabSz="914400" rtl="0" eaLnBrk="1" fontAlgn="base" latinLnBrk="0" hangingPunct="1">
              <a:lnSpc>
                <a:spcPct val="100000"/>
              </a:lnSpc>
              <a:spcBef>
                <a:spcPct val="20000"/>
              </a:spcBef>
              <a:spcAft>
                <a:spcPct val="0"/>
              </a:spcAft>
              <a:buClrTx/>
              <a:buSzTx/>
              <a:buFontTx/>
              <a:buNone/>
              <a:tabLst/>
              <a:defRPr/>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derivative:</a:t>
            </a:r>
          </a:p>
          <a:p>
            <a:pPr lvl="0" indent="-342900" algn="ctr">
              <a:spcBef>
                <a:spcPct val="20000"/>
              </a:spcBef>
            </a:pPr>
            <a:r>
              <a:rPr lang="en-US" sz="2400" i="1" kern="0" dirty="0" smtClean="0">
                <a:latin typeface="Cambria Math"/>
                <a:ea typeface="Cambria Math"/>
                <a:cs typeface="Times New Roman" pitchFamily="18" charset="0"/>
              </a:rPr>
              <a:t>∂</a:t>
            </a:r>
            <a:r>
              <a:rPr lang="en-US" sz="2400" i="1" kern="0" dirty="0" smtClean="0">
                <a:latin typeface="Cambria Math" pitchFamily="18" charset="0"/>
                <a:ea typeface="Cambria Math" pitchFamily="18" charset="0"/>
                <a:cs typeface="Times New Roman" pitchFamily="18" charset="0"/>
              </a:rPr>
              <a:t>d/</a:t>
            </a:r>
            <a:r>
              <a:rPr lang="en-US" sz="2400" i="1" kern="0" dirty="0" smtClean="0">
                <a:latin typeface="Cambria Math"/>
                <a:ea typeface="Cambria Math"/>
                <a:cs typeface="Times New Roman" pitchFamily="18" charset="0"/>
              </a:rPr>
              <a:t> ∂ </a:t>
            </a:r>
            <a:r>
              <a:rPr lang="en-US" sz="2400" i="1" kern="0" dirty="0" smtClean="0">
                <a:latin typeface="Cambria Math" pitchFamily="18" charset="0"/>
                <a:ea typeface="Cambria Math" pitchFamily="18" charset="0"/>
                <a:cs typeface="Times New Roman" pitchFamily="18" charset="0"/>
              </a:rPr>
              <a:t>m = (1/2)m</a:t>
            </a:r>
            <a:r>
              <a:rPr lang="en-US" sz="2400" i="1" kern="0" baseline="30000" dirty="0" smtClean="0">
                <a:latin typeface="Cambria Math" pitchFamily="18" charset="0"/>
                <a:ea typeface="Cambria Math" pitchFamily="18" charset="0"/>
                <a:cs typeface="Times New Roman" pitchFamily="18" charset="0"/>
              </a:rPr>
              <a:t>-1/2</a:t>
            </a:r>
          </a:p>
          <a:p>
            <a:pPr marL="0" marR="0" lvl="0" indent="-342900" algn="ctr" defTabSz="914400" rtl="0" eaLnBrk="1" fontAlgn="base" latinLnBrk="0" hangingPunct="1">
              <a:lnSpc>
                <a:spcPct val="100000"/>
              </a:lnSpc>
              <a:spcBef>
                <a:spcPct val="20000"/>
              </a:spcBef>
              <a:spcAft>
                <a:spcPct val="0"/>
              </a:spcAft>
              <a:buClrTx/>
              <a:buSzTx/>
              <a:buFontTx/>
              <a:buNone/>
              <a:tabLst/>
              <a:defRPr/>
            </a:pPr>
            <a:endParaRPr lang="en-US" sz="3200" kern="0" dirty="0" smtClean="0">
              <a:latin typeface="Times New Roman" pitchFamily="18" charset="0"/>
              <a:cs typeface="Times New Roman" pitchFamily="18" charset="0"/>
            </a:endParaRPr>
          </a:p>
        </p:txBody>
      </p:sp>
      <p:sp>
        <p:nvSpPr>
          <p:cNvPr id="22" name="Content Placeholder 2"/>
          <p:cNvSpPr txBox="1">
            <a:spLocks/>
          </p:cNvSpPr>
          <p:nvPr/>
        </p:nvSpPr>
        <p:spPr bwMode="auto">
          <a:xfrm>
            <a:off x="5181600" y="5105400"/>
            <a:ext cx="3657600" cy="1524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342900" defTabSz="914400" rtl="0" eaLnBrk="1" fontAlgn="base" latinLnBrk="0" hangingPunct="1">
              <a:lnSpc>
                <a:spcPct val="100000"/>
              </a:lnSpc>
              <a:spcBef>
                <a:spcPct val="20000"/>
              </a:spcBef>
              <a:spcAft>
                <a:spcPct val="0"/>
              </a:spcAft>
              <a:buClrTx/>
              <a:buSzTx/>
              <a:buFontTx/>
              <a:buNone/>
              <a:tabLst/>
              <a:defRPr/>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so:</a:t>
            </a:r>
          </a:p>
          <a:p>
            <a:pPr lvl="0" indent="-342900">
              <a:spcBef>
                <a:spcPct val="20000"/>
              </a:spcBef>
            </a:pPr>
            <a:r>
              <a:rPr lang="en-US" sz="2400" i="1" kern="0" dirty="0" smtClean="0">
                <a:latin typeface="Cambria Math" pitchFamily="18" charset="0"/>
                <a:ea typeface="Cambria Math" pitchFamily="18" charset="0"/>
                <a:cs typeface="Times New Roman" pitchFamily="18" charset="0"/>
              </a:rPr>
              <a:t>p(m) = (1/2) m</a:t>
            </a:r>
            <a:r>
              <a:rPr lang="en-US" sz="2400" i="1" kern="0" baseline="30000" dirty="0" smtClean="0">
                <a:latin typeface="Cambria Math" pitchFamily="18" charset="0"/>
                <a:ea typeface="Cambria Math" pitchFamily="18" charset="0"/>
                <a:cs typeface="Times New Roman" pitchFamily="18" charset="0"/>
              </a:rPr>
              <a:t>-1/2</a:t>
            </a:r>
            <a:endParaRPr lang="en-US" sz="2400" i="1" kern="0" dirty="0" smtClean="0">
              <a:latin typeface="Cambria Math" pitchFamily="18" charset="0"/>
              <a:ea typeface="Cambria Math" pitchFamily="18" charset="0"/>
              <a:cs typeface="Times New Roman" pitchFamily="18" charset="0"/>
            </a:endParaRPr>
          </a:p>
          <a:p>
            <a:pPr marL="0" marR="0" lvl="0" indent="-342900" defTabSz="914400" rtl="0" eaLnBrk="1" fontAlgn="base" latinLnBrk="0" hangingPunct="1">
              <a:lnSpc>
                <a:spcPct val="100000"/>
              </a:lnSpc>
              <a:spcBef>
                <a:spcPct val="20000"/>
              </a:spcBef>
              <a:spcAft>
                <a:spcPct val="0"/>
              </a:spcAft>
              <a:buClrTx/>
              <a:buSzTx/>
              <a:buFontTx/>
              <a:buNone/>
              <a:tabLst/>
              <a:defRPr/>
            </a:pPr>
            <a:r>
              <a:rPr lang="en-US" sz="2400" i="1" kern="0" dirty="0" smtClean="0">
                <a:latin typeface="Cambria Math" pitchFamily="18" charset="0"/>
                <a:ea typeface="Cambria Math" pitchFamily="18" charset="0"/>
                <a:cs typeface="Times New Roman" pitchFamily="18" charset="0"/>
              </a:rPr>
              <a:t>on interval 0&lt;m&lt;1</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0"/>
            <a:ext cx="8229600" cy="1752599"/>
          </a:xfrm>
        </p:spPr>
        <p:txBody>
          <a:bodyPr/>
          <a:lstStyle/>
          <a:p>
            <a:pPr marL="0" algn="ctr">
              <a:buNone/>
            </a:pPr>
            <a:r>
              <a:rPr lang="en-US" dirty="0" smtClean="0">
                <a:latin typeface="Times New Roman" pitchFamily="18" charset="0"/>
                <a:cs typeface="Times New Roman" pitchFamily="18" charset="0"/>
              </a:rPr>
              <a:t>Error,</a:t>
            </a:r>
          </a:p>
          <a:p>
            <a:pPr marL="0" algn="ctr">
              <a:buNone/>
            </a:pPr>
            <a:r>
              <a:rPr lang="en-US" dirty="0" smtClean="0">
                <a:latin typeface="Times New Roman" pitchFamily="18" charset="0"/>
                <a:cs typeface="Times New Roman" pitchFamily="18" charset="0"/>
              </a:rPr>
              <a:t>an unavoidable aspect of measurement,</a:t>
            </a:r>
          </a:p>
          <a:p>
            <a:pPr marL="0" algn="ctr">
              <a:buNone/>
            </a:pPr>
            <a:r>
              <a:rPr lang="en-US" dirty="0" smtClean="0">
                <a:latin typeface="Times New Roman" pitchFamily="18" charset="0"/>
                <a:cs typeface="Times New Roman" pitchFamily="18" charset="0"/>
              </a:rPr>
              <a:t>is best understood using the ideas of probability.</a:t>
            </a:r>
            <a:endParaRPr lang="en-US" dirty="0">
              <a:latin typeface="Times New Roman" pitchFamily="18" charset="0"/>
              <a:cs typeface="Times New Roman" pitchFamily="18"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 16"/>
          <p:cNvGrpSpPr/>
          <p:nvPr/>
        </p:nvGrpSpPr>
        <p:grpSpPr>
          <a:xfrm>
            <a:off x="762000" y="381000"/>
            <a:ext cx="4495799" cy="5886809"/>
            <a:chOff x="1189300" y="1676400"/>
            <a:chExt cx="3063093" cy="3596234"/>
          </a:xfrm>
        </p:grpSpPr>
        <p:pic>
          <p:nvPicPr>
            <p:cNvPr id="1026" name="Picture 2"/>
            <p:cNvPicPr>
              <a:picLocks noChangeAspect="1" noChangeArrowheads="1"/>
            </p:cNvPicPr>
            <p:nvPr/>
          </p:nvPicPr>
          <p:blipFill>
            <a:blip r:embed="rId3" cstate="print"/>
            <a:srcRect/>
            <a:stretch>
              <a:fillRect/>
            </a:stretch>
          </p:blipFill>
          <p:spPr bwMode="auto">
            <a:xfrm>
              <a:off x="1600200" y="1828801"/>
              <a:ext cx="2444526" cy="2895600"/>
            </a:xfrm>
            <a:prstGeom prst="rect">
              <a:avLst/>
            </a:prstGeom>
            <a:noFill/>
            <a:ln w="9525">
              <a:noFill/>
              <a:miter lim="800000"/>
              <a:headEnd/>
              <a:tailEnd/>
            </a:ln>
          </p:spPr>
        </p:pic>
        <p:sp>
          <p:nvSpPr>
            <p:cNvPr id="18" name="TextBox 17"/>
            <p:cNvSpPr txBox="1"/>
            <p:nvPr/>
          </p:nvSpPr>
          <p:spPr>
            <a:xfrm>
              <a:off x="1447800" y="4953000"/>
              <a:ext cx="533400" cy="319634"/>
            </a:xfrm>
            <a:prstGeom prst="rect">
              <a:avLst/>
            </a:prstGeom>
            <a:noFill/>
          </p:spPr>
          <p:txBody>
            <a:bodyPr wrap="square" rtlCol="0">
              <a:spAutoFit/>
            </a:bodyPr>
            <a:lstStyle/>
            <a:p>
              <a:r>
                <a:rPr lang="en-US" sz="2800" i="1" dirty="0" smtClean="0">
                  <a:latin typeface="Times New Roman" pitchFamily="18" charset="0"/>
                  <a:cs typeface="Times New Roman" pitchFamily="18" charset="0"/>
                </a:rPr>
                <a:t>d</a:t>
              </a:r>
              <a:endParaRPr lang="en-US" sz="2800" i="1" dirty="0">
                <a:latin typeface="Times New Roman" pitchFamily="18" charset="0"/>
                <a:cs typeface="Times New Roman" pitchFamily="18" charset="0"/>
              </a:endParaRPr>
            </a:p>
          </p:txBody>
        </p:sp>
        <p:cxnSp>
          <p:nvCxnSpPr>
            <p:cNvPr id="69" name="Straight Arrow Connector 68"/>
            <p:cNvCxnSpPr/>
            <p:nvPr/>
          </p:nvCxnSpPr>
          <p:spPr>
            <a:xfrm rot="5400000">
              <a:off x="153194" y="3504406"/>
              <a:ext cx="2895600"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1453575" y="2188835"/>
              <a:ext cx="152400" cy="158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1447800" y="4627235"/>
              <a:ext cx="152400" cy="158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1189300" y="2033198"/>
              <a:ext cx="410900" cy="319634"/>
            </a:xfrm>
            <a:prstGeom prst="rect">
              <a:avLst/>
            </a:prstGeom>
            <a:noFill/>
          </p:spPr>
          <p:txBody>
            <a:bodyPr wrap="square" rtlCol="0">
              <a:spAutoFit/>
            </a:bodyPr>
            <a:lstStyle/>
            <a:p>
              <a:r>
                <a:rPr lang="en-US" sz="2800" i="1" dirty="0" smtClean="0">
                  <a:latin typeface="Times New Roman" pitchFamily="18" charset="0"/>
                  <a:cs typeface="Times New Roman" pitchFamily="18" charset="0"/>
                </a:rPr>
                <a:t>0</a:t>
              </a:r>
              <a:endParaRPr lang="en-US" sz="2800" i="1" baseline="-25000" dirty="0">
                <a:latin typeface="Times New Roman" pitchFamily="18" charset="0"/>
                <a:cs typeface="Times New Roman" pitchFamily="18" charset="0"/>
              </a:endParaRPr>
            </a:p>
          </p:txBody>
        </p:sp>
        <p:sp>
          <p:nvSpPr>
            <p:cNvPr id="30" name="TextBox 29"/>
            <p:cNvSpPr txBox="1"/>
            <p:nvPr/>
          </p:nvSpPr>
          <p:spPr>
            <a:xfrm>
              <a:off x="1196050" y="4476423"/>
              <a:ext cx="410900" cy="319634"/>
            </a:xfrm>
            <a:prstGeom prst="rect">
              <a:avLst/>
            </a:prstGeom>
            <a:noFill/>
          </p:spPr>
          <p:txBody>
            <a:bodyPr wrap="square" rtlCol="0">
              <a:spAutoFit/>
            </a:bodyPr>
            <a:lstStyle/>
            <a:p>
              <a:r>
                <a:rPr lang="en-US" sz="2800" i="1" dirty="0" smtClean="0">
                  <a:latin typeface="Times New Roman" pitchFamily="18" charset="0"/>
                  <a:cs typeface="Times New Roman" pitchFamily="18" charset="0"/>
                </a:rPr>
                <a:t>1</a:t>
              </a:r>
              <a:endParaRPr lang="en-US" sz="2800" i="1" baseline="-25000" dirty="0">
                <a:latin typeface="Times New Roman" pitchFamily="18" charset="0"/>
                <a:cs typeface="Times New Roman" pitchFamily="18" charset="0"/>
              </a:endParaRPr>
            </a:p>
          </p:txBody>
        </p:sp>
        <p:sp>
          <p:nvSpPr>
            <p:cNvPr id="40" name="TextBox 39"/>
            <p:cNvSpPr txBox="1"/>
            <p:nvPr/>
          </p:nvSpPr>
          <p:spPr>
            <a:xfrm>
              <a:off x="3276600" y="4911525"/>
              <a:ext cx="533400" cy="319634"/>
            </a:xfrm>
            <a:prstGeom prst="rect">
              <a:avLst/>
            </a:prstGeom>
            <a:noFill/>
          </p:spPr>
          <p:txBody>
            <a:bodyPr wrap="square" rtlCol="0">
              <a:spAutoFit/>
            </a:bodyPr>
            <a:lstStyle/>
            <a:p>
              <a:r>
                <a:rPr lang="en-US" sz="2800" i="1" dirty="0" smtClean="0">
                  <a:latin typeface="Times New Roman" pitchFamily="18" charset="0"/>
                  <a:cs typeface="Times New Roman" pitchFamily="18" charset="0"/>
                </a:rPr>
                <a:t>m</a:t>
              </a:r>
              <a:endParaRPr lang="en-US" sz="2800" i="1" dirty="0">
                <a:latin typeface="Times New Roman" pitchFamily="18" charset="0"/>
                <a:cs typeface="Times New Roman" pitchFamily="18" charset="0"/>
              </a:endParaRPr>
            </a:p>
          </p:txBody>
        </p:sp>
        <p:cxnSp>
          <p:nvCxnSpPr>
            <p:cNvPr id="33" name="Straight Arrow Connector 32"/>
            <p:cNvCxnSpPr/>
            <p:nvPr/>
          </p:nvCxnSpPr>
          <p:spPr>
            <a:xfrm rot="5400000">
              <a:off x="1975244" y="3528608"/>
              <a:ext cx="2895600"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3275625" y="2213037"/>
              <a:ext cx="152400" cy="158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3269850" y="4651437"/>
              <a:ext cx="152400" cy="158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3011350" y="2057400"/>
              <a:ext cx="410900" cy="319634"/>
            </a:xfrm>
            <a:prstGeom prst="rect">
              <a:avLst/>
            </a:prstGeom>
            <a:noFill/>
          </p:spPr>
          <p:txBody>
            <a:bodyPr wrap="square" rtlCol="0">
              <a:spAutoFit/>
            </a:bodyPr>
            <a:lstStyle/>
            <a:p>
              <a:r>
                <a:rPr lang="en-US" sz="2800" i="1" dirty="0" smtClean="0">
                  <a:latin typeface="Times New Roman" pitchFamily="18" charset="0"/>
                  <a:cs typeface="Times New Roman" pitchFamily="18" charset="0"/>
                </a:rPr>
                <a:t>0</a:t>
              </a:r>
              <a:endParaRPr lang="en-US" sz="2800" i="1" baseline="-25000" dirty="0">
                <a:latin typeface="Times New Roman" pitchFamily="18" charset="0"/>
                <a:cs typeface="Times New Roman" pitchFamily="18" charset="0"/>
              </a:endParaRPr>
            </a:p>
          </p:txBody>
        </p:sp>
        <p:sp>
          <p:nvSpPr>
            <p:cNvPr id="38" name="TextBox 37"/>
            <p:cNvSpPr txBox="1"/>
            <p:nvPr/>
          </p:nvSpPr>
          <p:spPr>
            <a:xfrm>
              <a:off x="3018100" y="4500625"/>
              <a:ext cx="410900" cy="319634"/>
            </a:xfrm>
            <a:prstGeom prst="rect">
              <a:avLst/>
            </a:prstGeom>
            <a:noFill/>
          </p:spPr>
          <p:txBody>
            <a:bodyPr wrap="square" rtlCol="0">
              <a:spAutoFit/>
            </a:bodyPr>
            <a:lstStyle/>
            <a:p>
              <a:r>
                <a:rPr lang="en-US" sz="2800" i="1" dirty="0" smtClean="0">
                  <a:latin typeface="Times New Roman" pitchFamily="18" charset="0"/>
                  <a:cs typeface="Times New Roman" pitchFamily="18" charset="0"/>
                </a:rPr>
                <a:t>1</a:t>
              </a:r>
              <a:endParaRPr lang="en-US" sz="2800" i="1" baseline="-25000" dirty="0">
                <a:latin typeface="Times New Roman" pitchFamily="18" charset="0"/>
                <a:cs typeface="Times New Roman" pitchFamily="18" charset="0"/>
              </a:endParaRPr>
            </a:p>
          </p:txBody>
        </p:sp>
        <p:sp>
          <p:nvSpPr>
            <p:cNvPr id="39" name="TextBox 38"/>
            <p:cNvSpPr txBox="1"/>
            <p:nvPr/>
          </p:nvSpPr>
          <p:spPr>
            <a:xfrm>
              <a:off x="1676400" y="1676400"/>
              <a:ext cx="533400" cy="319634"/>
            </a:xfrm>
            <a:prstGeom prst="rect">
              <a:avLst/>
            </a:prstGeom>
            <a:noFill/>
          </p:spPr>
          <p:txBody>
            <a:bodyPr wrap="square" rtlCol="0">
              <a:spAutoFit/>
            </a:bodyPr>
            <a:lstStyle/>
            <a:p>
              <a:r>
                <a:rPr lang="en-US" sz="2800" i="1" dirty="0" smtClean="0">
                  <a:latin typeface="Times New Roman" pitchFamily="18" charset="0"/>
                  <a:cs typeface="Times New Roman" pitchFamily="18" charset="0"/>
                </a:rPr>
                <a:t>p(d)</a:t>
              </a:r>
              <a:endParaRPr lang="en-US" sz="2800" i="1" dirty="0">
                <a:latin typeface="Times New Roman" pitchFamily="18" charset="0"/>
                <a:cs typeface="Times New Roman" pitchFamily="18" charset="0"/>
              </a:endParaRPr>
            </a:p>
          </p:txBody>
        </p:sp>
        <p:sp>
          <p:nvSpPr>
            <p:cNvPr id="46" name="TextBox 45"/>
            <p:cNvSpPr txBox="1"/>
            <p:nvPr/>
          </p:nvSpPr>
          <p:spPr>
            <a:xfrm>
              <a:off x="3475299" y="1676400"/>
              <a:ext cx="777094" cy="319634"/>
            </a:xfrm>
            <a:prstGeom prst="rect">
              <a:avLst/>
            </a:prstGeom>
            <a:noFill/>
          </p:spPr>
          <p:txBody>
            <a:bodyPr wrap="square" rtlCol="0">
              <a:spAutoFit/>
            </a:bodyPr>
            <a:lstStyle/>
            <a:p>
              <a:r>
                <a:rPr lang="en-US" sz="2800" i="1" dirty="0" smtClean="0">
                  <a:latin typeface="Times New Roman" pitchFamily="18" charset="0"/>
                  <a:cs typeface="Times New Roman" pitchFamily="18" charset="0"/>
                </a:rPr>
                <a:t>p(m)</a:t>
              </a:r>
              <a:endParaRPr lang="en-US" sz="2800" i="1" dirty="0">
                <a:latin typeface="Times New Roman" pitchFamily="18" charset="0"/>
                <a:cs typeface="Times New Roman" pitchFamily="18" charset="0"/>
              </a:endParaRPr>
            </a:p>
          </p:txBody>
        </p:sp>
      </p:grpSp>
      <p:sp>
        <p:nvSpPr>
          <p:cNvPr id="19" name="Content Placeholder 2"/>
          <p:cNvSpPr txBox="1">
            <a:spLocks/>
          </p:cNvSpPr>
          <p:nvPr/>
        </p:nvSpPr>
        <p:spPr bwMode="auto">
          <a:xfrm>
            <a:off x="5791200" y="1066800"/>
            <a:ext cx="2438400" cy="5334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342900" algn="ctr" defTabSz="914400" rtl="0" eaLnBrk="1" fontAlgn="base" latinLnBrk="0" hangingPunct="1">
              <a:lnSpc>
                <a:spcPct val="100000"/>
              </a:lnSpc>
              <a:spcBef>
                <a:spcPct val="20000"/>
              </a:spcBef>
              <a:spcAft>
                <a:spcPct val="0"/>
              </a:spcAft>
              <a:buClrTx/>
              <a:buSzTx/>
              <a:buFontTx/>
              <a:buNone/>
              <a:tabLst/>
              <a:defRPr/>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note that </a:t>
            </a:r>
            <a:r>
              <a:rPr kumimoji="0" lang="en-US" sz="3200" b="0" i="1" u="none" strike="noStrike" kern="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p(d)</a:t>
            </a:r>
            <a:r>
              <a:rPr kumimoji="0" lang="en-US" sz="3200" b="0" i="1" u="none" strike="noStrike" kern="0" cap="none" spc="0" normalizeH="0" noProof="0" dirty="0" smtClean="0">
                <a:ln>
                  <a:noFill/>
                </a:ln>
                <a:solidFill>
                  <a:schemeClr val="tx1"/>
                </a:solidFill>
                <a:effectLst/>
                <a:uLnTx/>
                <a:uFillTx/>
                <a:latin typeface="Cambria Math" pitchFamily="18" charset="0"/>
                <a:ea typeface="Cambria Math" pitchFamily="18" charset="0"/>
                <a:cs typeface="Times New Roman" pitchFamily="18" charset="0"/>
              </a:rPr>
              <a:t> </a:t>
            </a:r>
            <a:r>
              <a:rPr kumimoji="0" lang="en-US" sz="3200" b="0" i="0" u="none" strike="noStrike" kern="0" cap="none" spc="0" normalizeH="0" noProof="0" dirty="0" smtClean="0">
                <a:ln>
                  <a:noFill/>
                </a:ln>
                <a:solidFill>
                  <a:schemeClr val="tx1"/>
                </a:solidFill>
                <a:effectLst/>
                <a:uLnTx/>
                <a:uFillTx/>
                <a:latin typeface="Times New Roman" pitchFamily="18" charset="0"/>
                <a:ea typeface="+mn-ea"/>
                <a:cs typeface="Times New Roman" pitchFamily="18" charset="0"/>
              </a:rPr>
              <a:t>is constant</a:t>
            </a:r>
            <a:endParaRPr lang="en-US" sz="3200" kern="0" noProof="0" dirty="0" smtClean="0">
              <a:latin typeface="Times New Roman" pitchFamily="18" charset="0"/>
              <a:cs typeface="Times New Roman" pitchFamily="18" charset="0"/>
            </a:endParaRPr>
          </a:p>
          <a:p>
            <a:pPr marL="0" marR="0" lvl="0" indent="-342900" algn="ctr" defTabSz="914400" rtl="0" eaLnBrk="1" fontAlgn="base" latinLnBrk="0" hangingPunct="1">
              <a:lnSpc>
                <a:spcPct val="100000"/>
              </a:lnSpc>
              <a:spcBef>
                <a:spcPct val="20000"/>
              </a:spcBef>
              <a:spcAft>
                <a:spcPct val="0"/>
              </a:spcAft>
              <a:buClrTx/>
              <a:buSzTx/>
              <a:buFontTx/>
              <a:buNone/>
              <a:tabLst/>
              <a:defRPr/>
            </a:pPr>
            <a:endParaRPr kumimoji="0" lang="en-US" sz="3200" b="0" i="0" u="none" strike="noStrike" kern="0" cap="none" spc="0" normalizeH="0" dirty="0" smtClean="0">
              <a:ln>
                <a:noFill/>
              </a:ln>
              <a:solidFill>
                <a:schemeClr val="tx1"/>
              </a:solidFill>
              <a:effectLst/>
              <a:uLnTx/>
              <a:uFillTx/>
              <a:latin typeface="Times New Roman" pitchFamily="18" charset="0"/>
              <a:ea typeface="+mn-ea"/>
              <a:cs typeface="Times New Roman" pitchFamily="18" charset="0"/>
            </a:endParaRPr>
          </a:p>
          <a:p>
            <a:pPr marL="0" marR="0" lvl="0" indent="-342900" algn="ctr" defTabSz="914400" rtl="0" eaLnBrk="1" fontAlgn="base" latinLnBrk="0" hangingPunct="1">
              <a:lnSpc>
                <a:spcPct val="100000"/>
              </a:lnSpc>
              <a:spcBef>
                <a:spcPct val="20000"/>
              </a:spcBef>
              <a:spcAft>
                <a:spcPct val="0"/>
              </a:spcAft>
              <a:buClrTx/>
              <a:buSzTx/>
              <a:buFontTx/>
              <a:buNone/>
              <a:tabLst/>
              <a:defRPr/>
            </a:pPr>
            <a:r>
              <a:rPr lang="en-US" sz="3200" kern="0" noProof="0" dirty="0" smtClean="0">
                <a:latin typeface="Times New Roman" pitchFamily="18" charset="0"/>
                <a:cs typeface="Times New Roman" pitchFamily="18" charset="0"/>
              </a:rPr>
              <a:t>while</a:t>
            </a:r>
          </a:p>
          <a:p>
            <a:pPr marL="0" marR="0" lvl="0" indent="-342900" algn="ctr" defTabSz="914400" rtl="0" eaLnBrk="1" fontAlgn="base" latinLnBrk="0" hangingPunct="1">
              <a:lnSpc>
                <a:spcPct val="100000"/>
              </a:lnSpc>
              <a:spcBef>
                <a:spcPct val="20000"/>
              </a:spcBef>
              <a:spcAft>
                <a:spcPct val="0"/>
              </a:spcAft>
              <a:buClrTx/>
              <a:buSzTx/>
              <a:buFontTx/>
              <a:buNone/>
              <a:tabLst/>
              <a:defRPr/>
            </a:pPr>
            <a:endParaRPr kumimoji="0" lang="en-US" sz="3200" b="0" i="0" u="none" strike="noStrike" kern="0" cap="none" spc="0" normalizeH="0" dirty="0" smtClean="0">
              <a:ln>
                <a:noFill/>
              </a:ln>
              <a:solidFill>
                <a:schemeClr val="tx1"/>
              </a:solidFill>
              <a:effectLst/>
              <a:uLnTx/>
              <a:uFillTx/>
              <a:latin typeface="Times New Roman" pitchFamily="18" charset="0"/>
              <a:ea typeface="+mn-ea"/>
              <a:cs typeface="Times New Roman" pitchFamily="18" charset="0"/>
            </a:endParaRPr>
          </a:p>
          <a:p>
            <a:pPr marL="0" marR="0" lvl="0" indent="-342900" algn="ctr" defTabSz="914400" rtl="0" eaLnBrk="1" fontAlgn="base" latinLnBrk="0" hangingPunct="1">
              <a:lnSpc>
                <a:spcPct val="100000"/>
              </a:lnSpc>
              <a:spcBef>
                <a:spcPct val="20000"/>
              </a:spcBef>
              <a:spcAft>
                <a:spcPct val="0"/>
              </a:spcAft>
              <a:buClrTx/>
              <a:buSzTx/>
              <a:buFontTx/>
              <a:buNone/>
              <a:tabLst/>
              <a:defRPr/>
            </a:pPr>
            <a:r>
              <a:rPr lang="en-US" sz="3200" i="1" kern="0" noProof="0" dirty="0" smtClean="0">
                <a:latin typeface="Cambria Math" pitchFamily="18" charset="0"/>
                <a:ea typeface="Cambria Math" pitchFamily="18" charset="0"/>
                <a:cs typeface="Times New Roman" pitchFamily="18" charset="0"/>
              </a:rPr>
              <a:t>p(m)</a:t>
            </a:r>
            <a:r>
              <a:rPr lang="en-US" sz="3200" kern="0" noProof="0" dirty="0" smtClean="0">
                <a:latin typeface="Times New Roman" pitchFamily="18" charset="0"/>
                <a:cs typeface="Times New Roman" pitchFamily="18" charset="0"/>
              </a:rPr>
              <a:t> is concentrated near </a:t>
            </a:r>
            <a:r>
              <a:rPr lang="en-US" sz="3200" i="1" kern="0" noProof="0" dirty="0" smtClean="0">
                <a:latin typeface="Cambria Math" pitchFamily="18" charset="0"/>
                <a:ea typeface="Cambria Math" pitchFamily="18" charset="0"/>
                <a:cs typeface="Times New Roman" pitchFamily="18" charset="0"/>
              </a:rPr>
              <a:t>m=0</a:t>
            </a:r>
            <a:endParaRPr kumimoji="0" lang="en-US" sz="3200" b="0" i="1" u="none" strike="noStrike" kern="0" cap="none" spc="0" normalizeH="0" noProof="0" dirty="0" smtClean="0">
              <a:ln>
                <a:noFill/>
              </a:ln>
              <a:solidFill>
                <a:schemeClr val="tx1"/>
              </a:solidFill>
              <a:effectLst/>
              <a:uLnTx/>
              <a:uFillTx/>
              <a:latin typeface="Cambria Math"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lstStyle/>
          <a:p>
            <a:r>
              <a:rPr lang="en-US" dirty="0" smtClean="0">
                <a:latin typeface="Times New Roman" pitchFamily="18" charset="0"/>
                <a:cs typeface="Times New Roman" pitchFamily="18" charset="0"/>
              </a:rPr>
              <a:t>mean and variance of linear functions of random variables</a:t>
            </a:r>
            <a:endParaRPr lang="en-US" dirty="0">
              <a:latin typeface="Times New Roman" pitchFamily="18" charset="0"/>
              <a:cs typeface="Times New Roman" pitchFamily="18" charset="0"/>
            </a:endParaRPr>
          </a:p>
        </p:txBody>
      </p:sp>
      <p:sp>
        <p:nvSpPr>
          <p:cNvPr id="14" name="Content Placeholder 2"/>
          <p:cNvSpPr txBox="1">
            <a:spLocks/>
          </p:cNvSpPr>
          <p:nvPr/>
        </p:nvSpPr>
        <p:spPr bwMode="auto">
          <a:xfrm>
            <a:off x="457200" y="2362200"/>
            <a:ext cx="2514600" cy="1905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342900" algn="ctr" defTabSz="914400" rtl="0" eaLnBrk="1" fontAlgn="base" latinLnBrk="0" hangingPunct="1">
              <a:lnSpc>
                <a:spcPct val="100000"/>
              </a:lnSpc>
              <a:spcBef>
                <a:spcPct val="20000"/>
              </a:spcBef>
              <a:spcAft>
                <a:spcPct val="0"/>
              </a:spcAft>
              <a:buClrTx/>
              <a:buSzTx/>
              <a:buFontTx/>
              <a:buNone/>
              <a:tabLst/>
              <a:defRPr/>
            </a:pPr>
            <a:r>
              <a:rPr lang="en-US" sz="3200" kern="0" dirty="0" smtClean="0">
                <a:latin typeface="Times New Roman" pitchFamily="18" charset="0"/>
                <a:cs typeface="Times New Roman" pitchFamily="18" charset="0"/>
              </a:rPr>
              <a:t>given that</a:t>
            </a: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 </a:t>
            </a:r>
            <a:r>
              <a:rPr kumimoji="0" lang="en-US" sz="3200" b="0" i="1" u="none" strike="noStrike" kern="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p(</a:t>
            </a:r>
            <a:r>
              <a:rPr kumimoji="0" lang="en-US" sz="3200" b="0" i="1" u="none" strike="noStrike" kern="0" cap="none" spc="0" normalizeH="0" baseline="0" noProof="0" dirty="0" smtClean="0">
                <a:ln>
                  <a:noFill/>
                </a:ln>
                <a:solidFill>
                  <a:schemeClr val="tx1"/>
                </a:solidFill>
                <a:effectLst/>
                <a:uLnTx/>
                <a:uFillTx/>
                <a:latin typeface="Cambria Math" pitchFamily="18" charset="0"/>
                <a:ea typeface="Cambria Math" pitchFamily="18" charset="0"/>
                <a:cs typeface="Courier New" pitchFamily="49" charset="0"/>
              </a:rPr>
              <a:t>d)  </a:t>
            </a:r>
            <a:r>
              <a:rPr kumimoji="0" lang="en-US" sz="3200" b="0" u="none" strike="noStrike" kern="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rPr>
              <a:t>has mean, </a:t>
            </a:r>
            <a:r>
              <a:rPr kumimoji="0" lang="en-US" sz="3200" b="0" i="1" u="none" strike="noStrike" kern="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d</a:t>
            </a:r>
            <a:r>
              <a:rPr kumimoji="0" lang="en-US" sz="3200" b="0" u="none" strike="noStrike" kern="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rPr>
              <a:t>, and variance, </a:t>
            </a:r>
            <a:r>
              <a:rPr kumimoji="0" lang="el-GR" sz="3200" b="0" i="1" u="none" strike="noStrike" kern="0" cap="none" spc="0" normalizeH="0" baseline="0" noProof="0" dirty="0" smtClean="0">
                <a:ln>
                  <a:noFill/>
                </a:ln>
                <a:solidFill>
                  <a:schemeClr val="tx1"/>
                </a:solidFill>
                <a:effectLst/>
                <a:uLnTx/>
                <a:uFillTx/>
                <a:latin typeface="Cambria Math"/>
                <a:ea typeface="Cambria Math"/>
                <a:cs typeface="Times New Roman" pitchFamily="18" charset="0"/>
              </a:rPr>
              <a:t>σ</a:t>
            </a:r>
            <a:r>
              <a:rPr kumimoji="0" lang="en-US" sz="3200" b="0" i="1" u="none" strike="noStrike" kern="0" cap="none" spc="0" normalizeH="0" baseline="-25000" noProof="0" dirty="0" smtClean="0">
                <a:ln>
                  <a:noFill/>
                </a:ln>
                <a:solidFill>
                  <a:schemeClr val="tx1"/>
                </a:solidFill>
                <a:effectLst/>
                <a:uLnTx/>
                <a:uFillTx/>
                <a:latin typeface="Times New Roman" pitchFamily="18" charset="0"/>
                <a:ea typeface="Cambria Math" pitchFamily="18" charset="0"/>
                <a:cs typeface="Times New Roman" pitchFamily="18" charset="0"/>
              </a:rPr>
              <a:t>d</a:t>
            </a:r>
            <a:r>
              <a:rPr kumimoji="0" lang="en-US" sz="3200" b="0" i="1" u="none" strike="noStrike" kern="0" cap="none" spc="0" normalizeH="0" baseline="30000" noProof="0" dirty="0" smtClean="0">
                <a:ln>
                  <a:noFill/>
                </a:ln>
                <a:solidFill>
                  <a:schemeClr val="tx1"/>
                </a:solidFill>
                <a:effectLst/>
                <a:uLnTx/>
                <a:uFillTx/>
                <a:latin typeface="Times New Roman" pitchFamily="18" charset="0"/>
                <a:ea typeface="Cambria Math" pitchFamily="18" charset="0"/>
                <a:cs typeface="Times New Roman" pitchFamily="18" charset="0"/>
              </a:rPr>
              <a:t>2</a:t>
            </a:r>
          </a:p>
        </p:txBody>
      </p:sp>
      <p:sp>
        <p:nvSpPr>
          <p:cNvPr id="15" name="Content Placeholder 2"/>
          <p:cNvSpPr txBox="1">
            <a:spLocks/>
          </p:cNvSpPr>
          <p:nvPr/>
        </p:nvSpPr>
        <p:spPr bwMode="auto">
          <a:xfrm>
            <a:off x="3200400" y="3962400"/>
            <a:ext cx="2438400" cy="609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342900" algn="ctr" defTabSz="914400" rtl="0" eaLnBrk="1" fontAlgn="base" latinLnBrk="0" hangingPunct="1">
              <a:lnSpc>
                <a:spcPct val="100000"/>
              </a:lnSpc>
              <a:spcBef>
                <a:spcPct val="20000"/>
              </a:spcBef>
              <a:spcAft>
                <a:spcPct val="0"/>
              </a:spcAft>
              <a:buClrTx/>
              <a:buSzTx/>
              <a:buFontTx/>
              <a:buNone/>
              <a:tabLst/>
              <a:defRPr/>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with </a:t>
            </a:r>
            <a:r>
              <a:rPr kumimoji="0" lang="en-US" sz="3200" b="0" i="1" u="none" strike="noStrike" kern="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m=</a:t>
            </a:r>
            <a:r>
              <a:rPr kumimoji="0" lang="en-US" sz="3200" b="0" i="1" u="none" strike="noStrike" kern="0" cap="none" spc="0" normalizeH="0" baseline="0" noProof="0" dirty="0" err="1" smtClean="0">
                <a:ln>
                  <a:noFill/>
                </a:ln>
                <a:solidFill>
                  <a:schemeClr val="tx1"/>
                </a:solidFill>
                <a:effectLst/>
                <a:uLnTx/>
                <a:uFillTx/>
                <a:latin typeface="Cambria Math" pitchFamily="18" charset="0"/>
                <a:ea typeface="Cambria Math" pitchFamily="18" charset="0"/>
                <a:cs typeface="Times New Roman" pitchFamily="18" charset="0"/>
              </a:rPr>
              <a:t>cd</a:t>
            </a:r>
            <a:endParaRPr kumimoji="0" lang="en-US" sz="3200" b="0" i="1" u="none" strike="noStrike" kern="0" cap="none" spc="0" normalizeH="0" baseline="30000" noProof="0" dirty="0" smtClean="0">
              <a:ln>
                <a:noFill/>
              </a:ln>
              <a:solidFill>
                <a:schemeClr val="tx1"/>
              </a:solidFill>
              <a:effectLst/>
              <a:uLnTx/>
              <a:uFillTx/>
              <a:latin typeface="Cambria Math" pitchFamily="18" charset="0"/>
              <a:ea typeface="Cambria Math" pitchFamily="18" charset="0"/>
              <a:cs typeface="Courier New" pitchFamily="49" charset="0"/>
            </a:endParaRPr>
          </a:p>
        </p:txBody>
      </p:sp>
      <p:sp>
        <p:nvSpPr>
          <p:cNvPr id="16" name="Content Placeholder 2"/>
          <p:cNvSpPr txBox="1">
            <a:spLocks/>
          </p:cNvSpPr>
          <p:nvPr/>
        </p:nvSpPr>
        <p:spPr bwMode="auto">
          <a:xfrm>
            <a:off x="5676912" y="4572000"/>
            <a:ext cx="2895600" cy="1828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indent="-342900" algn="ctr">
              <a:spcBef>
                <a:spcPct val="20000"/>
              </a:spcBef>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what is the mean, </a:t>
            </a:r>
            <a:r>
              <a:rPr kumimoji="0" lang="en-US" sz="3200" b="0" i="1" u="none" strike="noStrike" kern="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m</a:t>
            </a: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 and variance, </a:t>
            </a:r>
            <a:r>
              <a:rPr lang="el-GR" sz="3200" i="1" kern="0" dirty="0" smtClean="0">
                <a:latin typeface="Cambria Math"/>
                <a:ea typeface="Cambria Math"/>
                <a:cs typeface="Times New Roman" pitchFamily="18" charset="0"/>
              </a:rPr>
              <a:t>σ</a:t>
            </a:r>
            <a:r>
              <a:rPr lang="en-US" sz="3200" i="1" kern="0" baseline="-25000" dirty="0" smtClean="0">
                <a:latin typeface="Times New Roman" pitchFamily="18" charset="0"/>
                <a:ea typeface="Cambria Math" pitchFamily="18" charset="0"/>
                <a:cs typeface="Times New Roman" pitchFamily="18" charset="0"/>
              </a:rPr>
              <a:t>m</a:t>
            </a:r>
            <a:r>
              <a:rPr lang="en-US" sz="3200" i="1" kern="0" baseline="30000" dirty="0" smtClean="0">
                <a:latin typeface="Times New Roman" pitchFamily="18" charset="0"/>
                <a:ea typeface="Cambria Math" pitchFamily="18" charset="0"/>
                <a:cs typeface="Times New Roman" pitchFamily="18" charset="0"/>
              </a:rPr>
              <a:t>2</a:t>
            </a:r>
            <a:r>
              <a:rPr lang="en-US" sz="3200" kern="0" dirty="0" smtClean="0">
                <a:latin typeface="Times New Roman" pitchFamily="18" charset="0"/>
                <a:ea typeface="Cambria Math" pitchFamily="18" charset="0"/>
                <a:cs typeface="Times New Roman" pitchFamily="18" charset="0"/>
              </a:rPr>
              <a:t>,</a:t>
            </a: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 of </a:t>
            </a:r>
            <a:r>
              <a:rPr kumimoji="0" lang="en-US" sz="3200" b="0" i="1" u="none" strike="noStrike" kern="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p(m)</a:t>
            </a: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 ?</a:t>
            </a:r>
            <a:endParaRPr kumimoji="0" lang="en-US" sz="3200" b="0" i="1" u="none" strike="noStrike" kern="0" cap="none" spc="0" normalizeH="0" baseline="30000" noProof="0" dirty="0" smtClean="0">
              <a:ln>
                <a:noFill/>
              </a:ln>
              <a:solidFill>
                <a:schemeClr val="tx1"/>
              </a:solidFill>
              <a:effectLst/>
              <a:uLnTx/>
              <a:uFillTx/>
              <a:latin typeface="Cambria Math" pitchFamily="18" charset="0"/>
              <a:ea typeface="Cambria Math" pitchFamily="18" charset="0"/>
              <a:cs typeface="Courier New" pitchFamily="49" charset="0"/>
            </a:endParaRPr>
          </a:p>
        </p:txBody>
      </p:sp>
      <p:cxnSp>
        <p:nvCxnSpPr>
          <p:cNvPr id="7" name="Straight Connector 6"/>
          <p:cNvCxnSpPr/>
          <p:nvPr/>
        </p:nvCxnSpPr>
        <p:spPr>
          <a:xfrm>
            <a:off x="1828800" y="3429000"/>
            <a:ext cx="1524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7239000" y="5229232"/>
            <a:ext cx="1524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lstStyle/>
          <a:p>
            <a:r>
              <a:rPr lang="en-US" dirty="0" smtClean="0">
                <a:latin typeface="Times New Roman" pitchFamily="18" charset="0"/>
                <a:cs typeface="Times New Roman" pitchFamily="18" charset="0"/>
              </a:rPr>
              <a:t>the result does not require knowledge of </a:t>
            </a:r>
            <a:r>
              <a:rPr lang="en-US" i="1" dirty="0" smtClean="0">
                <a:latin typeface="Cambria Math" pitchFamily="18" charset="0"/>
                <a:ea typeface="Cambria Math" pitchFamily="18" charset="0"/>
                <a:cs typeface="Times New Roman" pitchFamily="18" charset="0"/>
              </a:rPr>
              <a:t>p(d)</a:t>
            </a:r>
            <a:endParaRPr lang="en-US" i="1" dirty="0">
              <a:latin typeface="Cambria Math" pitchFamily="18" charset="0"/>
              <a:ea typeface="Cambria Math" pitchFamily="18" charset="0"/>
              <a:cs typeface="Times New Roman" pitchFamily="18" charset="0"/>
            </a:endParaRPr>
          </a:p>
        </p:txBody>
      </p:sp>
      <p:pic>
        <p:nvPicPr>
          <p:cNvPr id="12290" name="Picture 2"/>
          <p:cNvPicPr>
            <a:picLocks noChangeAspect="1" noChangeArrowheads="1"/>
          </p:cNvPicPr>
          <p:nvPr/>
        </p:nvPicPr>
        <p:blipFill>
          <a:blip r:embed="rId3" cstate="print"/>
          <a:srcRect l="21825" t="37578" r="9690" b="46273"/>
          <a:stretch>
            <a:fillRect/>
          </a:stretch>
        </p:blipFill>
        <p:spPr bwMode="auto">
          <a:xfrm>
            <a:off x="1143000" y="3843344"/>
            <a:ext cx="6934200" cy="990600"/>
          </a:xfrm>
          <a:prstGeom prst="rect">
            <a:avLst/>
          </a:prstGeom>
          <a:noFill/>
          <a:ln w="9525">
            <a:noFill/>
            <a:miter lim="800000"/>
            <a:headEnd/>
            <a:tailEnd/>
          </a:ln>
        </p:spPr>
      </p:pic>
      <p:sp>
        <p:nvSpPr>
          <p:cNvPr id="9" name="Title 1"/>
          <p:cNvSpPr txBox="1">
            <a:spLocks/>
          </p:cNvSpPr>
          <p:nvPr/>
        </p:nvSpPr>
        <p:spPr bwMode="auto">
          <a:xfrm>
            <a:off x="0" y="2514600"/>
            <a:ext cx="91440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formula for mean</a:t>
            </a:r>
            <a:endParaRPr kumimoji="0" lang="en-US" sz="2400" b="0" i="1" u="none" strike="noStrike" kern="0" cap="none" spc="0" normalizeH="0" baseline="0" noProof="0" dirty="0">
              <a:ln>
                <a:noFill/>
              </a:ln>
              <a:solidFill>
                <a:schemeClr val="tx2"/>
              </a:solidFill>
              <a:effectLst/>
              <a:uLnTx/>
              <a:uFillTx/>
              <a:latin typeface="Cambria Math" pitchFamily="18" charset="0"/>
              <a:ea typeface="Cambria Math" pitchFamily="18" charset="0"/>
              <a:cs typeface="Times New Roman" pitchFamily="18" charset="0"/>
            </a:endParaRPr>
          </a:p>
        </p:txBody>
      </p:sp>
      <p:sp>
        <p:nvSpPr>
          <p:cNvPr id="10" name="Title 1"/>
          <p:cNvSpPr txBox="1">
            <a:spLocks/>
          </p:cNvSpPr>
          <p:nvPr/>
        </p:nvSpPr>
        <p:spPr bwMode="auto">
          <a:xfrm>
            <a:off x="0" y="5029200"/>
            <a:ext cx="91440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the mean of </a:t>
            </a:r>
            <a:r>
              <a:rPr kumimoji="0" lang="en-US" sz="2400" b="0" i="1" u="none" strike="noStrike" kern="0" cap="none" spc="0" normalizeH="0" baseline="0" noProof="0" dirty="0" smtClean="0">
                <a:ln>
                  <a:noFill/>
                </a:ln>
                <a:solidFill>
                  <a:schemeClr val="tx2"/>
                </a:solidFill>
                <a:effectLst/>
                <a:uLnTx/>
                <a:uFillTx/>
                <a:latin typeface="Cambria Math" pitchFamily="18" charset="0"/>
                <a:ea typeface="Cambria Math" pitchFamily="18" charset="0"/>
                <a:cs typeface="Times New Roman" pitchFamily="18" charset="0"/>
              </a:rPr>
              <a:t>m</a:t>
            </a:r>
            <a:r>
              <a:rPr kumimoji="0" lang="en-US" sz="24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 is </a:t>
            </a:r>
            <a:r>
              <a:rPr kumimoji="0" lang="en-US" sz="2400" b="0" i="1" u="none" strike="noStrike" kern="0" cap="none" spc="0" normalizeH="0" baseline="0" noProof="0" dirty="0" smtClean="0">
                <a:ln>
                  <a:noFill/>
                </a:ln>
                <a:solidFill>
                  <a:schemeClr val="tx2"/>
                </a:solidFill>
                <a:effectLst/>
                <a:uLnTx/>
                <a:uFillTx/>
                <a:latin typeface="Cambria Math" pitchFamily="18" charset="0"/>
                <a:ea typeface="Cambria Math" pitchFamily="18" charset="0"/>
                <a:cs typeface="Times New Roman" pitchFamily="18" charset="0"/>
              </a:rPr>
              <a:t>c</a:t>
            </a:r>
            <a:r>
              <a:rPr kumimoji="0" lang="en-US" sz="24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  times</a:t>
            </a:r>
            <a:r>
              <a:rPr kumimoji="0" lang="en-US" sz="2400" b="0" i="0" u="none" strike="noStrike" kern="0" cap="none" spc="0" normalizeH="0" noProof="0" dirty="0" smtClean="0">
                <a:ln>
                  <a:noFill/>
                </a:ln>
                <a:solidFill>
                  <a:schemeClr val="tx2"/>
                </a:solidFill>
                <a:effectLst/>
                <a:uLnTx/>
                <a:uFillTx/>
                <a:latin typeface="Times New Roman" pitchFamily="18" charset="0"/>
                <a:ea typeface="+mj-ea"/>
                <a:cs typeface="Times New Roman" pitchFamily="18" charset="0"/>
              </a:rPr>
              <a:t> the mean of </a:t>
            </a:r>
            <a:r>
              <a:rPr kumimoji="0" lang="en-US" sz="2400" b="0" i="1" u="none" strike="noStrike" kern="0" cap="none" spc="0" normalizeH="0" noProof="0" dirty="0" smtClean="0">
                <a:ln>
                  <a:noFill/>
                </a:ln>
                <a:solidFill>
                  <a:schemeClr val="tx2"/>
                </a:solidFill>
                <a:effectLst/>
                <a:uLnTx/>
                <a:uFillTx/>
                <a:latin typeface="Cambria Math" pitchFamily="18" charset="0"/>
                <a:ea typeface="Cambria Math" pitchFamily="18" charset="0"/>
                <a:cs typeface="Times New Roman" pitchFamily="18" charset="0"/>
              </a:rPr>
              <a:t>d</a:t>
            </a:r>
            <a:endParaRPr kumimoji="0" lang="en-US" sz="2400" b="0" i="1" u="none" strike="noStrike" kern="0" cap="none" spc="0" normalizeH="0" baseline="0" noProof="0" dirty="0">
              <a:ln>
                <a:noFill/>
              </a:ln>
              <a:solidFill>
                <a:schemeClr val="tx2"/>
              </a:solidFill>
              <a:effectLst/>
              <a:uLnTx/>
              <a:uFillTx/>
              <a:latin typeface="Cambria Math" pitchFamily="18" charset="0"/>
              <a:ea typeface="Cambria Math" pitchFamily="18" charset="0"/>
              <a:cs typeface="Times New Roman" pitchFamily="18" charset="0"/>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bwMode="auto">
          <a:xfrm>
            <a:off x="0" y="381000"/>
            <a:ext cx="91440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formula for variance</a:t>
            </a:r>
            <a:endParaRPr kumimoji="0" lang="en-US" sz="2400" b="0" i="1" u="none" strike="noStrike" kern="0" cap="none" spc="0" normalizeH="0" baseline="0" noProof="0" dirty="0">
              <a:ln>
                <a:noFill/>
              </a:ln>
              <a:solidFill>
                <a:schemeClr val="tx2"/>
              </a:solidFill>
              <a:effectLst/>
              <a:uLnTx/>
              <a:uFillTx/>
              <a:latin typeface="Cambria Math" pitchFamily="18" charset="0"/>
              <a:ea typeface="Cambria Math" pitchFamily="18" charset="0"/>
              <a:cs typeface="Times New Roman" pitchFamily="18" charset="0"/>
            </a:endParaRPr>
          </a:p>
        </p:txBody>
      </p:sp>
      <p:sp>
        <p:nvSpPr>
          <p:cNvPr id="10" name="Title 1"/>
          <p:cNvSpPr txBox="1">
            <a:spLocks/>
          </p:cNvSpPr>
          <p:nvPr/>
        </p:nvSpPr>
        <p:spPr bwMode="auto">
          <a:xfrm>
            <a:off x="0" y="4648200"/>
            <a:ext cx="91440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the variance of </a:t>
            </a:r>
            <a:r>
              <a:rPr kumimoji="0" lang="en-US" sz="2400" b="0" i="1" u="none" strike="noStrike" kern="0" cap="none" spc="0" normalizeH="0" baseline="0" noProof="0" dirty="0" smtClean="0">
                <a:ln>
                  <a:noFill/>
                </a:ln>
                <a:solidFill>
                  <a:schemeClr val="tx2"/>
                </a:solidFill>
                <a:effectLst/>
                <a:uLnTx/>
                <a:uFillTx/>
                <a:latin typeface="Cambria Math" pitchFamily="18" charset="0"/>
                <a:ea typeface="Cambria Math" pitchFamily="18" charset="0"/>
                <a:cs typeface="Times New Roman" pitchFamily="18" charset="0"/>
              </a:rPr>
              <a:t>m</a:t>
            </a:r>
            <a:r>
              <a:rPr kumimoji="0" lang="en-US" sz="24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 is </a:t>
            </a:r>
            <a:r>
              <a:rPr kumimoji="0" lang="en-US" sz="2400" b="0" i="1" u="none" strike="noStrike" kern="0" cap="none" spc="0" normalizeH="0" baseline="0" noProof="0" dirty="0" smtClean="0">
                <a:ln>
                  <a:noFill/>
                </a:ln>
                <a:solidFill>
                  <a:schemeClr val="tx2"/>
                </a:solidFill>
                <a:effectLst/>
                <a:uLnTx/>
                <a:uFillTx/>
                <a:latin typeface="Cambria Math" pitchFamily="18" charset="0"/>
                <a:ea typeface="Cambria Math" pitchFamily="18" charset="0"/>
                <a:cs typeface="Times New Roman" pitchFamily="18" charset="0"/>
              </a:rPr>
              <a:t>c</a:t>
            </a:r>
            <a:r>
              <a:rPr kumimoji="0" lang="en-US" sz="2400" b="0" i="1" u="none" strike="noStrike" kern="0" cap="none" spc="0" normalizeH="0" baseline="30000" noProof="0" dirty="0" smtClean="0">
                <a:ln>
                  <a:noFill/>
                </a:ln>
                <a:solidFill>
                  <a:schemeClr val="tx2"/>
                </a:solidFill>
                <a:effectLst/>
                <a:uLnTx/>
                <a:uFillTx/>
                <a:latin typeface="Cambria Math" pitchFamily="18" charset="0"/>
                <a:ea typeface="Cambria Math" pitchFamily="18" charset="0"/>
                <a:cs typeface="Times New Roman" pitchFamily="18" charset="0"/>
              </a:rPr>
              <a:t>2</a:t>
            </a:r>
            <a:r>
              <a:rPr kumimoji="0" lang="en-US" sz="24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  times</a:t>
            </a:r>
            <a:r>
              <a:rPr kumimoji="0" lang="en-US" sz="2400" b="0" i="0" u="none" strike="noStrike" kern="0" cap="none" spc="0" normalizeH="0" noProof="0" dirty="0" smtClean="0">
                <a:ln>
                  <a:noFill/>
                </a:ln>
                <a:solidFill>
                  <a:schemeClr val="tx2"/>
                </a:solidFill>
                <a:effectLst/>
                <a:uLnTx/>
                <a:uFillTx/>
                <a:latin typeface="Times New Roman" pitchFamily="18" charset="0"/>
                <a:ea typeface="+mj-ea"/>
                <a:cs typeface="Times New Roman" pitchFamily="18" charset="0"/>
              </a:rPr>
              <a:t> the variance of </a:t>
            </a:r>
            <a:r>
              <a:rPr kumimoji="0" lang="en-US" sz="2400" b="0" i="1" u="none" strike="noStrike" kern="0" cap="none" spc="0" normalizeH="0" noProof="0" dirty="0" smtClean="0">
                <a:ln>
                  <a:noFill/>
                </a:ln>
                <a:solidFill>
                  <a:schemeClr val="tx2"/>
                </a:solidFill>
                <a:effectLst/>
                <a:uLnTx/>
                <a:uFillTx/>
                <a:latin typeface="Cambria Math" pitchFamily="18" charset="0"/>
                <a:ea typeface="Cambria Math" pitchFamily="18" charset="0"/>
                <a:cs typeface="Times New Roman" pitchFamily="18" charset="0"/>
              </a:rPr>
              <a:t>d</a:t>
            </a:r>
            <a:endParaRPr kumimoji="0" lang="en-US" sz="2400" b="0" i="1" u="none" strike="noStrike" kern="0" cap="none" spc="0" normalizeH="0" baseline="0" noProof="0" dirty="0">
              <a:ln>
                <a:noFill/>
              </a:ln>
              <a:solidFill>
                <a:schemeClr val="tx2"/>
              </a:solidFill>
              <a:effectLst/>
              <a:uLnTx/>
              <a:uFillTx/>
              <a:latin typeface="Cambria Math" pitchFamily="18" charset="0"/>
              <a:ea typeface="Cambria Math" pitchFamily="18" charset="0"/>
              <a:cs typeface="Times New Roman" pitchFamily="18" charset="0"/>
            </a:endParaRPr>
          </a:p>
        </p:txBody>
      </p:sp>
      <p:pic>
        <p:nvPicPr>
          <p:cNvPr id="13314" name="Picture 2"/>
          <p:cNvPicPr>
            <a:picLocks noChangeAspect="1" noChangeArrowheads="1"/>
          </p:cNvPicPr>
          <p:nvPr/>
        </p:nvPicPr>
        <p:blipFill>
          <a:blip r:embed="rId3" cstate="print"/>
          <a:srcRect l="22577" t="59175" r="9690" b="11238"/>
          <a:stretch>
            <a:fillRect/>
          </a:stretch>
        </p:blipFill>
        <p:spPr bwMode="auto">
          <a:xfrm>
            <a:off x="-1" y="1828800"/>
            <a:ext cx="8704385" cy="2514600"/>
          </a:xfrm>
          <a:prstGeom prst="rect">
            <a:avLst/>
          </a:prstGeom>
          <a:noFill/>
          <a:ln w="9525">
            <a:noFill/>
            <a:miter lim="800000"/>
            <a:headEnd/>
            <a:tailEnd/>
          </a:ln>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latin typeface="Times New Roman" pitchFamily="18" charset="0"/>
                <a:cs typeface="Times New Roman" pitchFamily="18" charset="0"/>
              </a:rPr>
              <a:t>What’s Missing ?</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457200" y="1524000"/>
            <a:ext cx="8229600" cy="5029200"/>
          </a:xfrm>
        </p:spPr>
        <p:txBody>
          <a:bodyPr/>
          <a:lstStyle/>
          <a:p>
            <a:pPr>
              <a:buNone/>
            </a:pPr>
            <a:r>
              <a:rPr lang="en-US" dirty="0" smtClean="0">
                <a:latin typeface="Times New Roman" pitchFamily="18" charset="0"/>
                <a:cs typeface="Times New Roman" pitchFamily="18" charset="0"/>
              </a:rPr>
              <a:t>So far, we only have the tools to study a single inference made from a single datum.</a:t>
            </a: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That’s not realistic.</a:t>
            </a: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In the next lecture, we will develop the tools to handle many inferences drawn from many data.</a:t>
            </a:r>
            <a:endParaRPr lang="en-US" dirty="0">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ube 10"/>
          <p:cNvSpPr/>
          <p:nvPr/>
        </p:nvSpPr>
        <p:spPr>
          <a:xfrm>
            <a:off x="4648200" y="3429000"/>
            <a:ext cx="1752600" cy="1752600"/>
          </a:xfrm>
          <a:prstGeom prst="cube">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
          <p:cNvSpPr txBox="1">
            <a:spLocks/>
          </p:cNvSpPr>
          <p:nvPr/>
        </p:nvSpPr>
        <p:spPr bwMode="auto">
          <a:xfrm>
            <a:off x="4724400" y="4038600"/>
            <a:ext cx="1219200" cy="762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0" i="1" u="none" strike="noStrike" kern="0" cap="none" spc="0" normalizeH="0" baseline="0" noProof="0" dirty="0" smtClean="0">
                <a:ln>
                  <a:noFill/>
                </a:ln>
                <a:solidFill>
                  <a:schemeClr val="tx2"/>
                </a:solidFill>
                <a:effectLst>
                  <a:glow rad="228600">
                    <a:schemeClr val="accent6">
                      <a:satMod val="175000"/>
                      <a:alpha val="40000"/>
                    </a:schemeClr>
                  </a:glow>
                </a:effectLst>
                <a:uLnTx/>
                <a:uFillTx/>
                <a:latin typeface="Cambria Math" pitchFamily="18" charset="0"/>
                <a:ea typeface="Cambria Math" pitchFamily="18" charset="0"/>
                <a:cs typeface="Times New Roman" pitchFamily="18" charset="0"/>
              </a:rPr>
              <a:t>d=?</a:t>
            </a:r>
            <a:endParaRPr kumimoji="0" lang="en-US" sz="3200" b="0" i="1" u="none" strike="noStrike" kern="0" cap="none" spc="0" normalizeH="0" baseline="0" noProof="0" dirty="0">
              <a:ln>
                <a:noFill/>
              </a:ln>
              <a:solidFill>
                <a:schemeClr val="tx2"/>
              </a:solidFill>
              <a:effectLst>
                <a:glow rad="228600">
                  <a:schemeClr val="accent6">
                    <a:satMod val="175000"/>
                    <a:alpha val="40000"/>
                  </a:schemeClr>
                </a:glow>
              </a:effectLst>
              <a:uLnTx/>
              <a:uFillTx/>
              <a:latin typeface="Cambria Math" pitchFamily="18" charset="0"/>
              <a:ea typeface="Cambria Math" pitchFamily="18" charset="0"/>
              <a:cs typeface="Times New Roman" pitchFamily="18" charset="0"/>
            </a:endParaRPr>
          </a:p>
        </p:txBody>
      </p:sp>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random variable, </a:t>
            </a:r>
            <a:r>
              <a:rPr lang="en-US" i="1" dirty="0" smtClean="0">
                <a:latin typeface="Cambria Math" pitchFamily="18" charset="0"/>
                <a:ea typeface="Cambria Math" pitchFamily="18" charset="0"/>
                <a:cs typeface="Times New Roman" pitchFamily="18" charset="0"/>
              </a:rPr>
              <a:t>d</a:t>
            </a:r>
            <a:endParaRPr lang="en-US" i="1" dirty="0">
              <a:latin typeface="Cambria Math" pitchFamily="18" charset="0"/>
              <a:ea typeface="Cambria Math" pitchFamily="18" charset="0"/>
              <a:cs typeface="Times New Roman" pitchFamily="18" charset="0"/>
            </a:endParaRPr>
          </a:p>
        </p:txBody>
      </p:sp>
      <p:sp>
        <p:nvSpPr>
          <p:cNvPr id="3" name="Content Placeholder 2"/>
          <p:cNvSpPr>
            <a:spLocks noGrp="1"/>
          </p:cNvSpPr>
          <p:nvPr>
            <p:ph idx="1"/>
          </p:nvPr>
        </p:nvSpPr>
        <p:spPr>
          <a:xfrm>
            <a:off x="457200" y="1752600"/>
            <a:ext cx="8229600" cy="685799"/>
          </a:xfrm>
        </p:spPr>
        <p:txBody>
          <a:bodyPr/>
          <a:lstStyle/>
          <a:p>
            <a:pPr algn="ctr">
              <a:buNone/>
            </a:pPr>
            <a:r>
              <a:rPr lang="en-US" dirty="0" smtClean="0">
                <a:latin typeface="Times New Roman" pitchFamily="18" charset="0"/>
                <a:cs typeface="Times New Roman" pitchFamily="18" charset="0"/>
              </a:rPr>
              <a:t>no fixed value until it is </a:t>
            </a:r>
            <a:r>
              <a:rPr lang="en-US" i="1" dirty="0" smtClean="0">
                <a:latin typeface="Times New Roman" pitchFamily="18" charset="0"/>
                <a:cs typeface="Times New Roman" pitchFamily="18" charset="0"/>
              </a:rPr>
              <a:t>realized</a:t>
            </a:r>
            <a:endParaRPr lang="en-US" i="1" dirty="0">
              <a:latin typeface="Times New Roman" pitchFamily="18" charset="0"/>
              <a:cs typeface="Times New Roman" pitchFamily="18" charset="0"/>
            </a:endParaRPr>
          </a:p>
        </p:txBody>
      </p:sp>
      <p:sp>
        <p:nvSpPr>
          <p:cNvPr id="4" name="Cube 3"/>
          <p:cNvSpPr/>
          <p:nvPr/>
        </p:nvSpPr>
        <p:spPr>
          <a:xfrm>
            <a:off x="533400" y="3429000"/>
            <a:ext cx="1752600" cy="1752600"/>
          </a:xfrm>
          <a:prstGeom prst="cube">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1"/>
          <p:cNvSpPr txBox="1">
            <a:spLocks/>
          </p:cNvSpPr>
          <p:nvPr/>
        </p:nvSpPr>
        <p:spPr bwMode="auto">
          <a:xfrm>
            <a:off x="609600" y="4038600"/>
            <a:ext cx="1219200" cy="762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0" i="1" u="none" strike="noStrike" kern="0" cap="none" spc="0" normalizeH="0" baseline="0" noProof="0" dirty="0" smtClean="0">
                <a:ln>
                  <a:noFill/>
                </a:ln>
                <a:solidFill>
                  <a:schemeClr val="tx2"/>
                </a:solidFill>
                <a:effectLst>
                  <a:glow rad="228600">
                    <a:schemeClr val="accent6">
                      <a:satMod val="175000"/>
                      <a:alpha val="40000"/>
                    </a:schemeClr>
                  </a:glow>
                </a:effectLst>
                <a:uLnTx/>
                <a:uFillTx/>
                <a:latin typeface="Cambria Math" pitchFamily="18" charset="0"/>
                <a:ea typeface="Cambria Math" pitchFamily="18" charset="0"/>
                <a:cs typeface="Times New Roman" pitchFamily="18" charset="0"/>
              </a:rPr>
              <a:t>d=?</a:t>
            </a:r>
            <a:endParaRPr kumimoji="0" lang="en-US" sz="3200" b="0" i="1" u="none" strike="noStrike" kern="0" cap="none" spc="0" normalizeH="0" baseline="0" noProof="0" dirty="0">
              <a:ln>
                <a:noFill/>
              </a:ln>
              <a:solidFill>
                <a:schemeClr val="tx2"/>
              </a:solidFill>
              <a:effectLst>
                <a:glow rad="228600">
                  <a:schemeClr val="accent6">
                    <a:satMod val="175000"/>
                    <a:alpha val="40000"/>
                  </a:schemeClr>
                </a:glow>
              </a:effectLst>
              <a:uLnTx/>
              <a:uFillTx/>
              <a:latin typeface="Cambria Math" pitchFamily="18" charset="0"/>
              <a:ea typeface="Cambria Math" pitchFamily="18" charset="0"/>
              <a:cs typeface="Times New Roman" pitchFamily="18" charset="0"/>
            </a:endParaRPr>
          </a:p>
        </p:txBody>
      </p:sp>
      <p:sp>
        <p:nvSpPr>
          <p:cNvPr id="6" name="Content Placeholder 2"/>
          <p:cNvSpPr txBox="1">
            <a:spLocks/>
          </p:cNvSpPr>
          <p:nvPr/>
        </p:nvSpPr>
        <p:spPr bwMode="auto">
          <a:xfrm>
            <a:off x="76200" y="5334000"/>
            <a:ext cx="2590800" cy="60959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ctr" defTabSz="914400" rtl="0" eaLnBrk="1" fontAlgn="base" latinLnBrk="0" hangingPunct="1">
              <a:lnSpc>
                <a:spcPct val="100000"/>
              </a:lnSpc>
              <a:spcBef>
                <a:spcPct val="20000"/>
              </a:spcBef>
              <a:spcAft>
                <a:spcPct val="0"/>
              </a:spcAft>
              <a:buClrTx/>
              <a:buSzTx/>
              <a:buFontTx/>
              <a:buNone/>
              <a:tabLst/>
              <a:defRPr/>
            </a:pPr>
            <a:r>
              <a:rPr kumimoji="0" lang="en-US" sz="28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indeterminate</a:t>
            </a:r>
            <a:endParaRPr kumimoji="0" lang="en-US" sz="2800" b="0" i="1" u="none" strike="noStrike" kern="0" cap="none" spc="0" normalizeH="0" baseline="0" noProof="0" dirty="0">
              <a:ln>
                <a:noFill/>
              </a:ln>
              <a:solidFill>
                <a:schemeClr val="tx1"/>
              </a:solidFill>
              <a:effectLst/>
              <a:uLnTx/>
              <a:uFillTx/>
              <a:latin typeface="Times New Roman" pitchFamily="18" charset="0"/>
              <a:ea typeface="+mn-ea"/>
              <a:cs typeface="Times New Roman" pitchFamily="18" charset="0"/>
            </a:endParaRPr>
          </a:p>
        </p:txBody>
      </p:sp>
      <p:sp>
        <p:nvSpPr>
          <p:cNvPr id="8" name="Freeform 7"/>
          <p:cNvSpPr/>
          <p:nvPr/>
        </p:nvSpPr>
        <p:spPr>
          <a:xfrm>
            <a:off x="1328738" y="2993231"/>
            <a:ext cx="2000250" cy="1350169"/>
          </a:xfrm>
          <a:custGeom>
            <a:avLst/>
            <a:gdLst>
              <a:gd name="connsiteX0" fmla="*/ 0 w 2000250"/>
              <a:gd name="connsiteY0" fmla="*/ 621507 h 1350169"/>
              <a:gd name="connsiteX1" fmla="*/ 385762 w 2000250"/>
              <a:gd name="connsiteY1" fmla="*/ 92869 h 1350169"/>
              <a:gd name="connsiteX2" fmla="*/ 1000125 w 2000250"/>
              <a:gd name="connsiteY2" fmla="*/ 64294 h 1350169"/>
              <a:gd name="connsiteX3" fmla="*/ 1743075 w 2000250"/>
              <a:gd name="connsiteY3" fmla="*/ 335757 h 1350169"/>
              <a:gd name="connsiteX4" fmla="*/ 2000250 w 2000250"/>
              <a:gd name="connsiteY4" fmla="*/ 1350169 h 1350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00250" h="1350169">
                <a:moveTo>
                  <a:pt x="0" y="621507"/>
                </a:moveTo>
                <a:cubicBezTo>
                  <a:pt x="109537" y="403622"/>
                  <a:pt x="219075" y="185738"/>
                  <a:pt x="385762" y="92869"/>
                </a:cubicBezTo>
                <a:cubicBezTo>
                  <a:pt x="552450" y="0"/>
                  <a:pt x="773906" y="23813"/>
                  <a:pt x="1000125" y="64294"/>
                </a:cubicBezTo>
                <a:cubicBezTo>
                  <a:pt x="1226344" y="104775"/>
                  <a:pt x="1576388" y="121445"/>
                  <a:pt x="1743075" y="335757"/>
                </a:cubicBezTo>
                <a:cubicBezTo>
                  <a:pt x="1909763" y="550070"/>
                  <a:pt x="1955006" y="950119"/>
                  <a:pt x="2000250" y="1350169"/>
                </a:cubicBezTo>
              </a:path>
            </a:pathLst>
          </a:custGeom>
          <a:ln w="57150">
            <a:solidFill>
              <a:schemeClr val="tx1"/>
            </a:solidFill>
            <a:prstDash val="sysDash"/>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Title 1"/>
          <p:cNvSpPr txBox="1">
            <a:spLocks/>
          </p:cNvSpPr>
          <p:nvPr/>
        </p:nvSpPr>
        <p:spPr bwMode="auto">
          <a:xfrm>
            <a:off x="2514600" y="4343400"/>
            <a:ext cx="1981200" cy="762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0" i="1" u="none" strike="noStrike" kern="0" cap="none" spc="0" normalizeH="0" baseline="0" noProof="0" dirty="0" smtClean="0">
                <a:ln>
                  <a:noFill/>
                </a:ln>
                <a:solidFill>
                  <a:schemeClr val="tx2"/>
                </a:solidFill>
                <a:effectLst/>
                <a:uLnTx/>
                <a:uFillTx/>
                <a:latin typeface="Cambria Math" pitchFamily="18" charset="0"/>
                <a:ea typeface="Cambria Math" pitchFamily="18" charset="0"/>
                <a:cs typeface="Times New Roman" pitchFamily="18" charset="0"/>
              </a:rPr>
              <a:t>d=1.04</a:t>
            </a:r>
            <a:endParaRPr kumimoji="0" lang="en-US" sz="3200" b="0" i="1" u="none" strike="noStrike" kern="0" cap="none" spc="0" normalizeH="0" baseline="0" noProof="0" dirty="0">
              <a:ln>
                <a:noFill/>
              </a:ln>
              <a:solidFill>
                <a:schemeClr val="tx2"/>
              </a:solidFill>
              <a:effectLst/>
              <a:uLnTx/>
              <a:uFillTx/>
              <a:latin typeface="Cambria Math" pitchFamily="18" charset="0"/>
              <a:ea typeface="Cambria Math" pitchFamily="18" charset="0"/>
              <a:cs typeface="Times New Roman" pitchFamily="18" charset="0"/>
            </a:endParaRPr>
          </a:p>
        </p:txBody>
      </p:sp>
      <p:sp>
        <p:nvSpPr>
          <p:cNvPr id="10" name="Freeform 9"/>
          <p:cNvSpPr/>
          <p:nvPr/>
        </p:nvSpPr>
        <p:spPr>
          <a:xfrm flipH="1">
            <a:off x="3505200" y="2990848"/>
            <a:ext cx="2000250" cy="1350169"/>
          </a:xfrm>
          <a:custGeom>
            <a:avLst/>
            <a:gdLst>
              <a:gd name="connsiteX0" fmla="*/ 0 w 2000250"/>
              <a:gd name="connsiteY0" fmla="*/ 621507 h 1350169"/>
              <a:gd name="connsiteX1" fmla="*/ 385762 w 2000250"/>
              <a:gd name="connsiteY1" fmla="*/ 92869 h 1350169"/>
              <a:gd name="connsiteX2" fmla="*/ 1000125 w 2000250"/>
              <a:gd name="connsiteY2" fmla="*/ 64294 h 1350169"/>
              <a:gd name="connsiteX3" fmla="*/ 1743075 w 2000250"/>
              <a:gd name="connsiteY3" fmla="*/ 335757 h 1350169"/>
              <a:gd name="connsiteX4" fmla="*/ 2000250 w 2000250"/>
              <a:gd name="connsiteY4" fmla="*/ 1350169 h 1350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00250" h="1350169">
                <a:moveTo>
                  <a:pt x="0" y="621507"/>
                </a:moveTo>
                <a:cubicBezTo>
                  <a:pt x="109537" y="403622"/>
                  <a:pt x="219075" y="185738"/>
                  <a:pt x="385762" y="92869"/>
                </a:cubicBezTo>
                <a:cubicBezTo>
                  <a:pt x="552450" y="0"/>
                  <a:pt x="773906" y="23813"/>
                  <a:pt x="1000125" y="64294"/>
                </a:cubicBezTo>
                <a:cubicBezTo>
                  <a:pt x="1226344" y="104775"/>
                  <a:pt x="1576388" y="121445"/>
                  <a:pt x="1743075" y="335757"/>
                </a:cubicBezTo>
                <a:cubicBezTo>
                  <a:pt x="1909763" y="550070"/>
                  <a:pt x="1955006" y="950119"/>
                  <a:pt x="2000250" y="1350169"/>
                </a:cubicBezTo>
              </a:path>
            </a:pathLst>
          </a:custGeom>
          <a:ln w="57150">
            <a:solidFill>
              <a:schemeClr val="tx1"/>
            </a:solidFill>
            <a:prstDash val="sysDash"/>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Content Placeholder 2"/>
          <p:cNvSpPr txBox="1">
            <a:spLocks/>
          </p:cNvSpPr>
          <p:nvPr/>
        </p:nvSpPr>
        <p:spPr bwMode="auto">
          <a:xfrm>
            <a:off x="4267200" y="5334000"/>
            <a:ext cx="2590800" cy="60959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ctr" defTabSz="914400" rtl="0" eaLnBrk="1" fontAlgn="base" latinLnBrk="0" hangingPunct="1">
              <a:lnSpc>
                <a:spcPct val="100000"/>
              </a:lnSpc>
              <a:spcBef>
                <a:spcPct val="20000"/>
              </a:spcBef>
              <a:spcAft>
                <a:spcPct val="0"/>
              </a:spcAft>
              <a:buClrTx/>
              <a:buSzTx/>
              <a:buFontTx/>
              <a:buNone/>
              <a:tabLst/>
              <a:defRPr/>
            </a:pPr>
            <a:r>
              <a:rPr kumimoji="0" lang="en-US" sz="28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indeterminate</a:t>
            </a:r>
            <a:endParaRPr kumimoji="0" lang="en-US" sz="2800" b="0" i="1" u="none" strike="noStrike" kern="0" cap="none" spc="0" normalizeH="0" baseline="0" noProof="0" dirty="0">
              <a:ln>
                <a:noFill/>
              </a:ln>
              <a:solidFill>
                <a:schemeClr val="tx1"/>
              </a:solidFill>
              <a:effectLst/>
              <a:uLnTx/>
              <a:uFillTx/>
              <a:latin typeface="Times New Roman" pitchFamily="18" charset="0"/>
              <a:ea typeface="+mn-ea"/>
              <a:cs typeface="Times New Roman" pitchFamily="18" charset="0"/>
            </a:endParaRPr>
          </a:p>
        </p:txBody>
      </p:sp>
      <p:sp>
        <p:nvSpPr>
          <p:cNvPr id="14" name="Freeform 13"/>
          <p:cNvSpPr/>
          <p:nvPr/>
        </p:nvSpPr>
        <p:spPr>
          <a:xfrm>
            <a:off x="5619750" y="2997991"/>
            <a:ext cx="2000250" cy="1350169"/>
          </a:xfrm>
          <a:custGeom>
            <a:avLst/>
            <a:gdLst>
              <a:gd name="connsiteX0" fmla="*/ 0 w 2000250"/>
              <a:gd name="connsiteY0" fmla="*/ 621507 h 1350169"/>
              <a:gd name="connsiteX1" fmla="*/ 385762 w 2000250"/>
              <a:gd name="connsiteY1" fmla="*/ 92869 h 1350169"/>
              <a:gd name="connsiteX2" fmla="*/ 1000125 w 2000250"/>
              <a:gd name="connsiteY2" fmla="*/ 64294 h 1350169"/>
              <a:gd name="connsiteX3" fmla="*/ 1743075 w 2000250"/>
              <a:gd name="connsiteY3" fmla="*/ 335757 h 1350169"/>
              <a:gd name="connsiteX4" fmla="*/ 2000250 w 2000250"/>
              <a:gd name="connsiteY4" fmla="*/ 1350169 h 1350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00250" h="1350169">
                <a:moveTo>
                  <a:pt x="0" y="621507"/>
                </a:moveTo>
                <a:cubicBezTo>
                  <a:pt x="109537" y="403622"/>
                  <a:pt x="219075" y="185738"/>
                  <a:pt x="385762" y="92869"/>
                </a:cubicBezTo>
                <a:cubicBezTo>
                  <a:pt x="552450" y="0"/>
                  <a:pt x="773906" y="23813"/>
                  <a:pt x="1000125" y="64294"/>
                </a:cubicBezTo>
                <a:cubicBezTo>
                  <a:pt x="1226344" y="104775"/>
                  <a:pt x="1576388" y="121445"/>
                  <a:pt x="1743075" y="335757"/>
                </a:cubicBezTo>
                <a:cubicBezTo>
                  <a:pt x="1909763" y="550070"/>
                  <a:pt x="1955006" y="950119"/>
                  <a:pt x="2000250" y="1350169"/>
                </a:cubicBezTo>
              </a:path>
            </a:pathLst>
          </a:custGeom>
          <a:ln w="57150">
            <a:solidFill>
              <a:schemeClr val="tx1"/>
            </a:solidFill>
            <a:prstDash val="sysDash"/>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Title 1"/>
          <p:cNvSpPr txBox="1">
            <a:spLocks/>
          </p:cNvSpPr>
          <p:nvPr/>
        </p:nvSpPr>
        <p:spPr bwMode="auto">
          <a:xfrm>
            <a:off x="6705600" y="4343400"/>
            <a:ext cx="1981200" cy="762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0" i="1" u="none" strike="noStrike" kern="0" cap="none" spc="0" normalizeH="0" baseline="0" noProof="0" dirty="0" smtClean="0">
                <a:ln>
                  <a:noFill/>
                </a:ln>
                <a:solidFill>
                  <a:schemeClr val="tx2"/>
                </a:solidFill>
                <a:effectLst/>
                <a:uLnTx/>
                <a:uFillTx/>
                <a:latin typeface="Cambria Math" pitchFamily="18" charset="0"/>
                <a:ea typeface="Cambria Math" pitchFamily="18" charset="0"/>
                <a:cs typeface="Times New Roman" pitchFamily="18" charset="0"/>
              </a:rPr>
              <a:t>d=0.98</a:t>
            </a:r>
            <a:endParaRPr kumimoji="0" lang="en-US" sz="3200" b="0" i="1" u="none" strike="noStrike" kern="0" cap="none" spc="0" normalizeH="0" baseline="0" noProof="0" dirty="0">
              <a:ln>
                <a:noFill/>
              </a:ln>
              <a:solidFill>
                <a:schemeClr val="tx2"/>
              </a:solidFill>
              <a:effectLst/>
              <a:uLnTx/>
              <a:uFillTx/>
              <a:latin typeface="Cambria Math" pitchFamily="18" charset="0"/>
              <a:ea typeface="Cambria Math"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295400"/>
            <a:ext cx="8229600" cy="1143000"/>
          </a:xfrm>
        </p:spPr>
        <p:txBody>
          <a:bodyPr/>
          <a:lstStyle/>
          <a:p>
            <a:r>
              <a:rPr lang="en-US" dirty="0" smtClean="0">
                <a:latin typeface="Times New Roman" pitchFamily="18" charset="0"/>
                <a:cs typeface="Times New Roman" pitchFamily="18" charset="0"/>
              </a:rPr>
              <a:t>random variables have </a:t>
            </a:r>
            <a:r>
              <a:rPr lang="en-US" dirty="0" err="1" smtClean="0">
                <a:latin typeface="Times New Roman" pitchFamily="18" charset="0"/>
                <a:cs typeface="Times New Roman" pitchFamily="18" charset="0"/>
              </a:rPr>
              <a:t>systematics</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533400" y="3200400"/>
            <a:ext cx="8229600" cy="1371600"/>
          </a:xfrm>
        </p:spPr>
        <p:txBody>
          <a:bodyPr/>
          <a:lstStyle/>
          <a:p>
            <a:pPr algn="ctr">
              <a:buNone/>
            </a:pPr>
            <a:r>
              <a:rPr lang="en-US" dirty="0" smtClean="0">
                <a:latin typeface="Times New Roman" pitchFamily="18" charset="0"/>
                <a:ea typeface="Cambria Math" pitchFamily="18" charset="0"/>
                <a:cs typeface="Times New Roman" pitchFamily="18" charset="0"/>
              </a:rPr>
              <a:t>tendency to takes on some values more often than others</a:t>
            </a:r>
            <a:endParaRPr lang="en-US" dirty="0">
              <a:latin typeface="Times New Roman" pitchFamily="18" charset="0"/>
              <a:ea typeface="Cambria Math" pitchFamily="18" charset="0"/>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57200"/>
            <a:ext cx="9144000" cy="1143000"/>
          </a:xfrm>
        </p:spPr>
        <p:txBody>
          <a:bodyPr/>
          <a:lstStyle/>
          <a:p>
            <a:r>
              <a:rPr lang="en-US" dirty="0" smtClean="0">
                <a:latin typeface="Times New Roman" pitchFamily="18" charset="0"/>
                <a:cs typeface="Times New Roman" pitchFamily="18" charset="0"/>
              </a:rPr>
              <a:t>example:</a:t>
            </a:r>
            <a:br>
              <a:rPr lang="en-US" dirty="0" smtClean="0">
                <a:latin typeface="Times New Roman" pitchFamily="18" charset="0"/>
                <a:cs typeface="Times New Roman" pitchFamily="18" charset="0"/>
              </a:rPr>
            </a:br>
            <a:r>
              <a:rPr lang="en-US" i="1" dirty="0" smtClean="0">
                <a:latin typeface="Cambria Math" pitchFamily="18" charset="0"/>
                <a:ea typeface="Cambria Math" pitchFamily="18" charset="0"/>
                <a:cs typeface="Times New Roman" pitchFamily="18" charset="0"/>
              </a:rPr>
              <a:t>d</a:t>
            </a:r>
            <a:r>
              <a:rPr lang="en-US" dirty="0" smtClean="0">
                <a:latin typeface="Times New Roman" pitchFamily="18" charset="0"/>
                <a:cs typeface="Times New Roman" pitchFamily="18" charset="0"/>
              </a:rPr>
              <a:t> = number of deuterium atoms</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in methane</a:t>
            </a:r>
            <a:endParaRPr lang="en-US" dirty="0">
              <a:latin typeface="Times New Roman" pitchFamily="18" charset="0"/>
              <a:cs typeface="Times New Roman" pitchFamily="18" charset="0"/>
            </a:endParaRPr>
          </a:p>
        </p:txBody>
      </p:sp>
      <p:grpSp>
        <p:nvGrpSpPr>
          <p:cNvPr id="27" name="Group 26"/>
          <p:cNvGrpSpPr/>
          <p:nvPr/>
        </p:nvGrpSpPr>
        <p:grpSpPr>
          <a:xfrm>
            <a:off x="264794" y="2971824"/>
            <a:ext cx="1183006" cy="1311590"/>
            <a:chOff x="858202" y="2328864"/>
            <a:chExt cx="1183006" cy="1311590"/>
          </a:xfrm>
        </p:grpSpPr>
        <p:sp>
          <p:nvSpPr>
            <p:cNvPr id="4" name="Oval 3"/>
            <p:cNvSpPr/>
            <p:nvPr/>
          </p:nvSpPr>
          <p:spPr>
            <a:xfrm>
              <a:off x="1203960" y="2760345"/>
              <a:ext cx="457200" cy="457200"/>
            </a:xfrm>
            <a:prstGeom prst="ellipse">
              <a:avLst/>
            </a:prstGeom>
            <a:solidFill>
              <a:schemeClr val="bg1">
                <a:lumMod val="7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1"/>
            <p:cNvSpPr txBox="1">
              <a:spLocks/>
            </p:cNvSpPr>
            <p:nvPr/>
          </p:nvSpPr>
          <p:spPr bwMode="auto">
            <a:xfrm>
              <a:off x="1258253" y="2711768"/>
              <a:ext cx="365760" cy="5029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C</a:t>
              </a:r>
              <a:endParaRPr kumimoji="0" lang="en-US" sz="3200" b="0" i="1" u="none" strike="noStrike" kern="0" cap="none" spc="0" normalizeH="0" baseline="0" noProof="0" dirty="0">
                <a:ln>
                  <a:noFill/>
                </a:ln>
                <a:solidFill>
                  <a:schemeClr val="tx2"/>
                </a:solidFill>
                <a:effectLst/>
                <a:uLnTx/>
                <a:uFillTx/>
                <a:latin typeface="Cambria Math" pitchFamily="18" charset="0"/>
                <a:ea typeface="Cambria Math" pitchFamily="18" charset="0"/>
                <a:cs typeface="Times New Roman" pitchFamily="18" charset="0"/>
              </a:endParaRPr>
            </a:p>
          </p:txBody>
        </p:sp>
        <p:sp>
          <p:nvSpPr>
            <p:cNvPr id="6" name="Oval 5"/>
            <p:cNvSpPr/>
            <p:nvPr/>
          </p:nvSpPr>
          <p:spPr>
            <a:xfrm>
              <a:off x="1275398" y="2420304"/>
              <a:ext cx="320040" cy="320040"/>
            </a:xfrm>
            <a:prstGeom prst="ellipse">
              <a:avLst/>
            </a:prstGeom>
            <a:solidFill>
              <a:schemeClr val="bg1">
                <a:lumMod val="7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1"/>
            <p:cNvSpPr txBox="1">
              <a:spLocks/>
            </p:cNvSpPr>
            <p:nvPr/>
          </p:nvSpPr>
          <p:spPr bwMode="auto">
            <a:xfrm>
              <a:off x="1283973" y="2328864"/>
              <a:ext cx="365760" cy="5029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H</a:t>
              </a:r>
              <a:endParaRPr kumimoji="0" lang="en-US" b="0" i="1" u="none" strike="noStrike" kern="0" cap="none" spc="0" normalizeH="0" baseline="0" noProof="0" dirty="0">
                <a:ln>
                  <a:noFill/>
                </a:ln>
                <a:solidFill>
                  <a:schemeClr val="tx2"/>
                </a:solidFill>
                <a:effectLst/>
                <a:uLnTx/>
                <a:uFillTx/>
                <a:latin typeface="Cambria Math" pitchFamily="18" charset="0"/>
                <a:ea typeface="Cambria Math" pitchFamily="18" charset="0"/>
                <a:cs typeface="Times New Roman" pitchFamily="18" charset="0"/>
              </a:endParaRPr>
            </a:p>
          </p:txBody>
        </p:sp>
        <p:sp>
          <p:nvSpPr>
            <p:cNvPr id="8" name="Oval 7"/>
            <p:cNvSpPr/>
            <p:nvPr/>
          </p:nvSpPr>
          <p:spPr>
            <a:xfrm>
              <a:off x="1681162" y="2806065"/>
              <a:ext cx="320040" cy="320040"/>
            </a:xfrm>
            <a:prstGeom prst="ellipse">
              <a:avLst/>
            </a:prstGeom>
            <a:solidFill>
              <a:schemeClr val="bg1">
                <a:lumMod val="7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1"/>
            <p:cNvSpPr txBox="1">
              <a:spLocks/>
            </p:cNvSpPr>
            <p:nvPr/>
          </p:nvSpPr>
          <p:spPr bwMode="auto">
            <a:xfrm>
              <a:off x="1675448" y="2714625"/>
              <a:ext cx="365760" cy="5029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H</a:t>
              </a:r>
              <a:endParaRPr kumimoji="0" lang="en-US" b="0" i="1" u="none" strike="noStrike" kern="0" cap="none" spc="0" normalizeH="0" baseline="0" noProof="0" dirty="0">
                <a:ln>
                  <a:noFill/>
                </a:ln>
                <a:solidFill>
                  <a:schemeClr val="tx2"/>
                </a:solidFill>
                <a:effectLst/>
                <a:uLnTx/>
                <a:uFillTx/>
                <a:latin typeface="Cambria Math" pitchFamily="18" charset="0"/>
                <a:ea typeface="Cambria Math" pitchFamily="18" charset="0"/>
                <a:cs typeface="Times New Roman" pitchFamily="18" charset="0"/>
              </a:endParaRPr>
            </a:p>
          </p:txBody>
        </p:sp>
        <p:sp>
          <p:nvSpPr>
            <p:cNvPr id="10" name="Oval 9"/>
            <p:cNvSpPr/>
            <p:nvPr/>
          </p:nvSpPr>
          <p:spPr>
            <a:xfrm>
              <a:off x="858202" y="2806065"/>
              <a:ext cx="320040" cy="320040"/>
            </a:xfrm>
            <a:prstGeom prst="ellipse">
              <a:avLst/>
            </a:prstGeom>
            <a:solidFill>
              <a:schemeClr val="bg1">
                <a:lumMod val="7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itle 1"/>
            <p:cNvSpPr txBox="1">
              <a:spLocks/>
            </p:cNvSpPr>
            <p:nvPr/>
          </p:nvSpPr>
          <p:spPr bwMode="auto">
            <a:xfrm>
              <a:off x="866776" y="2714625"/>
              <a:ext cx="365760" cy="5029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H</a:t>
              </a:r>
              <a:endParaRPr kumimoji="0" lang="en-US" b="0" i="1" u="none" strike="noStrike" kern="0" cap="none" spc="0" normalizeH="0" baseline="0" noProof="0" dirty="0">
                <a:ln>
                  <a:noFill/>
                </a:ln>
                <a:solidFill>
                  <a:schemeClr val="tx2"/>
                </a:solidFill>
                <a:effectLst/>
                <a:uLnTx/>
                <a:uFillTx/>
                <a:latin typeface="Cambria Math" pitchFamily="18" charset="0"/>
                <a:ea typeface="Cambria Math" pitchFamily="18" charset="0"/>
                <a:cs typeface="Times New Roman" pitchFamily="18" charset="0"/>
              </a:endParaRPr>
            </a:p>
          </p:txBody>
        </p:sp>
        <p:sp>
          <p:nvSpPr>
            <p:cNvPr id="12" name="Oval 11"/>
            <p:cNvSpPr/>
            <p:nvPr/>
          </p:nvSpPr>
          <p:spPr>
            <a:xfrm>
              <a:off x="1272538" y="3228974"/>
              <a:ext cx="320040" cy="320040"/>
            </a:xfrm>
            <a:prstGeom prst="ellipse">
              <a:avLst/>
            </a:prstGeom>
            <a:solidFill>
              <a:schemeClr val="bg1">
                <a:lumMod val="7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p:cNvSpPr txBox="1">
              <a:spLocks/>
            </p:cNvSpPr>
            <p:nvPr/>
          </p:nvSpPr>
          <p:spPr bwMode="auto">
            <a:xfrm>
              <a:off x="1281112" y="3137534"/>
              <a:ext cx="365760" cy="5029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H</a:t>
              </a:r>
              <a:endParaRPr kumimoji="0" lang="en-US" b="0" i="1" u="none" strike="noStrike" kern="0" cap="none" spc="0" normalizeH="0" baseline="0" noProof="0" dirty="0">
                <a:ln>
                  <a:noFill/>
                </a:ln>
                <a:solidFill>
                  <a:schemeClr val="tx2"/>
                </a:solidFill>
                <a:effectLst/>
                <a:uLnTx/>
                <a:uFillTx/>
                <a:latin typeface="Cambria Math" pitchFamily="18" charset="0"/>
                <a:ea typeface="Cambria Math" pitchFamily="18" charset="0"/>
                <a:cs typeface="Times New Roman" pitchFamily="18" charset="0"/>
              </a:endParaRPr>
            </a:p>
          </p:txBody>
        </p:sp>
      </p:grpSp>
      <p:grpSp>
        <p:nvGrpSpPr>
          <p:cNvPr id="28" name="Group 27"/>
          <p:cNvGrpSpPr/>
          <p:nvPr/>
        </p:nvGrpSpPr>
        <p:grpSpPr>
          <a:xfrm>
            <a:off x="2112644" y="2971800"/>
            <a:ext cx="1183006" cy="1311590"/>
            <a:chOff x="858202" y="2328864"/>
            <a:chExt cx="1183006" cy="1311590"/>
          </a:xfrm>
        </p:grpSpPr>
        <p:sp>
          <p:nvSpPr>
            <p:cNvPr id="29" name="Oval 28"/>
            <p:cNvSpPr/>
            <p:nvPr/>
          </p:nvSpPr>
          <p:spPr>
            <a:xfrm>
              <a:off x="1203960" y="2760345"/>
              <a:ext cx="457200" cy="457200"/>
            </a:xfrm>
            <a:prstGeom prst="ellipse">
              <a:avLst/>
            </a:prstGeom>
            <a:solidFill>
              <a:schemeClr val="bg1">
                <a:lumMod val="7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itle 1"/>
            <p:cNvSpPr txBox="1">
              <a:spLocks/>
            </p:cNvSpPr>
            <p:nvPr/>
          </p:nvSpPr>
          <p:spPr bwMode="auto">
            <a:xfrm>
              <a:off x="1258253" y="2711768"/>
              <a:ext cx="365760" cy="5029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C</a:t>
              </a:r>
              <a:endParaRPr kumimoji="0" lang="en-US" sz="3200" b="0" i="1" u="none" strike="noStrike" kern="0" cap="none" spc="0" normalizeH="0" baseline="0" noProof="0" dirty="0">
                <a:ln>
                  <a:noFill/>
                </a:ln>
                <a:solidFill>
                  <a:schemeClr val="tx2"/>
                </a:solidFill>
                <a:effectLst/>
                <a:uLnTx/>
                <a:uFillTx/>
                <a:latin typeface="Cambria Math" pitchFamily="18" charset="0"/>
                <a:ea typeface="Cambria Math" pitchFamily="18" charset="0"/>
                <a:cs typeface="Times New Roman" pitchFamily="18" charset="0"/>
              </a:endParaRPr>
            </a:p>
          </p:txBody>
        </p:sp>
        <p:sp>
          <p:nvSpPr>
            <p:cNvPr id="31" name="Oval 30"/>
            <p:cNvSpPr/>
            <p:nvPr/>
          </p:nvSpPr>
          <p:spPr>
            <a:xfrm>
              <a:off x="1275398" y="2420304"/>
              <a:ext cx="320040" cy="320040"/>
            </a:xfrm>
            <a:prstGeom prst="ellipse">
              <a:avLst/>
            </a:prstGeom>
            <a:solidFill>
              <a:schemeClr val="bg1">
                <a:lumMod val="7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itle 1"/>
            <p:cNvSpPr txBox="1">
              <a:spLocks/>
            </p:cNvSpPr>
            <p:nvPr/>
          </p:nvSpPr>
          <p:spPr bwMode="auto">
            <a:xfrm>
              <a:off x="1283973" y="2328864"/>
              <a:ext cx="365760" cy="5029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D</a:t>
              </a:r>
              <a:endParaRPr kumimoji="0" lang="en-US" b="0" i="1" u="none" strike="noStrike" kern="0" cap="none" spc="0" normalizeH="0" baseline="0" noProof="0" dirty="0">
                <a:ln>
                  <a:noFill/>
                </a:ln>
                <a:solidFill>
                  <a:schemeClr val="tx2"/>
                </a:solidFill>
                <a:effectLst/>
                <a:uLnTx/>
                <a:uFillTx/>
                <a:latin typeface="Cambria Math" pitchFamily="18" charset="0"/>
                <a:ea typeface="Cambria Math" pitchFamily="18" charset="0"/>
                <a:cs typeface="Times New Roman" pitchFamily="18" charset="0"/>
              </a:endParaRPr>
            </a:p>
          </p:txBody>
        </p:sp>
        <p:sp>
          <p:nvSpPr>
            <p:cNvPr id="33" name="Oval 32"/>
            <p:cNvSpPr/>
            <p:nvPr/>
          </p:nvSpPr>
          <p:spPr>
            <a:xfrm>
              <a:off x="1681162" y="2806065"/>
              <a:ext cx="320040" cy="320040"/>
            </a:xfrm>
            <a:prstGeom prst="ellipse">
              <a:avLst/>
            </a:prstGeom>
            <a:solidFill>
              <a:schemeClr val="bg1">
                <a:lumMod val="7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itle 1"/>
            <p:cNvSpPr txBox="1">
              <a:spLocks/>
            </p:cNvSpPr>
            <p:nvPr/>
          </p:nvSpPr>
          <p:spPr bwMode="auto">
            <a:xfrm>
              <a:off x="1675448" y="2714625"/>
              <a:ext cx="365760" cy="5029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H</a:t>
              </a:r>
              <a:endParaRPr kumimoji="0" lang="en-US" b="0" i="1" u="none" strike="noStrike" kern="0" cap="none" spc="0" normalizeH="0" baseline="0" noProof="0" dirty="0">
                <a:ln>
                  <a:noFill/>
                </a:ln>
                <a:solidFill>
                  <a:schemeClr val="tx2"/>
                </a:solidFill>
                <a:effectLst/>
                <a:uLnTx/>
                <a:uFillTx/>
                <a:latin typeface="Cambria Math" pitchFamily="18" charset="0"/>
                <a:ea typeface="Cambria Math" pitchFamily="18" charset="0"/>
                <a:cs typeface="Times New Roman" pitchFamily="18" charset="0"/>
              </a:endParaRPr>
            </a:p>
          </p:txBody>
        </p:sp>
        <p:sp>
          <p:nvSpPr>
            <p:cNvPr id="35" name="Oval 34"/>
            <p:cNvSpPr/>
            <p:nvPr/>
          </p:nvSpPr>
          <p:spPr>
            <a:xfrm>
              <a:off x="858202" y="2806065"/>
              <a:ext cx="320040" cy="320040"/>
            </a:xfrm>
            <a:prstGeom prst="ellipse">
              <a:avLst/>
            </a:prstGeom>
            <a:solidFill>
              <a:schemeClr val="bg1">
                <a:lumMod val="7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itle 1"/>
            <p:cNvSpPr txBox="1">
              <a:spLocks/>
            </p:cNvSpPr>
            <p:nvPr/>
          </p:nvSpPr>
          <p:spPr bwMode="auto">
            <a:xfrm>
              <a:off x="866776" y="2714625"/>
              <a:ext cx="365760" cy="5029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H</a:t>
              </a:r>
              <a:endParaRPr kumimoji="0" lang="en-US" b="0" i="1" u="none" strike="noStrike" kern="0" cap="none" spc="0" normalizeH="0" baseline="0" noProof="0" dirty="0">
                <a:ln>
                  <a:noFill/>
                </a:ln>
                <a:solidFill>
                  <a:schemeClr val="tx2"/>
                </a:solidFill>
                <a:effectLst/>
                <a:uLnTx/>
                <a:uFillTx/>
                <a:latin typeface="Cambria Math" pitchFamily="18" charset="0"/>
                <a:ea typeface="Cambria Math" pitchFamily="18" charset="0"/>
                <a:cs typeface="Times New Roman" pitchFamily="18" charset="0"/>
              </a:endParaRPr>
            </a:p>
          </p:txBody>
        </p:sp>
        <p:sp>
          <p:nvSpPr>
            <p:cNvPr id="37" name="Oval 36"/>
            <p:cNvSpPr/>
            <p:nvPr/>
          </p:nvSpPr>
          <p:spPr>
            <a:xfrm>
              <a:off x="1272538" y="3228974"/>
              <a:ext cx="320040" cy="320040"/>
            </a:xfrm>
            <a:prstGeom prst="ellipse">
              <a:avLst/>
            </a:prstGeom>
            <a:solidFill>
              <a:schemeClr val="bg1">
                <a:lumMod val="7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itle 1"/>
            <p:cNvSpPr txBox="1">
              <a:spLocks/>
            </p:cNvSpPr>
            <p:nvPr/>
          </p:nvSpPr>
          <p:spPr bwMode="auto">
            <a:xfrm>
              <a:off x="1281112" y="3137534"/>
              <a:ext cx="365760" cy="5029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H</a:t>
              </a:r>
              <a:endParaRPr kumimoji="0" lang="en-US" b="0" i="1" u="none" strike="noStrike" kern="0" cap="none" spc="0" normalizeH="0" baseline="0" noProof="0" dirty="0">
                <a:ln>
                  <a:noFill/>
                </a:ln>
                <a:solidFill>
                  <a:schemeClr val="tx2"/>
                </a:solidFill>
                <a:effectLst/>
                <a:uLnTx/>
                <a:uFillTx/>
                <a:latin typeface="Cambria Math" pitchFamily="18" charset="0"/>
                <a:ea typeface="Cambria Math" pitchFamily="18" charset="0"/>
                <a:cs typeface="Times New Roman" pitchFamily="18" charset="0"/>
              </a:endParaRPr>
            </a:p>
          </p:txBody>
        </p:sp>
      </p:grpSp>
      <p:grpSp>
        <p:nvGrpSpPr>
          <p:cNvPr id="39" name="Group 38"/>
          <p:cNvGrpSpPr/>
          <p:nvPr/>
        </p:nvGrpSpPr>
        <p:grpSpPr>
          <a:xfrm>
            <a:off x="3960494" y="2971800"/>
            <a:ext cx="1183006" cy="1311590"/>
            <a:chOff x="858202" y="2328864"/>
            <a:chExt cx="1183006" cy="1311590"/>
          </a:xfrm>
        </p:grpSpPr>
        <p:sp>
          <p:nvSpPr>
            <p:cNvPr id="40" name="Oval 39"/>
            <p:cNvSpPr/>
            <p:nvPr/>
          </p:nvSpPr>
          <p:spPr>
            <a:xfrm>
              <a:off x="1203960" y="2760345"/>
              <a:ext cx="457200" cy="457200"/>
            </a:xfrm>
            <a:prstGeom prst="ellipse">
              <a:avLst/>
            </a:prstGeom>
            <a:solidFill>
              <a:schemeClr val="bg1">
                <a:lumMod val="7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itle 1"/>
            <p:cNvSpPr txBox="1">
              <a:spLocks/>
            </p:cNvSpPr>
            <p:nvPr/>
          </p:nvSpPr>
          <p:spPr bwMode="auto">
            <a:xfrm>
              <a:off x="1258253" y="2711768"/>
              <a:ext cx="365760" cy="5029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C</a:t>
              </a:r>
              <a:endParaRPr kumimoji="0" lang="en-US" sz="3200" b="0" i="1" u="none" strike="noStrike" kern="0" cap="none" spc="0" normalizeH="0" baseline="0" noProof="0" dirty="0">
                <a:ln>
                  <a:noFill/>
                </a:ln>
                <a:solidFill>
                  <a:schemeClr val="tx2"/>
                </a:solidFill>
                <a:effectLst/>
                <a:uLnTx/>
                <a:uFillTx/>
                <a:latin typeface="Cambria Math" pitchFamily="18" charset="0"/>
                <a:ea typeface="Cambria Math" pitchFamily="18" charset="0"/>
                <a:cs typeface="Times New Roman" pitchFamily="18" charset="0"/>
              </a:endParaRPr>
            </a:p>
          </p:txBody>
        </p:sp>
        <p:sp>
          <p:nvSpPr>
            <p:cNvPr id="42" name="Oval 41"/>
            <p:cNvSpPr/>
            <p:nvPr/>
          </p:nvSpPr>
          <p:spPr>
            <a:xfrm>
              <a:off x="1275398" y="2420304"/>
              <a:ext cx="320040" cy="320040"/>
            </a:xfrm>
            <a:prstGeom prst="ellipse">
              <a:avLst/>
            </a:prstGeom>
            <a:solidFill>
              <a:schemeClr val="bg1">
                <a:lumMod val="7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itle 1"/>
            <p:cNvSpPr txBox="1">
              <a:spLocks/>
            </p:cNvSpPr>
            <p:nvPr/>
          </p:nvSpPr>
          <p:spPr bwMode="auto">
            <a:xfrm>
              <a:off x="1283973" y="2328864"/>
              <a:ext cx="365760" cy="5029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D</a:t>
              </a:r>
              <a:endParaRPr kumimoji="0" lang="en-US" b="0" i="1" u="none" strike="noStrike" kern="0" cap="none" spc="0" normalizeH="0" baseline="0" noProof="0" dirty="0">
                <a:ln>
                  <a:noFill/>
                </a:ln>
                <a:solidFill>
                  <a:schemeClr val="tx2"/>
                </a:solidFill>
                <a:effectLst/>
                <a:uLnTx/>
                <a:uFillTx/>
                <a:latin typeface="Cambria Math" pitchFamily="18" charset="0"/>
                <a:ea typeface="Cambria Math" pitchFamily="18" charset="0"/>
                <a:cs typeface="Times New Roman" pitchFamily="18" charset="0"/>
              </a:endParaRPr>
            </a:p>
          </p:txBody>
        </p:sp>
        <p:sp>
          <p:nvSpPr>
            <p:cNvPr id="44" name="Oval 43"/>
            <p:cNvSpPr/>
            <p:nvPr/>
          </p:nvSpPr>
          <p:spPr>
            <a:xfrm>
              <a:off x="1681162" y="2806065"/>
              <a:ext cx="320040" cy="320040"/>
            </a:xfrm>
            <a:prstGeom prst="ellipse">
              <a:avLst/>
            </a:prstGeom>
            <a:solidFill>
              <a:schemeClr val="bg1">
                <a:lumMod val="7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itle 1"/>
            <p:cNvSpPr txBox="1">
              <a:spLocks/>
            </p:cNvSpPr>
            <p:nvPr/>
          </p:nvSpPr>
          <p:spPr bwMode="auto">
            <a:xfrm>
              <a:off x="1675448" y="2714625"/>
              <a:ext cx="365760" cy="5029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D</a:t>
              </a:r>
              <a:endParaRPr kumimoji="0" lang="en-US" b="0" i="1" u="none" strike="noStrike" kern="0" cap="none" spc="0" normalizeH="0" baseline="0" noProof="0" dirty="0">
                <a:ln>
                  <a:noFill/>
                </a:ln>
                <a:solidFill>
                  <a:schemeClr val="tx2"/>
                </a:solidFill>
                <a:effectLst/>
                <a:uLnTx/>
                <a:uFillTx/>
                <a:latin typeface="Cambria Math" pitchFamily="18" charset="0"/>
                <a:ea typeface="Cambria Math" pitchFamily="18" charset="0"/>
                <a:cs typeface="Times New Roman" pitchFamily="18" charset="0"/>
              </a:endParaRPr>
            </a:p>
          </p:txBody>
        </p:sp>
        <p:sp>
          <p:nvSpPr>
            <p:cNvPr id="46" name="Oval 45"/>
            <p:cNvSpPr/>
            <p:nvPr/>
          </p:nvSpPr>
          <p:spPr>
            <a:xfrm>
              <a:off x="858202" y="2806065"/>
              <a:ext cx="320040" cy="320040"/>
            </a:xfrm>
            <a:prstGeom prst="ellipse">
              <a:avLst/>
            </a:prstGeom>
            <a:solidFill>
              <a:schemeClr val="bg1">
                <a:lumMod val="7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itle 1"/>
            <p:cNvSpPr txBox="1">
              <a:spLocks/>
            </p:cNvSpPr>
            <p:nvPr/>
          </p:nvSpPr>
          <p:spPr bwMode="auto">
            <a:xfrm>
              <a:off x="866776" y="2714625"/>
              <a:ext cx="365760" cy="5029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H</a:t>
              </a:r>
              <a:endParaRPr kumimoji="0" lang="en-US" b="0" i="1" u="none" strike="noStrike" kern="0" cap="none" spc="0" normalizeH="0" baseline="0" noProof="0" dirty="0">
                <a:ln>
                  <a:noFill/>
                </a:ln>
                <a:solidFill>
                  <a:schemeClr val="tx2"/>
                </a:solidFill>
                <a:effectLst/>
                <a:uLnTx/>
                <a:uFillTx/>
                <a:latin typeface="Cambria Math" pitchFamily="18" charset="0"/>
                <a:ea typeface="Cambria Math" pitchFamily="18" charset="0"/>
                <a:cs typeface="Times New Roman" pitchFamily="18" charset="0"/>
              </a:endParaRPr>
            </a:p>
          </p:txBody>
        </p:sp>
        <p:sp>
          <p:nvSpPr>
            <p:cNvPr id="48" name="Oval 47"/>
            <p:cNvSpPr/>
            <p:nvPr/>
          </p:nvSpPr>
          <p:spPr>
            <a:xfrm>
              <a:off x="1272538" y="3228974"/>
              <a:ext cx="320040" cy="320040"/>
            </a:xfrm>
            <a:prstGeom prst="ellipse">
              <a:avLst/>
            </a:prstGeom>
            <a:solidFill>
              <a:schemeClr val="bg1">
                <a:lumMod val="7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itle 1"/>
            <p:cNvSpPr txBox="1">
              <a:spLocks/>
            </p:cNvSpPr>
            <p:nvPr/>
          </p:nvSpPr>
          <p:spPr bwMode="auto">
            <a:xfrm>
              <a:off x="1281112" y="3137534"/>
              <a:ext cx="365760" cy="5029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H</a:t>
              </a:r>
              <a:endParaRPr kumimoji="0" lang="en-US" b="0" i="1" u="none" strike="noStrike" kern="0" cap="none" spc="0" normalizeH="0" baseline="0" noProof="0" dirty="0">
                <a:ln>
                  <a:noFill/>
                </a:ln>
                <a:solidFill>
                  <a:schemeClr val="tx2"/>
                </a:solidFill>
                <a:effectLst/>
                <a:uLnTx/>
                <a:uFillTx/>
                <a:latin typeface="Cambria Math" pitchFamily="18" charset="0"/>
                <a:ea typeface="Cambria Math" pitchFamily="18" charset="0"/>
                <a:cs typeface="Times New Roman" pitchFamily="18" charset="0"/>
              </a:endParaRPr>
            </a:p>
          </p:txBody>
        </p:sp>
      </p:grpSp>
      <p:grpSp>
        <p:nvGrpSpPr>
          <p:cNvPr id="50" name="Group 49"/>
          <p:cNvGrpSpPr/>
          <p:nvPr/>
        </p:nvGrpSpPr>
        <p:grpSpPr>
          <a:xfrm>
            <a:off x="5808344" y="2971800"/>
            <a:ext cx="1183006" cy="1311590"/>
            <a:chOff x="858202" y="2328864"/>
            <a:chExt cx="1183006" cy="1311590"/>
          </a:xfrm>
        </p:grpSpPr>
        <p:sp>
          <p:nvSpPr>
            <p:cNvPr id="51" name="Oval 50"/>
            <p:cNvSpPr/>
            <p:nvPr/>
          </p:nvSpPr>
          <p:spPr>
            <a:xfrm>
              <a:off x="1203960" y="2760345"/>
              <a:ext cx="457200" cy="457200"/>
            </a:xfrm>
            <a:prstGeom prst="ellipse">
              <a:avLst/>
            </a:prstGeom>
            <a:solidFill>
              <a:schemeClr val="bg1">
                <a:lumMod val="7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Title 1"/>
            <p:cNvSpPr txBox="1">
              <a:spLocks/>
            </p:cNvSpPr>
            <p:nvPr/>
          </p:nvSpPr>
          <p:spPr bwMode="auto">
            <a:xfrm>
              <a:off x="1258253" y="2711768"/>
              <a:ext cx="365760" cy="5029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C</a:t>
              </a:r>
              <a:endParaRPr kumimoji="0" lang="en-US" sz="3200" b="0" i="1" u="none" strike="noStrike" kern="0" cap="none" spc="0" normalizeH="0" baseline="0" noProof="0" dirty="0">
                <a:ln>
                  <a:noFill/>
                </a:ln>
                <a:solidFill>
                  <a:schemeClr val="tx2"/>
                </a:solidFill>
                <a:effectLst/>
                <a:uLnTx/>
                <a:uFillTx/>
                <a:latin typeface="Cambria Math" pitchFamily="18" charset="0"/>
                <a:ea typeface="Cambria Math" pitchFamily="18" charset="0"/>
                <a:cs typeface="Times New Roman" pitchFamily="18" charset="0"/>
              </a:endParaRPr>
            </a:p>
          </p:txBody>
        </p:sp>
        <p:sp>
          <p:nvSpPr>
            <p:cNvPr id="53" name="Oval 52"/>
            <p:cNvSpPr/>
            <p:nvPr/>
          </p:nvSpPr>
          <p:spPr>
            <a:xfrm>
              <a:off x="1275398" y="2420304"/>
              <a:ext cx="320040" cy="320040"/>
            </a:xfrm>
            <a:prstGeom prst="ellipse">
              <a:avLst/>
            </a:prstGeom>
            <a:solidFill>
              <a:schemeClr val="bg1">
                <a:lumMod val="7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itle 1"/>
            <p:cNvSpPr txBox="1">
              <a:spLocks/>
            </p:cNvSpPr>
            <p:nvPr/>
          </p:nvSpPr>
          <p:spPr bwMode="auto">
            <a:xfrm>
              <a:off x="1283973" y="2328864"/>
              <a:ext cx="365760" cy="5029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D</a:t>
              </a:r>
              <a:endParaRPr kumimoji="0" lang="en-US" b="0" i="1" u="none" strike="noStrike" kern="0" cap="none" spc="0" normalizeH="0" baseline="0" noProof="0" dirty="0">
                <a:ln>
                  <a:noFill/>
                </a:ln>
                <a:solidFill>
                  <a:schemeClr val="tx2"/>
                </a:solidFill>
                <a:effectLst/>
                <a:uLnTx/>
                <a:uFillTx/>
                <a:latin typeface="Cambria Math" pitchFamily="18" charset="0"/>
                <a:ea typeface="Cambria Math" pitchFamily="18" charset="0"/>
                <a:cs typeface="Times New Roman" pitchFamily="18" charset="0"/>
              </a:endParaRPr>
            </a:p>
          </p:txBody>
        </p:sp>
        <p:sp>
          <p:nvSpPr>
            <p:cNvPr id="55" name="Oval 54"/>
            <p:cNvSpPr/>
            <p:nvPr/>
          </p:nvSpPr>
          <p:spPr>
            <a:xfrm>
              <a:off x="1681162" y="2806065"/>
              <a:ext cx="320040" cy="320040"/>
            </a:xfrm>
            <a:prstGeom prst="ellipse">
              <a:avLst/>
            </a:prstGeom>
            <a:solidFill>
              <a:schemeClr val="bg1">
                <a:lumMod val="7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Title 1"/>
            <p:cNvSpPr txBox="1">
              <a:spLocks/>
            </p:cNvSpPr>
            <p:nvPr/>
          </p:nvSpPr>
          <p:spPr bwMode="auto">
            <a:xfrm>
              <a:off x="1675448" y="2714625"/>
              <a:ext cx="365760" cy="5029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D</a:t>
              </a:r>
              <a:endParaRPr kumimoji="0" lang="en-US" b="0" i="1" u="none" strike="noStrike" kern="0" cap="none" spc="0" normalizeH="0" baseline="0" noProof="0" dirty="0">
                <a:ln>
                  <a:noFill/>
                </a:ln>
                <a:solidFill>
                  <a:schemeClr val="tx2"/>
                </a:solidFill>
                <a:effectLst/>
                <a:uLnTx/>
                <a:uFillTx/>
                <a:latin typeface="Cambria Math" pitchFamily="18" charset="0"/>
                <a:ea typeface="Cambria Math" pitchFamily="18" charset="0"/>
                <a:cs typeface="Times New Roman" pitchFamily="18" charset="0"/>
              </a:endParaRPr>
            </a:p>
          </p:txBody>
        </p:sp>
        <p:sp>
          <p:nvSpPr>
            <p:cNvPr id="57" name="Oval 56"/>
            <p:cNvSpPr/>
            <p:nvPr/>
          </p:nvSpPr>
          <p:spPr>
            <a:xfrm>
              <a:off x="858202" y="2806065"/>
              <a:ext cx="320040" cy="320040"/>
            </a:xfrm>
            <a:prstGeom prst="ellipse">
              <a:avLst/>
            </a:prstGeom>
            <a:solidFill>
              <a:schemeClr val="bg1">
                <a:lumMod val="7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Title 1"/>
            <p:cNvSpPr txBox="1">
              <a:spLocks/>
            </p:cNvSpPr>
            <p:nvPr/>
          </p:nvSpPr>
          <p:spPr bwMode="auto">
            <a:xfrm>
              <a:off x="866776" y="2714625"/>
              <a:ext cx="365760" cy="5029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H</a:t>
              </a:r>
              <a:endParaRPr kumimoji="0" lang="en-US" b="0" i="1" u="none" strike="noStrike" kern="0" cap="none" spc="0" normalizeH="0" baseline="0" noProof="0" dirty="0">
                <a:ln>
                  <a:noFill/>
                </a:ln>
                <a:solidFill>
                  <a:schemeClr val="tx2"/>
                </a:solidFill>
                <a:effectLst/>
                <a:uLnTx/>
                <a:uFillTx/>
                <a:latin typeface="Cambria Math" pitchFamily="18" charset="0"/>
                <a:ea typeface="Cambria Math" pitchFamily="18" charset="0"/>
                <a:cs typeface="Times New Roman" pitchFamily="18" charset="0"/>
              </a:endParaRPr>
            </a:p>
          </p:txBody>
        </p:sp>
        <p:sp>
          <p:nvSpPr>
            <p:cNvPr id="59" name="Oval 58"/>
            <p:cNvSpPr/>
            <p:nvPr/>
          </p:nvSpPr>
          <p:spPr>
            <a:xfrm>
              <a:off x="1272538" y="3228974"/>
              <a:ext cx="320040" cy="320040"/>
            </a:xfrm>
            <a:prstGeom prst="ellipse">
              <a:avLst/>
            </a:prstGeom>
            <a:solidFill>
              <a:schemeClr val="bg1">
                <a:lumMod val="7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Title 1"/>
            <p:cNvSpPr txBox="1">
              <a:spLocks/>
            </p:cNvSpPr>
            <p:nvPr/>
          </p:nvSpPr>
          <p:spPr bwMode="auto">
            <a:xfrm>
              <a:off x="1281112" y="3137534"/>
              <a:ext cx="365760" cy="5029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D</a:t>
              </a:r>
              <a:endParaRPr kumimoji="0" lang="en-US" b="0" i="1" u="none" strike="noStrike" kern="0" cap="none" spc="0" normalizeH="0" baseline="0" noProof="0" dirty="0">
                <a:ln>
                  <a:noFill/>
                </a:ln>
                <a:solidFill>
                  <a:schemeClr val="tx2"/>
                </a:solidFill>
                <a:effectLst/>
                <a:uLnTx/>
                <a:uFillTx/>
                <a:latin typeface="Cambria Math" pitchFamily="18" charset="0"/>
                <a:ea typeface="Cambria Math" pitchFamily="18" charset="0"/>
                <a:cs typeface="Times New Roman" pitchFamily="18" charset="0"/>
              </a:endParaRPr>
            </a:p>
          </p:txBody>
        </p:sp>
      </p:grpSp>
      <p:grpSp>
        <p:nvGrpSpPr>
          <p:cNvPr id="61" name="Group 60"/>
          <p:cNvGrpSpPr/>
          <p:nvPr/>
        </p:nvGrpSpPr>
        <p:grpSpPr>
          <a:xfrm>
            <a:off x="7656194" y="2971800"/>
            <a:ext cx="1183006" cy="1311590"/>
            <a:chOff x="858202" y="2328864"/>
            <a:chExt cx="1183006" cy="1311590"/>
          </a:xfrm>
        </p:grpSpPr>
        <p:sp>
          <p:nvSpPr>
            <p:cNvPr id="62" name="Oval 61"/>
            <p:cNvSpPr/>
            <p:nvPr/>
          </p:nvSpPr>
          <p:spPr>
            <a:xfrm>
              <a:off x="1203960" y="2760345"/>
              <a:ext cx="457200" cy="457200"/>
            </a:xfrm>
            <a:prstGeom prst="ellipse">
              <a:avLst/>
            </a:prstGeom>
            <a:solidFill>
              <a:schemeClr val="bg1">
                <a:lumMod val="7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Title 1"/>
            <p:cNvSpPr txBox="1">
              <a:spLocks/>
            </p:cNvSpPr>
            <p:nvPr/>
          </p:nvSpPr>
          <p:spPr bwMode="auto">
            <a:xfrm>
              <a:off x="1258253" y="2711768"/>
              <a:ext cx="365760" cy="5029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C</a:t>
              </a:r>
              <a:endParaRPr kumimoji="0" lang="en-US" sz="3200" b="0" i="1" u="none" strike="noStrike" kern="0" cap="none" spc="0" normalizeH="0" baseline="0" noProof="0" dirty="0">
                <a:ln>
                  <a:noFill/>
                </a:ln>
                <a:solidFill>
                  <a:schemeClr val="tx2"/>
                </a:solidFill>
                <a:effectLst/>
                <a:uLnTx/>
                <a:uFillTx/>
                <a:latin typeface="Cambria Math" pitchFamily="18" charset="0"/>
                <a:ea typeface="Cambria Math" pitchFamily="18" charset="0"/>
                <a:cs typeface="Times New Roman" pitchFamily="18" charset="0"/>
              </a:endParaRPr>
            </a:p>
          </p:txBody>
        </p:sp>
        <p:sp>
          <p:nvSpPr>
            <p:cNvPr id="64" name="Oval 63"/>
            <p:cNvSpPr/>
            <p:nvPr/>
          </p:nvSpPr>
          <p:spPr>
            <a:xfrm>
              <a:off x="1275398" y="2420304"/>
              <a:ext cx="320040" cy="320040"/>
            </a:xfrm>
            <a:prstGeom prst="ellipse">
              <a:avLst/>
            </a:prstGeom>
            <a:solidFill>
              <a:schemeClr val="bg1">
                <a:lumMod val="7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Title 1"/>
            <p:cNvSpPr txBox="1">
              <a:spLocks/>
            </p:cNvSpPr>
            <p:nvPr/>
          </p:nvSpPr>
          <p:spPr bwMode="auto">
            <a:xfrm>
              <a:off x="1283973" y="2328864"/>
              <a:ext cx="365760" cy="5029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D</a:t>
              </a:r>
              <a:endParaRPr kumimoji="0" lang="en-US" b="0" i="1" u="none" strike="noStrike" kern="0" cap="none" spc="0" normalizeH="0" baseline="0" noProof="0" dirty="0">
                <a:ln>
                  <a:noFill/>
                </a:ln>
                <a:solidFill>
                  <a:schemeClr val="tx2"/>
                </a:solidFill>
                <a:effectLst/>
                <a:uLnTx/>
                <a:uFillTx/>
                <a:latin typeface="Cambria Math" pitchFamily="18" charset="0"/>
                <a:ea typeface="Cambria Math" pitchFamily="18" charset="0"/>
                <a:cs typeface="Times New Roman" pitchFamily="18" charset="0"/>
              </a:endParaRPr>
            </a:p>
          </p:txBody>
        </p:sp>
        <p:sp>
          <p:nvSpPr>
            <p:cNvPr id="66" name="Oval 65"/>
            <p:cNvSpPr/>
            <p:nvPr/>
          </p:nvSpPr>
          <p:spPr>
            <a:xfrm>
              <a:off x="1681162" y="2806065"/>
              <a:ext cx="320040" cy="320040"/>
            </a:xfrm>
            <a:prstGeom prst="ellipse">
              <a:avLst/>
            </a:prstGeom>
            <a:solidFill>
              <a:schemeClr val="bg1">
                <a:lumMod val="7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Title 1"/>
            <p:cNvSpPr txBox="1">
              <a:spLocks/>
            </p:cNvSpPr>
            <p:nvPr/>
          </p:nvSpPr>
          <p:spPr bwMode="auto">
            <a:xfrm>
              <a:off x="1675448" y="2714625"/>
              <a:ext cx="365760" cy="5029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D</a:t>
              </a:r>
              <a:endParaRPr kumimoji="0" lang="en-US" b="0" i="1" u="none" strike="noStrike" kern="0" cap="none" spc="0" normalizeH="0" baseline="0" noProof="0" dirty="0">
                <a:ln>
                  <a:noFill/>
                </a:ln>
                <a:solidFill>
                  <a:schemeClr val="tx2"/>
                </a:solidFill>
                <a:effectLst/>
                <a:uLnTx/>
                <a:uFillTx/>
                <a:latin typeface="Cambria Math" pitchFamily="18" charset="0"/>
                <a:ea typeface="Cambria Math" pitchFamily="18" charset="0"/>
                <a:cs typeface="Times New Roman" pitchFamily="18" charset="0"/>
              </a:endParaRPr>
            </a:p>
          </p:txBody>
        </p:sp>
        <p:sp>
          <p:nvSpPr>
            <p:cNvPr id="68" name="Oval 67"/>
            <p:cNvSpPr/>
            <p:nvPr/>
          </p:nvSpPr>
          <p:spPr>
            <a:xfrm>
              <a:off x="858202" y="2806065"/>
              <a:ext cx="320040" cy="320040"/>
            </a:xfrm>
            <a:prstGeom prst="ellipse">
              <a:avLst/>
            </a:prstGeom>
            <a:solidFill>
              <a:schemeClr val="bg1">
                <a:lumMod val="7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Title 1"/>
            <p:cNvSpPr txBox="1">
              <a:spLocks/>
            </p:cNvSpPr>
            <p:nvPr/>
          </p:nvSpPr>
          <p:spPr bwMode="auto">
            <a:xfrm>
              <a:off x="866776" y="2714625"/>
              <a:ext cx="365760" cy="5029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D</a:t>
              </a:r>
              <a:endParaRPr kumimoji="0" lang="en-US" b="0" i="1" u="none" strike="noStrike" kern="0" cap="none" spc="0" normalizeH="0" baseline="0" noProof="0" dirty="0">
                <a:ln>
                  <a:noFill/>
                </a:ln>
                <a:solidFill>
                  <a:schemeClr val="tx2"/>
                </a:solidFill>
                <a:effectLst/>
                <a:uLnTx/>
                <a:uFillTx/>
                <a:latin typeface="Cambria Math" pitchFamily="18" charset="0"/>
                <a:ea typeface="Cambria Math" pitchFamily="18" charset="0"/>
                <a:cs typeface="Times New Roman" pitchFamily="18" charset="0"/>
              </a:endParaRPr>
            </a:p>
          </p:txBody>
        </p:sp>
        <p:sp>
          <p:nvSpPr>
            <p:cNvPr id="70" name="Oval 69"/>
            <p:cNvSpPr/>
            <p:nvPr/>
          </p:nvSpPr>
          <p:spPr>
            <a:xfrm>
              <a:off x="1272538" y="3228974"/>
              <a:ext cx="320040" cy="320040"/>
            </a:xfrm>
            <a:prstGeom prst="ellipse">
              <a:avLst/>
            </a:prstGeom>
            <a:solidFill>
              <a:schemeClr val="bg1">
                <a:lumMod val="7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Title 1"/>
            <p:cNvSpPr txBox="1">
              <a:spLocks/>
            </p:cNvSpPr>
            <p:nvPr/>
          </p:nvSpPr>
          <p:spPr bwMode="auto">
            <a:xfrm>
              <a:off x="1281112" y="3137534"/>
              <a:ext cx="365760" cy="5029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D</a:t>
              </a:r>
              <a:endParaRPr kumimoji="0" lang="en-US" b="0" i="1" u="none" strike="noStrike" kern="0" cap="none" spc="0" normalizeH="0" baseline="0" noProof="0" dirty="0">
                <a:ln>
                  <a:noFill/>
                </a:ln>
                <a:solidFill>
                  <a:schemeClr val="tx2"/>
                </a:solidFill>
                <a:effectLst/>
                <a:uLnTx/>
                <a:uFillTx/>
                <a:latin typeface="Cambria Math" pitchFamily="18" charset="0"/>
                <a:ea typeface="Cambria Math" pitchFamily="18" charset="0"/>
                <a:cs typeface="Times New Roman" pitchFamily="18" charset="0"/>
              </a:endParaRPr>
            </a:p>
          </p:txBody>
        </p:sp>
      </p:grpSp>
      <p:sp>
        <p:nvSpPr>
          <p:cNvPr id="72" name="Title 1"/>
          <p:cNvSpPr txBox="1">
            <a:spLocks/>
          </p:cNvSpPr>
          <p:nvPr/>
        </p:nvSpPr>
        <p:spPr bwMode="auto">
          <a:xfrm>
            <a:off x="228600" y="4343400"/>
            <a:ext cx="1371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1" u="none" strike="noStrike" kern="0" cap="none" spc="0" normalizeH="0" baseline="0" noProof="0" dirty="0" smtClean="0">
                <a:ln>
                  <a:noFill/>
                </a:ln>
                <a:solidFill>
                  <a:schemeClr val="tx2"/>
                </a:solidFill>
                <a:effectLst/>
                <a:uLnTx/>
                <a:uFillTx/>
                <a:latin typeface="Cambria Math" pitchFamily="18" charset="0"/>
                <a:ea typeface="Cambria Math" pitchFamily="18" charset="0"/>
                <a:cs typeface="Times New Roman" pitchFamily="18" charset="0"/>
              </a:rPr>
              <a:t>d</a:t>
            </a:r>
            <a:r>
              <a:rPr kumimoji="0" lang="en-US" sz="44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 =0</a:t>
            </a:r>
            <a:endParaRPr kumimoji="0" lang="en-US" sz="4400" b="0" i="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endParaRPr>
          </a:p>
        </p:txBody>
      </p:sp>
      <p:sp>
        <p:nvSpPr>
          <p:cNvPr id="73" name="Title 1"/>
          <p:cNvSpPr txBox="1">
            <a:spLocks/>
          </p:cNvSpPr>
          <p:nvPr/>
        </p:nvSpPr>
        <p:spPr bwMode="auto">
          <a:xfrm>
            <a:off x="2057400" y="4343400"/>
            <a:ext cx="1371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1" u="none" strike="noStrike" kern="0" cap="none" spc="0" normalizeH="0" baseline="0" noProof="0" dirty="0" smtClean="0">
                <a:ln>
                  <a:noFill/>
                </a:ln>
                <a:solidFill>
                  <a:schemeClr val="tx2"/>
                </a:solidFill>
                <a:effectLst/>
                <a:uLnTx/>
                <a:uFillTx/>
                <a:latin typeface="Cambria Math" pitchFamily="18" charset="0"/>
                <a:ea typeface="Cambria Math" pitchFamily="18" charset="0"/>
                <a:cs typeface="Times New Roman" pitchFamily="18" charset="0"/>
              </a:rPr>
              <a:t>d</a:t>
            </a:r>
            <a:r>
              <a:rPr kumimoji="0" lang="en-US" sz="44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=1</a:t>
            </a:r>
            <a:endParaRPr kumimoji="0" lang="en-US" sz="4400" b="0" i="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endParaRPr>
          </a:p>
        </p:txBody>
      </p:sp>
      <p:sp>
        <p:nvSpPr>
          <p:cNvPr id="74" name="Title 1"/>
          <p:cNvSpPr txBox="1">
            <a:spLocks/>
          </p:cNvSpPr>
          <p:nvPr/>
        </p:nvSpPr>
        <p:spPr bwMode="auto">
          <a:xfrm>
            <a:off x="3886200" y="4343400"/>
            <a:ext cx="1371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4400" i="1" kern="0" dirty="0" smtClean="0">
                <a:solidFill>
                  <a:schemeClr val="tx2"/>
                </a:solidFill>
                <a:latin typeface="Cambria Math" pitchFamily="18" charset="0"/>
                <a:ea typeface="Cambria Math" pitchFamily="18" charset="0"/>
                <a:cs typeface="Times New Roman" pitchFamily="18" charset="0"/>
              </a:rPr>
              <a:t>d</a:t>
            </a:r>
            <a:r>
              <a:rPr kumimoji="0" lang="en-US" sz="44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 =2</a:t>
            </a:r>
            <a:endParaRPr kumimoji="0" lang="en-US" sz="4400" b="0" i="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endParaRPr>
          </a:p>
        </p:txBody>
      </p:sp>
      <p:sp>
        <p:nvSpPr>
          <p:cNvPr id="75" name="Title 1"/>
          <p:cNvSpPr txBox="1">
            <a:spLocks/>
          </p:cNvSpPr>
          <p:nvPr/>
        </p:nvSpPr>
        <p:spPr bwMode="auto">
          <a:xfrm>
            <a:off x="5715000" y="4343400"/>
            <a:ext cx="1371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1" u="none" strike="noStrike" kern="0" cap="none" spc="0" normalizeH="0" baseline="0" noProof="0" dirty="0" smtClean="0">
                <a:ln>
                  <a:noFill/>
                </a:ln>
                <a:solidFill>
                  <a:schemeClr val="tx2"/>
                </a:solidFill>
                <a:effectLst/>
                <a:uLnTx/>
                <a:uFillTx/>
                <a:latin typeface="Cambria Math" pitchFamily="18" charset="0"/>
                <a:ea typeface="Cambria Math" pitchFamily="18" charset="0"/>
                <a:cs typeface="Times New Roman" pitchFamily="18" charset="0"/>
              </a:rPr>
              <a:t>d</a:t>
            </a:r>
            <a:r>
              <a:rPr kumimoji="0" lang="en-US" sz="44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 =3</a:t>
            </a:r>
            <a:endParaRPr kumimoji="0" lang="en-US" sz="4400" b="0" i="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endParaRPr>
          </a:p>
        </p:txBody>
      </p:sp>
      <p:sp>
        <p:nvSpPr>
          <p:cNvPr id="76" name="Title 1"/>
          <p:cNvSpPr txBox="1">
            <a:spLocks/>
          </p:cNvSpPr>
          <p:nvPr/>
        </p:nvSpPr>
        <p:spPr bwMode="auto">
          <a:xfrm>
            <a:off x="7620000" y="4343400"/>
            <a:ext cx="1371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1" u="none" strike="noStrike" kern="0" cap="none" spc="0" normalizeH="0" baseline="0" noProof="0" dirty="0" smtClean="0">
                <a:ln>
                  <a:noFill/>
                </a:ln>
                <a:solidFill>
                  <a:schemeClr val="tx2"/>
                </a:solidFill>
                <a:effectLst/>
                <a:uLnTx/>
                <a:uFillTx/>
                <a:latin typeface="Cambria Math" pitchFamily="18" charset="0"/>
                <a:ea typeface="Cambria Math" pitchFamily="18" charset="0"/>
                <a:cs typeface="Times New Roman" pitchFamily="18" charset="0"/>
              </a:rPr>
              <a:t>d</a:t>
            </a:r>
            <a:r>
              <a:rPr kumimoji="0" lang="en-US" sz="44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 =4</a:t>
            </a:r>
            <a:endParaRPr kumimoji="0" lang="en-US" sz="4400" b="0" i="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371600"/>
            <a:ext cx="8229600" cy="4495800"/>
          </a:xfrm>
        </p:spPr>
        <p:txBody>
          <a:bodyPr/>
          <a:lstStyle/>
          <a:p>
            <a:pPr algn="ctr">
              <a:buNone/>
            </a:pPr>
            <a:r>
              <a:rPr lang="en-US" dirty="0" smtClean="0">
                <a:latin typeface="Times New Roman" pitchFamily="18" charset="0"/>
                <a:ea typeface="Cambria Math" pitchFamily="18" charset="0"/>
                <a:cs typeface="Times New Roman" pitchFamily="18" charset="0"/>
              </a:rPr>
              <a:t>tendency or random variable to take on a given value, </a:t>
            </a:r>
            <a:r>
              <a:rPr lang="en-US" i="1" dirty="0" smtClean="0">
                <a:latin typeface="Cambria Math" pitchFamily="18" charset="0"/>
                <a:ea typeface="Cambria Math" pitchFamily="18" charset="0"/>
                <a:cs typeface="Times New Roman" pitchFamily="18" charset="0"/>
              </a:rPr>
              <a:t>d</a:t>
            </a:r>
            <a:r>
              <a:rPr lang="en-US" dirty="0" smtClean="0">
                <a:latin typeface="Times New Roman" pitchFamily="18" charset="0"/>
                <a:ea typeface="Cambria Math" pitchFamily="18" charset="0"/>
                <a:cs typeface="Times New Roman" pitchFamily="18" charset="0"/>
              </a:rPr>
              <a:t>, described by a probability, </a:t>
            </a:r>
            <a:r>
              <a:rPr lang="en-US" i="1" dirty="0" smtClean="0">
                <a:latin typeface="Cambria Math" pitchFamily="18" charset="0"/>
                <a:ea typeface="Cambria Math" pitchFamily="18" charset="0"/>
                <a:cs typeface="Times New Roman" pitchFamily="18" charset="0"/>
              </a:rPr>
              <a:t>P(d)</a:t>
            </a:r>
            <a:br>
              <a:rPr lang="en-US" i="1" dirty="0" smtClean="0">
                <a:latin typeface="Cambria Math" pitchFamily="18" charset="0"/>
                <a:ea typeface="Cambria Math" pitchFamily="18" charset="0"/>
                <a:cs typeface="Times New Roman" pitchFamily="18" charset="0"/>
              </a:rPr>
            </a:br>
            <a:endParaRPr lang="en-US" i="1" dirty="0" smtClean="0">
              <a:latin typeface="Cambria Math" pitchFamily="18" charset="0"/>
              <a:ea typeface="Cambria Math" pitchFamily="18" charset="0"/>
              <a:cs typeface="Times New Roman" pitchFamily="18" charset="0"/>
            </a:endParaRPr>
          </a:p>
          <a:p>
            <a:pPr algn="ctr">
              <a:buNone/>
            </a:pPr>
            <a:r>
              <a:rPr lang="en-US" i="1" dirty="0" smtClean="0">
                <a:latin typeface="Cambria Math" pitchFamily="18" charset="0"/>
                <a:ea typeface="Cambria Math" pitchFamily="18" charset="0"/>
                <a:cs typeface="Times New Roman" pitchFamily="18" charset="0"/>
              </a:rPr>
              <a:t>P(d) </a:t>
            </a:r>
            <a:r>
              <a:rPr lang="en-US" dirty="0" smtClean="0">
                <a:latin typeface="Times New Roman" pitchFamily="18" charset="0"/>
                <a:ea typeface="Cambria Math" pitchFamily="18" charset="0"/>
                <a:cs typeface="Times New Roman" pitchFamily="18" charset="0"/>
              </a:rPr>
              <a:t>measured in percent, in range </a:t>
            </a:r>
            <a:r>
              <a:rPr lang="en-US" i="1" dirty="0" smtClean="0">
                <a:latin typeface="Cambria Math" pitchFamily="18" charset="0"/>
                <a:ea typeface="Cambria Math" pitchFamily="18" charset="0"/>
                <a:cs typeface="Times New Roman" pitchFamily="18" charset="0"/>
              </a:rPr>
              <a:t>0%</a:t>
            </a:r>
            <a:r>
              <a:rPr lang="en-US" dirty="0" smtClean="0">
                <a:latin typeface="Times New Roman" pitchFamily="18" charset="0"/>
                <a:ea typeface="Cambria Math" pitchFamily="18" charset="0"/>
                <a:cs typeface="Times New Roman" pitchFamily="18" charset="0"/>
              </a:rPr>
              <a:t> to </a:t>
            </a:r>
            <a:r>
              <a:rPr lang="en-US" i="1" dirty="0" smtClean="0">
                <a:latin typeface="Cambria Math" pitchFamily="18" charset="0"/>
                <a:ea typeface="Cambria Math" pitchFamily="18" charset="0"/>
                <a:cs typeface="Times New Roman" pitchFamily="18" charset="0"/>
              </a:rPr>
              <a:t>100%</a:t>
            </a:r>
          </a:p>
          <a:p>
            <a:pPr algn="ctr">
              <a:buNone/>
            </a:pPr>
            <a:r>
              <a:rPr lang="en-US" dirty="0" smtClean="0">
                <a:latin typeface="Times New Roman" pitchFamily="18" charset="0"/>
                <a:ea typeface="Cambria Math" pitchFamily="18" charset="0"/>
                <a:cs typeface="Times New Roman" pitchFamily="18" charset="0"/>
              </a:rPr>
              <a:t>or</a:t>
            </a:r>
          </a:p>
          <a:p>
            <a:pPr algn="ctr">
              <a:buNone/>
            </a:pPr>
            <a:r>
              <a:rPr lang="en-US" dirty="0" smtClean="0">
                <a:latin typeface="Times New Roman" pitchFamily="18" charset="0"/>
                <a:ea typeface="Cambria Math" pitchFamily="18" charset="0"/>
                <a:cs typeface="Times New Roman" pitchFamily="18" charset="0"/>
              </a:rPr>
              <a:t>as a fraction in range </a:t>
            </a:r>
            <a:r>
              <a:rPr lang="en-US" i="1" dirty="0" smtClean="0">
                <a:latin typeface="Cambria Math" pitchFamily="18" charset="0"/>
                <a:ea typeface="Cambria Math" pitchFamily="18" charset="0"/>
                <a:cs typeface="Times New Roman" pitchFamily="18" charset="0"/>
              </a:rPr>
              <a:t>0</a:t>
            </a:r>
            <a:r>
              <a:rPr lang="en-US" dirty="0" smtClean="0">
                <a:latin typeface="Times New Roman" pitchFamily="18" charset="0"/>
                <a:ea typeface="Cambria Math" pitchFamily="18" charset="0"/>
                <a:cs typeface="Times New Roman" pitchFamily="18" charset="0"/>
              </a:rPr>
              <a:t> to </a:t>
            </a:r>
            <a:r>
              <a:rPr lang="en-US" i="1" dirty="0" smtClean="0">
                <a:latin typeface="Cambria Math" pitchFamily="18" charset="0"/>
                <a:ea typeface="Cambria Math" pitchFamily="18" charset="0"/>
                <a:cs typeface="Times New Roman" pitchFamily="18" charset="0"/>
              </a:rPr>
              <a:t>1</a:t>
            </a:r>
            <a:endParaRPr lang="en-US" i="1" dirty="0">
              <a:latin typeface="Cambria Math" pitchFamily="18" charset="0"/>
              <a:ea typeface="Cambria Math" pitchFamily="18" charset="0"/>
              <a:cs typeface="Times New Roman"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extBox 38"/>
          <p:cNvSpPr txBox="1"/>
          <p:nvPr/>
        </p:nvSpPr>
        <p:spPr>
          <a:xfrm>
            <a:off x="6781800" y="2695871"/>
            <a:ext cx="457200" cy="461665"/>
          </a:xfrm>
          <a:prstGeom prst="rect">
            <a:avLst/>
          </a:prstGeom>
          <a:noFill/>
        </p:spPr>
        <p:txBody>
          <a:bodyPr wrap="square" rtlCol="0">
            <a:spAutoFit/>
          </a:bodyPr>
          <a:lstStyle/>
          <a:p>
            <a:r>
              <a:rPr lang="en-US" sz="2400" i="1" dirty="0">
                <a:latin typeface="Times New Roman" pitchFamily="18" charset="0"/>
                <a:cs typeface="Times New Roman" pitchFamily="18" charset="0"/>
              </a:rPr>
              <a:t>P</a:t>
            </a:r>
          </a:p>
        </p:txBody>
      </p:sp>
      <p:grpSp>
        <p:nvGrpSpPr>
          <p:cNvPr id="60" name="Group 59"/>
          <p:cNvGrpSpPr/>
          <p:nvPr/>
        </p:nvGrpSpPr>
        <p:grpSpPr>
          <a:xfrm>
            <a:off x="5562600" y="2810175"/>
            <a:ext cx="1208906" cy="3505200"/>
            <a:chOff x="5572894" y="1476376"/>
            <a:chExt cx="1208906" cy="3857624"/>
          </a:xfrm>
        </p:grpSpPr>
        <p:sp>
          <p:nvSpPr>
            <p:cNvPr id="34" name="Rectangle 33"/>
            <p:cNvSpPr/>
            <p:nvPr/>
          </p:nvSpPr>
          <p:spPr>
            <a:xfrm flipH="1">
              <a:off x="5688283" y="1617327"/>
              <a:ext cx="152400" cy="735997"/>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p:cNvSpPr/>
            <p:nvPr/>
          </p:nvSpPr>
          <p:spPr>
            <a:xfrm>
              <a:off x="5686329" y="2275030"/>
              <a:ext cx="428525" cy="78299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p:cNvSpPr/>
            <p:nvPr/>
          </p:nvSpPr>
          <p:spPr>
            <a:xfrm>
              <a:off x="5673724" y="2979720"/>
              <a:ext cx="586073" cy="735997"/>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p:cNvSpPr/>
            <p:nvPr/>
          </p:nvSpPr>
          <p:spPr>
            <a:xfrm>
              <a:off x="5673724" y="3480835"/>
              <a:ext cx="203969" cy="98657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p:cNvSpPr/>
            <p:nvPr/>
          </p:nvSpPr>
          <p:spPr>
            <a:xfrm flipH="1">
              <a:off x="5676242" y="4185526"/>
              <a:ext cx="60497" cy="98657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cxnSp>
          <p:nvCxnSpPr>
            <p:cNvPr id="7" name="Straight Arrow Connector 6"/>
            <p:cNvCxnSpPr/>
            <p:nvPr/>
          </p:nvCxnSpPr>
          <p:spPr>
            <a:xfrm rot="5400000">
              <a:off x="3744914" y="3405188"/>
              <a:ext cx="3857623" cy="1"/>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5572894" y="1632992"/>
              <a:ext cx="1208906" cy="5222"/>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6301224" y="1554684"/>
              <a:ext cx="15661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5572894" y="2384663"/>
              <a:ext cx="10083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10800000">
              <a:off x="5579186" y="3073689"/>
              <a:ext cx="10083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10800000">
              <a:off x="5572894" y="3747054"/>
              <a:ext cx="10083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10800000">
              <a:off x="5572894" y="4451741"/>
              <a:ext cx="10083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10800000">
              <a:off x="5572894" y="5140764"/>
              <a:ext cx="10083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0" name="TextBox 39"/>
          <p:cNvSpPr txBox="1"/>
          <p:nvPr/>
        </p:nvSpPr>
        <p:spPr>
          <a:xfrm>
            <a:off x="5414968" y="2429175"/>
            <a:ext cx="897223" cy="461665"/>
          </a:xfrm>
          <a:prstGeom prst="rect">
            <a:avLst/>
          </a:prstGeom>
          <a:noFill/>
        </p:spPr>
        <p:txBody>
          <a:bodyPr wrap="square" rtlCol="0">
            <a:spAutoFit/>
          </a:bodyPr>
          <a:lstStyle/>
          <a:p>
            <a:r>
              <a:rPr lang="en-US" sz="2400" i="1" dirty="0" smtClean="0">
                <a:latin typeface="Times New Roman" pitchFamily="18" charset="0"/>
                <a:cs typeface="Times New Roman" pitchFamily="18" charset="0"/>
              </a:rPr>
              <a:t>0.0</a:t>
            </a:r>
            <a:endParaRPr lang="en-US" sz="2400" i="1" dirty="0">
              <a:latin typeface="Times New Roman" pitchFamily="18" charset="0"/>
              <a:cs typeface="Times New Roman" pitchFamily="18" charset="0"/>
            </a:endParaRPr>
          </a:p>
        </p:txBody>
      </p:sp>
      <p:sp>
        <p:nvSpPr>
          <p:cNvPr id="41" name="TextBox 40"/>
          <p:cNvSpPr txBox="1"/>
          <p:nvPr/>
        </p:nvSpPr>
        <p:spPr>
          <a:xfrm>
            <a:off x="6109798" y="2443463"/>
            <a:ext cx="604978" cy="461665"/>
          </a:xfrm>
          <a:prstGeom prst="rect">
            <a:avLst/>
          </a:prstGeom>
          <a:noFill/>
        </p:spPr>
        <p:txBody>
          <a:bodyPr wrap="square" rtlCol="0">
            <a:spAutoFit/>
          </a:bodyPr>
          <a:lstStyle/>
          <a:p>
            <a:r>
              <a:rPr lang="en-US" sz="2400" i="1" dirty="0" smtClean="0">
                <a:latin typeface="Times New Roman" pitchFamily="18" charset="0"/>
                <a:cs typeface="Times New Roman" pitchFamily="18" charset="0"/>
              </a:rPr>
              <a:t>0.5</a:t>
            </a:r>
            <a:endParaRPr lang="en-US" sz="2400" i="1" dirty="0">
              <a:latin typeface="Times New Roman" pitchFamily="18" charset="0"/>
              <a:cs typeface="Times New Roman" pitchFamily="18" charset="0"/>
            </a:endParaRPr>
          </a:p>
        </p:txBody>
      </p:sp>
      <p:sp>
        <p:nvSpPr>
          <p:cNvPr id="42" name="TextBox 41"/>
          <p:cNvSpPr txBox="1"/>
          <p:nvPr/>
        </p:nvSpPr>
        <p:spPr>
          <a:xfrm>
            <a:off x="5257800" y="2952432"/>
            <a:ext cx="604978" cy="461665"/>
          </a:xfrm>
          <a:prstGeom prst="rect">
            <a:avLst/>
          </a:prstGeom>
          <a:noFill/>
        </p:spPr>
        <p:txBody>
          <a:bodyPr wrap="square" rtlCol="0">
            <a:spAutoFit/>
          </a:bodyPr>
          <a:lstStyle/>
          <a:p>
            <a:r>
              <a:rPr lang="en-US" sz="2400" i="1" dirty="0" smtClean="0">
                <a:latin typeface="Times New Roman" pitchFamily="18" charset="0"/>
                <a:cs typeface="Times New Roman" pitchFamily="18" charset="0"/>
              </a:rPr>
              <a:t>0</a:t>
            </a:r>
            <a:endParaRPr lang="en-US" sz="2400" i="1" dirty="0">
              <a:latin typeface="Times New Roman" pitchFamily="18" charset="0"/>
              <a:cs typeface="Times New Roman" pitchFamily="18" charset="0"/>
            </a:endParaRPr>
          </a:p>
        </p:txBody>
      </p:sp>
      <p:sp>
        <p:nvSpPr>
          <p:cNvPr id="43" name="TextBox 42"/>
          <p:cNvSpPr txBox="1"/>
          <p:nvPr/>
        </p:nvSpPr>
        <p:spPr>
          <a:xfrm>
            <a:off x="5257800" y="3657120"/>
            <a:ext cx="604978" cy="461665"/>
          </a:xfrm>
          <a:prstGeom prst="rect">
            <a:avLst/>
          </a:prstGeom>
          <a:noFill/>
        </p:spPr>
        <p:txBody>
          <a:bodyPr wrap="square" rtlCol="0">
            <a:spAutoFit/>
          </a:bodyPr>
          <a:lstStyle/>
          <a:p>
            <a:r>
              <a:rPr lang="en-US" sz="2400" i="1" dirty="0" smtClean="0">
                <a:latin typeface="Times New Roman" pitchFamily="18" charset="0"/>
                <a:cs typeface="Times New Roman" pitchFamily="18" charset="0"/>
              </a:rPr>
              <a:t>1</a:t>
            </a:r>
            <a:endParaRPr lang="en-US" sz="2400" i="1" dirty="0">
              <a:latin typeface="Times New Roman" pitchFamily="18" charset="0"/>
              <a:cs typeface="Times New Roman" pitchFamily="18" charset="0"/>
            </a:endParaRPr>
          </a:p>
        </p:txBody>
      </p:sp>
      <p:sp>
        <p:nvSpPr>
          <p:cNvPr id="44" name="TextBox 43"/>
          <p:cNvSpPr txBox="1"/>
          <p:nvPr/>
        </p:nvSpPr>
        <p:spPr>
          <a:xfrm>
            <a:off x="5257800" y="4408791"/>
            <a:ext cx="604978" cy="461665"/>
          </a:xfrm>
          <a:prstGeom prst="rect">
            <a:avLst/>
          </a:prstGeom>
          <a:noFill/>
        </p:spPr>
        <p:txBody>
          <a:bodyPr wrap="square" rtlCol="0">
            <a:spAutoFit/>
          </a:bodyPr>
          <a:lstStyle/>
          <a:p>
            <a:r>
              <a:rPr lang="en-US" sz="2400" i="1" dirty="0" smtClean="0">
                <a:latin typeface="Times New Roman" pitchFamily="18" charset="0"/>
                <a:cs typeface="Times New Roman" pitchFamily="18" charset="0"/>
              </a:rPr>
              <a:t>2</a:t>
            </a:r>
            <a:endParaRPr lang="en-US" sz="2400" i="1" dirty="0">
              <a:latin typeface="Times New Roman" pitchFamily="18" charset="0"/>
              <a:cs typeface="Times New Roman" pitchFamily="18" charset="0"/>
            </a:endParaRPr>
          </a:p>
        </p:txBody>
      </p:sp>
      <p:sp>
        <p:nvSpPr>
          <p:cNvPr id="45" name="TextBox 44"/>
          <p:cNvSpPr txBox="1"/>
          <p:nvPr/>
        </p:nvSpPr>
        <p:spPr>
          <a:xfrm>
            <a:off x="5257800" y="5066521"/>
            <a:ext cx="604978" cy="461665"/>
          </a:xfrm>
          <a:prstGeom prst="rect">
            <a:avLst/>
          </a:prstGeom>
          <a:noFill/>
        </p:spPr>
        <p:txBody>
          <a:bodyPr wrap="square" rtlCol="0">
            <a:spAutoFit/>
          </a:bodyPr>
          <a:lstStyle/>
          <a:p>
            <a:r>
              <a:rPr lang="en-US" sz="2400" i="1" dirty="0" smtClean="0">
                <a:latin typeface="Times New Roman" pitchFamily="18" charset="0"/>
                <a:cs typeface="Times New Roman" pitchFamily="18" charset="0"/>
              </a:rPr>
              <a:t>3</a:t>
            </a:r>
            <a:endParaRPr lang="en-US" sz="2400" i="1" dirty="0">
              <a:latin typeface="Times New Roman" pitchFamily="18" charset="0"/>
              <a:cs typeface="Times New Roman" pitchFamily="18" charset="0"/>
            </a:endParaRPr>
          </a:p>
        </p:txBody>
      </p:sp>
      <p:sp>
        <p:nvSpPr>
          <p:cNvPr id="46" name="TextBox 45"/>
          <p:cNvSpPr txBox="1"/>
          <p:nvPr/>
        </p:nvSpPr>
        <p:spPr>
          <a:xfrm>
            <a:off x="5257800" y="5784288"/>
            <a:ext cx="604978" cy="461665"/>
          </a:xfrm>
          <a:prstGeom prst="rect">
            <a:avLst/>
          </a:prstGeom>
          <a:noFill/>
        </p:spPr>
        <p:txBody>
          <a:bodyPr wrap="square" rtlCol="0">
            <a:spAutoFit/>
          </a:bodyPr>
          <a:lstStyle/>
          <a:p>
            <a:r>
              <a:rPr lang="en-US" sz="2400" i="1" dirty="0" smtClean="0">
                <a:latin typeface="Times New Roman" pitchFamily="18" charset="0"/>
                <a:cs typeface="Times New Roman" pitchFamily="18" charset="0"/>
              </a:rPr>
              <a:t>4</a:t>
            </a:r>
            <a:endParaRPr lang="en-US" sz="2400" i="1" dirty="0">
              <a:latin typeface="Times New Roman" pitchFamily="18" charset="0"/>
              <a:cs typeface="Times New Roman" pitchFamily="18" charset="0"/>
            </a:endParaRPr>
          </a:p>
        </p:txBody>
      </p:sp>
      <p:sp>
        <p:nvSpPr>
          <p:cNvPr id="47" name="TextBox 46"/>
          <p:cNvSpPr txBox="1"/>
          <p:nvPr/>
        </p:nvSpPr>
        <p:spPr>
          <a:xfrm>
            <a:off x="5462584" y="6243935"/>
            <a:ext cx="604978" cy="461665"/>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d</a:t>
            </a:r>
            <a:endParaRPr lang="en-US" sz="2400" i="1" dirty="0">
              <a:latin typeface="Cambria Math" pitchFamily="18" charset="0"/>
              <a:ea typeface="Cambria Math" pitchFamily="18" charset="0"/>
              <a:cs typeface="Times New Roman" pitchFamily="18" charset="0"/>
            </a:endParaRPr>
          </a:p>
        </p:txBody>
      </p:sp>
      <p:graphicFrame>
        <p:nvGraphicFramePr>
          <p:cNvPr id="49" name="Table 48"/>
          <p:cNvGraphicFramePr>
            <a:graphicFrameLocks noGrp="1"/>
          </p:cNvGraphicFramePr>
          <p:nvPr/>
        </p:nvGraphicFramePr>
        <p:xfrm>
          <a:off x="2819400" y="2448223"/>
          <a:ext cx="2209800" cy="3738032"/>
        </p:xfrm>
        <a:graphic>
          <a:graphicData uri="http://schemas.openxmlformats.org/drawingml/2006/table">
            <a:tbl>
              <a:tblPr/>
              <a:tblGrid>
                <a:gridCol w="847736"/>
                <a:gridCol w="1362064"/>
              </a:tblGrid>
              <a:tr h="530100">
                <a:tc>
                  <a:txBody>
                    <a:bodyPr/>
                    <a:lstStyle/>
                    <a:p>
                      <a:pPr marL="0" marR="0" algn="ctr">
                        <a:lnSpc>
                          <a:spcPct val="115000"/>
                        </a:lnSpc>
                        <a:spcBef>
                          <a:spcPts val="0"/>
                        </a:spcBef>
                        <a:spcAft>
                          <a:spcPts val="0"/>
                        </a:spcAft>
                      </a:pPr>
                      <a:r>
                        <a:rPr lang="en-US" sz="3200" i="1" dirty="0" smtClean="0">
                          <a:latin typeface="Times New Roman"/>
                          <a:ea typeface="Calibri"/>
                          <a:cs typeface="Times New Roman"/>
                        </a:rPr>
                        <a:t>d</a:t>
                      </a:r>
                      <a:endParaRPr lang="en-US" sz="32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3200" i="1" dirty="0">
                          <a:latin typeface="Times New Roman"/>
                          <a:ea typeface="Calibri"/>
                          <a:cs typeface="Times New Roman"/>
                        </a:rPr>
                        <a:t>P</a:t>
                      </a:r>
                      <a:endParaRPr lang="en-US" sz="32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5440">
                <a:tc>
                  <a:txBody>
                    <a:bodyPr/>
                    <a:lstStyle/>
                    <a:p>
                      <a:pPr marL="0" marR="0" algn="ctr">
                        <a:lnSpc>
                          <a:spcPct val="115000"/>
                        </a:lnSpc>
                        <a:spcBef>
                          <a:spcPts val="0"/>
                        </a:spcBef>
                        <a:spcAft>
                          <a:spcPts val="0"/>
                        </a:spcAft>
                      </a:pPr>
                      <a:r>
                        <a:rPr lang="en-US" sz="3200" i="1" dirty="0">
                          <a:latin typeface="Times New Roman"/>
                          <a:ea typeface="Calibri"/>
                          <a:cs typeface="Times New Roman"/>
                        </a:rPr>
                        <a:t>0</a:t>
                      </a:r>
                      <a:endParaRPr lang="en-US" sz="32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3200" i="1">
                          <a:latin typeface="Times New Roman"/>
                          <a:ea typeface="Calibri"/>
                          <a:cs typeface="Times New Roman"/>
                        </a:rPr>
                        <a:t>0.10</a:t>
                      </a:r>
                      <a:endParaRPr lang="en-US" sz="32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5440">
                <a:tc>
                  <a:txBody>
                    <a:bodyPr/>
                    <a:lstStyle/>
                    <a:p>
                      <a:pPr marL="0" marR="0" algn="ctr">
                        <a:lnSpc>
                          <a:spcPct val="115000"/>
                        </a:lnSpc>
                        <a:spcBef>
                          <a:spcPts val="0"/>
                        </a:spcBef>
                        <a:spcAft>
                          <a:spcPts val="0"/>
                        </a:spcAft>
                      </a:pPr>
                      <a:r>
                        <a:rPr lang="en-US" sz="3200" i="1">
                          <a:latin typeface="Times New Roman"/>
                          <a:ea typeface="Calibri"/>
                          <a:cs typeface="Times New Roman"/>
                        </a:rPr>
                        <a:t>1</a:t>
                      </a:r>
                      <a:endParaRPr lang="en-US" sz="32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3200" i="1">
                          <a:latin typeface="Times New Roman"/>
                          <a:ea typeface="Calibri"/>
                          <a:cs typeface="Times New Roman"/>
                        </a:rPr>
                        <a:t>0.30</a:t>
                      </a:r>
                      <a:endParaRPr lang="en-US" sz="32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5440">
                <a:tc>
                  <a:txBody>
                    <a:bodyPr/>
                    <a:lstStyle/>
                    <a:p>
                      <a:pPr marL="0" marR="0" algn="ctr">
                        <a:lnSpc>
                          <a:spcPct val="115000"/>
                        </a:lnSpc>
                        <a:spcBef>
                          <a:spcPts val="0"/>
                        </a:spcBef>
                        <a:spcAft>
                          <a:spcPts val="0"/>
                        </a:spcAft>
                      </a:pPr>
                      <a:r>
                        <a:rPr lang="en-US" sz="3200" i="1">
                          <a:latin typeface="Times New Roman"/>
                          <a:ea typeface="Calibri"/>
                          <a:cs typeface="Times New Roman"/>
                        </a:rPr>
                        <a:t>2</a:t>
                      </a:r>
                      <a:endParaRPr lang="en-US" sz="32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3200" i="1">
                          <a:latin typeface="Times New Roman"/>
                          <a:ea typeface="Calibri"/>
                          <a:cs typeface="Times New Roman"/>
                        </a:rPr>
                        <a:t>0.40</a:t>
                      </a:r>
                      <a:endParaRPr lang="en-US" sz="32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5440">
                <a:tc>
                  <a:txBody>
                    <a:bodyPr/>
                    <a:lstStyle/>
                    <a:p>
                      <a:pPr marL="0" marR="0" algn="ctr">
                        <a:lnSpc>
                          <a:spcPct val="115000"/>
                        </a:lnSpc>
                        <a:spcBef>
                          <a:spcPts val="0"/>
                        </a:spcBef>
                        <a:spcAft>
                          <a:spcPts val="0"/>
                        </a:spcAft>
                      </a:pPr>
                      <a:r>
                        <a:rPr lang="en-US" sz="3200" i="1" dirty="0">
                          <a:latin typeface="Times New Roman"/>
                          <a:ea typeface="Calibri"/>
                          <a:cs typeface="Times New Roman"/>
                        </a:rPr>
                        <a:t>3</a:t>
                      </a:r>
                      <a:endParaRPr lang="en-US" sz="32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3200" i="1">
                          <a:latin typeface="Times New Roman"/>
                          <a:ea typeface="Calibri"/>
                          <a:cs typeface="Times New Roman"/>
                        </a:rPr>
                        <a:t>0.15</a:t>
                      </a:r>
                      <a:endParaRPr lang="en-US" sz="32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5440">
                <a:tc>
                  <a:txBody>
                    <a:bodyPr/>
                    <a:lstStyle/>
                    <a:p>
                      <a:pPr marL="0" marR="0" algn="ctr">
                        <a:lnSpc>
                          <a:spcPct val="115000"/>
                        </a:lnSpc>
                        <a:spcBef>
                          <a:spcPts val="0"/>
                        </a:spcBef>
                        <a:spcAft>
                          <a:spcPts val="0"/>
                        </a:spcAft>
                      </a:pPr>
                      <a:r>
                        <a:rPr lang="en-US" sz="3200" i="1" dirty="0">
                          <a:latin typeface="Times New Roman"/>
                          <a:ea typeface="Calibri"/>
                          <a:cs typeface="Times New Roman"/>
                        </a:rPr>
                        <a:t>4</a:t>
                      </a:r>
                      <a:endParaRPr lang="en-US" sz="32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3200" i="1" dirty="0">
                          <a:latin typeface="Times New Roman"/>
                          <a:ea typeface="Calibri"/>
                          <a:cs typeface="Times New Roman"/>
                        </a:rPr>
                        <a:t>0.05</a:t>
                      </a:r>
                      <a:endParaRPr lang="en-US" sz="32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50" name="Table 49"/>
          <p:cNvGraphicFramePr>
            <a:graphicFrameLocks noGrp="1"/>
          </p:cNvGraphicFramePr>
          <p:nvPr/>
        </p:nvGraphicFramePr>
        <p:xfrm>
          <a:off x="609600" y="2429175"/>
          <a:ext cx="1981200" cy="3756872"/>
        </p:xfrm>
        <a:graphic>
          <a:graphicData uri="http://schemas.openxmlformats.org/drawingml/2006/table">
            <a:tbl>
              <a:tblPr/>
              <a:tblGrid>
                <a:gridCol w="760040"/>
                <a:gridCol w="1221160"/>
              </a:tblGrid>
              <a:tr h="309159">
                <a:tc>
                  <a:txBody>
                    <a:bodyPr/>
                    <a:lstStyle/>
                    <a:p>
                      <a:pPr marL="0" marR="0" algn="ctr">
                        <a:lnSpc>
                          <a:spcPct val="115000"/>
                        </a:lnSpc>
                        <a:spcBef>
                          <a:spcPts val="0"/>
                        </a:spcBef>
                        <a:spcAft>
                          <a:spcPts val="0"/>
                        </a:spcAft>
                      </a:pPr>
                      <a:r>
                        <a:rPr lang="en-US" sz="3200" i="1" dirty="0" smtClean="0">
                          <a:latin typeface="Times New Roman"/>
                          <a:ea typeface="Calibri"/>
                          <a:cs typeface="Times New Roman"/>
                        </a:rPr>
                        <a:t>d</a:t>
                      </a:r>
                      <a:endParaRPr lang="en-US" sz="32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3200" i="1">
                          <a:latin typeface="Times New Roman"/>
                          <a:ea typeface="Calibri"/>
                          <a:cs typeface="Times New Roman"/>
                        </a:rPr>
                        <a:t>P</a:t>
                      </a:r>
                      <a:endParaRPr lang="en-US" sz="32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9208">
                <a:tc>
                  <a:txBody>
                    <a:bodyPr/>
                    <a:lstStyle/>
                    <a:p>
                      <a:pPr marL="0" marR="0" algn="ctr">
                        <a:lnSpc>
                          <a:spcPct val="115000"/>
                        </a:lnSpc>
                        <a:spcBef>
                          <a:spcPts val="0"/>
                        </a:spcBef>
                        <a:spcAft>
                          <a:spcPts val="0"/>
                        </a:spcAft>
                      </a:pPr>
                      <a:r>
                        <a:rPr lang="en-US" sz="3200" i="1">
                          <a:latin typeface="Times New Roman"/>
                          <a:ea typeface="Calibri"/>
                          <a:cs typeface="Times New Roman"/>
                        </a:rPr>
                        <a:t>0</a:t>
                      </a:r>
                      <a:endParaRPr lang="en-US" sz="32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3200" i="1" dirty="0" smtClean="0">
                          <a:latin typeface="Times New Roman"/>
                          <a:ea typeface="Calibri"/>
                          <a:cs typeface="Times New Roman"/>
                        </a:rPr>
                        <a:t>10%</a:t>
                      </a:r>
                      <a:endParaRPr lang="en-US" sz="32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9208">
                <a:tc>
                  <a:txBody>
                    <a:bodyPr/>
                    <a:lstStyle/>
                    <a:p>
                      <a:pPr marL="0" marR="0" algn="ctr">
                        <a:lnSpc>
                          <a:spcPct val="115000"/>
                        </a:lnSpc>
                        <a:spcBef>
                          <a:spcPts val="0"/>
                        </a:spcBef>
                        <a:spcAft>
                          <a:spcPts val="0"/>
                        </a:spcAft>
                      </a:pPr>
                      <a:r>
                        <a:rPr lang="en-US" sz="3200" i="1">
                          <a:latin typeface="Times New Roman"/>
                          <a:ea typeface="Calibri"/>
                          <a:cs typeface="Times New Roman"/>
                        </a:rPr>
                        <a:t>1</a:t>
                      </a:r>
                      <a:endParaRPr lang="en-US" sz="32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3200" i="1" dirty="0" smtClean="0">
                          <a:latin typeface="Times New Roman"/>
                          <a:ea typeface="Calibri"/>
                          <a:cs typeface="Times New Roman"/>
                        </a:rPr>
                        <a:t>30%</a:t>
                      </a:r>
                      <a:endParaRPr lang="en-US" sz="32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9208">
                <a:tc>
                  <a:txBody>
                    <a:bodyPr/>
                    <a:lstStyle/>
                    <a:p>
                      <a:pPr marL="0" marR="0" algn="ctr">
                        <a:lnSpc>
                          <a:spcPct val="115000"/>
                        </a:lnSpc>
                        <a:spcBef>
                          <a:spcPts val="0"/>
                        </a:spcBef>
                        <a:spcAft>
                          <a:spcPts val="0"/>
                        </a:spcAft>
                      </a:pPr>
                      <a:r>
                        <a:rPr lang="en-US" sz="3200" i="1">
                          <a:latin typeface="Times New Roman"/>
                          <a:ea typeface="Calibri"/>
                          <a:cs typeface="Times New Roman"/>
                        </a:rPr>
                        <a:t>2</a:t>
                      </a:r>
                      <a:endParaRPr lang="en-US" sz="32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3200" i="1" dirty="0" smtClean="0">
                          <a:latin typeface="Times New Roman"/>
                          <a:ea typeface="Calibri"/>
                          <a:cs typeface="Times New Roman"/>
                        </a:rPr>
                        <a:t>40%</a:t>
                      </a:r>
                      <a:endParaRPr lang="en-US" sz="32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9208">
                <a:tc>
                  <a:txBody>
                    <a:bodyPr/>
                    <a:lstStyle/>
                    <a:p>
                      <a:pPr marL="0" marR="0" algn="ctr">
                        <a:lnSpc>
                          <a:spcPct val="115000"/>
                        </a:lnSpc>
                        <a:spcBef>
                          <a:spcPts val="0"/>
                        </a:spcBef>
                        <a:spcAft>
                          <a:spcPts val="0"/>
                        </a:spcAft>
                      </a:pPr>
                      <a:r>
                        <a:rPr lang="en-US" sz="3200" i="1">
                          <a:latin typeface="Times New Roman"/>
                          <a:ea typeface="Calibri"/>
                          <a:cs typeface="Times New Roman"/>
                        </a:rPr>
                        <a:t>3</a:t>
                      </a:r>
                      <a:endParaRPr lang="en-US" sz="32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3200" i="1" dirty="0" smtClean="0">
                          <a:latin typeface="Times New Roman"/>
                          <a:ea typeface="Calibri"/>
                          <a:cs typeface="Times New Roman"/>
                        </a:rPr>
                        <a:t>15%</a:t>
                      </a:r>
                      <a:endParaRPr lang="en-US" sz="32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9208">
                <a:tc>
                  <a:txBody>
                    <a:bodyPr/>
                    <a:lstStyle/>
                    <a:p>
                      <a:pPr marL="0" marR="0" algn="ctr">
                        <a:lnSpc>
                          <a:spcPct val="115000"/>
                        </a:lnSpc>
                        <a:spcBef>
                          <a:spcPts val="0"/>
                        </a:spcBef>
                        <a:spcAft>
                          <a:spcPts val="0"/>
                        </a:spcAft>
                      </a:pPr>
                      <a:r>
                        <a:rPr lang="en-US" sz="3200" i="1" dirty="0">
                          <a:latin typeface="Times New Roman"/>
                          <a:ea typeface="Calibri"/>
                          <a:cs typeface="Times New Roman"/>
                        </a:rPr>
                        <a:t>4</a:t>
                      </a:r>
                      <a:endParaRPr lang="en-US" sz="32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3200" i="1" dirty="0" smtClean="0">
                          <a:latin typeface="Times New Roman"/>
                          <a:ea typeface="Calibri"/>
                          <a:cs typeface="Times New Roman"/>
                        </a:rPr>
                        <a:t>5%</a:t>
                      </a:r>
                      <a:endParaRPr lang="en-US" sz="32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6" name="Rectangle 65"/>
          <p:cNvSpPr/>
          <p:nvPr/>
        </p:nvSpPr>
        <p:spPr>
          <a:xfrm>
            <a:off x="7531000" y="2947430"/>
            <a:ext cx="609600" cy="3021621"/>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Rectangle 66"/>
          <p:cNvSpPr/>
          <p:nvPr/>
        </p:nvSpPr>
        <p:spPr>
          <a:xfrm>
            <a:off x="7531000" y="3575296"/>
            <a:ext cx="609600" cy="236759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Rectangle 67"/>
          <p:cNvSpPr/>
          <p:nvPr/>
        </p:nvSpPr>
        <p:spPr>
          <a:xfrm flipV="1">
            <a:off x="7531000" y="4203168"/>
            <a:ext cx="609600" cy="111185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Rectangle 68"/>
          <p:cNvSpPr/>
          <p:nvPr/>
        </p:nvSpPr>
        <p:spPr>
          <a:xfrm flipV="1">
            <a:off x="7531000" y="4831023"/>
            <a:ext cx="609600" cy="11118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flipV="1">
            <a:off x="7531000" y="5419660"/>
            <a:ext cx="609600" cy="66711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TextBox 70"/>
          <p:cNvSpPr txBox="1"/>
          <p:nvPr/>
        </p:nvSpPr>
        <p:spPr>
          <a:xfrm>
            <a:off x="7624768" y="2481575"/>
            <a:ext cx="381000" cy="461665"/>
          </a:xfrm>
          <a:prstGeom prst="rect">
            <a:avLst/>
          </a:prstGeom>
          <a:noFill/>
        </p:spPr>
        <p:txBody>
          <a:bodyPr wrap="square" rtlCol="0">
            <a:spAutoFit/>
          </a:bodyPr>
          <a:lstStyle/>
          <a:p>
            <a:r>
              <a:rPr lang="en-US" sz="2400" i="1" dirty="0">
                <a:latin typeface="Times New Roman" pitchFamily="18" charset="0"/>
                <a:cs typeface="Times New Roman" pitchFamily="18" charset="0"/>
              </a:rPr>
              <a:t>P</a:t>
            </a:r>
          </a:p>
        </p:txBody>
      </p:sp>
      <p:sp>
        <p:nvSpPr>
          <p:cNvPr id="72" name="Title 1"/>
          <p:cNvSpPr txBox="1">
            <a:spLocks/>
          </p:cNvSpPr>
          <p:nvPr/>
        </p:nvSpPr>
        <p:spPr bwMode="auto">
          <a:xfrm>
            <a:off x="0" y="457200"/>
            <a:ext cx="91440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four</a:t>
            </a:r>
            <a:r>
              <a:rPr kumimoji="0" lang="en-US" sz="4400" b="0" i="0" u="none" strike="noStrike" kern="0" cap="none" spc="0" normalizeH="0" noProof="0" dirty="0" smtClean="0">
                <a:ln>
                  <a:noFill/>
                </a:ln>
                <a:solidFill>
                  <a:schemeClr val="tx2"/>
                </a:solidFill>
                <a:effectLst/>
                <a:uLnTx/>
                <a:uFillTx/>
                <a:latin typeface="Times New Roman" pitchFamily="18" charset="0"/>
                <a:ea typeface="+mj-ea"/>
                <a:cs typeface="Times New Roman" pitchFamily="18" charset="0"/>
              </a:rPr>
              <a:t> different ways to visualize probabilities</a:t>
            </a:r>
            <a:endParaRPr kumimoji="0" lang="en-US" sz="4400" b="0" i="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endParaRPr>
          </a:p>
        </p:txBody>
      </p:sp>
      <p:sp>
        <p:nvSpPr>
          <p:cNvPr id="48" name="Rectangle 47"/>
          <p:cNvSpPr/>
          <p:nvPr/>
        </p:nvSpPr>
        <p:spPr>
          <a:xfrm>
            <a:off x="7543800" y="2963090"/>
            <a:ext cx="542109" cy="61830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1565</TotalTime>
  <Words>2028</Words>
  <Application>Microsoft Office PowerPoint</Application>
  <PresentationFormat>On-screen Show (4:3)</PresentationFormat>
  <Paragraphs>391</Paragraphs>
  <Slides>44</Slides>
  <Notes>25</Notes>
  <HiddenSlides>0</HiddenSlides>
  <MMClips>0</MMClips>
  <ScaleCrop>false</ScaleCrop>
  <HeadingPairs>
    <vt:vector size="4" baseType="variant">
      <vt:variant>
        <vt:lpstr>Theme</vt:lpstr>
      </vt:variant>
      <vt:variant>
        <vt:i4>1</vt:i4>
      </vt:variant>
      <vt:variant>
        <vt:lpstr>Slide Titles</vt:lpstr>
      </vt:variant>
      <vt:variant>
        <vt:i4>44</vt:i4>
      </vt:variant>
    </vt:vector>
  </HeadingPairs>
  <TitlesOfParts>
    <vt:vector size="45" baseType="lpstr">
      <vt:lpstr>Default Design</vt:lpstr>
      <vt:lpstr>Slide 1</vt:lpstr>
      <vt:lpstr>Slide 2</vt:lpstr>
      <vt:lpstr>purpose of the lecture</vt:lpstr>
      <vt:lpstr>Slide 4</vt:lpstr>
      <vt:lpstr>random variable, d</vt:lpstr>
      <vt:lpstr>random variables have systematics</vt:lpstr>
      <vt:lpstr>example: d = number of deuterium atoms in methane</vt:lpstr>
      <vt:lpstr>Slide 8</vt:lpstr>
      <vt:lpstr>Slide 9</vt:lpstr>
      <vt:lpstr>probabilities must sum to 100%  the probability that d is something is 100% </vt:lpstr>
      <vt:lpstr>continuous variables can take fractional values</vt:lpstr>
      <vt:lpstr>Slide 12</vt:lpstr>
      <vt:lpstr>an integral is used to determine area, and thus probability</vt:lpstr>
      <vt:lpstr>the probability that the fish is at some depth in the pond is 100% or unity</vt:lpstr>
      <vt:lpstr>How do these two p.d.f.’s differ?</vt:lpstr>
      <vt:lpstr>Summarizing a probability density function</vt:lpstr>
      <vt:lpstr>Slide 17</vt:lpstr>
      <vt:lpstr>Slide 18</vt:lpstr>
      <vt:lpstr>Slide 19</vt:lpstr>
      <vt:lpstr>Slide 20</vt:lpstr>
      <vt:lpstr>Slide 21</vt:lpstr>
      <vt:lpstr>Slide 22</vt:lpstr>
      <vt:lpstr>MabLab scripts for mode, median and mean</vt:lpstr>
      <vt:lpstr>Slide 24</vt:lpstr>
      <vt:lpstr>Slide 25</vt:lpstr>
      <vt:lpstr>Slide 26</vt:lpstr>
      <vt:lpstr>variance</vt:lpstr>
      <vt:lpstr>Slide 28</vt:lpstr>
      <vt:lpstr>MabLab scripts for mean and variance</vt:lpstr>
      <vt:lpstr>two important probability density distributions:</vt:lpstr>
      <vt:lpstr>uniform p.d.f.</vt:lpstr>
      <vt:lpstr>bell-shaped function</vt:lpstr>
      <vt:lpstr>Slide 33</vt:lpstr>
      <vt:lpstr>probability between d±nσ</vt:lpstr>
      <vt:lpstr>functions of random variables</vt:lpstr>
      <vt:lpstr>simple example</vt:lpstr>
      <vt:lpstr>functions of random variables</vt:lpstr>
      <vt:lpstr>use chain rule and definition of probabiltiy to deduce relationship between p(d) and p(m)</vt:lpstr>
      <vt:lpstr>Slide 39</vt:lpstr>
      <vt:lpstr>Slide 40</vt:lpstr>
      <vt:lpstr>mean and variance of linear functions of random variables</vt:lpstr>
      <vt:lpstr>the result does not require knowledge of p(d)</vt:lpstr>
      <vt:lpstr>Slide 43</vt:lpstr>
      <vt:lpstr>What’s Missing ?</vt:lpstr>
    </vt:vector>
  </TitlesOfParts>
  <Company>LDEO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Don’t Be Afraid to Ask …</dc:title>
  <dc:creator>Bill Menke</dc:creator>
  <cp:lastModifiedBy>William Menke</cp:lastModifiedBy>
  <cp:revision>244</cp:revision>
  <dcterms:created xsi:type="dcterms:W3CDTF">2008-08-25T18:59:31Z</dcterms:created>
  <dcterms:modified xsi:type="dcterms:W3CDTF">2014-09-09T17:08:23Z</dcterms:modified>
</cp:coreProperties>
</file>