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notesSlides/notesSlide18.xml" ContentType="application/vnd.openxmlformats-officedocument.presentationml.notes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4"/>
  </p:notesMasterIdLst>
  <p:sldIdLst>
    <p:sldId id="295" r:id="rId2"/>
    <p:sldId id="261" r:id="rId3"/>
    <p:sldId id="349" r:id="rId4"/>
    <p:sldId id="347" r:id="rId5"/>
    <p:sldId id="296" r:id="rId6"/>
    <p:sldId id="297" r:id="rId7"/>
    <p:sldId id="299" r:id="rId8"/>
    <p:sldId id="303" r:id="rId9"/>
    <p:sldId id="304" r:id="rId10"/>
    <p:sldId id="305" r:id="rId11"/>
    <p:sldId id="306" r:id="rId12"/>
    <p:sldId id="307" r:id="rId13"/>
    <p:sldId id="308" r:id="rId14"/>
    <p:sldId id="309" r:id="rId15"/>
    <p:sldId id="345" r:id="rId16"/>
    <p:sldId id="310" r:id="rId17"/>
    <p:sldId id="344" r:id="rId18"/>
    <p:sldId id="346" r:id="rId19"/>
    <p:sldId id="311" r:id="rId20"/>
    <p:sldId id="312" r:id="rId21"/>
    <p:sldId id="315" r:id="rId22"/>
    <p:sldId id="314" r:id="rId23"/>
    <p:sldId id="316" r:id="rId24"/>
    <p:sldId id="313" r:id="rId25"/>
    <p:sldId id="317" r:id="rId26"/>
    <p:sldId id="318" r:id="rId27"/>
    <p:sldId id="319" r:id="rId28"/>
    <p:sldId id="320" r:id="rId29"/>
    <p:sldId id="321" r:id="rId30"/>
    <p:sldId id="322" r:id="rId31"/>
    <p:sldId id="323" r:id="rId32"/>
    <p:sldId id="348" r:id="rId33"/>
    <p:sldId id="324" r:id="rId34"/>
    <p:sldId id="325" r:id="rId35"/>
    <p:sldId id="326" r:id="rId36"/>
    <p:sldId id="327" r:id="rId37"/>
    <p:sldId id="328" r:id="rId38"/>
    <p:sldId id="329" r:id="rId39"/>
    <p:sldId id="330" r:id="rId40"/>
    <p:sldId id="331" r:id="rId41"/>
    <p:sldId id="332" r:id="rId42"/>
    <p:sldId id="333" r:id="rId43"/>
    <p:sldId id="334" r:id="rId44"/>
    <p:sldId id="335" r:id="rId45"/>
    <p:sldId id="336" r:id="rId46"/>
    <p:sldId id="337" r:id="rId47"/>
    <p:sldId id="338" r:id="rId48"/>
    <p:sldId id="339" r:id="rId49"/>
    <p:sldId id="340" r:id="rId50"/>
    <p:sldId id="342" r:id="rId51"/>
    <p:sldId id="341" r:id="rId52"/>
    <p:sldId id="343" r:id="rId5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5675F8"/>
    <a:srgbClr val="FBC5A3"/>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551" autoAdjust="0"/>
    <p:restoredTop sz="89316" autoAdjust="0"/>
  </p:normalViewPr>
  <p:slideViewPr>
    <p:cSldViewPr>
      <p:cViewPr varScale="1">
        <p:scale>
          <a:sx n="63" d="100"/>
          <a:sy n="63" d="100"/>
        </p:scale>
        <p:origin x="-714"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AEE9508-24BE-4A5E-89E1-37AF65DD37C6}" type="datetimeFigureOut">
              <a:rPr lang="en-US" smtClean="0"/>
              <a:pPr/>
              <a:t>10/5/2014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D466815-0D95-47C5-9249-8299F627C374}"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Today’s lecture is pretty dry</a:t>
            </a:r>
            <a:r>
              <a:rPr lang="en-US" baseline="0" dirty="0" smtClean="0"/>
              <a:t> – a switch from Fourier Series using </a:t>
            </a:r>
            <a:r>
              <a:rPr lang="en-US" baseline="0" dirty="0" err="1" smtClean="0"/>
              <a:t>sines</a:t>
            </a:r>
            <a:r>
              <a:rPr lang="en-US" baseline="0" dirty="0" smtClean="0"/>
              <a:t> and cosines to Fourier Series using complex exponentials.  Warn the class about this!  It’s necessary, though, because the switch substantially simplifies many of the formulas in spectral analysis.</a:t>
            </a:r>
            <a:endParaRPr lang="en-US" dirty="0" smtClean="0"/>
          </a:p>
        </p:txBody>
      </p:sp>
      <p:sp>
        <p:nvSpPr>
          <p:cNvPr id="4" name="Slide Number Placeholder 3"/>
          <p:cNvSpPr>
            <a:spLocks noGrp="1"/>
          </p:cNvSpPr>
          <p:nvPr>
            <p:ph type="sldNum" sz="quarter" idx="10"/>
          </p:nvPr>
        </p:nvSpPr>
        <p:spPr/>
        <p:txBody>
          <a:bodyPr/>
          <a:lstStyle/>
          <a:p>
            <a:fld id="{FD466815-0D95-47C5-9249-8299F627C374}"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But</a:t>
            </a:r>
            <a:r>
              <a:rPr lang="en-US" baseline="0" dirty="0" smtClean="0"/>
              <a:t> multiplication is more complicated because the real and imaginary parts of the input “mix”.  We do not review division here, because we won’t ever need it, but it’s even worse.</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Note that if you add a</a:t>
            </a:r>
            <a:r>
              <a:rPr lang="en-US" baseline="0" dirty="0" smtClean="0"/>
              <a:t> complex number and its complex conjugate, you cancel the imaginary parts, so the result is purely real.</a:t>
            </a:r>
          </a:p>
          <a:p>
            <a:r>
              <a:rPr lang="en-US" baseline="0" dirty="0" smtClean="0"/>
              <a:t>If you subtract them, you cancel the real parts, and the result is purely imaginary.</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You might derive the last rule on the board, by expanding</a:t>
            </a:r>
            <a:r>
              <a:rPr lang="en-US" baseline="0" dirty="0" smtClean="0"/>
              <a:t> a* a = (</a:t>
            </a:r>
            <a:r>
              <a:rPr lang="en-US" baseline="0" dirty="0" err="1" smtClean="0"/>
              <a:t>a</a:t>
            </a:r>
            <a:r>
              <a:rPr lang="en-US" baseline="-25000" dirty="0" err="1" smtClean="0"/>
              <a:t>r</a:t>
            </a:r>
            <a:r>
              <a:rPr lang="en-US" baseline="0" dirty="0" err="1" smtClean="0"/>
              <a:t>-ia</a:t>
            </a:r>
            <a:r>
              <a:rPr lang="en-US" baseline="-25000" dirty="0" err="1" smtClean="0"/>
              <a:t>i</a:t>
            </a:r>
            <a:r>
              <a:rPr lang="en-US" baseline="0" dirty="0" smtClean="0"/>
              <a:t>)(</a:t>
            </a:r>
            <a:r>
              <a:rPr lang="en-US" baseline="0" dirty="0" err="1" smtClean="0"/>
              <a:t>a</a:t>
            </a:r>
            <a:r>
              <a:rPr lang="en-US" baseline="-25000" dirty="0" err="1" smtClean="0"/>
              <a:t>r</a:t>
            </a:r>
            <a:r>
              <a:rPr lang="en-US" baseline="0" dirty="0" err="1" smtClean="0"/>
              <a:t>+ia</a:t>
            </a:r>
            <a:r>
              <a:rPr lang="en-US" baseline="-25000" dirty="0" err="1" smtClean="0"/>
              <a:t>i</a:t>
            </a:r>
            <a:r>
              <a:rPr lang="en-US" baseline="0" dirty="0" smtClean="0"/>
              <a:t>) = ….</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You</a:t>
            </a:r>
            <a:r>
              <a:rPr lang="en-US" baseline="0" dirty="0" smtClean="0"/>
              <a:t> should check that everyone knows about the function exp(), and realizes that exp(x) is synonymous with e</a:t>
            </a:r>
            <a:r>
              <a:rPr lang="en-US" baseline="30000" dirty="0" smtClean="0"/>
              <a:t>x</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Point</a:t>
            </a:r>
            <a:r>
              <a:rPr lang="en-US" baseline="0" dirty="0" smtClean="0"/>
              <a:t> out that, up to signs, the terms in exp(x) match either the corresponding term in </a:t>
            </a:r>
            <a:r>
              <a:rPr lang="en-US" baseline="0" dirty="0" err="1" smtClean="0"/>
              <a:t>cos</a:t>
            </a:r>
            <a:r>
              <a:rPr lang="en-US" baseline="0" dirty="0" smtClean="0"/>
              <a:t>(x) or in sin(x).</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Point out that</a:t>
            </a:r>
            <a:r>
              <a:rPr lang="en-US" baseline="0" dirty="0" smtClean="0"/>
              <a:t> (</a:t>
            </a:r>
            <a:r>
              <a:rPr lang="en-US" baseline="0" dirty="0" err="1" smtClean="0"/>
              <a:t>iz</a:t>
            </a:r>
            <a:r>
              <a:rPr lang="en-US" baseline="0" dirty="0" smtClean="0"/>
              <a:t>)</a:t>
            </a:r>
            <a:r>
              <a:rPr lang="en-US" baseline="30000" dirty="0" smtClean="0"/>
              <a:t>2</a:t>
            </a:r>
            <a:r>
              <a:rPr lang="en-US" baseline="0" dirty="0" smtClean="0"/>
              <a:t> is equal to –z</a:t>
            </a:r>
            <a:r>
              <a:rPr lang="en-US" baseline="30000" dirty="0" smtClean="0"/>
              <a:t>2</a:t>
            </a:r>
            <a:r>
              <a:rPr lang="en-US" baseline="0" dirty="0" smtClean="0"/>
              <a:t>, and that (</a:t>
            </a:r>
            <a:r>
              <a:rPr lang="en-US" baseline="0" dirty="0" err="1" smtClean="0"/>
              <a:t>iz</a:t>
            </a:r>
            <a:r>
              <a:rPr lang="en-US" baseline="0" dirty="0" smtClean="0"/>
              <a:t>)</a:t>
            </a:r>
            <a:r>
              <a:rPr lang="en-US" baseline="30000" dirty="0" smtClean="0"/>
              <a:t>4 </a:t>
            </a:r>
            <a:r>
              <a:rPr lang="en-US" baseline="0" dirty="0" smtClean="0"/>
              <a:t>is equal to z</a:t>
            </a:r>
            <a:r>
              <a:rPr lang="en-US" baseline="30000" dirty="0" smtClean="0"/>
              <a:t>4</a:t>
            </a:r>
            <a:r>
              <a:rPr lang="en-US" baseline="0" dirty="0" smtClean="0"/>
              <a:t>.</a:t>
            </a:r>
            <a:endParaRPr lang="en-US" baseline="0"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Mention that you must multiply every</a:t>
            </a:r>
            <a:r>
              <a:rPr lang="en-US" baseline="0" dirty="0" smtClean="0"/>
              <a:t> term in the </a:t>
            </a:r>
            <a:r>
              <a:rPr lang="en-US" baseline="0" dirty="0" err="1" smtClean="0"/>
              <a:t>r.h.s</a:t>
            </a:r>
            <a:r>
              <a:rPr lang="en-US" baseline="0" dirty="0" smtClean="0"/>
              <a:t>. by </a:t>
            </a:r>
            <a:r>
              <a:rPr lang="en-US" baseline="0" dirty="0" err="1" smtClean="0"/>
              <a:t>i</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You might want to flash back 3 slides for the exp() result.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Mention that sin</a:t>
            </a:r>
            <a:r>
              <a:rPr lang="en-US" baseline="30000" dirty="0" smtClean="0"/>
              <a:t>2</a:t>
            </a:r>
            <a:r>
              <a:rPr lang="en-US" dirty="0" smtClean="0"/>
              <a:t>(z) plus cos</a:t>
            </a:r>
            <a:r>
              <a:rPr lang="en-US" baseline="30000" dirty="0" smtClean="0"/>
              <a:t>2 </a:t>
            </a:r>
            <a:r>
              <a:rPr lang="en-US" dirty="0" smtClean="0"/>
              <a:t>(z) </a:t>
            </a:r>
            <a:r>
              <a:rPr lang="en-US" baseline="0" dirty="0" smtClean="0"/>
              <a:t>is unity, for any value of z.</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Today’s lecture is pretty dry</a:t>
            </a:r>
            <a:r>
              <a:rPr lang="en-US" baseline="0" dirty="0" smtClean="0"/>
              <a:t> – a switch from Fourier Series using </a:t>
            </a:r>
            <a:r>
              <a:rPr lang="en-US" baseline="0" dirty="0" err="1" smtClean="0"/>
              <a:t>sines</a:t>
            </a:r>
            <a:r>
              <a:rPr lang="en-US" baseline="0" dirty="0" smtClean="0"/>
              <a:t> and cosines to Fourier Series using complex exponentials.  Warn the class about this!  It’s necessary, though, because the switch substantially simplifies many of the formulas in spectral analysis.</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You</a:t>
            </a:r>
            <a:r>
              <a:rPr lang="en-US" baseline="0" dirty="0" smtClean="0"/>
              <a:t> might derive this results on the board.</a:t>
            </a:r>
            <a:endParaRPr lang="en-US" dirty="0" smtClean="0"/>
          </a:p>
          <a:p>
            <a:r>
              <a:rPr lang="en-US" dirty="0" smtClean="0"/>
              <a:t>Equate</a:t>
            </a:r>
            <a:r>
              <a:rPr lang="en-US" baseline="0" dirty="0" smtClean="0"/>
              <a:t> z=</a:t>
            </a:r>
            <a:r>
              <a:rPr lang="en-US" baseline="0" dirty="0" err="1" smtClean="0"/>
              <a:t>zr</a:t>
            </a:r>
            <a:r>
              <a:rPr lang="en-US" baseline="0" dirty="0" smtClean="0"/>
              <a:t> + </a:t>
            </a:r>
            <a:r>
              <a:rPr lang="en-US" baseline="0" dirty="0" err="1" smtClean="0"/>
              <a:t>zi</a:t>
            </a:r>
            <a:r>
              <a:rPr lang="en-US" baseline="0" dirty="0" smtClean="0"/>
              <a:t>  with z = r exp(</a:t>
            </a:r>
            <a:r>
              <a:rPr lang="en-US" baseline="0" dirty="0" err="1" smtClean="0"/>
              <a:t>i</a:t>
            </a:r>
            <a:r>
              <a:rPr lang="el-GR" baseline="0" dirty="0" smtClean="0">
                <a:latin typeface="Cambria Math"/>
                <a:ea typeface="Cambria Math"/>
              </a:rPr>
              <a:t>θ</a:t>
            </a:r>
            <a:r>
              <a:rPr lang="en-US" baseline="0" dirty="0" smtClean="0"/>
              <a:t>) = r </a:t>
            </a:r>
            <a:r>
              <a:rPr lang="en-US" baseline="0" dirty="0" err="1" smtClean="0"/>
              <a:t>cos</a:t>
            </a:r>
            <a:r>
              <a:rPr lang="en-US" baseline="0" dirty="0" smtClean="0"/>
              <a:t>(</a:t>
            </a:r>
            <a:r>
              <a:rPr lang="el-GR" baseline="0" dirty="0" smtClean="0">
                <a:latin typeface="Cambria Math"/>
                <a:ea typeface="Cambria Math"/>
              </a:rPr>
              <a:t>θ</a:t>
            </a:r>
            <a:r>
              <a:rPr lang="en-US" baseline="0" dirty="0" smtClean="0"/>
              <a:t>)+</a:t>
            </a:r>
            <a:r>
              <a:rPr lang="en-US" baseline="0" dirty="0" err="1" smtClean="0"/>
              <a:t>i</a:t>
            </a:r>
            <a:r>
              <a:rPr lang="en-US" baseline="0" dirty="0" smtClean="0"/>
              <a:t> r sin(</a:t>
            </a:r>
            <a:r>
              <a:rPr lang="el-GR" baseline="0" dirty="0" smtClean="0">
                <a:latin typeface="Cambria Math"/>
                <a:ea typeface="Cambria Math"/>
              </a:rPr>
              <a:t>θ</a:t>
            </a:r>
            <a:r>
              <a:rPr lang="en-US" baseline="0" dirty="0" smtClean="0"/>
              <a:t>)</a:t>
            </a:r>
          </a:p>
          <a:p>
            <a:r>
              <a:rPr lang="en-US" baseline="0" dirty="0" smtClean="0"/>
              <a:t>and solve for r and </a:t>
            </a:r>
            <a:r>
              <a:rPr lang="el-GR" baseline="0" dirty="0" smtClean="0">
                <a:latin typeface="Cambria Math"/>
                <a:ea typeface="Cambria Math"/>
              </a:rPr>
              <a:t>θ</a:t>
            </a:r>
            <a:r>
              <a:rPr lang="en-US" baseline="0" dirty="0" smtClean="0">
                <a:latin typeface="Cambria Math"/>
                <a:ea typeface="Cambria Math"/>
              </a:rPr>
              <a:t> in terms of </a:t>
            </a:r>
            <a:r>
              <a:rPr lang="en-US" baseline="0" dirty="0" err="1" smtClean="0">
                <a:latin typeface="Cambria Math"/>
                <a:ea typeface="Cambria Math"/>
              </a:rPr>
              <a:t>zr</a:t>
            </a:r>
            <a:r>
              <a:rPr lang="en-US" baseline="0" dirty="0" smtClean="0">
                <a:latin typeface="Cambria Math"/>
                <a:ea typeface="Cambria Math"/>
              </a:rPr>
              <a:t> and </a:t>
            </a:r>
            <a:r>
              <a:rPr lang="en-US" baseline="0" dirty="0" err="1" smtClean="0">
                <a:latin typeface="Cambria Math"/>
                <a:ea typeface="Cambria Math"/>
              </a:rPr>
              <a:t>zi</a:t>
            </a:r>
            <a:r>
              <a:rPr lang="en-US" baseline="0" dirty="0" smtClean="0">
                <a:latin typeface="Cambria Math"/>
                <a:ea typeface="Cambria Math"/>
              </a:rPr>
              <a:t>.</a:t>
            </a:r>
          </a:p>
          <a:p>
            <a:r>
              <a:rPr lang="en-US" baseline="0" dirty="0" smtClean="0"/>
              <a:t>Equating real and imaginary parts </a:t>
            </a:r>
            <a:r>
              <a:rPr lang="en-US" baseline="0" dirty="0" err="1" smtClean="0"/>
              <a:t>selarately</a:t>
            </a:r>
            <a:r>
              <a:rPr lang="en-US" baseline="0" dirty="0" smtClean="0"/>
              <a:t> yields  </a:t>
            </a:r>
            <a:r>
              <a:rPr lang="en-US" baseline="0" dirty="0" err="1" smtClean="0"/>
              <a:t>z</a:t>
            </a:r>
            <a:r>
              <a:rPr lang="en-US" baseline="-25000" dirty="0" err="1" smtClean="0"/>
              <a:t>r</a:t>
            </a:r>
            <a:r>
              <a:rPr lang="en-US" baseline="0" dirty="0" smtClean="0"/>
              <a:t> = r </a:t>
            </a:r>
            <a:r>
              <a:rPr lang="en-US" baseline="0" dirty="0" err="1" smtClean="0"/>
              <a:t>cos</a:t>
            </a:r>
            <a:r>
              <a:rPr lang="en-US" baseline="0" dirty="0" smtClean="0"/>
              <a:t>(</a:t>
            </a:r>
            <a:r>
              <a:rPr lang="el-GR" baseline="0" dirty="0" smtClean="0">
                <a:latin typeface="Cambria Math"/>
                <a:ea typeface="Cambria Math"/>
              </a:rPr>
              <a:t>θ</a:t>
            </a:r>
            <a:r>
              <a:rPr lang="en-US" baseline="0" dirty="0" smtClean="0"/>
              <a:t>) and </a:t>
            </a:r>
            <a:r>
              <a:rPr lang="en-US" baseline="0" dirty="0" err="1" smtClean="0"/>
              <a:t>z</a:t>
            </a:r>
            <a:r>
              <a:rPr lang="en-US" baseline="-25000" dirty="0" err="1" smtClean="0"/>
              <a:t>i</a:t>
            </a:r>
            <a:r>
              <a:rPr lang="en-US" baseline="0" dirty="0" smtClean="0"/>
              <a:t> = r sin(</a:t>
            </a:r>
            <a:r>
              <a:rPr lang="el-GR" baseline="0" dirty="0" smtClean="0">
                <a:latin typeface="Cambria Math"/>
                <a:ea typeface="Cambria Math"/>
              </a:rPr>
              <a:t>θ</a:t>
            </a:r>
            <a:r>
              <a:rPr lang="en-US" baseline="0" dirty="0" smtClean="0"/>
              <a:t>).</a:t>
            </a:r>
          </a:p>
          <a:p>
            <a:r>
              <a:rPr lang="en-US" baseline="0" dirty="0" smtClean="0"/>
              <a:t>Squaring the two equations and adding yields r</a:t>
            </a:r>
            <a:r>
              <a:rPr lang="en-US" baseline="30000" dirty="0" smtClean="0"/>
              <a:t>2 </a:t>
            </a:r>
            <a:r>
              <a:rPr lang="en-US" baseline="0" dirty="0" smtClean="0"/>
              <a:t>[cos</a:t>
            </a:r>
            <a:r>
              <a:rPr lang="en-US" baseline="30000" dirty="0" smtClean="0"/>
              <a:t>2 </a:t>
            </a:r>
            <a:r>
              <a:rPr lang="en-US" baseline="0" dirty="0" smtClean="0"/>
              <a:t>(</a:t>
            </a:r>
            <a:r>
              <a:rPr lang="el-GR" baseline="0" dirty="0" smtClean="0">
                <a:latin typeface="Cambria Math"/>
                <a:ea typeface="Cambria Math"/>
              </a:rPr>
              <a:t>θ</a:t>
            </a:r>
            <a:r>
              <a:rPr lang="en-US" baseline="0" dirty="0" smtClean="0"/>
              <a:t>)+sin</a:t>
            </a:r>
            <a:r>
              <a:rPr lang="en-US" baseline="30000" dirty="0" smtClean="0"/>
              <a:t>2 </a:t>
            </a:r>
            <a:r>
              <a:rPr lang="en-US" baseline="0" dirty="0" smtClean="0"/>
              <a:t>(</a:t>
            </a:r>
            <a:r>
              <a:rPr lang="el-GR" baseline="0" dirty="0" smtClean="0">
                <a:latin typeface="Cambria Math"/>
                <a:ea typeface="Cambria Math"/>
              </a:rPr>
              <a:t>θ</a:t>
            </a:r>
            <a:r>
              <a:rPr lang="en-US" baseline="0" dirty="0" smtClean="0"/>
              <a:t>)]= r</a:t>
            </a:r>
            <a:r>
              <a:rPr lang="en-US" baseline="30000" dirty="0" smtClean="0"/>
              <a:t>2 </a:t>
            </a:r>
            <a:r>
              <a:rPr lang="en-US" baseline="0" dirty="0" smtClean="0"/>
              <a:t>= z</a:t>
            </a:r>
            <a:r>
              <a:rPr lang="en-US" baseline="-25000" dirty="0" smtClean="0"/>
              <a:t>r</a:t>
            </a:r>
            <a:r>
              <a:rPr lang="en-US" baseline="30000" dirty="0" smtClean="0"/>
              <a:t>2</a:t>
            </a:r>
            <a:r>
              <a:rPr lang="en-US" baseline="0" dirty="0" smtClean="0"/>
              <a:t>+z</a:t>
            </a:r>
            <a:r>
              <a:rPr lang="en-US" baseline="-25000" dirty="0" smtClean="0"/>
              <a:t>i</a:t>
            </a:r>
            <a:r>
              <a:rPr lang="en-US" baseline="30000" dirty="0" smtClean="0"/>
              <a:t>2</a:t>
            </a:r>
            <a:r>
              <a:rPr lang="en-US" baseline="0" dirty="0" smtClean="0"/>
              <a:t> or r=|z|.</a:t>
            </a:r>
          </a:p>
          <a:p>
            <a:r>
              <a:rPr lang="en-US" baseline="0" dirty="0" smtClean="0"/>
              <a:t>Dividing the two equations yields tan(</a:t>
            </a:r>
            <a:r>
              <a:rPr lang="el-GR" baseline="0" dirty="0" smtClean="0">
                <a:latin typeface="Cambria Math"/>
                <a:ea typeface="Cambria Math"/>
              </a:rPr>
              <a:t>θ</a:t>
            </a:r>
            <a:r>
              <a:rPr lang="en-US" baseline="0" dirty="0" smtClean="0"/>
              <a:t>)=</a:t>
            </a:r>
            <a:r>
              <a:rPr lang="en-US" baseline="0" dirty="0" err="1" smtClean="0"/>
              <a:t>z</a:t>
            </a:r>
            <a:r>
              <a:rPr lang="en-US" baseline="-25000" dirty="0" err="1" smtClean="0"/>
              <a:t>i</a:t>
            </a:r>
            <a:r>
              <a:rPr lang="en-US" baseline="0" dirty="0" smtClean="0"/>
              <a:t>/</a:t>
            </a:r>
            <a:r>
              <a:rPr lang="en-US" baseline="0" dirty="0" err="1" smtClean="0"/>
              <a:t>z</a:t>
            </a:r>
            <a:r>
              <a:rPr lang="en-US" baseline="-25000" dirty="0" err="1" smtClean="0"/>
              <a:t>r</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a:t>
            </a:r>
            <a:r>
              <a:rPr lang="en-US" baseline="0" dirty="0" smtClean="0"/>
              <a:t> </a:t>
            </a:r>
            <a:r>
              <a:rPr lang="en-US" baseline="0" dirty="0" err="1" smtClean="0"/>
              <a:t>MatLab</a:t>
            </a:r>
            <a:r>
              <a:rPr lang="en-US" baseline="0" dirty="0" smtClean="0"/>
              <a:t>, complex arithmetic is no harder than ordinary arithmetic.</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a:t>
            </a:r>
            <a:r>
              <a:rPr lang="en-US" baseline="0" dirty="0" smtClean="0"/>
              <a:t> </a:t>
            </a:r>
            <a:r>
              <a:rPr lang="en-US" baseline="0" dirty="0" err="1" smtClean="0"/>
              <a:t>MatLab</a:t>
            </a:r>
            <a:r>
              <a:rPr lang="en-US" baseline="0" dirty="0" smtClean="0"/>
              <a:t>, you can redefine the value of any constant variable.  Thus you could set pi=3, though doing it accidentally is harder.</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 a=complex(2,3) is</a:t>
            </a:r>
            <a:r>
              <a:rPr lang="en-US" baseline="0" dirty="0" smtClean="0"/>
              <a:t> equivalent to </a:t>
            </a:r>
            <a:r>
              <a:rPr lang="en-US" sz="1200" dirty="0" smtClean="0">
                <a:latin typeface="Courier New" pitchFamily="49" charset="0"/>
                <a:cs typeface="Courier New" pitchFamily="49" charset="0"/>
              </a:rPr>
              <a:t>a =2+3*</a:t>
            </a:r>
            <a:r>
              <a:rPr lang="en-US" sz="1200" dirty="0" err="1" smtClean="0">
                <a:latin typeface="Courier New" pitchFamily="49" charset="0"/>
                <a:cs typeface="Courier New" pitchFamily="49" charset="0"/>
              </a:rPr>
              <a:t>i</a:t>
            </a:r>
            <a:r>
              <a:rPr lang="en-US" sz="1200" dirty="0" smtClean="0">
                <a:latin typeface="Courier New" pitchFamily="49" charset="0"/>
                <a:cs typeface="Courier New" pitchFamily="49" charset="0"/>
              </a:rPr>
              <a: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Show</a:t>
            </a:r>
            <a:r>
              <a:rPr lang="en-US" baseline="0" dirty="0" smtClean="0"/>
              <a:t> that the second follows from the first by replacing </a:t>
            </a:r>
            <a:r>
              <a:rPr lang="el-GR" baseline="0" dirty="0" smtClean="0">
                <a:latin typeface="Cambria Math"/>
                <a:ea typeface="Cambria Math"/>
              </a:rPr>
              <a:t>ω</a:t>
            </a:r>
            <a:r>
              <a:rPr lang="en-US" baseline="0" dirty="0" smtClean="0">
                <a:latin typeface="Cambria Math"/>
                <a:ea typeface="Cambria Math"/>
              </a:rPr>
              <a:t> with –</a:t>
            </a:r>
            <a:r>
              <a:rPr lang="el-GR" baseline="0" dirty="0" smtClean="0">
                <a:latin typeface="Cambria Math"/>
                <a:ea typeface="Cambria Math"/>
              </a:rPr>
              <a:t>ω</a:t>
            </a:r>
            <a:r>
              <a:rPr lang="en-US" baseline="0" dirty="0" smtClean="0">
                <a:latin typeface="Cambria Math"/>
                <a:ea typeface="Cambria Math"/>
              </a:rPr>
              <a:t> and using </a:t>
            </a:r>
            <a:r>
              <a:rPr lang="en-US" baseline="0" dirty="0" err="1" smtClean="0">
                <a:latin typeface="Cambria Math"/>
                <a:ea typeface="Cambria Math"/>
              </a:rPr>
              <a:t>cos</a:t>
            </a:r>
            <a:r>
              <a:rPr lang="en-US" baseline="0" dirty="0" smtClean="0">
                <a:latin typeface="Cambria Math"/>
                <a:ea typeface="Cambria Math"/>
              </a:rPr>
              <a:t>(–</a:t>
            </a:r>
            <a:r>
              <a:rPr lang="el-GR" baseline="0" dirty="0" smtClean="0">
                <a:latin typeface="Cambria Math"/>
                <a:ea typeface="Cambria Math"/>
              </a:rPr>
              <a:t>ω</a:t>
            </a:r>
            <a:r>
              <a:rPr lang="en-US" baseline="0" dirty="0" smtClean="0">
                <a:latin typeface="Cambria Math"/>
                <a:ea typeface="Cambria Math"/>
              </a:rPr>
              <a:t>)=</a:t>
            </a:r>
            <a:r>
              <a:rPr lang="en-US" baseline="0" dirty="0" err="1" smtClean="0">
                <a:latin typeface="Cambria Math"/>
                <a:ea typeface="Cambria Math"/>
              </a:rPr>
              <a:t>cos</a:t>
            </a:r>
            <a:r>
              <a:rPr lang="en-US" baseline="0" dirty="0" smtClean="0">
                <a:latin typeface="Cambria Math"/>
                <a:ea typeface="Cambria Math"/>
              </a:rPr>
              <a:t>(</a:t>
            </a:r>
            <a:r>
              <a:rPr lang="el-GR" baseline="0" dirty="0" smtClean="0">
                <a:latin typeface="Cambria Math"/>
                <a:ea typeface="Cambria Math"/>
              </a:rPr>
              <a:t>ω</a:t>
            </a:r>
            <a:r>
              <a:rPr lang="en-US" baseline="0" dirty="0" smtClean="0">
                <a:latin typeface="Cambria Math"/>
                <a:ea typeface="Cambria Math"/>
              </a:rPr>
              <a:t>) and sin(–</a:t>
            </a:r>
            <a:r>
              <a:rPr lang="el-GR" baseline="0" dirty="0" smtClean="0">
                <a:latin typeface="Cambria Math"/>
                <a:ea typeface="Cambria Math"/>
              </a:rPr>
              <a:t>ω</a:t>
            </a:r>
            <a:r>
              <a:rPr lang="en-US" baseline="0" dirty="0" smtClean="0">
                <a:latin typeface="Cambria Math"/>
                <a:ea typeface="Cambria Math"/>
              </a:rPr>
              <a:t>)=-sin(</a:t>
            </a:r>
            <a:r>
              <a:rPr lang="el-GR" baseline="0" dirty="0" smtClean="0">
                <a:latin typeface="Cambria Math"/>
                <a:ea typeface="Cambria Math"/>
              </a:rPr>
              <a:t>ω</a:t>
            </a:r>
            <a:r>
              <a:rPr lang="en-US" baseline="0" dirty="0" smtClean="0">
                <a:latin typeface="Cambria Math"/>
                <a:ea typeface="Cambria Math"/>
              </a:rPr>
              <a:t>) </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These</a:t>
            </a:r>
            <a:r>
              <a:rPr lang="en-US" baseline="0" dirty="0" smtClean="0"/>
              <a:t> are just the previous two equations, solved for sin() and </a:t>
            </a:r>
            <a:r>
              <a:rPr lang="en-US" baseline="0" dirty="0" err="1" smtClean="0"/>
              <a:t>cos</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Remind</a:t>
            </a:r>
            <a:r>
              <a:rPr lang="en-US" baseline="0" dirty="0" smtClean="0"/>
              <a:t> the class that the purpose of this lecture is to develop Fourier Series that contain complex exponentials.</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 we have</a:t>
            </a:r>
            <a:r>
              <a:rPr lang="en-US" baseline="0" dirty="0" smtClean="0"/>
              <a:t> replaced the complex exponentials in the first line with their </a:t>
            </a:r>
            <a:r>
              <a:rPr lang="en-US" baseline="0" dirty="0" err="1" smtClean="0"/>
              <a:t>sines</a:t>
            </a:r>
            <a:r>
              <a:rPr lang="en-US" baseline="0" dirty="0" smtClean="0"/>
              <a:t> and cosines equivalents.</a:t>
            </a:r>
          </a:p>
          <a:p>
            <a:r>
              <a:rPr lang="en-US" baseline="0" dirty="0" smtClean="0"/>
              <a:t>For this to match </a:t>
            </a:r>
            <a:r>
              <a:rPr lang="en-US" baseline="0" dirty="0" err="1" smtClean="0"/>
              <a:t>Acos</a:t>
            </a:r>
            <a:r>
              <a:rPr lang="en-US" baseline="0" dirty="0" smtClean="0"/>
              <a:t>(</a:t>
            </a:r>
            <a:r>
              <a:rPr lang="el-GR" baseline="0" dirty="0" smtClean="0">
                <a:latin typeface="Cambria Math"/>
                <a:ea typeface="Cambria Math"/>
              </a:rPr>
              <a:t>ω</a:t>
            </a:r>
            <a:r>
              <a:rPr lang="en-US" baseline="0" dirty="0" smtClean="0"/>
              <a:t>t)+</a:t>
            </a:r>
            <a:r>
              <a:rPr lang="en-US" baseline="0" dirty="0" err="1" smtClean="0"/>
              <a:t>Bsin</a:t>
            </a:r>
            <a:r>
              <a:rPr lang="en-US" baseline="0" dirty="0" smtClean="0"/>
              <a:t>(</a:t>
            </a:r>
            <a:r>
              <a:rPr lang="el-GR" baseline="0" dirty="0" smtClean="0">
                <a:latin typeface="Cambria Math"/>
                <a:ea typeface="Cambria Math"/>
              </a:rPr>
              <a:t>ω</a:t>
            </a:r>
            <a:r>
              <a:rPr lang="en-US" baseline="0" dirty="0" smtClean="0"/>
              <a:t>t) it must have zero imaginary part, so the last two terms must be zero.</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30</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symmetry</a:t>
            </a:r>
            <a:r>
              <a:rPr lang="en-US" baseline="0" dirty="0" smtClean="0"/>
              <a:t> is the more important result, and is illustrated in the next slide.</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31</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Emphasize the underlying ideas are the same,</a:t>
            </a:r>
            <a:r>
              <a:rPr lang="en-US" baseline="0" dirty="0" smtClean="0"/>
              <a:t> only the mathematical </a:t>
            </a:r>
            <a:r>
              <a:rPr lang="en-US" baseline="0" smtClean="0"/>
              <a:t>implementation is different.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Real</a:t>
            </a:r>
            <a:r>
              <a:rPr lang="en-US" baseline="0" dirty="0" smtClean="0"/>
              <a:t> part is symmetric.  Imaginary part is </a:t>
            </a:r>
            <a:r>
              <a:rPr lang="en-US" baseline="0" dirty="0" err="1" smtClean="0"/>
              <a:t>antisymmetric</a:t>
            </a:r>
            <a:r>
              <a:rPr lang="en-US" baseline="0" dirty="0" smtClean="0"/>
              <a:t>.  </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32</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33</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factor</a:t>
            </a:r>
            <a:r>
              <a:rPr lang="en-US" baseline="0" dirty="0" smtClean="0"/>
              <a:t> of (1/N) is added to match </a:t>
            </a:r>
            <a:r>
              <a:rPr lang="en-US" baseline="0" dirty="0" err="1" smtClean="0"/>
              <a:t>MatLab’s</a:t>
            </a:r>
            <a:r>
              <a:rPr lang="en-US" baseline="0" dirty="0" smtClean="0"/>
              <a:t> </a:t>
            </a:r>
            <a:r>
              <a:rPr lang="en-US" baseline="0" dirty="0" err="1" smtClean="0"/>
              <a:t>ifft</a:t>
            </a:r>
            <a:r>
              <a:rPr lang="en-US" baseline="0" dirty="0" smtClean="0"/>
              <a:t>() function.</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34</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a:t>
            </a:r>
            <a:r>
              <a:rPr lang="en-US" baseline="0" dirty="0" smtClean="0"/>
              <a:t> result “puts aliasing to work”.</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35</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sine &amp; cosine form is equivalent to the complex exponential form, so whatever you can do with one, you can do with the other.  However, if you choose to work with the sine &amp; cosine form, you will be, in effect, be explicitly manipulating the real and imaginary parts of complex numbers whenever you have to deal with A’s and B’s.  In contrast, if you choose to work with complex exponentials, the algebra of complex arithmetic hides the real and imaginary parts of the complex numbers from you.</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52</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a:t>
            </a:r>
            <a:r>
              <a:rPr lang="en-US" baseline="0" dirty="0" smtClean="0"/>
              <a:t> lecture really does nothing else.</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Mention</a:t>
            </a:r>
            <a:r>
              <a:rPr lang="en-US" baseline="0" dirty="0" smtClean="0"/>
              <a:t> that there is nothing profound about “</a:t>
            </a:r>
            <a:r>
              <a:rPr lang="en-US" baseline="0" dirty="0" err="1" smtClean="0"/>
              <a:t>i</a:t>
            </a:r>
            <a:r>
              <a:rPr lang="en-US" baseline="0" dirty="0" smtClean="0"/>
              <a:t>”.  It’s really just a bookkeeping device.</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imaginary part is whatever multiplies </a:t>
            </a:r>
            <a:r>
              <a:rPr lang="en-US" baseline="0" dirty="0" err="1" smtClean="0"/>
              <a:t>i</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Addition</a:t>
            </a:r>
            <a:r>
              <a:rPr lang="en-US" baseline="0" dirty="0" smtClean="0"/>
              <a:t> is simple.</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So is subtraction.</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C1A20BD-B3D7-4A0E-9468-93AFECDD4CE6}"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34E29CB-39EE-47A4-8CC5-DCBF37875E83}"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5A7134A-8F76-4C03-BA62-3ACEEEEDF276}"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D8A4393-D40A-4B88-A5C0-622375FE4431}"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0A9A6B4-CE3D-49BD-BF8B-0A4ECBD7A643}"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A065FB44-39AB-445E-B79E-032D2A1A442A}"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7E246C68-F3D8-4C1D-A04F-6A6D22B8605A}"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AC53F438-0A42-41D1-9FF0-2F4AC993F489}"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EDE9D787-BBF1-46D7-9780-89C21EFDB5EC}"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478F9168-C92C-41F3-9272-2F610AE52A2F}"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25B6AB47-97AE-43D5-BFC3-BEE2ADED254A}"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261294E5-053E-48FE-8A1D-79238EBFFB31}"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Grp="1" noChangeArrowheads="1"/>
          </p:cNvSpPr>
          <p:nvPr>
            <p:ph type="body" idx="1"/>
          </p:nvPr>
        </p:nvSpPr>
        <p:spPr>
          <a:xfrm>
            <a:off x="0" y="1295400"/>
            <a:ext cx="9144000" cy="914400"/>
          </a:xfrm>
        </p:spPr>
        <p:txBody>
          <a:bodyPr/>
          <a:lstStyle/>
          <a:p>
            <a:pPr algn="ctr">
              <a:lnSpc>
                <a:spcPct val="90000"/>
              </a:lnSpc>
              <a:buFontTx/>
              <a:buNone/>
            </a:pPr>
            <a:r>
              <a:rPr lang="en-US" sz="4000" dirty="0" smtClean="0">
                <a:latin typeface="Times New Roman" pitchFamily="18" charset="0"/>
                <a:cs typeface="Times New Roman" pitchFamily="18" charset="0"/>
              </a:rPr>
              <a:t>Environmental Data Analysis with </a:t>
            </a:r>
            <a:r>
              <a:rPr lang="en-US" sz="4000" i="1" dirty="0" err="1" smtClean="0">
                <a:latin typeface="Times New Roman" pitchFamily="18" charset="0"/>
                <a:cs typeface="Times New Roman" pitchFamily="18" charset="0"/>
              </a:rPr>
              <a:t>MatLab</a:t>
            </a:r>
            <a:endParaRPr lang="en-US" i="1" dirty="0">
              <a:latin typeface="Times New Roman" pitchFamily="18" charset="0"/>
              <a:cs typeface="Times New Roman" pitchFamily="18" charset="0"/>
            </a:endParaRPr>
          </a:p>
        </p:txBody>
      </p:sp>
      <p:sp>
        <p:nvSpPr>
          <p:cNvPr id="11" name="Rectangle 3"/>
          <p:cNvSpPr txBox="1">
            <a:spLocks noChangeArrowheads="1"/>
          </p:cNvSpPr>
          <p:nvPr/>
        </p:nvSpPr>
        <p:spPr bwMode="auto">
          <a:xfrm>
            <a:off x="0" y="2895600"/>
            <a:ext cx="9144000" cy="2895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ctr" defTabSz="914400" rtl="0" eaLnBrk="1" fontAlgn="base" latinLnBrk="0" hangingPunct="1">
              <a:lnSpc>
                <a:spcPct val="90000"/>
              </a:lnSpc>
              <a:spcBef>
                <a:spcPct val="20000"/>
              </a:spcBef>
              <a:spcAft>
                <a:spcPct val="0"/>
              </a:spcAft>
              <a:buClrTx/>
              <a:buSzTx/>
              <a:buFontTx/>
              <a:buNone/>
              <a:tabLst/>
              <a:defRPr/>
            </a:pPr>
            <a:r>
              <a:rPr kumimoji="0" lang="en-US" sz="40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Lecture 10:</a:t>
            </a:r>
          </a:p>
          <a:p>
            <a:pPr marL="342900" lvl="0" indent="-342900" algn="ctr">
              <a:lnSpc>
                <a:spcPct val="90000"/>
              </a:lnSpc>
              <a:spcBef>
                <a:spcPct val="20000"/>
              </a:spcBef>
              <a:defRPr/>
            </a:pPr>
            <a:endParaRPr lang="en-US" sz="4000" dirty="0" smtClean="0">
              <a:latin typeface="Times New Roman" pitchFamily="18" charset="0"/>
              <a:cs typeface="Times New Roman" pitchFamily="18" charset="0"/>
            </a:endParaRPr>
          </a:p>
          <a:p>
            <a:pPr marL="342900" lvl="0" indent="-342900" algn="ctr">
              <a:lnSpc>
                <a:spcPct val="90000"/>
              </a:lnSpc>
              <a:spcBef>
                <a:spcPct val="20000"/>
              </a:spcBef>
              <a:defRPr/>
            </a:pPr>
            <a:r>
              <a:rPr lang="en-US" sz="3200" dirty="0" smtClean="0">
                <a:latin typeface="Times New Roman" pitchFamily="18" charset="0"/>
                <a:cs typeface="Times New Roman" pitchFamily="18" charset="0"/>
              </a:rPr>
              <a:t>Complex Fourier Series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533400"/>
            <a:ext cx="8229600" cy="5410200"/>
          </a:xfrm>
        </p:spPr>
        <p:txBody>
          <a:bodyPr/>
          <a:lstStyle/>
          <a:p>
            <a:r>
              <a:rPr lang="en-US" dirty="0" smtClean="0">
                <a:latin typeface="Times New Roman" pitchFamily="18" charset="0"/>
                <a:cs typeface="Times New Roman" pitchFamily="18" charset="0"/>
              </a:rPr>
              <a:t>multiplying complex numbers</a:t>
            </a:r>
            <a:br>
              <a:rPr lang="en-US" dirty="0" smtClean="0">
                <a:latin typeface="Times New Roman" pitchFamily="18" charset="0"/>
                <a:cs typeface="Times New Roman" pitchFamily="18" charset="0"/>
              </a:rPr>
            </a:br>
            <a:r>
              <a:rPr lang="en-US" sz="3200" i="1" dirty="0" smtClean="0">
                <a:latin typeface="Times New Roman" pitchFamily="18" charset="0"/>
                <a:ea typeface="Cambria Math" pitchFamily="18" charset="0"/>
                <a:cs typeface="Times New Roman" pitchFamily="18" charset="0"/>
              </a:rPr>
              <a:t/>
            </a:r>
            <a:br>
              <a:rPr lang="en-US" sz="3200" i="1" dirty="0" smtClean="0">
                <a:latin typeface="Times New Roman" pitchFamily="18" charset="0"/>
                <a:ea typeface="Cambria Math" pitchFamily="18" charset="0"/>
                <a:cs typeface="Times New Roman" pitchFamily="18" charset="0"/>
              </a:rPr>
            </a:br>
            <a:r>
              <a:rPr lang="en-US" i="1" dirty="0" smtClean="0">
                <a:latin typeface="Cambria Math" pitchFamily="18" charset="0"/>
                <a:ea typeface="Cambria Math" pitchFamily="18" charset="0"/>
                <a:cs typeface="Times New Roman" pitchFamily="18" charset="0"/>
              </a:rPr>
              <a:t>a = </a:t>
            </a:r>
            <a:r>
              <a:rPr lang="en-US" i="1" dirty="0" err="1" smtClean="0">
                <a:latin typeface="Cambria Math" pitchFamily="18" charset="0"/>
                <a:ea typeface="Cambria Math" pitchFamily="18" charset="0"/>
                <a:cs typeface="Times New Roman" pitchFamily="18" charset="0"/>
              </a:rPr>
              <a:t>a</a:t>
            </a:r>
            <a:r>
              <a:rPr lang="en-US" i="1" baseline="-25000" dirty="0" err="1" smtClean="0">
                <a:latin typeface="Cambria Math" pitchFamily="18" charset="0"/>
                <a:ea typeface="Cambria Math" pitchFamily="18" charset="0"/>
                <a:cs typeface="Times New Roman" pitchFamily="18" charset="0"/>
              </a:rPr>
              <a:t>r</a:t>
            </a:r>
            <a:r>
              <a:rPr lang="en-US" i="1" dirty="0" smtClean="0">
                <a:latin typeface="Cambria Math" pitchFamily="18" charset="0"/>
                <a:ea typeface="Cambria Math" pitchFamily="18" charset="0"/>
                <a:cs typeface="Times New Roman" pitchFamily="18" charset="0"/>
              </a:rPr>
              <a:t> + </a:t>
            </a:r>
            <a:r>
              <a:rPr lang="en-US" i="1" dirty="0" err="1" smtClean="0">
                <a:latin typeface="Cambria Math" pitchFamily="18" charset="0"/>
                <a:ea typeface="Cambria Math" pitchFamily="18" charset="0"/>
                <a:cs typeface="Times New Roman" pitchFamily="18" charset="0"/>
              </a:rPr>
              <a:t>i</a:t>
            </a:r>
            <a:r>
              <a:rPr lang="en-US" i="1" dirty="0" smtClean="0">
                <a:latin typeface="Cambria Math" pitchFamily="18" charset="0"/>
                <a:ea typeface="Cambria Math" pitchFamily="18" charset="0"/>
                <a:cs typeface="Times New Roman" pitchFamily="18" charset="0"/>
              </a:rPr>
              <a:t> </a:t>
            </a:r>
            <a:r>
              <a:rPr lang="en-US" i="1" dirty="0" err="1" smtClean="0">
                <a:latin typeface="Cambria Math" pitchFamily="18" charset="0"/>
                <a:ea typeface="Cambria Math" pitchFamily="18" charset="0"/>
                <a:cs typeface="Times New Roman" pitchFamily="18" charset="0"/>
              </a:rPr>
              <a:t>a</a:t>
            </a:r>
            <a:r>
              <a:rPr lang="en-US" i="1" baseline="-25000" dirty="0" err="1" smtClean="0">
                <a:latin typeface="Cambria Math" pitchFamily="18" charset="0"/>
                <a:ea typeface="Cambria Math" pitchFamily="18" charset="0"/>
                <a:cs typeface="Times New Roman" pitchFamily="18" charset="0"/>
              </a:rPr>
              <a:t>i</a:t>
            </a:r>
            <a:r>
              <a:rPr lang="en-US" i="1" baseline="-25000" dirty="0" smtClean="0">
                <a:latin typeface="Cambria Math" pitchFamily="18" charset="0"/>
                <a:ea typeface="Cambria Math" pitchFamily="18" charset="0"/>
                <a:cs typeface="Times New Roman" pitchFamily="18" charset="0"/>
              </a:rPr>
              <a:t> </a:t>
            </a:r>
            <a:r>
              <a:rPr lang="en-US" i="1" dirty="0" smtClean="0">
                <a:latin typeface="Cambria Math" pitchFamily="18" charset="0"/>
                <a:ea typeface="Cambria Math" pitchFamily="18" charset="0"/>
                <a:cs typeface="Times New Roman" pitchFamily="18" charset="0"/>
              </a:rPr>
              <a:t>    b = </a:t>
            </a:r>
            <a:r>
              <a:rPr lang="en-US" i="1" dirty="0" err="1" smtClean="0">
                <a:latin typeface="Cambria Math" pitchFamily="18" charset="0"/>
                <a:ea typeface="Cambria Math" pitchFamily="18" charset="0"/>
                <a:cs typeface="Times New Roman" pitchFamily="18" charset="0"/>
              </a:rPr>
              <a:t>b</a:t>
            </a:r>
            <a:r>
              <a:rPr lang="en-US" i="1" baseline="-25000" dirty="0" err="1" smtClean="0">
                <a:latin typeface="Cambria Math" pitchFamily="18" charset="0"/>
                <a:ea typeface="Cambria Math" pitchFamily="18" charset="0"/>
                <a:cs typeface="Times New Roman" pitchFamily="18" charset="0"/>
              </a:rPr>
              <a:t>r</a:t>
            </a:r>
            <a:r>
              <a:rPr lang="en-US" i="1" dirty="0" smtClean="0">
                <a:latin typeface="Cambria Math" pitchFamily="18" charset="0"/>
                <a:ea typeface="Cambria Math" pitchFamily="18" charset="0"/>
                <a:cs typeface="Times New Roman" pitchFamily="18" charset="0"/>
              </a:rPr>
              <a:t> + </a:t>
            </a:r>
            <a:r>
              <a:rPr lang="en-US" i="1" dirty="0" err="1" smtClean="0">
                <a:latin typeface="Cambria Math" pitchFamily="18" charset="0"/>
                <a:ea typeface="Cambria Math" pitchFamily="18" charset="0"/>
                <a:cs typeface="Times New Roman" pitchFamily="18" charset="0"/>
              </a:rPr>
              <a:t>i</a:t>
            </a:r>
            <a:r>
              <a:rPr lang="en-US" i="1" dirty="0" smtClean="0">
                <a:latin typeface="Cambria Math" pitchFamily="18" charset="0"/>
                <a:ea typeface="Cambria Math" pitchFamily="18" charset="0"/>
                <a:cs typeface="Times New Roman" pitchFamily="18" charset="0"/>
              </a:rPr>
              <a:t> b</a:t>
            </a:r>
            <a:r>
              <a:rPr lang="en-US" i="1" baseline="-25000" dirty="0" smtClean="0">
                <a:latin typeface="Cambria Math" pitchFamily="18" charset="0"/>
                <a:ea typeface="Cambria Math" pitchFamily="18" charset="0"/>
                <a:cs typeface="Times New Roman" pitchFamily="18" charset="0"/>
              </a:rPr>
              <a:t>i</a:t>
            </a:r>
            <a:br>
              <a:rPr lang="en-US" i="1" baseline="-25000" dirty="0" smtClean="0">
                <a:latin typeface="Cambria Math" pitchFamily="18" charset="0"/>
                <a:ea typeface="Cambria Math" pitchFamily="18" charset="0"/>
                <a:cs typeface="Times New Roman" pitchFamily="18" charset="0"/>
              </a:rPr>
            </a:br>
            <a:r>
              <a:rPr lang="en-US" i="1" baseline="-25000" dirty="0" smtClean="0">
                <a:latin typeface="Cambria Math" pitchFamily="18" charset="0"/>
                <a:ea typeface="Cambria Math" pitchFamily="18" charset="0"/>
                <a:cs typeface="Times New Roman" pitchFamily="18" charset="0"/>
              </a:rPr>
              <a:t/>
            </a:r>
            <a:br>
              <a:rPr lang="en-US" i="1" baseline="-25000" dirty="0" smtClean="0">
                <a:latin typeface="Cambria Math" pitchFamily="18" charset="0"/>
                <a:ea typeface="Cambria Math" pitchFamily="18" charset="0"/>
                <a:cs typeface="Times New Roman" pitchFamily="18" charset="0"/>
              </a:rPr>
            </a:br>
            <a:r>
              <a:rPr lang="en-US" sz="3600" i="1" dirty="0" smtClean="0">
                <a:latin typeface="Cambria Math" pitchFamily="18" charset="0"/>
                <a:ea typeface="Cambria Math" pitchFamily="18" charset="0"/>
                <a:cs typeface="Times New Roman" pitchFamily="18" charset="0"/>
              </a:rPr>
              <a:t>c = </a:t>
            </a:r>
            <a:r>
              <a:rPr lang="en-US" sz="3600" i="1" dirty="0" err="1" smtClean="0">
                <a:latin typeface="Cambria Math" pitchFamily="18" charset="0"/>
                <a:ea typeface="Cambria Math" pitchFamily="18" charset="0"/>
                <a:cs typeface="Times New Roman" pitchFamily="18" charset="0"/>
              </a:rPr>
              <a:t>ab</a:t>
            </a:r>
            <a:r>
              <a:rPr lang="en-US" sz="3600" i="1" dirty="0" smtClean="0">
                <a:latin typeface="Cambria Math" pitchFamily="18" charset="0"/>
                <a:ea typeface="Cambria Math" pitchFamily="18" charset="0"/>
                <a:cs typeface="Times New Roman" pitchFamily="18" charset="0"/>
              </a:rPr>
              <a:t> = (</a:t>
            </a:r>
            <a:r>
              <a:rPr lang="en-US" sz="3600" i="1" dirty="0" err="1" smtClean="0">
                <a:latin typeface="Cambria Math" pitchFamily="18" charset="0"/>
                <a:ea typeface="Cambria Math" pitchFamily="18" charset="0"/>
                <a:cs typeface="Times New Roman" pitchFamily="18" charset="0"/>
              </a:rPr>
              <a:t>a</a:t>
            </a:r>
            <a:r>
              <a:rPr lang="en-US" sz="3600" i="1" baseline="-25000" dirty="0" err="1" smtClean="0">
                <a:latin typeface="Cambria Math" pitchFamily="18" charset="0"/>
                <a:ea typeface="Cambria Math" pitchFamily="18" charset="0"/>
                <a:cs typeface="Times New Roman" pitchFamily="18" charset="0"/>
              </a:rPr>
              <a:t>r</a:t>
            </a:r>
            <a:r>
              <a:rPr lang="en-US" sz="3600" i="1" dirty="0" smtClean="0">
                <a:latin typeface="Cambria Math" pitchFamily="18" charset="0"/>
                <a:ea typeface="Cambria Math" pitchFamily="18" charset="0"/>
                <a:cs typeface="Times New Roman" pitchFamily="18" charset="0"/>
              </a:rPr>
              <a:t> + </a:t>
            </a:r>
            <a:r>
              <a:rPr lang="en-US" sz="3600" i="1" dirty="0" err="1" smtClean="0">
                <a:latin typeface="Cambria Math" pitchFamily="18" charset="0"/>
                <a:ea typeface="Cambria Math" pitchFamily="18" charset="0"/>
                <a:cs typeface="Times New Roman" pitchFamily="18" charset="0"/>
              </a:rPr>
              <a:t>i</a:t>
            </a:r>
            <a:r>
              <a:rPr lang="en-US" sz="3600" i="1" dirty="0" smtClean="0">
                <a:latin typeface="Cambria Math" pitchFamily="18" charset="0"/>
                <a:ea typeface="Cambria Math" pitchFamily="18" charset="0"/>
                <a:cs typeface="Times New Roman" pitchFamily="18" charset="0"/>
              </a:rPr>
              <a:t> </a:t>
            </a:r>
            <a:r>
              <a:rPr lang="en-US" sz="3600" i="1" dirty="0" err="1" smtClean="0">
                <a:latin typeface="Cambria Math" pitchFamily="18" charset="0"/>
                <a:ea typeface="Cambria Math" pitchFamily="18" charset="0"/>
                <a:cs typeface="Times New Roman" pitchFamily="18" charset="0"/>
              </a:rPr>
              <a:t>a</a:t>
            </a:r>
            <a:r>
              <a:rPr lang="en-US" sz="3600" i="1" baseline="-25000" dirty="0" err="1" smtClean="0">
                <a:latin typeface="Cambria Math" pitchFamily="18" charset="0"/>
                <a:ea typeface="Cambria Math" pitchFamily="18" charset="0"/>
                <a:cs typeface="Times New Roman" pitchFamily="18" charset="0"/>
              </a:rPr>
              <a:t>i</a:t>
            </a:r>
            <a:r>
              <a:rPr lang="en-US" sz="3600" i="1" baseline="-25000" dirty="0" smtClean="0">
                <a:latin typeface="Cambria Math" pitchFamily="18" charset="0"/>
                <a:ea typeface="Cambria Math" pitchFamily="18" charset="0"/>
                <a:cs typeface="Times New Roman" pitchFamily="18" charset="0"/>
              </a:rPr>
              <a:t> </a:t>
            </a:r>
            <a:r>
              <a:rPr lang="en-US" sz="3600" i="1" dirty="0" smtClean="0">
                <a:latin typeface="Cambria Math" pitchFamily="18" charset="0"/>
                <a:ea typeface="Cambria Math" pitchFamily="18" charset="0"/>
                <a:cs typeface="Times New Roman" pitchFamily="18" charset="0"/>
              </a:rPr>
              <a:t>)(</a:t>
            </a:r>
            <a:r>
              <a:rPr lang="en-US" sz="3600" i="1" dirty="0" err="1" smtClean="0">
                <a:latin typeface="Cambria Math" pitchFamily="18" charset="0"/>
                <a:ea typeface="Cambria Math" pitchFamily="18" charset="0"/>
                <a:cs typeface="Times New Roman" pitchFamily="18" charset="0"/>
              </a:rPr>
              <a:t>b</a:t>
            </a:r>
            <a:r>
              <a:rPr lang="en-US" sz="3600" i="1" baseline="-25000" dirty="0" err="1" smtClean="0">
                <a:latin typeface="Cambria Math" pitchFamily="18" charset="0"/>
                <a:ea typeface="Cambria Math" pitchFamily="18" charset="0"/>
                <a:cs typeface="Times New Roman" pitchFamily="18" charset="0"/>
              </a:rPr>
              <a:t>r</a:t>
            </a:r>
            <a:r>
              <a:rPr lang="en-US" sz="3600" i="1" dirty="0" smtClean="0">
                <a:latin typeface="Cambria Math" pitchFamily="18" charset="0"/>
                <a:ea typeface="Cambria Math" pitchFamily="18" charset="0"/>
                <a:cs typeface="Times New Roman" pitchFamily="18" charset="0"/>
              </a:rPr>
              <a:t> + </a:t>
            </a:r>
            <a:r>
              <a:rPr lang="en-US" sz="3600" i="1" dirty="0" err="1" smtClean="0">
                <a:latin typeface="Cambria Math" pitchFamily="18" charset="0"/>
                <a:ea typeface="Cambria Math" pitchFamily="18" charset="0"/>
                <a:cs typeface="Times New Roman" pitchFamily="18" charset="0"/>
              </a:rPr>
              <a:t>i</a:t>
            </a:r>
            <a:r>
              <a:rPr lang="en-US" sz="3600" i="1" dirty="0" smtClean="0">
                <a:latin typeface="Cambria Math" pitchFamily="18" charset="0"/>
                <a:ea typeface="Cambria Math" pitchFamily="18" charset="0"/>
                <a:cs typeface="Times New Roman" pitchFamily="18" charset="0"/>
              </a:rPr>
              <a:t> b</a:t>
            </a:r>
            <a:r>
              <a:rPr lang="en-US" sz="3600" i="1" baseline="-25000" dirty="0" smtClean="0">
                <a:latin typeface="Cambria Math" pitchFamily="18" charset="0"/>
                <a:ea typeface="Cambria Math" pitchFamily="18" charset="0"/>
                <a:cs typeface="Times New Roman" pitchFamily="18" charset="0"/>
              </a:rPr>
              <a:t>i </a:t>
            </a:r>
            <a:r>
              <a:rPr lang="en-US" sz="3600" i="1" dirty="0" smtClean="0">
                <a:latin typeface="Cambria Math" pitchFamily="18" charset="0"/>
                <a:ea typeface="Cambria Math" pitchFamily="18" charset="0"/>
                <a:cs typeface="Times New Roman" pitchFamily="18" charset="0"/>
              </a:rPr>
              <a:t>)  =</a:t>
            </a:r>
            <a:br>
              <a:rPr lang="en-US" sz="3600" i="1" dirty="0" smtClean="0">
                <a:latin typeface="Cambria Math" pitchFamily="18" charset="0"/>
                <a:ea typeface="Cambria Math" pitchFamily="18" charset="0"/>
                <a:cs typeface="Times New Roman" pitchFamily="18" charset="0"/>
              </a:rPr>
            </a:br>
            <a:r>
              <a:rPr lang="en-US" sz="3600" i="1" dirty="0" smtClean="0">
                <a:latin typeface="Cambria Math" pitchFamily="18" charset="0"/>
                <a:ea typeface="Cambria Math" pitchFamily="18" charset="0"/>
                <a:cs typeface="Times New Roman" pitchFamily="18" charset="0"/>
              </a:rPr>
              <a:t>= </a:t>
            </a:r>
            <a:r>
              <a:rPr lang="en-US" sz="3600" i="1" dirty="0" err="1" smtClean="0">
                <a:latin typeface="Cambria Math" pitchFamily="18" charset="0"/>
                <a:ea typeface="Cambria Math" pitchFamily="18" charset="0"/>
                <a:cs typeface="Times New Roman" pitchFamily="18" charset="0"/>
              </a:rPr>
              <a:t>a</a:t>
            </a:r>
            <a:r>
              <a:rPr lang="en-US" sz="3600" i="1" baseline="-25000" dirty="0" err="1" smtClean="0">
                <a:latin typeface="Cambria Math" pitchFamily="18" charset="0"/>
                <a:ea typeface="Cambria Math" pitchFamily="18" charset="0"/>
                <a:cs typeface="Times New Roman" pitchFamily="18" charset="0"/>
              </a:rPr>
              <a:t>r</a:t>
            </a:r>
            <a:r>
              <a:rPr lang="en-US" sz="3600" i="1" dirty="0" smtClean="0">
                <a:latin typeface="Cambria Math" pitchFamily="18" charset="0"/>
                <a:ea typeface="Cambria Math" pitchFamily="18" charset="0"/>
                <a:cs typeface="Times New Roman" pitchFamily="18" charset="0"/>
              </a:rPr>
              <a:t> </a:t>
            </a:r>
            <a:r>
              <a:rPr lang="en-US" sz="3600" i="1" dirty="0" err="1" smtClean="0">
                <a:latin typeface="Cambria Math" pitchFamily="18" charset="0"/>
                <a:ea typeface="Cambria Math" pitchFamily="18" charset="0"/>
                <a:cs typeface="Times New Roman" pitchFamily="18" charset="0"/>
              </a:rPr>
              <a:t>b</a:t>
            </a:r>
            <a:r>
              <a:rPr lang="en-US" sz="3600" i="1" baseline="-25000" dirty="0" err="1" smtClean="0">
                <a:latin typeface="Cambria Math" pitchFamily="18" charset="0"/>
                <a:ea typeface="Cambria Math" pitchFamily="18" charset="0"/>
                <a:cs typeface="Times New Roman" pitchFamily="18" charset="0"/>
              </a:rPr>
              <a:t>r</a:t>
            </a:r>
            <a:r>
              <a:rPr lang="en-US" sz="3600" i="1" dirty="0" smtClean="0">
                <a:latin typeface="Cambria Math" pitchFamily="18" charset="0"/>
                <a:ea typeface="Cambria Math" pitchFamily="18" charset="0"/>
                <a:cs typeface="Times New Roman" pitchFamily="18" charset="0"/>
              </a:rPr>
              <a:t>  + </a:t>
            </a:r>
            <a:r>
              <a:rPr lang="en-US" sz="3600" i="1" dirty="0" err="1" smtClean="0">
                <a:latin typeface="Cambria Math" pitchFamily="18" charset="0"/>
                <a:ea typeface="Cambria Math" pitchFamily="18" charset="0"/>
                <a:cs typeface="Times New Roman" pitchFamily="18" charset="0"/>
              </a:rPr>
              <a:t>i</a:t>
            </a:r>
            <a:r>
              <a:rPr lang="en-US" sz="3600" i="1" dirty="0" smtClean="0">
                <a:latin typeface="Cambria Math" pitchFamily="18" charset="0"/>
                <a:ea typeface="Cambria Math" pitchFamily="18" charset="0"/>
                <a:cs typeface="Times New Roman" pitchFamily="18" charset="0"/>
              </a:rPr>
              <a:t> </a:t>
            </a:r>
            <a:r>
              <a:rPr lang="en-US" sz="3600" i="1" dirty="0" err="1" smtClean="0">
                <a:latin typeface="Cambria Math" pitchFamily="18" charset="0"/>
                <a:ea typeface="Cambria Math" pitchFamily="18" charset="0"/>
                <a:cs typeface="Times New Roman" pitchFamily="18" charset="0"/>
              </a:rPr>
              <a:t>a</a:t>
            </a:r>
            <a:r>
              <a:rPr lang="en-US" sz="3600" i="1" baseline="-25000" dirty="0" err="1" smtClean="0">
                <a:latin typeface="Cambria Math" pitchFamily="18" charset="0"/>
                <a:ea typeface="Cambria Math" pitchFamily="18" charset="0"/>
                <a:cs typeface="Times New Roman" pitchFamily="18" charset="0"/>
              </a:rPr>
              <a:t>r</a:t>
            </a:r>
            <a:r>
              <a:rPr lang="en-US" sz="3600" i="1" dirty="0" smtClean="0">
                <a:latin typeface="Cambria Math" pitchFamily="18" charset="0"/>
                <a:ea typeface="Cambria Math" pitchFamily="18" charset="0"/>
                <a:cs typeface="Times New Roman" pitchFamily="18" charset="0"/>
              </a:rPr>
              <a:t> b</a:t>
            </a:r>
            <a:r>
              <a:rPr lang="en-US" sz="3600" i="1" baseline="-25000" dirty="0" smtClean="0">
                <a:latin typeface="Cambria Math" pitchFamily="18" charset="0"/>
                <a:ea typeface="Cambria Math" pitchFamily="18" charset="0"/>
                <a:cs typeface="Times New Roman" pitchFamily="18" charset="0"/>
              </a:rPr>
              <a:t>i</a:t>
            </a:r>
            <a:r>
              <a:rPr lang="en-US" sz="3600" i="1" dirty="0" smtClean="0">
                <a:latin typeface="Cambria Math" pitchFamily="18" charset="0"/>
                <a:ea typeface="Cambria Math" pitchFamily="18" charset="0"/>
                <a:cs typeface="Times New Roman" pitchFamily="18" charset="0"/>
              </a:rPr>
              <a:t> + </a:t>
            </a:r>
            <a:r>
              <a:rPr lang="en-US" sz="3600" i="1" dirty="0" err="1" smtClean="0">
                <a:latin typeface="Cambria Math" pitchFamily="18" charset="0"/>
                <a:ea typeface="Cambria Math" pitchFamily="18" charset="0"/>
                <a:cs typeface="Times New Roman" pitchFamily="18" charset="0"/>
              </a:rPr>
              <a:t>i</a:t>
            </a:r>
            <a:r>
              <a:rPr lang="en-US" sz="3600" i="1" dirty="0" smtClean="0">
                <a:latin typeface="Cambria Math" pitchFamily="18" charset="0"/>
                <a:ea typeface="Cambria Math" pitchFamily="18" charset="0"/>
                <a:cs typeface="Times New Roman" pitchFamily="18" charset="0"/>
              </a:rPr>
              <a:t> </a:t>
            </a:r>
            <a:r>
              <a:rPr lang="en-US" sz="3600" i="1" dirty="0" err="1" smtClean="0">
                <a:latin typeface="Cambria Math" pitchFamily="18" charset="0"/>
                <a:ea typeface="Cambria Math" pitchFamily="18" charset="0"/>
                <a:cs typeface="Times New Roman" pitchFamily="18" charset="0"/>
              </a:rPr>
              <a:t>a</a:t>
            </a:r>
            <a:r>
              <a:rPr lang="en-US" sz="3600" i="1" baseline="-25000" dirty="0" err="1" smtClean="0">
                <a:latin typeface="Cambria Math" pitchFamily="18" charset="0"/>
                <a:ea typeface="Cambria Math" pitchFamily="18" charset="0"/>
                <a:cs typeface="Times New Roman" pitchFamily="18" charset="0"/>
              </a:rPr>
              <a:t>i</a:t>
            </a:r>
            <a:r>
              <a:rPr lang="en-US" sz="3600" i="1" dirty="0" smtClean="0">
                <a:latin typeface="Cambria Math" pitchFamily="18" charset="0"/>
                <a:ea typeface="Cambria Math" pitchFamily="18" charset="0"/>
                <a:cs typeface="Times New Roman" pitchFamily="18" charset="0"/>
              </a:rPr>
              <a:t> </a:t>
            </a:r>
            <a:r>
              <a:rPr lang="en-US" sz="3600" i="1" dirty="0" err="1" smtClean="0">
                <a:latin typeface="Cambria Math" pitchFamily="18" charset="0"/>
                <a:ea typeface="Cambria Math" pitchFamily="18" charset="0"/>
                <a:cs typeface="Times New Roman" pitchFamily="18" charset="0"/>
              </a:rPr>
              <a:t>b</a:t>
            </a:r>
            <a:r>
              <a:rPr lang="en-US" sz="3600" i="1" baseline="-25000" dirty="0" err="1" smtClean="0">
                <a:latin typeface="Cambria Math" pitchFamily="18" charset="0"/>
                <a:ea typeface="Cambria Math" pitchFamily="18" charset="0"/>
                <a:cs typeface="Times New Roman" pitchFamily="18" charset="0"/>
              </a:rPr>
              <a:t>r</a:t>
            </a:r>
            <a:r>
              <a:rPr lang="en-US" sz="3600" i="1" dirty="0" smtClean="0">
                <a:latin typeface="Cambria Math" pitchFamily="18" charset="0"/>
                <a:ea typeface="Cambria Math" pitchFamily="18" charset="0"/>
                <a:cs typeface="Times New Roman" pitchFamily="18" charset="0"/>
              </a:rPr>
              <a:t>  + i</a:t>
            </a:r>
            <a:r>
              <a:rPr lang="en-US" sz="3600" i="1" baseline="30000" dirty="0" smtClean="0">
                <a:latin typeface="Cambria Math" pitchFamily="18" charset="0"/>
                <a:ea typeface="Cambria Math" pitchFamily="18" charset="0"/>
                <a:cs typeface="Times New Roman" pitchFamily="18" charset="0"/>
              </a:rPr>
              <a:t>2</a:t>
            </a:r>
            <a:r>
              <a:rPr lang="en-US" sz="3600" i="1" dirty="0" smtClean="0">
                <a:latin typeface="Cambria Math" pitchFamily="18" charset="0"/>
                <a:ea typeface="Cambria Math" pitchFamily="18" charset="0"/>
                <a:cs typeface="Times New Roman" pitchFamily="18" charset="0"/>
              </a:rPr>
              <a:t> </a:t>
            </a:r>
            <a:r>
              <a:rPr lang="en-US" sz="3600" i="1" dirty="0" err="1" smtClean="0">
                <a:latin typeface="Cambria Math" pitchFamily="18" charset="0"/>
                <a:ea typeface="Cambria Math" pitchFamily="18" charset="0"/>
                <a:cs typeface="Times New Roman" pitchFamily="18" charset="0"/>
              </a:rPr>
              <a:t>a</a:t>
            </a:r>
            <a:r>
              <a:rPr lang="en-US" sz="3600" i="1" baseline="-25000" dirty="0" err="1" smtClean="0">
                <a:latin typeface="Cambria Math" pitchFamily="18" charset="0"/>
                <a:ea typeface="Cambria Math" pitchFamily="18" charset="0"/>
                <a:cs typeface="Times New Roman" pitchFamily="18" charset="0"/>
              </a:rPr>
              <a:t>i</a:t>
            </a:r>
            <a:r>
              <a:rPr lang="en-US" sz="3600" i="1" baseline="-25000" dirty="0" smtClean="0">
                <a:latin typeface="Cambria Math" pitchFamily="18" charset="0"/>
                <a:ea typeface="Cambria Math" pitchFamily="18" charset="0"/>
                <a:cs typeface="Times New Roman" pitchFamily="18" charset="0"/>
              </a:rPr>
              <a:t> </a:t>
            </a:r>
            <a:r>
              <a:rPr lang="en-US" sz="3600" i="1" dirty="0" smtClean="0">
                <a:latin typeface="Cambria Math" pitchFamily="18" charset="0"/>
                <a:ea typeface="Cambria Math" pitchFamily="18" charset="0"/>
                <a:cs typeface="Times New Roman" pitchFamily="18" charset="0"/>
              </a:rPr>
              <a:t>b</a:t>
            </a:r>
            <a:r>
              <a:rPr lang="en-US" sz="3600" i="1" baseline="-25000" dirty="0" smtClean="0">
                <a:latin typeface="Cambria Math" pitchFamily="18" charset="0"/>
                <a:ea typeface="Cambria Math" pitchFamily="18" charset="0"/>
                <a:cs typeface="Times New Roman" pitchFamily="18" charset="0"/>
              </a:rPr>
              <a:t>i </a:t>
            </a:r>
            <a:r>
              <a:rPr lang="en-US" sz="3600" i="1" dirty="0" smtClean="0">
                <a:latin typeface="Cambria Math" pitchFamily="18" charset="0"/>
                <a:ea typeface="Cambria Math" pitchFamily="18" charset="0"/>
                <a:cs typeface="Times New Roman" pitchFamily="18" charset="0"/>
              </a:rPr>
              <a:t>=</a:t>
            </a:r>
            <a:br>
              <a:rPr lang="en-US" sz="3600" i="1" dirty="0" smtClean="0">
                <a:latin typeface="Cambria Math" pitchFamily="18" charset="0"/>
                <a:ea typeface="Cambria Math" pitchFamily="18" charset="0"/>
                <a:cs typeface="Times New Roman" pitchFamily="18" charset="0"/>
              </a:rPr>
            </a:br>
            <a:r>
              <a:rPr lang="en-US" sz="3600" i="1" dirty="0" smtClean="0">
                <a:latin typeface="Cambria Math" pitchFamily="18" charset="0"/>
                <a:ea typeface="Cambria Math" pitchFamily="18" charset="0"/>
                <a:cs typeface="Times New Roman" pitchFamily="18" charset="0"/>
              </a:rPr>
              <a:t> </a:t>
            </a:r>
            <a:br>
              <a:rPr lang="en-US" sz="3600" i="1" dirty="0" smtClean="0">
                <a:latin typeface="Cambria Math" pitchFamily="18" charset="0"/>
                <a:ea typeface="Cambria Math" pitchFamily="18" charset="0"/>
                <a:cs typeface="Times New Roman" pitchFamily="18" charset="0"/>
              </a:rPr>
            </a:br>
            <a:r>
              <a:rPr lang="en-US" sz="3600" i="1" dirty="0" smtClean="0">
                <a:latin typeface="Cambria Math" pitchFamily="18" charset="0"/>
                <a:ea typeface="Cambria Math" pitchFamily="18" charset="0"/>
                <a:cs typeface="Times New Roman" pitchFamily="18" charset="0"/>
              </a:rPr>
              <a:t>(</a:t>
            </a:r>
            <a:r>
              <a:rPr lang="en-US" sz="3600" i="1" dirty="0" err="1" smtClean="0">
                <a:latin typeface="Cambria Math" pitchFamily="18" charset="0"/>
                <a:ea typeface="Cambria Math" pitchFamily="18" charset="0"/>
                <a:cs typeface="Times New Roman" pitchFamily="18" charset="0"/>
              </a:rPr>
              <a:t>a</a:t>
            </a:r>
            <a:r>
              <a:rPr lang="en-US" sz="3600" i="1" baseline="-25000" dirty="0" err="1" smtClean="0">
                <a:latin typeface="Cambria Math" pitchFamily="18" charset="0"/>
                <a:ea typeface="Cambria Math" pitchFamily="18" charset="0"/>
                <a:cs typeface="Times New Roman" pitchFamily="18" charset="0"/>
              </a:rPr>
              <a:t>r</a:t>
            </a:r>
            <a:r>
              <a:rPr lang="en-US" sz="3600" i="1" dirty="0" smtClean="0">
                <a:latin typeface="Cambria Math" pitchFamily="18" charset="0"/>
                <a:ea typeface="Cambria Math" pitchFamily="18" charset="0"/>
                <a:cs typeface="Times New Roman" pitchFamily="18" charset="0"/>
              </a:rPr>
              <a:t> </a:t>
            </a:r>
            <a:r>
              <a:rPr lang="en-US" sz="3600" i="1" dirty="0" err="1" smtClean="0">
                <a:latin typeface="Cambria Math" pitchFamily="18" charset="0"/>
                <a:ea typeface="Cambria Math" pitchFamily="18" charset="0"/>
                <a:cs typeface="Times New Roman" pitchFamily="18" charset="0"/>
              </a:rPr>
              <a:t>b</a:t>
            </a:r>
            <a:r>
              <a:rPr lang="en-US" sz="3600" i="1" baseline="-25000" dirty="0" err="1" smtClean="0">
                <a:latin typeface="Cambria Math" pitchFamily="18" charset="0"/>
                <a:ea typeface="Cambria Math" pitchFamily="18" charset="0"/>
                <a:cs typeface="Times New Roman" pitchFamily="18" charset="0"/>
              </a:rPr>
              <a:t>r</a:t>
            </a:r>
            <a:r>
              <a:rPr lang="en-US" sz="3600" i="1" dirty="0" smtClean="0">
                <a:latin typeface="Cambria Math" pitchFamily="18" charset="0"/>
                <a:ea typeface="Cambria Math" pitchFamily="18" charset="0"/>
                <a:cs typeface="Times New Roman" pitchFamily="18" charset="0"/>
              </a:rPr>
              <a:t> - </a:t>
            </a:r>
            <a:r>
              <a:rPr lang="en-US" sz="3600" i="1" dirty="0" err="1" smtClean="0">
                <a:latin typeface="Cambria Math" pitchFamily="18" charset="0"/>
                <a:ea typeface="Cambria Math" pitchFamily="18" charset="0"/>
                <a:cs typeface="Times New Roman" pitchFamily="18" charset="0"/>
              </a:rPr>
              <a:t>a</a:t>
            </a:r>
            <a:r>
              <a:rPr lang="en-US" sz="3600" i="1" baseline="-25000" dirty="0" err="1" smtClean="0">
                <a:latin typeface="Cambria Math" pitchFamily="18" charset="0"/>
                <a:ea typeface="Cambria Math" pitchFamily="18" charset="0"/>
                <a:cs typeface="Times New Roman" pitchFamily="18" charset="0"/>
              </a:rPr>
              <a:t>i</a:t>
            </a:r>
            <a:r>
              <a:rPr lang="en-US" sz="3600" i="1" baseline="-25000" dirty="0" smtClean="0">
                <a:latin typeface="Cambria Math" pitchFamily="18" charset="0"/>
                <a:ea typeface="Cambria Math" pitchFamily="18" charset="0"/>
                <a:cs typeface="Times New Roman" pitchFamily="18" charset="0"/>
              </a:rPr>
              <a:t> </a:t>
            </a:r>
            <a:r>
              <a:rPr lang="en-US" sz="3600" i="1" dirty="0" smtClean="0">
                <a:latin typeface="Cambria Math" pitchFamily="18" charset="0"/>
                <a:ea typeface="Cambria Math" pitchFamily="18" charset="0"/>
                <a:cs typeface="Times New Roman" pitchFamily="18" charset="0"/>
              </a:rPr>
              <a:t>b</a:t>
            </a:r>
            <a:r>
              <a:rPr lang="en-US" sz="3600" i="1" baseline="-25000" dirty="0" smtClean="0">
                <a:latin typeface="Cambria Math" pitchFamily="18" charset="0"/>
                <a:ea typeface="Cambria Math" pitchFamily="18" charset="0"/>
                <a:cs typeface="Times New Roman" pitchFamily="18" charset="0"/>
              </a:rPr>
              <a:t>i </a:t>
            </a:r>
            <a:r>
              <a:rPr lang="en-US" sz="3600" i="1" dirty="0" smtClean="0">
                <a:latin typeface="Cambria Math" pitchFamily="18" charset="0"/>
                <a:ea typeface="Cambria Math" pitchFamily="18" charset="0"/>
                <a:cs typeface="Times New Roman" pitchFamily="18" charset="0"/>
              </a:rPr>
              <a:t>)+ </a:t>
            </a:r>
            <a:r>
              <a:rPr lang="en-US" sz="3600" i="1" dirty="0" err="1" smtClean="0">
                <a:latin typeface="Cambria Math" pitchFamily="18" charset="0"/>
                <a:ea typeface="Cambria Math" pitchFamily="18" charset="0"/>
                <a:cs typeface="Times New Roman" pitchFamily="18" charset="0"/>
              </a:rPr>
              <a:t>i</a:t>
            </a:r>
            <a:r>
              <a:rPr lang="en-US" sz="3600" i="1" dirty="0" smtClean="0">
                <a:latin typeface="Cambria Math" pitchFamily="18" charset="0"/>
                <a:ea typeface="Cambria Math" pitchFamily="18" charset="0"/>
                <a:cs typeface="Times New Roman" pitchFamily="18" charset="0"/>
              </a:rPr>
              <a:t>(</a:t>
            </a:r>
            <a:r>
              <a:rPr lang="en-US" sz="3600" i="1" dirty="0" err="1" smtClean="0">
                <a:latin typeface="Cambria Math" pitchFamily="18" charset="0"/>
                <a:ea typeface="Cambria Math" pitchFamily="18" charset="0"/>
                <a:cs typeface="Times New Roman" pitchFamily="18" charset="0"/>
              </a:rPr>
              <a:t>a</a:t>
            </a:r>
            <a:r>
              <a:rPr lang="en-US" sz="3600" i="1" baseline="-25000" dirty="0" err="1" smtClean="0">
                <a:latin typeface="Cambria Math" pitchFamily="18" charset="0"/>
                <a:ea typeface="Cambria Math" pitchFamily="18" charset="0"/>
                <a:cs typeface="Times New Roman" pitchFamily="18" charset="0"/>
              </a:rPr>
              <a:t>r</a:t>
            </a:r>
            <a:r>
              <a:rPr lang="en-US" sz="3600" i="1" dirty="0" smtClean="0">
                <a:latin typeface="Cambria Math" pitchFamily="18" charset="0"/>
                <a:ea typeface="Cambria Math" pitchFamily="18" charset="0"/>
                <a:cs typeface="Times New Roman" pitchFamily="18" charset="0"/>
              </a:rPr>
              <a:t> b</a:t>
            </a:r>
            <a:r>
              <a:rPr lang="en-US" sz="3600" i="1" baseline="-25000" dirty="0" smtClean="0">
                <a:latin typeface="Cambria Math" pitchFamily="18" charset="0"/>
                <a:ea typeface="Cambria Math" pitchFamily="18" charset="0"/>
                <a:cs typeface="Times New Roman" pitchFamily="18" charset="0"/>
              </a:rPr>
              <a:t>i </a:t>
            </a:r>
            <a:r>
              <a:rPr lang="en-US" sz="3600" i="1" dirty="0" smtClean="0">
                <a:latin typeface="Cambria Math" pitchFamily="18" charset="0"/>
                <a:ea typeface="Cambria Math" pitchFamily="18" charset="0"/>
                <a:cs typeface="Times New Roman" pitchFamily="18" charset="0"/>
              </a:rPr>
              <a:t>+ </a:t>
            </a:r>
            <a:r>
              <a:rPr lang="en-US" sz="3600" i="1" dirty="0" err="1" smtClean="0">
                <a:latin typeface="Cambria Math" pitchFamily="18" charset="0"/>
                <a:ea typeface="Cambria Math" pitchFamily="18" charset="0"/>
                <a:cs typeface="Times New Roman" pitchFamily="18" charset="0"/>
              </a:rPr>
              <a:t>a</a:t>
            </a:r>
            <a:r>
              <a:rPr lang="en-US" sz="3600" i="1" baseline="-25000" dirty="0" err="1" smtClean="0">
                <a:latin typeface="Cambria Math" pitchFamily="18" charset="0"/>
                <a:ea typeface="Cambria Math" pitchFamily="18" charset="0"/>
                <a:cs typeface="Times New Roman" pitchFamily="18" charset="0"/>
              </a:rPr>
              <a:t>i</a:t>
            </a:r>
            <a:r>
              <a:rPr lang="en-US" sz="3600" i="1" dirty="0" smtClean="0">
                <a:latin typeface="Cambria Math" pitchFamily="18" charset="0"/>
                <a:ea typeface="Cambria Math" pitchFamily="18" charset="0"/>
                <a:cs typeface="Times New Roman" pitchFamily="18" charset="0"/>
              </a:rPr>
              <a:t> </a:t>
            </a:r>
            <a:r>
              <a:rPr lang="en-US" sz="3600" i="1" dirty="0" err="1" smtClean="0">
                <a:latin typeface="Cambria Math" pitchFamily="18" charset="0"/>
                <a:ea typeface="Cambria Math" pitchFamily="18" charset="0"/>
                <a:cs typeface="Times New Roman" pitchFamily="18" charset="0"/>
              </a:rPr>
              <a:t>b</a:t>
            </a:r>
            <a:r>
              <a:rPr lang="en-US" sz="3600" i="1" baseline="-25000" dirty="0" err="1" smtClean="0">
                <a:latin typeface="Cambria Math" pitchFamily="18" charset="0"/>
                <a:ea typeface="Cambria Math" pitchFamily="18" charset="0"/>
                <a:cs typeface="Times New Roman" pitchFamily="18" charset="0"/>
              </a:rPr>
              <a:t>r</a:t>
            </a:r>
            <a:r>
              <a:rPr lang="en-US" sz="3600" i="1" dirty="0" smtClean="0">
                <a:latin typeface="Cambria Math" pitchFamily="18" charset="0"/>
                <a:ea typeface="Cambria Math" pitchFamily="18" charset="0"/>
                <a:cs typeface="Times New Roman" pitchFamily="18" charset="0"/>
              </a:rPr>
              <a:t> ) </a:t>
            </a:r>
            <a:r>
              <a:rPr lang="en-US" i="1" dirty="0" smtClean="0">
                <a:latin typeface="Cambria Math" pitchFamily="18" charset="0"/>
                <a:ea typeface="Cambria Math" pitchFamily="18" charset="0"/>
                <a:cs typeface="Times New Roman" pitchFamily="18" charset="0"/>
              </a:rPr>
              <a:t/>
            </a:r>
            <a:br>
              <a:rPr lang="en-US" i="1" dirty="0" smtClean="0">
                <a:latin typeface="Cambria Math" pitchFamily="18" charset="0"/>
                <a:ea typeface="Cambria Math" pitchFamily="18" charset="0"/>
                <a:cs typeface="Times New Roman" pitchFamily="18" charset="0"/>
              </a:rPr>
            </a:br>
            <a:r>
              <a:rPr lang="en-US" i="1" dirty="0" smtClean="0">
                <a:latin typeface="Cambria Math" pitchFamily="18" charset="0"/>
                <a:ea typeface="Cambria Math" pitchFamily="18" charset="0"/>
                <a:cs typeface="Times New Roman" pitchFamily="18" charset="0"/>
              </a:rPr>
              <a:t/>
            </a:r>
            <a:br>
              <a:rPr lang="en-US" i="1" dirty="0" smtClean="0">
                <a:latin typeface="Cambria Math" pitchFamily="18" charset="0"/>
                <a:ea typeface="Cambria Math" pitchFamily="18" charset="0"/>
                <a:cs typeface="Times New Roman" pitchFamily="18" charset="0"/>
              </a:rPr>
            </a:br>
            <a:endParaRPr lang="en-US" i="1" dirty="0">
              <a:latin typeface="Cambria Math" pitchFamily="18" charset="0"/>
              <a:ea typeface="Cambria Math" pitchFamily="18" charset="0"/>
              <a:cs typeface="Times New Roman" pitchFamily="18" charset="0"/>
            </a:endParaRPr>
          </a:p>
        </p:txBody>
      </p:sp>
      <p:sp>
        <p:nvSpPr>
          <p:cNvPr id="4" name="Left Brace 3"/>
          <p:cNvSpPr/>
          <p:nvPr/>
        </p:nvSpPr>
        <p:spPr>
          <a:xfrm rot="16200000">
            <a:off x="2781300" y="3848100"/>
            <a:ext cx="304800" cy="2514600"/>
          </a:xfrm>
          <a:prstGeom prst="leftBrace">
            <a:avLst>
              <a:gd name="adj1" fmla="val 8333"/>
              <a:gd name="adj2" fmla="val 48912"/>
            </a:avLst>
          </a:prstGeom>
          <a:ln w="38100">
            <a:solidFill>
              <a:srgbClr val="FF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Left Brace 5"/>
          <p:cNvSpPr/>
          <p:nvPr/>
        </p:nvSpPr>
        <p:spPr>
          <a:xfrm rot="16200000">
            <a:off x="5943600" y="3810000"/>
            <a:ext cx="457200" cy="2743200"/>
          </a:xfrm>
          <a:prstGeom prst="leftBrace">
            <a:avLst>
              <a:gd name="adj1" fmla="val 8333"/>
              <a:gd name="adj2" fmla="val 48912"/>
            </a:avLst>
          </a:prstGeom>
          <a:ln w="38100">
            <a:solidFill>
              <a:srgbClr val="FF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Rectangle 6"/>
          <p:cNvSpPr/>
          <p:nvPr/>
        </p:nvSpPr>
        <p:spPr>
          <a:xfrm>
            <a:off x="2590800" y="5181600"/>
            <a:ext cx="740908" cy="769441"/>
          </a:xfrm>
          <a:prstGeom prst="rect">
            <a:avLst/>
          </a:prstGeom>
        </p:spPr>
        <p:txBody>
          <a:bodyPr wrap="none">
            <a:spAutoFit/>
          </a:bodyPr>
          <a:lstStyle/>
          <a:p>
            <a:r>
              <a:rPr lang="en-US" sz="4400" i="1" dirty="0" err="1" smtClean="0">
                <a:solidFill>
                  <a:srgbClr val="FF0000"/>
                </a:solidFill>
                <a:latin typeface="Cambria Math" pitchFamily="18" charset="0"/>
                <a:ea typeface="Cambria Math" pitchFamily="18" charset="0"/>
                <a:cs typeface="Times New Roman" pitchFamily="18" charset="0"/>
              </a:rPr>
              <a:t>c</a:t>
            </a:r>
            <a:r>
              <a:rPr lang="en-US" sz="4400" i="1" baseline="-25000" dirty="0" err="1" smtClean="0">
                <a:solidFill>
                  <a:srgbClr val="FF0000"/>
                </a:solidFill>
                <a:latin typeface="Cambria Math" pitchFamily="18" charset="0"/>
                <a:ea typeface="Cambria Math" pitchFamily="18" charset="0"/>
                <a:cs typeface="Times New Roman" pitchFamily="18" charset="0"/>
              </a:rPr>
              <a:t>r</a:t>
            </a:r>
            <a:r>
              <a:rPr lang="en-US" sz="4400" i="1" dirty="0" smtClean="0">
                <a:solidFill>
                  <a:srgbClr val="FF0000"/>
                </a:solidFill>
                <a:latin typeface="Cambria Math" pitchFamily="18" charset="0"/>
                <a:ea typeface="Cambria Math" pitchFamily="18" charset="0"/>
                <a:cs typeface="Times New Roman" pitchFamily="18" charset="0"/>
              </a:rPr>
              <a:t> </a:t>
            </a:r>
            <a:endParaRPr lang="en-US" sz="4400" dirty="0">
              <a:solidFill>
                <a:srgbClr val="FF0000"/>
              </a:solidFill>
            </a:endParaRPr>
          </a:p>
        </p:txBody>
      </p:sp>
      <p:sp>
        <p:nvSpPr>
          <p:cNvPr id="8" name="Rectangle 7"/>
          <p:cNvSpPr/>
          <p:nvPr/>
        </p:nvSpPr>
        <p:spPr>
          <a:xfrm>
            <a:off x="5867400" y="5334000"/>
            <a:ext cx="662361" cy="769441"/>
          </a:xfrm>
          <a:prstGeom prst="rect">
            <a:avLst/>
          </a:prstGeom>
        </p:spPr>
        <p:txBody>
          <a:bodyPr wrap="none">
            <a:spAutoFit/>
          </a:bodyPr>
          <a:lstStyle/>
          <a:p>
            <a:r>
              <a:rPr lang="en-US" sz="4400" i="1" dirty="0" err="1" smtClean="0">
                <a:solidFill>
                  <a:srgbClr val="FF0000"/>
                </a:solidFill>
                <a:latin typeface="Cambria Math" pitchFamily="18" charset="0"/>
                <a:ea typeface="Cambria Math" pitchFamily="18" charset="0"/>
                <a:cs typeface="Times New Roman" pitchFamily="18" charset="0"/>
              </a:rPr>
              <a:t>c</a:t>
            </a:r>
            <a:r>
              <a:rPr lang="en-US" sz="4400" i="1" baseline="-25000" dirty="0" err="1" smtClean="0">
                <a:solidFill>
                  <a:srgbClr val="FF0000"/>
                </a:solidFill>
                <a:latin typeface="Cambria Math" pitchFamily="18" charset="0"/>
                <a:ea typeface="Cambria Math" pitchFamily="18" charset="0"/>
                <a:cs typeface="Times New Roman" pitchFamily="18" charset="0"/>
              </a:rPr>
              <a:t>i</a:t>
            </a:r>
            <a:r>
              <a:rPr lang="en-US" sz="4400" i="1" dirty="0" smtClean="0">
                <a:solidFill>
                  <a:srgbClr val="FF0000"/>
                </a:solidFill>
                <a:latin typeface="Cambria Math" pitchFamily="18" charset="0"/>
                <a:ea typeface="Cambria Math" pitchFamily="18" charset="0"/>
                <a:cs typeface="Times New Roman" pitchFamily="18" charset="0"/>
              </a:rPr>
              <a:t> </a:t>
            </a:r>
            <a:endParaRPr lang="en-US" sz="4400" dirty="0">
              <a:solidFill>
                <a:srgbClr val="FF0000"/>
              </a:solidFill>
            </a:endParaRPr>
          </a:p>
        </p:txBody>
      </p:sp>
      <p:sp>
        <p:nvSpPr>
          <p:cNvPr id="9" name="Rectangle 8"/>
          <p:cNvSpPr/>
          <p:nvPr/>
        </p:nvSpPr>
        <p:spPr>
          <a:xfrm>
            <a:off x="3947621" y="6135209"/>
            <a:ext cx="4862550" cy="523220"/>
          </a:xfrm>
          <a:prstGeom prst="rect">
            <a:avLst/>
          </a:prstGeom>
        </p:spPr>
        <p:txBody>
          <a:bodyPr wrap="none">
            <a:spAutoFit/>
          </a:bodyPr>
          <a:lstStyle/>
          <a:p>
            <a:r>
              <a:rPr lang="en-US" sz="2800" i="1" dirty="0" smtClean="0">
                <a:solidFill>
                  <a:srgbClr val="FF0000"/>
                </a:solidFill>
                <a:latin typeface="Cambria Math" pitchFamily="18" charset="0"/>
                <a:ea typeface="Cambria Math" pitchFamily="18" charset="0"/>
                <a:cs typeface="Times New Roman" pitchFamily="18" charset="0"/>
              </a:rPr>
              <a:t>… like multiplying polynomials</a:t>
            </a:r>
            <a:endParaRPr lang="en-US" sz="2800" dirty="0">
              <a:solidFill>
                <a:srgbClr val="FF0000"/>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914400"/>
            <a:ext cx="8229600" cy="5410200"/>
          </a:xfrm>
        </p:spPr>
        <p:txBody>
          <a:bodyPr/>
          <a:lstStyle/>
          <a:p>
            <a:r>
              <a:rPr lang="en-US" dirty="0" smtClean="0">
                <a:latin typeface="Times New Roman" pitchFamily="18" charset="0"/>
                <a:cs typeface="Times New Roman" pitchFamily="18" charset="0"/>
              </a:rPr>
              <a:t>complex conjugate, a*</a:t>
            </a:r>
            <a:br>
              <a:rPr lang="en-US" dirty="0" smtClean="0">
                <a:latin typeface="Times New Roman" pitchFamily="18" charset="0"/>
                <a:cs typeface="Times New Roman" pitchFamily="18" charset="0"/>
              </a:rPr>
            </a:br>
            <a:r>
              <a:rPr lang="en-US" sz="3200" i="1" dirty="0" smtClean="0">
                <a:latin typeface="Times New Roman" pitchFamily="18" charset="0"/>
                <a:ea typeface="Cambria Math" pitchFamily="18" charset="0"/>
                <a:cs typeface="Times New Roman" pitchFamily="18" charset="0"/>
              </a:rPr>
              <a:t/>
            </a:r>
            <a:br>
              <a:rPr lang="en-US" sz="3200" i="1" dirty="0" smtClean="0">
                <a:latin typeface="Times New Roman" pitchFamily="18" charset="0"/>
                <a:ea typeface="Cambria Math" pitchFamily="18" charset="0"/>
                <a:cs typeface="Times New Roman" pitchFamily="18" charset="0"/>
              </a:rPr>
            </a:br>
            <a:r>
              <a:rPr lang="en-US" i="1" dirty="0" smtClean="0">
                <a:latin typeface="Cambria Math" pitchFamily="18" charset="0"/>
                <a:ea typeface="Cambria Math" pitchFamily="18" charset="0"/>
                <a:cs typeface="Times New Roman" pitchFamily="18" charset="0"/>
              </a:rPr>
              <a:t>a = </a:t>
            </a:r>
            <a:r>
              <a:rPr lang="en-US" i="1" dirty="0" err="1" smtClean="0">
                <a:latin typeface="Cambria Math" pitchFamily="18" charset="0"/>
                <a:ea typeface="Cambria Math" pitchFamily="18" charset="0"/>
                <a:cs typeface="Times New Roman" pitchFamily="18" charset="0"/>
              </a:rPr>
              <a:t>a</a:t>
            </a:r>
            <a:r>
              <a:rPr lang="en-US" i="1" baseline="-25000" dirty="0" err="1" smtClean="0">
                <a:latin typeface="Cambria Math" pitchFamily="18" charset="0"/>
                <a:ea typeface="Cambria Math" pitchFamily="18" charset="0"/>
                <a:cs typeface="Times New Roman" pitchFamily="18" charset="0"/>
              </a:rPr>
              <a:t>r</a:t>
            </a:r>
            <a:r>
              <a:rPr lang="en-US" i="1" dirty="0" smtClean="0">
                <a:latin typeface="Cambria Math" pitchFamily="18" charset="0"/>
                <a:ea typeface="Cambria Math" pitchFamily="18" charset="0"/>
                <a:cs typeface="Times New Roman" pitchFamily="18" charset="0"/>
              </a:rPr>
              <a:t> + </a:t>
            </a:r>
            <a:r>
              <a:rPr lang="en-US" i="1" dirty="0" err="1" smtClean="0">
                <a:latin typeface="Cambria Math" pitchFamily="18" charset="0"/>
                <a:ea typeface="Cambria Math" pitchFamily="18" charset="0"/>
                <a:cs typeface="Times New Roman" pitchFamily="18" charset="0"/>
              </a:rPr>
              <a:t>i</a:t>
            </a:r>
            <a:r>
              <a:rPr lang="en-US" i="1" dirty="0" smtClean="0">
                <a:latin typeface="Cambria Math" pitchFamily="18" charset="0"/>
                <a:ea typeface="Cambria Math" pitchFamily="18" charset="0"/>
                <a:cs typeface="Times New Roman" pitchFamily="18" charset="0"/>
              </a:rPr>
              <a:t> </a:t>
            </a:r>
            <a:r>
              <a:rPr lang="en-US" i="1" dirty="0" err="1" smtClean="0">
                <a:latin typeface="Cambria Math" pitchFamily="18" charset="0"/>
                <a:ea typeface="Cambria Math" pitchFamily="18" charset="0"/>
                <a:cs typeface="Times New Roman" pitchFamily="18" charset="0"/>
              </a:rPr>
              <a:t>a</a:t>
            </a:r>
            <a:r>
              <a:rPr lang="en-US" i="1" baseline="-25000" dirty="0" err="1" smtClean="0">
                <a:latin typeface="Cambria Math" pitchFamily="18" charset="0"/>
                <a:ea typeface="Cambria Math" pitchFamily="18" charset="0"/>
                <a:cs typeface="Times New Roman" pitchFamily="18" charset="0"/>
              </a:rPr>
              <a:t>i</a:t>
            </a:r>
            <a:r>
              <a:rPr lang="en-US" i="1" baseline="-25000" dirty="0" smtClean="0">
                <a:latin typeface="Cambria Math" pitchFamily="18" charset="0"/>
                <a:ea typeface="Cambria Math" pitchFamily="18" charset="0"/>
                <a:cs typeface="Times New Roman" pitchFamily="18" charset="0"/>
              </a:rPr>
              <a:t/>
            </a:r>
            <a:br>
              <a:rPr lang="en-US" i="1" baseline="-25000" dirty="0" smtClean="0">
                <a:latin typeface="Cambria Math" pitchFamily="18" charset="0"/>
                <a:ea typeface="Cambria Math" pitchFamily="18" charset="0"/>
                <a:cs typeface="Times New Roman" pitchFamily="18" charset="0"/>
              </a:rPr>
            </a:br>
            <a:r>
              <a:rPr lang="en-US" i="1" baseline="-25000" dirty="0" smtClean="0">
                <a:latin typeface="Cambria Math" pitchFamily="18" charset="0"/>
                <a:ea typeface="Cambria Math" pitchFamily="18" charset="0"/>
                <a:cs typeface="Times New Roman" pitchFamily="18" charset="0"/>
              </a:rPr>
              <a:t/>
            </a:r>
            <a:br>
              <a:rPr lang="en-US" i="1" baseline="-25000" dirty="0" smtClean="0">
                <a:latin typeface="Cambria Math" pitchFamily="18" charset="0"/>
                <a:ea typeface="Cambria Math" pitchFamily="18" charset="0"/>
                <a:cs typeface="Times New Roman" pitchFamily="18" charset="0"/>
              </a:rPr>
            </a:br>
            <a:r>
              <a:rPr lang="en-US" i="1" dirty="0" smtClean="0">
                <a:latin typeface="Cambria Math" pitchFamily="18" charset="0"/>
                <a:ea typeface="Cambria Math" pitchFamily="18" charset="0"/>
                <a:cs typeface="Times New Roman" pitchFamily="18" charset="0"/>
              </a:rPr>
              <a:t> a* = </a:t>
            </a:r>
            <a:r>
              <a:rPr lang="en-US" i="1" dirty="0" err="1" smtClean="0">
                <a:latin typeface="Cambria Math" pitchFamily="18" charset="0"/>
                <a:ea typeface="Cambria Math" pitchFamily="18" charset="0"/>
                <a:cs typeface="Times New Roman" pitchFamily="18" charset="0"/>
              </a:rPr>
              <a:t>a</a:t>
            </a:r>
            <a:r>
              <a:rPr lang="en-US" i="1" baseline="-25000" dirty="0" err="1" smtClean="0">
                <a:latin typeface="Cambria Math" pitchFamily="18" charset="0"/>
                <a:ea typeface="Cambria Math" pitchFamily="18" charset="0"/>
                <a:cs typeface="Times New Roman" pitchFamily="18" charset="0"/>
              </a:rPr>
              <a:t>r</a:t>
            </a:r>
            <a:r>
              <a:rPr lang="en-US" i="1" dirty="0" smtClean="0">
                <a:latin typeface="Cambria Math" pitchFamily="18" charset="0"/>
                <a:ea typeface="Cambria Math" pitchFamily="18" charset="0"/>
                <a:cs typeface="Times New Roman" pitchFamily="18" charset="0"/>
              </a:rPr>
              <a:t> - </a:t>
            </a:r>
            <a:r>
              <a:rPr lang="en-US" i="1" dirty="0" err="1" smtClean="0">
                <a:latin typeface="Cambria Math" pitchFamily="18" charset="0"/>
                <a:ea typeface="Cambria Math" pitchFamily="18" charset="0"/>
                <a:cs typeface="Times New Roman" pitchFamily="18" charset="0"/>
              </a:rPr>
              <a:t>i</a:t>
            </a:r>
            <a:r>
              <a:rPr lang="en-US" i="1" dirty="0" smtClean="0">
                <a:latin typeface="Cambria Math" pitchFamily="18" charset="0"/>
                <a:ea typeface="Cambria Math" pitchFamily="18" charset="0"/>
                <a:cs typeface="Times New Roman" pitchFamily="18" charset="0"/>
              </a:rPr>
              <a:t> </a:t>
            </a:r>
            <a:r>
              <a:rPr lang="en-US" i="1" dirty="0" err="1" smtClean="0">
                <a:latin typeface="Cambria Math" pitchFamily="18" charset="0"/>
                <a:ea typeface="Cambria Math" pitchFamily="18" charset="0"/>
                <a:cs typeface="Times New Roman" pitchFamily="18" charset="0"/>
              </a:rPr>
              <a:t>a</a:t>
            </a:r>
            <a:r>
              <a:rPr lang="en-US" i="1" baseline="-25000" dirty="0" err="1" smtClean="0">
                <a:latin typeface="Cambria Math" pitchFamily="18" charset="0"/>
                <a:ea typeface="Cambria Math" pitchFamily="18" charset="0"/>
                <a:cs typeface="Times New Roman" pitchFamily="18" charset="0"/>
              </a:rPr>
              <a:t>i</a:t>
            </a:r>
            <a:r>
              <a:rPr lang="en-US" i="1" baseline="-25000" dirty="0" smtClean="0">
                <a:latin typeface="Cambria Math" pitchFamily="18" charset="0"/>
                <a:ea typeface="Cambria Math" pitchFamily="18" charset="0"/>
                <a:cs typeface="Times New Roman" pitchFamily="18" charset="0"/>
              </a:rPr>
              <a:t/>
            </a:r>
            <a:br>
              <a:rPr lang="en-US" i="1" baseline="-25000" dirty="0" smtClean="0">
                <a:latin typeface="Cambria Math" pitchFamily="18" charset="0"/>
                <a:ea typeface="Cambria Math" pitchFamily="18" charset="0"/>
                <a:cs typeface="Times New Roman" pitchFamily="18" charset="0"/>
              </a:rPr>
            </a:br>
            <a:r>
              <a:rPr lang="en-US" i="1" baseline="-25000" dirty="0" smtClean="0">
                <a:latin typeface="Cambria Math" pitchFamily="18" charset="0"/>
                <a:ea typeface="Cambria Math" pitchFamily="18" charset="0"/>
                <a:cs typeface="Times New Roman" pitchFamily="18" charset="0"/>
              </a:rPr>
              <a:t/>
            </a:r>
            <a:br>
              <a:rPr lang="en-US" i="1" baseline="-25000" dirty="0" smtClean="0">
                <a:latin typeface="Cambria Math" pitchFamily="18" charset="0"/>
                <a:ea typeface="Cambria Math" pitchFamily="18" charset="0"/>
                <a:cs typeface="Times New Roman" pitchFamily="18" charset="0"/>
              </a:rPr>
            </a:br>
            <a:endParaRPr lang="en-US" i="1" dirty="0">
              <a:latin typeface="Cambria Math" pitchFamily="18" charset="0"/>
              <a:ea typeface="Cambria Math" pitchFamily="18" charset="0"/>
              <a:cs typeface="Times New Roman"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0"/>
            <a:ext cx="8229600" cy="5638800"/>
          </a:xfrm>
        </p:spPr>
        <p:txBody>
          <a:bodyPr/>
          <a:lstStyle/>
          <a:p>
            <a:r>
              <a:rPr lang="en-US" dirty="0" smtClean="0">
                <a:latin typeface="Times New Roman" pitchFamily="18" charset="0"/>
                <a:cs typeface="Times New Roman" pitchFamily="18" charset="0"/>
              </a:rPr>
              <a:t>absolute value, |</a:t>
            </a:r>
            <a:r>
              <a:rPr lang="en-US" i="1" dirty="0" smtClean="0">
                <a:latin typeface="Cambria Math" pitchFamily="18" charset="0"/>
                <a:ea typeface="Cambria Math" pitchFamily="18" charset="0"/>
                <a:cs typeface="Times New Roman" pitchFamily="18" charset="0"/>
              </a:rPr>
              <a:t>a </a:t>
            </a:r>
            <a:r>
              <a:rPr lang="en-US" dirty="0" smtClean="0">
                <a:latin typeface="Times New Roman" pitchFamily="18" charset="0"/>
                <a:cs typeface="Times New Roman" pitchFamily="18" charset="0"/>
              </a:rPr>
              <a:t>|</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sz="3200" i="1" dirty="0" smtClean="0">
                <a:latin typeface="Times New Roman" pitchFamily="18" charset="0"/>
                <a:ea typeface="Cambria Math" pitchFamily="18" charset="0"/>
                <a:cs typeface="Times New Roman" pitchFamily="18" charset="0"/>
              </a:rPr>
              <a:t/>
            </a:r>
            <a:br>
              <a:rPr lang="en-US" sz="3200" i="1" dirty="0" smtClean="0">
                <a:latin typeface="Times New Roman" pitchFamily="18" charset="0"/>
                <a:ea typeface="Cambria Math" pitchFamily="18" charset="0"/>
                <a:cs typeface="Times New Roman" pitchFamily="18" charset="0"/>
              </a:rPr>
            </a:br>
            <a:r>
              <a:rPr lang="en-US" sz="3200" dirty="0" smtClean="0">
                <a:latin typeface="Cambria Math" pitchFamily="18" charset="0"/>
                <a:ea typeface="Cambria Math" pitchFamily="18" charset="0"/>
                <a:cs typeface="Times New Roman" pitchFamily="18" charset="0"/>
              </a:rPr>
              <a:t>|</a:t>
            </a:r>
            <a:r>
              <a:rPr lang="en-US" i="1" dirty="0" smtClean="0">
                <a:latin typeface="Cambria Math" pitchFamily="18" charset="0"/>
                <a:ea typeface="Cambria Math" pitchFamily="18" charset="0"/>
                <a:cs typeface="Times New Roman" pitchFamily="18" charset="0"/>
              </a:rPr>
              <a:t>a</a:t>
            </a:r>
            <a:r>
              <a:rPr lang="en-US" dirty="0" smtClean="0">
                <a:latin typeface="Cambria Math" pitchFamily="18" charset="0"/>
                <a:ea typeface="Cambria Math" pitchFamily="18" charset="0"/>
                <a:cs typeface="Times New Roman" pitchFamily="18" charset="0"/>
              </a:rPr>
              <a:t> </a:t>
            </a:r>
            <a:r>
              <a:rPr lang="en-US" sz="3200" dirty="0" smtClean="0">
                <a:latin typeface="Cambria Math" pitchFamily="18" charset="0"/>
                <a:ea typeface="Cambria Math" pitchFamily="18" charset="0"/>
                <a:cs typeface="Times New Roman" pitchFamily="18" charset="0"/>
              </a:rPr>
              <a:t>|</a:t>
            </a:r>
            <a:r>
              <a:rPr lang="en-US" dirty="0" smtClean="0">
                <a:latin typeface="Cambria Math" pitchFamily="18" charset="0"/>
                <a:ea typeface="Cambria Math" pitchFamily="18" charset="0"/>
                <a:cs typeface="Times New Roman" pitchFamily="18" charset="0"/>
              </a:rPr>
              <a:t> </a:t>
            </a:r>
            <a:r>
              <a:rPr lang="en-US" i="1" dirty="0" smtClean="0">
                <a:latin typeface="Cambria Math" pitchFamily="18" charset="0"/>
                <a:ea typeface="Cambria Math" pitchFamily="18" charset="0"/>
                <a:cs typeface="Times New Roman" pitchFamily="18" charset="0"/>
              </a:rPr>
              <a:t>= </a:t>
            </a:r>
            <a:r>
              <a:rPr lang="en-US" dirty="0" smtClean="0">
                <a:latin typeface="Cambria Math" pitchFamily="18" charset="0"/>
                <a:ea typeface="Cambria Math" pitchFamily="18" charset="0"/>
                <a:cs typeface="Times New Roman" pitchFamily="18" charset="0"/>
              </a:rPr>
              <a:t>[</a:t>
            </a:r>
            <a:r>
              <a:rPr lang="en-US" i="1" dirty="0" smtClean="0">
                <a:latin typeface="Cambria Math" pitchFamily="18" charset="0"/>
                <a:ea typeface="Cambria Math" pitchFamily="18" charset="0"/>
                <a:cs typeface="Times New Roman" pitchFamily="18" charset="0"/>
              </a:rPr>
              <a:t> a</a:t>
            </a:r>
            <a:r>
              <a:rPr lang="en-US" i="1" baseline="-25000" dirty="0" smtClean="0">
                <a:latin typeface="Cambria Math" pitchFamily="18" charset="0"/>
                <a:ea typeface="Cambria Math" pitchFamily="18" charset="0"/>
                <a:cs typeface="Times New Roman" pitchFamily="18" charset="0"/>
              </a:rPr>
              <a:t>r</a:t>
            </a:r>
            <a:r>
              <a:rPr lang="en-US" i="1" baseline="30000" dirty="0" smtClean="0">
                <a:latin typeface="Cambria Math" pitchFamily="18" charset="0"/>
                <a:ea typeface="Cambria Math" pitchFamily="18" charset="0"/>
                <a:cs typeface="Times New Roman" pitchFamily="18" charset="0"/>
              </a:rPr>
              <a:t>2</a:t>
            </a:r>
            <a:r>
              <a:rPr lang="en-US" i="1" dirty="0" smtClean="0">
                <a:latin typeface="Cambria Math" pitchFamily="18" charset="0"/>
                <a:ea typeface="Cambria Math" pitchFamily="18" charset="0"/>
                <a:cs typeface="Times New Roman" pitchFamily="18" charset="0"/>
              </a:rPr>
              <a:t> + a</a:t>
            </a:r>
            <a:r>
              <a:rPr lang="en-US" i="1" baseline="-25000" dirty="0" smtClean="0">
                <a:latin typeface="Cambria Math" pitchFamily="18" charset="0"/>
                <a:ea typeface="Cambria Math" pitchFamily="18" charset="0"/>
                <a:cs typeface="Times New Roman" pitchFamily="18" charset="0"/>
              </a:rPr>
              <a:t>i</a:t>
            </a:r>
            <a:r>
              <a:rPr lang="en-US" i="1" baseline="30000" dirty="0" smtClean="0">
                <a:latin typeface="Cambria Math" pitchFamily="18" charset="0"/>
                <a:ea typeface="Cambria Math" pitchFamily="18" charset="0"/>
                <a:cs typeface="Times New Roman" pitchFamily="18" charset="0"/>
              </a:rPr>
              <a:t>2 </a:t>
            </a:r>
            <a:r>
              <a:rPr lang="en-US" dirty="0" smtClean="0">
                <a:latin typeface="Cambria Math" pitchFamily="18" charset="0"/>
                <a:ea typeface="Cambria Math" pitchFamily="18" charset="0"/>
                <a:cs typeface="Times New Roman" pitchFamily="18" charset="0"/>
              </a:rPr>
              <a:t>]</a:t>
            </a:r>
            <a:r>
              <a:rPr lang="en-US" i="1" baseline="30000" dirty="0" smtClean="0">
                <a:latin typeface="Cambria Math"/>
                <a:ea typeface="Cambria Math"/>
                <a:cs typeface="Times New Roman" pitchFamily="18" charset="0"/>
              </a:rPr>
              <a:t>½</a:t>
            </a:r>
            <a:r>
              <a:rPr lang="en-US" i="1" dirty="0" smtClean="0">
                <a:latin typeface="Cambria Math" pitchFamily="18" charset="0"/>
                <a:ea typeface="Cambria Math" pitchFamily="18" charset="0"/>
                <a:cs typeface="Times New Roman" pitchFamily="18" charset="0"/>
              </a:rPr>
              <a:t/>
            </a:r>
            <a:br>
              <a:rPr lang="en-US" i="1" dirty="0" smtClean="0">
                <a:latin typeface="Cambria Math" pitchFamily="18" charset="0"/>
                <a:ea typeface="Cambria Math" pitchFamily="18" charset="0"/>
                <a:cs typeface="Times New Roman" pitchFamily="18" charset="0"/>
              </a:rPr>
            </a:br>
            <a:r>
              <a:rPr lang="en-US" i="1" dirty="0" smtClean="0">
                <a:latin typeface="Cambria Math" pitchFamily="18" charset="0"/>
                <a:ea typeface="Cambria Math" pitchFamily="18" charset="0"/>
                <a:cs typeface="Times New Roman" pitchFamily="18" charset="0"/>
              </a:rPr>
              <a:t/>
            </a:r>
            <a:br>
              <a:rPr lang="en-US" i="1" dirty="0" smtClean="0">
                <a:latin typeface="Cambria Math" pitchFamily="18" charset="0"/>
                <a:ea typeface="Cambria Math" pitchFamily="18" charset="0"/>
                <a:cs typeface="Times New Roman" pitchFamily="18" charset="0"/>
              </a:rPr>
            </a:br>
            <a:r>
              <a:rPr lang="en-US" i="1" dirty="0" smtClean="0">
                <a:latin typeface="Cambria Math" pitchFamily="18" charset="0"/>
                <a:ea typeface="Cambria Math" pitchFamily="18" charset="0"/>
                <a:cs typeface="Times New Roman" pitchFamily="18" charset="0"/>
              </a:rPr>
              <a:t>note</a:t>
            </a:r>
            <a:br>
              <a:rPr lang="en-US" i="1" dirty="0" smtClean="0">
                <a:latin typeface="Cambria Math" pitchFamily="18" charset="0"/>
                <a:ea typeface="Cambria Math" pitchFamily="18" charset="0"/>
                <a:cs typeface="Times New Roman" pitchFamily="18" charset="0"/>
              </a:rPr>
            </a:br>
            <a:r>
              <a:rPr lang="en-US" i="1" dirty="0" smtClean="0">
                <a:latin typeface="Cambria Math" pitchFamily="18" charset="0"/>
                <a:ea typeface="Cambria Math" pitchFamily="18" charset="0"/>
                <a:cs typeface="Times New Roman" pitchFamily="18" charset="0"/>
              </a:rPr>
              <a:t> </a:t>
            </a:r>
            <a:r>
              <a:rPr lang="en-US" sz="3200" dirty="0" smtClean="0">
                <a:latin typeface="Cambria Math" pitchFamily="18" charset="0"/>
                <a:ea typeface="Cambria Math" pitchFamily="18" charset="0"/>
                <a:cs typeface="Times New Roman" pitchFamily="18" charset="0"/>
              </a:rPr>
              <a:t>|</a:t>
            </a:r>
            <a:r>
              <a:rPr lang="en-US" i="1" dirty="0" smtClean="0">
                <a:latin typeface="Cambria Math" pitchFamily="18" charset="0"/>
                <a:ea typeface="Cambria Math" pitchFamily="18" charset="0"/>
                <a:cs typeface="Times New Roman" pitchFamily="18" charset="0"/>
              </a:rPr>
              <a:t>a</a:t>
            </a:r>
            <a:r>
              <a:rPr lang="en-US" dirty="0" smtClean="0">
                <a:latin typeface="Cambria Math" pitchFamily="18" charset="0"/>
                <a:ea typeface="Cambria Math" pitchFamily="18" charset="0"/>
                <a:cs typeface="Times New Roman" pitchFamily="18" charset="0"/>
              </a:rPr>
              <a:t> </a:t>
            </a:r>
            <a:r>
              <a:rPr lang="en-US" sz="3200" dirty="0" smtClean="0">
                <a:latin typeface="Cambria Math" pitchFamily="18" charset="0"/>
                <a:ea typeface="Cambria Math" pitchFamily="18" charset="0"/>
                <a:cs typeface="Times New Roman" pitchFamily="18" charset="0"/>
              </a:rPr>
              <a:t>|</a:t>
            </a:r>
            <a:r>
              <a:rPr lang="en-US" i="1" baseline="30000" dirty="0" smtClean="0">
                <a:latin typeface="Cambria Math" pitchFamily="18" charset="0"/>
                <a:ea typeface="Cambria Math" pitchFamily="18" charset="0"/>
                <a:cs typeface="Times New Roman" pitchFamily="18" charset="0"/>
              </a:rPr>
              <a:t>2</a:t>
            </a:r>
            <a:r>
              <a:rPr lang="en-US" dirty="0" smtClean="0">
                <a:latin typeface="Cambria Math" pitchFamily="18" charset="0"/>
                <a:ea typeface="Cambria Math" pitchFamily="18" charset="0"/>
                <a:cs typeface="Times New Roman" pitchFamily="18" charset="0"/>
              </a:rPr>
              <a:t> = </a:t>
            </a:r>
            <a:r>
              <a:rPr lang="en-US" i="1" dirty="0" smtClean="0">
                <a:latin typeface="Cambria Math" pitchFamily="18" charset="0"/>
                <a:ea typeface="Cambria Math" pitchFamily="18" charset="0"/>
                <a:cs typeface="Times New Roman" pitchFamily="18" charset="0"/>
              </a:rPr>
              <a:t>a* a </a:t>
            </a:r>
            <a:r>
              <a:rPr lang="en-US" i="1" baseline="-25000" dirty="0" smtClean="0">
                <a:latin typeface="Cambria Math" pitchFamily="18" charset="0"/>
                <a:ea typeface="Cambria Math" pitchFamily="18" charset="0"/>
                <a:cs typeface="Times New Roman" pitchFamily="18" charset="0"/>
              </a:rPr>
              <a:t/>
            </a:r>
            <a:br>
              <a:rPr lang="en-US" i="1" baseline="-25000" dirty="0" smtClean="0">
                <a:latin typeface="Cambria Math" pitchFamily="18" charset="0"/>
                <a:ea typeface="Cambria Math" pitchFamily="18" charset="0"/>
                <a:cs typeface="Times New Roman" pitchFamily="18" charset="0"/>
              </a:rPr>
            </a:br>
            <a:r>
              <a:rPr lang="en-US" i="1" baseline="-25000" dirty="0" smtClean="0">
                <a:latin typeface="Cambria Math" pitchFamily="18" charset="0"/>
                <a:ea typeface="Cambria Math" pitchFamily="18" charset="0"/>
                <a:cs typeface="Times New Roman" pitchFamily="18" charset="0"/>
              </a:rPr>
              <a:t/>
            </a:r>
            <a:br>
              <a:rPr lang="en-US" i="1" baseline="-25000" dirty="0" smtClean="0">
                <a:latin typeface="Cambria Math" pitchFamily="18" charset="0"/>
                <a:ea typeface="Cambria Math" pitchFamily="18" charset="0"/>
                <a:cs typeface="Times New Roman" pitchFamily="18" charset="0"/>
              </a:rPr>
            </a:br>
            <a:endParaRPr lang="en-US" i="1" dirty="0">
              <a:latin typeface="Cambria Math" pitchFamily="18" charset="0"/>
              <a:ea typeface="Cambria Math" pitchFamily="18" charset="0"/>
              <a:cs typeface="Times New Roman"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0"/>
            <a:ext cx="8229600" cy="4038600"/>
          </a:xfrm>
        </p:spPr>
        <p:txBody>
          <a:bodyPr/>
          <a:lstStyle/>
          <a:p>
            <a:r>
              <a:rPr lang="en-US" dirty="0" smtClean="0">
                <a:latin typeface="Times New Roman" pitchFamily="18" charset="0"/>
                <a:cs typeface="Times New Roman" pitchFamily="18" charset="0"/>
              </a:rPr>
              <a:t>Euler’s Formula</a:t>
            </a:r>
            <a:br>
              <a:rPr lang="en-US" dirty="0" smtClean="0">
                <a:latin typeface="Times New Roman" pitchFamily="18" charset="0"/>
                <a:cs typeface="Times New Roman" pitchFamily="18" charset="0"/>
              </a:rPr>
            </a:br>
            <a:r>
              <a:rPr lang="en-US" sz="3200" i="1" dirty="0" smtClean="0">
                <a:latin typeface="Times New Roman" pitchFamily="18" charset="0"/>
                <a:ea typeface="Cambria Math" pitchFamily="18" charset="0"/>
                <a:cs typeface="Times New Roman" pitchFamily="18" charset="0"/>
              </a:rPr>
              <a:t/>
            </a:r>
            <a:br>
              <a:rPr lang="en-US" sz="3200" i="1" dirty="0" smtClean="0">
                <a:latin typeface="Times New Roman" pitchFamily="18" charset="0"/>
                <a:ea typeface="Cambria Math" pitchFamily="18" charset="0"/>
                <a:cs typeface="Times New Roman" pitchFamily="18" charset="0"/>
              </a:rPr>
            </a:br>
            <a:r>
              <a:rPr lang="en-US" sz="3200" i="1" dirty="0" smtClean="0">
                <a:latin typeface="Cambria Math" pitchFamily="18" charset="0"/>
                <a:ea typeface="Cambria Math" pitchFamily="18" charset="0"/>
                <a:cs typeface="Times New Roman" pitchFamily="18" charset="0"/>
              </a:rPr>
              <a:t>exp(</a:t>
            </a:r>
            <a:r>
              <a:rPr lang="en-US" sz="3200" i="1" dirty="0" err="1" smtClean="0">
                <a:latin typeface="Cambria Math" pitchFamily="18" charset="0"/>
                <a:ea typeface="Cambria Math" pitchFamily="18" charset="0"/>
                <a:cs typeface="Times New Roman" pitchFamily="18" charset="0"/>
              </a:rPr>
              <a:t>iz</a:t>
            </a:r>
            <a:r>
              <a:rPr lang="en-US" sz="3200" i="1" dirty="0" smtClean="0">
                <a:latin typeface="Cambria Math" pitchFamily="18" charset="0"/>
                <a:ea typeface="Cambria Math" pitchFamily="18" charset="0"/>
                <a:cs typeface="Times New Roman" pitchFamily="18" charset="0"/>
              </a:rPr>
              <a:t>) = </a:t>
            </a:r>
            <a:r>
              <a:rPr lang="en-US" sz="3200" i="1" dirty="0" err="1" smtClean="0">
                <a:latin typeface="Cambria Math" pitchFamily="18" charset="0"/>
                <a:ea typeface="Cambria Math" pitchFamily="18" charset="0"/>
                <a:cs typeface="Times New Roman" pitchFamily="18" charset="0"/>
              </a:rPr>
              <a:t>cos</a:t>
            </a:r>
            <a:r>
              <a:rPr lang="en-US" sz="3200" i="1" dirty="0" smtClean="0">
                <a:latin typeface="Cambria Math" pitchFamily="18" charset="0"/>
                <a:ea typeface="Cambria Math" pitchFamily="18" charset="0"/>
                <a:cs typeface="Times New Roman" pitchFamily="18" charset="0"/>
              </a:rPr>
              <a:t>(z) + </a:t>
            </a:r>
            <a:r>
              <a:rPr lang="en-US" sz="3200" i="1" dirty="0" err="1" smtClean="0">
                <a:latin typeface="Cambria Math" pitchFamily="18" charset="0"/>
                <a:ea typeface="Cambria Math" pitchFamily="18" charset="0"/>
                <a:cs typeface="Times New Roman" pitchFamily="18" charset="0"/>
              </a:rPr>
              <a:t>i</a:t>
            </a:r>
            <a:r>
              <a:rPr lang="en-US" sz="3200" i="1" dirty="0" smtClean="0">
                <a:latin typeface="Cambria Math" pitchFamily="18" charset="0"/>
                <a:ea typeface="Cambria Math" pitchFamily="18" charset="0"/>
                <a:cs typeface="Times New Roman" pitchFamily="18" charset="0"/>
              </a:rPr>
              <a:t> sin(z)</a:t>
            </a:r>
            <a:endParaRPr lang="en-US" i="1" dirty="0">
              <a:latin typeface="Cambria Math" pitchFamily="18" charset="0"/>
              <a:ea typeface="Cambria Math" pitchFamily="18" charset="0"/>
              <a:cs typeface="Times New Roman" pitchFamily="18" charset="0"/>
            </a:endParaRPr>
          </a:p>
        </p:txBody>
      </p:sp>
      <p:sp>
        <p:nvSpPr>
          <p:cNvPr id="3" name="Rectangle 2"/>
          <p:cNvSpPr/>
          <p:nvPr/>
        </p:nvSpPr>
        <p:spPr>
          <a:xfrm>
            <a:off x="3581400" y="6019800"/>
            <a:ext cx="5247334" cy="523220"/>
          </a:xfrm>
          <a:prstGeom prst="rect">
            <a:avLst/>
          </a:prstGeom>
        </p:spPr>
        <p:txBody>
          <a:bodyPr wrap="none">
            <a:spAutoFit/>
          </a:bodyPr>
          <a:lstStyle/>
          <a:p>
            <a:r>
              <a:rPr lang="en-US" sz="2800" i="1" dirty="0" smtClean="0">
                <a:solidFill>
                  <a:srgbClr val="FF0000"/>
                </a:solidFill>
                <a:latin typeface="Cambria Math" pitchFamily="18" charset="0"/>
                <a:ea typeface="Cambria Math" pitchFamily="18" charset="0"/>
                <a:cs typeface="Times New Roman" pitchFamily="18" charset="0"/>
              </a:rPr>
              <a:t>… where does that come from ???</a:t>
            </a:r>
            <a:endParaRPr lang="en-US" sz="2800" dirty="0">
              <a:solidFill>
                <a:srgbClr val="FF0000"/>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685800"/>
            <a:ext cx="8229600" cy="5257800"/>
          </a:xfrm>
        </p:spPr>
        <p:txBody>
          <a:bodyPr/>
          <a:lstStyle/>
          <a:p>
            <a:r>
              <a:rPr lang="en-US" dirty="0" smtClean="0">
                <a:latin typeface="Times New Roman" pitchFamily="18" charset="0"/>
                <a:cs typeface="Times New Roman" pitchFamily="18" charset="0"/>
              </a:rPr>
              <a:t>start from the Taylor series expansions</a:t>
            </a:r>
            <a:br>
              <a:rPr lang="en-US" dirty="0" smtClean="0">
                <a:latin typeface="Times New Roman" pitchFamily="18" charset="0"/>
                <a:cs typeface="Times New Roman" pitchFamily="18" charset="0"/>
              </a:rPr>
            </a:br>
            <a:r>
              <a:rPr lang="en-US" sz="3200" i="1" dirty="0" smtClean="0">
                <a:latin typeface="Times New Roman" pitchFamily="18" charset="0"/>
                <a:ea typeface="Cambria Math" pitchFamily="18" charset="0"/>
                <a:cs typeface="Times New Roman" pitchFamily="18" charset="0"/>
              </a:rPr>
              <a:t/>
            </a:r>
            <a:br>
              <a:rPr lang="en-US" sz="3200" i="1" dirty="0" smtClean="0">
                <a:latin typeface="Times New Roman" pitchFamily="18" charset="0"/>
                <a:ea typeface="Cambria Math" pitchFamily="18" charset="0"/>
                <a:cs typeface="Times New Roman" pitchFamily="18" charset="0"/>
              </a:rPr>
            </a:br>
            <a:r>
              <a:rPr lang="en-US" sz="3200" i="1" dirty="0" smtClean="0">
                <a:latin typeface="Cambria Math" pitchFamily="18" charset="0"/>
                <a:ea typeface="Cambria Math" pitchFamily="18" charset="0"/>
                <a:cs typeface="Times New Roman" pitchFamily="18" charset="0"/>
              </a:rPr>
              <a:t>exp(x) = 1 + x + x</a:t>
            </a:r>
            <a:r>
              <a:rPr lang="en-US" sz="3200" i="1" baseline="30000" dirty="0" smtClean="0">
                <a:latin typeface="Cambria Math" pitchFamily="18" charset="0"/>
                <a:ea typeface="Cambria Math" pitchFamily="18" charset="0"/>
                <a:cs typeface="Times New Roman" pitchFamily="18" charset="0"/>
              </a:rPr>
              <a:t>2</a:t>
            </a:r>
            <a:r>
              <a:rPr lang="en-US" sz="3200" i="1" dirty="0" smtClean="0">
                <a:latin typeface="Cambria Math" pitchFamily="18" charset="0"/>
                <a:ea typeface="Cambria Math" pitchFamily="18" charset="0"/>
                <a:cs typeface="Times New Roman" pitchFamily="18" charset="0"/>
              </a:rPr>
              <a:t>/2 </a:t>
            </a:r>
            <a:r>
              <a:rPr lang="en-US" sz="3200" i="1" dirty="0" smtClean="0">
                <a:solidFill>
                  <a:srgbClr val="000000"/>
                </a:solidFill>
                <a:latin typeface="Cambria Math" pitchFamily="18" charset="0"/>
                <a:ea typeface="Cambria Math" pitchFamily="18" charset="0"/>
                <a:cs typeface="Times New Roman" pitchFamily="18" charset="0"/>
              </a:rPr>
              <a:t>+ x</a:t>
            </a:r>
            <a:r>
              <a:rPr lang="en-US" sz="3200" i="1" baseline="30000" dirty="0" smtClean="0">
                <a:solidFill>
                  <a:srgbClr val="000000"/>
                </a:solidFill>
                <a:latin typeface="Cambria Math" pitchFamily="18" charset="0"/>
                <a:ea typeface="Cambria Math" pitchFamily="18" charset="0"/>
                <a:cs typeface="Times New Roman" pitchFamily="18" charset="0"/>
              </a:rPr>
              <a:t>3</a:t>
            </a:r>
            <a:r>
              <a:rPr lang="en-US" sz="3200" i="1" dirty="0" smtClean="0">
                <a:solidFill>
                  <a:srgbClr val="000000"/>
                </a:solidFill>
                <a:latin typeface="Cambria Math" pitchFamily="18" charset="0"/>
                <a:ea typeface="Cambria Math" pitchFamily="18" charset="0"/>
                <a:cs typeface="Times New Roman" pitchFamily="18" charset="0"/>
              </a:rPr>
              <a:t>/6 + x</a:t>
            </a:r>
            <a:r>
              <a:rPr lang="en-US" sz="3200" i="1" baseline="30000" dirty="0" smtClean="0">
                <a:solidFill>
                  <a:srgbClr val="000000"/>
                </a:solidFill>
                <a:latin typeface="Cambria Math" pitchFamily="18" charset="0"/>
                <a:ea typeface="Cambria Math" pitchFamily="18" charset="0"/>
                <a:cs typeface="Times New Roman" pitchFamily="18" charset="0"/>
              </a:rPr>
              <a:t>4</a:t>
            </a:r>
            <a:r>
              <a:rPr lang="en-US" sz="3200" i="1" dirty="0" smtClean="0">
                <a:solidFill>
                  <a:srgbClr val="000000"/>
                </a:solidFill>
                <a:latin typeface="Cambria Math" pitchFamily="18" charset="0"/>
                <a:ea typeface="Cambria Math" pitchFamily="18" charset="0"/>
                <a:cs typeface="Times New Roman" pitchFamily="18" charset="0"/>
              </a:rPr>
              <a:t>/24  + …</a:t>
            </a:r>
            <a:br>
              <a:rPr lang="en-US" sz="3200" i="1" dirty="0" smtClean="0">
                <a:solidFill>
                  <a:srgbClr val="000000"/>
                </a:solidFill>
                <a:latin typeface="Cambria Math" pitchFamily="18" charset="0"/>
                <a:ea typeface="Cambria Math" pitchFamily="18" charset="0"/>
                <a:cs typeface="Times New Roman" pitchFamily="18" charset="0"/>
              </a:rPr>
            </a:br>
            <a:r>
              <a:rPr lang="en-US" sz="3200" i="1" dirty="0" smtClean="0">
                <a:solidFill>
                  <a:srgbClr val="000000"/>
                </a:solidFill>
                <a:latin typeface="Cambria Math" pitchFamily="18" charset="0"/>
                <a:ea typeface="Cambria Math" pitchFamily="18" charset="0"/>
                <a:cs typeface="Times New Roman" pitchFamily="18" charset="0"/>
              </a:rPr>
              <a:t/>
            </a:r>
            <a:br>
              <a:rPr lang="en-US" sz="3200" i="1" dirty="0" smtClean="0">
                <a:solidFill>
                  <a:srgbClr val="000000"/>
                </a:solidFill>
                <a:latin typeface="Cambria Math" pitchFamily="18" charset="0"/>
                <a:ea typeface="Cambria Math" pitchFamily="18" charset="0"/>
                <a:cs typeface="Times New Roman" pitchFamily="18" charset="0"/>
              </a:rPr>
            </a:br>
            <a:r>
              <a:rPr lang="en-US" sz="3200" i="1" dirty="0" err="1" smtClean="0">
                <a:latin typeface="Cambria Math" pitchFamily="18" charset="0"/>
                <a:ea typeface="Cambria Math" pitchFamily="18" charset="0"/>
                <a:cs typeface="Times New Roman" pitchFamily="18" charset="0"/>
              </a:rPr>
              <a:t>cos</a:t>
            </a:r>
            <a:r>
              <a:rPr lang="en-US" sz="3200" i="1" dirty="0" smtClean="0">
                <a:latin typeface="Cambria Math" pitchFamily="18" charset="0"/>
                <a:ea typeface="Cambria Math" pitchFamily="18" charset="0"/>
                <a:cs typeface="Times New Roman" pitchFamily="18" charset="0"/>
              </a:rPr>
              <a:t>(x) = 1 + 0 - x</a:t>
            </a:r>
            <a:r>
              <a:rPr lang="en-US" sz="3200" i="1" baseline="30000" dirty="0" smtClean="0">
                <a:latin typeface="Cambria Math" pitchFamily="18" charset="0"/>
                <a:ea typeface="Cambria Math" pitchFamily="18" charset="0"/>
                <a:cs typeface="Times New Roman" pitchFamily="18" charset="0"/>
              </a:rPr>
              <a:t>2</a:t>
            </a:r>
            <a:r>
              <a:rPr lang="en-US" sz="3200" i="1" dirty="0" smtClean="0">
                <a:latin typeface="Cambria Math" pitchFamily="18" charset="0"/>
                <a:ea typeface="Cambria Math" pitchFamily="18" charset="0"/>
                <a:cs typeface="Times New Roman" pitchFamily="18" charset="0"/>
              </a:rPr>
              <a:t>/2 </a:t>
            </a:r>
            <a:r>
              <a:rPr lang="en-US" sz="3200" i="1" dirty="0" smtClean="0">
                <a:solidFill>
                  <a:srgbClr val="000000"/>
                </a:solidFill>
                <a:latin typeface="Cambria Math" pitchFamily="18" charset="0"/>
                <a:ea typeface="Cambria Math" pitchFamily="18" charset="0"/>
                <a:cs typeface="Times New Roman" pitchFamily="18" charset="0"/>
              </a:rPr>
              <a:t>+ 0 + x</a:t>
            </a:r>
            <a:r>
              <a:rPr lang="en-US" sz="3200" i="1" baseline="30000" dirty="0" smtClean="0">
                <a:solidFill>
                  <a:srgbClr val="000000"/>
                </a:solidFill>
                <a:latin typeface="Cambria Math" pitchFamily="18" charset="0"/>
                <a:ea typeface="Cambria Math" pitchFamily="18" charset="0"/>
                <a:cs typeface="Times New Roman" pitchFamily="18" charset="0"/>
              </a:rPr>
              <a:t>4</a:t>
            </a:r>
            <a:r>
              <a:rPr lang="en-US" sz="3200" i="1" dirty="0" smtClean="0">
                <a:solidFill>
                  <a:srgbClr val="000000"/>
                </a:solidFill>
                <a:latin typeface="Cambria Math" pitchFamily="18" charset="0"/>
                <a:ea typeface="Cambria Math" pitchFamily="18" charset="0"/>
                <a:cs typeface="Times New Roman" pitchFamily="18" charset="0"/>
              </a:rPr>
              <a:t>/24 + …</a:t>
            </a:r>
            <a:br>
              <a:rPr lang="en-US" sz="3200" i="1" dirty="0" smtClean="0">
                <a:solidFill>
                  <a:srgbClr val="000000"/>
                </a:solidFill>
                <a:latin typeface="Cambria Math" pitchFamily="18" charset="0"/>
                <a:ea typeface="Cambria Math" pitchFamily="18" charset="0"/>
                <a:cs typeface="Times New Roman" pitchFamily="18" charset="0"/>
              </a:rPr>
            </a:br>
            <a:r>
              <a:rPr lang="en-US" sz="3200" i="1" dirty="0" smtClean="0">
                <a:solidFill>
                  <a:srgbClr val="000000"/>
                </a:solidFill>
                <a:latin typeface="Cambria Math" pitchFamily="18" charset="0"/>
                <a:ea typeface="Cambria Math" pitchFamily="18" charset="0"/>
                <a:cs typeface="Times New Roman" pitchFamily="18" charset="0"/>
              </a:rPr>
              <a:t/>
            </a:r>
            <a:br>
              <a:rPr lang="en-US" sz="3200" i="1" dirty="0" smtClean="0">
                <a:solidFill>
                  <a:srgbClr val="000000"/>
                </a:solidFill>
                <a:latin typeface="Cambria Math" pitchFamily="18" charset="0"/>
                <a:ea typeface="Cambria Math" pitchFamily="18" charset="0"/>
                <a:cs typeface="Times New Roman" pitchFamily="18" charset="0"/>
              </a:rPr>
            </a:br>
            <a:r>
              <a:rPr lang="en-US" sz="3200" i="1" dirty="0" smtClean="0">
                <a:solidFill>
                  <a:srgbClr val="000000"/>
                </a:solidFill>
                <a:latin typeface="Cambria Math" pitchFamily="18" charset="0"/>
                <a:ea typeface="Cambria Math" pitchFamily="18" charset="0"/>
                <a:cs typeface="Times New Roman" pitchFamily="18" charset="0"/>
              </a:rPr>
              <a:t> sin(x) = 0 + x + 0 - x</a:t>
            </a:r>
            <a:r>
              <a:rPr lang="en-US" sz="3200" i="1" baseline="30000" dirty="0" smtClean="0">
                <a:solidFill>
                  <a:srgbClr val="000000"/>
                </a:solidFill>
                <a:latin typeface="Cambria Math" pitchFamily="18" charset="0"/>
                <a:ea typeface="Cambria Math" pitchFamily="18" charset="0"/>
                <a:cs typeface="Times New Roman" pitchFamily="18" charset="0"/>
              </a:rPr>
              <a:t>3</a:t>
            </a:r>
            <a:r>
              <a:rPr lang="en-US" sz="3200" i="1" dirty="0" smtClean="0">
                <a:solidFill>
                  <a:srgbClr val="000000"/>
                </a:solidFill>
                <a:latin typeface="Cambria Math" pitchFamily="18" charset="0"/>
                <a:ea typeface="Cambria Math" pitchFamily="18" charset="0"/>
                <a:cs typeface="Times New Roman" pitchFamily="18" charset="0"/>
              </a:rPr>
              <a:t>/6 +0 + …</a:t>
            </a:r>
            <a:endParaRPr lang="en-US" i="1" dirty="0">
              <a:latin typeface="Cambria Math" pitchFamily="18" charset="0"/>
              <a:ea typeface="Cambria Math" pitchFamily="18" charset="0"/>
              <a:cs typeface="Times New Roman"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676400"/>
            <a:ext cx="7848600" cy="3810000"/>
          </a:xfrm>
        </p:spPr>
        <p:txBody>
          <a:bodyPr/>
          <a:lstStyle/>
          <a:p>
            <a:pPr algn="l"/>
            <a:r>
              <a:rPr lang="en-US" sz="2800" i="1" dirty="0" smtClean="0">
                <a:solidFill>
                  <a:srgbClr val="FF0000"/>
                </a:solidFill>
                <a:latin typeface="Cambria Math" pitchFamily="18" charset="0"/>
                <a:ea typeface="Cambria Math" pitchFamily="18" charset="0"/>
                <a:cs typeface="Times New Roman" pitchFamily="18" charset="0"/>
              </a:rPr>
              <a:t/>
            </a:r>
            <a:br>
              <a:rPr lang="en-US" sz="2800" i="1" dirty="0" smtClean="0">
                <a:solidFill>
                  <a:srgbClr val="FF0000"/>
                </a:solidFill>
                <a:latin typeface="Cambria Math" pitchFamily="18" charset="0"/>
                <a:ea typeface="Cambria Math" pitchFamily="18" charset="0"/>
                <a:cs typeface="Times New Roman" pitchFamily="18" charset="0"/>
              </a:rPr>
            </a:br>
            <a:r>
              <a:rPr lang="en-US" sz="3200" i="1" dirty="0" smtClean="0">
                <a:solidFill>
                  <a:srgbClr val="FF0000"/>
                </a:solidFill>
                <a:latin typeface="Cambria Math" pitchFamily="18" charset="0"/>
                <a:ea typeface="Cambria Math" pitchFamily="18" charset="0"/>
                <a:cs typeface="Times New Roman" pitchFamily="18" charset="0"/>
              </a:rPr>
              <a:t>exp(x)</a:t>
            </a:r>
            <a:br>
              <a:rPr lang="en-US" sz="3200" i="1" dirty="0" smtClean="0">
                <a:solidFill>
                  <a:srgbClr val="FF0000"/>
                </a:solidFill>
                <a:latin typeface="Cambria Math" pitchFamily="18" charset="0"/>
                <a:ea typeface="Cambria Math" pitchFamily="18" charset="0"/>
                <a:cs typeface="Times New Roman" pitchFamily="18" charset="0"/>
              </a:rPr>
            </a:br>
            <a:r>
              <a:rPr lang="en-US" sz="3200" i="1" dirty="0" smtClean="0">
                <a:solidFill>
                  <a:srgbClr val="FF0000"/>
                </a:solidFill>
                <a:latin typeface="Cambria Math" pitchFamily="18" charset="0"/>
                <a:ea typeface="Cambria Math" pitchFamily="18" charset="0"/>
                <a:cs typeface="Times New Roman" pitchFamily="18" charset="0"/>
              </a:rPr>
              <a:t>substitute in x=</a:t>
            </a:r>
            <a:r>
              <a:rPr lang="en-US" sz="3200" i="1" dirty="0" err="1" smtClean="0">
                <a:solidFill>
                  <a:srgbClr val="FF0000"/>
                </a:solidFill>
                <a:latin typeface="Cambria Math" pitchFamily="18" charset="0"/>
                <a:ea typeface="Cambria Math" pitchFamily="18" charset="0"/>
                <a:cs typeface="Times New Roman" pitchFamily="18" charset="0"/>
              </a:rPr>
              <a:t>iz</a:t>
            </a:r>
            <a:r>
              <a:rPr lang="en-US" sz="2800" i="1" dirty="0" smtClean="0">
                <a:solidFill>
                  <a:srgbClr val="FF0000"/>
                </a:solidFill>
                <a:latin typeface="Cambria Math" pitchFamily="18" charset="0"/>
                <a:ea typeface="Cambria Math" pitchFamily="18" charset="0"/>
                <a:cs typeface="Times New Roman" pitchFamily="18" charset="0"/>
              </a:rPr>
              <a:t/>
            </a:r>
            <a:br>
              <a:rPr lang="en-US" sz="2800" i="1" dirty="0" smtClean="0">
                <a:solidFill>
                  <a:srgbClr val="FF0000"/>
                </a:solidFill>
                <a:latin typeface="Cambria Math" pitchFamily="18" charset="0"/>
                <a:ea typeface="Cambria Math" pitchFamily="18" charset="0"/>
                <a:cs typeface="Times New Roman" pitchFamily="18" charset="0"/>
              </a:rPr>
            </a:br>
            <a:r>
              <a:rPr lang="en-US" sz="2800" i="1" dirty="0" smtClean="0">
                <a:solidFill>
                  <a:srgbClr val="FF0000"/>
                </a:solidFill>
                <a:latin typeface="Cambria Math" pitchFamily="18" charset="0"/>
                <a:ea typeface="Cambria Math" pitchFamily="18" charset="0"/>
                <a:cs typeface="Times New Roman" pitchFamily="18" charset="0"/>
              </a:rPr>
              <a:t/>
            </a:r>
            <a:br>
              <a:rPr lang="en-US" sz="2800" i="1" dirty="0" smtClean="0">
                <a:solidFill>
                  <a:srgbClr val="FF0000"/>
                </a:solidFill>
                <a:latin typeface="Cambria Math" pitchFamily="18" charset="0"/>
                <a:ea typeface="Cambria Math" pitchFamily="18" charset="0"/>
                <a:cs typeface="Times New Roman" pitchFamily="18" charset="0"/>
              </a:rPr>
            </a:br>
            <a:r>
              <a:rPr lang="en-US" sz="3200" dirty="0" smtClean="0">
                <a:solidFill>
                  <a:srgbClr val="FF0000"/>
                </a:solidFill>
              </a:rPr>
              <a:t/>
            </a:r>
            <a:br>
              <a:rPr lang="en-US" sz="3200" dirty="0" smtClean="0">
                <a:solidFill>
                  <a:srgbClr val="FF0000"/>
                </a:solidFill>
              </a:rPr>
            </a:br>
            <a:r>
              <a:rPr lang="en-US" sz="3200" i="1" dirty="0" smtClean="0">
                <a:latin typeface="Cambria Math" pitchFamily="18" charset="0"/>
                <a:ea typeface="Cambria Math" pitchFamily="18" charset="0"/>
                <a:cs typeface="Times New Roman" pitchFamily="18" charset="0"/>
              </a:rPr>
              <a:t>exp(x) = 1 + x + x</a:t>
            </a:r>
            <a:r>
              <a:rPr lang="en-US" sz="3200" i="1" baseline="30000" dirty="0" smtClean="0">
                <a:latin typeface="Cambria Math" pitchFamily="18" charset="0"/>
                <a:ea typeface="Cambria Math" pitchFamily="18" charset="0"/>
                <a:cs typeface="Times New Roman" pitchFamily="18" charset="0"/>
              </a:rPr>
              <a:t>2</a:t>
            </a:r>
            <a:r>
              <a:rPr lang="en-US" sz="3200" i="1" dirty="0" smtClean="0">
                <a:latin typeface="Cambria Math" pitchFamily="18" charset="0"/>
                <a:ea typeface="Cambria Math" pitchFamily="18" charset="0"/>
                <a:cs typeface="Times New Roman" pitchFamily="18" charset="0"/>
              </a:rPr>
              <a:t>/2 </a:t>
            </a:r>
            <a:r>
              <a:rPr lang="en-US" sz="3200" i="1" dirty="0" smtClean="0">
                <a:solidFill>
                  <a:srgbClr val="000000"/>
                </a:solidFill>
                <a:latin typeface="Cambria Math" pitchFamily="18" charset="0"/>
                <a:ea typeface="Cambria Math" pitchFamily="18" charset="0"/>
                <a:cs typeface="Times New Roman" pitchFamily="18" charset="0"/>
              </a:rPr>
              <a:t>+ x</a:t>
            </a:r>
            <a:r>
              <a:rPr lang="en-US" sz="3200" i="1" baseline="30000" dirty="0" smtClean="0">
                <a:solidFill>
                  <a:srgbClr val="000000"/>
                </a:solidFill>
                <a:latin typeface="Cambria Math" pitchFamily="18" charset="0"/>
                <a:ea typeface="Cambria Math" pitchFamily="18" charset="0"/>
                <a:cs typeface="Times New Roman" pitchFamily="18" charset="0"/>
              </a:rPr>
              <a:t>3</a:t>
            </a:r>
            <a:r>
              <a:rPr lang="en-US" sz="3200" i="1" dirty="0" smtClean="0">
                <a:solidFill>
                  <a:srgbClr val="000000"/>
                </a:solidFill>
                <a:latin typeface="Cambria Math" pitchFamily="18" charset="0"/>
                <a:ea typeface="Cambria Math" pitchFamily="18" charset="0"/>
                <a:cs typeface="Times New Roman" pitchFamily="18" charset="0"/>
              </a:rPr>
              <a:t>/6 + x</a:t>
            </a:r>
            <a:r>
              <a:rPr lang="en-US" sz="3200" i="1" baseline="30000" dirty="0" smtClean="0">
                <a:solidFill>
                  <a:srgbClr val="000000"/>
                </a:solidFill>
                <a:latin typeface="Cambria Math" pitchFamily="18" charset="0"/>
                <a:ea typeface="Cambria Math" pitchFamily="18" charset="0"/>
                <a:cs typeface="Times New Roman" pitchFamily="18" charset="0"/>
              </a:rPr>
              <a:t>4</a:t>
            </a:r>
            <a:r>
              <a:rPr lang="en-US" sz="3200" i="1" dirty="0" smtClean="0">
                <a:solidFill>
                  <a:srgbClr val="000000"/>
                </a:solidFill>
                <a:latin typeface="Cambria Math" pitchFamily="18" charset="0"/>
                <a:ea typeface="Cambria Math" pitchFamily="18" charset="0"/>
                <a:cs typeface="Times New Roman" pitchFamily="18" charset="0"/>
              </a:rPr>
              <a:t>/24  + …</a:t>
            </a:r>
            <a:br>
              <a:rPr lang="en-US" sz="3200" i="1" dirty="0" smtClean="0">
                <a:solidFill>
                  <a:srgbClr val="000000"/>
                </a:solidFill>
                <a:latin typeface="Cambria Math" pitchFamily="18" charset="0"/>
                <a:ea typeface="Cambria Math" pitchFamily="18" charset="0"/>
                <a:cs typeface="Times New Roman" pitchFamily="18" charset="0"/>
              </a:rPr>
            </a:br>
            <a:r>
              <a:rPr lang="en-US" sz="3200" i="1" dirty="0" smtClean="0">
                <a:solidFill>
                  <a:srgbClr val="000000"/>
                </a:solidFill>
                <a:latin typeface="Cambria Math" pitchFamily="18" charset="0"/>
                <a:ea typeface="Cambria Math" pitchFamily="18" charset="0"/>
                <a:cs typeface="Times New Roman" pitchFamily="18" charset="0"/>
              </a:rPr>
              <a:t/>
            </a:r>
            <a:br>
              <a:rPr lang="en-US" sz="3200" i="1" dirty="0" smtClean="0">
                <a:solidFill>
                  <a:srgbClr val="000000"/>
                </a:solidFill>
                <a:latin typeface="Cambria Math" pitchFamily="18" charset="0"/>
                <a:ea typeface="Cambria Math" pitchFamily="18" charset="0"/>
                <a:cs typeface="Times New Roman" pitchFamily="18" charset="0"/>
              </a:rPr>
            </a:br>
            <a:r>
              <a:rPr lang="en-US" sz="3200" i="1" dirty="0" smtClean="0">
                <a:latin typeface="Cambria Math" pitchFamily="18" charset="0"/>
                <a:ea typeface="Cambria Math" pitchFamily="18" charset="0"/>
                <a:cs typeface="Times New Roman" pitchFamily="18" charset="0"/>
              </a:rPr>
              <a:t>exp(</a:t>
            </a:r>
            <a:r>
              <a:rPr lang="en-US" sz="3200" i="1" dirty="0" err="1" smtClean="0">
                <a:latin typeface="Cambria Math" pitchFamily="18" charset="0"/>
                <a:ea typeface="Cambria Math" pitchFamily="18" charset="0"/>
                <a:cs typeface="Times New Roman" pitchFamily="18" charset="0"/>
              </a:rPr>
              <a:t>iz</a:t>
            </a:r>
            <a:r>
              <a:rPr lang="en-US" sz="3200" i="1" dirty="0" smtClean="0">
                <a:latin typeface="Cambria Math" pitchFamily="18" charset="0"/>
                <a:ea typeface="Cambria Math" pitchFamily="18" charset="0"/>
                <a:cs typeface="Times New Roman" pitchFamily="18" charset="0"/>
              </a:rPr>
              <a:t>) = 1 + </a:t>
            </a:r>
            <a:r>
              <a:rPr lang="en-US" sz="3200" i="1" dirty="0" err="1" smtClean="0">
                <a:latin typeface="Cambria Math" pitchFamily="18" charset="0"/>
                <a:ea typeface="Cambria Math" pitchFamily="18" charset="0"/>
                <a:cs typeface="Times New Roman" pitchFamily="18" charset="0"/>
              </a:rPr>
              <a:t>iz</a:t>
            </a:r>
            <a:r>
              <a:rPr lang="en-US" sz="3200" i="1" dirty="0" smtClean="0">
                <a:latin typeface="Cambria Math" pitchFamily="18" charset="0"/>
                <a:ea typeface="Cambria Math" pitchFamily="18" charset="0"/>
                <a:cs typeface="Times New Roman" pitchFamily="18" charset="0"/>
              </a:rPr>
              <a:t> - z</a:t>
            </a:r>
            <a:r>
              <a:rPr lang="en-US" sz="3200" i="1" baseline="30000" dirty="0" smtClean="0">
                <a:latin typeface="Cambria Math" pitchFamily="18" charset="0"/>
                <a:ea typeface="Cambria Math" pitchFamily="18" charset="0"/>
                <a:cs typeface="Times New Roman" pitchFamily="18" charset="0"/>
              </a:rPr>
              <a:t>2</a:t>
            </a:r>
            <a:r>
              <a:rPr lang="en-US" sz="3200" i="1" dirty="0" smtClean="0">
                <a:latin typeface="Cambria Math" pitchFamily="18" charset="0"/>
                <a:ea typeface="Cambria Math" pitchFamily="18" charset="0"/>
                <a:cs typeface="Times New Roman" pitchFamily="18" charset="0"/>
              </a:rPr>
              <a:t>/2 </a:t>
            </a:r>
            <a:r>
              <a:rPr lang="en-US" sz="3200" i="1" dirty="0" smtClean="0">
                <a:solidFill>
                  <a:srgbClr val="000000"/>
                </a:solidFill>
                <a:latin typeface="Cambria Math" pitchFamily="18" charset="0"/>
                <a:ea typeface="Cambria Math" pitchFamily="18" charset="0"/>
                <a:cs typeface="Times New Roman" pitchFamily="18" charset="0"/>
              </a:rPr>
              <a:t>- iz</a:t>
            </a:r>
            <a:r>
              <a:rPr lang="en-US" sz="3200" i="1" baseline="30000" dirty="0" smtClean="0">
                <a:solidFill>
                  <a:srgbClr val="000000"/>
                </a:solidFill>
                <a:latin typeface="Cambria Math" pitchFamily="18" charset="0"/>
                <a:ea typeface="Cambria Math" pitchFamily="18" charset="0"/>
                <a:cs typeface="Times New Roman" pitchFamily="18" charset="0"/>
              </a:rPr>
              <a:t>3</a:t>
            </a:r>
            <a:r>
              <a:rPr lang="en-US" sz="3200" i="1" dirty="0" smtClean="0">
                <a:solidFill>
                  <a:srgbClr val="000000"/>
                </a:solidFill>
                <a:latin typeface="Cambria Math" pitchFamily="18" charset="0"/>
                <a:ea typeface="Cambria Math" pitchFamily="18" charset="0"/>
                <a:cs typeface="Times New Roman" pitchFamily="18" charset="0"/>
              </a:rPr>
              <a:t>/6 + z</a:t>
            </a:r>
            <a:r>
              <a:rPr lang="en-US" sz="3200" i="1" baseline="30000" dirty="0" smtClean="0">
                <a:solidFill>
                  <a:srgbClr val="000000"/>
                </a:solidFill>
                <a:latin typeface="Cambria Math" pitchFamily="18" charset="0"/>
                <a:ea typeface="Cambria Math" pitchFamily="18" charset="0"/>
                <a:cs typeface="Times New Roman" pitchFamily="18" charset="0"/>
              </a:rPr>
              <a:t>4</a:t>
            </a:r>
            <a:r>
              <a:rPr lang="en-US" sz="3200" i="1" dirty="0" smtClean="0">
                <a:solidFill>
                  <a:srgbClr val="000000"/>
                </a:solidFill>
                <a:latin typeface="Cambria Math" pitchFamily="18" charset="0"/>
                <a:ea typeface="Cambria Math" pitchFamily="18" charset="0"/>
                <a:cs typeface="Times New Roman" pitchFamily="18" charset="0"/>
              </a:rPr>
              <a:t>/24  + …</a:t>
            </a:r>
            <a:r>
              <a:rPr lang="en-US" sz="3200" dirty="0" smtClean="0">
                <a:solidFill>
                  <a:srgbClr val="000000"/>
                </a:solidFill>
                <a:latin typeface="Cambria Math" pitchFamily="18" charset="0"/>
                <a:ea typeface="Cambria Math" pitchFamily="18" charset="0"/>
                <a:cs typeface="Times New Roman" pitchFamily="18" charset="0"/>
              </a:rPr>
              <a:t/>
            </a:r>
            <a:br>
              <a:rPr lang="en-US" sz="3200" dirty="0" smtClean="0">
                <a:solidFill>
                  <a:srgbClr val="000000"/>
                </a:solidFill>
                <a:latin typeface="Cambria Math" pitchFamily="18" charset="0"/>
                <a:ea typeface="Cambria Math" pitchFamily="18" charset="0"/>
                <a:cs typeface="Times New Roman" pitchFamily="18" charset="0"/>
              </a:rPr>
            </a:br>
            <a:r>
              <a:rPr lang="en-US" sz="3200" dirty="0" smtClean="0">
                <a:solidFill>
                  <a:srgbClr val="000000"/>
                </a:solidFill>
                <a:latin typeface="Cambria Math" pitchFamily="18" charset="0"/>
                <a:ea typeface="Cambria Math" pitchFamily="18" charset="0"/>
                <a:cs typeface="Times New Roman" pitchFamily="18" charset="0"/>
              </a:rPr>
              <a:t/>
            </a:r>
            <a:br>
              <a:rPr lang="en-US" sz="3200" dirty="0" smtClean="0">
                <a:solidFill>
                  <a:srgbClr val="000000"/>
                </a:solidFill>
                <a:latin typeface="Cambria Math" pitchFamily="18" charset="0"/>
                <a:ea typeface="Cambria Math" pitchFamily="18" charset="0"/>
                <a:cs typeface="Times New Roman" pitchFamily="18" charset="0"/>
              </a:rPr>
            </a:br>
            <a:endParaRPr lang="en-US" i="1" dirty="0">
              <a:latin typeface="Cambria Math" pitchFamily="18" charset="0"/>
              <a:ea typeface="Cambria Math" pitchFamily="18" charset="0"/>
              <a:cs typeface="Times New Roman"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219200"/>
            <a:ext cx="7848600" cy="4114800"/>
          </a:xfrm>
        </p:spPr>
        <p:txBody>
          <a:bodyPr/>
          <a:lstStyle/>
          <a:p>
            <a:pPr algn="l"/>
            <a:r>
              <a:rPr lang="en-US" sz="3200" i="1" dirty="0" err="1" smtClean="0">
                <a:solidFill>
                  <a:srgbClr val="FF0000"/>
                </a:solidFill>
                <a:latin typeface="Cambria Math" pitchFamily="18" charset="0"/>
                <a:ea typeface="Cambria Math" pitchFamily="18" charset="0"/>
                <a:cs typeface="Times New Roman" pitchFamily="18" charset="0"/>
              </a:rPr>
              <a:t>cos</a:t>
            </a:r>
            <a:r>
              <a:rPr lang="en-US" sz="3200" i="1" dirty="0" smtClean="0">
                <a:solidFill>
                  <a:srgbClr val="FF0000"/>
                </a:solidFill>
                <a:latin typeface="Cambria Math" pitchFamily="18" charset="0"/>
                <a:ea typeface="Cambria Math" pitchFamily="18" charset="0"/>
                <a:cs typeface="Times New Roman" pitchFamily="18" charset="0"/>
              </a:rPr>
              <a:t>(x)</a:t>
            </a:r>
            <a:r>
              <a:rPr lang="en-US" sz="3200" dirty="0" smtClean="0">
                <a:solidFill>
                  <a:srgbClr val="000000"/>
                </a:solidFill>
                <a:latin typeface="Cambria Math" pitchFamily="18" charset="0"/>
                <a:ea typeface="Cambria Math" pitchFamily="18" charset="0"/>
                <a:cs typeface="Times New Roman" pitchFamily="18" charset="0"/>
              </a:rPr>
              <a:t/>
            </a:r>
            <a:br>
              <a:rPr lang="en-US" sz="3200" dirty="0" smtClean="0">
                <a:solidFill>
                  <a:srgbClr val="000000"/>
                </a:solidFill>
                <a:latin typeface="Cambria Math" pitchFamily="18" charset="0"/>
                <a:ea typeface="Cambria Math" pitchFamily="18" charset="0"/>
                <a:cs typeface="Times New Roman" pitchFamily="18" charset="0"/>
              </a:rPr>
            </a:br>
            <a:r>
              <a:rPr lang="en-US" sz="3200" i="1" dirty="0" smtClean="0">
                <a:solidFill>
                  <a:srgbClr val="FF0000"/>
                </a:solidFill>
                <a:latin typeface="Cambria Math" pitchFamily="18" charset="0"/>
                <a:ea typeface="Cambria Math" pitchFamily="18" charset="0"/>
                <a:cs typeface="Times New Roman" pitchFamily="18" charset="0"/>
              </a:rPr>
              <a:t>substitute in x=z</a:t>
            </a:r>
            <a:br>
              <a:rPr lang="en-US" sz="3200" i="1" dirty="0" smtClean="0">
                <a:solidFill>
                  <a:srgbClr val="FF0000"/>
                </a:solidFill>
                <a:latin typeface="Cambria Math" pitchFamily="18" charset="0"/>
                <a:ea typeface="Cambria Math" pitchFamily="18" charset="0"/>
                <a:cs typeface="Times New Roman" pitchFamily="18" charset="0"/>
              </a:rPr>
            </a:br>
            <a:r>
              <a:rPr lang="en-US" sz="3200" i="1" dirty="0" smtClean="0">
                <a:solidFill>
                  <a:srgbClr val="FF0000"/>
                </a:solidFill>
                <a:latin typeface="Cambria Math" pitchFamily="18" charset="0"/>
                <a:ea typeface="Cambria Math" pitchFamily="18" charset="0"/>
                <a:cs typeface="Times New Roman" pitchFamily="18" charset="0"/>
              </a:rPr>
              <a:t/>
            </a:r>
            <a:br>
              <a:rPr lang="en-US" sz="3200" i="1" dirty="0" smtClean="0">
                <a:solidFill>
                  <a:srgbClr val="FF0000"/>
                </a:solidFill>
                <a:latin typeface="Cambria Math" pitchFamily="18" charset="0"/>
                <a:ea typeface="Cambria Math" pitchFamily="18" charset="0"/>
                <a:cs typeface="Times New Roman" pitchFamily="18" charset="0"/>
              </a:rPr>
            </a:br>
            <a:r>
              <a:rPr lang="en-US" sz="3200" i="1" dirty="0" smtClean="0">
                <a:solidFill>
                  <a:srgbClr val="FF0000"/>
                </a:solidFill>
                <a:latin typeface="Cambria Math" pitchFamily="18" charset="0"/>
                <a:ea typeface="Cambria Math" pitchFamily="18" charset="0"/>
                <a:cs typeface="Times New Roman" pitchFamily="18" charset="0"/>
              </a:rPr>
              <a:t/>
            </a:r>
            <a:br>
              <a:rPr lang="en-US" sz="3200" i="1" dirty="0" smtClean="0">
                <a:solidFill>
                  <a:srgbClr val="FF0000"/>
                </a:solidFill>
                <a:latin typeface="Cambria Math" pitchFamily="18" charset="0"/>
                <a:ea typeface="Cambria Math" pitchFamily="18" charset="0"/>
                <a:cs typeface="Times New Roman" pitchFamily="18" charset="0"/>
              </a:rPr>
            </a:br>
            <a:r>
              <a:rPr lang="en-US" sz="3200" i="1" dirty="0" err="1" smtClean="0">
                <a:latin typeface="Cambria Math" pitchFamily="18" charset="0"/>
                <a:ea typeface="Cambria Math" pitchFamily="18" charset="0"/>
                <a:cs typeface="Times New Roman" pitchFamily="18" charset="0"/>
              </a:rPr>
              <a:t>cos</a:t>
            </a:r>
            <a:r>
              <a:rPr lang="en-US" sz="3200" i="1" dirty="0" smtClean="0">
                <a:latin typeface="Cambria Math" pitchFamily="18" charset="0"/>
                <a:ea typeface="Cambria Math" pitchFamily="18" charset="0"/>
                <a:cs typeface="Times New Roman" pitchFamily="18" charset="0"/>
              </a:rPr>
              <a:t>(x) = 1 + 0 - x</a:t>
            </a:r>
            <a:r>
              <a:rPr lang="en-US" sz="3200" i="1" baseline="30000" dirty="0" smtClean="0">
                <a:latin typeface="Cambria Math" pitchFamily="18" charset="0"/>
                <a:ea typeface="Cambria Math" pitchFamily="18" charset="0"/>
                <a:cs typeface="Times New Roman" pitchFamily="18" charset="0"/>
              </a:rPr>
              <a:t>2</a:t>
            </a:r>
            <a:r>
              <a:rPr lang="en-US" sz="3200" i="1" dirty="0" smtClean="0">
                <a:latin typeface="Cambria Math" pitchFamily="18" charset="0"/>
                <a:ea typeface="Cambria Math" pitchFamily="18" charset="0"/>
                <a:cs typeface="Times New Roman" pitchFamily="18" charset="0"/>
              </a:rPr>
              <a:t>/2 </a:t>
            </a:r>
            <a:r>
              <a:rPr lang="en-US" sz="3200" i="1" dirty="0" smtClean="0">
                <a:solidFill>
                  <a:srgbClr val="000000"/>
                </a:solidFill>
                <a:latin typeface="Cambria Math" pitchFamily="18" charset="0"/>
                <a:ea typeface="Cambria Math" pitchFamily="18" charset="0"/>
                <a:cs typeface="Times New Roman" pitchFamily="18" charset="0"/>
              </a:rPr>
              <a:t>+ 0 + x</a:t>
            </a:r>
            <a:r>
              <a:rPr lang="en-US" sz="3200" i="1" baseline="30000" dirty="0" smtClean="0">
                <a:solidFill>
                  <a:srgbClr val="000000"/>
                </a:solidFill>
                <a:latin typeface="Cambria Math" pitchFamily="18" charset="0"/>
                <a:ea typeface="Cambria Math" pitchFamily="18" charset="0"/>
                <a:cs typeface="Times New Roman" pitchFamily="18" charset="0"/>
              </a:rPr>
              <a:t>4</a:t>
            </a:r>
            <a:r>
              <a:rPr lang="en-US" sz="3200" i="1" dirty="0" smtClean="0">
                <a:solidFill>
                  <a:srgbClr val="000000"/>
                </a:solidFill>
                <a:latin typeface="Cambria Math" pitchFamily="18" charset="0"/>
                <a:ea typeface="Cambria Math" pitchFamily="18" charset="0"/>
                <a:cs typeface="Times New Roman" pitchFamily="18" charset="0"/>
              </a:rPr>
              <a:t>/24 + …</a:t>
            </a:r>
            <a:br>
              <a:rPr lang="en-US" sz="3200" i="1" dirty="0" smtClean="0">
                <a:solidFill>
                  <a:srgbClr val="000000"/>
                </a:solidFill>
                <a:latin typeface="Cambria Math" pitchFamily="18" charset="0"/>
                <a:ea typeface="Cambria Math" pitchFamily="18" charset="0"/>
                <a:cs typeface="Times New Roman" pitchFamily="18" charset="0"/>
              </a:rPr>
            </a:br>
            <a:r>
              <a:rPr lang="en-US" sz="3200" i="1" dirty="0" smtClean="0">
                <a:solidFill>
                  <a:srgbClr val="000000"/>
                </a:solidFill>
                <a:latin typeface="Cambria Math" pitchFamily="18" charset="0"/>
                <a:ea typeface="Cambria Math" pitchFamily="18" charset="0"/>
                <a:cs typeface="Times New Roman" pitchFamily="18" charset="0"/>
              </a:rPr>
              <a:t> </a:t>
            </a:r>
            <a:r>
              <a:rPr lang="en-US" sz="3200" dirty="0" smtClean="0">
                <a:solidFill>
                  <a:srgbClr val="000000"/>
                </a:solidFill>
                <a:latin typeface="Cambria Math" pitchFamily="18" charset="0"/>
                <a:ea typeface="Cambria Math" pitchFamily="18" charset="0"/>
                <a:cs typeface="Times New Roman" pitchFamily="18" charset="0"/>
              </a:rPr>
              <a:t/>
            </a:r>
            <a:br>
              <a:rPr lang="en-US" sz="3200" dirty="0" smtClean="0">
                <a:solidFill>
                  <a:srgbClr val="000000"/>
                </a:solidFill>
                <a:latin typeface="Cambria Math" pitchFamily="18" charset="0"/>
                <a:ea typeface="Cambria Math" pitchFamily="18" charset="0"/>
                <a:cs typeface="Times New Roman" pitchFamily="18" charset="0"/>
              </a:rPr>
            </a:br>
            <a:r>
              <a:rPr lang="en-US" sz="3200" i="1" dirty="0" err="1" smtClean="0">
                <a:latin typeface="Cambria Math" pitchFamily="18" charset="0"/>
                <a:ea typeface="Cambria Math" pitchFamily="18" charset="0"/>
                <a:cs typeface="Times New Roman" pitchFamily="18" charset="0"/>
              </a:rPr>
              <a:t>cos</a:t>
            </a:r>
            <a:r>
              <a:rPr lang="en-US" sz="3200" i="1" dirty="0" smtClean="0">
                <a:latin typeface="Cambria Math" pitchFamily="18" charset="0"/>
                <a:ea typeface="Cambria Math" pitchFamily="18" charset="0"/>
                <a:cs typeface="Times New Roman" pitchFamily="18" charset="0"/>
              </a:rPr>
              <a:t>(z) = 1 + 0 - z</a:t>
            </a:r>
            <a:r>
              <a:rPr lang="en-US" sz="3200" i="1" baseline="30000" dirty="0" smtClean="0">
                <a:latin typeface="Cambria Math" pitchFamily="18" charset="0"/>
                <a:ea typeface="Cambria Math" pitchFamily="18" charset="0"/>
                <a:cs typeface="Times New Roman" pitchFamily="18" charset="0"/>
              </a:rPr>
              <a:t>2</a:t>
            </a:r>
            <a:r>
              <a:rPr lang="en-US" sz="3200" i="1" dirty="0" smtClean="0">
                <a:latin typeface="Cambria Math" pitchFamily="18" charset="0"/>
                <a:ea typeface="Cambria Math" pitchFamily="18" charset="0"/>
                <a:cs typeface="Times New Roman" pitchFamily="18" charset="0"/>
              </a:rPr>
              <a:t>/2 </a:t>
            </a:r>
            <a:r>
              <a:rPr lang="en-US" sz="3200" i="1" dirty="0" smtClean="0">
                <a:solidFill>
                  <a:srgbClr val="000000"/>
                </a:solidFill>
                <a:latin typeface="Cambria Math" pitchFamily="18" charset="0"/>
                <a:ea typeface="Cambria Math" pitchFamily="18" charset="0"/>
                <a:cs typeface="Times New Roman" pitchFamily="18" charset="0"/>
              </a:rPr>
              <a:t>+ 0 + z</a:t>
            </a:r>
            <a:r>
              <a:rPr lang="en-US" sz="3200" i="1" baseline="30000" dirty="0" smtClean="0">
                <a:solidFill>
                  <a:srgbClr val="000000"/>
                </a:solidFill>
                <a:latin typeface="Cambria Math" pitchFamily="18" charset="0"/>
                <a:ea typeface="Cambria Math" pitchFamily="18" charset="0"/>
                <a:cs typeface="Times New Roman" pitchFamily="18" charset="0"/>
              </a:rPr>
              <a:t>4</a:t>
            </a:r>
            <a:r>
              <a:rPr lang="en-US" sz="3200" i="1" dirty="0" smtClean="0">
                <a:solidFill>
                  <a:srgbClr val="000000"/>
                </a:solidFill>
                <a:latin typeface="Cambria Math" pitchFamily="18" charset="0"/>
                <a:ea typeface="Cambria Math" pitchFamily="18" charset="0"/>
                <a:cs typeface="Times New Roman" pitchFamily="18" charset="0"/>
              </a:rPr>
              <a:t>/24 + …</a:t>
            </a:r>
            <a:endParaRPr lang="en-US" i="1" dirty="0">
              <a:latin typeface="Cambria Math" pitchFamily="18" charset="0"/>
              <a:ea typeface="Cambria Math" pitchFamily="18" charset="0"/>
              <a:cs typeface="Times New Roman"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600200"/>
            <a:ext cx="7848600" cy="4038600"/>
          </a:xfrm>
        </p:spPr>
        <p:txBody>
          <a:bodyPr/>
          <a:lstStyle/>
          <a:p>
            <a:pPr algn="l"/>
            <a:r>
              <a:rPr lang="en-US" sz="3200" i="1" dirty="0" smtClean="0">
                <a:solidFill>
                  <a:srgbClr val="FF3300"/>
                </a:solidFill>
                <a:latin typeface="Cambria Math" pitchFamily="18" charset="0"/>
                <a:ea typeface="Cambria Math" pitchFamily="18" charset="0"/>
                <a:cs typeface="Times New Roman" pitchFamily="18" charset="0"/>
              </a:rPr>
              <a:t>sin(x)</a:t>
            </a:r>
            <a:r>
              <a:rPr lang="en-US" sz="3200" dirty="0" smtClean="0">
                <a:solidFill>
                  <a:srgbClr val="000000"/>
                </a:solidFill>
                <a:latin typeface="Cambria Math" pitchFamily="18" charset="0"/>
                <a:ea typeface="Cambria Math" pitchFamily="18" charset="0"/>
                <a:cs typeface="Times New Roman" pitchFamily="18" charset="0"/>
              </a:rPr>
              <a:t/>
            </a:r>
            <a:br>
              <a:rPr lang="en-US" sz="3200" dirty="0" smtClean="0">
                <a:solidFill>
                  <a:srgbClr val="000000"/>
                </a:solidFill>
                <a:latin typeface="Cambria Math" pitchFamily="18" charset="0"/>
                <a:ea typeface="Cambria Math" pitchFamily="18" charset="0"/>
                <a:cs typeface="Times New Roman" pitchFamily="18" charset="0"/>
              </a:rPr>
            </a:br>
            <a:r>
              <a:rPr lang="en-US" sz="3200" i="1" dirty="0" smtClean="0">
                <a:solidFill>
                  <a:srgbClr val="FF0000"/>
                </a:solidFill>
                <a:latin typeface="Cambria Math" pitchFamily="18" charset="0"/>
                <a:ea typeface="Cambria Math" pitchFamily="18" charset="0"/>
                <a:cs typeface="Times New Roman" pitchFamily="18" charset="0"/>
              </a:rPr>
              <a:t>substitute in x=z and multiply by </a:t>
            </a:r>
            <a:r>
              <a:rPr lang="en-US" sz="3200" i="1" dirty="0" err="1" smtClean="0">
                <a:solidFill>
                  <a:srgbClr val="FF0000"/>
                </a:solidFill>
                <a:latin typeface="Cambria Math" pitchFamily="18" charset="0"/>
                <a:ea typeface="Cambria Math" pitchFamily="18" charset="0"/>
                <a:cs typeface="Times New Roman" pitchFamily="18" charset="0"/>
              </a:rPr>
              <a:t>i</a:t>
            </a:r>
            <a:r>
              <a:rPr lang="en-US" sz="3200" i="1" dirty="0" smtClean="0">
                <a:solidFill>
                  <a:srgbClr val="FF0000"/>
                </a:solidFill>
                <a:latin typeface="Cambria Math" pitchFamily="18" charset="0"/>
                <a:ea typeface="Cambria Math" pitchFamily="18" charset="0"/>
                <a:cs typeface="Times New Roman" pitchFamily="18" charset="0"/>
              </a:rPr>
              <a:t/>
            </a:r>
            <a:br>
              <a:rPr lang="en-US" sz="3200" i="1" dirty="0" smtClean="0">
                <a:solidFill>
                  <a:srgbClr val="FF0000"/>
                </a:solidFill>
                <a:latin typeface="Cambria Math" pitchFamily="18" charset="0"/>
                <a:ea typeface="Cambria Math" pitchFamily="18" charset="0"/>
                <a:cs typeface="Times New Roman" pitchFamily="18" charset="0"/>
              </a:rPr>
            </a:br>
            <a:r>
              <a:rPr lang="en-US" sz="3200" i="1" dirty="0" smtClean="0">
                <a:solidFill>
                  <a:srgbClr val="FF0000"/>
                </a:solidFill>
                <a:latin typeface="Cambria Math" pitchFamily="18" charset="0"/>
                <a:ea typeface="Cambria Math" pitchFamily="18" charset="0"/>
                <a:cs typeface="Times New Roman" pitchFamily="18" charset="0"/>
              </a:rPr>
              <a:t/>
            </a:r>
            <a:br>
              <a:rPr lang="en-US" sz="3200" i="1" dirty="0" smtClean="0">
                <a:solidFill>
                  <a:srgbClr val="FF0000"/>
                </a:solidFill>
                <a:latin typeface="Cambria Math" pitchFamily="18" charset="0"/>
                <a:ea typeface="Cambria Math" pitchFamily="18" charset="0"/>
                <a:cs typeface="Times New Roman" pitchFamily="18" charset="0"/>
              </a:rPr>
            </a:br>
            <a:r>
              <a:rPr lang="en-US" sz="3200" i="1" dirty="0" smtClean="0">
                <a:solidFill>
                  <a:srgbClr val="FF0000"/>
                </a:solidFill>
                <a:latin typeface="Cambria Math" pitchFamily="18" charset="0"/>
                <a:ea typeface="Cambria Math" pitchFamily="18" charset="0"/>
                <a:cs typeface="Times New Roman" pitchFamily="18" charset="0"/>
              </a:rPr>
              <a:t/>
            </a:r>
            <a:br>
              <a:rPr lang="en-US" sz="3200" i="1" dirty="0" smtClean="0">
                <a:solidFill>
                  <a:srgbClr val="FF0000"/>
                </a:solidFill>
                <a:latin typeface="Cambria Math" pitchFamily="18" charset="0"/>
                <a:ea typeface="Cambria Math" pitchFamily="18" charset="0"/>
                <a:cs typeface="Times New Roman" pitchFamily="18" charset="0"/>
              </a:rPr>
            </a:br>
            <a:r>
              <a:rPr lang="en-US" sz="3200" i="1" dirty="0" smtClean="0">
                <a:solidFill>
                  <a:srgbClr val="000000"/>
                </a:solidFill>
                <a:latin typeface="Cambria Math" pitchFamily="18" charset="0"/>
                <a:ea typeface="Cambria Math" pitchFamily="18" charset="0"/>
                <a:cs typeface="Times New Roman" pitchFamily="18" charset="0"/>
              </a:rPr>
              <a:t> sin(x) = 0 + x + 0 - x</a:t>
            </a:r>
            <a:r>
              <a:rPr lang="en-US" sz="3200" i="1" baseline="30000" dirty="0" smtClean="0">
                <a:solidFill>
                  <a:srgbClr val="000000"/>
                </a:solidFill>
                <a:latin typeface="Cambria Math" pitchFamily="18" charset="0"/>
                <a:ea typeface="Cambria Math" pitchFamily="18" charset="0"/>
                <a:cs typeface="Times New Roman" pitchFamily="18" charset="0"/>
              </a:rPr>
              <a:t>3</a:t>
            </a:r>
            <a:r>
              <a:rPr lang="en-US" sz="3200" i="1" dirty="0" smtClean="0">
                <a:solidFill>
                  <a:srgbClr val="000000"/>
                </a:solidFill>
                <a:latin typeface="Cambria Math" pitchFamily="18" charset="0"/>
                <a:ea typeface="Cambria Math" pitchFamily="18" charset="0"/>
                <a:cs typeface="Times New Roman" pitchFamily="18" charset="0"/>
              </a:rPr>
              <a:t>/6 +0 + … </a:t>
            </a:r>
            <a:r>
              <a:rPr lang="en-US" sz="3200" dirty="0" smtClean="0">
                <a:solidFill>
                  <a:srgbClr val="FF0000"/>
                </a:solidFill>
              </a:rPr>
              <a:t/>
            </a:r>
            <a:br>
              <a:rPr lang="en-US" sz="3200" dirty="0" smtClean="0">
                <a:solidFill>
                  <a:srgbClr val="FF0000"/>
                </a:solidFill>
              </a:rPr>
            </a:br>
            <a:r>
              <a:rPr lang="en-US" sz="3200" i="1" dirty="0" smtClean="0">
                <a:solidFill>
                  <a:srgbClr val="000000"/>
                </a:solidFill>
                <a:latin typeface="Cambria Math" pitchFamily="18" charset="0"/>
                <a:ea typeface="Cambria Math" pitchFamily="18" charset="0"/>
                <a:cs typeface="Times New Roman" pitchFamily="18" charset="0"/>
              </a:rPr>
              <a:t> </a:t>
            </a:r>
            <a:r>
              <a:rPr lang="en-US" sz="3200" i="1" dirty="0" err="1" smtClean="0">
                <a:solidFill>
                  <a:srgbClr val="000000"/>
                </a:solidFill>
                <a:latin typeface="Cambria Math" pitchFamily="18" charset="0"/>
                <a:ea typeface="Cambria Math" pitchFamily="18" charset="0"/>
                <a:cs typeface="Times New Roman" pitchFamily="18" charset="0"/>
              </a:rPr>
              <a:t>i</a:t>
            </a:r>
            <a:r>
              <a:rPr lang="en-US" sz="3200" i="1" dirty="0" smtClean="0">
                <a:solidFill>
                  <a:srgbClr val="000000"/>
                </a:solidFill>
                <a:latin typeface="Cambria Math" pitchFamily="18" charset="0"/>
                <a:ea typeface="Cambria Math" pitchFamily="18" charset="0"/>
                <a:cs typeface="Times New Roman" pitchFamily="18" charset="0"/>
              </a:rPr>
              <a:t> sin(z) = 0 + </a:t>
            </a:r>
            <a:r>
              <a:rPr lang="en-US" sz="3200" i="1" dirty="0" err="1" smtClean="0">
                <a:solidFill>
                  <a:srgbClr val="000000"/>
                </a:solidFill>
                <a:latin typeface="Cambria Math" pitchFamily="18" charset="0"/>
                <a:ea typeface="Cambria Math" pitchFamily="18" charset="0"/>
                <a:cs typeface="Times New Roman" pitchFamily="18" charset="0"/>
              </a:rPr>
              <a:t>iz</a:t>
            </a:r>
            <a:r>
              <a:rPr lang="en-US" sz="3200" i="1" dirty="0" smtClean="0">
                <a:solidFill>
                  <a:srgbClr val="000000"/>
                </a:solidFill>
                <a:latin typeface="Cambria Math" pitchFamily="18" charset="0"/>
                <a:ea typeface="Cambria Math" pitchFamily="18" charset="0"/>
                <a:cs typeface="Times New Roman" pitchFamily="18" charset="0"/>
              </a:rPr>
              <a:t> + 0 - iz</a:t>
            </a:r>
            <a:r>
              <a:rPr lang="en-US" sz="3200" i="1" baseline="30000" dirty="0" smtClean="0">
                <a:solidFill>
                  <a:srgbClr val="000000"/>
                </a:solidFill>
                <a:latin typeface="Cambria Math" pitchFamily="18" charset="0"/>
                <a:ea typeface="Cambria Math" pitchFamily="18" charset="0"/>
                <a:cs typeface="Times New Roman" pitchFamily="18" charset="0"/>
              </a:rPr>
              <a:t>3</a:t>
            </a:r>
            <a:r>
              <a:rPr lang="en-US" sz="3200" i="1" dirty="0" smtClean="0">
                <a:solidFill>
                  <a:srgbClr val="000000"/>
                </a:solidFill>
                <a:latin typeface="Cambria Math" pitchFamily="18" charset="0"/>
                <a:ea typeface="Cambria Math" pitchFamily="18" charset="0"/>
                <a:cs typeface="Times New Roman" pitchFamily="18" charset="0"/>
              </a:rPr>
              <a:t>/6 +0 + …</a:t>
            </a:r>
            <a:r>
              <a:rPr lang="en-US" sz="3200" dirty="0" smtClean="0">
                <a:solidFill>
                  <a:srgbClr val="000000"/>
                </a:solidFill>
                <a:latin typeface="Cambria Math" pitchFamily="18" charset="0"/>
                <a:ea typeface="Cambria Math" pitchFamily="18" charset="0"/>
                <a:cs typeface="Times New Roman" pitchFamily="18" charset="0"/>
              </a:rPr>
              <a:t/>
            </a:r>
            <a:br>
              <a:rPr lang="en-US" sz="3200" dirty="0" smtClean="0">
                <a:solidFill>
                  <a:srgbClr val="000000"/>
                </a:solidFill>
                <a:latin typeface="Cambria Math" pitchFamily="18" charset="0"/>
                <a:ea typeface="Cambria Math" pitchFamily="18" charset="0"/>
                <a:cs typeface="Times New Roman" pitchFamily="18" charset="0"/>
              </a:rPr>
            </a:br>
            <a:endParaRPr lang="en-US" i="1" dirty="0">
              <a:latin typeface="Cambria Math" pitchFamily="18" charset="0"/>
              <a:ea typeface="Cambria Math" pitchFamily="18" charset="0"/>
              <a:cs typeface="Times New Roman" pitchFamily="18"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57200"/>
            <a:ext cx="9144000" cy="5791200"/>
          </a:xfrm>
        </p:spPr>
        <p:txBody>
          <a:bodyPr/>
          <a:lstStyle/>
          <a:p>
            <a:pPr algn="l"/>
            <a:r>
              <a:rPr lang="en-US" sz="3200" i="1" dirty="0" smtClean="0">
                <a:solidFill>
                  <a:srgbClr val="FF0000"/>
                </a:solidFill>
                <a:latin typeface="Cambria Math" pitchFamily="18" charset="0"/>
                <a:ea typeface="Cambria Math" pitchFamily="18" charset="0"/>
                <a:cs typeface="Times New Roman" pitchFamily="18" charset="0"/>
              </a:rPr>
              <a:t>add </a:t>
            </a:r>
            <a:r>
              <a:rPr lang="en-US" sz="3200" i="1" dirty="0" err="1" smtClean="0">
                <a:solidFill>
                  <a:srgbClr val="FF0000"/>
                </a:solidFill>
                <a:latin typeface="Cambria Math" pitchFamily="18" charset="0"/>
                <a:ea typeface="Cambria Math" pitchFamily="18" charset="0"/>
                <a:cs typeface="Times New Roman" pitchFamily="18" charset="0"/>
              </a:rPr>
              <a:t>cos</a:t>
            </a:r>
            <a:r>
              <a:rPr lang="en-US" sz="3200" i="1" dirty="0" smtClean="0">
                <a:solidFill>
                  <a:srgbClr val="FF0000"/>
                </a:solidFill>
                <a:latin typeface="Cambria Math" pitchFamily="18" charset="0"/>
                <a:ea typeface="Cambria Math" pitchFamily="18" charset="0"/>
                <a:cs typeface="Times New Roman" pitchFamily="18" charset="0"/>
              </a:rPr>
              <a:t>(z) and </a:t>
            </a:r>
            <a:r>
              <a:rPr lang="en-US" sz="3200" i="1" dirty="0" err="1" smtClean="0">
                <a:solidFill>
                  <a:srgbClr val="FF0000"/>
                </a:solidFill>
                <a:latin typeface="Cambria Math" pitchFamily="18" charset="0"/>
                <a:ea typeface="Cambria Math" pitchFamily="18" charset="0"/>
                <a:cs typeface="Times New Roman" pitchFamily="18" charset="0"/>
              </a:rPr>
              <a:t>i</a:t>
            </a:r>
            <a:r>
              <a:rPr lang="en-US" sz="3200" i="1" dirty="0" smtClean="0">
                <a:solidFill>
                  <a:srgbClr val="FF0000"/>
                </a:solidFill>
                <a:latin typeface="Cambria Math" pitchFamily="18" charset="0"/>
                <a:ea typeface="Cambria Math" pitchFamily="18" charset="0"/>
                <a:cs typeface="Times New Roman" pitchFamily="18" charset="0"/>
              </a:rPr>
              <a:t> sin(z)</a:t>
            </a:r>
            <a:br>
              <a:rPr lang="en-US" sz="3200" i="1" dirty="0" smtClean="0">
                <a:solidFill>
                  <a:srgbClr val="FF0000"/>
                </a:solidFill>
                <a:latin typeface="Cambria Math" pitchFamily="18" charset="0"/>
                <a:ea typeface="Cambria Math" pitchFamily="18" charset="0"/>
                <a:cs typeface="Times New Roman" pitchFamily="18" charset="0"/>
              </a:rPr>
            </a:br>
            <a:r>
              <a:rPr lang="en-US" sz="3200" i="1" dirty="0" err="1" smtClean="0">
                <a:latin typeface="Cambria Math" pitchFamily="18" charset="0"/>
                <a:ea typeface="Cambria Math" pitchFamily="18" charset="0"/>
                <a:cs typeface="Times New Roman" pitchFamily="18" charset="0"/>
              </a:rPr>
              <a:t>cos</a:t>
            </a:r>
            <a:r>
              <a:rPr lang="en-US" sz="3200" i="1" dirty="0" smtClean="0">
                <a:latin typeface="Cambria Math" pitchFamily="18" charset="0"/>
                <a:ea typeface="Cambria Math" pitchFamily="18" charset="0"/>
                <a:cs typeface="Times New Roman" pitchFamily="18" charset="0"/>
              </a:rPr>
              <a:t>(z) = 1 + 0 - z</a:t>
            </a:r>
            <a:r>
              <a:rPr lang="en-US" sz="3200" i="1" baseline="30000" dirty="0" smtClean="0">
                <a:latin typeface="Cambria Math" pitchFamily="18" charset="0"/>
                <a:ea typeface="Cambria Math" pitchFamily="18" charset="0"/>
                <a:cs typeface="Times New Roman" pitchFamily="18" charset="0"/>
              </a:rPr>
              <a:t>2</a:t>
            </a:r>
            <a:r>
              <a:rPr lang="en-US" sz="3200" i="1" dirty="0" smtClean="0">
                <a:latin typeface="Cambria Math" pitchFamily="18" charset="0"/>
                <a:ea typeface="Cambria Math" pitchFamily="18" charset="0"/>
                <a:cs typeface="Times New Roman" pitchFamily="18" charset="0"/>
              </a:rPr>
              <a:t>/2 </a:t>
            </a:r>
            <a:r>
              <a:rPr lang="en-US" sz="3200" i="1" dirty="0" smtClean="0">
                <a:solidFill>
                  <a:srgbClr val="000000"/>
                </a:solidFill>
                <a:latin typeface="Cambria Math" pitchFamily="18" charset="0"/>
                <a:ea typeface="Cambria Math" pitchFamily="18" charset="0"/>
                <a:cs typeface="Times New Roman" pitchFamily="18" charset="0"/>
              </a:rPr>
              <a:t>+ 0 + z</a:t>
            </a:r>
            <a:r>
              <a:rPr lang="en-US" sz="3200" i="1" baseline="30000" dirty="0" smtClean="0">
                <a:solidFill>
                  <a:srgbClr val="000000"/>
                </a:solidFill>
                <a:latin typeface="Cambria Math" pitchFamily="18" charset="0"/>
                <a:ea typeface="Cambria Math" pitchFamily="18" charset="0"/>
                <a:cs typeface="Times New Roman" pitchFamily="18" charset="0"/>
              </a:rPr>
              <a:t>4</a:t>
            </a:r>
            <a:r>
              <a:rPr lang="en-US" sz="3200" i="1" dirty="0" smtClean="0">
                <a:solidFill>
                  <a:srgbClr val="000000"/>
                </a:solidFill>
                <a:latin typeface="Cambria Math" pitchFamily="18" charset="0"/>
                <a:ea typeface="Cambria Math" pitchFamily="18" charset="0"/>
                <a:cs typeface="Times New Roman" pitchFamily="18" charset="0"/>
              </a:rPr>
              <a:t>/24 + …</a:t>
            </a:r>
            <a:br>
              <a:rPr lang="en-US" sz="3200" i="1" dirty="0" smtClean="0">
                <a:solidFill>
                  <a:srgbClr val="000000"/>
                </a:solidFill>
                <a:latin typeface="Cambria Math" pitchFamily="18" charset="0"/>
                <a:ea typeface="Cambria Math" pitchFamily="18" charset="0"/>
                <a:cs typeface="Times New Roman" pitchFamily="18" charset="0"/>
              </a:rPr>
            </a:br>
            <a:r>
              <a:rPr lang="en-US" sz="3200" i="1" dirty="0" smtClean="0">
                <a:solidFill>
                  <a:srgbClr val="000000"/>
                </a:solidFill>
                <a:latin typeface="Cambria Math" pitchFamily="18" charset="0"/>
                <a:ea typeface="Cambria Math" pitchFamily="18" charset="0"/>
                <a:cs typeface="Times New Roman" pitchFamily="18" charset="0"/>
              </a:rPr>
              <a:t>+</a:t>
            </a:r>
            <a:br>
              <a:rPr lang="en-US" sz="3200" i="1" dirty="0" smtClean="0">
                <a:solidFill>
                  <a:srgbClr val="000000"/>
                </a:solidFill>
                <a:latin typeface="Cambria Math" pitchFamily="18" charset="0"/>
                <a:ea typeface="Cambria Math" pitchFamily="18" charset="0"/>
                <a:cs typeface="Times New Roman" pitchFamily="18" charset="0"/>
              </a:rPr>
            </a:br>
            <a:r>
              <a:rPr lang="en-US" sz="3200" i="1" dirty="0" err="1" smtClean="0">
                <a:solidFill>
                  <a:srgbClr val="000000"/>
                </a:solidFill>
                <a:latin typeface="Cambria Math" pitchFamily="18" charset="0"/>
                <a:ea typeface="Cambria Math" pitchFamily="18" charset="0"/>
                <a:cs typeface="Times New Roman" pitchFamily="18" charset="0"/>
              </a:rPr>
              <a:t>i</a:t>
            </a:r>
            <a:r>
              <a:rPr lang="en-US" sz="3200" i="1" dirty="0" smtClean="0">
                <a:solidFill>
                  <a:srgbClr val="000000"/>
                </a:solidFill>
                <a:latin typeface="Cambria Math" pitchFamily="18" charset="0"/>
                <a:ea typeface="Cambria Math" pitchFamily="18" charset="0"/>
                <a:cs typeface="Times New Roman" pitchFamily="18" charset="0"/>
              </a:rPr>
              <a:t> sin(z) = 0 + </a:t>
            </a:r>
            <a:r>
              <a:rPr lang="en-US" sz="3200" i="1" dirty="0" err="1" smtClean="0">
                <a:solidFill>
                  <a:srgbClr val="000000"/>
                </a:solidFill>
                <a:latin typeface="Cambria Math" pitchFamily="18" charset="0"/>
                <a:ea typeface="Cambria Math" pitchFamily="18" charset="0"/>
                <a:cs typeface="Times New Roman" pitchFamily="18" charset="0"/>
              </a:rPr>
              <a:t>iz</a:t>
            </a:r>
            <a:r>
              <a:rPr lang="en-US" sz="3200" i="1" dirty="0" smtClean="0">
                <a:solidFill>
                  <a:srgbClr val="000000"/>
                </a:solidFill>
                <a:latin typeface="Cambria Math" pitchFamily="18" charset="0"/>
                <a:ea typeface="Cambria Math" pitchFamily="18" charset="0"/>
                <a:cs typeface="Times New Roman" pitchFamily="18" charset="0"/>
              </a:rPr>
              <a:t> + 0 - iz</a:t>
            </a:r>
            <a:r>
              <a:rPr lang="en-US" sz="3200" i="1" baseline="30000" dirty="0" smtClean="0">
                <a:solidFill>
                  <a:srgbClr val="000000"/>
                </a:solidFill>
                <a:latin typeface="Cambria Math" pitchFamily="18" charset="0"/>
                <a:ea typeface="Cambria Math" pitchFamily="18" charset="0"/>
                <a:cs typeface="Times New Roman" pitchFamily="18" charset="0"/>
              </a:rPr>
              <a:t>3</a:t>
            </a:r>
            <a:r>
              <a:rPr lang="en-US" sz="3200" i="1" dirty="0" smtClean="0">
                <a:solidFill>
                  <a:srgbClr val="000000"/>
                </a:solidFill>
                <a:latin typeface="Cambria Math" pitchFamily="18" charset="0"/>
                <a:ea typeface="Cambria Math" pitchFamily="18" charset="0"/>
                <a:cs typeface="Times New Roman" pitchFamily="18" charset="0"/>
              </a:rPr>
              <a:t>/6 +0 + …</a:t>
            </a:r>
            <a:r>
              <a:rPr lang="en-US" sz="3200" dirty="0" smtClean="0">
                <a:solidFill>
                  <a:srgbClr val="000000"/>
                </a:solidFill>
                <a:latin typeface="Cambria Math" pitchFamily="18" charset="0"/>
                <a:ea typeface="Cambria Math" pitchFamily="18" charset="0"/>
                <a:cs typeface="Times New Roman" pitchFamily="18" charset="0"/>
              </a:rPr>
              <a:t/>
            </a:r>
            <a:br>
              <a:rPr lang="en-US" sz="3200" dirty="0" smtClean="0">
                <a:solidFill>
                  <a:srgbClr val="000000"/>
                </a:solidFill>
                <a:latin typeface="Cambria Math" pitchFamily="18" charset="0"/>
                <a:ea typeface="Cambria Math" pitchFamily="18" charset="0"/>
                <a:cs typeface="Times New Roman" pitchFamily="18" charset="0"/>
              </a:rPr>
            </a:br>
            <a:r>
              <a:rPr lang="en-US" sz="3200" dirty="0" smtClean="0">
                <a:solidFill>
                  <a:srgbClr val="000000"/>
                </a:solidFill>
                <a:latin typeface="Cambria Math" pitchFamily="18" charset="0"/>
                <a:ea typeface="Cambria Math" pitchFamily="18" charset="0"/>
                <a:cs typeface="Times New Roman" pitchFamily="18" charset="0"/>
              </a:rPr>
              <a:t>=</a:t>
            </a:r>
            <a:r>
              <a:rPr lang="en-US" sz="3200" dirty="0" smtClean="0">
                <a:solidFill>
                  <a:srgbClr val="FF0000"/>
                </a:solidFill>
                <a:latin typeface="Cambria Math" pitchFamily="18" charset="0"/>
                <a:ea typeface="Cambria Math" pitchFamily="18" charset="0"/>
                <a:cs typeface="Times New Roman" pitchFamily="18" charset="0"/>
              </a:rPr>
              <a:t/>
            </a:r>
            <a:br>
              <a:rPr lang="en-US" sz="3200" dirty="0" smtClean="0">
                <a:solidFill>
                  <a:srgbClr val="FF0000"/>
                </a:solidFill>
                <a:latin typeface="Cambria Math" pitchFamily="18" charset="0"/>
                <a:ea typeface="Cambria Math" pitchFamily="18" charset="0"/>
                <a:cs typeface="Times New Roman" pitchFamily="18" charset="0"/>
              </a:rPr>
            </a:br>
            <a:r>
              <a:rPr lang="en-US" sz="3200" i="1" dirty="0" err="1" smtClean="0">
                <a:solidFill>
                  <a:srgbClr val="000000"/>
                </a:solidFill>
                <a:latin typeface="Cambria Math" pitchFamily="18" charset="0"/>
                <a:ea typeface="Cambria Math" pitchFamily="18" charset="0"/>
                <a:cs typeface="Times New Roman" pitchFamily="18" charset="0"/>
              </a:rPr>
              <a:t>cos</a:t>
            </a:r>
            <a:r>
              <a:rPr lang="en-US" sz="3200" i="1" dirty="0" smtClean="0">
                <a:solidFill>
                  <a:srgbClr val="000000"/>
                </a:solidFill>
                <a:latin typeface="Cambria Math" pitchFamily="18" charset="0"/>
                <a:ea typeface="Cambria Math" pitchFamily="18" charset="0"/>
                <a:cs typeface="Times New Roman" pitchFamily="18" charset="0"/>
              </a:rPr>
              <a:t>(z) + </a:t>
            </a:r>
            <a:r>
              <a:rPr lang="en-US" sz="3200" i="1" dirty="0" err="1" smtClean="0">
                <a:solidFill>
                  <a:srgbClr val="000000"/>
                </a:solidFill>
                <a:latin typeface="Cambria Math" pitchFamily="18" charset="0"/>
                <a:ea typeface="Cambria Math" pitchFamily="18" charset="0"/>
                <a:cs typeface="Times New Roman" pitchFamily="18" charset="0"/>
              </a:rPr>
              <a:t>i</a:t>
            </a:r>
            <a:r>
              <a:rPr lang="en-US" sz="3200" i="1" dirty="0" smtClean="0">
                <a:solidFill>
                  <a:srgbClr val="000000"/>
                </a:solidFill>
                <a:latin typeface="Cambria Math" pitchFamily="18" charset="0"/>
                <a:ea typeface="Cambria Math" pitchFamily="18" charset="0"/>
                <a:cs typeface="Times New Roman" pitchFamily="18" charset="0"/>
              </a:rPr>
              <a:t> sin(z) = 1 + </a:t>
            </a:r>
            <a:r>
              <a:rPr lang="en-US" sz="3200" i="1" dirty="0" err="1" smtClean="0">
                <a:solidFill>
                  <a:srgbClr val="000000"/>
                </a:solidFill>
                <a:latin typeface="Cambria Math" pitchFamily="18" charset="0"/>
                <a:ea typeface="Cambria Math" pitchFamily="18" charset="0"/>
                <a:cs typeface="Times New Roman" pitchFamily="18" charset="0"/>
              </a:rPr>
              <a:t>iz</a:t>
            </a:r>
            <a:r>
              <a:rPr lang="en-US" sz="3200" i="1" dirty="0" smtClean="0">
                <a:solidFill>
                  <a:srgbClr val="000000"/>
                </a:solidFill>
                <a:latin typeface="Cambria Math" pitchFamily="18" charset="0"/>
                <a:ea typeface="Cambria Math" pitchFamily="18" charset="0"/>
                <a:cs typeface="Times New Roman" pitchFamily="18" charset="0"/>
              </a:rPr>
              <a:t> - z</a:t>
            </a:r>
            <a:r>
              <a:rPr lang="en-US" sz="3200" i="1" baseline="30000" dirty="0" smtClean="0">
                <a:solidFill>
                  <a:srgbClr val="000000"/>
                </a:solidFill>
                <a:latin typeface="Cambria Math" pitchFamily="18" charset="0"/>
                <a:ea typeface="Cambria Math" pitchFamily="18" charset="0"/>
                <a:cs typeface="Times New Roman" pitchFamily="18" charset="0"/>
              </a:rPr>
              <a:t>2</a:t>
            </a:r>
            <a:r>
              <a:rPr lang="en-US" sz="3200" i="1" dirty="0" smtClean="0">
                <a:solidFill>
                  <a:srgbClr val="000000"/>
                </a:solidFill>
                <a:latin typeface="Cambria Math" pitchFamily="18" charset="0"/>
                <a:ea typeface="Cambria Math" pitchFamily="18" charset="0"/>
                <a:cs typeface="Times New Roman" pitchFamily="18" charset="0"/>
              </a:rPr>
              <a:t>/2 - iz</a:t>
            </a:r>
            <a:r>
              <a:rPr lang="en-US" sz="3200" i="1" baseline="30000" dirty="0" smtClean="0">
                <a:solidFill>
                  <a:srgbClr val="000000"/>
                </a:solidFill>
                <a:latin typeface="Cambria Math" pitchFamily="18" charset="0"/>
                <a:ea typeface="Cambria Math" pitchFamily="18" charset="0"/>
                <a:cs typeface="Times New Roman" pitchFamily="18" charset="0"/>
              </a:rPr>
              <a:t>3</a:t>
            </a:r>
            <a:r>
              <a:rPr lang="en-US" sz="3200" i="1" dirty="0" smtClean="0">
                <a:solidFill>
                  <a:srgbClr val="000000"/>
                </a:solidFill>
                <a:latin typeface="Cambria Math" pitchFamily="18" charset="0"/>
                <a:ea typeface="Cambria Math" pitchFamily="18" charset="0"/>
                <a:cs typeface="Times New Roman" pitchFamily="18" charset="0"/>
              </a:rPr>
              <a:t>/6 + z</a:t>
            </a:r>
            <a:r>
              <a:rPr lang="en-US" sz="3200" i="1" baseline="30000" dirty="0" smtClean="0">
                <a:solidFill>
                  <a:srgbClr val="000000"/>
                </a:solidFill>
                <a:latin typeface="Cambria Math" pitchFamily="18" charset="0"/>
                <a:ea typeface="Cambria Math" pitchFamily="18" charset="0"/>
                <a:cs typeface="Times New Roman" pitchFamily="18" charset="0"/>
              </a:rPr>
              <a:t>4</a:t>
            </a:r>
            <a:r>
              <a:rPr lang="en-US" sz="3200" i="1" dirty="0" smtClean="0">
                <a:solidFill>
                  <a:srgbClr val="000000"/>
                </a:solidFill>
                <a:latin typeface="Cambria Math" pitchFamily="18" charset="0"/>
                <a:ea typeface="Cambria Math" pitchFamily="18" charset="0"/>
                <a:cs typeface="Times New Roman" pitchFamily="18" charset="0"/>
              </a:rPr>
              <a:t>/24  + …</a:t>
            </a:r>
            <a:br>
              <a:rPr lang="en-US" sz="3200" i="1" dirty="0" smtClean="0">
                <a:solidFill>
                  <a:srgbClr val="000000"/>
                </a:solidFill>
                <a:latin typeface="Cambria Math" pitchFamily="18" charset="0"/>
                <a:ea typeface="Cambria Math" pitchFamily="18" charset="0"/>
                <a:cs typeface="Times New Roman" pitchFamily="18" charset="0"/>
              </a:rPr>
            </a:br>
            <a:r>
              <a:rPr lang="en-US" sz="3200" i="1" dirty="0" smtClean="0">
                <a:solidFill>
                  <a:srgbClr val="000000"/>
                </a:solidFill>
                <a:latin typeface="Cambria Math" pitchFamily="18" charset="0"/>
                <a:ea typeface="Cambria Math" pitchFamily="18" charset="0"/>
                <a:cs typeface="Times New Roman" pitchFamily="18" charset="0"/>
              </a:rPr>
              <a:t>         </a:t>
            </a:r>
            <a:br>
              <a:rPr lang="en-US" sz="3200" i="1" dirty="0" smtClean="0">
                <a:solidFill>
                  <a:srgbClr val="000000"/>
                </a:solidFill>
                <a:latin typeface="Cambria Math" pitchFamily="18" charset="0"/>
                <a:ea typeface="Cambria Math" pitchFamily="18" charset="0"/>
                <a:cs typeface="Times New Roman" pitchFamily="18" charset="0"/>
              </a:rPr>
            </a:br>
            <a:r>
              <a:rPr lang="en-US" sz="3200" i="1" dirty="0" smtClean="0">
                <a:solidFill>
                  <a:srgbClr val="000000"/>
                </a:solidFill>
                <a:latin typeface="Cambria Math" pitchFamily="18" charset="0"/>
                <a:ea typeface="Cambria Math" pitchFamily="18" charset="0"/>
                <a:cs typeface="Times New Roman" pitchFamily="18" charset="0"/>
              </a:rPr>
              <a:t/>
            </a:r>
            <a:br>
              <a:rPr lang="en-US" sz="3200" i="1" dirty="0" smtClean="0">
                <a:solidFill>
                  <a:srgbClr val="000000"/>
                </a:solidFill>
                <a:latin typeface="Cambria Math" pitchFamily="18" charset="0"/>
                <a:ea typeface="Cambria Math" pitchFamily="18" charset="0"/>
                <a:cs typeface="Times New Roman" pitchFamily="18" charset="0"/>
              </a:rPr>
            </a:br>
            <a:r>
              <a:rPr lang="en-US" sz="3200" i="1" dirty="0" smtClean="0">
                <a:solidFill>
                  <a:srgbClr val="FF0000"/>
                </a:solidFill>
                <a:latin typeface="Cambria Math" pitchFamily="18" charset="0"/>
                <a:ea typeface="Cambria Math" pitchFamily="18" charset="0"/>
                <a:cs typeface="Times New Roman" pitchFamily="18" charset="0"/>
              </a:rPr>
              <a:t>compare with results for exp(</a:t>
            </a:r>
            <a:r>
              <a:rPr lang="en-US" sz="3200" i="1" dirty="0" err="1" smtClean="0">
                <a:solidFill>
                  <a:srgbClr val="FF0000"/>
                </a:solidFill>
                <a:latin typeface="Cambria Math" pitchFamily="18" charset="0"/>
                <a:ea typeface="Cambria Math" pitchFamily="18" charset="0"/>
                <a:cs typeface="Times New Roman" pitchFamily="18" charset="0"/>
              </a:rPr>
              <a:t>iz</a:t>
            </a:r>
            <a:r>
              <a:rPr lang="en-US" sz="3200" i="1" dirty="0" smtClean="0">
                <a:solidFill>
                  <a:srgbClr val="FF0000"/>
                </a:solidFill>
                <a:latin typeface="Cambria Math" pitchFamily="18" charset="0"/>
                <a:ea typeface="Cambria Math" pitchFamily="18" charset="0"/>
                <a:cs typeface="Times New Roman" pitchFamily="18" charset="0"/>
              </a:rPr>
              <a:t>)</a:t>
            </a:r>
            <a:r>
              <a:rPr lang="en-US" sz="3200" i="1" dirty="0" smtClean="0">
                <a:latin typeface="Cambria Math" pitchFamily="18" charset="0"/>
                <a:ea typeface="Cambria Math" pitchFamily="18" charset="0"/>
                <a:cs typeface="Times New Roman" pitchFamily="18" charset="0"/>
              </a:rPr>
              <a:t/>
            </a:r>
            <a:br>
              <a:rPr lang="en-US" sz="3200" i="1" dirty="0" smtClean="0">
                <a:latin typeface="Cambria Math" pitchFamily="18" charset="0"/>
                <a:ea typeface="Cambria Math" pitchFamily="18" charset="0"/>
                <a:cs typeface="Times New Roman" pitchFamily="18" charset="0"/>
              </a:rPr>
            </a:br>
            <a:r>
              <a:rPr lang="en-US" sz="3200" i="1" dirty="0" smtClean="0">
                <a:latin typeface="Cambria Math" pitchFamily="18" charset="0"/>
                <a:ea typeface="Cambria Math" pitchFamily="18" charset="0"/>
                <a:cs typeface="Times New Roman" pitchFamily="18" charset="0"/>
              </a:rPr>
              <a:t>exp(</a:t>
            </a:r>
            <a:r>
              <a:rPr lang="en-US" sz="3200" i="1" dirty="0" err="1" smtClean="0">
                <a:latin typeface="Cambria Math" pitchFamily="18" charset="0"/>
                <a:ea typeface="Cambria Math" pitchFamily="18" charset="0"/>
                <a:cs typeface="Times New Roman" pitchFamily="18" charset="0"/>
              </a:rPr>
              <a:t>iz</a:t>
            </a:r>
            <a:r>
              <a:rPr lang="en-US" sz="3200" i="1" dirty="0" smtClean="0">
                <a:latin typeface="Cambria Math" pitchFamily="18" charset="0"/>
                <a:ea typeface="Cambria Math" pitchFamily="18" charset="0"/>
                <a:cs typeface="Times New Roman" pitchFamily="18" charset="0"/>
              </a:rPr>
              <a:t>) =                  1 + </a:t>
            </a:r>
            <a:r>
              <a:rPr lang="en-US" sz="3200" i="1" dirty="0" err="1" smtClean="0">
                <a:latin typeface="Cambria Math" pitchFamily="18" charset="0"/>
                <a:ea typeface="Cambria Math" pitchFamily="18" charset="0"/>
                <a:cs typeface="Times New Roman" pitchFamily="18" charset="0"/>
              </a:rPr>
              <a:t>iz</a:t>
            </a:r>
            <a:r>
              <a:rPr lang="en-US" sz="3200" i="1" dirty="0" smtClean="0">
                <a:latin typeface="Cambria Math" pitchFamily="18" charset="0"/>
                <a:ea typeface="Cambria Math" pitchFamily="18" charset="0"/>
                <a:cs typeface="Times New Roman" pitchFamily="18" charset="0"/>
              </a:rPr>
              <a:t> - z</a:t>
            </a:r>
            <a:r>
              <a:rPr lang="en-US" sz="3200" i="1" baseline="30000" dirty="0" smtClean="0">
                <a:latin typeface="Cambria Math" pitchFamily="18" charset="0"/>
                <a:ea typeface="Cambria Math" pitchFamily="18" charset="0"/>
                <a:cs typeface="Times New Roman" pitchFamily="18" charset="0"/>
              </a:rPr>
              <a:t>2</a:t>
            </a:r>
            <a:r>
              <a:rPr lang="en-US" sz="3200" i="1" dirty="0" smtClean="0">
                <a:latin typeface="Cambria Math" pitchFamily="18" charset="0"/>
                <a:ea typeface="Cambria Math" pitchFamily="18" charset="0"/>
                <a:cs typeface="Times New Roman" pitchFamily="18" charset="0"/>
              </a:rPr>
              <a:t>/2 </a:t>
            </a:r>
            <a:r>
              <a:rPr lang="en-US" sz="3200" i="1" dirty="0" smtClean="0">
                <a:solidFill>
                  <a:srgbClr val="000000"/>
                </a:solidFill>
                <a:latin typeface="Cambria Math" pitchFamily="18" charset="0"/>
                <a:ea typeface="Cambria Math" pitchFamily="18" charset="0"/>
                <a:cs typeface="Times New Roman" pitchFamily="18" charset="0"/>
              </a:rPr>
              <a:t>- iz</a:t>
            </a:r>
            <a:r>
              <a:rPr lang="en-US" sz="3200" i="1" baseline="30000" dirty="0" smtClean="0">
                <a:solidFill>
                  <a:srgbClr val="000000"/>
                </a:solidFill>
                <a:latin typeface="Cambria Math" pitchFamily="18" charset="0"/>
                <a:ea typeface="Cambria Math" pitchFamily="18" charset="0"/>
                <a:cs typeface="Times New Roman" pitchFamily="18" charset="0"/>
              </a:rPr>
              <a:t>3</a:t>
            </a:r>
            <a:r>
              <a:rPr lang="en-US" sz="3200" i="1" dirty="0" smtClean="0">
                <a:solidFill>
                  <a:srgbClr val="000000"/>
                </a:solidFill>
                <a:latin typeface="Cambria Math" pitchFamily="18" charset="0"/>
                <a:ea typeface="Cambria Math" pitchFamily="18" charset="0"/>
                <a:cs typeface="Times New Roman" pitchFamily="18" charset="0"/>
              </a:rPr>
              <a:t>/6 + z</a:t>
            </a:r>
            <a:r>
              <a:rPr lang="en-US" sz="3200" i="1" baseline="30000" dirty="0" smtClean="0">
                <a:solidFill>
                  <a:srgbClr val="000000"/>
                </a:solidFill>
                <a:latin typeface="Cambria Math" pitchFamily="18" charset="0"/>
                <a:ea typeface="Cambria Math" pitchFamily="18" charset="0"/>
                <a:cs typeface="Times New Roman" pitchFamily="18" charset="0"/>
              </a:rPr>
              <a:t>4</a:t>
            </a:r>
            <a:r>
              <a:rPr lang="en-US" sz="3200" i="1" dirty="0" smtClean="0">
                <a:solidFill>
                  <a:srgbClr val="000000"/>
                </a:solidFill>
                <a:latin typeface="Cambria Math" pitchFamily="18" charset="0"/>
                <a:ea typeface="Cambria Math" pitchFamily="18" charset="0"/>
                <a:cs typeface="Times New Roman" pitchFamily="18" charset="0"/>
              </a:rPr>
              <a:t>/24  + …</a:t>
            </a:r>
            <a:br>
              <a:rPr lang="en-US" sz="3200" i="1" dirty="0" smtClean="0">
                <a:solidFill>
                  <a:srgbClr val="000000"/>
                </a:solidFill>
                <a:latin typeface="Cambria Math" pitchFamily="18" charset="0"/>
                <a:ea typeface="Cambria Math" pitchFamily="18" charset="0"/>
                <a:cs typeface="Times New Roman" pitchFamily="18" charset="0"/>
              </a:rPr>
            </a:br>
            <a:r>
              <a:rPr lang="en-US" sz="3200" i="1" dirty="0" smtClean="0">
                <a:solidFill>
                  <a:srgbClr val="000000"/>
                </a:solidFill>
                <a:latin typeface="Cambria Math" pitchFamily="18" charset="0"/>
                <a:ea typeface="Cambria Math" pitchFamily="18" charset="0"/>
                <a:cs typeface="Times New Roman" pitchFamily="18" charset="0"/>
              </a:rPr>
              <a:t/>
            </a:r>
            <a:br>
              <a:rPr lang="en-US" sz="3200" i="1" dirty="0" smtClean="0">
                <a:solidFill>
                  <a:srgbClr val="000000"/>
                </a:solidFill>
                <a:latin typeface="Cambria Math" pitchFamily="18" charset="0"/>
                <a:ea typeface="Cambria Math" pitchFamily="18" charset="0"/>
                <a:cs typeface="Times New Roman" pitchFamily="18" charset="0"/>
              </a:rPr>
            </a:br>
            <a:r>
              <a:rPr lang="en-US" sz="3200" i="1" dirty="0" smtClean="0">
                <a:solidFill>
                  <a:srgbClr val="FF0000"/>
                </a:solidFill>
                <a:latin typeface="Cambria Math" pitchFamily="18" charset="0"/>
                <a:ea typeface="Cambria Math" pitchFamily="18" charset="0"/>
                <a:cs typeface="Times New Roman" pitchFamily="18" charset="0"/>
              </a:rPr>
              <a:t> they’re equal!</a:t>
            </a:r>
            <a:endParaRPr lang="en-US" i="1" dirty="0">
              <a:latin typeface="Cambria Math" pitchFamily="18" charset="0"/>
              <a:ea typeface="Cambria Math" pitchFamily="18" charset="0"/>
              <a:cs typeface="Times New Roman" pitchFamily="18"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838200"/>
            <a:ext cx="8229600" cy="4876800"/>
          </a:xfrm>
        </p:spPr>
        <p:txBody>
          <a:bodyPr/>
          <a:lstStyle/>
          <a:p>
            <a:r>
              <a:rPr lang="en-US" sz="3200" dirty="0" smtClean="0">
                <a:latin typeface="Times New Roman" pitchFamily="18" charset="0"/>
                <a:cs typeface="Times New Roman" pitchFamily="18" charset="0"/>
              </a:rPr>
              <a:t>note that since</a:t>
            </a:r>
            <a:r>
              <a:rPr lang="en-US" sz="3600" dirty="0" smtClean="0">
                <a:latin typeface="Times New Roman" pitchFamily="18" charset="0"/>
                <a:cs typeface="Times New Roman" pitchFamily="18" charset="0"/>
              </a:rPr>
              <a:t/>
            </a:r>
            <a:br>
              <a:rPr lang="en-US" sz="3600"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sz="3200" i="1" dirty="0" smtClean="0">
                <a:solidFill>
                  <a:srgbClr val="000000"/>
                </a:solidFill>
                <a:latin typeface="Cambria Math" pitchFamily="18" charset="0"/>
                <a:ea typeface="Cambria Math" pitchFamily="18" charset="0"/>
                <a:cs typeface="Times New Roman" pitchFamily="18" charset="0"/>
              </a:rPr>
              <a:t>exp(</a:t>
            </a:r>
            <a:r>
              <a:rPr lang="en-US" sz="3200" i="1" dirty="0" err="1" smtClean="0">
                <a:solidFill>
                  <a:srgbClr val="000000"/>
                </a:solidFill>
                <a:latin typeface="Cambria Math" pitchFamily="18" charset="0"/>
                <a:ea typeface="Cambria Math" pitchFamily="18" charset="0"/>
                <a:cs typeface="Times New Roman" pitchFamily="18" charset="0"/>
              </a:rPr>
              <a:t>iz</a:t>
            </a:r>
            <a:r>
              <a:rPr lang="en-US" sz="3200" i="1" dirty="0" smtClean="0">
                <a:solidFill>
                  <a:srgbClr val="000000"/>
                </a:solidFill>
                <a:latin typeface="Cambria Math" pitchFamily="18" charset="0"/>
                <a:ea typeface="Cambria Math" pitchFamily="18" charset="0"/>
                <a:cs typeface="Times New Roman" pitchFamily="18" charset="0"/>
              </a:rPr>
              <a:t>) = </a:t>
            </a:r>
            <a:r>
              <a:rPr lang="en-US" sz="3200" i="1" dirty="0" err="1" smtClean="0">
                <a:solidFill>
                  <a:srgbClr val="000000"/>
                </a:solidFill>
                <a:latin typeface="Cambria Math" pitchFamily="18" charset="0"/>
                <a:ea typeface="Cambria Math" pitchFamily="18" charset="0"/>
                <a:cs typeface="Times New Roman" pitchFamily="18" charset="0"/>
              </a:rPr>
              <a:t>cos</a:t>
            </a:r>
            <a:r>
              <a:rPr lang="en-US" sz="3200" i="1" dirty="0" smtClean="0">
                <a:solidFill>
                  <a:srgbClr val="000000"/>
                </a:solidFill>
                <a:latin typeface="Cambria Math" pitchFamily="18" charset="0"/>
                <a:ea typeface="Cambria Math" pitchFamily="18" charset="0"/>
                <a:cs typeface="Times New Roman" pitchFamily="18" charset="0"/>
              </a:rPr>
              <a:t>(z) + </a:t>
            </a:r>
            <a:r>
              <a:rPr lang="en-US" sz="3200" i="1" dirty="0" err="1" smtClean="0">
                <a:solidFill>
                  <a:srgbClr val="000000"/>
                </a:solidFill>
                <a:latin typeface="Cambria Math" pitchFamily="18" charset="0"/>
                <a:ea typeface="Cambria Math" pitchFamily="18" charset="0"/>
                <a:cs typeface="Times New Roman" pitchFamily="18" charset="0"/>
              </a:rPr>
              <a:t>i</a:t>
            </a:r>
            <a:r>
              <a:rPr lang="en-US" sz="3200" i="1" dirty="0" smtClean="0">
                <a:solidFill>
                  <a:srgbClr val="000000"/>
                </a:solidFill>
                <a:latin typeface="Cambria Math" pitchFamily="18" charset="0"/>
                <a:ea typeface="Cambria Math" pitchFamily="18" charset="0"/>
                <a:cs typeface="Times New Roman" pitchFamily="18" charset="0"/>
              </a:rPr>
              <a:t> sin(z)</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then </a:t>
            </a:r>
            <a:r>
              <a:rPr lang="en-US" sz="3200" i="1" dirty="0" smtClean="0">
                <a:latin typeface="Times New Roman" pitchFamily="18" charset="0"/>
                <a:ea typeface="Cambria Math" pitchFamily="18" charset="0"/>
                <a:cs typeface="Times New Roman" pitchFamily="18" charset="0"/>
              </a:rPr>
              <a:t/>
            </a:r>
            <a:br>
              <a:rPr lang="en-US" sz="3200" i="1" dirty="0" smtClean="0">
                <a:latin typeface="Times New Roman" pitchFamily="18" charset="0"/>
                <a:ea typeface="Cambria Math" pitchFamily="18" charset="0"/>
                <a:cs typeface="Times New Roman" pitchFamily="18" charset="0"/>
              </a:rPr>
            </a:br>
            <a:r>
              <a:rPr lang="en-US" sz="3200" dirty="0" smtClean="0">
                <a:latin typeface="Cambria Math" pitchFamily="18" charset="0"/>
                <a:ea typeface="Cambria Math" pitchFamily="18" charset="0"/>
                <a:cs typeface="Times New Roman" pitchFamily="18" charset="0"/>
              </a:rPr>
              <a:t>|</a:t>
            </a:r>
            <a:r>
              <a:rPr lang="en-US" sz="3200" i="1" dirty="0" smtClean="0">
                <a:latin typeface="Cambria Math" pitchFamily="18" charset="0"/>
                <a:ea typeface="Cambria Math" pitchFamily="18" charset="0"/>
                <a:cs typeface="Times New Roman" pitchFamily="18" charset="0"/>
              </a:rPr>
              <a:t>exp(</a:t>
            </a:r>
            <a:r>
              <a:rPr lang="en-US" sz="3200" i="1" dirty="0" err="1" smtClean="0">
                <a:latin typeface="Cambria Math" pitchFamily="18" charset="0"/>
                <a:ea typeface="Cambria Math" pitchFamily="18" charset="0"/>
                <a:cs typeface="Times New Roman" pitchFamily="18" charset="0"/>
              </a:rPr>
              <a:t>iz</a:t>
            </a:r>
            <a:r>
              <a:rPr lang="en-US" sz="3200" i="1" dirty="0" smtClean="0">
                <a:latin typeface="Cambria Math" pitchFamily="18" charset="0"/>
                <a:ea typeface="Cambria Math" pitchFamily="18" charset="0"/>
                <a:cs typeface="Times New Roman" pitchFamily="18" charset="0"/>
              </a:rPr>
              <a:t>) </a:t>
            </a:r>
            <a:r>
              <a:rPr lang="en-US" sz="3200" dirty="0" smtClean="0">
                <a:latin typeface="Cambria Math" pitchFamily="18" charset="0"/>
                <a:ea typeface="Cambria Math" pitchFamily="18" charset="0"/>
                <a:cs typeface="Times New Roman" pitchFamily="18" charset="0"/>
              </a:rPr>
              <a:t>|</a:t>
            </a:r>
            <a:r>
              <a:rPr lang="en-US" sz="3200" i="1" dirty="0" smtClean="0">
                <a:latin typeface="Cambria Math" pitchFamily="18" charset="0"/>
                <a:ea typeface="Cambria Math" pitchFamily="18" charset="0"/>
                <a:cs typeface="Times New Roman" pitchFamily="18" charset="0"/>
              </a:rPr>
              <a:t>= cos</a:t>
            </a:r>
            <a:r>
              <a:rPr lang="en-US" sz="3200" i="1" baseline="30000" dirty="0" smtClean="0">
                <a:latin typeface="Cambria Math" pitchFamily="18" charset="0"/>
                <a:ea typeface="Cambria Math" pitchFamily="18" charset="0"/>
                <a:cs typeface="Times New Roman" pitchFamily="18" charset="0"/>
              </a:rPr>
              <a:t>2</a:t>
            </a:r>
            <a:r>
              <a:rPr lang="en-US" sz="3200" i="1" dirty="0" smtClean="0">
                <a:latin typeface="Cambria Math" pitchFamily="18" charset="0"/>
                <a:ea typeface="Cambria Math" pitchFamily="18" charset="0"/>
                <a:cs typeface="Times New Roman" pitchFamily="18" charset="0"/>
              </a:rPr>
              <a:t>(z) + sin</a:t>
            </a:r>
            <a:r>
              <a:rPr lang="en-US" sz="3200" i="1" baseline="30000" dirty="0" smtClean="0">
                <a:latin typeface="Cambria Math" pitchFamily="18" charset="0"/>
                <a:ea typeface="Cambria Math" pitchFamily="18" charset="0"/>
                <a:cs typeface="Times New Roman" pitchFamily="18" charset="0"/>
              </a:rPr>
              <a:t>2 </a:t>
            </a:r>
            <a:r>
              <a:rPr lang="en-US" sz="3200" i="1" dirty="0" smtClean="0">
                <a:latin typeface="Cambria Math" pitchFamily="18" charset="0"/>
                <a:ea typeface="Cambria Math" pitchFamily="18" charset="0"/>
                <a:cs typeface="Times New Roman" pitchFamily="18" charset="0"/>
              </a:rPr>
              <a:t>(z) = 1</a:t>
            </a:r>
            <a:endParaRPr lang="en-US" i="1" dirty="0">
              <a:latin typeface="Cambria Math" pitchFamily="18" charset="0"/>
              <a:ea typeface="Cambria Math" pitchFamily="18"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1"/>
          </p:nvPr>
        </p:nvSpPr>
        <p:spPr>
          <a:xfrm>
            <a:off x="457200" y="685800"/>
            <a:ext cx="8229600" cy="5943600"/>
          </a:xfrm>
        </p:spPr>
        <p:txBody>
          <a:bodyPr/>
          <a:lstStyle/>
          <a:p>
            <a:pPr>
              <a:spcBef>
                <a:spcPts val="100"/>
              </a:spcBef>
              <a:buNone/>
            </a:pPr>
            <a:r>
              <a:rPr lang="en-US" sz="1800" dirty="0">
                <a:latin typeface="Times New Roman" pitchFamily="18" charset="0"/>
                <a:cs typeface="Times New Roman" pitchFamily="18" charset="0"/>
              </a:rPr>
              <a:t>	</a:t>
            </a:r>
            <a:r>
              <a:rPr lang="en-US" sz="1600" dirty="0" smtClean="0">
                <a:latin typeface="Times New Roman" pitchFamily="18" charset="0"/>
                <a:cs typeface="Times New Roman" pitchFamily="18" charset="0"/>
              </a:rPr>
              <a:t>Lecture 01</a:t>
            </a:r>
            <a:r>
              <a:rPr lang="en-US" sz="1600" dirty="0">
                <a:latin typeface="Times New Roman" pitchFamily="18" charset="0"/>
                <a:cs typeface="Times New Roman" pitchFamily="18" charset="0"/>
              </a:rPr>
              <a:t>	</a:t>
            </a:r>
            <a:r>
              <a:rPr lang="en-US" sz="1600" dirty="0" smtClean="0">
                <a:latin typeface="Times New Roman" pitchFamily="18" charset="0"/>
                <a:cs typeface="Times New Roman" pitchFamily="18" charset="0"/>
              </a:rPr>
              <a:t>	Using </a:t>
            </a:r>
            <a:r>
              <a:rPr lang="en-US" sz="1600" dirty="0" err="1" smtClean="0">
                <a:latin typeface="Times New Roman" pitchFamily="18" charset="0"/>
                <a:cs typeface="Times New Roman" pitchFamily="18" charset="0"/>
              </a:rPr>
              <a:t>MatLab</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02		Looking At Data</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03</a:t>
            </a:r>
            <a:r>
              <a:rPr lang="en-US" sz="1600" b="1" dirty="0" smtClean="0">
                <a:latin typeface="Times New Roman" pitchFamily="18" charset="0"/>
                <a:cs typeface="Times New Roman" pitchFamily="18" charset="0"/>
              </a:rPr>
              <a:t>		</a:t>
            </a:r>
            <a:r>
              <a:rPr lang="en-US" sz="1600" dirty="0" smtClean="0">
                <a:latin typeface="Times New Roman" pitchFamily="18" charset="0"/>
                <a:cs typeface="Times New Roman" pitchFamily="18" charset="0"/>
              </a:rPr>
              <a:t>Probability and Measurement Error</a:t>
            </a:r>
            <a:r>
              <a:rPr lang="en-US" sz="1600" b="1" dirty="0" smtClean="0">
                <a:latin typeface="Times New Roman" pitchFamily="18" charset="0"/>
                <a:cs typeface="Times New Roman" pitchFamily="18" charset="0"/>
              </a:rPr>
              <a:t> </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04		Multivariate Distributions</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05</a:t>
            </a:r>
            <a:r>
              <a:rPr lang="en-US" sz="1600" b="1" dirty="0" smtClean="0">
                <a:latin typeface="Times New Roman" pitchFamily="18" charset="0"/>
                <a:cs typeface="Times New Roman" pitchFamily="18" charset="0"/>
              </a:rPr>
              <a:t>		</a:t>
            </a:r>
            <a:r>
              <a:rPr lang="en-US" sz="1600" dirty="0" smtClean="0">
                <a:latin typeface="Times New Roman" pitchFamily="18" charset="0"/>
                <a:cs typeface="Times New Roman" pitchFamily="18" charset="0"/>
              </a:rPr>
              <a:t>Linear Models</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06		The Principle of Least Squares</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07		Prior Information</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08		Solving Generalized Least Squares Problems</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09		Fourier Series</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b="1" dirty="0" smtClean="0">
                <a:latin typeface="Times New Roman" pitchFamily="18" charset="0"/>
                <a:cs typeface="Times New Roman" pitchFamily="18" charset="0"/>
              </a:rPr>
              <a:t>Lecture 10		Complex Fourier Series</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11		Lessons Learned from the Fourier Transform</a:t>
            </a:r>
          </a:p>
          <a:p>
            <a:pPr>
              <a:spcBef>
                <a:spcPts val="100"/>
              </a:spcBef>
              <a:buNone/>
            </a:pPr>
            <a:r>
              <a:rPr lang="en-US" sz="1600" dirty="0">
                <a:latin typeface="Times New Roman" pitchFamily="18" charset="0"/>
                <a:cs typeface="Times New Roman" pitchFamily="18" charset="0"/>
              </a:rPr>
              <a:t>	</a:t>
            </a:r>
            <a:r>
              <a:rPr lang="en-US" sz="1600" dirty="0" smtClean="0">
                <a:latin typeface="Times New Roman" pitchFamily="18" charset="0"/>
                <a:cs typeface="Times New Roman" pitchFamily="18" charset="0"/>
              </a:rPr>
              <a:t>Lecture 12		Power Spectra</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13		Filter Theory </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14		Applications of Filters </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15		Factor Analysis </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16		Orthogonal functions </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17		Covariance and Autocorrelation</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18		Cross-correlation</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19		Smoothing, Correlation and Spectra</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20		Coherence; Tapering and Spectral Analysis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21		Interpolation</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22 		Hypothesis testing </a:t>
            </a:r>
            <a:r>
              <a:rPr lang="en-US" sz="1600" smtClean="0">
                <a:latin typeface="Times New Roman" pitchFamily="18" charset="0"/>
                <a:cs typeface="Times New Roman" pitchFamily="18" charset="0"/>
              </a:rPr>
              <a:t/>
            </a:r>
            <a:br>
              <a:rPr lang="en-US" sz="1600" smtClean="0">
                <a:latin typeface="Times New Roman" pitchFamily="18" charset="0"/>
                <a:cs typeface="Times New Roman" pitchFamily="18" charset="0"/>
              </a:rPr>
            </a:br>
            <a:r>
              <a:rPr lang="en-US" sz="1600" smtClean="0">
                <a:latin typeface="Times New Roman" pitchFamily="18" charset="0"/>
                <a:cs typeface="Times New Roman" pitchFamily="18" charset="0"/>
              </a:rPr>
              <a:t>Lecture 23 		Hypothesis Testing continued; F-Tests</a:t>
            </a:r>
            <a:br>
              <a:rPr lang="en-US" sz="1600" smtClean="0">
                <a:latin typeface="Times New Roman" pitchFamily="18" charset="0"/>
                <a:cs typeface="Times New Roman" pitchFamily="18" charset="0"/>
              </a:rPr>
            </a:br>
            <a:r>
              <a:rPr lang="en-US" sz="1600" smtClean="0">
                <a:latin typeface="Times New Roman" pitchFamily="18" charset="0"/>
                <a:cs typeface="Times New Roman" pitchFamily="18" charset="0"/>
              </a:rPr>
              <a:t>Lecture 24 		Confidence Limits of Spectra, Bootstraps</a:t>
            </a:r>
          </a:p>
          <a:p>
            <a:pPr>
              <a:spcBef>
                <a:spcPts val="100"/>
              </a:spcBef>
              <a:buNone/>
            </a:pPr>
            <a:endParaRPr lang="en-US" sz="1600" dirty="0" smtClean="0">
              <a:latin typeface="Times New Roman" pitchFamily="18" charset="0"/>
              <a:cs typeface="Times New Roman" pitchFamily="18" charset="0"/>
            </a:endParaRPr>
          </a:p>
          <a:p>
            <a:pPr>
              <a:spcBef>
                <a:spcPts val="100"/>
              </a:spcBef>
              <a:buFontTx/>
              <a:buNone/>
            </a:pPr>
            <a:endParaRPr lang="en-US" sz="1600" dirty="0">
              <a:latin typeface="Times New Roman" pitchFamily="18" charset="0"/>
              <a:cs typeface="Times New Roman" pitchFamily="18" charset="0"/>
            </a:endParaRPr>
          </a:p>
        </p:txBody>
      </p:sp>
      <p:sp>
        <p:nvSpPr>
          <p:cNvPr id="7172" name="Text Box 4"/>
          <p:cNvSpPr txBox="1">
            <a:spLocks noChangeArrowheads="1"/>
          </p:cNvSpPr>
          <p:nvPr/>
        </p:nvSpPr>
        <p:spPr bwMode="auto">
          <a:xfrm>
            <a:off x="0" y="228600"/>
            <a:ext cx="9144000" cy="457200"/>
          </a:xfrm>
          <a:prstGeom prst="rect">
            <a:avLst/>
          </a:prstGeom>
          <a:noFill/>
          <a:ln w="9525">
            <a:noFill/>
            <a:miter lim="800000"/>
            <a:headEnd/>
            <a:tailEnd/>
          </a:ln>
          <a:effectLst/>
        </p:spPr>
        <p:txBody>
          <a:bodyPr wrap="square">
            <a:spAutoFit/>
          </a:bodyPr>
          <a:lstStyle/>
          <a:p>
            <a:pPr algn="ctr">
              <a:spcBef>
                <a:spcPct val="50000"/>
              </a:spcBef>
            </a:pPr>
            <a:r>
              <a:rPr lang="en-US" sz="2400" dirty="0">
                <a:latin typeface="Times New Roman" pitchFamily="18" charset="0"/>
                <a:cs typeface="Times New Roman" pitchFamily="18" charset="0"/>
              </a:rPr>
              <a:t>SYLLABUS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066800"/>
            <a:ext cx="8229600" cy="4876800"/>
          </a:xfrm>
        </p:spPr>
        <p:txBody>
          <a:bodyPr/>
          <a:lstStyle/>
          <a:p>
            <a:r>
              <a:rPr lang="en-US" sz="3200" dirty="0" smtClean="0">
                <a:latin typeface="Times New Roman" pitchFamily="18" charset="0"/>
                <a:cs typeface="Times New Roman" pitchFamily="18" charset="0"/>
              </a:rPr>
              <a:t>any complex number can be written</a:t>
            </a:r>
            <a:r>
              <a:rPr lang="en-US" sz="3600" dirty="0" smtClean="0">
                <a:latin typeface="Times New Roman" pitchFamily="18" charset="0"/>
                <a:cs typeface="Times New Roman" pitchFamily="18" charset="0"/>
              </a:rPr>
              <a:t/>
            </a:r>
            <a:br>
              <a:rPr lang="en-US" sz="3600"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sz="3200" i="1" dirty="0" smtClean="0">
                <a:solidFill>
                  <a:srgbClr val="000000"/>
                </a:solidFill>
                <a:latin typeface="Cambria Math" pitchFamily="18" charset="0"/>
                <a:ea typeface="Cambria Math" pitchFamily="18" charset="0"/>
                <a:cs typeface="Times New Roman" pitchFamily="18" charset="0"/>
              </a:rPr>
              <a:t>z = r exp(</a:t>
            </a:r>
            <a:r>
              <a:rPr lang="en-US" sz="3200" i="1" dirty="0" err="1" smtClean="0">
                <a:solidFill>
                  <a:srgbClr val="000000"/>
                </a:solidFill>
                <a:latin typeface="Cambria Math" pitchFamily="18" charset="0"/>
                <a:ea typeface="Cambria Math" pitchFamily="18" charset="0"/>
                <a:cs typeface="Times New Roman" pitchFamily="18" charset="0"/>
              </a:rPr>
              <a:t>i</a:t>
            </a:r>
            <a:r>
              <a:rPr lang="el-GR" sz="3200" i="1" dirty="0" smtClean="0">
                <a:solidFill>
                  <a:srgbClr val="000000"/>
                </a:solidFill>
                <a:latin typeface="Cambria Math" pitchFamily="18" charset="0"/>
                <a:ea typeface="Cambria Math" pitchFamily="18" charset="0"/>
                <a:cs typeface="Times New Roman" pitchFamily="18" charset="0"/>
              </a:rPr>
              <a:t>θ</a:t>
            </a:r>
            <a:r>
              <a:rPr lang="en-US" sz="3200" i="1" dirty="0" smtClean="0">
                <a:solidFill>
                  <a:srgbClr val="000000"/>
                </a:solidFill>
                <a:latin typeface="Cambria Math" pitchFamily="18" charset="0"/>
                <a:ea typeface="Cambria Math" pitchFamily="18" charset="0"/>
                <a:cs typeface="Times New Roman" pitchFamily="18" charset="0"/>
              </a:rPr>
              <a:t>) </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where </a:t>
            </a:r>
            <a:r>
              <a:rPr lang="en-US" sz="3200" i="1" dirty="0" smtClean="0">
                <a:latin typeface="Cambria Math" pitchFamily="18" charset="0"/>
                <a:ea typeface="Cambria Math" pitchFamily="18" charset="0"/>
                <a:cs typeface="Times New Roman" pitchFamily="18" charset="0"/>
              </a:rPr>
              <a:t>r</a:t>
            </a:r>
            <a:r>
              <a:rPr lang="en-US" sz="3200" dirty="0" smtClean="0">
                <a:latin typeface="Times New Roman" pitchFamily="18" charset="0"/>
                <a:cs typeface="Times New Roman" pitchFamily="18" charset="0"/>
              </a:rPr>
              <a:t> = |</a:t>
            </a:r>
            <a:r>
              <a:rPr lang="en-US" sz="3200" i="1" dirty="0" smtClean="0">
                <a:latin typeface="Cambria Math" pitchFamily="18" charset="0"/>
                <a:ea typeface="Cambria Math" pitchFamily="18" charset="0"/>
                <a:cs typeface="Times New Roman" pitchFamily="18" charset="0"/>
              </a:rPr>
              <a:t>z </a:t>
            </a:r>
            <a:r>
              <a:rPr lang="en-US" sz="3200" dirty="0" smtClean="0">
                <a:latin typeface="Times New Roman" pitchFamily="18" charset="0"/>
                <a:cs typeface="Times New Roman" pitchFamily="18" charset="0"/>
              </a:rPr>
              <a:t>|      and    </a:t>
            </a:r>
            <a:r>
              <a:rPr lang="el-GR" sz="3200" i="1" dirty="0" smtClean="0">
                <a:solidFill>
                  <a:srgbClr val="000000"/>
                </a:solidFill>
                <a:latin typeface="Cambria Math" pitchFamily="18" charset="0"/>
                <a:ea typeface="Cambria Math" pitchFamily="18" charset="0"/>
                <a:cs typeface="Times New Roman" pitchFamily="18" charset="0"/>
              </a:rPr>
              <a:t>θ</a:t>
            </a:r>
            <a:r>
              <a:rPr lang="en-US" sz="3200" i="1" dirty="0" smtClean="0">
                <a:solidFill>
                  <a:srgbClr val="000000"/>
                </a:solidFill>
                <a:latin typeface="Cambria Math" pitchFamily="18" charset="0"/>
                <a:ea typeface="Cambria Math" pitchFamily="18" charset="0"/>
                <a:cs typeface="Times New Roman" pitchFamily="18" charset="0"/>
              </a:rPr>
              <a:t>=tan</a:t>
            </a:r>
            <a:r>
              <a:rPr lang="en-US" sz="3200" i="1" baseline="30000" dirty="0" smtClean="0">
                <a:solidFill>
                  <a:srgbClr val="000000"/>
                </a:solidFill>
                <a:latin typeface="Cambria Math" pitchFamily="18" charset="0"/>
                <a:ea typeface="Cambria Math" pitchFamily="18" charset="0"/>
                <a:cs typeface="Times New Roman" pitchFamily="18" charset="0"/>
              </a:rPr>
              <a:t>-1</a:t>
            </a:r>
            <a:r>
              <a:rPr lang="en-US" sz="3200" i="1" dirty="0" smtClean="0">
                <a:solidFill>
                  <a:srgbClr val="000000"/>
                </a:solidFill>
                <a:latin typeface="Cambria Math" pitchFamily="18" charset="0"/>
                <a:ea typeface="Cambria Math" pitchFamily="18" charset="0"/>
                <a:cs typeface="Times New Roman" pitchFamily="18" charset="0"/>
              </a:rPr>
              <a:t>(</a:t>
            </a:r>
            <a:r>
              <a:rPr lang="en-US" sz="3200" i="1" dirty="0" err="1" smtClean="0">
                <a:solidFill>
                  <a:srgbClr val="000000"/>
                </a:solidFill>
                <a:latin typeface="Cambria Math" pitchFamily="18" charset="0"/>
                <a:ea typeface="Cambria Math" pitchFamily="18" charset="0"/>
                <a:cs typeface="Times New Roman" pitchFamily="18" charset="0"/>
              </a:rPr>
              <a:t>z</a:t>
            </a:r>
            <a:r>
              <a:rPr lang="en-US" sz="3200" i="1" baseline="-25000" dirty="0" err="1" smtClean="0">
                <a:solidFill>
                  <a:srgbClr val="000000"/>
                </a:solidFill>
                <a:latin typeface="Cambria Math" pitchFamily="18" charset="0"/>
                <a:ea typeface="Cambria Math" pitchFamily="18" charset="0"/>
                <a:cs typeface="Times New Roman" pitchFamily="18" charset="0"/>
              </a:rPr>
              <a:t>i</a:t>
            </a:r>
            <a:r>
              <a:rPr lang="en-US" sz="3200" i="1" dirty="0" smtClean="0">
                <a:solidFill>
                  <a:srgbClr val="000000"/>
                </a:solidFill>
                <a:latin typeface="Cambria Math" pitchFamily="18" charset="0"/>
                <a:ea typeface="Cambria Math" pitchFamily="18" charset="0"/>
                <a:cs typeface="Times New Roman" pitchFamily="18" charset="0"/>
              </a:rPr>
              <a:t>/</a:t>
            </a:r>
            <a:r>
              <a:rPr lang="en-US" sz="3200" i="1" dirty="0" err="1" smtClean="0">
                <a:solidFill>
                  <a:srgbClr val="000000"/>
                </a:solidFill>
                <a:latin typeface="Cambria Math" pitchFamily="18" charset="0"/>
                <a:ea typeface="Cambria Math" pitchFamily="18" charset="0"/>
                <a:cs typeface="Times New Roman" pitchFamily="18" charset="0"/>
              </a:rPr>
              <a:t>z</a:t>
            </a:r>
            <a:r>
              <a:rPr lang="en-US" sz="3200" i="1" baseline="-25000" dirty="0" err="1" smtClean="0">
                <a:solidFill>
                  <a:srgbClr val="000000"/>
                </a:solidFill>
                <a:latin typeface="Cambria Math" pitchFamily="18" charset="0"/>
                <a:ea typeface="Cambria Math" pitchFamily="18" charset="0"/>
                <a:cs typeface="Times New Roman" pitchFamily="18" charset="0"/>
              </a:rPr>
              <a:t>r</a:t>
            </a:r>
            <a:r>
              <a:rPr lang="en-US" sz="3200" i="1" dirty="0" smtClean="0">
                <a:solidFill>
                  <a:srgbClr val="000000"/>
                </a:solidFill>
                <a:latin typeface="Cambria Math" pitchFamily="18" charset="0"/>
                <a:ea typeface="Cambria Math" pitchFamily="18" charset="0"/>
                <a:cs typeface="Times New Roman" pitchFamily="18" charset="0"/>
              </a:rPr>
              <a:t>)</a:t>
            </a:r>
            <a:r>
              <a:rPr lang="en-US" sz="3200" dirty="0" smtClean="0">
                <a:latin typeface="Times New Roman" pitchFamily="18" charset="0"/>
                <a:cs typeface="Times New Roman" pitchFamily="18" charset="0"/>
              </a:rPr>
              <a:t> </a:t>
            </a:r>
            <a:r>
              <a:rPr lang="en-US" sz="3200" i="1" dirty="0" smtClean="0">
                <a:latin typeface="Times New Roman" pitchFamily="18" charset="0"/>
                <a:ea typeface="Cambria Math" pitchFamily="18" charset="0"/>
                <a:cs typeface="Times New Roman" pitchFamily="18" charset="0"/>
              </a:rPr>
              <a:t/>
            </a:r>
            <a:br>
              <a:rPr lang="en-US" sz="3200" i="1" dirty="0" smtClean="0">
                <a:latin typeface="Times New Roman" pitchFamily="18" charset="0"/>
                <a:ea typeface="Cambria Math" pitchFamily="18" charset="0"/>
                <a:cs typeface="Times New Roman" pitchFamily="18" charset="0"/>
              </a:rPr>
            </a:br>
            <a:endParaRPr lang="en-US" i="1" dirty="0">
              <a:latin typeface="Cambria Math" pitchFamily="18" charset="0"/>
              <a:ea typeface="Cambria Math" pitchFamily="18" charset="0"/>
              <a:cs typeface="Times New Roman" pitchFamily="18"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62000"/>
            <a:ext cx="9144000" cy="5105400"/>
          </a:xfrm>
        </p:spPr>
        <p:txBody>
          <a:bodyPr/>
          <a:lstStyle/>
          <a:p>
            <a:r>
              <a:rPr lang="en-US" sz="3200" dirty="0" err="1" smtClean="0">
                <a:latin typeface="Times New Roman" pitchFamily="18" charset="0"/>
                <a:cs typeface="Times New Roman" pitchFamily="18" charset="0"/>
              </a:rPr>
              <a:t>MatLab</a:t>
            </a:r>
            <a:r>
              <a:rPr lang="en-US" sz="3200" dirty="0" smtClean="0">
                <a:latin typeface="Times New Roman" pitchFamily="18" charset="0"/>
                <a:cs typeface="Times New Roman" pitchFamily="18" charset="0"/>
              </a:rPr>
              <a:t/>
            </a:r>
            <a:br>
              <a:rPr lang="en-US" sz="3200"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handles complex numbers completely transparently</a:t>
            </a:r>
            <a:br>
              <a:rPr lang="en-US" sz="3200"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
            </a:r>
            <a:br>
              <a:rPr lang="en-US" sz="3200" dirty="0" smtClean="0">
                <a:latin typeface="Times New Roman" pitchFamily="18" charset="0"/>
                <a:cs typeface="Times New Roman" pitchFamily="18" charset="0"/>
              </a:rPr>
            </a:br>
            <a:r>
              <a:rPr lang="en-US" sz="3200" dirty="0" smtClean="0">
                <a:latin typeface="Courier New" pitchFamily="49" charset="0"/>
                <a:cs typeface="Courier New" pitchFamily="49" charset="0"/>
              </a:rPr>
              <a:t>a = 2 + 3*</a:t>
            </a:r>
            <a:r>
              <a:rPr lang="en-US" sz="3200" dirty="0" err="1" smtClean="0">
                <a:latin typeface="Courier New" pitchFamily="49" charset="0"/>
                <a:cs typeface="Courier New" pitchFamily="49" charset="0"/>
              </a:rPr>
              <a:t>i</a:t>
            </a:r>
            <a:r>
              <a:rPr lang="en-US" sz="3200" dirty="0" smtClean="0">
                <a:latin typeface="Courier New" pitchFamily="49" charset="0"/>
                <a:cs typeface="Courier New" pitchFamily="49" charset="0"/>
              </a:rPr>
              <a:t>;</a:t>
            </a:r>
            <a:br>
              <a:rPr lang="en-US" sz="3200" dirty="0" smtClean="0">
                <a:latin typeface="Courier New" pitchFamily="49" charset="0"/>
                <a:cs typeface="Courier New" pitchFamily="49" charset="0"/>
              </a:rPr>
            </a:br>
            <a:r>
              <a:rPr lang="en-US" sz="3200" dirty="0" smtClean="0">
                <a:latin typeface="Courier New" pitchFamily="49" charset="0"/>
                <a:cs typeface="Courier New" pitchFamily="49" charset="0"/>
              </a:rPr>
              <a:t>b = 4 + 6*</a:t>
            </a:r>
            <a:r>
              <a:rPr lang="en-US" sz="3200" dirty="0" err="1" smtClean="0">
                <a:latin typeface="Courier New" pitchFamily="49" charset="0"/>
                <a:cs typeface="Courier New" pitchFamily="49" charset="0"/>
              </a:rPr>
              <a:t>i</a:t>
            </a:r>
            <a:r>
              <a:rPr lang="en-US" sz="3200" dirty="0" smtClean="0">
                <a:latin typeface="Courier New" pitchFamily="49" charset="0"/>
                <a:cs typeface="Courier New" pitchFamily="49" charset="0"/>
              </a:rPr>
              <a:t>;</a:t>
            </a:r>
            <a:br>
              <a:rPr lang="en-US" sz="3200" dirty="0" smtClean="0">
                <a:latin typeface="Courier New" pitchFamily="49" charset="0"/>
                <a:cs typeface="Courier New" pitchFamily="49" charset="0"/>
              </a:rPr>
            </a:br>
            <a:r>
              <a:rPr lang="en-US" sz="3200" dirty="0" smtClean="0">
                <a:latin typeface="Courier New" pitchFamily="49" charset="0"/>
                <a:cs typeface="Courier New" pitchFamily="49" charset="0"/>
              </a:rPr>
              <a:t>c = </a:t>
            </a:r>
            <a:r>
              <a:rPr lang="en-US" sz="3200" dirty="0" err="1" smtClean="0">
                <a:latin typeface="Courier New" pitchFamily="49" charset="0"/>
                <a:cs typeface="Courier New" pitchFamily="49" charset="0"/>
              </a:rPr>
              <a:t>a+b</a:t>
            </a:r>
            <a:r>
              <a:rPr lang="en-US" sz="3200" dirty="0" smtClean="0">
                <a:latin typeface="Courier New" pitchFamily="49" charset="0"/>
                <a:cs typeface="Courier New" pitchFamily="49" charset="0"/>
              </a:rPr>
              <a:t>;</a:t>
            </a:r>
            <a:r>
              <a:rPr lang="en-US" sz="3200" dirty="0" smtClean="0">
                <a:latin typeface="Times New Roman" pitchFamily="18" charset="0"/>
                <a:cs typeface="Times New Roman" pitchFamily="18" charset="0"/>
              </a:rPr>
              <a:t/>
            </a:r>
            <a:br>
              <a:rPr lang="en-US" sz="3200"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
            </a:r>
            <a:br>
              <a:rPr lang="en-US" sz="3200"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works just fine</a:t>
            </a:r>
            <a:endParaRPr lang="en-US" i="1" dirty="0">
              <a:latin typeface="Cambria Math" pitchFamily="18" charset="0"/>
              <a:ea typeface="Cambria Math" pitchFamily="18" charset="0"/>
              <a:cs typeface="Times New Roman" pitchFamily="18"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9144000" cy="7086600"/>
          </a:xfrm>
        </p:spPr>
        <p:txBody>
          <a:bodyPr/>
          <a:lstStyle/>
          <a:p>
            <a:r>
              <a:rPr lang="en-US" sz="4000" dirty="0" smtClean="0">
                <a:solidFill>
                  <a:srgbClr val="FF0000"/>
                </a:solidFill>
                <a:latin typeface="Times New Roman" pitchFamily="18" charset="0"/>
                <a:cs typeface="Times New Roman" pitchFamily="18" charset="0"/>
              </a:rPr>
              <a:t>Warning!</a:t>
            </a:r>
            <a:r>
              <a:rPr lang="en-US" sz="4000" dirty="0" smtClean="0">
                <a:latin typeface="Times New Roman" pitchFamily="18" charset="0"/>
                <a:cs typeface="Times New Roman" pitchFamily="18" charset="0"/>
              </a:rPr>
              <a:t/>
            </a:r>
            <a:br>
              <a:rPr lang="en-US" sz="4000" dirty="0" smtClean="0">
                <a:latin typeface="Times New Roman" pitchFamily="18" charset="0"/>
                <a:cs typeface="Times New Roman" pitchFamily="18" charset="0"/>
              </a:rPr>
            </a:br>
            <a:r>
              <a:rPr lang="en-US" sz="4000" dirty="0" smtClean="0">
                <a:latin typeface="Times New Roman" pitchFamily="18" charset="0"/>
                <a:cs typeface="Times New Roman" pitchFamily="18" charset="0"/>
              </a:rPr>
              <a:t>accidentally resetting </a:t>
            </a:r>
            <a:r>
              <a:rPr lang="en-US" sz="4000" dirty="0" err="1" smtClean="0">
                <a:latin typeface="Courier New" pitchFamily="49" charset="0"/>
                <a:cs typeface="Courier New" pitchFamily="49" charset="0"/>
              </a:rPr>
              <a:t>i</a:t>
            </a:r>
            <a:r>
              <a:rPr lang="en-US" sz="4000" dirty="0" smtClean="0">
                <a:latin typeface="Times New Roman" pitchFamily="18" charset="0"/>
                <a:cs typeface="Times New Roman" pitchFamily="18" charset="0"/>
              </a:rPr>
              <a:t> to something</a:t>
            </a:r>
            <a:br>
              <a:rPr lang="en-US" sz="4000" dirty="0" smtClean="0">
                <a:latin typeface="Times New Roman" pitchFamily="18" charset="0"/>
                <a:cs typeface="Times New Roman" pitchFamily="18" charset="0"/>
              </a:rPr>
            </a:br>
            <a:r>
              <a:rPr lang="en-US" sz="4000" dirty="0" smtClean="0">
                <a:latin typeface="Times New Roman" pitchFamily="18" charset="0"/>
                <a:cs typeface="Times New Roman" pitchFamily="18" charset="0"/>
              </a:rPr>
              <a:t>other than </a:t>
            </a:r>
            <a:r>
              <a:rPr lang="en-US" sz="4000" i="1" dirty="0" err="1" smtClean="0">
                <a:latin typeface="Times New Roman" pitchFamily="18" charset="0"/>
                <a:cs typeface="Times New Roman" pitchFamily="18" charset="0"/>
              </a:rPr>
              <a:t>i</a:t>
            </a:r>
            <a:r>
              <a:rPr lang="en-US" sz="4000" i="1" dirty="0" smtClean="0">
                <a:latin typeface="Times New Roman" pitchFamily="18" charset="0"/>
                <a:cs typeface="Times New Roman" pitchFamily="18" charset="0"/>
              </a:rPr>
              <a:t> </a:t>
            </a:r>
            <a:r>
              <a:rPr lang="en-US" sz="4000" dirty="0" smtClean="0">
                <a:latin typeface="Times New Roman" pitchFamily="18" charset="0"/>
                <a:cs typeface="Times New Roman" pitchFamily="18" charset="0"/>
              </a:rPr>
              <a:t>is so easy</a:t>
            </a:r>
            <a:br>
              <a:rPr lang="en-US" sz="4000" dirty="0" smtClean="0">
                <a:latin typeface="Times New Roman" pitchFamily="18" charset="0"/>
                <a:cs typeface="Times New Roman" pitchFamily="18" charset="0"/>
              </a:rPr>
            </a:br>
            <a:r>
              <a:rPr lang="en-US" sz="4000" dirty="0" smtClean="0">
                <a:latin typeface="Courier New" pitchFamily="49" charset="0"/>
                <a:cs typeface="Courier New" pitchFamily="49" charset="0"/>
              </a:rPr>
              <a:t> </a:t>
            </a:r>
            <a:r>
              <a:rPr lang="en-US" sz="4000" dirty="0" err="1" smtClean="0">
                <a:latin typeface="Courier New" pitchFamily="49" charset="0"/>
                <a:cs typeface="Courier New" pitchFamily="49" charset="0"/>
              </a:rPr>
              <a:t>i</a:t>
            </a:r>
            <a:r>
              <a:rPr lang="en-US" sz="4000" dirty="0" smtClean="0">
                <a:latin typeface="Courier New" pitchFamily="49" charset="0"/>
                <a:cs typeface="Courier New" pitchFamily="49" charset="0"/>
              </a:rPr>
              <a:t>=100; </a:t>
            </a:r>
            <a:br>
              <a:rPr lang="en-US" sz="4000" dirty="0" smtClean="0">
                <a:latin typeface="Courier New" pitchFamily="49" charset="0"/>
                <a:cs typeface="Courier New" pitchFamily="49" charset="0"/>
              </a:rPr>
            </a:br>
            <a:r>
              <a:rPr lang="en-US" sz="4000" dirty="0" smtClean="0">
                <a:latin typeface="Times New Roman" pitchFamily="18" charset="0"/>
                <a:cs typeface="Times New Roman" pitchFamily="18" charset="0"/>
              </a:rPr>
              <a:t>(and then you get nonsense) </a:t>
            </a:r>
            <a:br>
              <a:rPr lang="en-US" sz="4000" dirty="0" smtClean="0">
                <a:latin typeface="Times New Roman" pitchFamily="18" charset="0"/>
                <a:cs typeface="Times New Roman" pitchFamily="18" charset="0"/>
              </a:rPr>
            </a:br>
            <a:r>
              <a:rPr lang="en-US" sz="4000" dirty="0" smtClean="0">
                <a:latin typeface="Times New Roman" pitchFamily="18" charset="0"/>
                <a:cs typeface="Times New Roman" pitchFamily="18" charset="0"/>
              </a:rPr>
              <a:t/>
            </a:r>
            <a:br>
              <a:rPr lang="en-US" sz="4000" dirty="0" smtClean="0">
                <a:latin typeface="Times New Roman" pitchFamily="18" charset="0"/>
                <a:cs typeface="Times New Roman" pitchFamily="18" charset="0"/>
              </a:rPr>
            </a:br>
            <a:r>
              <a:rPr lang="en-US" sz="4000" dirty="0" smtClean="0">
                <a:latin typeface="Times New Roman" pitchFamily="18" charset="0"/>
                <a:cs typeface="Times New Roman" pitchFamily="18" charset="0"/>
              </a:rPr>
              <a:t>so execute a</a:t>
            </a:r>
            <a:br>
              <a:rPr lang="en-US" sz="4000" dirty="0" smtClean="0">
                <a:latin typeface="Times New Roman" pitchFamily="18" charset="0"/>
                <a:cs typeface="Times New Roman" pitchFamily="18" charset="0"/>
              </a:rPr>
            </a:br>
            <a:r>
              <a:rPr lang="en-US" sz="4000" dirty="0" smtClean="0">
                <a:latin typeface="Courier New" pitchFamily="49" charset="0"/>
                <a:cs typeface="Courier New" pitchFamily="49" charset="0"/>
              </a:rPr>
              <a:t>clear </a:t>
            </a:r>
            <a:r>
              <a:rPr lang="en-US" sz="4000" dirty="0" err="1" smtClean="0">
                <a:latin typeface="Courier New" pitchFamily="49" charset="0"/>
                <a:cs typeface="Courier New" pitchFamily="49" charset="0"/>
              </a:rPr>
              <a:t>i</a:t>
            </a:r>
            <a:r>
              <a:rPr lang="en-US" sz="4000" dirty="0" smtClean="0">
                <a:latin typeface="Courier New" pitchFamily="49" charset="0"/>
                <a:cs typeface="Courier New" pitchFamily="49" charset="0"/>
              </a:rPr>
              <a:t>;</a:t>
            </a:r>
            <a:r>
              <a:rPr lang="en-US" sz="4000" dirty="0" smtClean="0">
                <a:latin typeface="Times New Roman" pitchFamily="18" charset="0"/>
                <a:cs typeface="Times New Roman" pitchFamily="18" charset="0"/>
              </a:rPr>
              <a:t/>
            </a:r>
            <a:br>
              <a:rPr lang="en-US" sz="4000" dirty="0" smtClean="0">
                <a:latin typeface="Times New Roman" pitchFamily="18" charset="0"/>
                <a:cs typeface="Times New Roman" pitchFamily="18" charset="0"/>
              </a:rPr>
            </a:br>
            <a:r>
              <a:rPr lang="en-US" sz="4000" dirty="0" smtClean="0">
                <a:latin typeface="Times New Roman" pitchFamily="18" charset="0"/>
                <a:cs typeface="Times New Roman" pitchFamily="18" charset="0"/>
              </a:rPr>
              <a:t>at the top of your script if you plan to use </a:t>
            </a:r>
            <a:r>
              <a:rPr lang="en-US" sz="4000" dirty="0" err="1" smtClean="0">
                <a:latin typeface="Times New Roman" pitchFamily="18" charset="0"/>
                <a:cs typeface="Times New Roman" pitchFamily="18" charset="0"/>
              </a:rPr>
              <a:t>i</a:t>
            </a:r>
            <a:endParaRPr lang="en-US" i="1" dirty="0">
              <a:latin typeface="Courier New" pitchFamily="49" charset="0"/>
              <a:ea typeface="Cambria Math" pitchFamily="18" charset="0"/>
              <a:cs typeface="Courier New" pitchFamily="49"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62000"/>
            <a:ext cx="9144000" cy="5105400"/>
          </a:xfrm>
        </p:spPr>
        <p:txBody>
          <a:bodyPr/>
          <a:lstStyle/>
          <a:p>
            <a:r>
              <a:rPr lang="en-US" sz="3200" dirty="0" smtClean="0">
                <a:latin typeface="Times New Roman" pitchFamily="18" charset="0"/>
                <a:cs typeface="Times New Roman" pitchFamily="18" charset="0"/>
              </a:rPr>
              <a:t>or use the alternate notation</a:t>
            </a:r>
            <a:br>
              <a:rPr lang="en-US" sz="3200"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
            </a:r>
            <a:br>
              <a:rPr lang="en-US" sz="3200" dirty="0" smtClean="0">
                <a:latin typeface="Times New Roman" pitchFamily="18" charset="0"/>
                <a:cs typeface="Times New Roman" pitchFamily="18" charset="0"/>
              </a:rPr>
            </a:br>
            <a:r>
              <a:rPr lang="en-US" sz="3200" dirty="0" smtClean="0">
                <a:latin typeface="Courier New" pitchFamily="49" charset="0"/>
                <a:cs typeface="Courier New" pitchFamily="49" charset="0"/>
              </a:rPr>
              <a:t>a = complex(2,3);</a:t>
            </a:r>
            <a:br>
              <a:rPr lang="en-US" sz="3200" dirty="0" smtClean="0">
                <a:latin typeface="Courier New" pitchFamily="49" charset="0"/>
                <a:cs typeface="Courier New" pitchFamily="49" charset="0"/>
              </a:rPr>
            </a:br>
            <a:r>
              <a:rPr lang="en-US" sz="3200" dirty="0" smtClean="0">
                <a:latin typeface="Courier New" pitchFamily="49" charset="0"/>
                <a:cs typeface="Courier New" pitchFamily="49" charset="0"/>
              </a:rPr>
              <a:t>b = complex(4,6);</a:t>
            </a:r>
            <a:br>
              <a:rPr lang="en-US" sz="3200" dirty="0" smtClean="0">
                <a:latin typeface="Courier New" pitchFamily="49" charset="0"/>
                <a:cs typeface="Courier New" pitchFamily="49" charset="0"/>
              </a:rPr>
            </a:br>
            <a:r>
              <a:rPr lang="en-US" sz="3200" dirty="0" smtClean="0">
                <a:latin typeface="Courier New" pitchFamily="49" charset="0"/>
                <a:cs typeface="Courier New" pitchFamily="49" charset="0"/>
              </a:rPr>
              <a:t>c = </a:t>
            </a:r>
            <a:r>
              <a:rPr lang="en-US" sz="3200" dirty="0" err="1" smtClean="0">
                <a:latin typeface="Courier New" pitchFamily="49" charset="0"/>
                <a:cs typeface="Courier New" pitchFamily="49" charset="0"/>
              </a:rPr>
              <a:t>a+b</a:t>
            </a:r>
            <a:r>
              <a:rPr lang="en-US" sz="3200" dirty="0" smtClean="0">
                <a:latin typeface="Courier New" pitchFamily="49" charset="0"/>
                <a:cs typeface="Courier New" pitchFamily="49" charset="0"/>
              </a:rPr>
              <a:t>;</a:t>
            </a:r>
            <a:r>
              <a:rPr lang="en-US" sz="3200" dirty="0" smtClean="0">
                <a:latin typeface="Times New Roman" pitchFamily="18" charset="0"/>
                <a:cs typeface="Times New Roman" pitchFamily="18" charset="0"/>
              </a:rPr>
              <a:t/>
            </a:r>
            <a:br>
              <a:rPr lang="en-US" sz="3200"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
            </a:r>
            <a:br>
              <a:rPr lang="en-US" sz="3200"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which is safer</a:t>
            </a:r>
            <a:endParaRPr lang="en-US" i="1" dirty="0">
              <a:latin typeface="Cambria Math" pitchFamily="18" charset="0"/>
              <a:ea typeface="Cambria Math" pitchFamily="18" charset="0"/>
              <a:cs typeface="Times New Roman" pitchFamily="18"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14600"/>
            <a:ext cx="8229600" cy="1143000"/>
          </a:xfrm>
        </p:spPr>
        <p:txBody>
          <a:bodyPr/>
          <a:lstStyle/>
          <a:p>
            <a:r>
              <a:rPr lang="en-US" dirty="0" smtClean="0">
                <a:latin typeface="Times New Roman" pitchFamily="18" charset="0"/>
                <a:cs typeface="Times New Roman" pitchFamily="18" charset="0"/>
              </a:rPr>
              <a:t>end of review</a:t>
            </a:r>
            <a:endParaRPr lang="en-US" dirty="0">
              <a:latin typeface="Times New Roman" pitchFamily="18" charset="0"/>
              <a:cs typeface="Times New Roman" pitchFamily="18"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09600"/>
            <a:ext cx="9144000" cy="1143000"/>
          </a:xfrm>
        </p:spPr>
        <p:txBody>
          <a:bodyPr/>
          <a:lstStyle/>
          <a:p>
            <a:r>
              <a:rPr lang="en-US" dirty="0" smtClean="0">
                <a:latin typeface="Times New Roman" pitchFamily="18" charset="0"/>
                <a:cs typeface="Times New Roman" pitchFamily="18" charset="0"/>
              </a:rPr>
              <a:t>Euler’s Formulas</a:t>
            </a:r>
            <a:br>
              <a:rPr lang="en-US" dirty="0" smtClean="0">
                <a:latin typeface="Times New Roman" pitchFamily="18" charset="0"/>
                <a:cs typeface="Times New Roman" pitchFamily="18" charset="0"/>
              </a:rPr>
            </a:br>
            <a:r>
              <a:rPr lang="en-US" sz="2800" dirty="0" smtClean="0">
                <a:latin typeface="Times New Roman" pitchFamily="18" charset="0"/>
                <a:cs typeface="Times New Roman" pitchFamily="18" charset="0"/>
              </a:rPr>
              <a:t>complex exponentials can be written as </a:t>
            </a:r>
            <a:r>
              <a:rPr lang="en-US" sz="2800" dirty="0" err="1" smtClean="0">
                <a:latin typeface="Times New Roman" pitchFamily="18" charset="0"/>
                <a:cs typeface="Times New Roman" pitchFamily="18" charset="0"/>
              </a:rPr>
              <a:t>sines</a:t>
            </a:r>
            <a:r>
              <a:rPr lang="en-US" sz="2800" dirty="0" smtClean="0">
                <a:latin typeface="Times New Roman" pitchFamily="18" charset="0"/>
                <a:cs typeface="Times New Roman" pitchFamily="18" charset="0"/>
              </a:rPr>
              <a:t> and cosines</a:t>
            </a:r>
            <a:endParaRPr lang="en-US" sz="2800" dirty="0">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3" cstate="print"/>
          <a:srcRect l="48750" t="58915" r="4375" b="20413"/>
          <a:stretch>
            <a:fillRect/>
          </a:stretch>
        </p:blipFill>
        <p:spPr bwMode="auto">
          <a:xfrm>
            <a:off x="838200" y="2895600"/>
            <a:ext cx="7429500" cy="1981200"/>
          </a:xfrm>
          <a:prstGeom prst="rect">
            <a:avLst/>
          </a:prstGeom>
          <a:noFill/>
          <a:ln w="9525">
            <a:noFill/>
            <a:miter lim="800000"/>
            <a:headEnd/>
            <a:tailEnd/>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lstStyle/>
          <a:p>
            <a:r>
              <a:rPr lang="en-US" dirty="0" smtClean="0">
                <a:latin typeface="Times New Roman" pitchFamily="18" charset="0"/>
                <a:cs typeface="Times New Roman" pitchFamily="18" charset="0"/>
              </a:rPr>
              <a:t>or reverse them</a:t>
            </a:r>
            <a:br>
              <a:rPr lang="en-US" dirty="0" smtClean="0">
                <a:latin typeface="Times New Roman" pitchFamily="18" charset="0"/>
                <a:cs typeface="Times New Roman" pitchFamily="18" charset="0"/>
              </a:rPr>
            </a:br>
            <a:r>
              <a:rPr lang="en-US" sz="2800" dirty="0" smtClean="0">
                <a:latin typeface="Times New Roman" pitchFamily="18" charset="0"/>
                <a:cs typeface="Times New Roman" pitchFamily="18" charset="0"/>
              </a:rPr>
              <a:t>sine and cosines can be written as complex exponentials</a:t>
            </a:r>
            <a:endParaRPr lang="en-US" sz="2800" dirty="0">
              <a:latin typeface="Times New Roman" pitchFamily="18" charset="0"/>
              <a:cs typeface="Times New Roman" pitchFamily="18" charset="0"/>
            </a:endParaRPr>
          </a:p>
        </p:txBody>
      </p:sp>
      <p:pic>
        <p:nvPicPr>
          <p:cNvPr id="2050" name="Picture 2"/>
          <p:cNvPicPr>
            <a:picLocks noChangeAspect="1" noChangeArrowheads="1"/>
          </p:cNvPicPr>
          <p:nvPr/>
        </p:nvPicPr>
        <p:blipFill>
          <a:blip r:embed="rId3" cstate="print"/>
          <a:srcRect l="3750" t="31008" r="51250" b="49354"/>
          <a:stretch>
            <a:fillRect/>
          </a:stretch>
        </p:blipFill>
        <p:spPr bwMode="auto">
          <a:xfrm>
            <a:off x="1828800" y="2438400"/>
            <a:ext cx="5486400" cy="1447800"/>
          </a:xfrm>
          <a:prstGeom prst="rect">
            <a:avLst/>
          </a:prstGeom>
          <a:noFill/>
          <a:ln w="9525">
            <a:noFill/>
            <a:miter lim="800000"/>
            <a:headEnd/>
            <a:tailEnd/>
          </a:ln>
        </p:spPr>
      </p:pic>
      <p:pic>
        <p:nvPicPr>
          <p:cNvPr id="2051" name="Picture 3"/>
          <p:cNvPicPr>
            <a:picLocks noChangeAspect="1" noChangeArrowheads="1"/>
          </p:cNvPicPr>
          <p:nvPr/>
        </p:nvPicPr>
        <p:blipFill>
          <a:blip r:embed="rId3" cstate="print"/>
          <a:srcRect l="53750" t="31395" r="2500" b="52067"/>
          <a:stretch>
            <a:fillRect/>
          </a:stretch>
        </p:blipFill>
        <p:spPr bwMode="auto">
          <a:xfrm>
            <a:off x="1905000" y="4038600"/>
            <a:ext cx="5334000" cy="1219200"/>
          </a:xfrm>
          <a:prstGeom prst="rect">
            <a:avLst/>
          </a:prstGeom>
          <a:noFill/>
          <a:ln w="9525">
            <a:noFill/>
            <a:miter lim="800000"/>
            <a:headEnd/>
            <a:tailEnd/>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2895600"/>
          </a:xfrm>
        </p:spPr>
        <p:txBody>
          <a:bodyPr/>
          <a:lstStyle/>
          <a:p>
            <a:r>
              <a:rPr lang="en-US" dirty="0" smtClean="0">
                <a:latin typeface="Times New Roman" pitchFamily="18" charset="0"/>
                <a:cs typeface="Times New Roman" pitchFamily="18" charset="0"/>
              </a:rPr>
              <a:t>so a Fourier Series</a:t>
            </a:r>
            <a:br>
              <a:rPr lang="en-US" dirty="0" smtClean="0">
                <a:latin typeface="Times New Roman" pitchFamily="18" charset="0"/>
                <a:cs typeface="Times New Roman" pitchFamily="18" charset="0"/>
              </a:rPr>
            </a:br>
            <a:r>
              <a:rPr lang="en-US" sz="2800" dirty="0" smtClean="0">
                <a:latin typeface="Times New Roman" pitchFamily="18" charset="0"/>
                <a:cs typeface="Times New Roman" pitchFamily="18" charset="0"/>
              </a:rPr>
              <a:t>alternatively can be written</a:t>
            </a:r>
            <a:br>
              <a:rPr lang="en-US" sz="2800" dirty="0" smtClean="0">
                <a:latin typeface="Times New Roman" pitchFamily="18" charset="0"/>
                <a:cs typeface="Times New Roman" pitchFamily="18" charset="0"/>
              </a:rPr>
            </a:br>
            <a:r>
              <a:rPr lang="en-US" sz="2800" dirty="0" smtClean="0">
                <a:latin typeface="Times New Roman" pitchFamily="18" charset="0"/>
                <a:cs typeface="Times New Roman" pitchFamily="18" charset="0"/>
              </a:rPr>
              <a:t>as a sum of </a:t>
            </a:r>
            <a:r>
              <a:rPr lang="en-US" sz="2800" dirty="0" err="1" smtClean="0">
                <a:latin typeface="Times New Roman" pitchFamily="18" charset="0"/>
                <a:cs typeface="Times New Roman" pitchFamily="18" charset="0"/>
              </a:rPr>
              <a:t>sines</a:t>
            </a:r>
            <a:r>
              <a:rPr lang="en-US" sz="2800" dirty="0" smtClean="0">
                <a:latin typeface="Times New Roman" pitchFamily="18" charset="0"/>
                <a:cs typeface="Times New Roman" pitchFamily="18" charset="0"/>
              </a:rPr>
              <a:t> and cosines</a:t>
            </a:r>
            <a:br>
              <a:rPr lang="en-US" sz="2800" dirty="0" smtClean="0">
                <a:latin typeface="Times New Roman" pitchFamily="18" charset="0"/>
                <a:cs typeface="Times New Roman" pitchFamily="18" charset="0"/>
              </a:rPr>
            </a:br>
            <a:r>
              <a:rPr lang="en-US" sz="2800" dirty="0" smtClean="0">
                <a:latin typeface="Times New Roman" pitchFamily="18" charset="0"/>
                <a:cs typeface="Times New Roman" pitchFamily="18" charset="0"/>
              </a:rPr>
              <a:t>or a sum of complex exponentials</a:t>
            </a:r>
            <a:endParaRPr lang="en-US" sz="2800" dirty="0">
              <a:latin typeface="Times New Roman" pitchFamily="18" charset="0"/>
              <a:cs typeface="Times New Roman" pitchFamily="18" charset="0"/>
            </a:endParaRPr>
          </a:p>
        </p:txBody>
      </p:sp>
      <p:pic>
        <p:nvPicPr>
          <p:cNvPr id="3074" name="Picture 2"/>
          <p:cNvPicPr>
            <a:picLocks noChangeAspect="1" noChangeArrowheads="1"/>
          </p:cNvPicPr>
          <p:nvPr/>
        </p:nvPicPr>
        <p:blipFill>
          <a:blip r:embed="rId3" cstate="print"/>
          <a:srcRect l="5625" t="41344" r="2500" b="42119"/>
          <a:stretch>
            <a:fillRect/>
          </a:stretch>
        </p:blipFill>
        <p:spPr bwMode="auto">
          <a:xfrm>
            <a:off x="0" y="4267200"/>
            <a:ext cx="9144000" cy="995265"/>
          </a:xfrm>
          <a:prstGeom prst="rect">
            <a:avLst/>
          </a:prstGeom>
          <a:noFill/>
          <a:ln w="9525">
            <a:noFill/>
            <a:miter lim="800000"/>
            <a:headEnd/>
            <a:tailEnd/>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lang="en-US" dirty="0" smtClean="0">
                <a:latin typeface="Times New Roman" pitchFamily="18" charset="0"/>
                <a:cs typeface="Times New Roman" pitchFamily="18" charset="0"/>
              </a:rPr>
              <a:t>paired terms</a:t>
            </a:r>
            <a:endParaRPr lang="en-US" sz="3600" dirty="0">
              <a:latin typeface="Times New Roman" pitchFamily="18" charset="0"/>
              <a:cs typeface="Times New Roman" pitchFamily="18" charset="0"/>
            </a:endParaRPr>
          </a:p>
        </p:txBody>
      </p:sp>
      <p:pic>
        <p:nvPicPr>
          <p:cNvPr id="3074" name="Picture 2"/>
          <p:cNvPicPr>
            <a:picLocks noChangeAspect="1" noChangeArrowheads="1"/>
          </p:cNvPicPr>
          <p:nvPr/>
        </p:nvPicPr>
        <p:blipFill>
          <a:blip r:embed="rId2" cstate="print"/>
          <a:srcRect l="5625" t="41344" r="2500" b="42119"/>
          <a:stretch>
            <a:fillRect/>
          </a:stretch>
        </p:blipFill>
        <p:spPr bwMode="auto">
          <a:xfrm>
            <a:off x="0" y="2286000"/>
            <a:ext cx="9144000" cy="995265"/>
          </a:xfrm>
          <a:prstGeom prst="rect">
            <a:avLst/>
          </a:prstGeom>
          <a:noFill/>
          <a:ln w="9525">
            <a:noFill/>
            <a:miter lim="800000"/>
            <a:headEnd/>
            <a:tailEnd/>
          </a:ln>
        </p:spPr>
      </p:pic>
      <p:sp>
        <p:nvSpPr>
          <p:cNvPr id="6" name="Title 1"/>
          <p:cNvSpPr txBox="1">
            <a:spLocks/>
          </p:cNvSpPr>
          <p:nvPr/>
        </p:nvSpPr>
        <p:spPr bwMode="auto">
          <a:xfrm>
            <a:off x="1150260" y="3436260"/>
            <a:ext cx="2819400" cy="1371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2400" kern="0" dirty="0" err="1" smtClean="0">
                <a:solidFill>
                  <a:srgbClr val="FF3300"/>
                </a:solidFill>
                <a:latin typeface="Times New Roman" pitchFamily="18" charset="0"/>
                <a:ea typeface="+mj-ea"/>
                <a:cs typeface="Times New Roman" pitchFamily="18" charset="0"/>
              </a:rPr>
              <a:t>si</a:t>
            </a:r>
            <a:r>
              <a:rPr kumimoji="0" lang="en-US" sz="2400" b="0" i="0" u="none" strike="noStrike" kern="0" cap="none" spc="0" normalizeH="0" baseline="0" noProof="0" dirty="0" err="1" smtClean="0">
                <a:ln>
                  <a:noFill/>
                </a:ln>
                <a:solidFill>
                  <a:srgbClr val="FF3300"/>
                </a:solidFill>
                <a:effectLst/>
                <a:uLnTx/>
                <a:uFillTx/>
                <a:latin typeface="Times New Roman" pitchFamily="18" charset="0"/>
                <a:ea typeface="+mj-ea"/>
                <a:cs typeface="Times New Roman" pitchFamily="18" charset="0"/>
              </a:rPr>
              <a:t>nes</a:t>
            </a:r>
            <a:r>
              <a:rPr kumimoji="0" lang="en-US" sz="2400" b="0" i="0" u="none" strike="noStrike" kern="0" cap="none" spc="0" normalizeH="0" noProof="0" dirty="0" smtClean="0">
                <a:ln>
                  <a:noFill/>
                </a:ln>
                <a:solidFill>
                  <a:srgbClr val="FF3300"/>
                </a:solidFill>
                <a:effectLst/>
                <a:uLnTx/>
                <a:uFillTx/>
                <a:latin typeface="Times New Roman" pitchFamily="18" charset="0"/>
                <a:ea typeface="+mj-ea"/>
                <a:cs typeface="Times New Roman" pitchFamily="18" charset="0"/>
              </a:rPr>
              <a:t> and cosines of the same frequency,</a:t>
            </a:r>
            <a:r>
              <a:rPr lang="en-US" sz="2400" kern="0" dirty="0" smtClean="0">
                <a:solidFill>
                  <a:srgbClr val="FF3300"/>
                </a:solidFill>
                <a:latin typeface="Cambria Math"/>
                <a:ea typeface="Cambria Math"/>
                <a:cs typeface="Times New Roman" pitchFamily="18" charset="0"/>
              </a:rPr>
              <a:t> </a:t>
            </a:r>
            <a:r>
              <a:rPr kumimoji="0" lang="el-GR" sz="2400" b="0" i="0" u="none" strike="noStrike" kern="0" cap="none" spc="0" normalizeH="0" noProof="0" dirty="0" smtClean="0">
                <a:ln>
                  <a:noFill/>
                </a:ln>
                <a:solidFill>
                  <a:srgbClr val="FF3300"/>
                </a:solidFill>
                <a:effectLst/>
                <a:uLnTx/>
                <a:uFillTx/>
                <a:latin typeface="Cambria Math"/>
                <a:ea typeface="Cambria Math"/>
                <a:cs typeface="Times New Roman" pitchFamily="18" charset="0"/>
              </a:rPr>
              <a:t>ω</a:t>
            </a:r>
            <a:r>
              <a:rPr kumimoji="0" lang="en-US" sz="2400" b="0" i="0" u="none" strike="noStrike" kern="0" cap="none" spc="0" normalizeH="0" noProof="0" dirty="0" smtClean="0">
                <a:ln>
                  <a:noFill/>
                </a:ln>
                <a:solidFill>
                  <a:srgbClr val="FF3300"/>
                </a:solidFill>
                <a:effectLst/>
                <a:uLnTx/>
                <a:uFillTx/>
                <a:latin typeface="Times New Roman" pitchFamily="18" charset="0"/>
                <a:ea typeface="+mj-ea"/>
                <a:cs typeface="Times New Roman" pitchFamily="18" charset="0"/>
              </a:rPr>
              <a:t>, are paired</a:t>
            </a:r>
            <a:endParaRPr kumimoji="0" lang="en-US" sz="2400" b="0" i="0" u="none" strike="noStrike" kern="0" cap="none" spc="0" normalizeH="0" baseline="0" noProof="0" dirty="0">
              <a:ln>
                <a:noFill/>
              </a:ln>
              <a:solidFill>
                <a:srgbClr val="FF3300"/>
              </a:solidFill>
              <a:effectLst/>
              <a:uLnTx/>
              <a:uFillTx/>
              <a:latin typeface="Times New Roman" pitchFamily="18" charset="0"/>
              <a:ea typeface="+mj-ea"/>
              <a:cs typeface="Times New Roman" pitchFamily="18" charset="0"/>
            </a:endParaRPr>
          </a:p>
        </p:txBody>
      </p:sp>
      <p:sp>
        <p:nvSpPr>
          <p:cNvPr id="7" name="Title 1"/>
          <p:cNvSpPr txBox="1">
            <a:spLocks/>
          </p:cNvSpPr>
          <p:nvPr/>
        </p:nvSpPr>
        <p:spPr bwMode="auto">
          <a:xfrm>
            <a:off x="4114800" y="3429000"/>
            <a:ext cx="1066800" cy="1371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2400" kern="0" dirty="0" smtClean="0">
                <a:solidFill>
                  <a:srgbClr val="FF3300"/>
                </a:solidFill>
                <a:latin typeface="Times New Roman" pitchFamily="18" charset="0"/>
                <a:ea typeface="+mj-ea"/>
                <a:cs typeface="Times New Roman" pitchFamily="18" charset="0"/>
              </a:rPr>
              <a:t>and</a:t>
            </a:r>
            <a:endParaRPr kumimoji="0" lang="en-US" sz="2400" b="0" i="0" u="none" strike="noStrike" kern="0" cap="none" spc="0" normalizeH="0" baseline="0" noProof="0" dirty="0">
              <a:ln>
                <a:noFill/>
              </a:ln>
              <a:solidFill>
                <a:srgbClr val="FF3300"/>
              </a:solidFill>
              <a:effectLst/>
              <a:uLnTx/>
              <a:uFillTx/>
              <a:latin typeface="Times New Roman" pitchFamily="18" charset="0"/>
              <a:ea typeface="+mj-ea"/>
              <a:cs typeface="Times New Roman" pitchFamily="18" charset="0"/>
            </a:endParaRPr>
          </a:p>
        </p:txBody>
      </p:sp>
      <p:sp>
        <p:nvSpPr>
          <p:cNvPr id="8" name="Title 1"/>
          <p:cNvSpPr txBox="1">
            <a:spLocks/>
          </p:cNvSpPr>
          <p:nvPr/>
        </p:nvSpPr>
        <p:spPr bwMode="auto">
          <a:xfrm>
            <a:off x="5490030" y="3628572"/>
            <a:ext cx="2971800" cy="1371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lgn="ctr"/>
            <a:r>
              <a:rPr lang="en-US" sz="2400" kern="0" dirty="0" smtClean="0">
                <a:solidFill>
                  <a:srgbClr val="FF3300"/>
                </a:solidFill>
                <a:latin typeface="Times New Roman" pitchFamily="18" charset="0"/>
                <a:ea typeface="+mj-ea"/>
                <a:cs typeface="Times New Roman" pitchFamily="18" charset="0"/>
              </a:rPr>
              <a:t>positive and negative complex exponentials </a:t>
            </a:r>
            <a:r>
              <a:rPr kumimoji="0" lang="en-US" sz="2400" b="0" i="0" u="none" strike="noStrike" kern="0" cap="none" spc="0" normalizeH="0" noProof="0" dirty="0" smtClean="0">
                <a:ln>
                  <a:noFill/>
                </a:ln>
                <a:solidFill>
                  <a:srgbClr val="FF3300"/>
                </a:solidFill>
                <a:effectLst/>
                <a:uLnTx/>
                <a:uFillTx/>
                <a:latin typeface="Times New Roman" pitchFamily="18" charset="0"/>
                <a:ea typeface="+mj-ea"/>
                <a:cs typeface="Times New Roman" pitchFamily="18" charset="0"/>
              </a:rPr>
              <a:t>of the frequencies,</a:t>
            </a:r>
            <a:r>
              <a:rPr lang="en-US" sz="2400" kern="0" dirty="0" smtClean="0">
                <a:solidFill>
                  <a:srgbClr val="FF3300"/>
                </a:solidFill>
                <a:latin typeface="Cambria Math"/>
                <a:ea typeface="Cambria Math"/>
                <a:cs typeface="Times New Roman" pitchFamily="18" charset="0"/>
              </a:rPr>
              <a:t> </a:t>
            </a:r>
            <a:r>
              <a:rPr kumimoji="0" lang="el-GR" sz="2400" b="0" i="0" u="none" strike="noStrike" kern="0" cap="none" spc="0" normalizeH="0" noProof="0" dirty="0" smtClean="0">
                <a:ln>
                  <a:noFill/>
                </a:ln>
                <a:solidFill>
                  <a:srgbClr val="FF3300"/>
                </a:solidFill>
                <a:effectLst/>
                <a:uLnTx/>
                <a:uFillTx/>
                <a:latin typeface="Cambria Math"/>
                <a:ea typeface="Cambria Math"/>
                <a:cs typeface="Times New Roman" pitchFamily="18" charset="0"/>
              </a:rPr>
              <a:t>ω</a:t>
            </a:r>
            <a:r>
              <a:rPr lang="en-US" sz="2400" kern="0" dirty="0" smtClean="0">
                <a:solidFill>
                  <a:srgbClr val="FF3300"/>
                </a:solidFill>
                <a:latin typeface="Cambria Math"/>
                <a:ea typeface="Cambria Math"/>
                <a:cs typeface="Times New Roman" pitchFamily="18" charset="0"/>
              </a:rPr>
              <a:t>,</a:t>
            </a:r>
            <a:r>
              <a:rPr kumimoji="0" lang="en-US" sz="2400" b="0" i="0" u="none" strike="noStrike" kern="0" cap="none" spc="0" normalizeH="0" noProof="0" dirty="0" smtClean="0">
                <a:ln>
                  <a:noFill/>
                </a:ln>
                <a:solidFill>
                  <a:srgbClr val="FF3300"/>
                </a:solidFill>
                <a:effectLst/>
                <a:uLnTx/>
                <a:uFillTx/>
                <a:latin typeface="Times New Roman" pitchFamily="18" charset="0"/>
                <a:ea typeface="+mj-ea"/>
                <a:cs typeface="Times New Roman" pitchFamily="18" charset="0"/>
              </a:rPr>
              <a:t> are paired</a:t>
            </a:r>
            <a:endParaRPr kumimoji="0" lang="en-US" sz="2400" b="0" i="0" u="none" strike="noStrike" kern="0" cap="none" spc="0" normalizeH="0" baseline="0" noProof="0" dirty="0">
              <a:ln>
                <a:noFill/>
              </a:ln>
              <a:solidFill>
                <a:srgbClr val="FF3300"/>
              </a:solidFill>
              <a:effectLst/>
              <a:uLnTx/>
              <a:uFillTx/>
              <a:latin typeface="Times New Roman" pitchFamily="18" charset="0"/>
              <a:ea typeface="+mj-ea"/>
              <a:cs typeface="Times New Roman" pitchFamily="18" charset="0"/>
            </a:endParaRPr>
          </a:p>
        </p:txBody>
      </p:sp>
      <p:sp>
        <p:nvSpPr>
          <p:cNvPr id="12" name="Title 1"/>
          <p:cNvSpPr txBox="1">
            <a:spLocks/>
          </p:cNvSpPr>
          <p:nvPr/>
        </p:nvSpPr>
        <p:spPr bwMode="auto">
          <a:xfrm>
            <a:off x="1752600" y="5943600"/>
            <a:ext cx="7010400" cy="609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lgn="ctr"/>
            <a:r>
              <a:rPr lang="en-US" sz="2400" kern="0" noProof="0" dirty="0" smtClean="0">
                <a:solidFill>
                  <a:srgbClr val="FF3300"/>
                </a:solidFill>
                <a:latin typeface="Times New Roman" pitchFamily="18" charset="0"/>
                <a:ea typeface="+mj-ea"/>
                <a:cs typeface="Times New Roman" pitchFamily="18" charset="0"/>
              </a:rPr>
              <a:t>… so as to be able to represent a time-shifted sinusoid</a:t>
            </a:r>
            <a:endParaRPr kumimoji="0" lang="en-US" sz="2400" b="0" i="0" u="none" strike="noStrike" kern="0" cap="none" spc="0" normalizeH="0" baseline="0" noProof="0" dirty="0">
              <a:ln>
                <a:noFill/>
              </a:ln>
              <a:solidFill>
                <a:srgbClr val="FF3300"/>
              </a:solidFill>
              <a:effectLst/>
              <a:uLnTx/>
              <a:uFillTx/>
              <a:latin typeface="Times New Roman" pitchFamily="18" charset="0"/>
              <a:ea typeface="+mj-ea"/>
              <a:cs typeface="Times New Roman" pitchFamily="18"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0"/>
            <a:ext cx="8229600" cy="2057400"/>
          </a:xfrm>
        </p:spPr>
        <p:txBody>
          <a:bodyPr/>
          <a:lstStyle/>
          <a:p>
            <a:r>
              <a:rPr lang="en-US" i="1" dirty="0" smtClean="0">
                <a:latin typeface="Cambria Math" pitchFamily="18" charset="0"/>
                <a:ea typeface="Cambria Math" pitchFamily="18" charset="0"/>
                <a:cs typeface="Times New Roman" pitchFamily="18" charset="0"/>
              </a:rPr>
              <a:t>A</a:t>
            </a:r>
            <a:r>
              <a:rPr lang="en-US" dirty="0" smtClean="0">
                <a:latin typeface="Times New Roman" pitchFamily="18" charset="0"/>
                <a:cs typeface="Times New Roman" pitchFamily="18" charset="0"/>
              </a:rPr>
              <a:t> and </a:t>
            </a:r>
            <a:r>
              <a:rPr lang="en-US" i="1" dirty="0" smtClean="0">
                <a:latin typeface="Cambria Math" pitchFamily="18" charset="0"/>
                <a:ea typeface="Cambria Math" pitchFamily="18" charset="0"/>
                <a:cs typeface="Times New Roman" pitchFamily="18" charset="0"/>
              </a:rPr>
              <a:t>B</a:t>
            </a:r>
            <a:r>
              <a:rPr lang="en-US" dirty="0" smtClean="0">
                <a:latin typeface="Times New Roman" pitchFamily="18" charset="0"/>
                <a:cs typeface="Times New Roman" pitchFamily="18" charset="0"/>
              </a:rPr>
              <a:t>    and     </a:t>
            </a:r>
            <a:r>
              <a:rPr lang="en-US" i="1" dirty="0" smtClean="0">
                <a:latin typeface="Cambria Math" pitchFamily="18" charset="0"/>
                <a:ea typeface="Cambria Math" pitchFamily="18" charset="0"/>
                <a:cs typeface="Times New Roman" pitchFamily="18" charset="0"/>
              </a:rPr>
              <a:t>C</a:t>
            </a:r>
            <a:r>
              <a:rPr lang="en-US" i="1" baseline="30000" dirty="0" smtClean="0">
                <a:latin typeface="Cambria Math" pitchFamily="18" charset="0"/>
                <a:ea typeface="Cambria Math" pitchFamily="18" charset="0"/>
                <a:cs typeface="Times New Roman" pitchFamily="18" charset="0"/>
              </a:rPr>
              <a:t>-</a:t>
            </a:r>
            <a:r>
              <a:rPr lang="en-US" dirty="0" smtClean="0">
                <a:latin typeface="Times New Roman" pitchFamily="18" charset="0"/>
                <a:cs typeface="Times New Roman" pitchFamily="18" charset="0"/>
              </a:rPr>
              <a:t> and </a:t>
            </a:r>
            <a:r>
              <a:rPr lang="en-US" i="1" dirty="0" smtClean="0">
                <a:latin typeface="Cambria Math" pitchFamily="18" charset="0"/>
                <a:ea typeface="Cambria Math" pitchFamily="18" charset="0"/>
                <a:cs typeface="Times New Roman" pitchFamily="18" charset="0"/>
              </a:rPr>
              <a:t>C</a:t>
            </a:r>
            <a:r>
              <a:rPr lang="en-US" i="1" baseline="30000" dirty="0" smtClean="0">
                <a:latin typeface="Cambria Math" pitchFamily="18" charset="0"/>
                <a:ea typeface="Cambria Math" pitchFamily="18" charset="0"/>
                <a:cs typeface="Times New Roman" pitchFamily="18" charset="0"/>
              </a:rPr>
              <a:t>+</a:t>
            </a:r>
            <a:r>
              <a:rPr lang="en-US" baseline="30000" dirty="0" smtClean="0">
                <a:latin typeface="Cambria Math" pitchFamily="18" charset="0"/>
                <a:ea typeface="Cambria Math" pitchFamily="18" charset="0"/>
                <a:cs typeface="Times New Roman" pitchFamily="18" charset="0"/>
              </a:rPr>
              <a:t/>
            </a:r>
            <a:br>
              <a:rPr lang="en-US" baseline="30000" dirty="0" smtClean="0">
                <a:latin typeface="Cambria Math" pitchFamily="18" charset="0"/>
                <a:ea typeface="Cambria Math" pitchFamily="18" charset="0"/>
                <a:cs typeface="Times New Roman" pitchFamily="18" charset="0"/>
              </a:rPr>
            </a:br>
            <a:r>
              <a:rPr lang="en-US" dirty="0" smtClean="0">
                <a:latin typeface="Cambria Math" pitchFamily="18" charset="0"/>
                <a:ea typeface="Cambria Math" pitchFamily="18" charset="0"/>
                <a:cs typeface="Times New Roman" pitchFamily="18" charset="0"/>
              </a:rPr>
              <a:t>must be related</a:t>
            </a:r>
            <a:endParaRPr lang="en-US" sz="3600" dirty="0">
              <a:latin typeface="Cambria Math" pitchFamily="18" charset="0"/>
              <a:ea typeface="Cambria Math" pitchFamily="18" charset="0"/>
              <a:cs typeface="Times New Roman" pitchFamily="18" charset="0"/>
            </a:endParaRPr>
          </a:p>
        </p:txBody>
      </p:sp>
      <p:pic>
        <p:nvPicPr>
          <p:cNvPr id="3074" name="Picture 2"/>
          <p:cNvPicPr>
            <a:picLocks noChangeAspect="1" noChangeArrowheads="1"/>
          </p:cNvPicPr>
          <p:nvPr/>
        </p:nvPicPr>
        <p:blipFill>
          <a:blip r:embed="rId2" cstate="print"/>
          <a:srcRect l="5625" t="41344" r="2500" b="42119"/>
          <a:stretch>
            <a:fillRect/>
          </a:stretch>
        </p:blipFill>
        <p:spPr bwMode="auto">
          <a:xfrm>
            <a:off x="0" y="1752600"/>
            <a:ext cx="9144000" cy="995265"/>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81000"/>
            <a:ext cx="9144000" cy="1143000"/>
          </a:xfrm>
        </p:spPr>
        <p:txBody>
          <a:bodyPr/>
          <a:lstStyle/>
          <a:p>
            <a:r>
              <a:rPr lang="en-US" dirty="0" smtClean="0">
                <a:latin typeface="Times New Roman" pitchFamily="18" charset="0"/>
                <a:cs typeface="Times New Roman" pitchFamily="18" charset="0"/>
              </a:rPr>
              <a:t>purpose of the lecture</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685800" y="2895600"/>
            <a:ext cx="7772400" cy="2209800"/>
          </a:xfrm>
        </p:spPr>
        <p:txBody>
          <a:bodyPr/>
          <a:lstStyle/>
          <a:p>
            <a:pPr algn="ctr">
              <a:buNone/>
            </a:pPr>
            <a:r>
              <a:rPr lang="en-US" dirty="0" smtClean="0">
                <a:latin typeface="Times New Roman" pitchFamily="18" charset="0"/>
                <a:cs typeface="Times New Roman" pitchFamily="18" charset="0"/>
              </a:rPr>
              <a:t>switch from Fourier Series containing</a:t>
            </a:r>
          </a:p>
          <a:p>
            <a:pPr algn="ctr">
              <a:buNone/>
            </a:pPr>
            <a:r>
              <a:rPr lang="en-US" dirty="0" err="1" smtClean="0">
                <a:latin typeface="Times New Roman" pitchFamily="18" charset="0"/>
                <a:cs typeface="Times New Roman" pitchFamily="18" charset="0"/>
              </a:rPr>
              <a:t>sines</a:t>
            </a:r>
            <a:r>
              <a:rPr lang="en-US" dirty="0" smtClean="0">
                <a:latin typeface="Times New Roman" pitchFamily="18" charset="0"/>
                <a:cs typeface="Times New Roman" pitchFamily="18" charset="0"/>
              </a:rPr>
              <a:t> and cosines</a:t>
            </a:r>
          </a:p>
          <a:p>
            <a:pPr algn="ctr">
              <a:buNone/>
            </a:pPr>
            <a:r>
              <a:rPr lang="en-US" dirty="0" smtClean="0">
                <a:latin typeface="Times New Roman" pitchFamily="18" charset="0"/>
                <a:cs typeface="Times New Roman" pitchFamily="18" charset="0"/>
              </a:rPr>
              <a:t>to Fourier Series containing</a:t>
            </a:r>
          </a:p>
          <a:p>
            <a:pPr algn="ctr">
              <a:buNone/>
            </a:pPr>
            <a:r>
              <a:rPr lang="en-US" dirty="0" smtClean="0">
                <a:latin typeface="Times New Roman" pitchFamily="18" charset="0"/>
                <a:cs typeface="Times New Roman" pitchFamily="18" charset="0"/>
              </a:rPr>
              <a:t>complex exponentials</a:t>
            </a:r>
          </a:p>
          <a:p>
            <a:pPr algn="ctr">
              <a:buNone/>
            </a:pPr>
            <a:endParaRPr lang="en-US" dirty="0" smtClean="0">
              <a:latin typeface="Times New Roman" pitchFamily="18" charset="0"/>
              <a:cs typeface="Times New Roman" pitchFamily="18"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cstate="print"/>
          <a:srcRect l="1875" t="21705" r="16250" b="50388"/>
          <a:stretch>
            <a:fillRect/>
          </a:stretch>
        </p:blipFill>
        <p:spPr bwMode="auto">
          <a:xfrm>
            <a:off x="0" y="2153959"/>
            <a:ext cx="9144000" cy="1884641"/>
          </a:xfrm>
          <a:prstGeom prst="rect">
            <a:avLst/>
          </a:prstGeom>
          <a:noFill/>
          <a:ln w="9525">
            <a:noFill/>
            <a:miter lim="800000"/>
            <a:headEnd/>
            <a:tailEnd/>
          </a:ln>
        </p:spPr>
      </p:pic>
      <p:sp>
        <p:nvSpPr>
          <p:cNvPr id="5" name="Left Brace 4"/>
          <p:cNvSpPr/>
          <p:nvPr/>
        </p:nvSpPr>
        <p:spPr>
          <a:xfrm rot="16200000">
            <a:off x="685800" y="3657600"/>
            <a:ext cx="304800" cy="1066800"/>
          </a:xfrm>
          <a:prstGeom prst="leftBrace">
            <a:avLst>
              <a:gd name="adj1" fmla="val 8333"/>
              <a:gd name="adj2" fmla="val 48912"/>
            </a:avLst>
          </a:prstGeom>
          <a:ln w="38100">
            <a:solidFill>
              <a:srgbClr val="FF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Rectangle 5"/>
          <p:cNvSpPr/>
          <p:nvPr/>
        </p:nvSpPr>
        <p:spPr>
          <a:xfrm>
            <a:off x="457200" y="4419600"/>
            <a:ext cx="838200" cy="769441"/>
          </a:xfrm>
          <a:prstGeom prst="rect">
            <a:avLst/>
          </a:prstGeom>
        </p:spPr>
        <p:txBody>
          <a:bodyPr wrap="square">
            <a:spAutoFit/>
          </a:bodyPr>
          <a:lstStyle/>
          <a:p>
            <a:r>
              <a:rPr lang="en-US" sz="4400" i="1" dirty="0" smtClean="0">
                <a:solidFill>
                  <a:srgbClr val="FF0000"/>
                </a:solidFill>
                <a:latin typeface="Cambria Math" pitchFamily="18" charset="0"/>
                <a:ea typeface="Cambria Math" pitchFamily="18" charset="0"/>
                <a:cs typeface="Times New Roman" pitchFamily="18" charset="0"/>
              </a:rPr>
              <a:t>A </a:t>
            </a:r>
            <a:endParaRPr lang="en-US" sz="4400" dirty="0">
              <a:solidFill>
                <a:srgbClr val="FF0000"/>
              </a:solidFill>
            </a:endParaRPr>
          </a:p>
        </p:txBody>
      </p:sp>
      <p:sp>
        <p:nvSpPr>
          <p:cNvPr id="7" name="Left Brace 6"/>
          <p:cNvSpPr/>
          <p:nvPr/>
        </p:nvSpPr>
        <p:spPr>
          <a:xfrm rot="16200000">
            <a:off x="2895600" y="3657600"/>
            <a:ext cx="304800" cy="1066800"/>
          </a:xfrm>
          <a:prstGeom prst="leftBrace">
            <a:avLst>
              <a:gd name="adj1" fmla="val 8333"/>
              <a:gd name="adj2" fmla="val 48912"/>
            </a:avLst>
          </a:prstGeom>
          <a:ln w="38100">
            <a:solidFill>
              <a:srgbClr val="FF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Rectangle 7"/>
          <p:cNvSpPr/>
          <p:nvPr/>
        </p:nvSpPr>
        <p:spPr>
          <a:xfrm>
            <a:off x="2667000" y="4419600"/>
            <a:ext cx="838200" cy="769441"/>
          </a:xfrm>
          <a:prstGeom prst="rect">
            <a:avLst/>
          </a:prstGeom>
        </p:spPr>
        <p:txBody>
          <a:bodyPr wrap="square">
            <a:spAutoFit/>
          </a:bodyPr>
          <a:lstStyle/>
          <a:p>
            <a:r>
              <a:rPr lang="en-US" sz="4400" i="1" dirty="0" smtClean="0">
                <a:solidFill>
                  <a:srgbClr val="FF0000"/>
                </a:solidFill>
                <a:latin typeface="Cambria Math" pitchFamily="18" charset="0"/>
                <a:ea typeface="Cambria Math" pitchFamily="18" charset="0"/>
                <a:cs typeface="Times New Roman" pitchFamily="18" charset="0"/>
              </a:rPr>
              <a:t>B </a:t>
            </a:r>
            <a:endParaRPr lang="en-US" sz="4400" dirty="0">
              <a:solidFill>
                <a:srgbClr val="FF0000"/>
              </a:solidFill>
            </a:endParaRPr>
          </a:p>
        </p:txBody>
      </p:sp>
      <p:sp>
        <p:nvSpPr>
          <p:cNvPr id="9" name="Left Brace 8"/>
          <p:cNvSpPr/>
          <p:nvPr/>
        </p:nvSpPr>
        <p:spPr>
          <a:xfrm rot="16200000">
            <a:off x="5181600" y="3657600"/>
            <a:ext cx="304800" cy="1066800"/>
          </a:xfrm>
          <a:prstGeom prst="leftBrace">
            <a:avLst>
              <a:gd name="adj1" fmla="val 8333"/>
              <a:gd name="adj2" fmla="val 48912"/>
            </a:avLst>
          </a:prstGeom>
          <a:ln w="38100">
            <a:solidFill>
              <a:srgbClr val="FF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Left Brace 9"/>
          <p:cNvSpPr/>
          <p:nvPr/>
        </p:nvSpPr>
        <p:spPr>
          <a:xfrm rot="16200000">
            <a:off x="7620000" y="3657601"/>
            <a:ext cx="304800" cy="1066800"/>
          </a:xfrm>
          <a:prstGeom prst="leftBrace">
            <a:avLst>
              <a:gd name="adj1" fmla="val 8333"/>
              <a:gd name="adj2" fmla="val 48912"/>
            </a:avLst>
          </a:prstGeom>
          <a:ln w="38100">
            <a:solidFill>
              <a:srgbClr val="FF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Rectangle 10"/>
          <p:cNvSpPr/>
          <p:nvPr/>
        </p:nvSpPr>
        <p:spPr>
          <a:xfrm>
            <a:off x="4448634" y="4419600"/>
            <a:ext cx="1752600" cy="1200329"/>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=0</a:t>
            </a:r>
          </a:p>
          <a:p>
            <a:pPr algn="ctr"/>
            <a:r>
              <a:rPr lang="en-US" sz="2400" i="1" dirty="0" smtClean="0">
                <a:solidFill>
                  <a:srgbClr val="FF0000"/>
                </a:solidFill>
                <a:latin typeface="Times New Roman" pitchFamily="18" charset="0"/>
                <a:ea typeface="Cambria Math" pitchFamily="18" charset="0"/>
                <a:cs typeface="Times New Roman" pitchFamily="18" charset="0"/>
              </a:rPr>
              <a:t>implies</a:t>
            </a:r>
          </a:p>
          <a:p>
            <a:pPr algn="ctr"/>
            <a:r>
              <a:rPr lang="en-US" sz="2400" i="1" dirty="0" smtClean="0">
                <a:solidFill>
                  <a:srgbClr val="FF0000"/>
                </a:solidFill>
                <a:latin typeface="Cambria Math" pitchFamily="18" charset="0"/>
                <a:ea typeface="Cambria Math" pitchFamily="18" charset="0"/>
                <a:cs typeface="Times New Roman" pitchFamily="18" charset="0"/>
              </a:rPr>
              <a:t>C</a:t>
            </a:r>
            <a:r>
              <a:rPr lang="en-US" sz="2400" i="1" baseline="30000" dirty="0" smtClean="0">
                <a:solidFill>
                  <a:srgbClr val="FF0000"/>
                </a:solidFill>
                <a:latin typeface="Cambria Math" pitchFamily="18" charset="0"/>
                <a:ea typeface="Cambria Math" pitchFamily="18" charset="0"/>
                <a:cs typeface="Times New Roman" pitchFamily="18" charset="0"/>
              </a:rPr>
              <a:t> </a:t>
            </a:r>
            <a:r>
              <a:rPr lang="en-US" sz="2400" i="1" baseline="-25000" dirty="0" smtClean="0">
                <a:solidFill>
                  <a:srgbClr val="FF0000"/>
                </a:solidFill>
                <a:latin typeface="Cambria Math" pitchFamily="18" charset="0"/>
                <a:ea typeface="Cambria Math" pitchFamily="18" charset="0"/>
                <a:cs typeface="Times New Roman" pitchFamily="18" charset="0"/>
              </a:rPr>
              <a:t>I</a:t>
            </a:r>
            <a:r>
              <a:rPr lang="en-US" sz="2400" i="1" baseline="30000" dirty="0" smtClean="0">
                <a:solidFill>
                  <a:srgbClr val="FF0000"/>
                </a:solidFill>
                <a:latin typeface="Cambria Math" pitchFamily="18" charset="0"/>
                <a:ea typeface="Cambria Math" pitchFamily="18" charset="0"/>
                <a:cs typeface="Times New Roman" pitchFamily="18" charset="0"/>
              </a:rPr>
              <a:t>-</a:t>
            </a:r>
            <a:r>
              <a:rPr lang="en-US" sz="2400" i="1" dirty="0" smtClean="0">
                <a:solidFill>
                  <a:srgbClr val="FF0000"/>
                </a:solidFill>
                <a:latin typeface="Cambria Math" pitchFamily="18" charset="0"/>
                <a:ea typeface="Cambria Math" pitchFamily="18" charset="0"/>
                <a:cs typeface="Times New Roman" pitchFamily="18" charset="0"/>
              </a:rPr>
              <a:t> = -C</a:t>
            </a:r>
            <a:r>
              <a:rPr lang="en-US" sz="2400" i="1" baseline="-25000" dirty="0" smtClean="0">
                <a:solidFill>
                  <a:srgbClr val="FF0000"/>
                </a:solidFill>
                <a:latin typeface="Cambria Math" pitchFamily="18" charset="0"/>
                <a:ea typeface="Cambria Math" pitchFamily="18" charset="0"/>
                <a:cs typeface="Times New Roman" pitchFamily="18" charset="0"/>
              </a:rPr>
              <a:t>I</a:t>
            </a:r>
            <a:r>
              <a:rPr lang="en-US" sz="2400" i="1" baseline="30000" dirty="0" smtClean="0">
                <a:solidFill>
                  <a:srgbClr val="FF0000"/>
                </a:solidFill>
                <a:latin typeface="Cambria Math" pitchFamily="18" charset="0"/>
                <a:ea typeface="Cambria Math" pitchFamily="18" charset="0"/>
                <a:cs typeface="Times New Roman" pitchFamily="18" charset="0"/>
              </a:rPr>
              <a:t>+</a:t>
            </a:r>
            <a:r>
              <a:rPr lang="en-US" sz="2400" i="1" dirty="0" smtClean="0">
                <a:solidFill>
                  <a:srgbClr val="FF0000"/>
                </a:solidFill>
                <a:latin typeface="Cambria Math" pitchFamily="18" charset="0"/>
                <a:ea typeface="Cambria Math" pitchFamily="18" charset="0"/>
                <a:cs typeface="Times New Roman" pitchFamily="18" charset="0"/>
              </a:rPr>
              <a:t> </a:t>
            </a:r>
            <a:endParaRPr lang="en-US" sz="2400" dirty="0">
              <a:solidFill>
                <a:srgbClr val="FF0000"/>
              </a:solidFill>
            </a:endParaRPr>
          </a:p>
        </p:txBody>
      </p:sp>
      <p:sp>
        <p:nvSpPr>
          <p:cNvPr id="12" name="Rectangle 11"/>
          <p:cNvSpPr/>
          <p:nvPr/>
        </p:nvSpPr>
        <p:spPr>
          <a:xfrm>
            <a:off x="6934200" y="4419600"/>
            <a:ext cx="1752600" cy="1200329"/>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=0</a:t>
            </a:r>
          </a:p>
          <a:p>
            <a:pPr algn="ctr"/>
            <a:r>
              <a:rPr lang="en-US" sz="2400" i="1" dirty="0" smtClean="0">
                <a:solidFill>
                  <a:srgbClr val="FF0000"/>
                </a:solidFill>
                <a:latin typeface="Times New Roman" pitchFamily="18" charset="0"/>
                <a:ea typeface="Cambria Math" pitchFamily="18" charset="0"/>
                <a:cs typeface="Times New Roman" pitchFamily="18" charset="0"/>
              </a:rPr>
              <a:t>implies</a:t>
            </a:r>
          </a:p>
          <a:p>
            <a:pPr algn="ctr"/>
            <a:r>
              <a:rPr lang="en-US" sz="2400" i="1" dirty="0" smtClean="0">
                <a:solidFill>
                  <a:srgbClr val="FF0000"/>
                </a:solidFill>
                <a:latin typeface="Cambria Math" pitchFamily="18" charset="0"/>
                <a:ea typeface="Cambria Math" pitchFamily="18" charset="0"/>
                <a:cs typeface="Times New Roman" pitchFamily="18" charset="0"/>
              </a:rPr>
              <a:t>C</a:t>
            </a:r>
            <a:r>
              <a:rPr lang="en-US" sz="2400" i="1" baseline="-25000" dirty="0" smtClean="0">
                <a:solidFill>
                  <a:srgbClr val="FF0000"/>
                </a:solidFill>
                <a:latin typeface="Cambria Math" pitchFamily="18" charset="0"/>
                <a:ea typeface="Cambria Math" pitchFamily="18" charset="0"/>
                <a:cs typeface="Times New Roman" pitchFamily="18" charset="0"/>
              </a:rPr>
              <a:t>R</a:t>
            </a:r>
            <a:r>
              <a:rPr lang="en-US" sz="2400" i="1" dirty="0" smtClean="0">
                <a:solidFill>
                  <a:srgbClr val="FF0000"/>
                </a:solidFill>
                <a:latin typeface="Cambria Math" pitchFamily="18" charset="0"/>
                <a:ea typeface="Cambria Math" pitchFamily="18" charset="0"/>
                <a:cs typeface="Times New Roman" pitchFamily="18" charset="0"/>
              </a:rPr>
              <a:t> </a:t>
            </a:r>
            <a:r>
              <a:rPr lang="en-US" sz="2400" i="1" baseline="30000" dirty="0" smtClean="0">
                <a:solidFill>
                  <a:srgbClr val="FF0000"/>
                </a:solidFill>
                <a:latin typeface="Cambria Math" pitchFamily="18" charset="0"/>
                <a:ea typeface="Cambria Math" pitchFamily="18" charset="0"/>
                <a:cs typeface="Times New Roman" pitchFamily="18" charset="0"/>
              </a:rPr>
              <a:t>+ </a:t>
            </a:r>
            <a:r>
              <a:rPr lang="en-US" sz="2400" i="1" dirty="0" smtClean="0">
                <a:solidFill>
                  <a:srgbClr val="FF0000"/>
                </a:solidFill>
                <a:latin typeface="Cambria Math" pitchFamily="18" charset="0"/>
                <a:ea typeface="Cambria Math" pitchFamily="18" charset="0"/>
                <a:cs typeface="Times New Roman" pitchFamily="18" charset="0"/>
              </a:rPr>
              <a:t>= C</a:t>
            </a:r>
            <a:r>
              <a:rPr lang="en-US" sz="2400" i="1" baseline="-25000" dirty="0" smtClean="0">
                <a:solidFill>
                  <a:srgbClr val="FF0000"/>
                </a:solidFill>
                <a:latin typeface="Cambria Math" pitchFamily="18" charset="0"/>
                <a:ea typeface="Cambria Math" pitchFamily="18" charset="0"/>
                <a:cs typeface="Times New Roman" pitchFamily="18" charset="0"/>
              </a:rPr>
              <a:t>R</a:t>
            </a:r>
            <a:r>
              <a:rPr lang="en-US" sz="2400" i="1" baseline="30000" dirty="0" smtClean="0">
                <a:solidFill>
                  <a:srgbClr val="FF0000"/>
                </a:solidFill>
                <a:latin typeface="Cambria Math" pitchFamily="18" charset="0"/>
                <a:ea typeface="Cambria Math" pitchFamily="18" charset="0"/>
                <a:cs typeface="Times New Roman" pitchFamily="18" charset="0"/>
              </a:rPr>
              <a:t>-</a:t>
            </a:r>
            <a:r>
              <a:rPr lang="en-US" sz="2400" i="1" dirty="0" smtClean="0">
                <a:solidFill>
                  <a:srgbClr val="FF0000"/>
                </a:solidFill>
                <a:latin typeface="Cambria Math" pitchFamily="18" charset="0"/>
                <a:ea typeface="Cambria Math" pitchFamily="18" charset="0"/>
                <a:cs typeface="Times New Roman" pitchFamily="18" charset="0"/>
              </a:rPr>
              <a:t> </a:t>
            </a:r>
            <a:endParaRPr lang="en-US" sz="2400" dirty="0">
              <a:solidFill>
                <a:srgbClr val="FF0000"/>
              </a:solidFill>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dirty="0" smtClean="0">
                <a:latin typeface="Times New Roman" pitchFamily="18" charset="0"/>
                <a:cs typeface="Times New Roman" pitchFamily="18" charset="0"/>
              </a:rPr>
              <a:t>summary</a:t>
            </a:r>
            <a:endParaRPr lang="en-US" dirty="0">
              <a:latin typeface="Times New Roman" pitchFamily="18" charset="0"/>
              <a:cs typeface="Times New Roman" pitchFamily="18" charset="0"/>
            </a:endParaRPr>
          </a:p>
        </p:txBody>
      </p:sp>
      <p:pic>
        <p:nvPicPr>
          <p:cNvPr id="5122" name="Picture 2"/>
          <p:cNvPicPr>
            <a:picLocks noGrp="1" noChangeAspect="1" noChangeArrowheads="1"/>
          </p:cNvPicPr>
          <p:nvPr>
            <p:ph idx="1"/>
          </p:nvPr>
        </p:nvPicPr>
        <p:blipFill>
          <a:blip r:embed="rId3" cstate="print"/>
          <a:srcRect l="17422" t="63978" r="30657" b="22553"/>
          <a:stretch>
            <a:fillRect/>
          </a:stretch>
        </p:blipFill>
        <p:spPr bwMode="auto">
          <a:xfrm>
            <a:off x="685800" y="990600"/>
            <a:ext cx="7772400" cy="1219200"/>
          </a:xfrm>
          <a:prstGeom prst="rect">
            <a:avLst/>
          </a:prstGeom>
          <a:noFill/>
          <a:ln w="9525">
            <a:noFill/>
            <a:miter lim="800000"/>
            <a:headEnd/>
            <a:tailEnd/>
          </a:ln>
        </p:spPr>
      </p:pic>
      <p:sp>
        <p:nvSpPr>
          <p:cNvPr id="5" name="Title 1"/>
          <p:cNvSpPr txBox="1">
            <a:spLocks/>
          </p:cNvSpPr>
          <p:nvPr/>
        </p:nvSpPr>
        <p:spPr bwMode="auto">
          <a:xfrm>
            <a:off x="0" y="2514600"/>
            <a:ext cx="9144000" cy="43434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0" i="1" u="none" strike="noStrike" kern="0" cap="none" spc="0" normalizeH="0" baseline="0" noProof="0" dirty="0" smtClean="0">
                <a:ln>
                  <a:noFill/>
                </a:ln>
                <a:solidFill>
                  <a:schemeClr val="tx2"/>
                </a:solidFill>
                <a:effectLst/>
                <a:uLnTx/>
                <a:uFillTx/>
                <a:latin typeface="Cambria Math" pitchFamily="18" charset="0"/>
                <a:ea typeface="Cambria Math" pitchFamily="18" charset="0"/>
                <a:cs typeface="Times New Roman" pitchFamily="18" charset="0"/>
              </a:rPr>
              <a:t>C</a:t>
            </a:r>
            <a:r>
              <a:rPr kumimoji="0" lang="en-US" sz="3600" b="0" i="1" u="none" strike="noStrike" kern="0" cap="none" spc="0" normalizeH="0" baseline="-25000" noProof="0" dirty="0" smtClean="0">
                <a:ln>
                  <a:noFill/>
                </a:ln>
                <a:solidFill>
                  <a:schemeClr val="tx2"/>
                </a:solidFill>
                <a:effectLst/>
                <a:uLnTx/>
                <a:uFillTx/>
                <a:latin typeface="Cambria Math" pitchFamily="18" charset="0"/>
                <a:ea typeface="Cambria Math" pitchFamily="18" charset="0"/>
                <a:cs typeface="Times New Roman" pitchFamily="18" charset="0"/>
              </a:rPr>
              <a:t>r</a:t>
            </a:r>
            <a:r>
              <a:rPr kumimoji="0" lang="en-US" sz="36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 is</a:t>
            </a:r>
            <a:r>
              <a:rPr kumimoji="0" lang="en-US" sz="3600" b="0" i="0" u="none" strike="noStrike" kern="0" cap="none" spc="0" normalizeH="0" noProof="0" dirty="0" smtClean="0">
                <a:ln>
                  <a:noFill/>
                </a:ln>
                <a:solidFill>
                  <a:schemeClr val="tx2"/>
                </a:solidFill>
                <a:effectLst/>
                <a:uLnTx/>
                <a:uFillTx/>
                <a:latin typeface="Times New Roman" pitchFamily="18" charset="0"/>
                <a:ea typeface="+mj-ea"/>
                <a:cs typeface="Times New Roman" pitchFamily="18" charset="0"/>
              </a:rPr>
              <a:t> an even function of frequency</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3600" b="0" i="0" u="none" strike="noStrike" kern="0" cap="none" spc="0" normalizeH="0" noProof="0" dirty="0" smtClean="0">
              <a:ln>
                <a:noFill/>
              </a:ln>
              <a:solidFill>
                <a:schemeClr val="tx2"/>
              </a:solidFill>
              <a:effectLst/>
              <a:uLnTx/>
              <a:uFillTx/>
              <a:latin typeface="Times New Roman" pitchFamily="18" charset="0"/>
              <a:ea typeface="+mj-ea"/>
              <a:cs typeface="Times New Roman" pitchFamily="18" charset="0"/>
            </a:endParaRPr>
          </a:p>
          <a:p>
            <a:pPr lvl="0" algn="ctr"/>
            <a:r>
              <a:rPr lang="en-US" sz="3600" i="1" kern="0" dirty="0" err="1" smtClean="0">
                <a:solidFill>
                  <a:schemeClr val="tx2"/>
                </a:solidFill>
                <a:latin typeface="Cambria Math" pitchFamily="18" charset="0"/>
                <a:ea typeface="Cambria Math" pitchFamily="18" charset="0"/>
                <a:cs typeface="Times New Roman" pitchFamily="18" charset="0"/>
              </a:rPr>
              <a:t>C</a:t>
            </a:r>
            <a:r>
              <a:rPr lang="en-US" sz="3600" i="1" kern="0" baseline="-25000" dirty="0" err="1" smtClean="0">
                <a:solidFill>
                  <a:schemeClr val="tx2"/>
                </a:solidFill>
                <a:latin typeface="Cambria Math" pitchFamily="18" charset="0"/>
                <a:ea typeface="Cambria Math" pitchFamily="18" charset="0"/>
                <a:cs typeface="Times New Roman" pitchFamily="18" charset="0"/>
              </a:rPr>
              <a:t>i</a:t>
            </a:r>
            <a:r>
              <a:rPr lang="en-US" sz="3600" kern="0" dirty="0" smtClean="0">
                <a:solidFill>
                  <a:schemeClr val="tx2"/>
                </a:solidFill>
                <a:latin typeface="Times New Roman" pitchFamily="18" charset="0"/>
                <a:ea typeface="+mj-ea"/>
                <a:cs typeface="Times New Roman" pitchFamily="18" charset="0"/>
              </a:rPr>
              <a:t> is an odd function of frequency</a:t>
            </a:r>
          </a:p>
          <a:p>
            <a:pPr lvl="0" algn="ctr"/>
            <a:endParaRPr lang="en-US" sz="3600" kern="0" dirty="0" smtClean="0">
              <a:solidFill>
                <a:schemeClr val="tx2"/>
              </a:solidFill>
              <a:latin typeface="Times New Roman" pitchFamily="18" charset="0"/>
              <a:ea typeface="+mj-ea"/>
              <a:cs typeface="Times New Roman" pitchFamily="18" charset="0"/>
            </a:endParaRPr>
          </a:p>
          <a:p>
            <a:pPr lvl="0" algn="ctr"/>
            <a:r>
              <a:rPr lang="en-US" sz="3600" kern="0" dirty="0" smtClean="0">
                <a:solidFill>
                  <a:schemeClr val="tx2"/>
                </a:solidFill>
                <a:latin typeface="Times New Roman" pitchFamily="18" charset="0"/>
                <a:ea typeface="+mj-ea"/>
                <a:cs typeface="Times New Roman" pitchFamily="18" charset="0"/>
              </a:rPr>
              <a:t>coefficients at corresponding positive and negatives are complex conjugates</a:t>
            </a:r>
            <a:endParaRPr kumimoji="0" lang="en-US" sz="36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endParaRPr>
          </a:p>
          <a:p>
            <a:pPr lvl="0" algn="ctr"/>
            <a:r>
              <a:rPr lang="en-US" sz="3600" kern="0" dirty="0" smtClean="0">
                <a:solidFill>
                  <a:schemeClr val="tx2"/>
                </a:solidFill>
                <a:latin typeface="Times New Roman" pitchFamily="18" charset="0"/>
                <a:ea typeface="+mj-ea"/>
                <a:cs typeface="Times New Roman" pitchFamily="18" charset="0"/>
              </a:rPr>
              <a:t>C(-</a:t>
            </a:r>
            <a:r>
              <a:rPr lang="el-GR" sz="3600" kern="0" dirty="0" smtClean="0">
                <a:solidFill>
                  <a:schemeClr val="tx2"/>
                </a:solidFill>
                <a:latin typeface="Cambria Math"/>
                <a:ea typeface="Cambria Math"/>
                <a:cs typeface="Times New Roman" pitchFamily="18" charset="0"/>
              </a:rPr>
              <a:t>ω</a:t>
            </a:r>
            <a:r>
              <a:rPr lang="en-US" sz="3600" kern="0" dirty="0" smtClean="0">
                <a:solidFill>
                  <a:schemeClr val="tx2"/>
                </a:solidFill>
                <a:latin typeface="Times New Roman" pitchFamily="18" charset="0"/>
                <a:ea typeface="+mj-ea"/>
                <a:cs typeface="Times New Roman" pitchFamily="18" charset="0"/>
              </a:rPr>
              <a:t>) = C*(</a:t>
            </a:r>
            <a:r>
              <a:rPr lang="el-GR" sz="3600" kern="0" dirty="0" smtClean="0">
                <a:solidFill>
                  <a:schemeClr val="tx2"/>
                </a:solidFill>
                <a:latin typeface="Cambria Math"/>
                <a:ea typeface="Cambria Math"/>
                <a:cs typeface="Times New Roman" pitchFamily="18" charset="0"/>
              </a:rPr>
              <a:t>ω</a:t>
            </a:r>
            <a:r>
              <a:rPr lang="en-US" sz="3600" kern="0" dirty="0" smtClean="0">
                <a:solidFill>
                  <a:schemeClr val="tx2"/>
                </a:solidFill>
                <a:latin typeface="Times New Roman" pitchFamily="18" charset="0"/>
                <a:ea typeface="+mj-ea"/>
                <a:cs typeface="Times New Roman" pitchFamily="18" charset="0"/>
              </a:rPr>
              <a:t>)</a:t>
            </a:r>
            <a:endParaRPr kumimoji="0" lang="en-US" sz="3600" b="0" i="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61516" y="3505200"/>
            <a:ext cx="1066800" cy="868362"/>
          </a:xfrm>
        </p:spPr>
        <p:txBody>
          <a:bodyPr/>
          <a:lstStyle/>
          <a:p>
            <a:r>
              <a:rPr lang="el-GR" dirty="0" smtClean="0">
                <a:latin typeface="Cambria Math"/>
                <a:ea typeface="Cambria Math"/>
              </a:rPr>
              <a:t>ω</a:t>
            </a:r>
            <a:endParaRPr lang="en-US" dirty="0"/>
          </a:p>
        </p:txBody>
      </p:sp>
      <p:cxnSp>
        <p:nvCxnSpPr>
          <p:cNvPr id="6" name="Straight Arrow Connector 5"/>
          <p:cNvCxnSpPr/>
          <p:nvPr/>
        </p:nvCxnSpPr>
        <p:spPr>
          <a:xfrm rot="5400000">
            <a:off x="2515394" y="3885406"/>
            <a:ext cx="3962400" cy="1588"/>
          </a:xfrm>
          <a:prstGeom prst="straightConnector1">
            <a:avLst/>
          </a:prstGeom>
          <a:ln w="381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rot="10800000">
            <a:off x="1295400" y="3962400"/>
            <a:ext cx="6705600" cy="1588"/>
          </a:xfrm>
          <a:prstGeom prst="straightConnector1">
            <a:avLst/>
          </a:prstGeom>
          <a:ln w="381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1" name="Oval 10"/>
          <p:cNvSpPr/>
          <p:nvPr/>
        </p:nvSpPr>
        <p:spPr>
          <a:xfrm>
            <a:off x="4401456" y="2256971"/>
            <a:ext cx="228600" cy="228600"/>
          </a:xfrm>
          <a:prstGeom prst="ellipse">
            <a:avLst/>
          </a:prstGeom>
          <a:solidFill>
            <a:srgbClr val="FBC5A3"/>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5011056" y="2819400"/>
            <a:ext cx="228600" cy="228600"/>
          </a:xfrm>
          <a:prstGeom prst="ellipse">
            <a:avLst/>
          </a:prstGeom>
          <a:solidFill>
            <a:srgbClr val="FBC5A3"/>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5620656" y="3352800"/>
            <a:ext cx="228600" cy="228600"/>
          </a:xfrm>
          <a:prstGeom prst="ellipse">
            <a:avLst/>
          </a:prstGeom>
          <a:solidFill>
            <a:srgbClr val="FBC5A3"/>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6230256" y="3657600"/>
            <a:ext cx="228600" cy="228600"/>
          </a:xfrm>
          <a:prstGeom prst="ellipse">
            <a:avLst/>
          </a:prstGeom>
          <a:solidFill>
            <a:srgbClr val="FBC5A3"/>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6839856" y="3505200"/>
            <a:ext cx="228600" cy="228600"/>
          </a:xfrm>
          <a:prstGeom prst="ellipse">
            <a:avLst/>
          </a:prstGeom>
          <a:solidFill>
            <a:srgbClr val="FBC5A3"/>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7449456" y="3810000"/>
            <a:ext cx="228600" cy="228600"/>
          </a:xfrm>
          <a:prstGeom prst="ellipse">
            <a:avLst/>
          </a:prstGeom>
          <a:solidFill>
            <a:srgbClr val="FBC5A3"/>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flipH="1">
            <a:off x="3791856" y="2797632"/>
            <a:ext cx="228600" cy="228600"/>
          </a:xfrm>
          <a:prstGeom prst="ellipse">
            <a:avLst/>
          </a:prstGeom>
          <a:solidFill>
            <a:srgbClr val="FBC5A3"/>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flipH="1">
            <a:off x="3182256" y="3331032"/>
            <a:ext cx="228600" cy="228600"/>
          </a:xfrm>
          <a:prstGeom prst="ellipse">
            <a:avLst/>
          </a:prstGeom>
          <a:solidFill>
            <a:srgbClr val="FBC5A3"/>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flipH="1">
            <a:off x="2572656" y="3635832"/>
            <a:ext cx="228600" cy="228600"/>
          </a:xfrm>
          <a:prstGeom prst="ellipse">
            <a:avLst/>
          </a:prstGeom>
          <a:solidFill>
            <a:srgbClr val="FBC5A3"/>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flipH="1">
            <a:off x="1963056" y="3483432"/>
            <a:ext cx="228600" cy="228600"/>
          </a:xfrm>
          <a:prstGeom prst="ellipse">
            <a:avLst/>
          </a:prstGeom>
          <a:solidFill>
            <a:srgbClr val="FBC5A3"/>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flipH="1">
            <a:off x="1353456" y="3788232"/>
            <a:ext cx="228600" cy="228600"/>
          </a:xfrm>
          <a:prstGeom prst="ellipse">
            <a:avLst/>
          </a:prstGeom>
          <a:solidFill>
            <a:srgbClr val="FBC5A3"/>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flipH="1">
            <a:off x="4386942" y="3846289"/>
            <a:ext cx="228600" cy="228600"/>
          </a:xfrm>
          <a:prstGeom prst="ellipse">
            <a:avLst/>
          </a:prstGeom>
          <a:solidFill>
            <a:schemeClr val="accent6">
              <a:lumMod val="20000"/>
              <a:lumOff val="80000"/>
            </a:schemeClr>
          </a:solidFill>
          <a:ln>
            <a:solidFill>
              <a:srgbClr val="5675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flipH="1">
            <a:off x="5029200" y="3200400"/>
            <a:ext cx="228600" cy="228600"/>
          </a:xfrm>
          <a:prstGeom prst="ellipse">
            <a:avLst/>
          </a:prstGeom>
          <a:solidFill>
            <a:schemeClr val="accent6">
              <a:lumMod val="20000"/>
              <a:lumOff val="80000"/>
            </a:schemeClr>
          </a:solidFill>
          <a:ln>
            <a:solidFill>
              <a:srgbClr val="5675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flipH="1">
            <a:off x="6847114" y="3849914"/>
            <a:ext cx="228600" cy="228600"/>
          </a:xfrm>
          <a:prstGeom prst="ellipse">
            <a:avLst/>
          </a:prstGeom>
          <a:solidFill>
            <a:schemeClr val="accent6">
              <a:lumMod val="20000"/>
              <a:lumOff val="80000"/>
            </a:schemeClr>
          </a:solidFill>
          <a:ln>
            <a:solidFill>
              <a:srgbClr val="5675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flipH="1">
            <a:off x="5638800" y="2971800"/>
            <a:ext cx="228600" cy="228600"/>
          </a:xfrm>
          <a:prstGeom prst="ellipse">
            <a:avLst/>
          </a:prstGeom>
          <a:solidFill>
            <a:schemeClr val="accent6">
              <a:lumMod val="20000"/>
              <a:lumOff val="80000"/>
            </a:schemeClr>
          </a:solidFill>
          <a:ln>
            <a:solidFill>
              <a:srgbClr val="5675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flipH="1">
            <a:off x="6248400" y="3334656"/>
            <a:ext cx="228600" cy="228600"/>
          </a:xfrm>
          <a:prstGeom prst="ellipse">
            <a:avLst/>
          </a:prstGeom>
          <a:solidFill>
            <a:schemeClr val="accent6">
              <a:lumMod val="20000"/>
              <a:lumOff val="80000"/>
            </a:schemeClr>
          </a:solidFill>
          <a:ln>
            <a:solidFill>
              <a:srgbClr val="5675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p:nvPr/>
        </p:nvSpPr>
        <p:spPr>
          <a:xfrm flipH="1">
            <a:off x="7162800" y="6012540"/>
            <a:ext cx="228600" cy="228600"/>
          </a:xfrm>
          <a:prstGeom prst="ellipse">
            <a:avLst/>
          </a:prstGeom>
          <a:solidFill>
            <a:schemeClr val="accent6">
              <a:lumMod val="20000"/>
              <a:lumOff val="80000"/>
            </a:schemeClr>
          </a:solidFill>
          <a:ln>
            <a:solidFill>
              <a:srgbClr val="5675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flipH="1">
            <a:off x="7453085" y="3937000"/>
            <a:ext cx="228600" cy="228600"/>
          </a:xfrm>
          <a:prstGeom prst="ellipse">
            <a:avLst/>
          </a:prstGeom>
          <a:solidFill>
            <a:schemeClr val="accent6">
              <a:lumMod val="20000"/>
              <a:lumOff val="80000"/>
            </a:schemeClr>
          </a:solidFill>
          <a:ln>
            <a:solidFill>
              <a:srgbClr val="5675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5" name="Group 34"/>
          <p:cNvGrpSpPr/>
          <p:nvPr/>
        </p:nvGrpSpPr>
        <p:grpSpPr>
          <a:xfrm flipH="1" flipV="1">
            <a:off x="1357086" y="3719274"/>
            <a:ext cx="2652485" cy="1193800"/>
            <a:chOff x="5181600" y="3124200"/>
            <a:chExt cx="2652485" cy="1193800"/>
          </a:xfrm>
        </p:grpSpPr>
        <p:sp>
          <p:nvSpPr>
            <p:cNvPr id="30" name="Oval 29"/>
            <p:cNvSpPr/>
            <p:nvPr/>
          </p:nvSpPr>
          <p:spPr>
            <a:xfrm flipH="1">
              <a:off x="5181600" y="3352800"/>
              <a:ext cx="228600" cy="228600"/>
            </a:xfrm>
            <a:prstGeom prst="ellipse">
              <a:avLst/>
            </a:prstGeom>
            <a:solidFill>
              <a:schemeClr val="accent6">
                <a:lumMod val="20000"/>
                <a:lumOff val="80000"/>
              </a:schemeClr>
            </a:solidFill>
            <a:ln>
              <a:solidFill>
                <a:srgbClr val="5675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flipH="1">
              <a:off x="6999514" y="4002314"/>
              <a:ext cx="228600" cy="228600"/>
            </a:xfrm>
            <a:prstGeom prst="ellipse">
              <a:avLst/>
            </a:prstGeom>
            <a:solidFill>
              <a:schemeClr val="accent6">
                <a:lumMod val="20000"/>
                <a:lumOff val="80000"/>
              </a:schemeClr>
            </a:solidFill>
            <a:ln>
              <a:solidFill>
                <a:srgbClr val="5675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flipH="1">
              <a:off x="5791200" y="3124200"/>
              <a:ext cx="228600" cy="228600"/>
            </a:xfrm>
            <a:prstGeom prst="ellipse">
              <a:avLst/>
            </a:prstGeom>
            <a:solidFill>
              <a:schemeClr val="accent6">
                <a:lumMod val="20000"/>
                <a:lumOff val="80000"/>
              </a:schemeClr>
            </a:solidFill>
            <a:ln>
              <a:solidFill>
                <a:srgbClr val="5675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p:nvPr/>
          </p:nvSpPr>
          <p:spPr>
            <a:xfrm flipH="1">
              <a:off x="6400800" y="3487056"/>
              <a:ext cx="228600" cy="228600"/>
            </a:xfrm>
            <a:prstGeom prst="ellipse">
              <a:avLst/>
            </a:prstGeom>
            <a:solidFill>
              <a:schemeClr val="accent6">
                <a:lumMod val="20000"/>
                <a:lumOff val="80000"/>
              </a:schemeClr>
            </a:solidFill>
            <a:ln>
              <a:solidFill>
                <a:srgbClr val="5675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p:cNvSpPr/>
            <p:nvPr/>
          </p:nvSpPr>
          <p:spPr>
            <a:xfrm flipH="1">
              <a:off x="7605485" y="4089400"/>
              <a:ext cx="228600" cy="228600"/>
            </a:xfrm>
            <a:prstGeom prst="ellipse">
              <a:avLst/>
            </a:prstGeom>
            <a:solidFill>
              <a:schemeClr val="accent6">
                <a:lumMod val="20000"/>
                <a:lumOff val="80000"/>
              </a:schemeClr>
            </a:solidFill>
            <a:ln>
              <a:solidFill>
                <a:srgbClr val="5675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Oval 35"/>
          <p:cNvSpPr/>
          <p:nvPr/>
        </p:nvSpPr>
        <p:spPr>
          <a:xfrm>
            <a:off x="7162800" y="5334000"/>
            <a:ext cx="228600" cy="228600"/>
          </a:xfrm>
          <a:prstGeom prst="ellipse">
            <a:avLst/>
          </a:prstGeom>
          <a:solidFill>
            <a:srgbClr val="FBC5A3"/>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itle 1"/>
          <p:cNvSpPr txBox="1">
            <a:spLocks/>
          </p:cNvSpPr>
          <p:nvPr/>
        </p:nvSpPr>
        <p:spPr bwMode="auto">
          <a:xfrm>
            <a:off x="7010400" y="5029200"/>
            <a:ext cx="1524000" cy="8683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000" b="0" i="0" u="none" strike="noStrike" kern="0" cap="none" spc="0" normalizeH="0" baseline="0" noProof="0" dirty="0" smtClean="0">
                <a:ln>
                  <a:noFill/>
                </a:ln>
                <a:solidFill>
                  <a:schemeClr val="tx2"/>
                </a:solidFill>
                <a:effectLst/>
                <a:uLnTx/>
                <a:uFillTx/>
                <a:latin typeface="Cambria Math"/>
                <a:ea typeface="Cambria Math"/>
                <a:cs typeface="+mj-cs"/>
              </a:rPr>
              <a:t>C</a:t>
            </a:r>
            <a:r>
              <a:rPr kumimoji="0" lang="en-US" sz="4000" b="0" i="0" u="none" strike="noStrike" kern="0" cap="none" spc="0" normalizeH="0" baseline="-25000" noProof="0" dirty="0" smtClean="0">
                <a:ln>
                  <a:noFill/>
                </a:ln>
                <a:solidFill>
                  <a:schemeClr val="tx2"/>
                </a:solidFill>
                <a:effectLst/>
                <a:uLnTx/>
                <a:uFillTx/>
                <a:latin typeface="Cambria Math"/>
                <a:ea typeface="Cambria Math"/>
                <a:cs typeface="+mj-cs"/>
              </a:rPr>
              <a:t>r</a:t>
            </a:r>
            <a:endParaRPr kumimoji="0" lang="en-US" sz="4000" b="0" i="0" u="none" strike="noStrike" kern="0" cap="none" spc="0" normalizeH="0" baseline="-25000" noProof="0" dirty="0">
              <a:ln>
                <a:noFill/>
              </a:ln>
              <a:solidFill>
                <a:schemeClr val="tx2"/>
              </a:solidFill>
              <a:effectLst/>
              <a:uLnTx/>
              <a:uFillTx/>
              <a:latin typeface="+mj-lt"/>
              <a:ea typeface="+mj-ea"/>
              <a:cs typeface="+mj-cs"/>
            </a:endParaRPr>
          </a:p>
        </p:txBody>
      </p:sp>
      <p:sp>
        <p:nvSpPr>
          <p:cNvPr id="38" name="Title 1"/>
          <p:cNvSpPr txBox="1">
            <a:spLocks/>
          </p:cNvSpPr>
          <p:nvPr/>
        </p:nvSpPr>
        <p:spPr bwMode="auto">
          <a:xfrm>
            <a:off x="7010400" y="5684838"/>
            <a:ext cx="1524000" cy="8683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000" b="0" i="0" u="none" strike="noStrike" kern="0" cap="none" spc="0" normalizeH="0" baseline="0" noProof="0" dirty="0" err="1" smtClean="0">
                <a:ln>
                  <a:noFill/>
                </a:ln>
                <a:solidFill>
                  <a:schemeClr val="tx2"/>
                </a:solidFill>
                <a:effectLst/>
                <a:uLnTx/>
                <a:uFillTx/>
                <a:latin typeface="Cambria Math"/>
                <a:ea typeface="Cambria Math"/>
                <a:cs typeface="+mj-cs"/>
              </a:rPr>
              <a:t>C</a:t>
            </a:r>
            <a:r>
              <a:rPr kumimoji="0" lang="en-US" sz="4000" b="0" i="0" u="none" strike="noStrike" kern="0" cap="none" spc="0" normalizeH="0" baseline="-25000" noProof="0" dirty="0" err="1" smtClean="0">
                <a:ln>
                  <a:noFill/>
                </a:ln>
                <a:solidFill>
                  <a:schemeClr val="tx2"/>
                </a:solidFill>
                <a:effectLst/>
                <a:uLnTx/>
                <a:uFillTx/>
                <a:latin typeface="Cambria Math"/>
                <a:ea typeface="Cambria Math"/>
                <a:cs typeface="+mj-cs"/>
              </a:rPr>
              <a:t>i</a:t>
            </a:r>
            <a:endParaRPr kumimoji="0" lang="en-US" sz="4000" b="0" i="0" u="none" strike="noStrike" kern="0" cap="none" spc="0" normalizeH="0" baseline="-25000" noProof="0" dirty="0">
              <a:ln>
                <a:noFill/>
              </a:ln>
              <a:solidFill>
                <a:schemeClr val="tx2"/>
              </a:solidFill>
              <a:effectLst/>
              <a:uLnTx/>
              <a:uFillTx/>
              <a:latin typeface="+mj-lt"/>
              <a:ea typeface="+mj-ea"/>
              <a:cs typeface="+mj-cs"/>
            </a:endParaRPr>
          </a:p>
        </p:txBody>
      </p:sp>
      <p:sp>
        <p:nvSpPr>
          <p:cNvPr id="39" name="Title 1"/>
          <p:cNvSpPr txBox="1">
            <a:spLocks/>
          </p:cNvSpPr>
          <p:nvPr/>
        </p:nvSpPr>
        <p:spPr bwMode="auto">
          <a:xfrm>
            <a:off x="0" y="0"/>
            <a:ext cx="9144000" cy="8683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0" u="none" strike="noStrike" kern="0" cap="none" spc="0" normalizeH="0" baseline="0" noProof="0" dirty="0" smtClean="0">
                <a:ln>
                  <a:noFill/>
                </a:ln>
                <a:solidFill>
                  <a:schemeClr val="tx2"/>
                </a:solidFill>
                <a:effectLst/>
                <a:uLnTx/>
                <a:uFillTx/>
                <a:latin typeface="Times New Roman" pitchFamily="18" charset="0"/>
                <a:ea typeface="Cambria Math"/>
                <a:cs typeface="Times New Roman" pitchFamily="18" charset="0"/>
              </a:rPr>
              <a:t>illustration of symmetry</a:t>
            </a:r>
            <a:r>
              <a:rPr kumimoji="0" lang="en-US" sz="4400" b="0" i="0" u="none" strike="noStrike" kern="0" cap="none" spc="0" normalizeH="0" noProof="0" dirty="0" smtClean="0">
                <a:ln>
                  <a:noFill/>
                </a:ln>
                <a:solidFill>
                  <a:schemeClr val="tx2"/>
                </a:solidFill>
                <a:effectLst/>
                <a:uLnTx/>
                <a:uFillTx/>
                <a:latin typeface="Times New Roman" pitchFamily="18" charset="0"/>
                <a:ea typeface="Cambria Math"/>
                <a:cs typeface="Times New Roman" pitchFamily="18" charset="0"/>
              </a:rPr>
              <a:t> of </a:t>
            </a:r>
            <a:endParaRPr kumimoji="0" lang="en-US" sz="4400" b="0" i="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old-style Fourier Series</a:t>
            </a:r>
            <a:endParaRPr lang="en-US" dirty="0">
              <a:latin typeface="Times New Roman" pitchFamily="18" charset="0"/>
              <a:cs typeface="Times New Roman" pitchFamily="18" charset="0"/>
            </a:endParaRPr>
          </a:p>
        </p:txBody>
      </p:sp>
      <p:pic>
        <p:nvPicPr>
          <p:cNvPr id="6146" name="Picture 2"/>
          <p:cNvPicPr>
            <a:picLocks noGrp="1" noChangeAspect="1" noChangeArrowheads="1"/>
          </p:cNvPicPr>
          <p:nvPr>
            <p:ph idx="1"/>
          </p:nvPr>
        </p:nvPicPr>
        <p:blipFill>
          <a:blip r:embed="rId3" cstate="print"/>
          <a:srcRect l="6223" t="53876" r="18440" b="29288"/>
          <a:stretch>
            <a:fillRect/>
          </a:stretch>
        </p:blipFill>
        <p:spPr bwMode="auto">
          <a:xfrm>
            <a:off x="0" y="2209800"/>
            <a:ext cx="9144000" cy="1235676"/>
          </a:xfrm>
          <a:prstGeom prst="rect">
            <a:avLst/>
          </a:prstGeom>
          <a:noFill/>
          <a:ln w="9525">
            <a:noFill/>
            <a:miter lim="800000"/>
            <a:headEnd/>
            <a:tailEnd/>
          </a:ln>
        </p:spPr>
      </p:pic>
      <p:sp>
        <p:nvSpPr>
          <p:cNvPr id="5" name="Left Brace 4"/>
          <p:cNvSpPr/>
          <p:nvPr/>
        </p:nvSpPr>
        <p:spPr>
          <a:xfrm rot="16200000">
            <a:off x="7315200" y="2514600"/>
            <a:ext cx="381000" cy="2362200"/>
          </a:xfrm>
          <a:prstGeom prst="leftBrace">
            <a:avLst>
              <a:gd name="adj1" fmla="val 8333"/>
              <a:gd name="adj2" fmla="val 48912"/>
            </a:avLst>
          </a:prstGeom>
          <a:ln w="38100">
            <a:solidFill>
              <a:srgbClr val="FF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Rectangle 5"/>
          <p:cNvSpPr/>
          <p:nvPr/>
        </p:nvSpPr>
        <p:spPr>
          <a:xfrm>
            <a:off x="6324600" y="3992940"/>
            <a:ext cx="2362200" cy="1569660"/>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non-negative frequencies only</a:t>
            </a:r>
          </a:p>
          <a:p>
            <a:pPr algn="ctr"/>
            <a:r>
              <a:rPr lang="en-US" sz="2400" i="1" dirty="0" smtClean="0">
                <a:solidFill>
                  <a:srgbClr val="FF0000"/>
                </a:solidFill>
                <a:latin typeface="Times New Roman" pitchFamily="18" charset="0"/>
                <a:ea typeface="Cambria Math" pitchFamily="18" charset="0"/>
                <a:cs typeface="Times New Roman" pitchFamily="18" charset="0"/>
              </a:rPr>
              <a:t>from</a:t>
            </a:r>
          </a:p>
          <a:p>
            <a:pPr algn="ctr"/>
            <a:r>
              <a:rPr lang="en-US" sz="2400" i="1" dirty="0" smtClean="0">
                <a:solidFill>
                  <a:srgbClr val="FF0000"/>
                </a:solidFill>
                <a:latin typeface="Times New Roman" pitchFamily="18" charset="0"/>
                <a:ea typeface="Cambria Math" pitchFamily="18" charset="0"/>
                <a:cs typeface="Times New Roman" pitchFamily="18" charset="0"/>
              </a:rPr>
              <a:t>0 to </a:t>
            </a:r>
            <a:r>
              <a:rPr lang="en-US" sz="2400" i="1" dirty="0" err="1" smtClean="0">
                <a:solidFill>
                  <a:srgbClr val="FF0000"/>
                </a:solidFill>
                <a:latin typeface="Times New Roman" pitchFamily="18" charset="0"/>
                <a:ea typeface="Cambria Math" pitchFamily="18" charset="0"/>
                <a:cs typeface="Times New Roman" pitchFamily="18" charset="0"/>
              </a:rPr>
              <a:t>ω</a:t>
            </a:r>
            <a:r>
              <a:rPr lang="en-US" sz="2400" i="1" baseline="-25000" dirty="0" err="1" smtClean="0">
                <a:solidFill>
                  <a:srgbClr val="FF0000"/>
                </a:solidFill>
                <a:latin typeface="Times New Roman" pitchFamily="18" charset="0"/>
                <a:ea typeface="Cambria Math" pitchFamily="18" charset="0"/>
                <a:cs typeface="Times New Roman" pitchFamily="18" charset="0"/>
              </a:rPr>
              <a:t>ny</a:t>
            </a:r>
            <a:r>
              <a:rPr lang="en-US" sz="2400" i="1" dirty="0" smtClean="0">
                <a:solidFill>
                  <a:srgbClr val="FF0000"/>
                </a:solidFill>
                <a:latin typeface="Times New Roman" pitchFamily="18" charset="0"/>
                <a:ea typeface="Cambria Math" pitchFamily="18" charset="0"/>
                <a:cs typeface="Times New Roman" pitchFamily="18" charset="0"/>
              </a:rPr>
              <a:t> </a:t>
            </a:r>
            <a:endParaRPr lang="en-US" sz="2400" dirty="0">
              <a:solidFill>
                <a:srgbClr val="FF0000"/>
              </a:solidFill>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new-style Fourier Series</a:t>
            </a:r>
            <a:br>
              <a:rPr lang="en-US" dirty="0" smtClean="0">
                <a:latin typeface="Times New Roman" pitchFamily="18" charset="0"/>
                <a:cs typeface="Times New Roman" pitchFamily="18" charset="0"/>
              </a:rPr>
            </a:br>
            <a:r>
              <a:rPr lang="en-US" sz="2400" i="1" dirty="0" smtClean="0">
                <a:latin typeface="Times New Roman" pitchFamily="18" charset="0"/>
                <a:cs typeface="Times New Roman" pitchFamily="18" charset="0"/>
              </a:rPr>
              <a:t>or “Inverse Discrete Fourier Transform”</a:t>
            </a:r>
            <a:endParaRPr lang="en-US" sz="2400" i="1" dirty="0">
              <a:latin typeface="Times New Roman" pitchFamily="18" charset="0"/>
              <a:cs typeface="Times New Roman" pitchFamily="18" charset="0"/>
            </a:endParaRPr>
          </a:p>
        </p:txBody>
      </p:sp>
      <p:grpSp>
        <p:nvGrpSpPr>
          <p:cNvPr id="9" name="Group 8"/>
          <p:cNvGrpSpPr/>
          <p:nvPr/>
        </p:nvGrpSpPr>
        <p:grpSpPr>
          <a:xfrm>
            <a:off x="609600" y="1981200"/>
            <a:ext cx="7696200" cy="2890838"/>
            <a:chOff x="381000" y="1985962"/>
            <a:chExt cx="7696200" cy="2890838"/>
          </a:xfrm>
        </p:grpSpPr>
        <p:pic>
          <p:nvPicPr>
            <p:cNvPr id="7170" name="Picture 2"/>
            <p:cNvPicPr>
              <a:picLocks noChangeAspect="1" noChangeArrowheads="1"/>
            </p:cNvPicPr>
            <p:nvPr/>
          </p:nvPicPr>
          <p:blipFill>
            <a:blip r:embed="rId3" cstate="print"/>
            <a:srcRect l="11875" t="31008" r="25000" b="32817"/>
            <a:stretch>
              <a:fillRect/>
            </a:stretch>
          </p:blipFill>
          <p:spPr bwMode="auto">
            <a:xfrm>
              <a:off x="381000" y="2209800"/>
              <a:ext cx="7696200" cy="2667000"/>
            </a:xfrm>
            <a:prstGeom prst="rect">
              <a:avLst/>
            </a:prstGeom>
            <a:noFill/>
            <a:ln w="9525">
              <a:noFill/>
              <a:miter lim="800000"/>
              <a:headEnd/>
              <a:tailEnd/>
            </a:ln>
          </p:spPr>
        </p:pic>
        <p:pic>
          <p:nvPicPr>
            <p:cNvPr id="8" name="Picture 2"/>
            <p:cNvPicPr>
              <a:picLocks noChangeAspect="1" noChangeArrowheads="1"/>
            </p:cNvPicPr>
            <p:nvPr/>
          </p:nvPicPr>
          <p:blipFill>
            <a:blip r:embed="rId3" cstate="print"/>
            <a:srcRect l="35879" t="35594" r="61875" b="60723"/>
            <a:stretch>
              <a:fillRect/>
            </a:stretch>
          </p:blipFill>
          <p:spPr bwMode="auto">
            <a:xfrm>
              <a:off x="3624258" y="1985962"/>
              <a:ext cx="273844" cy="271462"/>
            </a:xfrm>
            <a:prstGeom prst="rect">
              <a:avLst/>
            </a:prstGeom>
            <a:noFill/>
            <a:ln w="9525">
              <a:noFill/>
              <a:miter lim="800000"/>
              <a:headEnd/>
              <a:tailEnd/>
            </a:ln>
          </p:spPr>
        </p:pic>
      </p:grpSp>
      <p:sp>
        <p:nvSpPr>
          <p:cNvPr id="6" name="Rectangle 5"/>
          <p:cNvSpPr/>
          <p:nvPr/>
        </p:nvSpPr>
        <p:spPr>
          <a:xfrm>
            <a:off x="2286000" y="4724400"/>
            <a:ext cx="2362200" cy="830997"/>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non-negative</a:t>
            </a:r>
          </a:p>
          <a:p>
            <a:pPr algn="ctr"/>
            <a:r>
              <a:rPr lang="en-US" sz="2400" i="1" dirty="0" smtClean="0">
                <a:solidFill>
                  <a:srgbClr val="FF0000"/>
                </a:solidFill>
                <a:latin typeface="Times New Roman" pitchFamily="18" charset="0"/>
                <a:ea typeface="Cambria Math" pitchFamily="18" charset="0"/>
                <a:cs typeface="Times New Roman" pitchFamily="18" charset="0"/>
              </a:rPr>
              <a:t>frequencies</a:t>
            </a:r>
            <a:endParaRPr lang="en-US" sz="2400" dirty="0">
              <a:solidFill>
                <a:srgbClr val="FF0000"/>
              </a:solidFill>
            </a:endParaRPr>
          </a:p>
        </p:txBody>
      </p:sp>
      <p:sp>
        <p:nvSpPr>
          <p:cNvPr id="5" name="Left Brace 4"/>
          <p:cNvSpPr/>
          <p:nvPr/>
        </p:nvSpPr>
        <p:spPr>
          <a:xfrm rot="16200000">
            <a:off x="3124200" y="3352800"/>
            <a:ext cx="381000" cy="2209800"/>
          </a:xfrm>
          <a:prstGeom prst="leftBrace">
            <a:avLst>
              <a:gd name="adj1" fmla="val 0"/>
              <a:gd name="adj2" fmla="val 48912"/>
            </a:avLst>
          </a:prstGeom>
          <a:ln w="38100">
            <a:solidFill>
              <a:srgbClr val="FF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Rectangle 9"/>
          <p:cNvSpPr/>
          <p:nvPr/>
        </p:nvSpPr>
        <p:spPr>
          <a:xfrm>
            <a:off x="5334000" y="4724400"/>
            <a:ext cx="2362200" cy="830997"/>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negative</a:t>
            </a:r>
          </a:p>
          <a:p>
            <a:pPr algn="ctr"/>
            <a:r>
              <a:rPr lang="en-US" sz="2400" i="1" dirty="0" smtClean="0">
                <a:solidFill>
                  <a:srgbClr val="FF0000"/>
                </a:solidFill>
                <a:latin typeface="Times New Roman" pitchFamily="18" charset="0"/>
                <a:ea typeface="Cambria Math" pitchFamily="18" charset="0"/>
                <a:cs typeface="Times New Roman" pitchFamily="18" charset="0"/>
              </a:rPr>
              <a:t>frequencies</a:t>
            </a:r>
            <a:endParaRPr lang="en-US" sz="2400" dirty="0">
              <a:solidFill>
                <a:srgbClr val="FF0000"/>
              </a:solidFill>
            </a:endParaRPr>
          </a:p>
        </p:txBody>
      </p:sp>
      <p:sp>
        <p:nvSpPr>
          <p:cNvPr id="11" name="Left Brace 10"/>
          <p:cNvSpPr/>
          <p:nvPr/>
        </p:nvSpPr>
        <p:spPr>
          <a:xfrm rot="16200000">
            <a:off x="6324600" y="2819400"/>
            <a:ext cx="381000" cy="3276600"/>
          </a:xfrm>
          <a:prstGeom prst="leftBrace">
            <a:avLst>
              <a:gd name="adj1" fmla="val 8333"/>
              <a:gd name="adj2" fmla="val 48912"/>
            </a:avLst>
          </a:prstGeom>
          <a:ln w="38100">
            <a:solidFill>
              <a:srgbClr val="FF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Freeform 13"/>
          <p:cNvSpPr/>
          <p:nvPr/>
        </p:nvSpPr>
        <p:spPr>
          <a:xfrm>
            <a:off x="3541486" y="2960914"/>
            <a:ext cx="711200" cy="566057"/>
          </a:xfrm>
          <a:custGeom>
            <a:avLst/>
            <a:gdLst>
              <a:gd name="connsiteX0" fmla="*/ 72571 w 711200"/>
              <a:gd name="connsiteY0" fmla="*/ 0 h 566057"/>
              <a:gd name="connsiteX1" fmla="*/ 43543 w 711200"/>
              <a:gd name="connsiteY1" fmla="*/ 362857 h 566057"/>
              <a:gd name="connsiteX2" fmla="*/ 333828 w 711200"/>
              <a:gd name="connsiteY2" fmla="*/ 232229 h 566057"/>
              <a:gd name="connsiteX3" fmla="*/ 711200 w 711200"/>
              <a:gd name="connsiteY3" fmla="*/ 566057 h 566057"/>
            </a:gdLst>
            <a:ahLst/>
            <a:cxnLst>
              <a:cxn ang="0">
                <a:pos x="connsiteX0" y="connsiteY0"/>
              </a:cxn>
              <a:cxn ang="0">
                <a:pos x="connsiteX1" y="connsiteY1"/>
              </a:cxn>
              <a:cxn ang="0">
                <a:pos x="connsiteX2" y="connsiteY2"/>
              </a:cxn>
              <a:cxn ang="0">
                <a:pos x="connsiteX3" y="connsiteY3"/>
              </a:cxn>
            </a:cxnLst>
            <a:rect l="l" t="t" r="r" b="b"/>
            <a:pathLst>
              <a:path w="711200" h="566057">
                <a:moveTo>
                  <a:pt x="72571" y="0"/>
                </a:moveTo>
                <a:cubicBezTo>
                  <a:pt x="36285" y="162076"/>
                  <a:pt x="0" y="324152"/>
                  <a:pt x="43543" y="362857"/>
                </a:cubicBezTo>
                <a:cubicBezTo>
                  <a:pt x="87086" y="401562"/>
                  <a:pt x="222552" y="198362"/>
                  <a:pt x="333828" y="232229"/>
                </a:cubicBezTo>
                <a:cubicBezTo>
                  <a:pt x="445104" y="266096"/>
                  <a:pt x="578152" y="416076"/>
                  <a:pt x="711200" y="566057"/>
                </a:cubicBezTo>
              </a:path>
            </a:pathLst>
          </a:custGeom>
          <a:ln w="28575">
            <a:solidFill>
              <a:srgbClr val="FF33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Rectangle 14"/>
          <p:cNvSpPr/>
          <p:nvPr/>
        </p:nvSpPr>
        <p:spPr>
          <a:xfrm>
            <a:off x="4038600" y="3276600"/>
            <a:ext cx="5105400" cy="461665"/>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added for compatibility with </a:t>
            </a:r>
            <a:r>
              <a:rPr lang="en-US" sz="2400" i="1" dirty="0" err="1" smtClean="0">
                <a:solidFill>
                  <a:srgbClr val="FF0000"/>
                </a:solidFill>
                <a:latin typeface="Times New Roman" pitchFamily="18" charset="0"/>
                <a:ea typeface="Cambria Math" pitchFamily="18" charset="0"/>
                <a:cs typeface="Times New Roman" pitchFamily="18" charset="0"/>
              </a:rPr>
              <a:t>MatLab</a:t>
            </a:r>
            <a:endParaRPr lang="en-US" sz="2400" dirty="0">
              <a:solidFill>
                <a:srgbClr val="FF0000"/>
              </a:solidFill>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lstStyle/>
          <a:p>
            <a:r>
              <a:rPr lang="en-US" sz="3600" dirty="0" smtClean="0">
                <a:latin typeface="Times New Roman" pitchFamily="18" charset="0"/>
                <a:cs typeface="Times New Roman" pitchFamily="18" charset="0"/>
              </a:rPr>
              <a:t>why the weird ordering of frequencies?</a:t>
            </a:r>
            <a:endParaRPr lang="en-US" sz="3600" dirty="0">
              <a:latin typeface="Times New Roman" pitchFamily="18" charset="0"/>
              <a:cs typeface="Times New Roman" pitchFamily="18" charset="0"/>
            </a:endParaRPr>
          </a:p>
        </p:txBody>
      </p:sp>
      <p:sp>
        <p:nvSpPr>
          <p:cNvPr id="14" name="Title 1"/>
          <p:cNvSpPr txBox="1">
            <a:spLocks/>
          </p:cNvSpPr>
          <p:nvPr/>
        </p:nvSpPr>
        <p:spPr bwMode="auto">
          <a:xfrm>
            <a:off x="0" y="1219200"/>
            <a:ext cx="9144000" cy="43434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lgn="ctr"/>
            <a:r>
              <a:rPr kumimoji="0" lang="el-GR" sz="2400" b="0" i="1" u="none" strike="noStrike" kern="0" cap="none" spc="0" normalizeH="0" baseline="0" noProof="0" dirty="0" smtClean="0">
                <a:ln>
                  <a:noFill/>
                </a:ln>
                <a:solidFill>
                  <a:schemeClr val="tx2"/>
                </a:solidFill>
                <a:effectLst/>
                <a:uLnTx/>
                <a:uFillTx/>
                <a:latin typeface="Cambria Math"/>
                <a:ea typeface="Cambria Math"/>
                <a:cs typeface="Times New Roman" pitchFamily="18" charset="0"/>
              </a:rPr>
              <a:t>ω</a:t>
            </a:r>
            <a:r>
              <a:rPr kumimoji="0" lang="en-US" sz="2400" b="0" i="1" u="none" strike="noStrike" kern="0" cap="none" spc="0" normalizeH="0" baseline="-25000" noProof="0" dirty="0" smtClean="0">
                <a:ln>
                  <a:noFill/>
                </a:ln>
                <a:solidFill>
                  <a:schemeClr val="tx2"/>
                </a:solidFill>
                <a:effectLst/>
                <a:uLnTx/>
                <a:uFillTx/>
                <a:latin typeface="Cambria Math"/>
                <a:ea typeface="Cambria Math"/>
                <a:cs typeface="Times New Roman" pitchFamily="18" charset="0"/>
              </a:rPr>
              <a:t>n</a:t>
            </a:r>
            <a:r>
              <a:rPr kumimoji="0" lang="en-US" sz="2400" b="0" i="1" u="none" strike="noStrike" kern="0" cap="none" spc="0" normalizeH="0" baseline="0" noProof="0" dirty="0" smtClean="0">
                <a:ln>
                  <a:noFill/>
                </a:ln>
                <a:solidFill>
                  <a:schemeClr val="tx2"/>
                </a:solidFill>
                <a:effectLst/>
                <a:uLnTx/>
                <a:uFillTx/>
                <a:latin typeface="Cambria Math"/>
                <a:ea typeface="Cambria Math"/>
                <a:cs typeface="Times New Roman" pitchFamily="18" charset="0"/>
              </a:rPr>
              <a:t>   =   </a:t>
            </a:r>
            <a:r>
              <a:rPr kumimoji="0" lang="en-US" sz="2400" b="0" u="none" strike="noStrike" kern="0" cap="none" spc="0" normalizeH="0" baseline="0" noProof="0" dirty="0" smtClean="0">
                <a:ln>
                  <a:noFill/>
                </a:ln>
                <a:solidFill>
                  <a:schemeClr val="tx2"/>
                </a:solidFill>
                <a:effectLst/>
                <a:uLnTx/>
                <a:uFillTx/>
                <a:latin typeface="Cambria Math"/>
                <a:ea typeface="Cambria Math"/>
                <a:cs typeface="Times New Roman" pitchFamily="18" charset="0"/>
              </a:rPr>
              <a:t>( 0, </a:t>
            </a:r>
            <a:r>
              <a:rPr kumimoji="0" lang="el-GR" sz="2400" b="0" u="none" strike="noStrike" kern="0" cap="none" spc="0" normalizeH="0" baseline="0" noProof="0" dirty="0" smtClean="0">
                <a:ln>
                  <a:noFill/>
                </a:ln>
                <a:solidFill>
                  <a:schemeClr val="tx2"/>
                </a:solidFill>
                <a:effectLst/>
                <a:uLnTx/>
                <a:uFillTx/>
                <a:latin typeface="Cambria Math"/>
                <a:ea typeface="Cambria Math"/>
                <a:cs typeface="Times New Roman" pitchFamily="18" charset="0"/>
              </a:rPr>
              <a:t>Δω</a:t>
            </a:r>
            <a:r>
              <a:rPr kumimoji="0" lang="en-US" sz="2400" b="0" u="none" strike="noStrike" kern="0" cap="none" spc="0" normalizeH="0" baseline="0" noProof="0" dirty="0" smtClean="0">
                <a:ln>
                  <a:noFill/>
                </a:ln>
                <a:solidFill>
                  <a:schemeClr val="tx2"/>
                </a:solidFill>
                <a:effectLst/>
                <a:uLnTx/>
                <a:uFillTx/>
                <a:latin typeface="Cambria Math"/>
                <a:ea typeface="Cambria Math"/>
                <a:cs typeface="Times New Roman" pitchFamily="18" charset="0"/>
              </a:rPr>
              <a:t>, 2</a:t>
            </a:r>
            <a:r>
              <a:rPr lang="el-GR" sz="2400" kern="0" dirty="0" smtClean="0">
                <a:solidFill>
                  <a:schemeClr val="tx2"/>
                </a:solidFill>
                <a:latin typeface="Cambria Math"/>
                <a:ea typeface="Cambria Math"/>
                <a:cs typeface="Times New Roman" pitchFamily="18" charset="0"/>
              </a:rPr>
              <a:t>Δω</a:t>
            </a:r>
            <a:r>
              <a:rPr lang="en-US" sz="2400" kern="0" dirty="0" smtClean="0">
                <a:solidFill>
                  <a:schemeClr val="tx2"/>
                </a:solidFill>
                <a:latin typeface="Cambria Math"/>
                <a:ea typeface="Cambria Math"/>
                <a:cs typeface="Times New Roman" pitchFamily="18" charset="0"/>
              </a:rPr>
              <a:t>, …,½N</a:t>
            </a:r>
            <a:r>
              <a:rPr lang="el-GR" sz="2400" kern="0" dirty="0" smtClean="0">
                <a:solidFill>
                  <a:schemeClr val="tx2"/>
                </a:solidFill>
                <a:latin typeface="Cambria Math"/>
                <a:ea typeface="Cambria Math"/>
                <a:cs typeface="Times New Roman" pitchFamily="18" charset="0"/>
              </a:rPr>
              <a:t> Δω</a:t>
            </a:r>
            <a:r>
              <a:rPr lang="en-US" sz="2400" kern="0" dirty="0" smtClean="0">
                <a:solidFill>
                  <a:schemeClr val="tx2"/>
                </a:solidFill>
                <a:latin typeface="Cambria Math"/>
                <a:ea typeface="Cambria Math"/>
                <a:cs typeface="Times New Roman" pitchFamily="18" charset="0"/>
              </a:rPr>
              <a:t>,      -(½N</a:t>
            </a:r>
            <a:r>
              <a:rPr lang="el-GR" sz="2400" kern="0" dirty="0" smtClean="0">
                <a:solidFill>
                  <a:schemeClr val="tx2"/>
                </a:solidFill>
                <a:latin typeface="Cambria Math"/>
                <a:ea typeface="Cambria Math"/>
                <a:cs typeface="Times New Roman" pitchFamily="18" charset="0"/>
              </a:rPr>
              <a:t> </a:t>
            </a:r>
            <a:r>
              <a:rPr lang="en-US" sz="2400" kern="0" dirty="0" smtClean="0">
                <a:solidFill>
                  <a:schemeClr val="tx2"/>
                </a:solidFill>
                <a:latin typeface="Cambria Math"/>
                <a:ea typeface="Cambria Math"/>
                <a:cs typeface="Times New Roman" pitchFamily="18" charset="0"/>
              </a:rPr>
              <a:t>-1)</a:t>
            </a:r>
            <a:r>
              <a:rPr lang="el-GR" sz="2400" kern="0" dirty="0" smtClean="0">
                <a:solidFill>
                  <a:schemeClr val="tx2"/>
                </a:solidFill>
                <a:latin typeface="Cambria Math"/>
                <a:ea typeface="Cambria Math"/>
                <a:cs typeface="Times New Roman" pitchFamily="18" charset="0"/>
              </a:rPr>
              <a:t> Δω</a:t>
            </a:r>
            <a:r>
              <a:rPr lang="en-US" sz="2400" kern="0" dirty="0" smtClean="0">
                <a:solidFill>
                  <a:schemeClr val="tx2"/>
                </a:solidFill>
                <a:latin typeface="Cambria Math"/>
                <a:ea typeface="Cambria Math"/>
                <a:cs typeface="Times New Roman" pitchFamily="18" charset="0"/>
              </a:rPr>
              <a:t>, …, -2</a:t>
            </a:r>
            <a:r>
              <a:rPr lang="el-GR" sz="2400" kern="0" dirty="0" smtClean="0">
                <a:solidFill>
                  <a:schemeClr val="tx2"/>
                </a:solidFill>
                <a:latin typeface="Cambria Math"/>
                <a:ea typeface="Cambria Math"/>
                <a:cs typeface="Times New Roman" pitchFamily="18" charset="0"/>
              </a:rPr>
              <a:t> Δω</a:t>
            </a:r>
            <a:r>
              <a:rPr lang="en-US" sz="2400" kern="0" dirty="0" smtClean="0">
                <a:solidFill>
                  <a:schemeClr val="tx2"/>
                </a:solidFill>
                <a:latin typeface="Cambria Math"/>
                <a:ea typeface="Cambria Math"/>
                <a:cs typeface="Times New Roman" pitchFamily="18" charset="0"/>
              </a:rPr>
              <a:t>, -</a:t>
            </a:r>
            <a:r>
              <a:rPr lang="el-GR" sz="2400" kern="0" dirty="0" smtClean="0">
                <a:solidFill>
                  <a:schemeClr val="tx2"/>
                </a:solidFill>
                <a:latin typeface="Cambria Math"/>
                <a:ea typeface="Cambria Math"/>
                <a:cs typeface="Times New Roman" pitchFamily="18" charset="0"/>
              </a:rPr>
              <a:t>Δω</a:t>
            </a:r>
            <a:r>
              <a:rPr lang="en-US" sz="2400" kern="0" dirty="0" smtClean="0">
                <a:solidFill>
                  <a:schemeClr val="tx2"/>
                </a:solidFill>
                <a:latin typeface="Cambria Math"/>
                <a:ea typeface="Cambria Math"/>
                <a:cs typeface="Times New Roman" pitchFamily="18" charset="0"/>
              </a:rPr>
              <a:t> )</a:t>
            </a:r>
          </a:p>
          <a:p>
            <a:pPr lvl="0" algn="ctr"/>
            <a:endParaRPr lang="en-US" sz="2400" kern="0" dirty="0" smtClean="0">
              <a:solidFill>
                <a:schemeClr val="tx2"/>
              </a:solidFill>
              <a:latin typeface="Cambria Math"/>
              <a:ea typeface="Cambria Math"/>
              <a:cs typeface="Times New Roman" pitchFamily="18" charset="0"/>
            </a:endParaRPr>
          </a:p>
          <a:p>
            <a:pPr lvl="0" algn="ctr"/>
            <a:endParaRPr lang="en-US" sz="2400" kern="0" dirty="0" smtClean="0">
              <a:solidFill>
                <a:schemeClr val="tx2"/>
              </a:solidFill>
              <a:latin typeface="Cambria Math"/>
              <a:ea typeface="Cambria Math"/>
              <a:cs typeface="Times New Roman" pitchFamily="18" charset="0"/>
            </a:endParaRPr>
          </a:p>
          <a:p>
            <a:pPr lvl="0" algn="ctr"/>
            <a:endParaRPr lang="en-US" sz="2400" kern="0" dirty="0" smtClean="0">
              <a:solidFill>
                <a:schemeClr val="tx2"/>
              </a:solidFill>
              <a:latin typeface="Cambria Math"/>
              <a:ea typeface="Cambria Math"/>
              <a:cs typeface="Times New Roman" pitchFamily="18" charset="0"/>
            </a:endParaRPr>
          </a:p>
          <a:p>
            <a:pPr lvl="0" algn="ctr"/>
            <a:endParaRPr lang="en-US" sz="2400" kern="0" dirty="0" smtClean="0">
              <a:solidFill>
                <a:schemeClr val="tx2"/>
              </a:solidFill>
              <a:latin typeface="Cambria Math"/>
              <a:ea typeface="Cambria Math"/>
              <a:cs typeface="Times New Roman" pitchFamily="18" charset="0"/>
            </a:endParaRPr>
          </a:p>
          <a:p>
            <a:pPr lvl="0" algn="ctr"/>
            <a:r>
              <a:rPr lang="en-US" sz="2400" kern="0" dirty="0" smtClean="0">
                <a:solidFill>
                  <a:schemeClr val="tx2"/>
                </a:solidFill>
                <a:latin typeface="Cambria Math"/>
                <a:ea typeface="Cambria Math"/>
                <a:cs typeface="Times New Roman" pitchFamily="18" charset="0"/>
              </a:rPr>
              <a:t>same as</a:t>
            </a:r>
          </a:p>
          <a:p>
            <a:pPr lvl="0" algn="ctr"/>
            <a:endParaRPr lang="en-US" sz="2400" kern="0" dirty="0" smtClean="0">
              <a:solidFill>
                <a:schemeClr val="tx2"/>
              </a:solidFill>
              <a:latin typeface="Cambria Math"/>
              <a:ea typeface="Cambria Math"/>
              <a:cs typeface="Times New Roman" pitchFamily="18" charset="0"/>
            </a:endParaRPr>
          </a:p>
          <a:p>
            <a:pPr lvl="0" algn="ctr"/>
            <a:endParaRPr lang="en-US" sz="2400" kern="0" dirty="0" smtClean="0">
              <a:solidFill>
                <a:schemeClr val="tx2"/>
              </a:solidFill>
              <a:latin typeface="Cambria Math"/>
              <a:ea typeface="Cambria Math"/>
              <a:cs typeface="Times New Roman" pitchFamily="18" charset="0"/>
            </a:endParaRPr>
          </a:p>
          <a:p>
            <a:pPr algn="ctr"/>
            <a:r>
              <a:rPr lang="el-GR" sz="2400" i="1" kern="0" dirty="0" smtClean="0">
                <a:solidFill>
                  <a:schemeClr val="tx2"/>
                </a:solidFill>
                <a:latin typeface="Cambria Math"/>
                <a:ea typeface="Cambria Math"/>
                <a:cs typeface="Times New Roman" pitchFamily="18" charset="0"/>
              </a:rPr>
              <a:t>ω</a:t>
            </a:r>
            <a:r>
              <a:rPr lang="en-US" sz="2400" i="1" kern="0" baseline="-25000" dirty="0" smtClean="0">
                <a:solidFill>
                  <a:schemeClr val="tx2"/>
                </a:solidFill>
                <a:latin typeface="Cambria Math"/>
                <a:ea typeface="Cambria Math"/>
                <a:cs typeface="Times New Roman" pitchFamily="18" charset="0"/>
              </a:rPr>
              <a:t>n</a:t>
            </a:r>
            <a:r>
              <a:rPr lang="en-US" sz="2400" i="1" kern="0" dirty="0" smtClean="0">
                <a:solidFill>
                  <a:schemeClr val="tx2"/>
                </a:solidFill>
                <a:latin typeface="Cambria Math"/>
                <a:ea typeface="Cambria Math"/>
                <a:cs typeface="Times New Roman" pitchFamily="18" charset="0"/>
              </a:rPr>
              <a:t>   =   </a:t>
            </a:r>
            <a:r>
              <a:rPr lang="en-US" sz="2400" kern="0" dirty="0" smtClean="0">
                <a:solidFill>
                  <a:schemeClr val="tx2"/>
                </a:solidFill>
                <a:latin typeface="Cambria Math"/>
                <a:ea typeface="Cambria Math"/>
                <a:cs typeface="Times New Roman" pitchFamily="18" charset="0"/>
              </a:rPr>
              <a:t>( 0, </a:t>
            </a:r>
            <a:r>
              <a:rPr lang="el-GR" sz="2400" kern="0" dirty="0" smtClean="0">
                <a:solidFill>
                  <a:schemeClr val="tx2"/>
                </a:solidFill>
                <a:latin typeface="Cambria Math"/>
                <a:ea typeface="Cambria Math"/>
                <a:cs typeface="Times New Roman" pitchFamily="18" charset="0"/>
              </a:rPr>
              <a:t>Δω</a:t>
            </a:r>
            <a:r>
              <a:rPr lang="en-US" sz="2400" kern="0" dirty="0" smtClean="0">
                <a:solidFill>
                  <a:schemeClr val="tx2"/>
                </a:solidFill>
                <a:latin typeface="Cambria Math"/>
                <a:ea typeface="Cambria Math"/>
                <a:cs typeface="Times New Roman" pitchFamily="18" charset="0"/>
              </a:rPr>
              <a:t>, 2</a:t>
            </a:r>
            <a:r>
              <a:rPr lang="el-GR" sz="2400" kern="0" dirty="0" smtClean="0">
                <a:solidFill>
                  <a:schemeClr val="tx2"/>
                </a:solidFill>
                <a:latin typeface="Cambria Math"/>
                <a:ea typeface="Cambria Math"/>
                <a:cs typeface="Times New Roman" pitchFamily="18" charset="0"/>
              </a:rPr>
              <a:t>Δω</a:t>
            </a:r>
            <a:r>
              <a:rPr lang="en-US" sz="2400" kern="0" dirty="0" smtClean="0">
                <a:solidFill>
                  <a:schemeClr val="tx2"/>
                </a:solidFill>
                <a:latin typeface="Cambria Math"/>
                <a:ea typeface="Cambria Math"/>
                <a:cs typeface="Times New Roman" pitchFamily="18" charset="0"/>
              </a:rPr>
              <a:t>, …,½N</a:t>
            </a:r>
            <a:r>
              <a:rPr lang="el-GR" sz="2400" kern="0" dirty="0" smtClean="0">
                <a:solidFill>
                  <a:schemeClr val="tx2"/>
                </a:solidFill>
                <a:latin typeface="Cambria Math"/>
                <a:ea typeface="Cambria Math"/>
                <a:cs typeface="Times New Roman" pitchFamily="18" charset="0"/>
              </a:rPr>
              <a:t> Δω</a:t>
            </a:r>
            <a:r>
              <a:rPr lang="en-US" sz="2400" kern="0" dirty="0" smtClean="0">
                <a:solidFill>
                  <a:schemeClr val="tx2"/>
                </a:solidFill>
                <a:latin typeface="Cambria Math"/>
                <a:ea typeface="Cambria Math"/>
                <a:cs typeface="Times New Roman" pitchFamily="18" charset="0"/>
              </a:rPr>
              <a:t>,      (½N</a:t>
            </a:r>
            <a:r>
              <a:rPr lang="el-GR" sz="2400" kern="0" dirty="0" smtClean="0">
                <a:solidFill>
                  <a:schemeClr val="tx2"/>
                </a:solidFill>
                <a:latin typeface="Cambria Math"/>
                <a:ea typeface="Cambria Math"/>
                <a:cs typeface="Times New Roman" pitchFamily="18" charset="0"/>
              </a:rPr>
              <a:t> </a:t>
            </a:r>
            <a:r>
              <a:rPr lang="en-US" sz="2400" kern="0" dirty="0" smtClean="0">
                <a:solidFill>
                  <a:schemeClr val="tx2"/>
                </a:solidFill>
                <a:latin typeface="Cambria Math"/>
                <a:ea typeface="Cambria Math"/>
                <a:cs typeface="Times New Roman" pitchFamily="18" charset="0"/>
              </a:rPr>
              <a:t>+1)</a:t>
            </a:r>
            <a:r>
              <a:rPr lang="el-GR" sz="2400" kern="0" dirty="0" smtClean="0">
                <a:solidFill>
                  <a:schemeClr val="tx2"/>
                </a:solidFill>
                <a:latin typeface="Cambria Math"/>
                <a:ea typeface="Cambria Math"/>
                <a:cs typeface="Times New Roman" pitchFamily="18" charset="0"/>
              </a:rPr>
              <a:t> Δω</a:t>
            </a:r>
            <a:r>
              <a:rPr lang="en-US" sz="2400" kern="0" dirty="0" smtClean="0">
                <a:solidFill>
                  <a:schemeClr val="tx2"/>
                </a:solidFill>
                <a:latin typeface="Cambria Math"/>
                <a:ea typeface="Cambria Math"/>
                <a:cs typeface="Times New Roman" pitchFamily="18" charset="0"/>
              </a:rPr>
              <a:t>, …, (N-1)</a:t>
            </a:r>
            <a:r>
              <a:rPr lang="el-GR" sz="2400" kern="0" dirty="0" smtClean="0">
                <a:solidFill>
                  <a:schemeClr val="tx2"/>
                </a:solidFill>
                <a:latin typeface="Cambria Math"/>
                <a:ea typeface="Cambria Math"/>
                <a:cs typeface="Times New Roman" pitchFamily="18" charset="0"/>
              </a:rPr>
              <a:t>Δω</a:t>
            </a:r>
            <a:r>
              <a:rPr lang="en-US" sz="2400" kern="0" dirty="0" smtClean="0">
                <a:solidFill>
                  <a:schemeClr val="tx2"/>
                </a:solidFill>
                <a:latin typeface="Cambria Math"/>
                <a:ea typeface="Cambria Math"/>
                <a:cs typeface="Times New Roman" pitchFamily="18" charset="0"/>
              </a:rPr>
              <a:t>, N</a:t>
            </a:r>
            <a:r>
              <a:rPr lang="el-GR" sz="2400" kern="0" dirty="0" smtClean="0">
                <a:solidFill>
                  <a:schemeClr val="tx2"/>
                </a:solidFill>
                <a:latin typeface="Cambria Math"/>
                <a:ea typeface="Cambria Math"/>
                <a:cs typeface="Times New Roman" pitchFamily="18" charset="0"/>
              </a:rPr>
              <a:t>Δω</a:t>
            </a:r>
            <a:r>
              <a:rPr lang="en-US" sz="2400" kern="0" dirty="0" smtClean="0">
                <a:solidFill>
                  <a:schemeClr val="tx2"/>
                </a:solidFill>
                <a:latin typeface="Cambria Math"/>
                <a:ea typeface="Cambria Math"/>
                <a:cs typeface="Times New Roman" pitchFamily="18" charset="0"/>
              </a:rPr>
              <a:t> ) </a:t>
            </a:r>
            <a:endParaRPr lang="en-US" sz="2400" kern="0" dirty="0" smtClean="0">
              <a:solidFill>
                <a:schemeClr val="tx2"/>
              </a:solidFill>
              <a:latin typeface="Times New Roman" pitchFamily="18" charset="0"/>
              <a:cs typeface="Times New Roman" pitchFamily="18" charset="0"/>
            </a:endParaRPr>
          </a:p>
          <a:p>
            <a:pPr lvl="0" algn="ctr"/>
            <a:r>
              <a:rPr lang="en-US" sz="2400" kern="0" dirty="0" smtClean="0">
                <a:solidFill>
                  <a:schemeClr val="tx2"/>
                </a:solidFill>
                <a:latin typeface="Cambria Math"/>
                <a:ea typeface="Cambria Math"/>
                <a:cs typeface="Times New Roman" pitchFamily="18" charset="0"/>
              </a:rPr>
              <a:t> </a:t>
            </a:r>
            <a:endParaRPr kumimoji="0" lang="en-US" sz="2400" b="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endParaRPr>
          </a:p>
        </p:txBody>
      </p:sp>
      <p:sp>
        <p:nvSpPr>
          <p:cNvPr id="15" name="Rectangle 14"/>
          <p:cNvSpPr/>
          <p:nvPr/>
        </p:nvSpPr>
        <p:spPr>
          <a:xfrm>
            <a:off x="1828800" y="2438401"/>
            <a:ext cx="2362200" cy="830997"/>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non-negative</a:t>
            </a:r>
          </a:p>
          <a:p>
            <a:pPr algn="ctr"/>
            <a:r>
              <a:rPr lang="en-US" sz="2400" i="1" dirty="0" smtClean="0">
                <a:solidFill>
                  <a:srgbClr val="FF0000"/>
                </a:solidFill>
                <a:latin typeface="Times New Roman" pitchFamily="18" charset="0"/>
                <a:ea typeface="Cambria Math" pitchFamily="18" charset="0"/>
                <a:cs typeface="Times New Roman" pitchFamily="18" charset="0"/>
              </a:rPr>
              <a:t>frequencies</a:t>
            </a:r>
            <a:endParaRPr lang="en-US" sz="2400" dirty="0">
              <a:solidFill>
                <a:srgbClr val="FF0000"/>
              </a:solidFill>
            </a:endParaRPr>
          </a:p>
        </p:txBody>
      </p:sp>
      <p:sp>
        <p:nvSpPr>
          <p:cNvPr id="16" name="Left Brace 15"/>
          <p:cNvSpPr/>
          <p:nvPr/>
        </p:nvSpPr>
        <p:spPr>
          <a:xfrm rot="16200000">
            <a:off x="2819400" y="762001"/>
            <a:ext cx="381000" cy="2819400"/>
          </a:xfrm>
          <a:prstGeom prst="leftBrace">
            <a:avLst>
              <a:gd name="adj1" fmla="val 0"/>
              <a:gd name="adj2" fmla="val 48912"/>
            </a:avLst>
          </a:prstGeom>
          <a:ln w="38100">
            <a:solidFill>
              <a:srgbClr val="FF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Rectangle 16"/>
          <p:cNvSpPr/>
          <p:nvPr/>
        </p:nvSpPr>
        <p:spPr>
          <a:xfrm>
            <a:off x="5479152" y="2438401"/>
            <a:ext cx="2362200" cy="830997"/>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negative</a:t>
            </a:r>
          </a:p>
          <a:p>
            <a:pPr algn="ctr"/>
            <a:r>
              <a:rPr lang="en-US" sz="2400" i="1" dirty="0" smtClean="0">
                <a:solidFill>
                  <a:srgbClr val="FF0000"/>
                </a:solidFill>
                <a:latin typeface="Times New Roman" pitchFamily="18" charset="0"/>
                <a:ea typeface="Cambria Math" pitchFamily="18" charset="0"/>
                <a:cs typeface="Times New Roman" pitchFamily="18" charset="0"/>
              </a:rPr>
              <a:t>frequencies</a:t>
            </a:r>
            <a:endParaRPr lang="en-US" sz="2400" dirty="0">
              <a:solidFill>
                <a:srgbClr val="FF0000"/>
              </a:solidFill>
            </a:endParaRPr>
          </a:p>
        </p:txBody>
      </p:sp>
      <p:sp>
        <p:nvSpPr>
          <p:cNvPr id="18" name="Left Brace 17"/>
          <p:cNvSpPr/>
          <p:nvPr/>
        </p:nvSpPr>
        <p:spPr>
          <a:xfrm rot="16200000">
            <a:off x="6477000" y="533401"/>
            <a:ext cx="381000" cy="3276600"/>
          </a:xfrm>
          <a:prstGeom prst="leftBrace">
            <a:avLst>
              <a:gd name="adj1" fmla="val 8333"/>
              <a:gd name="adj2" fmla="val 48912"/>
            </a:avLst>
          </a:prstGeom>
          <a:ln w="38100">
            <a:solidFill>
              <a:srgbClr val="FF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Rectangle 18"/>
          <p:cNvSpPr/>
          <p:nvPr/>
        </p:nvSpPr>
        <p:spPr>
          <a:xfrm>
            <a:off x="1426026" y="5334000"/>
            <a:ext cx="2888340" cy="1200329"/>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non-negative frequencies up to </a:t>
            </a:r>
            <a:r>
              <a:rPr lang="en-US" sz="2400" i="1" dirty="0" err="1" smtClean="0">
                <a:solidFill>
                  <a:srgbClr val="FF0000"/>
                </a:solidFill>
                <a:latin typeface="Times New Roman" pitchFamily="18" charset="0"/>
                <a:ea typeface="Cambria Math" pitchFamily="18" charset="0"/>
                <a:cs typeface="Times New Roman" pitchFamily="18" charset="0"/>
              </a:rPr>
              <a:t>Nyquist</a:t>
            </a:r>
            <a:endParaRPr lang="en-US" sz="2400" dirty="0">
              <a:solidFill>
                <a:srgbClr val="FF0000"/>
              </a:solidFill>
            </a:endParaRPr>
          </a:p>
        </p:txBody>
      </p:sp>
      <p:sp>
        <p:nvSpPr>
          <p:cNvPr id="20" name="Left Brace 19"/>
          <p:cNvSpPr/>
          <p:nvPr/>
        </p:nvSpPr>
        <p:spPr>
          <a:xfrm rot="16200000">
            <a:off x="2705100" y="3771900"/>
            <a:ext cx="381000" cy="2743200"/>
          </a:xfrm>
          <a:prstGeom prst="leftBrace">
            <a:avLst>
              <a:gd name="adj1" fmla="val 0"/>
              <a:gd name="adj2" fmla="val 48912"/>
            </a:avLst>
          </a:prstGeom>
          <a:ln w="38100">
            <a:solidFill>
              <a:srgbClr val="FF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Left Brace 21"/>
          <p:cNvSpPr/>
          <p:nvPr/>
        </p:nvSpPr>
        <p:spPr>
          <a:xfrm rot="16200000">
            <a:off x="6629400" y="3276600"/>
            <a:ext cx="381000" cy="3733800"/>
          </a:xfrm>
          <a:prstGeom prst="leftBrace">
            <a:avLst>
              <a:gd name="adj1" fmla="val 8333"/>
              <a:gd name="adj2" fmla="val 48912"/>
            </a:avLst>
          </a:prstGeom>
          <a:ln w="38100">
            <a:solidFill>
              <a:srgbClr val="FF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Rectangle 22"/>
          <p:cNvSpPr/>
          <p:nvPr/>
        </p:nvSpPr>
        <p:spPr>
          <a:xfrm>
            <a:off x="5069112" y="5468256"/>
            <a:ext cx="3429000" cy="830997"/>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non-</a:t>
            </a:r>
            <a:r>
              <a:rPr lang="en-US" sz="2400" i="1" dirty="0" err="1" smtClean="0">
                <a:solidFill>
                  <a:srgbClr val="FF0000"/>
                </a:solidFill>
                <a:latin typeface="Times New Roman" pitchFamily="18" charset="0"/>
                <a:ea typeface="Cambria Math" pitchFamily="18" charset="0"/>
                <a:cs typeface="Times New Roman" pitchFamily="18" charset="0"/>
              </a:rPr>
              <a:t>negativefrequencies</a:t>
            </a:r>
            <a:r>
              <a:rPr lang="en-US" sz="2400" i="1" dirty="0" smtClean="0">
                <a:solidFill>
                  <a:srgbClr val="FF0000"/>
                </a:solidFill>
                <a:latin typeface="Times New Roman" pitchFamily="18" charset="0"/>
                <a:ea typeface="Cambria Math" pitchFamily="18" charset="0"/>
                <a:cs typeface="Times New Roman" pitchFamily="18" charset="0"/>
              </a:rPr>
              <a:t> above the </a:t>
            </a:r>
            <a:r>
              <a:rPr lang="en-US" sz="2400" i="1" dirty="0" err="1" smtClean="0">
                <a:solidFill>
                  <a:srgbClr val="FF0000"/>
                </a:solidFill>
                <a:latin typeface="Times New Roman" pitchFamily="18" charset="0"/>
                <a:ea typeface="Cambria Math" pitchFamily="18" charset="0"/>
                <a:cs typeface="Times New Roman" pitchFamily="18" charset="0"/>
              </a:rPr>
              <a:t>Nyquist</a:t>
            </a:r>
            <a:endParaRPr lang="en-US" sz="2400" dirty="0">
              <a:solidFill>
                <a:srgbClr val="FF0000"/>
              </a:solidFill>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229600" cy="2895600"/>
          </a:xfrm>
        </p:spPr>
        <p:txBody>
          <a:bodyPr/>
          <a:lstStyle/>
          <a:p>
            <a:r>
              <a:rPr lang="en-US" dirty="0" smtClean="0">
                <a:latin typeface="Times New Roman" pitchFamily="18" charset="0"/>
                <a:cs typeface="Times New Roman" pitchFamily="18" charset="0"/>
              </a:rPr>
              <a:t>least-squares solution for the Fourier coefficients, </a:t>
            </a:r>
            <a:r>
              <a:rPr lang="en-US" i="1" dirty="0" err="1" smtClean="0">
                <a:latin typeface="Cambria Math" pitchFamily="18" charset="0"/>
                <a:ea typeface="Cambria Math" pitchFamily="18" charset="0"/>
                <a:cs typeface="Times New Roman" pitchFamily="18" charset="0"/>
              </a:rPr>
              <a:t>C</a:t>
            </a:r>
            <a:r>
              <a:rPr lang="en-US" i="1" baseline="-25000" dirty="0" err="1" smtClean="0">
                <a:latin typeface="Cambria Math" pitchFamily="18" charset="0"/>
                <a:ea typeface="Cambria Math" pitchFamily="18" charset="0"/>
                <a:cs typeface="Times New Roman" pitchFamily="18" charset="0"/>
              </a:rPr>
              <a:t>n</a:t>
            </a:r>
            <a:r>
              <a:rPr lang="en-US" i="1" baseline="-25000" dirty="0" smtClean="0">
                <a:latin typeface="Cambria Math" pitchFamily="18" charset="0"/>
                <a:ea typeface="Cambria Math" pitchFamily="18" charset="0"/>
                <a:cs typeface="Times New Roman" pitchFamily="18" charset="0"/>
              </a:rPr>
              <a:t/>
            </a:r>
            <a:br>
              <a:rPr lang="en-US" i="1" baseline="-25000" dirty="0" smtClean="0">
                <a:latin typeface="Cambria Math" pitchFamily="18" charset="0"/>
                <a:ea typeface="Cambria Math" pitchFamily="18" charset="0"/>
                <a:cs typeface="Times New Roman" pitchFamily="18" charset="0"/>
              </a:rPr>
            </a:br>
            <a:r>
              <a:rPr lang="en-US" dirty="0" smtClean="0">
                <a:latin typeface="Times New Roman" pitchFamily="18" charset="0"/>
                <a:cs typeface="Times New Roman" pitchFamily="18" charset="0"/>
              </a:rPr>
              <a:t> </a:t>
            </a:r>
            <a:r>
              <a:rPr lang="en-US" sz="2800" i="1" dirty="0" smtClean="0">
                <a:latin typeface="Times New Roman" pitchFamily="18" charset="0"/>
                <a:cs typeface="Times New Roman" pitchFamily="18" charset="0"/>
              </a:rPr>
              <a:t>or “Discrete Fourier Transform”</a:t>
            </a:r>
            <a:r>
              <a:rPr lang="en-US" i="1" baseline="-25000" dirty="0" smtClean="0">
                <a:latin typeface="Cambria Math" pitchFamily="18" charset="0"/>
                <a:ea typeface="Cambria Math" pitchFamily="18" charset="0"/>
                <a:cs typeface="Times New Roman" pitchFamily="18" charset="0"/>
              </a:rPr>
              <a:t/>
            </a:r>
            <a:br>
              <a:rPr lang="en-US" i="1" baseline="-25000" dirty="0" smtClean="0">
                <a:latin typeface="Cambria Math" pitchFamily="18" charset="0"/>
                <a:ea typeface="Cambria Math" pitchFamily="18" charset="0"/>
                <a:cs typeface="Times New Roman" pitchFamily="18" charset="0"/>
              </a:rPr>
            </a:br>
            <a:endParaRPr lang="en-US" i="1" baseline="-25000" dirty="0">
              <a:latin typeface="Cambria Math" pitchFamily="18" charset="0"/>
              <a:ea typeface="Cambria Math" pitchFamily="18" charset="0"/>
              <a:cs typeface="Times New Roman" pitchFamily="18" charset="0"/>
            </a:endParaRPr>
          </a:p>
        </p:txBody>
      </p:sp>
      <p:pic>
        <p:nvPicPr>
          <p:cNvPr id="8194" name="Picture 2"/>
          <p:cNvPicPr>
            <a:picLocks noChangeAspect="1" noChangeArrowheads="1"/>
          </p:cNvPicPr>
          <p:nvPr/>
        </p:nvPicPr>
        <p:blipFill>
          <a:blip r:embed="rId2" cstate="print"/>
          <a:srcRect l="27362" t="21456" r="17264" b="46871"/>
          <a:stretch>
            <a:fillRect/>
          </a:stretch>
        </p:blipFill>
        <p:spPr bwMode="auto">
          <a:xfrm>
            <a:off x="1676400" y="2895600"/>
            <a:ext cx="5562600" cy="2028713"/>
          </a:xfrm>
          <a:prstGeom prst="rect">
            <a:avLst/>
          </a:prstGeom>
          <a:noFill/>
          <a:ln w="9525">
            <a:noFill/>
            <a:miter lim="800000"/>
            <a:headEnd/>
            <a:tailEnd/>
          </a:ln>
        </p:spPr>
      </p:pic>
      <p:sp>
        <p:nvSpPr>
          <p:cNvPr id="6" name="Rectangle 5"/>
          <p:cNvSpPr/>
          <p:nvPr/>
        </p:nvSpPr>
        <p:spPr>
          <a:xfrm>
            <a:off x="4876800" y="4953000"/>
            <a:ext cx="3733800" cy="1569660"/>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 derivation requires complex version of least-squares.  See text of details …</a:t>
            </a:r>
            <a:endParaRPr lang="en-US" sz="2400" dirty="0">
              <a:solidFill>
                <a:srgbClr val="FF0000"/>
              </a:solidFill>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4267200"/>
          </a:xfrm>
        </p:spPr>
        <p:txBody>
          <a:bodyPr/>
          <a:lstStyle/>
          <a:p>
            <a:r>
              <a:rPr lang="en-US" dirty="0" err="1" smtClean="0">
                <a:latin typeface="Times New Roman" pitchFamily="18" charset="0"/>
                <a:cs typeface="Times New Roman" pitchFamily="18" charset="0"/>
              </a:rPr>
              <a:t>MatLab</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Fourier Coefficients </a:t>
            </a:r>
            <a:r>
              <a:rPr lang="en-US" sz="3200" i="1" dirty="0" err="1" smtClean="0">
                <a:latin typeface="Cambria Math" pitchFamily="18" charset="0"/>
                <a:ea typeface="Cambria Math" pitchFamily="18" charset="0"/>
                <a:cs typeface="Times New Roman" pitchFamily="18" charset="0"/>
              </a:rPr>
              <a:t>C</a:t>
            </a:r>
            <a:r>
              <a:rPr lang="en-US" sz="3200" i="1" baseline="-25000" dirty="0" err="1" smtClean="0">
                <a:latin typeface="Cambria Math" pitchFamily="18" charset="0"/>
                <a:ea typeface="Cambria Math" pitchFamily="18" charset="0"/>
                <a:cs typeface="Times New Roman" pitchFamily="18" charset="0"/>
              </a:rPr>
              <a:t>j</a:t>
            </a:r>
            <a:r>
              <a:rPr lang="en-US" sz="3200" i="1" baseline="-25000" dirty="0" smtClean="0">
                <a:latin typeface="Cambria Math" pitchFamily="18" charset="0"/>
                <a:ea typeface="Cambria Math" pitchFamily="18" charset="0"/>
                <a:cs typeface="Times New Roman" pitchFamily="18" charset="0"/>
              </a:rPr>
              <a:t> </a:t>
            </a:r>
            <a:r>
              <a:rPr lang="en-US" sz="3200" dirty="0" smtClean="0">
                <a:latin typeface="Times New Roman" pitchFamily="18" charset="0"/>
                <a:cs typeface="Times New Roman" pitchFamily="18" charset="0"/>
              </a:rPr>
              <a:t>  from time series </a:t>
            </a:r>
            <a:r>
              <a:rPr lang="en-US" sz="3200" i="1" dirty="0" err="1" smtClean="0">
                <a:latin typeface="Times New Roman" pitchFamily="18" charset="0"/>
                <a:cs typeface="Times New Roman" pitchFamily="18" charset="0"/>
              </a:rPr>
              <a:t>d</a:t>
            </a:r>
            <a:r>
              <a:rPr lang="en-US" sz="3200" i="1" baseline="-25000" dirty="0" err="1" smtClean="0">
                <a:latin typeface="Times New Roman" pitchFamily="18" charset="0"/>
                <a:cs typeface="Times New Roman" pitchFamily="18" charset="0"/>
              </a:rPr>
              <a:t>n</a:t>
            </a:r>
            <a:r>
              <a:rPr lang="en-US" sz="3200" i="1" baseline="-25000" dirty="0" smtClean="0">
                <a:latin typeface="Times New Roman" pitchFamily="18" charset="0"/>
                <a:cs typeface="Times New Roman" pitchFamily="18" charset="0"/>
              </a:rPr>
              <a:t/>
            </a:r>
            <a:br>
              <a:rPr lang="en-US" sz="3200" i="1" baseline="-25000" dirty="0" smtClean="0">
                <a:latin typeface="Times New Roman" pitchFamily="18" charset="0"/>
                <a:cs typeface="Times New Roman" pitchFamily="18" charset="0"/>
              </a:rPr>
            </a:br>
            <a:r>
              <a:rPr lang="en-US" sz="3200" i="1" baseline="-25000" dirty="0" smtClean="0">
                <a:latin typeface="Times New Roman" pitchFamily="18" charset="0"/>
                <a:cs typeface="Times New Roman" pitchFamily="18" charset="0"/>
              </a:rPr>
              <a:t/>
            </a:r>
            <a:br>
              <a:rPr lang="en-US" sz="3200" i="1" baseline="-25000" dirty="0" smtClean="0">
                <a:latin typeface="Times New Roman" pitchFamily="18" charset="0"/>
                <a:cs typeface="Times New Roman" pitchFamily="18" charset="0"/>
              </a:rPr>
            </a:br>
            <a:r>
              <a:rPr lang="en-US" sz="3200" i="1" baseline="-25000" dirty="0" smtClean="0">
                <a:latin typeface="Times New Roman" pitchFamily="18" charset="0"/>
                <a:cs typeface="Times New Roman" pitchFamily="18" charset="0"/>
              </a:rPr>
              <a:t/>
            </a:r>
            <a:br>
              <a:rPr lang="en-US" sz="3200" i="1" baseline="-25000" dirty="0" smtClean="0">
                <a:latin typeface="Times New Roman" pitchFamily="18" charset="0"/>
                <a:cs typeface="Times New Roman" pitchFamily="18" charset="0"/>
              </a:rPr>
            </a:br>
            <a:r>
              <a:rPr lang="en-US" sz="3200" dirty="0" smtClean="0">
                <a:latin typeface="Courier New" pitchFamily="49" charset="0"/>
                <a:cs typeface="Courier New" pitchFamily="49" charset="0"/>
              </a:rPr>
              <a:t>c = </a:t>
            </a:r>
            <a:r>
              <a:rPr lang="en-US" sz="3200" dirty="0" err="1" smtClean="0">
                <a:latin typeface="Courier New" pitchFamily="49" charset="0"/>
                <a:cs typeface="Courier New" pitchFamily="49" charset="0"/>
              </a:rPr>
              <a:t>fft</a:t>
            </a:r>
            <a:r>
              <a:rPr lang="en-US" sz="3200" dirty="0" smtClean="0">
                <a:latin typeface="Courier New" pitchFamily="49" charset="0"/>
                <a:cs typeface="Courier New" pitchFamily="49" charset="0"/>
              </a:rPr>
              <a:t>(d);</a:t>
            </a:r>
            <a:r>
              <a:rPr lang="en-US" sz="3200" i="1" baseline="-25000" dirty="0" smtClean="0">
                <a:latin typeface="Times New Roman" pitchFamily="18" charset="0"/>
                <a:cs typeface="Times New Roman" pitchFamily="18" charset="0"/>
              </a:rPr>
              <a:t/>
            </a:r>
            <a:br>
              <a:rPr lang="en-US" sz="3200" i="1" baseline="-25000" dirty="0" smtClean="0">
                <a:latin typeface="Times New Roman" pitchFamily="18" charset="0"/>
                <a:cs typeface="Times New Roman" pitchFamily="18" charset="0"/>
              </a:rPr>
            </a:br>
            <a:endParaRPr lang="en-US" sz="3200" i="1" baseline="-25000" dirty="0">
              <a:latin typeface="Cambria Math" pitchFamily="18" charset="0"/>
              <a:ea typeface="Cambria Math" pitchFamily="18" charset="0"/>
              <a:cs typeface="Times New Roman" pitchFamily="18" charset="0"/>
            </a:endParaRPr>
          </a:p>
        </p:txBody>
      </p:sp>
      <p:sp>
        <p:nvSpPr>
          <p:cNvPr id="5" name="Freeform 4"/>
          <p:cNvSpPr/>
          <p:nvPr/>
        </p:nvSpPr>
        <p:spPr>
          <a:xfrm>
            <a:off x="5341257" y="3918857"/>
            <a:ext cx="1132114" cy="1190172"/>
          </a:xfrm>
          <a:custGeom>
            <a:avLst/>
            <a:gdLst>
              <a:gd name="connsiteX0" fmla="*/ 0 w 1132114"/>
              <a:gd name="connsiteY0" fmla="*/ 0 h 1190172"/>
              <a:gd name="connsiteX1" fmla="*/ 449943 w 1132114"/>
              <a:gd name="connsiteY1" fmla="*/ 362857 h 1190172"/>
              <a:gd name="connsiteX2" fmla="*/ 522514 w 1132114"/>
              <a:gd name="connsiteY2" fmla="*/ 928914 h 1190172"/>
              <a:gd name="connsiteX3" fmla="*/ 1132114 w 1132114"/>
              <a:gd name="connsiteY3" fmla="*/ 1190172 h 1190172"/>
            </a:gdLst>
            <a:ahLst/>
            <a:cxnLst>
              <a:cxn ang="0">
                <a:pos x="connsiteX0" y="connsiteY0"/>
              </a:cxn>
              <a:cxn ang="0">
                <a:pos x="connsiteX1" y="connsiteY1"/>
              </a:cxn>
              <a:cxn ang="0">
                <a:pos x="connsiteX2" y="connsiteY2"/>
              </a:cxn>
              <a:cxn ang="0">
                <a:pos x="connsiteX3" y="connsiteY3"/>
              </a:cxn>
            </a:cxnLst>
            <a:rect l="l" t="t" r="r" b="b"/>
            <a:pathLst>
              <a:path w="1132114" h="1190172">
                <a:moveTo>
                  <a:pt x="0" y="0"/>
                </a:moveTo>
                <a:cubicBezTo>
                  <a:pt x="181428" y="104019"/>
                  <a:pt x="362857" y="208038"/>
                  <a:pt x="449943" y="362857"/>
                </a:cubicBezTo>
                <a:cubicBezTo>
                  <a:pt x="537029" y="517676"/>
                  <a:pt x="408819" y="791028"/>
                  <a:pt x="522514" y="928914"/>
                </a:cubicBezTo>
                <a:cubicBezTo>
                  <a:pt x="636209" y="1066800"/>
                  <a:pt x="884161" y="1128486"/>
                  <a:pt x="1132114" y="1190172"/>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Rectangle 6"/>
          <p:cNvSpPr/>
          <p:nvPr/>
        </p:nvSpPr>
        <p:spPr>
          <a:xfrm>
            <a:off x="6553200" y="4724400"/>
            <a:ext cx="1295400" cy="830997"/>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vector of </a:t>
            </a:r>
            <a:r>
              <a:rPr lang="en-US" sz="2400" i="1" dirty="0" smtClean="0">
                <a:solidFill>
                  <a:srgbClr val="FF0000"/>
                </a:solidFill>
                <a:latin typeface="Cambria Math" pitchFamily="18" charset="0"/>
                <a:ea typeface="Cambria Math" pitchFamily="18" charset="0"/>
                <a:cs typeface="Times New Roman" pitchFamily="18" charset="0"/>
              </a:rPr>
              <a:t>N</a:t>
            </a:r>
            <a:r>
              <a:rPr lang="en-US" sz="2400" i="1" dirty="0" smtClean="0">
                <a:solidFill>
                  <a:srgbClr val="FF0000"/>
                </a:solidFill>
                <a:latin typeface="Times New Roman" pitchFamily="18" charset="0"/>
                <a:ea typeface="Cambria Math" pitchFamily="18" charset="0"/>
                <a:cs typeface="Times New Roman" pitchFamily="18" charset="0"/>
              </a:rPr>
              <a:t> data</a:t>
            </a:r>
            <a:endParaRPr lang="en-US" sz="2400" dirty="0">
              <a:solidFill>
                <a:srgbClr val="FF0000"/>
              </a:solidFill>
            </a:endParaRPr>
          </a:p>
        </p:txBody>
      </p:sp>
      <p:sp>
        <p:nvSpPr>
          <p:cNvPr id="8" name="Freeform 7"/>
          <p:cNvSpPr/>
          <p:nvPr/>
        </p:nvSpPr>
        <p:spPr>
          <a:xfrm flipH="1">
            <a:off x="2166258" y="3886200"/>
            <a:ext cx="1132114" cy="1190172"/>
          </a:xfrm>
          <a:custGeom>
            <a:avLst/>
            <a:gdLst>
              <a:gd name="connsiteX0" fmla="*/ 0 w 1132114"/>
              <a:gd name="connsiteY0" fmla="*/ 0 h 1190172"/>
              <a:gd name="connsiteX1" fmla="*/ 449943 w 1132114"/>
              <a:gd name="connsiteY1" fmla="*/ 362857 h 1190172"/>
              <a:gd name="connsiteX2" fmla="*/ 522514 w 1132114"/>
              <a:gd name="connsiteY2" fmla="*/ 928914 h 1190172"/>
              <a:gd name="connsiteX3" fmla="*/ 1132114 w 1132114"/>
              <a:gd name="connsiteY3" fmla="*/ 1190172 h 1190172"/>
            </a:gdLst>
            <a:ahLst/>
            <a:cxnLst>
              <a:cxn ang="0">
                <a:pos x="connsiteX0" y="connsiteY0"/>
              </a:cxn>
              <a:cxn ang="0">
                <a:pos x="connsiteX1" y="connsiteY1"/>
              </a:cxn>
              <a:cxn ang="0">
                <a:pos x="connsiteX2" y="connsiteY2"/>
              </a:cxn>
              <a:cxn ang="0">
                <a:pos x="connsiteX3" y="connsiteY3"/>
              </a:cxn>
            </a:cxnLst>
            <a:rect l="l" t="t" r="r" b="b"/>
            <a:pathLst>
              <a:path w="1132114" h="1190172">
                <a:moveTo>
                  <a:pt x="0" y="0"/>
                </a:moveTo>
                <a:cubicBezTo>
                  <a:pt x="181428" y="104019"/>
                  <a:pt x="362857" y="208038"/>
                  <a:pt x="449943" y="362857"/>
                </a:cubicBezTo>
                <a:cubicBezTo>
                  <a:pt x="537029" y="517676"/>
                  <a:pt x="408819" y="791028"/>
                  <a:pt x="522514" y="928914"/>
                </a:cubicBezTo>
                <a:cubicBezTo>
                  <a:pt x="636209" y="1066800"/>
                  <a:pt x="884161" y="1128486"/>
                  <a:pt x="1132114" y="1190172"/>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Rectangle 8"/>
          <p:cNvSpPr/>
          <p:nvPr/>
        </p:nvSpPr>
        <p:spPr>
          <a:xfrm>
            <a:off x="1124868" y="5105400"/>
            <a:ext cx="2057400" cy="1569660"/>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vector of </a:t>
            </a:r>
            <a:r>
              <a:rPr lang="en-US" sz="2400" i="1" dirty="0" smtClean="0">
                <a:solidFill>
                  <a:srgbClr val="FF0000"/>
                </a:solidFill>
                <a:latin typeface="Cambria Math" pitchFamily="18" charset="0"/>
                <a:ea typeface="Cambria Math" pitchFamily="18" charset="0"/>
                <a:cs typeface="Times New Roman" pitchFamily="18" charset="0"/>
              </a:rPr>
              <a:t>N</a:t>
            </a:r>
            <a:r>
              <a:rPr lang="en-US" sz="2400" i="1" dirty="0" smtClean="0">
                <a:solidFill>
                  <a:srgbClr val="FF0000"/>
                </a:solidFill>
                <a:latin typeface="Times New Roman" pitchFamily="18" charset="0"/>
                <a:ea typeface="Cambria Math" pitchFamily="18" charset="0"/>
                <a:cs typeface="Times New Roman" pitchFamily="18" charset="0"/>
              </a:rPr>
              <a:t> complex Fourier coefficients</a:t>
            </a:r>
            <a:endParaRPr lang="en-US" sz="2400" dirty="0">
              <a:solidFill>
                <a:srgbClr val="FF0000"/>
              </a:solidFill>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4267200"/>
          </a:xfrm>
        </p:spPr>
        <p:txBody>
          <a:bodyPr/>
          <a:lstStyle/>
          <a:p>
            <a:r>
              <a:rPr lang="en-US" dirty="0" err="1" smtClean="0">
                <a:latin typeface="Times New Roman" pitchFamily="18" charset="0"/>
                <a:cs typeface="Times New Roman" pitchFamily="18" charset="0"/>
              </a:rPr>
              <a:t>MatLab</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time series </a:t>
            </a:r>
            <a:r>
              <a:rPr lang="en-US" sz="3200" i="1" dirty="0" err="1" smtClean="0">
                <a:latin typeface="Times New Roman" pitchFamily="18" charset="0"/>
                <a:cs typeface="Times New Roman" pitchFamily="18" charset="0"/>
              </a:rPr>
              <a:t>d</a:t>
            </a:r>
            <a:r>
              <a:rPr lang="en-US" sz="3200" i="1" baseline="-25000" dirty="0" err="1" smtClean="0">
                <a:latin typeface="Times New Roman" pitchFamily="18" charset="0"/>
                <a:cs typeface="Times New Roman" pitchFamily="18" charset="0"/>
              </a:rPr>
              <a:t>n</a:t>
            </a:r>
            <a:r>
              <a:rPr lang="en-US" sz="3200" i="1" baseline="-25000" dirty="0" smtClean="0">
                <a:latin typeface="Times New Roman" pitchFamily="18" charset="0"/>
                <a:cs typeface="Times New Roman" pitchFamily="18" charset="0"/>
              </a:rPr>
              <a:t> </a:t>
            </a:r>
            <a:r>
              <a:rPr lang="en-US" sz="3200" dirty="0" smtClean="0">
                <a:latin typeface="Times New Roman" pitchFamily="18" charset="0"/>
                <a:cs typeface="Times New Roman" pitchFamily="18" charset="0"/>
              </a:rPr>
              <a:t>from Fourier Coefficients </a:t>
            </a:r>
            <a:r>
              <a:rPr lang="en-US" sz="3200" i="1" dirty="0" err="1" smtClean="0">
                <a:latin typeface="Cambria Math" pitchFamily="18" charset="0"/>
                <a:ea typeface="Cambria Math" pitchFamily="18" charset="0"/>
                <a:cs typeface="Times New Roman" pitchFamily="18" charset="0"/>
              </a:rPr>
              <a:t>C</a:t>
            </a:r>
            <a:r>
              <a:rPr lang="en-US" sz="3200" i="1" baseline="-25000" dirty="0" err="1" smtClean="0">
                <a:latin typeface="Cambria Math" pitchFamily="18" charset="0"/>
                <a:ea typeface="Cambria Math" pitchFamily="18" charset="0"/>
                <a:cs typeface="Times New Roman" pitchFamily="18" charset="0"/>
              </a:rPr>
              <a:t>j</a:t>
            </a:r>
            <a:r>
              <a:rPr lang="en-US" sz="3200" i="1" baseline="-25000" dirty="0" smtClean="0">
                <a:latin typeface="Cambria Math" pitchFamily="18" charset="0"/>
                <a:ea typeface="Cambria Math" pitchFamily="18" charset="0"/>
                <a:cs typeface="Times New Roman" pitchFamily="18" charset="0"/>
              </a:rPr>
              <a:t> </a:t>
            </a:r>
            <a:r>
              <a:rPr lang="en-US" sz="3200" i="1" baseline="-25000" dirty="0" smtClean="0">
                <a:latin typeface="Times New Roman" pitchFamily="18" charset="0"/>
                <a:cs typeface="Times New Roman" pitchFamily="18" charset="0"/>
              </a:rPr>
              <a:t/>
            </a:r>
            <a:br>
              <a:rPr lang="en-US" sz="3200" i="1" baseline="-25000" dirty="0" smtClean="0">
                <a:latin typeface="Times New Roman" pitchFamily="18" charset="0"/>
                <a:cs typeface="Times New Roman" pitchFamily="18" charset="0"/>
              </a:rPr>
            </a:br>
            <a:r>
              <a:rPr lang="en-US" sz="3200" i="1" baseline="-25000" dirty="0" smtClean="0">
                <a:latin typeface="Times New Roman" pitchFamily="18" charset="0"/>
                <a:cs typeface="Times New Roman" pitchFamily="18" charset="0"/>
              </a:rPr>
              <a:t/>
            </a:r>
            <a:br>
              <a:rPr lang="en-US" sz="3200" i="1" baseline="-25000" dirty="0" smtClean="0">
                <a:latin typeface="Times New Roman" pitchFamily="18" charset="0"/>
                <a:cs typeface="Times New Roman" pitchFamily="18" charset="0"/>
              </a:rPr>
            </a:br>
            <a:r>
              <a:rPr lang="en-US" sz="3200" dirty="0" smtClean="0">
                <a:latin typeface="Courier New" pitchFamily="49" charset="0"/>
                <a:cs typeface="Courier New" pitchFamily="49" charset="0"/>
              </a:rPr>
              <a:t>d = </a:t>
            </a:r>
            <a:r>
              <a:rPr lang="en-US" sz="3200" dirty="0" err="1" smtClean="0">
                <a:latin typeface="Courier New" pitchFamily="49" charset="0"/>
                <a:cs typeface="Courier New" pitchFamily="49" charset="0"/>
              </a:rPr>
              <a:t>ifft</a:t>
            </a:r>
            <a:r>
              <a:rPr lang="en-US" sz="3200" dirty="0" smtClean="0">
                <a:latin typeface="Courier New" pitchFamily="49" charset="0"/>
                <a:cs typeface="Courier New" pitchFamily="49" charset="0"/>
              </a:rPr>
              <a:t>(c);</a:t>
            </a:r>
            <a:r>
              <a:rPr lang="en-US" sz="3200" i="1" baseline="-25000" dirty="0" smtClean="0">
                <a:latin typeface="Times New Roman" pitchFamily="18" charset="0"/>
                <a:cs typeface="Times New Roman" pitchFamily="18" charset="0"/>
              </a:rPr>
              <a:t/>
            </a:r>
            <a:br>
              <a:rPr lang="en-US" sz="3200" i="1" baseline="-25000" dirty="0" smtClean="0">
                <a:latin typeface="Times New Roman" pitchFamily="18" charset="0"/>
                <a:cs typeface="Times New Roman" pitchFamily="18" charset="0"/>
              </a:rPr>
            </a:br>
            <a:endParaRPr lang="en-US" sz="3200" i="1" baseline="-25000" dirty="0">
              <a:latin typeface="Cambria Math" pitchFamily="18" charset="0"/>
              <a:ea typeface="Cambria Math" pitchFamily="18" charset="0"/>
              <a:cs typeface="Times New Roman" pitchFamily="18" charset="0"/>
            </a:endParaRPr>
          </a:p>
        </p:txBody>
      </p:sp>
      <p:sp>
        <p:nvSpPr>
          <p:cNvPr id="5" name="Freeform 4"/>
          <p:cNvSpPr/>
          <p:nvPr/>
        </p:nvSpPr>
        <p:spPr>
          <a:xfrm>
            <a:off x="5341257" y="3918857"/>
            <a:ext cx="1132114" cy="1190172"/>
          </a:xfrm>
          <a:custGeom>
            <a:avLst/>
            <a:gdLst>
              <a:gd name="connsiteX0" fmla="*/ 0 w 1132114"/>
              <a:gd name="connsiteY0" fmla="*/ 0 h 1190172"/>
              <a:gd name="connsiteX1" fmla="*/ 449943 w 1132114"/>
              <a:gd name="connsiteY1" fmla="*/ 362857 h 1190172"/>
              <a:gd name="connsiteX2" fmla="*/ 522514 w 1132114"/>
              <a:gd name="connsiteY2" fmla="*/ 928914 h 1190172"/>
              <a:gd name="connsiteX3" fmla="*/ 1132114 w 1132114"/>
              <a:gd name="connsiteY3" fmla="*/ 1190172 h 1190172"/>
            </a:gdLst>
            <a:ahLst/>
            <a:cxnLst>
              <a:cxn ang="0">
                <a:pos x="connsiteX0" y="connsiteY0"/>
              </a:cxn>
              <a:cxn ang="0">
                <a:pos x="connsiteX1" y="connsiteY1"/>
              </a:cxn>
              <a:cxn ang="0">
                <a:pos x="connsiteX2" y="connsiteY2"/>
              </a:cxn>
              <a:cxn ang="0">
                <a:pos x="connsiteX3" y="connsiteY3"/>
              </a:cxn>
            </a:cxnLst>
            <a:rect l="l" t="t" r="r" b="b"/>
            <a:pathLst>
              <a:path w="1132114" h="1190172">
                <a:moveTo>
                  <a:pt x="0" y="0"/>
                </a:moveTo>
                <a:cubicBezTo>
                  <a:pt x="181428" y="104019"/>
                  <a:pt x="362857" y="208038"/>
                  <a:pt x="449943" y="362857"/>
                </a:cubicBezTo>
                <a:cubicBezTo>
                  <a:pt x="537029" y="517676"/>
                  <a:pt x="408819" y="791028"/>
                  <a:pt x="522514" y="928914"/>
                </a:cubicBezTo>
                <a:cubicBezTo>
                  <a:pt x="636209" y="1066800"/>
                  <a:pt x="884161" y="1128486"/>
                  <a:pt x="1132114" y="1190172"/>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Rectangle 6"/>
          <p:cNvSpPr/>
          <p:nvPr/>
        </p:nvSpPr>
        <p:spPr>
          <a:xfrm>
            <a:off x="1066800" y="5181600"/>
            <a:ext cx="1295400" cy="830997"/>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vector of </a:t>
            </a:r>
            <a:r>
              <a:rPr lang="en-US" sz="2400" i="1" dirty="0" smtClean="0">
                <a:solidFill>
                  <a:srgbClr val="FF0000"/>
                </a:solidFill>
                <a:latin typeface="Cambria Math" pitchFamily="18" charset="0"/>
                <a:ea typeface="Cambria Math" pitchFamily="18" charset="0"/>
                <a:cs typeface="Times New Roman" pitchFamily="18" charset="0"/>
              </a:rPr>
              <a:t>N</a:t>
            </a:r>
            <a:r>
              <a:rPr lang="en-US" sz="2400" i="1" dirty="0" smtClean="0">
                <a:solidFill>
                  <a:srgbClr val="FF0000"/>
                </a:solidFill>
                <a:latin typeface="Times New Roman" pitchFamily="18" charset="0"/>
                <a:ea typeface="Cambria Math" pitchFamily="18" charset="0"/>
                <a:cs typeface="Times New Roman" pitchFamily="18" charset="0"/>
              </a:rPr>
              <a:t> data</a:t>
            </a:r>
            <a:endParaRPr lang="en-US" sz="2400" dirty="0">
              <a:solidFill>
                <a:srgbClr val="FF0000"/>
              </a:solidFill>
            </a:endParaRPr>
          </a:p>
        </p:txBody>
      </p:sp>
      <p:sp>
        <p:nvSpPr>
          <p:cNvPr id="8" name="Freeform 7"/>
          <p:cNvSpPr/>
          <p:nvPr/>
        </p:nvSpPr>
        <p:spPr>
          <a:xfrm flipH="1">
            <a:off x="2166258" y="3886200"/>
            <a:ext cx="1132114" cy="1190172"/>
          </a:xfrm>
          <a:custGeom>
            <a:avLst/>
            <a:gdLst>
              <a:gd name="connsiteX0" fmla="*/ 0 w 1132114"/>
              <a:gd name="connsiteY0" fmla="*/ 0 h 1190172"/>
              <a:gd name="connsiteX1" fmla="*/ 449943 w 1132114"/>
              <a:gd name="connsiteY1" fmla="*/ 362857 h 1190172"/>
              <a:gd name="connsiteX2" fmla="*/ 522514 w 1132114"/>
              <a:gd name="connsiteY2" fmla="*/ 928914 h 1190172"/>
              <a:gd name="connsiteX3" fmla="*/ 1132114 w 1132114"/>
              <a:gd name="connsiteY3" fmla="*/ 1190172 h 1190172"/>
            </a:gdLst>
            <a:ahLst/>
            <a:cxnLst>
              <a:cxn ang="0">
                <a:pos x="connsiteX0" y="connsiteY0"/>
              </a:cxn>
              <a:cxn ang="0">
                <a:pos x="connsiteX1" y="connsiteY1"/>
              </a:cxn>
              <a:cxn ang="0">
                <a:pos x="connsiteX2" y="connsiteY2"/>
              </a:cxn>
              <a:cxn ang="0">
                <a:pos x="connsiteX3" y="connsiteY3"/>
              </a:cxn>
            </a:cxnLst>
            <a:rect l="l" t="t" r="r" b="b"/>
            <a:pathLst>
              <a:path w="1132114" h="1190172">
                <a:moveTo>
                  <a:pt x="0" y="0"/>
                </a:moveTo>
                <a:cubicBezTo>
                  <a:pt x="181428" y="104019"/>
                  <a:pt x="362857" y="208038"/>
                  <a:pt x="449943" y="362857"/>
                </a:cubicBezTo>
                <a:cubicBezTo>
                  <a:pt x="537029" y="517676"/>
                  <a:pt x="408819" y="791028"/>
                  <a:pt x="522514" y="928914"/>
                </a:cubicBezTo>
                <a:cubicBezTo>
                  <a:pt x="636209" y="1066800"/>
                  <a:pt x="884161" y="1128486"/>
                  <a:pt x="1132114" y="1190172"/>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Rectangle 8"/>
          <p:cNvSpPr/>
          <p:nvPr/>
        </p:nvSpPr>
        <p:spPr>
          <a:xfrm>
            <a:off x="6324600" y="4876800"/>
            <a:ext cx="2057400" cy="1569660"/>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vector of </a:t>
            </a:r>
            <a:r>
              <a:rPr lang="en-US" sz="2400" i="1" dirty="0" smtClean="0">
                <a:solidFill>
                  <a:srgbClr val="FF0000"/>
                </a:solidFill>
                <a:latin typeface="Cambria Math" pitchFamily="18" charset="0"/>
                <a:ea typeface="Cambria Math" pitchFamily="18" charset="0"/>
                <a:cs typeface="Times New Roman" pitchFamily="18" charset="0"/>
              </a:rPr>
              <a:t>N</a:t>
            </a:r>
            <a:r>
              <a:rPr lang="en-US" sz="2400" i="1" dirty="0" smtClean="0">
                <a:solidFill>
                  <a:srgbClr val="FF0000"/>
                </a:solidFill>
                <a:latin typeface="Times New Roman" pitchFamily="18" charset="0"/>
                <a:ea typeface="Cambria Math" pitchFamily="18" charset="0"/>
                <a:cs typeface="Times New Roman" pitchFamily="18" charset="0"/>
              </a:rPr>
              <a:t> complex Fourier coefficients</a:t>
            </a:r>
            <a:endParaRPr lang="en-US" sz="2400" dirty="0">
              <a:solidFill>
                <a:srgbClr val="FF0000"/>
              </a:solidFill>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latin typeface="Times New Roman" pitchFamily="18" charset="0"/>
                <a:cs typeface="Times New Roman" pitchFamily="18" charset="0"/>
              </a:rPr>
              <a:t>standard setup</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381000" y="856344"/>
            <a:ext cx="8229600" cy="5943600"/>
          </a:xfrm>
        </p:spPr>
        <p:txBody>
          <a:bodyPr/>
          <a:lstStyle/>
          <a:p>
            <a:pPr>
              <a:buNone/>
            </a:pPr>
            <a:r>
              <a:rPr lang="en-US" dirty="0" smtClean="0">
                <a:latin typeface="Courier New" pitchFamily="49" charset="0"/>
                <a:cs typeface="Courier New" pitchFamily="49" charset="0"/>
              </a:rPr>
              <a:t>M=N; </a:t>
            </a:r>
          </a:p>
          <a:p>
            <a:pPr>
              <a:buNone/>
            </a:pPr>
            <a:r>
              <a:rPr lang="en-US" dirty="0" err="1" smtClean="0">
                <a:latin typeface="Courier New" pitchFamily="49" charset="0"/>
                <a:cs typeface="Courier New" pitchFamily="49" charset="0"/>
              </a:rPr>
              <a:t>tmax</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*(N-1); </a:t>
            </a:r>
          </a:p>
          <a:p>
            <a:pPr>
              <a:buNone/>
            </a:pPr>
            <a:r>
              <a:rPr lang="en-US" dirty="0" smtClean="0">
                <a:latin typeface="Courier New" pitchFamily="49" charset="0"/>
                <a:cs typeface="Courier New" pitchFamily="49" charset="0"/>
              </a:rPr>
              <a:t>t=</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*[0:N-1]'; </a:t>
            </a:r>
          </a:p>
          <a:p>
            <a:pPr>
              <a:buNone/>
            </a:pPr>
            <a:r>
              <a:rPr lang="en-US" dirty="0" err="1" smtClean="0">
                <a:latin typeface="Courier New" pitchFamily="49" charset="0"/>
                <a:cs typeface="Courier New" pitchFamily="49" charset="0"/>
              </a:rPr>
              <a:t>fmax</a:t>
            </a:r>
            <a:r>
              <a:rPr lang="en-US" dirty="0" smtClean="0">
                <a:latin typeface="Courier New" pitchFamily="49" charset="0"/>
                <a:cs typeface="Courier New" pitchFamily="49" charset="0"/>
              </a:rPr>
              <a:t>=1/(2.0*</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 </a:t>
            </a:r>
          </a:p>
          <a:p>
            <a:pPr>
              <a:buNone/>
            </a:pP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fmax</a:t>
            </a:r>
            <a:r>
              <a:rPr lang="en-US" dirty="0" smtClean="0">
                <a:latin typeface="Courier New" pitchFamily="49" charset="0"/>
                <a:cs typeface="Courier New" pitchFamily="49" charset="0"/>
              </a:rPr>
              <a:t>/(N/2); </a:t>
            </a:r>
          </a:p>
          <a:p>
            <a:pPr>
              <a:buNone/>
            </a:pPr>
            <a:r>
              <a:rPr lang="en-US" dirty="0" smtClean="0">
                <a:latin typeface="Courier New" pitchFamily="49" charset="0"/>
                <a:cs typeface="Courier New" pitchFamily="49" charset="0"/>
              </a:rPr>
              <a:t>f=</a:t>
            </a: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*[0:N/2,-N/2+1:-1]'; </a:t>
            </a:r>
          </a:p>
          <a:p>
            <a:pPr>
              <a:buNone/>
            </a:pPr>
            <a:r>
              <a:rPr lang="en-US" dirty="0" err="1" smtClean="0">
                <a:latin typeface="Courier New" pitchFamily="49" charset="0"/>
                <a:cs typeface="Courier New" pitchFamily="49" charset="0"/>
              </a:rPr>
              <a:t>Nf</a:t>
            </a:r>
            <a:r>
              <a:rPr lang="en-US" dirty="0" smtClean="0">
                <a:latin typeface="Courier New" pitchFamily="49" charset="0"/>
                <a:cs typeface="Courier New" pitchFamily="49" charset="0"/>
              </a:rPr>
              <a:t>=N/2+1; </a:t>
            </a:r>
          </a:p>
          <a:p>
            <a:pPr>
              <a:buNone/>
            </a:pPr>
            <a:r>
              <a:rPr lang="en-US" dirty="0" err="1" smtClean="0">
                <a:latin typeface="Courier New" pitchFamily="49" charset="0"/>
                <a:cs typeface="Courier New" pitchFamily="49" charset="0"/>
              </a:rPr>
              <a:t>dw</a:t>
            </a:r>
            <a:r>
              <a:rPr lang="en-US" dirty="0" smtClean="0">
                <a:latin typeface="Courier New" pitchFamily="49" charset="0"/>
                <a:cs typeface="Courier New" pitchFamily="49" charset="0"/>
              </a:rPr>
              <a:t>=2*pi*</a:t>
            </a: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 </a:t>
            </a:r>
          </a:p>
          <a:p>
            <a:pPr>
              <a:buNone/>
            </a:pPr>
            <a:r>
              <a:rPr lang="en-US" dirty="0" smtClean="0">
                <a:latin typeface="Courier New" pitchFamily="49" charset="0"/>
                <a:cs typeface="Courier New" pitchFamily="49" charset="0"/>
              </a:rPr>
              <a:t>w=</a:t>
            </a:r>
            <a:r>
              <a:rPr lang="en-US" dirty="0" err="1" smtClean="0">
                <a:latin typeface="Courier New" pitchFamily="49" charset="0"/>
                <a:cs typeface="Courier New" pitchFamily="49" charset="0"/>
              </a:rPr>
              <a:t>dw</a:t>
            </a:r>
            <a:r>
              <a:rPr lang="en-US" dirty="0" smtClean="0">
                <a:latin typeface="Courier New" pitchFamily="49" charset="0"/>
                <a:cs typeface="Courier New" pitchFamily="49" charset="0"/>
              </a:rPr>
              <a:t>*[0:N/2,-N/2+1:-1]'; </a:t>
            </a:r>
          </a:p>
          <a:p>
            <a:pPr>
              <a:buNone/>
            </a:pPr>
            <a:r>
              <a:rPr lang="en-US" dirty="0" err="1" smtClean="0">
                <a:latin typeface="Courier New" pitchFamily="49" charset="0"/>
                <a:cs typeface="Courier New" pitchFamily="49" charset="0"/>
              </a:rPr>
              <a:t>Nw</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Nf</a:t>
            </a:r>
            <a:r>
              <a:rPr lang="en-US" dirty="0" smtClean="0">
                <a:latin typeface="Courier New" pitchFamily="49" charset="0"/>
                <a:cs typeface="Courier New" pitchFamily="49" charset="0"/>
              </a:rPr>
              <a:t>;</a:t>
            </a:r>
            <a:endParaRPr lang="en-US" dirty="0">
              <a:latin typeface="Courier New" pitchFamily="49" charset="0"/>
              <a:cs typeface="Courier New" pitchFamily="49"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lstStyle/>
          <a:p>
            <a:r>
              <a:rPr lang="en-US" dirty="0" smtClean="0">
                <a:latin typeface="Times New Roman" pitchFamily="18" charset="0"/>
                <a:cs typeface="Times New Roman" pitchFamily="18" charset="0"/>
              </a:rPr>
              <a:t>purpose of the lecture</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0" y="1143000"/>
            <a:ext cx="9144000" cy="5562600"/>
          </a:xfrm>
        </p:spPr>
        <p:txBody>
          <a:bodyPr/>
          <a:lstStyle/>
          <a:p>
            <a:pPr algn="ctr">
              <a:buNone/>
            </a:pPr>
            <a:r>
              <a:rPr lang="en-US" dirty="0" smtClean="0">
                <a:latin typeface="Times New Roman" pitchFamily="18" charset="0"/>
                <a:cs typeface="Times New Roman" pitchFamily="18" charset="0"/>
              </a:rPr>
              <a:t>switch from Fourier Series containing</a:t>
            </a:r>
          </a:p>
          <a:p>
            <a:pPr algn="ctr">
              <a:buNone/>
            </a:pPr>
            <a:endParaRPr lang="en-US" dirty="0" smtClean="0">
              <a:latin typeface="Times New Roman" pitchFamily="18" charset="0"/>
              <a:cs typeface="Times New Roman" pitchFamily="18" charset="0"/>
            </a:endParaRPr>
          </a:p>
          <a:p>
            <a:pPr algn="ctr">
              <a:buNone/>
            </a:pPr>
            <a:r>
              <a:rPr lang="en-US" dirty="0" smtClean="0">
                <a:latin typeface="Times New Roman" pitchFamily="18" charset="0"/>
                <a:cs typeface="Times New Roman" pitchFamily="18" charset="0"/>
              </a:rPr>
              <a:t>sin(</a:t>
            </a:r>
            <a:r>
              <a:rPr lang="el-GR" dirty="0" smtClean="0">
                <a:latin typeface="Cambria Math"/>
                <a:ea typeface="Cambria Math"/>
                <a:cs typeface="Times New Roman" pitchFamily="18" charset="0"/>
              </a:rPr>
              <a:t>ω</a:t>
            </a:r>
            <a:r>
              <a:rPr lang="en-US" dirty="0" smtClean="0">
                <a:latin typeface="Times New Roman" pitchFamily="18" charset="0"/>
                <a:cs typeface="Times New Roman" pitchFamily="18" charset="0"/>
              </a:rPr>
              <a:t>t) and </a:t>
            </a:r>
            <a:r>
              <a:rPr lang="en-US" dirty="0" err="1" smtClean="0">
                <a:latin typeface="Times New Roman" pitchFamily="18" charset="0"/>
                <a:cs typeface="Times New Roman" pitchFamily="18" charset="0"/>
              </a:rPr>
              <a:t>cos</a:t>
            </a:r>
            <a:r>
              <a:rPr lang="en-US" dirty="0" smtClean="0">
                <a:latin typeface="Times New Roman" pitchFamily="18" charset="0"/>
                <a:cs typeface="Times New Roman" pitchFamily="18" charset="0"/>
              </a:rPr>
              <a:t>(</a:t>
            </a:r>
            <a:r>
              <a:rPr lang="el-GR" dirty="0" smtClean="0">
                <a:latin typeface="Cambria Math"/>
                <a:ea typeface="Cambria Math"/>
                <a:cs typeface="Times New Roman" pitchFamily="18" charset="0"/>
              </a:rPr>
              <a:t>ω</a:t>
            </a:r>
            <a:r>
              <a:rPr lang="en-US" dirty="0" smtClean="0">
                <a:latin typeface="Times New Roman" pitchFamily="18" charset="0"/>
                <a:cs typeface="Times New Roman" pitchFamily="18" charset="0"/>
              </a:rPr>
              <a:t>t) </a:t>
            </a:r>
          </a:p>
          <a:p>
            <a:pPr algn="ctr">
              <a:buNone/>
            </a:pPr>
            <a:endParaRPr lang="en-US" dirty="0" smtClean="0">
              <a:latin typeface="Times New Roman" pitchFamily="18" charset="0"/>
              <a:cs typeface="Times New Roman" pitchFamily="18" charset="0"/>
            </a:endParaRPr>
          </a:p>
          <a:p>
            <a:pPr algn="ctr">
              <a:buNone/>
            </a:pPr>
            <a:r>
              <a:rPr lang="en-US" dirty="0" smtClean="0">
                <a:latin typeface="Times New Roman" pitchFamily="18" charset="0"/>
                <a:cs typeface="Times New Roman" pitchFamily="18" charset="0"/>
              </a:rPr>
              <a:t>to</a:t>
            </a:r>
          </a:p>
          <a:p>
            <a:pPr algn="ctr">
              <a:buNone/>
            </a:pPr>
            <a:endParaRPr lang="en-US" dirty="0" smtClean="0">
              <a:latin typeface="Times New Roman" pitchFamily="18" charset="0"/>
              <a:cs typeface="Times New Roman" pitchFamily="18" charset="0"/>
            </a:endParaRPr>
          </a:p>
          <a:p>
            <a:pPr algn="ctr">
              <a:buNone/>
            </a:pPr>
            <a:r>
              <a:rPr lang="en-US" dirty="0" smtClean="0">
                <a:latin typeface="Times New Roman" pitchFamily="18" charset="0"/>
                <a:cs typeface="Times New Roman" pitchFamily="18" charset="0"/>
              </a:rPr>
              <a:t>Fourier series containing</a:t>
            </a:r>
          </a:p>
          <a:p>
            <a:pPr algn="ctr">
              <a:buNone/>
            </a:pPr>
            <a:endParaRPr lang="en-US" dirty="0" smtClean="0">
              <a:latin typeface="Times New Roman" pitchFamily="18" charset="0"/>
              <a:cs typeface="Times New Roman" pitchFamily="18" charset="0"/>
            </a:endParaRPr>
          </a:p>
          <a:p>
            <a:pPr algn="ctr">
              <a:buNone/>
            </a:pPr>
            <a:r>
              <a:rPr lang="en-US" dirty="0" smtClean="0">
                <a:latin typeface="Times New Roman" pitchFamily="18" charset="0"/>
                <a:cs typeface="Times New Roman" pitchFamily="18" charset="0"/>
              </a:rPr>
              <a:t>exp(-</a:t>
            </a:r>
            <a:r>
              <a:rPr lang="en-US" dirty="0" err="1" smtClean="0">
                <a:latin typeface="Times New Roman" pitchFamily="18" charset="0"/>
                <a:cs typeface="Times New Roman" pitchFamily="18" charset="0"/>
              </a:rPr>
              <a:t>i</a:t>
            </a:r>
            <a:r>
              <a:rPr lang="el-GR" dirty="0" smtClean="0">
                <a:latin typeface="Cambria Math"/>
                <a:ea typeface="Cambria Math"/>
                <a:cs typeface="Times New Roman" pitchFamily="18" charset="0"/>
              </a:rPr>
              <a:t>ω</a:t>
            </a:r>
            <a:r>
              <a:rPr lang="en-US" dirty="0" smtClean="0">
                <a:latin typeface="Times New Roman" pitchFamily="18" charset="0"/>
                <a:cs typeface="Times New Roman" pitchFamily="18" charset="0"/>
              </a:rPr>
              <a:t>t) and exp(+</a:t>
            </a:r>
            <a:r>
              <a:rPr lang="en-US" dirty="0" err="1" smtClean="0">
                <a:latin typeface="Times New Roman" pitchFamily="18" charset="0"/>
                <a:cs typeface="Times New Roman" pitchFamily="18" charset="0"/>
              </a:rPr>
              <a:t>i</a:t>
            </a:r>
            <a:r>
              <a:rPr lang="el-GR" dirty="0" smtClean="0">
                <a:latin typeface="Cambria Math"/>
                <a:ea typeface="Cambria Math"/>
                <a:cs typeface="Times New Roman" pitchFamily="18" charset="0"/>
              </a:rPr>
              <a:t>ω</a:t>
            </a:r>
            <a:r>
              <a:rPr lang="en-US" dirty="0" smtClean="0">
                <a:latin typeface="Times New Roman" pitchFamily="18" charset="0"/>
                <a:cs typeface="Times New Roman" pitchFamily="18" charset="0"/>
              </a:rPr>
              <a:t>t) </a:t>
            </a:r>
          </a:p>
          <a:p>
            <a:pPr algn="ctr">
              <a:buNone/>
            </a:pPr>
            <a:endParaRPr lang="en-US" dirty="0" smtClean="0">
              <a:latin typeface="Times New Roman" pitchFamily="18" charset="0"/>
              <a:cs typeface="Times New Roman" pitchFamily="18" charset="0"/>
            </a:endParaRPr>
          </a:p>
          <a:p>
            <a:pPr algn="ctr">
              <a:buNone/>
            </a:pPr>
            <a:endParaRPr lang="en-US" dirty="0" smtClean="0">
              <a:latin typeface="Times New Roman" pitchFamily="18" charset="0"/>
              <a:cs typeface="Times New Roman" pitchFamily="18"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latin typeface="Times New Roman" pitchFamily="18" charset="0"/>
                <a:cs typeface="Times New Roman" pitchFamily="18" charset="0"/>
              </a:rPr>
              <a:t>standard setup</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381000" y="856344"/>
            <a:ext cx="8229600" cy="5943600"/>
          </a:xfrm>
        </p:spPr>
        <p:txBody>
          <a:bodyPr/>
          <a:lstStyle/>
          <a:p>
            <a:pPr>
              <a:buNone/>
            </a:pPr>
            <a:r>
              <a:rPr lang="en-US" dirty="0" smtClean="0">
                <a:latin typeface="Courier New" pitchFamily="49" charset="0"/>
                <a:cs typeface="Courier New" pitchFamily="49" charset="0"/>
              </a:rPr>
              <a:t>M=N; </a:t>
            </a:r>
          </a:p>
          <a:p>
            <a:pPr>
              <a:buNone/>
            </a:pPr>
            <a:r>
              <a:rPr lang="en-US" dirty="0" err="1" smtClean="0">
                <a:latin typeface="Courier New" pitchFamily="49" charset="0"/>
                <a:cs typeface="Courier New" pitchFamily="49" charset="0"/>
              </a:rPr>
              <a:t>tmax</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*(N-1); </a:t>
            </a:r>
          </a:p>
          <a:p>
            <a:pPr>
              <a:buNone/>
            </a:pPr>
            <a:r>
              <a:rPr lang="en-US" dirty="0" smtClean="0">
                <a:latin typeface="Courier New" pitchFamily="49" charset="0"/>
                <a:cs typeface="Courier New" pitchFamily="49" charset="0"/>
              </a:rPr>
              <a:t>t=</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*[0:N-1]'; </a:t>
            </a:r>
          </a:p>
          <a:p>
            <a:pPr>
              <a:buNone/>
            </a:pPr>
            <a:r>
              <a:rPr lang="en-US" dirty="0" err="1" smtClean="0">
                <a:latin typeface="Courier New" pitchFamily="49" charset="0"/>
                <a:cs typeface="Courier New" pitchFamily="49" charset="0"/>
              </a:rPr>
              <a:t>fmax</a:t>
            </a:r>
            <a:r>
              <a:rPr lang="en-US" dirty="0" smtClean="0">
                <a:latin typeface="Courier New" pitchFamily="49" charset="0"/>
                <a:cs typeface="Courier New" pitchFamily="49" charset="0"/>
              </a:rPr>
              <a:t>=1/(2.0*</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 </a:t>
            </a:r>
          </a:p>
          <a:p>
            <a:pPr>
              <a:buNone/>
            </a:pP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fmax</a:t>
            </a:r>
            <a:r>
              <a:rPr lang="en-US" dirty="0" smtClean="0">
                <a:latin typeface="Courier New" pitchFamily="49" charset="0"/>
                <a:cs typeface="Courier New" pitchFamily="49" charset="0"/>
              </a:rPr>
              <a:t>/(N/2); </a:t>
            </a:r>
          </a:p>
          <a:p>
            <a:pPr>
              <a:buNone/>
            </a:pPr>
            <a:r>
              <a:rPr lang="en-US" dirty="0" smtClean="0">
                <a:latin typeface="Courier New" pitchFamily="49" charset="0"/>
                <a:cs typeface="Courier New" pitchFamily="49" charset="0"/>
              </a:rPr>
              <a:t>f=</a:t>
            </a: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*[0:N/2,-N/2+1:-1]'; </a:t>
            </a:r>
          </a:p>
          <a:p>
            <a:pPr>
              <a:buNone/>
            </a:pPr>
            <a:r>
              <a:rPr lang="en-US" dirty="0" err="1" smtClean="0">
                <a:latin typeface="Courier New" pitchFamily="49" charset="0"/>
                <a:cs typeface="Courier New" pitchFamily="49" charset="0"/>
              </a:rPr>
              <a:t>Nf</a:t>
            </a:r>
            <a:r>
              <a:rPr lang="en-US" dirty="0" smtClean="0">
                <a:latin typeface="Courier New" pitchFamily="49" charset="0"/>
                <a:cs typeface="Courier New" pitchFamily="49" charset="0"/>
              </a:rPr>
              <a:t>=N/2+1; </a:t>
            </a:r>
          </a:p>
          <a:p>
            <a:pPr>
              <a:buNone/>
            </a:pPr>
            <a:r>
              <a:rPr lang="en-US" dirty="0" err="1" smtClean="0">
                <a:latin typeface="Courier New" pitchFamily="49" charset="0"/>
                <a:cs typeface="Courier New" pitchFamily="49" charset="0"/>
              </a:rPr>
              <a:t>dw</a:t>
            </a:r>
            <a:r>
              <a:rPr lang="en-US" dirty="0" smtClean="0">
                <a:latin typeface="Courier New" pitchFamily="49" charset="0"/>
                <a:cs typeface="Courier New" pitchFamily="49" charset="0"/>
              </a:rPr>
              <a:t>=2*pi*</a:t>
            </a: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 </a:t>
            </a:r>
          </a:p>
          <a:p>
            <a:pPr>
              <a:buNone/>
            </a:pPr>
            <a:r>
              <a:rPr lang="en-US" dirty="0" smtClean="0">
                <a:latin typeface="Courier New" pitchFamily="49" charset="0"/>
                <a:cs typeface="Courier New" pitchFamily="49" charset="0"/>
              </a:rPr>
              <a:t>w=</a:t>
            </a:r>
            <a:r>
              <a:rPr lang="en-US" dirty="0" err="1" smtClean="0">
                <a:latin typeface="Courier New" pitchFamily="49" charset="0"/>
                <a:cs typeface="Courier New" pitchFamily="49" charset="0"/>
              </a:rPr>
              <a:t>dw</a:t>
            </a:r>
            <a:r>
              <a:rPr lang="en-US" dirty="0" smtClean="0">
                <a:latin typeface="Courier New" pitchFamily="49" charset="0"/>
                <a:cs typeface="Courier New" pitchFamily="49" charset="0"/>
              </a:rPr>
              <a:t>*[0:N/2,-N/2+1:-1]'; </a:t>
            </a:r>
          </a:p>
          <a:p>
            <a:pPr>
              <a:buNone/>
            </a:pPr>
            <a:r>
              <a:rPr lang="en-US" dirty="0" err="1" smtClean="0">
                <a:latin typeface="Courier New" pitchFamily="49" charset="0"/>
                <a:cs typeface="Courier New" pitchFamily="49" charset="0"/>
              </a:rPr>
              <a:t>Nw</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Nf</a:t>
            </a:r>
            <a:r>
              <a:rPr lang="en-US" dirty="0" smtClean="0">
                <a:latin typeface="Courier New" pitchFamily="49" charset="0"/>
                <a:cs typeface="Courier New" pitchFamily="49" charset="0"/>
              </a:rPr>
              <a:t>;</a:t>
            </a:r>
            <a:endParaRPr lang="en-US" dirty="0">
              <a:latin typeface="Courier New" pitchFamily="49" charset="0"/>
              <a:cs typeface="Courier New" pitchFamily="49" charset="0"/>
            </a:endParaRPr>
          </a:p>
        </p:txBody>
      </p:sp>
      <p:sp>
        <p:nvSpPr>
          <p:cNvPr id="4" name="Rectangle 3"/>
          <p:cNvSpPr/>
          <p:nvPr/>
        </p:nvSpPr>
        <p:spPr>
          <a:xfrm>
            <a:off x="1447800" y="914400"/>
            <a:ext cx="7696200" cy="461665"/>
          </a:xfrm>
          <a:prstGeom prst="rect">
            <a:avLst/>
          </a:prstGeom>
        </p:spPr>
        <p:txBody>
          <a:bodyPr wrap="square">
            <a:spAutoFit/>
          </a:bodyPr>
          <a:lstStyle/>
          <a:p>
            <a:r>
              <a:rPr lang="en-US" sz="2400" i="1" dirty="0" smtClean="0">
                <a:solidFill>
                  <a:srgbClr val="FF0000"/>
                </a:solidFill>
                <a:latin typeface="Times New Roman" pitchFamily="18" charset="0"/>
                <a:ea typeface="Cambria Math" pitchFamily="18" charset="0"/>
                <a:cs typeface="Times New Roman" pitchFamily="18" charset="0"/>
              </a:rPr>
              <a:t>same number </a:t>
            </a:r>
            <a:r>
              <a:rPr lang="en-US" sz="2400" i="1" dirty="0" smtClean="0">
                <a:solidFill>
                  <a:srgbClr val="FF0000"/>
                </a:solidFill>
                <a:latin typeface="Cambria Math" pitchFamily="18" charset="0"/>
                <a:ea typeface="Cambria Math" pitchFamily="18" charset="0"/>
                <a:cs typeface="Times New Roman" pitchFamily="18" charset="0"/>
              </a:rPr>
              <a:t>M</a:t>
            </a:r>
            <a:r>
              <a:rPr lang="en-US" sz="2400" i="1" dirty="0" smtClean="0">
                <a:solidFill>
                  <a:srgbClr val="FF0000"/>
                </a:solidFill>
                <a:latin typeface="Times New Roman" pitchFamily="18" charset="0"/>
                <a:ea typeface="Cambria Math" pitchFamily="18" charset="0"/>
                <a:cs typeface="Times New Roman" pitchFamily="18" charset="0"/>
              </a:rPr>
              <a:t> of Fourier Coefficients as number</a:t>
            </a:r>
            <a:r>
              <a:rPr lang="en-US" sz="2400" i="1" dirty="0" smtClean="0">
                <a:solidFill>
                  <a:srgbClr val="FF0000"/>
                </a:solidFill>
                <a:latin typeface="Cambria Math" pitchFamily="18" charset="0"/>
                <a:ea typeface="Cambria Math" pitchFamily="18" charset="0"/>
                <a:cs typeface="Times New Roman" pitchFamily="18" charset="0"/>
              </a:rPr>
              <a:t> N</a:t>
            </a:r>
            <a:r>
              <a:rPr lang="en-US" sz="2400" i="1" dirty="0" smtClean="0">
                <a:solidFill>
                  <a:srgbClr val="FF0000"/>
                </a:solidFill>
                <a:latin typeface="Times New Roman" pitchFamily="18" charset="0"/>
                <a:ea typeface="Cambria Math" pitchFamily="18" charset="0"/>
                <a:cs typeface="Times New Roman" pitchFamily="18" charset="0"/>
              </a:rPr>
              <a:t> of data</a:t>
            </a:r>
            <a:endParaRPr lang="en-US" sz="2400" dirty="0">
              <a:solidFill>
                <a:srgbClr val="FF0000"/>
              </a:solidFill>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latin typeface="Times New Roman" pitchFamily="18" charset="0"/>
                <a:cs typeface="Times New Roman" pitchFamily="18" charset="0"/>
              </a:rPr>
              <a:t>standard setup</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381000" y="856344"/>
            <a:ext cx="8229600" cy="5943600"/>
          </a:xfrm>
        </p:spPr>
        <p:txBody>
          <a:bodyPr/>
          <a:lstStyle/>
          <a:p>
            <a:pPr>
              <a:buNone/>
            </a:pPr>
            <a:r>
              <a:rPr lang="en-US" dirty="0" smtClean="0">
                <a:latin typeface="Courier New" pitchFamily="49" charset="0"/>
                <a:cs typeface="Courier New" pitchFamily="49" charset="0"/>
              </a:rPr>
              <a:t>M=N; </a:t>
            </a:r>
          </a:p>
          <a:p>
            <a:pPr>
              <a:buNone/>
            </a:pPr>
            <a:r>
              <a:rPr lang="en-US" dirty="0" err="1" smtClean="0">
                <a:latin typeface="Courier New" pitchFamily="49" charset="0"/>
                <a:cs typeface="Courier New" pitchFamily="49" charset="0"/>
              </a:rPr>
              <a:t>tmax</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*(N-1); </a:t>
            </a:r>
          </a:p>
          <a:p>
            <a:pPr>
              <a:buNone/>
            </a:pPr>
            <a:r>
              <a:rPr lang="en-US" dirty="0" smtClean="0">
                <a:latin typeface="Courier New" pitchFamily="49" charset="0"/>
                <a:cs typeface="Courier New" pitchFamily="49" charset="0"/>
              </a:rPr>
              <a:t>t=</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*[0:N-1]'; </a:t>
            </a:r>
          </a:p>
          <a:p>
            <a:pPr>
              <a:buNone/>
            </a:pPr>
            <a:r>
              <a:rPr lang="en-US" dirty="0" err="1" smtClean="0">
                <a:latin typeface="Courier New" pitchFamily="49" charset="0"/>
                <a:cs typeface="Courier New" pitchFamily="49" charset="0"/>
              </a:rPr>
              <a:t>fmax</a:t>
            </a:r>
            <a:r>
              <a:rPr lang="en-US" dirty="0" smtClean="0">
                <a:latin typeface="Courier New" pitchFamily="49" charset="0"/>
                <a:cs typeface="Courier New" pitchFamily="49" charset="0"/>
              </a:rPr>
              <a:t>=1/(2.0*</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 </a:t>
            </a:r>
          </a:p>
          <a:p>
            <a:pPr>
              <a:buNone/>
            </a:pP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fmax</a:t>
            </a:r>
            <a:r>
              <a:rPr lang="en-US" dirty="0" smtClean="0">
                <a:latin typeface="Courier New" pitchFamily="49" charset="0"/>
                <a:cs typeface="Courier New" pitchFamily="49" charset="0"/>
              </a:rPr>
              <a:t>/(N/2); </a:t>
            </a:r>
          </a:p>
          <a:p>
            <a:pPr>
              <a:buNone/>
            </a:pPr>
            <a:r>
              <a:rPr lang="en-US" dirty="0" smtClean="0">
                <a:latin typeface="Courier New" pitchFamily="49" charset="0"/>
                <a:cs typeface="Courier New" pitchFamily="49" charset="0"/>
              </a:rPr>
              <a:t>f=</a:t>
            </a: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*[0:N/2,-N/2+1:-1]'; </a:t>
            </a:r>
          </a:p>
          <a:p>
            <a:pPr>
              <a:buNone/>
            </a:pPr>
            <a:r>
              <a:rPr lang="en-US" dirty="0" err="1" smtClean="0">
                <a:latin typeface="Courier New" pitchFamily="49" charset="0"/>
                <a:cs typeface="Courier New" pitchFamily="49" charset="0"/>
              </a:rPr>
              <a:t>Nf</a:t>
            </a:r>
            <a:r>
              <a:rPr lang="en-US" dirty="0" smtClean="0">
                <a:latin typeface="Courier New" pitchFamily="49" charset="0"/>
                <a:cs typeface="Courier New" pitchFamily="49" charset="0"/>
              </a:rPr>
              <a:t>=N/2+1; </a:t>
            </a:r>
          </a:p>
          <a:p>
            <a:pPr>
              <a:buNone/>
            </a:pPr>
            <a:r>
              <a:rPr lang="en-US" dirty="0" err="1" smtClean="0">
                <a:latin typeface="Courier New" pitchFamily="49" charset="0"/>
                <a:cs typeface="Courier New" pitchFamily="49" charset="0"/>
              </a:rPr>
              <a:t>dw</a:t>
            </a:r>
            <a:r>
              <a:rPr lang="en-US" dirty="0" smtClean="0">
                <a:latin typeface="Courier New" pitchFamily="49" charset="0"/>
                <a:cs typeface="Courier New" pitchFamily="49" charset="0"/>
              </a:rPr>
              <a:t>=2*pi*</a:t>
            </a: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 </a:t>
            </a:r>
          </a:p>
          <a:p>
            <a:pPr>
              <a:buNone/>
            </a:pPr>
            <a:r>
              <a:rPr lang="en-US" dirty="0" smtClean="0">
                <a:latin typeface="Courier New" pitchFamily="49" charset="0"/>
                <a:cs typeface="Courier New" pitchFamily="49" charset="0"/>
              </a:rPr>
              <a:t>w=</a:t>
            </a:r>
            <a:r>
              <a:rPr lang="en-US" dirty="0" err="1" smtClean="0">
                <a:latin typeface="Courier New" pitchFamily="49" charset="0"/>
                <a:cs typeface="Courier New" pitchFamily="49" charset="0"/>
              </a:rPr>
              <a:t>dw</a:t>
            </a:r>
            <a:r>
              <a:rPr lang="en-US" dirty="0" smtClean="0">
                <a:latin typeface="Courier New" pitchFamily="49" charset="0"/>
                <a:cs typeface="Courier New" pitchFamily="49" charset="0"/>
              </a:rPr>
              <a:t>*[0:N/2,-N/2+1:-1]'; </a:t>
            </a:r>
          </a:p>
          <a:p>
            <a:pPr>
              <a:buNone/>
            </a:pPr>
            <a:r>
              <a:rPr lang="en-US" dirty="0" err="1" smtClean="0">
                <a:latin typeface="Courier New" pitchFamily="49" charset="0"/>
                <a:cs typeface="Courier New" pitchFamily="49" charset="0"/>
              </a:rPr>
              <a:t>Nw</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Nf</a:t>
            </a:r>
            <a:r>
              <a:rPr lang="en-US" dirty="0" smtClean="0">
                <a:latin typeface="Courier New" pitchFamily="49" charset="0"/>
                <a:cs typeface="Courier New" pitchFamily="49" charset="0"/>
              </a:rPr>
              <a:t>;</a:t>
            </a:r>
            <a:endParaRPr lang="en-US" dirty="0">
              <a:latin typeface="Courier New" pitchFamily="49" charset="0"/>
              <a:cs typeface="Courier New" pitchFamily="49" charset="0"/>
            </a:endParaRPr>
          </a:p>
        </p:txBody>
      </p:sp>
      <p:sp>
        <p:nvSpPr>
          <p:cNvPr id="4" name="Rectangle 3"/>
          <p:cNvSpPr/>
          <p:nvPr/>
        </p:nvSpPr>
        <p:spPr>
          <a:xfrm>
            <a:off x="3657600" y="1524000"/>
            <a:ext cx="5486400" cy="461665"/>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maximum time, for N data sampled at </a:t>
            </a:r>
            <a:r>
              <a:rPr lang="en-US" sz="2400" i="1" dirty="0" err="1" smtClean="0">
                <a:solidFill>
                  <a:srgbClr val="FF0000"/>
                </a:solidFill>
                <a:latin typeface="Times New Roman" pitchFamily="18" charset="0"/>
                <a:ea typeface="Cambria Math" pitchFamily="18" charset="0"/>
                <a:cs typeface="Times New Roman" pitchFamily="18" charset="0"/>
              </a:rPr>
              <a:t>Dt</a:t>
            </a:r>
            <a:endParaRPr lang="en-US" sz="2400" dirty="0">
              <a:solidFill>
                <a:srgbClr val="FF0000"/>
              </a:solidFill>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latin typeface="Times New Roman" pitchFamily="18" charset="0"/>
                <a:cs typeface="Times New Roman" pitchFamily="18" charset="0"/>
              </a:rPr>
              <a:t>standard setup</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381000" y="856344"/>
            <a:ext cx="8229600" cy="5943600"/>
          </a:xfrm>
        </p:spPr>
        <p:txBody>
          <a:bodyPr/>
          <a:lstStyle/>
          <a:p>
            <a:pPr>
              <a:buNone/>
            </a:pPr>
            <a:r>
              <a:rPr lang="en-US" dirty="0" smtClean="0">
                <a:latin typeface="Courier New" pitchFamily="49" charset="0"/>
                <a:cs typeface="Courier New" pitchFamily="49" charset="0"/>
              </a:rPr>
              <a:t>M=N; </a:t>
            </a:r>
          </a:p>
          <a:p>
            <a:pPr>
              <a:buNone/>
            </a:pPr>
            <a:r>
              <a:rPr lang="en-US" dirty="0" err="1" smtClean="0">
                <a:latin typeface="Courier New" pitchFamily="49" charset="0"/>
                <a:cs typeface="Courier New" pitchFamily="49" charset="0"/>
              </a:rPr>
              <a:t>tmax</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*(N-1); </a:t>
            </a:r>
          </a:p>
          <a:p>
            <a:pPr>
              <a:buNone/>
            </a:pPr>
            <a:r>
              <a:rPr lang="en-US" dirty="0" smtClean="0">
                <a:latin typeface="Courier New" pitchFamily="49" charset="0"/>
                <a:cs typeface="Courier New" pitchFamily="49" charset="0"/>
              </a:rPr>
              <a:t>t=</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*[0:N-1]'; </a:t>
            </a:r>
          </a:p>
          <a:p>
            <a:pPr>
              <a:buNone/>
            </a:pPr>
            <a:r>
              <a:rPr lang="en-US" dirty="0" err="1" smtClean="0">
                <a:latin typeface="Courier New" pitchFamily="49" charset="0"/>
                <a:cs typeface="Courier New" pitchFamily="49" charset="0"/>
              </a:rPr>
              <a:t>fmax</a:t>
            </a:r>
            <a:r>
              <a:rPr lang="en-US" dirty="0" smtClean="0">
                <a:latin typeface="Courier New" pitchFamily="49" charset="0"/>
                <a:cs typeface="Courier New" pitchFamily="49" charset="0"/>
              </a:rPr>
              <a:t>=1/(2.0*</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 </a:t>
            </a:r>
          </a:p>
          <a:p>
            <a:pPr>
              <a:buNone/>
            </a:pP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fmax</a:t>
            </a:r>
            <a:r>
              <a:rPr lang="en-US" dirty="0" smtClean="0">
                <a:latin typeface="Courier New" pitchFamily="49" charset="0"/>
                <a:cs typeface="Courier New" pitchFamily="49" charset="0"/>
              </a:rPr>
              <a:t>/(N/2); </a:t>
            </a:r>
          </a:p>
          <a:p>
            <a:pPr>
              <a:buNone/>
            </a:pPr>
            <a:r>
              <a:rPr lang="en-US" dirty="0" smtClean="0">
                <a:latin typeface="Courier New" pitchFamily="49" charset="0"/>
                <a:cs typeface="Courier New" pitchFamily="49" charset="0"/>
              </a:rPr>
              <a:t>f=</a:t>
            </a: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*[0:N/2,-N/2+1:-1]'; </a:t>
            </a:r>
          </a:p>
          <a:p>
            <a:pPr>
              <a:buNone/>
            </a:pPr>
            <a:r>
              <a:rPr lang="en-US" dirty="0" err="1" smtClean="0">
                <a:latin typeface="Courier New" pitchFamily="49" charset="0"/>
                <a:cs typeface="Courier New" pitchFamily="49" charset="0"/>
              </a:rPr>
              <a:t>Nf</a:t>
            </a:r>
            <a:r>
              <a:rPr lang="en-US" dirty="0" smtClean="0">
                <a:latin typeface="Courier New" pitchFamily="49" charset="0"/>
                <a:cs typeface="Courier New" pitchFamily="49" charset="0"/>
              </a:rPr>
              <a:t>=N/2+1; </a:t>
            </a:r>
          </a:p>
          <a:p>
            <a:pPr>
              <a:buNone/>
            </a:pPr>
            <a:r>
              <a:rPr lang="en-US" dirty="0" err="1" smtClean="0">
                <a:latin typeface="Courier New" pitchFamily="49" charset="0"/>
                <a:cs typeface="Courier New" pitchFamily="49" charset="0"/>
              </a:rPr>
              <a:t>dw</a:t>
            </a:r>
            <a:r>
              <a:rPr lang="en-US" dirty="0" smtClean="0">
                <a:latin typeface="Courier New" pitchFamily="49" charset="0"/>
                <a:cs typeface="Courier New" pitchFamily="49" charset="0"/>
              </a:rPr>
              <a:t>=2*pi*</a:t>
            </a: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 </a:t>
            </a:r>
          </a:p>
          <a:p>
            <a:pPr>
              <a:buNone/>
            </a:pPr>
            <a:r>
              <a:rPr lang="en-US" dirty="0" smtClean="0">
                <a:latin typeface="Courier New" pitchFamily="49" charset="0"/>
                <a:cs typeface="Courier New" pitchFamily="49" charset="0"/>
              </a:rPr>
              <a:t>w=</a:t>
            </a:r>
            <a:r>
              <a:rPr lang="en-US" dirty="0" err="1" smtClean="0">
                <a:latin typeface="Courier New" pitchFamily="49" charset="0"/>
                <a:cs typeface="Courier New" pitchFamily="49" charset="0"/>
              </a:rPr>
              <a:t>dw</a:t>
            </a:r>
            <a:r>
              <a:rPr lang="en-US" dirty="0" smtClean="0">
                <a:latin typeface="Courier New" pitchFamily="49" charset="0"/>
                <a:cs typeface="Courier New" pitchFamily="49" charset="0"/>
              </a:rPr>
              <a:t>*[0:N/2,-N/2+1:-1]'; </a:t>
            </a:r>
          </a:p>
          <a:p>
            <a:pPr>
              <a:buNone/>
            </a:pPr>
            <a:r>
              <a:rPr lang="en-US" dirty="0" err="1" smtClean="0">
                <a:latin typeface="Courier New" pitchFamily="49" charset="0"/>
                <a:cs typeface="Courier New" pitchFamily="49" charset="0"/>
              </a:rPr>
              <a:t>Nw</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Nf</a:t>
            </a:r>
            <a:r>
              <a:rPr lang="en-US" dirty="0" smtClean="0">
                <a:latin typeface="Courier New" pitchFamily="49" charset="0"/>
                <a:cs typeface="Courier New" pitchFamily="49" charset="0"/>
              </a:rPr>
              <a:t>;</a:t>
            </a:r>
            <a:endParaRPr lang="en-US" dirty="0">
              <a:latin typeface="Courier New" pitchFamily="49" charset="0"/>
              <a:cs typeface="Courier New" pitchFamily="49" charset="0"/>
            </a:endParaRPr>
          </a:p>
        </p:txBody>
      </p:sp>
      <p:sp>
        <p:nvSpPr>
          <p:cNvPr id="4" name="Rectangle 3"/>
          <p:cNvSpPr/>
          <p:nvPr/>
        </p:nvSpPr>
        <p:spPr>
          <a:xfrm>
            <a:off x="3962400" y="2057400"/>
            <a:ext cx="3810000" cy="461665"/>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time column-vector</a:t>
            </a:r>
            <a:endParaRPr lang="en-US" sz="2400" dirty="0">
              <a:solidFill>
                <a:srgbClr val="FF0000"/>
              </a:solidFill>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latin typeface="Times New Roman" pitchFamily="18" charset="0"/>
                <a:cs typeface="Times New Roman" pitchFamily="18" charset="0"/>
              </a:rPr>
              <a:t>standard setup</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381000" y="856344"/>
            <a:ext cx="8229600" cy="5943600"/>
          </a:xfrm>
        </p:spPr>
        <p:txBody>
          <a:bodyPr/>
          <a:lstStyle/>
          <a:p>
            <a:pPr>
              <a:buNone/>
            </a:pPr>
            <a:r>
              <a:rPr lang="en-US" dirty="0" smtClean="0">
                <a:latin typeface="Courier New" pitchFamily="49" charset="0"/>
                <a:cs typeface="Courier New" pitchFamily="49" charset="0"/>
              </a:rPr>
              <a:t>M=N; </a:t>
            </a:r>
          </a:p>
          <a:p>
            <a:pPr>
              <a:buNone/>
            </a:pPr>
            <a:r>
              <a:rPr lang="en-US" dirty="0" err="1" smtClean="0">
                <a:latin typeface="Courier New" pitchFamily="49" charset="0"/>
                <a:cs typeface="Courier New" pitchFamily="49" charset="0"/>
              </a:rPr>
              <a:t>tmax</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*(N-1); </a:t>
            </a:r>
          </a:p>
          <a:p>
            <a:pPr>
              <a:buNone/>
            </a:pPr>
            <a:r>
              <a:rPr lang="en-US" dirty="0" smtClean="0">
                <a:latin typeface="Courier New" pitchFamily="49" charset="0"/>
                <a:cs typeface="Courier New" pitchFamily="49" charset="0"/>
              </a:rPr>
              <a:t>t=</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*[0:N-1]'; </a:t>
            </a:r>
          </a:p>
          <a:p>
            <a:pPr>
              <a:buNone/>
            </a:pPr>
            <a:r>
              <a:rPr lang="en-US" dirty="0" err="1" smtClean="0">
                <a:latin typeface="Courier New" pitchFamily="49" charset="0"/>
                <a:cs typeface="Courier New" pitchFamily="49" charset="0"/>
              </a:rPr>
              <a:t>fmax</a:t>
            </a:r>
            <a:r>
              <a:rPr lang="en-US" dirty="0" smtClean="0">
                <a:latin typeface="Courier New" pitchFamily="49" charset="0"/>
                <a:cs typeface="Courier New" pitchFamily="49" charset="0"/>
              </a:rPr>
              <a:t>=1/(2.0*</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 </a:t>
            </a:r>
          </a:p>
          <a:p>
            <a:pPr>
              <a:buNone/>
            </a:pP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fmax</a:t>
            </a:r>
            <a:r>
              <a:rPr lang="en-US" dirty="0" smtClean="0">
                <a:latin typeface="Courier New" pitchFamily="49" charset="0"/>
                <a:cs typeface="Courier New" pitchFamily="49" charset="0"/>
              </a:rPr>
              <a:t>/(N/2); </a:t>
            </a:r>
          </a:p>
          <a:p>
            <a:pPr>
              <a:buNone/>
            </a:pPr>
            <a:r>
              <a:rPr lang="en-US" dirty="0" smtClean="0">
                <a:latin typeface="Courier New" pitchFamily="49" charset="0"/>
                <a:cs typeface="Courier New" pitchFamily="49" charset="0"/>
              </a:rPr>
              <a:t>f=</a:t>
            </a: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*[0:N/2,-N/2+1:-1]'; </a:t>
            </a:r>
          </a:p>
          <a:p>
            <a:pPr>
              <a:buNone/>
            </a:pPr>
            <a:r>
              <a:rPr lang="en-US" dirty="0" err="1" smtClean="0">
                <a:latin typeface="Courier New" pitchFamily="49" charset="0"/>
                <a:cs typeface="Courier New" pitchFamily="49" charset="0"/>
              </a:rPr>
              <a:t>Nf</a:t>
            </a:r>
            <a:r>
              <a:rPr lang="en-US" dirty="0" smtClean="0">
                <a:latin typeface="Courier New" pitchFamily="49" charset="0"/>
                <a:cs typeface="Courier New" pitchFamily="49" charset="0"/>
              </a:rPr>
              <a:t>=N/2+1; </a:t>
            </a:r>
          </a:p>
          <a:p>
            <a:pPr>
              <a:buNone/>
            </a:pPr>
            <a:r>
              <a:rPr lang="en-US" dirty="0" err="1" smtClean="0">
                <a:latin typeface="Courier New" pitchFamily="49" charset="0"/>
                <a:cs typeface="Courier New" pitchFamily="49" charset="0"/>
              </a:rPr>
              <a:t>dw</a:t>
            </a:r>
            <a:r>
              <a:rPr lang="en-US" dirty="0" smtClean="0">
                <a:latin typeface="Courier New" pitchFamily="49" charset="0"/>
                <a:cs typeface="Courier New" pitchFamily="49" charset="0"/>
              </a:rPr>
              <a:t>=2*pi*</a:t>
            </a: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 </a:t>
            </a:r>
          </a:p>
          <a:p>
            <a:pPr>
              <a:buNone/>
            </a:pPr>
            <a:r>
              <a:rPr lang="en-US" dirty="0" smtClean="0">
                <a:latin typeface="Courier New" pitchFamily="49" charset="0"/>
                <a:cs typeface="Courier New" pitchFamily="49" charset="0"/>
              </a:rPr>
              <a:t>w=</a:t>
            </a:r>
            <a:r>
              <a:rPr lang="en-US" dirty="0" err="1" smtClean="0">
                <a:latin typeface="Courier New" pitchFamily="49" charset="0"/>
                <a:cs typeface="Courier New" pitchFamily="49" charset="0"/>
              </a:rPr>
              <a:t>dw</a:t>
            </a:r>
            <a:r>
              <a:rPr lang="en-US" dirty="0" smtClean="0">
                <a:latin typeface="Courier New" pitchFamily="49" charset="0"/>
                <a:cs typeface="Courier New" pitchFamily="49" charset="0"/>
              </a:rPr>
              <a:t>*[0:N/2,-N/2+1:-1]'; </a:t>
            </a:r>
          </a:p>
          <a:p>
            <a:pPr>
              <a:buNone/>
            </a:pPr>
            <a:r>
              <a:rPr lang="en-US" dirty="0" err="1" smtClean="0">
                <a:latin typeface="Courier New" pitchFamily="49" charset="0"/>
                <a:cs typeface="Courier New" pitchFamily="49" charset="0"/>
              </a:rPr>
              <a:t>Nw</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Nf</a:t>
            </a:r>
            <a:r>
              <a:rPr lang="en-US" dirty="0" smtClean="0">
                <a:latin typeface="Courier New" pitchFamily="49" charset="0"/>
                <a:cs typeface="Courier New" pitchFamily="49" charset="0"/>
              </a:rPr>
              <a:t>;</a:t>
            </a:r>
            <a:endParaRPr lang="en-US" dirty="0">
              <a:latin typeface="Courier New" pitchFamily="49" charset="0"/>
              <a:cs typeface="Courier New" pitchFamily="49" charset="0"/>
            </a:endParaRPr>
          </a:p>
        </p:txBody>
      </p:sp>
      <p:sp>
        <p:nvSpPr>
          <p:cNvPr id="4" name="Rectangle 3"/>
          <p:cNvSpPr/>
          <p:nvPr/>
        </p:nvSpPr>
        <p:spPr>
          <a:xfrm>
            <a:off x="4038600" y="2667000"/>
            <a:ext cx="3810000" cy="461665"/>
          </a:xfrm>
          <a:prstGeom prst="rect">
            <a:avLst/>
          </a:prstGeom>
        </p:spPr>
        <p:txBody>
          <a:bodyPr wrap="square">
            <a:spAutoFit/>
          </a:bodyPr>
          <a:lstStyle/>
          <a:p>
            <a:pPr algn="ctr"/>
            <a:r>
              <a:rPr lang="en-US" sz="2400" i="1" dirty="0" err="1" smtClean="0">
                <a:solidFill>
                  <a:srgbClr val="FF0000"/>
                </a:solidFill>
                <a:latin typeface="Times New Roman" pitchFamily="18" charset="0"/>
                <a:ea typeface="Cambria Math" pitchFamily="18" charset="0"/>
                <a:cs typeface="Times New Roman" pitchFamily="18" charset="0"/>
              </a:rPr>
              <a:t>Nyquist</a:t>
            </a:r>
            <a:r>
              <a:rPr lang="en-US" sz="2400" i="1" dirty="0" smtClean="0">
                <a:solidFill>
                  <a:srgbClr val="FF0000"/>
                </a:solidFill>
                <a:latin typeface="Times New Roman" pitchFamily="18" charset="0"/>
                <a:ea typeface="Cambria Math" pitchFamily="18" charset="0"/>
                <a:cs typeface="Times New Roman" pitchFamily="18" charset="0"/>
              </a:rPr>
              <a:t> frequency</a:t>
            </a:r>
            <a:r>
              <a:rPr lang="en-US" sz="2400" i="1" dirty="0" smtClean="0">
                <a:solidFill>
                  <a:srgbClr val="FF0000"/>
                </a:solidFill>
                <a:latin typeface="Cambria Math" pitchFamily="18" charset="0"/>
                <a:ea typeface="Cambria Math" pitchFamily="18" charset="0"/>
                <a:cs typeface="Times New Roman" pitchFamily="18" charset="0"/>
              </a:rPr>
              <a:t>, </a:t>
            </a:r>
            <a:r>
              <a:rPr lang="en-US" sz="2400" i="1" dirty="0" err="1" smtClean="0">
                <a:solidFill>
                  <a:srgbClr val="FF0000"/>
                </a:solidFill>
                <a:latin typeface="Cambria Math" pitchFamily="18" charset="0"/>
                <a:ea typeface="Cambria Math" pitchFamily="18" charset="0"/>
                <a:cs typeface="Times New Roman" pitchFamily="18" charset="0"/>
              </a:rPr>
              <a:t>f</a:t>
            </a:r>
            <a:r>
              <a:rPr lang="en-US" sz="2400" i="1" baseline="-25000" dirty="0" err="1" smtClean="0">
                <a:solidFill>
                  <a:srgbClr val="FF0000"/>
                </a:solidFill>
                <a:latin typeface="Cambria Math" pitchFamily="18" charset="0"/>
                <a:ea typeface="Cambria Math" pitchFamily="18" charset="0"/>
                <a:cs typeface="Times New Roman" pitchFamily="18" charset="0"/>
              </a:rPr>
              <a:t>ny</a:t>
            </a:r>
            <a:endParaRPr lang="en-US" sz="2400" baseline="-25000" dirty="0">
              <a:solidFill>
                <a:srgbClr val="FF0000"/>
              </a:solidFill>
              <a:latin typeface="Cambria Math" pitchFamily="18" charset="0"/>
              <a:ea typeface="Cambria Math" pitchFamily="18" charset="0"/>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latin typeface="Times New Roman" pitchFamily="18" charset="0"/>
                <a:cs typeface="Times New Roman" pitchFamily="18" charset="0"/>
              </a:rPr>
              <a:t>standard setup</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381000" y="856344"/>
            <a:ext cx="8229600" cy="5943600"/>
          </a:xfrm>
        </p:spPr>
        <p:txBody>
          <a:bodyPr/>
          <a:lstStyle/>
          <a:p>
            <a:pPr>
              <a:buNone/>
            </a:pPr>
            <a:r>
              <a:rPr lang="en-US" dirty="0" smtClean="0">
                <a:latin typeface="Courier New" pitchFamily="49" charset="0"/>
                <a:cs typeface="Courier New" pitchFamily="49" charset="0"/>
              </a:rPr>
              <a:t>M=N; </a:t>
            </a:r>
          </a:p>
          <a:p>
            <a:pPr>
              <a:buNone/>
            </a:pPr>
            <a:r>
              <a:rPr lang="en-US" dirty="0" err="1" smtClean="0">
                <a:latin typeface="Courier New" pitchFamily="49" charset="0"/>
                <a:cs typeface="Courier New" pitchFamily="49" charset="0"/>
              </a:rPr>
              <a:t>tmax</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*(N-1); </a:t>
            </a:r>
          </a:p>
          <a:p>
            <a:pPr>
              <a:buNone/>
            </a:pPr>
            <a:r>
              <a:rPr lang="en-US" dirty="0" smtClean="0">
                <a:latin typeface="Courier New" pitchFamily="49" charset="0"/>
                <a:cs typeface="Courier New" pitchFamily="49" charset="0"/>
              </a:rPr>
              <a:t>t=</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*[0:N-1]'; </a:t>
            </a:r>
          </a:p>
          <a:p>
            <a:pPr>
              <a:buNone/>
            </a:pPr>
            <a:r>
              <a:rPr lang="en-US" dirty="0" err="1" smtClean="0">
                <a:latin typeface="Courier New" pitchFamily="49" charset="0"/>
                <a:cs typeface="Courier New" pitchFamily="49" charset="0"/>
              </a:rPr>
              <a:t>fmax</a:t>
            </a:r>
            <a:r>
              <a:rPr lang="en-US" dirty="0" smtClean="0">
                <a:latin typeface="Courier New" pitchFamily="49" charset="0"/>
                <a:cs typeface="Courier New" pitchFamily="49" charset="0"/>
              </a:rPr>
              <a:t>=1/(2.0*</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 </a:t>
            </a:r>
          </a:p>
          <a:p>
            <a:pPr>
              <a:buNone/>
            </a:pP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fmax</a:t>
            </a:r>
            <a:r>
              <a:rPr lang="en-US" dirty="0" smtClean="0">
                <a:latin typeface="Courier New" pitchFamily="49" charset="0"/>
                <a:cs typeface="Courier New" pitchFamily="49" charset="0"/>
              </a:rPr>
              <a:t>/(N/2); </a:t>
            </a:r>
          </a:p>
          <a:p>
            <a:pPr>
              <a:buNone/>
            </a:pPr>
            <a:r>
              <a:rPr lang="en-US" dirty="0" smtClean="0">
                <a:latin typeface="Courier New" pitchFamily="49" charset="0"/>
                <a:cs typeface="Courier New" pitchFamily="49" charset="0"/>
              </a:rPr>
              <a:t>f=</a:t>
            </a: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*[0:N/2,-N/2+1:-1]'; </a:t>
            </a:r>
          </a:p>
          <a:p>
            <a:pPr>
              <a:buNone/>
            </a:pPr>
            <a:r>
              <a:rPr lang="en-US" dirty="0" err="1" smtClean="0">
                <a:latin typeface="Courier New" pitchFamily="49" charset="0"/>
                <a:cs typeface="Courier New" pitchFamily="49" charset="0"/>
              </a:rPr>
              <a:t>Nf</a:t>
            </a:r>
            <a:r>
              <a:rPr lang="en-US" dirty="0" smtClean="0">
                <a:latin typeface="Courier New" pitchFamily="49" charset="0"/>
                <a:cs typeface="Courier New" pitchFamily="49" charset="0"/>
              </a:rPr>
              <a:t>=N/2+1; </a:t>
            </a:r>
          </a:p>
          <a:p>
            <a:pPr>
              <a:buNone/>
            </a:pPr>
            <a:r>
              <a:rPr lang="en-US" dirty="0" err="1" smtClean="0">
                <a:latin typeface="Courier New" pitchFamily="49" charset="0"/>
                <a:cs typeface="Courier New" pitchFamily="49" charset="0"/>
              </a:rPr>
              <a:t>dw</a:t>
            </a:r>
            <a:r>
              <a:rPr lang="en-US" dirty="0" smtClean="0">
                <a:latin typeface="Courier New" pitchFamily="49" charset="0"/>
                <a:cs typeface="Courier New" pitchFamily="49" charset="0"/>
              </a:rPr>
              <a:t>=2*pi*</a:t>
            </a: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 </a:t>
            </a:r>
          </a:p>
          <a:p>
            <a:pPr>
              <a:buNone/>
            </a:pPr>
            <a:r>
              <a:rPr lang="en-US" dirty="0" smtClean="0">
                <a:latin typeface="Courier New" pitchFamily="49" charset="0"/>
                <a:cs typeface="Courier New" pitchFamily="49" charset="0"/>
              </a:rPr>
              <a:t>w=</a:t>
            </a:r>
            <a:r>
              <a:rPr lang="en-US" dirty="0" err="1" smtClean="0">
                <a:latin typeface="Courier New" pitchFamily="49" charset="0"/>
                <a:cs typeface="Courier New" pitchFamily="49" charset="0"/>
              </a:rPr>
              <a:t>dw</a:t>
            </a:r>
            <a:r>
              <a:rPr lang="en-US" dirty="0" smtClean="0">
                <a:latin typeface="Courier New" pitchFamily="49" charset="0"/>
                <a:cs typeface="Courier New" pitchFamily="49" charset="0"/>
              </a:rPr>
              <a:t>*[0:N/2,-N/2+1:-1]'; </a:t>
            </a:r>
          </a:p>
          <a:p>
            <a:pPr>
              <a:buNone/>
            </a:pPr>
            <a:r>
              <a:rPr lang="en-US" dirty="0" err="1" smtClean="0">
                <a:latin typeface="Courier New" pitchFamily="49" charset="0"/>
                <a:cs typeface="Courier New" pitchFamily="49" charset="0"/>
              </a:rPr>
              <a:t>Nw</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Nf</a:t>
            </a:r>
            <a:r>
              <a:rPr lang="en-US" dirty="0" smtClean="0">
                <a:latin typeface="Courier New" pitchFamily="49" charset="0"/>
                <a:cs typeface="Courier New" pitchFamily="49" charset="0"/>
              </a:rPr>
              <a:t>;</a:t>
            </a:r>
            <a:endParaRPr lang="en-US" dirty="0">
              <a:latin typeface="Courier New" pitchFamily="49" charset="0"/>
              <a:cs typeface="Courier New" pitchFamily="49" charset="0"/>
            </a:endParaRPr>
          </a:p>
        </p:txBody>
      </p:sp>
      <p:sp>
        <p:nvSpPr>
          <p:cNvPr id="4" name="Rectangle 3"/>
          <p:cNvSpPr/>
          <p:nvPr/>
        </p:nvSpPr>
        <p:spPr>
          <a:xfrm>
            <a:off x="3962400" y="3200400"/>
            <a:ext cx="3048000" cy="457200"/>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frequency sampling, </a:t>
            </a:r>
            <a:r>
              <a:rPr lang="el-GR" sz="2400" i="1" dirty="0" smtClean="0">
                <a:solidFill>
                  <a:srgbClr val="FF0000"/>
                </a:solidFill>
                <a:latin typeface="Cambria Math"/>
                <a:ea typeface="Cambria Math"/>
                <a:cs typeface="Times New Roman" pitchFamily="18" charset="0"/>
              </a:rPr>
              <a:t>Δ</a:t>
            </a:r>
            <a:r>
              <a:rPr lang="en-US" sz="2400" i="1" dirty="0" smtClean="0">
                <a:solidFill>
                  <a:srgbClr val="FF0000"/>
                </a:solidFill>
                <a:latin typeface="Cambria Math"/>
                <a:ea typeface="Cambria Math"/>
                <a:cs typeface="Times New Roman" pitchFamily="18" charset="0"/>
              </a:rPr>
              <a:t>f</a:t>
            </a:r>
            <a:endParaRPr lang="en-US" sz="2400" baseline="-25000" dirty="0">
              <a:solidFill>
                <a:srgbClr val="FF0000"/>
              </a:solidFill>
              <a:latin typeface="Cambria Math" pitchFamily="18" charset="0"/>
              <a:ea typeface="Cambria Math" pitchFamily="18" charset="0"/>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latin typeface="Times New Roman" pitchFamily="18" charset="0"/>
                <a:cs typeface="Times New Roman" pitchFamily="18" charset="0"/>
              </a:rPr>
              <a:t>standard setup</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381000" y="856344"/>
            <a:ext cx="8229600" cy="5943600"/>
          </a:xfrm>
        </p:spPr>
        <p:txBody>
          <a:bodyPr/>
          <a:lstStyle/>
          <a:p>
            <a:pPr>
              <a:buNone/>
            </a:pPr>
            <a:r>
              <a:rPr lang="en-US" dirty="0" smtClean="0">
                <a:latin typeface="Courier New" pitchFamily="49" charset="0"/>
                <a:cs typeface="Courier New" pitchFamily="49" charset="0"/>
              </a:rPr>
              <a:t>M=N; </a:t>
            </a:r>
          </a:p>
          <a:p>
            <a:pPr>
              <a:buNone/>
            </a:pPr>
            <a:r>
              <a:rPr lang="en-US" dirty="0" err="1" smtClean="0">
                <a:latin typeface="Courier New" pitchFamily="49" charset="0"/>
                <a:cs typeface="Courier New" pitchFamily="49" charset="0"/>
              </a:rPr>
              <a:t>tmax</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*(N-1); </a:t>
            </a:r>
          </a:p>
          <a:p>
            <a:pPr>
              <a:buNone/>
            </a:pPr>
            <a:r>
              <a:rPr lang="en-US" dirty="0" smtClean="0">
                <a:latin typeface="Courier New" pitchFamily="49" charset="0"/>
                <a:cs typeface="Courier New" pitchFamily="49" charset="0"/>
              </a:rPr>
              <a:t>t=</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*[0:N-1]'; </a:t>
            </a:r>
          </a:p>
          <a:p>
            <a:pPr>
              <a:buNone/>
            </a:pPr>
            <a:r>
              <a:rPr lang="en-US" dirty="0" err="1" smtClean="0">
                <a:latin typeface="Courier New" pitchFamily="49" charset="0"/>
                <a:cs typeface="Courier New" pitchFamily="49" charset="0"/>
              </a:rPr>
              <a:t>fmax</a:t>
            </a:r>
            <a:r>
              <a:rPr lang="en-US" dirty="0" smtClean="0">
                <a:latin typeface="Courier New" pitchFamily="49" charset="0"/>
                <a:cs typeface="Courier New" pitchFamily="49" charset="0"/>
              </a:rPr>
              <a:t>=1/(2.0*</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 </a:t>
            </a:r>
          </a:p>
          <a:p>
            <a:pPr>
              <a:buNone/>
            </a:pP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fmax</a:t>
            </a:r>
            <a:r>
              <a:rPr lang="en-US" dirty="0" smtClean="0">
                <a:latin typeface="Courier New" pitchFamily="49" charset="0"/>
                <a:cs typeface="Courier New" pitchFamily="49" charset="0"/>
              </a:rPr>
              <a:t>/(N/2); </a:t>
            </a:r>
          </a:p>
          <a:p>
            <a:pPr>
              <a:buNone/>
            </a:pPr>
            <a:r>
              <a:rPr lang="en-US" dirty="0" smtClean="0">
                <a:latin typeface="Courier New" pitchFamily="49" charset="0"/>
                <a:cs typeface="Courier New" pitchFamily="49" charset="0"/>
              </a:rPr>
              <a:t>f=</a:t>
            </a: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*[0:N/2,-N/2+1:-1]'; </a:t>
            </a:r>
          </a:p>
          <a:p>
            <a:pPr>
              <a:buNone/>
            </a:pPr>
            <a:r>
              <a:rPr lang="en-US" dirty="0" err="1" smtClean="0">
                <a:latin typeface="Courier New" pitchFamily="49" charset="0"/>
                <a:cs typeface="Courier New" pitchFamily="49" charset="0"/>
              </a:rPr>
              <a:t>Nf</a:t>
            </a:r>
            <a:r>
              <a:rPr lang="en-US" dirty="0" smtClean="0">
                <a:latin typeface="Courier New" pitchFamily="49" charset="0"/>
                <a:cs typeface="Courier New" pitchFamily="49" charset="0"/>
              </a:rPr>
              <a:t>=N/2+1; </a:t>
            </a:r>
          </a:p>
          <a:p>
            <a:pPr>
              <a:buNone/>
            </a:pPr>
            <a:r>
              <a:rPr lang="en-US" dirty="0" err="1" smtClean="0">
                <a:latin typeface="Courier New" pitchFamily="49" charset="0"/>
                <a:cs typeface="Courier New" pitchFamily="49" charset="0"/>
              </a:rPr>
              <a:t>dw</a:t>
            </a:r>
            <a:r>
              <a:rPr lang="en-US" dirty="0" smtClean="0">
                <a:latin typeface="Courier New" pitchFamily="49" charset="0"/>
                <a:cs typeface="Courier New" pitchFamily="49" charset="0"/>
              </a:rPr>
              <a:t>=2*pi*</a:t>
            </a: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 </a:t>
            </a:r>
          </a:p>
          <a:p>
            <a:pPr>
              <a:buNone/>
            </a:pPr>
            <a:r>
              <a:rPr lang="en-US" dirty="0" smtClean="0">
                <a:latin typeface="Courier New" pitchFamily="49" charset="0"/>
                <a:cs typeface="Courier New" pitchFamily="49" charset="0"/>
              </a:rPr>
              <a:t>w=</a:t>
            </a:r>
            <a:r>
              <a:rPr lang="en-US" dirty="0" err="1" smtClean="0">
                <a:latin typeface="Courier New" pitchFamily="49" charset="0"/>
                <a:cs typeface="Courier New" pitchFamily="49" charset="0"/>
              </a:rPr>
              <a:t>dw</a:t>
            </a:r>
            <a:r>
              <a:rPr lang="en-US" dirty="0" smtClean="0">
                <a:latin typeface="Courier New" pitchFamily="49" charset="0"/>
                <a:cs typeface="Courier New" pitchFamily="49" charset="0"/>
              </a:rPr>
              <a:t>*[0:N/2,-N/2+1:-1]'; </a:t>
            </a:r>
          </a:p>
          <a:p>
            <a:pPr>
              <a:buNone/>
            </a:pPr>
            <a:r>
              <a:rPr lang="en-US" dirty="0" err="1" smtClean="0">
                <a:latin typeface="Courier New" pitchFamily="49" charset="0"/>
                <a:cs typeface="Courier New" pitchFamily="49" charset="0"/>
              </a:rPr>
              <a:t>Nw</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Nf</a:t>
            </a:r>
            <a:r>
              <a:rPr lang="en-US" dirty="0" smtClean="0">
                <a:latin typeface="Courier New" pitchFamily="49" charset="0"/>
                <a:cs typeface="Courier New" pitchFamily="49" charset="0"/>
              </a:rPr>
              <a:t>;</a:t>
            </a:r>
            <a:endParaRPr lang="en-US" dirty="0">
              <a:latin typeface="Courier New" pitchFamily="49" charset="0"/>
              <a:cs typeface="Courier New" pitchFamily="49" charset="0"/>
            </a:endParaRPr>
          </a:p>
        </p:txBody>
      </p:sp>
      <p:sp>
        <p:nvSpPr>
          <p:cNvPr id="4" name="Rectangle 3"/>
          <p:cNvSpPr/>
          <p:nvPr/>
        </p:nvSpPr>
        <p:spPr>
          <a:xfrm>
            <a:off x="6400800" y="3505200"/>
            <a:ext cx="1752600" cy="1200329"/>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frequency column- vector</a:t>
            </a:r>
            <a:endParaRPr lang="en-US" sz="2400" baseline="-25000" dirty="0">
              <a:solidFill>
                <a:srgbClr val="FF0000"/>
              </a:solidFill>
              <a:latin typeface="Cambria Math" pitchFamily="18" charset="0"/>
              <a:ea typeface="Cambria Math" pitchFamily="18" charset="0"/>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latin typeface="Times New Roman" pitchFamily="18" charset="0"/>
                <a:cs typeface="Times New Roman" pitchFamily="18" charset="0"/>
              </a:rPr>
              <a:t>standard setup</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381000" y="856344"/>
            <a:ext cx="8229600" cy="5943600"/>
          </a:xfrm>
        </p:spPr>
        <p:txBody>
          <a:bodyPr/>
          <a:lstStyle/>
          <a:p>
            <a:pPr>
              <a:buNone/>
            </a:pPr>
            <a:r>
              <a:rPr lang="en-US" dirty="0" smtClean="0">
                <a:latin typeface="Courier New" pitchFamily="49" charset="0"/>
                <a:cs typeface="Courier New" pitchFamily="49" charset="0"/>
              </a:rPr>
              <a:t>M=N; </a:t>
            </a:r>
          </a:p>
          <a:p>
            <a:pPr>
              <a:buNone/>
            </a:pPr>
            <a:r>
              <a:rPr lang="en-US" dirty="0" err="1" smtClean="0">
                <a:latin typeface="Courier New" pitchFamily="49" charset="0"/>
                <a:cs typeface="Courier New" pitchFamily="49" charset="0"/>
              </a:rPr>
              <a:t>tmax</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*(N-1); </a:t>
            </a:r>
          </a:p>
          <a:p>
            <a:pPr>
              <a:buNone/>
            </a:pPr>
            <a:r>
              <a:rPr lang="en-US" dirty="0" smtClean="0">
                <a:latin typeface="Courier New" pitchFamily="49" charset="0"/>
                <a:cs typeface="Courier New" pitchFamily="49" charset="0"/>
              </a:rPr>
              <a:t>t=</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*[0:N-1]'; </a:t>
            </a:r>
          </a:p>
          <a:p>
            <a:pPr>
              <a:buNone/>
            </a:pPr>
            <a:r>
              <a:rPr lang="en-US" dirty="0" err="1" smtClean="0">
                <a:latin typeface="Courier New" pitchFamily="49" charset="0"/>
                <a:cs typeface="Courier New" pitchFamily="49" charset="0"/>
              </a:rPr>
              <a:t>fmax</a:t>
            </a:r>
            <a:r>
              <a:rPr lang="en-US" dirty="0" smtClean="0">
                <a:latin typeface="Courier New" pitchFamily="49" charset="0"/>
                <a:cs typeface="Courier New" pitchFamily="49" charset="0"/>
              </a:rPr>
              <a:t>=1/(2.0*</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 </a:t>
            </a:r>
          </a:p>
          <a:p>
            <a:pPr>
              <a:buNone/>
            </a:pP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fmax</a:t>
            </a:r>
            <a:r>
              <a:rPr lang="en-US" dirty="0" smtClean="0">
                <a:latin typeface="Courier New" pitchFamily="49" charset="0"/>
                <a:cs typeface="Courier New" pitchFamily="49" charset="0"/>
              </a:rPr>
              <a:t>/(N/2); </a:t>
            </a:r>
          </a:p>
          <a:p>
            <a:pPr>
              <a:buNone/>
            </a:pPr>
            <a:r>
              <a:rPr lang="en-US" dirty="0" smtClean="0">
                <a:latin typeface="Courier New" pitchFamily="49" charset="0"/>
                <a:cs typeface="Courier New" pitchFamily="49" charset="0"/>
              </a:rPr>
              <a:t>f=</a:t>
            </a: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*[0:N/2,-N/2+1:-1]'; </a:t>
            </a:r>
          </a:p>
          <a:p>
            <a:pPr>
              <a:buNone/>
            </a:pPr>
            <a:r>
              <a:rPr lang="en-US" dirty="0" err="1" smtClean="0">
                <a:latin typeface="Courier New" pitchFamily="49" charset="0"/>
                <a:cs typeface="Courier New" pitchFamily="49" charset="0"/>
              </a:rPr>
              <a:t>Nf</a:t>
            </a:r>
            <a:r>
              <a:rPr lang="en-US" dirty="0" smtClean="0">
                <a:latin typeface="Courier New" pitchFamily="49" charset="0"/>
                <a:cs typeface="Courier New" pitchFamily="49" charset="0"/>
              </a:rPr>
              <a:t>=N/2+1; </a:t>
            </a:r>
          </a:p>
          <a:p>
            <a:pPr>
              <a:buNone/>
            </a:pPr>
            <a:r>
              <a:rPr lang="en-US" dirty="0" err="1" smtClean="0">
                <a:latin typeface="Courier New" pitchFamily="49" charset="0"/>
                <a:cs typeface="Courier New" pitchFamily="49" charset="0"/>
              </a:rPr>
              <a:t>dw</a:t>
            </a:r>
            <a:r>
              <a:rPr lang="en-US" dirty="0" smtClean="0">
                <a:latin typeface="Courier New" pitchFamily="49" charset="0"/>
                <a:cs typeface="Courier New" pitchFamily="49" charset="0"/>
              </a:rPr>
              <a:t>=2*pi*</a:t>
            </a: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 </a:t>
            </a:r>
          </a:p>
          <a:p>
            <a:pPr>
              <a:buNone/>
            </a:pPr>
            <a:r>
              <a:rPr lang="en-US" dirty="0" smtClean="0">
                <a:latin typeface="Courier New" pitchFamily="49" charset="0"/>
                <a:cs typeface="Courier New" pitchFamily="49" charset="0"/>
              </a:rPr>
              <a:t>w=</a:t>
            </a:r>
            <a:r>
              <a:rPr lang="en-US" dirty="0" err="1" smtClean="0">
                <a:latin typeface="Courier New" pitchFamily="49" charset="0"/>
                <a:cs typeface="Courier New" pitchFamily="49" charset="0"/>
              </a:rPr>
              <a:t>dw</a:t>
            </a:r>
            <a:r>
              <a:rPr lang="en-US" dirty="0" smtClean="0">
                <a:latin typeface="Courier New" pitchFamily="49" charset="0"/>
                <a:cs typeface="Courier New" pitchFamily="49" charset="0"/>
              </a:rPr>
              <a:t>*[0:N/2,-N/2+1:-1]'; </a:t>
            </a:r>
          </a:p>
          <a:p>
            <a:pPr>
              <a:buNone/>
            </a:pPr>
            <a:r>
              <a:rPr lang="en-US" dirty="0" err="1" smtClean="0">
                <a:latin typeface="Courier New" pitchFamily="49" charset="0"/>
                <a:cs typeface="Courier New" pitchFamily="49" charset="0"/>
              </a:rPr>
              <a:t>Nw</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Nf</a:t>
            </a:r>
            <a:r>
              <a:rPr lang="en-US" dirty="0" smtClean="0">
                <a:latin typeface="Courier New" pitchFamily="49" charset="0"/>
                <a:cs typeface="Courier New" pitchFamily="49" charset="0"/>
              </a:rPr>
              <a:t>;</a:t>
            </a:r>
            <a:endParaRPr lang="en-US" dirty="0">
              <a:latin typeface="Courier New" pitchFamily="49" charset="0"/>
              <a:cs typeface="Courier New" pitchFamily="49" charset="0"/>
            </a:endParaRPr>
          </a:p>
        </p:txBody>
      </p:sp>
      <p:sp>
        <p:nvSpPr>
          <p:cNvPr id="5" name="Rectangle 4"/>
          <p:cNvSpPr/>
          <p:nvPr/>
        </p:nvSpPr>
        <p:spPr>
          <a:xfrm>
            <a:off x="2819400" y="4419600"/>
            <a:ext cx="6096000" cy="461665"/>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number of frequencies between 0 and </a:t>
            </a:r>
            <a:r>
              <a:rPr lang="en-US" sz="2400" i="1" dirty="0" err="1" smtClean="0">
                <a:solidFill>
                  <a:srgbClr val="FF0000"/>
                </a:solidFill>
                <a:latin typeface="Times New Roman" pitchFamily="18" charset="0"/>
                <a:ea typeface="Cambria Math" pitchFamily="18" charset="0"/>
                <a:cs typeface="Times New Roman" pitchFamily="18" charset="0"/>
              </a:rPr>
              <a:t>Nyquist</a:t>
            </a:r>
            <a:endParaRPr lang="en-US" sz="2400" baseline="-25000" dirty="0">
              <a:solidFill>
                <a:srgbClr val="FF0000"/>
              </a:solidFill>
              <a:latin typeface="Cambria Math" pitchFamily="18" charset="0"/>
              <a:ea typeface="Cambria Math" pitchFamily="18" charset="0"/>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latin typeface="Times New Roman" pitchFamily="18" charset="0"/>
                <a:cs typeface="Times New Roman" pitchFamily="18" charset="0"/>
              </a:rPr>
              <a:t>standard setup</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381000" y="856344"/>
            <a:ext cx="8229600" cy="5943600"/>
          </a:xfrm>
        </p:spPr>
        <p:txBody>
          <a:bodyPr/>
          <a:lstStyle/>
          <a:p>
            <a:pPr>
              <a:buNone/>
            </a:pPr>
            <a:r>
              <a:rPr lang="en-US" dirty="0" smtClean="0">
                <a:latin typeface="Courier New" pitchFamily="49" charset="0"/>
                <a:cs typeface="Courier New" pitchFamily="49" charset="0"/>
              </a:rPr>
              <a:t>M=N; </a:t>
            </a:r>
          </a:p>
          <a:p>
            <a:pPr>
              <a:buNone/>
            </a:pPr>
            <a:r>
              <a:rPr lang="en-US" dirty="0" err="1" smtClean="0">
                <a:latin typeface="Courier New" pitchFamily="49" charset="0"/>
                <a:cs typeface="Courier New" pitchFamily="49" charset="0"/>
              </a:rPr>
              <a:t>tmax</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*(N-1); </a:t>
            </a:r>
          </a:p>
          <a:p>
            <a:pPr>
              <a:buNone/>
            </a:pPr>
            <a:r>
              <a:rPr lang="en-US" dirty="0" smtClean="0">
                <a:latin typeface="Courier New" pitchFamily="49" charset="0"/>
                <a:cs typeface="Courier New" pitchFamily="49" charset="0"/>
              </a:rPr>
              <a:t>t=</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*[0:N-1]'; </a:t>
            </a:r>
          </a:p>
          <a:p>
            <a:pPr>
              <a:buNone/>
            </a:pPr>
            <a:r>
              <a:rPr lang="en-US" dirty="0" err="1" smtClean="0">
                <a:latin typeface="Courier New" pitchFamily="49" charset="0"/>
                <a:cs typeface="Courier New" pitchFamily="49" charset="0"/>
              </a:rPr>
              <a:t>fmax</a:t>
            </a:r>
            <a:r>
              <a:rPr lang="en-US" dirty="0" smtClean="0">
                <a:latin typeface="Courier New" pitchFamily="49" charset="0"/>
                <a:cs typeface="Courier New" pitchFamily="49" charset="0"/>
              </a:rPr>
              <a:t>=1/(2.0*</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 </a:t>
            </a:r>
          </a:p>
          <a:p>
            <a:pPr>
              <a:buNone/>
            </a:pP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fmax</a:t>
            </a:r>
            <a:r>
              <a:rPr lang="en-US" dirty="0" smtClean="0">
                <a:latin typeface="Courier New" pitchFamily="49" charset="0"/>
                <a:cs typeface="Courier New" pitchFamily="49" charset="0"/>
              </a:rPr>
              <a:t>/(N/2); </a:t>
            </a:r>
          </a:p>
          <a:p>
            <a:pPr>
              <a:buNone/>
            </a:pPr>
            <a:r>
              <a:rPr lang="en-US" dirty="0" smtClean="0">
                <a:latin typeface="Courier New" pitchFamily="49" charset="0"/>
                <a:cs typeface="Courier New" pitchFamily="49" charset="0"/>
              </a:rPr>
              <a:t>f=</a:t>
            </a: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*[0:N/2,-N/2+1:-1]'; </a:t>
            </a:r>
          </a:p>
          <a:p>
            <a:pPr>
              <a:buNone/>
            </a:pPr>
            <a:r>
              <a:rPr lang="en-US" dirty="0" err="1" smtClean="0">
                <a:latin typeface="Courier New" pitchFamily="49" charset="0"/>
                <a:cs typeface="Courier New" pitchFamily="49" charset="0"/>
              </a:rPr>
              <a:t>Nf</a:t>
            </a:r>
            <a:r>
              <a:rPr lang="en-US" dirty="0" smtClean="0">
                <a:latin typeface="Courier New" pitchFamily="49" charset="0"/>
                <a:cs typeface="Courier New" pitchFamily="49" charset="0"/>
              </a:rPr>
              <a:t>=N/2+1; </a:t>
            </a:r>
          </a:p>
          <a:p>
            <a:pPr>
              <a:buNone/>
            </a:pPr>
            <a:r>
              <a:rPr lang="en-US" dirty="0" err="1" smtClean="0">
                <a:latin typeface="Courier New" pitchFamily="49" charset="0"/>
                <a:cs typeface="Courier New" pitchFamily="49" charset="0"/>
              </a:rPr>
              <a:t>dw</a:t>
            </a:r>
            <a:r>
              <a:rPr lang="en-US" dirty="0" smtClean="0">
                <a:latin typeface="Courier New" pitchFamily="49" charset="0"/>
                <a:cs typeface="Courier New" pitchFamily="49" charset="0"/>
              </a:rPr>
              <a:t>=2*pi*</a:t>
            </a: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 </a:t>
            </a:r>
          </a:p>
          <a:p>
            <a:pPr>
              <a:buNone/>
            </a:pPr>
            <a:r>
              <a:rPr lang="en-US" dirty="0" smtClean="0">
                <a:latin typeface="Courier New" pitchFamily="49" charset="0"/>
                <a:cs typeface="Courier New" pitchFamily="49" charset="0"/>
              </a:rPr>
              <a:t>w=</a:t>
            </a:r>
            <a:r>
              <a:rPr lang="en-US" dirty="0" err="1" smtClean="0">
                <a:latin typeface="Courier New" pitchFamily="49" charset="0"/>
                <a:cs typeface="Courier New" pitchFamily="49" charset="0"/>
              </a:rPr>
              <a:t>dw</a:t>
            </a:r>
            <a:r>
              <a:rPr lang="en-US" dirty="0" smtClean="0">
                <a:latin typeface="Courier New" pitchFamily="49" charset="0"/>
                <a:cs typeface="Courier New" pitchFamily="49" charset="0"/>
              </a:rPr>
              <a:t>*[0:N/2,-N/2+1:-1]'; </a:t>
            </a:r>
          </a:p>
          <a:p>
            <a:pPr>
              <a:buNone/>
            </a:pPr>
            <a:r>
              <a:rPr lang="en-US" dirty="0" err="1" smtClean="0">
                <a:latin typeface="Courier New" pitchFamily="49" charset="0"/>
                <a:cs typeface="Courier New" pitchFamily="49" charset="0"/>
              </a:rPr>
              <a:t>Nw</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Nf</a:t>
            </a:r>
            <a:r>
              <a:rPr lang="en-US" dirty="0" smtClean="0">
                <a:latin typeface="Courier New" pitchFamily="49" charset="0"/>
                <a:cs typeface="Courier New" pitchFamily="49" charset="0"/>
              </a:rPr>
              <a:t>;</a:t>
            </a:r>
            <a:endParaRPr lang="en-US" dirty="0">
              <a:latin typeface="Courier New" pitchFamily="49" charset="0"/>
              <a:cs typeface="Courier New" pitchFamily="49" charset="0"/>
            </a:endParaRPr>
          </a:p>
        </p:txBody>
      </p:sp>
      <p:sp>
        <p:nvSpPr>
          <p:cNvPr id="6" name="Rectangle 5"/>
          <p:cNvSpPr/>
          <p:nvPr/>
        </p:nvSpPr>
        <p:spPr>
          <a:xfrm>
            <a:off x="3276600" y="4953000"/>
            <a:ext cx="4572000" cy="461665"/>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angular frequency sampling, </a:t>
            </a:r>
            <a:r>
              <a:rPr lang="el-GR" sz="2400" i="1" dirty="0" smtClean="0">
                <a:solidFill>
                  <a:srgbClr val="FF0000"/>
                </a:solidFill>
                <a:latin typeface="Cambria Math"/>
                <a:ea typeface="Cambria Math"/>
                <a:cs typeface="Times New Roman" pitchFamily="18" charset="0"/>
              </a:rPr>
              <a:t>Δω</a:t>
            </a:r>
            <a:endParaRPr lang="en-US" sz="2400" baseline="-25000" dirty="0">
              <a:solidFill>
                <a:srgbClr val="FF0000"/>
              </a:solidFill>
              <a:latin typeface="Cambria Math" pitchFamily="18" charset="0"/>
              <a:ea typeface="Cambria Math" pitchFamily="18" charset="0"/>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latin typeface="Times New Roman" pitchFamily="18" charset="0"/>
                <a:cs typeface="Times New Roman" pitchFamily="18" charset="0"/>
              </a:rPr>
              <a:t>standard setup</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381000" y="856344"/>
            <a:ext cx="8229600" cy="5943600"/>
          </a:xfrm>
        </p:spPr>
        <p:txBody>
          <a:bodyPr/>
          <a:lstStyle/>
          <a:p>
            <a:pPr>
              <a:buNone/>
            </a:pPr>
            <a:r>
              <a:rPr lang="en-US" dirty="0" smtClean="0">
                <a:latin typeface="Courier New" pitchFamily="49" charset="0"/>
                <a:cs typeface="Courier New" pitchFamily="49" charset="0"/>
              </a:rPr>
              <a:t>M=N; </a:t>
            </a:r>
          </a:p>
          <a:p>
            <a:pPr>
              <a:buNone/>
            </a:pPr>
            <a:r>
              <a:rPr lang="en-US" dirty="0" err="1" smtClean="0">
                <a:latin typeface="Courier New" pitchFamily="49" charset="0"/>
                <a:cs typeface="Courier New" pitchFamily="49" charset="0"/>
              </a:rPr>
              <a:t>tmax</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*(N-1); </a:t>
            </a:r>
          </a:p>
          <a:p>
            <a:pPr>
              <a:buNone/>
            </a:pPr>
            <a:r>
              <a:rPr lang="en-US" dirty="0" smtClean="0">
                <a:latin typeface="Courier New" pitchFamily="49" charset="0"/>
                <a:cs typeface="Courier New" pitchFamily="49" charset="0"/>
              </a:rPr>
              <a:t>t=</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*[0:N-1]'; </a:t>
            </a:r>
          </a:p>
          <a:p>
            <a:pPr>
              <a:buNone/>
            </a:pPr>
            <a:r>
              <a:rPr lang="en-US" dirty="0" err="1" smtClean="0">
                <a:latin typeface="Courier New" pitchFamily="49" charset="0"/>
                <a:cs typeface="Courier New" pitchFamily="49" charset="0"/>
              </a:rPr>
              <a:t>fmax</a:t>
            </a:r>
            <a:r>
              <a:rPr lang="en-US" dirty="0" smtClean="0">
                <a:latin typeface="Courier New" pitchFamily="49" charset="0"/>
                <a:cs typeface="Courier New" pitchFamily="49" charset="0"/>
              </a:rPr>
              <a:t>=1/(2.0*</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 </a:t>
            </a:r>
          </a:p>
          <a:p>
            <a:pPr>
              <a:buNone/>
            </a:pP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fmax</a:t>
            </a:r>
            <a:r>
              <a:rPr lang="en-US" dirty="0" smtClean="0">
                <a:latin typeface="Courier New" pitchFamily="49" charset="0"/>
                <a:cs typeface="Courier New" pitchFamily="49" charset="0"/>
              </a:rPr>
              <a:t>/(N/2); </a:t>
            </a:r>
          </a:p>
          <a:p>
            <a:pPr>
              <a:buNone/>
            </a:pPr>
            <a:r>
              <a:rPr lang="en-US" dirty="0" smtClean="0">
                <a:latin typeface="Courier New" pitchFamily="49" charset="0"/>
                <a:cs typeface="Courier New" pitchFamily="49" charset="0"/>
              </a:rPr>
              <a:t>f=</a:t>
            </a: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*[0:N/2,-N/2+1:-1]'; </a:t>
            </a:r>
          </a:p>
          <a:p>
            <a:pPr>
              <a:buNone/>
            </a:pPr>
            <a:r>
              <a:rPr lang="en-US" dirty="0" err="1" smtClean="0">
                <a:latin typeface="Courier New" pitchFamily="49" charset="0"/>
                <a:cs typeface="Courier New" pitchFamily="49" charset="0"/>
              </a:rPr>
              <a:t>Nf</a:t>
            </a:r>
            <a:r>
              <a:rPr lang="en-US" dirty="0" smtClean="0">
                <a:latin typeface="Courier New" pitchFamily="49" charset="0"/>
                <a:cs typeface="Courier New" pitchFamily="49" charset="0"/>
              </a:rPr>
              <a:t>=N/2+1; </a:t>
            </a:r>
          </a:p>
          <a:p>
            <a:pPr>
              <a:buNone/>
            </a:pPr>
            <a:r>
              <a:rPr lang="en-US" dirty="0" err="1" smtClean="0">
                <a:latin typeface="Courier New" pitchFamily="49" charset="0"/>
                <a:cs typeface="Courier New" pitchFamily="49" charset="0"/>
              </a:rPr>
              <a:t>dw</a:t>
            </a:r>
            <a:r>
              <a:rPr lang="en-US" dirty="0" smtClean="0">
                <a:latin typeface="Courier New" pitchFamily="49" charset="0"/>
                <a:cs typeface="Courier New" pitchFamily="49" charset="0"/>
              </a:rPr>
              <a:t>=2*pi*</a:t>
            </a: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 </a:t>
            </a:r>
          </a:p>
          <a:p>
            <a:pPr>
              <a:buNone/>
            </a:pPr>
            <a:r>
              <a:rPr lang="en-US" dirty="0" smtClean="0">
                <a:latin typeface="Courier New" pitchFamily="49" charset="0"/>
                <a:cs typeface="Courier New" pitchFamily="49" charset="0"/>
              </a:rPr>
              <a:t>w=</a:t>
            </a:r>
            <a:r>
              <a:rPr lang="en-US" dirty="0" err="1" smtClean="0">
                <a:latin typeface="Courier New" pitchFamily="49" charset="0"/>
                <a:cs typeface="Courier New" pitchFamily="49" charset="0"/>
              </a:rPr>
              <a:t>dw</a:t>
            </a:r>
            <a:r>
              <a:rPr lang="en-US" dirty="0" smtClean="0">
                <a:latin typeface="Courier New" pitchFamily="49" charset="0"/>
                <a:cs typeface="Courier New" pitchFamily="49" charset="0"/>
              </a:rPr>
              <a:t>*[0:N/2,-N/2+1:-1]'; </a:t>
            </a:r>
          </a:p>
          <a:p>
            <a:pPr>
              <a:buNone/>
            </a:pPr>
            <a:r>
              <a:rPr lang="en-US" dirty="0" err="1" smtClean="0">
                <a:latin typeface="Courier New" pitchFamily="49" charset="0"/>
                <a:cs typeface="Courier New" pitchFamily="49" charset="0"/>
              </a:rPr>
              <a:t>Nw</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Nf</a:t>
            </a:r>
            <a:r>
              <a:rPr lang="en-US" dirty="0" smtClean="0">
                <a:latin typeface="Courier New" pitchFamily="49" charset="0"/>
                <a:cs typeface="Courier New" pitchFamily="49" charset="0"/>
              </a:rPr>
              <a:t>;</a:t>
            </a:r>
            <a:endParaRPr lang="en-US" dirty="0">
              <a:latin typeface="Courier New" pitchFamily="49" charset="0"/>
              <a:cs typeface="Courier New" pitchFamily="49" charset="0"/>
            </a:endParaRPr>
          </a:p>
        </p:txBody>
      </p:sp>
      <p:sp>
        <p:nvSpPr>
          <p:cNvPr id="5" name="Rectangle 4"/>
          <p:cNvSpPr/>
          <p:nvPr/>
        </p:nvSpPr>
        <p:spPr>
          <a:xfrm>
            <a:off x="6477000" y="5105400"/>
            <a:ext cx="2286000" cy="1200329"/>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angular frequency column- vector</a:t>
            </a:r>
            <a:endParaRPr lang="en-US" sz="2400" baseline="-25000" dirty="0">
              <a:solidFill>
                <a:srgbClr val="FF0000"/>
              </a:solidFill>
              <a:latin typeface="Cambria Math" pitchFamily="18" charset="0"/>
              <a:ea typeface="Cambria Math" pitchFamily="18" charset="0"/>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latin typeface="Times New Roman" pitchFamily="18" charset="0"/>
                <a:cs typeface="Times New Roman" pitchFamily="18" charset="0"/>
              </a:rPr>
              <a:t>standard setup</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381000" y="856344"/>
            <a:ext cx="8229600" cy="5943600"/>
          </a:xfrm>
        </p:spPr>
        <p:txBody>
          <a:bodyPr/>
          <a:lstStyle/>
          <a:p>
            <a:pPr>
              <a:buNone/>
            </a:pPr>
            <a:r>
              <a:rPr lang="en-US" dirty="0" smtClean="0">
                <a:latin typeface="Courier New" pitchFamily="49" charset="0"/>
                <a:cs typeface="Courier New" pitchFamily="49" charset="0"/>
              </a:rPr>
              <a:t>M=N; </a:t>
            </a:r>
          </a:p>
          <a:p>
            <a:pPr>
              <a:buNone/>
            </a:pPr>
            <a:r>
              <a:rPr lang="en-US" dirty="0" err="1" smtClean="0">
                <a:latin typeface="Courier New" pitchFamily="49" charset="0"/>
                <a:cs typeface="Courier New" pitchFamily="49" charset="0"/>
              </a:rPr>
              <a:t>tmax</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*(N-1); </a:t>
            </a:r>
          </a:p>
          <a:p>
            <a:pPr>
              <a:buNone/>
            </a:pPr>
            <a:r>
              <a:rPr lang="en-US" dirty="0" smtClean="0">
                <a:latin typeface="Courier New" pitchFamily="49" charset="0"/>
                <a:cs typeface="Courier New" pitchFamily="49" charset="0"/>
              </a:rPr>
              <a:t>t=</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*[0:N-1]'; </a:t>
            </a:r>
          </a:p>
          <a:p>
            <a:pPr>
              <a:buNone/>
            </a:pPr>
            <a:r>
              <a:rPr lang="en-US" dirty="0" err="1" smtClean="0">
                <a:latin typeface="Courier New" pitchFamily="49" charset="0"/>
                <a:cs typeface="Courier New" pitchFamily="49" charset="0"/>
              </a:rPr>
              <a:t>fmax</a:t>
            </a:r>
            <a:r>
              <a:rPr lang="en-US" dirty="0" smtClean="0">
                <a:latin typeface="Courier New" pitchFamily="49" charset="0"/>
                <a:cs typeface="Courier New" pitchFamily="49" charset="0"/>
              </a:rPr>
              <a:t>=1/(2.0*</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 </a:t>
            </a:r>
          </a:p>
          <a:p>
            <a:pPr>
              <a:buNone/>
            </a:pP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fmax</a:t>
            </a:r>
            <a:r>
              <a:rPr lang="en-US" dirty="0" smtClean="0">
                <a:latin typeface="Courier New" pitchFamily="49" charset="0"/>
                <a:cs typeface="Courier New" pitchFamily="49" charset="0"/>
              </a:rPr>
              <a:t>/(N/2); </a:t>
            </a:r>
          </a:p>
          <a:p>
            <a:pPr>
              <a:buNone/>
            </a:pPr>
            <a:r>
              <a:rPr lang="en-US" dirty="0" smtClean="0">
                <a:latin typeface="Courier New" pitchFamily="49" charset="0"/>
                <a:cs typeface="Courier New" pitchFamily="49" charset="0"/>
              </a:rPr>
              <a:t>f=</a:t>
            </a: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*[0:N/2,-N/2+1:-1]'; </a:t>
            </a:r>
          </a:p>
          <a:p>
            <a:pPr>
              <a:buNone/>
            </a:pPr>
            <a:r>
              <a:rPr lang="en-US" dirty="0" err="1" smtClean="0">
                <a:latin typeface="Courier New" pitchFamily="49" charset="0"/>
                <a:cs typeface="Courier New" pitchFamily="49" charset="0"/>
              </a:rPr>
              <a:t>Nf</a:t>
            </a:r>
            <a:r>
              <a:rPr lang="en-US" dirty="0" smtClean="0">
                <a:latin typeface="Courier New" pitchFamily="49" charset="0"/>
                <a:cs typeface="Courier New" pitchFamily="49" charset="0"/>
              </a:rPr>
              <a:t>=N/2+1; </a:t>
            </a:r>
          </a:p>
          <a:p>
            <a:pPr>
              <a:buNone/>
            </a:pPr>
            <a:r>
              <a:rPr lang="en-US" dirty="0" err="1" smtClean="0">
                <a:latin typeface="Courier New" pitchFamily="49" charset="0"/>
                <a:cs typeface="Courier New" pitchFamily="49" charset="0"/>
              </a:rPr>
              <a:t>dw</a:t>
            </a:r>
            <a:r>
              <a:rPr lang="en-US" dirty="0" smtClean="0">
                <a:latin typeface="Courier New" pitchFamily="49" charset="0"/>
                <a:cs typeface="Courier New" pitchFamily="49" charset="0"/>
              </a:rPr>
              <a:t>=2*pi*</a:t>
            </a: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 </a:t>
            </a:r>
          </a:p>
          <a:p>
            <a:pPr>
              <a:buNone/>
            </a:pPr>
            <a:r>
              <a:rPr lang="en-US" dirty="0" smtClean="0">
                <a:latin typeface="Courier New" pitchFamily="49" charset="0"/>
                <a:cs typeface="Courier New" pitchFamily="49" charset="0"/>
              </a:rPr>
              <a:t>w=</a:t>
            </a:r>
            <a:r>
              <a:rPr lang="en-US" dirty="0" err="1" smtClean="0">
                <a:latin typeface="Courier New" pitchFamily="49" charset="0"/>
                <a:cs typeface="Courier New" pitchFamily="49" charset="0"/>
              </a:rPr>
              <a:t>dw</a:t>
            </a:r>
            <a:r>
              <a:rPr lang="en-US" dirty="0" smtClean="0">
                <a:latin typeface="Courier New" pitchFamily="49" charset="0"/>
                <a:cs typeface="Courier New" pitchFamily="49" charset="0"/>
              </a:rPr>
              <a:t>*[0:N/2,-N/2+1:-1]'; </a:t>
            </a:r>
          </a:p>
          <a:p>
            <a:pPr>
              <a:buNone/>
            </a:pPr>
            <a:r>
              <a:rPr lang="en-US" dirty="0" err="1" smtClean="0">
                <a:latin typeface="Courier New" pitchFamily="49" charset="0"/>
                <a:cs typeface="Courier New" pitchFamily="49" charset="0"/>
              </a:rPr>
              <a:t>Nw</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Nf</a:t>
            </a:r>
            <a:r>
              <a:rPr lang="en-US" dirty="0" smtClean="0">
                <a:latin typeface="Courier New" pitchFamily="49" charset="0"/>
                <a:cs typeface="Courier New" pitchFamily="49" charset="0"/>
              </a:rPr>
              <a:t>;</a:t>
            </a:r>
            <a:endParaRPr lang="en-US" dirty="0">
              <a:latin typeface="Courier New" pitchFamily="49" charset="0"/>
              <a:cs typeface="Courier New" pitchFamily="49" charset="0"/>
            </a:endParaRPr>
          </a:p>
        </p:txBody>
      </p:sp>
      <p:sp>
        <p:nvSpPr>
          <p:cNvPr id="6" name="Rectangle 5"/>
          <p:cNvSpPr/>
          <p:nvPr/>
        </p:nvSpPr>
        <p:spPr>
          <a:xfrm>
            <a:off x="1944914" y="6168571"/>
            <a:ext cx="7010400" cy="461665"/>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number of angular  frequencies between 0 and </a:t>
            </a:r>
            <a:r>
              <a:rPr lang="en-US" sz="2400" i="1" dirty="0" err="1" smtClean="0">
                <a:solidFill>
                  <a:srgbClr val="FF0000"/>
                </a:solidFill>
                <a:latin typeface="Times New Roman" pitchFamily="18" charset="0"/>
                <a:ea typeface="Cambria Math" pitchFamily="18" charset="0"/>
                <a:cs typeface="Times New Roman" pitchFamily="18" charset="0"/>
              </a:rPr>
              <a:t>Nyquist</a:t>
            </a:r>
            <a:endParaRPr lang="en-US" sz="2400" baseline="-25000" dirty="0">
              <a:solidFill>
                <a:srgbClr val="FF0000"/>
              </a:solidFill>
              <a:latin typeface="Cambria Math" pitchFamily="18" charset="0"/>
              <a:ea typeface="Cambria Math"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14600"/>
            <a:ext cx="8229600" cy="1143000"/>
          </a:xfrm>
        </p:spPr>
        <p:txBody>
          <a:bodyPr/>
          <a:lstStyle/>
          <a:p>
            <a:r>
              <a:rPr lang="en-US" dirty="0" smtClean="0">
                <a:latin typeface="Times New Roman" pitchFamily="18" charset="0"/>
                <a:cs typeface="Times New Roman" pitchFamily="18" charset="0"/>
              </a:rPr>
              <a:t>review of complex numbers</a:t>
            </a:r>
            <a:endParaRPr lang="en-US" dirty="0">
              <a:latin typeface="Times New Roman" pitchFamily="18" charset="0"/>
              <a:cs typeface="Times New Roman" pitchFamily="18" charset="0"/>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8229600" cy="1143000"/>
          </a:xfrm>
        </p:spPr>
        <p:txBody>
          <a:bodyPr/>
          <a:lstStyle/>
          <a:p>
            <a:r>
              <a:rPr lang="en-US" dirty="0" smtClean="0">
                <a:latin typeface="Times New Roman" pitchFamily="18" charset="0"/>
                <a:cs typeface="Times New Roman" pitchFamily="18" charset="0"/>
              </a:rPr>
              <a:t>Computing Power Spectral Density</a:t>
            </a:r>
            <a:endParaRPr lang="en-US" dirty="0">
              <a:latin typeface="Times New Roman" pitchFamily="18" charset="0"/>
              <a:cs typeface="Times New Roman" pitchFamily="18" charset="0"/>
            </a:endParaRPr>
          </a:p>
        </p:txBody>
      </p:sp>
      <p:sp>
        <p:nvSpPr>
          <p:cNvPr id="4" name="Rectangle 3"/>
          <p:cNvSpPr/>
          <p:nvPr/>
        </p:nvSpPr>
        <p:spPr>
          <a:xfrm>
            <a:off x="304800" y="2025908"/>
            <a:ext cx="8382000" cy="4832092"/>
          </a:xfrm>
          <a:prstGeom prst="rect">
            <a:avLst/>
          </a:prstGeom>
        </p:spPr>
        <p:txBody>
          <a:bodyPr wrap="square">
            <a:spAutoFit/>
          </a:bodyPr>
          <a:lstStyle/>
          <a:p>
            <a:r>
              <a:rPr lang="en-US" sz="2800" dirty="0" smtClean="0">
                <a:latin typeface="Courier New" pitchFamily="49" charset="0"/>
                <a:cs typeface="Courier New" pitchFamily="49" charset="0"/>
              </a:rPr>
              <a:t>% compute Fourier coefficients </a:t>
            </a:r>
          </a:p>
          <a:p>
            <a:r>
              <a:rPr lang="en-US" sz="2800" dirty="0" err="1" smtClean="0">
                <a:latin typeface="Courier New" pitchFamily="49" charset="0"/>
                <a:cs typeface="Courier New" pitchFamily="49" charset="0"/>
              </a:rPr>
              <a:t>mest</a:t>
            </a:r>
            <a:r>
              <a:rPr lang="en-US" sz="2800" dirty="0" smtClean="0">
                <a:latin typeface="Courier New" pitchFamily="49" charset="0"/>
                <a:cs typeface="Courier New" pitchFamily="49" charset="0"/>
              </a:rPr>
              <a:t> = </a:t>
            </a:r>
            <a:r>
              <a:rPr lang="en-US" sz="2800" dirty="0" err="1" smtClean="0">
                <a:latin typeface="Courier New" pitchFamily="49" charset="0"/>
                <a:cs typeface="Courier New" pitchFamily="49" charset="0"/>
              </a:rPr>
              <a:t>fft</a:t>
            </a:r>
            <a:r>
              <a:rPr lang="en-US" sz="2800" dirty="0" smtClean="0">
                <a:latin typeface="Courier New" pitchFamily="49" charset="0"/>
                <a:cs typeface="Courier New" pitchFamily="49" charset="0"/>
              </a:rPr>
              <a:t>(d); </a:t>
            </a:r>
          </a:p>
          <a:p>
            <a:endParaRPr lang="en-US" sz="2800" dirty="0" smtClean="0">
              <a:latin typeface="Courier New" pitchFamily="49" charset="0"/>
              <a:cs typeface="Courier New" pitchFamily="49" charset="0"/>
            </a:endParaRPr>
          </a:p>
          <a:p>
            <a:r>
              <a:rPr lang="en-US" sz="2800" dirty="0" smtClean="0">
                <a:latin typeface="Courier New" pitchFamily="49" charset="0"/>
                <a:cs typeface="Courier New" pitchFamily="49" charset="0"/>
              </a:rPr>
              <a:t>% compute amplitude spectral density </a:t>
            </a:r>
          </a:p>
          <a:p>
            <a:r>
              <a:rPr lang="en-US" sz="2800" dirty="0" smtClean="0">
                <a:latin typeface="Courier New" pitchFamily="49" charset="0"/>
                <a:cs typeface="Courier New" pitchFamily="49" charset="0"/>
              </a:rPr>
              <a:t>s=abs(</a:t>
            </a:r>
            <a:r>
              <a:rPr lang="en-US" sz="2800" dirty="0" err="1" smtClean="0">
                <a:latin typeface="Courier New" pitchFamily="49" charset="0"/>
                <a:cs typeface="Courier New" pitchFamily="49" charset="0"/>
              </a:rPr>
              <a:t>mest</a:t>
            </a:r>
            <a:r>
              <a:rPr lang="en-US" sz="2800" dirty="0" smtClean="0">
                <a:latin typeface="Courier New" pitchFamily="49" charset="0"/>
                <a:cs typeface="Courier New" pitchFamily="49" charset="0"/>
              </a:rPr>
              <a:t>(1:Nw));</a:t>
            </a:r>
          </a:p>
          <a:p>
            <a:endParaRPr lang="en-US" sz="2800" dirty="0" smtClean="0">
              <a:latin typeface="Courier New" pitchFamily="49" charset="0"/>
              <a:cs typeface="Courier New" pitchFamily="49" charset="0"/>
            </a:endParaRPr>
          </a:p>
          <a:p>
            <a:r>
              <a:rPr lang="en-US" sz="2800" dirty="0" smtClean="0">
                <a:latin typeface="Courier New" pitchFamily="49" charset="0"/>
                <a:cs typeface="Courier New" pitchFamily="49" charset="0"/>
              </a:rPr>
              <a:t>% compute power spectral density </a:t>
            </a:r>
          </a:p>
          <a:p>
            <a:r>
              <a:rPr lang="en-US" sz="2800" dirty="0" smtClean="0">
                <a:latin typeface="Courier New" pitchFamily="49" charset="0"/>
                <a:cs typeface="Courier New" pitchFamily="49" charset="0"/>
              </a:rPr>
              <a:t>s2=s^2;</a:t>
            </a:r>
          </a:p>
          <a:p>
            <a:endParaRPr lang="en-US" sz="2800" dirty="0" smtClean="0">
              <a:latin typeface="Courier New" pitchFamily="49" charset="0"/>
              <a:cs typeface="Courier New" pitchFamily="49" charset="0"/>
            </a:endParaRPr>
          </a:p>
          <a:p>
            <a:endParaRPr lang="en-US" sz="2800" dirty="0" smtClean="0">
              <a:latin typeface="Courier New" pitchFamily="49" charset="0"/>
              <a:cs typeface="Courier New" pitchFamily="49" charset="0"/>
            </a:endParaRPr>
          </a:p>
          <a:p>
            <a:endParaRPr lang="en-US" sz="2800" dirty="0">
              <a:latin typeface="Courier New" pitchFamily="49" charset="0"/>
              <a:cs typeface="Courier New" pitchFamily="49" charset="0"/>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8229600" cy="1143000"/>
          </a:xfrm>
        </p:spPr>
        <p:txBody>
          <a:bodyPr/>
          <a:lstStyle/>
          <a:p>
            <a:r>
              <a:rPr lang="en-US" dirty="0" smtClean="0">
                <a:latin typeface="Times New Roman" pitchFamily="18" charset="0"/>
                <a:cs typeface="Times New Roman" pitchFamily="18" charset="0"/>
              </a:rPr>
              <a:t>Spectral Density</a:t>
            </a:r>
            <a:endParaRPr lang="en-US" dirty="0">
              <a:latin typeface="Times New Roman" pitchFamily="18" charset="0"/>
              <a:cs typeface="Times New Roman" pitchFamily="18" charset="0"/>
            </a:endParaRPr>
          </a:p>
        </p:txBody>
      </p:sp>
      <p:sp>
        <p:nvSpPr>
          <p:cNvPr id="4" name="Rectangle 3"/>
          <p:cNvSpPr/>
          <p:nvPr/>
        </p:nvSpPr>
        <p:spPr>
          <a:xfrm>
            <a:off x="304800" y="2025908"/>
            <a:ext cx="8153400" cy="4832092"/>
          </a:xfrm>
          <a:prstGeom prst="rect">
            <a:avLst/>
          </a:prstGeom>
        </p:spPr>
        <p:txBody>
          <a:bodyPr wrap="square">
            <a:spAutoFit/>
          </a:bodyPr>
          <a:lstStyle/>
          <a:p>
            <a:r>
              <a:rPr lang="en-US" sz="2800" dirty="0" smtClean="0">
                <a:latin typeface="Courier New" pitchFamily="49" charset="0"/>
                <a:cs typeface="Courier New" pitchFamily="49" charset="0"/>
              </a:rPr>
              <a:t>% compute Fourier coefficients </a:t>
            </a:r>
          </a:p>
          <a:p>
            <a:r>
              <a:rPr lang="en-US" sz="2800" dirty="0" err="1" smtClean="0">
                <a:latin typeface="Courier New" pitchFamily="49" charset="0"/>
                <a:cs typeface="Courier New" pitchFamily="49" charset="0"/>
              </a:rPr>
              <a:t>mest</a:t>
            </a:r>
            <a:r>
              <a:rPr lang="en-US" sz="2800" dirty="0" smtClean="0">
                <a:latin typeface="Courier New" pitchFamily="49" charset="0"/>
                <a:cs typeface="Courier New" pitchFamily="49" charset="0"/>
              </a:rPr>
              <a:t> = </a:t>
            </a:r>
            <a:r>
              <a:rPr lang="en-US" sz="2800" dirty="0" err="1" smtClean="0">
                <a:latin typeface="Courier New" pitchFamily="49" charset="0"/>
                <a:cs typeface="Courier New" pitchFamily="49" charset="0"/>
              </a:rPr>
              <a:t>fft</a:t>
            </a:r>
            <a:r>
              <a:rPr lang="en-US" sz="2800" dirty="0" smtClean="0">
                <a:latin typeface="Courier New" pitchFamily="49" charset="0"/>
                <a:cs typeface="Courier New" pitchFamily="49" charset="0"/>
              </a:rPr>
              <a:t>(d); </a:t>
            </a:r>
          </a:p>
          <a:p>
            <a:endParaRPr lang="en-US" sz="2800" dirty="0" smtClean="0">
              <a:latin typeface="Courier New" pitchFamily="49" charset="0"/>
              <a:cs typeface="Courier New" pitchFamily="49" charset="0"/>
            </a:endParaRPr>
          </a:p>
          <a:p>
            <a:r>
              <a:rPr lang="en-US" sz="2800" dirty="0" smtClean="0">
                <a:latin typeface="Courier New" pitchFamily="49" charset="0"/>
                <a:cs typeface="Courier New" pitchFamily="49" charset="0"/>
              </a:rPr>
              <a:t>% compute amplitude spectral density </a:t>
            </a:r>
          </a:p>
          <a:p>
            <a:r>
              <a:rPr lang="en-US" sz="2800" dirty="0" smtClean="0">
                <a:latin typeface="Courier New" pitchFamily="49" charset="0"/>
                <a:cs typeface="Courier New" pitchFamily="49" charset="0"/>
              </a:rPr>
              <a:t>s=abs(</a:t>
            </a:r>
            <a:r>
              <a:rPr lang="en-US" sz="2800" dirty="0" err="1" smtClean="0">
                <a:latin typeface="Courier New" pitchFamily="49" charset="0"/>
                <a:cs typeface="Courier New" pitchFamily="49" charset="0"/>
              </a:rPr>
              <a:t>mest</a:t>
            </a:r>
            <a:r>
              <a:rPr lang="en-US" sz="2800" dirty="0" smtClean="0">
                <a:latin typeface="Courier New" pitchFamily="49" charset="0"/>
                <a:cs typeface="Courier New" pitchFamily="49" charset="0"/>
              </a:rPr>
              <a:t>(1:Nw));</a:t>
            </a:r>
          </a:p>
          <a:p>
            <a:endParaRPr lang="en-US" sz="2800" dirty="0" smtClean="0">
              <a:latin typeface="Courier New" pitchFamily="49" charset="0"/>
              <a:cs typeface="Courier New" pitchFamily="49" charset="0"/>
            </a:endParaRPr>
          </a:p>
          <a:p>
            <a:r>
              <a:rPr lang="en-US" sz="2800" dirty="0" smtClean="0">
                <a:latin typeface="Courier New" pitchFamily="49" charset="0"/>
                <a:cs typeface="Courier New" pitchFamily="49" charset="0"/>
              </a:rPr>
              <a:t>% compute power spectral density </a:t>
            </a:r>
          </a:p>
          <a:p>
            <a:r>
              <a:rPr lang="en-US" sz="2800" dirty="0" smtClean="0">
                <a:latin typeface="Courier New" pitchFamily="49" charset="0"/>
                <a:cs typeface="Courier New" pitchFamily="49" charset="0"/>
              </a:rPr>
              <a:t>s2=s^2;</a:t>
            </a:r>
          </a:p>
          <a:p>
            <a:endParaRPr lang="en-US" sz="2800" dirty="0" smtClean="0">
              <a:latin typeface="Courier New" pitchFamily="49" charset="0"/>
              <a:cs typeface="Courier New" pitchFamily="49" charset="0"/>
            </a:endParaRPr>
          </a:p>
          <a:p>
            <a:endParaRPr lang="en-US" sz="2800" dirty="0" smtClean="0">
              <a:latin typeface="Courier New" pitchFamily="49" charset="0"/>
              <a:cs typeface="Courier New" pitchFamily="49" charset="0"/>
            </a:endParaRPr>
          </a:p>
          <a:p>
            <a:endParaRPr lang="en-US" sz="2800" dirty="0">
              <a:latin typeface="Courier New" pitchFamily="49" charset="0"/>
              <a:cs typeface="Courier New" pitchFamily="49" charset="0"/>
            </a:endParaRPr>
          </a:p>
        </p:txBody>
      </p:sp>
      <p:sp>
        <p:nvSpPr>
          <p:cNvPr id="5" name="Rectangle 4"/>
          <p:cNvSpPr/>
          <p:nvPr/>
        </p:nvSpPr>
        <p:spPr>
          <a:xfrm>
            <a:off x="3657600" y="5410200"/>
            <a:ext cx="3810000" cy="1200329"/>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note that negative frequencies are discarded</a:t>
            </a:r>
          </a:p>
          <a:p>
            <a:pPr algn="ctr"/>
            <a:r>
              <a:rPr lang="en-US" sz="2400" i="1" dirty="0" smtClean="0">
                <a:solidFill>
                  <a:srgbClr val="FF0000"/>
                </a:solidFill>
                <a:latin typeface="Times New Roman" pitchFamily="18" charset="0"/>
                <a:ea typeface="Cambria Math" pitchFamily="18" charset="0"/>
                <a:cs typeface="Times New Roman" pitchFamily="18" charset="0"/>
              </a:rPr>
              <a:t>since they are redundant</a:t>
            </a:r>
          </a:p>
        </p:txBody>
      </p:sp>
      <p:sp>
        <p:nvSpPr>
          <p:cNvPr id="6" name="Freeform 5"/>
          <p:cNvSpPr/>
          <p:nvPr/>
        </p:nvSpPr>
        <p:spPr>
          <a:xfrm>
            <a:off x="2971800" y="4191000"/>
            <a:ext cx="2331356" cy="1182914"/>
          </a:xfrm>
          <a:custGeom>
            <a:avLst/>
            <a:gdLst>
              <a:gd name="connsiteX0" fmla="*/ 0 w 2148114"/>
              <a:gd name="connsiteY0" fmla="*/ 0 h 1161143"/>
              <a:gd name="connsiteX1" fmla="*/ 1262743 w 2148114"/>
              <a:gd name="connsiteY1" fmla="*/ 275772 h 1161143"/>
              <a:gd name="connsiteX2" fmla="*/ 2148114 w 2148114"/>
              <a:gd name="connsiteY2" fmla="*/ 1161143 h 1161143"/>
              <a:gd name="connsiteX0" fmla="*/ 0 w 2148114"/>
              <a:gd name="connsiteY0" fmla="*/ 0 h 1161143"/>
              <a:gd name="connsiteX1" fmla="*/ 515257 w 2148114"/>
              <a:gd name="connsiteY1" fmla="*/ 283029 h 1161143"/>
              <a:gd name="connsiteX2" fmla="*/ 2148114 w 2148114"/>
              <a:gd name="connsiteY2" fmla="*/ 1161143 h 1161143"/>
              <a:gd name="connsiteX0" fmla="*/ 104019 w 2252133"/>
              <a:gd name="connsiteY0" fmla="*/ 2419 h 1163562"/>
              <a:gd name="connsiteX1" fmla="*/ 85876 w 2252133"/>
              <a:gd name="connsiteY1" fmla="*/ 285448 h 1163562"/>
              <a:gd name="connsiteX2" fmla="*/ 619276 w 2252133"/>
              <a:gd name="connsiteY2" fmla="*/ 285448 h 1163562"/>
              <a:gd name="connsiteX3" fmla="*/ 2252133 w 2252133"/>
              <a:gd name="connsiteY3" fmla="*/ 1163562 h 1163562"/>
              <a:gd name="connsiteX0" fmla="*/ 173566 w 2321680"/>
              <a:gd name="connsiteY0" fmla="*/ 68943 h 1230086"/>
              <a:gd name="connsiteX1" fmla="*/ 3024 w 2321680"/>
              <a:gd name="connsiteY1" fmla="*/ 47172 h 1230086"/>
              <a:gd name="connsiteX2" fmla="*/ 155423 w 2321680"/>
              <a:gd name="connsiteY2" fmla="*/ 351972 h 1230086"/>
              <a:gd name="connsiteX3" fmla="*/ 688823 w 2321680"/>
              <a:gd name="connsiteY3" fmla="*/ 351972 h 1230086"/>
              <a:gd name="connsiteX4" fmla="*/ 2321680 w 2321680"/>
              <a:gd name="connsiteY4" fmla="*/ 1230086 h 1230086"/>
              <a:gd name="connsiteX0" fmla="*/ 173566 w 2321680"/>
              <a:gd name="connsiteY0" fmla="*/ 0 h 1161143"/>
              <a:gd name="connsiteX1" fmla="*/ 3024 w 2321680"/>
              <a:gd name="connsiteY1" fmla="*/ 130629 h 1161143"/>
              <a:gd name="connsiteX2" fmla="*/ 155423 w 2321680"/>
              <a:gd name="connsiteY2" fmla="*/ 283029 h 1161143"/>
              <a:gd name="connsiteX3" fmla="*/ 688823 w 2321680"/>
              <a:gd name="connsiteY3" fmla="*/ 283029 h 1161143"/>
              <a:gd name="connsiteX4" fmla="*/ 2321680 w 2321680"/>
              <a:gd name="connsiteY4" fmla="*/ 1161143 h 1161143"/>
              <a:gd name="connsiteX0" fmla="*/ 88900 w 2331356"/>
              <a:gd name="connsiteY0" fmla="*/ 0 h 1182914"/>
              <a:gd name="connsiteX1" fmla="*/ 12700 w 2331356"/>
              <a:gd name="connsiteY1" fmla="*/ 152400 h 1182914"/>
              <a:gd name="connsiteX2" fmla="*/ 165099 w 2331356"/>
              <a:gd name="connsiteY2" fmla="*/ 304800 h 1182914"/>
              <a:gd name="connsiteX3" fmla="*/ 698499 w 2331356"/>
              <a:gd name="connsiteY3" fmla="*/ 304800 h 1182914"/>
              <a:gd name="connsiteX4" fmla="*/ 2331356 w 2331356"/>
              <a:gd name="connsiteY4" fmla="*/ 1182914 h 11829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31356" h="1182914">
                <a:moveTo>
                  <a:pt x="88900" y="0"/>
                </a:moveTo>
                <a:cubicBezTo>
                  <a:pt x="84062" y="2419"/>
                  <a:pt x="0" y="101600"/>
                  <a:pt x="12700" y="152400"/>
                </a:cubicBezTo>
                <a:cubicBezTo>
                  <a:pt x="25400" y="203200"/>
                  <a:pt x="50799" y="279400"/>
                  <a:pt x="165099" y="304800"/>
                </a:cubicBezTo>
                <a:cubicBezTo>
                  <a:pt x="279399" y="330200"/>
                  <a:pt x="337456" y="158448"/>
                  <a:pt x="698499" y="304800"/>
                </a:cubicBezTo>
                <a:cubicBezTo>
                  <a:pt x="1059542" y="451152"/>
                  <a:pt x="2067680" y="836990"/>
                  <a:pt x="2331356" y="1182914"/>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3300"/>
              </a:solidFill>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19200"/>
          </a:xfrm>
        </p:spPr>
        <p:txBody>
          <a:bodyPr/>
          <a:lstStyle/>
          <a:p>
            <a:r>
              <a:rPr lang="en-US" dirty="0" smtClean="0">
                <a:latin typeface="Times New Roman" pitchFamily="18" charset="0"/>
                <a:ea typeface="Cambria Math" pitchFamily="18" charset="0"/>
                <a:cs typeface="Times New Roman" pitchFamily="18" charset="0"/>
              </a:rPr>
              <a:t>Why The Switch to Complex?</a:t>
            </a:r>
            <a:endParaRPr lang="en-US" dirty="0">
              <a:latin typeface="Times New Roman" pitchFamily="18" charset="0"/>
              <a:ea typeface="Cambria Math" pitchFamily="18" charset="0"/>
              <a:cs typeface="Times New Roman" pitchFamily="18" charset="0"/>
            </a:endParaRPr>
          </a:p>
        </p:txBody>
      </p:sp>
      <p:sp>
        <p:nvSpPr>
          <p:cNvPr id="3" name="Content Placeholder 2"/>
          <p:cNvSpPr>
            <a:spLocks noGrp="1"/>
          </p:cNvSpPr>
          <p:nvPr>
            <p:ph idx="1"/>
          </p:nvPr>
        </p:nvSpPr>
        <p:spPr>
          <a:xfrm>
            <a:off x="0" y="1524000"/>
            <a:ext cx="9144000" cy="4876800"/>
          </a:xfrm>
        </p:spPr>
        <p:txBody>
          <a:bodyPr/>
          <a:lstStyle/>
          <a:p>
            <a:pPr marL="514350" indent="-514350">
              <a:buNone/>
            </a:pPr>
            <a:r>
              <a:rPr lang="en-US" dirty="0" smtClean="0">
                <a:latin typeface="Times New Roman" pitchFamily="18" charset="0"/>
                <a:cs typeface="Times New Roman" pitchFamily="18" charset="0"/>
              </a:rPr>
              <a:t>One function, </a:t>
            </a:r>
            <a:r>
              <a:rPr lang="en-US" dirty="0" smtClean="0">
                <a:latin typeface="Cambria Math" pitchFamily="18" charset="0"/>
                <a:ea typeface="Cambria Math" pitchFamily="18" charset="0"/>
                <a:cs typeface="Times New Roman" pitchFamily="18" charset="0"/>
              </a:rPr>
              <a:t>exp()</a:t>
            </a:r>
            <a:r>
              <a:rPr lang="en-US" dirty="0" smtClean="0">
                <a:latin typeface="Times New Roman" pitchFamily="18" charset="0"/>
                <a:cs typeface="Times New Roman" pitchFamily="18" charset="0"/>
              </a:rPr>
              <a:t>, is better than two, </a:t>
            </a:r>
            <a:r>
              <a:rPr lang="en-US" dirty="0" err="1" smtClean="0">
                <a:latin typeface="Cambria Math" pitchFamily="18" charset="0"/>
                <a:ea typeface="Cambria Math" pitchFamily="18" charset="0"/>
                <a:cs typeface="Courier New" pitchFamily="49" charset="0"/>
              </a:rPr>
              <a:t>cos</a:t>
            </a:r>
            <a:r>
              <a:rPr lang="en-US" dirty="0" smtClean="0">
                <a:latin typeface="Cambria Math" pitchFamily="18" charset="0"/>
                <a:ea typeface="Cambria Math" pitchFamily="18" charset="0"/>
                <a:cs typeface="Courier New" pitchFamily="49" charset="0"/>
              </a:rPr>
              <a:t>()</a:t>
            </a:r>
            <a:r>
              <a:rPr lang="en-US" dirty="0" smtClean="0">
                <a:latin typeface="Times New Roman" pitchFamily="18" charset="0"/>
                <a:cs typeface="Times New Roman" pitchFamily="18" charset="0"/>
              </a:rPr>
              <a:t> &amp; </a:t>
            </a:r>
            <a:r>
              <a:rPr lang="en-US" dirty="0" smtClean="0">
                <a:latin typeface="Cambria Math" pitchFamily="18" charset="0"/>
                <a:ea typeface="Cambria Math" pitchFamily="18" charset="0"/>
                <a:cs typeface="Times New Roman" pitchFamily="18" charset="0"/>
              </a:rPr>
              <a:t>sin()</a:t>
            </a:r>
          </a:p>
          <a:p>
            <a:pPr marL="514350" indent="-514350">
              <a:buAutoNum type="arabicPeriod"/>
            </a:pPr>
            <a:endParaRPr lang="en-US" dirty="0" smtClean="0">
              <a:latin typeface="Times New Roman" pitchFamily="18" charset="0"/>
              <a:cs typeface="Times New Roman" pitchFamily="18" charset="0"/>
            </a:endParaRPr>
          </a:p>
          <a:p>
            <a:pPr>
              <a:buNone/>
            </a:pPr>
            <a:r>
              <a:rPr lang="en-US" dirty="0" smtClean="0">
                <a:latin typeface="Cambria Math" pitchFamily="18" charset="0"/>
                <a:ea typeface="Cambria Math" pitchFamily="18" charset="0"/>
                <a:cs typeface="Times New Roman" pitchFamily="18" charset="0"/>
              </a:rPr>
              <a:t>exp() </a:t>
            </a:r>
            <a:r>
              <a:rPr lang="en-US" dirty="0" smtClean="0">
                <a:latin typeface="Times New Roman" pitchFamily="18" charset="0"/>
                <a:cs typeface="Times New Roman" pitchFamily="18" charset="0"/>
              </a:rPr>
              <a:t>is algebraically simpler than </a:t>
            </a:r>
            <a:r>
              <a:rPr lang="en-US" dirty="0" err="1" smtClean="0">
                <a:latin typeface="Cambria Math" pitchFamily="18" charset="0"/>
                <a:ea typeface="Cambria Math" pitchFamily="18" charset="0"/>
                <a:cs typeface="Courier New" pitchFamily="49" charset="0"/>
              </a:rPr>
              <a:t>cos</a:t>
            </a:r>
            <a:r>
              <a:rPr lang="en-US" dirty="0" smtClean="0">
                <a:latin typeface="Cambria Math" pitchFamily="18" charset="0"/>
                <a:ea typeface="Cambria Math" pitchFamily="18" charset="0"/>
                <a:cs typeface="Courier New" pitchFamily="49" charset="0"/>
              </a:rPr>
              <a:t>()</a:t>
            </a:r>
            <a:r>
              <a:rPr lang="en-US" dirty="0" smtClean="0">
                <a:latin typeface="Times New Roman" pitchFamily="18" charset="0"/>
                <a:cs typeface="Times New Roman" pitchFamily="18" charset="0"/>
              </a:rPr>
              <a:t> &amp; </a:t>
            </a:r>
            <a:r>
              <a:rPr lang="en-US" dirty="0" smtClean="0">
                <a:latin typeface="Cambria Math" pitchFamily="18" charset="0"/>
                <a:ea typeface="Cambria Math" pitchFamily="18" charset="0"/>
                <a:cs typeface="Times New Roman" pitchFamily="18" charset="0"/>
              </a:rPr>
              <a:t>sin()</a:t>
            </a:r>
            <a:r>
              <a:rPr lang="en-US" dirty="0" smtClean="0">
                <a:latin typeface="Times New Roman" pitchFamily="18" charset="0"/>
                <a:cs typeface="Times New Roman" pitchFamily="18" charset="0"/>
              </a:rPr>
              <a:t>, e.g.</a:t>
            </a:r>
          </a:p>
          <a:p>
            <a:pPr>
              <a:buNone/>
            </a:pPr>
            <a:r>
              <a:rPr lang="en-US" dirty="0" smtClean="0">
                <a:latin typeface="Times New Roman" pitchFamily="18" charset="0"/>
                <a:cs typeface="Times New Roman" pitchFamily="18" charset="0"/>
              </a:rPr>
              <a:t>		         </a:t>
            </a:r>
            <a:r>
              <a:rPr lang="en-US" i="1" dirty="0" smtClean="0">
                <a:latin typeface="Cambria Math" pitchFamily="18" charset="0"/>
                <a:ea typeface="Cambria Math" pitchFamily="18" charset="0"/>
                <a:cs typeface="Times New Roman" pitchFamily="18" charset="0"/>
              </a:rPr>
              <a:t>exp(a) / exp(b) = exp( a – b)</a:t>
            </a:r>
          </a:p>
          <a:p>
            <a:pPr>
              <a:buNone/>
            </a:pPr>
            <a:r>
              <a:rPr lang="en-US" dirty="0" smtClean="0">
                <a:latin typeface="Cambria Math" pitchFamily="18" charset="0"/>
                <a:ea typeface="Cambria Math" pitchFamily="18" charset="0"/>
                <a:cs typeface="Times New Roman" pitchFamily="18" charset="0"/>
              </a:rPr>
              <a:t>which substantially simplifies formulas</a:t>
            </a:r>
          </a:p>
          <a:p>
            <a:pPr>
              <a:buNone/>
            </a:pPr>
            <a:endParaRPr lang="en-US" i="1" dirty="0" smtClean="0">
              <a:latin typeface="Cambria Math" pitchFamily="18" charset="0"/>
              <a:ea typeface="Cambria Math" pitchFamily="18" charset="0"/>
              <a:cs typeface="Times New Roman" pitchFamily="18" charset="0"/>
            </a:endParaRPr>
          </a:p>
          <a:p>
            <a:pPr>
              <a:buNone/>
            </a:pPr>
            <a:r>
              <a:rPr lang="en-US" dirty="0" smtClean="0">
                <a:latin typeface="Times New Roman" pitchFamily="18" charset="0"/>
                <a:ea typeface="Cambria Math" pitchFamily="18" charset="0"/>
                <a:cs typeface="Times New Roman" pitchFamily="18" charset="0"/>
              </a:rPr>
              <a:t>Tradition – that’s the way everyone does it! Or more importantly, that’s the way </a:t>
            </a:r>
            <a:r>
              <a:rPr lang="en-US" dirty="0" err="1" smtClean="0">
                <a:latin typeface="Times New Roman" pitchFamily="18" charset="0"/>
                <a:ea typeface="Cambria Math" pitchFamily="18" charset="0"/>
                <a:cs typeface="Times New Roman" pitchFamily="18" charset="0"/>
              </a:rPr>
              <a:t>MatLab</a:t>
            </a:r>
            <a:r>
              <a:rPr lang="en-US" dirty="0" smtClean="0">
                <a:latin typeface="Times New Roman" pitchFamily="18" charset="0"/>
                <a:ea typeface="Cambria Math" pitchFamily="18" charset="0"/>
                <a:cs typeface="Times New Roman" pitchFamily="18" charset="0"/>
              </a:rPr>
              <a:t> does it.</a:t>
            </a:r>
            <a:endParaRPr lang="en-US" dirty="0">
              <a:latin typeface="Times New Roman" pitchFamily="18" charset="0"/>
              <a:ea typeface="Cambria Math"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71600"/>
            <a:ext cx="8229600" cy="4114800"/>
          </a:xfrm>
        </p:spPr>
        <p:txBody>
          <a:bodyPr/>
          <a:lstStyle/>
          <a:p>
            <a:r>
              <a:rPr lang="en-US" dirty="0" smtClean="0">
                <a:latin typeface="Times New Roman" pitchFamily="18" charset="0"/>
                <a:cs typeface="Times New Roman" pitchFamily="18" charset="0"/>
              </a:rPr>
              <a:t>imaginary unit</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i="1" dirty="0" err="1" smtClean="0">
                <a:latin typeface="Times New Roman" pitchFamily="18" charset="0"/>
                <a:cs typeface="Times New Roman" pitchFamily="18" charset="0"/>
              </a:rPr>
              <a:t>i</a:t>
            </a:r>
            <a:r>
              <a:rPr lang="en-US" i="1" dirty="0" smtClean="0">
                <a:latin typeface="Times New Roman" pitchFamily="18" charset="0"/>
                <a:cs typeface="Times New Roman" pitchFamily="18" charset="0"/>
              </a:rPr>
              <a:t/>
            </a:r>
            <a:br>
              <a:rPr lang="en-US" i="1"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such that</a:t>
            </a:r>
            <a:br>
              <a:rPr lang="en-US" dirty="0" smtClean="0">
                <a:latin typeface="Times New Roman" pitchFamily="18" charset="0"/>
                <a:cs typeface="Times New Roman" pitchFamily="18" charset="0"/>
              </a:rPr>
            </a:br>
            <a:r>
              <a:rPr lang="en-US" i="1" dirty="0" smtClean="0">
                <a:latin typeface="Cambria Math" pitchFamily="18" charset="0"/>
                <a:ea typeface="Cambria Math" pitchFamily="18" charset="0"/>
                <a:cs typeface="Times New Roman" pitchFamily="18" charset="0"/>
              </a:rPr>
              <a:t>i</a:t>
            </a:r>
            <a:r>
              <a:rPr lang="en-US" i="1" baseline="30000" dirty="0" smtClean="0">
                <a:latin typeface="Cambria Math" pitchFamily="18" charset="0"/>
                <a:ea typeface="Cambria Math" pitchFamily="18" charset="0"/>
                <a:cs typeface="Times New Roman" pitchFamily="18" charset="0"/>
              </a:rPr>
              <a:t>2</a:t>
            </a:r>
            <a:r>
              <a:rPr lang="en-US" i="1" dirty="0" smtClean="0">
                <a:latin typeface="Cambria Math" pitchFamily="18" charset="0"/>
                <a:ea typeface="Cambria Math" pitchFamily="18" charset="0"/>
                <a:cs typeface="Times New Roman" pitchFamily="18" charset="0"/>
              </a:rPr>
              <a:t> = -1</a:t>
            </a:r>
            <a:endParaRPr lang="en-US" i="1" dirty="0">
              <a:latin typeface="Cambria Math" pitchFamily="18" charset="0"/>
              <a:ea typeface="Cambria Math" pitchFamily="18" charset="0"/>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229600" cy="4114800"/>
          </a:xfrm>
        </p:spPr>
        <p:txBody>
          <a:bodyPr/>
          <a:lstStyle/>
          <a:p>
            <a:r>
              <a:rPr lang="en-US" dirty="0" smtClean="0">
                <a:latin typeface="Times New Roman" pitchFamily="18" charset="0"/>
                <a:cs typeface="Times New Roman" pitchFamily="18" charset="0"/>
              </a:rPr>
              <a:t>complex number</a:t>
            </a:r>
            <a:br>
              <a:rPr lang="en-US" dirty="0" smtClean="0">
                <a:latin typeface="Times New Roman" pitchFamily="18" charset="0"/>
                <a:cs typeface="Times New Roman" pitchFamily="18" charset="0"/>
              </a:rPr>
            </a:br>
            <a:r>
              <a:rPr lang="en-US" i="1" dirty="0" smtClean="0">
                <a:latin typeface="Times New Roman" pitchFamily="18" charset="0"/>
                <a:ea typeface="Cambria Math" pitchFamily="18" charset="0"/>
                <a:cs typeface="Times New Roman" pitchFamily="18" charset="0"/>
              </a:rPr>
              <a:t/>
            </a:r>
            <a:br>
              <a:rPr lang="en-US" i="1" dirty="0" smtClean="0">
                <a:latin typeface="Times New Roman" pitchFamily="18" charset="0"/>
                <a:ea typeface="Cambria Math" pitchFamily="18" charset="0"/>
                <a:cs typeface="Times New Roman" pitchFamily="18" charset="0"/>
              </a:rPr>
            </a:br>
            <a:r>
              <a:rPr lang="en-US" i="1" dirty="0" smtClean="0">
                <a:latin typeface="Cambria Math" pitchFamily="18" charset="0"/>
                <a:ea typeface="Cambria Math" pitchFamily="18" charset="0"/>
                <a:cs typeface="Times New Roman" pitchFamily="18" charset="0"/>
              </a:rPr>
              <a:t>a = </a:t>
            </a:r>
            <a:r>
              <a:rPr lang="en-US" i="1" dirty="0" err="1" smtClean="0">
                <a:latin typeface="Cambria Math" pitchFamily="18" charset="0"/>
                <a:ea typeface="Cambria Math" pitchFamily="18" charset="0"/>
                <a:cs typeface="Times New Roman" pitchFamily="18" charset="0"/>
              </a:rPr>
              <a:t>a</a:t>
            </a:r>
            <a:r>
              <a:rPr lang="en-US" i="1" baseline="-25000" dirty="0" err="1" smtClean="0">
                <a:latin typeface="Cambria Math" pitchFamily="18" charset="0"/>
                <a:ea typeface="Cambria Math" pitchFamily="18" charset="0"/>
                <a:cs typeface="Times New Roman" pitchFamily="18" charset="0"/>
              </a:rPr>
              <a:t>r</a:t>
            </a:r>
            <a:r>
              <a:rPr lang="en-US" i="1" dirty="0" smtClean="0">
                <a:latin typeface="Cambria Math" pitchFamily="18" charset="0"/>
                <a:ea typeface="Cambria Math" pitchFamily="18" charset="0"/>
                <a:cs typeface="Times New Roman" pitchFamily="18" charset="0"/>
              </a:rPr>
              <a:t> + </a:t>
            </a:r>
            <a:r>
              <a:rPr lang="en-US" i="1" dirty="0" err="1" smtClean="0">
                <a:latin typeface="Cambria Math" pitchFamily="18" charset="0"/>
                <a:ea typeface="Cambria Math" pitchFamily="18" charset="0"/>
                <a:cs typeface="Times New Roman" pitchFamily="18" charset="0"/>
              </a:rPr>
              <a:t>i</a:t>
            </a:r>
            <a:r>
              <a:rPr lang="en-US" i="1" dirty="0" smtClean="0">
                <a:latin typeface="Cambria Math" pitchFamily="18" charset="0"/>
                <a:ea typeface="Cambria Math" pitchFamily="18" charset="0"/>
                <a:cs typeface="Times New Roman" pitchFamily="18" charset="0"/>
              </a:rPr>
              <a:t> </a:t>
            </a:r>
            <a:r>
              <a:rPr lang="en-US" i="1" dirty="0" err="1" smtClean="0">
                <a:latin typeface="Cambria Math" pitchFamily="18" charset="0"/>
                <a:ea typeface="Cambria Math" pitchFamily="18" charset="0"/>
                <a:cs typeface="Times New Roman" pitchFamily="18" charset="0"/>
              </a:rPr>
              <a:t>a</a:t>
            </a:r>
            <a:r>
              <a:rPr lang="en-US" i="1" baseline="-25000" dirty="0" err="1" smtClean="0">
                <a:latin typeface="Cambria Math" pitchFamily="18" charset="0"/>
                <a:ea typeface="Cambria Math" pitchFamily="18" charset="0"/>
                <a:cs typeface="Times New Roman" pitchFamily="18" charset="0"/>
              </a:rPr>
              <a:t>i</a:t>
            </a:r>
            <a:endParaRPr lang="en-US" i="1" baseline="-25000" dirty="0">
              <a:latin typeface="Cambria Math" pitchFamily="18" charset="0"/>
              <a:ea typeface="Cambria Math" pitchFamily="18" charset="0"/>
              <a:cs typeface="Times New Roman" pitchFamily="18" charset="0"/>
            </a:endParaRPr>
          </a:p>
        </p:txBody>
      </p:sp>
      <p:sp>
        <p:nvSpPr>
          <p:cNvPr id="3" name="Freeform 2"/>
          <p:cNvSpPr/>
          <p:nvPr/>
        </p:nvSpPr>
        <p:spPr>
          <a:xfrm>
            <a:off x="4419600" y="4038600"/>
            <a:ext cx="653143" cy="1378857"/>
          </a:xfrm>
          <a:custGeom>
            <a:avLst/>
            <a:gdLst>
              <a:gd name="connsiteX0" fmla="*/ 0 w 653143"/>
              <a:gd name="connsiteY0" fmla="*/ 0 h 1378857"/>
              <a:gd name="connsiteX1" fmla="*/ 464457 w 653143"/>
              <a:gd name="connsiteY1" fmla="*/ 406400 h 1378857"/>
              <a:gd name="connsiteX2" fmla="*/ 319314 w 653143"/>
              <a:gd name="connsiteY2" fmla="*/ 609600 h 1378857"/>
              <a:gd name="connsiteX3" fmla="*/ 653143 w 653143"/>
              <a:gd name="connsiteY3" fmla="*/ 1378857 h 1378857"/>
            </a:gdLst>
            <a:ahLst/>
            <a:cxnLst>
              <a:cxn ang="0">
                <a:pos x="connsiteX0" y="connsiteY0"/>
              </a:cxn>
              <a:cxn ang="0">
                <a:pos x="connsiteX1" y="connsiteY1"/>
              </a:cxn>
              <a:cxn ang="0">
                <a:pos x="connsiteX2" y="connsiteY2"/>
              </a:cxn>
              <a:cxn ang="0">
                <a:pos x="connsiteX3" y="connsiteY3"/>
              </a:cxn>
            </a:cxnLst>
            <a:rect l="l" t="t" r="r" b="b"/>
            <a:pathLst>
              <a:path w="653143" h="1378857">
                <a:moveTo>
                  <a:pt x="0" y="0"/>
                </a:moveTo>
                <a:cubicBezTo>
                  <a:pt x="205619" y="152400"/>
                  <a:pt x="411238" y="304800"/>
                  <a:pt x="464457" y="406400"/>
                </a:cubicBezTo>
                <a:cubicBezTo>
                  <a:pt x="517676" y="508000"/>
                  <a:pt x="287866" y="447524"/>
                  <a:pt x="319314" y="609600"/>
                </a:cubicBezTo>
                <a:cubicBezTo>
                  <a:pt x="350762" y="771676"/>
                  <a:pt x="501952" y="1075266"/>
                  <a:pt x="653143" y="1378857"/>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 name="Freeform 3"/>
          <p:cNvSpPr/>
          <p:nvPr/>
        </p:nvSpPr>
        <p:spPr>
          <a:xfrm>
            <a:off x="5638801" y="3962401"/>
            <a:ext cx="533400" cy="838200"/>
          </a:xfrm>
          <a:custGeom>
            <a:avLst/>
            <a:gdLst>
              <a:gd name="connsiteX0" fmla="*/ 0 w 653143"/>
              <a:gd name="connsiteY0" fmla="*/ 0 h 1378857"/>
              <a:gd name="connsiteX1" fmla="*/ 464457 w 653143"/>
              <a:gd name="connsiteY1" fmla="*/ 406400 h 1378857"/>
              <a:gd name="connsiteX2" fmla="*/ 319314 w 653143"/>
              <a:gd name="connsiteY2" fmla="*/ 609600 h 1378857"/>
              <a:gd name="connsiteX3" fmla="*/ 653143 w 653143"/>
              <a:gd name="connsiteY3" fmla="*/ 1378857 h 1378857"/>
            </a:gdLst>
            <a:ahLst/>
            <a:cxnLst>
              <a:cxn ang="0">
                <a:pos x="connsiteX0" y="connsiteY0"/>
              </a:cxn>
              <a:cxn ang="0">
                <a:pos x="connsiteX1" y="connsiteY1"/>
              </a:cxn>
              <a:cxn ang="0">
                <a:pos x="connsiteX2" y="connsiteY2"/>
              </a:cxn>
              <a:cxn ang="0">
                <a:pos x="connsiteX3" y="connsiteY3"/>
              </a:cxn>
            </a:cxnLst>
            <a:rect l="l" t="t" r="r" b="b"/>
            <a:pathLst>
              <a:path w="653143" h="1378857">
                <a:moveTo>
                  <a:pt x="0" y="0"/>
                </a:moveTo>
                <a:cubicBezTo>
                  <a:pt x="205619" y="152400"/>
                  <a:pt x="411238" y="304800"/>
                  <a:pt x="464457" y="406400"/>
                </a:cubicBezTo>
                <a:cubicBezTo>
                  <a:pt x="517676" y="508000"/>
                  <a:pt x="287866" y="447524"/>
                  <a:pt x="319314" y="609600"/>
                </a:cubicBezTo>
                <a:cubicBezTo>
                  <a:pt x="350762" y="771676"/>
                  <a:pt x="501952" y="1075266"/>
                  <a:pt x="653143" y="1378857"/>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Title 1"/>
          <p:cNvSpPr txBox="1">
            <a:spLocks/>
          </p:cNvSpPr>
          <p:nvPr/>
        </p:nvSpPr>
        <p:spPr bwMode="auto">
          <a:xfrm>
            <a:off x="533400" y="5334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400" b="0" i="1" u="none" strike="noStrike" kern="0" cap="none" spc="0" normalizeH="0" baseline="-25000" noProof="0" dirty="0">
              <a:ln>
                <a:noFill/>
              </a:ln>
              <a:solidFill>
                <a:schemeClr val="tx2"/>
              </a:solidFill>
              <a:effectLst/>
              <a:uLnTx/>
              <a:uFillTx/>
              <a:latin typeface="Cambria Math" pitchFamily="18" charset="0"/>
              <a:ea typeface="Cambria Math" pitchFamily="18" charset="0"/>
              <a:cs typeface="Times New Roman" pitchFamily="18" charset="0"/>
            </a:endParaRPr>
          </a:p>
        </p:txBody>
      </p:sp>
      <p:sp>
        <p:nvSpPr>
          <p:cNvPr id="6" name="Title 1"/>
          <p:cNvSpPr txBox="1">
            <a:spLocks/>
          </p:cNvSpPr>
          <p:nvPr/>
        </p:nvSpPr>
        <p:spPr bwMode="auto">
          <a:xfrm>
            <a:off x="4724400" y="5181600"/>
            <a:ext cx="1905000" cy="762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2400" kern="0" noProof="0" dirty="0" smtClean="0">
                <a:solidFill>
                  <a:srgbClr val="FF0000"/>
                </a:solidFill>
                <a:latin typeface="Times New Roman" pitchFamily="18" charset="0"/>
                <a:ea typeface="+mj-ea"/>
                <a:cs typeface="Times New Roman" pitchFamily="18" charset="0"/>
              </a:rPr>
              <a:t>real part</a:t>
            </a:r>
            <a:endParaRPr kumimoji="0" lang="en-US" sz="2400" b="0" i="1" u="none" strike="noStrike" kern="0" cap="none" spc="0" normalizeH="0" baseline="-2500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
        <p:nvSpPr>
          <p:cNvPr id="7" name="Title 1"/>
          <p:cNvSpPr txBox="1">
            <a:spLocks/>
          </p:cNvSpPr>
          <p:nvPr/>
        </p:nvSpPr>
        <p:spPr bwMode="auto">
          <a:xfrm>
            <a:off x="6019800" y="4572000"/>
            <a:ext cx="1905000" cy="762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2400" kern="0" noProof="0" dirty="0" smtClean="0">
                <a:solidFill>
                  <a:srgbClr val="FF0000"/>
                </a:solidFill>
                <a:latin typeface="Times New Roman" pitchFamily="18" charset="0"/>
                <a:ea typeface="+mj-ea"/>
                <a:cs typeface="Times New Roman" pitchFamily="18" charset="0"/>
              </a:rPr>
              <a:t>imaginary part</a:t>
            </a:r>
            <a:endParaRPr kumimoji="0" lang="en-US" sz="2400" b="0" i="1" u="none" strike="noStrike" kern="0" cap="none" spc="0" normalizeH="0" baseline="-2500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33400"/>
            <a:ext cx="8991600" cy="5410200"/>
          </a:xfrm>
        </p:spPr>
        <p:txBody>
          <a:bodyPr/>
          <a:lstStyle/>
          <a:p>
            <a:r>
              <a:rPr lang="en-US" dirty="0" smtClean="0">
                <a:latin typeface="Times New Roman" pitchFamily="18" charset="0"/>
                <a:cs typeface="Times New Roman" pitchFamily="18" charset="0"/>
              </a:rPr>
              <a:t>adding complex numbers</a:t>
            </a:r>
            <a:br>
              <a:rPr lang="en-US" dirty="0" smtClean="0">
                <a:latin typeface="Times New Roman" pitchFamily="18" charset="0"/>
                <a:cs typeface="Times New Roman" pitchFamily="18" charset="0"/>
              </a:rPr>
            </a:br>
            <a:r>
              <a:rPr lang="en-US" i="1" dirty="0" smtClean="0">
                <a:latin typeface="Times New Roman" pitchFamily="18" charset="0"/>
                <a:ea typeface="Cambria Math" pitchFamily="18" charset="0"/>
                <a:cs typeface="Times New Roman" pitchFamily="18" charset="0"/>
              </a:rPr>
              <a:t/>
            </a:r>
            <a:br>
              <a:rPr lang="en-US" i="1" dirty="0" smtClean="0">
                <a:latin typeface="Times New Roman" pitchFamily="18" charset="0"/>
                <a:ea typeface="Cambria Math" pitchFamily="18" charset="0"/>
                <a:cs typeface="Times New Roman" pitchFamily="18" charset="0"/>
              </a:rPr>
            </a:br>
            <a:r>
              <a:rPr lang="en-US" i="1" dirty="0" smtClean="0">
                <a:latin typeface="Cambria Math" pitchFamily="18" charset="0"/>
                <a:ea typeface="Cambria Math" pitchFamily="18" charset="0"/>
                <a:cs typeface="Times New Roman" pitchFamily="18" charset="0"/>
              </a:rPr>
              <a:t>a = </a:t>
            </a:r>
            <a:r>
              <a:rPr lang="en-US" i="1" dirty="0" err="1" smtClean="0">
                <a:latin typeface="Cambria Math" pitchFamily="18" charset="0"/>
                <a:ea typeface="Cambria Math" pitchFamily="18" charset="0"/>
                <a:cs typeface="Times New Roman" pitchFamily="18" charset="0"/>
              </a:rPr>
              <a:t>a</a:t>
            </a:r>
            <a:r>
              <a:rPr lang="en-US" i="1" baseline="-25000" dirty="0" err="1" smtClean="0">
                <a:latin typeface="Cambria Math" pitchFamily="18" charset="0"/>
                <a:ea typeface="Cambria Math" pitchFamily="18" charset="0"/>
                <a:cs typeface="Times New Roman" pitchFamily="18" charset="0"/>
              </a:rPr>
              <a:t>r</a:t>
            </a:r>
            <a:r>
              <a:rPr lang="en-US" i="1" dirty="0" smtClean="0">
                <a:latin typeface="Cambria Math" pitchFamily="18" charset="0"/>
                <a:ea typeface="Cambria Math" pitchFamily="18" charset="0"/>
                <a:cs typeface="Times New Roman" pitchFamily="18" charset="0"/>
              </a:rPr>
              <a:t> + </a:t>
            </a:r>
            <a:r>
              <a:rPr lang="en-US" i="1" dirty="0" err="1" smtClean="0">
                <a:latin typeface="Cambria Math" pitchFamily="18" charset="0"/>
                <a:ea typeface="Cambria Math" pitchFamily="18" charset="0"/>
                <a:cs typeface="Times New Roman" pitchFamily="18" charset="0"/>
              </a:rPr>
              <a:t>i</a:t>
            </a:r>
            <a:r>
              <a:rPr lang="en-US" i="1" dirty="0" smtClean="0">
                <a:latin typeface="Cambria Math" pitchFamily="18" charset="0"/>
                <a:ea typeface="Cambria Math" pitchFamily="18" charset="0"/>
                <a:cs typeface="Times New Roman" pitchFamily="18" charset="0"/>
              </a:rPr>
              <a:t> </a:t>
            </a:r>
            <a:r>
              <a:rPr lang="en-US" i="1" dirty="0" err="1" smtClean="0">
                <a:latin typeface="Cambria Math" pitchFamily="18" charset="0"/>
                <a:ea typeface="Cambria Math" pitchFamily="18" charset="0"/>
                <a:cs typeface="Times New Roman" pitchFamily="18" charset="0"/>
              </a:rPr>
              <a:t>a</a:t>
            </a:r>
            <a:r>
              <a:rPr lang="en-US" i="1" baseline="-25000" dirty="0" err="1" smtClean="0">
                <a:latin typeface="Cambria Math" pitchFamily="18" charset="0"/>
                <a:ea typeface="Cambria Math" pitchFamily="18" charset="0"/>
                <a:cs typeface="Times New Roman" pitchFamily="18" charset="0"/>
              </a:rPr>
              <a:t>i</a:t>
            </a:r>
            <a:r>
              <a:rPr lang="en-US" i="1" baseline="-25000" dirty="0" smtClean="0">
                <a:latin typeface="Cambria Math" pitchFamily="18" charset="0"/>
                <a:ea typeface="Cambria Math" pitchFamily="18" charset="0"/>
                <a:cs typeface="Times New Roman" pitchFamily="18" charset="0"/>
              </a:rPr>
              <a:t> </a:t>
            </a:r>
            <a:r>
              <a:rPr lang="en-US" i="1" dirty="0" smtClean="0">
                <a:latin typeface="Cambria Math" pitchFamily="18" charset="0"/>
                <a:ea typeface="Cambria Math" pitchFamily="18" charset="0"/>
                <a:cs typeface="Times New Roman" pitchFamily="18" charset="0"/>
              </a:rPr>
              <a:t>    b = </a:t>
            </a:r>
            <a:r>
              <a:rPr lang="en-US" i="1" dirty="0" err="1" smtClean="0">
                <a:latin typeface="Cambria Math" pitchFamily="18" charset="0"/>
                <a:ea typeface="Cambria Math" pitchFamily="18" charset="0"/>
                <a:cs typeface="Times New Roman" pitchFamily="18" charset="0"/>
              </a:rPr>
              <a:t>b</a:t>
            </a:r>
            <a:r>
              <a:rPr lang="en-US" i="1" baseline="-25000" dirty="0" err="1" smtClean="0">
                <a:latin typeface="Cambria Math" pitchFamily="18" charset="0"/>
                <a:ea typeface="Cambria Math" pitchFamily="18" charset="0"/>
                <a:cs typeface="Times New Roman" pitchFamily="18" charset="0"/>
              </a:rPr>
              <a:t>r</a:t>
            </a:r>
            <a:r>
              <a:rPr lang="en-US" i="1" dirty="0" smtClean="0">
                <a:latin typeface="Cambria Math" pitchFamily="18" charset="0"/>
                <a:ea typeface="Cambria Math" pitchFamily="18" charset="0"/>
                <a:cs typeface="Times New Roman" pitchFamily="18" charset="0"/>
              </a:rPr>
              <a:t> + </a:t>
            </a:r>
            <a:r>
              <a:rPr lang="en-US" i="1" dirty="0" err="1" smtClean="0">
                <a:latin typeface="Cambria Math" pitchFamily="18" charset="0"/>
                <a:ea typeface="Cambria Math" pitchFamily="18" charset="0"/>
                <a:cs typeface="Times New Roman" pitchFamily="18" charset="0"/>
              </a:rPr>
              <a:t>i</a:t>
            </a:r>
            <a:r>
              <a:rPr lang="en-US" i="1" dirty="0" smtClean="0">
                <a:latin typeface="Cambria Math" pitchFamily="18" charset="0"/>
                <a:ea typeface="Cambria Math" pitchFamily="18" charset="0"/>
                <a:cs typeface="Times New Roman" pitchFamily="18" charset="0"/>
              </a:rPr>
              <a:t> b</a:t>
            </a:r>
            <a:r>
              <a:rPr lang="en-US" i="1" baseline="-25000" dirty="0" smtClean="0">
                <a:latin typeface="Cambria Math" pitchFamily="18" charset="0"/>
                <a:ea typeface="Cambria Math" pitchFamily="18" charset="0"/>
                <a:cs typeface="Times New Roman" pitchFamily="18" charset="0"/>
              </a:rPr>
              <a:t>i</a:t>
            </a:r>
            <a:br>
              <a:rPr lang="en-US" i="1" baseline="-25000" dirty="0" smtClean="0">
                <a:latin typeface="Cambria Math" pitchFamily="18" charset="0"/>
                <a:ea typeface="Cambria Math" pitchFamily="18" charset="0"/>
                <a:cs typeface="Times New Roman" pitchFamily="18" charset="0"/>
              </a:rPr>
            </a:br>
            <a:r>
              <a:rPr lang="en-US" i="1" baseline="-25000" dirty="0" smtClean="0">
                <a:latin typeface="Cambria Math" pitchFamily="18" charset="0"/>
                <a:ea typeface="Cambria Math" pitchFamily="18" charset="0"/>
                <a:cs typeface="Times New Roman" pitchFamily="18" charset="0"/>
              </a:rPr>
              <a:t/>
            </a:r>
            <a:br>
              <a:rPr lang="en-US" i="1" baseline="-25000" dirty="0" smtClean="0">
                <a:latin typeface="Cambria Math" pitchFamily="18" charset="0"/>
                <a:ea typeface="Cambria Math" pitchFamily="18" charset="0"/>
                <a:cs typeface="Times New Roman" pitchFamily="18" charset="0"/>
              </a:rPr>
            </a:br>
            <a:r>
              <a:rPr lang="en-US" i="1" dirty="0" smtClean="0">
                <a:latin typeface="Cambria Math" pitchFamily="18" charset="0"/>
                <a:ea typeface="Cambria Math" pitchFamily="18" charset="0"/>
                <a:cs typeface="Times New Roman" pitchFamily="18" charset="0"/>
              </a:rPr>
              <a:t>c = </a:t>
            </a:r>
            <a:r>
              <a:rPr lang="en-US" i="1" dirty="0" err="1" smtClean="0">
                <a:latin typeface="Cambria Math" pitchFamily="18" charset="0"/>
                <a:ea typeface="Cambria Math" pitchFamily="18" charset="0"/>
                <a:cs typeface="Times New Roman" pitchFamily="18" charset="0"/>
              </a:rPr>
              <a:t>a+b</a:t>
            </a:r>
            <a:r>
              <a:rPr lang="en-US" i="1" dirty="0" smtClean="0">
                <a:latin typeface="Cambria Math" pitchFamily="18" charset="0"/>
                <a:ea typeface="Cambria Math" pitchFamily="18" charset="0"/>
                <a:cs typeface="Times New Roman" pitchFamily="18" charset="0"/>
              </a:rPr>
              <a:t> = (</a:t>
            </a:r>
            <a:r>
              <a:rPr lang="en-US" i="1" dirty="0" err="1" smtClean="0">
                <a:latin typeface="Cambria Math" pitchFamily="18" charset="0"/>
                <a:ea typeface="Cambria Math" pitchFamily="18" charset="0"/>
                <a:cs typeface="Times New Roman" pitchFamily="18" charset="0"/>
              </a:rPr>
              <a:t>a</a:t>
            </a:r>
            <a:r>
              <a:rPr lang="en-US" i="1" baseline="-25000" dirty="0" err="1" smtClean="0">
                <a:latin typeface="Cambria Math" pitchFamily="18" charset="0"/>
                <a:ea typeface="Cambria Math" pitchFamily="18" charset="0"/>
                <a:cs typeface="Times New Roman" pitchFamily="18" charset="0"/>
              </a:rPr>
              <a:t>r</a:t>
            </a:r>
            <a:r>
              <a:rPr lang="en-US" i="1" dirty="0" smtClean="0">
                <a:latin typeface="Cambria Math" pitchFamily="18" charset="0"/>
                <a:ea typeface="Cambria Math" pitchFamily="18" charset="0"/>
                <a:cs typeface="Times New Roman" pitchFamily="18" charset="0"/>
              </a:rPr>
              <a:t> + </a:t>
            </a:r>
            <a:r>
              <a:rPr lang="en-US" i="1" dirty="0" err="1" smtClean="0">
                <a:latin typeface="Cambria Math" pitchFamily="18" charset="0"/>
                <a:ea typeface="Cambria Math" pitchFamily="18" charset="0"/>
                <a:cs typeface="Times New Roman" pitchFamily="18" charset="0"/>
              </a:rPr>
              <a:t>i</a:t>
            </a:r>
            <a:r>
              <a:rPr lang="en-US" i="1" dirty="0" smtClean="0">
                <a:latin typeface="Cambria Math" pitchFamily="18" charset="0"/>
                <a:ea typeface="Cambria Math" pitchFamily="18" charset="0"/>
                <a:cs typeface="Times New Roman" pitchFamily="18" charset="0"/>
              </a:rPr>
              <a:t> </a:t>
            </a:r>
            <a:r>
              <a:rPr lang="en-US" i="1" dirty="0" err="1" smtClean="0">
                <a:latin typeface="Cambria Math" pitchFamily="18" charset="0"/>
                <a:ea typeface="Cambria Math" pitchFamily="18" charset="0"/>
                <a:cs typeface="Times New Roman" pitchFamily="18" charset="0"/>
              </a:rPr>
              <a:t>a</a:t>
            </a:r>
            <a:r>
              <a:rPr lang="en-US" i="1" baseline="-25000" dirty="0" err="1" smtClean="0">
                <a:latin typeface="Cambria Math" pitchFamily="18" charset="0"/>
                <a:ea typeface="Cambria Math" pitchFamily="18" charset="0"/>
                <a:cs typeface="Times New Roman" pitchFamily="18" charset="0"/>
              </a:rPr>
              <a:t>i</a:t>
            </a:r>
            <a:r>
              <a:rPr lang="en-US" i="1" baseline="-25000" dirty="0" smtClean="0">
                <a:latin typeface="Cambria Math" pitchFamily="18" charset="0"/>
                <a:ea typeface="Cambria Math" pitchFamily="18" charset="0"/>
                <a:cs typeface="Times New Roman" pitchFamily="18" charset="0"/>
              </a:rPr>
              <a:t> </a:t>
            </a:r>
            <a:r>
              <a:rPr lang="en-US" i="1" dirty="0" smtClean="0">
                <a:latin typeface="Cambria Math" pitchFamily="18" charset="0"/>
                <a:ea typeface="Cambria Math" pitchFamily="18" charset="0"/>
                <a:cs typeface="Times New Roman" pitchFamily="18" charset="0"/>
              </a:rPr>
              <a:t>)+ (</a:t>
            </a:r>
            <a:r>
              <a:rPr lang="en-US" i="1" dirty="0" err="1" smtClean="0">
                <a:latin typeface="Cambria Math" pitchFamily="18" charset="0"/>
                <a:ea typeface="Cambria Math" pitchFamily="18" charset="0"/>
                <a:cs typeface="Times New Roman" pitchFamily="18" charset="0"/>
              </a:rPr>
              <a:t>b</a:t>
            </a:r>
            <a:r>
              <a:rPr lang="en-US" i="1" baseline="-25000" dirty="0" err="1" smtClean="0">
                <a:latin typeface="Cambria Math" pitchFamily="18" charset="0"/>
                <a:ea typeface="Cambria Math" pitchFamily="18" charset="0"/>
                <a:cs typeface="Times New Roman" pitchFamily="18" charset="0"/>
              </a:rPr>
              <a:t>r</a:t>
            </a:r>
            <a:r>
              <a:rPr lang="en-US" i="1" dirty="0" smtClean="0">
                <a:latin typeface="Cambria Math" pitchFamily="18" charset="0"/>
                <a:ea typeface="Cambria Math" pitchFamily="18" charset="0"/>
                <a:cs typeface="Times New Roman" pitchFamily="18" charset="0"/>
              </a:rPr>
              <a:t> + </a:t>
            </a:r>
            <a:r>
              <a:rPr lang="en-US" i="1" dirty="0" err="1" smtClean="0">
                <a:latin typeface="Cambria Math" pitchFamily="18" charset="0"/>
                <a:ea typeface="Cambria Math" pitchFamily="18" charset="0"/>
                <a:cs typeface="Times New Roman" pitchFamily="18" charset="0"/>
              </a:rPr>
              <a:t>i</a:t>
            </a:r>
            <a:r>
              <a:rPr lang="en-US" i="1" dirty="0" smtClean="0">
                <a:latin typeface="Cambria Math" pitchFamily="18" charset="0"/>
                <a:ea typeface="Cambria Math" pitchFamily="18" charset="0"/>
                <a:cs typeface="Times New Roman" pitchFamily="18" charset="0"/>
              </a:rPr>
              <a:t> b</a:t>
            </a:r>
            <a:r>
              <a:rPr lang="en-US" i="1" baseline="-25000" dirty="0" smtClean="0">
                <a:latin typeface="Cambria Math" pitchFamily="18" charset="0"/>
                <a:ea typeface="Cambria Math" pitchFamily="18" charset="0"/>
                <a:cs typeface="Times New Roman" pitchFamily="18" charset="0"/>
              </a:rPr>
              <a:t>i </a:t>
            </a:r>
            <a:r>
              <a:rPr lang="en-US" i="1" dirty="0" smtClean="0">
                <a:latin typeface="Cambria Math" pitchFamily="18" charset="0"/>
                <a:ea typeface="Cambria Math" pitchFamily="18" charset="0"/>
                <a:cs typeface="Times New Roman" pitchFamily="18" charset="0"/>
              </a:rPr>
              <a:t>) =</a:t>
            </a:r>
            <a:br>
              <a:rPr lang="en-US" i="1" dirty="0" smtClean="0">
                <a:latin typeface="Cambria Math" pitchFamily="18" charset="0"/>
                <a:ea typeface="Cambria Math" pitchFamily="18" charset="0"/>
                <a:cs typeface="Times New Roman" pitchFamily="18" charset="0"/>
              </a:rPr>
            </a:br>
            <a:r>
              <a:rPr lang="en-US" i="1" dirty="0" smtClean="0">
                <a:latin typeface="Cambria Math" pitchFamily="18" charset="0"/>
                <a:ea typeface="Cambria Math" pitchFamily="18" charset="0"/>
                <a:cs typeface="Times New Roman" pitchFamily="18" charset="0"/>
              </a:rPr>
              <a:t> </a:t>
            </a:r>
            <a:br>
              <a:rPr lang="en-US" i="1" dirty="0" smtClean="0">
                <a:latin typeface="Cambria Math" pitchFamily="18" charset="0"/>
                <a:ea typeface="Cambria Math" pitchFamily="18" charset="0"/>
                <a:cs typeface="Times New Roman" pitchFamily="18" charset="0"/>
              </a:rPr>
            </a:br>
            <a:r>
              <a:rPr lang="en-US" i="1" dirty="0" smtClean="0">
                <a:latin typeface="Cambria Math" pitchFamily="18" charset="0"/>
                <a:ea typeface="Cambria Math" pitchFamily="18" charset="0"/>
                <a:cs typeface="Times New Roman" pitchFamily="18" charset="0"/>
              </a:rPr>
              <a:t> (</a:t>
            </a:r>
            <a:r>
              <a:rPr lang="en-US" i="1" dirty="0" err="1" smtClean="0">
                <a:latin typeface="Cambria Math" pitchFamily="18" charset="0"/>
                <a:ea typeface="Cambria Math" pitchFamily="18" charset="0"/>
                <a:cs typeface="Times New Roman" pitchFamily="18" charset="0"/>
              </a:rPr>
              <a:t>a</a:t>
            </a:r>
            <a:r>
              <a:rPr lang="en-US" i="1" baseline="-25000" dirty="0" err="1" smtClean="0">
                <a:latin typeface="Cambria Math" pitchFamily="18" charset="0"/>
                <a:ea typeface="Cambria Math" pitchFamily="18" charset="0"/>
                <a:cs typeface="Times New Roman" pitchFamily="18" charset="0"/>
              </a:rPr>
              <a:t>r</a:t>
            </a:r>
            <a:r>
              <a:rPr lang="en-US" i="1" dirty="0" smtClean="0">
                <a:latin typeface="Cambria Math" pitchFamily="18" charset="0"/>
                <a:ea typeface="Cambria Math" pitchFamily="18" charset="0"/>
                <a:cs typeface="Times New Roman" pitchFamily="18" charset="0"/>
              </a:rPr>
              <a:t> + </a:t>
            </a:r>
            <a:r>
              <a:rPr lang="en-US" i="1" dirty="0" err="1" smtClean="0">
                <a:latin typeface="Cambria Math" pitchFamily="18" charset="0"/>
                <a:ea typeface="Cambria Math" pitchFamily="18" charset="0"/>
                <a:cs typeface="Times New Roman" pitchFamily="18" charset="0"/>
              </a:rPr>
              <a:t>b</a:t>
            </a:r>
            <a:r>
              <a:rPr lang="en-US" i="1" baseline="-25000" dirty="0" err="1" smtClean="0">
                <a:latin typeface="Cambria Math" pitchFamily="18" charset="0"/>
                <a:ea typeface="Cambria Math" pitchFamily="18" charset="0"/>
                <a:cs typeface="Times New Roman" pitchFamily="18" charset="0"/>
              </a:rPr>
              <a:t>r</a:t>
            </a:r>
            <a:r>
              <a:rPr lang="en-US" i="1" dirty="0" smtClean="0">
                <a:latin typeface="Cambria Math" pitchFamily="18" charset="0"/>
                <a:ea typeface="Cambria Math" pitchFamily="18" charset="0"/>
                <a:cs typeface="Times New Roman" pitchFamily="18" charset="0"/>
              </a:rPr>
              <a:t> )+ </a:t>
            </a:r>
            <a:r>
              <a:rPr lang="en-US" i="1" dirty="0" err="1" smtClean="0">
                <a:latin typeface="Cambria Math" pitchFamily="18" charset="0"/>
                <a:ea typeface="Cambria Math" pitchFamily="18" charset="0"/>
                <a:cs typeface="Times New Roman" pitchFamily="18" charset="0"/>
              </a:rPr>
              <a:t>i</a:t>
            </a:r>
            <a:r>
              <a:rPr lang="en-US" i="1" dirty="0" smtClean="0">
                <a:latin typeface="Cambria Math" pitchFamily="18" charset="0"/>
                <a:ea typeface="Cambria Math" pitchFamily="18" charset="0"/>
                <a:cs typeface="Times New Roman" pitchFamily="18" charset="0"/>
              </a:rPr>
              <a:t>(</a:t>
            </a:r>
            <a:r>
              <a:rPr lang="en-US" i="1" dirty="0" err="1" smtClean="0">
                <a:latin typeface="Cambria Math" pitchFamily="18" charset="0"/>
                <a:ea typeface="Cambria Math" pitchFamily="18" charset="0"/>
                <a:cs typeface="Times New Roman" pitchFamily="18" charset="0"/>
              </a:rPr>
              <a:t>a</a:t>
            </a:r>
            <a:r>
              <a:rPr lang="en-US" i="1" baseline="-25000" dirty="0" err="1" smtClean="0">
                <a:latin typeface="Cambria Math" pitchFamily="18" charset="0"/>
                <a:ea typeface="Cambria Math" pitchFamily="18" charset="0"/>
                <a:cs typeface="Times New Roman" pitchFamily="18" charset="0"/>
              </a:rPr>
              <a:t>i</a:t>
            </a:r>
            <a:r>
              <a:rPr lang="en-US" i="1" baseline="-25000" dirty="0" smtClean="0">
                <a:latin typeface="Cambria Math" pitchFamily="18" charset="0"/>
                <a:ea typeface="Cambria Math" pitchFamily="18" charset="0"/>
                <a:cs typeface="Times New Roman" pitchFamily="18" charset="0"/>
              </a:rPr>
              <a:t> </a:t>
            </a:r>
            <a:r>
              <a:rPr lang="en-US" i="1" dirty="0" smtClean="0">
                <a:latin typeface="Cambria Math" pitchFamily="18" charset="0"/>
                <a:ea typeface="Cambria Math" pitchFamily="18" charset="0"/>
                <a:cs typeface="Times New Roman" pitchFamily="18" charset="0"/>
              </a:rPr>
              <a:t>+b</a:t>
            </a:r>
            <a:r>
              <a:rPr lang="en-US" i="1" baseline="-25000" dirty="0" smtClean="0">
                <a:latin typeface="Cambria Math" pitchFamily="18" charset="0"/>
                <a:ea typeface="Cambria Math" pitchFamily="18" charset="0"/>
                <a:cs typeface="Times New Roman" pitchFamily="18" charset="0"/>
              </a:rPr>
              <a:t>i </a:t>
            </a:r>
            <a:r>
              <a:rPr lang="en-US" i="1" dirty="0" smtClean="0">
                <a:latin typeface="Cambria Math" pitchFamily="18" charset="0"/>
                <a:ea typeface="Cambria Math" pitchFamily="18" charset="0"/>
                <a:cs typeface="Times New Roman" pitchFamily="18" charset="0"/>
              </a:rPr>
              <a:t>) </a:t>
            </a:r>
            <a:br>
              <a:rPr lang="en-US" i="1" dirty="0" smtClean="0">
                <a:latin typeface="Cambria Math" pitchFamily="18" charset="0"/>
                <a:ea typeface="Cambria Math" pitchFamily="18" charset="0"/>
                <a:cs typeface="Times New Roman" pitchFamily="18" charset="0"/>
              </a:rPr>
            </a:br>
            <a:r>
              <a:rPr lang="en-US" i="1" dirty="0" smtClean="0">
                <a:latin typeface="Cambria Math" pitchFamily="18" charset="0"/>
                <a:ea typeface="Cambria Math" pitchFamily="18" charset="0"/>
                <a:cs typeface="Times New Roman" pitchFamily="18" charset="0"/>
              </a:rPr>
              <a:t/>
            </a:r>
            <a:br>
              <a:rPr lang="en-US" i="1" dirty="0" smtClean="0">
                <a:latin typeface="Cambria Math" pitchFamily="18" charset="0"/>
                <a:ea typeface="Cambria Math" pitchFamily="18" charset="0"/>
                <a:cs typeface="Times New Roman" pitchFamily="18" charset="0"/>
              </a:rPr>
            </a:br>
            <a:endParaRPr lang="en-US" i="1" dirty="0">
              <a:latin typeface="Cambria Math" pitchFamily="18" charset="0"/>
              <a:ea typeface="Cambria Math" pitchFamily="18" charset="0"/>
              <a:cs typeface="Times New Roman" pitchFamily="18" charset="0"/>
            </a:endParaRPr>
          </a:p>
        </p:txBody>
      </p:sp>
      <p:sp>
        <p:nvSpPr>
          <p:cNvPr id="5" name="Title 1"/>
          <p:cNvSpPr txBox="1">
            <a:spLocks/>
          </p:cNvSpPr>
          <p:nvPr/>
        </p:nvSpPr>
        <p:spPr bwMode="auto">
          <a:xfrm>
            <a:off x="533400" y="8382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400" b="0" i="1" u="none" strike="noStrike" kern="0" cap="none" spc="0" normalizeH="0" baseline="-25000" noProof="0" dirty="0">
              <a:ln>
                <a:noFill/>
              </a:ln>
              <a:solidFill>
                <a:schemeClr val="tx2"/>
              </a:solidFill>
              <a:effectLst/>
              <a:uLnTx/>
              <a:uFillTx/>
              <a:latin typeface="Cambria Math" pitchFamily="18" charset="0"/>
              <a:ea typeface="Cambria Math" pitchFamily="18" charset="0"/>
              <a:cs typeface="Times New Roman" pitchFamily="18" charset="0"/>
            </a:endParaRPr>
          </a:p>
        </p:txBody>
      </p:sp>
      <p:sp>
        <p:nvSpPr>
          <p:cNvPr id="4" name="Left Brace 3"/>
          <p:cNvSpPr/>
          <p:nvPr/>
        </p:nvSpPr>
        <p:spPr>
          <a:xfrm rot="16200000">
            <a:off x="3086100" y="4229100"/>
            <a:ext cx="304800" cy="1752600"/>
          </a:xfrm>
          <a:prstGeom prst="leftBrace">
            <a:avLst>
              <a:gd name="adj1" fmla="val 8333"/>
              <a:gd name="adj2" fmla="val 48912"/>
            </a:avLst>
          </a:prstGeom>
          <a:ln w="38100">
            <a:solidFill>
              <a:srgbClr val="FF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Left Brace 5"/>
          <p:cNvSpPr/>
          <p:nvPr/>
        </p:nvSpPr>
        <p:spPr>
          <a:xfrm rot="16200000">
            <a:off x="5829300" y="4152900"/>
            <a:ext cx="304800" cy="1752600"/>
          </a:xfrm>
          <a:prstGeom prst="leftBrace">
            <a:avLst>
              <a:gd name="adj1" fmla="val 8333"/>
              <a:gd name="adj2" fmla="val 48912"/>
            </a:avLst>
          </a:prstGeom>
          <a:ln w="38100">
            <a:solidFill>
              <a:srgbClr val="FF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Rectangle 6"/>
          <p:cNvSpPr/>
          <p:nvPr/>
        </p:nvSpPr>
        <p:spPr>
          <a:xfrm>
            <a:off x="2924628" y="5112660"/>
            <a:ext cx="740908" cy="769441"/>
          </a:xfrm>
          <a:prstGeom prst="rect">
            <a:avLst/>
          </a:prstGeom>
        </p:spPr>
        <p:txBody>
          <a:bodyPr wrap="none">
            <a:spAutoFit/>
          </a:bodyPr>
          <a:lstStyle/>
          <a:p>
            <a:r>
              <a:rPr lang="en-US" sz="4400" i="1" dirty="0" err="1" smtClean="0">
                <a:solidFill>
                  <a:srgbClr val="FF0000"/>
                </a:solidFill>
                <a:latin typeface="Cambria Math" pitchFamily="18" charset="0"/>
                <a:ea typeface="Cambria Math" pitchFamily="18" charset="0"/>
                <a:cs typeface="Times New Roman" pitchFamily="18" charset="0"/>
              </a:rPr>
              <a:t>c</a:t>
            </a:r>
            <a:r>
              <a:rPr lang="en-US" sz="4400" i="1" baseline="-25000" dirty="0" err="1" smtClean="0">
                <a:solidFill>
                  <a:srgbClr val="FF0000"/>
                </a:solidFill>
                <a:latin typeface="Cambria Math" pitchFamily="18" charset="0"/>
                <a:ea typeface="Cambria Math" pitchFamily="18" charset="0"/>
                <a:cs typeface="Times New Roman" pitchFamily="18" charset="0"/>
              </a:rPr>
              <a:t>r</a:t>
            </a:r>
            <a:r>
              <a:rPr lang="en-US" sz="4400" i="1" dirty="0" smtClean="0">
                <a:solidFill>
                  <a:srgbClr val="FF0000"/>
                </a:solidFill>
                <a:latin typeface="Cambria Math" pitchFamily="18" charset="0"/>
                <a:ea typeface="Cambria Math" pitchFamily="18" charset="0"/>
                <a:cs typeface="Times New Roman" pitchFamily="18" charset="0"/>
              </a:rPr>
              <a:t> </a:t>
            </a:r>
            <a:endParaRPr lang="en-US" sz="4400" dirty="0">
              <a:solidFill>
                <a:srgbClr val="FF0000"/>
              </a:solidFill>
            </a:endParaRPr>
          </a:p>
        </p:txBody>
      </p:sp>
      <p:sp>
        <p:nvSpPr>
          <p:cNvPr id="8" name="Rectangle 7"/>
          <p:cNvSpPr/>
          <p:nvPr/>
        </p:nvSpPr>
        <p:spPr>
          <a:xfrm>
            <a:off x="5638800" y="5105400"/>
            <a:ext cx="662361" cy="769441"/>
          </a:xfrm>
          <a:prstGeom prst="rect">
            <a:avLst/>
          </a:prstGeom>
        </p:spPr>
        <p:txBody>
          <a:bodyPr wrap="none">
            <a:spAutoFit/>
          </a:bodyPr>
          <a:lstStyle/>
          <a:p>
            <a:r>
              <a:rPr lang="en-US" sz="4400" i="1" dirty="0" err="1" smtClean="0">
                <a:solidFill>
                  <a:srgbClr val="FF0000"/>
                </a:solidFill>
                <a:latin typeface="Cambria Math" pitchFamily="18" charset="0"/>
                <a:ea typeface="Cambria Math" pitchFamily="18" charset="0"/>
                <a:cs typeface="Times New Roman" pitchFamily="18" charset="0"/>
              </a:rPr>
              <a:t>c</a:t>
            </a:r>
            <a:r>
              <a:rPr lang="en-US" sz="4400" i="1" baseline="-25000" dirty="0" err="1" smtClean="0">
                <a:solidFill>
                  <a:srgbClr val="FF0000"/>
                </a:solidFill>
                <a:latin typeface="Cambria Math" pitchFamily="18" charset="0"/>
                <a:ea typeface="Cambria Math" pitchFamily="18" charset="0"/>
                <a:cs typeface="Times New Roman" pitchFamily="18" charset="0"/>
              </a:rPr>
              <a:t>i</a:t>
            </a:r>
            <a:r>
              <a:rPr lang="en-US" sz="4400" i="1" dirty="0" smtClean="0">
                <a:solidFill>
                  <a:srgbClr val="FF0000"/>
                </a:solidFill>
                <a:latin typeface="Cambria Math" pitchFamily="18" charset="0"/>
                <a:ea typeface="Cambria Math" pitchFamily="18" charset="0"/>
                <a:cs typeface="Times New Roman" pitchFamily="18" charset="0"/>
              </a:rPr>
              <a:t> </a:t>
            </a:r>
            <a:endParaRPr lang="en-US" sz="4400" dirty="0">
              <a:solidFill>
                <a:srgbClr val="FF0000"/>
              </a:solidFill>
            </a:endParaRPr>
          </a:p>
        </p:txBody>
      </p:sp>
      <p:sp>
        <p:nvSpPr>
          <p:cNvPr id="9" name="Rectangle 8"/>
          <p:cNvSpPr/>
          <p:nvPr/>
        </p:nvSpPr>
        <p:spPr>
          <a:xfrm>
            <a:off x="1600200" y="6169890"/>
            <a:ext cx="7326749" cy="523220"/>
          </a:xfrm>
          <a:prstGeom prst="rect">
            <a:avLst/>
          </a:prstGeom>
        </p:spPr>
        <p:txBody>
          <a:bodyPr wrap="none">
            <a:spAutoFit/>
          </a:bodyPr>
          <a:lstStyle/>
          <a:p>
            <a:r>
              <a:rPr lang="en-US" sz="2800" i="1" dirty="0" smtClean="0">
                <a:solidFill>
                  <a:srgbClr val="FF0000"/>
                </a:solidFill>
                <a:latin typeface="Cambria Math" pitchFamily="18" charset="0"/>
                <a:ea typeface="Cambria Math" pitchFamily="18" charset="0"/>
                <a:cs typeface="Times New Roman" pitchFamily="18" charset="0"/>
              </a:rPr>
              <a:t>… just add real and imaginary parts, separately</a:t>
            </a:r>
            <a:endParaRPr lang="en-US" sz="2800" dirty="0">
              <a:solidFill>
                <a:srgbClr val="FF0000"/>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533400"/>
            <a:ext cx="8229600" cy="5410200"/>
          </a:xfrm>
        </p:spPr>
        <p:txBody>
          <a:bodyPr/>
          <a:lstStyle/>
          <a:p>
            <a:r>
              <a:rPr lang="en-US" dirty="0" smtClean="0">
                <a:latin typeface="Times New Roman" pitchFamily="18" charset="0"/>
                <a:cs typeface="Times New Roman" pitchFamily="18" charset="0"/>
              </a:rPr>
              <a:t>subtracting complex numbers</a:t>
            </a:r>
            <a:br>
              <a:rPr lang="en-US" dirty="0" smtClean="0">
                <a:latin typeface="Times New Roman" pitchFamily="18" charset="0"/>
                <a:cs typeface="Times New Roman" pitchFamily="18" charset="0"/>
              </a:rPr>
            </a:br>
            <a:r>
              <a:rPr lang="en-US" i="1" dirty="0" smtClean="0">
                <a:latin typeface="Times New Roman" pitchFamily="18" charset="0"/>
                <a:ea typeface="Cambria Math" pitchFamily="18" charset="0"/>
                <a:cs typeface="Times New Roman" pitchFamily="18" charset="0"/>
              </a:rPr>
              <a:t/>
            </a:r>
            <a:br>
              <a:rPr lang="en-US" i="1" dirty="0" smtClean="0">
                <a:latin typeface="Times New Roman" pitchFamily="18" charset="0"/>
                <a:ea typeface="Cambria Math" pitchFamily="18" charset="0"/>
                <a:cs typeface="Times New Roman" pitchFamily="18" charset="0"/>
              </a:rPr>
            </a:br>
            <a:r>
              <a:rPr lang="en-US" i="1" dirty="0" smtClean="0">
                <a:latin typeface="Cambria Math" pitchFamily="18" charset="0"/>
                <a:ea typeface="Cambria Math" pitchFamily="18" charset="0"/>
                <a:cs typeface="Times New Roman" pitchFamily="18" charset="0"/>
              </a:rPr>
              <a:t>a = </a:t>
            </a:r>
            <a:r>
              <a:rPr lang="en-US" i="1" dirty="0" err="1" smtClean="0">
                <a:latin typeface="Cambria Math" pitchFamily="18" charset="0"/>
                <a:ea typeface="Cambria Math" pitchFamily="18" charset="0"/>
                <a:cs typeface="Times New Roman" pitchFamily="18" charset="0"/>
              </a:rPr>
              <a:t>a</a:t>
            </a:r>
            <a:r>
              <a:rPr lang="en-US" i="1" baseline="-25000" dirty="0" err="1" smtClean="0">
                <a:latin typeface="Cambria Math" pitchFamily="18" charset="0"/>
                <a:ea typeface="Cambria Math" pitchFamily="18" charset="0"/>
                <a:cs typeface="Times New Roman" pitchFamily="18" charset="0"/>
              </a:rPr>
              <a:t>r</a:t>
            </a:r>
            <a:r>
              <a:rPr lang="en-US" i="1" dirty="0" smtClean="0">
                <a:latin typeface="Cambria Math" pitchFamily="18" charset="0"/>
                <a:ea typeface="Cambria Math" pitchFamily="18" charset="0"/>
                <a:cs typeface="Times New Roman" pitchFamily="18" charset="0"/>
              </a:rPr>
              <a:t> + </a:t>
            </a:r>
            <a:r>
              <a:rPr lang="en-US" i="1" dirty="0" err="1" smtClean="0">
                <a:latin typeface="Cambria Math" pitchFamily="18" charset="0"/>
                <a:ea typeface="Cambria Math" pitchFamily="18" charset="0"/>
                <a:cs typeface="Times New Roman" pitchFamily="18" charset="0"/>
              </a:rPr>
              <a:t>i</a:t>
            </a:r>
            <a:r>
              <a:rPr lang="en-US" i="1" dirty="0" smtClean="0">
                <a:latin typeface="Cambria Math" pitchFamily="18" charset="0"/>
                <a:ea typeface="Cambria Math" pitchFamily="18" charset="0"/>
                <a:cs typeface="Times New Roman" pitchFamily="18" charset="0"/>
              </a:rPr>
              <a:t> </a:t>
            </a:r>
            <a:r>
              <a:rPr lang="en-US" i="1" dirty="0" err="1" smtClean="0">
                <a:latin typeface="Cambria Math" pitchFamily="18" charset="0"/>
                <a:ea typeface="Cambria Math" pitchFamily="18" charset="0"/>
                <a:cs typeface="Times New Roman" pitchFamily="18" charset="0"/>
              </a:rPr>
              <a:t>a</a:t>
            </a:r>
            <a:r>
              <a:rPr lang="en-US" i="1" baseline="-25000" dirty="0" err="1" smtClean="0">
                <a:latin typeface="Cambria Math" pitchFamily="18" charset="0"/>
                <a:ea typeface="Cambria Math" pitchFamily="18" charset="0"/>
                <a:cs typeface="Times New Roman" pitchFamily="18" charset="0"/>
              </a:rPr>
              <a:t>i</a:t>
            </a:r>
            <a:r>
              <a:rPr lang="en-US" i="1" dirty="0" smtClean="0">
                <a:latin typeface="Cambria Math" pitchFamily="18" charset="0"/>
                <a:ea typeface="Cambria Math" pitchFamily="18" charset="0"/>
                <a:cs typeface="Times New Roman" pitchFamily="18" charset="0"/>
              </a:rPr>
              <a:t>    b = </a:t>
            </a:r>
            <a:r>
              <a:rPr lang="en-US" i="1" dirty="0" err="1" smtClean="0">
                <a:latin typeface="Cambria Math" pitchFamily="18" charset="0"/>
                <a:ea typeface="Cambria Math" pitchFamily="18" charset="0"/>
                <a:cs typeface="Times New Roman" pitchFamily="18" charset="0"/>
              </a:rPr>
              <a:t>b</a:t>
            </a:r>
            <a:r>
              <a:rPr lang="en-US" i="1" baseline="-25000" dirty="0" err="1" smtClean="0">
                <a:latin typeface="Cambria Math" pitchFamily="18" charset="0"/>
                <a:ea typeface="Cambria Math" pitchFamily="18" charset="0"/>
                <a:cs typeface="Times New Roman" pitchFamily="18" charset="0"/>
              </a:rPr>
              <a:t>r</a:t>
            </a:r>
            <a:r>
              <a:rPr lang="en-US" i="1" dirty="0" smtClean="0">
                <a:latin typeface="Cambria Math" pitchFamily="18" charset="0"/>
                <a:ea typeface="Cambria Math" pitchFamily="18" charset="0"/>
                <a:cs typeface="Times New Roman" pitchFamily="18" charset="0"/>
              </a:rPr>
              <a:t> + </a:t>
            </a:r>
            <a:r>
              <a:rPr lang="en-US" i="1" dirty="0" err="1" smtClean="0">
                <a:latin typeface="Cambria Math" pitchFamily="18" charset="0"/>
                <a:ea typeface="Cambria Math" pitchFamily="18" charset="0"/>
                <a:cs typeface="Times New Roman" pitchFamily="18" charset="0"/>
              </a:rPr>
              <a:t>i</a:t>
            </a:r>
            <a:r>
              <a:rPr lang="en-US" i="1" dirty="0" smtClean="0">
                <a:latin typeface="Cambria Math" pitchFamily="18" charset="0"/>
                <a:ea typeface="Cambria Math" pitchFamily="18" charset="0"/>
                <a:cs typeface="Times New Roman" pitchFamily="18" charset="0"/>
              </a:rPr>
              <a:t> b</a:t>
            </a:r>
            <a:r>
              <a:rPr lang="en-US" i="1" baseline="-25000" dirty="0" smtClean="0">
                <a:latin typeface="Cambria Math" pitchFamily="18" charset="0"/>
                <a:ea typeface="Cambria Math" pitchFamily="18" charset="0"/>
                <a:cs typeface="Times New Roman" pitchFamily="18" charset="0"/>
              </a:rPr>
              <a:t>i</a:t>
            </a:r>
            <a:br>
              <a:rPr lang="en-US" i="1" baseline="-25000" dirty="0" smtClean="0">
                <a:latin typeface="Cambria Math" pitchFamily="18" charset="0"/>
                <a:ea typeface="Cambria Math" pitchFamily="18" charset="0"/>
                <a:cs typeface="Times New Roman" pitchFamily="18" charset="0"/>
              </a:rPr>
            </a:br>
            <a:r>
              <a:rPr lang="en-US" i="1" baseline="-25000" dirty="0" smtClean="0">
                <a:latin typeface="Cambria Math" pitchFamily="18" charset="0"/>
                <a:ea typeface="Cambria Math" pitchFamily="18" charset="0"/>
                <a:cs typeface="Times New Roman" pitchFamily="18" charset="0"/>
              </a:rPr>
              <a:t/>
            </a:r>
            <a:br>
              <a:rPr lang="en-US" i="1" baseline="-25000" dirty="0" smtClean="0">
                <a:latin typeface="Cambria Math" pitchFamily="18" charset="0"/>
                <a:ea typeface="Cambria Math" pitchFamily="18" charset="0"/>
                <a:cs typeface="Times New Roman" pitchFamily="18" charset="0"/>
              </a:rPr>
            </a:br>
            <a:r>
              <a:rPr lang="en-US" i="1" dirty="0" smtClean="0">
                <a:latin typeface="Cambria Math" pitchFamily="18" charset="0"/>
                <a:ea typeface="Cambria Math" pitchFamily="18" charset="0"/>
                <a:cs typeface="Times New Roman" pitchFamily="18" charset="0"/>
              </a:rPr>
              <a:t>c = a-b = (</a:t>
            </a:r>
            <a:r>
              <a:rPr lang="en-US" i="1" dirty="0" err="1" smtClean="0">
                <a:latin typeface="Cambria Math" pitchFamily="18" charset="0"/>
                <a:ea typeface="Cambria Math" pitchFamily="18" charset="0"/>
                <a:cs typeface="Times New Roman" pitchFamily="18" charset="0"/>
              </a:rPr>
              <a:t>a</a:t>
            </a:r>
            <a:r>
              <a:rPr lang="en-US" i="1" baseline="-25000" dirty="0" err="1" smtClean="0">
                <a:latin typeface="Cambria Math" pitchFamily="18" charset="0"/>
                <a:ea typeface="Cambria Math" pitchFamily="18" charset="0"/>
                <a:cs typeface="Times New Roman" pitchFamily="18" charset="0"/>
              </a:rPr>
              <a:t>r</a:t>
            </a:r>
            <a:r>
              <a:rPr lang="en-US" i="1" dirty="0" smtClean="0">
                <a:latin typeface="Cambria Math" pitchFamily="18" charset="0"/>
                <a:ea typeface="Cambria Math" pitchFamily="18" charset="0"/>
                <a:cs typeface="Times New Roman" pitchFamily="18" charset="0"/>
              </a:rPr>
              <a:t> + </a:t>
            </a:r>
            <a:r>
              <a:rPr lang="en-US" i="1" dirty="0" err="1" smtClean="0">
                <a:latin typeface="Cambria Math" pitchFamily="18" charset="0"/>
                <a:ea typeface="Cambria Math" pitchFamily="18" charset="0"/>
                <a:cs typeface="Times New Roman" pitchFamily="18" charset="0"/>
              </a:rPr>
              <a:t>i</a:t>
            </a:r>
            <a:r>
              <a:rPr lang="en-US" i="1" dirty="0" smtClean="0">
                <a:latin typeface="Cambria Math" pitchFamily="18" charset="0"/>
                <a:ea typeface="Cambria Math" pitchFamily="18" charset="0"/>
                <a:cs typeface="Times New Roman" pitchFamily="18" charset="0"/>
              </a:rPr>
              <a:t> </a:t>
            </a:r>
            <a:r>
              <a:rPr lang="en-US" i="1" dirty="0" err="1" smtClean="0">
                <a:latin typeface="Cambria Math" pitchFamily="18" charset="0"/>
                <a:ea typeface="Cambria Math" pitchFamily="18" charset="0"/>
                <a:cs typeface="Times New Roman" pitchFamily="18" charset="0"/>
              </a:rPr>
              <a:t>a</a:t>
            </a:r>
            <a:r>
              <a:rPr lang="en-US" i="1" baseline="-25000" dirty="0" err="1" smtClean="0">
                <a:latin typeface="Cambria Math" pitchFamily="18" charset="0"/>
                <a:ea typeface="Cambria Math" pitchFamily="18" charset="0"/>
                <a:cs typeface="Times New Roman" pitchFamily="18" charset="0"/>
              </a:rPr>
              <a:t>i</a:t>
            </a:r>
            <a:r>
              <a:rPr lang="en-US" i="1" baseline="-25000" dirty="0" smtClean="0">
                <a:latin typeface="Cambria Math" pitchFamily="18" charset="0"/>
                <a:ea typeface="Cambria Math" pitchFamily="18" charset="0"/>
                <a:cs typeface="Times New Roman" pitchFamily="18" charset="0"/>
              </a:rPr>
              <a:t> </a:t>
            </a:r>
            <a:r>
              <a:rPr lang="en-US" i="1" dirty="0" smtClean="0">
                <a:latin typeface="Cambria Math" pitchFamily="18" charset="0"/>
                <a:ea typeface="Cambria Math" pitchFamily="18" charset="0"/>
                <a:cs typeface="Times New Roman" pitchFamily="18" charset="0"/>
              </a:rPr>
              <a:t>)-(</a:t>
            </a:r>
            <a:r>
              <a:rPr lang="en-US" i="1" dirty="0" err="1" smtClean="0">
                <a:latin typeface="Cambria Math" pitchFamily="18" charset="0"/>
                <a:ea typeface="Cambria Math" pitchFamily="18" charset="0"/>
                <a:cs typeface="Times New Roman" pitchFamily="18" charset="0"/>
              </a:rPr>
              <a:t>b</a:t>
            </a:r>
            <a:r>
              <a:rPr lang="en-US" i="1" baseline="-25000" dirty="0" err="1" smtClean="0">
                <a:latin typeface="Cambria Math" pitchFamily="18" charset="0"/>
                <a:ea typeface="Cambria Math" pitchFamily="18" charset="0"/>
                <a:cs typeface="Times New Roman" pitchFamily="18" charset="0"/>
              </a:rPr>
              <a:t>r</a:t>
            </a:r>
            <a:r>
              <a:rPr lang="en-US" i="1" dirty="0" smtClean="0">
                <a:latin typeface="Cambria Math" pitchFamily="18" charset="0"/>
                <a:ea typeface="Cambria Math" pitchFamily="18" charset="0"/>
                <a:cs typeface="Times New Roman" pitchFamily="18" charset="0"/>
              </a:rPr>
              <a:t> + </a:t>
            </a:r>
            <a:r>
              <a:rPr lang="en-US" i="1" dirty="0" err="1" smtClean="0">
                <a:latin typeface="Cambria Math" pitchFamily="18" charset="0"/>
                <a:ea typeface="Cambria Math" pitchFamily="18" charset="0"/>
                <a:cs typeface="Times New Roman" pitchFamily="18" charset="0"/>
              </a:rPr>
              <a:t>i</a:t>
            </a:r>
            <a:r>
              <a:rPr lang="en-US" i="1" dirty="0" smtClean="0">
                <a:latin typeface="Cambria Math" pitchFamily="18" charset="0"/>
                <a:ea typeface="Cambria Math" pitchFamily="18" charset="0"/>
                <a:cs typeface="Times New Roman" pitchFamily="18" charset="0"/>
              </a:rPr>
              <a:t> b</a:t>
            </a:r>
            <a:r>
              <a:rPr lang="en-US" i="1" baseline="-25000" dirty="0" smtClean="0">
                <a:latin typeface="Cambria Math" pitchFamily="18" charset="0"/>
                <a:ea typeface="Cambria Math" pitchFamily="18" charset="0"/>
                <a:cs typeface="Times New Roman" pitchFamily="18" charset="0"/>
              </a:rPr>
              <a:t>i </a:t>
            </a:r>
            <a:r>
              <a:rPr lang="en-US" i="1" dirty="0" smtClean="0">
                <a:latin typeface="Cambria Math" pitchFamily="18" charset="0"/>
                <a:ea typeface="Cambria Math" pitchFamily="18" charset="0"/>
                <a:cs typeface="Times New Roman" pitchFamily="18" charset="0"/>
              </a:rPr>
              <a:t>) =</a:t>
            </a:r>
            <a:br>
              <a:rPr lang="en-US" i="1" dirty="0" smtClean="0">
                <a:latin typeface="Cambria Math" pitchFamily="18" charset="0"/>
                <a:ea typeface="Cambria Math" pitchFamily="18" charset="0"/>
                <a:cs typeface="Times New Roman" pitchFamily="18" charset="0"/>
              </a:rPr>
            </a:br>
            <a:r>
              <a:rPr lang="en-US" i="1" dirty="0" smtClean="0">
                <a:latin typeface="Cambria Math" pitchFamily="18" charset="0"/>
                <a:ea typeface="Cambria Math" pitchFamily="18" charset="0"/>
                <a:cs typeface="Times New Roman" pitchFamily="18" charset="0"/>
              </a:rPr>
              <a:t/>
            </a:r>
            <a:br>
              <a:rPr lang="en-US" i="1" dirty="0" smtClean="0">
                <a:latin typeface="Cambria Math" pitchFamily="18" charset="0"/>
                <a:ea typeface="Cambria Math" pitchFamily="18" charset="0"/>
                <a:cs typeface="Times New Roman" pitchFamily="18" charset="0"/>
              </a:rPr>
            </a:br>
            <a:r>
              <a:rPr lang="en-US" i="1" dirty="0" smtClean="0">
                <a:latin typeface="Cambria Math" pitchFamily="18" charset="0"/>
                <a:ea typeface="Cambria Math" pitchFamily="18" charset="0"/>
                <a:cs typeface="Times New Roman" pitchFamily="18" charset="0"/>
              </a:rPr>
              <a:t> (</a:t>
            </a:r>
            <a:r>
              <a:rPr lang="en-US" i="1" dirty="0" err="1" smtClean="0">
                <a:latin typeface="Cambria Math" pitchFamily="18" charset="0"/>
                <a:ea typeface="Cambria Math" pitchFamily="18" charset="0"/>
                <a:cs typeface="Times New Roman" pitchFamily="18" charset="0"/>
              </a:rPr>
              <a:t>a</a:t>
            </a:r>
            <a:r>
              <a:rPr lang="en-US" i="1" baseline="-25000" dirty="0" err="1" smtClean="0">
                <a:latin typeface="Cambria Math" pitchFamily="18" charset="0"/>
                <a:ea typeface="Cambria Math" pitchFamily="18" charset="0"/>
                <a:cs typeface="Times New Roman" pitchFamily="18" charset="0"/>
              </a:rPr>
              <a:t>r</a:t>
            </a:r>
            <a:r>
              <a:rPr lang="en-US" i="1" dirty="0" smtClean="0">
                <a:latin typeface="Cambria Math" pitchFamily="18" charset="0"/>
                <a:ea typeface="Cambria Math" pitchFamily="18" charset="0"/>
                <a:cs typeface="Times New Roman" pitchFamily="18" charset="0"/>
              </a:rPr>
              <a:t> - </a:t>
            </a:r>
            <a:r>
              <a:rPr lang="en-US" i="1" dirty="0" err="1" smtClean="0">
                <a:latin typeface="Cambria Math" pitchFamily="18" charset="0"/>
                <a:ea typeface="Cambria Math" pitchFamily="18" charset="0"/>
                <a:cs typeface="Times New Roman" pitchFamily="18" charset="0"/>
              </a:rPr>
              <a:t>b</a:t>
            </a:r>
            <a:r>
              <a:rPr lang="en-US" i="1" baseline="-25000" dirty="0" err="1" smtClean="0">
                <a:latin typeface="Cambria Math" pitchFamily="18" charset="0"/>
                <a:ea typeface="Cambria Math" pitchFamily="18" charset="0"/>
                <a:cs typeface="Times New Roman" pitchFamily="18" charset="0"/>
              </a:rPr>
              <a:t>r</a:t>
            </a:r>
            <a:r>
              <a:rPr lang="en-US" i="1" dirty="0" smtClean="0">
                <a:latin typeface="Cambria Math" pitchFamily="18" charset="0"/>
                <a:ea typeface="Cambria Math" pitchFamily="18" charset="0"/>
                <a:cs typeface="Times New Roman" pitchFamily="18" charset="0"/>
              </a:rPr>
              <a:t> )+ </a:t>
            </a:r>
            <a:r>
              <a:rPr lang="en-US" i="1" dirty="0" err="1" smtClean="0">
                <a:latin typeface="Cambria Math" pitchFamily="18" charset="0"/>
                <a:ea typeface="Cambria Math" pitchFamily="18" charset="0"/>
                <a:cs typeface="Times New Roman" pitchFamily="18" charset="0"/>
              </a:rPr>
              <a:t>i</a:t>
            </a:r>
            <a:r>
              <a:rPr lang="en-US" i="1" dirty="0" smtClean="0">
                <a:latin typeface="Cambria Math" pitchFamily="18" charset="0"/>
                <a:ea typeface="Cambria Math" pitchFamily="18" charset="0"/>
                <a:cs typeface="Times New Roman" pitchFamily="18" charset="0"/>
              </a:rPr>
              <a:t>(</a:t>
            </a:r>
            <a:r>
              <a:rPr lang="en-US" i="1" dirty="0" err="1" smtClean="0">
                <a:latin typeface="Cambria Math" pitchFamily="18" charset="0"/>
                <a:ea typeface="Cambria Math" pitchFamily="18" charset="0"/>
                <a:cs typeface="Times New Roman" pitchFamily="18" charset="0"/>
              </a:rPr>
              <a:t>a</a:t>
            </a:r>
            <a:r>
              <a:rPr lang="en-US" i="1" baseline="-25000" dirty="0" err="1" smtClean="0">
                <a:latin typeface="Cambria Math" pitchFamily="18" charset="0"/>
                <a:ea typeface="Cambria Math" pitchFamily="18" charset="0"/>
                <a:cs typeface="Times New Roman" pitchFamily="18" charset="0"/>
              </a:rPr>
              <a:t>i</a:t>
            </a:r>
            <a:r>
              <a:rPr lang="en-US" i="1" baseline="-25000" dirty="0" smtClean="0">
                <a:latin typeface="Cambria Math" pitchFamily="18" charset="0"/>
                <a:ea typeface="Cambria Math" pitchFamily="18" charset="0"/>
                <a:cs typeface="Times New Roman" pitchFamily="18" charset="0"/>
              </a:rPr>
              <a:t>  </a:t>
            </a:r>
            <a:r>
              <a:rPr lang="en-US" i="1" dirty="0" smtClean="0">
                <a:latin typeface="Cambria Math" pitchFamily="18" charset="0"/>
                <a:ea typeface="Cambria Math" pitchFamily="18" charset="0"/>
                <a:cs typeface="Times New Roman" pitchFamily="18" charset="0"/>
              </a:rPr>
              <a:t>- b</a:t>
            </a:r>
            <a:r>
              <a:rPr lang="en-US" i="1" baseline="-25000" dirty="0" smtClean="0">
                <a:latin typeface="Cambria Math" pitchFamily="18" charset="0"/>
                <a:ea typeface="Cambria Math" pitchFamily="18" charset="0"/>
                <a:cs typeface="Times New Roman" pitchFamily="18" charset="0"/>
              </a:rPr>
              <a:t>i </a:t>
            </a:r>
            <a:r>
              <a:rPr lang="en-US" i="1" dirty="0" smtClean="0">
                <a:latin typeface="Cambria Math" pitchFamily="18" charset="0"/>
                <a:ea typeface="Cambria Math" pitchFamily="18" charset="0"/>
                <a:cs typeface="Times New Roman" pitchFamily="18" charset="0"/>
              </a:rPr>
              <a:t>) </a:t>
            </a:r>
            <a:br>
              <a:rPr lang="en-US" i="1" dirty="0" smtClean="0">
                <a:latin typeface="Cambria Math" pitchFamily="18" charset="0"/>
                <a:ea typeface="Cambria Math" pitchFamily="18" charset="0"/>
                <a:cs typeface="Times New Roman" pitchFamily="18" charset="0"/>
              </a:rPr>
            </a:br>
            <a:r>
              <a:rPr lang="en-US" i="1" dirty="0" smtClean="0">
                <a:latin typeface="Cambria Math" pitchFamily="18" charset="0"/>
                <a:ea typeface="Cambria Math" pitchFamily="18" charset="0"/>
                <a:cs typeface="Times New Roman" pitchFamily="18" charset="0"/>
              </a:rPr>
              <a:t/>
            </a:r>
            <a:br>
              <a:rPr lang="en-US" i="1" dirty="0" smtClean="0">
                <a:latin typeface="Cambria Math" pitchFamily="18" charset="0"/>
                <a:ea typeface="Cambria Math" pitchFamily="18" charset="0"/>
                <a:cs typeface="Times New Roman" pitchFamily="18" charset="0"/>
              </a:rPr>
            </a:br>
            <a:endParaRPr lang="en-US" i="1" dirty="0">
              <a:latin typeface="Cambria Math" pitchFamily="18" charset="0"/>
              <a:ea typeface="Cambria Math" pitchFamily="18" charset="0"/>
              <a:cs typeface="Times New Roman" pitchFamily="18" charset="0"/>
            </a:endParaRPr>
          </a:p>
        </p:txBody>
      </p:sp>
      <p:sp>
        <p:nvSpPr>
          <p:cNvPr id="5" name="Title 1"/>
          <p:cNvSpPr txBox="1">
            <a:spLocks/>
          </p:cNvSpPr>
          <p:nvPr/>
        </p:nvSpPr>
        <p:spPr bwMode="auto">
          <a:xfrm>
            <a:off x="533400" y="8382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400" b="0" i="1" u="none" strike="noStrike" kern="0" cap="none" spc="0" normalizeH="0" baseline="-25000" noProof="0" dirty="0">
              <a:ln>
                <a:noFill/>
              </a:ln>
              <a:solidFill>
                <a:schemeClr val="tx2"/>
              </a:solidFill>
              <a:effectLst/>
              <a:uLnTx/>
              <a:uFillTx/>
              <a:latin typeface="Cambria Math" pitchFamily="18" charset="0"/>
              <a:ea typeface="Cambria Math" pitchFamily="18" charset="0"/>
              <a:cs typeface="Times New Roman" pitchFamily="18" charset="0"/>
            </a:endParaRPr>
          </a:p>
        </p:txBody>
      </p:sp>
      <p:sp>
        <p:nvSpPr>
          <p:cNvPr id="4" name="Left Brace 3"/>
          <p:cNvSpPr/>
          <p:nvPr/>
        </p:nvSpPr>
        <p:spPr>
          <a:xfrm rot="16200000">
            <a:off x="3238500" y="4229100"/>
            <a:ext cx="304800" cy="1752600"/>
          </a:xfrm>
          <a:prstGeom prst="leftBrace">
            <a:avLst>
              <a:gd name="adj1" fmla="val 8333"/>
              <a:gd name="adj2" fmla="val 48912"/>
            </a:avLst>
          </a:prstGeom>
          <a:ln w="38100">
            <a:solidFill>
              <a:srgbClr val="FF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Left Brace 5"/>
          <p:cNvSpPr/>
          <p:nvPr/>
        </p:nvSpPr>
        <p:spPr>
          <a:xfrm rot="16200000">
            <a:off x="5753100" y="4229100"/>
            <a:ext cx="304800" cy="1752600"/>
          </a:xfrm>
          <a:prstGeom prst="leftBrace">
            <a:avLst>
              <a:gd name="adj1" fmla="val 8333"/>
              <a:gd name="adj2" fmla="val 48912"/>
            </a:avLst>
          </a:prstGeom>
          <a:ln w="38100">
            <a:solidFill>
              <a:srgbClr val="FF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Rectangle 6"/>
          <p:cNvSpPr/>
          <p:nvPr/>
        </p:nvSpPr>
        <p:spPr>
          <a:xfrm>
            <a:off x="3048000" y="5112660"/>
            <a:ext cx="740908" cy="769441"/>
          </a:xfrm>
          <a:prstGeom prst="rect">
            <a:avLst/>
          </a:prstGeom>
        </p:spPr>
        <p:txBody>
          <a:bodyPr wrap="none">
            <a:spAutoFit/>
          </a:bodyPr>
          <a:lstStyle/>
          <a:p>
            <a:r>
              <a:rPr lang="en-US" sz="4400" i="1" dirty="0" err="1" smtClean="0">
                <a:solidFill>
                  <a:srgbClr val="FF0000"/>
                </a:solidFill>
                <a:latin typeface="Cambria Math" pitchFamily="18" charset="0"/>
                <a:ea typeface="Cambria Math" pitchFamily="18" charset="0"/>
                <a:cs typeface="Times New Roman" pitchFamily="18" charset="0"/>
              </a:rPr>
              <a:t>c</a:t>
            </a:r>
            <a:r>
              <a:rPr lang="en-US" sz="4400" i="1" baseline="-25000" dirty="0" err="1" smtClean="0">
                <a:solidFill>
                  <a:srgbClr val="FF0000"/>
                </a:solidFill>
                <a:latin typeface="Cambria Math" pitchFamily="18" charset="0"/>
                <a:ea typeface="Cambria Math" pitchFamily="18" charset="0"/>
                <a:cs typeface="Times New Roman" pitchFamily="18" charset="0"/>
              </a:rPr>
              <a:t>r</a:t>
            </a:r>
            <a:r>
              <a:rPr lang="en-US" sz="4400" i="1" dirty="0" smtClean="0">
                <a:solidFill>
                  <a:srgbClr val="FF0000"/>
                </a:solidFill>
                <a:latin typeface="Cambria Math" pitchFamily="18" charset="0"/>
                <a:ea typeface="Cambria Math" pitchFamily="18" charset="0"/>
                <a:cs typeface="Times New Roman" pitchFamily="18" charset="0"/>
              </a:rPr>
              <a:t> </a:t>
            </a:r>
            <a:endParaRPr lang="en-US" sz="4400" dirty="0">
              <a:solidFill>
                <a:srgbClr val="FF0000"/>
              </a:solidFill>
            </a:endParaRPr>
          </a:p>
        </p:txBody>
      </p:sp>
      <p:sp>
        <p:nvSpPr>
          <p:cNvPr id="8" name="Rectangle 7"/>
          <p:cNvSpPr/>
          <p:nvPr/>
        </p:nvSpPr>
        <p:spPr>
          <a:xfrm>
            <a:off x="5562600" y="5105400"/>
            <a:ext cx="662361" cy="769441"/>
          </a:xfrm>
          <a:prstGeom prst="rect">
            <a:avLst/>
          </a:prstGeom>
        </p:spPr>
        <p:txBody>
          <a:bodyPr wrap="none">
            <a:spAutoFit/>
          </a:bodyPr>
          <a:lstStyle/>
          <a:p>
            <a:r>
              <a:rPr lang="en-US" sz="4400" i="1" dirty="0" err="1" smtClean="0">
                <a:solidFill>
                  <a:srgbClr val="FF0000"/>
                </a:solidFill>
                <a:latin typeface="Cambria Math" pitchFamily="18" charset="0"/>
                <a:ea typeface="Cambria Math" pitchFamily="18" charset="0"/>
                <a:cs typeface="Times New Roman" pitchFamily="18" charset="0"/>
              </a:rPr>
              <a:t>c</a:t>
            </a:r>
            <a:r>
              <a:rPr lang="en-US" sz="4400" i="1" baseline="-25000" dirty="0" err="1" smtClean="0">
                <a:solidFill>
                  <a:srgbClr val="FF0000"/>
                </a:solidFill>
                <a:latin typeface="Cambria Math" pitchFamily="18" charset="0"/>
                <a:ea typeface="Cambria Math" pitchFamily="18" charset="0"/>
                <a:cs typeface="Times New Roman" pitchFamily="18" charset="0"/>
              </a:rPr>
              <a:t>i</a:t>
            </a:r>
            <a:r>
              <a:rPr lang="en-US" sz="4400" i="1" dirty="0" smtClean="0">
                <a:solidFill>
                  <a:srgbClr val="FF0000"/>
                </a:solidFill>
                <a:latin typeface="Cambria Math" pitchFamily="18" charset="0"/>
                <a:ea typeface="Cambria Math" pitchFamily="18" charset="0"/>
                <a:cs typeface="Times New Roman" pitchFamily="18" charset="0"/>
              </a:rPr>
              <a:t> </a:t>
            </a:r>
            <a:endParaRPr lang="en-US" sz="4400" dirty="0">
              <a:solidFill>
                <a:srgbClr val="FF0000"/>
              </a:solidFill>
            </a:endParaRPr>
          </a:p>
        </p:txBody>
      </p:sp>
      <p:sp>
        <p:nvSpPr>
          <p:cNvPr id="9" name="Rectangle 8"/>
          <p:cNvSpPr/>
          <p:nvPr/>
        </p:nvSpPr>
        <p:spPr>
          <a:xfrm>
            <a:off x="1003575" y="6096000"/>
            <a:ext cx="8024313" cy="523220"/>
          </a:xfrm>
          <a:prstGeom prst="rect">
            <a:avLst/>
          </a:prstGeom>
        </p:spPr>
        <p:txBody>
          <a:bodyPr wrap="none">
            <a:spAutoFit/>
          </a:bodyPr>
          <a:lstStyle/>
          <a:p>
            <a:r>
              <a:rPr lang="en-US" sz="2800" i="1" dirty="0" smtClean="0">
                <a:solidFill>
                  <a:srgbClr val="FF0000"/>
                </a:solidFill>
                <a:latin typeface="Cambria Math" pitchFamily="18" charset="0"/>
                <a:ea typeface="Cambria Math" pitchFamily="18" charset="0"/>
                <a:cs typeface="Times New Roman" pitchFamily="18" charset="0"/>
              </a:rPr>
              <a:t>… just subtract real and imaginary parts, separately</a:t>
            </a:r>
            <a:endParaRPr lang="en-US" sz="2800" dirty="0">
              <a:solidFill>
                <a:srgbClr val="FF0000"/>
              </a:solidFill>
            </a:endParaRPr>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7126</TotalTime>
  <Words>1849</Words>
  <Application>Microsoft Office PowerPoint</Application>
  <PresentationFormat>On-screen Show (4:3)</PresentationFormat>
  <Paragraphs>349</Paragraphs>
  <Slides>52</Slides>
  <Notes>34</Notes>
  <HiddenSlides>0</HiddenSlides>
  <MMClips>0</MMClips>
  <ScaleCrop>false</ScaleCrop>
  <HeadingPairs>
    <vt:vector size="4" baseType="variant">
      <vt:variant>
        <vt:lpstr>Theme</vt:lpstr>
      </vt:variant>
      <vt:variant>
        <vt:i4>1</vt:i4>
      </vt:variant>
      <vt:variant>
        <vt:lpstr>Slide Titles</vt:lpstr>
      </vt:variant>
      <vt:variant>
        <vt:i4>52</vt:i4>
      </vt:variant>
    </vt:vector>
  </HeadingPairs>
  <TitlesOfParts>
    <vt:vector size="53" baseType="lpstr">
      <vt:lpstr>Default Design</vt:lpstr>
      <vt:lpstr>Slide 1</vt:lpstr>
      <vt:lpstr>Slide 2</vt:lpstr>
      <vt:lpstr>purpose of the lecture</vt:lpstr>
      <vt:lpstr>purpose of the lecture</vt:lpstr>
      <vt:lpstr>review of complex numbers</vt:lpstr>
      <vt:lpstr>imaginary unit  i  such that i2 = -1</vt:lpstr>
      <vt:lpstr>complex number  a = ar + i ai</vt:lpstr>
      <vt:lpstr>adding complex numbers  a = ar + i ai     b = br + i bi  c = a+b = (ar + i ai )+ (br + i bi ) =    (ar + br )+ i(ai +bi )   </vt:lpstr>
      <vt:lpstr>subtracting complex numbers  a = ar + i ai    b = br + i bi  c = a-b = (ar + i ai )-(br + i bi ) =   (ar - br )+ i(ai  - bi )   </vt:lpstr>
      <vt:lpstr>multiplying complex numbers  a = ar + i ai     b = br + i bi  c = ab = (ar + i ai )(br + i bi )  = = ar br  + i ar bi + i ai br  + i2 ai bi =   (ar br - ai bi )+ i(ar bi + ai br )   </vt:lpstr>
      <vt:lpstr>complex conjugate, a*  a = ar + i ai   a* = ar - i ai  </vt:lpstr>
      <vt:lpstr>absolute value, |a |   |a | = [ ar2 + ai2 ]½  note  |a |2 = a* a   </vt:lpstr>
      <vt:lpstr>Euler’s Formula  exp(iz) = cos(z) + i sin(z)</vt:lpstr>
      <vt:lpstr>start from the Taylor series expansions  exp(x) = 1 + x + x2/2 + x3/6 + x4/24  + …  cos(x) = 1 + 0 - x2/2 + 0 + x4/24 + …   sin(x) = 0 + x + 0 - x3/6 +0 + …</vt:lpstr>
      <vt:lpstr> exp(x) substitute in x=iz   exp(x) = 1 + x + x2/2 + x3/6 + x4/24  + …  exp(iz) = 1 + iz - z2/2 - iz3/6 + z4/24  + …  </vt:lpstr>
      <vt:lpstr>cos(x) substitute in x=z   cos(x) = 1 + 0 - x2/2 + 0 + x4/24 + …   cos(z) = 1 + 0 - z2/2 + 0 + z4/24 + …</vt:lpstr>
      <vt:lpstr>sin(x) substitute in x=z and multiply by i    sin(x) = 0 + x + 0 - x3/6 +0 + …   i sin(z) = 0 + iz + 0 - iz3/6 +0 + … </vt:lpstr>
      <vt:lpstr>add cos(z) and i sin(z) cos(z) = 1 + 0 - z2/2 + 0 + z4/24 + … + i sin(z) = 0 + iz + 0 - iz3/6 +0 + … = cos(z) + i sin(z) = 1 + iz - z2/2 - iz3/6 + z4/24  + …            compare with results for exp(iz) exp(iz) =                  1 + iz - z2/2 - iz3/6 + z4/24  + …   they’re equal!</vt:lpstr>
      <vt:lpstr>note that since  exp(iz) = cos(z) + i sin(z)  then  |exp(iz) |= cos2(z) + sin2 (z) = 1</vt:lpstr>
      <vt:lpstr>any complex number can be written  z = r exp(iθ)   where r = |z |      and    θ=tan-1(zi/zr)  </vt:lpstr>
      <vt:lpstr>MatLab handles complex numbers completely transparently  a = 2 + 3*i; b = 4 + 6*i; c = a+b;  works just fine</vt:lpstr>
      <vt:lpstr>Warning! accidentally resetting i to something other than i is so easy  i=100;  (and then you get nonsense)   so execute a clear i; at the top of your script if you plan to use i</vt:lpstr>
      <vt:lpstr>or use the alternate notation  a = complex(2,3); b = complex(4,6); c = a+b;  which is safer</vt:lpstr>
      <vt:lpstr>end of review</vt:lpstr>
      <vt:lpstr>Euler’s Formulas complex exponentials can be written as sines and cosines</vt:lpstr>
      <vt:lpstr>or reverse them sine and cosines can be written as complex exponentials</vt:lpstr>
      <vt:lpstr>so a Fourier Series alternatively can be written as a sum of sines and cosines or a sum of complex exponentials</vt:lpstr>
      <vt:lpstr>paired terms</vt:lpstr>
      <vt:lpstr>A and B    and     C- and C+ must be related</vt:lpstr>
      <vt:lpstr>Slide 30</vt:lpstr>
      <vt:lpstr>summary</vt:lpstr>
      <vt:lpstr>ω</vt:lpstr>
      <vt:lpstr>old-style Fourier Series</vt:lpstr>
      <vt:lpstr>new-style Fourier Series or “Inverse Discrete Fourier Transform”</vt:lpstr>
      <vt:lpstr>why the weird ordering of frequencies?</vt:lpstr>
      <vt:lpstr>least-squares solution for the Fourier coefficients, Cn  or “Discrete Fourier Transform” </vt:lpstr>
      <vt:lpstr>MatLab  Fourier Coefficients Cj   from time series dn   c = fft(d); </vt:lpstr>
      <vt:lpstr>MatLab  time series dn from Fourier Coefficients Cj   d = ifft(c); </vt:lpstr>
      <vt:lpstr>standard setup</vt:lpstr>
      <vt:lpstr>standard setup</vt:lpstr>
      <vt:lpstr>standard setup</vt:lpstr>
      <vt:lpstr>standard setup</vt:lpstr>
      <vt:lpstr>standard setup</vt:lpstr>
      <vt:lpstr>standard setup</vt:lpstr>
      <vt:lpstr>standard setup</vt:lpstr>
      <vt:lpstr>standard setup</vt:lpstr>
      <vt:lpstr>standard setup</vt:lpstr>
      <vt:lpstr>standard setup</vt:lpstr>
      <vt:lpstr>standard setup</vt:lpstr>
      <vt:lpstr>Computing Power Spectral Density</vt:lpstr>
      <vt:lpstr>Spectral Density</vt:lpstr>
      <vt:lpstr>Why The Switch to Complex?</vt:lpstr>
    </vt:vector>
  </TitlesOfParts>
  <Company>LDEO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Don’t Be Afraid to Ask …</dc:title>
  <dc:creator>Bill Menke</dc:creator>
  <cp:lastModifiedBy>William Menke</cp:lastModifiedBy>
  <cp:revision>701</cp:revision>
  <dcterms:created xsi:type="dcterms:W3CDTF">2008-08-25T18:59:31Z</dcterms:created>
  <dcterms:modified xsi:type="dcterms:W3CDTF">2014-10-06T00:28:02Z</dcterms:modified>
</cp:coreProperties>
</file>