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312" r:id="rId2"/>
    <p:sldId id="318" r:id="rId3"/>
    <p:sldId id="269" r:id="rId4"/>
    <p:sldId id="272" r:id="rId5"/>
    <p:sldId id="273" r:id="rId6"/>
    <p:sldId id="270" r:id="rId7"/>
    <p:sldId id="271" r:id="rId8"/>
    <p:sldId id="274" r:id="rId9"/>
    <p:sldId id="275" r:id="rId10"/>
    <p:sldId id="276" r:id="rId11"/>
    <p:sldId id="277" r:id="rId12"/>
    <p:sldId id="278" r:id="rId13"/>
    <p:sldId id="280" r:id="rId14"/>
    <p:sldId id="279" r:id="rId15"/>
    <p:sldId id="281" r:id="rId16"/>
    <p:sldId id="282" r:id="rId17"/>
    <p:sldId id="262" r:id="rId18"/>
    <p:sldId id="263" r:id="rId19"/>
    <p:sldId id="264" r:id="rId20"/>
    <p:sldId id="293" r:id="rId21"/>
    <p:sldId id="283" r:id="rId22"/>
    <p:sldId id="290" r:id="rId23"/>
    <p:sldId id="291" r:id="rId24"/>
    <p:sldId id="292" r:id="rId25"/>
    <p:sldId id="294" r:id="rId26"/>
    <p:sldId id="295" r:id="rId27"/>
    <p:sldId id="296" r:id="rId28"/>
    <p:sldId id="297" r:id="rId29"/>
    <p:sldId id="298" r:id="rId30"/>
    <p:sldId id="299" r:id="rId31"/>
    <p:sldId id="300" r:id="rId32"/>
    <p:sldId id="301" r:id="rId33"/>
    <p:sldId id="266" r:id="rId34"/>
    <p:sldId id="302" r:id="rId35"/>
    <p:sldId id="317" r:id="rId36"/>
    <p:sldId id="314" r:id="rId37"/>
    <p:sldId id="315" r:id="rId38"/>
    <p:sldId id="316" r:id="rId39"/>
    <p:sldId id="313" r:id="rId40"/>
    <p:sldId id="303" r:id="rId41"/>
    <p:sldId id="304" r:id="rId42"/>
    <p:sldId id="306" r:id="rId43"/>
    <p:sldId id="307" r:id="rId44"/>
    <p:sldId id="305" r:id="rId45"/>
    <p:sldId id="308" r:id="rId46"/>
    <p:sldId id="267" r:id="rId47"/>
    <p:sldId id="309" r:id="rId48"/>
    <p:sldId id="268" r:id="rId49"/>
    <p:sldId id="310"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DB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36" autoAdjust="0"/>
    <p:restoredTop sz="85142" autoAdjust="0"/>
  </p:normalViewPr>
  <p:slideViewPr>
    <p:cSldViewPr>
      <p:cViewPr varScale="1">
        <p:scale>
          <a:sx n="56" d="100"/>
          <a:sy n="56" d="100"/>
        </p:scale>
        <p:origin x="-924" y="-90"/>
      </p:cViewPr>
      <p:guideLst>
        <p:guide orient="horz" pos="2160"/>
        <p:guide pos="2880"/>
      </p:guideLst>
    </p:cSldViewPr>
  </p:slideViewPr>
  <p:outlineViewPr>
    <p:cViewPr>
      <p:scale>
        <a:sx n="33" d="100"/>
        <a:sy n="33" d="100"/>
      </p:scale>
      <p:origin x="0" y="3780"/>
    </p:cViewPr>
  </p:outlineViewPr>
  <p:notesTextViewPr>
    <p:cViewPr>
      <p:scale>
        <a:sx n="100" d="100"/>
        <a:sy n="100" d="100"/>
      </p:scale>
      <p:origin x="0" y="0"/>
    </p:cViewPr>
  </p:notesTextViewPr>
  <p:sorterViewPr>
    <p:cViewPr>
      <p:scale>
        <a:sx n="66" d="100"/>
        <a:sy n="66" d="100"/>
      </p:scale>
      <p:origin x="0" y="2172"/>
    </p:cViewPr>
  </p:sorterViewPr>
  <p:notesViewPr>
    <p:cSldViewPr>
      <p:cViewPr varScale="1">
        <p:scale>
          <a:sx n="60" d="100"/>
          <a:sy n="60" d="100"/>
        </p:scale>
        <p:origin x="-249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11/25/2014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E.g. you observe a given periodicity and want to know if it’s statistically significant.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4.  The </a:t>
            </a:r>
            <a:r>
              <a:rPr lang="en-US" dirty="0" err="1" smtClean="0"/>
              <a:t>p.s.d</a:t>
            </a:r>
            <a:r>
              <a:rPr lang="en-US" dirty="0" smtClean="0"/>
              <a:t>. is</a:t>
            </a:r>
            <a:r>
              <a:rPr lang="en-US" baseline="0" dirty="0" smtClean="0"/>
              <a:t> chi-squared distributed with 2 degrees of freedom.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spectrum needs to be normalized by a factor that</a:t>
            </a:r>
            <a:r>
              <a:rPr lang="en-US" baseline="0" dirty="0" smtClean="0"/>
              <a:t> scales it to have unit variance</a:t>
            </a:r>
          </a:p>
          <a:p>
            <a:r>
              <a:rPr lang="en-US" baseline="0" dirty="0" smtClean="0"/>
              <a:t>(so it matches the chi-squared distribution).</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factor c is derived</a:t>
            </a:r>
            <a:r>
              <a:rPr lang="en-US" baseline="0" dirty="0" smtClean="0"/>
              <a:t> in the text.  I merely cite it here, for lack of time in the lecture</a:t>
            </a:r>
          </a:p>
          <a:p>
            <a:r>
              <a:rPr lang="en-US" baseline="0" dirty="0" smtClean="0"/>
              <a:t>to derive it.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Both"/>
            </a:pPr>
            <a:r>
              <a:rPr lang="en-US" sz="1200" dirty="0" smtClean="0">
                <a:latin typeface="Times New Roman" pitchFamily="18" charset="0"/>
                <a:cs typeface="Times New Roman" pitchFamily="18" charset="0"/>
              </a:rPr>
              <a:t>Random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after multiplication by Hamming taper. B)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t>
            </a:r>
          </a:p>
          <a:p>
            <a:pPr marL="228600" indent="-228600">
              <a:buNone/>
            </a:pPr>
            <a:r>
              <a:rPr lang="en-US" sz="1200" dirty="0" smtClean="0">
                <a:latin typeface="Times New Roman" pitchFamily="18" charset="0"/>
                <a:cs typeface="Times New Roman" pitchFamily="18" charset="0"/>
              </a:rPr>
              <a:t>The mean and 95% confidence level is</a:t>
            </a:r>
            <a:r>
              <a:rPr lang="en-US" sz="1200" baseline="0" dirty="0" smtClean="0">
                <a:latin typeface="Times New Roman" pitchFamily="18" charset="0"/>
                <a:cs typeface="Times New Roman" pitchFamily="18" charset="0"/>
              </a:rPr>
              <a:t> taken directly from the chi-squared distribution.</a:t>
            </a:r>
            <a:endParaRPr lang="en-US" sz="1200" dirty="0" smtClean="0">
              <a:latin typeface="Times New Roman" pitchFamily="18" charset="0"/>
              <a:cs typeface="Times New Roman" pitchFamily="18" charset="0"/>
            </a:endParaRPr>
          </a:p>
          <a:p>
            <a:pPr marL="228600" indent="-228600">
              <a:buNone/>
            </a:pPr>
            <a:r>
              <a:rPr lang="en-US" sz="1200" dirty="0" smtClean="0">
                <a:latin typeface="Times New Roman" pitchFamily="18" charset="0"/>
                <a:cs typeface="Times New Roman" pitchFamily="18" charset="0"/>
              </a:rPr>
              <a:t>Point</a:t>
            </a:r>
            <a:r>
              <a:rPr lang="en-US" sz="1200" baseline="0" dirty="0" smtClean="0">
                <a:latin typeface="Times New Roman" pitchFamily="18" charset="0"/>
                <a:cs typeface="Times New Roman" pitchFamily="18" charset="0"/>
              </a:rPr>
              <a:t> out tat several peaks exceed the 95% level.  Not surprising, for the </a:t>
            </a:r>
            <a:r>
              <a:rPr lang="en-US" sz="1200" baseline="0" dirty="0" err="1" smtClean="0">
                <a:latin typeface="Times New Roman" pitchFamily="18" charset="0"/>
                <a:cs typeface="Times New Roman" pitchFamily="18" charset="0"/>
              </a:rPr>
              <a:t>p.s.d</a:t>
            </a:r>
            <a:r>
              <a:rPr lang="en-US" sz="1200" baseline="0" dirty="0" smtClean="0">
                <a:latin typeface="Times New Roman" pitchFamily="18" charset="0"/>
                <a:cs typeface="Times New Roman" pitchFamily="18" charset="0"/>
              </a:rPr>
              <a:t>. has 513 points, and 5% of 513 is about 25.</a:t>
            </a:r>
            <a:endParaRPr lang="en-US" dirty="0"/>
          </a:p>
        </p:txBody>
      </p:sp>
      <p:sp>
        <p:nvSpPr>
          <p:cNvPr id="4" name="Slide Number Placeholder 3"/>
          <p:cNvSpPr>
            <a:spLocks noGrp="1"/>
          </p:cNvSpPr>
          <p:nvPr>
            <p:ph type="sldNum" sz="quarter" idx="10"/>
          </p:nvPr>
        </p:nvSpPr>
        <p:spPr/>
        <p:txBody>
          <a:bodyPr/>
          <a:lstStyle/>
          <a:p>
            <a:fld id="{42413543-1F34-4B94-B138-67350D1C1521}" type="slidenum">
              <a:rPr lang="en-US" smtClean="0"/>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Actual (jagged curve) and theoretical (smooth curve) histogram of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the time series shown in previous slide</a:t>
            </a:r>
            <a:r>
              <a:rPr lang="en-US" sz="1200" i="1" dirty="0" smtClean="0">
                <a:latin typeface="Times New Roman" pitchFamily="18" charset="0"/>
                <a:cs typeface="Times New Roman" pitchFamily="18" charset="0"/>
              </a:rPr>
              <a:t>. </a:t>
            </a:r>
          </a:p>
          <a:p>
            <a:r>
              <a:rPr lang="en-US" sz="1200" i="0" dirty="0" smtClean="0">
                <a:latin typeface="Times New Roman" pitchFamily="18" charset="0"/>
                <a:cs typeface="Times New Roman" pitchFamily="18" charset="0"/>
              </a:rPr>
              <a:t>Emphasize the</a:t>
            </a:r>
            <a:r>
              <a:rPr lang="en-US" sz="1200" i="0" baseline="0" dirty="0" smtClean="0">
                <a:latin typeface="Times New Roman" pitchFamily="18" charset="0"/>
                <a:cs typeface="Times New Roman" pitchFamily="18" charset="0"/>
              </a:rPr>
              <a:t> good fit between the histogram and the theoretical chi-squared distribution.</a:t>
            </a:r>
            <a:endParaRPr lang="en-US" i="0"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Both"/>
            </a:pPr>
            <a:r>
              <a:rPr lang="en-US" sz="1200" dirty="0" smtClean="0">
                <a:latin typeface="Times New Roman" pitchFamily="18" charset="0"/>
                <a:cs typeface="Times New Roman" pitchFamily="18" charset="0"/>
              </a:rPr>
              <a:t>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consisting of the sum of a 5 Hz sinusoidal oscillation plus random noise, after multiplication by Hamming taper. B)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t>
            </a:r>
          </a:p>
          <a:p>
            <a:pPr marL="228600" indent="-228600">
              <a:buNone/>
            </a:pPr>
            <a:r>
              <a:rPr lang="en-US" sz="1200" dirty="0" smtClean="0">
                <a:latin typeface="Times New Roman" pitchFamily="18" charset="0"/>
                <a:cs typeface="Times New Roman" pitchFamily="18" charset="0"/>
              </a:rPr>
              <a:t>Note that the 5</a:t>
            </a:r>
            <a:r>
              <a:rPr lang="en-US" sz="1200" baseline="0" dirty="0" smtClean="0">
                <a:latin typeface="Times New Roman" pitchFamily="18" charset="0"/>
                <a:cs typeface="Times New Roman" pitchFamily="18" charset="0"/>
              </a:rPr>
              <a:t> Hz peak is way above the 95% confidence level.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Actual (jagged curve) and theoretical (smooth curve) histogram of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the time series shown in the previous slides.</a:t>
            </a:r>
          </a:p>
          <a:p>
            <a:r>
              <a:rPr lang="en-US" sz="1200" dirty="0" smtClean="0">
                <a:latin typeface="Times New Roman" pitchFamily="18" charset="0"/>
                <a:cs typeface="Times New Roman" pitchFamily="18" charset="0"/>
              </a:rPr>
              <a:t>Point out that the peak is way out in the tail of the distribution.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these two Hull Hypotheses</a:t>
            </a:r>
            <a:r>
              <a:rPr lang="en-US" baseline="0" dirty="0" smtClean="0"/>
              <a:t> are not the same.</a:t>
            </a:r>
          </a:p>
          <a:p>
            <a:r>
              <a:rPr lang="en-US" baseline="0" dirty="0" smtClean="0"/>
              <a:t>In most cases, we are interested in the second, because we usually don’t know</a:t>
            </a:r>
          </a:p>
          <a:p>
            <a:r>
              <a:rPr lang="en-US" baseline="0" dirty="0" smtClean="0"/>
              <a:t>  whether a data set contains periodicities at all until we compute a </a:t>
            </a:r>
            <a:r>
              <a:rPr lang="en-US" baseline="0" dirty="0" err="1" smtClean="0"/>
              <a:t>p.s.d</a:t>
            </a:r>
            <a:r>
              <a:rPr lang="en-US" baseline="0" dirty="0" smtClean="0"/>
              <a:t>.</a:t>
            </a:r>
          </a:p>
          <a:p>
            <a:r>
              <a:rPr lang="en-US" baseline="0" dirty="0" smtClean="0"/>
              <a:t>Then, if it has a big peak, we want to know if its significant.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New subject here.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 order to test a Null Hypothesis,</a:t>
            </a:r>
          </a:p>
          <a:p>
            <a:r>
              <a:rPr lang="en-US" baseline="0" dirty="0" smtClean="0"/>
              <a:t>you must evaluate a </a:t>
            </a:r>
            <a:r>
              <a:rPr lang="en-US" baseline="0" dirty="0" err="1" smtClean="0"/>
              <a:t>p.d.f</a:t>
            </a:r>
            <a:r>
              <a:rPr lang="en-US" baseline="0" dirty="0" smtClean="0"/>
              <a:t>.  (or the corresponding cumulative probability distribution).</a:t>
            </a:r>
          </a:p>
          <a:p>
            <a:r>
              <a:rPr lang="en-US" baseline="0" dirty="0" smtClean="0"/>
              <a:t>If you don’t know the </a:t>
            </a:r>
            <a:r>
              <a:rPr lang="en-US" baseline="0" dirty="0" err="1" smtClean="0"/>
              <a:t>p.d.f</a:t>
            </a:r>
            <a:r>
              <a:rPr lang="en-US" baseline="0" dirty="0" smtClean="0"/>
              <a:t>., </a:t>
            </a:r>
            <a:r>
              <a:rPr lang="en-US" baseline="0" dirty="0" err="1" smtClean="0"/>
              <a:t>your’re</a:t>
            </a:r>
            <a:r>
              <a:rPr lang="en-US" baseline="0" dirty="0" smtClean="0"/>
              <a:t> stuck.</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time</a:t>
            </a:r>
            <a:r>
              <a:rPr lang="en-US" baseline="0" dirty="0" smtClean="0"/>
              <a:t> series is purely uncorrelated random noise.  The first spectra has a peak (red arrow0</a:t>
            </a:r>
          </a:p>
          <a:p>
            <a:r>
              <a:rPr lang="en-US" baseline="0" dirty="0" smtClean="0"/>
              <a:t>but subsequent spectra lack peaks at the same frequency.  The peak is being caused by random processes.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Point out that “approximate” here means in some abstract mathematical sense.</a:t>
            </a:r>
          </a:p>
          <a:p>
            <a:r>
              <a:rPr lang="en-US" baseline="0" dirty="0" smtClean="0"/>
              <a:t>There is only one experiment.  You are not re-doing it, approximately or otherwise.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Point out that this data set consists of a single column of data with 6 rows.</a:t>
            </a:r>
          </a:p>
          <a:p>
            <a:r>
              <a:rPr lang="en-US" baseline="0" dirty="0" smtClean="0"/>
              <a:t>The </a:t>
            </a:r>
            <a:r>
              <a:rPr lang="en-US" baseline="0" dirty="0" err="1" smtClean="0"/>
              <a:t>resampled</a:t>
            </a:r>
            <a:r>
              <a:rPr lang="en-US" baseline="0" dirty="0" smtClean="0"/>
              <a:t> data set also has 6 rows.</a:t>
            </a:r>
          </a:p>
          <a:p>
            <a:r>
              <a:rPr lang="en-US" baseline="0" dirty="0" smtClean="0"/>
              <a:t>Each row of the </a:t>
            </a:r>
            <a:r>
              <a:rPr lang="en-US" baseline="0" dirty="0" err="1" smtClean="0"/>
              <a:t>resampled</a:t>
            </a:r>
            <a:r>
              <a:rPr lang="en-US" baseline="0" dirty="0" smtClean="0"/>
              <a:t> data set matches an entry somewhere in the original dataset.</a:t>
            </a:r>
          </a:p>
          <a:p>
            <a:r>
              <a:rPr lang="en-US" baseline="0" dirty="0" smtClean="0"/>
              <a:t>But the order is scrambled and there are repeats.</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(red) randomly choose a row of the original dataset</a:t>
            </a:r>
          </a:p>
          <a:p>
            <a:r>
              <a:rPr lang="en-US" baseline="0" dirty="0" smtClean="0"/>
              <a:t>(blue) copy to the next available row of the </a:t>
            </a:r>
            <a:r>
              <a:rPr lang="en-US" baseline="0" dirty="0" err="1" smtClean="0"/>
              <a:t>resampled</a:t>
            </a:r>
            <a:r>
              <a:rPr lang="en-US" baseline="0" dirty="0" smtClean="0"/>
              <a:t> dataset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  probability density function,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 is represented by the large urn at the left and a few of realizations of this function are represented by the small goblet.  The contents of the goblet are duplicated indefinitely many times, mixed together and poured into the large urn at the right, creating a new probability density function,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  Under some circumstances,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sym typeface="Symbol"/>
              </a:rPr>
              <a:t></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a:t>
            </a:r>
          </a:p>
          <a:p>
            <a:endParaRPr lang="en-US" dirty="0"/>
          </a:p>
        </p:txBody>
      </p:sp>
      <p:sp>
        <p:nvSpPr>
          <p:cNvPr id="4" name="Slide Number Placeholder 3"/>
          <p:cNvSpPr>
            <a:spLocks noGrp="1"/>
          </p:cNvSpPr>
          <p:nvPr>
            <p:ph type="sldNum" sz="quarter" idx="10"/>
          </p:nvPr>
        </p:nvSpPr>
        <p:spPr/>
        <p:txBody>
          <a:bodyPr/>
          <a:lstStyle/>
          <a:p>
            <a:fld id="{2DD217AE-0327-4D28-AE01-3B2F13C4F4CA}" type="slidenum">
              <a:rPr lang="en-US" smtClean="0"/>
              <a:pPr/>
              <a:t>33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simple example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34</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simple example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35</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simple example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just emphasizes that we know the answer in this case, and that Bootstrapping is therefore unnecessary.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time</a:t>
            </a:r>
            <a:r>
              <a:rPr lang="en-US" baseline="0" dirty="0" smtClean="0"/>
              <a:t> series is uncorrelated random noise plus a cosine wave.  All the spectra have a large peak (red arrow0</a:t>
            </a:r>
          </a:p>
          <a:p>
            <a:r>
              <a:rPr lang="en-US" baseline="0" dirty="0" smtClean="0"/>
              <a:t>at the same frequency.  The peak is being caused by the cosine, even though its hard to see in the time series..</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m-script for</a:t>
            </a:r>
            <a:r>
              <a:rPr lang="en-US" baseline="0" dirty="0" smtClean="0"/>
              <a:t> bootstrapping.  Draw attention to the for loop</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1: create </a:t>
            </a:r>
            <a:r>
              <a:rPr lang="en-US" dirty="0" err="1" smtClean="0"/>
              <a:t>resampled</a:t>
            </a:r>
            <a:r>
              <a:rPr lang="en-US" dirty="0" smtClean="0"/>
              <a:t> dataset.  Mention</a:t>
            </a:r>
            <a:r>
              <a:rPr lang="en-US" baseline="0" dirty="0" smtClean="0"/>
              <a:t> that the </a:t>
            </a:r>
            <a:r>
              <a:rPr lang="en-US" baseline="0" dirty="0" err="1" smtClean="0"/>
              <a:t>unidrnd</a:t>
            </a:r>
            <a:r>
              <a:rPr lang="en-US" baseline="0" dirty="0" smtClean="0"/>
              <a:t>() function is very handy when</a:t>
            </a:r>
          </a:p>
          <a:p>
            <a:r>
              <a:rPr lang="en-US" baseline="0" dirty="0" smtClean="0"/>
              <a:t>implementing </a:t>
            </a:r>
            <a:r>
              <a:rPr lang="en-US" baseline="0" dirty="0" err="1" smtClean="0"/>
              <a:t>resampling</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2.  Completely</a:t>
            </a:r>
            <a:r>
              <a:rPr lang="en-US" baseline="0" dirty="0" smtClean="0"/>
              <a:t> standard least squares fit of straight line to data.  Note that the slope is saved in an array.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3: Create</a:t>
            </a:r>
            <a:r>
              <a:rPr lang="en-US" baseline="0" dirty="0" smtClean="0"/>
              <a:t> a histogram and normalize it into a </a:t>
            </a:r>
            <a:r>
              <a:rPr lang="en-US" baseline="0" dirty="0" err="1" smtClean="0"/>
              <a:t>p.d.f</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a:t>
            </a:r>
            <a:r>
              <a:rPr lang="en-US" baseline="0" dirty="0" smtClean="0"/>
              <a:t> 4: Integrate the </a:t>
            </a:r>
            <a:r>
              <a:rPr lang="en-US" baseline="0" dirty="0" err="1" smtClean="0"/>
              <a:t>p.d.f</a:t>
            </a:r>
            <a:r>
              <a:rPr lang="en-US" baseline="0" dirty="0" smtClean="0"/>
              <a:t>. to a cumulative probability function.</a:t>
            </a:r>
          </a:p>
          <a:p>
            <a:r>
              <a:rPr lang="en-US" baseline="0" dirty="0" err="1" smtClean="0"/>
              <a:t>Seach</a:t>
            </a:r>
            <a:r>
              <a:rPr lang="en-US" baseline="0" dirty="0" smtClean="0"/>
              <a:t> for 2.5% and 97.5% limits (95% of area between these limits).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Bootstrap method applied to estimating the probability density  function, </a:t>
            </a:r>
            <a:r>
              <a:rPr lang="en-US" sz="1200" i="1" dirty="0" smtClean="0">
                <a:latin typeface="Times New Roman" pitchFamily="18" charset="0"/>
                <a:cs typeface="Times New Roman" pitchFamily="18" charset="0"/>
              </a:rPr>
              <a:t>p(b)</a:t>
            </a:r>
            <a:r>
              <a:rPr lang="en-US" sz="1200" dirty="0" smtClean="0">
                <a:latin typeface="Times New Roman" pitchFamily="18" charset="0"/>
                <a:cs typeface="Times New Roman" pitchFamily="18" charset="0"/>
              </a:rPr>
              <a:t>,  of slope,  </a:t>
            </a:r>
            <a:r>
              <a:rPr lang="en-US" sz="1200" i="1" dirty="0" smtClean="0">
                <a:latin typeface="Times New Roman" pitchFamily="18" charset="0"/>
                <a:cs typeface="Times New Roman" pitchFamily="18" charset="0"/>
              </a:rPr>
              <a:t>b</a:t>
            </a:r>
            <a:r>
              <a:rPr lang="en-US" sz="1200" dirty="0" smtClean="0">
                <a:latin typeface="Times New Roman" pitchFamily="18" charset="0"/>
                <a:cs typeface="Times New Roman" pitchFamily="18" charset="0"/>
              </a:rPr>
              <a:t>, when a straight line is fit to a fragment of the Black Rock Forest temperature dataset. (Smooth curve) Normal probability density function, with parameters determined by standard error propagation. (Rough curve) Bootstrap estimate. </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Point out</a:t>
            </a:r>
            <a:r>
              <a:rPr lang="en-US" sz="1200" baseline="0" dirty="0" smtClean="0">
                <a:latin typeface="Times New Roman" pitchFamily="18" charset="0"/>
                <a:cs typeface="Times New Roman" pitchFamily="18" charset="0"/>
              </a:rPr>
              <a:t> that the two curves </a:t>
            </a:r>
            <a:r>
              <a:rPr lang="en-US" sz="1200" baseline="0" dirty="0" err="1" smtClean="0">
                <a:latin typeface="Times New Roman" pitchFamily="18" charset="0"/>
                <a:cs typeface="Times New Roman" pitchFamily="18" charset="0"/>
              </a:rPr>
              <a:t>matche</a:t>
            </a:r>
            <a:r>
              <a:rPr lang="en-US" sz="1200" baseline="0" dirty="0" smtClean="0">
                <a:latin typeface="Times New Roman" pitchFamily="18" charset="0"/>
                <a:cs typeface="Times New Roman" pitchFamily="18" charset="0"/>
              </a:rPr>
              <a:t> pretty well.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 hypothetical example.  The process</a:t>
            </a:r>
            <a:r>
              <a:rPr lang="en-US" baseline="0" dirty="0" smtClean="0"/>
              <a:t> of computing r:</a:t>
            </a:r>
          </a:p>
          <a:p>
            <a:r>
              <a:rPr lang="en-US" baseline="0" dirty="0" smtClean="0"/>
              <a:t>SVD then </a:t>
            </a:r>
            <a:r>
              <a:rPr lang="en-US" baseline="0" dirty="0" err="1" smtClean="0"/>
              <a:t>varimax</a:t>
            </a:r>
            <a:r>
              <a:rPr lang="en-US" baseline="0" dirty="0" smtClean="0"/>
              <a:t> rotation  then division</a:t>
            </a:r>
          </a:p>
          <a:p>
            <a:r>
              <a:rPr lang="en-US" baseline="0" dirty="0" smtClean="0"/>
              <a:t>is so complicated that deriving an analytic </a:t>
            </a:r>
            <a:r>
              <a:rPr lang="en-US" baseline="0" dirty="0" err="1" smtClean="0"/>
              <a:t>p.d.f</a:t>
            </a:r>
            <a:r>
              <a:rPr lang="en-US" baseline="0" dirty="0" smtClean="0"/>
              <a:t>. would be tedious at the very least, and</a:t>
            </a:r>
          </a:p>
          <a:p>
            <a:r>
              <a:rPr lang="en-US" baseline="0" dirty="0" smtClean="0"/>
              <a:t>probably impossible.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Bootstrap method applied to estimating the probability density  function, </a:t>
            </a:r>
            <a:r>
              <a:rPr lang="en-US" sz="1200" i="1" dirty="0" smtClean="0">
                <a:latin typeface="Times New Roman" pitchFamily="18" charset="0"/>
                <a:cs typeface="Times New Roman" pitchFamily="18" charset="0"/>
              </a:rPr>
              <a:t>p(r)</a:t>
            </a:r>
            <a:r>
              <a:rPr lang="en-US" sz="1200" dirty="0" smtClean="0">
                <a:latin typeface="Times New Roman" pitchFamily="18" charset="0"/>
                <a:cs typeface="Times New Roman" pitchFamily="18" charset="0"/>
              </a:rPr>
              <a:t>,  of a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that has a very complicated relationship to the data.  Here the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represents the </a:t>
            </a:r>
            <a:r>
              <a:rPr lang="en-US" sz="1200" dirty="0" err="1" smtClean="0">
                <a:latin typeface="Times New Roman" pitchFamily="18" charset="0"/>
                <a:cs typeface="Times New Roman" pitchFamily="18" charset="0"/>
              </a:rPr>
              <a:t>CaO</a:t>
            </a:r>
            <a:r>
              <a:rPr lang="en-US" sz="1200" dirty="0" smtClean="0">
                <a:latin typeface="Times New Roman" pitchFamily="18" charset="0"/>
                <a:cs typeface="Times New Roman" pitchFamily="18" charset="0"/>
              </a:rPr>
              <a:t> to Na</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O ratio of the second </a:t>
            </a:r>
            <a:r>
              <a:rPr lang="en-US" sz="1200" dirty="0" err="1" smtClean="0">
                <a:latin typeface="Times New Roman" pitchFamily="18" charset="0"/>
                <a:cs typeface="Times New Roman" pitchFamily="18" charset="0"/>
              </a:rPr>
              <a:t>varimax</a:t>
            </a:r>
            <a:r>
              <a:rPr lang="en-US" sz="1200" dirty="0" smtClean="0">
                <a:latin typeface="Times New Roman" pitchFamily="18" charset="0"/>
                <a:cs typeface="Times New Roman" pitchFamily="18" charset="0"/>
              </a:rPr>
              <a:t> factor of the Atlantic Rock dataset (see Fig. 8.6). The mean of the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and its 95% confidence intervals are then estimated from </a:t>
            </a:r>
            <a:r>
              <a:rPr lang="en-US" sz="1200" i="1" dirty="0" smtClean="0">
                <a:latin typeface="Times New Roman" pitchFamily="18" charset="0"/>
                <a:cs typeface="Times New Roman" pitchFamily="18" charset="0"/>
              </a:rPr>
              <a:t>p(r).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latter</a:t>
            </a:r>
            <a:r>
              <a:rPr lang="en-US" baseline="0" dirty="0" smtClean="0"/>
              <a:t> set of error bounds presumes that the </a:t>
            </a:r>
            <a:r>
              <a:rPr lang="en-US" baseline="0" dirty="0" err="1" smtClean="0"/>
              <a:t>p.d.f</a:t>
            </a:r>
            <a:r>
              <a:rPr lang="en-US" baseline="0" dirty="0" smtClean="0"/>
              <a:t>. is symmetric about its mean. which it is, sort of.</a:t>
            </a:r>
          </a:p>
          <a:p>
            <a:r>
              <a:rPr lang="en-US" baseline="0" dirty="0" smtClean="0"/>
              <a:t>Point out, however, that the use of the notation </a:t>
            </a:r>
            <a:r>
              <a:rPr lang="en-US" baseline="0" dirty="0" err="1" smtClean="0"/>
              <a:t>x</a:t>
            </a:r>
            <a:r>
              <a:rPr lang="en-US" baseline="0" dirty="0" err="1" smtClean="0">
                <a:latin typeface="Cambria Math"/>
                <a:ea typeface="Cambria Math"/>
              </a:rPr>
              <a:t>±</a:t>
            </a:r>
            <a:r>
              <a:rPr lang="en-US" baseline="0" dirty="0" err="1" smtClean="0"/>
              <a:t>y</a:t>
            </a:r>
            <a:r>
              <a:rPr lang="en-US" baseline="0" dirty="0" smtClean="0"/>
              <a:t> can be very misleading when the p(x) </a:t>
            </a:r>
            <a:r>
              <a:rPr lang="en-US" baseline="0" smtClean="0"/>
              <a:t>is skewed.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just one possible</a:t>
            </a:r>
            <a:r>
              <a:rPr lang="en-US" baseline="0" dirty="0" smtClean="0"/>
              <a:t> Null Hypothesis</a:t>
            </a:r>
            <a:r>
              <a:rPr lang="en-US" dirty="0" smtClean="0"/>
              <a:t>.</a:t>
            </a:r>
            <a:r>
              <a:rPr lang="en-US" baseline="0" dirty="0" smtClean="0"/>
              <a:t>  But its represents an important extreme.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only case done in the text.  More advanced cased will allow some</a:t>
            </a:r>
          </a:p>
          <a:p>
            <a:r>
              <a:rPr lang="en-US" baseline="0" dirty="0" smtClean="0"/>
              <a:t>correlation between points, e.g. to make the </a:t>
            </a:r>
            <a:r>
              <a:rPr lang="en-US" baseline="0" dirty="0" err="1" smtClean="0"/>
              <a:t>p.s.d</a:t>
            </a:r>
            <a:r>
              <a:rPr lang="en-US" baseline="0" dirty="0" smtClean="0"/>
              <a:t>. have more power at low</a:t>
            </a:r>
          </a:p>
          <a:p>
            <a:r>
              <a:rPr lang="en-US" baseline="0" dirty="0" smtClean="0"/>
              <a:t>frequencies than at high (a red spectrum) or vice versa (a blue spectra).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we knew</a:t>
            </a:r>
            <a:r>
              <a:rPr lang="en-US" baseline="0" dirty="0" smtClean="0"/>
              <a:t> this </a:t>
            </a:r>
            <a:r>
              <a:rPr lang="en-US" baseline="0" dirty="0" err="1" smtClean="0"/>
              <a:t>p.d.f</a:t>
            </a:r>
            <a:r>
              <a:rPr lang="en-US" baseline="0" dirty="0" smtClean="0"/>
              <a:t>., we could perform the usual hypothesis testing.</a:t>
            </a:r>
          </a:p>
          <a:p>
            <a:r>
              <a:rPr lang="en-US" baseline="0" dirty="0" smtClean="0"/>
              <a:t>So we need to work it out.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a:t>
            </a:r>
            <a:r>
              <a:rPr lang="en-US" baseline="0" dirty="0" smtClean="0"/>
              <a:t> 1:  The </a:t>
            </a:r>
            <a:r>
              <a:rPr lang="en-US" baseline="0" dirty="0" err="1" smtClean="0"/>
              <a:t>Fourierr</a:t>
            </a:r>
            <a:r>
              <a:rPr lang="en-US" baseline="0" dirty="0" smtClean="0"/>
              <a:t> Transform is Normal.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2: The Fourier Transform </a:t>
            </a:r>
            <a:r>
              <a:rPr lang="en-US" baseline="0" dirty="0" smtClean="0"/>
              <a:t> has zero mean.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3.  The Fourier Transform</a:t>
            </a:r>
            <a:r>
              <a:rPr lang="en-US" baseline="0" dirty="0" smtClean="0"/>
              <a:t> is uncorrelated.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11/25/2014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11/25/2014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11/25/2014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11/25/2014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11/25/2014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11/25/2014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438400"/>
            <a:ext cx="6477000" cy="2031325"/>
          </a:xfrm>
          <a:prstGeom prst="rect">
            <a:avLst/>
          </a:prstGeom>
          <a:noFill/>
        </p:spPr>
        <p:txBody>
          <a:bodyPr wrap="square" rtlCol="0">
            <a:spAutoFit/>
          </a:bodyPr>
          <a:lstStyle/>
          <a:p>
            <a:pPr algn="ctr"/>
            <a:r>
              <a:rPr lang="en-US" sz="3600" dirty="0" smtClean="0"/>
              <a:t>EESC G6908 </a:t>
            </a:r>
          </a:p>
          <a:p>
            <a:pPr algn="ctr"/>
            <a:r>
              <a:rPr lang="en-US" sz="3600" dirty="0" smtClean="0"/>
              <a:t>Quantitative Methods</a:t>
            </a:r>
          </a:p>
          <a:p>
            <a:pPr algn="ctr"/>
            <a:r>
              <a:rPr lang="en-US" sz="3600" dirty="0" smtClean="0"/>
              <a:t>of Data Analysis</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743200"/>
            <a:ext cx="8229600" cy="1524000"/>
          </a:xfrm>
        </p:spPr>
        <p:txBody>
          <a:bodyPr>
            <a:normAutofit lnSpcReduction="10000"/>
          </a:bodyPr>
          <a:lstStyle/>
          <a:p>
            <a:pPr>
              <a:buNone/>
            </a:pPr>
            <a:r>
              <a:rPr lang="en-US" dirty="0" smtClean="0">
                <a:latin typeface="Times New Roman" pitchFamily="18" charset="0"/>
                <a:cs typeface="Times New Roman" pitchFamily="18" charset="0"/>
              </a:rPr>
              <a:t>So what is the probability density function </a:t>
            </a:r>
            <a:r>
              <a:rPr lang="en-US" i="1" dirty="0" smtClean="0">
                <a:latin typeface="Cambria Math" pitchFamily="18" charset="0"/>
                <a:ea typeface="Cambria Math" pitchFamily="18" charset="0"/>
                <a:cs typeface="Times New Roman" pitchFamily="18" charset="0"/>
              </a:rPr>
              <a:t>p(s</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a:t>
            </a:r>
          </a:p>
          <a:p>
            <a:pPr>
              <a:buNone/>
            </a:pPr>
            <a:r>
              <a:rPr lang="en-US" dirty="0" smtClean="0">
                <a:latin typeface="Times New Roman" pitchFamily="18" charset="0"/>
                <a:cs typeface="Times New Roman" pitchFamily="18" charset="0"/>
              </a:rPr>
              <a:t> of points in the power spectral density </a:t>
            </a:r>
            <a:r>
              <a:rPr lang="en-US" i="1" dirty="0" smtClean="0">
                <a:latin typeface="Cambria Math" pitchFamily="18" charset="0"/>
                <a:ea typeface="Cambria Math" pitchFamily="18" charset="0"/>
                <a:cs typeface="Times New Roman" pitchFamily="18" charset="0"/>
              </a:rPr>
              <a:t>s</a:t>
            </a:r>
            <a:r>
              <a:rPr lang="en-US" i="1" baseline="30000" dirty="0" smtClean="0">
                <a:latin typeface="Cambria Math" pitchFamily="18" charset="0"/>
                <a:ea typeface="Cambria Math" pitchFamily="18" charset="0"/>
                <a:cs typeface="Times New Roman" pitchFamily="18" charset="0"/>
              </a:rPr>
              <a:t>2  </a:t>
            </a:r>
            <a:r>
              <a:rPr lang="en-US" dirty="0" smtClean="0">
                <a:latin typeface="Times New Roman" pitchFamily="18" charset="0"/>
                <a:cs typeface="Times New Roman" pitchFamily="18" charset="0"/>
              </a:rPr>
              <a:t>of such a time series ?</a:t>
            </a:r>
          </a:p>
          <a:p>
            <a:pP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229600" cy="6553200"/>
          </a:xfrm>
        </p:spPr>
        <p:txBody>
          <a:bodyPr>
            <a:normAutofit fontScale="92500" lnSpcReduction="10000"/>
          </a:bodyPr>
          <a:lstStyle/>
          <a:p>
            <a:pPr algn="ctr">
              <a:buNone/>
            </a:pPr>
            <a:r>
              <a:rPr lang="en-US" dirty="0" smtClean="0">
                <a:latin typeface="Times New Roman" pitchFamily="18" charset="0"/>
                <a:cs typeface="Times New Roman" pitchFamily="18" charset="0"/>
              </a:rPr>
              <a:t>Chain of Logic, Part 1</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time series is Normally-distributed</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Fourier Transform is a linear function of the time series</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Linear functions of Normally-distributed variables are Normally-distributed, so the Fourier Transform is Normally-distributed too</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For a complex FT, the real and imaginary parts are individually Normally-distributed</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lnSpcReduction="10000"/>
          </a:bodyPr>
          <a:lstStyle/>
          <a:p>
            <a:pPr algn="ctr">
              <a:buNone/>
            </a:pPr>
            <a:r>
              <a:rPr lang="en-US" dirty="0" smtClean="0">
                <a:latin typeface="Times New Roman" pitchFamily="18" charset="0"/>
                <a:cs typeface="Times New Roman" pitchFamily="18" charset="0"/>
              </a:rPr>
              <a:t>Chain of Logic, Part 2</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time series has zero mean</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Fourier Transform is a linear function of the time series</a:t>
            </a:r>
            <a:endParaRPr lang="en-US" b="1"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mean of a linear function is the function of the mean value, so the mean of the FT is zero</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For a complex FT, the means of the real and imaginary parts are individually zero</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a:bodyPr>
          <a:lstStyle/>
          <a:p>
            <a:pPr algn="ctr">
              <a:buNone/>
            </a:pPr>
            <a:r>
              <a:rPr lang="en-US" dirty="0" smtClean="0">
                <a:latin typeface="Times New Roman" pitchFamily="18" charset="0"/>
                <a:cs typeface="Times New Roman" pitchFamily="18" charset="0"/>
              </a:rPr>
              <a:t>Chain of Logic, Part 3</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time series is uncorrelated</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Fourier Transform has [</a:t>
            </a:r>
            <a:r>
              <a:rPr lang="en-US" b="1" dirty="0" smtClean="0">
                <a:latin typeface="Times New Roman" pitchFamily="18" charset="0"/>
                <a:cs typeface="Times New Roman" pitchFamily="18" charset="0"/>
              </a:rPr>
              <a:t>G</a:t>
            </a:r>
            <a:r>
              <a:rPr lang="en-US" baseline="30000" dirty="0" smtClean="0">
                <a:latin typeface="Times New Roman" pitchFamily="18" charset="0"/>
                <a:cs typeface="Times New Roman" pitchFamily="18" charset="0"/>
              </a:rPr>
              <a:t>T</a:t>
            </a:r>
            <a:r>
              <a:rPr lang="en-US" b="1" dirty="0" smtClean="0">
                <a:latin typeface="Times New Roman" pitchFamily="18" charset="0"/>
                <a:cs typeface="Times New Roman" pitchFamily="18" charset="0"/>
              </a:rPr>
              <a:t>G</a:t>
            </a:r>
            <a:r>
              <a:rPr lang="en-US" dirty="0" smtClean="0">
                <a:latin typeface="Times New Roman" pitchFamily="18" charset="0"/>
                <a:cs typeface="Times New Roman" pitchFamily="18" charset="0"/>
              </a:rPr>
              <a:t>]</a:t>
            </a:r>
            <a:r>
              <a:rPr lang="en-US" baseline="30000" dirty="0" smtClean="0">
                <a:latin typeface="Times New Roman" pitchFamily="18" charset="0"/>
                <a:cs typeface="Times New Roman" pitchFamily="18" charset="0"/>
              </a:rPr>
              <a:t>-1 </a:t>
            </a:r>
            <a:r>
              <a:rPr lang="en-US" dirty="0" smtClean="0">
                <a:latin typeface="Times New Roman" pitchFamily="18" charset="0"/>
                <a:cs typeface="Times New Roman" pitchFamily="18" charset="0"/>
              </a:rPr>
              <a:t>proportional to </a:t>
            </a:r>
            <a:r>
              <a:rPr lang="en-US" b="1" dirty="0" smtClean="0">
                <a:latin typeface="Times New Roman" pitchFamily="18" charset="0"/>
                <a:cs typeface="Times New Roman" pitchFamily="18" charset="0"/>
              </a:rPr>
              <a:t>I</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So by the usual rules of error propagation, the Fourier Transform is uncorrelated too</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For a complex FT, the real and imaginary parts are uncorrelated</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fontScale="92500" lnSpcReduction="10000"/>
          </a:bodyPr>
          <a:lstStyle/>
          <a:p>
            <a:pPr algn="ctr">
              <a:buNone/>
            </a:pPr>
            <a:r>
              <a:rPr lang="en-US" dirty="0" smtClean="0">
                <a:latin typeface="Times New Roman" pitchFamily="18" charset="0"/>
                <a:cs typeface="Times New Roman" pitchFamily="18" charset="0"/>
              </a:rPr>
              <a:t>Chain of Logic, Part 4</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power spectral density is proportional to the sum of squares of the real and imaginary parts of the Fourier Transform</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sum of squares of two uncorrelated Normally-distributed variables with zero mean and unit variance is chi-squared distributed with two degrees of freedom.</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Once the </a:t>
            </a:r>
            <a:r>
              <a:rPr lang="en-US" dirty="0" err="1" smtClean="0">
                <a:latin typeface="Times New Roman" pitchFamily="18" charset="0"/>
                <a:cs typeface="Times New Roman" pitchFamily="18" charset="0"/>
              </a:rPr>
              <a:t>p.s.d</a:t>
            </a:r>
            <a:r>
              <a:rPr lang="en-US" dirty="0" smtClean="0">
                <a:latin typeface="Times New Roman" pitchFamily="18" charset="0"/>
                <a:cs typeface="Times New Roman" pitchFamily="18" charset="0"/>
              </a:rPr>
              <a:t>. is scaled to have unit variance, it is chi-squared distributed with two degrees of freedom.</a:t>
            </a:r>
          </a:p>
          <a:p>
            <a:pP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745162"/>
          </a:xfrm>
        </p:spPr>
        <p:txBody>
          <a:bodyPr>
            <a:normAutofit/>
          </a:bodyPr>
          <a:lstStyle/>
          <a:p>
            <a:r>
              <a:rPr lang="en-US" dirty="0" smtClean="0">
                <a:latin typeface="Times New Roman" pitchFamily="18" charset="0"/>
                <a:cs typeface="Times New Roman" pitchFamily="18" charset="0"/>
              </a:rPr>
              <a:t>so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s</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/c</a:t>
            </a:r>
            <a:r>
              <a:rPr lang="en-US" dirty="0" smtClean="0">
                <a:latin typeface="Times New Roman" pitchFamily="18" charset="0"/>
                <a:cs typeface="Times New Roman" pitchFamily="18" charset="0"/>
              </a:rPr>
              <a:t>  is chi-squared distributed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where </a:t>
            </a:r>
            <a:r>
              <a:rPr lang="en-US" i="1" dirty="0" smtClean="0">
                <a:latin typeface="Cambria Math" pitchFamily="18" charset="0"/>
                <a:ea typeface="Cambria Math" pitchFamily="18" charset="0"/>
                <a:cs typeface="Times New Roman" pitchFamily="18" charset="0"/>
              </a:rPr>
              <a:t>c</a:t>
            </a:r>
            <a:r>
              <a:rPr lang="en-US" dirty="0" smtClean="0">
                <a:latin typeface="Times New Roman" pitchFamily="18" charset="0"/>
                <a:cs typeface="Times New Roman" pitchFamily="18" charset="0"/>
              </a:rPr>
              <a:t> is a yet-to-be-determined scaling factor</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57200"/>
          </a:xfrm>
        </p:spPr>
        <p:txBody>
          <a:bodyPr>
            <a:normAutofit fontScale="90000"/>
          </a:bodyPr>
          <a:lstStyle/>
          <a:p>
            <a:r>
              <a:rPr lang="en-US" dirty="0" smtClean="0">
                <a:latin typeface="Times New Roman" pitchFamily="18" charset="0"/>
                <a:cs typeface="Times New Roman" pitchFamily="18" charset="0"/>
              </a:rPr>
              <a:t>in the text, it is shown that</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34938" t="21305" r="45098" b="61651"/>
          <a:stretch>
            <a:fillRect/>
          </a:stretch>
        </p:blipFill>
        <p:spPr bwMode="auto">
          <a:xfrm>
            <a:off x="3048000" y="1447800"/>
            <a:ext cx="2667000" cy="1524000"/>
          </a:xfrm>
          <a:prstGeom prst="rect">
            <a:avLst/>
          </a:prstGeom>
          <a:noFill/>
          <a:ln w="9525">
            <a:noFill/>
            <a:miter lim="800000"/>
            <a:headEnd/>
            <a:tailEnd/>
          </a:ln>
        </p:spPr>
      </p:pic>
      <p:sp>
        <p:nvSpPr>
          <p:cNvPr id="4" name="Title 1"/>
          <p:cNvSpPr txBox="1">
            <a:spLocks/>
          </p:cNvSpPr>
          <p:nvPr/>
        </p:nvSpPr>
        <p:spPr>
          <a:xfrm>
            <a:off x="0" y="3505200"/>
            <a:ext cx="9144000" cy="2667000"/>
          </a:xfrm>
          <a:prstGeom prst="rect">
            <a:avLst/>
          </a:prstGeom>
        </p:spPr>
        <p:txBody>
          <a:bodyPr vert="horz" lIns="91440" tIns="45720" rIns="91440" bIns="45720" rtlCol="0" anchor="ctr">
            <a:normAutofit fontScale="750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where:</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a:ea typeface="Cambria Math"/>
                <a:cs typeface="Times New Roman" pitchFamily="18" charset="0"/>
              </a:rPr>
              <a:t>	</a:t>
            </a:r>
            <a:r>
              <a:rPr lang="el-GR" sz="4400" dirty="0" smtClean="0">
                <a:latin typeface="Cambria Math"/>
                <a:ea typeface="Cambria Math"/>
                <a:cs typeface="Times New Roman" pitchFamily="18" charset="0"/>
              </a:rPr>
              <a:t>σ</a:t>
            </a:r>
            <a:r>
              <a:rPr lang="en-US" sz="4400" baseline="-25000" dirty="0" smtClean="0">
                <a:latin typeface="Cambria Math"/>
                <a:ea typeface="Cambria Math"/>
                <a:cs typeface="Times New Roman" pitchFamily="18" charset="0"/>
              </a:rPr>
              <a:t>d</a:t>
            </a:r>
            <a:r>
              <a:rPr lang="en-US" sz="4400" baseline="30000" dirty="0" smtClean="0">
                <a:latin typeface="Cambria Math"/>
                <a:ea typeface="Cambria Math"/>
                <a:cs typeface="Times New Roman" pitchFamily="18" charset="0"/>
              </a:rPr>
              <a:t>2</a:t>
            </a:r>
            <a:r>
              <a:rPr lang="en-US" sz="4400" dirty="0" smtClean="0">
                <a:latin typeface="Cambria Math"/>
                <a:ea typeface="Cambria Math"/>
                <a:cs typeface="Times New Roman" pitchFamily="18" charset="0"/>
              </a:rPr>
              <a:t> </a:t>
            </a:r>
            <a:r>
              <a:rPr lang="en-US" sz="4400" dirty="0" smtClean="0">
                <a:latin typeface="Times New Roman" pitchFamily="18" charset="0"/>
                <a:ea typeface="+mj-ea"/>
                <a:cs typeface="Times New Roman" pitchFamily="18" charset="0"/>
              </a:rPr>
              <a:t>is the variance of the data</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N</a:t>
            </a:r>
            <a:r>
              <a:rPr kumimoji="0" lang="en-US" sz="4400" b="0" i="0" u="none" strike="noStrike" kern="1200" cap="none" spc="0" normalizeH="0" baseline="-25000" noProof="0" dirty="0" err="1" smtClean="0">
                <a:ln>
                  <a:noFill/>
                </a:ln>
                <a:solidFill>
                  <a:schemeClr val="tx1"/>
                </a:solidFill>
                <a:effectLst/>
                <a:uLnTx/>
                <a:uFillTx/>
                <a:latin typeface="Times New Roman" pitchFamily="18" charset="0"/>
                <a:ea typeface="+mj-ea"/>
                <a:cs typeface="Times New Roman" pitchFamily="18" charset="0"/>
              </a:rPr>
              <a:t>f</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is the length of the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a:ea typeface="Cambria Math"/>
                <a:cs typeface="Times New Roman" pitchFamily="18" charset="0"/>
              </a:rPr>
              <a:t>	</a:t>
            </a:r>
            <a:r>
              <a:rPr lang="el-GR" sz="4400" dirty="0" smtClean="0">
                <a:latin typeface="Cambria Math"/>
                <a:ea typeface="Cambria Math"/>
                <a:cs typeface="Times New Roman" pitchFamily="18" charset="0"/>
              </a:rPr>
              <a:t>Δ</a:t>
            </a:r>
            <a:r>
              <a:rPr lang="en-US" sz="4400" dirty="0" smtClean="0">
                <a:latin typeface="Times New Roman" pitchFamily="18" charset="0"/>
                <a:ea typeface="+mj-ea"/>
                <a:cs typeface="Times New Roman" pitchFamily="18" charset="0"/>
              </a:rPr>
              <a:t>f is the frequency sampling</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f</a:t>
            </a:r>
            <a:r>
              <a:rPr kumimoji="0" lang="en-US" sz="4400" b="0" i="0"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f</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is the variance of the taper.</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		</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It adjusts for the effect of a tapering.</a:t>
            </a: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2057400" y="373746"/>
            <a:ext cx="6858000" cy="6221962"/>
            <a:chOff x="1295400" y="796920"/>
            <a:chExt cx="6019800" cy="5320935"/>
          </a:xfrm>
        </p:grpSpPr>
        <p:pic>
          <p:nvPicPr>
            <p:cNvPr id="1027" name="Picture 3"/>
            <p:cNvPicPr>
              <a:picLocks noChangeAspect="1" noChangeArrowheads="1"/>
            </p:cNvPicPr>
            <p:nvPr/>
          </p:nvPicPr>
          <p:blipFill>
            <a:blip r:embed="rId3" cstate="print"/>
            <a:srcRect/>
            <a:stretch>
              <a:fillRect/>
            </a:stretch>
          </p:blipFill>
          <p:spPr bwMode="auto">
            <a:xfrm>
              <a:off x="1444976" y="2895601"/>
              <a:ext cx="5184423" cy="3086099"/>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cstate="print"/>
            <a:srcRect/>
            <a:stretch>
              <a:fillRect/>
            </a:stretch>
          </p:blipFill>
          <p:spPr bwMode="auto">
            <a:xfrm>
              <a:off x="1295400" y="990600"/>
              <a:ext cx="6019800" cy="1935561"/>
            </a:xfrm>
            <a:prstGeom prst="rect">
              <a:avLst/>
            </a:prstGeom>
            <a:noFill/>
            <a:ln w="9525">
              <a:noFill/>
              <a:miter lim="800000"/>
              <a:headEnd/>
              <a:tailEnd/>
            </a:ln>
            <a:effectLst/>
          </p:spPr>
        </p:pic>
        <p:sp>
          <p:nvSpPr>
            <p:cNvPr id="11" name="TextBox 10"/>
            <p:cNvSpPr txBox="1"/>
            <p:nvPr/>
          </p:nvSpPr>
          <p:spPr>
            <a:xfrm>
              <a:off x="2133600" y="796920"/>
              <a:ext cx="3041227"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A) tapered time series</a:t>
              </a:r>
              <a:endParaRPr lang="en-US" sz="2400" dirty="0">
                <a:latin typeface="Times New Roman" pitchFamily="18" charset="0"/>
                <a:cs typeface="Times New Roman" pitchFamily="18" charset="0"/>
              </a:endParaRPr>
            </a:p>
          </p:txBody>
        </p:sp>
        <p:sp>
          <p:nvSpPr>
            <p:cNvPr id="13" name="TextBox 12"/>
            <p:cNvSpPr txBox="1"/>
            <p:nvPr/>
          </p:nvSpPr>
          <p:spPr>
            <a:xfrm>
              <a:off x="3203255" y="2748771"/>
              <a:ext cx="2865348"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time </a:t>
              </a:r>
              <a:r>
                <a:rPr lang="en-US" sz="2400" i="1"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 seconds</a:t>
              </a:r>
              <a:endParaRPr lang="en-US" sz="2400" dirty="0">
                <a:latin typeface="Times New Roman" pitchFamily="18" charset="0"/>
                <a:cs typeface="Times New Roman" pitchFamily="18" charset="0"/>
              </a:endParaRPr>
            </a:p>
          </p:txBody>
        </p:sp>
        <p:sp>
          <p:nvSpPr>
            <p:cNvPr id="15" name="TextBox 14"/>
            <p:cNvSpPr txBox="1"/>
            <p:nvPr/>
          </p:nvSpPr>
          <p:spPr>
            <a:xfrm rot="16200000">
              <a:off x="1000912" y="1488604"/>
              <a:ext cx="1048250" cy="45927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dirty="0" err="1" smtClean="0">
                  <a:latin typeface="Times New Roman" pitchFamily="18" charset="0"/>
                  <a:cs typeface="Times New Roman" pitchFamily="18" charset="0"/>
                </a:rPr>
                <a:t>i</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sp>
          <p:nvSpPr>
            <p:cNvPr id="17" name="TextBox 16"/>
            <p:cNvSpPr txBox="1"/>
            <p:nvPr/>
          </p:nvSpPr>
          <p:spPr>
            <a:xfrm>
              <a:off x="2133600" y="3199632"/>
              <a:ext cx="1905000" cy="710657"/>
            </a:xfrm>
            <a:prstGeom prst="rect">
              <a:avLst/>
            </a:prstGeom>
            <a:noFill/>
          </p:spPr>
          <p:txBody>
            <a:bodyPr wrap="square" rtlCol="0">
              <a:spAutoFit/>
            </a:bodyPr>
            <a:lstStyle/>
            <a:p>
              <a:r>
                <a:rPr lang="en-US" sz="2400" dirty="0" smtClean="0">
                  <a:latin typeface="Times New Roman" pitchFamily="18" charset="0"/>
                  <a:cs typeface="Times New Roman" pitchFamily="18" charset="0"/>
                </a:rPr>
                <a:t>B) power spectral density</a:t>
              </a:r>
              <a:endParaRPr lang="en-US" sz="2400" dirty="0">
                <a:latin typeface="Times New Roman" pitchFamily="18" charset="0"/>
                <a:cs typeface="Times New Roman" pitchFamily="18" charset="0"/>
              </a:endParaRPr>
            </a:p>
          </p:txBody>
        </p:sp>
        <p:sp>
          <p:nvSpPr>
            <p:cNvPr id="18" name="Rectangle 17"/>
            <p:cNvSpPr/>
            <p:nvPr/>
          </p:nvSpPr>
          <p:spPr>
            <a:xfrm>
              <a:off x="6273084" y="2438400"/>
              <a:ext cx="990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9" name="TextBox 18"/>
            <p:cNvSpPr txBox="1"/>
            <p:nvPr/>
          </p:nvSpPr>
          <p:spPr>
            <a:xfrm>
              <a:off x="3578577" y="5723046"/>
              <a:ext cx="2933983"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frequency </a:t>
              </a:r>
              <a:r>
                <a:rPr lang="en-US" sz="2400" i="1" dirty="0" smtClean="0">
                  <a:latin typeface="Times New Roman" pitchFamily="18" charset="0"/>
                  <a:cs typeface="Times New Roman" pitchFamily="18" charset="0"/>
                </a:rPr>
                <a:t>f</a:t>
              </a:r>
              <a:r>
                <a:rPr lang="en-US" sz="2400" dirty="0" smtClean="0">
                  <a:latin typeface="Times New Roman" pitchFamily="18" charset="0"/>
                  <a:cs typeface="Times New Roman" pitchFamily="18" charset="0"/>
                </a:rPr>
                <a:t>, Hz</a:t>
              </a:r>
              <a:endParaRPr lang="en-US" sz="2400" dirty="0">
                <a:latin typeface="Times New Roman" pitchFamily="18" charset="0"/>
                <a:cs typeface="Times New Roman" pitchFamily="18" charset="0"/>
              </a:endParaRPr>
            </a:p>
          </p:txBody>
        </p:sp>
        <p:sp>
          <p:nvSpPr>
            <p:cNvPr id="12" name="TextBox 11"/>
            <p:cNvSpPr txBox="1"/>
            <p:nvPr/>
          </p:nvSpPr>
          <p:spPr>
            <a:xfrm>
              <a:off x="6084187" y="1272304"/>
              <a:ext cx="896580" cy="447450"/>
            </a:xfrm>
            <a:prstGeom prst="rect">
              <a:avLst/>
            </a:prstGeom>
            <a:noFill/>
          </p:spPr>
          <p:txBody>
            <a:bodyPr wrap="square" rtlCol="0">
              <a:spAutoFit/>
            </a:bodyPr>
            <a:lstStyle/>
            <a:p>
              <a:r>
                <a:rPr lang="en-US" sz="2800" i="1" dirty="0" smtClean="0">
                  <a:latin typeface="Symbol" pitchFamily="18" charset="2"/>
                  <a:cs typeface="Times New Roman" pitchFamily="18" charset="0"/>
                </a:rPr>
                <a:t>+</a:t>
              </a:r>
              <a:r>
                <a:rPr lang="en-US" sz="2800" i="1" dirty="0" smtClean="0">
                  <a:latin typeface="Times New Roman" pitchFamily="18" charset="0"/>
                  <a:cs typeface="Times New Roman" pitchFamily="18" charset="0"/>
                </a:rPr>
                <a:t>2</a:t>
              </a:r>
              <a:r>
                <a:rPr lang="en-US" sz="2800" i="1" dirty="0" smtClean="0">
                  <a:latin typeface="Symbol" pitchFamily="18" charset="2"/>
                  <a:cs typeface="Times New Roman" pitchFamily="18" charset="0"/>
                </a:rPr>
                <a:t>s</a:t>
              </a:r>
              <a:r>
                <a:rPr lang="en-US" sz="2800" i="1" baseline="-25000" dirty="0" smtClean="0">
                  <a:latin typeface="Times New Roman" pitchFamily="18" charset="0"/>
                  <a:cs typeface="Times New Roman" pitchFamily="18" charset="0"/>
                </a:rPr>
                <a:t>d</a:t>
              </a:r>
              <a:endParaRPr lang="en-US" sz="2800" i="1" baseline="-25000" dirty="0">
                <a:latin typeface="Times New Roman" pitchFamily="18" charset="0"/>
                <a:cs typeface="Times New Roman" pitchFamily="18" charset="0"/>
              </a:endParaRPr>
            </a:p>
          </p:txBody>
        </p:sp>
        <p:sp>
          <p:nvSpPr>
            <p:cNvPr id="20" name="TextBox 19"/>
            <p:cNvSpPr txBox="1"/>
            <p:nvPr/>
          </p:nvSpPr>
          <p:spPr>
            <a:xfrm>
              <a:off x="6095722" y="2062105"/>
              <a:ext cx="1111185" cy="447450"/>
            </a:xfrm>
            <a:prstGeom prst="rect">
              <a:avLst/>
            </a:prstGeom>
            <a:noFill/>
          </p:spPr>
          <p:txBody>
            <a:bodyPr wrap="square" rtlCol="0">
              <a:spAutoFit/>
            </a:bodyPr>
            <a:lstStyle/>
            <a:p>
              <a:r>
                <a:rPr lang="en-US" sz="2800" i="1" dirty="0" smtClean="0">
                  <a:latin typeface="Symbol" pitchFamily="18" charset="2"/>
                  <a:cs typeface="Times New Roman" pitchFamily="18" charset="0"/>
                </a:rPr>
                <a:t>-</a:t>
              </a:r>
              <a:r>
                <a:rPr lang="en-US" sz="2800" i="1" dirty="0" smtClean="0">
                  <a:latin typeface="Times New Roman" pitchFamily="18" charset="0"/>
                  <a:cs typeface="Times New Roman" pitchFamily="18" charset="0"/>
                </a:rPr>
                <a:t>2</a:t>
              </a:r>
              <a:r>
                <a:rPr lang="en-US" sz="2800" i="1" dirty="0" smtClean="0">
                  <a:latin typeface="Symbol" pitchFamily="18" charset="2"/>
                  <a:cs typeface="Times New Roman" pitchFamily="18" charset="0"/>
                </a:rPr>
                <a:t>s</a:t>
              </a:r>
              <a:r>
                <a:rPr lang="en-US" sz="2800" i="1" baseline="-25000" dirty="0" smtClean="0">
                  <a:latin typeface="Times New Roman" pitchFamily="18" charset="0"/>
                  <a:cs typeface="Times New Roman" pitchFamily="18" charset="0"/>
                </a:rPr>
                <a:t>d</a:t>
              </a:r>
              <a:endParaRPr lang="en-US" sz="2800" i="1" baseline="-25000" dirty="0">
                <a:latin typeface="Times New Roman" pitchFamily="18" charset="0"/>
                <a:cs typeface="Times New Roman" pitchFamily="18" charset="0"/>
              </a:endParaRPr>
            </a:p>
          </p:txBody>
        </p:sp>
        <p:sp>
          <p:nvSpPr>
            <p:cNvPr id="21" name="TextBox 20"/>
            <p:cNvSpPr txBox="1"/>
            <p:nvPr/>
          </p:nvSpPr>
          <p:spPr>
            <a:xfrm rot="16200000">
              <a:off x="1133886" y="4423556"/>
              <a:ext cx="1183621" cy="459272"/>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5" name="TextBox 24"/>
            <p:cNvSpPr txBox="1"/>
            <p:nvPr/>
          </p:nvSpPr>
          <p:spPr>
            <a:xfrm>
              <a:off x="6203244" y="5013556"/>
              <a:ext cx="844409" cy="447450"/>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6248400" y="4377769"/>
              <a:ext cx="799253" cy="447450"/>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grpSp>
      <p:sp>
        <p:nvSpPr>
          <p:cNvPr id="22" name="TextBox 21"/>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1: a completely random time</a:t>
            </a:r>
          </a:p>
          <a:p>
            <a:r>
              <a:rPr lang="en-US" sz="2800" dirty="0" smtClean="0">
                <a:latin typeface="Times New Roman" pitchFamily="18" charset="0"/>
                <a:cs typeface="Times New Roman" pitchFamily="18" charset="0"/>
              </a:rPr>
              <a:t>series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71600" y="1143000"/>
            <a:ext cx="7543800" cy="5323820"/>
            <a:chOff x="1447800" y="1700958"/>
            <a:chExt cx="4724400" cy="3093727"/>
          </a:xfrm>
        </p:grpSpPr>
        <p:pic>
          <p:nvPicPr>
            <p:cNvPr id="1026" name="Picture 2"/>
            <p:cNvPicPr>
              <a:picLocks noChangeAspect="1" noChangeArrowheads="1"/>
            </p:cNvPicPr>
            <p:nvPr/>
          </p:nvPicPr>
          <p:blipFill>
            <a:blip r:embed="rId3" cstate="print"/>
            <a:srcRect l="4286" t="1905" r="7143"/>
            <a:stretch>
              <a:fillRect/>
            </a:stretch>
          </p:blipFill>
          <p:spPr bwMode="auto">
            <a:xfrm>
              <a:off x="1447800" y="1825557"/>
              <a:ext cx="4724400" cy="2857500"/>
            </a:xfrm>
            <a:prstGeom prst="rect">
              <a:avLst/>
            </a:prstGeom>
            <a:noFill/>
            <a:ln w="9525">
              <a:noFill/>
              <a:miter lim="800000"/>
              <a:headEnd/>
              <a:tailEnd/>
            </a:ln>
            <a:effectLst/>
          </p:spPr>
        </p:pic>
        <p:sp>
          <p:nvSpPr>
            <p:cNvPr id="19" name="TextBox 18"/>
            <p:cNvSpPr txBox="1"/>
            <p:nvPr/>
          </p:nvSpPr>
          <p:spPr>
            <a:xfrm>
              <a:off x="2593109" y="4490636"/>
              <a:ext cx="2675979"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power spectral density, </a:t>
              </a:r>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1" name="TextBox 20"/>
            <p:cNvSpPr txBox="1"/>
            <p:nvPr/>
          </p:nvSpPr>
          <p:spPr>
            <a:xfrm rot="16200000">
              <a:off x="1293599" y="3198958"/>
              <a:ext cx="585401"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counts</a:t>
              </a:r>
              <a:endParaRPr lang="en-US" sz="1200" dirty="0">
                <a:latin typeface="Times New Roman" pitchFamily="18" charset="0"/>
                <a:cs typeface="Times New Roman" pitchFamily="18" charset="0"/>
              </a:endParaRPr>
            </a:p>
          </p:txBody>
        </p:sp>
        <p:sp>
          <p:nvSpPr>
            <p:cNvPr id="25" name="TextBox 24"/>
            <p:cNvSpPr txBox="1"/>
            <p:nvPr/>
          </p:nvSpPr>
          <p:spPr>
            <a:xfrm>
              <a:off x="2362200" y="1700958"/>
              <a:ext cx="609600"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3595512" y="1700958"/>
              <a:ext cx="533400"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grpSp>
      <p:sp>
        <p:nvSpPr>
          <p:cNvPr id="9" name="TextBox 8"/>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1:</a:t>
            </a:r>
          </a:p>
          <a:p>
            <a:r>
              <a:rPr lang="en-US" sz="2800" dirty="0" smtClean="0">
                <a:latin typeface="Times New Roman" pitchFamily="18" charset="0"/>
                <a:cs typeface="Times New Roman" pitchFamily="18" charset="0"/>
              </a:rPr>
              <a:t>histogram of</a:t>
            </a:r>
          </a:p>
          <a:p>
            <a:r>
              <a:rPr lang="en-US" sz="2800" dirty="0" smtClean="0">
                <a:latin typeface="Times New Roman" pitchFamily="18" charset="0"/>
                <a:cs typeface="Times New Roman" pitchFamily="18" charset="0"/>
              </a:rPr>
              <a:t>spectral</a:t>
            </a:r>
          </a:p>
          <a:p>
            <a:r>
              <a:rPr lang="en-US" sz="2800" dirty="0" smtClean="0">
                <a:latin typeface="Times New Roman" pitchFamily="18" charset="0"/>
                <a:cs typeface="Times New Roman" pitchFamily="18" charset="0"/>
              </a:rPr>
              <a:t>values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676399" y="609600"/>
            <a:ext cx="7467601" cy="5567065"/>
            <a:chOff x="967958" y="838200"/>
            <a:chExt cx="5914726" cy="5208057"/>
          </a:xfrm>
        </p:grpSpPr>
        <p:pic>
          <p:nvPicPr>
            <p:cNvPr id="3" name="Picture 3"/>
            <p:cNvPicPr>
              <a:picLocks noChangeAspect="1" noChangeArrowheads="1"/>
            </p:cNvPicPr>
            <p:nvPr/>
          </p:nvPicPr>
          <p:blipFill>
            <a:blip r:embed="rId3" cstate="print"/>
            <a:srcRect/>
            <a:stretch>
              <a:fillRect/>
            </a:stretch>
          </p:blipFill>
          <p:spPr bwMode="auto">
            <a:xfrm>
              <a:off x="990600" y="2819400"/>
              <a:ext cx="5334000" cy="3009900"/>
            </a:xfrm>
            <a:prstGeom prst="rect">
              <a:avLst/>
            </a:prstGeom>
            <a:noFill/>
            <a:ln w="9525">
              <a:noFill/>
              <a:miter lim="800000"/>
              <a:headEnd/>
              <a:tailEnd/>
            </a:ln>
            <a:effectLst/>
          </p:spPr>
        </p:pic>
        <p:pic>
          <p:nvPicPr>
            <p:cNvPr id="2" name="Picture 2"/>
            <p:cNvPicPr>
              <a:picLocks noChangeAspect="1" noChangeArrowheads="1"/>
            </p:cNvPicPr>
            <p:nvPr/>
          </p:nvPicPr>
          <p:blipFill>
            <a:blip r:embed="rId4" cstate="print"/>
            <a:srcRect/>
            <a:stretch>
              <a:fillRect/>
            </a:stretch>
          </p:blipFill>
          <p:spPr bwMode="auto">
            <a:xfrm>
              <a:off x="990600" y="990600"/>
              <a:ext cx="5334000" cy="1771650"/>
            </a:xfrm>
            <a:prstGeom prst="rect">
              <a:avLst/>
            </a:prstGeom>
            <a:noFill/>
            <a:ln w="9525">
              <a:noFill/>
              <a:miter lim="800000"/>
              <a:headEnd/>
              <a:tailEnd/>
            </a:ln>
            <a:effectLst/>
          </p:spPr>
        </p:pic>
        <p:sp>
          <p:nvSpPr>
            <p:cNvPr id="11" name="TextBox 10"/>
            <p:cNvSpPr txBox="1"/>
            <p:nvPr/>
          </p:nvSpPr>
          <p:spPr>
            <a:xfrm>
              <a:off x="1676400" y="838200"/>
              <a:ext cx="29718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A) tapered time series</a:t>
              </a:r>
              <a:endParaRPr lang="en-US" sz="2400" dirty="0">
                <a:latin typeface="Times New Roman" pitchFamily="18" charset="0"/>
                <a:cs typeface="Times New Roman" pitchFamily="18" charset="0"/>
              </a:endParaRPr>
            </a:p>
          </p:txBody>
        </p:sp>
        <p:sp>
          <p:nvSpPr>
            <p:cNvPr id="13" name="TextBox 12"/>
            <p:cNvSpPr txBox="1"/>
            <p:nvPr/>
          </p:nvSpPr>
          <p:spPr>
            <a:xfrm>
              <a:off x="2657880" y="2589799"/>
              <a:ext cx="2553131"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time </a:t>
              </a:r>
              <a:r>
                <a:rPr lang="en-US" sz="2400" i="1"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 seconds</a:t>
              </a:r>
              <a:endParaRPr lang="en-US" sz="2400" dirty="0">
                <a:latin typeface="Times New Roman" pitchFamily="18" charset="0"/>
                <a:cs typeface="Times New Roman" pitchFamily="18" charset="0"/>
              </a:endParaRPr>
            </a:p>
          </p:txBody>
        </p:sp>
        <p:sp>
          <p:nvSpPr>
            <p:cNvPr id="15" name="TextBox 14"/>
            <p:cNvSpPr txBox="1"/>
            <p:nvPr/>
          </p:nvSpPr>
          <p:spPr>
            <a:xfrm rot="16200000">
              <a:off x="718626" y="1586535"/>
              <a:ext cx="864328" cy="365663"/>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dirty="0" err="1" smtClean="0">
                  <a:latin typeface="Times New Roman" pitchFamily="18" charset="0"/>
                  <a:cs typeface="Times New Roman" pitchFamily="18" charset="0"/>
                </a:rPr>
                <a:t>i</a:t>
              </a:r>
              <a:r>
                <a:rPr lang="en-US" sz="2400" i="1" dirty="0" smtClean="0">
                  <a:latin typeface="Times New Roman" pitchFamily="18" charset="0"/>
                  <a:cs typeface="Times New Roman" pitchFamily="18" charset="0"/>
                </a:rPr>
                <a:t>)</a:t>
              </a:r>
              <a:endParaRPr lang="en-US" sz="2400" i="1" dirty="0">
                <a:latin typeface="Times New Roman" pitchFamily="18" charset="0"/>
                <a:cs typeface="Times New Roman" pitchFamily="18" charset="0"/>
              </a:endParaRPr>
            </a:p>
          </p:txBody>
        </p:sp>
        <p:sp>
          <p:nvSpPr>
            <p:cNvPr id="17" name="TextBox 16"/>
            <p:cNvSpPr txBox="1"/>
            <p:nvPr/>
          </p:nvSpPr>
          <p:spPr>
            <a:xfrm>
              <a:off x="1752600" y="2971800"/>
              <a:ext cx="1905000" cy="1200329"/>
            </a:xfrm>
            <a:prstGeom prst="rect">
              <a:avLst/>
            </a:prstGeom>
            <a:noFill/>
          </p:spPr>
          <p:txBody>
            <a:bodyPr wrap="square" rtlCol="0">
              <a:spAutoFit/>
            </a:bodyPr>
            <a:lstStyle/>
            <a:p>
              <a:r>
                <a:rPr lang="en-US" sz="2400" dirty="0" smtClean="0">
                  <a:latin typeface="Times New Roman" pitchFamily="18" charset="0"/>
                  <a:cs typeface="Times New Roman" pitchFamily="18" charset="0"/>
                </a:rPr>
                <a:t>B) power spectral density</a:t>
              </a:r>
              <a:endParaRPr lang="en-US" sz="2400" dirty="0">
                <a:latin typeface="Times New Roman" pitchFamily="18" charset="0"/>
                <a:cs typeface="Times New Roman" pitchFamily="18" charset="0"/>
              </a:endParaRPr>
            </a:p>
          </p:txBody>
        </p:sp>
        <p:sp>
          <p:nvSpPr>
            <p:cNvPr id="18" name="Rectangle 17"/>
            <p:cNvSpPr/>
            <p:nvPr/>
          </p:nvSpPr>
          <p:spPr>
            <a:xfrm>
              <a:off x="5892084" y="2438400"/>
              <a:ext cx="990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TextBox 18"/>
            <p:cNvSpPr txBox="1"/>
            <p:nvPr/>
          </p:nvSpPr>
          <p:spPr>
            <a:xfrm>
              <a:off x="2597526" y="5614364"/>
              <a:ext cx="222422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frequency </a:t>
              </a:r>
              <a:r>
                <a:rPr lang="en-US" sz="2400" i="1" dirty="0" smtClean="0">
                  <a:latin typeface="Times New Roman" pitchFamily="18" charset="0"/>
                  <a:cs typeface="Times New Roman" pitchFamily="18" charset="0"/>
                </a:rPr>
                <a:t>f</a:t>
              </a:r>
              <a:r>
                <a:rPr lang="en-US" sz="2400" dirty="0" smtClean="0">
                  <a:latin typeface="Times New Roman" pitchFamily="18" charset="0"/>
                  <a:cs typeface="Times New Roman" pitchFamily="18" charset="0"/>
                </a:rPr>
                <a:t>, Hz</a:t>
              </a:r>
              <a:endParaRPr lang="en-US" sz="2400" dirty="0">
                <a:latin typeface="Times New Roman" pitchFamily="18" charset="0"/>
                <a:cs typeface="Times New Roman" pitchFamily="18" charset="0"/>
              </a:endParaRPr>
            </a:p>
          </p:txBody>
        </p:sp>
        <p:sp>
          <p:nvSpPr>
            <p:cNvPr id="12" name="TextBox 11"/>
            <p:cNvSpPr txBox="1"/>
            <p:nvPr/>
          </p:nvSpPr>
          <p:spPr>
            <a:xfrm>
              <a:off x="5347945" y="1331511"/>
              <a:ext cx="1051904" cy="431893"/>
            </a:xfrm>
            <a:prstGeom prst="rect">
              <a:avLst/>
            </a:prstGeom>
            <a:noFill/>
          </p:spPr>
          <p:txBody>
            <a:bodyPr wrap="square" rtlCol="0">
              <a:spAutoFit/>
            </a:bodyPr>
            <a:lstStyle/>
            <a:p>
              <a:r>
                <a:rPr lang="en-US" sz="2400" i="1" dirty="0" smtClean="0">
                  <a:latin typeface="Symbol" pitchFamily="18" charset="2"/>
                  <a:cs typeface="Times New Roman" pitchFamily="18" charset="0"/>
                </a:rPr>
                <a:t>+</a:t>
              </a:r>
              <a:r>
                <a:rPr lang="en-US" sz="2400" i="1" dirty="0" smtClean="0">
                  <a:latin typeface="Times New Roman" pitchFamily="18" charset="0"/>
                  <a:cs typeface="Times New Roman" pitchFamily="18" charset="0"/>
                </a:rPr>
                <a:t>2</a:t>
              </a:r>
              <a:r>
                <a:rPr lang="en-US" sz="2400" i="1" dirty="0" smtClean="0">
                  <a:latin typeface="Symbol" pitchFamily="18" charset="2"/>
                  <a:cs typeface="Times New Roman" pitchFamily="18" charset="0"/>
                </a:rPr>
                <a:t>s</a:t>
              </a:r>
              <a:r>
                <a:rPr lang="en-US" sz="2400" i="1" baseline="-25000" dirty="0" smtClean="0">
                  <a:latin typeface="Times New Roman" pitchFamily="18" charset="0"/>
                  <a:cs typeface="Times New Roman" pitchFamily="18" charset="0"/>
                </a:rPr>
                <a:t>d</a:t>
              </a:r>
              <a:endParaRPr lang="en-US" sz="2400" i="1" baseline="-25000" dirty="0">
                <a:latin typeface="Times New Roman" pitchFamily="18" charset="0"/>
                <a:cs typeface="Times New Roman" pitchFamily="18" charset="0"/>
              </a:endParaRPr>
            </a:p>
          </p:txBody>
        </p:sp>
        <p:sp>
          <p:nvSpPr>
            <p:cNvPr id="20" name="TextBox 19"/>
            <p:cNvSpPr txBox="1"/>
            <p:nvPr/>
          </p:nvSpPr>
          <p:spPr>
            <a:xfrm>
              <a:off x="5334000" y="1910463"/>
              <a:ext cx="1005495" cy="431893"/>
            </a:xfrm>
            <a:prstGeom prst="rect">
              <a:avLst/>
            </a:prstGeom>
            <a:noFill/>
          </p:spPr>
          <p:txBody>
            <a:bodyPr wrap="square" rtlCol="0">
              <a:spAutoFit/>
            </a:bodyPr>
            <a:lstStyle/>
            <a:p>
              <a:r>
                <a:rPr lang="en-US" sz="2400" i="1" dirty="0" smtClean="0">
                  <a:latin typeface="Symbol" pitchFamily="18" charset="2"/>
                  <a:cs typeface="Times New Roman" pitchFamily="18" charset="0"/>
                </a:rPr>
                <a:t>-</a:t>
              </a:r>
              <a:r>
                <a:rPr lang="en-US" sz="2400" i="1" dirty="0" smtClean="0">
                  <a:latin typeface="Times New Roman" pitchFamily="18" charset="0"/>
                  <a:cs typeface="Times New Roman" pitchFamily="18" charset="0"/>
                </a:rPr>
                <a:t>2</a:t>
              </a:r>
              <a:r>
                <a:rPr lang="en-US" sz="2400" i="1" dirty="0" smtClean="0">
                  <a:latin typeface="Symbol" pitchFamily="18" charset="2"/>
                  <a:cs typeface="Times New Roman" pitchFamily="18" charset="0"/>
                </a:rPr>
                <a:t>s</a:t>
              </a:r>
              <a:r>
                <a:rPr lang="en-US" sz="2400" i="1" baseline="-25000" dirty="0" smtClean="0">
                  <a:latin typeface="Times New Roman" pitchFamily="18" charset="0"/>
                  <a:cs typeface="Times New Roman" pitchFamily="18" charset="0"/>
                </a:rPr>
                <a:t>d</a:t>
              </a:r>
              <a:endParaRPr lang="en-US" sz="2400" i="1" baseline="-25000" dirty="0">
                <a:latin typeface="Times New Roman" pitchFamily="18" charset="0"/>
                <a:cs typeface="Times New Roman" pitchFamily="18" charset="0"/>
              </a:endParaRPr>
            </a:p>
          </p:txBody>
        </p:sp>
        <p:sp>
          <p:nvSpPr>
            <p:cNvPr id="21" name="TextBox 20"/>
            <p:cNvSpPr txBox="1"/>
            <p:nvPr/>
          </p:nvSpPr>
          <p:spPr>
            <a:xfrm rot="16200000">
              <a:off x="750253" y="4324132"/>
              <a:ext cx="921784" cy="365663"/>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s</a:t>
              </a:r>
              <a:r>
                <a:rPr lang="en-US" sz="2400" i="1" baseline="30000"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(f)</a:t>
              </a:r>
              <a:endParaRPr lang="en-US" sz="2400" i="1" dirty="0">
                <a:latin typeface="Times New Roman" pitchFamily="18" charset="0"/>
                <a:cs typeface="Times New Roman" pitchFamily="18" charset="0"/>
              </a:endParaRPr>
            </a:p>
          </p:txBody>
        </p:sp>
        <p:sp>
          <p:nvSpPr>
            <p:cNvPr id="25" name="TextBox 24"/>
            <p:cNvSpPr txBox="1"/>
            <p:nvPr/>
          </p:nvSpPr>
          <p:spPr>
            <a:xfrm>
              <a:off x="5867400" y="5166297"/>
              <a:ext cx="101528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mean</a:t>
              </a:r>
              <a:endParaRPr lang="en-US" sz="2400" dirty="0">
                <a:latin typeface="Times New Roman" pitchFamily="18" charset="0"/>
                <a:cs typeface="Times New Roman" pitchFamily="18" charset="0"/>
              </a:endParaRPr>
            </a:p>
          </p:txBody>
        </p:sp>
        <p:sp>
          <p:nvSpPr>
            <p:cNvPr id="26" name="TextBox 25"/>
            <p:cNvSpPr txBox="1"/>
            <p:nvPr/>
          </p:nvSpPr>
          <p:spPr>
            <a:xfrm>
              <a:off x="5867400" y="4869287"/>
              <a:ext cx="101528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95%</a:t>
              </a:r>
              <a:endParaRPr lang="en-US" sz="2400" dirty="0">
                <a:latin typeface="Times New Roman" pitchFamily="18" charset="0"/>
                <a:cs typeface="Times New Roman" pitchFamily="18" charset="0"/>
              </a:endParaRPr>
            </a:p>
          </p:txBody>
        </p:sp>
      </p:grpSp>
      <p:sp>
        <p:nvSpPr>
          <p:cNvPr id="22" name="TextBox 21"/>
          <p:cNvSpPr txBox="1"/>
          <p:nvPr/>
        </p:nvSpPr>
        <p:spPr>
          <a:xfrm>
            <a:off x="0" y="217944"/>
            <a:ext cx="2286000" cy="2677656"/>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2: random time</a:t>
            </a:r>
          </a:p>
          <a:p>
            <a:r>
              <a:rPr lang="en-US" sz="2800" dirty="0" smtClean="0">
                <a:latin typeface="Times New Roman" pitchFamily="18" charset="0"/>
                <a:cs typeface="Times New Roman" pitchFamily="18" charset="0"/>
              </a:rPr>
              <a:t>series consisting</a:t>
            </a:r>
          </a:p>
          <a:p>
            <a:r>
              <a:rPr lang="en-US" sz="2800" dirty="0" smtClean="0">
                <a:latin typeface="Times New Roman" pitchFamily="18" charset="0"/>
                <a:cs typeface="Times New Roman" pitchFamily="18" charset="0"/>
              </a:rPr>
              <a:t>of 5 Hz cosine</a:t>
            </a:r>
          </a:p>
          <a:p>
            <a:r>
              <a:rPr lang="en-US" sz="2800" dirty="0" smtClean="0">
                <a:latin typeface="Times New Roman" pitchFamily="18" charset="0"/>
                <a:cs typeface="Times New Roman" pitchFamily="18" charset="0"/>
              </a:rPr>
              <a:t>plus noise</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762000" y="1371600"/>
            <a:ext cx="8077199" cy="5171420"/>
            <a:chOff x="1382970" y="1550727"/>
            <a:chExt cx="4983084" cy="3240804"/>
          </a:xfrm>
        </p:grpSpPr>
        <p:pic>
          <p:nvPicPr>
            <p:cNvPr id="1026" name="Picture 2"/>
            <p:cNvPicPr>
              <a:picLocks noChangeAspect="1" noChangeArrowheads="1"/>
            </p:cNvPicPr>
            <p:nvPr/>
          </p:nvPicPr>
          <p:blipFill>
            <a:blip r:embed="rId3" cstate="print"/>
            <a:srcRect l="4286" r="8571"/>
            <a:stretch>
              <a:fillRect/>
            </a:stretch>
          </p:blipFill>
          <p:spPr bwMode="auto">
            <a:xfrm>
              <a:off x="1524000" y="1626927"/>
              <a:ext cx="4648200" cy="3028950"/>
            </a:xfrm>
            <a:prstGeom prst="rect">
              <a:avLst/>
            </a:prstGeom>
            <a:noFill/>
            <a:ln w="9525">
              <a:noFill/>
              <a:miter lim="800000"/>
              <a:headEnd/>
              <a:tailEnd/>
            </a:ln>
            <a:effectLst/>
          </p:spPr>
        </p:pic>
        <p:sp>
          <p:nvSpPr>
            <p:cNvPr id="19" name="TextBox 18"/>
            <p:cNvSpPr txBox="1"/>
            <p:nvPr/>
          </p:nvSpPr>
          <p:spPr>
            <a:xfrm>
              <a:off x="2464204" y="4463642"/>
              <a:ext cx="3077423"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power spectral density, </a:t>
              </a:r>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1" name="TextBox 20"/>
            <p:cNvSpPr txBox="1"/>
            <p:nvPr/>
          </p:nvSpPr>
          <p:spPr>
            <a:xfrm rot="16200000">
              <a:off x="1115021" y="2964741"/>
              <a:ext cx="858689" cy="322791"/>
            </a:xfrm>
            <a:prstGeom prst="rect">
              <a:avLst/>
            </a:prstGeom>
            <a:noFill/>
          </p:spPr>
          <p:txBody>
            <a:bodyPr wrap="square" rtlCol="0">
              <a:spAutoFit/>
            </a:bodyPr>
            <a:lstStyle/>
            <a:p>
              <a:r>
                <a:rPr lang="en-US" sz="2800" dirty="0" smtClean="0">
                  <a:latin typeface="Times New Roman" pitchFamily="18" charset="0"/>
                  <a:cs typeface="Times New Roman" pitchFamily="18" charset="0"/>
                </a:rPr>
                <a:t>counts</a:t>
              </a:r>
              <a:endParaRPr lang="en-US" sz="2800" dirty="0">
                <a:latin typeface="Times New Roman" pitchFamily="18" charset="0"/>
                <a:cs typeface="Times New Roman" pitchFamily="18" charset="0"/>
              </a:endParaRPr>
            </a:p>
          </p:txBody>
        </p:sp>
        <p:sp>
          <p:nvSpPr>
            <p:cNvPr id="25" name="TextBox 24"/>
            <p:cNvSpPr txBox="1"/>
            <p:nvPr/>
          </p:nvSpPr>
          <p:spPr>
            <a:xfrm>
              <a:off x="2000250" y="1550727"/>
              <a:ext cx="6096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2596425" y="1550727"/>
              <a:ext cx="5334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cxnSp>
          <p:nvCxnSpPr>
            <p:cNvPr id="28" name="Straight Connector 27"/>
            <p:cNvCxnSpPr/>
            <p:nvPr/>
          </p:nvCxnSpPr>
          <p:spPr>
            <a:xfrm rot="5400000">
              <a:off x="4843462" y="3069965"/>
              <a:ext cx="24479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832654" y="1588290"/>
              <a:ext cx="5334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peak</a:t>
              </a:r>
              <a:endParaRPr lang="en-US" sz="2800" dirty="0">
                <a:latin typeface="Times New Roman" pitchFamily="18" charset="0"/>
                <a:cs typeface="Times New Roman" pitchFamily="18" charset="0"/>
              </a:endParaRPr>
            </a:p>
          </p:txBody>
        </p:sp>
      </p:grpSp>
      <p:sp>
        <p:nvSpPr>
          <p:cNvPr id="11" name="TextBox 10"/>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2:</a:t>
            </a:r>
          </a:p>
          <a:p>
            <a:r>
              <a:rPr lang="en-US" sz="2800" dirty="0" smtClean="0">
                <a:latin typeface="Times New Roman" pitchFamily="18" charset="0"/>
                <a:cs typeface="Times New Roman" pitchFamily="18" charset="0"/>
              </a:rPr>
              <a:t>histogram of</a:t>
            </a:r>
          </a:p>
          <a:p>
            <a:r>
              <a:rPr lang="en-US" sz="2800" dirty="0" smtClean="0">
                <a:latin typeface="Times New Roman" pitchFamily="18" charset="0"/>
                <a:cs typeface="Times New Roman" pitchFamily="18" charset="0"/>
              </a:rPr>
              <a:t>spectral</a:t>
            </a:r>
          </a:p>
          <a:p>
            <a:r>
              <a:rPr lang="en-US" sz="2800" dirty="0" smtClean="0">
                <a:latin typeface="Times New Roman" pitchFamily="18" charset="0"/>
                <a:cs typeface="Times New Roman" pitchFamily="18" charset="0"/>
              </a:rPr>
              <a:t>values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so how confident are we of a peak at 5 Hz ? </a:t>
            </a:r>
            <a:endParaRPr lang="en-US" dirty="0">
              <a:latin typeface="Times New Roman" pitchFamily="18" charset="0"/>
              <a:cs typeface="Times New Roman" pitchFamily="18" charset="0"/>
            </a:endParaRPr>
          </a:p>
        </p:txBody>
      </p:sp>
      <p:pic>
        <p:nvPicPr>
          <p:cNvPr id="4099" name="Picture 3"/>
          <p:cNvPicPr>
            <a:picLocks noChangeAspect="1" noChangeArrowheads="1"/>
          </p:cNvPicPr>
          <p:nvPr/>
        </p:nvPicPr>
        <p:blipFill>
          <a:blip r:embed="rId2" cstate="print"/>
          <a:srcRect l="13549" t="23615" r="51279" b="64776"/>
          <a:stretch>
            <a:fillRect/>
          </a:stretch>
        </p:blipFill>
        <p:spPr bwMode="auto">
          <a:xfrm>
            <a:off x="990600" y="2133600"/>
            <a:ext cx="4191000" cy="838200"/>
          </a:xfrm>
          <a:prstGeom prst="rect">
            <a:avLst/>
          </a:prstGeom>
          <a:noFill/>
          <a:ln w="9525">
            <a:noFill/>
            <a:miter lim="800000"/>
            <a:headEnd/>
            <a:tailEnd/>
          </a:ln>
        </p:spPr>
      </p:pic>
      <p:sp>
        <p:nvSpPr>
          <p:cNvPr id="6" name="Title 1"/>
          <p:cNvSpPr txBox="1">
            <a:spLocks/>
          </p:cNvSpPr>
          <p:nvPr/>
        </p:nvSpPr>
        <p:spPr>
          <a:xfrm>
            <a:off x="5105400" y="1981200"/>
            <a:ext cx="2438400" cy="1143000"/>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0.99994</a:t>
            </a: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0" y="35814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p.s.f</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is predicted</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to be less than the level of the peak 99.994% of the time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0" y="51054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latin typeface="Times New Roman" pitchFamily="18" charset="0"/>
                <a:ea typeface="+mj-ea"/>
                <a:cs typeface="Times New Roman" pitchFamily="18" charset="0"/>
              </a:rPr>
              <a:t>But here we must be very careful</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3886200" y="5410200"/>
            <a:ext cx="4876800" cy="1219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much more likely, since</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a:t>
            </a:r>
            <a:r>
              <a:rPr kumimoji="0" lang="en-US" sz="4400" b="0" i="0" u="none" strike="noStrike" kern="1200" cap="none" spc="0" normalizeH="0" noProof="0" dirty="0" err="1" smtClean="0">
                <a:ln>
                  <a:noFill/>
                </a:ln>
                <a:solidFill>
                  <a:srgbClr val="FF0000"/>
                </a:solidFill>
                <a:effectLst/>
                <a:uLnTx/>
                <a:uFillTx/>
                <a:latin typeface="Times New Roman" pitchFamily="18" charset="0"/>
                <a:ea typeface="+mj-ea"/>
                <a:cs typeface="Times New Roman" pitchFamily="18" charset="0"/>
              </a:rPr>
              <a:t>p.s.d</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has many frequency points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(513 in this case)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Rectangle 5"/>
          <p:cNvSpPr/>
          <p:nvPr/>
        </p:nvSpPr>
        <p:spPr>
          <a:xfrm>
            <a:off x="0" y="2895600"/>
            <a:ext cx="9144000" cy="1200329"/>
          </a:xfrm>
          <a:prstGeom prst="rect">
            <a:avLst/>
          </a:prstGeom>
        </p:spPr>
        <p:txBody>
          <a:bodyPr wrap="square">
            <a:spAutoFit/>
          </a:bodyPr>
          <a:lstStyle/>
          <a:p>
            <a:pPr algn="ctr"/>
            <a:r>
              <a:rPr lang="en-US" sz="2400" dirty="0" smtClean="0">
                <a:solidFill>
                  <a:srgbClr val="FF0000"/>
                </a:solidFill>
                <a:latin typeface="Times New Roman" pitchFamily="18" charset="0"/>
                <a:cs typeface="Times New Roman" pitchFamily="18" charset="0"/>
              </a:rPr>
              <a:t>peak of the observed amplitude or greater occurs only 1-0.99994</a:t>
            </a:r>
          </a:p>
          <a:p>
            <a:pPr algn="ctr"/>
            <a:r>
              <a:rPr lang="en-US" sz="2400" dirty="0" smtClean="0">
                <a:solidFill>
                  <a:srgbClr val="FF0000"/>
                </a:solidFill>
                <a:latin typeface="Times New Roman" pitchFamily="18" charset="0"/>
                <a:cs typeface="Times New Roman" pitchFamily="18" charset="0"/>
              </a:rPr>
              <a:t>= 0.006 % of the time</a:t>
            </a:r>
          </a:p>
          <a:p>
            <a:pPr algn="ctr"/>
            <a:r>
              <a:rPr lang="en-US" sz="2400" dirty="0" smtClean="0">
                <a:solidFill>
                  <a:srgbClr val="FF0000"/>
                </a:solidFill>
                <a:latin typeface="Times New Roman" pitchFamily="18" charset="0"/>
                <a:cs typeface="Times New Roman" pitchFamily="18" charset="0"/>
              </a:rPr>
              <a:t>The Null Hypothesis can be rejected to high certainty</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Rectangle 7"/>
          <p:cNvSpPr/>
          <p:nvPr/>
        </p:nvSpPr>
        <p:spPr>
          <a:xfrm>
            <a:off x="0" y="5428338"/>
            <a:ext cx="9144000" cy="1692771"/>
          </a:xfrm>
          <a:prstGeom prst="rect">
            <a:avLst/>
          </a:prstGeom>
        </p:spPr>
        <p:txBody>
          <a:bodyPr wrap="square">
            <a:spAutoFit/>
          </a:bodyPr>
          <a:lstStyle/>
          <a:p>
            <a:pPr algn="ctr"/>
            <a:r>
              <a:rPr lang="en-US" sz="2400" dirty="0" smtClean="0">
                <a:solidFill>
                  <a:srgbClr val="FF0000"/>
                </a:solidFill>
                <a:latin typeface="Times New Roman" pitchFamily="18" charset="0"/>
                <a:cs typeface="Times New Roman" pitchFamily="18" charset="0"/>
              </a:rPr>
              <a:t>peak of the observed amplitude occurs only 1-(0.99994)</a:t>
            </a:r>
            <a:r>
              <a:rPr lang="en-US" sz="2400" baseline="30000" dirty="0" smtClean="0">
                <a:solidFill>
                  <a:srgbClr val="FF0000"/>
                </a:solidFill>
                <a:latin typeface="Times New Roman" pitchFamily="18" charset="0"/>
                <a:cs typeface="Times New Roman" pitchFamily="18" charset="0"/>
              </a:rPr>
              <a:t>513</a:t>
            </a:r>
            <a:endParaRPr lang="en-US" sz="2400" dirty="0" smtClean="0">
              <a:solidFill>
                <a:srgbClr val="FF0000"/>
              </a:solidFill>
              <a:latin typeface="Times New Roman" pitchFamily="18" charset="0"/>
              <a:cs typeface="Times New Roman" pitchFamily="18" charset="0"/>
            </a:endParaRPr>
          </a:p>
          <a:p>
            <a:pPr algn="ctr"/>
            <a:r>
              <a:rPr lang="en-US" sz="2400" dirty="0" smtClean="0">
                <a:solidFill>
                  <a:srgbClr val="FF0000"/>
                </a:solidFill>
                <a:latin typeface="Times New Roman" pitchFamily="18" charset="0"/>
                <a:cs typeface="Times New Roman" pitchFamily="18" charset="0"/>
              </a:rPr>
              <a:t>= 3% of the time</a:t>
            </a:r>
          </a:p>
          <a:p>
            <a:pPr algn="ctr"/>
            <a:r>
              <a:rPr lang="en-US" sz="2400" dirty="0" smtClean="0">
                <a:solidFill>
                  <a:srgbClr val="FF0000"/>
                </a:solidFill>
                <a:latin typeface="Times New Roman" pitchFamily="18" charset="0"/>
                <a:cs typeface="Times New Roman" pitchFamily="18" charset="0"/>
              </a:rPr>
              <a:t>The Null Hypothesis can be rejected to acceptable certainty</a:t>
            </a:r>
            <a:endParaRPr lang="en-US" sz="2400" dirty="0" smtClean="0">
              <a:solidFill>
                <a:srgbClr val="FF0000"/>
              </a:solidFill>
            </a:endParaRPr>
          </a:p>
          <a:p>
            <a:pPr algn="ctr"/>
            <a:endParaRPr lang="en-US" sz="3200" dirty="0">
              <a:solidFill>
                <a:srgbClr val="FF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smtClean="0">
                <a:latin typeface="Times New Roman" pitchFamily="18" charset="0"/>
                <a:cs typeface="Times New Roman" pitchFamily="18" charset="0"/>
              </a:rPr>
              <a:t>Part 2</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895600"/>
            <a:ext cx="9144000" cy="990600"/>
          </a:xfrm>
        </p:spPr>
        <p:txBody>
          <a:bodyPr>
            <a:normAutofit/>
          </a:bodyPr>
          <a:lstStyle/>
          <a:p>
            <a:pPr algn="ctr">
              <a:buNone/>
            </a:pPr>
            <a:r>
              <a:rPr lang="en-US" sz="4000" dirty="0" smtClean="0">
                <a:latin typeface="Times New Roman" pitchFamily="18" charset="0"/>
                <a:cs typeface="Times New Roman" pitchFamily="18" charset="0"/>
              </a:rPr>
              <a:t>The Bootstrap Method</a:t>
            </a: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lstStyle/>
          <a:p>
            <a:r>
              <a:rPr lang="en-US" dirty="0" smtClean="0">
                <a:latin typeface="Times New Roman" pitchFamily="18" charset="0"/>
                <a:cs typeface="Times New Roman" pitchFamily="18" charset="0"/>
              </a:rPr>
              <a:t>The Issue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514600"/>
            <a:ext cx="9144000" cy="3276600"/>
          </a:xfrm>
        </p:spPr>
        <p:txBody>
          <a:bodyPr>
            <a:normAutofit fontScale="85000" lnSpcReduction="20000"/>
          </a:bodyPr>
          <a:lstStyle/>
          <a:p>
            <a:pPr algn="ctr">
              <a:buNone/>
            </a:pPr>
            <a:r>
              <a:rPr lang="en-US" sz="4000" dirty="0" smtClean="0">
                <a:latin typeface="Times New Roman" pitchFamily="18" charset="0"/>
                <a:cs typeface="Times New Roman" pitchFamily="18" charset="0"/>
              </a:rPr>
              <a:t>What do you do when you have a statistic that can test a Null Hypothesis</a:t>
            </a: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but you don’t know its probability density function</a:t>
            </a: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676400"/>
          </a:xfrm>
        </p:spPr>
        <p:txBody>
          <a:bodyPr>
            <a:normAutofit fontScale="90000"/>
          </a:bodyPr>
          <a:lstStyle/>
          <a:p>
            <a:r>
              <a:rPr lang="en-US" dirty="0" smtClean="0">
                <a:latin typeface="Times New Roman" pitchFamily="18" charset="0"/>
                <a:cs typeface="Times New Roman" pitchFamily="18" charset="0"/>
              </a:rPr>
              <a:t>If you could repeat the experiment many times, you could address the problem empirically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3048000"/>
            <a:ext cx="9144000" cy="3276600"/>
          </a:xfrm>
        </p:spPr>
        <p:txBody>
          <a:bodyPr>
            <a:normAutofit fontScale="92500" lnSpcReduction="10000"/>
          </a:bodyPr>
          <a:lstStyle/>
          <a:p>
            <a:pPr algn="ctr">
              <a:buNone/>
            </a:pPr>
            <a:r>
              <a:rPr lang="en-US" sz="4000" dirty="0" smtClean="0">
                <a:latin typeface="Times New Roman" pitchFamily="18" charset="0"/>
                <a:cs typeface="Times New Roman" pitchFamily="18" charset="0"/>
              </a:rPr>
              <a:t>perform experiment</a:t>
            </a:r>
          </a:p>
          <a:p>
            <a:pPr algn="ctr">
              <a:buNone/>
            </a:pPr>
            <a:r>
              <a:rPr lang="en-US" sz="4000" dirty="0" smtClean="0">
                <a:latin typeface="Times New Roman" pitchFamily="18" charset="0"/>
                <a:cs typeface="Times New Roman" pitchFamily="18" charset="0"/>
              </a:rPr>
              <a:t>calculate statistic, </a:t>
            </a:r>
            <a:r>
              <a:rPr lang="en-US" sz="4000" i="1" dirty="0" smtClean="0">
                <a:latin typeface="Cambria Math" pitchFamily="18" charset="0"/>
                <a:ea typeface="Cambria Math" pitchFamily="18" charset="0"/>
                <a:cs typeface="Times New Roman" pitchFamily="18" charset="0"/>
              </a:rPr>
              <a:t>s</a:t>
            </a:r>
            <a:endParaRPr lang="en-US" i="1" dirty="0" smtClean="0">
              <a:latin typeface="Cambria Math" pitchFamily="18" charset="0"/>
              <a:ea typeface="Cambria Math" pitchFamily="18" charset="0"/>
              <a:cs typeface="Times New Roman" pitchFamily="18" charset="0"/>
            </a:endParaRP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make histogram of </a:t>
            </a:r>
            <a:r>
              <a:rPr lang="en-US" sz="4000" i="1" dirty="0" err="1" smtClean="0">
                <a:latin typeface="Cambria Math" pitchFamily="18" charset="0"/>
                <a:ea typeface="Cambria Math" pitchFamily="18" charset="0"/>
                <a:cs typeface="Times New Roman" pitchFamily="18" charset="0"/>
              </a:rPr>
              <a:t>s</a:t>
            </a:r>
            <a:r>
              <a:rPr lang="en-US" sz="4000" dirty="0" err="1" smtClean="0">
                <a:latin typeface="Times New Roman" pitchFamily="18" charset="0"/>
                <a:cs typeface="Times New Roman" pitchFamily="18" charset="0"/>
              </a:rPr>
              <a:t>’s</a:t>
            </a: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normalize histogram into empirical </a:t>
            </a:r>
            <a:r>
              <a:rPr lang="en-US" sz="4000" dirty="0" err="1" smtClean="0">
                <a:latin typeface="Times New Roman" pitchFamily="18" charset="0"/>
                <a:cs typeface="Times New Roman" pitchFamily="18" charset="0"/>
              </a:rPr>
              <a:t>p.d.f</a:t>
            </a:r>
            <a:r>
              <a:rPr lang="en-US" sz="4000" dirty="0" smtClean="0">
                <a:latin typeface="Times New Roman" pitchFamily="18" charset="0"/>
                <a:cs typeface="Times New Roman" pitchFamily="18" charset="0"/>
              </a:rPr>
              <a:t>.</a:t>
            </a:r>
          </a:p>
        </p:txBody>
      </p:sp>
      <p:sp>
        <p:nvSpPr>
          <p:cNvPr id="6" name="Freeform 5"/>
          <p:cNvSpPr/>
          <p:nvPr/>
        </p:nvSpPr>
        <p:spPr>
          <a:xfrm>
            <a:off x="1447800" y="3276600"/>
            <a:ext cx="960362" cy="899886"/>
          </a:xfrm>
          <a:custGeom>
            <a:avLst/>
            <a:gdLst>
              <a:gd name="connsiteX0" fmla="*/ 960362 w 960362"/>
              <a:gd name="connsiteY0" fmla="*/ 899886 h 899886"/>
              <a:gd name="connsiteX1" fmla="*/ 147562 w 960362"/>
              <a:gd name="connsiteY1" fmla="*/ 725714 h 899886"/>
              <a:gd name="connsiteX2" fmla="*/ 74990 w 960362"/>
              <a:gd name="connsiteY2" fmla="*/ 319314 h 899886"/>
              <a:gd name="connsiteX3" fmla="*/ 220133 w 960362"/>
              <a:gd name="connsiteY3" fmla="*/ 72571 h 899886"/>
              <a:gd name="connsiteX4" fmla="*/ 902305 w 960362"/>
              <a:gd name="connsiteY4" fmla="*/ 0 h 899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362" h="899886">
                <a:moveTo>
                  <a:pt x="960362" y="899886"/>
                </a:moveTo>
                <a:cubicBezTo>
                  <a:pt x="627743" y="861181"/>
                  <a:pt x="295124" y="822476"/>
                  <a:pt x="147562" y="725714"/>
                </a:cubicBezTo>
                <a:cubicBezTo>
                  <a:pt x="0" y="628952"/>
                  <a:pt x="62895" y="428171"/>
                  <a:pt x="74990" y="319314"/>
                </a:cubicBezTo>
                <a:cubicBezTo>
                  <a:pt x="87085" y="210457"/>
                  <a:pt x="82247" y="125790"/>
                  <a:pt x="220133" y="72571"/>
                </a:cubicBezTo>
                <a:cubicBezTo>
                  <a:pt x="358019" y="19352"/>
                  <a:pt x="630162" y="9676"/>
                  <a:pt x="902305" y="0"/>
                </a:cubicBezTo>
              </a:path>
            </a:pathLst>
          </a:cu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Content Placeholder 2"/>
          <p:cNvSpPr txBox="1">
            <a:spLocks/>
          </p:cNvSpPr>
          <p:nvPr/>
        </p:nvSpPr>
        <p:spPr>
          <a:xfrm>
            <a:off x="0" y="3429000"/>
            <a:ext cx="1752600" cy="533400"/>
          </a:xfrm>
          <a:prstGeom prst="rect">
            <a:avLst/>
          </a:prstGeom>
        </p:spPr>
        <p:txBody>
          <a:bodyPr vert="horz" lIns="91440" tIns="45720" rIns="91440" bIns="45720" rtlCol="0">
            <a:normAutofit fontScale="850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repeat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38400"/>
            <a:ext cx="9144000" cy="1676400"/>
          </a:xfrm>
        </p:spPr>
        <p:txBody>
          <a:bodyPr>
            <a:normAutofit fontScale="90000"/>
          </a:bodyPr>
          <a:lstStyle/>
          <a:p>
            <a:r>
              <a:rPr lang="en-US" dirty="0" smtClean="0">
                <a:latin typeface="Times New Roman" pitchFamily="18" charset="0"/>
                <a:cs typeface="Times New Roman" pitchFamily="18" charset="0"/>
              </a:rPr>
              <a:t>The problem is that it’s not usually possible to repeat an experiment many times over</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smtClean="0">
                <a:latin typeface="Times New Roman" pitchFamily="18" charset="0"/>
                <a:cs typeface="Times New Roman" pitchFamily="18" charset="0"/>
              </a:rPr>
              <a:t>Part 1</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895600"/>
            <a:ext cx="9144000" cy="990600"/>
          </a:xfrm>
        </p:spPr>
        <p:txBody>
          <a:bodyPr>
            <a:normAutofit fontScale="85000" lnSpcReduction="10000"/>
          </a:bodyPr>
          <a:lstStyle/>
          <a:p>
            <a:pPr algn="ctr">
              <a:buNone/>
            </a:pPr>
            <a:r>
              <a:rPr lang="en-US" sz="4000" dirty="0" smtClean="0">
                <a:latin typeface="Times New Roman" pitchFamily="18" charset="0"/>
                <a:cs typeface="Times New Roman" pitchFamily="18" charset="0"/>
              </a:rPr>
              <a:t>assessing the confidence level of a spectral peak</a:t>
            </a: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676400"/>
          </a:xfrm>
        </p:spPr>
        <p:txBody>
          <a:bodyPr>
            <a:normAutofit/>
          </a:bodyPr>
          <a:lstStyle/>
          <a:p>
            <a:r>
              <a:rPr lang="en-US" dirty="0" smtClean="0">
                <a:latin typeface="Times New Roman" pitchFamily="18" charset="0"/>
                <a:cs typeface="Times New Roman" pitchFamily="18" charset="0"/>
              </a:rPr>
              <a:t>Bootstrap Method</a:t>
            </a:r>
            <a:endParaRPr lang="en-US" dirty="0">
              <a:latin typeface="Times New Roman" pitchFamily="18" charset="0"/>
              <a:cs typeface="Times New Roman" pitchFamily="18" charset="0"/>
            </a:endParaRPr>
          </a:p>
        </p:txBody>
      </p:sp>
      <p:sp>
        <p:nvSpPr>
          <p:cNvPr id="3" name="Title 1"/>
          <p:cNvSpPr txBox="1">
            <a:spLocks/>
          </p:cNvSpPr>
          <p:nvPr/>
        </p:nvSpPr>
        <p:spPr>
          <a:xfrm>
            <a:off x="0" y="2590800"/>
            <a:ext cx="9144000" cy="2286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create approximate repeat datasets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by randomly </a:t>
            </a:r>
            <a:r>
              <a:rPr lang="en-US" sz="3200" dirty="0" err="1" smtClean="0">
                <a:latin typeface="Times New Roman" pitchFamily="18" charset="0"/>
                <a:ea typeface="+mj-ea"/>
                <a:cs typeface="Times New Roman" pitchFamily="18" charset="0"/>
              </a:rPr>
              <a:t>resampling</a:t>
            </a:r>
            <a:r>
              <a:rPr lang="en-US" sz="3200" dirty="0" smtClean="0">
                <a:latin typeface="Times New Roman" pitchFamily="18" charset="0"/>
                <a:ea typeface="+mj-ea"/>
                <a:cs typeface="Times New Roman" pitchFamily="18" charset="0"/>
              </a:rPr>
              <a:t> (with duplications)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the one existing data set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smtClean="0">
                <a:latin typeface="Times New Roman" pitchFamily="18" charset="0"/>
                <a:cs typeface="Times New Roman" pitchFamily="18" charset="0"/>
              </a:rPr>
              <a:t>example of </a:t>
            </a:r>
            <a:r>
              <a:rPr lang="en-US" dirty="0" err="1" smtClean="0">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3.1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1.7</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1</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1.4</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random integers in range 1-6</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resampled</a:t>
            </a: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smtClean="0">
                <a:latin typeface="Times New Roman" pitchFamily="18" charset="0"/>
                <a:cs typeface="Times New Roman" pitchFamily="18" charset="0"/>
              </a:rPr>
              <a:t>example of </a:t>
            </a:r>
            <a:r>
              <a:rPr lang="en-US" dirty="0" err="1" smtClean="0">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3.1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1.7</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1</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1.4</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random integers in range 1-6</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new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4" name="Oval 13"/>
          <p:cNvSpPr/>
          <p:nvPr/>
        </p:nvSpPr>
        <p:spPr>
          <a:xfrm>
            <a:off x="228600" y="3048000"/>
            <a:ext cx="762000" cy="533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914401" y="2423884"/>
            <a:ext cx="3033486" cy="624115"/>
          </a:xfrm>
          <a:custGeom>
            <a:avLst/>
            <a:gdLst>
              <a:gd name="connsiteX0" fmla="*/ 0 w 2148115"/>
              <a:gd name="connsiteY0" fmla="*/ 566058 h 566058"/>
              <a:gd name="connsiteX1" fmla="*/ 1175658 w 2148115"/>
              <a:gd name="connsiteY1" fmla="*/ 29029 h 566058"/>
              <a:gd name="connsiteX2" fmla="*/ 1175658 w 2148115"/>
              <a:gd name="connsiteY2" fmla="*/ 391886 h 566058"/>
              <a:gd name="connsiteX3" fmla="*/ 2148115 w 2148115"/>
              <a:gd name="connsiteY3" fmla="*/ 116115 h 566058"/>
            </a:gdLst>
            <a:ahLst/>
            <a:cxnLst>
              <a:cxn ang="0">
                <a:pos x="connsiteX0" y="connsiteY0"/>
              </a:cxn>
              <a:cxn ang="0">
                <a:pos x="connsiteX1" y="connsiteY1"/>
              </a:cxn>
              <a:cxn ang="0">
                <a:pos x="connsiteX2" y="connsiteY2"/>
              </a:cxn>
              <a:cxn ang="0">
                <a:pos x="connsiteX3" y="connsiteY3"/>
              </a:cxn>
            </a:cxnLst>
            <a:rect l="l" t="t" r="r" b="b"/>
            <a:pathLst>
              <a:path w="2148115" h="566058">
                <a:moveTo>
                  <a:pt x="0" y="566058"/>
                </a:moveTo>
                <a:cubicBezTo>
                  <a:pt x="489857" y="312058"/>
                  <a:pt x="979715" y="58058"/>
                  <a:pt x="1175658" y="29029"/>
                </a:cubicBezTo>
                <a:cubicBezTo>
                  <a:pt x="1371601" y="0"/>
                  <a:pt x="1013582" y="377372"/>
                  <a:pt x="1175658" y="391886"/>
                </a:cubicBezTo>
                <a:cubicBezTo>
                  <a:pt x="1337734" y="406400"/>
                  <a:pt x="1742924" y="261257"/>
                  <a:pt x="2148115" y="11611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828800" y="2514600"/>
            <a:ext cx="5631543" cy="2876247"/>
          </a:xfrm>
          <a:custGeom>
            <a:avLst/>
            <a:gdLst>
              <a:gd name="connsiteX0" fmla="*/ 0 w 5631543"/>
              <a:gd name="connsiteY0" fmla="*/ 870857 h 2876247"/>
              <a:gd name="connsiteX1" fmla="*/ 1306286 w 5631543"/>
              <a:gd name="connsiteY1" fmla="*/ 1262742 h 2876247"/>
              <a:gd name="connsiteX2" fmla="*/ 2032000 w 5631543"/>
              <a:gd name="connsiteY2" fmla="*/ 2685142 h 2876247"/>
              <a:gd name="connsiteX3" fmla="*/ 3396343 w 5631543"/>
              <a:gd name="connsiteY3" fmla="*/ 2409371 h 2876247"/>
              <a:gd name="connsiteX4" fmla="*/ 4325257 w 5631543"/>
              <a:gd name="connsiteY4" fmla="*/ 827314 h 2876247"/>
              <a:gd name="connsiteX5" fmla="*/ 5123543 w 5631543"/>
              <a:gd name="connsiteY5" fmla="*/ 203200 h 2876247"/>
              <a:gd name="connsiteX6" fmla="*/ 5631543 w 5631543"/>
              <a:gd name="connsiteY6" fmla="*/ 0 h 287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1543" h="2876247">
                <a:moveTo>
                  <a:pt x="0" y="870857"/>
                </a:moveTo>
                <a:cubicBezTo>
                  <a:pt x="483809" y="915609"/>
                  <a:pt x="967619" y="960361"/>
                  <a:pt x="1306286" y="1262742"/>
                </a:cubicBezTo>
                <a:cubicBezTo>
                  <a:pt x="1644953" y="1565123"/>
                  <a:pt x="1683657" y="2494037"/>
                  <a:pt x="2032000" y="2685142"/>
                </a:cubicBezTo>
                <a:cubicBezTo>
                  <a:pt x="2380343" y="2876247"/>
                  <a:pt x="3014134" y="2719009"/>
                  <a:pt x="3396343" y="2409371"/>
                </a:cubicBezTo>
                <a:cubicBezTo>
                  <a:pt x="3778552" y="2099733"/>
                  <a:pt x="4037390" y="1195009"/>
                  <a:pt x="4325257" y="827314"/>
                </a:cubicBezTo>
                <a:cubicBezTo>
                  <a:pt x="4613124" y="459619"/>
                  <a:pt x="4905829" y="341086"/>
                  <a:pt x="5123543" y="203200"/>
                </a:cubicBezTo>
                <a:cubicBezTo>
                  <a:pt x="5341257" y="65314"/>
                  <a:pt x="5486400" y="32657"/>
                  <a:pt x="5631543" y="0"/>
                </a:cubicBezTo>
              </a:path>
            </a:pathLst>
          </a:cu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16"/>
          <p:cNvSpPr/>
          <p:nvPr/>
        </p:nvSpPr>
        <p:spPr>
          <a:xfrm>
            <a:off x="990600" y="3048000"/>
            <a:ext cx="762000" cy="533400"/>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420568"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2328661"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flipH="1">
            <a:off x="304800"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flipH="1">
            <a:off x="208253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476014"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Oval 3"/>
          <p:cNvSpPr/>
          <p:nvPr/>
        </p:nvSpPr>
        <p:spPr>
          <a:xfrm>
            <a:off x="792045"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73175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reeform 18"/>
          <p:cNvSpPr/>
          <p:nvPr/>
        </p:nvSpPr>
        <p:spPr>
          <a:xfrm>
            <a:off x="7639844"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flipH="1">
            <a:off x="5615983"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flipH="1">
            <a:off x="7393714"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5787197"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Oval 22"/>
          <p:cNvSpPr/>
          <p:nvPr/>
        </p:nvSpPr>
        <p:spPr>
          <a:xfrm>
            <a:off x="6103228"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48"/>
          <p:cNvGrpSpPr/>
          <p:nvPr/>
        </p:nvGrpSpPr>
        <p:grpSpPr>
          <a:xfrm>
            <a:off x="3048000" y="3172535"/>
            <a:ext cx="436563" cy="450056"/>
            <a:chOff x="3246439" y="2366963"/>
            <a:chExt cx="436563" cy="450056"/>
          </a:xfrm>
        </p:grpSpPr>
        <p:sp>
          <p:nvSpPr>
            <p:cNvPr id="35" name="Oval 3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reeform 37"/>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Oval 2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Connector 4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 name="Group 49"/>
          <p:cNvGrpSpPr/>
          <p:nvPr/>
        </p:nvGrpSpPr>
        <p:grpSpPr>
          <a:xfrm>
            <a:off x="3657600" y="2189079"/>
            <a:ext cx="436563" cy="450056"/>
            <a:chOff x="3246439" y="2366963"/>
            <a:chExt cx="436563" cy="450056"/>
          </a:xfrm>
        </p:grpSpPr>
        <p:sp>
          <p:nvSpPr>
            <p:cNvPr id="51" name="Oval 5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reeform 5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Oval 5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57"/>
          <p:cNvGrpSpPr/>
          <p:nvPr/>
        </p:nvGrpSpPr>
        <p:grpSpPr>
          <a:xfrm>
            <a:off x="4191000" y="2189079"/>
            <a:ext cx="436563" cy="450056"/>
            <a:chOff x="3246439" y="2366963"/>
            <a:chExt cx="436563" cy="450056"/>
          </a:xfrm>
        </p:grpSpPr>
        <p:sp>
          <p:nvSpPr>
            <p:cNvPr id="59" name="Oval 58"/>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Freeform 60"/>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Oval 61"/>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65"/>
          <p:cNvGrpSpPr/>
          <p:nvPr/>
        </p:nvGrpSpPr>
        <p:grpSpPr>
          <a:xfrm>
            <a:off x="4724400" y="2189079"/>
            <a:ext cx="436563" cy="450056"/>
            <a:chOff x="3246439" y="2366963"/>
            <a:chExt cx="436563" cy="450056"/>
          </a:xfrm>
        </p:grpSpPr>
        <p:sp>
          <p:nvSpPr>
            <p:cNvPr id="67" name="Oval 66"/>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68" name="Freeform 67"/>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69" name="Freeform 68"/>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0" name="Oval 69"/>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1" name="Rectangle 70"/>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72" name="Straight Connector 7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73"/>
          <p:cNvGrpSpPr/>
          <p:nvPr/>
        </p:nvGrpSpPr>
        <p:grpSpPr>
          <a:xfrm>
            <a:off x="5257800" y="2189079"/>
            <a:ext cx="436563" cy="450056"/>
            <a:chOff x="3246439" y="2366963"/>
            <a:chExt cx="436563" cy="450056"/>
          </a:xfrm>
        </p:grpSpPr>
        <p:sp>
          <p:nvSpPr>
            <p:cNvPr id="75" name="Oval 7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6" name="Freeform 75"/>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7" name="Freeform 76"/>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8" name="Oval 77"/>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9" name="Rectangle 78"/>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0" name="Straight Connector 79"/>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81"/>
          <p:cNvGrpSpPr/>
          <p:nvPr/>
        </p:nvGrpSpPr>
        <p:grpSpPr>
          <a:xfrm>
            <a:off x="5791200" y="2189079"/>
            <a:ext cx="436563" cy="450056"/>
            <a:chOff x="3246439" y="2366963"/>
            <a:chExt cx="436563" cy="450056"/>
          </a:xfrm>
        </p:grpSpPr>
        <p:sp>
          <p:nvSpPr>
            <p:cNvPr id="83" name="Oval 82"/>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4" name="Freeform 83"/>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5" name="Freeform 84"/>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6" name="Oval 85"/>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7" name="Rectangle 86"/>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8" name="Straight Connector 87"/>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Group 89"/>
          <p:cNvGrpSpPr/>
          <p:nvPr/>
        </p:nvGrpSpPr>
        <p:grpSpPr>
          <a:xfrm>
            <a:off x="3124200" y="2189079"/>
            <a:ext cx="436563" cy="450056"/>
            <a:chOff x="3246439" y="2366963"/>
            <a:chExt cx="436563" cy="450056"/>
          </a:xfrm>
        </p:grpSpPr>
        <p:sp>
          <p:nvSpPr>
            <p:cNvPr id="91" name="Oval 9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reeform 9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Freeform 9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Oval 9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6" name="Straight Connector 9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8" name="Freeform 97"/>
          <p:cNvSpPr/>
          <p:nvPr/>
        </p:nvSpPr>
        <p:spPr>
          <a:xfrm>
            <a:off x="1597152" y="2906343"/>
            <a:ext cx="1255776" cy="656336"/>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5776" h="656336">
                <a:moveTo>
                  <a:pt x="0" y="656336"/>
                </a:moveTo>
                <a:cubicBezTo>
                  <a:pt x="12192" y="489712"/>
                  <a:pt x="24384" y="323088"/>
                  <a:pt x="109728" y="217424"/>
                </a:cubicBezTo>
                <a:cubicBezTo>
                  <a:pt x="195072" y="111760"/>
                  <a:pt x="357632" y="44704"/>
                  <a:pt x="512064" y="22352"/>
                </a:cubicBezTo>
                <a:cubicBezTo>
                  <a:pt x="666496" y="0"/>
                  <a:pt x="912368" y="50800"/>
                  <a:pt x="1036320" y="83312"/>
                </a:cubicBezTo>
                <a:cubicBezTo>
                  <a:pt x="1160272" y="115824"/>
                  <a:pt x="1208024" y="166624"/>
                  <a:pt x="1255776" y="217424"/>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Freeform 102"/>
          <p:cNvSpPr/>
          <p:nvPr/>
        </p:nvSpPr>
        <p:spPr>
          <a:xfrm>
            <a:off x="3645408" y="2843351"/>
            <a:ext cx="1280160" cy="1063244"/>
          </a:xfrm>
          <a:custGeom>
            <a:avLst/>
            <a:gdLst>
              <a:gd name="connsiteX0" fmla="*/ 0 w 1280160"/>
              <a:gd name="connsiteY0" fmla="*/ 694944 h 1064768"/>
              <a:gd name="connsiteX1" fmla="*/ 573024 w 1280160"/>
              <a:gd name="connsiteY1" fmla="*/ 1060704 h 1064768"/>
              <a:gd name="connsiteX2" fmla="*/ 1158240 w 1280160"/>
              <a:gd name="connsiteY2" fmla="*/ 670560 h 1064768"/>
              <a:gd name="connsiteX3" fmla="*/ 1280160 w 1280160"/>
              <a:gd name="connsiteY3" fmla="*/ 0 h 1064768"/>
              <a:gd name="connsiteX0" fmla="*/ 0 w 1280160"/>
              <a:gd name="connsiteY0" fmla="*/ 694944 h 1063244"/>
              <a:gd name="connsiteX1" fmla="*/ 573024 w 1280160"/>
              <a:gd name="connsiteY1" fmla="*/ 1060704 h 1063244"/>
              <a:gd name="connsiteX2" fmla="*/ 1155192 w 1280160"/>
              <a:gd name="connsiteY2" fmla="*/ 710184 h 1063244"/>
              <a:gd name="connsiteX3" fmla="*/ 1280160 w 1280160"/>
              <a:gd name="connsiteY3" fmla="*/ 0 h 1063244"/>
            </a:gdLst>
            <a:ahLst/>
            <a:cxnLst>
              <a:cxn ang="0">
                <a:pos x="connsiteX0" y="connsiteY0"/>
              </a:cxn>
              <a:cxn ang="0">
                <a:pos x="connsiteX1" y="connsiteY1"/>
              </a:cxn>
              <a:cxn ang="0">
                <a:pos x="connsiteX2" y="connsiteY2"/>
              </a:cxn>
              <a:cxn ang="0">
                <a:pos x="connsiteX3" y="connsiteY3"/>
              </a:cxn>
            </a:cxnLst>
            <a:rect l="l" t="t" r="r" b="b"/>
            <a:pathLst>
              <a:path w="1280160" h="1063244">
                <a:moveTo>
                  <a:pt x="0" y="694944"/>
                </a:moveTo>
                <a:cubicBezTo>
                  <a:pt x="189992" y="879856"/>
                  <a:pt x="380492" y="1058164"/>
                  <a:pt x="573024" y="1060704"/>
                </a:cubicBezTo>
                <a:cubicBezTo>
                  <a:pt x="765556" y="1063244"/>
                  <a:pt x="1037336" y="886968"/>
                  <a:pt x="1155192" y="710184"/>
                </a:cubicBezTo>
                <a:cubicBezTo>
                  <a:pt x="1273048" y="533400"/>
                  <a:pt x="1278128" y="246888"/>
                  <a:pt x="1280160" y="0"/>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Freeform 103"/>
          <p:cNvSpPr/>
          <p:nvPr/>
        </p:nvSpPr>
        <p:spPr>
          <a:xfrm rot="4925710">
            <a:off x="6047910" y="2640786"/>
            <a:ext cx="1150980" cy="597384"/>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 name="connsiteX0" fmla="*/ 0 w 1255776"/>
              <a:gd name="connsiteY0" fmla="*/ 684409 h 684409"/>
              <a:gd name="connsiteX1" fmla="*/ 109728 w 1255776"/>
              <a:gd name="connsiteY1" fmla="*/ 245497 h 684409"/>
              <a:gd name="connsiteX2" fmla="*/ 512064 w 1255776"/>
              <a:gd name="connsiteY2" fmla="*/ 50425 h 684409"/>
              <a:gd name="connsiteX3" fmla="*/ 845624 w 1255776"/>
              <a:gd name="connsiteY3" fmla="*/ 32512 h 684409"/>
              <a:gd name="connsiteX4" fmla="*/ 1255776 w 1255776"/>
              <a:gd name="connsiteY4" fmla="*/ 245497 h 684409"/>
              <a:gd name="connsiteX0" fmla="*/ 0 w 1255776"/>
              <a:gd name="connsiteY0" fmla="*/ 685295 h 685295"/>
              <a:gd name="connsiteX1" fmla="*/ 109728 w 1255776"/>
              <a:gd name="connsiteY1" fmla="*/ 246383 h 685295"/>
              <a:gd name="connsiteX2" fmla="*/ 382289 w 1255776"/>
              <a:gd name="connsiteY2" fmla="*/ 45996 h 685295"/>
              <a:gd name="connsiteX3" fmla="*/ 845624 w 1255776"/>
              <a:gd name="connsiteY3" fmla="*/ 33398 h 685295"/>
              <a:gd name="connsiteX4" fmla="*/ 1255776 w 1255776"/>
              <a:gd name="connsiteY4" fmla="*/ 246383 h 685295"/>
              <a:gd name="connsiteX0" fmla="*/ 0 w 1223004"/>
              <a:gd name="connsiteY0" fmla="*/ 674796 h 674796"/>
              <a:gd name="connsiteX1" fmla="*/ 109728 w 1223004"/>
              <a:gd name="connsiteY1" fmla="*/ 235884 h 674796"/>
              <a:gd name="connsiteX2" fmla="*/ 382289 w 1223004"/>
              <a:gd name="connsiteY2" fmla="*/ 35497 h 674796"/>
              <a:gd name="connsiteX3" fmla="*/ 845624 w 1223004"/>
              <a:gd name="connsiteY3" fmla="*/ 22899 h 674796"/>
              <a:gd name="connsiteX4" fmla="*/ 1223004 w 1223004"/>
              <a:gd name="connsiteY4" fmla="*/ 75297 h 674796"/>
              <a:gd name="connsiteX0" fmla="*/ 0 w 1147527"/>
              <a:gd name="connsiteY0" fmla="*/ 674796 h 674796"/>
              <a:gd name="connsiteX1" fmla="*/ 109728 w 1147527"/>
              <a:gd name="connsiteY1" fmla="*/ 235884 h 674796"/>
              <a:gd name="connsiteX2" fmla="*/ 382289 w 1147527"/>
              <a:gd name="connsiteY2" fmla="*/ 35497 h 674796"/>
              <a:gd name="connsiteX3" fmla="*/ 845624 w 1147527"/>
              <a:gd name="connsiteY3" fmla="*/ 22899 h 674796"/>
              <a:gd name="connsiteX4" fmla="*/ 1147527 w 1147527"/>
              <a:gd name="connsiteY4" fmla="*/ 64816 h 67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527" h="674796">
                <a:moveTo>
                  <a:pt x="0" y="674796"/>
                </a:moveTo>
                <a:cubicBezTo>
                  <a:pt x="12192" y="508172"/>
                  <a:pt x="46013" y="342434"/>
                  <a:pt x="109728" y="235884"/>
                </a:cubicBezTo>
                <a:cubicBezTo>
                  <a:pt x="173443" y="129334"/>
                  <a:pt x="259640" y="70994"/>
                  <a:pt x="382289" y="35497"/>
                </a:cubicBezTo>
                <a:cubicBezTo>
                  <a:pt x="504938" y="0"/>
                  <a:pt x="718084" y="18013"/>
                  <a:pt x="845624" y="22899"/>
                </a:cubicBezTo>
                <a:cubicBezTo>
                  <a:pt x="973164" y="27785"/>
                  <a:pt x="1099775" y="14016"/>
                  <a:pt x="1147527" y="64816"/>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TextBox 104"/>
          <p:cNvSpPr txBox="1"/>
          <p:nvPr/>
        </p:nvSpPr>
        <p:spPr>
          <a:xfrm>
            <a:off x="1179576" y="4848935"/>
            <a:ext cx="1219200" cy="646331"/>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p(d)</a:t>
            </a:r>
            <a:endParaRPr lang="en-US" sz="3600" i="1" dirty="0">
              <a:latin typeface="Times New Roman" pitchFamily="18" charset="0"/>
              <a:cs typeface="Times New Roman" pitchFamily="18" charset="0"/>
            </a:endParaRPr>
          </a:p>
        </p:txBody>
      </p:sp>
      <p:sp>
        <p:nvSpPr>
          <p:cNvPr id="106" name="TextBox 105"/>
          <p:cNvSpPr txBox="1"/>
          <p:nvPr/>
        </p:nvSpPr>
        <p:spPr>
          <a:xfrm>
            <a:off x="6400800" y="4848935"/>
            <a:ext cx="1219200" cy="646331"/>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p’(d)</a:t>
            </a:r>
            <a:endParaRPr lang="en-US" sz="3600" i="1" dirty="0">
              <a:latin typeface="Times New Roman" pitchFamily="18" charset="0"/>
              <a:cs typeface="Times New Roman" pitchFamily="18" charset="0"/>
            </a:endParaRPr>
          </a:p>
        </p:txBody>
      </p:sp>
      <p:sp>
        <p:nvSpPr>
          <p:cNvPr id="107" name="TextBox 106"/>
          <p:cNvSpPr txBox="1"/>
          <p:nvPr/>
        </p:nvSpPr>
        <p:spPr>
          <a:xfrm>
            <a:off x="1676400" y="2438400"/>
            <a:ext cx="1524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sampling</a:t>
            </a:r>
            <a:endParaRPr lang="en-US" sz="2400" dirty="0">
              <a:latin typeface="Times New Roman" pitchFamily="18" charset="0"/>
              <a:cs typeface="Times New Roman" pitchFamily="18" charset="0"/>
            </a:endParaRPr>
          </a:p>
        </p:txBody>
      </p:sp>
      <p:sp>
        <p:nvSpPr>
          <p:cNvPr id="108" name="TextBox 107"/>
          <p:cNvSpPr txBox="1"/>
          <p:nvPr/>
        </p:nvSpPr>
        <p:spPr>
          <a:xfrm>
            <a:off x="3810000" y="3886200"/>
            <a:ext cx="1905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duplication</a:t>
            </a:r>
            <a:endParaRPr lang="en-US" sz="2800" dirty="0">
              <a:latin typeface="Times New Roman" pitchFamily="18" charset="0"/>
              <a:cs typeface="Times New Roman" pitchFamily="18" charset="0"/>
            </a:endParaRPr>
          </a:p>
        </p:txBody>
      </p:sp>
      <p:sp>
        <p:nvSpPr>
          <p:cNvPr id="109" name="TextBox 108"/>
          <p:cNvSpPr txBox="1"/>
          <p:nvPr/>
        </p:nvSpPr>
        <p:spPr>
          <a:xfrm>
            <a:off x="6705600" y="2057400"/>
            <a:ext cx="1905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mixing</a:t>
            </a:r>
            <a:endParaRPr lang="en-US" sz="2800" dirty="0">
              <a:latin typeface="Times New Roman" pitchFamily="18" charset="0"/>
              <a:cs typeface="Times New Roman" pitchFamily="18" charset="0"/>
            </a:endParaRPr>
          </a:p>
        </p:txBody>
      </p:sp>
      <p:sp>
        <p:nvSpPr>
          <p:cNvPr id="82" name="Title 1"/>
          <p:cNvSpPr txBox="1">
            <a:spLocks/>
          </p:cNvSpPr>
          <p:nvPr/>
        </p:nvSpPr>
        <p:spPr>
          <a:xfrm>
            <a:off x="0" y="304800"/>
            <a:ext cx="91440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interpretation of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resampling</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545068"/>
            <a:ext cx="9144000" cy="4770537"/>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Example</a:t>
            </a:r>
          </a:p>
          <a:p>
            <a:pPr algn="ctr"/>
            <a:endParaRPr lang="en-US" sz="4400" dirty="0" smtClean="0">
              <a:latin typeface="Times New Roman" pitchFamily="18" charset="0"/>
              <a:cs typeface="Times New Roman" pitchFamily="18" charset="0"/>
            </a:endParaRPr>
          </a:p>
          <a:p>
            <a:pPr algn="ctr"/>
            <a:r>
              <a:rPr lang="en-US" sz="3600" dirty="0" smtClean="0">
                <a:latin typeface="Times New Roman" pitchFamily="18" charset="0"/>
                <a:cs typeface="Times New Roman" pitchFamily="18" charset="0"/>
              </a:rPr>
              <a:t>variable d with</a:t>
            </a:r>
          </a:p>
          <a:p>
            <a:pPr algn="ctr"/>
            <a:r>
              <a:rPr lang="en-US" sz="3600" dirty="0" smtClean="0">
                <a:latin typeface="Times New Roman" pitchFamily="18" charset="0"/>
                <a:cs typeface="Times New Roman" pitchFamily="18" charset="0"/>
              </a:rPr>
              <a:t>4 possible values 1, 2, 3, 4</a:t>
            </a:r>
          </a:p>
          <a:p>
            <a:pPr algn="ctr"/>
            <a:r>
              <a:rPr lang="en-US" sz="3600" dirty="0" smtClean="0">
                <a:latin typeface="Times New Roman" pitchFamily="18" charset="0"/>
                <a:cs typeface="Times New Roman" pitchFamily="18" charset="0"/>
              </a:rPr>
              <a:t>of unknown</a:t>
            </a:r>
            <a:r>
              <a:rPr lang="en-US" sz="3600" dirty="0" smtClean="0">
                <a:solidFill>
                  <a:srgbClr val="FF0000"/>
                </a:solidFill>
                <a:latin typeface="Times New Roman" pitchFamily="18" charset="0"/>
                <a:cs typeface="Times New Roman" pitchFamily="18" charset="0"/>
              </a:rPr>
              <a:t>*</a:t>
            </a:r>
            <a:r>
              <a:rPr lang="en-US" sz="3600" dirty="0" smtClean="0">
                <a:latin typeface="Times New Roman" pitchFamily="18" charset="0"/>
                <a:cs typeface="Times New Roman" pitchFamily="18" charset="0"/>
              </a:rPr>
              <a:t> probability</a:t>
            </a:r>
          </a:p>
          <a:p>
            <a:pPr algn="ctr"/>
            <a:endParaRPr lang="en-US" sz="3600" dirty="0" smtClean="0">
              <a:latin typeface="Times New Roman" pitchFamily="18" charset="0"/>
              <a:cs typeface="Times New Roman" pitchFamily="18" charset="0"/>
            </a:endParaRPr>
          </a:p>
          <a:p>
            <a:pPr algn="ctr"/>
            <a:r>
              <a:rPr lang="en-US" sz="3600" dirty="0" smtClean="0">
                <a:latin typeface="Times New Roman" pitchFamily="18" charset="0"/>
                <a:cs typeface="Times New Roman" pitchFamily="18" charset="0"/>
              </a:rPr>
              <a:t>have N=25 realizations of d</a:t>
            </a:r>
          </a:p>
          <a:p>
            <a:pPr algn="ctr"/>
            <a:endParaRPr lang="en-US" sz="3600" dirty="0">
              <a:latin typeface="Times New Roman" pitchFamily="18" charset="0"/>
              <a:cs typeface="Times New Roman" pitchFamily="18" charset="0"/>
            </a:endParaRPr>
          </a:p>
        </p:txBody>
      </p:sp>
      <p:sp>
        <p:nvSpPr>
          <p:cNvPr id="7" name="Rectangle 6"/>
          <p:cNvSpPr/>
          <p:nvPr/>
        </p:nvSpPr>
        <p:spPr>
          <a:xfrm>
            <a:off x="2743200" y="4964668"/>
            <a:ext cx="3353803" cy="369332"/>
          </a:xfrm>
          <a:prstGeom prst="rect">
            <a:avLst/>
          </a:prstGeom>
        </p:spPr>
        <p:txBody>
          <a:bodyPr wrap="none">
            <a:spAutoFit/>
          </a:bodyPr>
          <a:lstStyle/>
          <a:p>
            <a:r>
              <a:rPr lang="en-US" dirty="0" smtClean="0"/>
              <a:t>1     1     2     1     3     2     2     4     2</a:t>
            </a:r>
            <a:endParaRPr lang="en-US" dirty="0"/>
          </a:p>
        </p:txBody>
      </p:sp>
      <p:sp>
        <p:nvSpPr>
          <p:cNvPr id="8" name="Rectangle 7"/>
          <p:cNvSpPr/>
          <p:nvPr/>
        </p:nvSpPr>
        <p:spPr>
          <a:xfrm>
            <a:off x="2726264" y="5421868"/>
            <a:ext cx="3353803" cy="369332"/>
          </a:xfrm>
          <a:prstGeom prst="rect">
            <a:avLst/>
          </a:prstGeom>
        </p:spPr>
        <p:txBody>
          <a:bodyPr wrap="none">
            <a:spAutoFit/>
          </a:bodyPr>
          <a:lstStyle/>
          <a:p>
            <a:r>
              <a:rPr lang="en-US" dirty="0" smtClean="0"/>
              <a:t>2     2     3     4     2     4     2     2     4</a:t>
            </a:r>
            <a:endParaRPr lang="en-US" dirty="0"/>
          </a:p>
        </p:txBody>
      </p:sp>
      <p:sp>
        <p:nvSpPr>
          <p:cNvPr id="9" name="Rectangle 8"/>
          <p:cNvSpPr/>
          <p:nvPr/>
        </p:nvSpPr>
        <p:spPr>
          <a:xfrm>
            <a:off x="2743200" y="5955268"/>
            <a:ext cx="2590774" cy="369332"/>
          </a:xfrm>
          <a:prstGeom prst="rect">
            <a:avLst/>
          </a:prstGeom>
        </p:spPr>
        <p:txBody>
          <a:bodyPr wrap="none">
            <a:spAutoFit/>
          </a:bodyPr>
          <a:lstStyle/>
          <a:p>
            <a:r>
              <a:rPr lang="en-US" dirty="0" smtClean="0"/>
              <a:t>1     3     1     2     1     3     3</a:t>
            </a:r>
            <a:endParaRPr lang="en-US" dirty="0"/>
          </a:p>
        </p:txBody>
      </p:sp>
      <p:sp>
        <p:nvSpPr>
          <p:cNvPr id="11" name="TextBox 10"/>
          <p:cNvSpPr txBox="1"/>
          <p:nvPr/>
        </p:nvSpPr>
        <p:spPr>
          <a:xfrm>
            <a:off x="7086600" y="5596116"/>
            <a:ext cx="2057400" cy="1569660"/>
          </a:xfrm>
          <a:prstGeom prst="rect">
            <a:avLst/>
          </a:prstGeom>
          <a:noFill/>
        </p:spPr>
        <p:txBody>
          <a:bodyPr wrap="square" rtlCol="0">
            <a:spAutoFit/>
          </a:bodyPr>
          <a:lstStyle/>
          <a:p>
            <a:pPr algn="ctr"/>
            <a:r>
              <a:rPr lang="en-US" sz="2000" dirty="0" smtClean="0">
                <a:solidFill>
                  <a:srgbClr val="FF0000"/>
                </a:solidFill>
                <a:latin typeface="Times New Roman" pitchFamily="18" charset="0"/>
                <a:cs typeface="Times New Roman" pitchFamily="18" charset="0"/>
              </a:rPr>
              <a:t>* except, secretly, each has probability 0.25</a:t>
            </a:r>
          </a:p>
          <a:p>
            <a:pPr algn="ct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545068"/>
            <a:ext cx="9144000" cy="4770537"/>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Example</a:t>
            </a:r>
          </a:p>
          <a:p>
            <a:pPr algn="ctr"/>
            <a:endParaRPr lang="en-US" sz="4400" dirty="0" smtClean="0">
              <a:latin typeface="Times New Roman" pitchFamily="18" charset="0"/>
              <a:cs typeface="Times New Roman" pitchFamily="18" charset="0"/>
            </a:endParaRPr>
          </a:p>
          <a:p>
            <a:pPr algn="ctr"/>
            <a:r>
              <a:rPr lang="en-US" sz="3600" dirty="0" smtClean="0">
                <a:latin typeface="Times New Roman" pitchFamily="18" charset="0"/>
                <a:cs typeface="Times New Roman" pitchFamily="18" charset="0"/>
              </a:rPr>
              <a:t>variable d with</a:t>
            </a:r>
          </a:p>
          <a:p>
            <a:pPr algn="ctr"/>
            <a:r>
              <a:rPr lang="en-US" sz="3600" dirty="0" smtClean="0">
                <a:latin typeface="Times New Roman" pitchFamily="18" charset="0"/>
                <a:cs typeface="Times New Roman" pitchFamily="18" charset="0"/>
              </a:rPr>
              <a:t>4 possible values 1, 2, 3, 4</a:t>
            </a:r>
          </a:p>
          <a:p>
            <a:pPr algn="ctr"/>
            <a:r>
              <a:rPr lang="en-US" sz="3600" dirty="0" smtClean="0">
                <a:latin typeface="Times New Roman" pitchFamily="18" charset="0"/>
                <a:cs typeface="Times New Roman" pitchFamily="18" charset="0"/>
              </a:rPr>
              <a:t>of unknown</a:t>
            </a:r>
            <a:r>
              <a:rPr lang="en-US" sz="3600" dirty="0" smtClean="0">
                <a:solidFill>
                  <a:srgbClr val="FF0000"/>
                </a:solidFill>
                <a:latin typeface="Times New Roman" pitchFamily="18" charset="0"/>
                <a:cs typeface="Times New Roman" pitchFamily="18" charset="0"/>
              </a:rPr>
              <a:t> </a:t>
            </a:r>
            <a:r>
              <a:rPr lang="en-US" sz="3600" dirty="0" smtClean="0">
                <a:latin typeface="Times New Roman" pitchFamily="18" charset="0"/>
                <a:cs typeface="Times New Roman" pitchFamily="18" charset="0"/>
              </a:rPr>
              <a:t> probability</a:t>
            </a:r>
          </a:p>
          <a:p>
            <a:pPr algn="ctr"/>
            <a:endParaRPr lang="en-US" sz="3600" dirty="0" smtClean="0">
              <a:latin typeface="Times New Roman" pitchFamily="18" charset="0"/>
              <a:cs typeface="Times New Roman" pitchFamily="18" charset="0"/>
            </a:endParaRPr>
          </a:p>
          <a:p>
            <a:pPr algn="ctr"/>
            <a:r>
              <a:rPr lang="en-US" sz="3600" dirty="0" smtClean="0">
                <a:latin typeface="Times New Roman" pitchFamily="18" charset="0"/>
                <a:cs typeface="Times New Roman" pitchFamily="18" charset="0"/>
              </a:rPr>
              <a:t>have N=25 realizations of d</a:t>
            </a:r>
          </a:p>
          <a:p>
            <a:pPr algn="ctr"/>
            <a:endParaRPr lang="en-US" sz="3600" dirty="0">
              <a:latin typeface="Times New Roman" pitchFamily="18" charset="0"/>
              <a:cs typeface="Times New Roman" pitchFamily="18" charset="0"/>
            </a:endParaRPr>
          </a:p>
        </p:txBody>
      </p:sp>
      <p:sp>
        <p:nvSpPr>
          <p:cNvPr id="7" name="Rectangle 6"/>
          <p:cNvSpPr/>
          <p:nvPr/>
        </p:nvSpPr>
        <p:spPr>
          <a:xfrm>
            <a:off x="2743200" y="4964668"/>
            <a:ext cx="3353803" cy="369332"/>
          </a:xfrm>
          <a:prstGeom prst="rect">
            <a:avLst/>
          </a:prstGeom>
        </p:spPr>
        <p:txBody>
          <a:bodyPr wrap="none">
            <a:spAutoFit/>
          </a:bodyPr>
          <a:lstStyle/>
          <a:p>
            <a:r>
              <a:rPr lang="en-US" dirty="0" smtClean="0"/>
              <a:t>1     1     2     1     3     2     2     4     2</a:t>
            </a:r>
            <a:endParaRPr lang="en-US" dirty="0"/>
          </a:p>
        </p:txBody>
      </p:sp>
      <p:sp>
        <p:nvSpPr>
          <p:cNvPr id="8" name="Rectangle 7"/>
          <p:cNvSpPr/>
          <p:nvPr/>
        </p:nvSpPr>
        <p:spPr>
          <a:xfrm>
            <a:off x="2726264" y="5421868"/>
            <a:ext cx="3353803" cy="369332"/>
          </a:xfrm>
          <a:prstGeom prst="rect">
            <a:avLst/>
          </a:prstGeom>
        </p:spPr>
        <p:txBody>
          <a:bodyPr wrap="none">
            <a:spAutoFit/>
          </a:bodyPr>
          <a:lstStyle/>
          <a:p>
            <a:r>
              <a:rPr lang="en-US" dirty="0" smtClean="0"/>
              <a:t>2     2     3     4     2     4     2     2     4</a:t>
            </a:r>
            <a:endParaRPr lang="en-US" dirty="0"/>
          </a:p>
        </p:txBody>
      </p:sp>
      <p:sp>
        <p:nvSpPr>
          <p:cNvPr id="9" name="Rectangle 8"/>
          <p:cNvSpPr/>
          <p:nvPr/>
        </p:nvSpPr>
        <p:spPr>
          <a:xfrm>
            <a:off x="2743200" y="5955268"/>
            <a:ext cx="2590774" cy="369332"/>
          </a:xfrm>
          <a:prstGeom prst="rect">
            <a:avLst/>
          </a:prstGeom>
        </p:spPr>
        <p:txBody>
          <a:bodyPr wrap="none">
            <a:spAutoFit/>
          </a:bodyPr>
          <a:lstStyle/>
          <a:p>
            <a:r>
              <a:rPr lang="en-US" dirty="0" smtClean="0"/>
              <a:t>1     3     1     2     1     3     3</a:t>
            </a:r>
            <a:endParaRPr lang="en-US" dirty="0"/>
          </a:p>
        </p:txBody>
      </p:sp>
      <p:sp>
        <p:nvSpPr>
          <p:cNvPr id="11" name="TextBox 10"/>
          <p:cNvSpPr txBox="1"/>
          <p:nvPr/>
        </p:nvSpPr>
        <p:spPr>
          <a:xfrm>
            <a:off x="7086600" y="5596116"/>
            <a:ext cx="2057400" cy="1261884"/>
          </a:xfrm>
          <a:prstGeom prst="rect">
            <a:avLst/>
          </a:prstGeom>
          <a:noFill/>
        </p:spPr>
        <p:txBody>
          <a:bodyPr wrap="square" rtlCol="0">
            <a:spAutoFit/>
          </a:bodyPr>
          <a:lstStyle/>
          <a:p>
            <a:pPr algn="ctr"/>
            <a:r>
              <a:rPr lang="en-US" sz="2000" dirty="0" smtClean="0">
                <a:solidFill>
                  <a:srgbClr val="FF0000"/>
                </a:solidFill>
                <a:latin typeface="Times New Roman" pitchFamily="18" charset="0"/>
                <a:cs typeface="Times New Roman" pitchFamily="18" charset="0"/>
              </a:rPr>
              <a:t>note 6 repetitions of d=1</a:t>
            </a:r>
          </a:p>
          <a:p>
            <a:pPr algn="ctr"/>
            <a:endParaRPr lang="en-US" sz="3600" dirty="0">
              <a:latin typeface="Times New Roman" pitchFamily="18" charset="0"/>
              <a:cs typeface="Times New Roman" pitchFamily="18" charset="0"/>
            </a:endParaRPr>
          </a:p>
        </p:txBody>
      </p:sp>
      <p:sp>
        <p:nvSpPr>
          <p:cNvPr id="12" name="Oval 11"/>
          <p:cNvSpPr/>
          <p:nvPr/>
        </p:nvSpPr>
        <p:spPr>
          <a:xfrm>
            <a:off x="2743200" y="4953000"/>
            <a:ext cx="304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3124200" y="4953000"/>
            <a:ext cx="304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810000" y="4953000"/>
            <a:ext cx="304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505200" y="5943600"/>
            <a:ext cx="304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241799" y="5943600"/>
            <a:ext cx="304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743200" y="5943600"/>
            <a:ext cx="304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histogram of d</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143000" y="1752600"/>
            <a:ext cx="6896100" cy="4476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histogram of d</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143000" y="1752600"/>
            <a:ext cx="6896100" cy="4476750"/>
          </a:xfrm>
          <a:prstGeom prst="rect">
            <a:avLst/>
          </a:prstGeom>
          <a:noFill/>
          <a:ln w="9525">
            <a:noFill/>
            <a:miter lim="800000"/>
            <a:headEnd/>
            <a:tailEnd/>
          </a:ln>
          <a:effectLst/>
        </p:spPr>
      </p:pic>
      <p:sp>
        <p:nvSpPr>
          <p:cNvPr id="4" name="Freeform 3"/>
          <p:cNvSpPr/>
          <p:nvPr/>
        </p:nvSpPr>
        <p:spPr>
          <a:xfrm>
            <a:off x="6180667" y="4233333"/>
            <a:ext cx="1371600" cy="372534"/>
          </a:xfrm>
          <a:custGeom>
            <a:avLst/>
            <a:gdLst>
              <a:gd name="connsiteX0" fmla="*/ 0 w 1371600"/>
              <a:gd name="connsiteY0" fmla="*/ 372534 h 372534"/>
              <a:gd name="connsiteX1" fmla="*/ 491066 w 1371600"/>
              <a:gd name="connsiteY1" fmla="*/ 16934 h 372534"/>
              <a:gd name="connsiteX2" fmla="*/ 711200 w 1371600"/>
              <a:gd name="connsiteY2" fmla="*/ 338667 h 372534"/>
              <a:gd name="connsiteX3" fmla="*/ 1371600 w 1371600"/>
              <a:gd name="connsiteY3" fmla="*/ 0 h 372534"/>
            </a:gdLst>
            <a:ahLst/>
            <a:cxnLst>
              <a:cxn ang="0">
                <a:pos x="connsiteX0" y="connsiteY0"/>
              </a:cxn>
              <a:cxn ang="0">
                <a:pos x="connsiteX1" y="connsiteY1"/>
              </a:cxn>
              <a:cxn ang="0">
                <a:pos x="connsiteX2" y="connsiteY2"/>
              </a:cxn>
              <a:cxn ang="0">
                <a:pos x="connsiteX3" y="connsiteY3"/>
              </a:cxn>
            </a:cxnLst>
            <a:rect l="l" t="t" r="r" b="b"/>
            <a:pathLst>
              <a:path w="1371600" h="372534">
                <a:moveTo>
                  <a:pt x="0" y="372534"/>
                </a:moveTo>
                <a:cubicBezTo>
                  <a:pt x="186266" y="197556"/>
                  <a:pt x="372533" y="22578"/>
                  <a:pt x="491066" y="16934"/>
                </a:cubicBezTo>
                <a:cubicBezTo>
                  <a:pt x="609599" y="11290"/>
                  <a:pt x="564444" y="341489"/>
                  <a:pt x="711200" y="338667"/>
                </a:cubicBezTo>
                <a:cubicBezTo>
                  <a:pt x="857956" y="335845"/>
                  <a:pt x="1114778" y="167922"/>
                  <a:pt x="1371600"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a:xfrm>
            <a:off x="6858000" y="3352800"/>
            <a:ext cx="2286000" cy="7620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mj-lt"/>
                <a:ea typeface="+mj-ea"/>
                <a:cs typeface="+mj-cs"/>
              </a:rPr>
              <a:t>true probability</a:t>
            </a:r>
            <a:r>
              <a:rPr kumimoji="0" lang="en-US" sz="4400" b="0" i="0" u="none" strike="noStrike" kern="1200" cap="none" spc="0" normalizeH="0" noProof="0" dirty="0" smtClean="0">
                <a:ln>
                  <a:noFill/>
                </a:ln>
                <a:solidFill>
                  <a:srgbClr val="FF0000"/>
                </a:solidFill>
                <a:effectLst/>
                <a:uLnTx/>
                <a:uFillTx/>
                <a:latin typeface="+mj-lt"/>
                <a:ea typeface="+mj-ea"/>
                <a:cs typeface="+mj-cs"/>
              </a:rPr>
              <a:t> of 0.25</a:t>
            </a:r>
            <a:endParaRPr kumimoji="0" lang="en-US" sz="4400" b="0"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44762"/>
          </a:xfrm>
        </p:spPr>
        <p:txBody>
          <a:bodyPr>
            <a:normAutofit fontScale="90000"/>
          </a:bodyPr>
          <a:lstStyle/>
          <a:p>
            <a:r>
              <a:rPr lang="en-US" dirty="0" smtClean="0"/>
              <a:t>what’s the probability of</a:t>
            </a:r>
            <a:r>
              <a:rPr lang="en-US" dirty="0" smtClean="0"/>
              <a:t> </a:t>
            </a:r>
            <a:r>
              <a:rPr lang="en-US" dirty="0" smtClean="0"/>
              <a:t>a group of 25 realizations of d</a:t>
            </a:r>
            <a:br>
              <a:rPr lang="en-US" dirty="0" smtClean="0"/>
            </a:br>
            <a:r>
              <a:rPr lang="en-US" dirty="0" smtClean="0"/>
              <a:t/>
            </a:r>
            <a:br>
              <a:rPr lang="en-US" dirty="0" smtClean="0"/>
            </a:br>
            <a:r>
              <a:rPr lang="en-US" dirty="0" smtClean="0"/>
              <a:t>having exactly M occurrences of d=1 ?</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753532" y="3403596"/>
            <a:ext cx="7659077" cy="2667000"/>
          </a:xfrm>
          <a:prstGeom prst="rect">
            <a:avLst/>
          </a:prstGeom>
          <a:noFill/>
          <a:ln w="9525">
            <a:noFill/>
            <a:miter lim="800000"/>
            <a:headEnd/>
            <a:tailEnd/>
          </a:ln>
          <a:effectLst/>
        </p:spPr>
      </p:pic>
      <p:cxnSp>
        <p:nvCxnSpPr>
          <p:cNvPr id="6" name="Straight Connector 5"/>
          <p:cNvCxnSpPr/>
          <p:nvPr/>
        </p:nvCxnSpPr>
        <p:spPr>
          <a:xfrm>
            <a:off x="4953000" y="3429000"/>
            <a:ext cx="609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itle 1"/>
          <p:cNvSpPr txBox="1">
            <a:spLocks/>
          </p:cNvSpPr>
          <p:nvPr/>
        </p:nvSpPr>
        <p:spPr>
          <a:xfrm>
            <a:off x="5638800" y="3124200"/>
            <a:ext cx="2514600" cy="6858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bootstrap result</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0" name="Title 1"/>
          <p:cNvSpPr txBox="1">
            <a:spLocks/>
          </p:cNvSpPr>
          <p:nvPr/>
        </p:nvSpPr>
        <p:spPr>
          <a:xfrm>
            <a:off x="4013202" y="5799668"/>
            <a:ext cx="1143000" cy="533400"/>
          </a:xfrm>
          <a:prstGeom prst="rect">
            <a:avLst/>
          </a:prstGeom>
          <a:solidFill>
            <a:schemeClr val="bg1"/>
          </a:solidFill>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M</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cxnSp>
        <p:nvCxnSpPr>
          <p:cNvPr id="11" name="Straight Connector 10"/>
          <p:cNvCxnSpPr/>
          <p:nvPr/>
        </p:nvCxnSpPr>
        <p:spPr>
          <a:xfrm>
            <a:off x="3124200" y="5486400"/>
            <a:ext cx="0" cy="381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2650070" y="5892798"/>
            <a:ext cx="990600" cy="457200"/>
          </a:xfrm>
          <a:prstGeom prst="rect">
            <a:avLst/>
          </a:prstGeom>
          <a:ln>
            <a:noFill/>
          </a:ln>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mj-lt"/>
                <a:ea typeface="+mj-ea"/>
                <a:cs typeface="+mj-cs"/>
              </a:rPr>
              <a:t>6</a:t>
            </a:r>
            <a:endParaRPr kumimoji="0" lang="en-US" sz="4400" b="0" i="0" u="none" strike="noStrike" kern="1200" cap="none" spc="0" normalizeH="0" baseline="0" noProof="0" dirty="0">
              <a:ln>
                <a:noFill/>
              </a:ln>
              <a:solidFill>
                <a:srgbClr val="FF0000"/>
              </a:solidFill>
              <a:effectLst/>
              <a:uLnTx/>
              <a:uFillTx/>
              <a:latin typeface="+mj-lt"/>
              <a:ea typeface="+mj-ea"/>
              <a:cs typeface="+mj-cs"/>
            </a:endParaRPr>
          </a:p>
        </p:txBody>
      </p:sp>
      <p:cxnSp>
        <p:nvCxnSpPr>
          <p:cNvPr id="14" name="Straight Connector 13"/>
          <p:cNvCxnSpPr/>
          <p:nvPr/>
        </p:nvCxnSpPr>
        <p:spPr>
          <a:xfrm>
            <a:off x="4953000" y="3886200"/>
            <a:ext cx="609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itle 1"/>
          <p:cNvSpPr txBox="1">
            <a:spLocks/>
          </p:cNvSpPr>
          <p:nvPr/>
        </p:nvSpPr>
        <p:spPr>
          <a:xfrm>
            <a:off x="5334000" y="3479802"/>
            <a:ext cx="2514600" cy="6858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mj-lt"/>
                <a:ea typeface="+mj-ea"/>
                <a:cs typeface="+mj-cs"/>
              </a:rPr>
              <a:t>exact result</a:t>
            </a:r>
            <a:endParaRPr kumimoji="0" lang="en-US" sz="2800" b="0" i="0" u="none" strike="noStrike" kern="1200" cap="none" spc="0" normalizeH="0" baseline="0" noProof="0" dirty="0">
              <a:ln>
                <a:noFill/>
              </a:ln>
              <a:solidFill>
                <a:srgbClr val="FF0000"/>
              </a:solidFill>
              <a:effectLst/>
              <a:uLnTx/>
              <a:uFillTx/>
              <a:latin typeface="+mj-lt"/>
              <a:ea typeface="+mj-ea"/>
              <a:cs typeface="+mj-cs"/>
            </a:endParaRPr>
          </a:p>
        </p:txBody>
      </p:sp>
      <p:sp>
        <p:nvSpPr>
          <p:cNvPr id="16" name="Title 1"/>
          <p:cNvSpPr txBox="1">
            <a:spLocks/>
          </p:cNvSpPr>
          <p:nvPr/>
        </p:nvSpPr>
        <p:spPr>
          <a:xfrm>
            <a:off x="5240867" y="3987798"/>
            <a:ext cx="2514600" cy="685800"/>
          </a:xfrm>
          <a:prstGeom prst="rect">
            <a:avLst/>
          </a:prstGeom>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mj-lt"/>
                <a:ea typeface="+mj-ea"/>
                <a:cs typeface="+mj-cs"/>
              </a:rPr>
              <a:t>(binomial distribution)</a:t>
            </a:r>
            <a:endParaRPr kumimoji="0" lang="en-US" sz="2800" b="0"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p:nvPr/>
        </p:nvGrpSpPr>
        <p:grpSpPr>
          <a:xfrm>
            <a:off x="120772" y="3534810"/>
            <a:ext cx="8794628" cy="2713590"/>
            <a:chOff x="120772" y="2286000"/>
            <a:chExt cx="8794628" cy="2713590"/>
          </a:xfrm>
        </p:grpSpPr>
        <p:pic>
          <p:nvPicPr>
            <p:cNvPr id="1027" name="Picture 3"/>
            <p:cNvPicPr>
              <a:picLocks noChangeAspect="1" noChangeArrowheads="1"/>
            </p:cNvPicPr>
            <p:nvPr/>
          </p:nvPicPr>
          <p:blipFill>
            <a:blip r:embed="rId3" cstate="print"/>
            <a:srcRect l="6173" r="6584" b="43330"/>
            <a:stretch>
              <a:fillRect/>
            </a:stretch>
          </p:blipFill>
          <p:spPr bwMode="auto">
            <a:xfrm>
              <a:off x="152400" y="2286000"/>
              <a:ext cx="8763000" cy="2624309"/>
            </a:xfrm>
            <a:prstGeom prst="rect">
              <a:avLst/>
            </a:prstGeom>
            <a:noFill/>
            <a:ln w="9525">
              <a:noFill/>
              <a:miter lim="800000"/>
              <a:headEnd/>
              <a:tailEnd/>
            </a:ln>
          </p:spPr>
        </p:pic>
        <p:sp>
          <p:nvSpPr>
            <p:cNvPr id="13" name="TextBox 12"/>
            <p:cNvSpPr txBox="1"/>
            <p:nvPr/>
          </p:nvSpPr>
          <p:spPr>
            <a:xfrm>
              <a:off x="3872541" y="4476370"/>
              <a:ext cx="2452058"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a:t>
              </a:r>
              <a:r>
                <a:rPr lang="en-US" sz="2800" i="1"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 hours</a:t>
              </a:r>
              <a:endParaRPr lang="en-US" sz="2800" dirty="0">
                <a:latin typeface="Times New Roman" pitchFamily="18" charset="0"/>
                <a:cs typeface="Times New Roman" pitchFamily="18" charset="0"/>
              </a:endParaRPr>
            </a:p>
          </p:txBody>
        </p:sp>
        <p:sp>
          <p:nvSpPr>
            <p:cNvPr id="15" name="TextBox 14"/>
            <p:cNvSpPr txBox="1"/>
            <p:nvPr/>
          </p:nvSpPr>
          <p:spPr>
            <a:xfrm rot="16200000">
              <a:off x="-135088" y="3020849"/>
              <a:ext cx="103494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dirty="0" err="1" smtClean="0">
                  <a:latin typeface="Times New Roman" pitchFamily="18" charset="0"/>
                  <a:cs typeface="Times New Roman" pitchFamily="18" charset="0"/>
                </a:rPr>
                <a:t>i</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grpSp>
      <p:sp>
        <p:nvSpPr>
          <p:cNvPr id="10" name="TextBox 9"/>
          <p:cNvSpPr txBox="1"/>
          <p:nvPr/>
        </p:nvSpPr>
        <p:spPr>
          <a:xfrm>
            <a:off x="0" y="0"/>
            <a:ext cx="9144000" cy="2554545"/>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Another Example</a:t>
            </a:r>
            <a:endParaRPr lang="en-US" sz="4400" dirty="0" smtClean="0">
              <a:latin typeface="Times New Roman" pitchFamily="18" charset="0"/>
              <a:cs typeface="Times New Roman" pitchFamily="18" charset="0"/>
            </a:endParaRPr>
          </a:p>
          <a:p>
            <a:pPr algn="ctr"/>
            <a:endParaRPr lang="en-US" sz="4400" dirty="0" smtClean="0">
              <a:latin typeface="Times New Roman" pitchFamily="18" charset="0"/>
              <a:cs typeface="Times New Roman" pitchFamily="18" charset="0"/>
            </a:endParaRPr>
          </a:p>
          <a:p>
            <a:pPr algn="ctr"/>
            <a:r>
              <a:rPr lang="en-US" sz="3600" dirty="0" smtClean="0">
                <a:latin typeface="Times New Roman" pitchFamily="18" charset="0"/>
                <a:cs typeface="Times New Roman" pitchFamily="18" charset="0"/>
              </a:rPr>
              <a:t>what is the </a:t>
            </a:r>
            <a:r>
              <a:rPr lang="en-US" sz="3600" i="1" dirty="0" smtClean="0">
                <a:latin typeface="Cambria Math" pitchFamily="18" charset="0"/>
                <a:ea typeface="Cambria Math" pitchFamily="18" charset="0"/>
                <a:cs typeface="Times New Roman" pitchFamily="18" charset="0"/>
              </a:rPr>
              <a:t>p(b)</a:t>
            </a:r>
          </a:p>
          <a:p>
            <a:pPr algn="ctr"/>
            <a:r>
              <a:rPr lang="en-US" sz="3600" dirty="0" smtClean="0">
                <a:latin typeface="Times New Roman" pitchFamily="18" charset="0"/>
                <a:cs typeface="Times New Roman" pitchFamily="18" charset="0"/>
              </a:rPr>
              <a:t>where </a:t>
            </a:r>
            <a:r>
              <a:rPr lang="en-US" sz="3600" i="1" dirty="0" smtClean="0">
                <a:latin typeface="Cambria Math" pitchFamily="18" charset="0"/>
                <a:ea typeface="Cambria Math" pitchFamily="18" charset="0"/>
                <a:cs typeface="Times New Roman" pitchFamily="18" charset="0"/>
              </a:rPr>
              <a:t>b</a:t>
            </a:r>
            <a:r>
              <a:rPr lang="en-US" sz="3600" dirty="0" smtClean="0">
                <a:latin typeface="Times New Roman" pitchFamily="18" charset="0"/>
                <a:cs typeface="Times New Roman" pitchFamily="18" charset="0"/>
              </a:rPr>
              <a:t> is the slope of a linear fit?</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62200"/>
            <a:ext cx="8229600" cy="1143000"/>
          </a:xfrm>
        </p:spPr>
        <p:txBody>
          <a:bodyPr>
            <a:normAutofit fontScale="90000"/>
          </a:bodyPr>
          <a:lstStyle/>
          <a:p>
            <a:r>
              <a:rPr lang="en-US" dirty="0" smtClean="0">
                <a:latin typeface="Times New Roman" pitchFamily="18" charset="0"/>
                <a:cs typeface="Times New Roman" pitchFamily="18" charset="0"/>
              </a:rPr>
              <a:t>what does confidence in a spectral peak mean?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This is a good test case, because we know the answer</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74837"/>
            <a:ext cx="8229600" cy="4525963"/>
          </a:xfrm>
        </p:spPr>
        <p:txBody>
          <a:bodyPr>
            <a:normAutofit lnSpcReduction="10000"/>
          </a:bodyPr>
          <a:lstStyle/>
          <a:p>
            <a:pPr>
              <a:buNone/>
            </a:pPr>
            <a:r>
              <a:rPr lang="en-US" dirty="0" smtClean="0">
                <a:latin typeface="Times New Roman" pitchFamily="18" charset="0"/>
                <a:cs typeface="Times New Roman" pitchFamily="18" charset="0"/>
              </a:rPr>
              <a:t>if the data are Normally-distributed, uncorrelated with variance </a:t>
            </a:r>
            <a:r>
              <a:rPr lang="el-GR" i="1" dirty="0" smtClean="0">
                <a:latin typeface="Cambria Math" pitchFamily="18" charset="0"/>
                <a:ea typeface="Cambria Math" pitchFamily="18" charset="0"/>
                <a:cs typeface="Times New Roman" pitchFamily="18" charset="0"/>
              </a:rPr>
              <a:t>σ</a:t>
            </a:r>
            <a:r>
              <a:rPr lang="en-US" i="1" baseline="-25000" dirty="0" smtClean="0">
                <a:latin typeface="Cambria Math" pitchFamily="18" charset="0"/>
                <a:ea typeface="Cambria Math" pitchFamily="18" charset="0"/>
                <a:cs typeface="Times New Roman" pitchFamily="18" charset="0"/>
              </a:rPr>
              <a:t>d</a:t>
            </a:r>
            <a:r>
              <a:rPr lang="en-US" i="1" baseline="30000" dirty="0" smtClean="0">
                <a:latin typeface="Cambria Math" pitchFamily="18" charset="0"/>
                <a:ea typeface="Cambria Math" pitchFamily="18" charset="0"/>
                <a:cs typeface="Times New Roman" pitchFamily="18" charset="0"/>
              </a:rPr>
              <a:t>2</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and given the linear problem</a:t>
            </a:r>
          </a:p>
          <a:p>
            <a:pPr>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d</a:t>
            </a:r>
            <a:r>
              <a:rPr lang="en-US" dirty="0" smtClean="0">
                <a:latin typeface="Times New Roman" pitchFamily="18" charset="0"/>
                <a:cs typeface="Times New Roman" pitchFamily="18" charset="0"/>
              </a:rPr>
              <a:t> = </a:t>
            </a:r>
            <a:r>
              <a:rPr lang="en-US" b="1" dirty="0" smtClean="0">
                <a:latin typeface="Times New Roman" pitchFamily="18" charset="0"/>
                <a:cs typeface="Times New Roman" pitchFamily="18" charset="0"/>
              </a:rPr>
              <a:t>G</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where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 [intercept, slope]</a:t>
            </a:r>
            <a:r>
              <a:rPr lang="en-US" baseline="30000" dirty="0" smtClean="0">
                <a:latin typeface="Times New Roman" pitchFamily="18" charset="0"/>
                <a:cs typeface="Times New Roman" pitchFamily="18" charset="0"/>
              </a:rPr>
              <a:t>T</a:t>
            </a:r>
          </a:p>
          <a:p>
            <a:pPr>
              <a:buNone/>
            </a:pPr>
            <a:endParaRPr lang="en-US" baseline="30000"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slope is also Normally-distributed with a variance that is the lower-right element of</a:t>
            </a:r>
          </a:p>
          <a:p>
            <a:pPr>
              <a:buNone/>
            </a:pPr>
            <a:r>
              <a:rPr lang="en-US" dirty="0" smtClean="0">
                <a:latin typeface="Times New Roman" pitchFamily="18" charset="0"/>
                <a:cs typeface="Times New Roman" pitchFamily="18" charset="0"/>
              </a:rPr>
              <a:t>	</a:t>
            </a:r>
            <a:r>
              <a:rPr lang="el-GR" i="1" dirty="0" smtClean="0">
                <a:latin typeface="Cambria Math" pitchFamily="18" charset="0"/>
                <a:ea typeface="Cambria Math" pitchFamily="18" charset="0"/>
                <a:cs typeface="Times New Roman" pitchFamily="18" charset="0"/>
              </a:rPr>
              <a:t> σ</a:t>
            </a:r>
            <a:r>
              <a:rPr lang="en-US" i="1" baseline="-25000" dirty="0" smtClean="0">
                <a:latin typeface="Cambria Math" pitchFamily="18" charset="0"/>
                <a:ea typeface="Cambria Math" pitchFamily="18" charset="0"/>
                <a:cs typeface="Times New Roman" pitchFamily="18" charset="0"/>
              </a:rPr>
              <a:t>d</a:t>
            </a:r>
            <a:r>
              <a:rPr lang="en-US" i="1" baseline="30000" dirty="0" smtClean="0">
                <a:latin typeface="Cambria Math" pitchFamily="18" charset="0"/>
                <a:ea typeface="Cambria Math" pitchFamily="18" charset="0"/>
                <a:cs typeface="Times New Roman" pitchFamily="18" charset="0"/>
              </a:rPr>
              <a:t>2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-1</a:t>
            </a:r>
            <a:endParaRPr lang="en-US" baseline="30000" dirty="0">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
        <p:nvSpPr>
          <p:cNvPr id="4" name="Right Brace 3"/>
          <p:cNvSpPr/>
          <p:nvPr/>
        </p:nvSpPr>
        <p:spPr>
          <a:xfrm>
            <a:off x="6629400" y="762000"/>
            <a:ext cx="304800" cy="18288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7239000" y="838200"/>
            <a:ext cx="1905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create </a:t>
            </a:r>
            <a:r>
              <a:rPr lang="en-US" sz="2800" dirty="0" err="1" smtClean="0">
                <a:solidFill>
                  <a:srgbClr val="FF0000"/>
                </a:solidFill>
                <a:latin typeface="Times New Roman" pitchFamily="18" charset="0"/>
                <a:cs typeface="Times New Roman" pitchFamily="18" charset="0"/>
              </a:rPr>
              <a:t>resampled</a:t>
            </a:r>
            <a:r>
              <a:rPr lang="en-US" sz="2800" dirty="0" smtClean="0">
                <a:solidFill>
                  <a:srgbClr val="FF0000"/>
                </a:solidFill>
                <a:latin typeface="Times New Roman" pitchFamily="18" charset="0"/>
                <a:cs typeface="Times New Roman" pitchFamily="18" charset="0"/>
              </a:rPr>
              <a:t> data set</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3048000" y="1066800"/>
            <a:ext cx="29718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572000" y="1752600"/>
            <a:ext cx="2670628" cy="19304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7239000" y="2971800"/>
            <a:ext cx="1905000" cy="1815882"/>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returns N</a:t>
            </a:r>
          </a:p>
          <a:p>
            <a:r>
              <a:rPr lang="en-US" sz="2800" dirty="0" smtClean="0">
                <a:solidFill>
                  <a:srgbClr val="FF0000"/>
                </a:solidFill>
                <a:latin typeface="Times New Roman" pitchFamily="18" charset="0"/>
                <a:cs typeface="Times New Roman" pitchFamily="18" charset="0"/>
              </a:rPr>
              <a:t>random integers from 1 to N</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
        <p:nvSpPr>
          <p:cNvPr id="4" name="Right Brace 3"/>
          <p:cNvSpPr/>
          <p:nvPr/>
        </p:nvSpPr>
        <p:spPr>
          <a:xfrm>
            <a:off x="5562600" y="3124200"/>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6172200" y="3124200"/>
            <a:ext cx="2286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usual code for least squares fit of line</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914400" y="5715000"/>
            <a:ext cx="3886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648200" y="6248400"/>
            <a:ext cx="2057400" cy="3048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6705600" y="6262210"/>
            <a:ext cx="1905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save slopes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l="13972" t="52192" r="16155" b="17503"/>
          <a:stretch>
            <a:fillRect/>
          </a:stretch>
        </p:blipFill>
        <p:spPr bwMode="auto">
          <a:xfrm>
            <a:off x="10890" y="685800"/>
            <a:ext cx="8398933" cy="23622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l="19113" t="31579" r="14676" b="32632"/>
          <a:stretch>
            <a:fillRect/>
          </a:stretch>
        </p:blipFill>
        <p:spPr bwMode="auto">
          <a:xfrm>
            <a:off x="214092" y="3581400"/>
            <a:ext cx="7391400" cy="2590800"/>
          </a:xfrm>
          <a:prstGeom prst="rect">
            <a:avLst/>
          </a:prstGeom>
          <a:noFill/>
          <a:ln w="9525">
            <a:noFill/>
            <a:miter lim="800000"/>
            <a:headEnd/>
            <a:tailEnd/>
          </a:ln>
        </p:spPr>
      </p:pic>
      <p:sp>
        <p:nvSpPr>
          <p:cNvPr id="6" name="Right Brace 5"/>
          <p:cNvSpPr/>
          <p:nvPr/>
        </p:nvSpPr>
        <p:spPr>
          <a:xfrm>
            <a:off x="8153400" y="381000"/>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rot="5400000">
            <a:off x="7239352" y="1592588"/>
            <a:ext cx="3047999"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histogram of slopes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l="13972" t="52192" r="16155" b="17503"/>
          <a:stretch>
            <a:fillRect/>
          </a:stretch>
        </p:blipFill>
        <p:spPr bwMode="auto">
          <a:xfrm>
            <a:off x="10890" y="685800"/>
            <a:ext cx="8398933" cy="23622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l="19113" t="31579" r="14676" b="32632"/>
          <a:stretch>
            <a:fillRect/>
          </a:stretch>
        </p:blipFill>
        <p:spPr bwMode="auto">
          <a:xfrm>
            <a:off x="214092" y="3581400"/>
            <a:ext cx="7391400" cy="2590800"/>
          </a:xfrm>
          <a:prstGeom prst="rect">
            <a:avLst/>
          </a:prstGeom>
          <a:noFill/>
          <a:ln w="9525">
            <a:noFill/>
            <a:miter lim="800000"/>
            <a:headEnd/>
            <a:tailEnd/>
          </a:ln>
        </p:spPr>
      </p:pic>
      <p:sp>
        <p:nvSpPr>
          <p:cNvPr id="4" name="Right Brace 3"/>
          <p:cNvSpPr/>
          <p:nvPr/>
        </p:nvSpPr>
        <p:spPr>
          <a:xfrm>
            <a:off x="7467600" y="3556002"/>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rot="5400000">
            <a:off x="6167109" y="4577089"/>
            <a:ext cx="4038602"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2.5%   and  97.5%  bounds</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3048000" y="3581400"/>
            <a:ext cx="2362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flipV="1">
            <a:off x="4495800" y="762000"/>
            <a:ext cx="1066800" cy="27432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638800" y="228600"/>
            <a:ext cx="19050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integrate p(b) to P(b)</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533400" y="838200"/>
            <a:ext cx="8610600" cy="5552420"/>
            <a:chOff x="990600" y="1409700"/>
            <a:chExt cx="6199632" cy="4164315"/>
          </a:xfrm>
        </p:grpSpPr>
        <p:pic>
          <p:nvPicPr>
            <p:cNvPr id="1027" name="Picture 3"/>
            <p:cNvPicPr>
              <a:picLocks noChangeAspect="1" noChangeArrowheads="1"/>
            </p:cNvPicPr>
            <p:nvPr/>
          </p:nvPicPr>
          <p:blipFill>
            <a:blip r:embed="rId3" cstate="print"/>
            <a:srcRect/>
            <a:stretch>
              <a:fillRect/>
            </a:stretch>
          </p:blipFill>
          <p:spPr bwMode="auto">
            <a:xfrm>
              <a:off x="990600" y="1409700"/>
              <a:ext cx="5334000" cy="4000500"/>
            </a:xfrm>
            <a:prstGeom prst="rect">
              <a:avLst/>
            </a:prstGeom>
            <a:noFill/>
            <a:ln w="9525">
              <a:noFill/>
              <a:miter lim="800000"/>
              <a:headEnd/>
              <a:tailEnd/>
            </a:ln>
            <a:effectLst/>
          </p:spPr>
        </p:pic>
        <p:sp>
          <p:nvSpPr>
            <p:cNvPr id="12" name="Rectangle 11"/>
            <p:cNvSpPr/>
            <p:nvPr/>
          </p:nvSpPr>
          <p:spPr>
            <a:xfrm>
              <a:off x="1295400" y="3086100"/>
              <a:ext cx="228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1" name="TextBox 20"/>
            <p:cNvSpPr txBox="1"/>
            <p:nvPr/>
          </p:nvSpPr>
          <p:spPr>
            <a:xfrm rot="16200000">
              <a:off x="1092799" y="3152342"/>
              <a:ext cx="585401" cy="376718"/>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p(b)</a:t>
              </a:r>
              <a:endParaRPr lang="en-US" sz="2800" i="1" dirty="0">
                <a:latin typeface="Times New Roman" pitchFamily="18" charset="0"/>
                <a:cs typeface="Times New Roman" pitchFamily="18" charset="0"/>
              </a:endParaRPr>
            </a:p>
          </p:txBody>
        </p:sp>
        <p:sp>
          <p:nvSpPr>
            <p:cNvPr id="25" name="TextBox 24"/>
            <p:cNvSpPr txBox="1"/>
            <p:nvPr/>
          </p:nvSpPr>
          <p:spPr>
            <a:xfrm>
              <a:off x="4172712" y="1695450"/>
              <a:ext cx="3017520"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standard error propagation</a:t>
              </a:r>
              <a:endParaRPr lang="en-US" sz="2800" dirty="0">
                <a:latin typeface="Times New Roman" pitchFamily="18" charset="0"/>
                <a:cs typeface="Times New Roman" pitchFamily="18" charset="0"/>
              </a:endParaRPr>
            </a:p>
          </p:txBody>
        </p:sp>
        <p:sp>
          <p:nvSpPr>
            <p:cNvPr id="34" name="TextBox 33"/>
            <p:cNvSpPr txBox="1"/>
            <p:nvPr/>
          </p:nvSpPr>
          <p:spPr>
            <a:xfrm>
              <a:off x="4400550" y="2171700"/>
              <a:ext cx="1752600"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bootstrap</a:t>
              </a:r>
              <a:endParaRPr lang="en-US" sz="2800" dirty="0">
                <a:latin typeface="Times New Roman" pitchFamily="18" charset="0"/>
                <a:cs typeface="Times New Roman" pitchFamily="18" charset="0"/>
              </a:endParaRPr>
            </a:p>
          </p:txBody>
        </p:sp>
        <p:sp>
          <p:nvSpPr>
            <p:cNvPr id="13" name="Freeform 12"/>
            <p:cNvSpPr/>
            <p:nvPr/>
          </p:nvSpPr>
          <p:spPr>
            <a:xfrm>
              <a:off x="3705225" y="2100263"/>
              <a:ext cx="857250" cy="130174"/>
            </a:xfrm>
            <a:custGeom>
              <a:avLst/>
              <a:gdLst>
                <a:gd name="connsiteX0" fmla="*/ 0 w 857250"/>
                <a:gd name="connsiteY0" fmla="*/ 42862 h 130174"/>
                <a:gd name="connsiteX1" fmla="*/ 371475 w 857250"/>
                <a:gd name="connsiteY1" fmla="*/ 14287 h 130174"/>
                <a:gd name="connsiteX2" fmla="*/ 381000 w 857250"/>
                <a:gd name="connsiteY2" fmla="*/ 128587 h 130174"/>
                <a:gd name="connsiteX3" fmla="*/ 857250 w 857250"/>
                <a:gd name="connsiteY3" fmla="*/ 4762 h 130174"/>
              </a:gdLst>
              <a:ahLst/>
              <a:cxnLst>
                <a:cxn ang="0">
                  <a:pos x="connsiteX0" y="connsiteY0"/>
                </a:cxn>
                <a:cxn ang="0">
                  <a:pos x="connsiteX1" y="connsiteY1"/>
                </a:cxn>
                <a:cxn ang="0">
                  <a:pos x="connsiteX2" y="connsiteY2"/>
                </a:cxn>
                <a:cxn ang="0">
                  <a:pos x="connsiteX3" y="connsiteY3"/>
                </a:cxn>
              </a:cxnLst>
              <a:rect l="l" t="t" r="r" b="b"/>
              <a:pathLst>
                <a:path w="857250" h="130174">
                  <a:moveTo>
                    <a:pt x="0" y="42862"/>
                  </a:moveTo>
                  <a:cubicBezTo>
                    <a:pt x="153987" y="21431"/>
                    <a:pt x="307975" y="0"/>
                    <a:pt x="371475" y="14287"/>
                  </a:cubicBezTo>
                  <a:cubicBezTo>
                    <a:pt x="434975" y="28575"/>
                    <a:pt x="300038" y="130174"/>
                    <a:pt x="381000" y="128587"/>
                  </a:cubicBezTo>
                  <a:cubicBezTo>
                    <a:pt x="461962" y="127000"/>
                    <a:pt x="659606" y="65881"/>
                    <a:pt x="857250" y="47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4" name="Freeform 13"/>
            <p:cNvSpPr/>
            <p:nvPr/>
          </p:nvSpPr>
          <p:spPr>
            <a:xfrm>
              <a:off x="3581400" y="2308226"/>
              <a:ext cx="857250" cy="130174"/>
            </a:xfrm>
            <a:custGeom>
              <a:avLst/>
              <a:gdLst>
                <a:gd name="connsiteX0" fmla="*/ 0 w 857250"/>
                <a:gd name="connsiteY0" fmla="*/ 42862 h 130174"/>
                <a:gd name="connsiteX1" fmla="*/ 371475 w 857250"/>
                <a:gd name="connsiteY1" fmla="*/ 14287 h 130174"/>
                <a:gd name="connsiteX2" fmla="*/ 381000 w 857250"/>
                <a:gd name="connsiteY2" fmla="*/ 128587 h 130174"/>
                <a:gd name="connsiteX3" fmla="*/ 857250 w 857250"/>
                <a:gd name="connsiteY3" fmla="*/ 4762 h 130174"/>
              </a:gdLst>
              <a:ahLst/>
              <a:cxnLst>
                <a:cxn ang="0">
                  <a:pos x="connsiteX0" y="connsiteY0"/>
                </a:cxn>
                <a:cxn ang="0">
                  <a:pos x="connsiteX1" y="connsiteY1"/>
                </a:cxn>
                <a:cxn ang="0">
                  <a:pos x="connsiteX2" y="connsiteY2"/>
                </a:cxn>
                <a:cxn ang="0">
                  <a:pos x="connsiteX3" y="connsiteY3"/>
                </a:cxn>
              </a:cxnLst>
              <a:rect l="l" t="t" r="r" b="b"/>
              <a:pathLst>
                <a:path w="857250" h="130174">
                  <a:moveTo>
                    <a:pt x="0" y="42862"/>
                  </a:moveTo>
                  <a:cubicBezTo>
                    <a:pt x="153987" y="21431"/>
                    <a:pt x="307975" y="0"/>
                    <a:pt x="371475" y="14287"/>
                  </a:cubicBezTo>
                  <a:cubicBezTo>
                    <a:pt x="434975" y="28575"/>
                    <a:pt x="300038" y="130174"/>
                    <a:pt x="381000" y="128587"/>
                  </a:cubicBezTo>
                  <a:cubicBezTo>
                    <a:pt x="461962" y="127000"/>
                    <a:pt x="659606" y="65881"/>
                    <a:pt x="857250" y="47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1" name="Rectangle 10"/>
            <p:cNvSpPr/>
            <p:nvPr/>
          </p:nvSpPr>
          <p:spPr>
            <a:xfrm>
              <a:off x="3384880" y="5129464"/>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9" name="TextBox 18"/>
            <p:cNvSpPr txBox="1"/>
            <p:nvPr/>
          </p:nvSpPr>
          <p:spPr>
            <a:xfrm>
              <a:off x="3075432" y="5181600"/>
              <a:ext cx="2123618"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slope, </a:t>
              </a:r>
              <a:r>
                <a:rPr lang="en-US" sz="2800" i="1" dirty="0" smtClean="0">
                  <a:latin typeface="Times New Roman" pitchFamily="18" charset="0"/>
                  <a:cs typeface="Times New Roman" pitchFamily="18" charset="0"/>
                </a:rPr>
                <a:t>b</a:t>
              </a:r>
              <a:endParaRPr lang="en-US" sz="2800" i="1" dirty="0">
                <a:latin typeface="Times New Roman" pitchFamily="18" charset="0"/>
                <a:cs typeface="Times New Roman" pitchFamily="18" charset="0"/>
              </a:endParaRPr>
            </a:p>
          </p:txBody>
        </p:sp>
        <p:cxnSp>
          <p:nvCxnSpPr>
            <p:cNvPr id="17" name="Straight Arrow Connector 16"/>
            <p:cNvCxnSpPr/>
            <p:nvPr/>
          </p:nvCxnSpPr>
          <p:spPr>
            <a:xfrm>
              <a:off x="2609852" y="4724400"/>
              <a:ext cx="1752600" cy="1588"/>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01112" y="4381500"/>
              <a:ext cx="1589316" cy="276999"/>
            </a:xfrm>
            <a:prstGeom prst="rect">
              <a:avLst/>
            </a:prstGeom>
            <a:noFill/>
          </p:spPr>
          <p:txBody>
            <a:bodyPr wrap="square" rtlCol="0">
              <a:spAutoFit/>
            </a:bodyPr>
            <a:lstStyle/>
            <a:p>
              <a:r>
                <a:rPr lang="en-US" dirty="0" smtClean="0">
                  <a:latin typeface="Times New Roman" pitchFamily="18" charset="0"/>
                  <a:cs typeface="Times New Roman" pitchFamily="18" charset="0"/>
                </a:rPr>
                <a:t>95% confidence</a:t>
              </a:r>
              <a:endParaRPr lang="en-US" dirty="0">
                <a:latin typeface="Times New Roman" pitchFamily="18" charset="0"/>
                <a:cs typeface="Times New Roman" pitchFamily="18" charset="0"/>
              </a:endParaRPr>
            </a:p>
          </p:txBody>
        </p:sp>
        <p:cxnSp>
          <p:nvCxnSpPr>
            <p:cNvPr id="23" name="Straight Arrow Connector 22"/>
            <p:cNvCxnSpPr/>
            <p:nvPr/>
          </p:nvCxnSpPr>
          <p:spPr>
            <a:xfrm rot="5400000" flipH="1" flipV="1">
              <a:off x="2500315" y="4719641"/>
              <a:ext cx="229394" cy="794"/>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flipH="1" flipV="1">
              <a:off x="4247358" y="4724396"/>
              <a:ext cx="229394" cy="794"/>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a more complicated example</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533400" y="2133600"/>
            <a:ext cx="8229600" cy="2895600"/>
          </a:xfrm>
        </p:spPr>
        <p:txBody>
          <a:bodyPr/>
          <a:lstStyle/>
          <a:p>
            <a:pPr>
              <a:buNone/>
            </a:pPr>
            <a:r>
              <a:rPr lang="en-US" i="1" dirty="0" smtClean="0">
                <a:latin typeface="Cambria Math" pitchFamily="18" charset="0"/>
                <a:ea typeface="Cambria Math" pitchFamily="18" charset="0"/>
                <a:cs typeface="Times New Roman" pitchFamily="18" charset="0"/>
              </a:rPr>
              <a:t>p(r)</a:t>
            </a:r>
          </a:p>
          <a:p>
            <a:pPr>
              <a:buNone/>
            </a:pPr>
            <a:r>
              <a:rPr lang="en-US" dirty="0" smtClean="0">
                <a:latin typeface="Times New Roman" pitchFamily="18" charset="0"/>
                <a:cs typeface="Times New Roman" pitchFamily="18" charset="0"/>
              </a:rPr>
              <a:t>where </a:t>
            </a:r>
            <a:r>
              <a:rPr lang="en-US" i="1" dirty="0" smtClean="0">
                <a:latin typeface="Cambria Math" pitchFamily="18" charset="0"/>
                <a:ea typeface="Cambria Math" pitchFamily="18" charset="0"/>
                <a:cs typeface="Times New Roman" pitchFamily="18" charset="0"/>
              </a:rPr>
              <a:t>r</a:t>
            </a:r>
            <a:r>
              <a:rPr lang="en-US" dirty="0" smtClean="0">
                <a:latin typeface="Times New Roman" pitchFamily="18" charset="0"/>
                <a:cs typeface="Times New Roman" pitchFamily="18" charset="0"/>
              </a:rPr>
              <a:t> is</a:t>
            </a:r>
          </a:p>
          <a:p>
            <a:pPr>
              <a:buNone/>
            </a:pPr>
            <a:r>
              <a:rPr lang="en-US" dirty="0" smtClean="0">
                <a:latin typeface="Times New Roman" pitchFamily="18" charset="0"/>
                <a:cs typeface="Times New Roman" pitchFamily="18" charset="0"/>
              </a:rPr>
              <a:t>ratio of </a:t>
            </a:r>
          </a:p>
          <a:p>
            <a:pPr>
              <a:buNone/>
            </a:pPr>
            <a:r>
              <a:rPr lang="en-US" dirty="0" err="1" smtClean="0">
                <a:latin typeface="Times New Roman" pitchFamily="18" charset="0"/>
                <a:cs typeface="Times New Roman" pitchFamily="18" charset="0"/>
              </a:rPr>
              <a:t>CaO</a:t>
            </a:r>
            <a:r>
              <a:rPr lang="en-US" dirty="0" smtClean="0">
                <a:latin typeface="Times New Roman" pitchFamily="18" charset="0"/>
                <a:cs typeface="Times New Roman" pitchFamily="18" charset="0"/>
              </a:rPr>
              <a:t> to Na</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O ratio of the second </a:t>
            </a:r>
            <a:r>
              <a:rPr lang="en-US" dirty="0" smtClean="0">
                <a:latin typeface="Times New Roman" pitchFamily="18" charset="0"/>
                <a:cs typeface="Times New Roman" pitchFamily="18" charset="0"/>
              </a:rPr>
              <a:t>factor </a:t>
            </a:r>
            <a:r>
              <a:rPr lang="en-US" dirty="0" smtClean="0">
                <a:latin typeface="Times New Roman" pitchFamily="18" charset="0"/>
                <a:cs typeface="Times New Roman" pitchFamily="18" charset="0"/>
              </a:rPr>
              <a:t>of the Atlantic Rock dataset</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609600" y="609600"/>
            <a:ext cx="8534400" cy="5795665"/>
            <a:chOff x="838200" y="1371600"/>
            <a:chExt cx="5334000" cy="4122375"/>
          </a:xfrm>
        </p:grpSpPr>
        <p:pic>
          <p:nvPicPr>
            <p:cNvPr id="1028" name="Picture 4"/>
            <p:cNvPicPr>
              <a:picLocks noChangeAspect="1" noChangeArrowheads="1"/>
            </p:cNvPicPr>
            <p:nvPr/>
          </p:nvPicPr>
          <p:blipFill>
            <a:blip r:embed="rId3" cstate="print"/>
            <a:srcRect/>
            <a:stretch>
              <a:fillRect/>
            </a:stretch>
          </p:blipFill>
          <p:spPr bwMode="auto">
            <a:xfrm>
              <a:off x="838200" y="1371600"/>
              <a:ext cx="5334000" cy="4000500"/>
            </a:xfrm>
            <a:prstGeom prst="rect">
              <a:avLst/>
            </a:prstGeom>
            <a:noFill/>
            <a:ln w="9525">
              <a:noFill/>
              <a:miter lim="800000"/>
              <a:headEnd/>
              <a:tailEnd/>
            </a:ln>
            <a:effectLst/>
          </p:spPr>
        </p:pic>
        <p:sp>
          <p:nvSpPr>
            <p:cNvPr id="12" name="Rectangle 11"/>
            <p:cNvSpPr/>
            <p:nvPr/>
          </p:nvSpPr>
          <p:spPr>
            <a:xfrm>
              <a:off x="1066800" y="3086100"/>
              <a:ext cx="228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rot="16200000">
              <a:off x="756631" y="3126794"/>
              <a:ext cx="585401" cy="327013"/>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p(r)</a:t>
              </a:r>
              <a:endParaRPr lang="en-US" sz="2800" i="1" dirty="0">
                <a:latin typeface="Times New Roman" pitchFamily="18" charset="0"/>
                <a:cs typeface="Times New Roman" pitchFamily="18" charset="0"/>
              </a:endParaRPr>
            </a:p>
          </p:txBody>
        </p:sp>
        <p:sp>
          <p:nvSpPr>
            <p:cNvPr id="11" name="Rectangle 10"/>
            <p:cNvSpPr/>
            <p:nvPr/>
          </p:nvSpPr>
          <p:spPr>
            <a:xfrm>
              <a:off x="3048000" y="5105400"/>
              <a:ext cx="1219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790825" y="5165599"/>
              <a:ext cx="1800225" cy="328376"/>
            </a:xfrm>
            <a:prstGeom prst="rect">
              <a:avLst/>
            </a:prstGeom>
            <a:noFill/>
          </p:spPr>
          <p:txBody>
            <a:bodyPr wrap="square" rtlCol="0">
              <a:spAutoFit/>
            </a:bodyPr>
            <a:lstStyle/>
            <a:p>
              <a:r>
                <a:rPr lang="en-US" sz="2400" dirty="0" err="1" smtClean="0">
                  <a:latin typeface="Times New Roman" pitchFamily="18" charset="0"/>
                  <a:cs typeface="Times New Roman" pitchFamily="18" charset="0"/>
                </a:rPr>
                <a:t>CaO</a:t>
              </a:r>
              <a:r>
                <a:rPr lang="en-US" sz="2400" dirty="0" smtClean="0">
                  <a:latin typeface="Times New Roman" pitchFamily="18" charset="0"/>
                  <a:cs typeface="Times New Roman" pitchFamily="18" charset="0"/>
                </a:rPr>
                <a:t> / Na</a:t>
              </a:r>
              <a:r>
                <a:rPr lang="en-US" sz="2400" baseline="-25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O ratio, r</a:t>
              </a:r>
              <a:endParaRPr lang="en-US" sz="2400" i="1" dirty="0">
                <a:latin typeface="Times New Roman" pitchFamily="18" charset="0"/>
                <a:cs typeface="Times New Roman" pitchFamily="18" charset="0"/>
              </a:endParaRPr>
            </a:p>
          </p:txBody>
        </p:sp>
        <p:cxnSp>
          <p:nvCxnSpPr>
            <p:cNvPr id="17" name="Straight Arrow Connector 16"/>
            <p:cNvCxnSpPr/>
            <p:nvPr/>
          </p:nvCxnSpPr>
          <p:spPr>
            <a:xfrm>
              <a:off x="2314575" y="4400550"/>
              <a:ext cx="2590800" cy="1588"/>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38450" y="4027399"/>
              <a:ext cx="1905000" cy="37215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 confidence</a:t>
              </a:r>
              <a:endParaRPr lang="en-US" sz="2800" dirty="0">
                <a:latin typeface="Times New Roman" pitchFamily="18" charset="0"/>
                <a:cs typeface="Times New Roman" pitchFamily="18" charset="0"/>
              </a:endParaRPr>
            </a:p>
          </p:txBody>
        </p:sp>
        <p:cxnSp>
          <p:nvCxnSpPr>
            <p:cNvPr id="23" name="Straight Arrow Connector 22"/>
            <p:cNvCxnSpPr/>
            <p:nvPr/>
          </p:nvCxnSpPr>
          <p:spPr>
            <a:xfrm rot="5400000" flipH="1" flipV="1">
              <a:off x="2011757" y="4650980"/>
              <a:ext cx="553250" cy="4767"/>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V="1">
              <a:off x="4654943" y="4670034"/>
              <a:ext cx="515149" cy="4758"/>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314700" y="4460999"/>
              <a:ext cx="723900" cy="37215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we can use this histogram to write confidence intervals for </a:t>
            </a:r>
            <a:r>
              <a:rPr lang="en-US" i="1" dirty="0" smtClean="0">
                <a:latin typeface="Cambria Math" pitchFamily="18" charset="0"/>
                <a:ea typeface="Cambria Math" pitchFamily="18" charset="0"/>
                <a:cs typeface="Times New Roman" pitchFamily="18" charset="0"/>
              </a:rPr>
              <a:t>r</a:t>
            </a:r>
            <a:endParaRPr lang="en-US" i="1" dirty="0">
              <a:latin typeface="Cambria Math"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1905000"/>
            <a:ext cx="9144000" cy="4800600"/>
          </a:xfrm>
        </p:spPr>
        <p:txBody>
          <a:bodyPr>
            <a:normAutofit/>
          </a:bodyPr>
          <a:lstStyle/>
          <a:p>
            <a:pPr>
              <a:buNone/>
            </a:pPr>
            <a:r>
              <a:rPr lang="en-US" i="1" dirty="0" smtClean="0">
                <a:latin typeface="Cambria Math" pitchFamily="18" charset="0"/>
                <a:ea typeface="Cambria Math" pitchFamily="18" charset="0"/>
                <a:cs typeface="Times New Roman" pitchFamily="18" charset="0"/>
              </a:rPr>
              <a:t>r</a:t>
            </a:r>
            <a:r>
              <a:rPr lang="en-US" dirty="0" smtClean="0">
                <a:latin typeface="Times New Roman" pitchFamily="18" charset="0"/>
                <a:cs typeface="Times New Roman" pitchFamily="18" charset="0"/>
              </a:rPr>
              <a:t> has a mean of 0.486</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95% probability that r is between 0.458 and 0.512</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and roughly, since </a:t>
            </a:r>
            <a:r>
              <a:rPr lang="en-US" i="1" dirty="0" smtClean="0">
                <a:latin typeface="Cambria Math" pitchFamily="18" charset="0"/>
                <a:ea typeface="Cambria Math" pitchFamily="18" charset="0"/>
                <a:cs typeface="Times New Roman" pitchFamily="18" charset="0"/>
              </a:rPr>
              <a:t>p(r)</a:t>
            </a:r>
            <a:r>
              <a:rPr lang="en-US" dirty="0" smtClean="0">
                <a:latin typeface="Times New Roman" pitchFamily="18" charset="0"/>
                <a:cs typeface="Times New Roman" pitchFamily="18" charset="0"/>
              </a:rPr>
              <a:t> is approximately symmetrical</a:t>
            </a:r>
          </a:p>
          <a:p>
            <a:pPr>
              <a:buNone/>
            </a:pPr>
            <a:endParaRPr lang="en-US" dirty="0" smtClean="0">
              <a:latin typeface="Times New Roman" pitchFamily="18" charset="0"/>
              <a:cs typeface="Times New Roman" pitchFamily="18" charset="0"/>
            </a:endParaRPr>
          </a:p>
          <a:p>
            <a:pPr>
              <a:buNone/>
            </a:pPr>
            <a:r>
              <a:rPr lang="en-US" i="1" dirty="0" smtClean="0">
                <a:latin typeface="Cambria Math" pitchFamily="18" charset="0"/>
                <a:ea typeface="Cambria Math" pitchFamily="18" charset="0"/>
                <a:cs typeface="Times New Roman" pitchFamily="18" charset="0"/>
              </a:rPr>
              <a:t>		r = 0.486 ± 0.025   </a:t>
            </a:r>
            <a:r>
              <a:rPr lang="en-US" dirty="0" smtClean="0">
                <a:latin typeface="Times New Roman" pitchFamily="18" charset="0"/>
                <a:cs typeface="Times New Roman" pitchFamily="18" charset="0"/>
              </a:rPr>
              <a:t> (95% confidence)</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dirty="0" smtClean="0">
                <a:latin typeface="Times New Roman" pitchFamily="18" charset="0"/>
                <a:cs typeface="Times New Roman" pitchFamily="18" charset="0"/>
              </a:rPr>
              <a:t>one possibility</a:t>
            </a:r>
            <a:endParaRPr lang="en-US" dirty="0">
              <a:latin typeface="Times New Roman" pitchFamily="18" charset="0"/>
              <a:cs typeface="Times New Roman" pitchFamily="18" charset="0"/>
            </a:endParaRPr>
          </a:p>
        </p:txBody>
      </p:sp>
      <p:sp>
        <p:nvSpPr>
          <p:cNvPr id="3" name="Title 1"/>
          <p:cNvSpPr txBox="1">
            <a:spLocks/>
          </p:cNvSpPr>
          <p:nvPr/>
        </p:nvSpPr>
        <p:spPr>
          <a:xfrm>
            <a:off x="304800" y="1143000"/>
            <a:ext cx="8229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indefinitely long phenomenon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4" name="Title 1"/>
          <p:cNvSpPr txBox="1">
            <a:spLocks/>
          </p:cNvSpPr>
          <p:nvPr/>
        </p:nvSpPr>
        <p:spPr>
          <a:xfrm>
            <a:off x="381000" y="2133600"/>
            <a:ext cx="8229600" cy="9144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you observe</a:t>
            </a:r>
            <a:r>
              <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 short time window</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aseline="0" dirty="0" smtClean="0">
                <a:latin typeface="Times New Roman" pitchFamily="18" charset="0"/>
                <a:ea typeface="+mj-ea"/>
                <a:cs typeface="Times New Roman" pitchFamily="18" charset="0"/>
              </a:rPr>
              <a:t>(looks “noisy” with no</a:t>
            </a:r>
            <a:r>
              <a:rPr lang="en-US" sz="3200" dirty="0" smtClean="0">
                <a:latin typeface="Times New Roman" pitchFamily="18" charset="0"/>
                <a:ea typeface="+mj-ea"/>
                <a:cs typeface="Times New Roman" pitchFamily="18" charset="0"/>
              </a:rPr>
              <a:t> obvious periodicities)</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457200" y="3429000"/>
            <a:ext cx="8229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you compute the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and detect a peak</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457200" y="4495800"/>
            <a:ext cx="8229600" cy="16764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you ask</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would this peak still be there if I observed some other time window?</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 did it arise from random variation?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9386" r="3971"/>
          <a:stretch>
            <a:fillRect/>
          </a:stretch>
        </p:blipFill>
        <p:spPr bwMode="auto">
          <a:xfrm>
            <a:off x="174168" y="1447800"/>
            <a:ext cx="9144000" cy="1838325"/>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a:stretch>
            <a:fillRect/>
          </a:stretch>
        </p:blipFill>
        <p:spPr bwMode="auto">
          <a:xfrm>
            <a:off x="955218" y="3810000"/>
            <a:ext cx="7829550" cy="1504950"/>
          </a:xfrm>
          <a:prstGeom prst="rect">
            <a:avLst/>
          </a:prstGeom>
          <a:noFill/>
          <a:ln w="9525">
            <a:noFill/>
            <a:miter lim="800000"/>
            <a:headEnd/>
            <a:tailEnd/>
          </a:ln>
          <a:effectLst/>
        </p:spPr>
      </p:pic>
      <p:sp>
        <p:nvSpPr>
          <p:cNvPr id="14" name="Freeform 13"/>
          <p:cNvSpPr/>
          <p:nvPr/>
        </p:nvSpPr>
        <p:spPr>
          <a:xfrm>
            <a:off x="555168" y="3276600"/>
            <a:ext cx="2057400"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2057400"/>
              <a:gd name="connsiteY0" fmla="*/ 0 h 609600"/>
              <a:gd name="connsiteX1" fmla="*/ 986971 w 2057400"/>
              <a:gd name="connsiteY1" fmla="*/ 0 h 609600"/>
              <a:gd name="connsiteX2" fmla="*/ 2057400 w 2057400"/>
              <a:gd name="connsiteY2" fmla="*/ 609600 h 609600"/>
            </a:gdLst>
            <a:ahLst/>
            <a:cxnLst>
              <a:cxn ang="0">
                <a:pos x="connsiteX0" y="connsiteY0"/>
              </a:cxn>
              <a:cxn ang="0">
                <a:pos x="connsiteX1" y="connsiteY1"/>
              </a:cxn>
              <a:cxn ang="0">
                <a:pos x="connsiteX2" y="connsiteY2"/>
              </a:cxn>
            </a:cxnLst>
            <a:rect l="l" t="t" r="r" b="b"/>
            <a:pathLst>
              <a:path w="2057400" h="609600">
                <a:moveTo>
                  <a:pt x="0" y="0"/>
                </a:moveTo>
                <a:lnTo>
                  <a:pt x="986971" y="0"/>
                </a:lnTo>
                <a:lnTo>
                  <a:pt x="2057400"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2634339" y="3276600"/>
            <a:ext cx="1502229"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457200"/>
              <a:gd name="connsiteX1" fmla="*/ 986971 w 986971"/>
              <a:gd name="connsiteY1" fmla="*/ 0 h 457200"/>
              <a:gd name="connsiteX2" fmla="*/ 968828 w 986971"/>
              <a:gd name="connsiteY2" fmla="*/ 457200 h 457200"/>
              <a:gd name="connsiteX0" fmla="*/ 0 w 1502229"/>
              <a:gd name="connsiteY0" fmla="*/ 0 h 609600"/>
              <a:gd name="connsiteX1" fmla="*/ 986971 w 1502229"/>
              <a:gd name="connsiteY1" fmla="*/ 0 h 609600"/>
              <a:gd name="connsiteX2" fmla="*/ 1502229 w 1502229"/>
              <a:gd name="connsiteY2" fmla="*/ 609600 h 609600"/>
            </a:gdLst>
            <a:ahLst/>
            <a:cxnLst>
              <a:cxn ang="0">
                <a:pos x="connsiteX0" y="connsiteY0"/>
              </a:cxn>
              <a:cxn ang="0">
                <a:pos x="connsiteX1" y="connsiteY1"/>
              </a:cxn>
              <a:cxn ang="0">
                <a:pos x="connsiteX2" y="connsiteY2"/>
              </a:cxn>
            </a:cxnLst>
            <a:rect l="l" t="t" r="r" b="b"/>
            <a:pathLst>
              <a:path w="1502229" h="609600">
                <a:moveTo>
                  <a:pt x="0" y="0"/>
                </a:moveTo>
                <a:lnTo>
                  <a:pt x="986971" y="0"/>
                </a:lnTo>
                <a:lnTo>
                  <a:pt x="15022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4767939" y="3276600"/>
            <a:ext cx="986971"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587828 w 986971"/>
              <a:gd name="connsiteY2" fmla="*/ 533400 h 533400"/>
              <a:gd name="connsiteX0" fmla="*/ 0 w 986971"/>
              <a:gd name="connsiteY0" fmla="*/ 0 h 609600"/>
              <a:gd name="connsiteX1" fmla="*/ 986971 w 986971"/>
              <a:gd name="connsiteY1" fmla="*/ 0 h 609600"/>
              <a:gd name="connsiteX2" fmla="*/ 968829 w 986971"/>
              <a:gd name="connsiteY2" fmla="*/ 609600 h 609600"/>
            </a:gdLst>
            <a:ahLst/>
            <a:cxnLst>
              <a:cxn ang="0">
                <a:pos x="connsiteX0" y="connsiteY0"/>
              </a:cxn>
              <a:cxn ang="0">
                <a:pos x="connsiteX1" y="connsiteY1"/>
              </a:cxn>
              <a:cxn ang="0">
                <a:pos x="connsiteX2" y="connsiteY2"/>
              </a:cxn>
            </a:cxnLst>
            <a:rect l="l" t="t" r="r" b="b"/>
            <a:pathLst>
              <a:path w="986971" h="609600">
                <a:moveTo>
                  <a:pt x="0" y="0"/>
                </a:moveTo>
                <a:lnTo>
                  <a:pt x="986971" y="0"/>
                </a:lnTo>
                <a:lnTo>
                  <a:pt x="9688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Freeform 16"/>
          <p:cNvSpPr/>
          <p:nvPr/>
        </p:nvSpPr>
        <p:spPr>
          <a:xfrm>
            <a:off x="6955967" y="3276600"/>
            <a:ext cx="986971" cy="5334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457200 w 986971"/>
              <a:gd name="connsiteY2" fmla="*/ 533400 h 533400"/>
            </a:gdLst>
            <a:ahLst/>
            <a:cxnLst>
              <a:cxn ang="0">
                <a:pos x="connsiteX0" y="connsiteY0"/>
              </a:cxn>
              <a:cxn ang="0">
                <a:pos x="connsiteX1" y="connsiteY1"/>
              </a:cxn>
              <a:cxn ang="0">
                <a:pos x="connsiteX2" y="connsiteY2"/>
              </a:cxn>
            </a:cxnLst>
            <a:rect l="l" t="t" r="r" b="b"/>
            <a:pathLst>
              <a:path w="986971" h="533400">
                <a:moveTo>
                  <a:pt x="0" y="0"/>
                </a:moveTo>
                <a:lnTo>
                  <a:pt x="986971" y="0"/>
                </a:lnTo>
                <a:lnTo>
                  <a:pt x="457200" y="5334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itle 1"/>
          <p:cNvSpPr>
            <a:spLocks noGrp="1"/>
          </p:cNvSpPr>
          <p:nvPr>
            <p:ph type="title"/>
          </p:nvPr>
        </p:nvSpPr>
        <p:spPr>
          <a:xfrm>
            <a:off x="555168" y="228600"/>
            <a:ext cx="8229600" cy="1143000"/>
          </a:xfrm>
        </p:spPr>
        <p:txBody>
          <a:bodyPr>
            <a:normAutofit fontScale="90000"/>
          </a:bodyPr>
          <a:lstStyle/>
          <a:p>
            <a:pPr lvl="0"/>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example</a:t>
            </a:r>
            <a:endParaRPr lang="en-US" dirty="0">
              <a:latin typeface="Times New Roman" pitchFamily="18" charset="0"/>
              <a:cs typeface="Times New Roman" pitchFamily="18" charset="0"/>
            </a:endParaRPr>
          </a:p>
        </p:txBody>
      </p:sp>
      <p:sp>
        <p:nvSpPr>
          <p:cNvPr id="20" name="Title 1"/>
          <p:cNvSpPr txBox="1">
            <a:spLocks/>
          </p:cNvSpPr>
          <p:nvPr/>
        </p:nvSpPr>
        <p:spPr>
          <a:xfrm>
            <a:off x="8530770" y="27432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1" name="Title 1"/>
          <p:cNvSpPr txBox="1">
            <a:spLocks/>
          </p:cNvSpPr>
          <p:nvPr/>
        </p:nvSpPr>
        <p:spPr>
          <a:xfrm>
            <a:off x="7064826"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2" name="Title 1"/>
          <p:cNvSpPr txBox="1">
            <a:spLocks/>
          </p:cNvSpPr>
          <p:nvPr/>
        </p:nvSpPr>
        <p:spPr>
          <a:xfrm>
            <a:off x="5355768" y="5152572"/>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3" name="Title 1"/>
          <p:cNvSpPr txBox="1">
            <a:spLocks/>
          </p:cNvSpPr>
          <p:nvPr/>
        </p:nvSpPr>
        <p:spPr>
          <a:xfrm>
            <a:off x="3860796"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4" name="Title 1"/>
          <p:cNvSpPr txBox="1">
            <a:spLocks/>
          </p:cNvSpPr>
          <p:nvPr/>
        </p:nvSpPr>
        <p:spPr>
          <a:xfrm>
            <a:off x="2155368"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26" name="Straight Arrow Connector 25"/>
          <p:cNvCxnSpPr/>
          <p:nvPr/>
        </p:nvCxnSpPr>
        <p:spPr>
          <a:xfrm rot="10800000" flipV="1">
            <a:off x="2307768"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itle 1"/>
          <p:cNvSpPr txBox="1">
            <a:spLocks/>
          </p:cNvSpPr>
          <p:nvPr/>
        </p:nvSpPr>
        <p:spPr>
          <a:xfrm>
            <a:off x="-101598" y="20574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smtClean="0">
                <a:latin typeface="Cambria Math" pitchFamily="18" charset="0"/>
                <a:ea typeface="Cambria Math" pitchFamily="18" charset="0"/>
                <a:cs typeface="Times New Roman" pitchFamily="18" charset="0"/>
              </a:rPr>
              <a:t>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1" name="Title 1"/>
          <p:cNvSpPr txBox="1">
            <a:spLocks/>
          </p:cNvSpPr>
          <p:nvPr/>
        </p:nvSpPr>
        <p:spPr>
          <a:xfrm rot="16200000">
            <a:off x="1179282" y="4191000"/>
            <a:ext cx="723900" cy="4953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err="1" smtClean="0">
                <a:latin typeface="Cambria Math" pitchFamily="18" charset="0"/>
                <a:ea typeface="Cambria Math" pitchFamily="18" charset="0"/>
                <a:cs typeface="Times New Roman" pitchFamily="18" charset="0"/>
              </a:rPr>
              <a:t>a.s.d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2" name="Title 1"/>
          <p:cNvSpPr txBox="1">
            <a:spLocks/>
          </p:cNvSpPr>
          <p:nvPr/>
        </p:nvSpPr>
        <p:spPr>
          <a:xfrm>
            <a:off x="23622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cxnSp>
        <p:nvCxnSpPr>
          <p:cNvPr id="33" name="Straight Arrow Connector 32"/>
          <p:cNvCxnSpPr/>
          <p:nvPr/>
        </p:nvCxnSpPr>
        <p:spPr>
          <a:xfrm rot="10800000" flipV="1">
            <a:off x="3907968"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itle 1"/>
          <p:cNvSpPr txBox="1">
            <a:spLocks/>
          </p:cNvSpPr>
          <p:nvPr/>
        </p:nvSpPr>
        <p:spPr>
          <a:xfrm>
            <a:off x="40386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N</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35" name="Title 1"/>
          <p:cNvSpPr txBox="1">
            <a:spLocks/>
          </p:cNvSpPr>
          <p:nvPr/>
        </p:nvSpPr>
        <p:spPr>
          <a:xfrm>
            <a:off x="5700486"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N</a:t>
            </a:r>
            <a:endParaRPr lang="en-US" sz="2400" dirty="0">
              <a:solidFill>
                <a:srgbClr val="FF0000"/>
              </a:solidFill>
              <a:latin typeface="Times New Roman" pitchFamily="18" charset="0"/>
              <a:ea typeface="Cambria Math" pitchFamily="18" charset="0"/>
              <a:cs typeface="Times New Roman" pitchFamily="18" charset="0"/>
            </a:endParaRPr>
          </a:p>
        </p:txBody>
      </p:sp>
      <p:cxnSp>
        <p:nvCxnSpPr>
          <p:cNvPr id="36" name="Straight Arrow Connector 35"/>
          <p:cNvCxnSpPr/>
          <p:nvPr/>
        </p:nvCxnSpPr>
        <p:spPr>
          <a:xfrm rot="10800000" flipV="1">
            <a:off x="5562600"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0800000" flipV="1">
            <a:off x="7162801"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itle 1"/>
          <p:cNvSpPr txBox="1">
            <a:spLocks/>
          </p:cNvSpPr>
          <p:nvPr/>
        </p:nvSpPr>
        <p:spPr>
          <a:xfrm>
            <a:off x="73152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N</a:t>
            </a:r>
            <a:endParaRPr lang="en-US" sz="2400" dirty="0">
              <a:solidFill>
                <a:srgbClr val="FF0000"/>
              </a:solidFill>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10108" r="9025"/>
          <a:stretch>
            <a:fillRect/>
          </a:stretch>
        </p:blipFill>
        <p:spPr bwMode="auto">
          <a:xfrm>
            <a:off x="250368" y="1438275"/>
            <a:ext cx="8534400" cy="1838325"/>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a:stretch>
            <a:fillRect/>
          </a:stretch>
        </p:blipFill>
        <p:spPr bwMode="auto">
          <a:xfrm>
            <a:off x="933450" y="3810000"/>
            <a:ext cx="7829550" cy="1504950"/>
          </a:xfrm>
          <a:prstGeom prst="rect">
            <a:avLst/>
          </a:prstGeom>
          <a:noFill/>
          <a:ln w="9525">
            <a:noFill/>
            <a:miter lim="800000"/>
            <a:headEnd/>
            <a:tailEnd/>
          </a:ln>
          <a:effectLst/>
        </p:spPr>
      </p:pic>
      <p:sp>
        <p:nvSpPr>
          <p:cNvPr id="6" name="Freeform 5"/>
          <p:cNvSpPr/>
          <p:nvPr/>
        </p:nvSpPr>
        <p:spPr>
          <a:xfrm>
            <a:off x="555168" y="3276600"/>
            <a:ext cx="2057400"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2057400"/>
              <a:gd name="connsiteY0" fmla="*/ 0 h 609600"/>
              <a:gd name="connsiteX1" fmla="*/ 986971 w 2057400"/>
              <a:gd name="connsiteY1" fmla="*/ 0 h 609600"/>
              <a:gd name="connsiteX2" fmla="*/ 2057400 w 2057400"/>
              <a:gd name="connsiteY2" fmla="*/ 609600 h 609600"/>
            </a:gdLst>
            <a:ahLst/>
            <a:cxnLst>
              <a:cxn ang="0">
                <a:pos x="connsiteX0" y="connsiteY0"/>
              </a:cxn>
              <a:cxn ang="0">
                <a:pos x="connsiteX1" y="connsiteY1"/>
              </a:cxn>
              <a:cxn ang="0">
                <a:pos x="connsiteX2" y="connsiteY2"/>
              </a:cxn>
            </a:cxnLst>
            <a:rect l="l" t="t" r="r" b="b"/>
            <a:pathLst>
              <a:path w="2057400" h="609600">
                <a:moveTo>
                  <a:pt x="0" y="0"/>
                </a:moveTo>
                <a:lnTo>
                  <a:pt x="986971" y="0"/>
                </a:lnTo>
                <a:lnTo>
                  <a:pt x="2057400"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2634339" y="3276600"/>
            <a:ext cx="1502229"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457200"/>
              <a:gd name="connsiteX1" fmla="*/ 986971 w 986971"/>
              <a:gd name="connsiteY1" fmla="*/ 0 h 457200"/>
              <a:gd name="connsiteX2" fmla="*/ 968828 w 986971"/>
              <a:gd name="connsiteY2" fmla="*/ 457200 h 457200"/>
              <a:gd name="connsiteX0" fmla="*/ 0 w 1502229"/>
              <a:gd name="connsiteY0" fmla="*/ 0 h 609600"/>
              <a:gd name="connsiteX1" fmla="*/ 986971 w 1502229"/>
              <a:gd name="connsiteY1" fmla="*/ 0 h 609600"/>
              <a:gd name="connsiteX2" fmla="*/ 1502229 w 1502229"/>
              <a:gd name="connsiteY2" fmla="*/ 609600 h 609600"/>
            </a:gdLst>
            <a:ahLst/>
            <a:cxnLst>
              <a:cxn ang="0">
                <a:pos x="connsiteX0" y="connsiteY0"/>
              </a:cxn>
              <a:cxn ang="0">
                <a:pos x="connsiteX1" y="connsiteY1"/>
              </a:cxn>
              <a:cxn ang="0">
                <a:pos x="connsiteX2" y="connsiteY2"/>
              </a:cxn>
            </a:cxnLst>
            <a:rect l="l" t="t" r="r" b="b"/>
            <a:pathLst>
              <a:path w="1502229" h="609600">
                <a:moveTo>
                  <a:pt x="0" y="0"/>
                </a:moveTo>
                <a:lnTo>
                  <a:pt x="986971" y="0"/>
                </a:lnTo>
                <a:lnTo>
                  <a:pt x="15022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4767939" y="3276600"/>
            <a:ext cx="986971"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587828 w 986971"/>
              <a:gd name="connsiteY2" fmla="*/ 533400 h 533400"/>
              <a:gd name="connsiteX0" fmla="*/ 0 w 986971"/>
              <a:gd name="connsiteY0" fmla="*/ 0 h 609600"/>
              <a:gd name="connsiteX1" fmla="*/ 986971 w 986971"/>
              <a:gd name="connsiteY1" fmla="*/ 0 h 609600"/>
              <a:gd name="connsiteX2" fmla="*/ 968829 w 986971"/>
              <a:gd name="connsiteY2" fmla="*/ 609600 h 609600"/>
            </a:gdLst>
            <a:ahLst/>
            <a:cxnLst>
              <a:cxn ang="0">
                <a:pos x="connsiteX0" y="connsiteY0"/>
              </a:cxn>
              <a:cxn ang="0">
                <a:pos x="connsiteX1" y="connsiteY1"/>
              </a:cxn>
              <a:cxn ang="0">
                <a:pos x="connsiteX2" y="connsiteY2"/>
              </a:cxn>
            </a:cxnLst>
            <a:rect l="l" t="t" r="r" b="b"/>
            <a:pathLst>
              <a:path w="986971" h="609600">
                <a:moveTo>
                  <a:pt x="0" y="0"/>
                </a:moveTo>
                <a:lnTo>
                  <a:pt x="986971" y="0"/>
                </a:lnTo>
                <a:lnTo>
                  <a:pt x="9688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6955967" y="3276600"/>
            <a:ext cx="986971" cy="5334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457200 w 986971"/>
              <a:gd name="connsiteY2" fmla="*/ 533400 h 533400"/>
            </a:gdLst>
            <a:ahLst/>
            <a:cxnLst>
              <a:cxn ang="0">
                <a:pos x="connsiteX0" y="connsiteY0"/>
              </a:cxn>
              <a:cxn ang="0">
                <a:pos x="connsiteX1" y="connsiteY1"/>
              </a:cxn>
              <a:cxn ang="0">
                <a:pos x="connsiteX2" y="connsiteY2"/>
              </a:cxn>
            </a:cxnLst>
            <a:rect l="l" t="t" r="r" b="b"/>
            <a:pathLst>
              <a:path w="986971" h="533400">
                <a:moveTo>
                  <a:pt x="0" y="0"/>
                </a:moveTo>
                <a:lnTo>
                  <a:pt x="986971" y="0"/>
                </a:lnTo>
                <a:lnTo>
                  <a:pt x="457200" y="5334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8530770" y="27432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1" name="Title 1"/>
          <p:cNvSpPr txBox="1">
            <a:spLocks/>
          </p:cNvSpPr>
          <p:nvPr/>
        </p:nvSpPr>
        <p:spPr>
          <a:xfrm>
            <a:off x="7040340"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2" name="Title 1"/>
          <p:cNvSpPr txBox="1">
            <a:spLocks/>
          </p:cNvSpPr>
          <p:nvPr/>
        </p:nvSpPr>
        <p:spPr>
          <a:xfrm>
            <a:off x="5331282" y="5152572"/>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a:xfrm>
            <a:off x="3836310"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4" name="Title 1"/>
          <p:cNvSpPr txBox="1">
            <a:spLocks/>
          </p:cNvSpPr>
          <p:nvPr/>
        </p:nvSpPr>
        <p:spPr>
          <a:xfrm>
            <a:off x="2130882"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15" name="Straight Arrow Connector 14"/>
          <p:cNvCxnSpPr/>
          <p:nvPr/>
        </p:nvCxnSpPr>
        <p:spPr>
          <a:xfrm rot="10800000" flipV="1">
            <a:off x="22832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itle 1"/>
          <p:cNvSpPr txBox="1">
            <a:spLocks/>
          </p:cNvSpPr>
          <p:nvPr/>
        </p:nvSpPr>
        <p:spPr>
          <a:xfrm>
            <a:off x="-101598" y="20574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smtClean="0">
                <a:latin typeface="Cambria Math" pitchFamily="18" charset="0"/>
                <a:ea typeface="Cambria Math" pitchFamily="18" charset="0"/>
                <a:cs typeface="Times New Roman" pitchFamily="18" charset="0"/>
              </a:rPr>
              <a:t>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8" name="Title 1"/>
          <p:cNvSpPr txBox="1">
            <a:spLocks/>
          </p:cNvSpPr>
          <p:nvPr/>
        </p:nvSpPr>
        <p:spPr>
          <a:xfrm rot="16200000">
            <a:off x="1181101" y="4191000"/>
            <a:ext cx="723900" cy="4953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err="1" smtClean="0">
                <a:latin typeface="Cambria Math" pitchFamily="18" charset="0"/>
                <a:ea typeface="Cambria Math" pitchFamily="18" charset="0"/>
                <a:cs typeface="Times New Roman" pitchFamily="18" charset="0"/>
              </a:rPr>
              <a:t>a.s.d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19" name="Straight Arrow Connector 18"/>
          <p:cNvCxnSpPr/>
          <p:nvPr/>
        </p:nvCxnSpPr>
        <p:spPr>
          <a:xfrm rot="10800000" flipV="1">
            <a:off x="40358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flipV="1">
            <a:off x="55598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0800000" flipV="1">
            <a:off x="7236283"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a:xfrm>
            <a:off x="23594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23" name="Title 1"/>
          <p:cNvSpPr txBox="1">
            <a:spLocks/>
          </p:cNvSpPr>
          <p:nvPr/>
        </p:nvSpPr>
        <p:spPr>
          <a:xfrm>
            <a:off x="41120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24" name="Title 1"/>
          <p:cNvSpPr txBox="1">
            <a:spLocks/>
          </p:cNvSpPr>
          <p:nvPr/>
        </p:nvSpPr>
        <p:spPr>
          <a:xfrm>
            <a:off x="56360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25" name="Title 1"/>
          <p:cNvSpPr txBox="1">
            <a:spLocks/>
          </p:cNvSpPr>
          <p:nvPr/>
        </p:nvSpPr>
        <p:spPr>
          <a:xfrm>
            <a:off x="73124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r>
              <a:rPr lang="en-US" dirty="0" smtClean="0">
                <a:latin typeface="Times New Roman" pitchFamily="18" charset="0"/>
                <a:cs typeface="Times New Roman" pitchFamily="18" charset="0"/>
              </a:rPr>
              <a:t>Null Hypothesis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743200"/>
            <a:ext cx="8229600" cy="1524000"/>
          </a:xfrm>
        </p:spPr>
        <p:txBody>
          <a:bodyPr>
            <a:normAutofit lnSpcReduction="10000"/>
          </a:bodyPr>
          <a:lstStyle/>
          <a:p>
            <a:pPr>
              <a:buNone/>
            </a:pPr>
            <a:r>
              <a:rPr lang="en-US" dirty="0" smtClean="0">
                <a:latin typeface="Times New Roman" pitchFamily="18" charset="0"/>
                <a:cs typeface="Times New Roman" pitchFamily="18" charset="0"/>
              </a:rPr>
              <a:t>The spectral peak can be explained by random variation in a time series that consists of </a:t>
            </a:r>
            <a:r>
              <a:rPr lang="en-US" i="1" dirty="0" smtClean="0">
                <a:latin typeface="Times New Roman" pitchFamily="18" charset="0"/>
                <a:cs typeface="Times New Roman" pitchFamily="18" charset="0"/>
              </a:rPr>
              <a:t>nothing</a:t>
            </a:r>
            <a:r>
              <a:rPr lang="en-US" dirty="0" smtClean="0">
                <a:latin typeface="Times New Roman" pitchFamily="18" charset="0"/>
                <a:cs typeface="Times New Roman" pitchFamily="18" charset="0"/>
              </a:rPr>
              <a:t> but random noise.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cs typeface="Times New Roman" pitchFamily="18" charset="0"/>
              </a:rPr>
              <a:t>Easiest Case to Analyze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514600"/>
            <a:ext cx="8229600" cy="3200400"/>
          </a:xfrm>
        </p:spPr>
        <p:txBody>
          <a:bodyPr>
            <a:normAutofit fontScale="92500" lnSpcReduction="20000"/>
          </a:bodyPr>
          <a:lstStyle/>
          <a:p>
            <a:pPr>
              <a:buNone/>
            </a:pPr>
            <a:r>
              <a:rPr lang="en-US" dirty="0" smtClean="0">
                <a:latin typeface="Times New Roman" pitchFamily="18" charset="0"/>
                <a:cs typeface="Times New Roman" pitchFamily="18" charset="0"/>
              </a:rPr>
              <a:t>Random time series that is:</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Normally-distributed</a:t>
            </a:r>
          </a:p>
          <a:p>
            <a:pPr>
              <a:buNone/>
            </a:pPr>
            <a:r>
              <a:rPr lang="en-US" dirty="0" smtClean="0">
                <a:latin typeface="Times New Roman" pitchFamily="18" charset="0"/>
                <a:cs typeface="Times New Roman" pitchFamily="18" charset="0"/>
              </a:rPr>
              <a:t>	uncorrelated</a:t>
            </a:r>
          </a:p>
          <a:p>
            <a:pPr>
              <a:buNone/>
            </a:pPr>
            <a:r>
              <a:rPr lang="en-US" dirty="0" smtClean="0">
                <a:latin typeface="Times New Roman" pitchFamily="18" charset="0"/>
                <a:cs typeface="Times New Roman" pitchFamily="18" charset="0"/>
              </a:rPr>
              <a:t>	zero mean</a:t>
            </a:r>
          </a:p>
          <a:p>
            <a:pPr>
              <a:buNone/>
            </a:pPr>
            <a:r>
              <a:rPr lang="en-US" dirty="0" smtClean="0">
                <a:latin typeface="Times New Roman" pitchFamily="18" charset="0"/>
                <a:cs typeface="Times New Roman" pitchFamily="18" charset="0"/>
              </a:rPr>
              <a:t>	variance that matches power of time series under 	consideration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8876</TotalTime>
  <Words>2453</Words>
  <Application>Microsoft Office PowerPoint</Application>
  <PresentationFormat>On-screen Show (4:3)</PresentationFormat>
  <Paragraphs>433</Paragraphs>
  <Slides>49</Slides>
  <Notes>38</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Slide 1</vt:lpstr>
      <vt:lpstr>Slide 2</vt:lpstr>
      <vt:lpstr>Part 1</vt:lpstr>
      <vt:lpstr>what does confidence in a spectral peak mean?</vt:lpstr>
      <vt:lpstr>one possibility</vt:lpstr>
      <vt:lpstr> example</vt:lpstr>
      <vt:lpstr>Slide 7</vt:lpstr>
      <vt:lpstr>Null Hypothesis</vt:lpstr>
      <vt:lpstr>Easiest Case to Analyze</vt:lpstr>
      <vt:lpstr>Slide 10</vt:lpstr>
      <vt:lpstr>Slide 11</vt:lpstr>
      <vt:lpstr>Slide 12</vt:lpstr>
      <vt:lpstr>Slide 13</vt:lpstr>
      <vt:lpstr>Slide 14</vt:lpstr>
      <vt:lpstr>so   s2/c  is chi-squared distributed  where c is a yet-to-be-determined scaling factor</vt:lpstr>
      <vt:lpstr>in the text, it is shown that</vt:lpstr>
      <vt:lpstr>Slide 17</vt:lpstr>
      <vt:lpstr>Slide 18</vt:lpstr>
      <vt:lpstr>Slide 19</vt:lpstr>
      <vt:lpstr>Slide 20</vt:lpstr>
      <vt:lpstr>so how confident are we of a peak at 5 Hz ? </vt:lpstr>
      <vt:lpstr>two alternative Null Hypotheses</vt:lpstr>
      <vt:lpstr>two alternative Null Hypotheses</vt:lpstr>
      <vt:lpstr>two alternative Null Hypotheses</vt:lpstr>
      <vt:lpstr>two alternative Null Hypotheses</vt:lpstr>
      <vt:lpstr>Part 2</vt:lpstr>
      <vt:lpstr>The Issue</vt:lpstr>
      <vt:lpstr>If you could repeat the experiment many times, you could address the problem empirically</vt:lpstr>
      <vt:lpstr>The problem is that it’s not usually possible to repeat an experiment many times over</vt:lpstr>
      <vt:lpstr>Bootstrap Method</vt:lpstr>
      <vt:lpstr>example of resampling</vt:lpstr>
      <vt:lpstr>example of resampling</vt:lpstr>
      <vt:lpstr>Slide 33</vt:lpstr>
      <vt:lpstr>Slide 34</vt:lpstr>
      <vt:lpstr>Slide 35</vt:lpstr>
      <vt:lpstr>histogram of d</vt:lpstr>
      <vt:lpstr>histogram of d</vt:lpstr>
      <vt:lpstr>what’s the probability of a group of 25 realizations of d  having exactly M occurrences of d=1 ?</vt:lpstr>
      <vt:lpstr>Slide 39</vt:lpstr>
      <vt:lpstr>This is a good test case, because we know the answer</vt:lpstr>
      <vt:lpstr>Slide 41</vt:lpstr>
      <vt:lpstr>Slide 42</vt:lpstr>
      <vt:lpstr>Slide 43</vt:lpstr>
      <vt:lpstr>Slide 44</vt:lpstr>
      <vt:lpstr>Slide 45</vt:lpstr>
      <vt:lpstr>Slide 46</vt:lpstr>
      <vt:lpstr>a more complicated example</vt:lpstr>
      <vt:lpstr>Slide 48</vt:lpstr>
      <vt:lpstr>we can use this histogram to write confidence intervals for r</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579</cp:revision>
  <dcterms:created xsi:type="dcterms:W3CDTF">2011-06-08T22:04:27Z</dcterms:created>
  <dcterms:modified xsi:type="dcterms:W3CDTF">2014-11-26T16:42:04Z</dcterms:modified>
</cp:coreProperties>
</file>