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422" r:id="rId2"/>
    <p:sldId id="442" r:id="rId3"/>
    <p:sldId id="443" r:id="rId4"/>
    <p:sldId id="444" r:id="rId5"/>
    <p:sldId id="448" r:id="rId6"/>
    <p:sldId id="452" r:id="rId7"/>
    <p:sldId id="455" r:id="rId8"/>
    <p:sldId id="462" r:id="rId9"/>
    <p:sldId id="463" r:id="rId10"/>
    <p:sldId id="509" r:id="rId11"/>
    <p:sldId id="506" r:id="rId12"/>
    <p:sldId id="479" r:id="rId13"/>
    <p:sldId id="480" r:id="rId14"/>
    <p:sldId id="481" r:id="rId15"/>
    <p:sldId id="482" r:id="rId16"/>
    <p:sldId id="483" r:id="rId17"/>
    <p:sldId id="484" r:id="rId18"/>
    <p:sldId id="485" r:id="rId19"/>
    <p:sldId id="491" r:id="rId20"/>
    <p:sldId id="504" r:id="rId21"/>
    <p:sldId id="493" r:id="rId22"/>
    <p:sldId id="494" r:id="rId23"/>
    <p:sldId id="505" r:id="rId24"/>
    <p:sldId id="495" r:id="rId25"/>
    <p:sldId id="496" r:id="rId26"/>
    <p:sldId id="497" r:id="rId27"/>
    <p:sldId id="498" r:id="rId28"/>
    <p:sldId id="499" r:id="rId29"/>
    <p:sldId id="500" r:id="rId30"/>
    <p:sldId id="501" r:id="rId31"/>
    <p:sldId id="502" r:id="rId32"/>
    <p:sldId id="503" r:id="rId33"/>
    <p:sldId id="510" r:id="rId34"/>
    <p:sldId id="515" r:id="rId35"/>
    <p:sldId id="582" r:id="rId36"/>
    <p:sldId id="516" r:id="rId37"/>
    <p:sldId id="517" r:id="rId38"/>
    <p:sldId id="518" r:id="rId39"/>
    <p:sldId id="519" r:id="rId40"/>
    <p:sldId id="520" r:id="rId41"/>
    <p:sldId id="521" r:id="rId42"/>
    <p:sldId id="522" r:id="rId43"/>
    <p:sldId id="523" r:id="rId44"/>
    <p:sldId id="584" r:id="rId45"/>
    <p:sldId id="585" r:id="rId46"/>
    <p:sldId id="587" r:id="rId47"/>
    <p:sldId id="588" r:id="rId48"/>
    <p:sldId id="589" r:id="rId49"/>
    <p:sldId id="525" r:id="rId50"/>
    <p:sldId id="526" r:id="rId51"/>
    <p:sldId id="590" r:id="rId52"/>
    <p:sldId id="586" r:id="rId53"/>
    <p:sldId id="527" r:id="rId54"/>
    <p:sldId id="528" r:id="rId55"/>
    <p:sldId id="529" r:id="rId56"/>
    <p:sldId id="530" r:id="rId57"/>
    <p:sldId id="531" r:id="rId58"/>
    <p:sldId id="532" r:id="rId59"/>
    <p:sldId id="533" r:id="rId60"/>
    <p:sldId id="534" r:id="rId61"/>
    <p:sldId id="535" r:id="rId62"/>
    <p:sldId id="536" r:id="rId63"/>
    <p:sldId id="537" r:id="rId64"/>
    <p:sldId id="601" r:id="rId65"/>
    <p:sldId id="538" r:id="rId66"/>
    <p:sldId id="583" r:id="rId67"/>
    <p:sldId id="539" r:id="rId68"/>
    <p:sldId id="591" r:id="rId69"/>
    <p:sldId id="592" r:id="rId70"/>
    <p:sldId id="593" r:id="rId71"/>
    <p:sldId id="594" r:id="rId72"/>
    <p:sldId id="595" r:id="rId73"/>
    <p:sldId id="596" r:id="rId74"/>
    <p:sldId id="597" r:id="rId75"/>
    <p:sldId id="598" r:id="rId76"/>
    <p:sldId id="599" r:id="rId77"/>
    <p:sldId id="600" r:id="rId78"/>
    <p:sldId id="602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12" autoAdjust="0"/>
    <p:restoredTop sz="85225" autoAdjust="0"/>
  </p:normalViewPr>
  <p:slideViewPr>
    <p:cSldViewPr>
      <p:cViewPr varScale="1">
        <p:scale>
          <a:sx n="56" d="100"/>
          <a:sy n="56" d="100"/>
        </p:scale>
        <p:origin x="-9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ABB6E-8084-45EB-A459-5A0A44341B4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EFECD-09E3-40DA-A418-CA04FDBB9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already</a:t>
            </a:r>
            <a:r>
              <a:rPr lang="en-US" baseline="0" dirty="0" smtClean="0"/>
              <a:t> encountered interpolation (or at least something very close to it)</a:t>
            </a:r>
          </a:p>
          <a:p>
            <a:r>
              <a:rPr lang="en-US" baseline="0" dirty="0" smtClean="0"/>
              <a:t>in Lecture 8, as an application of generalized least squares.  Today’s lecture deals</a:t>
            </a:r>
          </a:p>
          <a:p>
            <a:r>
              <a:rPr lang="en-US" baseline="0" dirty="0" smtClean="0"/>
              <a:t>with more “</a:t>
            </a:r>
            <a:r>
              <a:rPr lang="en-US" baseline="0" dirty="0" err="1" smtClean="0"/>
              <a:t>traaditional</a:t>
            </a:r>
            <a:r>
              <a:rPr lang="en-US" baseline="0" dirty="0" smtClean="0"/>
              <a:t>” forms of interpolation.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plotting software performs linear interpolation</a:t>
            </a:r>
            <a:r>
              <a:rPr lang="en-US" baseline="0" dirty="0" smtClean="0"/>
              <a:t>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whenever we interpolate, we are making assumptions about the general behavior of the data</a:t>
            </a:r>
          </a:p>
          <a:p>
            <a:r>
              <a:rPr lang="en-US" baseline="0" dirty="0" smtClean="0"/>
              <a:t>not constrained by the </a:t>
            </a:r>
            <a:r>
              <a:rPr lang="en-US" baseline="0" dirty="0" err="1" smtClean="0"/>
              <a:t>obsevratons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the example in Lecture 8, the matrix H contained second derivatives, and had rows</a:t>
            </a:r>
          </a:p>
          <a:p>
            <a:r>
              <a:rPr lang="en-US" baseline="0" dirty="0" smtClean="0"/>
              <a:t>that looked like [ 0, 0, … 0, -1, 2, -1, 0, … 0]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point here is</a:t>
            </a:r>
            <a:r>
              <a:rPr lang="en-US" baseline="0" dirty="0" smtClean="0"/>
              <a:t> that there is a connection between the</a:t>
            </a:r>
          </a:p>
          <a:p>
            <a:r>
              <a:rPr lang="en-US" baseline="0" dirty="0" smtClean="0"/>
              <a:t>somewhat ad hoc notion of minimizing roughness</a:t>
            </a:r>
          </a:p>
          <a:p>
            <a:r>
              <a:rPr lang="en-US" baseline="0" dirty="0" smtClean="0"/>
              <a:t>and the more general idea of minimizing an error that is</a:t>
            </a:r>
          </a:p>
          <a:p>
            <a:r>
              <a:rPr lang="en-US" baseline="0" dirty="0" smtClean="0"/>
              <a:t>weighted by the inverse of a covariance matrix.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 of</a:t>
            </a:r>
            <a:r>
              <a:rPr lang="en-US" baseline="0" dirty="0" smtClean="0"/>
              <a:t> thinking about a smooth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,</a:t>
            </a:r>
          </a:p>
          <a:p>
            <a:r>
              <a:rPr lang="en-US" baseline="0" dirty="0" smtClean="0"/>
              <a:t>think about one that has a specific autocorrelation function.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the difference</a:t>
            </a:r>
            <a:r>
              <a:rPr lang="en-US" baseline="0" dirty="0" smtClean="0"/>
              <a:t> from linear and cubic </a:t>
            </a:r>
            <a:r>
              <a:rPr lang="en-US" baseline="0" dirty="0" err="1" smtClean="0"/>
              <a:t>splines</a:t>
            </a:r>
            <a:r>
              <a:rPr lang="en-US" baseline="0" dirty="0" smtClean="0"/>
              <a:t>, in that we use all observations, not just the bracketing ones.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unknown in this problem is the weights,</a:t>
            </a:r>
            <a:r>
              <a:rPr lang="en-US" baseline="0" dirty="0" smtClean="0"/>
              <a:t> </a:t>
            </a:r>
            <a:r>
              <a:rPr lang="en-US" b="1" baseline="0" dirty="0" smtClean="0"/>
              <a:t>w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rest is just</a:t>
            </a:r>
            <a:r>
              <a:rPr lang="en-US" baseline="0" dirty="0" smtClean="0"/>
              <a:t> standard minimization by taking a derivative and setting the results to zero.</a:t>
            </a:r>
          </a:p>
          <a:p>
            <a:r>
              <a:rPr lang="en-US" baseline="0" dirty="0" smtClean="0"/>
              <a:t>The matrix </a:t>
            </a:r>
            <a:r>
              <a:rPr lang="en-US" b="1" baseline="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0" dirty="0" smtClean="0"/>
              <a:t> is just the autocorrelation function evaluated at the lags associated with the observations.</a:t>
            </a:r>
          </a:p>
          <a:p>
            <a:r>
              <a:rPr lang="en-US" baseline="0" dirty="0" smtClean="0"/>
              <a:t>The vector </a:t>
            </a:r>
            <a:r>
              <a:rPr lang="en-US" b="1" baseline="0" dirty="0" smtClean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baseline="0" dirty="0" smtClean="0"/>
              <a:t> is just the autocorrelation function evaluated at lags associated with the point at which the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 is evaluated.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rest is just</a:t>
            </a:r>
            <a:r>
              <a:rPr lang="en-US" baseline="0" dirty="0" smtClean="0"/>
              <a:t> standard minimization by taking a derivative and setting the results to zero.</a:t>
            </a:r>
          </a:p>
          <a:p>
            <a:r>
              <a:rPr lang="en-US" baseline="0" dirty="0" smtClean="0"/>
              <a:t>The matrix </a:t>
            </a:r>
            <a:r>
              <a:rPr lang="en-US" b="1" baseline="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0" dirty="0" smtClean="0"/>
              <a:t> is just the autocorrelation function evaluated at the lags associated with the observations.</a:t>
            </a:r>
          </a:p>
          <a:p>
            <a:r>
              <a:rPr lang="en-US" baseline="0" dirty="0" smtClean="0"/>
              <a:t>The vector </a:t>
            </a:r>
            <a:r>
              <a:rPr lang="en-US" b="1" baseline="0" dirty="0" smtClean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baseline="0" dirty="0" smtClean="0"/>
              <a:t> is just the autocorrelation function evaluated at lags associated with the point at which the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 is evaluated.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</a:t>
            </a:r>
            <a:r>
              <a:rPr lang="en-US" baseline="0" dirty="0" smtClean="0"/>
              <a:t> one possible autocorrelation function, a normal function of variance L</a:t>
            </a:r>
            <a:r>
              <a:rPr lang="en-US" baseline="30000" dirty="0" smtClean="0"/>
              <a:t>2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It implies that the data is smooth over a scale length, 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common</a:t>
            </a:r>
            <a:r>
              <a:rPr lang="en-US" baseline="0" dirty="0" smtClean="0"/>
              <a:t> scenario where interpolation is handy is converting an irregularly</a:t>
            </a:r>
          </a:p>
          <a:p>
            <a:r>
              <a:rPr lang="en-US" baseline="0" dirty="0" smtClean="0"/>
              <a:t>sampled data set into one with even sampling, so that the standard tools of</a:t>
            </a:r>
          </a:p>
          <a:p>
            <a:r>
              <a:rPr lang="en-US" baseline="0" dirty="0" smtClean="0"/>
              <a:t>a spectral analysis can be applied.  Note, however, that the new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t must be</a:t>
            </a:r>
          </a:p>
          <a:p>
            <a:r>
              <a:rPr lang="en-US" baseline="0" dirty="0" smtClean="0"/>
              <a:t>chosen sensibly, so as not to artificially increase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frequency.  If</a:t>
            </a:r>
          </a:p>
          <a:p>
            <a:r>
              <a:rPr lang="en-US" baseline="0" dirty="0" smtClean="0"/>
              <a:t>one were to make the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t very small,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 would become</a:t>
            </a:r>
          </a:p>
          <a:p>
            <a:r>
              <a:rPr lang="en-US" baseline="0" dirty="0" smtClean="0"/>
              <a:t>very high.  But the high-frequency portion of the spectrum would then be</a:t>
            </a:r>
          </a:p>
          <a:p>
            <a:r>
              <a:rPr lang="en-US" baseline="0" dirty="0" smtClean="0"/>
              <a:t>almost entirely unconstrained by the data.  You would be just fooling yourself.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</a:t>
            </a:r>
            <a:r>
              <a:rPr lang="en-US" baseline="0" dirty="0" smtClean="0"/>
              <a:t> three lines of code in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 … not bad!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</a:t>
            </a:r>
            <a:r>
              <a:rPr lang="en-US" baseline="0" dirty="0" smtClean="0"/>
              <a:t> three lines of code in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 … not bad!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Example of filling in data gaps using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Kriging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A)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Kriging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using prescribed Normal autocorrelation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fucntion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B) Generalized least squares result from Chapter 5.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271EB-3E19-44C8-BBE2-19766040136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Interpolation</a:t>
            </a:r>
            <a:r>
              <a:rPr lang="en-US" baseline="0" dirty="0" smtClean="0"/>
              <a:t> is two (or more) dimensions is conceptually the same as in 1D.  But there is a significant complication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1D, it’s easy to identify the data points that bracket a given point.</a:t>
            </a:r>
          </a:p>
          <a:p>
            <a:r>
              <a:rPr lang="en-US" baseline="0" dirty="0" smtClean="0"/>
              <a:t>It’s not so easy in 2D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Triangles are only one</a:t>
            </a:r>
            <a:r>
              <a:rPr lang="en-US" baseline="0" dirty="0" smtClean="0"/>
              <a:t> possible way – the simplest -  of dividing the (</a:t>
            </a:r>
            <a:r>
              <a:rPr lang="en-US" baseline="0" dirty="0" err="1" smtClean="0"/>
              <a:t>x,y</a:t>
            </a:r>
            <a:r>
              <a:rPr lang="en-US" baseline="0" dirty="0" smtClean="0"/>
              <a:t>) plane up into tiles.</a:t>
            </a:r>
          </a:p>
          <a:p>
            <a:r>
              <a:rPr lang="en-US" baseline="0" dirty="0" smtClean="0"/>
              <a:t>Once its done, then the vertices of the enclosing triangle brackets the point.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MatLab’s</a:t>
            </a:r>
            <a:r>
              <a:rPr lang="en-US" dirty="0" smtClean="0"/>
              <a:t> interpolation functions</a:t>
            </a:r>
            <a:r>
              <a:rPr lang="en-US" baseline="0" dirty="0" smtClean="0"/>
              <a:t> use Delaunay triangulations, but mostly ‘behind the scenes”.</a:t>
            </a:r>
            <a:endParaRPr lang="en-US" dirty="0" smtClean="0"/>
          </a:p>
          <a:p>
            <a:r>
              <a:rPr lang="en-US" baseline="0" dirty="0" smtClean="0"/>
              <a:t>So its sufficient for students to simply know that they exist.</a:t>
            </a:r>
          </a:p>
          <a:p>
            <a:r>
              <a:rPr lang="en-US" baseline="0" dirty="0" smtClean="0"/>
              <a:t>Students should be aware that they have lots of uses besides interpolation, and are not</a:t>
            </a:r>
          </a:p>
          <a:p>
            <a:r>
              <a:rPr lang="en-US" baseline="0" dirty="0" smtClean="0"/>
              <a:t>particularly difficult to manipulate using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.  Some of the functions are introduced</a:t>
            </a:r>
          </a:p>
          <a:p>
            <a:r>
              <a:rPr lang="en-US" baseline="0" dirty="0" smtClean="0"/>
              <a:t>briefly in the text.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Left. Data points, positioned</a:t>
            </a:r>
            <a:r>
              <a:rPr lang="en-US" baseline="0" dirty="0" smtClean="0"/>
              <a:t> according to their (</a:t>
            </a:r>
            <a:r>
              <a:rPr lang="en-US" baseline="0" dirty="0" err="1" smtClean="0"/>
              <a:t>x</a:t>
            </a:r>
            <a:r>
              <a:rPr lang="en-US" baseline="-25000" dirty="0" err="1" smtClean="0"/>
              <a:t>i</a:t>
            </a:r>
            <a:r>
              <a:rPr lang="en-US" baseline="0" dirty="0" err="1" smtClean="0"/>
              <a:t>,y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) values and with</a:t>
            </a:r>
          </a:p>
          <a:p>
            <a:r>
              <a:rPr lang="en-US" dirty="0" smtClean="0"/>
              <a:t>grey level indicating the value of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dirty="0" smtClean="0"/>
              <a:t>.</a:t>
            </a:r>
          </a:p>
          <a:p>
            <a:r>
              <a:rPr lang="en-US" dirty="0" smtClean="0"/>
              <a:t>(Right)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Delaunay triangulation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Results of </a:t>
            </a:r>
            <a:r>
              <a:rPr lang="en-US" sz="12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2D interpolation function.</a:t>
            </a:r>
          </a:p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C) Linear interpolation of the pressure data. D) Cubic </a:t>
            </a:r>
            <a:r>
              <a:rPr lang="en-US" sz="12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spline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interpolation of the pressure data. 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common</a:t>
            </a:r>
            <a:r>
              <a:rPr lang="en-US" baseline="0" dirty="0" smtClean="0"/>
              <a:t> scenario where interpolation is handy is changing the sampling</a:t>
            </a:r>
          </a:p>
          <a:p>
            <a:r>
              <a:rPr lang="en-US" baseline="0" dirty="0" smtClean="0"/>
              <a:t>of two data sets to a common time base.  The two data sets can then be more</a:t>
            </a:r>
          </a:p>
          <a:p>
            <a:r>
              <a:rPr lang="en-US" baseline="0" dirty="0" smtClean="0"/>
              <a:t>easily compared, for instance, by a scatter plot.  Once again, the choice of</a:t>
            </a:r>
          </a:p>
          <a:p>
            <a:r>
              <a:rPr lang="en-US" baseline="0" dirty="0" smtClean="0"/>
              <a:t>the new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t must be sensible or else the results are likely to be misleading.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 </a:t>
            </a:r>
            <a:r>
              <a:rPr lang="en-US" dirty="0" err="1" smtClean="0"/>
              <a:t>griddata</a:t>
            </a:r>
            <a:r>
              <a:rPr lang="en-US" dirty="0" smtClean="0"/>
              <a:t>()</a:t>
            </a:r>
            <a:r>
              <a:rPr lang="en-US" baseline="0" dirty="0" smtClean="0"/>
              <a:t> is apparently being depreciated.  You may wish to teach students</a:t>
            </a:r>
          </a:p>
          <a:p>
            <a:r>
              <a:rPr lang="en-US" baseline="0" dirty="0" smtClean="0"/>
              <a:t>how to use </a:t>
            </a:r>
            <a:r>
              <a:rPr lang="en-US" baseline="0" dirty="0" err="1" smtClean="0"/>
              <a:t>triscatteredinterp</a:t>
            </a:r>
            <a:r>
              <a:rPr lang="en-US" baseline="0" dirty="0" smtClean="0"/>
              <a:t>() instead, even though it is somewhat more complicated</a:t>
            </a:r>
          </a:p>
          <a:p>
            <a:r>
              <a:rPr lang="en-US" baseline="0" dirty="0" smtClean="0"/>
              <a:t>to use.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already</a:t>
            </a:r>
            <a:r>
              <a:rPr lang="en-US" baseline="0" dirty="0" smtClean="0"/>
              <a:t> encountered interpolation (or at least something very close to it)</a:t>
            </a:r>
          </a:p>
          <a:p>
            <a:r>
              <a:rPr lang="en-US" baseline="0" dirty="0" smtClean="0"/>
              <a:t>in Lecture 8, as an application of generalized least squares.  Today’s lecture deals</a:t>
            </a:r>
          </a:p>
          <a:p>
            <a:r>
              <a:rPr lang="en-US" baseline="0" dirty="0" smtClean="0"/>
              <a:t>with more “</a:t>
            </a:r>
            <a:r>
              <a:rPr lang="en-US" baseline="0" dirty="0" err="1" smtClean="0"/>
              <a:t>traaditional</a:t>
            </a:r>
            <a:r>
              <a:rPr lang="en-US" baseline="0" dirty="0" smtClean="0"/>
              <a:t>” forms of interpolation.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Generalized least squares minimized a combination of the prediction</a:t>
            </a:r>
            <a:r>
              <a:rPr lang="en-US" baseline="0" dirty="0" smtClean="0"/>
              <a:t> error</a:t>
            </a:r>
          </a:p>
          <a:p>
            <a:r>
              <a:rPr lang="en-US" baseline="0" dirty="0" smtClean="0"/>
              <a:t>(top) and error in prior information (bottom).  Both were satisfied only</a:t>
            </a:r>
          </a:p>
          <a:p>
            <a:r>
              <a:rPr lang="en-US" baseline="0" dirty="0" smtClean="0"/>
              <a:t>approximately.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Chi-squared probability density function for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N=1, 2, 3, 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Chi-squared probability density function for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N=1, 2, 3, 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Chi-squared probability density function for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N=1, 2, 3, 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data are satisfied exactly,</a:t>
            </a:r>
          </a:p>
          <a:p>
            <a:r>
              <a:rPr lang="en-US" baseline="0" dirty="0" smtClean="0"/>
              <a:t>and the prior information is satisfied in between the data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see if the class</a:t>
            </a:r>
            <a:r>
              <a:rPr lang="en-US" baseline="0" dirty="0" smtClean="0"/>
              <a:t> can suggest some ways in which an analytic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 can be put to work.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plotting software performs linear interpolation</a:t>
            </a:r>
            <a:r>
              <a:rPr lang="en-US" baseline="0" dirty="0" smtClean="0"/>
              <a:t>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first term is 1 when t=</a:t>
            </a:r>
            <a:r>
              <a:rPr lang="en-US" baseline="0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, and 0 when t=t</a:t>
            </a:r>
            <a:r>
              <a:rPr lang="en-US" baseline="-25000" dirty="0" smtClean="0"/>
              <a:t>i</a:t>
            </a:r>
            <a:r>
              <a:rPr lang="en-US" baseline="0" dirty="0" smtClean="0"/>
              <a:t>+1.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Similarly,</a:t>
            </a:r>
            <a:r>
              <a:rPr lang="en-US" baseline="0" dirty="0" smtClean="0"/>
              <a:t> t</a:t>
            </a:r>
            <a:r>
              <a:rPr lang="en-US" dirty="0" smtClean="0"/>
              <a:t>he second </a:t>
            </a:r>
            <a:r>
              <a:rPr lang="en-US" baseline="0" dirty="0" smtClean="0"/>
              <a:t>term is 0 when t=</a:t>
            </a:r>
            <a:r>
              <a:rPr lang="en-US" baseline="0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, and 1 when t=t</a:t>
            </a:r>
            <a:r>
              <a:rPr lang="en-US" baseline="-25000" dirty="0" smtClean="0"/>
              <a:t>i</a:t>
            </a:r>
            <a:r>
              <a:rPr lang="en-US" baseline="0" dirty="0" smtClean="0"/>
              <a:t>+1.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Thus the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 varies linearly from </a:t>
            </a:r>
            <a:r>
              <a:rPr lang="en-US" baseline="0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 to d</a:t>
            </a:r>
            <a:r>
              <a:rPr lang="en-US" baseline="-25000" dirty="0" smtClean="0"/>
              <a:t>i+1</a:t>
            </a:r>
            <a:r>
              <a:rPr lang="en-US" baseline="0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first term is 1 when t=</a:t>
            </a:r>
            <a:r>
              <a:rPr lang="en-US" baseline="0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, and 0 when t=t</a:t>
            </a:r>
            <a:r>
              <a:rPr lang="en-US" baseline="-25000" dirty="0" smtClean="0"/>
              <a:t>i</a:t>
            </a:r>
            <a:r>
              <a:rPr lang="en-US" baseline="0" dirty="0" smtClean="0"/>
              <a:t>+1.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Similarly,</a:t>
            </a:r>
            <a:r>
              <a:rPr lang="en-US" baseline="0" dirty="0" smtClean="0"/>
              <a:t> t</a:t>
            </a:r>
            <a:r>
              <a:rPr lang="en-US" dirty="0" smtClean="0"/>
              <a:t>he second </a:t>
            </a:r>
            <a:r>
              <a:rPr lang="en-US" baseline="0" dirty="0" smtClean="0"/>
              <a:t>term is 0 when t=</a:t>
            </a:r>
            <a:r>
              <a:rPr lang="en-US" baseline="0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, and 1 when t=t</a:t>
            </a:r>
            <a:r>
              <a:rPr lang="en-US" baseline="-25000" dirty="0" smtClean="0"/>
              <a:t>i</a:t>
            </a:r>
            <a:r>
              <a:rPr lang="en-US" baseline="0" dirty="0" smtClean="0"/>
              <a:t>+1.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Thus the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 varies linearly from </a:t>
            </a:r>
            <a:r>
              <a:rPr lang="en-US" baseline="0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 to d</a:t>
            </a:r>
            <a:r>
              <a:rPr lang="en-US" baseline="-25000" dirty="0" smtClean="0"/>
              <a:t>i+1</a:t>
            </a:r>
            <a:r>
              <a:rPr lang="en-US" baseline="0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4ED11-FE75-4B22-B41D-E6EAA17BCC3E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2057400" y="37338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)=</a:t>
            </a:r>
            <a:r>
              <a:rPr lang="en-US" sz="3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32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endParaRPr lang="en-US" sz="32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7333" t="22559" r="5200" b="43668"/>
          <a:stretch>
            <a:fillRect/>
          </a:stretch>
        </p:blipFill>
        <p:spPr bwMode="auto">
          <a:xfrm>
            <a:off x="0" y="533400"/>
            <a:ext cx="907970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81400" y="48006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(only 2 non-zero 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’s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32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1447800"/>
            <a:ext cx="7467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natural cubic </a:t>
            </a:r>
            <a:r>
              <a:rPr lang="en-US" sz="3600" i="1" dirty="0" err="1" smtClean="0">
                <a:latin typeface="Times New Roman" pitchFamily="18" charset="0"/>
                <a:cs typeface="Times New Roman" pitchFamily="18" charset="0"/>
              </a:rPr>
              <a:t>splines</a:t>
            </a:r>
            <a:endParaRPr lang="en-US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first and second derivatives continuous</a:t>
            </a: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second derivatives zero at ends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4343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interpolation involves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 of smoothness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in generalized least-squares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prior information of smoothness is quantified by a roughness matrix,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then we minimize the overall roughness, which is to say the overall error in the prior information</a:t>
            </a:r>
          </a:p>
          <a:p>
            <a:pPr algn="ctr">
              <a:buNone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2296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note that</a:t>
            </a:r>
          </a:p>
          <a:p>
            <a:pPr algn="ctr">
              <a:buNone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H) m</a:t>
            </a: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 in generalized error also has the form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where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is a covariance matrix</a:t>
            </a:r>
          </a:p>
          <a:p>
            <a:pPr algn="ctr">
              <a:buNone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so in this case</a:t>
            </a:r>
          </a:p>
          <a:p>
            <a:pPr algn="ctr"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54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 the prior information that the data are smooth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equivalent to the requirement that they have a specific covariance matrix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which for stationary time series is equivalent to saying that they have a specific autocorrelation function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6202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so an alternative, more flexible way of interpolating data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is by specifying the autocorrelation function that we want the results to have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this is called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Kriging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(after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Danie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Krige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its inventor)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Kriging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387" t="53876" r="1627" b="33180"/>
          <a:stretch>
            <a:fillRect/>
          </a:stretch>
        </p:blipFill>
        <p:spPr bwMode="auto">
          <a:xfrm>
            <a:off x="0" y="320040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1676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estimate data at arbitrary time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36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905000" y="4572000"/>
            <a:ext cx="4919134" cy="900054"/>
            <a:chOff x="1905000" y="4572000"/>
            <a:chExt cx="4919134" cy="90005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387" t="65525" r="60195" b="19186"/>
            <a:stretch>
              <a:fillRect/>
            </a:stretch>
          </p:blipFill>
          <p:spPr bwMode="auto">
            <a:xfrm>
              <a:off x="1905000" y="4572000"/>
              <a:ext cx="3505200" cy="900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5376334" y="4656668"/>
              <a:ext cx="1447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w</a:t>
              </a:r>
              <a:r>
                <a:rPr lang="en-US" sz="3200" baseline="30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r>
                <a:rPr lang="en-US" sz="32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d</a:t>
              </a:r>
              <a:r>
                <a:rPr lang="en-US" sz="3200" i="1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obs</a:t>
              </a:r>
              <a:endParaRPr lang="en-US" sz="3200" b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1524000"/>
            <a:ext cx="8229600" cy="266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determine weights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minimizing the </a:t>
            </a:r>
            <a:r>
              <a:rPr kumimoji="0" lang="en-US" sz="3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48703" t="38845" r="24950" b="49606"/>
          <a:stretch>
            <a:fillRect/>
          </a:stretch>
        </p:blipFill>
        <p:spPr bwMode="auto">
          <a:xfrm>
            <a:off x="3352800" y="3886200"/>
            <a:ext cx="251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472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with respect to </a:t>
            </a:r>
            <a:r>
              <a:rPr kumimoji="0" lang="en-US" sz="3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kumimoji="0" lang="en-US" sz="3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b="0" i="1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57150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the text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we show that you don’t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need to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know </a:t>
            </a:r>
            <a:r>
              <a:rPr kumimoji="0" lang="en-US" sz="2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kumimoji="0" lang="en-US" sz="28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only its autocorrelation</a:t>
            </a:r>
            <a:endParaRPr kumimoji="0" lang="en-US" sz="2800" b="0" i="1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05000" y="685800"/>
            <a:ext cx="4919134" cy="900054"/>
            <a:chOff x="1905000" y="4572000"/>
            <a:chExt cx="4919134" cy="90005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387" t="65525" r="60195" b="19186"/>
            <a:stretch>
              <a:fillRect/>
            </a:stretch>
          </p:blipFill>
          <p:spPr bwMode="auto">
            <a:xfrm>
              <a:off x="1905000" y="4572000"/>
              <a:ext cx="3505200" cy="900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376334" y="4656668"/>
              <a:ext cx="1447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w</a:t>
              </a:r>
              <a:r>
                <a:rPr lang="en-US" sz="3200" baseline="30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r>
                <a:rPr lang="en-US" sz="32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d</a:t>
              </a:r>
              <a:r>
                <a:rPr lang="en-US" sz="3200" i="1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obs</a:t>
              </a:r>
              <a:endParaRPr lang="en-US" sz="3200" b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1905000"/>
            <a:ext cx="7620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equation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for the weights, 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</a:t>
            </a:r>
            <a:endParaRPr kumimoji="0" lang="en-US" sz="3600" b="1" i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18482" t="78409" r="1421" b="5717"/>
          <a:stretch>
            <a:fillRect/>
          </a:stretch>
        </p:blipFill>
        <p:spPr bwMode="auto">
          <a:xfrm>
            <a:off x="457200" y="3352800"/>
            <a:ext cx="831503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81000" y="24384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Mw 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v</a:t>
            </a:r>
            <a:endParaRPr kumimoji="0" lang="en-US" sz="2800" b="1" i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3276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Interpolation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process of filling in missing data points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1905000"/>
            <a:ext cx="7620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equation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for the weights, 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</a:t>
            </a:r>
            <a:endParaRPr kumimoji="0" lang="en-US" sz="3600" b="1" i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18482" t="78409" r="1421" b="5717"/>
          <a:stretch>
            <a:fillRect/>
          </a:stretch>
        </p:blipFill>
        <p:spPr bwMode="auto">
          <a:xfrm>
            <a:off x="457200" y="3352800"/>
            <a:ext cx="831503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81000" y="24384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Mw 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v</a:t>
            </a:r>
            <a:endParaRPr kumimoji="0" lang="en-US" sz="2800" b="1" i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rot="1564672" flipV="1">
            <a:off x="2207743" y="4300089"/>
            <a:ext cx="1143000" cy="1295399"/>
          </a:xfrm>
          <a:custGeom>
            <a:avLst/>
            <a:gdLst>
              <a:gd name="connsiteX0" fmla="*/ 0 w 857250"/>
              <a:gd name="connsiteY0" fmla="*/ 854075 h 854075"/>
              <a:gd name="connsiteX1" fmla="*/ 400050 w 857250"/>
              <a:gd name="connsiteY1" fmla="*/ 92075 h 854075"/>
              <a:gd name="connsiteX2" fmla="*/ 514350 w 857250"/>
              <a:gd name="connsiteY2" fmla="*/ 301625 h 854075"/>
              <a:gd name="connsiteX3" fmla="*/ 857250 w 857250"/>
              <a:gd name="connsiteY3" fmla="*/ 139700 h 85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0" h="854075">
                <a:moveTo>
                  <a:pt x="0" y="854075"/>
                </a:moveTo>
                <a:cubicBezTo>
                  <a:pt x="157162" y="519112"/>
                  <a:pt x="314325" y="184150"/>
                  <a:pt x="400050" y="92075"/>
                </a:cubicBezTo>
                <a:cubicBezTo>
                  <a:pt x="485775" y="0"/>
                  <a:pt x="438150" y="293688"/>
                  <a:pt x="514350" y="301625"/>
                </a:cubicBezTo>
                <a:cubicBezTo>
                  <a:pt x="590550" y="309562"/>
                  <a:pt x="723900" y="224631"/>
                  <a:pt x="857250" y="13970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33600" y="56388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autocorrelation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function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 rot="1564672" flipV="1">
            <a:off x="6398744" y="4300090"/>
            <a:ext cx="1143000" cy="1295399"/>
          </a:xfrm>
          <a:custGeom>
            <a:avLst/>
            <a:gdLst>
              <a:gd name="connsiteX0" fmla="*/ 0 w 857250"/>
              <a:gd name="connsiteY0" fmla="*/ 854075 h 854075"/>
              <a:gd name="connsiteX1" fmla="*/ 400050 w 857250"/>
              <a:gd name="connsiteY1" fmla="*/ 92075 h 854075"/>
              <a:gd name="connsiteX2" fmla="*/ 514350 w 857250"/>
              <a:gd name="connsiteY2" fmla="*/ 301625 h 854075"/>
              <a:gd name="connsiteX3" fmla="*/ 857250 w 857250"/>
              <a:gd name="connsiteY3" fmla="*/ 139700 h 85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0" h="854075">
                <a:moveTo>
                  <a:pt x="0" y="854075"/>
                </a:moveTo>
                <a:cubicBezTo>
                  <a:pt x="157162" y="519112"/>
                  <a:pt x="314325" y="184150"/>
                  <a:pt x="400050" y="92075"/>
                </a:cubicBezTo>
                <a:cubicBezTo>
                  <a:pt x="485775" y="0"/>
                  <a:pt x="438150" y="293688"/>
                  <a:pt x="514350" y="301625"/>
                </a:cubicBezTo>
                <a:cubicBezTo>
                  <a:pt x="590550" y="309562"/>
                  <a:pt x="723900" y="224631"/>
                  <a:pt x="857250" y="13970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172200" y="56388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autocorrelation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function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3230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we need now do is specify an autocorrelation function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for example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we could use the Normal function</a:t>
            </a:r>
            <a:endParaRPr lang="en-US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32103" t="43792" r="19101" b="30574"/>
          <a:stretch>
            <a:fillRect/>
          </a:stretch>
        </p:blipFill>
        <p:spPr bwMode="auto">
          <a:xfrm>
            <a:off x="1524000" y="3429000"/>
            <a:ext cx="5791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56388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variance,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28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controls the width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the autocorrelation and hence the smoothness of the interpolation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l="548" t="46859" r="1174" b="31152"/>
          <a:stretch>
            <a:fillRect/>
          </a:stretch>
        </p:blipFill>
        <p:spPr bwMode="auto">
          <a:xfrm>
            <a:off x="152400" y="4114800"/>
            <a:ext cx="854528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162800" y="4876800"/>
            <a:ext cx="1752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219200"/>
            <a:ext cx="403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observations: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endParaRPr kumimoji="0" lang="en-US" sz="32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1981200"/>
            <a:ext cx="510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interpolated values: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kumimoji="0" lang="en-US" sz="32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0" y="2743200"/>
            <a:ext cx="8763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Normal autocorrelation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function with variance </a:t>
            </a:r>
            <a:r>
              <a:rPr kumimoji="0" lang="en-US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32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3200" b="0" i="1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l="548" t="46859" r="1174" b="31152"/>
          <a:stretch>
            <a:fillRect/>
          </a:stretch>
        </p:blipFill>
        <p:spPr bwMode="auto">
          <a:xfrm>
            <a:off x="152400" y="4114800"/>
            <a:ext cx="854528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162800" y="4876800"/>
            <a:ext cx="1752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219200"/>
            <a:ext cx="403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observations: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endParaRPr kumimoji="0" lang="en-US" sz="32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1981200"/>
            <a:ext cx="510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interpolated values: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kumimoji="0" lang="en-US" sz="32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0" y="2743200"/>
            <a:ext cx="8763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Normal autocorrelation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function with variance </a:t>
            </a:r>
            <a:r>
              <a:rPr kumimoji="0" lang="en-US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32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3200" b="0" i="1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rot="536164" flipV="1">
            <a:off x="3193083" y="5378991"/>
            <a:ext cx="1639725" cy="1015049"/>
          </a:xfrm>
          <a:custGeom>
            <a:avLst/>
            <a:gdLst>
              <a:gd name="connsiteX0" fmla="*/ 0 w 857250"/>
              <a:gd name="connsiteY0" fmla="*/ 854075 h 854075"/>
              <a:gd name="connsiteX1" fmla="*/ 400050 w 857250"/>
              <a:gd name="connsiteY1" fmla="*/ 92075 h 854075"/>
              <a:gd name="connsiteX2" fmla="*/ 514350 w 857250"/>
              <a:gd name="connsiteY2" fmla="*/ 301625 h 854075"/>
              <a:gd name="connsiteX3" fmla="*/ 857250 w 857250"/>
              <a:gd name="connsiteY3" fmla="*/ 139700 h 85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0" h="854075">
                <a:moveTo>
                  <a:pt x="0" y="854075"/>
                </a:moveTo>
                <a:cubicBezTo>
                  <a:pt x="157162" y="519112"/>
                  <a:pt x="314325" y="184150"/>
                  <a:pt x="400050" y="92075"/>
                </a:cubicBezTo>
                <a:cubicBezTo>
                  <a:pt x="485775" y="0"/>
                  <a:pt x="438150" y="293688"/>
                  <a:pt x="514350" y="301625"/>
                </a:cubicBezTo>
                <a:cubicBezTo>
                  <a:pt x="590550" y="309562"/>
                  <a:pt x="723900" y="224631"/>
                  <a:pt x="857250" y="13970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876800" y="6096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why?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/>
          <p:nvPr/>
        </p:nvGrpSpPr>
        <p:grpSpPr>
          <a:xfrm>
            <a:off x="152400" y="2057400"/>
            <a:ext cx="8763000" cy="3733801"/>
            <a:chOff x="855917" y="1595735"/>
            <a:chExt cx="6725538" cy="276970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7143" t="5714" r="7143" b="12850"/>
            <a:stretch>
              <a:fillRect/>
            </a:stretch>
          </p:blipFill>
          <p:spPr bwMode="auto">
            <a:xfrm>
              <a:off x="4707836" y="2003239"/>
              <a:ext cx="2743200" cy="1954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b="19350"/>
            <a:stretch>
              <a:fillRect/>
            </a:stretch>
          </p:blipFill>
          <p:spPr bwMode="auto">
            <a:xfrm>
              <a:off x="990600" y="2056247"/>
              <a:ext cx="3200400" cy="1825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Rectangle 19"/>
            <p:cNvSpPr/>
            <p:nvPr/>
          </p:nvSpPr>
          <p:spPr>
            <a:xfrm>
              <a:off x="990600" y="1748135"/>
              <a:ext cx="457200" cy="213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14400" y="2814935"/>
              <a:ext cx="457200" cy="7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6200000" flipH="1">
              <a:off x="236133" y="2786691"/>
              <a:ext cx="2330092" cy="1486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524000" y="1595735"/>
              <a:ext cx="1729717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Kriging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3276600" y="1748135"/>
              <a:ext cx="1227221" cy="840205"/>
            </a:xfrm>
            <a:custGeom>
              <a:avLst/>
              <a:gdLst>
                <a:gd name="connsiteX0" fmla="*/ 0 w 1227221"/>
                <a:gd name="connsiteY0" fmla="*/ 148389 h 840205"/>
                <a:gd name="connsiteX1" fmla="*/ 469232 w 1227221"/>
                <a:gd name="connsiteY1" fmla="*/ 100263 h 840205"/>
                <a:gd name="connsiteX2" fmla="*/ 794084 w 1227221"/>
                <a:gd name="connsiteY2" fmla="*/ 749968 h 840205"/>
                <a:gd name="connsiteX3" fmla="*/ 1227221 w 1227221"/>
                <a:gd name="connsiteY3" fmla="*/ 641684 h 84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221" h="840205">
                  <a:moveTo>
                    <a:pt x="0" y="148389"/>
                  </a:moveTo>
                  <a:cubicBezTo>
                    <a:pt x="168442" y="74194"/>
                    <a:pt x="336885" y="0"/>
                    <a:pt x="469232" y="100263"/>
                  </a:cubicBezTo>
                  <a:cubicBezTo>
                    <a:pt x="601579" y="200526"/>
                    <a:pt x="667753" y="659731"/>
                    <a:pt x="794084" y="749968"/>
                  </a:cubicBezTo>
                  <a:cubicBezTo>
                    <a:pt x="920415" y="840205"/>
                    <a:pt x="1073818" y="740944"/>
                    <a:pt x="1227221" y="641684"/>
                  </a:cubicBezTo>
                </a:path>
              </a:pathLst>
            </a:custGeom>
            <a:ln w="19050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45248" y="1595735"/>
              <a:ext cx="2536207" cy="7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Generalized Least Squares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6200000" flipH="1">
              <a:off x="3731807" y="2820032"/>
              <a:ext cx="2330092" cy="1486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0800000">
              <a:off x="4899181" y="3996039"/>
              <a:ext cx="2565308" cy="1325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4426224" y="1900535"/>
              <a:ext cx="457200" cy="213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915437" y="1824335"/>
              <a:ext cx="457200" cy="220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308652" y="4007631"/>
              <a:ext cx="2729948" cy="331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0800000">
              <a:off x="1410758" y="3963741"/>
              <a:ext cx="2599266" cy="372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4648200" y="4034135"/>
              <a:ext cx="2667000" cy="331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329068" y="3941371"/>
              <a:ext cx="838200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38800" y="3957935"/>
              <a:ext cx="838200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55917" y="2613177"/>
              <a:ext cx="760278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64893" y="2613177"/>
              <a:ext cx="584829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Interpolation in two-dimensions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3400" y="3505200"/>
            <a:ext cx="82296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construct an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interpolant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that goes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through the observations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does something sensible in between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10200"/>
            <a:ext cx="37338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 dimensions</a:t>
            </a:r>
            <a:endParaRPr lang="en-US" sz="3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762000" y="2640450"/>
            <a:ext cx="2895600" cy="12954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36062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17212" y="3009038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752600" y="2894291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667000" y="332625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1409700" y="3938241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52600" y="4596825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105400" y="2234625"/>
            <a:ext cx="2971800" cy="2590800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791200" y="25394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781800" y="23108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638800" y="3530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248400" y="2996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477000" y="3758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239000" y="3149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315200" y="40634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019800" y="4292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2100943" y="3000254"/>
            <a:ext cx="228600" cy="22860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010400" y="3758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>
          <a:xfrm>
            <a:off x="6629400" y="3301425"/>
            <a:ext cx="228600" cy="22860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153400" y="45968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876800" y="5410200"/>
            <a:ext cx="3733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 dimensions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76800" y="1701225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885372" y="152400"/>
            <a:ext cx="7315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notion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bracketing observations more complicated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33528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1066800" y="3048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267200" y="31242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5949043" y="4297470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>
            <a:off x="4953000" y="3453825"/>
            <a:ext cx="173808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172200" y="49530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10200"/>
            <a:ext cx="37338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 dimensions</a:t>
            </a:r>
            <a:endParaRPr lang="en-US" sz="3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762000" y="2640450"/>
            <a:ext cx="2895600" cy="12954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36062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17212" y="3009038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667000" y="332625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264404" y="3523854"/>
            <a:ext cx="10668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2343151" y="3716773"/>
            <a:ext cx="728663" cy="476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24000" y="401205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0" y="401205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1409700" y="3938241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52600" y="4596825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105400" y="2234625"/>
            <a:ext cx="2971800" cy="2590800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315200" y="40634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2100943" y="3000254"/>
            <a:ext cx="228600" cy="22860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>
          <a:xfrm>
            <a:off x="6629400" y="3301425"/>
            <a:ext cx="228600" cy="22860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153400" y="45968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67200" y="31242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rot="5400000">
            <a:off x="5949043" y="4297470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>
            <a:off x="4953000" y="3453825"/>
            <a:ext cx="173808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201228" y="5000172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876800" y="5410200"/>
            <a:ext cx="3733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 dimensions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48200" y="16764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885372" y="152400"/>
            <a:ext cx="7315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notion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bracketing observations more complicated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44" name="Straight Connector 43"/>
          <p:cNvCxnSpPr>
            <a:stCxn id="25" idx="3"/>
            <a:endCxn id="27" idx="7"/>
          </p:cNvCxnSpPr>
          <p:nvPr/>
        </p:nvCxnSpPr>
        <p:spPr>
          <a:xfrm rot="5400000">
            <a:off x="6302282" y="2517107"/>
            <a:ext cx="578036" cy="42563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25" idx="5"/>
            <a:endCxn id="29" idx="1"/>
          </p:cNvCxnSpPr>
          <p:nvPr/>
        </p:nvCxnSpPr>
        <p:spPr>
          <a:xfrm rot="16200000" flipH="1">
            <a:off x="6721382" y="2631407"/>
            <a:ext cx="730436" cy="34943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7" idx="5"/>
            <a:endCxn id="29" idx="2"/>
          </p:cNvCxnSpPr>
          <p:nvPr/>
        </p:nvCxnSpPr>
        <p:spPr>
          <a:xfrm rot="16200000" flipH="1">
            <a:off x="6759482" y="2745707"/>
            <a:ext cx="98518" cy="8605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7" idx="4"/>
            <a:endCxn id="33" idx="1"/>
          </p:cNvCxnSpPr>
          <p:nvPr/>
        </p:nvCxnSpPr>
        <p:spPr>
          <a:xfrm rot="16200000" flipH="1">
            <a:off x="6362700" y="3110925"/>
            <a:ext cx="631918" cy="7081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29" idx="4"/>
            <a:endCxn id="33" idx="7"/>
          </p:cNvCxnSpPr>
          <p:nvPr/>
        </p:nvCxnSpPr>
        <p:spPr>
          <a:xfrm rot="5400000">
            <a:off x="6988082" y="3453825"/>
            <a:ext cx="479518" cy="1747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27" idx="3"/>
          </p:cNvCxnSpPr>
          <p:nvPr/>
        </p:nvCxnSpPr>
        <p:spPr>
          <a:xfrm rot="5400000">
            <a:off x="5781295" y="3060412"/>
            <a:ext cx="423129" cy="5557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28" idx="2"/>
            <a:endCxn id="26" idx="5"/>
          </p:cNvCxnSpPr>
          <p:nvPr/>
        </p:nvCxnSpPr>
        <p:spPr>
          <a:xfrm rot="10800000">
            <a:off x="5768882" y="3660107"/>
            <a:ext cx="708118" cy="1747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31" idx="1"/>
            <a:endCxn id="26" idx="4"/>
          </p:cNvCxnSpPr>
          <p:nvPr/>
        </p:nvCxnSpPr>
        <p:spPr>
          <a:xfrm rot="16200000" flipV="1">
            <a:off x="5562600" y="3834825"/>
            <a:ext cx="631918" cy="3271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31" idx="7"/>
            <a:endCxn id="28" idx="3"/>
          </p:cNvCxnSpPr>
          <p:nvPr/>
        </p:nvCxnSpPr>
        <p:spPr>
          <a:xfrm rot="5400000" flipH="1" flipV="1">
            <a:off x="6111782" y="3926807"/>
            <a:ext cx="425636" cy="34943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28" idx="0"/>
          </p:cNvCxnSpPr>
          <p:nvPr/>
        </p:nvCxnSpPr>
        <p:spPr>
          <a:xfrm rot="16200000" flipV="1">
            <a:off x="6105906" y="3311331"/>
            <a:ext cx="634425" cy="260164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28" idx="5"/>
            <a:endCxn id="33" idx="3"/>
          </p:cNvCxnSpPr>
          <p:nvPr/>
        </p:nvCxnSpPr>
        <p:spPr>
          <a:xfrm rot="16200000" flipH="1">
            <a:off x="6819900" y="3675889"/>
            <a:ext cx="0" cy="42563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31" idx="6"/>
            <a:endCxn id="33" idx="4"/>
          </p:cNvCxnSpPr>
          <p:nvPr/>
        </p:nvCxnSpPr>
        <p:spPr>
          <a:xfrm flipV="1">
            <a:off x="6172200" y="3911025"/>
            <a:ext cx="914400" cy="4572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31" idx="5"/>
            <a:endCxn id="30" idx="2"/>
          </p:cNvCxnSpPr>
          <p:nvPr/>
        </p:nvCxnSpPr>
        <p:spPr>
          <a:xfrm rot="5400000" flipH="1" flipV="1">
            <a:off x="6591300" y="3698207"/>
            <a:ext cx="282482" cy="11653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33" idx="5"/>
            <a:endCxn id="30" idx="2"/>
          </p:cNvCxnSpPr>
          <p:nvPr/>
        </p:nvCxnSpPr>
        <p:spPr>
          <a:xfrm rot="16200000" flipH="1">
            <a:off x="7102382" y="3926807"/>
            <a:ext cx="250918" cy="1747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endCxn id="27" idx="1"/>
          </p:cNvCxnSpPr>
          <p:nvPr/>
        </p:nvCxnSpPr>
        <p:spPr>
          <a:xfrm rot="16200000" flipH="1">
            <a:off x="5931188" y="2679412"/>
            <a:ext cx="351943" cy="3271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23" idx="6"/>
            <a:endCxn id="25" idx="2"/>
          </p:cNvCxnSpPr>
          <p:nvPr/>
        </p:nvCxnSpPr>
        <p:spPr>
          <a:xfrm flipV="1">
            <a:off x="5943600" y="2387025"/>
            <a:ext cx="838200" cy="2286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23" idx="4"/>
            <a:endCxn id="26" idx="2"/>
          </p:cNvCxnSpPr>
          <p:nvPr/>
        </p:nvCxnSpPr>
        <p:spPr>
          <a:xfrm rot="5400000">
            <a:off x="5295900" y="3034725"/>
            <a:ext cx="914400" cy="2286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752600" y="2894291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33528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1066800" y="3048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791200" y="25394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638800" y="3530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477000" y="3758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019800" y="4292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248400" y="2996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781800" y="23108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239000" y="3149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010400" y="3758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Straight Connector 88"/>
          <p:cNvCxnSpPr>
            <a:stCxn id="29" idx="5"/>
            <a:endCxn id="30" idx="5"/>
          </p:cNvCxnSpPr>
          <p:nvPr/>
        </p:nvCxnSpPr>
        <p:spPr>
          <a:xfrm rot="16200000" flipH="1">
            <a:off x="6949982" y="3698207"/>
            <a:ext cx="914400" cy="762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Freeform 107"/>
          <p:cNvSpPr/>
          <p:nvPr/>
        </p:nvSpPr>
        <p:spPr>
          <a:xfrm>
            <a:off x="6934200" y="2286000"/>
            <a:ext cx="762000" cy="854075"/>
          </a:xfrm>
          <a:custGeom>
            <a:avLst/>
            <a:gdLst>
              <a:gd name="connsiteX0" fmla="*/ 0 w 857250"/>
              <a:gd name="connsiteY0" fmla="*/ 854075 h 854075"/>
              <a:gd name="connsiteX1" fmla="*/ 400050 w 857250"/>
              <a:gd name="connsiteY1" fmla="*/ 92075 h 854075"/>
              <a:gd name="connsiteX2" fmla="*/ 514350 w 857250"/>
              <a:gd name="connsiteY2" fmla="*/ 301625 h 854075"/>
              <a:gd name="connsiteX3" fmla="*/ 857250 w 857250"/>
              <a:gd name="connsiteY3" fmla="*/ 139700 h 85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0" h="854075">
                <a:moveTo>
                  <a:pt x="0" y="854075"/>
                </a:moveTo>
                <a:cubicBezTo>
                  <a:pt x="157162" y="519112"/>
                  <a:pt x="314325" y="184150"/>
                  <a:pt x="400050" y="92075"/>
                </a:cubicBezTo>
                <a:cubicBezTo>
                  <a:pt x="485775" y="0"/>
                  <a:pt x="438150" y="293688"/>
                  <a:pt x="514350" y="301625"/>
                </a:cubicBezTo>
                <a:cubicBezTo>
                  <a:pt x="590550" y="309562"/>
                  <a:pt x="723900" y="224631"/>
                  <a:pt x="857250" y="13970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7620000" y="21336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triangular tile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>
            <a:off x="1790700" y="3924300"/>
            <a:ext cx="914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 57"/>
          <p:cNvSpPr/>
          <p:nvPr/>
        </p:nvSpPr>
        <p:spPr>
          <a:xfrm flipV="1">
            <a:off x="2362200" y="4038600"/>
            <a:ext cx="1143000" cy="1295399"/>
          </a:xfrm>
          <a:custGeom>
            <a:avLst/>
            <a:gdLst>
              <a:gd name="connsiteX0" fmla="*/ 0 w 857250"/>
              <a:gd name="connsiteY0" fmla="*/ 854075 h 854075"/>
              <a:gd name="connsiteX1" fmla="*/ 400050 w 857250"/>
              <a:gd name="connsiteY1" fmla="*/ 92075 h 854075"/>
              <a:gd name="connsiteX2" fmla="*/ 514350 w 857250"/>
              <a:gd name="connsiteY2" fmla="*/ 301625 h 854075"/>
              <a:gd name="connsiteX3" fmla="*/ 857250 w 857250"/>
              <a:gd name="connsiteY3" fmla="*/ 139700 h 85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0" h="854075">
                <a:moveTo>
                  <a:pt x="0" y="854075"/>
                </a:moveTo>
                <a:cubicBezTo>
                  <a:pt x="157162" y="519112"/>
                  <a:pt x="314325" y="184150"/>
                  <a:pt x="400050" y="92075"/>
                </a:cubicBezTo>
                <a:cubicBezTo>
                  <a:pt x="485775" y="0"/>
                  <a:pt x="438150" y="293688"/>
                  <a:pt x="514350" y="301625"/>
                </a:cubicBezTo>
                <a:cubicBezTo>
                  <a:pt x="590550" y="309562"/>
                  <a:pt x="723900" y="224631"/>
                  <a:pt x="857250" y="13970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3429000" y="48768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segment of t-axis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Delaunay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200400"/>
            <a:ext cx="8229600" cy="1143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set of most equilateral triangles connecting data points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/>
          <p:nvPr/>
        </p:nvGrpSpPr>
        <p:grpSpPr>
          <a:xfrm>
            <a:off x="685800" y="1447800"/>
            <a:ext cx="7543800" cy="4495800"/>
            <a:chOff x="1828800" y="1181100"/>
            <a:chExt cx="3886200" cy="222885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1111" r="13889"/>
            <a:stretch>
              <a:fillRect/>
            </a:stretch>
          </p:blipFill>
          <p:spPr bwMode="auto">
            <a:xfrm>
              <a:off x="3657600" y="1295400"/>
              <a:ext cx="20574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3889"/>
            <a:stretch>
              <a:fillRect/>
            </a:stretch>
          </p:blipFill>
          <p:spPr bwMode="auto">
            <a:xfrm>
              <a:off x="1828800" y="1295400"/>
              <a:ext cx="2362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2695575" y="1266825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495800" y="1257300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67224" y="3286125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90800" y="3295650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122069" y="2224087"/>
              <a:ext cx="152400" cy="128587"/>
            </a:xfrm>
            <a:custGeom>
              <a:avLst/>
              <a:gdLst>
                <a:gd name="connsiteX0" fmla="*/ 0 w 152400"/>
                <a:gd name="connsiteY0" fmla="*/ 0 h 114300"/>
                <a:gd name="connsiteX1" fmla="*/ 152400 w 152400"/>
                <a:gd name="connsiteY1" fmla="*/ 0 h 114300"/>
                <a:gd name="connsiteX2" fmla="*/ 40481 w 152400"/>
                <a:gd name="connsiteY2" fmla="*/ 114300 h 114300"/>
                <a:gd name="connsiteX3" fmla="*/ 0 w 152400"/>
                <a:gd name="connsiteY3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14300">
                  <a:moveTo>
                    <a:pt x="0" y="0"/>
                  </a:moveTo>
                  <a:lnTo>
                    <a:pt x="152400" y="0"/>
                  </a:lnTo>
                  <a:lnTo>
                    <a:pt x="40481" y="1143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141123" y="224076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09775" y="1190625"/>
              <a:ext cx="1585480" cy="228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 Observations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48100" y="1181100"/>
              <a:ext cx="1788391" cy="228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 Delaunay triangles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71750" y="55626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2200" y="55626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3333750"/>
            <a:ext cx="304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19600" y="35814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314825" y="333375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685800" y="2362200"/>
            <a:ext cx="6183824" cy="1472339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362700" y="3955296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71500" y="39243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467100" y="393850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71800" y="4343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90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46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35868" y="2855268"/>
            <a:ext cx="838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A(t)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838200" y="3505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990600" y="3276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219200" y="3352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60020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82880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362200" y="3505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20980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5908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66700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8194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97180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32004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5814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42900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114800" y="2971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2672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419600" y="2971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648200" y="3352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8006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0292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10540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25780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791200" y="4114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638800" y="4267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60960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609600" y="3733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6248400" y="3733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553200" y="3505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3282414" y="3314700"/>
            <a:ext cx="20574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>
            <a:off x="3434814" y="3313906"/>
            <a:ext cx="20574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>
            <a:off x="4290298" y="3313906"/>
            <a:ext cx="20574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5400000">
            <a:off x="4610894" y="3313906"/>
            <a:ext cx="20574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28600" y="228600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Scenario 1:  data are collected at irregular time intervals, but you want to compute power spectral density, which requires evenly sampled data.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5791200" y="5486400"/>
            <a:ext cx="2133600" cy="8382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5842861" y="5455404"/>
            <a:ext cx="1875295" cy="790413"/>
          </a:xfrm>
          <a:custGeom>
            <a:avLst/>
            <a:gdLst>
              <a:gd name="connsiteX0" fmla="*/ 0 w 1875295"/>
              <a:gd name="connsiteY0" fmla="*/ 790413 h 790413"/>
              <a:gd name="connsiteX1" fmla="*/ 154983 w 1875295"/>
              <a:gd name="connsiteY1" fmla="*/ 619932 h 790413"/>
              <a:gd name="connsiteX2" fmla="*/ 216976 w 1875295"/>
              <a:gd name="connsiteY2" fmla="*/ 263471 h 790413"/>
              <a:gd name="connsiteX3" fmla="*/ 263471 w 1875295"/>
              <a:gd name="connsiteY3" fmla="*/ 15498 h 790413"/>
              <a:gd name="connsiteX4" fmla="*/ 387458 w 1875295"/>
              <a:gd name="connsiteY4" fmla="*/ 170481 h 790413"/>
              <a:gd name="connsiteX5" fmla="*/ 418454 w 1875295"/>
              <a:gd name="connsiteY5" fmla="*/ 449450 h 790413"/>
              <a:gd name="connsiteX6" fmla="*/ 526942 w 1875295"/>
              <a:gd name="connsiteY6" fmla="*/ 604433 h 790413"/>
              <a:gd name="connsiteX7" fmla="*/ 666427 w 1875295"/>
              <a:gd name="connsiteY7" fmla="*/ 526942 h 790413"/>
              <a:gd name="connsiteX8" fmla="*/ 790414 w 1875295"/>
              <a:gd name="connsiteY8" fmla="*/ 526942 h 790413"/>
              <a:gd name="connsiteX9" fmla="*/ 929898 w 1875295"/>
              <a:gd name="connsiteY9" fmla="*/ 650928 h 790413"/>
              <a:gd name="connsiteX10" fmla="*/ 1394847 w 1875295"/>
              <a:gd name="connsiteY10" fmla="*/ 743918 h 790413"/>
              <a:gd name="connsiteX11" fmla="*/ 1875295 w 1875295"/>
              <a:gd name="connsiteY11" fmla="*/ 790413 h 790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5295" h="790413">
                <a:moveTo>
                  <a:pt x="0" y="790413"/>
                </a:moveTo>
                <a:cubicBezTo>
                  <a:pt x="59410" y="749084"/>
                  <a:pt x="118820" y="707756"/>
                  <a:pt x="154983" y="619932"/>
                </a:cubicBezTo>
                <a:cubicBezTo>
                  <a:pt x="191146" y="532108"/>
                  <a:pt x="198895" y="364210"/>
                  <a:pt x="216976" y="263471"/>
                </a:cubicBezTo>
                <a:cubicBezTo>
                  <a:pt x="235057" y="162732"/>
                  <a:pt x="235057" y="30996"/>
                  <a:pt x="263471" y="15498"/>
                </a:cubicBezTo>
                <a:cubicBezTo>
                  <a:pt x="291885" y="0"/>
                  <a:pt x="361628" y="98156"/>
                  <a:pt x="387458" y="170481"/>
                </a:cubicBezTo>
                <a:cubicBezTo>
                  <a:pt x="413289" y="242806"/>
                  <a:pt x="395207" y="377125"/>
                  <a:pt x="418454" y="449450"/>
                </a:cubicBezTo>
                <a:cubicBezTo>
                  <a:pt x="441701" y="521775"/>
                  <a:pt x="485613" y="591518"/>
                  <a:pt x="526942" y="604433"/>
                </a:cubicBezTo>
                <a:cubicBezTo>
                  <a:pt x="568271" y="617348"/>
                  <a:pt x="622515" y="539857"/>
                  <a:pt x="666427" y="526942"/>
                </a:cubicBezTo>
                <a:cubicBezTo>
                  <a:pt x="710339" y="514027"/>
                  <a:pt x="746502" y="506278"/>
                  <a:pt x="790414" y="526942"/>
                </a:cubicBezTo>
                <a:cubicBezTo>
                  <a:pt x="834326" y="547606"/>
                  <a:pt x="829159" y="614765"/>
                  <a:pt x="929898" y="650928"/>
                </a:cubicBezTo>
                <a:cubicBezTo>
                  <a:pt x="1030637" y="687091"/>
                  <a:pt x="1237281" y="720671"/>
                  <a:pt x="1394847" y="743918"/>
                </a:cubicBezTo>
                <a:cubicBezTo>
                  <a:pt x="1552413" y="767165"/>
                  <a:pt x="1713854" y="778789"/>
                  <a:pt x="1875295" y="790413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125706" y="633497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frequency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>
            <a:off x="4909066" y="568273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psd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3733800" y="5105400"/>
            <a:ext cx="1224366" cy="805912"/>
          </a:xfrm>
          <a:custGeom>
            <a:avLst/>
            <a:gdLst>
              <a:gd name="connsiteX0" fmla="*/ 0 w 1224366"/>
              <a:gd name="connsiteY0" fmla="*/ 0 h 805912"/>
              <a:gd name="connsiteX1" fmla="*/ 433952 w 1224366"/>
              <a:gd name="connsiteY1" fmla="*/ 542441 h 805912"/>
              <a:gd name="connsiteX2" fmla="*/ 1224366 w 1224366"/>
              <a:gd name="connsiteY2" fmla="*/ 805912 h 805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4366" h="805912">
                <a:moveTo>
                  <a:pt x="0" y="0"/>
                </a:moveTo>
                <a:cubicBezTo>
                  <a:pt x="114945" y="204061"/>
                  <a:pt x="229891" y="408122"/>
                  <a:pt x="433952" y="542441"/>
                </a:cubicBezTo>
                <a:cubicBezTo>
                  <a:pt x="638013" y="676760"/>
                  <a:pt x="931189" y="741336"/>
                  <a:pt x="1224366" y="805912"/>
                </a:cubicBezTo>
              </a:path>
            </a:pathLst>
          </a:custGeom>
          <a:ln w="15240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3962400" y="48768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/>
          <p:nvPr/>
        </p:nvGrpSpPr>
        <p:grpSpPr>
          <a:xfrm>
            <a:off x="685800" y="1447800"/>
            <a:ext cx="7543800" cy="4495800"/>
            <a:chOff x="1828800" y="1181100"/>
            <a:chExt cx="3886200" cy="222885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1111" r="13889"/>
            <a:stretch>
              <a:fillRect/>
            </a:stretch>
          </p:blipFill>
          <p:spPr bwMode="auto">
            <a:xfrm>
              <a:off x="3657600" y="1295400"/>
              <a:ext cx="20574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3889"/>
            <a:stretch>
              <a:fillRect/>
            </a:stretch>
          </p:blipFill>
          <p:spPr bwMode="auto">
            <a:xfrm>
              <a:off x="1828800" y="1295400"/>
              <a:ext cx="2362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2695575" y="1266825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495800" y="1257300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67224" y="3286125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90800" y="3295650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122069" y="2224087"/>
              <a:ext cx="152400" cy="128587"/>
            </a:xfrm>
            <a:custGeom>
              <a:avLst/>
              <a:gdLst>
                <a:gd name="connsiteX0" fmla="*/ 0 w 152400"/>
                <a:gd name="connsiteY0" fmla="*/ 0 h 114300"/>
                <a:gd name="connsiteX1" fmla="*/ 152400 w 152400"/>
                <a:gd name="connsiteY1" fmla="*/ 0 h 114300"/>
                <a:gd name="connsiteX2" fmla="*/ 40481 w 152400"/>
                <a:gd name="connsiteY2" fmla="*/ 114300 h 114300"/>
                <a:gd name="connsiteX3" fmla="*/ 0 w 152400"/>
                <a:gd name="connsiteY3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14300">
                  <a:moveTo>
                    <a:pt x="0" y="0"/>
                  </a:moveTo>
                  <a:lnTo>
                    <a:pt x="152400" y="0"/>
                  </a:lnTo>
                  <a:lnTo>
                    <a:pt x="40481" y="1143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141123" y="224076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09775" y="1190625"/>
              <a:ext cx="1585480" cy="228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 Observations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48100" y="1181100"/>
              <a:ext cx="1788391" cy="228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 Delaunay triangles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71750" y="55626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2200" y="55626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3333750"/>
            <a:ext cx="304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19600" y="35814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314825" y="333375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5867400" y="3657601"/>
            <a:ext cx="1259114" cy="2286000"/>
          </a:xfrm>
          <a:custGeom>
            <a:avLst/>
            <a:gdLst>
              <a:gd name="connsiteX0" fmla="*/ 1814285 w 1814285"/>
              <a:gd name="connsiteY0" fmla="*/ 0 h 2496457"/>
              <a:gd name="connsiteX1" fmla="*/ 1045028 w 1814285"/>
              <a:gd name="connsiteY1" fmla="*/ 682171 h 2496457"/>
              <a:gd name="connsiteX2" fmla="*/ 1175657 w 1814285"/>
              <a:gd name="connsiteY2" fmla="*/ 899886 h 2496457"/>
              <a:gd name="connsiteX3" fmla="*/ 0 w 1814285"/>
              <a:gd name="connsiteY3" fmla="*/ 2496457 h 249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2496457">
                <a:moveTo>
                  <a:pt x="1814285" y="0"/>
                </a:moveTo>
                <a:cubicBezTo>
                  <a:pt x="1482875" y="266095"/>
                  <a:pt x="1151466" y="532190"/>
                  <a:pt x="1045028" y="682171"/>
                </a:cubicBezTo>
                <a:cubicBezTo>
                  <a:pt x="938590" y="832152"/>
                  <a:pt x="1349828" y="597505"/>
                  <a:pt x="1175657" y="899886"/>
                </a:cubicBezTo>
                <a:cubicBezTo>
                  <a:pt x="1001486" y="1202267"/>
                  <a:pt x="500743" y="1849362"/>
                  <a:pt x="0" y="249645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486400" y="58674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triangle enclosing a point of interest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838200" y="1524000"/>
            <a:ext cx="7772400" cy="4419600"/>
            <a:chOff x="1905000" y="3190101"/>
            <a:chExt cx="3810000" cy="2143899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16667"/>
            <a:stretch>
              <a:fillRect/>
            </a:stretch>
          </p:blipFill>
          <p:spPr bwMode="auto">
            <a:xfrm>
              <a:off x="1905000" y="3276600"/>
              <a:ext cx="22860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13889" r="13889"/>
            <a:stretch>
              <a:fillRect/>
            </a:stretch>
          </p:blipFill>
          <p:spPr bwMode="auto">
            <a:xfrm>
              <a:off x="3733800" y="3276600"/>
              <a:ext cx="1981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Rectangle 16"/>
            <p:cNvSpPr/>
            <p:nvPr/>
          </p:nvSpPr>
          <p:spPr>
            <a:xfrm>
              <a:off x="4467224" y="3286125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90800" y="3295650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86200" y="3200400"/>
              <a:ext cx="1600200" cy="199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D) Cubic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Splines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52625" y="3190101"/>
              <a:ext cx="1446493" cy="223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C) Linear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Splines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71750" y="57150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2200" y="57150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3486150"/>
            <a:ext cx="304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95800" y="3505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025" t="38723" r="4343" b="30972"/>
          <a:stretch>
            <a:fillRect/>
          </a:stretch>
        </p:blipFill>
        <p:spPr bwMode="auto">
          <a:xfrm>
            <a:off x="304800" y="2133600"/>
            <a:ext cx="836506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" y="2743200"/>
            <a:ext cx="5181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524000"/>
            <a:ext cx="2438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linear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splines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971800"/>
            <a:ext cx="2438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cubic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splines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3276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Hypothesis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2.A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3276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motivation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random variation as a spurious source of patterns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971800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demo program here 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75438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" y="27432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573982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x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75438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" y="27432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573982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x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55800" y="1963057"/>
            <a:ext cx="5181600" cy="236220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429000" y="1371600"/>
            <a:ext cx="533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looks pretty linear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96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actually, its just a bunch of random numbers!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2057400"/>
            <a:ext cx="6553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figure(1);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[1:100]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clf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pt-BR" dirty="0" smtClean="0">
                <a:latin typeface="Courier New" pitchFamily="49" charset="0"/>
                <a:cs typeface="Courier New" pitchFamily="49" charset="0"/>
              </a:rPr>
              <a:t>    axis( [1, 8, -5, 5]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hold on;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t = [2:7]';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d = random('normal',0,1,6,1);</a:t>
            </a:r>
          </a:p>
          <a:p>
            <a:r>
              <a:rPr lang="de-DE" dirty="0" smtClean="0">
                <a:latin typeface="Courier New" pitchFamily="49" charset="0"/>
                <a:cs typeface="Courier New" pitchFamily="49" charset="0"/>
              </a:rPr>
              <a:t>    plot( t, d, 'k-', 'LineWidth', 2 );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plot( t, d, '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ko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', '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LineWidth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', 2 );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x,y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ginput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(1);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if( x&lt;1 )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break;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end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end</a:t>
            </a:r>
          </a:p>
        </p:txBody>
      </p:sp>
      <p:sp>
        <p:nvSpPr>
          <p:cNvPr id="5" name="Oval 4"/>
          <p:cNvSpPr/>
          <p:nvPr/>
        </p:nvSpPr>
        <p:spPr>
          <a:xfrm>
            <a:off x="2133600" y="3733800"/>
            <a:ext cx="3733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5257800"/>
            <a:ext cx="4038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script makes plot after plot, and lets you stop when you see one you like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95600"/>
            <a:ext cx="9144000" cy="685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linearity was due to random variation!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685800" y="1828800"/>
            <a:ext cx="6183824" cy="862739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347202" y="393979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71500" y="39243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451602" y="39243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71800" y="4343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9000" y="4095432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46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09485" y="1882749"/>
            <a:ext cx="990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A(t)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447800" y="2819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838200" y="2286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143000" y="2438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7526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41732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971800" y="2362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2438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276600" y="2438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581400" y="2743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657600" y="4114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16712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558800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271520" y="4114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38252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38862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191000" y="2819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419600" y="2971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495800" y="2514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800600" y="2743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1054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4102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715000" y="2514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019800" y="2743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122428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6324600" y="2514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2362200" y="2743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2057400" y="2667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629400" y="2819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606371" y="2537202"/>
            <a:ext cx="1143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5400000">
            <a:off x="953294" y="3999706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28600" y="228600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Scenario 2:  two datasets are collected with different sampling intervals, but you want to combine them into a scatter plot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6019800" y="4953000"/>
            <a:ext cx="1676400" cy="12954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172200" y="6218694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>
            <a:off x="5031433" y="5255567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4343400" y="5029200"/>
            <a:ext cx="1224366" cy="805912"/>
          </a:xfrm>
          <a:custGeom>
            <a:avLst/>
            <a:gdLst>
              <a:gd name="connsiteX0" fmla="*/ 0 w 1224366"/>
              <a:gd name="connsiteY0" fmla="*/ 0 h 805912"/>
              <a:gd name="connsiteX1" fmla="*/ 433952 w 1224366"/>
              <a:gd name="connsiteY1" fmla="*/ 542441 h 805912"/>
              <a:gd name="connsiteX2" fmla="*/ 1224366 w 1224366"/>
              <a:gd name="connsiteY2" fmla="*/ 805912 h 805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4366" h="805912">
                <a:moveTo>
                  <a:pt x="0" y="0"/>
                </a:moveTo>
                <a:cubicBezTo>
                  <a:pt x="114945" y="204061"/>
                  <a:pt x="229891" y="408122"/>
                  <a:pt x="433952" y="542441"/>
                </a:cubicBezTo>
                <a:cubicBezTo>
                  <a:pt x="638013" y="676760"/>
                  <a:pt x="931189" y="741336"/>
                  <a:pt x="1224366" y="805912"/>
                </a:cubicBezTo>
              </a:path>
            </a:pathLst>
          </a:custGeom>
          <a:ln w="15240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4648200" y="47244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685800" y="3200400"/>
            <a:ext cx="6183824" cy="862739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 rot="5400000">
            <a:off x="6362700" y="255786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3467100" y="2599194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429000" y="2775486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324600" y="2794854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5394960" y="4038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46228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00888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 flipV="1">
            <a:off x="1610360" y="4191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 flipV="1">
            <a:off x="8382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 flipV="1">
            <a:off x="103124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 flipV="1">
            <a:off x="1803400" y="4191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 flipV="1">
            <a:off x="2768600" y="3733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 flipV="1">
            <a:off x="257556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 flipV="1">
            <a:off x="296164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 flipV="1">
            <a:off x="2189480" y="4114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 flipV="1">
            <a:off x="1996440" y="4038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464560" y="4215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385064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4043680" y="3733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4236720" y="3834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4429760" y="40631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481584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5201920" y="4215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5781040" y="3834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5974080" y="40631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6477000" y="3834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Arrow Connector 99"/>
          <p:cNvCxnSpPr/>
          <p:nvPr/>
        </p:nvCxnSpPr>
        <p:spPr>
          <a:xfrm rot="5400000">
            <a:off x="900839" y="2532035"/>
            <a:ext cx="1143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752812" y="3984208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 rot="16200000">
            <a:off x="-112067" y="3236268"/>
            <a:ext cx="990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B(t)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6629400" y="5181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6324600" y="5486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6553200" y="5334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6629400" y="5562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6781800" y="5334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6324600" y="5715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6477000" y="5562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6629400" y="5715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6781800" y="5867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7010400" y="5486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6858000" y="5181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6430506" y="585319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7162800" y="5181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6248400" y="5791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6248400" y="5638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6934200" y="5638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7162800" y="5638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6934200" y="5334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6248400" y="600559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839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1198" y="13716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30480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x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97398" y="13716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30480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x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452062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04002" y="619702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x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4524828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41602" y="6201228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x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5334000" cy="762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more random plots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scenario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test of a drug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3429000" cy="1600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given drug at start of illness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0" y="2895600"/>
            <a:ext cx="3124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given placebo at start of illness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21336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Group 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181600" y="21336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Group B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3429000" cy="1600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average length of illness after taking drug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0" y="2438400"/>
            <a:ext cx="3124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average length of illness after taking placebo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43434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4.1 days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181600" y="43434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= 5.2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days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16002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Group 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81600" y="16002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Group B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logic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543800" cy="4648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people’s immune systems differ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 naturally get better faster than others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perhaps the drug test just happened</a:t>
            </a:r>
          </a:p>
          <a:p>
            <a:pPr algn="ctr">
              <a:buFontTx/>
              <a:buChar char="-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random chance -  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have naturally faster people in Group A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543800" cy="4648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difference between</a:t>
            </a:r>
          </a:p>
          <a:p>
            <a:pPr algn="ctr">
              <a:buNone/>
            </a:pPr>
            <a:r>
              <a:rPr lang="en-US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Δd</a:t>
            </a:r>
            <a:r>
              <a:rPr lang="en-US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d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5.2 – 4.1 = 1.1 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due to random variation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3429000" cy="1600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average length of illness after taking drug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0" y="2438400"/>
            <a:ext cx="31242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average length of illness after taking placebo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43434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4.1 days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181600" y="43434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= 5.2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days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16002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Group 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81600" y="16002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Group B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143000" y="49530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0.5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day (1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334000" y="50292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0.5 day (1</a:t>
            </a:r>
            <a:r>
              <a:rPr lang="el-GR" sz="3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47800" y="6019800"/>
            <a:ext cx="6553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uncorrelated Normally-distributed error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23622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0.25 days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16002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Group 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81600" y="16002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Group B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371600" y="3733800"/>
            <a:ext cx="6553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l-GR" sz="3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l-GR" sz="32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2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n-US" sz="3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?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953000" y="2362200"/>
            <a:ext cx="3429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= 0.25 days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800600" y="2590800"/>
            <a:ext cx="9144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43000" y="4648200"/>
            <a:ext cx="7467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l-GR" sz="3200" baseline="-25000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+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715000" y="3276600"/>
            <a:ext cx="762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91200" y="2590800"/>
            <a:ext cx="762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0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76800" y="3200400"/>
            <a:ext cx="762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0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Double Bracket 10"/>
          <p:cNvSpPr/>
          <p:nvPr/>
        </p:nvSpPr>
        <p:spPr>
          <a:xfrm>
            <a:off x="4724400" y="2438400"/>
            <a:ext cx="1828800" cy="15240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562600" y="6858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638800" y="1295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Double Bracket 15"/>
          <p:cNvSpPr/>
          <p:nvPr/>
        </p:nvSpPr>
        <p:spPr>
          <a:xfrm>
            <a:off x="5638800" y="762000"/>
            <a:ext cx="609600" cy="11430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uble Bracket 16"/>
          <p:cNvSpPr/>
          <p:nvPr/>
        </p:nvSpPr>
        <p:spPr>
          <a:xfrm>
            <a:off x="3581400" y="838200"/>
            <a:ext cx="1828800" cy="6096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581400" y="846665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419600" y="8382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38400" y="838200"/>
            <a:ext cx="9877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Δd</a:t>
            </a:r>
            <a:r>
              <a:rPr lang="en-US" sz="3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=</a:t>
            </a:r>
            <a:endParaRPr lang="en-US" sz="3200" dirty="0"/>
          </a:p>
        </p:txBody>
      </p:sp>
      <p:sp>
        <p:nvSpPr>
          <p:cNvPr id="21" name="Double Bracket 20"/>
          <p:cNvSpPr/>
          <p:nvPr/>
        </p:nvSpPr>
        <p:spPr>
          <a:xfrm>
            <a:off x="2743200" y="2810935"/>
            <a:ext cx="1828800" cy="6096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743200" y="2819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581400" y="2810935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4" name="Double Bracket 23"/>
          <p:cNvSpPr/>
          <p:nvPr/>
        </p:nvSpPr>
        <p:spPr>
          <a:xfrm>
            <a:off x="6781800" y="2438400"/>
            <a:ext cx="762000" cy="15240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6781800" y="2446865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781800" y="33528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295400" y="2819400"/>
            <a:ext cx="1371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l-GR" sz="3200" baseline="-25000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=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143000" y="5410200"/>
            <a:ext cx="7467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l-GR" sz="3200" baseline="-25000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sqrt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+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 txBox="1">
            <a:spLocks/>
          </p:cNvSpPr>
          <p:nvPr/>
        </p:nvSpPr>
        <p:spPr>
          <a:xfrm>
            <a:off x="838200" y="2667000"/>
            <a:ext cx="7467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l-GR" sz="3200" baseline="-25000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sqrt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+ </a:t>
            </a:r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sqrt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(2)*0.5 = 0.71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715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67%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90%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95%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99%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Generalized Least Squares Approach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6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so that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6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≈ 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6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at the observation points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roughness of 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6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≈ 0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everywhere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715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67%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90%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95%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99%</a:t>
            </a:r>
          </a:p>
        </p:txBody>
      </p:sp>
      <p:sp>
        <p:nvSpPr>
          <p:cNvPr id="4" name="Oval 3"/>
          <p:cNvSpPr/>
          <p:nvPr/>
        </p:nvSpPr>
        <p:spPr>
          <a:xfrm>
            <a:off x="3733800" y="3276600"/>
            <a:ext cx="15240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86400" y="3200400"/>
            <a:ext cx="3429000" cy="15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 in 20 chance that the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difference was caused by random variation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3581400"/>
            <a:ext cx="31242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minimum standard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715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67%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90%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95%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99%</a:t>
            </a:r>
          </a:p>
        </p:txBody>
      </p:sp>
      <p:sp>
        <p:nvSpPr>
          <p:cNvPr id="4" name="Oval 3"/>
          <p:cNvSpPr/>
          <p:nvPr/>
        </p:nvSpPr>
        <p:spPr>
          <a:xfrm>
            <a:off x="3733800" y="3276600"/>
            <a:ext cx="15240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3581400"/>
            <a:ext cx="31242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use two-sigma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3581400"/>
            <a:ext cx="198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l-GR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1.41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543800" cy="4648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Δd</a:t>
            </a:r>
            <a:r>
              <a:rPr lang="en-US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1.1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± 1.41  (95%)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enclosed the interval </a:t>
            </a:r>
            <a:r>
              <a:rPr lang="en-US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Δd</a:t>
            </a:r>
            <a:r>
              <a:rPr lang="en-US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the Null Hypothesis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cannot be rejected to 95% confidence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4876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goal of this lecture is to develop techniques for quantifying the probability that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result is not due to random variation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2.B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124200"/>
            <a:ext cx="9144000" cy="91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 distribution of the total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1600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individual error</a:t>
            </a:r>
          </a:p>
          <a:p>
            <a:pPr algn="ctr">
              <a:buNone/>
            </a:pP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- 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endParaRPr lang="en-US" sz="4000" i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3657600"/>
            <a:ext cx="9144000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total error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=1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40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1600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individual error</a:t>
            </a:r>
          </a:p>
          <a:p>
            <a:pPr algn="ctr">
              <a:buNone/>
            </a:pP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- 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endParaRPr lang="en-US" sz="4000" i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3657600"/>
            <a:ext cx="9144000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total error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=1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40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096000" y="2540000"/>
            <a:ext cx="1538514" cy="584200"/>
          </a:xfrm>
          <a:custGeom>
            <a:avLst/>
            <a:gdLst>
              <a:gd name="connsiteX0" fmla="*/ 0 w 1538514"/>
              <a:gd name="connsiteY0" fmla="*/ 0 h 1001486"/>
              <a:gd name="connsiteX1" fmla="*/ 798286 w 1538514"/>
              <a:gd name="connsiteY1" fmla="*/ 740229 h 1001486"/>
              <a:gd name="connsiteX2" fmla="*/ 1088571 w 1538514"/>
              <a:gd name="connsiteY2" fmla="*/ 508000 h 1001486"/>
              <a:gd name="connsiteX3" fmla="*/ 1538514 w 1538514"/>
              <a:gd name="connsiteY3" fmla="*/ 1001486 h 100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514" h="1001486">
                <a:moveTo>
                  <a:pt x="0" y="0"/>
                </a:moveTo>
                <a:cubicBezTo>
                  <a:pt x="308429" y="327781"/>
                  <a:pt x="616858" y="655562"/>
                  <a:pt x="798286" y="740229"/>
                </a:cubicBezTo>
                <a:cubicBezTo>
                  <a:pt x="979715" y="824896"/>
                  <a:pt x="965200" y="464457"/>
                  <a:pt x="1088571" y="508000"/>
                </a:cubicBezTo>
                <a:cubicBezTo>
                  <a:pt x="1211942" y="551543"/>
                  <a:pt x="1375228" y="776514"/>
                  <a:pt x="1538514" y="10014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096000" y="5181600"/>
            <a:ext cx="1538514" cy="584200"/>
          </a:xfrm>
          <a:custGeom>
            <a:avLst/>
            <a:gdLst>
              <a:gd name="connsiteX0" fmla="*/ 0 w 1538514"/>
              <a:gd name="connsiteY0" fmla="*/ 0 h 1001486"/>
              <a:gd name="connsiteX1" fmla="*/ 798286 w 1538514"/>
              <a:gd name="connsiteY1" fmla="*/ 740229 h 1001486"/>
              <a:gd name="connsiteX2" fmla="*/ 1088571 w 1538514"/>
              <a:gd name="connsiteY2" fmla="*/ 508000 h 1001486"/>
              <a:gd name="connsiteX3" fmla="*/ 1538514 w 1538514"/>
              <a:gd name="connsiteY3" fmla="*/ 1001486 h 100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514" h="1001486">
                <a:moveTo>
                  <a:pt x="0" y="0"/>
                </a:moveTo>
                <a:cubicBezTo>
                  <a:pt x="308429" y="327781"/>
                  <a:pt x="616858" y="655562"/>
                  <a:pt x="798286" y="740229"/>
                </a:cubicBezTo>
                <a:cubicBezTo>
                  <a:pt x="979715" y="824896"/>
                  <a:pt x="965200" y="464457"/>
                  <a:pt x="1088571" y="508000"/>
                </a:cubicBezTo>
                <a:cubicBezTo>
                  <a:pt x="1211942" y="551543"/>
                  <a:pt x="1375228" y="776514"/>
                  <a:pt x="1538514" y="10014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19800" y="3276600"/>
            <a:ext cx="28194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Normal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p.d.f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324600" y="5867400"/>
            <a:ext cx="28194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Normal.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simplest case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N=1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9812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individual error, 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5897" t="50909" r="25809" b="34546"/>
          <a:stretch>
            <a:fillRect/>
          </a:stretch>
        </p:blipFill>
        <p:spPr bwMode="auto">
          <a:xfrm>
            <a:off x="1905000" y="3276600"/>
            <a:ext cx="5257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2590800" y="4191000"/>
            <a:ext cx="1436914" cy="1349828"/>
          </a:xfrm>
          <a:custGeom>
            <a:avLst/>
            <a:gdLst>
              <a:gd name="connsiteX0" fmla="*/ 0 w 1436914"/>
              <a:gd name="connsiteY0" fmla="*/ 0 h 1349828"/>
              <a:gd name="connsiteX1" fmla="*/ 899885 w 1436914"/>
              <a:gd name="connsiteY1" fmla="*/ 478971 h 1349828"/>
              <a:gd name="connsiteX2" fmla="*/ 667657 w 1436914"/>
              <a:gd name="connsiteY2" fmla="*/ 827314 h 1349828"/>
              <a:gd name="connsiteX3" fmla="*/ 1436914 w 1436914"/>
              <a:gd name="connsiteY3" fmla="*/ 1349828 h 134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6914" h="1349828">
                <a:moveTo>
                  <a:pt x="0" y="0"/>
                </a:moveTo>
                <a:cubicBezTo>
                  <a:pt x="394304" y="170542"/>
                  <a:pt x="788609" y="341085"/>
                  <a:pt x="899885" y="478971"/>
                </a:cubicBezTo>
                <a:cubicBezTo>
                  <a:pt x="1011161" y="616857"/>
                  <a:pt x="578152" y="682171"/>
                  <a:pt x="667657" y="827314"/>
                </a:cubicBezTo>
                <a:cubicBezTo>
                  <a:pt x="757162" y="972457"/>
                  <a:pt x="1097038" y="1161142"/>
                  <a:pt x="1436914" y="134982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67200" y="4572000"/>
            <a:ext cx="38100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Normal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p.d.f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zero mean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unit variance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assumes e&gt;0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(since sign goes away when we square it)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0" y="5334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total error, 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E=e</a:t>
            </a:r>
            <a:r>
              <a:rPr kumimoji="0" lang="en-US" sz="40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18288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p(E)=</a:t>
            </a:r>
            <a:r>
              <a:rPr kumimoji="0" lang="en-US" sz="4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p[e(E)]  |de/</a:t>
            </a:r>
            <a:r>
              <a:rPr kumimoji="0" lang="en-US" sz="40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dE</a:t>
            </a:r>
            <a:r>
              <a:rPr kumimoji="0" lang="en-US" sz="4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endParaRPr kumimoji="0" lang="en-US" sz="40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32004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e=E </a:t>
            </a:r>
            <a:r>
              <a:rPr kumimoji="0" lang="en-US" sz="40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so   </a:t>
            </a:r>
            <a:r>
              <a:rPr kumimoji="0" lang="en-US" sz="4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de/</a:t>
            </a:r>
            <a:r>
              <a:rPr kumimoji="0" lang="en-US" sz="40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dE</a:t>
            </a:r>
            <a:r>
              <a:rPr kumimoji="0" lang="en-US" sz="4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 </a:t>
            </a:r>
            <a:r>
              <a:rPr lang="en-US" sz="40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endParaRPr kumimoji="0" lang="en-US" sz="40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5897" t="46438" r="9711" b="37731"/>
          <a:stretch>
            <a:fillRect/>
          </a:stretch>
        </p:blipFill>
        <p:spPr bwMode="auto">
          <a:xfrm>
            <a:off x="1066800" y="4724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3267314" y="457200"/>
            <a:ext cx="3438285" cy="5400022"/>
            <a:chOff x="2971800" y="2048934"/>
            <a:chExt cx="1371600" cy="233334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3572" t="32857" r="72857" b="38473"/>
            <a:stretch>
              <a:fillRect/>
            </a:stretch>
          </p:blipFill>
          <p:spPr bwMode="auto">
            <a:xfrm>
              <a:off x="2971800" y="2048934"/>
              <a:ext cx="1371600" cy="217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2975504" y="4156193"/>
              <a:ext cx="457200" cy="226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p(e)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401072" y="4156193"/>
              <a:ext cx="603954" cy="226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p(E)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Freeform 8"/>
          <p:cNvSpPr/>
          <p:nvPr/>
        </p:nvSpPr>
        <p:spPr>
          <a:xfrm>
            <a:off x="5210629" y="1047448"/>
            <a:ext cx="1596571" cy="1129695"/>
          </a:xfrm>
          <a:custGeom>
            <a:avLst/>
            <a:gdLst>
              <a:gd name="connsiteX0" fmla="*/ 0 w 1596571"/>
              <a:gd name="connsiteY0" fmla="*/ 12095 h 1129695"/>
              <a:gd name="connsiteX1" fmla="*/ 522514 w 1596571"/>
              <a:gd name="connsiteY1" fmla="*/ 55638 h 1129695"/>
              <a:gd name="connsiteX2" fmla="*/ 478971 w 1596571"/>
              <a:gd name="connsiteY2" fmla="*/ 345923 h 1129695"/>
              <a:gd name="connsiteX3" fmla="*/ 1596571 w 1596571"/>
              <a:gd name="connsiteY3" fmla="*/ 1129695 h 112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6571" h="1129695">
                <a:moveTo>
                  <a:pt x="0" y="12095"/>
                </a:moveTo>
                <a:cubicBezTo>
                  <a:pt x="221343" y="6047"/>
                  <a:pt x="442686" y="0"/>
                  <a:pt x="522514" y="55638"/>
                </a:cubicBezTo>
                <a:cubicBezTo>
                  <a:pt x="602343" y="111276"/>
                  <a:pt x="299962" y="166914"/>
                  <a:pt x="478971" y="345923"/>
                </a:cubicBezTo>
                <a:cubicBezTo>
                  <a:pt x="657980" y="524932"/>
                  <a:pt x="1127275" y="827313"/>
                  <a:pt x="1596571" y="1129695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19800" y="1219200"/>
            <a:ext cx="31242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probability squeezed toward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0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Traditional Interpolation Approach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so that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6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at the observation points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roughness of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 = 0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between the observation points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 case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N&gt;1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tedious to compute, but not mysterious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981200"/>
            <a:ext cx="9144000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total error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χ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= 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=1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40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1899" t="51715" r="8311" b="25066"/>
          <a:stretch>
            <a:fillRect/>
          </a:stretch>
        </p:blipFill>
        <p:spPr bwMode="auto">
          <a:xfrm>
            <a:off x="228600" y="4267200"/>
            <a:ext cx="8686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 case of N&gt;1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tedious to compute, but not mysterious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981200"/>
            <a:ext cx="9144000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total error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χ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= 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4000" i="1" baseline="-25000" dirty="0" smtClean="0">
                <a:latin typeface="Cambria Math"/>
                <a:ea typeface="Cambria Math"/>
                <a:cs typeface="Times New Roman" pitchFamily="18" charset="0"/>
              </a:rPr>
              <a:t>=1</a:t>
            </a:r>
            <a:r>
              <a:rPr lang="en-US" sz="4000" i="1" baseline="30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40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1899" t="51715" r="8311" b="25066"/>
          <a:stretch>
            <a:fillRect/>
          </a:stretch>
        </p:blipFill>
        <p:spPr bwMode="auto">
          <a:xfrm>
            <a:off x="228600" y="4267200"/>
            <a:ext cx="8686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343400" y="3581400"/>
            <a:ext cx="41910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 called chi-squared when </a:t>
            </a:r>
            <a:r>
              <a:rPr lang="en-US" sz="32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2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is Normally-distributed with zero mean and unit variance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33800" y="3581400"/>
            <a:ext cx="685800" cy="510903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362200" y="5867400"/>
            <a:ext cx="4191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called chi-squared </a:t>
            </a: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p.d.f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997857" y="5646056"/>
            <a:ext cx="1335314" cy="510903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/>
          <p:nvPr/>
        </p:nvGrpSpPr>
        <p:grpSpPr>
          <a:xfrm>
            <a:off x="1" y="1371600"/>
            <a:ext cx="8915399" cy="3733800"/>
            <a:chOff x="1147303" y="1953124"/>
            <a:chExt cx="6560702" cy="2143125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1953124"/>
              <a:ext cx="6210300" cy="214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2324864" y="2215547"/>
              <a:ext cx="953265" cy="30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N=1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09800" y="3118702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62200" y="3423502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14600" y="3504925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689578" y="3623458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59768" y="3667087"/>
              <a:ext cx="648237" cy="33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Symbol" pitchFamily="18" charset="2"/>
                  <a:cs typeface="Times New Roman" pitchFamily="18" charset="0"/>
                </a:rPr>
                <a:t>c</a:t>
              </a:r>
              <a:r>
                <a:rPr lang="en-US" sz="32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32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47303" y="2867524"/>
              <a:ext cx="948734" cy="33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p(</a:t>
              </a:r>
              <a:r>
                <a:rPr lang="en-US" sz="3200" i="1" dirty="0" smtClean="0">
                  <a:latin typeface="Symbol" pitchFamily="18" charset="2"/>
                  <a:cs typeface="Times New Roman" pitchFamily="18" charset="0"/>
                </a:rPr>
                <a:t>c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32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/>
          <p:nvPr/>
        </p:nvGrpSpPr>
        <p:grpSpPr>
          <a:xfrm>
            <a:off x="1" y="1371600"/>
            <a:ext cx="8915399" cy="3733800"/>
            <a:chOff x="1147303" y="1953124"/>
            <a:chExt cx="6560702" cy="2143125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1953124"/>
              <a:ext cx="6210300" cy="214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2324864" y="2215547"/>
              <a:ext cx="953265" cy="30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N=1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09800" y="3118702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62200" y="3423502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14600" y="3504925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689578" y="3623458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59768" y="3667087"/>
              <a:ext cx="648237" cy="33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Symbol" pitchFamily="18" charset="2"/>
                  <a:cs typeface="Times New Roman" pitchFamily="18" charset="0"/>
                </a:rPr>
                <a:t>c</a:t>
              </a:r>
              <a:r>
                <a:rPr lang="en-US" sz="32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32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47303" y="2867524"/>
              <a:ext cx="948734" cy="33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p(</a:t>
              </a:r>
              <a:r>
                <a:rPr lang="en-US" sz="3200" i="1" dirty="0" smtClean="0">
                  <a:latin typeface="Symbol" pitchFamily="18" charset="2"/>
                  <a:cs typeface="Times New Roman" pitchFamily="18" charset="0"/>
                </a:rPr>
                <a:t>c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32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Freeform 11"/>
          <p:cNvSpPr/>
          <p:nvPr/>
        </p:nvSpPr>
        <p:spPr>
          <a:xfrm>
            <a:off x="1480457" y="1727200"/>
            <a:ext cx="6386286" cy="2977847"/>
          </a:xfrm>
          <a:custGeom>
            <a:avLst/>
            <a:gdLst>
              <a:gd name="connsiteX0" fmla="*/ 0 w 6386286"/>
              <a:gd name="connsiteY0" fmla="*/ 0 h 2977847"/>
              <a:gd name="connsiteX1" fmla="*/ 72572 w 6386286"/>
              <a:gd name="connsiteY1" fmla="*/ 856343 h 2977847"/>
              <a:gd name="connsiteX2" fmla="*/ 319314 w 6386286"/>
              <a:gd name="connsiteY2" fmla="*/ 1872343 h 2977847"/>
              <a:gd name="connsiteX3" fmla="*/ 725714 w 6386286"/>
              <a:gd name="connsiteY3" fmla="*/ 2380343 h 2977847"/>
              <a:gd name="connsiteX4" fmla="*/ 1320800 w 6386286"/>
              <a:gd name="connsiteY4" fmla="*/ 2670629 h 2977847"/>
              <a:gd name="connsiteX5" fmla="*/ 2249714 w 6386286"/>
              <a:gd name="connsiteY5" fmla="*/ 2859314 h 2977847"/>
              <a:gd name="connsiteX6" fmla="*/ 3599543 w 6386286"/>
              <a:gd name="connsiteY6" fmla="*/ 2960914 h 2977847"/>
              <a:gd name="connsiteX7" fmla="*/ 6386286 w 6386286"/>
              <a:gd name="connsiteY7" fmla="*/ 2960914 h 297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86286" h="2977847">
                <a:moveTo>
                  <a:pt x="0" y="0"/>
                </a:moveTo>
                <a:cubicBezTo>
                  <a:pt x="9676" y="272143"/>
                  <a:pt x="19353" y="544286"/>
                  <a:pt x="72572" y="856343"/>
                </a:cubicBezTo>
                <a:cubicBezTo>
                  <a:pt x="125791" y="1168400"/>
                  <a:pt x="210457" y="1618343"/>
                  <a:pt x="319314" y="1872343"/>
                </a:cubicBezTo>
                <a:cubicBezTo>
                  <a:pt x="428171" y="2126343"/>
                  <a:pt x="558800" y="2247295"/>
                  <a:pt x="725714" y="2380343"/>
                </a:cubicBezTo>
                <a:cubicBezTo>
                  <a:pt x="892628" y="2513391"/>
                  <a:pt x="1066800" y="2590801"/>
                  <a:pt x="1320800" y="2670629"/>
                </a:cubicBezTo>
                <a:cubicBezTo>
                  <a:pt x="1574800" y="2750457"/>
                  <a:pt x="1869924" y="2810933"/>
                  <a:pt x="2249714" y="2859314"/>
                </a:cubicBezTo>
                <a:cubicBezTo>
                  <a:pt x="2629504" y="2907695"/>
                  <a:pt x="2910114" y="2943981"/>
                  <a:pt x="3599543" y="2960914"/>
                </a:cubicBezTo>
                <a:cubicBezTo>
                  <a:pt x="4288972" y="2977847"/>
                  <a:pt x="5337629" y="2969380"/>
                  <a:pt x="6386286" y="296091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561772" y="2547258"/>
            <a:ext cx="4191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case we just worked out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4103582" flipV="1">
            <a:off x="1950689" y="2424977"/>
            <a:ext cx="386692" cy="852800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/>
          <p:nvPr/>
        </p:nvGrpSpPr>
        <p:grpSpPr>
          <a:xfrm>
            <a:off x="1" y="1371600"/>
            <a:ext cx="8915399" cy="3733800"/>
            <a:chOff x="1147303" y="1953124"/>
            <a:chExt cx="6560702" cy="2143125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1953124"/>
              <a:ext cx="6210300" cy="214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2324864" y="2215547"/>
              <a:ext cx="953265" cy="30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N=1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09800" y="3118702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62200" y="3423502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14600" y="3504925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689578" y="3623458"/>
              <a:ext cx="304800" cy="264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59768" y="3667087"/>
              <a:ext cx="648237" cy="33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Symbol" pitchFamily="18" charset="2"/>
                  <a:cs typeface="Times New Roman" pitchFamily="18" charset="0"/>
                </a:rPr>
                <a:t>c</a:t>
              </a:r>
              <a:r>
                <a:rPr lang="en-US" sz="32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32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47303" y="2867524"/>
              <a:ext cx="948734" cy="335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p(</a:t>
              </a:r>
              <a:r>
                <a:rPr lang="en-US" sz="3200" i="1" dirty="0" smtClean="0">
                  <a:latin typeface="Symbol" pitchFamily="18" charset="2"/>
                  <a:cs typeface="Times New Roman" pitchFamily="18" charset="0"/>
                </a:rPr>
                <a:t>c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32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2514600" y="2057400"/>
            <a:ext cx="5972628" cy="1186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approximately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Normal for large 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20026608" flipV="1">
            <a:off x="4421461" y="3294044"/>
            <a:ext cx="595871" cy="738523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473200" y="4207933"/>
            <a:ext cx="6214533" cy="448734"/>
          </a:xfrm>
          <a:custGeom>
            <a:avLst/>
            <a:gdLst>
              <a:gd name="connsiteX0" fmla="*/ 0 w 6214533"/>
              <a:gd name="connsiteY0" fmla="*/ 448734 h 448734"/>
              <a:gd name="connsiteX1" fmla="*/ 999067 w 6214533"/>
              <a:gd name="connsiteY1" fmla="*/ 110067 h 448734"/>
              <a:gd name="connsiteX2" fmla="*/ 1778000 w 6214533"/>
              <a:gd name="connsiteY2" fmla="*/ 8467 h 448734"/>
              <a:gd name="connsiteX3" fmla="*/ 3048000 w 6214533"/>
              <a:gd name="connsiteY3" fmla="*/ 59267 h 448734"/>
              <a:gd name="connsiteX4" fmla="*/ 4216400 w 6214533"/>
              <a:gd name="connsiteY4" fmla="*/ 211667 h 448734"/>
              <a:gd name="connsiteX5" fmla="*/ 6214533 w 6214533"/>
              <a:gd name="connsiteY5" fmla="*/ 381000 h 448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4533" h="448734">
                <a:moveTo>
                  <a:pt x="0" y="448734"/>
                </a:moveTo>
                <a:cubicBezTo>
                  <a:pt x="351367" y="316089"/>
                  <a:pt x="702734" y="183445"/>
                  <a:pt x="999067" y="110067"/>
                </a:cubicBezTo>
                <a:cubicBezTo>
                  <a:pt x="1295400" y="36689"/>
                  <a:pt x="1436511" y="16934"/>
                  <a:pt x="1778000" y="8467"/>
                </a:cubicBezTo>
                <a:cubicBezTo>
                  <a:pt x="2119489" y="0"/>
                  <a:pt x="2641600" y="25400"/>
                  <a:pt x="3048000" y="59267"/>
                </a:cubicBezTo>
                <a:cubicBezTo>
                  <a:pt x="3454400" y="93134"/>
                  <a:pt x="3688644" y="158045"/>
                  <a:pt x="4216400" y="211667"/>
                </a:cubicBezTo>
                <a:cubicBezTo>
                  <a:pt x="4744156" y="265289"/>
                  <a:pt x="5479344" y="323144"/>
                  <a:pt x="6214533" y="3810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Chi-Squared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81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>N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called “the degrees of freedom”</a:t>
            </a:r>
          </a:p>
          <a:p>
            <a:pPr algn="ctr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mean 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</a:p>
          <a:p>
            <a:pPr algn="ctr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variance 2N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Chi-Squared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81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>N 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called “the degrees of freedom”</a:t>
            </a:r>
          </a:p>
          <a:p>
            <a:pPr algn="ctr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mean 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</a:p>
          <a:p>
            <a:pPr algn="ctr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variance 2N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667000" y="3158069"/>
            <a:ext cx="3886200" cy="2590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553200" y="5029200"/>
            <a:ext cx="2590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memorize!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17496418">
            <a:off x="6607642" y="5155294"/>
            <a:ext cx="358977" cy="852800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689" t="48825" r="47767" b="37706"/>
          <a:stretch>
            <a:fillRect/>
          </a:stretch>
        </p:blipFill>
        <p:spPr bwMode="auto">
          <a:xfrm>
            <a:off x="533400" y="2590800"/>
            <a:ext cx="66865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2413000" y="1219200"/>
            <a:ext cx="4301067" cy="3454400"/>
          </a:xfrm>
          <a:custGeom>
            <a:avLst/>
            <a:gdLst>
              <a:gd name="connsiteX0" fmla="*/ 0 w 4301067"/>
              <a:gd name="connsiteY0" fmla="*/ 0 h 3454400"/>
              <a:gd name="connsiteX1" fmla="*/ 0 w 4301067"/>
              <a:gd name="connsiteY1" fmla="*/ 3454400 h 3454400"/>
              <a:gd name="connsiteX2" fmla="*/ 4301067 w 4301067"/>
              <a:gd name="connsiteY2" fmla="*/ 3454400 h 345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1067" h="3454400">
                <a:moveTo>
                  <a:pt x="0" y="0"/>
                </a:moveTo>
                <a:lnTo>
                  <a:pt x="0" y="3454400"/>
                </a:lnTo>
                <a:lnTo>
                  <a:pt x="4301067" y="3454400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52800" y="4673600"/>
            <a:ext cx="2590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2844800"/>
            <a:ext cx="2590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953000" y="17526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52800" y="28956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114800" y="27432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86200" y="23622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43400" y="20574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724400" y="22860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724400" y="19812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419600" y="23622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733800" y="28194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352800" y="32766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971800" y="33528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133600" y="1143000"/>
            <a:ext cx="3581400" cy="327660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048000" y="3132667"/>
            <a:ext cx="0" cy="60960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 txBox="1">
            <a:spLocks/>
          </p:cNvSpPr>
          <p:nvPr/>
        </p:nvSpPr>
        <p:spPr>
          <a:xfrm>
            <a:off x="4114800" y="3505200"/>
            <a:ext cx="2590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prior error </a:t>
            </a:r>
            <a:r>
              <a:rPr lang="el-GR" sz="3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200" baseline="-25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prior</a:t>
            </a:r>
            <a:r>
              <a:rPr lang="en-US" sz="3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=1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5" name="Freeform 24"/>
          <p:cNvSpPr/>
          <p:nvPr/>
        </p:nvSpPr>
        <p:spPr>
          <a:xfrm rot="17496418">
            <a:off x="3407242" y="3402694"/>
            <a:ext cx="358977" cy="852800"/>
          </a:xfrm>
          <a:custGeom>
            <a:avLst/>
            <a:gdLst>
              <a:gd name="connsiteX0" fmla="*/ 29029 w 1335314"/>
              <a:gd name="connsiteY0" fmla="*/ 0 h 478972"/>
              <a:gd name="connsiteX1" fmla="*/ 217714 w 1335314"/>
              <a:gd name="connsiteY1" fmla="*/ 348343 h 478972"/>
              <a:gd name="connsiteX2" fmla="*/ 1335314 w 1335314"/>
              <a:gd name="connsiteY2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5314" h="478972">
                <a:moveTo>
                  <a:pt x="29029" y="0"/>
                </a:moveTo>
                <a:cubicBezTo>
                  <a:pt x="14514" y="134257"/>
                  <a:pt x="0" y="268514"/>
                  <a:pt x="217714" y="348343"/>
                </a:cubicBezTo>
                <a:cubicBezTo>
                  <a:pt x="435428" y="428172"/>
                  <a:pt x="885371" y="453572"/>
                  <a:pt x="1335314" y="47897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124200" y="1752600"/>
            <a:ext cx="2590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noProof="0" dirty="0" smtClean="0">
                <a:latin typeface="Times New Roman" pitchFamily="18" charset="0"/>
                <a:cs typeface="Times New Roman" pitchFamily="18" charset="0"/>
              </a:rPr>
              <a:t>posterior error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86200"/>
            <a:ext cx="9144000" cy="1981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disadvantage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observation points are singled out as special 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002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advantage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interpolant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an analytic function that is known everywhere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728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Traditional Interpolation Approach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“posterior” 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based on misfit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8813" t="47907" r="13711" b="38012"/>
          <a:stretch>
            <a:fillRect/>
          </a:stretch>
        </p:blipFill>
        <p:spPr bwMode="auto">
          <a:xfrm>
            <a:off x="3352800" y="2590800"/>
            <a:ext cx="3733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724400" y="2514600"/>
            <a:ext cx="12192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05200" y="2743200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l-GR" sz="36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6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3600" i="1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3600" i="1" baseline="-25000" dirty="0" smtClean="0">
                <a:latin typeface="Cambria Math"/>
                <a:ea typeface="Cambria Math"/>
                <a:cs typeface="Times New Roman" pitchFamily="18" charset="0"/>
              </a:rPr>
              <a:t>=1</a:t>
            </a:r>
            <a:r>
              <a:rPr lang="en-US" sz="3600" i="1" baseline="30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36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3600" i="1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n-US" sz="3600" i="1" dirty="0" err="1" smtClean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n-US" sz="3600" i="1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3600" i="1" baseline="30000" dirty="0" err="1" smtClean="0">
                <a:latin typeface="Cambria Math"/>
                <a:ea typeface="Cambria Math"/>
                <a:cs typeface="Times New Roman" pitchFamily="18" charset="0"/>
              </a:rPr>
              <a:t>obs</a:t>
            </a:r>
            <a:r>
              <a:rPr lang="en-US" sz="3600" i="1" dirty="0" err="1" smtClean="0">
                <a:latin typeface="Cambria Math"/>
                <a:ea typeface="Cambria Math"/>
                <a:cs typeface="Times New Roman" pitchFamily="18" charset="0"/>
              </a:rPr>
              <a:t>-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6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3600" i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800" y="3115732"/>
            <a:ext cx="1181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2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3200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3200" baseline="-25000" dirty="0" smtClean="0">
                <a:latin typeface="Cambria Math"/>
                <a:ea typeface="Cambria Math"/>
                <a:cs typeface="Times New Roman" pitchFamily="18" charset="0"/>
              </a:rPr>
              <a:t>post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172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that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posterior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different than the prior 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fit poor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this just random error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172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Null Hypothesis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172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difference between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and posterior variance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due to random variation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172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Construct chi-squared distributed variable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581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(N-M)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  <a:t>post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  <a:t>prior</a:t>
            </a:r>
            <a:b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</a:br>
            <a: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  <a:t/>
            </a:r>
            <a:b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</a:br>
            <a: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  <a:t/>
            </a:r>
            <a:br>
              <a:rPr lang="en-US" baseline="-25000" dirty="0" smtClean="0">
                <a:latin typeface="Cambria Math"/>
                <a:ea typeface="Cambria Math"/>
                <a:cs typeface="Times New Roman" pitchFamily="18" charset="0"/>
              </a:rPr>
            </a:b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chi-squared distributed with N-M degrees of freedom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95400"/>
            <a:ext cx="9144000" cy="4038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 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(N-M)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variance of 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2(N-M)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under ‘Normality’ approximation,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95% confidence interval 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95400"/>
            <a:ext cx="9144000" cy="4038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(N-M) 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± 2*</a:t>
            </a:r>
            <a:r>
              <a:rPr lang="en-US" dirty="0" err="1" smtClean="0">
                <a:latin typeface="Cambria Math"/>
                <a:ea typeface="Cambria Math"/>
                <a:cs typeface="Times New Roman" pitchFamily="18" charset="0"/>
              </a:rPr>
              <a:t>sqrt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2(N-M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5562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check whether 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in this interval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(N-M) 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± 2*</a:t>
            </a:r>
            <a:r>
              <a:rPr lang="en-US" dirty="0" err="1" smtClean="0">
                <a:latin typeface="Cambria Math"/>
                <a:ea typeface="Cambria Math"/>
                <a:cs typeface="Times New Roman" pitchFamily="18" charset="0"/>
              </a:rPr>
              <a:t>sqrt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2(N-M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it is, then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Hypothesis cannot be rejected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the 95% level of confidence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220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linear </a:t>
            </a:r>
            <a:r>
              <a:rPr lang="en-US" sz="3600" i="1" dirty="0" err="1" smtClean="0">
                <a:latin typeface="Times New Roman" pitchFamily="18" charset="0"/>
                <a:cs typeface="Times New Roman" pitchFamily="18" charset="0"/>
              </a:rPr>
              <a:t>splines</a:t>
            </a:r>
            <a:endParaRPr lang="en-US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“connect the data points with straight lines”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1905000" y="1015425"/>
            <a:ext cx="4800600" cy="12954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29400" y="20060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916634" y="1408837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962400" y="126926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876800" y="1701225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248400" y="2006025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19400" y="1320225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981200" y="1701225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3474204" y="1898829"/>
            <a:ext cx="10668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4552951" y="2091748"/>
            <a:ext cx="728663" cy="4765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33800" y="23870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95800" y="2387025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1" name="Straight Connector 30"/>
          <p:cNvCxnSpPr>
            <a:stCxn id="10" idx="6"/>
            <a:endCxn id="11" idx="5"/>
          </p:cNvCxnSpPr>
          <p:nvPr/>
        </p:nvCxnSpPr>
        <p:spPr>
          <a:xfrm>
            <a:off x="4038600" y="1307366"/>
            <a:ext cx="903241" cy="458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14800" y="863025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7333" t="22559" r="5200" b="43668"/>
          <a:stretch>
            <a:fillRect/>
          </a:stretch>
        </p:blipFill>
        <p:spPr bwMode="auto">
          <a:xfrm>
            <a:off x="-1" y="3810000"/>
            <a:ext cx="907970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6106</TotalTime>
  <Words>2295</Words>
  <Application>Microsoft Office PowerPoint</Application>
  <PresentationFormat>On-screen Show (4:3)</PresentationFormat>
  <Paragraphs>498</Paragraphs>
  <Slides>78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79" baseType="lpstr">
      <vt:lpstr>Office Theme</vt:lpstr>
      <vt:lpstr>Slide 1</vt:lpstr>
      <vt:lpstr>Part 1</vt:lpstr>
      <vt:lpstr>Slide 3</vt:lpstr>
      <vt:lpstr>Slide 4</vt:lpstr>
      <vt:lpstr>Generalized Least Squares Approach  find diest so that   diest ≈ diobs at the observation points and  roughness of diest ≈ 0 everywhere</vt:lpstr>
      <vt:lpstr>Traditional Interpolation Approach  find d(t) so that   d(ti) = diobs at the observation points and  roughness of d(t) = 0 in between the observation points</vt:lpstr>
      <vt:lpstr>disadvantage the observation points are singled out as special  </vt:lpstr>
      <vt:lpstr>Slide 8</vt:lpstr>
      <vt:lpstr>Slide 9</vt:lpstr>
      <vt:lpstr>Slide 10</vt:lpstr>
      <vt:lpstr>Slide 11</vt:lpstr>
      <vt:lpstr>interpolation involves  prior information of smoothness </vt:lpstr>
      <vt:lpstr>in generalized least-squares</vt:lpstr>
      <vt:lpstr>Slide 14</vt:lpstr>
      <vt:lpstr>so the prior information that the data are smooth  is equivalent to the requirement that they have a specific covariance matrix  which for stationary time series is equivalent to saying that they have a specific autocorrelation function</vt:lpstr>
      <vt:lpstr>so an alternative, more flexible way of interpolating data  is by specifying the autocorrelation function that we want the results to have  this is called Kriging (after Danie G Krige, its inventor) </vt:lpstr>
      <vt:lpstr>Kriging</vt:lpstr>
      <vt:lpstr>Slide 18</vt:lpstr>
      <vt:lpstr>Slide 19</vt:lpstr>
      <vt:lpstr>Slide 20</vt:lpstr>
      <vt:lpstr>all we need now do is specify an autocorrelation function  for example we could use the Normal function</vt:lpstr>
      <vt:lpstr>In MatLab</vt:lpstr>
      <vt:lpstr>In MatLab</vt:lpstr>
      <vt:lpstr>Slide 24</vt:lpstr>
      <vt:lpstr>Interpolation in two-dimensions</vt:lpstr>
      <vt:lpstr>1 dimensions</vt:lpstr>
      <vt:lpstr>1 dimensions</vt:lpstr>
      <vt:lpstr>Delaunay triangles</vt:lpstr>
      <vt:lpstr>Slide 29</vt:lpstr>
      <vt:lpstr>Slide 30</vt:lpstr>
      <vt:lpstr>Slide 31</vt:lpstr>
      <vt:lpstr>In MatLab</vt:lpstr>
      <vt:lpstr>Part 2</vt:lpstr>
      <vt:lpstr>Part 2.A</vt:lpstr>
      <vt:lpstr>Slide 35</vt:lpstr>
      <vt:lpstr>Slide 36</vt:lpstr>
      <vt:lpstr>looks pretty linear</vt:lpstr>
      <vt:lpstr>actually, its just a bunch of random numbers!</vt:lpstr>
      <vt:lpstr>Slide 39</vt:lpstr>
      <vt:lpstr>4 more random plots</vt:lpstr>
      <vt:lpstr>scenario test of a drug</vt:lpstr>
      <vt:lpstr>Slide 42</vt:lpstr>
      <vt:lpstr>the logic</vt:lpstr>
      <vt:lpstr>Null Hypothesis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the goal of this lecture is to develop techniques for quantifying the probability that  a result is not due to random variation </vt:lpstr>
      <vt:lpstr>Part 2.B</vt:lpstr>
      <vt:lpstr>Slide 55</vt:lpstr>
      <vt:lpstr>Slide 56</vt:lpstr>
      <vt:lpstr>simplest case N=1</vt:lpstr>
      <vt:lpstr>Slide 58</vt:lpstr>
      <vt:lpstr>Slide 59</vt:lpstr>
      <vt:lpstr>general case of N&gt;1 tedious to compute, but not mysterious</vt:lpstr>
      <vt:lpstr>general case of N&gt;1 tedious to compute, but not mysterious</vt:lpstr>
      <vt:lpstr>Slide 62</vt:lpstr>
      <vt:lpstr>Slide 63</vt:lpstr>
      <vt:lpstr>Slide 64</vt:lpstr>
      <vt:lpstr>Chi-Squared p.d.f.</vt:lpstr>
      <vt:lpstr>Chi-Squared p.d.f.</vt:lpstr>
      <vt:lpstr>In MatLab</vt:lpstr>
      <vt:lpstr>Slide 68</vt:lpstr>
      <vt:lpstr>Slide 69</vt:lpstr>
      <vt:lpstr>“posterior” error based on misfit</vt:lpstr>
      <vt:lpstr>suppose that the posterior error is different than the prior error  is the fit poor  or  is this just random error</vt:lpstr>
      <vt:lpstr>Null Hypothesis</vt:lpstr>
      <vt:lpstr>Null Hypothesis  the difference between the prior and posterior variance is due to random variation </vt:lpstr>
      <vt:lpstr>Construct chi-squared distributed variable  </vt:lpstr>
      <vt:lpstr>X2 = (N-M) σ2post / σ2prior   chi-squared distributed with N-M degrees of freedom</vt:lpstr>
      <vt:lpstr>mean X2 is (N-M)  variance of X2 is 2(N-M)  so under ‘Normality’ approximation,  95% confidence interval is  ?</vt:lpstr>
      <vt:lpstr>(N-M)  ± 2*sqrt(2(N-M) )  </vt:lpstr>
      <vt:lpstr>so check whether X2 is in this interval (N-M)  ± 2*sqrt(2(N-M) )   if it is, then the Null Hypothesis cannot be rejected at the 95% level of confidence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Menke</dc:creator>
  <cp:lastModifiedBy>William Menke</cp:lastModifiedBy>
  <cp:revision>327</cp:revision>
  <dcterms:created xsi:type="dcterms:W3CDTF">2011-06-08T22:04:27Z</dcterms:created>
  <dcterms:modified xsi:type="dcterms:W3CDTF">2014-11-19T16:42:58Z</dcterms:modified>
</cp:coreProperties>
</file>