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7"/>
  </p:notesMasterIdLst>
  <p:sldIdLst>
    <p:sldId id="292" r:id="rId2"/>
    <p:sldId id="293" r:id="rId3"/>
    <p:sldId id="296" r:id="rId4"/>
    <p:sldId id="294" r:id="rId5"/>
    <p:sldId id="295" r:id="rId6"/>
    <p:sldId id="299" r:id="rId7"/>
    <p:sldId id="297" r:id="rId8"/>
    <p:sldId id="298" r:id="rId9"/>
    <p:sldId id="300" r:id="rId10"/>
    <p:sldId id="306" r:id="rId11"/>
    <p:sldId id="301" r:id="rId12"/>
    <p:sldId id="302" r:id="rId13"/>
    <p:sldId id="303" r:id="rId14"/>
    <p:sldId id="304" r:id="rId15"/>
    <p:sldId id="305" r:id="rId16"/>
    <p:sldId id="307" r:id="rId17"/>
    <p:sldId id="308" r:id="rId18"/>
    <p:sldId id="309" r:id="rId19"/>
    <p:sldId id="312" r:id="rId20"/>
    <p:sldId id="311" r:id="rId21"/>
    <p:sldId id="334" r:id="rId22"/>
    <p:sldId id="315" r:id="rId23"/>
    <p:sldId id="313" r:id="rId24"/>
    <p:sldId id="314" r:id="rId25"/>
    <p:sldId id="316" r:id="rId26"/>
    <p:sldId id="317" r:id="rId27"/>
    <p:sldId id="318" r:id="rId28"/>
    <p:sldId id="319" r:id="rId29"/>
    <p:sldId id="320" r:id="rId30"/>
    <p:sldId id="321" r:id="rId31"/>
    <p:sldId id="291" r:id="rId32"/>
    <p:sldId id="277" r:id="rId33"/>
    <p:sldId id="257" r:id="rId34"/>
    <p:sldId id="258" r:id="rId35"/>
    <p:sldId id="260" r:id="rId36"/>
    <p:sldId id="261" r:id="rId37"/>
    <p:sldId id="278" r:id="rId38"/>
    <p:sldId id="262" r:id="rId39"/>
    <p:sldId id="263" r:id="rId40"/>
    <p:sldId id="264" r:id="rId41"/>
    <p:sldId id="265" r:id="rId42"/>
    <p:sldId id="281" r:id="rId43"/>
    <p:sldId id="266" r:id="rId44"/>
    <p:sldId id="267" r:id="rId45"/>
    <p:sldId id="268" r:id="rId46"/>
    <p:sldId id="269" r:id="rId47"/>
    <p:sldId id="279" r:id="rId48"/>
    <p:sldId id="270" r:id="rId49"/>
    <p:sldId id="271" r:id="rId50"/>
    <p:sldId id="272" r:id="rId51"/>
    <p:sldId id="273" r:id="rId52"/>
    <p:sldId id="280" r:id="rId53"/>
    <p:sldId id="274" r:id="rId54"/>
    <p:sldId id="275" r:id="rId55"/>
    <p:sldId id="276" r:id="rId56"/>
    <p:sldId id="322" r:id="rId57"/>
    <p:sldId id="282" r:id="rId58"/>
    <p:sldId id="285" r:id="rId59"/>
    <p:sldId id="284" r:id="rId60"/>
    <p:sldId id="286" r:id="rId61"/>
    <p:sldId id="283" r:id="rId62"/>
    <p:sldId id="290" r:id="rId63"/>
    <p:sldId id="289" r:id="rId64"/>
    <p:sldId id="287" r:id="rId65"/>
    <p:sldId id="288" r:id="rId66"/>
    <p:sldId id="325" r:id="rId67"/>
    <p:sldId id="323" r:id="rId68"/>
    <p:sldId id="324" r:id="rId69"/>
    <p:sldId id="326" r:id="rId70"/>
    <p:sldId id="327" r:id="rId71"/>
    <p:sldId id="328" r:id="rId72"/>
    <p:sldId id="329" r:id="rId73"/>
    <p:sldId id="330" r:id="rId74"/>
    <p:sldId id="331" r:id="rId75"/>
    <p:sldId id="333" r:id="rId7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59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7CCDE8-1C15-4AF9-9E3A-8CEB9C57E92A}" type="datetimeFigureOut">
              <a:rPr lang="en-US" smtClean="0"/>
              <a:t>9/9/2014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02C2D0-0F90-4B04-ACEF-53D7BE44F4B6}"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a:t>
            </a:r>
            <a:r>
              <a:rPr lang="en-US" baseline="0" dirty="0" smtClean="0"/>
              <a:t> that in this analogy, the random variable, x, has indeterminate value when it is in the box.  Every time it is taken out of the box, it takes on a new value.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should give examples where</a:t>
            </a:r>
            <a:r>
              <a:rPr lang="en-US" baseline="0" dirty="0" smtClean="0"/>
              <a:t> many data are combined to produce a few inferences.  For example, many measurements of global temperature are combined to determine how much the world warmed in the last decade, and whether some areas, such as the poles, are warming faster than others.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Table of percentages, Table of fractions, bar graph, shaded vector.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a:t>
            </a:r>
            <a:r>
              <a:rPr lang="en-US" baseline="0" dirty="0" smtClean="0"/>
              <a:t> the methane example, the random variable, d, represented the number of </a:t>
            </a:r>
            <a:r>
              <a:rPr lang="en-US" baseline="0" dirty="0" err="1" smtClean="0"/>
              <a:t>deuterioum</a:t>
            </a:r>
            <a:r>
              <a:rPr lang="en-US" baseline="0" dirty="0" smtClean="0"/>
              <a:t> atoms, and took on the discrete values </a:t>
            </a:r>
            <a:r>
              <a:rPr lang="en-US" baseline="0" dirty="0" err="1" smtClean="0"/>
              <a:t>values</a:t>
            </a:r>
            <a:r>
              <a:rPr lang="en-US" baseline="0" dirty="0" smtClean="0"/>
              <a:t>, 0, 1, … 4.  Here, the depth, d, of the fish is a continuous variable that can take on a fractional value between 0 and 5.</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 that this</a:t>
            </a:r>
            <a:r>
              <a:rPr lang="en-US" baseline="0" dirty="0" smtClean="0"/>
              <a:t> </a:t>
            </a:r>
            <a:r>
              <a:rPr lang="en-US" baseline="0" dirty="0" err="1" smtClean="0"/>
              <a:t>p.d.f</a:t>
            </a:r>
            <a:r>
              <a:rPr lang="en-US" baseline="0" dirty="0" smtClean="0"/>
              <a:t>. is useful for characterizing a state of no information.  The fish is in the pond, but we don’t know its depth.  Mention that the area must be unity, so the amplitude is 1/(</a:t>
            </a:r>
            <a:r>
              <a:rPr lang="en-US" baseline="0" dirty="0" err="1" smtClean="0"/>
              <a:t>dmax-dmin</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the basic</a:t>
            </a:r>
            <a:r>
              <a:rPr lang="en-US" baseline="0" dirty="0" smtClean="0"/>
              <a:t> characteristics of the distribution:  Symmetric around the mean, so mean=median=mode.  Relatively short-tailed (little probability far from the mean).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Discuss what level</a:t>
            </a:r>
            <a:r>
              <a:rPr lang="en-US" baseline="0" dirty="0" smtClean="0"/>
              <a:t> of certainty is needed to make decisions of various kinds.  Suppose that you knew to 68.27% certainty that a pair of shoes were going to fit.  Would you buy them.  Suppose that you knew to 99.73% certainty that a wild mushroom was non-</a:t>
            </a:r>
            <a:r>
              <a:rPr lang="en-US" baseline="0" dirty="0" err="1" smtClean="0"/>
              <a:t>poisonus</a:t>
            </a:r>
            <a:r>
              <a:rPr lang="en-US" baseline="0" dirty="0" smtClean="0"/>
              <a:t>. Would you eat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second of</a:t>
            </a:r>
            <a:r>
              <a:rPr lang="en-US" baseline="0" dirty="0" smtClean="0"/>
              <a:t> the two </a:t>
            </a:r>
            <a:r>
              <a:rPr lang="en-US" dirty="0" smtClean="0"/>
              <a:t>most important concepts of the chapter.</a:t>
            </a:r>
            <a:r>
              <a:rPr lang="en-US" baseline="0" dirty="0" smtClean="0"/>
              <a:t>  Be sure to emphasize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this context, a model parameter is a parameter whose numerical value contains the “knowledge” of the “inference” we are seeking.</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3E4BFC7-6D48-41A0-B3FC-B8F94A4B5F30}" type="datetimeFigureOut">
              <a:rPr lang="en-US" smtClean="0"/>
              <a:t>9/9/2014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C004C-8B49-45A9-AC53-9CF84530B86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E4BFC7-6D48-41A0-B3FC-B8F94A4B5F30}" type="datetimeFigureOut">
              <a:rPr lang="en-US" smtClean="0"/>
              <a:t>9/9/2014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C004C-8B49-45A9-AC53-9CF84530B86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E4BFC7-6D48-41A0-B3FC-B8F94A4B5F30}" type="datetimeFigureOut">
              <a:rPr lang="en-US" smtClean="0"/>
              <a:t>9/9/2014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C004C-8B49-45A9-AC53-9CF84530B86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E4BFC7-6D48-41A0-B3FC-B8F94A4B5F30}" type="datetimeFigureOut">
              <a:rPr lang="en-US" smtClean="0"/>
              <a:t>9/9/2014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C004C-8B49-45A9-AC53-9CF84530B86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E4BFC7-6D48-41A0-B3FC-B8F94A4B5F30}" type="datetimeFigureOut">
              <a:rPr lang="en-US" smtClean="0"/>
              <a:t>9/9/2014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C004C-8B49-45A9-AC53-9CF84530B86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3E4BFC7-6D48-41A0-B3FC-B8F94A4B5F30}" type="datetimeFigureOut">
              <a:rPr lang="en-US" smtClean="0"/>
              <a:t>9/9/2014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0C004C-8B49-45A9-AC53-9CF84530B86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3E4BFC7-6D48-41A0-B3FC-B8F94A4B5F30}" type="datetimeFigureOut">
              <a:rPr lang="en-US" smtClean="0"/>
              <a:t>9/9/2014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0C004C-8B49-45A9-AC53-9CF84530B86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3E4BFC7-6D48-41A0-B3FC-B8F94A4B5F30}" type="datetimeFigureOut">
              <a:rPr lang="en-US" smtClean="0"/>
              <a:t>9/9/2014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0C004C-8B49-45A9-AC53-9CF84530B86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E4BFC7-6D48-41A0-B3FC-B8F94A4B5F30}" type="datetimeFigureOut">
              <a:rPr lang="en-US" smtClean="0"/>
              <a:t>9/9/2014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0C004C-8B49-45A9-AC53-9CF84530B86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E4BFC7-6D48-41A0-B3FC-B8F94A4B5F30}" type="datetimeFigureOut">
              <a:rPr lang="en-US" smtClean="0"/>
              <a:t>9/9/2014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0C004C-8B49-45A9-AC53-9CF84530B86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E4BFC7-6D48-41A0-B3FC-B8F94A4B5F30}" type="datetimeFigureOut">
              <a:rPr lang="en-US" smtClean="0"/>
              <a:t>9/9/2014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0C004C-8B49-45A9-AC53-9CF84530B86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E4BFC7-6D48-41A0-B3FC-B8F94A4B5F30}" type="datetimeFigureOut">
              <a:rPr lang="en-US" smtClean="0"/>
              <a:t>9/9/2014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0C004C-8B49-45A9-AC53-9CF84530B86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2438400"/>
            <a:ext cx="6477000" cy="2031325"/>
          </a:xfrm>
          <a:prstGeom prst="rect">
            <a:avLst/>
          </a:prstGeom>
          <a:noFill/>
        </p:spPr>
        <p:txBody>
          <a:bodyPr wrap="square" rtlCol="0">
            <a:spAutoFit/>
          </a:bodyPr>
          <a:lstStyle/>
          <a:p>
            <a:pPr algn="ctr"/>
            <a:r>
              <a:rPr lang="en-US" sz="3600" dirty="0" smtClean="0"/>
              <a:t>EESC G6908 </a:t>
            </a:r>
          </a:p>
          <a:p>
            <a:pPr algn="ctr"/>
            <a:r>
              <a:rPr lang="en-US" sz="3600" dirty="0" smtClean="0"/>
              <a:t>Quantitative Methods</a:t>
            </a:r>
          </a:p>
          <a:p>
            <a:pPr algn="ctr"/>
            <a:r>
              <a:rPr lang="en-US" sz="3600" dirty="0" smtClean="0"/>
              <a:t>of Data Analysis</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fontScale="90000"/>
          </a:bodyPr>
          <a:lstStyle/>
          <a:p>
            <a:r>
              <a:rPr lang="en-US" dirty="0" smtClean="0">
                <a:latin typeface="Times New Roman" pitchFamily="18" charset="0"/>
                <a:cs typeface="Times New Roman" pitchFamily="18" charset="0"/>
              </a:rPr>
              <a:t>example:</a:t>
            </a:r>
            <a:br>
              <a:rPr lang="en-US" dirty="0" smtClean="0">
                <a:latin typeface="Times New Roman" pitchFamily="18" charset="0"/>
                <a:cs typeface="Times New Roman" pitchFamily="18" charset="0"/>
              </a:rPr>
            </a:br>
            <a:r>
              <a:rPr lang="en-US" i="1" dirty="0" smtClean="0">
                <a:latin typeface="Cambria Math" pitchFamily="18" charset="0"/>
                <a:ea typeface="Cambria Math" pitchFamily="18" charset="0"/>
                <a:cs typeface="Times New Roman" pitchFamily="18" charset="0"/>
              </a:rPr>
              <a:t>d</a:t>
            </a:r>
            <a:r>
              <a:rPr lang="en-US" dirty="0" smtClean="0">
                <a:latin typeface="Times New Roman" pitchFamily="18" charset="0"/>
                <a:cs typeface="Times New Roman" pitchFamily="18" charset="0"/>
              </a:rPr>
              <a:t> = number of deuterium atoms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in methane</a:t>
            </a:r>
            <a:endParaRPr lang="en-US" dirty="0">
              <a:latin typeface="Times New Roman" pitchFamily="18" charset="0"/>
              <a:cs typeface="Times New Roman" pitchFamily="18" charset="0"/>
            </a:endParaRPr>
          </a:p>
        </p:txBody>
      </p:sp>
      <p:grpSp>
        <p:nvGrpSpPr>
          <p:cNvPr id="3" name="Group 26"/>
          <p:cNvGrpSpPr/>
          <p:nvPr/>
        </p:nvGrpSpPr>
        <p:grpSpPr>
          <a:xfrm>
            <a:off x="264794" y="2971824"/>
            <a:ext cx="1183006" cy="1311590"/>
            <a:chOff x="858202" y="2328864"/>
            <a:chExt cx="1183006" cy="1311590"/>
          </a:xfrm>
        </p:grpSpPr>
        <p:sp>
          <p:nvSpPr>
            <p:cNvPr id="4" name="Oval 3"/>
            <p:cNvSpPr/>
            <p:nvPr/>
          </p:nvSpPr>
          <p:spPr>
            <a:xfrm>
              <a:off x="1203960" y="2760345"/>
              <a:ext cx="457200" cy="45720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bwMode="auto">
            <a:xfrm>
              <a:off x="1258253" y="2711768"/>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C</a:t>
              </a:r>
              <a:endParaRPr kumimoji="0" lang="en-US" sz="32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6" name="Oval 5"/>
            <p:cNvSpPr/>
            <p:nvPr/>
          </p:nvSpPr>
          <p:spPr>
            <a:xfrm>
              <a:off x="1275398" y="2420304"/>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txBox="1">
              <a:spLocks/>
            </p:cNvSpPr>
            <p:nvPr/>
          </p:nvSpPr>
          <p:spPr bwMode="auto">
            <a:xfrm>
              <a:off x="1283973" y="2328864"/>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8" name="Oval 7"/>
            <p:cNvSpPr/>
            <p:nvPr/>
          </p:nvSpPr>
          <p:spPr>
            <a:xfrm>
              <a:off x="1681162" y="2806065"/>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bwMode="auto">
            <a:xfrm>
              <a:off x="1675448" y="2714625"/>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0" name="Oval 9"/>
            <p:cNvSpPr/>
            <p:nvPr/>
          </p:nvSpPr>
          <p:spPr>
            <a:xfrm>
              <a:off x="858202" y="2806065"/>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txBox="1">
              <a:spLocks/>
            </p:cNvSpPr>
            <p:nvPr/>
          </p:nvSpPr>
          <p:spPr bwMode="auto">
            <a:xfrm>
              <a:off x="866776" y="2714625"/>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2" name="Oval 11"/>
            <p:cNvSpPr/>
            <p:nvPr/>
          </p:nvSpPr>
          <p:spPr>
            <a:xfrm>
              <a:off x="1272538" y="3228974"/>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txBox="1">
              <a:spLocks/>
            </p:cNvSpPr>
            <p:nvPr/>
          </p:nvSpPr>
          <p:spPr bwMode="auto">
            <a:xfrm>
              <a:off x="1281112" y="3137534"/>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grpSp>
      <p:grpSp>
        <p:nvGrpSpPr>
          <p:cNvPr id="14" name="Group 27"/>
          <p:cNvGrpSpPr/>
          <p:nvPr/>
        </p:nvGrpSpPr>
        <p:grpSpPr>
          <a:xfrm>
            <a:off x="2112644" y="2971800"/>
            <a:ext cx="1183006" cy="1311590"/>
            <a:chOff x="858202" y="2328864"/>
            <a:chExt cx="1183006" cy="1311590"/>
          </a:xfrm>
        </p:grpSpPr>
        <p:sp>
          <p:nvSpPr>
            <p:cNvPr id="29" name="Oval 28"/>
            <p:cNvSpPr/>
            <p:nvPr/>
          </p:nvSpPr>
          <p:spPr>
            <a:xfrm>
              <a:off x="1203960" y="2760345"/>
              <a:ext cx="457200" cy="45720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itle 1"/>
            <p:cNvSpPr txBox="1">
              <a:spLocks/>
            </p:cNvSpPr>
            <p:nvPr/>
          </p:nvSpPr>
          <p:spPr bwMode="auto">
            <a:xfrm>
              <a:off x="1258253" y="2711768"/>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C</a:t>
              </a:r>
              <a:endParaRPr kumimoji="0" lang="en-US" sz="32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31" name="Oval 30"/>
            <p:cNvSpPr/>
            <p:nvPr/>
          </p:nvSpPr>
          <p:spPr>
            <a:xfrm>
              <a:off x="1275398" y="2420304"/>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itle 1"/>
            <p:cNvSpPr txBox="1">
              <a:spLocks/>
            </p:cNvSpPr>
            <p:nvPr/>
          </p:nvSpPr>
          <p:spPr bwMode="auto">
            <a:xfrm>
              <a:off x="1283973" y="2328864"/>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D</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33" name="Oval 32"/>
            <p:cNvSpPr/>
            <p:nvPr/>
          </p:nvSpPr>
          <p:spPr>
            <a:xfrm>
              <a:off x="1681162" y="2806065"/>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itle 1"/>
            <p:cNvSpPr txBox="1">
              <a:spLocks/>
            </p:cNvSpPr>
            <p:nvPr/>
          </p:nvSpPr>
          <p:spPr bwMode="auto">
            <a:xfrm>
              <a:off x="1675448" y="2714625"/>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35" name="Oval 34"/>
            <p:cNvSpPr/>
            <p:nvPr/>
          </p:nvSpPr>
          <p:spPr>
            <a:xfrm>
              <a:off x="858202" y="2806065"/>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itle 1"/>
            <p:cNvSpPr txBox="1">
              <a:spLocks/>
            </p:cNvSpPr>
            <p:nvPr/>
          </p:nvSpPr>
          <p:spPr bwMode="auto">
            <a:xfrm>
              <a:off x="866776" y="2714625"/>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37" name="Oval 36"/>
            <p:cNvSpPr/>
            <p:nvPr/>
          </p:nvSpPr>
          <p:spPr>
            <a:xfrm>
              <a:off x="1272538" y="3228974"/>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itle 1"/>
            <p:cNvSpPr txBox="1">
              <a:spLocks/>
            </p:cNvSpPr>
            <p:nvPr/>
          </p:nvSpPr>
          <p:spPr bwMode="auto">
            <a:xfrm>
              <a:off x="1281112" y="3137534"/>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grpSp>
      <p:grpSp>
        <p:nvGrpSpPr>
          <p:cNvPr id="15" name="Group 38"/>
          <p:cNvGrpSpPr/>
          <p:nvPr/>
        </p:nvGrpSpPr>
        <p:grpSpPr>
          <a:xfrm>
            <a:off x="3960494" y="2971800"/>
            <a:ext cx="1183006" cy="1311590"/>
            <a:chOff x="858202" y="2328864"/>
            <a:chExt cx="1183006" cy="1311590"/>
          </a:xfrm>
        </p:grpSpPr>
        <p:sp>
          <p:nvSpPr>
            <p:cNvPr id="40" name="Oval 39"/>
            <p:cNvSpPr/>
            <p:nvPr/>
          </p:nvSpPr>
          <p:spPr>
            <a:xfrm>
              <a:off x="1203960" y="2760345"/>
              <a:ext cx="457200" cy="45720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itle 1"/>
            <p:cNvSpPr txBox="1">
              <a:spLocks/>
            </p:cNvSpPr>
            <p:nvPr/>
          </p:nvSpPr>
          <p:spPr bwMode="auto">
            <a:xfrm>
              <a:off x="1258253" y="2711768"/>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C</a:t>
              </a:r>
              <a:endParaRPr kumimoji="0" lang="en-US" sz="32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42" name="Oval 41"/>
            <p:cNvSpPr/>
            <p:nvPr/>
          </p:nvSpPr>
          <p:spPr>
            <a:xfrm>
              <a:off x="1275398" y="2420304"/>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itle 1"/>
            <p:cNvSpPr txBox="1">
              <a:spLocks/>
            </p:cNvSpPr>
            <p:nvPr/>
          </p:nvSpPr>
          <p:spPr bwMode="auto">
            <a:xfrm>
              <a:off x="1283973" y="2328864"/>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D</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44" name="Oval 43"/>
            <p:cNvSpPr/>
            <p:nvPr/>
          </p:nvSpPr>
          <p:spPr>
            <a:xfrm>
              <a:off x="1681162" y="2806065"/>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itle 1"/>
            <p:cNvSpPr txBox="1">
              <a:spLocks/>
            </p:cNvSpPr>
            <p:nvPr/>
          </p:nvSpPr>
          <p:spPr bwMode="auto">
            <a:xfrm>
              <a:off x="1675448" y="2714625"/>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D</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46" name="Oval 45"/>
            <p:cNvSpPr/>
            <p:nvPr/>
          </p:nvSpPr>
          <p:spPr>
            <a:xfrm>
              <a:off x="858202" y="2806065"/>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itle 1"/>
            <p:cNvSpPr txBox="1">
              <a:spLocks/>
            </p:cNvSpPr>
            <p:nvPr/>
          </p:nvSpPr>
          <p:spPr bwMode="auto">
            <a:xfrm>
              <a:off x="866776" y="2714625"/>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48" name="Oval 47"/>
            <p:cNvSpPr/>
            <p:nvPr/>
          </p:nvSpPr>
          <p:spPr>
            <a:xfrm>
              <a:off x="1272538" y="3228974"/>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itle 1"/>
            <p:cNvSpPr txBox="1">
              <a:spLocks/>
            </p:cNvSpPr>
            <p:nvPr/>
          </p:nvSpPr>
          <p:spPr bwMode="auto">
            <a:xfrm>
              <a:off x="1281112" y="3137534"/>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grpSp>
      <p:grpSp>
        <p:nvGrpSpPr>
          <p:cNvPr id="16" name="Group 49"/>
          <p:cNvGrpSpPr/>
          <p:nvPr/>
        </p:nvGrpSpPr>
        <p:grpSpPr>
          <a:xfrm>
            <a:off x="5808344" y="2971800"/>
            <a:ext cx="1183006" cy="1311590"/>
            <a:chOff x="858202" y="2328864"/>
            <a:chExt cx="1183006" cy="1311590"/>
          </a:xfrm>
        </p:grpSpPr>
        <p:sp>
          <p:nvSpPr>
            <p:cNvPr id="51" name="Oval 50"/>
            <p:cNvSpPr/>
            <p:nvPr/>
          </p:nvSpPr>
          <p:spPr>
            <a:xfrm>
              <a:off x="1203960" y="2760345"/>
              <a:ext cx="457200" cy="45720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itle 1"/>
            <p:cNvSpPr txBox="1">
              <a:spLocks/>
            </p:cNvSpPr>
            <p:nvPr/>
          </p:nvSpPr>
          <p:spPr bwMode="auto">
            <a:xfrm>
              <a:off x="1258253" y="2711768"/>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C</a:t>
              </a:r>
              <a:endParaRPr kumimoji="0" lang="en-US" sz="32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53" name="Oval 52"/>
            <p:cNvSpPr/>
            <p:nvPr/>
          </p:nvSpPr>
          <p:spPr>
            <a:xfrm>
              <a:off x="1275398" y="2420304"/>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itle 1"/>
            <p:cNvSpPr txBox="1">
              <a:spLocks/>
            </p:cNvSpPr>
            <p:nvPr/>
          </p:nvSpPr>
          <p:spPr bwMode="auto">
            <a:xfrm>
              <a:off x="1283973" y="2328864"/>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D</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55" name="Oval 54"/>
            <p:cNvSpPr/>
            <p:nvPr/>
          </p:nvSpPr>
          <p:spPr>
            <a:xfrm>
              <a:off x="1681162" y="2806065"/>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itle 1"/>
            <p:cNvSpPr txBox="1">
              <a:spLocks/>
            </p:cNvSpPr>
            <p:nvPr/>
          </p:nvSpPr>
          <p:spPr bwMode="auto">
            <a:xfrm>
              <a:off x="1675448" y="2714625"/>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D</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57" name="Oval 56"/>
            <p:cNvSpPr/>
            <p:nvPr/>
          </p:nvSpPr>
          <p:spPr>
            <a:xfrm>
              <a:off x="858202" y="2806065"/>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itle 1"/>
            <p:cNvSpPr txBox="1">
              <a:spLocks/>
            </p:cNvSpPr>
            <p:nvPr/>
          </p:nvSpPr>
          <p:spPr bwMode="auto">
            <a:xfrm>
              <a:off x="866776" y="2714625"/>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59" name="Oval 58"/>
            <p:cNvSpPr/>
            <p:nvPr/>
          </p:nvSpPr>
          <p:spPr>
            <a:xfrm>
              <a:off x="1272538" y="3228974"/>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itle 1"/>
            <p:cNvSpPr txBox="1">
              <a:spLocks/>
            </p:cNvSpPr>
            <p:nvPr/>
          </p:nvSpPr>
          <p:spPr bwMode="auto">
            <a:xfrm>
              <a:off x="1281112" y="3137534"/>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D</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grpSp>
      <p:grpSp>
        <p:nvGrpSpPr>
          <p:cNvPr id="17" name="Group 60"/>
          <p:cNvGrpSpPr/>
          <p:nvPr/>
        </p:nvGrpSpPr>
        <p:grpSpPr>
          <a:xfrm>
            <a:off x="7656194" y="2971800"/>
            <a:ext cx="1183006" cy="1311590"/>
            <a:chOff x="858202" y="2328864"/>
            <a:chExt cx="1183006" cy="1311590"/>
          </a:xfrm>
        </p:grpSpPr>
        <p:sp>
          <p:nvSpPr>
            <p:cNvPr id="62" name="Oval 61"/>
            <p:cNvSpPr/>
            <p:nvPr/>
          </p:nvSpPr>
          <p:spPr>
            <a:xfrm>
              <a:off x="1203960" y="2760345"/>
              <a:ext cx="457200" cy="45720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itle 1"/>
            <p:cNvSpPr txBox="1">
              <a:spLocks/>
            </p:cNvSpPr>
            <p:nvPr/>
          </p:nvSpPr>
          <p:spPr bwMode="auto">
            <a:xfrm>
              <a:off x="1258253" y="2711768"/>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C</a:t>
              </a:r>
              <a:endParaRPr kumimoji="0" lang="en-US" sz="32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64" name="Oval 63"/>
            <p:cNvSpPr/>
            <p:nvPr/>
          </p:nvSpPr>
          <p:spPr>
            <a:xfrm>
              <a:off x="1275398" y="2420304"/>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itle 1"/>
            <p:cNvSpPr txBox="1">
              <a:spLocks/>
            </p:cNvSpPr>
            <p:nvPr/>
          </p:nvSpPr>
          <p:spPr bwMode="auto">
            <a:xfrm>
              <a:off x="1283973" y="2328864"/>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D</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66" name="Oval 65"/>
            <p:cNvSpPr/>
            <p:nvPr/>
          </p:nvSpPr>
          <p:spPr>
            <a:xfrm>
              <a:off x="1681162" y="2806065"/>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itle 1"/>
            <p:cNvSpPr txBox="1">
              <a:spLocks/>
            </p:cNvSpPr>
            <p:nvPr/>
          </p:nvSpPr>
          <p:spPr bwMode="auto">
            <a:xfrm>
              <a:off x="1675448" y="2714625"/>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D</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68" name="Oval 67"/>
            <p:cNvSpPr/>
            <p:nvPr/>
          </p:nvSpPr>
          <p:spPr>
            <a:xfrm>
              <a:off x="858202" y="2806065"/>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itle 1"/>
            <p:cNvSpPr txBox="1">
              <a:spLocks/>
            </p:cNvSpPr>
            <p:nvPr/>
          </p:nvSpPr>
          <p:spPr bwMode="auto">
            <a:xfrm>
              <a:off x="866776" y="2714625"/>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D</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70" name="Oval 69"/>
            <p:cNvSpPr/>
            <p:nvPr/>
          </p:nvSpPr>
          <p:spPr>
            <a:xfrm>
              <a:off x="1272538" y="3228974"/>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itle 1"/>
            <p:cNvSpPr txBox="1">
              <a:spLocks/>
            </p:cNvSpPr>
            <p:nvPr/>
          </p:nvSpPr>
          <p:spPr bwMode="auto">
            <a:xfrm>
              <a:off x="1281112" y="3137534"/>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D</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grpSp>
      <p:sp>
        <p:nvSpPr>
          <p:cNvPr id="72" name="Title 1"/>
          <p:cNvSpPr txBox="1">
            <a:spLocks/>
          </p:cNvSpPr>
          <p:nvPr/>
        </p:nvSpPr>
        <p:spPr bwMode="auto">
          <a:xfrm>
            <a:off x="228600" y="4343400"/>
            <a:ext cx="1371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d</a:t>
            </a: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 =0</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73" name="Title 1"/>
          <p:cNvSpPr txBox="1">
            <a:spLocks/>
          </p:cNvSpPr>
          <p:nvPr/>
        </p:nvSpPr>
        <p:spPr bwMode="auto">
          <a:xfrm>
            <a:off x="2057400" y="4343400"/>
            <a:ext cx="1371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d</a:t>
            </a: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=1</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74" name="Title 1"/>
          <p:cNvSpPr txBox="1">
            <a:spLocks/>
          </p:cNvSpPr>
          <p:nvPr/>
        </p:nvSpPr>
        <p:spPr bwMode="auto">
          <a:xfrm>
            <a:off x="3886200" y="4343400"/>
            <a:ext cx="1371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400" i="1" kern="0" dirty="0" smtClean="0">
                <a:solidFill>
                  <a:schemeClr val="tx2"/>
                </a:solidFill>
                <a:latin typeface="Cambria Math" pitchFamily="18" charset="0"/>
                <a:ea typeface="Cambria Math" pitchFamily="18" charset="0"/>
                <a:cs typeface="Times New Roman" pitchFamily="18" charset="0"/>
              </a:rPr>
              <a:t>d</a:t>
            </a: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 =2</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75" name="Title 1"/>
          <p:cNvSpPr txBox="1">
            <a:spLocks/>
          </p:cNvSpPr>
          <p:nvPr/>
        </p:nvSpPr>
        <p:spPr bwMode="auto">
          <a:xfrm>
            <a:off x="5715000" y="4343400"/>
            <a:ext cx="1371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d</a:t>
            </a: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 =3</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76" name="Title 1"/>
          <p:cNvSpPr txBox="1">
            <a:spLocks/>
          </p:cNvSpPr>
          <p:nvPr/>
        </p:nvSpPr>
        <p:spPr bwMode="auto">
          <a:xfrm>
            <a:off x="7620000" y="4343400"/>
            <a:ext cx="1371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d</a:t>
            </a: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 =4</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p:nvPr/>
        </p:nvSpPr>
        <p:spPr>
          <a:xfrm>
            <a:off x="6781800" y="2695871"/>
            <a:ext cx="457200" cy="461665"/>
          </a:xfrm>
          <a:prstGeom prst="rect">
            <a:avLst/>
          </a:prstGeom>
          <a:noFill/>
        </p:spPr>
        <p:txBody>
          <a:bodyPr wrap="square" rtlCol="0">
            <a:spAutoFit/>
          </a:bodyPr>
          <a:lstStyle/>
          <a:p>
            <a:r>
              <a:rPr lang="en-US" sz="2400" i="1" dirty="0">
                <a:latin typeface="Times New Roman" pitchFamily="18" charset="0"/>
                <a:cs typeface="Times New Roman" pitchFamily="18" charset="0"/>
              </a:rPr>
              <a:t>P</a:t>
            </a:r>
          </a:p>
        </p:txBody>
      </p:sp>
      <p:grpSp>
        <p:nvGrpSpPr>
          <p:cNvPr id="2" name="Group 59"/>
          <p:cNvGrpSpPr/>
          <p:nvPr/>
        </p:nvGrpSpPr>
        <p:grpSpPr>
          <a:xfrm>
            <a:off x="5562600" y="2810175"/>
            <a:ext cx="1208906" cy="3505200"/>
            <a:chOff x="5572894" y="1476376"/>
            <a:chExt cx="1208906" cy="3857624"/>
          </a:xfrm>
        </p:grpSpPr>
        <p:sp>
          <p:nvSpPr>
            <p:cNvPr id="34" name="Rectangle 33"/>
            <p:cNvSpPr/>
            <p:nvPr/>
          </p:nvSpPr>
          <p:spPr>
            <a:xfrm flipH="1">
              <a:off x="5688283" y="1617327"/>
              <a:ext cx="152400" cy="73599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5686329" y="2275030"/>
              <a:ext cx="428525" cy="78299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5673724" y="2979720"/>
              <a:ext cx="586073" cy="73599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5673724" y="3480835"/>
              <a:ext cx="203969" cy="98657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flipH="1">
              <a:off x="5676242" y="4185526"/>
              <a:ext cx="60497" cy="98657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7" name="Straight Arrow Connector 6"/>
            <p:cNvCxnSpPr/>
            <p:nvPr/>
          </p:nvCxnSpPr>
          <p:spPr>
            <a:xfrm rot="5400000">
              <a:off x="3744914" y="3405188"/>
              <a:ext cx="3857623" cy="1"/>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5572894" y="1632992"/>
              <a:ext cx="1208906" cy="522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6301224" y="1554684"/>
              <a:ext cx="1566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5572894" y="2384663"/>
              <a:ext cx="10083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0800000">
              <a:off x="5579186" y="3073689"/>
              <a:ext cx="10083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0800000">
              <a:off x="5572894" y="3747054"/>
              <a:ext cx="10083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0800000">
              <a:off x="5572894" y="4451741"/>
              <a:ext cx="10083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0800000">
              <a:off x="5572894" y="5140764"/>
              <a:ext cx="10083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0" name="TextBox 39"/>
          <p:cNvSpPr txBox="1"/>
          <p:nvPr/>
        </p:nvSpPr>
        <p:spPr>
          <a:xfrm>
            <a:off x="5414968" y="2429175"/>
            <a:ext cx="897223"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0.0</a:t>
            </a:r>
            <a:endParaRPr lang="en-US" sz="2400" i="1" dirty="0">
              <a:latin typeface="Times New Roman" pitchFamily="18" charset="0"/>
              <a:cs typeface="Times New Roman" pitchFamily="18" charset="0"/>
            </a:endParaRPr>
          </a:p>
        </p:txBody>
      </p:sp>
      <p:sp>
        <p:nvSpPr>
          <p:cNvPr id="41" name="TextBox 40"/>
          <p:cNvSpPr txBox="1"/>
          <p:nvPr/>
        </p:nvSpPr>
        <p:spPr>
          <a:xfrm>
            <a:off x="6109798" y="2443463"/>
            <a:ext cx="604978"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0.5</a:t>
            </a:r>
            <a:endParaRPr lang="en-US" sz="2400" i="1" dirty="0">
              <a:latin typeface="Times New Roman" pitchFamily="18" charset="0"/>
              <a:cs typeface="Times New Roman" pitchFamily="18" charset="0"/>
            </a:endParaRPr>
          </a:p>
        </p:txBody>
      </p:sp>
      <p:sp>
        <p:nvSpPr>
          <p:cNvPr id="42" name="TextBox 41"/>
          <p:cNvSpPr txBox="1"/>
          <p:nvPr/>
        </p:nvSpPr>
        <p:spPr>
          <a:xfrm>
            <a:off x="5257800" y="2952432"/>
            <a:ext cx="604978"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0</a:t>
            </a:r>
            <a:endParaRPr lang="en-US" sz="2400" i="1" dirty="0">
              <a:latin typeface="Times New Roman" pitchFamily="18" charset="0"/>
              <a:cs typeface="Times New Roman" pitchFamily="18" charset="0"/>
            </a:endParaRPr>
          </a:p>
        </p:txBody>
      </p:sp>
      <p:sp>
        <p:nvSpPr>
          <p:cNvPr id="43" name="TextBox 42"/>
          <p:cNvSpPr txBox="1"/>
          <p:nvPr/>
        </p:nvSpPr>
        <p:spPr>
          <a:xfrm>
            <a:off x="5257800" y="3657120"/>
            <a:ext cx="604978"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1</a:t>
            </a:r>
            <a:endParaRPr lang="en-US" sz="2400" i="1" dirty="0">
              <a:latin typeface="Times New Roman" pitchFamily="18" charset="0"/>
              <a:cs typeface="Times New Roman" pitchFamily="18" charset="0"/>
            </a:endParaRPr>
          </a:p>
        </p:txBody>
      </p:sp>
      <p:sp>
        <p:nvSpPr>
          <p:cNvPr id="44" name="TextBox 43"/>
          <p:cNvSpPr txBox="1"/>
          <p:nvPr/>
        </p:nvSpPr>
        <p:spPr>
          <a:xfrm>
            <a:off x="5257800" y="4408791"/>
            <a:ext cx="604978"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2</a:t>
            </a:r>
            <a:endParaRPr lang="en-US" sz="2400" i="1" dirty="0">
              <a:latin typeface="Times New Roman" pitchFamily="18" charset="0"/>
              <a:cs typeface="Times New Roman" pitchFamily="18" charset="0"/>
            </a:endParaRPr>
          </a:p>
        </p:txBody>
      </p:sp>
      <p:sp>
        <p:nvSpPr>
          <p:cNvPr id="45" name="TextBox 44"/>
          <p:cNvSpPr txBox="1"/>
          <p:nvPr/>
        </p:nvSpPr>
        <p:spPr>
          <a:xfrm>
            <a:off x="5257800" y="5066521"/>
            <a:ext cx="604978"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3</a:t>
            </a:r>
            <a:endParaRPr lang="en-US" sz="2400" i="1" dirty="0">
              <a:latin typeface="Times New Roman" pitchFamily="18" charset="0"/>
              <a:cs typeface="Times New Roman" pitchFamily="18" charset="0"/>
            </a:endParaRPr>
          </a:p>
        </p:txBody>
      </p:sp>
      <p:sp>
        <p:nvSpPr>
          <p:cNvPr id="46" name="TextBox 45"/>
          <p:cNvSpPr txBox="1"/>
          <p:nvPr/>
        </p:nvSpPr>
        <p:spPr>
          <a:xfrm>
            <a:off x="5257800" y="5784288"/>
            <a:ext cx="604978"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4</a:t>
            </a:r>
            <a:endParaRPr lang="en-US" sz="2400" i="1" dirty="0">
              <a:latin typeface="Times New Roman" pitchFamily="18" charset="0"/>
              <a:cs typeface="Times New Roman" pitchFamily="18" charset="0"/>
            </a:endParaRPr>
          </a:p>
        </p:txBody>
      </p:sp>
      <p:sp>
        <p:nvSpPr>
          <p:cNvPr id="47" name="TextBox 46"/>
          <p:cNvSpPr txBox="1"/>
          <p:nvPr/>
        </p:nvSpPr>
        <p:spPr>
          <a:xfrm>
            <a:off x="5462584" y="6243935"/>
            <a:ext cx="604978" cy="461665"/>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endParaRPr lang="en-US" sz="2400" i="1" dirty="0">
              <a:latin typeface="Cambria Math" pitchFamily="18" charset="0"/>
              <a:ea typeface="Cambria Math" pitchFamily="18" charset="0"/>
              <a:cs typeface="Times New Roman" pitchFamily="18" charset="0"/>
            </a:endParaRPr>
          </a:p>
        </p:txBody>
      </p:sp>
      <p:graphicFrame>
        <p:nvGraphicFramePr>
          <p:cNvPr id="49" name="Table 48"/>
          <p:cNvGraphicFramePr>
            <a:graphicFrameLocks noGrp="1"/>
          </p:cNvGraphicFramePr>
          <p:nvPr/>
        </p:nvGraphicFramePr>
        <p:xfrm>
          <a:off x="2819400" y="2448223"/>
          <a:ext cx="2209800" cy="3738032"/>
        </p:xfrm>
        <a:graphic>
          <a:graphicData uri="http://schemas.openxmlformats.org/drawingml/2006/table">
            <a:tbl>
              <a:tblPr/>
              <a:tblGrid>
                <a:gridCol w="847736"/>
                <a:gridCol w="1362064"/>
              </a:tblGrid>
              <a:tr h="530100">
                <a:tc>
                  <a:txBody>
                    <a:bodyPr/>
                    <a:lstStyle/>
                    <a:p>
                      <a:pPr marL="0" marR="0" algn="ctr">
                        <a:lnSpc>
                          <a:spcPct val="115000"/>
                        </a:lnSpc>
                        <a:spcBef>
                          <a:spcPts val="0"/>
                        </a:spcBef>
                        <a:spcAft>
                          <a:spcPts val="0"/>
                        </a:spcAft>
                      </a:pPr>
                      <a:r>
                        <a:rPr lang="en-US" sz="3200" i="1" dirty="0" smtClean="0">
                          <a:latin typeface="Times New Roman"/>
                          <a:ea typeface="Calibri"/>
                          <a:cs typeface="Times New Roman"/>
                        </a:rPr>
                        <a:t>d</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dirty="0">
                          <a:latin typeface="Times New Roman"/>
                          <a:ea typeface="Calibri"/>
                          <a:cs typeface="Times New Roman"/>
                        </a:rPr>
                        <a:t>P</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440">
                <a:tc>
                  <a:txBody>
                    <a:bodyPr/>
                    <a:lstStyle/>
                    <a:p>
                      <a:pPr marL="0" marR="0" algn="ctr">
                        <a:lnSpc>
                          <a:spcPct val="115000"/>
                        </a:lnSpc>
                        <a:spcBef>
                          <a:spcPts val="0"/>
                        </a:spcBef>
                        <a:spcAft>
                          <a:spcPts val="0"/>
                        </a:spcAft>
                      </a:pPr>
                      <a:r>
                        <a:rPr lang="en-US" sz="3200" i="1" dirty="0">
                          <a:latin typeface="Times New Roman"/>
                          <a:ea typeface="Calibri"/>
                          <a:cs typeface="Times New Roman"/>
                        </a:rPr>
                        <a:t>0</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a:latin typeface="Times New Roman"/>
                          <a:ea typeface="Calibri"/>
                          <a:cs typeface="Times New Roman"/>
                        </a:rPr>
                        <a:t>0.10</a:t>
                      </a:r>
                      <a:endParaRPr lang="en-US" sz="3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440">
                <a:tc>
                  <a:txBody>
                    <a:bodyPr/>
                    <a:lstStyle/>
                    <a:p>
                      <a:pPr marL="0" marR="0" algn="ctr">
                        <a:lnSpc>
                          <a:spcPct val="115000"/>
                        </a:lnSpc>
                        <a:spcBef>
                          <a:spcPts val="0"/>
                        </a:spcBef>
                        <a:spcAft>
                          <a:spcPts val="0"/>
                        </a:spcAft>
                      </a:pPr>
                      <a:r>
                        <a:rPr lang="en-US" sz="3200" i="1">
                          <a:latin typeface="Times New Roman"/>
                          <a:ea typeface="Calibri"/>
                          <a:cs typeface="Times New Roman"/>
                        </a:rPr>
                        <a:t>1</a:t>
                      </a:r>
                      <a:endParaRPr lang="en-US" sz="3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a:latin typeface="Times New Roman"/>
                          <a:ea typeface="Calibri"/>
                          <a:cs typeface="Times New Roman"/>
                        </a:rPr>
                        <a:t>0.30</a:t>
                      </a:r>
                      <a:endParaRPr lang="en-US" sz="3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440">
                <a:tc>
                  <a:txBody>
                    <a:bodyPr/>
                    <a:lstStyle/>
                    <a:p>
                      <a:pPr marL="0" marR="0" algn="ctr">
                        <a:lnSpc>
                          <a:spcPct val="115000"/>
                        </a:lnSpc>
                        <a:spcBef>
                          <a:spcPts val="0"/>
                        </a:spcBef>
                        <a:spcAft>
                          <a:spcPts val="0"/>
                        </a:spcAft>
                      </a:pPr>
                      <a:r>
                        <a:rPr lang="en-US" sz="3200" i="1">
                          <a:latin typeface="Times New Roman"/>
                          <a:ea typeface="Calibri"/>
                          <a:cs typeface="Times New Roman"/>
                        </a:rPr>
                        <a:t>2</a:t>
                      </a:r>
                      <a:endParaRPr lang="en-US" sz="3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a:latin typeface="Times New Roman"/>
                          <a:ea typeface="Calibri"/>
                          <a:cs typeface="Times New Roman"/>
                        </a:rPr>
                        <a:t>0.40</a:t>
                      </a:r>
                      <a:endParaRPr lang="en-US" sz="3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440">
                <a:tc>
                  <a:txBody>
                    <a:bodyPr/>
                    <a:lstStyle/>
                    <a:p>
                      <a:pPr marL="0" marR="0" algn="ctr">
                        <a:lnSpc>
                          <a:spcPct val="115000"/>
                        </a:lnSpc>
                        <a:spcBef>
                          <a:spcPts val="0"/>
                        </a:spcBef>
                        <a:spcAft>
                          <a:spcPts val="0"/>
                        </a:spcAft>
                      </a:pPr>
                      <a:r>
                        <a:rPr lang="en-US" sz="3200" i="1" dirty="0">
                          <a:latin typeface="Times New Roman"/>
                          <a:ea typeface="Calibri"/>
                          <a:cs typeface="Times New Roman"/>
                        </a:rPr>
                        <a:t>3</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a:latin typeface="Times New Roman"/>
                          <a:ea typeface="Calibri"/>
                          <a:cs typeface="Times New Roman"/>
                        </a:rPr>
                        <a:t>0.15</a:t>
                      </a:r>
                      <a:endParaRPr lang="en-US" sz="3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440">
                <a:tc>
                  <a:txBody>
                    <a:bodyPr/>
                    <a:lstStyle/>
                    <a:p>
                      <a:pPr marL="0" marR="0" algn="ctr">
                        <a:lnSpc>
                          <a:spcPct val="115000"/>
                        </a:lnSpc>
                        <a:spcBef>
                          <a:spcPts val="0"/>
                        </a:spcBef>
                        <a:spcAft>
                          <a:spcPts val="0"/>
                        </a:spcAft>
                      </a:pPr>
                      <a:r>
                        <a:rPr lang="en-US" sz="3200" i="1" dirty="0">
                          <a:latin typeface="Times New Roman"/>
                          <a:ea typeface="Calibri"/>
                          <a:cs typeface="Times New Roman"/>
                        </a:rPr>
                        <a:t>4</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dirty="0">
                          <a:latin typeface="Times New Roman"/>
                          <a:ea typeface="Calibri"/>
                          <a:cs typeface="Times New Roman"/>
                        </a:rPr>
                        <a:t>0.05</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0" name="Table 49"/>
          <p:cNvGraphicFramePr>
            <a:graphicFrameLocks noGrp="1"/>
          </p:cNvGraphicFramePr>
          <p:nvPr/>
        </p:nvGraphicFramePr>
        <p:xfrm>
          <a:off x="609600" y="2429175"/>
          <a:ext cx="1981200" cy="3756872"/>
        </p:xfrm>
        <a:graphic>
          <a:graphicData uri="http://schemas.openxmlformats.org/drawingml/2006/table">
            <a:tbl>
              <a:tblPr/>
              <a:tblGrid>
                <a:gridCol w="760040"/>
                <a:gridCol w="1221160"/>
              </a:tblGrid>
              <a:tr h="309159">
                <a:tc>
                  <a:txBody>
                    <a:bodyPr/>
                    <a:lstStyle/>
                    <a:p>
                      <a:pPr marL="0" marR="0" algn="ctr">
                        <a:lnSpc>
                          <a:spcPct val="115000"/>
                        </a:lnSpc>
                        <a:spcBef>
                          <a:spcPts val="0"/>
                        </a:spcBef>
                        <a:spcAft>
                          <a:spcPts val="0"/>
                        </a:spcAft>
                      </a:pPr>
                      <a:r>
                        <a:rPr lang="en-US" sz="3200" i="1" dirty="0" smtClean="0">
                          <a:latin typeface="Times New Roman"/>
                          <a:ea typeface="Calibri"/>
                          <a:cs typeface="Times New Roman"/>
                        </a:rPr>
                        <a:t>d</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a:latin typeface="Times New Roman"/>
                          <a:ea typeface="Calibri"/>
                          <a:cs typeface="Times New Roman"/>
                        </a:rPr>
                        <a:t>P</a:t>
                      </a:r>
                      <a:endParaRPr lang="en-US" sz="3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9208">
                <a:tc>
                  <a:txBody>
                    <a:bodyPr/>
                    <a:lstStyle/>
                    <a:p>
                      <a:pPr marL="0" marR="0" algn="ctr">
                        <a:lnSpc>
                          <a:spcPct val="115000"/>
                        </a:lnSpc>
                        <a:spcBef>
                          <a:spcPts val="0"/>
                        </a:spcBef>
                        <a:spcAft>
                          <a:spcPts val="0"/>
                        </a:spcAft>
                      </a:pPr>
                      <a:r>
                        <a:rPr lang="en-US" sz="3200" i="1">
                          <a:latin typeface="Times New Roman"/>
                          <a:ea typeface="Calibri"/>
                          <a:cs typeface="Times New Roman"/>
                        </a:rPr>
                        <a:t>0</a:t>
                      </a:r>
                      <a:endParaRPr lang="en-US" sz="3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dirty="0" smtClean="0">
                          <a:latin typeface="Times New Roman"/>
                          <a:ea typeface="Calibri"/>
                          <a:cs typeface="Times New Roman"/>
                        </a:rPr>
                        <a:t>10%</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9208">
                <a:tc>
                  <a:txBody>
                    <a:bodyPr/>
                    <a:lstStyle/>
                    <a:p>
                      <a:pPr marL="0" marR="0" algn="ctr">
                        <a:lnSpc>
                          <a:spcPct val="115000"/>
                        </a:lnSpc>
                        <a:spcBef>
                          <a:spcPts val="0"/>
                        </a:spcBef>
                        <a:spcAft>
                          <a:spcPts val="0"/>
                        </a:spcAft>
                      </a:pPr>
                      <a:r>
                        <a:rPr lang="en-US" sz="3200" i="1">
                          <a:latin typeface="Times New Roman"/>
                          <a:ea typeface="Calibri"/>
                          <a:cs typeface="Times New Roman"/>
                        </a:rPr>
                        <a:t>1</a:t>
                      </a:r>
                      <a:endParaRPr lang="en-US" sz="3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dirty="0" smtClean="0">
                          <a:latin typeface="Times New Roman"/>
                          <a:ea typeface="Calibri"/>
                          <a:cs typeface="Times New Roman"/>
                        </a:rPr>
                        <a:t>30%</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9208">
                <a:tc>
                  <a:txBody>
                    <a:bodyPr/>
                    <a:lstStyle/>
                    <a:p>
                      <a:pPr marL="0" marR="0" algn="ctr">
                        <a:lnSpc>
                          <a:spcPct val="115000"/>
                        </a:lnSpc>
                        <a:spcBef>
                          <a:spcPts val="0"/>
                        </a:spcBef>
                        <a:spcAft>
                          <a:spcPts val="0"/>
                        </a:spcAft>
                      </a:pPr>
                      <a:r>
                        <a:rPr lang="en-US" sz="3200" i="1">
                          <a:latin typeface="Times New Roman"/>
                          <a:ea typeface="Calibri"/>
                          <a:cs typeface="Times New Roman"/>
                        </a:rPr>
                        <a:t>2</a:t>
                      </a:r>
                      <a:endParaRPr lang="en-US" sz="3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dirty="0" smtClean="0">
                          <a:latin typeface="Times New Roman"/>
                          <a:ea typeface="Calibri"/>
                          <a:cs typeface="Times New Roman"/>
                        </a:rPr>
                        <a:t>40%</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9208">
                <a:tc>
                  <a:txBody>
                    <a:bodyPr/>
                    <a:lstStyle/>
                    <a:p>
                      <a:pPr marL="0" marR="0" algn="ctr">
                        <a:lnSpc>
                          <a:spcPct val="115000"/>
                        </a:lnSpc>
                        <a:spcBef>
                          <a:spcPts val="0"/>
                        </a:spcBef>
                        <a:spcAft>
                          <a:spcPts val="0"/>
                        </a:spcAft>
                      </a:pPr>
                      <a:r>
                        <a:rPr lang="en-US" sz="3200" i="1">
                          <a:latin typeface="Times New Roman"/>
                          <a:ea typeface="Calibri"/>
                          <a:cs typeface="Times New Roman"/>
                        </a:rPr>
                        <a:t>3</a:t>
                      </a:r>
                      <a:endParaRPr lang="en-US" sz="3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dirty="0" smtClean="0">
                          <a:latin typeface="Times New Roman"/>
                          <a:ea typeface="Calibri"/>
                          <a:cs typeface="Times New Roman"/>
                        </a:rPr>
                        <a:t>15%</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9208">
                <a:tc>
                  <a:txBody>
                    <a:bodyPr/>
                    <a:lstStyle/>
                    <a:p>
                      <a:pPr marL="0" marR="0" algn="ctr">
                        <a:lnSpc>
                          <a:spcPct val="115000"/>
                        </a:lnSpc>
                        <a:spcBef>
                          <a:spcPts val="0"/>
                        </a:spcBef>
                        <a:spcAft>
                          <a:spcPts val="0"/>
                        </a:spcAft>
                      </a:pPr>
                      <a:r>
                        <a:rPr lang="en-US" sz="3200" i="1" dirty="0">
                          <a:latin typeface="Times New Roman"/>
                          <a:ea typeface="Calibri"/>
                          <a:cs typeface="Times New Roman"/>
                        </a:rPr>
                        <a:t>4</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dirty="0" smtClean="0">
                          <a:latin typeface="Times New Roman"/>
                          <a:ea typeface="Calibri"/>
                          <a:cs typeface="Times New Roman"/>
                        </a:rPr>
                        <a:t>5%</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6" name="Rectangle 65"/>
          <p:cNvSpPr/>
          <p:nvPr/>
        </p:nvSpPr>
        <p:spPr>
          <a:xfrm>
            <a:off x="7531000" y="2947430"/>
            <a:ext cx="609600" cy="302162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p:nvSpPr>
        <p:spPr>
          <a:xfrm>
            <a:off x="7531000" y="3575296"/>
            <a:ext cx="609600" cy="236759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p:nvSpPr>
        <p:spPr>
          <a:xfrm flipV="1">
            <a:off x="7531000" y="4203168"/>
            <a:ext cx="609600" cy="111185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p:cNvSpPr/>
          <p:nvPr/>
        </p:nvSpPr>
        <p:spPr>
          <a:xfrm flipV="1">
            <a:off x="7531000" y="4831023"/>
            <a:ext cx="609600" cy="11118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flipV="1">
            <a:off x="7531000" y="5419660"/>
            <a:ext cx="609600" cy="66711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p:cNvSpPr txBox="1"/>
          <p:nvPr/>
        </p:nvSpPr>
        <p:spPr>
          <a:xfrm>
            <a:off x="7624768" y="2481575"/>
            <a:ext cx="381000" cy="461665"/>
          </a:xfrm>
          <a:prstGeom prst="rect">
            <a:avLst/>
          </a:prstGeom>
          <a:noFill/>
        </p:spPr>
        <p:txBody>
          <a:bodyPr wrap="square" rtlCol="0">
            <a:spAutoFit/>
          </a:bodyPr>
          <a:lstStyle/>
          <a:p>
            <a:r>
              <a:rPr lang="en-US" sz="2400" i="1" dirty="0">
                <a:latin typeface="Times New Roman" pitchFamily="18" charset="0"/>
                <a:cs typeface="Times New Roman" pitchFamily="18" charset="0"/>
              </a:rPr>
              <a:t>P</a:t>
            </a:r>
          </a:p>
        </p:txBody>
      </p:sp>
      <p:sp>
        <p:nvSpPr>
          <p:cNvPr id="72" name="Title 1"/>
          <p:cNvSpPr txBox="1">
            <a:spLocks/>
          </p:cNvSpPr>
          <p:nvPr/>
        </p:nvSpPr>
        <p:spPr bwMode="auto">
          <a:xfrm>
            <a:off x="0" y="457200"/>
            <a:ext cx="91440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four</a:t>
            </a:r>
            <a:r>
              <a:rPr kumimoji="0" lang="en-US" sz="44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different ways to visualize probabilities</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48" name="Rectangle 47"/>
          <p:cNvSpPr/>
          <p:nvPr/>
        </p:nvSpPr>
        <p:spPr>
          <a:xfrm>
            <a:off x="7543800" y="2963090"/>
            <a:ext cx="542109" cy="61830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849562"/>
          </a:xfrm>
        </p:spPr>
        <p:txBody>
          <a:bodyPr/>
          <a:lstStyle/>
          <a:p>
            <a:r>
              <a:rPr lang="en-US" dirty="0" smtClean="0">
                <a:latin typeface="Times New Roman" pitchFamily="18" charset="0"/>
                <a:cs typeface="Times New Roman" pitchFamily="18" charset="0"/>
              </a:rPr>
              <a:t>probabilities must sum to 100%</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probability that </a:t>
            </a:r>
            <a:r>
              <a:rPr lang="en-US" i="1" dirty="0" smtClean="0">
                <a:latin typeface="Cambria Math" pitchFamily="18" charset="0"/>
                <a:ea typeface="Cambria Math" pitchFamily="18" charset="0"/>
                <a:cs typeface="Times New Roman" pitchFamily="18" charset="0"/>
              </a:rPr>
              <a:t>d</a:t>
            </a:r>
            <a:r>
              <a:rPr lang="en-US" dirty="0" smtClean="0">
                <a:latin typeface="Times New Roman" pitchFamily="18" charset="0"/>
                <a:cs typeface="Times New Roman" pitchFamily="18" charset="0"/>
              </a:rPr>
              <a:t> is </a:t>
            </a:r>
            <a:r>
              <a:rPr lang="en-US" i="1" dirty="0" smtClean="0">
                <a:latin typeface="Times New Roman" pitchFamily="18" charset="0"/>
                <a:cs typeface="Times New Roman" pitchFamily="18" charset="0"/>
              </a:rPr>
              <a:t>something</a:t>
            </a:r>
            <a:r>
              <a:rPr lang="en-US" dirty="0" smtClean="0">
                <a:latin typeface="Times New Roman" pitchFamily="18" charset="0"/>
                <a:cs typeface="Times New Roman" pitchFamily="18" charset="0"/>
              </a:rPr>
              <a:t> is 100% </a:t>
            </a:r>
            <a:endParaRPr lang="en-US"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40038" t="71863" r="14533" b="13342"/>
          <a:stretch>
            <a:fillRect/>
          </a:stretch>
        </p:blipFill>
        <p:spPr bwMode="auto">
          <a:xfrm>
            <a:off x="2362200" y="4114800"/>
            <a:ext cx="4495800" cy="106680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l="24735" t="47226" r="41338" b="39696"/>
          <a:stretch>
            <a:fillRect/>
          </a:stretch>
        </p:blipFill>
        <p:spPr bwMode="auto">
          <a:xfrm>
            <a:off x="2971800" y="5181600"/>
            <a:ext cx="3357562" cy="942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continuous variables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can take fractional values</a:t>
            </a:r>
            <a:endParaRPr lang="en-US" dirty="0">
              <a:latin typeface="Times New Roman" pitchFamily="18" charset="0"/>
              <a:cs typeface="Times New Roman" pitchFamily="18" charset="0"/>
            </a:endParaRPr>
          </a:p>
        </p:txBody>
      </p:sp>
      <p:sp>
        <p:nvSpPr>
          <p:cNvPr id="4" name="Rectangle 3"/>
          <p:cNvSpPr/>
          <p:nvPr/>
        </p:nvSpPr>
        <p:spPr>
          <a:xfrm>
            <a:off x="1981200" y="2667000"/>
            <a:ext cx="5181600" cy="2667000"/>
          </a:xfrm>
          <a:prstGeom prst="rect">
            <a:avLst/>
          </a:prstGeom>
          <a:solidFill>
            <a:srgbClr val="5675F8"/>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bwMode="auto">
          <a:xfrm>
            <a:off x="990600" y="2119312"/>
            <a:ext cx="990600" cy="1066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0</a:t>
            </a:r>
            <a:endParaRPr kumimoji="0" lang="en-US" sz="36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6" name="Title 1"/>
          <p:cNvSpPr txBox="1">
            <a:spLocks/>
          </p:cNvSpPr>
          <p:nvPr/>
        </p:nvSpPr>
        <p:spPr bwMode="auto">
          <a:xfrm>
            <a:off x="990600" y="4724400"/>
            <a:ext cx="990600" cy="1066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5</a:t>
            </a:r>
            <a:endParaRPr kumimoji="0" lang="en-US" sz="36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cxnSp>
        <p:nvCxnSpPr>
          <p:cNvPr id="8" name="Straight Connector 7"/>
          <p:cNvCxnSpPr/>
          <p:nvPr/>
        </p:nvCxnSpPr>
        <p:spPr>
          <a:xfrm>
            <a:off x="1676400" y="2667000"/>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676400" y="3219464"/>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676400" y="3743352"/>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676400" y="4267240"/>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676400" y="4791128"/>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676400" y="5315016"/>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Freeform 17"/>
          <p:cNvSpPr/>
          <p:nvPr/>
        </p:nvSpPr>
        <p:spPr>
          <a:xfrm>
            <a:off x="3581400" y="3829048"/>
            <a:ext cx="1071562" cy="350044"/>
          </a:xfrm>
          <a:custGeom>
            <a:avLst/>
            <a:gdLst>
              <a:gd name="connsiteX0" fmla="*/ 69056 w 1071562"/>
              <a:gd name="connsiteY0" fmla="*/ 207169 h 350044"/>
              <a:gd name="connsiteX1" fmla="*/ 426243 w 1071562"/>
              <a:gd name="connsiteY1" fmla="*/ 50006 h 350044"/>
              <a:gd name="connsiteX2" fmla="*/ 754856 w 1071562"/>
              <a:gd name="connsiteY2" fmla="*/ 107156 h 350044"/>
              <a:gd name="connsiteX3" fmla="*/ 1026318 w 1071562"/>
              <a:gd name="connsiteY3" fmla="*/ 335756 h 350044"/>
              <a:gd name="connsiteX4" fmla="*/ 1026318 w 1071562"/>
              <a:gd name="connsiteY4" fmla="*/ 21431 h 350044"/>
              <a:gd name="connsiteX5" fmla="*/ 869156 w 1071562"/>
              <a:gd name="connsiteY5" fmla="*/ 207169 h 350044"/>
              <a:gd name="connsiteX6" fmla="*/ 426243 w 1071562"/>
              <a:gd name="connsiteY6" fmla="*/ 335756 h 350044"/>
              <a:gd name="connsiteX7" fmla="*/ 40481 w 1071562"/>
              <a:gd name="connsiteY7" fmla="*/ 292894 h 350044"/>
              <a:gd name="connsiteX8" fmla="*/ 183356 w 1071562"/>
              <a:gd name="connsiteY8" fmla="*/ 235744 h 350044"/>
              <a:gd name="connsiteX9" fmla="*/ 69056 w 1071562"/>
              <a:gd name="connsiteY9" fmla="*/ 207169 h 350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1562" h="350044">
                <a:moveTo>
                  <a:pt x="69056" y="207169"/>
                </a:moveTo>
                <a:cubicBezTo>
                  <a:pt x="109537" y="176213"/>
                  <a:pt x="311943" y="66675"/>
                  <a:pt x="426243" y="50006"/>
                </a:cubicBezTo>
                <a:cubicBezTo>
                  <a:pt x="540543" y="33337"/>
                  <a:pt x="654844" y="59531"/>
                  <a:pt x="754856" y="107156"/>
                </a:cubicBezTo>
                <a:cubicBezTo>
                  <a:pt x="854868" y="154781"/>
                  <a:pt x="981074" y="350043"/>
                  <a:pt x="1026318" y="335756"/>
                </a:cubicBezTo>
                <a:cubicBezTo>
                  <a:pt x="1071562" y="321469"/>
                  <a:pt x="1052512" y="42862"/>
                  <a:pt x="1026318" y="21431"/>
                </a:cubicBezTo>
                <a:cubicBezTo>
                  <a:pt x="1000124" y="0"/>
                  <a:pt x="969168" y="154782"/>
                  <a:pt x="869156" y="207169"/>
                </a:cubicBezTo>
                <a:cubicBezTo>
                  <a:pt x="769144" y="259556"/>
                  <a:pt x="564356" y="321469"/>
                  <a:pt x="426243" y="335756"/>
                </a:cubicBezTo>
                <a:cubicBezTo>
                  <a:pt x="288131" y="350044"/>
                  <a:pt x="80962" y="309563"/>
                  <a:pt x="40481" y="292894"/>
                </a:cubicBezTo>
                <a:cubicBezTo>
                  <a:pt x="0" y="276225"/>
                  <a:pt x="173831" y="245269"/>
                  <a:pt x="183356" y="235744"/>
                </a:cubicBezTo>
                <a:cubicBezTo>
                  <a:pt x="192881" y="226219"/>
                  <a:pt x="28575" y="238125"/>
                  <a:pt x="69056" y="207169"/>
                </a:cubicBezTo>
                <a:close/>
              </a:path>
            </a:pathLst>
          </a:cu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a:spLocks noChangeAspect="1"/>
          </p:cNvSpPr>
          <p:nvPr/>
        </p:nvSpPr>
        <p:spPr>
          <a:xfrm>
            <a:off x="3848096" y="3990976"/>
            <a:ext cx="76200" cy="533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rot="10800000">
            <a:off x="4791077" y="3967165"/>
            <a:ext cx="2566987" cy="4761"/>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8" name="Title 1"/>
          <p:cNvSpPr txBox="1">
            <a:spLocks/>
          </p:cNvSpPr>
          <p:nvPr/>
        </p:nvSpPr>
        <p:spPr bwMode="auto">
          <a:xfrm rot="16200000">
            <a:off x="-952500" y="3695700"/>
            <a:ext cx="4038600" cy="1066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1" algn="ctr"/>
            <a:r>
              <a:rPr lang="en-US" sz="3600" kern="0" dirty="0" smtClean="0">
                <a:solidFill>
                  <a:schemeClr val="tx2"/>
                </a:solidFill>
                <a:latin typeface="Times New Roman" pitchFamily="18" charset="0"/>
                <a:ea typeface="+mj-ea"/>
                <a:cs typeface="Times New Roman" pitchFamily="18" charset="0"/>
              </a:rPr>
              <a:t>depth, </a:t>
            </a:r>
            <a:r>
              <a:rPr lang="en-US" sz="3600" i="1" kern="0" dirty="0" smtClean="0">
                <a:solidFill>
                  <a:schemeClr val="tx2"/>
                </a:solidFill>
                <a:latin typeface="Cambria Math" pitchFamily="18" charset="0"/>
                <a:ea typeface="Cambria Math" pitchFamily="18" charset="0"/>
                <a:cs typeface="Times New Roman" pitchFamily="18" charset="0"/>
              </a:rPr>
              <a:t>d</a:t>
            </a:r>
            <a:endParaRPr kumimoji="0" lang="en-US" sz="36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30" name="Title 1"/>
          <p:cNvSpPr txBox="1">
            <a:spLocks/>
          </p:cNvSpPr>
          <p:nvPr/>
        </p:nvSpPr>
        <p:spPr bwMode="auto">
          <a:xfrm>
            <a:off x="7281864" y="3395664"/>
            <a:ext cx="1676400" cy="1066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d=2.37</a:t>
            </a:r>
            <a:endParaRPr kumimoji="0" lang="en-US" sz="36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a:xfrm>
            <a:off x="838200" y="762000"/>
            <a:ext cx="4648200" cy="5257800"/>
            <a:chOff x="2286000" y="1447800"/>
            <a:chExt cx="2796250" cy="3431977"/>
          </a:xfrm>
        </p:grpSpPr>
        <p:sp>
          <p:nvSpPr>
            <p:cNvPr id="4" name="Freeform 16"/>
            <p:cNvSpPr>
              <a:spLocks/>
            </p:cNvSpPr>
            <p:nvPr/>
          </p:nvSpPr>
          <p:spPr bwMode="auto">
            <a:xfrm rot="5400000">
              <a:off x="2729552" y="2886098"/>
              <a:ext cx="1085896" cy="952500"/>
            </a:xfrm>
            <a:custGeom>
              <a:avLst/>
              <a:gdLst>
                <a:gd name="T0" fmla="*/ 0 w 672"/>
                <a:gd name="T1" fmla="*/ 2147483647 h 480"/>
                <a:gd name="T2" fmla="*/ 0 w 672"/>
                <a:gd name="T3" fmla="*/ 0 h 480"/>
                <a:gd name="T4" fmla="*/ 2147483647 w 672"/>
                <a:gd name="T5" fmla="*/ 2147483647 h 480"/>
                <a:gd name="T6" fmla="*/ 2147483647 w 672"/>
                <a:gd name="T7" fmla="*/ 2147483647 h 480"/>
                <a:gd name="T8" fmla="*/ 2147483647 w 672"/>
                <a:gd name="T9" fmla="*/ 2147483647 h 480"/>
                <a:gd name="T10" fmla="*/ 2147483647 w 672"/>
                <a:gd name="T11" fmla="*/ 2147483647 h 480"/>
                <a:gd name="T12" fmla="*/ 2147483647 w 672"/>
                <a:gd name="T13" fmla="*/ 2147483647 h 480"/>
                <a:gd name="T14" fmla="*/ 2147483647 w 672"/>
                <a:gd name="T15" fmla="*/ 2147483647 h 480"/>
                <a:gd name="T16" fmla="*/ 2147483647 w 672"/>
                <a:gd name="T17" fmla="*/ 2147483647 h 480"/>
                <a:gd name="T18" fmla="*/ 0 w 672"/>
                <a:gd name="T19" fmla="*/ 2147483647 h 48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72"/>
                <a:gd name="T31" fmla="*/ 0 h 480"/>
                <a:gd name="T32" fmla="*/ 672 w 672"/>
                <a:gd name="T33" fmla="*/ 480 h 480"/>
                <a:gd name="connsiteX0" fmla="*/ 0 w 10000"/>
                <a:gd name="connsiteY0" fmla="*/ 10000 h 10000"/>
                <a:gd name="connsiteX1" fmla="*/ 0 w 10000"/>
                <a:gd name="connsiteY1" fmla="*/ 0 h 10000"/>
                <a:gd name="connsiteX2" fmla="*/ 2143 w 10000"/>
                <a:gd name="connsiteY2" fmla="*/ 1000 h 10000"/>
                <a:gd name="connsiteX3" fmla="*/ 3571 w 10000"/>
                <a:gd name="connsiteY3" fmla="*/ 1000 h 10000"/>
                <a:gd name="connsiteX4" fmla="*/ 5000 w 10000"/>
                <a:gd name="connsiteY4" fmla="*/ 1000 h 10000"/>
                <a:gd name="connsiteX5" fmla="*/ 7143 w 10000"/>
                <a:gd name="connsiteY5" fmla="*/ 1000 h 10000"/>
                <a:gd name="connsiteX6" fmla="*/ 10000 w 10000"/>
                <a:gd name="connsiteY6" fmla="*/ 3000 h 10000"/>
                <a:gd name="connsiteX7" fmla="*/ 10000 w 10000"/>
                <a:gd name="connsiteY7" fmla="*/ 10000 h 10000"/>
                <a:gd name="connsiteX8" fmla="*/ 0 w 10000"/>
                <a:gd name="connsiteY8" fmla="*/ 10000 h 10000"/>
                <a:gd name="connsiteX0" fmla="*/ 0 w 10000"/>
                <a:gd name="connsiteY0" fmla="*/ 10000 h 10000"/>
                <a:gd name="connsiteX1" fmla="*/ 0 w 10000"/>
                <a:gd name="connsiteY1" fmla="*/ 0 h 10000"/>
                <a:gd name="connsiteX2" fmla="*/ 2143 w 10000"/>
                <a:gd name="connsiteY2" fmla="*/ 1000 h 10000"/>
                <a:gd name="connsiteX3" fmla="*/ 3571 w 10000"/>
                <a:gd name="connsiteY3" fmla="*/ 1000 h 10000"/>
                <a:gd name="connsiteX4" fmla="*/ 5000 w 10000"/>
                <a:gd name="connsiteY4" fmla="*/ 1000 h 10000"/>
                <a:gd name="connsiteX5" fmla="*/ 6429 w 10000"/>
                <a:gd name="connsiteY5" fmla="*/ 1600 h 10000"/>
                <a:gd name="connsiteX6" fmla="*/ 10000 w 10000"/>
                <a:gd name="connsiteY6" fmla="*/ 3000 h 10000"/>
                <a:gd name="connsiteX7" fmla="*/ 10000 w 10000"/>
                <a:gd name="connsiteY7" fmla="*/ 10000 h 10000"/>
                <a:gd name="connsiteX8" fmla="*/ 0 w 10000"/>
                <a:gd name="connsiteY8" fmla="*/ 10000 h 10000"/>
                <a:gd name="connsiteX0" fmla="*/ 0 w 10000"/>
                <a:gd name="connsiteY0" fmla="*/ 10000 h 10000"/>
                <a:gd name="connsiteX1" fmla="*/ 0 w 10000"/>
                <a:gd name="connsiteY1" fmla="*/ 0 h 10000"/>
                <a:gd name="connsiteX2" fmla="*/ 2143 w 10000"/>
                <a:gd name="connsiteY2" fmla="*/ 1000 h 10000"/>
                <a:gd name="connsiteX3" fmla="*/ 3571 w 10000"/>
                <a:gd name="connsiteY3" fmla="*/ 1000 h 10000"/>
                <a:gd name="connsiteX4" fmla="*/ 5000 w 10000"/>
                <a:gd name="connsiteY4" fmla="*/ 1000 h 10000"/>
                <a:gd name="connsiteX5" fmla="*/ 6429 w 10000"/>
                <a:gd name="connsiteY5" fmla="*/ 1600 h 10000"/>
                <a:gd name="connsiteX6" fmla="*/ 10000 w 10000"/>
                <a:gd name="connsiteY6" fmla="*/ 3000 h 10000"/>
                <a:gd name="connsiteX7" fmla="*/ 10000 w 10000"/>
                <a:gd name="connsiteY7" fmla="*/ 10000 h 10000"/>
                <a:gd name="connsiteX8" fmla="*/ 0 w 10000"/>
                <a:gd name="connsiteY8" fmla="*/ 10000 h 10000"/>
                <a:gd name="connsiteX0" fmla="*/ 0 w 10000"/>
                <a:gd name="connsiteY0" fmla="*/ 10000 h 10000"/>
                <a:gd name="connsiteX1" fmla="*/ 0 w 10000"/>
                <a:gd name="connsiteY1" fmla="*/ 0 h 10000"/>
                <a:gd name="connsiteX2" fmla="*/ 2143 w 10000"/>
                <a:gd name="connsiteY2" fmla="*/ 800 h 10000"/>
                <a:gd name="connsiteX3" fmla="*/ 3571 w 10000"/>
                <a:gd name="connsiteY3" fmla="*/ 1000 h 10000"/>
                <a:gd name="connsiteX4" fmla="*/ 5000 w 10000"/>
                <a:gd name="connsiteY4" fmla="*/ 1000 h 10000"/>
                <a:gd name="connsiteX5" fmla="*/ 6429 w 10000"/>
                <a:gd name="connsiteY5" fmla="*/ 1600 h 10000"/>
                <a:gd name="connsiteX6" fmla="*/ 10000 w 10000"/>
                <a:gd name="connsiteY6" fmla="*/ 3000 h 10000"/>
                <a:gd name="connsiteX7" fmla="*/ 10000 w 10000"/>
                <a:gd name="connsiteY7" fmla="*/ 10000 h 10000"/>
                <a:gd name="connsiteX8" fmla="*/ 0 w 10000"/>
                <a:gd name="connsiteY8" fmla="*/ 10000 h 10000"/>
                <a:gd name="connsiteX0" fmla="*/ 0 w 10000"/>
                <a:gd name="connsiteY0" fmla="*/ 10000 h 10000"/>
                <a:gd name="connsiteX1" fmla="*/ 0 w 10000"/>
                <a:gd name="connsiteY1" fmla="*/ 0 h 10000"/>
                <a:gd name="connsiteX2" fmla="*/ 2143 w 10000"/>
                <a:gd name="connsiteY2" fmla="*/ 800 h 10000"/>
                <a:gd name="connsiteX3" fmla="*/ 3571 w 10000"/>
                <a:gd name="connsiteY3" fmla="*/ 1000 h 10000"/>
                <a:gd name="connsiteX4" fmla="*/ 5000 w 10000"/>
                <a:gd name="connsiteY4" fmla="*/ 1000 h 10000"/>
                <a:gd name="connsiteX5" fmla="*/ 6429 w 10000"/>
                <a:gd name="connsiteY5" fmla="*/ 1600 h 10000"/>
                <a:gd name="connsiteX6" fmla="*/ 10000 w 10000"/>
                <a:gd name="connsiteY6" fmla="*/ 3000 h 10000"/>
                <a:gd name="connsiteX7" fmla="*/ 10000 w 10000"/>
                <a:gd name="connsiteY7" fmla="*/ 10000 h 10000"/>
                <a:gd name="connsiteX8" fmla="*/ 0 w 10000"/>
                <a:gd name="connsiteY8" fmla="*/ 10000 h 10000"/>
                <a:gd name="connsiteX0" fmla="*/ 0 w 10000"/>
                <a:gd name="connsiteY0" fmla="*/ 10000 h 10000"/>
                <a:gd name="connsiteX1" fmla="*/ 0 w 10000"/>
                <a:gd name="connsiteY1" fmla="*/ 0 h 10000"/>
                <a:gd name="connsiteX2" fmla="*/ 2143 w 10000"/>
                <a:gd name="connsiteY2" fmla="*/ 800 h 10000"/>
                <a:gd name="connsiteX3" fmla="*/ 3571 w 10000"/>
                <a:gd name="connsiteY3" fmla="*/ 1000 h 10000"/>
                <a:gd name="connsiteX4" fmla="*/ 5000 w 10000"/>
                <a:gd name="connsiteY4" fmla="*/ 1600 h 10000"/>
                <a:gd name="connsiteX5" fmla="*/ 6429 w 10000"/>
                <a:gd name="connsiteY5" fmla="*/ 1600 h 10000"/>
                <a:gd name="connsiteX6" fmla="*/ 10000 w 10000"/>
                <a:gd name="connsiteY6" fmla="*/ 3000 h 10000"/>
                <a:gd name="connsiteX7" fmla="*/ 10000 w 10000"/>
                <a:gd name="connsiteY7" fmla="*/ 10000 h 10000"/>
                <a:gd name="connsiteX8" fmla="*/ 0 w 10000"/>
                <a:gd name="connsiteY8" fmla="*/ 10000 h 10000"/>
                <a:gd name="connsiteX0" fmla="*/ 0 w 10000"/>
                <a:gd name="connsiteY0" fmla="*/ 10000 h 10000"/>
                <a:gd name="connsiteX1" fmla="*/ 0 w 10000"/>
                <a:gd name="connsiteY1" fmla="*/ 0 h 10000"/>
                <a:gd name="connsiteX2" fmla="*/ 2143 w 10000"/>
                <a:gd name="connsiteY2" fmla="*/ 800 h 10000"/>
                <a:gd name="connsiteX3" fmla="*/ 3571 w 10000"/>
                <a:gd name="connsiteY3" fmla="*/ 1000 h 10000"/>
                <a:gd name="connsiteX4" fmla="*/ 5000 w 10000"/>
                <a:gd name="connsiteY4" fmla="*/ 1600 h 10000"/>
                <a:gd name="connsiteX5" fmla="*/ 6429 w 10000"/>
                <a:gd name="connsiteY5" fmla="*/ 1600 h 10000"/>
                <a:gd name="connsiteX6" fmla="*/ 10000 w 10000"/>
                <a:gd name="connsiteY6" fmla="*/ 3000 h 10000"/>
                <a:gd name="connsiteX7" fmla="*/ 10000 w 10000"/>
                <a:gd name="connsiteY7" fmla="*/ 10000 h 10000"/>
                <a:gd name="connsiteX8" fmla="*/ 0 w 10000"/>
                <a:gd name="connsiteY8" fmla="*/ 10000 h 10000"/>
                <a:gd name="connsiteX0" fmla="*/ 0 w 10000"/>
                <a:gd name="connsiteY0" fmla="*/ 10000 h 10000"/>
                <a:gd name="connsiteX1" fmla="*/ 0 w 10000"/>
                <a:gd name="connsiteY1" fmla="*/ 0 h 10000"/>
                <a:gd name="connsiteX2" fmla="*/ 2143 w 10000"/>
                <a:gd name="connsiteY2" fmla="*/ 800 h 10000"/>
                <a:gd name="connsiteX3" fmla="*/ 3571 w 10000"/>
                <a:gd name="connsiteY3" fmla="*/ 1000 h 10000"/>
                <a:gd name="connsiteX4" fmla="*/ 6429 w 10000"/>
                <a:gd name="connsiteY4" fmla="*/ 1600 h 10000"/>
                <a:gd name="connsiteX5" fmla="*/ 10000 w 10000"/>
                <a:gd name="connsiteY5" fmla="*/ 3000 h 10000"/>
                <a:gd name="connsiteX6" fmla="*/ 10000 w 10000"/>
                <a:gd name="connsiteY6" fmla="*/ 10000 h 10000"/>
                <a:gd name="connsiteX7" fmla="*/ 0 w 10000"/>
                <a:gd name="connsiteY7" fmla="*/ 10000 h 10000"/>
                <a:gd name="connsiteX0" fmla="*/ 0 w 10000"/>
                <a:gd name="connsiteY0" fmla="*/ 10000 h 10000"/>
                <a:gd name="connsiteX1" fmla="*/ 0 w 10000"/>
                <a:gd name="connsiteY1" fmla="*/ 0 h 10000"/>
                <a:gd name="connsiteX2" fmla="*/ 2143 w 10000"/>
                <a:gd name="connsiteY2" fmla="*/ 800 h 10000"/>
                <a:gd name="connsiteX3" fmla="*/ 3571 w 10000"/>
                <a:gd name="connsiteY3" fmla="*/ 1000 h 10000"/>
                <a:gd name="connsiteX4" fmla="*/ 6429 w 10000"/>
                <a:gd name="connsiteY4" fmla="*/ 1600 h 10000"/>
                <a:gd name="connsiteX5" fmla="*/ 10000 w 10000"/>
                <a:gd name="connsiteY5" fmla="*/ 3000 h 10000"/>
                <a:gd name="connsiteX6" fmla="*/ 10000 w 10000"/>
                <a:gd name="connsiteY6" fmla="*/ 10000 h 10000"/>
                <a:gd name="connsiteX7" fmla="*/ 0 w 10000"/>
                <a:gd name="connsiteY7" fmla="*/ 10000 h 10000"/>
                <a:gd name="connsiteX0" fmla="*/ 0 w 10000"/>
                <a:gd name="connsiteY0" fmla="*/ 10000 h 10000"/>
                <a:gd name="connsiteX1" fmla="*/ 0 w 10000"/>
                <a:gd name="connsiteY1" fmla="*/ 0 h 10000"/>
                <a:gd name="connsiteX2" fmla="*/ 2143 w 10000"/>
                <a:gd name="connsiteY2" fmla="*/ 800 h 10000"/>
                <a:gd name="connsiteX3" fmla="*/ 3571 w 10000"/>
                <a:gd name="connsiteY3" fmla="*/ 1000 h 10000"/>
                <a:gd name="connsiteX4" fmla="*/ 6429 w 10000"/>
                <a:gd name="connsiteY4" fmla="*/ 1600 h 10000"/>
                <a:gd name="connsiteX5" fmla="*/ 10000 w 10000"/>
                <a:gd name="connsiteY5" fmla="*/ 3000 h 10000"/>
                <a:gd name="connsiteX6" fmla="*/ 10000 w 10000"/>
                <a:gd name="connsiteY6" fmla="*/ 10000 h 10000"/>
                <a:gd name="connsiteX7" fmla="*/ 0 w 10000"/>
                <a:gd name="connsiteY7" fmla="*/ 10000 h 10000"/>
                <a:gd name="connsiteX0" fmla="*/ 0 w 10000"/>
                <a:gd name="connsiteY0" fmla="*/ 10000 h 10000"/>
                <a:gd name="connsiteX1" fmla="*/ 0 w 10000"/>
                <a:gd name="connsiteY1" fmla="*/ 0 h 10000"/>
                <a:gd name="connsiteX2" fmla="*/ 2143 w 10000"/>
                <a:gd name="connsiteY2" fmla="*/ 800 h 10000"/>
                <a:gd name="connsiteX3" fmla="*/ 3571 w 10000"/>
                <a:gd name="connsiteY3" fmla="*/ 1000 h 10000"/>
                <a:gd name="connsiteX4" fmla="*/ 5714 w 10000"/>
                <a:gd name="connsiteY4" fmla="*/ 1200 h 10000"/>
                <a:gd name="connsiteX5" fmla="*/ 10000 w 10000"/>
                <a:gd name="connsiteY5" fmla="*/ 3000 h 10000"/>
                <a:gd name="connsiteX6" fmla="*/ 10000 w 10000"/>
                <a:gd name="connsiteY6" fmla="*/ 10000 h 10000"/>
                <a:gd name="connsiteX7" fmla="*/ 0 w 10000"/>
                <a:gd name="connsiteY7" fmla="*/ 10000 h 10000"/>
                <a:gd name="connsiteX0" fmla="*/ 0 w 10000"/>
                <a:gd name="connsiteY0" fmla="*/ 10000 h 10000"/>
                <a:gd name="connsiteX1" fmla="*/ 0 w 10000"/>
                <a:gd name="connsiteY1" fmla="*/ 0 h 10000"/>
                <a:gd name="connsiteX2" fmla="*/ 2143 w 10000"/>
                <a:gd name="connsiteY2" fmla="*/ 800 h 10000"/>
                <a:gd name="connsiteX3" fmla="*/ 3571 w 10000"/>
                <a:gd name="connsiteY3" fmla="*/ 1000 h 10000"/>
                <a:gd name="connsiteX4" fmla="*/ 5714 w 10000"/>
                <a:gd name="connsiteY4" fmla="*/ 1525 h 10000"/>
                <a:gd name="connsiteX5" fmla="*/ 10000 w 10000"/>
                <a:gd name="connsiteY5" fmla="*/ 3000 h 10000"/>
                <a:gd name="connsiteX6" fmla="*/ 10000 w 10000"/>
                <a:gd name="connsiteY6" fmla="*/ 10000 h 10000"/>
                <a:gd name="connsiteX7" fmla="*/ 0 w 10000"/>
                <a:gd name="connsiteY7" fmla="*/ 10000 h 10000"/>
                <a:gd name="connsiteX0" fmla="*/ 0 w 10000"/>
                <a:gd name="connsiteY0" fmla="*/ 10000 h 10000"/>
                <a:gd name="connsiteX1" fmla="*/ 0 w 10000"/>
                <a:gd name="connsiteY1" fmla="*/ 0 h 10000"/>
                <a:gd name="connsiteX2" fmla="*/ 2143 w 10000"/>
                <a:gd name="connsiteY2" fmla="*/ 800 h 10000"/>
                <a:gd name="connsiteX3" fmla="*/ 3571 w 10000"/>
                <a:gd name="connsiteY3" fmla="*/ 1000 h 10000"/>
                <a:gd name="connsiteX4" fmla="*/ 5714 w 10000"/>
                <a:gd name="connsiteY4" fmla="*/ 1525 h 10000"/>
                <a:gd name="connsiteX5" fmla="*/ 10000 w 10000"/>
                <a:gd name="connsiteY5" fmla="*/ 3000 h 10000"/>
                <a:gd name="connsiteX6" fmla="*/ 10000 w 10000"/>
                <a:gd name="connsiteY6" fmla="*/ 10000 h 10000"/>
                <a:gd name="connsiteX7" fmla="*/ 0 w 10000"/>
                <a:gd name="connsiteY7" fmla="*/ 10000 h 10000"/>
                <a:gd name="connsiteX0" fmla="*/ 0 w 10179"/>
                <a:gd name="connsiteY0" fmla="*/ 10000 h 10000"/>
                <a:gd name="connsiteX1" fmla="*/ 0 w 10179"/>
                <a:gd name="connsiteY1" fmla="*/ 0 h 10000"/>
                <a:gd name="connsiteX2" fmla="*/ 2143 w 10179"/>
                <a:gd name="connsiteY2" fmla="*/ 800 h 10000"/>
                <a:gd name="connsiteX3" fmla="*/ 3571 w 10179"/>
                <a:gd name="connsiteY3" fmla="*/ 1000 h 10000"/>
                <a:gd name="connsiteX4" fmla="*/ 5714 w 10179"/>
                <a:gd name="connsiteY4" fmla="*/ 1525 h 10000"/>
                <a:gd name="connsiteX5" fmla="*/ 10179 w 10179"/>
                <a:gd name="connsiteY5" fmla="*/ 2825 h 10000"/>
                <a:gd name="connsiteX6" fmla="*/ 10000 w 10179"/>
                <a:gd name="connsiteY6" fmla="*/ 10000 h 10000"/>
                <a:gd name="connsiteX7" fmla="*/ 0 w 10179"/>
                <a:gd name="connsiteY7" fmla="*/ 10000 h 10000"/>
                <a:gd name="connsiteX0" fmla="*/ 0 w 10179"/>
                <a:gd name="connsiteY0" fmla="*/ 10000 h 10000"/>
                <a:gd name="connsiteX1" fmla="*/ 0 w 10179"/>
                <a:gd name="connsiteY1" fmla="*/ 0 h 10000"/>
                <a:gd name="connsiteX2" fmla="*/ 2143 w 10179"/>
                <a:gd name="connsiteY2" fmla="*/ 650 h 10000"/>
                <a:gd name="connsiteX3" fmla="*/ 3571 w 10179"/>
                <a:gd name="connsiteY3" fmla="*/ 1000 h 10000"/>
                <a:gd name="connsiteX4" fmla="*/ 5714 w 10179"/>
                <a:gd name="connsiteY4" fmla="*/ 1525 h 10000"/>
                <a:gd name="connsiteX5" fmla="*/ 10179 w 10179"/>
                <a:gd name="connsiteY5" fmla="*/ 2825 h 10000"/>
                <a:gd name="connsiteX6" fmla="*/ 10000 w 10179"/>
                <a:gd name="connsiteY6" fmla="*/ 10000 h 10000"/>
                <a:gd name="connsiteX7" fmla="*/ 0 w 10179"/>
                <a:gd name="connsiteY7"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79" h="10000">
                  <a:moveTo>
                    <a:pt x="0" y="10000"/>
                  </a:moveTo>
                  <a:lnTo>
                    <a:pt x="0" y="0"/>
                  </a:lnTo>
                  <a:lnTo>
                    <a:pt x="2143" y="650"/>
                  </a:lnTo>
                  <a:cubicBezTo>
                    <a:pt x="2619" y="717"/>
                    <a:pt x="2976" y="854"/>
                    <a:pt x="3571" y="1000"/>
                  </a:cubicBezTo>
                  <a:cubicBezTo>
                    <a:pt x="4166" y="1146"/>
                    <a:pt x="4643" y="1192"/>
                    <a:pt x="5714" y="1525"/>
                  </a:cubicBezTo>
                  <a:cubicBezTo>
                    <a:pt x="7067" y="1849"/>
                    <a:pt x="8989" y="2358"/>
                    <a:pt x="10179" y="2825"/>
                  </a:cubicBezTo>
                  <a:cubicBezTo>
                    <a:pt x="10119" y="5217"/>
                    <a:pt x="10060" y="7608"/>
                    <a:pt x="10000" y="10000"/>
                  </a:cubicBezTo>
                  <a:lnTo>
                    <a:pt x="0" y="10000"/>
                  </a:lnTo>
                  <a:close/>
                </a:path>
              </a:pathLst>
            </a:custGeom>
            <a:solidFill>
              <a:schemeClr val="bg1">
                <a:lumMod val="65000"/>
              </a:schemeClr>
            </a:solidFill>
            <a:ln w="9525">
              <a:noFill/>
              <a:round/>
              <a:headEnd/>
              <a:tailEnd/>
            </a:ln>
          </p:spPr>
          <p:txBody>
            <a:bodyPr/>
            <a:lstStyle/>
            <a:p>
              <a:endParaRPr lang="en-US"/>
            </a:p>
          </p:txBody>
        </p:sp>
        <p:sp>
          <p:nvSpPr>
            <p:cNvPr id="5" name="Line 4"/>
            <p:cNvSpPr>
              <a:spLocks noChangeShapeType="1"/>
            </p:cNvSpPr>
            <p:nvPr/>
          </p:nvSpPr>
          <p:spPr bwMode="auto">
            <a:xfrm>
              <a:off x="2796250" y="1828800"/>
              <a:ext cx="1066800" cy="0"/>
            </a:xfrm>
            <a:prstGeom prst="line">
              <a:avLst/>
            </a:prstGeom>
            <a:noFill/>
            <a:ln w="28575">
              <a:solidFill>
                <a:schemeClr val="tx1"/>
              </a:solidFill>
              <a:round/>
              <a:headEnd/>
              <a:tailEnd type="triangle" w="med" len="med"/>
            </a:ln>
          </p:spPr>
          <p:txBody>
            <a:bodyPr/>
            <a:lstStyle/>
            <a:p>
              <a:endParaRPr lang="en-US"/>
            </a:p>
          </p:txBody>
        </p:sp>
        <p:sp>
          <p:nvSpPr>
            <p:cNvPr id="6" name="Line 5"/>
            <p:cNvSpPr>
              <a:spLocks noChangeShapeType="1"/>
            </p:cNvSpPr>
            <p:nvPr/>
          </p:nvSpPr>
          <p:spPr bwMode="auto">
            <a:xfrm>
              <a:off x="2796250" y="1828800"/>
              <a:ext cx="0" cy="2743200"/>
            </a:xfrm>
            <a:prstGeom prst="line">
              <a:avLst/>
            </a:prstGeom>
            <a:noFill/>
            <a:ln w="38100">
              <a:solidFill>
                <a:schemeClr val="tx1"/>
              </a:solidFill>
              <a:round/>
              <a:headEnd/>
              <a:tailEnd type="triangle" w="med" len="med"/>
            </a:ln>
          </p:spPr>
          <p:txBody>
            <a:bodyPr/>
            <a:lstStyle/>
            <a:p>
              <a:endParaRPr lang="en-US"/>
            </a:p>
          </p:txBody>
        </p:sp>
        <p:sp>
          <p:nvSpPr>
            <p:cNvPr id="18" name="TextBox 17"/>
            <p:cNvSpPr txBox="1"/>
            <p:nvPr/>
          </p:nvSpPr>
          <p:spPr>
            <a:xfrm>
              <a:off x="2662175" y="4572000"/>
              <a:ext cx="533400" cy="307777"/>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d</a:t>
              </a:r>
              <a:endParaRPr lang="en-US" sz="2400" i="1" dirty="0">
                <a:latin typeface="Times New Roman" pitchFamily="18" charset="0"/>
                <a:cs typeface="Times New Roman" pitchFamily="18" charset="0"/>
              </a:endParaRPr>
            </a:p>
          </p:txBody>
        </p:sp>
        <p:cxnSp>
          <p:nvCxnSpPr>
            <p:cNvPr id="20" name="Straight Connector 19"/>
            <p:cNvCxnSpPr/>
            <p:nvPr/>
          </p:nvCxnSpPr>
          <p:spPr>
            <a:xfrm flipV="1">
              <a:off x="2567650" y="3886200"/>
              <a:ext cx="210275" cy="9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286000" y="2692758"/>
              <a:ext cx="533400" cy="301347"/>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d</a:t>
              </a:r>
              <a:r>
                <a:rPr lang="en-US" sz="2400" i="1" baseline="-25000" dirty="0" smtClean="0">
                  <a:latin typeface="Times New Roman" pitchFamily="18" charset="0"/>
                  <a:cs typeface="Times New Roman" pitchFamily="18" charset="0"/>
                </a:rPr>
                <a:t>1</a:t>
              </a:r>
              <a:endParaRPr lang="en-US" sz="2400" i="1" baseline="-25000" dirty="0">
                <a:latin typeface="Times New Roman" pitchFamily="18" charset="0"/>
                <a:cs typeface="Times New Roman" pitchFamily="18" charset="0"/>
              </a:endParaRPr>
            </a:p>
          </p:txBody>
        </p:sp>
        <p:sp>
          <p:nvSpPr>
            <p:cNvPr id="27" name="TextBox 26"/>
            <p:cNvSpPr txBox="1"/>
            <p:nvPr/>
          </p:nvSpPr>
          <p:spPr>
            <a:xfrm>
              <a:off x="2286000" y="3728975"/>
              <a:ext cx="533400" cy="301347"/>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d</a:t>
              </a:r>
              <a:r>
                <a:rPr lang="en-US" sz="2400" i="1" baseline="-25000" dirty="0" smtClean="0">
                  <a:latin typeface="Times New Roman" pitchFamily="18" charset="0"/>
                  <a:cs typeface="Times New Roman" pitchFamily="18" charset="0"/>
                </a:rPr>
                <a:t>2</a:t>
              </a:r>
              <a:endParaRPr lang="en-US" sz="2400" i="1" baseline="-25000" dirty="0">
                <a:latin typeface="Times New Roman" pitchFamily="18" charset="0"/>
                <a:cs typeface="Times New Roman" pitchFamily="18" charset="0"/>
              </a:endParaRPr>
            </a:p>
          </p:txBody>
        </p:sp>
        <p:sp>
          <p:nvSpPr>
            <p:cNvPr id="29" name="TextBox 28"/>
            <p:cNvSpPr txBox="1"/>
            <p:nvPr/>
          </p:nvSpPr>
          <p:spPr>
            <a:xfrm>
              <a:off x="3024850" y="1447800"/>
              <a:ext cx="533400" cy="301347"/>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p(d)</a:t>
              </a:r>
              <a:endParaRPr lang="en-US" sz="2400" i="1" dirty="0">
                <a:latin typeface="Times New Roman" pitchFamily="18" charset="0"/>
                <a:cs typeface="Times New Roman" pitchFamily="18" charset="0"/>
              </a:endParaRPr>
            </a:p>
          </p:txBody>
        </p:sp>
        <p:sp>
          <p:nvSpPr>
            <p:cNvPr id="16" name="Freeform 15"/>
            <p:cNvSpPr/>
            <p:nvPr/>
          </p:nvSpPr>
          <p:spPr>
            <a:xfrm>
              <a:off x="3188825" y="1959015"/>
              <a:ext cx="702197" cy="2442258"/>
            </a:xfrm>
            <a:custGeom>
              <a:avLst/>
              <a:gdLst>
                <a:gd name="connsiteX0" fmla="*/ 219919 w 702197"/>
                <a:gd name="connsiteY0" fmla="*/ 0 h 2442258"/>
                <a:gd name="connsiteX1" fmla="*/ 648182 w 702197"/>
                <a:gd name="connsiteY1" fmla="*/ 370390 h 2442258"/>
                <a:gd name="connsiteX2" fmla="*/ 544010 w 702197"/>
                <a:gd name="connsiteY2" fmla="*/ 856527 h 2442258"/>
                <a:gd name="connsiteX3" fmla="*/ 277792 w 702197"/>
                <a:gd name="connsiteY3" fmla="*/ 1956122 h 2442258"/>
                <a:gd name="connsiteX4" fmla="*/ 0 w 702197"/>
                <a:gd name="connsiteY4" fmla="*/ 2442258 h 24422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2197" h="2442258">
                  <a:moveTo>
                    <a:pt x="219919" y="0"/>
                  </a:moveTo>
                  <a:cubicBezTo>
                    <a:pt x="407043" y="113818"/>
                    <a:pt x="594167" y="227636"/>
                    <a:pt x="648182" y="370390"/>
                  </a:cubicBezTo>
                  <a:cubicBezTo>
                    <a:pt x="702197" y="513145"/>
                    <a:pt x="605742" y="592238"/>
                    <a:pt x="544010" y="856527"/>
                  </a:cubicBezTo>
                  <a:cubicBezTo>
                    <a:pt x="482278" y="1120816"/>
                    <a:pt x="368460" y="1691834"/>
                    <a:pt x="277792" y="1956122"/>
                  </a:cubicBezTo>
                  <a:cubicBezTo>
                    <a:pt x="187124" y="2220410"/>
                    <a:pt x="0" y="2442258"/>
                    <a:pt x="0" y="2442258"/>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Straight Connector 18"/>
            <p:cNvCxnSpPr/>
            <p:nvPr/>
          </p:nvCxnSpPr>
          <p:spPr>
            <a:xfrm flipV="1">
              <a:off x="2585975" y="2825200"/>
              <a:ext cx="210275" cy="9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Freeform 12"/>
            <p:cNvSpPr/>
            <p:nvPr/>
          </p:nvSpPr>
          <p:spPr>
            <a:xfrm>
              <a:off x="3246698" y="2476017"/>
              <a:ext cx="1296365" cy="721489"/>
            </a:xfrm>
            <a:custGeom>
              <a:avLst/>
              <a:gdLst>
                <a:gd name="connsiteX0" fmla="*/ 0 w 1296365"/>
                <a:gd name="connsiteY0" fmla="*/ 721489 h 721489"/>
                <a:gd name="connsiteX1" fmla="*/ 949124 w 1296365"/>
                <a:gd name="connsiteY1" fmla="*/ 374249 h 721489"/>
                <a:gd name="connsiteX2" fmla="*/ 717630 w 1296365"/>
                <a:gd name="connsiteY2" fmla="*/ 189054 h 721489"/>
                <a:gd name="connsiteX3" fmla="*/ 1215342 w 1296365"/>
                <a:gd name="connsiteY3" fmla="*/ 27008 h 721489"/>
                <a:gd name="connsiteX4" fmla="*/ 1203767 w 1296365"/>
                <a:gd name="connsiteY4" fmla="*/ 27008 h 7214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6365" h="721489">
                  <a:moveTo>
                    <a:pt x="0" y="721489"/>
                  </a:moveTo>
                  <a:cubicBezTo>
                    <a:pt x="414759" y="592238"/>
                    <a:pt x="829519" y="462988"/>
                    <a:pt x="949124" y="374249"/>
                  </a:cubicBezTo>
                  <a:cubicBezTo>
                    <a:pt x="1068729" y="285510"/>
                    <a:pt x="673260" y="246927"/>
                    <a:pt x="717630" y="189054"/>
                  </a:cubicBezTo>
                  <a:cubicBezTo>
                    <a:pt x="762000" y="131181"/>
                    <a:pt x="1134319" y="54016"/>
                    <a:pt x="1215342" y="27008"/>
                  </a:cubicBezTo>
                  <a:cubicBezTo>
                    <a:pt x="1296365" y="0"/>
                    <a:pt x="1250066" y="13504"/>
                    <a:pt x="1203767" y="27008"/>
                  </a:cubicBezTo>
                </a:path>
              </a:pathLst>
            </a:custGeom>
            <a:ln w="127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p:cNvSpPr txBox="1"/>
            <p:nvPr/>
          </p:nvSpPr>
          <p:spPr>
            <a:xfrm>
              <a:off x="4244050" y="2130623"/>
              <a:ext cx="838200" cy="301347"/>
            </a:xfrm>
            <a:prstGeom prst="rect">
              <a:avLst/>
            </a:prstGeom>
            <a:noFill/>
          </p:spPr>
          <p:txBody>
            <a:bodyPr wrap="square" rtlCol="0">
              <a:spAutoFit/>
            </a:bodyPr>
            <a:lstStyle/>
            <a:p>
              <a:r>
                <a:rPr lang="en-US" sz="2400" dirty="0" smtClean="0">
                  <a:latin typeface="Times New Roman" pitchFamily="18" charset="0"/>
                  <a:cs typeface="Times New Roman" pitchFamily="18" charset="0"/>
                </a:rPr>
                <a:t>area, </a:t>
              </a:r>
              <a:r>
                <a:rPr lang="en-US" sz="2400" i="1" dirty="0" smtClean="0">
                  <a:latin typeface="Times New Roman" pitchFamily="18" charset="0"/>
                  <a:cs typeface="Times New Roman" pitchFamily="18" charset="0"/>
                </a:rPr>
                <a:t>A</a:t>
              </a:r>
              <a:endParaRPr lang="en-US" sz="2400" i="1" dirty="0">
                <a:latin typeface="Times New Roman" pitchFamily="18" charset="0"/>
                <a:cs typeface="Times New Roman" pitchFamily="18" charset="0"/>
              </a:endParaRPr>
            </a:p>
          </p:txBody>
        </p:sp>
      </p:grpSp>
      <p:sp>
        <p:nvSpPr>
          <p:cNvPr id="17" name="Title 1"/>
          <p:cNvSpPr txBox="1">
            <a:spLocks/>
          </p:cNvSpPr>
          <p:nvPr/>
        </p:nvSpPr>
        <p:spPr bwMode="auto">
          <a:xfrm>
            <a:off x="5029200" y="3124200"/>
            <a:ext cx="3429000" cy="3124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kern="0" dirty="0" smtClean="0">
                <a:solidFill>
                  <a:schemeClr val="tx2"/>
                </a:solidFill>
                <a:latin typeface="Times New Roman" pitchFamily="18" charset="0"/>
                <a:ea typeface="+mj-ea"/>
                <a:cs typeface="Times New Roman" pitchFamily="18" charset="0"/>
              </a:rPr>
              <a:t>T</a:t>
            </a:r>
            <a:r>
              <a:rPr kumimoji="0" lang="en-US" sz="28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he area under the  probability density function,</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t>
            </a:r>
            <a:r>
              <a:rPr kumimoji="0" lang="en-US" sz="2800" b="0" i="1" u="none" strike="noStrike" kern="0" cap="none" spc="0" normalizeH="0" noProof="0" dirty="0" smtClean="0">
                <a:ln>
                  <a:noFill/>
                </a:ln>
                <a:solidFill>
                  <a:schemeClr val="tx2"/>
                </a:solidFill>
                <a:effectLst/>
                <a:uLnTx/>
                <a:uFillTx/>
                <a:latin typeface="Cambria Math" pitchFamily="18" charset="0"/>
                <a:ea typeface="Cambria Math" pitchFamily="18" charset="0"/>
                <a:cs typeface="Times New Roman" pitchFamily="18" charset="0"/>
              </a:rPr>
              <a:t>p(d), </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quantifies the probability that the fish in between depths </a:t>
            </a:r>
            <a:r>
              <a:rPr kumimoji="0" lang="en-US" sz="2800" b="0" i="1" u="none" strike="noStrike" kern="0" cap="none" spc="0" normalizeH="0" noProof="0" dirty="0" smtClean="0">
                <a:ln>
                  <a:noFill/>
                </a:ln>
                <a:solidFill>
                  <a:schemeClr val="tx2"/>
                </a:solidFill>
                <a:effectLst/>
                <a:uLnTx/>
                <a:uFillTx/>
                <a:latin typeface="Cambria Math" pitchFamily="18" charset="0"/>
                <a:ea typeface="Cambria Math" pitchFamily="18" charset="0"/>
                <a:cs typeface="Times New Roman" pitchFamily="18" charset="0"/>
              </a:rPr>
              <a:t>d</a:t>
            </a:r>
            <a:r>
              <a:rPr kumimoji="0" lang="en-US" sz="2800" b="0"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Times New Roman" pitchFamily="18" charset="0"/>
              </a:rPr>
              <a:t>1</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and </a:t>
            </a:r>
            <a:r>
              <a:rPr kumimoji="0" lang="en-US" sz="2800" b="0" i="1" u="none" strike="noStrike" kern="0" cap="none" spc="0" normalizeH="0" noProof="0" dirty="0" smtClean="0">
                <a:ln>
                  <a:noFill/>
                </a:ln>
                <a:solidFill>
                  <a:schemeClr val="tx2"/>
                </a:solidFill>
                <a:effectLst/>
                <a:uLnTx/>
                <a:uFillTx/>
                <a:latin typeface="Cambria Math" pitchFamily="18" charset="0"/>
                <a:ea typeface="Cambria Math" pitchFamily="18" charset="0"/>
                <a:cs typeface="Times New Roman" pitchFamily="18" charset="0"/>
              </a:rPr>
              <a:t>d</a:t>
            </a:r>
            <a:r>
              <a:rPr kumimoji="0" lang="en-US" sz="2800" b="0"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Times New Roman" pitchFamily="18" charset="0"/>
              </a:rPr>
              <a:t>2</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t>
            </a:r>
            <a:endParaRPr kumimoji="0" lang="en-US" sz="28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143000"/>
          </a:xfrm>
        </p:spPr>
        <p:txBody>
          <a:bodyPr>
            <a:normAutofit fontScale="90000"/>
          </a:bodyPr>
          <a:lstStyle/>
          <a:p>
            <a:r>
              <a:rPr lang="en-US" dirty="0" smtClean="0">
                <a:latin typeface="Times New Roman" pitchFamily="18" charset="0"/>
                <a:cs typeface="Times New Roman" pitchFamily="18" charset="0"/>
              </a:rPr>
              <a:t>an integral is used to determine area, and thus probability</a:t>
            </a:r>
            <a:endParaRPr lang="en-US"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cstate="print"/>
          <a:srcRect l="39269" t="42293" r="19923" b="33044"/>
          <a:stretch>
            <a:fillRect/>
          </a:stretch>
        </p:blipFill>
        <p:spPr bwMode="auto">
          <a:xfrm>
            <a:off x="2362200" y="3276600"/>
            <a:ext cx="4038600" cy="1219200"/>
          </a:xfrm>
          <a:prstGeom prst="rect">
            <a:avLst/>
          </a:prstGeom>
          <a:noFill/>
          <a:ln w="9525">
            <a:noFill/>
            <a:miter lim="800000"/>
            <a:headEnd/>
            <a:tailEnd/>
          </a:ln>
        </p:spPr>
      </p:pic>
      <p:sp>
        <p:nvSpPr>
          <p:cNvPr id="5" name="Title 1"/>
          <p:cNvSpPr txBox="1">
            <a:spLocks/>
          </p:cNvSpPr>
          <p:nvPr/>
        </p:nvSpPr>
        <p:spPr bwMode="auto">
          <a:xfrm>
            <a:off x="3505200" y="5029200"/>
            <a:ext cx="4267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probability that </a:t>
            </a:r>
            <a:r>
              <a:rPr kumimoji="0" lang="en-US" sz="2800" b="0" i="1" u="none" strike="noStrike" kern="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28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 is between </a:t>
            </a:r>
            <a:r>
              <a:rPr kumimoji="0" lang="en-US" sz="2800" b="0" i="1" u="none" strike="noStrike" kern="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2800" b="0" i="1" u="none" strike="noStrike" kern="0" cap="none" spc="0" normalizeH="0" baseline="-25000" noProof="0" dirty="0" smtClean="0">
                <a:ln>
                  <a:noFill/>
                </a:ln>
                <a:solidFill>
                  <a:srgbClr val="FF0000"/>
                </a:solidFill>
                <a:effectLst/>
                <a:uLnTx/>
                <a:uFillTx/>
                <a:latin typeface="Cambria Math" pitchFamily="18" charset="0"/>
                <a:ea typeface="Cambria Math" pitchFamily="18" charset="0"/>
                <a:cs typeface="Times New Roman" pitchFamily="18" charset="0"/>
              </a:rPr>
              <a:t>1</a:t>
            </a:r>
            <a:r>
              <a:rPr kumimoji="0" lang="en-US" sz="28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 and </a:t>
            </a:r>
            <a:r>
              <a:rPr kumimoji="0" lang="en-US" sz="2800" b="0" i="1" u="none" strike="noStrike" kern="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2800" b="0" i="1" u="none" strike="noStrike" kern="0" cap="none" spc="0" normalizeH="0" baseline="-25000" noProof="0" dirty="0" smtClean="0">
                <a:ln>
                  <a:noFill/>
                </a:ln>
                <a:solidFill>
                  <a:srgbClr val="FF0000"/>
                </a:solidFill>
                <a:effectLst/>
                <a:uLnTx/>
                <a:uFillTx/>
                <a:latin typeface="Cambria Math" pitchFamily="18" charset="0"/>
                <a:ea typeface="Cambria Math" pitchFamily="18" charset="0"/>
                <a:cs typeface="Times New Roman" pitchFamily="18" charset="0"/>
              </a:rPr>
              <a:t>2</a:t>
            </a:r>
            <a:endParaRPr kumimoji="0" lang="en-US" sz="2800" b="0" i="1" u="none" strike="noStrike" kern="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6" name="Freeform 5"/>
          <p:cNvSpPr/>
          <p:nvPr/>
        </p:nvSpPr>
        <p:spPr>
          <a:xfrm>
            <a:off x="2819400" y="4191000"/>
            <a:ext cx="690562" cy="1066800"/>
          </a:xfrm>
          <a:custGeom>
            <a:avLst/>
            <a:gdLst>
              <a:gd name="connsiteX0" fmla="*/ 0 w 783431"/>
              <a:gd name="connsiteY0" fmla="*/ 0 h 914400"/>
              <a:gd name="connsiteX1" fmla="*/ 700087 w 783431"/>
              <a:gd name="connsiteY1" fmla="*/ 371475 h 914400"/>
              <a:gd name="connsiteX2" fmla="*/ 500062 w 783431"/>
              <a:gd name="connsiteY2" fmla="*/ 671512 h 914400"/>
              <a:gd name="connsiteX3" fmla="*/ 728662 w 783431"/>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783431" h="914400">
                <a:moveTo>
                  <a:pt x="0" y="0"/>
                </a:moveTo>
                <a:cubicBezTo>
                  <a:pt x="308371" y="129778"/>
                  <a:pt x="616743" y="259556"/>
                  <a:pt x="700087" y="371475"/>
                </a:cubicBezTo>
                <a:cubicBezTo>
                  <a:pt x="783431" y="483394"/>
                  <a:pt x="495300" y="581025"/>
                  <a:pt x="500062" y="671512"/>
                </a:cubicBezTo>
                <a:cubicBezTo>
                  <a:pt x="504824" y="761999"/>
                  <a:pt x="616743" y="838199"/>
                  <a:pt x="728662" y="914400"/>
                </a:cubicBezTo>
              </a:path>
            </a:pathLst>
          </a:custGeom>
          <a:ln w="57150">
            <a:solidFill>
              <a:srgbClr val="FF33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these </a:t>
            </a:r>
            <a:r>
              <a:rPr lang="en-US" dirty="0" err="1" smtClean="0"/>
              <a:t>p.d.f.’s</a:t>
            </a:r>
            <a:r>
              <a:rPr lang="en-US" dirty="0"/>
              <a:t> </a:t>
            </a:r>
            <a:r>
              <a:rPr lang="en-US" dirty="0" smtClean="0"/>
              <a:t>tell us</a:t>
            </a:r>
            <a:endParaRPr lang="en-US" dirty="0"/>
          </a:p>
        </p:txBody>
      </p:sp>
      <p:grpSp>
        <p:nvGrpSpPr>
          <p:cNvPr id="46" name="Group 45"/>
          <p:cNvGrpSpPr/>
          <p:nvPr/>
        </p:nvGrpSpPr>
        <p:grpSpPr>
          <a:xfrm>
            <a:off x="591456" y="1600200"/>
            <a:ext cx="4013202" cy="2043727"/>
            <a:chOff x="58056" y="1600200"/>
            <a:chExt cx="4013202" cy="2043727"/>
          </a:xfrm>
        </p:grpSpPr>
        <p:sp>
          <p:nvSpPr>
            <p:cNvPr id="5" name="Freeform 4"/>
            <p:cNvSpPr/>
            <p:nvPr/>
          </p:nvSpPr>
          <p:spPr>
            <a:xfrm>
              <a:off x="685800" y="1600200"/>
              <a:ext cx="2895600" cy="1422400"/>
            </a:xfrm>
            <a:custGeom>
              <a:avLst/>
              <a:gdLst>
                <a:gd name="connsiteX0" fmla="*/ 14514 w 2017486"/>
                <a:gd name="connsiteY0" fmla="*/ 0 h 1422400"/>
                <a:gd name="connsiteX1" fmla="*/ 0 w 2017486"/>
                <a:gd name="connsiteY1" fmla="*/ 1422400 h 1422400"/>
                <a:gd name="connsiteX2" fmla="*/ 2017486 w 2017486"/>
                <a:gd name="connsiteY2" fmla="*/ 1422400 h 1422400"/>
              </a:gdLst>
              <a:ahLst/>
              <a:cxnLst>
                <a:cxn ang="0">
                  <a:pos x="connsiteX0" y="connsiteY0"/>
                </a:cxn>
                <a:cxn ang="0">
                  <a:pos x="connsiteX1" y="connsiteY1"/>
                </a:cxn>
                <a:cxn ang="0">
                  <a:pos x="connsiteX2" y="connsiteY2"/>
                </a:cxn>
              </a:cxnLst>
              <a:rect l="l" t="t" r="r" b="b"/>
              <a:pathLst>
                <a:path w="2017486" h="1422400">
                  <a:moveTo>
                    <a:pt x="14514" y="0"/>
                  </a:moveTo>
                  <a:lnTo>
                    <a:pt x="0" y="1422400"/>
                  </a:lnTo>
                  <a:lnTo>
                    <a:pt x="2017486" y="14224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Straight Connector 6"/>
            <p:cNvCxnSpPr/>
            <p:nvPr/>
          </p:nvCxnSpPr>
          <p:spPr>
            <a:xfrm>
              <a:off x="8382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2319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6256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0193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4130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8067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2004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705428" y="3182262"/>
              <a:ext cx="609600" cy="461665"/>
            </a:xfrm>
            <a:prstGeom prst="rect">
              <a:avLst/>
            </a:prstGeom>
            <a:noFill/>
          </p:spPr>
          <p:txBody>
            <a:bodyPr wrap="square" rtlCol="0">
              <a:spAutoFit/>
            </a:bodyPr>
            <a:lstStyle/>
            <a:p>
              <a:pPr algn="ctr"/>
              <a:r>
                <a:rPr lang="en-US" sz="2400" dirty="0" smtClean="0"/>
                <a:t>0</a:t>
              </a:r>
              <a:endParaRPr lang="en-US" sz="2400" dirty="0"/>
            </a:p>
          </p:txBody>
        </p:sp>
        <p:sp>
          <p:nvSpPr>
            <p:cNvPr id="16" name="TextBox 15"/>
            <p:cNvSpPr txBox="1"/>
            <p:nvPr/>
          </p:nvSpPr>
          <p:spPr>
            <a:xfrm>
              <a:off x="2115456"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17" name="TextBox 16"/>
            <p:cNvSpPr txBox="1"/>
            <p:nvPr/>
          </p:nvSpPr>
          <p:spPr>
            <a:xfrm>
              <a:off x="251097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18" name="TextBox 17"/>
            <p:cNvSpPr txBox="1"/>
            <p:nvPr/>
          </p:nvSpPr>
          <p:spPr>
            <a:xfrm>
              <a:off x="28956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19" name="TextBox 18"/>
            <p:cNvSpPr txBox="1"/>
            <p:nvPr/>
          </p:nvSpPr>
          <p:spPr>
            <a:xfrm>
              <a:off x="5334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20" name="TextBox 19"/>
            <p:cNvSpPr txBox="1"/>
            <p:nvPr/>
          </p:nvSpPr>
          <p:spPr>
            <a:xfrm>
              <a:off x="91803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21" name="TextBox 20"/>
            <p:cNvSpPr txBox="1"/>
            <p:nvPr/>
          </p:nvSpPr>
          <p:spPr>
            <a:xfrm>
              <a:off x="1295400"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25" name="TextBox 24"/>
            <p:cNvSpPr txBox="1"/>
            <p:nvPr/>
          </p:nvSpPr>
          <p:spPr>
            <a:xfrm>
              <a:off x="58056" y="2039256"/>
              <a:ext cx="714828" cy="461665"/>
            </a:xfrm>
            <a:prstGeom prst="rect">
              <a:avLst/>
            </a:prstGeom>
            <a:noFill/>
          </p:spPr>
          <p:txBody>
            <a:bodyPr wrap="square" rtlCol="0">
              <a:spAutoFit/>
            </a:bodyPr>
            <a:lstStyle/>
            <a:p>
              <a:pPr algn="ctr"/>
              <a:r>
                <a:rPr lang="en-US" sz="2400" dirty="0" smtClean="0"/>
                <a:t>p(d)</a:t>
              </a:r>
              <a:endParaRPr lang="en-US" sz="2400" dirty="0"/>
            </a:p>
          </p:txBody>
        </p:sp>
        <p:sp>
          <p:nvSpPr>
            <p:cNvPr id="45" name="TextBox 44"/>
            <p:cNvSpPr txBox="1"/>
            <p:nvPr/>
          </p:nvSpPr>
          <p:spPr>
            <a:xfrm>
              <a:off x="3356430" y="2757714"/>
              <a:ext cx="714828" cy="461665"/>
            </a:xfrm>
            <a:prstGeom prst="rect">
              <a:avLst/>
            </a:prstGeom>
            <a:noFill/>
          </p:spPr>
          <p:txBody>
            <a:bodyPr wrap="square" rtlCol="0">
              <a:spAutoFit/>
            </a:bodyPr>
            <a:lstStyle/>
            <a:p>
              <a:pPr algn="ctr"/>
              <a:r>
                <a:rPr lang="en-US" sz="2400" dirty="0" smtClean="0"/>
                <a:t>d</a:t>
              </a:r>
              <a:endParaRPr lang="en-US" sz="2400" dirty="0"/>
            </a:p>
          </p:txBody>
        </p:sp>
      </p:grpSp>
      <p:grpSp>
        <p:nvGrpSpPr>
          <p:cNvPr id="47" name="Group 46"/>
          <p:cNvGrpSpPr/>
          <p:nvPr/>
        </p:nvGrpSpPr>
        <p:grpSpPr>
          <a:xfrm>
            <a:off x="576942" y="3823673"/>
            <a:ext cx="4013202" cy="2043727"/>
            <a:chOff x="58056" y="1600200"/>
            <a:chExt cx="4013202" cy="2043727"/>
          </a:xfrm>
        </p:grpSpPr>
        <p:sp>
          <p:nvSpPr>
            <p:cNvPr id="48" name="Freeform 47"/>
            <p:cNvSpPr/>
            <p:nvPr/>
          </p:nvSpPr>
          <p:spPr>
            <a:xfrm>
              <a:off x="685800" y="1600200"/>
              <a:ext cx="2895600" cy="1422400"/>
            </a:xfrm>
            <a:custGeom>
              <a:avLst/>
              <a:gdLst>
                <a:gd name="connsiteX0" fmla="*/ 14514 w 2017486"/>
                <a:gd name="connsiteY0" fmla="*/ 0 h 1422400"/>
                <a:gd name="connsiteX1" fmla="*/ 0 w 2017486"/>
                <a:gd name="connsiteY1" fmla="*/ 1422400 h 1422400"/>
                <a:gd name="connsiteX2" fmla="*/ 2017486 w 2017486"/>
                <a:gd name="connsiteY2" fmla="*/ 1422400 h 1422400"/>
              </a:gdLst>
              <a:ahLst/>
              <a:cxnLst>
                <a:cxn ang="0">
                  <a:pos x="connsiteX0" y="connsiteY0"/>
                </a:cxn>
                <a:cxn ang="0">
                  <a:pos x="connsiteX1" y="connsiteY1"/>
                </a:cxn>
                <a:cxn ang="0">
                  <a:pos x="connsiteX2" y="connsiteY2"/>
                </a:cxn>
              </a:cxnLst>
              <a:rect l="l" t="t" r="r" b="b"/>
              <a:pathLst>
                <a:path w="2017486" h="1422400">
                  <a:moveTo>
                    <a:pt x="14514" y="0"/>
                  </a:moveTo>
                  <a:lnTo>
                    <a:pt x="0" y="1422400"/>
                  </a:lnTo>
                  <a:lnTo>
                    <a:pt x="2017486" y="14224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9" name="Straight Connector 48"/>
            <p:cNvCxnSpPr/>
            <p:nvPr/>
          </p:nvCxnSpPr>
          <p:spPr>
            <a:xfrm>
              <a:off x="8382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12319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16256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20193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24130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28067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32004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1705428" y="3182262"/>
              <a:ext cx="609600" cy="461665"/>
            </a:xfrm>
            <a:prstGeom prst="rect">
              <a:avLst/>
            </a:prstGeom>
            <a:noFill/>
          </p:spPr>
          <p:txBody>
            <a:bodyPr wrap="square" rtlCol="0">
              <a:spAutoFit/>
            </a:bodyPr>
            <a:lstStyle/>
            <a:p>
              <a:pPr algn="ctr"/>
              <a:r>
                <a:rPr lang="en-US" sz="2400" dirty="0" smtClean="0"/>
                <a:t>0</a:t>
              </a:r>
              <a:endParaRPr lang="en-US" sz="2400" dirty="0"/>
            </a:p>
          </p:txBody>
        </p:sp>
        <p:sp>
          <p:nvSpPr>
            <p:cNvPr id="57" name="TextBox 56"/>
            <p:cNvSpPr txBox="1"/>
            <p:nvPr/>
          </p:nvSpPr>
          <p:spPr>
            <a:xfrm>
              <a:off x="2115456"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58" name="TextBox 57"/>
            <p:cNvSpPr txBox="1"/>
            <p:nvPr/>
          </p:nvSpPr>
          <p:spPr>
            <a:xfrm>
              <a:off x="251097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59" name="TextBox 58"/>
            <p:cNvSpPr txBox="1"/>
            <p:nvPr/>
          </p:nvSpPr>
          <p:spPr>
            <a:xfrm>
              <a:off x="28956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60" name="TextBox 59"/>
            <p:cNvSpPr txBox="1"/>
            <p:nvPr/>
          </p:nvSpPr>
          <p:spPr>
            <a:xfrm>
              <a:off x="5334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61" name="TextBox 60"/>
            <p:cNvSpPr txBox="1"/>
            <p:nvPr/>
          </p:nvSpPr>
          <p:spPr>
            <a:xfrm>
              <a:off x="91803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62" name="TextBox 61"/>
            <p:cNvSpPr txBox="1"/>
            <p:nvPr/>
          </p:nvSpPr>
          <p:spPr>
            <a:xfrm>
              <a:off x="1295400"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63" name="Freeform 62"/>
            <p:cNvSpPr/>
            <p:nvPr/>
          </p:nvSpPr>
          <p:spPr>
            <a:xfrm>
              <a:off x="1944914" y="3396343"/>
              <a:ext cx="130629" cy="29028"/>
            </a:xfrm>
            <a:custGeom>
              <a:avLst/>
              <a:gdLst>
                <a:gd name="connsiteX0" fmla="*/ 130629 w 130629"/>
                <a:gd name="connsiteY0" fmla="*/ 0 h 29028"/>
                <a:gd name="connsiteX1" fmla="*/ 0 w 130629"/>
                <a:gd name="connsiteY1" fmla="*/ 29028 h 29028"/>
              </a:gdLst>
              <a:ahLst/>
              <a:cxnLst>
                <a:cxn ang="0">
                  <a:pos x="connsiteX0" y="connsiteY0"/>
                </a:cxn>
                <a:cxn ang="0">
                  <a:pos x="connsiteX1" y="connsiteY1"/>
                </a:cxn>
              </a:cxnLst>
              <a:rect l="l" t="t" r="r" b="b"/>
              <a:pathLst>
                <a:path w="130629" h="29028">
                  <a:moveTo>
                    <a:pt x="130629" y="0"/>
                  </a:moveTo>
                  <a:lnTo>
                    <a:pt x="0" y="2902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TextBox 63"/>
            <p:cNvSpPr txBox="1"/>
            <p:nvPr/>
          </p:nvSpPr>
          <p:spPr>
            <a:xfrm>
              <a:off x="58056" y="2039256"/>
              <a:ext cx="714828" cy="461665"/>
            </a:xfrm>
            <a:prstGeom prst="rect">
              <a:avLst/>
            </a:prstGeom>
            <a:noFill/>
          </p:spPr>
          <p:txBody>
            <a:bodyPr wrap="square" rtlCol="0">
              <a:spAutoFit/>
            </a:bodyPr>
            <a:lstStyle/>
            <a:p>
              <a:pPr algn="ctr"/>
              <a:r>
                <a:rPr lang="en-US" sz="2400" dirty="0" smtClean="0"/>
                <a:t>p(d)</a:t>
              </a:r>
              <a:endParaRPr lang="en-US" sz="2400" dirty="0"/>
            </a:p>
          </p:txBody>
        </p:sp>
        <p:sp>
          <p:nvSpPr>
            <p:cNvPr id="65" name="TextBox 64"/>
            <p:cNvSpPr txBox="1"/>
            <p:nvPr/>
          </p:nvSpPr>
          <p:spPr>
            <a:xfrm>
              <a:off x="3356430" y="2757714"/>
              <a:ext cx="714828" cy="461665"/>
            </a:xfrm>
            <a:prstGeom prst="rect">
              <a:avLst/>
            </a:prstGeom>
            <a:noFill/>
          </p:spPr>
          <p:txBody>
            <a:bodyPr wrap="square" rtlCol="0">
              <a:spAutoFit/>
            </a:bodyPr>
            <a:lstStyle/>
            <a:p>
              <a:pPr algn="ctr"/>
              <a:r>
                <a:rPr lang="en-US" sz="2400" dirty="0" smtClean="0"/>
                <a:t>d</a:t>
              </a:r>
              <a:endParaRPr lang="en-US" sz="2400" dirty="0"/>
            </a:p>
          </p:txBody>
        </p:sp>
      </p:grpSp>
      <p:grpSp>
        <p:nvGrpSpPr>
          <p:cNvPr id="66" name="Group 65"/>
          <p:cNvGrpSpPr/>
          <p:nvPr/>
        </p:nvGrpSpPr>
        <p:grpSpPr>
          <a:xfrm>
            <a:off x="4368798" y="1600200"/>
            <a:ext cx="4013202" cy="2043727"/>
            <a:chOff x="58056" y="1600200"/>
            <a:chExt cx="4013202" cy="2043727"/>
          </a:xfrm>
        </p:grpSpPr>
        <p:sp>
          <p:nvSpPr>
            <p:cNvPr id="67" name="Freeform 66"/>
            <p:cNvSpPr/>
            <p:nvPr/>
          </p:nvSpPr>
          <p:spPr>
            <a:xfrm>
              <a:off x="685800" y="1600200"/>
              <a:ext cx="2895600" cy="1422400"/>
            </a:xfrm>
            <a:custGeom>
              <a:avLst/>
              <a:gdLst>
                <a:gd name="connsiteX0" fmla="*/ 14514 w 2017486"/>
                <a:gd name="connsiteY0" fmla="*/ 0 h 1422400"/>
                <a:gd name="connsiteX1" fmla="*/ 0 w 2017486"/>
                <a:gd name="connsiteY1" fmla="*/ 1422400 h 1422400"/>
                <a:gd name="connsiteX2" fmla="*/ 2017486 w 2017486"/>
                <a:gd name="connsiteY2" fmla="*/ 1422400 h 1422400"/>
              </a:gdLst>
              <a:ahLst/>
              <a:cxnLst>
                <a:cxn ang="0">
                  <a:pos x="connsiteX0" y="connsiteY0"/>
                </a:cxn>
                <a:cxn ang="0">
                  <a:pos x="connsiteX1" y="connsiteY1"/>
                </a:cxn>
                <a:cxn ang="0">
                  <a:pos x="connsiteX2" y="connsiteY2"/>
                </a:cxn>
              </a:cxnLst>
              <a:rect l="l" t="t" r="r" b="b"/>
              <a:pathLst>
                <a:path w="2017486" h="1422400">
                  <a:moveTo>
                    <a:pt x="14514" y="0"/>
                  </a:moveTo>
                  <a:lnTo>
                    <a:pt x="0" y="1422400"/>
                  </a:lnTo>
                  <a:lnTo>
                    <a:pt x="2017486" y="14224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8" name="Straight Connector 67"/>
            <p:cNvCxnSpPr/>
            <p:nvPr/>
          </p:nvCxnSpPr>
          <p:spPr>
            <a:xfrm>
              <a:off x="8382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12319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16256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20193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24130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28067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32004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1705428" y="3182262"/>
              <a:ext cx="609600" cy="461665"/>
            </a:xfrm>
            <a:prstGeom prst="rect">
              <a:avLst/>
            </a:prstGeom>
            <a:noFill/>
          </p:spPr>
          <p:txBody>
            <a:bodyPr wrap="square" rtlCol="0">
              <a:spAutoFit/>
            </a:bodyPr>
            <a:lstStyle/>
            <a:p>
              <a:pPr algn="ctr"/>
              <a:r>
                <a:rPr lang="en-US" sz="2400" dirty="0" smtClean="0"/>
                <a:t>0</a:t>
              </a:r>
              <a:endParaRPr lang="en-US" sz="2400" dirty="0"/>
            </a:p>
          </p:txBody>
        </p:sp>
        <p:sp>
          <p:nvSpPr>
            <p:cNvPr id="76" name="TextBox 75"/>
            <p:cNvSpPr txBox="1"/>
            <p:nvPr/>
          </p:nvSpPr>
          <p:spPr>
            <a:xfrm>
              <a:off x="2115456"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77" name="TextBox 76"/>
            <p:cNvSpPr txBox="1"/>
            <p:nvPr/>
          </p:nvSpPr>
          <p:spPr>
            <a:xfrm>
              <a:off x="251097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78" name="TextBox 77"/>
            <p:cNvSpPr txBox="1"/>
            <p:nvPr/>
          </p:nvSpPr>
          <p:spPr>
            <a:xfrm>
              <a:off x="28956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79" name="TextBox 78"/>
            <p:cNvSpPr txBox="1"/>
            <p:nvPr/>
          </p:nvSpPr>
          <p:spPr>
            <a:xfrm>
              <a:off x="5334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80" name="TextBox 79"/>
            <p:cNvSpPr txBox="1"/>
            <p:nvPr/>
          </p:nvSpPr>
          <p:spPr>
            <a:xfrm>
              <a:off x="91803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81" name="TextBox 80"/>
            <p:cNvSpPr txBox="1"/>
            <p:nvPr/>
          </p:nvSpPr>
          <p:spPr>
            <a:xfrm>
              <a:off x="1295400"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82" name="Freeform 81"/>
            <p:cNvSpPr/>
            <p:nvPr/>
          </p:nvSpPr>
          <p:spPr>
            <a:xfrm>
              <a:off x="1944914" y="3396343"/>
              <a:ext cx="130629" cy="29028"/>
            </a:xfrm>
            <a:custGeom>
              <a:avLst/>
              <a:gdLst>
                <a:gd name="connsiteX0" fmla="*/ 130629 w 130629"/>
                <a:gd name="connsiteY0" fmla="*/ 0 h 29028"/>
                <a:gd name="connsiteX1" fmla="*/ 0 w 130629"/>
                <a:gd name="connsiteY1" fmla="*/ 29028 h 29028"/>
              </a:gdLst>
              <a:ahLst/>
              <a:cxnLst>
                <a:cxn ang="0">
                  <a:pos x="connsiteX0" y="connsiteY0"/>
                </a:cxn>
                <a:cxn ang="0">
                  <a:pos x="connsiteX1" y="connsiteY1"/>
                </a:cxn>
              </a:cxnLst>
              <a:rect l="l" t="t" r="r" b="b"/>
              <a:pathLst>
                <a:path w="130629" h="29028">
                  <a:moveTo>
                    <a:pt x="130629" y="0"/>
                  </a:moveTo>
                  <a:lnTo>
                    <a:pt x="0" y="2902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TextBox 82"/>
            <p:cNvSpPr txBox="1"/>
            <p:nvPr/>
          </p:nvSpPr>
          <p:spPr>
            <a:xfrm>
              <a:off x="58056" y="2039256"/>
              <a:ext cx="714828" cy="461665"/>
            </a:xfrm>
            <a:prstGeom prst="rect">
              <a:avLst/>
            </a:prstGeom>
            <a:noFill/>
          </p:spPr>
          <p:txBody>
            <a:bodyPr wrap="square" rtlCol="0">
              <a:spAutoFit/>
            </a:bodyPr>
            <a:lstStyle/>
            <a:p>
              <a:pPr algn="ctr"/>
              <a:r>
                <a:rPr lang="en-US" sz="2400" dirty="0" smtClean="0"/>
                <a:t>p(d)</a:t>
              </a:r>
              <a:endParaRPr lang="en-US" sz="2400" dirty="0"/>
            </a:p>
          </p:txBody>
        </p:sp>
        <p:sp>
          <p:nvSpPr>
            <p:cNvPr id="84" name="TextBox 83"/>
            <p:cNvSpPr txBox="1"/>
            <p:nvPr/>
          </p:nvSpPr>
          <p:spPr>
            <a:xfrm>
              <a:off x="3356430" y="2757714"/>
              <a:ext cx="714828" cy="461665"/>
            </a:xfrm>
            <a:prstGeom prst="rect">
              <a:avLst/>
            </a:prstGeom>
            <a:noFill/>
          </p:spPr>
          <p:txBody>
            <a:bodyPr wrap="square" rtlCol="0">
              <a:spAutoFit/>
            </a:bodyPr>
            <a:lstStyle/>
            <a:p>
              <a:pPr algn="ctr"/>
              <a:r>
                <a:rPr lang="en-US" sz="2400" dirty="0" smtClean="0"/>
                <a:t>d</a:t>
              </a:r>
              <a:endParaRPr lang="en-US" sz="2400" dirty="0"/>
            </a:p>
          </p:txBody>
        </p:sp>
      </p:grpSp>
      <p:grpSp>
        <p:nvGrpSpPr>
          <p:cNvPr id="85" name="Group 84"/>
          <p:cNvGrpSpPr/>
          <p:nvPr/>
        </p:nvGrpSpPr>
        <p:grpSpPr>
          <a:xfrm>
            <a:off x="4354284" y="3823673"/>
            <a:ext cx="4013202" cy="2043727"/>
            <a:chOff x="58056" y="1600200"/>
            <a:chExt cx="4013202" cy="2043727"/>
          </a:xfrm>
        </p:grpSpPr>
        <p:sp>
          <p:nvSpPr>
            <p:cNvPr id="86" name="Freeform 85"/>
            <p:cNvSpPr/>
            <p:nvPr/>
          </p:nvSpPr>
          <p:spPr>
            <a:xfrm>
              <a:off x="685800" y="1600200"/>
              <a:ext cx="2895600" cy="1422400"/>
            </a:xfrm>
            <a:custGeom>
              <a:avLst/>
              <a:gdLst>
                <a:gd name="connsiteX0" fmla="*/ 14514 w 2017486"/>
                <a:gd name="connsiteY0" fmla="*/ 0 h 1422400"/>
                <a:gd name="connsiteX1" fmla="*/ 0 w 2017486"/>
                <a:gd name="connsiteY1" fmla="*/ 1422400 h 1422400"/>
                <a:gd name="connsiteX2" fmla="*/ 2017486 w 2017486"/>
                <a:gd name="connsiteY2" fmla="*/ 1422400 h 1422400"/>
              </a:gdLst>
              <a:ahLst/>
              <a:cxnLst>
                <a:cxn ang="0">
                  <a:pos x="connsiteX0" y="connsiteY0"/>
                </a:cxn>
                <a:cxn ang="0">
                  <a:pos x="connsiteX1" y="connsiteY1"/>
                </a:cxn>
                <a:cxn ang="0">
                  <a:pos x="connsiteX2" y="connsiteY2"/>
                </a:cxn>
              </a:cxnLst>
              <a:rect l="l" t="t" r="r" b="b"/>
              <a:pathLst>
                <a:path w="2017486" h="1422400">
                  <a:moveTo>
                    <a:pt x="14514" y="0"/>
                  </a:moveTo>
                  <a:lnTo>
                    <a:pt x="0" y="1422400"/>
                  </a:lnTo>
                  <a:lnTo>
                    <a:pt x="2017486" y="14224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7" name="Straight Connector 86"/>
            <p:cNvCxnSpPr/>
            <p:nvPr/>
          </p:nvCxnSpPr>
          <p:spPr>
            <a:xfrm>
              <a:off x="8382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12319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16256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20193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24130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28067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32004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1705428" y="3182262"/>
              <a:ext cx="609600" cy="461665"/>
            </a:xfrm>
            <a:prstGeom prst="rect">
              <a:avLst/>
            </a:prstGeom>
            <a:noFill/>
          </p:spPr>
          <p:txBody>
            <a:bodyPr wrap="square" rtlCol="0">
              <a:spAutoFit/>
            </a:bodyPr>
            <a:lstStyle/>
            <a:p>
              <a:pPr algn="ctr"/>
              <a:r>
                <a:rPr lang="en-US" sz="2400" dirty="0" smtClean="0"/>
                <a:t>0</a:t>
              </a:r>
              <a:endParaRPr lang="en-US" sz="2400" dirty="0"/>
            </a:p>
          </p:txBody>
        </p:sp>
        <p:sp>
          <p:nvSpPr>
            <p:cNvPr id="95" name="TextBox 94"/>
            <p:cNvSpPr txBox="1"/>
            <p:nvPr/>
          </p:nvSpPr>
          <p:spPr>
            <a:xfrm>
              <a:off x="2115456"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96" name="TextBox 95"/>
            <p:cNvSpPr txBox="1"/>
            <p:nvPr/>
          </p:nvSpPr>
          <p:spPr>
            <a:xfrm>
              <a:off x="251097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97" name="TextBox 96"/>
            <p:cNvSpPr txBox="1"/>
            <p:nvPr/>
          </p:nvSpPr>
          <p:spPr>
            <a:xfrm>
              <a:off x="28956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98" name="TextBox 97"/>
            <p:cNvSpPr txBox="1"/>
            <p:nvPr/>
          </p:nvSpPr>
          <p:spPr>
            <a:xfrm>
              <a:off x="5334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99" name="TextBox 98"/>
            <p:cNvSpPr txBox="1"/>
            <p:nvPr/>
          </p:nvSpPr>
          <p:spPr>
            <a:xfrm>
              <a:off x="91803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100" name="TextBox 99"/>
            <p:cNvSpPr txBox="1"/>
            <p:nvPr/>
          </p:nvSpPr>
          <p:spPr>
            <a:xfrm>
              <a:off x="1295400"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101" name="Freeform 100"/>
            <p:cNvSpPr/>
            <p:nvPr/>
          </p:nvSpPr>
          <p:spPr>
            <a:xfrm>
              <a:off x="1944914" y="3396343"/>
              <a:ext cx="130629" cy="29028"/>
            </a:xfrm>
            <a:custGeom>
              <a:avLst/>
              <a:gdLst>
                <a:gd name="connsiteX0" fmla="*/ 130629 w 130629"/>
                <a:gd name="connsiteY0" fmla="*/ 0 h 29028"/>
                <a:gd name="connsiteX1" fmla="*/ 0 w 130629"/>
                <a:gd name="connsiteY1" fmla="*/ 29028 h 29028"/>
              </a:gdLst>
              <a:ahLst/>
              <a:cxnLst>
                <a:cxn ang="0">
                  <a:pos x="connsiteX0" y="connsiteY0"/>
                </a:cxn>
                <a:cxn ang="0">
                  <a:pos x="connsiteX1" y="connsiteY1"/>
                </a:cxn>
              </a:cxnLst>
              <a:rect l="l" t="t" r="r" b="b"/>
              <a:pathLst>
                <a:path w="130629" h="29028">
                  <a:moveTo>
                    <a:pt x="130629" y="0"/>
                  </a:moveTo>
                  <a:lnTo>
                    <a:pt x="0" y="2902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TextBox 101"/>
            <p:cNvSpPr txBox="1"/>
            <p:nvPr/>
          </p:nvSpPr>
          <p:spPr>
            <a:xfrm>
              <a:off x="58056" y="2039256"/>
              <a:ext cx="714828" cy="461665"/>
            </a:xfrm>
            <a:prstGeom prst="rect">
              <a:avLst/>
            </a:prstGeom>
            <a:noFill/>
          </p:spPr>
          <p:txBody>
            <a:bodyPr wrap="square" rtlCol="0">
              <a:spAutoFit/>
            </a:bodyPr>
            <a:lstStyle/>
            <a:p>
              <a:pPr algn="ctr"/>
              <a:r>
                <a:rPr lang="en-US" sz="2400" dirty="0" smtClean="0"/>
                <a:t>p(d)</a:t>
              </a:r>
              <a:endParaRPr lang="en-US" sz="2400" dirty="0"/>
            </a:p>
          </p:txBody>
        </p:sp>
        <p:sp>
          <p:nvSpPr>
            <p:cNvPr id="103" name="TextBox 102"/>
            <p:cNvSpPr txBox="1"/>
            <p:nvPr/>
          </p:nvSpPr>
          <p:spPr>
            <a:xfrm>
              <a:off x="3356430" y="2757714"/>
              <a:ext cx="714828" cy="461665"/>
            </a:xfrm>
            <a:prstGeom prst="rect">
              <a:avLst/>
            </a:prstGeom>
            <a:noFill/>
          </p:spPr>
          <p:txBody>
            <a:bodyPr wrap="square" rtlCol="0">
              <a:spAutoFit/>
            </a:bodyPr>
            <a:lstStyle/>
            <a:p>
              <a:pPr algn="ctr"/>
              <a:r>
                <a:rPr lang="en-US" sz="2400" dirty="0" smtClean="0"/>
                <a:t>d</a:t>
              </a:r>
              <a:endParaRPr lang="en-US" sz="2400" dirty="0"/>
            </a:p>
          </p:txBody>
        </p:sp>
      </p:grpSp>
      <p:sp>
        <p:nvSpPr>
          <p:cNvPr id="107" name="Freeform 106"/>
          <p:cNvSpPr/>
          <p:nvPr/>
        </p:nvSpPr>
        <p:spPr>
          <a:xfrm>
            <a:off x="1230086" y="1816099"/>
            <a:ext cx="2752725" cy="1213608"/>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52725" h="1213608">
                <a:moveTo>
                  <a:pt x="0" y="1188355"/>
                </a:moveTo>
                <a:cubicBezTo>
                  <a:pt x="191104" y="1201660"/>
                  <a:pt x="251505" y="1195838"/>
                  <a:pt x="537028" y="1188809"/>
                </a:cubicBezTo>
                <a:cubicBezTo>
                  <a:pt x="727302" y="1196067"/>
                  <a:pt x="918633" y="1199318"/>
                  <a:pt x="1055914" y="1003300"/>
                </a:cubicBezTo>
                <a:cubicBezTo>
                  <a:pt x="1193195" y="807282"/>
                  <a:pt x="1233714" y="0"/>
                  <a:pt x="1360714" y="12700"/>
                </a:cubicBezTo>
                <a:cubicBezTo>
                  <a:pt x="1468664" y="49213"/>
                  <a:pt x="1465338" y="812046"/>
                  <a:pt x="1589314" y="1012827"/>
                </a:cubicBezTo>
                <a:cubicBezTo>
                  <a:pt x="1718053" y="1213608"/>
                  <a:pt x="2109333" y="1184046"/>
                  <a:pt x="2109333" y="1184046"/>
                </a:cubicBezTo>
                <a:lnTo>
                  <a:pt x="2752725" y="1203097"/>
                </a:ln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Freeform 107"/>
          <p:cNvSpPr/>
          <p:nvPr/>
        </p:nvSpPr>
        <p:spPr>
          <a:xfrm>
            <a:off x="1238251" y="4038600"/>
            <a:ext cx="2728458" cy="1219236"/>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 name="connsiteX0" fmla="*/ 0 w 2109333"/>
              <a:gd name="connsiteY0" fmla="*/ 1188355 h 1213608"/>
              <a:gd name="connsiteX1" fmla="*/ 537028 w 2109333"/>
              <a:gd name="connsiteY1" fmla="*/ 1188809 h 1213608"/>
              <a:gd name="connsiteX2" fmla="*/ 1055914 w 2109333"/>
              <a:gd name="connsiteY2" fmla="*/ 1003300 h 1213608"/>
              <a:gd name="connsiteX3" fmla="*/ 1360714 w 2109333"/>
              <a:gd name="connsiteY3" fmla="*/ 12700 h 1213608"/>
              <a:gd name="connsiteX4" fmla="*/ 1589314 w 2109333"/>
              <a:gd name="connsiteY4" fmla="*/ 1012827 h 1213608"/>
              <a:gd name="connsiteX5" fmla="*/ 2109333 w 2109333"/>
              <a:gd name="connsiteY5" fmla="*/ 1184046 h 1213608"/>
              <a:gd name="connsiteX0" fmla="*/ 0 w 2204583"/>
              <a:gd name="connsiteY0" fmla="*/ 1188355 h 1213608"/>
              <a:gd name="connsiteX1" fmla="*/ 537028 w 2204583"/>
              <a:gd name="connsiteY1" fmla="*/ 1188809 h 1213608"/>
              <a:gd name="connsiteX2" fmla="*/ 1055914 w 2204583"/>
              <a:gd name="connsiteY2" fmla="*/ 1003300 h 1213608"/>
              <a:gd name="connsiteX3" fmla="*/ 1360714 w 2204583"/>
              <a:gd name="connsiteY3" fmla="*/ 12700 h 1213608"/>
              <a:gd name="connsiteX4" fmla="*/ 1589314 w 2204583"/>
              <a:gd name="connsiteY4" fmla="*/ 1012827 h 1213608"/>
              <a:gd name="connsiteX5" fmla="*/ 2204583 w 2204583"/>
              <a:gd name="connsiteY5" fmla="*/ 1203096 h 1213608"/>
              <a:gd name="connsiteX0" fmla="*/ 0 w 2214108"/>
              <a:gd name="connsiteY0" fmla="*/ 1188355 h 1213608"/>
              <a:gd name="connsiteX1" fmla="*/ 537028 w 2214108"/>
              <a:gd name="connsiteY1" fmla="*/ 1188809 h 1213608"/>
              <a:gd name="connsiteX2" fmla="*/ 1055914 w 2214108"/>
              <a:gd name="connsiteY2" fmla="*/ 1003300 h 1213608"/>
              <a:gd name="connsiteX3" fmla="*/ 1360714 w 2214108"/>
              <a:gd name="connsiteY3" fmla="*/ 12700 h 1213608"/>
              <a:gd name="connsiteX4" fmla="*/ 1589314 w 2214108"/>
              <a:gd name="connsiteY4" fmla="*/ 1012827 h 1213608"/>
              <a:gd name="connsiteX5" fmla="*/ 2214108 w 2214108"/>
              <a:gd name="connsiteY5" fmla="*/ 1184046 h 1213608"/>
              <a:gd name="connsiteX0" fmla="*/ 603855 w 2817963"/>
              <a:gd name="connsiteY0" fmla="*/ 1188355 h 1219236"/>
              <a:gd name="connsiteX1" fmla="*/ 89505 w 2817963"/>
              <a:gd name="connsiteY1" fmla="*/ 1185863 h 1219236"/>
              <a:gd name="connsiteX2" fmla="*/ 1140883 w 2817963"/>
              <a:gd name="connsiteY2" fmla="*/ 1188809 h 1219236"/>
              <a:gd name="connsiteX3" fmla="*/ 1659769 w 2817963"/>
              <a:gd name="connsiteY3" fmla="*/ 1003300 h 1219236"/>
              <a:gd name="connsiteX4" fmla="*/ 1964569 w 2817963"/>
              <a:gd name="connsiteY4" fmla="*/ 12700 h 1219236"/>
              <a:gd name="connsiteX5" fmla="*/ 2193169 w 2817963"/>
              <a:gd name="connsiteY5" fmla="*/ 1012827 h 1219236"/>
              <a:gd name="connsiteX6" fmla="*/ 2817963 w 2817963"/>
              <a:gd name="connsiteY6" fmla="*/ 1184046 h 1219236"/>
              <a:gd name="connsiteX0" fmla="*/ 603855 w 2817963"/>
              <a:gd name="connsiteY0" fmla="*/ 1188355 h 1219236"/>
              <a:gd name="connsiteX1" fmla="*/ 89505 w 2817963"/>
              <a:gd name="connsiteY1" fmla="*/ 1185863 h 1219236"/>
              <a:gd name="connsiteX2" fmla="*/ 1140883 w 2817963"/>
              <a:gd name="connsiteY2" fmla="*/ 1188809 h 1219236"/>
              <a:gd name="connsiteX3" fmla="*/ 1659769 w 2817963"/>
              <a:gd name="connsiteY3" fmla="*/ 1003300 h 1219236"/>
              <a:gd name="connsiteX4" fmla="*/ 1964569 w 2817963"/>
              <a:gd name="connsiteY4" fmla="*/ 12700 h 1219236"/>
              <a:gd name="connsiteX5" fmla="*/ 2193169 w 2817963"/>
              <a:gd name="connsiteY5" fmla="*/ 1012827 h 1219236"/>
              <a:gd name="connsiteX6" fmla="*/ 2817963 w 2817963"/>
              <a:gd name="connsiteY6" fmla="*/ 1184046 h 1219236"/>
              <a:gd name="connsiteX0" fmla="*/ 0 w 2728458"/>
              <a:gd name="connsiteY0" fmla="*/ 1185863 h 1219236"/>
              <a:gd name="connsiteX1" fmla="*/ 1051378 w 2728458"/>
              <a:gd name="connsiteY1" fmla="*/ 1188809 h 1219236"/>
              <a:gd name="connsiteX2" fmla="*/ 1570264 w 2728458"/>
              <a:gd name="connsiteY2" fmla="*/ 1003300 h 1219236"/>
              <a:gd name="connsiteX3" fmla="*/ 1875064 w 2728458"/>
              <a:gd name="connsiteY3" fmla="*/ 12700 h 1219236"/>
              <a:gd name="connsiteX4" fmla="*/ 2103664 w 2728458"/>
              <a:gd name="connsiteY4" fmla="*/ 1012827 h 1219236"/>
              <a:gd name="connsiteX5" fmla="*/ 2728458 w 2728458"/>
              <a:gd name="connsiteY5" fmla="*/ 1184046 h 121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28458" h="1219236">
                <a:moveTo>
                  <a:pt x="0" y="1185863"/>
                </a:moveTo>
                <a:cubicBezTo>
                  <a:pt x="89505" y="1185939"/>
                  <a:pt x="876186" y="1219236"/>
                  <a:pt x="1051378" y="1188809"/>
                </a:cubicBezTo>
                <a:cubicBezTo>
                  <a:pt x="1241652" y="1196067"/>
                  <a:pt x="1432983" y="1199318"/>
                  <a:pt x="1570264" y="1003300"/>
                </a:cubicBezTo>
                <a:cubicBezTo>
                  <a:pt x="1707545" y="807282"/>
                  <a:pt x="1748064" y="0"/>
                  <a:pt x="1875064" y="12700"/>
                </a:cubicBezTo>
                <a:cubicBezTo>
                  <a:pt x="1983014" y="49213"/>
                  <a:pt x="1979688" y="812046"/>
                  <a:pt x="2103664" y="1012827"/>
                </a:cubicBezTo>
                <a:cubicBezTo>
                  <a:pt x="2232403" y="1213608"/>
                  <a:pt x="2728458" y="1184046"/>
                  <a:pt x="2728458" y="1184046"/>
                </a:cubicBez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9" name="Freeform 108"/>
          <p:cNvSpPr/>
          <p:nvPr/>
        </p:nvSpPr>
        <p:spPr>
          <a:xfrm>
            <a:off x="5000625" y="2358137"/>
            <a:ext cx="2779883" cy="660463"/>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 name="connsiteX0" fmla="*/ 0 w 2109333"/>
              <a:gd name="connsiteY0" fmla="*/ 1188355 h 1213608"/>
              <a:gd name="connsiteX1" fmla="*/ 537028 w 2109333"/>
              <a:gd name="connsiteY1" fmla="*/ 1188809 h 1213608"/>
              <a:gd name="connsiteX2" fmla="*/ 1055914 w 2109333"/>
              <a:gd name="connsiteY2" fmla="*/ 1003300 h 1213608"/>
              <a:gd name="connsiteX3" fmla="*/ 1360714 w 2109333"/>
              <a:gd name="connsiteY3" fmla="*/ 12700 h 1213608"/>
              <a:gd name="connsiteX4" fmla="*/ 1589314 w 2109333"/>
              <a:gd name="connsiteY4" fmla="*/ 1012827 h 1213608"/>
              <a:gd name="connsiteX5" fmla="*/ 2109333 w 2109333"/>
              <a:gd name="connsiteY5" fmla="*/ 1184046 h 1213608"/>
              <a:gd name="connsiteX0" fmla="*/ 0 w 1572305"/>
              <a:gd name="connsiteY0" fmla="*/ 1188809 h 1213608"/>
              <a:gd name="connsiteX1" fmla="*/ 518886 w 1572305"/>
              <a:gd name="connsiteY1" fmla="*/ 1003300 h 1213608"/>
              <a:gd name="connsiteX2" fmla="*/ 823686 w 1572305"/>
              <a:gd name="connsiteY2" fmla="*/ 12700 h 1213608"/>
              <a:gd name="connsiteX3" fmla="*/ 1052286 w 1572305"/>
              <a:gd name="connsiteY3" fmla="*/ 1012827 h 1213608"/>
              <a:gd name="connsiteX4" fmla="*/ 1572305 w 1572305"/>
              <a:gd name="connsiteY4" fmla="*/ 1184046 h 1213608"/>
              <a:gd name="connsiteX0" fmla="*/ 0 w 1572305"/>
              <a:gd name="connsiteY0" fmla="*/ 1188809 h 1213608"/>
              <a:gd name="connsiteX1" fmla="*/ 184045 w 1572305"/>
              <a:gd name="connsiteY1" fmla="*/ 1171108 h 1213608"/>
              <a:gd name="connsiteX2" fmla="*/ 518886 w 1572305"/>
              <a:gd name="connsiteY2" fmla="*/ 1003300 h 1213608"/>
              <a:gd name="connsiteX3" fmla="*/ 823686 w 1572305"/>
              <a:gd name="connsiteY3" fmla="*/ 12700 h 1213608"/>
              <a:gd name="connsiteX4" fmla="*/ 1052286 w 1572305"/>
              <a:gd name="connsiteY4" fmla="*/ 1012827 h 1213608"/>
              <a:gd name="connsiteX5" fmla="*/ 1572305 w 1572305"/>
              <a:gd name="connsiteY5" fmla="*/ 1184046 h 1213608"/>
              <a:gd name="connsiteX0" fmla="*/ 0 w 1388260"/>
              <a:gd name="connsiteY0" fmla="*/ 1171108 h 1213608"/>
              <a:gd name="connsiteX1" fmla="*/ 334841 w 1388260"/>
              <a:gd name="connsiteY1" fmla="*/ 1003300 h 1213608"/>
              <a:gd name="connsiteX2" fmla="*/ 639641 w 1388260"/>
              <a:gd name="connsiteY2" fmla="*/ 12700 h 1213608"/>
              <a:gd name="connsiteX3" fmla="*/ 868241 w 1388260"/>
              <a:gd name="connsiteY3" fmla="*/ 1012827 h 1213608"/>
              <a:gd name="connsiteX4" fmla="*/ 1388260 w 1388260"/>
              <a:gd name="connsiteY4" fmla="*/ 1184046 h 1213608"/>
              <a:gd name="connsiteX0" fmla="*/ 136770 w 1525030"/>
              <a:gd name="connsiteY0" fmla="*/ 1171108 h 1234297"/>
              <a:gd name="connsiteX1" fmla="*/ 55807 w 1525030"/>
              <a:gd name="connsiteY1" fmla="*/ 1206329 h 1234297"/>
              <a:gd name="connsiteX2" fmla="*/ 471611 w 1525030"/>
              <a:gd name="connsiteY2" fmla="*/ 1003300 h 1234297"/>
              <a:gd name="connsiteX3" fmla="*/ 776411 w 1525030"/>
              <a:gd name="connsiteY3" fmla="*/ 12700 h 1234297"/>
              <a:gd name="connsiteX4" fmla="*/ 1005011 w 1525030"/>
              <a:gd name="connsiteY4" fmla="*/ 1012827 h 1234297"/>
              <a:gd name="connsiteX5" fmla="*/ 1525030 w 1525030"/>
              <a:gd name="connsiteY5" fmla="*/ 1184046 h 1234297"/>
              <a:gd name="connsiteX0" fmla="*/ 136770 w 1525030"/>
              <a:gd name="connsiteY0" fmla="*/ 1171108 h 1234297"/>
              <a:gd name="connsiteX1" fmla="*/ 55807 w 1525030"/>
              <a:gd name="connsiteY1" fmla="*/ 1206329 h 1234297"/>
              <a:gd name="connsiteX2" fmla="*/ 471611 w 1525030"/>
              <a:gd name="connsiteY2" fmla="*/ 1003300 h 1234297"/>
              <a:gd name="connsiteX3" fmla="*/ 776411 w 1525030"/>
              <a:gd name="connsiteY3" fmla="*/ 12700 h 1234297"/>
              <a:gd name="connsiteX4" fmla="*/ 1005011 w 1525030"/>
              <a:gd name="connsiteY4" fmla="*/ 1012827 h 1234297"/>
              <a:gd name="connsiteX5" fmla="*/ 1525030 w 1525030"/>
              <a:gd name="connsiteY5" fmla="*/ 1184046 h 1234297"/>
              <a:gd name="connsiteX0" fmla="*/ 80963 w 1469223"/>
              <a:gd name="connsiteY0" fmla="*/ 1171108 h 1213608"/>
              <a:gd name="connsiteX1" fmla="*/ 0 w 1469223"/>
              <a:gd name="connsiteY1" fmla="*/ 1206329 h 1213608"/>
              <a:gd name="connsiteX2" fmla="*/ 415804 w 1469223"/>
              <a:gd name="connsiteY2" fmla="*/ 1003300 h 1213608"/>
              <a:gd name="connsiteX3" fmla="*/ 720604 w 1469223"/>
              <a:gd name="connsiteY3" fmla="*/ 12700 h 1213608"/>
              <a:gd name="connsiteX4" fmla="*/ 949204 w 1469223"/>
              <a:gd name="connsiteY4" fmla="*/ 1012827 h 1213608"/>
              <a:gd name="connsiteX5" fmla="*/ 1469223 w 1469223"/>
              <a:gd name="connsiteY5" fmla="*/ 1184046 h 1213608"/>
              <a:gd name="connsiteX0" fmla="*/ 0 w 1388260"/>
              <a:gd name="connsiteY0" fmla="*/ 1171108 h 1213608"/>
              <a:gd name="connsiteX1" fmla="*/ 334841 w 1388260"/>
              <a:gd name="connsiteY1" fmla="*/ 1003300 h 1213608"/>
              <a:gd name="connsiteX2" fmla="*/ 639641 w 1388260"/>
              <a:gd name="connsiteY2" fmla="*/ 12700 h 1213608"/>
              <a:gd name="connsiteX3" fmla="*/ 868241 w 1388260"/>
              <a:gd name="connsiteY3" fmla="*/ 1012827 h 1213608"/>
              <a:gd name="connsiteX4" fmla="*/ 1388260 w 1388260"/>
              <a:gd name="connsiteY4" fmla="*/ 1184046 h 1213608"/>
              <a:gd name="connsiteX0" fmla="*/ 141830 w 1530090"/>
              <a:gd name="connsiteY0" fmla="*/ 1171108 h 1243101"/>
              <a:gd name="connsiteX1" fmla="*/ 55807 w 1530090"/>
              <a:gd name="connsiteY1" fmla="*/ 1215133 h 1243101"/>
              <a:gd name="connsiteX2" fmla="*/ 476671 w 1530090"/>
              <a:gd name="connsiteY2" fmla="*/ 1003300 h 1243101"/>
              <a:gd name="connsiteX3" fmla="*/ 781471 w 1530090"/>
              <a:gd name="connsiteY3" fmla="*/ 12700 h 1243101"/>
              <a:gd name="connsiteX4" fmla="*/ 1010071 w 1530090"/>
              <a:gd name="connsiteY4" fmla="*/ 1012827 h 1243101"/>
              <a:gd name="connsiteX5" fmla="*/ 1530090 w 1530090"/>
              <a:gd name="connsiteY5" fmla="*/ 1184046 h 1243101"/>
              <a:gd name="connsiteX0" fmla="*/ 0 w 1583076"/>
              <a:gd name="connsiteY0" fmla="*/ 1267965 h 1267965"/>
              <a:gd name="connsiteX1" fmla="*/ 108793 w 1583076"/>
              <a:gd name="connsiteY1" fmla="*/ 1215133 h 1267965"/>
              <a:gd name="connsiteX2" fmla="*/ 529657 w 1583076"/>
              <a:gd name="connsiteY2" fmla="*/ 1003300 h 1267965"/>
              <a:gd name="connsiteX3" fmla="*/ 834457 w 1583076"/>
              <a:gd name="connsiteY3" fmla="*/ 12700 h 1267965"/>
              <a:gd name="connsiteX4" fmla="*/ 1063057 w 1583076"/>
              <a:gd name="connsiteY4" fmla="*/ 1012827 h 1267965"/>
              <a:gd name="connsiteX5" fmla="*/ 1583076 w 1583076"/>
              <a:gd name="connsiteY5" fmla="*/ 1184046 h 1267965"/>
              <a:gd name="connsiteX0" fmla="*/ 0 w 1583076"/>
              <a:gd name="connsiteY0" fmla="*/ 1267965 h 1267965"/>
              <a:gd name="connsiteX1" fmla="*/ 529657 w 1583076"/>
              <a:gd name="connsiteY1" fmla="*/ 1003300 h 1267965"/>
              <a:gd name="connsiteX2" fmla="*/ 834457 w 1583076"/>
              <a:gd name="connsiteY2" fmla="*/ 12700 h 1267965"/>
              <a:gd name="connsiteX3" fmla="*/ 1063057 w 1583076"/>
              <a:gd name="connsiteY3" fmla="*/ 1012827 h 1267965"/>
              <a:gd name="connsiteX4" fmla="*/ 1583076 w 1583076"/>
              <a:gd name="connsiteY4" fmla="*/ 1184046 h 1267965"/>
              <a:gd name="connsiteX0" fmla="*/ 7314 w 1590390"/>
              <a:gd name="connsiteY0" fmla="*/ 1267965 h 1267965"/>
              <a:gd name="connsiteX1" fmla="*/ 88276 w 1590390"/>
              <a:gd name="connsiteY1" fmla="*/ 986195 h 1267965"/>
              <a:gd name="connsiteX2" fmla="*/ 536971 w 1590390"/>
              <a:gd name="connsiteY2" fmla="*/ 1003300 h 1267965"/>
              <a:gd name="connsiteX3" fmla="*/ 841771 w 1590390"/>
              <a:gd name="connsiteY3" fmla="*/ 12700 h 1267965"/>
              <a:gd name="connsiteX4" fmla="*/ 1070371 w 1590390"/>
              <a:gd name="connsiteY4" fmla="*/ 1012827 h 1267965"/>
              <a:gd name="connsiteX5" fmla="*/ 1590390 w 1590390"/>
              <a:gd name="connsiteY5" fmla="*/ 1184046 h 1267965"/>
              <a:gd name="connsiteX0" fmla="*/ 0 w 1583076"/>
              <a:gd name="connsiteY0" fmla="*/ 1267965 h 1267965"/>
              <a:gd name="connsiteX1" fmla="*/ 529657 w 1583076"/>
              <a:gd name="connsiteY1" fmla="*/ 1003300 h 1267965"/>
              <a:gd name="connsiteX2" fmla="*/ 834457 w 1583076"/>
              <a:gd name="connsiteY2" fmla="*/ 12700 h 1267965"/>
              <a:gd name="connsiteX3" fmla="*/ 1063057 w 1583076"/>
              <a:gd name="connsiteY3" fmla="*/ 1012827 h 1267965"/>
              <a:gd name="connsiteX4" fmla="*/ 1583076 w 1583076"/>
              <a:gd name="connsiteY4" fmla="*/ 1184046 h 1267965"/>
              <a:gd name="connsiteX0" fmla="*/ 0 w 1476813"/>
              <a:gd name="connsiteY0" fmla="*/ 1197523 h 1213608"/>
              <a:gd name="connsiteX1" fmla="*/ 423394 w 1476813"/>
              <a:gd name="connsiteY1" fmla="*/ 1003300 h 1213608"/>
              <a:gd name="connsiteX2" fmla="*/ 728194 w 1476813"/>
              <a:gd name="connsiteY2" fmla="*/ 12700 h 1213608"/>
              <a:gd name="connsiteX3" fmla="*/ 956794 w 1476813"/>
              <a:gd name="connsiteY3" fmla="*/ 1012827 h 1213608"/>
              <a:gd name="connsiteX4" fmla="*/ 1476813 w 1476813"/>
              <a:gd name="connsiteY4" fmla="*/ 1184046 h 1213608"/>
              <a:gd name="connsiteX0" fmla="*/ 0 w 1476813"/>
              <a:gd name="connsiteY0" fmla="*/ 1210221 h 1226306"/>
              <a:gd name="connsiteX1" fmla="*/ 423394 w 1476813"/>
              <a:gd name="connsiteY1" fmla="*/ 1015998 h 1226306"/>
              <a:gd name="connsiteX2" fmla="*/ 703362 w 1476813"/>
              <a:gd name="connsiteY2" fmla="*/ 12700 h 1226306"/>
              <a:gd name="connsiteX3" fmla="*/ 956794 w 1476813"/>
              <a:gd name="connsiteY3" fmla="*/ 1025525 h 1226306"/>
              <a:gd name="connsiteX4" fmla="*/ 1476813 w 1476813"/>
              <a:gd name="connsiteY4" fmla="*/ 1196744 h 1226306"/>
              <a:gd name="connsiteX0" fmla="*/ 0 w 1476813"/>
              <a:gd name="connsiteY0" fmla="*/ 1210221 h 1226306"/>
              <a:gd name="connsiteX1" fmla="*/ 423394 w 1476813"/>
              <a:gd name="connsiteY1" fmla="*/ 1015998 h 1226306"/>
              <a:gd name="connsiteX2" fmla="*/ 703362 w 1476813"/>
              <a:gd name="connsiteY2" fmla="*/ 12700 h 1226306"/>
              <a:gd name="connsiteX3" fmla="*/ 956794 w 1476813"/>
              <a:gd name="connsiteY3" fmla="*/ 1025525 h 1226306"/>
              <a:gd name="connsiteX4" fmla="*/ 1476813 w 1476813"/>
              <a:gd name="connsiteY4" fmla="*/ 1196744 h 1226306"/>
              <a:gd name="connsiteX0" fmla="*/ 0 w 1476813"/>
              <a:gd name="connsiteY0" fmla="*/ 1205033 h 1221118"/>
              <a:gd name="connsiteX1" fmla="*/ 423394 w 1476813"/>
              <a:gd name="connsiteY1" fmla="*/ 1010810 h 1221118"/>
              <a:gd name="connsiteX2" fmla="*/ 703362 w 1476813"/>
              <a:gd name="connsiteY2" fmla="*/ 7512 h 1221118"/>
              <a:gd name="connsiteX3" fmla="*/ 956794 w 1476813"/>
              <a:gd name="connsiteY3" fmla="*/ 1020337 h 1221118"/>
              <a:gd name="connsiteX4" fmla="*/ 1476813 w 1476813"/>
              <a:gd name="connsiteY4" fmla="*/ 1191556 h 1221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6813" h="1221118">
                <a:moveTo>
                  <a:pt x="0" y="1205033"/>
                </a:moveTo>
                <a:cubicBezTo>
                  <a:pt x="110345" y="1149895"/>
                  <a:pt x="284318" y="1220021"/>
                  <a:pt x="423394" y="1010810"/>
                </a:cubicBezTo>
                <a:cubicBezTo>
                  <a:pt x="543495" y="811872"/>
                  <a:pt x="589013" y="12423"/>
                  <a:pt x="703362" y="7512"/>
                </a:cubicBezTo>
                <a:cubicBezTo>
                  <a:pt x="798662" y="0"/>
                  <a:pt x="832818" y="819556"/>
                  <a:pt x="956794" y="1020337"/>
                </a:cubicBezTo>
                <a:cubicBezTo>
                  <a:pt x="1085533" y="1221118"/>
                  <a:pt x="1476813" y="1191556"/>
                  <a:pt x="1476813" y="1191556"/>
                </a:cubicBez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0" name="Freeform 109"/>
          <p:cNvSpPr/>
          <p:nvPr/>
        </p:nvSpPr>
        <p:spPr>
          <a:xfrm>
            <a:off x="5005388" y="4407251"/>
            <a:ext cx="2779883" cy="887505"/>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 name="connsiteX0" fmla="*/ 0 w 2109333"/>
              <a:gd name="connsiteY0" fmla="*/ 1188355 h 1213608"/>
              <a:gd name="connsiteX1" fmla="*/ 537028 w 2109333"/>
              <a:gd name="connsiteY1" fmla="*/ 1188809 h 1213608"/>
              <a:gd name="connsiteX2" fmla="*/ 1055914 w 2109333"/>
              <a:gd name="connsiteY2" fmla="*/ 1003300 h 1213608"/>
              <a:gd name="connsiteX3" fmla="*/ 1360714 w 2109333"/>
              <a:gd name="connsiteY3" fmla="*/ 12700 h 1213608"/>
              <a:gd name="connsiteX4" fmla="*/ 1589314 w 2109333"/>
              <a:gd name="connsiteY4" fmla="*/ 1012827 h 1213608"/>
              <a:gd name="connsiteX5" fmla="*/ 2109333 w 2109333"/>
              <a:gd name="connsiteY5" fmla="*/ 1184046 h 1213608"/>
              <a:gd name="connsiteX0" fmla="*/ 0 w 1572305"/>
              <a:gd name="connsiteY0" fmla="*/ 1188809 h 1213608"/>
              <a:gd name="connsiteX1" fmla="*/ 518886 w 1572305"/>
              <a:gd name="connsiteY1" fmla="*/ 1003300 h 1213608"/>
              <a:gd name="connsiteX2" fmla="*/ 823686 w 1572305"/>
              <a:gd name="connsiteY2" fmla="*/ 12700 h 1213608"/>
              <a:gd name="connsiteX3" fmla="*/ 1052286 w 1572305"/>
              <a:gd name="connsiteY3" fmla="*/ 1012827 h 1213608"/>
              <a:gd name="connsiteX4" fmla="*/ 1572305 w 1572305"/>
              <a:gd name="connsiteY4" fmla="*/ 1184046 h 1213608"/>
              <a:gd name="connsiteX0" fmla="*/ 0 w 1572305"/>
              <a:gd name="connsiteY0" fmla="*/ 1188809 h 1213608"/>
              <a:gd name="connsiteX1" fmla="*/ 184045 w 1572305"/>
              <a:gd name="connsiteY1" fmla="*/ 1171108 h 1213608"/>
              <a:gd name="connsiteX2" fmla="*/ 518886 w 1572305"/>
              <a:gd name="connsiteY2" fmla="*/ 1003300 h 1213608"/>
              <a:gd name="connsiteX3" fmla="*/ 823686 w 1572305"/>
              <a:gd name="connsiteY3" fmla="*/ 12700 h 1213608"/>
              <a:gd name="connsiteX4" fmla="*/ 1052286 w 1572305"/>
              <a:gd name="connsiteY4" fmla="*/ 1012827 h 1213608"/>
              <a:gd name="connsiteX5" fmla="*/ 1572305 w 1572305"/>
              <a:gd name="connsiteY5" fmla="*/ 1184046 h 1213608"/>
              <a:gd name="connsiteX0" fmla="*/ 0 w 1388260"/>
              <a:gd name="connsiteY0" fmla="*/ 1171108 h 1213608"/>
              <a:gd name="connsiteX1" fmla="*/ 334841 w 1388260"/>
              <a:gd name="connsiteY1" fmla="*/ 1003300 h 1213608"/>
              <a:gd name="connsiteX2" fmla="*/ 639641 w 1388260"/>
              <a:gd name="connsiteY2" fmla="*/ 12700 h 1213608"/>
              <a:gd name="connsiteX3" fmla="*/ 868241 w 1388260"/>
              <a:gd name="connsiteY3" fmla="*/ 1012827 h 1213608"/>
              <a:gd name="connsiteX4" fmla="*/ 1388260 w 1388260"/>
              <a:gd name="connsiteY4" fmla="*/ 1184046 h 1213608"/>
              <a:gd name="connsiteX0" fmla="*/ 136770 w 1525030"/>
              <a:gd name="connsiteY0" fmla="*/ 1171108 h 1234297"/>
              <a:gd name="connsiteX1" fmla="*/ 55807 w 1525030"/>
              <a:gd name="connsiteY1" fmla="*/ 1206329 h 1234297"/>
              <a:gd name="connsiteX2" fmla="*/ 471611 w 1525030"/>
              <a:gd name="connsiteY2" fmla="*/ 1003300 h 1234297"/>
              <a:gd name="connsiteX3" fmla="*/ 776411 w 1525030"/>
              <a:gd name="connsiteY3" fmla="*/ 12700 h 1234297"/>
              <a:gd name="connsiteX4" fmla="*/ 1005011 w 1525030"/>
              <a:gd name="connsiteY4" fmla="*/ 1012827 h 1234297"/>
              <a:gd name="connsiteX5" fmla="*/ 1525030 w 1525030"/>
              <a:gd name="connsiteY5" fmla="*/ 1184046 h 1234297"/>
              <a:gd name="connsiteX0" fmla="*/ 136770 w 1525030"/>
              <a:gd name="connsiteY0" fmla="*/ 1171108 h 1234297"/>
              <a:gd name="connsiteX1" fmla="*/ 55807 w 1525030"/>
              <a:gd name="connsiteY1" fmla="*/ 1206329 h 1234297"/>
              <a:gd name="connsiteX2" fmla="*/ 471611 w 1525030"/>
              <a:gd name="connsiteY2" fmla="*/ 1003300 h 1234297"/>
              <a:gd name="connsiteX3" fmla="*/ 776411 w 1525030"/>
              <a:gd name="connsiteY3" fmla="*/ 12700 h 1234297"/>
              <a:gd name="connsiteX4" fmla="*/ 1005011 w 1525030"/>
              <a:gd name="connsiteY4" fmla="*/ 1012827 h 1234297"/>
              <a:gd name="connsiteX5" fmla="*/ 1525030 w 1525030"/>
              <a:gd name="connsiteY5" fmla="*/ 1184046 h 1234297"/>
              <a:gd name="connsiteX0" fmla="*/ 80963 w 1469223"/>
              <a:gd name="connsiteY0" fmla="*/ 1171108 h 1213608"/>
              <a:gd name="connsiteX1" fmla="*/ 0 w 1469223"/>
              <a:gd name="connsiteY1" fmla="*/ 1206329 h 1213608"/>
              <a:gd name="connsiteX2" fmla="*/ 415804 w 1469223"/>
              <a:gd name="connsiteY2" fmla="*/ 1003300 h 1213608"/>
              <a:gd name="connsiteX3" fmla="*/ 720604 w 1469223"/>
              <a:gd name="connsiteY3" fmla="*/ 12700 h 1213608"/>
              <a:gd name="connsiteX4" fmla="*/ 949204 w 1469223"/>
              <a:gd name="connsiteY4" fmla="*/ 1012827 h 1213608"/>
              <a:gd name="connsiteX5" fmla="*/ 1469223 w 1469223"/>
              <a:gd name="connsiteY5" fmla="*/ 1184046 h 1213608"/>
              <a:gd name="connsiteX0" fmla="*/ 0 w 1388260"/>
              <a:gd name="connsiteY0" fmla="*/ 1171108 h 1213608"/>
              <a:gd name="connsiteX1" fmla="*/ 334841 w 1388260"/>
              <a:gd name="connsiteY1" fmla="*/ 1003300 h 1213608"/>
              <a:gd name="connsiteX2" fmla="*/ 639641 w 1388260"/>
              <a:gd name="connsiteY2" fmla="*/ 12700 h 1213608"/>
              <a:gd name="connsiteX3" fmla="*/ 868241 w 1388260"/>
              <a:gd name="connsiteY3" fmla="*/ 1012827 h 1213608"/>
              <a:gd name="connsiteX4" fmla="*/ 1388260 w 1388260"/>
              <a:gd name="connsiteY4" fmla="*/ 1184046 h 1213608"/>
              <a:gd name="connsiteX0" fmla="*/ 141830 w 1530090"/>
              <a:gd name="connsiteY0" fmla="*/ 1171108 h 1243101"/>
              <a:gd name="connsiteX1" fmla="*/ 55807 w 1530090"/>
              <a:gd name="connsiteY1" fmla="*/ 1215133 h 1243101"/>
              <a:gd name="connsiteX2" fmla="*/ 476671 w 1530090"/>
              <a:gd name="connsiteY2" fmla="*/ 1003300 h 1243101"/>
              <a:gd name="connsiteX3" fmla="*/ 781471 w 1530090"/>
              <a:gd name="connsiteY3" fmla="*/ 12700 h 1243101"/>
              <a:gd name="connsiteX4" fmla="*/ 1010071 w 1530090"/>
              <a:gd name="connsiteY4" fmla="*/ 1012827 h 1243101"/>
              <a:gd name="connsiteX5" fmla="*/ 1530090 w 1530090"/>
              <a:gd name="connsiteY5" fmla="*/ 1184046 h 1243101"/>
              <a:gd name="connsiteX0" fmla="*/ 0 w 1583076"/>
              <a:gd name="connsiteY0" fmla="*/ 1267965 h 1267965"/>
              <a:gd name="connsiteX1" fmla="*/ 108793 w 1583076"/>
              <a:gd name="connsiteY1" fmla="*/ 1215133 h 1267965"/>
              <a:gd name="connsiteX2" fmla="*/ 529657 w 1583076"/>
              <a:gd name="connsiteY2" fmla="*/ 1003300 h 1267965"/>
              <a:gd name="connsiteX3" fmla="*/ 834457 w 1583076"/>
              <a:gd name="connsiteY3" fmla="*/ 12700 h 1267965"/>
              <a:gd name="connsiteX4" fmla="*/ 1063057 w 1583076"/>
              <a:gd name="connsiteY4" fmla="*/ 1012827 h 1267965"/>
              <a:gd name="connsiteX5" fmla="*/ 1583076 w 1583076"/>
              <a:gd name="connsiteY5" fmla="*/ 1184046 h 1267965"/>
              <a:gd name="connsiteX0" fmla="*/ 0 w 1583076"/>
              <a:gd name="connsiteY0" fmla="*/ 1267965 h 1267965"/>
              <a:gd name="connsiteX1" fmla="*/ 529657 w 1583076"/>
              <a:gd name="connsiteY1" fmla="*/ 1003300 h 1267965"/>
              <a:gd name="connsiteX2" fmla="*/ 834457 w 1583076"/>
              <a:gd name="connsiteY2" fmla="*/ 12700 h 1267965"/>
              <a:gd name="connsiteX3" fmla="*/ 1063057 w 1583076"/>
              <a:gd name="connsiteY3" fmla="*/ 1012827 h 1267965"/>
              <a:gd name="connsiteX4" fmla="*/ 1583076 w 1583076"/>
              <a:gd name="connsiteY4" fmla="*/ 1184046 h 1267965"/>
              <a:gd name="connsiteX0" fmla="*/ 7314 w 1590390"/>
              <a:gd name="connsiteY0" fmla="*/ 1267965 h 1267965"/>
              <a:gd name="connsiteX1" fmla="*/ 88276 w 1590390"/>
              <a:gd name="connsiteY1" fmla="*/ 986195 h 1267965"/>
              <a:gd name="connsiteX2" fmla="*/ 536971 w 1590390"/>
              <a:gd name="connsiteY2" fmla="*/ 1003300 h 1267965"/>
              <a:gd name="connsiteX3" fmla="*/ 841771 w 1590390"/>
              <a:gd name="connsiteY3" fmla="*/ 12700 h 1267965"/>
              <a:gd name="connsiteX4" fmla="*/ 1070371 w 1590390"/>
              <a:gd name="connsiteY4" fmla="*/ 1012827 h 1267965"/>
              <a:gd name="connsiteX5" fmla="*/ 1590390 w 1590390"/>
              <a:gd name="connsiteY5" fmla="*/ 1184046 h 1267965"/>
              <a:gd name="connsiteX0" fmla="*/ 0 w 1583076"/>
              <a:gd name="connsiteY0" fmla="*/ 1267965 h 1267965"/>
              <a:gd name="connsiteX1" fmla="*/ 529657 w 1583076"/>
              <a:gd name="connsiteY1" fmla="*/ 1003300 h 1267965"/>
              <a:gd name="connsiteX2" fmla="*/ 834457 w 1583076"/>
              <a:gd name="connsiteY2" fmla="*/ 12700 h 1267965"/>
              <a:gd name="connsiteX3" fmla="*/ 1063057 w 1583076"/>
              <a:gd name="connsiteY3" fmla="*/ 1012827 h 1267965"/>
              <a:gd name="connsiteX4" fmla="*/ 1583076 w 1583076"/>
              <a:gd name="connsiteY4" fmla="*/ 1184046 h 1267965"/>
              <a:gd name="connsiteX0" fmla="*/ 0 w 1476813"/>
              <a:gd name="connsiteY0" fmla="*/ 1197523 h 1213608"/>
              <a:gd name="connsiteX1" fmla="*/ 423394 w 1476813"/>
              <a:gd name="connsiteY1" fmla="*/ 1003300 h 1213608"/>
              <a:gd name="connsiteX2" fmla="*/ 728194 w 1476813"/>
              <a:gd name="connsiteY2" fmla="*/ 12700 h 1213608"/>
              <a:gd name="connsiteX3" fmla="*/ 956794 w 1476813"/>
              <a:gd name="connsiteY3" fmla="*/ 1012827 h 1213608"/>
              <a:gd name="connsiteX4" fmla="*/ 1476813 w 1476813"/>
              <a:gd name="connsiteY4" fmla="*/ 1184046 h 1213608"/>
              <a:gd name="connsiteX0" fmla="*/ 0 w 1476813"/>
              <a:gd name="connsiteY0" fmla="*/ 1306546 h 1322631"/>
              <a:gd name="connsiteX1" fmla="*/ 423394 w 1476813"/>
              <a:gd name="connsiteY1" fmla="*/ 1112323 h 1322631"/>
              <a:gd name="connsiteX2" fmla="*/ 728194 w 1476813"/>
              <a:gd name="connsiteY2" fmla="*/ 121723 h 1322631"/>
              <a:gd name="connsiteX3" fmla="*/ 812155 w 1476813"/>
              <a:gd name="connsiteY3" fmla="*/ 381986 h 1322631"/>
              <a:gd name="connsiteX4" fmla="*/ 956794 w 1476813"/>
              <a:gd name="connsiteY4" fmla="*/ 1121850 h 1322631"/>
              <a:gd name="connsiteX5" fmla="*/ 1476813 w 1476813"/>
              <a:gd name="connsiteY5" fmla="*/ 1293069 h 1322631"/>
              <a:gd name="connsiteX0" fmla="*/ 0 w 1476813"/>
              <a:gd name="connsiteY0" fmla="*/ 1306546 h 1322631"/>
              <a:gd name="connsiteX1" fmla="*/ 423394 w 1476813"/>
              <a:gd name="connsiteY1" fmla="*/ 1112323 h 1322631"/>
              <a:gd name="connsiteX2" fmla="*/ 597099 w 1476813"/>
              <a:gd name="connsiteY2" fmla="*/ 399597 h 1322631"/>
              <a:gd name="connsiteX3" fmla="*/ 728194 w 1476813"/>
              <a:gd name="connsiteY3" fmla="*/ 121723 h 1322631"/>
              <a:gd name="connsiteX4" fmla="*/ 812155 w 1476813"/>
              <a:gd name="connsiteY4" fmla="*/ 381986 h 1322631"/>
              <a:gd name="connsiteX5" fmla="*/ 956794 w 1476813"/>
              <a:gd name="connsiteY5" fmla="*/ 1121850 h 1322631"/>
              <a:gd name="connsiteX6" fmla="*/ 1476813 w 1476813"/>
              <a:gd name="connsiteY6" fmla="*/ 1293069 h 1322631"/>
              <a:gd name="connsiteX0" fmla="*/ 0 w 1476813"/>
              <a:gd name="connsiteY0" fmla="*/ 1184823 h 1200908"/>
              <a:gd name="connsiteX1" fmla="*/ 423394 w 1476813"/>
              <a:gd name="connsiteY1" fmla="*/ 990600 h 1200908"/>
              <a:gd name="connsiteX2" fmla="*/ 597099 w 1476813"/>
              <a:gd name="connsiteY2" fmla="*/ 277874 h 1200908"/>
              <a:gd name="connsiteX3" fmla="*/ 728194 w 1476813"/>
              <a:gd name="connsiteY3" fmla="*/ 0 h 1200908"/>
              <a:gd name="connsiteX4" fmla="*/ 812155 w 1476813"/>
              <a:gd name="connsiteY4" fmla="*/ 260263 h 1200908"/>
              <a:gd name="connsiteX5" fmla="*/ 956794 w 1476813"/>
              <a:gd name="connsiteY5" fmla="*/ 1000127 h 1200908"/>
              <a:gd name="connsiteX6" fmla="*/ 1476813 w 1476813"/>
              <a:gd name="connsiteY6" fmla="*/ 1171346 h 1200908"/>
              <a:gd name="connsiteX0" fmla="*/ 0 w 1476813"/>
              <a:gd name="connsiteY0" fmla="*/ 1184823 h 1200908"/>
              <a:gd name="connsiteX1" fmla="*/ 423394 w 1476813"/>
              <a:gd name="connsiteY1" fmla="*/ 990600 h 1200908"/>
              <a:gd name="connsiteX2" fmla="*/ 597099 w 1476813"/>
              <a:gd name="connsiteY2" fmla="*/ 277874 h 1200908"/>
              <a:gd name="connsiteX3" fmla="*/ 728194 w 1476813"/>
              <a:gd name="connsiteY3" fmla="*/ 0 h 1200908"/>
              <a:gd name="connsiteX4" fmla="*/ 812155 w 1476813"/>
              <a:gd name="connsiteY4" fmla="*/ 260263 h 1200908"/>
              <a:gd name="connsiteX5" fmla="*/ 956794 w 1476813"/>
              <a:gd name="connsiteY5" fmla="*/ 1000127 h 1200908"/>
              <a:gd name="connsiteX6" fmla="*/ 1476813 w 1476813"/>
              <a:gd name="connsiteY6" fmla="*/ 1171346 h 1200908"/>
              <a:gd name="connsiteX0" fmla="*/ 0 w 1476813"/>
              <a:gd name="connsiteY0" fmla="*/ 1184823 h 1200908"/>
              <a:gd name="connsiteX1" fmla="*/ 423394 w 1476813"/>
              <a:gd name="connsiteY1" fmla="*/ 990600 h 1200908"/>
              <a:gd name="connsiteX2" fmla="*/ 597099 w 1476813"/>
              <a:gd name="connsiteY2" fmla="*/ 277874 h 1200908"/>
              <a:gd name="connsiteX3" fmla="*/ 728194 w 1476813"/>
              <a:gd name="connsiteY3" fmla="*/ 0 h 1200908"/>
              <a:gd name="connsiteX4" fmla="*/ 812155 w 1476813"/>
              <a:gd name="connsiteY4" fmla="*/ 260263 h 1200908"/>
              <a:gd name="connsiteX5" fmla="*/ 956794 w 1476813"/>
              <a:gd name="connsiteY5" fmla="*/ 1000127 h 1200908"/>
              <a:gd name="connsiteX6" fmla="*/ 1476813 w 1476813"/>
              <a:gd name="connsiteY6" fmla="*/ 1171346 h 1200908"/>
              <a:gd name="connsiteX0" fmla="*/ 0 w 1476813"/>
              <a:gd name="connsiteY0" fmla="*/ 1199498 h 1215583"/>
              <a:gd name="connsiteX1" fmla="*/ 423394 w 1476813"/>
              <a:gd name="connsiteY1" fmla="*/ 1005275 h 1215583"/>
              <a:gd name="connsiteX2" fmla="*/ 597099 w 1476813"/>
              <a:gd name="connsiteY2" fmla="*/ 292549 h 1215583"/>
              <a:gd name="connsiteX3" fmla="*/ 728194 w 1476813"/>
              <a:gd name="connsiteY3" fmla="*/ 14675 h 1215583"/>
              <a:gd name="connsiteX4" fmla="*/ 812155 w 1476813"/>
              <a:gd name="connsiteY4" fmla="*/ 274938 h 1215583"/>
              <a:gd name="connsiteX5" fmla="*/ 956794 w 1476813"/>
              <a:gd name="connsiteY5" fmla="*/ 1014802 h 1215583"/>
              <a:gd name="connsiteX6" fmla="*/ 1476813 w 1476813"/>
              <a:gd name="connsiteY6" fmla="*/ 1186021 h 1215583"/>
              <a:gd name="connsiteX0" fmla="*/ 0 w 1476813"/>
              <a:gd name="connsiteY0" fmla="*/ 1512312 h 1528397"/>
              <a:gd name="connsiteX1" fmla="*/ 423394 w 1476813"/>
              <a:gd name="connsiteY1" fmla="*/ 1318089 h 1528397"/>
              <a:gd name="connsiteX2" fmla="*/ 619869 w 1476813"/>
              <a:gd name="connsiteY2" fmla="*/ 165099 h 1528397"/>
              <a:gd name="connsiteX3" fmla="*/ 728194 w 1476813"/>
              <a:gd name="connsiteY3" fmla="*/ 327489 h 1528397"/>
              <a:gd name="connsiteX4" fmla="*/ 812155 w 1476813"/>
              <a:gd name="connsiteY4" fmla="*/ 587752 h 1528397"/>
              <a:gd name="connsiteX5" fmla="*/ 956794 w 1476813"/>
              <a:gd name="connsiteY5" fmla="*/ 1327616 h 1528397"/>
              <a:gd name="connsiteX6" fmla="*/ 1476813 w 1476813"/>
              <a:gd name="connsiteY6" fmla="*/ 1498835 h 1528397"/>
              <a:gd name="connsiteX0" fmla="*/ 0 w 1476813"/>
              <a:gd name="connsiteY0" fmla="*/ 1512314 h 1528399"/>
              <a:gd name="connsiteX1" fmla="*/ 423394 w 1476813"/>
              <a:gd name="connsiteY1" fmla="*/ 1318091 h 1528399"/>
              <a:gd name="connsiteX2" fmla="*/ 619869 w 1476813"/>
              <a:gd name="connsiteY2" fmla="*/ 165101 h 1528399"/>
              <a:gd name="connsiteX3" fmla="*/ 728194 w 1476813"/>
              <a:gd name="connsiteY3" fmla="*/ 327491 h 1528399"/>
              <a:gd name="connsiteX4" fmla="*/ 822275 w 1476813"/>
              <a:gd name="connsiteY4" fmla="*/ 305986 h 1528399"/>
              <a:gd name="connsiteX5" fmla="*/ 956794 w 1476813"/>
              <a:gd name="connsiteY5" fmla="*/ 1327618 h 1528399"/>
              <a:gd name="connsiteX6" fmla="*/ 1476813 w 1476813"/>
              <a:gd name="connsiteY6" fmla="*/ 1498837 h 1528399"/>
              <a:gd name="connsiteX0" fmla="*/ 0 w 1476813"/>
              <a:gd name="connsiteY0" fmla="*/ 1654783 h 1670868"/>
              <a:gd name="connsiteX1" fmla="*/ 423394 w 1476813"/>
              <a:gd name="connsiteY1" fmla="*/ 1460560 h 1670868"/>
              <a:gd name="connsiteX2" fmla="*/ 619869 w 1476813"/>
              <a:gd name="connsiteY2" fmla="*/ 307570 h 1670868"/>
              <a:gd name="connsiteX3" fmla="*/ 728194 w 1476813"/>
              <a:gd name="connsiteY3" fmla="*/ 469960 h 1670868"/>
              <a:gd name="connsiteX4" fmla="*/ 822275 w 1476813"/>
              <a:gd name="connsiteY4" fmla="*/ 166688 h 1670868"/>
              <a:gd name="connsiteX5" fmla="*/ 956794 w 1476813"/>
              <a:gd name="connsiteY5" fmla="*/ 1470087 h 1670868"/>
              <a:gd name="connsiteX6" fmla="*/ 1476813 w 1476813"/>
              <a:gd name="connsiteY6" fmla="*/ 1641306 h 1670868"/>
              <a:gd name="connsiteX0" fmla="*/ 0 w 1476813"/>
              <a:gd name="connsiteY0" fmla="*/ 1654783 h 1670868"/>
              <a:gd name="connsiteX1" fmla="*/ 423394 w 1476813"/>
              <a:gd name="connsiteY1" fmla="*/ 1460560 h 1670868"/>
              <a:gd name="connsiteX2" fmla="*/ 619869 w 1476813"/>
              <a:gd name="connsiteY2" fmla="*/ 166688 h 1670868"/>
              <a:gd name="connsiteX3" fmla="*/ 728194 w 1476813"/>
              <a:gd name="connsiteY3" fmla="*/ 469960 h 1670868"/>
              <a:gd name="connsiteX4" fmla="*/ 822275 w 1476813"/>
              <a:gd name="connsiteY4" fmla="*/ 166688 h 1670868"/>
              <a:gd name="connsiteX5" fmla="*/ 956794 w 1476813"/>
              <a:gd name="connsiteY5" fmla="*/ 1470087 h 1670868"/>
              <a:gd name="connsiteX6" fmla="*/ 1476813 w 1476813"/>
              <a:gd name="connsiteY6" fmla="*/ 1641306 h 1670868"/>
              <a:gd name="connsiteX0" fmla="*/ 0 w 1476813"/>
              <a:gd name="connsiteY0" fmla="*/ 1672358 h 1793893"/>
              <a:gd name="connsiteX1" fmla="*/ 423394 w 1476813"/>
              <a:gd name="connsiteY1" fmla="*/ 1478135 h 1793893"/>
              <a:gd name="connsiteX2" fmla="*/ 619869 w 1476813"/>
              <a:gd name="connsiteY2" fmla="*/ 184263 h 1793893"/>
              <a:gd name="connsiteX3" fmla="*/ 728194 w 1476813"/>
              <a:gd name="connsiteY3" fmla="*/ 487535 h 1793893"/>
              <a:gd name="connsiteX4" fmla="*/ 822275 w 1476813"/>
              <a:gd name="connsiteY4" fmla="*/ 184263 h 1793893"/>
              <a:gd name="connsiteX5" fmla="*/ 903238 w 1476813"/>
              <a:gd name="connsiteY5" fmla="*/ 1593111 h 1793893"/>
              <a:gd name="connsiteX6" fmla="*/ 1476813 w 1476813"/>
              <a:gd name="connsiteY6" fmla="*/ 1658881 h 1793893"/>
              <a:gd name="connsiteX0" fmla="*/ 0 w 1476813"/>
              <a:gd name="connsiteY0" fmla="*/ 1672358 h 1802324"/>
              <a:gd name="connsiteX1" fmla="*/ 498425 w 1476813"/>
              <a:gd name="connsiteY1" fmla="*/ 1593112 h 1802324"/>
              <a:gd name="connsiteX2" fmla="*/ 619869 w 1476813"/>
              <a:gd name="connsiteY2" fmla="*/ 184263 h 1802324"/>
              <a:gd name="connsiteX3" fmla="*/ 728194 w 1476813"/>
              <a:gd name="connsiteY3" fmla="*/ 487535 h 1802324"/>
              <a:gd name="connsiteX4" fmla="*/ 822275 w 1476813"/>
              <a:gd name="connsiteY4" fmla="*/ 184263 h 1802324"/>
              <a:gd name="connsiteX5" fmla="*/ 903238 w 1476813"/>
              <a:gd name="connsiteY5" fmla="*/ 1593111 h 1802324"/>
              <a:gd name="connsiteX6" fmla="*/ 1476813 w 1476813"/>
              <a:gd name="connsiteY6" fmla="*/ 1658881 h 1802324"/>
              <a:gd name="connsiteX0" fmla="*/ 0 w 1476813"/>
              <a:gd name="connsiteY0" fmla="*/ 1510927 h 1640891"/>
              <a:gd name="connsiteX1" fmla="*/ 498425 w 1476813"/>
              <a:gd name="connsiteY1" fmla="*/ 1431681 h 1640891"/>
              <a:gd name="connsiteX2" fmla="*/ 619869 w 1476813"/>
              <a:gd name="connsiteY2" fmla="*/ 22832 h 1640891"/>
              <a:gd name="connsiteX3" fmla="*/ 713014 w 1476813"/>
              <a:gd name="connsiteY3" fmla="*/ 1294688 h 1640891"/>
              <a:gd name="connsiteX4" fmla="*/ 822275 w 1476813"/>
              <a:gd name="connsiteY4" fmla="*/ 22832 h 1640891"/>
              <a:gd name="connsiteX5" fmla="*/ 903238 w 1476813"/>
              <a:gd name="connsiteY5" fmla="*/ 1431680 h 1640891"/>
              <a:gd name="connsiteX6" fmla="*/ 1476813 w 1476813"/>
              <a:gd name="connsiteY6" fmla="*/ 1497450 h 1640891"/>
              <a:gd name="connsiteX0" fmla="*/ 0 w 1476813"/>
              <a:gd name="connsiteY0" fmla="*/ 1510927 h 1640893"/>
              <a:gd name="connsiteX1" fmla="*/ 498425 w 1476813"/>
              <a:gd name="connsiteY1" fmla="*/ 1431681 h 1640893"/>
              <a:gd name="connsiteX2" fmla="*/ 619869 w 1476813"/>
              <a:gd name="connsiteY2" fmla="*/ 22832 h 1640893"/>
              <a:gd name="connsiteX3" fmla="*/ 713014 w 1476813"/>
              <a:gd name="connsiteY3" fmla="*/ 1294688 h 1640893"/>
              <a:gd name="connsiteX4" fmla="*/ 822275 w 1476813"/>
              <a:gd name="connsiteY4" fmla="*/ 22832 h 1640893"/>
              <a:gd name="connsiteX5" fmla="*/ 903238 w 1476813"/>
              <a:gd name="connsiteY5" fmla="*/ 1431680 h 1640893"/>
              <a:gd name="connsiteX6" fmla="*/ 1476813 w 1476813"/>
              <a:gd name="connsiteY6" fmla="*/ 1497450 h 1640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6813" h="1640893">
                <a:moveTo>
                  <a:pt x="0" y="1510927"/>
                </a:moveTo>
                <a:cubicBezTo>
                  <a:pt x="110345" y="1455789"/>
                  <a:pt x="359349" y="1640892"/>
                  <a:pt x="498425" y="1431681"/>
                </a:cubicBezTo>
                <a:cubicBezTo>
                  <a:pt x="597941" y="1280523"/>
                  <a:pt x="584104" y="45664"/>
                  <a:pt x="619869" y="22832"/>
                </a:cubicBezTo>
                <a:cubicBezTo>
                  <a:pt x="655634" y="0"/>
                  <a:pt x="629101" y="1280013"/>
                  <a:pt x="713014" y="1294688"/>
                </a:cubicBezTo>
                <a:cubicBezTo>
                  <a:pt x="792989" y="1296243"/>
                  <a:pt x="790571" y="0"/>
                  <a:pt x="822275" y="22832"/>
                </a:cubicBezTo>
                <a:cubicBezTo>
                  <a:pt x="853979" y="45664"/>
                  <a:pt x="792462" y="1279833"/>
                  <a:pt x="903238" y="1431680"/>
                </a:cubicBezTo>
                <a:cubicBezTo>
                  <a:pt x="1031977" y="1632461"/>
                  <a:pt x="1476813" y="1497450"/>
                  <a:pt x="1476813" y="1497450"/>
                </a:cubicBez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Title 1"/>
          <p:cNvSpPr txBox="1">
            <a:spLocks/>
          </p:cNvSpPr>
          <p:nvPr/>
        </p:nvSpPr>
        <p:spPr>
          <a:xfrm>
            <a:off x="990600" y="914400"/>
            <a:ext cx="1219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mj-lt"/>
                <a:ea typeface="+mj-ea"/>
                <a:cs typeface="+mj-cs"/>
              </a:rPr>
              <a:t>A</a:t>
            </a:r>
          </a:p>
        </p:txBody>
      </p:sp>
      <p:sp>
        <p:nvSpPr>
          <p:cNvPr id="112" name="Title 1"/>
          <p:cNvSpPr txBox="1">
            <a:spLocks/>
          </p:cNvSpPr>
          <p:nvPr/>
        </p:nvSpPr>
        <p:spPr>
          <a:xfrm>
            <a:off x="4876800" y="914400"/>
            <a:ext cx="1219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mj-lt"/>
                <a:ea typeface="+mj-ea"/>
                <a:cs typeface="+mj-cs"/>
              </a:rPr>
              <a:t>B</a:t>
            </a:r>
          </a:p>
        </p:txBody>
      </p:sp>
      <p:sp>
        <p:nvSpPr>
          <p:cNvPr id="113" name="Title 1"/>
          <p:cNvSpPr txBox="1">
            <a:spLocks/>
          </p:cNvSpPr>
          <p:nvPr/>
        </p:nvSpPr>
        <p:spPr>
          <a:xfrm>
            <a:off x="954312" y="3429000"/>
            <a:ext cx="1219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mj-lt"/>
                <a:ea typeface="+mj-ea"/>
                <a:cs typeface="+mj-cs"/>
              </a:rPr>
              <a:t>C</a:t>
            </a:r>
          </a:p>
        </p:txBody>
      </p:sp>
      <p:sp>
        <p:nvSpPr>
          <p:cNvPr id="114" name="Title 1"/>
          <p:cNvSpPr txBox="1">
            <a:spLocks/>
          </p:cNvSpPr>
          <p:nvPr/>
        </p:nvSpPr>
        <p:spPr>
          <a:xfrm>
            <a:off x="4876800" y="3276600"/>
            <a:ext cx="1219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mj-lt"/>
                <a:ea typeface="+mj-ea"/>
                <a:cs typeface="+mj-cs"/>
              </a:rPr>
              <a:t>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these </a:t>
            </a:r>
            <a:r>
              <a:rPr lang="en-US" dirty="0" err="1" smtClean="0"/>
              <a:t>p.d.f.’s</a:t>
            </a:r>
            <a:r>
              <a:rPr lang="en-US" dirty="0"/>
              <a:t> </a:t>
            </a:r>
            <a:r>
              <a:rPr lang="en-US" dirty="0" smtClean="0"/>
              <a:t>tell us</a:t>
            </a:r>
            <a:endParaRPr lang="en-US" dirty="0"/>
          </a:p>
        </p:txBody>
      </p:sp>
      <p:grpSp>
        <p:nvGrpSpPr>
          <p:cNvPr id="3" name="Group 45"/>
          <p:cNvGrpSpPr/>
          <p:nvPr/>
        </p:nvGrpSpPr>
        <p:grpSpPr>
          <a:xfrm>
            <a:off x="591456" y="1600200"/>
            <a:ext cx="4013202" cy="2043727"/>
            <a:chOff x="58056" y="1600200"/>
            <a:chExt cx="4013202" cy="2043727"/>
          </a:xfrm>
        </p:grpSpPr>
        <p:sp>
          <p:nvSpPr>
            <p:cNvPr id="5" name="Freeform 4"/>
            <p:cNvSpPr/>
            <p:nvPr/>
          </p:nvSpPr>
          <p:spPr>
            <a:xfrm>
              <a:off x="685800" y="1600200"/>
              <a:ext cx="2895600" cy="1422400"/>
            </a:xfrm>
            <a:custGeom>
              <a:avLst/>
              <a:gdLst>
                <a:gd name="connsiteX0" fmla="*/ 14514 w 2017486"/>
                <a:gd name="connsiteY0" fmla="*/ 0 h 1422400"/>
                <a:gd name="connsiteX1" fmla="*/ 0 w 2017486"/>
                <a:gd name="connsiteY1" fmla="*/ 1422400 h 1422400"/>
                <a:gd name="connsiteX2" fmla="*/ 2017486 w 2017486"/>
                <a:gd name="connsiteY2" fmla="*/ 1422400 h 1422400"/>
              </a:gdLst>
              <a:ahLst/>
              <a:cxnLst>
                <a:cxn ang="0">
                  <a:pos x="connsiteX0" y="connsiteY0"/>
                </a:cxn>
                <a:cxn ang="0">
                  <a:pos x="connsiteX1" y="connsiteY1"/>
                </a:cxn>
                <a:cxn ang="0">
                  <a:pos x="connsiteX2" y="connsiteY2"/>
                </a:cxn>
              </a:cxnLst>
              <a:rect l="l" t="t" r="r" b="b"/>
              <a:pathLst>
                <a:path w="2017486" h="1422400">
                  <a:moveTo>
                    <a:pt x="14514" y="0"/>
                  </a:moveTo>
                  <a:lnTo>
                    <a:pt x="0" y="1422400"/>
                  </a:lnTo>
                  <a:lnTo>
                    <a:pt x="2017486" y="14224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Straight Connector 6"/>
            <p:cNvCxnSpPr/>
            <p:nvPr/>
          </p:nvCxnSpPr>
          <p:spPr>
            <a:xfrm>
              <a:off x="8382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2319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6256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0193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4130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8067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2004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705428" y="3182262"/>
              <a:ext cx="609600" cy="461665"/>
            </a:xfrm>
            <a:prstGeom prst="rect">
              <a:avLst/>
            </a:prstGeom>
            <a:noFill/>
          </p:spPr>
          <p:txBody>
            <a:bodyPr wrap="square" rtlCol="0">
              <a:spAutoFit/>
            </a:bodyPr>
            <a:lstStyle/>
            <a:p>
              <a:pPr algn="ctr"/>
              <a:r>
                <a:rPr lang="en-US" sz="2400" dirty="0" smtClean="0"/>
                <a:t>0</a:t>
              </a:r>
              <a:endParaRPr lang="en-US" sz="2400" dirty="0"/>
            </a:p>
          </p:txBody>
        </p:sp>
        <p:sp>
          <p:nvSpPr>
            <p:cNvPr id="16" name="TextBox 15"/>
            <p:cNvSpPr txBox="1"/>
            <p:nvPr/>
          </p:nvSpPr>
          <p:spPr>
            <a:xfrm>
              <a:off x="2115456"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17" name="TextBox 16"/>
            <p:cNvSpPr txBox="1"/>
            <p:nvPr/>
          </p:nvSpPr>
          <p:spPr>
            <a:xfrm>
              <a:off x="251097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18" name="TextBox 17"/>
            <p:cNvSpPr txBox="1"/>
            <p:nvPr/>
          </p:nvSpPr>
          <p:spPr>
            <a:xfrm>
              <a:off x="28956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19" name="TextBox 18"/>
            <p:cNvSpPr txBox="1"/>
            <p:nvPr/>
          </p:nvSpPr>
          <p:spPr>
            <a:xfrm>
              <a:off x="5334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20" name="TextBox 19"/>
            <p:cNvSpPr txBox="1"/>
            <p:nvPr/>
          </p:nvSpPr>
          <p:spPr>
            <a:xfrm>
              <a:off x="91803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21" name="TextBox 20"/>
            <p:cNvSpPr txBox="1"/>
            <p:nvPr/>
          </p:nvSpPr>
          <p:spPr>
            <a:xfrm>
              <a:off x="1295400"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25" name="TextBox 24"/>
            <p:cNvSpPr txBox="1"/>
            <p:nvPr/>
          </p:nvSpPr>
          <p:spPr>
            <a:xfrm>
              <a:off x="58056" y="2039256"/>
              <a:ext cx="714828" cy="461665"/>
            </a:xfrm>
            <a:prstGeom prst="rect">
              <a:avLst/>
            </a:prstGeom>
            <a:noFill/>
          </p:spPr>
          <p:txBody>
            <a:bodyPr wrap="square" rtlCol="0">
              <a:spAutoFit/>
            </a:bodyPr>
            <a:lstStyle/>
            <a:p>
              <a:pPr algn="ctr"/>
              <a:r>
                <a:rPr lang="en-US" sz="2400" dirty="0" smtClean="0"/>
                <a:t>p(d)</a:t>
              </a:r>
              <a:endParaRPr lang="en-US" sz="2400" dirty="0"/>
            </a:p>
          </p:txBody>
        </p:sp>
        <p:sp>
          <p:nvSpPr>
            <p:cNvPr id="45" name="TextBox 44"/>
            <p:cNvSpPr txBox="1"/>
            <p:nvPr/>
          </p:nvSpPr>
          <p:spPr>
            <a:xfrm>
              <a:off x="3356430" y="2757714"/>
              <a:ext cx="714828" cy="461665"/>
            </a:xfrm>
            <a:prstGeom prst="rect">
              <a:avLst/>
            </a:prstGeom>
            <a:noFill/>
          </p:spPr>
          <p:txBody>
            <a:bodyPr wrap="square" rtlCol="0">
              <a:spAutoFit/>
            </a:bodyPr>
            <a:lstStyle/>
            <a:p>
              <a:pPr algn="ctr"/>
              <a:r>
                <a:rPr lang="en-US" sz="2400" dirty="0" smtClean="0"/>
                <a:t>d</a:t>
              </a:r>
              <a:endParaRPr lang="en-US" sz="2400" dirty="0"/>
            </a:p>
          </p:txBody>
        </p:sp>
      </p:grpSp>
      <p:grpSp>
        <p:nvGrpSpPr>
          <p:cNvPr id="4" name="Group 46"/>
          <p:cNvGrpSpPr/>
          <p:nvPr/>
        </p:nvGrpSpPr>
        <p:grpSpPr>
          <a:xfrm>
            <a:off x="576942" y="3823673"/>
            <a:ext cx="4013202" cy="2043727"/>
            <a:chOff x="58056" y="1600200"/>
            <a:chExt cx="4013202" cy="2043727"/>
          </a:xfrm>
        </p:grpSpPr>
        <p:sp>
          <p:nvSpPr>
            <p:cNvPr id="48" name="Freeform 47"/>
            <p:cNvSpPr/>
            <p:nvPr/>
          </p:nvSpPr>
          <p:spPr>
            <a:xfrm>
              <a:off x="685800" y="1600200"/>
              <a:ext cx="2895600" cy="1422400"/>
            </a:xfrm>
            <a:custGeom>
              <a:avLst/>
              <a:gdLst>
                <a:gd name="connsiteX0" fmla="*/ 14514 w 2017486"/>
                <a:gd name="connsiteY0" fmla="*/ 0 h 1422400"/>
                <a:gd name="connsiteX1" fmla="*/ 0 w 2017486"/>
                <a:gd name="connsiteY1" fmla="*/ 1422400 h 1422400"/>
                <a:gd name="connsiteX2" fmla="*/ 2017486 w 2017486"/>
                <a:gd name="connsiteY2" fmla="*/ 1422400 h 1422400"/>
              </a:gdLst>
              <a:ahLst/>
              <a:cxnLst>
                <a:cxn ang="0">
                  <a:pos x="connsiteX0" y="connsiteY0"/>
                </a:cxn>
                <a:cxn ang="0">
                  <a:pos x="connsiteX1" y="connsiteY1"/>
                </a:cxn>
                <a:cxn ang="0">
                  <a:pos x="connsiteX2" y="connsiteY2"/>
                </a:cxn>
              </a:cxnLst>
              <a:rect l="l" t="t" r="r" b="b"/>
              <a:pathLst>
                <a:path w="2017486" h="1422400">
                  <a:moveTo>
                    <a:pt x="14514" y="0"/>
                  </a:moveTo>
                  <a:lnTo>
                    <a:pt x="0" y="1422400"/>
                  </a:lnTo>
                  <a:lnTo>
                    <a:pt x="2017486" y="14224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9" name="Straight Connector 48"/>
            <p:cNvCxnSpPr/>
            <p:nvPr/>
          </p:nvCxnSpPr>
          <p:spPr>
            <a:xfrm>
              <a:off x="8382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12319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16256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20193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24130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28067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32004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1705428" y="3182262"/>
              <a:ext cx="609600" cy="461665"/>
            </a:xfrm>
            <a:prstGeom prst="rect">
              <a:avLst/>
            </a:prstGeom>
            <a:noFill/>
          </p:spPr>
          <p:txBody>
            <a:bodyPr wrap="square" rtlCol="0">
              <a:spAutoFit/>
            </a:bodyPr>
            <a:lstStyle/>
            <a:p>
              <a:pPr algn="ctr"/>
              <a:r>
                <a:rPr lang="en-US" sz="2400" dirty="0" smtClean="0"/>
                <a:t>0</a:t>
              </a:r>
              <a:endParaRPr lang="en-US" sz="2400" dirty="0"/>
            </a:p>
          </p:txBody>
        </p:sp>
        <p:sp>
          <p:nvSpPr>
            <p:cNvPr id="57" name="TextBox 56"/>
            <p:cNvSpPr txBox="1"/>
            <p:nvPr/>
          </p:nvSpPr>
          <p:spPr>
            <a:xfrm>
              <a:off x="2115456"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58" name="TextBox 57"/>
            <p:cNvSpPr txBox="1"/>
            <p:nvPr/>
          </p:nvSpPr>
          <p:spPr>
            <a:xfrm>
              <a:off x="251097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59" name="TextBox 58"/>
            <p:cNvSpPr txBox="1"/>
            <p:nvPr/>
          </p:nvSpPr>
          <p:spPr>
            <a:xfrm>
              <a:off x="28956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60" name="TextBox 59"/>
            <p:cNvSpPr txBox="1"/>
            <p:nvPr/>
          </p:nvSpPr>
          <p:spPr>
            <a:xfrm>
              <a:off x="5334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61" name="TextBox 60"/>
            <p:cNvSpPr txBox="1"/>
            <p:nvPr/>
          </p:nvSpPr>
          <p:spPr>
            <a:xfrm>
              <a:off x="91803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62" name="TextBox 61"/>
            <p:cNvSpPr txBox="1"/>
            <p:nvPr/>
          </p:nvSpPr>
          <p:spPr>
            <a:xfrm>
              <a:off x="1295400"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63" name="Freeform 62"/>
            <p:cNvSpPr/>
            <p:nvPr/>
          </p:nvSpPr>
          <p:spPr>
            <a:xfrm>
              <a:off x="1944914" y="3396343"/>
              <a:ext cx="130629" cy="29028"/>
            </a:xfrm>
            <a:custGeom>
              <a:avLst/>
              <a:gdLst>
                <a:gd name="connsiteX0" fmla="*/ 130629 w 130629"/>
                <a:gd name="connsiteY0" fmla="*/ 0 h 29028"/>
                <a:gd name="connsiteX1" fmla="*/ 0 w 130629"/>
                <a:gd name="connsiteY1" fmla="*/ 29028 h 29028"/>
              </a:gdLst>
              <a:ahLst/>
              <a:cxnLst>
                <a:cxn ang="0">
                  <a:pos x="connsiteX0" y="connsiteY0"/>
                </a:cxn>
                <a:cxn ang="0">
                  <a:pos x="connsiteX1" y="connsiteY1"/>
                </a:cxn>
              </a:cxnLst>
              <a:rect l="l" t="t" r="r" b="b"/>
              <a:pathLst>
                <a:path w="130629" h="29028">
                  <a:moveTo>
                    <a:pt x="130629" y="0"/>
                  </a:moveTo>
                  <a:lnTo>
                    <a:pt x="0" y="2902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TextBox 63"/>
            <p:cNvSpPr txBox="1"/>
            <p:nvPr/>
          </p:nvSpPr>
          <p:spPr>
            <a:xfrm>
              <a:off x="58056" y="2039256"/>
              <a:ext cx="714828" cy="461665"/>
            </a:xfrm>
            <a:prstGeom prst="rect">
              <a:avLst/>
            </a:prstGeom>
            <a:noFill/>
          </p:spPr>
          <p:txBody>
            <a:bodyPr wrap="square" rtlCol="0">
              <a:spAutoFit/>
            </a:bodyPr>
            <a:lstStyle/>
            <a:p>
              <a:pPr algn="ctr"/>
              <a:r>
                <a:rPr lang="en-US" sz="2400" dirty="0" smtClean="0"/>
                <a:t>p(d)</a:t>
              </a:r>
              <a:endParaRPr lang="en-US" sz="2400" dirty="0"/>
            </a:p>
          </p:txBody>
        </p:sp>
        <p:sp>
          <p:nvSpPr>
            <p:cNvPr id="65" name="TextBox 64"/>
            <p:cNvSpPr txBox="1"/>
            <p:nvPr/>
          </p:nvSpPr>
          <p:spPr>
            <a:xfrm>
              <a:off x="3356430" y="2757714"/>
              <a:ext cx="714828" cy="461665"/>
            </a:xfrm>
            <a:prstGeom prst="rect">
              <a:avLst/>
            </a:prstGeom>
            <a:noFill/>
          </p:spPr>
          <p:txBody>
            <a:bodyPr wrap="square" rtlCol="0">
              <a:spAutoFit/>
            </a:bodyPr>
            <a:lstStyle/>
            <a:p>
              <a:pPr algn="ctr"/>
              <a:r>
                <a:rPr lang="en-US" sz="2400" dirty="0" smtClean="0"/>
                <a:t>d</a:t>
              </a:r>
              <a:endParaRPr lang="en-US" sz="2400" dirty="0"/>
            </a:p>
          </p:txBody>
        </p:sp>
      </p:grpSp>
      <p:grpSp>
        <p:nvGrpSpPr>
          <p:cNvPr id="6" name="Group 65"/>
          <p:cNvGrpSpPr/>
          <p:nvPr/>
        </p:nvGrpSpPr>
        <p:grpSpPr>
          <a:xfrm>
            <a:off x="4368798" y="1600200"/>
            <a:ext cx="4013202" cy="2043727"/>
            <a:chOff x="58056" y="1600200"/>
            <a:chExt cx="4013202" cy="2043727"/>
          </a:xfrm>
        </p:grpSpPr>
        <p:sp>
          <p:nvSpPr>
            <p:cNvPr id="67" name="Freeform 66"/>
            <p:cNvSpPr/>
            <p:nvPr/>
          </p:nvSpPr>
          <p:spPr>
            <a:xfrm>
              <a:off x="685800" y="1600200"/>
              <a:ext cx="2895600" cy="1422400"/>
            </a:xfrm>
            <a:custGeom>
              <a:avLst/>
              <a:gdLst>
                <a:gd name="connsiteX0" fmla="*/ 14514 w 2017486"/>
                <a:gd name="connsiteY0" fmla="*/ 0 h 1422400"/>
                <a:gd name="connsiteX1" fmla="*/ 0 w 2017486"/>
                <a:gd name="connsiteY1" fmla="*/ 1422400 h 1422400"/>
                <a:gd name="connsiteX2" fmla="*/ 2017486 w 2017486"/>
                <a:gd name="connsiteY2" fmla="*/ 1422400 h 1422400"/>
              </a:gdLst>
              <a:ahLst/>
              <a:cxnLst>
                <a:cxn ang="0">
                  <a:pos x="connsiteX0" y="connsiteY0"/>
                </a:cxn>
                <a:cxn ang="0">
                  <a:pos x="connsiteX1" y="connsiteY1"/>
                </a:cxn>
                <a:cxn ang="0">
                  <a:pos x="connsiteX2" y="connsiteY2"/>
                </a:cxn>
              </a:cxnLst>
              <a:rect l="l" t="t" r="r" b="b"/>
              <a:pathLst>
                <a:path w="2017486" h="1422400">
                  <a:moveTo>
                    <a:pt x="14514" y="0"/>
                  </a:moveTo>
                  <a:lnTo>
                    <a:pt x="0" y="1422400"/>
                  </a:lnTo>
                  <a:lnTo>
                    <a:pt x="2017486" y="14224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8" name="Straight Connector 67"/>
            <p:cNvCxnSpPr/>
            <p:nvPr/>
          </p:nvCxnSpPr>
          <p:spPr>
            <a:xfrm>
              <a:off x="8382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12319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16256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20193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24130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28067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32004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1705428" y="3182262"/>
              <a:ext cx="609600" cy="461665"/>
            </a:xfrm>
            <a:prstGeom prst="rect">
              <a:avLst/>
            </a:prstGeom>
            <a:noFill/>
          </p:spPr>
          <p:txBody>
            <a:bodyPr wrap="square" rtlCol="0">
              <a:spAutoFit/>
            </a:bodyPr>
            <a:lstStyle/>
            <a:p>
              <a:pPr algn="ctr"/>
              <a:r>
                <a:rPr lang="en-US" sz="2400" dirty="0" smtClean="0"/>
                <a:t>0</a:t>
              </a:r>
              <a:endParaRPr lang="en-US" sz="2400" dirty="0"/>
            </a:p>
          </p:txBody>
        </p:sp>
        <p:sp>
          <p:nvSpPr>
            <p:cNvPr id="76" name="TextBox 75"/>
            <p:cNvSpPr txBox="1"/>
            <p:nvPr/>
          </p:nvSpPr>
          <p:spPr>
            <a:xfrm>
              <a:off x="2115456"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77" name="TextBox 76"/>
            <p:cNvSpPr txBox="1"/>
            <p:nvPr/>
          </p:nvSpPr>
          <p:spPr>
            <a:xfrm>
              <a:off x="251097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78" name="TextBox 77"/>
            <p:cNvSpPr txBox="1"/>
            <p:nvPr/>
          </p:nvSpPr>
          <p:spPr>
            <a:xfrm>
              <a:off x="28956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79" name="TextBox 78"/>
            <p:cNvSpPr txBox="1"/>
            <p:nvPr/>
          </p:nvSpPr>
          <p:spPr>
            <a:xfrm>
              <a:off x="5334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80" name="TextBox 79"/>
            <p:cNvSpPr txBox="1"/>
            <p:nvPr/>
          </p:nvSpPr>
          <p:spPr>
            <a:xfrm>
              <a:off x="91803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81" name="TextBox 80"/>
            <p:cNvSpPr txBox="1"/>
            <p:nvPr/>
          </p:nvSpPr>
          <p:spPr>
            <a:xfrm>
              <a:off x="1295400"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82" name="Freeform 81"/>
            <p:cNvSpPr/>
            <p:nvPr/>
          </p:nvSpPr>
          <p:spPr>
            <a:xfrm>
              <a:off x="1944914" y="3396343"/>
              <a:ext cx="130629" cy="29028"/>
            </a:xfrm>
            <a:custGeom>
              <a:avLst/>
              <a:gdLst>
                <a:gd name="connsiteX0" fmla="*/ 130629 w 130629"/>
                <a:gd name="connsiteY0" fmla="*/ 0 h 29028"/>
                <a:gd name="connsiteX1" fmla="*/ 0 w 130629"/>
                <a:gd name="connsiteY1" fmla="*/ 29028 h 29028"/>
              </a:gdLst>
              <a:ahLst/>
              <a:cxnLst>
                <a:cxn ang="0">
                  <a:pos x="connsiteX0" y="connsiteY0"/>
                </a:cxn>
                <a:cxn ang="0">
                  <a:pos x="connsiteX1" y="connsiteY1"/>
                </a:cxn>
              </a:cxnLst>
              <a:rect l="l" t="t" r="r" b="b"/>
              <a:pathLst>
                <a:path w="130629" h="29028">
                  <a:moveTo>
                    <a:pt x="130629" y="0"/>
                  </a:moveTo>
                  <a:lnTo>
                    <a:pt x="0" y="2902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TextBox 82"/>
            <p:cNvSpPr txBox="1"/>
            <p:nvPr/>
          </p:nvSpPr>
          <p:spPr>
            <a:xfrm>
              <a:off x="58056" y="2039256"/>
              <a:ext cx="714828" cy="461665"/>
            </a:xfrm>
            <a:prstGeom prst="rect">
              <a:avLst/>
            </a:prstGeom>
            <a:noFill/>
          </p:spPr>
          <p:txBody>
            <a:bodyPr wrap="square" rtlCol="0">
              <a:spAutoFit/>
            </a:bodyPr>
            <a:lstStyle/>
            <a:p>
              <a:pPr algn="ctr"/>
              <a:r>
                <a:rPr lang="en-US" sz="2400" dirty="0" smtClean="0"/>
                <a:t>p(d)</a:t>
              </a:r>
              <a:endParaRPr lang="en-US" sz="2400" dirty="0"/>
            </a:p>
          </p:txBody>
        </p:sp>
        <p:sp>
          <p:nvSpPr>
            <p:cNvPr id="84" name="TextBox 83"/>
            <p:cNvSpPr txBox="1"/>
            <p:nvPr/>
          </p:nvSpPr>
          <p:spPr>
            <a:xfrm>
              <a:off x="3356430" y="2757714"/>
              <a:ext cx="714828" cy="461665"/>
            </a:xfrm>
            <a:prstGeom prst="rect">
              <a:avLst/>
            </a:prstGeom>
            <a:noFill/>
          </p:spPr>
          <p:txBody>
            <a:bodyPr wrap="square" rtlCol="0">
              <a:spAutoFit/>
            </a:bodyPr>
            <a:lstStyle/>
            <a:p>
              <a:pPr algn="ctr"/>
              <a:r>
                <a:rPr lang="en-US" sz="2400" dirty="0" smtClean="0"/>
                <a:t>d</a:t>
              </a:r>
              <a:endParaRPr lang="en-US" sz="2400" dirty="0"/>
            </a:p>
          </p:txBody>
        </p:sp>
      </p:grpSp>
      <p:grpSp>
        <p:nvGrpSpPr>
          <p:cNvPr id="15" name="Group 84"/>
          <p:cNvGrpSpPr/>
          <p:nvPr/>
        </p:nvGrpSpPr>
        <p:grpSpPr>
          <a:xfrm>
            <a:off x="4354284" y="3823673"/>
            <a:ext cx="4013202" cy="2043727"/>
            <a:chOff x="58056" y="1600200"/>
            <a:chExt cx="4013202" cy="2043727"/>
          </a:xfrm>
        </p:grpSpPr>
        <p:sp>
          <p:nvSpPr>
            <p:cNvPr id="86" name="Freeform 85"/>
            <p:cNvSpPr/>
            <p:nvPr/>
          </p:nvSpPr>
          <p:spPr>
            <a:xfrm>
              <a:off x="685800" y="1600200"/>
              <a:ext cx="2895600" cy="1422400"/>
            </a:xfrm>
            <a:custGeom>
              <a:avLst/>
              <a:gdLst>
                <a:gd name="connsiteX0" fmla="*/ 14514 w 2017486"/>
                <a:gd name="connsiteY0" fmla="*/ 0 h 1422400"/>
                <a:gd name="connsiteX1" fmla="*/ 0 w 2017486"/>
                <a:gd name="connsiteY1" fmla="*/ 1422400 h 1422400"/>
                <a:gd name="connsiteX2" fmla="*/ 2017486 w 2017486"/>
                <a:gd name="connsiteY2" fmla="*/ 1422400 h 1422400"/>
              </a:gdLst>
              <a:ahLst/>
              <a:cxnLst>
                <a:cxn ang="0">
                  <a:pos x="connsiteX0" y="connsiteY0"/>
                </a:cxn>
                <a:cxn ang="0">
                  <a:pos x="connsiteX1" y="connsiteY1"/>
                </a:cxn>
                <a:cxn ang="0">
                  <a:pos x="connsiteX2" y="connsiteY2"/>
                </a:cxn>
              </a:cxnLst>
              <a:rect l="l" t="t" r="r" b="b"/>
              <a:pathLst>
                <a:path w="2017486" h="1422400">
                  <a:moveTo>
                    <a:pt x="14514" y="0"/>
                  </a:moveTo>
                  <a:lnTo>
                    <a:pt x="0" y="1422400"/>
                  </a:lnTo>
                  <a:lnTo>
                    <a:pt x="2017486" y="14224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7" name="Straight Connector 86"/>
            <p:cNvCxnSpPr/>
            <p:nvPr/>
          </p:nvCxnSpPr>
          <p:spPr>
            <a:xfrm>
              <a:off x="8382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12319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16256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20193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24130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28067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32004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1705428" y="3182262"/>
              <a:ext cx="609600" cy="461665"/>
            </a:xfrm>
            <a:prstGeom prst="rect">
              <a:avLst/>
            </a:prstGeom>
            <a:noFill/>
          </p:spPr>
          <p:txBody>
            <a:bodyPr wrap="square" rtlCol="0">
              <a:spAutoFit/>
            </a:bodyPr>
            <a:lstStyle/>
            <a:p>
              <a:pPr algn="ctr"/>
              <a:r>
                <a:rPr lang="en-US" sz="2400" dirty="0" smtClean="0"/>
                <a:t>0</a:t>
              </a:r>
              <a:endParaRPr lang="en-US" sz="2400" dirty="0"/>
            </a:p>
          </p:txBody>
        </p:sp>
        <p:sp>
          <p:nvSpPr>
            <p:cNvPr id="95" name="TextBox 94"/>
            <p:cNvSpPr txBox="1"/>
            <p:nvPr/>
          </p:nvSpPr>
          <p:spPr>
            <a:xfrm>
              <a:off x="2115456"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96" name="TextBox 95"/>
            <p:cNvSpPr txBox="1"/>
            <p:nvPr/>
          </p:nvSpPr>
          <p:spPr>
            <a:xfrm>
              <a:off x="251097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97" name="TextBox 96"/>
            <p:cNvSpPr txBox="1"/>
            <p:nvPr/>
          </p:nvSpPr>
          <p:spPr>
            <a:xfrm>
              <a:off x="28956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98" name="TextBox 97"/>
            <p:cNvSpPr txBox="1"/>
            <p:nvPr/>
          </p:nvSpPr>
          <p:spPr>
            <a:xfrm>
              <a:off x="5334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99" name="TextBox 98"/>
            <p:cNvSpPr txBox="1"/>
            <p:nvPr/>
          </p:nvSpPr>
          <p:spPr>
            <a:xfrm>
              <a:off x="91803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100" name="TextBox 99"/>
            <p:cNvSpPr txBox="1"/>
            <p:nvPr/>
          </p:nvSpPr>
          <p:spPr>
            <a:xfrm>
              <a:off x="1295400"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101" name="Freeform 100"/>
            <p:cNvSpPr/>
            <p:nvPr/>
          </p:nvSpPr>
          <p:spPr>
            <a:xfrm>
              <a:off x="1944914" y="3396343"/>
              <a:ext cx="130629" cy="29028"/>
            </a:xfrm>
            <a:custGeom>
              <a:avLst/>
              <a:gdLst>
                <a:gd name="connsiteX0" fmla="*/ 130629 w 130629"/>
                <a:gd name="connsiteY0" fmla="*/ 0 h 29028"/>
                <a:gd name="connsiteX1" fmla="*/ 0 w 130629"/>
                <a:gd name="connsiteY1" fmla="*/ 29028 h 29028"/>
              </a:gdLst>
              <a:ahLst/>
              <a:cxnLst>
                <a:cxn ang="0">
                  <a:pos x="connsiteX0" y="connsiteY0"/>
                </a:cxn>
                <a:cxn ang="0">
                  <a:pos x="connsiteX1" y="connsiteY1"/>
                </a:cxn>
              </a:cxnLst>
              <a:rect l="l" t="t" r="r" b="b"/>
              <a:pathLst>
                <a:path w="130629" h="29028">
                  <a:moveTo>
                    <a:pt x="130629" y="0"/>
                  </a:moveTo>
                  <a:lnTo>
                    <a:pt x="0" y="2902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TextBox 101"/>
            <p:cNvSpPr txBox="1"/>
            <p:nvPr/>
          </p:nvSpPr>
          <p:spPr>
            <a:xfrm>
              <a:off x="58056" y="2039256"/>
              <a:ext cx="714828" cy="461665"/>
            </a:xfrm>
            <a:prstGeom prst="rect">
              <a:avLst/>
            </a:prstGeom>
            <a:noFill/>
          </p:spPr>
          <p:txBody>
            <a:bodyPr wrap="square" rtlCol="0">
              <a:spAutoFit/>
            </a:bodyPr>
            <a:lstStyle/>
            <a:p>
              <a:pPr algn="ctr"/>
              <a:r>
                <a:rPr lang="en-US" sz="2400" dirty="0" smtClean="0"/>
                <a:t>p(d)</a:t>
              </a:r>
              <a:endParaRPr lang="en-US" sz="2400" dirty="0"/>
            </a:p>
          </p:txBody>
        </p:sp>
        <p:sp>
          <p:nvSpPr>
            <p:cNvPr id="103" name="TextBox 102"/>
            <p:cNvSpPr txBox="1"/>
            <p:nvPr/>
          </p:nvSpPr>
          <p:spPr>
            <a:xfrm>
              <a:off x="3356430" y="2757714"/>
              <a:ext cx="714828" cy="461665"/>
            </a:xfrm>
            <a:prstGeom prst="rect">
              <a:avLst/>
            </a:prstGeom>
            <a:noFill/>
          </p:spPr>
          <p:txBody>
            <a:bodyPr wrap="square" rtlCol="0">
              <a:spAutoFit/>
            </a:bodyPr>
            <a:lstStyle/>
            <a:p>
              <a:pPr algn="ctr"/>
              <a:r>
                <a:rPr lang="en-US" sz="2400" dirty="0" smtClean="0"/>
                <a:t>d</a:t>
              </a:r>
              <a:endParaRPr lang="en-US" sz="2400" dirty="0"/>
            </a:p>
          </p:txBody>
        </p:sp>
      </p:grpSp>
      <p:sp>
        <p:nvSpPr>
          <p:cNvPr id="107" name="Freeform 106"/>
          <p:cNvSpPr/>
          <p:nvPr/>
        </p:nvSpPr>
        <p:spPr>
          <a:xfrm>
            <a:off x="1230086" y="1375605"/>
            <a:ext cx="2752725" cy="1654101"/>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 name="connsiteX0" fmla="*/ 0 w 2752725"/>
              <a:gd name="connsiteY0" fmla="*/ 1175655 h 1200908"/>
              <a:gd name="connsiteX1" fmla="*/ 537028 w 2752725"/>
              <a:gd name="connsiteY1" fmla="*/ 1176109 h 1200908"/>
              <a:gd name="connsiteX2" fmla="*/ 1055914 w 2752725"/>
              <a:gd name="connsiteY2" fmla="*/ 990600 h 1200908"/>
              <a:gd name="connsiteX3" fmla="*/ 1360714 w 2752725"/>
              <a:gd name="connsiteY3" fmla="*/ 0 h 1200908"/>
              <a:gd name="connsiteX4" fmla="*/ 1589314 w 2752725"/>
              <a:gd name="connsiteY4" fmla="*/ 1000127 h 1200908"/>
              <a:gd name="connsiteX5" fmla="*/ 2109333 w 2752725"/>
              <a:gd name="connsiteY5" fmla="*/ 1171346 h 1200908"/>
              <a:gd name="connsiteX6" fmla="*/ 2752725 w 2752725"/>
              <a:gd name="connsiteY6" fmla="*/ 1190397 h 1200908"/>
              <a:gd name="connsiteX0" fmla="*/ 0 w 2752725"/>
              <a:gd name="connsiteY0" fmla="*/ 1175655 h 1367593"/>
              <a:gd name="connsiteX1" fmla="*/ 537028 w 2752725"/>
              <a:gd name="connsiteY1" fmla="*/ 1176109 h 1367593"/>
              <a:gd name="connsiteX2" fmla="*/ 1332139 w 2752725"/>
              <a:gd name="connsiteY2" fmla="*/ 1171575 h 1367593"/>
              <a:gd name="connsiteX3" fmla="*/ 1360714 w 2752725"/>
              <a:gd name="connsiteY3" fmla="*/ 0 h 1367593"/>
              <a:gd name="connsiteX4" fmla="*/ 1589314 w 2752725"/>
              <a:gd name="connsiteY4" fmla="*/ 1000127 h 1367593"/>
              <a:gd name="connsiteX5" fmla="*/ 2109333 w 2752725"/>
              <a:gd name="connsiteY5" fmla="*/ 1171346 h 1367593"/>
              <a:gd name="connsiteX6" fmla="*/ 2752725 w 2752725"/>
              <a:gd name="connsiteY6" fmla="*/ 1190397 h 1367593"/>
              <a:gd name="connsiteX0" fmla="*/ 0 w 2752725"/>
              <a:gd name="connsiteY0" fmla="*/ 1628848 h 1820786"/>
              <a:gd name="connsiteX1" fmla="*/ 537028 w 2752725"/>
              <a:gd name="connsiteY1" fmla="*/ 1629302 h 1820786"/>
              <a:gd name="connsiteX2" fmla="*/ 1332139 w 2752725"/>
              <a:gd name="connsiteY2" fmla="*/ 1624768 h 1820786"/>
              <a:gd name="connsiteX3" fmla="*/ 1360714 w 2752725"/>
              <a:gd name="connsiteY3" fmla="*/ 453193 h 1820786"/>
              <a:gd name="connsiteX4" fmla="*/ 1589314 w 2752725"/>
              <a:gd name="connsiteY4" fmla="*/ 1453320 h 1820786"/>
              <a:gd name="connsiteX5" fmla="*/ 2109333 w 2752725"/>
              <a:gd name="connsiteY5" fmla="*/ 1624539 h 1820786"/>
              <a:gd name="connsiteX6" fmla="*/ 2752725 w 2752725"/>
              <a:gd name="connsiteY6" fmla="*/ 1643590 h 1820786"/>
              <a:gd name="connsiteX0" fmla="*/ 0 w 2752725"/>
              <a:gd name="connsiteY0" fmla="*/ 1628848 h 1654101"/>
              <a:gd name="connsiteX1" fmla="*/ 537028 w 2752725"/>
              <a:gd name="connsiteY1" fmla="*/ 1629302 h 1654101"/>
              <a:gd name="connsiteX2" fmla="*/ 1332139 w 2752725"/>
              <a:gd name="connsiteY2" fmla="*/ 1624768 h 1654101"/>
              <a:gd name="connsiteX3" fmla="*/ 1360714 w 2752725"/>
              <a:gd name="connsiteY3" fmla="*/ 453193 h 1654101"/>
              <a:gd name="connsiteX4" fmla="*/ 1589314 w 2752725"/>
              <a:gd name="connsiteY4" fmla="*/ 1453320 h 1654101"/>
              <a:gd name="connsiteX5" fmla="*/ 2109333 w 2752725"/>
              <a:gd name="connsiteY5" fmla="*/ 1624539 h 1654101"/>
              <a:gd name="connsiteX6" fmla="*/ 2752725 w 2752725"/>
              <a:gd name="connsiteY6" fmla="*/ 1643590 h 165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52725" h="1654101">
                <a:moveTo>
                  <a:pt x="0" y="1628848"/>
                </a:moveTo>
                <a:cubicBezTo>
                  <a:pt x="191104" y="1642153"/>
                  <a:pt x="251505" y="1636331"/>
                  <a:pt x="537028" y="1629302"/>
                </a:cubicBezTo>
                <a:cubicBezTo>
                  <a:pt x="727302" y="1636560"/>
                  <a:pt x="937683" y="1639811"/>
                  <a:pt x="1332139" y="1624768"/>
                </a:cubicBezTo>
                <a:cubicBezTo>
                  <a:pt x="1364645" y="0"/>
                  <a:pt x="1348014" y="1602543"/>
                  <a:pt x="1360714" y="453193"/>
                </a:cubicBezTo>
                <a:cubicBezTo>
                  <a:pt x="1468664" y="489706"/>
                  <a:pt x="1465338" y="1252539"/>
                  <a:pt x="1589314" y="1453320"/>
                </a:cubicBezTo>
                <a:cubicBezTo>
                  <a:pt x="1718053" y="1654101"/>
                  <a:pt x="2109333" y="1624539"/>
                  <a:pt x="2109333" y="1624539"/>
                </a:cubicBezTo>
                <a:lnTo>
                  <a:pt x="2752725" y="1643590"/>
                </a:ln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0" name="Freeform 109"/>
          <p:cNvSpPr/>
          <p:nvPr/>
        </p:nvSpPr>
        <p:spPr>
          <a:xfrm>
            <a:off x="5005388" y="3950051"/>
            <a:ext cx="2779883" cy="1344704"/>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 name="connsiteX0" fmla="*/ 0 w 2109333"/>
              <a:gd name="connsiteY0" fmla="*/ 1188355 h 1213608"/>
              <a:gd name="connsiteX1" fmla="*/ 537028 w 2109333"/>
              <a:gd name="connsiteY1" fmla="*/ 1188809 h 1213608"/>
              <a:gd name="connsiteX2" fmla="*/ 1055914 w 2109333"/>
              <a:gd name="connsiteY2" fmla="*/ 1003300 h 1213608"/>
              <a:gd name="connsiteX3" fmla="*/ 1360714 w 2109333"/>
              <a:gd name="connsiteY3" fmla="*/ 12700 h 1213608"/>
              <a:gd name="connsiteX4" fmla="*/ 1589314 w 2109333"/>
              <a:gd name="connsiteY4" fmla="*/ 1012827 h 1213608"/>
              <a:gd name="connsiteX5" fmla="*/ 2109333 w 2109333"/>
              <a:gd name="connsiteY5" fmla="*/ 1184046 h 1213608"/>
              <a:gd name="connsiteX0" fmla="*/ 0 w 1572305"/>
              <a:gd name="connsiteY0" fmla="*/ 1188809 h 1213608"/>
              <a:gd name="connsiteX1" fmla="*/ 518886 w 1572305"/>
              <a:gd name="connsiteY1" fmla="*/ 1003300 h 1213608"/>
              <a:gd name="connsiteX2" fmla="*/ 823686 w 1572305"/>
              <a:gd name="connsiteY2" fmla="*/ 12700 h 1213608"/>
              <a:gd name="connsiteX3" fmla="*/ 1052286 w 1572305"/>
              <a:gd name="connsiteY3" fmla="*/ 1012827 h 1213608"/>
              <a:gd name="connsiteX4" fmla="*/ 1572305 w 1572305"/>
              <a:gd name="connsiteY4" fmla="*/ 1184046 h 1213608"/>
              <a:gd name="connsiteX0" fmla="*/ 0 w 1572305"/>
              <a:gd name="connsiteY0" fmla="*/ 1188809 h 1213608"/>
              <a:gd name="connsiteX1" fmla="*/ 184045 w 1572305"/>
              <a:gd name="connsiteY1" fmla="*/ 1171108 h 1213608"/>
              <a:gd name="connsiteX2" fmla="*/ 518886 w 1572305"/>
              <a:gd name="connsiteY2" fmla="*/ 1003300 h 1213608"/>
              <a:gd name="connsiteX3" fmla="*/ 823686 w 1572305"/>
              <a:gd name="connsiteY3" fmla="*/ 12700 h 1213608"/>
              <a:gd name="connsiteX4" fmla="*/ 1052286 w 1572305"/>
              <a:gd name="connsiteY4" fmla="*/ 1012827 h 1213608"/>
              <a:gd name="connsiteX5" fmla="*/ 1572305 w 1572305"/>
              <a:gd name="connsiteY5" fmla="*/ 1184046 h 1213608"/>
              <a:gd name="connsiteX0" fmla="*/ 0 w 1388260"/>
              <a:gd name="connsiteY0" fmla="*/ 1171108 h 1213608"/>
              <a:gd name="connsiteX1" fmla="*/ 334841 w 1388260"/>
              <a:gd name="connsiteY1" fmla="*/ 1003300 h 1213608"/>
              <a:gd name="connsiteX2" fmla="*/ 639641 w 1388260"/>
              <a:gd name="connsiteY2" fmla="*/ 12700 h 1213608"/>
              <a:gd name="connsiteX3" fmla="*/ 868241 w 1388260"/>
              <a:gd name="connsiteY3" fmla="*/ 1012827 h 1213608"/>
              <a:gd name="connsiteX4" fmla="*/ 1388260 w 1388260"/>
              <a:gd name="connsiteY4" fmla="*/ 1184046 h 1213608"/>
              <a:gd name="connsiteX0" fmla="*/ 136770 w 1525030"/>
              <a:gd name="connsiteY0" fmla="*/ 1171108 h 1234297"/>
              <a:gd name="connsiteX1" fmla="*/ 55807 w 1525030"/>
              <a:gd name="connsiteY1" fmla="*/ 1206329 h 1234297"/>
              <a:gd name="connsiteX2" fmla="*/ 471611 w 1525030"/>
              <a:gd name="connsiteY2" fmla="*/ 1003300 h 1234297"/>
              <a:gd name="connsiteX3" fmla="*/ 776411 w 1525030"/>
              <a:gd name="connsiteY3" fmla="*/ 12700 h 1234297"/>
              <a:gd name="connsiteX4" fmla="*/ 1005011 w 1525030"/>
              <a:gd name="connsiteY4" fmla="*/ 1012827 h 1234297"/>
              <a:gd name="connsiteX5" fmla="*/ 1525030 w 1525030"/>
              <a:gd name="connsiteY5" fmla="*/ 1184046 h 1234297"/>
              <a:gd name="connsiteX0" fmla="*/ 136770 w 1525030"/>
              <a:gd name="connsiteY0" fmla="*/ 1171108 h 1234297"/>
              <a:gd name="connsiteX1" fmla="*/ 55807 w 1525030"/>
              <a:gd name="connsiteY1" fmla="*/ 1206329 h 1234297"/>
              <a:gd name="connsiteX2" fmla="*/ 471611 w 1525030"/>
              <a:gd name="connsiteY2" fmla="*/ 1003300 h 1234297"/>
              <a:gd name="connsiteX3" fmla="*/ 776411 w 1525030"/>
              <a:gd name="connsiteY3" fmla="*/ 12700 h 1234297"/>
              <a:gd name="connsiteX4" fmla="*/ 1005011 w 1525030"/>
              <a:gd name="connsiteY4" fmla="*/ 1012827 h 1234297"/>
              <a:gd name="connsiteX5" fmla="*/ 1525030 w 1525030"/>
              <a:gd name="connsiteY5" fmla="*/ 1184046 h 1234297"/>
              <a:gd name="connsiteX0" fmla="*/ 80963 w 1469223"/>
              <a:gd name="connsiteY0" fmla="*/ 1171108 h 1213608"/>
              <a:gd name="connsiteX1" fmla="*/ 0 w 1469223"/>
              <a:gd name="connsiteY1" fmla="*/ 1206329 h 1213608"/>
              <a:gd name="connsiteX2" fmla="*/ 415804 w 1469223"/>
              <a:gd name="connsiteY2" fmla="*/ 1003300 h 1213608"/>
              <a:gd name="connsiteX3" fmla="*/ 720604 w 1469223"/>
              <a:gd name="connsiteY3" fmla="*/ 12700 h 1213608"/>
              <a:gd name="connsiteX4" fmla="*/ 949204 w 1469223"/>
              <a:gd name="connsiteY4" fmla="*/ 1012827 h 1213608"/>
              <a:gd name="connsiteX5" fmla="*/ 1469223 w 1469223"/>
              <a:gd name="connsiteY5" fmla="*/ 1184046 h 1213608"/>
              <a:gd name="connsiteX0" fmla="*/ 0 w 1388260"/>
              <a:gd name="connsiteY0" fmla="*/ 1171108 h 1213608"/>
              <a:gd name="connsiteX1" fmla="*/ 334841 w 1388260"/>
              <a:gd name="connsiteY1" fmla="*/ 1003300 h 1213608"/>
              <a:gd name="connsiteX2" fmla="*/ 639641 w 1388260"/>
              <a:gd name="connsiteY2" fmla="*/ 12700 h 1213608"/>
              <a:gd name="connsiteX3" fmla="*/ 868241 w 1388260"/>
              <a:gd name="connsiteY3" fmla="*/ 1012827 h 1213608"/>
              <a:gd name="connsiteX4" fmla="*/ 1388260 w 1388260"/>
              <a:gd name="connsiteY4" fmla="*/ 1184046 h 1213608"/>
              <a:gd name="connsiteX0" fmla="*/ 141830 w 1530090"/>
              <a:gd name="connsiteY0" fmla="*/ 1171108 h 1243101"/>
              <a:gd name="connsiteX1" fmla="*/ 55807 w 1530090"/>
              <a:gd name="connsiteY1" fmla="*/ 1215133 h 1243101"/>
              <a:gd name="connsiteX2" fmla="*/ 476671 w 1530090"/>
              <a:gd name="connsiteY2" fmla="*/ 1003300 h 1243101"/>
              <a:gd name="connsiteX3" fmla="*/ 781471 w 1530090"/>
              <a:gd name="connsiteY3" fmla="*/ 12700 h 1243101"/>
              <a:gd name="connsiteX4" fmla="*/ 1010071 w 1530090"/>
              <a:gd name="connsiteY4" fmla="*/ 1012827 h 1243101"/>
              <a:gd name="connsiteX5" fmla="*/ 1530090 w 1530090"/>
              <a:gd name="connsiteY5" fmla="*/ 1184046 h 1243101"/>
              <a:gd name="connsiteX0" fmla="*/ 0 w 1583076"/>
              <a:gd name="connsiteY0" fmla="*/ 1267965 h 1267965"/>
              <a:gd name="connsiteX1" fmla="*/ 108793 w 1583076"/>
              <a:gd name="connsiteY1" fmla="*/ 1215133 h 1267965"/>
              <a:gd name="connsiteX2" fmla="*/ 529657 w 1583076"/>
              <a:gd name="connsiteY2" fmla="*/ 1003300 h 1267965"/>
              <a:gd name="connsiteX3" fmla="*/ 834457 w 1583076"/>
              <a:gd name="connsiteY3" fmla="*/ 12700 h 1267965"/>
              <a:gd name="connsiteX4" fmla="*/ 1063057 w 1583076"/>
              <a:gd name="connsiteY4" fmla="*/ 1012827 h 1267965"/>
              <a:gd name="connsiteX5" fmla="*/ 1583076 w 1583076"/>
              <a:gd name="connsiteY5" fmla="*/ 1184046 h 1267965"/>
              <a:gd name="connsiteX0" fmla="*/ 0 w 1583076"/>
              <a:gd name="connsiteY0" fmla="*/ 1267965 h 1267965"/>
              <a:gd name="connsiteX1" fmla="*/ 529657 w 1583076"/>
              <a:gd name="connsiteY1" fmla="*/ 1003300 h 1267965"/>
              <a:gd name="connsiteX2" fmla="*/ 834457 w 1583076"/>
              <a:gd name="connsiteY2" fmla="*/ 12700 h 1267965"/>
              <a:gd name="connsiteX3" fmla="*/ 1063057 w 1583076"/>
              <a:gd name="connsiteY3" fmla="*/ 1012827 h 1267965"/>
              <a:gd name="connsiteX4" fmla="*/ 1583076 w 1583076"/>
              <a:gd name="connsiteY4" fmla="*/ 1184046 h 1267965"/>
              <a:gd name="connsiteX0" fmla="*/ 7314 w 1590390"/>
              <a:gd name="connsiteY0" fmla="*/ 1267965 h 1267965"/>
              <a:gd name="connsiteX1" fmla="*/ 88276 w 1590390"/>
              <a:gd name="connsiteY1" fmla="*/ 986195 h 1267965"/>
              <a:gd name="connsiteX2" fmla="*/ 536971 w 1590390"/>
              <a:gd name="connsiteY2" fmla="*/ 1003300 h 1267965"/>
              <a:gd name="connsiteX3" fmla="*/ 841771 w 1590390"/>
              <a:gd name="connsiteY3" fmla="*/ 12700 h 1267965"/>
              <a:gd name="connsiteX4" fmla="*/ 1070371 w 1590390"/>
              <a:gd name="connsiteY4" fmla="*/ 1012827 h 1267965"/>
              <a:gd name="connsiteX5" fmla="*/ 1590390 w 1590390"/>
              <a:gd name="connsiteY5" fmla="*/ 1184046 h 1267965"/>
              <a:gd name="connsiteX0" fmla="*/ 0 w 1583076"/>
              <a:gd name="connsiteY0" fmla="*/ 1267965 h 1267965"/>
              <a:gd name="connsiteX1" fmla="*/ 529657 w 1583076"/>
              <a:gd name="connsiteY1" fmla="*/ 1003300 h 1267965"/>
              <a:gd name="connsiteX2" fmla="*/ 834457 w 1583076"/>
              <a:gd name="connsiteY2" fmla="*/ 12700 h 1267965"/>
              <a:gd name="connsiteX3" fmla="*/ 1063057 w 1583076"/>
              <a:gd name="connsiteY3" fmla="*/ 1012827 h 1267965"/>
              <a:gd name="connsiteX4" fmla="*/ 1583076 w 1583076"/>
              <a:gd name="connsiteY4" fmla="*/ 1184046 h 1267965"/>
              <a:gd name="connsiteX0" fmla="*/ 0 w 1476813"/>
              <a:gd name="connsiteY0" fmla="*/ 1197523 h 1213608"/>
              <a:gd name="connsiteX1" fmla="*/ 423394 w 1476813"/>
              <a:gd name="connsiteY1" fmla="*/ 1003300 h 1213608"/>
              <a:gd name="connsiteX2" fmla="*/ 728194 w 1476813"/>
              <a:gd name="connsiteY2" fmla="*/ 12700 h 1213608"/>
              <a:gd name="connsiteX3" fmla="*/ 956794 w 1476813"/>
              <a:gd name="connsiteY3" fmla="*/ 1012827 h 1213608"/>
              <a:gd name="connsiteX4" fmla="*/ 1476813 w 1476813"/>
              <a:gd name="connsiteY4" fmla="*/ 1184046 h 1213608"/>
              <a:gd name="connsiteX0" fmla="*/ 0 w 1476813"/>
              <a:gd name="connsiteY0" fmla="*/ 1306546 h 1322631"/>
              <a:gd name="connsiteX1" fmla="*/ 423394 w 1476813"/>
              <a:gd name="connsiteY1" fmla="*/ 1112323 h 1322631"/>
              <a:gd name="connsiteX2" fmla="*/ 728194 w 1476813"/>
              <a:gd name="connsiteY2" fmla="*/ 121723 h 1322631"/>
              <a:gd name="connsiteX3" fmla="*/ 812155 w 1476813"/>
              <a:gd name="connsiteY3" fmla="*/ 381986 h 1322631"/>
              <a:gd name="connsiteX4" fmla="*/ 956794 w 1476813"/>
              <a:gd name="connsiteY4" fmla="*/ 1121850 h 1322631"/>
              <a:gd name="connsiteX5" fmla="*/ 1476813 w 1476813"/>
              <a:gd name="connsiteY5" fmla="*/ 1293069 h 1322631"/>
              <a:gd name="connsiteX0" fmla="*/ 0 w 1476813"/>
              <a:gd name="connsiteY0" fmla="*/ 1306546 h 1322631"/>
              <a:gd name="connsiteX1" fmla="*/ 423394 w 1476813"/>
              <a:gd name="connsiteY1" fmla="*/ 1112323 h 1322631"/>
              <a:gd name="connsiteX2" fmla="*/ 597099 w 1476813"/>
              <a:gd name="connsiteY2" fmla="*/ 399597 h 1322631"/>
              <a:gd name="connsiteX3" fmla="*/ 728194 w 1476813"/>
              <a:gd name="connsiteY3" fmla="*/ 121723 h 1322631"/>
              <a:gd name="connsiteX4" fmla="*/ 812155 w 1476813"/>
              <a:gd name="connsiteY4" fmla="*/ 381986 h 1322631"/>
              <a:gd name="connsiteX5" fmla="*/ 956794 w 1476813"/>
              <a:gd name="connsiteY5" fmla="*/ 1121850 h 1322631"/>
              <a:gd name="connsiteX6" fmla="*/ 1476813 w 1476813"/>
              <a:gd name="connsiteY6" fmla="*/ 1293069 h 1322631"/>
              <a:gd name="connsiteX0" fmla="*/ 0 w 1476813"/>
              <a:gd name="connsiteY0" fmla="*/ 1184823 h 1200908"/>
              <a:gd name="connsiteX1" fmla="*/ 423394 w 1476813"/>
              <a:gd name="connsiteY1" fmla="*/ 990600 h 1200908"/>
              <a:gd name="connsiteX2" fmla="*/ 597099 w 1476813"/>
              <a:gd name="connsiteY2" fmla="*/ 277874 h 1200908"/>
              <a:gd name="connsiteX3" fmla="*/ 728194 w 1476813"/>
              <a:gd name="connsiteY3" fmla="*/ 0 h 1200908"/>
              <a:gd name="connsiteX4" fmla="*/ 812155 w 1476813"/>
              <a:gd name="connsiteY4" fmla="*/ 260263 h 1200908"/>
              <a:gd name="connsiteX5" fmla="*/ 956794 w 1476813"/>
              <a:gd name="connsiteY5" fmla="*/ 1000127 h 1200908"/>
              <a:gd name="connsiteX6" fmla="*/ 1476813 w 1476813"/>
              <a:gd name="connsiteY6" fmla="*/ 1171346 h 1200908"/>
              <a:gd name="connsiteX0" fmla="*/ 0 w 1476813"/>
              <a:gd name="connsiteY0" fmla="*/ 1184823 h 1200908"/>
              <a:gd name="connsiteX1" fmla="*/ 423394 w 1476813"/>
              <a:gd name="connsiteY1" fmla="*/ 990600 h 1200908"/>
              <a:gd name="connsiteX2" fmla="*/ 597099 w 1476813"/>
              <a:gd name="connsiteY2" fmla="*/ 277874 h 1200908"/>
              <a:gd name="connsiteX3" fmla="*/ 728194 w 1476813"/>
              <a:gd name="connsiteY3" fmla="*/ 0 h 1200908"/>
              <a:gd name="connsiteX4" fmla="*/ 812155 w 1476813"/>
              <a:gd name="connsiteY4" fmla="*/ 260263 h 1200908"/>
              <a:gd name="connsiteX5" fmla="*/ 956794 w 1476813"/>
              <a:gd name="connsiteY5" fmla="*/ 1000127 h 1200908"/>
              <a:gd name="connsiteX6" fmla="*/ 1476813 w 1476813"/>
              <a:gd name="connsiteY6" fmla="*/ 1171346 h 1200908"/>
              <a:gd name="connsiteX0" fmla="*/ 0 w 1476813"/>
              <a:gd name="connsiteY0" fmla="*/ 1184823 h 1200908"/>
              <a:gd name="connsiteX1" fmla="*/ 423394 w 1476813"/>
              <a:gd name="connsiteY1" fmla="*/ 990600 h 1200908"/>
              <a:gd name="connsiteX2" fmla="*/ 597099 w 1476813"/>
              <a:gd name="connsiteY2" fmla="*/ 277874 h 1200908"/>
              <a:gd name="connsiteX3" fmla="*/ 728194 w 1476813"/>
              <a:gd name="connsiteY3" fmla="*/ 0 h 1200908"/>
              <a:gd name="connsiteX4" fmla="*/ 812155 w 1476813"/>
              <a:gd name="connsiteY4" fmla="*/ 260263 h 1200908"/>
              <a:gd name="connsiteX5" fmla="*/ 956794 w 1476813"/>
              <a:gd name="connsiteY5" fmla="*/ 1000127 h 1200908"/>
              <a:gd name="connsiteX6" fmla="*/ 1476813 w 1476813"/>
              <a:gd name="connsiteY6" fmla="*/ 1171346 h 1200908"/>
              <a:gd name="connsiteX0" fmla="*/ 0 w 1476813"/>
              <a:gd name="connsiteY0" fmla="*/ 1199498 h 1215583"/>
              <a:gd name="connsiteX1" fmla="*/ 423394 w 1476813"/>
              <a:gd name="connsiteY1" fmla="*/ 1005275 h 1215583"/>
              <a:gd name="connsiteX2" fmla="*/ 597099 w 1476813"/>
              <a:gd name="connsiteY2" fmla="*/ 292549 h 1215583"/>
              <a:gd name="connsiteX3" fmla="*/ 728194 w 1476813"/>
              <a:gd name="connsiteY3" fmla="*/ 14675 h 1215583"/>
              <a:gd name="connsiteX4" fmla="*/ 812155 w 1476813"/>
              <a:gd name="connsiteY4" fmla="*/ 274938 h 1215583"/>
              <a:gd name="connsiteX5" fmla="*/ 956794 w 1476813"/>
              <a:gd name="connsiteY5" fmla="*/ 1014802 h 1215583"/>
              <a:gd name="connsiteX6" fmla="*/ 1476813 w 1476813"/>
              <a:gd name="connsiteY6" fmla="*/ 1186021 h 1215583"/>
              <a:gd name="connsiteX0" fmla="*/ 0 w 1476813"/>
              <a:gd name="connsiteY0" fmla="*/ 1512312 h 1528397"/>
              <a:gd name="connsiteX1" fmla="*/ 423394 w 1476813"/>
              <a:gd name="connsiteY1" fmla="*/ 1318089 h 1528397"/>
              <a:gd name="connsiteX2" fmla="*/ 619869 w 1476813"/>
              <a:gd name="connsiteY2" fmla="*/ 165099 h 1528397"/>
              <a:gd name="connsiteX3" fmla="*/ 728194 w 1476813"/>
              <a:gd name="connsiteY3" fmla="*/ 327489 h 1528397"/>
              <a:gd name="connsiteX4" fmla="*/ 812155 w 1476813"/>
              <a:gd name="connsiteY4" fmla="*/ 587752 h 1528397"/>
              <a:gd name="connsiteX5" fmla="*/ 956794 w 1476813"/>
              <a:gd name="connsiteY5" fmla="*/ 1327616 h 1528397"/>
              <a:gd name="connsiteX6" fmla="*/ 1476813 w 1476813"/>
              <a:gd name="connsiteY6" fmla="*/ 1498835 h 1528397"/>
              <a:gd name="connsiteX0" fmla="*/ 0 w 1476813"/>
              <a:gd name="connsiteY0" fmla="*/ 1512314 h 1528399"/>
              <a:gd name="connsiteX1" fmla="*/ 423394 w 1476813"/>
              <a:gd name="connsiteY1" fmla="*/ 1318091 h 1528399"/>
              <a:gd name="connsiteX2" fmla="*/ 619869 w 1476813"/>
              <a:gd name="connsiteY2" fmla="*/ 165101 h 1528399"/>
              <a:gd name="connsiteX3" fmla="*/ 728194 w 1476813"/>
              <a:gd name="connsiteY3" fmla="*/ 327491 h 1528399"/>
              <a:gd name="connsiteX4" fmla="*/ 822275 w 1476813"/>
              <a:gd name="connsiteY4" fmla="*/ 305986 h 1528399"/>
              <a:gd name="connsiteX5" fmla="*/ 956794 w 1476813"/>
              <a:gd name="connsiteY5" fmla="*/ 1327618 h 1528399"/>
              <a:gd name="connsiteX6" fmla="*/ 1476813 w 1476813"/>
              <a:gd name="connsiteY6" fmla="*/ 1498837 h 1528399"/>
              <a:gd name="connsiteX0" fmla="*/ 0 w 1476813"/>
              <a:gd name="connsiteY0" fmla="*/ 1654783 h 1670868"/>
              <a:gd name="connsiteX1" fmla="*/ 423394 w 1476813"/>
              <a:gd name="connsiteY1" fmla="*/ 1460560 h 1670868"/>
              <a:gd name="connsiteX2" fmla="*/ 619869 w 1476813"/>
              <a:gd name="connsiteY2" fmla="*/ 307570 h 1670868"/>
              <a:gd name="connsiteX3" fmla="*/ 728194 w 1476813"/>
              <a:gd name="connsiteY3" fmla="*/ 469960 h 1670868"/>
              <a:gd name="connsiteX4" fmla="*/ 822275 w 1476813"/>
              <a:gd name="connsiteY4" fmla="*/ 166688 h 1670868"/>
              <a:gd name="connsiteX5" fmla="*/ 956794 w 1476813"/>
              <a:gd name="connsiteY5" fmla="*/ 1470087 h 1670868"/>
              <a:gd name="connsiteX6" fmla="*/ 1476813 w 1476813"/>
              <a:gd name="connsiteY6" fmla="*/ 1641306 h 1670868"/>
              <a:gd name="connsiteX0" fmla="*/ 0 w 1476813"/>
              <a:gd name="connsiteY0" fmla="*/ 1654783 h 1670868"/>
              <a:gd name="connsiteX1" fmla="*/ 423394 w 1476813"/>
              <a:gd name="connsiteY1" fmla="*/ 1460560 h 1670868"/>
              <a:gd name="connsiteX2" fmla="*/ 619869 w 1476813"/>
              <a:gd name="connsiteY2" fmla="*/ 166688 h 1670868"/>
              <a:gd name="connsiteX3" fmla="*/ 728194 w 1476813"/>
              <a:gd name="connsiteY3" fmla="*/ 469960 h 1670868"/>
              <a:gd name="connsiteX4" fmla="*/ 822275 w 1476813"/>
              <a:gd name="connsiteY4" fmla="*/ 166688 h 1670868"/>
              <a:gd name="connsiteX5" fmla="*/ 956794 w 1476813"/>
              <a:gd name="connsiteY5" fmla="*/ 1470087 h 1670868"/>
              <a:gd name="connsiteX6" fmla="*/ 1476813 w 1476813"/>
              <a:gd name="connsiteY6" fmla="*/ 1641306 h 1670868"/>
              <a:gd name="connsiteX0" fmla="*/ 0 w 1476813"/>
              <a:gd name="connsiteY0" fmla="*/ 1672358 h 1793893"/>
              <a:gd name="connsiteX1" fmla="*/ 423394 w 1476813"/>
              <a:gd name="connsiteY1" fmla="*/ 1478135 h 1793893"/>
              <a:gd name="connsiteX2" fmla="*/ 619869 w 1476813"/>
              <a:gd name="connsiteY2" fmla="*/ 184263 h 1793893"/>
              <a:gd name="connsiteX3" fmla="*/ 728194 w 1476813"/>
              <a:gd name="connsiteY3" fmla="*/ 487535 h 1793893"/>
              <a:gd name="connsiteX4" fmla="*/ 822275 w 1476813"/>
              <a:gd name="connsiteY4" fmla="*/ 184263 h 1793893"/>
              <a:gd name="connsiteX5" fmla="*/ 903238 w 1476813"/>
              <a:gd name="connsiteY5" fmla="*/ 1593111 h 1793893"/>
              <a:gd name="connsiteX6" fmla="*/ 1476813 w 1476813"/>
              <a:gd name="connsiteY6" fmla="*/ 1658881 h 1793893"/>
              <a:gd name="connsiteX0" fmla="*/ 0 w 1476813"/>
              <a:gd name="connsiteY0" fmla="*/ 1672358 h 1802324"/>
              <a:gd name="connsiteX1" fmla="*/ 498425 w 1476813"/>
              <a:gd name="connsiteY1" fmla="*/ 1593112 h 1802324"/>
              <a:gd name="connsiteX2" fmla="*/ 619869 w 1476813"/>
              <a:gd name="connsiteY2" fmla="*/ 184263 h 1802324"/>
              <a:gd name="connsiteX3" fmla="*/ 728194 w 1476813"/>
              <a:gd name="connsiteY3" fmla="*/ 487535 h 1802324"/>
              <a:gd name="connsiteX4" fmla="*/ 822275 w 1476813"/>
              <a:gd name="connsiteY4" fmla="*/ 184263 h 1802324"/>
              <a:gd name="connsiteX5" fmla="*/ 903238 w 1476813"/>
              <a:gd name="connsiteY5" fmla="*/ 1593111 h 1802324"/>
              <a:gd name="connsiteX6" fmla="*/ 1476813 w 1476813"/>
              <a:gd name="connsiteY6" fmla="*/ 1658881 h 1802324"/>
              <a:gd name="connsiteX0" fmla="*/ 0 w 1476813"/>
              <a:gd name="connsiteY0" fmla="*/ 1510927 h 1640891"/>
              <a:gd name="connsiteX1" fmla="*/ 498425 w 1476813"/>
              <a:gd name="connsiteY1" fmla="*/ 1431681 h 1640891"/>
              <a:gd name="connsiteX2" fmla="*/ 619869 w 1476813"/>
              <a:gd name="connsiteY2" fmla="*/ 22832 h 1640891"/>
              <a:gd name="connsiteX3" fmla="*/ 713014 w 1476813"/>
              <a:gd name="connsiteY3" fmla="*/ 1294688 h 1640891"/>
              <a:gd name="connsiteX4" fmla="*/ 822275 w 1476813"/>
              <a:gd name="connsiteY4" fmla="*/ 22832 h 1640891"/>
              <a:gd name="connsiteX5" fmla="*/ 903238 w 1476813"/>
              <a:gd name="connsiteY5" fmla="*/ 1431680 h 1640891"/>
              <a:gd name="connsiteX6" fmla="*/ 1476813 w 1476813"/>
              <a:gd name="connsiteY6" fmla="*/ 1497450 h 1640891"/>
              <a:gd name="connsiteX0" fmla="*/ 0 w 1476813"/>
              <a:gd name="connsiteY0" fmla="*/ 1510927 h 1640893"/>
              <a:gd name="connsiteX1" fmla="*/ 498425 w 1476813"/>
              <a:gd name="connsiteY1" fmla="*/ 1431681 h 1640893"/>
              <a:gd name="connsiteX2" fmla="*/ 619869 w 1476813"/>
              <a:gd name="connsiteY2" fmla="*/ 22832 h 1640893"/>
              <a:gd name="connsiteX3" fmla="*/ 713014 w 1476813"/>
              <a:gd name="connsiteY3" fmla="*/ 1294688 h 1640893"/>
              <a:gd name="connsiteX4" fmla="*/ 822275 w 1476813"/>
              <a:gd name="connsiteY4" fmla="*/ 22832 h 1640893"/>
              <a:gd name="connsiteX5" fmla="*/ 903238 w 1476813"/>
              <a:gd name="connsiteY5" fmla="*/ 1431680 h 1640893"/>
              <a:gd name="connsiteX6" fmla="*/ 1476813 w 1476813"/>
              <a:gd name="connsiteY6" fmla="*/ 1497450 h 1640893"/>
              <a:gd name="connsiteX0" fmla="*/ 0 w 1476813"/>
              <a:gd name="connsiteY0" fmla="*/ 2356236 h 2486201"/>
              <a:gd name="connsiteX1" fmla="*/ 498425 w 1476813"/>
              <a:gd name="connsiteY1" fmla="*/ 2276990 h 2486201"/>
              <a:gd name="connsiteX2" fmla="*/ 619869 w 1476813"/>
              <a:gd name="connsiteY2" fmla="*/ 22832 h 2486201"/>
              <a:gd name="connsiteX3" fmla="*/ 713014 w 1476813"/>
              <a:gd name="connsiteY3" fmla="*/ 2139997 h 2486201"/>
              <a:gd name="connsiteX4" fmla="*/ 822275 w 1476813"/>
              <a:gd name="connsiteY4" fmla="*/ 868141 h 2486201"/>
              <a:gd name="connsiteX5" fmla="*/ 903238 w 1476813"/>
              <a:gd name="connsiteY5" fmla="*/ 2276989 h 2486201"/>
              <a:gd name="connsiteX6" fmla="*/ 1476813 w 1476813"/>
              <a:gd name="connsiteY6" fmla="*/ 2342759 h 2486201"/>
              <a:gd name="connsiteX0" fmla="*/ 0 w 1476813"/>
              <a:gd name="connsiteY0" fmla="*/ 2356236 h 2486201"/>
              <a:gd name="connsiteX1" fmla="*/ 498425 w 1476813"/>
              <a:gd name="connsiteY1" fmla="*/ 2276990 h 2486201"/>
              <a:gd name="connsiteX2" fmla="*/ 619869 w 1476813"/>
              <a:gd name="connsiteY2" fmla="*/ 22832 h 2486201"/>
              <a:gd name="connsiteX3" fmla="*/ 713014 w 1476813"/>
              <a:gd name="connsiteY3" fmla="*/ 2139997 h 2486201"/>
              <a:gd name="connsiteX4" fmla="*/ 807095 w 1476813"/>
              <a:gd name="connsiteY4" fmla="*/ 1554955 h 2486201"/>
              <a:gd name="connsiteX5" fmla="*/ 903238 w 1476813"/>
              <a:gd name="connsiteY5" fmla="*/ 2276989 h 2486201"/>
              <a:gd name="connsiteX6" fmla="*/ 1476813 w 1476813"/>
              <a:gd name="connsiteY6" fmla="*/ 2342759 h 248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6813" h="2486201">
                <a:moveTo>
                  <a:pt x="0" y="2356236"/>
                </a:moveTo>
                <a:cubicBezTo>
                  <a:pt x="110345" y="2301098"/>
                  <a:pt x="359349" y="2486201"/>
                  <a:pt x="498425" y="2276990"/>
                </a:cubicBezTo>
                <a:cubicBezTo>
                  <a:pt x="597941" y="2125832"/>
                  <a:pt x="584104" y="45664"/>
                  <a:pt x="619869" y="22832"/>
                </a:cubicBezTo>
                <a:cubicBezTo>
                  <a:pt x="655634" y="0"/>
                  <a:pt x="629101" y="2125322"/>
                  <a:pt x="713014" y="2139997"/>
                </a:cubicBezTo>
                <a:cubicBezTo>
                  <a:pt x="792989" y="2141552"/>
                  <a:pt x="775391" y="1532123"/>
                  <a:pt x="807095" y="1554955"/>
                </a:cubicBezTo>
                <a:cubicBezTo>
                  <a:pt x="838799" y="1577787"/>
                  <a:pt x="792462" y="2125142"/>
                  <a:pt x="903238" y="2276989"/>
                </a:cubicBezTo>
                <a:cubicBezTo>
                  <a:pt x="1031977" y="2477770"/>
                  <a:pt x="1476813" y="2342759"/>
                  <a:pt x="1476813" y="2342759"/>
                </a:cubicBez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Title 1"/>
          <p:cNvSpPr txBox="1">
            <a:spLocks/>
          </p:cNvSpPr>
          <p:nvPr/>
        </p:nvSpPr>
        <p:spPr>
          <a:xfrm>
            <a:off x="990600" y="914400"/>
            <a:ext cx="1219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mj-lt"/>
                <a:ea typeface="+mj-ea"/>
                <a:cs typeface="+mj-cs"/>
              </a:rPr>
              <a:t>E</a:t>
            </a:r>
          </a:p>
        </p:txBody>
      </p:sp>
      <p:sp>
        <p:nvSpPr>
          <p:cNvPr id="112" name="Title 1"/>
          <p:cNvSpPr txBox="1">
            <a:spLocks/>
          </p:cNvSpPr>
          <p:nvPr/>
        </p:nvSpPr>
        <p:spPr>
          <a:xfrm>
            <a:off x="4876800" y="914400"/>
            <a:ext cx="1219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mj-lt"/>
                <a:ea typeface="+mj-ea"/>
                <a:cs typeface="+mj-cs"/>
              </a:rPr>
              <a:t>F</a:t>
            </a:r>
          </a:p>
        </p:txBody>
      </p:sp>
      <p:sp>
        <p:nvSpPr>
          <p:cNvPr id="113" name="Title 1"/>
          <p:cNvSpPr txBox="1">
            <a:spLocks/>
          </p:cNvSpPr>
          <p:nvPr/>
        </p:nvSpPr>
        <p:spPr>
          <a:xfrm>
            <a:off x="954312" y="3429000"/>
            <a:ext cx="1219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mj-lt"/>
                <a:ea typeface="+mj-ea"/>
                <a:cs typeface="+mj-cs"/>
              </a:rPr>
              <a:t>G</a:t>
            </a:r>
          </a:p>
        </p:txBody>
      </p:sp>
      <p:sp>
        <p:nvSpPr>
          <p:cNvPr id="114" name="Title 1"/>
          <p:cNvSpPr txBox="1">
            <a:spLocks/>
          </p:cNvSpPr>
          <p:nvPr/>
        </p:nvSpPr>
        <p:spPr>
          <a:xfrm>
            <a:off x="4876800" y="3276600"/>
            <a:ext cx="1219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mj-lt"/>
                <a:ea typeface="+mj-ea"/>
                <a:cs typeface="+mj-cs"/>
              </a:rPr>
              <a:t>H</a:t>
            </a:r>
          </a:p>
        </p:txBody>
      </p:sp>
      <p:sp>
        <p:nvSpPr>
          <p:cNvPr id="104" name="Freeform 103"/>
          <p:cNvSpPr/>
          <p:nvPr/>
        </p:nvSpPr>
        <p:spPr>
          <a:xfrm>
            <a:off x="6323239" y="1838324"/>
            <a:ext cx="1465296" cy="1200908"/>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 name="connsiteX0" fmla="*/ 0 w 2752725"/>
              <a:gd name="connsiteY0" fmla="*/ 1175655 h 1200908"/>
              <a:gd name="connsiteX1" fmla="*/ 537028 w 2752725"/>
              <a:gd name="connsiteY1" fmla="*/ 1176109 h 1200908"/>
              <a:gd name="connsiteX2" fmla="*/ 1055914 w 2752725"/>
              <a:gd name="connsiteY2" fmla="*/ 990600 h 1200908"/>
              <a:gd name="connsiteX3" fmla="*/ 1360714 w 2752725"/>
              <a:gd name="connsiteY3" fmla="*/ 0 h 1200908"/>
              <a:gd name="connsiteX4" fmla="*/ 1589314 w 2752725"/>
              <a:gd name="connsiteY4" fmla="*/ 1000127 h 1200908"/>
              <a:gd name="connsiteX5" fmla="*/ 2109333 w 2752725"/>
              <a:gd name="connsiteY5" fmla="*/ 1171346 h 1200908"/>
              <a:gd name="connsiteX6" fmla="*/ 2752725 w 2752725"/>
              <a:gd name="connsiteY6" fmla="*/ 1190397 h 1200908"/>
              <a:gd name="connsiteX0" fmla="*/ 0 w 2752725"/>
              <a:gd name="connsiteY0" fmla="*/ 1175655 h 1367593"/>
              <a:gd name="connsiteX1" fmla="*/ 537028 w 2752725"/>
              <a:gd name="connsiteY1" fmla="*/ 1176109 h 1367593"/>
              <a:gd name="connsiteX2" fmla="*/ 1332139 w 2752725"/>
              <a:gd name="connsiteY2" fmla="*/ 1171575 h 1367593"/>
              <a:gd name="connsiteX3" fmla="*/ 1360714 w 2752725"/>
              <a:gd name="connsiteY3" fmla="*/ 0 h 1367593"/>
              <a:gd name="connsiteX4" fmla="*/ 1589314 w 2752725"/>
              <a:gd name="connsiteY4" fmla="*/ 1000127 h 1367593"/>
              <a:gd name="connsiteX5" fmla="*/ 2109333 w 2752725"/>
              <a:gd name="connsiteY5" fmla="*/ 1171346 h 1367593"/>
              <a:gd name="connsiteX6" fmla="*/ 2752725 w 2752725"/>
              <a:gd name="connsiteY6" fmla="*/ 1190397 h 1367593"/>
              <a:gd name="connsiteX0" fmla="*/ 0 w 2752725"/>
              <a:gd name="connsiteY0" fmla="*/ 1628848 h 1820786"/>
              <a:gd name="connsiteX1" fmla="*/ 537028 w 2752725"/>
              <a:gd name="connsiteY1" fmla="*/ 1629302 h 1820786"/>
              <a:gd name="connsiteX2" fmla="*/ 1332139 w 2752725"/>
              <a:gd name="connsiteY2" fmla="*/ 1624768 h 1820786"/>
              <a:gd name="connsiteX3" fmla="*/ 1360714 w 2752725"/>
              <a:gd name="connsiteY3" fmla="*/ 453193 h 1820786"/>
              <a:gd name="connsiteX4" fmla="*/ 1589314 w 2752725"/>
              <a:gd name="connsiteY4" fmla="*/ 1453320 h 1820786"/>
              <a:gd name="connsiteX5" fmla="*/ 2109333 w 2752725"/>
              <a:gd name="connsiteY5" fmla="*/ 1624539 h 1820786"/>
              <a:gd name="connsiteX6" fmla="*/ 2752725 w 2752725"/>
              <a:gd name="connsiteY6" fmla="*/ 1643590 h 1820786"/>
              <a:gd name="connsiteX0" fmla="*/ 0 w 2752725"/>
              <a:gd name="connsiteY0" fmla="*/ 1628848 h 1654101"/>
              <a:gd name="connsiteX1" fmla="*/ 537028 w 2752725"/>
              <a:gd name="connsiteY1" fmla="*/ 1629302 h 1654101"/>
              <a:gd name="connsiteX2" fmla="*/ 1332139 w 2752725"/>
              <a:gd name="connsiteY2" fmla="*/ 1624768 h 1654101"/>
              <a:gd name="connsiteX3" fmla="*/ 1360714 w 2752725"/>
              <a:gd name="connsiteY3" fmla="*/ 453193 h 1654101"/>
              <a:gd name="connsiteX4" fmla="*/ 1589314 w 2752725"/>
              <a:gd name="connsiteY4" fmla="*/ 1453320 h 1654101"/>
              <a:gd name="connsiteX5" fmla="*/ 2109333 w 2752725"/>
              <a:gd name="connsiteY5" fmla="*/ 1624539 h 1654101"/>
              <a:gd name="connsiteX6" fmla="*/ 2752725 w 2752725"/>
              <a:gd name="connsiteY6" fmla="*/ 1643590 h 1654101"/>
              <a:gd name="connsiteX0" fmla="*/ 0 w 2215697"/>
              <a:gd name="connsiteY0" fmla="*/ 1629302 h 1654101"/>
              <a:gd name="connsiteX1" fmla="*/ 795111 w 2215697"/>
              <a:gd name="connsiteY1" fmla="*/ 1624768 h 1654101"/>
              <a:gd name="connsiteX2" fmla="*/ 823686 w 2215697"/>
              <a:gd name="connsiteY2" fmla="*/ 453193 h 1654101"/>
              <a:gd name="connsiteX3" fmla="*/ 1052286 w 2215697"/>
              <a:gd name="connsiteY3" fmla="*/ 1453320 h 1654101"/>
              <a:gd name="connsiteX4" fmla="*/ 1572305 w 2215697"/>
              <a:gd name="connsiteY4" fmla="*/ 1624539 h 1654101"/>
              <a:gd name="connsiteX5" fmla="*/ 2215697 w 2215697"/>
              <a:gd name="connsiteY5" fmla="*/ 1643590 h 1654101"/>
              <a:gd name="connsiteX0" fmla="*/ 0 w 1420586"/>
              <a:gd name="connsiteY0" fmla="*/ 1624768 h 1654101"/>
              <a:gd name="connsiteX1" fmla="*/ 28575 w 1420586"/>
              <a:gd name="connsiteY1" fmla="*/ 453193 h 1654101"/>
              <a:gd name="connsiteX2" fmla="*/ 257175 w 1420586"/>
              <a:gd name="connsiteY2" fmla="*/ 1453320 h 1654101"/>
              <a:gd name="connsiteX3" fmla="*/ 777194 w 1420586"/>
              <a:gd name="connsiteY3" fmla="*/ 1624539 h 1654101"/>
              <a:gd name="connsiteX4" fmla="*/ 1420586 w 1420586"/>
              <a:gd name="connsiteY4" fmla="*/ 1643590 h 1654101"/>
              <a:gd name="connsiteX0" fmla="*/ 0 w 1096736"/>
              <a:gd name="connsiteY0" fmla="*/ 1624768 h 1654101"/>
              <a:gd name="connsiteX1" fmla="*/ 28575 w 1096736"/>
              <a:gd name="connsiteY1" fmla="*/ 453193 h 1654101"/>
              <a:gd name="connsiteX2" fmla="*/ 257175 w 1096736"/>
              <a:gd name="connsiteY2" fmla="*/ 1453320 h 1654101"/>
              <a:gd name="connsiteX3" fmla="*/ 777194 w 1096736"/>
              <a:gd name="connsiteY3" fmla="*/ 1624539 h 1654101"/>
              <a:gd name="connsiteX4" fmla="*/ 1096736 w 1096736"/>
              <a:gd name="connsiteY4" fmla="*/ 1634065 h 1654101"/>
              <a:gd name="connsiteX0" fmla="*/ 0 w 1068161"/>
              <a:gd name="connsiteY0" fmla="*/ 0 h 1200908"/>
              <a:gd name="connsiteX1" fmla="*/ 228600 w 1068161"/>
              <a:gd name="connsiteY1" fmla="*/ 1000127 h 1200908"/>
              <a:gd name="connsiteX2" fmla="*/ 748619 w 1068161"/>
              <a:gd name="connsiteY2" fmla="*/ 1171346 h 1200908"/>
              <a:gd name="connsiteX3" fmla="*/ 1068161 w 1068161"/>
              <a:gd name="connsiteY3" fmla="*/ 1180872 h 1200908"/>
              <a:gd name="connsiteX0" fmla="*/ 0 w 748619"/>
              <a:gd name="connsiteY0" fmla="*/ 0 h 1200908"/>
              <a:gd name="connsiteX1" fmla="*/ 228600 w 748619"/>
              <a:gd name="connsiteY1" fmla="*/ 1000127 h 1200908"/>
              <a:gd name="connsiteX2" fmla="*/ 748619 w 748619"/>
              <a:gd name="connsiteY2" fmla="*/ 1171346 h 1200908"/>
              <a:gd name="connsiteX0" fmla="*/ 0 w 554876"/>
              <a:gd name="connsiteY0" fmla="*/ 0 h 1200908"/>
              <a:gd name="connsiteX1" fmla="*/ 228600 w 554876"/>
              <a:gd name="connsiteY1" fmla="*/ 1000127 h 1200908"/>
              <a:gd name="connsiteX2" fmla="*/ 554876 w 554876"/>
              <a:gd name="connsiteY2" fmla="*/ 1156832 h 1200908"/>
            </a:gdLst>
            <a:ahLst/>
            <a:cxnLst>
              <a:cxn ang="0">
                <a:pos x="connsiteX0" y="connsiteY0"/>
              </a:cxn>
              <a:cxn ang="0">
                <a:pos x="connsiteX1" y="connsiteY1"/>
              </a:cxn>
              <a:cxn ang="0">
                <a:pos x="connsiteX2" y="connsiteY2"/>
              </a:cxn>
            </a:cxnLst>
            <a:rect l="l" t="t" r="r" b="b"/>
            <a:pathLst>
              <a:path w="554876" h="1200908">
                <a:moveTo>
                  <a:pt x="0" y="0"/>
                </a:moveTo>
                <a:cubicBezTo>
                  <a:pt x="107950" y="36513"/>
                  <a:pt x="104624" y="799346"/>
                  <a:pt x="228600" y="1000127"/>
                </a:cubicBezTo>
                <a:cubicBezTo>
                  <a:pt x="357339" y="1200908"/>
                  <a:pt x="554876" y="1156832"/>
                  <a:pt x="554876" y="1156832"/>
                </a:cubicBez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Freeform 104"/>
          <p:cNvSpPr/>
          <p:nvPr/>
        </p:nvSpPr>
        <p:spPr>
          <a:xfrm flipH="1">
            <a:off x="5072742" y="1843314"/>
            <a:ext cx="1240971" cy="1195918"/>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 name="connsiteX0" fmla="*/ 0 w 2752725"/>
              <a:gd name="connsiteY0" fmla="*/ 1175655 h 1200908"/>
              <a:gd name="connsiteX1" fmla="*/ 537028 w 2752725"/>
              <a:gd name="connsiteY1" fmla="*/ 1176109 h 1200908"/>
              <a:gd name="connsiteX2" fmla="*/ 1055914 w 2752725"/>
              <a:gd name="connsiteY2" fmla="*/ 990600 h 1200908"/>
              <a:gd name="connsiteX3" fmla="*/ 1360714 w 2752725"/>
              <a:gd name="connsiteY3" fmla="*/ 0 h 1200908"/>
              <a:gd name="connsiteX4" fmla="*/ 1589314 w 2752725"/>
              <a:gd name="connsiteY4" fmla="*/ 1000127 h 1200908"/>
              <a:gd name="connsiteX5" fmla="*/ 2109333 w 2752725"/>
              <a:gd name="connsiteY5" fmla="*/ 1171346 h 1200908"/>
              <a:gd name="connsiteX6" fmla="*/ 2752725 w 2752725"/>
              <a:gd name="connsiteY6" fmla="*/ 1190397 h 1200908"/>
              <a:gd name="connsiteX0" fmla="*/ 0 w 2752725"/>
              <a:gd name="connsiteY0" fmla="*/ 1175655 h 1367593"/>
              <a:gd name="connsiteX1" fmla="*/ 537028 w 2752725"/>
              <a:gd name="connsiteY1" fmla="*/ 1176109 h 1367593"/>
              <a:gd name="connsiteX2" fmla="*/ 1332139 w 2752725"/>
              <a:gd name="connsiteY2" fmla="*/ 1171575 h 1367593"/>
              <a:gd name="connsiteX3" fmla="*/ 1360714 w 2752725"/>
              <a:gd name="connsiteY3" fmla="*/ 0 h 1367593"/>
              <a:gd name="connsiteX4" fmla="*/ 1589314 w 2752725"/>
              <a:gd name="connsiteY4" fmla="*/ 1000127 h 1367593"/>
              <a:gd name="connsiteX5" fmla="*/ 2109333 w 2752725"/>
              <a:gd name="connsiteY5" fmla="*/ 1171346 h 1367593"/>
              <a:gd name="connsiteX6" fmla="*/ 2752725 w 2752725"/>
              <a:gd name="connsiteY6" fmla="*/ 1190397 h 1367593"/>
              <a:gd name="connsiteX0" fmla="*/ 0 w 2752725"/>
              <a:gd name="connsiteY0" fmla="*/ 1628848 h 1820786"/>
              <a:gd name="connsiteX1" fmla="*/ 537028 w 2752725"/>
              <a:gd name="connsiteY1" fmla="*/ 1629302 h 1820786"/>
              <a:gd name="connsiteX2" fmla="*/ 1332139 w 2752725"/>
              <a:gd name="connsiteY2" fmla="*/ 1624768 h 1820786"/>
              <a:gd name="connsiteX3" fmla="*/ 1360714 w 2752725"/>
              <a:gd name="connsiteY3" fmla="*/ 453193 h 1820786"/>
              <a:gd name="connsiteX4" fmla="*/ 1589314 w 2752725"/>
              <a:gd name="connsiteY4" fmla="*/ 1453320 h 1820786"/>
              <a:gd name="connsiteX5" fmla="*/ 2109333 w 2752725"/>
              <a:gd name="connsiteY5" fmla="*/ 1624539 h 1820786"/>
              <a:gd name="connsiteX6" fmla="*/ 2752725 w 2752725"/>
              <a:gd name="connsiteY6" fmla="*/ 1643590 h 1820786"/>
              <a:gd name="connsiteX0" fmla="*/ 0 w 2752725"/>
              <a:gd name="connsiteY0" fmla="*/ 1628848 h 1654101"/>
              <a:gd name="connsiteX1" fmla="*/ 537028 w 2752725"/>
              <a:gd name="connsiteY1" fmla="*/ 1629302 h 1654101"/>
              <a:gd name="connsiteX2" fmla="*/ 1332139 w 2752725"/>
              <a:gd name="connsiteY2" fmla="*/ 1624768 h 1654101"/>
              <a:gd name="connsiteX3" fmla="*/ 1360714 w 2752725"/>
              <a:gd name="connsiteY3" fmla="*/ 453193 h 1654101"/>
              <a:gd name="connsiteX4" fmla="*/ 1589314 w 2752725"/>
              <a:gd name="connsiteY4" fmla="*/ 1453320 h 1654101"/>
              <a:gd name="connsiteX5" fmla="*/ 2109333 w 2752725"/>
              <a:gd name="connsiteY5" fmla="*/ 1624539 h 1654101"/>
              <a:gd name="connsiteX6" fmla="*/ 2752725 w 2752725"/>
              <a:gd name="connsiteY6" fmla="*/ 1643590 h 1654101"/>
              <a:gd name="connsiteX0" fmla="*/ 0 w 2215697"/>
              <a:gd name="connsiteY0" fmla="*/ 1629302 h 1654101"/>
              <a:gd name="connsiteX1" fmla="*/ 795111 w 2215697"/>
              <a:gd name="connsiteY1" fmla="*/ 1624768 h 1654101"/>
              <a:gd name="connsiteX2" fmla="*/ 823686 w 2215697"/>
              <a:gd name="connsiteY2" fmla="*/ 453193 h 1654101"/>
              <a:gd name="connsiteX3" fmla="*/ 1052286 w 2215697"/>
              <a:gd name="connsiteY3" fmla="*/ 1453320 h 1654101"/>
              <a:gd name="connsiteX4" fmla="*/ 1572305 w 2215697"/>
              <a:gd name="connsiteY4" fmla="*/ 1624539 h 1654101"/>
              <a:gd name="connsiteX5" fmla="*/ 2215697 w 2215697"/>
              <a:gd name="connsiteY5" fmla="*/ 1643590 h 1654101"/>
              <a:gd name="connsiteX0" fmla="*/ 0 w 1420586"/>
              <a:gd name="connsiteY0" fmla="*/ 1624768 h 1654101"/>
              <a:gd name="connsiteX1" fmla="*/ 28575 w 1420586"/>
              <a:gd name="connsiteY1" fmla="*/ 453193 h 1654101"/>
              <a:gd name="connsiteX2" fmla="*/ 257175 w 1420586"/>
              <a:gd name="connsiteY2" fmla="*/ 1453320 h 1654101"/>
              <a:gd name="connsiteX3" fmla="*/ 777194 w 1420586"/>
              <a:gd name="connsiteY3" fmla="*/ 1624539 h 1654101"/>
              <a:gd name="connsiteX4" fmla="*/ 1420586 w 1420586"/>
              <a:gd name="connsiteY4" fmla="*/ 1643590 h 1654101"/>
              <a:gd name="connsiteX0" fmla="*/ 0 w 1372961"/>
              <a:gd name="connsiteY0" fmla="*/ 1624768 h 1654101"/>
              <a:gd name="connsiteX1" fmla="*/ 28575 w 1372961"/>
              <a:gd name="connsiteY1" fmla="*/ 453193 h 1654101"/>
              <a:gd name="connsiteX2" fmla="*/ 257175 w 1372961"/>
              <a:gd name="connsiteY2" fmla="*/ 1453320 h 1654101"/>
              <a:gd name="connsiteX3" fmla="*/ 777194 w 1372961"/>
              <a:gd name="connsiteY3" fmla="*/ 1624539 h 1654101"/>
              <a:gd name="connsiteX4" fmla="*/ 1372961 w 1372961"/>
              <a:gd name="connsiteY4" fmla="*/ 1624540 h 1654101"/>
              <a:gd name="connsiteX0" fmla="*/ 0 w 1344386"/>
              <a:gd name="connsiteY0" fmla="*/ 0 h 1200908"/>
              <a:gd name="connsiteX1" fmla="*/ 228600 w 1344386"/>
              <a:gd name="connsiteY1" fmla="*/ 1000127 h 1200908"/>
              <a:gd name="connsiteX2" fmla="*/ 748619 w 1344386"/>
              <a:gd name="connsiteY2" fmla="*/ 1171346 h 1200908"/>
              <a:gd name="connsiteX3" fmla="*/ 1344386 w 1344386"/>
              <a:gd name="connsiteY3" fmla="*/ 1171347 h 1200908"/>
              <a:gd name="connsiteX0" fmla="*/ 0 w 1702889"/>
              <a:gd name="connsiteY0" fmla="*/ 0 h 1200908"/>
              <a:gd name="connsiteX1" fmla="*/ 228600 w 1702889"/>
              <a:gd name="connsiteY1" fmla="*/ 1000127 h 1200908"/>
              <a:gd name="connsiteX2" fmla="*/ 748619 w 1702889"/>
              <a:gd name="connsiteY2" fmla="*/ 1171346 h 1200908"/>
              <a:gd name="connsiteX3" fmla="*/ 1702889 w 1702889"/>
              <a:gd name="connsiteY3" fmla="*/ 1171347 h 1200908"/>
            </a:gdLst>
            <a:ahLst/>
            <a:cxnLst>
              <a:cxn ang="0">
                <a:pos x="connsiteX0" y="connsiteY0"/>
              </a:cxn>
              <a:cxn ang="0">
                <a:pos x="connsiteX1" y="connsiteY1"/>
              </a:cxn>
              <a:cxn ang="0">
                <a:pos x="connsiteX2" y="connsiteY2"/>
              </a:cxn>
              <a:cxn ang="0">
                <a:pos x="connsiteX3" y="connsiteY3"/>
              </a:cxn>
            </a:cxnLst>
            <a:rect l="l" t="t" r="r" b="b"/>
            <a:pathLst>
              <a:path w="1702889" h="1200908">
                <a:moveTo>
                  <a:pt x="0" y="0"/>
                </a:moveTo>
                <a:cubicBezTo>
                  <a:pt x="107950" y="36513"/>
                  <a:pt x="104624" y="799346"/>
                  <a:pt x="228600" y="1000127"/>
                </a:cubicBezTo>
                <a:cubicBezTo>
                  <a:pt x="357339" y="1200908"/>
                  <a:pt x="748619" y="1171346"/>
                  <a:pt x="748619" y="1171346"/>
                </a:cubicBezTo>
                <a:lnTo>
                  <a:pt x="1702889" y="1171347"/>
                </a:ln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6" name="Freeform 115"/>
          <p:cNvSpPr/>
          <p:nvPr/>
        </p:nvSpPr>
        <p:spPr>
          <a:xfrm>
            <a:off x="1200150" y="4838700"/>
            <a:ext cx="2771775" cy="419100"/>
          </a:xfrm>
          <a:custGeom>
            <a:avLst/>
            <a:gdLst>
              <a:gd name="connsiteX0" fmla="*/ 0 w 2771775"/>
              <a:gd name="connsiteY0" fmla="*/ 400050 h 419100"/>
              <a:gd name="connsiteX1" fmla="*/ 152400 w 2771775"/>
              <a:gd name="connsiteY1" fmla="*/ 400050 h 419100"/>
              <a:gd name="connsiteX2" fmla="*/ 152400 w 2771775"/>
              <a:gd name="connsiteY2" fmla="*/ 0 h 419100"/>
              <a:gd name="connsiteX3" fmla="*/ 2514600 w 2771775"/>
              <a:gd name="connsiteY3" fmla="*/ 0 h 419100"/>
              <a:gd name="connsiteX4" fmla="*/ 2524125 w 2771775"/>
              <a:gd name="connsiteY4" fmla="*/ 400050 h 419100"/>
              <a:gd name="connsiteX5" fmla="*/ 2771775 w 2771775"/>
              <a:gd name="connsiteY5"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9100">
                <a:moveTo>
                  <a:pt x="0" y="400050"/>
                </a:moveTo>
                <a:lnTo>
                  <a:pt x="152400" y="400050"/>
                </a:lnTo>
                <a:lnTo>
                  <a:pt x="152400" y="0"/>
                </a:lnTo>
                <a:lnTo>
                  <a:pt x="2514600" y="0"/>
                </a:lnTo>
                <a:lnTo>
                  <a:pt x="2524125" y="400050"/>
                </a:lnTo>
                <a:lnTo>
                  <a:pt x="2771775" y="419100"/>
                </a:lnTo>
              </a:path>
            </a:pathLst>
          </a:custGeom>
          <a:ln w="285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rmAutofit fontScale="90000"/>
          </a:bodyPr>
          <a:lstStyle/>
          <a:p>
            <a:r>
              <a:rPr lang="en-US" dirty="0" smtClean="0">
                <a:latin typeface="Times New Roman" pitchFamily="18" charset="0"/>
                <a:cs typeface="Times New Roman" pitchFamily="18" charset="0"/>
              </a:rPr>
              <a:t>Summarizing a probability density function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typical </a:t>
            </a:r>
            <a:r>
              <a:rPr lang="en-US" dirty="0" smtClean="0">
                <a:latin typeface="Times New Roman" pitchFamily="18" charset="0"/>
                <a:cs typeface="Times New Roman" pitchFamily="18" charset="0"/>
              </a:rPr>
              <a:t>value</a:t>
            </a:r>
          </a:p>
          <a:p>
            <a:pPr algn="ctr">
              <a:buNone/>
            </a:pPr>
            <a:endParaRPr lang="en-US" dirty="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and</a:t>
            </a:r>
          </a:p>
          <a:p>
            <a:pPr algn="ctr">
              <a:buNone/>
            </a:pPr>
            <a:endParaRPr lang="en-US" dirty="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width</a:t>
            </a: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4525963"/>
          </a:xfrm>
        </p:spPr>
        <p:txBody>
          <a:bodyPr>
            <a:normAutofit/>
          </a:bodyPr>
          <a:lstStyle/>
          <a:p>
            <a:pPr algn="ctr">
              <a:buNone/>
            </a:pPr>
            <a:r>
              <a:rPr lang="en-US" dirty="0" smtClean="0">
                <a:latin typeface="Times New Roman" pitchFamily="18" charset="0"/>
                <a:cs typeface="Times New Roman" pitchFamily="18" charset="0"/>
              </a:rPr>
              <a:t>three common </a:t>
            </a:r>
            <a:r>
              <a:rPr lang="en-US" dirty="0" smtClean="0">
                <a:latin typeface="Times New Roman" pitchFamily="18" charset="0"/>
                <a:cs typeface="Times New Roman" pitchFamily="18" charset="0"/>
              </a:rPr>
              <a:t>choices of a</a:t>
            </a:r>
          </a:p>
          <a:p>
            <a:pPr algn="ctr">
              <a:buNone/>
            </a:pPr>
            <a:endParaRPr lang="en-US" dirty="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typical value</a:t>
            </a:r>
          </a:p>
          <a:p>
            <a:pPr algn="ctr">
              <a:buNone/>
            </a:pPr>
            <a:endParaRPr lang="en-US" dirty="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of a </a:t>
            </a:r>
            <a:r>
              <a:rPr lang="en-US" dirty="0" err="1" smtClean="0">
                <a:latin typeface="Times New Roman" pitchFamily="18" charset="0"/>
                <a:cs typeface="Times New Roman" pitchFamily="18" charset="0"/>
              </a:rPr>
              <a:t>p.d.f</a:t>
            </a:r>
            <a:r>
              <a:rPr lang="en-US" dirty="0" smtClean="0">
                <a:latin typeface="Times New Roman" pitchFamily="18" charset="0"/>
                <a:cs typeface="Times New Roman" pitchFamily="18" charset="0"/>
              </a:rPr>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http://www.ldeo.columbia.edu/users/menke/slides/QMIII_F13/IMG_0499.JPG"/>
          <p:cNvPicPr>
            <a:picLocks noChangeAspect="1" noChangeArrowheads="1"/>
          </p:cNvPicPr>
          <p:nvPr/>
        </p:nvPicPr>
        <p:blipFill>
          <a:blip r:embed="rId2" cstate="print"/>
          <a:srcRect t="5704" b="11811"/>
          <a:stretch>
            <a:fillRect/>
          </a:stretch>
        </p:blipFill>
        <p:spPr bwMode="auto">
          <a:xfrm>
            <a:off x="2514600" y="587826"/>
            <a:ext cx="4495800" cy="5562600"/>
          </a:xfrm>
          <a:prstGeom prst="rect">
            <a:avLst/>
          </a:prstGeom>
          <a:noFill/>
        </p:spPr>
      </p:pic>
      <p:sp>
        <p:nvSpPr>
          <p:cNvPr id="4" name="Rectangle 3"/>
          <p:cNvSpPr/>
          <p:nvPr/>
        </p:nvSpPr>
        <p:spPr>
          <a:xfrm>
            <a:off x="2514600" y="6172200"/>
            <a:ext cx="4495800" cy="461665"/>
          </a:xfrm>
          <a:prstGeom prst="rect">
            <a:avLst/>
          </a:prstGeom>
        </p:spPr>
        <p:txBody>
          <a:bodyPr wrap="square">
            <a:spAutoFit/>
          </a:bodyPr>
          <a:lstStyle/>
          <a:p>
            <a:pPr algn="ctr"/>
            <a:r>
              <a:rPr lang="en-US" sz="2400" dirty="0"/>
              <a:t>Helen </a:t>
            </a:r>
            <a:r>
              <a:rPr lang="en-US" sz="2400" dirty="0" err="1"/>
              <a:t>Janiszewski</a:t>
            </a:r>
            <a:endParaRPr lang="en-US" sz="2400" dirty="0"/>
          </a:p>
        </p:txBody>
      </p:sp>
      <p:sp>
        <p:nvSpPr>
          <p:cNvPr id="5" name="Rectangle 4"/>
          <p:cNvSpPr/>
          <p:nvPr/>
        </p:nvSpPr>
        <p:spPr>
          <a:xfrm>
            <a:off x="2503716" y="43542"/>
            <a:ext cx="4495800" cy="461665"/>
          </a:xfrm>
          <a:prstGeom prst="rect">
            <a:avLst/>
          </a:prstGeom>
        </p:spPr>
        <p:txBody>
          <a:bodyPr wrap="square">
            <a:spAutoFit/>
          </a:bodyPr>
          <a:lstStyle/>
          <a:p>
            <a:pPr algn="ctr"/>
            <a:r>
              <a:rPr lang="en-US" sz="2400" dirty="0" smtClean="0"/>
              <a:t>Our TA has arrived</a:t>
            </a: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Freeform 121"/>
          <p:cNvSpPr/>
          <p:nvPr/>
        </p:nvSpPr>
        <p:spPr>
          <a:xfrm>
            <a:off x="2477294" y="2714624"/>
            <a:ext cx="1246980" cy="1095375"/>
          </a:xfrm>
          <a:custGeom>
            <a:avLst/>
            <a:gdLst>
              <a:gd name="connsiteX0" fmla="*/ 80168 w 1095374"/>
              <a:gd name="connsiteY0" fmla="*/ 106363 h 1239044"/>
              <a:gd name="connsiteX1" fmla="*/ 199231 w 1095374"/>
              <a:gd name="connsiteY1" fmla="*/ 439738 h 1239044"/>
              <a:gd name="connsiteX2" fmla="*/ 304006 w 1095374"/>
              <a:gd name="connsiteY2" fmla="*/ 692151 h 1239044"/>
              <a:gd name="connsiteX3" fmla="*/ 494506 w 1095374"/>
              <a:gd name="connsiteY3" fmla="*/ 911226 h 1239044"/>
              <a:gd name="connsiteX4" fmla="*/ 746918 w 1095374"/>
              <a:gd name="connsiteY4" fmla="*/ 1006476 h 1239044"/>
              <a:gd name="connsiteX5" fmla="*/ 1070768 w 1095374"/>
              <a:gd name="connsiteY5" fmla="*/ 1058863 h 1239044"/>
              <a:gd name="connsiteX6" fmla="*/ 599281 w 1095374"/>
              <a:gd name="connsiteY6" fmla="*/ 1082676 h 1239044"/>
              <a:gd name="connsiteX7" fmla="*/ 84931 w 1095374"/>
              <a:gd name="connsiteY7" fmla="*/ 1077913 h 1239044"/>
              <a:gd name="connsiteX8" fmla="*/ 80168 w 1095374"/>
              <a:gd name="connsiteY8" fmla="*/ 106363 h 1239044"/>
              <a:gd name="connsiteX0" fmla="*/ 19050 w 1034256"/>
              <a:gd name="connsiteY0" fmla="*/ 106363 h 1239044"/>
              <a:gd name="connsiteX1" fmla="*/ 138113 w 1034256"/>
              <a:gd name="connsiteY1" fmla="*/ 439738 h 1239044"/>
              <a:gd name="connsiteX2" fmla="*/ 242888 w 1034256"/>
              <a:gd name="connsiteY2" fmla="*/ 692151 h 1239044"/>
              <a:gd name="connsiteX3" fmla="*/ 433388 w 1034256"/>
              <a:gd name="connsiteY3" fmla="*/ 911226 h 1239044"/>
              <a:gd name="connsiteX4" fmla="*/ 685800 w 1034256"/>
              <a:gd name="connsiteY4" fmla="*/ 1006476 h 1239044"/>
              <a:gd name="connsiteX5" fmla="*/ 1009650 w 1034256"/>
              <a:gd name="connsiteY5" fmla="*/ 1058863 h 1239044"/>
              <a:gd name="connsiteX6" fmla="*/ 538163 w 1034256"/>
              <a:gd name="connsiteY6" fmla="*/ 1082676 h 1239044"/>
              <a:gd name="connsiteX7" fmla="*/ 23813 w 1034256"/>
              <a:gd name="connsiteY7" fmla="*/ 1077913 h 1239044"/>
              <a:gd name="connsiteX8" fmla="*/ 19050 w 1034256"/>
              <a:gd name="connsiteY8" fmla="*/ 106363 h 1239044"/>
              <a:gd name="connsiteX0" fmla="*/ 19050 w 1034256"/>
              <a:gd name="connsiteY0" fmla="*/ 106363 h 1086644"/>
              <a:gd name="connsiteX1" fmla="*/ 138113 w 1034256"/>
              <a:gd name="connsiteY1" fmla="*/ 439738 h 1086644"/>
              <a:gd name="connsiteX2" fmla="*/ 242888 w 1034256"/>
              <a:gd name="connsiteY2" fmla="*/ 692151 h 1086644"/>
              <a:gd name="connsiteX3" fmla="*/ 433388 w 1034256"/>
              <a:gd name="connsiteY3" fmla="*/ 911226 h 1086644"/>
              <a:gd name="connsiteX4" fmla="*/ 685800 w 1034256"/>
              <a:gd name="connsiteY4" fmla="*/ 1006476 h 1086644"/>
              <a:gd name="connsiteX5" fmla="*/ 1009650 w 1034256"/>
              <a:gd name="connsiteY5" fmla="*/ 1058863 h 1086644"/>
              <a:gd name="connsiteX6" fmla="*/ 538163 w 1034256"/>
              <a:gd name="connsiteY6" fmla="*/ 1082676 h 1086644"/>
              <a:gd name="connsiteX7" fmla="*/ 23813 w 1034256"/>
              <a:gd name="connsiteY7" fmla="*/ 1077913 h 1086644"/>
              <a:gd name="connsiteX8" fmla="*/ 19050 w 1034256"/>
              <a:gd name="connsiteY8" fmla="*/ 106363 h 1086644"/>
              <a:gd name="connsiteX0" fmla="*/ 19050 w 1081881"/>
              <a:gd name="connsiteY0" fmla="*/ 106363 h 1100138"/>
              <a:gd name="connsiteX1" fmla="*/ 138113 w 1081881"/>
              <a:gd name="connsiteY1" fmla="*/ 439738 h 1100138"/>
              <a:gd name="connsiteX2" fmla="*/ 242888 w 1081881"/>
              <a:gd name="connsiteY2" fmla="*/ 692151 h 1100138"/>
              <a:gd name="connsiteX3" fmla="*/ 433388 w 1081881"/>
              <a:gd name="connsiteY3" fmla="*/ 911226 h 1100138"/>
              <a:gd name="connsiteX4" fmla="*/ 685800 w 1081881"/>
              <a:gd name="connsiteY4" fmla="*/ 1006476 h 1100138"/>
              <a:gd name="connsiteX5" fmla="*/ 1057275 w 1081881"/>
              <a:gd name="connsiteY5" fmla="*/ 1087438 h 1100138"/>
              <a:gd name="connsiteX6" fmla="*/ 538163 w 1081881"/>
              <a:gd name="connsiteY6" fmla="*/ 1082676 h 1100138"/>
              <a:gd name="connsiteX7" fmla="*/ 23813 w 1081881"/>
              <a:gd name="connsiteY7" fmla="*/ 1077913 h 1100138"/>
              <a:gd name="connsiteX8" fmla="*/ 19050 w 1081881"/>
              <a:gd name="connsiteY8" fmla="*/ 106363 h 1100138"/>
              <a:gd name="connsiteX0" fmla="*/ 19050 w 1081881"/>
              <a:gd name="connsiteY0" fmla="*/ 106363 h 1100138"/>
              <a:gd name="connsiteX1" fmla="*/ 138113 w 1081881"/>
              <a:gd name="connsiteY1" fmla="*/ 439738 h 1100138"/>
              <a:gd name="connsiteX2" fmla="*/ 242888 w 1081881"/>
              <a:gd name="connsiteY2" fmla="*/ 692151 h 1100138"/>
              <a:gd name="connsiteX3" fmla="*/ 433388 w 1081881"/>
              <a:gd name="connsiteY3" fmla="*/ 911226 h 1100138"/>
              <a:gd name="connsiteX4" fmla="*/ 685800 w 1081881"/>
              <a:gd name="connsiteY4" fmla="*/ 1006476 h 1100138"/>
              <a:gd name="connsiteX5" fmla="*/ 1057275 w 1081881"/>
              <a:gd name="connsiteY5" fmla="*/ 1087438 h 1100138"/>
              <a:gd name="connsiteX6" fmla="*/ 538163 w 1081881"/>
              <a:gd name="connsiteY6" fmla="*/ 1082676 h 1100138"/>
              <a:gd name="connsiteX7" fmla="*/ 23813 w 1081881"/>
              <a:gd name="connsiteY7" fmla="*/ 1077913 h 1100138"/>
              <a:gd name="connsiteX8" fmla="*/ 19050 w 1081881"/>
              <a:gd name="connsiteY8" fmla="*/ 106363 h 1100138"/>
              <a:gd name="connsiteX0" fmla="*/ 19050 w 1057275"/>
              <a:gd name="connsiteY0" fmla="*/ 106363 h 1100138"/>
              <a:gd name="connsiteX1" fmla="*/ 138113 w 1057275"/>
              <a:gd name="connsiteY1" fmla="*/ 439738 h 1100138"/>
              <a:gd name="connsiteX2" fmla="*/ 242888 w 1057275"/>
              <a:gd name="connsiteY2" fmla="*/ 692151 h 1100138"/>
              <a:gd name="connsiteX3" fmla="*/ 433388 w 1057275"/>
              <a:gd name="connsiteY3" fmla="*/ 911226 h 1100138"/>
              <a:gd name="connsiteX4" fmla="*/ 685800 w 1057275"/>
              <a:gd name="connsiteY4" fmla="*/ 1006476 h 1100138"/>
              <a:gd name="connsiteX5" fmla="*/ 1057275 w 1057275"/>
              <a:gd name="connsiteY5" fmla="*/ 1087438 h 1100138"/>
              <a:gd name="connsiteX6" fmla="*/ 538163 w 1057275"/>
              <a:gd name="connsiteY6" fmla="*/ 1082676 h 1100138"/>
              <a:gd name="connsiteX7" fmla="*/ 23813 w 1057275"/>
              <a:gd name="connsiteY7" fmla="*/ 1077913 h 1100138"/>
              <a:gd name="connsiteX8" fmla="*/ 19050 w 1057275"/>
              <a:gd name="connsiteY8" fmla="*/ 106363 h 1100138"/>
              <a:gd name="connsiteX0" fmla="*/ 19050 w 1057275"/>
              <a:gd name="connsiteY0" fmla="*/ 106363 h 1100138"/>
              <a:gd name="connsiteX1" fmla="*/ 138113 w 1057275"/>
              <a:gd name="connsiteY1" fmla="*/ 439738 h 1100138"/>
              <a:gd name="connsiteX2" fmla="*/ 242888 w 1057275"/>
              <a:gd name="connsiteY2" fmla="*/ 692151 h 1100138"/>
              <a:gd name="connsiteX3" fmla="*/ 433388 w 1057275"/>
              <a:gd name="connsiteY3" fmla="*/ 911226 h 1100138"/>
              <a:gd name="connsiteX4" fmla="*/ 685800 w 1057275"/>
              <a:gd name="connsiteY4" fmla="*/ 1006476 h 1100138"/>
              <a:gd name="connsiteX5" fmla="*/ 1057275 w 1057275"/>
              <a:gd name="connsiteY5" fmla="*/ 1087438 h 1100138"/>
              <a:gd name="connsiteX6" fmla="*/ 538163 w 1057275"/>
              <a:gd name="connsiteY6" fmla="*/ 1082676 h 1100138"/>
              <a:gd name="connsiteX7" fmla="*/ 23813 w 1057275"/>
              <a:gd name="connsiteY7" fmla="*/ 1077913 h 1100138"/>
              <a:gd name="connsiteX8" fmla="*/ 19050 w 1057275"/>
              <a:gd name="connsiteY8" fmla="*/ 106363 h 1100138"/>
              <a:gd name="connsiteX0" fmla="*/ 19050 w 1133475"/>
              <a:gd name="connsiteY0" fmla="*/ 106363 h 1100138"/>
              <a:gd name="connsiteX1" fmla="*/ 138113 w 1133475"/>
              <a:gd name="connsiteY1" fmla="*/ 439738 h 1100138"/>
              <a:gd name="connsiteX2" fmla="*/ 242888 w 1133475"/>
              <a:gd name="connsiteY2" fmla="*/ 692151 h 1100138"/>
              <a:gd name="connsiteX3" fmla="*/ 433388 w 1133475"/>
              <a:gd name="connsiteY3" fmla="*/ 911226 h 1100138"/>
              <a:gd name="connsiteX4" fmla="*/ 685800 w 1133475"/>
              <a:gd name="connsiteY4" fmla="*/ 1006476 h 1100138"/>
              <a:gd name="connsiteX5" fmla="*/ 1133475 w 1133475"/>
              <a:gd name="connsiteY5" fmla="*/ 1087438 h 1100138"/>
              <a:gd name="connsiteX6" fmla="*/ 538163 w 1133475"/>
              <a:gd name="connsiteY6" fmla="*/ 1082676 h 1100138"/>
              <a:gd name="connsiteX7" fmla="*/ 23813 w 1133475"/>
              <a:gd name="connsiteY7" fmla="*/ 1077913 h 1100138"/>
              <a:gd name="connsiteX8" fmla="*/ 19050 w 1133475"/>
              <a:gd name="connsiteY8" fmla="*/ 106363 h 1100138"/>
              <a:gd name="connsiteX0" fmla="*/ 19050 w 1133475"/>
              <a:gd name="connsiteY0" fmla="*/ 106363 h 1087438"/>
              <a:gd name="connsiteX1" fmla="*/ 138113 w 1133475"/>
              <a:gd name="connsiteY1" fmla="*/ 439738 h 1087438"/>
              <a:gd name="connsiteX2" fmla="*/ 242888 w 1133475"/>
              <a:gd name="connsiteY2" fmla="*/ 692151 h 1087438"/>
              <a:gd name="connsiteX3" fmla="*/ 433388 w 1133475"/>
              <a:gd name="connsiteY3" fmla="*/ 911226 h 1087438"/>
              <a:gd name="connsiteX4" fmla="*/ 685800 w 1133475"/>
              <a:gd name="connsiteY4" fmla="*/ 1006476 h 1087438"/>
              <a:gd name="connsiteX5" fmla="*/ 1133475 w 1133475"/>
              <a:gd name="connsiteY5" fmla="*/ 1087438 h 1087438"/>
              <a:gd name="connsiteX6" fmla="*/ 538163 w 1133475"/>
              <a:gd name="connsiteY6" fmla="*/ 1082676 h 1087438"/>
              <a:gd name="connsiteX7" fmla="*/ 23813 w 1133475"/>
              <a:gd name="connsiteY7" fmla="*/ 1077913 h 1087438"/>
              <a:gd name="connsiteX8" fmla="*/ 19050 w 1133475"/>
              <a:gd name="connsiteY8" fmla="*/ 106363 h 1087438"/>
              <a:gd name="connsiteX0" fmla="*/ 19050 w 1133475"/>
              <a:gd name="connsiteY0" fmla="*/ 106363 h 1087438"/>
              <a:gd name="connsiteX1" fmla="*/ 138113 w 1133475"/>
              <a:gd name="connsiteY1" fmla="*/ 439738 h 1087438"/>
              <a:gd name="connsiteX2" fmla="*/ 242888 w 1133475"/>
              <a:gd name="connsiteY2" fmla="*/ 692151 h 1087438"/>
              <a:gd name="connsiteX3" fmla="*/ 433388 w 1133475"/>
              <a:gd name="connsiteY3" fmla="*/ 911226 h 1087438"/>
              <a:gd name="connsiteX4" fmla="*/ 685800 w 1133475"/>
              <a:gd name="connsiteY4" fmla="*/ 1006476 h 1087438"/>
              <a:gd name="connsiteX5" fmla="*/ 1133475 w 1133475"/>
              <a:gd name="connsiteY5" fmla="*/ 1087438 h 1087438"/>
              <a:gd name="connsiteX6" fmla="*/ 538163 w 1133475"/>
              <a:gd name="connsiteY6" fmla="*/ 1082676 h 1087438"/>
              <a:gd name="connsiteX7" fmla="*/ 23813 w 1133475"/>
              <a:gd name="connsiteY7" fmla="*/ 1077913 h 1087438"/>
              <a:gd name="connsiteX8" fmla="*/ 19050 w 1133475"/>
              <a:gd name="connsiteY8" fmla="*/ 106363 h 1087438"/>
              <a:gd name="connsiteX0" fmla="*/ 19050 w 1209675"/>
              <a:gd name="connsiteY0" fmla="*/ 106363 h 1087438"/>
              <a:gd name="connsiteX1" fmla="*/ 138113 w 1209675"/>
              <a:gd name="connsiteY1" fmla="*/ 439738 h 1087438"/>
              <a:gd name="connsiteX2" fmla="*/ 242888 w 1209675"/>
              <a:gd name="connsiteY2" fmla="*/ 692151 h 1087438"/>
              <a:gd name="connsiteX3" fmla="*/ 433388 w 1209675"/>
              <a:gd name="connsiteY3" fmla="*/ 911226 h 1087438"/>
              <a:gd name="connsiteX4" fmla="*/ 685800 w 1209675"/>
              <a:gd name="connsiteY4" fmla="*/ 1006476 h 1087438"/>
              <a:gd name="connsiteX5" fmla="*/ 1209675 w 1209675"/>
              <a:gd name="connsiteY5" fmla="*/ 1087438 h 1087438"/>
              <a:gd name="connsiteX6" fmla="*/ 538163 w 1209675"/>
              <a:gd name="connsiteY6" fmla="*/ 1082676 h 1087438"/>
              <a:gd name="connsiteX7" fmla="*/ 23813 w 1209675"/>
              <a:gd name="connsiteY7" fmla="*/ 1077913 h 1087438"/>
              <a:gd name="connsiteX8" fmla="*/ 19050 w 1209675"/>
              <a:gd name="connsiteY8" fmla="*/ 106363 h 1087438"/>
              <a:gd name="connsiteX0" fmla="*/ 19050 w 1209675"/>
              <a:gd name="connsiteY0" fmla="*/ 106363 h 1087438"/>
              <a:gd name="connsiteX1" fmla="*/ 138113 w 1209675"/>
              <a:gd name="connsiteY1" fmla="*/ 439738 h 1087438"/>
              <a:gd name="connsiteX2" fmla="*/ 242888 w 1209675"/>
              <a:gd name="connsiteY2" fmla="*/ 692151 h 1087438"/>
              <a:gd name="connsiteX3" fmla="*/ 433388 w 1209675"/>
              <a:gd name="connsiteY3" fmla="*/ 911226 h 1087438"/>
              <a:gd name="connsiteX4" fmla="*/ 685800 w 1209675"/>
              <a:gd name="connsiteY4" fmla="*/ 1006476 h 1087438"/>
              <a:gd name="connsiteX5" fmla="*/ 1209675 w 1209675"/>
              <a:gd name="connsiteY5" fmla="*/ 1087438 h 1087438"/>
              <a:gd name="connsiteX6" fmla="*/ 538163 w 1209675"/>
              <a:gd name="connsiteY6" fmla="*/ 1082676 h 1087438"/>
              <a:gd name="connsiteX7" fmla="*/ 23813 w 1209675"/>
              <a:gd name="connsiteY7" fmla="*/ 1077913 h 1087438"/>
              <a:gd name="connsiteX8" fmla="*/ 19050 w 1209675"/>
              <a:gd name="connsiteY8" fmla="*/ 106363 h 1087438"/>
              <a:gd name="connsiteX0" fmla="*/ 19050 w 1209675"/>
              <a:gd name="connsiteY0" fmla="*/ 13493 h 994568"/>
              <a:gd name="connsiteX1" fmla="*/ 138113 w 1209675"/>
              <a:gd name="connsiteY1" fmla="*/ 346868 h 994568"/>
              <a:gd name="connsiteX2" fmla="*/ 242888 w 1209675"/>
              <a:gd name="connsiteY2" fmla="*/ 599281 h 994568"/>
              <a:gd name="connsiteX3" fmla="*/ 433388 w 1209675"/>
              <a:gd name="connsiteY3" fmla="*/ 818356 h 994568"/>
              <a:gd name="connsiteX4" fmla="*/ 685800 w 1209675"/>
              <a:gd name="connsiteY4" fmla="*/ 913606 h 994568"/>
              <a:gd name="connsiteX5" fmla="*/ 1209675 w 1209675"/>
              <a:gd name="connsiteY5" fmla="*/ 994568 h 994568"/>
              <a:gd name="connsiteX6" fmla="*/ 538163 w 1209675"/>
              <a:gd name="connsiteY6" fmla="*/ 989806 h 994568"/>
              <a:gd name="connsiteX7" fmla="*/ 23813 w 1209675"/>
              <a:gd name="connsiteY7" fmla="*/ 985043 h 994568"/>
              <a:gd name="connsiteX8" fmla="*/ 19050 w 1209675"/>
              <a:gd name="connsiteY8" fmla="*/ 13493 h 994568"/>
              <a:gd name="connsiteX0" fmla="*/ 19050 w 1228724"/>
              <a:gd name="connsiteY0" fmla="*/ 0 h 1066800"/>
              <a:gd name="connsiteX1" fmla="*/ 157162 w 1228724"/>
              <a:gd name="connsiteY1" fmla="*/ 419100 h 1066800"/>
              <a:gd name="connsiteX2" fmla="*/ 261937 w 1228724"/>
              <a:gd name="connsiteY2" fmla="*/ 671513 h 1066800"/>
              <a:gd name="connsiteX3" fmla="*/ 452437 w 1228724"/>
              <a:gd name="connsiteY3" fmla="*/ 890588 h 1066800"/>
              <a:gd name="connsiteX4" fmla="*/ 704849 w 1228724"/>
              <a:gd name="connsiteY4" fmla="*/ 985838 h 1066800"/>
              <a:gd name="connsiteX5" fmla="*/ 1228724 w 1228724"/>
              <a:gd name="connsiteY5" fmla="*/ 1066800 h 1066800"/>
              <a:gd name="connsiteX6" fmla="*/ 557212 w 1228724"/>
              <a:gd name="connsiteY6" fmla="*/ 1062038 h 1066800"/>
              <a:gd name="connsiteX7" fmla="*/ 42862 w 1228724"/>
              <a:gd name="connsiteY7" fmla="*/ 1057275 h 1066800"/>
              <a:gd name="connsiteX8" fmla="*/ 19050 w 1228724"/>
              <a:gd name="connsiteY8" fmla="*/ 0 h 1066800"/>
              <a:gd name="connsiteX0" fmla="*/ 19050 w 1228724"/>
              <a:gd name="connsiteY0" fmla="*/ 0 h 1075531"/>
              <a:gd name="connsiteX1" fmla="*/ 157162 w 1228724"/>
              <a:gd name="connsiteY1" fmla="*/ 419100 h 1075531"/>
              <a:gd name="connsiteX2" fmla="*/ 261937 w 1228724"/>
              <a:gd name="connsiteY2" fmla="*/ 671513 h 1075531"/>
              <a:gd name="connsiteX3" fmla="*/ 452437 w 1228724"/>
              <a:gd name="connsiteY3" fmla="*/ 890588 h 1075531"/>
              <a:gd name="connsiteX4" fmla="*/ 704849 w 1228724"/>
              <a:gd name="connsiteY4" fmla="*/ 985838 h 1075531"/>
              <a:gd name="connsiteX5" fmla="*/ 1228724 w 1228724"/>
              <a:gd name="connsiteY5" fmla="*/ 1066800 h 1075531"/>
              <a:gd name="connsiteX6" fmla="*/ 557212 w 1228724"/>
              <a:gd name="connsiteY6" fmla="*/ 1062038 h 1075531"/>
              <a:gd name="connsiteX7" fmla="*/ 19050 w 1228724"/>
              <a:gd name="connsiteY7" fmla="*/ 1066800 h 1075531"/>
              <a:gd name="connsiteX8" fmla="*/ 19050 w 1228724"/>
              <a:gd name="connsiteY8" fmla="*/ 0 h 1075531"/>
              <a:gd name="connsiteX0" fmla="*/ 19050 w 1228724"/>
              <a:gd name="connsiteY0" fmla="*/ 0 h 1075531"/>
              <a:gd name="connsiteX1" fmla="*/ 157162 w 1228724"/>
              <a:gd name="connsiteY1" fmla="*/ 419100 h 1075531"/>
              <a:gd name="connsiteX2" fmla="*/ 261937 w 1228724"/>
              <a:gd name="connsiteY2" fmla="*/ 671513 h 1075531"/>
              <a:gd name="connsiteX3" fmla="*/ 452437 w 1228724"/>
              <a:gd name="connsiteY3" fmla="*/ 890588 h 1075531"/>
              <a:gd name="connsiteX4" fmla="*/ 704849 w 1228724"/>
              <a:gd name="connsiteY4" fmla="*/ 985838 h 1075531"/>
              <a:gd name="connsiteX5" fmla="*/ 1228724 w 1228724"/>
              <a:gd name="connsiteY5" fmla="*/ 1066800 h 1075531"/>
              <a:gd name="connsiteX6" fmla="*/ 557212 w 1228724"/>
              <a:gd name="connsiteY6" fmla="*/ 1062038 h 1075531"/>
              <a:gd name="connsiteX7" fmla="*/ 19050 w 1228724"/>
              <a:gd name="connsiteY7" fmla="*/ 1066800 h 1075531"/>
              <a:gd name="connsiteX8" fmla="*/ 19050 w 1228724"/>
              <a:gd name="connsiteY8" fmla="*/ 0 h 1075531"/>
              <a:gd name="connsiteX0" fmla="*/ 37306 w 1246980"/>
              <a:gd name="connsiteY0" fmla="*/ 0 h 1066800"/>
              <a:gd name="connsiteX1" fmla="*/ 175418 w 1246980"/>
              <a:gd name="connsiteY1" fmla="*/ 419100 h 1066800"/>
              <a:gd name="connsiteX2" fmla="*/ 280193 w 1246980"/>
              <a:gd name="connsiteY2" fmla="*/ 671513 h 1066800"/>
              <a:gd name="connsiteX3" fmla="*/ 470693 w 1246980"/>
              <a:gd name="connsiteY3" fmla="*/ 890588 h 1066800"/>
              <a:gd name="connsiteX4" fmla="*/ 723105 w 1246980"/>
              <a:gd name="connsiteY4" fmla="*/ 985838 h 1066800"/>
              <a:gd name="connsiteX5" fmla="*/ 1246980 w 1246980"/>
              <a:gd name="connsiteY5" fmla="*/ 1066800 h 1066800"/>
              <a:gd name="connsiteX6" fmla="*/ 575468 w 1246980"/>
              <a:gd name="connsiteY6" fmla="*/ 1062038 h 1066800"/>
              <a:gd name="connsiteX7" fmla="*/ 8731 w 1246980"/>
              <a:gd name="connsiteY7" fmla="*/ 1057275 h 1066800"/>
              <a:gd name="connsiteX8" fmla="*/ 37306 w 1246980"/>
              <a:gd name="connsiteY8" fmla="*/ 0 h 1066800"/>
              <a:gd name="connsiteX0" fmla="*/ 19050 w 1252536"/>
              <a:gd name="connsiteY0" fmla="*/ 0 h 1095375"/>
              <a:gd name="connsiteX1" fmla="*/ 180974 w 1252536"/>
              <a:gd name="connsiteY1" fmla="*/ 447675 h 1095375"/>
              <a:gd name="connsiteX2" fmla="*/ 285749 w 1252536"/>
              <a:gd name="connsiteY2" fmla="*/ 700088 h 1095375"/>
              <a:gd name="connsiteX3" fmla="*/ 476249 w 1252536"/>
              <a:gd name="connsiteY3" fmla="*/ 919163 h 1095375"/>
              <a:gd name="connsiteX4" fmla="*/ 728661 w 1252536"/>
              <a:gd name="connsiteY4" fmla="*/ 1014413 h 1095375"/>
              <a:gd name="connsiteX5" fmla="*/ 1252536 w 1252536"/>
              <a:gd name="connsiteY5" fmla="*/ 1095375 h 1095375"/>
              <a:gd name="connsiteX6" fmla="*/ 581024 w 1252536"/>
              <a:gd name="connsiteY6" fmla="*/ 1090613 h 1095375"/>
              <a:gd name="connsiteX7" fmla="*/ 14287 w 1252536"/>
              <a:gd name="connsiteY7" fmla="*/ 1085850 h 1095375"/>
              <a:gd name="connsiteX8" fmla="*/ 19050 w 1252536"/>
              <a:gd name="connsiteY8" fmla="*/ 0 h 1095375"/>
              <a:gd name="connsiteX0" fmla="*/ 13494 w 1246980"/>
              <a:gd name="connsiteY0" fmla="*/ 0 h 1095375"/>
              <a:gd name="connsiteX1" fmla="*/ 175418 w 1246980"/>
              <a:gd name="connsiteY1" fmla="*/ 447675 h 1095375"/>
              <a:gd name="connsiteX2" fmla="*/ 280193 w 1246980"/>
              <a:gd name="connsiteY2" fmla="*/ 700088 h 1095375"/>
              <a:gd name="connsiteX3" fmla="*/ 470693 w 1246980"/>
              <a:gd name="connsiteY3" fmla="*/ 919163 h 1095375"/>
              <a:gd name="connsiteX4" fmla="*/ 723105 w 1246980"/>
              <a:gd name="connsiteY4" fmla="*/ 1014413 h 1095375"/>
              <a:gd name="connsiteX5" fmla="*/ 1246980 w 1246980"/>
              <a:gd name="connsiteY5" fmla="*/ 1095375 h 1095375"/>
              <a:gd name="connsiteX6" fmla="*/ 575468 w 1246980"/>
              <a:gd name="connsiteY6" fmla="*/ 1090613 h 1095375"/>
              <a:gd name="connsiteX7" fmla="*/ 8731 w 1246980"/>
              <a:gd name="connsiteY7" fmla="*/ 1085850 h 1095375"/>
              <a:gd name="connsiteX8" fmla="*/ 13494 w 1246980"/>
              <a:gd name="connsiteY8" fmla="*/ 0 h 1095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6980" h="1095375">
                <a:moveTo>
                  <a:pt x="13494" y="0"/>
                </a:moveTo>
                <a:cubicBezTo>
                  <a:pt x="94457" y="207962"/>
                  <a:pt x="130968" y="330994"/>
                  <a:pt x="175418" y="447675"/>
                </a:cubicBezTo>
                <a:cubicBezTo>
                  <a:pt x="219868" y="564356"/>
                  <a:pt x="230981" y="621507"/>
                  <a:pt x="280193" y="700088"/>
                </a:cubicBezTo>
                <a:cubicBezTo>
                  <a:pt x="329406" y="778669"/>
                  <a:pt x="396874" y="866776"/>
                  <a:pt x="470693" y="919163"/>
                </a:cubicBezTo>
                <a:cubicBezTo>
                  <a:pt x="544512" y="971551"/>
                  <a:pt x="593724" y="985044"/>
                  <a:pt x="723105" y="1014413"/>
                </a:cubicBezTo>
                <a:cubicBezTo>
                  <a:pt x="852486" y="1043782"/>
                  <a:pt x="804862" y="1011238"/>
                  <a:pt x="1246980" y="1095375"/>
                </a:cubicBezTo>
                <a:lnTo>
                  <a:pt x="575468" y="1090613"/>
                </a:lnTo>
                <a:cubicBezTo>
                  <a:pt x="390524" y="1089026"/>
                  <a:pt x="488950" y="1094581"/>
                  <a:pt x="8731" y="1085850"/>
                </a:cubicBezTo>
                <a:cubicBezTo>
                  <a:pt x="0" y="57945"/>
                  <a:pt x="13494" y="192088"/>
                  <a:pt x="13494" y="0"/>
                </a:cubicBez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9" name="Group 68"/>
          <p:cNvGrpSpPr/>
          <p:nvPr/>
        </p:nvGrpSpPr>
        <p:grpSpPr>
          <a:xfrm>
            <a:off x="388257" y="224971"/>
            <a:ext cx="4013202" cy="2043727"/>
            <a:chOff x="381000" y="457200"/>
            <a:chExt cx="4013202" cy="2043727"/>
          </a:xfrm>
        </p:grpSpPr>
        <p:grpSp>
          <p:nvGrpSpPr>
            <p:cNvPr id="6" name="Group 65"/>
            <p:cNvGrpSpPr/>
            <p:nvPr/>
          </p:nvGrpSpPr>
          <p:grpSpPr>
            <a:xfrm>
              <a:off x="381000" y="457200"/>
              <a:ext cx="4013202" cy="2043727"/>
              <a:chOff x="58056" y="1600200"/>
              <a:chExt cx="4013202" cy="2043727"/>
            </a:xfrm>
          </p:grpSpPr>
          <p:sp>
            <p:nvSpPr>
              <p:cNvPr id="7" name="Freeform 6"/>
              <p:cNvSpPr/>
              <p:nvPr/>
            </p:nvSpPr>
            <p:spPr>
              <a:xfrm>
                <a:off x="685800" y="1600200"/>
                <a:ext cx="2895600" cy="1422400"/>
              </a:xfrm>
              <a:custGeom>
                <a:avLst/>
                <a:gdLst>
                  <a:gd name="connsiteX0" fmla="*/ 14514 w 2017486"/>
                  <a:gd name="connsiteY0" fmla="*/ 0 h 1422400"/>
                  <a:gd name="connsiteX1" fmla="*/ 0 w 2017486"/>
                  <a:gd name="connsiteY1" fmla="*/ 1422400 h 1422400"/>
                  <a:gd name="connsiteX2" fmla="*/ 2017486 w 2017486"/>
                  <a:gd name="connsiteY2" fmla="*/ 1422400 h 1422400"/>
                </a:gdLst>
                <a:ahLst/>
                <a:cxnLst>
                  <a:cxn ang="0">
                    <a:pos x="connsiteX0" y="connsiteY0"/>
                  </a:cxn>
                  <a:cxn ang="0">
                    <a:pos x="connsiteX1" y="connsiteY1"/>
                  </a:cxn>
                  <a:cxn ang="0">
                    <a:pos x="connsiteX2" y="connsiteY2"/>
                  </a:cxn>
                </a:cxnLst>
                <a:rect l="l" t="t" r="r" b="b"/>
                <a:pathLst>
                  <a:path w="2017486" h="1422400">
                    <a:moveTo>
                      <a:pt x="14514" y="0"/>
                    </a:moveTo>
                    <a:lnTo>
                      <a:pt x="0" y="1422400"/>
                    </a:lnTo>
                    <a:lnTo>
                      <a:pt x="2017486" y="14224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 name="Straight Connector 7"/>
              <p:cNvCxnSpPr/>
              <p:nvPr/>
            </p:nvCxnSpPr>
            <p:spPr>
              <a:xfrm>
                <a:off x="8382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2319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6256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0193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4130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8067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2004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705428" y="3182262"/>
                <a:ext cx="609600" cy="461665"/>
              </a:xfrm>
              <a:prstGeom prst="rect">
                <a:avLst/>
              </a:prstGeom>
              <a:noFill/>
            </p:spPr>
            <p:txBody>
              <a:bodyPr wrap="square" rtlCol="0">
                <a:spAutoFit/>
              </a:bodyPr>
              <a:lstStyle/>
              <a:p>
                <a:pPr algn="ctr"/>
                <a:r>
                  <a:rPr lang="en-US" sz="2400" dirty="0" smtClean="0"/>
                  <a:t>0</a:t>
                </a:r>
                <a:endParaRPr lang="en-US" sz="2400" dirty="0"/>
              </a:p>
            </p:txBody>
          </p:sp>
          <p:sp>
            <p:nvSpPr>
              <p:cNvPr id="16" name="TextBox 15"/>
              <p:cNvSpPr txBox="1"/>
              <p:nvPr/>
            </p:nvSpPr>
            <p:spPr>
              <a:xfrm>
                <a:off x="2115456"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17" name="TextBox 16"/>
              <p:cNvSpPr txBox="1"/>
              <p:nvPr/>
            </p:nvSpPr>
            <p:spPr>
              <a:xfrm>
                <a:off x="251097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18" name="TextBox 17"/>
              <p:cNvSpPr txBox="1"/>
              <p:nvPr/>
            </p:nvSpPr>
            <p:spPr>
              <a:xfrm>
                <a:off x="28956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19" name="TextBox 18"/>
              <p:cNvSpPr txBox="1"/>
              <p:nvPr/>
            </p:nvSpPr>
            <p:spPr>
              <a:xfrm>
                <a:off x="5334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20" name="TextBox 19"/>
              <p:cNvSpPr txBox="1"/>
              <p:nvPr/>
            </p:nvSpPr>
            <p:spPr>
              <a:xfrm>
                <a:off x="91803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21" name="TextBox 20"/>
              <p:cNvSpPr txBox="1"/>
              <p:nvPr/>
            </p:nvSpPr>
            <p:spPr>
              <a:xfrm>
                <a:off x="1295400"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22" name="Freeform 21"/>
              <p:cNvSpPr/>
              <p:nvPr/>
            </p:nvSpPr>
            <p:spPr>
              <a:xfrm>
                <a:off x="1944914" y="3396343"/>
                <a:ext cx="130629" cy="29028"/>
              </a:xfrm>
              <a:custGeom>
                <a:avLst/>
                <a:gdLst>
                  <a:gd name="connsiteX0" fmla="*/ 130629 w 130629"/>
                  <a:gd name="connsiteY0" fmla="*/ 0 h 29028"/>
                  <a:gd name="connsiteX1" fmla="*/ 0 w 130629"/>
                  <a:gd name="connsiteY1" fmla="*/ 29028 h 29028"/>
                </a:gdLst>
                <a:ahLst/>
                <a:cxnLst>
                  <a:cxn ang="0">
                    <a:pos x="connsiteX0" y="connsiteY0"/>
                  </a:cxn>
                  <a:cxn ang="0">
                    <a:pos x="connsiteX1" y="connsiteY1"/>
                  </a:cxn>
                </a:cxnLst>
                <a:rect l="l" t="t" r="r" b="b"/>
                <a:pathLst>
                  <a:path w="130629" h="29028">
                    <a:moveTo>
                      <a:pt x="130629" y="0"/>
                    </a:moveTo>
                    <a:lnTo>
                      <a:pt x="0" y="2902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extBox 22"/>
              <p:cNvSpPr txBox="1"/>
              <p:nvPr/>
            </p:nvSpPr>
            <p:spPr>
              <a:xfrm>
                <a:off x="58056" y="2039256"/>
                <a:ext cx="714828" cy="461665"/>
              </a:xfrm>
              <a:prstGeom prst="rect">
                <a:avLst/>
              </a:prstGeom>
              <a:noFill/>
            </p:spPr>
            <p:txBody>
              <a:bodyPr wrap="square" rtlCol="0">
                <a:spAutoFit/>
              </a:bodyPr>
              <a:lstStyle/>
              <a:p>
                <a:pPr algn="ctr"/>
                <a:r>
                  <a:rPr lang="en-US" sz="2400" dirty="0" smtClean="0"/>
                  <a:t>p(d)</a:t>
                </a:r>
                <a:endParaRPr lang="en-US" sz="2400" dirty="0"/>
              </a:p>
            </p:txBody>
          </p:sp>
          <p:sp>
            <p:nvSpPr>
              <p:cNvPr id="24" name="TextBox 23"/>
              <p:cNvSpPr txBox="1"/>
              <p:nvPr/>
            </p:nvSpPr>
            <p:spPr>
              <a:xfrm>
                <a:off x="3356430" y="2757714"/>
                <a:ext cx="714828" cy="461665"/>
              </a:xfrm>
              <a:prstGeom prst="rect">
                <a:avLst/>
              </a:prstGeom>
              <a:noFill/>
            </p:spPr>
            <p:txBody>
              <a:bodyPr wrap="square" rtlCol="0">
                <a:spAutoFit/>
              </a:bodyPr>
              <a:lstStyle/>
              <a:p>
                <a:pPr algn="ctr"/>
                <a:r>
                  <a:rPr lang="en-US" sz="2400" dirty="0" smtClean="0"/>
                  <a:t>d</a:t>
                </a:r>
                <a:endParaRPr lang="en-US" sz="2400" dirty="0"/>
              </a:p>
            </p:txBody>
          </p:sp>
        </p:grpSp>
        <p:sp>
          <p:nvSpPr>
            <p:cNvPr id="25" name="Freeform 24"/>
            <p:cNvSpPr/>
            <p:nvPr/>
          </p:nvSpPr>
          <p:spPr>
            <a:xfrm>
              <a:off x="2335441" y="695324"/>
              <a:ext cx="1465296" cy="1200908"/>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 name="connsiteX0" fmla="*/ 0 w 2752725"/>
                <a:gd name="connsiteY0" fmla="*/ 1175655 h 1200908"/>
                <a:gd name="connsiteX1" fmla="*/ 537028 w 2752725"/>
                <a:gd name="connsiteY1" fmla="*/ 1176109 h 1200908"/>
                <a:gd name="connsiteX2" fmla="*/ 1055914 w 2752725"/>
                <a:gd name="connsiteY2" fmla="*/ 990600 h 1200908"/>
                <a:gd name="connsiteX3" fmla="*/ 1360714 w 2752725"/>
                <a:gd name="connsiteY3" fmla="*/ 0 h 1200908"/>
                <a:gd name="connsiteX4" fmla="*/ 1589314 w 2752725"/>
                <a:gd name="connsiteY4" fmla="*/ 1000127 h 1200908"/>
                <a:gd name="connsiteX5" fmla="*/ 2109333 w 2752725"/>
                <a:gd name="connsiteY5" fmla="*/ 1171346 h 1200908"/>
                <a:gd name="connsiteX6" fmla="*/ 2752725 w 2752725"/>
                <a:gd name="connsiteY6" fmla="*/ 1190397 h 1200908"/>
                <a:gd name="connsiteX0" fmla="*/ 0 w 2752725"/>
                <a:gd name="connsiteY0" fmla="*/ 1175655 h 1367593"/>
                <a:gd name="connsiteX1" fmla="*/ 537028 w 2752725"/>
                <a:gd name="connsiteY1" fmla="*/ 1176109 h 1367593"/>
                <a:gd name="connsiteX2" fmla="*/ 1332139 w 2752725"/>
                <a:gd name="connsiteY2" fmla="*/ 1171575 h 1367593"/>
                <a:gd name="connsiteX3" fmla="*/ 1360714 w 2752725"/>
                <a:gd name="connsiteY3" fmla="*/ 0 h 1367593"/>
                <a:gd name="connsiteX4" fmla="*/ 1589314 w 2752725"/>
                <a:gd name="connsiteY4" fmla="*/ 1000127 h 1367593"/>
                <a:gd name="connsiteX5" fmla="*/ 2109333 w 2752725"/>
                <a:gd name="connsiteY5" fmla="*/ 1171346 h 1367593"/>
                <a:gd name="connsiteX6" fmla="*/ 2752725 w 2752725"/>
                <a:gd name="connsiteY6" fmla="*/ 1190397 h 1367593"/>
                <a:gd name="connsiteX0" fmla="*/ 0 w 2752725"/>
                <a:gd name="connsiteY0" fmla="*/ 1628848 h 1820786"/>
                <a:gd name="connsiteX1" fmla="*/ 537028 w 2752725"/>
                <a:gd name="connsiteY1" fmla="*/ 1629302 h 1820786"/>
                <a:gd name="connsiteX2" fmla="*/ 1332139 w 2752725"/>
                <a:gd name="connsiteY2" fmla="*/ 1624768 h 1820786"/>
                <a:gd name="connsiteX3" fmla="*/ 1360714 w 2752725"/>
                <a:gd name="connsiteY3" fmla="*/ 453193 h 1820786"/>
                <a:gd name="connsiteX4" fmla="*/ 1589314 w 2752725"/>
                <a:gd name="connsiteY4" fmla="*/ 1453320 h 1820786"/>
                <a:gd name="connsiteX5" fmla="*/ 2109333 w 2752725"/>
                <a:gd name="connsiteY5" fmla="*/ 1624539 h 1820786"/>
                <a:gd name="connsiteX6" fmla="*/ 2752725 w 2752725"/>
                <a:gd name="connsiteY6" fmla="*/ 1643590 h 1820786"/>
                <a:gd name="connsiteX0" fmla="*/ 0 w 2752725"/>
                <a:gd name="connsiteY0" fmla="*/ 1628848 h 1654101"/>
                <a:gd name="connsiteX1" fmla="*/ 537028 w 2752725"/>
                <a:gd name="connsiteY1" fmla="*/ 1629302 h 1654101"/>
                <a:gd name="connsiteX2" fmla="*/ 1332139 w 2752725"/>
                <a:gd name="connsiteY2" fmla="*/ 1624768 h 1654101"/>
                <a:gd name="connsiteX3" fmla="*/ 1360714 w 2752725"/>
                <a:gd name="connsiteY3" fmla="*/ 453193 h 1654101"/>
                <a:gd name="connsiteX4" fmla="*/ 1589314 w 2752725"/>
                <a:gd name="connsiteY4" fmla="*/ 1453320 h 1654101"/>
                <a:gd name="connsiteX5" fmla="*/ 2109333 w 2752725"/>
                <a:gd name="connsiteY5" fmla="*/ 1624539 h 1654101"/>
                <a:gd name="connsiteX6" fmla="*/ 2752725 w 2752725"/>
                <a:gd name="connsiteY6" fmla="*/ 1643590 h 1654101"/>
                <a:gd name="connsiteX0" fmla="*/ 0 w 2215697"/>
                <a:gd name="connsiteY0" fmla="*/ 1629302 h 1654101"/>
                <a:gd name="connsiteX1" fmla="*/ 795111 w 2215697"/>
                <a:gd name="connsiteY1" fmla="*/ 1624768 h 1654101"/>
                <a:gd name="connsiteX2" fmla="*/ 823686 w 2215697"/>
                <a:gd name="connsiteY2" fmla="*/ 453193 h 1654101"/>
                <a:gd name="connsiteX3" fmla="*/ 1052286 w 2215697"/>
                <a:gd name="connsiteY3" fmla="*/ 1453320 h 1654101"/>
                <a:gd name="connsiteX4" fmla="*/ 1572305 w 2215697"/>
                <a:gd name="connsiteY4" fmla="*/ 1624539 h 1654101"/>
                <a:gd name="connsiteX5" fmla="*/ 2215697 w 2215697"/>
                <a:gd name="connsiteY5" fmla="*/ 1643590 h 1654101"/>
                <a:gd name="connsiteX0" fmla="*/ 0 w 1420586"/>
                <a:gd name="connsiteY0" fmla="*/ 1624768 h 1654101"/>
                <a:gd name="connsiteX1" fmla="*/ 28575 w 1420586"/>
                <a:gd name="connsiteY1" fmla="*/ 453193 h 1654101"/>
                <a:gd name="connsiteX2" fmla="*/ 257175 w 1420586"/>
                <a:gd name="connsiteY2" fmla="*/ 1453320 h 1654101"/>
                <a:gd name="connsiteX3" fmla="*/ 777194 w 1420586"/>
                <a:gd name="connsiteY3" fmla="*/ 1624539 h 1654101"/>
                <a:gd name="connsiteX4" fmla="*/ 1420586 w 1420586"/>
                <a:gd name="connsiteY4" fmla="*/ 1643590 h 1654101"/>
                <a:gd name="connsiteX0" fmla="*/ 0 w 1096736"/>
                <a:gd name="connsiteY0" fmla="*/ 1624768 h 1654101"/>
                <a:gd name="connsiteX1" fmla="*/ 28575 w 1096736"/>
                <a:gd name="connsiteY1" fmla="*/ 453193 h 1654101"/>
                <a:gd name="connsiteX2" fmla="*/ 257175 w 1096736"/>
                <a:gd name="connsiteY2" fmla="*/ 1453320 h 1654101"/>
                <a:gd name="connsiteX3" fmla="*/ 777194 w 1096736"/>
                <a:gd name="connsiteY3" fmla="*/ 1624539 h 1654101"/>
                <a:gd name="connsiteX4" fmla="*/ 1096736 w 1096736"/>
                <a:gd name="connsiteY4" fmla="*/ 1634065 h 1654101"/>
                <a:gd name="connsiteX0" fmla="*/ 0 w 1068161"/>
                <a:gd name="connsiteY0" fmla="*/ 0 h 1200908"/>
                <a:gd name="connsiteX1" fmla="*/ 228600 w 1068161"/>
                <a:gd name="connsiteY1" fmla="*/ 1000127 h 1200908"/>
                <a:gd name="connsiteX2" fmla="*/ 748619 w 1068161"/>
                <a:gd name="connsiteY2" fmla="*/ 1171346 h 1200908"/>
                <a:gd name="connsiteX3" fmla="*/ 1068161 w 1068161"/>
                <a:gd name="connsiteY3" fmla="*/ 1180872 h 1200908"/>
                <a:gd name="connsiteX0" fmla="*/ 0 w 748619"/>
                <a:gd name="connsiteY0" fmla="*/ 0 h 1200908"/>
                <a:gd name="connsiteX1" fmla="*/ 228600 w 748619"/>
                <a:gd name="connsiteY1" fmla="*/ 1000127 h 1200908"/>
                <a:gd name="connsiteX2" fmla="*/ 748619 w 748619"/>
                <a:gd name="connsiteY2" fmla="*/ 1171346 h 1200908"/>
                <a:gd name="connsiteX0" fmla="*/ 0 w 554876"/>
                <a:gd name="connsiteY0" fmla="*/ 0 h 1200908"/>
                <a:gd name="connsiteX1" fmla="*/ 228600 w 554876"/>
                <a:gd name="connsiteY1" fmla="*/ 1000127 h 1200908"/>
                <a:gd name="connsiteX2" fmla="*/ 554876 w 554876"/>
                <a:gd name="connsiteY2" fmla="*/ 1156832 h 1200908"/>
              </a:gdLst>
              <a:ahLst/>
              <a:cxnLst>
                <a:cxn ang="0">
                  <a:pos x="connsiteX0" y="connsiteY0"/>
                </a:cxn>
                <a:cxn ang="0">
                  <a:pos x="connsiteX1" y="connsiteY1"/>
                </a:cxn>
                <a:cxn ang="0">
                  <a:pos x="connsiteX2" y="connsiteY2"/>
                </a:cxn>
              </a:cxnLst>
              <a:rect l="l" t="t" r="r" b="b"/>
              <a:pathLst>
                <a:path w="554876" h="1200908">
                  <a:moveTo>
                    <a:pt x="0" y="0"/>
                  </a:moveTo>
                  <a:cubicBezTo>
                    <a:pt x="107950" y="36513"/>
                    <a:pt x="104624" y="799346"/>
                    <a:pt x="228600" y="1000127"/>
                  </a:cubicBezTo>
                  <a:cubicBezTo>
                    <a:pt x="357339" y="1200908"/>
                    <a:pt x="554876" y="1156832"/>
                    <a:pt x="554876" y="1156832"/>
                  </a:cubicBez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Freeform 25"/>
            <p:cNvSpPr/>
            <p:nvPr/>
          </p:nvSpPr>
          <p:spPr>
            <a:xfrm flipH="1">
              <a:off x="1084944" y="700314"/>
              <a:ext cx="1240971" cy="1195918"/>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 name="connsiteX0" fmla="*/ 0 w 2752725"/>
                <a:gd name="connsiteY0" fmla="*/ 1175655 h 1200908"/>
                <a:gd name="connsiteX1" fmla="*/ 537028 w 2752725"/>
                <a:gd name="connsiteY1" fmla="*/ 1176109 h 1200908"/>
                <a:gd name="connsiteX2" fmla="*/ 1055914 w 2752725"/>
                <a:gd name="connsiteY2" fmla="*/ 990600 h 1200908"/>
                <a:gd name="connsiteX3" fmla="*/ 1360714 w 2752725"/>
                <a:gd name="connsiteY3" fmla="*/ 0 h 1200908"/>
                <a:gd name="connsiteX4" fmla="*/ 1589314 w 2752725"/>
                <a:gd name="connsiteY4" fmla="*/ 1000127 h 1200908"/>
                <a:gd name="connsiteX5" fmla="*/ 2109333 w 2752725"/>
                <a:gd name="connsiteY5" fmla="*/ 1171346 h 1200908"/>
                <a:gd name="connsiteX6" fmla="*/ 2752725 w 2752725"/>
                <a:gd name="connsiteY6" fmla="*/ 1190397 h 1200908"/>
                <a:gd name="connsiteX0" fmla="*/ 0 w 2752725"/>
                <a:gd name="connsiteY0" fmla="*/ 1175655 h 1367593"/>
                <a:gd name="connsiteX1" fmla="*/ 537028 w 2752725"/>
                <a:gd name="connsiteY1" fmla="*/ 1176109 h 1367593"/>
                <a:gd name="connsiteX2" fmla="*/ 1332139 w 2752725"/>
                <a:gd name="connsiteY2" fmla="*/ 1171575 h 1367593"/>
                <a:gd name="connsiteX3" fmla="*/ 1360714 w 2752725"/>
                <a:gd name="connsiteY3" fmla="*/ 0 h 1367593"/>
                <a:gd name="connsiteX4" fmla="*/ 1589314 w 2752725"/>
                <a:gd name="connsiteY4" fmla="*/ 1000127 h 1367593"/>
                <a:gd name="connsiteX5" fmla="*/ 2109333 w 2752725"/>
                <a:gd name="connsiteY5" fmla="*/ 1171346 h 1367593"/>
                <a:gd name="connsiteX6" fmla="*/ 2752725 w 2752725"/>
                <a:gd name="connsiteY6" fmla="*/ 1190397 h 1367593"/>
                <a:gd name="connsiteX0" fmla="*/ 0 w 2752725"/>
                <a:gd name="connsiteY0" fmla="*/ 1628848 h 1820786"/>
                <a:gd name="connsiteX1" fmla="*/ 537028 w 2752725"/>
                <a:gd name="connsiteY1" fmla="*/ 1629302 h 1820786"/>
                <a:gd name="connsiteX2" fmla="*/ 1332139 w 2752725"/>
                <a:gd name="connsiteY2" fmla="*/ 1624768 h 1820786"/>
                <a:gd name="connsiteX3" fmla="*/ 1360714 w 2752725"/>
                <a:gd name="connsiteY3" fmla="*/ 453193 h 1820786"/>
                <a:gd name="connsiteX4" fmla="*/ 1589314 w 2752725"/>
                <a:gd name="connsiteY4" fmla="*/ 1453320 h 1820786"/>
                <a:gd name="connsiteX5" fmla="*/ 2109333 w 2752725"/>
                <a:gd name="connsiteY5" fmla="*/ 1624539 h 1820786"/>
                <a:gd name="connsiteX6" fmla="*/ 2752725 w 2752725"/>
                <a:gd name="connsiteY6" fmla="*/ 1643590 h 1820786"/>
                <a:gd name="connsiteX0" fmla="*/ 0 w 2752725"/>
                <a:gd name="connsiteY0" fmla="*/ 1628848 h 1654101"/>
                <a:gd name="connsiteX1" fmla="*/ 537028 w 2752725"/>
                <a:gd name="connsiteY1" fmla="*/ 1629302 h 1654101"/>
                <a:gd name="connsiteX2" fmla="*/ 1332139 w 2752725"/>
                <a:gd name="connsiteY2" fmla="*/ 1624768 h 1654101"/>
                <a:gd name="connsiteX3" fmla="*/ 1360714 w 2752725"/>
                <a:gd name="connsiteY3" fmla="*/ 453193 h 1654101"/>
                <a:gd name="connsiteX4" fmla="*/ 1589314 w 2752725"/>
                <a:gd name="connsiteY4" fmla="*/ 1453320 h 1654101"/>
                <a:gd name="connsiteX5" fmla="*/ 2109333 w 2752725"/>
                <a:gd name="connsiteY5" fmla="*/ 1624539 h 1654101"/>
                <a:gd name="connsiteX6" fmla="*/ 2752725 w 2752725"/>
                <a:gd name="connsiteY6" fmla="*/ 1643590 h 1654101"/>
                <a:gd name="connsiteX0" fmla="*/ 0 w 2215697"/>
                <a:gd name="connsiteY0" fmla="*/ 1629302 h 1654101"/>
                <a:gd name="connsiteX1" fmla="*/ 795111 w 2215697"/>
                <a:gd name="connsiteY1" fmla="*/ 1624768 h 1654101"/>
                <a:gd name="connsiteX2" fmla="*/ 823686 w 2215697"/>
                <a:gd name="connsiteY2" fmla="*/ 453193 h 1654101"/>
                <a:gd name="connsiteX3" fmla="*/ 1052286 w 2215697"/>
                <a:gd name="connsiteY3" fmla="*/ 1453320 h 1654101"/>
                <a:gd name="connsiteX4" fmla="*/ 1572305 w 2215697"/>
                <a:gd name="connsiteY4" fmla="*/ 1624539 h 1654101"/>
                <a:gd name="connsiteX5" fmla="*/ 2215697 w 2215697"/>
                <a:gd name="connsiteY5" fmla="*/ 1643590 h 1654101"/>
                <a:gd name="connsiteX0" fmla="*/ 0 w 1420586"/>
                <a:gd name="connsiteY0" fmla="*/ 1624768 h 1654101"/>
                <a:gd name="connsiteX1" fmla="*/ 28575 w 1420586"/>
                <a:gd name="connsiteY1" fmla="*/ 453193 h 1654101"/>
                <a:gd name="connsiteX2" fmla="*/ 257175 w 1420586"/>
                <a:gd name="connsiteY2" fmla="*/ 1453320 h 1654101"/>
                <a:gd name="connsiteX3" fmla="*/ 777194 w 1420586"/>
                <a:gd name="connsiteY3" fmla="*/ 1624539 h 1654101"/>
                <a:gd name="connsiteX4" fmla="*/ 1420586 w 1420586"/>
                <a:gd name="connsiteY4" fmla="*/ 1643590 h 1654101"/>
                <a:gd name="connsiteX0" fmla="*/ 0 w 1372961"/>
                <a:gd name="connsiteY0" fmla="*/ 1624768 h 1654101"/>
                <a:gd name="connsiteX1" fmla="*/ 28575 w 1372961"/>
                <a:gd name="connsiteY1" fmla="*/ 453193 h 1654101"/>
                <a:gd name="connsiteX2" fmla="*/ 257175 w 1372961"/>
                <a:gd name="connsiteY2" fmla="*/ 1453320 h 1654101"/>
                <a:gd name="connsiteX3" fmla="*/ 777194 w 1372961"/>
                <a:gd name="connsiteY3" fmla="*/ 1624539 h 1654101"/>
                <a:gd name="connsiteX4" fmla="*/ 1372961 w 1372961"/>
                <a:gd name="connsiteY4" fmla="*/ 1624540 h 1654101"/>
                <a:gd name="connsiteX0" fmla="*/ 0 w 1344386"/>
                <a:gd name="connsiteY0" fmla="*/ 0 h 1200908"/>
                <a:gd name="connsiteX1" fmla="*/ 228600 w 1344386"/>
                <a:gd name="connsiteY1" fmla="*/ 1000127 h 1200908"/>
                <a:gd name="connsiteX2" fmla="*/ 748619 w 1344386"/>
                <a:gd name="connsiteY2" fmla="*/ 1171346 h 1200908"/>
                <a:gd name="connsiteX3" fmla="*/ 1344386 w 1344386"/>
                <a:gd name="connsiteY3" fmla="*/ 1171347 h 1200908"/>
                <a:gd name="connsiteX0" fmla="*/ 0 w 1702889"/>
                <a:gd name="connsiteY0" fmla="*/ 0 h 1200908"/>
                <a:gd name="connsiteX1" fmla="*/ 228600 w 1702889"/>
                <a:gd name="connsiteY1" fmla="*/ 1000127 h 1200908"/>
                <a:gd name="connsiteX2" fmla="*/ 748619 w 1702889"/>
                <a:gd name="connsiteY2" fmla="*/ 1171346 h 1200908"/>
                <a:gd name="connsiteX3" fmla="*/ 1702889 w 1702889"/>
                <a:gd name="connsiteY3" fmla="*/ 1171347 h 1200908"/>
              </a:gdLst>
              <a:ahLst/>
              <a:cxnLst>
                <a:cxn ang="0">
                  <a:pos x="connsiteX0" y="connsiteY0"/>
                </a:cxn>
                <a:cxn ang="0">
                  <a:pos x="connsiteX1" y="connsiteY1"/>
                </a:cxn>
                <a:cxn ang="0">
                  <a:pos x="connsiteX2" y="connsiteY2"/>
                </a:cxn>
                <a:cxn ang="0">
                  <a:pos x="connsiteX3" y="connsiteY3"/>
                </a:cxn>
              </a:cxnLst>
              <a:rect l="l" t="t" r="r" b="b"/>
              <a:pathLst>
                <a:path w="1702889" h="1200908">
                  <a:moveTo>
                    <a:pt x="0" y="0"/>
                  </a:moveTo>
                  <a:cubicBezTo>
                    <a:pt x="107950" y="36513"/>
                    <a:pt x="104624" y="799346"/>
                    <a:pt x="228600" y="1000127"/>
                  </a:cubicBezTo>
                  <a:cubicBezTo>
                    <a:pt x="357339" y="1200908"/>
                    <a:pt x="748619" y="1171346"/>
                    <a:pt x="748619" y="1171346"/>
                  </a:cubicBezTo>
                  <a:lnTo>
                    <a:pt x="1702889" y="1171347"/>
                  </a:ln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70" name="Group 69"/>
          <p:cNvGrpSpPr/>
          <p:nvPr/>
        </p:nvGrpSpPr>
        <p:grpSpPr>
          <a:xfrm>
            <a:off x="388257" y="4720771"/>
            <a:ext cx="4013202" cy="2043727"/>
            <a:chOff x="381000" y="457200"/>
            <a:chExt cx="4013202" cy="2043727"/>
          </a:xfrm>
        </p:grpSpPr>
        <p:grpSp>
          <p:nvGrpSpPr>
            <p:cNvPr id="71" name="Group 65"/>
            <p:cNvGrpSpPr/>
            <p:nvPr/>
          </p:nvGrpSpPr>
          <p:grpSpPr>
            <a:xfrm>
              <a:off x="381000" y="457200"/>
              <a:ext cx="4013202" cy="2043727"/>
              <a:chOff x="58056" y="1600200"/>
              <a:chExt cx="4013202" cy="2043727"/>
            </a:xfrm>
          </p:grpSpPr>
          <p:sp>
            <p:nvSpPr>
              <p:cNvPr id="74" name="Freeform 73"/>
              <p:cNvSpPr/>
              <p:nvPr/>
            </p:nvSpPr>
            <p:spPr>
              <a:xfrm>
                <a:off x="685800" y="1600200"/>
                <a:ext cx="2895600" cy="1422400"/>
              </a:xfrm>
              <a:custGeom>
                <a:avLst/>
                <a:gdLst>
                  <a:gd name="connsiteX0" fmla="*/ 14514 w 2017486"/>
                  <a:gd name="connsiteY0" fmla="*/ 0 h 1422400"/>
                  <a:gd name="connsiteX1" fmla="*/ 0 w 2017486"/>
                  <a:gd name="connsiteY1" fmla="*/ 1422400 h 1422400"/>
                  <a:gd name="connsiteX2" fmla="*/ 2017486 w 2017486"/>
                  <a:gd name="connsiteY2" fmla="*/ 1422400 h 1422400"/>
                </a:gdLst>
                <a:ahLst/>
                <a:cxnLst>
                  <a:cxn ang="0">
                    <a:pos x="connsiteX0" y="connsiteY0"/>
                  </a:cxn>
                  <a:cxn ang="0">
                    <a:pos x="connsiteX1" y="connsiteY1"/>
                  </a:cxn>
                  <a:cxn ang="0">
                    <a:pos x="connsiteX2" y="connsiteY2"/>
                  </a:cxn>
                </a:cxnLst>
                <a:rect l="l" t="t" r="r" b="b"/>
                <a:pathLst>
                  <a:path w="2017486" h="1422400">
                    <a:moveTo>
                      <a:pt x="14514" y="0"/>
                    </a:moveTo>
                    <a:lnTo>
                      <a:pt x="0" y="1422400"/>
                    </a:lnTo>
                    <a:lnTo>
                      <a:pt x="2017486" y="14224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5" name="Straight Connector 74"/>
              <p:cNvCxnSpPr/>
              <p:nvPr/>
            </p:nvCxnSpPr>
            <p:spPr>
              <a:xfrm>
                <a:off x="8382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12319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16256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20193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24130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28067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32004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1705428" y="3182262"/>
                <a:ext cx="609600" cy="461665"/>
              </a:xfrm>
              <a:prstGeom prst="rect">
                <a:avLst/>
              </a:prstGeom>
              <a:noFill/>
            </p:spPr>
            <p:txBody>
              <a:bodyPr wrap="square" rtlCol="0">
                <a:spAutoFit/>
              </a:bodyPr>
              <a:lstStyle/>
              <a:p>
                <a:pPr algn="ctr"/>
                <a:r>
                  <a:rPr lang="en-US" sz="2400" dirty="0" smtClean="0"/>
                  <a:t>0</a:t>
                </a:r>
                <a:endParaRPr lang="en-US" sz="2400" dirty="0"/>
              </a:p>
            </p:txBody>
          </p:sp>
          <p:sp>
            <p:nvSpPr>
              <p:cNvPr id="83" name="TextBox 82"/>
              <p:cNvSpPr txBox="1"/>
              <p:nvPr/>
            </p:nvSpPr>
            <p:spPr>
              <a:xfrm>
                <a:off x="2115456"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84" name="TextBox 83"/>
              <p:cNvSpPr txBox="1"/>
              <p:nvPr/>
            </p:nvSpPr>
            <p:spPr>
              <a:xfrm>
                <a:off x="251097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85" name="TextBox 84"/>
              <p:cNvSpPr txBox="1"/>
              <p:nvPr/>
            </p:nvSpPr>
            <p:spPr>
              <a:xfrm>
                <a:off x="28956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86" name="TextBox 85"/>
              <p:cNvSpPr txBox="1"/>
              <p:nvPr/>
            </p:nvSpPr>
            <p:spPr>
              <a:xfrm>
                <a:off x="5334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87" name="TextBox 86"/>
              <p:cNvSpPr txBox="1"/>
              <p:nvPr/>
            </p:nvSpPr>
            <p:spPr>
              <a:xfrm>
                <a:off x="91803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88" name="TextBox 87"/>
              <p:cNvSpPr txBox="1"/>
              <p:nvPr/>
            </p:nvSpPr>
            <p:spPr>
              <a:xfrm>
                <a:off x="1295400"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89" name="Freeform 88"/>
              <p:cNvSpPr/>
              <p:nvPr/>
            </p:nvSpPr>
            <p:spPr>
              <a:xfrm>
                <a:off x="1944914" y="3396343"/>
                <a:ext cx="130629" cy="29028"/>
              </a:xfrm>
              <a:custGeom>
                <a:avLst/>
                <a:gdLst>
                  <a:gd name="connsiteX0" fmla="*/ 130629 w 130629"/>
                  <a:gd name="connsiteY0" fmla="*/ 0 h 29028"/>
                  <a:gd name="connsiteX1" fmla="*/ 0 w 130629"/>
                  <a:gd name="connsiteY1" fmla="*/ 29028 h 29028"/>
                </a:gdLst>
                <a:ahLst/>
                <a:cxnLst>
                  <a:cxn ang="0">
                    <a:pos x="connsiteX0" y="connsiteY0"/>
                  </a:cxn>
                  <a:cxn ang="0">
                    <a:pos x="connsiteX1" y="connsiteY1"/>
                  </a:cxn>
                </a:cxnLst>
                <a:rect l="l" t="t" r="r" b="b"/>
                <a:pathLst>
                  <a:path w="130629" h="29028">
                    <a:moveTo>
                      <a:pt x="130629" y="0"/>
                    </a:moveTo>
                    <a:lnTo>
                      <a:pt x="0" y="2902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TextBox 89"/>
              <p:cNvSpPr txBox="1"/>
              <p:nvPr/>
            </p:nvSpPr>
            <p:spPr>
              <a:xfrm>
                <a:off x="58056" y="2039256"/>
                <a:ext cx="714828" cy="461665"/>
              </a:xfrm>
              <a:prstGeom prst="rect">
                <a:avLst/>
              </a:prstGeom>
              <a:noFill/>
            </p:spPr>
            <p:txBody>
              <a:bodyPr wrap="square" rtlCol="0">
                <a:spAutoFit/>
              </a:bodyPr>
              <a:lstStyle/>
              <a:p>
                <a:pPr algn="ctr"/>
                <a:r>
                  <a:rPr lang="en-US" sz="2400" dirty="0" smtClean="0"/>
                  <a:t>p(d)</a:t>
                </a:r>
                <a:endParaRPr lang="en-US" sz="2400" dirty="0"/>
              </a:p>
            </p:txBody>
          </p:sp>
          <p:sp>
            <p:nvSpPr>
              <p:cNvPr id="91" name="TextBox 90"/>
              <p:cNvSpPr txBox="1"/>
              <p:nvPr/>
            </p:nvSpPr>
            <p:spPr>
              <a:xfrm>
                <a:off x="3356430" y="2757714"/>
                <a:ext cx="714828" cy="461665"/>
              </a:xfrm>
              <a:prstGeom prst="rect">
                <a:avLst/>
              </a:prstGeom>
              <a:noFill/>
            </p:spPr>
            <p:txBody>
              <a:bodyPr wrap="square" rtlCol="0">
                <a:spAutoFit/>
              </a:bodyPr>
              <a:lstStyle/>
              <a:p>
                <a:pPr algn="ctr"/>
                <a:r>
                  <a:rPr lang="en-US" sz="2400" dirty="0" smtClean="0"/>
                  <a:t>d</a:t>
                </a:r>
                <a:endParaRPr lang="en-US" sz="2400" dirty="0"/>
              </a:p>
            </p:txBody>
          </p:sp>
        </p:grpSp>
        <p:sp>
          <p:nvSpPr>
            <p:cNvPr id="72" name="Freeform 71"/>
            <p:cNvSpPr/>
            <p:nvPr/>
          </p:nvSpPr>
          <p:spPr>
            <a:xfrm>
              <a:off x="2335441" y="695324"/>
              <a:ext cx="1465296" cy="1200908"/>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 name="connsiteX0" fmla="*/ 0 w 2752725"/>
                <a:gd name="connsiteY0" fmla="*/ 1175655 h 1200908"/>
                <a:gd name="connsiteX1" fmla="*/ 537028 w 2752725"/>
                <a:gd name="connsiteY1" fmla="*/ 1176109 h 1200908"/>
                <a:gd name="connsiteX2" fmla="*/ 1055914 w 2752725"/>
                <a:gd name="connsiteY2" fmla="*/ 990600 h 1200908"/>
                <a:gd name="connsiteX3" fmla="*/ 1360714 w 2752725"/>
                <a:gd name="connsiteY3" fmla="*/ 0 h 1200908"/>
                <a:gd name="connsiteX4" fmla="*/ 1589314 w 2752725"/>
                <a:gd name="connsiteY4" fmla="*/ 1000127 h 1200908"/>
                <a:gd name="connsiteX5" fmla="*/ 2109333 w 2752725"/>
                <a:gd name="connsiteY5" fmla="*/ 1171346 h 1200908"/>
                <a:gd name="connsiteX6" fmla="*/ 2752725 w 2752725"/>
                <a:gd name="connsiteY6" fmla="*/ 1190397 h 1200908"/>
                <a:gd name="connsiteX0" fmla="*/ 0 w 2752725"/>
                <a:gd name="connsiteY0" fmla="*/ 1175655 h 1367593"/>
                <a:gd name="connsiteX1" fmla="*/ 537028 w 2752725"/>
                <a:gd name="connsiteY1" fmla="*/ 1176109 h 1367593"/>
                <a:gd name="connsiteX2" fmla="*/ 1332139 w 2752725"/>
                <a:gd name="connsiteY2" fmla="*/ 1171575 h 1367593"/>
                <a:gd name="connsiteX3" fmla="*/ 1360714 w 2752725"/>
                <a:gd name="connsiteY3" fmla="*/ 0 h 1367593"/>
                <a:gd name="connsiteX4" fmla="*/ 1589314 w 2752725"/>
                <a:gd name="connsiteY4" fmla="*/ 1000127 h 1367593"/>
                <a:gd name="connsiteX5" fmla="*/ 2109333 w 2752725"/>
                <a:gd name="connsiteY5" fmla="*/ 1171346 h 1367593"/>
                <a:gd name="connsiteX6" fmla="*/ 2752725 w 2752725"/>
                <a:gd name="connsiteY6" fmla="*/ 1190397 h 1367593"/>
                <a:gd name="connsiteX0" fmla="*/ 0 w 2752725"/>
                <a:gd name="connsiteY0" fmla="*/ 1628848 h 1820786"/>
                <a:gd name="connsiteX1" fmla="*/ 537028 w 2752725"/>
                <a:gd name="connsiteY1" fmla="*/ 1629302 h 1820786"/>
                <a:gd name="connsiteX2" fmla="*/ 1332139 w 2752725"/>
                <a:gd name="connsiteY2" fmla="*/ 1624768 h 1820786"/>
                <a:gd name="connsiteX3" fmla="*/ 1360714 w 2752725"/>
                <a:gd name="connsiteY3" fmla="*/ 453193 h 1820786"/>
                <a:gd name="connsiteX4" fmla="*/ 1589314 w 2752725"/>
                <a:gd name="connsiteY4" fmla="*/ 1453320 h 1820786"/>
                <a:gd name="connsiteX5" fmla="*/ 2109333 w 2752725"/>
                <a:gd name="connsiteY5" fmla="*/ 1624539 h 1820786"/>
                <a:gd name="connsiteX6" fmla="*/ 2752725 w 2752725"/>
                <a:gd name="connsiteY6" fmla="*/ 1643590 h 1820786"/>
                <a:gd name="connsiteX0" fmla="*/ 0 w 2752725"/>
                <a:gd name="connsiteY0" fmla="*/ 1628848 h 1654101"/>
                <a:gd name="connsiteX1" fmla="*/ 537028 w 2752725"/>
                <a:gd name="connsiteY1" fmla="*/ 1629302 h 1654101"/>
                <a:gd name="connsiteX2" fmla="*/ 1332139 w 2752725"/>
                <a:gd name="connsiteY2" fmla="*/ 1624768 h 1654101"/>
                <a:gd name="connsiteX3" fmla="*/ 1360714 w 2752725"/>
                <a:gd name="connsiteY3" fmla="*/ 453193 h 1654101"/>
                <a:gd name="connsiteX4" fmla="*/ 1589314 w 2752725"/>
                <a:gd name="connsiteY4" fmla="*/ 1453320 h 1654101"/>
                <a:gd name="connsiteX5" fmla="*/ 2109333 w 2752725"/>
                <a:gd name="connsiteY5" fmla="*/ 1624539 h 1654101"/>
                <a:gd name="connsiteX6" fmla="*/ 2752725 w 2752725"/>
                <a:gd name="connsiteY6" fmla="*/ 1643590 h 1654101"/>
                <a:gd name="connsiteX0" fmla="*/ 0 w 2215697"/>
                <a:gd name="connsiteY0" fmla="*/ 1629302 h 1654101"/>
                <a:gd name="connsiteX1" fmla="*/ 795111 w 2215697"/>
                <a:gd name="connsiteY1" fmla="*/ 1624768 h 1654101"/>
                <a:gd name="connsiteX2" fmla="*/ 823686 w 2215697"/>
                <a:gd name="connsiteY2" fmla="*/ 453193 h 1654101"/>
                <a:gd name="connsiteX3" fmla="*/ 1052286 w 2215697"/>
                <a:gd name="connsiteY3" fmla="*/ 1453320 h 1654101"/>
                <a:gd name="connsiteX4" fmla="*/ 1572305 w 2215697"/>
                <a:gd name="connsiteY4" fmla="*/ 1624539 h 1654101"/>
                <a:gd name="connsiteX5" fmla="*/ 2215697 w 2215697"/>
                <a:gd name="connsiteY5" fmla="*/ 1643590 h 1654101"/>
                <a:gd name="connsiteX0" fmla="*/ 0 w 1420586"/>
                <a:gd name="connsiteY0" fmla="*/ 1624768 h 1654101"/>
                <a:gd name="connsiteX1" fmla="*/ 28575 w 1420586"/>
                <a:gd name="connsiteY1" fmla="*/ 453193 h 1654101"/>
                <a:gd name="connsiteX2" fmla="*/ 257175 w 1420586"/>
                <a:gd name="connsiteY2" fmla="*/ 1453320 h 1654101"/>
                <a:gd name="connsiteX3" fmla="*/ 777194 w 1420586"/>
                <a:gd name="connsiteY3" fmla="*/ 1624539 h 1654101"/>
                <a:gd name="connsiteX4" fmla="*/ 1420586 w 1420586"/>
                <a:gd name="connsiteY4" fmla="*/ 1643590 h 1654101"/>
                <a:gd name="connsiteX0" fmla="*/ 0 w 1096736"/>
                <a:gd name="connsiteY0" fmla="*/ 1624768 h 1654101"/>
                <a:gd name="connsiteX1" fmla="*/ 28575 w 1096736"/>
                <a:gd name="connsiteY1" fmla="*/ 453193 h 1654101"/>
                <a:gd name="connsiteX2" fmla="*/ 257175 w 1096736"/>
                <a:gd name="connsiteY2" fmla="*/ 1453320 h 1654101"/>
                <a:gd name="connsiteX3" fmla="*/ 777194 w 1096736"/>
                <a:gd name="connsiteY3" fmla="*/ 1624539 h 1654101"/>
                <a:gd name="connsiteX4" fmla="*/ 1096736 w 1096736"/>
                <a:gd name="connsiteY4" fmla="*/ 1634065 h 1654101"/>
                <a:gd name="connsiteX0" fmla="*/ 0 w 1068161"/>
                <a:gd name="connsiteY0" fmla="*/ 0 h 1200908"/>
                <a:gd name="connsiteX1" fmla="*/ 228600 w 1068161"/>
                <a:gd name="connsiteY1" fmla="*/ 1000127 h 1200908"/>
                <a:gd name="connsiteX2" fmla="*/ 748619 w 1068161"/>
                <a:gd name="connsiteY2" fmla="*/ 1171346 h 1200908"/>
                <a:gd name="connsiteX3" fmla="*/ 1068161 w 1068161"/>
                <a:gd name="connsiteY3" fmla="*/ 1180872 h 1200908"/>
                <a:gd name="connsiteX0" fmla="*/ 0 w 748619"/>
                <a:gd name="connsiteY0" fmla="*/ 0 h 1200908"/>
                <a:gd name="connsiteX1" fmla="*/ 228600 w 748619"/>
                <a:gd name="connsiteY1" fmla="*/ 1000127 h 1200908"/>
                <a:gd name="connsiteX2" fmla="*/ 748619 w 748619"/>
                <a:gd name="connsiteY2" fmla="*/ 1171346 h 1200908"/>
                <a:gd name="connsiteX0" fmla="*/ 0 w 554876"/>
                <a:gd name="connsiteY0" fmla="*/ 0 h 1200908"/>
                <a:gd name="connsiteX1" fmla="*/ 228600 w 554876"/>
                <a:gd name="connsiteY1" fmla="*/ 1000127 h 1200908"/>
                <a:gd name="connsiteX2" fmla="*/ 554876 w 554876"/>
                <a:gd name="connsiteY2" fmla="*/ 1156832 h 1200908"/>
              </a:gdLst>
              <a:ahLst/>
              <a:cxnLst>
                <a:cxn ang="0">
                  <a:pos x="connsiteX0" y="connsiteY0"/>
                </a:cxn>
                <a:cxn ang="0">
                  <a:pos x="connsiteX1" y="connsiteY1"/>
                </a:cxn>
                <a:cxn ang="0">
                  <a:pos x="connsiteX2" y="connsiteY2"/>
                </a:cxn>
              </a:cxnLst>
              <a:rect l="l" t="t" r="r" b="b"/>
              <a:pathLst>
                <a:path w="554876" h="1200908">
                  <a:moveTo>
                    <a:pt x="0" y="0"/>
                  </a:moveTo>
                  <a:cubicBezTo>
                    <a:pt x="107950" y="36513"/>
                    <a:pt x="104624" y="799346"/>
                    <a:pt x="228600" y="1000127"/>
                  </a:cubicBezTo>
                  <a:cubicBezTo>
                    <a:pt x="357339" y="1200908"/>
                    <a:pt x="554876" y="1156832"/>
                    <a:pt x="554876" y="1156832"/>
                  </a:cubicBez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Freeform 72"/>
            <p:cNvSpPr/>
            <p:nvPr/>
          </p:nvSpPr>
          <p:spPr>
            <a:xfrm flipH="1">
              <a:off x="1084944" y="700314"/>
              <a:ext cx="1240971" cy="1195918"/>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 name="connsiteX0" fmla="*/ 0 w 2752725"/>
                <a:gd name="connsiteY0" fmla="*/ 1175655 h 1200908"/>
                <a:gd name="connsiteX1" fmla="*/ 537028 w 2752725"/>
                <a:gd name="connsiteY1" fmla="*/ 1176109 h 1200908"/>
                <a:gd name="connsiteX2" fmla="*/ 1055914 w 2752725"/>
                <a:gd name="connsiteY2" fmla="*/ 990600 h 1200908"/>
                <a:gd name="connsiteX3" fmla="*/ 1360714 w 2752725"/>
                <a:gd name="connsiteY3" fmla="*/ 0 h 1200908"/>
                <a:gd name="connsiteX4" fmla="*/ 1589314 w 2752725"/>
                <a:gd name="connsiteY4" fmla="*/ 1000127 h 1200908"/>
                <a:gd name="connsiteX5" fmla="*/ 2109333 w 2752725"/>
                <a:gd name="connsiteY5" fmla="*/ 1171346 h 1200908"/>
                <a:gd name="connsiteX6" fmla="*/ 2752725 w 2752725"/>
                <a:gd name="connsiteY6" fmla="*/ 1190397 h 1200908"/>
                <a:gd name="connsiteX0" fmla="*/ 0 w 2752725"/>
                <a:gd name="connsiteY0" fmla="*/ 1175655 h 1367593"/>
                <a:gd name="connsiteX1" fmla="*/ 537028 w 2752725"/>
                <a:gd name="connsiteY1" fmla="*/ 1176109 h 1367593"/>
                <a:gd name="connsiteX2" fmla="*/ 1332139 w 2752725"/>
                <a:gd name="connsiteY2" fmla="*/ 1171575 h 1367593"/>
                <a:gd name="connsiteX3" fmla="*/ 1360714 w 2752725"/>
                <a:gd name="connsiteY3" fmla="*/ 0 h 1367593"/>
                <a:gd name="connsiteX4" fmla="*/ 1589314 w 2752725"/>
                <a:gd name="connsiteY4" fmla="*/ 1000127 h 1367593"/>
                <a:gd name="connsiteX5" fmla="*/ 2109333 w 2752725"/>
                <a:gd name="connsiteY5" fmla="*/ 1171346 h 1367593"/>
                <a:gd name="connsiteX6" fmla="*/ 2752725 w 2752725"/>
                <a:gd name="connsiteY6" fmla="*/ 1190397 h 1367593"/>
                <a:gd name="connsiteX0" fmla="*/ 0 w 2752725"/>
                <a:gd name="connsiteY0" fmla="*/ 1628848 h 1820786"/>
                <a:gd name="connsiteX1" fmla="*/ 537028 w 2752725"/>
                <a:gd name="connsiteY1" fmla="*/ 1629302 h 1820786"/>
                <a:gd name="connsiteX2" fmla="*/ 1332139 w 2752725"/>
                <a:gd name="connsiteY2" fmla="*/ 1624768 h 1820786"/>
                <a:gd name="connsiteX3" fmla="*/ 1360714 w 2752725"/>
                <a:gd name="connsiteY3" fmla="*/ 453193 h 1820786"/>
                <a:gd name="connsiteX4" fmla="*/ 1589314 w 2752725"/>
                <a:gd name="connsiteY4" fmla="*/ 1453320 h 1820786"/>
                <a:gd name="connsiteX5" fmla="*/ 2109333 w 2752725"/>
                <a:gd name="connsiteY5" fmla="*/ 1624539 h 1820786"/>
                <a:gd name="connsiteX6" fmla="*/ 2752725 w 2752725"/>
                <a:gd name="connsiteY6" fmla="*/ 1643590 h 1820786"/>
                <a:gd name="connsiteX0" fmla="*/ 0 w 2752725"/>
                <a:gd name="connsiteY0" fmla="*/ 1628848 h 1654101"/>
                <a:gd name="connsiteX1" fmla="*/ 537028 w 2752725"/>
                <a:gd name="connsiteY1" fmla="*/ 1629302 h 1654101"/>
                <a:gd name="connsiteX2" fmla="*/ 1332139 w 2752725"/>
                <a:gd name="connsiteY2" fmla="*/ 1624768 h 1654101"/>
                <a:gd name="connsiteX3" fmla="*/ 1360714 w 2752725"/>
                <a:gd name="connsiteY3" fmla="*/ 453193 h 1654101"/>
                <a:gd name="connsiteX4" fmla="*/ 1589314 w 2752725"/>
                <a:gd name="connsiteY4" fmla="*/ 1453320 h 1654101"/>
                <a:gd name="connsiteX5" fmla="*/ 2109333 w 2752725"/>
                <a:gd name="connsiteY5" fmla="*/ 1624539 h 1654101"/>
                <a:gd name="connsiteX6" fmla="*/ 2752725 w 2752725"/>
                <a:gd name="connsiteY6" fmla="*/ 1643590 h 1654101"/>
                <a:gd name="connsiteX0" fmla="*/ 0 w 2215697"/>
                <a:gd name="connsiteY0" fmla="*/ 1629302 h 1654101"/>
                <a:gd name="connsiteX1" fmla="*/ 795111 w 2215697"/>
                <a:gd name="connsiteY1" fmla="*/ 1624768 h 1654101"/>
                <a:gd name="connsiteX2" fmla="*/ 823686 w 2215697"/>
                <a:gd name="connsiteY2" fmla="*/ 453193 h 1654101"/>
                <a:gd name="connsiteX3" fmla="*/ 1052286 w 2215697"/>
                <a:gd name="connsiteY3" fmla="*/ 1453320 h 1654101"/>
                <a:gd name="connsiteX4" fmla="*/ 1572305 w 2215697"/>
                <a:gd name="connsiteY4" fmla="*/ 1624539 h 1654101"/>
                <a:gd name="connsiteX5" fmla="*/ 2215697 w 2215697"/>
                <a:gd name="connsiteY5" fmla="*/ 1643590 h 1654101"/>
                <a:gd name="connsiteX0" fmla="*/ 0 w 1420586"/>
                <a:gd name="connsiteY0" fmla="*/ 1624768 h 1654101"/>
                <a:gd name="connsiteX1" fmla="*/ 28575 w 1420586"/>
                <a:gd name="connsiteY1" fmla="*/ 453193 h 1654101"/>
                <a:gd name="connsiteX2" fmla="*/ 257175 w 1420586"/>
                <a:gd name="connsiteY2" fmla="*/ 1453320 h 1654101"/>
                <a:gd name="connsiteX3" fmla="*/ 777194 w 1420586"/>
                <a:gd name="connsiteY3" fmla="*/ 1624539 h 1654101"/>
                <a:gd name="connsiteX4" fmla="*/ 1420586 w 1420586"/>
                <a:gd name="connsiteY4" fmla="*/ 1643590 h 1654101"/>
                <a:gd name="connsiteX0" fmla="*/ 0 w 1372961"/>
                <a:gd name="connsiteY0" fmla="*/ 1624768 h 1654101"/>
                <a:gd name="connsiteX1" fmla="*/ 28575 w 1372961"/>
                <a:gd name="connsiteY1" fmla="*/ 453193 h 1654101"/>
                <a:gd name="connsiteX2" fmla="*/ 257175 w 1372961"/>
                <a:gd name="connsiteY2" fmla="*/ 1453320 h 1654101"/>
                <a:gd name="connsiteX3" fmla="*/ 777194 w 1372961"/>
                <a:gd name="connsiteY3" fmla="*/ 1624539 h 1654101"/>
                <a:gd name="connsiteX4" fmla="*/ 1372961 w 1372961"/>
                <a:gd name="connsiteY4" fmla="*/ 1624540 h 1654101"/>
                <a:gd name="connsiteX0" fmla="*/ 0 w 1344386"/>
                <a:gd name="connsiteY0" fmla="*/ 0 h 1200908"/>
                <a:gd name="connsiteX1" fmla="*/ 228600 w 1344386"/>
                <a:gd name="connsiteY1" fmla="*/ 1000127 h 1200908"/>
                <a:gd name="connsiteX2" fmla="*/ 748619 w 1344386"/>
                <a:gd name="connsiteY2" fmla="*/ 1171346 h 1200908"/>
                <a:gd name="connsiteX3" fmla="*/ 1344386 w 1344386"/>
                <a:gd name="connsiteY3" fmla="*/ 1171347 h 1200908"/>
                <a:gd name="connsiteX0" fmla="*/ 0 w 1702889"/>
                <a:gd name="connsiteY0" fmla="*/ 0 h 1200908"/>
                <a:gd name="connsiteX1" fmla="*/ 228600 w 1702889"/>
                <a:gd name="connsiteY1" fmla="*/ 1000127 h 1200908"/>
                <a:gd name="connsiteX2" fmla="*/ 748619 w 1702889"/>
                <a:gd name="connsiteY2" fmla="*/ 1171346 h 1200908"/>
                <a:gd name="connsiteX3" fmla="*/ 1702889 w 1702889"/>
                <a:gd name="connsiteY3" fmla="*/ 1171347 h 1200908"/>
              </a:gdLst>
              <a:ahLst/>
              <a:cxnLst>
                <a:cxn ang="0">
                  <a:pos x="connsiteX0" y="connsiteY0"/>
                </a:cxn>
                <a:cxn ang="0">
                  <a:pos x="connsiteX1" y="connsiteY1"/>
                </a:cxn>
                <a:cxn ang="0">
                  <a:pos x="connsiteX2" y="connsiteY2"/>
                </a:cxn>
                <a:cxn ang="0">
                  <a:pos x="connsiteX3" y="connsiteY3"/>
                </a:cxn>
              </a:cxnLst>
              <a:rect l="l" t="t" r="r" b="b"/>
              <a:pathLst>
                <a:path w="1702889" h="1200908">
                  <a:moveTo>
                    <a:pt x="0" y="0"/>
                  </a:moveTo>
                  <a:cubicBezTo>
                    <a:pt x="107950" y="36513"/>
                    <a:pt x="104624" y="799346"/>
                    <a:pt x="228600" y="1000127"/>
                  </a:cubicBezTo>
                  <a:cubicBezTo>
                    <a:pt x="357339" y="1200908"/>
                    <a:pt x="748619" y="1171346"/>
                    <a:pt x="748619" y="1171346"/>
                  </a:cubicBezTo>
                  <a:lnTo>
                    <a:pt x="1702889" y="1171347"/>
                  </a:ln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92" name="Group 91"/>
          <p:cNvGrpSpPr/>
          <p:nvPr/>
        </p:nvGrpSpPr>
        <p:grpSpPr>
          <a:xfrm>
            <a:off x="388257" y="2383971"/>
            <a:ext cx="4013202" cy="2043727"/>
            <a:chOff x="381000" y="457200"/>
            <a:chExt cx="4013202" cy="2043727"/>
          </a:xfrm>
        </p:grpSpPr>
        <p:grpSp>
          <p:nvGrpSpPr>
            <p:cNvPr id="93" name="Group 65"/>
            <p:cNvGrpSpPr/>
            <p:nvPr/>
          </p:nvGrpSpPr>
          <p:grpSpPr>
            <a:xfrm>
              <a:off x="381000" y="457200"/>
              <a:ext cx="4013202" cy="2043727"/>
              <a:chOff x="58056" y="1600200"/>
              <a:chExt cx="4013202" cy="2043727"/>
            </a:xfrm>
          </p:grpSpPr>
          <p:sp>
            <p:nvSpPr>
              <p:cNvPr id="96" name="Freeform 95"/>
              <p:cNvSpPr/>
              <p:nvPr/>
            </p:nvSpPr>
            <p:spPr>
              <a:xfrm>
                <a:off x="685800" y="1600200"/>
                <a:ext cx="2895600" cy="1422400"/>
              </a:xfrm>
              <a:custGeom>
                <a:avLst/>
                <a:gdLst>
                  <a:gd name="connsiteX0" fmla="*/ 14514 w 2017486"/>
                  <a:gd name="connsiteY0" fmla="*/ 0 h 1422400"/>
                  <a:gd name="connsiteX1" fmla="*/ 0 w 2017486"/>
                  <a:gd name="connsiteY1" fmla="*/ 1422400 h 1422400"/>
                  <a:gd name="connsiteX2" fmla="*/ 2017486 w 2017486"/>
                  <a:gd name="connsiteY2" fmla="*/ 1422400 h 1422400"/>
                </a:gdLst>
                <a:ahLst/>
                <a:cxnLst>
                  <a:cxn ang="0">
                    <a:pos x="connsiteX0" y="connsiteY0"/>
                  </a:cxn>
                  <a:cxn ang="0">
                    <a:pos x="connsiteX1" y="connsiteY1"/>
                  </a:cxn>
                  <a:cxn ang="0">
                    <a:pos x="connsiteX2" y="connsiteY2"/>
                  </a:cxn>
                </a:cxnLst>
                <a:rect l="l" t="t" r="r" b="b"/>
                <a:pathLst>
                  <a:path w="2017486" h="1422400">
                    <a:moveTo>
                      <a:pt x="14514" y="0"/>
                    </a:moveTo>
                    <a:lnTo>
                      <a:pt x="0" y="1422400"/>
                    </a:lnTo>
                    <a:lnTo>
                      <a:pt x="2017486" y="14224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97" name="Straight Connector 96"/>
              <p:cNvCxnSpPr/>
              <p:nvPr/>
            </p:nvCxnSpPr>
            <p:spPr>
              <a:xfrm>
                <a:off x="8382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12319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16256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20193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24130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28067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32004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TextBox 103"/>
              <p:cNvSpPr txBox="1"/>
              <p:nvPr/>
            </p:nvSpPr>
            <p:spPr>
              <a:xfrm>
                <a:off x="1705428" y="3182262"/>
                <a:ext cx="609600" cy="461665"/>
              </a:xfrm>
              <a:prstGeom prst="rect">
                <a:avLst/>
              </a:prstGeom>
              <a:noFill/>
            </p:spPr>
            <p:txBody>
              <a:bodyPr wrap="square" rtlCol="0">
                <a:spAutoFit/>
              </a:bodyPr>
              <a:lstStyle/>
              <a:p>
                <a:pPr algn="ctr"/>
                <a:r>
                  <a:rPr lang="en-US" sz="2400" dirty="0" smtClean="0"/>
                  <a:t>0</a:t>
                </a:r>
                <a:endParaRPr lang="en-US" sz="2400" dirty="0"/>
              </a:p>
            </p:txBody>
          </p:sp>
          <p:sp>
            <p:nvSpPr>
              <p:cNvPr id="105" name="TextBox 104"/>
              <p:cNvSpPr txBox="1"/>
              <p:nvPr/>
            </p:nvSpPr>
            <p:spPr>
              <a:xfrm>
                <a:off x="2115456"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106" name="TextBox 105"/>
              <p:cNvSpPr txBox="1"/>
              <p:nvPr/>
            </p:nvSpPr>
            <p:spPr>
              <a:xfrm>
                <a:off x="251097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107" name="TextBox 106"/>
              <p:cNvSpPr txBox="1"/>
              <p:nvPr/>
            </p:nvSpPr>
            <p:spPr>
              <a:xfrm>
                <a:off x="28956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108" name="TextBox 107"/>
              <p:cNvSpPr txBox="1"/>
              <p:nvPr/>
            </p:nvSpPr>
            <p:spPr>
              <a:xfrm>
                <a:off x="5334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109" name="TextBox 108"/>
              <p:cNvSpPr txBox="1"/>
              <p:nvPr/>
            </p:nvSpPr>
            <p:spPr>
              <a:xfrm>
                <a:off x="91803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110" name="TextBox 109"/>
              <p:cNvSpPr txBox="1"/>
              <p:nvPr/>
            </p:nvSpPr>
            <p:spPr>
              <a:xfrm>
                <a:off x="1295400"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111" name="Freeform 110"/>
              <p:cNvSpPr/>
              <p:nvPr/>
            </p:nvSpPr>
            <p:spPr>
              <a:xfrm>
                <a:off x="1944914" y="3396343"/>
                <a:ext cx="130629" cy="29028"/>
              </a:xfrm>
              <a:custGeom>
                <a:avLst/>
                <a:gdLst>
                  <a:gd name="connsiteX0" fmla="*/ 130629 w 130629"/>
                  <a:gd name="connsiteY0" fmla="*/ 0 h 29028"/>
                  <a:gd name="connsiteX1" fmla="*/ 0 w 130629"/>
                  <a:gd name="connsiteY1" fmla="*/ 29028 h 29028"/>
                </a:gdLst>
                <a:ahLst/>
                <a:cxnLst>
                  <a:cxn ang="0">
                    <a:pos x="connsiteX0" y="connsiteY0"/>
                  </a:cxn>
                  <a:cxn ang="0">
                    <a:pos x="connsiteX1" y="connsiteY1"/>
                  </a:cxn>
                </a:cxnLst>
                <a:rect l="l" t="t" r="r" b="b"/>
                <a:pathLst>
                  <a:path w="130629" h="29028">
                    <a:moveTo>
                      <a:pt x="130629" y="0"/>
                    </a:moveTo>
                    <a:lnTo>
                      <a:pt x="0" y="2902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TextBox 111"/>
              <p:cNvSpPr txBox="1"/>
              <p:nvPr/>
            </p:nvSpPr>
            <p:spPr>
              <a:xfrm>
                <a:off x="58056" y="2039256"/>
                <a:ext cx="714828" cy="461665"/>
              </a:xfrm>
              <a:prstGeom prst="rect">
                <a:avLst/>
              </a:prstGeom>
              <a:noFill/>
            </p:spPr>
            <p:txBody>
              <a:bodyPr wrap="square" rtlCol="0">
                <a:spAutoFit/>
              </a:bodyPr>
              <a:lstStyle/>
              <a:p>
                <a:pPr algn="ctr"/>
                <a:r>
                  <a:rPr lang="en-US" sz="2400" dirty="0" smtClean="0"/>
                  <a:t>p(d)</a:t>
                </a:r>
                <a:endParaRPr lang="en-US" sz="2400" dirty="0"/>
              </a:p>
            </p:txBody>
          </p:sp>
          <p:sp>
            <p:nvSpPr>
              <p:cNvPr id="113" name="TextBox 112"/>
              <p:cNvSpPr txBox="1"/>
              <p:nvPr/>
            </p:nvSpPr>
            <p:spPr>
              <a:xfrm>
                <a:off x="3356430" y="2757714"/>
                <a:ext cx="714828" cy="461665"/>
              </a:xfrm>
              <a:prstGeom prst="rect">
                <a:avLst/>
              </a:prstGeom>
              <a:noFill/>
            </p:spPr>
            <p:txBody>
              <a:bodyPr wrap="square" rtlCol="0">
                <a:spAutoFit/>
              </a:bodyPr>
              <a:lstStyle/>
              <a:p>
                <a:pPr algn="ctr"/>
                <a:r>
                  <a:rPr lang="en-US" sz="2400" dirty="0" smtClean="0"/>
                  <a:t>d</a:t>
                </a:r>
                <a:endParaRPr lang="en-US" sz="2400" dirty="0"/>
              </a:p>
            </p:txBody>
          </p:sp>
        </p:grpSp>
        <p:sp>
          <p:nvSpPr>
            <p:cNvPr id="94" name="Freeform 93"/>
            <p:cNvSpPr/>
            <p:nvPr/>
          </p:nvSpPr>
          <p:spPr>
            <a:xfrm>
              <a:off x="2335441" y="695324"/>
              <a:ext cx="1465296" cy="1200908"/>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 name="connsiteX0" fmla="*/ 0 w 2752725"/>
                <a:gd name="connsiteY0" fmla="*/ 1175655 h 1200908"/>
                <a:gd name="connsiteX1" fmla="*/ 537028 w 2752725"/>
                <a:gd name="connsiteY1" fmla="*/ 1176109 h 1200908"/>
                <a:gd name="connsiteX2" fmla="*/ 1055914 w 2752725"/>
                <a:gd name="connsiteY2" fmla="*/ 990600 h 1200908"/>
                <a:gd name="connsiteX3" fmla="*/ 1360714 w 2752725"/>
                <a:gd name="connsiteY3" fmla="*/ 0 h 1200908"/>
                <a:gd name="connsiteX4" fmla="*/ 1589314 w 2752725"/>
                <a:gd name="connsiteY4" fmla="*/ 1000127 h 1200908"/>
                <a:gd name="connsiteX5" fmla="*/ 2109333 w 2752725"/>
                <a:gd name="connsiteY5" fmla="*/ 1171346 h 1200908"/>
                <a:gd name="connsiteX6" fmla="*/ 2752725 w 2752725"/>
                <a:gd name="connsiteY6" fmla="*/ 1190397 h 1200908"/>
                <a:gd name="connsiteX0" fmla="*/ 0 w 2752725"/>
                <a:gd name="connsiteY0" fmla="*/ 1175655 h 1367593"/>
                <a:gd name="connsiteX1" fmla="*/ 537028 w 2752725"/>
                <a:gd name="connsiteY1" fmla="*/ 1176109 h 1367593"/>
                <a:gd name="connsiteX2" fmla="*/ 1332139 w 2752725"/>
                <a:gd name="connsiteY2" fmla="*/ 1171575 h 1367593"/>
                <a:gd name="connsiteX3" fmla="*/ 1360714 w 2752725"/>
                <a:gd name="connsiteY3" fmla="*/ 0 h 1367593"/>
                <a:gd name="connsiteX4" fmla="*/ 1589314 w 2752725"/>
                <a:gd name="connsiteY4" fmla="*/ 1000127 h 1367593"/>
                <a:gd name="connsiteX5" fmla="*/ 2109333 w 2752725"/>
                <a:gd name="connsiteY5" fmla="*/ 1171346 h 1367593"/>
                <a:gd name="connsiteX6" fmla="*/ 2752725 w 2752725"/>
                <a:gd name="connsiteY6" fmla="*/ 1190397 h 1367593"/>
                <a:gd name="connsiteX0" fmla="*/ 0 w 2752725"/>
                <a:gd name="connsiteY0" fmla="*/ 1628848 h 1820786"/>
                <a:gd name="connsiteX1" fmla="*/ 537028 w 2752725"/>
                <a:gd name="connsiteY1" fmla="*/ 1629302 h 1820786"/>
                <a:gd name="connsiteX2" fmla="*/ 1332139 w 2752725"/>
                <a:gd name="connsiteY2" fmla="*/ 1624768 h 1820786"/>
                <a:gd name="connsiteX3" fmla="*/ 1360714 w 2752725"/>
                <a:gd name="connsiteY3" fmla="*/ 453193 h 1820786"/>
                <a:gd name="connsiteX4" fmla="*/ 1589314 w 2752725"/>
                <a:gd name="connsiteY4" fmla="*/ 1453320 h 1820786"/>
                <a:gd name="connsiteX5" fmla="*/ 2109333 w 2752725"/>
                <a:gd name="connsiteY5" fmla="*/ 1624539 h 1820786"/>
                <a:gd name="connsiteX6" fmla="*/ 2752725 w 2752725"/>
                <a:gd name="connsiteY6" fmla="*/ 1643590 h 1820786"/>
                <a:gd name="connsiteX0" fmla="*/ 0 w 2752725"/>
                <a:gd name="connsiteY0" fmla="*/ 1628848 h 1654101"/>
                <a:gd name="connsiteX1" fmla="*/ 537028 w 2752725"/>
                <a:gd name="connsiteY1" fmla="*/ 1629302 h 1654101"/>
                <a:gd name="connsiteX2" fmla="*/ 1332139 w 2752725"/>
                <a:gd name="connsiteY2" fmla="*/ 1624768 h 1654101"/>
                <a:gd name="connsiteX3" fmla="*/ 1360714 w 2752725"/>
                <a:gd name="connsiteY3" fmla="*/ 453193 h 1654101"/>
                <a:gd name="connsiteX4" fmla="*/ 1589314 w 2752725"/>
                <a:gd name="connsiteY4" fmla="*/ 1453320 h 1654101"/>
                <a:gd name="connsiteX5" fmla="*/ 2109333 w 2752725"/>
                <a:gd name="connsiteY5" fmla="*/ 1624539 h 1654101"/>
                <a:gd name="connsiteX6" fmla="*/ 2752725 w 2752725"/>
                <a:gd name="connsiteY6" fmla="*/ 1643590 h 1654101"/>
                <a:gd name="connsiteX0" fmla="*/ 0 w 2215697"/>
                <a:gd name="connsiteY0" fmla="*/ 1629302 h 1654101"/>
                <a:gd name="connsiteX1" fmla="*/ 795111 w 2215697"/>
                <a:gd name="connsiteY1" fmla="*/ 1624768 h 1654101"/>
                <a:gd name="connsiteX2" fmla="*/ 823686 w 2215697"/>
                <a:gd name="connsiteY2" fmla="*/ 453193 h 1654101"/>
                <a:gd name="connsiteX3" fmla="*/ 1052286 w 2215697"/>
                <a:gd name="connsiteY3" fmla="*/ 1453320 h 1654101"/>
                <a:gd name="connsiteX4" fmla="*/ 1572305 w 2215697"/>
                <a:gd name="connsiteY4" fmla="*/ 1624539 h 1654101"/>
                <a:gd name="connsiteX5" fmla="*/ 2215697 w 2215697"/>
                <a:gd name="connsiteY5" fmla="*/ 1643590 h 1654101"/>
                <a:gd name="connsiteX0" fmla="*/ 0 w 1420586"/>
                <a:gd name="connsiteY0" fmla="*/ 1624768 h 1654101"/>
                <a:gd name="connsiteX1" fmla="*/ 28575 w 1420586"/>
                <a:gd name="connsiteY1" fmla="*/ 453193 h 1654101"/>
                <a:gd name="connsiteX2" fmla="*/ 257175 w 1420586"/>
                <a:gd name="connsiteY2" fmla="*/ 1453320 h 1654101"/>
                <a:gd name="connsiteX3" fmla="*/ 777194 w 1420586"/>
                <a:gd name="connsiteY3" fmla="*/ 1624539 h 1654101"/>
                <a:gd name="connsiteX4" fmla="*/ 1420586 w 1420586"/>
                <a:gd name="connsiteY4" fmla="*/ 1643590 h 1654101"/>
                <a:gd name="connsiteX0" fmla="*/ 0 w 1096736"/>
                <a:gd name="connsiteY0" fmla="*/ 1624768 h 1654101"/>
                <a:gd name="connsiteX1" fmla="*/ 28575 w 1096736"/>
                <a:gd name="connsiteY1" fmla="*/ 453193 h 1654101"/>
                <a:gd name="connsiteX2" fmla="*/ 257175 w 1096736"/>
                <a:gd name="connsiteY2" fmla="*/ 1453320 h 1654101"/>
                <a:gd name="connsiteX3" fmla="*/ 777194 w 1096736"/>
                <a:gd name="connsiteY3" fmla="*/ 1624539 h 1654101"/>
                <a:gd name="connsiteX4" fmla="*/ 1096736 w 1096736"/>
                <a:gd name="connsiteY4" fmla="*/ 1634065 h 1654101"/>
                <a:gd name="connsiteX0" fmla="*/ 0 w 1068161"/>
                <a:gd name="connsiteY0" fmla="*/ 0 h 1200908"/>
                <a:gd name="connsiteX1" fmla="*/ 228600 w 1068161"/>
                <a:gd name="connsiteY1" fmla="*/ 1000127 h 1200908"/>
                <a:gd name="connsiteX2" fmla="*/ 748619 w 1068161"/>
                <a:gd name="connsiteY2" fmla="*/ 1171346 h 1200908"/>
                <a:gd name="connsiteX3" fmla="*/ 1068161 w 1068161"/>
                <a:gd name="connsiteY3" fmla="*/ 1180872 h 1200908"/>
                <a:gd name="connsiteX0" fmla="*/ 0 w 748619"/>
                <a:gd name="connsiteY0" fmla="*/ 0 h 1200908"/>
                <a:gd name="connsiteX1" fmla="*/ 228600 w 748619"/>
                <a:gd name="connsiteY1" fmla="*/ 1000127 h 1200908"/>
                <a:gd name="connsiteX2" fmla="*/ 748619 w 748619"/>
                <a:gd name="connsiteY2" fmla="*/ 1171346 h 1200908"/>
                <a:gd name="connsiteX0" fmla="*/ 0 w 554876"/>
                <a:gd name="connsiteY0" fmla="*/ 0 h 1200908"/>
                <a:gd name="connsiteX1" fmla="*/ 228600 w 554876"/>
                <a:gd name="connsiteY1" fmla="*/ 1000127 h 1200908"/>
                <a:gd name="connsiteX2" fmla="*/ 554876 w 554876"/>
                <a:gd name="connsiteY2" fmla="*/ 1156832 h 1200908"/>
              </a:gdLst>
              <a:ahLst/>
              <a:cxnLst>
                <a:cxn ang="0">
                  <a:pos x="connsiteX0" y="connsiteY0"/>
                </a:cxn>
                <a:cxn ang="0">
                  <a:pos x="connsiteX1" y="connsiteY1"/>
                </a:cxn>
                <a:cxn ang="0">
                  <a:pos x="connsiteX2" y="connsiteY2"/>
                </a:cxn>
              </a:cxnLst>
              <a:rect l="l" t="t" r="r" b="b"/>
              <a:pathLst>
                <a:path w="554876" h="1200908">
                  <a:moveTo>
                    <a:pt x="0" y="0"/>
                  </a:moveTo>
                  <a:cubicBezTo>
                    <a:pt x="107950" y="36513"/>
                    <a:pt x="104624" y="799346"/>
                    <a:pt x="228600" y="1000127"/>
                  </a:cubicBezTo>
                  <a:cubicBezTo>
                    <a:pt x="357339" y="1200908"/>
                    <a:pt x="554876" y="1156832"/>
                    <a:pt x="554876" y="1156832"/>
                  </a:cubicBez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Freeform 94"/>
            <p:cNvSpPr/>
            <p:nvPr/>
          </p:nvSpPr>
          <p:spPr>
            <a:xfrm flipH="1">
              <a:off x="1084944" y="700314"/>
              <a:ext cx="1240971" cy="1195918"/>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 name="connsiteX0" fmla="*/ 0 w 2752725"/>
                <a:gd name="connsiteY0" fmla="*/ 1175655 h 1200908"/>
                <a:gd name="connsiteX1" fmla="*/ 537028 w 2752725"/>
                <a:gd name="connsiteY1" fmla="*/ 1176109 h 1200908"/>
                <a:gd name="connsiteX2" fmla="*/ 1055914 w 2752725"/>
                <a:gd name="connsiteY2" fmla="*/ 990600 h 1200908"/>
                <a:gd name="connsiteX3" fmla="*/ 1360714 w 2752725"/>
                <a:gd name="connsiteY3" fmla="*/ 0 h 1200908"/>
                <a:gd name="connsiteX4" fmla="*/ 1589314 w 2752725"/>
                <a:gd name="connsiteY4" fmla="*/ 1000127 h 1200908"/>
                <a:gd name="connsiteX5" fmla="*/ 2109333 w 2752725"/>
                <a:gd name="connsiteY5" fmla="*/ 1171346 h 1200908"/>
                <a:gd name="connsiteX6" fmla="*/ 2752725 w 2752725"/>
                <a:gd name="connsiteY6" fmla="*/ 1190397 h 1200908"/>
                <a:gd name="connsiteX0" fmla="*/ 0 w 2752725"/>
                <a:gd name="connsiteY0" fmla="*/ 1175655 h 1367593"/>
                <a:gd name="connsiteX1" fmla="*/ 537028 w 2752725"/>
                <a:gd name="connsiteY1" fmla="*/ 1176109 h 1367593"/>
                <a:gd name="connsiteX2" fmla="*/ 1332139 w 2752725"/>
                <a:gd name="connsiteY2" fmla="*/ 1171575 h 1367593"/>
                <a:gd name="connsiteX3" fmla="*/ 1360714 w 2752725"/>
                <a:gd name="connsiteY3" fmla="*/ 0 h 1367593"/>
                <a:gd name="connsiteX4" fmla="*/ 1589314 w 2752725"/>
                <a:gd name="connsiteY4" fmla="*/ 1000127 h 1367593"/>
                <a:gd name="connsiteX5" fmla="*/ 2109333 w 2752725"/>
                <a:gd name="connsiteY5" fmla="*/ 1171346 h 1367593"/>
                <a:gd name="connsiteX6" fmla="*/ 2752725 w 2752725"/>
                <a:gd name="connsiteY6" fmla="*/ 1190397 h 1367593"/>
                <a:gd name="connsiteX0" fmla="*/ 0 w 2752725"/>
                <a:gd name="connsiteY0" fmla="*/ 1628848 h 1820786"/>
                <a:gd name="connsiteX1" fmla="*/ 537028 w 2752725"/>
                <a:gd name="connsiteY1" fmla="*/ 1629302 h 1820786"/>
                <a:gd name="connsiteX2" fmla="*/ 1332139 w 2752725"/>
                <a:gd name="connsiteY2" fmla="*/ 1624768 h 1820786"/>
                <a:gd name="connsiteX3" fmla="*/ 1360714 w 2752725"/>
                <a:gd name="connsiteY3" fmla="*/ 453193 h 1820786"/>
                <a:gd name="connsiteX4" fmla="*/ 1589314 w 2752725"/>
                <a:gd name="connsiteY4" fmla="*/ 1453320 h 1820786"/>
                <a:gd name="connsiteX5" fmla="*/ 2109333 w 2752725"/>
                <a:gd name="connsiteY5" fmla="*/ 1624539 h 1820786"/>
                <a:gd name="connsiteX6" fmla="*/ 2752725 w 2752725"/>
                <a:gd name="connsiteY6" fmla="*/ 1643590 h 1820786"/>
                <a:gd name="connsiteX0" fmla="*/ 0 w 2752725"/>
                <a:gd name="connsiteY0" fmla="*/ 1628848 h 1654101"/>
                <a:gd name="connsiteX1" fmla="*/ 537028 w 2752725"/>
                <a:gd name="connsiteY1" fmla="*/ 1629302 h 1654101"/>
                <a:gd name="connsiteX2" fmla="*/ 1332139 w 2752725"/>
                <a:gd name="connsiteY2" fmla="*/ 1624768 h 1654101"/>
                <a:gd name="connsiteX3" fmla="*/ 1360714 w 2752725"/>
                <a:gd name="connsiteY3" fmla="*/ 453193 h 1654101"/>
                <a:gd name="connsiteX4" fmla="*/ 1589314 w 2752725"/>
                <a:gd name="connsiteY4" fmla="*/ 1453320 h 1654101"/>
                <a:gd name="connsiteX5" fmla="*/ 2109333 w 2752725"/>
                <a:gd name="connsiteY5" fmla="*/ 1624539 h 1654101"/>
                <a:gd name="connsiteX6" fmla="*/ 2752725 w 2752725"/>
                <a:gd name="connsiteY6" fmla="*/ 1643590 h 1654101"/>
                <a:gd name="connsiteX0" fmla="*/ 0 w 2215697"/>
                <a:gd name="connsiteY0" fmla="*/ 1629302 h 1654101"/>
                <a:gd name="connsiteX1" fmla="*/ 795111 w 2215697"/>
                <a:gd name="connsiteY1" fmla="*/ 1624768 h 1654101"/>
                <a:gd name="connsiteX2" fmla="*/ 823686 w 2215697"/>
                <a:gd name="connsiteY2" fmla="*/ 453193 h 1654101"/>
                <a:gd name="connsiteX3" fmla="*/ 1052286 w 2215697"/>
                <a:gd name="connsiteY3" fmla="*/ 1453320 h 1654101"/>
                <a:gd name="connsiteX4" fmla="*/ 1572305 w 2215697"/>
                <a:gd name="connsiteY4" fmla="*/ 1624539 h 1654101"/>
                <a:gd name="connsiteX5" fmla="*/ 2215697 w 2215697"/>
                <a:gd name="connsiteY5" fmla="*/ 1643590 h 1654101"/>
                <a:gd name="connsiteX0" fmla="*/ 0 w 1420586"/>
                <a:gd name="connsiteY0" fmla="*/ 1624768 h 1654101"/>
                <a:gd name="connsiteX1" fmla="*/ 28575 w 1420586"/>
                <a:gd name="connsiteY1" fmla="*/ 453193 h 1654101"/>
                <a:gd name="connsiteX2" fmla="*/ 257175 w 1420586"/>
                <a:gd name="connsiteY2" fmla="*/ 1453320 h 1654101"/>
                <a:gd name="connsiteX3" fmla="*/ 777194 w 1420586"/>
                <a:gd name="connsiteY3" fmla="*/ 1624539 h 1654101"/>
                <a:gd name="connsiteX4" fmla="*/ 1420586 w 1420586"/>
                <a:gd name="connsiteY4" fmla="*/ 1643590 h 1654101"/>
                <a:gd name="connsiteX0" fmla="*/ 0 w 1372961"/>
                <a:gd name="connsiteY0" fmla="*/ 1624768 h 1654101"/>
                <a:gd name="connsiteX1" fmla="*/ 28575 w 1372961"/>
                <a:gd name="connsiteY1" fmla="*/ 453193 h 1654101"/>
                <a:gd name="connsiteX2" fmla="*/ 257175 w 1372961"/>
                <a:gd name="connsiteY2" fmla="*/ 1453320 h 1654101"/>
                <a:gd name="connsiteX3" fmla="*/ 777194 w 1372961"/>
                <a:gd name="connsiteY3" fmla="*/ 1624539 h 1654101"/>
                <a:gd name="connsiteX4" fmla="*/ 1372961 w 1372961"/>
                <a:gd name="connsiteY4" fmla="*/ 1624540 h 1654101"/>
                <a:gd name="connsiteX0" fmla="*/ 0 w 1344386"/>
                <a:gd name="connsiteY0" fmla="*/ 0 h 1200908"/>
                <a:gd name="connsiteX1" fmla="*/ 228600 w 1344386"/>
                <a:gd name="connsiteY1" fmla="*/ 1000127 h 1200908"/>
                <a:gd name="connsiteX2" fmla="*/ 748619 w 1344386"/>
                <a:gd name="connsiteY2" fmla="*/ 1171346 h 1200908"/>
                <a:gd name="connsiteX3" fmla="*/ 1344386 w 1344386"/>
                <a:gd name="connsiteY3" fmla="*/ 1171347 h 1200908"/>
                <a:gd name="connsiteX0" fmla="*/ 0 w 1702889"/>
                <a:gd name="connsiteY0" fmla="*/ 0 h 1200908"/>
                <a:gd name="connsiteX1" fmla="*/ 228600 w 1702889"/>
                <a:gd name="connsiteY1" fmla="*/ 1000127 h 1200908"/>
                <a:gd name="connsiteX2" fmla="*/ 748619 w 1702889"/>
                <a:gd name="connsiteY2" fmla="*/ 1171346 h 1200908"/>
                <a:gd name="connsiteX3" fmla="*/ 1702889 w 1702889"/>
                <a:gd name="connsiteY3" fmla="*/ 1171347 h 1200908"/>
              </a:gdLst>
              <a:ahLst/>
              <a:cxnLst>
                <a:cxn ang="0">
                  <a:pos x="connsiteX0" y="connsiteY0"/>
                </a:cxn>
                <a:cxn ang="0">
                  <a:pos x="connsiteX1" y="connsiteY1"/>
                </a:cxn>
                <a:cxn ang="0">
                  <a:pos x="connsiteX2" y="connsiteY2"/>
                </a:cxn>
                <a:cxn ang="0">
                  <a:pos x="connsiteX3" y="connsiteY3"/>
                </a:cxn>
              </a:cxnLst>
              <a:rect l="l" t="t" r="r" b="b"/>
              <a:pathLst>
                <a:path w="1702889" h="1200908">
                  <a:moveTo>
                    <a:pt x="0" y="0"/>
                  </a:moveTo>
                  <a:cubicBezTo>
                    <a:pt x="107950" y="36513"/>
                    <a:pt x="104624" y="799346"/>
                    <a:pt x="228600" y="1000127"/>
                  </a:cubicBezTo>
                  <a:cubicBezTo>
                    <a:pt x="357339" y="1200908"/>
                    <a:pt x="748619" y="1171346"/>
                    <a:pt x="748619" y="1171346"/>
                  </a:cubicBezTo>
                  <a:lnTo>
                    <a:pt x="1702889" y="1171347"/>
                  </a:ln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4" name="TextBox 113"/>
          <p:cNvSpPr txBox="1"/>
          <p:nvPr/>
        </p:nvSpPr>
        <p:spPr>
          <a:xfrm>
            <a:off x="4648200" y="228600"/>
            <a:ext cx="4267200" cy="1384995"/>
          </a:xfrm>
          <a:prstGeom prst="rect">
            <a:avLst/>
          </a:prstGeom>
          <a:noFill/>
        </p:spPr>
        <p:txBody>
          <a:bodyPr wrap="square" rtlCol="0">
            <a:spAutoFit/>
          </a:bodyPr>
          <a:lstStyle/>
          <a:p>
            <a:r>
              <a:rPr lang="en-US" sz="2800" dirty="0" smtClean="0"/>
              <a:t>most probable value</a:t>
            </a:r>
          </a:p>
          <a:p>
            <a:r>
              <a:rPr lang="en-US" sz="2800" dirty="0" smtClean="0"/>
              <a:t>maximum likelihood point</a:t>
            </a:r>
          </a:p>
          <a:p>
            <a:r>
              <a:rPr lang="en-US" sz="2800" dirty="0" smtClean="0"/>
              <a:t>mode</a:t>
            </a:r>
            <a:endParaRPr lang="en-US" sz="2800" dirty="0"/>
          </a:p>
        </p:txBody>
      </p:sp>
      <p:cxnSp>
        <p:nvCxnSpPr>
          <p:cNvPr id="116" name="Straight Connector 115"/>
          <p:cNvCxnSpPr/>
          <p:nvPr/>
        </p:nvCxnSpPr>
        <p:spPr>
          <a:xfrm flipH="1">
            <a:off x="2354944" y="228600"/>
            <a:ext cx="7256" cy="1462321"/>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a:off x="2486030" y="2438400"/>
            <a:ext cx="7256" cy="1462321"/>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19" name="TextBox 118"/>
          <p:cNvSpPr txBox="1"/>
          <p:nvPr/>
        </p:nvSpPr>
        <p:spPr>
          <a:xfrm>
            <a:off x="4648200" y="2514600"/>
            <a:ext cx="4267200" cy="954107"/>
          </a:xfrm>
          <a:prstGeom prst="rect">
            <a:avLst/>
          </a:prstGeom>
          <a:noFill/>
        </p:spPr>
        <p:txBody>
          <a:bodyPr wrap="square" rtlCol="0">
            <a:spAutoFit/>
          </a:bodyPr>
          <a:lstStyle/>
          <a:p>
            <a:r>
              <a:rPr lang="en-US" sz="2800" dirty="0" smtClean="0"/>
              <a:t>50% of area on each side</a:t>
            </a:r>
          </a:p>
          <a:p>
            <a:r>
              <a:rPr lang="en-US" sz="2800" dirty="0" smtClean="0"/>
              <a:t>median</a:t>
            </a:r>
            <a:endParaRPr lang="en-US" sz="2800" dirty="0"/>
          </a:p>
        </p:txBody>
      </p:sp>
      <p:sp>
        <p:nvSpPr>
          <p:cNvPr id="123" name="Freeform 122"/>
          <p:cNvSpPr/>
          <p:nvPr/>
        </p:nvSpPr>
        <p:spPr>
          <a:xfrm>
            <a:off x="2738438" y="3205163"/>
            <a:ext cx="561975" cy="276225"/>
          </a:xfrm>
          <a:custGeom>
            <a:avLst/>
            <a:gdLst>
              <a:gd name="connsiteX0" fmla="*/ 0 w 561975"/>
              <a:gd name="connsiteY0" fmla="*/ 276225 h 276225"/>
              <a:gd name="connsiteX1" fmla="*/ 147637 w 561975"/>
              <a:gd name="connsiteY1" fmla="*/ 152400 h 276225"/>
              <a:gd name="connsiteX2" fmla="*/ 276225 w 561975"/>
              <a:gd name="connsiteY2" fmla="*/ 242887 h 276225"/>
              <a:gd name="connsiteX3" fmla="*/ 561975 w 561975"/>
              <a:gd name="connsiteY3" fmla="*/ 0 h 276225"/>
            </a:gdLst>
            <a:ahLst/>
            <a:cxnLst>
              <a:cxn ang="0">
                <a:pos x="connsiteX0" y="connsiteY0"/>
              </a:cxn>
              <a:cxn ang="0">
                <a:pos x="connsiteX1" y="connsiteY1"/>
              </a:cxn>
              <a:cxn ang="0">
                <a:pos x="connsiteX2" y="connsiteY2"/>
              </a:cxn>
              <a:cxn ang="0">
                <a:pos x="connsiteX3" y="connsiteY3"/>
              </a:cxn>
            </a:cxnLst>
            <a:rect l="l" t="t" r="r" b="b"/>
            <a:pathLst>
              <a:path w="561975" h="276225">
                <a:moveTo>
                  <a:pt x="0" y="276225"/>
                </a:moveTo>
                <a:cubicBezTo>
                  <a:pt x="50800" y="217090"/>
                  <a:pt x="101600" y="157956"/>
                  <a:pt x="147637" y="152400"/>
                </a:cubicBezTo>
                <a:cubicBezTo>
                  <a:pt x="193675" y="146844"/>
                  <a:pt x="207169" y="268287"/>
                  <a:pt x="276225" y="242887"/>
                </a:cubicBezTo>
                <a:cubicBezTo>
                  <a:pt x="345281" y="217487"/>
                  <a:pt x="453628" y="108743"/>
                  <a:pt x="561975" y="0"/>
                </a:cubicBezTo>
              </a:path>
            </a:pathLst>
          </a:cu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4" name="TextBox 123"/>
          <p:cNvSpPr txBox="1"/>
          <p:nvPr/>
        </p:nvSpPr>
        <p:spPr>
          <a:xfrm>
            <a:off x="2971800" y="2471058"/>
            <a:ext cx="1295400" cy="830997"/>
          </a:xfrm>
          <a:prstGeom prst="rect">
            <a:avLst/>
          </a:prstGeom>
          <a:noFill/>
        </p:spPr>
        <p:txBody>
          <a:bodyPr wrap="square" rtlCol="0">
            <a:spAutoFit/>
          </a:bodyPr>
          <a:lstStyle/>
          <a:p>
            <a:r>
              <a:rPr lang="en-US" sz="2400" dirty="0" smtClean="0"/>
              <a:t>50%</a:t>
            </a:r>
          </a:p>
          <a:p>
            <a:r>
              <a:rPr lang="en-US" sz="2400" dirty="0" smtClean="0"/>
              <a:t>of area</a:t>
            </a:r>
            <a:endParaRPr lang="en-US" sz="2400" dirty="0"/>
          </a:p>
        </p:txBody>
      </p:sp>
      <p:sp>
        <p:nvSpPr>
          <p:cNvPr id="125" name="TextBox 124"/>
          <p:cNvSpPr txBox="1"/>
          <p:nvPr/>
        </p:nvSpPr>
        <p:spPr>
          <a:xfrm>
            <a:off x="4648200" y="4913293"/>
            <a:ext cx="4267200" cy="954107"/>
          </a:xfrm>
          <a:prstGeom prst="rect">
            <a:avLst/>
          </a:prstGeom>
          <a:noFill/>
        </p:spPr>
        <p:txBody>
          <a:bodyPr wrap="square" rtlCol="0">
            <a:spAutoFit/>
          </a:bodyPr>
          <a:lstStyle/>
          <a:p>
            <a:r>
              <a:rPr lang="en-US" sz="2800" dirty="0" smtClean="0"/>
              <a:t>balancing point</a:t>
            </a:r>
          </a:p>
          <a:p>
            <a:r>
              <a:rPr lang="en-US" sz="2800" dirty="0" smtClean="0"/>
              <a:t>mean</a:t>
            </a:r>
            <a:endParaRPr lang="en-US" sz="2800" dirty="0"/>
          </a:p>
        </p:txBody>
      </p:sp>
      <p:sp>
        <p:nvSpPr>
          <p:cNvPr id="126" name="Isosceles Triangle 125"/>
          <p:cNvSpPr/>
          <p:nvPr/>
        </p:nvSpPr>
        <p:spPr>
          <a:xfrm>
            <a:off x="2315028" y="6172200"/>
            <a:ext cx="228600" cy="228600"/>
          </a:xfrm>
          <a:prstGeom prst="triangl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7" name="Straight Connector 126"/>
          <p:cNvCxnSpPr/>
          <p:nvPr/>
        </p:nvCxnSpPr>
        <p:spPr>
          <a:xfrm flipH="1">
            <a:off x="2435234" y="4680851"/>
            <a:ext cx="7256" cy="1462321"/>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4525963"/>
          </a:xfrm>
        </p:spPr>
        <p:txBody>
          <a:bodyPr>
            <a:noAutofit/>
          </a:bodyPr>
          <a:lstStyle/>
          <a:p>
            <a:pPr algn="ctr">
              <a:buNone/>
            </a:pPr>
            <a:r>
              <a:rPr lang="en-US" sz="4000" dirty="0" smtClean="0">
                <a:solidFill>
                  <a:srgbClr val="FF0000"/>
                </a:solidFill>
                <a:latin typeface="Times New Roman" pitchFamily="18" charset="0"/>
                <a:cs typeface="Times New Roman" pitchFamily="18" charset="0"/>
              </a:rPr>
              <a:t>what class of </a:t>
            </a:r>
            <a:r>
              <a:rPr lang="en-US" sz="4000" dirty="0" err="1" smtClean="0">
                <a:solidFill>
                  <a:srgbClr val="FF0000"/>
                </a:solidFill>
                <a:latin typeface="Times New Roman" pitchFamily="18" charset="0"/>
                <a:cs typeface="Times New Roman" pitchFamily="18" charset="0"/>
              </a:rPr>
              <a:t>p.d.f.’s</a:t>
            </a:r>
            <a:endParaRPr lang="en-US" sz="4000" dirty="0" smtClean="0">
              <a:solidFill>
                <a:srgbClr val="FF0000"/>
              </a:solidFill>
              <a:latin typeface="Times New Roman" pitchFamily="18" charset="0"/>
              <a:cs typeface="Times New Roman" pitchFamily="18" charset="0"/>
            </a:endParaRPr>
          </a:p>
          <a:p>
            <a:pPr algn="ctr">
              <a:buNone/>
            </a:pPr>
            <a:endParaRPr lang="en-US" sz="4000" dirty="0">
              <a:solidFill>
                <a:srgbClr val="FF0000"/>
              </a:solidFill>
              <a:latin typeface="Times New Roman" pitchFamily="18" charset="0"/>
              <a:cs typeface="Times New Roman" pitchFamily="18" charset="0"/>
            </a:endParaRPr>
          </a:p>
          <a:p>
            <a:pPr algn="ctr">
              <a:buNone/>
            </a:pPr>
            <a:r>
              <a:rPr lang="en-US" sz="4000" dirty="0" smtClean="0">
                <a:solidFill>
                  <a:srgbClr val="FF0000"/>
                </a:solidFill>
                <a:latin typeface="Times New Roman" pitchFamily="18" charset="0"/>
                <a:cs typeface="Times New Roman" pitchFamily="18" charset="0"/>
              </a:rPr>
              <a:t>have</a:t>
            </a:r>
          </a:p>
          <a:p>
            <a:pPr algn="ctr">
              <a:buNone/>
            </a:pPr>
            <a:endParaRPr lang="en-US" sz="4000" dirty="0">
              <a:solidFill>
                <a:srgbClr val="FF0000"/>
              </a:solidFill>
              <a:latin typeface="Times New Roman" pitchFamily="18" charset="0"/>
              <a:cs typeface="Times New Roman" pitchFamily="18" charset="0"/>
            </a:endParaRPr>
          </a:p>
          <a:p>
            <a:pPr algn="ctr">
              <a:buNone/>
            </a:pPr>
            <a:r>
              <a:rPr lang="en-US" sz="4000" dirty="0" smtClean="0">
                <a:solidFill>
                  <a:srgbClr val="FF0000"/>
                </a:solidFill>
                <a:latin typeface="Times New Roman" pitchFamily="18" charset="0"/>
                <a:cs typeface="Times New Roman" pitchFamily="18" charset="0"/>
              </a:rPr>
              <a:t>mean = mode = median</a:t>
            </a:r>
          </a:p>
          <a:p>
            <a:pPr algn="ctr">
              <a:buNone/>
            </a:pPr>
            <a:endParaRPr lang="en-US" sz="4000" dirty="0">
              <a:solidFill>
                <a:srgbClr val="FF0000"/>
              </a:solidFill>
              <a:latin typeface="Times New Roman" pitchFamily="18" charset="0"/>
              <a:cs typeface="Times New Roman" pitchFamily="18" charset="0"/>
            </a:endParaRPr>
          </a:p>
          <a:p>
            <a:pPr algn="ctr">
              <a:buNone/>
            </a:pPr>
            <a:r>
              <a:rPr lang="en-US" sz="4000" dirty="0" smtClean="0">
                <a:solidFill>
                  <a:srgbClr val="FF0000"/>
                </a:solidFill>
                <a:latin typeface="Times New Roman" pitchFamily="18" charset="0"/>
                <a:cs typeface="Times New Roman" pitchFamily="18" charset="0"/>
              </a:rPr>
              <a: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Freeform 121"/>
          <p:cNvSpPr/>
          <p:nvPr/>
        </p:nvSpPr>
        <p:spPr>
          <a:xfrm>
            <a:off x="2477294" y="2714624"/>
            <a:ext cx="1246980" cy="1095375"/>
          </a:xfrm>
          <a:custGeom>
            <a:avLst/>
            <a:gdLst>
              <a:gd name="connsiteX0" fmla="*/ 80168 w 1095374"/>
              <a:gd name="connsiteY0" fmla="*/ 106363 h 1239044"/>
              <a:gd name="connsiteX1" fmla="*/ 199231 w 1095374"/>
              <a:gd name="connsiteY1" fmla="*/ 439738 h 1239044"/>
              <a:gd name="connsiteX2" fmla="*/ 304006 w 1095374"/>
              <a:gd name="connsiteY2" fmla="*/ 692151 h 1239044"/>
              <a:gd name="connsiteX3" fmla="*/ 494506 w 1095374"/>
              <a:gd name="connsiteY3" fmla="*/ 911226 h 1239044"/>
              <a:gd name="connsiteX4" fmla="*/ 746918 w 1095374"/>
              <a:gd name="connsiteY4" fmla="*/ 1006476 h 1239044"/>
              <a:gd name="connsiteX5" fmla="*/ 1070768 w 1095374"/>
              <a:gd name="connsiteY5" fmla="*/ 1058863 h 1239044"/>
              <a:gd name="connsiteX6" fmla="*/ 599281 w 1095374"/>
              <a:gd name="connsiteY6" fmla="*/ 1082676 h 1239044"/>
              <a:gd name="connsiteX7" fmla="*/ 84931 w 1095374"/>
              <a:gd name="connsiteY7" fmla="*/ 1077913 h 1239044"/>
              <a:gd name="connsiteX8" fmla="*/ 80168 w 1095374"/>
              <a:gd name="connsiteY8" fmla="*/ 106363 h 1239044"/>
              <a:gd name="connsiteX0" fmla="*/ 19050 w 1034256"/>
              <a:gd name="connsiteY0" fmla="*/ 106363 h 1239044"/>
              <a:gd name="connsiteX1" fmla="*/ 138113 w 1034256"/>
              <a:gd name="connsiteY1" fmla="*/ 439738 h 1239044"/>
              <a:gd name="connsiteX2" fmla="*/ 242888 w 1034256"/>
              <a:gd name="connsiteY2" fmla="*/ 692151 h 1239044"/>
              <a:gd name="connsiteX3" fmla="*/ 433388 w 1034256"/>
              <a:gd name="connsiteY3" fmla="*/ 911226 h 1239044"/>
              <a:gd name="connsiteX4" fmla="*/ 685800 w 1034256"/>
              <a:gd name="connsiteY4" fmla="*/ 1006476 h 1239044"/>
              <a:gd name="connsiteX5" fmla="*/ 1009650 w 1034256"/>
              <a:gd name="connsiteY5" fmla="*/ 1058863 h 1239044"/>
              <a:gd name="connsiteX6" fmla="*/ 538163 w 1034256"/>
              <a:gd name="connsiteY6" fmla="*/ 1082676 h 1239044"/>
              <a:gd name="connsiteX7" fmla="*/ 23813 w 1034256"/>
              <a:gd name="connsiteY7" fmla="*/ 1077913 h 1239044"/>
              <a:gd name="connsiteX8" fmla="*/ 19050 w 1034256"/>
              <a:gd name="connsiteY8" fmla="*/ 106363 h 1239044"/>
              <a:gd name="connsiteX0" fmla="*/ 19050 w 1034256"/>
              <a:gd name="connsiteY0" fmla="*/ 106363 h 1086644"/>
              <a:gd name="connsiteX1" fmla="*/ 138113 w 1034256"/>
              <a:gd name="connsiteY1" fmla="*/ 439738 h 1086644"/>
              <a:gd name="connsiteX2" fmla="*/ 242888 w 1034256"/>
              <a:gd name="connsiteY2" fmla="*/ 692151 h 1086644"/>
              <a:gd name="connsiteX3" fmla="*/ 433388 w 1034256"/>
              <a:gd name="connsiteY3" fmla="*/ 911226 h 1086644"/>
              <a:gd name="connsiteX4" fmla="*/ 685800 w 1034256"/>
              <a:gd name="connsiteY4" fmla="*/ 1006476 h 1086644"/>
              <a:gd name="connsiteX5" fmla="*/ 1009650 w 1034256"/>
              <a:gd name="connsiteY5" fmla="*/ 1058863 h 1086644"/>
              <a:gd name="connsiteX6" fmla="*/ 538163 w 1034256"/>
              <a:gd name="connsiteY6" fmla="*/ 1082676 h 1086644"/>
              <a:gd name="connsiteX7" fmla="*/ 23813 w 1034256"/>
              <a:gd name="connsiteY7" fmla="*/ 1077913 h 1086644"/>
              <a:gd name="connsiteX8" fmla="*/ 19050 w 1034256"/>
              <a:gd name="connsiteY8" fmla="*/ 106363 h 1086644"/>
              <a:gd name="connsiteX0" fmla="*/ 19050 w 1081881"/>
              <a:gd name="connsiteY0" fmla="*/ 106363 h 1100138"/>
              <a:gd name="connsiteX1" fmla="*/ 138113 w 1081881"/>
              <a:gd name="connsiteY1" fmla="*/ 439738 h 1100138"/>
              <a:gd name="connsiteX2" fmla="*/ 242888 w 1081881"/>
              <a:gd name="connsiteY2" fmla="*/ 692151 h 1100138"/>
              <a:gd name="connsiteX3" fmla="*/ 433388 w 1081881"/>
              <a:gd name="connsiteY3" fmla="*/ 911226 h 1100138"/>
              <a:gd name="connsiteX4" fmla="*/ 685800 w 1081881"/>
              <a:gd name="connsiteY4" fmla="*/ 1006476 h 1100138"/>
              <a:gd name="connsiteX5" fmla="*/ 1057275 w 1081881"/>
              <a:gd name="connsiteY5" fmla="*/ 1087438 h 1100138"/>
              <a:gd name="connsiteX6" fmla="*/ 538163 w 1081881"/>
              <a:gd name="connsiteY6" fmla="*/ 1082676 h 1100138"/>
              <a:gd name="connsiteX7" fmla="*/ 23813 w 1081881"/>
              <a:gd name="connsiteY7" fmla="*/ 1077913 h 1100138"/>
              <a:gd name="connsiteX8" fmla="*/ 19050 w 1081881"/>
              <a:gd name="connsiteY8" fmla="*/ 106363 h 1100138"/>
              <a:gd name="connsiteX0" fmla="*/ 19050 w 1081881"/>
              <a:gd name="connsiteY0" fmla="*/ 106363 h 1100138"/>
              <a:gd name="connsiteX1" fmla="*/ 138113 w 1081881"/>
              <a:gd name="connsiteY1" fmla="*/ 439738 h 1100138"/>
              <a:gd name="connsiteX2" fmla="*/ 242888 w 1081881"/>
              <a:gd name="connsiteY2" fmla="*/ 692151 h 1100138"/>
              <a:gd name="connsiteX3" fmla="*/ 433388 w 1081881"/>
              <a:gd name="connsiteY3" fmla="*/ 911226 h 1100138"/>
              <a:gd name="connsiteX4" fmla="*/ 685800 w 1081881"/>
              <a:gd name="connsiteY4" fmla="*/ 1006476 h 1100138"/>
              <a:gd name="connsiteX5" fmla="*/ 1057275 w 1081881"/>
              <a:gd name="connsiteY5" fmla="*/ 1087438 h 1100138"/>
              <a:gd name="connsiteX6" fmla="*/ 538163 w 1081881"/>
              <a:gd name="connsiteY6" fmla="*/ 1082676 h 1100138"/>
              <a:gd name="connsiteX7" fmla="*/ 23813 w 1081881"/>
              <a:gd name="connsiteY7" fmla="*/ 1077913 h 1100138"/>
              <a:gd name="connsiteX8" fmla="*/ 19050 w 1081881"/>
              <a:gd name="connsiteY8" fmla="*/ 106363 h 1100138"/>
              <a:gd name="connsiteX0" fmla="*/ 19050 w 1057275"/>
              <a:gd name="connsiteY0" fmla="*/ 106363 h 1100138"/>
              <a:gd name="connsiteX1" fmla="*/ 138113 w 1057275"/>
              <a:gd name="connsiteY1" fmla="*/ 439738 h 1100138"/>
              <a:gd name="connsiteX2" fmla="*/ 242888 w 1057275"/>
              <a:gd name="connsiteY2" fmla="*/ 692151 h 1100138"/>
              <a:gd name="connsiteX3" fmla="*/ 433388 w 1057275"/>
              <a:gd name="connsiteY3" fmla="*/ 911226 h 1100138"/>
              <a:gd name="connsiteX4" fmla="*/ 685800 w 1057275"/>
              <a:gd name="connsiteY4" fmla="*/ 1006476 h 1100138"/>
              <a:gd name="connsiteX5" fmla="*/ 1057275 w 1057275"/>
              <a:gd name="connsiteY5" fmla="*/ 1087438 h 1100138"/>
              <a:gd name="connsiteX6" fmla="*/ 538163 w 1057275"/>
              <a:gd name="connsiteY6" fmla="*/ 1082676 h 1100138"/>
              <a:gd name="connsiteX7" fmla="*/ 23813 w 1057275"/>
              <a:gd name="connsiteY7" fmla="*/ 1077913 h 1100138"/>
              <a:gd name="connsiteX8" fmla="*/ 19050 w 1057275"/>
              <a:gd name="connsiteY8" fmla="*/ 106363 h 1100138"/>
              <a:gd name="connsiteX0" fmla="*/ 19050 w 1057275"/>
              <a:gd name="connsiteY0" fmla="*/ 106363 h 1100138"/>
              <a:gd name="connsiteX1" fmla="*/ 138113 w 1057275"/>
              <a:gd name="connsiteY1" fmla="*/ 439738 h 1100138"/>
              <a:gd name="connsiteX2" fmla="*/ 242888 w 1057275"/>
              <a:gd name="connsiteY2" fmla="*/ 692151 h 1100138"/>
              <a:gd name="connsiteX3" fmla="*/ 433388 w 1057275"/>
              <a:gd name="connsiteY3" fmla="*/ 911226 h 1100138"/>
              <a:gd name="connsiteX4" fmla="*/ 685800 w 1057275"/>
              <a:gd name="connsiteY4" fmla="*/ 1006476 h 1100138"/>
              <a:gd name="connsiteX5" fmla="*/ 1057275 w 1057275"/>
              <a:gd name="connsiteY5" fmla="*/ 1087438 h 1100138"/>
              <a:gd name="connsiteX6" fmla="*/ 538163 w 1057275"/>
              <a:gd name="connsiteY6" fmla="*/ 1082676 h 1100138"/>
              <a:gd name="connsiteX7" fmla="*/ 23813 w 1057275"/>
              <a:gd name="connsiteY7" fmla="*/ 1077913 h 1100138"/>
              <a:gd name="connsiteX8" fmla="*/ 19050 w 1057275"/>
              <a:gd name="connsiteY8" fmla="*/ 106363 h 1100138"/>
              <a:gd name="connsiteX0" fmla="*/ 19050 w 1133475"/>
              <a:gd name="connsiteY0" fmla="*/ 106363 h 1100138"/>
              <a:gd name="connsiteX1" fmla="*/ 138113 w 1133475"/>
              <a:gd name="connsiteY1" fmla="*/ 439738 h 1100138"/>
              <a:gd name="connsiteX2" fmla="*/ 242888 w 1133475"/>
              <a:gd name="connsiteY2" fmla="*/ 692151 h 1100138"/>
              <a:gd name="connsiteX3" fmla="*/ 433388 w 1133475"/>
              <a:gd name="connsiteY3" fmla="*/ 911226 h 1100138"/>
              <a:gd name="connsiteX4" fmla="*/ 685800 w 1133475"/>
              <a:gd name="connsiteY4" fmla="*/ 1006476 h 1100138"/>
              <a:gd name="connsiteX5" fmla="*/ 1133475 w 1133475"/>
              <a:gd name="connsiteY5" fmla="*/ 1087438 h 1100138"/>
              <a:gd name="connsiteX6" fmla="*/ 538163 w 1133475"/>
              <a:gd name="connsiteY6" fmla="*/ 1082676 h 1100138"/>
              <a:gd name="connsiteX7" fmla="*/ 23813 w 1133475"/>
              <a:gd name="connsiteY7" fmla="*/ 1077913 h 1100138"/>
              <a:gd name="connsiteX8" fmla="*/ 19050 w 1133475"/>
              <a:gd name="connsiteY8" fmla="*/ 106363 h 1100138"/>
              <a:gd name="connsiteX0" fmla="*/ 19050 w 1133475"/>
              <a:gd name="connsiteY0" fmla="*/ 106363 h 1087438"/>
              <a:gd name="connsiteX1" fmla="*/ 138113 w 1133475"/>
              <a:gd name="connsiteY1" fmla="*/ 439738 h 1087438"/>
              <a:gd name="connsiteX2" fmla="*/ 242888 w 1133475"/>
              <a:gd name="connsiteY2" fmla="*/ 692151 h 1087438"/>
              <a:gd name="connsiteX3" fmla="*/ 433388 w 1133475"/>
              <a:gd name="connsiteY3" fmla="*/ 911226 h 1087438"/>
              <a:gd name="connsiteX4" fmla="*/ 685800 w 1133475"/>
              <a:gd name="connsiteY4" fmla="*/ 1006476 h 1087438"/>
              <a:gd name="connsiteX5" fmla="*/ 1133475 w 1133475"/>
              <a:gd name="connsiteY5" fmla="*/ 1087438 h 1087438"/>
              <a:gd name="connsiteX6" fmla="*/ 538163 w 1133475"/>
              <a:gd name="connsiteY6" fmla="*/ 1082676 h 1087438"/>
              <a:gd name="connsiteX7" fmla="*/ 23813 w 1133475"/>
              <a:gd name="connsiteY7" fmla="*/ 1077913 h 1087438"/>
              <a:gd name="connsiteX8" fmla="*/ 19050 w 1133475"/>
              <a:gd name="connsiteY8" fmla="*/ 106363 h 1087438"/>
              <a:gd name="connsiteX0" fmla="*/ 19050 w 1133475"/>
              <a:gd name="connsiteY0" fmla="*/ 106363 h 1087438"/>
              <a:gd name="connsiteX1" fmla="*/ 138113 w 1133475"/>
              <a:gd name="connsiteY1" fmla="*/ 439738 h 1087438"/>
              <a:gd name="connsiteX2" fmla="*/ 242888 w 1133475"/>
              <a:gd name="connsiteY2" fmla="*/ 692151 h 1087438"/>
              <a:gd name="connsiteX3" fmla="*/ 433388 w 1133475"/>
              <a:gd name="connsiteY3" fmla="*/ 911226 h 1087438"/>
              <a:gd name="connsiteX4" fmla="*/ 685800 w 1133475"/>
              <a:gd name="connsiteY4" fmla="*/ 1006476 h 1087438"/>
              <a:gd name="connsiteX5" fmla="*/ 1133475 w 1133475"/>
              <a:gd name="connsiteY5" fmla="*/ 1087438 h 1087438"/>
              <a:gd name="connsiteX6" fmla="*/ 538163 w 1133475"/>
              <a:gd name="connsiteY6" fmla="*/ 1082676 h 1087438"/>
              <a:gd name="connsiteX7" fmla="*/ 23813 w 1133475"/>
              <a:gd name="connsiteY7" fmla="*/ 1077913 h 1087438"/>
              <a:gd name="connsiteX8" fmla="*/ 19050 w 1133475"/>
              <a:gd name="connsiteY8" fmla="*/ 106363 h 1087438"/>
              <a:gd name="connsiteX0" fmla="*/ 19050 w 1209675"/>
              <a:gd name="connsiteY0" fmla="*/ 106363 h 1087438"/>
              <a:gd name="connsiteX1" fmla="*/ 138113 w 1209675"/>
              <a:gd name="connsiteY1" fmla="*/ 439738 h 1087438"/>
              <a:gd name="connsiteX2" fmla="*/ 242888 w 1209675"/>
              <a:gd name="connsiteY2" fmla="*/ 692151 h 1087438"/>
              <a:gd name="connsiteX3" fmla="*/ 433388 w 1209675"/>
              <a:gd name="connsiteY3" fmla="*/ 911226 h 1087438"/>
              <a:gd name="connsiteX4" fmla="*/ 685800 w 1209675"/>
              <a:gd name="connsiteY4" fmla="*/ 1006476 h 1087438"/>
              <a:gd name="connsiteX5" fmla="*/ 1209675 w 1209675"/>
              <a:gd name="connsiteY5" fmla="*/ 1087438 h 1087438"/>
              <a:gd name="connsiteX6" fmla="*/ 538163 w 1209675"/>
              <a:gd name="connsiteY6" fmla="*/ 1082676 h 1087438"/>
              <a:gd name="connsiteX7" fmla="*/ 23813 w 1209675"/>
              <a:gd name="connsiteY7" fmla="*/ 1077913 h 1087438"/>
              <a:gd name="connsiteX8" fmla="*/ 19050 w 1209675"/>
              <a:gd name="connsiteY8" fmla="*/ 106363 h 1087438"/>
              <a:gd name="connsiteX0" fmla="*/ 19050 w 1209675"/>
              <a:gd name="connsiteY0" fmla="*/ 106363 h 1087438"/>
              <a:gd name="connsiteX1" fmla="*/ 138113 w 1209675"/>
              <a:gd name="connsiteY1" fmla="*/ 439738 h 1087438"/>
              <a:gd name="connsiteX2" fmla="*/ 242888 w 1209675"/>
              <a:gd name="connsiteY2" fmla="*/ 692151 h 1087438"/>
              <a:gd name="connsiteX3" fmla="*/ 433388 w 1209675"/>
              <a:gd name="connsiteY3" fmla="*/ 911226 h 1087438"/>
              <a:gd name="connsiteX4" fmla="*/ 685800 w 1209675"/>
              <a:gd name="connsiteY4" fmla="*/ 1006476 h 1087438"/>
              <a:gd name="connsiteX5" fmla="*/ 1209675 w 1209675"/>
              <a:gd name="connsiteY5" fmla="*/ 1087438 h 1087438"/>
              <a:gd name="connsiteX6" fmla="*/ 538163 w 1209675"/>
              <a:gd name="connsiteY6" fmla="*/ 1082676 h 1087438"/>
              <a:gd name="connsiteX7" fmla="*/ 23813 w 1209675"/>
              <a:gd name="connsiteY7" fmla="*/ 1077913 h 1087438"/>
              <a:gd name="connsiteX8" fmla="*/ 19050 w 1209675"/>
              <a:gd name="connsiteY8" fmla="*/ 106363 h 1087438"/>
              <a:gd name="connsiteX0" fmla="*/ 19050 w 1209675"/>
              <a:gd name="connsiteY0" fmla="*/ 13493 h 994568"/>
              <a:gd name="connsiteX1" fmla="*/ 138113 w 1209675"/>
              <a:gd name="connsiteY1" fmla="*/ 346868 h 994568"/>
              <a:gd name="connsiteX2" fmla="*/ 242888 w 1209675"/>
              <a:gd name="connsiteY2" fmla="*/ 599281 h 994568"/>
              <a:gd name="connsiteX3" fmla="*/ 433388 w 1209675"/>
              <a:gd name="connsiteY3" fmla="*/ 818356 h 994568"/>
              <a:gd name="connsiteX4" fmla="*/ 685800 w 1209675"/>
              <a:gd name="connsiteY4" fmla="*/ 913606 h 994568"/>
              <a:gd name="connsiteX5" fmla="*/ 1209675 w 1209675"/>
              <a:gd name="connsiteY5" fmla="*/ 994568 h 994568"/>
              <a:gd name="connsiteX6" fmla="*/ 538163 w 1209675"/>
              <a:gd name="connsiteY6" fmla="*/ 989806 h 994568"/>
              <a:gd name="connsiteX7" fmla="*/ 23813 w 1209675"/>
              <a:gd name="connsiteY7" fmla="*/ 985043 h 994568"/>
              <a:gd name="connsiteX8" fmla="*/ 19050 w 1209675"/>
              <a:gd name="connsiteY8" fmla="*/ 13493 h 994568"/>
              <a:gd name="connsiteX0" fmla="*/ 19050 w 1228724"/>
              <a:gd name="connsiteY0" fmla="*/ 0 h 1066800"/>
              <a:gd name="connsiteX1" fmla="*/ 157162 w 1228724"/>
              <a:gd name="connsiteY1" fmla="*/ 419100 h 1066800"/>
              <a:gd name="connsiteX2" fmla="*/ 261937 w 1228724"/>
              <a:gd name="connsiteY2" fmla="*/ 671513 h 1066800"/>
              <a:gd name="connsiteX3" fmla="*/ 452437 w 1228724"/>
              <a:gd name="connsiteY3" fmla="*/ 890588 h 1066800"/>
              <a:gd name="connsiteX4" fmla="*/ 704849 w 1228724"/>
              <a:gd name="connsiteY4" fmla="*/ 985838 h 1066800"/>
              <a:gd name="connsiteX5" fmla="*/ 1228724 w 1228724"/>
              <a:gd name="connsiteY5" fmla="*/ 1066800 h 1066800"/>
              <a:gd name="connsiteX6" fmla="*/ 557212 w 1228724"/>
              <a:gd name="connsiteY6" fmla="*/ 1062038 h 1066800"/>
              <a:gd name="connsiteX7" fmla="*/ 42862 w 1228724"/>
              <a:gd name="connsiteY7" fmla="*/ 1057275 h 1066800"/>
              <a:gd name="connsiteX8" fmla="*/ 19050 w 1228724"/>
              <a:gd name="connsiteY8" fmla="*/ 0 h 1066800"/>
              <a:gd name="connsiteX0" fmla="*/ 19050 w 1228724"/>
              <a:gd name="connsiteY0" fmla="*/ 0 h 1075531"/>
              <a:gd name="connsiteX1" fmla="*/ 157162 w 1228724"/>
              <a:gd name="connsiteY1" fmla="*/ 419100 h 1075531"/>
              <a:gd name="connsiteX2" fmla="*/ 261937 w 1228724"/>
              <a:gd name="connsiteY2" fmla="*/ 671513 h 1075531"/>
              <a:gd name="connsiteX3" fmla="*/ 452437 w 1228724"/>
              <a:gd name="connsiteY3" fmla="*/ 890588 h 1075531"/>
              <a:gd name="connsiteX4" fmla="*/ 704849 w 1228724"/>
              <a:gd name="connsiteY4" fmla="*/ 985838 h 1075531"/>
              <a:gd name="connsiteX5" fmla="*/ 1228724 w 1228724"/>
              <a:gd name="connsiteY5" fmla="*/ 1066800 h 1075531"/>
              <a:gd name="connsiteX6" fmla="*/ 557212 w 1228724"/>
              <a:gd name="connsiteY6" fmla="*/ 1062038 h 1075531"/>
              <a:gd name="connsiteX7" fmla="*/ 19050 w 1228724"/>
              <a:gd name="connsiteY7" fmla="*/ 1066800 h 1075531"/>
              <a:gd name="connsiteX8" fmla="*/ 19050 w 1228724"/>
              <a:gd name="connsiteY8" fmla="*/ 0 h 1075531"/>
              <a:gd name="connsiteX0" fmla="*/ 19050 w 1228724"/>
              <a:gd name="connsiteY0" fmla="*/ 0 h 1075531"/>
              <a:gd name="connsiteX1" fmla="*/ 157162 w 1228724"/>
              <a:gd name="connsiteY1" fmla="*/ 419100 h 1075531"/>
              <a:gd name="connsiteX2" fmla="*/ 261937 w 1228724"/>
              <a:gd name="connsiteY2" fmla="*/ 671513 h 1075531"/>
              <a:gd name="connsiteX3" fmla="*/ 452437 w 1228724"/>
              <a:gd name="connsiteY3" fmla="*/ 890588 h 1075531"/>
              <a:gd name="connsiteX4" fmla="*/ 704849 w 1228724"/>
              <a:gd name="connsiteY4" fmla="*/ 985838 h 1075531"/>
              <a:gd name="connsiteX5" fmla="*/ 1228724 w 1228724"/>
              <a:gd name="connsiteY5" fmla="*/ 1066800 h 1075531"/>
              <a:gd name="connsiteX6" fmla="*/ 557212 w 1228724"/>
              <a:gd name="connsiteY6" fmla="*/ 1062038 h 1075531"/>
              <a:gd name="connsiteX7" fmla="*/ 19050 w 1228724"/>
              <a:gd name="connsiteY7" fmla="*/ 1066800 h 1075531"/>
              <a:gd name="connsiteX8" fmla="*/ 19050 w 1228724"/>
              <a:gd name="connsiteY8" fmla="*/ 0 h 1075531"/>
              <a:gd name="connsiteX0" fmla="*/ 37306 w 1246980"/>
              <a:gd name="connsiteY0" fmla="*/ 0 h 1066800"/>
              <a:gd name="connsiteX1" fmla="*/ 175418 w 1246980"/>
              <a:gd name="connsiteY1" fmla="*/ 419100 h 1066800"/>
              <a:gd name="connsiteX2" fmla="*/ 280193 w 1246980"/>
              <a:gd name="connsiteY2" fmla="*/ 671513 h 1066800"/>
              <a:gd name="connsiteX3" fmla="*/ 470693 w 1246980"/>
              <a:gd name="connsiteY3" fmla="*/ 890588 h 1066800"/>
              <a:gd name="connsiteX4" fmla="*/ 723105 w 1246980"/>
              <a:gd name="connsiteY4" fmla="*/ 985838 h 1066800"/>
              <a:gd name="connsiteX5" fmla="*/ 1246980 w 1246980"/>
              <a:gd name="connsiteY5" fmla="*/ 1066800 h 1066800"/>
              <a:gd name="connsiteX6" fmla="*/ 575468 w 1246980"/>
              <a:gd name="connsiteY6" fmla="*/ 1062038 h 1066800"/>
              <a:gd name="connsiteX7" fmla="*/ 8731 w 1246980"/>
              <a:gd name="connsiteY7" fmla="*/ 1057275 h 1066800"/>
              <a:gd name="connsiteX8" fmla="*/ 37306 w 1246980"/>
              <a:gd name="connsiteY8" fmla="*/ 0 h 1066800"/>
              <a:gd name="connsiteX0" fmla="*/ 19050 w 1252536"/>
              <a:gd name="connsiteY0" fmla="*/ 0 h 1095375"/>
              <a:gd name="connsiteX1" fmla="*/ 180974 w 1252536"/>
              <a:gd name="connsiteY1" fmla="*/ 447675 h 1095375"/>
              <a:gd name="connsiteX2" fmla="*/ 285749 w 1252536"/>
              <a:gd name="connsiteY2" fmla="*/ 700088 h 1095375"/>
              <a:gd name="connsiteX3" fmla="*/ 476249 w 1252536"/>
              <a:gd name="connsiteY3" fmla="*/ 919163 h 1095375"/>
              <a:gd name="connsiteX4" fmla="*/ 728661 w 1252536"/>
              <a:gd name="connsiteY4" fmla="*/ 1014413 h 1095375"/>
              <a:gd name="connsiteX5" fmla="*/ 1252536 w 1252536"/>
              <a:gd name="connsiteY5" fmla="*/ 1095375 h 1095375"/>
              <a:gd name="connsiteX6" fmla="*/ 581024 w 1252536"/>
              <a:gd name="connsiteY6" fmla="*/ 1090613 h 1095375"/>
              <a:gd name="connsiteX7" fmla="*/ 14287 w 1252536"/>
              <a:gd name="connsiteY7" fmla="*/ 1085850 h 1095375"/>
              <a:gd name="connsiteX8" fmla="*/ 19050 w 1252536"/>
              <a:gd name="connsiteY8" fmla="*/ 0 h 1095375"/>
              <a:gd name="connsiteX0" fmla="*/ 13494 w 1246980"/>
              <a:gd name="connsiteY0" fmla="*/ 0 h 1095375"/>
              <a:gd name="connsiteX1" fmla="*/ 175418 w 1246980"/>
              <a:gd name="connsiteY1" fmla="*/ 447675 h 1095375"/>
              <a:gd name="connsiteX2" fmla="*/ 280193 w 1246980"/>
              <a:gd name="connsiteY2" fmla="*/ 700088 h 1095375"/>
              <a:gd name="connsiteX3" fmla="*/ 470693 w 1246980"/>
              <a:gd name="connsiteY3" fmla="*/ 919163 h 1095375"/>
              <a:gd name="connsiteX4" fmla="*/ 723105 w 1246980"/>
              <a:gd name="connsiteY4" fmla="*/ 1014413 h 1095375"/>
              <a:gd name="connsiteX5" fmla="*/ 1246980 w 1246980"/>
              <a:gd name="connsiteY5" fmla="*/ 1095375 h 1095375"/>
              <a:gd name="connsiteX6" fmla="*/ 575468 w 1246980"/>
              <a:gd name="connsiteY6" fmla="*/ 1090613 h 1095375"/>
              <a:gd name="connsiteX7" fmla="*/ 8731 w 1246980"/>
              <a:gd name="connsiteY7" fmla="*/ 1085850 h 1095375"/>
              <a:gd name="connsiteX8" fmla="*/ 13494 w 1246980"/>
              <a:gd name="connsiteY8" fmla="*/ 0 h 1095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6980" h="1095375">
                <a:moveTo>
                  <a:pt x="13494" y="0"/>
                </a:moveTo>
                <a:cubicBezTo>
                  <a:pt x="94457" y="207962"/>
                  <a:pt x="130968" y="330994"/>
                  <a:pt x="175418" y="447675"/>
                </a:cubicBezTo>
                <a:cubicBezTo>
                  <a:pt x="219868" y="564356"/>
                  <a:pt x="230981" y="621507"/>
                  <a:pt x="280193" y="700088"/>
                </a:cubicBezTo>
                <a:cubicBezTo>
                  <a:pt x="329406" y="778669"/>
                  <a:pt x="396874" y="866776"/>
                  <a:pt x="470693" y="919163"/>
                </a:cubicBezTo>
                <a:cubicBezTo>
                  <a:pt x="544512" y="971551"/>
                  <a:pt x="593724" y="985044"/>
                  <a:pt x="723105" y="1014413"/>
                </a:cubicBezTo>
                <a:cubicBezTo>
                  <a:pt x="852486" y="1043782"/>
                  <a:pt x="804862" y="1011238"/>
                  <a:pt x="1246980" y="1095375"/>
                </a:cubicBezTo>
                <a:lnTo>
                  <a:pt x="575468" y="1090613"/>
                </a:lnTo>
                <a:cubicBezTo>
                  <a:pt x="390524" y="1089026"/>
                  <a:pt x="488950" y="1094581"/>
                  <a:pt x="8731" y="1085850"/>
                </a:cubicBezTo>
                <a:cubicBezTo>
                  <a:pt x="0" y="57945"/>
                  <a:pt x="13494" y="192088"/>
                  <a:pt x="13494" y="0"/>
                </a:cubicBez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68"/>
          <p:cNvGrpSpPr/>
          <p:nvPr/>
        </p:nvGrpSpPr>
        <p:grpSpPr>
          <a:xfrm>
            <a:off x="388257" y="224971"/>
            <a:ext cx="4013202" cy="2043727"/>
            <a:chOff x="381000" y="457200"/>
            <a:chExt cx="4013202" cy="2043727"/>
          </a:xfrm>
        </p:grpSpPr>
        <p:grpSp>
          <p:nvGrpSpPr>
            <p:cNvPr id="3" name="Group 65"/>
            <p:cNvGrpSpPr/>
            <p:nvPr/>
          </p:nvGrpSpPr>
          <p:grpSpPr>
            <a:xfrm>
              <a:off x="381000" y="457200"/>
              <a:ext cx="4013202" cy="2043727"/>
              <a:chOff x="58056" y="1600200"/>
              <a:chExt cx="4013202" cy="2043727"/>
            </a:xfrm>
          </p:grpSpPr>
          <p:sp>
            <p:nvSpPr>
              <p:cNvPr id="7" name="Freeform 6"/>
              <p:cNvSpPr/>
              <p:nvPr/>
            </p:nvSpPr>
            <p:spPr>
              <a:xfrm>
                <a:off x="685800" y="1600200"/>
                <a:ext cx="2895600" cy="1422400"/>
              </a:xfrm>
              <a:custGeom>
                <a:avLst/>
                <a:gdLst>
                  <a:gd name="connsiteX0" fmla="*/ 14514 w 2017486"/>
                  <a:gd name="connsiteY0" fmla="*/ 0 h 1422400"/>
                  <a:gd name="connsiteX1" fmla="*/ 0 w 2017486"/>
                  <a:gd name="connsiteY1" fmla="*/ 1422400 h 1422400"/>
                  <a:gd name="connsiteX2" fmla="*/ 2017486 w 2017486"/>
                  <a:gd name="connsiteY2" fmla="*/ 1422400 h 1422400"/>
                </a:gdLst>
                <a:ahLst/>
                <a:cxnLst>
                  <a:cxn ang="0">
                    <a:pos x="connsiteX0" y="connsiteY0"/>
                  </a:cxn>
                  <a:cxn ang="0">
                    <a:pos x="connsiteX1" y="connsiteY1"/>
                  </a:cxn>
                  <a:cxn ang="0">
                    <a:pos x="connsiteX2" y="connsiteY2"/>
                  </a:cxn>
                </a:cxnLst>
                <a:rect l="l" t="t" r="r" b="b"/>
                <a:pathLst>
                  <a:path w="2017486" h="1422400">
                    <a:moveTo>
                      <a:pt x="14514" y="0"/>
                    </a:moveTo>
                    <a:lnTo>
                      <a:pt x="0" y="1422400"/>
                    </a:lnTo>
                    <a:lnTo>
                      <a:pt x="2017486" y="14224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 name="Straight Connector 7"/>
              <p:cNvCxnSpPr/>
              <p:nvPr/>
            </p:nvCxnSpPr>
            <p:spPr>
              <a:xfrm>
                <a:off x="8382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2319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6256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0193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4130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8067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2004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705428" y="3182262"/>
                <a:ext cx="609600" cy="461665"/>
              </a:xfrm>
              <a:prstGeom prst="rect">
                <a:avLst/>
              </a:prstGeom>
              <a:noFill/>
            </p:spPr>
            <p:txBody>
              <a:bodyPr wrap="square" rtlCol="0">
                <a:spAutoFit/>
              </a:bodyPr>
              <a:lstStyle/>
              <a:p>
                <a:pPr algn="ctr"/>
                <a:r>
                  <a:rPr lang="en-US" sz="2400" dirty="0" smtClean="0"/>
                  <a:t>0</a:t>
                </a:r>
                <a:endParaRPr lang="en-US" sz="2400" dirty="0"/>
              </a:p>
            </p:txBody>
          </p:sp>
          <p:sp>
            <p:nvSpPr>
              <p:cNvPr id="16" name="TextBox 15"/>
              <p:cNvSpPr txBox="1"/>
              <p:nvPr/>
            </p:nvSpPr>
            <p:spPr>
              <a:xfrm>
                <a:off x="2115456"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17" name="TextBox 16"/>
              <p:cNvSpPr txBox="1"/>
              <p:nvPr/>
            </p:nvSpPr>
            <p:spPr>
              <a:xfrm>
                <a:off x="251097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18" name="TextBox 17"/>
              <p:cNvSpPr txBox="1"/>
              <p:nvPr/>
            </p:nvSpPr>
            <p:spPr>
              <a:xfrm>
                <a:off x="28956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19" name="TextBox 18"/>
              <p:cNvSpPr txBox="1"/>
              <p:nvPr/>
            </p:nvSpPr>
            <p:spPr>
              <a:xfrm>
                <a:off x="5334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20" name="TextBox 19"/>
              <p:cNvSpPr txBox="1"/>
              <p:nvPr/>
            </p:nvSpPr>
            <p:spPr>
              <a:xfrm>
                <a:off x="91803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21" name="TextBox 20"/>
              <p:cNvSpPr txBox="1"/>
              <p:nvPr/>
            </p:nvSpPr>
            <p:spPr>
              <a:xfrm>
                <a:off x="1295400"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22" name="Freeform 21"/>
              <p:cNvSpPr/>
              <p:nvPr/>
            </p:nvSpPr>
            <p:spPr>
              <a:xfrm>
                <a:off x="1944914" y="3396343"/>
                <a:ext cx="130629" cy="29028"/>
              </a:xfrm>
              <a:custGeom>
                <a:avLst/>
                <a:gdLst>
                  <a:gd name="connsiteX0" fmla="*/ 130629 w 130629"/>
                  <a:gd name="connsiteY0" fmla="*/ 0 h 29028"/>
                  <a:gd name="connsiteX1" fmla="*/ 0 w 130629"/>
                  <a:gd name="connsiteY1" fmla="*/ 29028 h 29028"/>
                </a:gdLst>
                <a:ahLst/>
                <a:cxnLst>
                  <a:cxn ang="0">
                    <a:pos x="connsiteX0" y="connsiteY0"/>
                  </a:cxn>
                  <a:cxn ang="0">
                    <a:pos x="connsiteX1" y="connsiteY1"/>
                  </a:cxn>
                </a:cxnLst>
                <a:rect l="l" t="t" r="r" b="b"/>
                <a:pathLst>
                  <a:path w="130629" h="29028">
                    <a:moveTo>
                      <a:pt x="130629" y="0"/>
                    </a:moveTo>
                    <a:lnTo>
                      <a:pt x="0" y="2902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extBox 22"/>
              <p:cNvSpPr txBox="1"/>
              <p:nvPr/>
            </p:nvSpPr>
            <p:spPr>
              <a:xfrm>
                <a:off x="58056" y="2039256"/>
                <a:ext cx="714828" cy="461665"/>
              </a:xfrm>
              <a:prstGeom prst="rect">
                <a:avLst/>
              </a:prstGeom>
              <a:noFill/>
            </p:spPr>
            <p:txBody>
              <a:bodyPr wrap="square" rtlCol="0">
                <a:spAutoFit/>
              </a:bodyPr>
              <a:lstStyle/>
              <a:p>
                <a:pPr algn="ctr"/>
                <a:r>
                  <a:rPr lang="en-US" sz="2400" dirty="0" smtClean="0"/>
                  <a:t>p(d)</a:t>
                </a:r>
                <a:endParaRPr lang="en-US" sz="2400" dirty="0"/>
              </a:p>
            </p:txBody>
          </p:sp>
          <p:sp>
            <p:nvSpPr>
              <p:cNvPr id="24" name="TextBox 23"/>
              <p:cNvSpPr txBox="1"/>
              <p:nvPr/>
            </p:nvSpPr>
            <p:spPr>
              <a:xfrm>
                <a:off x="3356430" y="2757714"/>
                <a:ext cx="714828" cy="461665"/>
              </a:xfrm>
              <a:prstGeom prst="rect">
                <a:avLst/>
              </a:prstGeom>
              <a:noFill/>
            </p:spPr>
            <p:txBody>
              <a:bodyPr wrap="square" rtlCol="0">
                <a:spAutoFit/>
              </a:bodyPr>
              <a:lstStyle/>
              <a:p>
                <a:pPr algn="ctr"/>
                <a:r>
                  <a:rPr lang="en-US" sz="2400" dirty="0" smtClean="0"/>
                  <a:t>d</a:t>
                </a:r>
                <a:endParaRPr lang="en-US" sz="2400" dirty="0"/>
              </a:p>
            </p:txBody>
          </p:sp>
        </p:grpSp>
        <p:sp>
          <p:nvSpPr>
            <p:cNvPr id="25" name="Freeform 24"/>
            <p:cNvSpPr/>
            <p:nvPr/>
          </p:nvSpPr>
          <p:spPr>
            <a:xfrm>
              <a:off x="2335441" y="695324"/>
              <a:ext cx="1465296" cy="1200908"/>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 name="connsiteX0" fmla="*/ 0 w 2752725"/>
                <a:gd name="connsiteY0" fmla="*/ 1175655 h 1200908"/>
                <a:gd name="connsiteX1" fmla="*/ 537028 w 2752725"/>
                <a:gd name="connsiteY1" fmla="*/ 1176109 h 1200908"/>
                <a:gd name="connsiteX2" fmla="*/ 1055914 w 2752725"/>
                <a:gd name="connsiteY2" fmla="*/ 990600 h 1200908"/>
                <a:gd name="connsiteX3" fmla="*/ 1360714 w 2752725"/>
                <a:gd name="connsiteY3" fmla="*/ 0 h 1200908"/>
                <a:gd name="connsiteX4" fmla="*/ 1589314 w 2752725"/>
                <a:gd name="connsiteY4" fmla="*/ 1000127 h 1200908"/>
                <a:gd name="connsiteX5" fmla="*/ 2109333 w 2752725"/>
                <a:gd name="connsiteY5" fmla="*/ 1171346 h 1200908"/>
                <a:gd name="connsiteX6" fmla="*/ 2752725 w 2752725"/>
                <a:gd name="connsiteY6" fmla="*/ 1190397 h 1200908"/>
                <a:gd name="connsiteX0" fmla="*/ 0 w 2752725"/>
                <a:gd name="connsiteY0" fmla="*/ 1175655 h 1367593"/>
                <a:gd name="connsiteX1" fmla="*/ 537028 w 2752725"/>
                <a:gd name="connsiteY1" fmla="*/ 1176109 h 1367593"/>
                <a:gd name="connsiteX2" fmla="*/ 1332139 w 2752725"/>
                <a:gd name="connsiteY2" fmla="*/ 1171575 h 1367593"/>
                <a:gd name="connsiteX3" fmla="*/ 1360714 w 2752725"/>
                <a:gd name="connsiteY3" fmla="*/ 0 h 1367593"/>
                <a:gd name="connsiteX4" fmla="*/ 1589314 w 2752725"/>
                <a:gd name="connsiteY4" fmla="*/ 1000127 h 1367593"/>
                <a:gd name="connsiteX5" fmla="*/ 2109333 w 2752725"/>
                <a:gd name="connsiteY5" fmla="*/ 1171346 h 1367593"/>
                <a:gd name="connsiteX6" fmla="*/ 2752725 w 2752725"/>
                <a:gd name="connsiteY6" fmla="*/ 1190397 h 1367593"/>
                <a:gd name="connsiteX0" fmla="*/ 0 w 2752725"/>
                <a:gd name="connsiteY0" fmla="*/ 1628848 h 1820786"/>
                <a:gd name="connsiteX1" fmla="*/ 537028 w 2752725"/>
                <a:gd name="connsiteY1" fmla="*/ 1629302 h 1820786"/>
                <a:gd name="connsiteX2" fmla="*/ 1332139 w 2752725"/>
                <a:gd name="connsiteY2" fmla="*/ 1624768 h 1820786"/>
                <a:gd name="connsiteX3" fmla="*/ 1360714 w 2752725"/>
                <a:gd name="connsiteY3" fmla="*/ 453193 h 1820786"/>
                <a:gd name="connsiteX4" fmla="*/ 1589314 w 2752725"/>
                <a:gd name="connsiteY4" fmla="*/ 1453320 h 1820786"/>
                <a:gd name="connsiteX5" fmla="*/ 2109333 w 2752725"/>
                <a:gd name="connsiteY5" fmla="*/ 1624539 h 1820786"/>
                <a:gd name="connsiteX6" fmla="*/ 2752725 w 2752725"/>
                <a:gd name="connsiteY6" fmla="*/ 1643590 h 1820786"/>
                <a:gd name="connsiteX0" fmla="*/ 0 w 2752725"/>
                <a:gd name="connsiteY0" fmla="*/ 1628848 h 1654101"/>
                <a:gd name="connsiteX1" fmla="*/ 537028 w 2752725"/>
                <a:gd name="connsiteY1" fmla="*/ 1629302 h 1654101"/>
                <a:gd name="connsiteX2" fmla="*/ 1332139 w 2752725"/>
                <a:gd name="connsiteY2" fmla="*/ 1624768 h 1654101"/>
                <a:gd name="connsiteX3" fmla="*/ 1360714 w 2752725"/>
                <a:gd name="connsiteY3" fmla="*/ 453193 h 1654101"/>
                <a:gd name="connsiteX4" fmla="*/ 1589314 w 2752725"/>
                <a:gd name="connsiteY4" fmla="*/ 1453320 h 1654101"/>
                <a:gd name="connsiteX5" fmla="*/ 2109333 w 2752725"/>
                <a:gd name="connsiteY5" fmla="*/ 1624539 h 1654101"/>
                <a:gd name="connsiteX6" fmla="*/ 2752725 w 2752725"/>
                <a:gd name="connsiteY6" fmla="*/ 1643590 h 1654101"/>
                <a:gd name="connsiteX0" fmla="*/ 0 w 2215697"/>
                <a:gd name="connsiteY0" fmla="*/ 1629302 h 1654101"/>
                <a:gd name="connsiteX1" fmla="*/ 795111 w 2215697"/>
                <a:gd name="connsiteY1" fmla="*/ 1624768 h 1654101"/>
                <a:gd name="connsiteX2" fmla="*/ 823686 w 2215697"/>
                <a:gd name="connsiteY2" fmla="*/ 453193 h 1654101"/>
                <a:gd name="connsiteX3" fmla="*/ 1052286 w 2215697"/>
                <a:gd name="connsiteY3" fmla="*/ 1453320 h 1654101"/>
                <a:gd name="connsiteX4" fmla="*/ 1572305 w 2215697"/>
                <a:gd name="connsiteY4" fmla="*/ 1624539 h 1654101"/>
                <a:gd name="connsiteX5" fmla="*/ 2215697 w 2215697"/>
                <a:gd name="connsiteY5" fmla="*/ 1643590 h 1654101"/>
                <a:gd name="connsiteX0" fmla="*/ 0 w 1420586"/>
                <a:gd name="connsiteY0" fmla="*/ 1624768 h 1654101"/>
                <a:gd name="connsiteX1" fmla="*/ 28575 w 1420586"/>
                <a:gd name="connsiteY1" fmla="*/ 453193 h 1654101"/>
                <a:gd name="connsiteX2" fmla="*/ 257175 w 1420586"/>
                <a:gd name="connsiteY2" fmla="*/ 1453320 h 1654101"/>
                <a:gd name="connsiteX3" fmla="*/ 777194 w 1420586"/>
                <a:gd name="connsiteY3" fmla="*/ 1624539 h 1654101"/>
                <a:gd name="connsiteX4" fmla="*/ 1420586 w 1420586"/>
                <a:gd name="connsiteY4" fmla="*/ 1643590 h 1654101"/>
                <a:gd name="connsiteX0" fmla="*/ 0 w 1096736"/>
                <a:gd name="connsiteY0" fmla="*/ 1624768 h 1654101"/>
                <a:gd name="connsiteX1" fmla="*/ 28575 w 1096736"/>
                <a:gd name="connsiteY1" fmla="*/ 453193 h 1654101"/>
                <a:gd name="connsiteX2" fmla="*/ 257175 w 1096736"/>
                <a:gd name="connsiteY2" fmla="*/ 1453320 h 1654101"/>
                <a:gd name="connsiteX3" fmla="*/ 777194 w 1096736"/>
                <a:gd name="connsiteY3" fmla="*/ 1624539 h 1654101"/>
                <a:gd name="connsiteX4" fmla="*/ 1096736 w 1096736"/>
                <a:gd name="connsiteY4" fmla="*/ 1634065 h 1654101"/>
                <a:gd name="connsiteX0" fmla="*/ 0 w 1068161"/>
                <a:gd name="connsiteY0" fmla="*/ 0 h 1200908"/>
                <a:gd name="connsiteX1" fmla="*/ 228600 w 1068161"/>
                <a:gd name="connsiteY1" fmla="*/ 1000127 h 1200908"/>
                <a:gd name="connsiteX2" fmla="*/ 748619 w 1068161"/>
                <a:gd name="connsiteY2" fmla="*/ 1171346 h 1200908"/>
                <a:gd name="connsiteX3" fmla="*/ 1068161 w 1068161"/>
                <a:gd name="connsiteY3" fmla="*/ 1180872 h 1200908"/>
                <a:gd name="connsiteX0" fmla="*/ 0 w 748619"/>
                <a:gd name="connsiteY0" fmla="*/ 0 h 1200908"/>
                <a:gd name="connsiteX1" fmla="*/ 228600 w 748619"/>
                <a:gd name="connsiteY1" fmla="*/ 1000127 h 1200908"/>
                <a:gd name="connsiteX2" fmla="*/ 748619 w 748619"/>
                <a:gd name="connsiteY2" fmla="*/ 1171346 h 1200908"/>
                <a:gd name="connsiteX0" fmla="*/ 0 w 554876"/>
                <a:gd name="connsiteY0" fmla="*/ 0 h 1200908"/>
                <a:gd name="connsiteX1" fmla="*/ 228600 w 554876"/>
                <a:gd name="connsiteY1" fmla="*/ 1000127 h 1200908"/>
                <a:gd name="connsiteX2" fmla="*/ 554876 w 554876"/>
                <a:gd name="connsiteY2" fmla="*/ 1156832 h 1200908"/>
              </a:gdLst>
              <a:ahLst/>
              <a:cxnLst>
                <a:cxn ang="0">
                  <a:pos x="connsiteX0" y="connsiteY0"/>
                </a:cxn>
                <a:cxn ang="0">
                  <a:pos x="connsiteX1" y="connsiteY1"/>
                </a:cxn>
                <a:cxn ang="0">
                  <a:pos x="connsiteX2" y="connsiteY2"/>
                </a:cxn>
              </a:cxnLst>
              <a:rect l="l" t="t" r="r" b="b"/>
              <a:pathLst>
                <a:path w="554876" h="1200908">
                  <a:moveTo>
                    <a:pt x="0" y="0"/>
                  </a:moveTo>
                  <a:cubicBezTo>
                    <a:pt x="107950" y="36513"/>
                    <a:pt x="104624" y="799346"/>
                    <a:pt x="228600" y="1000127"/>
                  </a:cubicBezTo>
                  <a:cubicBezTo>
                    <a:pt x="357339" y="1200908"/>
                    <a:pt x="554876" y="1156832"/>
                    <a:pt x="554876" y="1156832"/>
                  </a:cubicBez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Freeform 25"/>
            <p:cNvSpPr/>
            <p:nvPr/>
          </p:nvSpPr>
          <p:spPr>
            <a:xfrm flipH="1">
              <a:off x="1084944" y="700314"/>
              <a:ext cx="1240971" cy="1195918"/>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 name="connsiteX0" fmla="*/ 0 w 2752725"/>
                <a:gd name="connsiteY0" fmla="*/ 1175655 h 1200908"/>
                <a:gd name="connsiteX1" fmla="*/ 537028 w 2752725"/>
                <a:gd name="connsiteY1" fmla="*/ 1176109 h 1200908"/>
                <a:gd name="connsiteX2" fmla="*/ 1055914 w 2752725"/>
                <a:gd name="connsiteY2" fmla="*/ 990600 h 1200908"/>
                <a:gd name="connsiteX3" fmla="*/ 1360714 w 2752725"/>
                <a:gd name="connsiteY3" fmla="*/ 0 h 1200908"/>
                <a:gd name="connsiteX4" fmla="*/ 1589314 w 2752725"/>
                <a:gd name="connsiteY4" fmla="*/ 1000127 h 1200908"/>
                <a:gd name="connsiteX5" fmla="*/ 2109333 w 2752725"/>
                <a:gd name="connsiteY5" fmla="*/ 1171346 h 1200908"/>
                <a:gd name="connsiteX6" fmla="*/ 2752725 w 2752725"/>
                <a:gd name="connsiteY6" fmla="*/ 1190397 h 1200908"/>
                <a:gd name="connsiteX0" fmla="*/ 0 w 2752725"/>
                <a:gd name="connsiteY0" fmla="*/ 1175655 h 1367593"/>
                <a:gd name="connsiteX1" fmla="*/ 537028 w 2752725"/>
                <a:gd name="connsiteY1" fmla="*/ 1176109 h 1367593"/>
                <a:gd name="connsiteX2" fmla="*/ 1332139 w 2752725"/>
                <a:gd name="connsiteY2" fmla="*/ 1171575 h 1367593"/>
                <a:gd name="connsiteX3" fmla="*/ 1360714 w 2752725"/>
                <a:gd name="connsiteY3" fmla="*/ 0 h 1367593"/>
                <a:gd name="connsiteX4" fmla="*/ 1589314 w 2752725"/>
                <a:gd name="connsiteY4" fmla="*/ 1000127 h 1367593"/>
                <a:gd name="connsiteX5" fmla="*/ 2109333 w 2752725"/>
                <a:gd name="connsiteY5" fmla="*/ 1171346 h 1367593"/>
                <a:gd name="connsiteX6" fmla="*/ 2752725 w 2752725"/>
                <a:gd name="connsiteY6" fmla="*/ 1190397 h 1367593"/>
                <a:gd name="connsiteX0" fmla="*/ 0 w 2752725"/>
                <a:gd name="connsiteY0" fmla="*/ 1628848 h 1820786"/>
                <a:gd name="connsiteX1" fmla="*/ 537028 w 2752725"/>
                <a:gd name="connsiteY1" fmla="*/ 1629302 h 1820786"/>
                <a:gd name="connsiteX2" fmla="*/ 1332139 w 2752725"/>
                <a:gd name="connsiteY2" fmla="*/ 1624768 h 1820786"/>
                <a:gd name="connsiteX3" fmla="*/ 1360714 w 2752725"/>
                <a:gd name="connsiteY3" fmla="*/ 453193 h 1820786"/>
                <a:gd name="connsiteX4" fmla="*/ 1589314 w 2752725"/>
                <a:gd name="connsiteY4" fmla="*/ 1453320 h 1820786"/>
                <a:gd name="connsiteX5" fmla="*/ 2109333 w 2752725"/>
                <a:gd name="connsiteY5" fmla="*/ 1624539 h 1820786"/>
                <a:gd name="connsiteX6" fmla="*/ 2752725 w 2752725"/>
                <a:gd name="connsiteY6" fmla="*/ 1643590 h 1820786"/>
                <a:gd name="connsiteX0" fmla="*/ 0 w 2752725"/>
                <a:gd name="connsiteY0" fmla="*/ 1628848 h 1654101"/>
                <a:gd name="connsiteX1" fmla="*/ 537028 w 2752725"/>
                <a:gd name="connsiteY1" fmla="*/ 1629302 h 1654101"/>
                <a:gd name="connsiteX2" fmla="*/ 1332139 w 2752725"/>
                <a:gd name="connsiteY2" fmla="*/ 1624768 h 1654101"/>
                <a:gd name="connsiteX3" fmla="*/ 1360714 w 2752725"/>
                <a:gd name="connsiteY3" fmla="*/ 453193 h 1654101"/>
                <a:gd name="connsiteX4" fmla="*/ 1589314 w 2752725"/>
                <a:gd name="connsiteY4" fmla="*/ 1453320 h 1654101"/>
                <a:gd name="connsiteX5" fmla="*/ 2109333 w 2752725"/>
                <a:gd name="connsiteY5" fmla="*/ 1624539 h 1654101"/>
                <a:gd name="connsiteX6" fmla="*/ 2752725 w 2752725"/>
                <a:gd name="connsiteY6" fmla="*/ 1643590 h 1654101"/>
                <a:gd name="connsiteX0" fmla="*/ 0 w 2215697"/>
                <a:gd name="connsiteY0" fmla="*/ 1629302 h 1654101"/>
                <a:gd name="connsiteX1" fmla="*/ 795111 w 2215697"/>
                <a:gd name="connsiteY1" fmla="*/ 1624768 h 1654101"/>
                <a:gd name="connsiteX2" fmla="*/ 823686 w 2215697"/>
                <a:gd name="connsiteY2" fmla="*/ 453193 h 1654101"/>
                <a:gd name="connsiteX3" fmla="*/ 1052286 w 2215697"/>
                <a:gd name="connsiteY3" fmla="*/ 1453320 h 1654101"/>
                <a:gd name="connsiteX4" fmla="*/ 1572305 w 2215697"/>
                <a:gd name="connsiteY4" fmla="*/ 1624539 h 1654101"/>
                <a:gd name="connsiteX5" fmla="*/ 2215697 w 2215697"/>
                <a:gd name="connsiteY5" fmla="*/ 1643590 h 1654101"/>
                <a:gd name="connsiteX0" fmla="*/ 0 w 1420586"/>
                <a:gd name="connsiteY0" fmla="*/ 1624768 h 1654101"/>
                <a:gd name="connsiteX1" fmla="*/ 28575 w 1420586"/>
                <a:gd name="connsiteY1" fmla="*/ 453193 h 1654101"/>
                <a:gd name="connsiteX2" fmla="*/ 257175 w 1420586"/>
                <a:gd name="connsiteY2" fmla="*/ 1453320 h 1654101"/>
                <a:gd name="connsiteX3" fmla="*/ 777194 w 1420586"/>
                <a:gd name="connsiteY3" fmla="*/ 1624539 h 1654101"/>
                <a:gd name="connsiteX4" fmla="*/ 1420586 w 1420586"/>
                <a:gd name="connsiteY4" fmla="*/ 1643590 h 1654101"/>
                <a:gd name="connsiteX0" fmla="*/ 0 w 1372961"/>
                <a:gd name="connsiteY0" fmla="*/ 1624768 h 1654101"/>
                <a:gd name="connsiteX1" fmla="*/ 28575 w 1372961"/>
                <a:gd name="connsiteY1" fmla="*/ 453193 h 1654101"/>
                <a:gd name="connsiteX2" fmla="*/ 257175 w 1372961"/>
                <a:gd name="connsiteY2" fmla="*/ 1453320 h 1654101"/>
                <a:gd name="connsiteX3" fmla="*/ 777194 w 1372961"/>
                <a:gd name="connsiteY3" fmla="*/ 1624539 h 1654101"/>
                <a:gd name="connsiteX4" fmla="*/ 1372961 w 1372961"/>
                <a:gd name="connsiteY4" fmla="*/ 1624540 h 1654101"/>
                <a:gd name="connsiteX0" fmla="*/ 0 w 1344386"/>
                <a:gd name="connsiteY0" fmla="*/ 0 h 1200908"/>
                <a:gd name="connsiteX1" fmla="*/ 228600 w 1344386"/>
                <a:gd name="connsiteY1" fmla="*/ 1000127 h 1200908"/>
                <a:gd name="connsiteX2" fmla="*/ 748619 w 1344386"/>
                <a:gd name="connsiteY2" fmla="*/ 1171346 h 1200908"/>
                <a:gd name="connsiteX3" fmla="*/ 1344386 w 1344386"/>
                <a:gd name="connsiteY3" fmla="*/ 1171347 h 1200908"/>
                <a:gd name="connsiteX0" fmla="*/ 0 w 1702889"/>
                <a:gd name="connsiteY0" fmla="*/ 0 h 1200908"/>
                <a:gd name="connsiteX1" fmla="*/ 228600 w 1702889"/>
                <a:gd name="connsiteY1" fmla="*/ 1000127 h 1200908"/>
                <a:gd name="connsiteX2" fmla="*/ 748619 w 1702889"/>
                <a:gd name="connsiteY2" fmla="*/ 1171346 h 1200908"/>
                <a:gd name="connsiteX3" fmla="*/ 1702889 w 1702889"/>
                <a:gd name="connsiteY3" fmla="*/ 1171347 h 1200908"/>
              </a:gdLst>
              <a:ahLst/>
              <a:cxnLst>
                <a:cxn ang="0">
                  <a:pos x="connsiteX0" y="connsiteY0"/>
                </a:cxn>
                <a:cxn ang="0">
                  <a:pos x="connsiteX1" y="connsiteY1"/>
                </a:cxn>
                <a:cxn ang="0">
                  <a:pos x="connsiteX2" y="connsiteY2"/>
                </a:cxn>
                <a:cxn ang="0">
                  <a:pos x="connsiteX3" y="connsiteY3"/>
                </a:cxn>
              </a:cxnLst>
              <a:rect l="l" t="t" r="r" b="b"/>
              <a:pathLst>
                <a:path w="1702889" h="1200908">
                  <a:moveTo>
                    <a:pt x="0" y="0"/>
                  </a:moveTo>
                  <a:cubicBezTo>
                    <a:pt x="107950" y="36513"/>
                    <a:pt x="104624" y="799346"/>
                    <a:pt x="228600" y="1000127"/>
                  </a:cubicBezTo>
                  <a:cubicBezTo>
                    <a:pt x="357339" y="1200908"/>
                    <a:pt x="748619" y="1171346"/>
                    <a:pt x="748619" y="1171346"/>
                  </a:cubicBezTo>
                  <a:lnTo>
                    <a:pt x="1702889" y="1171347"/>
                  </a:ln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4" name="Group 69"/>
          <p:cNvGrpSpPr/>
          <p:nvPr/>
        </p:nvGrpSpPr>
        <p:grpSpPr>
          <a:xfrm>
            <a:off x="388257" y="4720771"/>
            <a:ext cx="4013202" cy="2043727"/>
            <a:chOff x="381000" y="457200"/>
            <a:chExt cx="4013202" cy="2043727"/>
          </a:xfrm>
        </p:grpSpPr>
        <p:grpSp>
          <p:nvGrpSpPr>
            <p:cNvPr id="5" name="Group 65"/>
            <p:cNvGrpSpPr/>
            <p:nvPr/>
          </p:nvGrpSpPr>
          <p:grpSpPr>
            <a:xfrm>
              <a:off x="381000" y="457200"/>
              <a:ext cx="4013202" cy="2043727"/>
              <a:chOff x="58056" y="1600200"/>
              <a:chExt cx="4013202" cy="2043727"/>
            </a:xfrm>
          </p:grpSpPr>
          <p:sp>
            <p:nvSpPr>
              <p:cNvPr id="74" name="Freeform 73"/>
              <p:cNvSpPr/>
              <p:nvPr/>
            </p:nvSpPr>
            <p:spPr>
              <a:xfrm>
                <a:off x="685800" y="1600200"/>
                <a:ext cx="2895600" cy="1422400"/>
              </a:xfrm>
              <a:custGeom>
                <a:avLst/>
                <a:gdLst>
                  <a:gd name="connsiteX0" fmla="*/ 14514 w 2017486"/>
                  <a:gd name="connsiteY0" fmla="*/ 0 h 1422400"/>
                  <a:gd name="connsiteX1" fmla="*/ 0 w 2017486"/>
                  <a:gd name="connsiteY1" fmla="*/ 1422400 h 1422400"/>
                  <a:gd name="connsiteX2" fmla="*/ 2017486 w 2017486"/>
                  <a:gd name="connsiteY2" fmla="*/ 1422400 h 1422400"/>
                </a:gdLst>
                <a:ahLst/>
                <a:cxnLst>
                  <a:cxn ang="0">
                    <a:pos x="connsiteX0" y="connsiteY0"/>
                  </a:cxn>
                  <a:cxn ang="0">
                    <a:pos x="connsiteX1" y="connsiteY1"/>
                  </a:cxn>
                  <a:cxn ang="0">
                    <a:pos x="connsiteX2" y="connsiteY2"/>
                  </a:cxn>
                </a:cxnLst>
                <a:rect l="l" t="t" r="r" b="b"/>
                <a:pathLst>
                  <a:path w="2017486" h="1422400">
                    <a:moveTo>
                      <a:pt x="14514" y="0"/>
                    </a:moveTo>
                    <a:lnTo>
                      <a:pt x="0" y="1422400"/>
                    </a:lnTo>
                    <a:lnTo>
                      <a:pt x="2017486" y="14224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5" name="Straight Connector 74"/>
              <p:cNvCxnSpPr/>
              <p:nvPr/>
            </p:nvCxnSpPr>
            <p:spPr>
              <a:xfrm>
                <a:off x="8382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12319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16256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20193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24130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28067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32004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1705428" y="3182262"/>
                <a:ext cx="609600" cy="461665"/>
              </a:xfrm>
              <a:prstGeom prst="rect">
                <a:avLst/>
              </a:prstGeom>
              <a:noFill/>
            </p:spPr>
            <p:txBody>
              <a:bodyPr wrap="square" rtlCol="0">
                <a:spAutoFit/>
              </a:bodyPr>
              <a:lstStyle/>
              <a:p>
                <a:pPr algn="ctr"/>
                <a:r>
                  <a:rPr lang="en-US" sz="2400" dirty="0" smtClean="0"/>
                  <a:t>0</a:t>
                </a:r>
                <a:endParaRPr lang="en-US" sz="2400" dirty="0"/>
              </a:p>
            </p:txBody>
          </p:sp>
          <p:sp>
            <p:nvSpPr>
              <p:cNvPr id="83" name="TextBox 82"/>
              <p:cNvSpPr txBox="1"/>
              <p:nvPr/>
            </p:nvSpPr>
            <p:spPr>
              <a:xfrm>
                <a:off x="2115456"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84" name="TextBox 83"/>
              <p:cNvSpPr txBox="1"/>
              <p:nvPr/>
            </p:nvSpPr>
            <p:spPr>
              <a:xfrm>
                <a:off x="251097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85" name="TextBox 84"/>
              <p:cNvSpPr txBox="1"/>
              <p:nvPr/>
            </p:nvSpPr>
            <p:spPr>
              <a:xfrm>
                <a:off x="28956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86" name="TextBox 85"/>
              <p:cNvSpPr txBox="1"/>
              <p:nvPr/>
            </p:nvSpPr>
            <p:spPr>
              <a:xfrm>
                <a:off x="5334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87" name="TextBox 86"/>
              <p:cNvSpPr txBox="1"/>
              <p:nvPr/>
            </p:nvSpPr>
            <p:spPr>
              <a:xfrm>
                <a:off x="91803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88" name="TextBox 87"/>
              <p:cNvSpPr txBox="1"/>
              <p:nvPr/>
            </p:nvSpPr>
            <p:spPr>
              <a:xfrm>
                <a:off x="1295400"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89" name="Freeform 88"/>
              <p:cNvSpPr/>
              <p:nvPr/>
            </p:nvSpPr>
            <p:spPr>
              <a:xfrm>
                <a:off x="1944914" y="3396343"/>
                <a:ext cx="130629" cy="29028"/>
              </a:xfrm>
              <a:custGeom>
                <a:avLst/>
                <a:gdLst>
                  <a:gd name="connsiteX0" fmla="*/ 130629 w 130629"/>
                  <a:gd name="connsiteY0" fmla="*/ 0 h 29028"/>
                  <a:gd name="connsiteX1" fmla="*/ 0 w 130629"/>
                  <a:gd name="connsiteY1" fmla="*/ 29028 h 29028"/>
                </a:gdLst>
                <a:ahLst/>
                <a:cxnLst>
                  <a:cxn ang="0">
                    <a:pos x="connsiteX0" y="connsiteY0"/>
                  </a:cxn>
                  <a:cxn ang="0">
                    <a:pos x="connsiteX1" y="connsiteY1"/>
                  </a:cxn>
                </a:cxnLst>
                <a:rect l="l" t="t" r="r" b="b"/>
                <a:pathLst>
                  <a:path w="130629" h="29028">
                    <a:moveTo>
                      <a:pt x="130629" y="0"/>
                    </a:moveTo>
                    <a:lnTo>
                      <a:pt x="0" y="2902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TextBox 89"/>
              <p:cNvSpPr txBox="1"/>
              <p:nvPr/>
            </p:nvSpPr>
            <p:spPr>
              <a:xfrm>
                <a:off x="58056" y="2039256"/>
                <a:ext cx="714828" cy="461665"/>
              </a:xfrm>
              <a:prstGeom prst="rect">
                <a:avLst/>
              </a:prstGeom>
              <a:noFill/>
            </p:spPr>
            <p:txBody>
              <a:bodyPr wrap="square" rtlCol="0">
                <a:spAutoFit/>
              </a:bodyPr>
              <a:lstStyle/>
              <a:p>
                <a:pPr algn="ctr"/>
                <a:r>
                  <a:rPr lang="en-US" sz="2400" dirty="0" smtClean="0"/>
                  <a:t>p(d)</a:t>
                </a:r>
                <a:endParaRPr lang="en-US" sz="2400" dirty="0"/>
              </a:p>
            </p:txBody>
          </p:sp>
          <p:sp>
            <p:nvSpPr>
              <p:cNvPr id="91" name="TextBox 90"/>
              <p:cNvSpPr txBox="1"/>
              <p:nvPr/>
            </p:nvSpPr>
            <p:spPr>
              <a:xfrm>
                <a:off x="3356430" y="2757714"/>
                <a:ext cx="714828" cy="461665"/>
              </a:xfrm>
              <a:prstGeom prst="rect">
                <a:avLst/>
              </a:prstGeom>
              <a:noFill/>
            </p:spPr>
            <p:txBody>
              <a:bodyPr wrap="square" rtlCol="0">
                <a:spAutoFit/>
              </a:bodyPr>
              <a:lstStyle/>
              <a:p>
                <a:pPr algn="ctr"/>
                <a:r>
                  <a:rPr lang="en-US" sz="2400" dirty="0" smtClean="0"/>
                  <a:t>d</a:t>
                </a:r>
                <a:endParaRPr lang="en-US" sz="2400" dirty="0"/>
              </a:p>
            </p:txBody>
          </p:sp>
        </p:grpSp>
        <p:sp>
          <p:nvSpPr>
            <p:cNvPr id="72" name="Freeform 71"/>
            <p:cNvSpPr/>
            <p:nvPr/>
          </p:nvSpPr>
          <p:spPr>
            <a:xfrm>
              <a:off x="2335441" y="695324"/>
              <a:ext cx="1465296" cy="1200908"/>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 name="connsiteX0" fmla="*/ 0 w 2752725"/>
                <a:gd name="connsiteY0" fmla="*/ 1175655 h 1200908"/>
                <a:gd name="connsiteX1" fmla="*/ 537028 w 2752725"/>
                <a:gd name="connsiteY1" fmla="*/ 1176109 h 1200908"/>
                <a:gd name="connsiteX2" fmla="*/ 1055914 w 2752725"/>
                <a:gd name="connsiteY2" fmla="*/ 990600 h 1200908"/>
                <a:gd name="connsiteX3" fmla="*/ 1360714 w 2752725"/>
                <a:gd name="connsiteY3" fmla="*/ 0 h 1200908"/>
                <a:gd name="connsiteX4" fmla="*/ 1589314 w 2752725"/>
                <a:gd name="connsiteY4" fmla="*/ 1000127 h 1200908"/>
                <a:gd name="connsiteX5" fmla="*/ 2109333 w 2752725"/>
                <a:gd name="connsiteY5" fmla="*/ 1171346 h 1200908"/>
                <a:gd name="connsiteX6" fmla="*/ 2752725 w 2752725"/>
                <a:gd name="connsiteY6" fmla="*/ 1190397 h 1200908"/>
                <a:gd name="connsiteX0" fmla="*/ 0 w 2752725"/>
                <a:gd name="connsiteY0" fmla="*/ 1175655 h 1367593"/>
                <a:gd name="connsiteX1" fmla="*/ 537028 w 2752725"/>
                <a:gd name="connsiteY1" fmla="*/ 1176109 h 1367593"/>
                <a:gd name="connsiteX2" fmla="*/ 1332139 w 2752725"/>
                <a:gd name="connsiteY2" fmla="*/ 1171575 h 1367593"/>
                <a:gd name="connsiteX3" fmla="*/ 1360714 w 2752725"/>
                <a:gd name="connsiteY3" fmla="*/ 0 h 1367593"/>
                <a:gd name="connsiteX4" fmla="*/ 1589314 w 2752725"/>
                <a:gd name="connsiteY4" fmla="*/ 1000127 h 1367593"/>
                <a:gd name="connsiteX5" fmla="*/ 2109333 w 2752725"/>
                <a:gd name="connsiteY5" fmla="*/ 1171346 h 1367593"/>
                <a:gd name="connsiteX6" fmla="*/ 2752725 w 2752725"/>
                <a:gd name="connsiteY6" fmla="*/ 1190397 h 1367593"/>
                <a:gd name="connsiteX0" fmla="*/ 0 w 2752725"/>
                <a:gd name="connsiteY0" fmla="*/ 1628848 h 1820786"/>
                <a:gd name="connsiteX1" fmla="*/ 537028 w 2752725"/>
                <a:gd name="connsiteY1" fmla="*/ 1629302 h 1820786"/>
                <a:gd name="connsiteX2" fmla="*/ 1332139 w 2752725"/>
                <a:gd name="connsiteY2" fmla="*/ 1624768 h 1820786"/>
                <a:gd name="connsiteX3" fmla="*/ 1360714 w 2752725"/>
                <a:gd name="connsiteY3" fmla="*/ 453193 h 1820786"/>
                <a:gd name="connsiteX4" fmla="*/ 1589314 w 2752725"/>
                <a:gd name="connsiteY4" fmla="*/ 1453320 h 1820786"/>
                <a:gd name="connsiteX5" fmla="*/ 2109333 w 2752725"/>
                <a:gd name="connsiteY5" fmla="*/ 1624539 h 1820786"/>
                <a:gd name="connsiteX6" fmla="*/ 2752725 w 2752725"/>
                <a:gd name="connsiteY6" fmla="*/ 1643590 h 1820786"/>
                <a:gd name="connsiteX0" fmla="*/ 0 w 2752725"/>
                <a:gd name="connsiteY0" fmla="*/ 1628848 h 1654101"/>
                <a:gd name="connsiteX1" fmla="*/ 537028 w 2752725"/>
                <a:gd name="connsiteY1" fmla="*/ 1629302 h 1654101"/>
                <a:gd name="connsiteX2" fmla="*/ 1332139 w 2752725"/>
                <a:gd name="connsiteY2" fmla="*/ 1624768 h 1654101"/>
                <a:gd name="connsiteX3" fmla="*/ 1360714 w 2752725"/>
                <a:gd name="connsiteY3" fmla="*/ 453193 h 1654101"/>
                <a:gd name="connsiteX4" fmla="*/ 1589314 w 2752725"/>
                <a:gd name="connsiteY4" fmla="*/ 1453320 h 1654101"/>
                <a:gd name="connsiteX5" fmla="*/ 2109333 w 2752725"/>
                <a:gd name="connsiteY5" fmla="*/ 1624539 h 1654101"/>
                <a:gd name="connsiteX6" fmla="*/ 2752725 w 2752725"/>
                <a:gd name="connsiteY6" fmla="*/ 1643590 h 1654101"/>
                <a:gd name="connsiteX0" fmla="*/ 0 w 2215697"/>
                <a:gd name="connsiteY0" fmla="*/ 1629302 h 1654101"/>
                <a:gd name="connsiteX1" fmla="*/ 795111 w 2215697"/>
                <a:gd name="connsiteY1" fmla="*/ 1624768 h 1654101"/>
                <a:gd name="connsiteX2" fmla="*/ 823686 w 2215697"/>
                <a:gd name="connsiteY2" fmla="*/ 453193 h 1654101"/>
                <a:gd name="connsiteX3" fmla="*/ 1052286 w 2215697"/>
                <a:gd name="connsiteY3" fmla="*/ 1453320 h 1654101"/>
                <a:gd name="connsiteX4" fmla="*/ 1572305 w 2215697"/>
                <a:gd name="connsiteY4" fmla="*/ 1624539 h 1654101"/>
                <a:gd name="connsiteX5" fmla="*/ 2215697 w 2215697"/>
                <a:gd name="connsiteY5" fmla="*/ 1643590 h 1654101"/>
                <a:gd name="connsiteX0" fmla="*/ 0 w 1420586"/>
                <a:gd name="connsiteY0" fmla="*/ 1624768 h 1654101"/>
                <a:gd name="connsiteX1" fmla="*/ 28575 w 1420586"/>
                <a:gd name="connsiteY1" fmla="*/ 453193 h 1654101"/>
                <a:gd name="connsiteX2" fmla="*/ 257175 w 1420586"/>
                <a:gd name="connsiteY2" fmla="*/ 1453320 h 1654101"/>
                <a:gd name="connsiteX3" fmla="*/ 777194 w 1420586"/>
                <a:gd name="connsiteY3" fmla="*/ 1624539 h 1654101"/>
                <a:gd name="connsiteX4" fmla="*/ 1420586 w 1420586"/>
                <a:gd name="connsiteY4" fmla="*/ 1643590 h 1654101"/>
                <a:gd name="connsiteX0" fmla="*/ 0 w 1096736"/>
                <a:gd name="connsiteY0" fmla="*/ 1624768 h 1654101"/>
                <a:gd name="connsiteX1" fmla="*/ 28575 w 1096736"/>
                <a:gd name="connsiteY1" fmla="*/ 453193 h 1654101"/>
                <a:gd name="connsiteX2" fmla="*/ 257175 w 1096736"/>
                <a:gd name="connsiteY2" fmla="*/ 1453320 h 1654101"/>
                <a:gd name="connsiteX3" fmla="*/ 777194 w 1096736"/>
                <a:gd name="connsiteY3" fmla="*/ 1624539 h 1654101"/>
                <a:gd name="connsiteX4" fmla="*/ 1096736 w 1096736"/>
                <a:gd name="connsiteY4" fmla="*/ 1634065 h 1654101"/>
                <a:gd name="connsiteX0" fmla="*/ 0 w 1068161"/>
                <a:gd name="connsiteY0" fmla="*/ 0 h 1200908"/>
                <a:gd name="connsiteX1" fmla="*/ 228600 w 1068161"/>
                <a:gd name="connsiteY1" fmla="*/ 1000127 h 1200908"/>
                <a:gd name="connsiteX2" fmla="*/ 748619 w 1068161"/>
                <a:gd name="connsiteY2" fmla="*/ 1171346 h 1200908"/>
                <a:gd name="connsiteX3" fmla="*/ 1068161 w 1068161"/>
                <a:gd name="connsiteY3" fmla="*/ 1180872 h 1200908"/>
                <a:gd name="connsiteX0" fmla="*/ 0 w 748619"/>
                <a:gd name="connsiteY0" fmla="*/ 0 h 1200908"/>
                <a:gd name="connsiteX1" fmla="*/ 228600 w 748619"/>
                <a:gd name="connsiteY1" fmla="*/ 1000127 h 1200908"/>
                <a:gd name="connsiteX2" fmla="*/ 748619 w 748619"/>
                <a:gd name="connsiteY2" fmla="*/ 1171346 h 1200908"/>
                <a:gd name="connsiteX0" fmla="*/ 0 w 554876"/>
                <a:gd name="connsiteY0" fmla="*/ 0 h 1200908"/>
                <a:gd name="connsiteX1" fmla="*/ 228600 w 554876"/>
                <a:gd name="connsiteY1" fmla="*/ 1000127 h 1200908"/>
                <a:gd name="connsiteX2" fmla="*/ 554876 w 554876"/>
                <a:gd name="connsiteY2" fmla="*/ 1156832 h 1200908"/>
              </a:gdLst>
              <a:ahLst/>
              <a:cxnLst>
                <a:cxn ang="0">
                  <a:pos x="connsiteX0" y="connsiteY0"/>
                </a:cxn>
                <a:cxn ang="0">
                  <a:pos x="connsiteX1" y="connsiteY1"/>
                </a:cxn>
                <a:cxn ang="0">
                  <a:pos x="connsiteX2" y="connsiteY2"/>
                </a:cxn>
              </a:cxnLst>
              <a:rect l="l" t="t" r="r" b="b"/>
              <a:pathLst>
                <a:path w="554876" h="1200908">
                  <a:moveTo>
                    <a:pt x="0" y="0"/>
                  </a:moveTo>
                  <a:cubicBezTo>
                    <a:pt x="107950" y="36513"/>
                    <a:pt x="104624" y="799346"/>
                    <a:pt x="228600" y="1000127"/>
                  </a:cubicBezTo>
                  <a:cubicBezTo>
                    <a:pt x="357339" y="1200908"/>
                    <a:pt x="554876" y="1156832"/>
                    <a:pt x="554876" y="1156832"/>
                  </a:cubicBez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Freeform 72"/>
            <p:cNvSpPr/>
            <p:nvPr/>
          </p:nvSpPr>
          <p:spPr>
            <a:xfrm flipH="1">
              <a:off x="1084944" y="700314"/>
              <a:ext cx="1240971" cy="1195918"/>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 name="connsiteX0" fmla="*/ 0 w 2752725"/>
                <a:gd name="connsiteY0" fmla="*/ 1175655 h 1200908"/>
                <a:gd name="connsiteX1" fmla="*/ 537028 w 2752725"/>
                <a:gd name="connsiteY1" fmla="*/ 1176109 h 1200908"/>
                <a:gd name="connsiteX2" fmla="*/ 1055914 w 2752725"/>
                <a:gd name="connsiteY2" fmla="*/ 990600 h 1200908"/>
                <a:gd name="connsiteX3" fmla="*/ 1360714 w 2752725"/>
                <a:gd name="connsiteY3" fmla="*/ 0 h 1200908"/>
                <a:gd name="connsiteX4" fmla="*/ 1589314 w 2752725"/>
                <a:gd name="connsiteY4" fmla="*/ 1000127 h 1200908"/>
                <a:gd name="connsiteX5" fmla="*/ 2109333 w 2752725"/>
                <a:gd name="connsiteY5" fmla="*/ 1171346 h 1200908"/>
                <a:gd name="connsiteX6" fmla="*/ 2752725 w 2752725"/>
                <a:gd name="connsiteY6" fmla="*/ 1190397 h 1200908"/>
                <a:gd name="connsiteX0" fmla="*/ 0 w 2752725"/>
                <a:gd name="connsiteY0" fmla="*/ 1175655 h 1367593"/>
                <a:gd name="connsiteX1" fmla="*/ 537028 w 2752725"/>
                <a:gd name="connsiteY1" fmla="*/ 1176109 h 1367593"/>
                <a:gd name="connsiteX2" fmla="*/ 1332139 w 2752725"/>
                <a:gd name="connsiteY2" fmla="*/ 1171575 h 1367593"/>
                <a:gd name="connsiteX3" fmla="*/ 1360714 w 2752725"/>
                <a:gd name="connsiteY3" fmla="*/ 0 h 1367593"/>
                <a:gd name="connsiteX4" fmla="*/ 1589314 w 2752725"/>
                <a:gd name="connsiteY4" fmla="*/ 1000127 h 1367593"/>
                <a:gd name="connsiteX5" fmla="*/ 2109333 w 2752725"/>
                <a:gd name="connsiteY5" fmla="*/ 1171346 h 1367593"/>
                <a:gd name="connsiteX6" fmla="*/ 2752725 w 2752725"/>
                <a:gd name="connsiteY6" fmla="*/ 1190397 h 1367593"/>
                <a:gd name="connsiteX0" fmla="*/ 0 w 2752725"/>
                <a:gd name="connsiteY0" fmla="*/ 1628848 h 1820786"/>
                <a:gd name="connsiteX1" fmla="*/ 537028 w 2752725"/>
                <a:gd name="connsiteY1" fmla="*/ 1629302 h 1820786"/>
                <a:gd name="connsiteX2" fmla="*/ 1332139 w 2752725"/>
                <a:gd name="connsiteY2" fmla="*/ 1624768 h 1820786"/>
                <a:gd name="connsiteX3" fmla="*/ 1360714 w 2752725"/>
                <a:gd name="connsiteY3" fmla="*/ 453193 h 1820786"/>
                <a:gd name="connsiteX4" fmla="*/ 1589314 w 2752725"/>
                <a:gd name="connsiteY4" fmla="*/ 1453320 h 1820786"/>
                <a:gd name="connsiteX5" fmla="*/ 2109333 w 2752725"/>
                <a:gd name="connsiteY5" fmla="*/ 1624539 h 1820786"/>
                <a:gd name="connsiteX6" fmla="*/ 2752725 w 2752725"/>
                <a:gd name="connsiteY6" fmla="*/ 1643590 h 1820786"/>
                <a:gd name="connsiteX0" fmla="*/ 0 w 2752725"/>
                <a:gd name="connsiteY0" fmla="*/ 1628848 h 1654101"/>
                <a:gd name="connsiteX1" fmla="*/ 537028 w 2752725"/>
                <a:gd name="connsiteY1" fmla="*/ 1629302 h 1654101"/>
                <a:gd name="connsiteX2" fmla="*/ 1332139 w 2752725"/>
                <a:gd name="connsiteY2" fmla="*/ 1624768 h 1654101"/>
                <a:gd name="connsiteX3" fmla="*/ 1360714 w 2752725"/>
                <a:gd name="connsiteY3" fmla="*/ 453193 h 1654101"/>
                <a:gd name="connsiteX4" fmla="*/ 1589314 w 2752725"/>
                <a:gd name="connsiteY4" fmla="*/ 1453320 h 1654101"/>
                <a:gd name="connsiteX5" fmla="*/ 2109333 w 2752725"/>
                <a:gd name="connsiteY5" fmla="*/ 1624539 h 1654101"/>
                <a:gd name="connsiteX6" fmla="*/ 2752725 w 2752725"/>
                <a:gd name="connsiteY6" fmla="*/ 1643590 h 1654101"/>
                <a:gd name="connsiteX0" fmla="*/ 0 w 2215697"/>
                <a:gd name="connsiteY0" fmla="*/ 1629302 h 1654101"/>
                <a:gd name="connsiteX1" fmla="*/ 795111 w 2215697"/>
                <a:gd name="connsiteY1" fmla="*/ 1624768 h 1654101"/>
                <a:gd name="connsiteX2" fmla="*/ 823686 w 2215697"/>
                <a:gd name="connsiteY2" fmla="*/ 453193 h 1654101"/>
                <a:gd name="connsiteX3" fmla="*/ 1052286 w 2215697"/>
                <a:gd name="connsiteY3" fmla="*/ 1453320 h 1654101"/>
                <a:gd name="connsiteX4" fmla="*/ 1572305 w 2215697"/>
                <a:gd name="connsiteY4" fmla="*/ 1624539 h 1654101"/>
                <a:gd name="connsiteX5" fmla="*/ 2215697 w 2215697"/>
                <a:gd name="connsiteY5" fmla="*/ 1643590 h 1654101"/>
                <a:gd name="connsiteX0" fmla="*/ 0 w 1420586"/>
                <a:gd name="connsiteY0" fmla="*/ 1624768 h 1654101"/>
                <a:gd name="connsiteX1" fmla="*/ 28575 w 1420586"/>
                <a:gd name="connsiteY1" fmla="*/ 453193 h 1654101"/>
                <a:gd name="connsiteX2" fmla="*/ 257175 w 1420586"/>
                <a:gd name="connsiteY2" fmla="*/ 1453320 h 1654101"/>
                <a:gd name="connsiteX3" fmla="*/ 777194 w 1420586"/>
                <a:gd name="connsiteY3" fmla="*/ 1624539 h 1654101"/>
                <a:gd name="connsiteX4" fmla="*/ 1420586 w 1420586"/>
                <a:gd name="connsiteY4" fmla="*/ 1643590 h 1654101"/>
                <a:gd name="connsiteX0" fmla="*/ 0 w 1372961"/>
                <a:gd name="connsiteY0" fmla="*/ 1624768 h 1654101"/>
                <a:gd name="connsiteX1" fmla="*/ 28575 w 1372961"/>
                <a:gd name="connsiteY1" fmla="*/ 453193 h 1654101"/>
                <a:gd name="connsiteX2" fmla="*/ 257175 w 1372961"/>
                <a:gd name="connsiteY2" fmla="*/ 1453320 h 1654101"/>
                <a:gd name="connsiteX3" fmla="*/ 777194 w 1372961"/>
                <a:gd name="connsiteY3" fmla="*/ 1624539 h 1654101"/>
                <a:gd name="connsiteX4" fmla="*/ 1372961 w 1372961"/>
                <a:gd name="connsiteY4" fmla="*/ 1624540 h 1654101"/>
                <a:gd name="connsiteX0" fmla="*/ 0 w 1344386"/>
                <a:gd name="connsiteY0" fmla="*/ 0 h 1200908"/>
                <a:gd name="connsiteX1" fmla="*/ 228600 w 1344386"/>
                <a:gd name="connsiteY1" fmla="*/ 1000127 h 1200908"/>
                <a:gd name="connsiteX2" fmla="*/ 748619 w 1344386"/>
                <a:gd name="connsiteY2" fmla="*/ 1171346 h 1200908"/>
                <a:gd name="connsiteX3" fmla="*/ 1344386 w 1344386"/>
                <a:gd name="connsiteY3" fmla="*/ 1171347 h 1200908"/>
                <a:gd name="connsiteX0" fmla="*/ 0 w 1702889"/>
                <a:gd name="connsiteY0" fmla="*/ 0 h 1200908"/>
                <a:gd name="connsiteX1" fmla="*/ 228600 w 1702889"/>
                <a:gd name="connsiteY1" fmla="*/ 1000127 h 1200908"/>
                <a:gd name="connsiteX2" fmla="*/ 748619 w 1702889"/>
                <a:gd name="connsiteY2" fmla="*/ 1171346 h 1200908"/>
                <a:gd name="connsiteX3" fmla="*/ 1702889 w 1702889"/>
                <a:gd name="connsiteY3" fmla="*/ 1171347 h 1200908"/>
              </a:gdLst>
              <a:ahLst/>
              <a:cxnLst>
                <a:cxn ang="0">
                  <a:pos x="connsiteX0" y="connsiteY0"/>
                </a:cxn>
                <a:cxn ang="0">
                  <a:pos x="connsiteX1" y="connsiteY1"/>
                </a:cxn>
                <a:cxn ang="0">
                  <a:pos x="connsiteX2" y="connsiteY2"/>
                </a:cxn>
                <a:cxn ang="0">
                  <a:pos x="connsiteX3" y="connsiteY3"/>
                </a:cxn>
              </a:cxnLst>
              <a:rect l="l" t="t" r="r" b="b"/>
              <a:pathLst>
                <a:path w="1702889" h="1200908">
                  <a:moveTo>
                    <a:pt x="0" y="0"/>
                  </a:moveTo>
                  <a:cubicBezTo>
                    <a:pt x="107950" y="36513"/>
                    <a:pt x="104624" y="799346"/>
                    <a:pt x="228600" y="1000127"/>
                  </a:cubicBezTo>
                  <a:cubicBezTo>
                    <a:pt x="357339" y="1200908"/>
                    <a:pt x="748619" y="1171346"/>
                    <a:pt x="748619" y="1171346"/>
                  </a:cubicBezTo>
                  <a:lnTo>
                    <a:pt x="1702889" y="1171347"/>
                  </a:ln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6" name="Group 91"/>
          <p:cNvGrpSpPr/>
          <p:nvPr/>
        </p:nvGrpSpPr>
        <p:grpSpPr>
          <a:xfrm>
            <a:off x="388257" y="2383971"/>
            <a:ext cx="4013202" cy="2043727"/>
            <a:chOff x="381000" y="457200"/>
            <a:chExt cx="4013202" cy="2043727"/>
          </a:xfrm>
        </p:grpSpPr>
        <p:grpSp>
          <p:nvGrpSpPr>
            <p:cNvPr id="27" name="Group 65"/>
            <p:cNvGrpSpPr/>
            <p:nvPr/>
          </p:nvGrpSpPr>
          <p:grpSpPr>
            <a:xfrm>
              <a:off x="381000" y="457200"/>
              <a:ext cx="4013202" cy="2043727"/>
              <a:chOff x="58056" y="1600200"/>
              <a:chExt cx="4013202" cy="2043727"/>
            </a:xfrm>
          </p:grpSpPr>
          <p:sp>
            <p:nvSpPr>
              <p:cNvPr id="96" name="Freeform 95"/>
              <p:cNvSpPr/>
              <p:nvPr/>
            </p:nvSpPr>
            <p:spPr>
              <a:xfrm>
                <a:off x="685800" y="1600200"/>
                <a:ext cx="2895600" cy="1422400"/>
              </a:xfrm>
              <a:custGeom>
                <a:avLst/>
                <a:gdLst>
                  <a:gd name="connsiteX0" fmla="*/ 14514 w 2017486"/>
                  <a:gd name="connsiteY0" fmla="*/ 0 h 1422400"/>
                  <a:gd name="connsiteX1" fmla="*/ 0 w 2017486"/>
                  <a:gd name="connsiteY1" fmla="*/ 1422400 h 1422400"/>
                  <a:gd name="connsiteX2" fmla="*/ 2017486 w 2017486"/>
                  <a:gd name="connsiteY2" fmla="*/ 1422400 h 1422400"/>
                </a:gdLst>
                <a:ahLst/>
                <a:cxnLst>
                  <a:cxn ang="0">
                    <a:pos x="connsiteX0" y="connsiteY0"/>
                  </a:cxn>
                  <a:cxn ang="0">
                    <a:pos x="connsiteX1" y="connsiteY1"/>
                  </a:cxn>
                  <a:cxn ang="0">
                    <a:pos x="connsiteX2" y="connsiteY2"/>
                  </a:cxn>
                </a:cxnLst>
                <a:rect l="l" t="t" r="r" b="b"/>
                <a:pathLst>
                  <a:path w="2017486" h="1422400">
                    <a:moveTo>
                      <a:pt x="14514" y="0"/>
                    </a:moveTo>
                    <a:lnTo>
                      <a:pt x="0" y="1422400"/>
                    </a:lnTo>
                    <a:lnTo>
                      <a:pt x="2017486" y="14224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97" name="Straight Connector 96"/>
              <p:cNvCxnSpPr/>
              <p:nvPr/>
            </p:nvCxnSpPr>
            <p:spPr>
              <a:xfrm>
                <a:off x="8382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12319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16256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20193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24130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28067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32004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TextBox 103"/>
              <p:cNvSpPr txBox="1"/>
              <p:nvPr/>
            </p:nvSpPr>
            <p:spPr>
              <a:xfrm>
                <a:off x="1705428" y="3182262"/>
                <a:ext cx="609600" cy="461665"/>
              </a:xfrm>
              <a:prstGeom prst="rect">
                <a:avLst/>
              </a:prstGeom>
              <a:noFill/>
            </p:spPr>
            <p:txBody>
              <a:bodyPr wrap="square" rtlCol="0">
                <a:spAutoFit/>
              </a:bodyPr>
              <a:lstStyle/>
              <a:p>
                <a:pPr algn="ctr"/>
                <a:r>
                  <a:rPr lang="en-US" sz="2400" dirty="0" smtClean="0"/>
                  <a:t>0</a:t>
                </a:r>
                <a:endParaRPr lang="en-US" sz="2400" dirty="0"/>
              </a:p>
            </p:txBody>
          </p:sp>
          <p:sp>
            <p:nvSpPr>
              <p:cNvPr id="105" name="TextBox 104"/>
              <p:cNvSpPr txBox="1"/>
              <p:nvPr/>
            </p:nvSpPr>
            <p:spPr>
              <a:xfrm>
                <a:off x="2115456"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106" name="TextBox 105"/>
              <p:cNvSpPr txBox="1"/>
              <p:nvPr/>
            </p:nvSpPr>
            <p:spPr>
              <a:xfrm>
                <a:off x="251097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107" name="TextBox 106"/>
              <p:cNvSpPr txBox="1"/>
              <p:nvPr/>
            </p:nvSpPr>
            <p:spPr>
              <a:xfrm>
                <a:off x="28956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108" name="TextBox 107"/>
              <p:cNvSpPr txBox="1"/>
              <p:nvPr/>
            </p:nvSpPr>
            <p:spPr>
              <a:xfrm>
                <a:off x="5334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109" name="TextBox 108"/>
              <p:cNvSpPr txBox="1"/>
              <p:nvPr/>
            </p:nvSpPr>
            <p:spPr>
              <a:xfrm>
                <a:off x="91803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110" name="TextBox 109"/>
              <p:cNvSpPr txBox="1"/>
              <p:nvPr/>
            </p:nvSpPr>
            <p:spPr>
              <a:xfrm>
                <a:off x="1295400"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111" name="Freeform 110"/>
              <p:cNvSpPr/>
              <p:nvPr/>
            </p:nvSpPr>
            <p:spPr>
              <a:xfrm>
                <a:off x="1944914" y="3396343"/>
                <a:ext cx="130629" cy="29028"/>
              </a:xfrm>
              <a:custGeom>
                <a:avLst/>
                <a:gdLst>
                  <a:gd name="connsiteX0" fmla="*/ 130629 w 130629"/>
                  <a:gd name="connsiteY0" fmla="*/ 0 h 29028"/>
                  <a:gd name="connsiteX1" fmla="*/ 0 w 130629"/>
                  <a:gd name="connsiteY1" fmla="*/ 29028 h 29028"/>
                </a:gdLst>
                <a:ahLst/>
                <a:cxnLst>
                  <a:cxn ang="0">
                    <a:pos x="connsiteX0" y="connsiteY0"/>
                  </a:cxn>
                  <a:cxn ang="0">
                    <a:pos x="connsiteX1" y="connsiteY1"/>
                  </a:cxn>
                </a:cxnLst>
                <a:rect l="l" t="t" r="r" b="b"/>
                <a:pathLst>
                  <a:path w="130629" h="29028">
                    <a:moveTo>
                      <a:pt x="130629" y="0"/>
                    </a:moveTo>
                    <a:lnTo>
                      <a:pt x="0" y="2902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TextBox 111"/>
              <p:cNvSpPr txBox="1"/>
              <p:nvPr/>
            </p:nvSpPr>
            <p:spPr>
              <a:xfrm>
                <a:off x="58056" y="2039256"/>
                <a:ext cx="714828" cy="461665"/>
              </a:xfrm>
              <a:prstGeom prst="rect">
                <a:avLst/>
              </a:prstGeom>
              <a:noFill/>
            </p:spPr>
            <p:txBody>
              <a:bodyPr wrap="square" rtlCol="0">
                <a:spAutoFit/>
              </a:bodyPr>
              <a:lstStyle/>
              <a:p>
                <a:pPr algn="ctr"/>
                <a:r>
                  <a:rPr lang="en-US" sz="2400" dirty="0" smtClean="0"/>
                  <a:t>p(d)</a:t>
                </a:r>
                <a:endParaRPr lang="en-US" sz="2400" dirty="0"/>
              </a:p>
            </p:txBody>
          </p:sp>
          <p:sp>
            <p:nvSpPr>
              <p:cNvPr id="113" name="TextBox 112"/>
              <p:cNvSpPr txBox="1"/>
              <p:nvPr/>
            </p:nvSpPr>
            <p:spPr>
              <a:xfrm>
                <a:off x="3356430" y="2757714"/>
                <a:ext cx="714828" cy="461665"/>
              </a:xfrm>
              <a:prstGeom prst="rect">
                <a:avLst/>
              </a:prstGeom>
              <a:noFill/>
            </p:spPr>
            <p:txBody>
              <a:bodyPr wrap="square" rtlCol="0">
                <a:spAutoFit/>
              </a:bodyPr>
              <a:lstStyle/>
              <a:p>
                <a:pPr algn="ctr"/>
                <a:r>
                  <a:rPr lang="en-US" sz="2400" dirty="0" smtClean="0"/>
                  <a:t>d</a:t>
                </a:r>
                <a:endParaRPr lang="en-US" sz="2400" dirty="0"/>
              </a:p>
            </p:txBody>
          </p:sp>
        </p:grpSp>
        <p:sp>
          <p:nvSpPr>
            <p:cNvPr id="94" name="Freeform 93"/>
            <p:cNvSpPr/>
            <p:nvPr/>
          </p:nvSpPr>
          <p:spPr>
            <a:xfrm>
              <a:off x="2335441" y="695324"/>
              <a:ext cx="1465296" cy="1200908"/>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 name="connsiteX0" fmla="*/ 0 w 2752725"/>
                <a:gd name="connsiteY0" fmla="*/ 1175655 h 1200908"/>
                <a:gd name="connsiteX1" fmla="*/ 537028 w 2752725"/>
                <a:gd name="connsiteY1" fmla="*/ 1176109 h 1200908"/>
                <a:gd name="connsiteX2" fmla="*/ 1055914 w 2752725"/>
                <a:gd name="connsiteY2" fmla="*/ 990600 h 1200908"/>
                <a:gd name="connsiteX3" fmla="*/ 1360714 w 2752725"/>
                <a:gd name="connsiteY3" fmla="*/ 0 h 1200908"/>
                <a:gd name="connsiteX4" fmla="*/ 1589314 w 2752725"/>
                <a:gd name="connsiteY4" fmla="*/ 1000127 h 1200908"/>
                <a:gd name="connsiteX5" fmla="*/ 2109333 w 2752725"/>
                <a:gd name="connsiteY5" fmla="*/ 1171346 h 1200908"/>
                <a:gd name="connsiteX6" fmla="*/ 2752725 w 2752725"/>
                <a:gd name="connsiteY6" fmla="*/ 1190397 h 1200908"/>
                <a:gd name="connsiteX0" fmla="*/ 0 w 2752725"/>
                <a:gd name="connsiteY0" fmla="*/ 1175655 h 1367593"/>
                <a:gd name="connsiteX1" fmla="*/ 537028 w 2752725"/>
                <a:gd name="connsiteY1" fmla="*/ 1176109 h 1367593"/>
                <a:gd name="connsiteX2" fmla="*/ 1332139 w 2752725"/>
                <a:gd name="connsiteY2" fmla="*/ 1171575 h 1367593"/>
                <a:gd name="connsiteX3" fmla="*/ 1360714 w 2752725"/>
                <a:gd name="connsiteY3" fmla="*/ 0 h 1367593"/>
                <a:gd name="connsiteX4" fmla="*/ 1589314 w 2752725"/>
                <a:gd name="connsiteY4" fmla="*/ 1000127 h 1367593"/>
                <a:gd name="connsiteX5" fmla="*/ 2109333 w 2752725"/>
                <a:gd name="connsiteY5" fmla="*/ 1171346 h 1367593"/>
                <a:gd name="connsiteX6" fmla="*/ 2752725 w 2752725"/>
                <a:gd name="connsiteY6" fmla="*/ 1190397 h 1367593"/>
                <a:gd name="connsiteX0" fmla="*/ 0 w 2752725"/>
                <a:gd name="connsiteY0" fmla="*/ 1628848 h 1820786"/>
                <a:gd name="connsiteX1" fmla="*/ 537028 w 2752725"/>
                <a:gd name="connsiteY1" fmla="*/ 1629302 h 1820786"/>
                <a:gd name="connsiteX2" fmla="*/ 1332139 w 2752725"/>
                <a:gd name="connsiteY2" fmla="*/ 1624768 h 1820786"/>
                <a:gd name="connsiteX3" fmla="*/ 1360714 w 2752725"/>
                <a:gd name="connsiteY3" fmla="*/ 453193 h 1820786"/>
                <a:gd name="connsiteX4" fmla="*/ 1589314 w 2752725"/>
                <a:gd name="connsiteY4" fmla="*/ 1453320 h 1820786"/>
                <a:gd name="connsiteX5" fmla="*/ 2109333 w 2752725"/>
                <a:gd name="connsiteY5" fmla="*/ 1624539 h 1820786"/>
                <a:gd name="connsiteX6" fmla="*/ 2752725 w 2752725"/>
                <a:gd name="connsiteY6" fmla="*/ 1643590 h 1820786"/>
                <a:gd name="connsiteX0" fmla="*/ 0 w 2752725"/>
                <a:gd name="connsiteY0" fmla="*/ 1628848 h 1654101"/>
                <a:gd name="connsiteX1" fmla="*/ 537028 w 2752725"/>
                <a:gd name="connsiteY1" fmla="*/ 1629302 h 1654101"/>
                <a:gd name="connsiteX2" fmla="*/ 1332139 w 2752725"/>
                <a:gd name="connsiteY2" fmla="*/ 1624768 h 1654101"/>
                <a:gd name="connsiteX3" fmla="*/ 1360714 w 2752725"/>
                <a:gd name="connsiteY3" fmla="*/ 453193 h 1654101"/>
                <a:gd name="connsiteX4" fmla="*/ 1589314 w 2752725"/>
                <a:gd name="connsiteY4" fmla="*/ 1453320 h 1654101"/>
                <a:gd name="connsiteX5" fmla="*/ 2109333 w 2752725"/>
                <a:gd name="connsiteY5" fmla="*/ 1624539 h 1654101"/>
                <a:gd name="connsiteX6" fmla="*/ 2752725 w 2752725"/>
                <a:gd name="connsiteY6" fmla="*/ 1643590 h 1654101"/>
                <a:gd name="connsiteX0" fmla="*/ 0 w 2215697"/>
                <a:gd name="connsiteY0" fmla="*/ 1629302 h 1654101"/>
                <a:gd name="connsiteX1" fmla="*/ 795111 w 2215697"/>
                <a:gd name="connsiteY1" fmla="*/ 1624768 h 1654101"/>
                <a:gd name="connsiteX2" fmla="*/ 823686 w 2215697"/>
                <a:gd name="connsiteY2" fmla="*/ 453193 h 1654101"/>
                <a:gd name="connsiteX3" fmla="*/ 1052286 w 2215697"/>
                <a:gd name="connsiteY3" fmla="*/ 1453320 h 1654101"/>
                <a:gd name="connsiteX4" fmla="*/ 1572305 w 2215697"/>
                <a:gd name="connsiteY4" fmla="*/ 1624539 h 1654101"/>
                <a:gd name="connsiteX5" fmla="*/ 2215697 w 2215697"/>
                <a:gd name="connsiteY5" fmla="*/ 1643590 h 1654101"/>
                <a:gd name="connsiteX0" fmla="*/ 0 w 1420586"/>
                <a:gd name="connsiteY0" fmla="*/ 1624768 h 1654101"/>
                <a:gd name="connsiteX1" fmla="*/ 28575 w 1420586"/>
                <a:gd name="connsiteY1" fmla="*/ 453193 h 1654101"/>
                <a:gd name="connsiteX2" fmla="*/ 257175 w 1420586"/>
                <a:gd name="connsiteY2" fmla="*/ 1453320 h 1654101"/>
                <a:gd name="connsiteX3" fmla="*/ 777194 w 1420586"/>
                <a:gd name="connsiteY3" fmla="*/ 1624539 h 1654101"/>
                <a:gd name="connsiteX4" fmla="*/ 1420586 w 1420586"/>
                <a:gd name="connsiteY4" fmla="*/ 1643590 h 1654101"/>
                <a:gd name="connsiteX0" fmla="*/ 0 w 1096736"/>
                <a:gd name="connsiteY0" fmla="*/ 1624768 h 1654101"/>
                <a:gd name="connsiteX1" fmla="*/ 28575 w 1096736"/>
                <a:gd name="connsiteY1" fmla="*/ 453193 h 1654101"/>
                <a:gd name="connsiteX2" fmla="*/ 257175 w 1096736"/>
                <a:gd name="connsiteY2" fmla="*/ 1453320 h 1654101"/>
                <a:gd name="connsiteX3" fmla="*/ 777194 w 1096736"/>
                <a:gd name="connsiteY3" fmla="*/ 1624539 h 1654101"/>
                <a:gd name="connsiteX4" fmla="*/ 1096736 w 1096736"/>
                <a:gd name="connsiteY4" fmla="*/ 1634065 h 1654101"/>
                <a:gd name="connsiteX0" fmla="*/ 0 w 1068161"/>
                <a:gd name="connsiteY0" fmla="*/ 0 h 1200908"/>
                <a:gd name="connsiteX1" fmla="*/ 228600 w 1068161"/>
                <a:gd name="connsiteY1" fmla="*/ 1000127 h 1200908"/>
                <a:gd name="connsiteX2" fmla="*/ 748619 w 1068161"/>
                <a:gd name="connsiteY2" fmla="*/ 1171346 h 1200908"/>
                <a:gd name="connsiteX3" fmla="*/ 1068161 w 1068161"/>
                <a:gd name="connsiteY3" fmla="*/ 1180872 h 1200908"/>
                <a:gd name="connsiteX0" fmla="*/ 0 w 748619"/>
                <a:gd name="connsiteY0" fmla="*/ 0 h 1200908"/>
                <a:gd name="connsiteX1" fmla="*/ 228600 w 748619"/>
                <a:gd name="connsiteY1" fmla="*/ 1000127 h 1200908"/>
                <a:gd name="connsiteX2" fmla="*/ 748619 w 748619"/>
                <a:gd name="connsiteY2" fmla="*/ 1171346 h 1200908"/>
                <a:gd name="connsiteX0" fmla="*/ 0 w 554876"/>
                <a:gd name="connsiteY0" fmla="*/ 0 h 1200908"/>
                <a:gd name="connsiteX1" fmla="*/ 228600 w 554876"/>
                <a:gd name="connsiteY1" fmla="*/ 1000127 h 1200908"/>
                <a:gd name="connsiteX2" fmla="*/ 554876 w 554876"/>
                <a:gd name="connsiteY2" fmla="*/ 1156832 h 1200908"/>
              </a:gdLst>
              <a:ahLst/>
              <a:cxnLst>
                <a:cxn ang="0">
                  <a:pos x="connsiteX0" y="connsiteY0"/>
                </a:cxn>
                <a:cxn ang="0">
                  <a:pos x="connsiteX1" y="connsiteY1"/>
                </a:cxn>
                <a:cxn ang="0">
                  <a:pos x="connsiteX2" y="connsiteY2"/>
                </a:cxn>
              </a:cxnLst>
              <a:rect l="l" t="t" r="r" b="b"/>
              <a:pathLst>
                <a:path w="554876" h="1200908">
                  <a:moveTo>
                    <a:pt x="0" y="0"/>
                  </a:moveTo>
                  <a:cubicBezTo>
                    <a:pt x="107950" y="36513"/>
                    <a:pt x="104624" y="799346"/>
                    <a:pt x="228600" y="1000127"/>
                  </a:cubicBezTo>
                  <a:cubicBezTo>
                    <a:pt x="357339" y="1200908"/>
                    <a:pt x="554876" y="1156832"/>
                    <a:pt x="554876" y="1156832"/>
                  </a:cubicBez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Freeform 94"/>
            <p:cNvSpPr/>
            <p:nvPr/>
          </p:nvSpPr>
          <p:spPr>
            <a:xfrm flipH="1">
              <a:off x="1084944" y="700314"/>
              <a:ext cx="1240971" cy="1195918"/>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 name="connsiteX0" fmla="*/ 0 w 2752725"/>
                <a:gd name="connsiteY0" fmla="*/ 1175655 h 1200908"/>
                <a:gd name="connsiteX1" fmla="*/ 537028 w 2752725"/>
                <a:gd name="connsiteY1" fmla="*/ 1176109 h 1200908"/>
                <a:gd name="connsiteX2" fmla="*/ 1055914 w 2752725"/>
                <a:gd name="connsiteY2" fmla="*/ 990600 h 1200908"/>
                <a:gd name="connsiteX3" fmla="*/ 1360714 w 2752725"/>
                <a:gd name="connsiteY3" fmla="*/ 0 h 1200908"/>
                <a:gd name="connsiteX4" fmla="*/ 1589314 w 2752725"/>
                <a:gd name="connsiteY4" fmla="*/ 1000127 h 1200908"/>
                <a:gd name="connsiteX5" fmla="*/ 2109333 w 2752725"/>
                <a:gd name="connsiteY5" fmla="*/ 1171346 h 1200908"/>
                <a:gd name="connsiteX6" fmla="*/ 2752725 w 2752725"/>
                <a:gd name="connsiteY6" fmla="*/ 1190397 h 1200908"/>
                <a:gd name="connsiteX0" fmla="*/ 0 w 2752725"/>
                <a:gd name="connsiteY0" fmla="*/ 1175655 h 1367593"/>
                <a:gd name="connsiteX1" fmla="*/ 537028 w 2752725"/>
                <a:gd name="connsiteY1" fmla="*/ 1176109 h 1367593"/>
                <a:gd name="connsiteX2" fmla="*/ 1332139 w 2752725"/>
                <a:gd name="connsiteY2" fmla="*/ 1171575 h 1367593"/>
                <a:gd name="connsiteX3" fmla="*/ 1360714 w 2752725"/>
                <a:gd name="connsiteY3" fmla="*/ 0 h 1367593"/>
                <a:gd name="connsiteX4" fmla="*/ 1589314 w 2752725"/>
                <a:gd name="connsiteY4" fmla="*/ 1000127 h 1367593"/>
                <a:gd name="connsiteX5" fmla="*/ 2109333 w 2752725"/>
                <a:gd name="connsiteY5" fmla="*/ 1171346 h 1367593"/>
                <a:gd name="connsiteX6" fmla="*/ 2752725 w 2752725"/>
                <a:gd name="connsiteY6" fmla="*/ 1190397 h 1367593"/>
                <a:gd name="connsiteX0" fmla="*/ 0 w 2752725"/>
                <a:gd name="connsiteY0" fmla="*/ 1628848 h 1820786"/>
                <a:gd name="connsiteX1" fmla="*/ 537028 w 2752725"/>
                <a:gd name="connsiteY1" fmla="*/ 1629302 h 1820786"/>
                <a:gd name="connsiteX2" fmla="*/ 1332139 w 2752725"/>
                <a:gd name="connsiteY2" fmla="*/ 1624768 h 1820786"/>
                <a:gd name="connsiteX3" fmla="*/ 1360714 w 2752725"/>
                <a:gd name="connsiteY3" fmla="*/ 453193 h 1820786"/>
                <a:gd name="connsiteX4" fmla="*/ 1589314 w 2752725"/>
                <a:gd name="connsiteY4" fmla="*/ 1453320 h 1820786"/>
                <a:gd name="connsiteX5" fmla="*/ 2109333 w 2752725"/>
                <a:gd name="connsiteY5" fmla="*/ 1624539 h 1820786"/>
                <a:gd name="connsiteX6" fmla="*/ 2752725 w 2752725"/>
                <a:gd name="connsiteY6" fmla="*/ 1643590 h 1820786"/>
                <a:gd name="connsiteX0" fmla="*/ 0 w 2752725"/>
                <a:gd name="connsiteY0" fmla="*/ 1628848 h 1654101"/>
                <a:gd name="connsiteX1" fmla="*/ 537028 w 2752725"/>
                <a:gd name="connsiteY1" fmla="*/ 1629302 h 1654101"/>
                <a:gd name="connsiteX2" fmla="*/ 1332139 w 2752725"/>
                <a:gd name="connsiteY2" fmla="*/ 1624768 h 1654101"/>
                <a:gd name="connsiteX3" fmla="*/ 1360714 w 2752725"/>
                <a:gd name="connsiteY3" fmla="*/ 453193 h 1654101"/>
                <a:gd name="connsiteX4" fmla="*/ 1589314 w 2752725"/>
                <a:gd name="connsiteY4" fmla="*/ 1453320 h 1654101"/>
                <a:gd name="connsiteX5" fmla="*/ 2109333 w 2752725"/>
                <a:gd name="connsiteY5" fmla="*/ 1624539 h 1654101"/>
                <a:gd name="connsiteX6" fmla="*/ 2752725 w 2752725"/>
                <a:gd name="connsiteY6" fmla="*/ 1643590 h 1654101"/>
                <a:gd name="connsiteX0" fmla="*/ 0 w 2215697"/>
                <a:gd name="connsiteY0" fmla="*/ 1629302 h 1654101"/>
                <a:gd name="connsiteX1" fmla="*/ 795111 w 2215697"/>
                <a:gd name="connsiteY1" fmla="*/ 1624768 h 1654101"/>
                <a:gd name="connsiteX2" fmla="*/ 823686 w 2215697"/>
                <a:gd name="connsiteY2" fmla="*/ 453193 h 1654101"/>
                <a:gd name="connsiteX3" fmla="*/ 1052286 w 2215697"/>
                <a:gd name="connsiteY3" fmla="*/ 1453320 h 1654101"/>
                <a:gd name="connsiteX4" fmla="*/ 1572305 w 2215697"/>
                <a:gd name="connsiteY4" fmla="*/ 1624539 h 1654101"/>
                <a:gd name="connsiteX5" fmla="*/ 2215697 w 2215697"/>
                <a:gd name="connsiteY5" fmla="*/ 1643590 h 1654101"/>
                <a:gd name="connsiteX0" fmla="*/ 0 w 1420586"/>
                <a:gd name="connsiteY0" fmla="*/ 1624768 h 1654101"/>
                <a:gd name="connsiteX1" fmla="*/ 28575 w 1420586"/>
                <a:gd name="connsiteY1" fmla="*/ 453193 h 1654101"/>
                <a:gd name="connsiteX2" fmla="*/ 257175 w 1420586"/>
                <a:gd name="connsiteY2" fmla="*/ 1453320 h 1654101"/>
                <a:gd name="connsiteX3" fmla="*/ 777194 w 1420586"/>
                <a:gd name="connsiteY3" fmla="*/ 1624539 h 1654101"/>
                <a:gd name="connsiteX4" fmla="*/ 1420586 w 1420586"/>
                <a:gd name="connsiteY4" fmla="*/ 1643590 h 1654101"/>
                <a:gd name="connsiteX0" fmla="*/ 0 w 1372961"/>
                <a:gd name="connsiteY0" fmla="*/ 1624768 h 1654101"/>
                <a:gd name="connsiteX1" fmla="*/ 28575 w 1372961"/>
                <a:gd name="connsiteY1" fmla="*/ 453193 h 1654101"/>
                <a:gd name="connsiteX2" fmla="*/ 257175 w 1372961"/>
                <a:gd name="connsiteY2" fmla="*/ 1453320 h 1654101"/>
                <a:gd name="connsiteX3" fmla="*/ 777194 w 1372961"/>
                <a:gd name="connsiteY3" fmla="*/ 1624539 h 1654101"/>
                <a:gd name="connsiteX4" fmla="*/ 1372961 w 1372961"/>
                <a:gd name="connsiteY4" fmla="*/ 1624540 h 1654101"/>
                <a:gd name="connsiteX0" fmla="*/ 0 w 1344386"/>
                <a:gd name="connsiteY0" fmla="*/ 0 h 1200908"/>
                <a:gd name="connsiteX1" fmla="*/ 228600 w 1344386"/>
                <a:gd name="connsiteY1" fmla="*/ 1000127 h 1200908"/>
                <a:gd name="connsiteX2" fmla="*/ 748619 w 1344386"/>
                <a:gd name="connsiteY2" fmla="*/ 1171346 h 1200908"/>
                <a:gd name="connsiteX3" fmla="*/ 1344386 w 1344386"/>
                <a:gd name="connsiteY3" fmla="*/ 1171347 h 1200908"/>
                <a:gd name="connsiteX0" fmla="*/ 0 w 1702889"/>
                <a:gd name="connsiteY0" fmla="*/ 0 h 1200908"/>
                <a:gd name="connsiteX1" fmla="*/ 228600 w 1702889"/>
                <a:gd name="connsiteY1" fmla="*/ 1000127 h 1200908"/>
                <a:gd name="connsiteX2" fmla="*/ 748619 w 1702889"/>
                <a:gd name="connsiteY2" fmla="*/ 1171346 h 1200908"/>
                <a:gd name="connsiteX3" fmla="*/ 1702889 w 1702889"/>
                <a:gd name="connsiteY3" fmla="*/ 1171347 h 1200908"/>
              </a:gdLst>
              <a:ahLst/>
              <a:cxnLst>
                <a:cxn ang="0">
                  <a:pos x="connsiteX0" y="connsiteY0"/>
                </a:cxn>
                <a:cxn ang="0">
                  <a:pos x="connsiteX1" y="connsiteY1"/>
                </a:cxn>
                <a:cxn ang="0">
                  <a:pos x="connsiteX2" y="connsiteY2"/>
                </a:cxn>
                <a:cxn ang="0">
                  <a:pos x="connsiteX3" y="connsiteY3"/>
                </a:cxn>
              </a:cxnLst>
              <a:rect l="l" t="t" r="r" b="b"/>
              <a:pathLst>
                <a:path w="1702889" h="1200908">
                  <a:moveTo>
                    <a:pt x="0" y="0"/>
                  </a:moveTo>
                  <a:cubicBezTo>
                    <a:pt x="107950" y="36513"/>
                    <a:pt x="104624" y="799346"/>
                    <a:pt x="228600" y="1000127"/>
                  </a:cubicBezTo>
                  <a:cubicBezTo>
                    <a:pt x="357339" y="1200908"/>
                    <a:pt x="748619" y="1171346"/>
                    <a:pt x="748619" y="1171346"/>
                  </a:cubicBezTo>
                  <a:lnTo>
                    <a:pt x="1702889" y="1171347"/>
                  </a:ln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4" name="TextBox 113"/>
          <p:cNvSpPr txBox="1"/>
          <p:nvPr/>
        </p:nvSpPr>
        <p:spPr>
          <a:xfrm>
            <a:off x="4648200" y="228600"/>
            <a:ext cx="4267200" cy="1384995"/>
          </a:xfrm>
          <a:prstGeom prst="rect">
            <a:avLst/>
          </a:prstGeom>
          <a:noFill/>
        </p:spPr>
        <p:txBody>
          <a:bodyPr wrap="square" rtlCol="0">
            <a:spAutoFit/>
          </a:bodyPr>
          <a:lstStyle/>
          <a:p>
            <a:r>
              <a:rPr lang="en-US" sz="2800" dirty="0" smtClean="0"/>
              <a:t>most probable value</a:t>
            </a:r>
          </a:p>
          <a:p>
            <a:r>
              <a:rPr lang="en-US" sz="2800" dirty="0" smtClean="0"/>
              <a:t>maximum likelihood point</a:t>
            </a:r>
          </a:p>
          <a:p>
            <a:r>
              <a:rPr lang="en-US" sz="2800" dirty="0" smtClean="0"/>
              <a:t>mode</a:t>
            </a:r>
            <a:endParaRPr lang="en-US" sz="2800" dirty="0"/>
          </a:p>
        </p:txBody>
      </p:sp>
      <p:cxnSp>
        <p:nvCxnSpPr>
          <p:cNvPr id="116" name="Straight Connector 115"/>
          <p:cNvCxnSpPr/>
          <p:nvPr/>
        </p:nvCxnSpPr>
        <p:spPr>
          <a:xfrm flipH="1">
            <a:off x="2354944" y="228600"/>
            <a:ext cx="7256" cy="1462321"/>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a:off x="2486030" y="2438400"/>
            <a:ext cx="7256" cy="1462321"/>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19" name="TextBox 118"/>
          <p:cNvSpPr txBox="1"/>
          <p:nvPr/>
        </p:nvSpPr>
        <p:spPr>
          <a:xfrm>
            <a:off x="4648200" y="2514600"/>
            <a:ext cx="4267200" cy="954107"/>
          </a:xfrm>
          <a:prstGeom prst="rect">
            <a:avLst/>
          </a:prstGeom>
          <a:noFill/>
        </p:spPr>
        <p:txBody>
          <a:bodyPr wrap="square" rtlCol="0">
            <a:spAutoFit/>
          </a:bodyPr>
          <a:lstStyle/>
          <a:p>
            <a:r>
              <a:rPr lang="en-US" sz="2800" dirty="0" smtClean="0"/>
              <a:t>50% of area on each side</a:t>
            </a:r>
          </a:p>
          <a:p>
            <a:r>
              <a:rPr lang="en-US" sz="2800" dirty="0" smtClean="0"/>
              <a:t>median</a:t>
            </a:r>
            <a:endParaRPr lang="en-US" sz="2800" dirty="0"/>
          </a:p>
        </p:txBody>
      </p:sp>
      <p:sp>
        <p:nvSpPr>
          <p:cNvPr id="123" name="Freeform 122"/>
          <p:cNvSpPr/>
          <p:nvPr/>
        </p:nvSpPr>
        <p:spPr>
          <a:xfrm>
            <a:off x="2738438" y="3205163"/>
            <a:ext cx="561975" cy="276225"/>
          </a:xfrm>
          <a:custGeom>
            <a:avLst/>
            <a:gdLst>
              <a:gd name="connsiteX0" fmla="*/ 0 w 561975"/>
              <a:gd name="connsiteY0" fmla="*/ 276225 h 276225"/>
              <a:gd name="connsiteX1" fmla="*/ 147637 w 561975"/>
              <a:gd name="connsiteY1" fmla="*/ 152400 h 276225"/>
              <a:gd name="connsiteX2" fmla="*/ 276225 w 561975"/>
              <a:gd name="connsiteY2" fmla="*/ 242887 h 276225"/>
              <a:gd name="connsiteX3" fmla="*/ 561975 w 561975"/>
              <a:gd name="connsiteY3" fmla="*/ 0 h 276225"/>
            </a:gdLst>
            <a:ahLst/>
            <a:cxnLst>
              <a:cxn ang="0">
                <a:pos x="connsiteX0" y="connsiteY0"/>
              </a:cxn>
              <a:cxn ang="0">
                <a:pos x="connsiteX1" y="connsiteY1"/>
              </a:cxn>
              <a:cxn ang="0">
                <a:pos x="connsiteX2" y="connsiteY2"/>
              </a:cxn>
              <a:cxn ang="0">
                <a:pos x="connsiteX3" y="connsiteY3"/>
              </a:cxn>
            </a:cxnLst>
            <a:rect l="l" t="t" r="r" b="b"/>
            <a:pathLst>
              <a:path w="561975" h="276225">
                <a:moveTo>
                  <a:pt x="0" y="276225"/>
                </a:moveTo>
                <a:cubicBezTo>
                  <a:pt x="50800" y="217090"/>
                  <a:pt x="101600" y="157956"/>
                  <a:pt x="147637" y="152400"/>
                </a:cubicBezTo>
                <a:cubicBezTo>
                  <a:pt x="193675" y="146844"/>
                  <a:pt x="207169" y="268287"/>
                  <a:pt x="276225" y="242887"/>
                </a:cubicBezTo>
                <a:cubicBezTo>
                  <a:pt x="345281" y="217487"/>
                  <a:pt x="453628" y="108743"/>
                  <a:pt x="561975" y="0"/>
                </a:cubicBezTo>
              </a:path>
            </a:pathLst>
          </a:cu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4" name="TextBox 123"/>
          <p:cNvSpPr txBox="1"/>
          <p:nvPr/>
        </p:nvSpPr>
        <p:spPr>
          <a:xfrm>
            <a:off x="2971800" y="2471058"/>
            <a:ext cx="1295400" cy="830997"/>
          </a:xfrm>
          <a:prstGeom prst="rect">
            <a:avLst/>
          </a:prstGeom>
          <a:noFill/>
        </p:spPr>
        <p:txBody>
          <a:bodyPr wrap="square" rtlCol="0">
            <a:spAutoFit/>
          </a:bodyPr>
          <a:lstStyle/>
          <a:p>
            <a:r>
              <a:rPr lang="en-US" sz="2400" dirty="0" smtClean="0"/>
              <a:t>50%</a:t>
            </a:r>
          </a:p>
          <a:p>
            <a:r>
              <a:rPr lang="en-US" sz="2400" dirty="0" smtClean="0"/>
              <a:t>of area</a:t>
            </a:r>
            <a:endParaRPr lang="en-US" sz="2400" dirty="0"/>
          </a:p>
        </p:txBody>
      </p:sp>
      <p:sp>
        <p:nvSpPr>
          <p:cNvPr id="125" name="TextBox 124"/>
          <p:cNvSpPr txBox="1"/>
          <p:nvPr/>
        </p:nvSpPr>
        <p:spPr>
          <a:xfrm>
            <a:off x="4648200" y="4913293"/>
            <a:ext cx="4267200" cy="954107"/>
          </a:xfrm>
          <a:prstGeom prst="rect">
            <a:avLst/>
          </a:prstGeom>
          <a:noFill/>
        </p:spPr>
        <p:txBody>
          <a:bodyPr wrap="square" rtlCol="0">
            <a:spAutoFit/>
          </a:bodyPr>
          <a:lstStyle/>
          <a:p>
            <a:r>
              <a:rPr lang="en-US" sz="2800" dirty="0" smtClean="0"/>
              <a:t>balancing point</a:t>
            </a:r>
          </a:p>
          <a:p>
            <a:r>
              <a:rPr lang="en-US" sz="2800" dirty="0" smtClean="0"/>
              <a:t>mean</a:t>
            </a:r>
            <a:endParaRPr lang="en-US" sz="2800" dirty="0"/>
          </a:p>
        </p:txBody>
      </p:sp>
      <p:sp>
        <p:nvSpPr>
          <p:cNvPr id="126" name="Isosceles Triangle 125"/>
          <p:cNvSpPr/>
          <p:nvPr/>
        </p:nvSpPr>
        <p:spPr>
          <a:xfrm>
            <a:off x="2315028" y="6172200"/>
            <a:ext cx="228600" cy="228600"/>
          </a:xfrm>
          <a:prstGeom prst="triangl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7" name="Straight Connector 126"/>
          <p:cNvCxnSpPr/>
          <p:nvPr/>
        </p:nvCxnSpPr>
        <p:spPr>
          <a:xfrm flipH="1">
            <a:off x="2435234" y="4680851"/>
            <a:ext cx="7256" cy="1462321"/>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92" name="Oval 91"/>
          <p:cNvSpPr/>
          <p:nvPr/>
        </p:nvSpPr>
        <p:spPr>
          <a:xfrm>
            <a:off x="4038600" y="4495800"/>
            <a:ext cx="3733800" cy="1828800"/>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p:cNvSpPr txBox="1"/>
          <p:nvPr/>
        </p:nvSpPr>
        <p:spPr>
          <a:xfrm>
            <a:off x="6477000" y="4038600"/>
            <a:ext cx="2362200" cy="523220"/>
          </a:xfrm>
          <a:prstGeom prst="rect">
            <a:avLst/>
          </a:prstGeom>
          <a:noFill/>
        </p:spPr>
        <p:txBody>
          <a:bodyPr wrap="square" rtlCol="0">
            <a:spAutoFit/>
          </a:bodyPr>
          <a:lstStyle/>
          <a:p>
            <a:r>
              <a:rPr lang="en-US" sz="2800" dirty="0" smtClean="0">
                <a:solidFill>
                  <a:srgbClr val="00B050"/>
                </a:solidFill>
              </a:rPr>
              <a:t>most common</a:t>
            </a:r>
            <a:endParaRPr lang="en-US" sz="2800" dirty="0">
              <a:solidFill>
                <a:srgbClr val="00B050"/>
              </a:solidFill>
            </a:endParaRPr>
          </a:p>
        </p:txBody>
      </p:sp>
      <p:sp>
        <p:nvSpPr>
          <p:cNvPr id="115" name="Oval 114"/>
          <p:cNvSpPr/>
          <p:nvPr/>
        </p:nvSpPr>
        <p:spPr>
          <a:xfrm>
            <a:off x="2319338" y="419100"/>
            <a:ext cx="76200" cy="762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Freeform 116"/>
          <p:cNvSpPr/>
          <p:nvPr/>
        </p:nvSpPr>
        <p:spPr>
          <a:xfrm rot="1311036">
            <a:off x="2438400" y="228600"/>
            <a:ext cx="561975" cy="276225"/>
          </a:xfrm>
          <a:custGeom>
            <a:avLst/>
            <a:gdLst>
              <a:gd name="connsiteX0" fmla="*/ 0 w 561975"/>
              <a:gd name="connsiteY0" fmla="*/ 276225 h 276225"/>
              <a:gd name="connsiteX1" fmla="*/ 147637 w 561975"/>
              <a:gd name="connsiteY1" fmla="*/ 152400 h 276225"/>
              <a:gd name="connsiteX2" fmla="*/ 276225 w 561975"/>
              <a:gd name="connsiteY2" fmla="*/ 242887 h 276225"/>
              <a:gd name="connsiteX3" fmla="*/ 561975 w 561975"/>
              <a:gd name="connsiteY3" fmla="*/ 0 h 276225"/>
            </a:gdLst>
            <a:ahLst/>
            <a:cxnLst>
              <a:cxn ang="0">
                <a:pos x="connsiteX0" y="connsiteY0"/>
              </a:cxn>
              <a:cxn ang="0">
                <a:pos x="connsiteX1" y="connsiteY1"/>
              </a:cxn>
              <a:cxn ang="0">
                <a:pos x="connsiteX2" y="connsiteY2"/>
              </a:cxn>
              <a:cxn ang="0">
                <a:pos x="connsiteX3" y="connsiteY3"/>
              </a:cxn>
            </a:cxnLst>
            <a:rect l="l" t="t" r="r" b="b"/>
            <a:pathLst>
              <a:path w="561975" h="276225">
                <a:moveTo>
                  <a:pt x="0" y="276225"/>
                </a:moveTo>
                <a:cubicBezTo>
                  <a:pt x="50800" y="217090"/>
                  <a:pt x="101600" y="157956"/>
                  <a:pt x="147637" y="152400"/>
                </a:cubicBezTo>
                <a:cubicBezTo>
                  <a:pt x="193675" y="146844"/>
                  <a:pt x="207169" y="268287"/>
                  <a:pt x="276225" y="242887"/>
                </a:cubicBezTo>
                <a:cubicBezTo>
                  <a:pt x="345281" y="217487"/>
                  <a:pt x="453628" y="108743"/>
                  <a:pt x="561975" y="0"/>
                </a:cubicBezTo>
              </a:path>
            </a:pathLst>
          </a:cu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0" name="TextBox 119"/>
          <p:cNvSpPr txBox="1"/>
          <p:nvPr/>
        </p:nvSpPr>
        <p:spPr>
          <a:xfrm>
            <a:off x="3048000" y="94344"/>
            <a:ext cx="1295400" cy="461665"/>
          </a:xfrm>
          <a:prstGeom prst="rect">
            <a:avLst/>
          </a:prstGeom>
          <a:noFill/>
        </p:spPr>
        <p:txBody>
          <a:bodyPr wrap="square" rtlCol="0">
            <a:spAutoFit/>
          </a:bodyPr>
          <a:lstStyle/>
          <a:p>
            <a:r>
              <a:rPr lang="en-US" sz="2400" dirty="0" smtClean="0"/>
              <a:t>peak</a:t>
            </a:r>
            <a:endParaRPr lang="en-US"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4525963"/>
          </a:xfrm>
        </p:spPr>
        <p:txBody>
          <a:bodyPr>
            <a:normAutofit/>
          </a:bodyPr>
          <a:lstStyle/>
          <a:p>
            <a:pPr algn="ctr">
              <a:buNone/>
            </a:pPr>
            <a:r>
              <a:rPr lang="en-US" sz="4000" dirty="0" smtClean="0">
                <a:latin typeface="Times New Roman" pitchFamily="18" charset="0"/>
                <a:cs typeface="Times New Roman" pitchFamily="18" charset="0"/>
              </a:rPr>
              <a:t>two common </a:t>
            </a:r>
            <a:r>
              <a:rPr lang="en-US" sz="4000" dirty="0" smtClean="0">
                <a:latin typeface="Times New Roman" pitchFamily="18" charset="0"/>
                <a:cs typeface="Times New Roman" pitchFamily="18" charset="0"/>
              </a:rPr>
              <a:t>choices of the</a:t>
            </a:r>
          </a:p>
          <a:p>
            <a:pPr algn="ctr">
              <a:buNone/>
            </a:pPr>
            <a:endParaRPr lang="en-US" sz="4000" dirty="0">
              <a:latin typeface="Times New Roman" pitchFamily="18" charset="0"/>
              <a:cs typeface="Times New Roman" pitchFamily="18" charset="0"/>
            </a:endParaRPr>
          </a:p>
          <a:p>
            <a:pPr algn="ctr">
              <a:buNone/>
            </a:pPr>
            <a:r>
              <a:rPr lang="en-US" sz="4000" dirty="0" smtClean="0">
                <a:latin typeface="Times New Roman" pitchFamily="18" charset="0"/>
                <a:cs typeface="Times New Roman" pitchFamily="18" charset="0"/>
              </a:rPr>
              <a:t>width</a:t>
            </a:r>
          </a:p>
          <a:p>
            <a:pPr algn="ctr">
              <a:buNone/>
            </a:pPr>
            <a:endParaRPr lang="en-US" sz="4000" dirty="0">
              <a:latin typeface="Times New Roman" pitchFamily="18" charset="0"/>
              <a:cs typeface="Times New Roman" pitchFamily="18" charset="0"/>
            </a:endParaRPr>
          </a:p>
          <a:p>
            <a:pPr algn="ctr">
              <a:buNone/>
            </a:pPr>
            <a:r>
              <a:rPr lang="en-US" sz="4000" dirty="0" smtClean="0">
                <a:latin typeface="Times New Roman" pitchFamily="18" charset="0"/>
                <a:cs typeface="Times New Roman" pitchFamily="18" charset="0"/>
              </a:rPr>
              <a:t>of a </a:t>
            </a:r>
            <a:r>
              <a:rPr lang="en-US" sz="4000" dirty="0" err="1" smtClean="0">
                <a:latin typeface="Times New Roman" pitchFamily="18" charset="0"/>
                <a:cs typeface="Times New Roman" pitchFamily="18" charset="0"/>
              </a:rPr>
              <a:t>p.d.f</a:t>
            </a:r>
            <a:r>
              <a:rPr lang="en-US" sz="4000" dirty="0" smtClean="0">
                <a:latin typeface="Times New Roman" pitchFamily="18" charset="0"/>
                <a:cs typeface="Times New Roman" pitchFamily="18" charset="0"/>
              </a:rPr>
              <a:t>.</a:t>
            </a:r>
            <a:endParaRPr lang="en-US" sz="4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 name="Picture 2"/>
          <p:cNvPicPr>
            <a:picLocks noChangeAspect="1" noChangeArrowheads="1"/>
          </p:cNvPicPr>
          <p:nvPr/>
        </p:nvPicPr>
        <p:blipFill>
          <a:blip r:embed="rId2" cstate="print"/>
          <a:srcRect l="31644" t="50552" r="64543" b="31158"/>
          <a:stretch>
            <a:fillRect/>
          </a:stretch>
        </p:blipFill>
        <p:spPr bwMode="auto">
          <a:xfrm>
            <a:off x="8487228" y="3458028"/>
            <a:ext cx="533400" cy="1295400"/>
          </a:xfrm>
          <a:prstGeom prst="rect">
            <a:avLst/>
          </a:prstGeom>
          <a:noFill/>
          <a:ln w="9525">
            <a:noFill/>
            <a:miter lim="800000"/>
            <a:headEnd/>
            <a:tailEnd/>
          </a:ln>
        </p:spPr>
      </p:pic>
      <p:pic>
        <p:nvPicPr>
          <p:cNvPr id="128" name="Picture 2"/>
          <p:cNvPicPr>
            <a:picLocks noGrp="1" noChangeAspect="1" noChangeArrowheads="1"/>
          </p:cNvPicPr>
          <p:nvPr>
            <p:ph idx="1"/>
          </p:nvPr>
        </p:nvPicPr>
        <p:blipFill>
          <a:blip r:embed="rId2" cstate="print"/>
          <a:srcRect l="30555" t="50552" r="40033" b="31158"/>
          <a:stretch>
            <a:fillRect/>
          </a:stretch>
        </p:blipFill>
        <p:spPr bwMode="auto">
          <a:xfrm>
            <a:off x="0" y="3505200"/>
            <a:ext cx="4114800" cy="1295400"/>
          </a:xfrm>
          <a:prstGeom prst="rect">
            <a:avLst/>
          </a:prstGeom>
          <a:noFill/>
          <a:ln w="9525">
            <a:noFill/>
            <a:miter lim="800000"/>
            <a:headEnd/>
            <a:tailEnd/>
          </a:ln>
        </p:spPr>
      </p:pic>
      <p:sp>
        <p:nvSpPr>
          <p:cNvPr id="92" name="Freeform 91"/>
          <p:cNvSpPr/>
          <p:nvPr/>
        </p:nvSpPr>
        <p:spPr>
          <a:xfrm>
            <a:off x="2224087" y="433388"/>
            <a:ext cx="781048" cy="1300958"/>
          </a:xfrm>
          <a:custGeom>
            <a:avLst/>
            <a:gdLst>
              <a:gd name="connsiteX0" fmla="*/ 0 w 1308894"/>
              <a:gd name="connsiteY0" fmla="*/ 1209675 h 1223962"/>
              <a:gd name="connsiteX1" fmla="*/ 1123950 w 1308894"/>
              <a:gd name="connsiteY1" fmla="*/ 1209675 h 1223962"/>
              <a:gd name="connsiteX2" fmla="*/ 1109663 w 1308894"/>
              <a:gd name="connsiteY2" fmla="*/ 1123950 h 1223962"/>
              <a:gd name="connsiteX3" fmla="*/ 790575 w 1308894"/>
              <a:gd name="connsiteY3" fmla="*/ 976312 h 1223962"/>
              <a:gd name="connsiteX4" fmla="*/ 585788 w 1308894"/>
              <a:gd name="connsiteY4" fmla="*/ 590550 h 1223962"/>
              <a:gd name="connsiteX5" fmla="*/ 438150 w 1308894"/>
              <a:gd name="connsiteY5" fmla="*/ 185737 h 1223962"/>
              <a:gd name="connsiteX6" fmla="*/ 323850 w 1308894"/>
              <a:gd name="connsiteY6" fmla="*/ 42862 h 1223962"/>
              <a:gd name="connsiteX7" fmla="*/ 242888 w 1308894"/>
              <a:gd name="connsiteY7" fmla="*/ 38100 h 1223962"/>
              <a:gd name="connsiteX8" fmla="*/ 190500 w 1308894"/>
              <a:gd name="connsiteY8" fmla="*/ 271462 h 1223962"/>
              <a:gd name="connsiteX9" fmla="*/ 171450 w 1308894"/>
              <a:gd name="connsiteY9" fmla="*/ 585787 h 1223962"/>
              <a:gd name="connsiteX10" fmla="*/ 90488 w 1308894"/>
              <a:gd name="connsiteY10" fmla="*/ 1028700 h 1223962"/>
              <a:gd name="connsiteX0" fmla="*/ 0 w 1308894"/>
              <a:gd name="connsiteY0" fmla="*/ 1209675 h 1223962"/>
              <a:gd name="connsiteX1" fmla="*/ 1123950 w 1308894"/>
              <a:gd name="connsiteY1" fmla="*/ 1209675 h 1223962"/>
              <a:gd name="connsiteX2" fmla="*/ 1109663 w 1308894"/>
              <a:gd name="connsiteY2" fmla="*/ 1123950 h 1223962"/>
              <a:gd name="connsiteX3" fmla="*/ 790575 w 1308894"/>
              <a:gd name="connsiteY3" fmla="*/ 976312 h 1223962"/>
              <a:gd name="connsiteX4" fmla="*/ 585788 w 1308894"/>
              <a:gd name="connsiteY4" fmla="*/ 590550 h 1223962"/>
              <a:gd name="connsiteX5" fmla="*/ 438150 w 1308894"/>
              <a:gd name="connsiteY5" fmla="*/ 185737 h 1223962"/>
              <a:gd name="connsiteX6" fmla="*/ 323850 w 1308894"/>
              <a:gd name="connsiteY6" fmla="*/ 42862 h 1223962"/>
              <a:gd name="connsiteX7" fmla="*/ 242888 w 1308894"/>
              <a:gd name="connsiteY7" fmla="*/ 38100 h 1223962"/>
              <a:gd name="connsiteX8" fmla="*/ 190500 w 1308894"/>
              <a:gd name="connsiteY8" fmla="*/ 271462 h 1223962"/>
              <a:gd name="connsiteX9" fmla="*/ 171450 w 1308894"/>
              <a:gd name="connsiteY9" fmla="*/ 585787 h 1223962"/>
              <a:gd name="connsiteX10" fmla="*/ 90488 w 1308894"/>
              <a:gd name="connsiteY10" fmla="*/ 1028700 h 1223962"/>
              <a:gd name="connsiteX11" fmla="*/ 0 w 1308894"/>
              <a:gd name="connsiteY11" fmla="*/ 1209675 h 1223962"/>
              <a:gd name="connsiteX0" fmla="*/ 0 w 1286669"/>
              <a:gd name="connsiteY0" fmla="*/ 1223963 h 1231106"/>
              <a:gd name="connsiteX1" fmla="*/ 1104900 w 1286669"/>
              <a:gd name="connsiteY1" fmla="*/ 1209675 h 1231106"/>
              <a:gd name="connsiteX2" fmla="*/ 1090613 w 1286669"/>
              <a:gd name="connsiteY2" fmla="*/ 1123950 h 1231106"/>
              <a:gd name="connsiteX3" fmla="*/ 771525 w 1286669"/>
              <a:gd name="connsiteY3" fmla="*/ 976312 h 1231106"/>
              <a:gd name="connsiteX4" fmla="*/ 566738 w 1286669"/>
              <a:gd name="connsiteY4" fmla="*/ 590550 h 1231106"/>
              <a:gd name="connsiteX5" fmla="*/ 419100 w 1286669"/>
              <a:gd name="connsiteY5" fmla="*/ 185737 h 1231106"/>
              <a:gd name="connsiteX6" fmla="*/ 304800 w 1286669"/>
              <a:gd name="connsiteY6" fmla="*/ 42862 h 1231106"/>
              <a:gd name="connsiteX7" fmla="*/ 223838 w 1286669"/>
              <a:gd name="connsiteY7" fmla="*/ 38100 h 1231106"/>
              <a:gd name="connsiteX8" fmla="*/ 171450 w 1286669"/>
              <a:gd name="connsiteY8" fmla="*/ 271462 h 1231106"/>
              <a:gd name="connsiteX9" fmla="*/ 152400 w 1286669"/>
              <a:gd name="connsiteY9" fmla="*/ 585787 h 1231106"/>
              <a:gd name="connsiteX10" fmla="*/ 71438 w 1286669"/>
              <a:gd name="connsiteY10" fmla="*/ 1028700 h 1231106"/>
              <a:gd name="connsiteX11" fmla="*/ 0 w 1286669"/>
              <a:gd name="connsiteY11" fmla="*/ 1223963 h 1231106"/>
              <a:gd name="connsiteX0" fmla="*/ 0 w 1286669"/>
              <a:gd name="connsiteY0" fmla="*/ 1223963 h 1231106"/>
              <a:gd name="connsiteX1" fmla="*/ 1104900 w 1286669"/>
              <a:gd name="connsiteY1" fmla="*/ 1209675 h 1231106"/>
              <a:gd name="connsiteX2" fmla="*/ 1090613 w 1286669"/>
              <a:gd name="connsiteY2" fmla="*/ 1123950 h 1231106"/>
              <a:gd name="connsiteX3" fmla="*/ 771525 w 1286669"/>
              <a:gd name="connsiteY3" fmla="*/ 976312 h 1231106"/>
              <a:gd name="connsiteX4" fmla="*/ 566738 w 1286669"/>
              <a:gd name="connsiteY4" fmla="*/ 590550 h 1231106"/>
              <a:gd name="connsiteX5" fmla="*/ 419100 w 1286669"/>
              <a:gd name="connsiteY5" fmla="*/ 185737 h 1231106"/>
              <a:gd name="connsiteX6" fmla="*/ 304800 w 1286669"/>
              <a:gd name="connsiteY6" fmla="*/ 42862 h 1231106"/>
              <a:gd name="connsiteX7" fmla="*/ 223838 w 1286669"/>
              <a:gd name="connsiteY7" fmla="*/ 38100 h 1231106"/>
              <a:gd name="connsiteX8" fmla="*/ 171450 w 1286669"/>
              <a:gd name="connsiteY8" fmla="*/ 271462 h 1231106"/>
              <a:gd name="connsiteX9" fmla="*/ 152400 w 1286669"/>
              <a:gd name="connsiteY9" fmla="*/ 585787 h 1231106"/>
              <a:gd name="connsiteX10" fmla="*/ 9525 w 1286669"/>
              <a:gd name="connsiteY10" fmla="*/ 1095375 h 1231106"/>
              <a:gd name="connsiteX11" fmla="*/ 0 w 1286669"/>
              <a:gd name="connsiteY11" fmla="*/ 1223963 h 1231106"/>
              <a:gd name="connsiteX0" fmla="*/ 0 w 1286669"/>
              <a:gd name="connsiteY0" fmla="*/ 1223963 h 1231106"/>
              <a:gd name="connsiteX1" fmla="*/ 1104900 w 1286669"/>
              <a:gd name="connsiteY1" fmla="*/ 1209675 h 1231106"/>
              <a:gd name="connsiteX2" fmla="*/ 1090613 w 1286669"/>
              <a:gd name="connsiteY2" fmla="*/ 1123950 h 1231106"/>
              <a:gd name="connsiteX3" fmla="*/ 771525 w 1286669"/>
              <a:gd name="connsiteY3" fmla="*/ 976312 h 1231106"/>
              <a:gd name="connsiteX4" fmla="*/ 566738 w 1286669"/>
              <a:gd name="connsiteY4" fmla="*/ 590550 h 1231106"/>
              <a:gd name="connsiteX5" fmla="*/ 419100 w 1286669"/>
              <a:gd name="connsiteY5" fmla="*/ 185737 h 1231106"/>
              <a:gd name="connsiteX6" fmla="*/ 304800 w 1286669"/>
              <a:gd name="connsiteY6" fmla="*/ 42862 h 1231106"/>
              <a:gd name="connsiteX7" fmla="*/ 223838 w 1286669"/>
              <a:gd name="connsiteY7" fmla="*/ 38100 h 1231106"/>
              <a:gd name="connsiteX8" fmla="*/ 171450 w 1286669"/>
              <a:gd name="connsiteY8" fmla="*/ 271462 h 1231106"/>
              <a:gd name="connsiteX9" fmla="*/ 152400 w 1286669"/>
              <a:gd name="connsiteY9" fmla="*/ 585787 h 1231106"/>
              <a:gd name="connsiteX10" fmla="*/ 9525 w 1286669"/>
              <a:gd name="connsiteY10" fmla="*/ 1095375 h 1231106"/>
              <a:gd name="connsiteX11" fmla="*/ 0 w 1286669"/>
              <a:gd name="connsiteY11" fmla="*/ 1223963 h 1231106"/>
              <a:gd name="connsiteX0" fmla="*/ 0 w 1286669"/>
              <a:gd name="connsiteY0" fmla="*/ 1223963 h 1231106"/>
              <a:gd name="connsiteX1" fmla="*/ 1104900 w 1286669"/>
              <a:gd name="connsiteY1" fmla="*/ 1209675 h 1231106"/>
              <a:gd name="connsiteX2" fmla="*/ 1090613 w 1286669"/>
              <a:gd name="connsiteY2" fmla="*/ 1123950 h 1231106"/>
              <a:gd name="connsiteX3" fmla="*/ 771525 w 1286669"/>
              <a:gd name="connsiteY3" fmla="*/ 976312 h 1231106"/>
              <a:gd name="connsiteX4" fmla="*/ 566738 w 1286669"/>
              <a:gd name="connsiteY4" fmla="*/ 590550 h 1231106"/>
              <a:gd name="connsiteX5" fmla="*/ 419100 w 1286669"/>
              <a:gd name="connsiteY5" fmla="*/ 185737 h 1231106"/>
              <a:gd name="connsiteX6" fmla="*/ 304800 w 1286669"/>
              <a:gd name="connsiteY6" fmla="*/ 42862 h 1231106"/>
              <a:gd name="connsiteX7" fmla="*/ 223838 w 1286669"/>
              <a:gd name="connsiteY7" fmla="*/ 38100 h 1231106"/>
              <a:gd name="connsiteX8" fmla="*/ 171450 w 1286669"/>
              <a:gd name="connsiteY8" fmla="*/ 271462 h 1231106"/>
              <a:gd name="connsiteX9" fmla="*/ 133350 w 1286669"/>
              <a:gd name="connsiteY9" fmla="*/ 581024 h 1231106"/>
              <a:gd name="connsiteX10" fmla="*/ 9525 w 1286669"/>
              <a:gd name="connsiteY10" fmla="*/ 1095375 h 1231106"/>
              <a:gd name="connsiteX11" fmla="*/ 0 w 1286669"/>
              <a:gd name="connsiteY11" fmla="*/ 1223963 h 1231106"/>
              <a:gd name="connsiteX0" fmla="*/ 0 w 1286669"/>
              <a:gd name="connsiteY0" fmla="*/ 1223963 h 1231106"/>
              <a:gd name="connsiteX1" fmla="*/ 1104900 w 1286669"/>
              <a:gd name="connsiteY1" fmla="*/ 1209675 h 1231106"/>
              <a:gd name="connsiteX2" fmla="*/ 1090613 w 1286669"/>
              <a:gd name="connsiteY2" fmla="*/ 1123950 h 1231106"/>
              <a:gd name="connsiteX3" fmla="*/ 771525 w 1286669"/>
              <a:gd name="connsiteY3" fmla="*/ 976312 h 1231106"/>
              <a:gd name="connsiteX4" fmla="*/ 566738 w 1286669"/>
              <a:gd name="connsiteY4" fmla="*/ 590550 h 1231106"/>
              <a:gd name="connsiteX5" fmla="*/ 419100 w 1286669"/>
              <a:gd name="connsiteY5" fmla="*/ 185737 h 1231106"/>
              <a:gd name="connsiteX6" fmla="*/ 304800 w 1286669"/>
              <a:gd name="connsiteY6" fmla="*/ 42862 h 1231106"/>
              <a:gd name="connsiteX7" fmla="*/ 223838 w 1286669"/>
              <a:gd name="connsiteY7" fmla="*/ 38100 h 1231106"/>
              <a:gd name="connsiteX8" fmla="*/ 171450 w 1286669"/>
              <a:gd name="connsiteY8" fmla="*/ 271462 h 1231106"/>
              <a:gd name="connsiteX9" fmla="*/ 133350 w 1286669"/>
              <a:gd name="connsiteY9" fmla="*/ 581024 h 1231106"/>
              <a:gd name="connsiteX10" fmla="*/ 9525 w 1286669"/>
              <a:gd name="connsiteY10" fmla="*/ 1095375 h 1231106"/>
              <a:gd name="connsiteX11" fmla="*/ 0 w 1286669"/>
              <a:gd name="connsiteY11" fmla="*/ 1223963 h 1231106"/>
              <a:gd name="connsiteX0" fmla="*/ 0 w 1115219"/>
              <a:gd name="connsiteY0" fmla="*/ 1223963 h 1231106"/>
              <a:gd name="connsiteX1" fmla="*/ 1104900 w 1115219"/>
              <a:gd name="connsiteY1" fmla="*/ 1209675 h 1231106"/>
              <a:gd name="connsiteX2" fmla="*/ 1090613 w 1115219"/>
              <a:gd name="connsiteY2" fmla="*/ 1123950 h 1231106"/>
              <a:gd name="connsiteX3" fmla="*/ 771525 w 1115219"/>
              <a:gd name="connsiteY3" fmla="*/ 976312 h 1231106"/>
              <a:gd name="connsiteX4" fmla="*/ 566738 w 1115219"/>
              <a:gd name="connsiteY4" fmla="*/ 590550 h 1231106"/>
              <a:gd name="connsiteX5" fmla="*/ 419100 w 1115219"/>
              <a:gd name="connsiteY5" fmla="*/ 185737 h 1231106"/>
              <a:gd name="connsiteX6" fmla="*/ 304800 w 1115219"/>
              <a:gd name="connsiteY6" fmla="*/ 42862 h 1231106"/>
              <a:gd name="connsiteX7" fmla="*/ 223838 w 1115219"/>
              <a:gd name="connsiteY7" fmla="*/ 38100 h 1231106"/>
              <a:gd name="connsiteX8" fmla="*/ 171450 w 1115219"/>
              <a:gd name="connsiteY8" fmla="*/ 271462 h 1231106"/>
              <a:gd name="connsiteX9" fmla="*/ 133350 w 1115219"/>
              <a:gd name="connsiteY9" fmla="*/ 581024 h 1231106"/>
              <a:gd name="connsiteX10" fmla="*/ 9525 w 1115219"/>
              <a:gd name="connsiteY10" fmla="*/ 1095375 h 1231106"/>
              <a:gd name="connsiteX11" fmla="*/ 0 w 1115219"/>
              <a:gd name="connsiteY11" fmla="*/ 1223963 h 1231106"/>
              <a:gd name="connsiteX0" fmla="*/ 0 w 1110457"/>
              <a:gd name="connsiteY0" fmla="*/ 1223963 h 1231106"/>
              <a:gd name="connsiteX1" fmla="*/ 1104900 w 1110457"/>
              <a:gd name="connsiteY1" fmla="*/ 1209675 h 1231106"/>
              <a:gd name="connsiteX2" fmla="*/ 1090613 w 1110457"/>
              <a:gd name="connsiteY2" fmla="*/ 1123950 h 1231106"/>
              <a:gd name="connsiteX3" fmla="*/ 771525 w 1110457"/>
              <a:gd name="connsiteY3" fmla="*/ 976312 h 1231106"/>
              <a:gd name="connsiteX4" fmla="*/ 566738 w 1110457"/>
              <a:gd name="connsiteY4" fmla="*/ 590550 h 1231106"/>
              <a:gd name="connsiteX5" fmla="*/ 419100 w 1110457"/>
              <a:gd name="connsiteY5" fmla="*/ 185737 h 1231106"/>
              <a:gd name="connsiteX6" fmla="*/ 304800 w 1110457"/>
              <a:gd name="connsiteY6" fmla="*/ 42862 h 1231106"/>
              <a:gd name="connsiteX7" fmla="*/ 223838 w 1110457"/>
              <a:gd name="connsiteY7" fmla="*/ 38100 h 1231106"/>
              <a:gd name="connsiteX8" fmla="*/ 171450 w 1110457"/>
              <a:gd name="connsiteY8" fmla="*/ 271462 h 1231106"/>
              <a:gd name="connsiteX9" fmla="*/ 133350 w 1110457"/>
              <a:gd name="connsiteY9" fmla="*/ 581024 h 1231106"/>
              <a:gd name="connsiteX10" fmla="*/ 9525 w 1110457"/>
              <a:gd name="connsiteY10" fmla="*/ 1095375 h 1231106"/>
              <a:gd name="connsiteX11" fmla="*/ 0 w 1110457"/>
              <a:gd name="connsiteY11" fmla="*/ 1223963 h 1231106"/>
              <a:gd name="connsiteX0" fmla="*/ 0 w 1110457"/>
              <a:gd name="connsiteY0" fmla="*/ 1223963 h 1223963"/>
              <a:gd name="connsiteX1" fmla="*/ 1104900 w 1110457"/>
              <a:gd name="connsiteY1" fmla="*/ 1209675 h 1223963"/>
              <a:gd name="connsiteX2" fmla="*/ 1090613 w 1110457"/>
              <a:gd name="connsiteY2" fmla="*/ 1123950 h 1223963"/>
              <a:gd name="connsiteX3" fmla="*/ 771525 w 1110457"/>
              <a:gd name="connsiteY3" fmla="*/ 976312 h 1223963"/>
              <a:gd name="connsiteX4" fmla="*/ 566738 w 1110457"/>
              <a:gd name="connsiteY4" fmla="*/ 590550 h 1223963"/>
              <a:gd name="connsiteX5" fmla="*/ 419100 w 1110457"/>
              <a:gd name="connsiteY5" fmla="*/ 185737 h 1223963"/>
              <a:gd name="connsiteX6" fmla="*/ 304800 w 1110457"/>
              <a:gd name="connsiteY6" fmla="*/ 42862 h 1223963"/>
              <a:gd name="connsiteX7" fmla="*/ 223838 w 1110457"/>
              <a:gd name="connsiteY7" fmla="*/ 38100 h 1223963"/>
              <a:gd name="connsiteX8" fmla="*/ 171450 w 1110457"/>
              <a:gd name="connsiteY8" fmla="*/ 271462 h 1223963"/>
              <a:gd name="connsiteX9" fmla="*/ 133350 w 1110457"/>
              <a:gd name="connsiteY9" fmla="*/ 581024 h 1223963"/>
              <a:gd name="connsiteX10" fmla="*/ 9525 w 1110457"/>
              <a:gd name="connsiteY10" fmla="*/ 1095375 h 1223963"/>
              <a:gd name="connsiteX11" fmla="*/ 0 w 1110457"/>
              <a:gd name="connsiteY11" fmla="*/ 1223963 h 1223963"/>
              <a:gd name="connsiteX0" fmla="*/ 0 w 1110457"/>
              <a:gd name="connsiteY0" fmla="*/ 1223963 h 1223963"/>
              <a:gd name="connsiteX1" fmla="*/ 1104900 w 1110457"/>
              <a:gd name="connsiteY1" fmla="*/ 1209675 h 1223963"/>
              <a:gd name="connsiteX2" fmla="*/ 1090613 w 1110457"/>
              <a:gd name="connsiteY2" fmla="*/ 1123950 h 1223963"/>
              <a:gd name="connsiteX3" fmla="*/ 771525 w 1110457"/>
              <a:gd name="connsiteY3" fmla="*/ 976312 h 1223963"/>
              <a:gd name="connsiteX4" fmla="*/ 566738 w 1110457"/>
              <a:gd name="connsiteY4" fmla="*/ 590550 h 1223963"/>
              <a:gd name="connsiteX5" fmla="*/ 419100 w 1110457"/>
              <a:gd name="connsiteY5" fmla="*/ 185737 h 1223963"/>
              <a:gd name="connsiteX6" fmla="*/ 304800 w 1110457"/>
              <a:gd name="connsiteY6" fmla="*/ 42862 h 1223963"/>
              <a:gd name="connsiteX7" fmla="*/ 223838 w 1110457"/>
              <a:gd name="connsiteY7" fmla="*/ 38100 h 1223963"/>
              <a:gd name="connsiteX8" fmla="*/ 171450 w 1110457"/>
              <a:gd name="connsiteY8" fmla="*/ 271462 h 1223963"/>
              <a:gd name="connsiteX9" fmla="*/ 133350 w 1110457"/>
              <a:gd name="connsiteY9" fmla="*/ 581024 h 1223963"/>
              <a:gd name="connsiteX10" fmla="*/ 9525 w 1110457"/>
              <a:gd name="connsiteY10" fmla="*/ 1095375 h 1223963"/>
              <a:gd name="connsiteX11" fmla="*/ 0 w 1110457"/>
              <a:gd name="connsiteY11" fmla="*/ 1223963 h 1223963"/>
              <a:gd name="connsiteX0" fmla="*/ 0 w 1110457"/>
              <a:gd name="connsiteY0" fmla="*/ 1223963 h 1223963"/>
              <a:gd name="connsiteX1" fmla="*/ 1104900 w 1110457"/>
              <a:gd name="connsiteY1" fmla="*/ 1209675 h 1223963"/>
              <a:gd name="connsiteX2" fmla="*/ 1090613 w 1110457"/>
              <a:gd name="connsiteY2" fmla="*/ 1123950 h 1223963"/>
              <a:gd name="connsiteX3" fmla="*/ 771525 w 1110457"/>
              <a:gd name="connsiteY3" fmla="*/ 976312 h 1223963"/>
              <a:gd name="connsiteX4" fmla="*/ 566738 w 1110457"/>
              <a:gd name="connsiteY4" fmla="*/ 590550 h 1223963"/>
              <a:gd name="connsiteX5" fmla="*/ 419100 w 1110457"/>
              <a:gd name="connsiteY5" fmla="*/ 185737 h 1223963"/>
              <a:gd name="connsiteX6" fmla="*/ 304800 w 1110457"/>
              <a:gd name="connsiteY6" fmla="*/ 42862 h 1223963"/>
              <a:gd name="connsiteX7" fmla="*/ 223838 w 1110457"/>
              <a:gd name="connsiteY7" fmla="*/ 38100 h 1223963"/>
              <a:gd name="connsiteX8" fmla="*/ 171450 w 1110457"/>
              <a:gd name="connsiteY8" fmla="*/ 271462 h 1223963"/>
              <a:gd name="connsiteX9" fmla="*/ 133350 w 1110457"/>
              <a:gd name="connsiteY9" fmla="*/ 581024 h 1223963"/>
              <a:gd name="connsiteX10" fmla="*/ 9525 w 1110457"/>
              <a:gd name="connsiteY10" fmla="*/ 1095375 h 1223963"/>
              <a:gd name="connsiteX11" fmla="*/ 0 w 1110457"/>
              <a:gd name="connsiteY11" fmla="*/ 1223963 h 1223963"/>
              <a:gd name="connsiteX0" fmla="*/ 0 w 1110457"/>
              <a:gd name="connsiteY0" fmla="*/ 1223963 h 1223963"/>
              <a:gd name="connsiteX1" fmla="*/ 1104900 w 1110457"/>
              <a:gd name="connsiteY1" fmla="*/ 1209675 h 1223963"/>
              <a:gd name="connsiteX2" fmla="*/ 1090613 w 1110457"/>
              <a:gd name="connsiteY2" fmla="*/ 1123950 h 1223963"/>
              <a:gd name="connsiteX3" fmla="*/ 771525 w 1110457"/>
              <a:gd name="connsiteY3" fmla="*/ 976312 h 1223963"/>
              <a:gd name="connsiteX4" fmla="*/ 566738 w 1110457"/>
              <a:gd name="connsiteY4" fmla="*/ 590550 h 1223963"/>
              <a:gd name="connsiteX5" fmla="*/ 419100 w 1110457"/>
              <a:gd name="connsiteY5" fmla="*/ 185737 h 1223963"/>
              <a:gd name="connsiteX6" fmla="*/ 304800 w 1110457"/>
              <a:gd name="connsiteY6" fmla="*/ 42862 h 1223963"/>
              <a:gd name="connsiteX7" fmla="*/ 223838 w 1110457"/>
              <a:gd name="connsiteY7" fmla="*/ 38100 h 1223963"/>
              <a:gd name="connsiteX8" fmla="*/ 171450 w 1110457"/>
              <a:gd name="connsiteY8" fmla="*/ 271462 h 1223963"/>
              <a:gd name="connsiteX9" fmla="*/ 133350 w 1110457"/>
              <a:gd name="connsiteY9" fmla="*/ 581024 h 1223963"/>
              <a:gd name="connsiteX10" fmla="*/ 104776 w 1110457"/>
              <a:gd name="connsiteY10" fmla="*/ 862013 h 1223963"/>
              <a:gd name="connsiteX11" fmla="*/ 0 w 1110457"/>
              <a:gd name="connsiteY11" fmla="*/ 1223963 h 1223963"/>
              <a:gd name="connsiteX0" fmla="*/ 0 w 1081881"/>
              <a:gd name="connsiteY0" fmla="*/ 1166813 h 1209675"/>
              <a:gd name="connsiteX1" fmla="*/ 1076324 w 1081881"/>
              <a:gd name="connsiteY1" fmla="*/ 1209675 h 1209675"/>
              <a:gd name="connsiteX2" fmla="*/ 1062037 w 1081881"/>
              <a:gd name="connsiteY2" fmla="*/ 1123950 h 1209675"/>
              <a:gd name="connsiteX3" fmla="*/ 742949 w 1081881"/>
              <a:gd name="connsiteY3" fmla="*/ 976312 h 1209675"/>
              <a:gd name="connsiteX4" fmla="*/ 538162 w 1081881"/>
              <a:gd name="connsiteY4" fmla="*/ 590550 h 1209675"/>
              <a:gd name="connsiteX5" fmla="*/ 390524 w 1081881"/>
              <a:gd name="connsiteY5" fmla="*/ 185737 h 1209675"/>
              <a:gd name="connsiteX6" fmla="*/ 276224 w 1081881"/>
              <a:gd name="connsiteY6" fmla="*/ 42862 h 1209675"/>
              <a:gd name="connsiteX7" fmla="*/ 195262 w 1081881"/>
              <a:gd name="connsiteY7" fmla="*/ 38100 h 1209675"/>
              <a:gd name="connsiteX8" fmla="*/ 142874 w 1081881"/>
              <a:gd name="connsiteY8" fmla="*/ 271462 h 1209675"/>
              <a:gd name="connsiteX9" fmla="*/ 104774 w 1081881"/>
              <a:gd name="connsiteY9" fmla="*/ 581024 h 1209675"/>
              <a:gd name="connsiteX10" fmla="*/ 76200 w 1081881"/>
              <a:gd name="connsiteY10" fmla="*/ 862013 h 1209675"/>
              <a:gd name="connsiteX11" fmla="*/ 0 w 1081881"/>
              <a:gd name="connsiteY11" fmla="*/ 1166813 h 1209675"/>
              <a:gd name="connsiteX0" fmla="*/ 14288 w 1005681"/>
              <a:gd name="connsiteY0" fmla="*/ 1200151 h 1209675"/>
              <a:gd name="connsiteX1" fmla="*/ 1000124 w 1005681"/>
              <a:gd name="connsiteY1" fmla="*/ 1209675 h 1209675"/>
              <a:gd name="connsiteX2" fmla="*/ 985837 w 1005681"/>
              <a:gd name="connsiteY2" fmla="*/ 1123950 h 1209675"/>
              <a:gd name="connsiteX3" fmla="*/ 666749 w 1005681"/>
              <a:gd name="connsiteY3" fmla="*/ 976312 h 1209675"/>
              <a:gd name="connsiteX4" fmla="*/ 461962 w 1005681"/>
              <a:gd name="connsiteY4" fmla="*/ 590550 h 1209675"/>
              <a:gd name="connsiteX5" fmla="*/ 314324 w 1005681"/>
              <a:gd name="connsiteY5" fmla="*/ 185737 h 1209675"/>
              <a:gd name="connsiteX6" fmla="*/ 200024 w 1005681"/>
              <a:gd name="connsiteY6" fmla="*/ 42862 h 1209675"/>
              <a:gd name="connsiteX7" fmla="*/ 119062 w 1005681"/>
              <a:gd name="connsiteY7" fmla="*/ 38100 h 1209675"/>
              <a:gd name="connsiteX8" fmla="*/ 66674 w 1005681"/>
              <a:gd name="connsiteY8" fmla="*/ 271462 h 1209675"/>
              <a:gd name="connsiteX9" fmla="*/ 28574 w 1005681"/>
              <a:gd name="connsiteY9" fmla="*/ 581024 h 1209675"/>
              <a:gd name="connsiteX10" fmla="*/ 0 w 1005681"/>
              <a:gd name="connsiteY10" fmla="*/ 862013 h 1209675"/>
              <a:gd name="connsiteX11" fmla="*/ 14288 w 1005681"/>
              <a:gd name="connsiteY11" fmla="*/ 1200151 h 1209675"/>
              <a:gd name="connsiteX0" fmla="*/ 14288 w 1005681"/>
              <a:gd name="connsiteY0" fmla="*/ 1200151 h 1209675"/>
              <a:gd name="connsiteX1" fmla="*/ 1000124 w 1005681"/>
              <a:gd name="connsiteY1" fmla="*/ 1209675 h 1209675"/>
              <a:gd name="connsiteX2" fmla="*/ 985837 w 1005681"/>
              <a:gd name="connsiteY2" fmla="*/ 1123950 h 1209675"/>
              <a:gd name="connsiteX3" fmla="*/ 666749 w 1005681"/>
              <a:gd name="connsiteY3" fmla="*/ 976312 h 1209675"/>
              <a:gd name="connsiteX4" fmla="*/ 461962 w 1005681"/>
              <a:gd name="connsiteY4" fmla="*/ 590550 h 1209675"/>
              <a:gd name="connsiteX5" fmla="*/ 314324 w 1005681"/>
              <a:gd name="connsiteY5" fmla="*/ 185737 h 1209675"/>
              <a:gd name="connsiteX6" fmla="*/ 200024 w 1005681"/>
              <a:gd name="connsiteY6" fmla="*/ 42862 h 1209675"/>
              <a:gd name="connsiteX7" fmla="*/ 119062 w 1005681"/>
              <a:gd name="connsiteY7" fmla="*/ 38100 h 1209675"/>
              <a:gd name="connsiteX8" fmla="*/ 66674 w 1005681"/>
              <a:gd name="connsiteY8" fmla="*/ 271462 h 1209675"/>
              <a:gd name="connsiteX9" fmla="*/ 28574 w 1005681"/>
              <a:gd name="connsiteY9" fmla="*/ 581024 h 1209675"/>
              <a:gd name="connsiteX10" fmla="*/ 0 w 1005681"/>
              <a:gd name="connsiteY10" fmla="*/ 862013 h 1209675"/>
              <a:gd name="connsiteX11" fmla="*/ 14288 w 1005681"/>
              <a:gd name="connsiteY11" fmla="*/ 1200151 h 1209675"/>
              <a:gd name="connsiteX0" fmla="*/ 38101 w 1005681"/>
              <a:gd name="connsiteY0" fmla="*/ 1204914 h 1209675"/>
              <a:gd name="connsiteX1" fmla="*/ 1000124 w 1005681"/>
              <a:gd name="connsiteY1" fmla="*/ 1209675 h 1209675"/>
              <a:gd name="connsiteX2" fmla="*/ 985837 w 1005681"/>
              <a:gd name="connsiteY2" fmla="*/ 1123950 h 1209675"/>
              <a:gd name="connsiteX3" fmla="*/ 666749 w 1005681"/>
              <a:gd name="connsiteY3" fmla="*/ 976312 h 1209675"/>
              <a:gd name="connsiteX4" fmla="*/ 461962 w 1005681"/>
              <a:gd name="connsiteY4" fmla="*/ 590550 h 1209675"/>
              <a:gd name="connsiteX5" fmla="*/ 314324 w 1005681"/>
              <a:gd name="connsiteY5" fmla="*/ 185737 h 1209675"/>
              <a:gd name="connsiteX6" fmla="*/ 200024 w 1005681"/>
              <a:gd name="connsiteY6" fmla="*/ 42862 h 1209675"/>
              <a:gd name="connsiteX7" fmla="*/ 119062 w 1005681"/>
              <a:gd name="connsiteY7" fmla="*/ 38100 h 1209675"/>
              <a:gd name="connsiteX8" fmla="*/ 66674 w 1005681"/>
              <a:gd name="connsiteY8" fmla="*/ 271462 h 1209675"/>
              <a:gd name="connsiteX9" fmla="*/ 28574 w 1005681"/>
              <a:gd name="connsiteY9" fmla="*/ 581024 h 1209675"/>
              <a:gd name="connsiteX10" fmla="*/ 0 w 1005681"/>
              <a:gd name="connsiteY10" fmla="*/ 862013 h 1209675"/>
              <a:gd name="connsiteX11" fmla="*/ 38101 w 1005681"/>
              <a:gd name="connsiteY11" fmla="*/ 1204914 h 1209675"/>
              <a:gd name="connsiteX0" fmla="*/ 16670 w 984250"/>
              <a:gd name="connsiteY0" fmla="*/ 1204914 h 1209675"/>
              <a:gd name="connsiteX1" fmla="*/ 978693 w 984250"/>
              <a:gd name="connsiteY1" fmla="*/ 1209675 h 1209675"/>
              <a:gd name="connsiteX2" fmla="*/ 964406 w 984250"/>
              <a:gd name="connsiteY2" fmla="*/ 1123950 h 1209675"/>
              <a:gd name="connsiteX3" fmla="*/ 645318 w 984250"/>
              <a:gd name="connsiteY3" fmla="*/ 976312 h 1209675"/>
              <a:gd name="connsiteX4" fmla="*/ 440531 w 984250"/>
              <a:gd name="connsiteY4" fmla="*/ 590550 h 1209675"/>
              <a:gd name="connsiteX5" fmla="*/ 292893 w 984250"/>
              <a:gd name="connsiteY5" fmla="*/ 185737 h 1209675"/>
              <a:gd name="connsiteX6" fmla="*/ 178593 w 984250"/>
              <a:gd name="connsiteY6" fmla="*/ 42862 h 1209675"/>
              <a:gd name="connsiteX7" fmla="*/ 97631 w 984250"/>
              <a:gd name="connsiteY7" fmla="*/ 38100 h 1209675"/>
              <a:gd name="connsiteX8" fmla="*/ 45243 w 984250"/>
              <a:gd name="connsiteY8" fmla="*/ 271462 h 1209675"/>
              <a:gd name="connsiteX9" fmla="*/ 7143 w 984250"/>
              <a:gd name="connsiteY9" fmla="*/ 581024 h 1209675"/>
              <a:gd name="connsiteX10" fmla="*/ 2382 w 984250"/>
              <a:gd name="connsiteY10" fmla="*/ 757238 h 1209675"/>
              <a:gd name="connsiteX11" fmla="*/ 16670 w 984250"/>
              <a:gd name="connsiteY11" fmla="*/ 1204914 h 1209675"/>
              <a:gd name="connsiteX0" fmla="*/ 2382 w 984250"/>
              <a:gd name="connsiteY0" fmla="*/ 1209677 h 1209677"/>
              <a:gd name="connsiteX1" fmla="*/ 978693 w 984250"/>
              <a:gd name="connsiteY1" fmla="*/ 1209675 h 1209677"/>
              <a:gd name="connsiteX2" fmla="*/ 964406 w 984250"/>
              <a:gd name="connsiteY2" fmla="*/ 1123950 h 1209677"/>
              <a:gd name="connsiteX3" fmla="*/ 645318 w 984250"/>
              <a:gd name="connsiteY3" fmla="*/ 976312 h 1209677"/>
              <a:gd name="connsiteX4" fmla="*/ 440531 w 984250"/>
              <a:gd name="connsiteY4" fmla="*/ 590550 h 1209677"/>
              <a:gd name="connsiteX5" fmla="*/ 292893 w 984250"/>
              <a:gd name="connsiteY5" fmla="*/ 185737 h 1209677"/>
              <a:gd name="connsiteX6" fmla="*/ 178593 w 984250"/>
              <a:gd name="connsiteY6" fmla="*/ 42862 h 1209677"/>
              <a:gd name="connsiteX7" fmla="*/ 97631 w 984250"/>
              <a:gd name="connsiteY7" fmla="*/ 38100 h 1209677"/>
              <a:gd name="connsiteX8" fmla="*/ 45243 w 984250"/>
              <a:gd name="connsiteY8" fmla="*/ 271462 h 1209677"/>
              <a:gd name="connsiteX9" fmla="*/ 7143 w 984250"/>
              <a:gd name="connsiteY9" fmla="*/ 581024 h 1209677"/>
              <a:gd name="connsiteX10" fmla="*/ 2382 w 984250"/>
              <a:gd name="connsiteY10" fmla="*/ 757238 h 1209677"/>
              <a:gd name="connsiteX11" fmla="*/ 2382 w 984250"/>
              <a:gd name="connsiteY11" fmla="*/ 1209677 h 1209677"/>
              <a:gd name="connsiteX0" fmla="*/ 2382 w 964406"/>
              <a:gd name="connsiteY0" fmla="*/ 1209677 h 1209677"/>
              <a:gd name="connsiteX1" fmla="*/ 778668 w 964406"/>
              <a:gd name="connsiteY1" fmla="*/ 1209675 h 1209677"/>
              <a:gd name="connsiteX2" fmla="*/ 964406 w 964406"/>
              <a:gd name="connsiteY2" fmla="*/ 1123950 h 1209677"/>
              <a:gd name="connsiteX3" fmla="*/ 645318 w 964406"/>
              <a:gd name="connsiteY3" fmla="*/ 976312 h 1209677"/>
              <a:gd name="connsiteX4" fmla="*/ 440531 w 964406"/>
              <a:gd name="connsiteY4" fmla="*/ 590550 h 1209677"/>
              <a:gd name="connsiteX5" fmla="*/ 292893 w 964406"/>
              <a:gd name="connsiteY5" fmla="*/ 185737 h 1209677"/>
              <a:gd name="connsiteX6" fmla="*/ 178593 w 964406"/>
              <a:gd name="connsiteY6" fmla="*/ 42862 h 1209677"/>
              <a:gd name="connsiteX7" fmla="*/ 97631 w 964406"/>
              <a:gd name="connsiteY7" fmla="*/ 38100 h 1209677"/>
              <a:gd name="connsiteX8" fmla="*/ 45243 w 964406"/>
              <a:gd name="connsiteY8" fmla="*/ 271462 h 1209677"/>
              <a:gd name="connsiteX9" fmla="*/ 7143 w 964406"/>
              <a:gd name="connsiteY9" fmla="*/ 581024 h 1209677"/>
              <a:gd name="connsiteX10" fmla="*/ 2382 w 964406"/>
              <a:gd name="connsiteY10" fmla="*/ 757238 h 1209677"/>
              <a:gd name="connsiteX11" fmla="*/ 2382 w 964406"/>
              <a:gd name="connsiteY11" fmla="*/ 1209677 h 1209677"/>
              <a:gd name="connsiteX0" fmla="*/ 2382 w 784225"/>
              <a:gd name="connsiteY0" fmla="*/ 1209677 h 1209677"/>
              <a:gd name="connsiteX1" fmla="*/ 778668 w 784225"/>
              <a:gd name="connsiteY1" fmla="*/ 1209675 h 1209677"/>
              <a:gd name="connsiteX2" fmla="*/ 783431 w 784225"/>
              <a:gd name="connsiteY2" fmla="*/ 1100138 h 1209677"/>
              <a:gd name="connsiteX3" fmla="*/ 645318 w 784225"/>
              <a:gd name="connsiteY3" fmla="*/ 976312 h 1209677"/>
              <a:gd name="connsiteX4" fmla="*/ 440531 w 784225"/>
              <a:gd name="connsiteY4" fmla="*/ 590550 h 1209677"/>
              <a:gd name="connsiteX5" fmla="*/ 292893 w 784225"/>
              <a:gd name="connsiteY5" fmla="*/ 185737 h 1209677"/>
              <a:gd name="connsiteX6" fmla="*/ 178593 w 784225"/>
              <a:gd name="connsiteY6" fmla="*/ 42862 h 1209677"/>
              <a:gd name="connsiteX7" fmla="*/ 97631 w 784225"/>
              <a:gd name="connsiteY7" fmla="*/ 38100 h 1209677"/>
              <a:gd name="connsiteX8" fmla="*/ 45243 w 784225"/>
              <a:gd name="connsiteY8" fmla="*/ 271462 h 1209677"/>
              <a:gd name="connsiteX9" fmla="*/ 7143 w 784225"/>
              <a:gd name="connsiteY9" fmla="*/ 581024 h 1209677"/>
              <a:gd name="connsiteX10" fmla="*/ 2382 w 784225"/>
              <a:gd name="connsiteY10" fmla="*/ 757238 h 1209677"/>
              <a:gd name="connsiteX11" fmla="*/ 2382 w 784225"/>
              <a:gd name="connsiteY11" fmla="*/ 1209677 h 1209677"/>
              <a:gd name="connsiteX0" fmla="*/ 2382 w 784225"/>
              <a:gd name="connsiteY0" fmla="*/ 1209677 h 1209677"/>
              <a:gd name="connsiteX1" fmla="*/ 778668 w 784225"/>
              <a:gd name="connsiteY1" fmla="*/ 1209675 h 1209677"/>
              <a:gd name="connsiteX2" fmla="*/ 740569 w 784225"/>
              <a:gd name="connsiteY2" fmla="*/ 1057276 h 1209677"/>
              <a:gd name="connsiteX3" fmla="*/ 645318 w 784225"/>
              <a:gd name="connsiteY3" fmla="*/ 976312 h 1209677"/>
              <a:gd name="connsiteX4" fmla="*/ 440531 w 784225"/>
              <a:gd name="connsiteY4" fmla="*/ 590550 h 1209677"/>
              <a:gd name="connsiteX5" fmla="*/ 292893 w 784225"/>
              <a:gd name="connsiteY5" fmla="*/ 185737 h 1209677"/>
              <a:gd name="connsiteX6" fmla="*/ 178593 w 784225"/>
              <a:gd name="connsiteY6" fmla="*/ 42862 h 1209677"/>
              <a:gd name="connsiteX7" fmla="*/ 97631 w 784225"/>
              <a:gd name="connsiteY7" fmla="*/ 38100 h 1209677"/>
              <a:gd name="connsiteX8" fmla="*/ 45243 w 784225"/>
              <a:gd name="connsiteY8" fmla="*/ 271462 h 1209677"/>
              <a:gd name="connsiteX9" fmla="*/ 7143 w 784225"/>
              <a:gd name="connsiteY9" fmla="*/ 581024 h 1209677"/>
              <a:gd name="connsiteX10" fmla="*/ 2382 w 784225"/>
              <a:gd name="connsiteY10" fmla="*/ 757238 h 1209677"/>
              <a:gd name="connsiteX11" fmla="*/ 2382 w 784225"/>
              <a:gd name="connsiteY11" fmla="*/ 1209677 h 1209677"/>
              <a:gd name="connsiteX0" fmla="*/ 2382 w 784225"/>
              <a:gd name="connsiteY0" fmla="*/ 1209677 h 1209677"/>
              <a:gd name="connsiteX1" fmla="*/ 778668 w 784225"/>
              <a:gd name="connsiteY1" fmla="*/ 1209675 h 1209677"/>
              <a:gd name="connsiteX2" fmla="*/ 773907 w 784225"/>
              <a:gd name="connsiteY2" fmla="*/ 1023939 h 1209677"/>
              <a:gd name="connsiteX3" fmla="*/ 645318 w 784225"/>
              <a:gd name="connsiteY3" fmla="*/ 976312 h 1209677"/>
              <a:gd name="connsiteX4" fmla="*/ 440531 w 784225"/>
              <a:gd name="connsiteY4" fmla="*/ 590550 h 1209677"/>
              <a:gd name="connsiteX5" fmla="*/ 292893 w 784225"/>
              <a:gd name="connsiteY5" fmla="*/ 185737 h 1209677"/>
              <a:gd name="connsiteX6" fmla="*/ 178593 w 784225"/>
              <a:gd name="connsiteY6" fmla="*/ 42862 h 1209677"/>
              <a:gd name="connsiteX7" fmla="*/ 97631 w 784225"/>
              <a:gd name="connsiteY7" fmla="*/ 38100 h 1209677"/>
              <a:gd name="connsiteX8" fmla="*/ 45243 w 784225"/>
              <a:gd name="connsiteY8" fmla="*/ 271462 h 1209677"/>
              <a:gd name="connsiteX9" fmla="*/ 7143 w 784225"/>
              <a:gd name="connsiteY9" fmla="*/ 581024 h 1209677"/>
              <a:gd name="connsiteX10" fmla="*/ 2382 w 784225"/>
              <a:gd name="connsiteY10" fmla="*/ 757238 h 1209677"/>
              <a:gd name="connsiteX11" fmla="*/ 2382 w 784225"/>
              <a:gd name="connsiteY11" fmla="*/ 1209677 h 1209677"/>
              <a:gd name="connsiteX0" fmla="*/ 2382 w 784225"/>
              <a:gd name="connsiteY0" fmla="*/ 1209677 h 1209677"/>
              <a:gd name="connsiteX1" fmla="*/ 778668 w 784225"/>
              <a:gd name="connsiteY1" fmla="*/ 1209675 h 1209677"/>
              <a:gd name="connsiteX2" fmla="*/ 773907 w 784225"/>
              <a:gd name="connsiteY2" fmla="*/ 1023939 h 1209677"/>
              <a:gd name="connsiteX3" fmla="*/ 645318 w 784225"/>
              <a:gd name="connsiteY3" fmla="*/ 976312 h 1209677"/>
              <a:gd name="connsiteX4" fmla="*/ 440531 w 784225"/>
              <a:gd name="connsiteY4" fmla="*/ 590550 h 1209677"/>
              <a:gd name="connsiteX5" fmla="*/ 292893 w 784225"/>
              <a:gd name="connsiteY5" fmla="*/ 185737 h 1209677"/>
              <a:gd name="connsiteX6" fmla="*/ 178593 w 784225"/>
              <a:gd name="connsiteY6" fmla="*/ 42862 h 1209677"/>
              <a:gd name="connsiteX7" fmla="*/ 97631 w 784225"/>
              <a:gd name="connsiteY7" fmla="*/ 38100 h 1209677"/>
              <a:gd name="connsiteX8" fmla="*/ 45243 w 784225"/>
              <a:gd name="connsiteY8" fmla="*/ 271462 h 1209677"/>
              <a:gd name="connsiteX9" fmla="*/ 7143 w 784225"/>
              <a:gd name="connsiteY9" fmla="*/ 581024 h 1209677"/>
              <a:gd name="connsiteX10" fmla="*/ 2382 w 784225"/>
              <a:gd name="connsiteY10" fmla="*/ 757238 h 1209677"/>
              <a:gd name="connsiteX11" fmla="*/ 2382 w 784225"/>
              <a:gd name="connsiteY11" fmla="*/ 1209677 h 1209677"/>
              <a:gd name="connsiteX0" fmla="*/ 2382 w 784225"/>
              <a:gd name="connsiteY0" fmla="*/ 1209677 h 1209677"/>
              <a:gd name="connsiteX1" fmla="*/ 778668 w 784225"/>
              <a:gd name="connsiteY1" fmla="*/ 1209675 h 1209677"/>
              <a:gd name="connsiteX2" fmla="*/ 778670 w 784225"/>
              <a:gd name="connsiteY2" fmla="*/ 1052514 h 1209677"/>
              <a:gd name="connsiteX3" fmla="*/ 645318 w 784225"/>
              <a:gd name="connsiteY3" fmla="*/ 976312 h 1209677"/>
              <a:gd name="connsiteX4" fmla="*/ 440531 w 784225"/>
              <a:gd name="connsiteY4" fmla="*/ 590550 h 1209677"/>
              <a:gd name="connsiteX5" fmla="*/ 292893 w 784225"/>
              <a:gd name="connsiteY5" fmla="*/ 185737 h 1209677"/>
              <a:gd name="connsiteX6" fmla="*/ 178593 w 784225"/>
              <a:gd name="connsiteY6" fmla="*/ 42862 h 1209677"/>
              <a:gd name="connsiteX7" fmla="*/ 97631 w 784225"/>
              <a:gd name="connsiteY7" fmla="*/ 38100 h 1209677"/>
              <a:gd name="connsiteX8" fmla="*/ 45243 w 784225"/>
              <a:gd name="connsiteY8" fmla="*/ 271462 h 1209677"/>
              <a:gd name="connsiteX9" fmla="*/ 7143 w 784225"/>
              <a:gd name="connsiteY9" fmla="*/ 581024 h 1209677"/>
              <a:gd name="connsiteX10" fmla="*/ 2382 w 784225"/>
              <a:gd name="connsiteY10" fmla="*/ 757238 h 1209677"/>
              <a:gd name="connsiteX11" fmla="*/ 2382 w 784225"/>
              <a:gd name="connsiteY11" fmla="*/ 1209677 h 1209677"/>
              <a:gd name="connsiteX0" fmla="*/ 2382 w 784225"/>
              <a:gd name="connsiteY0" fmla="*/ 1209677 h 1209677"/>
              <a:gd name="connsiteX1" fmla="*/ 778668 w 784225"/>
              <a:gd name="connsiteY1" fmla="*/ 1209675 h 1209677"/>
              <a:gd name="connsiteX2" fmla="*/ 778670 w 784225"/>
              <a:gd name="connsiteY2" fmla="*/ 1066802 h 1209677"/>
              <a:gd name="connsiteX3" fmla="*/ 645318 w 784225"/>
              <a:gd name="connsiteY3" fmla="*/ 976312 h 1209677"/>
              <a:gd name="connsiteX4" fmla="*/ 440531 w 784225"/>
              <a:gd name="connsiteY4" fmla="*/ 590550 h 1209677"/>
              <a:gd name="connsiteX5" fmla="*/ 292893 w 784225"/>
              <a:gd name="connsiteY5" fmla="*/ 185737 h 1209677"/>
              <a:gd name="connsiteX6" fmla="*/ 178593 w 784225"/>
              <a:gd name="connsiteY6" fmla="*/ 42862 h 1209677"/>
              <a:gd name="connsiteX7" fmla="*/ 97631 w 784225"/>
              <a:gd name="connsiteY7" fmla="*/ 38100 h 1209677"/>
              <a:gd name="connsiteX8" fmla="*/ 45243 w 784225"/>
              <a:gd name="connsiteY8" fmla="*/ 271462 h 1209677"/>
              <a:gd name="connsiteX9" fmla="*/ 7143 w 784225"/>
              <a:gd name="connsiteY9" fmla="*/ 581024 h 1209677"/>
              <a:gd name="connsiteX10" fmla="*/ 2382 w 784225"/>
              <a:gd name="connsiteY10" fmla="*/ 757238 h 1209677"/>
              <a:gd name="connsiteX11" fmla="*/ 2382 w 784225"/>
              <a:gd name="connsiteY11" fmla="*/ 1209677 h 1209677"/>
              <a:gd name="connsiteX0" fmla="*/ 0 w 805656"/>
              <a:gd name="connsiteY0" fmla="*/ 1166813 h 1209675"/>
              <a:gd name="connsiteX1" fmla="*/ 800099 w 805656"/>
              <a:gd name="connsiteY1" fmla="*/ 1209675 h 1209675"/>
              <a:gd name="connsiteX2" fmla="*/ 800101 w 805656"/>
              <a:gd name="connsiteY2" fmla="*/ 1066802 h 1209675"/>
              <a:gd name="connsiteX3" fmla="*/ 666749 w 805656"/>
              <a:gd name="connsiteY3" fmla="*/ 976312 h 1209675"/>
              <a:gd name="connsiteX4" fmla="*/ 461962 w 805656"/>
              <a:gd name="connsiteY4" fmla="*/ 590550 h 1209675"/>
              <a:gd name="connsiteX5" fmla="*/ 314324 w 805656"/>
              <a:gd name="connsiteY5" fmla="*/ 185737 h 1209675"/>
              <a:gd name="connsiteX6" fmla="*/ 200024 w 805656"/>
              <a:gd name="connsiteY6" fmla="*/ 42862 h 1209675"/>
              <a:gd name="connsiteX7" fmla="*/ 119062 w 805656"/>
              <a:gd name="connsiteY7" fmla="*/ 38100 h 1209675"/>
              <a:gd name="connsiteX8" fmla="*/ 66674 w 805656"/>
              <a:gd name="connsiteY8" fmla="*/ 271462 h 1209675"/>
              <a:gd name="connsiteX9" fmla="*/ 28574 w 805656"/>
              <a:gd name="connsiteY9" fmla="*/ 581024 h 1209675"/>
              <a:gd name="connsiteX10" fmla="*/ 23813 w 805656"/>
              <a:gd name="connsiteY10" fmla="*/ 757238 h 1209675"/>
              <a:gd name="connsiteX11" fmla="*/ 0 w 805656"/>
              <a:gd name="connsiteY11" fmla="*/ 1166813 h 1209675"/>
              <a:gd name="connsiteX0" fmla="*/ 0 w 791368"/>
              <a:gd name="connsiteY0" fmla="*/ 1200150 h 1209675"/>
              <a:gd name="connsiteX1" fmla="*/ 785811 w 791368"/>
              <a:gd name="connsiteY1" fmla="*/ 1209675 h 1209675"/>
              <a:gd name="connsiteX2" fmla="*/ 785813 w 791368"/>
              <a:gd name="connsiteY2" fmla="*/ 1066802 h 1209675"/>
              <a:gd name="connsiteX3" fmla="*/ 652461 w 791368"/>
              <a:gd name="connsiteY3" fmla="*/ 976312 h 1209675"/>
              <a:gd name="connsiteX4" fmla="*/ 447674 w 791368"/>
              <a:gd name="connsiteY4" fmla="*/ 590550 h 1209675"/>
              <a:gd name="connsiteX5" fmla="*/ 300036 w 791368"/>
              <a:gd name="connsiteY5" fmla="*/ 185737 h 1209675"/>
              <a:gd name="connsiteX6" fmla="*/ 185736 w 791368"/>
              <a:gd name="connsiteY6" fmla="*/ 42862 h 1209675"/>
              <a:gd name="connsiteX7" fmla="*/ 104774 w 791368"/>
              <a:gd name="connsiteY7" fmla="*/ 38100 h 1209675"/>
              <a:gd name="connsiteX8" fmla="*/ 52386 w 791368"/>
              <a:gd name="connsiteY8" fmla="*/ 271462 h 1209675"/>
              <a:gd name="connsiteX9" fmla="*/ 14286 w 791368"/>
              <a:gd name="connsiteY9" fmla="*/ 581024 h 1209675"/>
              <a:gd name="connsiteX10" fmla="*/ 9525 w 791368"/>
              <a:gd name="connsiteY10" fmla="*/ 757238 h 1209675"/>
              <a:gd name="connsiteX11" fmla="*/ 0 w 791368"/>
              <a:gd name="connsiteY11" fmla="*/ 1200150 h 1209675"/>
              <a:gd name="connsiteX0" fmla="*/ 0 w 786605"/>
              <a:gd name="connsiteY0" fmla="*/ 1200150 h 1219200"/>
              <a:gd name="connsiteX1" fmla="*/ 781048 w 786605"/>
              <a:gd name="connsiteY1" fmla="*/ 1219200 h 1219200"/>
              <a:gd name="connsiteX2" fmla="*/ 785813 w 786605"/>
              <a:gd name="connsiteY2" fmla="*/ 1066802 h 1219200"/>
              <a:gd name="connsiteX3" fmla="*/ 652461 w 786605"/>
              <a:gd name="connsiteY3" fmla="*/ 976312 h 1219200"/>
              <a:gd name="connsiteX4" fmla="*/ 447674 w 786605"/>
              <a:gd name="connsiteY4" fmla="*/ 590550 h 1219200"/>
              <a:gd name="connsiteX5" fmla="*/ 300036 w 786605"/>
              <a:gd name="connsiteY5" fmla="*/ 185737 h 1219200"/>
              <a:gd name="connsiteX6" fmla="*/ 185736 w 786605"/>
              <a:gd name="connsiteY6" fmla="*/ 42862 h 1219200"/>
              <a:gd name="connsiteX7" fmla="*/ 104774 w 786605"/>
              <a:gd name="connsiteY7" fmla="*/ 38100 h 1219200"/>
              <a:gd name="connsiteX8" fmla="*/ 52386 w 786605"/>
              <a:gd name="connsiteY8" fmla="*/ 271462 h 1219200"/>
              <a:gd name="connsiteX9" fmla="*/ 14286 w 786605"/>
              <a:gd name="connsiteY9" fmla="*/ 581024 h 1219200"/>
              <a:gd name="connsiteX10" fmla="*/ 9525 w 786605"/>
              <a:gd name="connsiteY10" fmla="*/ 757238 h 1219200"/>
              <a:gd name="connsiteX11" fmla="*/ 0 w 786605"/>
              <a:gd name="connsiteY11" fmla="*/ 1200150 h 1219200"/>
              <a:gd name="connsiteX0" fmla="*/ 0 w 786605"/>
              <a:gd name="connsiteY0" fmla="*/ 1200150 h 1219200"/>
              <a:gd name="connsiteX1" fmla="*/ 781048 w 786605"/>
              <a:gd name="connsiteY1" fmla="*/ 1219200 h 1219200"/>
              <a:gd name="connsiteX2" fmla="*/ 776288 w 786605"/>
              <a:gd name="connsiteY2" fmla="*/ 1062039 h 1219200"/>
              <a:gd name="connsiteX3" fmla="*/ 652461 w 786605"/>
              <a:gd name="connsiteY3" fmla="*/ 976312 h 1219200"/>
              <a:gd name="connsiteX4" fmla="*/ 447674 w 786605"/>
              <a:gd name="connsiteY4" fmla="*/ 590550 h 1219200"/>
              <a:gd name="connsiteX5" fmla="*/ 300036 w 786605"/>
              <a:gd name="connsiteY5" fmla="*/ 185737 h 1219200"/>
              <a:gd name="connsiteX6" fmla="*/ 185736 w 786605"/>
              <a:gd name="connsiteY6" fmla="*/ 42862 h 1219200"/>
              <a:gd name="connsiteX7" fmla="*/ 104774 w 786605"/>
              <a:gd name="connsiteY7" fmla="*/ 38100 h 1219200"/>
              <a:gd name="connsiteX8" fmla="*/ 52386 w 786605"/>
              <a:gd name="connsiteY8" fmla="*/ 271462 h 1219200"/>
              <a:gd name="connsiteX9" fmla="*/ 14286 w 786605"/>
              <a:gd name="connsiteY9" fmla="*/ 581024 h 1219200"/>
              <a:gd name="connsiteX10" fmla="*/ 9525 w 786605"/>
              <a:gd name="connsiteY10" fmla="*/ 757238 h 1219200"/>
              <a:gd name="connsiteX11" fmla="*/ 0 w 786605"/>
              <a:gd name="connsiteY11" fmla="*/ 1200150 h 1219200"/>
              <a:gd name="connsiteX0" fmla="*/ 0 w 786605"/>
              <a:gd name="connsiteY0" fmla="*/ 1200150 h 1300958"/>
              <a:gd name="connsiteX1" fmla="*/ 781048 w 786605"/>
              <a:gd name="connsiteY1" fmla="*/ 1219200 h 1300958"/>
              <a:gd name="connsiteX2" fmla="*/ 776288 w 786605"/>
              <a:gd name="connsiteY2" fmla="*/ 1062039 h 1300958"/>
              <a:gd name="connsiteX3" fmla="*/ 652461 w 786605"/>
              <a:gd name="connsiteY3" fmla="*/ 976312 h 1300958"/>
              <a:gd name="connsiteX4" fmla="*/ 447674 w 786605"/>
              <a:gd name="connsiteY4" fmla="*/ 590550 h 1300958"/>
              <a:gd name="connsiteX5" fmla="*/ 300036 w 786605"/>
              <a:gd name="connsiteY5" fmla="*/ 185737 h 1300958"/>
              <a:gd name="connsiteX6" fmla="*/ 185736 w 786605"/>
              <a:gd name="connsiteY6" fmla="*/ 42862 h 1300958"/>
              <a:gd name="connsiteX7" fmla="*/ 104774 w 786605"/>
              <a:gd name="connsiteY7" fmla="*/ 38100 h 1300958"/>
              <a:gd name="connsiteX8" fmla="*/ 52386 w 786605"/>
              <a:gd name="connsiteY8" fmla="*/ 271462 h 1300958"/>
              <a:gd name="connsiteX9" fmla="*/ 14286 w 786605"/>
              <a:gd name="connsiteY9" fmla="*/ 581024 h 1300958"/>
              <a:gd name="connsiteX10" fmla="*/ 9525 w 786605"/>
              <a:gd name="connsiteY10" fmla="*/ 757238 h 1300958"/>
              <a:gd name="connsiteX11" fmla="*/ 0 w 786605"/>
              <a:gd name="connsiteY11" fmla="*/ 1200150 h 1300958"/>
              <a:gd name="connsiteX0" fmla="*/ 0 w 781048"/>
              <a:gd name="connsiteY0" fmla="*/ 1200150 h 1300958"/>
              <a:gd name="connsiteX1" fmla="*/ 781048 w 781048"/>
              <a:gd name="connsiteY1" fmla="*/ 1219200 h 1300958"/>
              <a:gd name="connsiteX2" fmla="*/ 776288 w 781048"/>
              <a:gd name="connsiteY2" fmla="*/ 1062039 h 1300958"/>
              <a:gd name="connsiteX3" fmla="*/ 652461 w 781048"/>
              <a:gd name="connsiteY3" fmla="*/ 976312 h 1300958"/>
              <a:gd name="connsiteX4" fmla="*/ 447674 w 781048"/>
              <a:gd name="connsiteY4" fmla="*/ 590550 h 1300958"/>
              <a:gd name="connsiteX5" fmla="*/ 300036 w 781048"/>
              <a:gd name="connsiteY5" fmla="*/ 185737 h 1300958"/>
              <a:gd name="connsiteX6" fmla="*/ 185736 w 781048"/>
              <a:gd name="connsiteY6" fmla="*/ 42862 h 1300958"/>
              <a:gd name="connsiteX7" fmla="*/ 104774 w 781048"/>
              <a:gd name="connsiteY7" fmla="*/ 38100 h 1300958"/>
              <a:gd name="connsiteX8" fmla="*/ 52386 w 781048"/>
              <a:gd name="connsiteY8" fmla="*/ 271462 h 1300958"/>
              <a:gd name="connsiteX9" fmla="*/ 14286 w 781048"/>
              <a:gd name="connsiteY9" fmla="*/ 581024 h 1300958"/>
              <a:gd name="connsiteX10" fmla="*/ 9525 w 781048"/>
              <a:gd name="connsiteY10" fmla="*/ 757238 h 1300958"/>
              <a:gd name="connsiteX11" fmla="*/ 0 w 781048"/>
              <a:gd name="connsiteY11" fmla="*/ 1200150 h 1300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1048" h="1300958">
                <a:moveTo>
                  <a:pt x="0" y="1200150"/>
                </a:moveTo>
                <a:lnTo>
                  <a:pt x="781048" y="1219200"/>
                </a:lnTo>
                <a:cubicBezTo>
                  <a:pt x="777080" y="864394"/>
                  <a:pt x="774701" y="1300958"/>
                  <a:pt x="776288" y="1062039"/>
                </a:cubicBezTo>
                <a:cubicBezTo>
                  <a:pt x="554039" y="889795"/>
                  <a:pt x="707230" y="1054893"/>
                  <a:pt x="652461" y="976312"/>
                </a:cubicBezTo>
                <a:cubicBezTo>
                  <a:pt x="597692" y="897731"/>
                  <a:pt x="506411" y="722312"/>
                  <a:pt x="447674" y="590550"/>
                </a:cubicBezTo>
                <a:cubicBezTo>
                  <a:pt x="388937" y="458788"/>
                  <a:pt x="343692" y="277018"/>
                  <a:pt x="300036" y="185737"/>
                </a:cubicBezTo>
                <a:cubicBezTo>
                  <a:pt x="256380" y="94456"/>
                  <a:pt x="218280" y="67468"/>
                  <a:pt x="185736" y="42862"/>
                </a:cubicBezTo>
                <a:cubicBezTo>
                  <a:pt x="153192" y="18256"/>
                  <a:pt x="126999" y="0"/>
                  <a:pt x="104774" y="38100"/>
                </a:cubicBezTo>
                <a:cubicBezTo>
                  <a:pt x="82549" y="76200"/>
                  <a:pt x="67467" y="180975"/>
                  <a:pt x="52386" y="271462"/>
                </a:cubicBezTo>
                <a:cubicBezTo>
                  <a:pt x="37305" y="361949"/>
                  <a:pt x="21429" y="500061"/>
                  <a:pt x="14286" y="581024"/>
                </a:cubicBezTo>
                <a:cubicBezTo>
                  <a:pt x="7143" y="661987"/>
                  <a:pt x="22621" y="575071"/>
                  <a:pt x="9525" y="757238"/>
                </a:cubicBezTo>
                <a:lnTo>
                  <a:pt x="0" y="1200150"/>
                </a:lnTo>
                <a:close/>
              </a:path>
            </a:pathLst>
          </a:custGeom>
          <a:solidFill>
            <a:schemeClr val="accent1">
              <a:lumMod val="40000"/>
              <a:lumOff val="60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2" name="Group 68"/>
          <p:cNvGrpSpPr/>
          <p:nvPr/>
        </p:nvGrpSpPr>
        <p:grpSpPr>
          <a:xfrm>
            <a:off x="388257" y="224971"/>
            <a:ext cx="4013202" cy="2043727"/>
            <a:chOff x="381000" y="457200"/>
            <a:chExt cx="4013202" cy="2043727"/>
          </a:xfrm>
        </p:grpSpPr>
        <p:grpSp>
          <p:nvGrpSpPr>
            <p:cNvPr id="3" name="Group 65"/>
            <p:cNvGrpSpPr/>
            <p:nvPr/>
          </p:nvGrpSpPr>
          <p:grpSpPr>
            <a:xfrm>
              <a:off x="381000" y="457200"/>
              <a:ext cx="4013202" cy="2043727"/>
              <a:chOff x="58056" y="1600200"/>
              <a:chExt cx="4013202" cy="2043727"/>
            </a:xfrm>
          </p:grpSpPr>
          <p:sp>
            <p:nvSpPr>
              <p:cNvPr id="7" name="Freeform 6"/>
              <p:cNvSpPr/>
              <p:nvPr/>
            </p:nvSpPr>
            <p:spPr>
              <a:xfrm>
                <a:off x="685800" y="1600200"/>
                <a:ext cx="2895600" cy="1422400"/>
              </a:xfrm>
              <a:custGeom>
                <a:avLst/>
                <a:gdLst>
                  <a:gd name="connsiteX0" fmla="*/ 14514 w 2017486"/>
                  <a:gd name="connsiteY0" fmla="*/ 0 h 1422400"/>
                  <a:gd name="connsiteX1" fmla="*/ 0 w 2017486"/>
                  <a:gd name="connsiteY1" fmla="*/ 1422400 h 1422400"/>
                  <a:gd name="connsiteX2" fmla="*/ 2017486 w 2017486"/>
                  <a:gd name="connsiteY2" fmla="*/ 1422400 h 1422400"/>
                </a:gdLst>
                <a:ahLst/>
                <a:cxnLst>
                  <a:cxn ang="0">
                    <a:pos x="connsiteX0" y="connsiteY0"/>
                  </a:cxn>
                  <a:cxn ang="0">
                    <a:pos x="connsiteX1" y="connsiteY1"/>
                  </a:cxn>
                  <a:cxn ang="0">
                    <a:pos x="connsiteX2" y="connsiteY2"/>
                  </a:cxn>
                </a:cxnLst>
                <a:rect l="l" t="t" r="r" b="b"/>
                <a:pathLst>
                  <a:path w="2017486" h="1422400">
                    <a:moveTo>
                      <a:pt x="14514" y="0"/>
                    </a:moveTo>
                    <a:lnTo>
                      <a:pt x="0" y="1422400"/>
                    </a:lnTo>
                    <a:lnTo>
                      <a:pt x="2017486" y="14224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 name="Straight Connector 7"/>
              <p:cNvCxnSpPr/>
              <p:nvPr/>
            </p:nvCxnSpPr>
            <p:spPr>
              <a:xfrm>
                <a:off x="8382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2319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6256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0193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4130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8067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2004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705428" y="3182262"/>
                <a:ext cx="609600" cy="461665"/>
              </a:xfrm>
              <a:prstGeom prst="rect">
                <a:avLst/>
              </a:prstGeom>
              <a:noFill/>
            </p:spPr>
            <p:txBody>
              <a:bodyPr wrap="square" rtlCol="0">
                <a:spAutoFit/>
              </a:bodyPr>
              <a:lstStyle/>
              <a:p>
                <a:pPr algn="ctr"/>
                <a:r>
                  <a:rPr lang="en-US" sz="2400" dirty="0" smtClean="0"/>
                  <a:t>0</a:t>
                </a:r>
                <a:endParaRPr lang="en-US" sz="2400" dirty="0"/>
              </a:p>
            </p:txBody>
          </p:sp>
          <p:sp>
            <p:nvSpPr>
              <p:cNvPr id="16" name="TextBox 15"/>
              <p:cNvSpPr txBox="1"/>
              <p:nvPr/>
            </p:nvSpPr>
            <p:spPr>
              <a:xfrm>
                <a:off x="2115456"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17" name="TextBox 16"/>
              <p:cNvSpPr txBox="1"/>
              <p:nvPr/>
            </p:nvSpPr>
            <p:spPr>
              <a:xfrm>
                <a:off x="251097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18" name="TextBox 17"/>
              <p:cNvSpPr txBox="1"/>
              <p:nvPr/>
            </p:nvSpPr>
            <p:spPr>
              <a:xfrm>
                <a:off x="28956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19" name="TextBox 18"/>
              <p:cNvSpPr txBox="1"/>
              <p:nvPr/>
            </p:nvSpPr>
            <p:spPr>
              <a:xfrm>
                <a:off x="5334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20" name="TextBox 19"/>
              <p:cNvSpPr txBox="1"/>
              <p:nvPr/>
            </p:nvSpPr>
            <p:spPr>
              <a:xfrm>
                <a:off x="91803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21" name="TextBox 20"/>
              <p:cNvSpPr txBox="1"/>
              <p:nvPr/>
            </p:nvSpPr>
            <p:spPr>
              <a:xfrm>
                <a:off x="1295400"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22" name="Freeform 21"/>
              <p:cNvSpPr/>
              <p:nvPr/>
            </p:nvSpPr>
            <p:spPr>
              <a:xfrm>
                <a:off x="1944914" y="3396343"/>
                <a:ext cx="130629" cy="29028"/>
              </a:xfrm>
              <a:custGeom>
                <a:avLst/>
                <a:gdLst>
                  <a:gd name="connsiteX0" fmla="*/ 130629 w 130629"/>
                  <a:gd name="connsiteY0" fmla="*/ 0 h 29028"/>
                  <a:gd name="connsiteX1" fmla="*/ 0 w 130629"/>
                  <a:gd name="connsiteY1" fmla="*/ 29028 h 29028"/>
                </a:gdLst>
                <a:ahLst/>
                <a:cxnLst>
                  <a:cxn ang="0">
                    <a:pos x="connsiteX0" y="connsiteY0"/>
                  </a:cxn>
                  <a:cxn ang="0">
                    <a:pos x="connsiteX1" y="connsiteY1"/>
                  </a:cxn>
                </a:cxnLst>
                <a:rect l="l" t="t" r="r" b="b"/>
                <a:pathLst>
                  <a:path w="130629" h="29028">
                    <a:moveTo>
                      <a:pt x="130629" y="0"/>
                    </a:moveTo>
                    <a:lnTo>
                      <a:pt x="0" y="2902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extBox 22"/>
              <p:cNvSpPr txBox="1"/>
              <p:nvPr/>
            </p:nvSpPr>
            <p:spPr>
              <a:xfrm>
                <a:off x="58056" y="2039256"/>
                <a:ext cx="714828" cy="461665"/>
              </a:xfrm>
              <a:prstGeom prst="rect">
                <a:avLst/>
              </a:prstGeom>
              <a:noFill/>
            </p:spPr>
            <p:txBody>
              <a:bodyPr wrap="square" rtlCol="0">
                <a:spAutoFit/>
              </a:bodyPr>
              <a:lstStyle/>
              <a:p>
                <a:pPr algn="ctr"/>
                <a:r>
                  <a:rPr lang="en-US" sz="2400" dirty="0" smtClean="0"/>
                  <a:t>p(d)</a:t>
                </a:r>
                <a:endParaRPr lang="en-US" sz="2400" dirty="0"/>
              </a:p>
            </p:txBody>
          </p:sp>
          <p:sp>
            <p:nvSpPr>
              <p:cNvPr id="24" name="TextBox 23"/>
              <p:cNvSpPr txBox="1"/>
              <p:nvPr/>
            </p:nvSpPr>
            <p:spPr>
              <a:xfrm>
                <a:off x="3356430" y="2757714"/>
                <a:ext cx="714828" cy="461665"/>
              </a:xfrm>
              <a:prstGeom prst="rect">
                <a:avLst/>
              </a:prstGeom>
              <a:noFill/>
            </p:spPr>
            <p:txBody>
              <a:bodyPr wrap="square" rtlCol="0">
                <a:spAutoFit/>
              </a:bodyPr>
              <a:lstStyle/>
              <a:p>
                <a:pPr algn="ctr"/>
                <a:r>
                  <a:rPr lang="en-US" sz="2400" dirty="0" smtClean="0"/>
                  <a:t>d</a:t>
                </a:r>
                <a:endParaRPr lang="en-US" sz="2400" dirty="0"/>
              </a:p>
            </p:txBody>
          </p:sp>
        </p:grpSp>
        <p:sp>
          <p:nvSpPr>
            <p:cNvPr id="25" name="Freeform 24"/>
            <p:cNvSpPr/>
            <p:nvPr/>
          </p:nvSpPr>
          <p:spPr>
            <a:xfrm>
              <a:off x="2335441" y="695324"/>
              <a:ext cx="1465296" cy="1200908"/>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 name="connsiteX0" fmla="*/ 0 w 2752725"/>
                <a:gd name="connsiteY0" fmla="*/ 1175655 h 1200908"/>
                <a:gd name="connsiteX1" fmla="*/ 537028 w 2752725"/>
                <a:gd name="connsiteY1" fmla="*/ 1176109 h 1200908"/>
                <a:gd name="connsiteX2" fmla="*/ 1055914 w 2752725"/>
                <a:gd name="connsiteY2" fmla="*/ 990600 h 1200908"/>
                <a:gd name="connsiteX3" fmla="*/ 1360714 w 2752725"/>
                <a:gd name="connsiteY3" fmla="*/ 0 h 1200908"/>
                <a:gd name="connsiteX4" fmla="*/ 1589314 w 2752725"/>
                <a:gd name="connsiteY4" fmla="*/ 1000127 h 1200908"/>
                <a:gd name="connsiteX5" fmla="*/ 2109333 w 2752725"/>
                <a:gd name="connsiteY5" fmla="*/ 1171346 h 1200908"/>
                <a:gd name="connsiteX6" fmla="*/ 2752725 w 2752725"/>
                <a:gd name="connsiteY6" fmla="*/ 1190397 h 1200908"/>
                <a:gd name="connsiteX0" fmla="*/ 0 w 2752725"/>
                <a:gd name="connsiteY0" fmla="*/ 1175655 h 1367593"/>
                <a:gd name="connsiteX1" fmla="*/ 537028 w 2752725"/>
                <a:gd name="connsiteY1" fmla="*/ 1176109 h 1367593"/>
                <a:gd name="connsiteX2" fmla="*/ 1332139 w 2752725"/>
                <a:gd name="connsiteY2" fmla="*/ 1171575 h 1367593"/>
                <a:gd name="connsiteX3" fmla="*/ 1360714 w 2752725"/>
                <a:gd name="connsiteY3" fmla="*/ 0 h 1367593"/>
                <a:gd name="connsiteX4" fmla="*/ 1589314 w 2752725"/>
                <a:gd name="connsiteY4" fmla="*/ 1000127 h 1367593"/>
                <a:gd name="connsiteX5" fmla="*/ 2109333 w 2752725"/>
                <a:gd name="connsiteY5" fmla="*/ 1171346 h 1367593"/>
                <a:gd name="connsiteX6" fmla="*/ 2752725 w 2752725"/>
                <a:gd name="connsiteY6" fmla="*/ 1190397 h 1367593"/>
                <a:gd name="connsiteX0" fmla="*/ 0 w 2752725"/>
                <a:gd name="connsiteY0" fmla="*/ 1628848 h 1820786"/>
                <a:gd name="connsiteX1" fmla="*/ 537028 w 2752725"/>
                <a:gd name="connsiteY1" fmla="*/ 1629302 h 1820786"/>
                <a:gd name="connsiteX2" fmla="*/ 1332139 w 2752725"/>
                <a:gd name="connsiteY2" fmla="*/ 1624768 h 1820786"/>
                <a:gd name="connsiteX3" fmla="*/ 1360714 w 2752725"/>
                <a:gd name="connsiteY3" fmla="*/ 453193 h 1820786"/>
                <a:gd name="connsiteX4" fmla="*/ 1589314 w 2752725"/>
                <a:gd name="connsiteY4" fmla="*/ 1453320 h 1820786"/>
                <a:gd name="connsiteX5" fmla="*/ 2109333 w 2752725"/>
                <a:gd name="connsiteY5" fmla="*/ 1624539 h 1820786"/>
                <a:gd name="connsiteX6" fmla="*/ 2752725 w 2752725"/>
                <a:gd name="connsiteY6" fmla="*/ 1643590 h 1820786"/>
                <a:gd name="connsiteX0" fmla="*/ 0 w 2752725"/>
                <a:gd name="connsiteY0" fmla="*/ 1628848 h 1654101"/>
                <a:gd name="connsiteX1" fmla="*/ 537028 w 2752725"/>
                <a:gd name="connsiteY1" fmla="*/ 1629302 h 1654101"/>
                <a:gd name="connsiteX2" fmla="*/ 1332139 w 2752725"/>
                <a:gd name="connsiteY2" fmla="*/ 1624768 h 1654101"/>
                <a:gd name="connsiteX3" fmla="*/ 1360714 w 2752725"/>
                <a:gd name="connsiteY3" fmla="*/ 453193 h 1654101"/>
                <a:gd name="connsiteX4" fmla="*/ 1589314 w 2752725"/>
                <a:gd name="connsiteY4" fmla="*/ 1453320 h 1654101"/>
                <a:gd name="connsiteX5" fmla="*/ 2109333 w 2752725"/>
                <a:gd name="connsiteY5" fmla="*/ 1624539 h 1654101"/>
                <a:gd name="connsiteX6" fmla="*/ 2752725 w 2752725"/>
                <a:gd name="connsiteY6" fmla="*/ 1643590 h 1654101"/>
                <a:gd name="connsiteX0" fmla="*/ 0 w 2215697"/>
                <a:gd name="connsiteY0" fmla="*/ 1629302 h 1654101"/>
                <a:gd name="connsiteX1" fmla="*/ 795111 w 2215697"/>
                <a:gd name="connsiteY1" fmla="*/ 1624768 h 1654101"/>
                <a:gd name="connsiteX2" fmla="*/ 823686 w 2215697"/>
                <a:gd name="connsiteY2" fmla="*/ 453193 h 1654101"/>
                <a:gd name="connsiteX3" fmla="*/ 1052286 w 2215697"/>
                <a:gd name="connsiteY3" fmla="*/ 1453320 h 1654101"/>
                <a:gd name="connsiteX4" fmla="*/ 1572305 w 2215697"/>
                <a:gd name="connsiteY4" fmla="*/ 1624539 h 1654101"/>
                <a:gd name="connsiteX5" fmla="*/ 2215697 w 2215697"/>
                <a:gd name="connsiteY5" fmla="*/ 1643590 h 1654101"/>
                <a:gd name="connsiteX0" fmla="*/ 0 w 1420586"/>
                <a:gd name="connsiteY0" fmla="*/ 1624768 h 1654101"/>
                <a:gd name="connsiteX1" fmla="*/ 28575 w 1420586"/>
                <a:gd name="connsiteY1" fmla="*/ 453193 h 1654101"/>
                <a:gd name="connsiteX2" fmla="*/ 257175 w 1420586"/>
                <a:gd name="connsiteY2" fmla="*/ 1453320 h 1654101"/>
                <a:gd name="connsiteX3" fmla="*/ 777194 w 1420586"/>
                <a:gd name="connsiteY3" fmla="*/ 1624539 h 1654101"/>
                <a:gd name="connsiteX4" fmla="*/ 1420586 w 1420586"/>
                <a:gd name="connsiteY4" fmla="*/ 1643590 h 1654101"/>
                <a:gd name="connsiteX0" fmla="*/ 0 w 1096736"/>
                <a:gd name="connsiteY0" fmla="*/ 1624768 h 1654101"/>
                <a:gd name="connsiteX1" fmla="*/ 28575 w 1096736"/>
                <a:gd name="connsiteY1" fmla="*/ 453193 h 1654101"/>
                <a:gd name="connsiteX2" fmla="*/ 257175 w 1096736"/>
                <a:gd name="connsiteY2" fmla="*/ 1453320 h 1654101"/>
                <a:gd name="connsiteX3" fmla="*/ 777194 w 1096736"/>
                <a:gd name="connsiteY3" fmla="*/ 1624539 h 1654101"/>
                <a:gd name="connsiteX4" fmla="*/ 1096736 w 1096736"/>
                <a:gd name="connsiteY4" fmla="*/ 1634065 h 1654101"/>
                <a:gd name="connsiteX0" fmla="*/ 0 w 1068161"/>
                <a:gd name="connsiteY0" fmla="*/ 0 h 1200908"/>
                <a:gd name="connsiteX1" fmla="*/ 228600 w 1068161"/>
                <a:gd name="connsiteY1" fmla="*/ 1000127 h 1200908"/>
                <a:gd name="connsiteX2" fmla="*/ 748619 w 1068161"/>
                <a:gd name="connsiteY2" fmla="*/ 1171346 h 1200908"/>
                <a:gd name="connsiteX3" fmla="*/ 1068161 w 1068161"/>
                <a:gd name="connsiteY3" fmla="*/ 1180872 h 1200908"/>
                <a:gd name="connsiteX0" fmla="*/ 0 w 748619"/>
                <a:gd name="connsiteY0" fmla="*/ 0 h 1200908"/>
                <a:gd name="connsiteX1" fmla="*/ 228600 w 748619"/>
                <a:gd name="connsiteY1" fmla="*/ 1000127 h 1200908"/>
                <a:gd name="connsiteX2" fmla="*/ 748619 w 748619"/>
                <a:gd name="connsiteY2" fmla="*/ 1171346 h 1200908"/>
                <a:gd name="connsiteX0" fmla="*/ 0 w 554876"/>
                <a:gd name="connsiteY0" fmla="*/ 0 h 1200908"/>
                <a:gd name="connsiteX1" fmla="*/ 228600 w 554876"/>
                <a:gd name="connsiteY1" fmla="*/ 1000127 h 1200908"/>
                <a:gd name="connsiteX2" fmla="*/ 554876 w 554876"/>
                <a:gd name="connsiteY2" fmla="*/ 1156832 h 1200908"/>
              </a:gdLst>
              <a:ahLst/>
              <a:cxnLst>
                <a:cxn ang="0">
                  <a:pos x="connsiteX0" y="connsiteY0"/>
                </a:cxn>
                <a:cxn ang="0">
                  <a:pos x="connsiteX1" y="connsiteY1"/>
                </a:cxn>
                <a:cxn ang="0">
                  <a:pos x="connsiteX2" y="connsiteY2"/>
                </a:cxn>
              </a:cxnLst>
              <a:rect l="l" t="t" r="r" b="b"/>
              <a:pathLst>
                <a:path w="554876" h="1200908">
                  <a:moveTo>
                    <a:pt x="0" y="0"/>
                  </a:moveTo>
                  <a:cubicBezTo>
                    <a:pt x="107950" y="36513"/>
                    <a:pt x="104624" y="799346"/>
                    <a:pt x="228600" y="1000127"/>
                  </a:cubicBezTo>
                  <a:cubicBezTo>
                    <a:pt x="357339" y="1200908"/>
                    <a:pt x="554876" y="1156832"/>
                    <a:pt x="554876" y="1156832"/>
                  </a:cubicBez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Freeform 25"/>
            <p:cNvSpPr/>
            <p:nvPr/>
          </p:nvSpPr>
          <p:spPr>
            <a:xfrm flipH="1">
              <a:off x="1084944" y="700314"/>
              <a:ext cx="1240971" cy="1195918"/>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 name="connsiteX0" fmla="*/ 0 w 2752725"/>
                <a:gd name="connsiteY0" fmla="*/ 1175655 h 1200908"/>
                <a:gd name="connsiteX1" fmla="*/ 537028 w 2752725"/>
                <a:gd name="connsiteY1" fmla="*/ 1176109 h 1200908"/>
                <a:gd name="connsiteX2" fmla="*/ 1055914 w 2752725"/>
                <a:gd name="connsiteY2" fmla="*/ 990600 h 1200908"/>
                <a:gd name="connsiteX3" fmla="*/ 1360714 w 2752725"/>
                <a:gd name="connsiteY3" fmla="*/ 0 h 1200908"/>
                <a:gd name="connsiteX4" fmla="*/ 1589314 w 2752725"/>
                <a:gd name="connsiteY4" fmla="*/ 1000127 h 1200908"/>
                <a:gd name="connsiteX5" fmla="*/ 2109333 w 2752725"/>
                <a:gd name="connsiteY5" fmla="*/ 1171346 h 1200908"/>
                <a:gd name="connsiteX6" fmla="*/ 2752725 w 2752725"/>
                <a:gd name="connsiteY6" fmla="*/ 1190397 h 1200908"/>
                <a:gd name="connsiteX0" fmla="*/ 0 w 2752725"/>
                <a:gd name="connsiteY0" fmla="*/ 1175655 h 1367593"/>
                <a:gd name="connsiteX1" fmla="*/ 537028 w 2752725"/>
                <a:gd name="connsiteY1" fmla="*/ 1176109 h 1367593"/>
                <a:gd name="connsiteX2" fmla="*/ 1332139 w 2752725"/>
                <a:gd name="connsiteY2" fmla="*/ 1171575 h 1367593"/>
                <a:gd name="connsiteX3" fmla="*/ 1360714 w 2752725"/>
                <a:gd name="connsiteY3" fmla="*/ 0 h 1367593"/>
                <a:gd name="connsiteX4" fmla="*/ 1589314 w 2752725"/>
                <a:gd name="connsiteY4" fmla="*/ 1000127 h 1367593"/>
                <a:gd name="connsiteX5" fmla="*/ 2109333 w 2752725"/>
                <a:gd name="connsiteY5" fmla="*/ 1171346 h 1367593"/>
                <a:gd name="connsiteX6" fmla="*/ 2752725 w 2752725"/>
                <a:gd name="connsiteY6" fmla="*/ 1190397 h 1367593"/>
                <a:gd name="connsiteX0" fmla="*/ 0 w 2752725"/>
                <a:gd name="connsiteY0" fmla="*/ 1628848 h 1820786"/>
                <a:gd name="connsiteX1" fmla="*/ 537028 w 2752725"/>
                <a:gd name="connsiteY1" fmla="*/ 1629302 h 1820786"/>
                <a:gd name="connsiteX2" fmla="*/ 1332139 w 2752725"/>
                <a:gd name="connsiteY2" fmla="*/ 1624768 h 1820786"/>
                <a:gd name="connsiteX3" fmla="*/ 1360714 w 2752725"/>
                <a:gd name="connsiteY3" fmla="*/ 453193 h 1820786"/>
                <a:gd name="connsiteX4" fmla="*/ 1589314 w 2752725"/>
                <a:gd name="connsiteY4" fmla="*/ 1453320 h 1820786"/>
                <a:gd name="connsiteX5" fmla="*/ 2109333 w 2752725"/>
                <a:gd name="connsiteY5" fmla="*/ 1624539 h 1820786"/>
                <a:gd name="connsiteX6" fmla="*/ 2752725 w 2752725"/>
                <a:gd name="connsiteY6" fmla="*/ 1643590 h 1820786"/>
                <a:gd name="connsiteX0" fmla="*/ 0 w 2752725"/>
                <a:gd name="connsiteY0" fmla="*/ 1628848 h 1654101"/>
                <a:gd name="connsiteX1" fmla="*/ 537028 w 2752725"/>
                <a:gd name="connsiteY1" fmla="*/ 1629302 h 1654101"/>
                <a:gd name="connsiteX2" fmla="*/ 1332139 w 2752725"/>
                <a:gd name="connsiteY2" fmla="*/ 1624768 h 1654101"/>
                <a:gd name="connsiteX3" fmla="*/ 1360714 w 2752725"/>
                <a:gd name="connsiteY3" fmla="*/ 453193 h 1654101"/>
                <a:gd name="connsiteX4" fmla="*/ 1589314 w 2752725"/>
                <a:gd name="connsiteY4" fmla="*/ 1453320 h 1654101"/>
                <a:gd name="connsiteX5" fmla="*/ 2109333 w 2752725"/>
                <a:gd name="connsiteY5" fmla="*/ 1624539 h 1654101"/>
                <a:gd name="connsiteX6" fmla="*/ 2752725 w 2752725"/>
                <a:gd name="connsiteY6" fmla="*/ 1643590 h 1654101"/>
                <a:gd name="connsiteX0" fmla="*/ 0 w 2215697"/>
                <a:gd name="connsiteY0" fmla="*/ 1629302 h 1654101"/>
                <a:gd name="connsiteX1" fmla="*/ 795111 w 2215697"/>
                <a:gd name="connsiteY1" fmla="*/ 1624768 h 1654101"/>
                <a:gd name="connsiteX2" fmla="*/ 823686 w 2215697"/>
                <a:gd name="connsiteY2" fmla="*/ 453193 h 1654101"/>
                <a:gd name="connsiteX3" fmla="*/ 1052286 w 2215697"/>
                <a:gd name="connsiteY3" fmla="*/ 1453320 h 1654101"/>
                <a:gd name="connsiteX4" fmla="*/ 1572305 w 2215697"/>
                <a:gd name="connsiteY4" fmla="*/ 1624539 h 1654101"/>
                <a:gd name="connsiteX5" fmla="*/ 2215697 w 2215697"/>
                <a:gd name="connsiteY5" fmla="*/ 1643590 h 1654101"/>
                <a:gd name="connsiteX0" fmla="*/ 0 w 1420586"/>
                <a:gd name="connsiteY0" fmla="*/ 1624768 h 1654101"/>
                <a:gd name="connsiteX1" fmla="*/ 28575 w 1420586"/>
                <a:gd name="connsiteY1" fmla="*/ 453193 h 1654101"/>
                <a:gd name="connsiteX2" fmla="*/ 257175 w 1420586"/>
                <a:gd name="connsiteY2" fmla="*/ 1453320 h 1654101"/>
                <a:gd name="connsiteX3" fmla="*/ 777194 w 1420586"/>
                <a:gd name="connsiteY3" fmla="*/ 1624539 h 1654101"/>
                <a:gd name="connsiteX4" fmla="*/ 1420586 w 1420586"/>
                <a:gd name="connsiteY4" fmla="*/ 1643590 h 1654101"/>
                <a:gd name="connsiteX0" fmla="*/ 0 w 1372961"/>
                <a:gd name="connsiteY0" fmla="*/ 1624768 h 1654101"/>
                <a:gd name="connsiteX1" fmla="*/ 28575 w 1372961"/>
                <a:gd name="connsiteY1" fmla="*/ 453193 h 1654101"/>
                <a:gd name="connsiteX2" fmla="*/ 257175 w 1372961"/>
                <a:gd name="connsiteY2" fmla="*/ 1453320 h 1654101"/>
                <a:gd name="connsiteX3" fmla="*/ 777194 w 1372961"/>
                <a:gd name="connsiteY3" fmla="*/ 1624539 h 1654101"/>
                <a:gd name="connsiteX4" fmla="*/ 1372961 w 1372961"/>
                <a:gd name="connsiteY4" fmla="*/ 1624540 h 1654101"/>
                <a:gd name="connsiteX0" fmla="*/ 0 w 1344386"/>
                <a:gd name="connsiteY0" fmla="*/ 0 h 1200908"/>
                <a:gd name="connsiteX1" fmla="*/ 228600 w 1344386"/>
                <a:gd name="connsiteY1" fmla="*/ 1000127 h 1200908"/>
                <a:gd name="connsiteX2" fmla="*/ 748619 w 1344386"/>
                <a:gd name="connsiteY2" fmla="*/ 1171346 h 1200908"/>
                <a:gd name="connsiteX3" fmla="*/ 1344386 w 1344386"/>
                <a:gd name="connsiteY3" fmla="*/ 1171347 h 1200908"/>
                <a:gd name="connsiteX0" fmla="*/ 0 w 1702889"/>
                <a:gd name="connsiteY0" fmla="*/ 0 h 1200908"/>
                <a:gd name="connsiteX1" fmla="*/ 228600 w 1702889"/>
                <a:gd name="connsiteY1" fmla="*/ 1000127 h 1200908"/>
                <a:gd name="connsiteX2" fmla="*/ 748619 w 1702889"/>
                <a:gd name="connsiteY2" fmla="*/ 1171346 h 1200908"/>
                <a:gd name="connsiteX3" fmla="*/ 1702889 w 1702889"/>
                <a:gd name="connsiteY3" fmla="*/ 1171347 h 1200908"/>
              </a:gdLst>
              <a:ahLst/>
              <a:cxnLst>
                <a:cxn ang="0">
                  <a:pos x="connsiteX0" y="connsiteY0"/>
                </a:cxn>
                <a:cxn ang="0">
                  <a:pos x="connsiteX1" y="connsiteY1"/>
                </a:cxn>
                <a:cxn ang="0">
                  <a:pos x="connsiteX2" y="connsiteY2"/>
                </a:cxn>
                <a:cxn ang="0">
                  <a:pos x="connsiteX3" y="connsiteY3"/>
                </a:cxn>
              </a:cxnLst>
              <a:rect l="l" t="t" r="r" b="b"/>
              <a:pathLst>
                <a:path w="1702889" h="1200908">
                  <a:moveTo>
                    <a:pt x="0" y="0"/>
                  </a:moveTo>
                  <a:cubicBezTo>
                    <a:pt x="107950" y="36513"/>
                    <a:pt x="104624" y="799346"/>
                    <a:pt x="228600" y="1000127"/>
                  </a:cubicBezTo>
                  <a:cubicBezTo>
                    <a:pt x="357339" y="1200908"/>
                    <a:pt x="748619" y="1171346"/>
                    <a:pt x="748619" y="1171346"/>
                  </a:cubicBezTo>
                  <a:lnTo>
                    <a:pt x="1702889" y="1171347"/>
                  </a:ln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4" name="TextBox 113"/>
          <p:cNvSpPr txBox="1"/>
          <p:nvPr/>
        </p:nvSpPr>
        <p:spPr>
          <a:xfrm>
            <a:off x="4267200" y="457200"/>
            <a:ext cx="4876800" cy="1384995"/>
          </a:xfrm>
          <a:prstGeom prst="rect">
            <a:avLst/>
          </a:prstGeom>
          <a:noFill/>
        </p:spPr>
        <p:txBody>
          <a:bodyPr wrap="square" rtlCol="0">
            <a:spAutoFit/>
          </a:bodyPr>
          <a:lstStyle/>
          <a:p>
            <a:r>
              <a:rPr lang="en-US" sz="2800" dirty="0" smtClean="0"/>
              <a:t>width that encloses 67% of area</a:t>
            </a:r>
          </a:p>
          <a:p>
            <a:r>
              <a:rPr lang="en-US" sz="2800" dirty="0" smtClean="0"/>
              <a:t>67% confidence bounds</a:t>
            </a:r>
            <a:endParaRPr lang="en-US" sz="2800" dirty="0" smtClean="0"/>
          </a:p>
          <a:p>
            <a:endParaRPr lang="en-US" sz="2800" dirty="0"/>
          </a:p>
        </p:txBody>
      </p:sp>
      <p:cxnSp>
        <p:nvCxnSpPr>
          <p:cNvPr id="116" name="Straight Connector 115"/>
          <p:cNvCxnSpPr/>
          <p:nvPr/>
        </p:nvCxnSpPr>
        <p:spPr>
          <a:xfrm flipH="1">
            <a:off x="2246090" y="1762125"/>
            <a:ext cx="759048" cy="1362"/>
          </a:xfrm>
          <a:prstGeom prst="line">
            <a:avLst/>
          </a:prstGeom>
          <a:ln w="28575">
            <a:solidFill>
              <a:srgbClr val="FF0000"/>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7" name="TextBox 126"/>
          <p:cNvSpPr txBox="1"/>
          <p:nvPr/>
        </p:nvSpPr>
        <p:spPr>
          <a:xfrm>
            <a:off x="4343400" y="3886200"/>
            <a:ext cx="4495800" cy="954107"/>
          </a:xfrm>
          <a:prstGeom prst="rect">
            <a:avLst/>
          </a:prstGeom>
          <a:noFill/>
        </p:spPr>
        <p:txBody>
          <a:bodyPr wrap="square" rtlCol="0">
            <a:spAutoFit/>
          </a:bodyPr>
          <a:lstStyle/>
          <a:p>
            <a:r>
              <a:rPr lang="en-US" sz="2800" dirty="0" smtClean="0"/>
              <a:t>square root of the variance</a:t>
            </a:r>
          </a:p>
          <a:p>
            <a:endParaRPr lang="en-US" sz="28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 name="Picture 2"/>
          <p:cNvPicPr>
            <a:picLocks noChangeAspect="1" noChangeArrowheads="1"/>
          </p:cNvPicPr>
          <p:nvPr/>
        </p:nvPicPr>
        <p:blipFill>
          <a:blip r:embed="rId2" cstate="print"/>
          <a:srcRect l="31644" t="50552" r="64543" b="31158"/>
          <a:stretch>
            <a:fillRect/>
          </a:stretch>
        </p:blipFill>
        <p:spPr bwMode="auto">
          <a:xfrm>
            <a:off x="8487228" y="3458028"/>
            <a:ext cx="533400" cy="1295400"/>
          </a:xfrm>
          <a:prstGeom prst="rect">
            <a:avLst/>
          </a:prstGeom>
          <a:noFill/>
          <a:ln w="9525">
            <a:noFill/>
            <a:miter lim="800000"/>
            <a:headEnd/>
            <a:tailEnd/>
          </a:ln>
        </p:spPr>
      </p:pic>
      <p:pic>
        <p:nvPicPr>
          <p:cNvPr id="128" name="Picture 2"/>
          <p:cNvPicPr>
            <a:picLocks noGrp="1" noChangeAspect="1" noChangeArrowheads="1"/>
          </p:cNvPicPr>
          <p:nvPr>
            <p:ph idx="1"/>
          </p:nvPr>
        </p:nvPicPr>
        <p:blipFill>
          <a:blip r:embed="rId2" cstate="print"/>
          <a:srcRect l="30555" t="50552" r="40033" b="31158"/>
          <a:stretch>
            <a:fillRect/>
          </a:stretch>
        </p:blipFill>
        <p:spPr bwMode="auto">
          <a:xfrm>
            <a:off x="0" y="3505200"/>
            <a:ext cx="4114800" cy="1295400"/>
          </a:xfrm>
          <a:prstGeom prst="rect">
            <a:avLst/>
          </a:prstGeom>
          <a:noFill/>
          <a:ln w="9525">
            <a:noFill/>
            <a:miter lim="800000"/>
            <a:headEnd/>
            <a:tailEnd/>
          </a:ln>
        </p:spPr>
      </p:pic>
      <p:sp>
        <p:nvSpPr>
          <p:cNvPr id="92" name="Freeform 91"/>
          <p:cNvSpPr/>
          <p:nvPr/>
        </p:nvSpPr>
        <p:spPr>
          <a:xfrm>
            <a:off x="2224087" y="433388"/>
            <a:ext cx="781048" cy="1300958"/>
          </a:xfrm>
          <a:custGeom>
            <a:avLst/>
            <a:gdLst>
              <a:gd name="connsiteX0" fmla="*/ 0 w 1308894"/>
              <a:gd name="connsiteY0" fmla="*/ 1209675 h 1223962"/>
              <a:gd name="connsiteX1" fmla="*/ 1123950 w 1308894"/>
              <a:gd name="connsiteY1" fmla="*/ 1209675 h 1223962"/>
              <a:gd name="connsiteX2" fmla="*/ 1109663 w 1308894"/>
              <a:gd name="connsiteY2" fmla="*/ 1123950 h 1223962"/>
              <a:gd name="connsiteX3" fmla="*/ 790575 w 1308894"/>
              <a:gd name="connsiteY3" fmla="*/ 976312 h 1223962"/>
              <a:gd name="connsiteX4" fmla="*/ 585788 w 1308894"/>
              <a:gd name="connsiteY4" fmla="*/ 590550 h 1223962"/>
              <a:gd name="connsiteX5" fmla="*/ 438150 w 1308894"/>
              <a:gd name="connsiteY5" fmla="*/ 185737 h 1223962"/>
              <a:gd name="connsiteX6" fmla="*/ 323850 w 1308894"/>
              <a:gd name="connsiteY6" fmla="*/ 42862 h 1223962"/>
              <a:gd name="connsiteX7" fmla="*/ 242888 w 1308894"/>
              <a:gd name="connsiteY7" fmla="*/ 38100 h 1223962"/>
              <a:gd name="connsiteX8" fmla="*/ 190500 w 1308894"/>
              <a:gd name="connsiteY8" fmla="*/ 271462 h 1223962"/>
              <a:gd name="connsiteX9" fmla="*/ 171450 w 1308894"/>
              <a:gd name="connsiteY9" fmla="*/ 585787 h 1223962"/>
              <a:gd name="connsiteX10" fmla="*/ 90488 w 1308894"/>
              <a:gd name="connsiteY10" fmla="*/ 1028700 h 1223962"/>
              <a:gd name="connsiteX0" fmla="*/ 0 w 1308894"/>
              <a:gd name="connsiteY0" fmla="*/ 1209675 h 1223962"/>
              <a:gd name="connsiteX1" fmla="*/ 1123950 w 1308894"/>
              <a:gd name="connsiteY1" fmla="*/ 1209675 h 1223962"/>
              <a:gd name="connsiteX2" fmla="*/ 1109663 w 1308894"/>
              <a:gd name="connsiteY2" fmla="*/ 1123950 h 1223962"/>
              <a:gd name="connsiteX3" fmla="*/ 790575 w 1308894"/>
              <a:gd name="connsiteY3" fmla="*/ 976312 h 1223962"/>
              <a:gd name="connsiteX4" fmla="*/ 585788 w 1308894"/>
              <a:gd name="connsiteY4" fmla="*/ 590550 h 1223962"/>
              <a:gd name="connsiteX5" fmla="*/ 438150 w 1308894"/>
              <a:gd name="connsiteY5" fmla="*/ 185737 h 1223962"/>
              <a:gd name="connsiteX6" fmla="*/ 323850 w 1308894"/>
              <a:gd name="connsiteY6" fmla="*/ 42862 h 1223962"/>
              <a:gd name="connsiteX7" fmla="*/ 242888 w 1308894"/>
              <a:gd name="connsiteY7" fmla="*/ 38100 h 1223962"/>
              <a:gd name="connsiteX8" fmla="*/ 190500 w 1308894"/>
              <a:gd name="connsiteY8" fmla="*/ 271462 h 1223962"/>
              <a:gd name="connsiteX9" fmla="*/ 171450 w 1308894"/>
              <a:gd name="connsiteY9" fmla="*/ 585787 h 1223962"/>
              <a:gd name="connsiteX10" fmla="*/ 90488 w 1308894"/>
              <a:gd name="connsiteY10" fmla="*/ 1028700 h 1223962"/>
              <a:gd name="connsiteX11" fmla="*/ 0 w 1308894"/>
              <a:gd name="connsiteY11" fmla="*/ 1209675 h 1223962"/>
              <a:gd name="connsiteX0" fmla="*/ 0 w 1286669"/>
              <a:gd name="connsiteY0" fmla="*/ 1223963 h 1231106"/>
              <a:gd name="connsiteX1" fmla="*/ 1104900 w 1286669"/>
              <a:gd name="connsiteY1" fmla="*/ 1209675 h 1231106"/>
              <a:gd name="connsiteX2" fmla="*/ 1090613 w 1286669"/>
              <a:gd name="connsiteY2" fmla="*/ 1123950 h 1231106"/>
              <a:gd name="connsiteX3" fmla="*/ 771525 w 1286669"/>
              <a:gd name="connsiteY3" fmla="*/ 976312 h 1231106"/>
              <a:gd name="connsiteX4" fmla="*/ 566738 w 1286669"/>
              <a:gd name="connsiteY4" fmla="*/ 590550 h 1231106"/>
              <a:gd name="connsiteX5" fmla="*/ 419100 w 1286669"/>
              <a:gd name="connsiteY5" fmla="*/ 185737 h 1231106"/>
              <a:gd name="connsiteX6" fmla="*/ 304800 w 1286669"/>
              <a:gd name="connsiteY6" fmla="*/ 42862 h 1231106"/>
              <a:gd name="connsiteX7" fmla="*/ 223838 w 1286669"/>
              <a:gd name="connsiteY7" fmla="*/ 38100 h 1231106"/>
              <a:gd name="connsiteX8" fmla="*/ 171450 w 1286669"/>
              <a:gd name="connsiteY8" fmla="*/ 271462 h 1231106"/>
              <a:gd name="connsiteX9" fmla="*/ 152400 w 1286669"/>
              <a:gd name="connsiteY9" fmla="*/ 585787 h 1231106"/>
              <a:gd name="connsiteX10" fmla="*/ 71438 w 1286669"/>
              <a:gd name="connsiteY10" fmla="*/ 1028700 h 1231106"/>
              <a:gd name="connsiteX11" fmla="*/ 0 w 1286669"/>
              <a:gd name="connsiteY11" fmla="*/ 1223963 h 1231106"/>
              <a:gd name="connsiteX0" fmla="*/ 0 w 1286669"/>
              <a:gd name="connsiteY0" fmla="*/ 1223963 h 1231106"/>
              <a:gd name="connsiteX1" fmla="*/ 1104900 w 1286669"/>
              <a:gd name="connsiteY1" fmla="*/ 1209675 h 1231106"/>
              <a:gd name="connsiteX2" fmla="*/ 1090613 w 1286669"/>
              <a:gd name="connsiteY2" fmla="*/ 1123950 h 1231106"/>
              <a:gd name="connsiteX3" fmla="*/ 771525 w 1286669"/>
              <a:gd name="connsiteY3" fmla="*/ 976312 h 1231106"/>
              <a:gd name="connsiteX4" fmla="*/ 566738 w 1286669"/>
              <a:gd name="connsiteY4" fmla="*/ 590550 h 1231106"/>
              <a:gd name="connsiteX5" fmla="*/ 419100 w 1286669"/>
              <a:gd name="connsiteY5" fmla="*/ 185737 h 1231106"/>
              <a:gd name="connsiteX6" fmla="*/ 304800 w 1286669"/>
              <a:gd name="connsiteY6" fmla="*/ 42862 h 1231106"/>
              <a:gd name="connsiteX7" fmla="*/ 223838 w 1286669"/>
              <a:gd name="connsiteY7" fmla="*/ 38100 h 1231106"/>
              <a:gd name="connsiteX8" fmla="*/ 171450 w 1286669"/>
              <a:gd name="connsiteY8" fmla="*/ 271462 h 1231106"/>
              <a:gd name="connsiteX9" fmla="*/ 152400 w 1286669"/>
              <a:gd name="connsiteY9" fmla="*/ 585787 h 1231106"/>
              <a:gd name="connsiteX10" fmla="*/ 9525 w 1286669"/>
              <a:gd name="connsiteY10" fmla="*/ 1095375 h 1231106"/>
              <a:gd name="connsiteX11" fmla="*/ 0 w 1286669"/>
              <a:gd name="connsiteY11" fmla="*/ 1223963 h 1231106"/>
              <a:gd name="connsiteX0" fmla="*/ 0 w 1286669"/>
              <a:gd name="connsiteY0" fmla="*/ 1223963 h 1231106"/>
              <a:gd name="connsiteX1" fmla="*/ 1104900 w 1286669"/>
              <a:gd name="connsiteY1" fmla="*/ 1209675 h 1231106"/>
              <a:gd name="connsiteX2" fmla="*/ 1090613 w 1286669"/>
              <a:gd name="connsiteY2" fmla="*/ 1123950 h 1231106"/>
              <a:gd name="connsiteX3" fmla="*/ 771525 w 1286669"/>
              <a:gd name="connsiteY3" fmla="*/ 976312 h 1231106"/>
              <a:gd name="connsiteX4" fmla="*/ 566738 w 1286669"/>
              <a:gd name="connsiteY4" fmla="*/ 590550 h 1231106"/>
              <a:gd name="connsiteX5" fmla="*/ 419100 w 1286669"/>
              <a:gd name="connsiteY5" fmla="*/ 185737 h 1231106"/>
              <a:gd name="connsiteX6" fmla="*/ 304800 w 1286669"/>
              <a:gd name="connsiteY6" fmla="*/ 42862 h 1231106"/>
              <a:gd name="connsiteX7" fmla="*/ 223838 w 1286669"/>
              <a:gd name="connsiteY7" fmla="*/ 38100 h 1231106"/>
              <a:gd name="connsiteX8" fmla="*/ 171450 w 1286669"/>
              <a:gd name="connsiteY8" fmla="*/ 271462 h 1231106"/>
              <a:gd name="connsiteX9" fmla="*/ 152400 w 1286669"/>
              <a:gd name="connsiteY9" fmla="*/ 585787 h 1231106"/>
              <a:gd name="connsiteX10" fmla="*/ 9525 w 1286669"/>
              <a:gd name="connsiteY10" fmla="*/ 1095375 h 1231106"/>
              <a:gd name="connsiteX11" fmla="*/ 0 w 1286669"/>
              <a:gd name="connsiteY11" fmla="*/ 1223963 h 1231106"/>
              <a:gd name="connsiteX0" fmla="*/ 0 w 1286669"/>
              <a:gd name="connsiteY0" fmla="*/ 1223963 h 1231106"/>
              <a:gd name="connsiteX1" fmla="*/ 1104900 w 1286669"/>
              <a:gd name="connsiteY1" fmla="*/ 1209675 h 1231106"/>
              <a:gd name="connsiteX2" fmla="*/ 1090613 w 1286669"/>
              <a:gd name="connsiteY2" fmla="*/ 1123950 h 1231106"/>
              <a:gd name="connsiteX3" fmla="*/ 771525 w 1286669"/>
              <a:gd name="connsiteY3" fmla="*/ 976312 h 1231106"/>
              <a:gd name="connsiteX4" fmla="*/ 566738 w 1286669"/>
              <a:gd name="connsiteY4" fmla="*/ 590550 h 1231106"/>
              <a:gd name="connsiteX5" fmla="*/ 419100 w 1286669"/>
              <a:gd name="connsiteY5" fmla="*/ 185737 h 1231106"/>
              <a:gd name="connsiteX6" fmla="*/ 304800 w 1286669"/>
              <a:gd name="connsiteY6" fmla="*/ 42862 h 1231106"/>
              <a:gd name="connsiteX7" fmla="*/ 223838 w 1286669"/>
              <a:gd name="connsiteY7" fmla="*/ 38100 h 1231106"/>
              <a:gd name="connsiteX8" fmla="*/ 171450 w 1286669"/>
              <a:gd name="connsiteY8" fmla="*/ 271462 h 1231106"/>
              <a:gd name="connsiteX9" fmla="*/ 133350 w 1286669"/>
              <a:gd name="connsiteY9" fmla="*/ 581024 h 1231106"/>
              <a:gd name="connsiteX10" fmla="*/ 9525 w 1286669"/>
              <a:gd name="connsiteY10" fmla="*/ 1095375 h 1231106"/>
              <a:gd name="connsiteX11" fmla="*/ 0 w 1286669"/>
              <a:gd name="connsiteY11" fmla="*/ 1223963 h 1231106"/>
              <a:gd name="connsiteX0" fmla="*/ 0 w 1286669"/>
              <a:gd name="connsiteY0" fmla="*/ 1223963 h 1231106"/>
              <a:gd name="connsiteX1" fmla="*/ 1104900 w 1286669"/>
              <a:gd name="connsiteY1" fmla="*/ 1209675 h 1231106"/>
              <a:gd name="connsiteX2" fmla="*/ 1090613 w 1286669"/>
              <a:gd name="connsiteY2" fmla="*/ 1123950 h 1231106"/>
              <a:gd name="connsiteX3" fmla="*/ 771525 w 1286669"/>
              <a:gd name="connsiteY3" fmla="*/ 976312 h 1231106"/>
              <a:gd name="connsiteX4" fmla="*/ 566738 w 1286669"/>
              <a:gd name="connsiteY4" fmla="*/ 590550 h 1231106"/>
              <a:gd name="connsiteX5" fmla="*/ 419100 w 1286669"/>
              <a:gd name="connsiteY5" fmla="*/ 185737 h 1231106"/>
              <a:gd name="connsiteX6" fmla="*/ 304800 w 1286669"/>
              <a:gd name="connsiteY6" fmla="*/ 42862 h 1231106"/>
              <a:gd name="connsiteX7" fmla="*/ 223838 w 1286669"/>
              <a:gd name="connsiteY7" fmla="*/ 38100 h 1231106"/>
              <a:gd name="connsiteX8" fmla="*/ 171450 w 1286669"/>
              <a:gd name="connsiteY8" fmla="*/ 271462 h 1231106"/>
              <a:gd name="connsiteX9" fmla="*/ 133350 w 1286669"/>
              <a:gd name="connsiteY9" fmla="*/ 581024 h 1231106"/>
              <a:gd name="connsiteX10" fmla="*/ 9525 w 1286669"/>
              <a:gd name="connsiteY10" fmla="*/ 1095375 h 1231106"/>
              <a:gd name="connsiteX11" fmla="*/ 0 w 1286669"/>
              <a:gd name="connsiteY11" fmla="*/ 1223963 h 1231106"/>
              <a:gd name="connsiteX0" fmla="*/ 0 w 1115219"/>
              <a:gd name="connsiteY0" fmla="*/ 1223963 h 1231106"/>
              <a:gd name="connsiteX1" fmla="*/ 1104900 w 1115219"/>
              <a:gd name="connsiteY1" fmla="*/ 1209675 h 1231106"/>
              <a:gd name="connsiteX2" fmla="*/ 1090613 w 1115219"/>
              <a:gd name="connsiteY2" fmla="*/ 1123950 h 1231106"/>
              <a:gd name="connsiteX3" fmla="*/ 771525 w 1115219"/>
              <a:gd name="connsiteY3" fmla="*/ 976312 h 1231106"/>
              <a:gd name="connsiteX4" fmla="*/ 566738 w 1115219"/>
              <a:gd name="connsiteY4" fmla="*/ 590550 h 1231106"/>
              <a:gd name="connsiteX5" fmla="*/ 419100 w 1115219"/>
              <a:gd name="connsiteY5" fmla="*/ 185737 h 1231106"/>
              <a:gd name="connsiteX6" fmla="*/ 304800 w 1115219"/>
              <a:gd name="connsiteY6" fmla="*/ 42862 h 1231106"/>
              <a:gd name="connsiteX7" fmla="*/ 223838 w 1115219"/>
              <a:gd name="connsiteY7" fmla="*/ 38100 h 1231106"/>
              <a:gd name="connsiteX8" fmla="*/ 171450 w 1115219"/>
              <a:gd name="connsiteY8" fmla="*/ 271462 h 1231106"/>
              <a:gd name="connsiteX9" fmla="*/ 133350 w 1115219"/>
              <a:gd name="connsiteY9" fmla="*/ 581024 h 1231106"/>
              <a:gd name="connsiteX10" fmla="*/ 9525 w 1115219"/>
              <a:gd name="connsiteY10" fmla="*/ 1095375 h 1231106"/>
              <a:gd name="connsiteX11" fmla="*/ 0 w 1115219"/>
              <a:gd name="connsiteY11" fmla="*/ 1223963 h 1231106"/>
              <a:gd name="connsiteX0" fmla="*/ 0 w 1110457"/>
              <a:gd name="connsiteY0" fmla="*/ 1223963 h 1231106"/>
              <a:gd name="connsiteX1" fmla="*/ 1104900 w 1110457"/>
              <a:gd name="connsiteY1" fmla="*/ 1209675 h 1231106"/>
              <a:gd name="connsiteX2" fmla="*/ 1090613 w 1110457"/>
              <a:gd name="connsiteY2" fmla="*/ 1123950 h 1231106"/>
              <a:gd name="connsiteX3" fmla="*/ 771525 w 1110457"/>
              <a:gd name="connsiteY3" fmla="*/ 976312 h 1231106"/>
              <a:gd name="connsiteX4" fmla="*/ 566738 w 1110457"/>
              <a:gd name="connsiteY4" fmla="*/ 590550 h 1231106"/>
              <a:gd name="connsiteX5" fmla="*/ 419100 w 1110457"/>
              <a:gd name="connsiteY5" fmla="*/ 185737 h 1231106"/>
              <a:gd name="connsiteX6" fmla="*/ 304800 w 1110457"/>
              <a:gd name="connsiteY6" fmla="*/ 42862 h 1231106"/>
              <a:gd name="connsiteX7" fmla="*/ 223838 w 1110457"/>
              <a:gd name="connsiteY7" fmla="*/ 38100 h 1231106"/>
              <a:gd name="connsiteX8" fmla="*/ 171450 w 1110457"/>
              <a:gd name="connsiteY8" fmla="*/ 271462 h 1231106"/>
              <a:gd name="connsiteX9" fmla="*/ 133350 w 1110457"/>
              <a:gd name="connsiteY9" fmla="*/ 581024 h 1231106"/>
              <a:gd name="connsiteX10" fmla="*/ 9525 w 1110457"/>
              <a:gd name="connsiteY10" fmla="*/ 1095375 h 1231106"/>
              <a:gd name="connsiteX11" fmla="*/ 0 w 1110457"/>
              <a:gd name="connsiteY11" fmla="*/ 1223963 h 1231106"/>
              <a:gd name="connsiteX0" fmla="*/ 0 w 1110457"/>
              <a:gd name="connsiteY0" fmla="*/ 1223963 h 1223963"/>
              <a:gd name="connsiteX1" fmla="*/ 1104900 w 1110457"/>
              <a:gd name="connsiteY1" fmla="*/ 1209675 h 1223963"/>
              <a:gd name="connsiteX2" fmla="*/ 1090613 w 1110457"/>
              <a:gd name="connsiteY2" fmla="*/ 1123950 h 1223963"/>
              <a:gd name="connsiteX3" fmla="*/ 771525 w 1110457"/>
              <a:gd name="connsiteY3" fmla="*/ 976312 h 1223963"/>
              <a:gd name="connsiteX4" fmla="*/ 566738 w 1110457"/>
              <a:gd name="connsiteY4" fmla="*/ 590550 h 1223963"/>
              <a:gd name="connsiteX5" fmla="*/ 419100 w 1110457"/>
              <a:gd name="connsiteY5" fmla="*/ 185737 h 1223963"/>
              <a:gd name="connsiteX6" fmla="*/ 304800 w 1110457"/>
              <a:gd name="connsiteY6" fmla="*/ 42862 h 1223963"/>
              <a:gd name="connsiteX7" fmla="*/ 223838 w 1110457"/>
              <a:gd name="connsiteY7" fmla="*/ 38100 h 1223963"/>
              <a:gd name="connsiteX8" fmla="*/ 171450 w 1110457"/>
              <a:gd name="connsiteY8" fmla="*/ 271462 h 1223963"/>
              <a:gd name="connsiteX9" fmla="*/ 133350 w 1110457"/>
              <a:gd name="connsiteY9" fmla="*/ 581024 h 1223963"/>
              <a:gd name="connsiteX10" fmla="*/ 9525 w 1110457"/>
              <a:gd name="connsiteY10" fmla="*/ 1095375 h 1223963"/>
              <a:gd name="connsiteX11" fmla="*/ 0 w 1110457"/>
              <a:gd name="connsiteY11" fmla="*/ 1223963 h 1223963"/>
              <a:gd name="connsiteX0" fmla="*/ 0 w 1110457"/>
              <a:gd name="connsiteY0" fmla="*/ 1223963 h 1223963"/>
              <a:gd name="connsiteX1" fmla="*/ 1104900 w 1110457"/>
              <a:gd name="connsiteY1" fmla="*/ 1209675 h 1223963"/>
              <a:gd name="connsiteX2" fmla="*/ 1090613 w 1110457"/>
              <a:gd name="connsiteY2" fmla="*/ 1123950 h 1223963"/>
              <a:gd name="connsiteX3" fmla="*/ 771525 w 1110457"/>
              <a:gd name="connsiteY3" fmla="*/ 976312 h 1223963"/>
              <a:gd name="connsiteX4" fmla="*/ 566738 w 1110457"/>
              <a:gd name="connsiteY4" fmla="*/ 590550 h 1223963"/>
              <a:gd name="connsiteX5" fmla="*/ 419100 w 1110457"/>
              <a:gd name="connsiteY5" fmla="*/ 185737 h 1223963"/>
              <a:gd name="connsiteX6" fmla="*/ 304800 w 1110457"/>
              <a:gd name="connsiteY6" fmla="*/ 42862 h 1223963"/>
              <a:gd name="connsiteX7" fmla="*/ 223838 w 1110457"/>
              <a:gd name="connsiteY7" fmla="*/ 38100 h 1223963"/>
              <a:gd name="connsiteX8" fmla="*/ 171450 w 1110457"/>
              <a:gd name="connsiteY8" fmla="*/ 271462 h 1223963"/>
              <a:gd name="connsiteX9" fmla="*/ 133350 w 1110457"/>
              <a:gd name="connsiteY9" fmla="*/ 581024 h 1223963"/>
              <a:gd name="connsiteX10" fmla="*/ 9525 w 1110457"/>
              <a:gd name="connsiteY10" fmla="*/ 1095375 h 1223963"/>
              <a:gd name="connsiteX11" fmla="*/ 0 w 1110457"/>
              <a:gd name="connsiteY11" fmla="*/ 1223963 h 1223963"/>
              <a:gd name="connsiteX0" fmla="*/ 0 w 1110457"/>
              <a:gd name="connsiteY0" fmla="*/ 1223963 h 1223963"/>
              <a:gd name="connsiteX1" fmla="*/ 1104900 w 1110457"/>
              <a:gd name="connsiteY1" fmla="*/ 1209675 h 1223963"/>
              <a:gd name="connsiteX2" fmla="*/ 1090613 w 1110457"/>
              <a:gd name="connsiteY2" fmla="*/ 1123950 h 1223963"/>
              <a:gd name="connsiteX3" fmla="*/ 771525 w 1110457"/>
              <a:gd name="connsiteY3" fmla="*/ 976312 h 1223963"/>
              <a:gd name="connsiteX4" fmla="*/ 566738 w 1110457"/>
              <a:gd name="connsiteY4" fmla="*/ 590550 h 1223963"/>
              <a:gd name="connsiteX5" fmla="*/ 419100 w 1110457"/>
              <a:gd name="connsiteY5" fmla="*/ 185737 h 1223963"/>
              <a:gd name="connsiteX6" fmla="*/ 304800 w 1110457"/>
              <a:gd name="connsiteY6" fmla="*/ 42862 h 1223963"/>
              <a:gd name="connsiteX7" fmla="*/ 223838 w 1110457"/>
              <a:gd name="connsiteY7" fmla="*/ 38100 h 1223963"/>
              <a:gd name="connsiteX8" fmla="*/ 171450 w 1110457"/>
              <a:gd name="connsiteY8" fmla="*/ 271462 h 1223963"/>
              <a:gd name="connsiteX9" fmla="*/ 133350 w 1110457"/>
              <a:gd name="connsiteY9" fmla="*/ 581024 h 1223963"/>
              <a:gd name="connsiteX10" fmla="*/ 9525 w 1110457"/>
              <a:gd name="connsiteY10" fmla="*/ 1095375 h 1223963"/>
              <a:gd name="connsiteX11" fmla="*/ 0 w 1110457"/>
              <a:gd name="connsiteY11" fmla="*/ 1223963 h 1223963"/>
              <a:gd name="connsiteX0" fmla="*/ 0 w 1110457"/>
              <a:gd name="connsiteY0" fmla="*/ 1223963 h 1223963"/>
              <a:gd name="connsiteX1" fmla="*/ 1104900 w 1110457"/>
              <a:gd name="connsiteY1" fmla="*/ 1209675 h 1223963"/>
              <a:gd name="connsiteX2" fmla="*/ 1090613 w 1110457"/>
              <a:gd name="connsiteY2" fmla="*/ 1123950 h 1223963"/>
              <a:gd name="connsiteX3" fmla="*/ 771525 w 1110457"/>
              <a:gd name="connsiteY3" fmla="*/ 976312 h 1223963"/>
              <a:gd name="connsiteX4" fmla="*/ 566738 w 1110457"/>
              <a:gd name="connsiteY4" fmla="*/ 590550 h 1223963"/>
              <a:gd name="connsiteX5" fmla="*/ 419100 w 1110457"/>
              <a:gd name="connsiteY5" fmla="*/ 185737 h 1223963"/>
              <a:gd name="connsiteX6" fmla="*/ 304800 w 1110457"/>
              <a:gd name="connsiteY6" fmla="*/ 42862 h 1223963"/>
              <a:gd name="connsiteX7" fmla="*/ 223838 w 1110457"/>
              <a:gd name="connsiteY7" fmla="*/ 38100 h 1223963"/>
              <a:gd name="connsiteX8" fmla="*/ 171450 w 1110457"/>
              <a:gd name="connsiteY8" fmla="*/ 271462 h 1223963"/>
              <a:gd name="connsiteX9" fmla="*/ 133350 w 1110457"/>
              <a:gd name="connsiteY9" fmla="*/ 581024 h 1223963"/>
              <a:gd name="connsiteX10" fmla="*/ 104776 w 1110457"/>
              <a:gd name="connsiteY10" fmla="*/ 862013 h 1223963"/>
              <a:gd name="connsiteX11" fmla="*/ 0 w 1110457"/>
              <a:gd name="connsiteY11" fmla="*/ 1223963 h 1223963"/>
              <a:gd name="connsiteX0" fmla="*/ 0 w 1081881"/>
              <a:gd name="connsiteY0" fmla="*/ 1166813 h 1209675"/>
              <a:gd name="connsiteX1" fmla="*/ 1076324 w 1081881"/>
              <a:gd name="connsiteY1" fmla="*/ 1209675 h 1209675"/>
              <a:gd name="connsiteX2" fmla="*/ 1062037 w 1081881"/>
              <a:gd name="connsiteY2" fmla="*/ 1123950 h 1209675"/>
              <a:gd name="connsiteX3" fmla="*/ 742949 w 1081881"/>
              <a:gd name="connsiteY3" fmla="*/ 976312 h 1209675"/>
              <a:gd name="connsiteX4" fmla="*/ 538162 w 1081881"/>
              <a:gd name="connsiteY4" fmla="*/ 590550 h 1209675"/>
              <a:gd name="connsiteX5" fmla="*/ 390524 w 1081881"/>
              <a:gd name="connsiteY5" fmla="*/ 185737 h 1209675"/>
              <a:gd name="connsiteX6" fmla="*/ 276224 w 1081881"/>
              <a:gd name="connsiteY6" fmla="*/ 42862 h 1209675"/>
              <a:gd name="connsiteX7" fmla="*/ 195262 w 1081881"/>
              <a:gd name="connsiteY7" fmla="*/ 38100 h 1209675"/>
              <a:gd name="connsiteX8" fmla="*/ 142874 w 1081881"/>
              <a:gd name="connsiteY8" fmla="*/ 271462 h 1209675"/>
              <a:gd name="connsiteX9" fmla="*/ 104774 w 1081881"/>
              <a:gd name="connsiteY9" fmla="*/ 581024 h 1209675"/>
              <a:gd name="connsiteX10" fmla="*/ 76200 w 1081881"/>
              <a:gd name="connsiteY10" fmla="*/ 862013 h 1209675"/>
              <a:gd name="connsiteX11" fmla="*/ 0 w 1081881"/>
              <a:gd name="connsiteY11" fmla="*/ 1166813 h 1209675"/>
              <a:gd name="connsiteX0" fmla="*/ 14288 w 1005681"/>
              <a:gd name="connsiteY0" fmla="*/ 1200151 h 1209675"/>
              <a:gd name="connsiteX1" fmla="*/ 1000124 w 1005681"/>
              <a:gd name="connsiteY1" fmla="*/ 1209675 h 1209675"/>
              <a:gd name="connsiteX2" fmla="*/ 985837 w 1005681"/>
              <a:gd name="connsiteY2" fmla="*/ 1123950 h 1209675"/>
              <a:gd name="connsiteX3" fmla="*/ 666749 w 1005681"/>
              <a:gd name="connsiteY3" fmla="*/ 976312 h 1209675"/>
              <a:gd name="connsiteX4" fmla="*/ 461962 w 1005681"/>
              <a:gd name="connsiteY4" fmla="*/ 590550 h 1209675"/>
              <a:gd name="connsiteX5" fmla="*/ 314324 w 1005681"/>
              <a:gd name="connsiteY5" fmla="*/ 185737 h 1209675"/>
              <a:gd name="connsiteX6" fmla="*/ 200024 w 1005681"/>
              <a:gd name="connsiteY6" fmla="*/ 42862 h 1209675"/>
              <a:gd name="connsiteX7" fmla="*/ 119062 w 1005681"/>
              <a:gd name="connsiteY7" fmla="*/ 38100 h 1209675"/>
              <a:gd name="connsiteX8" fmla="*/ 66674 w 1005681"/>
              <a:gd name="connsiteY8" fmla="*/ 271462 h 1209675"/>
              <a:gd name="connsiteX9" fmla="*/ 28574 w 1005681"/>
              <a:gd name="connsiteY9" fmla="*/ 581024 h 1209675"/>
              <a:gd name="connsiteX10" fmla="*/ 0 w 1005681"/>
              <a:gd name="connsiteY10" fmla="*/ 862013 h 1209675"/>
              <a:gd name="connsiteX11" fmla="*/ 14288 w 1005681"/>
              <a:gd name="connsiteY11" fmla="*/ 1200151 h 1209675"/>
              <a:gd name="connsiteX0" fmla="*/ 14288 w 1005681"/>
              <a:gd name="connsiteY0" fmla="*/ 1200151 h 1209675"/>
              <a:gd name="connsiteX1" fmla="*/ 1000124 w 1005681"/>
              <a:gd name="connsiteY1" fmla="*/ 1209675 h 1209675"/>
              <a:gd name="connsiteX2" fmla="*/ 985837 w 1005681"/>
              <a:gd name="connsiteY2" fmla="*/ 1123950 h 1209675"/>
              <a:gd name="connsiteX3" fmla="*/ 666749 w 1005681"/>
              <a:gd name="connsiteY3" fmla="*/ 976312 h 1209675"/>
              <a:gd name="connsiteX4" fmla="*/ 461962 w 1005681"/>
              <a:gd name="connsiteY4" fmla="*/ 590550 h 1209675"/>
              <a:gd name="connsiteX5" fmla="*/ 314324 w 1005681"/>
              <a:gd name="connsiteY5" fmla="*/ 185737 h 1209675"/>
              <a:gd name="connsiteX6" fmla="*/ 200024 w 1005681"/>
              <a:gd name="connsiteY6" fmla="*/ 42862 h 1209675"/>
              <a:gd name="connsiteX7" fmla="*/ 119062 w 1005681"/>
              <a:gd name="connsiteY7" fmla="*/ 38100 h 1209675"/>
              <a:gd name="connsiteX8" fmla="*/ 66674 w 1005681"/>
              <a:gd name="connsiteY8" fmla="*/ 271462 h 1209675"/>
              <a:gd name="connsiteX9" fmla="*/ 28574 w 1005681"/>
              <a:gd name="connsiteY9" fmla="*/ 581024 h 1209675"/>
              <a:gd name="connsiteX10" fmla="*/ 0 w 1005681"/>
              <a:gd name="connsiteY10" fmla="*/ 862013 h 1209675"/>
              <a:gd name="connsiteX11" fmla="*/ 14288 w 1005681"/>
              <a:gd name="connsiteY11" fmla="*/ 1200151 h 1209675"/>
              <a:gd name="connsiteX0" fmla="*/ 38101 w 1005681"/>
              <a:gd name="connsiteY0" fmla="*/ 1204914 h 1209675"/>
              <a:gd name="connsiteX1" fmla="*/ 1000124 w 1005681"/>
              <a:gd name="connsiteY1" fmla="*/ 1209675 h 1209675"/>
              <a:gd name="connsiteX2" fmla="*/ 985837 w 1005681"/>
              <a:gd name="connsiteY2" fmla="*/ 1123950 h 1209675"/>
              <a:gd name="connsiteX3" fmla="*/ 666749 w 1005681"/>
              <a:gd name="connsiteY3" fmla="*/ 976312 h 1209675"/>
              <a:gd name="connsiteX4" fmla="*/ 461962 w 1005681"/>
              <a:gd name="connsiteY4" fmla="*/ 590550 h 1209675"/>
              <a:gd name="connsiteX5" fmla="*/ 314324 w 1005681"/>
              <a:gd name="connsiteY5" fmla="*/ 185737 h 1209675"/>
              <a:gd name="connsiteX6" fmla="*/ 200024 w 1005681"/>
              <a:gd name="connsiteY6" fmla="*/ 42862 h 1209675"/>
              <a:gd name="connsiteX7" fmla="*/ 119062 w 1005681"/>
              <a:gd name="connsiteY7" fmla="*/ 38100 h 1209675"/>
              <a:gd name="connsiteX8" fmla="*/ 66674 w 1005681"/>
              <a:gd name="connsiteY8" fmla="*/ 271462 h 1209675"/>
              <a:gd name="connsiteX9" fmla="*/ 28574 w 1005681"/>
              <a:gd name="connsiteY9" fmla="*/ 581024 h 1209675"/>
              <a:gd name="connsiteX10" fmla="*/ 0 w 1005681"/>
              <a:gd name="connsiteY10" fmla="*/ 862013 h 1209675"/>
              <a:gd name="connsiteX11" fmla="*/ 38101 w 1005681"/>
              <a:gd name="connsiteY11" fmla="*/ 1204914 h 1209675"/>
              <a:gd name="connsiteX0" fmla="*/ 16670 w 984250"/>
              <a:gd name="connsiteY0" fmla="*/ 1204914 h 1209675"/>
              <a:gd name="connsiteX1" fmla="*/ 978693 w 984250"/>
              <a:gd name="connsiteY1" fmla="*/ 1209675 h 1209675"/>
              <a:gd name="connsiteX2" fmla="*/ 964406 w 984250"/>
              <a:gd name="connsiteY2" fmla="*/ 1123950 h 1209675"/>
              <a:gd name="connsiteX3" fmla="*/ 645318 w 984250"/>
              <a:gd name="connsiteY3" fmla="*/ 976312 h 1209675"/>
              <a:gd name="connsiteX4" fmla="*/ 440531 w 984250"/>
              <a:gd name="connsiteY4" fmla="*/ 590550 h 1209675"/>
              <a:gd name="connsiteX5" fmla="*/ 292893 w 984250"/>
              <a:gd name="connsiteY5" fmla="*/ 185737 h 1209675"/>
              <a:gd name="connsiteX6" fmla="*/ 178593 w 984250"/>
              <a:gd name="connsiteY6" fmla="*/ 42862 h 1209675"/>
              <a:gd name="connsiteX7" fmla="*/ 97631 w 984250"/>
              <a:gd name="connsiteY7" fmla="*/ 38100 h 1209675"/>
              <a:gd name="connsiteX8" fmla="*/ 45243 w 984250"/>
              <a:gd name="connsiteY8" fmla="*/ 271462 h 1209675"/>
              <a:gd name="connsiteX9" fmla="*/ 7143 w 984250"/>
              <a:gd name="connsiteY9" fmla="*/ 581024 h 1209675"/>
              <a:gd name="connsiteX10" fmla="*/ 2382 w 984250"/>
              <a:gd name="connsiteY10" fmla="*/ 757238 h 1209675"/>
              <a:gd name="connsiteX11" fmla="*/ 16670 w 984250"/>
              <a:gd name="connsiteY11" fmla="*/ 1204914 h 1209675"/>
              <a:gd name="connsiteX0" fmla="*/ 2382 w 984250"/>
              <a:gd name="connsiteY0" fmla="*/ 1209677 h 1209677"/>
              <a:gd name="connsiteX1" fmla="*/ 978693 w 984250"/>
              <a:gd name="connsiteY1" fmla="*/ 1209675 h 1209677"/>
              <a:gd name="connsiteX2" fmla="*/ 964406 w 984250"/>
              <a:gd name="connsiteY2" fmla="*/ 1123950 h 1209677"/>
              <a:gd name="connsiteX3" fmla="*/ 645318 w 984250"/>
              <a:gd name="connsiteY3" fmla="*/ 976312 h 1209677"/>
              <a:gd name="connsiteX4" fmla="*/ 440531 w 984250"/>
              <a:gd name="connsiteY4" fmla="*/ 590550 h 1209677"/>
              <a:gd name="connsiteX5" fmla="*/ 292893 w 984250"/>
              <a:gd name="connsiteY5" fmla="*/ 185737 h 1209677"/>
              <a:gd name="connsiteX6" fmla="*/ 178593 w 984250"/>
              <a:gd name="connsiteY6" fmla="*/ 42862 h 1209677"/>
              <a:gd name="connsiteX7" fmla="*/ 97631 w 984250"/>
              <a:gd name="connsiteY7" fmla="*/ 38100 h 1209677"/>
              <a:gd name="connsiteX8" fmla="*/ 45243 w 984250"/>
              <a:gd name="connsiteY8" fmla="*/ 271462 h 1209677"/>
              <a:gd name="connsiteX9" fmla="*/ 7143 w 984250"/>
              <a:gd name="connsiteY9" fmla="*/ 581024 h 1209677"/>
              <a:gd name="connsiteX10" fmla="*/ 2382 w 984250"/>
              <a:gd name="connsiteY10" fmla="*/ 757238 h 1209677"/>
              <a:gd name="connsiteX11" fmla="*/ 2382 w 984250"/>
              <a:gd name="connsiteY11" fmla="*/ 1209677 h 1209677"/>
              <a:gd name="connsiteX0" fmla="*/ 2382 w 964406"/>
              <a:gd name="connsiteY0" fmla="*/ 1209677 h 1209677"/>
              <a:gd name="connsiteX1" fmla="*/ 778668 w 964406"/>
              <a:gd name="connsiteY1" fmla="*/ 1209675 h 1209677"/>
              <a:gd name="connsiteX2" fmla="*/ 964406 w 964406"/>
              <a:gd name="connsiteY2" fmla="*/ 1123950 h 1209677"/>
              <a:gd name="connsiteX3" fmla="*/ 645318 w 964406"/>
              <a:gd name="connsiteY3" fmla="*/ 976312 h 1209677"/>
              <a:gd name="connsiteX4" fmla="*/ 440531 w 964406"/>
              <a:gd name="connsiteY4" fmla="*/ 590550 h 1209677"/>
              <a:gd name="connsiteX5" fmla="*/ 292893 w 964406"/>
              <a:gd name="connsiteY5" fmla="*/ 185737 h 1209677"/>
              <a:gd name="connsiteX6" fmla="*/ 178593 w 964406"/>
              <a:gd name="connsiteY6" fmla="*/ 42862 h 1209677"/>
              <a:gd name="connsiteX7" fmla="*/ 97631 w 964406"/>
              <a:gd name="connsiteY7" fmla="*/ 38100 h 1209677"/>
              <a:gd name="connsiteX8" fmla="*/ 45243 w 964406"/>
              <a:gd name="connsiteY8" fmla="*/ 271462 h 1209677"/>
              <a:gd name="connsiteX9" fmla="*/ 7143 w 964406"/>
              <a:gd name="connsiteY9" fmla="*/ 581024 h 1209677"/>
              <a:gd name="connsiteX10" fmla="*/ 2382 w 964406"/>
              <a:gd name="connsiteY10" fmla="*/ 757238 h 1209677"/>
              <a:gd name="connsiteX11" fmla="*/ 2382 w 964406"/>
              <a:gd name="connsiteY11" fmla="*/ 1209677 h 1209677"/>
              <a:gd name="connsiteX0" fmla="*/ 2382 w 784225"/>
              <a:gd name="connsiteY0" fmla="*/ 1209677 h 1209677"/>
              <a:gd name="connsiteX1" fmla="*/ 778668 w 784225"/>
              <a:gd name="connsiteY1" fmla="*/ 1209675 h 1209677"/>
              <a:gd name="connsiteX2" fmla="*/ 783431 w 784225"/>
              <a:gd name="connsiteY2" fmla="*/ 1100138 h 1209677"/>
              <a:gd name="connsiteX3" fmla="*/ 645318 w 784225"/>
              <a:gd name="connsiteY3" fmla="*/ 976312 h 1209677"/>
              <a:gd name="connsiteX4" fmla="*/ 440531 w 784225"/>
              <a:gd name="connsiteY4" fmla="*/ 590550 h 1209677"/>
              <a:gd name="connsiteX5" fmla="*/ 292893 w 784225"/>
              <a:gd name="connsiteY5" fmla="*/ 185737 h 1209677"/>
              <a:gd name="connsiteX6" fmla="*/ 178593 w 784225"/>
              <a:gd name="connsiteY6" fmla="*/ 42862 h 1209677"/>
              <a:gd name="connsiteX7" fmla="*/ 97631 w 784225"/>
              <a:gd name="connsiteY7" fmla="*/ 38100 h 1209677"/>
              <a:gd name="connsiteX8" fmla="*/ 45243 w 784225"/>
              <a:gd name="connsiteY8" fmla="*/ 271462 h 1209677"/>
              <a:gd name="connsiteX9" fmla="*/ 7143 w 784225"/>
              <a:gd name="connsiteY9" fmla="*/ 581024 h 1209677"/>
              <a:gd name="connsiteX10" fmla="*/ 2382 w 784225"/>
              <a:gd name="connsiteY10" fmla="*/ 757238 h 1209677"/>
              <a:gd name="connsiteX11" fmla="*/ 2382 w 784225"/>
              <a:gd name="connsiteY11" fmla="*/ 1209677 h 1209677"/>
              <a:gd name="connsiteX0" fmla="*/ 2382 w 784225"/>
              <a:gd name="connsiteY0" fmla="*/ 1209677 h 1209677"/>
              <a:gd name="connsiteX1" fmla="*/ 778668 w 784225"/>
              <a:gd name="connsiteY1" fmla="*/ 1209675 h 1209677"/>
              <a:gd name="connsiteX2" fmla="*/ 740569 w 784225"/>
              <a:gd name="connsiteY2" fmla="*/ 1057276 h 1209677"/>
              <a:gd name="connsiteX3" fmla="*/ 645318 w 784225"/>
              <a:gd name="connsiteY3" fmla="*/ 976312 h 1209677"/>
              <a:gd name="connsiteX4" fmla="*/ 440531 w 784225"/>
              <a:gd name="connsiteY4" fmla="*/ 590550 h 1209677"/>
              <a:gd name="connsiteX5" fmla="*/ 292893 w 784225"/>
              <a:gd name="connsiteY5" fmla="*/ 185737 h 1209677"/>
              <a:gd name="connsiteX6" fmla="*/ 178593 w 784225"/>
              <a:gd name="connsiteY6" fmla="*/ 42862 h 1209677"/>
              <a:gd name="connsiteX7" fmla="*/ 97631 w 784225"/>
              <a:gd name="connsiteY7" fmla="*/ 38100 h 1209677"/>
              <a:gd name="connsiteX8" fmla="*/ 45243 w 784225"/>
              <a:gd name="connsiteY8" fmla="*/ 271462 h 1209677"/>
              <a:gd name="connsiteX9" fmla="*/ 7143 w 784225"/>
              <a:gd name="connsiteY9" fmla="*/ 581024 h 1209677"/>
              <a:gd name="connsiteX10" fmla="*/ 2382 w 784225"/>
              <a:gd name="connsiteY10" fmla="*/ 757238 h 1209677"/>
              <a:gd name="connsiteX11" fmla="*/ 2382 w 784225"/>
              <a:gd name="connsiteY11" fmla="*/ 1209677 h 1209677"/>
              <a:gd name="connsiteX0" fmla="*/ 2382 w 784225"/>
              <a:gd name="connsiteY0" fmla="*/ 1209677 h 1209677"/>
              <a:gd name="connsiteX1" fmla="*/ 778668 w 784225"/>
              <a:gd name="connsiteY1" fmla="*/ 1209675 h 1209677"/>
              <a:gd name="connsiteX2" fmla="*/ 773907 w 784225"/>
              <a:gd name="connsiteY2" fmla="*/ 1023939 h 1209677"/>
              <a:gd name="connsiteX3" fmla="*/ 645318 w 784225"/>
              <a:gd name="connsiteY3" fmla="*/ 976312 h 1209677"/>
              <a:gd name="connsiteX4" fmla="*/ 440531 w 784225"/>
              <a:gd name="connsiteY4" fmla="*/ 590550 h 1209677"/>
              <a:gd name="connsiteX5" fmla="*/ 292893 w 784225"/>
              <a:gd name="connsiteY5" fmla="*/ 185737 h 1209677"/>
              <a:gd name="connsiteX6" fmla="*/ 178593 w 784225"/>
              <a:gd name="connsiteY6" fmla="*/ 42862 h 1209677"/>
              <a:gd name="connsiteX7" fmla="*/ 97631 w 784225"/>
              <a:gd name="connsiteY7" fmla="*/ 38100 h 1209677"/>
              <a:gd name="connsiteX8" fmla="*/ 45243 w 784225"/>
              <a:gd name="connsiteY8" fmla="*/ 271462 h 1209677"/>
              <a:gd name="connsiteX9" fmla="*/ 7143 w 784225"/>
              <a:gd name="connsiteY9" fmla="*/ 581024 h 1209677"/>
              <a:gd name="connsiteX10" fmla="*/ 2382 w 784225"/>
              <a:gd name="connsiteY10" fmla="*/ 757238 h 1209677"/>
              <a:gd name="connsiteX11" fmla="*/ 2382 w 784225"/>
              <a:gd name="connsiteY11" fmla="*/ 1209677 h 1209677"/>
              <a:gd name="connsiteX0" fmla="*/ 2382 w 784225"/>
              <a:gd name="connsiteY0" fmla="*/ 1209677 h 1209677"/>
              <a:gd name="connsiteX1" fmla="*/ 778668 w 784225"/>
              <a:gd name="connsiteY1" fmla="*/ 1209675 h 1209677"/>
              <a:gd name="connsiteX2" fmla="*/ 773907 w 784225"/>
              <a:gd name="connsiteY2" fmla="*/ 1023939 h 1209677"/>
              <a:gd name="connsiteX3" fmla="*/ 645318 w 784225"/>
              <a:gd name="connsiteY3" fmla="*/ 976312 h 1209677"/>
              <a:gd name="connsiteX4" fmla="*/ 440531 w 784225"/>
              <a:gd name="connsiteY4" fmla="*/ 590550 h 1209677"/>
              <a:gd name="connsiteX5" fmla="*/ 292893 w 784225"/>
              <a:gd name="connsiteY5" fmla="*/ 185737 h 1209677"/>
              <a:gd name="connsiteX6" fmla="*/ 178593 w 784225"/>
              <a:gd name="connsiteY6" fmla="*/ 42862 h 1209677"/>
              <a:gd name="connsiteX7" fmla="*/ 97631 w 784225"/>
              <a:gd name="connsiteY7" fmla="*/ 38100 h 1209677"/>
              <a:gd name="connsiteX8" fmla="*/ 45243 w 784225"/>
              <a:gd name="connsiteY8" fmla="*/ 271462 h 1209677"/>
              <a:gd name="connsiteX9" fmla="*/ 7143 w 784225"/>
              <a:gd name="connsiteY9" fmla="*/ 581024 h 1209677"/>
              <a:gd name="connsiteX10" fmla="*/ 2382 w 784225"/>
              <a:gd name="connsiteY10" fmla="*/ 757238 h 1209677"/>
              <a:gd name="connsiteX11" fmla="*/ 2382 w 784225"/>
              <a:gd name="connsiteY11" fmla="*/ 1209677 h 1209677"/>
              <a:gd name="connsiteX0" fmla="*/ 2382 w 784225"/>
              <a:gd name="connsiteY0" fmla="*/ 1209677 h 1209677"/>
              <a:gd name="connsiteX1" fmla="*/ 778668 w 784225"/>
              <a:gd name="connsiteY1" fmla="*/ 1209675 h 1209677"/>
              <a:gd name="connsiteX2" fmla="*/ 778670 w 784225"/>
              <a:gd name="connsiteY2" fmla="*/ 1052514 h 1209677"/>
              <a:gd name="connsiteX3" fmla="*/ 645318 w 784225"/>
              <a:gd name="connsiteY3" fmla="*/ 976312 h 1209677"/>
              <a:gd name="connsiteX4" fmla="*/ 440531 w 784225"/>
              <a:gd name="connsiteY4" fmla="*/ 590550 h 1209677"/>
              <a:gd name="connsiteX5" fmla="*/ 292893 w 784225"/>
              <a:gd name="connsiteY5" fmla="*/ 185737 h 1209677"/>
              <a:gd name="connsiteX6" fmla="*/ 178593 w 784225"/>
              <a:gd name="connsiteY6" fmla="*/ 42862 h 1209677"/>
              <a:gd name="connsiteX7" fmla="*/ 97631 w 784225"/>
              <a:gd name="connsiteY7" fmla="*/ 38100 h 1209677"/>
              <a:gd name="connsiteX8" fmla="*/ 45243 w 784225"/>
              <a:gd name="connsiteY8" fmla="*/ 271462 h 1209677"/>
              <a:gd name="connsiteX9" fmla="*/ 7143 w 784225"/>
              <a:gd name="connsiteY9" fmla="*/ 581024 h 1209677"/>
              <a:gd name="connsiteX10" fmla="*/ 2382 w 784225"/>
              <a:gd name="connsiteY10" fmla="*/ 757238 h 1209677"/>
              <a:gd name="connsiteX11" fmla="*/ 2382 w 784225"/>
              <a:gd name="connsiteY11" fmla="*/ 1209677 h 1209677"/>
              <a:gd name="connsiteX0" fmla="*/ 2382 w 784225"/>
              <a:gd name="connsiteY0" fmla="*/ 1209677 h 1209677"/>
              <a:gd name="connsiteX1" fmla="*/ 778668 w 784225"/>
              <a:gd name="connsiteY1" fmla="*/ 1209675 h 1209677"/>
              <a:gd name="connsiteX2" fmla="*/ 778670 w 784225"/>
              <a:gd name="connsiteY2" fmla="*/ 1066802 h 1209677"/>
              <a:gd name="connsiteX3" fmla="*/ 645318 w 784225"/>
              <a:gd name="connsiteY3" fmla="*/ 976312 h 1209677"/>
              <a:gd name="connsiteX4" fmla="*/ 440531 w 784225"/>
              <a:gd name="connsiteY4" fmla="*/ 590550 h 1209677"/>
              <a:gd name="connsiteX5" fmla="*/ 292893 w 784225"/>
              <a:gd name="connsiteY5" fmla="*/ 185737 h 1209677"/>
              <a:gd name="connsiteX6" fmla="*/ 178593 w 784225"/>
              <a:gd name="connsiteY6" fmla="*/ 42862 h 1209677"/>
              <a:gd name="connsiteX7" fmla="*/ 97631 w 784225"/>
              <a:gd name="connsiteY7" fmla="*/ 38100 h 1209677"/>
              <a:gd name="connsiteX8" fmla="*/ 45243 w 784225"/>
              <a:gd name="connsiteY8" fmla="*/ 271462 h 1209677"/>
              <a:gd name="connsiteX9" fmla="*/ 7143 w 784225"/>
              <a:gd name="connsiteY9" fmla="*/ 581024 h 1209677"/>
              <a:gd name="connsiteX10" fmla="*/ 2382 w 784225"/>
              <a:gd name="connsiteY10" fmla="*/ 757238 h 1209677"/>
              <a:gd name="connsiteX11" fmla="*/ 2382 w 784225"/>
              <a:gd name="connsiteY11" fmla="*/ 1209677 h 1209677"/>
              <a:gd name="connsiteX0" fmla="*/ 0 w 805656"/>
              <a:gd name="connsiteY0" fmla="*/ 1166813 h 1209675"/>
              <a:gd name="connsiteX1" fmla="*/ 800099 w 805656"/>
              <a:gd name="connsiteY1" fmla="*/ 1209675 h 1209675"/>
              <a:gd name="connsiteX2" fmla="*/ 800101 w 805656"/>
              <a:gd name="connsiteY2" fmla="*/ 1066802 h 1209675"/>
              <a:gd name="connsiteX3" fmla="*/ 666749 w 805656"/>
              <a:gd name="connsiteY3" fmla="*/ 976312 h 1209675"/>
              <a:gd name="connsiteX4" fmla="*/ 461962 w 805656"/>
              <a:gd name="connsiteY4" fmla="*/ 590550 h 1209675"/>
              <a:gd name="connsiteX5" fmla="*/ 314324 w 805656"/>
              <a:gd name="connsiteY5" fmla="*/ 185737 h 1209675"/>
              <a:gd name="connsiteX6" fmla="*/ 200024 w 805656"/>
              <a:gd name="connsiteY6" fmla="*/ 42862 h 1209675"/>
              <a:gd name="connsiteX7" fmla="*/ 119062 w 805656"/>
              <a:gd name="connsiteY7" fmla="*/ 38100 h 1209675"/>
              <a:gd name="connsiteX8" fmla="*/ 66674 w 805656"/>
              <a:gd name="connsiteY8" fmla="*/ 271462 h 1209675"/>
              <a:gd name="connsiteX9" fmla="*/ 28574 w 805656"/>
              <a:gd name="connsiteY9" fmla="*/ 581024 h 1209675"/>
              <a:gd name="connsiteX10" fmla="*/ 23813 w 805656"/>
              <a:gd name="connsiteY10" fmla="*/ 757238 h 1209675"/>
              <a:gd name="connsiteX11" fmla="*/ 0 w 805656"/>
              <a:gd name="connsiteY11" fmla="*/ 1166813 h 1209675"/>
              <a:gd name="connsiteX0" fmla="*/ 0 w 791368"/>
              <a:gd name="connsiteY0" fmla="*/ 1200150 h 1209675"/>
              <a:gd name="connsiteX1" fmla="*/ 785811 w 791368"/>
              <a:gd name="connsiteY1" fmla="*/ 1209675 h 1209675"/>
              <a:gd name="connsiteX2" fmla="*/ 785813 w 791368"/>
              <a:gd name="connsiteY2" fmla="*/ 1066802 h 1209675"/>
              <a:gd name="connsiteX3" fmla="*/ 652461 w 791368"/>
              <a:gd name="connsiteY3" fmla="*/ 976312 h 1209675"/>
              <a:gd name="connsiteX4" fmla="*/ 447674 w 791368"/>
              <a:gd name="connsiteY4" fmla="*/ 590550 h 1209675"/>
              <a:gd name="connsiteX5" fmla="*/ 300036 w 791368"/>
              <a:gd name="connsiteY5" fmla="*/ 185737 h 1209675"/>
              <a:gd name="connsiteX6" fmla="*/ 185736 w 791368"/>
              <a:gd name="connsiteY6" fmla="*/ 42862 h 1209675"/>
              <a:gd name="connsiteX7" fmla="*/ 104774 w 791368"/>
              <a:gd name="connsiteY7" fmla="*/ 38100 h 1209675"/>
              <a:gd name="connsiteX8" fmla="*/ 52386 w 791368"/>
              <a:gd name="connsiteY8" fmla="*/ 271462 h 1209675"/>
              <a:gd name="connsiteX9" fmla="*/ 14286 w 791368"/>
              <a:gd name="connsiteY9" fmla="*/ 581024 h 1209675"/>
              <a:gd name="connsiteX10" fmla="*/ 9525 w 791368"/>
              <a:gd name="connsiteY10" fmla="*/ 757238 h 1209675"/>
              <a:gd name="connsiteX11" fmla="*/ 0 w 791368"/>
              <a:gd name="connsiteY11" fmla="*/ 1200150 h 1209675"/>
              <a:gd name="connsiteX0" fmla="*/ 0 w 786605"/>
              <a:gd name="connsiteY0" fmla="*/ 1200150 h 1219200"/>
              <a:gd name="connsiteX1" fmla="*/ 781048 w 786605"/>
              <a:gd name="connsiteY1" fmla="*/ 1219200 h 1219200"/>
              <a:gd name="connsiteX2" fmla="*/ 785813 w 786605"/>
              <a:gd name="connsiteY2" fmla="*/ 1066802 h 1219200"/>
              <a:gd name="connsiteX3" fmla="*/ 652461 w 786605"/>
              <a:gd name="connsiteY3" fmla="*/ 976312 h 1219200"/>
              <a:gd name="connsiteX4" fmla="*/ 447674 w 786605"/>
              <a:gd name="connsiteY4" fmla="*/ 590550 h 1219200"/>
              <a:gd name="connsiteX5" fmla="*/ 300036 w 786605"/>
              <a:gd name="connsiteY5" fmla="*/ 185737 h 1219200"/>
              <a:gd name="connsiteX6" fmla="*/ 185736 w 786605"/>
              <a:gd name="connsiteY6" fmla="*/ 42862 h 1219200"/>
              <a:gd name="connsiteX7" fmla="*/ 104774 w 786605"/>
              <a:gd name="connsiteY7" fmla="*/ 38100 h 1219200"/>
              <a:gd name="connsiteX8" fmla="*/ 52386 w 786605"/>
              <a:gd name="connsiteY8" fmla="*/ 271462 h 1219200"/>
              <a:gd name="connsiteX9" fmla="*/ 14286 w 786605"/>
              <a:gd name="connsiteY9" fmla="*/ 581024 h 1219200"/>
              <a:gd name="connsiteX10" fmla="*/ 9525 w 786605"/>
              <a:gd name="connsiteY10" fmla="*/ 757238 h 1219200"/>
              <a:gd name="connsiteX11" fmla="*/ 0 w 786605"/>
              <a:gd name="connsiteY11" fmla="*/ 1200150 h 1219200"/>
              <a:gd name="connsiteX0" fmla="*/ 0 w 786605"/>
              <a:gd name="connsiteY0" fmla="*/ 1200150 h 1219200"/>
              <a:gd name="connsiteX1" fmla="*/ 781048 w 786605"/>
              <a:gd name="connsiteY1" fmla="*/ 1219200 h 1219200"/>
              <a:gd name="connsiteX2" fmla="*/ 776288 w 786605"/>
              <a:gd name="connsiteY2" fmla="*/ 1062039 h 1219200"/>
              <a:gd name="connsiteX3" fmla="*/ 652461 w 786605"/>
              <a:gd name="connsiteY3" fmla="*/ 976312 h 1219200"/>
              <a:gd name="connsiteX4" fmla="*/ 447674 w 786605"/>
              <a:gd name="connsiteY4" fmla="*/ 590550 h 1219200"/>
              <a:gd name="connsiteX5" fmla="*/ 300036 w 786605"/>
              <a:gd name="connsiteY5" fmla="*/ 185737 h 1219200"/>
              <a:gd name="connsiteX6" fmla="*/ 185736 w 786605"/>
              <a:gd name="connsiteY6" fmla="*/ 42862 h 1219200"/>
              <a:gd name="connsiteX7" fmla="*/ 104774 w 786605"/>
              <a:gd name="connsiteY7" fmla="*/ 38100 h 1219200"/>
              <a:gd name="connsiteX8" fmla="*/ 52386 w 786605"/>
              <a:gd name="connsiteY8" fmla="*/ 271462 h 1219200"/>
              <a:gd name="connsiteX9" fmla="*/ 14286 w 786605"/>
              <a:gd name="connsiteY9" fmla="*/ 581024 h 1219200"/>
              <a:gd name="connsiteX10" fmla="*/ 9525 w 786605"/>
              <a:gd name="connsiteY10" fmla="*/ 757238 h 1219200"/>
              <a:gd name="connsiteX11" fmla="*/ 0 w 786605"/>
              <a:gd name="connsiteY11" fmla="*/ 1200150 h 1219200"/>
              <a:gd name="connsiteX0" fmla="*/ 0 w 786605"/>
              <a:gd name="connsiteY0" fmla="*/ 1200150 h 1300958"/>
              <a:gd name="connsiteX1" fmla="*/ 781048 w 786605"/>
              <a:gd name="connsiteY1" fmla="*/ 1219200 h 1300958"/>
              <a:gd name="connsiteX2" fmla="*/ 776288 w 786605"/>
              <a:gd name="connsiteY2" fmla="*/ 1062039 h 1300958"/>
              <a:gd name="connsiteX3" fmla="*/ 652461 w 786605"/>
              <a:gd name="connsiteY3" fmla="*/ 976312 h 1300958"/>
              <a:gd name="connsiteX4" fmla="*/ 447674 w 786605"/>
              <a:gd name="connsiteY4" fmla="*/ 590550 h 1300958"/>
              <a:gd name="connsiteX5" fmla="*/ 300036 w 786605"/>
              <a:gd name="connsiteY5" fmla="*/ 185737 h 1300958"/>
              <a:gd name="connsiteX6" fmla="*/ 185736 w 786605"/>
              <a:gd name="connsiteY6" fmla="*/ 42862 h 1300958"/>
              <a:gd name="connsiteX7" fmla="*/ 104774 w 786605"/>
              <a:gd name="connsiteY7" fmla="*/ 38100 h 1300958"/>
              <a:gd name="connsiteX8" fmla="*/ 52386 w 786605"/>
              <a:gd name="connsiteY8" fmla="*/ 271462 h 1300958"/>
              <a:gd name="connsiteX9" fmla="*/ 14286 w 786605"/>
              <a:gd name="connsiteY9" fmla="*/ 581024 h 1300958"/>
              <a:gd name="connsiteX10" fmla="*/ 9525 w 786605"/>
              <a:gd name="connsiteY10" fmla="*/ 757238 h 1300958"/>
              <a:gd name="connsiteX11" fmla="*/ 0 w 786605"/>
              <a:gd name="connsiteY11" fmla="*/ 1200150 h 1300958"/>
              <a:gd name="connsiteX0" fmla="*/ 0 w 781048"/>
              <a:gd name="connsiteY0" fmla="*/ 1200150 h 1300958"/>
              <a:gd name="connsiteX1" fmla="*/ 781048 w 781048"/>
              <a:gd name="connsiteY1" fmla="*/ 1219200 h 1300958"/>
              <a:gd name="connsiteX2" fmla="*/ 776288 w 781048"/>
              <a:gd name="connsiteY2" fmla="*/ 1062039 h 1300958"/>
              <a:gd name="connsiteX3" fmla="*/ 652461 w 781048"/>
              <a:gd name="connsiteY3" fmla="*/ 976312 h 1300958"/>
              <a:gd name="connsiteX4" fmla="*/ 447674 w 781048"/>
              <a:gd name="connsiteY4" fmla="*/ 590550 h 1300958"/>
              <a:gd name="connsiteX5" fmla="*/ 300036 w 781048"/>
              <a:gd name="connsiteY5" fmla="*/ 185737 h 1300958"/>
              <a:gd name="connsiteX6" fmla="*/ 185736 w 781048"/>
              <a:gd name="connsiteY6" fmla="*/ 42862 h 1300958"/>
              <a:gd name="connsiteX7" fmla="*/ 104774 w 781048"/>
              <a:gd name="connsiteY7" fmla="*/ 38100 h 1300958"/>
              <a:gd name="connsiteX8" fmla="*/ 52386 w 781048"/>
              <a:gd name="connsiteY8" fmla="*/ 271462 h 1300958"/>
              <a:gd name="connsiteX9" fmla="*/ 14286 w 781048"/>
              <a:gd name="connsiteY9" fmla="*/ 581024 h 1300958"/>
              <a:gd name="connsiteX10" fmla="*/ 9525 w 781048"/>
              <a:gd name="connsiteY10" fmla="*/ 757238 h 1300958"/>
              <a:gd name="connsiteX11" fmla="*/ 0 w 781048"/>
              <a:gd name="connsiteY11" fmla="*/ 1200150 h 1300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1048" h="1300958">
                <a:moveTo>
                  <a:pt x="0" y="1200150"/>
                </a:moveTo>
                <a:lnTo>
                  <a:pt x="781048" y="1219200"/>
                </a:lnTo>
                <a:cubicBezTo>
                  <a:pt x="777080" y="864394"/>
                  <a:pt x="774701" y="1300958"/>
                  <a:pt x="776288" y="1062039"/>
                </a:cubicBezTo>
                <a:cubicBezTo>
                  <a:pt x="554039" y="889795"/>
                  <a:pt x="707230" y="1054893"/>
                  <a:pt x="652461" y="976312"/>
                </a:cubicBezTo>
                <a:cubicBezTo>
                  <a:pt x="597692" y="897731"/>
                  <a:pt x="506411" y="722312"/>
                  <a:pt x="447674" y="590550"/>
                </a:cubicBezTo>
                <a:cubicBezTo>
                  <a:pt x="388937" y="458788"/>
                  <a:pt x="343692" y="277018"/>
                  <a:pt x="300036" y="185737"/>
                </a:cubicBezTo>
                <a:cubicBezTo>
                  <a:pt x="256380" y="94456"/>
                  <a:pt x="218280" y="67468"/>
                  <a:pt x="185736" y="42862"/>
                </a:cubicBezTo>
                <a:cubicBezTo>
                  <a:pt x="153192" y="18256"/>
                  <a:pt x="126999" y="0"/>
                  <a:pt x="104774" y="38100"/>
                </a:cubicBezTo>
                <a:cubicBezTo>
                  <a:pt x="82549" y="76200"/>
                  <a:pt x="67467" y="180975"/>
                  <a:pt x="52386" y="271462"/>
                </a:cubicBezTo>
                <a:cubicBezTo>
                  <a:pt x="37305" y="361949"/>
                  <a:pt x="21429" y="500061"/>
                  <a:pt x="14286" y="581024"/>
                </a:cubicBezTo>
                <a:cubicBezTo>
                  <a:pt x="7143" y="661987"/>
                  <a:pt x="22621" y="575071"/>
                  <a:pt x="9525" y="757238"/>
                </a:cubicBezTo>
                <a:lnTo>
                  <a:pt x="0" y="1200150"/>
                </a:lnTo>
                <a:close/>
              </a:path>
            </a:pathLst>
          </a:custGeom>
          <a:solidFill>
            <a:schemeClr val="accent1">
              <a:lumMod val="40000"/>
              <a:lumOff val="60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2" name="Group 68"/>
          <p:cNvGrpSpPr/>
          <p:nvPr/>
        </p:nvGrpSpPr>
        <p:grpSpPr>
          <a:xfrm>
            <a:off x="388257" y="224971"/>
            <a:ext cx="4013202" cy="2043727"/>
            <a:chOff x="381000" y="457200"/>
            <a:chExt cx="4013202" cy="2043727"/>
          </a:xfrm>
        </p:grpSpPr>
        <p:grpSp>
          <p:nvGrpSpPr>
            <p:cNvPr id="3" name="Group 65"/>
            <p:cNvGrpSpPr/>
            <p:nvPr/>
          </p:nvGrpSpPr>
          <p:grpSpPr>
            <a:xfrm>
              <a:off x="381000" y="457200"/>
              <a:ext cx="4013202" cy="2043727"/>
              <a:chOff x="58056" y="1600200"/>
              <a:chExt cx="4013202" cy="2043727"/>
            </a:xfrm>
          </p:grpSpPr>
          <p:sp>
            <p:nvSpPr>
              <p:cNvPr id="7" name="Freeform 6"/>
              <p:cNvSpPr/>
              <p:nvPr/>
            </p:nvSpPr>
            <p:spPr>
              <a:xfrm>
                <a:off x="685800" y="1600200"/>
                <a:ext cx="2895600" cy="1422400"/>
              </a:xfrm>
              <a:custGeom>
                <a:avLst/>
                <a:gdLst>
                  <a:gd name="connsiteX0" fmla="*/ 14514 w 2017486"/>
                  <a:gd name="connsiteY0" fmla="*/ 0 h 1422400"/>
                  <a:gd name="connsiteX1" fmla="*/ 0 w 2017486"/>
                  <a:gd name="connsiteY1" fmla="*/ 1422400 h 1422400"/>
                  <a:gd name="connsiteX2" fmla="*/ 2017486 w 2017486"/>
                  <a:gd name="connsiteY2" fmla="*/ 1422400 h 1422400"/>
                </a:gdLst>
                <a:ahLst/>
                <a:cxnLst>
                  <a:cxn ang="0">
                    <a:pos x="connsiteX0" y="connsiteY0"/>
                  </a:cxn>
                  <a:cxn ang="0">
                    <a:pos x="connsiteX1" y="connsiteY1"/>
                  </a:cxn>
                  <a:cxn ang="0">
                    <a:pos x="connsiteX2" y="connsiteY2"/>
                  </a:cxn>
                </a:cxnLst>
                <a:rect l="l" t="t" r="r" b="b"/>
                <a:pathLst>
                  <a:path w="2017486" h="1422400">
                    <a:moveTo>
                      <a:pt x="14514" y="0"/>
                    </a:moveTo>
                    <a:lnTo>
                      <a:pt x="0" y="1422400"/>
                    </a:lnTo>
                    <a:lnTo>
                      <a:pt x="2017486" y="14224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 name="Straight Connector 7"/>
              <p:cNvCxnSpPr/>
              <p:nvPr/>
            </p:nvCxnSpPr>
            <p:spPr>
              <a:xfrm>
                <a:off x="8382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2319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6256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0193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4130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8067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200400" y="3033486"/>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705428" y="3182262"/>
                <a:ext cx="609600" cy="461665"/>
              </a:xfrm>
              <a:prstGeom prst="rect">
                <a:avLst/>
              </a:prstGeom>
              <a:noFill/>
            </p:spPr>
            <p:txBody>
              <a:bodyPr wrap="square" rtlCol="0">
                <a:spAutoFit/>
              </a:bodyPr>
              <a:lstStyle/>
              <a:p>
                <a:pPr algn="ctr"/>
                <a:r>
                  <a:rPr lang="en-US" sz="2400" dirty="0" smtClean="0"/>
                  <a:t>0</a:t>
                </a:r>
                <a:endParaRPr lang="en-US" sz="2400" dirty="0"/>
              </a:p>
            </p:txBody>
          </p:sp>
          <p:sp>
            <p:nvSpPr>
              <p:cNvPr id="16" name="TextBox 15"/>
              <p:cNvSpPr txBox="1"/>
              <p:nvPr/>
            </p:nvSpPr>
            <p:spPr>
              <a:xfrm>
                <a:off x="2115456"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17" name="TextBox 16"/>
              <p:cNvSpPr txBox="1"/>
              <p:nvPr/>
            </p:nvSpPr>
            <p:spPr>
              <a:xfrm>
                <a:off x="251097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18" name="TextBox 17"/>
              <p:cNvSpPr txBox="1"/>
              <p:nvPr/>
            </p:nvSpPr>
            <p:spPr>
              <a:xfrm>
                <a:off x="28956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19" name="TextBox 18"/>
              <p:cNvSpPr txBox="1"/>
              <p:nvPr/>
            </p:nvSpPr>
            <p:spPr>
              <a:xfrm>
                <a:off x="533400" y="3182262"/>
                <a:ext cx="609600" cy="461665"/>
              </a:xfrm>
              <a:prstGeom prst="rect">
                <a:avLst/>
              </a:prstGeom>
              <a:noFill/>
            </p:spPr>
            <p:txBody>
              <a:bodyPr wrap="square" rtlCol="0">
                <a:spAutoFit/>
              </a:bodyPr>
              <a:lstStyle/>
              <a:p>
                <a:pPr algn="ctr"/>
                <a:r>
                  <a:rPr lang="en-US" sz="2400" dirty="0" smtClean="0"/>
                  <a:t>-3</a:t>
                </a:r>
                <a:endParaRPr lang="en-US" sz="2400" dirty="0"/>
              </a:p>
            </p:txBody>
          </p:sp>
          <p:sp>
            <p:nvSpPr>
              <p:cNvPr id="20" name="TextBox 19"/>
              <p:cNvSpPr txBox="1"/>
              <p:nvPr/>
            </p:nvSpPr>
            <p:spPr>
              <a:xfrm>
                <a:off x="918030" y="3182262"/>
                <a:ext cx="609600" cy="461665"/>
              </a:xfrm>
              <a:prstGeom prst="rect">
                <a:avLst/>
              </a:prstGeom>
              <a:noFill/>
            </p:spPr>
            <p:txBody>
              <a:bodyPr wrap="square" rtlCol="0">
                <a:spAutoFit/>
              </a:bodyPr>
              <a:lstStyle/>
              <a:p>
                <a:pPr algn="ctr"/>
                <a:r>
                  <a:rPr lang="en-US" sz="2400" dirty="0" smtClean="0"/>
                  <a:t>-2</a:t>
                </a:r>
                <a:endParaRPr lang="en-US" sz="2400" dirty="0"/>
              </a:p>
            </p:txBody>
          </p:sp>
          <p:sp>
            <p:nvSpPr>
              <p:cNvPr id="21" name="TextBox 20"/>
              <p:cNvSpPr txBox="1"/>
              <p:nvPr/>
            </p:nvSpPr>
            <p:spPr>
              <a:xfrm>
                <a:off x="1295400" y="3182262"/>
                <a:ext cx="609600" cy="461665"/>
              </a:xfrm>
              <a:prstGeom prst="rect">
                <a:avLst/>
              </a:prstGeom>
              <a:noFill/>
            </p:spPr>
            <p:txBody>
              <a:bodyPr wrap="square" rtlCol="0">
                <a:spAutoFit/>
              </a:bodyPr>
              <a:lstStyle/>
              <a:p>
                <a:pPr algn="ctr"/>
                <a:r>
                  <a:rPr lang="en-US" sz="2400" dirty="0" smtClean="0"/>
                  <a:t>-1</a:t>
                </a:r>
                <a:endParaRPr lang="en-US" sz="2400" dirty="0"/>
              </a:p>
            </p:txBody>
          </p:sp>
          <p:sp>
            <p:nvSpPr>
              <p:cNvPr id="22" name="Freeform 21"/>
              <p:cNvSpPr/>
              <p:nvPr/>
            </p:nvSpPr>
            <p:spPr>
              <a:xfrm>
                <a:off x="1944914" y="3396343"/>
                <a:ext cx="130629" cy="29028"/>
              </a:xfrm>
              <a:custGeom>
                <a:avLst/>
                <a:gdLst>
                  <a:gd name="connsiteX0" fmla="*/ 130629 w 130629"/>
                  <a:gd name="connsiteY0" fmla="*/ 0 h 29028"/>
                  <a:gd name="connsiteX1" fmla="*/ 0 w 130629"/>
                  <a:gd name="connsiteY1" fmla="*/ 29028 h 29028"/>
                </a:gdLst>
                <a:ahLst/>
                <a:cxnLst>
                  <a:cxn ang="0">
                    <a:pos x="connsiteX0" y="connsiteY0"/>
                  </a:cxn>
                  <a:cxn ang="0">
                    <a:pos x="connsiteX1" y="connsiteY1"/>
                  </a:cxn>
                </a:cxnLst>
                <a:rect l="l" t="t" r="r" b="b"/>
                <a:pathLst>
                  <a:path w="130629" h="29028">
                    <a:moveTo>
                      <a:pt x="130629" y="0"/>
                    </a:moveTo>
                    <a:lnTo>
                      <a:pt x="0" y="2902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extBox 22"/>
              <p:cNvSpPr txBox="1"/>
              <p:nvPr/>
            </p:nvSpPr>
            <p:spPr>
              <a:xfrm>
                <a:off x="58056" y="2039256"/>
                <a:ext cx="714828" cy="461665"/>
              </a:xfrm>
              <a:prstGeom prst="rect">
                <a:avLst/>
              </a:prstGeom>
              <a:noFill/>
            </p:spPr>
            <p:txBody>
              <a:bodyPr wrap="square" rtlCol="0">
                <a:spAutoFit/>
              </a:bodyPr>
              <a:lstStyle/>
              <a:p>
                <a:pPr algn="ctr"/>
                <a:r>
                  <a:rPr lang="en-US" sz="2400" dirty="0" smtClean="0"/>
                  <a:t>p(d)</a:t>
                </a:r>
                <a:endParaRPr lang="en-US" sz="2400" dirty="0"/>
              </a:p>
            </p:txBody>
          </p:sp>
          <p:sp>
            <p:nvSpPr>
              <p:cNvPr id="24" name="TextBox 23"/>
              <p:cNvSpPr txBox="1"/>
              <p:nvPr/>
            </p:nvSpPr>
            <p:spPr>
              <a:xfrm>
                <a:off x="3356430" y="2757714"/>
                <a:ext cx="714828" cy="461665"/>
              </a:xfrm>
              <a:prstGeom prst="rect">
                <a:avLst/>
              </a:prstGeom>
              <a:noFill/>
            </p:spPr>
            <p:txBody>
              <a:bodyPr wrap="square" rtlCol="0">
                <a:spAutoFit/>
              </a:bodyPr>
              <a:lstStyle/>
              <a:p>
                <a:pPr algn="ctr"/>
                <a:r>
                  <a:rPr lang="en-US" sz="2400" dirty="0" smtClean="0"/>
                  <a:t>d</a:t>
                </a:r>
                <a:endParaRPr lang="en-US" sz="2400" dirty="0"/>
              </a:p>
            </p:txBody>
          </p:sp>
        </p:grpSp>
        <p:sp>
          <p:nvSpPr>
            <p:cNvPr id="25" name="Freeform 24"/>
            <p:cNvSpPr/>
            <p:nvPr/>
          </p:nvSpPr>
          <p:spPr>
            <a:xfrm>
              <a:off x="2335441" y="695324"/>
              <a:ext cx="1465296" cy="1200908"/>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 name="connsiteX0" fmla="*/ 0 w 2752725"/>
                <a:gd name="connsiteY0" fmla="*/ 1175655 h 1200908"/>
                <a:gd name="connsiteX1" fmla="*/ 537028 w 2752725"/>
                <a:gd name="connsiteY1" fmla="*/ 1176109 h 1200908"/>
                <a:gd name="connsiteX2" fmla="*/ 1055914 w 2752725"/>
                <a:gd name="connsiteY2" fmla="*/ 990600 h 1200908"/>
                <a:gd name="connsiteX3" fmla="*/ 1360714 w 2752725"/>
                <a:gd name="connsiteY3" fmla="*/ 0 h 1200908"/>
                <a:gd name="connsiteX4" fmla="*/ 1589314 w 2752725"/>
                <a:gd name="connsiteY4" fmla="*/ 1000127 h 1200908"/>
                <a:gd name="connsiteX5" fmla="*/ 2109333 w 2752725"/>
                <a:gd name="connsiteY5" fmla="*/ 1171346 h 1200908"/>
                <a:gd name="connsiteX6" fmla="*/ 2752725 w 2752725"/>
                <a:gd name="connsiteY6" fmla="*/ 1190397 h 1200908"/>
                <a:gd name="connsiteX0" fmla="*/ 0 w 2752725"/>
                <a:gd name="connsiteY0" fmla="*/ 1175655 h 1367593"/>
                <a:gd name="connsiteX1" fmla="*/ 537028 w 2752725"/>
                <a:gd name="connsiteY1" fmla="*/ 1176109 h 1367593"/>
                <a:gd name="connsiteX2" fmla="*/ 1332139 w 2752725"/>
                <a:gd name="connsiteY2" fmla="*/ 1171575 h 1367593"/>
                <a:gd name="connsiteX3" fmla="*/ 1360714 w 2752725"/>
                <a:gd name="connsiteY3" fmla="*/ 0 h 1367593"/>
                <a:gd name="connsiteX4" fmla="*/ 1589314 w 2752725"/>
                <a:gd name="connsiteY4" fmla="*/ 1000127 h 1367593"/>
                <a:gd name="connsiteX5" fmla="*/ 2109333 w 2752725"/>
                <a:gd name="connsiteY5" fmla="*/ 1171346 h 1367593"/>
                <a:gd name="connsiteX6" fmla="*/ 2752725 w 2752725"/>
                <a:gd name="connsiteY6" fmla="*/ 1190397 h 1367593"/>
                <a:gd name="connsiteX0" fmla="*/ 0 w 2752725"/>
                <a:gd name="connsiteY0" fmla="*/ 1628848 h 1820786"/>
                <a:gd name="connsiteX1" fmla="*/ 537028 w 2752725"/>
                <a:gd name="connsiteY1" fmla="*/ 1629302 h 1820786"/>
                <a:gd name="connsiteX2" fmla="*/ 1332139 w 2752725"/>
                <a:gd name="connsiteY2" fmla="*/ 1624768 h 1820786"/>
                <a:gd name="connsiteX3" fmla="*/ 1360714 w 2752725"/>
                <a:gd name="connsiteY3" fmla="*/ 453193 h 1820786"/>
                <a:gd name="connsiteX4" fmla="*/ 1589314 w 2752725"/>
                <a:gd name="connsiteY4" fmla="*/ 1453320 h 1820786"/>
                <a:gd name="connsiteX5" fmla="*/ 2109333 w 2752725"/>
                <a:gd name="connsiteY5" fmla="*/ 1624539 h 1820786"/>
                <a:gd name="connsiteX6" fmla="*/ 2752725 w 2752725"/>
                <a:gd name="connsiteY6" fmla="*/ 1643590 h 1820786"/>
                <a:gd name="connsiteX0" fmla="*/ 0 w 2752725"/>
                <a:gd name="connsiteY0" fmla="*/ 1628848 h 1654101"/>
                <a:gd name="connsiteX1" fmla="*/ 537028 w 2752725"/>
                <a:gd name="connsiteY1" fmla="*/ 1629302 h 1654101"/>
                <a:gd name="connsiteX2" fmla="*/ 1332139 w 2752725"/>
                <a:gd name="connsiteY2" fmla="*/ 1624768 h 1654101"/>
                <a:gd name="connsiteX3" fmla="*/ 1360714 w 2752725"/>
                <a:gd name="connsiteY3" fmla="*/ 453193 h 1654101"/>
                <a:gd name="connsiteX4" fmla="*/ 1589314 w 2752725"/>
                <a:gd name="connsiteY4" fmla="*/ 1453320 h 1654101"/>
                <a:gd name="connsiteX5" fmla="*/ 2109333 w 2752725"/>
                <a:gd name="connsiteY5" fmla="*/ 1624539 h 1654101"/>
                <a:gd name="connsiteX6" fmla="*/ 2752725 w 2752725"/>
                <a:gd name="connsiteY6" fmla="*/ 1643590 h 1654101"/>
                <a:gd name="connsiteX0" fmla="*/ 0 w 2215697"/>
                <a:gd name="connsiteY0" fmla="*/ 1629302 h 1654101"/>
                <a:gd name="connsiteX1" fmla="*/ 795111 w 2215697"/>
                <a:gd name="connsiteY1" fmla="*/ 1624768 h 1654101"/>
                <a:gd name="connsiteX2" fmla="*/ 823686 w 2215697"/>
                <a:gd name="connsiteY2" fmla="*/ 453193 h 1654101"/>
                <a:gd name="connsiteX3" fmla="*/ 1052286 w 2215697"/>
                <a:gd name="connsiteY3" fmla="*/ 1453320 h 1654101"/>
                <a:gd name="connsiteX4" fmla="*/ 1572305 w 2215697"/>
                <a:gd name="connsiteY4" fmla="*/ 1624539 h 1654101"/>
                <a:gd name="connsiteX5" fmla="*/ 2215697 w 2215697"/>
                <a:gd name="connsiteY5" fmla="*/ 1643590 h 1654101"/>
                <a:gd name="connsiteX0" fmla="*/ 0 w 1420586"/>
                <a:gd name="connsiteY0" fmla="*/ 1624768 h 1654101"/>
                <a:gd name="connsiteX1" fmla="*/ 28575 w 1420586"/>
                <a:gd name="connsiteY1" fmla="*/ 453193 h 1654101"/>
                <a:gd name="connsiteX2" fmla="*/ 257175 w 1420586"/>
                <a:gd name="connsiteY2" fmla="*/ 1453320 h 1654101"/>
                <a:gd name="connsiteX3" fmla="*/ 777194 w 1420586"/>
                <a:gd name="connsiteY3" fmla="*/ 1624539 h 1654101"/>
                <a:gd name="connsiteX4" fmla="*/ 1420586 w 1420586"/>
                <a:gd name="connsiteY4" fmla="*/ 1643590 h 1654101"/>
                <a:gd name="connsiteX0" fmla="*/ 0 w 1096736"/>
                <a:gd name="connsiteY0" fmla="*/ 1624768 h 1654101"/>
                <a:gd name="connsiteX1" fmla="*/ 28575 w 1096736"/>
                <a:gd name="connsiteY1" fmla="*/ 453193 h 1654101"/>
                <a:gd name="connsiteX2" fmla="*/ 257175 w 1096736"/>
                <a:gd name="connsiteY2" fmla="*/ 1453320 h 1654101"/>
                <a:gd name="connsiteX3" fmla="*/ 777194 w 1096736"/>
                <a:gd name="connsiteY3" fmla="*/ 1624539 h 1654101"/>
                <a:gd name="connsiteX4" fmla="*/ 1096736 w 1096736"/>
                <a:gd name="connsiteY4" fmla="*/ 1634065 h 1654101"/>
                <a:gd name="connsiteX0" fmla="*/ 0 w 1068161"/>
                <a:gd name="connsiteY0" fmla="*/ 0 h 1200908"/>
                <a:gd name="connsiteX1" fmla="*/ 228600 w 1068161"/>
                <a:gd name="connsiteY1" fmla="*/ 1000127 h 1200908"/>
                <a:gd name="connsiteX2" fmla="*/ 748619 w 1068161"/>
                <a:gd name="connsiteY2" fmla="*/ 1171346 h 1200908"/>
                <a:gd name="connsiteX3" fmla="*/ 1068161 w 1068161"/>
                <a:gd name="connsiteY3" fmla="*/ 1180872 h 1200908"/>
                <a:gd name="connsiteX0" fmla="*/ 0 w 748619"/>
                <a:gd name="connsiteY0" fmla="*/ 0 h 1200908"/>
                <a:gd name="connsiteX1" fmla="*/ 228600 w 748619"/>
                <a:gd name="connsiteY1" fmla="*/ 1000127 h 1200908"/>
                <a:gd name="connsiteX2" fmla="*/ 748619 w 748619"/>
                <a:gd name="connsiteY2" fmla="*/ 1171346 h 1200908"/>
                <a:gd name="connsiteX0" fmla="*/ 0 w 554876"/>
                <a:gd name="connsiteY0" fmla="*/ 0 h 1200908"/>
                <a:gd name="connsiteX1" fmla="*/ 228600 w 554876"/>
                <a:gd name="connsiteY1" fmla="*/ 1000127 h 1200908"/>
                <a:gd name="connsiteX2" fmla="*/ 554876 w 554876"/>
                <a:gd name="connsiteY2" fmla="*/ 1156832 h 1200908"/>
              </a:gdLst>
              <a:ahLst/>
              <a:cxnLst>
                <a:cxn ang="0">
                  <a:pos x="connsiteX0" y="connsiteY0"/>
                </a:cxn>
                <a:cxn ang="0">
                  <a:pos x="connsiteX1" y="connsiteY1"/>
                </a:cxn>
                <a:cxn ang="0">
                  <a:pos x="connsiteX2" y="connsiteY2"/>
                </a:cxn>
              </a:cxnLst>
              <a:rect l="l" t="t" r="r" b="b"/>
              <a:pathLst>
                <a:path w="554876" h="1200908">
                  <a:moveTo>
                    <a:pt x="0" y="0"/>
                  </a:moveTo>
                  <a:cubicBezTo>
                    <a:pt x="107950" y="36513"/>
                    <a:pt x="104624" y="799346"/>
                    <a:pt x="228600" y="1000127"/>
                  </a:cubicBezTo>
                  <a:cubicBezTo>
                    <a:pt x="357339" y="1200908"/>
                    <a:pt x="554876" y="1156832"/>
                    <a:pt x="554876" y="1156832"/>
                  </a:cubicBez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Freeform 25"/>
            <p:cNvSpPr/>
            <p:nvPr/>
          </p:nvSpPr>
          <p:spPr>
            <a:xfrm flipH="1">
              <a:off x="1084944" y="700314"/>
              <a:ext cx="1240971" cy="1195918"/>
            </a:xfrm>
            <a:custGeom>
              <a:avLst/>
              <a:gdLst>
                <a:gd name="connsiteX0" fmla="*/ 0 w 2743200"/>
                <a:gd name="connsiteY0" fmla="*/ 0 h 31448"/>
                <a:gd name="connsiteX1" fmla="*/ 537028 w 2743200"/>
                <a:gd name="connsiteY1" fmla="*/ 29029 h 31448"/>
                <a:gd name="connsiteX2" fmla="*/ 928914 w 2743200"/>
                <a:gd name="connsiteY2" fmla="*/ 14514 h 31448"/>
                <a:gd name="connsiteX3" fmla="*/ 1320800 w 2743200"/>
                <a:gd name="connsiteY3" fmla="*/ 14514 h 31448"/>
                <a:gd name="connsiteX4" fmla="*/ 1712685 w 2743200"/>
                <a:gd name="connsiteY4" fmla="*/ 29029 h 31448"/>
                <a:gd name="connsiteX5" fmla="*/ 2104571 w 2743200"/>
                <a:gd name="connsiteY5" fmla="*/ 29029 h 31448"/>
                <a:gd name="connsiteX6" fmla="*/ 2743200 w 2743200"/>
                <a:gd name="connsiteY6" fmla="*/ 29029 h 31448"/>
                <a:gd name="connsiteX0" fmla="*/ 0 w 2743200"/>
                <a:gd name="connsiteY0" fmla="*/ 339876 h 429986"/>
                <a:gd name="connsiteX1" fmla="*/ 537028 w 2743200"/>
                <a:gd name="connsiteY1" fmla="*/ 368905 h 429986"/>
                <a:gd name="connsiteX2" fmla="*/ 928914 w 2743200"/>
                <a:gd name="connsiteY2" fmla="*/ 354390 h 429986"/>
                <a:gd name="connsiteX3" fmla="*/ 1360714 w 2743200"/>
                <a:gd name="connsiteY3" fmla="*/ 2419 h 429986"/>
                <a:gd name="connsiteX4" fmla="*/ 1712685 w 2743200"/>
                <a:gd name="connsiteY4" fmla="*/ 368905 h 429986"/>
                <a:gd name="connsiteX5" fmla="*/ 2104571 w 2743200"/>
                <a:gd name="connsiteY5" fmla="*/ 368905 h 429986"/>
                <a:gd name="connsiteX6" fmla="*/ 2743200 w 2743200"/>
                <a:gd name="connsiteY6" fmla="*/ 368905 h 429986"/>
                <a:gd name="connsiteX0" fmla="*/ 0 w 2743200"/>
                <a:gd name="connsiteY0" fmla="*/ 358019 h 433614"/>
                <a:gd name="connsiteX1" fmla="*/ 537028 w 2743200"/>
                <a:gd name="connsiteY1" fmla="*/ 387048 h 433614"/>
                <a:gd name="connsiteX2" fmla="*/ 928914 w 2743200"/>
                <a:gd name="connsiteY2" fmla="*/ 372533 h 433614"/>
                <a:gd name="connsiteX3" fmla="*/ 1360714 w 2743200"/>
                <a:gd name="connsiteY3" fmla="*/ 20562 h 433614"/>
                <a:gd name="connsiteX4" fmla="*/ 1741714 w 2743200"/>
                <a:gd name="connsiteY4" fmla="*/ 249162 h 433614"/>
                <a:gd name="connsiteX5" fmla="*/ 2104571 w 2743200"/>
                <a:gd name="connsiteY5" fmla="*/ 387048 h 433614"/>
                <a:gd name="connsiteX6" fmla="*/ 2743200 w 2743200"/>
                <a:gd name="connsiteY6" fmla="*/ 387048 h 433614"/>
                <a:gd name="connsiteX0" fmla="*/ 0 w 2743200"/>
                <a:gd name="connsiteY0" fmla="*/ 350157 h 410029"/>
                <a:gd name="connsiteX1" fmla="*/ 537028 w 2743200"/>
                <a:gd name="connsiteY1" fmla="*/ 379186 h 410029"/>
                <a:gd name="connsiteX2" fmla="*/ 979714 w 2743200"/>
                <a:gd name="connsiteY2" fmla="*/ 165101 h 410029"/>
                <a:gd name="connsiteX3" fmla="*/ 1360714 w 2743200"/>
                <a:gd name="connsiteY3" fmla="*/ 12700 h 410029"/>
                <a:gd name="connsiteX4" fmla="*/ 1741714 w 2743200"/>
                <a:gd name="connsiteY4" fmla="*/ 241300 h 410029"/>
                <a:gd name="connsiteX5" fmla="*/ 2104571 w 2743200"/>
                <a:gd name="connsiteY5" fmla="*/ 379186 h 410029"/>
                <a:gd name="connsiteX6" fmla="*/ 2743200 w 2743200"/>
                <a:gd name="connsiteY6" fmla="*/ 379186 h 410029"/>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359682 h 419554"/>
                <a:gd name="connsiteX1" fmla="*/ 537028 w 2743200"/>
                <a:gd name="connsiteY1" fmla="*/ 388711 h 419554"/>
                <a:gd name="connsiteX2" fmla="*/ 979714 w 2743200"/>
                <a:gd name="connsiteY2" fmla="*/ 174626 h 419554"/>
                <a:gd name="connsiteX3" fmla="*/ 1332139 w 2743200"/>
                <a:gd name="connsiteY3" fmla="*/ 12700 h 419554"/>
                <a:gd name="connsiteX4" fmla="*/ 1741714 w 2743200"/>
                <a:gd name="connsiteY4" fmla="*/ 250825 h 419554"/>
                <a:gd name="connsiteX5" fmla="*/ 2104571 w 2743200"/>
                <a:gd name="connsiteY5" fmla="*/ 388711 h 419554"/>
                <a:gd name="connsiteX6" fmla="*/ 2743200 w 2743200"/>
                <a:gd name="connsiteY6" fmla="*/ 388711 h 419554"/>
                <a:gd name="connsiteX0" fmla="*/ 0 w 2743200"/>
                <a:gd name="connsiteY0" fmla="*/ 1188355 h 1280279"/>
                <a:gd name="connsiteX1" fmla="*/ 537028 w 2743200"/>
                <a:gd name="connsiteY1" fmla="*/ 1217384 h 1280279"/>
                <a:gd name="connsiteX2" fmla="*/ 979714 w 2743200"/>
                <a:gd name="connsiteY2" fmla="*/ 1003299 h 1280279"/>
                <a:gd name="connsiteX3" fmla="*/ 1360714 w 2743200"/>
                <a:gd name="connsiteY3" fmla="*/ 12700 h 1280279"/>
                <a:gd name="connsiteX4" fmla="*/ 1741714 w 2743200"/>
                <a:gd name="connsiteY4" fmla="*/ 1079498 h 1280279"/>
                <a:gd name="connsiteX5" fmla="*/ 2104571 w 2743200"/>
                <a:gd name="connsiteY5" fmla="*/ 1217384 h 1280279"/>
                <a:gd name="connsiteX6" fmla="*/ 2743200 w 2743200"/>
                <a:gd name="connsiteY6" fmla="*/ 1217384 h 1280279"/>
                <a:gd name="connsiteX0" fmla="*/ 0 w 2743200"/>
                <a:gd name="connsiteY0" fmla="*/ 1188355 h 1280282"/>
                <a:gd name="connsiteX1" fmla="*/ 537028 w 2743200"/>
                <a:gd name="connsiteY1" fmla="*/ 1217384 h 1280282"/>
                <a:gd name="connsiteX2" fmla="*/ 979714 w 2743200"/>
                <a:gd name="connsiteY2" fmla="*/ 1003299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80282"/>
                <a:gd name="connsiteX1" fmla="*/ 537028 w 2743200"/>
                <a:gd name="connsiteY1" fmla="*/ 1217384 h 1280282"/>
                <a:gd name="connsiteX2" fmla="*/ 1055914 w 2743200"/>
                <a:gd name="connsiteY2" fmla="*/ 1003300 h 1280282"/>
                <a:gd name="connsiteX3" fmla="*/ 1360714 w 2743200"/>
                <a:gd name="connsiteY3" fmla="*/ 12700 h 1280282"/>
                <a:gd name="connsiteX4" fmla="*/ 1589314 w 2743200"/>
                <a:gd name="connsiteY4" fmla="*/ 1079501 h 1280282"/>
                <a:gd name="connsiteX5" fmla="*/ 2104571 w 2743200"/>
                <a:gd name="connsiteY5" fmla="*/ 1217384 h 1280282"/>
                <a:gd name="connsiteX6" fmla="*/ 2743200 w 2743200"/>
                <a:gd name="connsiteY6" fmla="*/ 1217384 h 1280282"/>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60739 w 2743200"/>
                <a:gd name="connsiteY4" fmla="*/ 1027114 h 1248226"/>
                <a:gd name="connsiteX5" fmla="*/ 2104571 w 2743200"/>
                <a:gd name="connsiteY5" fmla="*/ 1217384 h 1248226"/>
                <a:gd name="connsiteX6" fmla="*/ 2743200 w 2743200"/>
                <a:gd name="connsiteY6" fmla="*/ 1217384 h 1248226"/>
                <a:gd name="connsiteX0" fmla="*/ 0 w 2743200"/>
                <a:gd name="connsiteY0" fmla="*/ 1188355 h 1248226"/>
                <a:gd name="connsiteX1" fmla="*/ 537028 w 2743200"/>
                <a:gd name="connsiteY1" fmla="*/ 1217384 h 1248226"/>
                <a:gd name="connsiteX2" fmla="*/ 1055914 w 2743200"/>
                <a:gd name="connsiteY2" fmla="*/ 1003300 h 1248226"/>
                <a:gd name="connsiteX3" fmla="*/ 1360714 w 2743200"/>
                <a:gd name="connsiteY3" fmla="*/ 12700 h 1248226"/>
                <a:gd name="connsiteX4" fmla="*/ 1589314 w 2743200"/>
                <a:gd name="connsiteY4" fmla="*/ 1012827 h 1248226"/>
                <a:gd name="connsiteX5" fmla="*/ 2104571 w 2743200"/>
                <a:gd name="connsiteY5" fmla="*/ 1217384 h 1248226"/>
                <a:gd name="connsiteX6" fmla="*/ 2743200 w 2743200"/>
                <a:gd name="connsiteY6" fmla="*/ 1217384 h 1248226"/>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9651"/>
                <a:gd name="connsiteX1" fmla="*/ 537028 w 2743200"/>
                <a:gd name="connsiteY1" fmla="*/ 1188809 h 1219651"/>
                <a:gd name="connsiteX2" fmla="*/ 1055914 w 2743200"/>
                <a:gd name="connsiteY2" fmla="*/ 1003300 h 1219651"/>
                <a:gd name="connsiteX3" fmla="*/ 1360714 w 2743200"/>
                <a:gd name="connsiteY3" fmla="*/ 12700 h 1219651"/>
                <a:gd name="connsiteX4" fmla="*/ 1589314 w 2743200"/>
                <a:gd name="connsiteY4" fmla="*/ 1012827 h 1219651"/>
                <a:gd name="connsiteX5" fmla="*/ 2104571 w 2743200"/>
                <a:gd name="connsiteY5" fmla="*/ 1217384 h 1219651"/>
                <a:gd name="connsiteX6" fmla="*/ 2743200 w 2743200"/>
                <a:gd name="connsiteY6" fmla="*/ 1217384 h 1219651"/>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4571 w 2743200"/>
                <a:gd name="connsiteY5" fmla="*/ 1217384 h 1217384"/>
                <a:gd name="connsiteX6" fmla="*/ 2743200 w 2743200"/>
                <a:gd name="connsiteY6" fmla="*/ 1217384 h 1217384"/>
                <a:gd name="connsiteX0" fmla="*/ 0 w 2743200"/>
                <a:gd name="connsiteY0" fmla="*/ 1188355 h 1217384"/>
                <a:gd name="connsiteX1" fmla="*/ 537028 w 2743200"/>
                <a:gd name="connsiteY1" fmla="*/ 1188809 h 1217384"/>
                <a:gd name="connsiteX2" fmla="*/ 1055914 w 2743200"/>
                <a:gd name="connsiteY2" fmla="*/ 1003300 h 1217384"/>
                <a:gd name="connsiteX3" fmla="*/ 1360714 w 2743200"/>
                <a:gd name="connsiteY3" fmla="*/ 12700 h 1217384"/>
                <a:gd name="connsiteX4" fmla="*/ 1589314 w 2743200"/>
                <a:gd name="connsiteY4" fmla="*/ 1012827 h 1217384"/>
                <a:gd name="connsiteX5" fmla="*/ 2109333 w 2743200"/>
                <a:gd name="connsiteY5" fmla="*/ 1184046 h 1217384"/>
                <a:gd name="connsiteX6" fmla="*/ 2743200 w 2743200"/>
                <a:gd name="connsiteY6" fmla="*/ 1217384 h 1217384"/>
                <a:gd name="connsiteX0" fmla="*/ 0 w 2752725"/>
                <a:gd name="connsiteY0" fmla="*/ 1188355 h 1213608"/>
                <a:gd name="connsiteX1" fmla="*/ 537028 w 2752725"/>
                <a:gd name="connsiteY1" fmla="*/ 1188809 h 1213608"/>
                <a:gd name="connsiteX2" fmla="*/ 1055914 w 2752725"/>
                <a:gd name="connsiteY2" fmla="*/ 1003300 h 1213608"/>
                <a:gd name="connsiteX3" fmla="*/ 1360714 w 2752725"/>
                <a:gd name="connsiteY3" fmla="*/ 12700 h 1213608"/>
                <a:gd name="connsiteX4" fmla="*/ 1589314 w 2752725"/>
                <a:gd name="connsiteY4" fmla="*/ 1012827 h 1213608"/>
                <a:gd name="connsiteX5" fmla="*/ 2109333 w 2752725"/>
                <a:gd name="connsiteY5" fmla="*/ 1184046 h 1213608"/>
                <a:gd name="connsiteX6" fmla="*/ 2752725 w 2752725"/>
                <a:gd name="connsiteY6" fmla="*/ 1203097 h 1213608"/>
                <a:gd name="connsiteX0" fmla="*/ 0 w 2752725"/>
                <a:gd name="connsiteY0" fmla="*/ 1175655 h 1200908"/>
                <a:gd name="connsiteX1" fmla="*/ 537028 w 2752725"/>
                <a:gd name="connsiteY1" fmla="*/ 1176109 h 1200908"/>
                <a:gd name="connsiteX2" fmla="*/ 1055914 w 2752725"/>
                <a:gd name="connsiteY2" fmla="*/ 990600 h 1200908"/>
                <a:gd name="connsiteX3" fmla="*/ 1360714 w 2752725"/>
                <a:gd name="connsiteY3" fmla="*/ 0 h 1200908"/>
                <a:gd name="connsiteX4" fmla="*/ 1589314 w 2752725"/>
                <a:gd name="connsiteY4" fmla="*/ 1000127 h 1200908"/>
                <a:gd name="connsiteX5" fmla="*/ 2109333 w 2752725"/>
                <a:gd name="connsiteY5" fmla="*/ 1171346 h 1200908"/>
                <a:gd name="connsiteX6" fmla="*/ 2752725 w 2752725"/>
                <a:gd name="connsiteY6" fmla="*/ 1190397 h 1200908"/>
                <a:gd name="connsiteX0" fmla="*/ 0 w 2752725"/>
                <a:gd name="connsiteY0" fmla="*/ 1175655 h 1367593"/>
                <a:gd name="connsiteX1" fmla="*/ 537028 w 2752725"/>
                <a:gd name="connsiteY1" fmla="*/ 1176109 h 1367593"/>
                <a:gd name="connsiteX2" fmla="*/ 1332139 w 2752725"/>
                <a:gd name="connsiteY2" fmla="*/ 1171575 h 1367593"/>
                <a:gd name="connsiteX3" fmla="*/ 1360714 w 2752725"/>
                <a:gd name="connsiteY3" fmla="*/ 0 h 1367593"/>
                <a:gd name="connsiteX4" fmla="*/ 1589314 w 2752725"/>
                <a:gd name="connsiteY4" fmla="*/ 1000127 h 1367593"/>
                <a:gd name="connsiteX5" fmla="*/ 2109333 w 2752725"/>
                <a:gd name="connsiteY5" fmla="*/ 1171346 h 1367593"/>
                <a:gd name="connsiteX6" fmla="*/ 2752725 w 2752725"/>
                <a:gd name="connsiteY6" fmla="*/ 1190397 h 1367593"/>
                <a:gd name="connsiteX0" fmla="*/ 0 w 2752725"/>
                <a:gd name="connsiteY0" fmla="*/ 1628848 h 1820786"/>
                <a:gd name="connsiteX1" fmla="*/ 537028 w 2752725"/>
                <a:gd name="connsiteY1" fmla="*/ 1629302 h 1820786"/>
                <a:gd name="connsiteX2" fmla="*/ 1332139 w 2752725"/>
                <a:gd name="connsiteY2" fmla="*/ 1624768 h 1820786"/>
                <a:gd name="connsiteX3" fmla="*/ 1360714 w 2752725"/>
                <a:gd name="connsiteY3" fmla="*/ 453193 h 1820786"/>
                <a:gd name="connsiteX4" fmla="*/ 1589314 w 2752725"/>
                <a:gd name="connsiteY4" fmla="*/ 1453320 h 1820786"/>
                <a:gd name="connsiteX5" fmla="*/ 2109333 w 2752725"/>
                <a:gd name="connsiteY5" fmla="*/ 1624539 h 1820786"/>
                <a:gd name="connsiteX6" fmla="*/ 2752725 w 2752725"/>
                <a:gd name="connsiteY6" fmla="*/ 1643590 h 1820786"/>
                <a:gd name="connsiteX0" fmla="*/ 0 w 2752725"/>
                <a:gd name="connsiteY0" fmla="*/ 1628848 h 1654101"/>
                <a:gd name="connsiteX1" fmla="*/ 537028 w 2752725"/>
                <a:gd name="connsiteY1" fmla="*/ 1629302 h 1654101"/>
                <a:gd name="connsiteX2" fmla="*/ 1332139 w 2752725"/>
                <a:gd name="connsiteY2" fmla="*/ 1624768 h 1654101"/>
                <a:gd name="connsiteX3" fmla="*/ 1360714 w 2752725"/>
                <a:gd name="connsiteY3" fmla="*/ 453193 h 1654101"/>
                <a:gd name="connsiteX4" fmla="*/ 1589314 w 2752725"/>
                <a:gd name="connsiteY4" fmla="*/ 1453320 h 1654101"/>
                <a:gd name="connsiteX5" fmla="*/ 2109333 w 2752725"/>
                <a:gd name="connsiteY5" fmla="*/ 1624539 h 1654101"/>
                <a:gd name="connsiteX6" fmla="*/ 2752725 w 2752725"/>
                <a:gd name="connsiteY6" fmla="*/ 1643590 h 1654101"/>
                <a:gd name="connsiteX0" fmla="*/ 0 w 2215697"/>
                <a:gd name="connsiteY0" fmla="*/ 1629302 h 1654101"/>
                <a:gd name="connsiteX1" fmla="*/ 795111 w 2215697"/>
                <a:gd name="connsiteY1" fmla="*/ 1624768 h 1654101"/>
                <a:gd name="connsiteX2" fmla="*/ 823686 w 2215697"/>
                <a:gd name="connsiteY2" fmla="*/ 453193 h 1654101"/>
                <a:gd name="connsiteX3" fmla="*/ 1052286 w 2215697"/>
                <a:gd name="connsiteY3" fmla="*/ 1453320 h 1654101"/>
                <a:gd name="connsiteX4" fmla="*/ 1572305 w 2215697"/>
                <a:gd name="connsiteY4" fmla="*/ 1624539 h 1654101"/>
                <a:gd name="connsiteX5" fmla="*/ 2215697 w 2215697"/>
                <a:gd name="connsiteY5" fmla="*/ 1643590 h 1654101"/>
                <a:gd name="connsiteX0" fmla="*/ 0 w 1420586"/>
                <a:gd name="connsiteY0" fmla="*/ 1624768 h 1654101"/>
                <a:gd name="connsiteX1" fmla="*/ 28575 w 1420586"/>
                <a:gd name="connsiteY1" fmla="*/ 453193 h 1654101"/>
                <a:gd name="connsiteX2" fmla="*/ 257175 w 1420586"/>
                <a:gd name="connsiteY2" fmla="*/ 1453320 h 1654101"/>
                <a:gd name="connsiteX3" fmla="*/ 777194 w 1420586"/>
                <a:gd name="connsiteY3" fmla="*/ 1624539 h 1654101"/>
                <a:gd name="connsiteX4" fmla="*/ 1420586 w 1420586"/>
                <a:gd name="connsiteY4" fmla="*/ 1643590 h 1654101"/>
                <a:gd name="connsiteX0" fmla="*/ 0 w 1372961"/>
                <a:gd name="connsiteY0" fmla="*/ 1624768 h 1654101"/>
                <a:gd name="connsiteX1" fmla="*/ 28575 w 1372961"/>
                <a:gd name="connsiteY1" fmla="*/ 453193 h 1654101"/>
                <a:gd name="connsiteX2" fmla="*/ 257175 w 1372961"/>
                <a:gd name="connsiteY2" fmla="*/ 1453320 h 1654101"/>
                <a:gd name="connsiteX3" fmla="*/ 777194 w 1372961"/>
                <a:gd name="connsiteY3" fmla="*/ 1624539 h 1654101"/>
                <a:gd name="connsiteX4" fmla="*/ 1372961 w 1372961"/>
                <a:gd name="connsiteY4" fmla="*/ 1624540 h 1654101"/>
                <a:gd name="connsiteX0" fmla="*/ 0 w 1344386"/>
                <a:gd name="connsiteY0" fmla="*/ 0 h 1200908"/>
                <a:gd name="connsiteX1" fmla="*/ 228600 w 1344386"/>
                <a:gd name="connsiteY1" fmla="*/ 1000127 h 1200908"/>
                <a:gd name="connsiteX2" fmla="*/ 748619 w 1344386"/>
                <a:gd name="connsiteY2" fmla="*/ 1171346 h 1200908"/>
                <a:gd name="connsiteX3" fmla="*/ 1344386 w 1344386"/>
                <a:gd name="connsiteY3" fmla="*/ 1171347 h 1200908"/>
                <a:gd name="connsiteX0" fmla="*/ 0 w 1702889"/>
                <a:gd name="connsiteY0" fmla="*/ 0 h 1200908"/>
                <a:gd name="connsiteX1" fmla="*/ 228600 w 1702889"/>
                <a:gd name="connsiteY1" fmla="*/ 1000127 h 1200908"/>
                <a:gd name="connsiteX2" fmla="*/ 748619 w 1702889"/>
                <a:gd name="connsiteY2" fmla="*/ 1171346 h 1200908"/>
                <a:gd name="connsiteX3" fmla="*/ 1702889 w 1702889"/>
                <a:gd name="connsiteY3" fmla="*/ 1171347 h 1200908"/>
              </a:gdLst>
              <a:ahLst/>
              <a:cxnLst>
                <a:cxn ang="0">
                  <a:pos x="connsiteX0" y="connsiteY0"/>
                </a:cxn>
                <a:cxn ang="0">
                  <a:pos x="connsiteX1" y="connsiteY1"/>
                </a:cxn>
                <a:cxn ang="0">
                  <a:pos x="connsiteX2" y="connsiteY2"/>
                </a:cxn>
                <a:cxn ang="0">
                  <a:pos x="connsiteX3" y="connsiteY3"/>
                </a:cxn>
              </a:cxnLst>
              <a:rect l="l" t="t" r="r" b="b"/>
              <a:pathLst>
                <a:path w="1702889" h="1200908">
                  <a:moveTo>
                    <a:pt x="0" y="0"/>
                  </a:moveTo>
                  <a:cubicBezTo>
                    <a:pt x="107950" y="36513"/>
                    <a:pt x="104624" y="799346"/>
                    <a:pt x="228600" y="1000127"/>
                  </a:cubicBezTo>
                  <a:cubicBezTo>
                    <a:pt x="357339" y="1200908"/>
                    <a:pt x="748619" y="1171346"/>
                    <a:pt x="748619" y="1171346"/>
                  </a:cubicBezTo>
                  <a:lnTo>
                    <a:pt x="1702889" y="1171347"/>
                  </a:lnTo>
                </a:path>
              </a:pathLst>
            </a:cu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4" name="TextBox 113"/>
          <p:cNvSpPr txBox="1"/>
          <p:nvPr/>
        </p:nvSpPr>
        <p:spPr>
          <a:xfrm>
            <a:off x="4267200" y="457200"/>
            <a:ext cx="4876800" cy="1384995"/>
          </a:xfrm>
          <a:prstGeom prst="rect">
            <a:avLst/>
          </a:prstGeom>
          <a:noFill/>
        </p:spPr>
        <p:txBody>
          <a:bodyPr wrap="square" rtlCol="0">
            <a:spAutoFit/>
          </a:bodyPr>
          <a:lstStyle/>
          <a:p>
            <a:r>
              <a:rPr lang="en-US" sz="2800" dirty="0" smtClean="0"/>
              <a:t>width that encloses 67% of area</a:t>
            </a:r>
          </a:p>
          <a:p>
            <a:r>
              <a:rPr lang="en-US" sz="2800" dirty="0" smtClean="0"/>
              <a:t>67% confidence bounds</a:t>
            </a:r>
            <a:endParaRPr lang="en-US" sz="2800" dirty="0" smtClean="0"/>
          </a:p>
          <a:p>
            <a:endParaRPr lang="en-US" sz="2800" dirty="0"/>
          </a:p>
        </p:txBody>
      </p:sp>
      <p:cxnSp>
        <p:nvCxnSpPr>
          <p:cNvPr id="116" name="Straight Connector 115"/>
          <p:cNvCxnSpPr/>
          <p:nvPr/>
        </p:nvCxnSpPr>
        <p:spPr>
          <a:xfrm flipH="1">
            <a:off x="2246090" y="1762125"/>
            <a:ext cx="759048" cy="1362"/>
          </a:xfrm>
          <a:prstGeom prst="line">
            <a:avLst/>
          </a:prstGeom>
          <a:ln w="28575">
            <a:solidFill>
              <a:srgbClr val="FF0000"/>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7" name="TextBox 126"/>
          <p:cNvSpPr txBox="1"/>
          <p:nvPr/>
        </p:nvSpPr>
        <p:spPr>
          <a:xfrm>
            <a:off x="4343400" y="3886200"/>
            <a:ext cx="4495800" cy="954107"/>
          </a:xfrm>
          <a:prstGeom prst="rect">
            <a:avLst/>
          </a:prstGeom>
          <a:noFill/>
        </p:spPr>
        <p:txBody>
          <a:bodyPr wrap="square" rtlCol="0">
            <a:spAutoFit/>
          </a:bodyPr>
          <a:lstStyle/>
          <a:p>
            <a:r>
              <a:rPr lang="en-US" sz="2800" dirty="0" smtClean="0"/>
              <a:t>square root of the variance</a:t>
            </a:r>
          </a:p>
          <a:p>
            <a:endParaRPr lang="en-US" sz="2800" dirty="0"/>
          </a:p>
        </p:txBody>
      </p:sp>
      <p:sp>
        <p:nvSpPr>
          <p:cNvPr id="30" name="Oval 29"/>
          <p:cNvSpPr/>
          <p:nvPr/>
        </p:nvSpPr>
        <p:spPr>
          <a:xfrm>
            <a:off x="4038600" y="3323772"/>
            <a:ext cx="4953000" cy="1828800"/>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6504992" y="2750460"/>
            <a:ext cx="2334208" cy="523220"/>
          </a:xfrm>
          <a:prstGeom prst="rect">
            <a:avLst/>
          </a:prstGeom>
          <a:noFill/>
        </p:spPr>
        <p:txBody>
          <a:bodyPr wrap="square" rtlCol="0">
            <a:spAutoFit/>
          </a:bodyPr>
          <a:lstStyle/>
          <a:p>
            <a:r>
              <a:rPr lang="en-US" sz="2800" dirty="0" smtClean="0">
                <a:solidFill>
                  <a:srgbClr val="00B050"/>
                </a:solidFill>
              </a:rPr>
              <a:t>most common</a:t>
            </a:r>
            <a:endParaRPr lang="en-US" sz="2800" dirty="0">
              <a:solidFill>
                <a:srgbClr val="00B05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imes New Roman" pitchFamily="18" charset="0"/>
                <a:cs typeface="Times New Roman" pitchFamily="18" charset="0"/>
              </a:rPr>
              <a:t>two common </a:t>
            </a:r>
            <a:r>
              <a:rPr lang="en-US" dirty="0" err="1" smtClean="0">
                <a:latin typeface="Times New Roman" pitchFamily="18" charset="0"/>
                <a:cs typeface="Times New Roman" pitchFamily="18" charset="0"/>
              </a:rPr>
              <a:t>p.d.f.’s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lnSpcReduction="10000"/>
          </a:bodyPr>
          <a:lstStyle/>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Uniform Distribution</a:t>
            </a:r>
          </a:p>
          <a:p>
            <a:pPr>
              <a:buNone/>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state of no knowledge</a:t>
            </a:r>
            <a:endParaRPr lang="en-US" dirty="0" smtClean="0">
              <a:latin typeface="Times New Roman" pitchFamily="18" charset="0"/>
              <a:cs typeface="Times New Roman" pitchFamily="18" charset="0"/>
            </a:endParaRPr>
          </a:p>
          <a:p>
            <a:pPr>
              <a:buNone/>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Normal Distribution</a:t>
            </a:r>
          </a:p>
          <a:p>
            <a:pPr>
              <a:buNone/>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limiting distribution for additive processes</a:t>
            </a:r>
          </a:p>
          <a:p>
            <a:pPr>
              <a:buNone/>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very common in nature</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38"/>
            <a:ext cx="8229600" cy="1143000"/>
          </a:xfrm>
        </p:spPr>
        <p:txBody>
          <a:bodyPr/>
          <a:lstStyle/>
          <a:p>
            <a:r>
              <a:rPr lang="en-US" dirty="0" smtClean="0">
                <a:latin typeface="Times New Roman" pitchFamily="18" charset="0"/>
                <a:cs typeface="Times New Roman" pitchFamily="18" charset="0"/>
              </a:rPr>
              <a:t>uniform </a:t>
            </a:r>
            <a:r>
              <a:rPr lang="en-US" dirty="0" err="1" smtClean="0">
                <a:latin typeface="Times New Roman" pitchFamily="18" charset="0"/>
                <a:cs typeface="Times New Roman" pitchFamily="18" charset="0"/>
              </a:rPr>
              <a:t>p.d.f</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6" name="Freeform 5"/>
          <p:cNvSpPr/>
          <p:nvPr/>
        </p:nvSpPr>
        <p:spPr>
          <a:xfrm>
            <a:off x="2286000" y="1981200"/>
            <a:ext cx="4572000" cy="1828800"/>
          </a:xfrm>
          <a:custGeom>
            <a:avLst/>
            <a:gdLst>
              <a:gd name="connsiteX0" fmla="*/ 0 w 4572000"/>
              <a:gd name="connsiteY0" fmla="*/ 0 h 1828800"/>
              <a:gd name="connsiteX1" fmla="*/ 0 w 4572000"/>
              <a:gd name="connsiteY1" fmla="*/ 0 h 1828800"/>
              <a:gd name="connsiteX2" fmla="*/ 0 w 4572000"/>
              <a:gd name="connsiteY2" fmla="*/ 1828800 h 1828800"/>
              <a:gd name="connsiteX3" fmla="*/ 4572000 w 4572000"/>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4572000" h="1828800">
                <a:moveTo>
                  <a:pt x="0" y="0"/>
                </a:moveTo>
                <a:lnTo>
                  <a:pt x="0" y="0"/>
                </a:lnTo>
                <a:lnTo>
                  <a:pt x="0" y="1828800"/>
                </a:lnTo>
                <a:lnTo>
                  <a:pt x="4572000" y="18288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 name="Straight Connector 7"/>
          <p:cNvCxnSpPr/>
          <p:nvPr/>
        </p:nvCxnSpPr>
        <p:spPr>
          <a:xfrm rot="5400000">
            <a:off x="2933700" y="39243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5829300" y="39243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itle 1"/>
          <p:cNvSpPr txBox="1">
            <a:spLocks/>
          </p:cNvSpPr>
          <p:nvPr/>
        </p:nvSpPr>
        <p:spPr bwMode="auto">
          <a:xfrm>
            <a:off x="6568432" y="3186332"/>
            <a:ext cx="990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d</a:t>
            </a:r>
            <a:endParaRPr kumimoji="0" lang="en-US" sz="28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1" name="Title 1"/>
          <p:cNvSpPr txBox="1">
            <a:spLocks/>
          </p:cNvSpPr>
          <p:nvPr/>
        </p:nvSpPr>
        <p:spPr bwMode="auto">
          <a:xfrm>
            <a:off x="2514600" y="3657600"/>
            <a:ext cx="990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1" u="none" strike="noStrike" kern="0" cap="none" spc="0" normalizeH="0" baseline="0" noProof="0" dirty="0" err="1" smtClean="0">
                <a:ln>
                  <a:noFill/>
                </a:ln>
                <a:solidFill>
                  <a:schemeClr val="tx2"/>
                </a:solidFill>
                <a:effectLst/>
                <a:uLnTx/>
                <a:uFillTx/>
                <a:latin typeface="Cambria Math" pitchFamily="18" charset="0"/>
                <a:ea typeface="Cambria Math" pitchFamily="18" charset="0"/>
                <a:cs typeface="Times New Roman" pitchFamily="18" charset="0"/>
              </a:rPr>
              <a:t>d</a:t>
            </a:r>
            <a:r>
              <a:rPr kumimoji="0" lang="en-US" sz="2800" b="0" i="1" u="none" strike="noStrike" kern="0" cap="none" spc="0" normalizeH="0" baseline="-25000" noProof="0" dirty="0" err="1" smtClean="0">
                <a:ln>
                  <a:noFill/>
                </a:ln>
                <a:solidFill>
                  <a:schemeClr val="tx2"/>
                </a:solidFill>
                <a:effectLst/>
                <a:uLnTx/>
                <a:uFillTx/>
                <a:latin typeface="Cambria Math" pitchFamily="18" charset="0"/>
                <a:ea typeface="Cambria Math" pitchFamily="18" charset="0"/>
                <a:cs typeface="Times New Roman" pitchFamily="18" charset="0"/>
              </a:rPr>
              <a:t>min</a:t>
            </a:r>
            <a:endParaRPr kumimoji="0" lang="en-US" sz="28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2" name="Title 1"/>
          <p:cNvSpPr txBox="1">
            <a:spLocks/>
          </p:cNvSpPr>
          <p:nvPr/>
        </p:nvSpPr>
        <p:spPr bwMode="auto">
          <a:xfrm>
            <a:off x="5570808" y="3657600"/>
            <a:ext cx="990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1" u="none" strike="noStrike" kern="0" cap="none" spc="0" normalizeH="0" baseline="0" noProof="0" dirty="0" err="1" smtClean="0">
                <a:ln>
                  <a:noFill/>
                </a:ln>
                <a:solidFill>
                  <a:schemeClr val="tx2"/>
                </a:solidFill>
                <a:effectLst/>
                <a:uLnTx/>
                <a:uFillTx/>
                <a:latin typeface="Cambria Math" pitchFamily="18" charset="0"/>
                <a:ea typeface="Cambria Math" pitchFamily="18" charset="0"/>
                <a:cs typeface="Times New Roman" pitchFamily="18" charset="0"/>
              </a:rPr>
              <a:t>d</a:t>
            </a:r>
            <a:r>
              <a:rPr kumimoji="0" lang="en-US" sz="2800" b="0" i="1" u="none" strike="noStrike" kern="0" cap="none" spc="0" normalizeH="0" baseline="-25000" noProof="0" dirty="0" err="1" smtClean="0">
                <a:ln>
                  <a:noFill/>
                </a:ln>
                <a:solidFill>
                  <a:schemeClr val="tx2"/>
                </a:solidFill>
                <a:effectLst/>
                <a:uLnTx/>
                <a:uFillTx/>
                <a:latin typeface="Cambria Math" pitchFamily="18" charset="0"/>
                <a:ea typeface="Cambria Math" pitchFamily="18" charset="0"/>
                <a:cs typeface="Times New Roman" pitchFamily="18" charset="0"/>
              </a:rPr>
              <a:t>max</a:t>
            </a:r>
            <a:endParaRPr kumimoji="0" lang="en-US" sz="28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3" name="Title 1"/>
          <p:cNvSpPr txBox="1">
            <a:spLocks/>
          </p:cNvSpPr>
          <p:nvPr/>
        </p:nvSpPr>
        <p:spPr bwMode="auto">
          <a:xfrm>
            <a:off x="1295400" y="1295400"/>
            <a:ext cx="11430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p(d)</a:t>
            </a:r>
            <a:endParaRPr kumimoji="0" lang="en-US" sz="28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4" name="Rectangle 13"/>
          <p:cNvSpPr/>
          <p:nvPr/>
        </p:nvSpPr>
        <p:spPr>
          <a:xfrm>
            <a:off x="3062068" y="2895600"/>
            <a:ext cx="2895600" cy="9144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2133600" y="2895600"/>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itle 1"/>
          <p:cNvSpPr txBox="1">
            <a:spLocks/>
          </p:cNvSpPr>
          <p:nvPr/>
        </p:nvSpPr>
        <p:spPr bwMode="auto">
          <a:xfrm>
            <a:off x="0" y="2362200"/>
            <a:ext cx="2743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kumimoji="0" lang="en-US"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1/(d</a:t>
            </a:r>
            <a:r>
              <a:rPr lang="en-US" i="1" kern="0" baseline="-25000" dirty="0" smtClean="0">
                <a:solidFill>
                  <a:schemeClr val="tx2"/>
                </a:solidFill>
                <a:latin typeface="Cambria Math" pitchFamily="18" charset="0"/>
                <a:ea typeface="Cambria Math" pitchFamily="18" charset="0"/>
                <a:cs typeface="Times New Roman" pitchFamily="18" charset="0"/>
              </a:rPr>
              <a:t>max</a:t>
            </a:r>
            <a:r>
              <a:rPr kumimoji="0" lang="en-US" b="0"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Times New Roman" pitchFamily="18" charset="0"/>
              </a:rPr>
              <a:t>-</a:t>
            </a:r>
            <a:r>
              <a:rPr lang="en-US" i="1" kern="0" dirty="0" smtClean="0">
                <a:solidFill>
                  <a:schemeClr val="tx2"/>
                </a:solidFill>
                <a:latin typeface="Cambria Math" pitchFamily="18" charset="0"/>
                <a:ea typeface="Cambria Math" pitchFamily="18" charset="0"/>
                <a:cs typeface="Times New Roman" pitchFamily="18" charset="0"/>
              </a:rPr>
              <a:t> </a:t>
            </a:r>
            <a:r>
              <a:rPr lang="en-US" i="1" kern="0" dirty="0" err="1" smtClean="0">
                <a:solidFill>
                  <a:schemeClr val="tx2"/>
                </a:solidFill>
                <a:latin typeface="Cambria Math" pitchFamily="18" charset="0"/>
                <a:ea typeface="Cambria Math" pitchFamily="18" charset="0"/>
                <a:cs typeface="Times New Roman" pitchFamily="18" charset="0"/>
              </a:rPr>
              <a:t>d</a:t>
            </a:r>
            <a:r>
              <a:rPr lang="en-US" i="1" kern="0" baseline="-25000" dirty="0" err="1" smtClean="0">
                <a:solidFill>
                  <a:schemeClr val="tx2"/>
                </a:solidFill>
                <a:latin typeface="Cambria Math" pitchFamily="18" charset="0"/>
                <a:ea typeface="Cambria Math" pitchFamily="18" charset="0"/>
                <a:cs typeface="Times New Roman" pitchFamily="18" charset="0"/>
              </a:rPr>
              <a:t>min</a:t>
            </a:r>
            <a:r>
              <a:rPr lang="en-US" i="1" kern="0" dirty="0" smtClean="0">
                <a:solidFill>
                  <a:schemeClr val="tx2"/>
                </a:solidFill>
                <a:latin typeface="Cambria Math" pitchFamily="18" charset="0"/>
                <a:ea typeface="Cambria Math" pitchFamily="18" charset="0"/>
                <a:cs typeface="Times New Roman" pitchFamily="18" charset="0"/>
              </a:rPr>
              <a:t>)</a:t>
            </a:r>
            <a:endParaRPr kumimoji="0" lang="en-US" b="0" i="1" u="none" strike="noStrike" kern="0" cap="none" spc="0" normalizeH="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8" name="Title 1"/>
          <p:cNvSpPr txBox="1">
            <a:spLocks/>
          </p:cNvSpPr>
          <p:nvPr/>
        </p:nvSpPr>
        <p:spPr bwMode="auto">
          <a:xfrm>
            <a:off x="381000" y="5105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probability is</a:t>
            </a:r>
            <a:r>
              <a:rPr kumimoji="0" lang="en-US" sz="44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the same everywhere in the range of possible values</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19" name="Title 1"/>
          <p:cNvSpPr txBox="1">
            <a:spLocks/>
          </p:cNvSpPr>
          <p:nvPr/>
        </p:nvSpPr>
        <p:spPr bwMode="auto">
          <a:xfrm>
            <a:off x="5048248" y="1909760"/>
            <a:ext cx="3657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box-shaped function</a:t>
            </a:r>
            <a:endParaRPr kumimoji="0" lang="en-US" sz="2400" b="0" i="0" u="none" strike="noStrike" kern="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20" name="Freeform 19"/>
          <p:cNvSpPr/>
          <p:nvPr/>
        </p:nvSpPr>
        <p:spPr>
          <a:xfrm rot="20384753">
            <a:off x="4953000" y="2514600"/>
            <a:ext cx="571500" cy="247650"/>
          </a:xfrm>
          <a:custGeom>
            <a:avLst/>
            <a:gdLst>
              <a:gd name="connsiteX0" fmla="*/ 0 w 571500"/>
              <a:gd name="connsiteY0" fmla="*/ 119062 h 247650"/>
              <a:gd name="connsiteX1" fmla="*/ 271463 w 571500"/>
              <a:gd name="connsiteY1" fmla="*/ 19050 h 247650"/>
              <a:gd name="connsiteX2" fmla="*/ 342900 w 571500"/>
              <a:gd name="connsiteY2" fmla="*/ 233362 h 247650"/>
              <a:gd name="connsiteX3" fmla="*/ 571500 w 571500"/>
              <a:gd name="connsiteY3" fmla="*/ 104775 h 247650"/>
            </a:gdLst>
            <a:ahLst/>
            <a:cxnLst>
              <a:cxn ang="0">
                <a:pos x="connsiteX0" y="connsiteY0"/>
              </a:cxn>
              <a:cxn ang="0">
                <a:pos x="connsiteX1" y="connsiteY1"/>
              </a:cxn>
              <a:cxn ang="0">
                <a:pos x="connsiteX2" y="connsiteY2"/>
              </a:cxn>
              <a:cxn ang="0">
                <a:pos x="connsiteX3" y="connsiteY3"/>
              </a:cxn>
            </a:cxnLst>
            <a:rect l="l" t="t" r="r" b="b"/>
            <a:pathLst>
              <a:path w="571500" h="247650">
                <a:moveTo>
                  <a:pt x="0" y="119062"/>
                </a:moveTo>
                <a:cubicBezTo>
                  <a:pt x="107156" y="59531"/>
                  <a:pt x="214313" y="0"/>
                  <a:pt x="271463" y="19050"/>
                </a:cubicBezTo>
                <a:cubicBezTo>
                  <a:pt x="328613" y="38100"/>
                  <a:pt x="292894" y="219075"/>
                  <a:pt x="342900" y="233362"/>
                </a:cubicBezTo>
                <a:cubicBezTo>
                  <a:pt x="392906" y="247650"/>
                  <a:pt x="482203" y="176212"/>
                  <a:pt x="571500" y="104775"/>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p:cNvSpPr txBox="1">
            <a:spLocks/>
          </p:cNvSpPr>
          <p:nvPr/>
        </p:nvSpPr>
        <p:spPr bwMode="auto">
          <a:xfrm>
            <a:off x="533400" y="5410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400" kern="0" dirty="0" smtClean="0">
                <a:solidFill>
                  <a:schemeClr val="tx2"/>
                </a:solidFill>
                <a:latin typeface="Times New Roman" pitchFamily="18" charset="0"/>
                <a:ea typeface="+mj-ea"/>
                <a:cs typeface="Times New Roman" pitchFamily="18" charset="0"/>
              </a:rPr>
              <a:t>Large probability near the mean, </a:t>
            </a:r>
            <a:r>
              <a:rPr lang="en-US" sz="4400" i="1" kern="0" dirty="0" smtClean="0">
                <a:solidFill>
                  <a:schemeClr val="tx2"/>
                </a:solidFill>
                <a:latin typeface="Cambria Math" pitchFamily="18" charset="0"/>
                <a:ea typeface="Cambria Math" pitchFamily="18" charset="0"/>
                <a:cs typeface="Times New Roman" pitchFamily="18" charset="0"/>
              </a:rPr>
              <a:t>d</a:t>
            </a:r>
            <a:r>
              <a:rPr lang="en-US" sz="4400" kern="0" dirty="0" smtClean="0">
                <a:solidFill>
                  <a:schemeClr val="tx2"/>
                </a:solidFill>
                <a:latin typeface="Times New Roman" pitchFamily="18" charset="0"/>
                <a:ea typeface="+mj-ea"/>
                <a:cs typeface="Times New Roman" pitchFamily="18" charset="0"/>
              </a:rPr>
              <a:t>.  Variance is </a:t>
            </a:r>
            <a:r>
              <a:rPr lang="el-GR" sz="4400" kern="0" dirty="0" smtClean="0">
                <a:solidFill>
                  <a:schemeClr val="tx2"/>
                </a:solidFill>
                <a:latin typeface="Cambria Math"/>
                <a:ea typeface="Cambria Math"/>
                <a:cs typeface="Times New Roman" pitchFamily="18" charset="0"/>
              </a:rPr>
              <a:t>σ</a:t>
            </a:r>
            <a:r>
              <a:rPr lang="en-US" sz="4400" kern="0" baseline="30000" dirty="0" smtClean="0">
                <a:solidFill>
                  <a:schemeClr val="tx2"/>
                </a:solidFill>
                <a:latin typeface="Times New Roman" pitchFamily="18" charset="0"/>
                <a:ea typeface="+mj-ea"/>
                <a:cs typeface="Times New Roman" pitchFamily="18" charset="0"/>
              </a:rPr>
              <a:t>2</a:t>
            </a:r>
            <a:r>
              <a:rPr lang="en-US" sz="4400" kern="0" dirty="0" smtClean="0">
                <a:solidFill>
                  <a:schemeClr val="tx2"/>
                </a:solidFill>
                <a:latin typeface="Times New Roman" pitchFamily="18" charset="0"/>
                <a:ea typeface="+mj-ea"/>
                <a:cs typeface="Times New Roman" pitchFamily="18" charset="0"/>
              </a:rPr>
              <a:t>.</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pic>
        <p:nvPicPr>
          <p:cNvPr id="9218" name="Picture 2"/>
          <p:cNvPicPr>
            <a:picLocks noChangeAspect="1" noChangeArrowheads="1"/>
          </p:cNvPicPr>
          <p:nvPr/>
        </p:nvPicPr>
        <p:blipFill>
          <a:blip r:embed="rId3" cstate="print"/>
          <a:srcRect l="33879" t="56084" r="14533" b="16540"/>
          <a:stretch>
            <a:fillRect/>
          </a:stretch>
        </p:blipFill>
        <p:spPr bwMode="auto">
          <a:xfrm>
            <a:off x="1828800" y="1219200"/>
            <a:ext cx="5105400" cy="1371600"/>
          </a:xfrm>
          <a:prstGeom prst="rect">
            <a:avLst/>
          </a:prstGeom>
          <a:noFill/>
          <a:ln w="9525">
            <a:noFill/>
            <a:miter lim="800000"/>
            <a:headEnd/>
            <a:tailEnd/>
          </a:ln>
        </p:spPr>
      </p:pic>
      <p:cxnSp>
        <p:nvCxnSpPr>
          <p:cNvPr id="19" name="Straight Connector 18"/>
          <p:cNvCxnSpPr/>
          <p:nvPr/>
        </p:nvCxnSpPr>
        <p:spPr>
          <a:xfrm>
            <a:off x="8305800" y="5382064"/>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9219" name="Picture 3"/>
          <p:cNvPicPr>
            <a:picLocks noChangeAspect="1" noChangeArrowheads="1"/>
          </p:cNvPicPr>
          <p:nvPr/>
        </p:nvPicPr>
        <p:blipFill>
          <a:blip r:embed="rId4" cstate="print"/>
          <a:srcRect r="44286"/>
          <a:stretch>
            <a:fillRect/>
          </a:stretch>
        </p:blipFill>
        <p:spPr bwMode="auto">
          <a:xfrm>
            <a:off x="2438400" y="2819400"/>
            <a:ext cx="3733800" cy="1902802"/>
          </a:xfrm>
          <a:prstGeom prst="rect">
            <a:avLst/>
          </a:prstGeom>
          <a:noFill/>
          <a:ln w="9525">
            <a:noFill/>
            <a:miter lim="800000"/>
            <a:headEnd/>
            <a:tailEnd/>
          </a:ln>
          <a:effectLst/>
        </p:spPr>
      </p:pic>
      <p:cxnSp>
        <p:nvCxnSpPr>
          <p:cNvPr id="28" name="Straight Connector 27"/>
          <p:cNvCxnSpPr/>
          <p:nvPr/>
        </p:nvCxnSpPr>
        <p:spPr>
          <a:xfrm rot="5400000">
            <a:off x="4447735" y="4670474"/>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itle 1"/>
          <p:cNvSpPr txBox="1">
            <a:spLocks/>
          </p:cNvSpPr>
          <p:nvPr/>
        </p:nvSpPr>
        <p:spPr bwMode="auto">
          <a:xfrm>
            <a:off x="3886200" y="4724400"/>
            <a:ext cx="12954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i="1" kern="0" dirty="0" smtClean="0">
                <a:solidFill>
                  <a:schemeClr val="tx2"/>
                </a:solidFill>
                <a:latin typeface="Cambria Math" pitchFamily="18" charset="0"/>
                <a:ea typeface="Cambria Math" pitchFamily="18" charset="0"/>
                <a:cs typeface="Times New Roman" pitchFamily="18" charset="0"/>
              </a:rPr>
              <a:t>d</a:t>
            </a:r>
            <a:endParaRPr kumimoji="0" lang="en-US" sz="28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cxnSp>
        <p:nvCxnSpPr>
          <p:cNvPr id="30" name="Straight Connector 29"/>
          <p:cNvCxnSpPr/>
          <p:nvPr/>
        </p:nvCxnSpPr>
        <p:spPr>
          <a:xfrm>
            <a:off x="4489940" y="48768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343400" y="3886200"/>
            <a:ext cx="533400" cy="0"/>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bwMode="auto">
          <a:xfrm>
            <a:off x="3940124" y="3733800"/>
            <a:ext cx="12954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i="1" kern="0" dirty="0" smtClean="0">
                <a:solidFill>
                  <a:schemeClr val="tx2"/>
                </a:solidFill>
                <a:latin typeface="Cambria Math" pitchFamily="18" charset="0"/>
                <a:ea typeface="Cambria Math" pitchFamily="18" charset="0"/>
                <a:cs typeface="Times New Roman" pitchFamily="18" charset="0"/>
              </a:rPr>
              <a:t>2</a:t>
            </a:r>
            <a:r>
              <a:rPr lang="el-GR" sz="2800" i="1" kern="0" dirty="0" smtClean="0">
                <a:solidFill>
                  <a:schemeClr val="tx2"/>
                </a:solidFill>
                <a:latin typeface="Cambria Math"/>
                <a:ea typeface="Cambria Math"/>
                <a:cs typeface="Times New Roman" pitchFamily="18" charset="0"/>
              </a:rPr>
              <a:t>σ</a:t>
            </a:r>
            <a:endParaRPr kumimoji="0" lang="en-US" sz="28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34" name="Title 1"/>
          <p:cNvSpPr txBox="1">
            <a:spLocks/>
          </p:cNvSpPr>
          <p:nvPr/>
        </p:nvSpPr>
        <p:spPr bwMode="auto">
          <a:xfrm>
            <a:off x="533400" y="228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smtClean="0">
                <a:ln>
                  <a:noFill/>
                </a:ln>
                <a:solidFill>
                  <a:schemeClr val="tx2"/>
                </a:solidFill>
                <a:effectLst/>
                <a:uLnTx/>
                <a:uFillTx/>
                <a:latin typeface="Times New Roman" pitchFamily="18" charset="0"/>
                <a:ea typeface="+mj-ea"/>
                <a:cs typeface="Times New Roman" pitchFamily="18" charset="0"/>
              </a:rPr>
              <a:t>Normal p.d.f.</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2" name="Title 1"/>
          <p:cNvSpPr>
            <a:spLocks noGrp="1"/>
          </p:cNvSpPr>
          <p:nvPr>
            <p:ph type="title"/>
          </p:nvPr>
        </p:nvSpPr>
        <p:spPr>
          <a:xfrm>
            <a:off x="5105400" y="3028952"/>
            <a:ext cx="3657600" cy="1143000"/>
          </a:xfrm>
        </p:spPr>
        <p:txBody>
          <a:bodyPr/>
          <a:lstStyle/>
          <a:p>
            <a:r>
              <a:rPr lang="en-US" sz="2400" dirty="0" smtClean="0">
                <a:solidFill>
                  <a:srgbClr val="00B050"/>
                </a:solidFill>
                <a:latin typeface="Times New Roman" pitchFamily="18" charset="0"/>
                <a:cs typeface="Times New Roman" pitchFamily="18" charset="0"/>
              </a:rPr>
              <a:t>bell-shaped function</a:t>
            </a:r>
            <a:endParaRPr lang="en-US" sz="2400" dirty="0">
              <a:solidFill>
                <a:srgbClr val="00B050"/>
              </a:solidFill>
              <a:latin typeface="Times New Roman" pitchFamily="18" charset="0"/>
              <a:cs typeface="Times New Roman" pitchFamily="18" charset="0"/>
            </a:endParaRPr>
          </a:p>
        </p:txBody>
      </p:sp>
      <p:sp>
        <p:nvSpPr>
          <p:cNvPr id="35" name="Freeform 34"/>
          <p:cNvSpPr/>
          <p:nvPr/>
        </p:nvSpPr>
        <p:spPr>
          <a:xfrm>
            <a:off x="5057775" y="3481388"/>
            <a:ext cx="571500" cy="247650"/>
          </a:xfrm>
          <a:custGeom>
            <a:avLst/>
            <a:gdLst>
              <a:gd name="connsiteX0" fmla="*/ 0 w 571500"/>
              <a:gd name="connsiteY0" fmla="*/ 119062 h 247650"/>
              <a:gd name="connsiteX1" fmla="*/ 271463 w 571500"/>
              <a:gd name="connsiteY1" fmla="*/ 19050 h 247650"/>
              <a:gd name="connsiteX2" fmla="*/ 342900 w 571500"/>
              <a:gd name="connsiteY2" fmla="*/ 233362 h 247650"/>
              <a:gd name="connsiteX3" fmla="*/ 571500 w 571500"/>
              <a:gd name="connsiteY3" fmla="*/ 104775 h 247650"/>
            </a:gdLst>
            <a:ahLst/>
            <a:cxnLst>
              <a:cxn ang="0">
                <a:pos x="connsiteX0" y="connsiteY0"/>
              </a:cxn>
              <a:cxn ang="0">
                <a:pos x="connsiteX1" y="connsiteY1"/>
              </a:cxn>
              <a:cxn ang="0">
                <a:pos x="connsiteX2" y="connsiteY2"/>
              </a:cxn>
              <a:cxn ang="0">
                <a:pos x="connsiteX3" y="connsiteY3"/>
              </a:cxn>
            </a:cxnLst>
            <a:rect l="l" t="t" r="r" b="b"/>
            <a:pathLst>
              <a:path w="571500" h="247650">
                <a:moveTo>
                  <a:pt x="0" y="119062"/>
                </a:moveTo>
                <a:cubicBezTo>
                  <a:pt x="107156" y="59531"/>
                  <a:pt x="214313" y="0"/>
                  <a:pt x="271463" y="19050"/>
                </a:cubicBezTo>
                <a:cubicBezTo>
                  <a:pt x="328613" y="38100"/>
                  <a:pt x="292894" y="219075"/>
                  <a:pt x="342900" y="233362"/>
                </a:cubicBezTo>
                <a:cubicBezTo>
                  <a:pt x="392906" y="247650"/>
                  <a:pt x="482203" y="176212"/>
                  <a:pt x="571500" y="104775"/>
                </a:cubicBezTo>
              </a:path>
            </a:pathLst>
          </a:custGeom>
          <a:ln w="28575">
            <a:solidFill>
              <a:srgbClr val="00B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0073"/>
            <a:ext cx="8229600" cy="1143000"/>
          </a:xfrm>
        </p:spPr>
        <p:txBody>
          <a:bodyPr/>
          <a:lstStyle/>
          <a:p>
            <a:r>
              <a:rPr lang="en-US" dirty="0" smtClean="0">
                <a:latin typeface="Times New Roman" pitchFamily="18" charset="0"/>
                <a:cs typeface="Times New Roman" pitchFamily="18" charset="0"/>
              </a:rPr>
              <a:t>probability between </a:t>
            </a:r>
            <a:r>
              <a:rPr lang="en-US" i="1" dirty="0" smtClean="0">
                <a:latin typeface="Cambria Math" pitchFamily="18" charset="0"/>
                <a:ea typeface="Cambria Math" pitchFamily="18" charset="0"/>
              </a:rPr>
              <a:t>d</a:t>
            </a:r>
            <a:r>
              <a:rPr lang="el-GR" i="1" dirty="0" smtClean="0">
                <a:latin typeface="Cambria Math" pitchFamily="18" charset="0"/>
                <a:ea typeface="Cambria Math" pitchFamily="18" charset="0"/>
              </a:rPr>
              <a:t>±</a:t>
            </a:r>
            <a:r>
              <a:rPr lang="en-US" i="1" dirty="0" smtClean="0">
                <a:latin typeface="Cambria Math" pitchFamily="18" charset="0"/>
                <a:ea typeface="Cambria Math" pitchFamily="18" charset="0"/>
              </a:rPr>
              <a:t>n</a:t>
            </a:r>
            <a:r>
              <a:rPr lang="el-GR" i="1" dirty="0" smtClean="0">
                <a:latin typeface="Cambria Math" pitchFamily="18" charset="0"/>
                <a:ea typeface="Cambria Math" pitchFamily="18" charset="0"/>
              </a:rPr>
              <a:t>σ</a:t>
            </a:r>
            <a:endParaRPr lang="en-US" i="1" dirty="0">
              <a:latin typeface="Cambria Math" pitchFamily="18" charset="0"/>
              <a:ea typeface="Cambria Math" pitchFamily="18" charset="0"/>
            </a:endParaRPr>
          </a:p>
        </p:txBody>
      </p:sp>
      <p:pic>
        <p:nvPicPr>
          <p:cNvPr id="10242" name="Picture 2"/>
          <p:cNvPicPr>
            <a:picLocks noGrp="1" noChangeAspect="1" noChangeArrowheads="1"/>
          </p:cNvPicPr>
          <p:nvPr>
            <p:ph idx="1"/>
          </p:nvPr>
        </p:nvPicPr>
        <p:blipFill>
          <a:blip r:embed="rId3" cstate="print"/>
          <a:srcRect l="34259" t="35921" r="44445" b="23842"/>
          <a:stretch>
            <a:fillRect/>
          </a:stretch>
        </p:blipFill>
        <p:spPr bwMode="auto">
          <a:xfrm>
            <a:off x="2057400" y="1981200"/>
            <a:ext cx="4876800" cy="4664765"/>
          </a:xfrm>
          <a:prstGeom prst="rect">
            <a:avLst/>
          </a:prstGeom>
          <a:noFill/>
          <a:ln w="9525">
            <a:noFill/>
            <a:miter lim="800000"/>
            <a:headEnd/>
            <a:tailEnd/>
          </a:ln>
        </p:spPr>
      </p:pic>
      <p:cxnSp>
        <p:nvCxnSpPr>
          <p:cNvPr id="6" name="Straight Connector 5"/>
          <p:cNvCxnSpPr/>
          <p:nvPr/>
        </p:nvCxnSpPr>
        <p:spPr>
          <a:xfrm>
            <a:off x="6352736" y="1287043"/>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p:nvSpPr>
        <p:spPr bwMode="auto">
          <a:xfrm>
            <a:off x="609600" y="228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Normal </a:t>
            </a:r>
            <a:r>
              <a:rPr kumimoji="0" lang="en-US" sz="4400" b="0" i="0" u="none" strike="noStrike" kern="0" cap="none" spc="0" normalizeH="0" baseline="0" noProof="0" dirty="0" err="1" smtClean="0">
                <a:ln>
                  <a:noFill/>
                </a:ln>
                <a:solidFill>
                  <a:schemeClr val="tx2"/>
                </a:solidFill>
                <a:effectLst/>
                <a:uLnTx/>
                <a:uFillTx/>
                <a:latin typeface="Times New Roman" pitchFamily="18" charset="0"/>
                <a:ea typeface="+mj-ea"/>
                <a:cs typeface="Times New Roman" pitchFamily="18" charset="0"/>
              </a:rPr>
              <a:t>p.d.f</a:t>
            </a:r>
            <a:r>
              <a:rPr lang="en-US" sz="4400" kern="0" dirty="0" smtClean="0">
                <a:solidFill>
                  <a:schemeClr val="tx2"/>
                </a:solidFill>
                <a:latin typeface="Times New Roman" pitchFamily="18" charset="0"/>
                <a:ea typeface="+mj-ea"/>
                <a:cs typeface="Times New Roman" pitchFamily="18" charset="0"/>
              </a:rPr>
              <a:t>.</a:t>
            </a:r>
            <a:endParaRPr kumimoji="0" lang="en-US" sz="44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0"/>
            <a:ext cx="8229600" cy="1752599"/>
          </a:xfrm>
        </p:spPr>
        <p:txBody>
          <a:bodyPr/>
          <a:lstStyle/>
          <a:p>
            <a:pPr marL="0" algn="ctr">
              <a:buNone/>
            </a:pPr>
            <a:r>
              <a:rPr lang="en-US" dirty="0" smtClean="0">
                <a:latin typeface="Times New Roman" pitchFamily="18" charset="0"/>
                <a:cs typeface="Times New Roman" pitchFamily="18" charset="0"/>
              </a:rPr>
              <a:t>Error,</a:t>
            </a:r>
          </a:p>
          <a:p>
            <a:pPr marL="0" algn="ctr">
              <a:buNone/>
            </a:pPr>
            <a:r>
              <a:rPr lang="en-US" dirty="0" smtClean="0">
                <a:latin typeface="Times New Roman" pitchFamily="18" charset="0"/>
                <a:cs typeface="Times New Roman" pitchFamily="18" charset="0"/>
              </a:rPr>
              <a:t>an unavoidable aspect of measurement,</a:t>
            </a:r>
          </a:p>
          <a:p>
            <a:pPr marL="0" algn="ctr">
              <a:buNone/>
            </a:pPr>
            <a:r>
              <a:rPr lang="en-US" dirty="0" smtClean="0">
                <a:latin typeface="Times New Roman" pitchFamily="18" charset="0"/>
                <a:cs typeface="Times New Roman" pitchFamily="18" charset="0"/>
              </a:rPr>
              <a:t>is best understood using the ideas of probability.</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752600"/>
            <a:ext cx="8229600" cy="2743200"/>
          </a:xfrm>
        </p:spPr>
        <p:txBody>
          <a:bodyPr>
            <a:normAutofit/>
          </a:bodyPr>
          <a:lstStyle/>
          <a:p>
            <a:r>
              <a:rPr lang="en-US" dirty="0" smtClean="0"/>
              <a:t>Now some practice</a:t>
            </a:r>
            <a:br>
              <a:rPr lang="en-US" dirty="0" smtClean="0"/>
            </a:br>
            <a:r>
              <a:rPr lang="en-US" dirty="0"/>
              <a:t/>
            </a:r>
            <a:br>
              <a:rPr lang="en-US" dirty="0"/>
            </a:br>
            <a:r>
              <a:rPr lang="en-US" dirty="0" smtClean="0"/>
              <a:t>looking at noise</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0" y="1679575"/>
            <a:ext cx="9144000" cy="3828205"/>
          </a:xfrm>
          <a:prstGeom prst="rect">
            <a:avLst/>
          </a:prstGeom>
          <a:noFill/>
          <a:ln w="9525">
            <a:noFill/>
            <a:miter lim="800000"/>
            <a:headEnd/>
            <a:tailEnd/>
          </a:ln>
          <a:effectLst/>
        </p:spPr>
      </p:pic>
      <p:sp>
        <p:nvSpPr>
          <p:cNvPr id="10" name="TextBox 9"/>
          <p:cNvSpPr txBox="1"/>
          <p:nvPr/>
        </p:nvSpPr>
        <p:spPr>
          <a:xfrm>
            <a:off x="4876800" y="685800"/>
            <a:ext cx="3733800" cy="646331"/>
          </a:xfrm>
          <a:prstGeom prst="rect">
            <a:avLst/>
          </a:prstGeom>
          <a:noFill/>
        </p:spPr>
        <p:txBody>
          <a:bodyPr wrap="square" rtlCol="0">
            <a:spAutoFit/>
          </a:bodyPr>
          <a:lstStyle/>
          <a:p>
            <a:r>
              <a:rPr lang="en-US" dirty="0" smtClean="0">
                <a:solidFill>
                  <a:srgbClr val="FF0000"/>
                </a:solidFill>
              </a:rPr>
              <a:t>Is the distribution Normal?</a:t>
            </a:r>
          </a:p>
          <a:p>
            <a:r>
              <a:rPr lang="en-US" dirty="0" smtClean="0">
                <a:solidFill>
                  <a:srgbClr val="FF0000"/>
                </a:solidFill>
              </a:rPr>
              <a:t>If not, is it symmetric or asymmetric?</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0" y="1679575"/>
            <a:ext cx="9144000" cy="3828205"/>
          </a:xfrm>
          <a:prstGeom prst="rect">
            <a:avLst/>
          </a:prstGeom>
          <a:noFill/>
          <a:ln w="9525">
            <a:noFill/>
            <a:miter lim="800000"/>
            <a:headEnd/>
            <a:tailEnd/>
          </a:ln>
          <a:effectLst/>
        </p:spPr>
      </p:pic>
      <p:sp>
        <p:nvSpPr>
          <p:cNvPr id="9" name="TextBox 8"/>
          <p:cNvSpPr txBox="1"/>
          <p:nvPr/>
        </p:nvSpPr>
        <p:spPr>
          <a:xfrm>
            <a:off x="5867400" y="685800"/>
            <a:ext cx="2209800" cy="369332"/>
          </a:xfrm>
          <a:prstGeom prst="rect">
            <a:avLst/>
          </a:prstGeom>
          <a:noFill/>
        </p:spPr>
        <p:txBody>
          <a:bodyPr wrap="square" rtlCol="0">
            <a:spAutoFit/>
          </a:bodyPr>
          <a:lstStyle/>
          <a:p>
            <a:r>
              <a:rPr lang="en-US" dirty="0" smtClean="0">
                <a:solidFill>
                  <a:srgbClr val="FF0000"/>
                </a:solidFill>
              </a:rPr>
              <a:t>Estimate the mean</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0" y="1689100"/>
            <a:ext cx="9144000" cy="3811736"/>
          </a:xfrm>
          <a:prstGeom prst="rect">
            <a:avLst/>
          </a:prstGeom>
          <a:noFill/>
          <a:ln w="9525">
            <a:noFill/>
            <a:miter lim="800000"/>
            <a:headEnd/>
            <a:tailEnd/>
          </a:ln>
          <a:effectLst/>
        </p:spPr>
      </p:pic>
      <p:sp>
        <p:nvSpPr>
          <p:cNvPr id="6" name="TextBox 5"/>
          <p:cNvSpPr txBox="1"/>
          <p:nvPr/>
        </p:nvSpPr>
        <p:spPr>
          <a:xfrm>
            <a:off x="5867400" y="685800"/>
            <a:ext cx="3048000" cy="646331"/>
          </a:xfrm>
          <a:prstGeom prst="rect">
            <a:avLst/>
          </a:prstGeom>
          <a:noFill/>
        </p:spPr>
        <p:txBody>
          <a:bodyPr wrap="square" rtlCol="0">
            <a:spAutoFit/>
          </a:bodyPr>
          <a:lstStyle/>
          <a:p>
            <a:r>
              <a:rPr lang="en-US" dirty="0" smtClean="0"/>
              <a:t>Here’s the actual mean</a:t>
            </a:r>
          </a:p>
          <a:p>
            <a:r>
              <a:rPr lang="en-US" dirty="0" smtClean="0">
                <a:solidFill>
                  <a:srgbClr val="FF0000"/>
                </a:solidFill>
              </a:rPr>
              <a:t>Now estimate </a:t>
            </a:r>
            <a:r>
              <a:rPr lang="en-US" dirty="0" err="1" smtClean="0">
                <a:solidFill>
                  <a:srgbClr val="FF0000"/>
                </a:solidFill>
              </a:rPr>
              <a:t>mean</a:t>
            </a:r>
            <a:r>
              <a:rPr lang="en-US" dirty="0" err="1" smtClean="0">
                <a:solidFill>
                  <a:srgbClr val="FF0000"/>
                </a:solidFill>
                <a:latin typeface="Cambria Math"/>
                <a:ea typeface="Cambria Math"/>
              </a:rPr>
              <a:t>±</a:t>
            </a:r>
            <a:r>
              <a:rPr lang="en-US" dirty="0" err="1" smtClean="0">
                <a:solidFill>
                  <a:srgbClr val="FF0000"/>
                </a:solidFill>
              </a:rPr>
              <a:t>sigma</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0" y="1708150"/>
            <a:ext cx="9144000" cy="3778685"/>
          </a:xfrm>
          <a:prstGeom prst="rect">
            <a:avLst/>
          </a:prstGeom>
          <a:noFill/>
          <a:ln w="9525">
            <a:noFill/>
            <a:miter lim="800000"/>
            <a:headEnd/>
            <a:tailEnd/>
          </a:ln>
          <a:effectLst/>
        </p:spPr>
      </p:pic>
      <p:sp>
        <p:nvSpPr>
          <p:cNvPr id="4" name="TextBox 3"/>
          <p:cNvSpPr txBox="1"/>
          <p:nvPr/>
        </p:nvSpPr>
        <p:spPr>
          <a:xfrm>
            <a:off x="5867400" y="685800"/>
            <a:ext cx="3048000" cy="646331"/>
          </a:xfrm>
          <a:prstGeom prst="rect">
            <a:avLst/>
          </a:prstGeom>
          <a:noFill/>
        </p:spPr>
        <p:txBody>
          <a:bodyPr wrap="square" rtlCol="0">
            <a:spAutoFit/>
          </a:bodyPr>
          <a:lstStyle/>
          <a:p>
            <a:r>
              <a:rPr lang="en-US" dirty="0" smtClean="0"/>
              <a:t>Here’s the actual </a:t>
            </a:r>
            <a:r>
              <a:rPr lang="en-US" dirty="0" err="1" smtClean="0"/>
              <a:t>mean</a:t>
            </a:r>
            <a:r>
              <a:rPr lang="en-US" dirty="0" err="1" smtClean="0">
                <a:latin typeface="Cambria Math"/>
                <a:ea typeface="Cambria Math"/>
              </a:rPr>
              <a:t>±</a:t>
            </a:r>
            <a:r>
              <a:rPr lang="en-US" dirty="0" err="1" smtClean="0"/>
              <a:t>sigma</a:t>
            </a:r>
            <a:endParaRPr lang="en-US" dirty="0" smtClean="0"/>
          </a:p>
          <a:p>
            <a:r>
              <a:rPr lang="en-US" dirty="0" smtClean="0">
                <a:solidFill>
                  <a:srgbClr val="FF0000"/>
                </a:solidFill>
              </a:rPr>
              <a:t>Now estimate the histogram</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4" name="TextBox 3"/>
          <p:cNvSpPr txBox="1"/>
          <p:nvPr/>
        </p:nvSpPr>
        <p:spPr>
          <a:xfrm>
            <a:off x="5867400" y="685800"/>
            <a:ext cx="3048000" cy="369332"/>
          </a:xfrm>
          <a:prstGeom prst="rect">
            <a:avLst/>
          </a:prstGeom>
          <a:noFill/>
        </p:spPr>
        <p:txBody>
          <a:bodyPr wrap="square" rtlCol="0">
            <a:spAutoFit/>
          </a:bodyPr>
          <a:lstStyle/>
          <a:p>
            <a:r>
              <a:rPr lang="en-US" dirty="0" smtClean="0"/>
              <a:t>Here’s the actual histogram</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0" y="1679575"/>
            <a:ext cx="9144000" cy="3828205"/>
          </a:xfrm>
          <a:prstGeom prst="rect">
            <a:avLst/>
          </a:prstGeom>
          <a:noFill/>
          <a:ln w="9525">
            <a:noFill/>
            <a:miter lim="800000"/>
            <a:headEnd/>
            <a:tailEnd/>
          </a:ln>
          <a:effectLst/>
        </p:spPr>
      </p:pic>
      <p:sp>
        <p:nvSpPr>
          <p:cNvPr id="6" name="TextBox 5"/>
          <p:cNvSpPr txBox="1"/>
          <p:nvPr/>
        </p:nvSpPr>
        <p:spPr>
          <a:xfrm>
            <a:off x="4876800" y="685800"/>
            <a:ext cx="3733800" cy="646331"/>
          </a:xfrm>
          <a:prstGeom prst="rect">
            <a:avLst/>
          </a:prstGeom>
          <a:noFill/>
        </p:spPr>
        <p:txBody>
          <a:bodyPr wrap="square" rtlCol="0">
            <a:spAutoFit/>
          </a:bodyPr>
          <a:lstStyle/>
          <a:p>
            <a:r>
              <a:rPr lang="en-US" dirty="0" smtClean="0">
                <a:solidFill>
                  <a:srgbClr val="FF0000"/>
                </a:solidFill>
              </a:rPr>
              <a:t>Is the distribution Normal?</a:t>
            </a:r>
          </a:p>
          <a:p>
            <a:r>
              <a:rPr lang="en-US" dirty="0" smtClean="0">
                <a:solidFill>
                  <a:srgbClr val="FF0000"/>
                </a:solidFill>
              </a:rPr>
              <a:t>If not, is it symmetric or asymmetric?</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0" y="1679575"/>
            <a:ext cx="9144000" cy="3828205"/>
          </a:xfrm>
          <a:prstGeom prst="rect">
            <a:avLst/>
          </a:prstGeom>
          <a:noFill/>
          <a:ln w="9525">
            <a:noFill/>
            <a:miter lim="800000"/>
            <a:headEnd/>
            <a:tailEnd/>
          </a:ln>
          <a:effectLst/>
        </p:spPr>
      </p:pic>
      <p:sp>
        <p:nvSpPr>
          <p:cNvPr id="3" name="TextBox 2"/>
          <p:cNvSpPr txBox="1"/>
          <p:nvPr/>
        </p:nvSpPr>
        <p:spPr>
          <a:xfrm>
            <a:off x="5867400" y="685800"/>
            <a:ext cx="2209800" cy="369332"/>
          </a:xfrm>
          <a:prstGeom prst="rect">
            <a:avLst/>
          </a:prstGeom>
          <a:noFill/>
        </p:spPr>
        <p:txBody>
          <a:bodyPr wrap="square" rtlCol="0">
            <a:spAutoFit/>
          </a:bodyPr>
          <a:lstStyle/>
          <a:p>
            <a:r>
              <a:rPr lang="en-US" dirty="0" smtClean="0">
                <a:solidFill>
                  <a:srgbClr val="FF0000"/>
                </a:solidFill>
              </a:rPr>
              <a:t>Estimate the mean</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0" y="1689100"/>
            <a:ext cx="9144000" cy="3811736"/>
          </a:xfrm>
          <a:prstGeom prst="rect">
            <a:avLst/>
          </a:prstGeom>
          <a:noFill/>
          <a:ln w="9525">
            <a:noFill/>
            <a:miter lim="800000"/>
            <a:headEnd/>
            <a:tailEnd/>
          </a:ln>
          <a:effectLst/>
        </p:spPr>
      </p:pic>
      <p:sp>
        <p:nvSpPr>
          <p:cNvPr id="4" name="TextBox 3"/>
          <p:cNvSpPr txBox="1"/>
          <p:nvPr/>
        </p:nvSpPr>
        <p:spPr>
          <a:xfrm>
            <a:off x="5867400" y="685800"/>
            <a:ext cx="3048000" cy="646331"/>
          </a:xfrm>
          <a:prstGeom prst="rect">
            <a:avLst/>
          </a:prstGeom>
          <a:noFill/>
        </p:spPr>
        <p:txBody>
          <a:bodyPr wrap="square" rtlCol="0">
            <a:spAutoFit/>
          </a:bodyPr>
          <a:lstStyle/>
          <a:p>
            <a:r>
              <a:rPr lang="en-US" dirty="0" smtClean="0"/>
              <a:t>Here’s the actual mean</a:t>
            </a:r>
          </a:p>
          <a:p>
            <a:r>
              <a:rPr lang="en-US" dirty="0" smtClean="0">
                <a:solidFill>
                  <a:srgbClr val="FF0000"/>
                </a:solidFill>
              </a:rPr>
              <a:t>Now estimate </a:t>
            </a:r>
            <a:r>
              <a:rPr lang="en-US" dirty="0" err="1" smtClean="0">
                <a:solidFill>
                  <a:srgbClr val="FF0000"/>
                </a:solidFill>
              </a:rPr>
              <a:t>mean</a:t>
            </a:r>
            <a:r>
              <a:rPr lang="en-US" dirty="0" err="1" smtClean="0">
                <a:solidFill>
                  <a:srgbClr val="FF0000"/>
                </a:solidFill>
                <a:latin typeface="Cambria Math"/>
                <a:ea typeface="Cambria Math"/>
              </a:rPr>
              <a:t>±</a:t>
            </a:r>
            <a:r>
              <a:rPr lang="en-US" dirty="0" err="1" smtClean="0">
                <a:solidFill>
                  <a:srgbClr val="FF0000"/>
                </a:solidFill>
              </a:rPr>
              <a:t>sigma</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0" y="1708150"/>
            <a:ext cx="9144000" cy="3778685"/>
          </a:xfrm>
          <a:prstGeom prst="rect">
            <a:avLst/>
          </a:prstGeom>
          <a:noFill/>
          <a:ln w="9525">
            <a:noFill/>
            <a:miter lim="800000"/>
            <a:headEnd/>
            <a:tailEnd/>
          </a:ln>
          <a:effectLst/>
        </p:spPr>
      </p:pic>
      <p:sp>
        <p:nvSpPr>
          <p:cNvPr id="4" name="TextBox 3"/>
          <p:cNvSpPr txBox="1"/>
          <p:nvPr/>
        </p:nvSpPr>
        <p:spPr>
          <a:xfrm>
            <a:off x="5867400" y="685800"/>
            <a:ext cx="3048000" cy="646331"/>
          </a:xfrm>
          <a:prstGeom prst="rect">
            <a:avLst/>
          </a:prstGeom>
          <a:noFill/>
        </p:spPr>
        <p:txBody>
          <a:bodyPr wrap="square" rtlCol="0">
            <a:spAutoFit/>
          </a:bodyPr>
          <a:lstStyle/>
          <a:p>
            <a:r>
              <a:rPr lang="en-US" dirty="0" smtClean="0"/>
              <a:t>Here’s the actual </a:t>
            </a:r>
            <a:r>
              <a:rPr lang="en-US" dirty="0" err="1" smtClean="0"/>
              <a:t>mean</a:t>
            </a:r>
            <a:r>
              <a:rPr lang="en-US" dirty="0" err="1" smtClean="0">
                <a:latin typeface="Cambria Math"/>
                <a:ea typeface="Cambria Math"/>
              </a:rPr>
              <a:t>±</a:t>
            </a:r>
            <a:r>
              <a:rPr lang="en-US" dirty="0" err="1" smtClean="0"/>
              <a:t>sigma</a:t>
            </a:r>
            <a:endParaRPr lang="en-US" dirty="0" smtClean="0"/>
          </a:p>
          <a:p>
            <a:r>
              <a:rPr lang="en-US" dirty="0" smtClean="0">
                <a:solidFill>
                  <a:srgbClr val="FF0000"/>
                </a:solidFill>
              </a:rPr>
              <a:t>Now estimate the histogram</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1600200"/>
            <a:ext cx="6477000" cy="3754874"/>
          </a:xfrm>
          <a:prstGeom prst="rect">
            <a:avLst/>
          </a:prstGeom>
          <a:noFill/>
        </p:spPr>
        <p:txBody>
          <a:bodyPr wrap="square" rtlCol="0">
            <a:spAutoFit/>
          </a:bodyPr>
          <a:lstStyle/>
          <a:p>
            <a:pPr algn="ctr"/>
            <a:r>
              <a:rPr lang="en-US" sz="4400" dirty="0" smtClean="0"/>
              <a:t>observation</a:t>
            </a:r>
          </a:p>
          <a:p>
            <a:pPr algn="ctr"/>
            <a:endParaRPr lang="en-US" sz="4400" dirty="0"/>
          </a:p>
          <a:p>
            <a:pPr algn="ctr"/>
            <a:r>
              <a:rPr lang="en-US" sz="4400" dirty="0" smtClean="0"/>
              <a:t>=</a:t>
            </a:r>
          </a:p>
          <a:p>
            <a:pPr algn="ctr"/>
            <a:endParaRPr lang="en-US" sz="4400" dirty="0"/>
          </a:p>
          <a:p>
            <a:pPr algn="ctr"/>
            <a:r>
              <a:rPr lang="en-US" sz="4400" dirty="0" smtClean="0"/>
              <a:t>signal + noise</a:t>
            </a:r>
            <a:endParaRPr lang="en-US" sz="4400" dirty="0" smtClean="0"/>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4" name="TextBox 3"/>
          <p:cNvSpPr txBox="1"/>
          <p:nvPr/>
        </p:nvSpPr>
        <p:spPr>
          <a:xfrm>
            <a:off x="5867400" y="685800"/>
            <a:ext cx="3048000" cy="369332"/>
          </a:xfrm>
          <a:prstGeom prst="rect">
            <a:avLst/>
          </a:prstGeom>
          <a:noFill/>
        </p:spPr>
        <p:txBody>
          <a:bodyPr wrap="square" rtlCol="0">
            <a:spAutoFit/>
          </a:bodyPr>
          <a:lstStyle/>
          <a:p>
            <a:r>
              <a:rPr lang="en-US" dirty="0" smtClean="0"/>
              <a:t>Here’s the actual histogram</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a:stretch>
            <a:fillRect/>
          </a:stretch>
        </p:blipFill>
        <p:spPr bwMode="auto">
          <a:xfrm>
            <a:off x="0" y="1679575"/>
            <a:ext cx="9144000" cy="3828205"/>
          </a:xfrm>
          <a:prstGeom prst="rect">
            <a:avLst/>
          </a:prstGeom>
          <a:noFill/>
          <a:ln w="9525">
            <a:noFill/>
            <a:miter lim="800000"/>
            <a:headEnd/>
            <a:tailEnd/>
          </a:ln>
          <a:effectLst/>
        </p:spPr>
      </p:pic>
      <p:sp>
        <p:nvSpPr>
          <p:cNvPr id="5" name="TextBox 4"/>
          <p:cNvSpPr txBox="1"/>
          <p:nvPr/>
        </p:nvSpPr>
        <p:spPr>
          <a:xfrm>
            <a:off x="4876800" y="685800"/>
            <a:ext cx="3733800" cy="646331"/>
          </a:xfrm>
          <a:prstGeom prst="rect">
            <a:avLst/>
          </a:prstGeom>
          <a:noFill/>
        </p:spPr>
        <p:txBody>
          <a:bodyPr wrap="square" rtlCol="0">
            <a:spAutoFit/>
          </a:bodyPr>
          <a:lstStyle/>
          <a:p>
            <a:r>
              <a:rPr lang="en-US" dirty="0" smtClean="0">
                <a:solidFill>
                  <a:srgbClr val="FF0000"/>
                </a:solidFill>
              </a:rPr>
              <a:t>Is the distribution Normal?</a:t>
            </a:r>
          </a:p>
          <a:p>
            <a:r>
              <a:rPr lang="en-US" dirty="0" smtClean="0">
                <a:solidFill>
                  <a:srgbClr val="FF0000"/>
                </a:solidFill>
              </a:rPr>
              <a:t>If not, is it symmetric or asymmetric?</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a:stretch>
            <a:fillRect/>
          </a:stretch>
        </p:blipFill>
        <p:spPr bwMode="auto">
          <a:xfrm>
            <a:off x="0" y="1679575"/>
            <a:ext cx="9144000" cy="3828205"/>
          </a:xfrm>
          <a:prstGeom prst="rect">
            <a:avLst/>
          </a:prstGeom>
          <a:noFill/>
          <a:ln w="9525">
            <a:noFill/>
            <a:miter lim="800000"/>
            <a:headEnd/>
            <a:tailEnd/>
          </a:ln>
          <a:effectLst/>
        </p:spPr>
      </p:pic>
      <p:sp>
        <p:nvSpPr>
          <p:cNvPr id="5" name="TextBox 4"/>
          <p:cNvSpPr txBox="1"/>
          <p:nvPr/>
        </p:nvSpPr>
        <p:spPr>
          <a:xfrm>
            <a:off x="4876800" y="685800"/>
            <a:ext cx="3733800" cy="369332"/>
          </a:xfrm>
          <a:prstGeom prst="rect">
            <a:avLst/>
          </a:prstGeom>
          <a:noFill/>
        </p:spPr>
        <p:txBody>
          <a:bodyPr wrap="square" rtlCol="0">
            <a:spAutoFit/>
          </a:bodyPr>
          <a:lstStyle/>
          <a:p>
            <a:r>
              <a:rPr lang="en-US" dirty="0" smtClean="0">
                <a:solidFill>
                  <a:srgbClr val="FF0000"/>
                </a:solidFill>
              </a:rPr>
              <a:t>Estimate the mean</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print"/>
          <a:srcRect/>
          <a:stretch>
            <a:fillRect/>
          </a:stretch>
        </p:blipFill>
        <p:spPr bwMode="auto">
          <a:xfrm>
            <a:off x="0" y="1689100"/>
            <a:ext cx="9144000" cy="3811736"/>
          </a:xfrm>
          <a:prstGeom prst="rect">
            <a:avLst/>
          </a:prstGeom>
          <a:noFill/>
          <a:ln w="9525">
            <a:noFill/>
            <a:miter lim="800000"/>
            <a:headEnd/>
            <a:tailEnd/>
          </a:ln>
          <a:effectLst/>
        </p:spPr>
      </p:pic>
      <p:sp>
        <p:nvSpPr>
          <p:cNvPr id="4" name="TextBox 3"/>
          <p:cNvSpPr txBox="1"/>
          <p:nvPr/>
        </p:nvSpPr>
        <p:spPr>
          <a:xfrm>
            <a:off x="5867400" y="685800"/>
            <a:ext cx="3048000" cy="646331"/>
          </a:xfrm>
          <a:prstGeom prst="rect">
            <a:avLst/>
          </a:prstGeom>
          <a:noFill/>
        </p:spPr>
        <p:txBody>
          <a:bodyPr wrap="square" rtlCol="0">
            <a:spAutoFit/>
          </a:bodyPr>
          <a:lstStyle/>
          <a:p>
            <a:r>
              <a:rPr lang="en-US" dirty="0" smtClean="0"/>
              <a:t>Here’s the actual mean</a:t>
            </a:r>
          </a:p>
          <a:p>
            <a:r>
              <a:rPr lang="en-US" dirty="0" smtClean="0">
                <a:solidFill>
                  <a:srgbClr val="FF0000"/>
                </a:solidFill>
              </a:rPr>
              <a:t>Now estimate </a:t>
            </a:r>
            <a:r>
              <a:rPr lang="en-US" dirty="0" err="1" smtClean="0">
                <a:solidFill>
                  <a:srgbClr val="FF0000"/>
                </a:solidFill>
              </a:rPr>
              <a:t>mean</a:t>
            </a:r>
            <a:r>
              <a:rPr lang="en-US" dirty="0" err="1" smtClean="0">
                <a:solidFill>
                  <a:srgbClr val="FF0000"/>
                </a:solidFill>
                <a:latin typeface="Cambria Math"/>
                <a:ea typeface="Cambria Math"/>
              </a:rPr>
              <a:t>±</a:t>
            </a:r>
            <a:r>
              <a:rPr lang="en-US" dirty="0" err="1" smtClean="0">
                <a:solidFill>
                  <a:srgbClr val="FF0000"/>
                </a:solidFill>
              </a:rPr>
              <a:t>sigma</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srcRect/>
          <a:stretch>
            <a:fillRect/>
          </a:stretch>
        </p:blipFill>
        <p:spPr bwMode="auto">
          <a:xfrm>
            <a:off x="0" y="1708150"/>
            <a:ext cx="9144000" cy="3778685"/>
          </a:xfrm>
          <a:prstGeom prst="rect">
            <a:avLst/>
          </a:prstGeom>
          <a:noFill/>
          <a:ln w="9525">
            <a:noFill/>
            <a:miter lim="800000"/>
            <a:headEnd/>
            <a:tailEnd/>
          </a:ln>
          <a:effectLst/>
        </p:spPr>
      </p:pic>
      <p:sp>
        <p:nvSpPr>
          <p:cNvPr id="3" name="TextBox 2"/>
          <p:cNvSpPr txBox="1"/>
          <p:nvPr/>
        </p:nvSpPr>
        <p:spPr>
          <a:xfrm>
            <a:off x="5867400" y="685800"/>
            <a:ext cx="3048000" cy="646331"/>
          </a:xfrm>
          <a:prstGeom prst="rect">
            <a:avLst/>
          </a:prstGeom>
          <a:noFill/>
        </p:spPr>
        <p:txBody>
          <a:bodyPr wrap="square" rtlCol="0">
            <a:spAutoFit/>
          </a:bodyPr>
          <a:lstStyle/>
          <a:p>
            <a:r>
              <a:rPr lang="en-US" dirty="0" smtClean="0"/>
              <a:t>Here’s the actual </a:t>
            </a:r>
            <a:r>
              <a:rPr lang="en-US" dirty="0" err="1" smtClean="0"/>
              <a:t>mean</a:t>
            </a:r>
            <a:r>
              <a:rPr lang="en-US" dirty="0" err="1" smtClean="0">
                <a:latin typeface="Cambria Math"/>
                <a:ea typeface="Cambria Math"/>
              </a:rPr>
              <a:t>±</a:t>
            </a:r>
            <a:r>
              <a:rPr lang="en-US" dirty="0" err="1" smtClean="0"/>
              <a:t>sigma</a:t>
            </a:r>
            <a:endParaRPr lang="en-US" dirty="0" smtClean="0"/>
          </a:p>
          <a:p>
            <a:r>
              <a:rPr lang="en-US" dirty="0" smtClean="0">
                <a:solidFill>
                  <a:srgbClr val="FF0000"/>
                </a:solidFill>
              </a:rPr>
              <a:t>Now estimate the histogram</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TextBox 4"/>
          <p:cNvSpPr txBox="1"/>
          <p:nvPr/>
        </p:nvSpPr>
        <p:spPr>
          <a:xfrm>
            <a:off x="5867400" y="685800"/>
            <a:ext cx="3048000" cy="369332"/>
          </a:xfrm>
          <a:prstGeom prst="rect">
            <a:avLst/>
          </a:prstGeom>
          <a:noFill/>
        </p:spPr>
        <p:txBody>
          <a:bodyPr wrap="square" rtlCol="0">
            <a:spAutoFit/>
          </a:bodyPr>
          <a:lstStyle/>
          <a:p>
            <a:r>
              <a:rPr lang="en-US" dirty="0" smtClean="0"/>
              <a:t>Here’s the actual histogram</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876800" y="685800"/>
            <a:ext cx="3733800" cy="646331"/>
          </a:xfrm>
          <a:prstGeom prst="rect">
            <a:avLst/>
          </a:prstGeom>
          <a:noFill/>
        </p:spPr>
        <p:txBody>
          <a:bodyPr wrap="square" rtlCol="0">
            <a:spAutoFit/>
          </a:bodyPr>
          <a:lstStyle/>
          <a:p>
            <a:r>
              <a:rPr lang="en-US" dirty="0" smtClean="0">
                <a:solidFill>
                  <a:srgbClr val="FF0000"/>
                </a:solidFill>
              </a:rPr>
              <a:t>Is the distribution Normal?</a:t>
            </a:r>
          </a:p>
          <a:p>
            <a:r>
              <a:rPr lang="en-US" dirty="0" smtClean="0">
                <a:solidFill>
                  <a:srgbClr val="FF0000"/>
                </a:solidFill>
              </a:rPr>
              <a:t>If not, is it symmetric or asymmetric?</a:t>
            </a:r>
            <a:endParaRPr lang="en-US" dirty="0">
              <a:solidFill>
                <a:srgbClr val="FF0000"/>
              </a:solidFill>
            </a:endParaRPr>
          </a:p>
        </p:txBody>
      </p:sp>
      <p:pic>
        <p:nvPicPr>
          <p:cNvPr id="13317" name="Picture 5"/>
          <p:cNvPicPr>
            <a:picLocks noChangeAspect="1" noChangeArrowheads="1"/>
          </p:cNvPicPr>
          <p:nvPr/>
        </p:nvPicPr>
        <p:blipFill>
          <a:blip r:embed="rId2" cstate="print"/>
          <a:srcRect/>
          <a:stretch>
            <a:fillRect/>
          </a:stretch>
        </p:blipFill>
        <p:spPr bwMode="auto">
          <a:xfrm>
            <a:off x="0" y="1646238"/>
            <a:ext cx="9144000" cy="390546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867400" y="685800"/>
            <a:ext cx="2209800" cy="369332"/>
          </a:xfrm>
          <a:prstGeom prst="rect">
            <a:avLst/>
          </a:prstGeom>
          <a:noFill/>
        </p:spPr>
        <p:txBody>
          <a:bodyPr wrap="square" rtlCol="0">
            <a:spAutoFit/>
          </a:bodyPr>
          <a:lstStyle/>
          <a:p>
            <a:r>
              <a:rPr lang="en-US" dirty="0" smtClean="0">
                <a:solidFill>
                  <a:srgbClr val="FF0000"/>
                </a:solidFill>
              </a:rPr>
              <a:t>Estimate the mean</a:t>
            </a:r>
            <a:endParaRPr lang="en-US" dirty="0">
              <a:solidFill>
                <a:srgbClr val="FF0000"/>
              </a:solidFill>
            </a:endParaRPr>
          </a:p>
        </p:txBody>
      </p:sp>
      <p:pic>
        <p:nvPicPr>
          <p:cNvPr id="29698" name="Picture 2"/>
          <p:cNvPicPr>
            <a:picLocks noChangeAspect="1" noChangeArrowheads="1"/>
          </p:cNvPicPr>
          <p:nvPr/>
        </p:nvPicPr>
        <p:blipFill>
          <a:blip r:embed="rId2" cstate="print"/>
          <a:srcRect/>
          <a:stretch>
            <a:fillRect/>
          </a:stretch>
        </p:blipFill>
        <p:spPr bwMode="auto">
          <a:xfrm>
            <a:off x="0" y="1646238"/>
            <a:ext cx="9144000" cy="390546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867400" y="685800"/>
            <a:ext cx="3048000" cy="646331"/>
          </a:xfrm>
          <a:prstGeom prst="rect">
            <a:avLst/>
          </a:prstGeom>
          <a:noFill/>
        </p:spPr>
        <p:txBody>
          <a:bodyPr wrap="square" rtlCol="0">
            <a:spAutoFit/>
          </a:bodyPr>
          <a:lstStyle/>
          <a:p>
            <a:r>
              <a:rPr lang="en-US" dirty="0" smtClean="0"/>
              <a:t>Here’s the actual mean</a:t>
            </a:r>
          </a:p>
          <a:p>
            <a:r>
              <a:rPr lang="en-US" dirty="0" smtClean="0">
                <a:solidFill>
                  <a:srgbClr val="FF0000"/>
                </a:solidFill>
              </a:rPr>
              <a:t>Now estimate </a:t>
            </a:r>
            <a:r>
              <a:rPr lang="en-US" dirty="0" err="1" smtClean="0">
                <a:solidFill>
                  <a:srgbClr val="FF0000"/>
                </a:solidFill>
              </a:rPr>
              <a:t>mean</a:t>
            </a:r>
            <a:r>
              <a:rPr lang="en-US" dirty="0" err="1" smtClean="0">
                <a:solidFill>
                  <a:srgbClr val="FF0000"/>
                </a:solidFill>
                <a:latin typeface="Cambria Math"/>
                <a:ea typeface="Cambria Math"/>
              </a:rPr>
              <a:t>±</a:t>
            </a:r>
            <a:r>
              <a:rPr lang="en-US" dirty="0" err="1" smtClean="0">
                <a:solidFill>
                  <a:srgbClr val="FF0000"/>
                </a:solidFill>
              </a:rPr>
              <a:t>sigma</a:t>
            </a:r>
            <a:endParaRPr lang="en-US" dirty="0">
              <a:solidFill>
                <a:srgbClr val="FF0000"/>
              </a:solidFill>
            </a:endParaRPr>
          </a:p>
        </p:txBody>
      </p:sp>
      <p:pic>
        <p:nvPicPr>
          <p:cNvPr id="14341" name="Picture 5"/>
          <p:cNvPicPr>
            <a:picLocks noChangeAspect="1" noChangeArrowheads="1"/>
          </p:cNvPicPr>
          <p:nvPr/>
        </p:nvPicPr>
        <p:blipFill>
          <a:blip r:embed="rId2" cstate="print"/>
          <a:srcRect/>
          <a:stretch>
            <a:fillRect/>
          </a:stretch>
        </p:blipFill>
        <p:spPr bwMode="auto">
          <a:xfrm>
            <a:off x="0" y="1646238"/>
            <a:ext cx="9144000" cy="391885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867400" y="685800"/>
            <a:ext cx="3048000" cy="646331"/>
          </a:xfrm>
          <a:prstGeom prst="rect">
            <a:avLst/>
          </a:prstGeom>
          <a:noFill/>
        </p:spPr>
        <p:txBody>
          <a:bodyPr wrap="square" rtlCol="0">
            <a:spAutoFit/>
          </a:bodyPr>
          <a:lstStyle/>
          <a:p>
            <a:r>
              <a:rPr lang="en-US" dirty="0" smtClean="0"/>
              <a:t>Here’s the actual </a:t>
            </a:r>
            <a:r>
              <a:rPr lang="en-US" dirty="0" err="1" smtClean="0"/>
              <a:t>mean</a:t>
            </a:r>
            <a:r>
              <a:rPr lang="en-US" dirty="0" err="1" smtClean="0">
                <a:latin typeface="Cambria Math"/>
                <a:ea typeface="Cambria Math"/>
              </a:rPr>
              <a:t>±</a:t>
            </a:r>
            <a:r>
              <a:rPr lang="en-US" dirty="0" err="1" smtClean="0"/>
              <a:t>sigma</a:t>
            </a:r>
            <a:endParaRPr lang="en-US" dirty="0" smtClean="0"/>
          </a:p>
          <a:p>
            <a:r>
              <a:rPr lang="en-US" dirty="0" smtClean="0">
                <a:solidFill>
                  <a:srgbClr val="FF0000"/>
                </a:solidFill>
              </a:rPr>
              <a:t>Now estimate the histogram</a:t>
            </a:r>
            <a:endParaRPr lang="en-US" dirty="0">
              <a:solidFill>
                <a:srgbClr val="FF0000"/>
              </a:solidFill>
            </a:endParaRPr>
          </a:p>
        </p:txBody>
      </p:sp>
      <p:pic>
        <p:nvPicPr>
          <p:cNvPr id="15364" name="Picture 4"/>
          <p:cNvPicPr>
            <a:picLocks noChangeAspect="1" noChangeArrowheads="1"/>
          </p:cNvPicPr>
          <p:nvPr/>
        </p:nvPicPr>
        <p:blipFill>
          <a:blip r:embed="rId2" cstate="print"/>
          <a:srcRect/>
          <a:stretch>
            <a:fillRect/>
          </a:stretch>
        </p:blipFill>
        <p:spPr bwMode="auto">
          <a:xfrm>
            <a:off x="0" y="1636713"/>
            <a:ext cx="9144000" cy="392182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2819400"/>
            <a:ext cx="6477000" cy="1046440"/>
          </a:xfrm>
          <a:prstGeom prst="rect">
            <a:avLst/>
          </a:prstGeom>
          <a:noFill/>
        </p:spPr>
        <p:txBody>
          <a:bodyPr wrap="square" rtlCol="0">
            <a:spAutoFit/>
          </a:bodyPr>
          <a:lstStyle/>
          <a:p>
            <a:pPr algn="ctr"/>
            <a:r>
              <a:rPr lang="en-US" sz="4400" dirty="0" smtClean="0">
                <a:solidFill>
                  <a:srgbClr val="FF0000"/>
                </a:solidFill>
              </a:rPr>
              <a:t>What is Noise?</a:t>
            </a:r>
            <a:endParaRPr lang="en-US" sz="4400" dirty="0" smtClean="0">
              <a:solidFill>
                <a:srgbClr val="FF0000"/>
              </a:solidFill>
            </a:endParaRPr>
          </a:p>
          <a:p>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TextBox 4"/>
          <p:cNvSpPr txBox="1"/>
          <p:nvPr/>
        </p:nvSpPr>
        <p:spPr>
          <a:xfrm>
            <a:off x="5867400" y="685800"/>
            <a:ext cx="3048000" cy="369332"/>
          </a:xfrm>
          <a:prstGeom prst="rect">
            <a:avLst/>
          </a:prstGeom>
          <a:noFill/>
        </p:spPr>
        <p:txBody>
          <a:bodyPr wrap="square" rtlCol="0">
            <a:spAutoFit/>
          </a:bodyPr>
          <a:lstStyle/>
          <a:p>
            <a:r>
              <a:rPr lang="en-US" dirty="0" smtClean="0"/>
              <a:t>Here’s the actual histogram</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cstate="print"/>
          <a:srcRect/>
          <a:stretch>
            <a:fillRect/>
          </a:stretch>
        </p:blipFill>
        <p:spPr bwMode="auto">
          <a:xfrm>
            <a:off x="0" y="1679575"/>
            <a:ext cx="9144000" cy="3828205"/>
          </a:xfrm>
          <a:prstGeom prst="rect">
            <a:avLst/>
          </a:prstGeom>
          <a:noFill/>
          <a:ln w="9525">
            <a:noFill/>
            <a:miter lim="800000"/>
            <a:headEnd/>
            <a:tailEnd/>
          </a:ln>
          <a:effectLst/>
        </p:spPr>
      </p:pic>
      <p:sp>
        <p:nvSpPr>
          <p:cNvPr id="5" name="TextBox 4"/>
          <p:cNvSpPr txBox="1"/>
          <p:nvPr/>
        </p:nvSpPr>
        <p:spPr>
          <a:xfrm>
            <a:off x="4876800" y="685800"/>
            <a:ext cx="3733800" cy="646331"/>
          </a:xfrm>
          <a:prstGeom prst="rect">
            <a:avLst/>
          </a:prstGeom>
          <a:noFill/>
        </p:spPr>
        <p:txBody>
          <a:bodyPr wrap="square" rtlCol="0">
            <a:spAutoFit/>
          </a:bodyPr>
          <a:lstStyle/>
          <a:p>
            <a:r>
              <a:rPr lang="en-US" dirty="0" smtClean="0">
                <a:solidFill>
                  <a:srgbClr val="FF0000"/>
                </a:solidFill>
              </a:rPr>
              <a:t>Is the distribution Normal?</a:t>
            </a:r>
          </a:p>
          <a:p>
            <a:r>
              <a:rPr lang="en-US" dirty="0" smtClean="0">
                <a:solidFill>
                  <a:srgbClr val="FF0000"/>
                </a:solidFill>
              </a:rPr>
              <a:t>If not, is it symmetric or asymmetric?</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cstate="print"/>
          <a:srcRect/>
          <a:stretch>
            <a:fillRect/>
          </a:stretch>
        </p:blipFill>
        <p:spPr bwMode="auto">
          <a:xfrm>
            <a:off x="0" y="1679575"/>
            <a:ext cx="9144000" cy="3828205"/>
          </a:xfrm>
          <a:prstGeom prst="rect">
            <a:avLst/>
          </a:prstGeom>
          <a:noFill/>
          <a:ln w="9525">
            <a:noFill/>
            <a:miter lim="800000"/>
            <a:headEnd/>
            <a:tailEnd/>
          </a:ln>
          <a:effectLst/>
        </p:spPr>
      </p:pic>
      <p:sp>
        <p:nvSpPr>
          <p:cNvPr id="5" name="TextBox 4"/>
          <p:cNvSpPr txBox="1"/>
          <p:nvPr/>
        </p:nvSpPr>
        <p:spPr>
          <a:xfrm>
            <a:off x="5867400" y="685800"/>
            <a:ext cx="2209800" cy="369332"/>
          </a:xfrm>
          <a:prstGeom prst="rect">
            <a:avLst/>
          </a:prstGeom>
          <a:noFill/>
        </p:spPr>
        <p:txBody>
          <a:bodyPr wrap="square" rtlCol="0">
            <a:spAutoFit/>
          </a:bodyPr>
          <a:lstStyle/>
          <a:p>
            <a:r>
              <a:rPr lang="en-US" dirty="0" smtClean="0">
                <a:solidFill>
                  <a:srgbClr val="FF0000"/>
                </a:solidFill>
              </a:rPr>
              <a:t>Estimate the mean</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cstate="print"/>
          <a:srcRect/>
          <a:stretch>
            <a:fillRect/>
          </a:stretch>
        </p:blipFill>
        <p:spPr bwMode="auto">
          <a:xfrm>
            <a:off x="0" y="1689100"/>
            <a:ext cx="9144000" cy="3811736"/>
          </a:xfrm>
          <a:prstGeom prst="rect">
            <a:avLst/>
          </a:prstGeom>
          <a:noFill/>
          <a:ln w="9525">
            <a:noFill/>
            <a:miter lim="800000"/>
            <a:headEnd/>
            <a:tailEnd/>
          </a:ln>
          <a:effectLst/>
        </p:spPr>
      </p:pic>
      <p:sp>
        <p:nvSpPr>
          <p:cNvPr id="5" name="TextBox 4"/>
          <p:cNvSpPr txBox="1"/>
          <p:nvPr/>
        </p:nvSpPr>
        <p:spPr>
          <a:xfrm>
            <a:off x="5867400" y="685800"/>
            <a:ext cx="3048000" cy="646331"/>
          </a:xfrm>
          <a:prstGeom prst="rect">
            <a:avLst/>
          </a:prstGeom>
          <a:noFill/>
        </p:spPr>
        <p:txBody>
          <a:bodyPr wrap="square" rtlCol="0">
            <a:spAutoFit/>
          </a:bodyPr>
          <a:lstStyle/>
          <a:p>
            <a:r>
              <a:rPr lang="en-US" dirty="0" smtClean="0"/>
              <a:t>Here’s the actual mean</a:t>
            </a:r>
          </a:p>
          <a:p>
            <a:r>
              <a:rPr lang="en-US" dirty="0" smtClean="0">
                <a:solidFill>
                  <a:srgbClr val="FF0000"/>
                </a:solidFill>
              </a:rPr>
              <a:t>Now estimate </a:t>
            </a:r>
            <a:r>
              <a:rPr lang="en-US" dirty="0" err="1" smtClean="0">
                <a:solidFill>
                  <a:srgbClr val="FF0000"/>
                </a:solidFill>
              </a:rPr>
              <a:t>mean</a:t>
            </a:r>
            <a:r>
              <a:rPr lang="en-US" dirty="0" err="1" smtClean="0">
                <a:solidFill>
                  <a:srgbClr val="FF0000"/>
                </a:solidFill>
                <a:latin typeface="Cambria Math"/>
                <a:ea typeface="Cambria Math"/>
              </a:rPr>
              <a:t>±</a:t>
            </a:r>
            <a:r>
              <a:rPr lang="en-US" dirty="0" err="1" smtClean="0">
                <a:solidFill>
                  <a:srgbClr val="FF0000"/>
                </a:solidFill>
              </a:rPr>
              <a:t>sigma</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cstate="print"/>
          <a:srcRect/>
          <a:stretch>
            <a:fillRect/>
          </a:stretch>
        </p:blipFill>
        <p:spPr bwMode="auto">
          <a:xfrm>
            <a:off x="0" y="1636713"/>
            <a:ext cx="9144000" cy="3921829"/>
          </a:xfrm>
          <a:prstGeom prst="rect">
            <a:avLst/>
          </a:prstGeom>
          <a:noFill/>
          <a:ln w="9525">
            <a:noFill/>
            <a:miter lim="800000"/>
            <a:headEnd/>
            <a:tailEnd/>
          </a:ln>
          <a:effectLst/>
        </p:spPr>
      </p:pic>
      <p:sp>
        <p:nvSpPr>
          <p:cNvPr id="4" name="TextBox 3"/>
          <p:cNvSpPr txBox="1"/>
          <p:nvPr/>
        </p:nvSpPr>
        <p:spPr>
          <a:xfrm>
            <a:off x="5867400" y="685800"/>
            <a:ext cx="3048000" cy="646331"/>
          </a:xfrm>
          <a:prstGeom prst="rect">
            <a:avLst/>
          </a:prstGeom>
          <a:noFill/>
        </p:spPr>
        <p:txBody>
          <a:bodyPr wrap="square" rtlCol="0">
            <a:spAutoFit/>
          </a:bodyPr>
          <a:lstStyle/>
          <a:p>
            <a:r>
              <a:rPr lang="en-US" dirty="0" smtClean="0"/>
              <a:t>Here’s the actual </a:t>
            </a:r>
            <a:r>
              <a:rPr lang="en-US" dirty="0" err="1" smtClean="0"/>
              <a:t>mean</a:t>
            </a:r>
            <a:r>
              <a:rPr lang="en-US" dirty="0" err="1" smtClean="0">
                <a:latin typeface="Cambria Math"/>
                <a:ea typeface="Cambria Math"/>
              </a:rPr>
              <a:t>+</a:t>
            </a:r>
            <a:r>
              <a:rPr lang="en-US" dirty="0" err="1" smtClean="0"/>
              <a:t>sigma</a:t>
            </a:r>
            <a:endParaRPr lang="en-US" dirty="0" smtClean="0"/>
          </a:p>
          <a:p>
            <a:r>
              <a:rPr lang="en-US" dirty="0" smtClean="0">
                <a:solidFill>
                  <a:srgbClr val="FF0000"/>
                </a:solidFill>
              </a:rPr>
              <a:t>Now estimate the histogram</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3"/>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752600"/>
            <a:ext cx="8229600" cy="2743200"/>
          </a:xfrm>
        </p:spPr>
        <p:txBody>
          <a:bodyPr>
            <a:normAutofit/>
          </a:bodyPr>
          <a:lstStyle/>
          <a:p>
            <a:r>
              <a:rPr lang="en-US" dirty="0" err="1" smtClean="0"/>
              <a:t>p.d.f.’s</a:t>
            </a:r>
            <a:r>
              <a:rPr lang="en-US" dirty="0" smtClean="0"/>
              <a:t> of real noise</a:t>
            </a: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cstate="print"/>
          <a:srcRect/>
          <a:stretch>
            <a:fillRect/>
          </a:stretch>
        </p:blipFill>
        <p:spPr bwMode="auto">
          <a:xfrm>
            <a:off x="1066800" y="134069"/>
            <a:ext cx="6858000" cy="6647731"/>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cstate="print"/>
          <a:srcRect/>
          <a:stretch>
            <a:fillRect/>
          </a:stretch>
        </p:blipFill>
        <p:spPr bwMode="auto">
          <a:xfrm>
            <a:off x="1066800" y="134069"/>
            <a:ext cx="6858000" cy="6647731"/>
          </a:xfrm>
          <a:prstGeom prst="rect">
            <a:avLst/>
          </a:prstGeom>
          <a:noFill/>
          <a:ln w="9525">
            <a:noFill/>
            <a:miter lim="800000"/>
            <a:headEnd/>
            <a:tailEnd/>
          </a:ln>
        </p:spPr>
      </p:pic>
      <p:cxnSp>
        <p:nvCxnSpPr>
          <p:cNvPr id="6" name="Straight Connector 5"/>
          <p:cNvCxnSpPr>
            <a:endCxn id="4" idx="2"/>
          </p:cNvCxnSpPr>
          <p:nvPr/>
        </p:nvCxnSpPr>
        <p:spPr>
          <a:xfrm>
            <a:off x="4572000" y="3124200"/>
            <a:ext cx="0" cy="53340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610428" y="3751944"/>
            <a:ext cx="1905000" cy="1446550"/>
          </a:xfrm>
          <a:prstGeom prst="rect">
            <a:avLst/>
          </a:prstGeom>
          <a:noFill/>
        </p:spPr>
        <p:txBody>
          <a:bodyPr wrap="square" rtlCol="0">
            <a:spAutoFit/>
          </a:bodyPr>
          <a:lstStyle/>
          <a:p>
            <a:pPr algn="ctr"/>
            <a:r>
              <a:rPr lang="en-US" sz="4400" dirty="0" smtClean="0"/>
              <a:t>400 pixels</a:t>
            </a:r>
            <a:endParaRPr lang="en-US" sz="4400"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cstate="print"/>
          <a:srcRect/>
          <a:stretch>
            <a:fillRect/>
          </a:stretch>
        </p:blipFill>
        <p:spPr bwMode="auto">
          <a:xfrm>
            <a:off x="0" y="1679575"/>
            <a:ext cx="9144000" cy="3828205"/>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2819400"/>
            <a:ext cx="6477000" cy="1046440"/>
          </a:xfrm>
          <a:prstGeom prst="rect">
            <a:avLst/>
          </a:prstGeom>
          <a:noFill/>
        </p:spPr>
        <p:txBody>
          <a:bodyPr wrap="square" rtlCol="0">
            <a:spAutoFit/>
          </a:bodyPr>
          <a:lstStyle/>
          <a:p>
            <a:pPr algn="ctr"/>
            <a:r>
              <a:rPr lang="en-US" sz="4400" dirty="0" smtClean="0"/>
              <a:t>Noise as a </a:t>
            </a:r>
            <a:r>
              <a:rPr lang="en-US" sz="4400" i="1" dirty="0" smtClean="0"/>
              <a:t>random variable</a:t>
            </a:r>
            <a:endParaRPr lang="en-US" sz="4400" i="1" dirty="0" smtClean="0"/>
          </a:p>
          <a:p>
            <a:endParaRPr lang="en-US" i="1"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cstate="print"/>
          <a:srcRect/>
          <a:stretch>
            <a:fillRect/>
          </a:stretch>
        </p:blipFill>
        <p:spPr bwMode="auto">
          <a:xfrm>
            <a:off x="1066800" y="134069"/>
            <a:ext cx="6858000" cy="6647731"/>
          </a:xfrm>
          <a:prstGeom prst="rect">
            <a:avLst/>
          </a:prstGeom>
          <a:noFill/>
          <a:ln w="9525">
            <a:noFill/>
            <a:miter lim="800000"/>
            <a:headEnd/>
            <a:tailEnd/>
          </a:ln>
        </p:spPr>
      </p:pic>
      <p:sp>
        <p:nvSpPr>
          <p:cNvPr id="4" name="Rectangle 3"/>
          <p:cNvSpPr>
            <a:spLocks noChangeAspect="1"/>
          </p:cNvSpPr>
          <p:nvPr/>
        </p:nvSpPr>
        <p:spPr>
          <a:xfrm>
            <a:off x="4267200" y="3124200"/>
            <a:ext cx="609600" cy="5334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3505200" y="3733800"/>
            <a:ext cx="2209800" cy="1200329"/>
          </a:xfrm>
          <a:prstGeom prst="rect">
            <a:avLst/>
          </a:prstGeom>
          <a:noFill/>
        </p:spPr>
        <p:txBody>
          <a:bodyPr wrap="square" rtlCol="0">
            <a:spAutoFit/>
          </a:bodyPr>
          <a:lstStyle/>
          <a:p>
            <a:pPr algn="ctr"/>
            <a:r>
              <a:rPr lang="en-US" sz="3600" dirty="0" smtClean="0"/>
              <a:t>160,000</a:t>
            </a:r>
          </a:p>
          <a:p>
            <a:pPr algn="ctr"/>
            <a:r>
              <a:rPr lang="en-US" sz="3600" dirty="0" smtClean="0"/>
              <a:t>pixels</a:t>
            </a:r>
            <a:endParaRPr lang="en-US" sz="3600"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cstate="print"/>
          <a:srcRect/>
          <a:stretch>
            <a:fillRect/>
          </a:stretch>
        </p:blipFill>
        <p:spPr bwMode="auto">
          <a:xfrm>
            <a:off x="0" y="1179513"/>
            <a:ext cx="9144000" cy="5223565"/>
          </a:xfrm>
          <a:prstGeom prst="rect">
            <a:avLst/>
          </a:prstGeom>
          <a:noFill/>
          <a:ln w="9525">
            <a:noFill/>
            <a:miter lim="800000"/>
            <a:headEnd/>
            <a:tailEnd/>
          </a:ln>
          <a:effectLst/>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http://www.ldeo.columbia.edu/LCSN/WebSeis/PAL/2014/2014236/PAL.LD.BHZ.2014.236.0000.gif"/>
          <p:cNvPicPr>
            <a:picLocks noChangeAspect="1" noChangeArrowheads="1"/>
          </p:cNvPicPr>
          <p:nvPr/>
        </p:nvPicPr>
        <p:blipFill>
          <a:blip r:embed="rId2" cstate="print"/>
          <a:srcRect/>
          <a:stretch>
            <a:fillRect/>
          </a:stretch>
        </p:blipFill>
        <p:spPr bwMode="auto">
          <a:xfrm>
            <a:off x="0" y="1447800"/>
            <a:ext cx="9144000" cy="3886200"/>
          </a:xfrm>
          <a:prstGeom prst="rect">
            <a:avLst/>
          </a:prstGeom>
          <a:noFill/>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3733800"/>
            <a:ext cx="8610600" cy="1524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6082" name="Picture 2" descr="http://www.ldeo.columbia.edu/LCSN/WebSeis/PAL/2014/2014251/PAL.LD.BHZ.2014.251.0000.gif"/>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1447800"/>
            <a:ext cx="9144000" cy="3886200"/>
          </a:xfrm>
          <a:prstGeom prst="rect">
            <a:avLst/>
          </a:prstGeom>
          <a:noFill/>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www.ldeo.columbia.edu/LCSN/WebSeis/output/201425216365519172_PAL_BHZ_374.gif"/>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8229600" cy="3124200"/>
          </a:xfrm>
        </p:spPr>
        <p:txBody>
          <a:bodyPr>
            <a:normAutofit fontScale="90000"/>
          </a:bodyPr>
          <a:lstStyle/>
          <a:p>
            <a:r>
              <a:rPr lang="en-US" dirty="0" smtClean="0"/>
              <a:t>error in data</a:t>
            </a:r>
            <a:br>
              <a:rPr lang="en-US" dirty="0" smtClean="0"/>
            </a:br>
            <a:r>
              <a:rPr lang="en-US" dirty="0"/>
              <a:t/>
            </a:r>
            <a:br>
              <a:rPr lang="en-US" dirty="0"/>
            </a:br>
            <a:r>
              <a:rPr lang="en-US" dirty="0" smtClean="0"/>
              <a:t>leads to</a:t>
            </a:r>
            <a:br>
              <a:rPr lang="en-US" dirty="0" smtClean="0"/>
            </a:br>
            <a:r>
              <a:rPr lang="en-US" dirty="0"/>
              <a:t/>
            </a:r>
            <a:br>
              <a:rPr lang="en-US" dirty="0"/>
            </a:br>
            <a:r>
              <a:rPr lang="en-US" dirty="0" smtClean="0"/>
              <a:t>uncertainty in knowledge</a:t>
            </a:r>
            <a:endParaRPr 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3486152" y="3124200"/>
            <a:ext cx="22860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6400800" y="2895600"/>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228600" y="2895600"/>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609600"/>
            <a:ext cx="8229600" cy="1143000"/>
          </a:xfrm>
        </p:spPr>
        <p:txBody>
          <a:bodyPr/>
          <a:lstStyle/>
          <a:p>
            <a:r>
              <a:rPr lang="en-US" dirty="0" smtClean="0">
                <a:latin typeface="Times New Roman" pitchFamily="18" charset="0"/>
                <a:cs typeface="Times New Roman" pitchFamily="18" charset="0"/>
              </a:rPr>
              <a:t>functions of random variables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04800" y="2895600"/>
            <a:ext cx="2438400" cy="1752600"/>
          </a:xfrm>
        </p:spPr>
        <p:txBody>
          <a:bodyPr/>
          <a:lstStyle/>
          <a:p>
            <a:pPr marL="0" algn="ctr">
              <a:buNone/>
            </a:pPr>
            <a:r>
              <a:rPr lang="en-US" dirty="0" smtClean="0">
                <a:latin typeface="Times New Roman" pitchFamily="18" charset="0"/>
                <a:cs typeface="Times New Roman" pitchFamily="18" charset="0"/>
              </a:rPr>
              <a:t>data with measurement error </a:t>
            </a:r>
            <a:endParaRPr lang="en-US" dirty="0">
              <a:latin typeface="Times New Roman" pitchFamily="18" charset="0"/>
              <a:cs typeface="Times New Roman" pitchFamily="18" charset="0"/>
            </a:endParaRPr>
          </a:p>
        </p:txBody>
      </p:sp>
      <p:sp>
        <p:nvSpPr>
          <p:cNvPr id="4" name="Right Arrow 3"/>
          <p:cNvSpPr/>
          <p:nvPr/>
        </p:nvSpPr>
        <p:spPr>
          <a:xfrm>
            <a:off x="2924176" y="3352800"/>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p:cNvSpPr txBox="1">
            <a:spLocks/>
          </p:cNvSpPr>
          <p:nvPr/>
        </p:nvSpPr>
        <p:spPr bwMode="auto">
          <a:xfrm>
            <a:off x="3409952" y="3052768"/>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data analysis process</a:t>
            </a:r>
            <a:endPar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6" name="Content Placeholder 2"/>
          <p:cNvSpPr txBox="1">
            <a:spLocks/>
          </p:cNvSpPr>
          <p:nvPr/>
        </p:nvSpPr>
        <p:spPr bwMode="auto">
          <a:xfrm>
            <a:off x="6529400" y="2862264"/>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inferences with uncertainty</a:t>
            </a:r>
            <a:endPar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7" name="Right Arrow 6"/>
          <p:cNvSpPr/>
          <p:nvPr/>
        </p:nvSpPr>
        <p:spPr>
          <a:xfrm>
            <a:off x="5919792" y="3333752"/>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3486152" y="2014536"/>
            <a:ext cx="22860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6400800" y="1785936"/>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228600" y="1785936"/>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simple example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04800" y="1785936"/>
            <a:ext cx="2438400" cy="1752600"/>
          </a:xfrm>
        </p:spPr>
        <p:txBody>
          <a:bodyPr/>
          <a:lstStyle/>
          <a:p>
            <a:pPr marL="0" algn="ctr">
              <a:buNone/>
            </a:pPr>
            <a:r>
              <a:rPr lang="en-US" dirty="0" smtClean="0">
                <a:latin typeface="Times New Roman" pitchFamily="18" charset="0"/>
                <a:cs typeface="Times New Roman" pitchFamily="18" charset="0"/>
              </a:rPr>
              <a:t>data with measurement error </a:t>
            </a:r>
            <a:endParaRPr lang="en-US" dirty="0">
              <a:latin typeface="Times New Roman" pitchFamily="18" charset="0"/>
              <a:cs typeface="Times New Roman" pitchFamily="18" charset="0"/>
            </a:endParaRPr>
          </a:p>
        </p:txBody>
      </p:sp>
      <p:sp>
        <p:nvSpPr>
          <p:cNvPr id="4" name="Right Arrow 3"/>
          <p:cNvSpPr/>
          <p:nvPr/>
        </p:nvSpPr>
        <p:spPr>
          <a:xfrm>
            <a:off x="2924176" y="2243136"/>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p:cNvSpPr txBox="1">
            <a:spLocks/>
          </p:cNvSpPr>
          <p:nvPr/>
        </p:nvSpPr>
        <p:spPr bwMode="auto">
          <a:xfrm>
            <a:off x="3409952" y="1981200"/>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data analysis process</a:t>
            </a:r>
            <a:endPar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6" name="Content Placeholder 2"/>
          <p:cNvSpPr txBox="1">
            <a:spLocks/>
          </p:cNvSpPr>
          <p:nvPr/>
        </p:nvSpPr>
        <p:spPr bwMode="auto">
          <a:xfrm>
            <a:off x="6529400" y="1752600"/>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inferences with uncertainty</a:t>
            </a:r>
            <a:endPar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7" name="Right Arrow 6"/>
          <p:cNvSpPr/>
          <p:nvPr/>
        </p:nvSpPr>
        <p:spPr>
          <a:xfrm>
            <a:off x="5919792" y="2224088"/>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486152" y="4872032"/>
            <a:ext cx="22860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6400800" y="4643432"/>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228600" y="4643432"/>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2"/>
          <p:cNvSpPr txBox="1">
            <a:spLocks/>
          </p:cNvSpPr>
          <p:nvPr/>
        </p:nvSpPr>
        <p:spPr bwMode="auto">
          <a:xfrm>
            <a:off x="304800" y="4800600"/>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one datum,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Courier New" pitchFamily="49" charset="0"/>
              </a:rPr>
              <a:t>d</a:t>
            </a:r>
          </a:p>
          <a:p>
            <a:pPr marL="0" marR="0" lvl="0" indent="-342900" algn="ctr" defTabSz="914400" rtl="0" eaLnBrk="1" fontAlgn="base" latinLnBrk="0" hangingPunct="1">
              <a:lnSpc>
                <a:spcPct val="100000"/>
              </a:lnSpc>
              <a:spcBef>
                <a:spcPct val="20000"/>
              </a:spcBef>
              <a:spcAft>
                <a:spcPct val="0"/>
              </a:spcAft>
              <a:buClrTx/>
              <a:buSzTx/>
              <a:buFontTx/>
              <a:buNone/>
              <a:tabLst/>
              <a:defRPr/>
            </a:pPr>
            <a:r>
              <a:rPr lang="en-US" sz="2000" kern="0" dirty="0" smtClean="0">
                <a:latin typeface="Times New Roman" pitchFamily="18" charset="0"/>
                <a:cs typeface="Times New Roman" pitchFamily="18" charset="0"/>
              </a:rPr>
              <a:t>uniform </a:t>
            </a:r>
            <a:r>
              <a:rPr lang="en-US" sz="2000" kern="0" dirty="0" err="1" smtClean="0">
                <a:latin typeface="Times New Roman" pitchFamily="18" charset="0"/>
                <a:cs typeface="Times New Roman" pitchFamily="18" charset="0"/>
              </a:rPr>
              <a:t>p.d.f</a:t>
            </a:r>
            <a:r>
              <a:rPr lang="en-US" sz="2000" kern="0" dirty="0" smtClean="0">
                <a:latin typeface="Times New Roman" pitchFamily="18" charset="0"/>
                <a:cs typeface="Times New Roman" pitchFamily="18" charset="0"/>
              </a:rPr>
              <a:t>.</a:t>
            </a:r>
          </a:p>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2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0&lt;d&lt;1</a:t>
            </a:r>
            <a:endParaRPr kumimoji="0" lang="en-US" sz="20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17" name="Right Arrow 16"/>
          <p:cNvSpPr/>
          <p:nvPr/>
        </p:nvSpPr>
        <p:spPr>
          <a:xfrm>
            <a:off x="2924176" y="5100632"/>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2"/>
          <p:cNvSpPr txBox="1">
            <a:spLocks/>
          </p:cNvSpPr>
          <p:nvPr/>
        </p:nvSpPr>
        <p:spPr bwMode="auto">
          <a:xfrm>
            <a:off x="3409952" y="5105400"/>
            <a:ext cx="24384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 = d</a:t>
            </a:r>
            <a:r>
              <a:rPr kumimoji="0" lang="en-US" sz="3200" b="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2</a:t>
            </a:r>
            <a:endParaRPr kumimoji="0" lang="en-US" sz="3200" b="0" i="1" u="none" strike="noStrike" kern="0" cap="none" spc="0" normalizeH="0" baseline="30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9" name="Content Placeholder 2"/>
          <p:cNvSpPr txBox="1">
            <a:spLocks/>
          </p:cNvSpPr>
          <p:nvPr/>
        </p:nvSpPr>
        <p:spPr bwMode="auto">
          <a:xfrm>
            <a:off x="6529400" y="4838696"/>
            <a:ext cx="2438400" cy="11811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one model parameter,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endParaRPr kumimoji="0" lang="en-US" sz="3200" b="0" i="1" u="none" strike="noStrike" kern="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0" name="Right Arrow 19"/>
          <p:cNvSpPr/>
          <p:nvPr/>
        </p:nvSpPr>
        <p:spPr>
          <a:xfrm>
            <a:off x="5919792" y="5081584"/>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324600" y="533400"/>
            <a:ext cx="2133600" cy="5909310"/>
          </a:xfrm>
          <a:prstGeom prst="rect">
            <a:avLst/>
          </a:prstGeom>
        </p:spPr>
        <p:txBody>
          <a:bodyPr wrap="square">
            <a:spAutoFit/>
          </a:bodyPr>
          <a:lstStyle/>
          <a:p>
            <a:endParaRPr lang="en-US" dirty="0" smtClean="0"/>
          </a:p>
          <a:p>
            <a:r>
              <a:rPr lang="en-US" dirty="0" smtClean="0"/>
              <a:t>    0.0899    0.0081</a:t>
            </a:r>
          </a:p>
          <a:p>
            <a:r>
              <a:rPr lang="en-US" dirty="0" smtClean="0"/>
              <a:t>    0.0259    0.0007</a:t>
            </a:r>
          </a:p>
          <a:p>
            <a:r>
              <a:rPr lang="en-US" dirty="0" smtClean="0"/>
              <a:t>    0.6883    0.4738</a:t>
            </a:r>
          </a:p>
          <a:p>
            <a:r>
              <a:rPr lang="en-US" dirty="0" smtClean="0"/>
              <a:t>    0.6025    0.3630</a:t>
            </a:r>
          </a:p>
          <a:p>
            <a:r>
              <a:rPr lang="en-US" dirty="0" smtClean="0"/>
              <a:t>    0.0072    0.0001</a:t>
            </a:r>
          </a:p>
          <a:p>
            <a:r>
              <a:rPr lang="en-US" dirty="0" smtClean="0"/>
              <a:t>    0.1057    0.0112</a:t>
            </a:r>
          </a:p>
          <a:p>
            <a:r>
              <a:rPr lang="en-US" dirty="0" smtClean="0"/>
              <a:t>    0.8906    0.7931</a:t>
            </a:r>
          </a:p>
          <a:p>
            <a:r>
              <a:rPr lang="en-US" dirty="0" smtClean="0"/>
              <a:t>    0.2812    0.0791</a:t>
            </a:r>
          </a:p>
          <a:p>
            <a:r>
              <a:rPr lang="en-US" dirty="0" smtClean="0"/>
              <a:t>    0.9636    0.9286</a:t>
            </a:r>
          </a:p>
          <a:p>
            <a:r>
              <a:rPr lang="en-US" dirty="0" smtClean="0"/>
              <a:t>    0.7132    0.5086</a:t>
            </a:r>
          </a:p>
          <a:p>
            <a:r>
              <a:rPr lang="en-US" dirty="0" smtClean="0"/>
              <a:t>    0.7711    0.5945</a:t>
            </a:r>
          </a:p>
          <a:p>
            <a:r>
              <a:rPr lang="en-US" dirty="0" smtClean="0"/>
              <a:t>    0.4885    0.2387</a:t>
            </a:r>
          </a:p>
          <a:p>
            <a:r>
              <a:rPr lang="en-US" dirty="0" smtClean="0"/>
              <a:t>    0.9773    0.9552</a:t>
            </a:r>
          </a:p>
          <a:p>
            <a:r>
              <a:rPr lang="en-US" dirty="0" smtClean="0"/>
              <a:t>    0.2120    0.0449</a:t>
            </a:r>
          </a:p>
          <a:p>
            <a:r>
              <a:rPr lang="en-US" dirty="0" smtClean="0"/>
              <a:t>    0.9928    0.9857</a:t>
            </a:r>
          </a:p>
          <a:p>
            <a:r>
              <a:rPr lang="en-US" dirty="0" smtClean="0"/>
              <a:t>    0.7603    0.5781</a:t>
            </a:r>
          </a:p>
          <a:p>
            <a:r>
              <a:rPr lang="en-US" dirty="0" smtClean="0"/>
              <a:t>    0.4814    0.2318</a:t>
            </a:r>
          </a:p>
          <a:p>
            <a:r>
              <a:rPr lang="en-US" dirty="0" smtClean="0"/>
              <a:t>    0.6322    0.3997</a:t>
            </a:r>
          </a:p>
          <a:p>
            <a:r>
              <a:rPr lang="en-US" dirty="0" smtClean="0"/>
              <a:t>    0.7926    0.6282</a:t>
            </a:r>
          </a:p>
          <a:p>
            <a:r>
              <a:rPr lang="en-US" dirty="0" smtClean="0"/>
              <a:t>    0.6497    0.4221</a:t>
            </a:r>
            <a:endParaRPr lang="en-US" dirty="0"/>
          </a:p>
        </p:txBody>
      </p:sp>
      <p:sp>
        <p:nvSpPr>
          <p:cNvPr id="5" name="TextBox 4"/>
          <p:cNvSpPr txBox="1"/>
          <p:nvPr/>
        </p:nvSpPr>
        <p:spPr>
          <a:xfrm>
            <a:off x="6803568" y="304800"/>
            <a:ext cx="533400" cy="523220"/>
          </a:xfrm>
          <a:prstGeom prst="rect">
            <a:avLst/>
          </a:prstGeom>
          <a:noFill/>
        </p:spPr>
        <p:txBody>
          <a:bodyPr wrap="square" rtlCol="0">
            <a:spAutoFit/>
          </a:bodyPr>
          <a:lstStyle/>
          <a:p>
            <a:r>
              <a:rPr lang="en-US" sz="2800" dirty="0" smtClean="0"/>
              <a:t>d</a:t>
            </a:r>
            <a:endParaRPr lang="en-US" sz="2800" dirty="0"/>
          </a:p>
        </p:txBody>
      </p:sp>
      <p:sp>
        <p:nvSpPr>
          <p:cNvPr id="6" name="TextBox 5"/>
          <p:cNvSpPr txBox="1"/>
          <p:nvPr/>
        </p:nvSpPr>
        <p:spPr>
          <a:xfrm>
            <a:off x="7580070" y="304800"/>
            <a:ext cx="725730" cy="523220"/>
          </a:xfrm>
          <a:prstGeom prst="rect">
            <a:avLst/>
          </a:prstGeom>
          <a:noFill/>
        </p:spPr>
        <p:txBody>
          <a:bodyPr wrap="square" rtlCol="0">
            <a:spAutoFit/>
          </a:bodyPr>
          <a:lstStyle/>
          <a:p>
            <a:r>
              <a:rPr lang="en-US" sz="2800" dirty="0" smtClean="0"/>
              <a:t>d</a:t>
            </a:r>
            <a:r>
              <a:rPr lang="en-US" sz="2800" baseline="30000" dirty="0" smtClean="0"/>
              <a:t>2</a:t>
            </a:r>
            <a:endParaRPr lang="en-US" sz="2800" baseline="30000" dirty="0"/>
          </a:p>
        </p:txBody>
      </p:sp>
      <p:sp>
        <p:nvSpPr>
          <p:cNvPr id="7" name="Rectangle 6"/>
          <p:cNvSpPr/>
          <p:nvPr/>
        </p:nvSpPr>
        <p:spPr>
          <a:xfrm>
            <a:off x="381000" y="1143000"/>
            <a:ext cx="6400800" cy="1077218"/>
          </a:xfrm>
          <a:prstGeom prst="rect">
            <a:avLst/>
          </a:prstGeom>
        </p:spPr>
        <p:txBody>
          <a:bodyPr wrap="square">
            <a:spAutoFit/>
          </a:bodyPr>
          <a:lstStyle/>
          <a:p>
            <a:r>
              <a:rPr lang="pt-BR" sz="3200" dirty="0" smtClean="0"/>
              <a:t>d </a:t>
            </a:r>
            <a:r>
              <a:rPr lang="pt-BR" sz="3200" dirty="0"/>
              <a:t>= random('Uniform', 0, 1, N, 1 );</a:t>
            </a:r>
          </a:p>
          <a:p>
            <a:r>
              <a:rPr lang="en-US" sz="3200" dirty="0" smtClean="0"/>
              <a:t>d2 </a:t>
            </a:r>
            <a:r>
              <a:rPr lang="en-US" sz="3200" dirty="0"/>
              <a:t>= n.^2;</a:t>
            </a:r>
          </a:p>
        </p:txBody>
      </p:sp>
      <p:sp>
        <p:nvSpPr>
          <p:cNvPr id="8" name="TextBox 7"/>
          <p:cNvSpPr txBox="1"/>
          <p:nvPr/>
        </p:nvSpPr>
        <p:spPr>
          <a:xfrm>
            <a:off x="685800" y="2819400"/>
            <a:ext cx="5181600" cy="3046988"/>
          </a:xfrm>
          <a:prstGeom prst="rect">
            <a:avLst/>
          </a:prstGeom>
          <a:noFill/>
        </p:spPr>
        <p:txBody>
          <a:bodyPr wrap="square" rtlCol="0">
            <a:spAutoFit/>
          </a:bodyPr>
          <a:lstStyle/>
          <a:p>
            <a:r>
              <a:rPr lang="en-US" sz="4800" dirty="0" smtClean="0">
                <a:solidFill>
                  <a:srgbClr val="FF0000"/>
                </a:solidFill>
              </a:rPr>
              <a:t>What happens to a number between 0 and 1 when you square it?</a:t>
            </a:r>
            <a:endParaRPr lang="en-US" sz="4800" dirty="0">
              <a:solidFill>
                <a:srgbClr val="FF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be 10"/>
          <p:cNvSpPr/>
          <p:nvPr/>
        </p:nvSpPr>
        <p:spPr>
          <a:xfrm>
            <a:off x="4648200" y="3429000"/>
            <a:ext cx="1752600" cy="1752600"/>
          </a:xfrm>
          <a:prstGeom prst="cub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txBox="1">
            <a:spLocks/>
          </p:cNvSpPr>
          <p:nvPr/>
        </p:nvSpPr>
        <p:spPr bwMode="auto">
          <a:xfrm>
            <a:off x="4724400" y="4038600"/>
            <a:ext cx="1219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1" u="none" strike="noStrike" kern="0" cap="none" spc="0" normalizeH="0" baseline="0" noProof="0" dirty="0" smtClean="0">
                <a:ln>
                  <a:noFill/>
                </a:ln>
                <a:solidFill>
                  <a:schemeClr val="tx2"/>
                </a:solidFill>
                <a:effectLst>
                  <a:glow rad="228600">
                    <a:schemeClr val="accent6">
                      <a:satMod val="175000"/>
                      <a:alpha val="40000"/>
                    </a:schemeClr>
                  </a:glow>
                </a:effectLst>
                <a:uLnTx/>
                <a:uFillTx/>
                <a:latin typeface="Cambria Math" pitchFamily="18" charset="0"/>
                <a:ea typeface="Cambria Math" pitchFamily="18" charset="0"/>
                <a:cs typeface="Times New Roman" pitchFamily="18" charset="0"/>
              </a:rPr>
              <a:t>d=?</a:t>
            </a:r>
            <a:endParaRPr kumimoji="0" lang="en-US" sz="3200" b="0" i="1" u="none" strike="noStrike" kern="0" cap="none" spc="0" normalizeH="0" baseline="0" noProof="0" dirty="0">
              <a:ln>
                <a:noFill/>
              </a:ln>
              <a:solidFill>
                <a:schemeClr val="tx2"/>
              </a:solidFill>
              <a:effectLst>
                <a:glow rad="228600">
                  <a:schemeClr val="accent6">
                    <a:satMod val="175000"/>
                    <a:alpha val="40000"/>
                  </a:schemeClr>
                </a:glow>
              </a:effectLst>
              <a:uLnTx/>
              <a:uFillTx/>
              <a:latin typeface="Cambria Math" pitchFamily="18" charset="0"/>
              <a:ea typeface="Cambria Math" pitchFamily="18" charset="0"/>
              <a:cs typeface="Times New Roman" pitchFamily="18" charset="0"/>
            </a:endParaRPr>
          </a:p>
        </p:txBody>
      </p:sp>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random variable, </a:t>
            </a:r>
            <a:r>
              <a:rPr lang="en-US" i="1" dirty="0" smtClean="0">
                <a:latin typeface="Cambria Math" pitchFamily="18" charset="0"/>
                <a:ea typeface="Cambria Math" pitchFamily="18" charset="0"/>
                <a:cs typeface="Times New Roman" pitchFamily="18" charset="0"/>
              </a:rPr>
              <a:t>d</a:t>
            </a:r>
            <a:endParaRPr lang="en-US" i="1" dirty="0">
              <a:latin typeface="Cambria Math"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457200" y="1752600"/>
            <a:ext cx="8229600" cy="685799"/>
          </a:xfrm>
        </p:spPr>
        <p:txBody>
          <a:bodyPr/>
          <a:lstStyle/>
          <a:p>
            <a:pPr algn="ctr">
              <a:buNone/>
            </a:pPr>
            <a:r>
              <a:rPr lang="en-US" dirty="0" smtClean="0">
                <a:latin typeface="Times New Roman" pitchFamily="18" charset="0"/>
                <a:cs typeface="Times New Roman" pitchFamily="18" charset="0"/>
              </a:rPr>
              <a:t>no fixed value until it is </a:t>
            </a:r>
            <a:r>
              <a:rPr lang="en-US" i="1" dirty="0" smtClean="0">
                <a:latin typeface="Times New Roman" pitchFamily="18" charset="0"/>
                <a:cs typeface="Times New Roman" pitchFamily="18" charset="0"/>
              </a:rPr>
              <a:t>realized</a:t>
            </a:r>
            <a:endParaRPr lang="en-US" i="1" dirty="0">
              <a:latin typeface="Times New Roman" pitchFamily="18" charset="0"/>
              <a:cs typeface="Times New Roman" pitchFamily="18" charset="0"/>
            </a:endParaRPr>
          </a:p>
        </p:txBody>
      </p:sp>
      <p:sp>
        <p:nvSpPr>
          <p:cNvPr id="4" name="Cube 3"/>
          <p:cNvSpPr/>
          <p:nvPr/>
        </p:nvSpPr>
        <p:spPr>
          <a:xfrm>
            <a:off x="533400" y="3429000"/>
            <a:ext cx="1752600" cy="1752600"/>
          </a:xfrm>
          <a:prstGeom prst="cub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bwMode="auto">
          <a:xfrm>
            <a:off x="609600" y="4038600"/>
            <a:ext cx="1219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1" u="none" strike="noStrike" kern="0" cap="none" spc="0" normalizeH="0" baseline="0" noProof="0" dirty="0" smtClean="0">
                <a:ln>
                  <a:noFill/>
                </a:ln>
                <a:solidFill>
                  <a:schemeClr val="tx2"/>
                </a:solidFill>
                <a:effectLst>
                  <a:glow rad="228600">
                    <a:schemeClr val="accent6">
                      <a:satMod val="175000"/>
                      <a:alpha val="40000"/>
                    </a:schemeClr>
                  </a:glow>
                </a:effectLst>
                <a:uLnTx/>
                <a:uFillTx/>
                <a:latin typeface="Cambria Math" pitchFamily="18" charset="0"/>
                <a:ea typeface="Cambria Math" pitchFamily="18" charset="0"/>
                <a:cs typeface="Times New Roman" pitchFamily="18" charset="0"/>
              </a:rPr>
              <a:t>d=?</a:t>
            </a:r>
            <a:endParaRPr kumimoji="0" lang="en-US" sz="3200" b="0" i="1" u="none" strike="noStrike" kern="0" cap="none" spc="0" normalizeH="0" baseline="0" noProof="0" dirty="0">
              <a:ln>
                <a:noFill/>
              </a:ln>
              <a:solidFill>
                <a:schemeClr val="tx2"/>
              </a:solidFill>
              <a:effectLst>
                <a:glow rad="228600">
                  <a:schemeClr val="accent6">
                    <a:satMod val="175000"/>
                    <a:alpha val="40000"/>
                  </a:schemeClr>
                </a:glow>
              </a:effectLst>
              <a:uLnTx/>
              <a:uFillTx/>
              <a:latin typeface="Cambria Math" pitchFamily="18" charset="0"/>
              <a:ea typeface="Cambria Math" pitchFamily="18" charset="0"/>
              <a:cs typeface="Times New Roman" pitchFamily="18" charset="0"/>
            </a:endParaRPr>
          </a:p>
        </p:txBody>
      </p:sp>
      <p:sp>
        <p:nvSpPr>
          <p:cNvPr id="6" name="Content Placeholder 2"/>
          <p:cNvSpPr txBox="1">
            <a:spLocks/>
          </p:cNvSpPr>
          <p:nvPr/>
        </p:nvSpPr>
        <p:spPr bwMode="auto">
          <a:xfrm>
            <a:off x="76200" y="5334000"/>
            <a:ext cx="2590800" cy="60959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28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indeterminate</a:t>
            </a:r>
            <a:endParaRPr kumimoji="0" lang="en-US" sz="2800" b="0" i="1"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8" name="Freeform 7"/>
          <p:cNvSpPr/>
          <p:nvPr/>
        </p:nvSpPr>
        <p:spPr>
          <a:xfrm>
            <a:off x="1328738" y="2993231"/>
            <a:ext cx="2000250" cy="1350169"/>
          </a:xfrm>
          <a:custGeom>
            <a:avLst/>
            <a:gdLst>
              <a:gd name="connsiteX0" fmla="*/ 0 w 2000250"/>
              <a:gd name="connsiteY0" fmla="*/ 621507 h 1350169"/>
              <a:gd name="connsiteX1" fmla="*/ 385762 w 2000250"/>
              <a:gd name="connsiteY1" fmla="*/ 92869 h 1350169"/>
              <a:gd name="connsiteX2" fmla="*/ 1000125 w 2000250"/>
              <a:gd name="connsiteY2" fmla="*/ 64294 h 1350169"/>
              <a:gd name="connsiteX3" fmla="*/ 1743075 w 2000250"/>
              <a:gd name="connsiteY3" fmla="*/ 335757 h 1350169"/>
              <a:gd name="connsiteX4" fmla="*/ 2000250 w 2000250"/>
              <a:gd name="connsiteY4" fmla="*/ 1350169 h 1350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250" h="1350169">
                <a:moveTo>
                  <a:pt x="0" y="621507"/>
                </a:moveTo>
                <a:cubicBezTo>
                  <a:pt x="109537" y="403622"/>
                  <a:pt x="219075" y="185738"/>
                  <a:pt x="385762" y="92869"/>
                </a:cubicBezTo>
                <a:cubicBezTo>
                  <a:pt x="552450" y="0"/>
                  <a:pt x="773906" y="23813"/>
                  <a:pt x="1000125" y="64294"/>
                </a:cubicBezTo>
                <a:cubicBezTo>
                  <a:pt x="1226344" y="104775"/>
                  <a:pt x="1576388" y="121445"/>
                  <a:pt x="1743075" y="335757"/>
                </a:cubicBezTo>
                <a:cubicBezTo>
                  <a:pt x="1909763" y="550070"/>
                  <a:pt x="1955006" y="950119"/>
                  <a:pt x="2000250" y="1350169"/>
                </a:cubicBezTo>
              </a:path>
            </a:pathLst>
          </a:custGeom>
          <a:ln w="57150">
            <a:solidFill>
              <a:schemeClr val="tx1"/>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itle 1"/>
          <p:cNvSpPr txBox="1">
            <a:spLocks/>
          </p:cNvSpPr>
          <p:nvPr/>
        </p:nvSpPr>
        <p:spPr bwMode="auto">
          <a:xfrm>
            <a:off x="2514600" y="4343400"/>
            <a:ext cx="1981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d=1.04</a:t>
            </a:r>
            <a:endParaRPr kumimoji="0" lang="en-US" sz="32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0" name="Freeform 9"/>
          <p:cNvSpPr/>
          <p:nvPr/>
        </p:nvSpPr>
        <p:spPr>
          <a:xfrm flipH="1">
            <a:off x="3505200" y="2990848"/>
            <a:ext cx="2000250" cy="1350169"/>
          </a:xfrm>
          <a:custGeom>
            <a:avLst/>
            <a:gdLst>
              <a:gd name="connsiteX0" fmla="*/ 0 w 2000250"/>
              <a:gd name="connsiteY0" fmla="*/ 621507 h 1350169"/>
              <a:gd name="connsiteX1" fmla="*/ 385762 w 2000250"/>
              <a:gd name="connsiteY1" fmla="*/ 92869 h 1350169"/>
              <a:gd name="connsiteX2" fmla="*/ 1000125 w 2000250"/>
              <a:gd name="connsiteY2" fmla="*/ 64294 h 1350169"/>
              <a:gd name="connsiteX3" fmla="*/ 1743075 w 2000250"/>
              <a:gd name="connsiteY3" fmla="*/ 335757 h 1350169"/>
              <a:gd name="connsiteX4" fmla="*/ 2000250 w 2000250"/>
              <a:gd name="connsiteY4" fmla="*/ 1350169 h 1350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250" h="1350169">
                <a:moveTo>
                  <a:pt x="0" y="621507"/>
                </a:moveTo>
                <a:cubicBezTo>
                  <a:pt x="109537" y="403622"/>
                  <a:pt x="219075" y="185738"/>
                  <a:pt x="385762" y="92869"/>
                </a:cubicBezTo>
                <a:cubicBezTo>
                  <a:pt x="552450" y="0"/>
                  <a:pt x="773906" y="23813"/>
                  <a:pt x="1000125" y="64294"/>
                </a:cubicBezTo>
                <a:cubicBezTo>
                  <a:pt x="1226344" y="104775"/>
                  <a:pt x="1576388" y="121445"/>
                  <a:pt x="1743075" y="335757"/>
                </a:cubicBezTo>
                <a:cubicBezTo>
                  <a:pt x="1909763" y="550070"/>
                  <a:pt x="1955006" y="950119"/>
                  <a:pt x="2000250" y="1350169"/>
                </a:cubicBezTo>
              </a:path>
            </a:pathLst>
          </a:custGeom>
          <a:ln w="57150">
            <a:solidFill>
              <a:schemeClr val="tx1"/>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Content Placeholder 2"/>
          <p:cNvSpPr txBox="1">
            <a:spLocks/>
          </p:cNvSpPr>
          <p:nvPr/>
        </p:nvSpPr>
        <p:spPr bwMode="auto">
          <a:xfrm>
            <a:off x="4267200" y="5334000"/>
            <a:ext cx="2590800" cy="60959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28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indeterminate</a:t>
            </a:r>
            <a:endParaRPr kumimoji="0" lang="en-US" sz="2800" b="0" i="1"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14" name="Freeform 13"/>
          <p:cNvSpPr/>
          <p:nvPr/>
        </p:nvSpPr>
        <p:spPr>
          <a:xfrm>
            <a:off x="5619750" y="2997991"/>
            <a:ext cx="2000250" cy="1350169"/>
          </a:xfrm>
          <a:custGeom>
            <a:avLst/>
            <a:gdLst>
              <a:gd name="connsiteX0" fmla="*/ 0 w 2000250"/>
              <a:gd name="connsiteY0" fmla="*/ 621507 h 1350169"/>
              <a:gd name="connsiteX1" fmla="*/ 385762 w 2000250"/>
              <a:gd name="connsiteY1" fmla="*/ 92869 h 1350169"/>
              <a:gd name="connsiteX2" fmla="*/ 1000125 w 2000250"/>
              <a:gd name="connsiteY2" fmla="*/ 64294 h 1350169"/>
              <a:gd name="connsiteX3" fmla="*/ 1743075 w 2000250"/>
              <a:gd name="connsiteY3" fmla="*/ 335757 h 1350169"/>
              <a:gd name="connsiteX4" fmla="*/ 2000250 w 2000250"/>
              <a:gd name="connsiteY4" fmla="*/ 1350169 h 1350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250" h="1350169">
                <a:moveTo>
                  <a:pt x="0" y="621507"/>
                </a:moveTo>
                <a:cubicBezTo>
                  <a:pt x="109537" y="403622"/>
                  <a:pt x="219075" y="185738"/>
                  <a:pt x="385762" y="92869"/>
                </a:cubicBezTo>
                <a:cubicBezTo>
                  <a:pt x="552450" y="0"/>
                  <a:pt x="773906" y="23813"/>
                  <a:pt x="1000125" y="64294"/>
                </a:cubicBezTo>
                <a:cubicBezTo>
                  <a:pt x="1226344" y="104775"/>
                  <a:pt x="1576388" y="121445"/>
                  <a:pt x="1743075" y="335757"/>
                </a:cubicBezTo>
                <a:cubicBezTo>
                  <a:pt x="1909763" y="550070"/>
                  <a:pt x="1955006" y="950119"/>
                  <a:pt x="2000250" y="1350169"/>
                </a:cubicBezTo>
              </a:path>
            </a:pathLst>
          </a:custGeom>
          <a:ln w="57150">
            <a:solidFill>
              <a:schemeClr val="tx1"/>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itle 1"/>
          <p:cNvSpPr txBox="1">
            <a:spLocks/>
          </p:cNvSpPr>
          <p:nvPr/>
        </p:nvSpPr>
        <p:spPr bwMode="auto">
          <a:xfrm>
            <a:off x="6705600" y="4343400"/>
            <a:ext cx="1981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d=0.98</a:t>
            </a:r>
            <a:endParaRPr kumimoji="0" lang="en-US" sz="32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p:cNvPicPr>
            <a:picLocks noChangeAspect="1" noChangeArrowheads="1"/>
          </p:cNvPicPr>
          <p:nvPr/>
        </p:nvPicPr>
        <p:blipFill>
          <a:blip r:embed="rId2" cstate="print"/>
          <a:srcRect/>
          <a:stretch>
            <a:fillRect/>
          </a:stretch>
        </p:blipFill>
        <p:spPr bwMode="auto">
          <a:xfrm>
            <a:off x="-76200" y="0"/>
            <a:ext cx="9144000" cy="6858000"/>
          </a:xfrm>
          <a:prstGeom prst="rect">
            <a:avLst/>
          </a:prstGeom>
          <a:noFill/>
          <a:ln w="9525">
            <a:noFill/>
            <a:miter lim="800000"/>
            <a:headEnd/>
            <a:tailEnd/>
          </a:ln>
          <a:effectLst/>
        </p:spPr>
      </p:pic>
      <p:sp>
        <p:nvSpPr>
          <p:cNvPr id="5" name="TextBox 4"/>
          <p:cNvSpPr txBox="1"/>
          <p:nvPr/>
        </p:nvSpPr>
        <p:spPr>
          <a:xfrm>
            <a:off x="1905000" y="4575624"/>
            <a:ext cx="6629400" cy="523220"/>
          </a:xfrm>
          <a:prstGeom prst="rect">
            <a:avLst/>
          </a:prstGeom>
          <a:noFill/>
        </p:spPr>
        <p:txBody>
          <a:bodyPr wrap="square" rtlCol="0">
            <a:spAutoFit/>
          </a:bodyPr>
          <a:lstStyle/>
          <a:p>
            <a:r>
              <a:rPr lang="en-US" sz="2800" dirty="0" smtClean="0">
                <a:solidFill>
                  <a:srgbClr val="FF0000"/>
                </a:solidFill>
              </a:rPr>
              <a:t>Does this </a:t>
            </a:r>
            <a:r>
              <a:rPr lang="en-US" sz="2800" dirty="0" err="1" smtClean="0">
                <a:solidFill>
                  <a:srgbClr val="FF0000"/>
                </a:solidFill>
              </a:rPr>
              <a:t>p.d.f</a:t>
            </a:r>
            <a:r>
              <a:rPr lang="en-US" sz="2800" dirty="0" smtClean="0">
                <a:solidFill>
                  <a:srgbClr val="FF0000"/>
                </a:solidFill>
              </a:rPr>
              <a:t>. meet your expectation?</a:t>
            </a:r>
            <a:endParaRPr lang="en-US" sz="2800" dirty="0">
              <a:solidFill>
                <a:srgbClr val="FF0000"/>
              </a:solidFill>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latin typeface="Times New Roman" pitchFamily="18" charset="0"/>
                <a:cs typeface="Times New Roman" pitchFamily="18" charset="0"/>
              </a:rPr>
              <a:t>functions of random variables</a:t>
            </a:r>
            <a:endParaRPr lang="en-US" dirty="0">
              <a:latin typeface="Times New Roman" pitchFamily="18" charset="0"/>
              <a:cs typeface="Times New Roman" pitchFamily="18" charset="0"/>
            </a:endParaRPr>
          </a:p>
        </p:txBody>
      </p:sp>
      <p:sp>
        <p:nvSpPr>
          <p:cNvPr id="14" name="Content Placeholder 2"/>
          <p:cNvSpPr txBox="1">
            <a:spLocks/>
          </p:cNvSpPr>
          <p:nvPr/>
        </p:nvSpPr>
        <p:spPr bwMode="auto">
          <a:xfrm>
            <a:off x="838200" y="2971800"/>
            <a:ext cx="24384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given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Courier New" pitchFamily="49" charset="0"/>
              </a:rPr>
              <a:t>d)</a:t>
            </a:r>
          </a:p>
        </p:txBody>
      </p:sp>
      <p:sp>
        <p:nvSpPr>
          <p:cNvPr id="15" name="Content Placeholder 2"/>
          <p:cNvSpPr txBox="1">
            <a:spLocks/>
          </p:cNvSpPr>
          <p:nvPr/>
        </p:nvSpPr>
        <p:spPr bwMode="auto">
          <a:xfrm>
            <a:off x="3048000" y="3719286"/>
            <a:ext cx="29718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with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m=m(d)</a:t>
            </a:r>
            <a:endParaRPr kumimoji="0" lang="en-US" sz="3200" b="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Courier New" pitchFamily="49" charset="0"/>
            </a:endParaRPr>
          </a:p>
        </p:txBody>
      </p:sp>
      <p:sp>
        <p:nvSpPr>
          <p:cNvPr id="16" name="Content Placeholder 2"/>
          <p:cNvSpPr txBox="1">
            <a:spLocks/>
          </p:cNvSpPr>
          <p:nvPr/>
        </p:nvSpPr>
        <p:spPr bwMode="auto">
          <a:xfrm>
            <a:off x="5334000" y="4572000"/>
            <a:ext cx="28956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what is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p(m)</a:t>
            </a: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endParaRPr kumimoji="0" lang="en-US" sz="3200" b="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Courier New" pitchFamily="49" charset="0"/>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l="43732" t="54545" r="31195" b="30303"/>
          <a:stretch>
            <a:fillRect/>
          </a:stretch>
        </p:blipFill>
        <p:spPr bwMode="auto">
          <a:xfrm>
            <a:off x="4922520" y="3276600"/>
            <a:ext cx="4145280" cy="1295400"/>
          </a:xfrm>
          <a:prstGeom prst="rect">
            <a:avLst/>
          </a:prstGeom>
          <a:noFill/>
          <a:ln w="9525">
            <a:noFill/>
            <a:miter lim="800000"/>
            <a:headEnd/>
            <a:tailEnd/>
          </a:ln>
        </p:spPr>
      </p:pic>
      <p:sp>
        <p:nvSpPr>
          <p:cNvPr id="5" name="Content Placeholder 2"/>
          <p:cNvSpPr txBox="1">
            <a:spLocks/>
          </p:cNvSpPr>
          <p:nvPr/>
        </p:nvSpPr>
        <p:spPr bwMode="auto">
          <a:xfrm>
            <a:off x="344724" y="2050140"/>
            <a:ext cx="24384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given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Courier New" pitchFamily="49" charset="0"/>
              </a:rPr>
              <a:t>d)</a:t>
            </a:r>
          </a:p>
        </p:txBody>
      </p:sp>
      <p:sp>
        <p:nvSpPr>
          <p:cNvPr id="7" name="Content Placeholder 2"/>
          <p:cNvSpPr txBox="1">
            <a:spLocks/>
          </p:cNvSpPr>
          <p:nvPr/>
        </p:nvSpPr>
        <p:spPr bwMode="auto">
          <a:xfrm>
            <a:off x="3227976" y="3614052"/>
            <a:ext cx="28956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then</a:t>
            </a:r>
            <a:endParaRPr kumimoji="0" lang="en-US" sz="3200" b="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Courier New" pitchFamily="49" charset="0"/>
            </a:endParaRPr>
          </a:p>
        </p:txBody>
      </p:sp>
      <p:sp>
        <p:nvSpPr>
          <p:cNvPr id="8" name="Content Placeholder 2"/>
          <p:cNvSpPr txBox="1">
            <a:spLocks/>
          </p:cNvSpPr>
          <p:nvPr/>
        </p:nvSpPr>
        <p:spPr bwMode="auto">
          <a:xfrm>
            <a:off x="2590800" y="2667000"/>
            <a:ext cx="29718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with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m=m(d)</a:t>
            </a:r>
            <a:endParaRPr kumimoji="0" lang="en-US" sz="3200" b="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Courier New" pitchFamily="49" charset="0"/>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r>
              <a:rPr lang="en-US" dirty="0" smtClean="0">
                <a:latin typeface="Times New Roman" pitchFamily="18" charset="0"/>
                <a:cs typeface="Times New Roman" pitchFamily="18" charset="0"/>
              </a:rPr>
              <a:t>mean and variance of linear functions of random variables</a:t>
            </a:r>
            <a:endParaRPr lang="en-US" dirty="0">
              <a:latin typeface="Times New Roman" pitchFamily="18" charset="0"/>
              <a:cs typeface="Times New Roman" pitchFamily="18" charset="0"/>
            </a:endParaRPr>
          </a:p>
        </p:txBody>
      </p:sp>
      <p:sp>
        <p:nvSpPr>
          <p:cNvPr id="14" name="Content Placeholder 2"/>
          <p:cNvSpPr txBox="1">
            <a:spLocks/>
          </p:cNvSpPr>
          <p:nvPr/>
        </p:nvSpPr>
        <p:spPr bwMode="auto">
          <a:xfrm>
            <a:off x="457200" y="2362200"/>
            <a:ext cx="2514600" cy="1905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lang="en-US" sz="3200" kern="0" dirty="0" smtClean="0">
                <a:latin typeface="Times New Roman" pitchFamily="18" charset="0"/>
                <a:cs typeface="Times New Roman" pitchFamily="18" charset="0"/>
              </a:rPr>
              <a:t>given that</a:t>
            </a: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Courier New" pitchFamily="49" charset="0"/>
              </a:rPr>
              <a:t>d)  </a:t>
            </a:r>
            <a:r>
              <a:rPr kumimoji="0" lang="en-US" sz="3200" b="0" u="none" strike="noStrike" kern="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has mean,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3200" b="0" u="none" strike="noStrike" kern="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 and variance, </a:t>
            </a:r>
            <a:r>
              <a:rPr kumimoji="0" lang="el-GR" sz="3200" b="0" i="1" u="none" strike="noStrike" kern="0" cap="none" spc="0" normalizeH="0" baseline="0" noProof="0" dirty="0" smtClean="0">
                <a:ln>
                  <a:noFill/>
                </a:ln>
                <a:solidFill>
                  <a:schemeClr val="tx1"/>
                </a:solidFill>
                <a:effectLst/>
                <a:uLnTx/>
                <a:uFillTx/>
                <a:latin typeface="Cambria Math"/>
                <a:ea typeface="Cambria Math"/>
                <a:cs typeface="Times New Roman" pitchFamily="18" charset="0"/>
              </a:rPr>
              <a:t>σ</a:t>
            </a:r>
            <a:r>
              <a:rPr kumimoji="0" lang="en-US" sz="3200" b="0" i="1" u="none" strike="noStrike" kern="0" cap="none" spc="0" normalizeH="0" baseline="-25000" noProof="0" dirty="0" smtClean="0">
                <a:ln>
                  <a:noFill/>
                </a:ln>
                <a:solidFill>
                  <a:schemeClr val="tx1"/>
                </a:solidFill>
                <a:effectLst/>
                <a:uLnTx/>
                <a:uFillTx/>
                <a:latin typeface="Times New Roman" pitchFamily="18" charset="0"/>
                <a:ea typeface="Cambria Math" pitchFamily="18" charset="0"/>
                <a:cs typeface="Times New Roman" pitchFamily="18" charset="0"/>
              </a:rPr>
              <a:t>d</a:t>
            </a:r>
            <a:r>
              <a:rPr kumimoji="0" lang="en-US" sz="3200" b="0" i="1" u="none" strike="noStrike" kern="0" cap="none" spc="0" normalizeH="0" baseline="30000" noProof="0" dirty="0" smtClean="0">
                <a:ln>
                  <a:noFill/>
                </a:ln>
                <a:solidFill>
                  <a:schemeClr val="tx1"/>
                </a:solidFill>
                <a:effectLst/>
                <a:uLnTx/>
                <a:uFillTx/>
                <a:latin typeface="Times New Roman" pitchFamily="18" charset="0"/>
                <a:ea typeface="Cambria Math" pitchFamily="18" charset="0"/>
                <a:cs typeface="Times New Roman" pitchFamily="18" charset="0"/>
              </a:rPr>
              <a:t>2</a:t>
            </a:r>
          </a:p>
        </p:txBody>
      </p:sp>
      <p:sp>
        <p:nvSpPr>
          <p:cNvPr id="15" name="Content Placeholder 2"/>
          <p:cNvSpPr txBox="1">
            <a:spLocks/>
          </p:cNvSpPr>
          <p:nvPr/>
        </p:nvSpPr>
        <p:spPr bwMode="auto">
          <a:xfrm>
            <a:off x="3200400" y="3962400"/>
            <a:ext cx="24384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with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3200" b="0" i="1" u="none" strike="noStrike" kern="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cd</a:t>
            </a:r>
            <a:endParaRPr kumimoji="0" lang="en-US" sz="3200" b="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Courier New" pitchFamily="49" charset="0"/>
            </a:endParaRPr>
          </a:p>
        </p:txBody>
      </p:sp>
      <p:sp>
        <p:nvSpPr>
          <p:cNvPr id="16" name="Content Placeholder 2"/>
          <p:cNvSpPr txBox="1">
            <a:spLocks/>
          </p:cNvSpPr>
          <p:nvPr/>
        </p:nvSpPr>
        <p:spPr bwMode="auto">
          <a:xfrm>
            <a:off x="5676912" y="4572000"/>
            <a:ext cx="2895600" cy="1828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what is the mean,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and variance, </a:t>
            </a:r>
            <a:r>
              <a:rPr lang="el-GR" sz="3200" i="1" kern="0" dirty="0" smtClean="0">
                <a:latin typeface="Cambria Math"/>
                <a:ea typeface="Cambria Math"/>
                <a:cs typeface="Times New Roman" pitchFamily="18" charset="0"/>
              </a:rPr>
              <a:t>σ</a:t>
            </a:r>
            <a:r>
              <a:rPr lang="en-US" sz="3200" i="1" kern="0" baseline="-25000" dirty="0" smtClean="0">
                <a:latin typeface="Times New Roman" pitchFamily="18" charset="0"/>
                <a:ea typeface="Cambria Math" pitchFamily="18" charset="0"/>
                <a:cs typeface="Times New Roman" pitchFamily="18" charset="0"/>
              </a:rPr>
              <a:t>m</a:t>
            </a:r>
            <a:r>
              <a:rPr lang="en-US" sz="3200" i="1" kern="0" baseline="30000" dirty="0" smtClean="0">
                <a:latin typeface="Times New Roman" pitchFamily="18" charset="0"/>
                <a:ea typeface="Cambria Math" pitchFamily="18" charset="0"/>
                <a:cs typeface="Times New Roman" pitchFamily="18" charset="0"/>
              </a:rPr>
              <a:t>2</a:t>
            </a:r>
            <a:r>
              <a:rPr lang="en-US" sz="3200" kern="0" dirty="0" smtClean="0">
                <a:latin typeface="Times New Roman" pitchFamily="18" charset="0"/>
                <a:ea typeface="Cambria Math" pitchFamily="18" charset="0"/>
                <a:cs typeface="Times New Roman" pitchFamily="18" charset="0"/>
              </a:rPr>
              <a:t>,</a:t>
            </a: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of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p(m)</a:t>
            </a: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endParaRPr kumimoji="0" lang="en-US" sz="3200" b="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Courier New" pitchFamily="49" charset="0"/>
            </a:endParaRPr>
          </a:p>
        </p:txBody>
      </p:sp>
      <p:cxnSp>
        <p:nvCxnSpPr>
          <p:cNvPr id="7" name="Straight Connector 6"/>
          <p:cNvCxnSpPr/>
          <p:nvPr/>
        </p:nvCxnSpPr>
        <p:spPr>
          <a:xfrm>
            <a:off x="1828800" y="3429000"/>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239000" y="5229232"/>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38200"/>
            <a:ext cx="9144000" cy="1143000"/>
          </a:xfrm>
        </p:spPr>
        <p:txBody>
          <a:bodyPr>
            <a:normAutofit/>
          </a:bodyPr>
          <a:lstStyle/>
          <a:p>
            <a:r>
              <a:rPr lang="en-US" sz="3600" dirty="0" smtClean="0">
                <a:latin typeface="Times New Roman" pitchFamily="18" charset="0"/>
                <a:cs typeface="Times New Roman" pitchFamily="18" charset="0"/>
              </a:rPr>
              <a:t>the result does not require knowledge of </a:t>
            </a:r>
            <a:r>
              <a:rPr lang="en-US" sz="3600" i="1" dirty="0" smtClean="0">
                <a:latin typeface="Cambria Math" pitchFamily="18" charset="0"/>
                <a:ea typeface="Cambria Math" pitchFamily="18" charset="0"/>
                <a:cs typeface="Times New Roman" pitchFamily="18" charset="0"/>
              </a:rPr>
              <a:t>p(d)</a:t>
            </a:r>
            <a:endParaRPr lang="en-US" sz="3600" i="1" dirty="0">
              <a:latin typeface="Cambria Math" pitchFamily="18" charset="0"/>
              <a:ea typeface="Cambria Math" pitchFamily="18" charset="0"/>
              <a:cs typeface="Times New Roman" pitchFamily="18" charset="0"/>
            </a:endParaRPr>
          </a:p>
        </p:txBody>
      </p:sp>
      <p:sp>
        <p:nvSpPr>
          <p:cNvPr id="10" name="Title 1"/>
          <p:cNvSpPr txBox="1">
            <a:spLocks/>
          </p:cNvSpPr>
          <p:nvPr/>
        </p:nvSpPr>
        <p:spPr bwMode="auto">
          <a:xfrm>
            <a:off x="0" y="2209800"/>
            <a:ext cx="91440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effectLst/>
                <a:uLnTx/>
                <a:uFillTx/>
                <a:latin typeface="Times New Roman" pitchFamily="18" charset="0"/>
                <a:ea typeface="+mj-ea"/>
                <a:cs typeface="Times New Roman" pitchFamily="18" charset="0"/>
              </a:rPr>
              <a:t>the mean of </a:t>
            </a:r>
            <a:r>
              <a:rPr kumimoji="0" lang="en-US" sz="2400" b="0" i="1" u="none" strike="noStrike" kern="0" cap="none" spc="0" normalizeH="0" baseline="0" noProof="0" dirty="0" smtClean="0">
                <a:ln>
                  <a:noFill/>
                </a:ln>
                <a:effectLst/>
                <a:uLnTx/>
                <a:uFillTx/>
                <a:latin typeface="Cambria Math" pitchFamily="18" charset="0"/>
                <a:ea typeface="Cambria Math" pitchFamily="18" charset="0"/>
                <a:cs typeface="Times New Roman" pitchFamily="18" charset="0"/>
              </a:rPr>
              <a:t>m</a:t>
            </a:r>
            <a:r>
              <a:rPr kumimoji="0" lang="en-US" sz="2400" b="0" i="0" u="none" strike="noStrike" kern="0" cap="none" spc="0" normalizeH="0" baseline="0" noProof="0" dirty="0" smtClean="0">
                <a:ln>
                  <a:noFill/>
                </a:ln>
                <a:effectLst/>
                <a:uLnTx/>
                <a:uFillTx/>
                <a:latin typeface="Times New Roman" pitchFamily="18" charset="0"/>
                <a:ea typeface="+mj-ea"/>
                <a:cs typeface="Times New Roman" pitchFamily="18" charset="0"/>
              </a:rPr>
              <a:t> is </a:t>
            </a:r>
            <a:r>
              <a:rPr kumimoji="0" lang="en-US" sz="2400" b="0" i="1" u="none" strike="noStrike" kern="0" cap="none" spc="0" normalizeH="0" baseline="0" noProof="0" dirty="0" smtClean="0">
                <a:ln>
                  <a:noFill/>
                </a:ln>
                <a:effectLst/>
                <a:uLnTx/>
                <a:uFillTx/>
                <a:latin typeface="Cambria Math" pitchFamily="18" charset="0"/>
                <a:ea typeface="Cambria Math" pitchFamily="18" charset="0"/>
                <a:cs typeface="Times New Roman" pitchFamily="18" charset="0"/>
              </a:rPr>
              <a:t>c</a:t>
            </a:r>
            <a:r>
              <a:rPr kumimoji="0" lang="en-US" sz="2400" b="0" i="0" u="none" strike="noStrike" kern="0" cap="none" spc="0" normalizeH="0" baseline="0" noProof="0" dirty="0" smtClean="0">
                <a:ln>
                  <a:noFill/>
                </a:ln>
                <a:effectLst/>
                <a:uLnTx/>
                <a:uFillTx/>
                <a:latin typeface="Times New Roman" pitchFamily="18" charset="0"/>
                <a:ea typeface="+mj-ea"/>
                <a:cs typeface="Times New Roman" pitchFamily="18" charset="0"/>
              </a:rPr>
              <a:t>  times</a:t>
            </a:r>
            <a:r>
              <a:rPr kumimoji="0" lang="en-US" sz="2400" b="0" i="0" u="none" strike="noStrike" kern="0" cap="none" spc="0" normalizeH="0" noProof="0" dirty="0" smtClean="0">
                <a:ln>
                  <a:noFill/>
                </a:ln>
                <a:effectLst/>
                <a:uLnTx/>
                <a:uFillTx/>
                <a:latin typeface="Times New Roman" pitchFamily="18" charset="0"/>
                <a:ea typeface="+mj-ea"/>
                <a:cs typeface="Times New Roman" pitchFamily="18" charset="0"/>
              </a:rPr>
              <a:t> the mean of </a:t>
            </a:r>
            <a:r>
              <a:rPr kumimoji="0" lang="en-US" sz="2400" b="0" i="1" u="none" strike="noStrike" kern="0" cap="none" spc="0" normalizeH="0" noProof="0" dirty="0" smtClean="0">
                <a:ln>
                  <a:noFill/>
                </a:ln>
                <a:effectLst/>
                <a:uLnTx/>
                <a:uFillTx/>
                <a:latin typeface="Cambria Math" pitchFamily="18" charset="0"/>
                <a:ea typeface="Cambria Math" pitchFamily="18" charset="0"/>
                <a:cs typeface="Times New Roman" pitchFamily="18" charset="0"/>
              </a:rPr>
              <a:t>d</a:t>
            </a:r>
            <a:endParaRPr kumimoji="0" lang="en-US" sz="2400" b="0" i="1" u="none" strike="noStrike" kern="0" cap="none" spc="0" normalizeH="0" baseline="0" noProof="0" dirty="0">
              <a:ln>
                <a:noFill/>
              </a:ln>
              <a:effectLst/>
              <a:uLnTx/>
              <a:uFillTx/>
              <a:latin typeface="Cambria Math" pitchFamily="18" charset="0"/>
              <a:ea typeface="Cambria Math" pitchFamily="18" charset="0"/>
              <a:cs typeface="Times New Roman" pitchFamily="18" charset="0"/>
            </a:endParaRPr>
          </a:p>
        </p:txBody>
      </p:sp>
      <p:sp>
        <p:nvSpPr>
          <p:cNvPr id="6" name="Title 1"/>
          <p:cNvSpPr txBox="1">
            <a:spLocks/>
          </p:cNvSpPr>
          <p:nvPr/>
        </p:nvSpPr>
        <p:spPr bwMode="auto">
          <a:xfrm>
            <a:off x="0" y="3124200"/>
            <a:ext cx="91440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i="0" u="none" strike="noStrike" kern="0" cap="none" spc="0" normalizeH="0" baseline="0" noProof="0" dirty="0" smtClean="0">
                <a:ln>
                  <a:noFill/>
                </a:ln>
                <a:effectLst/>
                <a:uLnTx/>
                <a:uFillTx/>
                <a:latin typeface="Times New Roman" pitchFamily="18" charset="0"/>
                <a:ea typeface="+mj-ea"/>
                <a:cs typeface="Times New Roman" pitchFamily="18" charset="0"/>
              </a:rPr>
              <a:t>the variance of </a:t>
            </a:r>
            <a:r>
              <a:rPr kumimoji="0" lang="en-US" sz="2400" i="1" u="none" strike="noStrike" kern="0" cap="none" spc="0" normalizeH="0" baseline="0" noProof="0" dirty="0" smtClean="0">
                <a:ln>
                  <a:noFill/>
                </a:ln>
                <a:effectLst/>
                <a:uLnTx/>
                <a:uFillTx/>
                <a:latin typeface="Cambria Math" pitchFamily="18" charset="0"/>
                <a:ea typeface="Cambria Math" pitchFamily="18" charset="0"/>
                <a:cs typeface="Times New Roman" pitchFamily="18" charset="0"/>
              </a:rPr>
              <a:t>m</a:t>
            </a:r>
            <a:r>
              <a:rPr kumimoji="0" lang="en-US" sz="2400" i="0" u="none" strike="noStrike" kern="0" cap="none" spc="0" normalizeH="0" baseline="0" noProof="0" dirty="0" smtClean="0">
                <a:ln>
                  <a:noFill/>
                </a:ln>
                <a:effectLst/>
                <a:uLnTx/>
                <a:uFillTx/>
                <a:latin typeface="Times New Roman" pitchFamily="18" charset="0"/>
                <a:ea typeface="+mj-ea"/>
                <a:cs typeface="Times New Roman" pitchFamily="18" charset="0"/>
              </a:rPr>
              <a:t> is </a:t>
            </a:r>
            <a:r>
              <a:rPr kumimoji="0" lang="en-US" sz="2400" i="1" u="none" strike="noStrike" kern="0" cap="none" spc="0" normalizeH="0" baseline="0" noProof="0" dirty="0" smtClean="0">
                <a:ln>
                  <a:noFill/>
                </a:ln>
                <a:effectLst/>
                <a:uLnTx/>
                <a:uFillTx/>
                <a:latin typeface="Cambria Math" pitchFamily="18" charset="0"/>
                <a:ea typeface="Cambria Math" pitchFamily="18" charset="0"/>
                <a:cs typeface="Times New Roman" pitchFamily="18" charset="0"/>
              </a:rPr>
              <a:t>c</a:t>
            </a:r>
            <a:r>
              <a:rPr kumimoji="0" lang="en-US" sz="2400" i="1" u="none" strike="noStrike" kern="0" cap="none" spc="0" normalizeH="0" baseline="30000" noProof="0" dirty="0" smtClean="0">
                <a:ln>
                  <a:noFill/>
                </a:ln>
                <a:effectLst/>
                <a:uLnTx/>
                <a:uFillTx/>
                <a:latin typeface="Cambria Math" pitchFamily="18" charset="0"/>
                <a:ea typeface="Cambria Math" pitchFamily="18" charset="0"/>
                <a:cs typeface="Times New Roman" pitchFamily="18" charset="0"/>
              </a:rPr>
              <a:t>2</a:t>
            </a:r>
            <a:r>
              <a:rPr kumimoji="0" lang="en-US" sz="2400" i="0" u="none" strike="noStrike" kern="0" cap="none" spc="0" normalizeH="0" baseline="0" noProof="0" dirty="0" smtClean="0">
                <a:ln>
                  <a:noFill/>
                </a:ln>
                <a:effectLst/>
                <a:uLnTx/>
                <a:uFillTx/>
                <a:latin typeface="Times New Roman" pitchFamily="18" charset="0"/>
                <a:ea typeface="+mj-ea"/>
                <a:cs typeface="Times New Roman" pitchFamily="18" charset="0"/>
              </a:rPr>
              <a:t>  times</a:t>
            </a:r>
            <a:r>
              <a:rPr kumimoji="0" lang="en-US" sz="2400" i="0" u="none" strike="noStrike" kern="0" cap="none" spc="0" normalizeH="0" noProof="0" dirty="0" smtClean="0">
                <a:ln>
                  <a:noFill/>
                </a:ln>
                <a:effectLst/>
                <a:uLnTx/>
                <a:uFillTx/>
                <a:latin typeface="Times New Roman" pitchFamily="18" charset="0"/>
                <a:ea typeface="+mj-ea"/>
                <a:cs typeface="Times New Roman" pitchFamily="18" charset="0"/>
              </a:rPr>
              <a:t> the variance of </a:t>
            </a:r>
            <a:r>
              <a:rPr kumimoji="0" lang="en-US" sz="2400" i="1" u="none" strike="noStrike" kern="0" cap="none" spc="0" normalizeH="0" noProof="0" dirty="0" smtClean="0">
                <a:ln>
                  <a:noFill/>
                </a:ln>
                <a:effectLst/>
                <a:uLnTx/>
                <a:uFillTx/>
                <a:latin typeface="Cambria Math" pitchFamily="18" charset="0"/>
                <a:ea typeface="Cambria Math" pitchFamily="18" charset="0"/>
                <a:cs typeface="Times New Roman" pitchFamily="18" charset="0"/>
              </a:rPr>
              <a:t>d</a:t>
            </a:r>
            <a:endParaRPr kumimoji="0" lang="en-US" sz="2400" i="1" u="none" strike="noStrike" kern="0" cap="none" spc="0" normalizeH="0" baseline="0" noProof="0" dirty="0">
              <a:ln>
                <a:noFill/>
              </a:ln>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What’s Missing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524000"/>
            <a:ext cx="8229600" cy="5029200"/>
          </a:xfrm>
        </p:spPr>
        <p:txBody>
          <a:bodyPr/>
          <a:lstStyle/>
          <a:p>
            <a:pPr>
              <a:buNone/>
            </a:pPr>
            <a:r>
              <a:rPr lang="en-US" dirty="0" smtClean="0">
                <a:latin typeface="Times New Roman" pitchFamily="18" charset="0"/>
                <a:cs typeface="Times New Roman" pitchFamily="18" charset="0"/>
              </a:rPr>
              <a:t>So far, we only have the tools to study a single inference made from a single datum.</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That’s not realistic.</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In the next lecture, we will develop the tools to handle many inferences drawn from many data.</a:t>
            </a:r>
            <a:endParaRPr lang="en-US"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95400"/>
            <a:ext cx="8229600" cy="1143000"/>
          </a:xfrm>
        </p:spPr>
        <p:txBody>
          <a:bodyPr/>
          <a:lstStyle/>
          <a:p>
            <a:r>
              <a:rPr lang="en-US" dirty="0" smtClean="0">
                <a:latin typeface="Times New Roman" pitchFamily="18" charset="0"/>
                <a:cs typeface="Times New Roman" pitchFamily="18" charset="0"/>
              </a:rPr>
              <a:t>random variables have </a:t>
            </a:r>
            <a:r>
              <a:rPr lang="en-US" dirty="0" err="1" smtClean="0">
                <a:latin typeface="Times New Roman" pitchFamily="18" charset="0"/>
                <a:cs typeface="Times New Roman" pitchFamily="18" charset="0"/>
              </a:rPr>
              <a:t>systematics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533400" y="3200400"/>
            <a:ext cx="8229600" cy="1371600"/>
          </a:xfrm>
        </p:spPr>
        <p:txBody>
          <a:bodyPr/>
          <a:lstStyle/>
          <a:p>
            <a:pPr algn="ctr">
              <a:buNone/>
            </a:pPr>
            <a:r>
              <a:rPr lang="en-US" dirty="0" smtClean="0">
                <a:latin typeface="Times New Roman" pitchFamily="18" charset="0"/>
                <a:ea typeface="Cambria Math" pitchFamily="18" charset="0"/>
                <a:cs typeface="Times New Roman" pitchFamily="18" charset="0"/>
              </a:rPr>
              <a:t>tendency to takes on some values more often than others</a:t>
            </a:r>
            <a:endParaRPr lang="en-US" dirty="0">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371600"/>
            <a:ext cx="8229600" cy="4495800"/>
          </a:xfrm>
        </p:spPr>
        <p:txBody>
          <a:bodyPr/>
          <a:lstStyle/>
          <a:p>
            <a:pPr algn="ctr">
              <a:buNone/>
            </a:pPr>
            <a:r>
              <a:rPr lang="en-US" dirty="0" smtClean="0">
                <a:latin typeface="Times New Roman" pitchFamily="18" charset="0"/>
                <a:ea typeface="Cambria Math" pitchFamily="18" charset="0"/>
                <a:cs typeface="Times New Roman" pitchFamily="18" charset="0"/>
              </a:rPr>
              <a:t>tendency or random variable to take on a given value, </a:t>
            </a:r>
            <a:r>
              <a:rPr lang="en-US" i="1" dirty="0" smtClean="0">
                <a:latin typeface="Cambria Math" pitchFamily="18" charset="0"/>
                <a:ea typeface="Cambria Math" pitchFamily="18" charset="0"/>
                <a:cs typeface="Times New Roman" pitchFamily="18" charset="0"/>
              </a:rPr>
              <a:t>d</a:t>
            </a:r>
            <a:r>
              <a:rPr lang="en-US" dirty="0" smtClean="0">
                <a:latin typeface="Times New Roman" pitchFamily="18" charset="0"/>
                <a:ea typeface="Cambria Math" pitchFamily="18" charset="0"/>
                <a:cs typeface="Times New Roman" pitchFamily="18" charset="0"/>
              </a:rPr>
              <a:t>, described by a probability, </a:t>
            </a:r>
            <a:r>
              <a:rPr lang="en-US" i="1" dirty="0" smtClean="0">
                <a:latin typeface="Cambria Math" pitchFamily="18" charset="0"/>
                <a:ea typeface="Cambria Math" pitchFamily="18" charset="0"/>
                <a:cs typeface="Times New Roman" pitchFamily="18" charset="0"/>
              </a:rPr>
              <a:t>P(d)</a:t>
            </a:r>
            <a:br>
              <a:rPr lang="en-US" i="1" dirty="0" smtClean="0">
                <a:latin typeface="Cambria Math" pitchFamily="18" charset="0"/>
                <a:ea typeface="Cambria Math" pitchFamily="18" charset="0"/>
                <a:cs typeface="Times New Roman" pitchFamily="18" charset="0"/>
              </a:rPr>
            </a:br>
            <a:endParaRPr lang="en-US" i="1" dirty="0" smtClean="0">
              <a:latin typeface="Cambria Math" pitchFamily="18" charset="0"/>
              <a:ea typeface="Cambria Math" pitchFamily="18" charset="0"/>
              <a:cs typeface="Times New Roman" pitchFamily="18" charset="0"/>
            </a:endParaRPr>
          </a:p>
          <a:p>
            <a:pPr algn="ctr">
              <a:buNone/>
            </a:pPr>
            <a:r>
              <a:rPr lang="en-US" i="1" dirty="0" smtClean="0">
                <a:latin typeface="Cambria Math" pitchFamily="18" charset="0"/>
                <a:ea typeface="Cambria Math" pitchFamily="18" charset="0"/>
                <a:cs typeface="Times New Roman" pitchFamily="18" charset="0"/>
              </a:rPr>
              <a:t>P(d) </a:t>
            </a:r>
            <a:r>
              <a:rPr lang="en-US" dirty="0" smtClean="0">
                <a:latin typeface="Times New Roman" pitchFamily="18" charset="0"/>
                <a:ea typeface="Cambria Math" pitchFamily="18" charset="0"/>
                <a:cs typeface="Times New Roman" pitchFamily="18" charset="0"/>
              </a:rPr>
              <a:t>measured in percent, in range </a:t>
            </a:r>
            <a:r>
              <a:rPr lang="en-US" i="1" dirty="0" smtClean="0">
                <a:latin typeface="Cambria Math" pitchFamily="18" charset="0"/>
                <a:ea typeface="Cambria Math" pitchFamily="18" charset="0"/>
                <a:cs typeface="Times New Roman" pitchFamily="18" charset="0"/>
              </a:rPr>
              <a:t>0%</a:t>
            </a:r>
            <a:r>
              <a:rPr lang="en-US" dirty="0" smtClean="0">
                <a:latin typeface="Times New Roman" pitchFamily="18" charset="0"/>
                <a:ea typeface="Cambria Math" pitchFamily="18" charset="0"/>
                <a:cs typeface="Times New Roman" pitchFamily="18" charset="0"/>
              </a:rPr>
              <a:t> to </a:t>
            </a:r>
            <a:r>
              <a:rPr lang="en-US" i="1" dirty="0" smtClean="0">
                <a:latin typeface="Cambria Math" pitchFamily="18" charset="0"/>
                <a:ea typeface="Cambria Math" pitchFamily="18" charset="0"/>
                <a:cs typeface="Times New Roman" pitchFamily="18" charset="0"/>
              </a:rPr>
              <a:t>100%</a:t>
            </a:r>
          </a:p>
          <a:p>
            <a:pPr algn="ctr">
              <a:buNone/>
            </a:pPr>
            <a:r>
              <a:rPr lang="en-US" dirty="0" smtClean="0">
                <a:latin typeface="Times New Roman" pitchFamily="18" charset="0"/>
                <a:ea typeface="Cambria Math" pitchFamily="18" charset="0"/>
                <a:cs typeface="Times New Roman" pitchFamily="18" charset="0"/>
              </a:rPr>
              <a:t>or</a:t>
            </a:r>
          </a:p>
          <a:p>
            <a:pPr algn="ctr">
              <a:buNone/>
            </a:pPr>
            <a:r>
              <a:rPr lang="en-US" dirty="0" smtClean="0">
                <a:latin typeface="Times New Roman" pitchFamily="18" charset="0"/>
                <a:ea typeface="Cambria Math" pitchFamily="18" charset="0"/>
                <a:cs typeface="Times New Roman" pitchFamily="18" charset="0"/>
              </a:rPr>
              <a:t>as a fraction in range </a:t>
            </a:r>
            <a:r>
              <a:rPr lang="en-US" i="1" dirty="0" smtClean="0">
                <a:latin typeface="Cambria Math" pitchFamily="18" charset="0"/>
                <a:ea typeface="Cambria Math" pitchFamily="18" charset="0"/>
                <a:cs typeface="Times New Roman" pitchFamily="18" charset="0"/>
              </a:rPr>
              <a:t>0</a:t>
            </a:r>
            <a:r>
              <a:rPr lang="en-US" dirty="0" smtClean="0">
                <a:latin typeface="Times New Roman" pitchFamily="18" charset="0"/>
                <a:ea typeface="Cambria Math" pitchFamily="18" charset="0"/>
                <a:cs typeface="Times New Roman" pitchFamily="18" charset="0"/>
              </a:rPr>
              <a:t> to </a:t>
            </a:r>
            <a:r>
              <a:rPr lang="en-US" i="1" dirty="0" smtClean="0">
                <a:latin typeface="Cambria Math" pitchFamily="18" charset="0"/>
                <a:ea typeface="Cambria Math" pitchFamily="18" charset="0"/>
                <a:cs typeface="Times New Roman" pitchFamily="18" charset="0"/>
              </a:rPr>
              <a:t>1</a:t>
            </a:r>
            <a:endParaRPr lang="en-US" i="1" dirty="0">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331</TotalTime>
  <Words>1497</Words>
  <Application>Microsoft Office PowerPoint</Application>
  <PresentationFormat>On-screen Show (4:3)</PresentationFormat>
  <Paragraphs>466</Paragraphs>
  <Slides>75</Slides>
  <Notes>13</Notes>
  <HiddenSlides>0</HiddenSlides>
  <MMClips>0</MMClips>
  <ScaleCrop>false</ScaleCrop>
  <HeadingPairs>
    <vt:vector size="4" baseType="variant">
      <vt:variant>
        <vt:lpstr>Theme</vt:lpstr>
      </vt:variant>
      <vt:variant>
        <vt:i4>1</vt:i4>
      </vt:variant>
      <vt:variant>
        <vt:lpstr>Slide Titles</vt:lpstr>
      </vt:variant>
      <vt:variant>
        <vt:i4>75</vt:i4>
      </vt:variant>
    </vt:vector>
  </HeadingPairs>
  <TitlesOfParts>
    <vt:vector size="76" baseType="lpstr">
      <vt:lpstr>Office Theme</vt:lpstr>
      <vt:lpstr>Slide 1</vt:lpstr>
      <vt:lpstr>Slide 2</vt:lpstr>
      <vt:lpstr>Slide 3</vt:lpstr>
      <vt:lpstr>Slide 4</vt:lpstr>
      <vt:lpstr>Slide 5</vt:lpstr>
      <vt:lpstr>Slide 6</vt:lpstr>
      <vt:lpstr>random variable, d</vt:lpstr>
      <vt:lpstr>random variables have systematics</vt:lpstr>
      <vt:lpstr>Slide 9</vt:lpstr>
      <vt:lpstr>example: d = number of deuterium atoms in methane</vt:lpstr>
      <vt:lpstr>Slide 11</vt:lpstr>
      <vt:lpstr>probabilities must sum to 100%  the probability that d is something is 100% </vt:lpstr>
      <vt:lpstr>continuous variables can take fractional values</vt:lpstr>
      <vt:lpstr>Slide 14</vt:lpstr>
      <vt:lpstr>an integral is used to determine area, and thus probability</vt:lpstr>
      <vt:lpstr>what do these p.d.f.’s tell us</vt:lpstr>
      <vt:lpstr>what do these p.d.f.’s tell us</vt:lpstr>
      <vt:lpstr>Summarizing a probability density function</vt:lpstr>
      <vt:lpstr>Slide 19</vt:lpstr>
      <vt:lpstr>Slide 20</vt:lpstr>
      <vt:lpstr>Slide 21</vt:lpstr>
      <vt:lpstr>Slide 22</vt:lpstr>
      <vt:lpstr>Slide 23</vt:lpstr>
      <vt:lpstr>Slide 24</vt:lpstr>
      <vt:lpstr>Slide 25</vt:lpstr>
      <vt:lpstr>two common p.d.f.’s</vt:lpstr>
      <vt:lpstr>uniform p.d.f.</vt:lpstr>
      <vt:lpstr>bell-shaped function</vt:lpstr>
      <vt:lpstr>probability between d±nσ</vt:lpstr>
      <vt:lpstr>Now some practice  looking at noise</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p.d.f.’s of real noise</vt:lpstr>
      <vt:lpstr>Slide 57</vt:lpstr>
      <vt:lpstr>Slide 58</vt:lpstr>
      <vt:lpstr>Slide 59</vt:lpstr>
      <vt:lpstr>Slide 60</vt:lpstr>
      <vt:lpstr>Slide 61</vt:lpstr>
      <vt:lpstr>Slide 62</vt:lpstr>
      <vt:lpstr>Slide 63</vt:lpstr>
      <vt:lpstr>Slide 64</vt:lpstr>
      <vt:lpstr>Slide 65</vt:lpstr>
      <vt:lpstr>error in data  leads to  uncertainty in knowledge</vt:lpstr>
      <vt:lpstr>functions of random variables</vt:lpstr>
      <vt:lpstr>simple example</vt:lpstr>
      <vt:lpstr>Slide 69</vt:lpstr>
      <vt:lpstr>Slide 70</vt:lpstr>
      <vt:lpstr>functions of random variables</vt:lpstr>
      <vt:lpstr>Slide 72</vt:lpstr>
      <vt:lpstr>mean and variance of linear functions of random variables</vt:lpstr>
      <vt:lpstr>the result does not require knowledge of p(d)</vt:lpstr>
      <vt:lpstr>What’s Missing ?</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William Menke</dc:creator>
  <cp:lastModifiedBy>William Menke</cp:lastModifiedBy>
  <cp:revision>25</cp:revision>
  <dcterms:created xsi:type="dcterms:W3CDTF">2014-09-09T14:12:01Z</dcterms:created>
  <dcterms:modified xsi:type="dcterms:W3CDTF">2014-09-09T19:44:00Z</dcterms:modified>
</cp:coreProperties>
</file>