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403" r:id="rId2"/>
    <p:sldId id="566" r:id="rId3"/>
    <p:sldId id="480" r:id="rId4"/>
    <p:sldId id="551" r:id="rId5"/>
    <p:sldId id="552" r:id="rId6"/>
    <p:sldId id="555" r:id="rId7"/>
    <p:sldId id="553" r:id="rId8"/>
    <p:sldId id="556" r:id="rId9"/>
    <p:sldId id="554" r:id="rId10"/>
    <p:sldId id="557" r:id="rId11"/>
    <p:sldId id="416" r:id="rId12"/>
    <p:sldId id="417" r:id="rId13"/>
    <p:sldId id="432" r:id="rId14"/>
    <p:sldId id="503" r:id="rId15"/>
    <p:sldId id="581" r:id="rId16"/>
    <p:sldId id="582" r:id="rId17"/>
    <p:sldId id="558" r:id="rId18"/>
    <p:sldId id="568" r:id="rId19"/>
    <p:sldId id="576" r:id="rId20"/>
    <p:sldId id="567" r:id="rId21"/>
    <p:sldId id="577" r:id="rId22"/>
    <p:sldId id="578" r:id="rId23"/>
    <p:sldId id="468" r:id="rId24"/>
    <p:sldId id="559" r:id="rId25"/>
    <p:sldId id="560" r:id="rId26"/>
    <p:sldId id="562" r:id="rId27"/>
    <p:sldId id="565" r:id="rId28"/>
    <p:sldId id="563" r:id="rId29"/>
    <p:sldId id="570" r:id="rId30"/>
    <p:sldId id="579" r:id="rId31"/>
    <p:sldId id="569" r:id="rId32"/>
    <p:sldId id="564" r:id="rId33"/>
    <p:sldId id="512" r:id="rId34"/>
    <p:sldId id="513" r:id="rId35"/>
    <p:sldId id="514" r:id="rId36"/>
    <p:sldId id="515" r:id="rId37"/>
    <p:sldId id="516" r:id="rId38"/>
    <p:sldId id="517" r:id="rId39"/>
    <p:sldId id="518" r:id="rId40"/>
    <p:sldId id="519" r:id="rId41"/>
    <p:sldId id="520" r:id="rId42"/>
    <p:sldId id="521" r:id="rId43"/>
    <p:sldId id="522" r:id="rId44"/>
    <p:sldId id="523" r:id="rId45"/>
    <p:sldId id="524" r:id="rId46"/>
    <p:sldId id="525" r:id="rId47"/>
    <p:sldId id="575" r:id="rId48"/>
    <p:sldId id="574" r:id="rId49"/>
    <p:sldId id="526" r:id="rId50"/>
    <p:sldId id="527" r:id="rId51"/>
    <p:sldId id="528" r:id="rId52"/>
    <p:sldId id="529" r:id="rId53"/>
    <p:sldId id="530" r:id="rId54"/>
    <p:sldId id="531" r:id="rId55"/>
    <p:sldId id="580" r:id="rId56"/>
    <p:sldId id="532" r:id="rId57"/>
    <p:sldId id="533" r:id="rId58"/>
    <p:sldId id="534" r:id="rId59"/>
    <p:sldId id="535" r:id="rId60"/>
    <p:sldId id="536" r:id="rId61"/>
    <p:sldId id="537" r:id="rId62"/>
    <p:sldId id="538" r:id="rId63"/>
    <p:sldId id="539" r:id="rId64"/>
    <p:sldId id="540" r:id="rId65"/>
    <p:sldId id="541" r:id="rId66"/>
    <p:sldId id="542" r:id="rId67"/>
    <p:sldId id="543" r:id="rId68"/>
    <p:sldId id="544" r:id="rId69"/>
    <p:sldId id="545" r:id="rId70"/>
    <p:sldId id="571" r:id="rId71"/>
    <p:sldId id="546" r:id="rId72"/>
    <p:sldId id="547" r:id="rId73"/>
    <p:sldId id="572" r:id="rId74"/>
    <p:sldId id="548" r:id="rId75"/>
    <p:sldId id="549" r:id="rId76"/>
    <p:sldId id="550" r:id="rId77"/>
    <p:sldId id="573" r:id="rId7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75F8"/>
    <a:srgbClr val="FF3300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78660" autoAdjust="0"/>
  </p:normalViewPr>
  <p:slideViewPr>
    <p:cSldViewPr>
      <p:cViewPr varScale="1">
        <p:scale>
          <a:sx n="55" d="100"/>
          <a:sy n="55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important extension of factor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</a:t>
            </a:r>
            <a:r>
              <a:rPr lang="en-US" baseline="0" dirty="0" smtClean="0"/>
              <a:t> that sample s1 is likely to contain mostly source A, and s5 is likely to  contain mostly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C374B-419C-4AF7-9E39-AC327B28066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the </a:t>
            </a:r>
            <a:r>
              <a:rPr lang="en-US" dirty="0" err="1" smtClean="0"/>
              <a:t>e’s</a:t>
            </a:r>
            <a:r>
              <a:rPr lang="en-US" dirty="0" smtClean="0"/>
              <a:t> represent chemical components.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C374B-419C-4AF7-9E39-AC327B28066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the data do not uniquely determine the factors.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the data do not uniquely determine the factors.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filters are also called IIR filters,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IIR stands for “Infinite Impulse Response”.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Singular Value Decomposition very easy in </a:t>
            </a:r>
            <a:r>
              <a:rPr lang="en-US" dirty="0" err="1" smtClean="0"/>
              <a:t>MatLab</a:t>
            </a:r>
            <a:r>
              <a:rPr lang="en-US" dirty="0" smtClean="0"/>
              <a:t>.  Just one function call,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svd</a:t>
            </a:r>
            <a:r>
              <a:rPr lang="en-US" baseline="0" dirty="0" smtClean="0"/>
              <a:t>().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important extension of factor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Ordering</a:t>
            </a:r>
            <a:r>
              <a:rPr lang="en-US" baseline="0" dirty="0" smtClean="0"/>
              <a:t> by time is common, but many other types of ordering are useful.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Ordering</a:t>
            </a:r>
            <a:r>
              <a:rPr lang="en-US" baseline="0" dirty="0" smtClean="0"/>
              <a:t> by distance is common, but many other types of ordering are useful.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we use EOF’s simply to classify</a:t>
            </a:r>
            <a:r>
              <a:rPr lang="en-US" baseline="0" dirty="0" smtClean="0"/>
              <a:t> spatial patterns.</a:t>
            </a:r>
          </a:p>
          <a:p>
            <a:r>
              <a:rPr lang="en-US" baseline="0" dirty="0" smtClean="0"/>
              <a:t>How do they differ from one another?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s(x,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) is the </a:t>
            </a:r>
            <a:r>
              <a:rPr lang="en-US" baseline="0" dirty="0" err="1" smtClean="0"/>
              <a:t>ith</a:t>
            </a:r>
            <a:r>
              <a:rPr lang="en-US" baseline="0" dirty="0" smtClean="0"/>
              <a:t> profile.</a:t>
            </a:r>
          </a:p>
          <a:p>
            <a:r>
              <a:rPr lang="en-US" baseline="0" dirty="0" smtClean="0"/>
              <a:t>It is composed of a sum of p factors f(x).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factors are</a:t>
            </a:r>
            <a:r>
              <a:rPr lang="en-US" baseline="0" dirty="0" smtClean="0"/>
              <a:t> functions of position 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are 15 mountain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profiles.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10.9. A set of hypothetical mountain profiles. The variability of shape will be determined using factor analysis.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idea was introduced in Chapter 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 terms of our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standard lingo.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elements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are “elevations at particular spatial positions”.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Each profile is one ROW of the sample matrix S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10.9. A set of hypothetical mountain profiles. The variability of shape will be determined using factor analysis.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are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factors corresponding to the 3 biggest factors.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1 is the average mountain.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2 characterizes the most important way the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 by left-right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assymetry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3 characterizes the second most important way that the mountain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by the “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pointiness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” (sharpness) of their summit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10.10. The three largest factors,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 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the representation of the mountain profiles in Figure 10.?.  A) The factor with the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=38.4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has the shape of the average profile. B) The factor with the second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=12.7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quantifies the asymmetry of the profiles. C) The factor with the third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=7.4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quantifies the sharpness of the mountain summits.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are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factors corresponding to the 3 biggest factors.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1 is the average mountain.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2 characterizes the most important way the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 by left-right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assymetry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3 characterizes the second most important way that the mountain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by the “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pointiness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” (sharpness) of their summit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10.10. The three largest factors,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 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the representation of the mountain profiles in Figure 10.?.  A) The factor with the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=38.4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has the shape of the average profile. B) The factor with the second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=12.7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quantifies the asymmetry of the profiles. C) The factor with the third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=7.4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quantifies the sharpness of the mountain summits.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are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factors corresponding to the 3 biggest factors.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1 is the average mountain.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2 characterizes the most important way the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 by left-right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assymetry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3 characterizes the second most important way that the mountain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by the “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pointiness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” (sharpness) of their summit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10.10. The three largest factors,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 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the representation of the mountain profiles in Figure 10.?.  A) The factor with the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=38.4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has the shape of the average profile. B) The factor with the second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=12.7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quantifies the asymmetry of the profiles. C) The factor with the third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=7.4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quantifies the sharpness of the mountain summits.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we use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loadings of the second and third factors to organize the profiles.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10.11. The mountain profiles of Figure 10.?, arranged according to the relative amounts of  factors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contained in each profile’s orthogonal decomposition; that is, by the size of the factor loadings,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i3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</a:t>
            </a:r>
            <a:r>
              <a:rPr lang="en-US" baseline="0" dirty="0" smtClean="0"/>
              <a:t> with synthetic data that contains known patterns.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data</a:t>
            </a:r>
            <a:r>
              <a:rPr lang="en-US" sz="1200" baseline="0" dirty="0" smtClean="0">
                <a:latin typeface="Wingdings 3" pitchFamily="18" charset="2"/>
                <a:cs typeface="Times New Roman" pitchFamily="18" charset="0"/>
              </a:rPr>
              <a:t>.</a:t>
            </a: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Wingdings 3" pitchFamily="18" charset="2"/>
                <a:cs typeface="Times New Roman" pitchFamily="18" charset="0"/>
              </a:rPr>
              <a:t>MatLab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script gda10_07.</a:t>
            </a:r>
          </a:p>
          <a:p>
            <a:endParaRPr lang="en-US" dirty="0">
              <a:latin typeface="Wingdings 3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Each image is spatial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Sequence of images is spatial, t.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gda10_07.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goes this way</a:t>
            </a: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Wingdings 3" pitchFamily="18" charset="2"/>
                <a:cs typeface="Times New Roman" pitchFamily="18" charset="0"/>
              </a:rPr>
              <a:t>MatLab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script gda10_07.</a:t>
            </a:r>
          </a:p>
          <a:p>
            <a:endParaRPr lang="en-US" dirty="0">
              <a:latin typeface="Wingdings 3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class stare at this.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How many patterns do they see?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How do they vary with time?</a:t>
            </a: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Wingdings 3" pitchFamily="18" charset="2"/>
                <a:cs typeface="Times New Roman" pitchFamily="18" charset="0"/>
              </a:rPr>
              <a:t>MatLab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script gda10_07.</a:t>
            </a:r>
          </a:p>
          <a:p>
            <a:endParaRPr lang="en-US" dirty="0">
              <a:latin typeface="Wingdings 3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class stare at this.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How many patterns do they see?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How do they vary with time?</a:t>
            </a: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Wingdings 3" pitchFamily="18" charset="2"/>
                <a:cs typeface="Times New Roman" pitchFamily="18" charset="0"/>
              </a:rPr>
              <a:t>MatLab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script gda10_07.</a:t>
            </a:r>
          </a:p>
          <a:p>
            <a:endParaRPr lang="en-US" dirty="0">
              <a:latin typeface="Wingdings 3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Need to unwrap each image into a vector so as to be able to build a sample matrix 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10.12. A matrix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representing a discrete version of a two dimensional function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=a(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,y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unfolded row-wise into a  vector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using the rule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k=(i-1)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M+j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Singular values: Only three big ones.</a:t>
            </a:r>
          </a:p>
          <a:p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10.14. Singular values, </a:t>
            </a:r>
            <a:r>
              <a:rPr lang="el-GR" sz="1200" dirty="0" smtClean="0"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sz="1200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, of the image sequence shown in Figure 10.12. Only 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p=3</a:t>
            </a:r>
          </a:p>
          <a:p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singular values have significant amplitudes.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gda10_07.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(Top) the three most-important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spatial patters.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(Bottom) the time dependence of their loadings: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At what time is a particular EOF important?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10.15. (A) First three Empirical Orthogonal Functions (EOFs) of the image sequence shown in Figure 10.12. (B) Corresponding loadings as a function of time,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gda10_07.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deal, now apply to real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Equatorial Pacific</a:t>
            </a:r>
            <a:r>
              <a:rPr lang="en-US" baseline="0" dirty="0" smtClean="0"/>
              <a:t> – home of El Nino / Southern </a:t>
            </a:r>
            <a:r>
              <a:rPr lang="en-US" baseline="0" dirty="0" err="1" smtClean="0"/>
              <a:t>Osscilation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 surface temperature for each month of the year.</a:t>
            </a:r>
          </a:p>
          <a:p>
            <a:r>
              <a:rPr lang="en-US" dirty="0" smtClean="0"/>
              <a:t>The complete</a:t>
            </a:r>
            <a:r>
              <a:rPr lang="en-US" baseline="0" dirty="0" smtClean="0"/>
              <a:t> dataset is longer than shown here,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January 1970 to March 2003,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or 399 months of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Arrangement</a:t>
            </a:r>
            <a:r>
              <a:rPr lang="en-US" baseline="0" dirty="0" smtClean="0"/>
              <a:t> of the sample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singular values fall off smoothly with</a:t>
            </a:r>
            <a:r>
              <a:rPr lang="en-US" baseline="0" dirty="0" smtClean="0"/>
              <a:t> index.  No clear cutoff.</a:t>
            </a:r>
          </a:p>
          <a:p>
            <a:r>
              <a:rPr lang="en-US" baseline="0" dirty="0" smtClean="0"/>
              <a:t>Typical of real data containing observational noise.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Pick</a:t>
            </a:r>
            <a:r>
              <a:rPr lang="en-US" baseline="0" dirty="0" smtClean="0"/>
              <a:t> arbitrary cut off of 12.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EOF 1 is the most important pattern.  It has a wide cool band</a:t>
            </a:r>
            <a:r>
              <a:rPr lang="en-US" baseline="0" dirty="0" smtClean="0"/>
              <a:t> running E-W across the equator.</a:t>
            </a:r>
          </a:p>
          <a:p>
            <a:r>
              <a:rPr lang="en-US" baseline="0" dirty="0" smtClean="0"/>
              <a:t>EOF 2 it the second most important.  It has a thin hot band running E-W across the equator.</a:t>
            </a:r>
          </a:p>
          <a:p>
            <a:r>
              <a:rPr lang="en-US" baseline="0" dirty="0" smtClean="0"/>
              <a:t>The EOFs become progressively more and more complicated in spatial pattern.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time series,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of the First 12 EOF’s of the CAC sea surface temperature dataset for the time period January 1970 to March 2003.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first EOF.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varies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with periods of a few years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Flash back to the EOF plot and point out that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first EOF is a wide cool band across the equator.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This is a La Nina pattern, so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functions like a La Nina index. large during La Nina, small during El Nino.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first EOF.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varies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with periods of a few years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Flash back to the EOF plot and point out that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first EOF is a wide cool band across the equator.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This is a La Nina pattern, so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functions like a La Nina index. large during La Nina, small during El Nino.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8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EOF,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seems to have annual variability.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Flash back to look at EOF 8.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is large in the northeast, small in the southwest, intermediate (near zero) elsewhere.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pattern flips in sign every 6 months, reflecting the change from northern-summer to northern-winter.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8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EOF,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seems to have annual variability.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Flash back to look at EOF 8.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is large in the northeast, small in the southwest, intermediate (near zero) elsewhere.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pattern flips in sign every 6 months, reflecting the change from northern-summer to northern-winter.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few EOFs</a:t>
            </a:r>
            <a:r>
              <a:rPr lang="en-US" baseline="0" dirty="0" smtClean="0"/>
              <a:t> capture most of the variability of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</a:t>
            </a:r>
            <a:r>
              <a:rPr lang="en-US" baseline="0" dirty="0" smtClean="0"/>
              <a:t> of observational noise, the singular values rarely fall into two distinct groups, one</a:t>
            </a:r>
          </a:p>
          <a:p>
            <a:r>
              <a:rPr lang="en-US" baseline="0" dirty="0" smtClean="0"/>
              <a:t>non-zero and the other zero.  More common is the case where their size diminishes smoothly</a:t>
            </a:r>
          </a:p>
          <a:p>
            <a:r>
              <a:rPr lang="en-US" baseline="0" dirty="0" smtClean="0"/>
              <a:t>with index,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, so that one has to make a decision on which ones to include; that is, how accurate</a:t>
            </a:r>
          </a:p>
          <a:p>
            <a:r>
              <a:rPr lang="en-US" baseline="0" dirty="0" smtClean="0"/>
              <a:t>the approximation S</a:t>
            </a:r>
            <a:r>
              <a:rPr lang="en-US" baseline="0" dirty="0" smtClean="0">
                <a:latin typeface="Cambria Math"/>
                <a:ea typeface="Cambria Math"/>
              </a:rPr>
              <a:t>≈</a:t>
            </a:r>
            <a:r>
              <a:rPr lang="en-US" baseline="0" dirty="0" smtClean="0"/>
              <a:t>CF ought to be.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should flash back to the slide showing the first 12 EOF’s.</a:t>
            </a:r>
          </a:p>
          <a:p>
            <a:r>
              <a:rPr lang="en-US" baseline="0" dirty="0" smtClean="0"/>
              <a:t>Ask the class to describe what is accurate about the approximation, and what is not.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should flash back to the slide showing the first 12 EOF’s.</a:t>
            </a:r>
          </a:p>
          <a:p>
            <a:r>
              <a:rPr lang="en-US" baseline="0" dirty="0" smtClean="0"/>
              <a:t>Ask the class to describe what is accurate about the approximation, and what is not.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Review each</a:t>
            </a:r>
            <a:r>
              <a:rPr lang="en-US" baseline="0" dirty="0" smtClean="0"/>
              <a:t> of the matrices carefully, as they will arise many times in the rest of the lecture.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457200"/>
            <a:ext cx="7924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loading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samples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P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endParaRPr lang="en-US" sz="28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specifies the mix of factors for each sample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endParaRPr lang="en-US" sz="36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4368" t="35165" r="12648" b="45055"/>
          <a:stretch>
            <a:fillRect/>
          </a:stretch>
        </p:blipFill>
        <p:spPr bwMode="auto">
          <a:xfrm>
            <a:off x="76200" y="3962400"/>
            <a:ext cx="8915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533400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big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ij</a:t>
            </a:r>
            <a:endParaRPr lang="en-US" sz="28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lots of factor j in a sample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1970029" y="4368748"/>
            <a:ext cx="5294215" cy="1664012"/>
          </a:xfrm>
          <a:custGeom>
            <a:avLst/>
            <a:gdLst>
              <a:gd name="connsiteX0" fmla="*/ 611187 w 4772024"/>
              <a:gd name="connsiteY0" fmla="*/ 168275 h 1555750"/>
              <a:gd name="connsiteX1" fmla="*/ 715962 w 4772024"/>
              <a:gd name="connsiteY1" fmla="*/ 320675 h 1555750"/>
              <a:gd name="connsiteX2" fmla="*/ 858837 w 4772024"/>
              <a:gd name="connsiteY2" fmla="*/ 196850 h 1555750"/>
              <a:gd name="connsiteX3" fmla="*/ 1030287 w 4772024"/>
              <a:gd name="connsiteY3" fmla="*/ 311150 h 1555750"/>
              <a:gd name="connsiteX4" fmla="*/ 1192212 w 4772024"/>
              <a:gd name="connsiteY4" fmla="*/ 225425 h 1555750"/>
              <a:gd name="connsiteX5" fmla="*/ 1325562 w 4772024"/>
              <a:gd name="connsiteY5" fmla="*/ 311150 h 1555750"/>
              <a:gd name="connsiteX6" fmla="*/ 1497012 w 4772024"/>
              <a:gd name="connsiteY6" fmla="*/ 244475 h 1555750"/>
              <a:gd name="connsiteX7" fmla="*/ 1630362 w 4772024"/>
              <a:gd name="connsiteY7" fmla="*/ 301625 h 1555750"/>
              <a:gd name="connsiteX8" fmla="*/ 1801812 w 4772024"/>
              <a:gd name="connsiteY8" fmla="*/ 234950 h 1555750"/>
              <a:gd name="connsiteX9" fmla="*/ 1935162 w 4772024"/>
              <a:gd name="connsiteY9" fmla="*/ 282575 h 1555750"/>
              <a:gd name="connsiteX10" fmla="*/ 2144712 w 4772024"/>
              <a:gd name="connsiteY10" fmla="*/ 225425 h 1555750"/>
              <a:gd name="connsiteX11" fmla="*/ 2306637 w 4772024"/>
              <a:gd name="connsiteY11" fmla="*/ 301625 h 1555750"/>
              <a:gd name="connsiteX12" fmla="*/ 2544762 w 4772024"/>
              <a:gd name="connsiteY12" fmla="*/ 215900 h 1555750"/>
              <a:gd name="connsiteX13" fmla="*/ 2716212 w 4772024"/>
              <a:gd name="connsiteY13" fmla="*/ 292100 h 1555750"/>
              <a:gd name="connsiteX14" fmla="*/ 2897187 w 4772024"/>
              <a:gd name="connsiteY14" fmla="*/ 206375 h 1555750"/>
              <a:gd name="connsiteX15" fmla="*/ 3040062 w 4772024"/>
              <a:gd name="connsiteY15" fmla="*/ 273050 h 1555750"/>
              <a:gd name="connsiteX16" fmla="*/ 3240087 w 4772024"/>
              <a:gd name="connsiteY16" fmla="*/ 263525 h 1555750"/>
              <a:gd name="connsiteX17" fmla="*/ 3373437 w 4772024"/>
              <a:gd name="connsiteY17" fmla="*/ 187325 h 1555750"/>
              <a:gd name="connsiteX18" fmla="*/ 3506787 w 4772024"/>
              <a:gd name="connsiteY18" fmla="*/ 263525 h 1555750"/>
              <a:gd name="connsiteX19" fmla="*/ 3697287 w 4772024"/>
              <a:gd name="connsiteY19" fmla="*/ 273050 h 1555750"/>
              <a:gd name="connsiteX20" fmla="*/ 3792537 w 4772024"/>
              <a:gd name="connsiteY20" fmla="*/ 187325 h 1555750"/>
              <a:gd name="connsiteX21" fmla="*/ 3963987 w 4772024"/>
              <a:gd name="connsiteY21" fmla="*/ 234950 h 1555750"/>
              <a:gd name="connsiteX22" fmla="*/ 4040187 w 4772024"/>
              <a:gd name="connsiteY22" fmla="*/ 292100 h 1555750"/>
              <a:gd name="connsiteX23" fmla="*/ 4183062 w 4772024"/>
              <a:gd name="connsiteY23" fmla="*/ 177800 h 1555750"/>
              <a:gd name="connsiteX24" fmla="*/ 4173537 w 4772024"/>
              <a:gd name="connsiteY24" fmla="*/ 1358900 h 1555750"/>
              <a:gd name="connsiteX25" fmla="*/ 592137 w 4772024"/>
              <a:gd name="connsiteY25" fmla="*/ 1358900 h 1555750"/>
              <a:gd name="connsiteX26" fmla="*/ 620712 w 4772024"/>
              <a:gd name="connsiteY26" fmla="*/ 225425 h 1555750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195762"/>
              <a:gd name="connsiteY0" fmla="*/ 63500 h 1450975"/>
              <a:gd name="connsiteX1" fmla="*/ 715962 w 4195762"/>
              <a:gd name="connsiteY1" fmla="*/ 215900 h 1450975"/>
              <a:gd name="connsiteX2" fmla="*/ 858837 w 4195762"/>
              <a:gd name="connsiteY2" fmla="*/ 92075 h 1450975"/>
              <a:gd name="connsiteX3" fmla="*/ 1030287 w 4195762"/>
              <a:gd name="connsiteY3" fmla="*/ 206375 h 1450975"/>
              <a:gd name="connsiteX4" fmla="*/ 1192212 w 4195762"/>
              <a:gd name="connsiteY4" fmla="*/ 120650 h 1450975"/>
              <a:gd name="connsiteX5" fmla="*/ 1325562 w 4195762"/>
              <a:gd name="connsiteY5" fmla="*/ 206375 h 1450975"/>
              <a:gd name="connsiteX6" fmla="*/ 1497012 w 4195762"/>
              <a:gd name="connsiteY6" fmla="*/ 139700 h 1450975"/>
              <a:gd name="connsiteX7" fmla="*/ 1630362 w 4195762"/>
              <a:gd name="connsiteY7" fmla="*/ 196850 h 1450975"/>
              <a:gd name="connsiteX8" fmla="*/ 1801812 w 4195762"/>
              <a:gd name="connsiteY8" fmla="*/ 130175 h 1450975"/>
              <a:gd name="connsiteX9" fmla="*/ 1935162 w 4195762"/>
              <a:gd name="connsiteY9" fmla="*/ 177800 h 1450975"/>
              <a:gd name="connsiteX10" fmla="*/ 2144712 w 4195762"/>
              <a:gd name="connsiteY10" fmla="*/ 120650 h 1450975"/>
              <a:gd name="connsiteX11" fmla="*/ 2306637 w 4195762"/>
              <a:gd name="connsiteY11" fmla="*/ 196850 h 1450975"/>
              <a:gd name="connsiteX12" fmla="*/ 2544762 w 4195762"/>
              <a:gd name="connsiteY12" fmla="*/ 111125 h 1450975"/>
              <a:gd name="connsiteX13" fmla="*/ 2716212 w 4195762"/>
              <a:gd name="connsiteY13" fmla="*/ 187325 h 1450975"/>
              <a:gd name="connsiteX14" fmla="*/ 2897187 w 4195762"/>
              <a:gd name="connsiteY14" fmla="*/ 101600 h 1450975"/>
              <a:gd name="connsiteX15" fmla="*/ 3040062 w 4195762"/>
              <a:gd name="connsiteY15" fmla="*/ 168275 h 1450975"/>
              <a:gd name="connsiteX16" fmla="*/ 3240087 w 4195762"/>
              <a:gd name="connsiteY16" fmla="*/ 158750 h 1450975"/>
              <a:gd name="connsiteX17" fmla="*/ 3373437 w 4195762"/>
              <a:gd name="connsiteY17" fmla="*/ 82550 h 1450975"/>
              <a:gd name="connsiteX18" fmla="*/ 3506787 w 4195762"/>
              <a:gd name="connsiteY18" fmla="*/ 158750 h 1450975"/>
              <a:gd name="connsiteX19" fmla="*/ 3697287 w 4195762"/>
              <a:gd name="connsiteY19" fmla="*/ 168275 h 1450975"/>
              <a:gd name="connsiteX20" fmla="*/ 3792537 w 4195762"/>
              <a:gd name="connsiteY20" fmla="*/ 82550 h 1450975"/>
              <a:gd name="connsiteX21" fmla="*/ 3963987 w 4195762"/>
              <a:gd name="connsiteY21" fmla="*/ 130175 h 1450975"/>
              <a:gd name="connsiteX22" fmla="*/ 4040187 w 4195762"/>
              <a:gd name="connsiteY22" fmla="*/ 187325 h 1450975"/>
              <a:gd name="connsiteX23" fmla="*/ 4183062 w 4195762"/>
              <a:gd name="connsiteY23" fmla="*/ 73025 h 1450975"/>
              <a:gd name="connsiteX24" fmla="*/ 4173537 w 4195762"/>
              <a:gd name="connsiteY24" fmla="*/ 1254125 h 1450975"/>
              <a:gd name="connsiteX25" fmla="*/ 592137 w 4195762"/>
              <a:gd name="connsiteY25" fmla="*/ 1254125 h 1450975"/>
              <a:gd name="connsiteX26" fmla="*/ 620712 w 4195762"/>
              <a:gd name="connsiteY26" fmla="*/ 120650 h 1450975"/>
              <a:gd name="connsiteX0" fmla="*/ 611187 w 4195762"/>
              <a:gd name="connsiteY0" fmla="*/ 63500 h 1443037"/>
              <a:gd name="connsiteX1" fmla="*/ 715962 w 4195762"/>
              <a:gd name="connsiteY1" fmla="*/ 215900 h 1443037"/>
              <a:gd name="connsiteX2" fmla="*/ 858837 w 4195762"/>
              <a:gd name="connsiteY2" fmla="*/ 92075 h 1443037"/>
              <a:gd name="connsiteX3" fmla="*/ 1030287 w 4195762"/>
              <a:gd name="connsiteY3" fmla="*/ 206375 h 1443037"/>
              <a:gd name="connsiteX4" fmla="*/ 1192212 w 4195762"/>
              <a:gd name="connsiteY4" fmla="*/ 120650 h 1443037"/>
              <a:gd name="connsiteX5" fmla="*/ 1325562 w 4195762"/>
              <a:gd name="connsiteY5" fmla="*/ 206375 h 1443037"/>
              <a:gd name="connsiteX6" fmla="*/ 1497012 w 4195762"/>
              <a:gd name="connsiteY6" fmla="*/ 139700 h 1443037"/>
              <a:gd name="connsiteX7" fmla="*/ 1630362 w 4195762"/>
              <a:gd name="connsiteY7" fmla="*/ 196850 h 1443037"/>
              <a:gd name="connsiteX8" fmla="*/ 1801812 w 4195762"/>
              <a:gd name="connsiteY8" fmla="*/ 130175 h 1443037"/>
              <a:gd name="connsiteX9" fmla="*/ 1935162 w 4195762"/>
              <a:gd name="connsiteY9" fmla="*/ 177800 h 1443037"/>
              <a:gd name="connsiteX10" fmla="*/ 2144712 w 4195762"/>
              <a:gd name="connsiteY10" fmla="*/ 120650 h 1443037"/>
              <a:gd name="connsiteX11" fmla="*/ 2306637 w 4195762"/>
              <a:gd name="connsiteY11" fmla="*/ 196850 h 1443037"/>
              <a:gd name="connsiteX12" fmla="*/ 2544762 w 4195762"/>
              <a:gd name="connsiteY12" fmla="*/ 111125 h 1443037"/>
              <a:gd name="connsiteX13" fmla="*/ 2716212 w 4195762"/>
              <a:gd name="connsiteY13" fmla="*/ 187325 h 1443037"/>
              <a:gd name="connsiteX14" fmla="*/ 2897187 w 4195762"/>
              <a:gd name="connsiteY14" fmla="*/ 101600 h 1443037"/>
              <a:gd name="connsiteX15" fmla="*/ 3040062 w 4195762"/>
              <a:gd name="connsiteY15" fmla="*/ 168275 h 1443037"/>
              <a:gd name="connsiteX16" fmla="*/ 3240087 w 4195762"/>
              <a:gd name="connsiteY16" fmla="*/ 158750 h 1443037"/>
              <a:gd name="connsiteX17" fmla="*/ 3373437 w 4195762"/>
              <a:gd name="connsiteY17" fmla="*/ 82550 h 1443037"/>
              <a:gd name="connsiteX18" fmla="*/ 3506787 w 4195762"/>
              <a:gd name="connsiteY18" fmla="*/ 158750 h 1443037"/>
              <a:gd name="connsiteX19" fmla="*/ 3697287 w 4195762"/>
              <a:gd name="connsiteY19" fmla="*/ 168275 h 1443037"/>
              <a:gd name="connsiteX20" fmla="*/ 3792537 w 4195762"/>
              <a:gd name="connsiteY20" fmla="*/ 82550 h 1443037"/>
              <a:gd name="connsiteX21" fmla="*/ 3963987 w 4195762"/>
              <a:gd name="connsiteY21" fmla="*/ 130175 h 1443037"/>
              <a:gd name="connsiteX22" fmla="*/ 4040187 w 4195762"/>
              <a:gd name="connsiteY22" fmla="*/ 187325 h 1443037"/>
              <a:gd name="connsiteX23" fmla="*/ 4183062 w 4195762"/>
              <a:gd name="connsiteY23" fmla="*/ 73025 h 1443037"/>
              <a:gd name="connsiteX24" fmla="*/ 4173537 w 4195762"/>
              <a:gd name="connsiteY24" fmla="*/ 1254125 h 1443037"/>
              <a:gd name="connsiteX25" fmla="*/ 592137 w 4195762"/>
              <a:gd name="connsiteY25" fmla="*/ 1254125 h 1443037"/>
              <a:gd name="connsiteX26" fmla="*/ 620712 w 4195762"/>
              <a:gd name="connsiteY26" fmla="*/ 120650 h 1443037"/>
              <a:gd name="connsiteX0" fmla="*/ 611187 w 4195762"/>
              <a:gd name="connsiteY0" fmla="*/ 63500 h 1285875"/>
              <a:gd name="connsiteX1" fmla="*/ 715962 w 4195762"/>
              <a:gd name="connsiteY1" fmla="*/ 215900 h 1285875"/>
              <a:gd name="connsiteX2" fmla="*/ 858837 w 4195762"/>
              <a:gd name="connsiteY2" fmla="*/ 92075 h 1285875"/>
              <a:gd name="connsiteX3" fmla="*/ 1030287 w 4195762"/>
              <a:gd name="connsiteY3" fmla="*/ 206375 h 1285875"/>
              <a:gd name="connsiteX4" fmla="*/ 1192212 w 4195762"/>
              <a:gd name="connsiteY4" fmla="*/ 120650 h 1285875"/>
              <a:gd name="connsiteX5" fmla="*/ 1325562 w 4195762"/>
              <a:gd name="connsiteY5" fmla="*/ 206375 h 1285875"/>
              <a:gd name="connsiteX6" fmla="*/ 1497012 w 4195762"/>
              <a:gd name="connsiteY6" fmla="*/ 139700 h 1285875"/>
              <a:gd name="connsiteX7" fmla="*/ 1630362 w 4195762"/>
              <a:gd name="connsiteY7" fmla="*/ 196850 h 1285875"/>
              <a:gd name="connsiteX8" fmla="*/ 1801812 w 4195762"/>
              <a:gd name="connsiteY8" fmla="*/ 130175 h 1285875"/>
              <a:gd name="connsiteX9" fmla="*/ 1935162 w 4195762"/>
              <a:gd name="connsiteY9" fmla="*/ 177800 h 1285875"/>
              <a:gd name="connsiteX10" fmla="*/ 2144712 w 4195762"/>
              <a:gd name="connsiteY10" fmla="*/ 120650 h 1285875"/>
              <a:gd name="connsiteX11" fmla="*/ 2306637 w 4195762"/>
              <a:gd name="connsiteY11" fmla="*/ 196850 h 1285875"/>
              <a:gd name="connsiteX12" fmla="*/ 2544762 w 4195762"/>
              <a:gd name="connsiteY12" fmla="*/ 111125 h 1285875"/>
              <a:gd name="connsiteX13" fmla="*/ 2716212 w 4195762"/>
              <a:gd name="connsiteY13" fmla="*/ 187325 h 1285875"/>
              <a:gd name="connsiteX14" fmla="*/ 2897187 w 4195762"/>
              <a:gd name="connsiteY14" fmla="*/ 101600 h 1285875"/>
              <a:gd name="connsiteX15" fmla="*/ 3040062 w 4195762"/>
              <a:gd name="connsiteY15" fmla="*/ 168275 h 1285875"/>
              <a:gd name="connsiteX16" fmla="*/ 3240087 w 4195762"/>
              <a:gd name="connsiteY16" fmla="*/ 158750 h 1285875"/>
              <a:gd name="connsiteX17" fmla="*/ 3373437 w 4195762"/>
              <a:gd name="connsiteY17" fmla="*/ 82550 h 1285875"/>
              <a:gd name="connsiteX18" fmla="*/ 3506787 w 4195762"/>
              <a:gd name="connsiteY18" fmla="*/ 158750 h 1285875"/>
              <a:gd name="connsiteX19" fmla="*/ 3697287 w 4195762"/>
              <a:gd name="connsiteY19" fmla="*/ 168275 h 1285875"/>
              <a:gd name="connsiteX20" fmla="*/ 3792537 w 4195762"/>
              <a:gd name="connsiteY20" fmla="*/ 82550 h 1285875"/>
              <a:gd name="connsiteX21" fmla="*/ 3963987 w 4195762"/>
              <a:gd name="connsiteY21" fmla="*/ 130175 h 1285875"/>
              <a:gd name="connsiteX22" fmla="*/ 4040187 w 4195762"/>
              <a:gd name="connsiteY22" fmla="*/ 187325 h 1285875"/>
              <a:gd name="connsiteX23" fmla="*/ 4183062 w 4195762"/>
              <a:gd name="connsiteY23" fmla="*/ 73025 h 1285875"/>
              <a:gd name="connsiteX24" fmla="*/ 4173537 w 4195762"/>
              <a:gd name="connsiteY24" fmla="*/ 1254125 h 1285875"/>
              <a:gd name="connsiteX25" fmla="*/ 592137 w 4195762"/>
              <a:gd name="connsiteY25" fmla="*/ 1254125 h 1285875"/>
              <a:gd name="connsiteX26" fmla="*/ 620712 w 4195762"/>
              <a:gd name="connsiteY26" fmla="*/ 120650 h 1285875"/>
              <a:gd name="connsiteX0" fmla="*/ 300831 w 3885406"/>
              <a:gd name="connsiteY0" fmla="*/ 63500 h 1285875"/>
              <a:gd name="connsiteX1" fmla="*/ 405606 w 3885406"/>
              <a:gd name="connsiteY1" fmla="*/ 215900 h 1285875"/>
              <a:gd name="connsiteX2" fmla="*/ 548481 w 3885406"/>
              <a:gd name="connsiteY2" fmla="*/ 92075 h 1285875"/>
              <a:gd name="connsiteX3" fmla="*/ 719931 w 3885406"/>
              <a:gd name="connsiteY3" fmla="*/ 206375 h 1285875"/>
              <a:gd name="connsiteX4" fmla="*/ 881856 w 3885406"/>
              <a:gd name="connsiteY4" fmla="*/ 120650 h 1285875"/>
              <a:gd name="connsiteX5" fmla="*/ 1015206 w 3885406"/>
              <a:gd name="connsiteY5" fmla="*/ 206375 h 1285875"/>
              <a:gd name="connsiteX6" fmla="*/ 1186656 w 3885406"/>
              <a:gd name="connsiteY6" fmla="*/ 139700 h 1285875"/>
              <a:gd name="connsiteX7" fmla="*/ 1320006 w 3885406"/>
              <a:gd name="connsiteY7" fmla="*/ 196850 h 1285875"/>
              <a:gd name="connsiteX8" fmla="*/ 1491456 w 3885406"/>
              <a:gd name="connsiteY8" fmla="*/ 130175 h 1285875"/>
              <a:gd name="connsiteX9" fmla="*/ 1624806 w 3885406"/>
              <a:gd name="connsiteY9" fmla="*/ 177800 h 1285875"/>
              <a:gd name="connsiteX10" fmla="*/ 1834356 w 3885406"/>
              <a:gd name="connsiteY10" fmla="*/ 120650 h 1285875"/>
              <a:gd name="connsiteX11" fmla="*/ 1996281 w 3885406"/>
              <a:gd name="connsiteY11" fmla="*/ 196850 h 1285875"/>
              <a:gd name="connsiteX12" fmla="*/ 2234406 w 3885406"/>
              <a:gd name="connsiteY12" fmla="*/ 111125 h 1285875"/>
              <a:gd name="connsiteX13" fmla="*/ 2405856 w 3885406"/>
              <a:gd name="connsiteY13" fmla="*/ 187325 h 1285875"/>
              <a:gd name="connsiteX14" fmla="*/ 2586831 w 3885406"/>
              <a:gd name="connsiteY14" fmla="*/ 101600 h 1285875"/>
              <a:gd name="connsiteX15" fmla="*/ 2729706 w 3885406"/>
              <a:gd name="connsiteY15" fmla="*/ 168275 h 1285875"/>
              <a:gd name="connsiteX16" fmla="*/ 2929731 w 3885406"/>
              <a:gd name="connsiteY16" fmla="*/ 158750 h 1285875"/>
              <a:gd name="connsiteX17" fmla="*/ 3063081 w 3885406"/>
              <a:gd name="connsiteY17" fmla="*/ 82550 h 1285875"/>
              <a:gd name="connsiteX18" fmla="*/ 3196431 w 3885406"/>
              <a:gd name="connsiteY18" fmla="*/ 158750 h 1285875"/>
              <a:gd name="connsiteX19" fmla="*/ 3386931 w 3885406"/>
              <a:gd name="connsiteY19" fmla="*/ 168275 h 1285875"/>
              <a:gd name="connsiteX20" fmla="*/ 3482181 w 3885406"/>
              <a:gd name="connsiteY20" fmla="*/ 82550 h 1285875"/>
              <a:gd name="connsiteX21" fmla="*/ 3653631 w 3885406"/>
              <a:gd name="connsiteY21" fmla="*/ 130175 h 1285875"/>
              <a:gd name="connsiteX22" fmla="*/ 3729831 w 3885406"/>
              <a:gd name="connsiteY22" fmla="*/ 187325 h 1285875"/>
              <a:gd name="connsiteX23" fmla="*/ 3872706 w 3885406"/>
              <a:gd name="connsiteY23" fmla="*/ 73025 h 1285875"/>
              <a:gd name="connsiteX24" fmla="*/ 3863181 w 3885406"/>
              <a:gd name="connsiteY24" fmla="*/ 1254125 h 1285875"/>
              <a:gd name="connsiteX25" fmla="*/ 281781 w 3885406"/>
              <a:gd name="connsiteY25" fmla="*/ 1254125 h 1285875"/>
              <a:gd name="connsiteX26" fmla="*/ 310356 w 3885406"/>
              <a:gd name="connsiteY26" fmla="*/ 120650 h 1285875"/>
              <a:gd name="connsiteX0" fmla="*/ 19050 w 3603625"/>
              <a:gd name="connsiteY0" fmla="*/ 63500 h 1285875"/>
              <a:gd name="connsiteX1" fmla="*/ 123825 w 3603625"/>
              <a:gd name="connsiteY1" fmla="*/ 215900 h 1285875"/>
              <a:gd name="connsiteX2" fmla="*/ 266700 w 3603625"/>
              <a:gd name="connsiteY2" fmla="*/ 92075 h 1285875"/>
              <a:gd name="connsiteX3" fmla="*/ 438150 w 3603625"/>
              <a:gd name="connsiteY3" fmla="*/ 206375 h 1285875"/>
              <a:gd name="connsiteX4" fmla="*/ 600075 w 3603625"/>
              <a:gd name="connsiteY4" fmla="*/ 120650 h 1285875"/>
              <a:gd name="connsiteX5" fmla="*/ 733425 w 3603625"/>
              <a:gd name="connsiteY5" fmla="*/ 206375 h 1285875"/>
              <a:gd name="connsiteX6" fmla="*/ 904875 w 3603625"/>
              <a:gd name="connsiteY6" fmla="*/ 139700 h 1285875"/>
              <a:gd name="connsiteX7" fmla="*/ 1038225 w 3603625"/>
              <a:gd name="connsiteY7" fmla="*/ 196850 h 1285875"/>
              <a:gd name="connsiteX8" fmla="*/ 1209675 w 3603625"/>
              <a:gd name="connsiteY8" fmla="*/ 130175 h 1285875"/>
              <a:gd name="connsiteX9" fmla="*/ 1343025 w 3603625"/>
              <a:gd name="connsiteY9" fmla="*/ 177800 h 1285875"/>
              <a:gd name="connsiteX10" fmla="*/ 1552575 w 3603625"/>
              <a:gd name="connsiteY10" fmla="*/ 120650 h 1285875"/>
              <a:gd name="connsiteX11" fmla="*/ 1714500 w 3603625"/>
              <a:gd name="connsiteY11" fmla="*/ 196850 h 1285875"/>
              <a:gd name="connsiteX12" fmla="*/ 1952625 w 3603625"/>
              <a:gd name="connsiteY12" fmla="*/ 111125 h 1285875"/>
              <a:gd name="connsiteX13" fmla="*/ 2124075 w 3603625"/>
              <a:gd name="connsiteY13" fmla="*/ 187325 h 1285875"/>
              <a:gd name="connsiteX14" fmla="*/ 2305050 w 3603625"/>
              <a:gd name="connsiteY14" fmla="*/ 101600 h 1285875"/>
              <a:gd name="connsiteX15" fmla="*/ 2447925 w 3603625"/>
              <a:gd name="connsiteY15" fmla="*/ 168275 h 1285875"/>
              <a:gd name="connsiteX16" fmla="*/ 2647950 w 3603625"/>
              <a:gd name="connsiteY16" fmla="*/ 158750 h 1285875"/>
              <a:gd name="connsiteX17" fmla="*/ 2781300 w 3603625"/>
              <a:gd name="connsiteY17" fmla="*/ 82550 h 1285875"/>
              <a:gd name="connsiteX18" fmla="*/ 2914650 w 3603625"/>
              <a:gd name="connsiteY18" fmla="*/ 158750 h 1285875"/>
              <a:gd name="connsiteX19" fmla="*/ 3105150 w 3603625"/>
              <a:gd name="connsiteY19" fmla="*/ 168275 h 1285875"/>
              <a:gd name="connsiteX20" fmla="*/ 3200400 w 3603625"/>
              <a:gd name="connsiteY20" fmla="*/ 82550 h 1285875"/>
              <a:gd name="connsiteX21" fmla="*/ 3371850 w 3603625"/>
              <a:gd name="connsiteY21" fmla="*/ 130175 h 1285875"/>
              <a:gd name="connsiteX22" fmla="*/ 3448050 w 3603625"/>
              <a:gd name="connsiteY22" fmla="*/ 187325 h 1285875"/>
              <a:gd name="connsiteX23" fmla="*/ 3590925 w 3603625"/>
              <a:gd name="connsiteY23" fmla="*/ 73025 h 1285875"/>
              <a:gd name="connsiteX24" fmla="*/ 3581400 w 3603625"/>
              <a:gd name="connsiteY24" fmla="*/ 1254125 h 1285875"/>
              <a:gd name="connsiteX25" fmla="*/ 0 w 3603625"/>
              <a:gd name="connsiteY25" fmla="*/ 1254125 h 1285875"/>
              <a:gd name="connsiteX26" fmla="*/ 28575 w 3603625"/>
              <a:gd name="connsiteY26" fmla="*/ 120650 h 1285875"/>
              <a:gd name="connsiteX0" fmla="*/ 26988 w 3611563"/>
              <a:gd name="connsiteY0" fmla="*/ 63500 h 1285875"/>
              <a:gd name="connsiteX1" fmla="*/ 17463 w 3611563"/>
              <a:gd name="connsiteY1" fmla="*/ 139700 h 1285875"/>
              <a:gd name="connsiteX2" fmla="*/ 131763 w 3611563"/>
              <a:gd name="connsiteY2" fmla="*/ 215900 h 1285875"/>
              <a:gd name="connsiteX3" fmla="*/ 274638 w 3611563"/>
              <a:gd name="connsiteY3" fmla="*/ 92075 h 1285875"/>
              <a:gd name="connsiteX4" fmla="*/ 446088 w 3611563"/>
              <a:gd name="connsiteY4" fmla="*/ 206375 h 1285875"/>
              <a:gd name="connsiteX5" fmla="*/ 608013 w 3611563"/>
              <a:gd name="connsiteY5" fmla="*/ 120650 h 1285875"/>
              <a:gd name="connsiteX6" fmla="*/ 741363 w 3611563"/>
              <a:gd name="connsiteY6" fmla="*/ 206375 h 1285875"/>
              <a:gd name="connsiteX7" fmla="*/ 912813 w 3611563"/>
              <a:gd name="connsiteY7" fmla="*/ 139700 h 1285875"/>
              <a:gd name="connsiteX8" fmla="*/ 1046163 w 3611563"/>
              <a:gd name="connsiteY8" fmla="*/ 196850 h 1285875"/>
              <a:gd name="connsiteX9" fmla="*/ 1217613 w 3611563"/>
              <a:gd name="connsiteY9" fmla="*/ 130175 h 1285875"/>
              <a:gd name="connsiteX10" fmla="*/ 1350963 w 3611563"/>
              <a:gd name="connsiteY10" fmla="*/ 177800 h 1285875"/>
              <a:gd name="connsiteX11" fmla="*/ 1560513 w 3611563"/>
              <a:gd name="connsiteY11" fmla="*/ 120650 h 1285875"/>
              <a:gd name="connsiteX12" fmla="*/ 1722438 w 3611563"/>
              <a:gd name="connsiteY12" fmla="*/ 196850 h 1285875"/>
              <a:gd name="connsiteX13" fmla="*/ 1960563 w 3611563"/>
              <a:gd name="connsiteY13" fmla="*/ 111125 h 1285875"/>
              <a:gd name="connsiteX14" fmla="*/ 2132013 w 3611563"/>
              <a:gd name="connsiteY14" fmla="*/ 187325 h 1285875"/>
              <a:gd name="connsiteX15" fmla="*/ 2312988 w 3611563"/>
              <a:gd name="connsiteY15" fmla="*/ 101600 h 1285875"/>
              <a:gd name="connsiteX16" fmla="*/ 2455863 w 3611563"/>
              <a:gd name="connsiteY16" fmla="*/ 168275 h 1285875"/>
              <a:gd name="connsiteX17" fmla="*/ 2655888 w 3611563"/>
              <a:gd name="connsiteY17" fmla="*/ 158750 h 1285875"/>
              <a:gd name="connsiteX18" fmla="*/ 2789238 w 3611563"/>
              <a:gd name="connsiteY18" fmla="*/ 82550 h 1285875"/>
              <a:gd name="connsiteX19" fmla="*/ 2922588 w 3611563"/>
              <a:gd name="connsiteY19" fmla="*/ 158750 h 1285875"/>
              <a:gd name="connsiteX20" fmla="*/ 3113088 w 3611563"/>
              <a:gd name="connsiteY20" fmla="*/ 168275 h 1285875"/>
              <a:gd name="connsiteX21" fmla="*/ 3208338 w 3611563"/>
              <a:gd name="connsiteY21" fmla="*/ 82550 h 1285875"/>
              <a:gd name="connsiteX22" fmla="*/ 3379788 w 3611563"/>
              <a:gd name="connsiteY22" fmla="*/ 130175 h 1285875"/>
              <a:gd name="connsiteX23" fmla="*/ 3455988 w 3611563"/>
              <a:gd name="connsiteY23" fmla="*/ 187325 h 1285875"/>
              <a:gd name="connsiteX24" fmla="*/ 3598863 w 3611563"/>
              <a:gd name="connsiteY24" fmla="*/ 73025 h 1285875"/>
              <a:gd name="connsiteX25" fmla="*/ 3589338 w 3611563"/>
              <a:gd name="connsiteY25" fmla="*/ 1254125 h 1285875"/>
              <a:gd name="connsiteX26" fmla="*/ 7938 w 3611563"/>
              <a:gd name="connsiteY26" fmla="*/ 1254125 h 1285875"/>
              <a:gd name="connsiteX27" fmla="*/ 36513 w 3611563"/>
              <a:gd name="connsiteY27" fmla="*/ 12065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9525 w 3603625"/>
              <a:gd name="connsiteY2" fmla="*/ 139700 h 1285875"/>
              <a:gd name="connsiteX3" fmla="*/ 123825 w 3603625"/>
              <a:gd name="connsiteY3" fmla="*/ 215900 h 1285875"/>
              <a:gd name="connsiteX4" fmla="*/ 266700 w 3603625"/>
              <a:gd name="connsiteY4" fmla="*/ 92075 h 1285875"/>
              <a:gd name="connsiteX5" fmla="*/ 438150 w 3603625"/>
              <a:gd name="connsiteY5" fmla="*/ 206375 h 1285875"/>
              <a:gd name="connsiteX6" fmla="*/ 600075 w 3603625"/>
              <a:gd name="connsiteY6" fmla="*/ 120650 h 1285875"/>
              <a:gd name="connsiteX7" fmla="*/ 733425 w 3603625"/>
              <a:gd name="connsiteY7" fmla="*/ 206375 h 1285875"/>
              <a:gd name="connsiteX8" fmla="*/ 904875 w 3603625"/>
              <a:gd name="connsiteY8" fmla="*/ 139700 h 1285875"/>
              <a:gd name="connsiteX9" fmla="*/ 1038225 w 3603625"/>
              <a:gd name="connsiteY9" fmla="*/ 196850 h 1285875"/>
              <a:gd name="connsiteX10" fmla="*/ 1209675 w 3603625"/>
              <a:gd name="connsiteY10" fmla="*/ 130175 h 1285875"/>
              <a:gd name="connsiteX11" fmla="*/ 1343025 w 3603625"/>
              <a:gd name="connsiteY11" fmla="*/ 177800 h 1285875"/>
              <a:gd name="connsiteX12" fmla="*/ 1552575 w 3603625"/>
              <a:gd name="connsiteY12" fmla="*/ 120650 h 1285875"/>
              <a:gd name="connsiteX13" fmla="*/ 1714500 w 3603625"/>
              <a:gd name="connsiteY13" fmla="*/ 196850 h 1285875"/>
              <a:gd name="connsiteX14" fmla="*/ 1952625 w 3603625"/>
              <a:gd name="connsiteY14" fmla="*/ 111125 h 1285875"/>
              <a:gd name="connsiteX15" fmla="*/ 2124075 w 3603625"/>
              <a:gd name="connsiteY15" fmla="*/ 187325 h 1285875"/>
              <a:gd name="connsiteX16" fmla="*/ 2305050 w 3603625"/>
              <a:gd name="connsiteY16" fmla="*/ 101600 h 1285875"/>
              <a:gd name="connsiteX17" fmla="*/ 2447925 w 3603625"/>
              <a:gd name="connsiteY17" fmla="*/ 168275 h 1285875"/>
              <a:gd name="connsiteX18" fmla="*/ 2647950 w 3603625"/>
              <a:gd name="connsiteY18" fmla="*/ 158750 h 1285875"/>
              <a:gd name="connsiteX19" fmla="*/ 2781300 w 3603625"/>
              <a:gd name="connsiteY19" fmla="*/ 82550 h 1285875"/>
              <a:gd name="connsiteX20" fmla="*/ 2914650 w 3603625"/>
              <a:gd name="connsiteY20" fmla="*/ 158750 h 1285875"/>
              <a:gd name="connsiteX21" fmla="*/ 3105150 w 3603625"/>
              <a:gd name="connsiteY21" fmla="*/ 168275 h 1285875"/>
              <a:gd name="connsiteX22" fmla="*/ 3200400 w 3603625"/>
              <a:gd name="connsiteY22" fmla="*/ 82550 h 1285875"/>
              <a:gd name="connsiteX23" fmla="*/ 3371850 w 3603625"/>
              <a:gd name="connsiteY23" fmla="*/ 130175 h 1285875"/>
              <a:gd name="connsiteX24" fmla="*/ 3448050 w 3603625"/>
              <a:gd name="connsiteY24" fmla="*/ 187325 h 1285875"/>
              <a:gd name="connsiteX25" fmla="*/ 3590925 w 3603625"/>
              <a:gd name="connsiteY25" fmla="*/ 73025 h 1285875"/>
              <a:gd name="connsiteX26" fmla="*/ 3581400 w 3603625"/>
              <a:gd name="connsiteY26" fmla="*/ 1254125 h 1285875"/>
              <a:gd name="connsiteX27" fmla="*/ 0 w 3603625"/>
              <a:gd name="connsiteY27" fmla="*/ 1254125 h 1285875"/>
              <a:gd name="connsiteX28" fmla="*/ 28575 w 3603625"/>
              <a:gd name="connsiteY28" fmla="*/ 12065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9525 w 3603625"/>
              <a:gd name="connsiteY2" fmla="*/ 139700 h 1285875"/>
              <a:gd name="connsiteX3" fmla="*/ 123825 w 3603625"/>
              <a:gd name="connsiteY3" fmla="*/ 215900 h 1285875"/>
              <a:gd name="connsiteX4" fmla="*/ 266700 w 3603625"/>
              <a:gd name="connsiteY4" fmla="*/ 92075 h 1285875"/>
              <a:gd name="connsiteX5" fmla="*/ 438150 w 3603625"/>
              <a:gd name="connsiteY5" fmla="*/ 206375 h 1285875"/>
              <a:gd name="connsiteX6" fmla="*/ 600075 w 3603625"/>
              <a:gd name="connsiteY6" fmla="*/ 120650 h 1285875"/>
              <a:gd name="connsiteX7" fmla="*/ 733425 w 3603625"/>
              <a:gd name="connsiteY7" fmla="*/ 206375 h 1285875"/>
              <a:gd name="connsiteX8" fmla="*/ 904875 w 3603625"/>
              <a:gd name="connsiteY8" fmla="*/ 139700 h 1285875"/>
              <a:gd name="connsiteX9" fmla="*/ 1038225 w 3603625"/>
              <a:gd name="connsiteY9" fmla="*/ 196850 h 1285875"/>
              <a:gd name="connsiteX10" fmla="*/ 1209675 w 3603625"/>
              <a:gd name="connsiteY10" fmla="*/ 130175 h 1285875"/>
              <a:gd name="connsiteX11" fmla="*/ 1343025 w 3603625"/>
              <a:gd name="connsiteY11" fmla="*/ 177800 h 1285875"/>
              <a:gd name="connsiteX12" fmla="*/ 1552575 w 3603625"/>
              <a:gd name="connsiteY12" fmla="*/ 120650 h 1285875"/>
              <a:gd name="connsiteX13" fmla="*/ 1714500 w 3603625"/>
              <a:gd name="connsiteY13" fmla="*/ 196850 h 1285875"/>
              <a:gd name="connsiteX14" fmla="*/ 1952625 w 3603625"/>
              <a:gd name="connsiteY14" fmla="*/ 111125 h 1285875"/>
              <a:gd name="connsiteX15" fmla="*/ 2124075 w 3603625"/>
              <a:gd name="connsiteY15" fmla="*/ 187325 h 1285875"/>
              <a:gd name="connsiteX16" fmla="*/ 2305050 w 3603625"/>
              <a:gd name="connsiteY16" fmla="*/ 101600 h 1285875"/>
              <a:gd name="connsiteX17" fmla="*/ 2447925 w 3603625"/>
              <a:gd name="connsiteY17" fmla="*/ 168275 h 1285875"/>
              <a:gd name="connsiteX18" fmla="*/ 2647950 w 3603625"/>
              <a:gd name="connsiteY18" fmla="*/ 158750 h 1285875"/>
              <a:gd name="connsiteX19" fmla="*/ 2781300 w 3603625"/>
              <a:gd name="connsiteY19" fmla="*/ 82550 h 1285875"/>
              <a:gd name="connsiteX20" fmla="*/ 2914650 w 3603625"/>
              <a:gd name="connsiteY20" fmla="*/ 158750 h 1285875"/>
              <a:gd name="connsiteX21" fmla="*/ 3105150 w 3603625"/>
              <a:gd name="connsiteY21" fmla="*/ 168275 h 1285875"/>
              <a:gd name="connsiteX22" fmla="*/ 3200400 w 3603625"/>
              <a:gd name="connsiteY22" fmla="*/ 82550 h 1285875"/>
              <a:gd name="connsiteX23" fmla="*/ 3371850 w 3603625"/>
              <a:gd name="connsiteY23" fmla="*/ 130175 h 1285875"/>
              <a:gd name="connsiteX24" fmla="*/ 3448050 w 3603625"/>
              <a:gd name="connsiteY24" fmla="*/ 187325 h 1285875"/>
              <a:gd name="connsiteX25" fmla="*/ 3590925 w 3603625"/>
              <a:gd name="connsiteY25" fmla="*/ 73025 h 1285875"/>
              <a:gd name="connsiteX26" fmla="*/ 3581400 w 3603625"/>
              <a:gd name="connsiteY26" fmla="*/ 1254125 h 1285875"/>
              <a:gd name="connsiteX27" fmla="*/ 0 w 3603625"/>
              <a:gd name="connsiteY27" fmla="*/ 1254125 h 1285875"/>
              <a:gd name="connsiteX28" fmla="*/ 28575 w 3603625"/>
              <a:gd name="connsiteY28" fmla="*/ 120650 h 1285875"/>
              <a:gd name="connsiteX29" fmla="*/ 19050 w 3603625"/>
              <a:gd name="connsiteY29" fmla="*/ 6350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123825 w 3603625"/>
              <a:gd name="connsiteY2" fmla="*/ 215900 h 1285875"/>
              <a:gd name="connsiteX3" fmla="*/ 266700 w 3603625"/>
              <a:gd name="connsiteY3" fmla="*/ 92075 h 1285875"/>
              <a:gd name="connsiteX4" fmla="*/ 438150 w 3603625"/>
              <a:gd name="connsiteY4" fmla="*/ 206375 h 1285875"/>
              <a:gd name="connsiteX5" fmla="*/ 600075 w 3603625"/>
              <a:gd name="connsiteY5" fmla="*/ 120650 h 1285875"/>
              <a:gd name="connsiteX6" fmla="*/ 733425 w 3603625"/>
              <a:gd name="connsiteY6" fmla="*/ 206375 h 1285875"/>
              <a:gd name="connsiteX7" fmla="*/ 904875 w 3603625"/>
              <a:gd name="connsiteY7" fmla="*/ 139700 h 1285875"/>
              <a:gd name="connsiteX8" fmla="*/ 1038225 w 3603625"/>
              <a:gd name="connsiteY8" fmla="*/ 196850 h 1285875"/>
              <a:gd name="connsiteX9" fmla="*/ 1209675 w 3603625"/>
              <a:gd name="connsiteY9" fmla="*/ 130175 h 1285875"/>
              <a:gd name="connsiteX10" fmla="*/ 1343025 w 3603625"/>
              <a:gd name="connsiteY10" fmla="*/ 177800 h 1285875"/>
              <a:gd name="connsiteX11" fmla="*/ 1552575 w 3603625"/>
              <a:gd name="connsiteY11" fmla="*/ 120650 h 1285875"/>
              <a:gd name="connsiteX12" fmla="*/ 1714500 w 3603625"/>
              <a:gd name="connsiteY12" fmla="*/ 196850 h 1285875"/>
              <a:gd name="connsiteX13" fmla="*/ 1952625 w 3603625"/>
              <a:gd name="connsiteY13" fmla="*/ 111125 h 1285875"/>
              <a:gd name="connsiteX14" fmla="*/ 2124075 w 3603625"/>
              <a:gd name="connsiteY14" fmla="*/ 187325 h 1285875"/>
              <a:gd name="connsiteX15" fmla="*/ 2305050 w 3603625"/>
              <a:gd name="connsiteY15" fmla="*/ 101600 h 1285875"/>
              <a:gd name="connsiteX16" fmla="*/ 2447925 w 3603625"/>
              <a:gd name="connsiteY16" fmla="*/ 168275 h 1285875"/>
              <a:gd name="connsiteX17" fmla="*/ 2647950 w 3603625"/>
              <a:gd name="connsiteY17" fmla="*/ 158750 h 1285875"/>
              <a:gd name="connsiteX18" fmla="*/ 2781300 w 3603625"/>
              <a:gd name="connsiteY18" fmla="*/ 82550 h 1285875"/>
              <a:gd name="connsiteX19" fmla="*/ 2914650 w 3603625"/>
              <a:gd name="connsiteY19" fmla="*/ 158750 h 1285875"/>
              <a:gd name="connsiteX20" fmla="*/ 3105150 w 3603625"/>
              <a:gd name="connsiteY20" fmla="*/ 168275 h 1285875"/>
              <a:gd name="connsiteX21" fmla="*/ 3200400 w 3603625"/>
              <a:gd name="connsiteY21" fmla="*/ 82550 h 1285875"/>
              <a:gd name="connsiteX22" fmla="*/ 3371850 w 3603625"/>
              <a:gd name="connsiteY22" fmla="*/ 130175 h 1285875"/>
              <a:gd name="connsiteX23" fmla="*/ 3448050 w 3603625"/>
              <a:gd name="connsiteY23" fmla="*/ 187325 h 1285875"/>
              <a:gd name="connsiteX24" fmla="*/ 3590925 w 3603625"/>
              <a:gd name="connsiteY24" fmla="*/ 73025 h 1285875"/>
              <a:gd name="connsiteX25" fmla="*/ 3581400 w 3603625"/>
              <a:gd name="connsiteY25" fmla="*/ 1254125 h 1285875"/>
              <a:gd name="connsiteX26" fmla="*/ 0 w 3603625"/>
              <a:gd name="connsiteY26" fmla="*/ 1254125 h 1285875"/>
              <a:gd name="connsiteX27" fmla="*/ 28575 w 3603625"/>
              <a:gd name="connsiteY27" fmla="*/ 120650 h 1285875"/>
              <a:gd name="connsiteX28" fmla="*/ 19050 w 3603625"/>
              <a:gd name="connsiteY28" fmla="*/ 63500 h 1285875"/>
              <a:gd name="connsiteX0" fmla="*/ 19050 w 3603625"/>
              <a:gd name="connsiteY0" fmla="*/ 63500 h 1285875"/>
              <a:gd name="connsiteX1" fmla="*/ 123825 w 3603625"/>
              <a:gd name="connsiteY1" fmla="*/ 215900 h 1285875"/>
              <a:gd name="connsiteX2" fmla="*/ 266700 w 3603625"/>
              <a:gd name="connsiteY2" fmla="*/ 92075 h 1285875"/>
              <a:gd name="connsiteX3" fmla="*/ 438150 w 3603625"/>
              <a:gd name="connsiteY3" fmla="*/ 206375 h 1285875"/>
              <a:gd name="connsiteX4" fmla="*/ 600075 w 3603625"/>
              <a:gd name="connsiteY4" fmla="*/ 120650 h 1285875"/>
              <a:gd name="connsiteX5" fmla="*/ 733425 w 3603625"/>
              <a:gd name="connsiteY5" fmla="*/ 206375 h 1285875"/>
              <a:gd name="connsiteX6" fmla="*/ 904875 w 3603625"/>
              <a:gd name="connsiteY6" fmla="*/ 139700 h 1285875"/>
              <a:gd name="connsiteX7" fmla="*/ 1038225 w 3603625"/>
              <a:gd name="connsiteY7" fmla="*/ 196850 h 1285875"/>
              <a:gd name="connsiteX8" fmla="*/ 1209675 w 3603625"/>
              <a:gd name="connsiteY8" fmla="*/ 130175 h 1285875"/>
              <a:gd name="connsiteX9" fmla="*/ 1343025 w 3603625"/>
              <a:gd name="connsiteY9" fmla="*/ 177800 h 1285875"/>
              <a:gd name="connsiteX10" fmla="*/ 1552575 w 3603625"/>
              <a:gd name="connsiteY10" fmla="*/ 120650 h 1285875"/>
              <a:gd name="connsiteX11" fmla="*/ 1714500 w 3603625"/>
              <a:gd name="connsiteY11" fmla="*/ 196850 h 1285875"/>
              <a:gd name="connsiteX12" fmla="*/ 1952625 w 3603625"/>
              <a:gd name="connsiteY12" fmla="*/ 111125 h 1285875"/>
              <a:gd name="connsiteX13" fmla="*/ 2124075 w 3603625"/>
              <a:gd name="connsiteY13" fmla="*/ 187325 h 1285875"/>
              <a:gd name="connsiteX14" fmla="*/ 2305050 w 3603625"/>
              <a:gd name="connsiteY14" fmla="*/ 101600 h 1285875"/>
              <a:gd name="connsiteX15" fmla="*/ 2447925 w 3603625"/>
              <a:gd name="connsiteY15" fmla="*/ 168275 h 1285875"/>
              <a:gd name="connsiteX16" fmla="*/ 2647950 w 3603625"/>
              <a:gd name="connsiteY16" fmla="*/ 158750 h 1285875"/>
              <a:gd name="connsiteX17" fmla="*/ 2781300 w 3603625"/>
              <a:gd name="connsiteY17" fmla="*/ 82550 h 1285875"/>
              <a:gd name="connsiteX18" fmla="*/ 2914650 w 3603625"/>
              <a:gd name="connsiteY18" fmla="*/ 158750 h 1285875"/>
              <a:gd name="connsiteX19" fmla="*/ 3105150 w 3603625"/>
              <a:gd name="connsiteY19" fmla="*/ 168275 h 1285875"/>
              <a:gd name="connsiteX20" fmla="*/ 3200400 w 3603625"/>
              <a:gd name="connsiteY20" fmla="*/ 82550 h 1285875"/>
              <a:gd name="connsiteX21" fmla="*/ 3371850 w 3603625"/>
              <a:gd name="connsiteY21" fmla="*/ 130175 h 1285875"/>
              <a:gd name="connsiteX22" fmla="*/ 3448050 w 3603625"/>
              <a:gd name="connsiteY22" fmla="*/ 187325 h 1285875"/>
              <a:gd name="connsiteX23" fmla="*/ 3590925 w 3603625"/>
              <a:gd name="connsiteY23" fmla="*/ 73025 h 1285875"/>
              <a:gd name="connsiteX24" fmla="*/ 3581400 w 3603625"/>
              <a:gd name="connsiteY24" fmla="*/ 1254125 h 1285875"/>
              <a:gd name="connsiteX25" fmla="*/ 0 w 3603625"/>
              <a:gd name="connsiteY25" fmla="*/ 1254125 h 1285875"/>
              <a:gd name="connsiteX26" fmla="*/ 28575 w 3603625"/>
              <a:gd name="connsiteY26" fmla="*/ 120650 h 1285875"/>
              <a:gd name="connsiteX27" fmla="*/ 19050 w 3603625"/>
              <a:gd name="connsiteY27" fmla="*/ 63500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603625" h="1285875">
                <a:moveTo>
                  <a:pt x="19050" y="63500"/>
                </a:moveTo>
                <a:cubicBezTo>
                  <a:pt x="34925" y="79375"/>
                  <a:pt x="82550" y="211138"/>
                  <a:pt x="123825" y="215900"/>
                </a:cubicBezTo>
                <a:cubicBezTo>
                  <a:pt x="165100" y="220662"/>
                  <a:pt x="214313" y="93662"/>
                  <a:pt x="266700" y="92075"/>
                </a:cubicBezTo>
                <a:cubicBezTo>
                  <a:pt x="319087" y="90488"/>
                  <a:pt x="382588" y="201613"/>
                  <a:pt x="438150" y="206375"/>
                </a:cubicBezTo>
                <a:cubicBezTo>
                  <a:pt x="493713" y="211138"/>
                  <a:pt x="550863" y="120650"/>
                  <a:pt x="600075" y="120650"/>
                </a:cubicBezTo>
                <a:cubicBezTo>
                  <a:pt x="649287" y="120650"/>
                  <a:pt x="682625" y="203200"/>
                  <a:pt x="733425" y="206375"/>
                </a:cubicBezTo>
                <a:cubicBezTo>
                  <a:pt x="784225" y="209550"/>
                  <a:pt x="854075" y="141288"/>
                  <a:pt x="904875" y="139700"/>
                </a:cubicBezTo>
                <a:cubicBezTo>
                  <a:pt x="955675" y="138113"/>
                  <a:pt x="987425" y="198438"/>
                  <a:pt x="1038225" y="196850"/>
                </a:cubicBezTo>
                <a:cubicBezTo>
                  <a:pt x="1089025" y="195263"/>
                  <a:pt x="1158875" y="133350"/>
                  <a:pt x="1209675" y="130175"/>
                </a:cubicBezTo>
                <a:cubicBezTo>
                  <a:pt x="1260475" y="127000"/>
                  <a:pt x="1285875" y="179388"/>
                  <a:pt x="1343025" y="177800"/>
                </a:cubicBezTo>
                <a:cubicBezTo>
                  <a:pt x="1400175" y="176213"/>
                  <a:pt x="1490662" y="117475"/>
                  <a:pt x="1552575" y="120650"/>
                </a:cubicBezTo>
                <a:cubicBezTo>
                  <a:pt x="1614488" y="123825"/>
                  <a:pt x="1647825" y="198437"/>
                  <a:pt x="1714500" y="196850"/>
                </a:cubicBezTo>
                <a:cubicBezTo>
                  <a:pt x="1781175" y="195263"/>
                  <a:pt x="1884363" y="112712"/>
                  <a:pt x="1952625" y="111125"/>
                </a:cubicBezTo>
                <a:cubicBezTo>
                  <a:pt x="2020887" y="109538"/>
                  <a:pt x="2065338" y="188912"/>
                  <a:pt x="2124075" y="187325"/>
                </a:cubicBezTo>
                <a:cubicBezTo>
                  <a:pt x="2182812" y="185738"/>
                  <a:pt x="2251075" y="104775"/>
                  <a:pt x="2305050" y="101600"/>
                </a:cubicBezTo>
                <a:cubicBezTo>
                  <a:pt x="2359025" y="98425"/>
                  <a:pt x="2390775" y="158750"/>
                  <a:pt x="2447925" y="168275"/>
                </a:cubicBezTo>
                <a:cubicBezTo>
                  <a:pt x="2505075" y="177800"/>
                  <a:pt x="2592388" y="173038"/>
                  <a:pt x="2647950" y="158750"/>
                </a:cubicBezTo>
                <a:cubicBezTo>
                  <a:pt x="2703513" y="144463"/>
                  <a:pt x="2736850" y="82550"/>
                  <a:pt x="2781300" y="82550"/>
                </a:cubicBezTo>
                <a:cubicBezTo>
                  <a:pt x="2825750" y="82550"/>
                  <a:pt x="2860675" y="144463"/>
                  <a:pt x="2914650" y="158750"/>
                </a:cubicBezTo>
                <a:cubicBezTo>
                  <a:pt x="2968625" y="173038"/>
                  <a:pt x="3057525" y="180975"/>
                  <a:pt x="3105150" y="168275"/>
                </a:cubicBezTo>
                <a:cubicBezTo>
                  <a:pt x="3152775" y="155575"/>
                  <a:pt x="3155950" y="88900"/>
                  <a:pt x="3200400" y="82550"/>
                </a:cubicBezTo>
                <a:cubicBezTo>
                  <a:pt x="3244850" y="76200"/>
                  <a:pt x="3330575" y="112713"/>
                  <a:pt x="3371850" y="130175"/>
                </a:cubicBezTo>
                <a:cubicBezTo>
                  <a:pt x="3413125" y="147638"/>
                  <a:pt x="3411538" y="196850"/>
                  <a:pt x="3448050" y="187325"/>
                </a:cubicBezTo>
                <a:cubicBezTo>
                  <a:pt x="3484562" y="177800"/>
                  <a:pt x="3504406" y="0"/>
                  <a:pt x="3590925" y="73025"/>
                </a:cubicBezTo>
                <a:cubicBezTo>
                  <a:pt x="3598863" y="303213"/>
                  <a:pt x="3603625" y="940594"/>
                  <a:pt x="3581400" y="1254125"/>
                </a:cubicBezTo>
                <a:cubicBezTo>
                  <a:pt x="2916238" y="1262856"/>
                  <a:pt x="565943" y="1285875"/>
                  <a:pt x="0" y="1254125"/>
                </a:cubicBezTo>
                <a:cubicBezTo>
                  <a:pt x="17463" y="781844"/>
                  <a:pt x="20638" y="614362"/>
                  <a:pt x="28575" y="120650"/>
                </a:cubicBezTo>
                <a:lnTo>
                  <a:pt x="19050" y="63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84022" y="5535611"/>
            <a:ext cx="5261563" cy="43141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920515" y="3464841"/>
            <a:ext cx="7290623" cy="2502181"/>
          </a:xfrm>
          <a:custGeom>
            <a:avLst/>
            <a:gdLst>
              <a:gd name="connsiteX0" fmla="*/ 0 w 4962525"/>
              <a:gd name="connsiteY0" fmla="*/ 19050 h 1933575"/>
              <a:gd name="connsiteX1" fmla="*/ 742950 w 4962525"/>
              <a:gd name="connsiteY1" fmla="*/ 495300 h 1933575"/>
              <a:gd name="connsiteX2" fmla="*/ 723900 w 4962525"/>
              <a:gd name="connsiteY2" fmla="*/ 1933575 h 1933575"/>
              <a:gd name="connsiteX3" fmla="*/ 4314825 w 4962525"/>
              <a:gd name="connsiteY3" fmla="*/ 1933575 h 1933575"/>
              <a:gd name="connsiteX4" fmla="*/ 4314825 w 4962525"/>
              <a:gd name="connsiteY4" fmla="*/ 485775 h 1933575"/>
              <a:gd name="connsiteX5" fmla="*/ 4962525 w 4962525"/>
              <a:gd name="connsiteY5" fmla="*/ 0 h 193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2525" h="1933575">
                <a:moveTo>
                  <a:pt x="0" y="19050"/>
                </a:moveTo>
                <a:lnTo>
                  <a:pt x="742950" y="495300"/>
                </a:lnTo>
                <a:lnTo>
                  <a:pt x="723900" y="1933575"/>
                </a:lnTo>
                <a:lnTo>
                  <a:pt x="4314825" y="1933575"/>
                </a:lnTo>
                <a:lnTo>
                  <a:pt x="4314825" y="485775"/>
                </a:lnTo>
                <a:lnTo>
                  <a:pt x="4962525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V="1">
            <a:off x="2414752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4486496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3497892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5464434" y="6134649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V="1">
            <a:off x="7501469" y="3375622"/>
            <a:ext cx="437131" cy="3333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125753" y="3417884"/>
            <a:ext cx="511763" cy="2817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04800" y="2971800"/>
            <a:ext cx="1791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source A</a:t>
            </a:r>
            <a:endParaRPr lang="en-US" sz="20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27027" y="4850053"/>
            <a:ext cx="1119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ocean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36402" y="5573175"/>
            <a:ext cx="1119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sediment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81430" y="2971800"/>
            <a:ext cx="110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source B</a:t>
            </a:r>
            <a:endParaRPr lang="en-US" sz="20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10200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29000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600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35859" y="6270944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6441355" y="6139650"/>
            <a:ext cx="394432" cy="23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74459" y="6275945"/>
            <a:ext cx="55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5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53340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algn="ctr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samples are a mix of several sources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/>
          <p:nvPr/>
        </p:nvGrpSpPr>
        <p:grpSpPr>
          <a:xfrm>
            <a:off x="0" y="2704874"/>
            <a:ext cx="9144000" cy="3467326"/>
            <a:chOff x="1371600" y="1876486"/>
            <a:chExt cx="6281733" cy="2579622"/>
          </a:xfrm>
        </p:grpSpPr>
        <p:sp>
          <p:nvSpPr>
            <p:cNvPr id="21" name="Freeform 20"/>
            <p:cNvSpPr/>
            <p:nvPr/>
          </p:nvSpPr>
          <p:spPr>
            <a:xfrm>
              <a:off x="2690808" y="3170233"/>
              <a:ext cx="3603625" cy="1285875"/>
            </a:xfrm>
            <a:custGeom>
              <a:avLst/>
              <a:gdLst>
                <a:gd name="connsiteX0" fmla="*/ 611187 w 4772024"/>
                <a:gd name="connsiteY0" fmla="*/ 168275 h 1555750"/>
                <a:gd name="connsiteX1" fmla="*/ 715962 w 4772024"/>
                <a:gd name="connsiteY1" fmla="*/ 320675 h 1555750"/>
                <a:gd name="connsiteX2" fmla="*/ 858837 w 4772024"/>
                <a:gd name="connsiteY2" fmla="*/ 196850 h 1555750"/>
                <a:gd name="connsiteX3" fmla="*/ 1030287 w 4772024"/>
                <a:gd name="connsiteY3" fmla="*/ 311150 h 1555750"/>
                <a:gd name="connsiteX4" fmla="*/ 1192212 w 4772024"/>
                <a:gd name="connsiteY4" fmla="*/ 225425 h 1555750"/>
                <a:gd name="connsiteX5" fmla="*/ 1325562 w 4772024"/>
                <a:gd name="connsiteY5" fmla="*/ 311150 h 1555750"/>
                <a:gd name="connsiteX6" fmla="*/ 1497012 w 4772024"/>
                <a:gd name="connsiteY6" fmla="*/ 244475 h 1555750"/>
                <a:gd name="connsiteX7" fmla="*/ 1630362 w 4772024"/>
                <a:gd name="connsiteY7" fmla="*/ 301625 h 1555750"/>
                <a:gd name="connsiteX8" fmla="*/ 1801812 w 4772024"/>
                <a:gd name="connsiteY8" fmla="*/ 234950 h 1555750"/>
                <a:gd name="connsiteX9" fmla="*/ 1935162 w 4772024"/>
                <a:gd name="connsiteY9" fmla="*/ 282575 h 1555750"/>
                <a:gd name="connsiteX10" fmla="*/ 2144712 w 4772024"/>
                <a:gd name="connsiteY10" fmla="*/ 225425 h 1555750"/>
                <a:gd name="connsiteX11" fmla="*/ 2306637 w 4772024"/>
                <a:gd name="connsiteY11" fmla="*/ 301625 h 1555750"/>
                <a:gd name="connsiteX12" fmla="*/ 2544762 w 4772024"/>
                <a:gd name="connsiteY12" fmla="*/ 215900 h 1555750"/>
                <a:gd name="connsiteX13" fmla="*/ 2716212 w 4772024"/>
                <a:gd name="connsiteY13" fmla="*/ 292100 h 1555750"/>
                <a:gd name="connsiteX14" fmla="*/ 2897187 w 4772024"/>
                <a:gd name="connsiteY14" fmla="*/ 206375 h 1555750"/>
                <a:gd name="connsiteX15" fmla="*/ 3040062 w 4772024"/>
                <a:gd name="connsiteY15" fmla="*/ 273050 h 1555750"/>
                <a:gd name="connsiteX16" fmla="*/ 3240087 w 4772024"/>
                <a:gd name="connsiteY16" fmla="*/ 263525 h 1555750"/>
                <a:gd name="connsiteX17" fmla="*/ 3373437 w 4772024"/>
                <a:gd name="connsiteY17" fmla="*/ 187325 h 1555750"/>
                <a:gd name="connsiteX18" fmla="*/ 3506787 w 4772024"/>
                <a:gd name="connsiteY18" fmla="*/ 263525 h 1555750"/>
                <a:gd name="connsiteX19" fmla="*/ 3697287 w 4772024"/>
                <a:gd name="connsiteY19" fmla="*/ 273050 h 1555750"/>
                <a:gd name="connsiteX20" fmla="*/ 3792537 w 4772024"/>
                <a:gd name="connsiteY20" fmla="*/ 187325 h 1555750"/>
                <a:gd name="connsiteX21" fmla="*/ 3963987 w 4772024"/>
                <a:gd name="connsiteY21" fmla="*/ 234950 h 1555750"/>
                <a:gd name="connsiteX22" fmla="*/ 4040187 w 4772024"/>
                <a:gd name="connsiteY22" fmla="*/ 292100 h 1555750"/>
                <a:gd name="connsiteX23" fmla="*/ 4183062 w 4772024"/>
                <a:gd name="connsiteY23" fmla="*/ 177800 h 1555750"/>
                <a:gd name="connsiteX24" fmla="*/ 4173537 w 4772024"/>
                <a:gd name="connsiteY24" fmla="*/ 1358900 h 1555750"/>
                <a:gd name="connsiteX25" fmla="*/ 592137 w 4772024"/>
                <a:gd name="connsiteY25" fmla="*/ 1358900 h 1555750"/>
                <a:gd name="connsiteX26" fmla="*/ 620712 w 4772024"/>
                <a:gd name="connsiteY26" fmla="*/ 225425 h 1555750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772024"/>
                <a:gd name="connsiteY0" fmla="*/ 63500 h 1450975"/>
                <a:gd name="connsiteX1" fmla="*/ 715962 w 4772024"/>
                <a:gd name="connsiteY1" fmla="*/ 215900 h 1450975"/>
                <a:gd name="connsiteX2" fmla="*/ 858837 w 4772024"/>
                <a:gd name="connsiteY2" fmla="*/ 92075 h 1450975"/>
                <a:gd name="connsiteX3" fmla="*/ 1030287 w 4772024"/>
                <a:gd name="connsiteY3" fmla="*/ 206375 h 1450975"/>
                <a:gd name="connsiteX4" fmla="*/ 1192212 w 4772024"/>
                <a:gd name="connsiteY4" fmla="*/ 120650 h 1450975"/>
                <a:gd name="connsiteX5" fmla="*/ 1325562 w 4772024"/>
                <a:gd name="connsiteY5" fmla="*/ 206375 h 1450975"/>
                <a:gd name="connsiteX6" fmla="*/ 1497012 w 4772024"/>
                <a:gd name="connsiteY6" fmla="*/ 139700 h 1450975"/>
                <a:gd name="connsiteX7" fmla="*/ 1630362 w 4772024"/>
                <a:gd name="connsiteY7" fmla="*/ 196850 h 1450975"/>
                <a:gd name="connsiteX8" fmla="*/ 1801812 w 4772024"/>
                <a:gd name="connsiteY8" fmla="*/ 130175 h 1450975"/>
                <a:gd name="connsiteX9" fmla="*/ 1935162 w 4772024"/>
                <a:gd name="connsiteY9" fmla="*/ 177800 h 1450975"/>
                <a:gd name="connsiteX10" fmla="*/ 2144712 w 4772024"/>
                <a:gd name="connsiteY10" fmla="*/ 120650 h 1450975"/>
                <a:gd name="connsiteX11" fmla="*/ 2306637 w 4772024"/>
                <a:gd name="connsiteY11" fmla="*/ 196850 h 1450975"/>
                <a:gd name="connsiteX12" fmla="*/ 2544762 w 4772024"/>
                <a:gd name="connsiteY12" fmla="*/ 111125 h 1450975"/>
                <a:gd name="connsiteX13" fmla="*/ 2716212 w 4772024"/>
                <a:gd name="connsiteY13" fmla="*/ 187325 h 1450975"/>
                <a:gd name="connsiteX14" fmla="*/ 2897187 w 4772024"/>
                <a:gd name="connsiteY14" fmla="*/ 101600 h 1450975"/>
                <a:gd name="connsiteX15" fmla="*/ 3040062 w 4772024"/>
                <a:gd name="connsiteY15" fmla="*/ 168275 h 1450975"/>
                <a:gd name="connsiteX16" fmla="*/ 3240087 w 4772024"/>
                <a:gd name="connsiteY16" fmla="*/ 158750 h 1450975"/>
                <a:gd name="connsiteX17" fmla="*/ 3373437 w 4772024"/>
                <a:gd name="connsiteY17" fmla="*/ 82550 h 1450975"/>
                <a:gd name="connsiteX18" fmla="*/ 3506787 w 4772024"/>
                <a:gd name="connsiteY18" fmla="*/ 158750 h 1450975"/>
                <a:gd name="connsiteX19" fmla="*/ 3697287 w 4772024"/>
                <a:gd name="connsiteY19" fmla="*/ 168275 h 1450975"/>
                <a:gd name="connsiteX20" fmla="*/ 3792537 w 4772024"/>
                <a:gd name="connsiteY20" fmla="*/ 82550 h 1450975"/>
                <a:gd name="connsiteX21" fmla="*/ 3963987 w 4772024"/>
                <a:gd name="connsiteY21" fmla="*/ 130175 h 1450975"/>
                <a:gd name="connsiteX22" fmla="*/ 4040187 w 4772024"/>
                <a:gd name="connsiteY22" fmla="*/ 187325 h 1450975"/>
                <a:gd name="connsiteX23" fmla="*/ 4183062 w 4772024"/>
                <a:gd name="connsiteY23" fmla="*/ 73025 h 1450975"/>
                <a:gd name="connsiteX24" fmla="*/ 4173537 w 4772024"/>
                <a:gd name="connsiteY24" fmla="*/ 1254125 h 1450975"/>
                <a:gd name="connsiteX25" fmla="*/ 592137 w 4772024"/>
                <a:gd name="connsiteY25" fmla="*/ 1254125 h 1450975"/>
                <a:gd name="connsiteX26" fmla="*/ 620712 w 4772024"/>
                <a:gd name="connsiteY26" fmla="*/ 120650 h 1450975"/>
                <a:gd name="connsiteX0" fmla="*/ 611187 w 4195762"/>
                <a:gd name="connsiteY0" fmla="*/ 63500 h 1450975"/>
                <a:gd name="connsiteX1" fmla="*/ 715962 w 4195762"/>
                <a:gd name="connsiteY1" fmla="*/ 215900 h 1450975"/>
                <a:gd name="connsiteX2" fmla="*/ 858837 w 4195762"/>
                <a:gd name="connsiteY2" fmla="*/ 92075 h 1450975"/>
                <a:gd name="connsiteX3" fmla="*/ 1030287 w 4195762"/>
                <a:gd name="connsiteY3" fmla="*/ 206375 h 1450975"/>
                <a:gd name="connsiteX4" fmla="*/ 1192212 w 4195762"/>
                <a:gd name="connsiteY4" fmla="*/ 120650 h 1450975"/>
                <a:gd name="connsiteX5" fmla="*/ 1325562 w 4195762"/>
                <a:gd name="connsiteY5" fmla="*/ 206375 h 1450975"/>
                <a:gd name="connsiteX6" fmla="*/ 1497012 w 4195762"/>
                <a:gd name="connsiteY6" fmla="*/ 139700 h 1450975"/>
                <a:gd name="connsiteX7" fmla="*/ 1630362 w 4195762"/>
                <a:gd name="connsiteY7" fmla="*/ 196850 h 1450975"/>
                <a:gd name="connsiteX8" fmla="*/ 1801812 w 4195762"/>
                <a:gd name="connsiteY8" fmla="*/ 130175 h 1450975"/>
                <a:gd name="connsiteX9" fmla="*/ 1935162 w 4195762"/>
                <a:gd name="connsiteY9" fmla="*/ 177800 h 1450975"/>
                <a:gd name="connsiteX10" fmla="*/ 2144712 w 4195762"/>
                <a:gd name="connsiteY10" fmla="*/ 120650 h 1450975"/>
                <a:gd name="connsiteX11" fmla="*/ 2306637 w 4195762"/>
                <a:gd name="connsiteY11" fmla="*/ 196850 h 1450975"/>
                <a:gd name="connsiteX12" fmla="*/ 2544762 w 4195762"/>
                <a:gd name="connsiteY12" fmla="*/ 111125 h 1450975"/>
                <a:gd name="connsiteX13" fmla="*/ 2716212 w 4195762"/>
                <a:gd name="connsiteY13" fmla="*/ 187325 h 1450975"/>
                <a:gd name="connsiteX14" fmla="*/ 2897187 w 4195762"/>
                <a:gd name="connsiteY14" fmla="*/ 101600 h 1450975"/>
                <a:gd name="connsiteX15" fmla="*/ 3040062 w 4195762"/>
                <a:gd name="connsiteY15" fmla="*/ 168275 h 1450975"/>
                <a:gd name="connsiteX16" fmla="*/ 3240087 w 4195762"/>
                <a:gd name="connsiteY16" fmla="*/ 158750 h 1450975"/>
                <a:gd name="connsiteX17" fmla="*/ 3373437 w 4195762"/>
                <a:gd name="connsiteY17" fmla="*/ 82550 h 1450975"/>
                <a:gd name="connsiteX18" fmla="*/ 3506787 w 4195762"/>
                <a:gd name="connsiteY18" fmla="*/ 158750 h 1450975"/>
                <a:gd name="connsiteX19" fmla="*/ 3697287 w 4195762"/>
                <a:gd name="connsiteY19" fmla="*/ 168275 h 1450975"/>
                <a:gd name="connsiteX20" fmla="*/ 3792537 w 4195762"/>
                <a:gd name="connsiteY20" fmla="*/ 82550 h 1450975"/>
                <a:gd name="connsiteX21" fmla="*/ 3963987 w 4195762"/>
                <a:gd name="connsiteY21" fmla="*/ 130175 h 1450975"/>
                <a:gd name="connsiteX22" fmla="*/ 4040187 w 4195762"/>
                <a:gd name="connsiteY22" fmla="*/ 187325 h 1450975"/>
                <a:gd name="connsiteX23" fmla="*/ 4183062 w 4195762"/>
                <a:gd name="connsiteY23" fmla="*/ 73025 h 1450975"/>
                <a:gd name="connsiteX24" fmla="*/ 4173537 w 4195762"/>
                <a:gd name="connsiteY24" fmla="*/ 1254125 h 1450975"/>
                <a:gd name="connsiteX25" fmla="*/ 592137 w 4195762"/>
                <a:gd name="connsiteY25" fmla="*/ 1254125 h 1450975"/>
                <a:gd name="connsiteX26" fmla="*/ 620712 w 4195762"/>
                <a:gd name="connsiteY26" fmla="*/ 120650 h 1450975"/>
                <a:gd name="connsiteX0" fmla="*/ 611187 w 4195762"/>
                <a:gd name="connsiteY0" fmla="*/ 63500 h 1443037"/>
                <a:gd name="connsiteX1" fmla="*/ 715962 w 4195762"/>
                <a:gd name="connsiteY1" fmla="*/ 215900 h 1443037"/>
                <a:gd name="connsiteX2" fmla="*/ 858837 w 4195762"/>
                <a:gd name="connsiteY2" fmla="*/ 92075 h 1443037"/>
                <a:gd name="connsiteX3" fmla="*/ 1030287 w 4195762"/>
                <a:gd name="connsiteY3" fmla="*/ 206375 h 1443037"/>
                <a:gd name="connsiteX4" fmla="*/ 1192212 w 4195762"/>
                <a:gd name="connsiteY4" fmla="*/ 120650 h 1443037"/>
                <a:gd name="connsiteX5" fmla="*/ 1325562 w 4195762"/>
                <a:gd name="connsiteY5" fmla="*/ 206375 h 1443037"/>
                <a:gd name="connsiteX6" fmla="*/ 1497012 w 4195762"/>
                <a:gd name="connsiteY6" fmla="*/ 139700 h 1443037"/>
                <a:gd name="connsiteX7" fmla="*/ 1630362 w 4195762"/>
                <a:gd name="connsiteY7" fmla="*/ 196850 h 1443037"/>
                <a:gd name="connsiteX8" fmla="*/ 1801812 w 4195762"/>
                <a:gd name="connsiteY8" fmla="*/ 130175 h 1443037"/>
                <a:gd name="connsiteX9" fmla="*/ 1935162 w 4195762"/>
                <a:gd name="connsiteY9" fmla="*/ 177800 h 1443037"/>
                <a:gd name="connsiteX10" fmla="*/ 2144712 w 4195762"/>
                <a:gd name="connsiteY10" fmla="*/ 120650 h 1443037"/>
                <a:gd name="connsiteX11" fmla="*/ 2306637 w 4195762"/>
                <a:gd name="connsiteY11" fmla="*/ 196850 h 1443037"/>
                <a:gd name="connsiteX12" fmla="*/ 2544762 w 4195762"/>
                <a:gd name="connsiteY12" fmla="*/ 111125 h 1443037"/>
                <a:gd name="connsiteX13" fmla="*/ 2716212 w 4195762"/>
                <a:gd name="connsiteY13" fmla="*/ 187325 h 1443037"/>
                <a:gd name="connsiteX14" fmla="*/ 2897187 w 4195762"/>
                <a:gd name="connsiteY14" fmla="*/ 101600 h 1443037"/>
                <a:gd name="connsiteX15" fmla="*/ 3040062 w 4195762"/>
                <a:gd name="connsiteY15" fmla="*/ 168275 h 1443037"/>
                <a:gd name="connsiteX16" fmla="*/ 3240087 w 4195762"/>
                <a:gd name="connsiteY16" fmla="*/ 158750 h 1443037"/>
                <a:gd name="connsiteX17" fmla="*/ 3373437 w 4195762"/>
                <a:gd name="connsiteY17" fmla="*/ 82550 h 1443037"/>
                <a:gd name="connsiteX18" fmla="*/ 3506787 w 4195762"/>
                <a:gd name="connsiteY18" fmla="*/ 158750 h 1443037"/>
                <a:gd name="connsiteX19" fmla="*/ 3697287 w 4195762"/>
                <a:gd name="connsiteY19" fmla="*/ 168275 h 1443037"/>
                <a:gd name="connsiteX20" fmla="*/ 3792537 w 4195762"/>
                <a:gd name="connsiteY20" fmla="*/ 82550 h 1443037"/>
                <a:gd name="connsiteX21" fmla="*/ 3963987 w 4195762"/>
                <a:gd name="connsiteY21" fmla="*/ 130175 h 1443037"/>
                <a:gd name="connsiteX22" fmla="*/ 4040187 w 4195762"/>
                <a:gd name="connsiteY22" fmla="*/ 187325 h 1443037"/>
                <a:gd name="connsiteX23" fmla="*/ 4183062 w 4195762"/>
                <a:gd name="connsiteY23" fmla="*/ 73025 h 1443037"/>
                <a:gd name="connsiteX24" fmla="*/ 4173537 w 4195762"/>
                <a:gd name="connsiteY24" fmla="*/ 1254125 h 1443037"/>
                <a:gd name="connsiteX25" fmla="*/ 592137 w 4195762"/>
                <a:gd name="connsiteY25" fmla="*/ 1254125 h 1443037"/>
                <a:gd name="connsiteX26" fmla="*/ 620712 w 4195762"/>
                <a:gd name="connsiteY26" fmla="*/ 120650 h 1443037"/>
                <a:gd name="connsiteX0" fmla="*/ 611187 w 4195762"/>
                <a:gd name="connsiteY0" fmla="*/ 63500 h 1285875"/>
                <a:gd name="connsiteX1" fmla="*/ 715962 w 4195762"/>
                <a:gd name="connsiteY1" fmla="*/ 215900 h 1285875"/>
                <a:gd name="connsiteX2" fmla="*/ 858837 w 4195762"/>
                <a:gd name="connsiteY2" fmla="*/ 92075 h 1285875"/>
                <a:gd name="connsiteX3" fmla="*/ 1030287 w 4195762"/>
                <a:gd name="connsiteY3" fmla="*/ 206375 h 1285875"/>
                <a:gd name="connsiteX4" fmla="*/ 1192212 w 4195762"/>
                <a:gd name="connsiteY4" fmla="*/ 120650 h 1285875"/>
                <a:gd name="connsiteX5" fmla="*/ 1325562 w 4195762"/>
                <a:gd name="connsiteY5" fmla="*/ 206375 h 1285875"/>
                <a:gd name="connsiteX6" fmla="*/ 1497012 w 4195762"/>
                <a:gd name="connsiteY6" fmla="*/ 139700 h 1285875"/>
                <a:gd name="connsiteX7" fmla="*/ 1630362 w 4195762"/>
                <a:gd name="connsiteY7" fmla="*/ 196850 h 1285875"/>
                <a:gd name="connsiteX8" fmla="*/ 1801812 w 4195762"/>
                <a:gd name="connsiteY8" fmla="*/ 130175 h 1285875"/>
                <a:gd name="connsiteX9" fmla="*/ 1935162 w 4195762"/>
                <a:gd name="connsiteY9" fmla="*/ 177800 h 1285875"/>
                <a:gd name="connsiteX10" fmla="*/ 2144712 w 4195762"/>
                <a:gd name="connsiteY10" fmla="*/ 120650 h 1285875"/>
                <a:gd name="connsiteX11" fmla="*/ 2306637 w 4195762"/>
                <a:gd name="connsiteY11" fmla="*/ 196850 h 1285875"/>
                <a:gd name="connsiteX12" fmla="*/ 2544762 w 4195762"/>
                <a:gd name="connsiteY12" fmla="*/ 111125 h 1285875"/>
                <a:gd name="connsiteX13" fmla="*/ 2716212 w 4195762"/>
                <a:gd name="connsiteY13" fmla="*/ 187325 h 1285875"/>
                <a:gd name="connsiteX14" fmla="*/ 2897187 w 4195762"/>
                <a:gd name="connsiteY14" fmla="*/ 101600 h 1285875"/>
                <a:gd name="connsiteX15" fmla="*/ 3040062 w 4195762"/>
                <a:gd name="connsiteY15" fmla="*/ 168275 h 1285875"/>
                <a:gd name="connsiteX16" fmla="*/ 3240087 w 4195762"/>
                <a:gd name="connsiteY16" fmla="*/ 158750 h 1285875"/>
                <a:gd name="connsiteX17" fmla="*/ 3373437 w 4195762"/>
                <a:gd name="connsiteY17" fmla="*/ 82550 h 1285875"/>
                <a:gd name="connsiteX18" fmla="*/ 3506787 w 4195762"/>
                <a:gd name="connsiteY18" fmla="*/ 158750 h 1285875"/>
                <a:gd name="connsiteX19" fmla="*/ 3697287 w 4195762"/>
                <a:gd name="connsiteY19" fmla="*/ 168275 h 1285875"/>
                <a:gd name="connsiteX20" fmla="*/ 3792537 w 4195762"/>
                <a:gd name="connsiteY20" fmla="*/ 82550 h 1285875"/>
                <a:gd name="connsiteX21" fmla="*/ 3963987 w 4195762"/>
                <a:gd name="connsiteY21" fmla="*/ 130175 h 1285875"/>
                <a:gd name="connsiteX22" fmla="*/ 4040187 w 4195762"/>
                <a:gd name="connsiteY22" fmla="*/ 187325 h 1285875"/>
                <a:gd name="connsiteX23" fmla="*/ 4183062 w 4195762"/>
                <a:gd name="connsiteY23" fmla="*/ 73025 h 1285875"/>
                <a:gd name="connsiteX24" fmla="*/ 4173537 w 4195762"/>
                <a:gd name="connsiteY24" fmla="*/ 1254125 h 1285875"/>
                <a:gd name="connsiteX25" fmla="*/ 592137 w 4195762"/>
                <a:gd name="connsiteY25" fmla="*/ 1254125 h 1285875"/>
                <a:gd name="connsiteX26" fmla="*/ 620712 w 4195762"/>
                <a:gd name="connsiteY26" fmla="*/ 120650 h 1285875"/>
                <a:gd name="connsiteX0" fmla="*/ 300831 w 3885406"/>
                <a:gd name="connsiteY0" fmla="*/ 63500 h 1285875"/>
                <a:gd name="connsiteX1" fmla="*/ 405606 w 3885406"/>
                <a:gd name="connsiteY1" fmla="*/ 215900 h 1285875"/>
                <a:gd name="connsiteX2" fmla="*/ 548481 w 3885406"/>
                <a:gd name="connsiteY2" fmla="*/ 92075 h 1285875"/>
                <a:gd name="connsiteX3" fmla="*/ 719931 w 3885406"/>
                <a:gd name="connsiteY3" fmla="*/ 206375 h 1285875"/>
                <a:gd name="connsiteX4" fmla="*/ 881856 w 3885406"/>
                <a:gd name="connsiteY4" fmla="*/ 120650 h 1285875"/>
                <a:gd name="connsiteX5" fmla="*/ 1015206 w 3885406"/>
                <a:gd name="connsiteY5" fmla="*/ 206375 h 1285875"/>
                <a:gd name="connsiteX6" fmla="*/ 1186656 w 3885406"/>
                <a:gd name="connsiteY6" fmla="*/ 139700 h 1285875"/>
                <a:gd name="connsiteX7" fmla="*/ 1320006 w 3885406"/>
                <a:gd name="connsiteY7" fmla="*/ 196850 h 1285875"/>
                <a:gd name="connsiteX8" fmla="*/ 1491456 w 3885406"/>
                <a:gd name="connsiteY8" fmla="*/ 130175 h 1285875"/>
                <a:gd name="connsiteX9" fmla="*/ 1624806 w 3885406"/>
                <a:gd name="connsiteY9" fmla="*/ 177800 h 1285875"/>
                <a:gd name="connsiteX10" fmla="*/ 1834356 w 3885406"/>
                <a:gd name="connsiteY10" fmla="*/ 120650 h 1285875"/>
                <a:gd name="connsiteX11" fmla="*/ 1996281 w 3885406"/>
                <a:gd name="connsiteY11" fmla="*/ 196850 h 1285875"/>
                <a:gd name="connsiteX12" fmla="*/ 2234406 w 3885406"/>
                <a:gd name="connsiteY12" fmla="*/ 111125 h 1285875"/>
                <a:gd name="connsiteX13" fmla="*/ 2405856 w 3885406"/>
                <a:gd name="connsiteY13" fmla="*/ 187325 h 1285875"/>
                <a:gd name="connsiteX14" fmla="*/ 2586831 w 3885406"/>
                <a:gd name="connsiteY14" fmla="*/ 101600 h 1285875"/>
                <a:gd name="connsiteX15" fmla="*/ 2729706 w 3885406"/>
                <a:gd name="connsiteY15" fmla="*/ 168275 h 1285875"/>
                <a:gd name="connsiteX16" fmla="*/ 2929731 w 3885406"/>
                <a:gd name="connsiteY16" fmla="*/ 158750 h 1285875"/>
                <a:gd name="connsiteX17" fmla="*/ 3063081 w 3885406"/>
                <a:gd name="connsiteY17" fmla="*/ 82550 h 1285875"/>
                <a:gd name="connsiteX18" fmla="*/ 3196431 w 3885406"/>
                <a:gd name="connsiteY18" fmla="*/ 158750 h 1285875"/>
                <a:gd name="connsiteX19" fmla="*/ 3386931 w 3885406"/>
                <a:gd name="connsiteY19" fmla="*/ 168275 h 1285875"/>
                <a:gd name="connsiteX20" fmla="*/ 3482181 w 3885406"/>
                <a:gd name="connsiteY20" fmla="*/ 82550 h 1285875"/>
                <a:gd name="connsiteX21" fmla="*/ 3653631 w 3885406"/>
                <a:gd name="connsiteY21" fmla="*/ 130175 h 1285875"/>
                <a:gd name="connsiteX22" fmla="*/ 3729831 w 3885406"/>
                <a:gd name="connsiteY22" fmla="*/ 187325 h 1285875"/>
                <a:gd name="connsiteX23" fmla="*/ 3872706 w 3885406"/>
                <a:gd name="connsiteY23" fmla="*/ 73025 h 1285875"/>
                <a:gd name="connsiteX24" fmla="*/ 3863181 w 3885406"/>
                <a:gd name="connsiteY24" fmla="*/ 1254125 h 1285875"/>
                <a:gd name="connsiteX25" fmla="*/ 281781 w 3885406"/>
                <a:gd name="connsiteY25" fmla="*/ 1254125 h 1285875"/>
                <a:gd name="connsiteX26" fmla="*/ 310356 w 3885406"/>
                <a:gd name="connsiteY26" fmla="*/ 120650 h 1285875"/>
                <a:gd name="connsiteX0" fmla="*/ 19050 w 3603625"/>
                <a:gd name="connsiteY0" fmla="*/ 63500 h 1285875"/>
                <a:gd name="connsiteX1" fmla="*/ 123825 w 3603625"/>
                <a:gd name="connsiteY1" fmla="*/ 215900 h 1285875"/>
                <a:gd name="connsiteX2" fmla="*/ 266700 w 3603625"/>
                <a:gd name="connsiteY2" fmla="*/ 92075 h 1285875"/>
                <a:gd name="connsiteX3" fmla="*/ 438150 w 3603625"/>
                <a:gd name="connsiteY3" fmla="*/ 206375 h 1285875"/>
                <a:gd name="connsiteX4" fmla="*/ 600075 w 3603625"/>
                <a:gd name="connsiteY4" fmla="*/ 120650 h 1285875"/>
                <a:gd name="connsiteX5" fmla="*/ 733425 w 3603625"/>
                <a:gd name="connsiteY5" fmla="*/ 206375 h 1285875"/>
                <a:gd name="connsiteX6" fmla="*/ 904875 w 3603625"/>
                <a:gd name="connsiteY6" fmla="*/ 139700 h 1285875"/>
                <a:gd name="connsiteX7" fmla="*/ 1038225 w 3603625"/>
                <a:gd name="connsiteY7" fmla="*/ 196850 h 1285875"/>
                <a:gd name="connsiteX8" fmla="*/ 1209675 w 3603625"/>
                <a:gd name="connsiteY8" fmla="*/ 130175 h 1285875"/>
                <a:gd name="connsiteX9" fmla="*/ 1343025 w 3603625"/>
                <a:gd name="connsiteY9" fmla="*/ 177800 h 1285875"/>
                <a:gd name="connsiteX10" fmla="*/ 1552575 w 3603625"/>
                <a:gd name="connsiteY10" fmla="*/ 120650 h 1285875"/>
                <a:gd name="connsiteX11" fmla="*/ 1714500 w 3603625"/>
                <a:gd name="connsiteY11" fmla="*/ 196850 h 1285875"/>
                <a:gd name="connsiteX12" fmla="*/ 1952625 w 3603625"/>
                <a:gd name="connsiteY12" fmla="*/ 111125 h 1285875"/>
                <a:gd name="connsiteX13" fmla="*/ 2124075 w 3603625"/>
                <a:gd name="connsiteY13" fmla="*/ 187325 h 1285875"/>
                <a:gd name="connsiteX14" fmla="*/ 2305050 w 3603625"/>
                <a:gd name="connsiteY14" fmla="*/ 101600 h 1285875"/>
                <a:gd name="connsiteX15" fmla="*/ 2447925 w 3603625"/>
                <a:gd name="connsiteY15" fmla="*/ 168275 h 1285875"/>
                <a:gd name="connsiteX16" fmla="*/ 2647950 w 3603625"/>
                <a:gd name="connsiteY16" fmla="*/ 158750 h 1285875"/>
                <a:gd name="connsiteX17" fmla="*/ 2781300 w 3603625"/>
                <a:gd name="connsiteY17" fmla="*/ 82550 h 1285875"/>
                <a:gd name="connsiteX18" fmla="*/ 2914650 w 3603625"/>
                <a:gd name="connsiteY18" fmla="*/ 158750 h 1285875"/>
                <a:gd name="connsiteX19" fmla="*/ 3105150 w 3603625"/>
                <a:gd name="connsiteY19" fmla="*/ 168275 h 1285875"/>
                <a:gd name="connsiteX20" fmla="*/ 3200400 w 3603625"/>
                <a:gd name="connsiteY20" fmla="*/ 82550 h 1285875"/>
                <a:gd name="connsiteX21" fmla="*/ 3371850 w 3603625"/>
                <a:gd name="connsiteY21" fmla="*/ 130175 h 1285875"/>
                <a:gd name="connsiteX22" fmla="*/ 3448050 w 3603625"/>
                <a:gd name="connsiteY22" fmla="*/ 187325 h 1285875"/>
                <a:gd name="connsiteX23" fmla="*/ 3590925 w 3603625"/>
                <a:gd name="connsiteY23" fmla="*/ 73025 h 1285875"/>
                <a:gd name="connsiteX24" fmla="*/ 3581400 w 3603625"/>
                <a:gd name="connsiteY24" fmla="*/ 1254125 h 1285875"/>
                <a:gd name="connsiteX25" fmla="*/ 0 w 3603625"/>
                <a:gd name="connsiteY25" fmla="*/ 1254125 h 1285875"/>
                <a:gd name="connsiteX26" fmla="*/ 28575 w 3603625"/>
                <a:gd name="connsiteY26" fmla="*/ 120650 h 1285875"/>
                <a:gd name="connsiteX0" fmla="*/ 26988 w 3611563"/>
                <a:gd name="connsiteY0" fmla="*/ 63500 h 1285875"/>
                <a:gd name="connsiteX1" fmla="*/ 17463 w 3611563"/>
                <a:gd name="connsiteY1" fmla="*/ 139700 h 1285875"/>
                <a:gd name="connsiteX2" fmla="*/ 131763 w 3611563"/>
                <a:gd name="connsiteY2" fmla="*/ 215900 h 1285875"/>
                <a:gd name="connsiteX3" fmla="*/ 274638 w 3611563"/>
                <a:gd name="connsiteY3" fmla="*/ 92075 h 1285875"/>
                <a:gd name="connsiteX4" fmla="*/ 446088 w 3611563"/>
                <a:gd name="connsiteY4" fmla="*/ 206375 h 1285875"/>
                <a:gd name="connsiteX5" fmla="*/ 608013 w 3611563"/>
                <a:gd name="connsiteY5" fmla="*/ 120650 h 1285875"/>
                <a:gd name="connsiteX6" fmla="*/ 741363 w 3611563"/>
                <a:gd name="connsiteY6" fmla="*/ 206375 h 1285875"/>
                <a:gd name="connsiteX7" fmla="*/ 912813 w 3611563"/>
                <a:gd name="connsiteY7" fmla="*/ 139700 h 1285875"/>
                <a:gd name="connsiteX8" fmla="*/ 1046163 w 3611563"/>
                <a:gd name="connsiteY8" fmla="*/ 196850 h 1285875"/>
                <a:gd name="connsiteX9" fmla="*/ 1217613 w 3611563"/>
                <a:gd name="connsiteY9" fmla="*/ 130175 h 1285875"/>
                <a:gd name="connsiteX10" fmla="*/ 1350963 w 3611563"/>
                <a:gd name="connsiteY10" fmla="*/ 177800 h 1285875"/>
                <a:gd name="connsiteX11" fmla="*/ 1560513 w 3611563"/>
                <a:gd name="connsiteY11" fmla="*/ 120650 h 1285875"/>
                <a:gd name="connsiteX12" fmla="*/ 1722438 w 3611563"/>
                <a:gd name="connsiteY12" fmla="*/ 196850 h 1285875"/>
                <a:gd name="connsiteX13" fmla="*/ 1960563 w 3611563"/>
                <a:gd name="connsiteY13" fmla="*/ 111125 h 1285875"/>
                <a:gd name="connsiteX14" fmla="*/ 2132013 w 3611563"/>
                <a:gd name="connsiteY14" fmla="*/ 187325 h 1285875"/>
                <a:gd name="connsiteX15" fmla="*/ 2312988 w 3611563"/>
                <a:gd name="connsiteY15" fmla="*/ 101600 h 1285875"/>
                <a:gd name="connsiteX16" fmla="*/ 2455863 w 3611563"/>
                <a:gd name="connsiteY16" fmla="*/ 168275 h 1285875"/>
                <a:gd name="connsiteX17" fmla="*/ 2655888 w 3611563"/>
                <a:gd name="connsiteY17" fmla="*/ 158750 h 1285875"/>
                <a:gd name="connsiteX18" fmla="*/ 2789238 w 3611563"/>
                <a:gd name="connsiteY18" fmla="*/ 82550 h 1285875"/>
                <a:gd name="connsiteX19" fmla="*/ 2922588 w 3611563"/>
                <a:gd name="connsiteY19" fmla="*/ 158750 h 1285875"/>
                <a:gd name="connsiteX20" fmla="*/ 3113088 w 3611563"/>
                <a:gd name="connsiteY20" fmla="*/ 168275 h 1285875"/>
                <a:gd name="connsiteX21" fmla="*/ 3208338 w 3611563"/>
                <a:gd name="connsiteY21" fmla="*/ 82550 h 1285875"/>
                <a:gd name="connsiteX22" fmla="*/ 3379788 w 3611563"/>
                <a:gd name="connsiteY22" fmla="*/ 130175 h 1285875"/>
                <a:gd name="connsiteX23" fmla="*/ 3455988 w 3611563"/>
                <a:gd name="connsiteY23" fmla="*/ 187325 h 1285875"/>
                <a:gd name="connsiteX24" fmla="*/ 3598863 w 3611563"/>
                <a:gd name="connsiteY24" fmla="*/ 73025 h 1285875"/>
                <a:gd name="connsiteX25" fmla="*/ 3589338 w 3611563"/>
                <a:gd name="connsiteY25" fmla="*/ 1254125 h 1285875"/>
                <a:gd name="connsiteX26" fmla="*/ 7938 w 3611563"/>
                <a:gd name="connsiteY26" fmla="*/ 1254125 h 1285875"/>
                <a:gd name="connsiteX27" fmla="*/ 36513 w 3611563"/>
                <a:gd name="connsiteY27" fmla="*/ 120650 h 1285875"/>
                <a:gd name="connsiteX0" fmla="*/ 19050 w 3603625"/>
                <a:gd name="connsiteY0" fmla="*/ 63500 h 1285875"/>
                <a:gd name="connsiteX1" fmla="*/ 9525 w 3603625"/>
                <a:gd name="connsiteY1" fmla="*/ 139700 h 1285875"/>
                <a:gd name="connsiteX2" fmla="*/ 9525 w 3603625"/>
                <a:gd name="connsiteY2" fmla="*/ 139700 h 1285875"/>
                <a:gd name="connsiteX3" fmla="*/ 123825 w 3603625"/>
                <a:gd name="connsiteY3" fmla="*/ 215900 h 1285875"/>
                <a:gd name="connsiteX4" fmla="*/ 266700 w 3603625"/>
                <a:gd name="connsiteY4" fmla="*/ 92075 h 1285875"/>
                <a:gd name="connsiteX5" fmla="*/ 438150 w 3603625"/>
                <a:gd name="connsiteY5" fmla="*/ 206375 h 1285875"/>
                <a:gd name="connsiteX6" fmla="*/ 600075 w 3603625"/>
                <a:gd name="connsiteY6" fmla="*/ 120650 h 1285875"/>
                <a:gd name="connsiteX7" fmla="*/ 733425 w 3603625"/>
                <a:gd name="connsiteY7" fmla="*/ 206375 h 1285875"/>
                <a:gd name="connsiteX8" fmla="*/ 904875 w 3603625"/>
                <a:gd name="connsiteY8" fmla="*/ 139700 h 1285875"/>
                <a:gd name="connsiteX9" fmla="*/ 1038225 w 3603625"/>
                <a:gd name="connsiteY9" fmla="*/ 196850 h 1285875"/>
                <a:gd name="connsiteX10" fmla="*/ 1209675 w 3603625"/>
                <a:gd name="connsiteY10" fmla="*/ 130175 h 1285875"/>
                <a:gd name="connsiteX11" fmla="*/ 1343025 w 3603625"/>
                <a:gd name="connsiteY11" fmla="*/ 177800 h 1285875"/>
                <a:gd name="connsiteX12" fmla="*/ 1552575 w 3603625"/>
                <a:gd name="connsiteY12" fmla="*/ 120650 h 1285875"/>
                <a:gd name="connsiteX13" fmla="*/ 1714500 w 3603625"/>
                <a:gd name="connsiteY13" fmla="*/ 196850 h 1285875"/>
                <a:gd name="connsiteX14" fmla="*/ 1952625 w 3603625"/>
                <a:gd name="connsiteY14" fmla="*/ 111125 h 1285875"/>
                <a:gd name="connsiteX15" fmla="*/ 2124075 w 3603625"/>
                <a:gd name="connsiteY15" fmla="*/ 187325 h 1285875"/>
                <a:gd name="connsiteX16" fmla="*/ 2305050 w 3603625"/>
                <a:gd name="connsiteY16" fmla="*/ 101600 h 1285875"/>
                <a:gd name="connsiteX17" fmla="*/ 2447925 w 3603625"/>
                <a:gd name="connsiteY17" fmla="*/ 168275 h 1285875"/>
                <a:gd name="connsiteX18" fmla="*/ 2647950 w 3603625"/>
                <a:gd name="connsiteY18" fmla="*/ 158750 h 1285875"/>
                <a:gd name="connsiteX19" fmla="*/ 2781300 w 3603625"/>
                <a:gd name="connsiteY19" fmla="*/ 82550 h 1285875"/>
                <a:gd name="connsiteX20" fmla="*/ 2914650 w 3603625"/>
                <a:gd name="connsiteY20" fmla="*/ 158750 h 1285875"/>
                <a:gd name="connsiteX21" fmla="*/ 3105150 w 3603625"/>
                <a:gd name="connsiteY21" fmla="*/ 168275 h 1285875"/>
                <a:gd name="connsiteX22" fmla="*/ 3200400 w 3603625"/>
                <a:gd name="connsiteY22" fmla="*/ 82550 h 1285875"/>
                <a:gd name="connsiteX23" fmla="*/ 3371850 w 3603625"/>
                <a:gd name="connsiteY23" fmla="*/ 130175 h 1285875"/>
                <a:gd name="connsiteX24" fmla="*/ 3448050 w 3603625"/>
                <a:gd name="connsiteY24" fmla="*/ 187325 h 1285875"/>
                <a:gd name="connsiteX25" fmla="*/ 3590925 w 3603625"/>
                <a:gd name="connsiteY25" fmla="*/ 73025 h 1285875"/>
                <a:gd name="connsiteX26" fmla="*/ 3581400 w 3603625"/>
                <a:gd name="connsiteY26" fmla="*/ 1254125 h 1285875"/>
                <a:gd name="connsiteX27" fmla="*/ 0 w 3603625"/>
                <a:gd name="connsiteY27" fmla="*/ 1254125 h 1285875"/>
                <a:gd name="connsiteX28" fmla="*/ 28575 w 3603625"/>
                <a:gd name="connsiteY28" fmla="*/ 120650 h 1285875"/>
                <a:gd name="connsiteX0" fmla="*/ 19050 w 3603625"/>
                <a:gd name="connsiteY0" fmla="*/ 63500 h 1285875"/>
                <a:gd name="connsiteX1" fmla="*/ 9525 w 3603625"/>
                <a:gd name="connsiteY1" fmla="*/ 139700 h 1285875"/>
                <a:gd name="connsiteX2" fmla="*/ 9525 w 3603625"/>
                <a:gd name="connsiteY2" fmla="*/ 139700 h 1285875"/>
                <a:gd name="connsiteX3" fmla="*/ 123825 w 3603625"/>
                <a:gd name="connsiteY3" fmla="*/ 215900 h 1285875"/>
                <a:gd name="connsiteX4" fmla="*/ 266700 w 3603625"/>
                <a:gd name="connsiteY4" fmla="*/ 92075 h 1285875"/>
                <a:gd name="connsiteX5" fmla="*/ 438150 w 3603625"/>
                <a:gd name="connsiteY5" fmla="*/ 206375 h 1285875"/>
                <a:gd name="connsiteX6" fmla="*/ 600075 w 3603625"/>
                <a:gd name="connsiteY6" fmla="*/ 120650 h 1285875"/>
                <a:gd name="connsiteX7" fmla="*/ 733425 w 3603625"/>
                <a:gd name="connsiteY7" fmla="*/ 206375 h 1285875"/>
                <a:gd name="connsiteX8" fmla="*/ 904875 w 3603625"/>
                <a:gd name="connsiteY8" fmla="*/ 139700 h 1285875"/>
                <a:gd name="connsiteX9" fmla="*/ 1038225 w 3603625"/>
                <a:gd name="connsiteY9" fmla="*/ 196850 h 1285875"/>
                <a:gd name="connsiteX10" fmla="*/ 1209675 w 3603625"/>
                <a:gd name="connsiteY10" fmla="*/ 130175 h 1285875"/>
                <a:gd name="connsiteX11" fmla="*/ 1343025 w 3603625"/>
                <a:gd name="connsiteY11" fmla="*/ 177800 h 1285875"/>
                <a:gd name="connsiteX12" fmla="*/ 1552575 w 3603625"/>
                <a:gd name="connsiteY12" fmla="*/ 120650 h 1285875"/>
                <a:gd name="connsiteX13" fmla="*/ 1714500 w 3603625"/>
                <a:gd name="connsiteY13" fmla="*/ 196850 h 1285875"/>
                <a:gd name="connsiteX14" fmla="*/ 1952625 w 3603625"/>
                <a:gd name="connsiteY14" fmla="*/ 111125 h 1285875"/>
                <a:gd name="connsiteX15" fmla="*/ 2124075 w 3603625"/>
                <a:gd name="connsiteY15" fmla="*/ 187325 h 1285875"/>
                <a:gd name="connsiteX16" fmla="*/ 2305050 w 3603625"/>
                <a:gd name="connsiteY16" fmla="*/ 101600 h 1285875"/>
                <a:gd name="connsiteX17" fmla="*/ 2447925 w 3603625"/>
                <a:gd name="connsiteY17" fmla="*/ 168275 h 1285875"/>
                <a:gd name="connsiteX18" fmla="*/ 2647950 w 3603625"/>
                <a:gd name="connsiteY18" fmla="*/ 158750 h 1285875"/>
                <a:gd name="connsiteX19" fmla="*/ 2781300 w 3603625"/>
                <a:gd name="connsiteY19" fmla="*/ 82550 h 1285875"/>
                <a:gd name="connsiteX20" fmla="*/ 2914650 w 3603625"/>
                <a:gd name="connsiteY20" fmla="*/ 158750 h 1285875"/>
                <a:gd name="connsiteX21" fmla="*/ 3105150 w 3603625"/>
                <a:gd name="connsiteY21" fmla="*/ 168275 h 1285875"/>
                <a:gd name="connsiteX22" fmla="*/ 3200400 w 3603625"/>
                <a:gd name="connsiteY22" fmla="*/ 82550 h 1285875"/>
                <a:gd name="connsiteX23" fmla="*/ 3371850 w 3603625"/>
                <a:gd name="connsiteY23" fmla="*/ 130175 h 1285875"/>
                <a:gd name="connsiteX24" fmla="*/ 3448050 w 3603625"/>
                <a:gd name="connsiteY24" fmla="*/ 187325 h 1285875"/>
                <a:gd name="connsiteX25" fmla="*/ 3590925 w 3603625"/>
                <a:gd name="connsiteY25" fmla="*/ 73025 h 1285875"/>
                <a:gd name="connsiteX26" fmla="*/ 3581400 w 3603625"/>
                <a:gd name="connsiteY26" fmla="*/ 1254125 h 1285875"/>
                <a:gd name="connsiteX27" fmla="*/ 0 w 3603625"/>
                <a:gd name="connsiteY27" fmla="*/ 1254125 h 1285875"/>
                <a:gd name="connsiteX28" fmla="*/ 28575 w 3603625"/>
                <a:gd name="connsiteY28" fmla="*/ 120650 h 1285875"/>
                <a:gd name="connsiteX29" fmla="*/ 19050 w 3603625"/>
                <a:gd name="connsiteY29" fmla="*/ 63500 h 1285875"/>
                <a:gd name="connsiteX0" fmla="*/ 19050 w 3603625"/>
                <a:gd name="connsiteY0" fmla="*/ 63500 h 1285875"/>
                <a:gd name="connsiteX1" fmla="*/ 9525 w 3603625"/>
                <a:gd name="connsiteY1" fmla="*/ 139700 h 1285875"/>
                <a:gd name="connsiteX2" fmla="*/ 123825 w 3603625"/>
                <a:gd name="connsiteY2" fmla="*/ 215900 h 1285875"/>
                <a:gd name="connsiteX3" fmla="*/ 266700 w 3603625"/>
                <a:gd name="connsiteY3" fmla="*/ 92075 h 1285875"/>
                <a:gd name="connsiteX4" fmla="*/ 438150 w 3603625"/>
                <a:gd name="connsiteY4" fmla="*/ 206375 h 1285875"/>
                <a:gd name="connsiteX5" fmla="*/ 600075 w 3603625"/>
                <a:gd name="connsiteY5" fmla="*/ 120650 h 1285875"/>
                <a:gd name="connsiteX6" fmla="*/ 733425 w 3603625"/>
                <a:gd name="connsiteY6" fmla="*/ 206375 h 1285875"/>
                <a:gd name="connsiteX7" fmla="*/ 904875 w 3603625"/>
                <a:gd name="connsiteY7" fmla="*/ 139700 h 1285875"/>
                <a:gd name="connsiteX8" fmla="*/ 1038225 w 3603625"/>
                <a:gd name="connsiteY8" fmla="*/ 196850 h 1285875"/>
                <a:gd name="connsiteX9" fmla="*/ 1209675 w 3603625"/>
                <a:gd name="connsiteY9" fmla="*/ 130175 h 1285875"/>
                <a:gd name="connsiteX10" fmla="*/ 1343025 w 3603625"/>
                <a:gd name="connsiteY10" fmla="*/ 177800 h 1285875"/>
                <a:gd name="connsiteX11" fmla="*/ 1552575 w 3603625"/>
                <a:gd name="connsiteY11" fmla="*/ 120650 h 1285875"/>
                <a:gd name="connsiteX12" fmla="*/ 1714500 w 3603625"/>
                <a:gd name="connsiteY12" fmla="*/ 196850 h 1285875"/>
                <a:gd name="connsiteX13" fmla="*/ 1952625 w 3603625"/>
                <a:gd name="connsiteY13" fmla="*/ 111125 h 1285875"/>
                <a:gd name="connsiteX14" fmla="*/ 2124075 w 3603625"/>
                <a:gd name="connsiteY14" fmla="*/ 187325 h 1285875"/>
                <a:gd name="connsiteX15" fmla="*/ 2305050 w 3603625"/>
                <a:gd name="connsiteY15" fmla="*/ 101600 h 1285875"/>
                <a:gd name="connsiteX16" fmla="*/ 2447925 w 3603625"/>
                <a:gd name="connsiteY16" fmla="*/ 168275 h 1285875"/>
                <a:gd name="connsiteX17" fmla="*/ 2647950 w 3603625"/>
                <a:gd name="connsiteY17" fmla="*/ 158750 h 1285875"/>
                <a:gd name="connsiteX18" fmla="*/ 2781300 w 3603625"/>
                <a:gd name="connsiteY18" fmla="*/ 82550 h 1285875"/>
                <a:gd name="connsiteX19" fmla="*/ 2914650 w 3603625"/>
                <a:gd name="connsiteY19" fmla="*/ 158750 h 1285875"/>
                <a:gd name="connsiteX20" fmla="*/ 3105150 w 3603625"/>
                <a:gd name="connsiteY20" fmla="*/ 168275 h 1285875"/>
                <a:gd name="connsiteX21" fmla="*/ 3200400 w 3603625"/>
                <a:gd name="connsiteY21" fmla="*/ 82550 h 1285875"/>
                <a:gd name="connsiteX22" fmla="*/ 3371850 w 3603625"/>
                <a:gd name="connsiteY22" fmla="*/ 130175 h 1285875"/>
                <a:gd name="connsiteX23" fmla="*/ 3448050 w 3603625"/>
                <a:gd name="connsiteY23" fmla="*/ 187325 h 1285875"/>
                <a:gd name="connsiteX24" fmla="*/ 3590925 w 3603625"/>
                <a:gd name="connsiteY24" fmla="*/ 73025 h 1285875"/>
                <a:gd name="connsiteX25" fmla="*/ 3581400 w 3603625"/>
                <a:gd name="connsiteY25" fmla="*/ 1254125 h 1285875"/>
                <a:gd name="connsiteX26" fmla="*/ 0 w 3603625"/>
                <a:gd name="connsiteY26" fmla="*/ 1254125 h 1285875"/>
                <a:gd name="connsiteX27" fmla="*/ 28575 w 3603625"/>
                <a:gd name="connsiteY27" fmla="*/ 120650 h 1285875"/>
                <a:gd name="connsiteX28" fmla="*/ 19050 w 3603625"/>
                <a:gd name="connsiteY28" fmla="*/ 63500 h 1285875"/>
                <a:gd name="connsiteX0" fmla="*/ 19050 w 3603625"/>
                <a:gd name="connsiteY0" fmla="*/ 63500 h 1285875"/>
                <a:gd name="connsiteX1" fmla="*/ 123825 w 3603625"/>
                <a:gd name="connsiteY1" fmla="*/ 215900 h 1285875"/>
                <a:gd name="connsiteX2" fmla="*/ 266700 w 3603625"/>
                <a:gd name="connsiteY2" fmla="*/ 92075 h 1285875"/>
                <a:gd name="connsiteX3" fmla="*/ 438150 w 3603625"/>
                <a:gd name="connsiteY3" fmla="*/ 206375 h 1285875"/>
                <a:gd name="connsiteX4" fmla="*/ 600075 w 3603625"/>
                <a:gd name="connsiteY4" fmla="*/ 120650 h 1285875"/>
                <a:gd name="connsiteX5" fmla="*/ 733425 w 3603625"/>
                <a:gd name="connsiteY5" fmla="*/ 206375 h 1285875"/>
                <a:gd name="connsiteX6" fmla="*/ 904875 w 3603625"/>
                <a:gd name="connsiteY6" fmla="*/ 139700 h 1285875"/>
                <a:gd name="connsiteX7" fmla="*/ 1038225 w 3603625"/>
                <a:gd name="connsiteY7" fmla="*/ 196850 h 1285875"/>
                <a:gd name="connsiteX8" fmla="*/ 1209675 w 3603625"/>
                <a:gd name="connsiteY8" fmla="*/ 130175 h 1285875"/>
                <a:gd name="connsiteX9" fmla="*/ 1343025 w 3603625"/>
                <a:gd name="connsiteY9" fmla="*/ 177800 h 1285875"/>
                <a:gd name="connsiteX10" fmla="*/ 1552575 w 3603625"/>
                <a:gd name="connsiteY10" fmla="*/ 120650 h 1285875"/>
                <a:gd name="connsiteX11" fmla="*/ 1714500 w 3603625"/>
                <a:gd name="connsiteY11" fmla="*/ 196850 h 1285875"/>
                <a:gd name="connsiteX12" fmla="*/ 1952625 w 3603625"/>
                <a:gd name="connsiteY12" fmla="*/ 111125 h 1285875"/>
                <a:gd name="connsiteX13" fmla="*/ 2124075 w 3603625"/>
                <a:gd name="connsiteY13" fmla="*/ 187325 h 1285875"/>
                <a:gd name="connsiteX14" fmla="*/ 2305050 w 3603625"/>
                <a:gd name="connsiteY14" fmla="*/ 101600 h 1285875"/>
                <a:gd name="connsiteX15" fmla="*/ 2447925 w 3603625"/>
                <a:gd name="connsiteY15" fmla="*/ 168275 h 1285875"/>
                <a:gd name="connsiteX16" fmla="*/ 2647950 w 3603625"/>
                <a:gd name="connsiteY16" fmla="*/ 158750 h 1285875"/>
                <a:gd name="connsiteX17" fmla="*/ 2781300 w 3603625"/>
                <a:gd name="connsiteY17" fmla="*/ 82550 h 1285875"/>
                <a:gd name="connsiteX18" fmla="*/ 2914650 w 3603625"/>
                <a:gd name="connsiteY18" fmla="*/ 158750 h 1285875"/>
                <a:gd name="connsiteX19" fmla="*/ 3105150 w 3603625"/>
                <a:gd name="connsiteY19" fmla="*/ 168275 h 1285875"/>
                <a:gd name="connsiteX20" fmla="*/ 3200400 w 3603625"/>
                <a:gd name="connsiteY20" fmla="*/ 82550 h 1285875"/>
                <a:gd name="connsiteX21" fmla="*/ 3371850 w 3603625"/>
                <a:gd name="connsiteY21" fmla="*/ 130175 h 1285875"/>
                <a:gd name="connsiteX22" fmla="*/ 3448050 w 3603625"/>
                <a:gd name="connsiteY22" fmla="*/ 187325 h 1285875"/>
                <a:gd name="connsiteX23" fmla="*/ 3590925 w 3603625"/>
                <a:gd name="connsiteY23" fmla="*/ 73025 h 1285875"/>
                <a:gd name="connsiteX24" fmla="*/ 3581400 w 3603625"/>
                <a:gd name="connsiteY24" fmla="*/ 1254125 h 1285875"/>
                <a:gd name="connsiteX25" fmla="*/ 0 w 3603625"/>
                <a:gd name="connsiteY25" fmla="*/ 1254125 h 1285875"/>
                <a:gd name="connsiteX26" fmla="*/ 28575 w 3603625"/>
                <a:gd name="connsiteY26" fmla="*/ 120650 h 1285875"/>
                <a:gd name="connsiteX27" fmla="*/ 19050 w 3603625"/>
                <a:gd name="connsiteY27" fmla="*/ 63500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03625" h="1285875">
                  <a:moveTo>
                    <a:pt x="19050" y="63500"/>
                  </a:moveTo>
                  <a:cubicBezTo>
                    <a:pt x="34925" y="79375"/>
                    <a:pt x="82550" y="211138"/>
                    <a:pt x="123825" y="215900"/>
                  </a:cubicBezTo>
                  <a:cubicBezTo>
                    <a:pt x="165100" y="220662"/>
                    <a:pt x="214313" y="93662"/>
                    <a:pt x="266700" y="92075"/>
                  </a:cubicBezTo>
                  <a:cubicBezTo>
                    <a:pt x="319087" y="90488"/>
                    <a:pt x="382588" y="201613"/>
                    <a:pt x="438150" y="206375"/>
                  </a:cubicBezTo>
                  <a:cubicBezTo>
                    <a:pt x="493713" y="211138"/>
                    <a:pt x="550863" y="120650"/>
                    <a:pt x="600075" y="120650"/>
                  </a:cubicBezTo>
                  <a:cubicBezTo>
                    <a:pt x="649287" y="120650"/>
                    <a:pt x="682625" y="203200"/>
                    <a:pt x="733425" y="206375"/>
                  </a:cubicBezTo>
                  <a:cubicBezTo>
                    <a:pt x="784225" y="209550"/>
                    <a:pt x="854075" y="141288"/>
                    <a:pt x="904875" y="139700"/>
                  </a:cubicBezTo>
                  <a:cubicBezTo>
                    <a:pt x="955675" y="138113"/>
                    <a:pt x="987425" y="198438"/>
                    <a:pt x="1038225" y="196850"/>
                  </a:cubicBezTo>
                  <a:cubicBezTo>
                    <a:pt x="1089025" y="195263"/>
                    <a:pt x="1158875" y="133350"/>
                    <a:pt x="1209675" y="130175"/>
                  </a:cubicBezTo>
                  <a:cubicBezTo>
                    <a:pt x="1260475" y="127000"/>
                    <a:pt x="1285875" y="179388"/>
                    <a:pt x="1343025" y="177800"/>
                  </a:cubicBezTo>
                  <a:cubicBezTo>
                    <a:pt x="1400175" y="176213"/>
                    <a:pt x="1490662" y="117475"/>
                    <a:pt x="1552575" y="120650"/>
                  </a:cubicBezTo>
                  <a:cubicBezTo>
                    <a:pt x="1614488" y="123825"/>
                    <a:pt x="1647825" y="198437"/>
                    <a:pt x="1714500" y="196850"/>
                  </a:cubicBezTo>
                  <a:cubicBezTo>
                    <a:pt x="1781175" y="195263"/>
                    <a:pt x="1884363" y="112712"/>
                    <a:pt x="1952625" y="111125"/>
                  </a:cubicBezTo>
                  <a:cubicBezTo>
                    <a:pt x="2020887" y="109538"/>
                    <a:pt x="2065338" y="188912"/>
                    <a:pt x="2124075" y="187325"/>
                  </a:cubicBezTo>
                  <a:cubicBezTo>
                    <a:pt x="2182812" y="185738"/>
                    <a:pt x="2251075" y="104775"/>
                    <a:pt x="2305050" y="101600"/>
                  </a:cubicBezTo>
                  <a:cubicBezTo>
                    <a:pt x="2359025" y="98425"/>
                    <a:pt x="2390775" y="158750"/>
                    <a:pt x="2447925" y="168275"/>
                  </a:cubicBezTo>
                  <a:cubicBezTo>
                    <a:pt x="2505075" y="177800"/>
                    <a:pt x="2592388" y="173038"/>
                    <a:pt x="2647950" y="158750"/>
                  </a:cubicBezTo>
                  <a:cubicBezTo>
                    <a:pt x="2703513" y="144463"/>
                    <a:pt x="2736850" y="82550"/>
                    <a:pt x="2781300" y="82550"/>
                  </a:cubicBezTo>
                  <a:cubicBezTo>
                    <a:pt x="2825750" y="82550"/>
                    <a:pt x="2860675" y="144463"/>
                    <a:pt x="2914650" y="158750"/>
                  </a:cubicBezTo>
                  <a:cubicBezTo>
                    <a:pt x="2968625" y="173038"/>
                    <a:pt x="3057525" y="180975"/>
                    <a:pt x="3105150" y="168275"/>
                  </a:cubicBezTo>
                  <a:cubicBezTo>
                    <a:pt x="3152775" y="155575"/>
                    <a:pt x="3155950" y="88900"/>
                    <a:pt x="3200400" y="82550"/>
                  </a:cubicBezTo>
                  <a:cubicBezTo>
                    <a:pt x="3244850" y="76200"/>
                    <a:pt x="3330575" y="112713"/>
                    <a:pt x="3371850" y="130175"/>
                  </a:cubicBezTo>
                  <a:cubicBezTo>
                    <a:pt x="3413125" y="147638"/>
                    <a:pt x="3411538" y="196850"/>
                    <a:pt x="3448050" y="187325"/>
                  </a:cubicBezTo>
                  <a:cubicBezTo>
                    <a:pt x="3484562" y="177800"/>
                    <a:pt x="3504406" y="0"/>
                    <a:pt x="3590925" y="73025"/>
                  </a:cubicBezTo>
                  <a:cubicBezTo>
                    <a:pt x="3598863" y="303213"/>
                    <a:pt x="3603625" y="940594"/>
                    <a:pt x="3581400" y="1254125"/>
                  </a:cubicBezTo>
                  <a:cubicBezTo>
                    <a:pt x="2916238" y="1262856"/>
                    <a:pt x="565943" y="1285875"/>
                    <a:pt x="0" y="1254125"/>
                  </a:cubicBezTo>
                  <a:cubicBezTo>
                    <a:pt x="17463" y="781844"/>
                    <a:pt x="20638" y="614362"/>
                    <a:pt x="28575" y="120650"/>
                  </a:cubicBezTo>
                  <a:lnTo>
                    <a:pt x="19050" y="635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700333" y="4071933"/>
              <a:ext cx="3581400" cy="3333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3" cstate="print"/>
            <a:srcRect l="42143" t="32619" r="56250" b="36310"/>
            <a:stretch>
              <a:fillRect/>
            </a:stretch>
          </p:blipFill>
          <p:spPr bwMode="auto">
            <a:xfrm>
              <a:off x="7100878" y="2219321"/>
              <a:ext cx="228600" cy="1243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rrowheads="1"/>
            </p:cNvPicPr>
            <p:nvPr/>
          </p:nvPicPr>
          <p:blipFill>
            <a:blip r:embed="rId3" cstate="print"/>
            <a:srcRect l="13661" t="29405" r="83482" b="34405"/>
            <a:stretch>
              <a:fillRect/>
            </a:stretch>
          </p:blipFill>
          <p:spPr bwMode="auto">
            <a:xfrm>
              <a:off x="1633532" y="2090733"/>
              <a:ext cx="366713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3" cstate="print"/>
            <a:srcRect l="18759" t="32500" r="79639" b="36786"/>
            <a:stretch>
              <a:fillRect/>
            </a:stretch>
          </p:blipFill>
          <p:spPr bwMode="auto">
            <a:xfrm>
              <a:off x="2976557" y="2214558"/>
              <a:ext cx="252413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rrowheads="1"/>
            </p:cNvPicPr>
            <p:nvPr/>
          </p:nvPicPr>
          <p:blipFill>
            <a:blip r:embed="rId3" cstate="print"/>
            <a:srcRect l="23601" t="32262" r="74881" b="36310"/>
            <a:stretch>
              <a:fillRect/>
            </a:stretch>
          </p:blipFill>
          <p:spPr bwMode="auto">
            <a:xfrm>
              <a:off x="3681413" y="2205033"/>
              <a:ext cx="274320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rrowheads="1"/>
            </p:cNvPicPr>
            <p:nvPr/>
          </p:nvPicPr>
          <p:blipFill>
            <a:blip r:embed="rId3" cstate="print"/>
            <a:srcRect l="27976" t="32619" r="70238" b="36310"/>
            <a:stretch>
              <a:fillRect/>
            </a:stretch>
          </p:blipFill>
          <p:spPr bwMode="auto">
            <a:xfrm>
              <a:off x="4371975" y="2219321"/>
              <a:ext cx="274320" cy="1243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rrowheads="1"/>
            </p:cNvPicPr>
            <p:nvPr/>
          </p:nvPicPr>
          <p:blipFill>
            <a:blip r:embed="rId3" cstate="print"/>
            <a:srcRect l="32709" t="32381" r="65684" b="36072"/>
            <a:stretch>
              <a:fillRect/>
            </a:stretch>
          </p:blipFill>
          <p:spPr bwMode="auto">
            <a:xfrm>
              <a:off x="5081587" y="2209796"/>
              <a:ext cx="274320" cy="126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rrowheads="1"/>
            </p:cNvPicPr>
            <p:nvPr/>
          </p:nvPicPr>
          <p:blipFill>
            <a:blip r:embed="rId3" cstate="print"/>
            <a:srcRect l="37441" t="32619" r="60952" b="36191"/>
            <a:stretch>
              <a:fillRect/>
            </a:stretch>
          </p:blipFill>
          <p:spPr bwMode="auto">
            <a:xfrm>
              <a:off x="5767387" y="2219321"/>
              <a:ext cx="274320" cy="124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Freeform 15"/>
            <p:cNvSpPr/>
            <p:nvPr/>
          </p:nvSpPr>
          <p:spPr>
            <a:xfrm>
              <a:off x="1976433" y="2471733"/>
              <a:ext cx="4962525" cy="1933575"/>
            </a:xfrm>
            <a:custGeom>
              <a:avLst/>
              <a:gdLst>
                <a:gd name="connsiteX0" fmla="*/ 0 w 4962525"/>
                <a:gd name="connsiteY0" fmla="*/ 19050 h 1933575"/>
                <a:gd name="connsiteX1" fmla="*/ 742950 w 4962525"/>
                <a:gd name="connsiteY1" fmla="*/ 495300 h 1933575"/>
                <a:gd name="connsiteX2" fmla="*/ 723900 w 4962525"/>
                <a:gd name="connsiteY2" fmla="*/ 1933575 h 1933575"/>
                <a:gd name="connsiteX3" fmla="*/ 4314825 w 4962525"/>
                <a:gd name="connsiteY3" fmla="*/ 1933575 h 1933575"/>
                <a:gd name="connsiteX4" fmla="*/ 4314825 w 4962525"/>
                <a:gd name="connsiteY4" fmla="*/ 485775 h 1933575"/>
                <a:gd name="connsiteX5" fmla="*/ 4962525 w 4962525"/>
                <a:gd name="connsiteY5" fmla="*/ 0 h 193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62525" h="1933575">
                  <a:moveTo>
                    <a:pt x="0" y="19050"/>
                  </a:moveTo>
                  <a:lnTo>
                    <a:pt x="742950" y="495300"/>
                  </a:lnTo>
                  <a:lnTo>
                    <a:pt x="723900" y="1933575"/>
                  </a:lnTo>
                  <a:lnTo>
                    <a:pt x="4314825" y="1933575"/>
                  </a:lnTo>
                  <a:lnTo>
                    <a:pt x="4314825" y="485775"/>
                  </a:lnTo>
                  <a:lnTo>
                    <a:pt x="4962525" y="0"/>
                  </a:ln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2936987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>
              <a:off x="4319471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5749127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3644555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5063327" y="3934053"/>
              <a:ext cx="304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0800000" flipV="1">
              <a:off x="6455906" y="2402789"/>
              <a:ext cx="297543" cy="25762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116133" y="2435447"/>
              <a:ext cx="348343" cy="21771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7272333" y="21669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272333" y="24336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272333" y="27003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272333" y="2938455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272333" y="3205155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5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371600" y="21669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371600" y="2433633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1600" y="2667000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371600" y="2928929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371600" y="3167051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5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633519" y="1876486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043733" y="1905000"/>
              <a:ext cx="381000" cy="29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</a:t>
              </a:r>
              <a:r>
                <a:rPr lang="en-US" sz="20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159017" y="3542164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ocean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097331" y="4100961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sediment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0" y="5334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does the composition of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samples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tell you about the composition of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sources (factors)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09800" y="2667000"/>
            <a:ext cx="554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58916" y="2667000"/>
            <a:ext cx="554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98398" y="2667000"/>
            <a:ext cx="554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88998" y="2667000"/>
            <a:ext cx="554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31357" y="2667000"/>
            <a:ext cx="554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5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152400" y="1295400"/>
            <a:ext cx="8991600" cy="4419600"/>
            <a:chOff x="1295400" y="2209800"/>
            <a:chExt cx="4769556" cy="22860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0596"/>
            <a:stretch>
              <a:fillRect/>
            </a:stretch>
          </p:blipFill>
          <p:spPr bwMode="auto">
            <a:xfrm>
              <a:off x="3493206" y="2209800"/>
              <a:ext cx="257175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13245" r="7285"/>
            <a:stretch>
              <a:fillRect/>
            </a:stretch>
          </p:blipFill>
          <p:spPr bwMode="auto">
            <a:xfrm>
              <a:off x="1295400" y="2209800"/>
              <a:ext cx="22860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Freeform 23"/>
            <p:cNvSpPr/>
            <p:nvPr/>
          </p:nvSpPr>
          <p:spPr>
            <a:xfrm>
              <a:off x="2514601" y="2960511"/>
              <a:ext cx="457200" cy="290689"/>
            </a:xfrm>
            <a:custGeom>
              <a:avLst/>
              <a:gdLst>
                <a:gd name="connsiteX0" fmla="*/ 0 w 801511"/>
                <a:gd name="connsiteY0" fmla="*/ 406400 h 406400"/>
                <a:gd name="connsiteX1" fmla="*/ 496711 w 801511"/>
                <a:gd name="connsiteY1" fmla="*/ 270933 h 406400"/>
                <a:gd name="connsiteX2" fmla="*/ 801511 w 801511"/>
                <a:gd name="connsiteY2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1511" h="406400">
                  <a:moveTo>
                    <a:pt x="0" y="406400"/>
                  </a:moveTo>
                  <a:cubicBezTo>
                    <a:pt x="181563" y="372533"/>
                    <a:pt x="363126" y="338666"/>
                    <a:pt x="496711" y="270933"/>
                  </a:cubicBezTo>
                  <a:cubicBezTo>
                    <a:pt x="630296" y="203200"/>
                    <a:pt x="715903" y="101600"/>
                    <a:pt x="801511" y="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667001" y="3719125"/>
              <a:ext cx="533399" cy="45719"/>
            </a:xfrm>
            <a:custGeom>
              <a:avLst/>
              <a:gdLst>
                <a:gd name="connsiteX0" fmla="*/ 0 w 801511"/>
                <a:gd name="connsiteY0" fmla="*/ 406400 h 406400"/>
                <a:gd name="connsiteX1" fmla="*/ 496711 w 801511"/>
                <a:gd name="connsiteY1" fmla="*/ 270933 h 406400"/>
                <a:gd name="connsiteX2" fmla="*/ 801511 w 801511"/>
                <a:gd name="connsiteY2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1511" h="406400">
                  <a:moveTo>
                    <a:pt x="0" y="406400"/>
                  </a:moveTo>
                  <a:cubicBezTo>
                    <a:pt x="181563" y="372533"/>
                    <a:pt x="363126" y="338666"/>
                    <a:pt x="496711" y="270933"/>
                  </a:cubicBezTo>
                  <a:cubicBezTo>
                    <a:pt x="630296" y="203200"/>
                    <a:pt x="715903" y="101600"/>
                    <a:pt x="801511" y="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flipH="1">
              <a:off x="4892776" y="3379615"/>
              <a:ext cx="687139" cy="130840"/>
            </a:xfrm>
            <a:custGeom>
              <a:avLst/>
              <a:gdLst>
                <a:gd name="connsiteX0" fmla="*/ 1038577 w 1038577"/>
                <a:gd name="connsiteY0" fmla="*/ 203200 h 237067"/>
                <a:gd name="connsiteX1" fmla="*/ 293511 w 1038577"/>
                <a:gd name="connsiteY1" fmla="*/ 203200 h 237067"/>
                <a:gd name="connsiteX2" fmla="*/ 0 w 1038577"/>
                <a:gd name="connsiteY2" fmla="*/ 0 h 2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8577" h="237067">
                  <a:moveTo>
                    <a:pt x="1038577" y="203200"/>
                  </a:moveTo>
                  <a:cubicBezTo>
                    <a:pt x="752592" y="220133"/>
                    <a:pt x="466607" y="237067"/>
                    <a:pt x="293511" y="203200"/>
                  </a:cubicBezTo>
                  <a:cubicBezTo>
                    <a:pt x="120415" y="169333"/>
                    <a:pt x="60207" y="84666"/>
                    <a:pt x="0" y="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 rot="19944141" flipH="1">
              <a:off x="4759821" y="2983929"/>
              <a:ext cx="522869" cy="246142"/>
            </a:xfrm>
            <a:custGeom>
              <a:avLst/>
              <a:gdLst>
                <a:gd name="connsiteX0" fmla="*/ 857955 w 857955"/>
                <a:gd name="connsiteY0" fmla="*/ 0 h 295392"/>
                <a:gd name="connsiteX1" fmla="*/ 553155 w 857955"/>
                <a:gd name="connsiteY1" fmla="*/ 259644 h 295392"/>
                <a:gd name="connsiteX2" fmla="*/ 0 w 857955"/>
                <a:gd name="connsiteY2" fmla="*/ 214488 h 295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7955" h="295392">
                  <a:moveTo>
                    <a:pt x="857955" y="0"/>
                  </a:moveTo>
                  <a:cubicBezTo>
                    <a:pt x="777051" y="111948"/>
                    <a:pt x="696147" y="223896"/>
                    <a:pt x="553155" y="259644"/>
                  </a:cubicBezTo>
                  <a:cubicBezTo>
                    <a:pt x="410163" y="295392"/>
                    <a:pt x="205081" y="254940"/>
                    <a:pt x="0" y="214488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24000" y="2479363"/>
              <a:ext cx="381000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8469" y="2503311"/>
              <a:ext cx="381000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92777" y="2761593"/>
              <a:ext cx="1010499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f’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i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90859" y="3076903"/>
              <a:ext cx="933677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f’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29259" y="2722179"/>
              <a:ext cx="1053598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52619" y="3431628"/>
              <a:ext cx="991318" cy="30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factor, 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18" name="Oval 17"/>
          <p:cNvSpPr/>
          <p:nvPr/>
        </p:nvSpPr>
        <p:spPr>
          <a:xfrm>
            <a:off x="2334491" y="3290455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53200" y="28194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705600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521527" y="4197927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43000" y="5334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do not uniquely determine factors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57150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two bracketing factors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5715000"/>
            <a:ext cx="403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most typical factor and deviation from it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229600" cy="1143000"/>
          </a:xfrm>
        </p:spPr>
        <p:txBody>
          <a:bodyPr/>
          <a:lstStyle/>
          <a:p>
            <a:r>
              <a:rPr lang="en-US" dirty="0" smtClean="0"/>
              <a:t>Calculating </a:t>
            </a:r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35814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singular value decomposition”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229600" cy="1143000"/>
          </a:xfrm>
        </p:spPr>
        <p:txBody>
          <a:bodyPr/>
          <a:lstStyle/>
          <a:p>
            <a:r>
              <a:rPr lang="en-US" dirty="0" smtClean="0"/>
              <a:t>Calculating </a:t>
            </a:r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U </a:t>
            </a: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</a:rPr>
              <a:t> V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3200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038600" y="2286000"/>
            <a:ext cx="762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4149306" y="2920041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784790" y="2932983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24400" y="2286000"/>
            <a:ext cx="762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/>
          <a:lstStyle/>
          <a:p>
            <a:r>
              <a:rPr lang="en-US" dirty="0" smtClean="0"/>
              <a:t>Step-by-Step Process of</a:t>
            </a:r>
            <a:br>
              <a:rPr lang="en-US" dirty="0" smtClean="0"/>
            </a:br>
            <a:r>
              <a:rPr lang="en-US" dirty="0" smtClean="0"/>
              <a:t>Factor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191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Consider the questions: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Is this really a problem where linear mixing is sensible?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Are the factors really unknown?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191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Consider the questions: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Is this really a problem where the </a:t>
            </a:r>
            <a:r>
              <a:rPr lang="en-US" dirty="0" err="1" smtClean="0"/>
              <a:t>notio</a:t>
            </a:r>
            <a:r>
              <a:rPr lang="en-US" dirty="0" smtClean="0"/>
              <a:t> of linear mixing of factors is sensible?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Are the factors really unknown?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54102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you’ve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answered “no” to either question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baseline="0" dirty="0" smtClean="0">
                <a:solidFill>
                  <a:srgbClr val="FF0000"/>
                </a:solidFill>
                <a:latin typeface="+mn-lt"/>
              </a:rPr>
              <a:t>you</a:t>
            </a:r>
            <a:r>
              <a:rPr lang="en-US" sz="2400" kern="0" dirty="0" smtClean="0">
                <a:solidFill>
                  <a:srgbClr val="FF0000"/>
                </a:solidFill>
                <a:latin typeface="+mn-lt"/>
              </a:rPr>
              <a:t> shouldn’t be using factor analysis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838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Get the data into the form of a sample matrix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5287" t="27174" r="6824" b="54348"/>
          <a:stretch>
            <a:fillRect/>
          </a:stretch>
        </p:blipFill>
        <p:spPr bwMode="auto">
          <a:xfrm>
            <a:off x="457200" y="32004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3352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1: Recipe for Factor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3048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elements of vastly unequal size?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normalizing each column of 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3400" y="45720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possibility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1905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for j=[1:M]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S(:,j) = </a:t>
            </a:r>
            <a:r>
              <a:rPr lang="en-US" dirty="0" smtClean="0"/>
              <a:t>S(:,j</a:t>
            </a:r>
            <a:r>
              <a:rPr lang="en-US" dirty="0" smtClean="0"/>
              <a:t>) / c(j);</a:t>
            </a:r>
          </a:p>
          <a:p>
            <a:pPr>
              <a:buNone/>
            </a:pPr>
            <a:r>
              <a:rPr lang="en-US" dirty="0" smtClean="0"/>
              <a:t>end </a:t>
            </a:r>
          </a:p>
          <a:p>
            <a:pPr algn="ctr">
              <a:buNone/>
            </a:pPr>
            <a:endParaRPr lang="en-US" i="1" baseline="-25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3400" y="45720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09600" y="19050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Normalize each element </a:t>
            </a:r>
            <a:r>
              <a:rPr kumimoji="0" lang="en-US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by a typical size </a:t>
            </a:r>
            <a:r>
              <a:rPr kumimoji="0" lang="en-US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32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en-US" sz="3200" b="0" i="1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57150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+mn-lt"/>
              </a:rPr>
              <a:t>(then remove normalization afterwards)</a:t>
            </a:r>
            <a:endParaRPr kumimoji="0" lang="en-US" sz="3200" b="0" i="1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Another possibility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905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for j=[1:M]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S(:,j) = (S(:,j) - mean(S(:,j))) ./ </a:t>
            </a:r>
            <a:r>
              <a:rPr lang="en-US" dirty="0" err="1" smtClean="0"/>
              <a:t>sigmae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end </a:t>
            </a:r>
          </a:p>
          <a:p>
            <a:pPr algn="ctr">
              <a:buNone/>
            </a:pPr>
            <a:endParaRPr lang="en-US" i="1" baseline="-25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3400" y="45720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09600" y="10668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 in deviations from the mean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+mn-lt"/>
              </a:rPr>
              <a:t>normalize by the prior variance </a:t>
            </a:r>
            <a:r>
              <a:rPr lang="el-GR" sz="3200" kern="0" dirty="0" smtClean="0">
                <a:latin typeface="Cambria Math"/>
                <a:ea typeface="Cambria Math"/>
              </a:rPr>
              <a:t>σ</a:t>
            </a:r>
            <a:r>
              <a:rPr lang="en-US" sz="3200" kern="0" baseline="-25000" dirty="0" err="1" smtClean="0">
                <a:latin typeface="Cambria Math"/>
                <a:ea typeface="Cambria Math"/>
              </a:rPr>
              <a:t>e</a:t>
            </a:r>
            <a:r>
              <a:rPr lang="en-US" sz="3200" kern="0" baseline="-35000" dirty="0" err="1" smtClean="0">
                <a:latin typeface="Cambria Math"/>
                <a:ea typeface="Cambria Math"/>
              </a:rPr>
              <a:t>i</a:t>
            </a:r>
            <a:endParaRPr kumimoji="0" lang="en-US" sz="3200" b="0" i="1" u="none" strike="noStrike" kern="0" cap="none" spc="0" normalizeH="0" baseline="-3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57150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+mn-lt"/>
              </a:rPr>
              <a:t>(then remove normalization afterwards)</a:t>
            </a:r>
            <a:endParaRPr kumimoji="0" lang="en-US" sz="3200" b="0" i="1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4648200"/>
            <a:ext cx="822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that prior error </a:t>
            </a:r>
            <a:r>
              <a:rPr lang="en-US" sz="2400" kern="0" dirty="0" smtClean="0">
                <a:latin typeface="+mn-lt"/>
              </a:rPr>
              <a:t>of S is now unity: </a:t>
            </a:r>
            <a:r>
              <a:rPr lang="el-GR" sz="2400" kern="0" dirty="0" smtClean="0">
                <a:latin typeface="Cambria Math"/>
                <a:ea typeface="Cambria Math"/>
              </a:rPr>
              <a:t>σ</a:t>
            </a:r>
            <a:r>
              <a:rPr lang="en-US" sz="2400" kern="0" baseline="-25000" dirty="0" smtClean="0">
                <a:latin typeface="Cambria Math"/>
                <a:ea typeface="Cambria Math"/>
              </a:rPr>
              <a:t>S</a:t>
            </a:r>
            <a:r>
              <a:rPr lang="en-US" sz="2400" kern="0" dirty="0" smtClean="0">
                <a:latin typeface="Cambria Math"/>
                <a:ea typeface="Cambria Math"/>
              </a:rPr>
              <a:t>=1</a:t>
            </a:r>
            <a:endParaRPr kumimoji="0" lang="en-US" sz="2400" b="0" i="1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Compute SVD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1200" y="2971800"/>
            <a:ext cx="518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[U, SIGMA, V]   =    </a:t>
            </a:r>
            <a:r>
              <a:rPr lang="en-US" sz="2800" dirty="0" err="1" smtClean="0"/>
              <a:t>svd</a:t>
            </a:r>
            <a:r>
              <a:rPr lang="en-US" sz="2800" dirty="0" smtClean="0"/>
              <a:t>(S,0);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decide on how many factors to keep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10"/>
          <p:cNvGrpSpPr/>
          <p:nvPr/>
        </p:nvGrpSpPr>
        <p:grpSpPr>
          <a:xfrm>
            <a:off x="238665" y="1752600"/>
            <a:ext cx="8686800" cy="4495800"/>
            <a:chOff x="1447800" y="2133600"/>
            <a:chExt cx="5334000" cy="2286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7800" y="2181225"/>
              <a:ext cx="533400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7"/>
            <p:cNvSpPr/>
            <p:nvPr/>
          </p:nvSpPr>
          <p:spPr>
            <a:xfrm rot="16200000">
              <a:off x="1028700" y="27813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962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950878" y="3058660"/>
              <a:ext cx="1371600" cy="28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singular values, </a:t>
              </a:r>
              <a:r>
                <a:rPr lang="en-US" sz="24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4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86200" y="4072467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23763" y="3993444"/>
              <a:ext cx="990600" cy="234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52800" y="2133600"/>
              <a:ext cx="1524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4267200" y="5624424"/>
            <a:ext cx="0" cy="395376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 bwMode="auto">
          <a:xfrm>
            <a:off x="3352800" y="5857335"/>
            <a:ext cx="182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P=4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62400" y="22860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sigma = </a:t>
            </a:r>
            <a:r>
              <a:rPr lang="en-US" sz="2800" dirty="0" err="1" smtClean="0"/>
              <a:t>diag</a:t>
            </a:r>
            <a:r>
              <a:rPr lang="en-US" sz="2800" dirty="0" smtClean="0"/>
              <a:t>(SIGMA);</a:t>
            </a:r>
          </a:p>
          <a:p>
            <a:endParaRPr lang="en-US" sz="2800" dirty="0" smtClean="0"/>
          </a:p>
          <a:p>
            <a:r>
              <a:rPr lang="en-US" sz="2800" dirty="0" smtClean="0"/>
              <a:t>plot( [1:M]’, sigma );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/>
          <p:nvPr/>
        </p:nvGrpSpPr>
        <p:grpSpPr>
          <a:xfrm>
            <a:off x="238665" y="1752600"/>
            <a:ext cx="8686800" cy="4495800"/>
            <a:chOff x="1447800" y="2133600"/>
            <a:chExt cx="5334000" cy="2286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7800" y="2181225"/>
              <a:ext cx="533400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7"/>
            <p:cNvSpPr/>
            <p:nvPr/>
          </p:nvSpPr>
          <p:spPr>
            <a:xfrm rot="16200000">
              <a:off x="1028700" y="27813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962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950878" y="3058660"/>
              <a:ext cx="1371600" cy="28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singular values, </a:t>
              </a:r>
              <a:r>
                <a:rPr lang="en-US" sz="24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4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86200" y="4072467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23763" y="3993444"/>
              <a:ext cx="990600" cy="234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52800" y="2133600"/>
              <a:ext cx="1524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4267200" y="5624424"/>
            <a:ext cx="0" cy="395376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 bwMode="auto">
          <a:xfrm>
            <a:off x="3352800" y="5857335"/>
            <a:ext cx="182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P=4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038600" y="1828800"/>
            <a:ext cx="4724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Guided by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measurement accuracy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intended purpose of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keep only P factors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2301657"/>
            <a:ext cx="6858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P=3;</a:t>
            </a:r>
          </a:p>
          <a:p>
            <a:r>
              <a:rPr lang="en-US" sz="2800" dirty="0" smtClean="0"/>
              <a:t>UP=U(:,1:P);</a:t>
            </a:r>
          </a:p>
          <a:p>
            <a:r>
              <a:rPr lang="en-US" sz="2800" dirty="0" smtClean="0"/>
              <a:t>SIGMAP=SIGMA(1:P,1:P);</a:t>
            </a:r>
          </a:p>
          <a:p>
            <a:r>
              <a:rPr lang="en-US" sz="2800" dirty="0" smtClean="0"/>
              <a:t>VP = V(:,1:P);</a:t>
            </a:r>
          </a:p>
          <a:p>
            <a:r>
              <a:rPr lang="en-US" sz="2800" dirty="0" smtClean="0"/>
              <a:t>FP = VP’;</a:t>
            </a:r>
          </a:p>
          <a:p>
            <a:r>
              <a:rPr lang="en-US" sz="2800" dirty="0" smtClean="0"/>
              <a:t>CP = UP*SIGMAP;</a:t>
            </a:r>
          </a:p>
          <a:p>
            <a:r>
              <a:rPr lang="en-US" sz="2800" dirty="0" err="1" smtClean="0"/>
              <a:t>Sest</a:t>
            </a:r>
            <a:r>
              <a:rPr lang="en-US" sz="2800" dirty="0" smtClean="0"/>
              <a:t> = CP * FP;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828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examine how well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= </a:t>
            </a:r>
            <a:r>
              <a:rPr lang="en-US" b="1" dirty="0" smtClean="0">
                <a:latin typeface="Cambria Math"/>
                <a:ea typeface="Cambria Math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>p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b="1" dirty="0" err="1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baseline="-25000" dirty="0" err="1" smtClean="0">
                <a:latin typeface="Cambria Math"/>
                <a:ea typeface="Cambria Math"/>
                <a:cs typeface="Times New Roman" pitchFamily="18" charset="0"/>
              </a:rPr>
              <a:t>p</a:t>
            </a: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/>
            </a:r>
            <a:b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matches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/>
                <a:ea typeface="Cambria Math"/>
                <a:cs typeface="Times New Roman" pitchFamily="18" charset="0"/>
              </a:rPr>
              <a:t>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2503944"/>
            <a:ext cx="6858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E  = 0;</a:t>
            </a:r>
          </a:p>
          <a:p>
            <a:r>
              <a:rPr lang="en-US" sz="2800" dirty="0" smtClean="0"/>
              <a:t>for j=[1:M]</a:t>
            </a:r>
          </a:p>
          <a:p>
            <a:r>
              <a:rPr lang="en-US" sz="2800" dirty="0" smtClean="0"/>
              <a:t>	e = </a:t>
            </a:r>
            <a:r>
              <a:rPr lang="en-US" sz="2800" dirty="0" err="1" smtClean="0"/>
              <a:t>Sest</a:t>
            </a:r>
            <a:r>
              <a:rPr lang="en-US" sz="2800" dirty="0" smtClean="0"/>
              <a:t>(:,j) - S(:,j);</a:t>
            </a:r>
          </a:p>
          <a:p>
            <a:r>
              <a:rPr lang="en-US" sz="2800" dirty="0" smtClean="0"/>
              <a:t>          E = </a:t>
            </a:r>
            <a:r>
              <a:rPr lang="en-US" sz="2800" dirty="0" smtClean="0"/>
              <a:t>E + e</a:t>
            </a:r>
            <a:r>
              <a:rPr lang="en-US" sz="2800" dirty="0" smtClean="0"/>
              <a:t>’*e;</a:t>
            </a:r>
          </a:p>
          <a:p>
            <a:r>
              <a:rPr lang="en-US" sz="2800" dirty="0" smtClean="0"/>
              <a:t>end</a:t>
            </a:r>
          </a:p>
          <a:p>
            <a:r>
              <a:rPr lang="en-US" sz="2800" dirty="0" err="1" smtClean="0"/>
              <a:t>sigmaS_posterior</a:t>
            </a:r>
            <a:r>
              <a:rPr lang="en-US" sz="2800" dirty="0" smtClean="0"/>
              <a:t> = </a:t>
            </a:r>
            <a:r>
              <a:rPr lang="en-US" sz="2800" dirty="0" err="1" smtClean="0"/>
              <a:t>sqrt</a:t>
            </a:r>
            <a:r>
              <a:rPr lang="en-US" sz="2800" dirty="0" smtClean="0"/>
              <a:t>(E/(N*M));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33400" y="5715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5638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compare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 the prior 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error </a:t>
            </a:r>
            <a:r>
              <a:rPr lang="el-GR" sz="3600" kern="0" dirty="0" smtClean="0">
                <a:latin typeface="Cambria Math"/>
                <a:ea typeface="Cambria Math"/>
              </a:rPr>
              <a:t>σ</a:t>
            </a:r>
            <a:r>
              <a:rPr lang="en-US" sz="3600" kern="0" baseline="-25000" dirty="0" smtClean="0">
                <a:latin typeface="Cambria Math"/>
                <a:ea typeface="Cambria Math"/>
              </a:rPr>
              <a:t>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28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(not described in detail)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1600200"/>
            <a:ext cx="9144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ome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users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insert a step here to use prior information to modify (“rotate”) the SVD factors into some other factors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baseline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(but without changing the value of P)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295400" y="3886200"/>
            <a:ext cx="1905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</a:t>
            </a:r>
            <a:r>
              <a:rPr kumimoji="0" lang="en-US" sz="2800" b="0" i="0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= 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953000" y="3886200"/>
            <a:ext cx="2971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</a:t>
            </a:r>
            <a:r>
              <a:rPr kumimoji="0" lang="en-US" sz="2800" b="0" i="0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=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C’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F’</a:t>
            </a:r>
            <a:r>
              <a:rPr kumimoji="0" lang="en-US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10596"/>
          <a:stretch>
            <a:fillRect/>
          </a:stretch>
        </p:blipFill>
        <p:spPr bwMode="auto">
          <a:xfrm>
            <a:off x="0" y="1295400"/>
            <a:ext cx="484828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Freeform 26"/>
          <p:cNvSpPr/>
          <p:nvPr/>
        </p:nvSpPr>
        <p:spPr>
          <a:xfrm rot="20228241" flipH="1">
            <a:off x="2586720" y="3280994"/>
            <a:ext cx="1295399" cy="252957"/>
          </a:xfrm>
          <a:custGeom>
            <a:avLst/>
            <a:gdLst>
              <a:gd name="connsiteX0" fmla="*/ 1038577 w 1038577"/>
              <a:gd name="connsiteY0" fmla="*/ 203200 h 237067"/>
              <a:gd name="connsiteX1" fmla="*/ 293511 w 1038577"/>
              <a:gd name="connsiteY1" fmla="*/ 203200 h 237067"/>
              <a:gd name="connsiteX2" fmla="*/ 0 w 1038577"/>
              <a:gd name="connsiteY2" fmla="*/ 0 h 23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8577" h="237067">
                <a:moveTo>
                  <a:pt x="1038577" y="203200"/>
                </a:moveTo>
                <a:cubicBezTo>
                  <a:pt x="752592" y="220133"/>
                  <a:pt x="466607" y="237067"/>
                  <a:pt x="293511" y="203200"/>
                </a:cubicBezTo>
                <a:cubicBezTo>
                  <a:pt x="120415" y="169333"/>
                  <a:pt x="60207" y="84666"/>
                  <a:pt x="0" y="0"/>
                </a:cubicBezTo>
              </a:path>
            </a:pathLst>
          </a:cu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 rot="20265750" flipH="1">
            <a:off x="3182098" y="5958795"/>
            <a:ext cx="983831" cy="499329"/>
          </a:xfrm>
          <a:custGeom>
            <a:avLst/>
            <a:gdLst>
              <a:gd name="connsiteX0" fmla="*/ 857955 w 857955"/>
              <a:gd name="connsiteY0" fmla="*/ 0 h 295392"/>
              <a:gd name="connsiteX1" fmla="*/ 553155 w 857955"/>
              <a:gd name="connsiteY1" fmla="*/ 259644 h 295392"/>
              <a:gd name="connsiteX2" fmla="*/ 0 w 857955"/>
              <a:gd name="connsiteY2" fmla="*/ 214488 h 295392"/>
              <a:gd name="connsiteX0" fmla="*/ 857955 w 857955"/>
              <a:gd name="connsiteY0" fmla="*/ 0 h 254940"/>
              <a:gd name="connsiteX1" fmla="*/ 500359 w 857955"/>
              <a:gd name="connsiteY1" fmla="*/ 145462 h 254940"/>
              <a:gd name="connsiteX2" fmla="*/ 0 w 857955"/>
              <a:gd name="connsiteY2" fmla="*/ 214488 h 2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955" h="254940">
                <a:moveTo>
                  <a:pt x="857955" y="0"/>
                </a:moveTo>
                <a:cubicBezTo>
                  <a:pt x="777051" y="111948"/>
                  <a:pt x="643351" y="109714"/>
                  <a:pt x="500359" y="145462"/>
                </a:cubicBezTo>
                <a:cubicBezTo>
                  <a:pt x="357367" y="181210"/>
                  <a:pt x="205081" y="254940"/>
                  <a:pt x="0" y="214488"/>
                </a:cubicBezTo>
              </a:path>
            </a:pathLst>
          </a:cu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0" y="22428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Example: Factors close to prior compositions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4800" y="1295400"/>
            <a:ext cx="4035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A) SVD Factors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29000" y="55626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factor,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905000" y="2819400"/>
            <a:ext cx="152400" cy="152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863971" y="6139137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409881" y="37338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971800" y="4800600"/>
            <a:ext cx="152400" cy="152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/>
          <a:srcRect l="13406"/>
          <a:stretch>
            <a:fillRect/>
          </a:stretch>
        </p:blipFill>
        <p:spPr bwMode="auto">
          <a:xfrm>
            <a:off x="4343400" y="1295400"/>
            <a:ext cx="469588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Freeform 33"/>
          <p:cNvSpPr/>
          <p:nvPr/>
        </p:nvSpPr>
        <p:spPr>
          <a:xfrm rot="19944141" flipH="1" flipV="1">
            <a:off x="6437040" y="2110649"/>
            <a:ext cx="985716" cy="398546"/>
          </a:xfrm>
          <a:custGeom>
            <a:avLst/>
            <a:gdLst>
              <a:gd name="connsiteX0" fmla="*/ 857955 w 857955"/>
              <a:gd name="connsiteY0" fmla="*/ 0 h 295392"/>
              <a:gd name="connsiteX1" fmla="*/ 553155 w 857955"/>
              <a:gd name="connsiteY1" fmla="*/ 259644 h 295392"/>
              <a:gd name="connsiteX2" fmla="*/ 0 w 857955"/>
              <a:gd name="connsiteY2" fmla="*/ 214488 h 29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955" h="295392">
                <a:moveTo>
                  <a:pt x="857955" y="0"/>
                </a:moveTo>
                <a:cubicBezTo>
                  <a:pt x="777051" y="111948"/>
                  <a:pt x="696147" y="223896"/>
                  <a:pt x="553155" y="259644"/>
                </a:cubicBezTo>
                <a:cubicBezTo>
                  <a:pt x="410163" y="295392"/>
                  <a:pt x="205081" y="254940"/>
                  <a:pt x="0" y="214488"/>
                </a:cubicBezTo>
              </a:path>
            </a:pathLst>
          </a:cu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343400" y="12954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B) New Factors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39000" y="1676400"/>
            <a:ext cx="19050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factor,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f’</a:t>
            </a:r>
            <a:r>
              <a:rPr lang="en-US" sz="32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67600" y="3429000"/>
            <a:ext cx="1760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factor,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f’</a:t>
            </a:r>
            <a:r>
              <a:rPr lang="en-US" sz="32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9" name="Oval 38"/>
          <p:cNvSpPr/>
          <p:nvPr/>
        </p:nvSpPr>
        <p:spPr>
          <a:xfrm>
            <a:off x="6817740" y="4862424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133600" y="2743200"/>
            <a:ext cx="381000" cy="304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H="1" flipV="1">
            <a:off x="2150853" y="2057400"/>
            <a:ext cx="838201" cy="4495800"/>
          </a:xfrm>
          <a:prstGeom prst="line">
            <a:avLst/>
          </a:prstGeom>
          <a:ln w="190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6324600" y="2667000"/>
            <a:ext cx="3048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H="1" flipV="1">
            <a:off x="6324600" y="2057400"/>
            <a:ext cx="838201" cy="4495800"/>
          </a:xfrm>
          <a:prstGeom prst="line">
            <a:avLst/>
          </a:prstGeom>
          <a:ln w="190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6396489" y="2750388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 rot="3296483" flipV="1">
            <a:off x="1576153" y="2567115"/>
            <a:ext cx="429095" cy="164338"/>
          </a:xfrm>
          <a:custGeom>
            <a:avLst/>
            <a:gdLst>
              <a:gd name="connsiteX0" fmla="*/ 1038577 w 1038577"/>
              <a:gd name="connsiteY0" fmla="*/ 203200 h 237067"/>
              <a:gd name="connsiteX1" fmla="*/ 293511 w 1038577"/>
              <a:gd name="connsiteY1" fmla="*/ 203200 h 237067"/>
              <a:gd name="connsiteX2" fmla="*/ 0 w 1038577"/>
              <a:gd name="connsiteY2" fmla="*/ 0 h 23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8577" h="237067">
                <a:moveTo>
                  <a:pt x="1038577" y="203200"/>
                </a:moveTo>
                <a:cubicBezTo>
                  <a:pt x="752592" y="220133"/>
                  <a:pt x="466607" y="237067"/>
                  <a:pt x="293511" y="203200"/>
                </a:cubicBezTo>
                <a:cubicBezTo>
                  <a:pt x="120415" y="169333"/>
                  <a:pt x="60207" y="84666"/>
                  <a:pt x="0" y="0"/>
                </a:cubicBezTo>
              </a:path>
            </a:pathLst>
          </a:custGeom>
          <a:noFill/>
          <a:ln w="19050">
            <a:solidFill>
              <a:srgbClr val="5675F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-34506" y="2286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Good Old North American Mud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Freeform 48"/>
          <p:cNvSpPr/>
          <p:nvPr/>
        </p:nvSpPr>
        <p:spPr>
          <a:xfrm rot="19806348" flipH="1">
            <a:off x="3136131" y="4466418"/>
            <a:ext cx="699418" cy="222424"/>
          </a:xfrm>
          <a:custGeom>
            <a:avLst/>
            <a:gdLst>
              <a:gd name="connsiteX0" fmla="*/ 1038577 w 1038577"/>
              <a:gd name="connsiteY0" fmla="*/ 203200 h 237067"/>
              <a:gd name="connsiteX1" fmla="*/ 293511 w 1038577"/>
              <a:gd name="connsiteY1" fmla="*/ 203200 h 237067"/>
              <a:gd name="connsiteX2" fmla="*/ 0 w 1038577"/>
              <a:gd name="connsiteY2" fmla="*/ 0 h 23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8577" h="237067">
                <a:moveTo>
                  <a:pt x="1038577" y="203200"/>
                </a:moveTo>
                <a:cubicBezTo>
                  <a:pt x="752592" y="220133"/>
                  <a:pt x="466607" y="237067"/>
                  <a:pt x="293511" y="203200"/>
                </a:cubicBezTo>
                <a:cubicBezTo>
                  <a:pt x="120415" y="169333"/>
                  <a:pt x="60207" y="84666"/>
                  <a:pt x="0" y="0"/>
                </a:cubicBezTo>
              </a:path>
            </a:pathLst>
          </a:custGeom>
          <a:noFill/>
          <a:ln w="19050">
            <a:solidFill>
              <a:srgbClr val="5675F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61094" y="2484405"/>
            <a:ext cx="176017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factor,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81400" y="36576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Good Old European Mud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6096000" y="2819400"/>
            <a:ext cx="152400" cy="152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162800" y="4800600"/>
            <a:ext cx="152400" cy="152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 rot="18810666" flipH="1" flipV="1">
            <a:off x="6575970" y="4143982"/>
            <a:ext cx="1112440" cy="299941"/>
          </a:xfrm>
          <a:custGeom>
            <a:avLst/>
            <a:gdLst>
              <a:gd name="connsiteX0" fmla="*/ 857955 w 857955"/>
              <a:gd name="connsiteY0" fmla="*/ 0 h 295392"/>
              <a:gd name="connsiteX1" fmla="*/ 553155 w 857955"/>
              <a:gd name="connsiteY1" fmla="*/ 259644 h 295392"/>
              <a:gd name="connsiteX2" fmla="*/ 0 w 857955"/>
              <a:gd name="connsiteY2" fmla="*/ 214488 h 29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955" h="295392">
                <a:moveTo>
                  <a:pt x="857955" y="0"/>
                </a:moveTo>
                <a:cubicBezTo>
                  <a:pt x="777051" y="111948"/>
                  <a:pt x="696147" y="223896"/>
                  <a:pt x="553155" y="259644"/>
                </a:cubicBezTo>
                <a:cubicBezTo>
                  <a:pt x="410163" y="295392"/>
                  <a:pt x="205081" y="254940"/>
                  <a:pt x="0" y="214488"/>
                </a:cubicBezTo>
              </a:path>
            </a:pathLst>
          </a:cu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23622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Factor Analysis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letting the data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“describe itself”</a:t>
            </a:r>
            <a:endParaRPr lang="en-US" sz="4400" kern="0" noProof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838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 of prior information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16002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factors close to prior factor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factors have non-negative elements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loadings are non-negative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factors are “spiky”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(just a few large elements in each factor, “</a:t>
            </a:r>
            <a:r>
              <a:rPr lang="en-US" sz="2800" kern="0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varimax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rotation”)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loadings are 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“spiky”</a:t>
            </a:r>
          </a:p>
          <a:p>
            <a:pPr lvl="0" algn="ctr"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(just a few large 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factors in 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sample)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28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examine the elements of a given factor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instance, factor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(k)</a:t>
            </a:r>
            <a:endParaRPr lang="en-US" sz="28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2590800"/>
            <a:ext cx="4038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k=2;</a:t>
            </a:r>
          </a:p>
          <a:p>
            <a:r>
              <a:rPr lang="en-US" sz="2800" dirty="0" err="1" smtClean="0"/>
              <a:t>fk</a:t>
            </a:r>
            <a:r>
              <a:rPr lang="en-US" sz="2800" dirty="0" smtClean="0"/>
              <a:t> = FP(k,</a:t>
            </a:r>
            <a:r>
              <a:rPr lang="en-US" sz="2800" dirty="0" smtClean="0">
                <a:sym typeface="Wingdings" pitchFamily="2" charset="2"/>
              </a:rPr>
              <a:t>:)’</a:t>
            </a:r>
            <a:r>
              <a:rPr lang="en-US" sz="2800" dirty="0" smtClean="0"/>
              <a:t>;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600" y="5715000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plot(  [1:P]’, </a:t>
            </a:r>
            <a:r>
              <a:rPr lang="en-US" sz="2800" dirty="0" err="1" smtClean="0"/>
              <a:t>fk</a:t>
            </a:r>
            <a:r>
              <a:rPr lang="en-US" sz="2800" dirty="0" smtClean="0"/>
              <a:t> );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371600" y="3581400"/>
            <a:ext cx="6019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the ordering of the elements is meaningful, consider plotting the factor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828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examine the loadings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instance, loading associated with factor k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2551093"/>
            <a:ext cx="4038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k=2;</a:t>
            </a:r>
          </a:p>
          <a:p>
            <a:r>
              <a:rPr lang="en-US" sz="2800" dirty="0" smtClean="0"/>
              <a:t>ck = CP(</a:t>
            </a:r>
            <a:r>
              <a:rPr lang="en-US" sz="2800" dirty="0" smtClean="0">
                <a:sym typeface="Wingdings" pitchFamily="2" charset="2"/>
              </a:rPr>
              <a:t>:,k)</a:t>
            </a:r>
            <a:r>
              <a:rPr lang="en-US" sz="2800" dirty="0" smtClean="0"/>
              <a:t>;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600" y="5486400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plot(  [1:N]’, ck );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295400" y="3581400"/>
            <a:ext cx="7086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the ordering of the samples is meaningful, consider plotting the loadings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3352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2: Empirical Orthogonal Functions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row number in the sample matrix could be meaningful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1"/>
            <a:ext cx="91440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 samples collected at a succession of times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152400" y="3886200"/>
            <a:ext cx="914400" cy="11430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5400000">
            <a:off x="198043" y="409818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column number in the sample matrix could be meaningful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1"/>
            <a:ext cx="9144000" cy="762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 concentration of the same chemical element at a sequence of positions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6200000">
            <a:off x="4610100" y="2171700"/>
            <a:ext cx="914400" cy="25146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31242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distance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1981200" y="3200400"/>
            <a:ext cx="529771" cy="13280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8194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distance dependence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>
            <a:off x="3120570" y="3124200"/>
            <a:ext cx="918029" cy="14042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2895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 dependence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2895600" y="3276600"/>
            <a:ext cx="2129971" cy="12518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5908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each loading: a temporal pattern of variability of the corresponding factor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>
            <a:off x="6248400" y="1981200"/>
            <a:ext cx="533400" cy="24710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0" y="10668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each factor: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spatial pattern of variability of the element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 flipH="1">
            <a:off x="4419600" y="3124201"/>
            <a:ext cx="533400" cy="685800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2514600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are P patterns and they are sorted into order of importance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191000" y="3886200"/>
            <a:ext cx="457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representing mixing with matrices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3485" t="49596" r="14104" b="13747"/>
          <a:stretch>
            <a:fillRect/>
          </a:stretch>
        </p:blipFill>
        <p:spPr bwMode="auto">
          <a:xfrm>
            <a:off x="1143000" y="2514600"/>
            <a:ext cx="693868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 rot="7132192" flipH="1">
            <a:off x="7096553" y="3866214"/>
            <a:ext cx="533400" cy="685800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26670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factors now called EOF’s (empirical orthogonal functions)</a:t>
            </a:r>
          </a:p>
        </p:txBody>
      </p:sp>
      <p:sp>
        <p:nvSpPr>
          <p:cNvPr id="8" name="Oval 7"/>
          <p:cNvSpPr/>
          <p:nvPr/>
        </p:nvSpPr>
        <p:spPr>
          <a:xfrm>
            <a:off x="6019800" y="4191000"/>
            <a:ext cx="14478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hypothetical profiles across a mountain range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are the most important spatial patterns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characterize mountain profiles</a:t>
            </a:r>
          </a:p>
        </p:txBody>
      </p:sp>
      <p:sp>
        <p:nvSpPr>
          <p:cNvPr id="5" name="Freeform 4"/>
          <p:cNvSpPr/>
          <p:nvPr/>
        </p:nvSpPr>
        <p:spPr>
          <a:xfrm>
            <a:off x="1127185" y="2944483"/>
            <a:ext cx="6544573" cy="862642"/>
          </a:xfrm>
          <a:custGeom>
            <a:avLst/>
            <a:gdLst>
              <a:gd name="connsiteX0" fmla="*/ 3255034 w 6544573"/>
              <a:gd name="connsiteY0" fmla="*/ 23004 h 862642"/>
              <a:gd name="connsiteX1" fmla="*/ 2012830 w 6544573"/>
              <a:gd name="connsiteY1" fmla="*/ 23004 h 862642"/>
              <a:gd name="connsiteX2" fmla="*/ 1081177 w 6544573"/>
              <a:gd name="connsiteY2" fmla="*/ 161026 h 862642"/>
              <a:gd name="connsiteX3" fmla="*/ 115019 w 6544573"/>
              <a:gd name="connsiteY3" fmla="*/ 488830 h 862642"/>
              <a:gd name="connsiteX4" fmla="*/ 391064 w 6544573"/>
              <a:gd name="connsiteY4" fmla="*/ 713117 h 862642"/>
              <a:gd name="connsiteX5" fmla="*/ 1443487 w 6544573"/>
              <a:gd name="connsiteY5" fmla="*/ 730370 h 862642"/>
              <a:gd name="connsiteX6" fmla="*/ 2375140 w 6544573"/>
              <a:gd name="connsiteY6" fmla="*/ 851140 h 862642"/>
              <a:gd name="connsiteX7" fmla="*/ 3168770 w 6544573"/>
              <a:gd name="connsiteY7" fmla="*/ 661359 h 862642"/>
              <a:gd name="connsiteX8" fmla="*/ 3669102 w 6544573"/>
              <a:gd name="connsiteY8" fmla="*/ 506083 h 862642"/>
              <a:gd name="connsiteX9" fmla="*/ 4203940 w 6544573"/>
              <a:gd name="connsiteY9" fmla="*/ 592347 h 862642"/>
              <a:gd name="connsiteX10" fmla="*/ 4652513 w 6544573"/>
              <a:gd name="connsiteY10" fmla="*/ 799381 h 862642"/>
              <a:gd name="connsiteX11" fmla="*/ 5187351 w 6544573"/>
              <a:gd name="connsiteY11" fmla="*/ 799381 h 862642"/>
              <a:gd name="connsiteX12" fmla="*/ 6377796 w 6544573"/>
              <a:gd name="connsiteY12" fmla="*/ 661359 h 862642"/>
              <a:gd name="connsiteX13" fmla="*/ 6188015 w 6544573"/>
              <a:gd name="connsiteY13" fmla="*/ 350808 h 862642"/>
              <a:gd name="connsiteX14" fmla="*/ 5204604 w 6544573"/>
              <a:gd name="connsiteY14" fmla="*/ 126521 h 862642"/>
              <a:gd name="connsiteX15" fmla="*/ 4169434 w 6544573"/>
              <a:gd name="connsiteY15" fmla="*/ 23004 h 862642"/>
              <a:gd name="connsiteX16" fmla="*/ 3203275 w 6544573"/>
              <a:gd name="connsiteY16" fmla="*/ 23004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44573" h="862642">
                <a:moveTo>
                  <a:pt x="3255034" y="23004"/>
                </a:moveTo>
                <a:cubicBezTo>
                  <a:pt x="2815087" y="11502"/>
                  <a:pt x="2375140" y="0"/>
                  <a:pt x="2012830" y="23004"/>
                </a:cubicBezTo>
                <a:cubicBezTo>
                  <a:pt x="1650520" y="46008"/>
                  <a:pt x="1397479" y="83388"/>
                  <a:pt x="1081177" y="161026"/>
                </a:cubicBezTo>
                <a:cubicBezTo>
                  <a:pt x="764875" y="238664"/>
                  <a:pt x="230038" y="396815"/>
                  <a:pt x="115019" y="488830"/>
                </a:cubicBezTo>
                <a:cubicBezTo>
                  <a:pt x="0" y="580845"/>
                  <a:pt x="169653" y="672860"/>
                  <a:pt x="391064" y="713117"/>
                </a:cubicBezTo>
                <a:cubicBezTo>
                  <a:pt x="612475" y="753374"/>
                  <a:pt x="1112808" y="707366"/>
                  <a:pt x="1443487" y="730370"/>
                </a:cubicBezTo>
                <a:cubicBezTo>
                  <a:pt x="1774166" y="753374"/>
                  <a:pt x="2087593" y="862642"/>
                  <a:pt x="2375140" y="851140"/>
                </a:cubicBezTo>
                <a:cubicBezTo>
                  <a:pt x="2662687" y="839638"/>
                  <a:pt x="2953110" y="718868"/>
                  <a:pt x="3168770" y="661359"/>
                </a:cubicBezTo>
                <a:cubicBezTo>
                  <a:pt x="3384430" y="603850"/>
                  <a:pt x="3496574" y="517585"/>
                  <a:pt x="3669102" y="506083"/>
                </a:cubicBezTo>
                <a:cubicBezTo>
                  <a:pt x="3841630" y="494581"/>
                  <a:pt x="4040038" y="543464"/>
                  <a:pt x="4203940" y="592347"/>
                </a:cubicBezTo>
                <a:cubicBezTo>
                  <a:pt x="4367842" y="641230"/>
                  <a:pt x="4488611" y="764875"/>
                  <a:pt x="4652513" y="799381"/>
                </a:cubicBezTo>
                <a:cubicBezTo>
                  <a:pt x="4816415" y="833887"/>
                  <a:pt x="4899804" y="822385"/>
                  <a:pt x="5187351" y="799381"/>
                </a:cubicBezTo>
                <a:cubicBezTo>
                  <a:pt x="5474898" y="776377"/>
                  <a:pt x="6211019" y="736121"/>
                  <a:pt x="6377796" y="661359"/>
                </a:cubicBezTo>
                <a:cubicBezTo>
                  <a:pt x="6544573" y="586597"/>
                  <a:pt x="6383547" y="439948"/>
                  <a:pt x="6188015" y="350808"/>
                </a:cubicBezTo>
                <a:cubicBezTo>
                  <a:pt x="5992483" y="261668"/>
                  <a:pt x="5541034" y="181155"/>
                  <a:pt x="5204604" y="126521"/>
                </a:cubicBezTo>
                <a:cubicBezTo>
                  <a:pt x="4868174" y="71887"/>
                  <a:pt x="4502989" y="40257"/>
                  <a:pt x="4169434" y="23004"/>
                </a:cubicBezTo>
                <a:cubicBezTo>
                  <a:pt x="3835879" y="5751"/>
                  <a:pt x="3519577" y="14377"/>
                  <a:pt x="3203275" y="23004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722408" y="3088257"/>
            <a:ext cx="5250611" cy="531962"/>
          </a:xfrm>
          <a:custGeom>
            <a:avLst/>
            <a:gdLst>
              <a:gd name="connsiteX0" fmla="*/ 399690 w 5250611"/>
              <a:gd name="connsiteY0" fmla="*/ 224286 h 531962"/>
              <a:gd name="connsiteX1" fmla="*/ 1107056 w 5250611"/>
              <a:gd name="connsiteY1" fmla="*/ 69011 h 531962"/>
              <a:gd name="connsiteX2" fmla="*/ 2004203 w 5250611"/>
              <a:gd name="connsiteY2" fmla="*/ 0 h 531962"/>
              <a:gd name="connsiteX3" fmla="*/ 2780581 w 5250611"/>
              <a:gd name="connsiteY3" fmla="*/ 17252 h 531962"/>
              <a:gd name="connsiteX4" fmla="*/ 3505200 w 5250611"/>
              <a:gd name="connsiteY4" fmla="*/ 17252 h 531962"/>
              <a:gd name="connsiteX5" fmla="*/ 4126301 w 5250611"/>
              <a:gd name="connsiteY5" fmla="*/ 103517 h 531962"/>
              <a:gd name="connsiteX6" fmla="*/ 4816415 w 5250611"/>
              <a:gd name="connsiteY6" fmla="*/ 172528 h 531962"/>
              <a:gd name="connsiteX7" fmla="*/ 5213230 w 5250611"/>
              <a:gd name="connsiteY7" fmla="*/ 293298 h 531962"/>
              <a:gd name="connsiteX8" fmla="*/ 4592128 w 5250611"/>
              <a:gd name="connsiteY8" fmla="*/ 517585 h 531962"/>
              <a:gd name="connsiteX9" fmla="*/ 3902015 w 5250611"/>
              <a:gd name="connsiteY9" fmla="*/ 379562 h 531962"/>
              <a:gd name="connsiteX10" fmla="*/ 3211901 w 5250611"/>
              <a:gd name="connsiteY10" fmla="*/ 207034 h 531962"/>
              <a:gd name="connsiteX11" fmla="*/ 2383766 w 5250611"/>
              <a:gd name="connsiteY11" fmla="*/ 362309 h 531962"/>
              <a:gd name="connsiteX12" fmla="*/ 1607388 w 5250611"/>
              <a:gd name="connsiteY12" fmla="*/ 379562 h 531962"/>
              <a:gd name="connsiteX13" fmla="*/ 554966 w 5250611"/>
              <a:gd name="connsiteY13" fmla="*/ 448573 h 531962"/>
              <a:gd name="connsiteX14" fmla="*/ 20128 w 5250611"/>
              <a:gd name="connsiteY14" fmla="*/ 396815 h 531962"/>
              <a:gd name="connsiteX15" fmla="*/ 399690 w 5250611"/>
              <a:gd name="connsiteY15" fmla="*/ 224286 h 53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50611" h="531962">
                <a:moveTo>
                  <a:pt x="399690" y="224286"/>
                </a:moveTo>
                <a:cubicBezTo>
                  <a:pt x="580845" y="169652"/>
                  <a:pt x="839637" y="106392"/>
                  <a:pt x="1107056" y="69011"/>
                </a:cubicBezTo>
                <a:cubicBezTo>
                  <a:pt x="1374475" y="31630"/>
                  <a:pt x="1725282" y="8626"/>
                  <a:pt x="2004203" y="0"/>
                </a:cubicBezTo>
                <a:lnTo>
                  <a:pt x="2780581" y="17252"/>
                </a:lnTo>
                <a:cubicBezTo>
                  <a:pt x="3030747" y="20127"/>
                  <a:pt x="3280913" y="2875"/>
                  <a:pt x="3505200" y="17252"/>
                </a:cubicBezTo>
                <a:cubicBezTo>
                  <a:pt x="3729487" y="31629"/>
                  <a:pt x="3907765" y="77638"/>
                  <a:pt x="4126301" y="103517"/>
                </a:cubicBezTo>
                <a:cubicBezTo>
                  <a:pt x="4344837" y="129396"/>
                  <a:pt x="4635260" y="140898"/>
                  <a:pt x="4816415" y="172528"/>
                </a:cubicBezTo>
                <a:cubicBezTo>
                  <a:pt x="4997570" y="204158"/>
                  <a:pt x="5250611" y="235789"/>
                  <a:pt x="5213230" y="293298"/>
                </a:cubicBezTo>
                <a:cubicBezTo>
                  <a:pt x="5175849" y="350807"/>
                  <a:pt x="4810664" y="503208"/>
                  <a:pt x="4592128" y="517585"/>
                </a:cubicBezTo>
                <a:cubicBezTo>
                  <a:pt x="4373592" y="531962"/>
                  <a:pt x="4132053" y="431320"/>
                  <a:pt x="3902015" y="379562"/>
                </a:cubicBezTo>
                <a:cubicBezTo>
                  <a:pt x="3671977" y="327804"/>
                  <a:pt x="3464942" y="209909"/>
                  <a:pt x="3211901" y="207034"/>
                </a:cubicBezTo>
                <a:cubicBezTo>
                  <a:pt x="2958860" y="204159"/>
                  <a:pt x="2651185" y="333554"/>
                  <a:pt x="2383766" y="362309"/>
                </a:cubicBezTo>
                <a:cubicBezTo>
                  <a:pt x="2116347" y="391064"/>
                  <a:pt x="1912188" y="365185"/>
                  <a:pt x="1607388" y="379562"/>
                </a:cubicBezTo>
                <a:cubicBezTo>
                  <a:pt x="1302588" y="393939"/>
                  <a:pt x="819509" y="445697"/>
                  <a:pt x="554966" y="448573"/>
                </a:cubicBezTo>
                <a:cubicBezTo>
                  <a:pt x="290423" y="451449"/>
                  <a:pt x="40256" y="428445"/>
                  <a:pt x="20128" y="396815"/>
                </a:cubicBezTo>
                <a:cubicBezTo>
                  <a:pt x="0" y="365185"/>
                  <a:pt x="218535" y="278920"/>
                  <a:pt x="399690" y="22428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317631" y="3171646"/>
            <a:ext cx="4086044" cy="299048"/>
          </a:xfrm>
          <a:custGeom>
            <a:avLst/>
            <a:gdLst>
              <a:gd name="connsiteX0" fmla="*/ 184029 w 4086044"/>
              <a:gd name="connsiteY0" fmla="*/ 140897 h 299048"/>
              <a:gd name="connsiteX1" fmla="*/ 1236452 w 4086044"/>
              <a:gd name="connsiteY1" fmla="*/ 37380 h 299048"/>
              <a:gd name="connsiteX2" fmla="*/ 2133599 w 4086044"/>
              <a:gd name="connsiteY2" fmla="*/ 2875 h 299048"/>
              <a:gd name="connsiteX3" fmla="*/ 3047999 w 4086044"/>
              <a:gd name="connsiteY3" fmla="*/ 20128 h 299048"/>
              <a:gd name="connsiteX4" fmla="*/ 3669101 w 4086044"/>
              <a:gd name="connsiteY4" fmla="*/ 123645 h 299048"/>
              <a:gd name="connsiteX5" fmla="*/ 4048663 w 4086044"/>
              <a:gd name="connsiteY5" fmla="*/ 278920 h 299048"/>
              <a:gd name="connsiteX6" fmla="*/ 3444814 w 4086044"/>
              <a:gd name="connsiteY6" fmla="*/ 244414 h 299048"/>
              <a:gd name="connsiteX7" fmla="*/ 2875471 w 4086044"/>
              <a:gd name="connsiteY7" fmla="*/ 71886 h 299048"/>
              <a:gd name="connsiteX8" fmla="*/ 2185358 w 4086044"/>
              <a:gd name="connsiteY8" fmla="*/ 106392 h 299048"/>
              <a:gd name="connsiteX9" fmla="*/ 1150188 w 4086044"/>
              <a:gd name="connsiteY9" fmla="*/ 227162 h 299048"/>
              <a:gd name="connsiteX10" fmla="*/ 166777 w 4086044"/>
              <a:gd name="connsiteY10" fmla="*/ 261667 h 299048"/>
              <a:gd name="connsiteX11" fmla="*/ 184029 w 4086044"/>
              <a:gd name="connsiteY11" fmla="*/ 140897 h 299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86044" h="299048">
                <a:moveTo>
                  <a:pt x="184029" y="140897"/>
                </a:moveTo>
                <a:cubicBezTo>
                  <a:pt x="362308" y="103516"/>
                  <a:pt x="911524" y="60384"/>
                  <a:pt x="1236452" y="37380"/>
                </a:cubicBezTo>
                <a:cubicBezTo>
                  <a:pt x="1561380" y="14376"/>
                  <a:pt x="2133599" y="2875"/>
                  <a:pt x="2133599" y="2875"/>
                </a:cubicBezTo>
                <a:cubicBezTo>
                  <a:pt x="2435523" y="0"/>
                  <a:pt x="2792082" y="0"/>
                  <a:pt x="3047999" y="20128"/>
                </a:cubicBezTo>
                <a:cubicBezTo>
                  <a:pt x="3303916" y="40256"/>
                  <a:pt x="3502324" y="80513"/>
                  <a:pt x="3669101" y="123645"/>
                </a:cubicBezTo>
                <a:cubicBezTo>
                  <a:pt x="3835878" y="166777"/>
                  <a:pt x="4086044" y="258792"/>
                  <a:pt x="4048663" y="278920"/>
                </a:cubicBezTo>
                <a:cubicBezTo>
                  <a:pt x="4011282" y="299048"/>
                  <a:pt x="3640346" y="278920"/>
                  <a:pt x="3444814" y="244414"/>
                </a:cubicBezTo>
                <a:cubicBezTo>
                  <a:pt x="3249282" y="209908"/>
                  <a:pt x="3085380" y="94890"/>
                  <a:pt x="2875471" y="71886"/>
                </a:cubicBezTo>
                <a:cubicBezTo>
                  <a:pt x="2665562" y="48882"/>
                  <a:pt x="2472905" y="80513"/>
                  <a:pt x="2185358" y="106392"/>
                </a:cubicBezTo>
                <a:cubicBezTo>
                  <a:pt x="1897811" y="132271"/>
                  <a:pt x="1486618" y="201283"/>
                  <a:pt x="1150188" y="227162"/>
                </a:cubicBezTo>
                <a:cubicBezTo>
                  <a:pt x="813758" y="253041"/>
                  <a:pt x="333554" y="278920"/>
                  <a:pt x="166777" y="261667"/>
                </a:cubicBezTo>
                <a:cubicBezTo>
                  <a:pt x="0" y="244414"/>
                  <a:pt x="5750" y="178278"/>
                  <a:pt x="184029" y="14089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133600" y="2743200"/>
            <a:ext cx="0" cy="152400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667000" y="2743200"/>
            <a:ext cx="0" cy="152400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00400" y="2743200"/>
            <a:ext cx="0" cy="152400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33800" y="2743200"/>
            <a:ext cx="0" cy="152400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05600" y="2743200"/>
            <a:ext cx="0" cy="1524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724400" y="4114800"/>
            <a:ext cx="152400" cy="152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029200" y="4114800"/>
            <a:ext cx="152400" cy="152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334000" y="4114800"/>
            <a:ext cx="152400" cy="152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 rot="16200000">
            <a:off x="1371601" y="4343400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profile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1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 rot="16200000">
            <a:off x="1904999" y="4343400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profile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2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 rot="16200000">
            <a:off x="2465717" y="4343400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profile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3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 rot="16200000">
            <a:off x="3023559" y="4343401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profile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4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 rot="16200000">
            <a:off x="5943600" y="4343401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profile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1413294" y="2175294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1966824" y="2175294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 bwMode="auto">
          <a:xfrm>
            <a:off x="2498790" y="2185359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 bwMode="auto">
          <a:xfrm>
            <a:off x="3013503" y="2185359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5995359" y="2158041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2590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problem has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position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along profile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(j=1,…M)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index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profile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=1,…N)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495800"/>
            <a:ext cx="8229600" cy="1066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) = </a:t>
            </a:r>
            <a:r>
              <a:rPr lang="el-GR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k=1</a:t>
            </a:r>
            <a:r>
              <a:rPr lang="en-US" i="1" baseline="5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 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00400"/>
            <a:ext cx="8229600" cy="220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) = </a:t>
            </a:r>
            <a:r>
              <a:rPr lang="el-GR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k=1</a:t>
            </a:r>
            <a:r>
              <a:rPr lang="en-US" i="1" baseline="5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 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Freeform 3"/>
          <p:cNvSpPr/>
          <p:nvPr/>
        </p:nvSpPr>
        <p:spPr>
          <a:xfrm rot="16200000" flipH="1">
            <a:off x="5867400" y="3886200"/>
            <a:ext cx="533400" cy="685800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45720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factors are spatial patterns that add together to make mountain profiles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7391" t="6274" r="5652" b="7625"/>
          <a:stretch>
            <a:fillRect/>
          </a:stretch>
        </p:blipFill>
        <p:spPr bwMode="auto">
          <a:xfrm>
            <a:off x="1447800" y="228600"/>
            <a:ext cx="5638801" cy="6287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7391" t="6274" r="5652" b="7625"/>
          <a:stretch>
            <a:fillRect/>
          </a:stretch>
        </p:blipFill>
        <p:spPr bwMode="auto">
          <a:xfrm>
            <a:off x="1447800" y="228600"/>
            <a:ext cx="5638801" cy="6287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reeform 2"/>
          <p:cNvSpPr/>
          <p:nvPr/>
        </p:nvSpPr>
        <p:spPr>
          <a:xfrm rot="7132192">
            <a:off x="1670504" y="1006821"/>
            <a:ext cx="688559" cy="219153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984" y="1133172"/>
            <a:ext cx="182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elements: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elevations ordered by distance along profile</a:t>
            </a:r>
          </a:p>
        </p:txBody>
      </p:sp>
      <p:sp>
        <p:nvSpPr>
          <p:cNvPr id="5" name="Oval 4"/>
          <p:cNvSpPr/>
          <p:nvPr/>
        </p:nvSpPr>
        <p:spPr>
          <a:xfrm>
            <a:off x="2195052" y="656304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 noChangeAspect="1"/>
          </p:cNvGrpSpPr>
          <p:nvPr/>
        </p:nvGrpSpPr>
        <p:grpSpPr>
          <a:xfrm>
            <a:off x="0" y="1752600"/>
            <a:ext cx="8826796" cy="2784787"/>
            <a:chOff x="1832448" y="1516867"/>
            <a:chExt cx="5192233" cy="1638110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1320" r="8176" b="11137"/>
            <a:stretch>
              <a:fillRect/>
            </a:stretch>
          </p:blipFill>
          <p:spPr bwMode="auto">
            <a:xfrm>
              <a:off x="2133600" y="1803737"/>
              <a:ext cx="4876800" cy="1168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5686425" y="1516867"/>
              <a:ext cx="94214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3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90974" y="1516867"/>
              <a:ext cx="106876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2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0" y="1516867"/>
              <a:ext cx="10256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1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338383" y="186689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048124" y="186690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748331" y="1862133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81400" y="2057400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10185" y="2138355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43149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43354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43585" y="2838444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757736" y="2174285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(1)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550677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(2)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253972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(3)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14400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11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38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04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22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860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7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 noChangeAspect="1"/>
          </p:cNvGrpSpPr>
          <p:nvPr/>
        </p:nvGrpSpPr>
        <p:grpSpPr>
          <a:xfrm>
            <a:off x="0" y="1752600"/>
            <a:ext cx="8826796" cy="2784787"/>
            <a:chOff x="1832448" y="1516867"/>
            <a:chExt cx="5192233" cy="1638110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1320" r="8176" b="11137"/>
            <a:stretch>
              <a:fillRect/>
            </a:stretch>
          </p:blipFill>
          <p:spPr bwMode="auto">
            <a:xfrm>
              <a:off x="2133600" y="1803737"/>
              <a:ext cx="4876800" cy="1168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5686425" y="1516867"/>
              <a:ext cx="94214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3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90974" y="1516867"/>
              <a:ext cx="106876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2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0" y="1516867"/>
              <a:ext cx="10256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1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338383" y="186689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048124" y="186690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748331" y="1862133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81400" y="2057400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10185" y="2138355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43149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43354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43585" y="2838444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757736" y="2174285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(1)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550677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(2)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253972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(3)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14400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11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38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04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22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860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7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62200" y="51816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Interpret these factors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 noChangeAspect="1"/>
          </p:cNvGrpSpPr>
          <p:nvPr/>
        </p:nvGrpSpPr>
        <p:grpSpPr>
          <a:xfrm>
            <a:off x="0" y="1752600"/>
            <a:ext cx="8826796" cy="2784787"/>
            <a:chOff x="1832448" y="1516867"/>
            <a:chExt cx="5192233" cy="1638110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1320" r="8176" b="11137"/>
            <a:stretch>
              <a:fillRect/>
            </a:stretch>
          </p:blipFill>
          <p:spPr bwMode="auto">
            <a:xfrm>
              <a:off x="2133600" y="1803737"/>
              <a:ext cx="4876800" cy="1168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5686425" y="1516867"/>
              <a:ext cx="94214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3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90974" y="1516867"/>
              <a:ext cx="106876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2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0" y="1516867"/>
              <a:ext cx="10256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1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338383" y="186689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048124" y="186690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748331" y="1862133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81400" y="2057400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10185" y="2138355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43149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43354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43585" y="2838444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757736" y="2174285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(1)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550677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(2)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253972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(3)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14400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11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38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04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22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860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33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7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90600" y="4876800"/>
            <a:ext cx="1743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average mountain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81400" y="48768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left/right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asymmetry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53200" y="51054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peakedness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ountai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689" t="3604" r="7081" b="5204"/>
          <a:stretch>
            <a:fillRect/>
          </a:stretch>
        </p:blipFill>
        <p:spPr>
          <a:xfrm>
            <a:off x="1007808" y="533400"/>
            <a:ext cx="7103181" cy="5364498"/>
          </a:xfrm>
        </p:spPr>
      </p:pic>
      <p:grpSp>
        <p:nvGrpSpPr>
          <p:cNvPr id="2" name="Group 8"/>
          <p:cNvGrpSpPr>
            <a:grpSpLocks noChangeAspect="1"/>
          </p:cNvGrpSpPr>
          <p:nvPr/>
        </p:nvGrpSpPr>
        <p:grpSpPr>
          <a:xfrm>
            <a:off x="449146" y="597312"/>
            <a:ext cx="7593761" cy="5718814"/>
            <a:chOff x="2072966" y="1733555"/>
            <a:chExt cx="4746100" cy="3574259"/>
          </a:xfrm>
        </p:grpSpPr>
        <p:sp>
          <p:nvSpPr>
            <p:cNvPr id="6" name="TextBox 5"/>
            <p:cNvSpPr txBox="1"/>
            <p:nvPr/>
          </p:nvSpPr>
          <p:spPr>
            <a:xfrm>
              <a:off x="2607366" y="4980801"/>
              <a:ext cx="4124739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factor loading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, C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i2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674371" y="3161135"/>
              <a:ext cx="3124202" cy="327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factor loading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, C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i3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604253" y="1733555"/>
              <a:ext cx="4214813" cy="3100388"/>
            </a:xfrm>
            <a:custGeom>
              <a:avLst/>
              <a:gdLst>
                <a:gd name="connsiteX0" fmla="*/ 0 w 4219575"/>
                <a:gd name="connsiteY0" fmla="*/ 0 h 3086100"/>
                <a:gd name="connsiteX1" fmla="*/ 9525 w 4219575"/>
                <a:gd name="connsiteY1" fmla="*/ 3076575 h 3086100"/>
                <a:gd name="connsiteX2" fmla="*/ 4219575 w 4219575"/>
                <a:gd name="connsiteY2" fmla="*/ 3086100 h 3086100"/>
                <a:gd name="connsiteX0" fmla="*/ 0 w 4214813"/>
                <a:gd name="connsiteY0" fmla="*/ 0 h 3100388"/>
                <a:gd name="connsiteX1" fmla="*/ 4763 w 4214813"/>
                <a:gd name="connsiteY1" fmla="*/ 3090863 h 3100388"/>
                <a:gd name="connsiteX2" fmla="*/ 4214813 w 4214813"/>
                <a:gd name="connsiteY2" fmla="*/ 3100388 h 310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4813" h="3100388">
                  <a:moveTo>
                    <a:pt x="0" y="0"/>
                  </a:moveTo>
                  <a:cubicBezTo>
                    <a:pt x="1588" y="1030288"/>
                    <a:pt x="3175" y="2060575"/>
                    <a:pt x="4763" y="3090863"/>
                  </a:cubicBezTo>
                  <a:lnTo>
                    <a:pt x="4214813" y="3100388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5287" t="27174" r="6824" b="54348"/>
          <a:stretch>
            <a:fillRect/>
          </a:stretch>
        </p:blipFill>
        <p:spPr bwMode="auto">
          <a:xfrm>
            <a:off x="609600" y="31242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76200"/>
            <a:ext cx="7924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sample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samples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elements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samples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rock samples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8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429000"/>
            <a:ext cx="8229600" cy="68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spatial-temporal patterns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(synthetic data)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828800" y="533400"/>
            <a:ext cx="1828800" cy="1652585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1905000" cy="2286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spatial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pattern at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single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  <p:sp>
        <p:nvSpPr>
          <p:cNvPr id="7" name="Freeform 6"/>
          <p:cNvSpPr/>
          <p:nvPr/>
        </p:nvSpPr>
        <p:spPr>
          <a:xfrm>
            <a:off x="958645" y="1435510"/>
            <a:ext cx="793955" cy="275303"/>
          </a:xfrm>
          <a:custGeom>
            <a:avLst/>
            <a:gdLst>
              <a:gd name="connsiteX0" fmla="*/ 0 w 899652"/>
              <a:gd name="connsiteY0" fmla="*/ 275303 h 275303"/>
              <a:gd name="connsiteX1" fmla="*/ 412955 w 899652"/>
              <a:gd name="connsiteY1" fmla="*/ 9832 h 275303"/>
              <a:gd name="connsiteX2" fmla="*/ 412955 w 899652"/>
              <a:gd name="connsiteY2" fmla="*/ 216309 h 275303"/>
              <a:gd name="connsiteX3" fmla="*/ 899652 w 899652"/>
              <a:gd name="connsiteY3" fmla="*/ 98322 h 275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9652" h="275303">
                <a:moveTo>
                  <a:pt x="0" y="275303"/>
                </a:moveTo>
                <a:cubicBezTo>
                  <a:pt x="172064" y="147483"/>
                  <a:pt x="344129" y="19664"/>
                  <a:pt x="412955" y="9832"/>
                </a:cubicBezTo>
                <a:cubicBezTo>
                  <a:pt x="481781" y="0"/>
                  <a:pt x="331839" y="201561"/>
                  <a:pt x="412955" y="216309"/>
                </a:cubicBezTo>
                <a:cubicBezTo>
                  <a:pt x="494071" y="231057"/>
                  <a:pt x="696861" y="164689"/>
                  <a:pt x="899652" y="98322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flipV="1">
            <a:off x="2200275" y="885824"/>
            <a:ext cx="1204913" cy="981075"/>
          </a:xfrm>
          <a:custGeom>
            <a:avLst/>
            <a:gdLst>
              <a:gd name="connsiteX0" fmla="*/ 0 w 737419"/>
              <a:gd name="connsiteY0" fmla="*/ 0 h 811161"/>
              <a:gd name="connsiteX1" fmla="*/ 0 w 737419"/>
              <a:gd name="connsiteY1" fmla="*/ 796413 h 811161"/>
              <a:gd name="connsiteX2" fmla="*/ 737419 w 737419"/>
              <a:gd name="connsiteY2" fmla="*/ 811161 h 811161"/>
              <a:gd name="connsiteX0" fmla="*/ 0 w 730045"/>
              <a:gd name="connsiteY0" fmla="*/ 0 h 801329"/>
              <a:gd name="connsiteX1" fmla="*/ 0 w 730045"/>
              <a:gd name="connsiteY1" fmla="*/ 796413 h 801329"/>
              <a:gd name="connsiteX2" fmla="*/ 730045 w 730045"/>
              <a:gd name="connsiteY2" fmla="*/ 801329 h 801329"/>
              <a:gd name="connsiteX0" fmla="*/ 0 w 744333"/>
              <a:gd name="connsiteY0" fmla="*/ 0 h 796413"/>
              <a:gd name="connsiteX1" fmla="*/ 0 w 744333"/>
              <a:gd name="connsiteY1" fmla="*/ 796413 h 796413"/>
              <a:gd name="connsiteX2" fmla="*/ 744333 w 744333"/>
              <a:gd name="connsiteY2" fmla="*/ 791804 h 796413"/>
              <a:gd name="connsiteX0" fmla="*/ 0 w 744333"/>
              <a:gd name="connsiteY0" fmla="*/ 0 h 796566"/>
              <a:gd name="connsiteX1" fmla="*/ 0 w 744333"/>
              <a:gd name="connsiteY1" fmla="*/ 796413 h 796566"/>
              <a:gd name="connsiteX2" fmla="*/ 744333 w 744333"/>
              <a:gd name="connsiteY2" fmla="*/ 796566 h 79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333" h="796566">
                <a:moveTo>
                  <a:pt x="0" y="0"/>
                </a:moveTo>
                <a:lnTo>
                  <a:pt x="0" y="796413"/>
                </a:lnTo>
                <a:lnTo>
                  <a:pt x="744333" y="796566"/>
                </a:lnTo>
              </a:path>
            </a:pathLst>
          </a:cu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00225" y="1000125"/>
            <a:ext cx="4572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x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514600" y="361950"/>
            <a:ext cx="4572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209800" y="1600200"/>
            <a:ext cx="10668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t=1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298620" y="1279302"/>
            <a:ext cx="7823915" cy="5018467"/>
          </a:xfrm>
          <a:custGeom>
            <a:avLst/>
            <a:gdLst>
              <a:gd name="connsiteX0" fmla="*/ 504422 w 7823915"/>
              <a:gd name="connsiteY0" fmla="*/ 8585 h 5018467"/>
              <a:gd name="connsiteX1" fmla="*/ 4380963 w 7823915"/>
              <a:gd name="connsiteY1" fmla="*/ 60101 h 5018467"/>
              <a:gd name="connsiteX2" fmla="*/ 6557493 w 7823915"/>
              <a:gd name="connsiteY2" fmla="*/ 85859 h 5018467"/>
              <a:gd name="connsiteX3" fmla="*/ 6557493 w 7823915"/>
              <a:gd name="connsiteY3" fmla="*/ 575256 h 5018467"/>
              <a:gd name="connsiteX4" fmla="*/ 3724141 w 7823915"/>
              <a:gd name="connsiteY4" fmla="*/ 652529 h 5018467"/>
              <a:gd name="connsiteX5" fmla="*/ 1405943 w 7823915"/>
              <a:gd name="connsiteY5" fmla="*/ 613892 h 5018467"/>
              <a:gd name="connsiteX6" fmla="*/ 452907 w 7823915"/>
              <a:gd name="connsiteY6" fmla="*/ 755560 h 5018467"/>
              <a:gd name="connsiteX7" fmla="*/ 555938 w 7823915"/>
              <a:gd name="connsiteY7" fmla="*/ 1167684 h 5018467"/>
              <a:gd name="connsiteX8" fmla="*/ 3260501 w 7823915"/>
              <a:gd name="connsiteY8" fmla="*/ 1257836 h 5018467"/>
              <a:gd name="connsiteX9" fmla="*/ 5707487 w 7823915"/>
              <a:gd name="connsiteY9" fmla="*/ 1309352 h 5018467"/>
              <a:gd name="connsiteX10" fmla="*/ 7162800 w 7823915"/>
              <a:gd name="connsiteY10" fmla="*/ 1270715 h 5018467"/>
              <a:gd name="connsiteX11" fmla="*/ 6312794 w 7823915"/>
              <a:gd name="connsiteY11" fmla="*/ 1798749 h 5018467"/>
              <a:gd name="connsiteX12" fmla="*/ 4419600 w 7823915"/>
              <a:gd name="connsiteY12" fmla="*/ 1824506 h 5018467"/>
              <a:gd name="connsiteX13" fmla="*/ 1985493 w 7823915"/>
              <a:gd name="connsiteY13" fmla="*/ 1850264 h 5018467"/>
              <a:gd name="connsiteX14" fmla="*/ 800636 w 7823915"/>
              <a:gd name="connsiteY14" fmla="*/ 1888901 h 5018467"/>
              <a:gd name="connsiteX15" fmla="*/ 414270 w 7823915"/>
              <a:gd name="connsiteY15" fmla="*/ 2326783 h 5018467"/>
              <a:gd name="connsiteX16" fmla="*/ 3286259 w 7823915"/>
              <a:gd name="connsiteY16" fmla="*/ 2468450 h 5018467"/>
              <a:gd name="connsiteX17" fmla="*/ 6647645 w 7823915"/>
              <a:gd name="connsiteY17" fmla="*/ 2558602 h 5018467"/>
              <a:gd name="connsiteX18" fmla="*/ 7368862 w 7823915"/>
              <a:gd name="connsiteY18" fmla="*/ 2906332 h 5018467"/>
              <a:gd name="connsiteX19" fmla="*/ 3917324 w 7823915"/>
              <a:gd name="connsiteY19" fmla="*/ 3086636 h 5018467"/>
              <a:gd name="connsiteX20" fmla="*/ 1663521 w 7823915"/>
              <a:gd name="connsiteY20" fmla="*/ 3086636 h 5018467"/>
              <a:gd name="connsiteX21" fmla="*/ 414270 w 7823915"/>
              <a:gd name="connsiteY21" fmla="*/ 3395729 h 5018467"/>
              <a:gd name="connsiteX22" fmla="*/ 1264276 w 7823915"/>
              <a:gd name="connsiteY22" fmla="*/ 3769216 h 5018467"/>
              <a:gd name="connsiteX23" fmla="*/ 4818845 w 7823915"/>
              <a:gd name="connsiteY23" fmla="*/ 3563154 h 5018467"/>
              <a:gd name="connsiteX24" fmla="*/ 7149921 w 7823915"/>
              <a:gd name="connsiteY24" fmla="*/ 3859368 h 5018467"/>
              <a:gd name="connsiteX25" fmla="*/ 7394619 w 7823915"/>
              <a:gd name="connsiteY25" fmla="*/ 4245735 h 5018467"/>
              <a:gd name="connsiteX26" fmla="*/ 5218090 w 7823915"/>
              <a:gd name="connsiteY26" fmla="*/ 4207098 h 5018467"/>
              <a:gd name="connsiteX27" fmla="*/ 2990045 w 7823915"/>
              <a:gd name="connsiteY27" fmla="*/ 4232856 h 5018467"/>
              <a:gd name="connsiteX28" fmla="*/ 1277155 w 7823915"/>
              <a:gd name="connsiteY28" fmla="*/ 4323008 h 5018467"/>
              <a:gd name="connsiteX29" fmla="*/ 607453 w 7823915"/>
              <a:gd name="connsiteY29" fmla="*/ 4838163 h 5018467"/>
              <a:gd name="connsiteX30" fmla="*/ 3814293 w 7823915"/>
              <a:gd name="connsiteY30" fmla="*/ 4915436 h 5018467"/>
              <a:gd name="connsiteX31" fmla="*/ 7523408 w 7823915"/>
              <a:gd name="connsiteY31" fmla="*/ 5018467 h 501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823915" h="5018467">
                <a:moveTo>
                  <a:pt x="504422" y="8585"/>
                </a:moveTo>
                <a:lnTo>
                  <a:pt x="4380963" y="60101"/>
                </a:lnTo>
                <a:cubicBezTo>
                  <a:pt x="5389808" y="72980"/>
                  <a:pt x="6194738" y="0"/>
                  <a:pt x="6557493" y="85859"/>
                </a:cubicBezTo>
                <a:cubicBezTo>
                  <a:pt x="6920248" y="171718"/>
                  <a:pt x="7029718" y="480811"/>
                  <a:pt x="6557493" y="575256"/>
                </a:cubicBezTo>
                <a:cubicBezTo>
                  <a:pt x="6085268" y="669701"/>
                  <a:pt x="3724141" y="652529"/>
                  <a:pt x="3724141" y="652529"/>
                </a:cubicBezTo>
                <a:cubicBezTo>
                  <a:pt x="2865549" y="658968"/>
                  <a:pt x="1951149" y="596720"/>
                  <a:pt x="1405943" y="613892"/>
                </a:cubicBezTo>
                <a:cubicBezTo>
                  <a:pt x="860737" y="631064"/>
                  <a:pt x="594575" y="663261"/>
                  <a:pt x="452907" y="755560"/>
                </a:cubicBezTo>
                <a:cubicBezTo>
                  <a:pt x="311239" y="847859"/>
                  <a:pt x="88006" y="1083971"/>
                  <a:pt x="555938" y="1167684"/>
                </a:cubicBezTo>
                <a:cubicBezTo>
                  <a:pt x="1023870" y="1251397"/>
                  <a:pt x="3260501" y="1257836"/>
                  <a:pt x="3260501" y="1257836"/>
                </a:cubicBezTo>
                <a:lnTo>
                  <a:pt x="5707487" y="1309352"/>
                </a:lnTo>
                <a:cubicBezTo>
                  <a:pt x="6357870" y="1311498"/>
                  <a:pt x="7061916" y="1189149"/>
                  <a:pt x="7162800" y="1270715"/>
                </a:cubicBezTo>
                <a:cubicBezTo>
                  <a:pt x="7263684" y="1352281"/>
                  <a:pt x="6769994" y="1706451"/>
                  <a:pt x="6312794" y="1798749"/>
                </a:cubicBezTo>
                <a:cubicBezTo>
                  <a:pt x="5855594" y="1891047"/>
                  <a:pt x="4419600" y="1824506"/>
                  <a:pt x="4419600" y="1824506"/>
                </a:cubicBezTo>
                <a:lnTo>
                  <a:pt x="1985493" y="1850264"/>
                </a:lnTo>
                <a:cubicBezTo>
                  <a:pt x="1382332" y="1860996"/>
                  <a:pt x="1062506" y="1809481"/>
                  <a:pt x="800636" y="1888901"/>
                </a:cubicBezTo>
                <a:cubicBezTo>
                  <a:pt x="538766" y="1968321"/>
                  <a:pt x="0" y="2230192"/>
                  <a:pt x="414270" y="2326783"/>
                </a:cubicBezTo>
                <a:cubicBezTo>
                  <a:pt x="828541" y="2423375"/>
                  <a:pt x="2247363" y="2429814"/>
                  <a:pt x="3286259" y="2468450"/>
                </a:cubicBezTo>
                <a:cubicBezTo>
                  <a:pt x="4325155" y="2507086"/>
                  <a:pt x="5967211" y="2485622"/>
                  <a:pt x="6647645" y="2558602"/>
                </a:cubicBezTo>
                <a:cubicBezTo>
                  <a:pt x="7328079" y="2631582"/>
                  <a:pt x="7823915" y="2818326"/>
                  <a:pt x="7368862" y="2906332"/>
                </a:cubicBezTo>
                <a:cubicBezTo>
                  <a:pt x="6913809" y="2994338"/>
                  <a:pt x="4868214" y="3056585"/>
                  <a:pt x="3917324" y="3086636"/>
                </a:cubicBezTo>
                <a:cubicBezTo>
                  <a:pt x="2966434" y="3116687"/>
                  <a:pt x="2247363" y="3035121"/>
                  <a:pt x="1663521" y="3086636"/>
                </a:cubicBezTo>
                <a:cubicBezTo>
                  <a:pt x="1079679" y="3138151"/>
                  <a:pt x="480811" y="3281966"/>
                  <a:pt x="414270" y="3395729"/>
                </a:cubicBezTo>
                <a:cubicBezTo>
                  <a:pt x="347729" y="3509492"/>
                  <a:pt x="530180" y="3741312"/>
                  <a:pt x="1264276" y="3769216"/>
                </a:cubicBezTo>
                <a:cubicBezTo>
                  <a:pt x="1998372" y="3797120"/>
                  <a:pt x="3837904" y="3548129"/>
                  <a:pt x="4818845" y="3563154"/>
                </a:cubicBezTo>
                <a:cubicBezTo>
                  <a:pt x="5799786" y="3578179"/>
                  <a:pt x="6720625" y="3745605"/>
                  <a:pt x="7149921" y="3859368"/>
                </a:cubicBezTo>
                <a:cubicBezTo>
                  <a:pt x="7579217" y="3973132"/>
                  <a:pt x="7716591" y="4187780"/>
                  <a:pt x="7394619" y="4245735"/>
                </a:cubicBezTo>
                <a:cubicBezTo>
                  <a:pt x="7072647" y="4303690"/>
                  <a:pt x="5218090" y="4207098"/>
                  <a:pt x="5218090" y="4207098"/>
                </a:cubicBezTo>
                <a:lnTo>
                  <a:pt x="2990045" y="4232856"/>
                </a:lnTo>
                <a:cubicBezTo>
                  <a:pt x="2333222" y="4252174"/>
                  <a:pt x="1674254" y="4222124"/>
                  <a:pt x="1277155" y="4323008"/>
                </a:cubicBezTo>
                <a:cubicBezTo>
                  <a:pt x="880056" y="4423892"/>
                  <a:pt x="184597" y="4739425"/>
                  <a:pt x="607453" y="4838163"/>
                </a:cubicBezTo>
                <a:cubicBezTo>
                  <a:pt x="1030309" y="4936901"/>
                  <a:pt x="3814293" y="4915436"/>
                  <a:pt x="3814293" y="4915436"/>
                </a:cubicBezTo>
                <a:lnTo>
                  <a:pt x="7523408" y="5018467"/>
                </a:lnTo>
              </a:path>
            </a:pathLst>
          </a:cu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0558" y="964842"/>
            <a:ext cx="1905000" cy="53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2590800"/>
            <a:ext cx="1981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how many patters do you see?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what do they do with time?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09800" y="3114438"/>
          <a:ext cx="237744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480"/>
                <a:gridCol w="792480"/>
                <a:gridCol w="792480"/>
              </a:tblGrid>
              <a:tr h="497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9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Double Bracket 5"/>
          <p:cNvSpPr/>
          <p:nvPr/>
        </p:nvSpPr>
        <p:spPr>
          <a:xfrm>
            <a:off x="2133600" y="3038238"/>
            <a:ext cx="2057400" cy="1600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19800" y="1819038"/>
          <a:ext cx="792480" cy="3291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480"/>
              </a:tblGrid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9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Double Bracket 6"/>
          <p:cNvSpPr/>
          <p:nvPr/>
        </p:nvSpPr>
        <p:spPr>
          <a:xfrm>
            <a:off x="5886450" y="1895238"/>
            <a:ext cx="609600" cy="3429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800238"/>
            <a:ext cx="11430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19800" y="5410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endParaRPr lang="en-US" sz="28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40280" y="3521942"/>
            <a:ext cx="19050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5400000">
            <a:off x="5593080" y="3190638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379967" y="2709142"/>
            <a:ext cx="2385391" cy="759792"/>
          </a:xfrm>
          <a:custGeom>
            <a:avLst/>
            <a:gdLst>
              <a:gd name="connsiteX0" fmla="*/ 0 w 2385391"/>
              <a:gd name="connsiteY0" fmla="*/ 759792 h 759792"/>
              <a:gd name="connsiteX1" fmla="*/ 357809 w 2385391"/>
              <a:gd name="connsiteY1" fmla="*/ 203200 h 759792"/>
              <a:gd name="connsiteX2" fmla="*/ 1126435 w 2385391"/>
              <a:gd name="connsiteY2" fmla="*/ 30922 h 759792"/>
              <a:gd name="connsiteX3" fmla="*/ 2054087 w 2385391"/>
              <a:gd name="connsiteY3" fmla="*/ 388731 h 759792"/>
              <a:gd name="connsiteX4" fmla="*/ 2385391 w 2385391"/>
              <a:gd name="connsiteY4" fmla="*/ 574261 h 759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5391" h="759792">
                <a:moveTo>
                  <a:pt x="0" y="759792"/>
                </a:moveTo>
                <a:cubicBezTo>
                  <a:pt x="85035" y="542235"/>
                  <a:pt x="170070" y="324678"/>
                  <a:pt x="357809" y="203200"/>
                </a:cubicBezTo>
                <a:cubicBezTo>
                  <a:pt x="545548" y="81722"/>
                  <a:pt x="843722" y="0"/>
                  <a:pt x="1126435" y="30922"/>
                </a:cubicBezTo>
                <a:cubicBezTo>
                  <a:pt x="1409148" y="61844"/>
                  <a:pt x="1844261" y="298175"/>
                  <a:pt x="2054087" y="388731"/>
                </a:cubicBezTo>
                <a:cubicBezTo>
                  <a:pt x="2263913" y="479288"/>
                  <a:pt x="2324652" y="526774"/>
                  <a:pt x="2385391" y="574261"/>
                </a:cubicBezTo>
              </a:path>
            </a:pathLst>
          </a:custGeom>
          <a:ln w="28575">
            <a:solidFill>
              <a:srgbClr val="FF000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need to unfold each 2D image into vector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 noChangeAspect="1"/>
          </p:cNvGrpSpPr>
          <p:nvPr/>
        </p:nvGrpSpPr>
        <p:grpSpPr>
          <a:xfrm>
            <a:off x="304800" y="1371600"/>
            <a:ext cx="8534400" cy="4035180"/>
            <a:chOff x="2057400" y="1881188"/>
            <a:chExt cx="5334000" cy="252198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7400" y="1900535"/>
              <a:ext cx="533400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4343400" y="3976688"/>
              <a:ext cx="110966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</a:t>
              </a:r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53368" y="2717169"/>
              <a:ext cx="4572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rot="5400000">
              <a:off x="2971263" y="3848100"/>
              <a:ext cx="533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022242" y="4076163"/>
              <a:ext cx="7620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p=3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757488" y="1881188"/>
              <a:ext cx="4343400" cy="1876425"/>
            </a:xfrm>
            <a:custGeom>
              <a:avLst/>
              <a:gdLst>
                <a:gd name="connsiteX0" fmla="*/ 0 w 4286250"/>
                <a:gd name="connsiteY0" fmla="*/ 0 h 1714500"/>
                <a:gd name="connsiteX1" fmla="*/ 9525 w 4286250"/>
                <a:gd name="connsiteY1" fmla="*/ 1714500 h 1714500"/>
                <a:gd name="connsiteX2" fmla="*/ 4286250 w 4286250"/>
                <a:gd name="connsiteY2" fmla="*/ 1714500 h 1714500"/>
                <a:gd name="connsiteX0" fmla="*/ 9525 w 4276725"/>
                <a:gd name="connsiteY0" fmla="*/ 0 h 1738312"/>
                <a:gd name="connsiteX1" fmla="*/ 0 w 4276725"/>
                <a:gd name="connsiteY1" fmla="*/ 1738312 h 1738312"/>
                <a:gd name="connsiteX2" fmla="*/ 4276725 w 4276725"/>
                <a:gd name="connsiteY2" fmla="*/ 1738312 h 1738312"/>
                <a:gd name="connsiteX0" fmla="*/ 0 w 4276725"/>
                <a:gd name="connsiteY0" fmla="*/ 0 h 1724025"/>
                <a:gd name="connsiteX1" fmla="*/ 0 w 4276725"/>
                <a:gd name="connsiteY1" fmla="*/ 1724025 h 1724025"/>
                <a:gd name="connsiteX2" fmla="*/ 4276725 w 4276725"/>
                <a:gd name="connsiteY2" fmla="*/ 1724025 h 172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76725" h="1724025">
                  <a:moveTo>
                    <a:pt x="0" y="0"/>
                  </a:moveTo>
                  <a:lnTo>
                    <a:pt x="0" y="1724025"/>
                  </a:lnTo>
                  <a:lnTo>
                    <a:pt x="4276725" y="1724025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 noChangeAspect="1"/>
          </p:cNvGrpSpPr>
          <p:nvPr/>
        </p:nvGrpSpPr>
        <p:grpSpPr>
          <a:xfrm>
            <a:off x="179820" y="100884"/>
            <a:ext cx="8835390" cy="6679585"/>
            <a:chOff x="866775" y="152400"/>
            <a:chExt cx="7362825" cy="556632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644" t="4960" r="41233" b="80370"/>
            <a:stretch>
              <a:fillRect/>
            </a:stretch>
          </p:blipFill>
          <p:spPr bwMode="auto">
            <a:xfrm>
              <a:off x="1857828" y="152400"/>
              <a:ext cx="5553635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>
              <a:off x="3610428" y="1685925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44028" y="1695450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13780" y="1748970"/>
              <a:ext cx="1081599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EOF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72925" y="1719942"/>
              <a:ext cx="1499173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EOF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54900" y="1705428"/>
              <a:ext cx="1030805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EOF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6775" y="2047875"/>
              <a:ext cx="7362825" cy="3667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862401" y="2435643"/>
              <a:ext cx="1142999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loadng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935456" y="3632025"/>
              <a:ext cx="996889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loadng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930189" y="4683002"/>
              <a:ext cx="1007423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loadng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43000" y="304800"/>
              <a:ext cx="60960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43000" y="1782830"/>
              <a:ext cx="60960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55935" y="5333999"/>
              <a:ext cx="1136075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42518" y="4237850"/>
              <a:ext cx="1002725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09425" y="3067050"/>
              <a:ext cx="92970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28800" y="2333625"/>
              <a:ext cx="5695950" cy="77152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819290" y="3424238"/>
              <a:ext cx="5695950" cy="77152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824037" y="4519616"/>
              <a:ext cx="5695950" cy="77152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90800"/>
            <a:ext cx="8229600" cy="2895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spatial-temporal patterns</a:t>
            </a: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(actual data)</a:t>
            </a: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sea surface temperature in the Pacific Ocean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5287" t="27174" r="6824" b="54348"/>
          <a:stretch>
            <a:fillRect/>
          </a:stretch>
        </p:blipFill>
        <p:spPr bwMode="auto">
          <a:xfrm>
            <a:off x="609600" y="31242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76200"/>
            <a:ext cx="7924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sample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samples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elements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samples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rock samples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5257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word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element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used in the abstract sense and may not refer to actual chemical elements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657600"/>
            <a:ext cx="441965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 noChangeAspect="1"/>
          </p:cNvGrpSpPr>
          <p:nvPr/>
        </p:nvGrpSpPr>
        <p:grpSpPr>
          <a:xfrm>
            <a:off x="1600200" y="1058678"/>
            <a:ext cx="6691123" cy="2436343"/>
            <a:chOff x="5327881" y="1371600"/>
            <a:chExt cx="2244589" cy="817290"/>
          </a:xfrm>
        </p:grpSpPr>
        <p:sp>
          <p:nvSpPr>
            <p:cNvPr id="4" name="Rectangle 3"/>
            <p:cNvSpPr/>
            <p:nvPr/>
          </p:nvSpPr>
          <p:spPr>
            <a:xfrm>
              <a:off x="5791200" y="1371600"/>
              <a:ext cx="1295400" cy="533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79005" y="1757753"/>
              <a:ext cx="533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29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S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53443" y="1374325"/>
              <a:ext cx="533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29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N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62433" y="1911124"/>
              <a:ext cx="7620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124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E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10470" y="1911124"/>
              <a:ext cx="7620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290E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27881" y="1578820"/>
              <a:ext cx="914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latitude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96985" y="2013372"/>
              <a:ext cx="914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longitude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23858" y="1418772"/>
              <a:ext cx="1219200" cy="320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equatorial Pacific Ocean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Freeform 15"/>
          <p:cNvSpPr/>
          <p:nvPr/>
        </p:nvSpPr>
        <p:spPr>
          <a:xfrm>
            <a:off x="5029200" y="5410200"/>
            <a:ext cx="863600" cy="1127276"/>
          </a:xfrm>
          <a:custGeom>
            <a:avLst/>
            <a:gdLst>
              <a:gd name="connsiteX0" fmla="*/ 0 w 2235200"/>
              <a:gd name="connsiteY0" fmla="*/ 0 h 1802190"/>
              <a:gd name="connsiteX1" fmla="*/ 1045028 w 2235200"/>
              <a:gd name="connsiteY1" fmla="*/ 769257 h 1802190"/>
              <a:gd name="connsiteX2" fmla="*/ 899885 w 2235200"/>
              <a:gd name="connsiteY2" fmla="*/ 1640114 h 1802190"/>
              <a:gd name="connsiteX3" fmla="*/ 2235200 w 2235200"/>
              <a:gd name="connsiteY3" fmla="*/ 1741714 h 180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802190">
                <a:moveTo>
                  <a:pt x="0" y="0"/>
                </a:moveTo>
                <a:cubicBezTo>
                  <a:pt x="447523" y="247952"/>
                  <a:pt x="895047" y="495905"/>
                  <a:pt x="1045028" y="769257"/>
                </a:cubicBezTo>
                <a:cubicBezTo>
                  <a:pt x="1195009" y="1042609"/>
                  <a:pt x="701523" y="1478038"/>
                  <a:pt x="899885" y="1640114"/>
                </a:cubicBezTo>
                <a:cubicBezTo>
                  <a:pt x="1098247" y="1802190"/>
                  <a:pt x="1666723" y="1771952"/>
                  <a:pt x="2235200" y="1741714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943600" y="6027003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sea surface temperature (black = warm)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CAC Sea Surface Temperature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143" t="5714" r="7143" b="4762"/>
          <a:stretch>
            <a:fillRect/>
          </a:stretch>
        </p:blipFill>
        <p:spPr bwMode="auto">
          <a:xfrm>
            <a:off x="152400" y="0"/>
            <a:ext cx="8754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441965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5"/>
          <p:cNvSpPr/>
          <p:nvPr/>
        </p:nvSpPr>
        <p:spPr>
          <a:xfrm>
            <a:off x="4343400" y="1600200"/>
            <a:ext cx="863600" cy="1127276"/>
          </a:xfrm>
          <a:custGeom>
            <a:avLst/>
            <a:gdLst>
              <a:gd name="connsiteX0" fmla="*/ 0 w 2235200"/>
              <a:gd name="connsiteY0" fmla="*/ 0 h 1802190"/>
              <a:gd name="connsiteX1" fmla="*/ 1045028 w 2235200"/>
              <a:gd name="connsiteY1" fmla="*/ 769257 h 1802190"/>
              <a:gd name="connsiteX2" fmla="*/ 899885 w 2235200"/>
              <a:gd name="connsiteY2" fmla="*/ 1640114 h 1802190"/>
              <a:gd name="connsiteX3" fmla="*/ 2235200 w 2235200"/>
              <a:gd name="connsiteY3" fmla="*/ 1741714 h 180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802190">
                <a:moveTo>
                  <a:pt x="0" y="0"/>
                </a:moveTo>
                <a:cubicBezTo>
                  <a:pt x="447523" y="247952"/>
                  <a:pt x="895047" y="495905"/>
                  <a:pt x="1045028" y="769257"/>
                </a:cubicBezTo>
                <a:cubicBezTo>
                  <a:pt x="1195009" y="1042609"/>
                  <a:pt x="701523" y="1478038"/>
                  <a:pt x="899885" y="1640114"/>
                </a:cubicBezTo>
                <a:cubicBezTo>
                  <a:pt x="1098247" y="1802190"/>
                  <a:pt x="1666723" y="1771952"/>
                  <a:pt x="2235200" y="1741714"/>
                </a:cubicBez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334000" y="2209800"/>
            <a:ext cx="320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image is 30 by 84 pixels in size, or 2520 pixels total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876800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 use </a:t>
            </a:r>
            <a:r>
              <a:rPr lang="en-US" sz="4000" dirty="0" err="1" smtClean="0">
                <a:latin typeface="Courier New" pitchFamily="49" charset="0"/>
                <a:cs typeface="Courier New" pitchFamily="49" charset="0"/>
              </a:rPr>
              <a:t>svd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the image must be unwrapped into a vector of length 2520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8305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6200000">
            <a:off x="4610100" y="-1562100"/>
            <a:ext cx="914400" cy="76962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1981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2520 positions in the equatorial Pacific ocean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0" y="2514600"/>
            <a:ext cx="914400" cy="21336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640730" y="3060413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399 times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810000" y="3429000"/>
            <a:ext cx="914400" cy="381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724400" y="3886200"/>
            <a:ext cx="1538515" cy="1074057"/>
          </a:xfrm>
          <a:custGeom>
            <a:avLst/>
            <a:gdLst>
              <a:gd name="connsiteX0" fmla="*/ 0 w 1538515"/>
              <a:gd name="connsiteY0" fmla="*/ 0 h 1074057"/>
              <a:gd name="connsiteX1" fmla="*/ 508000 w 1538515"/>
              <a:gd name="connsiteY1" fmla="*/ 304800 h 1074057"/>
              <a:gd name="connsiteX2" fmla="*/ 275772 w 1538515"/>
              <a:gd name="connsiteY2" fmla="*/ 682171 h 1074057"/>
              <a:gd name="connsiteX3" fmla="*/ 1538515 w 1538515"/>
              <a:gd name="connsiteY3" fmla="*/ 1074057 h 107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515" h="1074057">
                <a:moveTo>
                  <a:pt x="0" y="0"/>
                </a:moveTo>
                <a:cubicBezTo>
                  <a:pt x="231019" y="95552"/>
                  <a:pt x="462038" y="191105"/>
                  <a:pt x="508000" y="304800"/>
                </a:cubicBezTo>
                <a:cubicBezTo>
                  <a:pt x="553962" y="418495"/>
                  <a:pt x="104020" y="553962"/>
                  <a:pt x="275772" y="682171"/>
                </a:cubicBezTo>
                <a:cubicBezTo>
                  <a:pt x="447524" y="810380"/>
                  <a:pt x="993019" y="942218"/>
                  <a:pt x="1538515" y="1074057"/>
                </a:cubicBez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57800" y="4419600"/>
            <a:ext cx="457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“element” means temperature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609600" y="1676400"/>
            <a:ext cx="7848598" cy="4334980"/>
            <a:chOff x="1144525" y="2358957"/>
            <a:chExt cx="5180075" cy="228730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57" r="4286"/>
            <a:stretch>
              <a:fillRect/>
            </a:stretch>
          </p:blipFill>
          <p:spPr bwMode="auto">
            <a:xfrm>
              <a:off x="1371600" y="2511357"/>
              <a:ext cx="4953000" cy="181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3276600" y="23589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Rectangle 8"/>
            <p:cNvSpPr/>
            <p:nvPr/>
          </p:nvSpPr>
          <p:spPr>
            <a:xfrm rot="16200000">
              <a:off x="876300" y="32352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84539" y="3219973"/>
              <a:ext cx="1665297" cy="345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ingular values, </a:t>
              </a:r>
              <a:r>
                <a:rPr lang="en-US" sz="28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58541" y="4369259"/>
              <a:ext cx="14478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895600" y="5334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singular values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609600" y="1676400"/>
            <a:ext cx="7848598" cy="4334980"/>
            <a:chOff x="1144525" y="2358957"/>
            <a:chExt cx="5180075" cy="228730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57" r="4286"/>
            <a:stretch>
              <a:fillRect/>
            </a:stretch>
          </p:blipFill>
          <p:spPr bwMode="auto">
            <a:xfrm>
              <a:off x="1371600" y="2511357"/>
              <a:ext cx="4953000" cy="181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3276600" y="23589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Rectangle 8"/>
            <p:cNvSpPr/>
            <p:nvPr/>
          </p:nvSpPr>
          <p:spPr>
            <a:xfrm rot="16200000">
              <a:off x="876300" y="32352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84539" y="3219973"/>
              <a:ext cx="1665297" cy="345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ingular values, </a:t>
              </a:r>
              <a:r>
                <a:rPr lang="en-US" sz="28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58541" y="4369259"/>
              <a:ext cx="14478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895600" y="5334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singular values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1104900" y="5448300"/>
            <a:ext cx="16002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81200" y="60270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clear cutoff for P, but the first 12 singular values are considerably larger than the rest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352800" y="2129135"/>
            <a:ext cx="1371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952500" y="3005435"/>
            <a:ext cx="1371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0918" t="2469" r="7692" b="11111"/>
          <a:stretch>
            <a:fillRect/>
          </a:stretch>
        </p:blipFill>
        <p:spPr bwMode="auto">
          <a:xfrm>
            <a:off x="0" y="1295400"/>
            <a:ext cx="910481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8351" t="2632" r="7484" b="6579"/>
          <a:stretch>
            <a:fillRect/>
          </a:stretch>
        </p:blipFill>
        <p:spPr bwMode="auto">
          <a:xfrm>
            <a:off x="0" y="152400"/>
            <a:ext cx="910534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8351" t="2632" r="7484" b="6579"/>
          <a:stretch>
            <a:fillRect/>
          </a:stretch>
        </p:blipFill>
        <p:spPr bwMode="auto">
          <a:xfrm>
            <a:off x="0" y="152400"/>
            <a:ext cx="910534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0" y="0"/>
            <a:ext cx="2819400" cy="2743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599" y="0"/>
            <a:ext cx="69342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52400"/>
            <a:ext cx="7924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factor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factors 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elements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sources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minerals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640" t="18682" r="9008" b="61538"/>
          <a:stretch>
            <a:fillRect/>
          </a:stretch>
        </p:blipFill>
        <p:spPr bwMode="auto">
          <a:xfrm>
            <a:off x="0" y="32004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13058" t="2469" r="71303" b="68724"/>
          <a:stretch>
            <a:fillRect/>
          </a:stretch>
        </p:blipFill>
        <p:spPr bwMode="auto">
          <a:xfrm>
            <a:off x="0" y="57503"/>
            <a:ext cx="9144000" cy="677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8351" t="2632" r="7484" b="6579"/>
          <a:stretch>
            <a:fillRect/>
          </a:stretch>
        </p:blipFill>
        <p:spPr bwMode="auto">
          <a:xfrm>
            <a:off x="0" y="152400"/>
            <a:ext cx="910534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6629400" y="2133600"/>
            <a:ext cx="2819400" cy="2743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73382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74952" t="33182" r="9411" b="41838"/>
          <a:stretch>
            <a:fillRect/>
          </a:stretch>
        </p:blipFill>
        <p:spPr bwMode="auto">
          <a:xfrm>
            <a:off x="0" y="381000"/>
            <a:ext cx="9144000" cy="5871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SVD to approximate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90800" cy="58975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≈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P’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P’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9906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M EOF’s, the data is fit exactly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2895600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P chosen to exclude only zero singular values, the data is fit exactly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48006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P’&lt;P, small non-zero singular values are excluded too, and the data is fit only approximately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457200" y="76200"/>
            <a:ext cx="8305800" cy="6629400"/>
            <a:chOff x="1241121" y="241150"/>
            <a:chExt cx="7542022" cy="608345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96633" y="381000"/>
              <a:ext cx="3332967" cy="594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41121" y="642749"/>
              <a:ext cx="3440482" cy="5559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39323" y="241150"/>
              <a:ext cx="396094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Original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85114" y="241150"/>
              <a:ext cx="3598029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Based on first 5 EOF’s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533400" y="977658"/>
            <a:ext cx="8042486" cy="3275167"/>
            <a:chOff x="1587085" y="241150"/>
            <a:chExt cx="7302921" cy="3005445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10731" t="7059" r="62280" b="84706"/>
            <a:stretch>
              <a:fillRect/>
            </a:stretch>
          </p:blipFill>
          <p:spPr bwMode="auto">
            <a:xfrm>
              <a:off x="5034975" y="1148855"/>
              <a:ext cx="3855031" cy="2097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 l="15084" t="1581" r="61302" b="89615"/>
            <a:stretch>
              <a:fillRect/>
            </a:stretch>
          </p:blipFill>
          <p:spPr bwMode="auto">
            <a:xfrm>
              <a:off x="1587085" y="812424"/>
              <a:ext cx="3598029" cy="2167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39323" y="241150"/>
              <a:ext cx="396094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Original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85114" y="241150"/>
              <a:ext cx="3598029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Based on first 5 EOF’s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667000" y="304800"/>
            <a:ext cx="3962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Enlargement of Month 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52400"/>
            <a:ext cx="7924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factor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factors 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elements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 sources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minerals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4960" y="5257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 that there are P factors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simplification if P&lt;M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640" t="18682" r="9008" b="61538"/>
          <a:stretch>
            <a:fillRect/>
          </a:stretch>
        </p:blipFill>
        <p:spPr bwMode="auto">
          <a:xfrm>
            <a:off x="0" y="32004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457200"/>
            <a:ext cx="7924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loading matrix,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</a:p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samples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P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factors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endParaRPr lang="en-US" sz="28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specifies the mix of factors for each sample</a:t>
            </a:r>
          </a:p>
          <a:p>
            <a:pPr algn="ctr"/>
            <a:endParaRPr lang="en-US" sz="2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endParaRPr lang="en-US" sz="36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4368" t="35165" r="12648" b="45055"/>
          <a:stretch>
            <a:fillRect/>
          </a:stretch>
        </p:blipFill>
        <p:spPr bwMode="auto">
          <a:xfrm>
            <a:off x="76200" y="3962400"/>
            <a:ext cx="8915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15207</TotalTime>
  <Words>3471</Words>
  <Application>Microsoft Office PowerPoint</Application>
  <PresentationFormat>On-screen Show (4:3)</PresentationFormat>
  <Paragraphs>580</Paragraphs>
  <Slides>77</Slides>
  <Notes>59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Default Design</vt:lpstr>
      <vt:lpstr>Slide 1</vt:lpstr>
      <vt:lpstr>Part 1: Recipe for Factor Analysis</vt:lpstr>
      <vt:lpstr>Slide 3</vt:lpstr>
      <vt:lpstr>representing mixing with matrices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Calculating Factors</vt:lpstr>
      <vt:lpstr>Calculating Factors</vt:lpstr>
      <vt:lpstr>Step-by-Step Process of Factor Analysis</vt:lpstr>
      <vt:lpstr>Step 1</vt:lpstr>
      <vt:lpstr>Step 1</vt:lpstr>
      <vt:lpstr>Step 2</vt:lpstr>
      <vt:lpstr>Step 3</vt:lpstr>
      <vt:lpstr>One possibility</vt:lpstr>
      <vt:lpstr>Another possibility</vt:lpstr>
      <vt:lpstr>Step 4 Compute SVD</vt:lpstr>
      <vt:lpstr>Step 5 decide on how many factors to keep</vt:lpstr>
      <vt:lpstr>Slide 25</vt:lpstr>
      <vt:lpstr>Step 6 keep only P factors</vt:lpstr>
      <vt:lpstr>Step 7 examine how well Sest = Cp Fp matches S</vt:lpstr>
      <vt:lpstr>Step 8 (not described in detail)</vt:lpstr>
      <vt:lpstr>Slide 29</vt:lpstr>
      <vt:lpstr>types of prior information </vt:lpstr>
      <vt:lpstr>Step 9 examine the elements of a given factor for instance, factor f(k)</vt:lpstr>
      <vt:lpstr>Step 10 examine the loadings for instance, loading associated with factor k</vt:lpstr>
      <vt:lpstr>Part 2: Empirical Orthogonal Functions</vt:lpstr>
      <vt:lpstr>row number in the sample matrix could be meaningful</vt:lpstr>
      <vt:lpstr>column number in the sample matrix could be meaningful</vt:lpstr>
      <vt:lpstr>S = CF  becomes</vt:lpstr>
      <vt:lpstr>S = CF  becomes</vt:lpstr>
      <vt:lpstr>S = CF  becomes</vt:lpstr>
      <vt:lpstr>S = CF  becomes</vt:lpstr>
      <vt:lpstr>S = CF  becomes</vt:lpstr>
      <vt:lpstr>example 1</vt:lpstr>
      <vt:lpstr>this problem has position xj along profile (j=1,…M)  and index i of profile (i=1,…N) 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example 2</vt:lpstr>
      <vt:lpstr>the data</vt:lpstr>
      <vt:lpstr>the data</vt:lpstr>
      <vt:lpstr>the data</vt:lpstr>
      <vt:lpstr>the data</vt:lpstr>
      <vt:lpstr>the data</vt:lpstr>
      <vt:lpstr>need to unfold each 2D image into vector</vt:lpstr>
      <vt:lpstr>Slide 57</vt:lpstr>
      <vt:lpstr>Slide 58</vt:lpstr>
      <vt:lpstr>example 3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using SVD to approximate data</vt:lpstr>
      <vt:lpstr>S=CMFM   S=CPFP   S≈CP’FP’ </vt:lpstr>
      <vt:lpstr>Slide 76</vt:lpstr>
      <vt:lpstr>Slide 77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946</cp:revision>
  <dcterms:created xsi:type="dcterms:W3CDTF">2008-08-25T18:59:31Z</dcterms:created>
  <dcterms:modified xsi:type="dcterms:W3CDTF">2014-10-28T02:27:41Z</dcterms:modified>
</cp:coreProperties>
</file>