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84" r:id="rId2"/>
    <p:sldId id="287" r:id="rId3"/>
    <p:sldId id="289" r:id="rId4"/>
    <p:sldId id="341" r:id="rId5"/>
    <p:sldId id="293" r:id="rId6"/>
    <p:sldId id="294" r:id="rId7"/>
    <p:sldId id="266" r:id="rId8"/>
    <p:sldId id="265" r:id="rId9"/>
    <p:sldId id="295" r:id="rId10"/>
    <p:sldId id="267" r:id="rId11"/>
    <p:sldId id="270" r:id="rId12"/>
    <p:sldId id="268" r:id="rId13"/>
    <p:sldId id="272" r:id="rId14"/>
    <p:sldId id="273" r:id="rId15"/>
    <p:sldId id="274" r:id="rId16"/>
    <p:sldId id="342" r:id="rId17"/>
    <p:sldId id="256" r:id="rId18"/>
    <p:sldId id="257" r:id="rId19"/>
    <p:sldId id="275" r:id="rId20"/>
    <p:sldId id="258" r:id="rId21"/>
    <p:sldId id="259" r:id="rId22"/>
    <p:sldId id="276" r:id="rId23"/>
    <p:sldId id="278" r:id="rId24"/>
    <p:sldId id="280" r:id="rId25"/>
    <p:sldId id="277" r:id="rId26"/>
    <p:sldId id="279" r:id="rId27"/>
    <p:sldId id="262" r:id="rId28"/>
    <p:sldId id="281" r:id="rId29"/>
    <p:sldId id="282" r:id="rId30"/>
    <p:sldId id="343" r:id="rId31"/>
    <p:sldId id="263" r:id="rId32"/>
    <p:sldId id="283" r:id="rId33"/>
    <p:sldId id="344" r:id="rId34"/>
    <p:sldId id="296" r:id="rId35"/>
    <p:sldId id="264" r:id="rId36"/>
    <p:sldId id="346" r:id="rId37"/>
    <p:sldId id="261" r:id="rId38"/>
    <p:sldId id="345"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84873" autoAdjust="0"/>
  </p:normalViewPr>
  <p:slideViewPr>
    <p:cSldViewPr>
      <p:cViewPr varScale="1">
        <p:scale>
          <a:sx n="70" d="100"/>
          <a:sy n="70"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74FAD-0068-4E1F-AF66-B95919E9A960}"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1009E-8FA7-45D2-B37C-AB405C076F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the only way that students</a:t>
            </a:r>
            <a:r>
              <a:rPr lang="en-US" baseline="0" dirty="0" smtClean="0"/>
              <a:t> will learn to actually apply data analysis is to do the homework, which is based on actual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here</a:t>
            </a:r>
            <a:r>
              <a:rPr lang="en-US" baseline="0" dirty="0" smtClean="0"/>
              <a:t> is to try to connect the data, discharge, to physical</a:t>
            </a:r>
          </a:p>
          <a:p>
            <a:r>
              <a:rPr lang="en-US" baseline="0" dirty="0" smtClean="0"/>
              <a:t>properties of the river system</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three</a:t>
            </a:r>
            <a:r>
              <a:rPr lang="en-US" baseline="0" dirty="0" smtClean="0"/>
              <a:t> important properties of discharge that one might surmise by recollecting a river</a:t>
            </a:r>
          </a:p>
          <a:p>
            <a:r>
              <a:rPr lang="en-US" baseline="0" dirty="0" smtClean="0"/>
              <a:t>its sign – always positive</a:t>
            </a:r>
          </a:p>
          <a:p>
            <a:r>
              <a:rPr lang="en-US" baseline="0" dirty="0" smtClean="0"/>
              <a:t>it period of variability – steady over a few minutes, variable over weeks and seasons</a:t>
            </a:r>
          </a:p>
          <a:p>
            <a:r>
              <a:rPr lang="en-US" baseline="0" dirty="0" smtClean="0"/>
              <a:t>increase after rain – because rain in the source of river water</a:t>
            </a:r>
            <a:endParaRPr lang="en-US"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size of the measurement</a:t>
            </a:r>
            <a:r>
              <a:rPr lang="en-US" baseline="0" dirty="0" smtClean="0"/>
              <a:t> is also important.</a:t>
            </a:r>
          </a:p>
          <a:p>
            <a:r>
              <a:rPr lang="en-US" baseline="0" dirty="0" smtClean="0"/>
              <a:t>is it ten cubic meters per second or a million?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back of the envelope </a:t>
            </a:r>
            <a:r>
              <a:rPr lang="en-US" dirty="0" err="1" smtClean="0"/>
              <a:t>envelope</a:t>
            </a:r>
            <a:r>
              <a:rPr lang="en-US" dirty="0" smtClean="0"/>
              <a:t> calculation</a:t>
            </a:r>
            <a:r>
              <a:rPr lang="en-US" baseline="0" dirty="0" smtClean="0"/>
              <a:t> to determine the size of discharge.</a:t>
            </a:r>
          </a:p>
          <a:p>
            <a:r>
              <a:rPr lang="en-US" dirty="0" smtClean="0"/>
              <a:t>Think of the</a:t>
            </a:r>
            <a:r>
              <a:rPr lang="en-US" baseline="0" dirty="0" smtClean="0"/>
              <a:t> water moving in a river as sequence of many “slabs”,</a:t>
            </a:r>
          </a:p>
          <a:p>
            <a:r>
              <a:rPr lang="en-US" baseline="0" dirty="0" smtClean="0"/>
              <a:t>each moving downhill through the river channel.</a:t>
            </a:r>
          </a:p>
          <a:p>
            <a:r>
              <a:rPr lang="en-US" baseline="0" dirty="0" smtClean="0"/>
              <a:t>The discharge is the volume a slab that is “one second” long,</a:t>
            </a:r>
          </a:p>
          <a:p>
            <a:r>
              <a:rPr lang="en-US" baseline="0" dirty="0" smtClean="0"/>
              <a:t>that is, it passes by an observer in one second.</a:t>
            </a:r>
          </a:p>
          <a:p>
            <a:r>
              <a:rPr lang="en-US" baseline="0" dirty="0" smtClean="0"/>
              <a:t>That’s its area time its velocity</a:t>
            </a:r>
            <a:endParaRPr lang="en-US" dirty="0" smtClean="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Putting some reasonable</a:t>
            </a:r>
            <a:r>
              <a:rPr lang="en-US" baseline="0" dirty="0" smtClean="0"/>
              <a:t> </a:t>
            </a:r>
            <a:r>
              <a:rPr lang="en-US" dirty="0" smtClean="0"/>
              <a:t>numbers in, typical</a:t>
            </a:r>
            <a:r>
              <a:rPr lang="en-US" baseline="0" dirty="0" smtClean="0"/>
              <a:t> of a largish river,</a:t>
            </a:r>
            <a:endParaRPr lang="en-US" dirty="0" smtClean="0"/>
          </a:p>
          <a:p>
            <a:r>
              <a:rPr lang="en-US" dirty="0" smtClean="0"/>
              <a:t>we find that a typical</a:t>
            </a:r>
            <a:r>
              <a:rPr lang="en-US" baseline="0" dirty="0" smtClean="0"/>
              <a:t> discharge should be around 1000 cubic meters per second.</a:t>
            </a:r>
          </a:p>
          <a:p>
            <a:r>
              <a:rPr lang="en-US" baseline="0" dirty="0" smtClean="0"/>
              <a:t>Emphasize the importance of the units.</a:t>
            </a:r>
          </a:p>
          <a:p>
            <a:r>
              <a:rPr lang="en-US" baseline="0" dirty="0" smtClean="0"/>
              <a:t>Always follow up a number like 1000 with units like cubic meters per second.</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to sketch</a:t>
            </a:r>
            <a:r>
              <a:rPr lang="en-US" baseline="0" dirty="0" smtClean="0"/>
              <a:t> a plot of discharge vs. time.</a:t>
            </a:r>
          </a:p>
          <a:p>
            <a:r>
              <a:rPr lang="en-US" baseline="0" dirty="0" smtClean="0"/>
              <a:t>You won’t collect it.  Its just to get the students thinking about discharge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my sketch.</a:t>
            </a:r>
          </a:p>
          <a:p>
            <a:r>
              <a:rPr lang="en-US" dirty="0" smtClean="0"/>
              <a:t>It’s</a:t>
            </a:r>
            <a:r>
              <a:rPr lang="en-US" baseline="0" dirty="0" smtClean="0"/>
              <a:t> is just my expectation of what discharge might look like.</a:t>
            </a:r>
          </a:p>
          <a:p>
            <a:r>
              <a:rPr lang="en-US" baseline="0" dirty="0" smtClean="0"/>
              <a:t>But being able to make a sketch plot like this is really important.</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some actual discharge data </a:t>
            </a:r>
          </a:p>
          <a:p>
            <a:r>
              <a:rPr lang="en-US" dirty="0" smtClean="0"/>
              <a:t>Note:</a:t>
            </a:r>
          </a:p>
          <a:p>
            <a:r>
              <a:rPr lang="en-US" dirty="0" smtClean="0"/>
              <a:t>time</a:t>
            </a:r>
            <a:r>
              <a:rPr lang="en-US" baseline="0" dirty="0" smtClean="0"/>
              <a:t> scale: 100 days of data</a:t>
            </a:r>
          </a:p>
          <a:p>
            <a:r>
              <a:rPr lang="en-US" baseline="0" dirty="0" smtClean="0"/>
              <a:t>discharge scale: 0 (no flow) to 3000 (high flow) cubic meters per second</a:t>
            </a:r>
          </a:p>
          <a:p>
            <a:r>
              <a:rPr lang="en-US" baseline="0" dirty="0" smtClean="0"/>
              <a:t>Note the peaks, these are likely periods of rain</a:t>
            </a:r>
            <a:endParaRPr lang="en-US"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do the same sort of analysis for precipitation.</a:t>
            </a:r>
          </a:p>
          <a:p>
            <a:r>
              <a:rPr lang="en-US" baseline="0" dirty="0" smtClean="0"/>
              <a:t>And sketch a plot of precipitation vs. time.</a:t>
            </a:r>
          </a:p>
          <a:p>
            <a:r>
              <a:rPr lang="en-US" baseline="0" dirty="0" smtClean="0"/>
              <a:t>Line it up with your discharge plot, for comparison.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I’ve sketched the precipitation to have more short period variability than discharge.</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Matlab</a:t>
            </a:r>
            <a:r>
              <a:rPr lang="en-US" dirty="0" smtClean="0"/>
              <a:t> is a commercial software product of the </a:t>
            </a:r>
            <a:r>
              <a:rPr lang="en-US" dirty="0" err="1" smtClean="0"/>
              <a:t>MathWorks</a:t>
            </a:r>
            <a:r>
              <a:rPr lang="en-US" dirty="0" smtClean="0"/>
              <a:t> Inc.</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actual</a:t>
            </a:r>
            <a:r>
              <a:rPr lang="en-US" baseline="0" dirty="0" smtClean="0"/>
              <a:t> data for Albany.</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it meet your expectations?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the shapes of a pulse in rain and the corresponding pulse in discharge are not</a:t>
            </a:r>
          </a:p>
          <a:p>
            <a:r>
              <a:rPr lang="en-US" baseline="0" dirty="0" smtClean="0"/>
              <a:t>quite the same, because it takes time for the water to train from the land into the river.</a:t>
            </a:r>
          </a:p>
          <a:p>
            <a:r>
              <a:rPr lang="en-US" baseline="0" dirty="0" smtClean="0"/>
              <a:t>Discharge has a ‘tail’ (period of slow decline) after the rain stops.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something you might</a:t>
            </a:r>
            <a:r>
              <a:rPr lang="en-US" baseline="0" dirty="0" smtClean="0"/>
              <a:t> want to do with precipitation data:</a:t>
            </a:r>
          </a:p>
          <a:p>
            <a:r>
              <a:rPr lang="en-US" baseline="0" dirty="0" smtClean="0"/>
              <a:t>Predict discharge on the basis of rain.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to</a:t>
            </a:r>
            <a:r>
              <a:rPr lang="en-US" baseline="0" dirty="0" smtClean="0"/>
              <a:t> build into your thinking the idea of the delay.</a:t>
            </a:r>
          </a:p>
          <a:p>
            <a:r>
              <a:rPr lang="en-US" baseline="0" dirty="0" smtClean="0"/>
              <a:t>Rainwater takes time to flow from the land into the river.</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discharge today</a:t>
            </a:r>
            <a:r>
              <a:rPr lang="en-US" baseline="0" dirty="0" smtClean="0"/>
              <a:t> depends not only on precipitation today,</a:t>
            </a:r>
          </a:p>
          <a:p>
            <a:r>
              <a:rPr lang="en-US" baseline="0" dirty="0" smtClean="0"/>
              <a:t>but over the last few days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a:t>
            </a:r>
            <a:r>
              <a:rPr lang="en-US" baseline="0" dirty="0" smtClean="0"/>
              <a:t> is not for students to fully understand this part of the example,</a:t>
            </a:r>
          </a:p>
          <a:p>
            <a:r>
              <a:rPr lang="en-US" baseline="0" dirty="0" smtClean="0"/>
              <a:t>but only see that the data analysis techniques that they will later learn</a:t>
            </a:r>
          </a:p>
          <a:p>
            <a:r>
              <a:rPr lang="en-US" baseline="0" dirty="0" smtClean="0"/>
              <a:t>can be quite powerful in exploring relationships between data</a:t>
            </a:r>
            <a:endParaRPr lang="en-US"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Mathematically, this might be considered a running average.</a:t>
            </a:r>
          </a:p>
          <a:p>
            <a:r>
              <a:rPr lang="en-US" dirty="0" smtClean="0"/>
              <a:t>Discharge one</a:t>
            </a:r>
            <a:r>
              <a:rPr lang="en-US" baseline="0" dirty="0" smtClean="0"/>
              <a:t> a given day is a running average of</a:t>
            </a:r>
          </a:p>
          <a:p>
            <a:r>
              <a:rPr lang="en-US" baseline="0" dirty="0" smtClean="0"/>
              <a:t>precipitation during the last few days/</a:t>
            </a:r>
            <a:endParaRPr lang="en-US" dirty="0" smtClean="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 for a</a:t>
            </a:r>
            <a:r>
              <a:rPr lang="en-US" baseline="0" dirty="0" smtClean="0"/>
              <a:t> running average</a:t>
            </a:r>
          </a:p>
          <a:p>
            <a:r>
              <a:rPr lang="en-US" baseline="0" dirty="0" smtClean="0"/>
              <a:t>discharge “d” today</a:t>
            </a:r>
          </a:p>
          <a:p>
            <a:r>
              <a:rPr lang="en-US" baseline="0" dirty="0" smtClean="0"/>
              <a:t>is sum of precipitation “p” on present and past days</a:t>
            </a:r>
          </a:p>
          <a:p>
            <a:r>
              <a:rPr lang="en-US" baseline="0" dirty="0" smtClean="0"/>
              <a:t>weighted by a factor “w”.</a:t>
            </a:r>
          </a:p>
          <a:p>
            <a:r>
              <a:rPr lang="en-US" baseline="0" dirty="0" smtClean="0"/>
              <a:t>“w” is different for each day, but is larger for days in the “recent” past than the “deep past”</a:t>
            </a:r>
          </a:p>
          <a:p>
            <a:r>
              <a:rPr lang="en-US" baseline="0" dirty="0" smtClean="0"/>
              <a:t>since most of the rainwater flows to the land quickly, in the first few days.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 for a</a:t>
            </a:r>
            <a:r>
              <a:rPr lang="en-US" baseline="0" dirty="0" smtClean="0"/>
              <a:t> running average</a:t>
            </a:r>
          </a:p>
          <a:p>
            <a:r>
              <a:rPr lang="en-US" baseline="0" dirty="0" smtClean="0"/>
              <a:t>di, discharge on day </a:t>
            </a:r>
            <a:r>
              <a:rPr lang="en-US" baseline="0" dirty="0" err="1" smtClean="0"/>
              <a:t>i</a:t>
            </a:r>
            <a:r>
              <a:rPr lang="en-US" baseline="0" dirty="0" smtClean="0"/>
              <a:t>, now with indices</a:t>
            </a:r>
          </a:p>
          <a:p>
            <a:r>
              <a:rPr lang="en-US" baseline="0" dirty="0" smtClean="0"/>
              <a:t>writing the sum out for one illustrative day, say day 5</a:t>
            </a:r>
          </a:p>
          <a:p>
            <a:r>
              <a:rPr lang="en-US" baseline="0" dirty="0" smtClean="0"/>
              <a:t>discharge on day 5 =</a:t>
            </a:r>
          </a:p>
          <a:p>
            <a:r>
              <a:rPr lang="en-US" baseline="0" dirty="0" smtClean="0"/>
              <a:t>   precipitation on day 5, times a weight w1</a:t>
            </a:r>
          </a:p>
          <a:p>
            <a:r>
              <a:rPr lang="en-US" baseline="0" dirty="0" smtClean="0"/>
              <a:t>plus</a:t>
            </a:r>
          </a:p>
          <a:p>
            <a:r>
              <a:rPr lang="en-US" baseline="0" dirty="0" smtClean="0"/>
              <a:t>   precipitation on day 4, times a weight w2</a:t>
            </a:r>
          </a:p>
          <a:p>
            <a:r>
              <a:rPr lang="en-US" baseline="0" dirty="0" smtClean="0"/>
              <a:t>plus</a:t>
            </a:r>
          </a:p>
          <a:p>
            <a:r>
              <a:rPr lang="en-US" baseline="0" dirty="0" smtClean="0"/>
              <a:t>   precipitation on day 3, times a weight w3</a:t>
            </a:r>
          </a:p>
          <a:p>
            <a:r>
              <a:rPr lang="en-US" baseline="0" dirty="0" smtClean="0"/>
              <a:t>and so forth</a:t>
            </a:r>
          </a:p>
        </p:txBody>
      </p:sp>
      <p:sp>
        <p:nvSpPr>
          <p:cNvPr id="4" name="Slide Number Placeholder 3"/>
          <p:cNvSpPr>
            <a:spLocks noGrp="1"/>
          </p:cNvSpPr>
          <p:nvPr>
            <p:ph type="sldNum" sz="quarter" idx="10"/>
          </p:nvPr>
        </p:nvSpPr>
        <p:spPr/>
        <p:txBody>
          <a:bodyPr/>
          <a:lstStyle/>
          <a:p>
            <a:fld id="{4121009E-8FA7-45D2-B37C-AB405C076F4A}"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weights</a:t>
            </a:r>
            <a:r>
              <a:rPr lang="en-US" baseline="0" dirty="0" smtClean="0"/>
              <a:t> w1, w2, w3, ... embody the idea that rainwater takes time</a:t>
            </a:r>
          </a:p>
          <a:p>
            <a:r>
              <a:rPr lang="en-US" baseline="0" dirty="0" smtClean="0"/>
              <a:t>to run from the land to the river.</a:t>
            </a:r>
          </a:p>
          <a:p>
            <a:r>
              <a:rPr lang="en-US" dirty="0" smtClean="0"/>
              <a:t>If we knew</a:t>
            </a:r>
            <a:r>
              <a:rPr lang="en-US" baseline="0" dirty="0" smtClean="0"/>
              <a:t> the weights, we could predict discharge from the precipitation.</a:t>
            </a:r>
          </a:p>
          <a:p>
            <a:r>
              <a:rPr lang="en-US" baseline="0" dirty="0" smtClean="0"/>
              <a:t>In this class, we will eventually get to the point where we could calculate the weights</a:t>
            </a:r>
          </a:p>
          <a:p>
            <a:r>
              <a:rPr lang="en-US" baseline="0" dirty="0" smtClean="0"/>
              <a:t>   based on a time period where we observed both precipitation and discharge</a:t>
            </a:r>
          </a:p>
          <a:p>
            <a:r>
              <a:rPr lang="en-US" baseline="0" dirty="0" smtClean="0"/>
              <a:t>we could then use these weights for other periods of time, too, where we had</a:t>
            </a:r>
          </a:p>
          <a:p>
            <a:r>
              <a:rPr lang="en-US" baseline="0" dirty="0" smtClean="0"/>
              <a:t>  precipitation but nit discharge.</a:t>
            </a:r>
          </a:p>
          <a:p>
            <a:r>
              <a:rPr lang="en-US" baseline="0" dirty="0" smtClean="0"/>
              <a:t>For now, we will simply guess a set of weights, and see how we do.</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reasonable formula</a:t>
            </a:r>
            <a:r>
              <a:rPr lang="en-US" baseline="0" dirty="0" smtClean="0"/>
              <a:t> for w (but just a </a:t>
            </a:r>
            <a:r>
              <a:rPr lang="en-US" dirty="0" smtClean="0"/>
              <a:t>guess).</a:t>
            </a:r>
          </a:p>
          <a:p>
            <a:r>
              <a:rPr lang="en-US" dirty="0" smtClean="0"/>
              <a:t>Since</a:t>
            </a:r>
            <a:r>
              <a:rPr lang="en-US" baseline="0" dirty="0" smtClean="0"/>
              <a:t> we expect recent precipitation to be the most important,</a:t>
            </a:r>
          </a:p>
          <a:p>
            <a:r>
              <a:rPr lang="en-US" baseline="0" dirty="0" smtClean="0"/>
              <a:t>the weights should decline with days, so let’s use a sum of two declining exponentials.</a:t>
            </a:r>
          </a:p>
          <a:p>
            <a:r>
              <a:rPr lang="en-US" baseline="0" dirty="0" smtClean="0"/>
              <a:t>The term exp(j/T1) corresponds to weights that die away with a characteristic time scale of T1 days.</a:t>
            </a:r>
          </a:p>
          <a:p>
            <a:r>
              <a:rPr lang="en-US" baseline="0" dirty="0" smtClean="0"/>
              <a:t>Similarly, the term exp(j/T2) </a:t>
            </a:r>
            <a:r>
              <a:rPr lang="en-US" baseline="0" dirty="0" smtClean="0"/>
              <a:t>corresponds to weights that die away with a characteristic time scale of T2 days.</a:t>
            </a:r>
          </a:p>
          <a:p>
            <a:r>
              <a:rPr lang="en-US" baseline="0" dirty="0" smtClean="0"/>
              <a:t>The two exponentials are added together with a constant c, which controls the relative importance of the longer time scale.</a:t>
            </a:r>
          </a:p>
          <a:p>
            <a:r>
              <a:rPr lang="en-US" baseline="0" dirty="0" smtClean="0"/>
              <a:t>Now we find the constants T1, T2 and c by trial and error.</a:t>
            </a:r>
          </a:p>
          <a:p>
            <a:endParaRPr lang="en-US" baseline="0"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term exp(j/3) corresponds to weights that die away with a characteristic time scale of 3 days.</a:t>
            </a:r>
          </a:p>
          <a:p>
            <a:r>
              <a:rPr lang="en-US" baseline="0" dirty="0" smtClean="0"/>
              <a:t>Similarly, the term exp(j/30) </a:t>
            </a:r>
            <a:r>
              <a:rPr lang="en-US" baseline="0" dirty="0" smtClean="0"/>
              <a:t>corresponds to weights that die away with a characteristic time scale of 30 days.</a:t>
            </a:r>
          </a:p>
          <a:p>
            <a:r>
              <a:rPr lang="en-US" baseline="0" dirty="0" smtClean="0"/>
              <a:t>The long time scale is less important, so it has a coefficient of 1/10.</a:t>
            </a:r>
          </a:p>
          <a:p>
            <a:endParaRPr lang="en-US" baseline="0"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a:t>
            </a:r>
            <a:r>
              <a:rPr lang="en-US" baseline="0" dirty="0" smtClean="0"/>
              <a:t> resulting prediction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would be a good time</a:t>
            </a:r>
            <a:r>
              <a:rPr lang="en-US" baseline="0" dirty="0" smtClean="0"/>
              <a:t> to provide the students with advice on how they can get a copy of </a:t>
            </a:r>
            <a:r>
              <a:rPr lang="en-US" baseline="0" dirty="0" err="1" smtClean="0"/>
              <a:t>MatLab</a:t>
            </a:r>
            <a:r>
              <a:rPr lang="en-US" baseline="0" dirty="0" smtClean="0"/>
              <a:t>, e.g. through a school software license or by purchasing it on their own.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lecture just teaches the bare essentials.</a:t>
            </a:r>
            <a:r>
              <a:rPr lang="en-US" baseline="0" dirty="0"/>
              <a:t> </a:t>
            </a:r>
            <a:r>
              <a:rPr lang="en-US" baseline="0" dirty="0" smtClean="0"/>
              <a:t> Furthermore, everything is presented in terms of</a:t>
            </a:r>
          </a:p>
          <a:p>
            <a:r>
              <a:rPr lang="en-US" baseline="0" dirty="0" smtClean="0"/>
              <a:t>commands typed into the </a:t>
            </a:r>
            <a:r>
              <a:rPr lang="en-US" baseline="0" dirty="0" err="1" smtClean="0"/>
              <a:t>MatLab</a:t>
            </a:r>
            <a:r>
              <a:rPr lang="en-US" baseline="0" dirty="0" smtClean="0"/>
              <a:t> Command Window, rather than through manipulation of the</a:t>
            </a:r>
          </a:p>
          <a:p>
            <a:r>
              <a:rPr lang="en-US" baseline="0" dirty="0" err="1" smtClean="0"/>
              <a:t>MatLab</a:t>
            </a:r>
            <a:r>
              <a:rPr lang="en-US" baseline="0" dirty="0" smtClean="0"/>
              <a:t> GUI (Graphical User Interface).  But by all means, encourage the students to take advantage</a:t>
            </a:r>
          </a:p>
          <a:p>
            <a:r>
              <a:rPr lang="en-US" baseline="0" dirty="0" smtClean="0"/>
              <a:t>of the functionality provided </a:t>
            </a:r>
            <a:r>
              <a:rPr lang="en-US" baseline="0" smtClean="0"/>
              <a:t>by the GUI.</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this lecture covers just enough to get people</a:t>
            </a:r>
            <a:r>
              <a:rPr lang="en-US" baseline="0" dirty="0" smtClean="0"/>
              <a:t> going.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prompt</a:t>
            </a:r>
            <a:r>
              <a:rPr lang="en-US" baseline="0" dirty="0" smtClean="0"/>
              <a:t> shows you where to type the next command.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“folders” are also</a:t>
            </a:r>
            <a:r>
              <a:rPr lang="en-US" baseline="0" dirty="0" smtClean="0"/>
              <a:t> called “directories”.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 large boxes represent folders, the small ones files.</a:t>
            </a:r>
          </a:p>
          <a:p>
            <a:r>
              <a:rPr lang="en-US" baseline="0" dirty="0" smtClean="0"/>
              <a:t>Also mention the usefulness of predictable folder and </a:t>
            </a:r>
            <a:r>
              <a:rPr lang="en-US" baseline="0" smtClean="0"/>
              <a:t>file names.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is an introduction.</a:t>
            </a:r>
            <a:r>
              <a:rPr lang="en-US" baseline="0" dirty="0" smtClean="0"/>
              <a:t>  A teaser on analyzing an interesting data set, then a drier </a:t>
            </a:r>
            <a:r>
              <a:rPr lang="en-US" baseline="0" dirty="0" err="1" smtClean="0"/>
              <a:t>MatLab</a:t>
            </a:r>
            <a:r>
              <a:rPr lang="en-US" baseline="0" dirty="0" smtClean="0"/>
              <a:t> tutorial.</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Times New Roman" pitchFamily="18" charset="0"/>
                <a:ea typeface="+mn-ea"/>
                <a:cs typeface="Times New Roman" pitchFamily="18" charset="0"/>
              </a:rPr>
              <a:t>Students should be encouraged to use the</a:t>
            </a:r>
            <a:r>
              <a:rPr kumimoji="0" lang="en-US" sz="1200" b="0" i="0" u="none" strike="noStrike" kern="0" cap="none" spc="0" normalizeH="0" noProof="0" dirty="0" smtClean="0">
                <a:ln>
                  <a:noFill/>
                </a:ln>
                <a:solidFill>
                  <a:schemeClr val="tx2"/>
                </a:solidFill>
                <a:effectLst/>
                <a:uLnTx/>
                <a:uFillTx/>
                <a:latin typeface="Times New Roman" pitchFamily="18" charset="0"/>
                <a:ea typeface="+mn-ea"/>
                <a:cs typeface="Times New Roman" pitchFamily="18" charset="0"/>
              </a:rPr>
              <a:t> </a:t>
            </a:r>
            <a:r>
              <a:rPr kumimoji="0" lang="en-US" sz="1200" b="0" i="0" u="none" strike="noStrike" kern="0" cap="none" spc="0" normalizeH="0" noProof="0" dirty="0" err="1" smtClean="0">
                <a:ln>
                  <a:noFill/>
                </a:ln>
                <a:solidFill>
                  <a:schemeClr val="tx2"/>
                </a:solidFill>
                <a:effectLst/>
                <a:uLnTx/>
                <a:uFillTx/>
                <a:latin typeface="Times New Roman" pitchFamily="18" charset="0"/>
                <a:ea typeface="+mn-ea"/>
                <a:cs typeface="Times New Roman" pitchFamily="18" charset="0"/>
              </a:rPr>
              <a:t>MatLab</a:t>
            </a:r>
            <a:r>
              <a:rPr kumimoji="0" lang="en-US" sz="1200" b="0" i="0" u="none" strike="noStrike" kern="0" cap="none" spc="0" normalizeH="0" noProof="0" dirty="0" smtClean="0">
                <a:ln>
                  <a:noFill/>
                </a:ln>
                <a:solidFill>
                  <a:schemeClr val="tx2"/>
                </a:solidFill>
                <a:effectLst/>
                <a:uLnTx/>
                <a:uFillTx/>
                <a:latin typeface="Times New Roman" pitchFamily="18" charset="0"/>
                <a:ea typeface="+mn-ea"/>
                <a:cs typeface="Times New Roman" pitchFamily="18" charset="0"/>
              </a:rPr>
              <a:t> GUI to navigate, too.  But they should learn these commands,</a:t>
            </a:r>
            <a:r>
              <a:rPr kumimoji="0" lang="en-US" sz="1200" b="0" i="0" u="none" strike="noStrike" kern="0" cap="none" spc="0" normalizeH="0" baseline="0" noProof="0" dirty="0" smtClean="0">
                <a:ln>
                  <a:noFill/>
                </a:ln>
                <a:solidFill>
                  <a:schemeClr val="tx2"/>
                </a:solidFill>
                <a:effectLst/>
                <a:uLnTx/>
                <a:uFillTx/>
                <a:latin typeface="Times New Roman" pitchFamily="18" charset="0"/>
                <a:ea typeface="+mn-ea"/>
                <a:cs typeface="Times New Roman" pitchFamily="18" charset="0"/>
              </a:rPr>
              <a:t> too, since </a:t>
            </a:r>
            <a:r>
              <a:rPr kumimoji="0" lang="en-US" sz="1200" b="0" i="0" u="none" strike="noStrike" kern="0" cap="none" spc="0" normalizeH="0" noProof="0" dirty="0" smtClean="0">
                <a:ln>
                  <a:noFill/>
                </a:ln>
                <a:solidFill>
                  <a:schemeClr val="tx2"/>
                </a:solidFill>
                <a:effectLst/>
                <a:uLnTx/>
                <a:uFillTx/>
                <a:latin typeface="Times New Roman" pitchFamily="18" charset="0"/>
                <a:ea typeface="+mn-ea"/>
                <a:cs typeface="Times New Roman" pitchFamily="18" charset="0"/>
              </a:rPr>
              <a:t>can be used within scripts.</a:t>
            </a:r>
            <a:endParaRPr kumimoji="0" lang="en-US" sz="1200" b="0" i="0" u="none" strike="noStrike" kern="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semicolon suppresses the displaying of a value.  The final command displays the results. It is used in preference to omitting the semicolon on the previous line because, in a script, the editing of a working command can introduce errors. Its better to have a line that does nothing but display the result.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a:t>
            </a:r>
            <a:r>
              <a:rPr lang="en-US" baseline="0" dirty="0" smtClean="0"/>
              <a:t> is used to indicate a power, that is b^2 is b squared.</a:t>
            </a:r>
          </a:p>
          <a:p>
            <a:r>
              <a:rPr lang="en-US" baseline="0" dirty="0" smtClean="0"/>
              <a:t>Mention that the square root is treated as a function, </a:t>
            </a:r>
            <a:r>
              <a:rPr lang="en-US" baseline="0" dirty="0" err="1" smtClean="0"/>
              <a:t>sqrt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a:t>
            </a:r>
            <a:r>
              <a:rPr lang="en-US" baseline="0" dirty="0" smtClean="0"/>
              <a:t> use of nested parenthesis.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t>
            </a:r>
            <a:r>
              <a:rPr lang="en-US" baseline="0" dirty="0" smtClean="0"/>
              <a:t> sure to distinguish row-vectors from column-vectors, since they cannot be interchanged in formulas. </a:t>
            </a:r>
            <a:r>
              <a:rPr lang="en-US" dirty="0" smtClean="0"/>
              <a:t>Mention that a</a:t>
            </a:r>
            <a:r>
              <a:rPr lang="en-US" baseline="0" dirty="0" smtClean="0"/>
              <a:t> matrix can be entered in many different ways. The text uses column-vectors in preference to row-vectors, so our preference here is to assemble a matrix from a concatenation of column vectors.   But the notation M=[1,2,4;4,5,6;7,8,9]; which views M as a </a:t>
            </a:r>
            <a:r>
              <a:rPr lang="en-US" baseline="0" dirty="0" err="1" smtClean="0"/>
              <a:t>concatenatuon</a:t>
            </a:r>
            <a:r>
              <a:rPr lang="en-US" baseline="0" dirty="0" smtClean="0"/>
              <a:t> of row-vectors, works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aware that M’ is actually</a:t>
            </a:r>
            <a:r>
              <a:rPr lang="en-US" baseline="0" dirty="0" smtClean="0"/>
              <a:t> the </a:t>
            </a:r>
            <a:r>
              <a:rPr lang="en-US" baseline="0" dirty="0" err="1" smtClean="0"/>
              <a:t>Hermitian</a:t>
            </a:r>
            <a:r>
              <a:rPr lang="en-US" baseline="0" dirty="0" smtClean="0"/>
              <a:t> transpose of M, that is M’=M*’, where * signifies complex conjugation. The distinction is not important for real matrices. The notion M.’ gives the transpose of M without complex conjugation.  This should not be mentioned to the class at this point.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part of the lecture should serve to review the basic operations of linear algebra. Show on</a:t>
            </a:r>
            <a:r>
              <a:rPr lang="en-US" baseline="0" dirty="0" smtClean="0"/>
              <a:t> the board how a row-vector is dotted with a column-vector by draping the row-vector to align with the column-vector, multiplying adjacent elements and adding.  Use sweeping hand motions for emphasis.  Mention that the dot product of a vector with itself yields the squared length of the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omit</a:t>
            </a:r>
            <a:r>
              <a:rPr lang="en-US" baseline="0" dirty="0" smtClean="0"/>
              <a:t> discussion of the tensor product. It is really useful for creating useful </a:t>
            </a:r>
            <a:r>
              <a:rPr lang="en-US" baseline="0" dirty="0" err="1" smtClean="0"/>
              <a:t>MatLab</a:t>
            </a:r>
            <a:r>
              <a:rPr lang="en-US" baseline="0" dirty="0" smtClean="0"/>
              <a:t> matrices.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this one of the board, again with sweeping hand motions, and emphasize it similarity to the dot product. Each tow of the matrix is dotted into the input vector to produce one element of the output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this one of the board, again with sweeping hand motions, and emphasize it similarity to the dot product. Each row of the first matrix is dotted into each column of the second matrix, to produce one element of the output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tutorial is based on</a:t>
            </a:r>
            <a:r>
              <a:rPr lang="en-US" baseline="0" dirty="0" smtClean="0"/>
              <a:t> a little example I (Bill </a:t>
            </a:r>
            <a:r>
              <a:rPr lang="en-US" baseline="0" dirty="0" err="1" smtClean="0"/>
              <a:t>Menke</a:t>
            </a:r>
            <a:r>
              <a:rPr lang="en-US" baseline="0" dirty="0" smtClean="0"/>
              <a:t>) recently worked up. See</a:t>
            </a:r>
          </a:p>
          <a:p>
            <a:r>
              <a:rPr lang="en-US" dirty="0" smtClean="0"/>
              <a:t>Teaching Students to Look at Their Data - A Tutorial</a:t>
            </a:r>
          </a:p>
          <a:p>
            <a:r>
              <a:rPr lang="en-US" dirty="0" smtClean="0"/>
              <a:t>http://www.ldeo.columbia.edu/users/menke/talks/datatutorial/index.html</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colon</a:t>
            </a:r>
            <a:r>
              <a:rPr lang="en-US" baseline="0" dirty="0" smtClean="0"/>
              <a:t> means “the entire row or column”.  Mention that a mnemonic for A(</a:t>
            </a:r>
            <a:r>
              <a:rPr lang="en-US" baseline="0" dirty="0" err="1" smtClean="0"/>
              <a:t>row,column</a:t>
            </a:r>
            <a:r>
              <a:rPr lang="en-US" baseline="0" dirty="0" smtClean="0"/>
              <a:t>) is “Arc”.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2:3 </a:t>
            </a:r>
            <a:r>
              <a:rPr lang="en-US" baseline="0" dirty="0" smtClean="0"/>
              <a:t>means “the part of the row or column from element 2 to element 3”.  Mention the notation 2:end also works.  Mention other uses of the colon notation, e.g. that [1:5]=[1,2,3,4,5] and that [5:-1:1]=[5,4,3,2,1].</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 functioning</a:t>
            </a:r>
            <a:r>
              <a:rPr lang="en-US" baseline="0" dirty="0" smtClean="0"/>
              <a:t> of the loop, and especially how the variable </a:t>
            </a:r>
            <a:r>
              <a:rPr lang="en-US" baseline="0" dirty="0" err="1" smtClean="0"/>
              <a:t>i</a:t>
            </a:r>
            <a:r>
              <a:rPr lang="en-US" baseline="0" dirty="0" smtClean="0"/>
              <a:t> takes on a different value each time through the loop.  Mention that for and end need to be paired. Note that our use of the square brackets in [1:N] is unnecessary; we do it to emphasize the presence of a vector.  Just 1:N would work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how nested loops work.  Mention the need to use different variables for each loop. Show on the board that when j=[1,2,3], the quantity 4-j is [3,2,1].  Mention the convenience of a function such as </a:t>
            </a:r>
            <a:r>
              <a:rPr lang="en-US" baseline="0" dirty="0" err="1" smtClean="0"/>
              <a:t>fliplr</a:t>
            </a:r>
            <a:r>
              <a:rPr lang="en-US" baseline="0" dirty="0" smtClean="0"/>
              <a:t>() and give the students some advice on how to track down useful functions (e.g. using the help command, searching the Web, etc).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 that a matrix has to be square to have an inverse.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direction of the slash is related to which</a:t>
            </a:r>
            <a:r>
              <a:rPr lang="en-US" baseline="0" dirty="0" smtClean="0"/>
              <a:t> quantity is in the numerator of the fraction. </a:t>
            </a:r>
            <a:r>
              <a:rPr lang="en-US" dirty="0" smtClean="0"/>
              <a:t>Mention</a:t>
            </a:r>
            <a:r>
              <a:rPr lang="en-US" baseline="0" dirty="0" smtClean="0"/>
              <a:t> that the combined quantity (A-inverse)b can be computed more easily than can (A-inverse) itself.  The slash and backslash operator </a:t>
            </a:r>
            <a:r>
              <a:rPr lang="en-US" baseline="0" dirty="0" err="1" smtClean="0"/>
              <a:t>smakes</a:t>
            </a:r>
            <a:r>
              <a:rPr lang="en-US" baseline="0" dirty="0" smtClean="0"/>
              <a:t> use of this efficiency.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 importance of maintaining a notes,</a:t>
            </a:r>
            <a:r>
              <a:rPr lang="en-US" baseline="0" dirty="0" smtClean="0"/>
              <a:t> such as shown here, that describes: 1) where a data file came from; 2) what it contains; and  what’s been done to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you</a:t>
            </a:r>
            <a:r>
              <a:rPr lang="en-US" baseline="0" dirty="0" smtClean="0"/>
              <a:t> must either be in the directory containing the file (as is assumed here) or given the full pathname of the file.  We do not discuss the </a:t>
            </a:r>
            <a:r>
              <a:rPr lang="en-US" baseline="0" dirty="0" err="1" smtClean="0"/>
              <a:t>MatLab</a:t>
            </a:r>
            <a:r>
              <a:rPr lang="en-US" baseline="0" dirty="0" smtClean="0"/>
              <a:t> Path settings anywhere in the text, but if you want to,  this would be a good place.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this is a quick plot,</a:t>
            </a:r>
            <a:r>
              <a:rPr lang="en-US" baseline="0" dirty="0" smtClean="0"/>
              <a:t> using just the default plotting parameters and without any annotations.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‘k-’ for “blac</a:t>
            </a:r>
            <a:r>
              <a:rPr lang="en-US" b="1" baseline="0" dirty="0" smtClean="0"/>
              <a:t>k</a:t>
            </a:r>
            <a:r>
              <a:rPr lang="en-US" baseline="0" dirty="0" smtClean="0"/>
              <a:t> line” is one of many codes for controlling the plotting symbol.  Other examples are ‘r:’  for a red dotted line and ‘go’ for green circles.  We have noticed that on some Windows operating systems, PDF files of figures will contain extremely thin (and nearly invisible) lines unless the ‘</a:t>
            </a:r>
            <a:r>
              <a:rPr lang="en-US" baseline="0" dirty="0" err="1" smtClean="0"/>
              <a:t>gca</a:t>
            </a:r>
            <a:r>
              <a:rPr lang="en-US" baseline="0" dirty="0" smtClean="0"/>
              <a:t>’ command is included.  This problem may, of course, be fixed in future releases of that operating system.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a:t>
            </a:r>
            <a:r>
              <a:rPr lang="en-US" baseline="0" dirty="0" smtClean="0"/>
              <a:t> begin to look at data, you should think about your data a little.</a:t>
            </a:r>
          </a:p>
          <a:p>
            <a:r>
              <a:rPr lang="en-US" baseline="0" dirty="0" smtClean="0"/>
              <a:t>You probably know at least a little about the data in general.</a:t>
            </a:r>
          </a:p>
          <a:p>
            <a:r>
              <a:rPr lang="en-US" baseline="0" dirty="0" smtClean="0"/>
              <a:t>What should it look like?</a:t>
            </a:r>
          </a:p>
          <a:p>
            <a:r>
              <a:rPr lang="en-US" baseline="0" dirty="0" smtClean="0"/>
              <a:t>Think about the properties should the data have.</a:t>
            </a:r>
          </a:p>
          <a:p>
            <a:r>
              <a:rPr lang="en-US" baseline="0" dirty="0" smtClean="0"/>
              <a:t>Then, as you analyze the data, see whether they meet your expectations.</a:t>
            </a:r>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cfs</a:t>
            </a:r>
            <a:r>
              <a:rPr lang="en-US" dirty="0" smtClean="0"/>
              <a:t> = cubic feet per second. Mention that a delimiter is the character</a:t>
            </a:r>
            <a:r>
              <a:rPr lang="en-US" baseline="0" dirty="0" smtClean="0"/>
              <a:t> used to separate numbers.  It is set here to a tab, denoted ‘\t’.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check that this</a:t>
            </a:r>
            <a:r>
              <a:rPr lang="en-US" baseline="0" dirty="0" smtClean="0"/>
              <a:t> section still contains sensible advice.  It depends on the </a:t>
            </a:r>
            <a:r>
              <a:rPr lang="en-US" baseline="0" dirty="0" err="1" smtClean="0"/>
              <a:t>MathWorks</a:t>
            </a:r>
            <a:r>
              <a:rPr lang="en-US" baseline="0" dirty="0" smtClean="0"/>
              <a:t> web site, which may change with 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the class a sense of how</a:t>
            </a:r>
            <a:r>
              <a:rPr lang="en-US" baseline="0" dirty="0" smtClean="0"/>
              <a:t> much scripting you will expect them to do in homework and class projects.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of the Hudson</a:t>
            </a:r>
            <a:r>
              <a:rPr lang="en-US" baseline="0" dirty="0" smtClean="0"/>
              <a:t> River, near Albany NY</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a:t>
            </a:r>
            <a:r>
              <a:rPr lang="en-US" baseline="0" dirty="0" smtClean="0"/>
              <a:t> of the Hudson River.</a:t>
            </a:r>
          </a:p>
          <a:p>
            <a:r>
              <a:rPr lang="en-US" baseline="0" dirty="0" smtClean="0"/>
              <a:t>Rain falls on land and runs downhill into river.</a:t>
            </a:r>
          </a:p>
          <a:p>
            <a:r>
              <a:rPr lang="en-US" baseline="0" dirty="0" smtClean="0"/>
              <a:t>The land that supplies the river is called its watershed.</a:t>
            </a:r>
          </a:p>
          <a:p>
            <a:r>
              <a:rPr lang="en-US" baseline="0" dirty="0" smtClean="0"/>
              <a:t>Shaded area is the Hudson’s watershed.</a:t>
            </a:r>
          </a:p>
          <a:p>
            <a:r>
              <a:rPr lang="en-US" baseline="0" dirty="0" smtClean="0"/>
              <a:t>But only part of it delivers water to the river above Albany, the point we will focus upon.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quantify the amount of water flowing in a river?</a:t>
            </a:r>
          </a:p>
          <a:p>
            <a:r>
              <a:rPr lang="en-US" dirty="0" smtClean="0"/>
              <a:t>Volume of water per unit time</a:t>
            </a:r>
            <a:r>
              <a:rPr lang="en-US" baseline="0" dirty="0" smtClean="0"/>
              <a:t> ... called discharge</a:t>
            </a:r>
          </a:p>
          <a:p>
            <a:r>
              <a:rPr lang="en-US" baseline="0" dirty="0" smtClean="0"/>
              <a:t>measured in cubic meters per 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2172DD-5741-4521-99E8-1BD50FABD3DC}"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2172DD-5741-4521-99E8-1BD50FABD3DC}"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172DD-5741-4521-99E8-1BD50FABD3DC}" type="datetimeFigureOut">
              <a:rPr lang="en-US" smtClean="0"/>
              <a:pPr/>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2172DD-5741-4521-99E8-1BD50FABD3DC}" type="datetimeFigureOut">
              <a:rPr lang="en-US" smtClean="0"/>
              <a:pPr/>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172DD-5741-4521-99E8-1BD50FABD3DC}" type="datetimeFigureOut">
              <a:rPr lang="en-US" smtClean="0"/>
              <a:pPr/>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172DD-5741-4521-99E8-1BD50FABD3DC}"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172DD-5741-4521-99E8-1BD50FABD3DC}"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172DD-5741-4521-99E8-1BD50FABD3DC}" type="datetimeFigureOut">
              <a:rPr lang="en-US" smtClean="0"/>
              <a:pPr/>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D3A0D-8072-4872-8EEB-56A94E6B33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Times New Roman" pitchFamily="18" charset="0"/>
                <a:cs typeface="Times New Roman" pitchFamily="18" charset="0"/>
              </a:rPr>
              <a:t>discharge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90800"/>
            <a:ext cx="8229600" cy="2514600"/>
          </a:xfrm>
        </p:spPr>
        <p:txBody>
          <a:bodyPr/>
          <a:lstStyle/>
          <a:p>
            <a:pPr algn="ctr">
              <a:buNone/>
            </a:pPr>
            <a:r>
              <a:rPr lang="en-US" dirty="0" smtClean="0">
                <a:latin typeface="Times New Roman" pitchFamily="18" charset="0"/>
                <a:cs typeface="Times New Roman" pitchFamily="18" charset="0"/>
              </a:rPr>
              <a:t>amount of water per unit time</a:t>
            </a:r>
          </a:p>
          <a:p>
            <a:pPr algn="ctr">
              <a:buNone/>
            </a:pPr>
            <a:r>
              <a:rPr lang="en-US" dirty="0" smtClean="0">
                <a:latin typeface="Times New Roman" pitchFamily="18" charset="0"/>
                <a:cs typeface="Times New Roman" pitchFamily="18" charset="0"/>
              </a:rPr>
              <a:t>that passes a specific point on the river bank</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measured in 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latin typeface="Times New Roman" pitchFamily="18" charset="0"/>
                <a:cs typeface="Times New Roman" pitchFamily="18" charset="0"/>
              </a:rPr>
              <a:t>What properties would you expect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discharge to have?</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latin typeface="Times New Roman" pitchFamily="18" charset="0"/>
                <a:cs typeface="Times New Roman" pitchFamily="18" charset="0"/>
              </a:rPr>
              <a:t>What properties would you expect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discharge to have?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514600"/>
            <a:ext cx="8229600" cy="2971800"/>
          </a:xfrm>
        </p:spPr>
        <p:txBody>
          <a:bodyPr>
            <a:normAutofit fontScale="85000" lnSpcReduction="20000"/>
          </a:bodyPr>
          <a:lstStyle/>
          <a:p>
            <a:pPr algn="ctr">
              <a:buNone/>
            </a:pPr>
            <a:r>
              <a:rPr lang="en-US" dirty="0" smtClean="0">
                <a:latin typeface="Times New Roman" pitchFamily="18" charset="0"/>
                <a:cs typeface="Times New Roman" pitchFamily="18" charset="0"/>
              </a:rPr>
              <a:t>water flows in one direction – down hill</a:t>
            </a:r>
          </a:p>
          <a:p>
            <a:pPr algn="ctr">
              <a:buNone/>
            </a:pPr>
            <a:r>
              <a:rPr lang="en-US" dirty="0" smtClean="0">
                <a:latin typeface="Times New Roman" pitchFamily="18" charset="0"/>
                <a:cs typeface="Times New Roman" pitchFamily="18" charset="0"/>
              </a:rPr>
              <a:t>discharge positive</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stream flow fairly steady over minutes hours</a:t>
            </a:r>
          </a:p>
          <a:p>
            <a:pPr algn="ctr">
              <a:buNone/>
            </a:pPr>
            <a:r>
              <a:rPr lang="en-US" dirty="0" smtClean="0">
                <a:latin typeface="Times New Roman" pitchFamily="18" charset="0"/>
                <a:cs typeface="Times New Roman" pitchFamily="18" charset="0"/>
              </a:rPr>
              <a:t>more variable over days and weeks</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stream flow increases after a period of rain</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latin typeface="Times New Roman" pitchFamily="18" charset="0"/>
                <a:cs typeface="Times New Roman" pitchFamily="18" charset="0"/>
              </a:rPr>
              <a:t>What about the typical size of discharge?</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13224" y="3505200"/>
            <a:ext cx="31242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1143000"/>
          </a:xfrm>
        </p:spPr>
        <p:txBody>
          <a:bodyPr>
            <a:normAutofit fontScale="90000"/>
          </a:bodyPr>
          <a:lstStyle/>
          <a:p>
            <a:r>
              <a:rPr lang="en-US" dirty="0" smtClean="0">
                <a:latin typeface="Times New Roman" pitchFamily="18" charset="0"/>
                <a:cs typeface="Times New Roman" pitchFamily="18" charset="0"/>
              </a:rPr>
              <a:t>What about the typical size of discharge?</a:t>
            </a:r>
            <a:endParaRPr lang="en-US" dirty="0">
              <a:latin typeface="Times New Roman" pitchFamily="18" charset="0"/>
              <a:cs typeface="Times New Roman" pitchFamily="18" charset="0"/>
            </a:endParaRPr>
          </a:p>
        </p:txBody>
      </p:sp>
      <p:cxnSp>
        <p:nvCxnSpPr>
          <p:cNvPr id="7" name="Straight Connector 6"/>
          <p:cNvCxnSpPr/>
          <p:nvPr/>
        </p:nvCxnSpPr>
        <p:spPr>
          <a:xfrm flipH="1" flipV="1">
            <a:off x="1600200" y="33528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002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244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743200" y="3429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h</a:t>
            </a:r>
          </a:p>
        </p:txBody>
      </p:sp>
      <p:sp>
        <p:nvSpPr>
          <p:cNvPr id="18" name="Title 1"/>
          <p:cNvSpPr txBox="1">
            <a:spLocks/>
          </p:cNvSpPr>
          <p:nvPr/>
        </p:nvSpPr>
        <p:spPr>
          <a:xfrm>
            <a:off x="4572000" y="4191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w</a:t>
            </a:r>
          </a:p>
        </p:txBody>
      </p:sp>
      <p:cxnSp>
        <p:nvCxnSpPr>
          <p:cNvPr id="20" name="Straight Arrow Connector 19"/>
          <p:cNvCxnSpPr/>
          <p:nvPr/>
        </p:nvCxnSpPr>
        <p:spPr>
          <a:xfrm>
            <a:off x="3858128" y="2875547"/>
            <a:ext cx="1050758" cy="481264"/>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038600" y="2667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v</a:t>
            </a:r>
          </a:p>
        </p:txBody>
      </p:sp>
      <p:sp>
        <p:nvSpPr>
          <p:cNvPr id="24" name="Title 1"/>
          <p:cNvSpPr txBox="1">
            <a:spLocks/>
          </p:cNvSpPr>
          <p:nvPr/>
        </p:nvSpPr>
        <p:spPr>
          <a:xfrm>
            <a:off x="1752600" y="5257800"/>
            <a:ext cx="441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slab of water</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of volume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w</a:t>
            </a:r>
            <a:r>
              <a:rPr kumimoji="0" lang="en-US" sz="4400" b="0" i="0" u="none" strike="noStrike" kern="1200" cap="none" spc="0" normalizeH="0" noProof="0" dirty="0" err="1" smtClean="0">
                <a:ln>
                  <a:noFill/>
                </a:ln>
                <a:solidFill>
                  <a:schemeClr val="tx1"/>
                </a:solidFill>
                <a:effectLst/>
                <a:uLnTx/>
                <a:uFillTx/>
                <a:latin typeface="Cambria Math"/>
                <a:ea typeface="Cambria Math"/>
                <a:cs typeface="Times New Roman" pitchFamily="18" charset="0"/>
              </a:rPr>
              <a:t>×h×v</a:t>
            </a:r>
            <a:endParaRPr lang="en-US" sz="4400" dirty="0">
              <a:latin typeface="Cambria Math"/>
              <a:ea typeface="Cambria Math"/>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flows by per unit time</a:t>
            </a:r>
            <a:endPar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9" name="Rectangle 18"/>
          <p:cNvSpPr/>
          <p:nvPr/>
        </p:nvSpPr>
        <p:spPr>
          <a:xfrm>
            <a:off x="3657600" y="3581400"/>
            <a:ext cx="3124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61937" y="4066674"/>
            <a:ext cx="1323474" cy="1179094"/>
          </a:xfrm>
          <a:custGeom>
            <a:avLst/>
            <a:gdLst>
              <a:gd name="connsiteX0" fmla="*/ 1323474 w 1323474"/>
              <a:gd name="connsiteY0" fmla="*/ 0 h 1179094"/>
              <a:gd name="connsiteX1" fmla="*/ 228600 w 1323474"/>
              <a:gd name="connsiteY1" fmla="*/ 541421 h 1179094"/>
              <a:gd name="connsiteX2" fmla="*/ 0 w 1323474"/>
              <a:gd name="connsiteY2" fmla="*/ 1179094 h 1179094"/>
            </a:gdLst>
            <a:ahLst/>
            <a:cxnLst>
              <a:cxn ang="0">
                <a:pos x="connsiteX0" y="connsiteY0"/>
              </a:cxn>
              <a:cxn ang="0">
                <a:pos x="connsiteX1" y="connsiteY1"/>
              </a:cxn>
              <a:cxn ang="0">
                <a:pos x="connsiteX2" y="connsiteY2"/>
              </a:cxn>
            </a:cxnLst>
            <a:rect l="l" t="t" r="r" b="b"/>
            <a:pathLst>
              <a:path w="1323474" h="1179094">
                <a:moveTo>
                  <a:pt x="1323474" y="0"/>
                </a:moveTo>
                <a:cubicBezTo>
                  <a:pt x="886326" y="172452"/>
                  <a:pt x="449179" y="344905"/>
                  <a:pt x="228600" y="541421"/>
                </a:cubicBezTo>
                <a:cubicBezTo>
                  <a:pt x="8021" y="737937"/>
                  <a:pt x="4010" y="958515"/>
                  <a:pt x="0" y="1179094"/>
                </a:cubicBezTo>
              </a:path>
            </a:pathLst>
          </a:cu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13224" y="3505200"/>
            <a:ext cx="31242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1143000"/>
          </a:xfrm>
        </p:spPr>
        <p:txBody>
          <a:bodyPr>
            <a:normAutofit fontScale="90000"/>
          </a:bodyPr>
          <a:lstStyle/>
          <a:p>
            <a:r>
              <a:rPr lang="en-US" dirty="0" smtClean="0">
                <a:latin typeface="Times New Roman" pitchFamily="18" charset="0"/>
                <a:cs typeface="Times New Roman" pitchFamily="18" charset="0"/>
              </a:rPr>
              <a:t>What about the typical size of discharge?</a:t>
            </a:r>
            <a:endParaRPr lang="en-US" dirty="0">
              <a:latin typeface="Times New Roman" pitchFamily="18" charset="0"/>
              <a:cs typeface="Times New Roman" pitchFamily="18" charset="0"/>
            </a:endParaRPr>
          </a:p>
        </p:txBody>
      </p:sp>
      <p:cxnSp>
        <p:nvCxnSpPr>
          <p:cNvPr id="7" name="Straight Connector 6"/>
          <p:cNvCxnSpPr/>
          <p:nvPr/>
        </p:nvCxnSpPr>
        <p:spPr>
          <a:xfrm flipH="1" flipV="1">
            <a:off x="1600200" y="33528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002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244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590800" y="3429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10 m</a:t>
            </a:r>
          </a:p>
        </p:txBody>
      </p:sp>
      <p:sp>
        <p:nvSpPr>
          <p:cNvPr id="18" name="Title 1"/>
          <p:cNvSpPr txBox="1">
            <a:spLocks/>
          </p:cNvSpPr>
          <p:nvPr/>
        </p:nvSpPr>
        <p:spPr>
          <a:xfrm>
            <a:off x="4343400" y="4307304"/>
            <a:ext cx="1447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100 m</a:t>
            </a:r>
          </a:p>
        </p:txBody>
      </p:sp>
      <p:cxnSp>
        <p:nvCxnSpPr>
          <p:cNvPr id="20" name="Straight Arrow Connector 19"/>
          <p:cNvCxnSpPr/>
          <p:nvPr/>
        </p:nvCxnSpPr>
        <p:spPr>
          <a:xfrm>
            <a:off x="3858128" y="2875547"/>
            <a:ext cx="1050758" cy="481264"/>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3276600" y="2362200"/>
            <a:ext cx="12954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1 m/s</a:t>
            </a:r>
          </a:p>
        </p:txBody>
      </p:sp>
      <p:sp>
        <p:nvSpPr>
          <p:cNvPr id="24" name="Title 1"/>
          <p:cNvSpPr txBox="1">
            <a:spLocks/>
          </p:cNvSpPr>
          <p:nvPr/>
        </p:nvSpPr>
        <p:spPr>
          <a:xfrm>
            <a:off x="1905000" y="4876800"/>
            <a:ext cx="624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discharge =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w</a:t>
            </a:r>
            <a:r>
              <a:rPr kumimoji="0" lang="en-US" sz="2800" b="0" i="0" u="none" strike="noStrike" kern="1200" cap="none" spc="0" normalizeH="0" noProof="0" dirty="0" err="1" smtClean="0">
                <a:ln>
                  <a:noFill/>
                </a:ln>
                <a:solidFill>
                  <a:schemeClr val="tx1"/>
                </a:solidFill>
                <a:effectLst/>
                <a:uLnTx/>
                <a:uFillTx/>
                <a:latin typeface="Cambria Math"/>
                <a:ea typeface="Cambria Math"/>
                <a:cs typeface="Times New Roman" pitchFamily="18" charset="0"/>
              </a:rPr>
              <a:t>×h×v</a:t>
            </a:r>
            <a:r>
              <a:rPr kumimoji="0" lang="en-US" sz="28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 = 1000 m</a:t>
            </a:r>
            <a:r>
              <a:rPr kumimoji="0" lang="en-US" sz="2800" b="0" i="0" u="none" strike="noStrike" kern="1200" cap="none" spc="0" normalizeH="0" baseline="30000" noProof="0" dirty="0" smtClean="0">
                <a:ln>
                  <a:noFill/>
                </a:ln>
                <a:solidFill>
                  <a:schemeClr val="tx1"/>
                </a:solidFill>
                <a:effectLst/>
                <a:uLnTx/>
                <a:uFillTx/>
                <a:latin typeface="Cambria Math"/>
                <a:ea typeface="Cambria Math"/>
                <a:cs typeface="Times New Roman" pitchFamily="18" charset="0"/>
              </a:rPr>
              <a:t>3</a:t>
            </a:r>
            <a:r>
              <a:rPr kumimoji="0" lang="en-US" sz="28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/s</a:t>
            </a:r>
            <a:endParaRPr lang="en-US" sz="2800" dirty="0">
              <a:latin typeface="Cambria Math"/>
              <a:ea typeface="Cambria Math"/>
              <a:cs typeface="Times New Roman" pitchFamily="18" charset="0"/>
            </a:endParaRPr>
          </a:p>
        </p:txBody>
      </p:sp>
      <p:sp>
        <p:nvSpPr>
          <p:cNvPr id="19" name="Rectangle 18"/>
          <p:cNvSpPr/>
          <p:nvPr/>
        </p:nvSpPr>
        <p:spPr>
          <a:xfrm>
            <a:off x="3657600" y="3581400"/>
            <a:ext cx="3124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61937" y="4066674"/>
            <a:ext cx="1323474" cy="1179094"/>
          </a:xfrm>
          <a:custGeom>
            <a:avLst/>
            <a:gdLst>
              <a:gd name="connsiteX0" fmla="*/ 1323474 w 1323474"/>
              <a:gd name="connsiteY0" fmla="*/ 0 h 1179094"/>
              <a:gd name="connsiteX1" fmla="*/ 228600 w 1323474"/>
              <a:gd name="connsiteY1" fmla="*/ 541421 h 1179094"/>
              <a:gd name="connsiteX2" fmla="*/ 0 w 1323474"/>
              <a:gd name="connsiteY2" fmla="*/ 1179094 h 1179094"/>
            </a:gdLst>
            <a:ahLst/>
            <a:cxnLst>
              <a:cxn ang="0">
                <a:pos x="connsiteX0" y="connsiteY0"/>
              </a:cxn>
              <a:cxn ang="0">
                <a:pos x="connsiteX1" y="connsiteY1"/>
              </a:cxn>
              <a:cxn ang="0">
                <a:pos x="connsiteX2" y="connsiteY2"/>
              </a:cxn>
            </a:cxnLst>
            <a:rect l="l" t="t" r="r" b="b"/>
            <a:pathLst>
              <a:path w="1323474" h="1179094">
                <a:moveTo>
                  <a:pt x="1323474" y="0"/>
                </a:moveTo>
                <a:cubicBezTo>
                  <a:pt x="886326" y="172452"/>
                  <a:pt x="449179" y="344905"/>
                  <a:pt x="228600" y="541421"/>
                </a:cubicBezTo>
                <a:cubicBezTo>
                  <a:pt x="8021" y="737937"/>
                  <a:pt x="4010" y="958515"/>
                  <a:pt x="0" y="1179094"/>
                </a:cubicBezTo>
              </a:path>
            </a:pathLst>
          </a:cu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410200"/>
          </a:xfrm>
        </p:spPr>
        <p:txBody>
          <a:bodyPr>
            <a:normAutofit fontScale="90000"/>
          </a:bodyPr>
          <a:lstStyle/>
          <a:p>
            <a:r>
              <a:rPr lang="en-US" dirty="0" smtClean="0">
                <a:latin typeface="Times New Roman" pitchFamily="18" charset="0"/>
                <a:cs typeface="Times New Roman" pitchFamily="18" charset="0"/>
              </a:rPr>
              <a:t>What </a:t>
            </a:r>
            <a:r>
              <a:rPr lang="en-US" dirty="0" smtClean="0">
                <a:latin typeface="Times New Roman" pitchFamily="18" charset="0"/>
                <a:cs typeface="Times New Roman" pitchFamily="18" charset="0"/>
              </a:rPr>
              <a:t>might a plot </a:t>
            </a:r>
            <a:r>
              <a:rPr lang="en-US" dirty="0" smtClean="0">
                <a:latin typeface="Times New Roman" pitchFamily="18" charset="0"/>
                <a:cs typeface="Times New Roman" pitchFamily="18" charset="0"/>
              </a:rPr>
              <a:t>of </a:t>
            </a:r>
            <a:r>
              <a:rPr lang="en-US" dirty="0" smtClean="0">
                <a:latin typeface="Times New Roman" pitchFamily="18" charset="0"/>
                <a:cs typeface="Times New Roman" pitchFamily="18" charset="0"/>
              </a:rPr>
              <a:t>discharge vs. time look like?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Try to sketch one.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Include units on both axes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Imagine that there’s a few days of rain during the time period of your sketch</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2862" t="30000" r="12540" b="16000"/>
          <a:stretch>
            <a:fillRect/>
          </a:stretch>
        </p:blipFill>
        <p:spPr bwMode="auto">
          <a:xfrm>
            <a:off x="0" y="1143000"/>
            <a:ext cx="8915400" cy="4114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6077" t="37000" r="18971" b="29000"/>
          <a:stretch>
            <a:fillRect/>
          </a:stretch>
        </p:blipFill>
        <p:spPr bwMode="auto">
          <a:xfrm>
            <a:off x="0" y="1981200"/>
            <a:ext cx="9054353" cy="3048000"/>
          </a:xfrm>
          <a:prstGeom prst="rect">
            <a:avLst/>
          </a:prstGeom>
          <a:noFill/>
          <a:ln w="9525">
            <a:noFill/>
            <a:miter lim="800000"/>
            <a:headEnd/>
            <a:tailEnd/>
          </a:ln>
        </p:spPr>
      </p:pic>
      <p:sp>
        <p:nvSpPr>
          <p:cNvPr id="5" name="TextBox 4"/>
          <p:cNvSpPr txBox="1"/>
          <p:nvPr/>
        </p:nvSpPr>
        <p:spPr>
          <a:xfrm>
            <a:off x="152400" y="304800"/>
            <a:ext cx="8382000" cy="646331"/>
          </a:xfrm>
          <a:prstGeom prst="rect">
            <a:avLst/>
          </a:prstGeom>
          <a:noFill/>
        </p:spPr>
        <p:txBody>
          <a:bodyPr wrap="square" rtlCol="0">
            <a:spAutoFit/>
          </a:bodyPr>
          <a:lstStyle/>
          <a:p>
            <a:r>
              <a:rPr lang="en-US" sz="3600" dirty="0" smtClean="0">
                <a:latin typeface="Times New Roman" pitchFamily="18" charset="0"/>
                <a:ea typeface="Cambria Math" pitchFamily="18" charset="0"/>
                <a:cs typeface="Times New Roman" pitchFamily="18" charset="0"/>
              </a:rPr>
              <a:t>actual discharge for Hudson River at Albany</a:t>
            </a:r>
            <a:endParaRPr lang="en-US" sz="3600" dirty="0">
              <a:latin typeface="Times New Roman" pitchFamily="18" charset="0"/>
              <a:ea typeface="Cambria Math" pitchFamily="18" charset="0"/>
              <a:cs typeface="Times New Roman" pitchFamily="18" charset="0"/>
            </a:endParaRPr>
          </a:p>
        </p:txBody>
      </p:sp>
      <p:sp>
        <p:nvSpPr>
          <p:cNvPr id="6" name="TextBox 5"/>
          <p:cNvSpPr txBox="1"/>
          <p:nvPr/>
        </p:nvSpPr>
        <p:spPr>
          <a:xfrm>
            <a:off x="4572000" y="5943600"/>
            <a:ext cx="4114800" cy="457200"/>
          </a:xfrm>
          <a:prstGeom prst="rect">
            <a:avLst/>
          </a:prstGeom>
          <a:noFill/>
        </p:spPr>
        <p:txBody>
          <a:bodyPr wrap="square" rtlCol="0">
            <a:spAutoFit/>
          </a:bodyPr>
          <a:lstStyle/>
          <a:p>
            <a:r>
              <a:rPr lang="en-US" sz="2400" dirty="0" smtClean="0">
                <a:latin typeface="Times New Roman" pitchFamily="18" charset="0"/>
                <a:ea typeface="Cambria Math" pitchFamily="18" charset="0"/>
                <a:cs typeface="Times New Roman" pitchFamily="18" charset="0"/>
              </a:rPr>
              <a:t>(time in days after Jan 1, 2002)</a:t>
            </a:r>
            <a:endParaRPr lang="en-US" sz="2400" dirty="0">
              <a:latin typeface="Times New Roman" pitchFamily="18" charset="0"/>
              <a:ea typeface="Cambria Math"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latin typeface="Times New Roman" pitchFamily="18" charset="0"/>
                <a:cs typeface="Times New Roman" pitchFamily="18" charset="0"/>
              </a:rPr>
              <a:t>What properties would you expect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precipitation to have?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514600"/>
            <a:ext cx="8229600" cy="2971800"/>
          </a:xfrm>
        </p:spPr>
        <p:txBody>
          <a:bodyPr>
            <a:normAutofit fontScale="92500" lnSpcReduction="20000"/>
          </a:bodyPr>
          <a:lstStyle/>
          <a:p>
            <a:pPr algn="ctr">
              <a:buNone/>
            </a:pPr>
            <a:r>
              <a:rPr lang="en-US" dirty="0" smtClean="0">
                <a:latin typeface="Times New Roman" pitchFamily="18" charset="0"/>
                <a:cs typeface="Times New Roman" pitchFamily="18" charset="0"/>
              </a:rPr>
              <a:t>precipitation is a positive quantity</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time scale of rain very short – minutes to hours</a:t>
            </a:r>
          </a:p>
          <a:p>
            <a:pPr algn="ctr">
              <a:buNone/>
            </a:pPr>
            <a:r>
              <a:rPr lang="en-US" dirty="0" smtClean="0">
                <a:latin typeface="Times New Roman" pitchFamily="18" charset="0"/>
                <a:cs typeface="Times New Roman" pitchFamily="18" charset="0"/>
              </a:rPr>
              <a:t>rainy days and dry days</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heavy rain is a few inches of rain in a day</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r>
              <a:rPr lang="en-US"/>
              <a:t>Goals</a:t>
            </a:r>
          </a:p>
        </p:txBody>
      </p:sp>
      <p:sp>
        <p:nvSpPr>
          <p:cNvPr id="9219" name="Rectangle 3"/>
          <p:cNvSpPr>
            <a:spLocks noGrp="1" noChangeArrowheads="1"/>
          </p:cNvSpPr>
          <p:nvPr>
            <p:ph type="body" idx="1"/>
          </p:nvPr>
        </p:nvSpPr>
        <p:spPr>
          <a:xfrm>
            <a:off x="457200" y="1371600"/>
            <a:ext cx="8229600" cy="5105400"/>
          </a:xfrm>
        </p:spPr>
        <p:txBody>
          <a:bodyPr/>
          <a:lstStyle/>
          <a:p>
            <a:pPr>
              <a:buFontTx/>
              <a:buNone/>
            </a:pPr>
            <a:r>
              <a:rPr lang="en-US" dirty="0">
                <a:latin typeface="Times New Roman" pitchFamily="18" charset="0"/>
                <a:cs typeface="Times New Roman" pitchFamily="18" charset="0"/>
              </a:rPr>
              <a:t>Make you comfortable with the analysis of numerical data through </a:t>
            </a:r>
            <a:r>
              <a:rPr lang="en-US" i="1" dirty="0">
                <a:latin typeface="Times New Roman" pitchFamily="18" charset="0"/>
                <a:cs typeface="Times New Roman" pitchFamily="18" charset="0"/>
              </a:rPr>
              <a:t>practice</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Teach you a set of widely-applicable data analysis techniques</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Provide </a:t>
            </a:r>
            <a:r>
              <a:rPr lang="en-US" dirty="0" smtClean="0">
                <a:latin typeface="Times New Roman" pitchFamily="18" charset="0"/>
                <a:cs typeface="Times New Roman" pitchFamily="18" charset="0"/>
              </a:rPr>
              <a:t>the strategies for applying </a:t>
            </a:r>
            <a:r>
              <a:rPr lang="en-US" dirty="0">
                <a:latin typeface="Times New Roman" pitchFamily="18" charset="0"/>
                <a:cs typeface="Times New Roman" pitchFamily="18" charset="0"/>
              </a:rPr>
              <a:t>what you’ve learned to </a:t>
            </a:r>
            <a:r>
              <a:rPr lang="en-US" dirty="0" smtClean="0">
                <a:latin typeface="Times New Roman" pitchFamily="18" charset="0"/>
                <a:cs typeface="Times New Roman" pitchFamily="18" charset="0"/>
              </a:rPr>
              <a:t>your </a:t>
            </a:r>
            <a:r>
              <a:rPr lang="en-US" dirty="0">
                <a:latin typeface="Times New Roman" pitchFamily="18" charset="0"/>
                <a:cs typeface="Times New Roman" pitchFamily="18" charset="0"/>
              </a:rPr>
              <a:t>own </a:t>
            </a:r>
            <a:r>
              <a:rPr lang="en-US" dirty="0" smtClean="0">
                <a:latin typeface="Times New Roman" pitchFamily="18" charset="0"/>
                <a:cs typeface="Times New Roman" pitchFamily="18" charset="0"/>
              </a:rPr>
              <a:t>datasets</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4791" t="18000" r="13826" b="2000"/>
          <a:stretch>
            <a:fillRect/>
          </a:stretch>
        </p:blipFill>
        <p:spPr bwMode="auto">
          <a:xfrm>
            <a:off x="152400" y="381000"/>
            <a:ext cx="8458200"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17363" t="27000" r="18971" b="19000"/>
          <a:stretch>
            <a:fillRect/>
          </a:stretch>
        </p:blipFill>
        <p:spPr bwMode="auto">
          <a:xfrm>
            <a:off x="228600" y="1510145"/>
            <a:ext cx="8686800" cy="4738255"/>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normAutofit/>
          </a:bodyPr>
          <a:lstStyle/>
          <a:p>
            <a:r>
              <a:rPr lang="en-US" dirty="0" smtClean="0">
                <a:latin typeface="Times New Roman" pitchFamily="18" charset="0"/>
                <a:cs typeface="Times New Roman" pitchFamily="18" charset="0"/>
              </a:rPr>
              <a:t>actual precipitation in Albany NY</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do the graphs meet your expectations?</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3" cstate="print"/>
          <a:srcRect l="17363" t="27000" r="18971" b="19000"/>
          <a:stretch>
            <a:fillRect/>
          </a:stretch>
        </p:blipFill>
        <p:spPr bwMode="auto">
          <a:xfrm>
            <a:off x="800076" y="1805781"/>
            <a:ext cx="7543848" cy="4114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pattern of peaks similar but not exact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2362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0" y="19050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discharge</a:t>
            </a:r>
          </a:p>
        </p:txBody>
      </p:sp>
      <p:sp>
        <p:nvSpPr>
          <p:cNvPr id="9" name="Title 1"/>
          <p:cNvSpPr txBox="1">
            <a:spLocks/>
          </p:cNvSpPr>
          <p:nvPr/>
        </p:nvSpPr>
        <p:spPr>
          <a:xfrm>
            <a:off x="4648200" y="3886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precipitation</a:t>
            </a: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Why?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pattern of peaks similar but not exact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2362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0" y="19050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discharge</a:t>
            </a:r>
          </a:p>
        </p:txBody>
      </p:sp>
      <p:sp>
        <p:nvSpPr>
          <p:cNvPr id="9" name="Title 1"/>
          <p:cNvSpPr txBox="1">
            <a:spLocks/>
          </p:cNvSpPr>
          <p:nvPr/>
        </p:nvSpPr>
        <p:spPr>
          <a:xfrm>
            <a:off x="4648200" y="3886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precipitation</a:t>
            </a:r>
          </a:p>
        </p:txBody>
      </p:sp>
      <p:sp>
        <p:nvSpPr>
          <p:cNvPr id="10" name="Title 1"/>
          <p:cNvSpPr txBox="1">
            <a:spLocks/>
          </p:cNvSpPr>
          <p:nvPr/>
        </p:nvSpPr>
        <p:spPr>
          <a:xfrm>
            <a:off x="5105400" y="5791200"/>
            <a:ext cx="3733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Why? </a:t>
            </a:r>
            <a:r>
              <a:rPr lang="en-US" sz="2400" dirty="0" smtClean="0">
                <a:solidFill>
                  <a:srgbClr val="FF0000"/>
                </a:solidFill>
                <a:latin typeface="Times New Roman" pitchFamily="18" charset="0"/>
                <a:ea typeface="+mj-ea"/>
                <a:cs typeface="Times New Roman" pitchFamily="18" charset="0"/>
              </a:rPr>
              <a:t>Rain at Albany an imperfect proxy for rain over watershed</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shape of peaks different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2362200"/>
            <a:ext cx="1143000" cy="381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724400" y="18288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longer pulse with steep 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rgbClr val="FF0000"/>
                </a:solidFill>
                <a:latin typeface="Times New Roman" pitchFamily="18" charset="0"/>
                <a:ea typeface="+mj-ea"/>
                <a:cs typeface="Times New Roman" pitchFamily="18" charset="0"/>
              </a:rPr>
              <a:t>and slow decline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5257800" y="3886200"/>
            <a:ext cx="1752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FF0000"/>
                </a:solidFill>
                <a:latin typeface="Times New Roman" pitchFamily="18" charset="0"/>
                <a:ea typeface="+mj-ea"/>
                <a:cs typeface="Times New Roman" pitchFamily="18" charset="0"/>
              </a:rPr>
              <a:t>short pulse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Why?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shape of peaks different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3"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2362200"/>
            <a:ext cx="1143000" cy="381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724400" y="18288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longer pulse with steep 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rgbClr val="FF0000"/>
                </a:solidFill>
                <a:latin typeface="Times New Roman" pitchFamily="18" charset="0"/>
                <a:ea typeface="+mj-ea"/>
                <a:cs typeface="Times New Roman" pitchFamily="18" charset="0"/>
              </a:rPr>
              <a:t>and slow decline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5257800" y="3886200"/>
            <a:ext cx="1752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FF0000"/>
                </a:solidFill>
                <a:latin typeface="Times New Roman" pitchFamily="18" charset="0"/>
                <a:ea typeface="+mj-ea"/>
                <a:cs typeface="Times New Roman" pitchFamily="18" charset="0"/>
              </a:rPr>
              <a:t>short pulse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FF0000"/>
                </a:solidFill>
                <a:latin typeface="Times New Roman" pitchFamily="18" charset="0"/>
                <a:ea typeface="+mj-ea"/>
                <a:cs typeface="Times New Roman" pitchFamily="18" charset="0"/>
              </a:rPr>
              <a:t>Why? Rain takes time to drain from the land</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smtClean="0">
                <a:latin typeface="Times New Roman" pitchFamily="18" charset="0"/>
                <a:cs typeface="Times New Roman" pitchFamily="18" charset="0"/>
              </a:rPr>
              <a:t>predict discharge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precipitation</a:t>
            </a:r>
            <a:br>
              <a:rPr lang="en-US" dirty="0" smtClean="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smtClean="0">
                <a:latin typeface="Times New Roman" pitchFamily="18" charset="0"/>
                <a:cs typeface="Times New Roman" pitchFamily="18" charset="0"/>
              </a:rPr>
              <a:t>predict discharge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precipitation</a:t>
            </a:r>
            <a:br>
              <a:rPr lang="en-US" dirty="0" smtClean="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533400" y="22860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rain takes time</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smtClean="0">
                <a:latin typeface="Times New Roman" pitchFamily="18" charset="0"/>
                <a:ea typeface="+mj-ea"/>
                <a:cs typeface="Times New Roman" pitchFamily="18" charset="0"/>
              </a:rPr>
              <a:t>from</a:t>
            </a:r>
            <a:r>
              <a:rPr lang="en-US" sz="4400" dirty="0" smtClean="0">
                <a:latin typeface="Times New Roman" pitchFamily="18" charset="0"/>
                <a:ea typeface="+mj-ea"/>
                <a:cs typeface="Times New Roman" pitchFamily="18" charset="0"/>
              </a:rPr>
              <a:t> the land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to the river</a:t>
            </a: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smtClean="0">
                <a:latin typeface="Times New Roman" pitchFamily="18" charset="0"/>
                <a:cs typeface="Times New Roman" pitchFamily="18" charset="0"/>
              </a:rPr>
              <a:t>predict discharge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precipitation</a:t>
            </a:r>
            <a:br>
              <a:rPr lang="en-US" dirty="0" smtClean="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533400" y="22860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rain takes time</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smtClean="0">
                <a:latin typeface="Times New Roman" pitchFamily="18" charset="0"/>
                <a:ea typeface="+mj-ea"/>
                <a:cs typeface="Times New Roman" pitchFamily="18" charset="0"/>
              </a:rPr>
              <a:t>from</a:t>
            </a:r>
            <a:r>
              <a:rPr lang="en-US" sz="4400" dirty="0" smtClean="0">
                <a:latin typeface="Times New Roman" pitchFamily="18" charset="0"/>
                <a:ea typeface="+mj-ea"/>
                <a:cs typeface="Times New Roman" pitchFamily="18" charset="0"/>
              </a:rPr>
              <a:t> the land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to the river</a:t>
            </a: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4" name="Title 1"/>
          <p:cNvSpPr txBox="1">
            <a:spLocks/>
          </p:cNvSpPr>
          <p:nvPr/>
        </p:nvSpPr>
        <p:spPr>
          <a:xfrm>
            <a:off x="609600" y="43434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discharge today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depends upon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precipitation over the last few days</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3" cstate="print"/>
          <a:srcRect r="59940" b="46124"/>
          <a:stretch>
            <a:fillRect/>
          </a:stretch>
        </p:blipFill>
        <p:spPr bwMode="auto">
          <a:xfrm>
            <a:off x="228600" y="685800"/>
            <a:ext cx="5410200" cy="4679092"/>
          </a:xfrm>
          <a:prstGeom prst="rect">
            <a:avLst/>
          </a:prstGeom>
          <a:noFill/>
          <a:ln w="9525">
            <a:noFill/>
            <a:miter lim="800000"/>
            <a:headEnd/>
            <a:tailEnd/>
          </a:ln>
        </p:spPr>
      </p:pic>
      <p:sp>
        <p:nvSpPr>
          <p:cNvPr id="6" name="Title 1"/>
          <p:cNvSpPr>
            <a:spLocks noGrp="1"/>
          </p:cNvSpPr>
          <p:nvPr>
            <p:ph type="title"/>
          </p:nvPr>
        </p:nvSpPr>
        <p:spPr>
          <a:xfrm>
            <a:off x="5257800" y="838200"/>
            <a:ext cx="3886200" cy="5334000"/>
          </a:xfrm>
        </p:spPr>
        <p:txBody>
          <a:bodyPr>
            <a:normAutofit/>
          </a:bodyPr>
          <a:lstStyle/>
          <a:p>
            <a:r>
              <a:rPr lang="en-US" dirty="0" smtClean="0">
                <a:latin typeface="Times New Roman" pitchFamily="18" charset="0"/>
                <a:cs typeface="Times New Roman" pitchFamily="18" charset="0"/>
              </a:rPr>
              <a:t>software</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GB" b="1" dirty="0" err="1" smtClean="0">
                <a:latin typeface="Times New Roman" pitchFamily="18" charset="0"/>
                <a:cs typeface="Times New Roman" pitchFamily="18" charset="0"/>
              </a:rPr>
              <a:t>MatLab</a:t>
            </a: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a:latin typeface="Times New Roman" pitchFamily="18" charset="0"/>
                <a:cs typeface="Times New Roman" pitchFamily="18" charset="0"/>
              </a:rPr>
              <a:t/>
            </a:r>
            <a:br>
              <a:rPr lang="en-GB" b="1" dirty="0">
                <a:latin typeface="Times New Roman" pitchFamily="18" charset="0"/>
                <a:cs typeface="Times New Roman" pitchFamily="18" charset="0"/>
              </a:rPr>
            </a:br>
            <a:r>
              <a:rPr lang="en-GB" sz="2200" dirty="0" smtClean="0">
                <a:latin typeface="Times New Roman" pitchFamily="18" charset="0"/>
                <a:cs typeface="Times New Roman" pitchFamily="18" charset="0"/>
              </a:rPr>
              <a:t>available on-line</a:t>
            </a:r>
            <a:endParaRPr lang="en-US" sz="2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85800"/>
            <a:ext cx="9144000" cy="449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now for an example</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of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smtClean="0">
                <a:latin typeface="Times New Roman" pitchFamily="18" charset="0"/>
                <a:ea typeface="+mj-ea"/>
                <a:cs typeface="Times New Roman" pitchFamily="18" charset="0"/>
              </a:rPr>
              <a:t>of advanced data analysis method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dirty="0" smtClean="0">
                <a:ln>
                  <a:noFill/>
                </a:ln>
                <a:solidFill>
                  <a:schemeClr val="tx1"/>
                </a:solidFill>
                <a:effectLst/>
                <a:uLnTx/>
                <a:uFillTx/>
                <a:latin typeface="Times New Roman" pitchFamily="18" charset="0"/>
                <a:ea typeface="+mj-ea"/>
                <a:cs typeface="Times New Roman" pitchFamily="18" charset="0"/>
              </a:rPr>
              <a:t>(which we will eventually get to in this course)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smtClean="0">
                <a:latin typeface="Times New Roman" pitchFamily="18" charset="0"/>
                <a:ea typeface="+mj-ea"/>
                <a:cs typeface="Times New Roman" pitchFamily="18" charset="0"/>
              </a:rPr>
              <a:t>which help explore this relationship</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endParaRPr kumimoji="0" lang="en-US" sz="32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2819400"/>
          </a:xfrm>
        </p:spPr>
        <p:txBody>
          <a:bodyPr>
            <a:normAutofit/>
          </a:bodyPr>
          <a:lstStyle/>
          <a:p>
            <a:pPr lvl="0"/>
            <a:r>
              <a:rPr lang="en-US" sz="4000" i="1" dirty="0" smtClean="0">
                <a:latin typeface="Times New Roman" pitchFamily="18" charset="0"/>
                <a:cs typeface="Times New Roman" pitchFamily="18" charset="0"/>
              </a:rPr>
              <a:t>its mathematical expression</a:t>
            </a:r>
            <a:r>
              <a:rPr lang="en-US"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discharge </a:t>
            </a:r>
            <a:r>
              <a:rPr lang="en-US" sz="4000" dirty="0" smtClean="0">
                <a:latin typeface="Cambria Math" pitchFamily="18" charset="0"/>
                <a:ea typeface="Cambria Math" pitchFamily="18" charset="0"/>
                <a:cs typeface="Times New Roman" pitchFamily="18" charset="0"/>
              </a:rPr>
              <a:t>d</a:t>
            </a:r>
            <a:r>
              <a:rPr lang="en-US" sz="4000" dirty="0" smtClean="0">
                <a:latin typeface="Times New Roman" pitchFamily="18" charset="0"/>
                <a:cs typeface="Times New Roman" pitchFamily="18" charset="0"/>
              </a:rPr>
              <a:t> is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 running average</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of precipitation </a:t>
            </a:r>
            <a:r>
              <a:rPr lang="en-US" sz="4000" dirty="0" smtClean="0">
                <a:latin typeface="Cambria Math" pitchFamily="18" charset="0"/>
                <a:ea typeface="Cambria Math" pitchFamily="18" charset="0"/>
                <a:cs typeface="Times New Roman" pitchFamily="18" charset="0"/>
              </a:rPr>
              <a:t>p</a:t>
            </a:r>
            <a:endParaRPr lang="en-US" sz="4000"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609600" y="685800"/>
            <a:ext cx="8229600" cy="2286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physical idea: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discharge is delayed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Times New Roman" pitchFamily="18" charset="0"/>
                <a:ea typeface="+mj-ea"/>
                <a:cs typeface="Times New Roman" pitchFamily="18" charset="0"/>
              </a:rPr>
              <a:t>since rainwater takes time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from the land</a:t>
            </a:r>
            <a:r>
              <a:rPr kumimoji="0" lang="en-US"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the river</a:t>
            </a:r>
            <a:endPar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l="30511" t="45458" r="21849" b="19186"/>
          <a:stretch>
            <a:fillRect/>
          </a:stretch>
        </p:blipFill>
        <p:spPr bwMode="auto">
          <a:xfrm>
            <a:off x="1981200" y="2209800"/>
            <a:ext cx="4470400" cy="2133600"/>
          </a:xfrm>
          <a:prstGeom prst="rect">
            <a:avLst/>
          </a:prstGeom>
          <a:noFill/>
          <a:ln w="9525">
            <a:noFill/>
            <a:miter lim="800000"/>
            <a:headEnd/>
            <a:tailEnd/>
          </a:ln>
        </p:spPr>
      </p:pic>
      <p:sp>
        <p:nvSpPr>
          <p:cNvPr id="14" name="Rectangle 13"/>
          <p:cNvSpPr/>
          <p:nvPr/>
        </p:nvSpPr>
        <p:spPr>
          <a:xfrm>
            <a:off x="3429000" y="25146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76600" y="3880512"/>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2971800" y="36576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noProof="0" dirty="0" smtClean="0">
                <a:latin typeface="Times New Roman" pitchFamily="18" charset="0"/>
                <a:ea typeface="+mj-ea"/>
                <a:cs typeface="Times New Roman" pitchFamily="18" charset="0"/>
              </a:rPr>
              <a:t>present and past days</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17" name="Rectangle 16"/>
          <p:cNvSpPr/>
          <p:nvPr/>
        </p:nvSpPr>
        <p:spPr>
          <a:xfrm rot="1146791">
            <a:off x="4423515" y="3177148"/>
            <a:ext cx="2389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8200" y="3124200"/>
            <a:ext cx="1676400" cy="751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288808" y="305596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for that day</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20" name="Title 1"/>
          <p:cNvSpPr txBox="1">
            <a:spLocks/>
          </p:cNvSpPr>
          <p:nvPr/>
        </p:nvSpPr>
        <p:spPr>
          <a:xfrm>
            <a:off x="5306704" y="2737512"/>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noProof="0" dirty="0" smtClean="0">
                <a:latin typeface="Times New Roman" pitchFamily="18" charset="0"/>
                <a:ea typeface="+mj-ea"/>
                <a:cs typeface="Times New Roman" pitchFamily="18" charset="0"/>
              </a:rPr>
              <a:t>p</a:t>
            </a:r>
            <a:endParaRPr kumimoji="0" lang="en-US" sz="4400" b="0" i="1"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21" name="Title 1"/>
          <p:cNvSpPr txBox="1">
            <a:spLocks/>
          </p:cNvSpPr>
          <p:nvPr/>
        </p:nvSpPr>
        <p:spPr>
          <a:xfrm>
            <a:off x="5943600" y="30480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for that day</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cxnSp>
        <p:nvCxnSpPr>
          <p:cNvPr id="22" name="Straight Arrow Connector 21"/>
          <p:cNvCxnSpPr>
            <a:stCxn id="36" idx="0"/>
          </p:cNvCxnSpPr>
          <p:nvPr/>
        </p:nvCxnSpPr>
        <p:spPr>
          <a:xfrm flipH="1" flipV="1">
            <a:off x="1828800" y="2133600"/>
            <a:ext cx="54592" cy="609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57200" y="14478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discharge</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27" name="Title 1"/>
          <p:cNvSpPr txBox="1">
            <a:spLocks/>
          </p:cNvSpPr>
          <p:nvPr/>
        </p:nvSpPr>
        <p:spPr>
          <a:xfrm>
            <a:off x="2286000" y="19050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sum</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30" name="Straight Arrow Connector 29"/>
          <p:cNvCxnSpPr/>
          <p:nvPr/>
        </p:nvCxnSpPr>
        <p:spPr>
          <a:xfrm flipV="1">
            <a:off x="6172200" y="2438400"/>
            <a:ext cx="914400" cy="5334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5867400" y="17526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precipitation</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34" name="Rectangle 33"/>
          <p:cNvSpPr/>
          <p:nvPr/>
        </p:nvSpPr>
        <p:spPr>
          <a:xfrm>
            <a:off x="2057400" y="3048000"/>
            <a:ext cx="685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1600200" y="296384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today</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36" name="Title 1"/>
          <p:cNvSpPr txBox="1">
            <a:spLocks/>
          </p:cNvSpPr>
          <p:nvPr/>
        </p:nvSpPr>
        <p:spPr>
          <a:xfrm>
            <a:off x="1121392" y="27432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noProof="0" dirty="0" smtClean="0">
                <a:latin typeface="Times New Roman" pitchFamily="18" charset="0"/>
                <a:ea typeface="+mj-ea"/>
                <a:cs typeface="Times New Roman" pitchFamily="18" charset="0"/>
              </a:rPr>
              <a:t>d</a:t>
            </a:r>
            <a:endParaRPr kumimoji="0" lang="en-US" sz="4400" b="0" i="1"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cxnSp>
        <p:nvCxnSpPr>
          <p:cNvPr id="39" name="Straight Arrow Connector 38"/>
          <p:cNvCxnSpPr/>
          <p:nvPr/>
        </p:nvCxnSpPr>
        <p:spPr>
          <a:xfrm>
            <a:off x="4876800" y="3810000"/>
            <a:ext cx="533400" cy="1143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itle 1"/>
          <p:cNvSpPr txBox="1">
            <a:spLocks/>
          </p:cNvSpPr>
          <p:nvPr/>
        </p:nvSpPr>
        <p:spPr>
          <a:xfrm>
            <a:off x="4191000" y="5181600"/>
            <a:ext cx="27432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weights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in the running average</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8229600" cy="1782762"/>
          </a:xfrm>
        </p:spPr>
        <p:txBody>
          <a:bodyPr>
            <a:normAutofit/>
          </a:bodyPr>
          <a:lstStyle/>
          <a:p>
            <a:r>
              <a:rPr lang="en-US" dirty="0" smtClean="0">
                <a:latin typeface="Times New Roman" pitchFamily="18" charset="0"/>
                <a:cs typeface="Times New Roman" pitchFamily="18" charset="0"/>
              </a:rPr>
              <a:t>example</a:t>
            </a:r>
            <a:br>
              <a:rPr lang="en-US"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d</a:t>
            </a:r>
            <a:r>
              <a:rPr lang="en-US" i="1" baseline="-25000"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 = w</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 + w</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4</a:t>
            </a:r>
            <a:r>
              <a:rPr lang="en-US" i="1" dirty="0" smtClean="0">
                <a:latin typeface="Times New Roman" pitchFamily="18" charset="0"/>
                <a:cs typeface="Times New Roman" pitchFamily="18" charset="0"/>
              </a:rPr>
              <a:t> + w</a:t>
            </a:r>
            <a:r>
              <a:rPr lang="en-US" i="1" baseline="-25000"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 ...</a:t>
            </a:r>
            <a:endParaRPr lang="en-US" i="1" dirty="0">
              <a:latin typeface="Cambria Math" pitchFamily="18" charset="0"/>
              <a:ea typeface="Cambria Math"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30511" t="45458" r="21849" b="19186"/>
          <a:stretch>
            <a:fillRect/>
          </a:stretch>
        </p:blipFill>
        <p:spPr bwMode="auto">
          <a:xfrm>
            <a:off x="2362200" y="304800"/>
            <a:ext cx="4470400" cy="2133600"/>
          </a:xfrm>
          <a:prstGeom prst="rect">
            <a:avLst/>
          </a:prstGeom>
          <a:noFill/>
          <a:ln w="9525">
            <a:noFill/>
            <a:miter lim="800000"/>
            <a:headEnd/>
            <a:tailEnd/>
          </a:ln>
        </p:spPr>
      </p:pic>
      <p:cxnSp>
        <p:nvCxnSpPr>
          <p:cNvPr id="5" name="Straight Arrow Connector 4"/>
          <p:cNvCxnSpPr/>
          <p:nvPr/>
        </p:nvCxnSpPr>
        <p:spPr>
          <a:xfrm flipH="1">
            <a:off x="2133600" y="1828800"/>
            <a:ext cx="533400" cy="762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09600" y="2514600"/>
            <a:ext cx="3200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discharge </a:t>
            </a:r>
            <a:r>
              <a:rPr lang="en-US" sz="3200" dirty="0" smtClean="0">
                <a:solidFill>
                  <a:srgbClr val="FF0000"/>
                </a:solidFill>
                <a:latin typeface="Times New Roman" pitchFamily="18" charset="0"/>
                <a:ea typeface="+mj-ea"/>
                <a:cs typeface="Times New Roman" pitchFamily="18" charset="0"/>
              </a:rPr>
              <a:t>on day </a:t>
            </a:r>
            <a:r>
              <a:rPr lang="en-US" sz="3200" dirty="0" err="1" smtClean="0">
                <a:solidFill>
                  <a:srgbClr val="FF0000"/>
                </a:solidFill>
                <a:latin typeface="Times New Roman" pitchFamily="18" charset="0"/>
                <a:ea typeface="+mj-ea"/>
                <a:cs typeface="Times New Roman" pitchFamily="18" charset="0"/>
              </a:rPr>
              <a:t>i</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8" name="Straight Arrow Connector 7"/>
          <p:cNvCxnSpPr/>
          <p:nvPr/>
        </p:nvCxnSpPr>
        <p:spPr>
          <a:xfrm>
            <a:off x="5562600" y="1905000"/>
            <a:ext cx="533400" cy="457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715000" y="2438400"/>
            <a:ext cx="3124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precipitation in the past</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1" name="Straight Arrow Connector 10"/>
          <p:cNvCxnSpPr/>
          <p:nvPr/>
        </p:nvCxnSpPr>
        <p:spPr>
          <a:xfrm>
            <a:off x="4724400" y="1905000"/>
            <a:ext cx="457200" cy="1981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495800" y="3505200"/>
            <a:ext cx="3124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weights</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175260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so the details</a:t>
            </a:r>
            <a:r>
              <a:rPr kumimoji="0" lang="en-US" sz="40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en-US" sz="4000" kern="0" dirty="0" smtClean="0">
                <a:latin typeface="Times New Roman" pitchFamily="18" charset="0"/>
                <a:cs typeface="Times New Roman" pitchFamily="18" charset="0"/>
              </a:rPr>
              <a:t>behind the </a:t>
            </a: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idea that</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rainwater takes time to drain from the land are captured by the weights</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smtClean="0">
              <a:latin typeface="Times New Roman" pitchFamily="18" charset="0"/>
              <a:cs typeface="Times New Roman" pitchFamily="18" charset="0"/>
            </a:endParaRPr>
          </a:p>
          <a:p>
            <a:pPr marL="342900" lvl="0" indent="-342900" algn="ctr" fontAlgn="base">
              <a:lnSpc>
                <a:spcPct val="90000"/>
              </a:lnSpc>
              <a:spcBef>
                <a:spcPct val="20000"/>
              </a:spcBef>
              <a:spcAft>
                <a:spcPct val="0"/>
              </a:spcAft>
              <a:defRPr/>
            </a:pP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1  </a:t>
            </a: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2  </a:t>
            </a: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3  </a:t>
            </a: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4 </a:t>
            </a:r>
            <a:r>
              <a:rPr lang="en-US" sz="4000" i="1" dirty="0" smtClean="0">
                <a:latin typeface="Times New Roman" pitchFamily="18" charset="0"/>
                <a:cs typeface="Times New Roman" pitchFamily="18" charset="0"/>
              </a:rPr>
              <a:t>...</a:t>
            </a:r>
            <a:endParaRPr lang="en-US" sz="4000" kern="0" dirty="0" smtClean="0">
              <a:latin typeface="Times New Roman" pitchFamily="18"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smtClean="0">
              <a:latin typeface="Times New Roman" pitchFamily="18"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l="20767" t="43774" r="13188" b="30972"/>
          <a:stretch>
            <a:fillRect/>
          </a:stretch>
        </p:blipFill>
        <p:spPr bwMode="auto">
          <a:xfrm>
            <a:off x="990600" y="2438400"/>
            <a:ext cx="7127240" cy="1752600"/>
          </a:xfrm>
          <a:prstGeom prst="rect">
            <a:avLst/>
          </a:prstGeom>
          <a:noFill/>
          <a:ln w="9525">
            <a:noFill/>
            <a:miter lim="800000"/>
            <a:headEnd/>
            <a:tailEnd/>
          </a:ln>
        </p:spPr>
      </p:pic>
      <p:sp>
        <p:nvSpPr>
          <p:cNvPr id="5" name="TextBox 4"/>
          <p:cNvSpPr txBox="1"/>
          <p:nvPr/>
        </p:nvSpPr>
        <p:spPr>
          <a:xfrm>
            <a:off x="0" y="609600"/>
            <a:ext cx="9144000" cy="1569660"/>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only recent precipitation affects discharge</a:t>
            </a:r>
          </a:p>
          <a:p>
            <a:pPr algn="ctr"/>
            <a:endParaRPr lang="en-US" sz="3200" dirty="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weights decline exponentially with time in the past</a:t>
            </a:r>
            <a:endParaRPr lang="en-US" sz="3200" dirty="0">
              <a:latin typeface="Times New Roman" pitchFamily="18" charset="0"/>
              <a:cs typeface="Times New Roman" pitchFamily="18" charset="0"/>
            </a:endParaRPr>
          </a:p>
        </p:txBody>
      </p:sp>
      <p:sp>
        <p:nvSpPr>
          <p:cNvPr id="7" name="TextBox 6"/>
          <p:cNvSpPr txBox="1"/>
          <p:nvPr/>
        </p:nvSpPr>
        <p:spPr>
          <a:xfrm>
            <a:off x="1066800" y="4572000"/>
            <a:ext cx="71628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weights determined by trial and error</a:t>
            </a:r>
            <a:endParaRPr lang="en-US" sz="3200" dirty="0">
              <a:latin typeface="Times New Roman" pitchFamily="18" charset="0"/>
              <a:cs typeface="Times New Roman" pitchFamily="18" charset="0"/>
            </a:endParaRPr>
          </a:p>
        </p:txBody>
      </p:sp>
      <p:sp>
        <p:nvSpPr>
          <p:cNvPr id="6" name="Rectangle 5"/>
          <p:cNvSpPr/>
          <p:nvPr/>
        </p:nvSpPr>
        <p:spPr>
          <a:xfrm>
            <a:off x="3927144"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3429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667000"/>
            <a:ext cx="533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69056" y="3214048"/>
            <a:ext cx="609600" cy="584775"/>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T</a:t>
            </a:r>
            <a:r>
              <a:rPr lang="en-US" sz="3200" i="1" baseline="-25000" dirty="0" smtClean="0">
                <a:latin typeface="Times New Roman" pitchFamily="18" charset="0"/>
                <a:cs typeface="Times New Roman" pitchFamily="18" charset="0"/>
              </a:rPr>
              <a:t>1</a:t>
            </a:r>
            <a:endParaRPr lang="en-US" sz="3200" i="1" baseline="-25000" dirty="0">
              <a:latin typeface="Times New Roman" pitchFamily="18" charset="0"/>
              <a:cs typeface="Times New Roman" pitchFamily="18" charset="0"/>
            </a:endParaRPr>
          </a:p>
        </p:txBody>
      </p:sp>
      <p:sp>
        <p:nvSpPr>
          <p:cNvPr id="11" name="TextBox 10"/>
          <p:cNvSpPr txBox="1"/>
          <p:nvPr/>
        </p:nvSpPr>
        <p:spPr>
          <a:xfrm>
            <a:off x="6912592" y="3229968"/>
            <a:ext cx="685800" cy="584775"/>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T</a:t>
            </a:r>
            <a:r>
              <a:rPr lang="en-US" sz="3200" i="1" baseline="-25000" dirty="0" smtClean="0">
                <a:latin typeface="Times New Roman" pitchFamily="18" charset="0"/>
                <a:cs typeface="Times New Roman" pitchFamily="18" charset="0"/>
              </a:rPr>
              <a:t>2</a:t>
            </a:r>
            <a:endParaRPr lang="en-US" sz="3200" i="1" baseline="-25000" dirty="0">
              <a:latin typeface="Times New Roman" pitchFamily="18" charset="0"/>
              <a:cs typeface="Times New Roman" pitchFamily="18" charset="0"/>
            </a:endParaRPr>
          </a:p>
        </p:txBody>
      </p:sp>
      <p:sp>
        <p:nvSpPr>
          <p:cNvPr id="12" name="TextBox 11"/>
          <p:cNvSpPr txBox="1"/>
          <p:nvPr/>
        </p:nvSpPr>
        <p:spPr>
          <a:xfrm>
            <a:off x="5105400" y="2867826"/>
            <a:ext cx="685800" cy="707886"/>
          </a:xfrm>
          <a:prstGeom prst="rect">
            <a:avLst/>
          </a:prstGeom>
          <a:noFill/>
        </p:spPr>
        <p:txBody>
          <a:bodyPr wrap="square" rtlCol="0">
            <a:spAutoFit/>
          </a:bodyPr>
          <a:lstStyle/>
          <a:p>
            <a:pPr algn="ctr"/>
            <a:r>
              <a:rPr lang="en-US" sz="4000" i="1" dirty="0" smtClean="0">
                <a:latin typeface="Times New Roman" pitchFamily="18" charset="0"/>
                <a:cs typeface="Times New Roman" pitchFamily="18" charset="0"/>
              </a:rPr>
              <a:t>c</a:t>
            </a:r>
            <a:endParaRPr lang="en-US" sz="4000" i="1" baseline="-25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l="20767" t="43774" r="13188" b="30972"/>
          <a:stretch>
            <a:fillRect/>
          </a:stretch>
        </p:blipFill>
        <p:spPr bwMode="auto">
          <a:xfrm>
            <a:off x="914400" y="838200"/>
            <a:ext cx="7127240" cy="1752600"/>
          </a:xfrm>
          <a:prstGeom prst="rect">
            <a:avLst/>
          </a:prstGeom>
          <a:noFill/>
          <a:ln w="9525">
            <a:noFill/>
            <a:miter lim="800000"/>
            <a:headEnd/>
            <a:tailEnd/>
          </a:ln>
        </p:spPr>
      </p:pic>
      <p:pic>
        <p:nvPicPr>
          <p:cNvPr id="165890" name="Picture 2"/>
          <p:cNvPicPr>
            <a:picLocks noChangeAspect="1" noChangeArrowheads="1"/>
          </p:cNvPicPr>
          <p:nvPr/>
        </p:nvPicPr>
        <p:blipFill>
          <a:blip r:embed="rId4" cstate="print"/>
          <a:srcRect l="18908" t="54375" r="19152" b="24000"/>
          <a:stretch>
            <a:fillRect/>
          </a:stretch>
        </p:blipFill>
        <p:spPr bwMode="auto">
          <a:xfrm>
            <a:off x="1171576" y="3505200"/>
            <a:ext cx="7239000" cy="16478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0767" t="43774" r="70054" b="30972"/>
          <a:stretch>
            <a:fillRect/>
          </a:stretch>
        </p:blipFill>
        <p:spPr bwMode="auto">
          <a:xfrm>
            <a:off x="304800" y="3286120"/>
            <a:ext cx="990600" cy="1752600"/>
          </a:xfrm>
          <a:prstGeom prst="rect">
            <a:avLst/>
          </a:prstGeom>
          <a:noFill/>
          <a:ln w="9525">
            <a:noFill/>
            <a:miter lim="800000"/>
            <a:headEnd/>
            <a:tailEnd/>
          </a:ln>
        </p:spPr>
      </p:pic>
      <p:sp>
        <p:nvSpPr>
          <p:cNvPr id="8" name="Title 1"/>
          <p:cNvSpPr>
            <a:spLocks noGrp="1"/>
          </p:cNvSpPr>
          <p:nvPr>
            <p:ph type="title"/>
          </p:nvPr>
        </p:nvSpPr>
        <p:spPr>
          <a:xfrm>
            <a:off x="1400176" y="4953000"/>
            <a:ext cx="6781800" cy="762000"/>
          </a:xfrm>
        </p:spPr>
        <p:txBody>
          <a:bodyPr>
            <a:normAutofit/>
          </a:bodyPr>
          <a:lstStyle/>
          <a:p>
            <a:r>
              <a:rPr lang="en-US" dirty="0" smtClean="0">
                <a:latin typeface="Times New Roman" pitchFamily="18" charset="0"/>
                <a:cs typeface="Times New Roman" pitchFamily="18" charset="0"/>
              </a:rPr>
              <a:t>time</a:t>
            </a:r>
            <a:r>
              <a:rPr lang="en-US" i="1" dirty="0" smtClean="0">
                <a:latin typeface="Times New Roman" pitchFamily="18" charset="0"/>
                <a:cs typeface="Times New Roman" pitchFamily="18" charset="0"/>
              </a:rPr>
              <a:t> j</a:t>
            </a:r>
            <a:endParaRPr lang="en-US" i="1" dirty="0">
              <a:latin typeface="Cambria Math" pitchFamily="18" charset="0"/>
              <a:ea typeface="Cambria Math" pitchFamily="18" charset="0"/>
              <a:cs typeface="Times New Roman" pitchFamily="18" charset="0"/>
            </a:endParaRPr>
          </a:p>
        </p:txBody>
      </p:sp>
      <p:sp>
        <p:nvSpPr>
          <p:cNvPr id="9" name="Rectangle 8"/>
          <p:cNvSpPr/>
          <p:nvPr/>
        </p:nvSpPr>
        <p:spPr>
          <a:xfrm>
            <a:off x="1524000" y="3581400"/>
            <a:ext cx="152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96704" y="4343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17519" t="28976" r="18202" b="19718"/>
          <a:stretch>
            <a:fillRect/>
          </a:stretch>
        </p:blipFill>
        <p:spPr bwMode="auto">
          <a:xfrm>
            <a:off x="457200" y="1143000"/>
            <a:ext cx="8461753" cy="4343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28956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Part 2:</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Using </a:t>
            </a:r>
            <a:r>
              <a:rPr lang="en-US" sz="4000" i="1" kern="0" dirty="0" err="1" smtClean="0">
                <a:latin typeface="Times New Roman" pitchFamily="18" charset="0"/>
                <a:cs typeface="Times New Roman" pitchFamily="18" charset="0"/>
              </a:rPr>
              <a:t>MatLab</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438400"/>
            <a:ext cx="7772400" cy="3276600"/>
          </a:xfrm>
        </p:spPr>
        <p:txBody>
          <a:bodyPr/>
          <a:lstStyle/>
          <a:p>
            <a:pPr algn="ctr">
              <a:buNone/>
            </a:pPr>
            <a:r>
              <a:rPr lang="en-US" dirty="0" smtClean="0">
                <a:latin typeface="Times New Roman" pitchFamily="18" charset="0"/>
                <a:cs typeface="Times New Roman" pitchFamily="18" charset="0"/>
              </a:rPr>
              <a:t>get you started using</a:t>
            </a:r>
          </a:p>
          <a:p>
            <a:pPr algn="ctr">
              <a:buNone/>
            </a:pPr>
            <a:endParaRPr lang="en-US" dirty="0" smtClean="0">
              <a:latin typeface="Times New Roman" pitchFamily="18" charset="0"/>
              <a:cs typeface="Times New Roman" pitchFamily="18" charset="0"/>
            </a:endParaRPr>
          </a:p>
          <a:p>
            <a:pPr algn="ctr">
              <a:buNone/>
            </a:pPr>
            <a:r>
              <a:rPr lang="en-US" dirty="0" err="1" smtClean="0">
                <a:latin typeface="Times New Roman" pitchFamily="18" charset="0"/>
                <a:cs typeface="Times New Roman" pitchFamily="18" charset="0"/>
              </a:rPr>
              <a:t>MatLab</a:t>
            </a: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as a tool for analyzing data</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Lecture 01</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Using </a:t>
            </a:r>
            <a:r>
              <a:rPr lang="en-US" sz="1600" b="1"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23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04800"/>
            <a:ext cx="9144000" cy="6096000"/>
          </a:xfrm>
        </p:spPr>
        <p:txBody>
          <a:bodyPr/>
          <a:lstStyle/>
          <a:p>
            <a:r>
              <a:rPr lang="en-US" dirty="0"/>
              <a:t/>
            </a:r>
            <a:br>
              <a:rPr lang="en-US" dirty="0"/>
            </a:br>
            <a:r>
              <a:rPr lang="en-US" dirty="0"/>
              <a:t> </a:t>
            </a:r>
            <a:br>
              <a:rPr lang="en-US" dirty="0"/>
            </a:br>
            <a:r>
              <a:rPr lang="en-US" i="1" dirty="0" err="1">
                <a:latin typeface="Times New Roman" pitchFamily="18" charset="0"/>
                <a:cs typeface="Times New Roman" pitchFamily="18" charset="0"/>
              </a:rPr>
              <a:t>MatLab</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Fundamentals</a:t>
            </a:r>
            <a:r>
              <a:rPr lang="en-US" dirty="0"/>
              <a:t/>
            </a:r>
            <a:br>
              <a:rPr lang="en-US" dirty="0"/>
            </a:br>
            <a:r>
              <a:rPr lang="en-US" dirty="0"/>
              <a:t/>
            </a:r>
            <a:br>
              <a:rPr lang="en-US" dirty="0"/>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371600"/>
            <a:ext cx="8915400" cy="5257800"/>
          </a:xfrm>
        </p:spPr>
        <p:txBody>
          <a:bodyPr/>
          <a:lstStyle/>
          <a:p>
            <a:pPr>
              <a:buFontTx/>
              <a:buNone/>
            </a:pPr>
            <a:r>
              <a:rPr lang="en-US" dirty="0" smtClean="0">
                <a:latin typeface="Times New Roman" pitchFamily="18" charset="0"/>
                <a:cs typeface="Times New Roman" pitchFamily="18" charset="0"/>
              </a:rPr>
              <a:t>Place where you type commands and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displays answers and other information.  For example:</a:t>
            </a:r>
          </a:p>
          <a:p>
            <a:pPr>
              <a:buFontTx/>
              <a:buNone/>
            </a:pPr>
            <a:endParaRPr lang="en-US" dirty="0" smtClean="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smtClean="0">
                <a:latin typeface="Courier New" pitchFamily="49" charset="0"/>
                <a:cs typeface="Courier New" pitchFamily="49" charset="0"/>
              </a:rPr>
              <a:t>&gt;&gt; date</a:t>
            </a:r>
          </a:p>
          <a:p>
            <a:pPr>
              <a:spcBef>
                <a:spcPts val="0"/>
              </a:spcBef>
              <a:buFontTx/>
              <a:buNone/>
            </a:pPr>
            <a:endParaRPr lang="en-US" dirty="0" smtClean="0">
              <a:latin typeface="Courier New" pitchFamily="49" charset="0"/>
              <a:cs typeface="Courier New" pitchFamily="49" charset="0"/>
            </a:endParaRPr>
          </a:p>
          <a:p>
            <a:pPr>
              <a:spcBef>
                <a:spcPts val="0"/>
              </a:spcBef>
              <a:buFontTx/>
              <a:buNone/>
            </a:pPr>
            <a:r>
              <a:rPr lang="en-US" dirty="0" err="1" smtClean="0">
                <a:latin typeface="Courier New" pitchFamily="49" charset="0"/>
                <a:cs typeface="Courier New" pitchFamily="49" charset="0"/>
              </a:rPr>
              <a:t>ans</a:t>
            </a:r>
            <a:r>
              <a:rPr lang="en-US" dirty="0" smtClean="0">
                <a:latin typeface="Courier New" pitchFamily="49" charset="0"/>
                <a:cs typeface="Courier New" pitchFamily="49" charset="0"/>
              </a:rPr>
              <a:t> =</a:t>
            </a:r>
          </a:p>
          <a:p>
            <a:pPr>
              <a:spcBef>
                <a:spcPts val="0"/>
              </a:spcBef>
              <a:buFontTx/>
              <a:buNone/>
            </a:pPr>
            <a:endParaRPr lang="en-US" dirty="0" smtClean="0">
              <a:latin typeface="Courier New" pitchFamily="49" charset="0"/>
              <a:cs typeface="Courier New" pitchFamily="49" charset="0"/>
            </a:endParaRPr>
          </a:p>
          <a:p>
            <a:pPr>
              <a:spcBef>
                <a:spcPts val="0"/>
              </a:spcBef>
              <a:buFontTx/>
              <a:buNone/>
            </a:pPr>
            <a:r>
              <a:rPr lang="en-US" dirty="0" smtClean="0">
                <a:latin typeface="Courier New" pitchFamily="49" charset="0"/>
                <a:cs typeface="Courier New" pitchFamily="49" charset="0"/>
              </a:rPr>
              <a:t>22-Mar-2011</a:t>
            </a:r>
            <a:endParaRPr lang="en-US" dirty="0">
              <a:latin typeface="Courier New" pitchFamily="49" charset="0"/>
              <a:cs typeface="Courier New" pitchFamily="49" charset="0"/>
            </a:endParaRPr>
          </a:p>
          <a:p>
            <a:pPr>
              <a:buFontTx/>
              <a:buNone/>
            </a:pPr>
            <a:endParaRPr lang="en-US" dirty="0"/>
          </a:p>
          <a:p>
            <a:pPr>
              <a:buFontTx/>
              <a:buNone/>
            </a:pPr>
            <a:endParaRPr lang="en-US" dirty="0"/>
          </a:p>
        </p:txBody>
      </p:sp>
      <p:sp>
        <p:nvSpPr>
          <p:cNvPr id="7170" name="Rectangle 2"/>
          <p:cNvSpPr>
            <a:spLocks noGrp="1" noChangeArrowheads="1"/>
          </p:cNvSpPr>
          <p:nvPr>
            <p:ph type="title"/>
          </p:nvPr>
        </p:nvSpPr>
        <p:spPr>
          <a:xfrm>
            <a:off x="4191000" y="2895600"/>
            <a:ext cx="2286000" cy="457200"/>
          </a:xfrm>
        </p:spPr>
        <p:txBody>
          <a:bodyPr/>
          <a:lstStyle/>
          <a:p>
            <a:r>
              <a:rPr lang="en-US" sz="2400" dirty="0" smtClean="0">
                <a:solidFill>
                  <a:srgbClr val="FF0000"/>
                </a:solidFill>
                <a:latin typeface="Times New Roman" pitchFamily="18" charset="0"/>
                <a:cs typeface="Times New Roman" pitchFamily="18" charset="0"/>
              </a:rPr>
              <a:t>prompt</a:t>
            </a:r>
            <a:endParaRPr lang="en-US" sz="2400" dirty="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 Command Window</a:t>
            </a:r>
          </a:p>
        </p:txBody>
      </p:sp>
      <p:sp>
        <p:nvSpPr>
          <p:cNvPr id="6" name="Right Brace 5"/>
          <p:cNvSpPr/>
          <p:nvPr/>
        </p:nvSpPr>
        <p:spPr>
          <a:xfrm>
            <a:off x="4267200" y="4038600"/>
            <a:ext cx="152400" cy="609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2"/>
          <p:cNvSpPr txBox="1">
            <a:spLocks noChangeArrowheads="1"/>
          </p:cNvSpPr>
          <p:nvPr/>
        </p:nvSpPr>
        <p:spPr bwMode="auto">
          <a:xfrm>
            <a:off x="4267200" y="40750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8" name="Rectangle 2"/>
          <p:cNvSpPr txBox="1">
            <a:spLocks noChangeArrowheads="1"/>
          </p:cNvSpPr>
          <p:nvPr/>
        </p:nvSpPr>
        <p:spPr bwMode="auto">
          <a:xfrm>
            <a:off x="4419600" y="558248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9" name="Right Brace 8"/>
          <p:cNvSpPr/>
          <p:nvPr/>
        </p:nvSpPr>
        <p:spPr>
          <a:xfrm>
            <a:off x="4267200" y="5105400"/>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36104" y="2895600"/>
            <a:ext cx="3697357" cy="1168400"/>
          </a:xfrm>
          <a:custGeom>
            <a:avLst/>
            <a:gdLst>
              <a:gd name="connsiteX0" fmla="*/ 0 w 3697357"/>
              <a:gd name="connsiteY0" fmla="*/ 1168400 h 1168400"/>
              <a:gd name="connsiteX1" fmla="*/ 649357 w 3697357"/>
              <a:gd name="connsiteY1" fmla="*/ 293756 h 1168400"/>
              <a:gd name="connsiteX2" fmla="*/ 1722783 w 3697357"/>
              <a:gd name="connsiteY2" fmla="*/ 452782 h 1168400"/>
              <a:gd name="connsiteX3" fmla="*/ 2994992 w 3697357"/>
              <a:gd name="connsiteY3" fmla="*/ 41965 h 1168400"/>
              <a:gd name="connsiteX4" fmla="*/ 3697357 w 3697357"/>
              <a:gd name="connsiteY4" fmla="*/ 200991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57" h="1168400">
                <a:moveTo>
                  <a:pt x="0" y="1168400"/>
                </a:moveTo>
                <a:cubicBezTo>
                  <a:pt x="181113" y="790713"/>
                  <a:pt x="362226" y="413026"/>
                  <a:pt x="649357" y="293756"/>
                </a:cubicBezTo>
                <a:cubicBezTo>
                  <a:pt x="936488" y="174486"/>
                  <a:pt x="1331844" y="494747"/>
                  <a:pt x="1722783" y="452782"/>
                </a:cubicBezTo>
                <a:cubicBezTo>
                  <a:pt x="2113722" y="410817"/>
                  <a:pt x="2665896" y="83930"/>
                  <a:pt x="2994992" y="41965"/>
                </a:cubicBezTo>
                <a:cubicBezTo>
                  <a:pt x="3324088" y="0"/>
                  <a:pt x="3510722" y="100495"/>
                  <a:pt x="3697357" y="20099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Files and Folders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pPr>
              <a:buNone/>
            </a:pPr>
            <a:r>
              <a:rPr lang="en-US" dirty="0" smtClean="0">
                <a:latin typeface="Times New Roman" pitchFamily="18" charset="0"/>
                <a:cs typeface="Times New Roman" pitchFamily="18" charset="0"/>
              </a:rPr>
              <a:t>Provide a way to organize your data and data analysis products</a:t>
            </a: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use meaningful and predictable names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design a folder hierarchy that helps you keep track of things</a:t>
            </a:r>
          </a:p>
          <a:p>
            <a:pPr>
              <a:buNone/>
            </a:pPr>
            <a:endParaRPr lang="en-US" dirty="0"/>
          </a:p>
          <a:p>
            <a:pPr>
              <a:buNone/>
            </a:pPr>
            <a:r>
              <a:rPr lang="en-US" dirty="0" smtClean="0"/>
              <a:t>	</a:t>
            </a:r>
          </a:p>
          <a:p>
            <a:pPr>
              <a:buNone/>
            </a:pPr>
            <a:endParaRPr lang="en-US" dirty="0"/>
          </a:p>
          <a:p>
            <a:pPr>
              <a:buNone/>
            </a:pP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a:off x="2001450" y="2799625"/>
            <a:ext cx="725347" cy="1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4375" y="2131594"/>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main folder</a:t>
            </a:r>
            <a:endParaRPr lang="en-US" dirty="0">
              <a:latin typeface="Times New Roman" pitchFamily="18" charset="0"/>
              <a:cs typeface="Times New Roman" pitchFamily="18" charset="0"/>
            </a:endParaRPr>
          </a:p>
        </p:txBody>
      </p:sp>
      <p:sp>
        <p:nvSpPr>
          <p:cNvPr id="41" name="TextBox 40"/>
          <p:cNvSpPr txBox="1"/>
          <p:nvPr/>
        </p:nvSpPr>
        <p:spPr>
          <a:xfrm>
            <a:off x="2705575" y="2131594"/>
            <a:ext cx="165807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chapter folders</a:t>
            </a:r>
            <a:endParaRPr lang="en-US" dirty="0">
              <a:latin typeface="Times New Roman" pitchFamily="18" charset="0"/>
              <a:cs typeface="Times New Roman" pitchFamily="18" charset="0"/>
            </a:endParaRPr>
          </a:p>
        </p:txBody>
      </p:sp>
      <p:sp>
        <p:nvSpPr>
          <p:cNvPr id="43" name="TextBox 42"/>
          <p:cNvSpPr txBox="1"/>
          <p:nvPr/>
        </p:nvSpPr>
        <p:spPr>
          <a:xfrm>
            <a:off x="3160850" y="4502550"/>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44" name="TextBox 43"/>
          <p:cNvSpPr txBox="1"/>
          <p:nvPr/>
        </p:nvSpPr>
        <p:spPr>
          <a:xfrm>
            <a:off x="4541125" y="2131594"/>
            <a:ext cx="20574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chapter files and </a:t>
            </a:r>
          </a:p>
          <a:p>
            <a:pPr algn="ctr"/>
            <a:r>
              <a:rPr lang="en-US" dirty="0" smtClean="0">
                <a:latin typeface="Times New Roman" pitchFamily="18" charset="0"/>
                <a:cs typeface="Times New Roman" pitchFamily="18" charset="0"/>
              </a:rPr>
              <a:t>section folders</a:t>
            </a:r>
            <a:endParaRPr lang="en-US" dirty="0">
              <a:latin typeface="Times New Roman" pitchFamily="18" charset="0"/>
              <a:cs typeface="Times New Roman" pitchFamily="18" charset="0"/>
            </a:endParaRPr>
          </a:p>
        </p:txBody>
      </p:sp>
      <p:sp>
        <p:nvSpPr>
          <p:cNvPr id="47" name="Snip Single Corner Rectangle 46"/>
          <p:cNvSpPr/>
          <p:nvPr/>
        </p:nvSpPr>
        <p:spPr>
          <a:xfrm>
            <a:off x="782250" y="25329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360325" y="2131594"/>
            <a:ext cx="2057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section files</a:t>
            </a:r>
            <a:endParaRPr lang="en-US" dirty="0">
              <a:latin typeface="Times New Roman" pitchFamily="18" charset="0"/>
              <a:cs typeface="Times New Roman" pitchFamily="18" charset="0"/>
            </a:endParaRPr>
          </a:p>
        </p:txBody>
      </p:sp>
      <p:sp>
        <p:nvSpPr>
          <p:cNvPr id="49" name="TextBox 48"/>
          <p:cNvSpPr txBox="1"/>
          <p:nvPr/>
        </p:nvSpPr>
        <p:spPr>
          <a:xfrm>
            <a:off x="710875" y="2620793"/>
            <a:ext cx="1394750" cy="369332"/>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eda</a:t>
            </a:r>
            <a:endParaRPr lang="en-US" dirty="0">
              <a:latin typeface="Times New Roman" pitchFamily="18" charset="0"/>
              <a:cs typeface="Times New Roman" pitchFamily="18" charset="0"/>
            </a:endParaRPr>
          </a:p>
        </p:txBody>
      </p:sp>
      <p:sp>
        <p:nvSpPr>
          <p:cNvPr id="50" name="Snip Single Corner Rectangle 49"/>
          <p:cNvSpPr/>
          <p:nvPr/>
        </p:nvSpPr>
        <p:spPr>
          <a:xfrm>
            <a:off x="2887875" y="25329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816500" y="26207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ch01</a:t>
            </a:r>
            <a:endParaRPr lang="en-US" dirty="0">
              <a:latin typeface="Times New Roman" pitchFamily="18" charset="0"/>
              <a:cs typeface="Times New Roman" pitchFamily="18" charset="0"/>
            </a:endParaRPr>
          </a:p>
        </p:txBody>
      </p:sp>
      <p:sp>
        <p:nvSpPr>
          <p:cNvPr id="52" name="Snip Single Corner Rectangle 51"/>
          <p:cNvSpPr/>
          <p:nvPr/>
        </p:nvSpPr>
        <p:spPr>
          <a:xfrm>
            <a:off x="2887875" y="33711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816500" y="34589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ch02</a:t>
            </a:r>
            <a:endParaRPr lang="en-US" dirty="0">
              <a:latin typeface="Times New Roman" pitchFamily="18" charset="0"/>
              <a:cs typeface="Times New Roman" pitchFamily="18" charset="0"/>
            </a:endParaRPr>
          </a:p>
        </p:txBody>
      </p:sp>
      <p:sp>
        <p:nvSpPr>
          <p:cNvPr id="54" name="Snip Single Corner Rectangle 53"/>
          <p:cNvSpPr/>
          <p:nvPr/>
        </p:nvSpPr>
        <p:spPr>
          <a:xfrm>
            <a:off x="2887875" y="42093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5" name="TextBox 54"/>
          <p:cNvSpPr txBox="1"/>
          <p:nvPr/>
        </p:nvSpPr>
        <p:spPr>
          <a:xfrm>
            <a:off x="2816500" y="42971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ch03</a:t>
            </a:r>
            <a:endParaRPr lang="en-US" dirty="0">
              <a:latin typeface="Times New Roman" pitchFamily="18" charset="0"/>
              <a:cs typeface="Times New Roman" pitchFamily="18" charset="0"/>
            </a:endParaRPr>
          </a:p>
        </p:txBody>
      </p:sp>
      <p:sp>
        <p:nvSpPr>
          <p:cNvPr id="57" name="Snip Single Corner Rectangle 56"/>
          <p:cNvSpPr/>
          <p:nvPr/>
        </p:nvSpPr>
        <p:spPr>
          <a:xfrm>
            <a:off x="4897050" y="47427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cxnSp>
        <p:nvCxnSpPr>
          <p:cNvPr id="58" name="Straight Arrow Connector 57"/>
          <p:cNvCxnSpPr/>
          <p:nvPr/>
        </p:nvCxnSpPr>
        <p:spPr>
          <a:xfrm>
            <a:off x="4113828" y="3697628"/>
            <a:ext cx="725347" cy="1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897050" y="35534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7050" y="39807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878250" y="4876800"/>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878250" y="53523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878250" y="58394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6141328" y="4993028"/>
            <a:ext cx="725347" cy="1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820850" y="35052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73" name="TextBox 72"/>
          <p:cNvSpPr txBox="1"/>
          <p:nvPr/>
        </p:nvSpPr>
        <p:spPr>
          <a:xfrm>
            <a:off x="4845925" y="393934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75" name="TextBox 74"/>
          <p:cNvSpPr txBox="1"/>
          <p:nvPr/>
        </p:nvSpPr>
        <p:spPr>
          <a:xfrm>
            <a:off x="5146875" y="3968175"/>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76" name="TextBox 75"/>
          <p:cNvSpPr txBox="1"/>
          <p:nvPr/>
        </p:nvSpPr>
        <p:spPr>
          <a:xfrm>
            <a:off x="5160375" y="5047525"/>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77" name="TextBox 76"/>
          <p:cNvSpPr txBox="1"/>
          <p:nvPr/>
        </p:nvSpPr>
        <p:spPr>
          <a:xfrm>
            <a:off x="7086600" y="5830669"/>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79" name="TextBox 78"/>
          <p:cNvSpPr txBox="1"/>
          <p:nvPr/>
        </p:nvSpPr>
        <p:spPr>
          <a:xfrm>
            <a:off x="4797700" y="4865318"/>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sec02_01</a:t>
            </a:r>
            <a:endParaRPr lang="en-US" dirty="0">
              <a:latin typeface="Times New Roman" pitchFamily="18" charset="0"/>
              <a:cs typeface="Times New Roman" pitchFamily="18" charset="0"/>
            </a:endParaRPr>
          </a:p>
        </p:txBody>
      </p:sp>
      <p:sp>
        <p:nvSpPr>
          <p:cNvPr id="83" name="TextBox 82"/>
          <p:cNvSpPr txBox="1"/>
          <p:nvPr/>
        </p:nvSpPr>
        <p:spPr>
          <a:xfrm>
            <a:off x="6778900" y="4842075"/>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84" name="TextBox 83"/>
          <p:cNvSpPr txBox="1"/>
          <p:nvPr/>
        </p:nvSpPr>
        <p:spPr>
          <a:xfrm>
            <a:off x="6778900" y="5315768"/>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85" name="TextBox 84"/>
          <p:cNvSpPr txBox="1"/>
          <p:nvPr/>
        </p:nvSpPr>
        <p:spPr>
          <a:xfrm>
            <a:off x="6778900" y="5802868"/>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33" name="Title 1"/>
          <p:cNvSpPr txBox="1">
            <a:spLocks/>
          </p:cNvSpPr>
          <p:nvPr/>
        </p:nvSpPr>
        <p:spPr bwMode="auto">
          <a:xfrm>
            <a:off x="3810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chemeClr val="tx2"/>
                </a:solidFill>
                <a:latin typeface="Times New Roman" pitchFamily="18" charset="0"/>
                <a:ea typeface="+mj-ea"/>
                <a:cs typeface="Times New Roman" pitchFamily="18" charset="0"/>
              </a:rPr>
              <a:t>file/folder structure used by text</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latin typeface="Times New Roman" pitchFamily="18" charset="0"/>
                <a:cs typeface="Times New Roman" pitchFamily="18" charset="0"/>
              </a:rPr>
              <a:t>Commands for Navigating Folders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5410200" cy="5257800"/>
          </a:xfrm>
        </p:spPr>
        <p:txBody>
          <a:bodyPr/>
          <a:lstStyle/>
          <a:p>
            <a:pPr>
              <a:buNone/>
            </a:pPr>
            <a:r>
              <a:rPr lang="en-US" sz="2400" dirty="0" err="1" smtClean="0">
                <a:latin typeface="Courier New" pitchFamily="49" charset="0"/>
                <a:cs typeface="Courier New" pitchFamily="49" charset="0"/>
              </a:rPr>
              <a:t>pwd</a:t>
            </a:r>
            <a:endParaRPr lang="en-US" sz="2400" dirty="0" smtClean="0">
              <a:latin typeface="Courier New" pitchFamily="49" charset="0"/>
              <a:cs typeface="Courier New" pitchFamily="49" charset="0"/>
            </a:endParaRPr>
          </a:p>
          <a:p>
            <a:pPr>
              <a:buNone/>
            </a:pPr>
            <a:endParaRPr lang="en-US" sz="2400" dirty="0" smtClean="0">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c:/</a:t>
            </a:r>
            <a:r>
              <a:rPr lang="en-US" sz="2400" dirty="0" smtClean="0">
                <a:solidFill>
                  <a:schemeClr val="tx1"/>
                </a:solidFill>
                <a:latin typeface="Courier New" pitchFamily="49" charset="0"/>
                <a:cs typeface="Courier New" pitchFamily="49" charset="0"/>
              </a:rPr>
              <a:t>menke/docs/eda/ch01</a:t>
            </a:r>
          </a:p>
          <a:p>
            <a:pPr>
              <a:buNone/>
            </a:pPr>
            <a:endParaRPr lang="en-US" sz="2400" dirty="0" smtClean="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a:t>
            </a:r>
          </a:p>
          <a:p>
            <a:pPr>
              <a:buNone/>
            </a:pPr>
            <a:endParaRPr lang="en-US" sz="2400" dirty="0" smtClean="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ch01</a:t>
            </a:r>
          </a:p>
          <a:p>
            <a:pPr>
              <a:buNone/>
            </a:pPr>
            <a:endParaRPr lang="en-US" sz="2400" dirty="0" smtClean="0">
              <a:solidFill>
                <a:schemeClr val="tx1"/>
              </a:solidFill>
              <a:latin typeface="Courier New" pitchFamily="49" charset="0"/>
              <a:cs typeface="Courier New" pitchFamily="49" charset="0"/>
            </a:endParaRPr>
          </a:p>
          <a:p>
            <a:pPr>
              <a:buNone/>
            </a:pPr>
            <a:r>
              <a:rPr lang="en-US" sz="2400" dirty="0" smtClean="0">
                <a:solidFill>
                  <a:schemeClr val="tx1"/>
                </a:solidFill>
                <a:latin typeface="Courier New" pitchFamily="49" charset="0"/>
                <a:cs typeface="Courier New" pitchFamily="49" charset="0"/>
              </a:rPr>
              <a:t>dir</a:t>
            </a: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524000" y="14478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displays current</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folder</a:t>
            </a:r>
            <a:endPar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5" name="Content Placeholder 2"/>
          <p:cNvSpPr txBox="1">
            <a:spLocks/>
          </p:cNvSpPr>
          <p:nvPr/>
        </p:nvSpPr>
        <p:spPr bwMode="auto">
          <a:xfrm>
            <a:off x="1524000" y="25146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change to a folder in a specific place</a:t>
            </a:r>
          </a:p>
        </p:txBody>
      </p:sp>
      <p:sp>
        <p:nvSpPr>
          <p:cNvPr id="6" name="Content Placeholder 2"/>
          <p:cNvSpPr txBox="1">
            <a:spLocks/>
          </p:cNvSpPr>
          <p:nvPr/>
        </p:nvSpPr>
        <p:spPr bwMode="auto">
          <a:xfrm>
            <a:off x="1524000" y="33528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to the parent folder</a:t>
            </a:r>
          </a:p>
        </p:txBody>
      </p:sp>
      <p:sp>
        <p:nvSpPr>
          <p:cNvPr id="7" name="Content Placeholder 2"/>
          <p:cNvSpPr txBox="1">
            <a:spLocks/>
          </p:cNvSpPr>
          <p:nvPr/>
        </p:nvSpPr>
        <p:spPr bwMode="auto">
          <a:xfrm>
            <a:off x="1524000" y="43434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to the</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named </a:t>
            </a: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folder that within the current</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one</a:t>
            </a:r>
            <a:endPar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8" name="Content Placeholder 2"/>
          <p:cNvSpPr txBox="1">
            <a:spLocks/>
          </p:cNvSpPr>
          <p:nvPr/>
        </p:nvSpPr>
        <p:spPr bwMode="auto">
          <a:xfrm>
            <a:off x="1524000" y="51054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FF0000"/>
                </a:solidFill>
                <a:latin typeface="Times New Roman" pitchFamily="18" charset="0"/>
                <a:cs typeface="Times New Roman" pitchFamily="18" charset="0"/>
              </a:rPr>
              <a:t>display all the files and folders in the current folder</a:t>
            </a:r>
            <a:endPar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r>
              <a:rPr lang="en-US" dirty="0" smtClean="0">
                <a:latin typeface="Times New Roman" pitchFamily="18" charset="0"/>
                <a:cs typeface="Times New Roman" pitchFamily="18" charset="0"/>
              </a:rPr>
              <a:t>Simple Arithmetic</a:t>
            </a:r>
            <a:endParaRPr lang="en-US" dirty="0">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609600" y="1447800"/>
            <a:ext cx="8077200" cy="5105400"/>
          </a:xfrm>
        </p:spPr>
        <p:txBody>
          <a:bodyPr/>
          <a:lstStyle/>
          <a:p>
            <a:pPr>
              <a:buFontTx/>
              <a:buNone/>
            </a:pPr>
            <a:r>
              <a:rPr lang="en-US" dirty="0" smtClean="0">
                <a:latin typeface="Courier New" pitchFamily="49" charset="0"/>
                <a:cs typeface="Courier New" pitchFamily="49" charset="0"/>
              </a:rPr>
              <a:t>a=3.5; </a:t>
            </a:r>
          </a:p>
          <a:p>
            <a:pPr>
              <a:buFontTx/>
              <a:buNone/>
            </a:pPr>
            <a:r>
              <a:rPr lang="en-US" dirty="0" smtClean="0">
                <a:latin typeface="Courier New" pitchFamily="49" charset="0"/>
                <a:cs typeface="Courier New" pitchFamily="49" charset="0"/>
              </a:rPr>
              <a:t>b=4.1; </a:t>
            </a:r>
          </a:p>
          <a:p>
            <a:pPr>
              <a:buFontTx/>
              <a:buNone/>
            </a:pPr>
            <a:r>
              <a:rPr lang="en-US" dirty="0" smtClean="0">
                <a:latin typeface="Courier New" pitchFamily="49" charset="0"/>
                <a:cs typeface="Courier New" pitchFamily="49" charset="0"/>
              </a:rPr>
              <a:t>c=</a:t>
            </a:r>
            <a:r>
              <a:rPr lang="en-US" dirty="0" err="1" smtClean="0">
                <a:latin typeface="Courier New" pitchFamily="49" charset="0"/>
                <a:cs typeface="Courier New" pitchFamily="49" charset="0"/>
              </a:rPr>
              <a:t>a+b</a:t>
            </a:r>
            <a:r>
              <a:rPr lang="en-US" dirty="0" smtClean="0">
                <a:latin typeface="Courier New" pitchFamily="49" charset="0"/>
                <a:cs typeface="Courier New" pitchFamily="49" charset="0"/>
              </a:rPr>
              <a:t>; </a:t>
            </a:r>
          </a:p>
          <a:p>
            <a:pPr>
              <a:buFontTx/>
              <a:buNone/>
            </a:pPr>
            <a:r>
              <a:rPr lang="en-US" dirty="0" smtClean="0">
                <a:latin typeface="Courier New" pitchFamily="49" charset="0"/>
                <a:cs typeface="Courier New" pitchFamily="49" charset="0"/>
              </a:rPr>
              <a:t>c </a:t>
            </a:r>
          </a:p>
          <a:p>
            <a:pPr>
              <a:buFontTx/>
              <a:buNone/>
            </a:pPr>
            <a:endParaRPr lang="en-US" dirty="0"/>
          </a:p>
          <a:p>
            <a:pPr>
              <a:buFontTx/>
              <a:buNone/>
            </a:pPr>
            <a:r>
              <a:rPr lang="en-US" dirty="0" smtClean="0">
                <a:latin typeface="Courier New" pitchFamily="49" charset="0"/>
                <a:cs typeface="Courier New" pitchFamily="49" charset="0"/>
              </a:rPr>
              <a:t>c =</a:t>
            </a:r>
          </a:p>
          <a:p>
            <a:pPr>
              <a:buFontTx/>
              <a:buNone/>
            </a:pPr>
            <a:endParaRPr lang="en-US" dirty="0" smtClean="0">
              <a:latin typeface="Courier New" pitchFamily="49" charset="0"/>
              <a:cs typeface="Courier New" pitchFamily="49" charset="0"/>
            </a:endParaRPr>
          </a:p>
          <a:p>
            <a:pPr>
              <a:buFontTx/>
              <a:buNone/>
            </a:pPr>
            <a:r>
              <a:rPr lang="en-US" dirty="0" smtClean="0">
                <a:latin typeface="Courier New" pitchFamily="49" charset="0"/>
                <a:cs typeface="Courier New" pitchFamily="49" charset="0"/>
              </a:rPr>
              <a:t>    7.6000</a:t>
            </a:r>
            <a:endParaRPr lang="en-US" dirty="0">
              <a:latin typeface="Courier New" pitchFamily="49" charset="0"/>
              <a:cs typeface="Courier New" pitchFamily="49" charset="0"/>
            </a:endParaRPr>
          </a:p>
        </p:txBody>
      </p:sp>
      <p:sp>
        <p:nvSpPr>
          <p:cNvPr id="4" name="Right Brace 3"/>
          <p:cNvSpPr/>
          <p:nvPr/>
        </p:nvSpPr>
        <p:spPr>
          <a:xfrm>
            <a:off x="4267200" y="15670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4419600" y="22727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4419600" y="5025888"/>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4267200" y="4572000"/>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l="25476" t="64040" r="28013" b="26811"/>
          <a:stretch>
            <a:fillRect/>
          </a:stretch>
        </p:blipFill>
        <p:spPr bwMode="auto">
          <a:xfrm>
            <a:off x="2286000" y="1143000"/>
            <a:ext cx="4191000" cy="685800"/>
          </a:xfrm>
          <a:prstGeom prst="rect">
            <a:avLst/>
          </a:prstGeom>
          <a:noFill/>
          <a:ln w="9525">
            <a:noFill/>
            <a:miter lim="800000"/>
            <a:headEnd/>
            <a:tailEnd/>
          </a:ln>
        </p:spPr>
      </p:pic>
      <p:sp>
        <p:nvSpPr>
          <p:cNvPr id="8194" name="Rectangle 2"/>
          <p:cNvSpPr>
            <a:spLocks noGrp="1" noChangeArrowheads="1"/>
          </p:cNvSpPr>
          <p:nvPr>
            <p:ph type="title"/>
          </p:nvPr>
        </p:nvSpPr>
        <p:spPr>
          <a:xfrm>
            <a:off x="381000" y="0"/>
            <a:ext cx="8229600" cy="1371600"/>
          </a:xfrm>
        </p:spPr>
        <p:txBody>
          <a:bodyPr/>
          <a:lstStyle/>
          <a:p>
            <a:r>
              <a:rPr lang="en-US" dirty="0" smtClean="0">
                <a:latin typeface="Times New Roman" pitchFamily="18" charset="0"/>
                <a:cs typeface="Times New Roman" pitchFamily="18" charset="0"/>
              </a:rPr>
              <a:t>A more complicated formula</a:t>
            </a:r>
            <a:endParaRPr lang="en-US" dirty="0">
              <a:latin typeface="Times New Roman" pitchFamily="18" charset="0"/>
              <a:cs typeface="Times New Roman" pitchFamily="18" charset="0"/>
            </a:endParaRP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65532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8229600" cy="4525963"/>
          </a:xfrm>
        </p:spPr>
        <p:txBody>
          <a:bodyPr>
            <a:normAutofit lnSpcReduction="10000"/>
          </a:bodyPr>
          <a:lstStyle/>
          <a:p>
            <a:pPr>
              <a:buNone/>
            </a:pPr>
            <a:r>
              <a:rPr lang="en-US" dirty="0">
                <a:solidFill>
                  <a:schemeClr val="tx1"/>
                </a:solidFill>
                <a:latin typeface="Courier New" pitchFamily="49" charset="0"/>
                <a:cs typeface="Courier New" pitchFamily="49" charset="0"/>
              </a:rPr>
              <a:t>a=3; </a:t>
            </a:r>
          </a:p>
          <a:p>
            <a:pPr>
              <a:buNone/>
            </a:pPr>
            <a:r>
              <a:rPr lang="en-US" dirty="0">
                <a:solidFill>
                  <a:schemeClr val="tx1"/>
                </a:solidFill>
                <a:latin typeface="Courier New" pitchFamily="49" charset="0"/>
                <a:cs typeface="Courier New" pitchFamily="49" charset="0"/>
              </a:rPr>
              <a:t>b=4; </a:t>
            </a:r>
          </a:p>
          <a:p>
            <a:pPr>
              <a:buNone/>
            </a:pPr>
            <a:r>
              <a:rPr lang="en-US" dirty="0">
                <a:solidFill>
                  <a:schemeClr val="tx1"/>
                </a:solidFill>
                <a:latin typeface="Courier New" pitchFamily="49" charset="0"/>
                <a:cs typeface="Courier New" pitchFamily="49" charset="0"/>
              </a:rPr>
              <a:t>c = </a:t>
            </a:r>
            <a:r>
              <a:rPr lang="en-US" dirty="0" err="1">
                <a:solidFill>
                  <a:schemeClr val="tx1"/>
                </a:solidFill>
                <a:latin typeface="Courier New" pitchFamily="49" charset="0"/>
                <a:cs typeface="Courier New" pitchFamily="49" charset="0"/>
              </a:rPr>
              <a:t>sqrt</a:t>
            </a:r>
            <a:r>
              <a:rPr lang="en-US" dirty="0">
                <a:solidFill>
                  <a:schemeClr val="tx1"/>
                </a:solidFill>
                <a:latin typeface="Courier New" pitchFamily="49" charset="0"/>
                <a:cs typeface="Courier New" pitchFamily="49" charset="0"/>
              </a:rPr>
              <a:t>(a^2 + b^2); </a:t>
            </a:r>
            <a:endParaRPr lang="en-US" dirty="0" smtClean="0">
              <a:solidFill>
                <a:schemeClr val="tx1"/>
              </a:solidFill>
              <a:latin typeface="Courier New" pitchFamily="49" charset="0"/>
              <a:cs typeface="Courier New" pitchFamily="49" charset="0"/>
            </a:endParaRPr>
          </a:p>
          <a:p>
            <a:pPr>
              <a:buNone/>
            </a:pPr>
            <a:r>
              <a:rPr lang="en-US" dirty="0" smtClean="0">
                <a:solidFill>
                  <a:schemeClr val="tx1"/>
                </a:solidFill>
                <a:latin typeface="Courier New" pitchFamily="49" charset="0"/>
                <a:cs typeface="Courier New" pitchFamily="49" charset="0"/>
              </a:rPr>
              <a:t>c</a:t>
            </a:r>
          </a:p>
          <a:p>
            <a:pPr>
              <a:buNone/>
            </a:pPr>
            <a:endParaRPr lang="en-US" dirty="0">
              <a:latin typeface="Courier New" pitchFamily="49" charset="0"/>
              <a:cs typeface="Courier New" pitchFamily="49" charset="0"/>
            </a:endParaRPr>
          </a:p>
          <a:p>
            <a:pPr>
              <a:buNone/>
            </a:pPr>
            <a:r>
              <a:rPr lang="en-US" dirty="0" smtClean="0">
                <a:latin typeface="Courier New" pitchFamily="49" charset="0"/>
                <a:cs typeface="Courier New" pitchFamily="49" charset="0"/>
              </a:rPr>
              <a:t>c =</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     5</a:t>
            </a:r>
            <a:endParaRPr lang="en-US" dirty="0">
              <a:latin typeface="Courier New" pitchFamily="49" charset="0"/>
              <a:cs typeface="Courier New"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838200"/>
          </a:xfrm>
        </p:spPr>
        <p:txBody>
          <a:bodyPr/>
          <a:lstStyle/>
          <a:p>
            <a:r>
              <a:rPr lang="en-US" sz="3200" dirty="0" smtClean="0">
                <a:latin typeface="Times New Roman" pitchFamily="18" charset="0"/>
                <a:cs typeface="Times New Roman" pitchFamily="18" charset="0"/>
              </a:rPr>
              <a:t>Another complicated formula</a:t>
            </a:r>
            <a:endParaRPr lang="en-US" sz="3200" dirty="0">
              <a:latin typeface="Times New Roman" pitchFamily="18" charset="0"/>
              <a:cs typeface="Times New Roman" pitchFamily="18" charset="0"/>
            </a:endParaRP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65532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8229600" cy="4525963"/>
          </a:xfrm>
        </p:spPr>
        <p:txBody>
          <a:bodyPr>
            <a:normAutofit lnSpcReduction="10000"/>
          </a:bodyPr>
          <a:lstStyle/>
          <a:p>
            <a:pPr>
              <a:buNone/>
            </a:pPr>
            <a:r>
              <a:rPr lang="pt-BR" dirty="0" smtClean="0">
                <a:latin typeface="Courier New" pitchFamily="49" charset="0"/>
                <a:cs typeface="Courier New" pitchFamily="49" charset="0"/>
              </a:rPr>
              <a:t>n=2; x=3; x0=1; L=5; </a:t>
            </a:r>
          </a:p>
          <a:p>
            <a:pPr>
              <a:buNone/>
            </a:pPr>
            <a:r>
              <a:rPr lang="pt-BR" dirty="0" smtClean="0">
                <a:latin typeface="Courier New" pitchFamily="49" charset="0"/>
                <a:cs typeface="Courier New" pitchFamily="49" charset="0"/>
              </a:rPr>
              <a:t>c = sin(n*pi*(x-x0)/L); </a:t>
            </a:r>
          </a:p>
          <a:p>
            <a:pPr>
              <a:buNone/>
            </a:pPr>
            <a:r>
              <a:rPr lang="pt-BR" dirty="0" smtClean="0">
                <a:latin typeface="Courier New" pitchFamily="49" charset="0"/>
                <a:cs typeface="Courier New" pitchFamily="49" charset="0"/>
              </a:rPr>
              <a:t>c</a:t>
            </a:r>
          </a:p>
          <a:p>
            <a:pPr>
              <a:buNone/>
            </a:pPr>
            <a:endParaRPr lang="pt-BR" dirty="0" smtClean="0">
              <a:latin typeface="Courier New" pitchFamily="49" charset="0"/>
              <a:cs typeface="Courier New" pitchFamily="49" charset="0"/>
            </a:endParaRPr>
          </a:p>
          <a:p>
            <a:pPr>
              <a:buNone/>
            </a:pPr>
            <a:endParaRPr lang="pt-BR"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c =</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    0.5878</a:t>
            </a:r>
            <a:endParaRPr lang="en-US" dirty="0">
              <a:latin typeface="Courier New" pitchFamily="49" charset="0"/>
              <a:cs typeface="Courier New" pitchFamily="49" charset="0"/>
            </a:endParaRPr>
          </a:p>
        </p:txBody>
      </p:sp>
      <p:pic>
        <p:nvPicPr>
          <p:cNvPr id="55298" name="Picture 2"/>
          <p:cNvPicPr>
            <a:picLocks noChangeAspect="1" noChangeArrowheads="1"/>
          </p:cNvPicPr>
          <p:nvPr/>
        </p:nvPicPr>
        <p:blipFill>
          <a:blip r:embed="rId3" cstate="print"/>
          <a:srcRect l="14626" t="28572" r="13719" b="58163"/>
          <a:stretch>
            <a:fillRect/>
          </a:stretch>
        </p:blipFill>
        <p:spPr bwMode="auto">
          <a:xfrm>
            <a:off x="1524000" y="844828"/>
            <a:ext cx="6019800" cy="990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229600" cy="5791200"/>
          </a:xfrm>
        </p:spPr>
        <p:txBody>
          <a:bodyPr/>
          <a:lstStyle/>
          <a:p>
            <a:pPr>
              <a:buNone/>
            </a:pPr>
            <a:r>
              <a:rPr lang="en-US" baseline="0" dirty="0" smtClean="0">
                <a:latin typeface="Times New Roman" pitchFamily="18" charset="0"/>
                <a:cs typeface="Times New Roman" pitchFamily="18" charset="0"/>
              </a:rPr>
              <a:t>Commands</a:t>
            </a:r>
            <a:r>
              <a:rPr lang="en-US" dirty="0" smtClean="0">
                <a:latin typeface="Times New Roman" pitchFamily="18" charset="0"/>
                <a:cs typeface="Times New Roman" pitchFamily="18" charset="0"/>
              </a:rPr>
              <a:t> stored in a file with an extension ‘.m’ (an </a:t>
            </a:r>
            <a:r>
              <a:rPr lang="en-US" i="1" dirty="0" smtClean="0">
                <a:latin typeface="Times New Roman" pitchFamily="18" charset="0"/>
                <a:cs typeface="Times New Roman" pitchFamily="18" charset="0"/>
              </a:rPr>
              <a:t>m-file</a:t>
            </a:r>
            <a:r>
              <a:rPr lang="en-US" dirty="0" smtClean="0">
                <a:latin typeface="Times New Roman" pitchFamily="18" charset="0"/>
                <a:cs typeface="Times New Roman" pitchFamily="18" charset="0"/>
              </a:rPr>
              <a:t>) that can be run as a unit.</a:t>
            </a:r>
          </a:p>
          <a:p>
            <a:pPr>
              <a:buNone/>
            </a:pPr>
            <a:endParaRPr lang="en-US" dirty="0">
              <a:solidFill>
                <a:srgbClr val="000000"/>
              </a:solidFill>
              <a:latin typeface="Times New Roman" pitchFamily="18" charset="0"/>
              <a:cs typeface="Times New Roman" pitchFamily="18" charset="0"/>
            </a:endParaRPr>
          </a:p>
          <a:p>
            <a:pPr>
              <a:buNone/>
            </a:pPr>
            <a:r>
              <a:rPr lang="en-US" dirty="0" smtClean="0">
                <a:solidFill>
                  <a:srgbClr val="000000"/>
                </a:solidFill>
                <a:latin typeface="Times New Roman" pitchFamily="18" charset="0"/>
                <a:cs typeface="Times New Roman" pitchFamily="18" charset="0"/>
              </a:rPr>
              <a:t>Advantages</a:t>
            </a:r>
            <a:br>
              <a:rPr lang="en-US" dirty="0" smtClean="0">
                <a:solidFill>
                  <a:srgbClr val="000000"/>
                </a:solidFill>
                <a:latin typeface="Times New Roman" pitchFamily="18" charset="0"/>
                <a:cs typeface="Times New Roman" pitchFamily="18" charset="0"/>
              </a:rPr>
            </a:br>
            <a:r>
              <a:rPr lang="en-US" dirty="0" smtClean="0">
                <a:solidFill>
                  <a:srgbClr val="000000"/>
                </a:solidFill>
                <a:latin typeface="Times New Roman" pitchFamily="18" charset="0"/>
                <a:cs typeface="Times New Roman" pitchFamily="18" charset="0"/>
              </a:rPr>
              <a:t>- Speeds up repetitive tasks</a:t>
            </a:r>
          </a:p>
          <a:p>
            <a:pPr>
              <a:buNone/>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Can be checked over for correctness</a:t>
            </a:r>
          </a:p>
          <a:p>
            <a:pPr>
              <a:buNone/>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Documents what you did</a:t>
            </a:r>
          </a:p>
          <a:p>
            <a:pPr>
              <a:buNone/>
            </a:pPr>
            <a:endParaRPr lang="en-US" dirty="0">
              <a:solidFill>
                <a:srgbClr val="000000"/>
              </a:solidFill>
              <a:latin typeface="Times New Roman" pitchFamily="18" charset="0"/>
              <a:cs typeface="Times New Roman" pitchFamily="18" charset="0"/>
            </a:endParaRPr>
          </a:p>
          <a:p>
            <a:pPr>
              <a:buNone/>
            </a:pPr>
            <a:r>
              <a:rPr lang="en-US" dirty="0" smtClean="0">
                <a:solidFill>
                  <a:srgbClr val="000000"/>
                </a:solidFill>
                <a:latin typeface="Times New Roman" pitchFamily="18" charset="0"/>
                <a:cs typeface="Times New Roman" pitchFamily="18" charset="0"/>
              </a:rPr>
              <a:t>Disadvantages:</a:t>
            </a:r>
          </a:p>
          <a:p>
            <a:pPr>
              <a:buNone/>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Hides what’s actually going on.</a:t>
            </a:r>
            <a:endParaRPr lang="en-US" dirty="0">
              <a:solidFill>
                <a:srgbClr val="000000"/>
              </a:solidFill>
              <a:latin typeface="Courier New"/>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smtClean="0">
                <a:latin typeface="Times New Roman" pitchFamily="18" charset="0"/>
                <a:cs typeface="Times New Roman" pitchFamily="18" charset="0"/>
              </a:rPr>
              <a:t>Example of a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6444"/>
            <a:ext cx="8229600" cy="4525963"/>
          </a:xfrm>
        </p:spPr>
        <p:txBody>
          <a:bodyPr>
            <a:normAutofit lnSpcReduction="10000"/>
          </a:bodyPr>
          <a:lstStyle/>
          <a:p>
            <a:pPr>
              <a:buNone/>
            </a:pPr>
            <a:r>
              <a:rPr lang="en-US" baseline="0" dirty="0" smtClean="0">
                <a:solidFill>
                  <a:srgbClr val="228B22"/>
                </a:solidFill>
                <a:latin typeface="Courier New"/>
              </a:rPr>
              <a:t>% eda01_03</a:t>
            </a:r>
          </a:p>
          <a:p>
            <a:pPr>
              <a:buNone/>
            </a:pPr>
            <a:r>
              <a:rPr lang="en-US" baseline="0" dirty="0" smtClean="0">
                <a:solidFill>
                  <a:srgbClr val="228B22"/>
                </a:solidFill>
                <a:latin typeface="Courier New"/>
              </a:rPr>
              <a:t>% example of simple algebra,</a:t>
            </a:r>
          </a:p>
          <a:p>
            <a:pPr>
              <a:buNone/>
            </a:pPr>
            <a:r>
              <a:rPr lang="en-US" dirty="0" smtClean="0">
                <a:solidFill>
                  <a:srgbClr val="228B22"/>
                </a:solidFill>
                <a:latin typeface="Courier New"/>
              </a:rPr>
              <a:t>% </a:t>
            </a:r>
            <a:r>
              <a:rPr lang="en-US" baseline="0" dirty="0" smtClean="0">
                <a:solidFill>
                  <a:srgbClr val="228B22"/>
                </a:solidFill>
                <a:latin typeface="Courier New"/>
              </a:rPr>
              <a:t>c=</a:t>
            </a:r>
            <a:r>
              <a:rPr lang="en-US" baseline="0" dirty="0" err="1" smtClean="0">
                <a:solidFill>
                  <a:srgbClr val="228B22"/>
                </a:solidFill>
                <a:latin typeface="Courier New"/>
              </a:rPr>
              <a:t>a+b</a:t>
            </a:r>
            <a:r>
              <a:rPr lang="en-US" baseline="0" dirty="0" smtClean="0">
                <a:solidFill>
                  <a:srgbClr val="228B22"/>
                </a:solidFill>
                <a:latin typeface="Courier New"/>
              </a:rPr>
              <a:t> with a=3.5 and b=4.1</a:t>
            </a:r>
          </a:p>
          <a:p>
            <a:pPr>
              <a:buNone/>
            </a:pPr>
            <a:r>
              <a:rPr lang="en-US" baseline="0" dirty="0" smtClean="0">
                <a:solidFill>
                  <a:srgbClr val="228B22"/>
                </a:solidFill>
                <a:latin typeface="Courier New"/>
              </a:rPr>
              <a:t> </a:t>
            </a:r>
          </a:p>
          <a:p>
            <a:pPr>
              <a:buNone/>
            </a:pPr>
            <a:r>
              <a:rPr lang="en-US" dirty="0">
                <a:solidFill>
                  <a:srgbClr val="000000"/>
                </a:solidFill>
                <a:latin typeface="Courier New"/>
              </a:rPr>
              <a:t>a=3.5;</a:t>
            </a:r>
          </a:p>
          <a:p>
            <a:pPr>
              <a:buNone/>
            </a:pPr>
            <a:r>
              <a:rPr lang="en-US" dirty="0">
                <a:solidFill>
                  <a:srgbClr val="000000"/>
                </a:solidFill>
                <a:latin typeface="Courier New"/>
              </a:rPr>
              <a:t>b=4.1;</a:t>
            </a:r>
          </a:p>
          <a:p>
            <a:pPr>
              <a:buNone/>
            </a:pPr>
            <a:r>
              <a:rPr lang="en-US" dirty="0">
                <a:solidFill>
                  <a:srgbClr val="000000"/>
                </a:solidFill>
                <a:latin typeface="Courier New"/>
              </a:rPr>
              <a:t>c=</a:t>
            </a:r>
            <a:r>
              <a:rPr lang="en-US" dirty="0" err="1">
                <a:solidFill>
                  <a:srgbClr val="000000"/>
                </a:solidFill>
                <a:latin typeface="Courier New"/>
              </a:rPr>
              <a:t>a+b</a:t>
            </a:r>
            <a:r>
              <a:rPr lang="en-US" dirty="0">
                <a:solidFill>
                  <a:srgbClr val="000000"/>
                </a:solidFill>
                <a:latin typeface="Courier New"/>
              </a:rPr>
              <a:t>;</a:t>
            </a:r>
          </a:p>
          <a:p>
            <a:pPr>
              <a:buNone/>
            </a:pPr>
            <a:r>
              <a:rPr lang="en-US" dirty="0">
                <a:solidFill>
                  <a:srgbClr val="000000"/>
                </a:solidFill>
                <a:latin typeface="Courier New"/>
              </a:rPr>
              <a:t>c</a:t>
            </a:r>
          </a:p>
          <a:p>
            <a:endParaRPr lang="en-US" dirty="0"/>
          </a:p>
        </p:txBody>
      </p:sp>
      <p:sp>
        <p:nvSpPr>
          <p:cNvPr id="4" name="Rectangle 3"/>
          <p:cNvSpPr/>
          <p:nvPr/>
        </p:nvSpPr>
        <p:spPr>
          <a:xfrm>
            <a:off x="457200" y="1126444"/>
            <a:ext cx="8229600" cy="4572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V="1">
            <a:off x="2438400" y="5867400"/>
            <a:ext cx="3697357" cy="482600"/>
          </a:xfrm>
          <a:custGeom>
            <a:avLst/>
            <a:gdLst>
              <a:gd name="connsiteX0" fmla="*/ 0 w 3697357"/>
              <a:gd name="connsiteY0" fmla="*/ 1168400 h 1168400"/>
              <a:gd name="connsiteX1" fmla="*/ 649357 w 3697357"/>
              <a:gd name="connsiteY1" fmla="*/ 293756 h 1168400"/>
              <a:gd name="connsiteX2" fmla="*/ 1722783 w 3697357"/>
              <a:gd name="connsiteY2" fmla="*/ 452782 h 1168400"/>
              <a:gd name="connsiteX3" fmla="*/ 2994992 w 3697357"/>
              <a:gd name="connsiteY3" fmla="*/ 41965 h 1168400"/>
              <a:gd name="connsiteX4" fmla="*/ 3697357 w 3697357"/>
              <a:gd name="connsiteY4" fmla="*/ 200991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57" h="1168400">
                <a:moveTo>
                  <a:pt x="0" y="1168400"/>
                </a:moveTo>
                <a:cubicBezTo>
                  <a:pt x="181113" y="790713"/>
                  <a:pt x="362226" y="413026"/>
                  <a:pt x="649357" y="293756"/>
                </a:cubicBezTo>
                <a:cubicBezTo>
                  <a:pt x="936488" y="174486"/>
                  <a:pt x="1331844" y="494747"/>
                  <a:pt x="1722783" y="452782"/>
                </a:cubicBezTo>
                <a:cubicBezTo>
                  <a:pt x="2113722" y="410817"/>
                  <a:pt x="2665896" y="83930"/>
                  <a:pt x="2994992" y="41965"/>
                </a:cubicBezTo>
                <a:cubicBezTo>
                  <a:pt x="3324088" y="0"/>
                  <a:pt x="3510722" y="100495"/>
                  <a:pt x="3697357" y="20099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p:nvSpPr>
        <p:spPr bwMode="auto">
          <a:xfrm>
            <a:off x="6172200" y="59436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 </a:t>
            </a:r>
            <a:r>
              <a:rPr kumimoji="0" lang="en-US" sz="2400" b="0" i="1"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m-file</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eda01_03.m</a:t>
            </a:r>
          </a:p>
        </p:txBody>
      </p:sp>
      <p:sp>
        <p:nvSpPr>
          <p:cNvPr id="8" name="Right Brace 7"/>
          <p:cNvSpPr/>
          <p:nvPr/>
        </p:nvSpPr>
        <p:spPr>
          <a:xfrm>
            <a:off x="7467600" y="12192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2"/>
          <p:cNvSpPr txBox="1">
            <a:spLocks noChangeArrowheads="1"/>
          </p:cNvSpPr>
          <p:nvPr/>
        </p:nvSpPr>
        <p:spPr bwMode="auto">
          <a:xfrm rot="5400000">
            <a:off x="6934200" y="16764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Today’s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590800"/>
            <a:ext cx="8229600" cy="2057400"/>
          </a:xfrm>
        </p:spPr>
        <p:txBody>
          <a:bodyPr/>
          <a:lstStyle/>
          <a:p>
            <a:pPr>
              <a:buNone/>
            </a:pPr>
            <a:r>
              <a:rPr lang="en-US" dirty="0" smtClean="0">
                <a:latin typeface="Times New Roman" pitchFamily="18" charset="0"/>
                <a:cs typeface="Times New Roman" pitchFamily="18" charset="0"/>
              </a:rPr>
              <a:t>Part 1:  Starting to Look at Data</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Part 2: Using </a:t>
            </a:r>
            <a:r>
              <a:rPr lang="en-US"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124200"/>
          </a:xfrm>
        </p:spPr>
        <p:txBody>
          <a:bodyPr/>
          <a:lstStyle/>
          <a:p>
            <a:pPr>
              <a:buNone/>
            </a:pPr>
            <a:r>
              <a:rPr lang="en-US" dirty="0" smtClean="0"/>
              <a:t>&gt;&gt; eda01_03</a:t>
            </a:r>
          </a:p>
          <a:p>
            <a:endParaRPr lang="en-US" dirty="0" smtClean="0"/>
          </a:p>
          <a:p>
            <a:pPr>
              <a:buNone/>
            </a:pPr>
            <a:r>
              <a:rPr lang="en-US" dirty="0" smtClean="0"/>
              <a:t>c =</a:t>
            </a:r>
          </a:p>
          <a:p>
            <a:endParaRPr lang="en-US" dirty="0" smtClean="0"/>
          </a:p>
          <a:p>
            <a:pPr>
              <a:buNone/>
            </a:pPr>
            <a:r>
              <a:rPr lang="en-US" dirty="0" smtClean="0"/>
              <a:t>7.6000</a:t>
            </a:r>
            <a:endParaRPr lang="en-US" dirty="0"/>
          </a:p>
        </p:txBody>
      </p:sp>
      <p:sp>
        <p:nvSpPr>
          <p:cNvPr id="4" name="Title 1"/>
          <p:cNvSpPr>
            <a:spLocks noGrp="1"/>
          </p:cNvSpPr>
          <p:nvPr>
            <p:ph type="title"/>
          </p:nvPr>
        </p:nvSpPr>
        <p:spPr>
          <a:xfrm>
            <a:off x="457200" y="533400"/>
            <a:ext cx="8229600" cy="685800"/>
          </a:xfrm>
        </p:spPr>
        <p:txBody>
          <a:bodyPr>
            <a:normAutofit fontScale="90000"/>
          </a:bodyPr>
          <a:lstStyle/>
          <a:p>
            <a:r>
              <a:rPr lang="en-US" dirty="0" smtClean="0">
                <a:latin typeface="Times New Roman" pitchFamily="18" charset="0"/>
                <a:cs typeface="Times New Roman" pitchFamily="18" charset="0"/>
              </a:rPr>
              <a:t>Running a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endParaRPr lang="en-US" dirty="0">
              <a:latin typeface="Times New Roman" pitchFamily="18" charset="0"/>
              <a:cs typeface="Times New Roman" pitchFamily="18" charset="0"/>
            </a:endParaRPr>
          </a:p>
        </p:txBody>
      </p:sp>
      <p:sp>
        <p:nvSpPr>
          <p:cNvPr id="5" name="Right Brace 4"/>
          <p:cNvSpPr/>
          <p:nvPr/>
        </p:nvSpPr>
        <p:spPr>
          <a:xfrm>
            <a:off x="5791200" y="2143540"/>
            <a:ext cx="228600" cy="795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p:nvSpPr>
        <p:spPr bwMode="auto">
          <a:xfrm>
            <a:off x="6168884" y="2279376"/>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7" name="Rectangle 2"/>
          <p:cNvSpPr txBox="1">
            <a:spLocks noChangeArrowheads="1"/>
          </p:cNvSpPr>
          <p:nvPr/>
        </p:nvSpPr>
        <p:spPr bwMode="auto">
          <a:xfrm>
            <a:off x="6248400" y="3909392"/>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8" name="Right Brace 7"/>
          <p:cNvSpPr/>
          <p:nvPr/>
        </p:nvSpPr>
        <p:spPr>
          <a:xfrm>
            <a:off x="5791200" y="3276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print"/>
          <a:srcRect l="6871" t="35714" r="8562" b="48979"/>
          <a:stretch>
            <a:fillRect/>
          </a:stretch>
        </p:blipFill>
        <p:spPr bwMode="auto">
          <a:xfrm>
            <a:off x="381000" y="1752600"/>
            <a:ext cx="7620000" cy="1143000"/>
          </a:xfrm>
          <a:prstGeom prst="rect">
            <a:avLst/>
          </a:prstGeom>
          <a:noFill/>
          <a:ln w="9525">
            <a:noFill/>
            <a:miter lim="800000"/>
            <a:headEnd/>
            <a:tailEnd/>
          </a:ln>
        </p:spPr>
      </p:pic>
      <p:sp>
        <p:nvSpPr>
          <p:cNvPr id="7" name="Rectangle 2"/>
          <p:cNvSpPr>
            <a:spLocks noGrp="1" noChangeArrowheads="1"/>
          </p:cNvSpPr>
          <p:nvPr>
            <p:ph type="title"/>
          </p:nvPr>
        </p:nvSpPr>
        <p:spPr>
          <a:xfrm>
            <a:off x="381000" y="533400"/>
            <a:ext cx="8229600" cy="838200"/>
          </a:xfrm>
        </p:spPr>
        <p:txBody>
          <a:bodyPr/>
          <a:lstStyle/>
          <a:p>
            <a:r>
              <a:rPr lang="en-US" sz="3200" dirty="0" smtClean="0">
                <a:latin typeface="Times New Roman" pitchFamily="18" charset="0"/>
                <a:cs typeface="Times New Roman" pitchFamily="18" charset="0"/>
              </a:rPr>
              <a:t>Vectors and Matrices</a:t>
            </a:r>
            <a:endParaRPr lang="en-US" sz="3200" dirty="0">
              <a:latin typeface="Times New Roman" pitchFamily="18" charset="0"/>
              <a:cs typeface="Times New Roman" pitchFamily="18" charset="0"/>
            </a:endParaRPr>
          </a:p>
        </p:txBody>
      </p:sp>
      <p:sp>
        <p:nvSpPr>
          <p:cNvPr id="8" name="Rectangle 7"/>
          <p:cNvSpPr/>
          <p:nvPr/>
        </p:nvSpPr>
        <p:spPr>
          <a:xfrm>
            <a:off x="152400" y="3733800"/>
            <a:ext cx="8915400" cy="1384995"/>
          </a:xfrm>
          <a:prstGeom prst="rect">
            <a:avLst/>
          </a:prstGeom>
        </p:spPr>
        <p:txBody>
          <a:bodyPr wrap="square">
            <a:spAutoFit/>
          </a:bodyPr>
          <a:lstStyle/>
          <a:p>
            <a:r>
              <a:rPr lang="en-US" sz="2800" dirty="0">
                <a:latin typeface="Courier New" pitchFamily="49" charset="0"/>
                <a:cs typeface="Courier New" pitchFamily="49" charset="0"/>
              </a:rPr>
              <a:t>r = [2, 4, 6]; </a:t>
            </a:r>
          </a:p>
          <a:p>
            <a:r>
              <a:rPr lang="en-US" sz="2800" dirty="0">
                <a:latin typeface="Courier New" pitchFamily="49" charset="0"/>
                <a:cs typeface="Courier New" pitchFamily="49" charset="0"/>
              </a:rPr>
              <a:t>c = [1, </a:t>
            </a:r>
            <a:r>
              <a:rPr lang="en-US" sz="2800" dirty="0" smtClean="0">
                <a:latin typeface="Courier New" pitchFamily="49" charset="0"/>
                <a:cs typeface="Courier New" pitchFamily="49" charset="0"/>
              </a:rPr>
              <a:t>3, 5]’; </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M =[ [1, 4, 7]', [2, 5, 8]', [3, 6, 9]'];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smtClean="0">
                <a:latin typeface="Times New Roman" pitchFamily="18" charset="0"/>
                <a:cs typeface="Times New Roman" pitchFamily="18" charset="0"/>
              </a:rPr>
              <a:t>Transpose </a:t>
            </a:r>
            <a:r>
              <a:rPr lang="en-US" sz="4000" dirty="0">
                <a:latin typeface="Times New Roman" pitchFamily="18" charset="0"/>
                <a:cs typeface="Times New Roman" pitchFamily="18" charset="0"/>
              </a:rPr>
              <a:t>Operator</a:t>
            </a:r>
          </a:p>
        </p:txBody>
      </p:sp>
      <p:sp>
        <p:nvSpPr>
          <p:cNvPr id="16387" name="Rectangle 3"/>
          <p:cNvSpPr>
            <a:spLocks noGrp="1" noChangeArrowheads="1"/>
          </p:cNvSpPr>
          <p:nvPr>
            <p:ph type="body" idx="1"/>
          </p:nvPr>
        </p:nvSpPr>
        <p:spPr/>
        <p:txBody>
          <a:bodyPr/>
          <a:lstStyle/>
          <a:p>
            <a:pPr>
              <a:buFontTx/>
              <a:buNone/>
            </a:pPr>
            <a:r>
              <a:rPr lang="en-US" dirty="0">
                <a:latin typeface="Times New Roman" pitchFamily="18" charset="0"/>
                <a:cs typeface="Times New Roman" pitchFamily="18" charset="0"/>
              </a:rPr>
              <a:t>Swap rows and columns of an array, so that</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Standard mathematical notation:  </a:t>
            </a:r>
            <a:r>
              <a:rPr lang="en-US" dirty="0" err="1">
                <a:latin typeface="Times New Roman" pitchFamily="18" charset="0"/>
                <a:cs typeface="Times New Roman" pitchFamily="18" charset="0"/>
              </a:rPr>
              <a:t>a</a:t>
            </a:r>
            <a:r>
              <a:rPr lang="en-US" baseline="30000" dirty="0" err="1">
                <a:latin typeface="Times New Roman" pitchFamily="18" charset="0"/>
                <a:cs typeface="Times New Roman" pitchFamily="18" charset="0"/>
              </a:rPr>
              <a:t>T</a:t>
            </a:r>
            <a:endParaRPr lang="en-US" baseline="30000" dirty="0">
              <a:latin typeface="Times New Roman" pitchFamily="18" charset="0"/>
              <a:cs typeface="Times New Roman" pitchFamily="18" charset="0"/>
            </a:endParaRPr>
          </a:p>
          <a:p>
            <a:pPr>
              <a:buFontTx/>
              <a:buNone/>
            </a:pPr>
            <a:endParaRPr lang="en-US" baseline="30000" dirty="0">
              <a:latin typeface="Times New Roman" pitchFamily="18" charset="0"/>
              <a:cs typeface="Times New Roman" pitchFamily="18" charset="0"/>
            </a:endParaRPr>
          </a:p>
          <a:p>
            <a:pPr>
              <a:buFontTx/>
              <a:buNone/>
            </a:pPr>
            <a:r>
              <a:rPr lang="en-US" i="1" dirty="0" err="1">
                <a:latin typeface="Times New Roman" pitchFamily="18" charset="0"/>
                <a:cs typeface="Times New Roman" pitchFamily="18" charset="0"/>
              </a:rPr>
              <a:t>MatLab</a:t>
            </a:r>
            <a:r>
              <a:rPr lang="en-US" dirty="0">
                <a:latin typeface="Times New Roman" pitchFamily="18" charset="0"/>
                <a:cs typeface="Times New Roman" pitchFamily="18" charset="0"/>
              </a:rPr>
              <a:t> notation:  a</a:t>
            </a:r>
            <a:r>
              <a:rPr lang="en-US" baseline="30000" dirty="0">
                <a:latin typeface="Times New Roman" pitchFamily="18" charset="0"/>
                <a:cs typeface="Times New Roman" pitchFamily="18" charset="0"/>
              </a:rPr>
              <a:t>’</a:t>
            </a:r>
          </a:p>
        </p:txBody>
      </p:sp>
      <p:sp>
        <p:nvSpPr>
          <p:cNvPr id="16388" name="Oval 4"/>
          <p:cNvSpPr>
            <a:spLocks noChangeArrowheads="1"/>
          </p:cNvSpPr>
          <p:nvPr/>
        </p:nvSpPr>
        <p:spPr bwMode="auto">
          <a:xfrm>
            <a:off x="6149008" y="389614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89" name="Oval 5"/>
          <p:cNvSpPr>
            <a:spLocks noChangeArrowheads="1"/>
          </p:cNvSpPr>
          <p:nvPr/>
        </p:nvSpPr>
        <p:spPr bwMode="auto">
          <a:xfrm>
            <a:off x="3657600" y="487680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91" name="Text Box 7"/>
          <p:cNvSpPr txBox="1">
            <a:spLocks noChangeArrowheads="1"/>
          </p:cNvSpPr>
          <p:nvPr/>
        </p:nvSpPr>
        <p:spPr bwMode="auto">
          <a:xfrm>
            <a:off x="1736725" y="2398713"/>
            <a:ext cx="311150" cy="1190625"/>
          </a:xfrm>
          <a:prstGeom prst="rect">
            <a:avLst/>
          </a:prstGeom>
          <a:noFill/>
          <a:ln w="9525">
            <a:noFill/>
            <a:miter lim="800000"/>
            <a:headEnd/>
            <a:tailEnd/>
          </a:ln>
          <a:effectLst/>
        </p:spPr>
        <p:txBody>
          <a:bodyPr wrap="none">
            <a:spAutoFit/>
          </a:bodyPr>
          <a:lstStyle/>
          <a:p>
            <a:r>
              <a:rPr lang="en-US" dirty="0">
                <a:latin typeface="Times New Roman" pitchFamily="18" charset="0"/>
                <a:cs typeface="Times New Roman" pitchFamily="18" charset="0"/>
              </a:rPr>
              <a:t>1</a:t>
            </a:r>
          </a:p>
          <a:p>
            <a:r>
              <a:rPr lang="en-US" dirty="0">
                <a:latin typeface="Times New Roman" pitchFamily="18" charset="0"/>
                <a:cs typeface="Times New Roman" pitchFamily="18" charset="0"/>
              </a:rPr>
              <a:t>2</a:t>
            </a:r>
          </a:p>
          <a:p>
            <a:r>
              <a:rPr lang="en-US" dirty="0">
                <a:latin typeface="Times New Roman" pitchFamily="18" charset="0"/>
                <a:cs typeface="Times New Roman" pitchFamily="18" charset="0"/>
              </a:rPr>
              <a:t>3</a:t>
            </a:r>
          </a:p>
          <a:p>
            <a:r>
              <a:rPr lang="en-US" dirty="0">
                <a:latin typeface="Times New Roman" pitchFamily="18" charset="0"/>
                <a:cs typeface="Times New Roman" pitchFamily="18" charset="0"/>
              </a:rPr>
              <a:t>4</a:t>
            </a:r>
          </a:p>
        </p:txBody>
      </p:sp>
      <p:sp>
        <p:nvSpPr>
          <p:cNvPr id="16393" name="Text Box 9"/>
          <p:cNvSpPr txBox="1">
            <a:spLocks noChangeArrowheads="1"/>
          </p:cNvSpPr>
          <p:nvPr/>
        </p:nvSpPr>
        <p:spPr bwMode="auto">
          <a:xfrm>
            <a:off x="2743200" y="2819400"/>
            <a:ext cx="56388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cs typeface="Times New Roman" pitchFamily="18" charset="0"/>
              </a:rPr>
              <a:t>becomes  [ 1, 2, 3, 4 ]    (and vice versa)</a:t>
            </a:r>
          </a:p>
        </p:txBody>
      </p:sp>
      <p:sp>
        <p:nvSpPr>
          <p:cNvPr id="10" name="Double Bracket 9"/>
          <p:cNvSpPr/>
          <p:nvPr/>
        </p:nvSpPr>
        <p:spPr>
          <a:xfrm>
            <a:off x="1633536" y="2286000"/>
            <a:ext cx="457200" cy="1371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l="7717" t="27551" r="7717" b="54082"/>
          <a:stretch>
            <a:fillRect/>
          </a:stretch>
        </p:blipFill>
        <p:spPr bwMode="auto">
          <a:xfrm>
            <a:off x="145780" y="2319128"/>
            <a:ext cx="7620000" cy="1371600"/>
          </a:xfrm>
          <a:prstGeom prst="rect">
            <a:avLst/>
          </a:prstGeom>
          <a:noFill/>
          <a:ln w="9525">
            <a:noFill/>
            <a:miter lim="800000"/>
            <a:headEnd/>
            <a:tailEnd/>
          </a:ln>
        </p:spPr>
      </p:pic>
      <p:sp>
        <p:nvSpPr>
          <p:cNvPr id="5" name="Rectangle 2"/>
          <p:cNvSpPr>
            <a:spLocks noGrp="1" noChangeArrowheads="1"/>
          </p:cNvSpPr>
          <p:nvPr>
            <p:ph type="title"/>
          </p:nvPr>
        </p:nvSpPr>
        <p:spPr>
          <a:xfrm>
            <a:off x="457200" y="274638"/>
            <a:ext cx="8229600" cy="1143000"/>
          </a:xfrm>
        </p:spPr>
        <p:txBody>
          <a:bodyPr/>
          <a:lstStyle/>
          <a:p>
            <a:r>
              <a:rPr lang="en-US" sz="4000" dirty="0" smtClean="0">
                <a:latin typeface="Times New Roman" pitchFamily="18" charset="0"/>
                <a:cs typeface="Times New Roman" pitchFamily="18" charset="0"/>
              </a:rPr>
              <a:t>Vector Multiplication</a:t>
            </a:r>
            <a:endParaRPr lang="en-US" sz="4000" dirty="0">
              <a:latin typeface="Times New Roman" pitchFamily="18" charset="0"/>
              <a:cs typeface="Times New Roman" pitchFamily="18" charset="0"/>
            </a:endParaRPr>
          </a:p>
        </p:txBody>
      </p:sp>
      <p:sp>
        <p:nvSpPr>
          <p:cNvPr id="6" name="Rectangle 2"/>
          <p:cNvSpPr txBox="1">
            <a:spLocks noChangeArrowheads="1"/>
          </p:cNvSpPr>
          <p:nvPr/>
        </p:nvSpPr>
        <p:spPr bwMode="auto">
          <a:xfrm>
            <a:off x="291552" y="1219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Let’s define some vectors and matrices</a:t>
            </a:r>
            <a:endPar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7" name="Rectangle 6"/>
          <p:cNvSpPr/>
          <p:nvPr/>
        </p:nvSpPr>
        <p:spPr>
          <a:xfrm>
            <a:off x="228600" y="3962400"/>
            <a:ext cx="8915400" cy="2246769"/>
          </a:xfrm>
          <a:prstGeom prst="rect">
            <a:avLst/>
          </a:prstGeom>
        </p:spPr>
        <p:txBody>
          <a:bodyPr wrap="square">
            <a:spAutoFit/>
          </a:bodyPr>
          <a:lstStyle/>
          <a:p>
            <a:r>
              <a:rPr lang="en-US" sz="2800" dirty="0" smtClean="0">
                <a:latin typeface="Courier New" pitchFamily="49" charset="0"/>
                <a:cs typeface="Courier New" pitchFamily="49" charset="0"/>
              </a:rPr>
              <a:t>a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[1, 3, 5]’; </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c = </a:t>
            </a:r>
            <a:r>
              <a:rPr lang="en-US" sz="2800" dirty="0" smtClean="0">
                <a:latin typeface="Courier New" pitchFamily="49" charset="0"/>
                <a:cs typeface="Courier New" pitchFamily="49" charset="0"/>
              </a:rPr>
              <a:t>[3, 4, 5]’; </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M =[ [1, </a:t>
            </a:r>
            <a:r>
              <a:rPr lang="en-US" sz="2800" dirty="0" smtClean="0">
                <a:latin typeface="Courier New" pitchFamily="49" charset="0"/>
                <a:cs typeface="Courier New" pitchFamily="49" charset="0"/>
              </a:rPr>
              <a:t>0, 2]', [0, 1, 0]', [2, 0, 1]'];</a:t>
            </a:r>
          </a:p>
          <a:p>
            <a:r>
              <a:rPr lang="en-US" sz="2800" dirty="0" smtClean="0">
                <a:latin typeface="Courier New" pitchFamily="49" charset="0"/>
                <a:cs typeface="Courier New" pitchFamily="49" charset="0"/>
              </a:rPr>
              <a:t>N =[ [1, 0,-1]', [0, 2, 0]', [-1,0, 3]'];</a:t>
            </a:r>
          </a:p>
          <a:p>
            <a:r>
              <a:rPr lang="en-US" sz="2800" dirty="0" smtClean="0">
                <a:latin typeface="Courier New" pitchFamily="49" charset="0"/>
                <a:cs typeface="Courier New" pitchFamily="49" charset="0"/>
              </a:rPr>
              <a:t> </a:t>
            </a:r>
            <a:endParaRPr lang="en-US" sz="2800" dirty="0">
              <a:latin typeface="Courier New" pitchFamily="49" charset="0"/>
              <a:cs typeface="Courier New"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l="8562" t="36735" r="7716" b="45918"/>
          <a:stretch>
            <a:fillRect/>
          </a:stretch>
        </p:blipFill>
        <p:spPr bwMode="auto">
          <a:xfrm>
            <a:off x="609600" y="2630265"/>
            <a:ext cx="7543800" cy="1295400"/>
          </a:xfrm>
          <a:prstGeom prst="rect">
            <a:avLst/>
          </a:prstGeom>
          <a:noFill/>
          <a:ln w="9525">
            <a:noFill/>
            <a:miter lim="800000"/>
            <a:headEnd/>
            <a:tailEnd/>
          </a:ln>
        </p:spPr>
      </p:pic>
      <p:sp>
        <p:nvSpPr>
          <p:cNvPr id="5" name="Rectangle 2"/>
          <p:cNvSpPr>
            <a:spLocks noGrp="1" noChangeArrowheads="1"/>
          </p:cNvSpPr>
          <p:nvPr>
            <p:ph type="title"/>
          </p:nvPr>
        </p:nvSpPr>
        <p:spPr>
          <a:xfrm>
            <a:off x="533400" y="304800"/>
            <a:ext cx="8229600" cy="1143000"/>
          </a:xfrm>
        </p:spPr>
        <p:txBody>
          <a:bodyPr/>
          <a:lstStyle/>
          <a:p>
            <a:r>
              <a:rPr lang="en-US" sz="4000" dirty="0" smtClean="0">
                <a:latin typeface="Times New Roman" pitchFamily="18" charset="0"/>
                <a:cs typeface="Times New Roman" pitchFamily="18" charset="0"/>
              </a:rPr>
              <a:t>Inner (or Dot) Product</a:t>
            </a:r>
            <a:endParaRPr lang="en-US" sz="4000" dirty="0">
              <a:latin typeface="Times New Roman" pitchFamily="18" charset="0"/>
              <a:cs typeface="Times New Roman" pitchFamily="18" charset="0"/>
            </a:endParaRPr>
          </a:p>
        </p:txBody>
      </p:sp>
      <p:sp>
        <p:nvSpPr>
          <p:cNvPr id="6" name="Rectangle 5"/>
          <p:cNvSpPr/>
          <p:nvPr/>
        </p:nvSpPr>
        <p:spPr>
          <a:xfrm>
            <a:off x="685800" y="4763869"/>
            <a:ext cx="3886200" cy="646331"/>
          </a:xfrm>
          <a:prstGeom prst="rect">
            <a:avLst/>
          </a:prstGeom>
        </p:spPr>
        <p:txBody>
          <a:bodyPr wrap="square">
            <a:spAutoFit/>
          </a:bodyPr>
          <a:lstStyle/>
          <a:p>
            <a:r>
              <a:rPr lang="en-US" sz="3600" dirty="0">
                <a:latin typeface="Courier New" pitchFamily="49" charset="0"/>
                <a:cs typeface="Courier New" pitchFamily="49" charset="0"/>
              </a:rPr>
              <a:t>s = a'*b;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3488" t="72449" r="18710" b="10204"/>
          <a:stretch>
            <a:fillRect/>
          </a:stretch>
        </p:blipFill>
        <p:spPr bwMode="auto">
          <a:xfrm>
            <a:off x="533400" y="2630269"/>
            <a:ext cx="7010400" cy="1295400"/>
          </a:xfrm>
          <a:prstGeom prst="rect">
            <a:avLst/>
          </a:prstGeom>
          <a:noFill/>
          <a:ln w="9525">
            <a:noFill/>
            <a:miter lim="800000"/>
            <a:headEnd/>
            <a:tailEnd/>
          </a:ln>
        </p:spPr>
      </p:pic>
      <p:sp>
        <p:nvSpPr>
          <p:cNvPr id="5" name="Rectangle 2"/>
          <p:cNvSpPr>
            <a:spLocks noGrp="1" noChangeArrowheads="1"/>
          </p:cNvSpPr>
          <p:nvPr>
            <p:ph type="title"/>
          </p:nvPr>
        </p:nvSpPr>
        <p:spPr>
          <a:xfrm>
            <a:off x="457200" y="695107"/>
            <a:ext cx="8229600" cy="1143000"/>
          </a:xfrm>
        </p:spPr>
        <p:txBody>
          <a:bodyPr/>
          <a:lstStyle/>
          <a:p>
            <a:r>
              <a:rPr lang="en-US" sz="4000" dirty="0" smtClean="0">
                <a:latin typeface="Times New Roman" pitchFamily="18" charset="0"/>
                <a:cs typeface="Times New Roman" pitchFamily="18" charset="0"/>
              </a:rPr>
              <a:t>Outer (or Tensor) Product</a:t>
            </a:r>
            <a:endParaRPr lang="en-US" sz="4000" dirty="0">
              <a:latin typeface="Times New Roman" pitchFamily="18" charset="0"/>
              <a:cs typeface="Times New Roman" pitchFamily="18" charset="0"/>
            </a:endParaRPr>
          </a:p>
        </p:txBody>
      </p:sp>
      <p:sp>
        <p:nvSpPr>
          <p:cNvPr id="6" name="Rectangle 5"/>
          <p:cNvSpPr/>
          <p:nvPr/>
        </p:nvSpPr>
        <p:spPr>
          <a:xfrm>
            <a:off x="533400" y="4687669"/>
            <a:ext cx="3886200" cy="523220"/>
          </a:xfrm>
          <a:prstGeom prst="rect">
            <a:avLst/>
          </a:prstGeom>
        </p:spPr>
        <p:txBody>
          <a:bodyPr wrap="square">
            <a:spAutoFit/>
          </a:bodyPr>
          <a:lstStyle/>
          <a:p>
            <a:r>
              <a:rPr lang="en-US" sz="2800" dirty="0">
                <a:latin typeface="Courier New" pitchFamily="49" charset="0"/>
                <a:cs typeface="Courier New" pitchFamily="49" charset="0"/>
              </a:rPr>
              <a:t>T</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a*b’; </a:t>
            </a:r>
            <a:endParaRPr lang="en-US" sz="2800" dirty="0">
              <a:latin typeface="Courier New" pitchFamily="49" charset="0"/>
              <a:cs typeface="Courier New" pitchFamily="49"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l="4334" t="27551" r="19556" b="53061"/>
          <a:stretch>
            <a:fillRect/>
          </a:stretch>
        </p:blipFill>
        <p:spPr bwMode="auto">
          <a:xfrm>
            <a:off x="533400" y="2768025"/>
            <a:ext cx="6858000" cy="1447800"/>
          </a:xfrm>
          <a:prstGeom prst="rect">
            <a:avLst/>
          </a:prstGeom>
          <a:noFill/>
          <a:ln w="9525">
            <a:noFill/>
            <a:miter lim="800000"/>
            <a:headEnd/>
            <a:tailEnd/>
          </a:ln>
        </p:spPr>
      </p:pic>
      <p:sp>
        <p:nvSpPr>
          <p:cNvPr id="5" name="Rectangle 2"/>
          <p:cNvSpPr>
            <a:spLocks noGrp="1" noChangeArrowheads="1"/>
          </p:cNvSpPr>
          <p:nvPr>
            <p:ph type="title"/>
          </p:nvPr>
        </p:nvSpPr>
        <p:spPr>
          <a:xfrm>
            <a:off x="609600" y="838200"/>
            <a:ext cx="8229600" cy="1143000"/>
          </a:xfrm>
        </p:spPr>
        <p:txBody>
          <a:bodyPr/>
          <a:lstStyle/>
          <a:p>
            <a:r>
              <a:rPr lang="en-US" sz="4000" dirty="0" smtClean="0">
                <a:latin typeface="Times New Roman" pitchFamily="18" charset="0"/>
                <a:cs typeface="Times New Roman" pitchFamily="18" charset="0"/>
              </a:rPr>
              <a:t>Product of a Matrix and a Vector</a:t>
            </a:r>
            <a:endParaRPr lang="en-US" sz="4000" dirty="0">
              <a:latin typeface="Times New Roman" pitchFamily="18" charset="0"/>
              <a:cs typeface="Times New Roman" pitchFamily="18" charset="0"/>
            </a:endParaRPr>
          </a:p>
        </p:txBody>
      </p:sp>
      <p:sp>
        <p:nvSpPr>
          <p:cNvPr id="6" name="Rectangle 5"/>
          <p:cNvSpPr/>
          <p:nvPr/>
        </p:nvSpPr>
        <p:spPr>
          <a:xfrm>
            <a:off x="609600" y="4901625"/>
            <a:ext cx="2406428" cy="584775"/>
          </a:xfrm>
          <a:prstGeom prst="rect">
            <a:avLst/>
          </a:prstGeom>
        </p:spPr>
        <p:txBody>
          <a:bodyPr wrap="none">
            <a:spAutoFit/>
          </a:bodyPr>
          <a:lstStyle/>
          <a:p>
            <a:r>
              <a:rPr lang="en-US" sz="3200" dirty="0">
                <a:latin typeface="Courier New" pitchFamily="49" charset="0"/>
                <a:cs typeface="Courier New" pitchFamily="49" charset="0"/>
              </a:rPr>
              <a:t>c = M*a;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685800"/>
            <a:ext cx="8229600" cy="1143000"/>
          </a:xfrm>
        </p:spPr>
        <p:txBody>
          <a:bodyPr/>
          <a:lstStyle/>
          <a:p>
            <a:pPr algn="l"/>
            <a:r>
              <a:rPr lang="en-US" sz="4000" dirty="0" smtClean="0">
                <a:latin typeface="Times New Roman" pitchFamily="18" charset="0"/>
                <a:cs typeface="Times New Roman" pitchFamily="18" charset="0"/>
              </a:rPr>
              <a:t>Product of a Matrix and a Matrix</a:t>
            </a:r>
            <a:endParaRPr lang="en-US" sz="4000" dirty="0">
              <a:latin typeface="Times New Roman" pitchFamily="18" charset="0"/>
              <a:cs typeface="Times New Roman" pitchFamily="18" charset="0"/>
            </a:endParaRPr>
          </a:p>
        </p:txBody>
      </p:sp>
      <p:sp>
        <p:nvSpPr>
          <p:cNvPr id="6" name="Rectangle 5"/>
          <p:cNvSpPr/>
          <p:nvPr/>
        </p:nvSpPr>
        <p:spPr>
          <a:xfrm>
            <a:off x="685800" y="4780716"/>
            <a:ext cx="2117887" cy="523220"/>
          </a:xfrm>
          <a:prstGeom prst="rect">
            <a:avLst/>
          </a:prstGeom>
        </p:spPr>
        <p:txBody>
          <a:bodyPr wrap="none">
            <a:spAutoFit/>
          </a:bodyPr>
          <a:lstStyle/>
          <a:p>
            <a:r>
              <a:rPr lang="en-US" sz="2800" dirty="0" smtClean="0">
                <a:latin typeface="Courier New" pitchFamily="49" charset="0"/>
                <a:cs typeface="Courier New" pitchFamily="49" charset="0"/>
              </a:rPr>
              <a:t>P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M*N; </a:t>
            </a:r>
            <a:endParaRPr lang="en-US" sz="2800" dirty="0">
              <a:latin typeface="Courier New" pitchFamily="49" charset="0"/>
              <a:cs typeface="Courier New" pitchFamily="49" charset="0"/>
            </a:endParaRPr>
          </a:p>
        </p:txBody>
      </p:sp>
      <p:pic>
        <p:nvPicPr>
          <p:cNvPr id="60418" name="Picture 2"/>
          <p:cNvPicPr>
            <a:picLocks noChangeAspect="1" noChangeArrowheads="1"/>
          </p:cNvPicPr>
          <p:nvPr/>
        </p:nvPicPr>
        <p:blipFill>
          <a:blip r:embed="rId3" cstate="print"/>
          <a:srcRect l="15328" t="40816" r="16173" b="42857"/>
          <a:stretch>
            <a:fillRect/>
          </a:stretch>
        </p:blipFill>
        <p:spPr bwMode="auto">
          <a:xfrm>
            <a:off x="685800" y="2590800"/>
            <a:ext cx="6172200" cy="12192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itchFamily="18" charset="0"/>
                <a:cs typeface="Times New Roman" pitchFamily="18" charset="0"/>
              </a:rPr>
              <a:t>Element Access</a:t>
            </a:r>
            <a:endParaRPr lang="en-US" sz="3600"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3" cstate="print"/>
          <a:srcRect l="24549" t="45397" r="35578" b="37453"/>
          <a:stretch>
            <a:fillRect/>
          </a:stretch>
        </p:blipFill>
        <p:spPr bwMode="auto">
          <a:xfrm>
            <a:off x="685800" y="1490872"/>
            <a:ext cx="3581400" cy="1295400"/>
          </a:xfrm>
          <a:prstGeom prst="rect">
            <a:avLst/>
          </a:prstGeom>
          <a:noFill/>
          <a:ln w="9525">
            <a:noFill/>
            <a:miter lim="800000"/>
            <a:headEnd/>
            <a:tailEnd/>
          </a:ln>
        </p:spPr>
      </p:pic>
      <p:pic>
        <p:nvPicPr>
          <p:cNvPr id="61443" name="Picture 3"/>
          <p:cNvPicPr>
            <a:picLocks noChangeAspect="1" noChangeArrowheads="1"/>
          </p:cNvPicPr>
          <p:nvPr/>
        </p:nvPicPr>
        <p:blipFill>
          <a:blip r:embed="rId4" cstate="print"/>
          <a:srcRect l="8431" t="24212" r="19459" b="58638"/>
          <a:stretch>
            <a:fillRect/>
          </a:stretch>
        </p:blipFill>
        <p:spPr bwMode="auto">
          <a:xfrm>
            <a:off x="695740" y="3154020"/>
            <a:ext cx="6477000" cy="1295400"/>
          </a:xfrm>
          <a:prstGeom prst="rect">
            <a:avLst/>
          </a:prstGeom>
          <a:noFill/>
          <a:ln w="9525">
            <a:noFill/>
            <a:miter lim="800000"/>
            <a:headEnd/>
            <a:tailEnd/>
          </a:ln>
        </p:spPr>
      </p:pic>
      <p:sp>
        <p:nvSpPr>
          <p:cNvPr id="6" name="Rectangle 5"/>
          <p:cNvSpPr/>
          <p:nvPr/>
        </p:nvSpPr>
        <p:spPr>
          <a:xfrm>
            <a:off x="732184" y="4605132"/>
            <a:ext cx="4572000" cy="1384995"/>
          </a:xfrm>
          <a:prstGeom prst="rect">
            <a:avLst/>
          </a:prstGeom>
        </p:spPr>
        <p:txBody>
          <a:bodyPr>
            <a:spAutoFit/>
          </a:bodyPr>
          <a:lstStyle/>
          <a:p>
            <a:r>
              <a:rPr lang="en-US" sz="2800" dirty="0">
                <a:latin typeface="Courier New" pitchFamily="49" charset="0"/>
                <a:cs typeface="Courier New" pitchFamily="49" charset="0"/>
              </a:rPr>
              <a:t>s = a(2); </a:t>
            </a:r>
          </a:p>
          <a:p>
            <a:r>
              <a:rPr lang="en-US" sz="2800" dirty="0">
                <a:latin typeface="Courier New" pitchFamily="49" charset="0"/>
                <a:cs typeface="Courier New" pitchFamily="49" charset="0"/>
              </a:rPr>
              <a:t>t = M(2,3); </a:t>
            </a:r>
          </a:p>
          <a:p>
            <a:r>
              <a:rPr lang="en-US" sz="2800" dirty="0">
                <a:latin typeface="Courier New" pitchFamily="49" charset="0"/>
                <a:cs typeface="Courier New" pitchFamily="49" charset="0"/>
              </a:rPr>
              <a:t>b = M(:,2);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itchFamily="18" charset="0"/>
                <a:cs typeface="Times New Roman" pitchFamily="18" charset="0"/>
              </a:rPr>
              <a:t>Element Access</a:t>
            </a:r>
            <a:endParaRPr lang="en-US" sz="3600"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3" cstate="print"/>
          <a:srcRect l="24549" t="45397" r="35578" b="37453"/>
          <a:stretch>
            <a:fillRect/>
          </a:stretch>
        </p:blipFill>
        <p:spPr bwMode="auto">
          <a:xfrm>
            <a:off x="685800" y="1490872"/>
            <a:ext cx="3581400" cy="1295400"/>
          </a:xfrm>
          <a:prstGeom prst="rect">
            <a:avLst/>
          </a:prstGeom>
          <a:noFill/>
          <a:ln w="9525">
            <a:noFill/>
            <a:miter lim="800000"/>
            <a:headEnd/>
            <a:tailEnd/>
          </a:ln>
        </p:spPr>
      </p:pic>
      <p:sp>
        <p:nvSpPr>
          <p:cNvPr id="6" name="Rectangle 5"/>
          <p:cNvSpPr/>
          <p:nvPr/>
        </p:nvSpPr>
        <p:spPr>
          <a:xfrm>
            <a:off x="732184" y="4605132"/>
            <a:ext cx="4572000" cy="954107"/>
          </a:xfrm>
          <a:prstGeom prst="rect">
            <a:avLst/>
          </a:prstGeom>
        </p:spPr>
        <p:txBody>
          <a:bodyPr>
            <a:spAutoFit/>
          </a:bodyPr>
          <a:lstStyle/>
          <a:p>
            <a:r>
              <a:rPr lang="en-US" sz="2800" dirty="0" smtClean="0">
                <a:latin typeface="Courier New" pitchFamily="49" charset="0"/>
                <a:cs typeface="Courier New" pitchFamily="49" charset="0"/>
              </a:rPr>
              <a:t>c = M(2,:)'; </a:t>
            </a:r>
          </a:p>
          <a:p>
            <a:r>
              <a:rPr lang="en-US" sz="2800" dirty="0" smtClean="0">
                <a:latin typeface="Courier New" pitchFamily="49" charset="0"/>
                <a:cs typeface="Courier New" pitchFamily="49" charset="0"/>
              </a:rPr>
              <a:t>T = M(2:3,2:3);</a:t>
            </a:r>
            <a:endParaRPr lang="en-US" sz="2800" dirty="0">
              <a:latin typeface="Courier New" pitchFamily="49" charset="0"/>
              <a:cs typeface="Courier New" pitchFamily="49" charset="0"/>
            </a:endParaRPr>
          </a:p>
        </p:txBody>
      </p:sp>
      <p:pic>
        <p:nvPicPr>
          <p:cNvPr id="63490" name="Picture 2"/>
          <p:cNvPicPr>
            <a:picLocks noChangeAspect="1" noChangeArrowheads="1"/>
          </p:cNvPicPr>
          <p:nvPr/>
        </p:nvPicPr>
        <p:blipFill>
          <a:blip r:embed="rId4" cstate="print"/>
          <a:srcRect l="6871" t="17171" r="9408" b="66667"/>
          <a:stretch>
            <a:fillRect/>
          </a:stretch>
        </p:blipFill>
        <p:spPr bwMode="auto">
          <a:xfrm>
            <a:off x="762000" y="3048000"/>
            <a:ext cx="7543800" cy="121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latin typeface="Times New Roman" pitchFamily="18" charset="0"/>
                <a:cs typeface="Times New Roman" pitchFamily="18" charset="0"/>
              </a:rPr>
              <a:t>Part 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3657600"/>
            <a:ext cx="8229600" cy="762000"/>
          </a:xfrm>
        </p:spPr>
        <p:txBody>
          <a:bodyPr/>
          <a:lstStyle/>
          <a:p>
            <a:pPr algn="ctr">
              <a:buNone/>
            </a:pPr>
            <a:r>
              <a:rPr lang="en-US" dirty="0" smtClean="0">
                <a:latin typeface="Times New Roman" pitchFamily="18" charset="0"/>
                <a:cs typeface="Times New Roman" pitchFamily="18" charset="0"/>
              </a:rPr>
              <a:t>Starting to Look at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ata</a:t>
            </a:r>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latin typeface="Times New Roman" pitchFamily="18" charset="0"/>
                <a:cs typeface="Times New Roman" pitchFamily="18" charset="0"/>
              </a:rPr>
              <a:t>Looping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76296"/>
            <a:ext cx="9144000" cy="5867400"/>
          </a:xfrm>
        </p:spPr>
        <p:txBody>
          <a:bodyPr/>
          <a:lstStyle/>
          <a:p>
            <a:pPr>
              <a:buNone/>
            </a:pPr>
            <a:r>
              <a:rPr lang="en-US" dirty="0" smtClean="0">
                <a:latin typeface="Times New Roman" pitchFamily="18" charset="0"/>
                <a:cs typeface="Times New Roman" pitchFamily="18" charset="0"/>
              </a:rPr>
              <a:t>A loop is a mechanism to repeat a group of commands several times, each time with a different value of a variable.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Generally speaking,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vector arithmetic is rich enough that loops usually can be avoided.</a:t>
            </a: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However, some people – and especially beginners - find loops to be clearer than the equivalent non-loop commands. If you’re one of them, USE LOOPS, at least at the start.</a:t>
            </a:r>
            <a:endParaRPr lang="en-US"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smtClean="0">
                <a:latin typeface="Times New Roman" pitchFamily="18" charset="0"/>
                <a:cs typeface="Times New Roman" pitchFamily="18" charset="0"/>
              </a:rPr>
              <a:t>Example of a FOR Loop</a:t>
            </a:r>
            <a:endParaRPr lang="en-US" sz="4000" dirty="0">
              <a:latin typeface="Times New Roman" pitchFamily="18" charset="0"/>
              <a:cs typeface="Times New Roman" pitchFamily="18" charset="0"/>
            </a:endParaRPr>
          </a:p>
        </p:txBody>
      </p:sp>
      <p:sp>
        <p:nvSpPr>
          <p:cNvPr id="27651" name="Rectangle 3"/>
          <p:cNvSpPr>
            <a:spLocks noGrp="1" noChangeArrowheads="1"/>
          </p:cNvSpPr>
          <p:nvPr>
            <p:ph type="body" idx="1"/>
          </p:nvPr>
        </p:nvSpPr>
        <p:spPr>
          <a:xfrm>
            <a:off x="457200" y="1295400"/>
            <a:ext cx="8229600" cy="1828800"/>
          </a:xfrm>
        </p:spPr>
        <p:txBody>
          <a:bodyPr/>
          <a:lstStyle/>
          <a:p>
            <a:pPr>
              <a:buFontTx/>
              <a:buNone/>
            </a:pPr>
            <a:r>
              <a:rPr lang="en-US" sz="2800" dirty="0">
                <a:latin typeface="Courier New" pitchFamily="49" charset="0"/>
                <a:cs typeface="Courier New" pitchFamily="49" charset="0"/>
              </a:rPr>
              <a:t>a=[1, 2, 3, 4, 3, 2, 1]’;</a:t>
            </a:r>
          </a:p>
          <a:p>
            <a:pPr>
              <a:buFontTx/>
              <a:buNone/>
            </a:pPr>
            <a:r>
              <a:rPr lang="en-US" sz="2800" dirty="0">
                <a:latin typeface="Courier New" pitchFamily="49" charset="0"/>
                <a:cs typeface="Courier New" pitchFamily="49" charset="0"/>
              </a:rPr>
              <a:t>b=[3, 2, 1, 0, 1, 2, 3]’;</a:t>
            </a:r>
          </a:p>
          <a:p>
            <a:pPr>
              <a:buFontTx/>
              <a:buNone/>
            </a:pPr>
            <a:r>
              <a:rPr lang="en-US" sz="2800" dirty="0">
                <a:latin typeface="Courier New" pitchFamily="49" charset="0"/>
                <a:cs typeface="Courier New" pitchFamily="49" charset="0"/>
              </a:rPr>
              <a:t>N=length(a);</a:t>
            </a:r>
          </a:p>
          <a:p>
            <a:pPr>
              <a:buFontTx/>
              <a:buNone/>
            </a:pPr>
            <a:endParaRPr lang="en-US" dirty="0"/>
          </a:p>
        </p:txBody>
      </p:sp>
      <p:sp>
        <p:nvSpPr>
          <p:cNvPr id="27655" name="Text Box 7"/>
          <p:cNvSpPr txBox="1">
            <a:spLocks noChangeArrowheads="1"/>
          </p:cNvSpPr>
          <p:nvPr/>
        </p:nvSpPr>
        <p:spPr bwMode="auto">
          <a:xfrm>
            <a:off x="457200" y="3445689"/>
            <a:ext cx="3962400" cy="3108543"/>
          </a:xfrm>
          <a:prstGeom prst="rect">
            <a:avLst/>
          </a:prstGeom>
          <a:noFill/>
          <a:ln w="9525">
            <a:noFill/>
            <a:miter lim="800000"/>
            <a:headEnd/>
            <a:tailEnd/>
          </a:ln>
          <a:effectLst/>
        </p:spPr>
        <p:txBody>
          <a:bodyPr>
            <a:spAutoFit/>
          </a:bodyPr>
          <a:lstStyle/>
          <a:p>
            <a:pPr>
              <a:spcBef>
                <a:spcPct val="50000"/>
              </a:spcBef>
            </a:pPr>
            <a:r>
              <a:rPr lang="en-US" sz="3200" dirty="0">
                <a:solidFill>
                  <a:srgbClr val="FF3300"/>
                </a:solidFill>
                <a:latin typeface="Times New Roman" pitchFamily="18" charset="0"/>
                <a:cs typeface="Times New Roman" pitchFamily="18" charset="0"/>
              </a:rPr>
              <a:t>Dot product using </a:t>
            </a:r>
            <a:r>
              <a:rPr lang="en-US" sz="3200" dirty="0" smtClean="0">
                <a:solidFill>
                  <a:srgbClr val="FF3300"/>
                </a:solidFill>
                <a:latin typeface="Times New Roman" pitchFamily="18" charset="0"/>
                <a:cs typeface="Times New Roman" pitchFamily="18" charset="0"/>
              </a:rPr>
              <a:t>vector arithmetic</a:t>
            </a:r>
            <a:endParaRPr lang="en-US" sz="3200" dirty="0">
              <a:solidFill>
                <a:srgbClr val="FF3300"/>
              </a:solidFill>
              <a:latin typeface="Times New Roman" pitchFamily="18" charset="0"/>
              <a:cs typeface="Times New Roman" pitchFamily="18" charset="0"/>
            </a:endParaRPr>
          </a:p>
          <a:p>
            <a:pPr>
              <a:spcBef>
                <a:spcPct val="50000"/>
              </a:spcBef>
            </a:pPr>
            <a:endParaRPr lang="en-US" sz="2800" dirty="0" smtClean="0">
              <a:latin typeface="Courier New" pitchFamily="49" charset="0"/>
              <a:cs typeface="Courier New" pitchFamily="49" charset="0"/>
            </a:endParaRPr>
          </a:p>
          <a:p>
            <a:pPr>
              <a:spcBef>
                <a:spcPct val="50000"/>
              </a:spcBef>
            </a:pPr>
            <a:r>
              <a:rPr lang="en-US" sz="2800" dirty="0" smtClean="0">
                <a:latin typeface="Courier New" pitchFamily="49" charset="0"/>
                <a:cs typeface="Courier New" pitchFamily="49" charset="0"/>
              </a:rPr>
              <a:t>c </a:t>
            </a:r>
            <a:r>
              <a:rPr lang="en-US" sz="2800">
                <a:latin typeface="Courier New" pitchFamily="49" charset="0"/>
                <a:cs typeface="Courier New" pitchFamily="49" charset="0"/>
              </a:rPr>
              <a:t>= </a:t>
            </a:r>
            <a:r>
              <a:rPr lang="en-US" sz="2800" smtClean="0">
                <a:latin typeface="Courier New" pitchFamily="49" charset="0"/>
                <a:cs typeface="Courier New" pitchFamily="49" charset="0"/>
              </a:rPr>
              <a:t>a’*</a:t>
            </a:r>
            <a:r>
              <a:rPr lang="en-US" sz="2800" dirty="0">
                <a:latin typeface="Courier New" pitchFamily="49" charset="0"/>
                <a:cs typeface="Courier New" pitchFamily="49" charset="0"/>
              </a:rPr>
              <a:t>b;</a:t>
            </a:r>
          </a:p>
          <a:p>
            <a:pPr>
              <a:spcBef>
                <a:spcPct val="50000"/>
              </a:spcBef>
            </a:pPr>
            <a:endParaRPr lang="en-US" sz="3200" dirty="0"/>
          </a:p>
        </p:txBody>
      </p:sp>
      <p:sp>
        <p:nvSpPr>
          <p:cNvPr id="27656" name="Text Box 8"/>
          <p:cNvSpPr txBox="1">
            <a:spLocks noChangeArrowheads="1"/>
          </p:cNvSpPr>
          <p:nvPr/>
        </p:nvSpPr>
        <p:spPr bwMode="auto">
          <a:xfrm>
            <a:off x="3962400" y="3442929"/>
            <a:ext cx="4800600" cy="3170099"/>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3300"/>
                </a:solidFill>
                <a:latin typeface="Times New Roman" pitchFamily="18" charset="0"/>
                <a:cs typeface="Times New Roman" pitchFamily="18" charset="0"/>
              </a:rPr>
              <a:t>Dot product using </a:t>
            </a:r>
            <a:r>
              <a:rPr lang="en-US" sz="3200" dirty="0" smtClean="0">
                <a:solidFill>
                  <a:srgbClr val="FF3300"/>
                </a:solidFill>
                <a:latin typeface="Times New Roman" pitchFamily="18" charset="0"/>
                <a:cs typeface="Times New Roman" pitchFamily="18" charset="0"/>
              </a:rPr>
              <a:t>loop</a:t>
            </a:r>
            <a:endParaRPr lang="en-US" sz="3200" dirty="0"/>
          </a:p>
          <a:p>
            <a:endParaRPr lang="en-US" sz="2800" dirty="0" smtClean="0">
              <a:latin typeface="Courier New" pitchFamily="49" charset="0"/>
              <a:cs typeface="Courier New" pitchFamily="49" charset="0"/>
            </a:endParaRPr>
          </a:p>
          <a:p>
            <a:endParaRPr lang="en-US" sz="2800" dirty="0" smtClean="0">
              <a:latin typeface="Courier New" pitchFamily="49" charset="0"/>
              <a:cs typeface="Courier New" pitchFamily="49" charset="0"/>
            </a:endParaRPr>
          </a:p>
          <a:p>
            <a:r>
              <a:rPr lang="en-US" sz="2800" dirty="0" smtClean="0">
                <a:latin typeface="Courier New" pitchFamily="49" charset="0"/>
                <a:cs typeface="Courier New" pitchFamily="49" charset="0"/>
              </a:rPr>
              <a:t>c </a:t>
            </a:r>
            <a:r>
              <a:rPr lang="en-US" sz="2800" dirty="0">
                <a:latin typeface="Courier New" pitchFamily="49" charset="0"/>
                <a:cs typeface="Courier New" pitchFamily="49" charset="0"/>
              </a:rPr>
              <a:t>= 0;</a:t>
            </a:r>
          </a:p>
          <a:p>
            <a:r>
              <a:rPr lang="en-US" sz="2800" dirty="0">
                <a:latin typeface="Courier New" pitchFamily="49" charset="0"/>
                <a:cs typeface="Courier New" pitchFamily="49" charset="0"/>
              </a:rPr>
              <a:t>for </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 = </a:t>
            </a:r>
            <a:r>
              <a:rPr lang="en-US" sz="2800" dirty="0" smtClean="0">
                <a:latin typeface="Courier New" pitchFamily="49" charset="0"/>
                <a:cs typeface="Courier New" pitchFamily="49" charset="0"/>
              </a:rPr>
              <a:t>[1:N]</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	c = </a:t>
            </a:r>
            <a:r>
              <a:rPr lang="en-US" sz="2800" dirty="0" err="1" smtClean="0">
                <a:latin typeface="Courier New" pitchFamily="49" charset="0"/>
                <a:cs typeface="Courier New" pitchFamily="49" charset="0"/>
              </a:rPr>
              <a:t>c+a</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i</a:t>
            </a:r>
            <a:r>
              <a:rPr lang="en-US" sz="2800" dirty="0">
                <a:latin typeface="Courier New" pitchFamily="49" charset="0"/>
                <a:cs typeface="Courier New" pitchFamily="49" charset="0"/>
              </a:rPr>
              <a:t>)*b(</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a:t>
            </a:r>
          </a:p>
          <a:p>
            <a:r>
              <a:rPr lang="en-US" sz="2800" dirty="0">
                <a:latin typeface="Courier New" pitchFamily="49" charset="0"/>
                <a:cs typeface="Courier New" pitchFamily="49" charset="0"/>
              </a:rPr>
              <a:t>	end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smtClean="0">
                <a:latin typeface="Times New Roman" pitchFamily="18" charset="0"/>
                <a:cs typeface="Times New Roman" pitchFamily="18" charset="0"/>
              </a:rPr>
              <a:t>Another Example of a FOR Loop</a:t>
            </a:r>
            <a:endParaRPr lang="en-US" sz="4000" dirty="0">
              <a:latin typeface="Times New Roman" pitchFamily="18" charset="0"/>
              <a:cs typeface="Times New Roman" pitchFamily="18" charset="0"/>
            </a:endParaRPr>
          </a:p>
        </p:txBody>
      </p:sp>
      <p:sp>
        <p:nvSpPr>
          <p:cNvPr id="27655" name="Text Box 7"/>
          <p:cNvSpPr txBox="1">
            <a:spLocks noChangeArrowheads="1"/>
          </p:cNvSpPr>
          <p:nvPr/>
        </p:nvSpPr>
        <p:spPr bwMode="auto">
          <a:xfrm>
            <a:off x="457200" y="3203160"/>
            <a:ext cx="3962400" cy="1877437"/>
          </a:xfrm>
          <a:prstGeom prst="rect">
            <a:avLst/>
          </a:prstGeom>
          <a:noFill/>
          <a:ln w="9525">
            <a:noFill/>
            <a:miter lim="800000"/>
            <a:headEnd/>
            <a:tailEnd/>
          </a:ln>
          <a:effectLst/>
        </p:spPr>
        <p:txBody>
          <a:bodyPr>
            <a:spAutoFit/>
          </a:bodyPr>
          <a:lstStyle/>
          <a:p>
            <a:pPr>
              <a:spcBef>
                <a:spcPct val="50000"/>
              </a:spcBef>
            </a:pPr>
            <a:r>
              <a:rPr lang="en-US" sz="3200" dirty="0" smtClean="0">
                <a:solidFill>
                  <a:srgbClr val="FF3300"/>
                </a:solidFill>
                <a:latin typeface="Times New Roman" pitchFamily="18" charset="0"/>
                <a:cs typeface="Times New Roman" pitchFamily="18" charset="0"/>
              </a:rPr>
              <a:t>without looping</a:t>
            </a:r>
            <a:endParaRPr lang="en-US" sz="3200" dirty="0">
              <a:solidFill>
                <a:srgbClr val="FF3300"/>
              </a:solidFill>
              <a:latin typeface="Times New Roman" pitchFamily="18" charset="0"/>
              <a:cs typeface="Times New Roman" pitchFamily="18" charset="0"/>
            </a:endParaRPr>
          </a:p>
          <a:p>
            <a:pPr>
              <a:spcBef>
                <a:spcPct val="50000"/>
              </a:spcBef>
            </a:pPr>
            <a:endParaRPr lang="en-US" sz="2800" dirty="0" smtClean="0">
              <a:latin typeface="Courier New" pitchFamily="49" charset="0"/>
              <a:cs typeface="Courier New" pitchFamily="49" charset="0"/>
            </a:endParaRPr>
          </a:p>
          <a:p>
            <a:pPr>
              <a:spcBef>
                <a:spcPct val="50000"/>
              </a:spcBef>
            </a:pPr>
            <a:r>
              <a:rPr lang="en-US" sz="2800" dirty="0" smtClean="0">
                <a:latin typeface="Courier New" pitchFamily="49" charset="0"/>
                <a:cs typeface="Courier New" pitchFamily="49" charset="0"/>
              </a:rPr>
              <a:t>N = </a:t>
            </a:r>
            <a:r>
              <a:rPr lang="en-US" sz="2800" dirty="0" err="1" smtClean="0">
                <a:latin typeface="Courier New" pitchFamily="49" charset="0"/>
                <a:cs typeface="Courier New" pitchFamily="49" charset="0"/>
              </a:rPr>
              <a:t>fliplr</a:t>
            </a:r>
            <a:r>
              <a:rPr lang="en-US" sz="2800" dirty="0" smtClean="0">
                <a:latin typeface="Courier New" pitchFamily="49" charset="0"/>
                <a:cs typeface="Courier New" pitchFamily="49" charset="0"/>
              </a:rPr>
              <a:t>(M);</a:t>
            </a:r>
            <a:endParaRPr lang="en-US" sz="3200" dirty="0"/>
          </a:p>
        </p:txBody>
      </p:sp>
      <p:sp>
        <p:nvSpPr>
          <p:cNvPr id="27656" name="Text Box 8"/>
          <p:cNvSpPr txBox="1">
            <a:spLocks noChangeArrowheads="1"/>
          </p:cNvSpPr>
          <p:nvPr/>
        </p:nvSpPr>
        <p:spPr bwMode="auto">
          <a:xfrm>
            <a:off x="3962400" y="3200400"/>
            <a:ext cx="4800600" cy="3016210"/>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FF3300"/>
                </a:solidFill>
                <a:latin typeface="Times New Roman" pitchFamily="18" charset="0"/>
                <a:cs typeface="Times New Roman" pitchFamily="18" charset="0"/>
              </a:rPr>
              <a:t>with looping</a:t>
            </a:r>
          </a:p>
          <a:p>
            <a:pPr>
              <a:spcBef>
                <a:spcPct val="50000"/>
              </a:spcBef>
            </a:pPr>
            <a:endParaRPr lang="en-US" sz="1200" dirty="0"/>
          </a:p>
          <a:p>
            <a:r>
              <a:rPr lang="da-DK" sz="2800" dirty="0" smtClean="0">
                <a:latin typeface="Courier New" pitchFamily="49" charset="0"/>
                <a:cs typeface="Courier New" pitchFamily="49" charset="0"/>
              </a:rPr>
              <a:t>for i = [1:3] </a:t>
            </a:r>
          </a:p>
          <a:p>
            <a:r>
              <a:rPr lang="da-DK" sz="2800" dirty="0" smtClean="0">
                <a:latin typeface="Courier New" pitchFamily="49" charset="0"/>
                <a:cs typeface="Courier New" pitchFamily="49" charset="0"/>
              </a:rPr>
              <a:t>for j = [1:3] </a:t>
            </a:r>
          </a:p>
          <a:p>
            <a:r>
              <a:rPr lang="da-DK" sz="2800" dirty="0" smtClean="0">
                <a:latin typeface="Courier New" pitchFamily="49" charset="0"/>
                <a:cs typeface="Courier New" pitchFamily="49" charset="0"/>
              </a:rPr>
              <a:t>N(i,4-j) = M(i,j); </a:t>
            </a:r>
          </a:p>
          <a:p>
            <a:r>
              <a:rPr lang="da-DK" sz="2800" dirty="0" smtClean="0">
                <a:latin typeface="Courier New" pitchFamily="49" charset="0"/>
                <a:cs typeface="Courier New" pitchFamily="49" charset="0"/>
              </a:rPr>
              <a:t>end </a:t>
            </a:r>
          </a:p>
          <a:p>
            <a:r>
              <a:rPr lang="da-DK" sz="2800" dirty="0" smtClean="0">
                <a:latin typeface="Courier New" pitchFamily="49" charset="0"/>
                <a:cs typeface="Courier New" pitchFamily="49" charset="0"/>
              </a:rPr>
              <a:t>end</a:t>
            </a:r>
            <a:endParaRPr lang="en-US" sz="2800" dirty="0">
              <a:latin typeface="Courier New" pitchFamily="49" charset="0"/>
              <a:cs typeface="Courier New" pitchFamily="49" charset="0"/>
            </a:endParaRPr>
          </a:p>
        </p:txBody>
      </p:sp>
      <p:pic>
        <p:nvPicPr>
          <p:cNvPr id="64516" name="Picture 4"/>
          <p:cNvPicPr>
            <a:picLocks noChangeAspect="1" noChangeArrowheads="1"/>
          </p:cNvPicPr>
          <p:nvPr/>
        </p:nvPicPr>
        <p:blipFill>
          <a:blip r:embed="rId3" cstate="print"/>
          <a:srcRect l="21890" t="35311" r="20370" b="50000"/>
          <a:stretch>
            <a:fillRect/>
          </a:stretch>
        </p:blipFill>
        <p:spPr bwMode="auto">
          <a:xfrm>
            <a:off x="838200" y="1371600"/>
            <a:ext cx="7573108" cy="1295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l="38288" t="28283" r="32883" b="61616"/>
          <a:stretch>
            <a:fillRect/>
          </a:stretch>
        </p:blipFill>
        <p:spPr bwMode="auto">
          <a:xfrm>
            <a:off x="3124200" y="2133600"/>
            <a:ext cx="2926080" cy="914400"/>
          </a:xfrm>
          <a:prstGeom prst="rect">
            <a:avLst/>
          </a:prstGeom>
          <a:noFill/>
          <a:ln w="9525">
            <a:noFill/>
            <a:miter lim="800000"/>
            <a:headEnd/>
            <a:tailEnd/>
          </a:ln>
        </p:spPr>
      </p:pic>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smtClean="0">
                <a:latin typeface="Times New Roman" pitchFamily="18" charset="0"/>
                <a:cs typeface="Times New Roman" pitchFamily="18" charset="0"/>
              </a:rPr>
              <a:t>Matrix Inverse</a:t>
            </a:r>
            <a:endParaRPr lang="en-US" sz="4000" dirty="0">
              <a:latin typeface="Times New Roman" pitchFamily="18" charset="0"/>
              <a:cs typeface="Times New Roman" pitchFamily="18" charset="0"/>
            </a:endParaRPr>
          </a:p>
        </p:txBody>
      </p:sp>
      <p:sp>
        <p:nvSpPr>
          <p:cNvPr id="6" name="Rectangle 5"/>
          <p:cNvSpPr/>
          <p:nvPr/>
        </p:nvSpPr>
        <p:spPr>
          <a:xfrm>
            <a:off x="3429000" y="3810000"/>
            <a:ext cx="2762295" cy="523220"/>
          </a:xfrm>
          <a:prstGeom prst="rect">
            <a:avLst/>
          </a:prstGeom>
        </p:spPr>
        <p:txBody>
          <a:bodyPr wrap="none">
            <a:spAutoFit/>
          </a:bodyPr>
          <a:lstStyle/>
          <a:p>
            <a:r>
              <a:rPr lang="en-US" sz="2800" dirty="0">
                <a:latin typeface="Courier New" pitchFamily="49" charset="0"/>
                <a:cs typeface="Courier New" pitchFamily="49" charset="0"/>
              </a:rPr>
              <a:t>B = inv(A);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smtClean="0">
                <a:latin typeface="Times New Roman" pitchFamily="18" charset="0"/>
                <a:cs typeface="Times New Roman" pitchFamily="18" charset="0"/>
              </a:rPr>
              <a:t>Slash and Backslash Operators</a:t>
            </a:r>
            <a:endParaRPr lang="en-US" sz="4000" dirty="0">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3" cstate="print"/>
          <a:srcRect l="52703" t="39394" r="9459" b="48485"/>
          <a:stretch>
            <a:fillRect/>
          </a:stretch>
        </p:blipFill>
        <p:spPr bwMode="auto">
          <a:xfrm>
            <a:off x="2057400" y="1981200"/>
            <a:ext cx="4800600" cy="1371600"/>
          </a:xfrm>
          <a:prstGeom prst="rect">
            <a:avLst/>
          </a:prstGeom>
          <a:noFill/>
          <a:ln w="9525">
            <a:noFill/>
            <a:miter lim="800000"/>
            <a:headEnd/>
            <a:tailEnd/>
          </a:ln>
        </p:spPr>
      </p:pic>
      <p:sp>
        <p:nvSpPr>
          <p:cNvPr id="7" name="Rectangle 6"/>
          <p:cNvSpPr/>
          <p:nvPr/>
        </p:nvSpPr>
        <p:spPr>
          <a:xfrm>
            <a:off x="3276600" y="3505200"/>
            <a:ext cx="2590800" cy="954107"/>
          </a:xfrm>
          <a:prstGeom prst="rect">
            <a:avLst/>
          </a:prstGeom>
        </p:spPr>
        <p:txBody>
          <a:bodyPr wrap="square">
            <a:spAutoFit/>
          </a:bodyPr>
          <a:lstStyle/>
          <a:p>
            <a:r>
              <a:rPr lang="en-US" sz="2800" dirty="0">
                <a:latin typeface="Courier New" pitchFamily="49" charset="0"/>
                <a:cs typeface="Courier New" pitchFamily="49" charset="0"/>
              </a:rPr>
              <a:t>c = A\b; </a:t>
            </a:r>
          </a:p>
          <a:p>
            <a:r>
              <a:rPr lang="en-US" sz="2800" dirty="0">
                <a:latin typeface="Courier New" pitchFamily="49" charset="0"/>
                <a:cs typeface="Courier New" pitchFamily="49" charset="0"/>
              </a:rPr>
              <a:t>D = B/A;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Loading Data Files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229600" cy="4525963"/>
          </a:xfrm>
        </p:spPr>
        <p:txBody>
          <a:bodyPr/>
          <a:lstStyle/>
          <a:p>
            <a:pPr>
              <a:buNone/>
            </a:pPr>
            <a:r>
              <a:rPr lang="en-US" sz="2800" i="1" dirty="0">
                <a:solidFill>
                  <a:schemeClr val="tx1"/>
                </a:solidFill>
                <a:latin typeface="Times New Roman" pitchFamily="18" charset="0"/>
                <a:cs typeface="Times New Roman" pitchFamily="18" charset="0"/>
              </a:rPr>
              <a:t>I downloaded stream flow data from the US Geological Survey’s National Water </a:t>
            </a:r>
            <a:r>
              <a:rPr lang="en-US" sz="2800" i="1" dirty="0" smtClean="0">
                <a:solidFill>
                  <a:schemeClr val="tx1"/>
                </a:solidFill>
                <a:latin typeface="Times New Roman" pitchFamily="18" charset="0"/>
                <a:cs typeface="Times New Roman" pitchFamily="18" charset="0"/>
              </a:rPr>
              <a:t>Information </a:t>
            </a:r>
            <a:r>
              <a:rPr lang="en-US" sz="2800" i="1" dirty="0">
                <a:solidFill>
                  <a:schemeClr val="tx1"/>
                </a:solidFill>
                <a:latin typeface="Times New Roman" pitchFamily="18" charset="0"/>
                <a:cs typeface="Times New Roman" pitchFamily="18" charset="0"/>
              </a:rPr>
              <a:t>Center for the Neuse River near </a:t>
            </a:r>
            <a:r>
              <a:rPr lang="en-US" sz="2800" i="1" dirty="0" err="1">
                <a:solidFill>
                  <a:schemeClr val="tx1"/>
                </a:solidFill>
                <a:latin typeface="Times New Roman" pitchFamily="18" charset="0"/>
                <a:cs typeface="Times New Roman" pitchFamily="18" charset="0"/>
              </a:rPr>
              <a:t>Goldboro</a:t>
            </a:r>
            <a:r>
              <a:rPr lang="en-US" sz="2800" i="1" dirty="0">
                <a:solidFill>
                  <a:schemeClr val="tx1"/>
                </a:solidFill>
                <a:latin typeface="Times New Roman" pitchFamily="18" charset="0"/>
                <a:cs typeface="Times New Roman" pitchFamily="18" charset="0"/>
              </a:rPr>
              <a:t> NC for the time period, 01/01/1974-12/31/1985. These data are in the file, neuse.txt. It contains two columns of data, time (in days starting on January 1, 1974) and discharge (in cubic feet per second, </a:t>
            </a:r>
            <a:r>
              <a:rPr lang="en-US" sz="2800" i="1" dirty="0" err="1">
                <a:solidFill>
                  <a:schemeClr val="tx1"/>
                </a:solidFill>
                <a:latin typeface="Times New Roman" pitchFamily="18" charset="0"/>
                <a:cs typeface="Times New Roman" pitchFamily="18" charset="0"/>
              </a:rPr>
              <a:t>cfs</a:t>
            </a:r>
            <a:r>
              <a:rPr lang="en-US" sz="2800" i="1" dirty="0">
                <a:solidFill>
                  <a:schemeClr val="tx1"/>
                </a:solidFill>
                <a:latin typeface="Times New Roman" pitchFamily="18" charset="0"/>
                <a:cs typeface="Times New Roman" pitchFamily="18" charset="0"/>
              </a:rPr>
              <a:t>). The data set contains 4383 rows of data. I also saved information about the data in the file neuse_header.txt.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smtClean="0">
                <a:latin typeface="Times New Roman" pitchFamily="18" charset="0"/>
                <a:cs typeface="Times New Roman" pitchFamily="18" charset="0"/>
              </a:rPr>
              <a:t>A text file of tabular data is very easy to load into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sp>
        <p:nvSpPr>
          <p:cNvPr id="4" name="Rectangle 3"/>
          <p:cNvSpPr/>
          <p:nvPr/>
        </p:nvSpPr>
        <p:spPr>
          <a:xfrm>
            <a:off x="1828800" y="3352800"/>
            <a:ext cx="5105400" cy="1384995"/>
          </a:xfrm>
          <a:prstGeom prst="rect">
            <a:avLst/>
          </a:prstGeom>
        </p:spPr>
        <p:txBody>
          <a:bodyPr wrap="square">
            <a:spAutoFit/>
          </a:bodyPr>
          <a:lstStyle/>
          <a:p>
            <a:r>
              <a:rPr lang="en-US" sz="2800" dirty="0">
                <a:latin typeface="Courier New" pitchFamily="49" charset="0"/>
                <a:cs typeface="Courier New" pitchFamily="49" charset="0"/>
              </a:rPr>
              <a:t>D = load(‘neuse.txt’); </a:t>
            </a:r>
          </a:p>
          <a:p>
            <a:r>
              <a:rPr lang="en-US" sz="2800" dirty="0">
                <a:latin typeface="Courier New" pitchFamily="49" charset="0"/>
                <a:cs typeface="Courier New" pitchFamily="49" charset="0"/>
              </a:rPr>
              <a:t>t = D(:,1); </a:t>
            </a:r>
          </a:p>
          <a:p>
            <a:r>
              <a:rPr lang="en-US" sz="2800" dirty="0">
                <a:latin typeface="Courier New" pitchFamily="49" charset="0"/>
                <a:cs typeface="Courier New" pitchFamily="49" charset="0"/>
              </a:rPr>
              <a:t>d = D(:,2);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latin typeface="Times New Roman" pitchFamily="18" charset="0"/>
                <a:cs typeface="Times New Roman" pitchFamily="18" charset="0"/>
              </a:rPr>
              <a:t>A Simple Plot of Data</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1066800" y="1295400"/>
            <a:ext cx="7010400" cy="5257800"/>
          </a:xfrm>
          <a:prstGeom prst="rect">
            <a:avLst/>
          </a:prstGeom>
          <a:noFill/>
          <a:ln w="9525">
            <a:noFill/>
            <a:miter lim="800000"/>
            <a:headEnd/>
            <a:tailEnd/>
          </a:ln>
        </p:spPr>
      </p:pic>
      <p:sp>
        <p:nvSpPr>
          <p:cNvPr id="6" name="Rectangle 5"/>
          <p:cNvSpPr/>
          <p:nvPr/>
        </p:nvSpPr>
        <p:spPr>
          <a:xfrm>
            <a:off x="3733800" y="762000"/>
            <a:ext cx="1701107" cy="369332"/>
          </a:xfrm>
          <a:prstGeom prst="rect">
            <a:avLst/>
          </a:prstGeom>
        </p:spPr>
        <p:txBody>
          <a:bodyPr wrap="none">
            <a:spAutoFit/>
          </a:bodyPr>
          <a:lstStyle/>
          <a:p>
            <a:r>
              <a:rPr lang="en-US" dirty="0">
                <a:latin typeface="Courier New" pitchFamily="49" charset="0"/>
                <a:cs typeface="Courier New" pitchFamily="49" charset="0"/>
              </a:rPr>
              <a:t>plot(</a:t>
            </a:r>
            <a:r>
              <a:rPr lang="en-US" dirty="0" err="1">
                <a:latin typeface="Courier New" pitchFamily="49" charset="0"/>
                <a:cs typeface="Courier New" pitchFamily="49" charset="0"/>
              </a:rPr>
              <a:t>t,d</a:t>
            </a:r>
            <a:r>
              <a:rPr lang="en-US" dirty="0">
                <a:latin typeface="Courier New" pitchFamily="49" charset="0"/>
                <a:cs typeface="Courier New" pitchFamily="49"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334000"/>
          </a:xfrm>
        </p:spPr>
        <p:txBody>
          <a:bodyPr/>
          <a:lstStyle/>
          <a:p>
            <a:pPr>
              <a:buNone/>
            </a:pPr>
            <a:r>
              <a:rPr lang="en-US" dirty="0">
                <a:solidFill>
                  <a:schemeClr val="tx1"/>
                </a:solidFill>
                <a:latin typeface="Courier New" pitchFamily="49" charset="0"/>
                <a:cs typeface="Courier New" pitchFamily="49" charset="0"/>
              </a:rPr>
              <a:t>set(gca,'LineWidth',2); </a:t>
            </a:r>
            <a:endParaRPr lang="en-US" dirty="0" smtClean="0">
              <a:solidFill>
                <a:schemeClr val="tx1"/>
              </a:solidFill>
              <a:latin typeface="Courier New" pitchFamily="49" charset="0"/>
              <a:cs typeface="Courier New" pitchFamily="49" charset="0"/>
            </a:endParaRPr>
          </a:p>
          <a:p>
            <a:pPr>
              <a:buNone/>
            </a:pPr>
            <a:endParaRPr lang="en-US" dirty="0">
              <a:solidFill>
                <a:schemeClr val="tx1"/>
              </a:solidFill>
              <a:latin typeface="Courier New" pitchFamily="49" charset="0"/>
              <a:cs typeface="Courier New" pitchFamily="49" charset="0"/>
            </a:endParaRPr>
          </a:p>
          <a:p>
            <a:pPr>
              <a:buNone/>
            </a:pPr>
            <a:r>
              <a:rPr lang="en-US" dirty="0">
                <a:solidFill>
                  <a:schemeClr val="tx1"/>
                </a:solidFill>
                <a:latin typeface="Courier New" pitchFamily="49" charset="0"/>
                <a:cs typeface="Courier New" pitchFamily="49" charset="0"/>
              </a:rPr>
              <a:t>plot(t,d,'k-','LineWidth',2); </a:t>
            </a:r>
            <a:endParaRPr lang="en-US" dirty="0" smtClean="0">
              <a:solidFill>
                <a:schemeClr val="tx1"/>
              </a:solidFill>
              <a:latin typeface="Courier New" pitchFamily="49" charset="0"/>
              <a:cs typeface="Courier New" pitchFamily="49" charset="0"/>
            </a:endParaRPr>
          </a:p>
          <a:p>
            <a:pPr>
              <a:buNone/>
            </a:pPr>
            <a:endParaRPr lang="en-US" dirty="0">
              <a:solidFill>
                <a:schemeClr val="tx1"/>
              </a:solidFill>
              <a:latin typeface="Courier New" pitchFamily="49" charset="0"/>
              <a:cs typeface="Courier New" pitchFamily="49" charset="0"/>
            </a:endParaRPr>
          </a:p>
          <a:p>
            <a:pPr>
              <a:buNone/>
            </a:pPr>
            <a:r>
              <a:rPr lang="en-US" dirty="0">
                <a:solidFill>
                  <a:schemeClr val="tx1"/>
                </a:solidFill>
                <a:latin typeface="Courier New" pitchFamily="49" charset="0"/>
                <a:cs typeface="Courier New" pitchFamily="49" charset="0"/>
              </a:rPr>
              <a:t>title('Neuse River Hydrograph</a:t>
            </a:r>
            <a:r>
              <a:rPr lang="en-US" dirty="0" smtClean="0">
                <a:solidFill>
                  <a:schemeClr val="tx1"/>
                </a:solidFill>
                <a:latin typeface="Courier New" pitchFamily="49" charset="0"/>
                <a:cs typeface="Courier New" pitchFamily="49" charset="0"/>
              </a:rPr>
              <a:t>');</a:t>
            </a:r>
          </a:p>
          <a:p>
            <a:pPr>
              <a:buNone/>
            </a:pPr>
            <a:r>
              <a:rPr lang="en-US" dirty="0" smtClean="0">
                <a:solidFill>
                  <a:schemeClr val="tx1"/>
                </a:solidFill>
                <a:latin typeface="Courier New" pitchFamily="49" charset="0"/>
                <a:cs typeface="Courier New" pitchFamily="49" charset="0"/>
              </a:rPr>
              <a:t> </a:t>
            </a: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xlabel</a:t>
            </a:r>
            <a:r>
              <a:rPr lang="en-US" dirty="0">
                <a:solidFill>
                  <a:schemeClr val="tx1"/>
                </a:solidFill>
                <a:latin typeface="Courier New" pitchFamily="49" charset="0"/>
                <a:cs typeface="Courier New" pitchFamily="49" charset="0"/>
              </a:rPr>
              <a:t>('time in days'); </a:t>
            </a:r>
            <a:endParaRPr lang="en-US" dirty="0" smtClean="0">
              <a:solidFill>
                <a:schemeClr val="tx1"/>
              </a:solidFill>
              <a:latin typeface="Courier New" pitchFamily="49" charset="0"/>
              <a:cs typeface="Courier New" pitchFamily="49" charset="0"/>
            </a:endParaRPr>
          </a:p>
          <a:p>
            <a:pPr>
              <a:buNone/>
            </a:pP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ylabel</a:t>
            </a:r>
            <a:r>
              <a:rPr lang="en-US" dirty="0">
                <a:solidFill>
                  <a:schemeClr val="tx1"/>
                </a:solidFill>
                <a:latin typeface="Courier New" pitchFamily="49" charset="0"/>
                <a:cs typeface="Courier New" pitchFamily="49" charset="0"/>
              </a:rPr>
              <a:t>('discharge in </a:t>
            </a:r>
            <a:r>
              <a:rPr lang="en-US" dirty="0" err="1">
                <a:solidFill>
                  <a:schemeClr val="tx1"/>
                </a:solidFill>
                <a:latin typeface="Courier New" pitchFamily="49" charset="0"/>
                <a:cs typeface="Courier New" pitchFamily="49" charset="0"/>
              </a:rPr>
              <a:t>cfs</a:t>
            </a:r>
            <a:r>
              <a:rPr lang="en-US" dirty="0">
                <a:solidFill>
                  <a:schemeClr val="tx1"/>
                </a:solidFill>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Title 1"/>
          <p:cNvSpPr txBox="1">
            <a:spLocks/>
          </p:cNvSpPr>
          <p:nvPr/>
        </p:nvSpPr>
        <p:spPr bwMode="auto">
          <a:xfrm>
            <a:off x="381000" y="16234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 </a:t>
            </a:r>
            <a:r>
              <a:rPr lang="en-US" sz="4400" kern="0" dirty="0">
                <a:solidFill>
                  <a:schemeClr val="tx2"/>
                </a:solidFill>
                <a:latin typeface="Times New Roman" pitchFamily="18" charset="0"/>
                <a:ea typeface="+mj-ea"/>
                <a:cs typeface="Times New Roman" pitchFamily="18" charset="0"/>
              </a:rPr>
              <a:t>S</a:t>
            </a:r>
            <a:r>
              <a:rPr kumimoji="0" lang="en-US" sz="44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omewhat</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Better</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Controlled Plot</a:t>
            </a:r>
            <a:endPar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bwMode="auto">
          <a:xfrm>
            <a:off x="2590800" y="1447804"/>
            <a:ext cx="5943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rgbClr val="FF0000"/>
                </a:solidFill>
                <a:latin typeface="Times New Roman" pitchFamily="18" charset="0"/>
                <a:cs typeface="Times New Roman" pitchFamily="18" charset="0"/>
              </a:rPr>
              <a:t>make the axes thicker</a:t>
            </a: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rgbClr val="FF0000"/>
                </a:solidFill>
                <a:latin typeface="Times New Roman" pitchFamily="18" charset="0"/>
                <a:cs typeface="Times New Roman" pitchFamily="18" charset="0"/>
              </a:rPr>
              <a:t>plot black lines of width 2</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title at top</a:t>
            </a:r>
            <a:r>
              <a:rPr kumimoji="0" lang="en-US" sz="32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of figure</a:t>
            </a: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label x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sz="3200" kern="0" dirty="0">
              <a:solidFill>
                <a:srgbClr val="FF0000"/>
              </a:solidFill>
              <a:latin typeface="Times New Roman" pitchFamily="18" charset="0"/>
              <a:cs typeface="Times New Roman" pitchFamily="18" charset="0"/>
            </a:endParaRPr>
          </a:p>
          <a:p>
            <a:pPr marL="342900" indent="-342900">
              <a:spcBef>
                <a:spcPct val="20000"/>
              </a:spcBef>
            </a:pPr>
            <a:r>
              <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label y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l="3191" t="16276" r="4579" b="2501"/>
          <a:stretch>
            <a:fillRect/>
          </a:stretch>
        </p:blipFill>
        <p:spPr bwMode="auto">
          <a:xfrm>
            <a:off x="1143000" y="762000"/>
            <a:ext cx="6606209" cy="514184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962400"/>
          </a:xfrm>
        </p:spPr>
        <p:txBody>
          <a:bodyPr>
            <a:normAutofit fontScale="90000"/>
          </a:bodyPr>
          <a:lstStyle/>
          <a:p>
            <a:r>
              <a:rPr lang="en-US" dirty="0" smtClean="0">
                <a:latin typeface="Times New Roman" pitchFamily="18" charset="0"/>
                <a:cs typeface="Times New Roman" pitchFamily="18" charset="0"/>
              </a:rPr>
              <a:t>advice</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even before looking at the data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articulate the properties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you expect them to have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then critically examine them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 light of your expectations</a:t>
            </a:r>
            <a:endParaRPr lang="en-US"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Writing a Data File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438400"/>
            <a:ext cx="8229600" cy="3429000"/>
          </a:xfrm>
        </p:spPr>
        <p:txBody>
          <a:bodyPr/>
          <a:lstStyle/>
          <a:p>
            <a:pPr>
              <a:buNone/>
            </a:pPr>
            <a:endParaRPr lang="en-US" sz="2800" dirty="0" smtClean="0">
              <a:solidFill>
                <a:srgbClr val="000000"/>
              </a:solidFill>
              <a:latin typeface="Courier New"/>
            </a:endParaRPr>
          </a:p>
          <a:p>
            <a:pPr>
              <a:buNone/>
            </a:pPr>
            <a:r>
              <a:rPr lang="en-US" sz="2800" dirty="0" smtClean="0">
                <a:solidFill>
                  <a:srgbClr val="000000"/>
                </a:solidFill>
                <a:latin typeface="Courier New"/>
              </a:rPr>
              <a:t>f=35.3146</a:t>
            </a:r>
            <a:r>
              <a:rPr lang="en-US" sz="2800" dirty="0">
                <a:solidFill>
                  <a:srgbClr val="000000"/>
                </a:solidFill>
                <a:latin typeface="Courier New"/>
              </a:rPr>
              <a:t>; </a:t>
            </a:r>
          </a:p>
          <a:p>
            <a:pPr>
              <a:buNone/>
            </a:pPr>
            <a:r>
              <a:rPr lang="en-US" sz="2800" dirty="0">
                <a:solidFill>
                  <a:srgbClr val="000000"/>
                </a:solidFill>
                <a:latin typeface="Courier New"/>
              </a:rPr>
              <a:t>dm = d/f; </a:t>
            </a:r>
          </a:p>
          <a:p>
            <a:pPr>
              <a:buNone/>
            </a:pPr>
            <a:r>
              <a:rPr lang="en-US" sz="2800" dirty="0">
                <a:solidFill>
                  <a:srgbClr val="000000"/>
                </a:solidFill>
                <a:latin typeface="Courier New"/>
              </a:rPr>
              <a:t>Dm(:,1)=t; </a:t>
            </a:r>
          </a:p>
          <a:p>
            <a:pPr>
              <a:buNone/>
            </a:pPr>
            <a:r>
              <a:rPr lang="en-US" sz="2800" dirty="0">
                <a:solidFill>
                  <a:srgbClr val="000000"/>
                </a:solidFill>
                <a:latin typeface="Courier New"/>
              </a:rPr>
              <a:t>Dm(:,2)=dm; </a:t>
            </a:r>
          </a:p>
          <a:p>
            <a:pPr>
              <a:buNone/>
            </a:pPr>
            <a:r>
              <a:rPr lang="en-US" sz="2800" dirty="0" err="1" smtClean="0">
                <a:solidFill>
                  <a:srgbClr val="000000"/>
                </a:solidFill>
                <a:latin typeface="Courier New"/>
              </a:rPr>
              <a:t>dlmwrite</a:t>
            </a:r>
            <a:r>
              <a:rPr lang="en-US" sz="2800" dirty="0" smtClean="0">
                <a:solidFill>
                  <a:srgbClr val="000000"/>
                </a:solidFill>
                <a:latin typeface="Courier New"/>
              </a:rPr>
              <a:t>(‘</a:t>
            </a:r>
            <a:r>
              <a:rPr lang="en-US" sz="2800" dirty="0" err="1" smtClean="0">
                <a:solidFill>
                  <a:srgbClr val="000000"/>
                </a:solidFill>
                <a:latin typeface="Courier New"/>
              </a:rPr>
              <a:t>neuse_metric.txt</a:t>
            </a:r>
            <a:r>
              <a:rPr lang="en-US" sz="2800" dirty="0" err="1">
                <a:solidFill>
                  <a:srgbClr val="000000"/>
                </a:solidFill>
                <a:latin typeface="Courier New"/>
              </a:rPr>
              <a:t>’,Dm</a:t>
            </a:r>
            <a:r>
              <a:rPr lang="en-US" sz="2800" dirty="0">
                <a:solidFill>
                  <a:srgbClr val="000000"/>
                </a:solidFill>
                <a:latin typeface="Courier New"/>
              </a:rPr>
              <a:t>,’\t’); </a:t>
            </a:r>
            <a:endParaRPr lang="en-US" sz="2800" dirty="0"/>
          </a:p>
        </p:txBody>
      </p:sp>
      <p:sp>
        <p:nvSpPr>
          <p:cNvPr id="4" name="Title 1"/>
          <p:cNvSpPr txBox="1">
            <a:spLocks/>
          </p:cNvSpPr>
          <p:nvPr/>
        </p:nvSpPr>
        <p:spPr bwMode="auto">
          <a:xfrm>
            <a:off x="6096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 convert </a:t>
            </a:r>
            <a:r>
              <a:rPr kumimoji="0" lang="en-US" sz="44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cfs</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to m</a:t>
            </a:r>
            <a:r>
              <a:rPr kumimoji="0" lang="en-US" sz="4400" b="0" i="0" u="none" strike="noStrike" kern="0" cap="none" spc="0" normalizeH="0" baseline="30000" noProof="0" dirty="0" smtClean="0">
                <a:ln>
                  <a:noFill/>
                </a:ln>
                <a:solidFill>
                  <a:schemeClr val="tx2"/>
                </a:solidFill>
                <a:effectLst/>
                <a:uLnTx/>
                <a:uFillTx/>
                <a:latin typeface="Times New Roman" pitchFamily="18" charset="0"/>
                <a:ea typeface="+mj-ea"/>
                <a:cs typeface="Times New Roman" pitchFamily="18" charset="0"/>
              </a:rPr>
              <a:t>3</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362200"/>
            <a:ext cx="8229600" cy="1143000"/>
          </a:xfrm>
        </p:spPr>
        <p:txBody>
          <a:bodyPr/>
          <a:lstStyle/>
          <a:p>
            <a:r>
              <a:rPr lang="en-US" sz="4000" dirty="0"/>
              <a:t>Finding and Using Documentation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nvGraphicFramePr>
        <p:xfrm>
          <a:off x="0" y="228600"/>
          <a:ext cx="9144000" cy="5246688"/>
        </p:xfrm>
        <a:graphic>
          <a:graphicData uri="http://schemas.openxmlformats.org/presentationml/2006/ole">
            <p:oleObj spid="_x0000_s52226" name="Bitmap Image" r:id="rId3" imgW="9742857" imgH="5590476" progId="PBrush">
              <p:embed/>
            </p:oleObj>
          </a:graphicData>
        </a:graphic>
      </p:graphicFrame>
      <p:sp>
        <p:nvSpPr>
          <p:cNvPr id="4101" name="Text Box 5"/>
          <p:cNvSpPr txBox="1">
            <a:spLocks noChangeArrowheads="1"/>
          </p:cNvSpPr>
          <p:nvPr/>
        </p:nvSpPr>
        <p:spPr bwMode="auto">
          <a:xfrm>
            <a:off x="228600" y="5943600"/>
            <a:ext cx="8915400" cy="366713"/>
          </a:xfrm>
          <a:prstGeom prst="rect">
            <a:avLst/>
          </a:prstGeom>
          <a:noFill/>
          <a:ln w="9525">
            <a:noFill/>
            <a:miter lim="800000"/>
            <a:headEnd/>
            <a:tailEnd/>
          </a:ln>
          <a:effectLst/>
        </p:spPr>
        <p:txBody>
          <a:bodyPr>
            <a:spAutoFit/>
          </a:bodyPr>
          <a:lstStyle/>
          <a:p>
            <a:pPr>
              <a:spcBef>
                <a:spcPct val="50000"/>
              </a:spcBef>
            </a:pPr>
            <a:r>
              <a:rPr lang="en-US"/>
              <a:t>MatLab Web Site is one place that your can get a description of syntax, functions, etc.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0" y="0"/>
          <a:ext cx="9144000" cy="5570538"/>
        </p:xfrm>
        <a:graphic>
          <a:graphicData uri="http://schemas.openxmlformats.org/presentationml/2006/ole">
            <p:oleObj spid="_x0000_s53250" name="Bitmap Image" r:id="rId3" imgW="6582694" imgH="4009524" progId="PBrush">
              <p:embed/>
            </p:oleObj>
          </a:graphicData>
        </a:graphic>
      </p:graphicFrame>
      <p:sp>
        <p:nvSpPr>
          <p:cNvPr id="5125" name="Oval 5"/>
          <p:cNvSpPr>
            <a:spLocks noChangeArrowheads="1"/>
          </p:cNvSpPr>
          <p:nvPr/>
        </p:nvSpPr>
        <p:spPr bwMode="auto">
          <a:xfrm>
            <a:off x="0" y="4648200"/>
            <a:ext cx="1447800" cy="990600"/>
          </a:xfrm>
          <a:prstGeom prst="ellipse">
            <a:avLst/>
          </a:prstGeom>
          <a:noFill/>
          <a:ln w="25400">
            <a:solidFill>
              <a:srgbClr val="FF0000"/>
            </a:solidFill>
            <a:round/>
            <a:headEnd/>
            <a:tailEnd/>
          </a:ln>
          <a:effectLst/>
        </p:spPr>
        <p:txBody>
          <a:bodyPr wrap="none" anchor="ctr"/>
          <a:lstStyle/>
          <a:p>
            <a:endParaRPr lang="en-US"/>
          </a:p>
        </p:txBody>
      </p:sp>
      <p:sp>
        <p:nvSpPr>
          <p:cNvPr id="5126" name="Line 6"/>
          <p:cNvSpPr>
            <a:spLocks noChangeShapeType="1"/>
          </p:cNvSpPr>
          <p:nvPr/>
        </p:nvSpPr>
        <p:spPr bwMode="auto">
          <a:xfrm flipH="1" flipV="1">
            <a:off x="1447800" y="5410200"/>
            <a:ext cx="1447800" cy="609600"/>
          </a:xfrm>
          <a:prstGeom prst="line">
            <a:avLst/>
          </a:prstGeom>
          <a:noFill/>
          <a:ln w="76200">
            <a:solidFill>
              <a:srgbClr val="FF0000"/>
            </a:solidFill>
            <a:round/>
            <a:headEnd/>
            <a:tailEnd type="triangle" w="med" len="med"/>
          </a:ln>
          <a:effectLst/>
        </p:spPr>
        <p:txBody>
          <a:bodyPr/>
          <a:lstStyle/>
          <a:p>
            <a:endParaRPr lang="en-US"/>
          </a:p>
        </p:txBody>
      </p:sp>
      <p:sp>
        <p:nvSpPr>
          <p:cNvPr id="5127" name="Text Box 7"/>
          <p:cNvSpPr txBox="1">
            <a:spLocks noChangeArrowheads="1"/>
          </p:cNvSpPr>
          <p:nvPr/>
        </p:nvSpPr>
        <p:spPr bwMode="auto">
          <a:xfrm>
            <a:off x="2895600" y="5791200"/>
            <a:ext cx="5257800" cy="915988"/>
          </a:xfrm>
          <a:prstGeom prst="rect">
            <a:avLst/>
          </a:prstGeom>
          <a:noFill/>
          <a:ln w="9525">
            <a:noFill/>
            <a:miter lim="800000"/>
            <a:headEnd/>
            <a:tailEnd/>
          </a:ln>
          <a:effectLst/>
        </p:spPr>
        <p:txBody>
          <a:bodyPr>
            <a:spAutoFit/>
          </a:bodyPr>
          <a:lstStyle/>
          <a:p>
            <a:pPr>
              <a:spcBef>
                <a:spcPct val="50000"/>
              </a:spcBef>
            </a:pPr>
            <a:r>
              <a:rPr lang="en-US"/>
              <a:t>Can be very useful in finding exactly what you want if you’ve only found something close to what you want!</a:t>
            </a:r>
          </a:p>
        </p:txBody>
      </p:sp>
      <p:sp>
        <p:nvSpPr>
          <p:cNvPr id="5128" name="Text Box 8"/>
          <p:cNvSpPr txBox="1">
            <a:spLocks noChangeArrowheads="1"/>
          </p:cNvSpPr>
          <p:nvPr/>
        </p:nvSpPr>
        <p:spPr bwMode="auto">
          <a:xfrm>
            <a:off x="2819400" y="457200"/>
            <a:ext cx="4267200" cy="366713"/>
          </a:xfrm>
          <a:prstGeom prst="rect">
            <a:avLst/>
          </a:prstGeom>
          <a:noFill/>
          <a:ln w="9525">
            <a:noFill/>
            <a:miter lim="800000"/>
            <a:headEnd/>
            <a:tailEnd/>
          </a:ln>
          <a:effectLst/>
        </p:spPr>
        <p:txBody>
          <a:bodyPr>
            <a:spAutoFit/>
          </a:bodyPr>
          <a:lstStyle/>
          <a:p>
            <a:pPr>
              <a:spcBef>
                <a:spcPct val="50000"/>
              </a:spcBef>
            </a:pPr>
            <a:r>
              <a:rPr lang="en-US"/>
              <a:t>Example 1:  the </a:t>
            </a:r>
            <a:r>
              <a:rPr lang="en-US" b="1"/>
              <a:t>LENGTH</a:t>
            </a:r>
            <a:r>
              <a:rPr lang="en-US"/>
              <a:t> command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5715000"/>
            <a:ext cx="8229600" cy="1143000"/>
          </a:xfrm>
        </p:spPr>
        <p:txBody>
          <a:bodyPr>
            <a:normAutofit fontScale="90000"/>
          </a:bodyPr>
          <a:lstStyle/>
          <a:p>
            <a:r>
              <a:rPr lang="en-US" sz="4800"/>
              <a:t>. . .</a:t>
            </a:r>
            <a:br>
              <a:rPr lang="en-US" sz="4800"/>
            </a:br>
            <a:r>
              <a:rPr lang="en-US" sz="2400"/>
              <a:t>(two more pages below)</a:t>
            </a:r>
          </a:p>
        </p:txBody>
      </p:sp>
      <p:graphicFrame>
        <p:nvGraphicFramePr>
          <p:cNvPr id="6148" name="Object 4"/>
          <p:cNvGraphicFramePr>
            <a:graphicFrameLocks noChangeAspect="1"/>
          </p:cNvGraphicFramePr>
          <p:nvPr/>
        </p:nvGraphicFramePr>
        <p:xfrm>
          <a:off x="0" y="1219200"/>
          <a:ext cx="9144000" cy="4826000"/>
        </p:xfrm>
        <a:graphic>
          <a:graphicData uri="http://schemas.openxmlformats.org/presentationml/2006/ole">
            <p:oleObj spid="_x0000_s54274" name="Bitmap Image" r:id="rId3" imgW="6477904" imgH="3419952" progId="PBrush">
              <p:embed/>
            </p:oleObj>
          </a:graphicData>
        </a:graphic>
      </p:graphicFrame>
      <p:sp>
        <p:nvSpPr>
          <p:cNvPr id="6149" name="Oval 5"/>
          <p:cNvSpPr>
            <a:spLocks noChangeArrowheads="1"/>
          </p:cNvSpPr>
          <p:nvPr/>
        </p:nvSpPr>
        <p:spPr bwMode="auto">
          <a:xfrm>
            <a:off x="0" y="4114800"/>
            <a:ext cx="1447800" cy="304800"/>
          </a:xfrm>
          <a:prstGeom prst="ellipse">
            <a:avLst/>
          </a:prstGeom>
          <a:noFill/>
          <a:ln w="25400">
            <a:solidFill>
              <a:srgbClr val="FF0000"/>
            </a:solidFill>
            <a:round/>
            <a:headEnd/>
            <a:tailEnd/>
          </a:ln>
          <a:effectLst/>
        </p:spPr>
        <p:txBody>
          <a:bodyPr wrap="none" anchor="ctr"/>
          <a:lstStyle/>
          <a:p>
            <a:endParaRPr lang="en-US"/>
          </a:p>
        </p:txBody>
      </p:sp>
      <p:sp>
        <p:nvSpPr>
          <p:cNvPr id="6150" name="Line 6"/>
          <p:cNvSpPr>
            <a:spLocks noChangeShapeType="1"/>
          </p:cNvSpPr>
          <p:nvPr/>
        </p:nvSpPr>
        <p:spPr bwMode="auto">
          <a:xfrm flipH="1">
            <a:off x="1143000" y="1905000"/>
            <a:ext cx="4343400" cy="2209800"/>
          </a:xfrm>
          <a:prstGeom prst="line">
            <a:avLst/>
          </a:prstGeom>
          <a:noFill/>
          <a:ln w="76200">
            <a:solidFill>
              <a:srgbClr val="FF0000"/>
            </a:solidFill>
            <a:round/>
            <a:headEnd/>
            <a:tailEnd type="triangle" w="med" len="med"/>
          </a:ln>
          <a:effectLst/>
        </p:spPr>
        <p:txBody>
          <a:bodyPr/>
          <a:lstStyle/>
          <a:p>
            <a:endParaRPr lang="en-US"/>
          </a:p>
        </p:txBody>
      </p:sp>
      <p:sp>
        <p:nvSpPr>
          <p:cNvPr id="6151" name="Text Box 7"/>
          <p:cNvSpPr txBox="1">
            <a:spLocks noChangeArrowheads="1"/>
          </p:cNvSpPr>
          <p:nvPr/>
        </p:nvSpPr>
        <p:spPr bwMode="auto">
          <a:xfrm>
            <a:off x="457200" y="304800"/>
            <a:ext cx="4267200" cy="366713"/>
          </a:xfrm>
          <a:prstGeom prst="rect">
            <a:avLst/>
          </a:prstGeom>
          <a:noFill/>
          <a:ln w="9525">
            <a:noFill/>
            <a:miter lim="800000"/>
            <a:headEnd/>
            <a:tailEnd/>
          </a:ln>
          <a:effectLst/>
        </p:spPr>
        <p:txBody>
          <a:bodyPr>
            <a:spAutoFit/>
          </a:bodyPr>
          <a:lstStyle/>
          <a:p>
            <a:pPr>
              <a:spcBef>
                <a:spcPct val="50000"/>
              </a:spcBef>
            </a:pPr>
            <a:r>
              <a:rPr lang="en-US"/>
              <a:t>Example 2:  the </a:t>
            </a:r>
            <a:r>
              <a:rPr lang="en-US" b="1"/>
              <a:t>SUM</a:t>
            </a:r>
            <a:r>
              <a:rPr lang="en-US"/>
              <a:t> command</a:t>
            </a:r>
          </a:p>
        </p:txBody>
      </p:sp>
      <p:sp>
        <p:nvSpPr>
          <p:cNvPr id="6152" name="Text Box 8"/>
          <p:cNvSpPr txBox="1">
            <a:spLocks noChangeArrowheads="1"/>
          </p:cNvSpPr>
          <p:nvPr/>
        </p:nvSpPr>
        <p:spPr bwMode="auto">
          <a:xfrm>
            <a:off x="5486400" y="533400"/>
            <a:ext cx="2286000" cy="3113088"/>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Some commands have long, complicated explanations.  But that’s because they can be applied to very complicated data objects.  Their application to a vector is usually short and sweet.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590800"/>
            <a:ext cx="8229600" cy="1143000"/>
          </a:xfrm>
        </p:spPr>
        <p:txBody>
          <a:bodyPr/>
          <a:lstStyle/>
          <a:p>
            <a:r>
              <a:rPr lang="en-US" dirty="0" smtClean="0">
                <a:latin typeface="Times New Roman" pitchFamily="18" charset="0"/>
                <a:cs typeface="Times New Roman" pitchFamily="18" charset="0"/>
              </a:rPr>
              <a:t>Scripting Advice</a:t>
            </a:r>
            <a:endParaRPr lang="en-US"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a:t>
            </a:r>
          </a:p>
        </p:txBody>
      </p:sp>
      <p:sp>
        <p:nvSpPr>
          <p:cNvPr id="30723" name="Rectangle 3"/>
          <p:cNvSpPr>
            <a:spLocks noGrp="1" noChangeArrowheads="1"/>
          </p:cNvSpPr>
          <p:nvPr>
            <p:ph type="body" idx="1"/>
          </p:nvPr>
        </p:nvSpPr>
        <p:spPr/>
        <p:txBody>
          <a:bodyPr/>
          <a:lstStyle/>
          <a:p>
            <a:pPr>
              <a:lnSpc>
                <a:spcPct val="90000"/>
              </a:lnSpc>
              <a:buFontTx/>
              <a:buNone/>
            </a:pPr>
            <a:r>
              <a:rPr lang="en-US" dirty="0">
                <a:latin typeface="Times New Roman" pitchFamily="18" charset="0"/>
                <a:cs typeface="Times New Roman" pitchFamily="18" charset="0"/>
              </a:rPr>
              <a:t>Think about what you want to do before starting to type in code!</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Block out on a piece of scratch paper the necessary steps</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Without some forethought, you can code for a hour, and then realize that what you’re doing makes no sense at all.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2</a:t>
            </a:r>
          </a:p>
        </p:txBody>
      </p:sp>
      <p:sp>
        <p:nvSpPr>
          <p:cNvPr id="39939" name="Rectangle 3"/>
          <p:cNvSpPr>
            <a:spLocks noGrp="1" noChangeArrowheads="1"/>
          </p:cNvSpPr>
          <p:nvPr>
            <p:ph type="body" idx="1"/>
          </p:nvPr>
        </p:nvSpPr>
        <p:spPr>
          <a:xfrm>
            <a:off x="533400" y="1447800"/>
            <a:ext cx="8229600" cy="4267200"/>
          </a:xfrm>
        </p:spPr>
        <p:txBody>
          <a:bodyPr/>
          <a:lstStyle/>
          <a:p>
            <a:pPr>
              <a:buFontTx/>
              <a:buNone/>
            </a:pPr>
            <a:r>
              <a:rPr lang="en-US" dirty="0">
                <a:latin typeface="Times New Roman" pitchFamily="18" charset="0"/>
                <a:cs typeface="Times New Roman" pitchFamily="18" charset="0"/>
              </a:rPr>
              <a:t>Sure, cannibalize a program to make a new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But keep a copy of the old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And make sure the names are sufficiently different that you won’t confuse the two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3</a:t>
            </a:r>
          </a:p>
        </p:txBody>
      </p:sp>
      <p:sp>
        <p:nvSpPr>
          <p:cNvPr id="35843" name="Rectangle 3"/>
          <p:cNvSpPr>
            <a:spLocks noGrp="1" noChangeArrowheads="1"/>
          </p:cNvSpPr>
          <p:nvPr>
            <p:ph type="body" idx="1"/>
          </p:nvPr>
        </p:nvSpPr>
        <p:spPr>
          <a:xfrm>
            <a:off x="457200" y="1219200"/>
            <a:ext cx="8229600" cy="5257800"/>
          </a:xfrm>
        </p:spPr>
        <p:txBody>
          <a:bodyPr/>
          <a:lstStyle/>
          <a:p>
            <a:pPr>
              <a:lnSpc>
                <a:spcPct val="90000"/>
              </a:lnSpc>
              <a:buFontTx/>
              <a:buNone/>
            </a:pPr>
            <a:r>
              <a:rPr lang="en-US" dirty="0">
                <a:latin typeface="Times New Roman" pitchFamily="18" charset="0"/>
                <a:cs typeface="Times New Roman" pitchFamily="18" charset="0"/>
              </a:rPr>
              <a:t>Be consistent in the use of variable names</a:t>
            </a:r>
          </a:p>
          <a:p>
            <a:pPr>
              <a:lnSpc>
                <a:spcPct val="90000"/>
              </a:lnSpc>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cmin</a:t>
            </a:r>
            <a:r>
              <a:rPr lang="en-US" dirty="0">
                <a:latin typeface="Times New Roman" pitchFamily="18" charset="0"/>
                <a:cs typeface="Times New Roman" pitchFamily="18" charset="0"/>
              </a:rPr>
              <a:t>, minx, </a:t>
            </a:r>
            <a:r>
              <a:rPr lang="en-US" dirty="0" err="1">
                <a:latin typeface="Times New Roman" pitchFamily="18" charset="0"/>
                <a:cs typeface="Times New Roman" pitchFamily="18" charset="0"/>
              </a:rPr>
              <a:t>miny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minz</a:t>
            </a: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Don’t use variable names that can be too easily confused,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xmin</a:t>
            </a:r>
            <a:r>
              <a:rPr lang="en-US" dirty="0">
                <a:latin typeface="Times New Roman" pitchFamily="18" charset="0"/>
                <a:cs typeface="Times New Roman" pitchFamily="18" charset="0"/>
              </a:rPr>
              <a:t> and minx.</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i="1" dirty="0">
                <a:latin typeface="Times New Roman" pitchFamily="18" charset="0"/>
                <a:cs typeface="Times New Roman" pitchFamily="18" charset="0"/>
              </a:rPr>
              <a:t>(Especially important because it can interact disastrously with </a:t>
            </a:r>
            <a:r>
              <a:rPr lang="en-US" i="1" dirty="0" err="1">
                <a:latin typeface="Times New Roman" pitchFamily="18" charset="0"/>
                <a:cs typeface="Times New Roman" pitchFamily="18" charset="0"/>
              </a:rPr>
              <a:t>MatLab</a:t>
            </a:r>
            <a:r>
              <a:rPr lang="en-US" i="1" dirty="0">
                <a:latin typeface="Times New Roman" pitchFamily="18" charset="0"/>
                <a:cs typeface="Times New Roman" pitchFamily="18" charset="0"/>
              </a:rPr>
              <a:t> automatic creation of variables. A misspelled variable becomes a new variable).</a:t>
            </a:r>
          </a:p>
        </p:txBody>
      </p:sp>
      <p:sp>
        <p:nvSpPr>
          <p:cNvPr id="35844" name="Oval 4"/>
          <p:cNvSpPr>
            <a:spLocks noChangeArrowheads="1"/>
          </p:cNvSpPr>
          <p:nvPr/>
        </p:nvSpPr>
        <p:spPr bwMode="auto">
          <a:xfrm>
            <a:off x="3810000" y="1752600"/>
            <a:ext cx="3352800" cy="609600"/>
          </a:xfrm>
          <a:prstGeom prst="ellipse">
            <a:avLst/>
          </a:prstGeom>
          <a:noFill/>
          <a:ln w="25400">
            <a:solidFill>
              <a:srgbClr val="FF0000"/>
            </a:solidFill>
            <a:round/>
            <a:headEnd/>
            <a:tailEnd/>
          </a:ln>
          <a:effectLst/>
        </p:spPr>
        <p:txBody>
          <a:bodyPr wrap="none" anchor="ctr"/>
          <a:lstStyle/>
          <a:p>
            <a:endParaRPr lang="en-US"/>
          </a:p>
        </p:txBody>
      </p:sp>
      <p:sp>
        <p:nvSpPr>
          <p:cNvPr id="35845" name="Text Box 5"/>
          <p:cNvSpPr txBox="1">
            <a:spLocks noChangeArrowheads="1"/>
          </p:cNvSpPr>
          <p:nvPr/>
        </p:nvSpPr>
        <p:spPr bwMode="auto">
          <a:xfrm>
            <a:off x="3962400" y="2362200"/>
            <a:ext cx="3124200" cy="369332"/>
          </a:xfrm>
          <a:prstGeom prst="rect">
            <a:avLst/>
          </a:prstGeom>
          <a:noFill/>
          <a:ln w="9525">
            <a:noFill/>
            <a:miter lim="800000"/>
            <a:headEnd/>
            <a:tailEnd/>
          </a:ln>
          <a:effectLst/>
        </p:spPr>
        <p:txBody>
          <a:bodyPr wrap="square">
            <a:spAutoFit/>
          </a:bodyPr>
          <a:lstStyle/>
          <a:p>
            <a:pPr algn="ctr">
              <a:spcBef>
                <a:spcPct val="50000"/>
              </a:spcBef>
            </a:pPr>
            <a:r>
              <a:rPr lang="en-US" dirty="0">
                <a:solidFill>
                  <a:srgbClr val="FF3300"/>
                </a:solidFill>
              </a:rPr>
              <a:t>guaranteed to cause trouble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4</a:t>
            </a:r>
          </a:p>
        </p:txBody>
      </p:sp>
      <p:sp>
        <p:nvSpPr>
          <p:cNvPr id="31747" name="Rectangle 3"/>
          <p:cNvSpPr>
            <a:spLocks noGrp="1" noChangeArrowheads="1"/>
          </p:cNvSpPr>
          <p:nvPr>
            <p:ph type="body" idx="1"/>
          </p:nvPr>
        </p:nvSpPr>
        <p:spPr>
          <a:xfrm>
            <a:off x="609600" y="2057400"/>
            <a:ext cx="8229600" cy="3048000"/>
          </a:xfrm>
        </p:spPr>
        <p:txBody>
          <a:bodyPr/>
          <a:lstStyle/>
          <a:p>
            <a:pPr>
              <a:buFontTx/>
              <a:buNone/>
            </a:pPr>
            <a:r>
              <a:rPr lang="en-US" dirty="0">
                <a:latin typeface="Times New Roman" pitchFamily="18" charset="0"/>
                <a:cs typeface="Times New Roman" pitchFamily="18" charset="0"/>
              </a:rPr>
              <a:t>Build code in small section, and test each section thoroughly before going in to the next.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Make lots of </a:t>
            </a:r>
            <a:r>
              <a:rPr lang="en-US" dirty="0" smtClean="0">
                <a:latin typeface="Times New Roman" pitchFamily="18" charset="0"/>
                <a:cs typeface="Times New Roman" pitchFamily="18" charset="0"/>
              </a:rPr>
              <a:t>plots to check that vectors look sensible.</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190381"/>
            <a:ext cx="7162800" cy="800219"/>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Case Study: Stream flow of the Hudson River</a:t>
            </a:r>
            <a:endParaRPr lang="pl-PL" sz="2800" dirty="0" smtClean="0">
              <a:latin typeface="Times New Roman" pitchFamily="18" charset="0"/>
              <a:cs typeface="Times New Roman" pitchFamily="18" charset="0"/>
            </a:endParaRPr>
          </a:p>
          <a:p>
            <a:r>
              <a:rPr lang="en-US" dirty="0" smtClean="0"/>
              <a:t> </a:t>
            </a:r>
          </a:p>
        </p:txBody>
      </p:sp>
      <p:pic>
        <p:nvPicPr>
          <p:cNvPr id="9220" name="Picture 4" descr="http://www.ldeo.columbia.edu/users/menke/slides/peebles08/P8220020.jpg"/>
          <p:cNvPicPr>
            <a:picLocks noChangeAspect="1" noChangeArrowheads="1"/>
          </p:cNvPicPr>
          <p:nvPr/>
        </p:nvPicPr>
        <p:blipFill>
          <a:blip r:embed="rId3" cstate="print"/>
          <a:srcRect/>
          <a:stretch>
            <a:fillRect/>
          </a:stretch>
        </p:blipFill>
        <p:spPr bwMode="auto">
          <a:xfrm>
            <a:off x="733928" y="838200"/>
            <a:ext cx="7620000" cy="5705476"/>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5</a:t>
            </a:r>
          </a:p>
        </p:txBody>
      </p:sp>
      <p:sp>
        <p:nvSpPr>
          <p:cNvPr id="32771" name="Rectangle 3"/>
          <p:cNvSpPr>
            <a:spLocks noGrp="1" noChangeArrowheads="1"/>
          </p:cNvSpPr>
          <p:nvPr>
            <p:ph type="body" idx="1"/>
          </p:nvPr>
        </p:nvSpPr>
        <p:spPr>
          <a:xfrm>
            <a:off x="457200" y="2133600"/>
            <a:ext cx="8229600" cy="3276600"/>
          </a:xfrm>
        </p:spPr>
        <p:txBody>
          <a:bodyPr/>
          <a:lstStyle/>
          <a:p>
            <a:pPr>
              <a:buFontTx/>
              <a:buNone/>
            </a:pPr>
            <a:r>
              <a:rPr lang="en-US" dirty="0">
                <a:latin typeface="Times New Roman" pitchFamily="18" charset="0"/>
                <a:cs typeface="Times New Roman" pitchFamily="18" charset="0"/>
              </a:rPr>
              <a:t>Test code on smallish simple datasets before running it on a large complicated dataset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Build test datasets with known properties.  Test whether your code gives the right answer!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6</a:t>
            </a:r>
          </a:p>
        </p:txBody>
      </p:sp>
      <p:sp>
        <p:nvSpPr>
          <p:cNvPr id="33795" name="Rectangle 3"/>
          <p:cNvSpPr>
            <a:spLocks noGrp="1" noChangeArrowheads="1"/>
          </p:cNvSpPr>
          <p:nvPr>
            <p:ph type="body" idx="1"/>
          </p:nvPr>
        </p:nvSpPr>
        <p:spPr>
          <a:xfrm>
            <a:off x="381000" y="2438400"/>
            <a:ext cx="8229600" cy="2209800"/>
          </a:xfrm>
        </p:spPr>
        <p:txBody>
          <a:bodyPr/>
          <a:lstStyle/>
          <a:p>
            <a:pPr>
              <a:buFontTx/>
              <a:buNone/>
            </a:pPr>
            <a:r>
              <a:rPr lang="en-US" dirty="0">
                <a:latin typeface="Times New Roman" pitchFamily="18" charset="0"/>
                <a:cs typeface="Times New Roman" pitchFamily="18" charset="0"/>
              </a:rPr>
              <a:t>Don’t be too clever!</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Inscrutable code is </a:t>
            </a:r>
            <a:r>
              <a:rPr lang="en-US" i="1" dirty="0">
                <a:latin typeface="Times New Roman" pitchFamily="18" charset="0"/>
                <a:cs typeface="Times New Roman" pitchFamily="18" charset="0"/>
              </a:rPr>
              <a:t>very</a:t>
            </a:r>
            <a:r>
              <a:rPr lang="en-US" dirty="0">
                <a:latin typeface="Times New Roman" pitchFamily="18" charset="0"/>
                <a:cs typeface="Times New Roman" pitchFamily="18" charset="0"/>
              </a:rPr>
              <a:t> prone to error.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thumb/7/7d/Hudsonmap.png/300px-Hudsonmap.png"/>
          <p:cNvPicPr>
            <a:picLocks noChangeAspect="1" noChangeArrowheads="1"/>
          </p:cNvPicPr>
          <p:nvPr/>
        </p:nvPicPr>
        <p:blipFill>
          <a:blip r:embed="rId3" cstate="print"/>
          <a:srcRect/>
          <a:stretch>
            <a:fillRect/>
          </a:stretch>
        </p:blipFill>
        <p:spPr bwMode="auto">
          <a:xfrm>
            <a:off x="685800" y="533400"/>
            <a:ext cx="4920197" cy="4953000"/>
          </a:xfrm>
          <a:prstGeom prst="rect">
            <a:avLst/>
          </a:prstGeom>
          <a:noFill/>
        </p:spPr>
      </p:pic>
      <p:sp>
        <p:nvSpPr>
          <p:cNvPr id="5" name="5-Point Star 4"/>
          <p:cNvSpPr/>
          <p:nvPr/>
        </p:nvSpPr>
        <p:spPr>
          <a:xfrm>
            <a:off x="3416968" y="2903621"/>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2819400"/>
            <a:ext cx="1752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Albany</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6019800" y="3124200"/>
            <a:ext cx="2895600" cy="2092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Watershed:</a:t>
            </a:r>
          </a:p>
          <a:p>
            <a:endParaRPr lang="en-US"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14,000 sq mi</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pl-PL" sz="2800" dirty="0" smtClean="0">
                <a:latin typeface="Times New Roman" pitchFamily="18" charset="0"/>
                <a:cs typeface="Times New Roman" pitchFamily="18" charset="0"/>
              </a:rPr>
              <a:t>36,260 km</a:t>
            </a:r>
            <a:r>
              <a:rPr lang="pl-PL"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endParaRPr lang="pl-PL" sz="2800" dirty="0" smtClean="0">
              <a:latin typeface="Times New Roman" pitchFamily="18" charset="0"/>
              <a:cs typeface="Times New Roman" pitchFamily="18" charset="0"/>
            </a:endParaRPr>
          </a:p>
          <a:p>
            <a:r>
              <a:rPr lang="en-US" dirty="0" smtClean="0"/>
              <a:t> </a:t>
            </a:r>
          </a:p>
        </p:txBody>
      </p:sp>
      <p:sp>
        <p:nvSpPr>
          <p:cNvPr id="9" name="TextBox 8"/>
          <p:cNvSpPr txBox="1"/>
          <p:nvPr/>
        </p:nvSpPr>
        <p:spPr>
          <a:xfrm>
            <a:off x="6858000" y="5943600"/>
            <a:ext cx="1981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source: Wikipedia</a:t>
            </a:r>
            <a:endParaRPr lang="pl-PL" dirty="0" smtClean="0">
              <a:latin typeface="Times New Roman" pitchFamily="18" charset="0"/>
              <a:cs typeface="Times New Roman" pitchFamily="18" charset="0"/>
            </a:endParaRPr>
          </a:p>
          <a:p>
            <a:r>
              <a:rPr lang="en-US" dirty="0" smtClean="0"/>
              <a:t> </a:t>
            </a:r>
          </a:p>
        </p:txBody>
      </p:sp>
      <p:sp>
        <p:nvSpPr>
          <p:cNvPr id="10" name="TextBox 9"/>
          <p:cNvSpPr txBox="1"/>
          <p:nvPr/>
        </p:nvSpPr>
        <p:spPr>
          <a:xfrm>
            <a:off x="6019800" y="533400"/>
            <a:ext cx="2895600" cy="800219"/>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Hudson River</a:t>
            </a:r>
            <a:endParaRPr lang="pl-PL" sz="2800" dirty="0" smtClean="0">
              <a:latin typeface="Times New Roman" pitchFamily="18" charset="0"/>
              <a:cs typeface="Times New Roman" pitchFamily="18" charset="0"/>
            </a:endParaRPr>
          </a:p>
          <a:p>
            <a:r>
              <a:rPr lang="en-US" dirty="0" smtClean="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4164</Words>
  <Application>Microsoft Office PowerPoint</Application>
  <PresentationFormat>On-screen Show (4:3)</PresentationFormat>
  <Paragraphs>616</Paragraphs>
  <Slides>81</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Bitmap Image</vt:lpstr>
      <vt:lpstr>Environmental Data Analysis with MatLab </vt:lpstr>
      <vt:lpstr>Goals</vt:lpstr>
      <vt:lpstr>software  MatLab  available on-line</vt:lpstr>
      <vt:lpstr>Slide 4</vt:lpstr>
      <vt:lpstr>Today’s Lecture</vt:lpstr>
      <vt:lpstr>Part 1</vt:lpstr>
      <vt:lpstr>advice  even before looking at the data articulate the properties that you expect them to have and then critically examine them in light of your expectations</vt:lpstr>
      <vt:lpstr>Slide 8</vt:lpstr>
      <vt:lpstr>Slide 9</vt:lpstr>
      <vt:lpstr>discharge</vt:lpstr>
      <vt:lpstr>What properties would you expect discharge to have?</vt:lpstr>
      <vt:lpstr>What properties would you expect discharge to have?</vt:lpstr>
      <vt:lpstr>What about the typical size of discharge?</vt:lpstr>
      <vt:lpstr>What about the typical size of discharge?</vt:lpstr>
      <vt:lpstr>What about the typical size of discharge?</vt:lpstr>
      <vt:lpstr>What might a plot of discharge vs. time look like?  Try to sketch one.  Include units on both axes Imagine that there’s a few days of rain during the time period of your sketch</vt:lpstr>
      <vt:lpstr>Slide 17</vt:lpstr>
      <vt:lpstr>Slide 18</vt:lpstr>
      <vt:lpstr>What properties would you expect precipitation to have?</vt:lpstr>
      <vt:lpstr>Slide 20</vt:lpstr>
      <vt:lpstr>actual precipitation in Albany NY</vt:lpstr>
      <vt:lpstr>do the graphs meet your expectations?</vt:lpstr>
      <vt:lpstr>pattern of peaks similar but not exact</vt:lpstr>
      <vt:lpstr>pattern of peaks similar but not exact</vt:lpstr>
      <vt:lpstr>shape of peaks different</vt:lpstr>
      <vt:lpstr>shape of peaks different</vt:lpstr>
      <vt:lpstr>predict discharge from precipitation </vt:lpstr>
      <vt:lpstr>predict discharge from precipitation </vt:lpstr>
      <vt:lpstr>predict discharge from precipitation </vt:lpstr>
      <vt:lpstr>Slide 30</vt:lpstr>
      <vt:lpstr>its mathematical expression: discharge d is a running average of precipitation p</vt:lpstr>
      <vt:lpstr>Slide 32</vt:lpstr>
      <vt:lpstr>example d5 = w1p5 + w2p4 + w3p3 ...</vt:lpstr>
      <vt:lpstr>Slide 34</vt:lpstr>
      <vt:lpstr>Slide 35</vt:lpstr>
      <vt:lpstr>time j</vt:lpstr>
      <vt:lpstr>Slide 37</vt:lpstr>
      <vt:lpstr>Slide 38</vt:lpstr>
      <vt:lpstr>purpose of the lecture</vt:lpstr>
      <vt:lpstr>   MatLab Fundamentals  </vt:lpstr>
      <vt:lpstr>prompt</vt:lpstr>
      <vt:lpstr>Files and Folders</vt:lpstr>
      <vt:lpstr>Slide 43</vt:lpstr>
      <vt:lpstr>Commands for Navigating Folders</vt:lpstr>
      <vt:lpstr>Simple Arithmetic</vt:lpstr>
      <vt:lpstr>A more complicated formula</vt:lpstr>
      <vt:lpstr>Another complicated formula</vt:lpstr>
      <vt:lpstr>MatLab Script</vt:lpstr>
      <vt:lpstr>Example of a MatLab Script</vt:lpstr>
      <vt:lpstr>Running a MatLab Script</vt:lpstr>
      <vt:lpstr>Vectors and Matrices</vt:lpstr>
      <vt:lpstr>Transpose Operator</vt:lpstr>
      <vt:lpstr>Vector Multiplication</vt:lpstr>
      <vt:lpstr>Inner (or Dot) Product</vt:lpstr>
      <vt:lpstr>Outer (or Tensor) Product</vt:lpstr>
      <vt:lpstr>Product of a Matrix and a Vector</vt:lpstr>
      <vt:lpstr>Product of a Matrix and a Matrix</vt:lpstr>
      <vt:lpstr>Element Access</vt:lpstr>
      <vt:lpstr>Element Access</vt:lpstr>
      <vt:lpstr>Looping</vt:lpstr>
      <vt:lpstr>Example of a FOR Loop</vt:lpstr>
      <vt:lpstr>Another Example of a FOR Loop</vt:lpstr>
      <vt:lpstr>Matrix Inverse</vt:lpstr>
      <vt:lpstr>Slash and Backslash Operators</vt:lpstr>
      <vt:lpstr>Loading Data Files</vt:lpstr>
      <vt:lpstr>A text file of tabular data is very easy to load into MatLab</vt:lpstr>
      <vt:lpstr>A Simple Plot of Data</vt:lpstr>
      <vt:lpstr>Slide 68</vt:lpstr>
      <vt:lpstr>Slide 69</vt:lpstr>
      <vt:lpstr>Writing a Data File</vt:lpstr>
      <vt:lpstr>Finding and Using Documentation</vt:lpstr>
      <vt:lpstr>Slide 72</vt:lpstr>
      <vt:lpstr>Slide 73</vt:lpstr>
      <vt:lpstr>. . . (two more pages below)</vt:lpstr>
      <vt:lpstr>Scripting Advice</vt:lpstr>
      <vt:lpstr>#1</vt:lpstr>
      <vt:lpstr>#2</vt:lpstr>
      <vt:lpstr>#3</vt:lpstr>
      <vt:lpstr>#4</vt:lpstr>
      <vt:lpstr>#5</vt:lpstr>
      <vt:lpstr>#6</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Bill Menke</cp:lastModifiedBy>
  <cp:revision>32</cp:revision>
  <dcterms:created xsi:type="dcterms:W3CDTF">2012-09-05T09:57:59Z</dcterms:created>
  <dcterms:modified xsi:type="dcterms:W3CDTF">2013-01-01T15:19:30Z</dcterms:modified>
</cp:coreProperties>
</file>