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95" r:id="rId2"/>
    <p:sldId id="261" r:id="rId3"/>
    <p:sldId id="297" r:id="rId4"/>
    <p:sldId id="263" r:id="rId5"/>
    <p:sldId id="294" r:id="rId6"/>
    <p:sldId id="264" r:id="rId7"/>
    <p:sldId id="265" r:id="rId8"/>
    <p:sldId id="271" r:id="rId9"/>
    <p:sldId id="266" r:id="rId10"/>
    <p:sldId id="299" r:id="rId11"/>
    <p:sldId id="298" r:id="rId12"/>
    <p:sldId id="267" r:id="rId13"/>
    <p:sldId id="268" r:id="rId14"/>
    <p:sldId id="270" r:id="rId15"/>
    <p:sldId id="272" r:id="rId16"/>
    <p:sldId id="275" r:id="rId17"/>
    <p:sldId id="274" r:id="rId18"/>
    <p:sldId id="273" r:id="rId19"/>
    <p:sldId id="276" r:id="rId20"/>
    <p:sldId id="277" r:id="rId21"/>
    <p:sldId id="278" r:id="rId22"/>
    <p:sldId id="279" r:id="rId23"/>
    <p:sldId id="280" r:id="rId24"/>
    <p:sldId id="281" r:id="rId25"/>
    <p:sldId id="282" r:id="rId26"/>
    <p:sldId id="283" r:id="rId27"/>
    <p:sldId id="285" r:id="rId28"/>
    <p:sldId id="296" r:id="rId29"/>
    <p:sldId id="286" r:id="rId30"/>
    <p:sldId id="284" r:id="rId31"/>
    <p:sldId id="287" r:id="rId32"/>
    <p:sldId id="289" r:id="rId33"/>
    <p:sldId id="288" r:id="rId34"/>
    <p:sldId id="290" r:id="rId35"/>
    <p:sldId id="293" r:id="rId36"/>
    <p:sldId id="292"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93" autoAdjust="0"/>
    <p:restoredTop sz="87053" autoAdjust="0"/>
  </p:normalViewPr>
  <p:slideViewPr>
    <p:cSldViewPr>
      <p:cViewPr varScale="1">
        <p:scale>
          <a:sx n="72" d="100"/>
          <a:sy n="72" d="100"/>
        </p:scale>
        <p:origin x="-1038"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EE9508-24BE-4A5E-89E1-37AF65DD37C6}" type="datetimeFigureOut">
              <a:rPr lang="en-US" smtClean="0"/>
              <a:pPr/>
              <a:t>1/1/2013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466815-0D95-47C5-9249-8299F627C37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 experience is that many</a:t>
            </a:r>
            <a:r>
              <a:rPr lang="en-US" baseline="0" dirty="0" smtClean="0"/>
              <a:t> students don’t bother to look at data, they merely read it into data processing software and expect for the right answer to fall out.  They need to be taught that they, themselves, can make useful inferences by carefully looking at data.</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Have the students</a:t>
            </a:r>
            <a:r>
              <a:rPr lang="en-US" baseline="0" dirty="0" smtClean="0"/>
              <a:t> stare at the plot and try to answer the questions.  You should prod them to identify the data drop outs, too.</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Have</a:t>
            </a:r>
            <a:r>
              <a:rPr lang="en-US" baseline="0" dirty="0" smtClean="0"/>
              <a:t> the students check that the cold part of the seasonal cycles are in January.  You should ask them what they would need to do to </a:t>
            </a:r>
            <a:r>
              <a:rPr lang="en-US" baseline="0" dirty="0" err="1" smtClean="0"/>
              <a:t>examone</a:t>
            </a:r>
            <a:r>
              <a:rPr lang="en-US" baseline="0" dirty="0" smtClean="0"/>
              <a:t> the diurnal cycle. (Answer: make an enlarged plot).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Ask the class which default value</a:t>
            </a:r>
            <a:r>
              <a:rPr lang="en-US" baseline="0" dirty="0" smtClean="0"/>
              <a:t> is the best choice.  </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Mention that plots with both lines and dots</a:t>
            </a:r>
            <a:r>
              <a:rPr lang="en-US" baseline="0" dirty="0" smtClean="0"/>
              <a:t> at the data points.  The cold spike, which is almost certainly and instrumental glitch, consists of two data points.  The data drop out consists of a several days of zero values (as contrasted to missing data). Try to get the students to recognize that the diurnal cycle is more prominent in summer than in winter.</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first 4 lines set</a:t>
            </a:r>
            <a:r>
              <a:rPr lang="en-US" baseline="0" dirty="0" smtClean="0"/>
              <a:t> up the bins, in this case 100 bins from </a:t>
            </a:r>
            <a:r>
              <a:rPr lang="en-US" baseline="0" dirty="0" err="1" smtClean="0"/>
              <a:t>dmin</a:t>
            </a:r>
            <a:r>
              <a:rPr lang="en-US" baseline="0" dirty="0" smtClean="0"/>
              <a:t> to </a:t>
            </a:r>
            <a:r>
              <a:rPr lang="en-US" baseline="0" dirty="0" err="1" smtClean="0"/>
              <a:t>dmax</a:t>
            </a:r>
            <a:r>
              <a:rPr lang="en-US" baseline="0" dirty="0" smtClean="0"/>
              <a:t>.</a:t>
            </a:r>
          </a:p>
          <a:p>
            <a:r>
              <a:rPr lang="en-US" baseline="0" dirty="0" smtClean="0"/>
              <a:t>The </a:t>
            </a:r>
            <a:r>
              <a:rPr lang="en-US" baseline="0" dirty="0" err="1" smtClean="0"/>
              <a:t>hist</a:t>
            </a:r>
            <a:r>
              <a:rPr lang="en-US" baseline="0" dirty="0" smtClean="0"/>
              <a:t>() function returns the number of data in each of the bins.</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19</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Ask</a:t>
            </a:r>
            <a:r>
              <a:rPr lang="en-US" baseline="0" dirty="0" smtClean="0"/>
              <a:t> the class to interpret the histogram.  The range of most of the data is -20 to +35 deg C.  The zero value is wildly over-represented.  The histogram is not useful in spotting outliers (hot and cold spikes).</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20</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grey-shaded</a:t>
            </a:r>
            <a:r>
              <a:rPr lang="en-US" baseline="0" dirty="0" smtClean="0"/>
              <a:t> image method of displaying a vector or a  matrix is heavily used in the text, and should be introduced here.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21</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Mention </a:t>
            </a:r>
            <a:r>
              <a:rPr lang="en-US" baseline="0" dirty="0" smtClean="0"/>
              <a:t>that intervals containing drop-outs are easily detected.</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23</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a:t>
            </a:r>
            <a:r>
              <a:rPr lang="en-US" baseline="0" dirty="0" smtClean="0"/>
              <a:t> that the matrix, </a:t>
            </a:r>
            <a:r>
              <a:rPr lang="en-US" baseline="0" dirty="0" err="1" smtClean="0"/>
              <a:t>Dhist</a:t>
            </a:r>
            <a:r>
              <a:rPr lang="en-US" baseline="0" dirty="0" smtClean="0"/>
              <a:t>, will contain a series of histograms, one histogram per column. Each histogram is for a different 1000-sample long section of data, d. </a:t>
            </a:r>
            <a:r>
              <a:rPr lang="en-US" dirty="0" smtClean="0"/>
              <a:t>Each pass through the loop </a:t>
            </a:r>
            <a:r>
              <a:rPr lang="en-US" baseline="0" dirty="0" smtClean="0"/>
              <a:t>computes the histogram on one window of data.  Note that the matrix, </a:t>
            </a:r>
            <a:r>
              <a:rPr lang="en-US" baseline="0" dirty="0" err="1" smtClean="0"/>
              <a:t>Dhist</a:t>
            </a:r>
            <a:r>
              <a:rPr lang="en-US" baseline="0" dirty="0" smtClean="0"/>
              <a:t>, is pre-allocated using the zeros() function.  Pre-allocation is a good scripting practice for a variety of reasons, foremost of which is that it focuses your attention on what the final size of the matrix ought to be.  Note the use of the floor() command, which rounds a number down to the nearest integer.</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24</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Mention that the</a:t>
            </a:r>
            <a:r>
              <a:rPr lang="en-US" baseline="0" dirty="0" smtClean="0"/>
              <a:t> starting point is the standard definition of a derivative.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will use the Neuse River</a:t>
            </a:r>
            <a:r>
              <a:rPr lang="en-US" baseline="0" dirty="0" smtClean="0"/>
              <a:t> Hydrograph to study rates.  Try to get the students to identify the annual cycle and the storm events.</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27</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that </a:t>
            </a:r>
            <a:r>
              <a:rPr lang="en-US" dirty="0" err="1" smtClean="0"/>
              <a:t>dddt</a:t>
            </a:r>
            <a:r>
              <a:rPr lang="en-US" dirty="0" smtClean="0"/>
              <a:t> is of length N-1.</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28</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Show</a:t>
            </a:r>
            <a:r>
              <a:rPr lang="en-US" baseline="0" dirty="0" smtClean="0"/>
              <a:t> how the slope varies along the length of the discharge </a:t>
            </a:r>
            <a:r>
              <a:rPr lang="en-US" baseline="0" dirty="0" err="1" smtClean="0"/>
              <a:t>vs</a:t>
            </a:r>
            <a:r>
              <a:rPr lang="en-US" baseline="0" dirty="0" smtClean="0"/>
              <a:t> time curve (left), and that this pattern corresponds to the derivative </a:t>
            </a:r>
            <a:r>
              <a:rPr lang="en-US" baseline="0" dirty="0" err="1" smtClean="0"/>
              <a:t>dd</a:t>
            </a:r>
            <a:r>
              <a:rPr lang="en-US" baseline="0" dirty="0" smtClean="0"/>
              <a:t>/</a:t>
            </a:r>
            <a:r>
              <a:rPr lang="en-US" baseline="0" dirty="0" err="1" smtClean="0"/>
              <a:t>dt</a:t>
            </a:r>
            <a:r>
              <a:rPr lang="en-US" baseline="0" dirty="0" smtClean="0"/>
              <a:t>.</a:t>
            </a:r>
          </a:p>
          <a:p>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29</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a:t>
            </a:r>
            <a:r>
              <a:rPr lang="en-US" baseline="0" dirty="0" smtClean="0"/>
              <a:t> is a an enlargement of part of the hydrograph.  B) Is its derivative.  C) is a histogram of the derivative.  Note that it is not centered around zero, but instead has more negatives than positives.</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30</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with class how rate information might be used to test this hypothesis.  What kind</a:t>
            </a:r>
            <a:r>
              <a:rPr lang="en-US" baseline="0" dirty="0" smtClean="0"/>
              <a:t> of plot might be useful? (Answer: a scatter plot).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31</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a:t>
            </a:r>
            <a:r>
              <a:rPr lang="en-US" baseline="0" dirty="0" smtClean="0"/>
              <a:t> that a logical function, like (</a:t>
            </a:r>
            <a:r>
              <a:rPr lang="en-US" baseline="0" dirty="0" err="1" smtClean="0"/>
              <a:t>dddt</a:t>
            </a:r>
            <a:r>
              <a:rPr lang="en-US" baseline="0" dirty="0" smtClean="0"/>
              <a:t>&gt;0) returns a vectors of zeros and ones, depending upon whether the test is false or true.</a:t>
            </a:r>
          </a:p>
          <a:p>
            <a:r>
              <a:rPr lang="en-US" baseline="0" dirty="0" smtClean="0"/>
              <a:t>Explain that the find() function returns a list of all the elements of the vector for which the test is true.</a:t>
            </a:r>
          </a:p>
          <a:p>
            <a:r>
              <a:rPr lang="en-US" baseline="0" dirty="0" smtClean="0"/>
              <a:t>explain that d(pos) and d(</a:t>
            </a:r>
            <a:r>
              <a:rPr lang="en-US" baseline="0" dirty="0" err="1" smtClean="0"/>
              <a:t>neg</a:t>
            </a:r>
            <a:r>
              <a:rPr lang="en-US" baseline="0" dirty="0" smtClean="0"/>
              <a:t>) are vectors of the discharge at times of positive and negative discharge.</a:t>
            </a:r>
          </a:p>
          <a:p>
            <a:r>
              <a:rPr lang="en-US" baseline="0" dirty="0" smtClean="0"/>
              <a:t>Explain  ‘k.’ is a black dot on the plot.</a:t>
            </a:r>
          </a:p>
        </p:txBody>
      </p:sp>
      <p:sp>
        <p:nvSpPr>
          <p:cNvPr id="4" name="Slide Number Placeholder 3"/>
          <p:cNvSpPr>
            <a:spLocks noGrp="1"/>
          </p:cNvSpPr>
          <p:nvPr>
            <p:ph type="sldNum" sz="quarter" idx="10"/>
          </p:nvPr>
        </p:nvSpPr>
        <p:spPr/>
        <p:txBody>
          <a:bodyPr/>
          <a:lstStyle/>
          <a:p>
            <a:fld id="{FD466815-0D95-47C5-9249-8299F627C374}" type="slidenum">
              <a:rPr lang="en-US" smtClean="0"/>
              <a:pPr/>
              <a:t>32</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Have the class interpret these results.</a:t>
            </a:r>
            <a:r>
              <a:rPr lang="en-US" baseline="0" dirty="0" smtClean="0"/>
              <a:t> Do they support the hypothesis?</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33</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34</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Marginally possible</a:t>
            </a:r>
            <a:r>
              <a:rPr lang="en-US" baseline="0" dirty="0" smtClean="0"/>
              <a:t> to examine 28 plots.</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35</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Shotgun patter, with no obvious</a:t>
            </a:r>
            <a:r>
              <a:rPr lang="en-US" baseline="0" dirty="0" smtClean="0"/>
              <a:t> correlation. B) Data scatter about a line. C) Two populations. D) Something complicated.  All from the same dataset!  This points out a limitation of scatter plots.  You see 2D, but the data re inherently multi-dimensional.</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a:t>
            </a:r>
            <a:r>
              <a:rPr lang="en-US" baseline="0" dirty="0" smtClean="0"/>
              <a:t> should stress that the students need to develop a habit of critically looking at their data, before they</a:t>
            </a:r>
            <a:endParaRPr lang="en-US" baseline="0" dirty="0"/>
          </a:p>
          <a:p>
            <a:r>
              <a:rPr lang="en-US" baseline="0" dirty="0" smtClean="0"/>
              <a:t>start to analyze it in any detailed way.  Many infamous data analysis mistakes and nonsensical interpretations</a:t>
            </a:r>
          </a:p>
          <a:p>
            <a:r>
              <a:rPr lang="en-US" baseline="0" dirty="0" smtClean="0"/>
              <a:t>of </a:t>
            </a:r>
            <a:r>
              <a:rPr lang="en-US" baseline="0" smtClean="0"/>
              <a:t>the past could </a:t>
            </a:r>
            <a:r>
              <a:rPr lang="en-US" baseline="0" dirty="0" smtClean="0"/>
              <a:t>have been avoided if the people had taken the time to look carefully at the data before rushing into</a:t>
            </a:r>
          </a:p>
          <a:p>
            <a:r>
              <a:rPr lang="en-US" baseline="0" dirty="0" smtClean="0"/>
              <a:t>a complicated analysis of it.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Stress the importance of maintain</a:t>
            </a:r>
            <a:r>
              <a:rPr lang="en-US" baseline="0" dirty="0" smtClean="0"/>
              <a:t> a narrative of where a dataset came from and what has been done to it.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should ask</a:t>
            </a:r>
            <a:r>
              <a:rPr lang="en-US" baseline="0" dirty="0" smtClean="0"/>
              <a:t> students to offer reality checks, and make a list of them on the board.</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Emphasize that you</a:t>
            </a:r>
            <a:r>
              <a:rPr lang="en-US" baseline="0" dirty="0" smtClean="0"/>
              <a:t> usually know </a:t>
            </a:r>
            <a:r>
              <a:rPr lang="en-US" i="1" baseline="0" dirty="0" smtClean="0"/>
              <a:t>something</a:t>
            </a:r>
            <a:r>
              <a:rPr lang="en-US" baseline="0" dirty="0" smtClean="0"/>
              <a:t> about a dataset even before looking at it.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Emphasize that you</a:t>
            </a:r>
            <a:r>
              <a:rPr lang="en-US" baseline="0" dirty="0" smtClean="0"/>
              <a:t> usually know </a:t>
            </a:r>
            <a:r>
              <a:rPr lang="en-US" i="1" baseline="0" dirty="0" smtClean="0"/>
              <a:t>something</a:t>
            </a:r>
            <a:r>
              <a:rPr lang="en-US" baseline="0" dirty="0" smtClean="0"/>
              <a:t> about a dataset even before looking at it.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Emphasize that you</a:t>
            </a:r>
            <a:r>
              <a:rPr lang="en-US" baseline="0" dirty="0" smtClean="0"/>
              <a:t> usually know </a:t>
            </a:r>
            <a:r>
              <a:rPr lang="en-US" i="1" baseline="0" dirty="0" smtClean="0"/>
              <a:t>something</a:t>
            </a:r>
            <a:r>
              <a:rPr lang="en-US" baseline="0" dirty="0" smtClean="0"/>
              <a:t> about a dataset even before looking at it.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Emphasize that you</a:t>
            </a:r>
            <a:r>
              <a:rPr lang="en-US" baseline="0" dirty="0" smtClean="0"/>
              <a:t> usually know </a:t>
            </a:r>
            <a:r>
              <a:rPr lang="en-US" i="1" baseline="0" dirty="0" smtClean="0"/>
              <a:t>something</a:t>
            </a:r>
            <a:r>
              <a:rPr lang="en-US" baseline="0" dirty="0" smtClean="0"/>
              <a:t> about a dataset even before looking at it.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C1A20BD-B3D7-4A0E-9468-93AFECDD4CE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34E29CB-39EE-47A4-8CC5-DCBF37875E8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5A7134A-8F76-4C03-BA62-3ACEEEEDF27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D8A4393-D40A-4B88-A5C0-622375FE443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0A9A6B4-CE3D-49BD-BF8B-0A4ECBD7A64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065FB44-39AB-445E-B79E-032D2A1A442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E246C68-F3D8-4C1D-A04F-6A6D22B8605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C53F438-0A42-41D1-9FF0-2F4AC993F48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DE9D787-BBF1-46D7-9780-89C21EFDB5E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78F9168-C92C-41F3-9272-2F610AE52A2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5B6AB47-97AE-43D5-BFC3-BEE2ADED254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61294E5-053E-48FE-8A1D-79238EBFFB3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0" y="914400"/>
            <a:ext cx="9144000" cy="914400"/>
          </a:xfrm>
        </p:spPr>
        <p:txBody>
          <a:bodyPr/>
          <a:lstStyle/>
          <a:p>
            <a:pPr algn="ctr">
              <a:lnSpc>
                <a:spcPct val="90000"/>
              </a:lnSpc>
              <a:buFontTx/>
              <a:buNone/>
            </a:pPr>
            <a:r>
              <a:rPr lang="en-US" sz="4000" dirty="0" smtClean="0">
                <a:latin typeface="Times New Roman" pitchFamily="18" charset="0"/>
                <a:cs typeface="Times New Roman" pitchFamily="18" charset="0"/>
              </a:rPr>
              <a:t>Environmental Data Analysis with </a:t>
            </a:r>
            <a:r>
              <a:rPr lang="en-US" sz="4000" i="1" dirty="0" err="1" smtClean="0">
                <a:latin typeface="Times New Roman" pitchFamily="18" charset="0"/>
                <a:cs typeface="Times New Roman" pitchFamily="18" charset="0"/>
              </a:rPr>
              <a:t>MatLab</a:t>
            </a:r>
            <a:endParaRPr lang="en-US" i="1" dirty="0">
              <a:latin typeface="Times New Roman" pitchFamily="18" charset="0"/>
              <a:cs typeface="Times New Roman" pitchFamily="18" charset="0"/>
            </a:endParaRPr>
          </a:p>
        </p:txBody>
      </p:sp>
      <p:sp>
        <p:nvSpPr>
          <p:cNvPr id="11" name="Rectangle 3"/>
          <p:cNvSpPr txBox="1">
            <a:spLocks noChangeArrowheads="1"/>
          </p:cNvSpPr>
          <p:nvPr/>
        </p:nvSpPr>
        <p:spPr bwMode="auto">
          <a:xfrm>
            <a:off x="0" y="2895600"/>
            <a:ext cx="9144000" cy="1828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90000"/>
              </a:lnSpc>
              <a:spcBef>
                <a:spcPct val="20000"/>
              </a:spcBef>
              <a:spcAft>
                <a:spcPct val="0"/>
              </a:spcAft>
              <a:buClrTx/>
              <a:buSzTx/>
              <a:buFontTx/>
              <a:buNone/>
              <a:tabLst/>
              <a:defRPr/>
            </a:pPr>
            <a:r>
              <a:rPr kumimoji="0" lang="en-US" sz="4000" b="0" i="0" u="none" strike="noStrike" kern="0" cap="none" spc="0" normalizeH="0" baseline="0" noProof="0" smtClean="0">
                <a:ln>
                  <a:noFill/>
                </a:ln>
                <a:solidFill>
                  <a:schemeClr val="tx1"/>
                </a:solidFill>
                <a:effectLst/>
                <a:uLnTx/>
                <a:uFillTx/>
                <a:latin typeface="Times New Roman" pitchFamily="18" charset="0"/>
                <a:ea typeface="+mn-ea"/>
                <a:cs typeface="Times New Roman" pitchFamily="18" charset="0"/>
              </a:rPr>
              <a:t>Lecture 2:</a:t>
            </a:r>
            <a:endParaRPr kumimoji="0" lang="en-US" sz="4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42900" marR="0" lvl="0" indent="-342900" algn="ctr" defTabSz="914400" rtl="0" eaLnBrk="1" fontAlgn="base" latinLnBrk="0" hangingPunct="1">
              <a:lnSpc>
                <a:spcPct val="90000"/>
              </a:lnSpc>
              <a:spcBef>
                <a:spcPct val="20000"/>
              </a:spcBef>
              <a:spcAft>
                <a:spcPct val="0"/>
              </a:spcAft>
              <a:buClrTx/>
              <a:buSzTx/>
              <a:buFontTx/>
              <a:buNone/>
              <a:tabLst/>
              <a:defRPr/>
            </a:pPr>
            <a:r>
              <a:rPr lang="en-US" sz="4000" kern="0" dirty="0" smtClean="0">
                <a:latin typeface="Times New Roman" pitchFamily="18" charset="0"/>
                <a:cs typeface="Times New Roman" pitchFamily="18" charset="0"/>
              </a:rPr>
              <a:t>Looking at Data</a:t>
            </a:r>
            <a:endParaRPr kumimoji="0" lang="en-US" sz="3200" b="0" i="1"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a moment ...</a:t>
            </a:r>
            <a:endParaRPr lang="en-US" dirty="0"/>
          </a:p>
        </p:txBody>
      </p:sp>
      <p:sp>
        <p:nvSpPr>
          <p:cNvPr id="3" name="Content Placeholder 2"/>
          <p:cNvSpPr>
            <a:spLocks noGrp="1"/>
          </p:cNvSpPr>
          <p:nvPr>
            <p:ph idx="1"/>
          </p:nvPr>
        </p:nvSpPr>
        <p:spPr>
          <a:xfrm>
            <a:off x="533400" y="3048000"/>
            <a:ext cx="8229600" cy="1447800"/>
          </a:xfrm>
        </p:spPr>
        <p:txBody>
          <a:bodyPr/>
          <a:lstStyle/>
          <a:p>
            <a:pPr algn="ctr">
              <a:buNone/>
            </a:pPr>
            <a:r>
              <a:rPr lang="en-US" dirty="0" smtClean="0"/>
              <a:t>to sketch a plot of what you expect the data to look like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2286000"/>
          </a:xfrm>
        </p:spPr>
        <p:txBody>
          <a:bodyPr/>
          <a:lstStyle/>
          <a:p>
            <a:r>
              <a:rPr lang="en-US" dirty="0" smtClean="0">
                <a:latin typeface="Times New Roman" pitchFamily="18" charset="0"/>
                <a:cs typeface="Times New Roman" pitchFamily="18" charset="0"/>
              </a:rPr>
              <a:t>Reality Checks</a:t>
            </a:r>
            <a:br>
              <a:rPr lang="en-US"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What do you expect the data to look like?</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2332037"/>
            <a:ext cx="3962400" cy="4525963"/>
          </a:xfrm>
        </p:spPr>
        <p:txBody>
          <a:bodyPr/>
          <a:lstStyle/>
          <a:p>
            <a:pPr>
              <a:spcBef>
                <a:spcPts val="200"/>
              </a:spcBef>
              <a:buNone/>
            </a:pPr>
            <a:r>
              <a:rPr lang="en-US" dirty="0" smtClean="0">
                <a:latin typeface="Times New Roman" pitchFamily="18" charset="0"/>
                <a:cs typeface="Times New Roman" pitchFamily="18" charset="0"/>
              </a:rPr>
              <a:t>hourly measurements</a:t>
            </a:r>
          </a:p>
          <a:p>
            <a:pPr>
              <a:spcBef>
                <a:spcPts val="200"/>
              </a:spcBef>
              <a:buNone/>
            </a:pPr>
            <a:endParaRPr lang="en-US" dirty="0" smtClean="0">
              <a:latin typeface="Times New Roman" pitchFamily="18" charset="0"/>
              <a:cs typeface="Times New Roman" pitchFamily="18" charset="0"/>
            </a:endParaRPr>
          </a:p>
          <a:p>
            <a:pPr>
              <a:spcBef>
                <a:spcPts val="200"/>
              </a:spcBef>
              <a:buNone/>
            </a:pPr>
            <a:r>
              <a:rPr lang="en-US" dirty="0" smtClean="0">
                <a:latin typeface="Times New Roman" pitchFamily="18" charset="0"/>
                <a:cs typeface="Times New Roman" pitchFamily="18" charset="0"/>
              </a:rPr>
              <a:t>thirteen years of data</a:t>
            </a:r>
          </a:p>
          <a:p>
            <a:pPr>
              <a:spcBef>
                <a:spcPts val="200"/>
              </a:spcBef>
              <a:buNone/>
            </a:pPr>
            <a:endParaRPr lang="en-US" dirty="0" smtClean="0">
              <a:latin typeface="Times New Roman" pitchFamily="18" charset="0"/>
              <a:cs typeface="Times New Roman" pitchFamily="18" charset="0"/>
            </a:endParaRPr>
          </a:p>
          <a:p>
            <a:pPr>
              <a:spcBef>
                <a:spcPts val="200"/>
              </a:spcBef>
              <a:buNone/>
            </a:pPr>
            <a:r>
              <a:rPr lang="en-US" dirty="0" smtClean="0">
                <a:latin typeface="Times New Roman" pitchFamily="18" charset="0"/>
                <a:cs typeface="Times New Roman" pitchFamily="18" charset="0"/>
              </a:rPr>
              <a:t>location in New York (moderate climate)</a:t>
            </a:r>
          </a:p>
        </p:txBody>
      </p:sp>
      <p:sp>
        <p:nvSpPr>
          <p:cNvPr id="4" name="Content Placeholder 2"/>
          <p:cNvSpPr txBox="1">
            <a:spLocks/>
          </p:cNvSpPr>
          <p:nvPr/>
        </p:nvSpPr>
        <p:spPr bwMode="auto">
          <a:xfrm>
            <a:off x="4419600" y="2332037"/>
            <a:ext cx="41910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ts val="2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time increments by 1/24 day per sample</a:t>
            </a:r>
          </a:p>
          <a:p>
            <a:pPr marL="342900" marR="0" lvl="0" indent="-342900" algn="l" defTabSz="914400" rtl="0" eaLnBrk="1" fontAlgn="base" latinLnBrk="0" hangingPunct="1">
              <a:lnSpc>
                <a:spcPct val="100000"/>
              </a:lnSpc>
              <a:spcBef>
                <a:spcPts val="200"/>
              </a:spcBef>
              <a:spcAft>
                <a:spcPct val="0"/>
              </a:spcAft>
              <a:buClrTx/>
              <a:buSzTx/>
              <a:buFontTx/>
              <a:buNone/>
              <a:tabLst/>
              <a:defRPr/>
            </a:pPr>
            <a:r>
              <a:rPr lang="en-US" sz="3200" kern="0" dirty="0" smtClean="0">
                <a:latin typeface="Times New Roman" pitchFamily="18" charset="0"/>
                <a:cs typeface="Times New Roman" pitchFamily="18" charset="0"/>
              </a:rPr>
              <a:t>about 24*365*13 = 113880 lines of data</a:t>
            </a:r>
          </a:p>
          <a:p>
            <a:pPr marL="342900" marR="0" lvl="0" indent="-342900" algn="l" defTabSz="914400" rtl="0" eaLnBrk="1" fontAlgn="base" latinLnBrk="0" hangingPunct="1">
              <a:lnSpc>
                <a:spcPct val="100000"/>
              </a:lnSpc>
              <a:spcBef>
                <a:spcPts val="200"/>
              </a:spcBef>
              <a:spcAft>
                <a:spcPct val="0"/>
              </a:spcAft>
              <a:buClrTx/>
              <a:buSzTx/>
              <a:buFontTx/>
              <a:buNone/>
              <a:tabLst/>
              <a:defRPr/>
            </a:pPr>
            <a:r>
              <a:rPr lang="en-US" sz="3200" kern="0" dirty="0" smtClean="0">
                <a:latin typeface="Times New Roman" pitchFamily="18" charset="0"/>
                <a:cs typeface="Times New Roman" pitchFamily="18" charset="0"/>
              </a:rPr>
              <a:t>temperatures in the -20 to +35 deg C range</a:t>
            </a:r>
          </a:p>
          <a:p>
            <a:pPr marL="342900" marR="0" lvl="0" indent="-342900" algn="l" defTabSz="914400" rtl="0" eaLnBrk="1" fontAlgn="base" latinLnBrk="0" hangingPunct="1">
              <a:lnSpc>
                <a:spcPct val="100000"/>
              </a:lnSpc>
              <a:spcBef>
                <a:spcPts val="2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diurnal and seasonal cycles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0" y="762000"/>
            <a:ext cx="8610600" cy="838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ts val="2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Does time increment by 1/24 days per sample?</a:t>
            </a:r>
          </a:p>
        </p:txBody>
      </p:sp>
      <p:sp>
        <p:nvSpPr>
          <p:cNvPr id="6" name="Rectangle 5"/>
          <p:cNvSpPr/>
          <p:nvPr/>
        </p:nvSpPr>
        <p:spPr>
          <a:xfrm>
            <a:off x="2514600" y="3190880"/>
            <a:ext cx="4191000" cy="1477328"/>
          </a:xfrm>
          <a:prstGeom prst="rect">
            <a:avLst/>
          </a:prstGeom>
        </p:spPr>
        <p:txBody>
          <a:bodyPr wrap="square">
            <a:spAutoFit/>
          </a:bodyPr>
          <a:lstStyle/>
          <a:p>
            <a:pPr algn="ctr"/>
            <a:r>
              <a:rPr lang="en-US" dirty="0" smtClean="0">
                <a:latin typeface="Courier New" pitchFamily="49" charset="0"/>
                <a:cs typeface="Courier New" pitchFamily="49" charset="0"/>
              </a:rPr>
              <a:t>0 		17.2700 	</a:t>
            </a:r>
          </a:p>
          <a:p>
            <a:pPr algn="ctr"/>
            <a:r>
              <a:rPr lang="en-US" dirty="0" smtClean="0">
                <a:latin typeface="Courier New" pitchFamily="49" charset="0"/>
                <a:cs typeface="Courier New" pitchFamily="49" charset="0"/>
              </a:rPr>
              <a:t>0.0417 	17.8500 	</a:t>
            </a:r>
          </a:p>
          <a:p>
            <a:pPr algn="ctr"/>
            <a:r>
              <a:rPr lang="en-US" dirty="0" smtClean="0">
                <a:latin typeface="Courier New" pitchFamily="49" charset="0"/>
                <a:cs typeface="Courier New" pitchFamily="49" charset="0"/>
              </a:rPr>
              <a:t>0.0833 	18.4200 	</a:t>
            </a:r>
          </a:p>
          <a:p>
            <a:pPr algn="ctr"/>
            <a:r>
              <a:rPr lang="en-US" dirty="0" smtClean="0">
                <a:latin typeface="Courier New" pitchFamily="49" charset="0"/>
                <a:cs typeface="Courier New" pitchFamily="49" charset="0"/>
              </a:rPr>
              <a:t>0.1250 	18.9400 	</a:t>
            </a:r>
          </a:p>
          <a:p>
            <a:pPr algn="ctr"/>
            <a:r>
              <a:rPr lang="en-US" dirty="0" smtClean="0">
                <a:latin typeface="Courier New" pitchFamily="49" charset="0"/>
                <a:cs typeface="Courier New" pitchFamily="49" charset="0"/>
              </a:rPr>
              <a:t>0.1667 	19.2900 	</a:t>
            </a:r>
          </a:p>
        </p:txBody>
      </p:sp>
      <p:sp>
        <p:nvSpPr>
          <p:cNvPr id="7" name="Content Placeholder 2"/>
          <p:cNvSpPr txBox="1">
            <a:spLocks/>
          </p:cNvSpPr>
          <p:nvPr/>
        </p:nvSpPr>
        <p:spPr bwMode="auto">
          <a:xfrm>
            <a:off x="0" y="1524000"/>
            <a:ext cx="9144000" cy="838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ts val="2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1/24 = 0.0417</a:t>
            </a:r>
          </a:p>
        </p:txBody>
      </p:sp>
      <p:sp>
        <p:nvSpPr>
          <p:cNvPr id="9" name="Content Placeholder 2"/>
          <p:cNvSpPr txBox="1">
            <a:spLocks/>
          </p:cNvSpPr>
          <p:nvPr/>
        </p:nvSpPr>
        <p:spPr bwMode="auto">
          <a:xfrm>
            <a:off x="0" y="5486400"/>
            <a:ext cx="9144000" cy="838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ts val="2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Yes</a:t>
            </a:r>
          </a:p>
        </p:txBody>
      </p:sp>
      <p:sp>
        <p:nvSpPr>
          <p:cNvPr id="10" name="Content Placeholder 2"/>
          <p:cNvSpPr txBox="1">
            <a:spLocks/>
          </p:cNvSpPr>
          <p:nvPr/>
        </p:nvSpPr>
        <p:spPr bwMode="auto">
          <a:xfrm>
            <a:off x="0" y="2667000"/>
            <a:ext cx="9144000" cy="838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defTabSz="914400" rtl="0" eaLnBrk="1" fontAlgn="base" latinLnBrk="0" hangingPunct="1">
              <a:lnSpc>
                <a:spcPct val="100000"/>
              </a:lnSpc>
              <a:spcBef>
                <a:spcPts val="200"/>
              </a:spcBef>
              <a:spcAft>
                <a:spcPct val="0"/>
              </a:spcAft>
              <a:buClrTx/>
              <a:buSzTx/>
              <a:buFontTx/>
              <a:buNone/>
              <a:tabLst/>
              <a:defRPr/>
            </a:pPr>
            <a:r>
              <a:rPr kumimoji="0" lang="en-US" sz="2400" b="0" i="0" u="none" strike="noStrike" kern="0" cap="none" spc="0" normalizeH="0" baseline="0" noProof="0" dirty="0" smtClean="0">
                <a:ln>
                  <a:noFill/>
                </a:ln>
                <a:solidFill>
                  <a:schemeClr val="tx1"/>
                </a:solidFill>
                <a:effectLst/>
                <a:uLnTx/>
                <a:uFillTx/>
                <a:latin typeface="Courier New" pitchFamily="49" charset="0"/>
                <a:cs typeface="Courier New" pitchFamily="49" charset="0"/>
              </a:rPr>
              <a:t>D(1:5,:)</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0" y="2057400"/>
            <a:ext cx="9144000" cy="3352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ts val="200"/>
              </a:spcBef>
              <a:spcAft>
                <a:spcPct val="0"/>
              </a:spcAft>
              <a:buClrTx/>
              <a:buSzTx/>
              <a:buFontTx/>
              <a:buNone/>
              <a:tabLst/>
              <a:defRPr/>
            </a:pPr>
            <a:r>
              <a:rPr lang="en-US" sz="3200" kern="0" dirty="0" smtClean="0">
                <a:latin typeface="Times New Roman" pitchFamily="18" charset="0"/>
                <a:cs typeface="Times New Roman" pitchFamily="18" charset="0"/>
              </a:rPr>
              <a:t>Are there about 24*365*20 = 113880 lines of data ?</a:t>
            </a:r>
          </a:p>
          <a:p>
            <a:pPr marL="342900" marR="0" lvl="0" indent="-342900" algn="ctr" defTabSz="914400" rtl="0" eaLnBrk="1" fontAlgn="base" latinLnBrk="0" hangingPunct="1">
              <a:lnSpc>
                <a:spcPct val="100000"/>
              </a:lnSpc>
              <a:spcBef>
                <a:spcPts val="200"/>
              </a:spcBef>
              <a:spcAft>
                <a:spcPct val="0"/>
              </a:spcAft>
              <a:buClrTx/>
              <a:buSzTx/>
              <a:buFontTx/>
              <a:buNone/>
              <a:tabLst/>
              <a:defRPr/>
            </a:pPr>
            <a:endParaRPr lang="en-US" sz="3200" kern="0" dirty="0" smtClean="0">
              <a:latin typeface="Times New Roman" pitchFamily="18" charset="0"/>
              <a:cs typeface="Times New Roman" pitchFamily="18" charset="0"/>
            </a:endParaRPr>
          </a:p>
          <a:p>
            <a:pPr marL="342900" marR="0" lvl="0" indent="-342900" algn="ctr" defTabSz="914400" rtl="0" eaLnBrk="1" fontAlgn="base" latinLnBrk="0" hangingPunct="1">
              <a:lnSpc>
                <a:spcPct val="100000"/>
              </a:lnSpc>
              <a:spcBef>
                <a:spcPts val="200"/>
              </a:spcBef>
              <a:spcAft>
                <a:spcPct val="0"/>
              </a:spcAft>
              <a:buClrTx/>
              <a:buSzTx/>
              <a:buFontTx/>
              <a:buNone/>
              <a:tabLst/>
              <a:defRPr/>
            </a:pPr>
            <a:r>
              <a:rPr lang="en-US" sz="2400" kern="0" dirty="0" smtClean="0">
                <a:latin typeface="Courier New" pitchFamily="49" charset="0"/>
                <a:cs typeface="Courier New" pitchFamily="49" charset="0"/>
              </a:rPr>
              <a:t>length(D)</a:t>
            </a:r>
          </a:p>
          <a:p>
            <a:pPr marL="342900" lvl="0" indent="-342900" algn="ctr">
              <a:spcBef>
                <a:spcPts val="200"/>
              </a:spcBef>
            </a:pPr>
            <a:r>
              <a:rPr lang="en-US" sz="2400" dirty="0" smtClean="0">
                <a:latin typeface="Courier New" pitchFamily="49" charset="0"/>
                <a:cs typeface="Courier New" pitchFamily="49" charset="0"/>
              </a:rPr>
              <a:t>110430</a:t>
            </a:r>
            <a:r>
              <a:rPr lang="en-US" sz="3200" dirty="0" smtClean="0"/>
              <a:t> </a:t>
            </a:r>
          </a:p>
          <a:p>
            <a:pPr marL="342900" lvl="0" indent="-342900" algn="ctr">
              <a:spcBef>
                <a:spcPts val="200"/>
              </a:spcBef>
            </a:pPr>
            <a:endParaRPr lang="en-US" sz="3200" kern="0" dirty="0" smtClean="0">
              <a:latin typeface="Times New Roman" pitchFamily="18" charset="0"/>
              <a:cs typeface="Times New Roman" pitchFamily="18" charset="0"/>
            </a:endParaRPr>
          </a:p>
          <a:p>
            <a:pPr marL="342900" lvl="0" indent="-342900" algn="ctr">
              <a:spcBef>
                <a:spcPts val="200"/>
              </a:spcBef>
            </a:pPr>
            <a:endParaRPr lang="en-US" sz="3200" kern="0" dirty="0" smtClean="0">
              <a:latin typeface="Times New Roman" pitchFamily="18" charset="0"/>
              <a:cs typeface="Times New Roman" pitchFamily="18" charset="0"/>
            </a:endParaRPr>
          </a:p>
          <a:p>
            <a:pPr marL="342900" lvl="0" indent="-342900" algn="ctr">
              <a:spcBef>
                <a:spcPts val="200"/>
              </a:spcBef>
            </a:pPr>
            <a:r>
              <a:rPr lang="en-US" sz="3200" kern="0" dirty="0" smtClean="0">
                <a:latin typeface="Times New Roman" pitchFamily="18" charset="0"/>
                <a:cs typeface="Times New Roman" pitchFamily="18" charset="0"/>
              </a:rPr>
              <a:t>Yes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srcRect l="2857" r="5714"/>
          <a:stretch>
            <a:fillRect/>
          </a:stretch>
        </p:blipFill>
        <p:spPr bwMode="auto">
          <a:xfrm>
            <a:off x="457200" y="44648"/>
            <a:ext cx="8305800" cy="6813352"/>
          </a:xfrm>
          <a:prstGeom prst="rect">
            <a:avLst/>
          </a:prstGeom>
          <a:noFill/>
          <a:ln w="9525">
            <a:noFill/>
            <a:miter lim="800000"/>
            <a:headEnd/>
            <a:tailEnd/>
          </a:ln>
        </p:spPr>
      </p:pic>
      <p:sp>
        <p:nvSpPr>
          <p:cNvPr id="3" name="Content Placeholder 2"/>
          <p:cNvSpPr txBox="1">
            <a:spLocks/>
          </p:cNvSpPr>
          <p:nvPr/>
        </p:nvSpPr>
        <p:spPr bwMode="auto">
          <a:xfrm>
            <a:off x="4267200" y="4008437"/>
            <a:ext cx="4191000" cy="2468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ts val="200"/>
              </a:spcBef>
              <a:spcAft>
                <a:spcPct val="0"/>
              </a:spcAft>
              <a:buClrTx/>
              <a:buSzTx/>
              <a:buFontTx/>
              <a:buNone/>
              <a:tabLst/>
              <a:defRPr/>
            </a:pPr>
            <a:r>
              <a:rPr lang="en-US" sz="3200" kern="0" dirty="0" smtClean="0">
                <a:latin typeface="Times New Roman" pitchFamily="18" charset="0"/>
                <a:cs typeface="Times New Roman" pitchFamily="18" charset="0"/>
              </a:rPr>
              <a:t>temperatures in the -20 to +35 deg C range?</a:t>
            </a:r>
          </a:p>
          <a:p>
            <a:pPr marL="342900" marR="0" lvl="0" indent="-342900" algn="l" defTabSz="914400" rtl="0" eaLnBrk="1" fontAlgn="base" latinLnBrk="0" hangingPunct="1">
              <a:lnSpc>
                <a:spcPct val="100000"/>
              </a:lnSpc>
              <a:spcBef>
                <a:spcPts val="2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diurnal and seasonal cycles?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p:cNvGrpSpPr>
            <a:grpSpLocks noChangeAspect="1"/>
          </p:cNvGrpSpPr>
          <p:nvPr/>
        </p:nvGrpSpPr>
        <p:grpSpPr>
          <a:xfrm>
            <a:off x="1371600" y="685800"/>
            <a:ext cx="6309359" cy="4892040"/>
            <a:chOff x="1676401" y="1094601"/>
            <a:chExt cx="5257799" cy="4076700"/>
          </a:xfrm>
        </p:grpSpPr>
        <p:pic>
          <p:nvPicPr>
            <p:cNvPr id="20" name="Picture 2"/>
            <p:cNvPicPr>
              <a:picLocks noChangeAspect="1" noChangeArrowheads="1"/>
            </p:cNvPicPr>
            <p:nvPr/>
          </p:nvPicPr>
          <p:blipFill>
            <a:blip r:embed="rId3" cstate="print"/>
            <a:srcRect l="2857" r="5714"/>
            <a:stretch>
              <a:fillRect/>
            </a:stretch>
          </p:blipFill>
          <p:spPr bwMode="auto">
            <a:xfrm>
              <a:off x="2057400" y="1170801"/>
              <a:ext cx="4876800" cy="4000500"/>
            </a:xfrm>
            <a:prstGeom prst="rect">
              <a:avLst/>
            </a:prstGeom>
            <a:noFill/>
            <a:ln w="9525">
              <a:noFill/>
              <a:miter lim="800000"/>
              <a:headEnd/>
              <a:tailEnd/>
            </a:ln>
          </p:spPr>
        </p:pic>
        <p:sp>
          <p:nvSpPr>
            <p:cNvPr id="8" name="Right Brace 7"/>
            <p:cNvSpPr/>
            <p:nvPr/>
          </p:nvSpPr>
          <p:spPr>
            <a:xfrm rot="5400000">
              <a:off x="4719637" y="3537763"/>
              <a:ext cx="304800" cy="352425"/>
            </a:xfrm>
            <a:prstGeom prst="rightBrace">
              <a:avLst/>
            </a:prstGeom>
            <a:noFill/>
            <a:ln w="381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4191000" y="3837801"/>
              <a:ext cx="1600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annual cycle</a:t>
              </a:r>
              <a:endParaRPr lang="en-US" sz="1200" dirty="0">
                <a:latin typeface="Times New Roman" pitchFamily="18" charset="0"/>
                <a:cs typeface="Times New Roman" pitchFamily="18" charset="0"/>
              </a:endParaRPr>
            </a:p>
          </p:txBody>
        </p:sp>
        <p:cxnSp>
          <p:nvCxnSpPr>
            <p:cNvPr id="13" name="Straight Arrow Connector 12"/>
            <p:cNvCxnSpPr/>
            <p:nvPr/>
          </p:nvCxnSpPr>
          <p:spPr>
            <a:xfrm rot="10800000">
              <a:off x="3276600" y="4218801"/>
              <a:ext cx="457200" cy="152400"/>
            </a:xfrm>
            <a:prstGeom prst="straightConnector1">
              <a:avLst/>
            </a:prstGeom>
            <a:ln w="38100">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733800" y="4230469"/>
              <a:ext cx="1600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cold spikes</a:t>
              </a:r>
              <a:endParaRPr lang="en-US" sz="1200" dirty="0">
                <a:latin typeface="Times New Roman" pitchFamily="18" charset="0"/>
                <a:cs typeface="Times New Roman" pitchFamily="18" charset="0"/>
              </a:endParaRPr>
            </a:p>
          </p:txBody>
        </p:sp>
        <p:cxnSp>
          <p:nvCxnSpPr>
            <p:cNvPr id="15" name="Straight Arrow Connector 14"/>
            <p:cNvCxnSpPr/>
            <p:nvPr/>
          </p:nvCxnSpPr>
          <p:spPr>
            <a:xfrm rot="10800000">
              <a:off x="2895600" y="4371201"/>
              <a:ext cx="838200" cy="1588"/>
            </a:xfrm>
            <a:prstGeom prst="straightConnector1">
              <a:avLst/>
            </a:prstGeom>
            <a:ln w="38100">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057400" y="1170801"/>
              <a:ext cx="11430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2057400" y="1094601"/>
              <a:ext cx="10668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hot spike</a:t>
              </a:r>
              <a:endParaRPr lang="en-US" sz="1200" dirty="0">
                <a:latin typeface="Times New Roman" pitchFamily="18" charset="0"/>
                <a:cs typeface="Times New Roman" pitchFamily="18" charset="0"/>
              </a:endParaRPr>
            </a:p>
          </p:txBody>
        </p:sp>
        <p:cxnSp>
          <p:nvCxnSpPr>
            <p:cNvPr id="17" name="Straight Arrow Connector 16"/>
            <p:cNvCxnSpPr/>
            <p:nvPr/>
          </p:nvCxnSpPr>
          <p:spPr>
            <a:xfrm>
              <a:off x="2133600" y="1399401"/>
              <a:ext cx="1066800" cy="304800"/>
            </a:xfrm>
            <a:prstGeom prst="straightConnector1">
              <a:avLst/>
            </a:prstGeom>
            <a:ln w="38100">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5562600" y="3680936"/>
              <a:ext cx="10668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data drop-outs</a:t>
              </a:r>
              <a:endParaRPr lang="en-US" sz="1200" dirty="0">
                <a:latin typeface="Times New Roman" pitchFamily="18" charset="0"/>
                <a:cs typeface="Times New Roman" pitchFamily="18" charset="0"/>
              </a:endParaRPr>
            </a:p>
          </p:txBody>
        </p:sp>
        <p:cxnSp>
          <p:nvCxnSpPr>
            <p:cNvPr id="24" name="Straight Arrow Connector 23"/>
            <p:cNvCxnSpPr/>
            <p:nvPr/>
          </p:nvCxnSpPr>
          <p:spPr>
            <a:xfrm rot="10800000">
              <a:off x="3886200" y="2828151"/>
              <a:ext cx="2209800" cy="857250"/>
            </a:xfrm>
            <a:prstGeom prst="straightConnector1">
              <a:avLst/>
            </a:prstGeom>
            <a:ln w="38100">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5400000" flipH="1" flipV="1">
              <a:off x="5824539" y="3090090"/>
              <a:ext cx="866774" cy="323849"/>
            </a:xfrm>
            <a:prstGeom prst="straightConnector1">
              <a:avLst/>
            </a:prstGeom>
            <a:ln w="38100">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2133600" y="2618601"/>
              <a:ext cx="228600" cy="1143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Brace 29"/>
            <p:cNvSpPr/>
            <p:nvPr/>
          </p:nvSpPr>
          <p:spPr>
            <a:xfrm rot="10800000">
              <a:off x="2057400" y="1704201"/>
              <a:ext cx="304800" cy="1600200"/>
            </a:xfrm>
            <a:prstGeom prst="rightBrace">
              <a:avLst>
                <a:gd name="adj1" fmla="val 103906"/>
                <a:gd name="adj2" fmla="val 50000"/>
              </a:avLst>
            </a:prstGeom>
            <a:noFill/>
            <a:ln w="381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TextBox 31"/>
            <p:cNvSpPr txBox="1"/>
            <p:nvPr/>
          </p:nvSpPr>
          <p:spPr>
            <a:xfrm rot="16200000">
              <a:off x="1209335" y="2399867"/>
              <a:ext cx="1219200" cy="285067"/>
            </a:xfrm>
            <a:prstGeom prst="rect">
              <a:avLst/>
            </a:prstGeom>
            <a:noFill/>
          </p:spPr>
          <p:txBody>
            <a:bodyPr wrap="square" rtlCol="0">
              <a:spAutoFit/>
            </a:bodyPr>
            <a:lstStyle/>
            <a:p>
              <a:r>
                <a:rPr lang="en-US" sz="1200" dirty="0" smtClean="0">
                  <a:latin typeface="Times New Roman" pitchFamily="18" charset="0"/>
                  <a:cs typeface="Times New Roman" pitchFamily="18" charset="0"/>
                </a:rPr>
                <a:t>-20 to +35 range</a:t>
              </a:r>
              <a:endParaRPr lang="en-US" sz="1200" dirty="0">
                <a:latin typeface="Times New Roman" pitchFamily="18" charset="0"/>
                <a:cs typeface="Times New Roman" pitchFamily="18" charset="0"/>
              </a:endParaRPr>
            </a:p>
          </p:txBody>
        </p:sp>
      </p:grpSp>
      <p:sp>
        <p:nvSpPr>
          <p:cNvPr id="22" name="Content Placeholder 2"/>
          <p:cNvSpPr txBox="1">
            <a:spLocks/>
          </p:cNvSpPr>
          <p:nvPr/>
        </p:nvSpPr>
        <p:spPr bwMode="auto">
          <a:xfrm>
            <a:off x="0" y="5623718"/>
            <a:ext cx="9144000" cy="2468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ts val="200"/>
              </a:spcBef>
              <a:spcAft>
                <a:spcPct val="0"/>
              </a:spcAft>
              <a:buClrTx/>
              <a:buSzTx/>
              <a:buFontTx/>
              <a:buNone/>
              <a:tabLst/>
              <a:defRPr/>
            </a:pPr>
            <a:r>
              <a:rPr lang="en-US" sz="3200" kern="0" dirty="0" smtClean="0">
                <a:latin typeface="Times New Roman" pitchFamily="18" charset="0"/>
                <a:cs typeface="Times New Roman" pitchFamily="18" charset="0"/>
              </a:rPr>
              <a:t>Temperatures in the -20 to +35 deg C range? Mostly</a:t>
            </a:r>
          </a:p>
          <a:p>
            <a:pPr marL="342900" marR="0" lvl="0" indent="-342900" algn="l" defTabSz="914400" rtl="0" eaLnBrk="1" fontAlgn="base" latinLnBrk="0" hangingPunct="1">
              <a:lnSpc>
                <a:spcPct val="100000"/>
              </a:lnSpc>
              <a:spcBef>
                <a:spcPts val="2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Diurnal and seasonal cycles? Certainly seasonal.</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sz="3200" dirty="0" smtClean="0">
                <a:latin typeface="Times New Roman" pitchFamily="18" charset="0"/>
                <a:cs typeface="Times New Roman" pitchFamily="18" charset="0"/>
              </a:rPr>
              <a:t>Data Drop-outs common in datasets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257800"/>
          </a:xfrm>
        </p:spPr>
        <p:txBody>
          <a:bodyPr/>
          <a:lstStyle/>
          <a:p>
            <a:pPr>
              <a:buNone/>
            </a:pPr>
            <a:r>
              <a:rPr lang="en-US" sz="2800" dirty="0" smtClean="0">
                <a:latin typeface="Times New Roman" pitchFamily="18" charset="0"/>
                <a:cs typeface="Times New Roman" pitchFamily="18" charset="0"/>
              </a:rPr>
              <a:t>the instrument wasn’t working for a while …</a:t>
            </a:r>
          </a:p>
          <a:p>
            <a:pPr>
              <a:buNone/>
            </a:pPr>
            <a:endParaRPr lang="en-US" sz="2800"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take two forms:</a:t>
            </a:r>
          </a:p>
          <a:p>
            <a:pPr>
              <a:buNone/>
            </a:pPr>
            <a:endParaRPr lang="en-US" sz="2800"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	missing rows of table</a:t>
            </a:r>
          </a:p>
          <a:p>
            <a:pPr>
              <a:buNone/>
            </a:pPr>
            <a:endParaRPr lang="en-US" sz="2800"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	data set to some default value</a:t>
            </a:r>
          </a:p>
          <a:p>
            <a:pPr>
              <a:buNone/>
            </a:pPr>
            <a:r>
              <a:rPr lang="en-US" sz="2800" dirty="0" smtClean="0">
                <a:latin typeface="Times New Roman" pitchFamily="18" charset="0"/>
                <a:cs typeface="Times New Roman" pitchFamily="18" charset="0"/>
              </a:rPr>
              <a:t>		0</a:t>
            </a:r>
          </a:p>
          <a:p>
            <a:pPr>
              <a:buNone/>
            </a:pPr>
            <a:r>
              <a:rPr lang="en-US" sz="2800" dirty="0" smtClean="0">
                <a:latin typeface="Times New Roman" pitchFamily="18" charset="0"/>
                <a:cs typeface="Times New Roman" pitchFamily="18" charset="0"/>
              </a:rPr>
              <a:t>		n/a</a:t>
            </a:r>
          </a:p>
          <a:p>
            <a:pPr>
              <a:buNone/>
            </a:pPr>
            <a:r>
              <a:rPr lang="en-US" sz="2800" dirty="0" smtClean="0">
                <a:latin typeface="Times New Roman" pitchFamily="18" charset="0"/>
                <a:cs typeface="Times New Roman" pitchFamily="18" charset="0"/>
              </a:rPr>
              <a:t>		-999</a:t>
            </a:r>
          </a:p>
        </p:txBody>
      </p:sp>
      <p:sp>
        <p:nvSpPr>
          <p:cNvPr id="4" name="Right Brace 3"/>
          <p:cNvSpPr/>
          <p:nvPr/>
        </p:nvSpPr>
        <p:spPr>
          <a:xfrm>
            <a:off x="2667000" y="5029200"/>
            <a:ext cx="152400" cy="1447800"/>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itle 1"/>
          <p:cNvSpPr txBox="1">
            <a:spLocks/>
          </p:cNvSpPr>
          <p:nvPr/>
        </p:nvSpPr>
        <p:spPr bwMode="auto">
          <a:xfrm>
            <a:off x="3048000" y="5105400"/>
            <a:ext cx="3581400" cy="121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all common</a:t>
            </a:r>
            <a:endParaRPr kumimoji="0" lang="en-US" sz="28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preferRelativeResize="0">
            <a:picLocks noChangeAspect="1" noChangeArrowheads="1"/>
          </p:cNvPicPr>
          <p:nvPr/>
        </p:nvPicPr>
        <p:blipFill>
          <a:blip r:embed="rId3" cstate="print"/>
          <a:srcRect l="2083" t="-2778" r="14583"/>
          <a:stretch>
            <a:fillRect/>
          </a:stretch>
        </p:blipFill>
        <p:spPr bwMode="auto">
          <a:xfrm>
            <a:off x="152400" y="2362200"/>
            <a:ext cx="3733800" cy="3453765"/>
          </a:xfrm>
          <a:prstGeom prst="rect">
            <a:avLst/>
          </a:prstGeom>
          <a:noFill/>
          <a:ln w="9525">
            <a:noFill/>
            <a:miter lim="800000"/>
            <a:headEnd/>
            <a:tailEnd/>
          </a:ln>
        </p:spPr>
      </p:pic>
      <p:pic>
        <p:nvPicPr>
          <p:cNvPr id="3" name="Picture 4"/>
          <p:cNvPicPr preferRelativeResize="0">
            <a:picLocks noChangeAspect="1" noChangeArrowheads="1"/>
          </p:cNvPicPr>
          <p:nvPr/>
        </p:nvPicPr>
        <p:blipFill>
          <a:blip r:embed="rId4" cstate="print"/>
          <a:srcRect l="3869" r="5655"/>
          <a:stretch>
            <a:fillRect/>
          </a:stretch>
        </p:blipFill>
        <p:spPr bwMode="auto">
          <a:xfrm>
            <a:off x="4648200" y="2455545"/>
            <a:ext cx="4053840" cy="3360420"/>
          </a:xfrm>
          <a:prstGeom prst="rect">
            <a:avLst/>
          </a:prstGeom>
          <a:noFill/>
          <a:ln w="9525">
            <a:noFill/>
            <a:miter lim="800000"/>
            <a:headEnd/>
            <a:tailEnd/>
          </a:ln>
        </p:spPr>
      </p:pic>
      <p:cxnSp>
        <p:nvCxnSpPr>
          <p:cNvPr id="7" name="Straight Arrow Connector 6"/>
          <p:cNvCxnSpPr/>
          <p:nvPr/>
        </p:nvCxnSpPr>
        <p:spPr>
          <a:xfrm>
            <a:off x="2438400" y="4419600"/>
            <a:ext cx="1066800" cy="533400"/>
          </a:xfrm>
          <a:prstGeom prst="straightConnector1">
            <a:avLst/>
          </a:pr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505200" y="4876800"/>
            <a:ext cx="1447800" cy="369332"/>
          </a:xfrm>
          <a:prstGeom prst="rect">
            <a:avLst/>
          </a:prstGeom>
          <a:noFill/>
        </p:spPr>
        <p:txBody>
          <a:bodyPr wrap="square" rtlCol="0">
            <a:spAutoFit/>
          </a:bodyPr>
          <a:lstStyle/>
          <a:p>
            <a:r>
              <a:rPr lang="en-US" dirty="0" smtClean="0">
                <a:solidFill>
                  <a:srgbClr val="FF0000"/>
                </a:solidFill>
                <a:latin typeface="Times New Roman" pitchFamily="18" charset="0"/>
                <a:cs typeface="Times New Roman" pitchFamily="18" charset="0"/>
              </a:rPr>
              <a:t>cold spike</a:t>
            </a:r>
            <a:endParaRPr lang="en-US" dirty="0">
              <a:solidFill>
                <a:srgbClr val="FF0000"/>
              </a:solidFill>
              <a:latin typeface="Times New Roman" pitchFamily="18" charset="0"/>
              <a:cs typeface="Times New Roman" pitchFamily="18" charset="0"/>
            </a:endParaRPr>
          </a:p>
        </p:txBody>
      </p:sp>
      <p:sp>
        <p:nvSpPr>
          <p:cNvPr id="11" name="Rectangle 10"/>
          <p:cNvSpPr/>
          <p:nvPr/>
        </p:nvSpPr>
        <p:spPr>
          <a:xfrm>
            <a:off x="1600200" y="2362200"/>
            <a:ext cx="15240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943600" y="2362200"/>
            <a:ext cx="15240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Left Brace 12"/>
          <p:cNvSpPr/>
          <p:nvPr/>
        </p:nvSpPr>
        <p:spPr>
          <a:xfrm rot="5400000">
            <a:off x="5488780" y="2407444"/>
            <a:ext cx="685800" cy="138113"/>
          </a:xfrm>
          <a:prstGeom prst="leftBrace">
            <a:avLst/>
          </a:prstGeom>
          <a:no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14" name="TextBox 13"/>
          <p:cNvSpPr txBox="1"/>
          <p:nvPr/>
        </p:nvSpPr>
        <p:spPr>
          <a:xfrm>
            <a:off x="5943600" y="1905000"/>
            <a:ext cx="1447800" cy="369332"/>
          </a:xfrm>
          <a:prstGeom prst="rect">
            <a:avLst/>
          </a:prstGeom>
          <a:noFill/>
        </p:spPr>
        <p:txBody>
          <a:bodyPr wrap="square" rtlCol="0">
            <a:spAutoFit/>
          </a:bodyPr>
          <a:lstStyle/>
          <a:p>
            <a:r>
              <a:rPr lang="en-US" dirty="0" smtClean="0">
                <a:solidFill>
                  <a:srgbClr val="FF0000"/>
                </a:solidFill>
                <a:latin typeface="Times New Roman" pitchFamily="18" charset="0"/>
                <a:cs typeface="Times New Roman" pitchFamily="18" charset="0"/>
              </a:rPr>
              <a:t>diurnal cycle</a:t>
            </a:r>
            <a:endParaRPr lang="en-US" dirty="0">
              <a:solidFill>
                <a:srgbClr val="FF0000"/>
              </a:solidFill>
              <a:latin typeface="Times New Roman" pitchFamily="18" charset="0"/>
              <a:cs typeface="Times New Roman" pitchFamily="18" charset="0"/>
            </a:endParaRPr>
          </a:p>
        </p:txBody>
      </p:sp>
      <p:cxnSp>
        <p:nvCxnSpPr>
          <p:cNvPr id="15" name="Straight Arrow Connector 14"/>
          <p:cNvCxnSpPr/>
          <p:nvPr/>
        </p:nvCxnSpPr>
        <p:spPr>
          <a:xfrm rot="5400000" flipH="1" flipV="1">
            <a:off x="7620000" y="4724400"/>
            <a:ext cx="609600" cy="609600"/>
          </a:xfrm>
          <a:prstGeom prst="straightConnector1">
            <a:avLst/>
          </a:pr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620000" y="4343400"/>
            <a:ext cx="1447800" cy="369332"/>
          </a:xfrm>
          <a:prstGeom prst="rect">
            <a:avLst/>
          </a:prstGeom>
          <a:noFill/>
        </p:spPr>
        <p:txBody>
          <a:bodyPr wrap="square" rtlCol="0">
            <a:spAutoFit/>
          </a:bodyPr>
          <a:lstStyle/>
          <a:p>
            <a:r>
              <a:rPr lang="en-US" dirty="0" smtClean="0">
                <a:solidFill>
                  <a:srgbClr val="FF0000"/>
                </a:solidFill>
                <a:latin typeface="Times New Roman" pitchFamily="18" charset="0"/>
                <a:cs typeface="Times New Roman" pitchFamily="18" charset="0"/>
              </a:rPr>
              <a:t>data drop-out</a:t>
            </a:r>
            <a:endParaRPr lang="en-US" dirty="0">
              <a:solidFill>
                <a:srgbClr val="FF0000"/>
              </a:solidFill>
              <a:latin typeface="Times New Roman" pitchFamily="18" charset="0"/>
              <a:cs typeface="Times New Roman" pitchFamily="18" charset="0"/>
            </a:endParaRPr>
          </a:p>
        </p:txBody>
      </p:sp>
      <p:sp>
        <p:nvSpPr>
          <p:cNvPr id="18" name="TextBox 17"/>
          <p:cNvSpPr txBox="1"/>
          <p:nvPr/>
        </p:nvSpPr>
        <p:spPr>
          <a:xfrm>
            <a:off x="381000" y="1066800"/>
            <a:ext cx="38100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50 days of data from winter</a:t>
            </a:r>
            <a:endParaRPr lang="en-US" sz="2400" dirty="0">
              <a:latin typeface="Times New Roman" pitchFamily="18" charset="0"/>
              <a:cs typeface="Times New Roman" pitchFamily="18" charset="0"/>
            </a:endParaRPr>
          </a:p>
        </p:txBody>
      </p:sp>
      <p:sp>
        <p:nvSpPr>
          <p:cNvPr id="19" name="TextBox 18"/>
          <p:cNvSpPr txBox="1"/>
          <p:nvPr/>
        </p:nvSpPr>
        <p:spPr>
          <a:xfrm>
            <a:off x="4648200" y="1066800"/>
            <a:ext cx="38100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50 days of data from summer</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Histograms</a:t>
            </a:r>
            <a:endParaRPr lang="en-US" dirty="0"/>
          </a:p>
        </p:txBody>
      </p:sp>
      <p:sp>
        <p:nvSpPr>
          <p:cNvPr id="3" name="Content Placeholder 2"/>
          <p:cNvSpPr>
            <a:spLocks noGrp="1"/>
          </p:cNvSpPr>
          <p:nvPr>
            <p:ph idx="1"/>
          </p:nvPr>
        </p:nvSpPr>
        <p:spPr>
          <a:xfrm>
            <a:off x="457200" y="1752600"/>
            <a:ext cx="8229600" cy="4724400"/>
          </a:xfrm>
        </p:spPr>
        <p:txBody>
          <a:bodyPr/>
          <a:lstStyle/>
          <a:p>
            <a:pPr>
              <a:buNone/>
            </a:pPr>
            <a:r>
              <a:rPr lang="en-US" dirty="0" smtClean="0"/>
              <a:t>determine range of the majority of data values</a:t>
            </a:r>
          </a:p>
          <a:p>
            <a:pPr>
              <a:buNone/>
            </a:pPr>
            <a:endParaRPr lang="en-US" dirty="0" smtClean="0"/>
          </a:p>
          <a:p>
            <a:pPr>
              <a:buNone/>
            </a:pPr>
            <a:r>
              <a:rPr lang="en-US" dirty="0" smtClean="0"/>
              <a:t>quantifies the frequency of occurrence of data at different data values</a:t>
            </a:r>
          </a:p>
          <a:p>
            <a:pPr>
              <a:buNone/>
            </a:pPr>
            <a:endParaRPr lang="en-US" dirty="0" smtClean="0"/>
          </a:p>
          <a:p>
            <a:pPr>
              <a:buNone/>
            </a:pPr>
            <a:r>
              <a:rPr lang="en-US" dirty="0" smtClean="0"/>
              <a:t>easy to spot over-represented and under-represented values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itchFamily="18" charset="0"/>
                <a:cs typeface="Times New Roman" pitchFamily="18" charset="0"/>
              </a:rPr>
              <a:t>MatLab</a:t>
            </a:r>
            <a:r>
              <a:rPr lang="en-US" dirty="0" smtClean="0">
                <a:latin typeface="Times New Roman" pitchFamily="18" charset="0"/>
                <a:cs typeface="Times New Roman" pitchFamily="18" charset="0"/>
              </a:rPr>
              <a:t> code for Histogram</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2438400"/>
            <a:ext cx="9144000" cy="3352800"/>
          </a:xfrm>
        </p:spPr>
        <p:txBody>
          <a:bodyPr/>
          <a:lstStyle/>
          <a:p>
            <a:pPr>
              <a:buNone/>
            </a:pPr>
            <a:r>
              <a:rPr lang="en-US" sz="2800" dirty="0" err="1" smtClean="0">
                <a:solidFill>
                  <a:srgbClr val="000000"/>
                </a:solidFill>
                <a:latin typeface="Courier New"/>
              </a:rPr>
              <a:t>Lh</a:t>
            </a:r>
            <a:r>
              <a:rPr lang="en-US" sz="2800" dirty="0" smtClean="0">
                <a:solidFill>
                  <a:srgbClr val="000000"/>
                </a:solidFill>
                <a:latin typeface="Courier New"/>
              </a:rPr>
              <a:t> = 100; </a:t>
            </a:r>
          </a:p>
          <a:p>
            <a:pPr>
              <a:buNone/>
            </a:pPr>
            <a:r>
              <a:rPr lang="en-US" sz="2800" dirty="0" err="1" smtClean="0">
                <a:solidFill>
                  <a:srgbClr val="000000"/>
                </a:solidFill>
                <a:latin typeface="Courier New"/>
              </a:rPr>
              <a:t>dmin</a:t>
            </a:r>
            <a:r>
              <a:rPr lang="en-US" sz="2800" dirty="0" smtClean="0">
                <a:solidFill>
                  <a:srgbClr val="000000"/>
                </a:solidFill>
                <a:latin typeface="Courier New"/>
              </a:rPr>
              <a:t> = min(d); </a:t>
            </a:r>
          </a:p>
          <a:p>
            <a:pPr>
              <a:buNone/>
            </a:pPr>
            <a:r>
              <a:rPr lang="en-US" sz="2800" dirty="0" err="1" smtClean="0">
                <a:solidFill>
                  <a:srgbClr val="000000"/>
                </a:solidFill>
                <a:latin typeface="Courier New"/>
              </a:rPr>
              <a:t>dmax</a:t>
            </a:r>
            <a:r>
              <a:rPr lang="en-US" sz="2800" dirty="0" smtClean="0">
                <a:solidFill>
                  <a:srgbClr val="000000"/>
                </a:solidFill>
                <a:latin typeface="Courier New"/>
              </a:rPr>
              <a:t> = max(d); </a:t>
            </a:r>
          </a:p>
          <a:p>
            <a:pPr>
              <a:buNone/>
            </a:pPr>
            <a:r>
              <a:rPr lang="en-US" sz="2800" dirty="0" smtClean="0">
                <a:solidFill>
                  <a:srgbClr val="000000"/>
                </a:solidFill>
                <a:latin typeface="Courier New"/>
              </a:rPr>
              <a:t>bins = </a:t>
            </a:r>
            <a:r>
              <a:rPr lang="en-US" sz="2800" dirty="0" err="1" smtClean="0">
                <a:solidFill>
                  <a:srgbClr val="000000"/>
                </a:solidFill>
                <a:latin typeface="Courier New"/>
              </a:rPr>
              <a:t>dmin</a:t>
            </a:r>
            <a:r>
              <a:rPr lang="en-US" sz="2800" dirty="0" smtClean="0">
                <a:solidFill>
                  <a:srgbClr val="000000"/>
                </a:solidFill>
                <a:latin typeface="Courier New"/>
              </a:rPr>
              <a:t>+(</a:t>
            </a:r>
            <a:r>
              <a:rPr lang="en-US" sz="2800" dirty="0" err="1" smtClean="0">
                <a:solidFill>
                  <a:srgbClr val="000000"/>
                </a:solidFill>
                <a:latin typeface="Courier New"/>
              </a:rPr>
              <a:t>dmax-dmin</a:t>
            </a:r>
            <a:r>
              <a:rPr lang="en-US" sz="2800" dirty="0" smtClean="0">
                <a:solidFill>
                  <a:srgbClr val="000000"/>
                </a:solidFill>
                <a:latin typeface="Courier New"/>
              </a:rPr>
              <a:t>)*[0:Lh-1]’/(Lh-1);</a:t>
            </a:r>
          </a:p>
          <a:p>
            <a:pPr>
              <a:buNone/>
            </a:pPr>
            <a:r>
              <a:rPr lang="en-US" sz="2800" dirty="0" smtClean="0">
                <a:solidFill>
                  <a:srgbClr val="000000"/>
                </a:solidFill>
                <a:latin typeface="Courier New"/>
              </a:rPr>
              <a:t> </a:t>
            </a:r>
          </a:p>
          <a:p>
            <a:pPr>
              <a:buNone/>
            </a:pPr>
            <a:r>
              <a:rPr lang="en-US" sz="2800" dirty="0" err="1" smtClean="0">
                <a:solidFill>
                  <a:srgbClr val="000000"/>
                </a:solidFill>
                <a:latin typeface="Courier New"/>
              </a:rPr>
              <a:t>dhist</a:t>
            </a:r>
            <a:r>
              <a:rPr lang="en-US" sz="2800" dirty="0" smtClean="0">
                <a:solidFill>
                  <a:srgbClr val="000000"/>
                </a:solidFill>
                <a:latin typeface="Courier New"/>
              </a:rPr>
              <a:t> = </a:t>
            </a:r>
            <a:r>
              <a:rPr lang="en-US" sz="2800" dirty="0" err="1" smtClean="0">
                <a:solidFill>
                  <a:srgbClr val="000000"/>
                </a:solidFill>
                <a:latin typeface="Courier New"/>
              </a:rPr>
              <a:t>hist</a:t>
            </a:r>
            <a:r>
              <a:rPr lang="en-US" sz="2800" dirty="0" smtClean="0">
                <a:solidFill>
                  <a:srgbClr val="000000"/>
                </a:solidFill>
                <a:latin typeface="Courier New"/>
              </a:rPr>
              <a:t>(d, bins)’; </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457200" y="685800"/>
            <a:ext cx="8229600" cy="5943600"/>
          </a:xfrm>
        </p:spPr>
        <p:txBody>
          <a:bodyPr/>
          <a:lstStyle/>
          <a:p>
            <a:pPr>
              <a:spcBef>
                <a:spcPts val="100"/>
              </a:spcBef>
              <a:buFontTx/>
              <a:buNone/>
            </a:pPr>
            <a:r>
              <a:rPr lang="en-US" sz="18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Lecture 01</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Using </a:t>
            </a:r>
            <a:r>
              <a:rPr lang="en-US" sz="1600" dirty="0" err="1" smtClean="0">
                <a:latin typeface="Times New Roman" pitchFamily="18" charset="0"/>
                <a:cs typeface="Times New Roman" pitchFamily="18" charset="0"/>
              </a:rPr>
              <a:t>MatLab</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b="1" dirty="0" smtClean="0">
                <a:solidFill>
                  <a:srgbClr val="FF0000"/>
                </a:solidFill>
                <a:latin typeface="Times New Roman" pitchFamily="18" charset="0"/>
                <a:cs typeface="Times New Roman" pitchFamily="18" charset="0"/>
              </a:rPr>
              <a:t>Lecture 02		Looking At Data</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03		 Probability and Measurement Error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04		Multivariate Distributions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05		Linear Models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06		The Principle of Least Squares </a:t>
            </a:r>
          </a:p>
          <a:p>
            <a:pPr>
              <a:spcBef>
                <a:spcPts val="100"/>
              </a:spcBef>
              <a:buFontTx/>
              <a:buNone/>
            </a:pPr>
            <a:r>
              <a:rPr lang="en-US" sz="1600" dirty="0" smtClean="0">
                <a:latin typeface="Times New Roman" pitchFamily="18" charset="0"/>
                <a:cs typeface="Times New Roman" pitchFamily="18" charset="0"/>
              </a:rPr>
              <a:t>	Lecture 07		Prior Information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08		Solving Generalized Least Squares Problems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09		Fourier Series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10		Complex Fourier Series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11		Lessons Learned from the Fourier Transform</a:t>
            </a:r>
          </a:p>
          <a:p>
            <a:pPr>
              <a:spcBef>
                <a:spcPts val="100"/>
              </a:spcBef>
              <a:buNone/>
            </a:pP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Lecture 12		Power Spectra</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13		Filter Theory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14		Applications of Filters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15		Factor Analysis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16		Orthogonal functions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17		Covariance and Autocorrelation</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18		Cross-correlation</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19		Smoothing, Correlation and Spectra</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20		Coherence; Tapering and Spectral Analysis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21		Interpolation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22 		Hypothesis testing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23 		Hypothesis Testing continued; F-Tests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24 		Confidence Limits of Spectra, Bootstraps</a:t>
            </a:r>
          </a:p>
          <a:p>
            <a:pPr>
              <a:spcBef>
                <a:spcPts val="100"/>
              </a:spcBef>
              <a:buFontTx/>
              <a:buNone/>
            </a:pPr>
            <a:endParaRPr lang="en-US" sz="1600" dirty="0">
              <a:latin typeface="Times New Roman" pitchFamily="18" charset="0"/>
              <a:cs typeface="Times New Roman" pitchFamily="18" charset="0"/>
            </a:endParaRPr>
          </a:p>
        </p:txBody>
      </p:sp>
      <p:sp>
        <p:nvSpPr>
          <p:cNvPr id="7172" name="Text Box 4"/>
          <p:cNvSpPr txBox="1">
            <a:spLocks noChangeArrowheads="1"/>
          </p:cNvSpPr>
          <p:nvPr/>
        </p:nvSpPr>
        <p:spPr bwMode="auto">
          <a:xfrm>
            <a:off x="0" y="228600"/>
            <a:ext cx="9144000" cy="457200"/>
          </a:xfrm>
          <a:prstGeom prst="rect">
            <a:avLst/>
          </a:prstGeom>
          <a:noFill/>
          <a:ln w="9525">
            <a:noFill/>
            <a:miter lim="800000"/>
            <a:headEnd/>
            <a:tailEnd/>
          </a:ln>
          <a:effectLst/>
        </p:spPr>
        <p:txBody>
          <a:bodyPr wrap="square">
            <a:spAutoFit/>
          </a:bodyPr>
          <a:lstStyle/>
          <a:p>
            <a:pPr algn="ctr">
              <a:spcBef>
                <a:spcPct val="50000"/>
              </a:spcBef>
            </a:pPr>
            <a:r>
              <a:rPr lang="en-US" sz="2400" dirty="0">
                <a:latin typeface="Times New Roman" pitchFamily="18" charset="0"/>
                <a:cs typeface="Times New Roman" pitchFamily="18" charset="0"/>
              </a:rPr>
              <a:t>SYLLABUS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srcRect/>
          <a:stretch>
            <a:fillRect/>
          </a:stretch>
        </p:blipFill>
        <p:spPr bwMode="auto">
          <a:xfrm>
            <a:off x="1981200" y="1704201"/>
            <a:ext cx="5334000" cy="4000500"/>
          </a:xfrm>
          <a:prstGeom prst="rect">
            <a:avLst/>
          </a:prstGeom>
          <a:noFill/>
          <a:ln w="9525">
            <a:noFill/>
            <a:miter lim="800000"/>
            <a:headEnd/>
            <a:tailEnd/>
          </a:ln>
        </p:spPr>
      </p:pic>
      <p:sp>
        <p:nvSpPr>
          <p:cNvPr id="4" name="Rectangle 3"/>
          <p:cNvSpPr/>
          <p:nvPr/>
        </p:nvSpPr>
        <p:spPr>
          <a:xfrm>
            <a:off x="4267200" y="5438001"/>
            <a:ext cx="10668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038600" y="5514201"/>
            <a:ext cx="11430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temperature, ºC</a:t>
            </a:r>
            <a:endParaRPr lang="en-US" sz="1200" dirty="0">
              <a:latin typeface="Times New Roman" pitchFamily="18" charset="0"/>
              <a:cs typeface="Times New Roman" pitchFamily="18" charset="0"/>
            </a:endParaRPr>
          </a:p>
        </p:txBody>
      </p:sp>
      <p:sp>
        <p:nvSpPr>
          <p:cNvPr id="7" name="Rectangle 6"/>
          <p:cNvSpPr/>
          <p:nvPr/>
        </p:nvSpPr>
        <p:spPr>
          <a:xfrm>
            <a:off x="1981200" y="3304401"/>
            <a:ext cx="304800" cy="762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rot="16200000">
            <a:off x="1548200" y="3214886"/>
            <a:ext cx="11430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counts</a:t>
            </a:r>
            <a:endParaRPr lang="en-US" sz="1200" dirty="0">
              <a:latin typeface="Times New Roman" pitchFamily="18" charset="0"/>
              <a:cs typeface="Times New Roman" pitchFamily="18" charset="0"/>
            </a:endParaRPr>
          </a:p>
        </p:txBody>
      </p:sp>
      <p:sp>
        <p:nvSpPr>
          <p:cNvPr id="9" name="Rectangle 8"/>
          <p:cNvSpPr/>
          <p:nvPr/>
        </p:nvSpPr>
        <p:spPr>
          <a:xfrm>
            <a:off x="3886200" y="1704201"/>
            <a:ext cx="20574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p:cNvSpPr txBox="1">
            <a:spLocks/>
          </p:cNvSpPr>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Histogram of Black Rock Forest temperatures</a:t>
            </a:r>
            <a:endParaRPr kumimoji="0" lang="en-US" sz="32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1600200" y="1763466"/>
            <a:ext cx="5334000" cy="4000500"/>
          </a:xfrm>
          <a:prstGeom prst="rect">
            <a:avLst/>
          </a:prstGeom>
          <a:noFill/>
          <a:ln w="9525">
            <a:noFill/>
            <a:miter lim="800000"/>
            <a:headEnd/>
            <a:tailEnd/>
          </a:ln>
        </p:spPr>
      </p:pic>
      <p:sp>
        <p:nvSpPr>
          <p:cNvPr id="17" name="Rectangle 16"/>
          <p:cNvSpPr/>
          <p:nvPr/>
        </p:nvSpPr>
        <p:spPr>
          <a:xfrm>
            <a:off x="5715000" y="1932801"/>
            <a:ext cx="381000" cy="3581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419600" y="2085201"/>
            <a:ext cx="533400" cy="3657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4842075" y="1628001"/>
            <a:ext cx="762000" cy="338554"/>
          </a:xfrm>
          <a:prstGeom prst="rect">
            <a:avLst/>
          </a:prstGeom>
          <a:noFill/>
        </p:spPr>
        <p:txBody>
          <a:bodyPr wrap="square" rtlCol="0">
            <a:spAutoFit/>
          </a:bodyPr>
          <a:lstStyle/>
          <a:p>
            <a:r>
              <a:rPr lang="en-US" sz="1600" dirty="0" smtClean="0">
                <a:latin typeface="Times New Roman" pitchFamily="18" charset="0"/>
                <a:cs typeface="Times New Roman" pitchFamily="18" charset="0"/>
              </a:rPr>
              <a:t>B)</a:t>
            </a:r>
            <a:endParaRPr lang="en-US" sz="1600" dirty="0">
              <a:latin typeface="Times New Roman" pitchFamily="18" charset="0"/>
              <a:cs typeface="Times New Roman" pitchFamily="18" charset="0"/>
            </a:endParaRPr>
          </a:p>
        </p:txBody>
      </p:sp>
      <p:sp>
        <p:nvSpPr>
          <p:cNvPr id="24" name="Rectangle 23"/>
          <p:cNvSpPr/>
          <p:nvPr/>
        </p:nvSpPr>
        <p:spPr>
          <a:xfrm>
            <a:off x="2331156" y="1819948"/>
            <a:ext cx="1525929" cy="2652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2147100" y="1628001"/>
            <a:ext cx="762000" cy="338554"/>
          </a:xfrm>
          <a:prstGeom prst="rect">
            <a:avLst/>
          </a:prstGeom>
          <a:noFill/>
        </p:spPr>
        <p:txBody>
          <a:bodyPr wrap="square" rtlCol="0">
            <a:spAutoFit/>
          </a:bodyPr>
          <a:lstStyle/>
          <a:p>
            <a:r>
              <a:rPr lang="en-US" sz="1600" dirty="0" smtClean="0">
                <a:latin typeface="Times New Roman" pitchFamily="18" charset="0"/>
                <a:cs typeface="Times New Roman" pitchFamily="18" charset="0"/>
              </a:rPr>
              <a:t>A)</a:t>
            </a:r>
            <a:endParaRPr lang="en-US" sz="1600" dirty="0">
              <a:latin typeface="Times New Roman" pitchFamily="18" charset="0"/>
              <a:cs typeface="Times New Roman" pitchFamily="18" charset="0"/>
            </a:endParaRPr>
          </a:p>
        </p:txBody>
      </p:sp>
      <p:sp>
        <p:nvSpPr>
          <p:cNvPr id="9" name="Rectangle 8"/>
          <p:cNvSpPr/>
          <p:nvPr/>
        </p:nvSpPr>
        <p:spPr>
          <a:xfrm>
            <a:off x="2743200" y="5514201"/>
            <a:ext cx="10668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630712" y="5590401"/>
            <a:ext cx="11430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temperature, ºC</a:t>
            </a:r>
            <a:endParaRPr lang="en-US" sz="1200" dirty="0">
              <a:latin typeface="Times New Roman" pitchFamily="18" charset="0"/>
              <a:cs typeface="Times New Roman" pitchFamily="18" charset="0"/>
            </a:endParaRPr>
          </a:p>
        </p:txBody>
      </p:sp>
      <p:sp>
        <p:nvSpPr>
          <p:cNvPr id="11" name="Rectangle 10"/>
          <p:cNvSpPr/>
          <p:nvPr/>
        </p:nvSpPr>
        <p:spPr>
          <a:xfrm>
            <a:off x="1752600" y="3369717"/>
            <a:ext cx="304800" cy="762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rot="16200000">
            <a:off x="1319600" y="3280202"/>
            <a:ext cx="11430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counts</a:t>
            </a:r>
            <a:endParaRPr lang="en-US" sz="1200" dirty="0">
              <a:latin typeface="Times New Roman" pitchFamily="18" charset="0"/>
              <a:cs typeface="Times New Roman" pitchFamily="18" charset="0"/>
            </a:endParaRPr>
          </a:p>
        </p:txBody>
      </p:sp>
      <p:sp>
        <p:nvSpPr>
          <p:cNvPr id="13" name="Title 1"/>
          <p:cNvSpPr txBox="1">
            <a:spLocks/>
          </p:cNvSpPr>
          <p:nvPr/>
        </p:nvSpPr>
        <p:spPr bwMode="auto">
          <a:xfrm>
            <a:off x="457200" y="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Alternate ways of displaying a histogram</a:t>
            </a:r>
            <a:endParaRPr kumimoji="0" lang="en-US" sz="32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latin typeface="Times New Roman" pitchFamily="18" charset="0"/>
                <a:cs typeface="Times New Roman" pitchFamily="18" charset="0"/>
              </a:rPr>
              <a:t>Series of histograms, each on a relatively short time interval of data</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Advantage:  Shows the way that the frequency of occurrence of data varies with time</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Disadvantage:  Each histogram is computed using less data, and so is less accurate</a:t>
            </a:r>
            <a:endParaRPr lang="en-US" dirty="0">
              <a:latin typeface="Times New Roman" pitchFamily="18" charset="0"/>
              <a:cs typeface="Times New Roman" pitchFamily="18" charset="0"/>
            </a:endParaRPr>
          </a:p>
        </p:txBody>
      </p:sp>
      <p:sp>
        <p:nvSpPr>
          <p:cNvPr id="4" name="Title 1"/>
          <p:cNvSpPr txBox="1">
            <a:spLocks noGrp="1"/>
          </p:cNvSpPr>
          <p:nvPr>
            <p:ph type="title"/>
          </p:nvPr>
        </p:nvSpPr>
        <p:spPr bwMode="auto">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Moving-Window</a:t>
            </a:r>
            <a:r>
              <a:rPr kumimoji="0" lang="en-US" sz="3200" b="0" i="0" u="none" strike="noStrike" kern="0" cap="none" spc="0" normalizeH="0" noProof="0" dirty="0" smtClean="0">
                <a:ln>
                  <a:noFill/>
                </a:ln>
                <a:solidFill>
                  <a:schemeClr val="tx2"/>
                </a:solidFill>
                <a:effectLst/>
                <a:uLnTx/>
                <a:uFillTx/>
                <a:latin typeface="Times New Roman" pitchFamily="18" charset="0"/>
                <a:ea typeface="+mj-ea"/>
                <a:cs typeface="Times New Roman" pitchFamily="18" charset="0"/>
              </a:rPr>
              <a:t> </a:t>
            </a:r>
            <a:r>
              <a:rPr kumimoji="0" lang="en-US" sz="32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Histograms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3" cstate="print">
            <a:lum bright="-56000" contrast="74000"/>
          </a:blip>
          <a:srcRect/>
          <a:stretch>
            <a:fillRect/>
          </a:stretch>
        </p:blipFill>
        <p:spPr bwMode="auto">
          <a:xfrm>
            <a:off x="2590800" y="1863525"/>
            <a:ext cx="4381500" cy="4038600"/>
          </a:xfrm>
          <a:prstGeom prst="rect">
            <a:avLst/>
          </a:prstGeom>
          <a:noFill/>
          <a:ln w="9525">
            <a:noFill/>
            <a:miter lim="800000"/>
            <a:headEnd/>
            <a:tailEnd/>
          </a:ln>
        </p:spPr>
      </p:pic>
      <p:cxnSp>
        <p:nvCxnSpPr>
          <p:cNvPr id="10" name="Straight Arrow Connector 9"/>
          <p:cNvCxnSpPr/>
          <p:nvPr/>
        </p:nvCxnSpPr>
        <p:spPr>
          <a:xfrm rot="5400000">
            <a:off x="588961" y="3923506"/>
            <a:ext cx="41910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516188" y="1981200"/>
            <a:ext cx="4646612"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514600" y="5791200"/>
            <a:ext cx="152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514600" y="4172675"/>
            <a:ext cx="152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6200000" flipH="1">
            <a:off x="6751208" y="1907744"/>
            <a:ext cx="150020" cy="165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2125584" y="1824889"/>
            <a:ext cx="609600" cy="276999"/>
          </a:xfrm>
          <a:prstGeom prst="rect">
            <a:avLst/>
          </a:prstGeom>
          <a:noFill/>
        </p:spPr>
        <p:txBody>
          <a:bodyPr wrap="square" rtlCol="0">
            <a:spAutoFit/>
          </a:bodyPr>
          <a:lstStyle/>
          <a:p>
            <a:r>
              <a:rPr lang="en-US" sz="1200" dirty="0" smtClean="0">
                <a:latin typeface="Symbol" pitchFamily="18" charset="2"/>
                <a:cs typeface="Times New Roman" pitchFamily="18" charset="0"/>
              </a:rPr>
              <a:t>-</a:t>
            </a:r>
            <a:r>
              <a:rPr lang="en-US" sz="1200" dirty="0" smtClean="0">
                <a:latin typeface="Times New Roman" pitchFamily="18" charset="0"/>
                <a:cs typeface="Times New Roman" pitchFamily="18" charset="0"/>
              </a:rPr>
              <a:t>60</a:t>
            </a:r>
            <a:endParaRPr lang="en-US" sz="1200" dirty="0">
              <a:latin typeface="Times New Roman" pitchFamily="18" charset="0"/>
              <a:cs typeface="Times New Roman" pitchFamily="18" charset="0"/>
            </a:endParaRPr>
          </a:p>
        </p:txBody>
      </p:sp>
      <p:sp>
        <p:nvSpPr>
          <p:cNvPr id="37" name="TextBox 36"/>
          <p:cNvSpPr txBox="1"/>
          <p:nvPr/>
        </p:nvSpPr>
        <p:spPr>
          <a:xfrm>
            <a:off x="2286000" y="4024926"/>
            <a:ext cx="6096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0</a:t>
            </a:r>
            <a:endParaRPr lang="en-US" sz="1200" dirty="0">
              <a:latin typeface="Times New Roman" pitchFamily="18" charset="0"/>
              <a:cs typeface="Times New Roman" pitchFamily="18" charset="0"/>
            </a:endParaRPr>
          </a:p>
        </p:txBody>
      </p:sp>
      <p:sp>
        <p:nvSpPr>
          <p:cNvPr id="38" name="TextBox 37"/>
          <p:cNvSpPr txBox="1"/>
          <p:nvPr/>
        </p:nvSpPr>
        <p:spPr>
          <a:xfrm>
            <a:off x="2203050" y="5643451"/>
            <a:ext cx="6096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40</a:t>
            </a:r>
            <a:endParaRPr lang="en-US" sz="1200" dirty="0">
              <a:latin typeface="Times New Roman" pitchFamily="18" charset="0"/>
              <a:cs typeface="Times New Roman" pitchFamily="18" charset="0"/>
            </a:endParaRPr>
          </a:p>
        </p:txBody>
      </p:sp>
      <p:sp>
        <p:nvSpPr>
          <p:cNvPr id="39" name="TextBox 38"/>
          <p:cNvSpPr txBox="1"/>
          <p:nvPr/>
        </p:nvSpPr>
        <p:spPr>
          <a:xfrm rot="16200000">
            <a:off x="178401" y="3823902"/>
            <a:ext cx="3810002" cy="276999"/>
          </a:xfrm>
          <a:prstGeom prst="rect">
            <a:avLst/>
          </a:prstGeom>
          <a:noFill/>
        </p:spPr>
        <p:txBody>
          <a:bodyPr wrap="square" rtlCol="0">
            <a:spAutoFit/>
          </a:bodyPr>
          <a:lstStyle/>
          <a:p>
            <a:pPr algn="ctr"/>
            <a:r>
              <a:rPr lang="en-US" sz="1200" dirty="0" smtClean="0">
                <a:latin typeface="Times New Roman" pitchFamily="18" charset="0"/>
                <a:cs typeface="Times New Roman" pitchFamily="18" charset="0"/>
              </a:rPr>
              <a:t>temperature, </a:t>
            </a:r>
            <a:r>
              <a:rPr lang="en-US" sz="1200" dirty="0" smtClean="0">
                <a:latin typeface="Times New Roman" pitchFamily="18" charset="0"/>
                <a:cs typeface="Times New Roman" pitchFamily="18" charset="0"/>
                <a:sym typeface="Symbol"/>
              </a:rPr>
              <a:t></a:t>
            </a:r>
            <a:r>
              <a:rPr lang="en-US" sz="1200" dirty="0" smtClean="0">
                <a:latin typeface="Times New Roman" pitchFamily="18" charset="0"/>
                <a:cs typeface="Times New Roman" pitchFamily="18" charset="0"/>
              </a:rPr>
              <a:t>C</a:t>
            </a:r>
            <a:endParaRPr lang="en-US" sz="1200" dirty="0">
              <a:latin typeface="Times New Roman" pitchFamily="18" charset="0"/>
              <a:cs typeface="Times New Roman" pitchFamily="18" charset="0"/>
            </a:endParaRPr>
          </a:p>
        </p:txBody>
      </p:sp>
      <p:sp>
        <p:nvSpPr>
          <p:cNvPr id="40" name="TextBox 39"/>
          <p:cNvSpPr txBox="1"/>
          <p:nvPr/>
        </p:nvSpPr>
        <p:spPr>
          <a:xfrm>
            <a:off x="2517500" y="1482525"/>
            <a:ext cx="6096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0</a:t>
            </a:r>
            <a:endParaRPr lang="en-US" sz="1200" dirty="0">
              <a:latin typeface="Times New Roman" pitchFamily="18" charset="0"/>
              <a:cs typeface="Times New Roman" pitchFamily="18" charset="0"/>
            </a:endParaRPr>
          </a:p>
        </p:txBody>
      </p:sp>
      <p:sp>
        <p:nvSpPr>
          <p:cNvPr id="41" name="TextBox 40"/>
          <p:cNvSpPr txBox="1"/>
          <p:nvPr/>
        </p:nvSpPr>
        <p:spPr>
          <a:xfrm>
            <a:off x="6530050" y="1482525"/>
            <a:ext cx="6096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5000</a:t>
            </a:r>
            <a:endParaRPr lang="en-US" sz="1200" dirty="0">
              <a:latin typeface="Times New Roman" pitchFamily="18" charset="0"/>
              <a:cs typeface="Times New Roman" pitchFamily="18" charset="0"/>
            </a:endParaRPr>
          </a:p>
        </p:txBody>
      </p:sp>
      <p:sp>
        <p:nvSpPr>
          <p:cNvPr id="42" name="TextBox 41"/>
          <p:cNvSpPr txBox="1"/>
          <p:nvPr/>
        </p:nvSpPr>
        <p:spPr>
          <a:xfrm>
            <a:off x="2743200" y="1429475"/>
            <a:ext cx="3962400" cy="276999"/>
          </a:xfrm>
          <a:prstGeom prst="rect">
            <a:avLst/>
          </a:prstGeom>
          <a:noFill/>
        </p:spPr>
        <p:txBody>
          <a:bodyPr wrap="square" rtlCol="0">
            <a:spAutoFit/>
          </a:bodyPr>
          <a:lstStyle/>
          <a:p>
            <a:pPr algn="ctr"/>
            <a:r>
              <a:rPr lang="en-US" sz="1200" dirty="0" smtClean="0">
                <a:latin typeface="Times New Roman" pitchFamily="18" charset="0"/>
                <a:cs typeface="Times New Roman" pitchFamily="18" charset="0"/>
              </a:rPr>
              <a:t>time, days</a:t>
            </a:r>
            <a:endParaRPr lang="en-US" sz="1200" dirty="0">
              <a:latin typeface="Times New Roman" pitchFamily="18" charset="0"/>
              <a:cs typeface="Times New Roman" pitchFamily="18" charset="0"/>
            </a:endParaRPr>
          </a:p>
        </p:txBody>
      </p:sp>
      <p:sp>
        <p:nvSpPr>
          <p:cNvPr id="15" name="Title 1"/>
          <p:cNvSpPr txBox="1">
            <a:spLocks/>
          </p:cNvSpPr>
          <p:nvPr/>
        </p:nvSpPr>
        <p:spPr bwMode="auto">
          <a:xfrm>
            <a:off x="457200" y="100016"/>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Moving-Window</a:t>
            </a:r>
            <a:r>
              <a:rPr kumimoji="0" lang="en-US" sz="3200" b="0" i="0" u="none" strike="noStrike" kern="0" cap="none" spc="0" normalizeH="0" noProof="0" dirty="0" smtClean="0">
                <a:ln>
                  <a:noFill/>
                </a:ln>
                <a:solidFill>
                  <a:schemeClr val="tx2"/>
                </a:solidFill>
                <a:effectLst/>
                <a:uLnTx/>
                <a:uFillTx/>
                <a:latin typeface="Times New Roman" pitchFamily="18" charset="0"/>
                <a:ea typeface="+mj-ea"/>
                <a:cs typeface="Times New Roman" pitchFamily="18" charset="0"/>
              </a:rPr>
              <a:t> </a:t>
            </a:r>
            <a:r>
              <a:rPr kumimoji="0" lang="en-US" sz="32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Histogram</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of Black Rock Forest temperatures</a:t>
            </a:r>
            <a:endParaRPr kumimoji="0" lang="en-US" sz="32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Times New Roman" pitchFamily="18" charset="0"/>
                <a:cs typeface="Times New Roman" pitchFamily="18" charset="0"/>
              </a:rPr>
              <a:t>good use of </a:t>
            </a:r>
            <a:r>
              <a:rPr lang="en-US" sz="3200" dirty="0" smtClean="0">
                <a:latin typeface="Courier New" pitchFamily="49" charset="0"/>
                <a:cs typeface="Courier New" pitchFamily="49" charset="0"/>
              </a:rPr>
              <a:t>FOR</a:t>
            </a:r>
            <a:r>
              <a:rPr lang="en-US" sz="3200" dirty="0" smtClean="0">
                <a:latin typeface="Times New Roman" pitchFamily="18" charset="0"/>
                <a:cs typeface="Times New Roman" pitchFamily="18" charset="0"/>
              </a:rPr>
              <a:t> loop</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r>
              <a:rPr lang="en-US" sz="2800" dirty="0" smtClean="0">
                <a:latin typeface="Courier New" pitchFamily="49" charset="0"/>
                <a:cs typeface="Courier New" pitchFamily="49" charset="0"/>
              </a:rPr>
              <a:t>offset=1000; </a:t>
            </a:r>
          </a:p>
          <a:p>
            <a:pPr>
              <a:buNone/>
            </a:pPr>
            <a:r>
              <a:rPr lang="en-US" sz="2800" dirty="0" err="1" smtClean="0">
                <a:latin typeface="Courier New" pitchFamily="49" charset="0"/>
                <a:cs typeface="Courier New" pitchFamily="49" charset="0"/>
              </a:rPr>
              <a:t>Lw</a:t>
            </a:r>
            <a:r>
              <a:rPr lang="en-US" sz="2800" dirty="0" smtClean="0">
                <a:latin typeface="Courier New" pitchFamily="49" charset="0"/>
                <a:cs typeface="Courier New" pitchFamily="49" charset="0"/>
              </a:rPr>
              <a:t>=floor(N/offset)-1; </a:t>
            </a:r>
          </a:p>
          <a:p>
            <a:pPr>
              <a:buNone/>
            </a:pPr>
            <a:r>
              <a:rPr lang="en-US" sz="2800" dirty="0" err="1" smtClean="0">
                <a:latin typeface="Courier New" pitchFamily="49" charset="0"/>
                <a:cs typeface="Courier New" pitchFamily="49" charset="0"/>
              </a:rPr>
              <a:t>Dhist</a:t>
            </a:r>
            <a:r>
              <a:rPr lang="en-US" sz="2800" dirty="0" smtClean="0">
                <a:latin typeface="Courier New" pitchFamily="49" charset="0"/>
                <a:cs typeface="Courier New" pitchFamily="49" charset="0"/>
              </a:rPr>
              <a:t> = zeros(</a:t>
            </a:r>
            <a:r>
              <a:rPr lang="en-US" sz="2800" dirty="0" err="1" smtClean="0">
                <a:latin typeface="Courier New" pitchFamily="49" charset="0"/>
                <a:cs typeface="Courier New" pitchFamily="49" charset="0"/>
              </a:rPr>
              <a:t>Lh</a:t>
            </a:r>
            <a:r>
              <a:rPr lang="en-US" sz="2800" dirty="0" smtClean="0">
                <a:latin typeface="Courier New" pitchFamily="49" charset="0"/>
                <a:cs typeface="Courier New" pitchFamily="49" charset="0"/>
              </a:rPr>
              <a:t>, </a:t>
            </a:r>
            <a:r>
              <a:rPr lang="en-US" sz="2800" dirty="0" err="1" smtClean="0">
                <a:latin typeface="Courier New" pitchFamily="49" charset="0"/>
                <a:cs typeface="Courier New" pitchFamily="49" charset="0"/>
              </a:rPr>
              <a:t>Lw</a:t>
            </a:r>
            <a:r>
              <a:rPr lang="en-US" sz="2800" dirty="0" smtClean="0">
                <a:latin typeface="Courier New" pitchFamily="49" charset="0"/>
                <a:cs typeface="Courier New" pitchFamily="49" charset="0"/>
              </a:rPr>
              <a:t>); </a:t>
            </a:r>
          </a:p>
          <a:p>
            <a:pPr>
              <a:buNone/>
            </a:pPr>
            <a:r>
              <a:rPr lang="en-US" sz="2800" dirty="0" smtClean="0">
                <a:latin typeface="Courier New" pitchFamily="49" charset="0"/>
                <a:cs typeface="Courier New" pitchFamily="49" charset="0"/>
              </a:rPr>
              <a:t>for </a:t>
            </a:r>
            <a:r>
              <a:rPr lang="en-US" sz="2800" dirty="0" err="1" smtClean="0">
                <a:latin typeface="Courier New" pitchFamily="49" charset="0"/>
                <a:cs typeface="Courier New" pitchFamily="49" charset="0"/>
              </a:rPr>
              <a:t>i</a:t>
            </a:r>
            <a:r>
              <a:rPr lang="en-US" sz="2800" dirty="0" smtClean="0">
                <a:latin typeface="Courier New" pitchFamily="49" charset="0"/>
                <a:cs typeface="Courier New" pitchFamily="49" charset="0"/>
              </a:rPr>
              <a:t> = [1:Lw]; </a:t>
            </a:r>
          </a:p>
          <a:p>
            <a:pPr>
              <a:buNone/>
            </a:pPr>
            <a:r>
              <a:rPr lang="en-US" sz="2800" dirty="0" smtClean="0">
                <a:latin typeface="Courier New" pitchFamily="49" charset="0"/>
                <a:cs typeface="Courier New" pitchFamily="49" charset="0"/>
              </a:rPr>
              <a:t>    j=1+(i-1)*offset; </a:t>
            </a:r>
          </a:p>
          <a:p>
            <a:pPr>
              <a:buNone/>
            </a:pPr>
            <a:r>
              <a:rPr lang="en-US" sz="2800" dirty="0" smtClean="0">
                <a:latin typeface="Courier New" pitchFamily="49" charset="0"/>
                <a:cs typeface="Courier New" pitchFamily="49" charset="0"/>
              </a:rPr>
              <a:t>    k=j+offset-1; </a:t>
            </a:r>
          </a:p>
          <a:p>
            <a:pPr>
              <a:buNone/>
            </a:pPr>
            <a:r>
              <a:rPr lang="en-US" sz="2800" dirty="0" smtClean="0">
                <a:latin typeface="Courier New" pitchFamily="49" charset="0"/>
                <a:cs typeface="Courier New" pitchFamily="49" charset="0"/>
              </a:rPr>
              <a:t>    </a:t>
            </a:r>
            <a:r>
              <a:rPr lang="en-US" sz="2800" dirty="0" err="1" smtClean="0">
                <a:latin typeface="Courier New" pitchFamily="49" charset="0"/>
                <a:cs typeface="Courier New" pitchFamily="49" charset="0"/>
              </a:rPr>
              <a:t>Dhist</a:t>
            </a:r>
            <a:r>
              <a:rPr lang="en-US" sz="2800" dirty="0" smtClean="0">
                <a:latin typeface="Courier New" pitchFamily="49" charset="0"/>
                <a:cs typeface="Courier New" pitchFamily="49" charset="0"/>
              </a:rPr>
              <a:t>(:,</a:t>
            </a:r>
            <a:r>
              <a:rPr lang="en-US" sz="2800" dirty="0" err="1" smtClean="0">
                <a:latin typeface="Courier New" pitchFamily="49" charset="0"/>
                <a:cs typeface="Courier New" pitchFamily="49" charset="0"/>
              </a:rPr>
              <a:t>i</a:t>
            </a:r>
            <a:r>
              <a:rPr lang="en-US" sz="2800" dirty="0" smtClean="0">
                <a:latin typeface="Courier New" pitchFamily="49" charset="0"/>
                <a:cs typeface="Courier New" pitchFamily="49" charset="0"/>
              </a:rPr>
              <a:t>) = </a:t>
            </a:r>
            <a:r>
              <a:rPr lang="en-US" sz="2800" dirty="0" err="1" smtClean="0">
                <a:latin typeface="Courier New" pitchFamily="49" charset="0"/>
                <a:cs typeface="Courier New" pitchFamily="49" charset="0"/>
              </a:rPr>
              <a:t>hist</a:t>
            </a:r>
            <a:r>
              <a:rPr lang="en-US" sz="2800" dirty="0" smtClean="0">
                <a:latin typeface="Courier New" pitchFamily="49" charset="0"/>
                <a:cs typeface="Courier New" pitchFamily="49" charset="0"/>
              </a:rPr>
              <a:t>(d(j:k), bins)'; </a:t>
            </a:r>
          </a:p>
          <a:p>
            <a:pPr>
              <a:buNone/>
            </a:pPr>
            <a:r>
              <a:rPr lang="en-US" sz="2800" dirty="0" smtClean="0">
                <a:latin typeface="Courier New" pitchFamily="49" charset="0"/>
                <a:cs typeface="Courier New" pitchFamily="49" charset="0"/>
              </a:rPr>
              <a:t>end</a:t>
            </a:r>
            <a:endParaRPr lang="en-US" sz="2800" dirty="0">
              <a:latin typeface="Courier New" pitchFamily="49" charset="0"/>
              <a:cs typeface="Courier New" pitchFamily="49"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83362"/>
          </a:xfrm>
        </p:spPr>
        <p:txBody>
          <a:bodyPr/>
          <a:lstStyle/>
          <a:p>
            <a:r>
              <a:rPr lang="en-US" dirty="0" smtClean="0">
                <a:latin typeface="Times New Roman" pitchFamily="18" charset="0"/>
                <a:cs typeface="Times New Roman" pitchFamily="18" charset="0"/>
              </a:rPr>
              <a:t>Rate Information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how fast a parameter is changing with time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or with distance</a:t>
            </a:r>
            <a:endParaRPr lang="en-US"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0"/>
            <a:ext cx="8229600" cy="1143000"/>
          </a:xfrm>
        </p:spPr>
        <p:txBody>
          <a:bodyPr/>
          <a:lstStyle/>
          <a:p>
            <a:r>
              <a:rPr lang="en-US" dirty="0" smtClean="0">
                <a:latin typeface="Times New Roman" pitchFamily="18" charset="0"/>
                <a:cs typeface="Times New Roman" pitchFamily="18" charset="0"/>
              </a:rPr>
              <a:t>finite-difference approximation to derivative</a:t>
            </a:r>
            <a:endParaRPr lang="en-US" dirty="0">
              <a:latin typeface="Times New Roman" pitchFamily="18" charset="0"/>
              <a:cs typeface="Times New Roman" pitchFamily="18" charset="0"/>
            </a:endParaRPr>
          </a:p>
        </p:txBody>
      </p:sp>
      <p:pic>
        <p:nvPicPr>
          <p:cNvPr id="130050" name="Picture 2"/>
          <p:cNvPicPr>
            <a:picLocks noChangeAspect="1" noChangeArrowheads="1"/>
          </p:cNvPicPr>
          <p:nvPr/>
        </p:nvPicPr>
        <p:blipFill>
          <a:blip r:embed="rId3" cstate="print"/>
          <a:srcRect l="24365" t="34827" r="27581" b="51857"/>
          <a:stretch>
            <a:fillRect/>
          </a:stretch>
        </p:blipFill>
        <p:spPr bwMode="auto">
          <a:xfrm>
            <a:off x="847728" y="3505200"/>
            <a:ext cx="7491046" cy="137160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7" name="Picture 3"/>
          <p:cNvPicPr>
            <a:picLocks noChangeAspect="1" noChangeArrowheads="1"/>
          </p:cNvPicPr>
          <p:nvPr/>
        </p:nvPicPr>
        <p:blipFill>
          <a:blip r:embed="rId3" cstate="print"/>
          <a:srcRect l="3191" t="16276" r="4579" b="2501"/>
          <a:stretch>
            <a:fillRect/>
          </a:stretch>
        </p:blipFill>
        <p:spPr bwMode="auto">
          <a:xfrm>
            <a:off x="214320" y="0"/>
            <a:ext cx="8811117" cy="685800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66800"/>
            <a:ext cx="9144000" cy="1143000"/>
          </a:xfrm>
        </p:spPr>
        <p:txBody>
          <a:bodyPr/>
          <a:lstStyle/>
          <a:p>
            <a:r>
              <a:rPr lang="en-US" dirty="0" err="1" smtClean="0"/>
              <a:t>MatLab</a:t>
            </a:r>
            <a:r>
              <a:rPr lang="en-US" dirty="0" smtClean="0"/>
              <a:t> code for derivative</a:t>
            </a:r>
            <a:endParaRPr lang="en-US" dirty="0"/>
          </a:p>
        </p:txBody>
      </p:sp>
      <p:sp>
        <p:nvSpPr>
          <p:cNvPr id="3" name="Content Placeholder 2"/>
          <p:cNvSpPr>
            <a:spLocks noGrp="1"/>
          </p:cNvSpPr>
          <p:nvPr>
            <p:ph idx="1"/>
          </p:nvPr>
        </p:nvSpPr>
        <p:spPr>
          <a:xfrm>
            <a:off x="0" y="2743200"/>
            <a:ext cx="9144000" cy="1524000"/>
          </a:xfrm>
        </p:spPr>
        <p:txBody>
          <a:bodyPr/>
          <a:lstStyle/>
          <a:p>
            <a:pPr>
              <a:buNone/>
            </a:pPr>
            <a:r>
              <a:rPr lang="en-US" dirty="0" smtClean="0">
                <a:latin typeface="Courier New" pitchFamily="49" charset="0"/>
                <a:cs typeface="Courier New" pitchFamily="49" charset="0"/>
              </a:rPr>
              <a:t>N=length(d);</a:t>
            </a:r>
            <a:endParaRPr lang="en-US" dirty="0" smtClean="0"/>
          </a:p>
          <a:p>
            <a:pPr>
              <a:buNone/>
            </a:pPr>
            <a:r>
              <a:rPr lang="en-US" sz="2800" dirty="0" err="1" smtClean="0">
                <a:latin typeface="Courier New" pitchFamily="49" charset="0"/>
                <a:cs typeface="Courier New" pitchFamily="49" charset="0"/>
              </a:rPr>
              <a:t>dddt</a:t>
            </a:r>
            <a:r>
              <a:rPr lang="en-US" sz="2800" dirty="0" smtClean="0">
                <a:latin typeface="Courier New" pitchFamily="49" charset="0"/>
                <a:cs typeface="Courier New" pitchFamily="49" charset="0"/>
              </a:rPr>
              <a:t>=(d(2:N)-d(1:N-1))./(t(2:N)-t(1:N-1));</a:t>
            </a:r>
            <a:endParaRPr lang="en-US" sz="2800" dirty="0">
              <a:latin typeface="Courier New" pitchFamily="49" charset="0"/>
              <a:cs typeface="Courier New" pitchFamily="49"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1076" name="Picture 4"/>
          <p:cNvPicPr>
            <a:picLocks noChangeAspect="1" noChangeArrowheads="1"/>
          </p:cNvPicPr>
          <p:nvPr/>
        </p:nvPicPr>
        <p:blipFill>
          <a:blip r:embed="rId3" cstate="print"/>
          <a:srcRect l="2857" r="7143" b="7812"/>
          <a:stretch>
            <a:fillRect/>
          </a:stretch>
        </p:blipFill>
        <p:spPr bwMode="auto">
          <a:xfrm>
            <a:off x="2133600" y="1676400"/>
            <a:ext cx="4800600" cy="4495800"/>
          </a:xfrm>
          <a:prstGeom prst="rect">
            <a:avLst/>
          </a:prstGeom>
          <a:noFill/>
          <a:ln w="9525">
            <a:noFill/>
            <a:miter lim="800000"/>
            <a:headEnd/>
            <a:tailEnd/>
          </a:ln>
          <a:effectLst/>
        </p:spPr>
      </p:pic>
      <p:sp>
        <p:nvSpPr>
          <p:cNvPr id="11" name="TextBox 10"/>
          <p:cNvSpPr txBox="1"/>
          <p:nvPr/>
        </p:nvSpPr>
        <p:spPr>
          <a:xfrm>
            <a:off x="1524000" y="381000"/>
            <a:ext cx="5867400" cy="95410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hypothetical storm event</a:t>
            </a:r>
          </a:p>
          <a:p>
            <a:pPr algn="ctr"/>
            <a:r>
              <a:rPr lang="en-US" sz="2800" dirty="0" smtClean="0">
                <a:latin typeface="Times New Roman" pitchFamily="18" charset="0"/>
                <a:cs typeface="Times New Roman" pitchFamily="18" charset="0"/>
              </a:rPr>
              <a:t>note that more time has negative </a:t>
            </a:r>
            <a:r>
              <a:rPr lang="en-US" sz="2800" dirty="0" err="1" smtClean="0">
                <a:latin typeface="Cambria Math" pitchFamily="18" charset="0"/>
                <a:ea typeface="Cambria Math" pitchFamily="18" charset="0"/>
                <a:cs typeface="Times New Roman" pitchFamily="18" charset="0"/>
              </a:rPr>
              <a:t>d</a:t>
            </a:r>
            <a:r>
              <a:rPr lang="en-US" sz="2800" i="1" dirty="0" err="1" smtClean="0">
                <a:latin typeface="Cambria Math" pitchFamily="18" charset="0"/>
                <a:ea typeface="Cambria Math" pitchFamily="18" charset="0"/>
                <a:cs typeface="Times New Roman" pitchFamily="18" charset="0"/>
              </a:rPr>
              <a:t>d</a:t>
            </a:r>
            <a:r>
              <a:rPr lang="en-US" sz="2800" dirty="0" smtClean="0">
                <a:latin typeface="Cambria Math" pitchFamily="18" charset="0"/>
                <a:ea typeface="Cambria Math" pitchFamily="18" charset="0"/>
                <a:cs typeface="Times New Roman" pitchFamily="18" charset="0"/>
              </a:rPr>
              <a:t>/</a:t>
            </a:r>
            <a:r>
              <a:rPr lang="en-US" sz="2800" dirty="0" err="1" smtClean="0">
                <a:latin typeface="Cambria Math" pitchFamily="18" charset="0"/>
                <a:ea typeface="Cambria Math" pitchFamily="18" charset="0"/>
                <a:cs typeface="Times New Roman" pitchFamily="18" charset="0"/>
              </a:rPr>
              <a:t>d</a:t>
            </a:r>
            <a:r>
              <a:rPr lang="en-US" sz="2800" i="1" dirty="0" err="1" smtClean="0">
                <a:latin typeface="Cambria Math" pitchFamily="18" charset="0"/>
                <a:ea typeface="Cambria Math" pitchFamily="18" charset="0"/>
                <a:cs typeface="Times New Roman" pitchFamily="18" charset="0"/>
              </a:rPr>
              <a:t>t</a:t>
            </a:r>
            <a:endParaRPr lang="en-US" sz="2800" i="1" dirty="0">
              <a:latin typeface="Cambria Math" pitchFamily="18" charset="0"/>
              <a:ea typeface="Cambria Math" pitchFamily="18" charset="0"/>
              <a:cs typeface="Times New Roman" pitchFamily="18" charset="0"/>
            </a:endParaRPr>
          </a:p>
        </p:txBody>
      </p:sp>
      <p:cxnSp>
        <p:nvCxnSpPr>
          <p:cNvPr id="13" name="Straight Connector 12"/>
          <p:cNvCxnSpPr/>
          <p:nvPr/>
        </p:nvCxnSpPr>
        <p:spPr>
          <a:xfrm rot="5400000">
            <a:off x="1943100" y="2247900"/>
            <a:ext cx="3810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457200" y="4267200"/>
            <a:ext cx="33528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rot="5400000">
            <a:off x="1617077" y="2088148"/>
            <a:ext cx="609601" cy="338554"/>
          </a:xfrm>
          <a:prstGeom prst="rect">
            <a:avLst/>
          </a:prstGeom>
          <a:noFill/>
          <a:ln>
            <a:noFill/>
          </a:ln>
        </p:spPr>
        <p:txBody>
          <a:bodyPr wrap="square" rtlCol="0">
            <a:spAutoFit/>
          </a:bodyPr>
          <a:lstStyle/>
          <a:p>
            <a:pPr algn="ctr"/>
            <a:r>
              <a:rPr lang="en-US" sz="1600" dirty="0" smtClean="0">
                <a:solidFill>
                  <a:srgbClr val="FF0000"/>
                </a:solidFill>
                <a:latin typeface="Times New Roman" pitchFamily="18" charset="0"/>
                <a:cs typeface="Times New Roman" pitchFamily="18" charset="0"/>
              </a:rPr>
              <a:t>rain</a:t>
            </a:r>
            <a:endParaRPr lang="en-US" sz="1600" dirty="0">
              <a:solidFill>
                <a:srgbClr val="FF0000"/>
              </a:solidFill>
              <a:latin typeface="Times New Roman" pitchFamily="18" charset="0"/>
              <a:cs typeface="Times New Roman" pitchFamily="18" charset="0"/>
            </a:endParaRPr>
          </a:p>
        </p:txBody>
      </p:sp>
      <p:sp>
        <p:nvSpPr>
          <p:cNvPr id="17" name="TextBox 16"/>
          <p:cNvSpPr txBox="1"/>
          <p:nvPr/>
        </p:nvSpPr>
        <p:spPr>
          <a:xfrm rot="5400000">
            <a:off x="342899" y="4097923"/>
            <a:ext cx="3200403" cy="338554"/>
          </a:xfrm>
          <a:prstGeom prst="rect">
            <a:avLst/>
          </a:prstGeom>
          <a:noFill/>
          <a:ln>
            <a:noFill/>
          </a:ln>
        </p:spPr>
        <p:txBody>
          <a:bodyPr wrap="square" rtlCol="0">
            <a:spAutoFit/>
          </a:bodyPr>
          <a:lstStyle/>
          <a:p>
            <a:pPr algn="ctr"/>
            <a:r>
              <a:rPr lang="en-US" sz="1600" dirty="0" smtClean="0">
                <a:solidFill>
                  <a:srgbClr val="FF0000"/>
                </a:solidFill>
                <a:latin typeface="Times New Roman" pitchFamily="18" charset="0"/>
                <a:cs typeface="Times New Roman" pitchFamily="18" charset="0"/>
              </a:rPr>
              <a:t>draining of land</a:t>
            </a:r>
            <a:endParaRPr lang="en-US" sz="1600" dirty="0">
              <a:solidFill>
                <a:srgbClr val="FF0000"/>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lstStyle/>
          <a:p>
            <a:r>
              <a:rPr lang="en-US" dirty="0" smtClean="0">
                <a:latin typeface="Times New Roman" pitchFamily="18" charset="0"/>
                <a:cs typeface="Times New Roman" pitchFamily="18" charset="0"/>
              </a:rPr>
              <a:t>purpose of the lecture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685800" y="2895600"/>
            <a:ext cx="7772400" cy="2209800"/>
          </a:xfrm>
        </p:spPr>
        <p:txBody>
          <a:bodyPr/>
          <a:lstStyle/>
          <a:p>
            <a:pPr algn="ctr">
              <a:buNone/>
            </a:pPr>
            <a:r>
              <a:rPr lang="en-US" dirty="0" smtClean="0">
                <a:latin typeface="Times New Roman" pitchFamily="18" charset="0"/>
                <a:cs typeface="Times New Roman" pitchFamily="18" charset="0"/>
              </a:rPr>
              <a:t>get you started</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looking critically at data</a:t>
            </a:r>
          </a:p>
          <a:p>
            <a:pPr algn="ctr">
              <a:buNone/>
            </a:pPr>
            <a:endParaRPr lang="en-US" dirty="0" smtClean="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srcRect/>
          <a:stretch>
            <a:fillRect/>
          </a:stretch>
        </p:blipFill>
        <p:spPr bwMode="auto">
          <a:xfrm>
            <a:off x="1066800" y="990600"/>
            <a:ext cx="7315200" cy="548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Math" pitchFamily="18" charset="0"/>
                <a:ea typeface="Cambria Math" pitchFamily="18" charset="0"/>
              </a:rPr>
              <a:t>Hypothesis</a:t>
            </a:r>
            <a:endParaRPr lang="en-US" dirty="0">
              <a:latin typeface="Cambria Math" pitchFamily="18" charset="0"/>
              <a:ea typeface="Cambria Math" pitchFamily="18" charset="0"/>
            </a:endParaRPr>
          </a:p>
        </p:txBody>
      </p:sp>
      <p:sp>
        <p:nvSpPr>
          <p:cNvPr id="3" name="Content Placeholder 2"/>
          <p:cNvSpPr>
            <a:spLocks noGrp="1"/>
          </p:cNvSpPr>
          <p:nvPr>
            <p:ph idx="1"/>
          </p:nvPr>
        </p:nvSpPr>
        <p:spPr>
          <a:xfrm>
            <a:off x="0" y="1600200"/>
            <a:ext cx="9144000" cy="4525963"/>
          </a:xfrm>
        </p:spPr>
        <p:txBody>
          <a:bodyPr/>
          <a:lstStyle/>
          <a:p>
            <a:pPr algn="ctr">
              <a:buNone/>
            </a:pPr>
            <a:r>
              <a:rPr lang="en-US" dirty="0" smtClean="0">
                <a:latin typeface="Times New Roman" pitchFamily="18" charset="0"/>
                <a:cs typeface="Times New Roman" pitchFamily="18" charset="0"/>
              </a:rPr>
              <a:t>rate of change in discharge</a:t>
            </a:r>
          </a:p>
          <a:p>
            <a:pPr algn="ctr">
              <a:buNone/>
            </a:pPr>
            <a:r>
              <a:rPr lang="en-US" dirty="0" smtClean="0">
                <a:latin typeface="Times New Roman" pitchFamily="18" charset="0"/>
                <a:cs typeface="Times New Roman" pitchFamily="18" charset="0"/>
              </a:rPr>
              <a:t>correlates with</a:t>
            </a:r>
          </a:p>
          <a:p>
            <a:pPr algn="ctr">
              <a:buNone/>
            </a:pPr>
            <a:r>
              <a:rPr lang="en-US" dirty="0" smtClean="0">
                <a:latin typeface="Times New Roman" pitchFamily="18" charset="0"/>
                <a:cs typeface="Times New Roman" pitchFamily="18" charset="0"/>
              </a:rPr>
              <a:t>amount of discharge</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logic</a:t>
            </a:r>
          </a:p>
          <a:p>
            <a:pPr algn="ctr">
              <a:buNone/>
            </a:pPr>
            <a:r>
              <a:rPr lang="en-US" dirty="0" smtClean="0">
                <a:latin typeface="Times New Roman" pitchFamily="18" charset="0"/>
                <a:cs typeface="Times New Roman" pitchFamily="18" charset="0"/>
              </a:rPr>
              <a:t>a river is bigger when it has high discharge</a:t>
            </a:r>
          </a:p>
          <a:p>
            <a:pPr algn="ctr">
              <a:buNone/>
            </a:pPr>
            <a:r>
              <a:rPr lang="en-US" dirty="0" smtClean="0">
                <a:latin typeface="Times New Roman" pitchFamily="18" charset="0"/>
                <a:cs typeface="Times New Roman" pitchFamily="18" charset="0"/>
              </a:rPr>
              <a:t>a big river flows faster than a small river</a:t>
            </a:r>
          </a:p>
          <a:p>
            <a:pPr algn="ctr">
              <a:buNone/>
            </a:pPr>
            <a:r>
              <a:rPr lang="en-US" dirty="0" smtClean="0">
                <a:latin typeface="Times New Roman" pitchFamily="18" charset="0"/>
                <a:cs typeface="Times New Roman" pitchFamily="18" charset="0"/>
              </a:rPr>
              <a:t>a river that flows faster drains away water faster</a:t>
            </a:r>
          </a:p>
          <a:p>
            <a:pPr algn="ctr">
              <a:buNone/>
            </a:pPr>
            <a:r>
              <a:rPr lang="en-US" sz="2000" dirty="0" smtClean="0">
                <a:latin typeface="Times New Roman" pitchFamily="18" charset="0"/>
                <a:cs typeface="Times New Roman" pitchFamily="18" charset="0"/>
              </a:rPr>
              <a:t>(might only be true after the rain has stopped)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752600"/>
          </a:xfrm>
        </p:spPr>
        <p:txBody>
          <a:bodyPr/>
          <a:lstStyle/>
          <a:p>
            <a:r>
              <a:rPr lang="en-US" dirty="0" err="1" smtClean="0">
                <a:latin typeface="Cambria Math" pitchFamily="18" charset="0"/>
                <a:ea typeface="Cambria Math" pitchFamily="18" charset="0"/>
              </a:rPr>
              <a:t>MatLab</a:t>
            </a:r>
            <a:r>
              <a:rPr lang="en-US" dirty="0" smtClean="0">
                <a:latin typeface="Cambria Math" pitchFamily="18" charset="0"/>
                <a:ea typeface="Cambria Math" pitchFamily="18" charset="0"/>
              </a:rPr>
              <a:t> Script</a:t>
            </a:r>
            <a:br>
              <a:rPr lang="en-US" dirty="0" smtClean="0">
                <a:latin typeface="Cambria Math" pitchFamily="18" charset="0"/>
                <a:ea typeface="Cambria Math" pitchFamily="18" charset="0"/>
              </a:rPr>
            </a:br>
            <a:r>
              <a:rPr lang="en-US" sz="2800" dirty="0" smtClean="0">
                <a:latin typeface="Cambria Math" pitchFamily="18" charset="0"/>
                <a:ea typeface="Cambria Math" pitchFamily="18" charset="0"/>
              </a:rPr>
              <a:t>purpose: make two separate plots, one for times of increasing discharge, one for times of decreasing discharge</a:t>
            </a:r>
            <a:endParaRPr lang="en-US" sz="2800" dirty="0">
              <a:latin typeface="Cambria Math" pitchFamily="18" charset="0"/>
              <a:ea typeface="Cambria Math" pitchFamily="18" charset="0"/>
            </a:endParaRPr>
          </a:p>
        </p:txBody>
      </p:sp>
      <p:sp>
        <p:nvSpPr>
          <p:cNvPr id="3" name="Content Placeholder 2"/>
          <p:cNvSpPr>
            <a:spLocks noGrp="1"/>
          </p:cNvSpPr>
          <p:nvPr>
            <p:ph idx="1"/>
          </p:nvPr>
        </p:nvSpPr>
        <p:spPr>
          <a:xfrm>
            <a:off x="0" y="2255837"/>
            <a:ext cx="9144000" cy="4525963"/>
          </a:xfrm>
        </p:spPr>
        <p:txBody>
          <a:bodyPr/>
          <a:lstStyle/>
          <a:p>
            <a:pPr>
              <a:buNone/>
            </a:pPr>
            <a:r>
              <a:rPr lang="en-US" dirty="0" smtClean="0">
                <a:latin typeface="Courier New" pitchFamily="49" charset="0"/>
                <a:cs typeface="Courier New" pitchFamily="49" charset="0"/>
              </a:rPr>
              <a:t>pos = find(</a:t>
            </a:r>
            <a:r>
              <a:rPr lang="en-US" dirty="0" err="1" smtClean="0">
                <a:latin typeface="Courier New" pitchFamily="49" charset="0"/>
                <a:cs typeface="Courier New" pitchFamily="49" charset="0"/>
              </a:rPr>
              <a:t>dddt</a:t>
            </a:r>
            <a:r>
              <a:rPr lang="en-US" dirty="0" smtClean="0">
                <a:latin typeface="Courier New" pitchFamily="49" charset="0"/>
                <a:cs typeface="Courier New" pitchFamily="49" charset="0"/>
              </a:rPr>
              <a:t>&gt;0); </a:t>
            </a:r>
          </a:p>
          <a:p>
            <a:pPr>
              <a:buNone/>
            </a:pPr>
            <a:r>
              <a:rPr lang="en-US" dirty="0" err="1" smtClean="0">
                <a:latin typeface="Courier New" pitchFamily="49" charset="0"/>
                <a:cs typeface="Courier New" pitchFamily="49" charset="0"/>
              </a:rPr>
              <a:t>neg</a:t>
            </a:r>
            <a:r>
              <a:rPr lang="en-US" dirty="0" smtClean="0">
                <a:latin typeface="Courier New" pitchFamily="49" charset="0"/>
                <a:cs typeface="Courier New" pitchFamily="49" charset="0"/>
              </a:rPr>
              <a:t> = find(</a:t>
            </a:r>
            <a:r>
              <a:rPr lang="en-US" dirty="0" err="1" smtClean="0">
                <a:latin typeface="Courier New" pitchFamily="49" charset="0"/>
                <a:cs typeface="Courier New" pitchFamily="49" charset="0"/>
              </a:rPr>
              <a:t>dddt</a:t>
            </a:r>
            <a:r>
              <a:rPr lang="en-US" dirty="0" smtClean="0">
                <a:latin typeface="Courier New" pitchFamily="49" charset="0"/>
                <a:cs typeface="Courier New" pitchFamily="49" charset="0"/>
              </a:rPr>
              <a:t>&lt;0); </a:t>
            </a:r>
          </a:p>
          <a:p>
            <a:pPr>
              <a:buNone/>
            </a:pPr>
            <a:r>
              <a:rPr lang="en-US" i="1" dirty="0" smtClean="0">
                <a:latin typeface="Courier New" pitchFamily="49" charset="0"/>
                <a:cs typeface="Courier New" pitchFamily="49" charset="0"/>
              </a:rPr>
              <a:t>- - - </a:t>
            </a:r>
          </a:p>
          <a:p>
            <a:pPr>
              <a:buNone/>
            </a:pPr>
            <a:r>
              <a:rPr lang="en-US" dirty="0" smtClean="0">
                <a:latin typeface="Courier New" pitchFamily="49" charset="0"/>
                <a:cs typeface="Courier New" pitchFamily="49" charset="0"/>
              </a:rPr>
              <a:t>plot(d(pos),</a:t>
            </a:r>
            <a:r>
              <a:rPr lang="en-US" dirty="0" err="1" smtClean="0">
                <a:latin typeface="Courier New" pitchFamily="49" charset="0"/>
                <a:cs typeface="Courier New" pitchFamily="49" charset="0"/>
              </a:rPr>
              <a:t>dddt</a:t>
            </a:r>
            <a:r>
              <a:rPr lang="en-US" dirty="0" smtClean="0">
                <a:latin typeface="Courier New" pitchFamily="49" charset="0"/>
                <a:cs typeface="Courier New" pitchFamily="49" charset="0"/>
              </a:rPr>
              <a:t>(pos),'k.'); </a:t>
            </a:r>
          </a:p>
          <a:p>
            <a:pPr>
              <a:buNone/>
            </a:pPr>
            <a:r>
              <a:rPr lang="en-US" i="1" dirty="0" smtClean="0">
                <a:latin typeface="Courier New" pitchFamily="49" charset="0"/>
                <a:cs typeface="Courier New" pitchFamily="49" charset="0"/>
              </a:rPr>
              <a:t>- - - </a:t>
            </a:r>
          </a:p>
          <a:p>
            <a:pPr>
              <a:buNone/>
            </a:pPr>
            <a:r>
              <a:rPr lang="en-US" dirty="0" smtClean="0">
                <a:latin typeface="Courier New" pitchFamily="49" charset="0"/>
                <a:cs typeface="Courier New" pitchFamily="49" charset="0"/>
              </a:rPr>
              <a:t>plot(d(</a:t>
            </a:r>
            <a:r>
              <a:rPr lang="en-US" dirty="0" err="1" smtClean="0">
                <a:latin typeface="Courier New" pitchFamily="49" charset="0"/>
                <a:cs typeface="Courier New" pitchFamily="49" charset="0"/>
              </a:rPr>
              <a:t>neg</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dddt</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neg</a:t>
            </a:r>
            <a:r>
              <a:rPr lang="en-US" dirty="0" smtClean="0">
                <a:latin typeface="Courier New" pitchFamily="49" charset="0"/>
                <a:cs typeface="Courier New" pitchFamily="49" charset="0"/>
              </a:rPr>
              <a:t>),'k.');</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914400" y="762000"/>
            <a:ext cx="7467600" cy="5600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Atlantic Rock Dataset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1524000"/>
            <a:ext cx="9144000" cy="5334000"/>
          </a:xfrm>
        </p:spPr>
        <p:txBody>
          <a:bodyPr/>
          <a:lstStyle/>
          <a:p>
            <a:pPr>
              <a:buNone/>
            </a:pPr>
            <a:r>
              <a:rPr lang="en-US" sz="2800" i="1" dirty="0" smtClean="0">
                <a:latin typeface="Times New Roman" pitchFamily="18" charset="0"/>
                <a:cs typeface="Times New Roman" pitchFamily="18" charset="0"/>
              </a:rPr>
              <a:t>I downloaded rock chemistry data from </a:t>
            </a:r>
            <a:r>
              <a:rPr lang="en-US" sz="2800" i="1" dirty="0" err="1" smtClean="0">
                <a:latin typeface="Times New Roman" pitchFamily="18" charset="0"/>
                <a:cs typeface="Times New Roman" pitchFamily="18" charset="0"/>
              </a:rPr>
              <a:t>PetDB’s</a:t>
            </a:r>
            <a:r>
              <a:rPr lang="en-US" sz="2800" i="1" dirty="0" smtClean="0">
                <a:latin typeface="Times New Roman" pitchFamily="18" charset="0"/>
                <a:cs typeface="Times New Roman" pitchFamily="18" charset="0"/>
              </a:rPr>
              <a:t> website at www.petdb.org. Their database contains chemical information about ocean floor igneous and metamorphic rocks. I extracted all samples from the Atlantic Ocean that had the following chemical species: SiO2, TiO2, Al2O3, </a:t>
            </a:r>
            <a:r>
              <a:rPr lang="en-US" sz="2800" i="1" dirty="0" err="1" smtClean="0">
                <a:latin typeface="Times New Roman" pitchFamily="18" charset="0"/>
                <a:cs typeface="Times New Roman" pitchFamily="18" charset="0"/>
              </a:rPr>
              <a:t>FeOtotal</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MgO</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CaO</a:t>
            </a:r>
            <a:r>
              <a:rPr lang="en-US" sz="2800" i="1" dirty="0" smtClean="0">
                <a:latin typeface="Times New Roman" pitchFamily="18" charset="0"/>
                <a:cs typeface="Times New Roman" pitchFamily="18" charset="0"/>
              </a:rPr>
              <a:t>, Na2O and K2O My original file, rocks_raw.txt included a description of the rock samples, their geographic location and other textual information. However, I deleted everything except the chemical data from the file, rocks.txt, so it would be easy to read into </a:t>
            </a:r>
            <a:r>
              <a:rPr lang="en-US" sz="2800" i="1" dirty="0" err="1" smtClean="0">
                <a:latin typeface="Times New Roman" pitchFamily="18" charset="0"/>
                <a:cs typeface="Times New Roman" pitchFamily="18" charset="0"/>
              </a:rPr>
              <a:t>MatLab</a:t>
            </a:r>
            <a:r>
              <a:rPr lang="en-US" sz="2800" i="1" dirty="0" smtClean="0">
                <a:latin typeface="Times New Roman" pitchFamily="18" charset="0"/>
                <a:cs typeface="Times New Roman" pitchFamily="18" charset="0"/>
              </a:rPr>
              <a:t>. The order of the columns is as is given above and the units are weight percent.</a:t>
            </a:r>
            <a:endParaRPr lang="en-US" sz="2800"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6477000"/>
          </a:xfrm>
        </p:spPr>
        <p:txBody>
          <a:bodyPr/>
          <a:lstStyle/>
          <a:p>
            <a:r>
              <a:rPr lang="en-US" dirty="0" smtClean="0">
                <a:latin typeface="Cambria Math" pitchFamily="18" charset="0"/>
                <a:ea typeface="Cambria Math" pitchFamily="18" charset="0"/>
              </a:rPr>
              <a:t>Using scatter plots to look for correlations among pairs of the eight chemical species</a:t>
            </a:r>
            <a:br>
              <a:rPr lang="en-US" dirty="0" smtClean="0">
                <a:latin typeface="Cambria Math" pitchFamily="18" charset="0"/>
                <a:ea typeface="Cambria Math" pitchFamily="18" charset="0"/>
              </a:rPr>
            </a:br>
            <a:r>
              <a:rPr lang="en-US" dirty="0" smtClean="0">
                <a:latin typeface="Cambria Math" pitchFamily="18" charset="0"/>
                <a:ea typeface="Cambria Math" pitchFamily="18" charset="0"/>
              </a:rPr>
              <a:t/>
            </a:r>
            <a:br>
              <a:rPr lang="en-US" dirty="0" smtClean="0">
                <a:latin typeface="Cambria Math" pitchFamily="18" charset="0"/>
                <a:ea typeface="Cambria Math" pitchFamily="18" charset="0"/>
              </a:rPr>
            </a:br>
            <a:r>
              <a:rPr lang="en-US" dirty="0" smtClean="0">
                <a:latin typeface="Cambria Math" pitchFamily="18" charset="0"/>
                <a:ea typeface="Cambria Math" pitchFamily="18" charset="0"/>
              </a:rPr>
              <a:t>8! / [2! (8-2!)] = 28 plots</a:t>
            </a:r>
            <a:endParaRPr lang="en-US" dirty="0">
              <a:latin typeface="Cambria Math" pitchFamily="18" charset="0"/>
              <a:ea typeface="Cambria Math"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p:cNvGrpSpPr/>
          <p:nvPr/>
        </p:nvGrpSpPr>
        <p:grpSpPr>
          <a:xfrm>
            <a:off x="304800" y="685800"/>
            <a:ext cx="8610600" cy="6096000"/>
            <a:chOff x="533400" y="1023933"/>
            <a:chExt cx="6286504" cy="4538667"/>
          </a:xfrm>
        </p:grpSpPr>
        <p:pic>
          <p:nvPicPr>
            <p:cNvPr id="1035" name="Picture 11"/>
            <p:cNvPicPr>
              <a:picLocks noChangeAspect="1" noChangeArrowheads="1"/>
            </p:cNvPicPr>
            <p:nvPr/>
          </p:nvPicPr>
          <p:blipFill>
            <a:blip r:embed="rId3" cstate="print"/>
            <a:srcRect/>
            <a:stretch>
              <a:fillRect/>
            </a:stretch>
          </p:blipFill>
          <p:spPr bwMode="auto">
            <a:xfrm>
              <a:off x="3396765" y="3233733"/>
              <a:ext cx="2743200" cy="2057400"/>
            </a:xfrm>
            <a:prstGeom prst="rect">
              <a:avLst/>
            </a:prstGeom>
            <a:noFill/>
            <a:ln w="9525">
              <a:noFill/>
              <a:miter lim="800000"/>
              <a:headEnd/>
              <a:tailEnd/>
            </a:ln>
          </p:spPr>
        </p:pic>
        <p:sp>
          <p:nvSpPr>
            <p:cNvPr id="48" name="Rectangle 47"/>
            <p:cNvSpPr/>
            <p:nvPr/>
          </p:nvSpPr>
          <p:spPr>
            <a:xfrm>
              <a:off x="6210304" y="2166933"/>
              <a:ext cx="6096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2" name="Picture 8"/>
            <p:cNvPicPr>
              <a:picLocks noChangeAspect="1" noChangeArrowheads="1"/>
            </p:cNvPicPr>
            <p:nvPr/>
          </p:nvPicPr>
          <p:blipFill>
            <a:blip r:embed="rId4" cstate="print"/>
            <a:srcRect/>
            <a:stretch>
              <a:fillRect/>
            </a:stretch>
          </p:blipFill>
          <p:spPr bwMode="auto">
            <a:xfrm>
              <a:off x="3390904" y="1023933"/>
              <a:ext cx="2743200" cy="2057400"/>
            </a:xfrm>
            <a:prstGeom prst="rect">
              <a:avLst/>
            </a:prstGeom>
            <a:noFill/>
            <a:ln w="9525">
              <a:noFill/>
              <a:miter lim="800000"/>
              <a:headEnd/>
              <a:tailEnd/>
            </a:ln>
          </p:spPr>
        </p:pic>
        <p:grpSp>
          <p:nvGrpSpPr>
            <p:cNvPr id="2" name="Group 35"/>
            <p:cNvGrpSpPr/>
            <p:nvPr/>
          </p:nvGrpSpPr>
          <p:grpSpPr>
            <a:xfrm>
              <a:off x="876304" y="1023933"/>
              <a:ext cx="2743200" cy="4267200"/>
              <a:chOff x="533400" y="762000"/>
              <a:chExt cx="2743200" cy="4267200"/>
            </a:xfrm>
          </p:grpSpPr>
          <p:pic>
            <p:nvPicPr>
              <p:cNvPr id="1031" name="Picture 7"/>
              <p:cNvPicPr>
                <a:picLocks noChangeAspect="1" noChangeArrowheads="1"/>
              </p:cNvPicPr>
              <p:nvPr/>
            </p:nvPicPr>
            <p:blipFill>
              <a:blip r:embed="rId5" cstate="print"/>
              <a:srcRect/>
              <a:stretch>
                <a:fillRect/>
              </a:stretch>
            </p:blipFill>
            <p:spPr bwMode="auto">
              <a:xfrm>
                <a:off x="533400" y="762000"/>
                <a:ext cx="2743200" cy="2057400"/>
              </a:xfrm>
              <a:prstGeom prst="rect">
                <a:avLst/>
              </a:prstGeom>
              <a:noFill/>
              <a:ln w="9525">
                <a:noFill/>
                <a:miter lim="800000"/>
                <a:headEnd/>
                <a:tailEnd/>
              </a:ln>
            </p:spPr>
          </p:pic>
          <p:pic>
            <p:nvPicPr>
              <p:cNvPr id="1033" name="Picture 9"/>
              <p:cNvPicPr>
                <a:picLocks noChangeAspect="1" noChangeArrowheads="1"/>
              </p:cNvPicPr>
              <p:nvPr/>
            </p:nvPicPr>
            <p:blipFill>
              <a:blip r:embed="rId6" cstate="print"/>
              <a:srcRect/>
              <a:stretch>
                <a:fillRect/>
              </a:stretch>
            </p:blipFill>
            <p:spPr bwMode="auto">
              <a:xfrm>
                <a:off x="533400" y="2971800"/>
                <a:ext cx="2743200" cy="2057400"/>
              </a:xfrm>
              <a:prstGeom prst="rect">
                <a:avLst/>
              </a:prstGeom>
              <a:noFill/>
              <a:ln w="9525">
                <a:noFill/>
                <a:miter lim="800000"/>
                <a:headEnd/>
                <a:tailEnd/>
              </a:ln>
            </p:spPr>
          </p:pic>
        </p:grpSp>
        <p:sp>
          <p:nvSpPr>
            <p:cNvPr id="38" name="Rectangle 37"/>
            <p:cNvSpPr/>
            <p:nvPr/>
          </p:nvSpPr>
          <p:spPr>
            <a:xfrm>
              <a:off x="6134104" y="3386133"/>
              <a:ext cx="6096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4481535" y="2971800"/>
              <a:ext cx="6096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733800" y="2979824"/>
              <a:ext cx="2133599" cy="276999"/>
            </a:xfrm>
            <a:prstGeom prst="rect">
              <a:avLst/>
            </a:prstGeom>
            <a:noFill/>
          </p:spPr>
          <p:txBody>
            <a:bodyPr wrap="square" rtlCol="0">
              <a:spAutoFit/>
            </a:bodyPr>
            <a:lstStyle/>
            <a:p>
              <a:pPr algn="ctr"/>
              <a:r>
                <a:rPr lang="en-US" sz="1200" dirty="0" smtClean="0">
                  <a:latin typeface="Times New Roman" pitchFamily="18" charset="0"/>
                  <a:cs typeface="Times New Roman" pitchFamily="18" charset="0"/>
                </a:rPr>
                <a:t>Al</a:t>
              </a:r>
              <a:r>
                <a:rPr lang="en-US" sz="1200" baseline="-25000" dirty="0" smtClean="0">
                  <a:latin typeface="Times New Roman" pitchFamily="18" charset="0"/>
                  <a:cs typeface="Times New Roman" pitchFamily="18" charset="0"/>
                </a:rPr>
                <a:t>2</a:t>
              </a:r>
              <a:r>
                <a:rPr lang="en-US" sz="1200" dirty="0" smtClean="0">
                  <a:latin typeface="Times New Roman" pitchFamily="18" charset="0"/>
                  <a:cs typeface="Times New Roman" pitchFamily="18" charset="0"/>
                </a:rPr>
                <a:t>0</a:t>
              </a:r>
              <a:r>
                <a:rPr lang="en-US" sz="1200" baseline="-25000" dirty="0" smtClean="0">
                  <a:latin typeface="Times New Roman" pitchFamily="18" charset="0"/>
                  <a:cs typeface="Times New Roman" pitchFamily="18" charset="0"/>
                </a:rPr>
                <a:t>3</a:t>
              </a:r>
              <a:endParaRPr lang="en-US" sz="1200" baseline="-25000" dirty="0">
                <a:latin typeface="Times New Roman" pitchFamily="18" charset="0"/>
                <a:cs typeface="Times New Roman" pitchFamily="18" charset="0"/>
              </a:endParaRPr>
            </a:p>
          </p:txBody>
        </p:sp>
        <p:sp>
          <p:nvSpPr>
            <p:cNvPr id="41" name="Rectangle 40"/>
            <p:cNvSpPr/>
            <p:nvPr/>
          </p:nvSpPr>
          <p:spPr>
            <a:xfrm>
              <a:off x="4457704" y="5181600"/>
              <a:ext cx="6096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3733800" y="5165560"/>
              <a:ext cx="2133600" cy="276999"/>
            </a:xfrm>
            <a:prstGeom prst="rect">
              <a:avLst/>
            </a:prstGeom>
            <a:noFill/>
          </p:spPr>
          <p:txBody>
            <a:bodyPr wrap="square" rtlCol="0">
              <a:spAutoFit/>
            </a:bodyPr>
            <a:lstStyle/>
            <a:p>
              <a:pPr algn="ctr"/>
              <a:r>
                <a:rPr lang="en-US" sz="1200" dirty="0" smtClean="0">
                  <a:latin typeface="Times New Roman" pitchFamily="18" charset="0"/>
                  <a:cs typeface="Times New Roman" pitchFamily="18" charset="0"/>
                </a:rPr>
                <a:t>Ti0</a:t>
              </a:r>
              <a:r>
                <a:rPr lang="en-US" sz="1200" baseline="-25000" dirty="0" smtClean="0">
                  <a:latin typeface="Times New Roman" pitchFamily="18" charset="0"/>
                  <a:cs typeface="Times New Roman" pitchFamily="18" charset="0"/>
                </a:rPr>
                <a:t>2</a:t>
              </a:r>
              <a:endParaRPr lang="en-US" sz="1200" baseline="-25000" dirty="0">
                <a:latin typeface="Times New Roman" pitchFamily="18" charset="0"/>
                <a:cs typeface="Times New Roman" pitchFamily="18" charset="0"/>
              </a:endParaRPr>
            </a:p>
          </p:txBody>
        </p:sp>
        <p:sp>
          <p:nvSpPr>
            <p:cNvPr id="46" name="Rectangle 45"/>
            <p:cNvSpPr/>
            <p:nvPr/>
          </p:nvSpPr>
          <p:spPr>
            <a:xfrm>
              <a:off x="1943104" y="5167311"/>
              <a:ext cx="6096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1219200" y="5165561"/>
              <a:ext cx="2133600" cy="276999"/>
            </a:xfrm>
            <a:prstGeom prst="rect">
              <a:avLst/>
            </a:prstGeom>
            <a:noFill/>
          </p:spPr>
          <p:txBody>
            <a:bodyPr wrap="square" rtlCol="0">
              <a:spAutoFit/>
            </a:bodyPr>
            <a:lstStyle/>
            <a:p>
              <a:pPr algn="ctr"/>
              <a:r>
                <a:rPr lang="en-US" sz="1200" dirty="0" smtClean="0">
                  <a:latin typeface="Times New Roman" pitchFamily="18" charset="0"/>
                  <a:cs typeface="Times New Roman" pitchFamily="18" charset="0"/>
                </a:rPr>
                <a:t>Al</a:t>
              </a:r>
              <a:r>
                <a:rPr lang="en-US" sz="1200" baseline="-25000" dirty="0" smtClean="0">
                  <a:latin typeface="Times New Roman" pitchFamily="18" charset="0"/>
                  <a:cs typeface="Times New Roman" pitchFamily="18" charset="0"/>
                </a:rPr>
                <a:t>2</a:t>
              </a:r>
              <a:r>
                <a:rPr lang="en-US" sz="1200" dirty="0" smtClean="0">
                  <a:latin typeface="Times New Roman" pitchFamily="18" charset="0"/>
                  <a:cs typeface="Times New Roman" pitchFamily="18" charset="0"/>
                </a:rPr>
                <a:t>0</a:t>
              </a:r>
              <a:r>
                <a:rPr lang="en-US" sz="1200" baseline="-25000" dirty="0" smtClean="0">
                  <a:latin typeface="Times New Roman" pitchFamily="18" charset="0"/>
                  <a:cs typeface="Times New Roman" pitchFamily="18" charset="0"/>
                </a:rPr>
                <a:t>3</a:t>
              </a:r>
              <a:endParaRPr lang="en-US" sz="1200" baseline="-25000" dirty="0">
                <a:latin typeface="Times New Roman" pitchFamily="18" charset="0"/>
                <a:cs typeface="Times New Roman" pitchFamily="18" charset="0"/>
              </a:endParaRPr>
            </a:p>
          </p:txBody>
        </p:sp>
        <p:sp>
          <p:nvSpPr>
            <p:cNvPr id="52" name="Rectangle 51"/>
            <p:cNvSpPr/>
            <p:nvPr/>
          </p:nvSpPr>
          <p:spPr>
            <a:xfrm>
              <a:off x="1866904" y="2976555"/>
              <a:ext cx="6096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p:cNvSpPr txBox="1"/>
            <p:nvPr/>
          </p:nvSpPr>
          <p:spPr>
            <a:xfrm>
              <a:off x="1219200" y="2946467"/>
              <a:ext cx="2133600" cy="276999"/>
            </a:xfrm>
            <a:prstGeom prst="rect">
              <a:avLst/>
            </a:prstGeom>
            <a:noFill/>
          </p:spPr>
          <p:txBody>
            <a:bodyPr wrap="square" rtlCol="0">
              <a:spAutoFit/>
            </a:bodyPr>
            <a:lstStyle/>
            <a:p>
              <a:pPr algn="ctr"/>
              <a:r>
                <a:rPr lang="en-US" sz="1200" dirty="0" smtClean="0">
                  <a:latin typeface="Times New Roman" pitchFamily="18" charset="0"/>
                  <a:cs typeface="Times New Roman" pitchFamily="18" charset="0"/>
                </a:rPr>
                <a:t>Si0</a:t>
              </a:r>
              <a:r>
                <a:rPr lang="en-US" sz="1200" baseline="-25000" dirty="0" smtClean="0">
                  <a:latin typeface="Times New Roman" pitchFamily="18" charset="0"/>
                  <a:cs typeface="Times New Roman" pitchFamily="18" charset="0"/>
                </a:rPr>
                <a:t>2</a:t>
              </a:r>
              <a:endParaRPr lang="en-US" sz="1200" baseline="-25000" dirty="0">
                <a:latin typeface="Times New Roman" pitchFamily="18" charset="0"/>
                <a:cs typeface="Times New Roman" pitchFamily="18" charset="0"/>
              </a:endParaRPr>
            </a:p>
          </p:txBody>
        </p:sp>
        <p:sp>
          <p:nvSpPr>
            <p:cNvPr id="60" name="Rectangle 59"/>
            <p:cNvSpPr/>
            <p:nvPr/>
          </p:nvSpPr>
          <p:spPr>
            <a:xfrm>
              <a:off x="533400" y="1785933"/>
              <a:ext cx="533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p:cNvSpPr txBox="1"/>
            <p:nvPr/>
          </p:nvSpPr>
          <p:spPr>
            <a:xfrm>
              <a:off x="631664" y="1890968"/>
              <a:ext cx="8001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K</a:t>
              </a:r>
              <a:r>
                <a:rPr lang="en-US" sz="1200" baseline="-25000" dirty="0" smtClean="0">
                  <a:latin typeface="Times New Roman" pitchFamily="18" charset="0"/>
                  <a:cs typeface="Times New Roman" pitchFamily="18" charset="0"/>
                </a:rPr>
                <a:t>2</a:t>
              </a:r>
              <a:r>
                <a:rPr lang="en-US" sz="1200" dirty="0" smtClean="0">
                  <a:latin typeface="Times New Roman" pitchFamily="18" charset="0"/>
                  <a:cs typeface="Times New Roman" pitchFamily="18" charset="0"/>
                </a:rPr>
                <a:t>0</a:t>
              </a:r>
              <a:endParaRPr lang="en-US" sz="1200" baseline="-25000" dirty="0">
                <a:latin typeface="Times New Roman" pitchFamily="18" charset="0"/>
                <a:cs typeface="Times New Roman" pitchFamily="18" charset="0"/>
              </a:endParaRPr>
            </a:p>
          </p:txBody>
        </p:sp>
        <p:sp>
          <p:nvSpPr>
            <p:cNvPr id="62" name="Rectangle 61"/>
            <p:cNvSpPr/>
            <p:nvPr/>
          </p:nvSpPr>
          <p:spPr>
            <a:xfrm>
              <a:off x="533408" y="4071933"/>
              <a:ext cx="533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p:cNvSpPr txBox="1"/>
            <p:nvPr/>
          </p:nvSpPr>
          <p:spPr>
            <a:xfrm>
              <a:off x="631672" y="4020552"/>
              <a:ext cx="8001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Fe0</a:t>
              </a:r>
              <a:endParaRPr lang="en-US" sz="1200" baseline="-25000" dirty="0">
                <a:latin typeface="Times New Roman" pitchFamily="18" charset="0"/>
                <a:cs typeface="Times New Roman" pitchFamily="18" charset="0"/>
              </a:endParaRPr>
            </a:p>
          </p:txBody>
        </p:sp>
        <p:sp>
          <p:nvSpPr>
            <p:cNvPr id="64" name="Rectangle 63"/>
            <p:cNvSpPr/>
            <p:nvPr/>
          </p:nvSpPr>
          <p:spPr>
            <a:xfrm>
              <a:off x="3086104" y="4067170"/>
              <a:ext cx="533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p:cNvSpPr txBox="1"/>
            <p:nvPr/>
          </p:nvSpPr>
          <p:spPr>
            <a:xfrm>
              <a:off x="3156288" y="1890968"/>
              <a:ext cx="9144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Mg0</a:t>
              </a:r>
              <a:endParaRPr lang="en-US" sz="1200" baseline="-25000" dirty="0">
                <a:latin typeface="Times New Roman" pitchFamily="18" charset="0"/>
                <a:cs typeface="Times New Roman" pitchFamily="18" charset="0"/>
              </a:endParaRPr>
            </a:p>
          </p:txBody>
        </p:sp>
        <p:sp>
          <p:nvSpPr>
            <p:cNvPr id="67" name="TextBox 66"/>
            <p:cNvSpPr txBox="1"/>
            <p:nvPr/>
          </p:nvSpPr>
          <p:spPr>
            <a:xfrm>
              <a:off x="2993864" y="4020552"/>
              <a:ext cx="9144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Al</a:t>
              </a:r>
              <a:r>
                <a:rPr lang="en-US" sz="1200" baseline="-25000" dirty="0" smtClean="0">
                  <a:latin typeface="Times New Roman" pitchFamily="18" charset="0"/>
                  <a:cs typeface="Times New Roman" pitchFamily="18" charset="0"/>
                </a:rPr>
                <a:t>2</a:t>
              </a:r>
              <a:r>
                <a:rPr lang="en-US" sz="1200" dirty="0" smtClean="0">
                  <a:latin typeface="Times New Roman" pitchFamily="18" charset="0"/>
                  <a:cs typeface="Times New Roman" pitchFamily="18" charset="0"/>
                </a:rPr>
                <a:t>0</a:t>
              </a:r>
              <a:r>
                <a:rPr lang="en-US" sz="1200" baseline="-25000" dirty="0" smtClean="0">
                  <a:latin typeface="Times New Roman" pitchFamily="18" charset="0"/>
                  <a:cs typeface="Times New Roman" pitchFamily="18" charset="0"/>
                </a:rPr>
                <a:t>3</a:t>
              </a:r>
              <a:endParaRPr lang="en-US" sz="1200" baseline="-25000" dirty="0">
                <a:latin typeface="Times New Roman" pitchFamily="18" charset="0"/>
                <a:cs typeface="Times New Roman" pitchFamily="18" charset="0"/>
              </a:endParaRPr>
            </a:p>
          </p:txBody>
        </p:sp>
        <p:sp>
          <p:nvSpPr>
            <p:cNvPr id="68" name="TextBox 67"/>
            <p:cNvSpPr txBox="1"/>
            <p:nvPr/>
          </p:nvSpPr>
          <p:spPr>
            <a:xfrm>
              <a:off x="1295404" y="1076686"/>
              <a:ext cx="8001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a:t>
              </a:r>
              <a:endParaRPr lang="en-US" sz="1200" baseline="-25000" dirty="0">
                <a:latin typeface="Times New Roman" pitchFamily="18" charset="0"/>
                <a:cs typeface="Times New Roman" pitchFamily="18" charset="0"/>
              </a:endParaRPr>
            </a:p>
          </p:txBody>
        </p:sp>
        <p:sp>
          <p:nvSpPr>
            <p:cNvPr id="69" name="TextBox 68"/>
            <p:cNvSpPr txBox="1"/>
            <p:nvPr/>
          </p:nvSpPr>
          <p:spPr>
            <a:xfrm>
              <a:off x="3962404" y="1076686"/>
              <a:ext cx="8001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B)</a:t>
              </a:r>
              <a:endParaRPr lang="en-US" sz="1200" baseline="-25000" dirty="0">
                <a:latin typeface="Times New Roman" pitchFamily="18" charset="0"/>
                <a:cs typeface="Times New Roman" pitchFamily="18" charset="0"/>
              </a:endParaRPr>
            </a:p>
          </p:txBody>
        </p:sp>
        <p:sp>
          <p:nvSpPr>
            <p:cNvPr id="70" name="TextBox 69"/>
            <p:cNvSpPr txBox="1"/>
            <p:nvPr/>
          </p:nvSpPr>
          <p:spPr>
            <a:xfrm>
              <a:off x="1295404" y="3245401"/>
              <a:ext cx="8001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C)</a:t>
              </a:r>
              <a:endParaRPr lang="en-US" sz="1200" baseline="-25000" dirty="0">
                <a:latin typeface="Times New Roman" pitchFamily="18" charset="0"/>
                <a:cs typeface="Times New Roman" pitchFamily="18" charset="0"/>
              </a:endParaRPr>
            </a:p>
          </p:txBody>
        </p:sp>
        <p:sp>
          <p:nvSpPr>
            <p:cNvPr id="71" name="TextBox 70"/>
            <p:cNvSpPr txBox="1"/>
            <p:nvPr/>
          </p:nvSpPr>
          <p:spPr>
            <a:xfrm>
              <a:off x="3962404" y="3245401"/>
              <a:ext cx="8001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D)</a:t>
              </a:r>
              <a:endParaRPr lang="en-US" sz="1200" baseline="-25000" dirty="0">
                <a:latin typeface="Times New Roman" pitchFamily="18" charset="0"/>
                <a:cs typeface="Times New Roman" pitchFamily="18" charset="0"/>
              </a:endParaRPr>
            </a:p>
          </p:txBody>
        </p:sp>
      </p:grpSp>
      <p:sp>
        <p:nvSpPr>
          <p:cNvPr id="29" name="Title 1"/>
          <p:cNvSpPr txBox="1">
            <a:spLocks/>
          </p:cNvSpPr>
          <p:nvPr/>
        </p:nvSpPr>
        <p:spPr bwMode="auto">
          <a:xfrm>
            <a:off x="457200" y="0"/>
            <a:ext cx="82296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four interesting scatter plot</a:t>
            </a:r>
            <a:endParaRPr kumimoji="0" lang="en-US" sz="44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latin typeface="Times New Roman" pitchFamily="18" charset="0"/>
                <a:cs typeface="Times New Roman" pitchFamily="18" charset="0"/>
              </a:rPr>
              <a:t>Objectives</a:t>
            </a:r>
            <a:br>
              <a:rPr lang="en-US"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when taking a first look at data</a:t>
            </a: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a:xfrm>
            <a:off x="0" y="1905000"/>
            <a:ext cx="9144000" cy="4953000"/>
          </a:xfrm>
        </p:spPr>
        <p:txBody>
          <a:bodyPr/>
          <a:lstStyle/>
          <a:p>
            <a:pPr algn="ctr">
              <a:buNone/>
            </a:pPr>
            <a:r>
              <a:rPr lang="en-US" dirty="0" smtClean="0">
                <a:latin typeface="Times New Roman" pitchFamily="18" charset="0"/>
                <a:cs typeface="Times New Roman" pitchFamily="18" charset="0"/>
              </a:rPr>
              <a:t>Understand the general character of the dataset. </a:t>
            </a:r>
          </a:p>
          <a:p>
            <a:pPr algn="ct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Understand the general behavior of individual parameters. </a:t>
            </a:r>
          </a:p>
          <a:p>
            <a:pPr algn="ct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Detect obvious problems with the data. </a:t>
            </a:r>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71600"/>
          </a:xfrm>
        </p:spPr>
        <p:txBody>
          <a:bodyPr/>
          <a:lstStyle/>
          <a:p>
            <a:r>
              <a:rPr lang="en-US" dirty="0" smtClean="0">
                <a:latin typeface="Times New Roman" pitchFamily="18" charset="0"/>
                <a:cs typeface="Times New Roman" pitchFamily="18" charset="0"/>
              </a:rPr>
              <a:t>Tools for Looking at Data</a:t>
            </a:r>
            <a:br>
              <a:rPr lang="en-US"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covered in this lecture</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366712" y="1471613"/>
            <a:ext cx="8229600" cy="5257800"/>
          </a:xfrm>
        </p:spPr>
        <p:txBody>
          <a:bodyPr/>
          <a:lstStyle/>
          <a:p>
            <a:pPr algn="ctr">
              <a:buNone/>
            </a:pPr>
            <a:r>
              <a:rPr lang="en-US" dirty="0" smtClean="0">
                <a:latin typeface="Times New Roman" pitchFamily="18" charset="0"/>
                <a:cs typeface="Times New Roman" pitchFamily="18" charset="0"/>
              </a:rPr>
              <a:t>reality checks</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time plots</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histograms</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rate information</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scatter plots</a:t>
            </a:r>
          </a:p>
          <a:p>
            <a:pPr algn="ctr">
              <a:buNone/>
            </a:pP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Black Rock Forest Temperature</a:t>
            </a:r>
            <a:endParaRPr lang="en-US" dirty="0"/>
          </a:p>
        </p:txBody>
      </p:sp>
      <p:sp>
        <p:nvSpPr>
          <p:cNvPr id="3" name="Content Placeholder 2"/>
          <p:cNvSpPr>
            <a:spLocks noGrp="1"/>
          </p:cNvSpPr>
          <p:nvPr>
            <p:ph idx="1"/>
          </p:nvPr>
        </p:nvSpPr>
        <p:spPr>
          <a:xfrm>
            <a:off x="457200" y="1676400"/>
            <a:ext cx="8229600" cy="4525963"/>
          </a:xfrm>
        </p:spPr>
        <p:txBody>
          <a:bodyPr/>
          <a:lstStyle/>
          <a:p>
            <a:pPr indent="0">
              <a:buNone/>
            </a:pPr>
            <a:r>
              <a:rPr lang="en-US" sz="2400" i="1" dirty="0" smtClean="0"/>
              <a:t>I downloaded the weather station data from the International Research Institute (IRI) for Climate and Society at Lamont-Doherty Earth Observatory, which is the data center used by the Black Rock Forest Consortium for its environmental data. About 20 parameters were available, but I downloaded only hourly averages of temperature. My original file, brf_raw.txt has time in a format that I thought would be hard to work with, so I wrote a </a:t>
            </a:r>
            <a:r>
              <a:rPr lang="en-US" sz="2400" i="1" dirty="0" err="1" smtClean="0"/>
              <a:t>MatLab</a:t>
            </a:r>
            <a:r>
              <a:rPr lang="en-US" sz="2400" i="1" dirty="0" smtClean="0"/>
              <a:t> script, </a:t>
            </a:r>
            <a:r>
              <a:rPr lang="en-US" sz="2400" i="1" dirty="0" err="1" smtClean="0"/>
              <a:t>brf_convert.m</a:t>
            </a:r>
            <a:r>
              <a:rPr lang="en-US" sz="2400" i="1" dirty="0" smtClean="0"/>
              <a:t>, that converted it into time in days, and wrote the results into the file that I gave you.</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format conversion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1981200"/>
            <a:ext cx="3581400" cy="685800"/>
          </a:xfrm>
        </p:spPr>
        <p:txBody>
          <a:bodyPr/>
          <a:lstStyle/>
          <a:p>
            <a:pPr>
              <a:buNone/>
            </a:pPr>
            <a:r>
              <a:rPr lang="en-US" dirty="0" smtClean="0">
                <a:latin typeface="Times New Roman" pitchFamily="18" charset="0"/>
                <a:cs typeface="Times New Roman" pitchFamily="18" charset="0"/>
              </a:rPr>
              <a:t>calendar date/time     </a:t>
            </a:r>
            <a:endParaRPr lang="en-US" dirty="0">
              <a:latin typeface="Times New Roman" pitchFamily="18" charset="0"/>
              <a:cs typeface="Times New Roman" pitchFamily="18" charset="0"/>
            </a:endParaRPr>
          </a:p>
        </p:txBody>
      </p:sp>
      <p:sp>
        <p:nvSpPr>
          <p:cNvPr id="4" name="Content Placeholder 2"/>
          <p:cNvSpPr txBox="1">
            <a:spLocks/>
          </p:cNvSpPr>
          <p:nvPr/>
        </p:nvSpPr>
        <p:spPr bwMode="auto">
          <a:xfrm>
            <a:off x="4876800" y="1752600"/>
            <a:ext cx="3962400" cy="1295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R="0" lvl="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days from start of</a:t>
            </a:r>
            <a:r>
              <a:rPr kumimoji="0" lang="en-US" sz="3200" b="0" i="0" u="none" strike="noStrike" kern="0" cap="none" spc="0" normalizeH="0" noProof="0" dirty="0" smtClean="0">
                <a:ln>
                  <a:noFill/>
                </a:ln>
                <a:solidFill>
                  <a:schemeClr val="tx1"/>
                </a:solidFill>
                <a:effectLst/>
                <a:uLnTx/>
                <a:uFillTx/>
                <a:latin typeface="Times New Roman" pitchFamily="18" charset="0"/>
                <a:cs typeface="Times New Roman" pitchFamily="18" charset="0"/>
              </a:rPr>
              <a:t> </a:t>
            </a:r>
            <a:r>
              <a:rPr kumimoji="0" lang="en-US" sz="32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first year of</a:t>
            </a:r>
            <a:r>
              <a:rPr kumimoji="0" lang="en-US" sz="3200" b="0" i="0" u="none" strike="noStrike" kern="0" cap="none" spc="0" normalizeH="0" noProof="0" dirty="0" smtClean="0">
                <a:ln>
                  <a:noFill/>
                </a:ln>
                <a:solidFill>
                  <a:schemeClr val="tx1"/>
                </a:solidFill>
                <a:effectLst/>
                <a:uLnTx/>
                <a:uFillTx/>
                <a:latin typeface="Times New Roman" pitchFamily="18" charset="0"/>
                <a:cs typeface="Times New Roman" pitchFamily="18" charset="0"/>
              </a:rPr>
              <a:t> data</a:t>
            </a:r>
            <a:endParaRPr kumimoji="0" lang="en-US" sz="3200" b="0" i="0" u="none" strike="noStrike" kern="0" cap="none" spc="0" normalizeH="0" baseline="0" noProof="0" dirty="0">
              <a:ln>
                <a:noFill/>
              </a:ln>
              <a:solidFill>
                <a:schemeClr val="tx1"/>
              </a:solidFill>
              <a:effectLst/>
              <a:uLnTx/>
              <a:uFillTx/>
              <a:latin typeface="Times New Roman" pitchFamily="18" charset="0"/>
              <a:cs typeface="Times New Roman" pitchFamily="18" charset="0"/>
            </a:endParaRPr>
          </a:p>
        </p:txBody>
      </p:sp>
      <p:sp>
        <p:nvSpPr>
          <p:cNvPr id="5" name="Right Arrow 4"/>
          <p:cNvSpPr/>
          <p:nvPr/>
        </p:nvSpPr>
        <p:spPr>
          <a:xfrm>
            <a:off x="3962400" y="2362200"/>
            <a:ext cx="762000" cy="533400"/>
          </a:xfrm>
          <a:prstGeom prst="rightArrow">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bwMode="auto">
          <a:xfrm>
            <a:off x="533400" y="4191000"/>
            <a:ext cx="8229600" cy="2057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3200" kern="0" noProof="0" dirty="0" smtClean="0">
                <a:solidFill>
                  <a:schemeClr val="tx2"/>
                </a:solidFill>
                <a:latin typeface="Times New Roman" pitchFamily="18" charset="0"/>
                <a:ea typeface="+mj-ea"/>
                <a:cs typeface="Times New Roman" pitchFamily="18" charset="0"/>
              </a:rPr>
              <a:t>sequential time variable need for data analysis</a:t>
            </a:r>
          </a:p>
          <a:p>
            <a:pPr marL="0" marR="0" lvl="0" indent="0" algn="ctr" defTabSz="914400" rtl="0" eaLnBrk="1" fontAlgn="base" latinLnBrk="0" hangingPunct="1">
              <a:lnSpc>
                <a:spcPct val="100000"/>
              </a:lnSpc>
              <a:spcBef>
                <a:spcPct val="0"/>
              </a:spcBef>
              <a:spcAft>
                <a:spcPct val="0"/>
              </a:spcAft>
              <a:buClrTx/>
              <a:buSzTx/>
              <a:buFontTx/>
              <a:buNone/>
              <a:tabLst/>
              <a:defRPr/>
            </a:pPr>
            <a:r>
              <a:rPr lang="en-US" sz="3200" kern="0" dirty="0" smtClean="0">
                <a:solidFill>
                  <a:schemeClr val="tx2"/>
                </a:solidFill>
                <a:latin typeface="Times New Roman" pitchFamily="18" charset="0"/>
                <a:ea typeface="+mj-ea"/>
                <a:cs typeface="Times New Roman" pitchFamily="18" charset="0"/>
              </a:rPr>
              <a:t>but</a:t>
            </a:r>
          </a:p>
          <a:p>
            <a:pPr marL="0" marR="0" lvl="0" indent="0" algn="ctr" defTabSz="914400" rtl="0" eaLnBrk="1" fontAlgn="base" latinLnBrk="0" hangingPunct="1">
              <a:lnSpc>
                <a:spcPct val="100000"/>
              </a:lnSpc>
              <a:spcBef>
                <a:spcPct val="0"/>
              </a:spcBef>
              <a:spcAft>
                <a:spcPct val="0"/>
              </a:spcAft>
              <a:buClrTx/>
              <a:buSzTx/>
              <a:buFontTx/>
              <a:buNone/>
              <a:tabLst/>
              <a:defRPr/>
            </a:pPr>
            <a:r>
              <a:rPr lang="en-US" sz="3200" kern="0" noProof="0" dirty="0" smtClean="0">
                <a:solidFill>
                  <a:schemeClr val="tx2"/>
                </a:solidFill>
                <a:latin typeface="Times New Roman" pitchFamily="18" charset="0"/>
                <a:ea typeface="+mj-ea"/>
                <a:cs typeface="Times New Roman" pitchFamily="18" charset="0"/>
              </a:rPr>
              <a:t>format conversions provide opportunity for error to creep into dataset </a:t>
            </a:r>
            <a:endParaRPr kumimoji="0" lang="en-US" sz="32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
        <p:nvSpPr>
          <p:cNvPr id="7" name="Content Placeholder 2"/>
          <p:cNvSpPr txBox="1">
            <a:spLocks/>
          </p:cNvSpPr>
          <p:nvPr/>
        </p:nvSpPr>
        <p:spPr bwMode="auto">
          <a:xfrm>
            <a:off x="452440" y="2847976"/>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lgn="ctr">
              <a:spcBef>
                <a:spcPct val="20000"/>
              </a:spcBef>
            </a:pPr>
            <a:r>
              <a:rPr lang="en-US" dirty="0" smtClean="0"/>
              <a:t>0100-0159 2 Jan 1997</a:t>
            </a:r>
            <a:endParaRPr kumimoji="0" lang="en-US" b="0" i="0" u="none" strike="noStrike" kern="0" cap="none" spc="0" normalizeH="0" baseline="0" noProof="0" dirty="0">
              <a:ln>
                <a:noFill/>
              </a:ln>
              <a:solidFill>
                <a:schemeClr val="tx1"/>
              </a:solidFill>
              <a:effectLst/>
              <a:uLnTx/>
              <a:uFillTx/>
              <a:latin typeface="Times New Roman" pitchFamily="18" charset="0"/>
              <a:cs typeface="Times New Roman" pitchFamily="18" charset="0"/>
            </a:endParaRPr>
          </a:p>
        </p:txBody>
      </p:sp>
      <p:sp>
        <p:nvSpPr>
          <p:cNvPr id="8" name="Content Placeholder 2"/>
          <p:cNvSpPr txBox="1">
            <a:spLocks/>
          </p:cNvSpPr>
          <p:nvPr/>
        </p:nvSpPr>
        <p:spPr bwMode="auto">
          <a:xfrm>
            <a:off x="5410200" y="2847976"/>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lgn="ctr">
              <a:spcBef>
                <a:spcPct val="20000"/>
              </a:spcBef>
            </a:pPr>
            <a:r>
              <a:rPr lang="en-US" dirty="0" smtClean="0">
                <a:latin typeface="Times New Roman" pitchFamily="18" charset="0"/>
                <a:cs typeface="Times New Roman" pitchFamily="18" charset="0"/>
              </a:rPr>
              <a:t>1.042</a:t>
            </a:r>
            <a:endParaRPr kumimoji="0" lang="en-US" b="0" i="0" u="none" strike="noStrike" kern="0" cap="none" spc="0" normalizeH="0" baseline="0" noProof="0" dirty="0">
              <a:ln>
                <a:noFill/>
              </a:ln>
              <a:solidFill>
                <a:schemeClr val="tx1"/>
              </a:solidFill>
              <a:effectLst/>
              <a:uLnTx/>
              <a:uFillTx/>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Reality Checks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2590800"/>
            <a:ext cx="8229600" cy="2819400"/>
          </a:xfrm>
        </p:spPr>
        <p:txBody>
          <a:bodyPr/>
          <a:lstStyle/>
          <a:p>
            <a:pPr>
              <a:buNone/>
            </a:pPr>
            <a:r>
              <a:rPr lang="en-US" dirty="0" smtClean="0"/>
              <a:t>properties that your experience tells you that the data must have</a:t>
            </a:r>
          </a:p>
          <a:p>
            <a:pPr>
              <a:buNone/>
            </a:pPr>
            <a:endParaRPr lang="en-US" dirty="0" smtClean="0"/>
          </a:p>
          <a:p>
            <a:pPr>
              <a:buNone/>
            </a:pPr>
            <a:r>
              <a:rPr lang="en-US" dirty="0" smtClean="0"/>
              <a:t>check you expectations against the data</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2286000"/>
          </a:xfrm>
        </p:spPr>
        <p:txBody>
          <a:bodyPr/>
          <a:lstStyle/>
          <a:p>
            <a:r>
              <a:rPr lang="en-US" dirty="0" smtClean="0">
                <a:latin typeface="Times New Roman" pitchFamily="18" charset="0"/>
                <a:cs typeface="Times New Roman" pitchFamily="18" charset="0"/>
              </a:rPr>
              <a:t>Reality Checks</a:t>
            </a:r>
            <a:br>
              <a:rPr lang="en-US"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What do you expect the data to look like?</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2332037"/>
            <a:ext cx="3962400" cy="4525963"/>
          </a:xfrm>
        </p:spPr>
        <p:txBody>
          <a:bodyPr/>
          <a:lstStyle/>
          <a:p>
            <a:pPr>
              <a:spcBef>
                <a:spcPts val="200"/>
              </a:spcBef>
              <a:buNone/>
            </a:pPr>
            <a:r>
              <a:rPr lang="en-US" dirty="0" smtClean="0">
                <a:latin typeface="Times New Roman" pitchFamily="18" charset="0"/>
                <a:cs typeface="Times New Roman" pitchFamily="18" charset="0"/>
              </a:rPr>
              <a:t>hourly measurements</a:t>
            </a:r>
          </a:p>
          <a:p>
            <a:pPr>
              <a:spcBef>
                <a:spcPts val="200"/>
              </a:spcBef>
              <a:buNone/>
            </a:pPr>
            <a:endParaRPr lang="en-US" dirty="0" smtClean="0">
              <a:latin typeface="Times New Roman" pitchFamily="18" charset="0"/>
              <a:cs typeface="Times New Roman" pitchFamily="18" charset="0"/>
            </a:endParaRPr>
          </a:p>
          <a:p>
            <a:pPr>
              <a:spcBef>
                <a:spcPts val="200"/>
              </a:spcBef>
              <a:buNone/>
            </a:pPr>
            <a:r>
              <a:rPr lang="en-US" dirty="0" smtClean="0">
                <a:latin typeface="Times New Roman" pitchFamily="18" charset="0"/>
                <a:cs typeface="Times New Roman" pitchFamily="18" charset="0"/>
              </a:rPr>
              <a:t>thirteen years of data</a:t>
            </a:r>
          </a:p>
          <a:p>
            <a:pPr>
              <a:spcBef>
                <a:spcPts val="200"/>
              </a:spcBef>
              <a:buNone/>
            </a:pPr>
            <a:endParaRPr lang="en-US" dirty="0" smtClean="0">
              <a:latin typeface="Times New Roman" pitchFamily="18" charset="0"/>
              <a:cs typeface="Times New Roman" pitchFamily="18" charset="0"/>
            </a:endParaRPr>
          </a:p>
          <a:p>
            <a:pPr>
              <a:spcBef>
                <a:spcPts val="200"/>
              </a:spcBef>
              <a:buNone/>
            </a:pPr>
            <a:r>
              <a:rPr lang="en-US" dirty="0" smtClean="0">
                <a:latin typeface="Times New Roman" pitchFamily="18" charset="0"/>
                <a:cs typeface="Times New Roman" pitchFamily="18" charset="0"/>
              </a:rPr>
              <a:t>location in New York (moderate climate)</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1221</TotalTime>
  <Words>1803</Words>
  <Application>Microsoft Office PowerPoint</Application>
  <PresentationFormat>On-screen Show (4:3)</PresentationFormat>
  <Paragraphs>251</Paragraphs>
  <Slides>36</Slides>
  <Notes>29</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Default Design</vt:lpstr>
      <vt:lpstr>Slide 1</vt:lpstr>
      <vt:lpstr>Slide 2</vt:lpstr>
      <vt:lpstr>purpose of the lecture</vt:lpstr>
      <vt:lpstr>Objectives when taking a first look at data</vt:lpstr>
      <vt:lpstr>Tools for Looking at Data covered in this lecture</vt:lpstr>
      <vt:lpstr>Black Rock Forest Temperature</vt:lpstr>
      <vt:lpstr>format conversion</vt:lpstr>
      <vt:lpstr> Reality Checks</vt:lpstr>
      <vt:lpstr>Reality Checks What do you expect the data to look like?</vt:lpstr>
      <vt:lpstr>take a moment ...</vt:lpstr>
      <vt:lpstr>Reality Checks What do you expect the data to look like?</vt:lpstr>
      <vt:lpstr>Slide 12</vt:lpstr>
      <vt:lpstr>Slide 13</vt:lpstr>
      <vt:lpstr>Slide 14</vt:lpstr>
      <vt:lpstr>Slide 15</vt:lpstr>
      <vt:lpstr>Data Drop-outs common in datasets</vt:lpstr>
      <vt:lpstr>Slide 17</vt:lpstr>
      <vt:lpstr>Histograms</vt:lpstr>
      <vt:lpstr>MatLab code for Histogram</vt:lpstr>
      <vt:lpstr>Slide 20</vt:lpstr>
      <vt:lpstr>Slide 21</vt:lpstr>
      <vt:lpstr>Moving-Window Histograms</vt:lpstr>
      <vt:lpstr>Slide 23</vt:lpstr>
      <vt:lpstr>good use of FOR loop</vt:lpstr>
      <vt:lpstr>Rate Information  how fast a parameter is changing with time or with distance</vt:lpstr>
      <vt:lpstr>finite-difference approximation to derivative</vt:lpstr>
      <vt:lpstr>Slide 27</vt:lpstr>
      <vt:lpstr>MatLab code for derivative</vt:lpstr>
      <vt:lpstr>Slide 29</vt:lpstr>
      <vt:lpstr>Slide 30</vt:lpstr>
      <vt:lpstr>Hypothesis</vt:lpstr>
      <vt:lpstr>MatLab Script purpose: make two separate plots, one for times of increasing discharge, one for times of decreasing discharge</vt:lpstr>
      <vt:lpstr>Slide 33</vt:lpstr>
      <vt:lpstr>Atlantic Rock Dataset</vt:lpstr>
      <vt:lpstr>Using scatter plots to look for correlations among pairs of the eight chemical species  8! / [2! (8-2!)] = 28 plots</vt:lpstr>
      <vt:lpstr>Slide 36</vt:lpstr>
    </vt:vector>
  </TitlesOfParts>
  <Company>LDEO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Don’t Be Afraid to Ask …</dc:title>
  <dc:creator>Bill Menke</dc:creator>
  <cp:lastModifiedBy>Bill Menke</cp:lastModifiedBy>
  <cp:revision>173</cp:revision>
  <dcterms:created xsi:type="dcterms:W3CDTF">2008-08-25T18:59:31Z</dcterms:created>
  <dcterms:modified xsi:type="dcterms:W3CDTF">2013-01-01T13:54:19Z</dcterms:modified>
</cp:coreProperties>
</file>