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5" r:id="rId2"/>
    <p:sldId id="261" r:id="rId3"/>
    <p:sldId id="339" r:id="rId4"/>
    <p:sldId id="296" r:id="rId5"/>
    <p:sldId id="297" r:id="rId6"/>
    <p:sldId id="300" r:id="rId7"/>
    <p:sldId id="298" r:id="rId8"/>
    <p:sldId id="301" r:id="rId9"/>
    <p:sldId id="302" r:id="rId10"/>
    <p:sldId id="303" r:id="rId11"/>
    <p:sldId id="304" r:id="rId12"/>
    <p:sldId id="306" r:id="rId13"/>
    <p:sldId id="305" r:id="rId14"/>
    <p:sldId id="307" r:id="rId15"/>
    <p:sldId id="309" r:id="rId16"/>
    <p:sldId id="299" r:id="rId17"/>
    <p:sldId id="316" r:id="rId18"/>
    <p:sldId id="310" r:id="rId19"/>
    <p:sldId id="311" r:id="rId20"/>
    <p:sldId id="313" r:id="rId21"/>
    <p:sldId id="314" r:id="rId22"/>
    <p:sldId id="315" r:id="rId23"/>
    <p:sldId id="312" r:id="rId24"/>
    <p:sldId id="317" r:id="rId25"/>
    <p:sldId id="318" r:id="rId26"/>
    <p:sldId id="319" r:id="rId27"/>
    <p:sldId id="320" r:id="rId28"/>
    <p:sldId id="322" r:id="rId29"/>
    <p:sldId id="321" r:id="rId30"/>
    <p:sldId id="323" r:id="rId31"/>
    <p:sldId id="324" r:id="rId32"/>
    <p:sldId id="327" r:id="rId33"/>
    <p:sldId id="326" r:id="rId34"/>
    <p:sldId id="328" r:id="rId35"/>
    <p:sldId id="329" r:id="rId36"/>
    <p:sldId id="330" r:id="rId37"/>
    <p:sldId id="331" r:id="rId38"/>
    <p:sldId id="332" r:id="rId39"/>
    <p:sldId id="333" r:id="rId40"/>
    <p:sldId id="334" r:id="rId41"/>
    <p:sldId id="335" r:id="rId42"/>
    <p:sldId id="336" r:id="rId43"/>
    <p:sldId id="337" r:id="rId44"/>
    <p:sldId id="33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7053" autoAdjust="0"/>
  </p:normalViewPr>
  <p:slideViewPr>
    <p:cSldViewPr>
      <p:cViewPr varScale="1">
        <p:scale>
          <a:sx n="72" d="100"/>
          <a:sy n="72" d="100"/>
        </p:scale>
        <p:origin x="-10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a:t>
            </a:r>
            <a:r>
              <a:rPr lang="en-US" baseline="0" dirty="0" smtClean="0"/>
              <a:t> each of these. The staring place are the vectors, d and p.  In the case of the mode, the max() function returns both the value of the maximum of p and the index at which it occurs.  In the case of the median, the </a:t>
            </a:r>
            <a:r>
              <a:rPr lang="en-US" baseline="0" dirty="0" err="1" smtClean="0"/>
              <a:t>cumsum</a:t>
            </a:r>
            <a:r>
              <a:rPr lang="en-US" baseline="0" dirty="0" smtClean="0"/>
              <a:t>() function produces a running sum, which is used to approximate the indefinite integral.  The loop searches for the first instance of pc that is greater than 50%.  The break command terminates the loop.  In the case of the mean, the sum is being used to approximate the definite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one of the choices,</a:t>
            </a:r>
            <a:r>
              <a:rPr lang="en-US" baseline="0" dirty="0" smtClean="0"/>
              <a:t> “variance” really is more useful than the 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Variance as a measure of the width of the </a:t>
            </a:r>
            <a:r>
              <a:rPr lang="en-US" dirty="0" err="1" smtClean="0"/>
              <a:t>p.d.f</a:t>
            </a:r>
            <a:r>
              <a:rPr lang="en-US" dirty="0" smtClean="0"/>
              <a:t>. is the first of</a:t>
            </a:r>
            <a:r>
              <a:rPr lang="en-US" baseline="0" dirty="0" smtClean="0"/>
              <a:t> the two </a:t>
            </a:r>
            <a:r>
              <a:rPr lang="en-US" dirty="0" smtClean="0"/>
              <a:t>important concepts of the chapter.</a:t>
            </a:r>
            <a:r>
              <a:rPr lang="en-US" baseline="0" dirty="0" smtClean="0"/>
              <a:t>  Be sure to emphasize it.  Explain that width is a measure of uncertainty.  Narrow </a:t>
            </a:r>
            <a:r>
              <a:rPr lang="en-US" baseline="0" dirty="0" err="1" smtClean="0"/>
              <a:t>p.d.f</a:t>
            </a:r>
            <a:r>
              <a:rPr lang="en-US" baseline="0" dirty="0" smtClean="0"/>
              <a:t>. corresponds to certain data.  Wide </a:t>
            </a:r>
            <a:r>
              <a:rPr lang="en-US" baseline="0" dirty="0" err="1" smtClean="0"/>
              <a:t>p.d.f</a:t>
            </a:r>
            <a:r>
              <a:rPr lang="en-US" baseline="0" dirty="0" smtClean="0"/>
              <a:t>. corresponds to uncertain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p.d.f</a:t>
            </a:r>
            <a:r>
              <a:rPr lang="en-US" baseline="0" dirty="0" smtClean="0"/>
              <a:t>., p(d) is peaked at the mean, d-bar.  The quadratic function, q(d), is zero at d-bar and grows in both directions away from it.  The product, q(d)p(d) has two maxima, straddling d-bar.  The size of the maxima depend upon the width of p(d), and are larger for wide p(d).  The variance is the area under q(d)p(d).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through</a:t>
            </a:r>
            <a:r>
              <a:rPr lang="en-US" baseline="0" dirty="0" smtClean="0"/>
              <a:t> each of the steps.  The starting point are two vectors, d and p. The first line computes the mean.  The second creates a quadratic function centered at the mean.  The third computes the area under the product q(d)p(d) by approximating the </a:t>
            </a:r>
            <a:r>
              <a:rPr lang="en-US" baseline="0" dirty="0" err="1" smtClean="0"/>
              <a:t>intergral</a:t>
            </a:r>
            <a:r>
              <a:rPr lang="en-US" baseline="0" dirty="0" smtClean="0"/>
              <a:t> as a sum.  The fourth just takes the square root of variance to produce a measure of the width of p(d).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this</a:t>
            </a:r>
            <a:r>
              <a:rPr lang="en-US" baseline="0" dirty="0" smtClean="0"/>
              <a:t> </a:t>
            </a:r>
            <a:r>
              <a:rPr lang="en-US" baseline="0" dirty="0" err="1" smtClean="0"/>
              <a:t>p.d.f</a:t>
            </a:r>
            <a:r>
              <a:rPr lang="en-US" baseline="0" dirty="0" smtClean="0"/>
              <a:t>. is useful for characterizing a state of no information.  The fish is in the pond, but we don’t know its depth.  Mention that the area must be unity, so the amplitude is 1/(</a:t>
            </a:r>
            <a:r>
              <a:rPr lang="en-US" baseline="0" dirty="0" err="1" smtClean="0"/>
              <a:t>dmax-dmin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the basic</a:t>
            </a:r>
            <a:r>
              <a:rPr lang="en-US" baseline="0" dirty="0" smtClean="0"/>
              <a:t> characteristics of the distribution:  Symmetric around the mean, so mean=median=mode.  Relatively short-tailed (little probability far from the mean).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what level</a:t>
            </a:r>
            <a:r>
              <a:rPr lang="en-US" baseline="0" dirty="0" smtClean="0"/>
              <a:t> of certainty is needed to make decisions of various kinds.  Suppose that you knew to 68.27% certainty that a pair of shoes were going to fit.  Would you buy them.  Suppose that you knew to 99.73% certainty that a wild mushroom was non-</a:t>
            </a:r>
            <a:r>
              <a:rPr lang="en-US" baseline="0" dirty="0" err="1" smtClean="0"/>
              <a:t>poisonus</a:t>
            </a:r>
            <a:r>
              <a:rPr lang="en-US" baseline="0" dirty="0" smtClean="0"/>
              <a:t>. Would you eat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second of</a:t>
            </a:r>
            <a:r>
              <a:rPr lang="en-US" baseline="0" dirty="0" smtClean="0"/>
              <a:t> the two </a:t>
            </a:r>
            <a:r>
              <a:rPr lang="en-US" dirty="0" smtClean="0"/>
              <a:t>most important concepts of the chapter.</a:t>
            </a:r>
            <a:r>
              <a:rPr lang="en-US" baseline="0" dirty="0" smtClean="0"/>
              <a:t>  Be sure to emphasize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context, a model parameter is a parameter whose numerical value contains the “knowledge” of the “inference” we are seeking.</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a:t>
            </a:r>
            <a:r>
              <a:rPr lang="en-US" dirty="0" smtClean="0"/>
              <a:t>p(m) is actually singular at m=0.  However,</a:t>
            </a:r>
            <a:r>
              <a:rPr lang="en-US" baseline="0" dirty="0" smtClean="0"/>
              <a:t> a square-root singularity is </a:t>
            </a:r>
            <a:r>
              <a:rPr lang="en-US" baseline="0" dirty="0" err="1" smtClean="0"/>
              <a:t>integrable</a:t>
            </a:r>
            <a:r>
              <a:rPr lang="en-US" baseline="0" dirty="0" smtClean="0"/>
              <a:t>, so that the function has </a:t>
            </a:r>
            <a:r>
              <a:rPr lang="en-US" baseline="0" dirty="0" err="1" smtClean="0"/>
              <a:t>p.d.f</a:t>
            </a:r>
            <a:r>
              <a:rPr lang="en-US" baseline="0" dirty="0" smtClean="0"/>
              <a:t>. can be normalized to unit total area.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this is an error propagation formula valid when the model parameter is a linear function of the datum.  The catch is that, since p(d) has not been specified, the amount of area enclosed by </a:t>
            </a:r>
            <a:r>
              <a:rPr lang="en-US" baseline="0" dirty="0" err="1" smtClean="0"/>
              <a:t>dbar</a:t>
            </a:r>
            <a:r>
              <a:rPr lang="en-US" baseline="0" dirty="0" smtClean="0">
                <a:latin typeface="Cambria Math"/>
                <a:ea typeface="Cambria Math"/>
              </a:rPr>
              <a:t>±</a:t>
            </a:r>
            <a:r>
              <a:rPr lang="el-GR" baseline="0" dirty="0" smtClean="0">
                <a:latin typeface="Cambria Math"/>
                <a:ea typeface="Cambria Math"/>
              </a:rPr>
              <a:t>σ</a:t>
            </a:r>
            <a:r>
              <a:rPr lang="en-US" baseline="-25000" dirty="0" smtClean="0">
                <a:latin typeface="Cambria Math"/>
                <a:ea typeface="Cambria Math"/>
              </a:rPr>
              <a:t>d</a:t>
            </a:r>
            <a:r>
              <a:rPr lang="en-US" baseline="0" dirty="0" smtClean="0">
                <a:latin typeface="Cambria Math"/>
                <a:ea typeface="Cambria Math"/>
              </a:rPr>
              <a:t> and </a:t>
            </a:r>
            <a:r>
              <a:rPr lang="en-US" baseline="0" dirty="0" smtClean="0">
                <a:latin typeface="+mn-lt"/>
                <a:ea typeface="+mn-ea"/>
              </a:rPr>
              <a:t>m</a:t>
            </a:r>
            <a:r>
              <a:rPr lang="en-US" baseline="0" dirty="0" smtClean="0"/>
              <a:t>bar</a:t>
            </a:r>
            <a:r>
              <a:rPr lang="en-US" baseline="0" dirty="0" smtClean="0">
                <a:latin typeface="Cambria Math"/>
                <a:ea typeface="Cambria Math"/>
              </a:rPr>
              <a:t>±</a:t>
            </a:r>
            <a:r>
              <a:rPr lang="el-GR" baseline="0" dirty="0" smtClean="0">
                <a:latin typeface="Cambria Math"/>
                <a:ea typeface="Cambria Math"/>
              </a:rPr>
              <a:t>σ</a:t>
            </a:r>
            <a:r>
              <a:rPr lang="en-US" baseline="-25000" dirty="0" smtClean="0">
                <a:latin typeface="Cambria Math"/>
                <a:ea typeface="Cambria Math"/>
              </a:rPr>
              <a:t>m</a:t>
            </a:r>
            <a:r>
              <a:rPr lang="en-US" baseline="0" dirty="0" smtClean="0">
                <a:latin typeface="Cambria Math"/>
                <a:ea typeface="Cambria Math"/>
              </a:rPr>
              <a:t> is unknown.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give examples where</a:t>
            </a:r>
            <a:r>
              <a:rPr lang="en-US" baseline="0" dirty="0" smtClean="0"/>
              <a:t> many data are combined to produce a few inferences.  For example, many measurements of global temperature are combined to determine how much the world warmed in the last decade, and whether some areas, such as the poles, are warming faster than others.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a:t>
            </a:r>
            <a:r>
              <a:rPr lang="en-US" baseline="0" dirty="0" smtClean="0"/>
              <a:t> is a fundamental aspect of measurement and needs to be dealt with head-on, and </a:t>
            </a:r>
            <a:r>
              <a:rPr lang="en-US" baseline="0" smtClean="0"/>
              <a:t>not ignored.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that in this analogy, the random variable, x, has indeterminate value when it is in the box.  Every time it is taken out of the box, it takes on a new value.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of percentages, Table of fractions, bar graph, shaded vector.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the methane example, the random variable, d, represented the number of </a:t>
            </a:r>
            <a:r>
              <a:rPr lang="en-US" baseline="0" dirty="0" err="1" smtClean="0"/>
              <a:t>deuterioum</a:t>
            </a:r>
            <a:r>
              <a:rPr lang="en-US" baseline="0" dirty="0" smtClean="0"/>
              <a:t> atoms, and took on the discrete values </a:t>
            </a:r>
            <a:r>
              <a:rPr lang="en-US" baseline="0" dirty="0" err="1" smtClean="0"/>
              <a:t>values</a:t>
            </a:r>
            <a:r>
              <a:rPr lang="en-US" baseline="0" dirty="0" smtClean="0"/>
              <a:t>, 0, 1, … 4.  Here, the depth, d, of the fish is a continuous variable that can take on a fractional value between 0 and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get the class to describe what these two </a:t>
            </a:r>
            <a:r>
              <a:rPr lang="en-US" baseline="0" dirty="0" err="1" smtClean="0"/>
              <a:t>p.d.f.’s</a:t>
            </a:r>
            <a:r>
              <a:rPr lang="en-US" baseline="0" dirty="0" smtClean="0"/>
              <a:t> mean.  In the red </a:t>
            </a:r>
            <a:r>
              <a:rPr lang="en-US" baseline="0" dirty="0" err="1" smtClean="0"/>
              <a:t>p.d.f</a:t>
            </a:r>
            <a:r>
              <a:rPr lang="en-US" baseline="0" dirty="0" smtClean="0"/>
              <a:t>. case, most of the probability is concentrated on a fairly narrow range near d=4.  In the blue </a:t>
            </a:r>
            <a:r>
              <a:rPr lang="en-US" baseline="0" dirty="0" err="1" smtClean="0"/>
              <a:t>p.d.f</a:t>
            </a:r>
            <a:r>
              <a:rPr lang="en-US" baseline="0" dirty="0" smtClean="0"/>
              <a:t>. case, the most of the probability is at lower values, near 2-3, but its is less concentrated.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a:t>
            </a:r>
            <a:r>
              <a:rPr lang="en-US" baseline="0" dirty="0" smtClean="0"/>
              <a:t> one choice is not better than the other in all circumstances.  Each tells you something different.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3:</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Probability and Measurement Error</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lstStyle/>
          <a:p>
            <a:r>
              <a:rPr lang="en-US" dirty="0" smtClean="0">
                <a:latin typeface="Times New Roman" pitchFamily="18" charset="0"/>
                <a:cs typeface="Times New Roman" pitchFamily="18" charset="0"/>
              </a:rPr>
              <a:t>probabilities must sum to 100%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probability that </a:t>
            </a: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is </a:t>
            </a:r>
            <a:r>
              <a:rPr lang="en-US" i="1" dirty="0" smtClean="0">
                <a:latin typeface="Times New Roman" pitchFamily="18" charset="0"/>
                <a:cs typeface="Times New Roman" pitchFamily="18" charset="0"/>
              </a:rPr>
              <a:t>something</a:t>
            </a:r>
            <a:r>
              <a:rPr lang="en-US" dirty="0" smtClean="0">
                <a:latin typeface="Times New Roman" pitchFamily="18" charset="0"/>
                <a:cs typeface="Times New Roman" pitchFamily="18" charset="0"/>
              </a:rPr>
              <a:t> is 100%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40038" t="71863" r="14533" b="13342"/>
          <a:stretch>
            <a:fillRect/>
          </a:stretch>
        </p:blipFill>
        <p:spPr bwMode="auto">
          <a:xfrm>
            <a:off x="2362200" y="4114800"/>
            <a:ext cx="4495800" cy="1066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4735" t="47226" r="41338" b="39696"/>
          <a:stretch>
            <a:fillRect/>
          </a:stretch>
        </p:blipFill>
        <p:spPr bwMode="auto">
          <a:xfrm>
            <a:off x="2971800" y="5181600"/>
            <a:ext cx="3357562" cy="942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continuous variables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can take fractional values</a:t>
            </a:r>
            <a:endParaRPr lang="en-US" dirty="0">
              <a:latin typeface="Times New Roman" pitchFamily="18" charset="0"/>
              <a:cs typeface="Times New Roman" pitchFamily="18" charset="0"/>
            </a:endParaRPr>
          </a:p>
        </p:txBody>
      </p:sp>
      <p:sp>
        <p:nvSpPr>
          <p:cNvPr id="4" name="Rectangle 3"/>
          <p:cNvSpPr/>
          <p:nvPr/>
        </p:nvSpPr>
        <p:spPr>
          <a:xfrm>
            <a:off x="1981200" y="2667000"/>
            <a:ext cx="5181600" cy="2667000"/>
          </a:xfrm>
          <a:prstGeom prst="rect">
            <a:avLst/>
          </a:prstGeom>
          <a:solidFill>
            <a:srgbClr val="5675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990600" y="2119312"/>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0</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Title 1"/>
          <p:cNvSpPr txBox="1">
            <a:spLocks/>
          </p:cNvSpPr>
          <p:nvPr/>
        </p:nvSpPr>
        <p:spPr bwMode="auto">
          <a:xfrm>
            <a:off x="990600" y="4724400"/>
            <a:ext cx="990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5</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8" name="Straight Connector 7"/>
          <p:cNvCxnSpPr/>
          <p:nvPr/>
        </p:nvCxnSpPr>
        <p:spPr>
          <a:xfrm>
            <a:off x="1676400" y="2667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321946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76400" y="374335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76400" y="426724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479112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6400" y="5315016"/>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581400" y="3829048"/>
            <a:ext cx="1071562" cy="350044"/>
          </a:xfrm>
          <a:custGeom>
            <a:avLst/>
            <a:gdLst>
              <a:gd name="connsiteX0" fmla="*/ 69056 w 1071562"/>
              <a:gd name="connsiteY0" fmla="*/ 207169 h 350044"/>
              <a:gd name="connsiteX1" fmla="*/ 426243 w 1071562"/>
              <a:gd name="connsiteY1" fmla="*/ 50006 h 350044"/>
              <a:gd name="connsiteX2" fmla="*/ 754856 w 1071562"/>
              <a:gd name="connsiteY2" fmla="*/ 107156 h 350044"/>
              <a:gd name="connsiteX3" fmla="*/ 1026318 w 1071562"/>
              <a:gd name="connsiteY3" fmla="*/ 335756 h 350044"/>
              <a:gd name="connsiteX4" fmla="*/ 1026318 w 1071562"/>
              <a:gd name="connsiteY4" fmla="*/ 21431 h 350044"/>
              <a:gd name="connsiteX5" fmla="*/ 869156 w 1071562"/>
              <a:gd name="connsiteY5" fmla="*/ 207169 h 350044"/>
              <a:gd name="connsiteX6" fmla="*/ 426243 w 1071562"/>
              <a:gd name="connsiteY6" fmla="*/ 335756 h 350044"/>
              <a:gd name="connsiteX7" fmla="*/ 40481 w 1071562"/>
              <a:gd name="connsiteY7" fmla="*/ 292894 h 350044"/>
              <a:gd name="connsiteX8" fmla="*/ 183356 w 1071562"/>
              <a:gd name="connsiteY8" fmla="*/ 235744 h 350044"/>
              <a:gd name="connsiteX9" fmla="*/ 69056 w 1071562"/>
              <a:gd name="connsiteY9" fmla="*/ 207169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1562" h="350044">
                <a:moveTo>
                  <a:pt x="69056" y="207169"/>
                </a:moveTo>
                <a:cubicBezTo>
                  <a:pt x="109537" y="176213"/>
                  <a:pt x="311943" y="66675"/>
                  <a:pt x="426243" y="50006"/>
                </a:cubicBezTo>
                <a:cubicBezTo>
                  <a:pt x="540543" y="33337"/>
                  <a:pt x="654844" y="59531"/>
                  <a:pt x="754856" y="107156"/>
                </a:cubicBezTo>
                <a:cubicBezTo>
                  <a:pt x="854868" y="154781"/>
                  <a:pt x="981074" y="350043"/>
                  <a:pt x="1026318" y="335756"/>
                </a:cubicBezTo>
                <a:cubicBezTo>
                  <a:pt x="1071562" y="321469"/>
                  <a:pt x="1052512" y="42862"/>
                  <a:pt x="1026318" y="21431"/>
                </a:cubicBezTo>
                <a:cubicBezTo>
                  <a:pt x="1000124" y="0"/>
                  <a:pt x="969168" y="154782"/>
                  <a:pt x="869156" y="207169"/>
                </a:cubicBezTo>
                <a:cubicBezTo>
                  <a:pt x="769144" y="259556"/>
                  <a:pt x="564356" y="321469"/>
                  <a:pt x="426243" y="335756"/>
                </a:cubicBezTo>
                <a:cubicBezTo>
                  <a:pt x="288131" y="350044"/>
                  <a:pt x="80962" y="309563"/>
                  <a:pt x="40481" y="292894"/>
                </a:cubicBezTo>
                <a:cubicBezTo>
                  <a:pt x="0" y="276225"/>
                  <a:pt x="173831" y="245269"/>
                  <a:pt x="183356" y="235744"/>
                </a:cubicBezTo>
                <a:cubicBezTo>
                  <a:pt x="192881" y="226219"/>
                  <a:pt x="28575" y="238125"/>
                  <a:pt x="69056" y="207169"/>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848096" y="3990976"/>
            <a:ext cx="76200" cy="533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10800000">
            <a:off x="4791077" y="3967165"/>
            <a:ext cx="2566987" cy="476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bwMode="auto">
          <a:xfrm rot="16200000">
            <a:off x="-952500" y="3695700"/>
            <a:ext cx="403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lgn="ctr"/>
            <a:r>
              <a:rPr lang="en-US" sz="3600" kern="0" dirty="0" smtClean="0">
                <a:solidFill>
                  <a:schemeClr val="tx2"/>
                </a:solidFill>
                <a:latin typeface="Times New Roman" pitchFamily="18" charset="0"/>
                <a:ea typeface="+mj-ea"/>
                <a:cs typeface="Times New Roman" pitchFamily="18" charset="0"/>
              </a:rPr>
              <a:t>depth, </a:t>
            </a:r>
            <a:r>
              <a:rPr lang="en-US" sz="3600" i="1" kern="0" dirty="0" smtClean="0">
                <a:solidFill>
                  <a:schemeClr val="tx2"/>
                </a:solidFill>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0" name="Title 1"/>
          <p:cNvSpPr txBox="1">
            <a:spLocks/>
          </p:cNvSpPr>
          <p:nvPr/>
        </p:nvSpPr>
        <p:spPr bwMode="auto">
          <a:xfrm>
            <a:off x="7281864" y="3395664"/>
            <a:ext cx="1676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d=2.37</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8200" y="762000"/>
            <a:ext cx="4648200" cy="5257800"/>
            <a:chOff x="2286000" y="1447800"/>
            <a:chExt cx="2796250" cy="3431977"/>
          </a:xfrm>
        </p:grpSpPr>
        <p:sp>
          <p:nvSpPr>
            <p:cNvPr id="4" name="Freeform 16"/>
            <p:cNvSpPr>
              <a:spLocks/>
            </p:cNvSpPr>
            <p:nvPr/>
          </p:nvSpPr>
          <p:spPr bwMode="auto">
            <a:xfrm rot="5400000">
              <a:off x="2729552" y="2886098"/>
              <a:ext cx="1085896" cy="952500"/>
            </a:xfrm>
            <a:custGeom>
              <a:avLst/>
              <a:gdLst>
                <a:gd name="T0" fmla="*/ 0 w 672"/>
                <a:gd name="T1" fmla="*/ 2147483647 h 480"/>
                <a:gd name="T2" fmla="*/ 0 w 672"/>
                <a:gd name="T3" fmla="*/ 0 h 480"/>
                <a:gd name="T4" fmla="*/ 2147483647 w 672"/>
                <a:gd name="T5" fmla="*/ 2147483647 h 480"/>
                <a:gd name="T6" fmla="*/ 2147483647 w 672"/>
                <a:gd name="T7" fmla="*/ 2147483647 h 480"/>
                <a:gd name="T8" fmla="*/ 2147483647 w 672"/>
                <a:gd name="T9" fmla="*/ 2147483647 h 480"/>
                <a:gd name="T10" fmla="*/ 2147483647 w 672"/>
                <a:gd name="T11" fmla="*/ 2147483647 h 480"/>
                <a:gd name="T12" fmla="*/ 2147483647 w 672"/>
                <a:gd name="T13" fmla="*/ 2147483647 h 480"/>
                <a:gd name="T14" fmla="*/ 2147483647 w 672"/>
                <a:gd name="T15" fmla="*/ 2147483647 h 480"/>
                <a:gd name="T16" fmla="*/ 2147483647 w 672"/>
                <a:gd name="T17" fmla="*/ 2147483647 h 480"/>
                <a:gd name="T18" fmla="*/ 0 w 672"/>
                <a:gd name="T19" fmla="*/ 2147483647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2"/>
                <a:gd name="T31" fmla="*/ 0 h 480"/>
                <a:gd name="T32" fmla="*/ 672 w 672"/>
                <a:gd name="T33" fmla="*/ 480 h 48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7143 w 10000"/>
                <a:gd name="connsiteY5" fmla="*/ 10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10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0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000 w 10000"/>
                <a:gd name="connsiteY4" fmla="*/ 1600 h 10000"/>
                <a:gd name="connsiteX5" fmla="*/ 6429 w 10000"/>
                <a:gd name="connsiteY5" fmla="*/ 1600 h 10000"/>
                <a:gd name="connsiteX6" fmla="*/ 10000 w 10000"/>
                <a:gd name="connsiteY6" fmla="*/ 3000 h 10000"/>
                <a:gd name="connsiteX7" fmla="*/ 10000 w 10000"/>
                <a:gd name="connsiteY7" fmla="*/ 10000 h 10000"/>
                <a:gd name="connsiteX8" fmla="*/ 0 w 10000"/>
                <a:gd name="connsiteY8"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6429 w 10000"/>
                <a:gd name="connsiteY4" fmla="*/ 16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200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000"/>
                <a:gd name="connsiteY0" fmla="*/ 10000 h 10000"/>
                <a:gd name="connsiteX1" fmla="*/ 0 w 10000"/>
                <a:gd name="connsiteY1" fmla="*/ 0 h 10000"/>
                <a:gd name="connsiteX2" fmla="*/ 2143 w 10000"/>
                <a:gd name="connsiteY2" fmla="*/ 800 h 10000"/>
                <a:gd name="connsiteX3" fmla="*/ 3571 w 10000"/>
                <a:gd name="connsiteY3" fmla="*/ 1000 h 10000"/>
                <a:gd name="connsiteX4" fmla="*/ 5714 w 10000"/>
                <a:gd name="connsiteY4" fmla="*/ 1525 h 10000"/>
                <a:gd name="connsiteX5" fmla="*/ 10000 w 10000"/>
                <a:gd name="connsiteY5" fmla="*/ 3000 h 10000"/>
                <a:gd name="connsiteX6" fmla="*/ 10000 w 10000"/>
                <a:gd name="connsiteY6" fmla="*/ 10000 h 10000"/>
                <a:gd name="connsiteX7" fmla="*/ 0 w 10000"/>
                <a:gd name="connsiteY7" fmla="*/ 10000 h 10000"/>
                <a:gd name="connsiteX0" fmla="*/ 0 w 10179"/>
                <a:gd name="connsiteY0" fmla="*/ 10000 h 10000"/>
                <a:gd name="connsiteX1" fmla="*/ 0 w 10179"/>
                <a:gd name="connsiteY1" fmla="*/ 0 h 10000"/>
                <a:gd name="connsiteX2" fmla="*/ 2143 w 10179"/>
                <a:gd name="connsiteY2" fmla="*/ 80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 name="connsiteX0" fmla="*/ 0 w 10179"/>
                <a:gd name="connsiteY0" fmla="*/ 10000 h 10000"/>
                <a:gd name="connsiteX1" fmla="*/ 0 w 10179"/>
                <a:gd name="connsiteY1" fmla="*/ 0 h 10000"/>
                <a:gd name="connsiteX2" fmla="*/ 2143 w 10179"/>
                <a:gd name="connsiteY2" fmla="*/ 650 h 10000"/>
                <a:gd name="connsiteX3" fmla="*/ 3571 w 10179"/>
                <a:gd name="connsiteY3" fmla="*/ 1000 h 10000"/>
                <a:gd name="connsiteX4" fmla="*/ 5714 w 10179"/>
                <a:gd name="connsiteY4" fmla="*/ 1525 h 10000"/>
                <a:gd name="connsiteX5" fmla="*/ 10179 w 10179"/>
                <a:gd name="connsiteY5" fmla="*/ 2825 h 10000"/>
                <a:gd name="connsiteX6" fmla="*/ 10000 w 10179"/>
                <a:gd name="connsiteY6" fmla="*/ 10000 h 10000"/>
                <a:gd name="connsiteX7" fmla="*/ 0 w 10179"/>
                <a:gd name="connsiteY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9" h="10000">
                  <a:moveTo>
                    <a:pt x="0" y="10000"/>
                  </a:moveTo>
                  <a:lnTo>
                    <a:pt x="0" y="0"/>
                  </a:lnTo>
                  <a:lnTo>
                    <a:pt x="2143" y="650"/>
                  </a:lnTo>
                  <a:cubicBezTo>
                    <a:pt x="2619" y="717"/>
                    <a:pt x="2976" y="854"/>
                    <a:pt x="3571" y="1000"/>
                  </a:cubicBezTo>
                  <a:cubicBezTo>
                    <a:pt x="4166" y="1146"/>
                    <a:pt x="4643" y="1192"/>
                    <a:pt x="5714" y="1525"/>
                  </a:cubicBezTo>
                  <a:cubicBezTo>
                    <a:pt x="7067" y="1849"/>
                    <a:pt x="8989" y="2358"/>
                    <a:pt x="10179" y="2825"/>
                  </a:cubicBezTo>
                  <a:cubicBezTo>
                    <a:pt x="10119" y="5217"/>
                    <a:pt x="10060" y="7608"/>
                    <a:pt x="10000" y="10000"/>
                  </a:cubicBezTo>
                  <a:lnTo>
                    <a:pt x="0" y="10000"/>
                  </a:lnTo>
                  <a:close/>
                </a:path>
              </a:pathLst>
            </a:custGeom>
            <a:solidFill>
              <a:schemeClr val="bg1">
                <a:lumMod val="65000"/>
              </a:schemeClr>
            </a:solidFill>
            <a:ln w="9525">
              <a:noFill/>
              <a:round/>
              <a:headEnd/>
              <a:tailEnd/>
            </a:ln>
          </p:spPr>
          <p:txBody>
            <a:bodyPr/>
            <a:lstStyle/>
            <a:p>
              <a:endParaRPr lang="en-US"/>
            </a:p>
          </p:txBody>
        </p:sp>
        <p:sp>
          <p:nvSpPr>
            <p:cNvPr id="5" name="Line 4"/>
            <p:cNvSpPr>
              <a:spLocks noChangeShapeType="1"/>
            </p:cNvSpPr>
            <p:nvPr/>
          </p:nvSpPr>
          <p:spPr bwMode="auto">
            <a:xfrm>
              <a:off x="2796250" y="1828800"/>
              <a:ext cx="1066800"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796250" y="1828800"/>
              <a:ext cx="0" cy="2743200"/>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662175" y="4572000"/>
              <a:ext cx="533400" cy="30777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endParaRPr lang="en-US" sz="2400" i="1" dirty="0">
                <a:latin typeface="Times New Roman" pitchFamily="18" charset="0"/>
                <a:cs typeface="Times New Roman" pitchFamily="18" charset="0"/>
              </a:endParaRPr>
            </a:p>
          </p:txBody>
        </p:sp>
        <p:cxnSp>
          <p:nvCxnSpPr>
            <p:cNvPr id="20" name="Straight Connector 19"/>
            <p:cNvCxnSpPr/>
            <p:nvPr/>
          </p:nvCxnSpPr>
          <p:spPr>
            <a:xfrm flipV="1">
              <a:off x="2567650" y="3886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86000" y="2692758"/>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1</a:t>
              </a:r>
              <a:endParaRPr lang="en-US" sz="2400" i="1" baseline="-25000" dirty="0">
                <a:latin typeface="Times New Roman" pitchFamily="18" charset="0"/>
                <a:cs typeface="Times New Roman" pitchFamily="18" charset="0"/>
              </a:endParaRPr>
            </a:p>
          </p:txBody>
        </p:sp>
        <p:sp>
          <p:nvSpPr>
            <p:cNvPr id="27" name="TextBox 26"/>
            <p:cNvSpPr txBox="1"/>
            <p:nvPr/>
          </p:nvSpPr>
          <p:spPr>
            <a:xfrm>
              <a:off x="2286000" y="3728975"/>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29" name="TextBox 28"/>
            <p:cNvSpPr txBox="1"/>
            <p:nvPr/>
          </p:nvSpPr>
          <p:spPr>
            <a:xfrm>
              <a:off x="3024850" y="1447800"/>
              <a:ext cx="533400" cy="30134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p(d)</a:t>
              </a:r>
              <a:endParaRPr lang="en-US" sz="2400" i="1" dirty="0">
                <a:latin typeface="Times New Roman" pitchFamily="18" charset="0"/>
                <a:cs typeface="Times New Roman" pitchFamily="18" charset="0"/>
              </a:endParaRPr>
            </a:p>
          </p:txBody>
        </p:sp>
        <p:sp>
          <p:nvSpPr>
            <p:cNvPr id="16" name="Freeform 15"/>
            <p:cNvSpPr/>
            <p:nvPr/>
          </p:nvSpPr>
          <p:spPr>
            <a:xfrm>
              <a:off x="3188825" y="1959015"/>
              <a:ext cx="702197" cy="244225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585975" y="2825200"/>
              <a:ext cx="210275" cy="9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3246698" y="2476017"/>
              <a:ext cx="1296365" cy="721489"/>
            </a:xfrm>
            <a:custGeom>
              <a:avLst/>
              <a:gdLst>
                <a:gd name="connsiteX0" fmla="*/ 0 w 1296365"/>
                <a:gd name="connsiteY0" fmla="*/ 721489 h 721489"/>
                <a:gd name="connsiteX1" fmla="*/ 949124 w 1296365"/>
                <a:gd name="connsiteY1" fmla="*/ 374249 h 721489"/>
                <a:gd name="connsiteX2" fmla="*/ 717630 w 1296365"/>
                <a:gd name="connsiteY2" fmla="*/ 189054 h 721489"/>
                <a:gd name="connsiteX3" fmla="*/ 1215342 w 1296365"/>
                <a:gd name="connsiteY3" fmla="*/ 27008 h 721489"/>
                <a:gd name="connsiteX4" fmla="*/ 1203767 w 1296365"/>
                <a:gd name="connsiteY4" fmla="*/ 27008 h 72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365" h="721489">
                  <a:moveTo>
                    <a:pt x="0" y="721489"/>
                  </a:moveTo>
                  <a:cubicBezTo>
                    <a:pt x="414759" y="592238"/>
                    <a:pt x="829519" y="462988"/>
                    <a:pt x="949124" y="374249"/>
                  </a:cubicBezTo>
                  <a:cubicBezTo>
                    <a:pt x="1068729" y="285510"/>
                    <a:pt x="673260" y="246927"/>
                    <a:pt x="717630" y="189054"/>
                  </a:cubicBezTo>
                  <a:cubicBezTo>
                    <a:pt x="762000" y="131181"/>
                    <a:pt x="1134319" y="54016"/>
                    <a:pt x="1215342" y="27008"/>
                  </a:cubicBezTo>
                  <a:cubicBezTo>
                    <a:pt x="1296365" y="0"/>
                    <a:pt x="1250066" y="13504"/>
                    <a:pt x="1203767" y="27008"/>
                  </a:cubicBezTo>
                </a:path>
              </a:pathLst>
            </a:cu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244050" y="2130623"/>
              <a:ext cx="838200" cy="301347"/>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area, </a:t>
              </a:r>
              <a:r>
                <a:rPr lang="en-US" sz="2400" i="1" dirty="0" smtClean="0">
                  <a:latin typeface="Times New Roman" pitchFamily="18" charset="0"/>
                  <a:cs typeface="Times New Roman" pitchFamily="18" charset="0"/>
                </a:rPr>
                <a:t>A</a:t>
              </a:r>
              <a:endParaRPr lang="en-US" sz="2400" i="1" dirty="0">
                <a:latin typeface="Times New Roman" pitchFamily="18" charset="0"/>
                <a:cs typeface="Times New Roman" pitchFamily="18" charset="0"/>
              </a:endParaRPr>
            </a:p>
          </p:txBody>
        </p:sp>
      </p:grpSp>
      <p:sp>
        <p:nvSpPr>
          <p:cNvPr id="17" name="Title 1"/>
          <p:cNvSpPr txBox="1">
            <a:spLocks/>
          </p:cNvSpPr>
          <p:nvPr/>
        </p:nvSpPr>
        <p:spPr bwMode="auto">
          <a:xfrm>
            <a:off x="5029200" y="3124200"/>
            <a:ext cx="3429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he area under the  probability density function,</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p(d),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quantifies the probability that the fish in between depths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and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latin typeface="Times New Roman" pitchFamily="18" charset="0"/>
                <a:cs typeface="Times New Roman" pitchFamily="18" charset="0"/>
              </a:rPr>
              <a:t>an integral is used to determine area, and thus probability</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39269" t="42293" r="19923" b="33044"/>
          <a:stretch>
            <a:fillRect/>
          </a:stretch>
        </p:blipFill>
        <p:spPr bwMode="auto">
          <a:xfrm>
            <a:off x="2362200" y="3276600"/>
            <a:ext cx="4038600" cy="1219200"/>
          </a:xfrm>
          <a:prstGeom prst="rect">
            <a:avLst/>
          </a:prstGeom>
          <a:noFill/>
          <a:ln w="9525">
            <a:noFill/>
            <a:miter lim="800000"/>
            <a:headEnd/>
            <a:tailEnd/>
          </a:ln>
        </p:spPr>
      </p:pic>
      <p:sp>
        <p:nvSpPr>
          <p:cNvPr id="5" name="Title 1"/>
          <p:cNvSpPr txBox="1">
            <a:spLocks/>
          </p:cNvSpPr>
          <p:nvPr/>
        </p:nvSpPr>
        <p:spPr bwMode="auto">
          <a:xfrm>
            <a:off x="3505200" y="50292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is between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2</a:t>
            </a:r>
            <a:endPar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6" name="Freeform 5"/>
          <p:cNvSpPr/>
          <p:nvPr/>
        </p:nvSpPr>
        <p:spPr>
          <a:xfrm>
            <a:off x="2819400" y="4191000"/>
            <a:ext cx="690562" cy="10668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905000"/>
          </a:xfrm>
        </p:spPr>
        <p:txBody>
          <a:bodyPr/>
          <a:lstStyle/>
          <a:p>
            <a:r>
              <a:rPr lang="en-US" dirty="0" smtClean="0">
                <a:latin typeface="Times New Roman" pitchFamily="18" charset="0"/>
                <a:cs typeface="Times New Roman" pitchFamily="18" charset="0"/>
              </a:rPr>
              <a:t>the probability that the fish is at some depth in the pond is 100% or unity</a:t>
            </a:r>
            <a:endParaRPr lang="en-US" dirty="0">
              <a:latin typeface="Times New Roman" pitchFamily="18" charset="0"/>
              <a:cs typeface="Times New Roman" pitchFamily="18" charset="0"/>
            </a:endParaRPr>
          </a:p>
        </p:txBody>
      </p:sp>
      <p:sp>
        <p:nvSpPr>
          <p:cNvPr id="5" name="Title 1"/>
          <p:cNvSpPr txBox="1">
            <a:spLocks/>
          </p:cNvSpPr>
          <p:nvPr/>
        </p:nvSpPr>
        <p:spPr bwMode="auto">
          <a:xfrm>
            <a:off x="2819400" y="5105400"/>
            <a:ext cx="4267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is between its minimum and maximum bounds,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smtClean="0">
                <a:solidFill>
                  <a:srgbClr val="FF0000"/>
                </a:solidFill>
                <a:latin typeface="Cambria Math" pitchFamily="18" charset="0"/>
                <a:ea typeface="Cambria Math" pitchFamily="18" charset="0"/>
                <a:cs typeface="Times New Roman" pitchFamily="18" charset="0"/>
              </a:rPr>
              <a:t>min</a:t>
            </a:r>
            <a:r>
              <a:rPr kumimoji="0" lang="en-US" sz="2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and </a:t>
            </a:r>
            <a:r>
              <a:rPr kumimoji="0" lang="en-US" sz="28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lang="en-US" sz="2800" i="1" kern="0" baseline="-25000" dirty="0" smtClean="0">
                <a:solidFill>
                  <a:srgbClr val="FF0000"/>
                </a:solidFill>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2" cstate="print"/>
          <a:srcRect l="13089" t="53083" r="29933" b="17630"/>
          <a:stretch>
            <a:fillRect/>
          </a:stretch>
        </p:blipFill>
        <p:spPr bwMode="auto">
          <a:xfrm>
            <a:off x="1676400" y="2819400"/>
            <a:ext cx="5638800" cy="1447800"/>
          </a:xfrm>
          <a:prstGeom prst="rect">
            <a:avLst/>
          </a:prstGeom>
          <a:noFill/>
          <a:ln w="9525">
            <a:noFill/>
            <a:miter lim="800000"/>
            <a:headEnd/>
            <a:tailEnd/>
          </a:ln>
        </p:spPr>
      </p:pic>
      <p:sp>
        <p:nvSpPr>
          <p:cNvPr id="6" name="Freeform 5"/>
          <p:cNvSpPr/>
          <p:nvPr/>
        </p:nvSpPr>
        <p:spPr>
          <a:xfrm>
            <a:off x="2133600" y="3962400"/>
            <a:ext cx="690562" cy="1295400"/>
          </a:xfrm>
          <a:custGeom>
            <a:avLst/>
            <a:gdLst>
              <a:gd name="connsiteX0" fmla="*/ 0 w 783431"/>
              <a:gd name="connsiteY0" fmla="*/ 0 h 914400"/>
              <a:gd name="connsiteX1" fmla="*/ 700087 w 783431"/>
              <a:gd name="connsiteY1" fmla="*/ 371475 h 914400"/>
              <a:gd name="connsiteX2" fmla="*/ 500062 w 783431"/>
              <a:gd name="connsiteY2" fmla="*/ 671512 h 914400"/>
              <a:gd name="connsiteX3" fmla="*/ 728662 w 78343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783431" h="914400">
                <a:moveTo>
                  <a:pt x="0" y="0"/>
                </a:moveTo>
                <a:cubicBezTo>
                  <a:pt x="308371" y="129778"/>
                  <a:pt x="616743" y="259556"/>
                  <a:pt x="700087" y="371475"/>
                </a:cubicBezTo>
                <a:cubicBezTo>
                  <a:pt x="783431" y="483394"/>
                  <a:pt x="495300" y="581025"/>
                  <a:pt x="500062" y="671512"/>
                </a:cubicBezTo>
                <a:cubicBezTo>
                  <a:pt x="504824" y="761999"/>
                  <a:pt x="616743" y="838199"/>
                  <a:pt x="728662" y="914400"/>
                </a:cubicBezTo>
              </a:path>
            </a:pathLst>
          </a:custGeom>
          <a:ln w="5715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How do these two </a:t>
            </a:r>
            <a:r>
              <a:rPr lang="en-US" dirty="0" err="1" smtClean="0">
                <a:latin typeface="Times New Roman" pitchFamily="18" charset="0"/>
                <a:cs typeface="Times New Roman" pitchFamily="18" charset="0"/>
              </a:rPr>
              <a:t>p.d.f.’s</a:t>
            </a:r>
            <a:r>
              <a:rPr lang="en-US" dirty="0" smtClean="0">
                <a:latin typeface="Times New Roman" pitchFamily="18" charset="0"/>
                <a:cs typeface="Times New Roman" pitchFamily="18" charset="0"/>
              </a:rPr>
              <a:t> differ?</a:t>
            </a:r>
            <a:endParaRPr lang="en-US" dirty="0">
              <a:latin typeface="Times New Roman" pitchFamily="18" charset="0"/>
              <a:cs typeface="Times New Roman" pitchFamily="18" charset="0"/>
            </a:endParaRPr>
          </a:p>
        </p:txBody>
      </p:sp>
      <p:sp>
        <p:nvSpPr>
          <p:cNvPr id="5" name="Freeform 4"/>
          <p:cNvSpPr/>
          <p:nvPr/>
        </p:nvSpPr>
        <p:spPr>
          <a:xfrm>
            <a:off x="2381256" y="1785938"/>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438406" y="1676400"/>
            <a:ext cx="4329113" cy="1595438"/>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 name="connsiteX0" fmla="*/ 0 w 4329113"/>
              <a:gd name="connsiteY0" fmla="*/ 1433513 h 1447801"/>
              <a:gd name="connsiteX1" fmla="*/ 728663 w 4329113"/>
              <a:gd name="connsiteY1" fmla="*/ 1376363 h 1447801"/>
              <a:gd name="connsiteX2" fmla="*/ 1200150 w 4329113"/>
              <a:gd name="connsiteY2" fmla="*/ 1204913 h 1447801"/>
              <a:gd name="connsiteX3" fmla="*/ 3809994 w 4329113"/>
              <a:gd name="connsiteY3" fmla="*/ 4763 h 1447801"/>
              <a:gd name="connsiteX4" fmla="*/ 2286000 w 4329113"/>
              <a:gd name="connsiteY4" fmla="*/ 1176338 h 1447801"/>
              <a:gd name="connsiteX5" fmla="*/ 3257550 w 4329113"/>
              <a:gd name="connsiteY5" fmla="*/ 1333501 h 1447801"/>
              <a:gd name="connsiteX6" fmla="*/ 4329113 w 4329113"/>
              <a:gd name="connsiteY6" fmla="*/ 1447801 h 1447801"/>
              <a:gd name="connsiteX0" fmla="*/ 0 w 4329113"/>
              <a:gd name="connsiteY0" fmla="*/ 1501775 h 1516063"/>
              <a:gd name="connsiteX1" fmla="*/ 728663 w 4329113"/>
              <a:gd name="connsiteY1" fmla="*/ 1444625 h 1516063"/>
              <a:gd name="connsiteX2" fmla="*/ 1200150 w 4329113"/>
              <a:gd name="connsiteY2" fmla="*/ 1273175 h 1516063"/>
              <a:gd name="connsiteX3" fmla="*/ 3809994 w 4329113"/>
              <a:gd name="connsiteY3" fmla="*/ 73025 h 1516063"/>
              <a:gd name="connsiteX4" fmla="*/ 3886194 w 4329113"/>
              <a:gd name="connsiteY4" fmla="*/ 835025 h 1516063"/>
              <a:gd name="connsiteX5" fmla="*/ 3257550 w 4329113"/>
              <a:gd name="connsiteY5" fmla="*/ 1401763 h 1516063"/>
              <a:gd name="connsiteX6" fmla="*/ 4329113 w 4329113"/>
              <a:gd name="connsiteY6" fmla="*/ 1516063 h 1516063"/>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257550 w 4329113"/>
              <a:gd name="connsiteY5" fmla="*/ 1417638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8861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517650 h 1612900"/>
              <a:gd name="connsiteX1" fmla="*/ 728663 w 4329113"/>
              <a:gd name="connsiteY1" fmla="*/ 1460500 h 1612900"/>
              <a:gd name="connsiteX2" fmla="*/ 2971794 w 4329113"/>
              <a:gd name="connsiteY2" fmla="*/ 1384300 h 1612900"/>
              <a:gd name="connsiteX3" fmla="*/ 3809994 w 4329113"/>
              <a:gd name="connsiteY3" fmla="*/ 88900 h 1612900"/>
              <a:gd name="connsiteX4" fmla="*/ 3733794 w 4329113"/>
              <a:gd name="connsiteY4" fmla="*/ 850900 h 1612900"/>
              <a:gd name="connsiteX5" fmla="*/ 3809994 w 4329113"/>
              <a:gd name="connsiteY5" fmla="*/ 1460500 h 1612900"/>
              <a:gd name="connsiteX6" fmla="*/ 4329113 w 4329113"/>
              <a:gd name="connsiteY6" fmla="*/ 1531938 h 1612900"/>
              <a:gd name="connsiteX0" fmla="*/ 0 w 4329113"/>
              <a:gd name="connsiteY0" fmla="*/ 1441450 h 1524000"/>
              <a:gd name="connsiteX1" fmla="*/ 728663 w 4329113"/>
              <a:gd name="connsiteY1" fmla="*/ 1384300 h 1524000"/>
              <a:gd name="connsiteX2" fmla="*/ 29717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441450 h 1524000"/>
              <a:gd name="connsiteX1" fmla="*/ 728663 w 4329113"/>
              <a:gd name="connsiteY1" fmla="*/ 1384300 h 1524000"/>
              <a:gd name="connsiteX2" fmla="*/ 3124194 w 4329113"/>
              <a:gd name="connsiteY2" fmla="*/ 1308100 h 1524000"/>
              <a:gd name="connsiteX3" fmla="*/ 3581394 w 4329113"/>
              <a:gd name="connsiteY3" fmla="*/ 88900 h 1524000"/>
              <a:gd name="connsiteX4" fmla="*/ 3733794 w 4329113"/>
              <a:gd name="connsiteY4" fmla="*/ 774700 h 1524000"/>
              <a:gd name="connsiteX5" fmla="*/ 3809994 w 4329113"/>
              <a:gd name="connsiteY5" fmla="*/ 1384300 h 1524000"/>
              <a:gd name="connsiteX6" fmla="*/ 4329113 w 4329113"/>
              <a:gd name="connsiteY6" fmla="*/ 1455738 h 1524000"/>
              <a:gd name="connsiteX0" fmla="*/ 0 w 4329113"/>
              <a:gd name="connsiteY0" fmla="*/ 1352550 h 1435100"/>
              <a:gd name="connsiteX1" fmla="*/ 728663 w 4329113"/>
              <a:gd name="connsiteY1" fmla="*/ 1295400 h 1435100"/>
              <a:gd name="connsiteX2" fmla="*/ 3124194 w 4329113"/>
              <a:gd name="connsiteY2" fmla="*/ 1219200 h 1435100"/>
              <a:gd name="connsiteX3" fmla="*/ 3581394 w 4329113"/>
              <a:gd name="connsiteY3" fmla="*/ 0 h 1435100"/>
              <a:gd name="connsiteX4" fmla="*/ 3733794 w 4329113"/>
              <a:gd name="connsiteY4" fmla="*/ 685800 h 1435100"/>
              <a:gd name="connsiteX5" fmla="*/ 3809994 w 4329113"/>
              <a:gd name="connsiteY5" fmla="*/ 1295400 h 1435100"/>
              <a:gd name="connsiteX6" fmla="*/ 4329113 w 4329113"/>
              <a:gd name="connsiteY6" fmla="*/ 1366838 h 1435100"/>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352550 h 1366838"/>
              <a:gd name="connsiteX1" fmla="*/ 762001 w 4329113"/>
              <a:gd name="connsiteY1" fmla="*/ 1338263 h 1366838"/>
              <a:gd name="connsiteX2" fmla="*/ 3124194 w 4329113"/>
              <a:gd name="connsiteY2" fmla="*/ 1219200 h 1366838"/>
              <a:gd name="connsiteX3" fmla="*/ 3581394 w 4329113"/>
              <a:gd name="connsiteY3" fmla="*/ 0 h 1366838"/>
              <a:gd name="connsiteX4" fmla="*/ 3733794 w 4329113"/>
              <a:gd name="connsiteY4" fmla="*/ 685800 h 1366838"/>
              <a:gd name="connsiteX5" fmla="*/ 3809994 w 4329113"/>
              <a:gd name="connsiteY5" fmla="*/ 1295400 h 1366838"/>
              <a:gd name="connsiteX6" fmla="*/ 4329113 w 4329113"/>
              <a:gd name="connsiteY6" fmla="*/ 1366838 h 13668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337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657594 w 4329113"/>
              <a:gd name="connsiteY4" fmla="*/ 914400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09994 w 4329113"/>
              <a:gd name="connsiteY5" fmla="*/ 1524000 h 1595438"/>
              <a:gd name="connsiteX6" fmla="*/ 4329113 w 4329113"/>
              <a:gd name="connsiteY6" fmla="*/ 1595438 h 1595438"/>
              <a:gd name="connsiteX0" fmla="*/ 0 w 4329113"/>
              <a:gd name="connsiteY0" fmla="*/ 1581150 h 1595438"/>
              <a:gd name="connsiteX1" fmla="*/ 762001 w 4329113"/>
              <a:gd name="connsiteY1" fmla="*/ 1566863 h 1595438"/>
              <a:gd name="connsiteX2" fmla="*/ 3124194 w 4329113"/>
              <a:gd name="connsiteY2" fmla="*/ 1447800 h 1595438"/>
              <a:gd name="connsiteX3" fmla="*/ 3581394 w 4329113"/>
              <a:gd name="connsiteY3" fmla="*/ 0 h 1595438"/>
              <a:gd name="connsiteX4" fmla="*/ 3729032 w 4329113"/>
              <a:gd name="connsiteY4" fmla="*/ 942975 h 1595438"/>
              <a:gd name="connsiteX5" fmla="*/ 3867144 w 4329113"/>
              <a:gd name="connsiteY5" fmla="*/ 1481137 h 1595438"/>
              <a:gd name="connsiteX6" fmla="*/ 4329113 w 4329113"/>
              <a:gd name="connsiteY6" fmla="*/ 1595438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1595438">
                <a:moveTo>
                  <a:pt x="0" y="1581150"/>
                </a:moveTo>
                <a:cubicBezTo>
                  <a:pt x="264319" y="1571625"/>
                  <a:pt x="241302" y="1589088"/>
                  <a:pt x="762001" y="1566863"/>
                </a:cubicBezTo>
                <a:cubicBezTo>
                  <a:pt x="1549399" y="1527175"/>
                  <a:pt x="2979734" y="1530351"/>
                  <a:pt x="3124194" y="1447800"/>
                </a:cubicBezTo>
                <a:cubicBezTo>
                  <a:pt x="3575043" y="1200944"/>
                  <a:pt x="3479794" y="88900"/>
                  <a:pt x="3581394" y="0"/>
                </a:cubicBezTo>
                <a:cubicBezTo>
                  <a:pt x="3730619" y="53975"/>
                  <a:pt x="3681407" y="696119"/>
                  <a:pt x="3729032" y="942975"/>
                </a:cubicBezTo>
                <a:cubicBezTo>
                  <a:pt x="3776657" y="1189831"/>
                  <a:pt x="3793324" y="1367631"/>
                  <a:pt x="3867144" y="1481137"/>
                </a:cubicBezTo>
                <a:cubicBezTo>
                  <a:pt x="4017164" y="1485106"/>
                  <a:pt x="3963591" y="1560910"/>
                  <a:pt x="4329113" y="1595438"/>
                </a:cubicBezTo>
              </a:path>
            </a:pathLst>
          </a:custGeom>
          <a:ln w="5715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bwMode="auto">
          <a:xfrm>
            <a:off x="6743704" y="2867024"/>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1143000" y="2076456"/>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1" name="Freeform 10"/>
          <p:cNvSpPr/>
          <p:nvPr/>
        </p:nvSpPr>
        <p:spPr>
          <a:xfrm>
            <a:off x="2343152" y="4100514"/>
            <a:ext cx="4714875" cy="1485900"/>
          </a:xfrm>
          <a:custGeom>
            <a:avLst/>
            <a:gdLst>
              <a:gd name="connsiteX0" fmla="*/ 0 w 4714875"/>
              <a:gd name="connsiteY0" fmla="*/ 0 h 1485900"/>
              <a:gd name="connsiteX1" fmla="*/ 0 w 4714875"/>
              <a:gd name="connsiteY1" fmla="*/ 1485900 h 1485900"/>
              <a:gd name="connsiteX2" fmla="*/ 4714875 w 4714875"/>
              <a:gd name="connsiteY2" fmla="*/ 1485900 h 1485900"/>
            </a:gdLst>
            <a:ahLst/>
            <a:cxnLst>
              <a:cxn ang="0">
                <a:pos x="connsiteX0" y="connsiteY0"/>
              </a:cxn>
              <a:cxn ang="0">
                <a:pos x="connsiteX1" y="connsiteY1"/>
              </a:cxn>
              <a:cxn ang="0">
                <a:pos x="connsiteX2" y="connsiteY2"/>
              </a:cxn>
            </a:cxnLst>
            <a:rect l="l" t="t" r="r" b="b"/>
            <a:pathLst>
              <a:path w="4714875" h="1485900">
                <a:moveTo>
                  <a:pt x="0" y="0"/>
                </a:moveTo>
                <a:lnTo>
                  <a:pt x="0" y="1485900"/>
                </a:lnTo>
                <a:lnTo>
                  <a:pt x="4714875" y="14859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400302" y="5124451"/>
            <a:ext cx="4329113" cy="461963"/>
          </a:xfrm>
          <a:custGeom>
            <a:avLst/>
            <a:gdLst>
              <a:gd name="connsiteX0" fmla="*/ 0 w 4329113"/>
              <a:gd name="connsiteY0" fmla="*/ 447675 h 461963"/>
              <a:gd name="connsiteX1" fmla="*/ 728663 w 4329113"/>
              <a:gd name="connsiteY1" fmla="*/ 390525 h 461963"/>
              <a:gd name="connsiteX2" fmla="*/ 1200150 w 4329113"/>
              <a:gd name="connsiteY2" fmla="*/ 219075 h 461963"/>
              <a:gd name="connsiteX3" fmla="*/ 1614488 w 4329113"/>
              <a:gd name="connsiteY3" fmla="*/ 4763 h 461963"/>
              <a:gd name="connsiteX4" fmla="*/ 2286000 w 4329113"/>
              <a:gd name="connsiteY4" fmla="*/ 190500 h 461963"/>
              <a:gd name="connsiteX5" fmla="*/ 3257550 w 4329113"/>
              <a:gd name="connsiteY5" fmla="*/ 347663 h 461963"/>
              <a:gd name="connsiteX6" fmla="*/ 4329113 w 4329113"/>
              <a:gd name="connsiteY6" fmla="*/ 4619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113" h="461963">
                <a:moveTo>
                  <a:pt x="0" y="447675"/>
                </a:moveTo>
                <a:cubicBezTo>
                  <a:pt x="264319" y="438150"/>
                  <a:pt x="528638" y="428625"/>
                  <a:pt x="728663" y="390525"/>
                </a:cubicBezTo>
                <a:cubicBezTo>
                  <a:pt x="928688" y="352425"/>
                  <a:pt x="1052513" y="283369"/>
                  <a:pt x="1200150" y="219075"/>
                </a:cubicBezTo>
                <a:cubicBezTo>
                  <a:pt x="1347787" y="154781"/>
                  <a:pt x="1433513" y="9526"/>
                  <a:pt x="1614488" y="4763"/>
                </a:cubicBezTo>
                <a:cubicBezTo>
                  <a:pt x="1795463" y="0"/>
                  <a:pt x="2012156" y="133350"/>
                  <a:pt x="2286000" y="190500"/>
                </a:cubicBezTo>
                <a:cubicBezTo>
                  <a:pt x="2559844" y="247650"/>
                  <a:pt x="2917031" y="302419"/>
                  <a:pt x="3257550" y="347663"/>
                </a:cubicBezTo>
                <a:cubicBezTo>
                  <a:pt x="3598069" y="392907"/>
                  <a:pt x="3963591" y="427435"/>
                  <a:pt x="4329113" y="461963"/>
                </a:cubicBezTo>
              </a:path>
            </a:pathLst>
          </a:custGeom>
          <a:ln w="57150">
            <a:solidFill>
              <a:srgbClr val="5675F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705600" y="5181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bwMode="auto">
          <a:xfrm>
            <a:off x="1104896" y="4391032"/>
            <a:ext cx="1295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5" name="Title 1"/>
          <p:cNvSpPr txBox="1">
            <a:spLocks/>
          </p:cNvSpPr>
          <p:nvPr/>
        </p:nvSpPr>
        <p:spPr bwMode="auto">
          <a:xfrm>
            <a:off x="18288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6" name="Title 1"/>
          <p:cNvSpPr txBox="1">
            <a:spLocks/>
          </p:cNvSpPr>
          <p:nvPr/>
        </p:nvSpPr>
        <p:spPr bwMode="auto">
          <a:xfrm>
            <a:off x="1828800" y="55626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18" name="Straight Connector 17"/>
          <p:cNvCxnSpPr/>
          <p:nvPr/>
        </p:nvCxnSpPr>
        <p:spPr>
          <a:xfrm rot="5400000">
            <a:off x="6743700" y="33909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43700" y="5719764"/>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6324600" y="3352800"/>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5</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3" name="Title 1"/>
          <p:cNvSpPr txBox="1">
            <a:spLocks/>
          </p:cNvSpPr>
          <p:nvPr/>
        </p:nvSpPr>
        <p:spPr bwMode="auto">
          <a:xfrm>
            <a:off x="6272208" y="5695952"/>
            <a:ext cx="106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5</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Summarizing a probability density function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typical value</a:t>
            </a:r>
          </a:p>
          <a:p>
            <a:pPr>
              <a:buNone/>
            </a:pPr>
            <a:r>
              <a:rPr lang="en-US" dirty="0" smtClean="0">
                <a:latin typeface="Times New Roman" pitchFamily="18" charset="0"/>
                <a:cs typeface="Times New Roman" pitchFamily="18" charset="0"/>
              </a:rPr>
              <a:t>	“center of the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amount of scatter around the typical value</a:t>
            </a:r>
          </a:p>
          <a:p>
            <a:pPr>
              <a:buNone/>
            </a:pPr>
            <a:r>
              <a:rPr lang="en-US" dirty="0" smtClean="0">
                <a:latin typeface="Times New Roman" pitchFamily="18" charset="0"/>
                <a:cs typeface="Times New Roman" pitchFamily="18" charset="0"/>
              </a:rPr>
              <a:t>	“width of the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dirty="0" smtClean="0">
                <a:latin typeface="Times New Roman" pitchFamily="18" charset="0"/>
                <a:cs typeface="Times New Roman" pitchFamily="18" charset="0"/>
              </a:rPr>
              <a:t>several possible choices of a “typical value”</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rot="5400000">
            <a:off x="-304036" y="3186814"/>
            <a:ext cx="4741267" cy="13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968063" y="890105"/>
            <a:ext cx="1260146" cy="22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968063" y="121337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974622" y="15097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968063" y="177234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968063" y="206194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968063" y="237173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4510" y="667857"/>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dirty="0">
              <a:latin typeface="Times New Roman" pitchFamily="18" charset="0"/>
              <a:cs typeface="Times New Roman" pitchFamily="18" charset="0"/>
            </a:endParaRPr>
          </a:p>
        </p:txBody>
      </p:sp>
      <p:sp>
        <p:nvSpPr>
          <p:cNvPr id="12" name="TextBox 11"/>
          <p:cNvSpPr txBox="1"/>
          <p:nvPr/>
        </p:nvSpPr>
        <p:spPr>
          <a:xfrm>
            <a:off x="1534510" y="2164929"/>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5</a:t>
            </a:r>
            <a:endParaRPr lang="en-US" sz="1200" i="1" dirty="0">
              <a:latin typeface="Times New Roman" pitchFamily="18" charset="0"/>
              <a:cs typeface="Times New Roman" pitchFamily="18" charset="0"/>
            </a:endParaRPr>
          </a:p>
        </p:txBody>
      </p:sp>
      <p:sp>
        <p:nvSpPr>
          <p:cNvPr id="13" name="TextBox 12"/>
          <p:cNvSpPr txBox="1"/>
          <p:nvPr/>
        </p:nvSpPr>
        <p:spPr>
          <a:xfrm>
            <a:off x="1534510" y="3644615"/>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dirty="0">
              <a:latin typeface="Times New Roman" pitchFamily="18" charset="0"/>
              <a:cs typeface="Times New Roman" pitchFamily="18" charset="0"/>
            </a:endParaRPr>
          </a:p>
        </p:txBody>
      </p:sp>
      <p:sp>
        <p:nvSpPr>
          <p:cNvPr id="14" name="TextBox 13"/>
          <p:cNvSpPr txBox="1"/>
          <p:nvPr/>
        </p:nvSpPr>
        <p:spPr>
          <a:xfrm>
            <a:off x="1843262" y="5562919"/>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a:t>
            </a:r>
            <a:endParaRPr lang="en-US" sz="1200" i="1" dirty="0">
              <a:latin typeface="Times New Roman" pitchFamily="18" charset="0"/>
              <a:cs typeface="Times New Roman" pitchFamily="18" charset="0"/>
            </a:endParaRPr>
          </a:p>
        </p:txBody>
      </p:sp>
      <p:cxnSp>
        <p:nvCxnSpPr>
          <p:cNvPr id="16" name="Straight Connector 15"/>
          <p:cNvCxnSpPr/>
          <p:nvPr/>
        </p:nvCxnSpPr>
        <p:spPr>
          <a:xfrm rot="10800000">
            <a:off x="1954924" y="2675763"/>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961483" y="2972089"/>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954924" y="326841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954924" y="473564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954924" y="502523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954924" y="4446055"/>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954924" y="4149706"/>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1954924" y="3860127"/>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1968041" y="3563800"/>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a:off x="1948366" y="5281151"/>
            <a:ext cx="1051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34510" y="5084746"/>
            <a:ext cx="630621" cy="391710"/>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dirty="0">
              <a:latin typeface="Times New Roman" pitchFamily="18" charset="0"/>
              <a:cs typeface="Times New Roman" pitchFamily="18" charset="0"/>
            </a:endParaRPr>
          </a:p>
        </p:txBody>
      </p:sp>
      <p:sp>
        <p:nvSpPr>
          <p:cNvPr id="27" name="TextBox 26"/>
          <p:cNvSpPr txBox="1"/>
          <p:nvPr/>
        </p:nvSpPr>
        <p:spPr>
          <a:xfrm>
            <a:off x="2455166" y="457200"/>
            <a:ext cx="897634"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28" name="Freeform 27"/>
          <p:cNvSpPr/>
          <p:nvPr/>
        </p:nvSpPr>
        <p:spPr>
          <a:xfrm>
            <a:off x="2368686" y="895043"/>
            <a:ext cx="843101" cy="4288419"/>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278695" y="1402451"/>
            <a:ext cx="383163" cy="818400"/>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426372" y="2223579"/>
            <a:ext cx="84082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mode</a:t>
            </a:r>
            <a:endParaRPr lang="en-US" dirty="0">
              <a:latin typeface="Times New Roman" pitchFamily="18" charset="0"/>
              <a:cs typeface="Times New Roman" pitchFamily="18" charset="0"/>
            </a:endParaRPr>
          </a:p>
        </p:txBody>
      </p:sp>
      <p:cxnSp>
        <p:nvCxnSpPr>
          <p:cNvPr id="31" name="Straight Connector 30"/>
          <p:cNvCxnSpPr/>
          <p:nvPr/>
        </p:nvCxnSpPr>
        <p:spPr>
          <a:xfrm>
            <a:off x="1849821" y="1404395"/>
            <a:ext cx="131844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19200" y="1146019"/>
            <a:ext cx="990600"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mode</a:t>
            </a:r>
            <a:endParaRPr lang="en-US" i="1" baseline="-25000" dirty="0">
              <a:latin typeface="Times New Roman" pitchFamily="18" charset="0"/>
              <a:cs typeface="Times New Roman" pitchFamily="18" charset="0"/>
            </a:endParaRPr>
          </a:p>
        </p:txBody>
      </p:sp>
      <p:sp>
        <p:nvSpPr>
          <p:cNvPr id="34"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One choice of the ‘typical value’ is the mode or maximum likelihood point,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mode</a:t>
            </a:r>
            <a:r>
              <a:rPr lang="en-US" sz="2800" kern="0" dirty="0" smtClean="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of the peak of the </a:t>
            </a:r>
            <a:r>
              <a:rPr kumimoji="0" lang="en-US" sz="28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33400" y="304800"/>
            <a:ext cx="3124201" cy="5818660"/>
            <a:chOff x="2169694" y="732100"/>
            <a:chExt cx="2630906" cy="3855229"/>
          </a:xfrm>
        </p:grpSpPr>
        <p:sp>
          <p:nvSpPr>
            <p:cNvPr id="93" name="Freeform 92"/>
            <p:cNvSpPr/>
            <p:nvPr/>
          </p:nvSpPr>
          <p:spPr>
            <a:xfrm>
              <a:off x="2971800" y="1041805"/>
              <a:ext cx="815973" cy="1087041"/>
            </a:xfrm>
            <a:custGeom>
              <a:avLst/>
              <a:gdLst>
                <a:gd name="connsiteX0" fmla="*/ 53577 w 846930"/>
                <a:gd name="connsiteY0" fmla="*/ 173831 h 1397000"/>
                <a:gd name="connsiteX1" fmla="*/ 267890 w 846930"/>
                <a:gd name="connsiteY1" fmla="*/ 178593 h 1397000"/>
                <a:gd name="connsiteX2" fmla="*/ 291702 w 846930"/>
                <a:gd name="connsiteY2" fmla="*/ 238125 h 1397000"/>
                <a:gd name="connsiteX3" fmla="*/ 348852 w 846930"/>
                <a:gd name="connsiteY3" fmla="*/ 309562 h 1397000"/>
                <a:gd name="connsiteX4" fmla="*/ 498871 w 846930"/>
                <a:gd name="connsiteY4" fmla="*/ 383381 h 1397000"/>
                <a:gd name="connsiteX5" fmla="*/ 698896 w 846930"/>
                <a:gd name="connsiteY5" fmla="*/ 421481 h 1397000"/>
                <a:gd name="connsiteX6" fmla="*/ 808434 w 846930"/>
                <a:gd name="connsiteY6" fmla="*/ 469106 h 1397000"/>
                <a:gd name="connsiteX7" fmla="*/ 844152 w 846930"/>
                <a:gd name="connsiteY7" fmla="*/ 540543 h 1397000"/>
                <a:gd name="connsiteX8" fmla="*/ 791765 w 846930"/>
                <a:gd name="connsiteY8" fmla="*/ 597693 h 1397000"/>
                <a:gd name="connsiteX9" fmla="*/ 627459 w 846930"/>
                <a:gd name="connsiteY9" fmla="*/ 619125 h 1397000"/>
                <a:gd name="connsiteX10" fmla="*/ 503634 w 846930"/>
                <a:gd name="connsiteY10" fmla="*/ 669131 h 1397000"/>
                <a:gd name="connsiteX11" fmla="*/ 446484 w 846930"/>
                <a:gd name="connsiteY11" fmla="*/ 723900 h 1397000"/>
                <a:gd name="connsiteX12" fmla="*/ 394096 w 846930"/>
                <a:gd name="connsiteY12" fmla="*/ 797718 h 1397000"/>
                <a:gd name="connsiteX13" fmla="*/ 360759 w 846930"/>
                <a:gd name="connsiteY13" fmla="*/ 969168 h 1397000"/>
                <a:gd name="connsiteX14" fmla="*/ 346471 w 846930"/>
                <a:gd name="connsiteY14" fmla="*/ 1133475 h 1397000"/>
                <a:gd name="connsiteX15" fmla="*/ 339327 w 846930"/>
                <a:gd name="connsiteY15" fmla="*/ 1226343 h 1397000"/>
                <a:gd name="connsiteX16" fmla="*/ 48815 w 846930"/>
                <a:gd name="connsiteY16" fmla="*/ 1221581 h 1397000"/>
                <a:gd name="connsiteX17" fmla="*/ 53577 w 846930"/>
                <a:gd name="connsiteY17" fmla="*/ 173831 h 1397000"/>
                <a:gd name="connsiteX0" fmla="*/ 53577 w 846930"/>
                <a:gd name="connsiteY0" fmla="*/ 173831 h 1273175"/>
                <a:gd name="connsiteX1" fmla="*/ 267890 w 846930"/>
                <a:gd name="connsiteY1" fmla="*/ 178593 h 1273175"/>
                <a:gd name="connsiteX2" fmla="*/ 291702 w 846930"/>
                <a:gd name="connsiteY2" fmla="*/ 238125 h 1273175"/>
                <a:gd name="connsiteX3" fmla="*/ 348852 w 846930"/>
                <a:gd name="connsiteY3" fmla="*/ 309562 h 1273175"/>
                <a:gd name="connsiteX4" fmla="*/ 498871 w 846930"/>
                <a:gd name="connsiteY4" fmla="*/ 383381 h 1273175"/>
                <a:gd name="connsiteX5" fmla="*/ 698896 w 846930"/>
                <a:gd name="connsiteY5" fmla="*/ 421481 h 1273175"/>
                <a:gd name="connsiteX6" fmla="*/ 808434 w 846930"/>
                <a:gd name="connsiteY6" fmla="*/ 469106 h 1273175"/>
                <a:gd name="connsiteX7" fmla="*/ 844152 w 846930"/>
                <a:gd name="connsiteY7" fmla="*/ 540543 h 1273175"/>
                <a:gd name="connsiteX8" fmla="*/ 791765 w 846930"/>
                <a:gd name="connsiteY8" fmla="*/ 597693 h 1273175"/>
                <a:gd name="connsiteX9" fmla="*/ 627459 w 846930"/>
                <a:gd name="connsiteY9" fmla="*/ 619125 h 1273175"/>
                <a:gd name="connsiteX10" fmla="*/ 503634 w 846930"/>
                <a:gd name="connsiteY10" fmla="*/ 669131 h 1273175"/>
                <a:gd name="connsiteX11" fmla="*/ 446484 w 846930"/>
                <a:gd name="connsiteY11" fmla="*/ 723900 h 1273175"/>
                <a:gd name="connsiteX12" fmla="*/ 394096 w 846930"/>
                <a:gd name="connsiteY12" fmla="*/ 797718 h 1273175"/>
                <a:gd name="connsiteX13" fmla="*/ 360759 w 846930"/>
                <a:gd name="connsiteY13" fmla="*/ 969168 h 1273175"/>
                <a:gd name="connsiteX14" fmla="*/ 346471 w 846930"/>
                <a:gd name="connsiteY14" fmla="*/ 1133475 h 1273175"/>
                <a:gd name="connsiteX15" fmla="*/ 339327 w 846930"/>
                <a:gd name="connsiteY15" fmla="*/ 1226343 h 1273175"/>
                <a:gd name="connsiteX16" fmla="*/ 48815 w 846930"/>
                <a:gd name="connsiteY16" fmla="*/ 1221581 h 1273175"/>
                <a:gd name="connsiteX17" fmla="*/ 53577 w 846930"/>
                <a:gd name="connsiteY17" fmla="*/ 173831 h 1273175"/>
                <a:gd name="connsiteX0" fmla="*/ 53577 w 846930"/>
                <a:gd name="connsiteY0" fmla="*/ 173831 h 1246981"/>
                <a:gd name="connsiteX1" fmla="*/ 267890 w 846930"/>
                <a:gd name="connsiteY1" fmla="*/ 178593 h 1246981"/>
                <a:gd name="connsiteX2" fmla="*/ 291702 w 846930"/>
                <a:gd name="connsiteY2" fmla="*/ 238125 h 1246981"/>
                <a:gd name="connsiteX3" fmla="*/ 348852 w 846930"/>
                <a:gd name="connsiteY3" fmla="*/ 309562 h 1246981"/>
                <a:gd name="connsiteX4" fmla="*/ 498871 w 846930"/>
                <a:gd name="connsiteY4" fmla="*/ 383381 h 1246981"/>
                <a:gd name="connsiteX5" fmla="*/ 698896 w 846930"/>
                <a:gd name="connsiteY5" fmla="*/ 421481 h 1246981"/>
                <a:gd name="connsiteX6" fmla="*/ 808434 w 846930"/>
                <a:gd name="connsiteY6" fmla="*/ 469106 h 1246981"/>
                <a:gd name="connsiteX7" fmla="*/ 844152 w 846930"/>
                <a:gd name="connsiteY7" fmla="*/ 540543 h 1246981"/>
                <a:gd name="connsiteX8" fmla="*/ 791765 w 846930"/>
                <a:gd name="connsiteY8" fmla="*/ 597693 h 1246981"/>
                <a:gd name="connsiteX9" fmla="*/ 627459 w 846930"/>
                <a:gd name="connsiteY9" fmla="*/ 619125 h 1246981"/>
                <a:gd name="connsiteX10" fmla="*/ 503634 w 846930"/>
                <a:gd name="connsiteY10" fmla="*/ 669131 h 1246981"/>
                <a:gd name="connsiteX11" fmla="*/ 446484 w 846930"/>
                <a:gd name="connsiteY11" fmla="*/ 723900 h 1246981"/>
                <a:gd name="connsiteX12" fmla="*/ 394096 w 846930"/>
                <a:gd name="connsiteY12" fmla="*/ 797718 h 1246981"/>
                <a:gd name="connsiteX13" fmla="*/ 360759 w 846930"/>
                <a:gd name="connsiteY13" fmla="*/ 969168 h 1246981"/>
                <a:gd name="connsiteX14" fmla="*/ 346471 w 846930"/>
                <a:gd name="connsiteY14" fmla="*/ 1133475 h 1246981"/>
                <a:gd name="connsiteX15" fmla="*/ 339327 w 846930"/>
                <a:gd name="connsiteY15" fmla="*/ 1226343 h 1246981"/>
                <a:gd name="connsiteX16" fmla="*/ 48815 w 846930"/>
                <a:gd name="connsiteY16" fmla="*/ 1221581 h 1246981"/>
                <a:gd name="connsiteX17" fmla="*/ 53577 w 846930"/>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127396 w 920749"/>
                <a:gd name="connsiteY0" fmla="*/ 173831 h 1246981"/>
                <a:gd name="connsiteX1" fmla="*/ 341709 w 920749"/>
                <a:gd name="connsiteY1" fmla="*/ 178593 h 1246981"/>
                <a:gd name="connsiteX2" fmla="*/ 365521 w 920749"/>
                <a:gd name="connsiteY2" fmla="*/ 238125 h 1246981"/>
                <a:gd name="connsiteX3" fmla="*/ 422671 w 920749"/>
                <a:gd name="connsiteY3" fmla="*/ 309562 h 1246981"/>
                <a:gd name="connsiteX4" fmla="*/ 572690 w 920749"/>
                <a:gd name="connsiteY4" fmla="*/ 383381 h 1246981"/>
                <a:gd name="connsiteX5" fmla="*/ 772715 w 920749"/>
                <a:gd name="connsiteY5" fmla="*/ 421481 h 1246981"/>
                <a:gd name="connsiteX6" fmla="*/ 882253 w 920749"/>
                <a:gd name="connsiteY6" fmla="*/ 469106 h 1246981"/>
                <a:gd name="connsiteX7" fmla="*/ 917971 w 920749"/>
                <a:gd name="connsiteY7" fmla="*/ 540543 h 1246981"/>
                <a:gd name="connsiteX8" fmla="*/ 865584 w 920749"/>
                <a:gd name="connsiteY8" fmla="*/ 597693 h 1246981"/>
                <a:gd name="connsiteX9" fmla="*/ 701278 w 920749"/>
                <a:gd name="connsiteY9" fmla="*/ 619125 h 1246981"/>
                <a:gd name="connsiteX10" fmla="*/ 577453 w 920749"/>
                <a:gd name="connsiteY10" fmla="*/ 669131 h 1246981"/>
                <a:gd name="connsiteX11" fmla="*/ 520303 w 920749"/>
                <a:gd name="connsiteY11" fmla="*/ 723900 h 1246981"/>
                <a:gd name="connsiteX12" fmla="*/ 467915 w 920749"/>
                <a:gd name="connsiteY12" fmla="*/ 797718 h 1246981"/>
                <a:gd name="connsiteX13" fmla="*/ 434578 w 920749"/>
                <a:gd name="connsiteY13" fmla="*/ 969168 h 1246981"/>
                <a:gd name="connsiteX14" fmla="*/ 420290 w 920749"/>
                <a:gd name="connsiteY14" fmla="*/ 1133475 h 1246981"/>
                <a:gd name="connsiteX15" fmla="*/ 413146 w 920749"/>
                <a:gd name="connsiteY15" fmla="*/ 1226343 h 1246981"/>
                <a:gd name="connsiteX16" fmla="*/ 122634 w 920749"/>
                <a:gd name="connsiteY16" fmla="*/ 1221581 h 1246981"/>
                <a:gd name="connsiteX17" fmla="*/ 127396 w 920749"/>
                <a:gd name="connsiteY17" fmla="*/ 173831 h 1246981"/>
                <a:gd name="connsiteX0" fmla="*/ 36512 w 829865"/>
                <a:gd name="connsiteY0" fmla="*/ 173831 h 1246981"/>
                <a:gd name="connsiteX1" fmla="*/ 250825 w 829865"/>
                <a:gd name="connsiteY1" fmla="*/ 178593 h 1246981"/>
                <a:gd name="connsiteX2" fmla="*/ 274637 w 829865"/>
                <a:gd name="connsiteY2" fmla="*/ 238125 h 1246981"/>
                <a:gd name="connsiteX3" fmla="*/ 331787 w 829865"/>
                <a:gd name="connsiteY3" fmla="*/ 309562 h 1246981"/>
                <a:gd name="connsiteX4" fmla="*/ 481806 w 829865"/>
                <a:gd name="connsiteY4" fmla="*/ 383381 h 1246981"/>
                <a:gd name="connsiteX5" fmla="*/ 681831 w 829865"/>
                <a:gd name="connsiteY5" fmla="*/ 421481 h 1246981"/>
                <a:gd name="connsiteX6" fmla="*/ 791369 w 829865"/>
                <a:gd name="connsiteY6" fmla="*/ 469106 h 1246981"/>
                <a:gd name="connsiteX7" fmla="*/ 827087 w 829865"/>
                <a:gd name="connsiteY7" fmla="*/ 540543 h 1246981"/>
                <a:gd name="connsiteX8" fmla="*/ 774700 w 829865"/>
                <a:gd name="connsiteY8" fmla="*/ 597693 h 1246981"/>
                <a:gd name="connsiteX9" fmla="*/ 610394 w 829865"/>
                <a:gd name="connsiteY9" fmla="*/ 619125 h 1246981"/>
                <a:gd name="connsiteX10" fmla="*/ 486569 w 829865"/>
                <a:gd name="connsiteY10" fmla="*/ 669131 h 1246981"/>
                <a:gd name="connsiteX11" fmla="*/ 429419 w 829865"/>
                <a:gd name="connsiteY11" fmla="*/ 723900 h 1246981"/>
                <a:gd name="connsiteX12" fmla="*/ 377031 w 829865"/>
                <a:gd name="connsiteY12" fmla="*/ 797718 h 1246981"/>
                <a:gd name="connsiteX13" fmla="*/ 343694 w 829865"/>
                <a:gd name="connsiteY13" fmla="*/ 969168 h 1246981"/>
                <a:gd name="connsiteX14" fmla="*/ 329406 w 829865"/>
                <a:gd name="connsiteY14" fmla="*/ 1133475 h 1246981"/>
                <a:gd name="connsiteX15" fmla="*/ 322262 w 829865"/>
                <a:gd name="connsiteY15" fmla="*/ 1226343 h 1246981"/>
                <a:gd name="connsiteX16" fmla="*/ 31750 w 829865"/>
                <a:gd name="connsiteY16" fmla="*/ 1221581 h 1246981"/>
                <a:gd name="connsiteX17" fmla="*/ 36512 w 829865"/>
                <a:gd name="connsiteY17" fmla="*/ 173831 h 1246981"/>
                <a:gd name="connsiteX0" fmla="*/ 25002 w 818355"/>
                <a:gd name="connsiteY0" fmla="*/ 173831 h 1246981"/>
                <a:gd name="connsiteX1" fmla="*/ 239315 w 818355"/>
                <a:gd name="connsiteY1" fmla="*/ 178593 h 1246981"/>
                <a:gd name="connsiteX2" fmla="*/ 263127 w 818355"/>
                <a:gd name="connsiteY2" fmla="*/ 238125 h 1246981"/>
                <a:gd name="connsiteX3" fmla="*/ 320277 w 818355"/>
                <a:gd name="connsiteY3" fmla="*/ 309562 h 1246981"/>
                <a:gd name="connsiteX4" fmla="*/ 470296 w 818355"/>
                <a:gd name="connsiteY4" fmla="*/ 383381 h 1246981"/>
                <a:gd name="connsiteX5" fmla="*/ 670321 w 818355"/>
                <a:gd name="connsiteY5" fmla="*/ 421481 h 1246981"/>
                <a:gd name="connsiteX6" fmla="*/ 779859 w 818355"/>
                <a:gd name="connsiteY6" fmla="*/ 469106 h 1246981"/>
                <a:gd name="connsiteX7" fmla="*/ 815577 w 818355"/>
                <a:gd name="connsiteY7" fmla="*/ 540543 h 1246981"/>
                <a:gd name="connsiteX8" fmla="*/ 763190 w 818355"/>
                <a:gd name="connsiteY8" fmla="*/ 597693 h 1246981"/>
                <a:gd name="connsiteX9" fmla="*/ 598884 w 818355"/>
                <a:gd name="connsiteY9" fmla="*/ 619125 h 1246981"/>
                <a:gd name="connsiteX10" fmla="*/ 475059 w 818355"/>
                <a:gd name="connsiteY10" fmla="*/ 669131 h 1246981"/>
                <a:gd name="connsiteX11" fmla="*/ 417909 w 818355"/>
                <a:gd name="connsiteY11" fmla="*/ 723900 h 1246981"/>
                <a:gd name="connsiteX12" fmla="*/ 365521 w 818355"/>
                <a:gd name="connsiteY12" fmla="*/ 797718 h 1246981"/>
                <a:gd name="connsiteX13" fmla="*/ 332184 w 818355"/>
                <a:gd name="connsiteY13" fmla="*/ 969168 h 1246981"/>
                <a:gd name="connsiteX14" fmla="*/ 317896 w 818355"/>
                <a:gd name="connsiteY14" fmla="*/ 1133475 h 1246981"/>
                <a:gd name="connsiteX15" fmla="*/ 310752 w 818355"/>
                <a:gd name="connsiteY15" fmla="*/ 1226343 h 1246981"/>
                <a:gd name="connsiteX16" fmla="*/ 20240 w 818355"/>
                <a:gd name="connsiteY16" fmla="*/ 1221581 h 1246981"/>
                <a:gd name="connsiteX17" fmla="*/ 25002 w 818355"/>
                <a:gd name="connsiteY17" fmla="*/ 173831 h 1246981"/>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5954 h 1079104"/>
                <a:gd name="connsiteX1" fmla="*/ 239315 w 818355"/>
                <a:gd name="connsiteY1" fmla="*/ 10716 h 1079104"/>
                <a:gd name="connsiteX2" fmla="*/ 263127 w 818355"/>
                <a:gd name="connsiteY2" fmla="*/ 70248 h 1079104"/>
                <a:gd name="connsiteX3" fmla="*/ 320277 w 818355"/>
                <a:gd name="connsiteY3" fmla="*/ 141685 h 1079104"/>
                <a:gd name="connsiteX4" fmla="*/ 470296 w 818355"/>
                <a:gd name="connsiteY4" fmla="*/ 215504 h 1079104"/>
                <a:gd name="connsiteX5" fmla="*/ 670321 w 818355"/>
                <a:gd name="connsiteY5" fmla="*/ 253604 h 1079104"/>
                <a:gd name="connsiteX6" fmla="*/ 779859 w 818355"/>
                <a:gd name="connsiteY6" fmla="*/ 301229 h 1079104"/>
                <a:gd name="connsiteX7" fmla="*/ 815577 w 818355"/>
                <a:gd name="connsiteY7" fmla="*/ 372666 h 1079104"/>
                <a:gd name="connsiteX8" fmla="*/ 763190 w 818355"/>
                <a:gd name="connsiteY8" fmla="*/ 429816 h 1079104"/>
                <a:gd name="connsiteX9" fmla="*/ 598884 w 818355"/>
                <a:gd name="connsiteY9" fmla="*/ 451248 h 1079104"/>
                <a:gd name="connsiteX10" fmla="*/ 475059 w 818355"/>
                <a:gd name="connsiteY10" fmla="*/ 501254 h 1079104"/>
                <a:gd name="connsiteX11" fmla="*/ 417909 w 818355"/>
                <a:gd name="connsiteY11" fmla="*/ 556023 h 1079104"/>
                <a:gd name="connsiteX12" fmla="*/ 365521 w 818355"/>
                <a:gd name="connsiteY12" fmla="*/ 629841 h 1079104"/>
                <a:gd name="connsiteX13" fmla="*/ 332184 w 818355"/>
                <a:gd name="connsiteY13" fmla="*/ 801291 h 1079104"/>
                <a:gd name="connsiteX14" fmla="*/ 317896 w 818355"/>
                <a:gd name="connsiteY14" fmla="*/ 965598 h 1079104"/>
                <a:gd name="connsiteX15" fmla="*/ 310752 w 818355"/>
                <a:gd name="connsiteY15" fmla="*/ 1058466 h 1079104"/>
                <a:gd name="connsiteX16" fmla="*/ 20240 w 818355"/>
                <a:gd name="connsiteY16" fmla="*/ 1053704 h 1079104"/>
                <a:gd name="connsiteX17" fmla="*/ 25002 w 818355"/>
                <a:gd name="connsiteY17" fmla="*/ 5954 h 1079104"/>
                <a:gd name="connsiteX0" fmla="*/ 25002 w 818355"/>
                <a:gd name="connsiteY0" fmla="*/ 0 h 1073150"/>
                <a:gd name="connsiteX1" fmla="*/ 241696 w 818355"/>
                <a:gd name="connsiteY1" fmla="*/ 30956 h 1073150"/>
                <a:gd name="connsiteX2" fmla="*/ 263127 w 818355"/>
                <a:gd name="connsiteY2" fmla="*/ 64294 h 1073150"/>
                <a:gd name="connsiteX3" fmla="*/ 320277 w 818355"/>
                <a:gd name="connsiteY3" fmla="*/ 135731 h 1073150"/>
                <a:gd name="connsiteX4" fmla="*/ 470296 w 818355"/>
                <a:gd name="connsiteY4" fmla="*/ 209550 h 1073150"/>
                <a:gd name="connsiteX5" fmla="*/ 670321 w 818355"/>
                <a:gd name="connsiteY5" fmla="*/ 247650 h 1073150"/>
                <a:gd name="connsiteX6" fmla="*/ 779859 w 818355"/>
                <a:gd name="connsiteY6" fmla="*/ 295275 h 1073150"/>
                <a:gd name="connsiteX7" fmla="*/ 815577 w 818355"/>
                <a:gd name="connsiteY7" fmla="*/ 366712 h 1073150"/>
                <a:gd name="connsiteX8" fmla="*/ 763190 w 818355"/>
                <a:gd name="connsiteY8" fmla="*/ 423862 h 1073150"/>
                <a:gd name="connsiteX9" fmla="*/ 598884 w 818355"/>
                <a:gd name="connsiteY9" fmla="*/ 445294 h 1073150"/>
                <a:gd name="connsiteX10" fmla="*/ 475059 w 818355"/>
                <a:gd name="connsiteY10" fmla="*/ 495300 h 1073150"/>
                <a:gd name="connsiteX11" fmla="*/ 417909 w 818355"/>
                <a:gd name="connsiteY11" fmla="*/ 550069 h 1073150"/>
                <a:gd name="connsiteX12" fmla="*/ 365521 w 818355"/>
                <a:gd name="connsiteY12" fmla="*/ 623887 h 1073150"/>
                <a:gd name="connsiteX13" fmla="*/ 332184 w 818355"/>
                <a:gd name="connsiteY13" fmla="*/ 795337 h 1073150"/>
                <a:gd name="connsiteX14" fmla="*/ 317896 w 818355"/>
                <a:gd name="connsiteY14" fmla="*/ 959644 h 1073150"/>
                <a:gd name="connsiteX15" fmla="*/ 310752 w 818355"/>
                <a:gd name="connsiteY15" fmla="*/ 1052512 h 1073150"/>
                <a:gd name="connsiteX16" fmla="*/ 20240 w 818355"/>
                <a:gd name="connsiteY16" fmla="*/ 1047750 h 1073150"/>
                <a:gd name="connsiteX17" fmla="*/ 25002 w 818355"/>
                <a:gd name="connsiteY17" fmla="*/ 0 h 1073150"/>
                <a:gd name="connsiteX0" fmla="*/ 25002 w 818355"/>
                <a:gd name="connsiteY0" fmla="*/ 8335 h 1081485"/>
                <a:gd name="connsiteX1" fmla="*/ 241696 w 818355"/>
                <a:gd name="connsiteY1" fmla="*/ 39291 h 1081485"/>
                <a:gd name="connsiteX2" fmla="*/ 263127 w 818355"/>
                <a:gd name="connsiteY2" fmla="*/ 72629 h 1081485"/>
                <a:gd name="connsiteX3" fmla="*/ 320277 w 818355"/>
                <a:gd name="connsiteY3" fmla="*/ 144066 h 1081485"/>
                <a:gd name="connsiteX4" fmla="*/ 470296 w 818355"/>
                <a:gd name="connsiteY4" fmla="*/ 217885 h 1081485"/>
                <a:gd name="connsiteX5" fmla="*/ 670321 w 818355"/>
                <a:gd name="connsiteY5" fmla="*/ 255985 h 1081485"/>
                <a:gd name="connsiteX6" fmla="*/ 779859 w 818355"/>
                <a:gd name="connsiteY6" fmla="*/ 303610 h 1081485"/>
                <a:gd name="connsiteX7" fmla="*/ 815577 w 818355"/>
                <a:gd name="connsiteY7" fmla="*/ 375047 h 1081485"/>
                <a:gd name="connsiteX8" fmla="*/ 763190 w 818355"/>
                <a:gd name="connsiteY8" fmla="*/ 432197 h 1081485"/>
                <a:gd name="connsiteX9" fmla="*/ 598884 w 818355"/>
                <a:gd name="connsiteY9" fmla="*/ 453629 h 1081485"/>
                <a:gd name="connsiteX10" fmla="*/ 475059 w 818355"/>
                <a:gd name="connsiteY10" fmla="*/ 503635 h 1081485"/>
                <a:gd name="connsiteX11" fmla="*/ 417909 w 818355"/>
                <a:gd name="connsiteY11" fmla="*/ 558404 h 1081485"/>
                <a:gd name="connsiteX12" fmla="*/ 365521 w 818355"/>
                <a:gd name="connsiteY12" fmla="*/ 632222 h 1081485"/>
                <a:gd name="connsiteX13" fmla="*/ 332184 w 818355"/>
                <a:gd name="connsiteY13" fmla="*/ 803672 h 1081485"/>
                <a:gd name="connsiteX14" fmla="*/ 317896 w 818355"/>
                <a:gd name="connsiteY14" fmla="*/ 967979 h 1081485"/>
                <a:gd name="connsiteX15" fmla="*/ 310752 w 818355"/>
                <a:gd name="connsiteY15" fmla="*/ 1060847 h 1081485"/>
                <a:gd name="connsiteX16" fmla="*/ 20240 w 818355"/>
                <a:gd name="connsiteY16" fmla="*/ 1056085 h 1081485"/>
                <a:gd name="connsiteX17" fmla="*/ 25002 w 818355"/>
                <a:gd name="connsiteY17" fmla="*/ 8335 h 1081485"/>
                <a:gd name="connsiteX0" fmla="*/ 25002 w 818355"/>
                <a:gd name="connsiteY0" fmla="*/ 8334 h 1081484"/>
                <a:gd name="connsiteX1" fmla="*/ 241696 w 818355"/>
                <a:gd name="connsiteY1" fmla="*/ 39291 h 1081484"/>
                <a:gd name="connsiteX2" fmla="*/ 263127 w 818355"/>
                <a:gd name="connsiteY2" fmla="*/ 72628 h 1081484"/>
                <a:gd name="connsiteX3" fmla="*/ 320277 w 818355"/>
                <a:gd name="connsiteY3" fmla="*/ 144065 h 1081484"/>
                <a:gd name="connsiteX4" fmla="*/ 470296 w 818355"/>
                <a:gd name="connsiteY4" fmla="*/ 217884 h 1081484"/>
                <a:gd name="connsiteX5" fmla="*/ 670321 w 818355"/>
                <a:gd name="connsiteY5" fmla="*/ 255984 h 1081484"/>
                <a:gd name="connsiteX6" fmla="*/ 779859 w 818355"/>
                <a:gd name="connsiteY6" fmla="*/ 303609 h 1081484"/>
                <a:gd name="connsiteX7" fmla="*/ 815577 w 818355"/>
                <a:gd name="connsiteY7" fmla="*/ 375046 h 1081484"/>
                <a:gd name="connsiteX8" fmla="*/ 763190 w 818355"/>
                <a:gd name="connsiteY8" fmla="*/ 432196 h 1081484"/>
                <a:gd name="connsiteX9" fmla="*/ 598884 w 818355"/>
                <a:gd name="connsiteY9" fmla="*/ 453628 h 1081484"/>
                <a:gd name="connsiteX10" fmla="*/ 475059 w 818355"/>
                <a:gd name="connsiteY10" fmla="*/ 503634 h 1081484"/>
                <a:gd name="connsiteX11" fmla="*/ 417909 w 818355"/>
                <a:gd name="connsiteY11" fmla="*/ 558403 h 1081484"/>
                <a:gd name="connsiteX12" fmla="*/ 365521 w 818355"/>
                <a:gd name="connsiteY12" fmla="*/ 632221 h 1081484"/>
                <a:gd name="connsiteX13" fmla="*/ 332184 w 818355"/>
                <a:gd name="connsiteY13" fmla="*/ 803671 h 1081484"/>
                <a:gd name="connsiteX14" fmla="*/ 317896 w 818355"/>
                <a:gd name="connsiteY14" fmla="*/ 967978 h 1081484"/>
                <a:gd name="connsiteX15" fmla="*/ 310752 w 818355"/>
                <a:gd name="connsiteY15" fmla="*/ 1060846 h 1081484"/>
                <a:gd name="connsiteX16" fmla="*/ 20240 w 818355"/>
                <a:gd name="connsiteY16" fmla="*/ 1056084 h 1081484"/>
                <a:gd name="connsiteX17" fmla="*/ 25002 w 818355"/>
                <a:gd name="connsiteY17" fmla="*/ 8334 h 1081484"/>
                <a:gd name="connsiteX0" fmla="*/ 25002 w 818355"/>
                <a:gd name="connsiteY0" fmla="*/ 36909 h 1110059"/>
                <a:gd name="connsiteX1" fmla="*/ 239315 w 818355"/>
                <a:gd name="connsiteY1" fmla="*/ 39291 h 1110059"/>
                <a:gd name="connsiteX2" fmla="*/ 263127 w 818355"/>
                <a:gd name="connsiteY2" fmla="*/ 101203 h 1110059"/>
                <a:gd name="connsiteX3" fmla="*/ 320277 w 818355"/>
                <a:gd name="connsiteY3" fmla="*/ 172640 h 1110059"/>
                <a:gd name="connsiteX4" fmla="*/ 470296 w 818355"/>
                <a:gd name="connsiteY4" fmla="*/ 246459 h 1110059"/>
                <a:gd name="connsiteX5" fmla="*/ 670321 w 818355"/>
                <a:gd name="connsiteY5" fmla="*/ 284559 h 1110059"/>
                <a:gd name="connsiteX6" fmla="*/ 779859 w 818355"/>
                <a:gd name="connsiteY6" fmla="*/ 332184 h 1110059"/>
                <a:gd name="connsiteX7" fmla="*/ 815577 w 818355"/>
                <a:gd name="connsiteY7" fmla="*/ 403621 h 1110059"/>
                <a:gd name="connsiteX8" fmla="*/ 763190 w 818355"/>
                <a:gd name="connsiteY8" fmla="*/ 460771 h 1110059"/>
                <a:gd name="connsiteX9" fmla="*/ 598884 w 818355"/>
                <a:gd name="connsiteY9" fmla="*/ 482203 h 1110059"/>
                <a:gd name="connsiteX10" fmla="*/ 475059 w 818355"/>
                <a:gd name="connsiteY10" fmla="*/ 532209 h 1110059"/>
                <a:gd name="connsiteX11" fmla="*/ 417909 w 818355"/>
                <a:gd name="connsiteY11" fmla="*/ 586978 h 1110059"/>
                <a:gd name="connsiteX12" fmla="*/ 365521 w 818355"/>
                <a:gd name="connsiteY12" fmla="*/ 660796 h 1110059"/>
                <a:gd name="connsiteX13" fmla="*/ 332184 w 818355"/>
                <a:gd name="connsiteY13" fmla="*/ 832246 h 1110059"/>
                <a:gd name="connsiteX14" fmla="*/ 317896 w 818355"/>
                <a:gd name="connsiteY14" fmla="*/ 996553 h 1110059"/>
                <a:gd name="connsiteX15" fmla="*/ 310752 w 818355"/>
                <a:gd name="connsiteY15" fmla="*/ 1089421 h 1110059"/>
                <a:gd name="connsiteX16" fmla="*/ 20240 w 818355"/>
                <a:gd name="connsiteY16" fmla="*/ 1084659 h 1110059"/>
                <a:gd name="connsiteX17" fmla="*/ 25002 w 818355"/>
                <a:gd name="connsiteY17" fmla="*/ 36909 h 1110059"/>
                <a:gd name="connsiteX0" fmla="*/ 25002 w 818355"/>
                <a:gd name="connsiteY0" fmla="*/ 5953 h 1079103"/>
                <a:gd name="connsiteX1" fmla="*/ 239315 w 818355"/>
                <a:gd name="connsiteY1" fmla="*/ 8335 h 1079103"/>
                <a:gd name="connsiteX2" fmla="*/ 263127 w 818355"/>
                <a:gd name="connsiteY2" fmla="*/ 70247 h 1079103"/>
                <a:gd name="connsiteX3" fmla="*/ 320277 w 818355"/>
                <a:gd name="connsiteY3" fmla="*/ 141684 h 1079103"/>
                <a:gd name="connsiteX4" fmla="*/ 470296 w 818355"/>
                <a:gd name="connsiteY4" fmla="*/ 215503 h 1079103"/>
                <a:gd name="connsiteX5" fmla="*/ 670321 w 818355"/>
                <a:gd name="connsiteY5" fmla="*/ 253603 h 1079103"/>
                <a:gd name="connsiteX6" fmla="*/ 779859 w 818355"/>
                <a:gd name="connsiteY6" fmla="*/ 301228 h 1079103"/>
                <a:gd name="connsiteX7" fmla="*/ 815577 w 818355"/>
                <a:gd name="connsiteY7" fmla="*/ 372665 h 1079103"/>
                <a:gd name="connsiteX8" fmla="*/ 763190 w 818355"/>
                <a:gd name="connsiteY8" fmla="*/ 429815 h 1079103"/>
                <a:gd name="connsiteX9" fmla="*/ 598884 w 818355"/>
                <a:gd name="connsiteY9" fmla="*/ 451247 h 1079103"/>
                <a:gd name="connsiteX10" fmla="*/ 475059 w 818355"/>
                <a:gd name="connsiteY10" fmla="*/ 501253 h 1079103"/>
                <a:gd name="connsiteX11" fmla="*/ 417909 w 818355"/>
                <a:gd name="connsiteY11" fmla="*/ 556022 h 1079103"/>
                <a:gd name="connsiteX12" fmla="*/ 365521 w 818355"/>
                <a:gd name="connsiteY12" fmla="*/ 629840 h 1079103"/>
                <a:gd name="connsiteX13" fmla="*/ 332184 w 818355"/>
                <a:gd name="connsiteY13" fmla="*/ 801290 h 1079103"/>
                <a:gd name="connsiteX14" fmla="*/ 317896 w 818355"/>
                <a:gd name="connsiteY14" fmla="*/ 965597 h 1079103"/>
                <a:gd name="connsiteX15" fmla="*/ 310752 w 818355"/>
                <a:gd name="connsiteY15" fmla="*/ 1058465 h 1079103"/>
                <a:gd name="connsiteX16" fmla="*/ 20240 w 818355"/>
                <a:gd name="connsiteY16" fmla="*/ 1053703 h 1079103"/>
                <a:gd name="connsiteX17" fmla="*/ 25002 w 818355"/>
                <a:gd name="connsiteY17" fmla="*/ 5953 h 1079103"/>
                <a:gd name="connsiteX0" fmla="*/ 27383 w 820736"/>
                <a:gd name="connsiteY0" fmla="*/ 5953 h 1112441"/>
                <a:gd name="connsiteX1" fmla="*/ 241696 w 820736"/>
                <a:gd name="connsiteY1" fmla="*/ 8335 h 1112441"/>
                <a:gd name="connsiteX2" fmla="*/ 265508 w 820736"/>
                <a:gd name="connsiteY2" fmla="*/ 70247 h 1112441"/>
                <a:gd name="connsiteX3" fmla="*/ 322658 w 820736"/>
                <a:gd name="connsiteY3" fmla="*/ 141684 h 1112441"/>
                <a:gd name="connsiteX4" fmla="*/ 472677 w 820736"/>
                <a:gd name="connsiteY4" fmla="*/ 215503 h 1112441"/>
                <a:gd name="connsiteX5" fmla="*/ 672702 w 820736"/>
                <a:gd name="connsiteY5" fmla="*/ 253603 h 1112441"/>
                <a:gd name="connsiteX6" fmla="*/ 782240 w 820736"/>
                <a:gd name="connsiteY6" fmla="*/ 301228 h 1112441"/>
                <a:gd name="connsiteX7" fmla="*/ 817958 w 820736"/>
                <a:gd name="connsiteY7" fmla="*/ 372665 h 1112441"/>
                <a:gd name="connsiteX8" fmla="*/ 765571 w 820736"/>
                <a:gd name="connsiteY8" fmla="*/ 429815 h 1112441"/>
                <a:gd name="connsiteX9" fmla="*/ 601265 w 820736"/>
                <a:gd name="connsiteY9" fmla="*/ 451247 h 1112441"/>
                <a:gd name="connsiteX10" fmla="*/ 477440 w 820736"/>
                <a:gd name="connsiteY10" fmla="*/ 501253 h 1112441"/>
                <a:gd name="connsiteX11" fmla="*/ 420290 w 820736"/>
                <a:gd name="connsiteY11" fmla="*/ 556022 h 1112441"/>
                <a:gd name="connsiteX12" fmla="*/ 367902 w 820736"/>
                <a:gd name="connsiteY12" fmla="*/ 629840 h 1112441"/>
                <a:gd name="connsiteX13" fmla="*/ 334565 w 820736"/>
                <a:gd name="connsiteY13" fmla="*/ 801290 h 1112441"/>
                <a:gd name="connsiteX14" fmla="*/ 320277 w 820736"/>
                <a:gd name="connsiteY14" fmla="*/ 965597 h 1112441"/>
                <a:gd name="connsiteX15" fmla="*/ 313133 w 820736"/>
                <a:gd name="connsiteY15" fmla="*/ 1058465 h 1112441"/>
                <a:gd name="connsiteX16" fmla="*/ 20240 w 820736"/>
                <a:gd name="connsiteY16" fmla="*/ 1087041 h 1112441"/>
                <a:gd name="connsiteX17" fmla="*/ 27383 w 820736"/>
                <a:gd name="connsiteY17" fmla="*/ 5953 h 1112441"/>
                <a:gd name="connsiteX0" fmla="*/ 22620 w 815973"/>
                <a:gd name="connsiteY0" fmla="*/ 5953 h 1112441"/>
                <a:gd name="connsiteX1" fmla="*/ 236933 w 815973"/>
                <a:gd name="connsiteY1" fmla="*/ 8335 h 1112441"/>
                <a:gd name="connsiteX2" fmla="*/ 260745 w 815973"/>
                <a:gd name="connsiteY2" fmla="*/ 70247 h 1112441"/>
                <a:gd name="connsiteX3" fmla="*/ 317895 w 815973"/>
                <a:gd name="connsiteY3" fmla="*/ 141684 h 1112441"/>
                <a:gd name="connsiteX4" fmla="*/ 467914 w 815973"/>
                <a:gd name="connsiteY4" fmla="*/ 215503 h 1112441"/>
                <a:gd name="connsiteX5" fmla="*/ 667939 w 815973"/>
                <a:gd name="connsiteY5" fmla="*/ 253603 h 1112441"/>
                <a:gd name="connsiteX6" fmla="*/ 777477 w 815973"/>
                <a:gd name="connsiteY6" fmla="*/ 301228 h 1112441"/>
                <a:gd name="connsiteX7" fmla="*/ 813195 w 815973"/>
                <a:gd name="connsiteY7" fmla="*/ 372665 h 1112441"/>
                <a:gd name="connsiteX8" fmla="*/ 760808 w 815973"/>
                <a:gd name="connsiteY8" fmla="*/ 429815 h 1112441"/>
                <a:gd name="connsiteX9" fmla="*/ 596502 w 815973"/>
                <a:gd name="connsiteY9" fmla="*/ 451247 h 1112441"/>
                <a:gd name="connsiteX10" fmla="*/ 472677 w 815973"/>
                <a:gd name="connsiteY10" fmla="*/ 501253 h 1112441"/>
                <a:gd name="connsiteX11" fmla="*/ 415527 w 815973"/>
                <a:gd name="connsiteY11" fmla="*/ 556022 h 1112441"/>
                <a:gd name="connsiteX12" fmla="*/ 363139 w 815973"/>
                <a:gd name="connsiteY12" fmla="*/ 629840 h 1112441"/>
                <a:gd name="connsiteX13" fmla="*/ 329802 w 815973"/>
                <a:gd name="connsiteY13" fmla="*/ 801290 h 1112441"/>
                <a:gd name="connsiteX14" fmla="*/ 315514 w 815973"/>
                <a:gd name="connsiteY14" fmla="*/ 965597 h 1112441"/>
                <a:gd name="connsiteX15" fmla="*/ 308370 w 815973"/>
                <a:gd name="connsiteY15" fmla="*/ 1058465 h 1112441"/>
                <a:gd name="connsiteX16" fmla="*/ 15477 w 815973"/>
                <a:gd name="connsiteY16" fmla="*/ 1087041 h 1112441"/>
                <a:gd name="connsiteX17" fmla="*/ 22620 w 815973"/>
                <a:gd name="connsiteY17" fmla="*/ 5953 h 11124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 name="connsiteX0" fmla="*/ 22620 w 815973"/>
                <a:gd name="connsiteY0" fmla="*/ 5953 h 1087041"/>
                <a:gd name="connsiteX1" fmla="*/ 236933 w 815973"/>
                <a:gd name="connsiteY1" fmla="*/ 8335 h 1087041"/>
                <a:gd name="connsiteX2" fmla="*/ 260745 w 815973"/>
                <a:gd name="connsiteY2" fmla="*/ 70247 h 1087041"/>
                <a:gd name="connsiteX3" fmla="*/ 317895 w 815973"/>
                <a:gd name="connsiteY3" fmla="*/ 141684 h 1087041"/>
                <a:gd name="connsiteX4" fmla="*/ 467914 w 815973"/>
                <a:gd name="connsiteY4" fmla="*/ 215503 h 1087041"/>
                <a:gd name="connsiteX5" fmla="*/ 667939 w 815973"/>
                <a:gd name="connsiteY5" fmla="*/ 253603 h 1087041"/>
                <a:gd name="connsiteX6" fmla="*/ 777477 w 815973"/>
                <a:gd name="connsiteY6" fmla="*/ 301228 h 1087041"/>
                <a:gd name="connsiteX7" fmla="*/ 813195 w 815973"/>
                <a:gd name="connsiteY7" fmla="*/ 372665 h 1087041"/>
                <a:gd name="connsiteX8" fmla="*/ 760808 w 815973"/>
                <a:gd name="connsiteY8" fmla="*/ 429815 h 1087041"/>
                <a:gd name="connsiteX9" fmla="*/ 596502 w 815973"/>
                <a:gd name="connsiteY9" fmla="*/ 451247 h 1087041"/>
                <a:gd name="connsiteX10" fmla="*/ 472677 w 815973"/>
                <a:gd name="connsiteY10" fmla="*/ 501253 h 1087041"/>
                <a:gd name="connsiteX11" fmla="*/ 415527 w 815973"/>
                <a:gd name="connsiteY11" fmla="*/ 556022 h 1087041"/>
                <a:gd name="connsiteX12" fmla="*/ 363139 w 815973"/>
                <a:gd name="connsiteY12" fmla="*/ 629840 h 1087041"/>
                <a:gd name="connsiteX13" fmla="*/ 329802 w 815973"/>
                <a:gd name="connsiteY13" fmla="*/ 801290 h 1087041"/>
                <a:gd name="connsiteX14" fmla="*/ 315514 w 815973"/>
                <a:gd name="connsiteY14" fmla="*/ 965597 h 1087041"/>
                <a:gd name="connsiteX15" fmla="*/ 308370 w 815973"/>
                <a:gd name="connsiteY15" fmla="*/ 1058465 h 1087041"/>
                <a:gd name="connsiteX16" fmla="*/ 15477 w 815973"/>
                <a:gd name="connsiteY16" fmla="*/ 1087041 h 1087041"/>
                <a:gd name="connsiteX17" fmla="*/ 22620 w 815973"/>
                <a:gd name="connsiteY17" fmla="*/ 5953 h 10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5973" h="1087041">
                  <a:moveTo>
                    <a:pt x="22620" y="5953"/>
                  </a:moveTo>
                  <a:cubicBezTo>
                    <a:pt x="125808" y="8335"/>
                    <a:pt x="147240" y="0"/>
                    <a:pt x="236933" y="8335"/>
                  </a:cubicBezTo>
                  <a:cubicBezTo>
                    <a:pt x="228995" y="19051"/>
                    <a:pt x="247251" y="48022"/>
                    <a:pt x="260745" y="70247"/>
                  </a:cubicBezTo>
                  <a:cubicBezTo>
                    <a:pt x="274239" y="92472"/>
                    <a:pt x="283367" y="117475"/>
                    <a:pt x="317895" y="141684"/>
                  </a:cubicBezTo>
                  <a:cubicBezTo>
                    <a:pt x="352423" y="165893"/>
                    <a:pt x="409573" y="196850"/>
                    <a:pt x="467914" y="215503"/>
                  </a:cubicBezTo>
                  <a:cubicBezTo>
                    <a:pt x="526255" y="234156"/>
                    <a:pt x="616345" y="239316"/>
                    <a:pt x="667939" y="253603"/>
                  </a:cubicBezTo>
                  <a:cubicBezTo>
                    <a:pt x="719533" y="267890"/>
                    <a:pt x="753268" y="281384"/>
                    <a:pt x="777477" y="301228"/>
                  </a:cubicBezTo>
                  <a:cubicBezTo>
                    <a:pt x="801686" y="321072"/>
                    <a:pt x="815973" y="351234"/>
                    <a:pt x="813195" y="372665"/>
                  </a:cubicBezTo>
                  <a:cubicBezTo>
                    <a:pt x="810417" y="394096"/>
                    <a:pt x="796923" y="416718"/>
                    <a:pt x="760808" y="429815"/>
                  </a:cubicBezTo>
                  <a:cubicBezTo>
                    <a:pt x="724693" y="442912"/>
                    <a:pt x="644524" y="439341"/>
                    <a:pt x="596502" y="451247"/>
                  </a:cubicBezTo>
                  <a:cubicBezTo>
                    <a:pt x="548480" y="463153"/>
                    <a:pt x="502839" y="483791"/>
                    <a:pt x="472677" y="501253"/>
                  </a:cubicBezTo>
                  <a:cubicBezTo>
                    <a:pt x="442515" y="518715"/>
                    <a:pt x="433783" y="534591"/>
                    <a:pt x="415527" y="556022"/>
                  </a:cubicBezTo>
                  <a:cubicBezTo>
                    <a:pt x="397271" y="577453"/>
                    <a:pt x="377426" y="588962"/>
                    <a:pt x="363139" y="629840"/>
                  </a:cubicBezTo>
                  <a:cubicBezTo>
                    <a:pt x="348852" y="670718"/>
                    <a:pt x="337739" y="745331"/>
                    <a:pt x="329802" y="801290"/>
                  </a:cubicBezTo>
                  <a:cubicBezTo>
                    <a:pt x="321865" y="857249"/>
                    <a:pt x="319086" y="922735"/>
                    <a:pt x="315514" y="965597"/>
                  </a:cubicBezTo>
                  <a:cubicBezTo>
                    <a:pt x="311942" y="1008459"/>
                    <a:pt x="296464" y="1007268"/>
                    <a:pt x="308370" y="1058465"/>
                  </a:cubicBezTo>
                  <a:cubicBezTo>
                    <a:pt x="258364" y="1078706"/>
                    <a:pt x="261937" y="1083866"/>
                    <a:pt x="15477" y="1087041"/>
                  </a:cubicBezTo>
                  <a:cubicBezTo>
                    <a:pt x="0" y="902097"/>
                    <a:pt x="396" y="484584"/>
                    <a:pt x="22620" y="595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2967039" y="2081213"/>
              <a:ext cx="304800" cy="2062134"/>
            </a:xfrm>
            <a:custGeom>
              <a:avLst/>
              <a:gdLst>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52725"/>
                <a:gd name="connsiteX1" fmla="*/ 342900 w 379412"/>
                <a:gd name="connsiteY1" fmla="*/ 347662 h 2752725"/>
                <a:gd name="connsiteX2" fmla="*/ 276225 w 379412"/>
                <a:gd name="connsiteY2" fmla="*/ 2409825 h 2752725"/>
                <a:gd name="connsiteX3" fmla="*/ 38100 w 379412"/>
                <a:gd name="connsiteY3" fmla="*/ 2405062 h 2752725"/>
                <a:gd name="connsiteX4" fmla="*/ 57150 w 379412"/>
                <a:gd name="connsiteY4" fmla="*/ 342900 h 2752725"/>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342900 h 2749549"/>
                <a:gd name="connsiteX1" fmla="*/ 342900 w 379412"/>
                <a:gd name="connsiteY1" fmla="*/ 347662 h 2749549"/>
                <a:gd name="connsiteX2" fmla="*/ 276225 w 379412"/>
                <a:gd name="connsiteY2" fmla="*/ 2409825 h 2749549"/>
                <a:gd name="connsiteX3" fmla="*/ 38100 w 379412"/>
                <a:gd name="connsiteY3" fmla="*/ 2405062 h 2749549"/>
                <a:gd name="connsiteX4" fmla="*/ 57150 w 379412"/>
                <a:gd name="connsiteY4" fmla="*/ 342900 h 2749549"/>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57150 w 379412"/>
                <a:gd name="connsiteY0" fmla="*/ 11112 h 2417761"/>
                <a:gd name="connsiteX1" fmla="*/ 342900 w 379412"/>
                <a:gd name="connsiteY1" fmla="*/ 15874 h 2417761"/>
                <a:gd name="connsiteX2" fmla="*/ 276225 w 379412"/>
                <a:gd name="connsiteY2" fmla="*/ 2078037 h 2417761"/>
                <a:gd name="connsiteX3" fmla="*/ 38100 w 379412"/>
                <a:gd name="connsiteY3" fmla="*/ 2073274 h 2417761"/>
                <a:gd name="connsiteX4" fmla="*/ 57150 w 379412"/>
                <a:gd name="connsiteY4" fmla="*/ 11112 h 2417761"/>
                <a:gd name="connsiteX0" fmla="*/ 26987 w 349249"/>
                <a:gd name="connsiteY0" fmla="*/ 11112 h 2417761"/>
                <a:gd name="connsiteX1" fmla="*/ 312737 w 349249"/>
                <a:gd name="connsiteY1" fmla="*/ 15874 h 2417761"/>
                <a:gd name="connsiteX2" fmla="*/ 246062 w 349249"/>
                <a:gd name="connsiteY2" fmla="*/ 2078037 h 2417761"/>
                <a:gd name="connsiteX3" fmla="*/ 7937 w 349249"/>
                <a:gd name="connsiteY3" fmla="*/ 2073274 h 2417761"/>
                <a:gd name="connsiteX4" fmla="*/ 26987 w 349249"/>
                <a:gd name="connsiteY4" fmla="*/ 11112 h 2417761"/>
                <a:gd name="connsiteX0" fmla="*/ 26987 w 349249"/>
                <a:gd name="connsiteY0" fmla="*/ 11112 h 2078037"/>
                <a:gd name="connsiteX1" fmla="*/ 312737 w 349249"/>
                <a:gd name="connsiteY1" fmla="*/ 15874 h 2078037"/>
                <a:gd name="connsiteX2" fmla="*/ 246062 w 349249"/>
                <a:gd name="connsiteY2" fmla="*/ 2078037 h 2078037"/>
                <a:gd name="connsiteX3" fmla="*/ 7937 w 349249"/>
                <a:gd name="connsiteY3" fmla="*/ 2073274 h 2078037"/>
                <a:gd name="connsiteX4" fmla="*/ 26987 w 349249"/>
                <a:gd name="connsiteY4" fmla="*/ 11112 h 2078037"/>
                <a:gd name="connsiteX0" fmla="*/ 26987 w 363537"/>
                <a:gd name="connsiteY0" fmla="*/ 0 h 2153775"/>
                <a:gd name="connsiteX1" fmla="*/ 327025 w 363537"/>
                <a:gd name="connsiteY1" fmla="*/ 91612 h 2153775"/>
                <a:gd name="connsiteX2" fmla="*/ 260350 w 363537"/>
                <a:gd name="connsiteY2" fmla="*/ 2153775 h 2153775"/>
                <a:gd name="connsiteX3" fmla="*/ 22225 w 363537"/>
                <a:gd name="connsiteY3" fmla="*/ 2149012 h 2153775"/>
                <a:gd name="connsiteX4" fmla="*/ 26987 w 363537"/>
                <a:gd name="connsiteY4" fmla="*/ 0 h 2153775"/>
                <a:gd name="connsiteX0" fmla="*/ 26987 w 363537"/>
                <a:gd name="connsiteY0" fmla="*/ 0 h 2078037"/>
                <a:gd name="connsiteX1" fmla="*/ 327025 w 363537"/>
                <a:gd name="connsiteY1" fmla="*/ 15874 h 2078037"/>
                <a:gd name="connsiteX2" fmla="*/ 260350 w 363537"/>
                <a:gd name="connsiteY2" fmla="*/ 2078037 h 2078037"/>
                <a:gd name="connsiteX3" fmla="*/ 22225 w 363537"/>
                <a:gd name="connsiteY3" fmla="*/ 2073274 h 2078037"/>
                <a:gd name="connsiteX4" fmla="*/ 26987 w 363537"/>
                <a:gd name="connsiteY4" fmla="*/ 0 h 2078037"/>
                <a:gd name="connsiteX0" fmla="*/ 26987 w 363537"/>
                <a:gd name="connsiteY0" fmla="*/ 0 h 2078038"/>
                <a:gd name="connsiteX1" fmla="*/ 327025 w 363537"/>
                <a:gd name="connsiteY1" fmla="*/ 15875 h 2078038"/>
                <a:gd name="connsiteX2" fmla="*/ 260350 w 363537"/>
                <a:gd name="connsiteY2" fmla="*/ 2078038 h 2078038"/>
                <a:gd name="connsiteX3" fmla="*/ 22225 w 363537"/>
                <a:gd name="connsiteY3" fmla="*/ 2073275 h 2078038"/>
                <a:gd name="connsiteX4" fmla="*/ 26987 w 363537"/>
                <a:gd name="connsiteY4" fmla="*/ 0 h 2078038"/>
                <a:gd name="connsiteX0" fmla="*/ 26987 w 376238"/>
                <a:gd name="connsiteY0" fmla="*/ 0 h 2078038"/>
                <a:gd name="connsiteX1" fmla="*/ 327025 w 376238"/>
                <a:gd name="connsiteY1" fmla="*/ 15875 h 2078038"/>
                <a:gd name="connsiteX2" fmla="*/ 322262 w 376238"/>
                <a:gd name="connsiteY2" fmla="*/ 861510 h 2078038"/>
                <a:gd name="connsiteX3" fmla="*/ 260350 w 376238"/>
                <a:gd name="connsiteY3" fmla="*/ 2078038 h 2078038"/>
                <a:gd name="connsiteX4" fmla="*/ 22225 w 376238"/>
                <a:gd name="connsiteY4" fmla="*/ 2073275 h 2078038"/>
                <a:gd name="connsiteX5" fmla="*/ 26987 w 376238"/>
                <a:gd name="connsiteY5" fmla="*/ 0 h 2078038"/>
                <a:gd name="connsiteX0" fmla="*/ 26987 w 376239"/>
                <a:gd name="connsiteY0" fmla="*/ 0 h 2078037"/>
                <a:gd name="connsiteX1" fmla="*/ 327026 w 376239"/>
                <a:gd name="connsiteY1" fmla="*/ 15874 h 2078037"/>
                <a:gd name="connsiteX2" fmla="*/ 322263 w 376239"/>
                <a:gd name="connsiteY2" fmla="*/ 861509 h 2078037"/>
                <a:gd name="connsiteX3" fmla="*/ 260351 w 376239"/>
                <a:gd name="connsiteY3" fmla="*/ 2078037 h 2078037"/>
                <a:gd name="connsiteX4" fmla="*/ 22226 w 376239"/>
                <a:gd name="connsiteY4" fmla="*/ 2073274 h 2078037"/>
                <a:gd name="connsiteX5" fmla="*/ 26987 w 376239"/>
                <a:gd name="connsiteY5" fmla="*/ 0 h 2078037"/>
                <a:gd name="connsiteX0" fmla="*/ 26987 w 373858"/>
                <a:gd name="connsiteY0" fmla="*/ 23668 h 2078037"/>
                <a:gd name="connsiteX1" fmla="*/ 324645 w 373858"/>
                <a:gd name="connsiteY1" fmla="*/ 15874 h 2078037"/>
                <a:gd name="connsiteX2" fmla="*/ 319882 w 373858"/>
                <a:gd name="connsiteY2" fmla="*/ 861509 h 2078037"/>
                <a:gd name="connsiteX3" fmla="*/ 257970 w 373858"/>
                <a:gd name="connsiteY3" fmla="*/ 2078037 h 2078037"/>
                <a:gd name="connsiteX4" fmla="*/ 19845 w 373858"/>
                <a:gd name="connsiteY4" fmla="*/ 2073274 h 2078037"/>
                <a:gd name="connsiteX5" fmla="*/ 26987 w 373858"/>
                <a:gd name="connsiteY5" fmla="*/ 23668 h 2078037"/>
                <a:gd name="connsiteX0" fmla="*/ 26987 w 373858"/>
                <a:gd name="connsiteY0" fmla="*/ 11834 h 2066203"/>
                <a:gd name="connsiteX1" fmla="*/ 324645 w 373858"/>
                <a:gd name="connsiteY1" fmla="*/ 15874 h 2066203"/>
                <a:gd name="connsiteX2" fmla="*/ 319882 w 373858"/>
                <a:gd name="connsiteY2" fmla="*/ 849675 h 2066203"/>
                <a:gd name="connsiteX3" fmla="*/ 257970 w 373858"/>
                <a:gd name="connsiteY3" fmla="*/ 2066203 h 2066203"/>
                <a:gd name="connsiteX4" fmla="*/ 19845 w 373858"/>
                <a:gd name="connsiteY4" fmla="*/ 2061440 h 2066203"/>
                <a:gd name="connsiteX5" fmla="*/ 26987 w 373858"/>
                <a:gd name="connsiteY5" fmla="*/ 11834 h 2066203"/>
                <a:gd name="connsiteX0" fmla="*/ 26987 w 330994"/>
                <a:gd name="connsiteY0" fmla="*/ 11834 h 2066203"/>
                <a:gd name="connsiteX1" fmla="*/ 324645 w 330994"/>
                <a:gd name="connsiteY1" fmla="*/ 15874 h 2066203"/>
                <a:gd name="connsiteX2" fmla="*/ 319882 w 330994"/>
                <a:gd name="connsiteY2" fmla="*/ 849675 h 2066203"/>
                <a:gd name="connsiteX3" fmla="*/ 257970 w 330994"/>
                <a:gd name="connsiteY3" fmla="*/ 2066203 h 2066203"/>
                <a:gd name="connsiteX4" fmla="*/ 19845 w 330994"/>
                <a:gd name="connsiteY4" fmla="*/ 2061440 h 2066203"/>
                <a:gd name="connsiteX5" fmla="*/ 26987 w 330994"/>
                <a:gd name="connsiteY5" fmla="*/ 11834 h 2066203"/>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26987 w 330994"/>
                <a:gd name="connsiteY0" fmla="*/ 0 h 2054369"/>
                <a:gd name="connsiteX1" fmla="*/ 324645 w 330994"/>
                <a:gd name="connsiteY1" fmla="*/ 4040 h 2054369"/>
                <a:gd name="connsiteX2" fmla="*/ 319882 w 330994"/>
                <a:gd name="connsiteY2" fmla="*/ 837841 h 2054369"/>
                <a:gd name="connsiteX3" fmla="*/ 257970 w 330994"/>
                <a:gd name="connsiteY3" fmla="*/ 2054369 h 2054369"/>
                <a:gd name="connsiteX4" fmla="*/ 19845 w 330994"/>
                <a:gd name="connsiteY4" fmla="*/ 2049606 h 2054369"/>
                <a:gd name="connsiteX5" fmla="*/ 26987 w 330994"/>
                <a:gd name="connsiteY5" fmla="*/ 0 h 2054369"/>
                <a:gd name="connsiteX0" fmla="*/ 7142 w 311149"/>
                <a:gd name="connsiteY0" fmla="*/ 0 h 2054369"/>
                <a:gd name="connsiteX1" fmla="*/ 304800 w 311149"/>
                <a:gd name="connsiteY1" fmla="*/ 4040 h 2054369"/>
                <a:gd name="connsiteX2" fmla="*/ 300037 w 311149"/>
                <a:gd name="connsiteY2" fmla="*/ 837841 h 2054369"/>
                <a:gd name="connsiteX3" fmla="*/ 238125 w 311149"/>
                <a:gd name="connsiteY3" fmla="*/ 2054369 h 2054369"/>
                <a:gd name="connsiteX4" fmla="*/ 0 w 311149"/>
                <a:gd name="connsiteY4" fmla="*/ 2049606 h 2054369"/>
                <a:gd name="connsiteX5" fmla="*/ 7142 w 311149"/>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54369"/>
                <a:gd name="connsiteX1" fmla="*/ 304800 w 304800"/>
                <a:gd name="connsiteY1" fmla="*/ 4040 h 2054369"/>
                <a:gd name="connsiteX2" fmla="*/ 266700 w 304800"/>
                <a:gd name="connsiteY2" fmla="*/ 837841 h 2054369"/>
                <a:gd name="connsiteX3" fmla="*/ 238125 w 304800"/>
                <a:gd name="connsiteY3" fmla="*/ 2054369 h 2054369"/>
                <a:gd name="connsiteX4" fmla="*/ 0 w 304800"/>
                <a:gd name="connsiteY4" fmla="*/ 2049606 h 2054369"/>
                <a:gd name="connsiteX5" fmla="*/ 7142 w 304800"/>
                <a:gd name="connsiteY5" fmla="*/ 0 h 2054369"/>
                <a:gd name="connsiteX0" fmla="*/ 7142 w 304800"/>
                <a:gd name="connsiteY0" fmla="*/ 0 h 2049606"/>
                <a:gd name="connsiteX1" fmla="*/ 304800 w 304800"/>
                <a:gd name="connsiteY1" fmla="*/ 4040 h 2049606"/>
                <a:gd name="connsiteX2" fmla="*/ 266700 w 304800"/>
                <a:gd name="connsiteY2" fmla="*/ 837841 h 2049606"/>
                <a:gd name="connsiteX3" fmla="*/ 257175 w 304800"/>
                <a:gd name="connsiteY3" fmla="*/ 2028335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 name="connsiteX0" fmla="*/ 7142 w 304800"/>
                <a:gd name="connsiteY0" fmla="*/ 0 h 2049606"/>
                <a:gd name="connsiteX1" fmla="*/ 304800 w 304800"/>
                <a:gd name="connsiteY1" fmla="*/ 4040 h 2049606"/>
                <a:gd name="connsiteX2" fmla="*/ 266700 w 304800"/>
                <a:gd name="connsiteY2" fmla="*/ 837841 h 2049606"/>
                <a:gd name="connsiteX3" fmla="*/ 247650 w 304800"/>
                <a:gd name="connsiteY3" fmla="*/ 2044903 h 2049606"/>
                <a:gd name="connsiteX4" fmla="*/ 0 w 304800"/>
                <a:gd name="connsiteY4" fmla="*/ 2049606 h 2049606"/>
                <a:gd name="connsiteX5" fmla="*/ 7142 w 304800"/>
                <a:gd name="connsiteY5" fmla="*/ 0 h 204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2049606">
                  <a:moveTo>
                    <a:pt x="7142" y="0"/>
                  </a:moveTo>
                  <a:cubicBezTo>
                    <a:pt x="179386" y="2396"/>
                    <a:pt x="161131" y="7100"/>
                    <a:pt x="304800" y="4040"/>
                  </a:cubicBezTo>
                  <a:cubicBezTo>
                    <a:pt x="296863" y="159459"/>
                    <a:pt x="276225" y="497697"/>
                    <a:pt x="266700" y="837841"/>
                  </a:cubicBezTo>
                  <a:cubicBezTo>
                    <a:pt x="257175" y="1177985"/>
                    <a:pt x="252412" y="1840576"/>
                    <a:pt x="247650" y="2044903"/>
                  </a:cubicBezTo>
                  <a:cubicBezTo>
                    <a:pt x="49213" y="2049579"/>
                    <a:pt x="261938" y="2046431"/>
                    <a:pt x="0" y="2049606"/>
                  </a:cubicBezTo>
                  <a:cubicBezTo>
                    <a:pt x="14288" y="1686069"/>
                    <a:pt x="8730" y="333375"/>
                    <a:pt x="714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1300163" y="2662237"/>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05126" y="1038230"/>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905126" y="1266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909881" y="147637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905126" y="16621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905126" y="186689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905126" y="20859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881067"/>
              <a:ext cx="457200"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0</a:t>
              </a:r>
              <a:endParaRPr lang="en-US" i="1" dirty="0">
                <a:latin typeface="Times New Roman" pitchFamily="18" charset="0"/>
                <a:cs typeface="Times New Roman" pitchFamily="18" charset="0"/>
              </a:endParaRPr>
            </a:p>
          </p:txBody>
        </p:sp>
        <p:sp>
          <p:nvSpPr>
            <p:cNvPr id="44" name="TextBox 43"/>
            <p:cNvSpPr txBox="1"/>
            <p:nvPr/>
          </p:nvSpPr>
          <p:spPr>
            <a:xfrm>
              <a:off x="2490537" y="2986089"/>
              <a:ext cx="55746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10</a:t>
              </a:r>
              <a:endParaRPr lang="en-US" i="1" dirty="0">
                <a:latin typeface="Times New Roman" pitchFamily="18" charset="0"/>
                <a:cs typeface="Times New Roman" pitchFamily="18" charset="0"/>
              </a:endParaRPr>
            </a:p>
          </p:txBody>
        </p:sp>
        <p:sp>
          <p:nvSpPr>
            <p:cNvPr id="47" name="TextBox 46"/>
            <p:cNvSpPr txBox="1"/>
            <p:nvPr/>
          </p:nvSpPr>
          <p:spPr>
            <a:xfrm>
              <a:off x="2814644" y="4342623"/>
              <a:ext cx="457200"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cxnSp>
          <p:nvCxnSpPr>
            <p:cNvPr id="52" name="Straight Connector 51"/>
            <p:cNvCxnSpPr/>
            <p:nvPr/>
          </p:nvCxnSpPr>
          <p:spPr>
            <a:xfrm rot="10800000">
              <a:off x="2895600" y="230096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900355" y="251051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895600" y="272005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895600" y="3757615"/>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895600" y="396240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895600" y="355283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95600" y="33432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895600" y="313848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905110" y="292894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890845" y="4143370"/>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90537" y="4004482"/>
              <a:ext cx="55746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15</a:t>
              </a:r>
              <a:endParaRPr lang="en-US" i="1" dirty="0">
                <a:latin typeface="Times New Roman" pitchFamily="18" charset="0"/>
                <a:cs typeface="Times New Roman" pitchFamily="18" charset="0"/>
              </a:endParaRPr>
            </a:p>
          </p:txBody>
        </p:sp>
        <p:sp>
          <p:nvSpPr>
            <p:cNvPr id="78" name="TextBox 77"/>
            <p:cNvSpPr txBox="1"/>
            <p:nvPr/>
          </p:nvSpPr>
          <p:spPr>
            <a:xfrm>
              <a:off x="3258274" y="732100"/>
              <a:ext cx="772304" cy="244706"/>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82" name="Freeform 81"/>
            <p:cNvSpPr/>
            <p:nvPr/>
          </p:nvSpPr>
          <p:spPr>
            <a:xfrm>
              <a:off x="3195577" y="1041722"/>
              <a:ext cx="611248" cy="3106416"/>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810000" y="2133600"/>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810000" y="2743200"/>
              <a:ext cx="862263" cy="244706"/>
            </a:xfrm>
            <a:prstGeom prst="rect">
              <a:avLst/>
            </a:prstGeom>
            <a:noFill/>
          </p:spPr>
          <p:txBody>
            <a:bodyPr wrap="square" rtlCol="0">
              <a:spAutoFit/>
            </a:bodyPr>
            <a:lstStyle/>
            <a:p>
              <a:r>
                <a:rPr lang="en-US" dirty="0" smtClean="0">
                  <a:latin typeface="Times New Roman" pitchFamily="18" charset="0"/>
                  <a:cs typeface="Times New Roman" pitchFamily="18" charset="0"/>
                </a:rPr>
                <a:t>median</a:t>
              </a:r>
              <a:endParaRPr lang="en-US" dirty="0">
                <a:latin typeface="Times New Roman" pitchFamily="18" charset="0"/>
                <a:cs typeface="Times New Roman" pitchFamily="18" charset="0"/>
              </a:endParaRPr>
            </a:p>
          </p:txBody>
        </p:sp>
        <p:cxnSp>
          <p:nvCxnSpPr>
            <p:cNvPr id="86" name="Straight Connector 85"/>
            <p:cNvCxnSpPr/>
            <p:nvPr/>
          </p:nvCxnSpPr>
          <p:spPr>
            <a:xfrm>
              <a:off x="2895600" y="2093025"/>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169694" y="1897176"/>
              <a:ext cx="802105" cy="244706"/>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median</a:t>
              </a:r>
              <a:endParaRPr lang="en-US" i="1" baseline="-25000" dirty="0">
                <a:latin typeface="Times New Roman" pitchFamily="18" charset="0"/>
                <a:cs typeface="Times New Roman" pitchFamily="18" charset="0"/>
              </a:endParaRPr>
            </a:p>
          </p:txBody>
        </p:sp>
        <p:sp>
          <p:nvSpPr>
            <p:cNvPr id="35" name="Freeform 34"/>
            <p:cNvSpPr/>
            <p:nvPr/>
          </p:nvSpPr>
          <p:spPr>
            <a:xfrm>
              <a:off x="3122221" y="2909455"/>
              <a:ext cx="653143" cy="629392"/>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428999" y="3505200"/>
              <a:ext cx="1179095" cy="244706"/>
            </a:xfrm>
            <a:prstGeom prst="rect">
              <a:avLst/>
            </a:prstGeom>
            <a:noFill/>
          </p:spPr>
          <p:txBody>
            <a:bodyPr wrap="square" rtlCol="0">
              <a:spAutoFit/>
            </a:bodyPr>
            <a:lstStyle/>
            <a:p>
              <a:r>
                <a:rPr lang="en-US" dirty="0" smtClean="0">
                  <a:latin typeface="Times New Roman" pitchFamily="18" charset="0"/>
                  <a:cs typeface="Times New Roman" pitchFamily="18" charset="0"/>
                </a:rPr>
                <a:t>area=50%</a:t>
              </a:r>
              <a:endParaRPr lang="en-US" dirty="0">
                <a:latin typeface="Times New Roman" pitchFamily="18" charset="0"/>
                <a:cs typeface="Times New Roman" pitchFamily="18" charset="0"/>
              </a:endParaRPr>
            </a:p>
          </p:txBody>
        </p:sp>
        <p:sp>
          <p:nvSpPr>
            <p:cNvPr id="37" name="TextBox 36"/>
            <p:cNvSpPr txBox="1"/>
            <p:nvPr/>
          </p:nvSpPr>
          <p:spPr>
            <a:xfrm>
              <a:off x="3886200" y="1676400"/>
              <a:ext cx="914400" cy="428235"/>
            </a:xfrm>
            <a:prstGeom prst="rect">
              <a:avLst/>
            </a:prstGeom>
            <a:noFill/>
          </p:spPr>
          <p:txBody>
            <a:bodyPr wrap="square" rtlCol="0">
              <a:spAutoFit/>
            </a:bodyPr>
            <a:lstStyle/>
            <a:p>
              <a:r>
                <a:rPr lang="en-US" dirty="0" smtClean="0">
                  <a:latin typeface="Times New Roman" pitchFamily="18" charset="0"/>
                  <a:cs typeface="Times New Roman" pitchFamily="18" charset="0"/>
                </a:rPr>
                <a:t>area=</a:t>
              </a:r>
            </a:p>
            <a:p>
              <a:r>
                <a:rPr lang="en-US" dirty="0" smtClean="0">
                  <a:latin typeface="Times New Roman" pitchFamily="18" charset="0"/>
                  <a:cs typeface="Times New Roman" pitchFamily="18" charset="0"/>
                </a:rPr>
                <a:t>50%</a:t>
              </a:r>
              <a:endParaRPr lang="en-US" dirty="0">
                <a:latin typeface="Times New Roman" pitchFamily="18" charset="0"/>
                <a:cs typeface="Times New Roman" pitchFamily="18" charset="0"/>
              </a:endParaRPr>
            </a:p>
          </p:txBody>
        </p:sp>
        <p:sp>
          <p:nvSpPr>
            <p:cNvPr id="38" name="Freeform 37"/>
            <p:cNvSpPr/>
            <p:nvPr/>
          </p:nvSpPr>
          <p:spPr>
            <a:xfrm>
              <a:off x="3200400" y="1447800"/>
              <a:ext cx="685800" cy="457200"/>
            </a:xfrm>
            <a:custGeom>
              <a:avLst/>
              <a:gdLst>
                <a:gd name="connsiteX0" fmla="*/ 0 w 653143"/>
                <a:gd name="connsiteY0" fmla="*/ 0 h 629392"/>
                <a:gd name="connsiteX1" fmla="*/ 522514 w 653143"/>
                <a:gd name="connsiteY1" fmla="*/ 225631 h 629392"/>
                <a:gd name="connsiteX2" fmla="*/ 237506 w 653143"/>
                <a:gd name="connsiteY2" fmla="*/ 308758 h 629392"/>
                <a:gd name="connsiteX3" fmla="*/ 653143 w 653143"/>
                <a:gd name="connsiteY3" fmla="*/ 629392 h 629392"/>
              </a:gdLst>
              <a:ahLst/>
              <a:cxnLst>
                <a:cxn ang="0">
                  <a:pos x="connsiteX0" y="connsiteY0"/>
                </a:cxn>
                <a:cxn ang="0">
                  <a:pos x="connsiteX1" y="connsiteY1"/>
                </a:cxn>
                <a:cxn ang="0">
                  <a:pos x="connsiteX2" y="connsiteY2"/>
                </a:cxn>
                <a:cxn ang="0">
                  <a:pos x="connsiteX3" y="connsiteY3"/>
                </a:cxn>
              </a:cxnLst>
              <a:rect l="l" t="t" r="r" b="b"/>
              <a:pathLst>
                <a:path w="653143" h="629392">
                  <a:moveTo>
                    <a:pt x="0" y="0"/>
                  </a:moveTo>
                  <a:cubicBezTo>
                    <a:pt x="241465" y="87085"/>
                    <a:pt x="482930" y="174171"/>
                    <a:pt x="522514" y="225631"/>
                  </a:cubicBezTo>
                  <a:cubicBezTo>
                    <a:pt x="562098" y="277091"/>
                    <a:pt x="215735" y="241465"/>
                    <a:pt x="237506" y="308758"/>
                  </a:cubicBezTo>
                  <a:cubicBezTo>
                    <a:pt x="259277" y="376051"/>
                    <a:pt x="456210" y="502721"/>
                    <a:pt x="653143" y="629392"/>
                  </a:cubicBezTo>
                </a:path>
              </a:pathLst>
            </a:cu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Title 1"/>
          <p:cNvSpPr txBox="1">
            <a:spLocks/>
          </p:cNvSpPr>
          <p:nvPr/>
        </p:nvSpPr>
        <p:spPr bwMode="auto">
          <a:xfrm>
            <a:off x="4572000" y="2743200"/>
            <a:ext cx="38100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Another choice of the ‘typical value’ is the median,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median</a:t>
            </a:r>
            <a:r>
              <a:rPr lang="en-US" sz="2800" kern="0" dirty="0" smtClean="0">
                <a:solidFill>
                  <a:schemeClr val="tx2"/>
                </a:solidFill>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It is the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that divides the </a:t>
            </a:r>
            <a:r>
              <a:rPr kumimoji="0" lang="en-US" sz="2800" b="0" i="0" u="none" strike="noStrike" kern="0" cap="none" spc="0" normalizeH="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into two pieces, each with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50%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of the total area.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03		Probability and Measurement Error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066800" y="381000"/>
            <a:ext cx="3041075" cy="5627131"/>
            <a:chOff x="2216725" y="891703"/>
            <a:chExt cx="2050475" cy="3863924"/>
          </a:xfrm>
        </p:grpSpPr>
        <p:cxnSp>
          <p:nvCxnSpPr>
            <p:cNvPr id="7" name="Straight Arrow Connector 6"/>
            <p:cNvCxnSpPr/>
            <p:nvPr/>
          </p:nvCxnSpPr>
          <p:spPr>
            <a:xfrm rot="5400000">
              <a:off x="1147763" y="2821840"/>
              <a:ext cx="3352800" cy="95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52726" y="1197833"/>
              <a:ext cx="91360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752726" y="1426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757481" y="1635981"/>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752726" y="18217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752726" y="202649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2752726" y="224557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438400" y="1040670"/>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0</a:t>
              </a:r>
              <a:endParaRPr lang="en-US" i="1" dirty="0">
                <a:latin typeface="Times New Roman" pitchFamily="18" charset="0"/>
                <a:cs typeface="Times New Roman" pitchFamily="18" charset="0"/>
              </a:endParaRPr>
            </a:p>
          </p:txBody>
        </p:sp>
        <p:sp>
          <p:nvSpPr>
            <p:cNvPr id="43" name="TextBox 42"/>
            <p:cNvSpPr txBox="1"/>
            <p:nvPr/>
          </p:nvSpPr>
          <p:spPr>
            <a:xfrm>
              <a:off x="2438400" y="2099328"/>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5</a:t>
              </a:r>
              <a:endParaRPr lang="en-US" i="1" dirty="0">
                <a:latin typeface="Times New Roman" pitchFamily="18" charset="0"/>
                <a:cs typeface="Times New Roman" pitchFamily="18" charset="0"/>
              </a:endParaRPr>
            </a:p>
          </p:txBody>
        </p:sp>
        <p:sp>
          <p:nvSpPr>
            <p:cNvPr id="44" name="TextBox 43"/>
            <p:cNvSpPr txBox="1"/>
            <p:nvPr/>
          </p:nvSpPr>
          <p:spPr>
            <a:xfrm>
              <a:off x="2438400" y="3145692"/>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10</a:t>
              </a:r>
              <a:endParaRPr lang="en-US" i="1" dirty="0">
                <a:latin typeface="Times New Roman" pitchFamily="18" charset="0"/>
                <a:cs typeface="Times New Roman" pitchFamily="18" charset="0"/>
              </a:endParaRPr>
            </a:p>
          </p:txBody>
        </p:sp>
        <p:sp>
          <p:nvSpPr>
            <p:cNvPr id="47" name="TextBox 46"/>
            <p:cNvSpPr txBox="1"/>
            <p:nvPr/>
          </p:nvSpPr>
          <p:spPr>
            <a:xfrm>
              <a:off x="2730511" y="4502022"/>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cxnSp>
          <p:nvCxnSpPr>
            <p:cNvPr id="52" name="Straight Connector 51"/>
            <p:cNvCxnSpPr/>
            <p:nvPr/>
          </p:nvCxnSpPr>
          <p:spPr>
            <a:xfrm rot="10800000">
              <a:off x="2743200" y="2460566"/>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747955" y="267011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743200" y="287966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743200" y="3917218"/>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2743200" y="412200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743200" y="371243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743200" y="3502869"/>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743200" y="3298092"/>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2752710" y="3088544"/>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2738445" y="4302973"/>
              <a:ext cx="76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38400" y="4164085"/>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15</a:t>
              </a:r>
              <a:endParaRPr lang="en-US" i="1" dirty="0">
                <a:latin typeface="Times New Roman" pitchFamily="18" charset="0"/>
                <a:cs typeface="Times New Roman" pitchFamily="18" charset="0"/>
              </a:endParaRPr>
            </a:p>
          </p:txBody>
        </p:sp>
        <p:sp>
          <p:nvSpPr>
            <p:cNvPr id="78" name="TextBox 77"/>
            <p:cNvSpPr txBox="1"/>
            <p:nvPr/>
          </p:nvSpPr>
          <p:spPr>
            <a:xfrm>
              <a:off x="3105875" y="891703"/>
              <a:ext cx="4572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82" name="Freeform 81"/>
            <p:cNvSpPr/>
            <p:nvPr/>
          </p:nvSpPr>
          <p:spPr>
            <a:xfrm>
              <a:off x="3043177" y="1201325"/>
              <a:ext cx="611248" cy="3032567"/>
            </a:xfrm>
            <a:custGeom>
              <a:avLst/>
              <a:gdLst>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86137 w 609600"/>
                <a:gd name="connsiteY2" fmla="*/ 347240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62046 w 609600"/>
                <a:gd name="connsiteY4" fmla="*/ 590308 h 3032567"/>
                <a:gd name="connsiteX5" fmla="*/ 57874 w 609600"/>
                <a:gd name="connsiteY5" fmla="*/ 1446835 h 3032567"/>
                <a:gd name="connsiteX6" fmla="*/ 23150 w 609600"/>
                <a:gd name="connsiteY6" fmla="*/ 3032567 h 3032567"/>
                <a:gd name="connsiteX0" fmla="*/ 0 w 609600"/>
                <a:gd name="connsiteY0" fmla="*/ 0 h 3032567"/>
                <a:gd name="connsiteX1" fmla="*/ 127322 w 609600"/>
                <a:gd name="connsiteY1" fmla="*/ 196769 h 3032567"/>
                <a:gd name="connsiteX2" fmla="*/ 462023 w 609600"/>
                <a:gd name="connsiteY2" fmla="*/ 329878 h 3032567"/>
                <a:gd name="connsiteX3" fmla="*/ 555585 w 609600"/>
                <a:gd name="connsiteY3" fmla="*/ 451412 h 3032567"/>
                <a:gd name="connsiteX4" fmla="*/ 157223 w 609600"/>
                <a:gd name="connsiteY4" fmla="*/ 558478 h 3032567"/>
                <a:gd name="connsiteX5" fmla="*/ 57874 w 609600"/>
                <a:gd name="connsiteY5" fmla="*/ 1446835 h 3032567"/>
                <a:gd name="connsiteX6" fmla="*/ 23150 w 609600"/>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27322 w 592238"/>
                <a:gd name="connsiteY1" fmla="*/ 196769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3298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592238"/>
                <a:gd name="connsiteY0" fmla="*/ 0 h 3032567"/>
                <a:gd name="connsiteX1" fmla="*/ 157223 w 592238"/>
                <a:gd name="connsiteY1" fmla="*/ 177478 h 3032567"/>
                <a:gd name="connsiteX2" fmla="*/ 462023 w 592238"/>
                <a:gd name="connsiteY2" fmla="*/ 253678 h 3032567"/>
                <a:gd name="connsiteX3" fmla="*/ 538223 w 592238"/>
                <a:gd name="connsiteY3" fmla="*/ 406078 h 3032567"/>
                <a:gd name="connsiteX4" fmla="*/ 157223 w 592238"/>
                <a:gd name="connsiteY4" fmla="*/ 558478 h 3032567"/>
                <a:gd name="connsiteX5" fmla="*/ 57874 w 592238"/>
                <a:gd name="connsiteY5" fmla="*/ 1446835 h 3032567"/>
                <a:gd name="connsiteX6" fmla="*/ 23150 w 59223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 name="connsiteX0" fmla="*/ 0 w 611248"/>
                <a:gd name="connsiteY0" fmla="*/ 0 h 3032567"/>
                <a:gd name="connsiteX1" fmla="*/ 157223 w 611248"/>
                <a:gd name="connsiteY1" fmla="*/ 177478 h 3032567"/>
                <a:gd name="connsiteX2" fmla="*/ 462023 w 611248"/>
                <a:gd name="connsiteY2" fmla="*/ 253678 h 3032567"/>
                <a:gd name="connsiteX3" fmla="*/ 538223 w 611248"/>
                <a:gd name="connsiteY3" fmla="*/ 406078 h 3032567"/>
                <a:gd name="connsiteX4" fmla="*/ 157223 w 611248"/>
                <a:gd name="connsiteY4" fmla="*/ 558478 h 3032567"/>
                <a:gd name="connsiteX5" fmla="*/ 57874 w 611248"/>
                <a:gd name="connsiteY5" fmla="*/ 1446835 h 3032567"/>
                <a:gd name="connsiteX6" fmla="*/ 23150 w 611248"/>
                <a:gd name="connsiteY6" fmla="*/ 3032567 h 303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248" h="3032567">
                  <a:moveTo>
                    <a:pt x="0" y="0"/>
                  </a:moveTo>
                  <a:cubicBezTo>
                    <a:pt x="23149" y="69448"/>
                    <a:pt x="80219" y="135198"/>
                    <a:pt x="157223" y="177478"/>
                  </a:cubicBezTo>
                  <a:cubicBezTo>
                    <a:pt x="234227" y="219758"/>
                    <a:pt x="303273" y="206053"/>
                    <a:pt x="462023" y="253678"/>
                  </a:cubicBezTo>
                  <a:cubicBezTo>
                    <a:pt x="611248" y="325116"/>
                    <a:pt x="592238" y="365567"/>
                    <a:pt x="538223" y="406078"/>
                  </a:cubicBezTo>
                  <a:cubicBezTo>
                    <a:pt x="441346" y="446589"/>
                    <a:pt x="268750" y="449724"/>
                    <a:pt x="157223" y="558478"/>
                  </a:cubicBezTo>
                  <a:cubicBezTo>
                    <a:pt x="74271" y="724382"/>
                    <a:pt x="80219" y="1034487"/>
                    <a:pt x="57874" y="1446835"/>
                  </a:cubicBezTo>
                  <a:cubicBezTo>
                    <a:pt x="35529" y="1859183"/>
                    <a:pt x="28937" y="2443222"/>
                    <a:pt x="23150" y="303256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657600" y="2521803"/>
              <a:ext cx="277793" cy="578734"/>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3657600" y="3131403"/>
              <a:ext cx="609600" cy="253605"/>
            </a:xfrm>
            <a:prstGeom prst="rect">
              <a:avLst/>
            </a:prstGeom>
            <a:noFill/>
          </p:spPr>
          <p:txBody>
            <a:bodyPr wrap="square" rtlCol="0">
              <a:spAutoFit/>
            </a:bodyPr>
            <a:lstStyle/>
            <a:p>
              <a:r>
                <a:rPr lang="en-US" i="1" dirty="0" smtClean="0">
                  <a:latin typeface="Times New Roman" pitchFamily="18" charset="0"/>
                  <a:cs typeface="Times New Roman" pitchFamily="18" charset="0"/>
                </a:rPr>
                <a:t>mean</a:t>
              </a:r>
              <a:endParaRPr lang="en-US" i="1" dirty="0">
                <a:latin typeface="Times New Roman" pitchFamily="18" charset="0"/>
                <a:cs typeface="Times New Roman" pitchFamily="18" charset="0"/>
              </a:endParaRPr>
            </a:p>
          </p:txBody>
        </p:sp>
        <p:cxnSp>
          <p:nvCxnSpPr>
            <p:cNvPr id="86" name="Straight Connector 85"/>
            <p:cNvCxnSpPr/>
            <p:nvPr/>
          </p:nvCxnSpPr>
          <p:spPr>
            <a:xfrm>
              <a:off x="2667000" y="2521803"/>
              <a:ext cx="95587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216725" y="2352578"/>
              <a:ext cx="533400" cy="253605"/>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mean</a:t>
              </a:r>
              <a:endParaRPr lang="en-US" i="1" baseline="-25000" dirty="0">
                <a:latin typeface="Times New Roman" pitchFamily="18" charset="0"/>
                <a:cs typeface="Times New Roman" pitchFamily="18" charset="0"/>
              </a:endParaRPr>
            </a:p>
          </p:txBody>
        </p:sp>
      </p:grpSp>
      <p:sp>
        <p:nvSpPr>
          <p:cNvPr id="34" name="Title 1"/>
          <p:cNvSpPr txBox="1">
            <a:spLocks/>
          </p:cNvSpPr>
          <p:nvPr/>
        </p:nvSpPr>
        <p:spPr bwMode="auto">
          <a:xfrm>
            <a:off x="4572000" y="2895600"/>
            <a:ext cx="43434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A third choice of the ‘typical value’ is the mean or expected value, </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mean</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baseline="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It is a generalization of the usual definition of the mean of a list of numbers.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42156" t="47164" r="26516" b="30435"/>
          <a:stretch>
            <a:fillRect/>
          </a:stretch>
        </p:blipFill>
        <p:spPr bwMode="auto">
          <a:xfrm>
            <a:off x="400056" y="685800"/>
            <a:ext cx="3100388" cy="112871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l="45813" t="41210" r="13619" b="36956"/>
          <a:stretch>
            <a:fillRect/>
          </a:stretch>
        </p:blipFill>
        <p:spPr bwMode="auto">
          <a:xfrm>
            <a:off x="323856" y="2557463"/>
            <a:ext cx="4014787" cy="1100137"/>
          </a:xfrm>
          <a:prstGeom prst="rect">
            <a:avLst/>
          </a:prstGeom>
          <a:noFill/>
          <a:ln w="9525">
            <a:noFill/>
            <a:miter lim="800000"/>
            <a:headEnd/>
            <a:tailEnd/>
          </a:ln>
        </p:spPr>
      </p:pic>
      <p:sp>
        <p:nvSpPr>
          <p:cNvPr id="6" name="Rectangle 5"/>
          <p:cNvSpPr/>
          <p:nvPr/>
        </p:nvSpPr>
        <p:spPr>
          <a:xfrm>
            <a:off x="857256" y="2709863"/>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256" y="2633663"/>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8" name="Rectangle 7"/>
          <p:cNvSpPr/>
          <p:nvPr/>
        </p:nvSpPr>
        <p:spPr>
          <a:xfrm>
            <a:off x="2228856" y="3014663"/>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19320" y="2824159"/>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cxnSp>
        <p:nvCxnSpPr>
          <p:cNvPr id="11" name="Straight Connector 10"/>
          <p:cNvCxnSpPr/>
          <p:nvPr/>
        </p:nvCxnSpPr>
        <p:spPr>
          <a:xfrm>
            <a:off x="5124456" y="1295400"/>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auto">
          <a:xfrm>
            <a:off x="8458200" y="1033464"/>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5" name="Oval 14"/>
          <p:cNvSpPr/>
          <p:nvPr/>
        </p:nvSpPr>
        <p:spPr>
          <a:xfrm>
            <a:off x="5962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91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67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96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5722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008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294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056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258056" y="121443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912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39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4198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484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77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53056" y="1219200"/>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5048256" y="2971799"/>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8382000" y="2709863"/>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0" name="Rectangle 49"/>
          <p:cNvSpPr/>
          <p:nvPr/>
        </p:nvSpPr>
        <p:spPr>
          <a:xfrm>
            <a:off x="5200656" y="2886076"/>
            <a:ext cx="266700" cy="809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67392" y="2881313"/>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38856" y="2776538"/>
            <a:ext cx="266700" cy="1905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10315" y="2671763"/>
            <a:ext cx="266700" cy="2952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81777" y="2767013"/>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62765" y="2771777"/>
            <a:ext cx="266700" cy="1952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143751" y="2862263"/>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4743" y="2867026"/>
            <a:ext cx="266700" cy="1000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3"/>
          <p:cNvPicPr>
            <a:picLocks noChangeAspect="1" noChangeArrowheads="1"/>
          </p:cNvPicPr>
          <p:nvPr/>
        </p:nvPicPr>
        <p:blipFill>
          <a:blip r:embed="rId3" cstate="print"/>
          <a:srcRect l="45813" t="41210" r="13619" b="36956"/>
          <a:stretch>
            <a:fillRect/>
          </a:stretch>
        </p:blipFill>
        <p:spPr bwMode="auto">
          <a:xfrm>
            <a:off x="323062" y="4267200"/>
            <a:ext cx="4014787" cy="1100137"/>
          </a:xfrm>
          <a:prstGeom prst="rect">
            <a:avLst/>
          </a:prstGeom>
          <a:noFill/>
          <a:ln w="9525">
            <a:noFill/>
            <a:miter lim="800000"/>
            <a:headEnd/>
            <a:tailEnd/>
          </a:ln>
        </p:spPr>
      </p:pic>
      <p:sp>
        <p:nvSpPr>
          <p:cNvPr id="60" name="Rectangle 59"/>
          <p:cNvSpPr/>
          <p:nvPr/>
        </p:nvSpPr>
        <p:spPr>
          <a:xfrm>
            <a:off x="856462" y="4419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856462" y="43434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62" name="Rectangle 61"/>
          <p:cNvSpPr/>
          <p:nvPr/>
        </p:nvSpPr>
        <p:spPr>
          <a:xfrm>
            <a:off x="2228062" y="4724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118526" y="4562472"/>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65" name="Rectangle 64"/>
          <p:cNvSpPr/>
          <p:nvPr/>
        </p:nvSpPr>
        <p:spPr>
          <a:xfrm>
            <a:off x="1466062" y="41910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828262" y="42672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3828262" y="4114800"/>
            <a:ext cx="990600" cy="646331"/>
          </a:xfrm>
          <a:prstGeom prst="rect">
            <a:avLst/>
          </a:prstGeom>
          <a:noFill/>
        </p:spPr>
        <p:txBody>
          <a:bodyPr wrap="square" rtlCol="0">
            <a:spAutoFit/>
          </a:bodyPr>
          <a:lstStyle/>
          <a:p>
            <a:r>
              <a:rPr lang="en-US" sz="3600" i="1" dirty="0" smtClean="0">
                <a:latin typeface="Cambria Math"/>
                <a:ea typeface="Cambria Math"/>
              </a:rPr>
              <a:t>N</a:t>
            </a:r>
            <a:r>
              <a:rPr lang="en-US" sz="3600" i="1" baseline="-25000" dirty="0" smtClean="0">
                <a:latin typeface="Cambria Math"/>
                <a:ea typeface="Cambria Math"/>
              </a:rPr>
              <a:t>s</a:t>
            </a:r>
            <a:endParaRPr lang="en-US" sz="3600" i="1" baseline="-25000" dirty="0"/>
          </a:p>
        </p:txBody>
      </p:sp>
      <p:sp>
        <p:nvSpPr>
          <p:cNvPr id="68" name="TextBox 67"/>
          <p:cNvSpPr txBox="1"/>
          <p:nvPr/>
        </p:nvSpPr>
        <p:spPr>
          <a:xfrm>
            <a:off x="3828262" y="4648200"/>
            <a:ext cx="990600" cy="646331"/>
          </a:xfrm>
          <a:prstGeom prst="rect">
            <a:avLst/>
          </a:prstGeom>
          <a:noFill/>
        </p:spPr>
        <p:txBody>
          <a:bodyPr wrap="square" rtlCol="0">
            <a:spAutoFit/>
          </a:bodyPr>
          <a:lstStyle/>
          <a:p>
            <a:r>
              <a:rPr lang="en-US" sz="3600" i="1" dirty="0" smtClean="0">
                <a:latin typeface="Cambria Math"/>
                <a:ea typeface="Cambria Math"/>
              </a:rPr>
              <a:t>N</a:t>
            </a:r>
            <a:endParaRPr lang="en-US" sz="3600" i="1" baseline="-25000" dirty="0"/>
          </a:p>
        </p:txBody>
      </p:sp>
      <p:cxnSp>
        <p:nvCxnSpPr>
          <p:cNvPr id="70" name="Straight Connector 69"/>
          <p:cNvCxnSpPr/>
          <p:nvPr/>
        </p:nvCxnSpPr>
        <p:spPr>
          <a:xfrm>
            <a:off x="3904462" y="4752976"/>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53056" y="1371600"/>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data</a:t>
            </a:r>
            <a:endParaRPr lang="en-US" sz="2400" dirty="0">
              <a:solidFill>
                <a:srgbClr val="FF0000"/>
              </a:solidFill>
              <a:latin typeface="Times New Roman" pitchFamily="18" charset="0"/>
              <a:cs typeface="Times New Roman" pitchFamily="18" charset="0"/>
            </a:endParaRPr>
          </a:p>
        </p:txBody>
      </p:sp>
      <p:sp>
        <p:nvSpPr>
          <p:cNvPr id="72" name="TextBox 71"/>
          <p:cNvSpPr txBox="1"/>
          <p:nvPr/>
        </p:nvSpPr>
        <p:spPr>
          <a:xfrm>
            <a:off x="5353056" y="3167063"/>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histogram</a:t>
            </a:r>
            <a:endParaRPr lang="en-US" sz="2400" dirty="0">
              <a:solidFill>
                <a:srgbClr val="FF0000"/>
              </a:solidFill>
              <a:latin typeface="Times New Roman" pitchFamily="18" charset="0"/>
              <a:cs typeface="Times New Roman" pitchFamily="18" charset="0"/>
            </a:endParaRPr>
          </a:p>
        </p:txBody>
      </p:sp>
      <p:sp>
        <p:nvSpPr>
          <p:cNvPr id="74" name="Title 1"/>
          <p:cNvSpPr txBox="1">
            <a:spLocks/>
          </p:cNvSpPr>
          <p:nvPr/>
        </p:nvSpPr>
        <p:spPr bwMode="auto">
          <a:xfrm>
            <a:off x="4462464" y="2433639"/>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N</a:t>
            </a:r>
            <a:r>
              <a:rPr lang="en-US" sz="2800" i="1" kern="0" baseline="-25000" dirty="0"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76" name="Straight Arrow Connector 75"/>
          <p:cNvCxnSpPr/>
          <p:nvPr/>
        </p:nvCxnSpPr>
        <p:spPr>
          <a:xfrm rot="5400000" flipH="1" flipV="1">
            <a:off x="4819656" y="2738439"/>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48256" y="5823742"/>
            <a:ext cx="35052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itle 1"/>
          <p:cNvSpPr txBox="1">
            <a:spLocks/>
          </p:cNvSpPr>
          <p:nvPr/>
        </p:nvSpPr>
        <p:spPr bwMode="auto">
          <a:xfrm>
            <a:off x="8382000" y="5561806"/>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25000" dirty="0" err="1" smtClean="0">
                <a:solidFill>
                  <a:schemeClr val="tx2"/>
                </a:solidFill>
                <a:latin typeface="Cambria Math" pitchFamily="18" charset="0"/>
                <a:ea typeface="Cambria Math" pitchFamily="18" charset="0"/>
                <a:cs typeface="Times New Roman" pitchFamily="18" charset="0"/>
              </a:rPr>
              <a:t>s</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89" name="Straight Arrow Connector 88"/>
          <p:cNvCxnSpPr/>
          <p:nvPr/>
        </p:nvCxnSpPr>
        <p:spPr>
          <a:xfrm rot="5400000" flipH="1" flipV="1">
            <a:off x="4819656" y="5590382"/>
            <a:ext cx="45720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Title 1"/>
          <p:cNvSpPr txBox="1">
            <a:spLocks/>
          </p:cNvSpPr>
          <p:nvPr/>
        </p:nvSpPr>
        <p:spPr bwMode="auto">
          <a:xfrm>
            <a:off x="4742662" y="4876800"/>
            <a:ext cx="68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p</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91" name="Picture 3"/>
          <p:cNvPicPr>
            <a:picLocks noChangeAspect="1" noChangeArrowheads="1"/>
          </p:cNvPicPr>
          <p:nvPr/>
        </p:nvPicPr>
        <p:blipFill>
          <a:blip r:embed="rId3" cstate="print"/>
          <a:srcRect l="45813" t="41210" r="13619" b="36956"/>
          <a:stretch>
            <a:fillRect/>
          </a:stretch>
        </p:blipFill>
        <p:spPr bwMode="auto">
          <a:xfrm>
            <a:off x="323062" y="5181600"/>
            <a:ext cx="4014787" cy="1100137"/>
          </a:xfrm>
          <a:prstGeom prst="rect">
            <a:avLst/>
          </a:prstGeom>
          <a:noFill/>
          <a:ln w="9525">
            <a:noFill/>
            <a:miter lim="800000"/>
            <a:headEnd/>
            <a:tailEnd/>
          </a:ln>
        </p:spPr>
      </p:pic>
      <p:sp>
        <p:nvSpPr>
          <p:cNvPr id="92" name="Rectangle 91"/>
          <p:cNvSpPr/>
          <p:nvPr/>
        </p:nvSpPr>
        <p:spPr>
          <a:xfrm>
            <a:off x="856462" y="53340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856462" y="52578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94" name="Rectangle 93"/>
          <p:cNvSpPr/>
          <p:nvPr/>
        </p:nvSpPr>
        <p:spPr>
          <a:xfrm>
            <a:off x="2228062" y="56388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104238" y="5462584"/>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96" name="Rectangle 95"/>
          <p:cNvSpPr/>
          <p:nvPr/>
        </p:nvSpPr>
        <p:spPr>
          <a:xfrm>
            <a:off x="1466062" y="51054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828262" y="51816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062" y="5181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3657600" y="5334000"/>
            <a:ext cx="1505738" cy="646331"/>
          </a:xfrm>
          <a:prstGeom prst="rect">
            <a:avLst/>
          </a:prstGeom>
          <a:noFill/>
        </p:spPr>
        <p:txBody>
          <a:bodyPr wrap="square" rtlCol="0">
            <a:spAutoFit/>
          </a:bodyPr>
          <a:lstStyle/>
          <a:p>
            <a:r>
              <a:rPr lang="en-US" sz="3600" i="1" dirty="0" smtClean="0">
                <a:latin typeface="Cambria Math"/>
                <a:ea typeface="Cambria Math"/>
              </a:rPr>
              <a:t>P(</a:t>
            </a:r>
            <a:r>
              <a:rPr lang="en-US" sz="3600" i="1" dirty="0" err="1" smtClean="0">
                <a:latin typeface="Cambria Math"/>
                <a:ea typeface="Cambria Math"/>
              </a:rPr>
              <a:t>d</a:t>
            </a:r>
            <a:r>
              <a:rPr lang="en-US" sz="3600" i="1" baseline="-25000" dirty="0" err="1" smtClean="0">
                <a:latin typeface="Cambria Math"/>
                <a:ea typeface="Cambria Math"/>
              </a:rPr>
              <a:t>s</a:t>
            </a:r>
            <a:r>
              <a:rPr lang="en-US" sz="3600" i="1" dirty="0" smtClean="0">
                <a:latin typeface="Cambria Math"/>
                <a:ea typeface="Cambria Math"/>
              </a:rPr>
              <a:t>)</a:t>
            </a:r>
            <a:endParaRPr lang="en-US" sz="3600" i="1" baseline="-25000" dirty="0"/>
          </a:p>
        </p:txBody>
      </p:sp>
      <p:sp>
        <p:nvSpPr>
          <p:cNvPr id="105" name="TextBox 104"/>
          <p:cNvSpPr txBox="1"/>
          <p:nvPr/>
        </p:nvSpPr>
        <p:spPr>
          <a:xfrm>
            <a:off x="5352262" y="5943600"/>
            <a:ext cx="3505200" cy="457200"/>
          </a:xfrm>
          <a:prstGeom prst="rect">
            <a:avLst/>
          </a:prstGeom>
          <a:noFill/>
        </p:spPr>
        <p:txBody>
          <a:bodyPr wrap="square" rtlCol="0">
            <a:spAutoFit/>
          </a:bodyPr>
          <a:lstStyle/>
          <a:p>
            <a:pPr algn="r"/>
            <a:r>
              <a:rPr lang="en-US" sz="2400" dirty="0" smtClean="0">
                <a:solidFill>
                  <a:srgbClr val="FF0000"/>
                </a:solidFill>
                <a:latin typeface="Times New Roman" pitchFamily="18" charset="0"/>
                <a:cs typeface="Times New Roman" pitchFamily="18" charset="0"/>
              </a:rPr>
              <a:t>probability distribution</a:t>
            </a:r>
            <a:endParaRPr lang="en-US" sz="2400" dirty="0">
              <a:solidFill>
                <a:srgbClr val="FF0000"/>
              </a:solidFill>
              <a:latin typeface="Times New Roman" pitchFamily="18" charset="0"/>
              <a:cs typeface="Times New Roman" pitchFamily="18" charset="0"/>
            </a:endParaRPr>
          </a:p>
        </p:txBody>
      </p:sp>
      <p:sp>
        <p:nvSpPr>
          <p:cNvPr id="106" name="TextBox 105"/>
          <p:cNvSpPr txBox="1"/>
          <p:nvPr/>
        </p:nvSpPr>
        <p:spPr>
          <a:xfrm>
            <a:off x="152400" y="152401"/>
            <a:ext cx="45720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1: usual formula for mean</a:t>
            </a:r>
            <a:endParaRPr lang="en-US" sz="2400" dirty="0">
              <a:solidFill>
                <a:srgbClr val="FF0000"/>
              </a:solidFill>
              <a:latin typeface="Times New Roman" pitchFamily="18" charset="0"/>
              <a:cs typeface="Times New Roman" pitchFamily="18" charset="0"/>
            </a:endParaRPr>
          </a:p>
        </p:txBody>
      </p:sp>
      <p:sp>
        <p:nvSpPr>
          <p:cNvPr id="107" name="TextBox 106"/>
          <p:cNvSpPr txBox="1"/>
          <p:nvPr/>
        </p:nvSpPr>
        <p:spPr>
          <a:xfrm>
            <a:off x="152400" y="2133600"/>
            <a:ext cx="52578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2: replace data with its histogram</a:t>
            </a:r>
            <a:endParaRPr lang="en-US" sz="2400" dirty="0">
              <a:solidFill>
                <a:srgbClr val="FF0000"/>
              </a:solidFill>
              <a:latin typeface="Times New Roman" pitchFamily="18" charset="0"/>
              <a:cs typeface="Times New Roman" pitchFamily="18" charset="0"/>
            </a:endParaRPr>
          </a:p>
        </p:txBody>
      </p:sp>
      <p:sp>
        <p:nvSpPr>
          <p:cNvPr id="108" name="TextBox 107"/>
          <p:cNvSpPr txBox="1"/>
          <p:nvPr/>
        </p:nvSpPr>
        <p:spPr>
          <a:xfrm>
            <a:off x="152400" y="3814760"/>
            <a:ext cx="7086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step 3: replace histogram with probability distribution.</a:t>
            </a:r>
            <a:endParaRPr lang="en-US" sz="2400" dirty="0">
              <a:solidFill>
                <a:srgbClr val="FF0000"/>
              </a:solidFill>
              <a:latin typeface="Times New Roman" pitchFamily="18" charset="0"/>
              <a:cs typeface="Times New Roman" pitchFamily="18" charset="0"/>
            </a:endParaRPr>
          </a:p>
        </p:txBody>
      </p:sp>
      <p:sp>
        <p:nvSpPr>
          <p:cNvPr id="109" name="Rectangle 108"/>
          <p:cNvSpPr/>
          <p:nvPr/>
        </p:nvSpPr>
        <p:spPr>
          <a:xfrm>
            <a:off x="5534028"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25330" y="5735639"/>
            <a:ext cx="266700" cy="857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096794" y="5684044"/>
            <a:ext cx="266700" cy="137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365872" y="5545931"/>
            <a:ext cx="266700" cy="2730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639715" y="5621339"/>
            <a:ext cx="266700" cy="2000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920703" y="5676899"/>
            <a:ext cx="266700" cy="14446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7201689" y="5716589"/>
            <a:ext cx="266700" cy="1047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7482681" y="5775644"/>
            <a:ext cx="266700" cy="4571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0799" t="33365" r="19923" b="30340"/>
          <a:stretch>
            <a:fillRect/>
          </a:stretch>
        </p:blipFill>
        <p:spPr bwMode="auto">
          <a:xfrm>
            <a:off x="2209800" y="4953000"/>
            <a:ext cx="4876800" cy="1828800"/>
          </a:xfrm>
          <a:prstGeom prst="rect">
            <a:avLst/>
          </a:prstGeom>
          <a:noFill/>
          <a:ln w="9525">
            <a:noFill/>
            <a:miter lim="800000"/>
            <a:headEnd/>
            <a:tailEnd/>
          </a:ln>
        </p:spPr>
      </p:pic>
      <p:sp>
        <p:nvSpPr>
          <p:cNvPr id="5" name="TextBox 4"/>
          <p:cNvSpPr txBox="1"/>
          <p:nvPr/>
        </p:nvSpPr>
        <p:spPr>
          <a:xfrm>
            <a:off x="0" y="304800"/>
            <a:ext cx="9144000" cy="2123658"/>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If the data are continuous, use analogous formula containing an integral: </a:t>
            </a:r>
            <a:endParaRPr lang="en-US" sz="4400"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cstate="print"/>
          <a:srcRect l="45813" t="41210" r="13619" b="36956"/>
          <a:stretch>
            <a:fillRect/>
          </a:stretch>
        </p:blipFill>
        <p:spPr bwMode="auto">
          <a:xfrm>
            <a:off x="2286000" y="2971800"/>
            <a:ext cx="4014787" cy="1100137"/>
          </a:xfrm>
          <a:prstGeom prst="rect">
            <a:avLst/>
          </a:prstGeom>
          <a:noFill/>
          <a:ln w="9525">
            <a:noFill/>
            <a:miter lim="800000"/>
            <a:headEnd/>
            <a:tailEnd/>
          </a:ln>
        </p:spPr>
      </p:pic>
      <p:sp>
        <p:nvSpPr>
          <p:cNvPr id="7" name="Rectangle 6"/>
          <p:cNvSpPr/>
          <p:nvPr/>
        </p:nvSpPr>
        <p:spPr>
          <a:xfrm>
            <a:off x="2819400" y="31242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3048000"/>
            <a:ext cx="990600" cy="646331"/>
          </a:xfrm>
          <a:prstGeom prst="rect">
            <a:avLst/>
          </a:prstGeom>
          <a:noFill/>
        </p:spPr>
        <p:txBody>
          <a:bodyPr wrap="square" rtlCol="0">
            <a:spAutoFit/>
          </a:bodyPr>
          <a:lstStyle/>
          <a:p>
            <a:r>
              <a:rPr lang="en-US" sz="3600" dirty="0" smtClean="0">
                <a:latin typeface="Cambria Math"/>
                <a:ea typeface="Cambria Math"/>
              </a:rPr>
              <a:t>≈</a:t>
            </a:r>
            <a:endParaRPr lang="en-US" sz="3600" dirty="0"/>
          </a:p>
        </p:txBody>
      </p:sp>
      <p:sp>
        <p:nvSpPr>
          <p:cNvPr id="9" name="Rectangle 8"/>
          <p:cNvSpPr/>
          <p:nvPr/>
        </p:nvSpPr>
        <p:spPr>
          <a:xfrm>
            <a:off x="4191000" y="34290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81464" y="3267072"/>
            <a:ext cx="990600" cy="584775"/>
          </a:xfrm>
          <a:prstGeom prst="rect">
            <a:avLst/>
          </a:prstGeom>
          <a:noFill/>
        </p:spPr>
        <p:txBody>
          <a:bodyPr wrap="square" rtlCol="0">
            <a:spAutoFit/>
          </a:bodyPr>
          <a:lstStyle/>
          <a:p>
            <a:r>
              <a:rPr lang="en-US" sz="3200" i="1" dirty="0" smtClean="0">
                <a:latin typeface="Cambria Math"/>
                <a:ea typeface="Cambria Math"/>
              </a:rPr>
              <a:t>s</a:t>
            </a:r>
            <a:endParaRPr lang="en-US" sz="3200" i="1" dirty="0"/>
          </a:p>
        </p:txBody>
      </p:sp>
      <p:sp>
        <p:nvSpPr>
          <p:cNvPr id="11" name="Rectangle 10"/>
          <p:cNvSpPr/>
          <p:nvPr/>
        </p:nvSpPr>
        <p:spPr>
          <a:xfrm>
            <a:off x="3429000" y="2895600"/>
            <a:ext cx="381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91200" y="2971800"/>
            <a:ext cx="5334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4038600"/>
            <a:ext cx="457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4343400"/>
            <a:ext cx="152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7400" y="3048000"/>
            <a:ext cx="1981200" cy="646331"/>
          </a:xfrm>
          <a:prstGeom prst="rect">
            <a:avLst/>
          </a:prstGeom>
          <a:noFill/>
        </p:spPr>
        <p:txBody>
          <a:bodyPr wrap="square" rtlCol="0">
            <a:spAutoFit/>
          </a:bodyPr>
          <a:lstStyle/>
          <a:p>
            <a:r>
              <a:rPr lang="en-US" sz="3600" i="1" dirty="0" smtClean="0">
                <a:latin typeface="Cambria Math" pitchFamily="18" charset="0"/>
                <a:ea typeface="Cambria Math" pitchFamily="18" charset="0"/>
              </a:rPr>
              <a:t>p(</a:t>
            </a:r>
            <a:r>
              <a:rPr lang="en-US" sz="3600" i="1" dirty="0" err="1" smtClean="0">
                <a:latin typeface="Cambria Math" pitchFamily="18" charset="0"/>
                <a:ea typeface="Cambria Math" pitchFamily="18" charset="0"/>
              </a:rPr>
              <a:t>d</a:t>
            </a:r>
            <a:r>
              <a:rPr lang="en-US" sz="3600" i="1" baseline="-25000" dirty="0" err="1" smtClean="0">
                <a:latin typeface="Cambria Math" pitchFamily="18" charset="0"/>
                <a:ea typeface="Cambria Math" pitchFamily="18" charset="0"/>
              </a:rPr>
              <a:t>s</a:t>
            </a:r>
            <a:r>
              <a:rPr lang="en-US" sz="3600" i="1" dirty="0" smtClean="0">
                <a:latin typeface="Cambria Math" pitchFamily="18" charset="0"/>
                <a:ea typeface="Cambria Math" pitchFamily="18" charset="0"/>
              </a:rPr>
              <a:t>)</a:t>
            </a:r>
            <a:endParaRPr lang="en-US" sz="3600" i="1" dirty="0">
              <a:latin typeface="Cambria Math" pitchFamily="18" charset="0"/>
              <a:ea typeface="Cambria Math" pitchFamily="18" charset="0"/>
            </a:endParaRPr>
          </a:p>
        </p:txBody>
      </p:sp>
      <p:sp>
        <p:nvSpPr>
          <p:cNvPr id="19" name="Right Arrow 18"/>
          <p:cNvSpPr/>
          <p:nvPr/>
        </p:nvSpPr>
        <p:spPr>
          <a:xfrm rot="5400000">
            <a:off x="4152900" y="4076700"/>
            <a:ext cx="762000" cy="838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838"/>
          </a:xfrm>
        </p:spPr>
        <p:txBody>
          <a:bodyPr/>
          <a:lstStyle/>
          <a:p>
            <a:r>
              <a:rPr lang="en-US" sz="3600" dirty="0" err="1" smtClean="0">
                <a:latin typeface="Times New Roman" pitchFamily="18" charset="0"/>
                <a:ea typeface="Cambria Math" pitchFamily="18" charset="0"/>
                <a:cs typeface="Times New Roman" pitchFamily="18" charset="0"/>
              </a:rPr>
              <a:t>MabLab</a:t>
            </a:r>
            <a:r>
              <a:rPr lang="en-US" sz="3600" dirty="0" smtClean="0">
                <a:latin typeface="Times New Roman" pitchFamily="18" charset="0"/>
                <a:ea typeface="Cambria Math" pitchFamily="18" charset="0"/>
                <a:cs typeface="Times New Roman" pitchFamily="18" charset="0"/>
              </a:rPr>
              <a:t> scripts for mode, median and mean</a:t>
            </a:r>
            <a:endParaRPr lang="en-US" sz="3600" dirty="0">
              <a:latin typeface="Times New Roman" pitchFamily="18" charset="0"/>
              <a:ea typeface="Cambria Math" pitchFamily="18" charset="0"/>
              <a:cs typeface="Times New Roman" pitchFamily="18" charset="0"/>
            </a:endParaRPr>
          </a:p>
        </p:txBody>
      </p:sp>
      <p:sp>
        <p:nvSpPr>
          <p:cNvPr id="5" name="Content Placeholder 4"/>
          <p:cNvSpPr>
            <a:spLocks noGrp="1"/>
          </p:cNvSpPr>
          <p:nvPr>
            <p:ph idx="1"/>
          </p:nvPr>
        </p:nvSpPr>
        <p:spPr>
          <a:xfrm>
            <a:off x="304800" y="838200"/>
            <a:ext cx="8458200" cy="5638800"/>
          </a:xfrm>
        </p:spPr>
        <p:txBody>
          <a:bodyPr/>
          <a:lstStyle/>
          <a:p>
            <a:pPr>
              <a:buNone/>
            </a:pP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pmax</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max(p); </a:t>
            </a:r>
          </a:p>
          <a:p>
            <a:pPr>
              <a:buNone/>
            </a:pPr>
            <a:r>
              <a:rPr lang="en-US" sz="2000" dirty="0" err="1" smtClean="0">
                <a:latin typeface="Courier New" pitchFamily="49" charset="0"/>
                <a:cs typeface="Courier New" pitchFamily="49" charset="0"/>
              </a:rPr>
              <a:t>themode</a:t>
            </a:r>
            <a:r>
              <a:rPr lang="en-US" sz="2000" dirty="0" smtClean="0">
                <a:latin typeface="Courier New" pitchFamily="49" charset="0"/>
                <a:cs typeface="Courier New" pitchFamily="49" charset="0"/>
              </a:rPr>
              <a:t> = d(</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a:buNone/>
            </a:pPr>
            <a:endParaRPr lang="en-US" sz="2000" dirty="0" smtClean="0">
              <a:latin typeface="Courier New" pitchFamily="49" charset="0"/>
              <a:cs typeface="Courier New" pitchFamily="49" charset="0"/>
            </a:endParaRPr>
          </a:p>
          <a:p>
            <a:pPr>
              <a:buNone/>
            </a:pPr>
            <a:endParaRPr lang="en-US"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pc = </a:t>
            </a:r>
            <a:r>
              <a:rPr lang="en-US" sz="2000" dirty="0" err="1" smtClean="0">
                <a:latin typeface="Courier New" pitchFamily="49" charset="0"/>
                <a:cs typeface="Courier New" pitchFamily="49" charset="0"/>
              </a:rPr>
              <a:t>Dd</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cumsum</a:t>
            </a:r>
            <a:r>
              <a:rPr lang="en-US" sz="2000" dirty="0" smtClean="0">
                <a:latin typeface="Courier New" pitchFamily="49" charset="0"/>
                <a:cs typeface="Courier New" pitchFamily="49" charset="0"/>
              </a:rPr>
              <a:t>(p); </a:t>
            </a:r>
          </a:p>
          <a:p>
            <a:pPr>
              <a:buNone/>
            </a:pPr>
            <a:r>
              <a:rPr lang="en-US" sz="2000" dirty="0" smtClean="0">
                <a:latin typeface="Courier New" pitchFamily="49" charset="0"/>
                <a:cs typeface="Courier New" pitchFamily="49" charset="0"/>
              </a:rPr>
              <a:t>for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=[1:length(p)] </a:t>
            </a:r>
          </a:p>
          <a:p>
            <a:pPr>
              <a:buNone/>
            </a:pPr>
            <a:r>
              <a:rPr lang="en-US" sz="2000" dirty="0" smtClean="0">
                <a:latin typeface="Courier New" pitchFamily="49" charset="0"/>
                <a:cs typeface="Courier New" pitchFamily="49" charset="0"/>
              </a:rPr>
              <a:t>    if( pc(</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&gt; 0.5 ) </a:t>
            </a:r>
          </a:p>
          <a:p>
            <a:pPr>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themedian</a:t>
            </a:r>
            <a:r>
              <a:rPr lang="en-US" sz="2000" dirty="0" smtClean="0">
                <a:latin typeface="Courier New" pitchFamily="49" charset="0"/>
                <a:cs typeface="Courier New" pitchFamily="49" charset="0"/>
              </a:rPr>
              <a:t> = d(</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a:buNone/>
            </a:pPr>
            <a:r>
              <a:rPr lang="en-US" sz="2000" dirty="0" smtClean="0">
                <a:latin typeface="Courier New" pitchFamily="49" charset="0"/>
                <a:cs typeface="Courier New" pitchFamily="49" charset="0"/>
              </a:rPr>
              <a:t>        break;</a:t>
            </a:r>
          </a:p>
          <a:p>
            <a:pPr>
              <a:buNone/>
            </a:pPr>
            <a:r>
              <a:rPr lang="en-US" sz="2000" dirty="0" smtClean="0">
                <a:latin typeface="Courier New" pitchFamily="49" charset="0"/>
                <a:cs typeface="Courier New" pitchFamily="49" charset="0"/>
              </a:rPr>
              <a:t>    end</a:t>
            </a:r>
          </a:p>
          <a:p>
            <a:pPr>
              <a:buNone/>
            </a:pPr>
            <a:r>
              <a:rPr lang="en-US" sz="2000" dirty="0" smtClean="0">
                <a:latin typeface="Courier New" pitchFamily="49" charset="0"/>
                <a:cs typeface="Courier New" pitchFamily="49" charset="0"/>
              </a:rPr>
              <a:t>end</a:t>
            </a:r>
          </a:p>
          <a:p>
            <a:pPr>
              <a:buNone/>
            </a:pPr>
            <a:endParaRPr lang="en-US" sz="2000" dirty="0" smtClean="0">
              <a:latin typeface="Courier New" pitchFamily="49" charset="0"/>
              <a:cs typeface="Courier New" pitchFamily="49" charset="0"/>
            </a:endParaRPr>
          </a:p>
          <a:p>
            <a:pPr>
              <a:buNone/>
            </a:pPr>
            <a:endParaRPr lang="en-US" sz="2000" dirty="0" smtClean="0">
              <a:latin typeface="Courier New" pitchFamily="49" charset="0"/>
              <a:cs typeface="Courier New" pitchFamily="49" charset="0"/>
            </a:endParaRPr>
          </a:p>
          <a:p>
            <a:pPr>
              <a:buNone/>
            </a:pPr>
            <a:r>
              <a:rPr lang="en-US" sz="2000" dirty="0" err="1" smtClean="0">
                <a:latin typeface="Courier New" pitchFamily="49" charset="0"/>
                <a:cs typeface="Courier New" pitchFamily="49" charset="0"/>
              </a:rPr>
              <a:t>themean</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Dd</a:t>
            </a:r>
            <a:r>
              <a:rPr lang="en-US" sz="2000" dirty="0" smtClean="0">
                <a:latin typeface="Courier New" pitchFamily="49" charset="0"/>
                <a:cs typeface="Courier New" pitchFamily="49" charset="0"/>
              </a:rPr>
              <a:t>*sum(d.*p);</a:t>
            </a:r>
            <a:endParaRPr lang="en-US" sz="2000" dirty="0">
              <a:latin typeface="Courier New" pitchFamily="49" charset="0"/>
              <a:cs typeface="Courier New"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43200"/>
            <a:ext cx="8229600" cy="685800"/>
          </a:xfrm>
        </p:spPr>
        <p:txBody>
          <a:bodyPr/>
          <a:lstStyle/>
          <a:p>
            <a:pPr algn="ctr">
              <a:buNone/>
            </a:pPr>
            <a:r>
              <a:rPr lang="en-US" sz="4400" dirty="0" smtClean="0">
                <a:latin typeface="Times New Roman" pitchFamily="18" charset="0"/>
                <a:cs typeface="Times New Roman" pitchFamily="18" charset="0"/>
              </a:rPr>
              <a:t>several possible choices of methods to quantify width</a:t>
            </a:r>
            <a:endParaRPr lang="en-US" sz="4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482062" y="1989032"/>
            <a:ext cx="1308509" cy="2987573"/>
          </a:xfrm>
          <a:custGeom>
            <a:avLst/>
            <a:gdLst>
              <a:gd name="connsiteX0" fmla="*/ 174625 w 1381918"/>
              <a:gd name="connsiteY0" fmla="*/ 146844 h 1173957"/>
              <a:gd name="connsiteX1" fmla="*/ 1217612 w 1381918"/>
              <a:gd name="connsiteY1" fmla="*/ 151607 h 1173957"/>
              <a:gd name="connsiteX2" fmla="*/ 1160462 w 1381918"/>
              <a:gd name="connsiteY2" fmla="*/ 446882 h 1173957"/>
              <a:gd name="connsiteX3" fmla="*/ 1074737 w 1381918"/>
              <a:gd name="connsiteY3" fmla="*/ 785019 h 1173957"/>
              <a:gd name="connsiteX4" fmla="*/ 1036637 w 1381918"/>
              <a:gd name="connsiteY4" fmla="*/ 999332 h 1173957"/>
              <a:gd name="connsiteX5" fmla="*/ 169862 w 1381918"/>
              <a:gd name="connsiteY5" fmla="*/ 1032669 h 1173957"/>
              <a:gd name="connsiteX6" fmla="*/ 174625 w 1381918"/>
              <a:gd name="connsiteY6" fmla="*/ 146844 h 11739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74625 w 1381918"/>
              <a:gd name="connsiteY0" fmla="*/ 146844 h 1059657"/>
              <a:gd name="connsiteX1" fmla="*/ 1217612 w 1381918"/>
              <a:gd name="connsiteY1" fmla="*/ 151607 h 1059657"/>
              <a:gd name="connsiteX2" fmla="*/ 1160462 w 1381918"/>
              <a:gd name="connsiteY2" fmla="*/ 446882 h 1059657"/>
              <a:gd name="connsiteX3" fmla="*/ 1074737 w 1381918"/>
              <a:gd name="connsiteY3" fmla="*/ 785019 h 1059657"/>
              <a:gd name="connsiteX4" fmla="*/ 1036637 w 1381918"/>
              <a:gd name="connsiteY4" fmla="*/ 999332 h 1059657"/>
              <a:gd name="connsiteX5" fmla="*/ 169862 w 1381918"/>
              <a:gd name="connsiteY5" fmla="*/ 1032669 h 1059657"/>
              <a:gd name="connsiteX6" fmla="*/ 174625 w 1381918"/>
              <a:gd name="connsiteY6" fmla="*/ 146844 h 1059657"/>
              <a:gd name="connsiteX0" fmla="*/ 12700 w 1219993"/>
              <a:gd name="connsiteY0" fmla="*/ 146844 h 1059657"/>
              <a:gd name="connsiteX1" fmla="*/ 1055687 w 1219993"/>
              <a:gd name="connsiteY1" fmla="*/ 151607 h 1059657"/>
              <a:gd name="connsiteX2" fmla="*/ 998537 w 1219993"/>
              <a:gd name="connsiteY2" fmla="*/ 446882 h 1059657"/>
              <a:gd name="connsiteX3" fmla="*/ 912812 w 1219993"/>
              <a:gd name="connsiteY3" fmla="*/ 785019 h 1059657"/>
              <a:gd name="connsiteX4" fmla="*/ 874712 w 1219993"/>
              <a:gd name="connsiteY4" fmla="*/ 999332 h 1059657"/>
              <a:gd name="connsiteX5" fmla="*/ 7937 w 1219993"/>
              <a:gd name="connsiteY5" fmla="*/ 1032669 h 1059657"/>
              <a:gd name="connsiteX6" fmla="*/ 12700 w 1219993"/>
              <a:gd name="connsiteY6" fmla="*/ 146844 h 1059657"/>
              <a:gd name="connsiteX0" fmla="*/ 12700 w 1219993"/>
              <a:gd name="connsiteY0" fmla="*/ 45243 h 958056"/>
              <a:gd name="connsiteX1" fmla="*/ 1055687 w 1219993"/>
              <a:gd name="connsiteY1" fmla="*/ 50006 h 958056"/>
              <a:gd name="connsiteX2" fmla="*/ 998537 w 1219993"/>
              <a:gd name="connsiteY2" fmla="*/ 345281 h 958056"/>
              <a:gd name="connsiteX3" fmla="*/ 912812 w 1219993"/>
              <a:gd name="connsiteY3" fmla="*/ 683418 h 958056"/>
              <a:gd name="connsiteX4" fmla="*/ 874712 w 1219993"/>
              <a:gd name="connsiteY4" fmla="*/ 897731 h 958056"/>
              <a:gd name="connsiteX5" fmla="*/ 7937 w 1219993"/>
              <a:gd name="connsiteY5" fmla="*/ 931068 h 958056"/>
              <a:gd name="connsiteX6" fmla="*/ 12700 w 1219993"/>
              <a:gd name="connsiteY6" fmla="*/ 45243 h 958056"/>
              <a:gd name="connsiteX0" fmla="*/ 12700 w 1219993"/>
              <a:gd name="connsiteY0" fmla="*/ 0 h 912813"/>
              <a:gd name="connsiteX1" fmla="*/ 1055687 w 1219993"/>
              <a:gd name="connsiteY1" fmla="*/ 4763 h 912813"/>
              <a:gd name="connsiteX2" fmla="*/ 998537 w 1219993"/>
              <a:gd name="connsiteY2" fmla="*/ 300038 h 912813"/>
              <a:gd name="connsiteX3" fmla="*/ 912812 w 1219993"/>
              <a:gd name="connsiteY3" fmla="*/ 638175 h 912813"/>
              <a:gd name="connsiteX4" fmla="*/ 874712 w 1219993"/>
              <a:gd name="connsiteY4" fmla="*/ 852488 h 912813"/>
              <a:gd name="connsiteX5" fmla="*/ 7937 w 1219993"/>
              <a:gd name="connsiteY5" fmla="*/ 885825 h 912813"/>
              <a:gd name="connsiteX6" fmla="*/ 12700 w 1219993"/>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72356"/>
              <a:gd name="connsiteY0" fmla="*/ 0 h 912813"/>
              <a:gd name="connsiteX1" fmla="*/ 1055687 w 1072356"/>
              <a:gd name="connsiteY1" fmla="*/ 4763 h 912813"/>
              <a:gd name="connsiteX2" fmla="*/ 998537 w 1072356"/>
              <a:gd name="connsiteY2" fmla="*/ 300038 h 912813"/>
              <a:gd name="connsiteX3" fmla="*/ 912812 w 1072356"/>
              <a:gd name="connsiteY3" fmla="*/ 638175 h 912813"/>
              <a:gd name="connsiteX4" fmla="*/ 874712 w 1072356"/>
              <a:gd name="connsiteY4" fmla="*/ 852488 h 912813"/>
              <a:gd name="connsiteX5" fmla="*/ 7937 w 1072356"/>
              <a:gd name="connsiteY5" fmla="*/ 885825 h 912813"/>
              <a:gd name="connsiteX6" fmla="*/ 12700 w 1072356"/>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912813"/>
              <a:gd name="connsiteX1" fmla="*/ 1055687 w 1055687"/>
              <a:gd name="connsiteY1" fmla="*/ 4763 h 912813"/>
              <a:gd name="connsiteX2" fmla="*/ 998537 w 1055687"/>
              <a:gd name="connsiteY2" fmla="*/ 300038 h 912813"/>
              <a:gd name="connsiteX3" fmla="*/ 912812 w 1055687"/>
              <a:gd name="connsiteY3" fmla="*/ 638175 h 912813"/>
              <a:gd name="connsiteX4" fmla="*/ 874712 w 1055687"/>
              <a:gd name="connsiteY4" fmla="*/ 852488 h 912813"/>
              <a:gd name="connsiteX5" fmla="*/ 7937 w 1055687"/>
              <a:gd name="connsiteY5" fmla="*/ 885825 h 912813"/>
              <a:gd name="connsiteX6" fmla="*/ 12700 w 1055687"/>
              <a:gd name="connsiteY6" fmla="*/ 0 h 912813"/>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85825"/>
              <a:gd name="connsiteX1" fmla="*/ 1055687 w 1055687"/>
              <a:gd name="connsiteY1" fmla="*/ 4763 h 885825"/>
              <a:gd name="connsiteX2" fmla="*/ 998537 w 1055687"/>
              <a:gd name="connsiteY2" fmla="*/ 300038 h 885825"/>
              <a:gd name="connsiteX3" fmla="*/ 912812 w 1055687"/>
              <a:gd name="connsiteY3" fmla="*/ 638175 h 885825"/>
              <a:gd name="connsiteX4" fmla="*/ 874712 w 1055687"/>
              <a:gd name="connsiteY4" fmla="*/ 852488 h 885825"/>
              <a:gd name="connsiteX5" fmla="*/ 7937 w 1055687"/>
              <a:gd name="connsiteY5" fmla="*/ 885825 h 885825"/>
              <a:gd name="connsiteX6" fmla="*/ 12700 w 1055687"/>
              <a:gd name="connsiteY6" fmla="*/ 0 h 885825"/>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852488"/>
              <a:gd name="connsiteX1" fmla="*/ 1055687 w 1055687"/>
              <a:gd name="connsiteY1" fmla="*/ 4763 h 852488"/>
              <a:gd name="connsiteX2" fmla="*/ 998537 w 1055687"/>
              <a:gd name="connsiteY2" fmla="*/ 300038 h 852488"/>
              <a:gd name="connsiteX3" fmla="*/ 912812 w 1055687"/>
              <a:gd name="connsiteY3" fmla="*/ 638175 h 852488"/>
              <a:gd name="connsiteX4" fmla="*/ 874712 w 1055687"/>
              <a:gd name="connsiteY4" fmla="*/ 852488 h 852488"/>
              <a:gd name="connsiteX5" fmla="*/ 3175 w 1055687"/>
              <a:gd name="connsiteY5" fmla="*/ 842963 h 852488"/>
              <a:gd name="connsiteX6" fmla="*/ 12700 w 1055687"/>
              <a:gd name="connsiteY6" fmla="*/ 0 h 85248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874712 w 1055687"/>
              <a:gd name="connsiteY4" fmla="*/ 8524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6461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9128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985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98512 w 1055687"/>
              <a:gd name="connsiteY4" fmla="*/ 7381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722312 w 1055687"/>
              <a:gd name="connsiteY4" fmla="*/ 814388 h 984648"/>
              <a:gd name="connsiteX5" fmla="*/ 641350 w 1055687"/>
              <a:gd name="connsiteY5" fmla="*/ 850107 h 984648"/>
              <a:gd name="connsiteX6" fmla="*/ 3175 w 1055687"/>
              <a:gd name="connsiteY6" fmla="*/ 842963 h 984648"/>
              <a:gd name="connsiteX7" fmla="*/ 12700 w 1055687"/>
              <a:gd name="connsiteY7"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984648"/>
              <a:gd name="connsiteX1" fmla="*/ 1055687 w 1055687"/>
              <a:gd name="connsiteY1" fmla="*/ 4763 h 984648"/>
              <a:gd name="connsiteX2" fmla="*/ 922337 w 1055687"/>
              <a:gd name="connsiteY2" fmla="*/ 300038 h 984648"/>
              <a:gd name="connsiteX3" fmla="*/ 760412 w 1055687"/>
              <a:gd name="connsiteY3" fmla="*/ 638175 h 984648"/>
              <a:gd name="connsiteX4" fmla="*/ 641350 w 1055687"/>
              <a:gd name="connsiteY4" fmla="*/ 850107 h 984648"/>
              <a:gd name="connsiteX5" fmla="*/ 3175 w 1055687"/>
              <a:gd name="connsiteY5" fmla="*/ 842963 h 984648"/>
              <a:gd name="connsiteX6" fmla="*/ 12700 w 1055687"/>
              <a:gd name="connsiteY6" fmla="*/ 0 h 984648"/>
              <a:gd name="connsiteX0" fmla="*/ 12700 w 1055687"/>
              <a:gd name="connsiteY0" fmla="*/ 0 h 854869"/>
              <a:gd name="connsiteX1" fmla="*/ 1055687 w 1055687"/>
              <a:gd name="connsiteY1" fmla="*/ 4763 h 854869"/>
              <a:gd name="connsiteX2" fmla="*/ 922337 w 1055687"/>
              <a:gd name="connsiteY2" fmla="*/ 300038 h 854869"/>
              <a:gd name="connsiteX3" fmla="*/ 760412 w 1055687"/>
              <a:gd name="connsiteY3" fmla="*/ 638175 h 854869"/>
              <a:gd name="connsiteX4" fmla="*/ 641350 w 1055687"/>
              <a:gd name="connsiteY4" fmla="*/ 850107 h 854869"/>
              <a:gd name="connsiteX5" fmla="*/ 3175 w 1055687"/>
              <a:gd name="connsiteY5" fmla="*/ 842963 h 854869"/>
              <a:gd name="connsiteX6" fmla="*/ 12700 w 1055687"/>
              <a:gd name="connsiteY6" fmla="*/ 0 h 854869"/>
              <a:gd name="connsiteX0" fmla="*/ 12700 w 1055687"/>
              <a:gd name="connsiteY0" fmla="*/ 0 h 850107"/>
              <a:gd name="connsiteX1" fmla="*/ 1055687 w 1055687"/>
              <a:gd name="connsiteY1" fmla="*/ 4763 h 850107"/>
              <a:gd name="connsiteX2" fmla="*/ 922337 w 1055687"/>
              <a:gd name="connsiteY2" fmla="*/ 300038 h 850107"/>
              <a:gd name="connsiteX3" fmla="*/ 760412 w 1055687"/>
              <a:gd name="connsiteY3" fmla="*/ 638175 h 850107"/>
              <a:gd name="connsiteX4" fmla="*/ 641350 w 1055687"/>
              <a:gd name="connsiteY4" fmla="*/ 850107 h 850107"/>
              <a:gd name="connsiteX5" fmla="*/ 3175 w 1055687"/>
              <a:gd name="connsiteY5" fmla="*/ 842963 h 850107"/>
              <a:gd name="connsiteX6" fmla="*/ 12700 w 1055687"/>
              <a:gd name="connsiteY6" fmla="*/ 0 h 850107"/>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36587 w 1055687"/>
              <a:gd name="connsiteY4" fmla="*/ 833438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 name="connsiteX0" fmla="*/ 12700 w 1055687"/>
              <a:gd name="connsiteY0" fmla="*/ 0 h 842963"/>
              <a:gd name="connsiteX1" fmla="*/ 1055687 w 1055687"/>
              <a:gd name="connsiteY1" fmla="*/ 4763 h 842963"/>
              <a:gd name="connsiteX2" fmla="*/ 922337 w 1055687"/>
              <a:gd name="connsiteY2" fmla="*/ 300038 h 842963"/>
              <a:gd name="connsiteX3" fmla="*/ 760412 w 1055687"/>
              <a:gd name="connsiteY3" fmla="*/ 638175 h 842963"/>
              <a:gd name="connsiteX4" fmla="*/ 665162 w 1055687"/>
              <a:gd name="connsiteY4" fmla="*/ 842963 h 842963"/>
              <a:gd name="connsiteX5" fmla="*/ 3175 w 1055687"/>
              <a:gd name="connsiteY5" fmla="*/ 842963 h 842963"/>
              <a:gd name="connsiteX6" fmla="*/ 12700 w 1055687"/>
              <a:gd name="connsiteY6" fmla="*/ 0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687" h="842963">
                <a:moveTo>
                  <a:pt x="12700" y="0"/>
                </a:moveTo>
                <a:cubicBezTo>
                  <a:pt x="220663" y="5556"/>
                  <a:pt x="867569" y="11907"/>
                  <a:pt x="1055687" y="4763"/>
                </a:cubicBezTo>
                <a:cubicBezTo>
                  <a:pt x="1043781" y="197645"/>
                  <a:pt x="971549" y="194469"/>
                  <a:pt x="922337" y="300038"/>
                </a:cubicBezTo>
                <a:cubicBezTo>
                  <a:pt x="873125" y="405607"/>
                  <a:pt x="803275" y="572295"/>
                  <a:pt x="760412" y="638175"/>
                </a:cubicBezTo>
                <a:cubicBezTo>
                  <a:pt x="713581" y="729853"/>
                  <a:pt x="691356" y="780257"/>
                  <a:pt x="665162" y="842963"/>
                </a:cubicBezTo>
                <a:lnTo>
                  <a:pt x="3175" y="842963"/>
                </a:lnTo>
                <a:cubicBezTo>
                  <a:pt x="15082" y="692151"/>
                  <a:pt x="0" y="146844"/>
                  <a:pt x="1270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4"/>
          <p:cNvSpPr>
            <a:spLocks noChangeShapeType="1"/>
          </p:cNvSpPr>
          <p:nvPr/>
        </p:nvSpPr>
        <p:spPr bwMode="auto">
          <a:xfrm>
            <a:off x="2491900" y="1094446"/>
            <a:ext cx="1322284" cy="0"/>
          </a:xfrm>
          <a:prstGeom prst="line">
            <a:avLst/>
          </a:prstGeom>
          <a:noFill/>
          <a:ln w="28575">
            <a:solidFill>
              <a:schemeClr val="tx1"/>
            </a:solidFill>
            <a:round/>
            <a:headEnd/>
            <a:tailEnd type="triangle" w="med" len="med"/>
          </a:ln>
        </p:spPr>
        <p:txBody>
          <a:bodyPr/>
          <a:lstStyle/>
          <a:p>
            <a:endParaRPr lang="en-US"/>
          </a:p>
        </p:txBody>
      </p:sp>
      <p:sp>
        <p:nvSpPr>
          <p:cNvPr id="6" name="Line 5"/>
          <p:cNvSpPr>
            <a:spLocks noChangeShapeType="1"/>
          </p:cNvSpPr>
          <p:nvPr/>
        </p:nvSpPr>
        <p:spPr bwMode="auto">
          <a:xfrm>
            <a:off x="2491900" y="1094446"/>
            <a:ext cx="0" cy="4861138"/>
          </a:xfrm>
          <a:prstGeom prst="line">
            <a:avLst/>
          </a:prstGeom>
          <a:noFill/>
          <a:ln w="38100">
            <a:solidFill>
              <a:schemeClr val="tx1"/>
            </a:solidFill>
            <a:round/>
            <a:headEnd/>
            <a:tailEnd type="triangle" w="med" len="med"/>
          </a:ln>
        </p:spPr>
        <p:txBody>
          <a:bodyPr/>
          <a:lstStyle/>
          <a:p>
            <a:endParaRPr lang="en-US"/>
          </a:p>
        </p:txBody>
      </p:sp>
      <p:sp>
        <p:nvSpPr>
          <p:cNvPr id="18" name="TextBox 17"/>
          <p:cNvSpPr txBox="1"/>
          <p:nvPr/>
        </p:nvSpPr>
        <p:spPr>
          <a:xfrm>
            <a:off x="2293789" y="5909939"/>
            <a:ext cx="661142" cy="490861"/>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a:t>
            </a:r>
            <a:endParaRPr lang="en-US" sz="1200" i="1" dirty="0">
              <a:latin typeface="Times New Roman" pitchFamily="18" charset="0"/>
              <a:cs typeface="Times New Roman" pitchFamily="18" charset="0"/>
            </a:endParaRPr>
          </a:p>
        </p:txBody>
      </p:sp>
      <p:sp>
        <p:nvSpPr>
          <p:cNvPr id="26" name="TextBox 25"/>
          <p:cNvSpPr txBox="1"/>
          <p:nvPr/>
        </p:nvSpPr>
        <p:spPr>
          <a:xfrm>
            <a:off x="1295400" y="3213928"/>
            <a:ext cx="1073357"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typical</a:t>
            </a:r>
            <a:endParaRPr lang="en-US" sz="2400" i="1" baseline="-25000" dirty="0">
              <a:latin typeface="Times New Roman" pitchFamily="18" charset="0"/>
              <a:cs typeface="Times New Roman" pitchFamily="18" charset="0"/>
            </a:endParaRPr>
          </a:p>
        </p:txBody>
      </p:sp>
      <p:sp>
        <p:nvSpPr>
          <p:cNvPr id="29" name="TextBox 28"/>
          <p:cNvSpPr txBox="1"/>
          <p:nvPr/>
        </p:nvSpPr>
        <p:spPr>
          <a:xfrm>
            <a:off x="2855063" y="533400"/>
            <a:ext cx="1031137"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p(d)</a:t>
            </a:r>
            <a:endParaRPr lang="en-US" sz="2400" i="1" dirty="0">
              <a:latin typeface="Cambria Math" pitchFamily="18" charset="0"/>
              <a:ea typeface="Cambria Math" pitchFamily="18" charset="0"/>
              <a:cs typeface="Times New Roman" pitchFamily="18" charset="0"/>
            </a:endParaRPr>
          </a:p>
        </p:txBody>
      </p:sp>
      <p:sp>
        <p:nvSpPr>
          <p:cNvPr id="16" name="Freeform 15"/>
          <p:cNvSpPr/>
          <p:nvPr/>
        </p:nvSpPr>
        <p:spPr>
          <a:xfrm>
            <a:off x="2978491" y="1325196"/>
            <a:ext cx="870363" cy="4327848"/>
          </a:xfrm>
          <a:custGeom>
            <a:avLst/>
            <a:gdLst>
              <a:gd name="connsiteX0" fmla="*/ 219919 w 702197"/>
              <a:gd name="connsiteY0" fmla="*/ 0 h 2442258"/>
              <a:gd name="connsiteX1" fmla="*/ 648182 w 702197"/>
              <a:gd name="connsiteY1" fmla="*/ 370390 h 2442258"/>
              <a:gd name="connsiteX2" fmla="*/ 544010 w 702197"/>
              <a:gd name="connsiteY2" fmla="*/ 856527 h 2442258"/>
              <a:gd name="connsiteX3" fmla="*/ 277792 w 702197"/>
              <a:gd name="connsiteY3" fmla="*/ 1956122 h 2442258"/>
              <a:gd name="connsiteX4" fmla="*/ 0 w 702197"/>
              <a:gd name="connsiteY4" fmla="*/ 2442258 h 244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197" h="2442258">
                <a:moveTo>
                  <a:pt x="219919" y="0"/>
                </a:moveTo>
                <a:cubicBezTo>
                  <a:pt x="407043" y="113818"/>
                  <a:pt x="594167" y="227636"/>
                  <a:pt x="648182" y="370390"/>
                </a:cubicBezTo>
                <a:cubicBezTo>
                  <a:pt x="702197" y="513145"/>
                  <a:pt x="605742" y="592238"/>
                  <a:pt x="544010" y="856527"/>
                </a:cubicBezTo>
                <a:cubicBezTo>
                  <a:pt x="482278" y="1120816"/>
                  <a:pt x="368460" y="1691834"/>
                  <a:pt x="277792" y="1956122"/>
                </a:cubicBezTo>
                <a:cubicBezTo>
                  <a:pt x="187124" y="2220410"/>
                  <a:pt x="0" y="2442258"/>
                  <a:pt x="0" y="244225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V="1">
            <a:off x="2208553" y="3463480"/>
            <a:ext cx="26063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1" y="1769604"/>
            <a:ext cx="2110900"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typical</a:t>
            </a:r>
            <a:r>
              <a:rPr lang="en-US" sz="2400" i="1" dirty="0" smtClean="0">
                <a:latin typeface="Times New Roman" pitchFamily="18" charset="0"/>
                <a:cs typeface="Times New Roman" pitchFamily="18" charset="0"/>
              </a:rPr>
              <a:t> – d</a:t>
            </a:r>
            <a:r>
              <a:rPr lang="en-US" sz="2400" i="1" baseline="-25000" dirty="0" smtClean="0">
                <a:latin typeface="Times New Roman" pitchFamily="18" charset="0"/>
                <a:cs typeface="Times New Roman" pitchFamily="18" charset="0"/>
              </a:rPr>
              <a:t>50</a:t>
            </a:r>
            <a:r>
              <a:rPr lang="en-US" sz="2400" i="1"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30" name="TextBox 29"/>
          <p:cNvSpPr txBox="1"/>
          <p:nvPr/>
        </p:nvSpPr>
        <p:spPr>
          <a:xfrm>
            <a:off x="381000" y="4705962"/>
            <a:ext cx="2291429" cy="461665"/>
          </a:xfrm>
          <a:prstGeom prst="rect">
            <a:avLst/>
          </a:prstGeom>
          <a:noFill/>
        </p:spPr>
        <p:txBody>
          <a:bodyPr wrap="square" rtlCol="0">
            <a:spAutoFit/>
          </a:bodyPr>
          <a:lstStyle/>
          <a:p>
            <a:r>
              <a:rPr lang="en-US" sz="2400" i="1" dirty="0" err="1" smtClean="0">
                <a:latin typeface="Cambria Math" pitchFamily="18" charset="0"/>
                <a:ea typeface="Cambria Math" pitchFamily="18" charset="0"/>
                <a:cs typeface="Times New Roman" pitchFamily="18" charset="0"/>
              </a:rPr>
              <a:t>d</a:t>
            </a:r>
            <a:r>
              <a:rPr lang="en-US" sz="2400" i="1" baseline="-25000" dirty="0" err="1" smtClean="0">
                <a:latin typeface="Cambria Math" pitchFamily="18" charset="0"/>
                <a:ea typeface="Cambria Math" pitchFamily="18" charset="0"/>
                <a:cs typeface="Times New Roman" pitchFamily="18" charset="0"/>
              </a:rPr>
              <a:t>typical</a:t>
            </a:r>
            <a:r>
              <a:rPr lang="en-US" sz="2400" i="1" dirty="0" smtClean="0">
                <a:latin typeface="Cambria Math" pitchFamily="18" charset="0"/>
                <a:ea typeface="Cambria Math" pitchFamily="18" charset="0"/>
                <a:cs typeface="Times New Roman" pitchFamily="18" charset="0"/>
              </a:rPr>
              <a:t> + d</a:t>
            </a:r>
            <a:r>
              <a:rPr lang="en-US" sz="2400" i="1" baseline="-25000" dirty="0" smtClean="0">
                <a:latin typeface="Cambria Math" pitchFamily="18" charset="0"/>
                <a:ea typeface="Cambria Math" pitchFamily="18" charset="0"/>
                <a:cs typeface="Times New Roman" pitchFamily="18" charset="0"/>
              </a:rPr>
              <a:t>50</a:t>
            </a:r>
            <a:r>
              <a:rPr lang="en-US" sz="2400" i="1" dirty="0" smtClean="0">
                <a:latin typeface="Cambria Math" pitchFamily="18" charset="0"/>
                <a:ea typeface="Cambria Math" pitchFamily="18" charset="0"/>
                <a:cs typeface="Times New Roman" pitchFamily="18" charset="0"/>
              </a:rPr>
              <a:t>/2</a:t>
            </a:r>
            <a:endParaRPr lang="en-US" sz="2400" i="1" baseline="-25000" dirty="0">
              <a:latin typeface="Cambria Math" pitchFamily="18" charset="0"/>
              <a:ea typeface="Cambria Math" pitchFamily="18" charset="0"/>
              <a:cs typeface="Times New Roman" pitchFamily="18" charset="0"/>
            </a:endParaRPr>
          </a:p>
        </p:txBody>
      </p:sp>
      <p:sp>
        <p:nvSpPr>
          <p:cNvPr id="13" name="Freeform 12"/>
          <p:cNvSpPr/>
          <p:nvPr/>
        </p:nvSpPr>
        <p:spPr>
          <a:xfrm rot="19411075">
            <a:off x="3610376" y="1660076"/>
            <a:ext cx="1794528" cy="945223"/>
          </a:xfrm>
          <a:custGeom>
            <a:avLst/>
            <a:gdLst>
              <a:gd name="connsiteX0" fmla="*/ 0 w 277793"/>
              <a:gd name="connsiteY0" fmla="*/ 0 h 578734"/>
              <a:gd name="connsiteX1" fmla="*/ 231494 w 277793"/>
              <a:gd name="connsiteY1" fmla="*/ 219919 h 578734"/>
              <a:gd name="connsiteX2" fmla="*/ 127322 w 277793"/>
              <a:gd name="connsiteY2" fmla="*/ 451412 h 578734"/>
              <a:gd name="connsiteX3" fmla="*/ 277793 w 277793"/>
              <a:gd name="connsiteY3" fmla="*/ 578734 h 578734"/>
            </a:gdLst>
            <a:ahLst/>
            <a:cxnLst>
              <a:cxn ang="0">
                <a:pos x="connsiteX0" y="connsiteY0"/>
              </a:cxn>
              <a:cxn ang="0">
                <a:pos x="connsiteX1" y="connsiteY1"/>
              </a:cxn>
              <a:cxn ang="0">
                <a:pos x="connsiteX2" y="connsiteY2"/>
              </a:cxn>
              <a:cxn ang="0">
                <a:pos x="connsiteX3" y="connsiteY3"/>
              </a:cxn>
            </a:cxnLst>
            <a:rect l="l" t="t" r="r" b="b"/>
            <a:pathLst>
              <a:path w="277793" h="578734">
                <a:moveTo>
                  <a:pt x="0" y="0"/>
                </a:moveTo>
                <a:cubicBezTo>
                  <a:pt x="105137" y="72342"/>
                  <a:pt x="210274" y="144684"/>
                  <a:pt x="231494" y="219919"/>
                </a:cubicBezTo>
                <a:cubicBezTo>
                  <a:pt x="252714" y="295154"/>
                  <a:pt x="119606" y="391610"/>
                  <a:pt x="127322" y="451412"/>
                </a:cubicBezTo>
                <a:cubicBezTo>
                  <a:pt x="135038" y="511214"/>
                  <a:pt x="206415" y="544974"/>
                  <a:pt x="277793" y="578734"/>
                </a:cubicBezTo>
              </a:path>
            </a:pathLst>
          </a:cu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562600" y="1752600"/>
            <a:ext cx="212078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area, </a:t>
            </a:r>
            <a:r>
              <a:rPr lang="en-US" sz="2400" i="1" dirty="0" smtClean="0">
                <a:latin typeface="Times New Roman" pitchFamily="18" charset="0"/>
                <a:cs typeface="Times New Roman" pitchFamily="18" charset="0"/>
              </a:rPr>
              <a:t>A = 50%</a:t>
            </a:r>
            <a:endParaRPr lang="en-US" sz="2400" i="1" dirty="0">
              <a:latin typeface="Times New Roman" pitchFamily="18" charset="0"/>
              <a:cs typeface="Times New Roman" pitchFamily="18" charset="0"/>
            </a:endParaRPr>
          </a:p>
        </p:txBody>
      </p:sp>
      <p:cxnSp>
        <p:nvCxnSpPr>
          <p:cNvPr id="17" name="Straight Connector 16"/>
          <p:cNvCxnSpPr/>
          <p:nvPr/>
        </p:nvCxnSpPr>
        <p:spPr>
          <a:xfrm flipV="1">
            <a:off x="2397451" y="2005909"/>
            <a:ext cx="100353" cy="1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97451" y="4958047"/>
            <a:ext cx="94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bwMode="auto">
          <a:xfrm>
            <a:off x="4419600" y="2743200"/>
            <a:ext cx="39624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One possible measure of with this the length of the </a:t>
            </a:r>
            <a:r>
              <a:rPr lang="en-US" sz="2800" i="1" kern="0" dirty="0" smtClean="0">
                <a:solidFill>
                  <a:schemeClr val="tx2"/>
                </a:solidFill>
                <a:latin typeface="Cambria Math" pitchFamily="18" charset="0"/>
                <a:ea typeface="Cambria Math" pitchFamily="18" charset="0"/>
                <a:cs typeface="Times New Roman" pitchFamily="18" charset="0"/>
              </a:rPr>
              <a:t>d</a:t>
            </a:r>
            <a:r>
              <a:rPr lang="en-US" sz="2800" kern="0" dirty="0" smtClean="0">
                <a:solidFill>
                  <a:schemeClr val="tx2"/>
                </a:solidFill>
                <a:latin typeface="Times New Roman" pitchFamily="18" charset="0"/>
                <a:ea typeface="+mj-ea"/>
                <a:cs typeface="Times New Roman" pitchFamily="18" charset="0"/>
              </a:rPr>
              <a:t>-axis over which </a:t>
            </a:r>
            <a:r>
              <a:rPr lang="en-US" sz="2800" i="1" kern="0" dirty="0" smtClean="0">
                <a:solidFill>
                  <a:schemeClr val="tx2"/>
                </a:solidFill>
                <a:latin typeface="Cambria Math" pitchFamily="18" charset="0"/>
                <a:ea typeface="Cambria Math" pitchFamily="18" charset="0"/>
                <a:cs typeface="Times New Roman" pitchFamily="18" charset="0"/>
              </a:rPr>
              <a:t>50% </a:t>
            </a:r>
            <a:r>
              <a:rPr lang="en-US" sz="2800" kern="0" dirty="0" smtClean="0">
                <a:solidFill>
                  <a:schemeClr val="tx2"/>
                </a:solidFill>
                <a:latin typeface="Times New Roman" pitchFamily="18" charset="0"/>
                <a:ea typeface="+mj-ea"/>
                <a:cs typeface="Times New Roman" pitchFamily="18" charset="0"/>
              </a:rPr>
              <a:t>of the area lies.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This measure is seldom used.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A different approach to quantifying the width of </a:t>
            </a:r>
            <a:r>
              <a:rPr lang="en-US" sz="4000" i="1" kern="0" dirty="0" smtClean="0">
                <a:solidFill>
                  <a:schemeClr val="tx2"/>
                </a:solidFill>
                <a:latin typeface="Cambria Math" pitchFamily="18" charset="0"/>
                <a:ea typeface="Cambria Math" pitchFamily="18" charset="0"/>
                <a:cs typeface="Times New Roman" pitchFamily="18" charset="0"/>
              </a:rPr>
              <a:t>p(d) </a:t>
            </a:r>
            <a:r>
              <a:rPr lang="en-US" sz="4000" kern="0" dirty="0" smtClean="0">
                <a:solidFill>
                  <a:schemeClr val="tx2"/>
                </a:solidFill>
                <a:latin typeface="Times New Roman" pitchFamily="18" charset="0"/>
                <a:ea typeface="+mj-ea"/>
                <a:cs typeface="Times New Roman" pitchFamily="18" charset="0"/>
              </a:rPr>
              <a:t>…</a:t>
            </a: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This function grows away from the typical value: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a:p>
            <a:pPr algn="ctr"/>
            <a:r>
              <a:rPr lang="en-US" sz="2800" i="1" kern="0" dirty="0" smtClean="0">
                <a:solidFill>
                  <a:schemeClr val="tx2"/>
                </a:solidFill>
                <a:latin typeface="Cambria Math" pitchFamily="18" charset="0"/>
                <a:ea typeface="Cambria Math" pitchFamily="18" charset="0"/>
                <a:cs typeface="Times New Roman" pitchFamily="18" charset="0"/>
              </a:rPr>
              <a:t>q(d) = (d-</a:t>
            </a:r>
            <a:r>
              <a:rPr lang="en-US" sz="2800" i="1" kern="0" dirty="0" err="1" smtClean="0">
                <a:solidFill>
                  <a:schemeClr val="tx2"/>
                </a:solidFill>
                <a:latin typeface="Cambria Math" pitchFamily="18" charset="0"/>
                <a:ea typeface="Cambria Math" pitchFamily="18" charset="0"/>
                <a:cs typeface="Times New Roman" pitchFamily="18" charset="0"/>
              </a:rPr>
              <a:t>d</a:t>
            </a:r>
            <a:r>
              <a:rPr lang="en-US" sz="2800" i="1" kern="0" baseline="30000" dirty="0" err="1" smtClean="0">
                <a:solidFill>
                  <a:schemeClr val="tx2"/>
                </a:solidFill>
                <a:latin typeface="Cambria Math" pitchFamily="18" charset="0"/>
                <a:ea typeface="Cambria Math" pitchFamily="18" charset="0"/>
                <a:cs typeface="Times New Roman" pitchFamily="18" charset="0"/>
              </a:rPr>
              <a:t>typical</a:t>
            </a:r>
            <a:r>
              <a:rPr lang="en-US" sz="2800" i="1" kern="0" dirty="0" smtClean="0">
                <a:solidFill>
                  <a:schemeClr val="tx2"/>
                </a:solidFill>
                <a:latin typeface="Cambria Math" pitchFamily="18" charset="0"/>
                <a:ea typeface="Cambria Math" pitchFamily="18" charset="0"/>
                <a:cs typeface="Times New Roman" pitchFamily="18" charset="0"/>
              </a:rPr>
              <a:t>)</a:t>
            </a:r>
            <a:r>
              <a:rPr lang="en-US" sz="2800" i="1" kern="0" baseline="30000" dirty="0" smtClean="0">
                <a:solidFill>
                  <a:schemeClr val="tx2"/>
                </a:solidFill>
                <a:latin typeface="Cambria Math" pitchFamily="18" charset="0"/>
                <a:ea typeface="Cambria Math" pitchFamily="18" charset="0"/>
                <a:cs typeface="Times New Roman" pitchFamily="18" charset="0"/>
              </a:rPr>
              <a:t>2</a:t>
            </a:r>
          </a:p>
          <a:p>
            <a:pPr algn="ctr"/>
            <a:endParaRPr lang="en-US" sz="2800" kern="0" dirty="0" smtClean="0">
              <a:solidFill>
                <a:schemeClr val="tx2"/>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 the function </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q(d)p(d)</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small if most of the area is near </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Courier New" pitchFamily="49" charset="0"/>
              </a:rPr>
              <a:t>d</a:t>
            </a:r>
            <a:r>
              <a:rPr kumimoji="0" lang="en-US" sz="2800" b="0" i="1" u="none" strike="noStrike" kern="0" cap="none" spc="0" normalizeH="0" baseline="30000" noProof="0" dirty="0" err="1" smtClean="0">
                <a:ln>
                  <a:noFill/>
                </a:ln>
                <a:solidFill>
                  <a:schemeClr val="tx2"/>
                </a:solidFill>
                <a:effectLst/>
                <a:uLnTx/>
                <a:uFillTx/>
                <a:latin typeface="Cambria Math" pitchFamily="18" charset="0"/>
                <a:ea typeface="Cambria Math" pitchFamily="18" charset="0"/>
                <a:cs typeface="Courier New" pitchFamily="49" charset="0"/>
              </a:rPr>
              <a:t>typical</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is,</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 </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narrow</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p(d)</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i="1" kern="0" baseline="0" dirty="0" smtClean="0">
              <a:solidFill>
                <a:schemeClr val="tx2"/>
              </a:solidFill>
              <a:latin typeface="Cambria Math" pitchFamily="18" charset="0"/>
              <a:ea typeface="Cambria Math" pitchFamily="18" charset="0"/>
              <a:cs typeface="Times New Roman" pitchFamily="18" charset="0"/>
            </a:endParaRPr>
          </a:p>
          <a:p>
            <a:pPr algn="ctr"/>
            <a:r>
              <a:rPr lang="en-US" sz="2800" kern="0" dirty="0" smtClean="0">
                <a:solidFill>
                  <a:schemeClr val="tx2"/>
                </a:solidFill>
                <a:latin typeface="Times New Roman" pitchFamily="18" charset="0"/>
                <a:cs typeface="Times New Roman" pitchFamily="18" charset="0"/>
              </a:rPr>
              <a:t>large if most of the area is far from </a:t>
            </a:r>
            <a:r>
              <a:rPr lang="en-US" sz="2800" i="1" kern="0" dirty="0" err="1" smtClean="0">
                <a:solidFill>
                  <a:schemeClr val="tx2"/>
                </a:solidFill>
                <a:latin typeface="Cambria Math" pitchFamily="18" charset="0"/>
                <a:ea typeface="Cambria Math" pitchFamily="18" charset="0"/>
                <a:cs typeface="Courier New" pitchFamily="49" charset="0"/>
              </a:rPr>
              <a:t>d</a:t>
            </a:r>
            <a:r>
              <a:rPr lang="en-US" sz="2800" i="1" kern="0" baseline="30000" dirty="0" err="1" smtClean="0">
                <a:solidFill>
                  <a:schemeClr val="tx2"/>
                </a:solidFill>
                <a:latin typeface="Cambria Math" pitchFamily="18" charset="0"/>
                <a:ea typeface="Cambria Math" pitchFamily="18" charset="0"/>
                <a:cs typeface="Courier New" pitchFamily="49" charset="0"/>
              </a:rPr>
              <a:t>typical</a:t>
            </a:r>
            <a:r>
              <a:rPr lang="en-US" sz="2800" kern="0" dirty="0" smtClean="0">
                <a:solidFill>
                  <a:schemeClr val="tx2"/>
                </a:solidFill>
                <a:latin typeface="Times New Roman" pitchFamily="18" charset="0"/>
                <a:cs typeface="Times New Roman" pitchFamily="18" charset="0"/>
              </a:rPr>
              <a:t> , that is, a wide </a:t>
            </a:r>
            <a:r>
              <a:rPr lang="en-US" sz="2800" i="1" kern="0" dirty="0" smtClean="0">
                <a:solidFill>
                  <a:schemeClr val="tx2"/>
                </a:solidFill>
                <a:latin typeface="Cambria Math" pitchFamily="18" charset="0"/>
                <a:ea typeface="Cambria Math" pitchFamily="18" charset="0"/>
                <a:cs typeface="Times New Roman" pitchFamily="18" charset="0"/>
              </a:rPr>
              <a:t>p(d)</a:t>
            </a:r>
          </a:p>
          <a:p>
            <a:pPr algn="ctr"/>
            <a:endParaRPr lang="en-US" sz="2800" i="1" kern="0" dirty="0" smtClean="0">
              <a:solidFill>
                <a:schemeClr val="tx2"/>
              </a:solidFill>
              <a:latin typeface="Cambria Math" pitchFamily="18" charset="0"/>
              <a:ea typeface="Cambria Math" pitchFamily="18" charset="0"/>
              <a:cs typeface="Times New Roman" pitchFamily="18" charset="0"/>
            </a:endParaRPr>
          </a:p>
          <a:p>
            <a:pPr algn="ctr"/>
            <a:r>
              <a:rPr lang="en-US" sz="2800" kern="0" dirty="0" smtClean="0">
                <a:solidFill>
                  <a:schemeClr val="tx2"/>
                </a:solidFill>
                <a:latin typeface="Times New Roman" pitchFamily="18" charset="0"/>
                <a:ea typeface="Cambria Math" pitchFamily="18" charset="0"/>
                <a:cs typeface="Times New Roman" pitchFamily="18" charset="0"/>
              </a:rPr>
              <a:t>so quantify width as the area under </a:t>
            </a:r>
            <a:r>
              <a:rPr lang="en-US" sz="2800" i="1" kern="0" dirty="0" smtClean="0">
                <a:solidFill>
                  <a:schemeClr val="tx2"/>
                </a:solidFill>
                <a:latin typeface="Cambria Math" pitchFamily="18" charset="0"/>
                <a:ea typeface="Cambria Math" pitchFamily="18" charset="0"/>
                <a:cs typeface="Times New Roman" pitchFamily="18" charset="0"/>
              </a:rPr>
              <a:t>q(d)p(d)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variance</a:t>
            </a:r>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3" cstate="print"/>
          <a:srcRect l="30555" t="50552" r="38889" b="31158"/>
          <a:stretch>
            <a:fillRect/>
          </a:stretch>
        </p:blipFill>
        <p:spPr bwMode="auto">
          <a:xfrm>
            <a:off x="1524000" y="1828800"/>
            <a:ext cx="5783580" cy="1752600"/>
          </a:xfrm>
          <a:prstGeom prst="rect">
            <a:avLst/>
          </a:prstGeom>
          <a:noFill/>
          <a:ln w="9525">
            <a:noFill/>
            <a:miter lim="800000"/>
            <a:headEnd/>
            <a:tailEnd/>
          </a:ln>
        </p:spPr>
      </p:pic>
      <p:sp>
        <p:nvSpPr>
          <p:cNvPr id="5"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width is actually square</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root of variance, that is, </a:t>
            </a:r>
            <a:r>
              <a:rPr kumimoji="0" lang="el-GR" sz="28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σ</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Freeform 5"/>
          <p:cNvSpPr/>
          <p:nvPr/>
        </p:nvSpPr>
        <p:spPr>
          <a:xfrm>
            <a:off x="5064369" y="3207434"/>
            <a:ext cx="1519311" cy="994117"/>
          </a:xfrm>
          <a:custGeom>
            <a:avLst/>
            <a:gdLst>
              <a:gd name="connsiteX0" fmla="*/ 0 w 1519311"/>
              <a:gd name="connsiteY0" fmla="*/ 0 h 994117"/>
              <a:gd name="connsiteX1" fmla="*/ 647114 w 1519311"/>
              <a:gd name="connsiteY1" fmla="*/ 407963 h 994117"/>
              <a:gd name="connsiteX2" fmla="*/ 450166 w 1519311"/>
              <a:gd name="connsiteY2" fmla="*/ 900332 h 994117"/>
              <a:gd name="connsiteX3" fmla="*/ 1519311 w 1519311"/>
              <a:gd name="connsiteY3" fmla="*/ 970671 h 994117"/>
            </a:gdLst>
            <a:ahLst/>
            <a:cxnLst>
              <a:cxn ang="0">
                <a:pos x="connsiteX0" y="connsiteY0"/>
              </a:cxn>
              <a:cxn ang="0">
                <a:pos x="connsiteX1" y="connsiteY1"/>
              </a:cxn>
              <a:cxn ang="0">
                <a:pos x="connsiteX2" y="connsiteY2"/>
              </a:cxn>
              <a:cxn ang="0">
                <a:pos x="connsiteX3" y="connsiteY3"/>
              </a:cxn>
            </a:cxnLst>
            <a:rect l="l" t="t" r="r" b="b"/>
            <a:pathLst>
              <a:path w="1519311" h="994117">
                <a:moveTo>
                  <a:pt x="0" y="0"/>
                </a:moveTo>
                <a:cubicBezTo>
                  <a:pt x="286043" y="128954"/>
                  <a:pt x="572086" y="257908"/>
                  <a:pt x="647114" y="407963"/>
                </a:cubicBezTo>
                <a:cubicBezTo>
                  <a:pt x="722142" y="558018"/>
                  <a:pt x="304800" y="806547"/>
                  <a:pt x="450166" y="900332"/>
                </a:cubicBezTo>
                <a:cubicBezTo>
                  <a:pt x="595532" y="994117"/>
                  <a:pt x="1057421" y="982394"/>
                  <a:pt x="1519311" y="970671"/>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5715000" y="4038600"/>
            <a:ext cx="2895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use mean for </a:t>
            </a:r>
            <a:r>
              <a:rPr kumimoji="0" lang="en-US" sz="2400" b="0" i="1" u="none" strike="noStrike" kern="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400" b="0" i="1" u="none" strike="noStrike" kern="0" cap="none" spc="0" normalizeH="0" baseline="30000" noProof="0" dirty="0" err="1" smtClean="0">
                <a:ln>
                  <a:noFill/>
                </a:ln>
                <a:solidFill>
                  <a:srgbClr val="FF0000"/>
                </a:solidFill>
                <a:effectLst/>
                <a:uLnTx/>
                <a:uFillTx/>
                <a:latin typeface="Cambria Math" pitchFamily="18" charset="0"/>
                <a:ea typeface="Cambria Math" pitchFamily="18" charset="0"/>
                <a:cs typeface="Times New Roman" pitchFamily="18" charset="0"/>
              </a:rPr>
              <a:t>typical</a:t>
            </a:r>
            <a:endParaRPr kumimoji="0" lang="en-US" sz="2400" b="0" i="1" u="none" strike="noStrike" kern="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70858" y="6037272"/>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2741810" y="1246123"/>
            <a:ext cx="3384965" cy="4264029"/>
          </a:xfrm>
          <a:prstGeom prst="rect">
            <a:avLst/>
          </a:prstGeom>
          <a:noFill/>
          <a:ln w="9525">
            <a:noFill/>
            <a:miter lim="800000"/>
            <a:headEnd/>
            <a:tailEnd/>
          </a:ln>
          <a:effectLst/>
        </p:spPr>
      </p:pic>
      <p:sp>
        <p:nvSpPr>
          <p:cNvPr id="59" name="TextBox 58"/>
          <p:cNvSpPr txBox="1"/>
          <p:nvPr/>
        </p:nvSpPr>
        <p:spPr>
          <a:xfrm>
            <a:off x="3212761" y="5427719"/>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p(d)</a:t>
            </a:r>
            <a:endParaRPr lang="en-US" i="1" dirty="0">
              <a:latin typeface="Times New Roman" pitchFamily="18" charset="0"/>
              <a:cs typeface="Times New Roman" pitchFamily="18" charset="0"/>
            </a:endParaRPr>
          </a:p>
        </p:txBody>
      </p:sp>
      <p:sp>
        <p:nvSpPr>
          <p:cNvPr id="60" name="TextBox 59"/>
          <p:cNvSpPr txBox="1"/>
          <p:nvPr/>
        </p:nvSpPr>
        <p:spPr>
          <a:xfrm>
            <a:off x="4253140" y="5432445"/>
            <a:ext cx="82416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q(d)</a:t>
            </a:r>
            <a:endParaRPr lang="en-US" i="1" dirty="0">
              <a:latin typeface="Times New Roman" pitchFamily="18" charset="0"/>
              <a:cs typeface="Times New Roman" pitchFamily="18" charset="0"/>
            </a:endParaRPr>
          </a:p>
        </p:txBody>
      </p:sp>
      <p:sp>
        <p:nvSpPr>
          <p:cNvPr id="61" name="TextBox 60"/>
          <p:cNvSpPr txBox="1"/>
          <p:nvPr/>
        </p:nvSpPr>
        <p:spPr>
          <a:xfrm>
            <a:off x="5100248" y="5432445"/>
            <a:ext cx="1412855"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q(d)p(d)</a:t>
            </a:r>
            <a:endParaRPr lang="en-US" i="1" dirty="0">
              <a:latin typeface="Times New Roman" pitchFamily="18" charset="0"/>
              <a:cs typeface="Times New Roman" pitchFamily="18" charset="0"/>
            </a:endParaRPr>
          </a:p>
        </p:txBody>
      </p:sp>
      <p:sp>
        <p:nvSpPr>
          <p:cNvPr id="62" name="TextBox 61"/>
          <p:cNvSpPr txBox="1"/>
          <p:nvPr/>
        </p:nvSpPr>
        <p:spPr>
          <a:xfrm>
            <a:off x="6156209" y="2803231"/>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a:t>
            </a:r>
            <a:endParaRPr lang="en-US" i="1" baseline="-25000" dirty="0">
              <a:latin typeface="Times New Roman" pitchFamily="18" charset="0"/>
              <a:cs typeface="Times New Roman" pitchFamily="18" charset="0"/>
            </a:endParaRPr>
          </a:p>
        </p:txBody>
      </p:sp>
      <p:cxnSp>
        <p:nvCxnSpPr>
          <p:cNvPr id="63" name="Straight Connector 62"/>
          <p:cNvCxnSpPr/>
          <p:nvPr/>
        </p:nvCxnSpPr>
        <p:spPr>
          <a:xfrm flipV="1">
            <a:off x="6253622" y="2887447"/>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156209" y="1990290"/>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 </a:t>
            </a:r>
            <a:r>
              <a:rPr lang="en-US" i="1" dirty="0" smtClean="0">
                <a:latin typeface="Symbol" pitchFamily="18" charset="2"/>
                <a:cs typeface="Times New Roman" pitchFamily="18" charset="0"/>
              </a:rPr>
              <a:t>- s</a:t>
            </a:r>
            <a:endParaRPr lang="en-US" i="1" baseline="-25000" dirty="0">
              <a:latin typeface="Symbol" pitchFamily="18" charset="2"/>
              <a:cs typeface="Times New Roman" pitchFamily="18" charset="0"/>
            </a:endParaRPr>
          </a:p>
        </p:txBody>
      </p:sp>
      <p:cxnSp>
        <p:nvCxnSpPr>
          <p:cNvPr id="65" name="Straight Connector 64"/>
          <p:cNvCxnSpPr/>
          <p:nvPr/>
        </p:nvCxnSpPr>
        <p:spPr>
          <a:xfrm flipV="1">
            <a:off x="6253622" y="2074506"/>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156209" y="3734204"/>
            <a:ext cx="105964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d +</a:t>
            </a:r>
            <a:r>
              <a:rPr lang="en-US" i="1" dirty="0" smtClean="0">
                <a:latin typeface="Symbol" pitchFamily="18" charset="2"/>
                <a:cs typeface="Times New Roman" pitchFamily="18" charset="0"/>
              </a:rPr>
              <a:t>s</a:t>
            </a:r>
            <a:endParaRPr lang="en-US" i="1" baseline="-25000" dirty="0">
              <a:latin typeface="Symbol" pitchFamily="18" charset="2"/>
              <a:cs typeface="Times New Roman" pitchFamily="18" charset="0"/>
            </a:endParaRPr>
          </a:p>
        </p:txBody>
      </p:sp>
      <p:cxnSp>
        <p:nvCxnSpPr>
          <p:cNvPr id="67" name="Straight Connector 66"/>
          <p:cNvCxnSpPr/>
          <p:nvPr/>
        </p:nvCxnSpPr>
        <p:spPr>
          <a:xfrm flipV="1">
            <a:off x="6241054" y="3822103"/>
            <a:ext cx="125193" cy="1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209219" y="3737703"/>
            <a:ext cx="4596684" cy="2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97666" y="1448783"/>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70858" y="5356424"/>
            <a:ext cx="235476" cy="25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00200" y="5153764"/>
            <a:ext cx="141285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max</a:t>
            </a:r>
            <a:endParaRPr lang="en-US" i="1" baseline="-25000" dirty="0">
              <a:latin typeface="Times New Roman" pitchFamily="18" charset="0"/>
              <a:cs typeface="Times New Roman" pitchFamily="18" charset="0"/>
            </a:endParaRPr>
          </a:p>
        </p:txBody>
      </p:sp>
      <p:sp>
        <p:nvSpPr>
          <p:cNvPr id="75" name="TextBox 74"/>
          <p:cNvSpPr txBox="1"/>
          <p:nvPr/>
        </p:nvSpPr>
        <p:spPr>
          <a:xfrm>
            <a:off x="1692598" y="1293588"/>
            <a:ext cx="1412855"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d</a:t>
            </a:r>
            <a:r>
              <a:rPr lang="en-US" i="1" baseline="-25000" dirty="0" err="1" smtClean="0">
                <a:latin typeface="Times New Roman" pitchFamily="18" charset="0"/>
                <a:cs typeface="Times New Roman" pitchFamily="18" charset="0"/>
              </a:rPr>
              <a:t>min</a:t>
            </a:r>
            <a:endParaRPr lang="en-US" i="1" baseline="-25000" dirty="0">
              <a:latin typeface="Times New Roman" pitchFamily="18" charset="0"/>
              <a:cs typeface="Times New Roman" pitchFamily="18" charset="0"/>
            </a:endParaRPr>
          </a:p>
        </p:txBody>
      </p:sp>
      <p:sp>
        <p:nvSpPr>
          <p:cNvPr id="2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visualization of a variance calculation</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1" name="Freeform 20"/>
          <p:cNvSpPr/>
          <p:nvPr/>
        </p:nvSpPr>
        <p:spPr>
          <a:xfrm>
            <a:off x="5715000" y="4267200"/>
            <a:ext cx="2100262" cy="871538"/>
          </a:xfrm>
          <a:custGeom>
            <a:avLst/>
            <a:gdLst>
              <a:gd name="connsiteX0" fmla="*/ 0 w 2100262"/>
              <a:gd name="connsiteY0" fmla="*/ 0 h 871538"/>
              <a:gd name="connsiteX1" fmla="*/ 1257300 w 2100262"/>
              <a:gd name="connsiteY1" fmla="*/ 171450 h 871538"/>
              <a:gd name="connsiteX2" fmla="*/ 1157287 w 2100262"/>
              <a:gd name="connsiteY2" fmla="*/ 500063 h 871538"/>
              <a:gd name="connsiteX3" fmla="*/ 2100262 w 2100262"/>
              <a:gd name="connsiteY3" fmla="*/ 871538 h 871538"/>
            </a:gdLst>
            <a:ahLst/>
            <a:cxnLst>
              <a:cxn ang="0">
                <a:pos x="connsiteX0" y="connsiteY0"/>
              </a:cxn>
              <a:cxn ang="0">
                <a:pos x="connsiteX1" y="connsiteY1"/>
              </a:cxn>
              <a:cxn ang="0">
                <a:pos x="connsiteX2" y="connsiteY2"/>
              </a:cxn>
              <a:cxn ang="0">
                <a:pos x="connsiteX3" y="connsiteY3"/>
              </a:cxn>
            </a:cxnLst>
            <a:rect l="l" t="t" r="r" b="b"/>
            <a:pathLst>
              <a:path w="2100262" h="871538">
                <a:moveTo>
                  <a:pt x="0" y="0"/>
                </a:moveTo>
                <a:cubicBezTo>
                  <a:pt x="532209" y="44053"/>
                  <a:pt x="1064419" y="88106"/>
                  <a:pt x="1257300" y="171450"/>
                </a:cubicBezTo>
                <a:cubicBezTo>
                  <a:pt x="1450181" y="254794"/>
                  <a:pt x="1016793" y="383382"/>
                  <a:pt x="1157287" y="500063"/>
                </a:cubicBezTo>
                <a:cubicBezTo>
                  <a:pt x="1297781" y="616744"/>
                  <a:pt x="1699021" y="744141"/>
                  <a:pt x="2100262" y="871538"/>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itle 1"/>
          <p:cNvSpPr txBox="1">
            <a:spLocks/>
          </p:cNvSpPr>
          <p:nvPr/>
        </p:nvSpPr>
        <p:spPr bwMode="auto">
          <a:xfrm>
            <a:off x="7239000" y="5029200"/>
            <a:ext cx="1905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now compute the area under this function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31838"/>
          </a:xfrm>
        </p:spPr>
        <p:txBody>
          <a:bodyPr/>
          <a:lstStyle/>
          <a:p>
            <a:r>
              <a:rPr lang="en-US" sz="3600" dirty="0" err="1" smtClean="0">
                <a:latin typeface="Times New Roman" pitchFamily="18" charset="0"/>
                <a:ea typeface="Cambria Math" pitchFamily="18" charset="0"/>
                <a:cs typeface="Times New Roman" pitchFamily="18" charset="0"/>
              </a:rPr>
              <a:t>MabLab</a:t>
            </a:r>
            <a:r>
              <a:rPr lang="en-US" sz="3600" dirty="0" smtClean="0">
                <a:latin typeface="Times New Roman" pitchFamily="18" charset="0"/>
                <a:ea typeface="Cambria Math" pitchFamily="18" charset="0"/>
                <a:cs typeface="Times New Roman" pitchFamily="18" charset="0"/>
              </a:rPr>
              <a:t> scripts for mean and variance</a:t>
            </a:r>
            <a:endParaRPr lang="en-US" sz="3600" dirty="0">
              <a:latin typeface="Times New Roman" pitchFamily="18" charset="0"/>
              <a:ea typeface="Cambria Math" pitchFamily="18" charset="0"/>
              <a:cs typeface="Times New Roman" pitchFamily="18" charset="0"/>
            </a:endParaRPr>
          </a:p>
        </p:txBody>
      </p:sp>
      <p:sp>
        <p:nvSpPr>
          <p:cNvPr id="5" name="Content Placeholder 4"/>
          <p:cNvSpPr>
            <a:spLocks noGrp="1"/>
          </p:cNvSpPr>
          <p:nvPr>
            <p:ph idx="1"/>
          </p:nvPr>
        </p:nvSpPr>
        <p:spPr>
          <a:xfrm>
            <a:off x="304800" y="838200"/>
            <a:ext cx="8458200" cy="2590800"/>
          </a:xfrm>
        </p:spPr>
        <p:txBody>
          <a:bodyPr/>
          <a:lstStyle/>
          <a:p>
            <a:pPr>
              <a:buNone/>
            </a:pPr>
            <a:endParaRPr lang="en-US" sz="2800" dirty="0" smtClean="0">
              <a:latin typeface="Courier New" pitchFamily="49" charset="0"/>
              <a:cs typeface="Courier New" pitchFamily="49" charset="0"/>
            </a:endParaRPr>
          </a:p>
          <a:p>
            <a:pPr>
              <a:buNone/>
            </a:pPr>
            <a:endParaRPr lang="en-US" sz="2800" dirty="0" smtClean="0">
              <a:latin typeface="Courier New" pitchFamily="49" charset="0"/>
              <a:cs typeface="Courier New" pitchFamily="49" charset="0"/>
            </a:endParaRPr>
          </a:p>
          <a:p>
            <a:pPr>
              <a:buNone/>
            </a:pPr>
            <a:endParaRPr lang="en-US" sz="2800" dirty="0" smtClean="0">
              <a:latin typeface="Courier New" pitchFamily="49" charset="0"/>
              <a:cs typeface="Courier New" pitchFamily="49" charset="0"/>
            </a:endParaRPr>
          </a:p>
          <a:p>
            <a:pPr>
              <a:buNone/>
            </a:pPr>
            <a:r>
              <a:rPr lang="en-US" sz="2800" dirty="0" err="1" smtClean="0">
                <a:latin typeface="Courier New" pitchFamily="49" charset="0"/>
                <a:cs typeface="Courier New" pitchFamily="49" charset="0"/>
              </a:rPr>
              <a:t>dbar</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Dd</a:t>
            </a:r>
            <a:r>
              <a:rPr lang="en-US" sz="2800" dirty="0" smtClean="0">
                <a:latin typeface="Courier New" pitchFamily="49" charset="0"/>
                <a:cs typeface="Courier New" pitchFamily="49" charset="0"/>
              </a:rPr>
              <a:t>*sum(d.*p);</a:t>
            </a:r>
          </a:p>
          <a:p>
            <a:pPr>
              <a:buNone/>
            </a:pPr>
            <a:endParaRPr lang="en-US" sz="2800" dirty="0" smtClean="0">
              <a:latin typeface="Courier New" pitchFamily="49" charset="0"/>
              <a:cs typeface="Courier New" pitchFamily="49" charset="0"/>
            </a:endParaRPr>
          </a:p>
          <a:p>
            <a:pPr>
              <a:buNone/>
            </a:pPr>
            <a:r>
              <a:rPr lang="en-US" sz="2800" dirty="0" smtClean="0">
                <a:latin typeface="Courier New" pitchFamily="49" charset="0"/>
                <a:cs typeface="Courier New" pitchFamily="49" charset="0"/>
              </a:rPr>
              <a:t>q = (d-</a:t>
            </a:r>
            <a:r>
              <a:rPr lang="en-US" sz="2800" dirty="0" err="1" smtClean="0">
                <a:latin typeface="Courier New" pitchFamily="49" charset="0"/>
                <a:cs typeface="Courier New" pitchFamily="49" charset="0"/>
              </a:rPr>
              <a:t>dbar</a:t>
            </a:r>
            <a:r>
              <a:rPr lang="en-US" sz="2800" dirty="0" smtClean="0">
                <a:latin typeface="Courier New" pitchFamily="49" charset="0"/>
                <a:cs typeface="Courier New" pitchFamily="49" charset="0"/>
              </a:rPr>
              <a:t>).^2; </a:t>
            </a:r>
          </a:p>
          <a:p>
            <a:pPr>
              <a:buNone/>
            </a:pPr>
            <a:r>
              <a:rPr lang="en-US" sz="2800" dirty="0" smtClean="0">
                <a:latin typeface="Courier New" pitchFamily="49" charset="0"/>
                <a:cs typeface="Courier New" pitchFamily="49" charset="0"/>
              </a:rPr>
              <a:t>sigma2 = </a:t>
            </a:r>
            <a:r>
              <a:rPr lang="en-US" sz="2800" dirty="0" err="1" smtClean="0">
                <a:latin typeface="Courier New" pitchFamily="49" charset="0"/>
                <a:cs typeface="Courier New" pitchFamily="49" charset="0"/>
              </a:rPr>
              <a:t>Dd</a:t>
            </a:r>
            <a:r>
              <a:rPr lang="en-US" sz="2800" dirty="0" smtClean="0">
                <a:latin typeface="Courier New" pitchFamily="49" charset="0"/>
                <a:cs typeface="Courier New" pitchFamily="49" charset="0"/>
              </a:rPr>
              <a:t>*sum(q.*p); </a:t>
            </a:r>
          </a:p>
          <a:p>
            <a:pPr>
              <a:buNone/>
            </a:pPr>
            <a:r>
              <a:rPr lang="en-US" sz="2800" dirty="0" smtClean="0">
                <a:latin typeface="Courier New" pitchFamily="49" charset="0"/>
                <a:cs typeface="Courier New" pitchFamily="49" charset="0"/>
              </a:rPr>
              <a:t>sigma = </a:t>
            </a:r>
            <a:r>
              <a:rPr lang="en-US" sz="2800" dirty="0" err="1" smtClean="0">
                <a:latin typeface="Courier New" pitchFamily="49" charset="0"/>
                <a:cs typeface="Courier New" pitchFamily="49" charset="0"/>
              </a:rPr>
              <a:t>sqrt</a:t>
            </a:r>
            <a:r>
              <a:rPr lang="en-US" sz="2800" dirty="0" smtClean="0">
                <a:latin typeface="Courier New" pitchFamily="49" charset="0"/>
                <a:cs typeface="Courier New" pitchFamily="49" charset="0"/>
              </a:rPr>
              <a:t>(sigma2); </a:t>
            </a:r>
            <a:endParaRPr lang="en-US" sz="2800" dirty="0">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apply principles of probability theory</a:t>
            </a:r>
          </a:p>
          <a:p>
            <a:pPr algn="ctr">
              <a:buNone/>
            </a:pPr>
            <a:r>
              <a:rPr lang="en-US" dirty="0" smtClean="0">
                <a:latin typeface="Times New Roman" pitchFamily="18" charset="0"/>
                <a:cs typeface="Times New Roman" pitchFamily="18" charset="0"/>
              </a:rPr>
              <a:t>to data analysis</a:t>
            </a:r>
          </a:p>
          <a:p>
            <a:pPr algn="ctr">
              <a:buNone/>
            </a:pPr>
            <a:r>
              <a:rPr lang="en-US" dirty="0" smtClean="0">
                <a:latin typeface="Times New Roman" pitchFamily="18" charset="0"/>
                <a:cs typeface="Times New Roman" pitchFamily="18" charset="0"/>
              </a:rPr>
              <a:t>and especially to use it to quantify error</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038"/>
            <a:ext cx="8229600" cy="1143000"/>
          </a:xfrm>
        </p:spPr>
        <p:txBody>
          <a:bodyPr/>
          <a:lstStyle/>
          <a:p>
            <a:r>
              <a:rPr lang="en-US" dirty="0" smtClean="0">
                <a:latin typeface="Times New Roman" pitchFamily="18" charset="0"/>
                <a:cs typeface="Times New Roman" pitchFamily="18" charset="0"/>
              </a:rPr>
              <a:t>two important probability density distributions:</a:t>
            </a:r>
            <a:endParaRPr lang="en-US" dirty="0">
              <a:latin typeface="Times New Roman" pitchFamily="18" charset="0"/>
              <a:cs typeface="Times New Roman" pitchFamily="18" charset="0"/>
            </a:endParaRPr>
          </a:p>
        </p:txBody>
      </p:sp>
      <p:sp>
        <p:nvSpPr>
          <p:cNvPr id="4" name="Title 1"/>
          <p:cNvSpPr txBox="1">
            <a:spLocks/>
          </p:cNvSpPr>
          <p:nvPr/>
        </p:nvSpPr>
        <p:spPr bwMode="auto">
          <a:xfrm>
            <a:off x="6096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uniform</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4400" kern="0" dirty="0" smtClean="0">
              <a:solidFill>
                <a:schemeClr val="tx2"/>
              </a:solidFill>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Normal</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lstStyle/>
          <a:p>
            <a:r>
              <a:rPr lang="en-US" dirty="0" smtClean="0">
                <a:latin typeface="Times New Roman" pitchFamily="18" charset="0"/>
                <a:cs typeface="Times New Roman" pitchFamily="18" charset="0"/>
              </a:rPr>
              <a:t>uniform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Freeform 5"/>
          <p:cNvSpPr/>
          <p:nvPr/>
        </p:nvSpPr>
        <p:spPr>
          <a:xfrm>
            <a:off x="2286000" y="1981200"/>
            <a:ext cx="4572000" cy="1828800"/>
          </a:xfrm>
          <a:custGeom>
            <a:avLst/>
            <a:gdLst>
              <a:gd name="connsiteX0" fmla="*/ 0 w 4572000"/>
              <a:gd name="connsiteY0" fmla="*/ 0 h 1828800"/>
              <a:gd name="connsiteX1" fmla="*/ 0 w 4572000"/>
              <a:gd name="connsiteY1" fmla="*/ 0 h 1828800"/>
              <a:gd name="connsiteX2" fmla="*/ 0 w 4572000"/>
              <a:gd name="connsiteY2" fmla="*/ 1828800 h 1828800"/>
              <a:gd name="connsiteX3" fmla="*/ 4572000 w 457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4572000" h="1828800">
                <a:moveTo>
                  <a:pt x="0" y="0"/>
                </a:moveTo>
                <a:lnTo>
                  <a:pt x="0" y="0"/>
                </a:lnTo>
                <a:lnTo>
                  <a:pt x="0" y="1828800"/>
                </a:lnTo>
                <a:lnTo>
                  <a:pt x="4572000" y="1828800"/>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rot="5400000">
            <a:off x="29337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829300" y="39243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6568432" y="3186332"/>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2514600"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min</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5570808" y="3657600"/>
            <a:ext cx="99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max</a:t>
            </a:r>
            <a:endPar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bwMode="auto">
          <a:xfrm>
            <a:off x="1295400" y="1295400"/>
            <a:ext cx="1143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p(d)</a:t>
            </a:r>
            <a:endPar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4" name="Rectangle 13"/>
          <p:cNvSpPr/>
          <p:nvPr/>
        </p:nvSpPr>
        <p:spPr>
          <a:xfrm>
            <a:off x="3062068" y="2895600"/>
            <a:ext cx="2895600"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8956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0" y="2362200"/>
            <a:ext cx="274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1/(d</a:t>
            </a:r>
            <a:r>
              <a:rPr lang="en-US" i="1" kern="0" baseline="-25000" dirty="0" smtClean="0">
                <a:solidFill>
                  <a:schemeClr val="tx2"/>
                </a:solidFill>
                <a:latin typeface="Cambria Math" pitchFamily="18" charset="0"/>
                <a:ea typeface="Cambria Math" pitchFamily="18" charset="0"/>
                <a:cs typeface="Times New Roman" pitchFamily="18" charset="0"/>
              </a:rPr>
              <a:t>max</a:t>
            </a:r>
            <a:r>
              <a:rPr kumimoji="0" lang="en-US"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lang="en-US" i="1" kern="0" dirty="0" smtClean="0">
                <a:solidFill>
                  <a:schemeClr val="tx2"/>
                </a:solidFill>
                <a:latin typeface="Cambria Math" pitchFamily="18" charset="0"/>
                <a:ea typeface="Cambria Math" pitchFamily="18" charset="0"/>
                <a:cs typeface="Times New Roman" pitchFamily="18" charset="0"/>
              </a:rPr>
              <a:t> </a:t>
            </a:r>
            <a:r>
              <a:rPr lang="en-US" i="1" kern="0" dirty="0" err="1" smtClean="0">
                <a:solidFill>
                  <a:schemeClr val="tx2"/>
                </a:solidFill>
                <a:latin typeface="Cambria Math" pitchFamily="18" charset="0"/>
                <a:ea typeface="Cambria Math" pitchFamily="18" charset="0"/>
                <a:cs typeface="Times New Roman" pitchFamily="18" charset="0"/>
              </a:rPr>
              <a:t>d</a:t>
            </a:r>
            <a:r>
              <a:rPr lang="en-US" i="1" kern="0" baseline="-25000" dirty="0" err="1" smtClean="0">
                <a:solidFill>
                  <a:schemeClr val="tx2"/>
                </a:solidFill>
                <a:latin typeface="Cambria Math" pitchFamily="18" charset="0"/>
                <a:ea typeface="Cambria Math" pitchFamily="18" charset="0"/>
                <a:cs typeface="Times New Roman" pitchFamily="18" charset="0"/>
              </a:rPr>
              <a:t>min</a:t>
            </a:r>
            <a:r>
              <a:rPr lang="en-US" i="1" kern="0" dirty="0" smtClean="0">
                <a:solidFill>
                  <a:schemeClr val="tx2"/>
                </a:solidFill>
                <a:latin typeface="Cambria Math" pitchFamily="18" charset="0"/>
                <a:ea typeface="Cambria Math" pitchFamily="18" charset="0"/>
                <a:cs typeface="Times New Roman" pitchFamily="18" charset="0"/>
              </a:rPr>
              <a:t>)</a:t>
            </a:r>
            <a:endParaRPr kumimoji="0" lang="en-US"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8" name="Title 1"/>
          <p:cNvSpPr txBox="1">
            <a:spLocks/>
          </p:cNvSpPr>
          <p:nvPr/>
        </p:nvSpPr>
        <p:spPr bwMode="auto">
          <a:xfrm>
            <a:off x="381000" y="510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probability is</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same everywhere in the range of possible values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9" name="Title 1"/>
          <p:cNvSpPr txBox="1">
            <a:spLocks/>
          </p:cNvSpPr>
          <p:nvPr/>
        </p:nvSpPr>
        <p:spPr bwMode="auto">
          <a:xfrm>
            <a:off x="5048248" y="1909760"/>
            <a:ext cx="365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box-shaped function</a:t>
            </a:r>
            <a:endParaRPr kumimoji="0" lang="en-US" sz="24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0" name="Freeform 19"/>
          <p:cNvSpPr/>
          <p:nvPr/>
        </p:nvSpPr>
        <p:spPr>
          <a:xfrm rot="20384753">
            <a:off x="4953000" y="2514600"/>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533400" y="5410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Large probability near the mean, </a:t>
            </a:r>
            <a:r>
              <a:rPr lang="en-US" sz="4400" i="1" kern="0" dirty="0" smtClean="0">
                <a:solidFill>
                  <a:schemeClr val="tx2"/>
                </a:solidFill>
                <a:latin typeface="Cambria Math" pitchFamily="18" charset="0"/>
                <a:ea typeface="Cambria Math" pitchFamily="18" charset="0"/>
                <a:cs typeface="Times New Roman" pitchFamily="18" charset="0"/>
              </a:rPr>
              <a:t>d</a:t>
            </a:r>
            <a:r>
              <a:rPr lang="en-US" sz="4400" kern="0" dirty="0" smtClean="0">
                <a:solidFill>
                  <a:schemeClr val="tx2"/>
                </a:solidFill>
                <a:latin typeface="Times New Roman" pitchFamily="18" charset="0"/>
                <a:ea typeface="+mj-ea"/>
                <a:cs typeface="Times New Roman" pitchFamily="18" charset="0"/>
              </a:rPr>
              <a:t>.  Variance is </a:t>
            </a:r>
            <a:r>
              <a:rPr lang="el-GR" sz="4400" kern="0" dirty="0" smtClean="0">
                <a:solidFill>
                  <a:schemeClr val="tx2"/>
                </a:solidFill>
                <a:latin typeface="Cambria Math"/>
                <a:ea typeface="Cambria Math"/>
                <a:cs typeface="Times New Roman" pitchFamily="18" charset="0"/>
              </a:rPr>
              <a:t>σ</a:t>
            </a:r>
            <a:r>
              <a:rPr lang="en-US" sz="4400" kern="0" baseline="30000" dirty="0" smtClean="0">
                <a:solidFill>
                  <a:schemeClr val="tx2"/>
                </a:solidFill>
                <a:latin typeface="Times New Roman" pitchFamily="18" charset="0"/>
                <a:ea typeface="+mj-ea"/>
                <a:cs typeface="Times New Roman" pitchFamily="18" charset="0"/>
              </a:rPr>
              <a:t>2</a:t>
            </a:r>
            <a:r>
              <a:rPr lang="en-US" sz="4400" kern="0" dirty="0" smtClean="0">
                <a:solidFill>
                  <a:schemeClr val="tx2"/>
                </a:solidFill>
                <a:latin typeface="Times New Roman" pitchFamily="18" charset="0"/>
                <a:ea typeface="+mj-ea"/>
                <a:cs typeface="Times New Roman" pitchFamily="18" charset="0"/>
              </a:rPr>
              <a: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9218" name="Picture 2"/>
          <p:cNvPicPr>
            <a:picLocks noChangeAspect="1" noChangeArrowheads="1"/>
          </p:cNvPicPr>
          <p:nvPr/>
        </p:nvPicPr>
        <p:blipFill>
          <a:blip r:embed="rId3" cstate="print"/>
          <a:srcRect l="33879" t="56084" r="14533" b="16540"/>
          <a:stretch>
            <a:fillRect/>
          </a:stretch>
        </p:blipFill>
        <p:spPr bwMode="auto">
          <a:xfrm>
            <a:off x="1828800" y="1219200"/>
            <a:ext cx="5105400" cy="1371600"/>
          </a:xfrm>
          <a:prstGeom prst="rect">
            <a:avLst/>
          </a:prstGeom>
          <a:noFill/>
          <a:ln w="9525">
            <a:noFill/>
            <a:miter lim="800000"/>
            <a:headEnd/>
            <a:tailEnd/>
          </a:ln>
        </p:spPr>
      </p:pic>
      <p:cxnSp>
        <p:nvCxnSpPr>
          <p:cNvPr id="19" name="Straight Connector 18"/>
          <p:cNvCxnSpPr/>
          <p:nvPr/>
        </p:nvCxnSpPr>
        <p:spPr>
          <a:xfrm>
            <a:off x="8305800" y="538206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4" cstate="print"/>
          <a:srcRect r="44286"/>
          <a:stretch>
            <a:fillRect/>
          </a:stretch>
        </p:blipFill>
        <p:spPr bwMode="auto">
          <a:xfrm>
            <a:off x="2438400" y="2819400"/>
            <a:ext cx="3733800" cy="1902802"/>
          </a:xfrm>
          <a:prstGeom prst="rect">
            <a:avLst/>
          </a:prstGeom>
          <a:noFill/>
          <a:ln w="9525">
            <a:noFill/>
            <a:miter lim="800000"/>
            <a:headEnd/>
            <a:tailEnd/>
          </a:ln>
          <a:effectLst/>
        </p:spPr>
      </p:pic>
      <p:cxnSp>
        <p:nvCxnSpPr>
          <p:cNvPr id="28" name="Straight Connector 27"/>
          <p:cNvCxnSpPr/>
          <p:nvPr/>
        </p:nvCxnSpPr>
        <p:spPr>
          <a:xfrm rot="5400000">
            <a:off x="4447735" y="4670474"/>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3886200" y="47244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d</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0" name="Straight Connector 29"/>
          <p:cNvCxnSpPr/>
          <p:nvPr/>
        </p:nvCxnSpPr>
        <p:spPr>
          <a:xfrm>
            <a:off x="4489940" y="48768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886200"/>
            <a:ext cx="533400"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bwMode="auto">
          <a:xfrm>
            <a:off x="3940124" y="3733800"/>
            <a:ext cx="1295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i="1" kern="0" dirty="0" smtClean="0">
                <a:solidFill>
                  <a:schemeClr val="tx2"/>
                </a:solidFill>
                <a:latin typeface="Cambria Math" pitchFamily="18" charset="0"/>
                <a:ea typeface="Cambria Math" pitchFamily="18" charset="0"/>
                <a:cs typeface="Times New Roman" pitchFamily="18" charset="0"/>
              </a:rPr>
              <a:t>2</a:t>
            </a:r>
            <a:r>
              <a:rPr lang="el-GR" sz="2800" i="1" kern="0" dirty="0" smtClean="0">
                <a:solidFill>
                  <a:schemeClr val="tx2"/>
                </a:solidFill>
                <a:latin typeface="Cambria Math"/>
                <a:ea typeface="Cambria Math"/>
                <a:cs typeface="Times New Roman" pitchFamily="18" charset="0"/>
              </a:rPr>
              <a:t>σ</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itle 1"/>
          <p:cNvSpPr txBox="1">
            <a:spLocks/>
          </p:cNvSpPr>
          <p:nvPr/>
        </p:nvSpPr>
        <p:spPr bwMode="auto">
          <a:xfrm>
            <a:off x="5334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Times New Roman" pitchFamily="18" charset="0"/>
                <a:ea typeface="+mj-ea"/>
                <a:cs typeface="Times New Roman" pitchFamily="18" charset="0"/>
              </a:rPr>
              <a:t>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 name="Title 1"/>
          <p:cNvSpPr>
            <a:spLocks noGrp="1"/>
          </p:cNvSpPr>
          <p:nvPr>
            <p:ph type="title"/>
          </p:nvPr>
        </p:nvSpPr>
        <p:spPr>
          <a:xfrm>
            <a:off x="5105400" y="3028952"/>
            <a:ext cx="3657600" cy="1143000"/>
          </a:xfrm>
        </p:spPr>
        <p:txBody>
          <a:bodyPr/>
          <a:lstStyle/>
          <a:p>
            <a:r>
              <a:rPr lang="en-US" sz="2400" dirty="0" smtClean="0">
                <a:solidFill>
                  <a:srgbClr val="FF0000"/>
                </a:solidFill>
                <a:latin typeface="Times New Roman" pitchFamily="18" charset="0"/>
                <a:cs typeface="Times New Roman" pitchFamily="18" charset="0"/>
              </a:rPr>
              <a:t>bell-shaped function</a:t>
            </a:r>
            <a:endParaRPr lang="en-US" sz="2400" dirty="0">
              <a:solidFill>
                <a:srgbClr val="FF0000"/>
              </a:solidFill>
              <a:latin typeface="Times New Roman" pitchFamily="18" charset="0"/>
              <a:cs typeface="Times New Roman" pitchFamily="18" charset="0"/>
            </a:endParaRPr>
          </a:p>
        </p:txBody>
      </p:sp>
      <p:sp>
        <p:nvSpPr>
          <p:cNvPr id="35" name="Freeform 34"/>
          <p:cNvSpPr/>
          <p:nvPr/>
        </p:nvSpPr>
        <p:spPr>
          <a:xfrm>
            <a:off x="5057775" y="3481388"/>
            <a:ext cx="571500" cy="247650"/>
          </a:xfrm>
          <a:custGeom>
            <a:avLst/>
            <a:gdLst>
              <a:gd name="connsiteX0" fmla="*/ 0 w 571500"/>
              <a:gd name="connsiteY0" fmla="*/ 119062 h 247650"/>
              <a:gd name="connsiteX1" fmla="*/ 271463 w 571500"/>
              <a:gd name="connsiteY1" fmla="*/ 19050 h 247650"/>
              <a:gd name="connsiteX2" fmla="*/ 342900 w 571500"/>
              <a:gd name="connsiteY2" fmla="*/ 233362 h 247650"/>
              <a:gd name="connsiteX3" fmla="*/ 571500 w 571500"/>
              <a:gd name="connsiteY3" fmla="*/ 104775 h 247650"/>
            </a:gdLst>
            <a:ahLst/>
            <a:cxnLst>
              <a:cxn ang="0">
                <a:pos x="connsiteX0" y="connsiteY0"/>
              </a:cxn>
              <a:cxn ang="0">
                <a:pos x="connsiteX1" y="connsiteY1"/>
              </a:cxn>
              <a:cxn ang="0">
                <a:pos x="connsiteX2" y="connsiteY2"/>
              </a:cxn>
              <a:cxn ang="0">
                <a:pos x="connsiteX3" y="connsiteY3"/>
              </a:cxn>
            </a:cxnLst>
            <a:rect l="l" t="t" r="r" b="b"/>
            <a:pathLst>
              <a:path w="571500" h="247650">
                <a:moveTo>
                  <a:pt x="0" y="119062"/>
                </a:moveTo>
                <a:cubicBezTo>
                  <a:pt x="107156" y="59531"/>
                  <a:pt x="214313" y="0"/>
                  <a:pt x="271463" y="19050"/>
                </a:cubicBezTo>
                <a:cubicBezTo>
                  <a:pt x="328613" y="38100"/>
                  <a:pt x="292894" y="219075"/>
                  <a:pt x="342900" y="233362"/>
                </a:cubicBezTo>
                <a:cubicBezTo>
                  <a:pt x="392906" y="247650"/>
                  <a:pt x="482203" y="176212"/>
                  <a:pt x="571500" y="104775"/>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219200" y="5860650"/>
            <a:ext cx="533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d</a:t>
            </a:r>
            <a:endParaRPr lang="en-US" sz="1400" i="1" dirty="0">
              <a:latin typeface="Times New Roman" pitchFamily="18" charset="0"/>
              <a:cs typeface="Times New Roman" pitchFamily="18" charset="0"/>
            </a:endParaRPr>
          </a:p>
        </p:txBody>
      </p:sp>
      <p:sp>
        <p:nvSpPr>
          <p:cNvPr id="59" name="TextBox 58"/>
          <p:cNvSpPr txBox="1"/>
          <p:nvPr/>
        </p:nvSpPr>
        <p:spPr>
          <a:xfrm>
            <a:off x="1514350" y="5456500"/>
            <a:ext cx="73885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 =10</a:t>
            </a:r>
            <a:endParaRPr lang="en-US" sz="1200" i="1" dirty="0">
              <a:latin typeface="Times New Roman" pitchFamily="18" charset="0"/>
              <a:cs typeface="Times New Roman" pitchFamily="18" charset="0"/>
            </a:endParaRPr>
          </a:p>
        </p:txBody>
      </p:sp>
      <p:cxnSp>
        <p:nvCxnSpPr>
          <p:cNvPr id="69" name="Straight Arrow Connector 68"/>
          <p:cNvCxnSpPr/>
          <p:nvPr/>
        </p:nvCxnSpPr>
        <p:spPr>
          <a:xfrm rot="5400000">
            <a:off x="-75406" y="441205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cstate="print"/>
          <a:srcRect/>
          <a:stretch>
            <a:fillRect/>
          </a:stretch>
        </p:blipFill>
        <p:spPr bwMode="auto">
          <a:xfrm>
            <a:off x="1600200" y="2965050"/>
            <a:ext cx="2743200" cy="2438400"/>
          </a:xfrm>
          <a:prstGeom prst="rect">
            <a:avLst/>
          </a:prstGeom>
          <a:noFill/>
          <a:ln w="9525">
            <a:noFill/>
            <a:miter lim="800000"/>
            <a:headEnd/>
            <a:tailEnd/>
          </a:ln>
        </p:spPr>
      </p:pic>
      <p:sp>
        <p:nvSpPr>
          <p:cNvPr id="23" name="TextBox 22"/>
          <p:cNvSpPr txBox="1"/>
          <p:nvPr/>
        </p:nvSpPr>
        <p:spPr>
          <a:xfrm>
            <a:off x="3938797"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30</a:t>
            </a:r>
            <a:endParaRPr lang="en-US" sz="1200" i="1" dirty="0">
              <a:latin typeface="Times New Roman" pitchFamily="18" charset="0"/>
              <a:cs typeface="Times New Roman" pitchFamily="18" charset="0"/>
            </a:endParaRPr>
          </a:p>
        </p:txBody>
      </p:sp>
      <p:cxnSp>
        <p:nvCxnSpPr>
          <p:cNvPr id="26" name="Straight Connector 25"/>
          <p:cNvCxnSpPr/>
          <p:nvPr/>
        </p:nvCxnSpPr>
        <p:spPr>
          <a:xfrm>
            <a:off x="1224975" y="30964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553488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0700" y="2940848"/>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0" name="TextBox 29"/>
          <p:cNvSpPr txBox="1"/>
          <p:nvPr/>
        </p:nvSpPr>
        <p:spPr>
          <a:xfrm>
            <a:off x="879675" y="5384073"/>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32" name="Straight Connector 31"/>
          <p:cNvCxnSpPr/>
          <p:nvPr/>
        </p:nvCxnSpPr>
        <p:spPr>
          <a:xfrm>
            <a:off x="1638304" y="5517746"/>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86001" y="5332402"/>
            <a:ext cx="1585910" cy="199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5181600" y="2965050"/>
            <a:ext cx="2692958" cy="2438400"/>
          </a:xfrm>
          <a:prstGeom prst="rect">
            <a:avLst/>
          </a:prstGeom>
          <a:noFill/>
          <a:ln w="9525">
            <a:noFill/>
            <a:miter lim="800000"/>
            <a:headEnd/>
            <a:tailEnd/>
          </a:ln>
        </p:spPr>
      </p:pic>
      <p:sp>
        <p:nvSpPr>
          <p:cNvPr id="40" name="TextBox 39"/>
          <p:cNvSpPr txBox="1"/>
          <p:nvPr/>
        </p:nvSpPr>
        <p:spPr>
          <a:xfrm>
            <a:off x="4759125" y="5864423"/>
            <a:ext cx="533400"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d</a:t>
            </a:r>
            <a:endParaRPr lang="en-US" sz="1400" i="1" dirty="0">
              <a:latin typeface="Times New Roman" pitchFamily="18" charset="0"/>
              <a:cs typeface="Times New Roman" pitchFamily="18" charset="0"/>
            </a:endParaRPr>
          </a:p>
        </p:txBody>
      </p:sp>
      <p:cxnSp>
        <p:nvCxnSpPr>
          <p:cNvPr id="41" name="Straight Arrow Connector 40"/>
          <p:cNvCxnSpPr/>
          <p:nvPr/>
        </p:nvCxnSpPr>
        <p:spPr>
          <a:xfrm rot="5400000">
            <a:off x="3464519" y="4415829"/>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64900" y="31002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59125" y="5538658"/>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500625" y="2944621"/>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45" name="TextBox 44"/>
          <p:cNvSpPr txBox="1"/>
          <p:nvPr/>
        </p:nvSpPr>
        <p:spPr>
          <a:xfrm>
            <a:off x="4419600" y="5387846"/>
            <a:ext cx="4109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47" name="TextBox 46"/>
          <p:cNvSpPr txBox="1"/>
          <p:nvPr/>
        </p:nvSpPr>
        <p:spPr>
          <a:xfrm>
            <a:off x="5077425" y="5479650"/>
            <a:ext cx="738850" cy="276999"/>
          </a:xfrm>
          <a:prstGeom prst="rect">
            <a:avLst/>
          </a:prstGeom>
          <a:noFill/>
        </p:spPr>
        <p:txBody>
          <a:bodyPr wrap="square" rtlCol="0">
            <a:spAutoFit/>
          </a:bodyPr>
          <a:lstStyle/>
          <a:p>
            <a:r>
              <a:rPr lang="en-US" sz="1200" i="1" dirty="0" smtClean="0">
                <a:latin typeface="Symbol" pitchFamily="18" charset="2"/>
                <a:cs typeface="Times New Roman" pitchFamily="18" charset="0"/>
              </a:rPr>
              <a:t>s</a:t>
            </a:r>
            <a:r>
              <a:rPr lang="en-US" sz="1200" i="1" dirty="0" smtClean="0">
                <a:latin typeface="Times New Roman" pitchFamily="18" charset="0"/>
                <a:cs typeface="Times New Roman" pitchFamily="18" charset="0"/>
              </a:rPr>
              <a:t> =2.5</a:t>
            </a:r>
            <a:endParaRPr lang="en-US" sz="1200" i="1" dirty="0">
              <a:latin typeface="Times New Roman" pitchFamily="18" charset="0"/>
              <a:cs typeface="Times New Roman" pitchFamily="18" charset="0"/>
            </a:endParaRPr>
          </a:p>
        </p:txBody>
      </p:sp>
      <p:sp>
        <p:nvSpPr>
          <p:cNvPr id="48" name="TextBox 47"/>
          <p:cNvSpPr txBox="1"/>
          <p:nvPr/>
        </p:nvSpPr>
        <p:spPr>
          <a:xfrm>
            <a:off x="638632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dirty="0">
              <a:latin typeface="Times New Roman" pitchFamily="18" charset="0"/>
              <a:cs typeface="Times New Roman" pitchFamily="18" charset="0"/>
            </a:endParaRPr>
          </a:p>
        </p:txBody>
      </p:sp>
      <p:sp>
        <p:nvSpPr>
          <p:cNvPr id="49" name="TextBox 48"/>
          <p:cNvSpPr txBox="1"/>
          <p:nvPr/>
        </p:nvSpPr>
        <p:spPr>
          <a:xfrm>
            <a:off x="585582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5</a:t>
            </a:r>
            <a:endParaRPr lang="en-US" sz="1200" i="1" dirty="0">
              <a:latin typeface="Times New Roman" pitchFamily="18" charset="0"/>
              <a:cs typeface="Times New Roman" pitchFamily="18" charset="0"/>
            </a:endParaRPr>
          </a:p>
        </p:txBody>
      </p:sp>
      <p:sp>
        <p:nvSpPr>
          <p:cNvPr id="50" name="TextBox 49"/>
          <p:cNvSpPr txBox="1"/>
          <p:nvPr/>
        </p:nvSpPr>
        <p:spPr>
          <a:xfrm>
            <a:off x="6934200"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dirty="0">
              <a:latin typeface="Times New Roman" pitchFamily="18" charset="0"/>
              <a:cs typeface="Times New Roman" pitchFamily="18" charset="0"/>
            </a:endParaRPr>
          </a:p>
        </p:txBody>
      </p:sp>
      <p:sp>
        <p:nvSpPr>
          <p:cNvPr id="51" name="TextBox 50"/>
          <p:cNvSpPr txBox="1"/>
          <p:nvPr/>
        </p:nvSpPr>
        <p:spPr>
          <a:xfrm>
            <a:off x="7522575" y="547965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dirty="0">
              <a:latin typeface="Times New Roman" pitchFamily="18" charset="0"/>
              <a:cs typeface="Times New Roman" pitchFamily="18" charset="0"/>
            </a:endParaRPr>
          </a:p>
        </p:txBody>
      </p:sp>
      <p:sp>
        <p:nvSpPr>
          <p:cNvPr id="21" name="TextBox 20"/>
          <p:cNvSpPr txBox="1"/>
          <p:nvPr/>
        </p:nvSpPr>
        <p:spPr>
          <a:xfrm>
            <a:off x="2256100"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dirty="0">
              <a:latin typeface="Times New Roman" pitchFamily="18" charset="0"/>
              <a:cs typeface="Times New Roman" pitchFamily="18" charset="0"/>
            </a:endParaRPr>
          </a:p>
        </p:txBody>
      </p:sp>
      <p:sp>
        <p:nvSpPr>
          <p:cNvPr id="20" name="TextBox 19"/>
          <p:cNvSpPr txBox="1"/>
          <p:nvPr/>
        </p:nvSpPr>
        <p:spPr>
          <a:xfrm>
            <a:off x="2819338"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dirty="0">
              <a:latin typeface="Times New Roman" pitchFamily="18" charset="0"/>
              <a:cs typeface="Times New Roman" pitchFamily="18" charset="0"/>
            </a:endParaRPr>
          </a:p>
        </p:txBody>
      </p:sp>
      <p:sp>
        <p:nvSpPr>
          <p:cNvPr id="22" name="TextBox 21"/>
          <p:cNvSpPr txBox="1"/>
          <p:nvPr/>
        </p:nvSpPr>
        <p:spPr>
          <a:xfrm>
            <a:off x="3355576" y="5456500"/>
            <a:ext cx="381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25</a:t>
            </a:r>
            <a:endParaRPr lang="en-US" sz="1200" i="1" dirty="0">
              <a:latin typeface="Times New Roman" pitchFamily="18" charset="0"/>
              <a:cs typeface="Times New Roman" pitchFamily="18" charset="0"/>
            </a:endParaRPr>
          </a:p>
        </p:txBody>
      </p:sp>
      <p:sp>
        <p:nvSpPr>
          <p:cNvPr id="28"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exemplary Normal </a:t>
            </a:r>
            <a:r>
              <a:rPr lang="en-US" sz="4400" kern="0" dirty="0" err="1" smtClean="0">
                <a:solidFill>
                  <a:schemeClr val="tx2"/>
                </a:solidFill>
                <a:latin typeface="Times New Roman" pitchFamily="18" charset="0"/>
                <a:ea typeface="+mj-ea"/>
                <a:cs typeface="Times New Roman" pitchFamily="18" charset="0"/>
              </a:rPr>
              <a:t>p.d.f.’s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1447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same variance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different means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3" name="Title 1"/>
          <p:cNvSpPr txBox="1">
            <a:spLocks/>
          </p:cNvSpPr>
          <p:nvPr/>
        </p:nvSpPr>
        <p:spPr bwMode="auto">
          <a:xfrm>
            <a:off x="4876800" y="1905000"/>
            <a:ext cx="2971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mj-ea"/>
                <a:cs typeface="Times New Roman" pitchFamily="18" charset="0"/>
              </a:rPr>
              <a:t>same means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different variance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073"/>
            <a:ext cx="8229600" cy="1143000"/>
          </a:xfrm>
        </p:spPr>
        <p:txBody>
          <a:bodyPr/>
          <a:lstStyle/>
          <a:p>
            <a:r>
              <a:rPr lang="en-US" dirty="0" smtClean="0">
                <a:latin typeface="Times New Roman" pitchFamily="18" charset="0"/>
                <a:cs typeface="Times New Roman" pitchFamily="18" charset="0"/>
              </a:rPr>
              <a:t>probability between </a:t>
            </a:r>
            <a:r>
              <a:rPr lang="en-US" i="1" dirty="0" smtClean="0">
                <a:latin typeface="Cambria Math" pitchFamily="18" charset="0"/>
                <a:ea typeface="Cambria Math" pitchFamily="18" charset="0"/>
              </a:rPr>
              <a:t>d</a:t>
            </a:r>
            <a:r>
              <a:rPr lang="el-GR" i="1"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l-GR" i="1" dirty="0" smtClean="0">
                <a:latin typeface="Cambria Math" pitchFamily="18" charset="0"/>
                <a:ea typeface="Cambria Math" pitchFamily="18" charset="0"/>
              </a:rPr>
              <a:t>σ</a:t>
            </a:r>
            <a:endParaRPr lang="en-US" i="1" dirty="0">
              <a:latin typeface="Cambria Math" pitchFamily="18" charset="0"/>
              <a:ea typeface="Cambria Math" pitchFamily="18" charset="0"/>
            </a:endParaRPr>
          </a:p>
        </p:txBody>
      </p:sp>
      <p:pic>
        <p:nvPicPr>
          <p:cNvPr id="10242" name="Picture 2"/>
          <p:cNvPicPr>
            <a:picLocks noGrp="1" noChangeAspect="1" noChangeArrowheads="1"/>
          </p:cNvPicPr>
          <p:nvPr>
            <p:ph idx="1"/>
          </p:nvPr>
        </p:nvPicPr>
        <p:blipFill>
          <a:blip r:embed="rId3" cstate="print"/>
          <a:srcRect l="34259" t="35921" r="44445" b="23842"/>
          <a:stretch>
            <a:fillRect/>
          </a:stretch>
        </p:blipFill>
        <p:spPr bwMode="auto">
          <a:xfrm>
            <a:off x="2057400" y="1981200"/>
            <a:ext cx="4876800" cy="4664765"/>
          </a:xfrm>
          <a:prstGeom prst="rect">
            <a:avLst/>
          </a:prstGeom>
          <a:noFill/>
          <a:ln w="9525">
            <a:noFill/>
            <a:miter lim="800000"/>
            <a:headEnd/>
            <a:tailEnd/>
          </a:ln>
        </p:spPr>
      </p:pic>
      <p:cxnSp>
        <p:nvCxnSpPr>
          <p:cNvPr id="6" name="Straight Connector 5"/>
          <p:cNvCxnSpPr/>
          <p:nvPr/>
        </p:nvCxnSpPr>
        <p:spPr>
          <a:xfrm>
            <a:off x="6352736" y="1287043"/>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6096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Normal </a:t>
            </a:r>
            <a:r>
              <a:rPr kumimoji="0" lang="en-US" sz="44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p.d.f</a:t>
            </a:r>
            <a:r>
              <a:rPr lang="en-US" sz="4400" kern="0" dirty="0" smtClean="0">
                <a:solidFill>
                  <a:schemeClr val="tx2"/>
                </a:solidFill>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31242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2895600"/>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functions of random variables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2895600"/>
            <a:ext cx="2438400" cy="1752600"/>
          </a:xfrm>
        </p:spPr>
        <p:txBody>
          <a:bodyPr/>
          <a:lstStyle/>
          <a:p>
            <a:pPr marL="0" algn="ctr">
              <a:buNone/>
            </a:pPr>
            <a:r>
              <a:rPr lang="en-US" dirty="0" smtClean="0">
                <a:latin typeface="Times New Roman" pitchFamily="18" charset="0"/>
                <a:cs typeface="Times New Roman" pitchFamily="18" charset="0"/>
              </a:rPr>
              <a:t>data with measurement error </a:t>
            </a:r>
            <a:endParaRPr lang="en-US" dirty="0">
              <a:latin typeface="Times New Roman" pitchFamily="18" charset="0"/>
              <a:cs typeface="Times New Roman" pitchFamily="18" charset="0"/>
            </a:endParaRPr>
          </a:p>
        </p:txBody>
      </p:sp>
      <p:sp>
        <p:nvSpPr>
          <p:cNvPr id="4" name="Right Arrow 3"/>
          <p:cNvSpPr/>
          <p:nvPr/>
        </p:nvSpPr>
        <p:spPr>
          <a:xfrm>
            <a:off x="2924176" y="3352800"/>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3052768"/>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data analysis process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6529400" y="2862264"/>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inferences with uncertainty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ight Arrow 6"/>
          <p:cNvSpPr/>
          <p:nvPr/>
        </p:nvSpPr>
        <p:spPr>
          <a:xfrm>
            <a:off x="5919792" y="333375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86152" y="2014536"/>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008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1785936"/>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simple example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85936"/>
            <a:ext cx="2438400" cy="1752600"/>
          </a:xfrm>
        </p:spPr>
        <p:txBody>
          <a:bodyPr/>
          <a:lstStyle/>
          <a:p>
            <a:pPr marL="0" algn="ctr">
              <a:buNone/>
            </a:pPr>
            <a:r>
              <a:rPr lang="en-US" dirty="0" smtClean="0">
                <a:latin typeface="Times New Roman" pitchFamily="18" charset="0"/>
                <a:cs typeface="Times New Roman" pitchFamily="18" charset="0"/>
              </a:rPr>
              <a:t>data with measurement error </a:t>
            </a:r>
            <a:endParaRPr lang="en-US" dirty="0">
              <a:latin typeface="Times New Roman" pitchFamily="18" charset="0"/>
              <a:cs typeface="Times New Roman" pitchFamily="18" charset="0"/>
            </a:endParaRPr>
          </a:p>
        </p:txBody>
      </p:sp>
      <p:sp>
        <p:nvSpPr>
          <p:cNvPr id="4" name="Right Arrow 3"/>
          <p:cNvSpPr/>
          <p:nvPr/>
        </p:nvSpPr>
        <p:spPr>
          <a:xfrm>
            <a:off x="2924176" y="2243136"/>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3409952" y="19812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data analysis process</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bwMode="auto">
          <a:xfrm>
            <a:off x="6529400" y="1752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inferences with uncertainty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ight Arrow 6"/>
          <p:cNvSpPr/>
          <p:nvPr/>
        </p:nvSpPr>
        <p:spPr>
          <a:xfrm>
            <a:off x="5919792" y="2224088"/>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86152" y="4872032"/>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008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8600" y="4643432"/>
            <a:ext cx="25908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304800" y="4800600"/>
            <a:ext cx="24384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one datum,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000" kern="0" dirty="0" smtClean="0">
                <a:latin typeface="Times New Roman" pitchFamily="18" charset="0"/>
                <a:cs typeface="Times New Roman" pitchFamily="18" charset="0"/>
              </a:rPr>
              <a:t>uniform </a:t>
            </a:r>
            <a:r>
              <a:rPr lang="en-US" sz="2000" kern="0" dirty="0" err="1" smtClean="0">
                <a:latin typeface="Times New Roman" pitchFamily="18" charset="0"/>
                <a:cs typeface="Times New Roman" pitchFamily="18" charset="0"/>
              </a:rPr>
              <a:t>p.d.f</a:t>
            </a:r>
            <a:r>
              <a:rPr lang="en-US" sz="2000" kern="0" dirty="0" smtClean="0">
                <a:latin typeface="Times New Roman" pitchFamily="18" charset="0"/>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0&lt;d&lt;1</a:t>
            </a:r>
            <a:endParaRPr kumimoji="0" lang="en-US" sz="20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7" name="Right Arrow 16"/>
          <p:cNvSpPr/>
          <p:nvPr/>
        </p:nvSpPr>
        <p:spPr>
          <a:xfrm>
            <a:off x="2924176" y="5100632"/>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bwMode="auto">
          <a:xfrm>
            <a:off x="3409952" y="5105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 = 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3200" b="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9" name="Content Placeholder 2"/>
          <p:cNvSpPr txBox="1">
            <a:spLocks/>
          </p:cNvSpPr>
          <p:nvPr/>
        </p:nvSpPr>
        <p:spPr bwMode="auto">
          <a:xfrm>
            <a:off x="6529400" y="4838696"/>
            <a:ext cx="2438400" cy="1181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one model parameter,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endParaRPr kumimoji="0" lang="en-US" sz="3200" b="0" i="1"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0" name="Right Arrow 19"/>
          <p:cNvSpPr/>
          <p:nvPr/>
        </p:nvSpPr>
        <p:spPr>
          <a:xfrm>
            <a:off x="5919792" y="5081584"/>
            <a:ext cx="381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functions of random variables</a:t>
            </a:r>
            <a:endParaRPr lang="en-US" dirty="0">
              <a:latin typeface="Times New Roman" pitchFamily="18" charset="0"/>
              <a:cs typeface="Times New Roman" pitchFamily="18" charset="0"/>
            </a:endParaRPr>
          </a:p>
        </p:txBody>
      </p:sp>
      <p:sp>
        <p:nvSpPr>
          <p:cNvPr id="14" name="Content Placeholder 2"/>
          <p:cNvSpPr txBox="1">
            <a:spLocks/>
          </p:cNvSpPr>
          <p:nvPr/>
        </p:nvSpPr>
        <p:spPr bwMode="auto">
          <a:xfrm>
            <a:off x="838200" y="2971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given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a:t>
            </a:r>
          </a:p>
        </p:txBody>
      </p:sp>
      <p:sp>
        <p:nvSpPr>
          <p:cNvPr id="15" name="Content Placeholder 2"/>
          <p:cNvSpPr txBox="1">
            <a:spLocks/>
          </p:cNvSpPr>
          <p:nvPr/>
        </p:nvSpPr>
        <p:spPr bwMode="auto">
          <a:xfrm>
            <a:off x="3048000" y="37338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334000" y="4572000"/>
            <a:ext cx="2895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is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dirty="0" smtClean="0">
                <a:latin typeface="Times New Roman" pitchFamily="18" charset="0"/>
                <a:cs typeface="Times New Roman" pitchFamily="18" charset="0"/>
              </a:rPr>
              <a:t>use chain rule and definition of </a:t>
            </a:r>
            <a:r>
              <a:rPr lang="en-US" dirty="0" err="1" smtClean="0">
                <a:latin typeface="Times New Roman" pitchFamily="18" charset="0"/>
                <a:cs typeface="Times New Roman" pitchFamily="18" charset="0"/>
              </a:rPr>
              <a:t>probabiltiy</a:t>
            </a:r>
            <a:r>
              <a:rPr lang="en-US" dirty="0" smtClean="0">
                <a:latin typeface="Times New Roman" pitchFamily="18" charset="0"/>
                <a:cs typeface="Times New Roman" pitchFamily="18" charset="0"/>
              </a:rPr>
              <a:t> to deduce relationship between </a:t>
            </a:r>
            <a:r>
              <a:rPr lang="en-US" i="1" dirty="0" smtClean="0">
                <a:latin typeface="Cambria Math" pitchFamily="18" charset="0"/>
                <a:ea typeface="Cambria Math" pitchFamily="18" charset="0"/>
                <a:cs typeface="Times New Roman" pitchFamily="18" charset="0"/>
              </a:rPr>
              <a:t>p(d)</a:t>
            </a:r>
            <a:r>
              <a:rPr lang="en-US" dirty="0" smtClean="0">
                <a:latin typeface="Times New Roman" pitchFamily="18" charset="0"/>
                <a:cs typeface="Times New Roman" pitchFamily="18" charset="0"/>
              </a:rPr>
              <a:t> and </a:t>
            </a:r>
            <a:r>
              <a:rPr lang="en-US" i="1" dirty="0" smtClean="0">
                <a:latin typeface="Cambria Math" pitchFamily="18" charset="0"/>
                <a:ea typeface="Cambria Math" pitchFamily="18" charset="0"/>
                <a:cs typeface="Times New Roman" pitchFamily="18" charset="0"/>
              </a:rPr>
              <a:t>p(m)</a:t>
            </a:r>
            <a:endParaRPr lang="en-US" i="1" dirty="0">
              <a:latin typeface="Cambria Math" pitchFamily="18" charset="0"/>
              <a:ea typeface="Cambria Math" pitchFamily="18" charset="0"/>
              <a:cs typeface="Times New Roman" pitchFamily="18" charset="0"/>
            </a:endParaRPr>
          </a:p>
        </p:txBody>
      </p:sp>
      <p:pic>
        <p:nvPicPr>
          <p:cNvPr id="11266" name="Picture 2"/>
          <p:cNvPicPr>
            <a:picLocks noGrp="1" noChangeAspect="1" noChangeArrowheads="1"/>
          </p:cNvPicPr>
          <p:nvPr>
            <p:ph idx="1"/>
          </p:nvPr>
        </p:nvPicPr>
        <p:blipFill>
          <a:blip r:embed="rId2" cstate="print"/>
          <a:srcRect l="12963" t="46960" r="15741" b="38716"/>
          <a:stretch>
            <a:fillRect/>
          </a:stretch>
        </p:blipFill>
        <p:spPr bwMode="auto">
          <a:xfrm>
            <a:off x="342900" y="2971800"/>
            <a:ext cx="8801100" cy="9144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l="43732" t="54545" r="31195" b="30303"/>
          <a:stretch>
            <a:fillRect/>
          </a:stretch>
        </p:blipFill>
        <p:spPr bwMode="auto">
          <a:xfrm>
            <a:off x="3276600" y="5172088"/>
            <a:ext cx="2438400" cy="762000"/>
          </a:xfrm>
          <a:prstGeom prst="rect">
            <a:avLst/>
          </a:prstGeom>
          <a:noFill/>
          <a:ln w="9525">
            <a:noFill/>
            <a:miter lim="800000"/>
            <a:headEnd/>
            <a:tailEnd/>
          </a:ln>
        </p:spPr>
      </p:pic>
      <p:sp>
        <p:nvSpPr>
          <p:cNvPr id="7" name="Right Brace 6"/>
          <p:cNvSpPr/>
          <p:nvPr/>
        </p:nvSpPr>
        <p:spPr>
          <a:xfrm rot="5400000">
            <a:off x="4567234" y="3286126"/>
            <a:ext cx="342900" cy="1143000"/>
          </a:xfrm>
          <a:prstGeom prst="righ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607968" y="3636168"/>
            <a:ext cx="347664" cy="457200"/>
          </a:xfrm>
          <a:prstGeom prst="rightBrace">
            <a:avLst>
              <a:gd name="adj1" fmla="val 833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786309" y="4157663"/>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flipH="1">
            <a:off x="6019800" y="4176712"/>
            <a:ext cx="771525" cy="242887"/>
          </a:xfrm>
          <a:custGeom>
            <a:avLst/>
            <a:gdLst>
              <a:gd name="connsiteX0" fmla="*/ 0 w 771525"/>
              <a:gd name="connsiteY0" fmla="*/ 0 h 242887"/>
              <a:gd name="connsiteX1" fmla="*/ 414337 w 771525"/>
              <a:gd name="connsiteY1" fmla="*/ 185737 h 242887"/>
              <a:gd name="connsiteX2" fmla="*/ 771525 w 771525"/>
              <a:gd name="connsiteY2" fmla="*/ 242887 h 242887"/>
            </a:gdLst>
            <a:ahLst/>
            <a:cxnLst>
              <a:cxn ang="0">
                <a:pos x="connsiteX0" y="connsiteY0"/>
              </a:cxn>
              <a:cxn ang="0">
                <a:pos x="connsiteX1" y="connsiteY1"/>
              </a:cxn>
              <a:cxn ang="0">
                <a:pos x="connsiteX2" y="connsiteY2"/>
              </a:cxn>
            </a:cxnLst>
            <a:rect l="l" t="t" r="r" b="b"/>
            <a:pathLst>
              <a:path w="771525" h="242887">
                <a:moveTo>
                  <a:pt x="0" y="0"/>
                </a:moveTo>
                <a:cubicBezTo>
                  <a:pt x="142875" y="72628"/>
                  <a:pt x="285750" y="145256"/>
                  <a:pt x="414337" y="185737"/>
                </a:cubicBezTo>
                <a:cubicBezTo>
                  <a:pt x="542924" y="226218"/>
                  <a:pt x="657224" y="234552"/>
                  <a:pt x="771525" y="24288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914400" y="3657600"/>
            <a:ext cx="8229600" cy="1858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5410200" y="4114800"/>
            <a:ext cx="762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4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Freeform 12"/>
          <p:cNvSpPr/>
          <p:nvPr/>
        </p:nvSpPr>
        <p:spPr>
          <a:xfrm>
            <a:off x="5614988" y="5614988"/>
            <a:ext cx="1457325" cy="700087"/>
          </a:xfrm>
          <a:custGeom>
            <a:avLst/>
            <a:gdLst>
              <a:gd name="connsiteX0" fmla="*/ 0 w 1457325"/>
              <a:gd name="connsiteY0" fmla="*/ 0 h 700087"/>
              <a:gd name="connsiteX1" fmla="*/ 714375 w 1457325"/>
              <a:gd name="connsiteY1" fmla="*/ 200025 h 700087"/>
              <a:gd name="connsiteX2" fmla="*/ 628650 w 1457325"/>
              <a:gd name="connsiteY2" fmla="*/ 442912 h 700087"/>
              <a:gd name="connsiteX3" fmla="*/ 1457325 w 1457325"/>
              <a:gd name="connsiteY3" fmla="*/ 700087 h 700087"/>
            </a:gdLst>
            <a:ahLst/>
            <a:cxnLst>
              <a:cxn ang="0">
                <a:pos x="connsiteX0" y="connsiteY0"/>
              </a:cxn>
              <a:cxn ang="0">
                <a:pos x="connsiteX1" y="connsiteY1"/>
              </a:cxn>
              <a:cxn ang="0">
                <a:pos x="connsiteX2" y="connsiteY2"/>
              </a:cxn>
              <a:cxn ang="0">
                <a:pos x="connsiteX3" y="connsiteY3"/>
              </a:cxn>
            </a:cxnLst>
            <a:rect l="l" t="t" r="r" b="b"/>
            <a:pathLst>
              <a:path w="1457325" h="700087">
                <a:moveTo>
                  <a:pt x="0" y="0"/>
                </a:moveTo>
                <a:cubicBezTo>
                  <a:pt x="304800" y="63103"/>
                  <a:pt x="609600" y="126206"/>
                  <a:pt x="714375" y="200025"/>
                </a:cubicBezTo>
                <a:cubicBezTo>
                  <a:pt x="819150" y="273844"/>
                  <a:pt x="504825" y="359568"/>
                  <a:pt x="628650" y="442912"/>
                </a:cubicBezTo>
                <a:cubicBezTo>
                  <a:pt x="752475" y="526256"/>
                  <a:pt x="1104900" y="613171"/>
                  <a:pt x="1457325" y="70008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7086600" y="4953000"/>
            <a:ext cx="1752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absolute value added to handle case where direction of integration reverses, that is m</a:t>
            </a:r>
            <a:r>
              <a:rPr kumimoji="0" lang="en-US" b="0" i="0" u="none" strike="noStrike" kern="0" cap="none" spc="0" normalizeH="0" baseline="-25000" noProof="0" dirty="0" smtClean="0">
                <a:ln>
                  <a:noFill/>
                </a:ln>
                <a:solidFill>
                  <a:srgbClr val="FF0000"/>
                </a:solidFill>
                <a:effectLst/>
                <a:uLnTx/>
                <a:uFillTx/>
                <a:latin typeface="Times New Roman" pitchFamily="18" charset="0"/>
                <a:ea typeface="+mj-ea"/>
                <a:cs typeface="Times New Roman" pitchFamily="18" charset="0"/>
              </a:rPr>
              <a:t>2</a:t>
            </a:r>
            <a:r>
              <a:rPr kumimoji="0" lang="en-US"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&lt;m</a:t>
            </a:r>
            <a:r>
              <a:rPr kumimoji="0" lang="en-US" b="0" i="0" u="none" strike="noStrike" kern="0" cap="none" spc="0" normalizeH="0" baseline="-25000" noProof="0" dirty="0" smtClean="0">
                <a:ln>
                  <a:noFill/>
                </a:ln>
                <a:solidFill>
                  <a:srgbClr val="FF0000"/>
                </a:solidFill>
                <a:effectLst/>
                <a:uLnTx/>
                <a:uFillTx/>
                <a:latin typeface="Times New Roman" pitchFamily="18" charset="0"/>
                <a:ea typeface="+mj-ea"/>
                <a:cs typeface="Times New Roman" pitchFamily="18" charset="0"/>
              </a:rPr>
              <a:t>1</a:t>
            </a:r>
            <a:endParaRPr kumimoji="0" lang="en-US"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l="43732" t="54545" r="31195" b="30303"/>
          <a:stretch>
            <a:fillRect/>
          </a:stretch>
        </p:blipFill>
        <p:spPr bwMode="auto">
          <a:xfrm>
            <a:off x="1752600" y="228600"/>
            <a:ext cx="5364480" cy="1676400"/>
          </a:xfrm>
          <a:prstGeom prst="rect">
            <a:avLst/>
          </a:prstGeom>
          <a:noFill/>
          <a:ln w="9525">
            <a:noFill/>
            <a:miter lim="800000"/>
            <a:headEnd/>
            <a:tailEnd/>
          </a:ln>
        </p:spPr>
      </p:pic>
      <p:sp>
        <p:nvSpPr>
          <p:cNvPr id="17" name="Content Placeholder 2"/>
          <p:cNvSpPr txBox="1">
            <a:spLocks/>
          </p:cNvSpPr>
          <p:nvPr/>
        </p:nvSpPr>
        <p:spPr bwMode="auto">
          <a:xfrm>
            <a:off x="2286000" y="2057400"/>
            <a:ext cx="4572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m=d</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2</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and</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d=m</a:t>
            </a:r>
            <a:r>
              <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1/2</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8" name="Content Placeholder 2"/>
          <p:cNvSpPr txBox="1">
            <a:spLocks/>
          </p:cNvSpPr>
          <p:nvPr/>
        </p:nvSpPr>
        <p:spPr bwMode="auto">
          <a:xfrm>
            <a:off x="0" y="3109904"/>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intervals:</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d=0</a:t>
            </a:r>
            <a:r>
              <a:rPr lang="en-US" sz="2400" kern="0" dirty="0" smtClean="0">
                <a:latin typeface="Times New Roman" pitchFamily="18" charset="0"/>
                <a:cs typeface="Times New Roman" pitchFamily="18" charset="0"/>
              </a:rPr>
              <a:t> corresponds to </a:t>
            </a:r>
            <a:r>
              <a:rPr lang="en-US" sz="2400" i="1" kern="0" dirty="0" smtClean="0">
                <a:latin typeface="Cambria Math" pitchFamily="18" charset="0"/>
                <a:ea typeface="Cambria Math" pitchFamily="18" charset="0"/>
                <a:cs typeface="Times New Roman" pitchFamily="18" charset="0"/>
              </a:rPr>
              <a:t>m=0</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d=1</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corresponds to </a:t>
            </a:r>
            <a:r>
              <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m=1</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smtClean="0">
              <a:latin typeface="Times New Roman" pitchFamily="18" charset="0"/>
              <a:cs typeface="Times New Roman" pitchFamily="18" charset="0"/>
            </a:endParaRPr>
          </a:p>
        </p:txBody>
      </p:sp>
      <p:sp>
        <p:nvSpPr>
          <p:cNvPr id="19" name="Rectangle 18"/>
          <p:cNvSpPr/>
          <p:nvPr/>
        </p:nvSpPr>
        <p:spPr>
          <a:xfrm>
            <a:off x="228600" y="0"/>
            <a:ext cx="3352800" cy="369332"/>
          </a:xfrm>
          <a:prstGeom prst="rect">
            <a:avLst/>
          </a:prstGeom>
        </p:spPr>
        <p:txBody>
          <a:bodyPr wrap="square">
            <a:spAutoFit/>
          </a:bodyPr>
          <a:lstStyle/>
          <a:p>
            <a:pPr lvl="0" indent="-342900" algn="ctr">
              <a:spcBef>
                <a:spcPct val="20000"/>
              </a:spcBef>
              <a:defRPr/>
            </a:pPr>
            <a:r>
              <a:rPr lang="en-US" kern="0" dirty="0" smtClean="0">
                <a:latin typeface="Times New Roman" pitchFamily="18" charset="0"/>
                <a:cs typeface="Times New Roman" pitchFamily="18" charset="0"/>
              </a:rPr>
              <a:t>p(d)=1 so m[d(m)]=1</a:t>
            </a:r>
          </a:p>
        </p:txBody>
      </p:sp>
      <p:sp>
        <p:nvSpPr>
          <p:cNvPr id="20" name="Content Placeholder 2"/>
          <p:cNvSpPr txBox="1">
            <a:spLocks/>
          </p:cNvSpPr>
          <p:nvPr/>
        </p:nvSpPr>
        <p:spPr bwMode="auto">
          <a:xfrm>
            <a:off x="5029200" y="2990848"/>
            <a:ext cx="36576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p.d.f</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p(d) = 1</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so</a:t>
            </a: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p[d(m)]=1</a:t>
            </a:r>
          </a:p>
        </p:txBody>
      </p:sp>
      <p:sp>
        <p:nvSpPr>
          <p:cNvPr id="21" name="Content Placeholder 2"/>
          <p:cNvSpPr txBox="1">
            <a:spLocks/>
          </p:cNvSpPr>
          <p:nvPr/>
        </p:nvSpPr>
        <p:spPr bwMode="auto">
          <a:xfrm>
            <a:off x="0" y="4981568"/>
            <a:ext cx="48768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derivative:</a:t>
            </a:r>
          </a:p>
          <a:p>
            <a:pPr lvl="0" indent="-342900" algn="ctr">
              <a:spcBef>
                <a:spcPct val="20000"/>
              </a:spcBef>
            </a:pPr>
            <a:r>
              <a:rPr lang="en-US" sz="2400" i="1" kern="0" dirty="0" smtClean="0">
                <a:latin typeface="Cambria Math"/>
                <a:ea typeface="Cambria Math"/>
                <a:cs typeface="Times New Roman" pitchFamily="18" charset="0"/>
              </a:rPr>
              <a:t>∂</a:t>
            </a:r>
            <a:r>
              <a:rPr lang="en-US" sz="2400" i="1" kern="0" dirty="0" smtClean="0">
                <a:latin typeface="Cambria Math" pitchFamily="18" charset="0"/>
                <a:ea typeface="Cambria Math" pitchFamily="18" charset="0"/>
                <a:cs typeface="Times New Roman" pitchFamily="18" charset="0"/>
              </a:rPr>
              <a:t>d/</a:t>
            </a:r>
            <a:r>
              <a:rPr lang="en-US" sz="2400" i="1" kern="0" dirty="0" smtClean="0">
                <a:latin typeface="Cambria Math"/>
                <a:ea typeface="Cambria Math"/>
                <a:cs typeface="Times New Roman" pitchFamily="18" charset="0"/>
              </a:rPr>
              <a:t> ∂ </a:t>
            </a:r>
            <a:r>
              <a:rPr lang="en-US" sz="2400" i="1" kern="0" dirty="0" smtClean="0">
                <a:latin typeface="Cambria Math" pitchFamily="18" charset="0"/>
                <a:ea typeface="Cambria Math" pitchFamily="18" charset="0"/>
                <a:cs typeface="Times New Roman" pitchFamily="18" charset="0"/>
              </a:rPr>
              <a:t>m = (1/2)m</a:t>
            </a:r>
            <a:r>
              <a:rPr lang="en-US" sz="2400" i="1" kern="0" baseline="30000" dirty="0" smtClean="0">
                <a:latin typeface="Cambria Math" pitchFamily="18" charset="0"/>
                <a:ea typeface="Cambria Math" pitchFamily="18" charset="0"/>
                <a:cs typeface="Times New Roman" pitchFamily="18" charset="0"/>
              </a:rPr>
              <a:t>-1/2</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lang="en-US" sz="3200" kern="0" dirty="0" smtClean="0">
              <a:latin typeface="Times New Roman" pitchFamily="18" charset="0"/>
              <a:cs typeface="Times New Roman" pitchFamily="18" charset="0"/>
            </a:endParaRPr>
          </a:p>
        </p:txBody>
      </p:sp>
      <p:sp>
        <p:nvSpPr>
          <p:cNvPr id="22" name="Content Placeholder 2"/>
          <p:cNvSpPr txBox="1">
            <a:spLocks/>
          </p:cNvSpPr>
          <p:nvPr/>
        </p:nvSpPr>
        <p:spPr bwMode="auto">
          <a:xfrm>
            <a:off x="5181600" y="5105400"/>
            <a:ext cx="36576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a:t>
            </a:r>
          </a:p>
          <a:p>
            <a:pPr lvl="0" indent="-342900">
              <a:spcBef>
                <a:spcPct val="20000"/>
              </a:spcBef>
            </a:pPr>
            <a:r>
              <a:rPr lang="en-US" sz="2400" i="1" kern="0" dirty="0" smtClean="0">
                <a:latin typeface="Cambria Math" pitchFamily="18" charset="0"/>
                <a:ea typeface="Cambria Math" pitchFamily="18" charset="0"/>
                <a:cs typeface="Times New Roman" pitchFamily="18" charset="0"/>
              </a:rPr>
              <a:t>p(m) = (1/2) m</a:t>
            </a:r>
            <a:r>
              <a:rPr lang="en-US" sz="2400" i="1" kern="0" baseline="30000" dirty="0" smtClean="0">
                <a:latin typeface="Cambria Math" pitchFamily="18" charset="0"/>
                <a:ea typeface="Cambria Math" pitchFamily="18" charset="0"/>
                <a:cs typeface="Times New Roman" pitchFamily="18" charset="0"/>
              </a:rPr>
              <a:t>-1/2</a:t>
            </a:r>
            <a:endParaRPr lang="en-US" sz="2400" i="1" kern="0" dirty="0" smtClean="0">
              <a:latin typeface="Cambria Math" pitchFamily="18" charset="0"/>
              <a:ea typeface="Cambria Math" pitchFamily="18" charset="0"/>
              <a:cs typeface="Times New Roman" pitchFamily="18" charset="0"/>
            </a:endParaRPr>
          </a:p>
          <a:p>
            <a:pPr marL="0" marR="0" lvl="0" indent="-342900" defTabSz="914400" rtl="0" eaLnBrk="1" fontAlgn="base" latinLnBrk="0" hangingPunct="1">
              <a:lnSpc>
                <a:spcPct val="100000"/>
              </a:lnSpc>
              <a:spcBef>
                <a:spcPct val="20000"/>
              </a:spcBef>
              <a:spcAft>
                <a:spcPct val="0"/>
              </a:spcAft>
              <a:buClrTx/>
              <a:buSzTx/>
              <a:buFontTx/>
              <a:buNone/>
              <a:tabLst/>
              <a:defRPr/>
            </a:pPr>
            <a:r>
              <a:rPr lang="en-US" sz="2400" i="1" kern="0" dirty="0" smtClean="0">
                <a:latin typeface="Cambria Math" pitchFamily="18" charset="0"/>
                <a:ea typeface="Cambria Math" pitchFamily="18" charset="0"/>
                <a:cs typeface="Times New Roman" pitchFamily="18" charset="0"/>
              </a:rPr>
              <a:t>on interval 0&lt;m&lt;1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752599"/>
          </a:xfrm>
        </p:spPr>
        <p:txBody>
          <a:bodyPr/>
          <a:lstStyle/>
          <a:p>
            <a:pPr marL="0" algn="ctr">
              <a:buNone/>
            </a:pPr>
            <a:r>
              <a:rPr lang="en-US" dirty="0" smtClean="0">
                <a:latin typeface="Times New Roman" pitchFamily="18" charset="0"/>
                <a:cs typeface="Times New Roman" pitchFamily="18" charset="0"/>
              </a:rPr>
              <a:t>Error,</a:t>
            </a:r>
          </a:p>
          <a:p>
            <a:pPr marL="0" algn="ctr">
              <a:buNone/>
            </a:pPr>
            <a:r>
              <a:rPr lang="en-US" dirty="0" smtClean="0">
                <a:latin typeface="Times New Roman" pitchFamily="18" charset="0"/>
                <a:cs typeface="Times New Roman" pitchFamily="18" charset="0"/>
              </a:rPr>
              <a:t>an unavoidable aspect of measurement,</a:t>
            </a:r>
          </a:p>
          <a:p>
            <a:pPr marL="0" algn="ctr">
              <a:buNone/>
            </a:pPr>
            <a:r>
              <a:rPr lang="en-US" dirty="0" smtClean="0">
                <a:latin typeface="Times New Roman" pitchFamily="18" charset="0"/>
                <a:cs typeface="Times New Roman" pitchFamily="18" charset="0"/>
              </a:rPr>
              <a:t>is best understood using the ideas of probability.</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81000"/>
            <a:ext cx="4495799" cy="5886809"/>
            <a:chOff x="1189300" y="1676400"/>
            <a:chExt cx="3063093" cy="3596234"/>
          </a:xfrm>
        </p:grpSpPr>
        <p:pic>
          <p:nvPicPr>
            <p:cNvPr id="1026" name="Picture 2"/>
            <p:cNvPicPr>
              <a:picLocks noChangeAspect="1" noChangeArrowheads="1"/>
            </p:cNvPicPr>
            <p:nvPr/>
          </p:nvPicPr>
          <p:blipFill>
            <a:blip r:embed="rId3" cstate="print"/>
            <a:srcRect/>
            <a:stretch>
              <a:fillRect/>
            </a:stretch>
          </p:blipFill>
          <p:spPr bwMode="auto">
            <a:xfrm>
              <a:off x="1600200" y="1828801"/>
              <a:ext cx="2444526" cy="2895600"/>
            </a:xfrm>
            <a:prstGeom prst="rect">
              <a:avLst/>
            </a:prstGeom>
            <a:noFill/>
            <a:ln w="9525">
              <a:noFill/>
              <a:miter lim="800000"/>
              <a:headEnd/>
              <a:tailEnd/>
            </a:ln>
          </p:spPr>
        </p:pic>
        <p:sp>
          <p:nvSpPr>
            <p:cNvPr id="18" name="TextBox 17"/>
            <p:cNvSpPr txBox="1"/>
            <p:nvPr/>
          </p:nvSpPr>
          <p:spPr>
            <a:xfrm>
              <a:off x="1447800" y="4953000"/>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cxnSp>
          <p:nvCxnSpPr>
            <p:cNvPr id="69" name="Straight Arrow Connector 68"/>
            <p:cNvCxnSpPr/>
            <p:nvPr/>
          </p:nvCxnSpPr>
          <p:spPr>
            <a:xfrm rot="5400000">
              <a:off x="153194" y="3504406"/>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53575" y="21888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4627235"/>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89300" y="2033198"/>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0" name="TextBox 29"/>
            <p:cNvSpPr txBox="1"/>
            <p:nvPr/>
          </p:nvSpPr>
          <p:spPr>
            <a:xfrm>
              <a:off x="1196050" y="4476423"/>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0" name="TextBox 39"/>
            <p:cNvSpPr txBox="1"/>
            <p:nvPr/>
          </p:nvSpPr>
          <p:spPr>
            <a:xfrm>
              <a:off x="3276600" y="4911525"/>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endParaRPr lang="en-US" sz="2800" i="1" dirty="0">
                <a:latin typeface="Times New Roman" pitchFamily="18" charset="0"/>
                <a:cs typeface="Times New Roman" pitchFamily="18" charset="0"/>
              </a:endParaRPr>
            </a:p>
          </p:txBody>
        </p:sp>
        <p:cxnSp>
          <p:nvCxnSpPr>
            <p:cNvPr id="33" name="Straight Arrow Connector 32"/>
            <p:cNvCxnSpPr/>
            <p:nvPr/>
          </p:nvCxnSpPr>
          <p:spPr>
            <a:xfrm rot="5400000">
              <a:off x="1975244" y="3528608"/>
              <a:ext cx="2895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5625" y="22130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69850" y="4651437"/>
              <a:ext cx="152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11350" y="2057400"/>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8" name="TextBox 37"/>
            <p:cNvSpPr txBox="1"/>
            <p:nvPr/>
          </p:nvSpPr>
          <p:spPr>
            <a:xfrm>
              <a:off x="3018100" y="4500625"/>
              <a:ext cx="4109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9" name="TextBox 38"/>
            <p:cNvSpPr txBox="1"/>
            <p:nvPr/>
          </p:nvSpPr>
          <p:spPr>
            <a:xfrm>
              <a:off x="1676400" y="1676400"/>
              <a:ext cx="533400"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p(d)</a:t>
              </a:r>
              <a:endParaRPr lang="en-US" sz="2800" i="1" dirty="0">
                <a:latin typeface="Times New Roman" pitchFamily="18" charset="0"/>
                <a:cs typeface="Times New Roman" pitchFamily="18" charset="0"/>
              </a:endParaRPr>
            </a:p>
          </p:txBody>
        </p:sp>
        <p:sp>
          <p:nvSpPr>
            <p:cNvPr id="46" name="TextBox 45"/>
            <p:cNvSpPr txBox="1"/>
            <p:nvPr/>
          </p:nvSpPr>
          <p:spPr>
            <a:xfrm>
              <a:off x="3475299" y="1676400"/>
              <a:ext cx="777094" cy="31963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p(m)</a:t>
              </a:r>
              <a:endParaRPr lang="en-US" sz="2800" i="1" dirty="0">
                <a:latin typeface="Times New Roman" pitchFamily="18" charset="0"/>
                <a:cs typeface="Times New Roman" pitchFamily="18" charset="0"/>
              </a:endParaRPr>
            </a:p>
          </p:txBody>
        </p:sp>
      </p:grpSp>
      <p:sp>
        <p:nvSpPr>
          <p:cNvPr id="19" name="Content Placeholder 2"/>
          <p:cNvSpPr txBox="1">
            <a:spLocks/>
          </p:cNvSpPr>
          <p:nvPr/>
        </p:nvSpPr>
        <p:spPr bwMode="auto">
          <a:xfrm>
            <a:off x="5791200" y="1066800"/>
            <a:ext cx="2438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note that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p(d)</a:t>
            </a:r>
            <a:r>
              <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is constant</a:t>
            </a:r>
            <a:endParaRPr lang="en-US" sz="3200" kern="0" noProof="0" dirty="0" smtClean="0">
              <a:latin typeface="Times New Roman" pitchFamily="18" charset="0"/>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smtClean="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noProof="0" dirty="0" smtClean="0">
                <a:latin typeface="Times New Roman" pitchFamily="18" charset="0"/>
                <a:cs typeface="Times New Roman" pitchFamily="18" charset="0"/>
              </a:rPr>
              <a:t>while</a:t>
            </a:r>
          </a:p>
          <a:p>
            <a:pPr marL="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dirty="0" smtClean="0">
              <a:ln>
                <a:noFill/>
              </a:ln>
              <a:solidFill>
                <a:schemeClr val="tx1"/>
              </a:solidFill>
              <a:effectLst/>
              <a:uLnTx/>
              <a:uFillTx/>
              <a:latin typeface="Times New Roman" pitchFamily="18" charset="0"/>
              <a:ea typeface="+mn-ea"/>
              <a:cs typeface="Times New Roman" pitchFamily="18" charset="0"/>
            </a:endParaRPr>
          </a:p>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i="1" kern="0" noProof="0" dirty="0" smtClean="0">
                <a:latin typeface="Cambria Math" pitchFamily="18" charset="0"/>
                <a:ea typeface="Cambria Math" pitchFamily="18" charset="0"/>
                <a:cs typeface="Times New Roman" pitchFamily="18" charset="0"/>
              </a:rPr>
              <a:t>p(m)</a:t>
            </a:r>
            <a:r>
              <a:rPr lang="en-US" sz="3200" kern="0" noProof="0" dirty="0" smtClean="0">
                <a:latin typeface="Times New Roman" pitchFamily="18" charset="0"/>
                <a:cs typeface="Times New Roman" pitchFamily="18" charset="0"/>
              </a:rPr>
              <a:t> is concentrated near </a:t>
            </a:r>
            <a:r>
              <a:rPr lang="en-US" sz="3200" i="1" kern="0" noProof="0" dirty="0" smtClean="0">
                <a:latin typeface="Cambria Math" pitchFamily="18" charset="0"/>
                <a:ea typeface="Cambria Math" pitchFamily="18" charset="0"/>
                <a:cs typeface="Times New Roman" pitchFamily="18" charset="0"/>
              </a:rPr>
              <a:t>m=0</a:t>
            </a:r>
            <a:endParaRPr kumimoji="0" lang="en-US" sz="3200" b="0" i="1" u="none" strike="noStrike" kern="0" cap="none" spc="0" normalizeH="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mean and variance of linear functions of random variables</a:t>
            </a:r>
            <a:endParaRPr lang="en-US" dirty="0">
              <a:latin typeface="Times New Roman" pitchFamily="18" charset="0"/>
              <a:cs typeface="Times New Roman" pitchFamily="18" charset="0"/>
            </a:endParaRPr>
          </a:p>
        </p:txBody>
      </p:sp>
      <p:sp>
        <p:nvSpPr>
          <p:cNvPr id="14" name="Content Placeholder 2"/>
          <p:cNvSpPr txBox="1">
            <a:spLocks/>
          </p:cNvSpPr>
          <p:nvPr/>
        </p:nvSpPr>
        <p:spPr bwMode="auto">
          <a:xfrm>
            <a:off x="457200" y="2362200"/>
            <a:ext cx="25146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given that</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Courier New" pitchFamily="49" charset="0"/>
              </a:rPr>
              <a:t>d)  </a:t>
            </a: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has mean,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 and variance, </a:t>
            </a:r>
            <a:r>
              <a:rPr kumimoji="0" lang="el-GR" sz="32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σ</a:t>
            </a:r>
            <a:r>
              <a:rPr kumimoji="0" lang="en-US" sz="3200" b="0" i="1" u="none" strike="noStrike" kern="0" cap="none" spc="0" normalizeH="0" baseline="-25000" noProof="0" dirty="0" smtClean="0">
                <a:ln>
                  <a:noFill/>
                </a:ln>
                <a:solidFill>
                  <a:schemeClr val="tx1"/>
                </a:solidFill>
                <a:effectLst/>
                <a:uLnTx/>
                <a:uFillTx/>
                <a:latin typeface="Times New Roman" pitchFamily="18" charset="0"/>
                <a:ea typeface="Cambria Math" pitchFamily="18" charset="0"/>
                <a:cs typeface="Times New Roman" pitchFamily="18" charset="0"/>
              </a:rPr>
              <a:t>d</a:t>
            </a:r>
            <a:r>
              <a:rPr kumimoji="0" lang="en-US" sz="3200" b="0" i="1" u="none" strike="noStrike" kern="0" cap="none" spc="0" normalizeH="0" baseline="30000" noProof="0" dirty="0" smtClean="0">
                <a:ln>
                  <a:noFill/>
                </a:ln>
                <a:solidFill>
                  <a:schemeClr val="tx1"/>
                </a:solidFill>
                <a:effectLst/>
                <a:uLnTx/>
                <a:uFillTx/>
                <a:latin typeface="Times New Roman" pitchFamily="18" charset="0"/>
                <a:ea typeface="Cambria Math" pitchFamily="18" charset="0"/>
                <a:cs typeface="Times New Roman" pitchFamily="18" charset="0"/>
              </a:rPr>
              <a:t>2</a:t>
            </a:r>
          </a:p>
        </p:txBody>
      </p:sp>
      <p:sp>
        <p:nvSpPr>
          <p:cNvPr id="15" name="Content Placeholder 2"/>
          <p:cNvSpPr txBox="1">
            <a:spLocks/>
          </p:cNvSpPr>
          <p:nvPr/>
        </p:nvSpPr>
        <p:spPr bwMode="auto">
          <a:xfrm>
            <a:off x="3200400" y="3962400"/>
            <a:ext cx="2438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with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cd</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sp>
        <p:nvSpPr>
          <p:cNvPr id="16" name="Content Placeholder 2"/>
          <p:cNvSpPr txBox="1">
            <a:spLocks/>
          </p:cNvSpPr>
          <p:nvPr/>
        </p:nvSpPr>
        <p:spPr bwMode="auto">
          <a:xfrm>
            <a:off x="5676912" y="4572000"/>
            <a:ext cx="2895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is the mean,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and variance, </a:t>
            </a:r>
            <a:r>
              <a:rPr lang="el-GR" sz="3200" i="1" kern="0" dirty="0" smtClean="0">
                <a:latin typeface="Cambria Math"/>
                <a:ea typeface="Cambria Math"/>
                <a:cs typeface="Times New Roman" pitchFamily="18" charset="0"/>
              </a:rPr>
              <a:t>σ</a:t>
            </a:r>
            <a:r>
              <a:rPr lang="en-US" sz="3200" i="1" kern="0" baseline="-25000" dirty="0" smtClean="0">
                <a:latin typeface="Times New Roman" pitchFamily="18" charset="0"/>
                <a:ea typeface="Cambria Math" pitchFamily="18" charset="0"/>
                <a:cs typeface="Times New Roman" pitchFamily="18" charset="0"/>
              </a:rPr>
              <a:t>m</a:t>
            </a:r>
            <a:r>
              <a:rPr lang="en-US" sz="3200" i="1" kern="0" baseline="30000" dirty="0" smtClean="0">
                <a:latin typeface="Times New Roman" pitchFamily="18" charset="0"/>
                <a:ea typeface="Cambria Math" pitchFamily="18" charset="0"/>
                <a:cs typeface="Times New Roman" pitchFamily="18" charset="0"/>
              </a:rPr>
              <a:t>2</a:t>
            </a:r>
            <a:r>
              <a:rPr lang="en-US" sz="3200" kern="0" dirty="0" smtClean="0">
                <a:latin typeface="Times New Roman" pitchFamily="18" charset="0"/>
                <a:ea typeface="Cambria Math" pitchFamily="18" charset="0"/>
                <a:cs typeface="Times New Roman" pitchFamily="18" charset="0"/>
              </a:rPr>
              <a:t>,</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of </a:t>
            </a:r>
            <a:r>
              <a:rPr kumimoji="0" lang="en-US" sz="32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p(m)</a:t>
            </a: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3200" b="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Courier New" pitchFamily="49" charset="0"/>
            </a:endParaRPr>
          </a:p>
        </p:txBody>
      </p:sp>
      <p:cxnSp>
        <p:nvCxnSpPr>
          <p:cNvPr id="7" name="Straight Connector 6"/>
          <p:cNvCxnSpPr/>
          <p:nvPr/>
        </p:nvCxnSpPr>
        <p:spPr>
          <a:xfrm>
            <a:off x="1828800" y="34290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39000" y="5229232"/>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the result does not require knowledge of </a:t>
            </a:r>
            <a:r>
              <a:rPr lang="en-US" i="1" dirty="0" smtClean="0">
                <a:latin typeface="Cambria Math" pitchFamily="18" charset="0"/>
                <a:ea typeface="Cambria Math" pitchFamily="18" charset="0"/>
                <a:cs typeface="Times New Roman" pitchFamily="18" charset="0"/>
              </a:rPr>
              <a:t>p(d)</a:t>
            </a:r>
            <a:endParaRPr lang="en-US" i="1" dirty="0">
              <a:latin typeface="Cambria Math" pitchFamily="18" charset="0"/>
              <a:ea typeface="Cambria Math" pitchFamily="18" charset="0"/>
              <a:cs typeface="Times New Roman" pitchFamily="18" charset="0"/>
            </a:endParaRPr>
          </a:p>
        </p:txBody>
      </p:sp>
      <p:pic>
        <p:nvPicPr>
          <p:cNvPr id="12290" name="Picture 2"/>
          <p:cNvPicPr>
            <a:picLocks noChangeAspect="1" noChangeArrowheads="1"/>
          </p:cNvPicPr>
          <p:nvPr/>
        </p:nvPicPr>
        <p:blipFill>
          <a:blip r:embed="rId3" cstate="print"/>
          <a:srcRect l="21825" t="37578" r="9690" b="46273"/>
          <a:stretch>
            <a:fillRect/>
          </a:stretch>
        </p:blipFill>
        <p:spPr bwMode="auto">
          <a:xfrm>
            <a:off x="1143000" y="3843344"/>
            <a:ext cx="6934200" cy="990600"/>
          </a:xfrm>
          <a:prstGeom prst="rect">
            <a:avLst/>
          </a:prstGeom>
          <a:noFill/>
          <a:ln w="9525">
            <a:noFill/>
            <a:miter lim="800000"/>
            <a:headEnd/>
            <a:tailEnd/>
          </a:ln>
        </p:spPr>
      </p:pic>
      <p:sp>
        <p:nvSpPr>
          <p:cNvPr id="9" name="Title 1"/>
          <p:cNvSpPr txBox="1">
            <a:spLocks/>
          </p:cNvSpPr>
          <p:nvPr/>
        </p:nvSpPr>
        <p:spPr bwMode="auto">
          <a:xfrm>
            <a:off x="0" y="2514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formula for mean</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5029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mean of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mean of </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formula for variance</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bwMode="auto">
          <a:xfrm>
            <a:off x="0" y="4648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the variance of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is </a:t>
            </a: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c</a:t>
            </a:r>
            <a:r>
              <a:rPr kumimoji="0" lang="en-US" sz="24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times</a:t>
            </a:r>
            <a:r>
              <a:rPr kumimoji="0" lang="en-US" sz="2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the variance of </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d</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3314" name="Picture 2"/>
          <p:cNvPicPr>
            <a:picLocks noChangeAspect="1" noChangeArrowheads="1"/>
          </p:cNvPicPr>
          <p:nvPr/>
        </p:nvPicPr>
        <p:blipFill>
          <a:blip r:embed="rId3" cstate="print"/>
          <a:srcRect l="22577" t="59175" r="9690" b="11238"/>
          <a:stretch>
            <a:fillRect/>
          </a:stretch>
        </p:blipFill>
        <p:spPr bwMode="auto">
          <a:xfrm>
            <a:off x="-1" y="1828800"/>
            <a:ext cx="8704385" cy="2514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What’s Missing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029200"/>
          </a:xfrm>
        </p:spPr>
        <p:txBody>
          <a:bodyPr/>
          <a:lstStyle/>
          <a:p>
            <a:pPr>
              <a:buNone/>
            </a:pPr>
            <a:r>
              <a:rPr lang="en-US" dirty="0" smtClean="0">
                <a:latin typeface="Times New Roman" pitchFamily="18" charset="0"/>
                <a:cs typeface="Times New Roman" pitchFamily="18" charset="0"/>
              </a:rPr>
              <a:t>So far, we only have the tools to study a single inference made from a single datum.</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That’s not realistic.</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In the next lecture, we will develop the tools to handle many inferences drawn from many data.</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be 10"/>
          <p:cNvSpPr/>
          <p:nvPr/>
        </p:nvSpPr>
        <p:spPr>
          <a:xfrm>
            <a:off x="46482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47244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endPar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random variable, </a:t>
            </a:r>
            <a:r>
              <a:rPr lang="en-US" i="1" dirty="0" smtClean="0">
                <a:latin typeface="Cambria Math" pitchFamily="18" charset="0"/>
                <a:ea typeface="Cambria Math" pitchFamily="18" charset="0"/>
                <a:cs typeface="Times New Roman" pitchFamily="18" charset="0"/>
              </a:rPr>
              <a:t>d</a:t>
            </a:r>
            <a:endParaRPr lang="en-US" i="1"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457200" y="1752600"/>
            <a:ext cx="8229600" cy="685799"/>
          </a:xfrm>
        </p:spPr>
        <p:txBody>
          <a:bodyPr/>
          <a:lstStyle/>
          <a:p>
            <a:pPr algn="ctr">
              <a:buNone/>
            </a:pPr>
            <a:r>
              <a:rPr lang="en-US" dirty="0" smtClean="0">
                <a:latin typeface="Times New Roman" pitchFamily="18" charset="0"/>
                <a:cs typeface="Times New Roman" pitchFamily="18" charset="0"/>
              </a:rPr>
              <a:t>no fixed value until it is </a:t>
            </a:r>
            <a:r>
              <a:rPr lang="en-US" i="1" dirty="0" smtClean="0">
                <a:latin typeface="Times New Roman" pitchFamily="18" charset="0"/>
                <a:cs typeface="Times New Roman" pitchFamily="18" charset="0"/>
              </a:rPr>
              <a:t>realized</a:t>
            </a:r>
            <a:endParaRPr lang="en-US" i="1" dirty="0">
              <a:latin typeface="Times New Roman" pitchFamily="18" charset="0"/>
              <a:cs typeface="Times New Roman" pitchFamily="18" charset="0"/>
            </a:endParaRPr>
          </a:p>
        </p:txBody>
      </p:sp>
      <p:sp>
        <p:nvSpPr>
          <p:cNvPr id="4" name="Cube 3"/>
          <p:cNvSpPr/>
          <p:nvPr/>
        </p:nvSpPr>
        <p:spPr>
          <a:xfrm>
            <a:off x="533400" y="3429000"/>
            <a:ext cx="1752600" cy="175260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609600" y="4038600"/>
            <a:ext cx="121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rPr>
              <a:t>d=?</a:t>
            </a:r>
            <a:endParaRPr kumimoji="0" lang="en-US" sz="3200" b="0" i="1" u="none" strike="noStrike" kern="0" cap="none" spc="0" normalizeH="0" baseline="0" noProof="0" dirty="0">
              <a:ln>
                <a:noFill/>
              </a:ln>
              <a:solidFill>
                <a:schemeClr val="tx2"/>
              </a:solidFill>
              <a:effectLst>
                <a:glow rad="228600">
                  <a:schemeClr val="accent6">
                    <a:satMod val="175000"/>
                    <a:alpha val="40000"/>
                  </a:schemeClr>
                </a:glow>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76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8" name="Freeform 7"/>
          <p:cNvSpPr/>
          <p:nvPr/>
        </p:nvSpPr>
        <p:spPr>
          <a:xfrm>
            <a:off x="1328738" y="299323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2514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d=1.04</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Freeform 9"/>
          <p:cNvSpPr/>
          <p:nvPr/>
        </p:nvSpPr>
        <p:spPr>
          <a:xfrm flipH="1">
            <a:off x="3505200" y="2990848"/>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ontent Placeholder 2"/>
          <p:cNvSpPr txBox="1">
            <a:spLocks/>
          </p:cNvSpPr>
          <p:nvPr/>
        </p:nvSpPr>
        <p:spPr bwMode="auto">
          <a:xfrm>
            <a:off x="4267200" y="5334000"/>
            <a:ext cx="2590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indeterminate</a:t>
            </a:r>
            <a:endParaRPr kumimoji="0" lang="en-US" sz="28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Freeform 13"/>
          <p:cNvSpPr/>
          <p:nvPr/>
        </p:nvSpPr>
        <p:spPr>
          <a:xfrm>
            <a:off x="5619750" y="2997991"/>
            <a:ext cx="2000250" cy="1350169"/>
          </a:xfrm>
          <a:custGeom>
            <a:avLst/>
            <a:gdLst>
              <a:gd name="connsiteX0" fmla="*/ 0 w 2000250"/>
              <a:gd name="connsiteY0" fmla="*/ 621507 h 1350169"/>
              <a:gd name="connsiteX1" fmla="*/ 385762 w 2000250"/>
              <a:gd name="connsiteY1" fmla="*/ 92869 h 1350169"/>
              <a:gd name="connsiteX2" fmla="*/ 1000125 w 2000250"/>
              <a:gd name="connsiteY2" fmla="*/ 64294 h 1350169"/>
              <a:gd name="connsiteX3" fmla="*/ 1743075 w 2000250"/>
              <a:gd name="connsiteY3" fmla="*/ 335757 h 1350169"/>
              <a:gd name="connsiteX4" fmla="*/ 2000250 w 2000250"/>
              <a:gd name="connsiteY4" fmla="*/ 1350169 h 135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0" h="1350169">
                <a:moveTo>
                  <a:pt x="0" y="621507"/>
                </a:moveTo>
                <a:cubicBezTo>
                  <a:pt x="109537" y="403622"/>
                  <a:pt x="219075" y="185738"/>
                  <a:pt x="385762" y="92869"/>
                </a:cubicBezTo>
                <a:cubicBezTo>
                  <a:pt x="552450" y="0"/>
                  <a:pt x="773906" y="23813"/>
                  <a:pt x="1000125" y="64294"/>
                </a:cubicBezTo>
                <a:cubicBezTo>
                  <a:pt x="1226344" y="104775"/>
                  <a:pt x="1576388" y="121445"/>
                  <a:pt x="1743075" y="335757"/>
                </a:cubicBezTo>
                <a:cubicBezTo>
                  <a:pt x="1909763" y="550070"/>
                  <a:pt x="1955006" y="950119"/>
                  <a:pt x="2000250" y="1350169"/>
                </a:cubicBezTo>
              </a:path>
            </a:pathLst>
          </a:custGeom>
          <a:ln w="571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6705600" y="4343400"/>
            <a:ext cx="1981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d=0.98</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smtClean="0">
                <a:latin typeface="Times New Roman" pitchFamily="18" charset="0"/>
                <a:cs typeface="Times New Roman" pitchFamily="18" charset="0"/>
              </a:rPr>
              <a:t>random variables have </a:t>
            </a:r>
            <a:r>
              <a:rPr lang="en-US" dirty="0" err="1" smtClean="0">
                <a:latin typeface="Times New Roman" pitchFamily="18" charset="0"/>
                <a:cs typeface="Times New Roman" pitchFamily="18" charset="0"/>
              </a:rPr>
              <a:t>systematics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3200400"/>
            <a:ext cx="8229600" cy="1371600"/>
          </a:xfrm>
        </p:spPr>
        <p:txBody>
          <a:bodyPr/>
          <a:lstStyle/>
          <a:p>
            <a:pPr algn="ctr">
              <a:buNone/>
            </a:pPr>
            <a:r>
              <a:rPr lang="en-US" dirty="0" smtClean="0">
                <a:latin typeface="Times New Roman" pitchFamily="18" charset="0"/>
                <a:ea typeface="Cambria Math" pitchFamily="18" charset="0"/>
                <a:cs typeface="Times New Roman" pitchFamily="18" charset="0"/>
              </a:rPr>
              <a:t>tendency to takes on some values more often than others</a:t>
            </a:r>
            <a:endParaRPr lang="en-US" dirty="0">
              <a:latin typeface="Times New Roman" pitchFamily="18" charset="0"/>
              <a:ea typeface="Cambria Math"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latin typeface="Times New Roman" pitchFamily="18" charset="0"/>
                <a:cs typeface="Times New Roman" pitchFamily="18" charset="0"/>
              </a:rPr>
              <a:t>example:</a:t>
            </a:r>
            <a:br>
              <a:rPr lang="en-US" dirty="0" smtClean="0">
                <a:latin typeface="Times New Roman" pitchFamily="18" charset="0"/>
                <a:cs typeface="Times New Roman" pitchFamily="18" charset="0"/>
              </a:rPr>
            </a:b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cs typeface="Times New Roman" pitchFamily="18" charset="0"/>
              </a:rPr>
              <a:t> = number of deuterium atoms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in methane</a:t>
            </a:r>
            <a:endParaRPr lang="en-US" dirty="0">
              <a:latin typeface="Times New Roman" pitchFamily="18" charset="0"/>
              <a:cs typeface="Times New Roman" pitchFamily="18" charset="0"/>
            </a:endParaRPr>
          </a:p>
        </p:txBody>
      </p:sp>
      <p:grpSp>
        <p:nvGrpSpPr>
          <p:cNvPr id="27" name="Group 26"/>
          <p:cNvGrpSpPr/>
          <p:nvPr/>
        </p:nvGrpSpPr>
        <p:grpSpPr>
          <a:xfrm>
            <a:off x="264794" y="2971824"/>
            <a:ext cx="1183006" cy="1311590"/>
            <a:chOff x="858202" y="2328864"/>
            <a:chExt cx="1183006" cy="1311590"/>
          </a:xfrm>
        </p:grpSpPr>
        <p:sp>
          <p:nvSpPr>
            <p:cNvPr id="4" name="Oval 3"/>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Oval 5"/>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0" name="Oval 9"/>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Oval 11"/>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28" name="Group 27"/>
          <p:cNvGrpSpPr/>
          <p:nvPr/>
        </p:nvGrpSpPr>
        <p:grpSpPr>
          <a:xfrm>
            <a:off x="2112644" y="2971800"/>
            <a:ext cx="1183006" cy="1311590"/>
            <a:chOff x="858202" y="2328864"/>
            <a:chExt cx="1183006" cy="1311590"/>
          </a:xfrm>
        </p:grpSpPr>
        <p:sp>
          <p:nvSpPr>
            <p:cNvPr id="29" name="Oval 28"/>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1" name="Oval 30"/>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3" name="Oval 32"/>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5" name="Oval 34"/>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7" name="Oval 36"/>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39" name="Group 38"/>
          <p:cNvGrpSpPr/>
          <p:nvPr/>
        </p:nvGrpSpPr>
        <p:grpSpPr>
          <a:xfrm>
            <a:off x="3960494" y="2971800"/>
            <a:ext cx="1183006" cy="1311590"/>
            <a:chOff x="858202" y="2328864"/>
            <a:chExt cx="1183006" cy="1311590"/>
          </a:xfrm>
        </p:grpSpPr>
        <p:sp>
          <p:nvSpPr>
            <p:cNvPr id="40" name="Oval 39"/>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Oval 41"/>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4" name="Oval 43"/>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6" name="Oval 45"/>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8" name="Oval 47"/>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50" name="Group 49"/>
          <p:cNvGrpSpPr/>
          <p:nvPr/>
        </p:nvGrpSpPr>
        <p:grpSpPr>
          <a:xfrm>
            <a:off x="5808344" y="2971800"/>
            <a:ext cx="1183006" cy="1311590"/>
            <a:chOff x="858202" y="2328864"/>
            <a:chExt cx="1183006" cy="1311590"/>
          </a:xfrm>
        </p:grpSpPr>
        <p:sp>
          <p:nvSpPr>
            <p:cNvPr id="51" name="Oval 50"/>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3" name="Oval 52"/>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5" name="Oval 54"/>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7" name="Oval 56"/>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59" name="Oval 58"/>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grpSp>
        <p:nvGrpSpPr>
          <p:cNvPr id="61" name="Group 60"/>
          <p:cNvGrpSpPr/>
          <p:nvPr/>
        </p:nvGrpSpPr>
        <p:grpSpPr>
          <a:xfrm>
            <a:off x="7656194" y="2971800"/>
            <a:ext cx="1183006" cy="1311590"/>
            <a:chOff x="858202" y="2328864"/>
            <a:chExt cx="1183006" cy="1311590"/>
          </a:xfrm>
        </p:grpSpPr>
        <p:sp>
          <p:nvSpPr>
            <p:cNvPr id="62" name="Oval 61"/>
            <p:cNvSpPr/>
            <p:nvPr/>
          </p:nvSpPr>
          <p:spPr>
            <a:xfrm>
              <a:off x="1203960" y="2760345"/>
              <a:ext cx="457200" cy="45720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p:cNvSpPr txBox="1">
              <a:spLocks/>
            </p:cNvSpPr>
            <p:nvPr/>
          </p:nvSpPr>
          <p:spPr bwMode="auto">
            <a:xfrm>
              <a:off x="1258253" y="2711768"/>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4" name="Oval 63"/>
            <p:cNvSpPr/>
            <p:nvPr/>
          </p:nvSpPr>
          <p:spPr>
            <a:xfrm>
              <a:off x="1275398" y="242030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1"/>
            <p:cNvSpPr txBox="1">
              <a:spLocks/>
            </p:cNvSpPr>
            <p:nvPr/>
          </p:nvSpPr>
          <p:spPr bwMode="auto">
            <a:xfrm>
              <a:off x="1283973" y="232886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6" name="Oval 65"/>
            <p:cNvSpPr/>
            <p:nvPr/>
          </p:nvSpPr>
          <p:spPr>
            <a:xfrm>
              <a:off x="168116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p:cNvSpPr txBox="1">
              <a:spLocks/>
            </p:cNvSpPr>
            <p:nvPr/>
          </p:nvSpPr>
          <p:spPr bwMode="auto">
            <a:xfrm>
              <a:off x="1675448"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8" name="Oval 67"/>
            <p:cNvSpPr/>
            <p:nvPr/>
          </p:nvSpPr>
          <p:spPr>
            <a:xfrm>
              <a:off x="858202" y="2806065"/>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itle 1"/>
            <p:cNvSpPr txBox="1">
              <a:spLocks/>
            </p:cNvSpPr>
            <p:nvPr/>
          </p:nvSpPr>
          <p:spPr bwMode="auto">
            <a:xfrm>
              <a:off x="866776" y="2714625"/>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0" name="Oval 69"/>
            <p:cNvSpPr/>
            <p:nvPr/>
          </p:nvSpPr>
          <p:spPr>
            <a:xfrm>
              <a:off x="1272538" y="3228974"/>
              <a:ext cx="320040" cy="320040"/>
            </a:xfrm>
            <a:prstGeom prst="ellipse">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itle 1"/>
            <p:cNvSpPr txBox="1">
              <a:spLocks/>
            </p:cNvSpPr>
            <p:nvPr/>
          </p:nvSpPr>
          <p:spPr bwMode="auto">
            <a:xfrm>
              <a:off x="1281112" y="3137534"/>
              <a:ext cx="365760" cy="502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a:t>
              </a:r>
              <a:endParaRPr kumimoji="0" lang="en-US"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grpSp>
      <p:sp>
        <p:nvSpPr>
          <p:cNvPr id="72" name="Title 1"/>
          <p:cNvSpPr txBox="1">
            <a:spLocks/>
          </p:cNvSpPr>
          <p:nvPr/>
        </p:nvSpPr>
        <p:spPr bwMode="auto">
          <a:xfrm>
            <a:off x="2286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=0</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3" name="Title 1"/>
          <p:cNvSpPr txBox="1">
            <a:spLocks/>
          </p:cNvSpPr>
          <p:nvPr/>
        </p:nvSpPr>
        <p:spPr bwMode="auto">
          <a:xfrm>
            <a:off x="20574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=1</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4" name="Title 1"/>
          <p:cNvSpPr txBox="1">
            <a:spLocks/>
          </p:cNvSpPr>
          <p:nvPr/>
        </p:nvSpPr>
        <p:spPr bwMode="auto">
          <a:xfrm>
            <a:off x="38862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chemeClr val="tx2"/>
                </a:solidFill>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=2</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5" name="Title 1"/>
          <p:cNvSpPr txBox="1">
            <a:spLocks/>
          </p:cNvSpPr>
          <p:nvPr/>
        </p:nvSpPr>
        <p:spPr bwMode="auto">
          <a:xfrm>
            <a:off x="5715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=3</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6" name="Title 1"/>
          <p:cNvSpPr txBox="1">
            <a:spLocks/>
          </p:cNvSpPr>
          <p:nvPr/>
        </p:nvSpPr>
        <p:spPr bwMode="auto">
          <a:xfrm>
            <a:off x="7620000" y="4343400"/>
            <a:ext cx="137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=4</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495800"/>
          </a:xfrm>
        </p:spPr>
        <p:txBody>
          <a:bodyPr/>
          <a:lstStyle/>
          <a:p>
            <a:pPr algn="ctr">
              <a:buNone/>
            </a:pPr>
            <a:r>
              <a:rPr lang="en-US" dirty="0" smtClean="0">
                <a:latin typeface="Times New Roman" pitchFamily="18" charset="0"/>
                <a:ea typeface="Cambria Math" pitchFamily="18" charset="0"/>
                <a:cs typeface="Times New Roman" pitchFamily="18" charset="0"/>
              </a:rPr>
              <a:t>tendency or random variable to take on a given value, </a:t>
            </a:r>
            <a:r>
              <a:rPr lang="en-US" i="1" dirty="0" smtClean="0">
                <a:latin typeface="Cambria Math" pitchFamily="18" charset="0"/>
                <a:ea typeface="Cambria Math" pitchFamily="18" charset="0"/>
                <a:cs typeface="Times New Roman" pitchFamily="18" charset="0"/>
              </a:rPr>
              <a:t>d</a:t>
            </a:r>
            <a:r>
              <a:rPr lang="en-US" dirty="0" smtClean="0">
                <a:latin typeface="Times New Roman" pitchFamily="18" charset="0"/>
                <a:ea typeface="Cambria Math" pitchFamily="18" charset="0"/>
                <a:cs typeface="Times New Roman" pitchFamily="18" charset="0"/>
              </a:rPr>
              <a:t>, described by a probability, </a:t>
            </a:r>
            <a:r>
              <a:rPr lang="en-US" i="1" dirty="0" smtClean="0">
                <a:latin typeface="Cambria Math" pitchFamily="18" charset="0"/>
                <a:ea typeface="Cambria Math" pitchFamily="18" charset="0"/>
                <a:cs typeface="Times New Roman" pitchFamily="18" charset="0"/>
              </a:rPr>
              <a:t>P(d)</a:t>
            </a:r>
            <a:br>
              <a:rPr lang="en-US" i="1" dirty="0" smtClean="0">
                <a:latin typeface="Cambria Math" pitchFamily="18" charset="0"/>
                <a:ea typeface="Cambria Math" pitchFamily="18" charset="0"/>
                <a:cs typeface="Times New Roman" pitchFamily="18" charset="0"/>
              </a:rPr>
            </a:br>
            <a:endParaRPr lang="en-US" i="1" dirty="0" smtClean="0">
              <a:latin typeface="Cambria Math" pitchFamily="18" charset="0"/>
              <a:ea typeface="Cambria Math" pitchFamily="18" charset="0"/>
              <a:cs typeface="Times New Roman" pitchFamily="18" charset="0"/>
            </a:endParaRPr>
          </a:p>
          <a:p>
            <a:pPr algn="ctr">
              <a:buNone/>
            </a:pPr>
            <a:r>
              <a:rPr lang="en-US" i="1" dirty="0" smtClean="0">
                <a:latin typeface="Cambria Math" pitchFamily="18" charset="0"/>
                <a:ea typeface="Cambria Math" pitchFamily="18" charset="0"/>
                <a:cs typeface="Times New Roman" pitchFamily="18" charset="0"/>
              </a:rPr>
              <a:t>P(d) </a:t>
            </a:r>
            <a:r>
              <a:rPr lang="en-US" dirty="0" smtClean="0">
                <a:latin typeface="Times New Roman" pitchFamily="18" charset="0"/>
                <a:ea typeface="Cambria Math" pitchFamily="18" charset="0"/>
                <a:cs typeface="Times New Roman" pitchFamily="18" charset="0"/>
              </a:rPr>
              <a:t>measured in percent, in range </a:t>
            </a:r>
            <a:r>
              <a:rPr lang="en-US" i="1" dirty="0" smtClean="0">
                <a:latin typeface="Cambria Math" pitchFamily="18" charset="0"/>
                <a:ea typeface="Cambria Math" pitchFamily="18" charset="0"/>
                <a:cs typeface="Times New Roman" pitchFamily="18" charset="0"/>
              </a:rPr>
              <a:t>0%</a:t>
            </a:r>
            <a:r>
              <a:rPr lang="en-US" dirty="0" smtClean="0">
                <a:latin typeface="Times New Roman" pitchFamily="18" charset="0"/>
                <a:ea typeface="Cambria Math" pitchFamily="18" charset="0"/>
                <a:cs typeface="Times New Roman" pitchFamily="18" charset="0"/>
              </a:rPr>
              <a:t> to </a:t>
            </a:r>
            <a:r>
              <a:rPr lang="en-US" i="1" dirty="0" smtClean="0">
                <a:latin typeface="Cambria Math" pitchFamily="18" charset="0"/>
                <a:ea typeface="Cambria Math" pitchFamily="18" charset="0"/>
                <a:cs typeface="Times New Roman" pitchFamily="18" charset="0"/>
              </a:rPr>
              <a:t>100%</a:t>
            </a:r>
          </a:p>
          <a:p>
            <a:pPr algn="ctr">
              <a:buNone/>
            </a:pPr>
            <a:r>
              <a:rPr lang="en-US" dirty="0" smtClean="0">
                <a:latin typeface="Times New Roman" pitchFamily="18" charset="0"/>
                <a:ea typeface="Cambria Math" pitchFamily="18" charset="0"/>
                <a:cs typeface="Times New Roman" pitchFamily="18" charset="0"/>
              </a:rPr>
              <a:t>or</a:t>
            </a:r>
          </a:p>
          <a:p>
            <a:pPr algn="ctr">
              <a:buNone/>
            </a:pPr>
            <a:r>
              <a:rPr lang="en-US" dirty="0" smtClean="0">
                <a:latin typeface="Times New Roman" pitchFamily="18" charset="0"/>
                <a:ea typeface="Cambria Math" pitchFamily="18" charset="0"/>
                <a:cs typeface="Times New Roman" pitchFamily="18" charset="0"/>
              </a:rPr>
              <a:t>as a fraction in range </a:t>
            </a:r>
            <a:r>
              <a:rPr lang="en-US" i="1" dirty="0" smtClean="0">
                <a:latin typeface="Cambria Math" pitchFamily="18" charset="0"/>
                <a:ea typeface="Cambria Math" pitchFamily="18" charset="0"/>
                <a:cs typeface="Times New Roman" pitchFamily="18" charset="0"/>
              </a:rPr>
              <a:t>0</a:t>
            </a:r>
            <a:r>
              <a:rPr lang="en-US" dirty="0" smtClean="0">
                <a:latin typeface="Times New Roman" pitchFamily="18" charset="0"/>
                <a:ea typeface="Cambria Math" pitchFamily="18" charset="0"/>
                <a:cs typeface="Times New Roman" pitchFamily="18" charset="0"/>
              </a:rPr>
              <a:t> to </a:t>
            </a:r>
            <a:r>
              <a:rPr lang="en-US" i="1" dirty="0" smtClean="0">
                <a:latin typeface="Cambria Math" pitchFamily="18" charset="0"/>
                <a:ea typeface="Cambria Math" pitchFamily="18" charset="0"/>
                <a:cs typeface="Times New Roman" pitchFamily="18" charset="0"/>
              </a:rPr>
              <a:t>1</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6781800" y="2695871"/>
            <a:ext cx="4572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grpSp>
        <p:nvGrpSpPr>
          <p:cNvPr id="60" name="Group 59"/>
          <p:cNvGrpSpPr/>
          <p:nvPr/>
        </p:nvGrpSpPr>
        <p:grpSpPr>
          <a:xfrm>
            <a:off x="5562600" y="2810175"/>
            <a:ext cx="1208906" cy="3505200"/>
            <a:chOff x="5572894" y="1476376"/>
            <a:chExt cx="1208906" cy="3857624"/>
          </a:xfrm>
        </p:grpSpPr>
        <p:sp>
          <p:nvSpPr>
            <p:cNvPr id="34" name="Rectangle 33"/>
            <p:cNvSpPr/>
            <p:nvPr/>
          </p:nvSpPr>
          <p:spPr>
            <a:xfrm flipH="1">
              <a:off x="5688283" y="1617327"/>
              <a:ext cx="152400"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86329" y="2275030"/>
              <a:ext cx="428525" cy="7829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673724" y="2979720"/>
              <a:ext cx="586073" cy="7359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673724" y="3480835"/>
              <a:ext cx="203969"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flipH="1">
              <a:off x="5676242" y="4185526"/>
              <a:ext cx="60497" cy="9865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7" name="Straight Arrow Connector 6"/>
            <p:cNvCxnSpPr/>
            <p:nvPr/>
          </p:nvCxnSpPr>
          <p:spPr>
            <a:xfrm rot="5400000">
              <a:off x="3744914" y="3405188"/>
              <a:ext cx="3857623"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72894" y="1632992"/>
              <a:ext cx="1208906" cy="52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301224" y="1554684"/>
              <a:ext cx="156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5572894" y="2384663"/>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5579186" y="3073689"/>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572894" y="374705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5572894" y="4451741"/>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572894" y="5140764"/>
              <a:ext cx="10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414968" y="2429175"/>
            <a:ext cx="897223"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0.0</a:t>
            </a:r>
            <a:endParaRPr lang="en-US" sz="2400" i="1" dirty="0">
              <a:latin typeface="Times New Roman" pitchFamily="18" charset="0"/>
              <a:cs typeface="Times New Roman" pitchFamily="18" charset="0"/>
            </a:endParaRPr>
          </a:p>
        </p:txBody>
      </p:sp>
      <p:sp>
        <p:nvSpPr>
          <p:cNvPr id="41" name="TextBox 40"/>
          <p:cNvSpPr txBox="1"/>
          <p:nvPr/>
        </p:nvSpPr>
        <p:spPr>
          <a:xfrm>
            <a:off x="6109798" y="2443463"/>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0.5</a:t>
            </a:r>
            <a:endParaRPr lang="en-US" sz="2400" i="1" dirty="0">
              <a:latin typeface="Times New Roman" pitchFamily="18" charset="0"/>
              <a:cs typeface="Times New Roman" pitchFamily="18" charset="0"/>
            </a:endParaRPr>
          </a:p>
        </p:txBody>
      </p:sp>
      <p:sp>
        <p:nvSpPr>
          <p:cNvPr id="42" name="TextBox 41"/>
          <p:cNvSpPr txBox="1"/>
          <p:nvPr/>
        </p:nvSpPr>
        <p:spPr>
          <a:xfrm>
            <a:off x="5257800" y="2952432"/>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0</a:t>
            </a:r>
            <a:endParaRPr lang="en-US" sz="2400" i="1" dirty="0">
              <a:latin typeface="Times New Roman" pitchFamily="18" charset="0"/>
              <a:cs typeface="Times New Roman" pitchFamily="18" charset="0"/>
            </a:endParaRPr>
          </a:p>
        </p:txBody>
      </p:sp>
      <p:sp>
        <p:nvSpPr>
          <p:cNvPr id="43" name="TextBox 42"/>
          <p:cNvSpPr txBox="1"/>
          <p:nvPr/>
        </p:nvSpPr>
        <p:spPr>
          <a:xfrm>
            <a:off x="5257800" y="3657120"/>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1</a:t>
            </a:r>
            <a:endParaRPr lang="en-US" sz="2400" i="1" dirty="0">
              <a:latin typeface="Times New Roman" pitchFamily="18" charset="0"/>
              <a:cs typeface="Times New Roman" pitchFamily="18" charset="0"/>
            </a:endParaRPr>
          </a:p>
        </p:txBody>
      </p:sp>
      <p:sp>
        <p:nvSpPr>
          <p:cNvPr id="44" name="TextBox 43"/>
          <p:cNvSpPr txBox="1"/>
          <p:nvPr/>
        </p:nvSpPr>
        <p:spPr>
          <a:xfrm>
            <a:off x="5257800" y="4408791"/>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2</a:t>
            </a:r>
            <a:endParaRPr lang="en-US" sz="2400" i="1" dirty="0">
              <a:latin typeface="Times New Roman" pitchFamily="18" charset="0"/>
              <a:cs typeface="Times New Roman" pitchFamily="18" charset="0"/>
            </a:endParaRPr>
          </a:p>
        </p:txBody>
      </p:sp>
      <p:sp>
        <p:nvSpPr>
          <p:cNvPr id="45" name="TextBox 44"/>
          <p:cNvSpPr txBox="1"/>
          <p:nvPr/>
        </p:nvSpPr>
        <p:spPr>
          <a:xfrm>
            <a:off x="5257800" y="5066521"/>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3</a:t>
            </a:r>
            <a:endParaRPr lang="en-US" sz="2400" i="1" dirty="0">
              <a:latin typeface="Times New Roman" pitchFamily="18" charset="0"/>
              <a:cs typeface="Times New Roman" pitchFamily="18" charset="0"/>
            </a:endParaRPr>
          </a:p>
        </p:txBody>
      </p:sp>
      <p:sp>
        <p:nvSpPr>
          <p:cNvPr id="46" name="TextBox 45"/>
          <p:cNvSpPr txBox="1"/>
          <p:nvPr/>
        </p:nvSpPr>
        <p:spPr>
          <a:xfrm>
            <a:off x="5257800" y="5784288"/>
            <a:ext cx="604978"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4</a:t>
            </a:r>
            <a:endParaRPr lang="en-US" sz="2400" i="1" dirty="0">
              <a:latin typeface="Times New Roman" pitchFamily="18" charset="0"/>
              <a:cs typeface="Times New Roman" pitchFamily="18" charset="0"/>
            </a:endParaRPr>
          </a:p>
        </p:txBody>
      </p:sp>
      <p:sp>
        <p:nvSpPr>
          <p:cNvPr id="47" name="TextBox 46"/>
          <p:cNvSpPr txBox="1"/>
          <p:nvPr/>
        </p:nvSpPr>
        <p:spPr>
          <a:xfrm>
            <a:off x="5462584" y="6243935"/>
            <a:ext cx="604978" cy="461665"/>
          </a:xfrm>
          <a:prstGeom prst="rect">
            <a:avLst/>
          </a:prstGeom>
          <a:noFill/>
        </p:spPr>
        <p:txBody>
          <a:bodyPr wrap="square" rtlCol="0">
            <a:spAutoFit/>
          </a:bodyPr>
          <a:lstStyle/>
          <a:p>
            <a:r>
              <a:rPr lang="en-US" sz="2400" i="1" dirty="0" smtClean="0">
                <a:latin typeface="Cambria Math" pitchFamily="18" charset="0"/>
                <a:ea typeface="Cambria Math" pitchFamily="18" charset="0"/>
                <a:cs typeface="Times New Roman" pitchFamily="18" charset="0"/>
              </a:rPr>
              <a:t>d</a:t>
            </a:r>
            <a:endParaRPr lang="en-US" sz="2400" i="1" dirty="0">
              <a:latin typeface="Cambria Math" pitchFamily="18" charset="0"/>
              <a:ea typeface="Cambria Math" pitchFamily="18" charset="0"/>
              <a:cs typeface="Times New Roman" pitchFamily="18" charset="0"/>
            </a:endParaRPr>
          </a:p>
        </p:txBody>
      </p:sp>
      <p:graphicFrame>
        <p:nvGraphicFramePr>
          <p:cNvPr id="49" name="Table 48"/>
          <p:cNvGraphicFramePr>
            <a:graphicFrameLocks noGrp="1"/>
          </p:cNvGraphicFramePr>
          <p:nvPr/>
        </p:nvGraphicFramePr>
        <p:xfrm>
          <a:off x="2819400" y="2448223"/>
          <a:ext cx="2209800" cy="3738032"/>
        </p:xfrm>
        <a:graphic>
          <a:graphicData uri="http://schemas.openxmlformats.org/drawingml/2006/table">
            <a:tbl>
              <a:tblPr/>
              <a:tblGrid>
                <a:gridCol w="847736"/>
                <a:gridCol w="1362064"/>
              </a:tblGrid>
              <a:tr h="530100">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P</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0.30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0.40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3</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0.15</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440">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a:latin typeface="Times New Roman"/>
                          <a:ea typeface="Calibri"/>
                          <a:cs typeface="Times New Roman"/>
                        </a:rPr>
                        <a:t>0.05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0" name="Table 49"/>
          <p:cNvGraphicFramePr>
            <a:graphicFrameLocks noGrp="1"/>
          </p:cNvGraphicFramePr>
          <p:nvPr/>
        </p:nvGraphicFramePr>
        <p:xfrm>
          <a:off x="609600" y="2429175"/>
          <a:ext cx="1981200" cy="3756872"/>
        </p:xfrm>
        <a:graphic>
          <a:graphicData uri="http://schemas.openxmlformats.org/drawingml/2006/table">
            <a:tbl>
              <a:tblPr/>
              <a:tblGrid>
                <a:gridCol w="760040"/>
                <a:gridCol w="1221160"/>
              </a:tblGrid>
              <a:tr h="309159">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d</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a:latin typeface="Times New Roman"/>
                          <a:ea typeface="Calibri"/>
                          <a:cs typeface="Times New Roman"/>
                        </a:rPr>
                        <a:t>P</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0</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10%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30%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40%</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a:latin typeface="Times New Roman"/>
                          <a:ea typeface="Calibri"/>
                          <a:cs typeface="Times New Roman"/>
                        </a:rPr>
                        <a:t>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15%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208">
                <a:tc>
                  <a:txBody>
                    <a:bodyPr/>
                    <a:lstStyle/>
                    <a:p>
                      <a:pPr marL="0" marR="0" algn="ctr">
                        <a:lnSpc>
                          <a:spcPct val="115000"/>
                        </a:lnSpc>
                        <a:spcBef>
                          <a:spcPts val="0"/>
                        </a:spcBef>
                        <a:spcAft>
                          <a:spcPts val="0"/>
                        </a:spcAft>
                      </a:pPr>
                      <a:r>
                        <a:rPr lang="en-US" sz="3200" i="1" dirty="0">
                          <a:latin typeface="Times New Roman"/>
                          <a:ea typeface="Calibri"/>
                          <a:cs typeface="Times New Roman"/>
                        </a:rPr>
                        <a:t>4</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i="1" dirty="0" smtClean="0">
                          <a:latin typeface="Times New Roman"/>
                          <a:ea typeface="Calibri"/>
                          <a:cs typeface="Times New Roman"/>
                        </a:rPr>
                        <a:t>5%</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6" name="Rectangle 65"/>
          <p:cNvSpPr/>
          <p:nvPr/>
        </p:nvSpPr>
        <p:spPr>
          <a:xfrm>
            <a:off x="7531000" y="2947430"/>
            <a:ext cx="609600" cy="30216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531000" y="3575296"/>
            <a:ext cx="609600" cy="2367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flipV="1">
            <a:off x="7531000" y="4203168"/>
            <a:ext cx="609600" cy="1111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flipV="1">
            <a:off x="7531000" y="4831023"/>
            <a:ext cx="609600" cy="1111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V="1">
            <a:off x="7531000" y="5419660"/>
            <a:ext cx="609600" cy="6671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624768" y="2481575"/>
            <a:ext cx="38100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P</a:t>
            </a:r>
          </a:p>
        </p:txBody>
      </p:sp>
      <p:sp>
        <p:nvSpPr>
          <p:cNvPr id="72" name="Title 1"/>
          <p:cNvSpPr txBox="1">
            <a:spLocks/>
          </p:cNvSpPr>
          <p:nvPr/>
        </p:nvSpPr>
        <p:spPr bwMode="auto">
          <a:xfrm>
            <a:off x="0" y="4572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four</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different ways to visualize probabilities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8" name="Rectangle 47"/>
          <p:cNvSpPr/>
          <p:nvPr/>
        </p:nvSpPr>
        <p:spPr>
          <a:xfrm>
            <a:off x="7543800" y="2963090"/>
            <a:ext cx="542109" cy="618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2028</Words>
  <Application>Microsoft Office PowerPoint</Application>
  <PresentationFormat>On-screen Show (4:3)</PresentationFormat>
  <Paragraphs>391</Paragraphs>
  <Slides>44</Slides>
  <Notes>25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Slide 1</vt:lpstr>
      <vt:lpstr>Slide 2</vt:lpstr>
      <vt:lpstr>purpose of the lecture</vt:lpstr>
      <vt:lpstr>Slide 4</vt:lpstr>
      <vt:lpstr>random variable, d</vt:lpstr>
      <vt:lpstr>random variables have systematics</vt:lpstr>
      <vt:lpstr>example: d = number of deuterium atoms in methane</vt:lpstr>
      <vt:lpstr>Slide 8</vt:lpstr>
      <vt:lpstr>Slide 9</vt:lpstr>
      <vt:lpstr>probabilities must sum to 100%  the probability that d is something is 100% </vt:lpstr>
      <vt:lpstr>continuous variables can take fractional values</vt:lpstr>
      <vt:lpstr>Slide 12</vt:lpstr>
      <vt:lpstr>an integral is used to determine area, and thus probability</vt:lpstr>
      <vt:lpstr>the probability that the fish is at some depth in the pond is 100% or unity</vt:lpstr>
      <vt:lpstr>How do these two p.d.f.’s differ?</vt:lpstr>
      <vt:lpstr>Summarizing a probability density function</vt:lpstr>
      <vt:lpstr>Slide 17</vt:lpstr>
      <vt:lpstr>Slide 18</vt:lpstr>
      <vt:lpstr>Slide 19</vt:lpstr>
      <vt:lpstr>Slide 20</vt:lpstr>
      <vt:lpstr>Slide 21</vt:lpstr>
      <vt:lpstr>Slide 22</vt:lpstr>
      <vt:lpstr>MabLab scripts for mode, median and mean</vt:lpstr>
      <vt:lpstr>Slide 24</vt:lpstr>
      <vt:lpstr>Slide 25</vt:lpstr>
      <vt:lpstr>Slide 26</vt:lpstr>
      <vt:lpstr>variance</vt:lpstr>
      <vt:lpstr>Slide 28</vt:lpstr>
      <vt:lpstr>MabLab scripts for mean and variance</vt:lpstr>
      <vt:lpstr>two important probability density distributions:</vt:lpstr>
      <vt:lpstr>uniform p.d.f.</vt:lpstr>
      <vt:lpstr>bell-shaped function</vt:lpstr>
      <vt:lpstr>Slide 33</vt:lpstr>
      <vt:lpstr>probability between d±nσ</vt:lpstr>
      <vt:lpstr>functions of random variables</vt:lpstr>
      <vt:lpstr>simple example</vt:lpstr>
      <vt:lpstr>functions of random variables</vt:lpstr>
      <vt:lpstr>use chain rule and definition of probabiltiy to deduce relationship between p(d) and p(m)</vt:lpstr>
      <vt:lpstr>Slide 39</vt:lpstr>
      <vt:lpstr>Slide 40</vt:lpstr>
      <vt:lpstr>mean and variance of linear functions of random variables</vt:lpstr>
      <vt:lpstr>the result does not require knowledge of p(d)</vt:lpstr>
      <vt:lpstr>Slide 43</vt:lpstr>
      <vt:lpstr>What’s Missing ?</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244</cp:revision>
  <dcterms:created xsi:type="dcterms:W3CDTF">2008-08-25T18:59:31Z</dcterms:created>
  <dcterms:modified xsi:type="dcterms:W3CDTF">2013-01-01T15:20:48Z</dcterms:modified>
</cp:coreProperties>
</file>